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4"/>
  </p:sldMasterIdLst>
  <p:notesMasterIdLst>
    <p:notesMasterId r:id="rId48"/>
  </p:notesMasterIdLst>
  <p:handoutMasterIdLst>
    <p:handoutMasterId r:id="rId49"/>
  </p:handoutMasterIdLst>
  <p:sldIdLst>
    <p:sldId id="1401" r:id="rId5"/>
    <p:sldId id="428" r:id="rId6"/>
    <p:sldId id="437" r:id="rId7"/>
    <p:sldId id="1369" r:id="rId8"/>
    <p:sldId id="1405" r:id="rId9"/>
    <p:sldId id="347" r:id="rId10"/>
    <p:sldId id="3591" r:id="rId11"/>
    <p:sldId id="1482" r:id="rId12"/>
    <p:sldId id="1481" r:id="rId13"/>
    <p:sldId id="300" r:id="rId14"/>
    <p:sldId id="1374" r:id="rId15"/>
    <p:sldId id="346" r:id="rId16"/>
    <p:sldId id="348" r:id="rId17"/>
    <p:sldId id="1371" r:id="rId18"/>
    <p:sldId id="1398" r:id="rId19"/>
    <p:sldId id="3592" r:id="rId20"/>
    <p:sldId id="3589" r:id="rId21"/>
    <p:sldId id="1383" r:id="rId22"/>
    <p:sldId id="543" r:id="rId23"/>
    <p:sldId id="556" r:id="rId24"/>
    <p:sldId id="3593" r:id="rId25"/>
    <p:sldId id="1375" r:id="rId26"/>
    <p:sldId id="1393" r:id="rId27"/>
    <p:sldId id="1376" r:id="rId28"/>
    <p:sldId id="318" r:id="rId29"/>
    <p:sldId id="1478" r:id="rId30"/>
    <p:sldId id="1396" r:id="rId31"/>
    <p:sldId id="1377" r:id="rId32"/>
    <p:sldId id="395" r:id="rId33"/>
    <p:sldId id="392" r:id="rId34"/>
    <p:sldId id="379" r:id="rId35"/>
    <p:sldId id="1394" r:id="rId36"/>
    <p:sldId id="416" r:id="rId37"/>
    <p:sldId id="415" r:id="rId38"/>
    <p:sldId id="410" r:id="rId39"/>
    <p:sldId id="1403" r:id="rId40"/>
    <p:sldId id="1402" r:id="rId41"/>
    <p:sldId id="1312" r:id="rId42"/>
    <p:sldId id="1386" r:id="rId43"/>
    <p:sldId id="1479" r:id="rId44"/>
    <p:sldId id="1391" r:id="rId45"/>
    <p:sldId id="1400" r:id="rId46"/>
    <p:sldId id="1395" r:id="rId47"/>
  </p:sldIdLst>
  <p:sldSz cx="9144000" cy="5143500" type="screen16x9"/>
  <p:notesSz cx="6858000" cy="9144000"/>
  <p:embeddedFontLst>
    <p:embeddedFont>
      <p:font typeface="微軟正黑體" panose="020B0604030504040204" pitchFamily="34" charset="-120"/>
      <p:regular r:id="rId50"/>
      <p:bold r:id="rId51"/>
    </p:embeddedFont>
    <p:embeddedFont>
      <p:font typeface="Calibri" panose="020F0502020204030204" pitchFamily="34" charset="0"/>
      <p:regular r:id="rId52"/>
      <p:bold r:id="rId53"/>
      <p:italic r:id="rId54"/>
      <p:boldItalic r:id="rId55"/>
    </p:embeddedFont>
    <p:embeddedFont>
      <p:font typeface="Corbel" panose="020B0503020204020204" pitchFamily="34" charset="0"/>
      <p:regular r:id="rId56"/>
      <p:bold r:id="rId57"/>
      <p:italic r:id="rId58"/>
      <p:boldItalic r:id="rId59"/>
    </p:embeddedFont>
    <p:embeddedFont>
      <p:font typeface="Lato" panose="020F0502020204030203" pitchFamily="34" charset="0"/>
      <p:regular r:id="rId60"/>
      <p:bold r:id="rId61"/>
      <p:italic r:id="rId62"/>
      <p:boldItalic r:id="rId63"/>
    </p:embeddedFont>
    <p:embeddedFont>
      <p:font typeface="Orbitron" panose="02020500000000000000" charset="0"/>
      <p:regular r:id="rId64"/>
      <p:bold r:id="rId65"/>
    </p:embeddedFont>
    <p:embeddedFont>
      <p:font typeface="Roboto" pitchFamily="2" charset="0"/>
      <p:regular r:id="rId66"/>
      <p:bold r:id="rId67"/>
      <p:italic r:id="rId68"/>
      <p:boldItalic r:id="rId69"/>
    </p:embeddedFont>
  </p:embeddedFontLst>
  <p:custDataLst>
    <p:tags r:id="rId7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16"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C27B"/>
    <a:srgbClr val="FFC000"/>
    <a:srgbClr val="0000FF"/>
    <a:srgbClr val="A6A6A6"/>
    <a:srgbClr val="52CE84"/>
    <a:srgbClr val="A9CF2F"/>
    <a:srgbClr val="69A12B"/>
    <a:srgbClr val="78B832"/>
    <a:srgbClr val="C8893C"/>
    <a:srgbClr val="1F1F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BAE5ED-0710-A94E-8D50-75B80AEF5674}" v="1670" dt="2022-02-25T08:56:45.409"/>
    <p1510:client id="{54257571-FB72-4AED-AEEB-91CBB4A3213B}" v="2597" dt="2022-02-25T09:05:42.965"/>
    <p1510:client id="{E6806EC5-38FE-46D1-A9B8-D9F24692C6B1}" v="585" dt="2022-02-25T09:00:06.970"/>
  </p1510:revLst>
</p1510:revInfo>
</file>

<file path=ppt/tableStyles.xml><?xml version="1.0" encoding="utf-8"?>
<a:tblStyleLst xmlns:a="http://schemas.openxmlformats.org/drawingml/2006/main" def="{D0BF7A1E-03C8-4742-A8C7-EF760988A68B}">
  <a:tblStyle styleId="{D0BF7A1E-03C8-4742-A8C7-EF760988A68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235" autoAdjust="0"/>
  </p:normalViewPr>
  <p:slideViewPr>
    <p:cSldViewPr snapToGrid="0">
      <p:cViewPr varScale="1">
        <p:scale>
          <a:sx n="72" d="100"/>
          <a:sy n="72" d="100"/>
        </p:scale>
        <p:origin x="1352" y="56"/>
      </p:cViewPr>
      <p:guideLst>
        <p:guide orient="horz" pos="1616"/>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4.fntdata"/><Relationship Id="rId68" Type="http://schemas.openxmlformats.org/officeDocument/2006/relationships/font" Target="fonts/font19.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12.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8" Type="http://schemas.openxmlformats.org/officeDocument/2006/relationships/slide" Target="slides/slide4.xml"/><Relationship Id="rId51" Type="http://schemas.openxmlformats.org/officeDocument/2006/relationships/font" Target="fonts/font2.fntdata"/><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tags" Target="tags/tag1.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57" Type="http://schemas.openxmlformats.org/officeDocument/2006/relationships/font" Target="fonts/font8.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3.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0CFC1CB4-B0B2-4867-8996-6027E098CE6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0B597F0C-42FF-464A-85D7-999F62CC0DB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F51FCF-2364-486E-B5B1-562F2201C130}" type="datetimeFigureOut">
              <a:rPr lang="zh-TW" altLang="en-US" smtClean="0"/>
              <a:t>2022/2/25</a:t>
            </a:fld>
            <a:endParaRPr lang="zh-TW" altLang="en-US"/>
          </a:p>
        </p:txBody>
      </p:sp>
      <p:sp>
        <p:nvSpPr>
          <p:cNvPr id="4" name="頁尾版面配置區 3">
            <a:extLst>
              <a:ext uri="{FF2B5EF4-FFF2-40B4-BE49-F238E27FC236}">
                <a16:creationId xmlns:a16="http://schemas.microsoft.com/office/drawing/2014/main" id="{126492B1-35B4-4E99-8531-0279A00A36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5216B0B2-6ADA-4133-8D7D-C006C2D107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978116-D8C7-443B-B9AA-980D71A40113}" type="slidenum">
              <a:rPr lang="zh-TW" altLang="en-US" smtClean="0"/>
              <a:t>‹#›</a:t>
            </a:fld>
            <a:endParaRPr lang="zh-TW" altLang="en-US"/>
          </a:p>
        </p:txBody>
      </p:sp>
    </p:spTree>
    <p:extLst>
      <p:ext uri="{BB962C8B-B14F-4D97-AF65-F5344CB8AC3E}">
        <p14:creationId xmlns:p14="http://schemas.microsoft.com/office/powerpoint/2010/main" val="24154312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a:t>Hi </a:t>
            </a:r>
            <a:r>
              <a:rPr lang="zh-TW" altLang="en-US"/>
              <a:t>大家好我是威聯通科技產品經理</a:t>
            </a:r>
            <a:r>
              <a:rPr lang="en-US" altLang="zh-TW"/>
              <a:t>Jerry</a:t>
            </a:r>
            <a:r>
              <a:rPr lang="zh-TW" altLang="en-US"/>
              <a:t>，歡迎大家收看今天的直播，這次要推薦的是中小企業用戶的</a:t>
            </a:r>
            <a:r>
              <a:rPr lang="en-US" altLang="zh-TW"/>
              <a:t>8-bay NAS TS-873AeU</a:t>
            </a:r>
            <a:r>
              <a:rPr lang="zh-TW" altLang="en-US"/>
              <a:t>系列。中小型企業的大容量儲存需求通常預算較為有限，因此要在有限的預算下達到公司內部資源共享的最佳選擇，就是選用</a:t>
            </a:r>
            <a:r>
              <a:rPr lang="en-US" altLang="zh-TW"/>
              <a:t>TS-873AeU</a:t>
            </a:r>
            <a:r>
              <a:rPr lang="zh-TW" altLang="en-US"/>
              <a:t>系列，若剛好公司內部沒有足夠的空間可放置</a:t>
            </a:r>
            <a:r>
              <a:rPr lang="en-US" altLang="zh-TW"/>
              <a:t>NAS</a:t>
            </a:r>
            <a:r>
              <a:rPr lang="zh-TW" altLang="en-US"/>
              <a:t>或是沒有進行伺服器機房的建置，更可以將</a:t>
            </a:r>
            <a:r>
              <a:rPr lang="en-US" altLang="zh-TW"/>
              <a:t>TS-873AeU</a:t>
            </a:r>
            <a:r>
              <a:rPr lang="zh-TW" altLang="en-US"/>
              <a:t>擺放在辦公室環境中，短機身的設計，加上有相同尺寸的備援規格可選購，連教育單位與工作室也都適用，無疑是性價比首選。</a:t>
            </a:r>
            <a:endParaRPr lang="en-US" altLang="zh-TW"/>
          </a:p>
          <a:p>
            <a:r>
              <a:rPr lang="en-US" altLang="zh-TW"/>
              <a:t>Hi everyone, I'm Jerry, Product Manager at QNAP. Welcome to today's live stream. Today, I'd like to recommend the 8-bay NAS TS-873AeU series for small businesses and enterprises. Usually, we have a limited budget in the company, which the large-capacity storage requirements especially small or medium enterprises. Therefore, the best choice to achieve internal resource sharing within a limited budget is to use the TS-873AeU series. Even It can place in an office environment without a server room. The design of the short depth and the optional redundancy power supply of the same size is undoubtedly the first choice for small businesses, </a:t>
            </a:r>
            <a:r>
              <a:rPr kumimoji="1" lang="en-US" altLang="zh-TW" sz="1100">
                <a:solidFill>
                  <a:srgbClr val="E9C27B"/>
                </a:solidFill>
                <a:ea typeface="微軟正黑體"/>
                <a:sym typeface="Arial" panose="020B0604020202020204" pitchFamily="34" charset="0"/>
              </a:rPr>
              <a:t>educational institutions, studios</a:t>
            </a:r>
            <a:r>
              <a:rPr lang="en-US" altLang="zh-TW"/>
              <a:t> and enterprises.</a:t>
            </a:r>
            <a:endParaRPr lang="zh-TW" altLang="en-US"/>
          </a:p>
        </p:txBody>
      </p:sp>
    </p:spTree>
    <p:extLst>
      <p:ext uri="{BB962C8B-B14F-4D97-AF65-F5344CB8AC3E}">
        <p14:creationId xmlns:p14="http://schemas.microsoft.com/office/powerpoint/2010/main" val="4196998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r>
              <a:rPr lang="zh-TW" altLang="en-US"/>
              <a:t>讓我們來看看硬體部分</a:t>
            </a:r>
            <a:endParaRPr lang="en-US" altLang="zh-TW"/>
          </a:p>
          <a:p>
            <a:pPr marL="158750" indent="0">
              <a:buNone/>
            </a:pPr>
            <a:r>
              <a:rPr lang="en-US" altLang="zh-TW"/>
              <a:t>Let's look at the hardware part</a:t>
            </a:r>
            <a:endParaRPr lang="zh-TW" altLang="en-US"/>
          </a:p>
          <a:p>
            <a:endParaRPr lang="zh-TW" altLang="en-US"/>
          </a:p>
        </p:txBody>
      </p:sp>
    </p:spTree>
    <p:extLst>
      <p:ext uri="{BB962C8B-B14F-4D97-AF65-F5344CB8AC3E}">
        <p14:creationId xmlns:p14="http://schemas.microsoft.com/office/powerpoint/2010/main" val="3189820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a:t>前方的設計，機身右方把手，有著狀態、網路、擴充設備指示燈，</a:t>
            </a:r>
            <a:r>
              <a:rPr lang="en-US" altLang="zh-TW"/>
              <a:t>8</a:t>
            </a:r>
            <a:r>
              <a:rPr lang="zh-TW" altLang="en-US"/>
              <a:t>個</a:t>
            </a:r>
            <a:r>
              <a:rPr lang="en-US" altLang="zh-TW"/>
              <a:t>3.5” SATA</a:t>
            </a:r>
            <a:r>
              <a:rPr lang="zh-TW" altLang="en-US"/>
              <a:t>插槽，以及左右兩側的散熱進氣孔</a:t>
            </a:r>
            <a:endParaRPr lang="en-US" altLang="zh-TW"/>
          </a:p>
          <a:p>
            <a:r>
              <a:rPr lang="en-US" altLang="zh-TW"/>
              <a:t>The front design, the handle on the right side of the case, has status, network, expansion device indicators, 8-bay 3.5” SATA slots, and cooling air intakes on the left and right sides.</a:t>
            </a:r>
            <a:endParaRPr lang="zh-TW" altLang="en-US"/>
          </a:p>
        </p:txBody>
      </p:sp>
    </p:spTree>
    <p:extLst>
      <p:ext uri="{BB962C8B-B14F-4D97-AF65-F5344CB8AC3E}">
        <p14:creationId xmlns:p14="http://schemas.microsoft.com/office/powerpoint/2010/main" val="2632937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a:t>後視圖，從左至右分別是</a:t>
            </a:r>
            <a:r>
              <a:rPr lang="en-US" altLang="zh-TW"/>
              <a:t>1</a:t>
            </a:r>
            <a:r>
              <a:rPr lang="zh-TW" altLang="en-US"/>
              <a:t>個</a:t>
            </a:r>
            <a:r>
              <a:rPr lang="en-US" altLang="zh-TW"/>
              <a:t>PCIe</a:t>
            </a:r>
            <a:r>
              <a:rPr lang="zh-TW" altLang="en-US"/>
              <a:t> </a:t>
            </a:r>
            <a:r>
              <a:rPr lang="en-US" altLang="zh-TW"/>
              <a:t>Gen3x8</a:t>
            </a:r>
            <a:r>
              <a:rPr lang="zh-TW" altLang="en-US"/>
              <a:t>擴充槽，</a:t>
            </a:r>
            <a:r>
              <a:rPr lang="en-US" altLang="zh-TW"/>
              <a:t>2</a:t>
            </a:r>
            <a:r>
              <a:rPr lang="zh-TW" altLang="en-US"/>
              <a:t>個</a:t>
            </a:r>
            <a:r>
              <a:rPr lang="en-US" altLang="zh-TW"/>
              <a:t>2.5GbE</a:t>
            </a:r>
            <a:r>
              <a:rPr lang="zh-TW" altLang="en-US"/>
              <a:t>網路接口，</a:t>
            </a:r>
            <a:r>
              <a:rPr lang="en-US" altLang="zh-TW"/>
              <a:t>4</a:t>
            </a:r>
            <a:r>
              <a:rPr lang="zh-TW" altLang="en-US"/>
              <a:t>個</a:t>
            </a:r>
            <a:r>
              <a:rPr lang="en-US" altLang="zh-TW"/>
              <a:t>USB 3.2 Gen2(</a:t>
            </a:r>
            <a:r>
              <a:rPr lang="zh-TW" altLang="en-US"/>
              <a:t>其中兩個為</a:t>
            </a:r>
            <a:r>
              <a:rPr lang="en-US" altLang="zh-TW"/>
              <a:t>Type-A</a:t>
            </a:r>
            <a:r>
              <a:rPr lang="zh-TW" altLang="en-US"/>
              <a:t>，另外兩個是</a:t>
            </a:r>
            <a:r>
              <a:rPr lang="en-US" altLang="zh-TW"/>
              <a:t>Type-C)</a:t>
            </a:r>
            <a:r>
              <a:rPr lang="zh-TW" altLang="en-US"/>
              <a:t>，最右邊則有雙電源</a:t>
            </a:r>
            <a:r>
              <a:rPr lang="en-US" altLang="zh-TW"/>
              <a:t>300W</a:t>
            </a:r>
            <a:r>
              <a:rPr lang="zh-TW" altLang="en-US"/>
              <a:t>或單電源</a:t>
            </a:r>
            <a:r>
              <a:rPr lang="en-US" altLang="zh-TW"/>
              <a:t>250W</a:t>
            </a:r>
            <a:r>
              <a:rPr lang="zh-TW" altLang="en-US"/>
              <a:t>的兩種選擇 </a:t>
            </a:r>
            <a:endParaRPr lang="en-US" altLang="zh-TW"/>
          </a:p>
          <a:p>
            <a:r>
              <a:rPr lang="en-US" altLang="zh-TW"/>
              <a:t>Rear view, from left to right is 1 PCIe Gen3x8 expansion slot, two 2.5GbE ports, 4 USB 3.2 Gen2 (two of which are Type-A, the other two are Type-C), and the last is There are two options of dual power supply 300W or single power supply 250W</a:t>
            </a:r>
            <a:endParaRPr lang="zh-TW" altLang="en-US"/>
          </a:p>
        </p:txBody>
      </p:sp>
    </p:spTree>
    <p:extLst>
      <p:ext uri="{BB962C8B-B14F-4D97-AF65-F5344CB8AC3E}">
        <p14:creationId xmlns:p14="http://schemas.microsoft.com/office/powerpoint/2010/main" val="2846442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e860f3358a_0_235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e860f3358a_0_235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a:t>此系列型號有兩種選擇，分別是單電源與雙電源兩個款式，與前代差異為</a:t>
            </a:r>
            <a:r>
              <a:rPr lang="en-US" altLang="zh-TW"/>
              <a:t>PCIe</a:t>
            </a:r>
            <a:r>
              <a:rPr lang="zh-TW" altLang="en-US"/>
              <a:t> </a:t>
            </a:r>
            <a:r>
              <a:rPr lang="en-US" altLang="zh-TW"/>
              <a:t>Gen 3 x 8</a:t>
            </a:r>
            <a:r>
              <a:rPr lang="zh-TW" altLang="en-US"/>
              <a:t>與提供</a:t>
            </a:r>
            <a:r>
              <a:rPr lang="en-US" altLang="zh-TW"/>
              <a:t>2</a:t>
            </a:r>
            <a:r>
              <a:rPr lang="zh-TW" altLang="en-US"/>
              <a:t>個</a:t>
            </a:r>
            <a:r>
              <a:rPr lang="en-US" altLang="zh-TW"/>
              <a:t>M.2 PCIe Gen3x1 </a:t>
            </a:r>
            <a:r>
              <a:rPr lang="zh-TW" altLang="en-US"/>
              <a:t>插槽供擴充使用。</a:t>
            </a:r>
            <a:endParaRPr lang="en-US" altLang="zh-TW"/>
          </a:p>
          <a:p>
            <a:pPr marL="0" lvl="0" indent="0" algn="l" rtl="0">
              <a:spcBef>
                <a:spcPts val="0"/>
              </a:spcBef>
              <a:spcAft>
                <a:spcPts val="0"/>
              </a:spcAft>
              <a:buNone/>
            </a:pPr>
            <a:r>
              <a:rPr lang="en-US"/>
              <a:t>There are two options for this series. We provide two options: a single power supply and a dual power supply. The difference from the previous generation is PCIe Gen 3 x 8 and provides 2 M.2 PCIe Gen3x1 slots for expansion.</a:t>
            </a:r>
            <a:endParaRPr lang="zh-TW" altLang="en-US"/>
          </a:p>
        </p:txBody>
      </p:sp>
    </p:spTree>
    <p:extLst>
      <p:ext uri="{BB962C8B-B14F-4D97-AF65-F5344CB8AC3E}">
        <p14:creationId xmlns:p14="http://schemas.microsoft.com/office/powerpoint/2010/main" val="3888791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a:t>TS-873AeU</a:t>
            </a:r>
            <a:r>
              <a:rPr lang="zh-TW" altLang="en-US"/>
              <a:t>可選購豐富的擴充設備與專用的滑軌，機架型的儲存擴充有</a:t>
            </a:r>
            <a:r>
              <a:rPr lang="en-US" altLang="zh-TW"/>
              <a:t>4-bay</a:t>
            </a:r>
            <a:r>
              <a:rPr lang="zh-TW" altLang="en-US"/>
              <a:t>與</a:t>
            </a:r>
            <a:r>
              <a:rPr lang="en-US" altLang="zh-TW"/>
              <a:t>12-bay</a:t>
            </a:r>
            <a:r>
              <a:rPr lang="zh-TW" altLang="en-US"/>
              <a:t>的選擇，介面有</a:t>
            </a:r>
            <a:r>
              <a:rPr lang="en-US" altLang="zh-TW"/>
              <a:t>SATA</a:t>
            </a:r>
            <a:r>
              <a:rPr lang="zh-TW" altLang="en-US"/>
              <a:t>或</a:t>
            </a:r>
            <a:r>
              <a:rPr lang="en-US" altLang="zh-TW"/>
              <a:t>USB</a:t>
            </a:r>
            <a:r>
              <a:rPr lang="zh-TW" altLang="en-US"/>
              <a:t>的可以選擇。</a:t>
            </a:r>
            <a:endParaRPr lang="en-US" altLang="zh-TW"/>
          </a:p>
          <a:p>
            <a:r>
              <a:rPr lang="en-US" altLang="zh-TW"/>
              <a:t>TS-873AeU can choose a variety of expansion devices and special slide rails. The storage expansion of the model has 4-bay and 12-bay options, and the interface can be SATA or USB.</a:t>
            </a:r>
            <a:endParaRPr lang="zh-TW" altLang="en-US"/>
          </a:p>
        </p:txBody>
      </p:sp>
    </p:spTree>
    <p:extLst>
      <p:ext uri="{BB962C8B-B14F-4D97-AF65-F5344CB8AC3E}">
        <p14:creationId xmlns:p14="http://schemas.microsoft.com/office/powerpoint/2010/main" val="3529155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a:t>TS-873AeU</a:t>
            </a:r>
            <a:r>
              <a:rPr lang="zh-TW" altLang="en-US"/>
              <a:t>系列內建了一個</a:t>
            </a:r>
            <a:r>
              <a:rPr lang="en-US" altLang="zh-TW"/>
              <a:t>PCIe Gen3x8</a:t>
            </a:r>
            <a:r>
              <a:rPr lang="zh-TW" altLang="en-US"/>
              <a:t>插槽，可擴充</a:t>
            </a:r>
            <a:r>
              <a:rPr lang="en-US" altLang="zh-TW"/>
              <a:t>QNAP</a:t>
            </a:r>
            <a:r>
              <a:rPr lang="zh-TW" altLang="en-US"/>
              <a:t>設計的各式網路相關擴充卡，從</a:t>
            </a:r>
            <a:r>
              <a:rPr lang="en-US" altLang="zh-TW"/>
              <a:t>2.5GbE</a:t>
            </a:r>
            <a:r>
              <a:rPr lang="zh-TW" altLang="en-US"/>
              <a:t>到</a:t>
            </a:r>
            <a:r>
              <a:rPr lang="en-US" altLang="zh-TW"/>
              <a:t>25GbE</a:t>
            </a:r>
            <a:r>
              <a:rPr lang="zh-TW" altLang="en-US"/>
              <a:t>任君挑選，可依照公司需求進行挑選，還有更多的配件在相容性列表中等待你去挑選。</a:t>
            </a:r>
            <a:endParaRPr lang="en-US" altLang="zh-TW"/>
          </a:p>
          <a:p>
            <a:r>
              <a:rPr lang="en-US" altLang="zh-TW"/>
              <a:t>The TS-873AeU series has a built-in PCIe Gen3x8 slot. It can expand various network-related expansion cards designed by QNAP, and network speed is from 2.5GbE to 25GbE. You can find more about what you want in the link to the compatibility sheet below.</a:t>
            </a:r>
            <a:endParaRPr lang="zh-TW" altLang="en-US"/>
          </a:p>
        </p:txBody>
      </p:sp>
    </p:spTree>
    <p:extLst>
      <p:ext uri="{BB962C8B-B14F-4D97-AF65-F5344CB8AC3E}">
        <p14:creationId xmlns:p14="http://schemas.microsoft.com/office/powerpoint/2010/main" val="1731447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a:t>TS-873AeU</a:t>
            </a:r>
            <a:r>
              <a:rPr lang="zh-TW" altLang="en-US"/>
              <a:t>系列更可以擴充可負擔的</a:t>
            </a:r>
            <a:r>
              <a:rPr lang="en-US" altLang="zh-TW"/>
              <a:t>Fiber channel</a:t>
            </a:r>
            <a:r>
              <a:rPr lang="zh-TW" altLang="en-US"/>
              <a:t> </a:t>
            </a:r>
            <a:r>
              <a:rPr lang="en-US" altLang="zh-TW"/>
              <a:t>16Gb </a:t>
            </a:r>
            <a:r>
              <a:rPr lang="zh-TW" altLang="en-US"/>
              <a:t>擴充卡，直接變身成</a:t>
            </a:r>
            <a:r>
              <a:rPr lang="zh-TW" altLang="en-US" b="0" i="0">
                <a:solidFill>
                  <a:srgbClr val="565656"/>
                </a:solidFill>
                <a:effectLst/>
                <a:latin typeface="Microsoft JhengHei W05 Light"/>
              </a:rPr>
              <a:t>專屬的儲存區域網路</a:t>
            </a:r>
            <a:r>
              <a:rPr lang="en-US" altLang="zh-TW"/>
              <a:t>SAN</a:t>
            </a:r>
            <a:r>
              <a:rPr lang="zh-TW" altLang="en-US"/>
              <a:t>環境，僅需設定為</a:t>
            </a:r>
            <a:r>
              <a:rPr lang="en-US" altLang="zh-TW"/>
              <a:t>Target Mode</a:t>
            </a:r>
            <a:r>
              <a:rPr lang="zh-TW" altLang="en-US"/>
              <a:t>，即可讓</a:t>
            </a:r>
            <a:r>
              <a:rPr lang="en-US" altLang="zh-TW"/>
              <a:t>NAS</a:t>
            </a:r>
            <a:r>
              <a:rPr lang="zh-TW" altLang="en-US"/>
              <a:t>加入既有的</a:t>
            </a:r>
            <a:r>
              <a:rPr lang="en-US" altLang="zh-TW"/>
              <a:t>SAN</a:t>
            </a:r>
            <a:r>
              <a:rPr lang="zh-TW" altLang="en-US"/>
              <a:t>環境作為儲存裝置，高速又安全。</a:t>
            </a:r>
            <a:endParaRPr lang="en-US" altLang="zh-TW"/>
          </a:p>
          <a:p>
            <a:r>
              <a:rPr lang="en-US" altLang="zh-TW"/>
              <a:t>TS-873AeU</a:t>
            </a:r>
            <a:r>
              <a:rPr lang="zh-TW" altLang="en-US"/>
              <a:t> </a:t>
            </a:r>
            <a:r>
              <a:rPr lang="en-US" altLang="zh-TW"/>
              <a:t>series can expand the affordable Fiber channel 16Gb expansion card. It direct transforms into a Storage Area Network(SAN) environment. Just set it to Target Mode. Then you can add the NAS to the existing SAN environment as a storage device, high speed, and security.</a:t>
            </a:r>
          </a:p>
        </p:txBody>
      </p:sp>
    </p:spTree>
    <p:extLst>
      <p:ext uri="{BB962C8B-B14F-4D97-AF65-F5344CB8AC3E}">
        <p14:creationId xmlns:p14="http://schemas.microsoft.com/office/powerpoint/2010/main" val="1830740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a:t>QNAP</a:t>
            </a:r>
            <a:r>
              <a:rPr lang="zh-TW" altLang="en-US"/>
              <a:t>更有一系列的網路交換器可供搭配使用，可選擇上述含有</a:t>
            </a:r>
            <a:r>
              <a:rPr lang="en-US" altLang="zh-TW"/>
              <a:t>2.5GbE</a:t>
            </a:r>
            <a:r>
              <a:rPr lang="zh-TW" altLang="en-US"/>
              <a:t>網路的交換器，不會因為搭配了頻寬不足的交換器造成了速度上的瓶頸，也提供了支援</a:t>
            </a:r>
            <a:r>
              <a:rPr lang="en-US" altLang="zh-TW"/>
              <a:t>5G, 10G</a:t>
            </a:r>
            <a:r>
              <a:rPr lang="zh-TW" altLang="en-US"/>
              <a:t>的交換機，網管型或無網管型可供選擇，無痛升級的方式就是使用現成的</a:t>
            </a:r>
            <a:r>
              <a:rPr lang="en-US" altLang="zh-TW"/>
              <a:t>CAT5E</a:t>
            </a:r>
            <a:r>
              <a:rPr lang="zh-TW" altLang="en-US"/>
              <a:t> 就可以支援到</a:t>
            </a:r>
            <a:r>
              <a:rPr lang="en-US" altLang="zh-TW"/>
              <a:t>5G</a:t>
            </a:r>
            <a:r>
              <a:rPr lang="zh-TW" altLang="en-US"/>
              <a:t>的速度了呢</a:t>
            </a:r>
            <a:r>
              <a:rPr lang="en-US" altLang="zh-TW"/>
              <a:t>!</a:t>
            </a:r>
          </a:p>
          <a:p>
            <a:r>
              <a:rPr lang="en-US" altLang="zh-TW"/>
              <a:t>QNAP also has a series of network switches available for use. You can choose the Switches with the 2.5GbE mentioned above, which will not cause speed bottlenecks due to the Switches with insufficient bandwidth. It also provides support for 5GbE. In addition, 10GbE switches managed or unmanaged are available. The painless upgrade method uses the existing CAT5E cable to support the speed of 5GbE!</a:t>
            </a:r>
          </a:p>
          <a:p>
            <a:endParaRPr lang="zh-TW" altLang="en-US"/>
          </a:p>
        </p:txBody>
      </p:sp>
      <p:sp>
        <p:nvSpPr>
          <p:cNvPr id="4" name="投影片編號版面配置區 3"/>
          <p:cNvSpPr>
            <a:spLocks noGrp="1"/>
          </p:cNvSpPr>
          <p:nvPr>
            <p:ph type="sldNum" sz="quarter" idx="5"/>
          </p:nvPr>
        </p:nvSpPr>
        <p:spPr/>
        <p:txBody>
          <a:bodyPr/>
          <a:lstStyle/>
          <a:p>
            <a:fld id="{ABF2CA0A-BF03-524A-AC11-910D3A5D10B5}" type="slidenum">
              <a:rPr kumimoji="1" lang="zh-TW" altLang="en-US" smtClean="0"/>
              <a:t>19</a:t>
            </a:fld>
            <a:endParaRPr kumimoji="1" lang="zh-TW" altLang="en-US"/>
          </a:p>
        </p:txBody>
      </p:sp>
    </p:spTree>
    <p:extLst>
      <p:ext uri="{BB962C8B-B14F-4D97-AF65-F5344CB8AC3E}">
        <p14:creationId xmlns:p14="http://schemas.microsoft.com/office/powerpoint/2010/main" val="2956850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6988" y="744538"/>
            <a:ext cx="6615112" cy="3722687"/>
          </a:xfrm>
        </p:spPr>
      </p:sp>
      <p:sp>
        <p:nvSpPr>
          <p:cNvPr id="3" name="備忘稿版面配置區 2"/>
          <p:cNvSpPr>
            <a:spLocks noGrp="1"/>
          </p:cNvSpPr>
          <p:nvPr>
            <p:ph type="body" idx="1"/>
          </p:nvPr>
        </p:nvSpPr>
        <p:spPr/>
        <p:txBody>
          <a:bodyPr>
            <a:normAutofit/>
          </a:bodyPr>
          <a:lstStyle/>
          <a:p>
            <a:r>
              <a:rPr lang="zh-TW" altLang="en-US" dirty="0"/>
              <a:t>使用</a:t>
            </a:r>
            <a:r>
              <a:rPr lang="en-US" altLang="zh-TW" dirty="0"/>
              <a:t>2 port</a:t>
            </a:r>
            <a:r>
              <a:rPr lang="zh-TW" altLang="en-US" dirty="0"/>
              <a:t> </a:t>
            </a:r>
            <a:r>
              <a:rPr lang="en-US" altLang="zh-TW" dirty="0"/>
              <a:t>2.5GbE</a:t>
            </a:r>
            <a:r>
              <a:rPr lang="zh-TW" altLang="en-US" dirty="0"/>
              <a:t>網路，進行</a:t>
            </a:r>
            <a:r>
              <a:rPr lang="en-US" altLang="zh-TW" dirty="0"/>
              <a:t>10GB</a:t>
            </a:r>
            <a:r>
              <a:rPr lang="zh-TW" altLang="en-US" dirty="0"/>
              <a:t>的大檔案傳輸，速度可達到寫入</a:t>
            </a:r>
            <a:r>
              <a:rPr lang="en-US" altLang="zh-TW" dirty="0"/>
              <a:t>590</a:t>
            </a:r>
            <a:r>
              <a:rPr lang="zh-TW" altLang="en-US" dirty="0"/>
              <a:t> </a:t>
            </a:r>
            <a:r>
              <a:rPr lang="en-US" altLang="zh-TW" dirty="0"/>
              <a:t>MB/s</a:t>
            </a:r>
            <a:r>
              <a:rPr lang="zh-TW" altLang="en-US" dirty="0"/>
              <a:t>以及讀取</a:t>
            </a:r>
            <a:r>
              <a:rPr lang="en-US" altLang="zh-TW" dirty="0"/>
              <a:t>546 MB/s</a:t>
            </a:r>
            <a:r>
              <a:rPr lang="zh-TW" altLang="en-US" dirty="0"/>
              <a:t>的速度，就算是加密的傳輸速度上也能穩定提供高速，效能是相當足夠的。</a:t>
            </a:r>
            <a:endParaRPr lang="en-US" altLang="zh-TW" dirty="0"/>
          </a:p>
          <a:p>
            <a:r>
              <a:rPr lang="en-US" altLang="zh-TW" dirty="0"/>
              <a:t>When we transmitted the 10GB file. The speed of the two ports 2.5GbE network reaches the high speed of writing 590 MB/s and reading 546 MB/s. Even the encrypted transmission speed can provide high speed stably. Therefore, it is undoubtedly a good choice for enterprises.</a:t>
            </a:r>
            <a:endParaRPr lang="zh-TW" altLang="en-US" dirty="0"/>
          </a:p>
        </p:txBody>
      </p:sp>
    </p:spTree>
    <p:extLst>
      <p:ext uri="{BB962C8B-B14F-4D97-AF65-F5344CB8AC3E}">
        <p14:creationId xmlns:p14="http://schemas.microsoft.com/office/powerpoint/2010/main" val="1411111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6988" y="744538"/>
            <a:ext cx="6615112" cy="3722687"/>
          </a:xfrm>
        </p:spPr>
      </p:sp>
      <p:sp>
        <p:nvSpPr>
          <p:cNvPr id="3" name="備忘稿版面配置區 2"/>
          <p:cNvSpPr>
            <a:spLocks noGrp="1"/>
          </p:cNvSpPr>
          <p:nvPr>
            <p:ph type="body" idx="1"/>
          </p:nvPr>
        </p:nvSpPr>
        <p:spPr/>
        <p:txBody>
          <a:bodyPr>
            <a:normAutofit/>
          </a:bodyPr>
          <a:lstStyle/>
          <a:p>
            <a:r>
              <a:rPr lang="zh-TW" altLang="en-US"/>
              <a:t>選購</a:t>
            </a:r>
            <a:r>
              <a:rPr lang="en-US" altLang="zh-TW"/>
              <a:t>2</a:t>
            </a:r>
            <a:r>
              <a:rPr lang="zh-TW" altLang="en-US"/>
              <a:t>埠</a:t>
            </a:r>
            <a:r>
              <a:rPr lang="en-US" altLang="zh-TW"/>
              <a:t>10GbE</a:t>
            </a:r>
            <a:r>
              <a:rPr lang="zh-TW" altLang="en-US"/>
              <a:t>網卡連接於</a:t>
            </a:r>
            <a:r>
              <a:rPr lang="en-US" altLang="zh-TW"/>
              <a:t>TS-873AeU</a:t>
            </a:r>
            <a:r>
              <a:rPr lang="zh-TW" altLang="en-US"/>
              <a:t>系列</a:t>
            </a:r>
            <a:r>
              <a:rPr lang="en-US" altLang="zh-TW"/>
              <a:t>NAS</a:t>
            </a:r>
            <a:r>
              <a:rPr lang="zh-TW" altLang="en-US"/>
              <a:t>透過</a:t>
            </a:r>
            <a:r>
              <a:rPr lang="en-US" altLang="zh-TW" err="1"/>
              <a:t>IOmeter</a:t>
            </a:r>
            <a:r>
              <a:rPr lang="zh-TW" altLang="en-US"/>
              <a:t>測試，更可達到</a:t>
            </a:r>
            <a:r>
              <a:rPr lang="en-US" altLang="zh-TW" sz="1100">
                <a:solidFill>
                  <a:schemeClr val="tx1">
                    <a:lumMod val="95000"/>
                    <a:lumOff val="5000"/>
                  </a:schemeClr>
                </a:solidFill>
                <a:latin typeface="Arial" panose="020B0604020202020204" pitchFamily="34" charset="0"/>
                <a:ea typeface="微軟正黑體" panose="020B0604030504040204" pitchFamily="34" charset="-120"/>
                <a:cs typeface="+mn-ea"/>
              </a:rPr>
              <a:t>SMB </a:t>
            </a:r>
            <a:r>
              <a:rPr lang="en-US" altLang="zh-TW" sz="110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rPr>
              <a:t>sequential</a:t>
            </a:r>
            <a:r>
              <a:rPr lang="en-US" altLang="zh-TW" sz="1100">
                <a:solidFill>
                  <a:schemeClr val="tx1">
                    <a:lumMod val="95000"/>
                    <a:lumOff val="5000"/>
                  </a:schemeClr>
                </a:solidFill>
                <a:latin typeface="Arial" panose="020B0604020202020204" pitchFamily="34" charset="0"/>
                <a:ea typeface="微軟正黑體" panose="020B0604030504040204" pitchFamily="34" charset="-120"/>
                <a:cs typeface="+mn-ea"/>
              </a:rPr>
              <a:t> throughput </a:t>
            </a:r>
            <a:r>
              <a:rPr lang="zh-TW" altLang="en-US" sz="1100">
                <a:solidFill>
                  <a:schemeClr val="tx1">
                    <a:lumMod val="95000"/>
                    <a:lumOff val="5000"/>
                  </a:schemeClr>
                </a:solidFill>
                <a:latin typeface="Arial" panose="020B0604020202020204" pitchFamily="34" charset="0"/>
                <a:ea typeface="微軟正黑體" panose="020B0604030504040204" pitchFamily="34" charset="-120"/>
                <a:cs typeface="+mn-ea"/>
              </a:rPr>
              <a:t>每秒</a:t>
            </a:r>
            <a:r>
              <a:rPr lang="en-US" altLang="zh-TW" sz="1100">
                <a:solidFill>
                  <a:schemeClr val="tx1">
                    <a:lumMod val="95000"/>
                    <a:lumOff val="5000"/>
                  </a:schemeClr>
                </a:solidFill>
                <a:latin typeface="Arial" panose="020B0604020202020204" pitchFamily="34" charset="0"/>
                <a:ea typeface="微軟正黑體" panose="020B0604030504040204" pitchFamily="34" charset="-120"/>
                <a:cs typeface="+mn-ea"/>
              </a:rPr>
              <a:t>2361</a:t>
            </a:r>
            <a:r>
              <a:rPr lang="zh-TW" altLang="en-US" sz="1100">
                <a:solidFill>
                  <a:schemeClr val="tx1">
                    <a:lumMod val="95000"/>
                    <a:lumOff val="5000"/>
                  </a:schemeClr>
                </a:solidFill>
                <a:latin typeface="Arial" panose="020B0604020202020204" pitchFamily="34" charset="0"/>
                <a:ea typeface="微軟正黑體" panose="020B0604030504040204" pitchFamily="34" charset="-120"/>
                <a:cs typeface="+mn-ea"/>
              </a:rPr>
              <a:t> </a:t>
            </a:r>
            <a:r>
              <a:rPr lang="en-US" altLang="zh-TW" sz="1100">
                <a:solidFill>
                  <a:schemeClr val="tx1">
                    <a:lumMod val="95000"/>
                    <a:lumOff val="5000"/>
                  </a:schemeClr>
                </a:solidFill>
                <a:latin typeface="Arial" panose="020B0604020202020204" pitchFamily="34" charset="0"/>
                <a:ea typeface="微軟正黑體" panose="020B0604030504040204" pitchFamily="34" charset="-120"/>
                <a:cs typeface="+mn-ea"/>
              </a:rPr>
              <a:t>Byte</a:t>
            </a:r>
            <a:r>
              <a:rPr lang="zh-TW" altLang="en-US" sz="1100">
                <a:solidFill>
                  <a:schemeClr val="tx1">
                    <a:lumMod val="95000"/>
                    <a:lumOff val="5000"/>
                  </a:schemeClr>
                </a:solidFill>
                <a:latin typeface="Arial" panose="020B0604020202020204" pitchFamily="34" charset="0"/>
                <a:ea typeface="微軟正黑體" panose="020B0604030504040204" pitchFamily="34" charset="-120"/>
                <a:cs typeface="+mn-ea"/>
              </a:rPr>
              <a:t>的讀取速度與每秒</a:t>
            </a:r>
            <a:r>
              <a:rPr lang="en-US" altLang="zh-TW" sz="1100">
                <a:solidFill>
                  <a:schemeClr val="tx1">
                    <a:lumMod val="95000"/>
                    <a:lumOff val="5000"/>
                  </a:schemeClr>
                </a:solidFill>
                <a:latin typeface="Arial" panose="020B0604020202020204" pitchFamily="34" charset="0"/>
                <a:ea typeface="微軟正黑體" panose="020B0604030504040204" pitchFamily="34" charset="-120"/>
                <a:cs typeface="+mn-ea"/>
              </a:rPr>
              <a:t>1373 Byte</a:t>
            </a:r>
            <a:r>
              <a:rPr lang="zh-TW" altLang="en-US" sz="1100">
                <a:solidFill>
                  <a:schemeClr val="tx1">
                    <a:lumMod val="95000"/>
                    <a:lumOff val="5000"/>
                  </a:schemeClr>
                </a:solidFill>
                <a:latin typeface="Arial" panose="020B0604020202020204" pitchFamily="34" charset="0"/>
                <a:ea typeface="微軟正黑體" panose="020B0604030504040204" pitchFamily="34" charset="-120"/>
                <a:cs typeface="+mn-ea"/>
              </a:rPr>
              <a:t>的寫入速度，於加密傳輸也呈現相當好的效能，可大大提升公司整體頻寬。</a:t>
            </a:r>
            <a:endParaRPr lang="en-US" altLang="zh-TW" sz="1100">
              <a:solidFill>
                <a:schemeClr val="tx1">
                  <a:lumMod val="95000"/>
                  <a:lumOff val="5000"/>
                </a:schemeClr>
              </a:solidFill>
              <a:latin typeface="Arial" panose="020B0604020202020204" pitchFamily="34" charset="0"/>
              <a:ea typeface="微軟正黑體" panose="020B0604030504040204" pitchFamily="34" charset="-120"/>
              <a:cs typeface="+mn-ea"/>
            </a:endParaRPr>
          </a:p>
          <a:p>
            <a:r>
              <a:rPr lang="en-US" altLang="zh-TW"/>
              <a:t>If you choose a QNAP designed 2-port 10GbE network card for expansion, install it in the TS-873AeU series NAS. The </a:t>
            </a:r>
            <a:r>
              <a:rPr lang="en-US" altLang="zh-TW" err="1"/>
              <a:t>IOmeter</a:t>
            </a:r>
            <a:r>
              <a:rPr lang="en-US" altLang="zh-TW"/>
              <a:t> test can achieve an SMB sequential throughput of 2361 bytes in reading and 1373 per second in writing. In addition, it has a good performance in encrypted transmission, which can improve the company's overall bandwidth.</a:t>
            </a:r>
          </a:p>
        </p:txBody>
      </p:sp>
    </p:spTree>
    <p:extLst>
      <p:ext uri="{BB962C8B-B14F-4D97-AF65-F5344CB8AC3E}">
        <p14:creationId xmlns:p14="http://schemas.microsoft.com/office/powerpoint/2010/main" val="355034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dirty="0"/>
              <a:t>企業選購</a:t>
            </a:r>
            <a:r>
              <a:rPr lang="en-US" altLang="zh-TW" dirty="0"/>
              <a:t>NAS</a:t>
            </a:r>
            <a:r>
              <a:rPr lang="zh-TW" altLang="en-US" dirty="0"/>
              <a:t>當作儲存中心時，除了效能與價格考量外，更需要考慮到將來的擴充性，企業持續的成長時，資料也會不間斷地增加，這時擴充性就格外重要。首要考量是儲存容量的擴充，</a:t>
            </a:r>
            <a:r>
              <a:rPr lang="en-US" altLang="zh-TW" dirty="0"/>
              <a:t>TS-873AeU</a:t>
            </a:r>
            <a:r>
              <a:rPr lang="zh-TW" altLang="en-US" dirty="0"/>
              <a:t>系列可外接</a:t>
            </a:r>
            <a:r>
              <a:rPr lang="en-US" altLang="zh-TW" dirty="0"/>
              <a:t>JBOD</a:t>
            </a:r>
            <a:r>
              <a:rPr lang="zh-TW" altLang="en-US" dirty="0"/>
              <a:t>進行容量擴充，更可選購多樣的網路擴充卡進行網路升級，於系統效能提升的部分，除了</a:t>
            </a:r>
            <a:r>
              <a:rPr lang="en-US" altLang="zh-TW" dirty="0"/>
              <a:t>RAM</a:t>
            </a:r>
            <a:r>
              <a:rPr lang="zh-TW" altLang="en-US" dirty="0"/>
              <a:t>與</a:t>
            </a:r>
            <a:r>
              <a:rPr lang="en-US" altLang="zh-TW" dirty="0"/>
              <a:t>SATA</a:t>
            </a:r>
            <a:r>
              <a:rPr lang="zh-TW" altLang="en-US" dirty="0"/>
              <a:t> </a:t>
            </a:r>
            <a:r>
              <a:rPr lang="en-US" altLang="zh-TW" dirty="0"/>
              <a:t>2.5“</a:t>
            </a:r>
            <a:r>
              <a:rPr lang="zh-TW" altLang="en-US" dirty="0"/>
              <a:t> </a:t>
            </a:r>
            <a:r>
              <a:rPr lang="en-US" altLang="zh-TW" dirty="0"/>
              <a:t>SSD</a:t>
            </a:r>
            <a:r>
              <a:rPr lang="zh-TW" altLang="en-US" dirty="0"/>
              <a:t>可升級外，更內建</a:t>
            </a:r>
            <a:r>
              <a:rPr lang="en-US" altLang="zh-TW" dirty="0" err="1"/>
              <a:t>NVMe</a:t>
            </a:r>
            <a:r>
              <a:rPr lang="en-US" altLang="zh-TW" dirty="0"/>
              <a:t> SSD</a:t>
            </a:r>
            <a:r>
              <a:rPr lang="zh-TW" altLang="en-US" dirty="0"/>
              <a:t>插槽提供更高速的快取升級能力。 </a:t>
            </a:r>
            <a:endParaRPr lang="en-US" altLang="zh-TW" dirty="0"/>
          </a:p>
          <a:p>
            <a:r>
              <a:rPr lang="en-US" altLang="zh-TW" dirty="0"/>
              <a:t>When an enterprise chooses a NAS as a storage center, besides considering performance and price, it is also necessary to consider future </a:t>
            </a:r>
            <a:r>
              <a:rPr kumimoji="1" lang="en-US" altLang="zh-CN" sz="11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expandability</a:t>
            </a:r>
            <a:r>
              <a:rPr lang="en-US" altLang="zh-TW" dirty="0"/>
              <a:t>. When the enterprise continues to grow, the data will increase. At this time, </a:t>
            </a:r>
            <a:r>
              <a:rPr kumimoji="1" lang="en-US" altLang="zh-CN" sz="11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expandability</a:t>
            </a:r>
            <a:r>
              <a:rPr lang="en-US" altLang="zh-TW" dirty="0"/>
              <a:t> is essential. The primary consideration is the expansion of storage capacity. The TS-873AeU series can connect to an external JBOD for capacity expansion and an optionally purchased variety of network expansion cards for network upgrades. In the part of system performance improvement, in addition to RAM and SATA 2.5" SSD for the upgrade, the built-in </a:t>
            </a:r>
            <a:r>
              <a:rPr lang="en-US" altLang="zh-TW" dirty="0" err="1"/>
              <a:t>NVMe</a:t>
            </a:r>
            <a:r>
              <a:rPr lang="en-US" altLang="zh-TW" dirty="0"/>
              <a:t> SSD slot provides faster cache upgrade capability.</a:t>
            </a:r>
            <a:endParaRPr lang="zh-TW" altLang="en-US" dirty="0"/>
          </a:p>
        </p:txBody>
      </p:sp>
    </p:spTree>
    <p:extLst>
      <p:ext uri="{BB962C8B-B14F-4D97-AF65-F5344CB8AC3E}">
        <p14:creationId xmlns:p14="http://schemas.microsoft.com/office/powerpoint/2010/main" val="39311275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a:t>這裡簡單介紹一下</a:t>
            </a:r>
            <a:r>
              <a:rPr lang="en-US" altLang="zh-TW"/>
              <a:t>NAS</a:t>
            </a:r>
            <a:r>
              <a:rPr lang="zh-TW" altLang="en-US"/>
              <a:t>安裝與初始化</a:t>
            </a:r>
            <a:endParaRPr lang="en-US" altLang="zh-TW"/>
          </a:p>
          <a:p>
            <a:r>
              <a:rPr lang="en-US" altLang="zh-TW"/>
              <a:t>Let's brief NAS installation and initialization</a:t>
            </a:r>
            <a:endParaRPr lang="zh-TW" altLang="en-US"/>
          </a:p>
          <a:p>
            <a:endParaRPr lang="zh-TW" altLang="en-US"/>
          </a:p>
        </p:txBody>
      </p:sp>
    </p:spTree>
    <p:extLst>
      <p:ext uri="{BB962C8B-B14F-4D97-AF65-F5344CB8AC3E}">
        <p14:creationId xmlns:p14="http://schemas.microsoft.com/office/powerpoint/2010/main" val="238147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a:t>容易安裝使用，是</a:t>
            </a:r>
            <a:r>
              <a:rPr lang="en-US" altLang="zh-TW"/>
              <a:t>QNAP</a:t>
            </a:r>
            <a:r>
              <a:rPr lang="zh-TW" altLang="en-US"/>
              <a:t>設計的特色，磁碟安裝步驟很簡單，第一步將磁碟</a:t>
            </a:r>
            <a:r>
              <a:rPr lang="en-US" altLang="zh-TW"/>
              <a:t>tray</a:t>
            </a:r>
            <a:r>
              <a:rPr lang="zh-TW" altLang="en-US"/>
              <a:t>盤抽出，第二步將磁碟鎖上，第三步插回磁碟</a:t>
            </a:r>
            <a:r>
              <a:rPr lang="en-US" altLang="zh-TW"/>
              <a:t>tray</a:t>
            </a:r>
            <a:r>
              <a:rPr lang="zh-TW" altLang="en-US"/>
              <a:t>盤，即完成磁碟的安裝</a:t>
            </a:r>
            <a:endParaRPr lang="en-US" altLang="zh-TW"/>
          </a:p>
          <a:p>
            <a:r>
              <a:rPr lang="en-US" altLang="zh-TW"/>
              <a:t>Easy to install and use, which is a feature of QNAP's design, the disk installation steps are elementary, the first step is to pull out the disk tray, the second step is to lock the disk, and the third step is to insert the disk tray, and the disk is complete. Installation.</a:t>
            </a:r>
            <a:endParaRPr lang="zh-TW" altLang="en-US"/>
          </a:p>
        </p:txBody>
      </p:sp>
    </p:spTree>
    <p:extLst>
      <p:ext uri="{BB962C8B-B14F-4D97-AF65-F5344CB8AC3E}">
        <p14:creationId xmlns:p14="http://schemas.microsoft.com/office/powerpoint/2010/main" val="12710594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a:t>使用者購買到這超值</a:t>
            </a:r>
            <a:r>
              <a:rPr lang="en-US" altLang="zh-TW"/>
              <a:t>NAS</a:t>
            </a:r>
            <a:r>
              <a:rPr lang="zh-TW" altLang="en-US"/>
              <a:t>後，需進行一些簡單的安裝設定，於前面實體安裝完成後，接續要進行系統的安裝，這時候有兩個方式可以選擇，第一種透過手機掃描</a:t>
            </a:r>
            <a:r>
              <a:rPr lang="en-US" altLang="zh-TW"/>
              <a:t>QR code, </a:t>
            </a:r>
            <a:r>
              <a:rPr lang="zh-TW" altLang="en-US"/>
              <a:t>第二種於電腦下載</a:t>
            </a:r>
            <a:r>
              <a:rPr lang="en-US" altLang="zh-TW" err="1"/>
              <a:t>Qfinder</a:t>
            </a:r>
            <a:r>
              <a:rPr lang="en-US" altLang="zh-TW"/>
              <a:t> Pro</a:t>
            </a:r>
            <a:r>
              <a:rPr lang="zh-TW" altLang="en-US"/>
              <a:t>程式，透過安裝步驟的引導即可完成安裝，安裝後即可享用資料儲存備份多媒體服務了。</a:t>
            </a:r>
          </a:p>
          <a:p>
            <a:r>
              <a:rPr lang="en-US" altLang="zh-TW"/>
              <a:t>After completing the previous installation, users need to perform a few simple steps after the user gets the NAS. You should continue the system installation. They have two choices—the first choice is through scanning the QR code with your mobile phone for installation. The second choice is downloading the </a:t>
            </a:r>
            <a:r>
              <a:rPr lang="en-US" altLang="zh-TW" err="1"/>
              <a:t>Qfinder</a:t>
            </a:r>
            <a:r>
              <a:rPr lang="en-US" altLang="zh-TW"/>
              <a:t> Pro program on your computer. Just follow the Quick installation guide to finish the steps. After installation, you can enjoy the data storage and backup multimedia services.</a:t>
            </a:r>
          </a:p>
          <a:p>
            <a:endParaRPr lang="zh-TW" altLang="en-US"/>
          </a:p>
        </p:txBody>
      </p:sp>
    </p:spTree>
    <p:extLst>
      <p:ext uri="{BB962C8B-B14F-4D97-AF65-F5344CB8AC3E}">
        <p14:creationId xmlns:p14="http://schemas.microsoft.com/office/powerpoint/2010/main" val="2219576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normAutofit/>
          </a:bodyPr>
          <a:lstStyle/>
          <a:p>
            <a:r>
              <a:rPr lang="zh-TW" altLang="en-US"/>
              <a:t>此系列搭載全新</a:t>
            </a:r>
            <a:r>
              <a:rPr lang="en-US" altLang="zh-TW"/>
              <a:t>QTS</a:t>
            </a:r>
            <a:r>
              <a:rPr lang="en-US" altLang="zh-TW" baseline="0"/>
              <a:t> 5.0 NAS</a:t>
            </a:r>
            <a:r>
              <a:rPr lang="zh-TW" altLang="en-US" baseline="0"/>
              <a:t>作業系統</a:t>
            </a:r>
            <a:r>
              <a:rPr lang="zh-TW" altLang="en-US"/>
              <a:t>，</a:t>
            </a:r>
            <a:r>
              <a:rPr lang="zh-TW" altLang="en-US" baseline="0"/>
              <a:t>這次升級到了</a:t>
            </a:r>
            <a:r>
              <a:rPr lang="en-US" altLang="zh-TW" baseline="0"/>
              <a:t>Linux kernel 5, </a:t>
            </a:r>
            <a:r>
              <a:rPr lang="zh-TW" altLang="en-US" baseline="0"/>
              <a:t>支援</a:t>
            </a:r>
            <a:r>
              <a:rPr lang="en-US" altLang="zh-TW" baseline="0" err="1"/>
              <a:t>WireGuard</a:t>
            </a:r>
            <a:r>
              <a:rPr lang="en-US" altLang="zh-TW" baseline="0"/>
              <a:t> VPN</a:t>
            </a:r>
            <a:r>
              <a:rPr lang="zh-TW" altLang="en-US" baseline="0"/>
              <a:t>提供安全便捷的連線，更改善了</a:t>
            </a:r>
            <a:r>
              <a:rPr lang="en-US" altLang="zh-TW" baseline="0"/>
              <a:t>AMD</a:t>
            </a:r>
            <a:r>
              <a:rPr lang="zh-TW" altLang="en-US" baseline="0"/>
              <a:t>處理器與</a:t>
            </a:r>
            <a:r>
              <a:rPr lang="en-US" altLang="zh-TW" baseline="0" err="1"/>
              <a:t>NVMe</a:t>
            </a:r>
            <a:r>
              <a:rPr lang="en-US" altLang="zh-TW" baseline="0"/>
              <a:t> SSD</a:t>
            </a:r>
            <a:r>
              <a:rPr lang="zh-TW" altLang="en-US" baseline="0"/>
              <a:t>快取的效能，並設計了簡潔美觀且流暢的全新</a:t>
            </a:r>
            <a:r>
              <a:rPr lang="en-US" altLang="zh-TW" baseline="0"/>
              <a:t>UI</a:t>
            </a:r>
            <a:r>
              <a:rPr lang="zh-TW" altLang="en-US" baseline="0"/>
              <a:t>，讓使用者體驗提升了一個檔次</a:t>
            </a:r>
          </a:p>
          <a:p>
            <a:r>
              <a:rPr lang="en-US" altLang="zh-TW"/>
              <a:t>This series is equipped with the new QTS 5.0 NAS operating system. This time, it has upgraded to Linux kernel 5. It supports </a:t>
            </a:r>
            <a:r>
              <a:rPr lang="en-US" altLang="zh-TW" err="1"/>
              <a:t>WireGuard</a:t>
            </a:r>
            <a:r>
              <a:rPr lang="en-US" altLang="zh-TW"/>
              <a:t> VPN to provide a safe and convenient connection and improves the performance of AMD processors and </a:t>
            </a:r>
            <a:r>
              <a:rPr lang="en-US" altLang="zh-TW" err="1"/>
              <a:t>NVMe</a:t>
            </a:r>
            <a:r>
              <a:rPr lang="en-US" altLang="zh-TW"/>
              <a:t> SSD cache. Besides, The new UI design enhances the user experience to the next level.</a:t>
            </a:r>
            <a:endParaRPr lang="zh-TW"/>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a:t>提供雙系統於安裝初始化</a:t>
            </a:r>
            <a:r>
              <a:rPr lang="en-US" altLang="zh-TW"/>
              <a:t>NAS</a:t>
            </a:r>
            <a:r>
              <a:rPr lang="zh-TW" altLang="en-US"/>
              <a:t>時可彈性選擇親民的</a:t>
            </a:r>
            <a:r>
              <a:rPr lang="en-US" altLang="zh-TW"/>
              <a:t>QTS</a:t>
            </a:r>
            <a:r>
              <a:rPr lang="zh-TW" altLang="en-US"/>
              <a:t>作業系統，或是需要強化可靠性的</a:t>
            </a:r>
            <a:r>
              <a:rPr lang="en-US" altLang="zh-TW" err="1"/>
              <a:t>QuTS</a:t>
            </a:r>
            <a:r>
              <a:rPr lang="zh-TW" altLang="en-US"/>
              <a:t> </a:t>
            </a:r>
            <a:r>
              <a:rPr lang="en-US" altLang="zh-TW"/>
              <a:t>hero</a:t>
            </a:r>
            <a:r>
              <a:rPr lang="zh-TW" altLang="en-US"/>
              <a:t>作業系統。透過系統的自動安裝就可以輕鬆做到。需注意的是由於</a:t>
            </a:r>
            <a:r>
              <a:rPr lang="en-US" altLang="zh-TW"/>
              <a:t>QTS</a:t>
            </a:r>
            <a:r>
              <a:rPr lang="zh-TW" altLang="en-US"/>
              <a:t>與</a:t>
            </a:r>
            <a:r>
              <a:rPr lang="en-US" altLang="zh-TW" err="1"/>
              <a:t>QuTS</a:t>
            </a:r>
            <a:r>
              <a:rPr lang="en-US" altLang="zh-TW"/>
              <a:t> hero</a:t>
            </a:r>
            <a:r>
              <a:rPr lang="zh-TW" altLang="en-US"/>
              <a:t>採用不同的檔案系統，因此安裝時請注意</a:t>
            </a:r>
            <a:r>
              <a:rPr lang="en-US" altLang="zh-TW"/>
              <a:t>NAS</a:t>
            </a:r>
            <a:r>
              <a:rPr lang="zh-TW" altLang="en-US"/>
              <a:t>不可裝硬碟，於系統切換完畢後再執行系統的遷移。另外使用</a:t>
            </a:r>
            <a:r>
              <a:rPr lang="en-US" altLang="zh-TW" err="1"/>
              <a:t>QuTS</a:t>
            </a:r>
            <a:r>
              <a:rPr lang="en-US" altLang="zh-TW"/>
              <a:t> hero</a:t>
            </a:r>
            <a:r>
              <a:rPr lang="zh-TW" altLang="en-US"/>
              <a:t>時，建議採用</a:t>
            </a:r>
            <a:r>
              <a:rPr lang="en-US" altLang="zh-TW"/>
              <a:t>SSD</a:t>
            </a:r>
            <a:r>
              <a:rPr lang="zh-TW" altLang="en-US"/>
              <a:t>當作系統磁碟，可讓系統發揮更好的效果。</a:t>
            </a:r>
            <a:endParaRPr lang="en-US" altLang="zh-TW"/>
          </a:p>
          <a:p>
            <a:r>
              <a:rPr lang="en-US" altLang="zh-TW"/>
              <a:t>These series provide dual systems. When we install and initialize the NAS, you can choose the user-friendly QTS operating system or the reliable </a:t>
            </a:r>
            <a:r>
              <a:rPr lang="en-US" altLang="zh-TW" err="1"/>
              <a:t>QuTS</a:t>
            </a:r>
            <a:r>
              <a:rPr lang="en-US" altLang="zh-TW"/>
              <a:t> hero operating system flexibly. It can get easily done through the automatic installation of the system. Please note QTS and </a:t>
            </a:r>
            <a:r>
              <a:rPr lang="en-US" altLang="zh-TW" err="1"/>
              <a:t>QuTS</a:t>
            </a:r>
            <a:r>
              <a:rPr lang="en-US" altLang="zh-TW"/>
              <a:t> hero use different file systems, and NAS cannot be pre-installed disks during system switching. Therefore, after the switching is complete, you can migrate the system. In addition, when using </a:t>
            </a:r>
            <a:r>
              <a:rPr lang="en-US" altLang="zh-TW" err="1"/>
              <a:t>QuTS</a:t>
            </a:r>
            <a:r>
              <a:rPr lang="en-US" altLang="zh-TW"/>
              <a:t> hero, it is recommended to use SSD as the system disk, making the system perform better.</a:t>
            </a:r>
            <a:endParaRPr lang="zh-TW" altLang="en-US"/>
          </a:p>
        </p:txBody>
      </p:sp>
    </p:spTree>
    <p:extLst>
      <p:ext uri="{BB962C8B-B14F-4D97-AF65-F5344CB8AC3E}">
        <p14:creationId xmlns:p14="http://schemas.microsoft.com/office/powerpoint/2010/main" val="9969814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lgn="l" rtl="0" fontAlgn="base">
              <a:buFont typeface="Arial" panose="020B0604020202020204" pitchFamily="34" charset="0"/>
              <a:buChar char="•"/>
            </a:pPr>
            <a:r>
              <a:rPr lang="zh-TW" altLang="zh-TW" sz="1800" b="0" i="0" u="none" strike="noStrike">
                <a:solidFill>
                  <a:srgbClr val="000000"/>
                </a:solidFill>
                <a:effectLst/>
                <a:latin typeface="Arial" panose="020B0604020202020204" pitchFamily="34" charset="0"/>
                <a:ea typeface="Arial" panose="020B0604020202020204" pitchFamily="34" charset="0"/>
              </a:rPr>
              <a:t>此為QuTS hero與QTS作業系統的比較表，我們可以看的出來QuTS hero有著提升可靠度的相關特色，如在線資料壓縮，在線重複資料刪除，系統斷電保護等。QTS作業系統則著重在系統的效能與親民的使用體驗。</a:t>
            </a:r>
            <a:r>
              <a:rPr lang="en-US" altLang="zh-TW" sz="1800" b="0" i="0">
                <a:solidFill>
                  <a:srgbClr val="444444"/>
                </a:solidFill>
                <a:effectLst/>
                <a:latin typeface="Arial" panose="020B0604020202020204" pitchFamily="34" charset="0"/>
              </a:rPr>
              <a:t>​</a:t>
            </a:r>
          </a:p>
          <a:p>
            <a:pPr algn="l" rtl="0" fontAlgn="base">
              <a:buFont typeface="Arial" panose="020B0604020202020204" pitchFamily="34" charset="0"/>
              <a:buChar char="•"/>
            </a:pPr>
            <a:r>
              <a:rPr lang="zh-TW" altLang="zh-TW" sz="1800" b="0" i="0" u="none" strike="noStrike">
                <a:solidFill>
                  <a:srgbClr val="000000"/>
                </a:solidFill>
                <a:effectLst/>
                <a:latin typeface="Arial" panose="020B0604020202020204" pitchFamily="34" charset="0"/>
                <a:ea typeface="Arial" panose="020B0604020202020204" pitchFamily="34" charset="0"/>
              </a:rPr>
              <a:t>We can see this comparison table between QuTS hero and QTS operating system. The QuTS hero has some features to improve reliability, such as Inline compression, Inline deduplication, system power failure protection, etc. In addition, the QTS operating system focuses on system performance and user-friendly experience.</a:t>
            </a:r>
            <a:endParaRPr lang="zh-TW" altLang="zh-TW" sz="1800" b="0" i="0">
              <a:solidFill>
                <a:srgbClr val="444444"/>
              </a:solidFill>
              <a:effectLst/>
              <a:latin typeface="Arial" panose="020B0604020202020204" pitchFamily="34" charset="0"/>
            </a:endParaRPr>
          </a:p>
        </p:txBody>
      </p:sp>
    </p:spTree>
    <p:extLst>
      <p:ext uri="{BB962C8B-B14F-4D97-AF65-F5344CB8AC3E}">
        <p14:creationId xmlns:p14="http://schemas.microsoft.com/office/powerpoint/2010/main" val="35871516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ltLang="zh-TW" err="1">
                <a:latin typeface="Calibri"/>
                <a:cs typeface="Calibri"/>
              </a:rPr>
              <a:t>NAS網路儲存設備，首重安全性，這部分比較硬核，但因為超級重要，除了QNAP</a:t>
            </a:r>
            <a:r>
              <a:rPr lang="en-US" altLang="zh-TW">
                <a:latin typeface="Calibri"/>
                <a:cs typeface="Calibri"/>
              </a:rPr>
              <a:t> </a:t>
            </a:r>
            <a:r>
              <a:rPr lang="en-US" altLang="zh-TW" err="1">
                <a:latin typeface="Calibri"/>
                <a:cs typeface="Calibri"/>
              </a:rPr>
              <a:t>NAS提供的備份機制外，也同時分享一下資料安全的概念，首先大家一定跟我想的一樣資料要備份對吧，那該怎麼備份才是對的呢</a:t>
            </a:r>
            <a:r>
              <a:rPr lang="en-US" altLang="zh-TW">
                <a:latin typeface="Calibri"/>
                <a:cs typeface="Calibri"/>
              </a:rPr>
              <a:t>? </a:t>
            </a:r>
            <a:r>
              <a:rPr lang="en-US" altLang="zh-TW" err="1">
                <a:latin typeface="Calibri"/>
                <a:cs typeface="Calibri"/>
              </a:rPr>
              <a:t>來來來跟我念一遍</a:t>
            </a:r>
            <a:r>
              <a:rPr lang="en-US" altLang="zh-TW">
                <a:latin typeface="Calibri"/>
                <a:cs typeface="Calibri"/>
              </a:rPr>
              <a:t> 備份321，這由來已久連美國政府都推薦的備份策略，這裡跟大家簡述一下，備份321就只有三個重點，畫面上有三個文件我們都先命名為副本，第一: </a:t>
            </a:r>
            <a:r>
              <a:rPr lang="en-US" altLang="zh-TW" err="1">
                <a:latin typeface="Calibri"/>
                <a:cs typeface="Calibri"/>
              </a:rPr>
              <a:t>需要把重要的檔案拷貝三分，第二</a:t>
            </a:r>
            <a:r>
              <a:rPr lang="en-US" altLang="zh-TW">
                <a:latin typeface="Calibri"/>
                <a:cs typeface="Calibri"/>
              </a:rPr>
              <a:t>: </a:t>
            </a:r>
            <a:r>
              <a:rPr lang="en-US" altLang="zh-TW" err="1">
                <a:latin typeface="Calibri"/>
                <a:cs typeface="Calibri"/>
              </a:rPr>
              <a:t>兩種媒體，例如NAS與google</a:t>
            </a:r>
            <a:r>
              <a:rPr lang="en-US" altLang="zh-TW">
                <a:latin typeface="Calibri"/>
                <a:cs typeface="Calibri"/>
              </a:rPr>
              <a:t> </a:t>
            </a:r>
            <a:r>
              <a:rPr lang="en-US" altLang="zh-TW" err="1">
                <a:latin typeface="Calibri"/>
                <a:cs typeface="Calibri"/>
              </a:rPr>
              <a:t>drive，第三</a:t>
            </a:r>
            <a:r>
              <a:rPr lang="en-US" altLang="zh-TW">
                <a:latin typeface="Calibri"/>
                <a:cs typeface="Calibri"/>
              </a:rPr>
              <a:t>: </a:t>
            </a:r>
            <a:r>
              <a:rPr lang="en-US" altLang="zh-TW" err="1">
                <a:latin typeface="Calibri"/>
                <a:cs typeface="Calibri"/>
              </a:rPr>
              <a:t>要有一個</a:t>
            </a:r>
            <a:r>
              <a:rPr lang="en-US" altLang="zh-TW">
                <a:latin typeface="Calibri"/>
                <a:cs typeface="Calibri"/>
              </a:rPr>
              <a:t>(</a:t>
            </a:r>
            <a:r>
              <a:rPr lang="en-US" altLang="zh-TW" err="1">
                <a:latin typeface="Calibri"/>
                <a:cs typeface="Calibri"/>
              </a:rPr>
              <a:t>異地備援</a:t>
            </a:r>
            <a:r>
              <a:rPr lang="en-US" altLang="zh-TW">
                <a:latin typeface="Calibri"/>
                <a:cs typeface="Calibri"/>
              </a:rPr>
              <a:t>)</a:t>
            </a:r>
            <a:r>
              <a:rPr lang="en-US" altLang="zh-TW" err="1">
                <a:latin typeface="Calibri"/>
                <a:cs typeface="Calibri"/>
              </a:rPr>
              <a:t>例如家裡與公司，台灣</a:t>
            </a:r>
            <a:r>
              <a:rPr lang="zh-TW" altLang="en-US">
                <a:latin typeface="Calibri"/>
                <a:cs typeface="Calibri"/>
              </a:rPr>
              <a:t>與</a:t>
            </a:r>
            <a:r>
              <a:rPr lang="en-US" altLang="zh-TW" err="1">
                <a:latin typeface="Calibri"/>
                <a:cs typeface="Calibri"/>
              </a:rPr>
              <a:t>美國，上述三個重點，我們建議可透過兩台NAS來實現政府級別的資料備份策略</a:t>
            </a:r>
            <a:r>
              <a:rPr lang="en-US" altLang="zh-TW">
                <a:latin typeface="Calibri"/>
                <a:cs typeface="Calibri"/>
              </a:rPr>
              <a:t>。</a:t>
            </a:r>
          </a:p>
          <a:p>
            <a:pPr>
              <a:buNone/>
            </a:pPr>
            <a:endParaRPr lang="en-US" altLang="zh-TW">
              <a:latin typeface="Calibri"/>
              <a:cs typeface="Calibri"/>
            </a:endParaRPr>
          </a:p>
          <a:p>
            <a:pPr>
              <a:buNone/>
            </a:pPr>
            <a:r>
              <a:rPr lang="en-US" altLang="zh-TW"/>
              <a:t>When it comes to network storage equipment, there is no doubt security is first. This part is more hard-core, but it's super important. In addition to the backup mechanism provided by QNAP NAS, we will also share the concept of data security. First of all, everyone is probably the same as I think. data needs backup right, then What is the correct backup strategy? follow me read backup 3-2-1 with me. This has been a backup strategy recommended by the US government for a long time. Here is a brief introduction. There are only three key points for backing up 3-2-1. , There are three files icon on the screen, we are naming them as copies, first: you need to prepare three copies for important files, second: put them in two different media like NAS and Google Drive, Third: keep one remote backup such as setting the NAS at home and company or Taiwan and the United States, the above three key points, we recommend you use two NAS to achieve government-level data backup strategy.</a:t>
            </a:r>
          </a:p>
          <a:p>
            <a:endParaRPr lang="zh-TW" altLang="en-US"/>
          </a:p>
        </p:txBody>
      </p:sp>
    </p:spTree>
    <p:extLst>
      <p:ext uri="{BB962C8B-B14F-4D97-AF65-F5344CB8AC3E}">
        <p14:creationId xmlns:p14="http://schemas.microsoft.com/office/powerpoint/2010/main" val="3836899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0" indent="0">
              <a:lnSpc>
                <a:spcPct val="130000"/>
              </a:lnSpc>
              <a:spcBef>
                <a:spcPts val="600"/>
              </a:spcBef>
              <a:buNone/>
            </a:pPr>
            <a:r>
              <a:rPr lang="en-US">
                <a:latin typeface="Calibri"/>
                <a:cs typeface="Calibri"/>
              </a:rPr>
              <a:t>NAS</a:t>
            </a:r>
            <a:r>
              <a:rPr lang="zh-CN" altLang="en-US">
                <a:latin typeface="Calibri"/>
                <a:cs typeface="Calibri"/>
              </a:rPr>
              <a:t>資料儲存的基底，就是儲存寶貴資料的磁碟，除了注重備分外，長時間使用後的磁碟健康度也是會隨著時間遞減，這時就有個好幫手，可透過</a:t>
            </a:r>
            <a:r>
              <a:rPr lang="en-US" altLang="zh-TW"/>
              <a:t>ULINK</a:t>
            </a:r>
            <a:r>
              <a:rPr lang="zh-TW"/>
              <a:t>雲端的智能磁碟健康分析的</a:t>
            </a:r>
            <a:r>
              <a:rPr lang="en-US" altLang="zh-TW"/>
              <a:t>DA</a:t>
            </a:r>
            <a:r>
              <a:rPr lang="zh-TW"/>
              <a:t> </a:t>
            </a:r>
            <a:r>
              <a:rPr lang="en-US" altLang="zh-TW"/>
              <a:t>Drive</a:t>
            </a:r>
            <a:r>
              <a:rPr lang="zh-TW"/>
              <a:t> </a:t>
            </a:r>
            <a:r>
              <a:rPr lang="en-US" altLang="zh-TW"/>
              <a:t>Analyzer</a:t>
            </a:r>
            <a:r>
              <a:rPr lang="zh-TW"/>
              <a:t>來進行磁碟的故障預測，可及早預測出即將故障的磁碟，讓我們可以及早的進行因應，確保資料不致遺失。另</a:t>
            </a:r>
            <a:r>
              <a:rPr lang="zh-TW" altLang="en-US"/>
              <a:t>外</a:t>
            </a:r>
            <a:r>
              <a:rPr lang="zh-TW" b="1"/>
              <a:t>每台N</a:t>
            </a:r>
            <a:r>
              <a:rPr lang="en-US" b="1"/>
              <a:t>AS</a:t>
            </a:r>
            <a:r>
              <a:rPr lang="zh-TW" b="1"/>
              <a:t>可免費進行</a:t>
            </a:r>
            <a:r>
              <a:rPr lang="en-US" b="1"/>
              <a:t>1</a:t>
            </a:r>
            <a:r>
              <a:rPr lang="zh-TW" b="1"/>
              <a:t>個磁碟預測，更可以付費訂閱額外的磁碟加強防護力</a:t>
            </a:r>
            <a:endParaRPr lang="zh-TW"/>
          </a:p>
          <a:p>
            <a:pPr>
              <a:buNone/>
            </a:pPr>
            <a:endParaRPr lang="zh-TW" altLang="en-US"/>
          </a:p>
          <a:p>
            <a:pPr>
              <a:buNone/>
            </a:pPr>
            <a:r>
              <a:rPr lang="en-US" altLang="zh-TW"/>
              <a:t>The</a:t>
            </a:r>
            <a:r>
              <a:rPr lang="zh-TW"/>
              <a:t> </a:t>
            </a:r>
            <a:r>
              <a:rPr lang="en-US" altLang="zh-TW"/>
              <a:t>most</a:t>
            </a:r>
            <a:r>
              <a:rPr lang="zh-TW"/>
              <a:t> </a:t>
            </a:r>
            <a:r>
              <a:rPr lang="en-US" altLang="zh-TW"/>
              <a:t>valuable</a:t>
            </a:r>
            <a:r>
              <a:rPr lang="zh-TW"/>
              <a:t> </a:t>
            </a:r>
            <a:r>
              <a:rPr lang="en-US" altLang="zh-TW"/>
              <a:t>data</a:t>
            </a:r>
            <a:r>
              <a:rPr lang="zh-TW"/>
              <a:t> </a:t>
            </a:r>
            <a:r>
              <a:rPr lang="en-US" altLang="zh-TW"/>
              <a:t>on</a:t>
            </a:r>
            <a:r>
              <a:rPr lang="zh-TW"/>
              <a:t> </a:t>
            </a:r>
            <a:r>
              <a:rPr lang="en-US" altLang="zh-TW"/>
              <a:t>the</a:t>
            </a:r>
            <a:r>
              <a:rPr lang="zh-TW"/>
              <a:t> </a:t>
            </a:r>
            <a:r>
              <a:rPr lang="en-US" altLang="zh-TW"/>
              <a:t>disk</a:t>
            </a:r>
            <a:r>
              <a:rPr lang="zh-TW"/>
              <a:t> </a:t>
            </a:r>
            <a:r>
              <a:rPr lang="en-US" altLang="zh-TW"/>
              <a:t>base</a:t>
            </a:r>
            <a:r>
              <a:rPr lang="zh-TW"/>
              <a:t>d</a:t>
            </a:r>
            <a:r>
              <a:rPr lang="zh-TW" altLang="en-US"/>
              <a:t> </a:t>
            </a:r>
            <a:r>
              <a:rPr lang="zh-TW"/>
              <a:t>o</a:t>
            </a:r>
            <a:r>
              <a:rPr lang="en-US" altLang="zh-TW"/>
              <a:t>n</a:t>
            </a:r>
            <a:r>
              <a:rPr lang="zh-TW" altLang="en-US"/>
              <a:t> </a:t>
            </a:r>
            <a:r>
              <a:rPr lang="en-US" altLang="zh-TW"/>
              <a:t>t</a:t>
            </a:r>
            <a:r>
              <a:rPr lang="zh-TW"/>
              <a:t>h</a:t>
            </a:r>
            <a:r>
              <a:rPr lang="en-US" altLang="zh-TW"/>
              <a:t>e</a:t>
            </a:r>
            <a:r>
              <a:rPr lang="zh-TW" altLang="en-US"/>
              <a:t> </a:t>
            </a:r>
            <a:r>
              <a:rPr lang="en-US" altLang="zh-TW"/>
              <a:t>NA</a:t>
            </a:r>
            <a:r>
              <a:rPr lang="zh-TW"/>
              <a:t>S</a:t>
            </a:r>
            <a:r>
              <a:rPr lang="en-US" altLang="zh-TW"/>
              <a:t>.</a:t>
            </a:r>
            <a:r>
              <a:rPr lang="zh-TW"/>
              <a:t> I</a:t>
            </a:r>
            <a:r>
              <a:rPr lang="en-US" altLang="zh-TW"/>
              <a:t>n</a:t>
            </a:r>
            <a:r>
              <a:rPr lang="zh-TW" altLang="en-US"/>
              <a:t> </a:t>
            </a:r>
            <a:r>
              <a:rPr lang="en-US" altLang="zh-TW"/>
              <a:t>additi</a:t>
            </a:r>
            <a:r>
              <a:rPr lang="zh-TW"/>
              <a:t>o</a:t>
            </a:r>
            <a:r>
              <a:rPr lang="en-US" altLang="zh-TW"/>
              <a:t>n</a:t>
            </a:r>
            <a:r>
              <a:rPr lang="zh-TW" altLang="en-US"/>
              <a:t> </a:t>
            </a:r>
            <a:r>
              <a:rPr lang="zh-TW"/>
              <a:t>t</a:t>
            </a:r>
            <a:r>
              <a:rPr lang="en-US" altLang="zh-TW"/>
              <a:t>o</a:t>
            </a:r>
            <a:r>
              <a:rPr lang="zh-TW" altLang="en-US"/>
              <a:t> </a:t>
            </a:r>
            <a:r>
              <a:rPr lang="en-US" altLang="zh-TW"/>
              <a:t>focusi</a:t>
            </a:r>
            <a:r>
              <a:rPr lang="zh-TW"/>
              <a:t>n</a:t>
            </a:r>
            <a:r>
              <a:rPr lang="en-US" altLang="zh-TW"/>
              <a:t>g</a:t>
            </a:r>
            <a:r>
              <a:rPr lang="zh-TW" altLang="en-US"/>
              <a:t> </a:t>
            </a:r>
            <a:r>
              <a:rPr lang="zh-TW"/>
              <a:t>o</a:t>
            </a:r>
            <a:r>
              <a:rPr lang="en-US" altLang="zh-TW"/>
              <a:t>n</a:t>
            </a:r>
            <a:r>
              <a:rPr lang="zh-TW" altLang="en-US"/>
              <a:t> </a:t>
            </a:r>
            <a:r>
              <a:rPr lang="en-US" altLang="zh-TW"/>
              <a:t>backu</a:t>
            </a:r>
            <a:r>
              <a:rPr lang="zh-TW"/>
              <a:t>p</a:t>
            </a:r>
            <a:r>
              <a:rPr lang="en-US" altLang="zh-TW"/>
              <a:t>,</a:t>
            </a:r>
            <a:r>
              <a:rPr lang="zh-TW"/>
              <a:t> </a:t>
            </a:r>
            <a:r>
              <a:rPr lang="en-US" altLang="zh-TW"/>
              <a:t>t</a:t>
            </a:r>
            <a:r>
              <a:rPr lang="zh-TW"/>
              <a:t>h</a:t>
            </a:r>
            <a:r>
              <a:rPr lang="en-US" altLang="zh-TW"/>
              <a:t>e</a:t>
            </a:r>
            <a:r>
              <a:rPr lang="zh-TW" altLang="en-US"/>
              <a:t> </a:t>
            </a:r>
            <a:r>
              <a:rPr lang="en-US" altLang="zh-TW"/>
              <a:t>heal</a:t>
            </a:r>
            <a:r>
              <a:rPr lang="zh-TW"/>
              <a:t>t</a:t>
            </a:r>
            <a:r>
              <a:rPr lang="en-US" altLang="zh-TW"/>
              <a:t>h</a:t>
            </a:r>
            <a:r>
              <a:rPr lang="zh-TW" altLang="en-US"/>
              <a:t> </a:t>
            </a:r>
            <a:r>
              <a:rPr lang="zh-TW"/>
              <a:t>o</a:t>
            </a:r>
            <a:r>
              <a:rPr lang="en-US" altLang="zh-TW"/>
              <a:t>f</a:t>
            </a:r>
            <a:r>
              <a:rPr lang="zh-TW" altLang="en-US"/>
              <a:t> </a:t>
            </a:r>
            <a:r>
              <a:rPr lang="en-US" altLang="zh-TW"/>
              <a:t>t</a:t>
            </a:r>
            <a:r>
              <a:rPr lang="zh-TW"/>
              <a:t>h</a:t>
            </a:r>
            <a:r>
              <a:rPr lang="en-US" altLang="zh-TW"/>
              <a:t>e</a:t>
            </a:r>
            <a:r>
              <a:rPr lang="zh-TW" altLang="en-US"/>
              <a:t> </a:t>
            </a:r>
            <a:r>
              <a:rPr lang="en-US" altLang="zh-TW"/>
              <a:t>di</a:t>
            </a:r>
            <a:r>
              <a:rPr lang="zh-TW"/>
              <a:t>s</a:t>
            </a:r>
            <a:r>
              <a:rPr lang="en-US" altLang="zh-TW"/>
              <a:t>k</a:t>
            </a:r>
            <a:r>
              <a:rPr lang="zh-TW" altLang="en-US"/>
              <a:t> </a:t>
            </a:r>
            <a:r>
              <a:rPr lang="en-US" altLang="zh-TW"/>
              <a:t>aft</a:t>
            </a:r>
            <a:r>
              <a:rPr lang="zh-TW"/>
              <a:t>e</a:t>
            </a:r>
            <a:r>
              <a:rPr lang="en-US" altLang="zh-TW"/>
              <a:t>r</a:t>
            </a:r>
            <a:r>
              <a:rPr lang="zh-TW" altLang="en-US"/>
              <a:t> </a:t>
            </a:r>
            <a:r>
              <a:rPr lang="en-US" altLang="zh-TW"/>
              <a:t>long-te</a:t>
            </a:r>
            <a:r>
              <a:rPr lang="zh-TW"/>
              <a:t>r</a:t>
            </a:r>
            <a:r>
              <a:rPr lang="en-US" altLang="zh-TW"/>
              <a:t>m</a:t>
            </a:r>
            <a:r>
              <a:rPr lang="zh-TW" altLang="en-US"/>
              <a:t> </a:t>
            </a:r>
            <a:r>
              <a:rPr lang="en-US" altLang="zh-TW"/>
              <a:t>u</a:t>
            </a:r>
            <a:r>
              <a:rPr lang="zh-TW"/>
              <a:t>s</a:t>
            </a:r>
            <a:r>
              <a:rPr lang="en-US" altLang="zh-TW"/>
              <a:t>e</a:t>
            </a:r>
            <a:r>
              <a:rPr lang="zh-TW" altLang="en-US"/>
              <a:t> </a:t>
            </a:r>
            <a:r>
              <a:rPr lang="en-US" altLang="zh-TW"/>
              <a:t>wi</a:t>
            </a:r>
            <a:r>
              <a:rPr lang="zh-TW"/>
              <a:t>l</a:t>
            </a:r>
            <a:r>
              <a:rPr lang="en-US" altLang="zh-TW"/>
              <a:t>l</a:t>
            </a:r>
            <a:r>
              <a:rPr lang="zh-TW" altLang="en-US"/>
              <a:t> </a:t>
            </a:r>
            <a:r>
              <a:rPr lang="en-US" altLang="zh-TW"/>
              <a:t>decrea</a:t>
            </a:r>
            <a:r>
              <a:rPr lang="zh-TW"/>
              <a:t>s</a:t>
            </a:r>
            <a:r>
              <a:rPr lang="en-US" altLang="zh-TW"/>
              <a:t>e</a:t>
            </a:r>
            <a:r>
              <a:rPr lang="zh-TW" altLang="en-US"/>
              <a:t> </a:t>
            </a:r>
            <a:r>
              <a:rPr lang="en-US" altLang="zh-TW"/>
              <a:t>ov</a:t>
            </a:r>
            <a:r>
              <a:rPr lang="zh-TW"/>
              <a:t>e</a:t>
            </a:r>
            <a:r>
              <a:rPr lang="en-US" altLang="zh-TW"/>
              <a:t>r</a:t>
            </a:r>
            <a:r>
              <a:rPr lang="zh-TW" altLang="en-US"/>
              <a:t> </a:t>
            </a:r>
            <a:r>
              <a:rPr lang="en-US" altLang="zh-TW"/>
              <a:t>tim</a:t>
            </a:r>
            <a:r>
              <a:rPr lang="zh-TW"/>
              <a:t>e</a:t>
            </a:r>
            <a:r>
              <a:rPr lang="en-US" altLang="zh-TW"/>
              <a:t>.</a:t>
            </a:r>
            <a:r>
              <a:rPr lang="zh-TW"/>
              <a:t> A</a:t>
            </a:r>
            <a:r>
              <a:rPr lang="en-US" altLang="zh-TW"/>
              <a:t>t</a:t>
            </a:r>
            <a:r>
              <a:rPr lang="zh-TW" altLang="en-US"/>
              <a:t> </a:t>
            </a:r>
            <a:r>
              <a:rPr lang="en-US" altLang="zh-TW"/>
              <a:t>th</a:t>
            </a:r>
            <a:r>
              <a:rPr lang="zh-TW"/>
              <a:t>i</a:t>
            </a:r>
            <a:r>
              <a:rPr lang="en-US" altLang="zh-TW"/>
              <a:t>s</a:t>
            </a:r>
            <a:r>
              <a:rPr lang="zh-TW" altLang="en-US"/>
              <a:t> </a:t>
            </a:r>
            <a:r>
              <a:rPr lang="en-US" altLang="zh-TW"/>
              <a:t>tim</a:t>
            </a:r>
            <a:r>
              <a:rPr lang="zh-TW"/>
              <a:t>e</a:t>
            </a:r>
            <a:r>
              <a:rPr lang="en-US" altLang="zh-TW"/>
              <a:t>,</a:t>
            </a:r>
            <a:r>
              <a:rPr lang="zh-TW"/>
              <a:t> </a:t>
            </a:r>
            <a:r>
              <a:rPr lang="en-US" altLang="zh-TW"/>
              <a:t>the</a:t>
            </a:r>
            <a:r>
              <a:rPr lang="zh-TW"/>
              <a:t>r</a:t>
            </a:r>
            <a:r>
              <a:rPr lang="en-US" altLang="zh-TW"/>
              <a:t>e</a:t>
            </a:r>
            <a:r>
              <a:rPr lang="zh-TW" altLang="en-US"/>
              <a:t> </a:t>
            </a:r>
            <a:r>
              <a:rPr lang="zh-TW"/>
              <a:t>i</a:t>
            </a:r>
            <a:r>
              <a:rPr lang="en-US" altLang="zh-TW"/>
              <a:t>s</a:t>
            </a:r>
            <a:r>
              <a:rPr lang="zh-TW"/>
              <a:t> </a:t>
            </a:r>
            <a:r>
              <a:rPr lang="en-US" altLang="zh-TW"/>
              <a:t>a</a:t>
            </a:r>
            <a:r>
              <a:rPr lang="zh-TW"/>
              <a:t> </a:t>
            </a:r>
            <a:r>
              <a:rPr lang="en-US" altLang="zh-TW"/>
              <a:t>go</a:t>
            </a:r>
            <a:r>
              <a:rPr lang="zh-TW"/>
              <a:t>o</a:t>
            </a:r>
            <a:r>
              <a:rPr lang="en-US" altLang="zh-TW"/>
              <a:t>d</a:t>
            </a:r>
            <a:r>
              <a:rPr lang="zh-TW" altLang="en-US"/>
              <a:t> </a:t>
            </a:r>
            <a:r>
              <a:rPr lang="en-US" altLang="zh-TW"/>
              <a:t>helpe</a:t>
            </a:r>
            <a:r>
              <a:rPr lang="zh-TW"/>
              <a:t>r</a:t>
            </a:r>
            <a:r>
              <a:rPr lang="en-US" altLang="zh-TW"/>
              <a:t>.</a:t>
            </a:r>
            <a:r>
              <a:rPr lang="zh-TW"/>
              <a:t> </a:t>
            </a:r>
            <a:r>
              <a:rPr lang="en-US" altLang="zh-TW"/>
              <a:t>Y</a:t>
            </a:r>
            <a:r>
              <a:rPr lang="zh-TW"/>
              <a:t>o</a:t>
            </a:r>
            <a:r>
              <a:rPr lang="en-US" altLang="zh-TW"/>
              <a:t>u</a:t>
            </a:r>
            <a:r>
              <a:rPr lang="zh-TW" altLang="en-US"/>
              <a:t> </a:t>
            </a:r>
            <a:r>
              <a:rPr lang="en-US" altLang="zh-TW"/>
              <a:t>c</a:t>
            </a:r>
            <a:r>
              <a:rPr lang="zh-TW"/>
              <a:t>a</a:t>
            </a:r>
            <a:r>
              <a:rPr lang="en-US" altLang="zh-TW"/>
              <a:t>n</a:t>
            </a:r>
            <a:r>
              <a:rPr lang="zh-TW" altLang="en-US"/>
              <a:t> </a:t>
            </a:r>
            <a:r>
              <a:rPr lang="en-US" altLang="zh-TW"/>
              <a:t>u</a:t>
            </a:r>
            <a:r>
              <a:rPr lang="zh-TW"/>
              <a:t>s</a:t>
            </a:r>
            <a:r>
              <a:rPr lang="en-US" altLang="zh-TW"/>
              <a:t>e</a:t>
            </a:r>
            <a:r>
              <a:rPr lang="zh-TW" altLang="en-US"/>
              <a:t> </a:t>
            </a:r>
            <a:r>
              <a:rPr lang="en-US" altLang="zh-TW"/>
              <a:t>t</a:t>
            </a:r>
            <a:r>
              <a:rPr lang="zh-TW"/>
              <a:t>h</a:t>
            </a:r>
            <a:r>
              <a:rPr lang="en-US" altLang="zh-TW"/>
              <a:t>e</a:t>
            </a:r>
            <a:r>
              <a:rPr lang="zh-TW" altLang="en-US"/>
              <a:t> </a:t>
            </a:r>
            <a:r>
              <a:rPr lang="zh-TW"/>
              <a:t>A</a:t>
            </a:r>
            <a:r>
              <a:rPr lang="en-US" altLang="zh-TW"/>
              <a:t>I</a:t>
            </a:r>
            <a:r>
              <a:rPr lang="zh-TW" altLang="en-US"/>
              <a:t> </a:t>
            </a:r>
            <a:r>
              <a:rPr lang="en-US" altLang="zh-TW"/>
              <a:t>di</a:t>
            </a:r>
            <a:r>
              <a:rPr lang="zh-TW"/>
              <a:t>s</a:t>
            </a:r>
            <a:r>
              <a:rPr lang="en-US" altLang="zh-TW"/>
              <a:t>k</a:t>
            </a:r>
            <a:r>
              <a:rPr lang="zh-TW" altLang="en-US"/>
              <a:t> </a:t>
            </a:r>
            <a:r>
              <a:rPr lang="en-US" altLang="zh-TW"/>
              <a:t>Heal</a:t>
            </a:r>
            <a:r>
              <a:rPr lang="zh-TW"/>
              <a:t>t</a:t>
            </a:r>
            <a:r>
              <a:rPr lang="en-US" altLang="zh-TW"/>
              <a:t>h</a:t>
            </a:r>
            <a:r>
              <a:rPr lang="zh-TW" altLang="en-US"/>
              <a:t> </a:t>
            </a:r>
            <a:r>
              <a:rPr lang="en-US" altLang="zh-TW"/>
              <a:t>analys</a:t>
            </a:r>
            <a:r>
              <a:rPr lang="zh-TW"/>
              <a:t>i</a:t>
            </a:r>
            <a:r>
              <a:rPr lang="en-US" altLang="zh-TW"/>
              <a:t>s</a:t>
            </a:r>
            <a:r>
              <a:rPr lang="zh-TW" altLang="en-US"/>
              <a:t> </a:t>
            </a:r>
            <a:r>
              <a:rPr lang="en-US" altLang="zh-TW"/>
              <a:t>to</a:t>
            </a:r>
            <a:r>
              <a:rPr lang="zh-TW"/>
              <a:t>o</a:t>
            </a:r>
            <a:r>
              <a:rPr lang="en-US" altLang="zh-TW"/>
              <a:t>l</a:t>
            </a:r>
            <a:r>
              <a:rPr lang="zh-TW" altLang="en-US"/>
              <a:t> </a:t>
            </a:r>
            <a:r>
              <a:rPr lang="zh-TW"/>
              <a:t>b</a:t>
            </a:r>
            <a:r>
              <a:rPr lang="en-US" altLang="zh-TW"/>
              <a:t>y</a:t>
            </a:r>
            <a:r>
              <a:rPr lang="zh-TW" altLang="en-US"/>
              <a:t> </a:t>
            </a:r>
            <a:r>
              <a:rPr lang="en-US" altLang="zh-TW"/>
              <a:t>ULI</a:t>
            </a:r>
            <a:r>
              <a:rPr lang="zh-TW"/>
              <a:t>N</a:t>
            </a:r>
            <a:r>
              <a:rPr lang="en-US" altLang="zh-TW"/>
              <a:t>K</a:t>
            </a:r>
            <a:r>
              <a:rPr lang="zh-TW" altLang="en-US"/>
              <a:t> </a:t>
            </a:r>
            <a:r>
              <a:rPr lang="en-US" altLang="zh-TW"/>
              <a:t>clou</a:t>
            </a:r>
            <a:r>
              <a:rPr lang="zh-TW"/>
              <a:t>d</a:t>
            </a:r>
            <a:r>
              <a:rPr lang="en-US" altLang="zh-TW"/>
              <a:t>.</a:t>
            </a:r>
            <a:r>
              <a:rPr lang="zh-TW"/>
              <a:t> </a:t>
            </a:r>
            <a:r>
              <a:rPr lang="en-US" altLang="zh-TW"/>
              <a:t>T</a:t>
            </a:r>
            <a:r>
              <a:rPr lang="zh-TW"/>
              <a:t>h</a:t>
            </a:r>
            <a:r>
              <a:rPr lang="en-US" altLang="zh-TW"/>
              <a:t>e</a:t>
            </a:r>
            <a:r>
              <a:rPr lang="zh-TW" altLang="en-US"/>
              <a:t> </a:t>
            </a:r>
            <a:r>
              <a:rPr lang="zh-TW"/>
              <a:t>D</a:t>
            </a:r>
            <a:r>
              <a:rPr lang="en-US" altLang="zh-TW"/>
              <a:t>A</a:t>
            </a:r>
            <a:r>
              <a:rPr lang="zh-TW" altLang="en-US"/>
              <a:t> </a:t>
            </a:r>
            <a:r>
              <a:rPr lang="en-US" altLang="zh-TW"/>
              <a:t>Dri</a:t>
            </a:r>
            <a:r>
              <a:rPr lang="zh-TW"/>
              <a:t>v</a:t>
            </a:r>
            <a:r>
              <a:rPr lang="en-US" altLang="zh-TW"/>
              <a:t>e</a:t>
            </a:r>
            <a:r>
              <a:rPr lang="zh-TW" altLang="en-US"/>
              <a:t> </a:t>
            </a:r>
            <a:r>
              <a:rPr lang="en-US" altLang="zh-TW"/>
              <a:t>Analyz</a:t>
            </a:r>
            <a:r>
              <a:rPr lang="zh-TW"/>
              <a:t>e</a:t>
            </a:r>
            <a:r>
              <a:rPr lang="en-US" altLang="zh-TW"/>
              <a:t>r</a:t>
            </a:r>
            <a:r>
              <a:rPr lang="zh-TW" altLang="en-US"/>
              <a:t> </a:t>
            </a:r>
            <a:r>
              <a:rPr lang="en-US" altLang="zh-TW"/>
              <a:t>f</a:t>
            </a:r>
            <a:r>
              <a:rPr lang="zh-TW"/>
              <a:t>o</a:t>
            </a:r>
            <a:r>
              <a:rPr lang="en-US" altLang="zh-TW"/>
              <a:t>r</a:t>
            </a:r>
            <a:r>
              <a:rPr lang="zh-TW" altLang="en-US"/>
              <a:t> </a:t>
            </a:r>
            <a:r>
              <a:rPr lang="en-US" altLang="zh-TW"/>
              <a:t>di</a:t>
            </a:r>
            <a:r>
              <a:rPr lang="zh-TW"/>
              <a:t>s</a:t>
            </a:r>
            <a:r>
              <a:rPr lang="en-US" altLang="zh-TW"/>
              <a:t>k</a:t>
            </a:r>
            <a:r>
              <a:rPr lang="zh-TW" altLang="en-US"/>
              <a:t> </a:t>
            </a:r>
            <a:r>
              <a:rPr lang="en-US" altLang="zh-TW"/>
              <a:t>heal</a:t>
            </a:r>
            <a:r>
              <a:rPr lang="zh-TW"/>
              <a:t>t</a:t>
            </a:r>
            <a:r>
              <a:rPr lang="en-US" altLang="zh-TW"/>
              <a:t>h</a:t>
            </a:r>
            <a:r>
              <a:rPr lang="zh-TW" altLang="en-US"/>
              <a:t> </a:t>
            </a:r>
            <a:r>
              <a:rPr lang="en-US" altLang="zh-TW"/>
              <a:t>analys</a:t>
            </a:r>
            <a:r>
              <a:rPr lang="zh-TW"/>
              <a:t>i</a:t>
            </a:r>
            <a:r>
              <a:rPr lang="en-US" altLang="zh-TW"/>
              <a:t>s</a:t>
            </a:r>
            <a:r>
              <a:rPr lang="zh-TW" altLang="en-US"/>
              <a:t> </a:t>
            </a:r>
            <a:r>
              <a:rPr lang="en-US" altLang="zh-TW"/>
              <a:t>c</a:t>
            </a:r>
            <a:r>
              <a:rPr lang="zh-TW"/>
              <a:t>a</a:t>
            </a:r>
            <a:r>
              <a:rPr lang="en-US" altLang="zh-TW"/>
              <a:t>n</a:t>
            </a:r>
            <a:r>
              <a:rPr lang="zh-TW" altLang="en-US"/>
              <a:t> </a:t>
            </a:r>
            <a:r>
              <a:rPr lang="en-US" altLang="zh-TW"/>
              <a:t>predi</a:t>
            </a:r>
            <a:r>
              <a:rPr lang="zh-TW"/>
              <a:t>c</a:t>
            </a:r>
            <a:r>
              <a:rPr lang="en-US" altLang="zh-TW"/>
              <a:t>t</a:t>
            </a:r>
            <a:r>
              <a:rPr lang="zh-TW" altLang="en-US"/>
              <a:t> </a:t>
            </a:r>
            <a:r>
              <a:rPr lang="en-US" altLang="zh-TW"/>
              <a:t>t</a:t>
            </a:r>
            <a:r>
              <a:rPr lang="zh-TW"/>
              <a:t>h</a:t>
            </a:r>
            <a:r>
              <a:rPr lang="en-US" altLang="zh-TW"/>
              <a:t>e</a:t>
            </a:r>
            <a:r>
              <a:rPr lang="zh-TW" altLang="en-US"/>
              <a:t> </a:t>
            </a:r>
            <a:r>
              <a:rPr lang="en-US" altLang="zh-TW"/>
              <a:t>failu</a:t>
            </a:r>
            <a:r>
              <a:rPr lang="zh-TW"/>
              <a:t>r</a:t>
            </a:r>
            <a:r>
              <a:rPr lang="en-US" altLang="zh-TW"/>
              <a:t>e</a:t>
            </a:r>
            <a:r>
              <a:rPr lang="zh-TW" altLang="en-US"/>
              <a:t> </a:t>
            </a:r>
            <a:r>
              <a:rPr lang="zh-TW"/>
              <a:t>o</a:t>
            </a:r>
            <a:r>
              <a:rPr lang="en-US" altLang="zh-TW"/>
              <a:t>f</a:t>
            </a:r>
            <a:r>
              <a:rPr lang="zh-TW" altLang="en-US"/>
              <a:t> </a:t>
            </a:r>
            <a:r>
              <a:rPr lang="en-US" altLang="zh-TW"/>
              <a:t>t</a:t>
            </a:r>
            <a:r>
              <a:rPr lang="zh-TW"/>
              <a:t>h</a:t>
            </a:r>
            <a:r>
              <a:rPr lang="en-US" altLang="zh-TW"/>
              <a:t>e</a:t>
            </a:r>
            <a:r>
              <a:rPr lang="zh-TW" altLang="en-US"/>
              <a:t> </a:t>
            </a:r>
            <a:r>
              <a:rPr lang="en-US" altLang="zh-TW"/>
              <a:t>dis</a:t>
            </a:r>
            <a:r>
              <a:rPr lang="zh-TW"/>
              <a:t>k</a:t>
            </a:r>
            <a:r>
              <a:rPr lang="en-US" altLang="zh-TW"/>
              <a:t>,</a:t>
            </a:r>
            <a:r>
              <a:rPr lang="zh-TW"/>
              <a:t> </a:t>
            </a:r>
            <a:r>
              <a:rPr lang="en-US" altLang="zh-TW"/>
              <a:t>which</a:t>
            </a:r>
            <a:r>
              <a:rPr lang="zh-TW" altLang="en-US"/>
              <a:t> </a:t>
            </a:r>
            <a:r>
              <a:rPr lang="en-US" altLang="zh-TW"/>
              <a:t>can</a:t>
            </a:r>
            <a:r>
              <a:rPr lang="zh-TW" altLang="en-US"/>
              <a:t> </a:t>
            </a:r>
            <a:r>
              <a:rPr lang="en-US" altLang="zh-TW"/>
              <a:t>predict</a:t>
            </a:r>
            <a:r>
              <a:rPr lang="zh-TW" altLang="en-US"/>
              <a:t> </a:t>
            </a:r>
            <a:r>
              <a:rPr lang="en-US" altLang="zh-TW"/>
              <a:t>the</a:t>
            </a:r>
            <a:r>
              <a:rPr lang="zh-TW" altLang="en-US"/>
              <a:t> </a:t>
            </a:r>
            <a:r>
              <a:rPr lang="en-US" altLang="zh-TW"/>
              <a:t>disk</a:t>
            </a:r>
            <a:r>
              <a:rPr lang="zh-TW" altLang="en-US"/>
              <a:t> </a:t>
            </a:r>
            <a:r>
              <a:rPr lang="en-US" altLang="zh-TW"/>
              <a:t>that</a:t>
            </a:r>
            <a:r>
              <a:rPr lang="zh-TW" altLang="en-US"/>
              <a:t> </a:t>
            </a:r>
            <a:r>
              <a:rPr lang="en-US" altLang="zh-TW"/>
              <a:t>is</a:t>
            </a:r>
            <a:r>
              <a:rPr lang="zh-TW" altLang="en-US"/>
              <a:t> </a:t>
            </a:r>
            <a:r>
              <a:rPr lang="en-US" altLang="zh-TW"/>
              <a:t>about</a:t>
            </a:r>
            <a:r>
              <a:rPr lang="zh-TW" altLang="en-US"/>
              <a:t> </a:t>
            </a:r>
            <a:r>
              <a:rPr lang="en-US" altLang="zh-TW"/>
              <a:t>to</a:t>
            </a:r>
            <a:r>
              <a:rPr lang="zh-TW" altLang="en-US"/>
              <a:t> </a:t>
            </a:r>
            <a:r>
              <a:rPr lang="en-US" altLang="zh-TW"/>
              <a:t>fail</a:t>
            </a:r>
            <a:r>
              <a:rPr lang="zh-TW" altLang="en-US"/>
              <a:t> </a:t>
            </a:r>
            <a:r>
              <a:rPr lang="en-US" altLang="zh-TW"/>
              <a:t>as</a:t>
            </a:r>
            <a:r>
              <a:rPr lang="zh-TW" altLang="en-US"/>
              <a:t> </a:t>
            </a:r>
            <a:r>
              <a:rPr lang="en-US" altLang="zh-TW"/>
              <a:t>soon</a:t>
            </a:r>
            <a:r>
              <a:rPr lang="zh-TW" altLang="en-US"/>
              <a:t> </a:t>
            </a:r>
            <a:r>
              <a:rPr lang="en-US" altLang="zh-TW"/>
              <a:t>as</a:t>
            </a:r>
            <a:r>
              <a:rPr lang="zh-TW" altLang="en-US"/>
              <a:t> </a:t>
            </a:r>
            <a:r>
              <a:rPr lang="en-US" altLang="zh-TW"/>
              <a:t>possible</a:t>
            </a:r>
            <a:r>
              <a:rPr lang="zh-TW" altLang="en-US"/>
              <a:t> </a:t>
            </a:r>
            <a:r>
              <a:rPr lang="en-US" altLang="zh-TW"/>
              <a:t>s</a:t>
            </a:r>
            <a:r>
              <a:rPr lang="zh-TW"/>
              <a:t>o</a:t>
            </a:r>
            <a:r>
              <a:rPr lang="zh-TW" altLang="en-US"/>
              <a:t> </a:t>
            </a:r>
            <a:r>
              <a:rPr lang="en-US" altLang="zh-TW"/>
              <a:t>tha</a:t>
            </a:r>
            <a:r>
              <a:rPr lang="zh-TW"/>
              <a:t>t</a:t>
            </a:r>
            <a:r>
              <a:rPr lang="zh-TW" altLang="en-US"/>
              <a:t> </a:t>
            </a:r>
            <a:r>
              <a:rPr lang="en-US" altLang="zh-TW"/>
              <a:t>w</a:t>
            </a:r>
            <a:r>
              <a:rPr lang="zh-TW"/>
              <a:t>e</a:t>
            </a:r>
            <a:r>
              <a:rPr lang="zh-TW" altLang="en-US"/>
              <a:t> </a:t>
            </a:r>
            <a:r>
              <a:rPr lang="en-US" altLang="zh-TW"/>
              <a:t>ca</a:t>
            </a:r>
            <a:r>
              <a:rPr lang="zh-TW"/>
              <a:t>n</a:t>
            </a:r>
            <a:r>
              <a:rPr lang="zh-TW" altLang="en-US"/>
              <a:t> </a:t>
            </a:r>
            <a:r>
              <a:rPr lang="en-US" altLang="zh-TW"/>
              <a:t>prepar</a:t>
            </a:r>
            <a:r>
              <a:rPr lang="zh-TW"/>
              <a:t>e</a:t>
            </a:r>
            <a:r>
              <a:rPr lang="zh-TW" altLang="en-US"/>
              <a:t> </a:t>
            </a:r>
            <a:r>
              <a:rPr lang="en-US" altLang="zh-TW"/>
              <a:t>th</a:t>
            </a:r>
            <a:r>
              <a:rPr lang="zh-TW"/>
              <a:t>e</a:t>
            </a:r>
            <a:r>
              <a:rPr lang="zh-TW" altLang="en-US"/>
              <a:t> </a:t>
            </a:r>
            <a:r>
              <a:rPr lang="en-US" altLang="zh-TW"/>
              <a:t>solutio</a:t>
            </a:r>
            <a:r>
              <a:rPr lang="zh-TW"/>
              <a:t>n</a:t>
            </a:r>
            <a:r>
              <a:rPr lang="zh-TW" altLang="en-US"/>
              <a:t> </a:t>
            </a:r>
            <a:r>
              <a:rPr lang="en-US" altLang="zh-TW"/>
              <a:t>earl</a:t>
            </a:r>
            <a:r>
              <a:rPr lang="zh-TW"/>
              <a:t>y</a:t>
            </a:r>
            <a:r>
              <a:rPr lang="zh-TW" altLang="en-US"/>
              <a:t> </a:t>
            </a:r>
            <a:r>
              <a:rPr lang="en-US" altLang="zh-TW"/>
              <a:t>to</a:t>
            </a:r>
            <a:r>
              <a:rPr lang="zh-TW"/>
              <a:t> </a:t>
            </a:r>
            <a:r>
              <a:rPr lang="en-US" altLang="zh-TW"/>
              <a:t>ensure</a:t>
            </a:r>
            <a:r>
              <a:rPr lang="zh-TW"/>
              <a:t> </a:t>
            </a:r>
            <a:r>
              <a:rPr lang="en-US" altLang="zh-TW"/>
              <a:t>that</a:t>
            </a:r>
            <a:r>
              <a:rPr lang="zh-TW"/>
              <a:t> </a:t>
            </a:r>
            <a:r>
              <a:rPr lang="en-US" altLang="zh-TW"/>
              <a:t>data</a:t>
            </a:r>
            <a:r>
              <a:rPr lang="zh-TW"/>
              <a:t> </a:t>
            </a:r>
            <a:r>
              <a:rPr lang="en-US" altLang="zh-TW"/>
              <a:t>wo</a:t>
            </a:r>
            <a:r>
              <a:rPr lang="zh-TW"/>
              <a:t>n</a:t>
            </a:r>
            <a:r>
              <a:rPr lang="en-US" altLang="zh-TW"/>
              <a:t>'t</a:t>
            </a:r>
            <a:r>
              <a:rPr lang="zh-TW" altLang="en-US"/>
              <a:t> </a:t>
            </a:r>
            <a:r>
              <a:rPr lang="zh-TW"/>
              <a:t>b</a:t>
            </a:r>
            <a:r>
              <a:rPr lang="en-US" altLang="zh-TW"/>
              <a:t>e</a:t>
            </a:r>
            <a:r>
              <a:rPr lang="zh-TW" altLang="en-US"/>
              <a:t> </a:t>
            </a:r>
            <a:r>
              <a:rPr lang="en-US" altLang="zh-TW"/>
              <a:t>los</a:t>
            </a:r>
            <a:r>
              <a:rPr lang="zh-TW"/>
              <a:t>t</a:t>
            </a:r>
            <a:r>
              <a:rPr lang="en-US" altLang="zh-TW"/>
              <a:t>. </a:t>
            </a:r>
            <a:r>
              <a:rPr lang="en-US"/>
              <a:t>Each NAS can perform one disk prediction for free, and you can also pay to subscribe to enhance protection for all Disk.</a:t>
            </a:r>
            <a:endParaRPr lang="zh-TW" altLang="en-US"/>
          </a:p>
          <a:p>
            <a:pPr>
              <a:buNone/>
            </a:pPr>
            <a:endParaRPr lang="zh-TW" altLang="en-US"/>
          </a:p>
        </p:txBody>
      </p:sp>
    </p:spTree>
    <p:extLst>
      <p:ext uri="{BB962C8B-B14F-4D97-AF65-F5344CB8AC3E}">
        <p14:creationId xmlns:p14="http://schemas.microsoft.com/office/powerpoint/2010/main" val="2836904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zh-CN" altLang="en-US"/>
              <a:t>資安是個重要的議題，</a:t>
            </a:r>
            <a:r>
              <a:rPr lang="en-US"/>
              <a:t>QNAP</a:t>
            </a:r>
            <a:r>
              <a:rPr lang="zh-CN" altLang="en-US"/>
              <a:t>的</a:t>
            </a:r>
            <a:r>
              <a:rPr lang="en-US"/>
              <a:t>Malware Remover</a:t>
            </a:r>
            <a:r>
              <a:rPr lang="zh-CN" altLang="en-US"/>
              <a:t>可以自動掃描</a:t>
            </a:r>
            <a:r>
              <a:rPr lang="en-US"/>
              <a:t>NAS</a:t>
            </a:r>
            <a:r>
              <a:rPr lang="zh-CN" altLang="en-US"/>
              <a:t>防範惡意軟體，若有受到感染的檔案，可立即清除。</a:t>
            </a:r>
            <a:endParaRPr lang="en-US"/>
          </a:p>
          <a:p>
            <a:pPr>
              <a:buNone/>
            </a:pPr>
            <a:r>
              <a:rPr lang="en-US" err="1"/>
              <a:t>QuFirewall</a:t>
            </a:r>
            <a:r>
              <a:rPr lang="zh-CN" altLang="en-US"/>
              <a:t>可保護</a:t>
            </a:r>
            <a:r>
              <a:rPr lang="en-US"/>
              <a:t>NAS</a:t>
            </a:r>
            <a:r>
              <a:rPr lang="zh-CN" altLang="en-US"/>
              <a:t>免受外部攻擊，可自行設定允許或不允許訪問的規則，可即時接收防火牆事件通知，安全狀況即時掌握</a:t>
            </a:r>
            <a:endParaRPr lang="en-US"/>
          </a:p>
          <a:p>
            <a:pPr>
              <a:buNone/>
            </a:pPr>
            <a:r>
              <a:rPr lang="en-US" err="1"/>
              <a:t>QuFirewall</a:t>
            </a:r>
            <a:r>
              <a:rPr lang="zh-CN" altLang="en-US"/>
              <a:t>就像一個門鎖，</a:t>
            </a:r>
            <a:r>
              <a:rPr lang="en-US"/>
              <a:t>Malware Remover</a:t>
            </a:r>
            <a:r>
              <a:rPr lang="zh-CN" altLang="en-US"/>
              <a:t>就像家裡的保全，雙重防護您的</a:t>
            </a:r>
            <a:r>
              <a:rPr lang="en-US"/>
              <a:t>NAS</a:t>
            </a:r>
          </a:p>
          <a:p>
            <a:pPr>
              <a:buNone/>
            </a:pPr>
            <a:r>
              <a:rPr lang="zh-CN"/>
              <a:t>Data security is an important issue. QNAP's Malware Remover can automatically scan the NAS to prevent malicious malware. If there are infected files, they can be removed immediately.</a:t>
            </a:r>
          </a:p>
          <a:p>
            <a:pPr>
              <a:buNone/>
            </a:pPr>
            <a:r>
              <a:rPr lang="zh-CN"/>
              <a:t>Qufirewall can protect the NAS from external attacks. You can set your own permission settings, and you will instantly receive firewall notifications o</a:t>
            </a:r>
            <a:r>
              <a:rPr lang="en-US" altLang="zh-CN"/>
              <a:t>f</a:t>
            </a:r>
            <a:r>
              <a:rPr lang="zh-CN" altLang="en-US"/>
              <a:t> </a:t>
            </a:r>
            <a:r>
              <a:rPr lang="en-US" altLang="zh-CN"/>
              <a:t>r</a:t>
            </a:r>
            <a:r>
              <a:rPr lang="zh-CN"/>
              <a:t>eal-time monitoring of security status.</a:t>
            </a:r>
          </a:p>
          <a:p>
            <a:pPr>
              <a:buNone/>
            </a:pPr>
            <a:r>
              <a:rPr lang="zh-CN"/>
              <a:t>QuFirewall is like a door lock, and Malware Remover is like a security guard of the building, those apps keep your NAS </a:t>
            </a:r>
            <a:r>
              <a:rPr lang="en-US" altLang="zh-CN"/>
              <a:t>as</a:t>
            </a:r>
            <a:r>
              <a:rPr lang="zh-CN" altLang="en-US"/>
              <a:t> </a:t>
            </a:r>
            <a:r>
              <a:rPr lang="zh-CN"/>
              <a:t>safe</a:t>
            </a:r>
            <a:r>
              <a:rPr lang="zh-CN" altLang="en-US"/>
              <a:t> </a:t>
            </a:r>
            <a:r>
              <a:rPr lang="en-US" altLang="zh-CN"/>
              <a:t>as</a:t>
            </a:r>
            <a:r>
              <a:rPr lang="zh-CN" altLang="en-US"/>
              <a:t> </a:t>
            </a:r>
            <a:r>
              <a:rPr lang="en-US" altLang="zh-CN"/>
              <a:t>houses</a:t>
            </a:r>
            <a:r>
              <a:rPr lang="zh-CN"/>
              <a:t>.</a:t>
            </a:r>
            <a:r>
              <a:rPr lang="zh-CN" altLang="en-US"/>
              <a:t> </a:t>
            </a:r>
            <a:endParaRPr lang="en-US" altLang="zh-CN"/>
          </a:p>
        </p:txBody>
      </p:sp>
    </p:spTree>
    <p:extLst>
      <p:ext uri="{BB962C8B-B14F-4D97-AF65-F5344CB8AC3E}">
        <p14:creationId xmlns:p14="http://schemas.microsoft.com/office/powerpoint/2010/main" val="8754312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lgn="l">
              <a:buNone/>
            </a:pPr>
            <a:r>
              <a:rPr lang="zh-TW" altLang="en-US" dirty="0"/>
              <a:t>接續進行</a:t>
            </a:r>
            <a:r>
              <a:rPr lang="en-US" altLang="zh-TW" dirty="0"/>
              <a:t>QVR</a:t>
            </a:r>
            <a:r>
              <a:rPr lang="zh-TW" altLang="en-US" dirty="0"/>
              <a:t> </a:t>
            </a:r>
            <a:r>
              <a:rPr lang="en-US" altLang="zh-TW" dirty="0"/>
              <a:t>Elite</a:t>
            </a:r>
            <a:r>
              <a:rPr lang="zh-TW" altLang="en-US" dirty="0"/>
              <a:t>監控方案的介紹</a:t>
            </a:r>
            <a:endParaRPr lang="en-US" altLang="zh-TW" dirty="0"/>
          </a:p>
          <a:p>
            <a:pPr marL="158750" indent="0" algn="l">
              <a:buNone/>
            </a:pPr>
            <a:r>
              <a:rPr lang="en-US" altLang="zh-TW" dirty="0"/>
              <a:t>Next introduce the QVR Elite monitoring solution</a:t>
            </a:r>
            <a:endParaRPr lang="zh-TW" altLang="en-US" dirty="0"/>
          </a:p>
          <a:p>
            <a:pPr marL="158750" indent="0">
              <a:buNone/>
            </a:pPr>
            <a:endParaRPr lang="zh-TW" altLang="en-US" dirty="0"/>
          </a:p>
        </p:txBody>
      </p:sp>
    </p:spTree>
    <p:extLst>
      <p:ext uri="{BB962C8B-B14F-4D97-AF65-F5344CB8AC3E}">
        <p14:creationId xmlns:p14="http://schemas.microsoft.com/office/powerpoint/2010/main" val="1688649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860f335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860f335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zh-TW" altLang="en-US" dirty="0"/>
              <a:t>這裡介紹</a:t>
            </a:r>
            <a:r>
              <a:rPr lang="en-US" altLang="zh-TW" dirty="0"/>
              <a:t>TS-873AeU</a:t>
            </a:r>
            <a:r>
              <a:rPr lang="zh-TW" altLang="en-US" dirty="0"/>
              <a:t>的硬體特點，是</a:t>
            </a:r>
            <a:r>
              <a:rPr lang="zh-CN" dirty="0"/>
              <a:t>搭載</a:t>
            </a:r>
            <a:r>
              <a:rPr lang="en-US" dirty="0"/>
              <a:t>AMD Ryzen V1500B 4</a:t>
            </a:r>
            <a:r>
              <a:rPr lang="zh-CN" dirty="0"/>
              <a:t>核心處理器的高性能短機身機架型</a:t>
            </a:r>
            <a:r>
              <a:rPr lang="en-US" dirty="0"/>
              <a:t>NAS，</a:t>
            </a:r>
            <a:r>
              <a:rPr lang="zh-CN" dirty="0"/>
              <a:t>內建同級機種少有的M</a:t>
            </a:r>
            <a:r>
              <a:rPr lang="en-US" dirty="0"/>
              <a:t>.2</a:t>
            </a:r>
            <a:r>
              <a:rPr lang="zh-CN" dirty="0"/>
              <a:t>插槽</a:t>
            </a:r>
            <a:r>
              <a:rPr lang="en-US" dirty="0"/>
              <a:t>2</a:t>
            </a:r>
            <a:r>
              <a:rPr lang="zh-CN" dirty="0"/>
              <a:t>個，與支援多種</a:t>
            </a:r>
            <a:r>
              <a:rPr lang="en-US" altLang="zh-CN" dirty="0" err="1"/>
              <a:t>PCIe擴充</a:t>
            </a:r>
            <a:r>
              <a:rPr lang="zh-TW" altLang="en-US" dirty="0"/>
              <a:t>，更可於初始化安裝選擇</a:t>
            </a:r>
            <a:r>
              <a:rPr lang="en-US" altLang="zh-TW" dirty="0"/>
              <a:t>QTS</a:t>
            </a:r>
            <a:r>
              <a:rPr lang="zh-TW" altLang="en-US" dirty="0"/>
              <a:t>或</a:t>
            </a:r>
            <a:r>
              <a:rPr lang="en-US" altLang="zh-TW" dirty="0" err="1"/>
              <a:t>QuTS</a:t>
            </a:r>
            <a:r>
              <a:rPr lang="en-US" altLang="zh-TW" dirty="0"/>
              <a:t> hero</a:t>
            </a:r>
            <a:r>
              <a:rPr lang="zh-TW" altLang="en-US" dirty="0"/>
              <a:t>作業系統，兩個</a:t>
            </a:r>
            <a:r>
              <a:rPr lang="en-US" altLang="zh-TW" dirty="0"/>
              <a:t>2.5GbE</a:t>
            </a:r>
            <a:r>
              <a:rPr lang="zh-TW" altLang="en-US" dirty="0"/>
              <a:t>網路接口與</a:t>
            </a:r>
            <a:r>
              <a:rPr lang="en-US" altLang="zh-TW" dirty="0"/>
              <a:t>8-bay 3.5” SATA</a:t>
            </a:r>
            <a:r>
              <a:rPr lang="zh-TW" altLang="en-US" dirty="0"/>
              <a:t>熱插拔插槽，是中小企業經濟且輕量化的儲存設備首選。</a:t>
            </a:r>
            <a:endParaRPr lang="en-US" altLang="zh-TW" dirty="0"/>
          </a:p>
          <a:p>
            <a:pPr marL="0" indent="0">
              <a:buNone/>
            </a:pPr>
            <a:r>
              <a:rPr lang="en-US" dirty="0"/>
              <a:t>I want to introduce a high-performance short-depth rackmount NAS equipped with an AMD Ryzen V1500B 4-core processor. It supports a variety of PCIe expansions. In addition, it can choose QTS or </a:t>
            </a:r>
            <a:r>
              <a:rPr lang="en-US" dirty="0" err="1"/>
              <a:t>QuTS</a:t>
            </a:r>
            <a:r>
              <a:rPr lang="en-US" dirty="0"/>
              <a:t> hero operating system for Initialization, two 2.5GbE interfaces, and 8-bay 3.5" SATA hot-swap slots first choice for economical and lightweight storage devices for small businesses and enterprises.</a:t>
            </a:r>
          </a:p>
        </p:txBody>
      </p:sp>
    </p:spTree>
    <p:extLst>
      <p:ext uri="{BB962C8B-B14F-4D97-AF65-F5344CB8AC3E}">
        <p14:creationId xmlns:p14="http://schemas.microsoft.com/office/powerpoint/2010/main" val="2700288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ltLang="zh-TW"/>
              <a:t>QNAP</a:t>
            </a:r>
            <a:r>
              <a:rPr lang="zh-TW" altLang="en-US"/>
              <a:t> </a:t>
            </a:r>
            <a:r>
              <a:rPr lang="en-US" altLang="zh-TW"/>
              <a:t>NAS</a:t>
            </a:r>
            <a:r>
              <a:rPr lang="zh-CN" altLang="en-US">
                <a:solidFill>
                  <a:srgbClr val="FF0000"/>
                </a:solidFill>
              </a:rPr>
              <a:t>免費支援連接兩支</a:t>
            </a:r>
            <a:r>
              <a:rPr lang="en-US"/>
              <a:t>CAM</a:t>
            </a:r>
            <a:r>
              <a:rPr lang="zh-CN" altLang="en-US"/>
              <a:t>於</a:t>
            </a:r>
            <a:r>
              <a:rPr lang="en-US"/>
              <a:t>QVR Elite</a:t>
            </a:r>
            <a:r>
              <a:rPr lang="zh-CN" altLang="en-US"/>
              <a:t>上使用，除了影片錄製採用標準的</a:t>
            </a:r>
            <a:r>
              <a:rPr lang="en-US"/>
              <a:t>MP4</a:t>
            </a:r>
            <a:r>
              <a:rPr lang="zh-CN" altLang="en-US"/>
              <a:t>以外，更有著儲存容量擴充簡便與彈性訂閱錄影頻道的優點</a:t>
            </a:r>
          </a:p>
          <a:p>
            <a:pPr>
              <a:buNone/>
            </a:pPr>
            <a:r>
              <a:rPr lang="en-US" altLang="zh-TW"/>
              <a:t>QNAP</a:t>
            </a:r>
            <a:r>
              <a:rPr lang="zh-TW" altLang="en-US"/>
              <a:t> </a:t>
            </a:r>
            <a:r>
              <a:rPr lang="en-US" altLang="zh-TW"/>
              <a:t>NAS</a:t>
            </a:r>
            <a:r>
              <a:rPr lang="zh-TW" altLang="en-US"/>
              <a:t> </a:t>
            </a:r>
            <a:r>
              <a:rPr lang="zh-CN"/>
              <a:t>supports connecting two CAMs for use on QVR Elite for free. </a:t>
            </a:r>
            <a:r>
              <a:rPr lang="en-US" altLang="zh-CN"/>
              <a:t>B</a:t>
            </a:r>
            <a:r>
              <a:rPr lang="zh-CN"/>
              <a:t>esides using standard MP4 for video recording, it also has the advantages of eas</a:t>
            </a:r>
            <a:r>
              <a:rPr lang="en-US" altLang="zh-CN"/>
              <a:t>il</a:t>
            </a:r>
            <a:r>
              <a:rPr lang="zh-CN"/>
              <a:t>y expan</a:t>
            </a:r>
            <a:r>
              <a:rPr lang="en-US" altLang="zh-CN" err="1"/>
              <a:t>ded</a:t>
            </a:r>
            <a:r>
              <a:rPr lang="zh-CN" altLang="en-US"/>
              <a:t> </a:t>
            </a:r>
            <a:r>
              <a:rPr lang="zh-CN"/>
              <a:t>capacity and a flexible subscription plan</a:t>
            </a:r>
            <a:r>
              <a:rPr lang="zh-CN" altLang="en-US"/>
              <a:t> </a:t>
            </a:r>
            <a:r>
              <a:rPr lang="en-US" altLang="zh-CN"/>
              <a:t>for</a:t>
            </a:r>
            <a:r>
              <a:rPr lang="zh-CN" altLang="en-US"/>
              <a:t> </a:t>
            </a:r>
            <a:r>
              <a:rPr lang="en-US" altLang="zh-CN"/>
              <a:t>recording</a:t>
            </a:r>
            <a:r>
              <a:rPr lang="zh-CN" altLang="en-US"/>
              <a:t> </a:t>
            </a:r>
            <a:r>
              <a:rPr lang="en-US" altLang="zh-CN"/>
              <a:t>channels</a:t>
            </a:r>
            <a:r>
              <a:rPr lang="zh-CN"/>
              <a:t>.</a:t>
            </a:r>
          </a:p>
        </p:txBody>
      </p:sp>
    </p:spTree>
    <p:extLst>
      <p:ext uri="{BB962C8B-B14F-4D97-AF65-F5344CB8AC3E}">
        <p14:creationId xmlns:p14="http://schemas.microsoft.com/office/powerpoint/2010/main" val="34418737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ltLang="zh-TW">
                <a:latin typeface="Calibri"/>
                <a:cs typeface="Calibri"/>
              </a:rPr>
              <a:t>QVR Elite相容於市面上超過180個品牌，超過6700個型號的網路攝影機，更支援了ONVIF profile S </a:t>
            </a:r>
            <a:r>
              <a:rPr lang="zh-TW" altLang="en-US"/>
              <a:t>開放式網路視訊介面，豐富的相容攝影機，讓你輕鬆架設監控系統。</a:t>
            </a:r>
          </a:p>
          <a:p>
            <a:pPr>
              <a:buNone/>
            </a:pPr>
            <a:r>
              <a:rPr lang="zh-TW"/>
              <a:t>QVR Elite is compatible with more than 180 brands and more than 6,700 models of IPCAM on the market. In addition, it supports the ONVIF profile S open network video interface. Therefore, QVR Elite is compatible with various cameras, allowing you to set up a surveillance system easily.</a:t>
            </a:r>
          </a:p>
        </p:txBody>
      </p:sp>
    </p:spTree>
    <p:extLst>
      <p:ext uri="{BB962C8B-B14F-4D97-AF65-F5344CB8AC3E}">
        <p14:creationId xmlns:p14="http://schemas.microsoft.com/office/powerpoint/2010/main" val="34466444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ltLang="zh-TW"/>
              <a:t>QVR </a:t>
            </a:r>
            <a:r>
              <a:rPr lang="en-US" altLang="zh-TW" err="1"/>
              <a:t>Elite有統合式的操作介面，就算只有一個螢幕也可以綜觀全局，在</a:t>
            </a:r>
            <a:r>
              <a:rPr lang="zh-TW" altLang="en-US"/>
              <a:t>監看畫面與回放</a:t>
            </a:r>
            <a:r>
              <a:rPr lang="en-US" altLang="zh-TW" err="1"/>
              <a:t>一鍵可切換，錄影畫面的時間軸拖拉即看，省時又省力</a:t>
            </a:r>
            <a:r>
              <a:rPr lang="en-US" altLang="zh-TW"/>
              <a:t>。</a:t>
            </a:r>
          </a:p>
          <a:p>
            <a:pPr>
              <a:buNone/>
            </a:pPr>
            <a:r>
              <a:rPr lang="en-US"/>
              <a:t>QVR Elite has an integrated dashboard. Even if there is only one monitor, you can see the whole situation, one-click switching monitoring, and playback. Dragged the timeline easy to see your record video. Save your time and effort.</a:t>
            </a:r>
          </a:p>
        </p:txBody>
      </p:sp>
    </p:spTree>
    <p:extLst>
      <p:ext uri="{BB962C8B-B14F-4D97-AF65-F5344CB8AC3E}">
        <p14:creationId xmlns:p14="http://schemas.microsoft.com/office/powerpoint/2010/main" val="36620763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ltLang="zh-CN"/>
              <a:t>QVR</a:t>
            </a:r>
            <a:r>
              <a:rPr lang="zh-TW" altLang="en-US"/>
              <a:t> </a:t>
            </a:r>
            <a:r>
              <a:rPr lang="en-US" altLang="zh-CN"/>
              <a:t>Pro</a:t>
            </a:r>
            <a:r>
              <a:rPr lang="zh-TW" altLang="en-US"/>
              <a:t> </a:t>
            </a:r>
            <a:r>
              <a:rPr lang="en-US" altLang="zh-CN"/>
              <a:t>Client</a:t>
            </a:r>
            <a:r>
              <a:rPr lang="zh-CN"/>
              <a:t>強大的行動監控應用程式，隨時隨地守護您重要的人、事、物。</a:t>
            </a:r>
            <a:endParaRPr lang="zh-TW" altLang="en-US"/>
          </a:p>
          <a:p>
            <a:pPr>
              <a:buNone/>
            </a:pPr>
            <a:r>
              <a:rPr lang="zh-TW" altLang="en-US"/>
              <a:t>另外，</a:t>
            </a:r>
            <a:r>
              <a:rPr lang="en-US" altLang="zh-TW"/>
              <a:t>QNAP</a:t>
            </a:r>
            <a:r>
              <a:rPr lang="zh-TW" altLang="en-US"/>
              <a:t>更提供全新的</a:t>
            </a:r>
            <a:r>
              <a:rPr lang="en-US" altLang="zh-TW"/>
              <a:t>QVR</a:t>
            </a:r>
            <a:r>
              <a:rPr lang="zh-TW" altLang="en-US"/>
              <a:t> </a:t>
            </a:r>
            <a:r>
              <a:rPr lang="en-US" altLang="zh-TW"/>
              <a:t>Viewer</a:t>
            </a:r>
            <a:r>
              <a:rPr lang="zh-TW" altLang="en-US"/>
              <a:t>是一個可安裝於</a:t>
            </a:r>
            <a:r>
              <a:rPr lang="zh-CN" altLang="en-US"/>
              <a:t>在 </a:t>
            </a:r>
            <a:r>
              <a:rPr lang="en-US" altLang="zh-CN"/>
              <a:t>Apple TV</a:t>
            </a:r>
            <a:r>
              <a:rPr lang="zh-TW" altLang="en-US"/>
              <a:t>，進行監看與回放功能的便利</a:t>
            </a:r>
            <a:r>
              <a:rPr lang="en-US" altLang="zh-TW"/>
              <a:t>APP</a:t>
            </a:r>
            <a:endParaRPr lang="zh-CN" altLang="en-US"/>
          </a:p>
          <a:p>
            <a:pPr>
              <a:buNone/>
            </a:pPr>
            <a:r>
              <a:rPr lang="en-US" altLang="zh-CN"/>
              <a:t>QVR</a:t>
            </a:r>
            <a:r>
              <a:rPr lang="zh-CN" altLang="en-US"/>
              <a:t> </a:t>
            </a:r>
            <a:r>
              <a:rPr lang="en-US" altLang="zh-CN"/>
              <a:t>Pro</a:t>
            </a:r>
            <a:r>
              <a:rPr lang="zh-CN" altLang="en-US"/>
              <a:t> </a:t>
            </a:r>
            <a:r>
              <a:rPr lang="en-US" altLang="zh-CN"/>
              <a:t>Client</a:t>
            </a:r>
            <a:r>
              <a:rPr lang="zh-CN" altLang="en-US"/>
              <a:t> </a:t>
            </a:r>
            <a:r>
              <a:rPr lang="en-US" altLang="zh-CN"/>
              <a:t>is</a:t>
            </a:r>
            <a:r>
              <a:rPr lang="zh-CN" altLang="en-US"/>
              <a:t> </a:t>
            </a:r>
            <a:r>
              <a:rPr lang="en-US" altLang="zh-CN"/>
              <a:t>a</a:t>
            </a:r>
            <a:r>
              <a:rPr lang="zh-CN" altLang="en-US"/>
              <a:t> </a:t>
            </a:r>
            <a:r>
              <a:rPr lang="en-US" altLang="zh-CN"/>
              <a:t>powerful</a:t>
            </a:r>
            <a:r>
              <a:rPr lang="zh-CN" altLang="en-US"/>
              <a:t> </a:t>
            </a:r>
            <a:r>
              <a:rPr lang="en-US" altLang="zh-CN"/>
              <a:t>mobile</a:t>
            </a:r>
            <a:r>
              <a:rPr lang="zh-CN" altLang="en-US"/>
              <a:t> </a:t>
            </a:r>
            <a:r>
              <a:rPr lang="en-US" altLang="zh-CN"/>
              <a:t>monitoring</a:t>
            </a:r>
            <a:r>
              <a:rPr lang="zh-CN" altLang="en-US"/>
              <a:t> </a:t>
            </a:r>
            <a:r>
              <a:rPr lang="en-US" altLang="zh-CN"/>
              <a:t>application</a:t>
            </a:r>
            <a:r>
              <a:rPr lang="zh-CN" altLang="en-US"/>
              <a:t> </a:t>
            </a:r>
            <a:r>
              <a:rPr lang="en-US" altLang="zh-CN"/>
              <a:t>that</a:t>
            </a:r>
            <a:r>
              <a:rPr lang="zh-CN" altLang="en-US"/>
              <a:t> </a:t>
            </a:r>
            <a:r>
              <a:rPr lang="en-US" altLang="zh-CN"/>
              <a:t>guards</a:t>
            </a:r>
            <a:r>
              <a:rPr lang="zh-CN" altLang="en-US"/>
              <a:t> </a:t>
            </a:r>
            <a:r>
              <a:rPr lang="en-US" altLang="zh-CN"/>
              <a:t>people,</a:t>
            </a:r>
            <a:r>
              <a:rPr lang="zh-CN" altLang="en-US"/>
              <a:t> </a:t>
            </a:r>
            <a:r>
              <a:rPr lang="en-US" altLang="zh-CN"/>
              <a:t>things,</a:t>
            </a:r>
            <a:r>
              <a:rPr lang="zh-CN" altLang="en-US"/>
              <a:t> </a:t>
            </a:r>
            <a:r>
              <a:rPr lang="en-US" altLang="zh-CN"/>
              <a:t>and</a:t>
            </a:r>
            <a:r>
              <a:rPr lang="zh-CN" altLang="en-US"/>
              <a:t> </a:t>
            </a:r>
            <a:r>
              <a:rPr lang="en-US" altLang="zh-CN"/>
              <a:t>things</a:t>
            </a:r>
            <a:r>
              <a:rPr lang="zh-CN" altLang="en-US"/>
              <a:t> </a:t>
            </a:r>
            <a:r>
              <a:rPr lang="en-US" altLang="zh-CN"/>
              <a:t>anytime,</a:t>
            </a:r>
            <a:r>
              <a:rPr lang="zh-CN" altLang="en-US"/>
              <a:t> </a:t>
            </a:r>
            <a:r>
              <a:rPr lang="en-US" altLang="zh-CN"/>
              <a:t>anywhere.</a:t>
            </a:r>
          </a:p>
          <a:p>
            <a:pPr>
              <a:buNone/>
            </a:pPr>
            <a:r>
              <a:rPr lang="en-US" altLang="zh-CN"/>
              <a:t>In addition, QNAP also provides a brand new QVR Viewer, which You can install on Apple TV for monitoring and playback functions.</a:t>
            </a:r>
            <a:endParaRPr lang="zh-CN"/>
          </a:p>
          <a:p>
            <a:pPr>
              <a:buNone/>
            </a:pPr>
            <a:endParaRPr lang="en-US" altLang="zh-CN"/>
          </a:p>
        </p:txBody>
      </p:sp>
    </p:spTree>
    <p:extLst>
      <p:ext uri="{BB962C8B-B14F-4D97-AF65-F5344CB8AC3E}">
        <p14:creationId xmlns:p14="http://schemas.microsoft.com/office/powerpoint/2010/main" val="9070675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於資料海中撈你的資料是一件不容易的事情，Qsirch幫您透過AI辦到了，NAS支援了Qsirch全文檢索工具，可快速地在NAS大量資料中找到你所需要的照片影片，及各式各類的資料，超輕鬆的啦。</a:t>
            </a:r>
          </a:p>
          <a:p>
            <a:pPr>
              <a:buNone/>
            </a:pPr>
            <a:r>
              <a:rPr lang="en-US"/>
              <a:t>It might not easy for you to find your data in the NAS where stores massive files. </a:t>
            </a:r>
            <a:r>
              <a:rPr lang="en-US" err="1"/>
              <a:t>Qsirch</a:t>
            </a:r>
            <a:r>
              <a:rPr lang="en-US"/>
              <a:t> can do it for you through AI. NAS supports the </a:t>
            </a:r>
            <a:r>
              <a:rPr lang="en-US" err="1"/>
              <a:t>Qsirch</a:t>
            </a:r>
            <a:r>
              <a:rPr lang="en-US"/>
              <a:t> full-text search tool, which can quickly find the photos and videos you need. It supports all kinds of files, so easy.</a:t>
            </a:r>
          </a:p>
          <a:p>
            <a:pPr>
              <a:buNone/>
            </a:pPr>
            <a:endParaRPr lang="en-US"/>
          </a:p>
          <a:p>
            <a:pPr marL="158750" indent="0">
              <a:buNone/>
            </a:pPr>
            <a:endParaRPr lang="en-TW"/>
          </a:p>
        </p:txBody>
      </p:sp>
    </p:spTree>
    <p:extLst>
      <p:ext uri="{BB962C8B-B14F-4D97-AF65-F5344CB8AC3E}">
        <p14:creationId xmlns:p14="http://schemas.microsoft.com/office/powerpoint/2010/main" val="24534473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ja-JP" altLang="en-US"/>
              <a:t>當你有大量的檔案需要整理分類時，傳統方式是手動建立多個分類的資料夾，將檔案人工檢視後歸類，十分耗時且容易出作，這時候就讓</a:t>
            </a:r>
            <a:r>
              <a:rPr lang="en-US" altLang="ja-JP" err="1"/>
              <a:t>Qfiling</a:t>
            </a:r>
            <a:r>
              <a:rPr lang="ja-JP" altLang="en-US"/>
              <a:t>來幫你吧。你只需要設定好分類規則。</a:t>
            </a:r>
            <a:r>
              <a:rPr lang="en-US" altLang="ja-JP" err="1"/>
              <a:t>Qfiling</a:t>
            </a:r>
            <a:r>
              <a:rPr lang="ja-JP" altLang="en-US"/>
              <a:t>就可以自動將檔案進行歸檔及批次編輯。只需設定一次，之後就交由</a:t>
            </a:r>
            <a:r>
              <a:rPr lang="en-US" altLang="ja-JP" err="1"/>
              <a:t>Qfiling</a:t>
            </a:r>
            <a:r>
              <a:rPr lang="ja-JP" altLang="en-US"/>
              <a:t>替你完成日常繁瑣任務。是不是很有效率呢</a:t>
            </a:r>
            <a:r>
              <a:rPr lang="en-US" altLang="ja-JP"/>
              <a:t>!</a:t>
            </a:r>
            <a:r>
              <a:rPr lang="ja-JP" altLang="en-US"/>
              <a:t> 省下來的時間可以做更多的事情呢。</a:t>
            </a:r>
            <a:endParaRPr lang="en-US"/>
          </a:p>
          <a:p>
            <a:pPr marL="158750" indent="0">
              <a:buNone/>
            </a:pPr>
            <a:r>
              <a:rPr lang="en-US"/>
              <a:t>When you have massive files that need to be sorted and classified, the traditional way is to manually create multiple classified folders and manually review and organize the files, which is very time-consuming and easy to mistake. Let </a:t>
            </a:r>
            <a:r>
              <a:rPr lang="en-US" err="1"/>
              <a:t>Qfiling</a:t>
            </a:r>
            <a:r>
              <a:rPr lang="en-US"/>
              <a:t> help you. You need to set the classification rules. </a:t>
            </a:r>
            <a:r>
              <a:rPr lang="en-US" err="1"/>
              <a:t>Qfiling</a:t>
            </a:r>
            <a:r>
              <a:rPr lang="en-US"/>
              <a:t> can automatically archive and batch edit files. Just set it up once, and then </a:t>
            </a:r>
            <a:r>
              <a:rPr lang="en-US" err="1"/>
              <a:t>Qfiling</a:t>
            </a:r>
            <a:r>
              <a:rPr lang="en-US"/>
              <a:t> will take over your daily tedious tasks for you. Very efficient! That's means you have more available time.</a:t>
            </a:r>
          </a:p>
        </p:txBody>
      </p:sp>
    </p:spTree>
    <p:extLst>
      <p:ext uri="{BB962C8B-B14F-4D97-AF65-F5344CB8AC3E}">
        <p14:creationId xmlns:p14="http://schemas.microsoft.com/office/powerpoint/2010/main" val="1186707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p:nvPr/>
        </p:nvSpPr>
        <p:spPr>
          <a:xfrm>
            <a:off x="3853590" y="9433754"/>
            <a:ext cx="2944172" cy="492749"/>
          </a:xfrm>
          <a:prstGeom prst="rect">
            <a:avLst/>
          </a:prstGeom>
          <a:noFill/>
          <a:ln>
            <a:noFill/>
          </a:ln>
        </p:spPr>
        <p:txBody>
          <a:bodyPr spcFirstLastPara="1" wrap="square" lIns="94800" tIns="47400" rIns="94800" bIns="474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25"/>
              <a:buFont typeface="Calibri"/>
              <a:buNone/>
              <a:tabLst/>
              <a:defRPr/>
            </a:pPr>
            <a:fld id="{00000000-1234-1234-1234-123412341234}" type="slidenum">
              <a:rPr kumimoji="0" lang="en-US" altLang="zh-TW"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25"/>
                <a:buFont typeface="Calibri"/>
                <a:buNone/>
                <a:tabLst/>
                <a:defRPr/>
              </a:pPr>
              <a:t>38</a:t>
            </a:fld>
            <a:endParaRPr kumimoji="0"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3" name="Shape 103"/>
          <p:cNvSpPr>
            <a:spLocks noGrp="1" noRot="1" noChangeAspect="1"/>
          </p:cNvSpPr>
          <p:nvPr>
            <p:ph type="sldImg" idx="2"/>
          </p:nvPr>
        </p:nvSpPr>
        <p:spPr>
          <a:xfrm>
            <a:off x="90488" y="744538"/>
            <a:ext cx="6618287" cy="372427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4" name="Shape 104"/>
          <p:cNvSpPr txBox="1">
            <a:spLocks noGrp="1"/>
          </p:cNvSpPr>
          <p:nvPr>
            <p:ph type="body" idx="1"/>
          </p:nvPr>
        </p:nvSpPr>
        <p:spPr>
          <a:xfrm>
            <a:off x="906357" y="4715153"/>
            <a:ext cx="4984962" cy="4466987"/>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en-US" altLang="zh-TW" sz="1100" b="0" i="0" u="none" strike="noStrike" cap="none" err="1">
                <a:solidFill>
                  <a:schemeClr val="dk1"/>
                </a:solidFill>
                <a:latin typeface="+mn-lt"/>
                <a:ea typeface="Calibri"/>
                <a:cs typeface="Calibri"/>
                <a:sym typeface="Calibri"/>
              </a:rPr>
              <a:t>Qtier</a:t>
            </a:r>
            <a:r>
              <a:rPr lang="zh-TW" altLang="en-US" sz="1100" b="0" i="0" u="none" strike="noStrike" cap="none">
                <a:solidFill>
                  <a:schemeClr val="dk1"/>
                </a:solidFill>
                <a:latin typeface="+mn-lt"/>
                <a:ea typeface="Calibri"/>
                <a:cs typeface="Calibri"/>
                <a:sym typeface="Calibri"/>
              </a:rPr>
              <a:t>可排程識別冷熱資料，達到高效率的自動搬移，讓存取效率提升。熱資料會移動到效能較高的磁碟，冷資料會移動到成本較低的低速磁碟，讓企業享有效能與成本兼顧的儲存服務。</a:t>
            </a:r>
            <a:endParaRPr lang="en-US" altLang="zh-TW" sz="1100" b="0" i="0" u="none" strike="noStrike" cap="none">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r>
              <a:rPr lang="en-US" altLang="zh-TW" sz="1100" b="0" i="0" u="none" strike="noStrike" cap="none" err="1">
                <a:solidFill>
                  <a:schemeClr val="dk1"/>
                </a:solidFill>
                <a:latin typeface="+mn-lt"/>
                <a:ea typeface="Calibri"/>
                <a:cs typeface="Calibri"/>
                <a:sym typeface="Calibri"/>
              </a:rPr>
              <a:t>Qtier</a:t>
            </a:r>
            <a:r>
              <a:rPr lang="en-US" altLang="zh-TW" sz="1100" b="0" i="0" u="none" strike="noStrike" cap="none">
                <a:solidFill>
                  <a:schemeClr val="dk1"/>
                </a:solidFill>
                <a:latin typeface="+mn-lt"/>
                <a:ea typeface="Calibri"/>
                <a:cs typeface="Calibri"/>
                <a:sym typeface="Calibri"/>
              </a:rPr>
              <a:t> can schedule and identify hot and cold data, achieve efficient automatic transfer, and improve access efficiency. Hot data will be moved to higher-performance disks, and cold data will be moved to lower-cost low-speed disks, allowing enterprises to enjoy storage services that balance performance and cost.</a:t>
            </a:r>
          </a:p>
        </p:txBody>
      </p:sp>
    </p:spTree>
    <p:extLst>
      <p:ext uri="{BB962C8B-B14F-4D97-AF65-F5344CB8AC3E}">
        <p14:creationId xmlns:p14="http://schemas.microsoft.com/office/powerpoint/2010/main" val="13760795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a:t>TS-873AeU</a:t>
            </a:r>
            <a:r>
              <a:rPr lang="zh-TW" altLang="en-US"/>
              <a:t>系列提供兩個內建的</a:t>
            </a:r>
            <a:r>
              <a:rPr lang="en-US" altLang="zh-TW"/>
              <a:t>M.2 PCIe Gen3x1</a:t>
            </a:r>
            <a:r>
              <a:rPr lang="zh-TW" altLang="en-US"/>
              <a:t>插槽，擴充</a:t>
            </a:r>
            <a:r>
              <a:rPr lang="en-US" altLang="zh-TW"/>
              <a:t>M.2 SSD</a:t>
            </a:r>
            <a:r>
              <a:rPr lang="zh-TW" altLang="en-US"/>
              <a:t>當作快取使用，也可選擇</a:t>
            </a:r>
            <a:r>
              <a:rPr lang="en-US" altLang="zh-TW"/>
              <a:t>SATA SSD</a:t>
            </a:r>
            <a:r>
              <a:rPr lang="zh-TW" altLang="en-US"/>
              <a:t>，安裝於主機前方的任意磁碟插槽來做使用。</a:t>
            </a:r>
            <a:endParaRPr lang="en-US" altLang="zh-TW"/>
          </a:p>
          <a:p>
            <a:r>
              <a:rPr lang="en-US" altLang="zh-TW"/>
              <a:t>The TS-873AeU series provides two built-in M.2 PCIe Gen3x1 slots to expand M.2 SSD for use as cache, or select SATA SSD to install in any disk slot on the front of NAS.</a:t>
            </a:r>
            <a:endParaRPr lang="zh-TW" altLang="en-US"/>
          </a:p>
        </p:txBody>
      </p:sp>
    </p:spTree>
    <p:extLst>
      <p:ext uri="{BB962C8B-B14F-4D97-AF65-F5344CB8AC3E}">
        <p14:creationId xmlns:p14="http://schemas.microsoft.com/office/powerpoint/2010/main" val="4082491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lgn="l" rtl="0" fontAlgn="base">
              <a:buFont typeface="Arial" panose="020B0604020202020204" pitchFamily="34" charset="0"/>
              <a:buChar char="•"/>
            </a:pPr>
            <a:r>
              <a:rPr lang="zh-TW" altLang="zh-TW" sz="1800" b="0" i="0" u="none" strike="noStrike">
                <a:solidFill>
                  <a:srgbClr val="000000"/>
                </a:solidFill>
                <a:effectLst/>
                <a:latin typeface="Arial" panose="020B0604020202020204" pitchFamily="34" charset="0"/>
                <a:ea typeface="Arial" panose="020B0604020202020204" pitchFamily="34" charset="0"/>
              </a:rPr>
              <a:t>使用SSD快取時，適用在環境中，有大量的小檔案或多個使用者同時連線存取。可改善</a:t>
            </a:r>
            <a:r>
              <a:rPr lang="en-US" altLang="zh-TW" sz="1800" b="0" i="0" u="none" strike="noStrike">
                <a:solidFill>
                  <a:srgbClr val="000000"/>
                </a:solidFill>
                <a:effectLst/>
                <a:latin typeface="Arial" panose="020B0604020202020204" pitchFamily="34" charset="0"/>
              </a:rPr>
              <a:t>I/O</a:t>
            </a:r>
            <a:r>
              <a:rPr lang="zh-TW" altLang="zh-TW" sz="1800" b="0" i="0" u="none" strike="noStrike">
                <a:solidFill>
                  <a:srgbClr val="000000"/>
                </a:solidFill>
                <a:effectLst/>
                <a:latin typeface="Arial" panose="020B0604020202020204" pitchFamily="34" charset="0"/>
                <a:ea typeface="Arial" panose="020B0604020202020204" pitchFamily="34" charset="0"/>
              </a:rPr>
              <a:t>的延遲提升I</a:t>
            </a:r>
            <a:r>
              <a:rPr lang="en-US" altLang="zh-TW" sz="1800" b="0" i="0" u="none" strike="noStrike">
                <a:solidFill>
                  <a:srgbClr val="000000"/>
                </a:solidFill>
                <a:effectLst/>
                <a:latin typeface="Arial" panose="020B0604020202020204" pitchFamily="34" charset="0"/>
              </a:rPr>
              <a:t>OPS</a:t>
            </a:r>
            <a:r>
              <a:rPr lang="zh-TW" altLang="zh-TW" sz="1800" b="0" i="0" u="none" strike="noStrike">
                <a:solidFill>
                  <a:srgbClr val="000000"/>
                </a:solidFill>
                <a:effectLst/>
                <a:latin typeface="Arial" panose="020B0604020202020204" pitchFamily="34" charset="0"/>
                <a:ea typeface="Arial" panose="020B0604020202020204" pitchFamily="34" charset="0"/>
              </a:rPr>
              <a:t>的效能，並允許全域的快取，可指定給需要的磁碟區或L</a:t>
            </a:r>
            <a:r>
              <a:rPr lang="en-US" altLang="zh-TW" sz="1800" b="0" i="0" u="none" strike="noStrike">
                <a:solidFill>
                  <a:srgbClr val="000000"/>
                </a:solidFill>
                <a:effectLst/>
                <a:latin typeface="Arial" panose="020B0604020202020204" pitchFamily="34" charset="0"/>
              </a:rPr>
              <a:t>UN。</a:t>
            </a:r>
            <a:r>
              <a:rPr lang="en-US" altLang="zh-TW" sz="1800" b="0" i="0">
                <a:solidFill>
                  <a:srgbClr val="444444"/>
                </a:solidFill>
                <a:effectLst/>
                <a:latin typeface="Arial" panose="020B0604020202020204" pitchFamily="34" charset="0"/>
              </a:rPr>
              <a:t>​</a:t>
            </a:r>
          </a:p>
          <a:p>
            <a:pPr algn="l" rtl="0" fontAlgn="base">
              <a:buFont typeface="Arial" panose="020B0604020202020204" pitchFamily="34" charset="0"/>
              <a:buChar char="•"/>
            </a:pPr>
            <a:r>
              <a:rPr lang="en-US" altLang="zh-TW" sz="1800" b="0" i="0" u="none" strike="noStrike">
                <a:solidFill>
                  <a:srgbClr val="000000"/>
                </a:solidFill>
                <a:effectLst/>
                <a:latin typeface="Arial" panose="020B0604020202020204" pitchFamily="34" charset="0"/>
              </a:rPr>
              <a:t>When we use SSD cache, it is suitable for environments with many small files or multiple users connected to access simultaneously. In addition, it can improve the I/O latency, enhance the IOPS performance, and allow global caching, which can arrange to the volume or LUN.</a:t>
            </a:r>
            <a:endParaRPr lang="en-US" altLang="zh-TW" sz="1800" b="0" i="0">
              <a:solidFill>
                <a:srgbClr val="444444"/>
              </a:solidFill>
              <a:effectLst/>
              <a:latin typeface="Arial" panose="020B0604020202020204" pitchFamily="34" charset="0"/>
            </a:endParaRPr>
          </a:p>
        </p:txBody>
      </p:sp>
    </p:spTree>
    <p:extLst>
      <p:ext uri="{BB962C8B-B14F-4D97-AF65-F5344CB8AC3E}">
        <p14:creationId xmlns:p14="http://schemas.microsoft.com/office/powerpoint/2010/main" val="7005301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a:t>使用</a:t>
            </a:r>
            <a:r>
              <a:rPr lang="en-US" altLang="zh-TW"/>
              <a:t>Virtualization Station</a:t>
            </a:r>
            <a:r>
              <a:rPr lang="zh-TW" altLang="en-US"/>
              <a:t>提供的虛擬機功能，支援了包括</a:t>
            </a:r>
            <a:r>
              <a:rPr lang="en-US" altLang="zh-TW"/>
              <a:t>Windows, Linux, QTS, </a:t>
            </a:r>
            <a:r>
              <a:rPr lang="en-US" altLang="zh-TW" err="1"/>
              <a:t>QuTS</a:t>
            </a:r>
            <a:r>
              <a:rPr lang="zh-TW" altLang="en-US"/>
              <a:t>等作業系統的虛擬機支援，</a:t>
            </a:r>
            <a:r>
              <a:rPr lang="zh-TW" altLang="en-US" b="0" i="0">
                <a:solidFill>
                  <a:srgbClr val="FFFFFF"/>
                </a:solidFill>
                <a:effectLst/>
                <a:latin typeface="Roboto" panose="02000000000000000000" pitchFamily="2" charset="0"/>
              </a:rPr>
              <a:t>將單一實體 </a:t>
            </a:r>
            <a:r>
              <a:rPr lang="en-US" altLang="zh-TW" b="0" i="0">
                <a:solidFill>
                  <a:srgbClr val="FFFFFF"/>
                </a:solidFill>
                <a:effectLst/>
                <a:latin typeface="Roboto" panose="02000000000000000000" pitchFamily="2" charset="0"/>
              </a:rPr>
              <a:t>NAS </a:t>
            </a:r>
            <a:r>
              <a:rPr lang="zh-TW" altLang="en-US" b="0" i="0">
                <a:solidFill>
                  <a:srgbClr val="FFFFFF"/>
                </a:solidFill>
                <a:effectLst/>
                <a:latin typeface="Roboto" panose="02000000000000000000" pitchFamily="2" charset="0"/>
              </a:rPr>
              <a:t>轉換為多租戶環境，節省成本及空間，</a:t>
            </a:r>
            <a:r>
              <a:rPr lang="zh-TW" altLang="en-US" b="0" i="0">
                <a:solidFill>
                  <a:srgbClr val="333333"/>
                </a:solidFill>
                <a:effectLst/>
                <a:latin typeface="Roboto" panose="02000000000000000000" pitchFamily="2" charset="0"/>
              </a:rPr>
              <a:t>打造成高成本效益的虛擬化應用環境</a:t>
            </a:r>
            <a:endParaRPr lang="en-US" altLang="zh-TW" b="0" i="0">
              <a:solidFill>
                <a:srgbClr val="333333"/>
              </a:solidFill>
              <a:effectLst/>
              <a:latin typeface="Roboto" panose="02000000000000000000" pitchFamily="2" charset="0"/>
            </a:endParaRPr>
          </a:p>
          <a:p>
            <a:r>
              <a:rPr lang="en-US" altLang="zh-TW"/>
              <a:t>Using the virtual machine function provided by Virtualization Station supports. Virtual machine support, including Windows, Linux, QTS, </a:t>
            </a:r>
            <a:r>
              <a:rPr lang="en-US" altLang="zh-TW" err="1"/>
              <a:t>QuTS</a:t>
            </a:r>
            <a:r>
              <a:rPr lang="en-US" altLang="zh-TW"/>
              <a:t>, and other operating systems, converts a single physical NAS into a multitenant environment. It is cost-saving, space-saving, and flexible for an effective virtualization Application Environment.</a:t>
            </a:r>
            <a:endParaRPr lang="zh-TW" altLang="en-US"/>
          </a:p>
        </p:txBody>
      </p:sp>
    </p:spTree>
    <p:extLst>
      <p:ext uri="{BB962C8B-B14F-4D97-AF65-F5344CB8AC3E}">
        <p14:creationId xmlns:p14="http://schemas.microsoft.com/office/powerpoint/2010/main" val="3181514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860f335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860f335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10000"/>
              </a:lnSpc>
              <a:buNone/>
            </a:pPr>
            <a:r>
              <a:rPr lang="zh-TW" altLang="en-US" dirty="0"/>
              <a:t>此系列其中一個雙電源型號</a:t>
            </a:r>
            <a:r>
              <a:rPr lang="en-US" altLang="zh-TW" dirty="0"/>
              <a:t>TS-873AeU-RP</a:t>
            </a:r>
            <a:r>
              <a:rPr lang="zh-TW" altLang="en-US" dirty="0"/>
              <a:t>，是市面上少見的機架型短機箱內含備援電源的設計，也就是當兩顆電源供應器，其中一顆失效時，仍可繼續供電，讓儲存服務不至於中斷。其小於</a:t>
            </a:r>
            <a:r>
              <a:rPr lang="en-US" altLang="zh-TW" dirty="0"/>
              <a:t>12</a:t>
            </a:r>
            <a:r>
              <a:rPr lang="zh-TW" altLang="en-US" dirty="0"/>
              <a:t>吋的短機身適用市面上大部分的機櫃。</a:t>
            </a:r>
            <a:r>
              <a:rPr kumimoji="1" lang="zh-TW" altLang="en-US" sz="1100" dirty="0">
                <a:solidFill>
                  <a:schemeClr val="accent6"/>
                </a:solidFill>
                <a:latin typeface="Arial"/>
                <a:ea typeface="微軟正黑體"/>
                <a:sym typeface="Arial" panose="020B0604020202020204" pitchFamily="34" charset="0"/>
              </a:rPr>
              <a:t>有別於市面上</a:t>
            </a:r>
            <a:r>
              <a:rPr kumimoji="1" lang="en-US" altLang="en-US" sz="1100" dirty="0" err="1">
                <a:solidFill>
                  <a:srgbClr val="D99696"/>
                </a:solidFill>
                <a:latin typeface="Arial"/>
                <a:ea typeface="微軟正黑體"/>
                <a:sym typeface="Arial" panose="020B0604020202020204" pitchFamily="34" charset="0"/>
              </a:rPr>
              <a:t>深度超過</a:t>
            </a:r>
            <a:r>
              <a:rPr kumimoji="1" lang="en-US" altLang="en-US" sz="1100" dirty="0">
                <a:solidFill>
                  <a:srgbClr val="D99696"/>
                </a:solidFill>
                <a:latin typeface="Arial"/>
                <a:ea typeface="微軟正黑體"/>
                <a:sym typeface="Arial" panose="020B0604020202020204" pitchFamily="34" charset="0"/>
              </a:rPr>
              <a:t> 40 cm </a:t>
            </a:r>
            <a:r>
              <a:rPr kumimoji="1" lang="zh-TW" altLang="en-US" sz="1100" dirty="0">
                <a:solidFill>
                  <a:srgbClr val="D99696"/>
                </a:solidFill>
                <a:latin typeface="Arial"/>
                <a:ea typeface="微軟正黑體"/>
                <a:sym typeface="Arial" panose="020B0604020202020204" pitchFamily="34" charset="0"/>
              </a:rPr>
              <a:t>且</a:t>
            </a:r>
            <a:r>
              <a:rPr kumimoji="1" lang="en-US" altLang="en-US" sz="1100" dirty="0">
                <a:solidFill>
                  <a:srgbClr val="D99696"/>
                </a:solidFill>
                <a:latin typeface="Arial"/>
                <a:ea typeface="微軟正黑體"/>
                <a:sym typeface="Arial" panose="020B0604020202020204" pitchFamily="34" charset="0"/>
              </a:rPr>
              <a:t>沉重</a:t>
            </a:r>
            <a:r>
              <a:rPr kumimoji="1" lang="en-US" altLang="en-US" sz="1100" dirty="0">
                <a:solidFill>
                  <a:schemeClr val="accent6"/>
                </a:solidFill>
                <a:latin typeface="Arial"/>
                <a:ea typeface="微軟正黑體"/>
                <a:sym typeface="Arial" panose="020B0604020202020204" pitchFamily="34" charset="0"/>
              </a:rPr>
              <a:t>的2U </a:t>
            </a:r>
            <a:r>
              <a:rPr kumimoji="1" lang="en-US" altLang="en-US" sz="1100" dirty="0" err="1">
                <a:solidFill>
                  <a:schemeClr val="accent6"/>
                </a:solidFill>
                <a:latin typeface="Arial"/>
                <a:ea typeface="微軟正黑體"/>
                <a:sym typeface="Arial" panose="020B0604020202020204" pitchFamily="34" charset="0"/>
              </a:rPr>
              <a:t>機架型</a:t>
            </a:r>
            <a:r>
              <a:rPr kumimoji="1" lang="en-US" altLang="en-US" sz="1100" dirty="0">
                <a:solidFill>
                  <a:schemeClr val="accent6"/>
                </a:solidFill>
                <a:latin typeface="Arial"/>
                <a:ea typeface="微軟正黑體"/>
                <a:sym typeface="Arial" panose="020B0604020202020204" pitchFamily="34" charset="0"/>
              </a:rPr>
              <a:t> </a:t>
            </a:r>
            <a:r>
              <a:rPr kumimoji="1" lang="en-US" altLang="zh-TW" sz="1100" dirty="0">
                <a:solidFill>
                  <a:schemeClr val="accent6"/>
                </a:solidFill>
                <a:latin typeface="Arial"/>
                <a:ea typeface="微軟正黑體"/>
                <a:sym typeface="Arial" panose="020B0604020202020204" pitchFamily="34" charset="0"/>
              </a:rPr>
              <a:t>NAS，</a:t>
            </a:r>
            <a:r>
              <a:rPr kumimoji="1" lang="en-US" altLang="zh-TW" sz="1100" dirty="0">
                <a:solidFill>
                  <a:srgbClr val="E9C27B"/>
                </a:solidFill>
                <a:latin typeface="Arial"/>
                <a:ea typeface="微軟正黑體"/>
                <a:sym typeface="Arial" panose="020B0604020202020204" pitchFamily="34" charset="0"/>
              </a:rPr>
              <a:t>TS-873AeU </a:t>
            </a:r>
            <a:r>
              <a:rPr kumimoji="1" lang="zh-TW" altLang="en-US" sz="1100" dirty="0">
                <a:solidFill>
                  <a:srgbClr val="E9C27B"/>
                </a:solidFill>
                <a:latin typeface="Arial"/>
                <a:ea typeface="微軟正黑體"/>
                <a:sym typeface="Arial" panose="020B0604020202020204" pitchFamily="34" charset="0"/>
              </a:rPr>
              <a:t>單電源與雙電源款式</a:t>
            </a:r>
            <a:r>
              <a:rPr kumimoji="1" lang="en-US" altLang="zh-TW" sz="1100" dirty="0">
                <a:solidFill>
                  <a:schemeClr val="accent6"/>
                </a:solidFill>
                <a:latin typeface="Arial"/>
                <a:ea typeface="微軟正黑體"/>
                <a:sym typeface="Arial" panose="020B0604020202020204" pitchFamily="34" charset="0"/>
              </a:rPr>
              <a:t>有著減重30%輕巧</a:t>
            </a:r>
            <a:r>
              <a:rPr kumimoji="1" lang="zh-TW" altLang="en-US" sz="1100" dirty="0">
                <a:solidFill>
                  <a:schemeClr val="accent6"/>
                </a:solidFill>
                <a:latin typeface="Arial"/>
                <a:ea typeface="微軟正黑體"/>
                <a:sym typeface="Arial" panose="020B0604020202020204" pitchFamily="34" charset="0"/>
              </a:rPr>
              <a:t>設計，可讓</a:t>
            </a:r>
            <a:r>
              <a:rPr kumimoji="1" lang="zh-TW" altLang="en-US" sz="1100" dirty="0">
                <a:solidFill>
                  <a:srgbClr val="E9C27B"/>
                </a:solidFill>
                <a:latin typeface="Arial"/>
                <a:ea typeface="微軟正黑體"/>
                <a:sym typeface="Arial" panose="020B0604020202020204" pitchFamily="34" charset="0"/>
              </a:rPr>
              <a:t>電源備援</a:t>
            </a:r>
            <a:r>
              <a:rPr kumimoji="1" lang="zh-TW" altLang="en-US" sz="1100" dirty="0">
                <a:solidFill>
                  <a:schemeClr val="accent6"/>
                </a:solidFill>
                <a:latin typeface="Arial"/>
                <a:ea typeface="微軟正黑體"/>
                <a:sym typeface="Arial" panose="020B0604020202020204" pitchFamily="34" charset="0"/>
              </a:rPr>
              <a:t>以及</a:t>
            </a:r>
            <a:r>
              <a:rPr kumimoji="1" lang="zh-TW" altLang="en-US" sz="1100" dirty="0">
                <a:solidFill>
                  <a:srgbClr val="E9C27B"/>
                </a:solidFill>
                <a:latin typeface="Arial"/>
                <a:ea typeface="微軟正黑體"/>
                <a:sym typeface="Arial" panose="020B0604020202020204" pitchFamily="34" charset="0"/>
              </a:rPr>
              <a:t>30</a:t>
            </a:r>
            <a:r>
              <a:rPr kumimoji="1" lang="en-US" altLang="zh-TW" sz="1100" dirty="0">
                <a:solidFill>
                  <a:srgbClr val="E9C27B"/>
                </a:solidFill>
                <a:latin typeface="Arial"/>
                <a:ea typeface="微軟正黑體"/>
                <a:sym typeface="Arial" panose="020B0604020202020204" pitchFamily="34" charset="0"/>
              </a:rPr>
              <a:t> </a:t>
            </a:r>
            <a:r>
              <a:rPr kumimoji="1" lang="zh-TW" altLang="en-US" sz="1100" dirty="0">
                <a:solidFill>
                  <a:srgbClr val="E9C27B"/>
                </a:solidFill>
                <a:latin typeface="Arial"/>
                <a:ea typeface="微軟正黑體"/>
                <a:sym typeface="Arial" panose="020B0604020202020204" pitchFamily="34" charset="0"/>
              </a:rPr>
              <a:t>cm</a:t>
            </a:r>
            <a:r>
              <a:rPr kumimoji="1" lang="en-US" altLang="zh-TW" sz="1100" dirty="0">
                <a:solidFill>
                  <a:srgbClr val="E9C27B"/>
                </a:solidFill>
                <a:latin typeface="Arial"/>
                <a:ea typeface="微軟正黑體"/>
                <a:sym typeface="Arial" panose="020B0604020202020204" pitchFamily="34" charset="0"/>
              </a:rPr>
              <a:t> </a:t>
            </a:r>
            <a:r>
              <a:rPr kumimoji="1" lang="zh-TW" altLang="en-US" sz="1100" dirty="0">
                <a:solidFill>
                  <a:srgbClr val="E9C27B"/>
                </a:solidFill>
                <a:latin typeface="Arial"/>
                <a:ea typeface="微軟正黑體"/>
                <a:sym typeface="Arial" panose="020B0604020202020204" pitchFamily="34" charset="0"/>
              </a:rPr>
              <a:t>超短機箱兩個需求一次滿足</a:t>
            </a:r>
            <a:r>
              <a:rPr kumimoji="1" lang="zh-TW" altLang="en-US" sz="1100" dirty="0">
                <a:solidFill>
                  <a:schemeClr val="accent6"/>
                </a:solidFill>
                <a:latin typeface="Arial"/>
                <a:ea typeface="微軟正黑體"/>
                <a:sym typeface="Arial" panose="020B0604020202020204" pitchFamily="34" charset="0"/>
              </a:rPr>
              <a:t>，說是商業用戶的最愛也不為過。</a:t>
            </a:r>
            <a:endParaRPr lang="zh-TW" altLang="zh-TW" sz="1100" dirty="0">
              <a:solidFill>
                <a:schemeClr val="accent6"/>
              </a:solidFill>
              <a:latin typeface="Arial"/>
              <a:ea typeface="微軟正黑體"/>
              <a:sym typeface="Arial" panose="020B0604020202020204" pitchFamily="34" charset="0"/>
            </a:endParaRPr>
          </a:p>
          <a:p>
            <a:pPr marL="114300" indent="0">
              <a:buFont typeface="Lato"/>
              <a:buNone/>
            </a:pPr>
            <a:r>
              <a:rPr lang="en-US" altLang="zh-TW" dirty="0"/>
              <a:t>One of the dual power supply models in this series, the TS-873AeU-RP, is a rare rackmount short-depth chassis with a redundant power supply design in the market. When one of the two power supplies fails, it can keep power to prevent interrupted on the service. Its chassis of shorter than 12 inches is suitable for most standard cabinets. Different from other Heavy 2U rackmount NAS. Usually, It has more than 18" depth. TS-873AeU series equipped single power supply or dual power supply that has a weight reduction of 30%. The ideal lightweight design allows power redundancy and a 12" short-depth chassis to be have at one time.</a:t>
            </a:r>
          </a:p>
          <a:p>
            <a:pPr marL="114300" indent="0">
              <a:buFont typeface="Lato"/>
              <a:buNone/>
            </a:pPr>
            <a:endParaRPr lang="en-US" altLang="zh-TW" dirty="0"/>
          </a:p>
          <a:p>
            <a:pPr marL="0" indent="0">
              <a:buNone/>
            </a:pPr>
            <a:r>
              <a:rPr lang="en-US" altLang="zh-TW" dirty="0"/>
              <a:t>TS-873AeU: 8.15 kg</a:t>
            </a:r>
          </a:p>
          <a:p>
            <a:pPr marL="0" indent="0">
              <a:buNone/>
            </a:pPr>
            <a:r>
              <a:rPr lang="en-US" altLang="zh-TW" dirty="0"/>
              <a:t>RS1221RP+: 11.7 kg</a:t>
            </a:r>
          </a:p>
        </p:txBody>
      </p:sp>
    </p:spTree>
    <p:extLst>
      <p:ext uri="{BB962C8B-B14F-4D97-AF65-F5344CB8AC3E}">
        <p14:creationId xmlns:p14="http://schemas.microsoft.com/office/powerpoint/2010/main" val="20997704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dirty="0"/>
              <a:t>簡報的尾聲，我們來介紹</a:t>
            </a:r>
            <a:r>
              <a:rPr lang="en-US" altLang="zh-TW" b="0" i="0" dirty="0">
                <a:solidFill>
                  <a:srgbClr val="333333"/>
                </a:solidFill>
                <a:effectLst/>
                <a:latin typeface="Roboto" panose="02000000000000000000" pitchFamily="2" charset="0"/>
              </a:rPr>
              <a:t>Container Station</a:t>
            </a:r>
            <a:r>
              <a:rPr lang="zh-TW" altLang="en-US" b="0" i="0" dirty="0">
                <a:solidFill>
                  <a:srgbClr val="333333"/>
                </a:solidFill>
                <a:effectLst/>
                <a:latin typeface="Roboto" panose="02000000000000000000" pitchFamily="2" charset="0"/>
              </a:rPr>
              <a:t>，它可以透過一鍵安裝各種</a:t>
            </a:r>
            <a:r>
              <a:rPr lang="en-US" altLang="zh-TW" b="0" i="0" dirty="0">
                <a:solidFill>
                  <a:srgbClr val="333333"/>
                </a:solidFill>
                <a:effectLst/>
                <a:latin typeface="Roboto" panose="02000000000000000000" pitchFamily="2" charset="0"/>
              </a:rPr>
              <a:t>Linux</a:t>
            </a:r>
            <a:r>
              <a:rPr lang="zh-TW" altLang="en-US" b="0" i="0" dirty="0">
                <a:solidFill>
                  <a:srgbClr val="333333"/>
                </a:solidFill>
                <a:effectLst/>
                <a:latin typeface="Roboto" panose="02000000000000000000" pitchFamily="2" charset="0"/>
              </a:rPr>
              <a:t>虛擬機的各式應用程式，有直觀的圖像化管理介面，也有方便的終端機操作介面，且可以針對共用資料與</a:t>
            </a:r>
            <a:r>
              <a:rPr lang="en-US" altLang="zh-TW" b="0" i="0" dirty="0">
                <a:solidFill>
                  <a:srgbClr val="333333"/>
                </a:solidFill>
                <a:effectLst/>
                <a:latin typeface="Roboto" panose="02000000000000000000" pitchFamily="2" charset="0"/>
              </a:rPr>
              <a:t>NAS</a:t>
            </a:r>
            <a:r>
              <a:rPr lang="zh-TW" altLang="en-US" b="0" i="0" dirty="0">
                <a:solidFill>
                  <a:srgbClr val="333333"/>
                </a:solidFill>
                <a:effectLst/>
                <a:latin typeface="Roboto" panose="02000000000000000000" pitchFamily="2" charset="0"/>
              </a:rPr>
              <a:t>使用者進行權限的設定。是對使用者友善且方便的設計。</a:t>
            </a:r>
            <a:endParaRPr lang="en-US" altLang="zh-TW" b="0" i="0" dirty="0">
              <a:solidFill>
                <a:srgbClr val="333333"/>
              </a:solidFill>
              <a:effectLst/>
              <a:latin typeface="Roboto" panose="02000000000000000000" pitchFamily="2" charset="0"/>
            </a:endParaRPr>
          </a:p>
          <a:p>
            <a:r>
              <a:rPr lang="en-US" altLang="zh-TW" dirty="0"/>
              <a:t>In the last section, I want to introduce Container Station. It can install many applications of various Linux virtual machines with one click. It has an intuitive graphical management interface and a convenient terminal operation interface and can set permissions for shared data and NAS users. It is a user-friendly and multifunctional application.</a:t>
            </a:r>
            <a:endParaRPr lang="zh-TW" altLang="en-US" dirty="0"/>
          </a:p>
        </p:txBody>
      </p:sp>
    </p:spTree>
    <p:extLst>
      <p:ext uri="{BB962C8B-B14F-4D97-AF65-F5344CB8AC3E}">
        <p14:creationId xmlns:p14="http://schemas.microsoft.com/office/powerpoint/2010/main" val="12102261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lgn="l" rtl="0" fontAlgn="base"/>
            <a:r>
              <a:rPr lang="en-US" altLang="zh-TW" sz="1800" b="0" i="0" u="none" strike="noStrike">
                <a:solidFill>
                  <a:srgbClr val="000000"/>
                </a:solidFill>
                <a:effectLst/>
                <a:latin typeface="Arial" panose="020B0604020202020204" pitchFamily="34" charset="0"/>
              </a:rPr>
              <a:t>Thank you for watching the TS-873AeU series NAS live stream. I’m Jerry. See you next time. bye​</a:t>
            </a:r>
          </a:p>
          <a:p>
            <a:pPr algn="l" rtl="0" fontAlgn="base"/>
            <a:r>
              <a:rPr lang="ja-JP" altLang="zh-TW" sz="1800" b="0" i="0" u="none" strike="noStrike">
                <a:solidFill>
                  <a:srgbClr val="000000"/>
                </a:solidFill>
                <a:effectLst/>
                <a:latin typeface="Calibri" panose="020F0502020204030204" pitchFamily="34" charset="0"/>
                <a:ea typeface="Arial" panose="020B0604020202020204" pitchFamily="34" charset="0"/>
              </a:rPr>
              <a:t>謝謝大家觀看</a:t>
            </a:r>
            <a:r>
              <a:rPr lang="en-US" altLang="zh-TW" sz="1800" b="0" i="0" u="none" strike="noStrike">
                <a:solidFill>
                  <a:srgbClr val="000000"/>
                </a:solidFill>
                <a:effectLst/>
                <a:latin typeface="Arial" panose="020B0604020202020204" pitchFamily="34" charset="0"/>
              </a:rPr>
              <a:t>TS-873AeU </a:t>
            </a:r>
            <a:r>
              <a:rPr lang="ja-JP" altLang="zh-TW" sz="1800" b="0" i="0" u="none" strike="noStrike">
                <a:solidFill>
                  <a:srgbClr val="000000"/>
                </a:solidFill>
                <a:effectLst/>
                <a:latin typeface="Calibri" panose="020F0502020204030204" pitchFamily="34" charset="0"/>
                <a:ea typeface="Arial" panose="020B0604020202020204" pitchFamily="34" charset="0"/>
              </a:rPr>
              <a:t>NAS直播，我是Jerry，下次再見。</a:t>
            </a:r>
            <a:endParaRPr lang="en-US" altLang="zh-TW" b="0" i="0">
              <a:solidFill>
                <a:srgbClr val="444444"/>
              </a:solidFill>
              <a:effectLst/>
              <a:latin typeface="Calibri" panose="020F0502020204030204" pitchFamily="34" charset="0"/>
            </a:endParaRPr>
          </a:p>
          <a:p>
            <a:endParaRPr lang="zh-TW" altLang="en-US"/>
          </a:p>
        </p:txBody>
      </p:sp>
    </p:spTree>
    <p:extLst>
      <p:ext uri="{BB962C8B-B14F-4D97-AF65-F5344CB8AC3E}">
        <p14:creationId xmlns:p14="http://schemas.microsoft.com/office/powerpoint/2010/main" val="725005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a:t>TS-873AeU</a:t>
            </a:r>
            <a:r>
              <a:rPr lang="zh-TW" altLang="en-US"/>
              <a:t>最讓人印象深刻的是其緊湊的短機身設計，於機架型中少見的易於架設款式，我們可以看到它的深度與體積，較一般縮小了百分之</a:t>
            </a:r>
            <a:r>
              <a:rPr lang="en-US" altLang="zh-TW"/>
              <a:t>30%</a:t>
            </a:r>
            <a:r>
              <a:rPr lang="zh-TW" altLang="en-US"/>
              <a:t>，這意味著除了相容於絕大部分市面上的</a:t>
            </a:r>
            <a:r>
              <a:rPr lang="en-US" altLang="zh-TW" b="0" i="0">
                <a:solidFill>
                  <a:srgbClr val="FFFFFF"/>
                </a:solidFill>
                <a:effectLst/>
                <a:latin typeface="Roboto" panose="02000000000000000000" pitchFamily="2" charset="0"/>
              </a:rPr>
              <a:t>ANSI/EIA-RS-310-D</a:t>
            </a:r>
            <a:r>
              <a:rPr lang="zh-TW" altLang="en-US" b="0" i="0">
                <a:solidFill>
                  <a:srgbClr val="FFFFFF"/>
                </a:solidFill>
                <a:effectLst/>
                <a:latin typeface="Roboto" panose="02000000000000000000" pitchFamily="2" charset="0"/>
              </a:rPr>
              <a:t>機櫃外，後方的空間除了容易理線架設搬運外，更加大了散熱空間，讓主機溫度保持在良好的範圍，更適合中小企業選用入手。</a:t>
            </a:r>
            <a:endParaRPr lang="en-US" altLang="zh-TW" b="0" i="0">
              <a:solidFill>
                <a:srgbClr val="FFFFFF"/>
              </a:solidFill>
              <a:effectLst/>
              <a:latin typeface="Roboto" panose="02000000000000000000" pitchFamily="2" charset="0"/>
            </a:endParaRPr>
          </a:p>
          <a:p>
            <a:r>
              <a:rPr lang="en-US" altLang="zh-TW"/>
              <a:t>The most impressive thing about the TS-873AeU is its compact and short body design. It is an easy-to-install style rarely seen in rack types. Furthermore, we can see that its depth and volume are reduced by 30% compared to the general one. It means that in addition to being compatible with most of the standard cabinets on the market, the rear space is easy for cable management and heat dissipation, keeping the host temperature in a good range, which is more suitable for SMB choose to start.</a:t>
            </a:r>
            <a:endParaRPr lang="zh-TW" altLang="en-US"/>
          </a:p>
        </p:txBody>
      </p:sp>
    </p:spTree>
    <p:extLst>
      <p:ext uri="{BB962C8B-B14F-4D97-AF65-F5344CB8AC3E}">
        <p14:creationId xmlns:p14="http://schemas.microsoft.com/office/powerpoint/2010/main" val="545280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zh-TW" altLang="en-US" dirty="0">
              <a:solidFill>
                <a:schemeClr val="accent6"/>
              </a:solidFill>
              <a:latin typeface="Arial" panose="020B0604020202020204" pitchFamily="34" charset="0"/>
              <a:ea typeface="微軟正黑體" panose="020B0604030504040204" pitchFamily="34" charset="-120"/>
            </a:endParaRPr>
          </a:p>
          <a:p>
            <a:r>
              <a:rPr lang="en-US" altLang="zh-TW" dirty="0"/>
              <a:t>TS-873AEU</a:t>
            </a:r>
            <a:r>
              <a:rPr lang="zh-TW" dirty="0"/>
              <a:t>系列的短機身設計除了可安裝於伺服機房外，更可安裝於深度小於</a:t>
            </a:r>
            <a:r>
              <a:rPr lang="en-US" altLang="zh-TW" dirty="0"/>
              <a:t>12</a:t>
            </a:r>
            <a:r>
              <a:rPr lang="zh-TW" dirty="0"/>
              <a:t>吋的標準機櫃，因此適合安裝於一般辦公室，工作室，教育單位等空間。一般我們可使用滑軌將</a:t>
            </a:r>
            <a:r>
              <a:rPr lang="en-US" altLang="zh-TW" dirty="0"/>
              <a:t>NAS</a:t>
            </a:r>
            <a:r>
              <a:rPr lang="zh-TW" dirty="0"/>
              <a:t>架設在</a:t>
            </a:r>
            <a:r>
              <a:rPr lang="en-US" altLang="zh-TW" dirty="0"/>
              <a:t>18</a:t>
            </a:r>
            <a:r>
              <a:rPr lang="zh-TW" dirty="0"/>
              <a:t>吋以上的標準機櫃中，若機櫃為單邊排孔深度介於</a:t>
            </a:r>
            <a:r>
              <a:rPr lang="en-US" altLang="zh-TW" dirty="0"/>
              <a:t>12~18</a:t>
            </a:r>
            <a:r>
              <a:rPr lang="zh-TW" dirty="0"/>
              <a:t>吋時可選用市面上的標準</a:t>
            </a:r>
            <a:r>
              <a:rPr lang="en-US" altLang="zh-TW" dirty="0"/>
              <a:t>2U</a:t>
            </a:r>
            <a:r>
              <a:rPr lang="zh-TW" dirty="0"/>
              <a:t>固定支架來固定</a:t>
            </a:r>
            <a:r>
              <a:rPr lang="en-US" altLang="zh-TW" dirty="0"/>
              <a:t>NAS</a:t>
            </a:r>
            <a:r>
              <a:rPr lang="zh-TW" dirty="0"/>
              <a:t>。需注意的是支架承重建議需大於</a:t>
            </a:r>
            <a:r>
              <a:rPr lang="en-US" altLang="zh-TW" dirty="0"/>
              <a:t>20</a:t>
            </a:r>
            <a:r>
              <a:rPr lang="zh-TW" dirty="0"/>
              <a:t>公斤。</a:t>
            </a:r>
            <a:endParaRPr lang="en-US" altLang="zh-TW" dirty="0"/>
          </a:p>
          <a:p>
            <a:r>
              <a:rPr lang="en-US" altLang="zh-TW" dirty="0"/>
              <a:t>The short-depth design of the TS-873AeU series can be installed in the server room and standard cabinets with a depth of shorter than 12 inches, so it is suitable for installation in office space, studios, educational institutions, and other limited spaces.</a:t>
            </a:r>
            <a:r>
              <a:rPr lang="zh-TW" dirty="0"/>
              <a:t> </a:t>
            </a:r>
            <a:r>
              <a:rPr lang="en-US" altLang="zh-TW" dirty="0"/>
              <a:t>Generally, we can use slide rails to mount the NAS in a standard cabinet of more than 18 inches of depth. If the cabinet has a square hole with a depth of 12 to 18 inches, you can use a standard 2U Cantilever Fixed Shelf  on the market to install the NAS. We recommend choosing the 2U Shelf that can hold over 20kg weight.</a:t>
            </a:r>
            <a:endParaRPr lang="zh-TW" dirty="0"/>
          </a:p>
        </p:txBody>
      </p:sp>
    </p:spTree>
    <p:extLst>
      <p:ext uri="{BB962C8B-B14F-4D97-AF65-F5344CB8AC3E}">
        <p14:creationId xmlns:p14="http://schemas.microsoft.com/office/powerpoint/2010/main" val="1716354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TW" altLang="en-US">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我們都知道舊世代</a:t>
            </a:r>
            <a:r>
              <a:rPr lang="en-US" altLang="zh-TW">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1GbE</a:t>
            </a:r>
            <a:r>
              <a:rPr lang="zh-TW" altLang="en-US">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網速，已滿足不了現今中小企業用戶的基本儲存需求了，因此威聯通設計的</a:t>
            </a:r>
            <a:r>
              <a:rPr lang="en-US" altLang="zh-TW">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TS-873AeU</a:t>
            </a:r>
            <a:r>
              <a:rPr lang="zh-TW" altLang="en-US">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系列</a:t>
            </a:r>
            <a:r>
              <a:rPr lang="en-US" altLang="zh-TW">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NAS</a:t>
            </a:r>
            <a:r>
              <a:rPr lang="zh-TW" altLang="en-US">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內建雙</a:t>
            </a:r>
            <a:r>
              <a:rPr lang="en-US" altLang="zh-TW">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2.5GbE</a:t>
            </a:r>
            <a:r>
              <a:rPr lang="zh-TW" altLang="en-US">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網路，更可</a:t>
            </a:r>
            <a:r>
              <a:rPr lang="zh-TW" altLang="en-US">
                <a:solidFill>
                  <a:schemeClr val="accent6"/>
                </a:solidFill>
                <a:latin typeface="Arial" panose="020B0604020202020204" pitchFamily="34" charset="0"/>
                <a:ea typeface="微軟正黑體" panose="020B0604030504040204" pitchFamily="34" charset="-120"/>
                <a:cs typeface="+mn-ea"/>
              </a:rPr>
              <a:t>透過 </a:t>
            </a:r>
            <a:r>
              <a:rPr lang="en-US" altLang="zh-TW">
                <a:solidFill>
                  <a:schemeClr val="accent6"/>
                </a:solidFill>
                <a:latin typeface="Arial" panose="020B0604020202020204" pitchFamily="34" charset="0"/>
                <a:ea typeface="微軟正黑體" panose="020B0604030504040204" pitchFamily="34" charset="-120"/>
                <a:cs typeface="+mn-ea"/>
              </a:rPr>
              <a:t>Port </a:t>
            </a:r>
            <a:r>
              <a:rPr lang="en-US" altLang="zh-TW" err="1">
                <a:solidFill>
                  <a:schemeClr val="accent6"/>
                </a:solidFill>
                <a:latin typeface="Arial" panose="020B0604020202020204" pitchFamily="34" charset="0"/>
                <a:ea typeface="微軟正黑體" panose="020B0604030504040204" pitchFamily="34" charset="-120"/>
                <a:cs typeface="+mn-ea"/>
              </a:rPr>
              <a:t>Trunking</a:t>
            </a:r>
            <a:r>
              <a:rPr lang="en-US" altLang="zh-TW">
                <a:solidFill>
                  <a:schemeClr val="accent6"/>
                </a:solidFill>
                <a:latin typeface="Arial" panose="020B0604020202020204" pitchFamily="34" charset="0"/>
                <a:ea typeface="微軟正黑體" panose="020B0604030504040204" pitchFamily="34" charset="-120"/>
                <a:cs typeface="+mn-ea"/>
              </a:rPr>
              <a:t> </a:t>
            </a:r>
            <a:r>
              <a:rPr lang="zh-TW" altLang="en-US">
                <a:solidFill>
                  <a:schemeClr val="accent6"/>
                </a:solidFill>
                <a:latin typeface="Arial" panose="020B0604020202020204" pitchFamily="34" charset="0"/>
                <a:ea typeface="微軟正黑體" panose="020B0604030504040204" pitchFamily="34" charset="-120"/>
                <a:cs typeface="+mn-ea"/>
              </a:rPr>
              <a:t>網路聚合技術，提供最高達 </a:t>
            </a:r>
            <a:r>
              <a:rPr lang="en-US" altLang="zh-TW">
                <a:solidFill>
                  <a:schemeClr val="accent6"/>
                </a:solidFill>
                <a:latin typeface="Arial" panose="020B0604020202020204" pitchFamily="34" charset="0"/>
                <a:ea typeface="微軟正黑體" panose="020B0604030504040204" pitchFamily="34" charset="-120"/>
                <a:cs typeface="+mn-ea"/>
              </a:rPr>
              <a:t>5Gbps </a:t>
            </a:r>
            <a:r>
              <a:rPr lang="zh-TW" altLang="en-US">
                <a:solidFill>
                  <a:schemeClr val="accent6"/>
                </a:solidFill>
                <a:latin typeface="Arial" panose="020B0604020202020204" pitchFamily="34" charset="0"/>
                <a:ea typeface="微軟正黑體" panose="020B0604030504040204" pitchFamily="34" charset="-120"/>
                <a:cs typeface="+mn-ea"/>
              </a:rPr>
              <a:t>的資料傳輸能力。是企業高速網路儲存需求的標準配備。</a:t>
            </a:r>
            <a:endParaRPr lang="en-US" altLang="zh-TW">
              <a:solidFill>
                <a:schemeClr val="accent6"/>
              </a:solidFill>
              <a:latin typeface="Arial" panose="020B0604020202020204" pitchFamily="34" charset="0"/>
              <a:ea typeface="微軟正黑體" panose="020B0604030504040204" pitchFamily="34" charset="-120"/>
              <a:cs typeface="+mn-ea"/>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TW">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Everyone knows that the 1GbE was a previous generation standard. It can't meet the primary storage needs of today's SMB users. Therefore, the TS-873AeU series NAS designed by QNAP has built-in dual 2.5GbE ports. It provides a data transfer capability of up to 5Gbps through Port </a:t>
            </a:r>
            <a:r>
              <a:rPr lang="en-US" altLang="zh-TW"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Trunking</a:t>
            </a:r>
            <a:r>
              <a:rPr lang="en-US" altLang="zh-TW">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It fits these days' standard equipment for enterprise high-speed network storage needs.</a:t>
            </a:r>
          </a:p>
          <a:p>
            <a:endParaRPr lang="zh-TW" altLang="en-US"/>
          </a:p>
        </p:txBody>
      </p:sp>
    </p:spTree>
    <p:extLst>
      <p:ext uri="{BB962C8B-B14F-4D97-AF65-F5344CB8AC3E}">
        <p14:creationId xmlns:p14="http://schemas.microsoft.com/office/powerpoint/2010/main" val="2648257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TS-873AeU </a:t>
            </a:r>
            <a:r>
              <a:rPr lang="zh-TW" altLang="en-US"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系列包含多達 </a:t>
            </a: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4 </a:t>
            </a:r>
            <a:r>
              <a:rPr lang="zh-TW" altLang="en-US"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個 </a:t>
            </a: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USB 3.2 Gen 2 </a:t>
            </a:r>
            <a:r>
              <a:rPr lang="zh-TW" altLang="en-US"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接口，除了可連接</a:t>
            </a: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USB</a:t>
            </a:r>
            <a:r>
              <a:rPr lang="zh-TW" altLang="en-US"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JBOD</a:t>
            </a:r>
            <a:r>
              <a:rPr lang="zh-TW" altLang="en-US"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，當作容量擴充或備份外，相較於一般</a:t>
            </a: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NAS</a:t>
            </a:r>
            <a:r>
              <a:rPr lang="zh-TW" altLang="en-US"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提供了更順暢的檔案傳輸體驗。若使用者額外安裝</a:t>
            </a: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PCIe</a:t>
            </a:r>
            <a:r>
              <a:rPr lang="zh-TW" altLang="en-US"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顯示卡，更可以連接鍵盤滑鼠直接操作監看，或是當成</a:t>
            </a: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PC</a:t>
            </a:r>
            <a:r>
              <a:rPr lang="zh-TW" altLang="en-US"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使用，足夠的</a:t>
            </a: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USB</a:t>
            </a:r>
            <a:r>
              <a:rPr lang="zh-TW" altLang="en-US"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埠數量，滿足各種情境需求。</a:t>
            </a:r>
            <a:endPar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TW" sz="9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TS-873AeU series include Up to 4 ports of USB 3.2 Gen 2. In addition to connecting to a USB JBOD for capacity expansion or backup, Compared with another brand's NAS, it provides a smoother file transfer experience, which will affect the user experience. For example, if users install an additional PCIe graphics card, they can connect a keyboard and mouse to operate and monitor directly or use it as a PC. There are enough USB ports to meet the various situations.</a:t>
            </a:r>
            <a:endParaRPr lang="zh-TW" altLang="zh-TW" sz="9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a:p>
            <a:endParaRPr lang="zh-TW" altLang="en-US" dirty="0"/>
          </a:p>
        </p:txBody>
      </p:sp>
    </p:spTree>
    <p:extLst>
      <p:ext uri="{BB962C8B-B14F-4D97-AF65-F5344CB8AC3E}">
        <p14:creationId xmlns:p14="http://schemas.microsoft.com/office/powerpoint/2010/main" val="2904911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a:t>內建的</a:t>
            </a:r>
            <a:r>
              <a:rPr lang="en-US" altLang="zh-TW"/>
              <a:t>AMD</a:t>
            </a:r>
            <a:r>
              <a:rPr lang="zh-TW" altLang="en-US"/>
              <a:t> </a:t>
            </a:r>
            <a:r>
              <a:rPr lang="en-US" altLang="zh-TW"/>
              <a:t>Ryzen</a:t>
            </a:r>
            <a:r>
              <a:rPr lang="zh-TW" altLang="en-US"/>
              <a:t>處理器支援了可靠的</a:t>
            </a:r>
            <a:r>
              <a:rPr lang="en-US" altLang="zh-TW"/>
              <a:t>ECC</a:t>
            </a:r>
            <a:r>
              <a:rPr lang="zh-TW" altLang="en-US"/>
              <a:t>記憶體，可自動偵測與及時修正單一位元的錯誤，系統更支援高達</a:t>
            </a:r>
            <a:r>
              <a:rPr lang="en-US" altLang="zh-TW"/>
              <a:t>64GB</a:t>
            </a:r>
            <a:r>
              <a:rPr lang="zh-TW" altLang="en-US"/>
              <a:t>記憶體。</a:t>
            </a:r>
            <a:r>
              <a:rPr lang="en-US" altLang="zh-TW"/>
              <a:t>TS-873AeU</a:t>
            </a:r>
            <a:r>
              <a:rPr lang="zh-TW" altLang="en-US"/>
              <a:t>系列出貨會預裝</a:t>
            </a:r>
            <a:r>
              <a:rPr lang="en-US" altLang="zh-TW"/>
              <a:t>4GB</a:t>
            </a:r>
            <a:r>
              <a:rPr lang="zh-TW" altLang="en-US"/>
              <a:t>的</a:t>
            </a:r>
            <a:r>
              <a:rPr lang="en-US" altLang="zh-TW"/>
              <a:t>non-ECC</a:t>
            </a:r>
            <a:r>
              <a:rPr lang="zh-TW" altLang="en-US"/>
              <a:t>記憶體。唯一需注意的是</a:t>
            </a:r>
            <a:r>
              <a:rPr lang="en-US" altLang="zh-TW"/>
              <a:t>ECC</a:t>
            </a:r>
            <a:r>
              <a:rPr lang="zh-TW" altLang="en-US"/>
              <a:t>記憶體與</a:t>
            </a:r>
            <a:r>
              <a:rPr lang="en-US" altLang="zh-TW"/>
              <a:t>non-ECC</a:t>
            </a:r>
            <a:r>
              <a:rPr lang="zh-TW" altLang="en-US"/>
              <a:t>記憶體於不可混用。</a:t>
            </a:r>
            <a:endParaRPr lang="en-US" altLang="zh-TW"/>
          </a:p>
          <a:p>
            <a:r>
              <a:rPr lang="en-US" altLang="zh-TW"/>
              <a:t>The built-in AMD Ryzen processor supports reliable ECC memory, automatically detecting and timely correcting single-bit errors. The system also supports up to 64GB of memory. In addition, the TS-873AeU series is pre-installed with 4GB of non-ECC memory for shipping. The only thing need to attention to is that ECC and non-ECC memory cannot mix.</a:t>
            </a:r>
            <a:endParaRPr lang="zh-TW" altLang="en-US"/>
          </a:p>
        </p:txBody>
      </p:sp>
    </p:spTree>
    <p:extLst>
      <p:ext uri="{BB962C8B-B14F-4D97-AF65-F5344CB8AC3E}">
        <p14:creationId xmlns:p14="http://schemas.microsoft.com/office/powerpoint/2010/main" val="4309664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gradFill>
          <a:gsLst>
            <a:gs pos="0">
              <a:schemeClr val="lt2"/>
            </a:gs>
            <a:gs pos="100000">
              <a:schemeClr val="lt1"/>
            </a:gs>
          </a:gsLst>
          <a:lin ang="5400012" scaled="0"/>
        </a:gradFill>
        <a:effectLst/>
      </p:bgPr>
    </p:bg>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D06007DF-BD14-4273-8CCE-3C8F4B449F94}"/>
              </a:ext>
            </a:extLst>
          </p:cNvPr>
          <p:cNvPicPr>
            <a:picLocks noChangeAspect="1"/>
          </p:cNvPicPr>
          <p:nvPr userDrawn="1"/>
        </p:nvPicPr>
        <p:blipFill>
          <a:blip r:embed="rId2"/>
          <a:srcRect/>
          <a:stretch/>
        </p:blipFill>
        <p:spPr>
          <a:xfrm>
            <a:off x="0" y="0"/>
            <a:ext cx="9144000" cy="5143500"/>
          </a:xfrm>
          <a:prstGeom prst="rect">
            <a:avLst/>
          </a:prstGeom>
        </p:spPr>
      </p:pic>
    </p:spTree>
    <p:extLst>
      <p:ext uri="{BB962C8B-B14F-4D97-AF65-F5344CB8AC3E}">
        <p14:creationId xmlns:p14="http://schemas.microsoft.com/office/powerpoint/2010/main" val="3444797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1_Title only">
    <p:bg>
      <p:bgPr>
        <a:gradFill>
          <a:gsLst>
            <a:gs pos="0">
              <a:srgbClr val="2B2929"/>
            </a:gs>
            <a:gs pos="100000">
              <a:srgbClr val="010203"/>
            </a:gs>
          </a:gsLst>
          <a:lin ang="5400700" scaled="0"/>
        </a:gradFill>
        <a:effectLst/>
      </p:bgPr>
    </p:bg>
    <p:spTree>
      <p:nvGrpSpPr>
        <p:cNvPr id="1" name="Shape 41"/>
        <p:cNvGrpSpPr/>
        <p:nvPr/>
      </p:nvGrpSpPr>
      <p:grpSpPr>
        <a:xfrm>
          <a:off x="0" y="0"/>
          <a:ext cx="0" cy="0"/>
          <a:chOff x="0" y="0"/>
          <a:chExt cx="0" cy="0"/>
        </a:xfrm>
      </p:grpSpPr>
      <p:pic>
        <p:nvPicPr>
          <p:cNvPr id="3" name="圖片 2" descr="一張含有 文字, 黑暗, 槍 的圖片&#10;&#10;自動產生的描述">
            <a:extLst>
              <a:ext uri="{FF2B5EF4-FFF2-40B4-BE49-F238E27FC236}">
                <a16:creationId xmlns:a16="http://schemas.microsoft.com/office/drawing/2014/main" id="{41E15199-9DC2-4A95-9110-B7C2F8C7FBD3}"/>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46" name="Google Shape;46;p6"/>
          <p:cNvSpPr txBox="1">
            <a:spLocks noGrp="1"/>
          </p:cNvSpPr>
          <p:nvPr>
            <p:ph type="title"/>
          </p:nvPr>
        </p:nvSpPr>
        <p:spPr>
          <a:xfrm>
            <a:off x="713225" y="368825"/>
            <a:ext cx="7707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tx2"/>
                </a:solidFill>
                <a:latin typeface="+mj-ea"/>
                <a:ea typeface="+mj-e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bg>
      <p:bgPr>
        <a:gradFill>
          <a:gsLst>
            <a:gs pos="0">
              <a:srgbClr val="2B2929"/>
            </a:gs>
            <a:gs pos="100000">
              <a:srgbClr val="010203"/>
            </a:gs>
          </a:gsLst>
          <a:lin ang="5400700" scaled="0"/>
        </a:gradFill>
        <a:effectLst/>
      </p:bgPr>
    </p:bg>
    <p:spTree>
      <p:nvGrpSpPr>
        <p:cNvPr id="1" name="Shape 41"/>
        <p:cNvGrpSpPr/>
        <p:nvPr/>
      </p:nvGrpSpPr>
      <p:grpSpPr>
        <a:xfrm>
          <a:off x="0" y="0"/>
          <a:ext cx="0" cy="0"/>
          <a:chOff x="0" y="0"/>
          <a:chExt cx="0" cy="0"/>
        </a:xfrm>
      </p:grpSpPr>
      <p:pic>
        <p:nvPicPr>
          <p:cNvPr id="3" name="圖片 2">
            <a:extLst>
              <a:ext uri="{FF2B5EF4-FFF2-40B4-BE49-F238E27FC236}">
                <a16:creationId xmlns:a16="http://schemas.microsoft.com/office/drawing/2014/main" id="{41E15199-9DC2-4A95-9110-B7C2F8C7FBD3}"/>
              </a:ext>
            </a:extLst>
          </p:cNvPr>
          <p:cNvPicPr>
            <a:picLocks noChangeAspect="1"/>
          </p:cNvPicPr>
          <p:nvPr userDrawn="1"/>
        </p:nvPicPr>
        <p:blipFill>
          <a:blip r:embed="rId2"/>
          <a:srcRect/>
          <a:stretch/>
        </p:blipFill>
        <p:spPr>
          <a:xfrm>
            <a:off x="-76672" y="-92838"/>
            <a:ext cx="9474089" cy="5329175"/>
          </a:xfrm>
          <a:prstGeom prst="rect">
            <a:avLst/>
          </a:prstGeom>
        </p:spPr>
      </p:pic>
      <p:sp>
        <p:nvSpPr>
          <p:cNvPr id="46" name="Google Shape;46;p6"/>
          <p:cNvSpPr txBox="1">
            <a:spLocks noGrp="1"/>
          </p:cNvSpPr>
          <p:nvPr>
            <p:ph type="title"/>
          </p:nvPr>
        </p:nvSpPr>
        <p:spPr>
          <a:xfrm>
            <a:off x="713225" y="368825"/>
            <a:ext cx="7707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tx1"/>
                </a:solidFill>
                <a:latin typeface="+mj-ea"/>
                <a:ea typeface="+mj-e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38834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bg>
      <p:bgPr>
        <a:gradFill>
          <a:gsLst>
            <a:gs pos="0">
              <a:srgbClr val="2B2929"/>
            </a:gs>
            <a:gs pos="100000">
              <a:srgbClr val="010203"/>
            </a:gs>
          </a:gsLst>
          <a:lin ang="5400700" scaled="0"/>
        </a:gradFill>
        <a:effectLst/>
      </p:bgPr>
    </p:bg>
    <p:spTree>
      <p:nvGrpSpPr>
        <p:cNvPr id="1" name="Shape 41"/>
        <p:cNvGrpSpPr/>
        <p:nvPr/>
      </p:nvGrpSpPr>
      <p:grpSpPr>
        <a:xfrm>
          <a:off x="0" y="0"/>
          <a:ext cx="0" cy="0"/>
          <a:chOff x="0" y="0"/>
          <a:chExt cx="0" cy="0"/>
        </a:xfrm>
      </p:grpSpPr>
      <p:pic>
        <p:nvPicPr>
          <p:cNvPr id="3" name="圖片 2">
            <a:extLst>
              <a:ext uri="{FF2B5EF4-FFF2-40B4-BE49-F238E27FC236}">
                <a16:creationId xmlns:a16="http://schemas.microsoft.com/office/drawing/2014/main" id="{41E15199-9DC2-4A95-9110-B7C2F8C7FBD3}"/>
              </a:ext>
            </a:extLst>
          </p:cNvPr>
          <p:cNvPicPr>
            <a:picLocks noChangeAspect="1"/>
          </p:cNvPicPr>
          <p:nvPr userDrawn="1"/>
        </p:nvPicPr>
        <p:blipFill>
          <a:blip r:embed="rId2"/>
          <a:srcRect/>
          <a:stretch/>
        </p:blipFill>
        <p:spPr>
          <a:xfrm>
            <a:off x="0" y="0"/>
            <a:ext cx="9144000" cy="5143500"/>
          </a:xfrm>
          <a:prstGeom prst="rect">
            <a:avLst/>
          </a:prstGeom>
        </p:spPr>
      </p:pic>
      <p:sp>
        <p:nvSpPr>
          <p:cNvPr id="46" name="Google Shape;46;p6"/>
          <p:cNvSpPr txBox="1">
            <a:spLocks noGrp="1"/>
          </p:cNvSpPr>
          <p:nvPr>
            <p:ph type="title"/>
          </p:nvPr>
        </p:nvSpPr>
        <p:spPr>
          <a:xfrm>
            <a:off x="713225" y="368825"/>
            <a:ext cx="7707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tx1"/>
                </a:solidFill>
                <a:latin typeface="+mj-ea"/>
                <a:ea typeface="+mj-e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77986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77"/>
        <p:cNvGrpSpPr/>
        <p:nvPr/>
      </p:nvGrpSpPr>
      <p:grpSpPr>
        <a:xfrm>
          <a:off x="0" y="0"/>
          <a:ext cx="0" cy="0"/>
          <a:chOff x="0" y="0"/>
          <a:chExt cx="0" cy="0"/>
        </a:xfrm>
      </p:grpSpPr>
      <p:pic>
        <p:nvPicPr>
          <p:cNvPr id="3" name="圖片 2">
            <a:extLst>
              <a:ext uri="{FF2B5EF4-FFF2-40B4-BE49-F238E27FC236}">
                <a16:creationId xmlns:a16="http://schemas.microsoft.com/office/drawing/2014/main" id="{3A102286-A6A7-42BD-AC36-1E2F57162A99}"/>
              </a:ext>
            </a:extLst>
          </p:cNvPr>
          <p:cNvPicPr>
            <a:picLocks noChangeAspect="1"/>
          </p:cNvPicPr>
          <p:nvPr userDrawn="1"/>
        </p:nvPicPr>
        <p:blipFill>
          <a:blip r:embed="rId2"/>
          <a:srcRect/>
          <a:stretch/>
        </p:blipFill>
        <p:spPr>
          <a:xfrm>
            <a:off x="0" y="0"/>
            <a:ext cx="9144000" cy="51435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noFill/>
        <a:effectLst/>
      </p:bgPr>
    </p:bg>
    <p:spTree>
      <p:nvGrpSpPr>
        <p:cNvPr id="1" name="Shape 77"/>
        <p:cNvGrpSpPr/>
        <p:nvPr/>
      </p:nvGrpSpPr>
      <p:grpSpPr>
        <a:xfrm>
          <a:off x="0" y="0"/>
          <a:ext cx="0" cy="0"/>
          <a:chOff x="0" y="0"/>
          <a:chExt cx="0" cy="0"/>
        </a:xfrm>
      </p:grpSpPr>
      <p:pic>
        <p:nvPicPr>
          <p:cNvPr id="3" name="圖片 2" descr="一張含有 室內 的圖片&#10;&#10;自動產生的描述">
            <a:extLst>
              <a:ext uri="{FF2B5EF4-FFF2-40B4-BE49-F238E27FC236}">
                <a16:creationId xmlns:a16="http://schemas.microsoft.com/office/drawing/2014/main" id="{3A102286-A6A7-42BD-AC36-1E2F57162A99}"/>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634240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noFill/>
        <a:effectLst/>
      </p:bgPr>
    </p:bg>
    <p:spTree>
      <p:nvGrpSpPr>
        <p:cNvPr id="1" name="Shape 77"/>
        <p:cNvGrpSpPr/>
        <p:nvPr/>
      </p:nvGrpSpPr>
      <p:grpSpPr>
        <a:xfrm>
          <a:off x="0" y="0"/>
          <a:ext cx="0" cy="0"/>
          <a:chOff x="0" y="0"/>
          <a:chExt cx="0" cy="0"/>
        </a:xfrm>
      </p:grpSpPr>
      <p:pic>
        <p:nvPicPr>
          <p:cNvPr id="3" name="圖片 2">
            <a:extLst>
              <a:ext uri="{FF2B5EF4-FFF2-40B4-BE49-F238E27FC236}">
                <a16:creationId xmlns:a16="http://schemas.microsoft.com/office/drawing/2014/main" id="{3A102286-A6A7-42BD-AC36-1E2F57162A99}"/>
              </a:ext>
            </a:extLst>
          </p:cNvPr>
          <p:cNvPicPr>
            <a:picLocks noChangeAspect="1"/>
          </p:cNvPicPr>
          <p:nvPr userDrawn="1"/>
        </p:nvPicPr>
        <p:blipFill>
          <a:blip r:embed="rId2"/>
          <a:srcRect/>
          <a:stretch/>
        </p:blipFill>
        <p:spPr>
          <a:xfrm>
            <a:off x="0" y="0"/>
            <a:ext cx="9144000" cy="5143500"/>
          </a:xfrm>
          <a:prstGeom prst="rect">
            <a:avLst/>
          </a:prstGeom>
        </p:spPr>
      </p:pic>
    </p:spTree>
    <p:extLst>
      <p:ext uri="{BB962C8B-B14F-4D97-AF65-F5344CB8AC3E}">
        <p14:creationId xmlns:p14="http://schemas.microsoft.com/office/powerpoint/2010/main" val="4136202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200"/>
              <a:buFont typeface="Orbitron"/>
              <a:buNone/>
              <a:defRPr sz="3200" b="1">
                <a:solidFill>
                  <a:schemeClr val="dk1"/>
                </a:solidFill>
                <a:latin typeface="Orbitron"/>
                <a:ea typeface="Orbitron"/>
                <a:cs typeface="Orbitron"/>
                <a:sym typeface="Orbitron"/>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5" r:id="rId1"/>
    <p:sldLayoutId id="2147483652" r:id="rId2"/>
    <p:sldLayoutId id="2147483684" r:id="rId3"/>
    <p:sldLayoutId id="2147483681" r:id="rId4"/>
    <p:sldLayoutId id="2147483658" r:id="rId5"/>
    <p:sldLayoutId id="2147483682" r:id="rId6"/>
    <p:sldLayoutId id="214748368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j-ea"/>
          <a:ea typeface="+mj-ea"/>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16"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sv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8.tiff"/><Relationship Id="rId7"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tiff"/></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png"/><Relationship Id="rId9"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68.tiff"/><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https://www.qnap.com/go/how-to/faq/con_show.php?cid=360"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89.png"/><Relationship Id="rId11" Type="http://schemas.openxmlformats.org/officeDocument/2006/relationships/image" Target="../media/image94.svg"/><Relationship Id="rId5" Type="http://schemas.openxmlformats.org/officeDocument/2006/relationships/image" Target="../media/image88.sv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svg"/></Relationships>
</file>

<file path=ppt/slides/_rels/slide2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97.png"/></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pn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108.svg"/></Relationships>
</file>

<file path=ppt/slides/_rels/slide33.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3" Type="http://schemas.openxmlformats.org/officeDocument/2006/relationships/image" Target="../media/image109.jpeg"/><Relationship Id="rId7" Type="http://schemas.openxmlformats.org/officeDocument/2006/relationships/image" Target="../media/image113.png"/><Relationship Id="rId12" Type="http://schemas.openxmlformats.org/officeDocument/2006/relationships/image" Target="../media/image118.png"/><Relationship Id="rId2" Type="http://schemas.openxmlformats.org/officeDocument/2006/relationships/notesSlide" Target="../notesSlides/notesSlide31.xml"/><Relationship Id="rId16" Type="http://schemas.openxmlformats.org/officeDocument/2006/relationships/hyperlink" Target="https://www.qnap.com/en/compatibility-qvr-pro" TargetMode="External"/><Relationship Id="rId1" Type="http://schemas.openxmlformats.org/officeDocument/2006/relationships/slideLayout" Target="../slideLayouts/slideLayout4.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5" Type="http://schemas.openxmlformats.org/officeDocument/2006/relationships/image" Target="../media/image12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20.png"/></Relationships>
</file>

<file path=ppt/slides/_rels/slide3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35.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129.png"/><Relationship Id="rId11" Type="http://schemas.openxmlformats.org/officeDocument/2006/relationships/image" Target="../media/image134.jpe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s>
</file>

<file path=ppt/slides/_rels/slide36.xml.rels><?xml version="1.0" encoding="UTF-8" standalone="yes"?>
<Relationships xmlns="http://schemas.openxmlformats.org/package/2006/relationships"><Relationship Id="rId8" Type="http://schemas.openxmlformats.org/officeDocument/2006/relationships/image" Target="../media/image139.svg"/><Relationship Id="rId3" Type="http://schemas.openxmlformats.org/officeDocument/2006/relationships/image" Target="../media/image135.png"/><Relationship Id="rId7" Type="http://schemas.openxmlformats.org/officeDocument/2006/relationships/image" Target="../media/image138.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137.png"/><Relationship Id="rId5" Type="http://schemas.openxmlformats.org/officeDocument/2006/relationships/image" Target="../media/image136.png"/><Relationship Id="rId10" Type="http://schemas.openxmlformats.org/officeDocument/2006/relationships/image" Target="../media/image141.svg"/><Relationship Id="rId4" Type="http://schemas.microsoft.com/office/2007/relationships/hdphoto" Target="../media/hdphoto2.wdp"/><Relationship Id="rId9" Type="http://schemas.openxmlformats.org/officeDocument/2006/relationships/image" Target="../media/image140.png"/></Relationships>
</file>

<file path=ppt/slides/_rels/slide37.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2.png"/><Relationship Id="rId7" Type="http://schemas.microsoft.com/office/2007/relationships/hdphoto" Target="../media/hdphoto4.wdp"/><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144.png"/><Relationship Id="rId5" Type="http://schemas.microsoft.com/office/2007/relationships/hdphoto" Target="../media/hdphoto3.wdp"/><Relationship Id="rId10" Type="http://schemas.openxmlformats.org/officeDocument/2006/relationships/image" Target="../media/image146.png"/><Relationship Id="rId4" Type="http://schemas.openxmlformats.org/officeDocument/2006/relationships/image" Target="../media/image143.png"/><Relationship Id="rId9" Type="http://schemas.microsoft.com/office/2007/relationships/hdphoto" Target="../media/hdphoto5.wdp"/></Relationships>
</file>

<file path=ppt/slides/_rels/slide38.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155.png"/><Relationship Id="rId18" Type="http://schemas.openxmlformats.org/officeDocument/2006/relationships/image" Target="../media/image160.svg"/><Relationship Id="rId3" Type="http://schemas.openxmlformats.org/officeDocument/2006/relationships/image" Target="../media/image147.png"/><Relationship Id="rId7" Type="http://schemas.openxmlformats.org/officeDocument/2006/relationships/image" Target="../media/image149.png"/><Relationship Id="rId12" Type="http://schemas.openxmlformats.org/officeDocument/2006/relationships/image" Target="../media/image154.svg"/><Relationship Id="rId17" Type="http://schemas.openxmlformats.org/officeDocument/2006/relationships/image" Target="../media/image159.png"/><Relationship Id="rId2" Type="http://schemas.openxmlformats.org/officeDocument/2006/relationships/notesSlide" Target="../notesSlides/notesSlide36.xml"/><Relationship Id="rId16" Type="http://schemas.openxmlformats.org/officeDocument/2006/relationships/image" Target="../media/image158.svg"/><Relationship Id="rId1" Type="http://schemas.openxmlformats.org/officeDocument/2006/relationships/slideLayout" Target="../slideLayouts/slideLayout4.xml"/><Relationship Id="rId6" Type="http://schemas.microsoft.com/office/2007/relationships/hdphoto" Target="../media/hdphoto7.wdp"/><Relationship Id="rId11" Type="http://schemas.openxmlformats.org/officeDocument/2006/relationships/image" Target="../media/image153.png"/><Relationship Id="rId5" Type="http://schemas.openxmlformats.org/officeDocument/2006/relationships/image" Target="../media/image148.png"/><Relationship Id="rId15" Type="http://schemas.openxmlformats.org/officeDocument/2006/relationships/image" Target="../media/image157.png"/><Relationship Id="rId10" Type="http://schemas.openxmlformats.org/officeDocument/2006/relationships/image" Target="../media/image152.png"/><Relationship Id="rId4" Type="http://schemas.microsoft.com/office/2007/relationships/hdphoto" Target="../media/hdphoto6.wdp"/><Relationship Id="rId9" Type="http://schemas.openxmlformats.org/officeDocument/2006/relationships/image" Target="../media/image151.png"/><Relationship Id="rId14" Type="http://schemas.openxmlformats.org/officeDocument/2006/relationships/image" Target="../media/image156.svg"/></Relationships>
</file>

<file path=ppt/slides/_rels/slide39.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jpe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167.png"/><Relationship Id="rId4" Type="http://schemas.openxmlformats.org/officeDocument/2006/relationships/image" Target="../media/image162.jpeg"/></Relationships>
</file>

<file path=ppt/slides/_rels/slide4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169.png"/></Relationships>
</file>

<file path=ppt/slides/_rels/slide4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271451"/>
      </p:ext>
    </p:extLst>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DFE0B-9FBB-A440-8A76-B990F35B49EF}"/>
              </a:ext>
            </a:extLst>
          </p:cNvPr>
          <p:cNvSpPr>
            <a:spLocks noGrp="1"/>
          </p:cNvSpPr>
          <p:nvPr>
            <p:ph type="title"/>
          </p:nvPr>
        </p:nvSpPr>
        <p:spPr/>
        <p:txBody>
          <a:bodyPr>
            <a:normAutofit fontScale="90000"/>
          </a:bodyPr>
          <a:lstStyle/>
          <a:p>
            <a:r>
              <a:rPr lang="en-US" altLang="zh-CN">
                <a:latin typeface="Arial" panose="020B0604020202020204" pitchFamily="34" charset="0"/>
                <a:ea typeface="微軟正黑體" panose="020B0604030504040204" pitchFamily="34" charset="-120"/>
                <a:sym typeface="Arial" panose="020B0604020202020204" pitchFamily="34" charset="0"/>
              </a:rPr>
              <a:t>Supports ECC</a:t>
            </a:r>
            <a:r>
              <a:rPr lang="en-US">
                <a:latin typeface="Arial" panose="020B0604020202020204" pitchFamily="34" charset="0"/>
                <a:ea typeface="微軟正黑體" panose="020B0604030504040204" pitchFamily="34" charset="-120"/>
                <a:sym typeface="Arial" panose="020B0604020202020204" pitchFamily="34" charset="0"/>
              </a:rPr>
              <a:t> </a:t>
            </a:r>
            <a:r>
              <a:rPr lang="en-US" altLang="zh-CN">
                <a:latin typeface="Arial" panose="020B0604020202020204" pitchFamily="34" charset="0"/>
                <a:ea typeface="微軟正黑體" panose="020B0604030504040204" pitchFamily="34" charset="-120"/>
                <a:sym typeface="Arial" panose="020B0604020202020204" pitchFamily="34" charset="0"/>
              </a:rPr>
              <a:t>memory</a:t>
            </a:r>
            <a:r>
              <a:rPr lang="zh-CN" altLang="en-US">
                <a:latin typeface="Arial" panose="020B0604020202020204" pitchFamily="34" charset="0"/>
                <a:ea typeface="微軟正黑體" panose="020B0604030504040204" pitchFamily="34" charset="-120"/>
                <a:sym typeface="Arial" panose="020B0604020202020204" pitchFamily="34" charset="0"/>
              </a:rPr>
              <a:t> </a:t>
            </a:r>
            <a:br>
              <a:rPr lang="en-US" altLang="zh-CN">
                <a:latin typeface="Arial" panose="020B0604020202020204" pitchFamily="34" charset="0"/>
                <a:ea typeface="微軟正黑體" panose="020B0604030504040204" pitchFamily="34" charset="-120"/>
                <a:sym typeface="Arial" panose="020B0604020202020204" pitchFamily="34" charset="0"/>
              </a:rPr>
            </a:br>
            <a:r>
              <a:rPr lang="en-US">
                <a:latin typeface="Arial" panose="020B0604020202020204" pitchFamily="34" charset="0"/>
                <a:ea typeface="微軟正黑體" panose="020B0604030504040204" pitchFamily="34" charset="-120"/>
                <a:sym typeface="Arial" panose="020B0604020202020204" pitchFamily="34" charset="0"/>
              </a:rPr>
              <a:t>(Error Correcting Code)</a:t>
            </a:r>
          </a:p>
        </p:txBody>
      </p:sp>
      <p:sp>
        <p:nvSpPr>
          <p:cNvPr id="13" name="矩形: 圓角 12">
            <a:extLst>
              <a:ext uri="{FF2B5EF4-FFF2-40B4-BE49-F238E27FC236}">
                <a16:creationId xmlns:a16="http://schemas.microsoft.com/office/drawing/2014/main" id="{88141C7C-78AF-4917-A1BE-BD169E2C6D22}"/>
              </a:ext>
            </a:extLst>
          </p:cNvPr>
          <p:cNvSpPr/>
          <p:nvPr/>
        </p:nvSpPr>
        <p:spPr>
          <a:xfrm>
            <a:off x="4478077" y="1691497"/>
            <a:ext cx="4308937" cy="3882591"/>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4" name="TextBox 5">
            <a:extLst>
              <a:ext uri="{FF2B5EF4-FFF2-40B4-BE49-F238E27FC236}">
                <a16:creationId xmlns:a16="http://schemas.microsoft.com/office/drawing/2014/main" id="{36FBFF40-FBDF-45B4-A6DF-33DB40F6B16F}"/>
              </a:ext>
            </a:extLst>
          </p:cNvPr>
          <p:cNvSpPr txBox="1"/>
          <p:nvPr/>
        </p:nvSpPr>
        <p:spPr>
          <a:xfrm>
            <a:off x="640002" y="2851674"/>
            <a:ext cx="4367480" cy="1131079"/>
          </a:xfrm>
          <a:prstGeom prst="rect">
            <a:avLst/>
          </a:prstGeom>
          <a:noFill/>
        </p:spPr>
        <p:txBody>
          <a:bodyPr wrap="square" rtlCol="0" anchor="t">
            <a:spAutoFit/>
          </a:bodyPr>
          <a:lstStyle/>
          <a:p>
            <a:pPr>
              <a:spcBef>
                <a:spcPts val="900"/>
              </a:spcBef>
            </a:pPr>
            <a:r>
              <a:rPr lang="en-US" altLang="zh-TW" dirty="0">
                <a:solidFill>
                  <a:schemeClr val="tx1"/>
                </a:solidFill>
                <a:latin typeface="Arial" panose="020B0604020202020204" pitchFamily="34" charset="0"/>
                <a:ea typeface="微軟正黑體" panose="020B0604030504040204" pitchFamily="34" charset="-120"/>
                <a:sym typeface="Arial" panose="020B0604020202020204" pitchFamily="34" charset="0"/>
              </a:rPr>
              <a:t>TS-873AeU, TS-873AeU-RP series </a:t>
            </a:r>
            <a:r>
              <a:rPr lang="en-US" altLang="zh-CN">
                <a:solidFill>
                  <a:schemeClr val="tx1"/>
                </a:solidFill>
                <a:latin typeface="Arial" panose="020B0604020202020204" pitchFamily="34" charset="0"/>
                <a:ea typeface="微軟正黑體" panose="020B0604030504040204" pitchFamily="34" charset="-120"/>
                <a:sym typeface="Arial" panose="020B0604020202020204" pitchFamily="34" charset="0"/>
              </a:rPr>
              <a:t>supports ECC memory, </a:t>
            </a: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automatically detecting and timely correcting single-bit errors</a:t>
            </a:r>
            <a:endParaRPr lang="en-US" altLang="zh-CN">
              <a:solidFill>
                <a:schemeClr val="tx1"/>
              </a:solidFill>
              <a:latin typeface="Arial" panose="020B0604020202020204" pitchFamily="34" charset="0"/>
              <a:ea typeface="微軟正黑體" panose="020B0604030504040204" pitchFamily="34" charset="-120"/>
              <a:sym typeface="Arial" panose="020B0604020202020204" pitchFamily="34" charset="0"/>
            </a:endParaRPr>
          </a:p>
          <a:p>
            <a:pPr>
              <a:spcBef>
                <a:spcPts val="900"/>
              </a:spcBef>
            </a:pPr>
            <a:r>
              <a:rPr lang="en-US" altLang="zh-CN" sz="1800" b="1">
                <a:solidFill>
                  <a:schemeClr val="tx1"/>
                </a:solidFill>
                <a:latin typeface="Arial" panose="020B0604020202020204" pitchFamily="34" charset="0"/>
                <a:ea typeface="微軟正黑體" panose="020B0604030504040204" pitchFamily="34" charset="-120"/>
                <a:sym typeface="Arial" panose="020B0604020202020204" pitchFamily="34" charset="0"/>
              </a:rPr>
              <a:t>System supports up to </a:t>
            </a:r>
            <a:r>
              <a:rPr lang="en-US" altLang="zh-CN" sz="1800" b="1">
                <a:solidFill>
                  <a:srgbClr val="E9C27B"/>
                </a:solidFill>
                <a:latin typeface="Arial" panose="020B0604020202020204" pitchFamily="34" charset="0"/>
                <a:ea typeface="微軟正黑體" panose="020B0604030504040204" pitchFamily="34" charset="-120"/>
                <a:sym typeface="Arial" panose="020B0604020202020204" pitchFamily="34" charset="0"/>
              </a:rPr>
              <a:t>64GB </a:t>
            </a:r>
            <a:r>
              <a:rPr lang="en-US" altLang="zh-CN" sz="1800" b="1">
                <a:solidFill>
                  <a:schemeClr val="tx1"/>
                </a:solidFill>
                <a:latin typeface="Arial" panose="020B0604020202020204" pitchFamily="34" charset="0"/>
                <a:ea typeface="微軟正黑體" panose="020B0604030504040204" pitchFamily="34" charset="-120"/>
                <a:sym typeface="Arial" panose="020B0604020202020204" pitchFamily="34" charset="0"/>
              </a:rPr>
              <a:t>memory</a:t>
            </a:r>
          </a:p>
        </p:txBody>
      </p:sp>
      <p:sp>
        <p:nvSpPr>
          <p:cNvPr id="15" name="Google Shape;297;p34">
            <a:extLst>
              <a:ext uri="{FF2B5EF4-FFF2-40B4-BE49-F238E27FC236}">
                <a16:creationId xmlns:a16="http://schemas.microsoft.com/office/drawing/2014/main" id="{5E2C1A18-F42E-4B32-A20D-5F843A061E82}"/>
              </a:ext>
            </a:extLst>
          </p:cNvPr>
          <p:cNvSpPr txBox="1">
            <a:spLocks/>
          </p:cNvSpPr>
          <p:nvPr/>
        </p:nvSpPr>
        <p:spPr>
          <a:xfrm>
            <a:off x="640002" y="4100517"/>
            <a:ext cx="4367481" cy="101772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Orbitron"/>
              <a:buNone/>
              <a:defRPr sz="3600" b="1" i="0" u="none" strike="noStrike" cap="none">
                <a:solidFill>
                  <a:schemeClr val="dk1"/>
                </a:solidFill>
                <a:latin typeface="Orbitron"/>
                <a:ea typeface="Orbitron"/>
                <a:cs typeface="Orbitron"/>
                <a:sym typeface="Orbitron"/>
              </a:defRPr>
            </a:lvl1pPr>
            <a:lvl2pPr marR="0" lvl="1"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marL="180000" indent="-180000" algn="l">
              <a:lnSpc>
                <a:spcPct val="120000"/>
              </a:lnSpc>
              <a:buClr>
                <a:srgbClr val="E9C27B"/>
              </a:buClr>
              <a:buSzPct val="100000"/>
              <a:buFont typeface="Arial" panose="020B0604020202020204" pitchFamily="34" charset="0"/>
              <a:buChar char="•"/>
            </a:pPr>
            <a:r>
              <a:rPr lang="en-US" altLang="zh-TW" sz="1400" b="0" dirty="0">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rPr>
              <a:t>The NAS is pre-installed with a 4GB non-ECC memory by default.</a:t>
            </a:r>
          </a:p>
          <a:p>
            <a:pPr marL="180000" indent="-180000" algn="l">
              <a:lnSpc>
                <a:spcPct val="120000"/>
              </a:lnSpc>
              <a:buClr>
                <a:srgbClr val="E9C27B"/>
              </a:buClr>
              <a:buSzPct val="100000"/>
              <a:buFont typeface="Arial" panose="020B0604020202020204" pitchFamily="34" charset="0"/>
              <a:buChar char="•"/>
            </a:pPr>
            <a:r>
              <a:rPr lang="en-US" altLang="zh-TW" sz="1400" b="0" dirty="0">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rPr>
              <a:t>ECC memory and non-ECC memory modules cannot be installed together.</a:t>
            </a:r>
          </a:p>
        </p:txBody>
      </p:sp>
      <p:sp>
        <p:nvSpPr>
          <p:cNvPr id="16" name="Shape 528">
            <a:extLst>
              <a:ext uri="{FF2B5EF4-FFF2-40B4-BE49-F238E27FC236}">
                <a16:creationId xmlns:a16="http://schemas.microsoft.com/office/drawing/2014/main" id="{32B1FDDD-7E24-4B51-8A67-4812ACC52BBA}"/>
              </a:ext>
            </a:extLst>
          </p:cNvPr>
          <p:cNvSpPr/>
          <p:nvPr/>
        </p:nvSpPr>
        <p:spPr>
          <a:xfrm flipH="1">
            <a:off x="476562" y="1618514"/>
            <a:ext cx="4180600" cy="1127817"/>
          </a:xfrm>
          <a:prstGeom prst="snip2DiagRect">
            <a:avLst>
              <a:gd name="adj1" fmla="val 0"/>
              <a:gd name="adj2" fmla="val 22793"/>
            </a:avLst>
          </a:prstGeom>
          <a:gradFill>
            <a:gsLst>
              <a:gs pos="47000">
                <a:schemeClr val="tx1">
                  <a:alpha val="44000"/>
                </a:schemeClr>
              </a:gs>
              <a:gs pos="100000">
                <a:schemeClr val="tx1">
                  <a:alpha val="17000"/>
                </a:scheme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91425" tIns="45700" rIns="91425" bIns="45700" anchor="ctr" anchorCtr="0">
            <a:noAutofit/>
          </a:bodyPr>
          <a:lstStyle/>
          <a:p>
            <a:pPr algn="ctr">
              <a:buClr>
                <a:srgbClr val="000000"/>
              </a:buClr>
            </a:pPr>
            <a:endParaRPr sz="1800">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7" name="TextBox 6">
            <a:extLst>
              <a:ext uri="{FF2B5EF4-FFF2-40B4-BE49-F238E27FC236}">
                <a16:creationId xmlns:a16="http://schemas.microsoft.com/office/drawing/2014/main" id="{BF7E8FA5-437B-4D82-A3F0-35514CE7CA77}"/>
              </a:ext>
            </a:extLst>
          </p:cNvPr>
          <p:cNvSpPr txBox="1"/>
          <p:nvPr/>
        </p:nvSpPr>
        <p:spPr>
          <a:xfrm>
            <a:off x="692226" y="1708721"/>
            <a:ext cx="2238413" cy="923330"/>
          </a:xfrm>
          <a:prstGeom prst="rect">
            <a:avLst/>
          </a:prstGeom>
          <a:noFill/>
        </p:spPr>
        <p:txBody>
          <a:bodyPr wrap="square" rtlCol="0" anchor="t">
            <a:spAutoFit/>
          </a:bodyPr>
          <a:lstStyle/>
          <a:p>
            <a:r>
              <a:rPr lang="en-US" altLang="zh-CN" sz="1800" b="1" dirty="0">
                <a:solidFill>
                  <a:schemeClr val="tx1"/>
                </a:solidFill>
                <a:latin typeface="Arial" panose="020B0604020202020204" pitchFamily="34" charset="0"/>
                <a:ea typeface="微軟正黑體" panose="020B0604030504040204" pitchFamily="34" charset="-120"/>
                <a:sym typeface="Arial" panose="020B0604020202020204" pitchFamily="34" charset="0"/>
              </a:rPr>
              <a:t>Reliable memory and avoiding data corruption</a:t>
            </a:r>
            <a:endParaRPr lang="en-US" altLang="zh-TW" sz="1800" b="1"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18" name="圖形 3">
            <a:extLst>
              <a:ext uri="{FF2B5EF4-FFF2-40B4-BE49-F238E27FC236}">
                <a16:creationId xmlns:a16="http://schemas.microsoft.com/office/drawing/2014/main" id="{36638F5D-4CB2-4D70-9F5E-D4E17318F71D}"/>
              </a:ext>
            </a:extLst>
          </p:cNvPr>
          <p:cNvGrpSpPr/>
          <p:nvPr/>
        </p:nvGrpSpPr>
        <p:grpSpPr>
          <a:xfrm>
            <a:off x="3161455" y="1824469"/>
            <a:ext cx="846071" cy="302164"/>
            <a:chOff x="7943850" y="1388633"/>
            <a:chExt cx="1084412" cy="387286"/>
          </a:xfrm>
          <a:solidFill>
            <a:srgbClr val="E9C27B"/>
          </a:solidFill>
        </p:grpSpPr>
        <p:sp>
          <p:nvSpPr>
            <p:cNvPr id="19" name="手繪多邊形: 圖案 18">
              <a:extLst>
                <a:ext uri="{FF2B5EF4-FFF2-40B4-BE49-F238E27FC236}">
                  <a16:creationId xmlns:a16="http://schemas.microsoft.com/office/drawing/2014/main" id="{8896BB57-2D81-4A0E-8348-4B532F39EF1F}"/>
                </a:ext>
              </a:extLst>
            </p:cNvPr>
            <p:cNvSpPr/>
            <p:nvPr/>
          </p:nvSpPr>
          <p:spPr>
            <a:xfrm>
              <a:off x="7943850" y="1395165"/>
              <a:ext cx="348090" cy="373287"/>
            </a:xfrm>
            <a:custGeom>
              <a:avLst/>
              <a:gdLst>
                <a:gd name="connsiteX0" fmla="*/ 293964 w 348090"/>
                <a:gd name="connsiteY0" fmla="*/ 220240 h 373287"/>
                <a:gd name="connsiteX1" fmla="*/ 132517 w 348090"/>
                <a:gd name="connsiteY1" fmla="*/ 220240 h 373287"/>
                <a:gd name="connsiteX2" fmla="*/ 116652 w 348090"/>
                <a:gd name="connsiteY2" fmla="*/ 295831 h 373287"/>
                <a:gd name="connsiteX3" fmla="*/ 301430 w 348090"/>
                <a:gd name="connsiteY3" fmla="*/ 295831 h 373287"/>
                <a:gd name="connsiteX4" fmla="*/ 273433 w 348090"/>
                <a:gd name="connsiteY4" fmla="*/ 373288 h 373287"/>
                <a:gd name="connsiteX5" fmla="*/ 0 w 348090"/>
                <a:gd name="connsiteY5" fmla="*/ 373288 h 373287"/>
                <a:gd name="connsiteX6" fmla="*/ 79324 w 348090"/>
                <a:gd name="connsiteY6" fmla="*/ 0 h 373287"/>
                <a:gd name="connsiteX7" fmla="*/ 348091 w 348090"/>
                <a:gd name="connsiteY7" fmla="*/ 0 h 373287"/>
                <a:gd name="connsiteX8" fmla="*/ 331293 w 348090"/>
                <a:gd name="connsiteY8" fmla="*/ 77457 h 373287"/>
                <a:gd name="connsiteX9" fmla="*/ 163313 w 348090"/>
                <a:gd name="connsiteY9" fmla="*/ 77457 h 373287"/>
                <a:gd name="connsiteX10" fmla="*/ 149315 w 348090"/>
                <a:gd name="connsiteY10" fmla="*/ 142783 h 373287"/>
                <a:gd name="connsiteX11" fmla="*/ 310762 w 348090"/>
                <a:gd name="connsiteY11" fmla="*/ 142783 h 373287"/>
                <a:gd name="connsiteX12" fmla="*/ 293964 w 348090"/>
                <a:gd name="connsiteY12" fmla="*/ 220240 h 37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8090" h="373287">
                  <a:moveTo>
                    <a:pt x="293964" y="220240"/>
                  </a:moveTo>
                  <a:lnTo>
                    <a:pt x="132517" y="220240"/>
                  </a:lnTo>
                  <a:lnTo>
                    <a:pt x="116652" y="295831"/>
                  </a:lnTo>
                  <a:lnTo>
                    <a:pt x="301430" y="295831"/>
                  </a:lnTo>
                  <a:lnTo>
                    <a:pt x="273433" y="373288"/>
                  </a:lnTo>
                  <a:lnTo>
                    <a:pt x="0" y="373288"/>
                  </a:lnTo>
                  <a:lnTo>
                    <a:pt x="79324" y="0"/>
                  </a:lnTo>
                  <a:lnTo>
                    <a:pt x="348091" y="0"/>
                  </a:lnTo>
                  <a:lnTo>
                    <a:pt x="331293" y="77457"/>
                  </a:lnTo>
                  <a:lnTo>
                    <a:pt x="163313" y="77457"/>
                  </a:lnTo>
                  <a:lnTo>
                    <a:pt x="149315" y="142783"/>
                  </a:lnTo>
                  <a:lnTo>
                    <a:pt x="310762" y="142783"/>
                  </a:lnTo>
                  <a:lnTo>
                    <a:pt x="293964" y="220240"/>
                  </a:lnTo>
                  <a:close/>
                </a:path>
              </a:pathLst>
            </a:custGeom>
            <a:grpFill/>
            <a:ln w="9296"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0" name="手繪多邊形: 圖案 19">
              <a:extLst>
                <a:ext uri="{FF2B5EF4-FFF2-40B4-BE49-F238E27FC236}">
                  <a16:creationId xmlns:a16="http://schemas.microsoft.com/office/drawing/2014/main" id="{81107A9E-C5DC-4D5F-83F7-81B5E5348638}"/>
                </a:ext>
              </a:extLst>
            </p:cNvPr>
            <p:cNvSpPr/>
            <p:nvPr/>
          </p:nvSpPr>
          <p:spPr>
            <a:xfrm>
              <a:off x="8296606" y="1388633"/>
              <a:ext cx="354635" cy="386353"/>
            </a:xfrm>
            <a:custGeom>
              <a:avLst/>
              <a:gdLst>
                <a:gd name="connsiteX0" fmla="*/ 330360 w 354635"/>
                <a:gd name="connsiteY0" fmla="*/ 255702 h 386353"/>
                <a:gd name="connsiteX1" fmla="*/ 148382 w 354635"/>
                <a:gd name="connsiteY1" fmla="*/ 386353 h 386353"/>
                <a:gd name="connsiteX2" fmla="*/ 0 w 354635"/>
                <a:gd name="connsiteY2" fmla="*/ 233305 h 386353"/>
                <a:gd name="connsiteX3" fmla="*/ 208108 w 354635"/>
                <a:gd name="connsiteY3" fmla="*/ 0 h 386353"/>
                <a:gd name="connsiteX4" fmla="*/ 354623 w 354635"/>
                <a:gd name="connsiteY4" fmla="*/ 130651 h 386353"/>
                <a:gd name="connsiteX5" fmla="*/ 249170 w 354635"/>
                <a:gd name="connsiteY5" fmla="*/ 130651 h 386353"/>
                <a:gd name="connsiteX6" fmla="*/ 199709 w 354635"/>
                <a:gd name="connsiteY6" fmla="*/ 75591 h 386353"/>
                <a:gd name="connsiteX7" fmla="*/ 109187 w 354635"/>
                <a:gd name="connsiteY7" fmla="*/ 238904 h 386353"/>
                <a:gd name="connsiteX8" fmla="*/ 159581 w 354635"/>
                <a:gd name="connsiteY8" fmla="*/ 310762 h 386353"/>
                <a:gd name="connsiteX9" fmla="*/ 225839 w 354635"/>
                <a:gd name="connsiteY9" fmla="*/ 255702 h 386353"/>
                <a:gd name="connsiteX10" fmla="*/ 330360 w 354635"/>
                <a:gd name="connsiteY10" fmla="*/ 255702 h 38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635" h="386353">
                  <a:moveTo>
                    <a:pt x="330360" y="255702"/>
                  </a:moveTo>
                  <a:cubicBezTo>
                    <a:pt x="304229" y="345291"/>
                    <a:pt x="239837" y="386353"/>
                    <a:pt x="148382" y="386353"/>
                  </a:cubicBezTo>
                  <a:cubicBezTo>
                    <a:pt x="49461" y="386353"/>
                    <a:pt x="0" y="327560"/>
                    <a:pt x="0" y="233305"/>
                  </a:cubicBezTo>
                  <a:cubicBezTo>
                    <a:pt x="0" y="134384"/>
                    <a:pt x="55993" y="0"/>
                    <a:pt x="208108" y="0"/>
                  </a:cubicBezTo>
                  <a:cubicBezTo>
                    <a:pt x="304229" y="0"/>
                    <a:pt x="355557" y="51327"/>
                    <a:pt x="354623" y="130651"/>
                  </a:cubicBezTo>
                  <a:lnTo>
                    <a:pt x="249170" y="130651"/>
                  </a:lnTo>
                  <a:cubicBezTo>
                    <a:pt x="249170" y="102654"/>
                    <a:pt x="240771" y="75591"/>
                    <a:pt x="199709" y="75591"/>
                  </a:cubicBezTo>
                  <a:cubicBezTo>
                    <a:pt x="137183" y="75591"/>
                    <a:pt x="109187" y="175445"/>
                    <a:pt x="109187" y="238904"/>
                  </a:cubicBezTo>
                  <a:cubicBezTo>
                    <a:pt x="109187" y="279033"/>
                    <a:pt x="121318" y="310762"/>
                    <a:pt x="159581" y="310762"/>
                  </a:cubicBezTo>
                  <a:cubicBezTo>
                    <a:pt x="196909" y="310762"/>
                    <a:pt x="213707" y="286498"/>
                    <a:pt x="225839" y="255702"/>
                  </a:cubicBezTo>
                  <a:lnTo>
                    <a:pt x="330360" y="255702"/>
                  </a:lnTo>
                  <a:close/>
                </a:path>
              </a:pathLst>
            </a:custGeom>
            <a:grpFill/>
            <a:ln w="9296"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1" name="手繪多邊形: 圖案 20">
              <a:extLst>
                <a:ext uri="{FF2B5EF4-FFF2-40B4-BE49-F238E27FC236}">
                  <a16:creationId xmlns:a16="http://schemas.microsoft.com/office/drawing/2014/main" id="{68E404ED-D791-4C87-8C43-AF720D0D97AC}"/>
                </a:ext>
              </a:extLst>
            </p:cNvPr>
            <p:cNvSpPr/>
            <p:nvPr/>
          </p:nvSpPr>
          <p:spPr>
            <a:xfrm>
              <a:off x="8673627" y="1388633"/>
              <a:ext cx="354635" cy="387286"/>
            </a:xfrm>
            <a:custGeom>
              <a:avLst/>
              <a:gdLst>
                <a:gd name="connsiteX0" fmla="*/ 331293 w 354635"/>
                <a:gd name="connsiteY0" fmla="*/ 255702 h 387286"/>
                <a:gd name="connsiteX1" fmla="*/ 148382 w 354635"/>
                <a:gd name="connsiteY1" fmla="*/ 387286 h 387286"/>
                <a:gd name="connsiteX2" fmla="*/ 0 w 354635"/>
                <a:gd name="connsiteY2" fmla="*/ 233305 h 387286"/>
                <a:gd name="connsiteX3" fmla="*/ 208108 w 354635"/>
                <a:gd name="connsiteY3" fmla="*/ 0 h 387286"/>
                <a:gd name="connsiteX4" fmla="*/ 354623 w 354635"/>
                <a:gd name="connsiteY4" fmla="*/ 130651 h 387286"/>
                <a:gd name="connsiteX5" fmla="*/ 249170 w 354635"/>
                <a:gd name="connsiteY5" fmla="*/ 130651 h 387286"/>
                <a:gd name="connsiteX6" fmla="*/ 199709 w 354635"/>
                <a:gd name="connsiteY6" fmla="*/ 75591 h 387286"/>
                <a:gd name="connsiteX7" fmla="*/ 109187 w 354635"/>
                <a:gd name="connsiteY7" fmla="*/ 238904 h 387286"/>
                <a:gd name="connsiteX8" fmla="*/ 159581 w 354635"/>
                <a:gd name="connsiteY8" fmla="*/ 310762 h 387286"/>
                <a:gd name="connsiteX9" fmla="*/ 225839 w 354635"/>
                <a:gd name="connsiteY9" fmla="*/ 255702 h 387286"/>
                <a:gd name="connsiteX10" fmla="*/ 331293 w 354635"/>
                <a:gd name="connsiteY10" fmla="*/ 255702 h 38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635" h="387286">
                  <a:moveTo>
                    <a:pt x="331293" y="255702"/>
                  </a:moveTo>
                  <a:cubicBezTo>
                    <a:pt x="305163" y="345291"/>
                    <a:pt x="240771" y="387286"/>
                    <a:pt x="148382" y="387286"/>
                  </a:cubicBezTo>
                  <a:cubicBezTo>
                    <a:pt x="49461" y="386353"/>
                    <a:pt x="0" y="327560"/>
                    <a:pt x="0" y="233305"/>
                  </a:cubicBezTo>
                  <a:cubicBezTo>
                    <a:pt x="0" y="134384"/>
                    <a:pt x="55993" y="0"/>
                    <a:pt x="208108" y="0"/>
                  </a:cubicBezTo>
                  <a:cubicBezTo>
                    <a:pt x="304230" y="0"/>
                    <a:pt x="355557" y="51327"/>
                    <a:pt x="354623" y="130651"/>
                  </a:cubicBezTo>
                  <a:lnTo>
                    <a:pt x="249170" y="130651"/>
                  </a:lnTo>
                  <a:cubicBezTo>
                    <a:pt x="249170" y="102654"/>
                    <a:pt x="240771" y="75591"/>
                    <a:pt x="199709" y="75591"/>
                  </a:cubicBezTo>
                  <a:cubicBezTo>
                    <a:pt x="137183" y="75591"/>
                    <a:pt x="109187" y="175445"/>
                    <a:pt x="109187" y="238904"/>
                  </a:cubicBezTo>
                  <a:cubicBezTo>
                    <a:pt x="109187" y="279033"/>
                    <a:pt x="121318" y="310762"/>
                    <a:pt x="159581" y="310762"/>
                  </a:cubicBezTo>
                  <a:cubicBezTo>
                    <a:pt x="196909" y="310762"/>
                    <a:pt x="213707" y="286498"/>
                    <a:pt x="225839" y="255702"/>
                  </a:cubicBezTo>
                  <a:lnTo>
                    <a:pt x="331293" y="255702"/>
                  </a:lnTo>
                  <a:close/>
                </a:path>
              </a:pathLst>
            </a:custGeom>
            <a:grpFill/>
            <a:ln w="9296"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pic>
        <p:nvPicPr>
          <p:cNvPr id="22" name="圖形 21">
            <a:extLst>
              <a:ext uri="{FF2B5EF4-FFF2-40B4-BE49-F238E27FC236}">
                <a16:creationId xmlns:a16="http://schemas.microsoft.com/office/drawing/2014/main" id="{E797DD5E-6C19-4E3C-9176-DB6538407A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78364" y="2192856"/>
            <a:ext cx="1268904" cy="401818"/>
          </a:xfrm>
          <a:prstGeom prst="rect">
            <a:avLst/>
          </a:prstGeom>
        </p:spPr>
      </p:pic>
      <p:pic>
        <p:nvPicPr>
          <p:cNvPr id="23" name="圖片 22" descr="一張含有 文字 的圖片&#10;&#10;自動產生的描述" hidden="1">
            <a:extLst>
              <a:ext uri="{FF2B5EF4-FFF2-40B4-BE49-F238E27FC236}">
                <a16:creationId xmlns:a16="http://schemas.microsoft.com/office/drawing/2014/main" id="{55390B65-DA56-4589-90A7-9F2AA3804C15}"/>
              </a:ext>
            </a:extLst>
          </p:cNvPr>
          <p:cNvPicPr>
            <a:picLocks noChangeAspect="1"/>
          </p:cNvPicPr>
          <p:nvPr/>
        </p:nvPicPr>
        <p:blipFill>
          <a:blip r:embed="rId5"/>
          <a:stretch>
            <a:fillRect/>
          </a:stretch>
        </p:blipFill>
        <p:spPr>
          <a:xfrm>
            <a:off x="4802573" y="647700"/>
            <a:ext cx="7992533" cy="4495800"/>
          </a:xfrm>
          <a:prstGeom prst="roundRect">
            <a:avLst>
              <a:gd name="adj" fmla="val 0"/>
            </a:avLst>
          </a:prstGeom>
          <a:ln>
            <a:noFill/>
          </a:ln>
          <a:effectLst>
            <a:outerShdw blurRad="114300" dist="114300" dir="8100000" algn="tr" rotWithShape="0">
              <a:srgbClr val="09000C">
                <a:alpha val="38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5" name="群組 4">
            <a:extLst>
              <a:ext uri="{FF2B5EF4-FFF2-40B4-BE49-F238E27FC236}">
                <a16:creationId xmlns:a16="http://schemas.microsoft.com/office/drawing/2014/main" id="{A8FC4324-09FB-45D0-B33E-A6226E420566}"/>
              </a:ext>
            </a:extLst>
          </p:cNvPr>
          <p:cNvGrpSpPr/>
          <p:nvPr/>
        </p:nvGrpSpPr>
        <p:grpSpPr>
          <a:xfrm>
            <a:off x="5425166" y="1608674"/>
            <a:ext cx="2737794" cy="3961283"/>
            <a:chOff x="5205892" y="1144967"/>
            <a:chExt cx="3283593" cy="4750994"/>
          </a:xfrm>
        </p:grpSpPr>
        <p:pic>
          <p:nvPicPr>
            <p:cNvPr id="24" name="圖片 23" descr="一張含有 文字, 電子用品, 電路 的圖片&#10;&#10;自動產生的描述">
              <a:extLst>
                <a:ext uri="{FF2B5EF4-FFF2-40B4-BE49-F238E27FC236}">
                  <a16:creationId xmlns:a16="http://schemas.microsoft.com/office/drawing/2014/main" id="{83F6F0F1-14C5-429C-B4A0-C6286589BCA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7149372">
              <a:off x="3945390" y="2405469"/>
              <a:ext cx="4439907" cy="1918903"/>
            </a:xfrm>
            <a:prstGeom prst="rect">
              <a:avLst/>
            </a:prstGeom>
          </p:spPr>
        </p:pic>
        <p:pic>
          <p:nvPicPr>
            <p:cNvPr id="4" name="圖片 3" descr="一張含有 文字, 電子用品, 電路 的圖片&#10;&#10;自動產生的描述">
              <a:extLst>
                <a:ext uri="{FF2B5EF4-FFF2-40B4-BE49-F238E27FC236}">
                  <a16:creationId xmlns:a16="http://schemas.microsoft.com/office/drawing/2014/main" id="{E510FED9-1851-4AFA-B8A6-B9BED92DFF2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8336731">
              <a:off x="5310080" y="2716556"/>
              <a:ext cx="4439907" cy="1918903"/>
            </a:xfrm>
            <a:prstGeom prst="roundRect">
              <a:avLst>
                <a:gd name="adj" fmla="val 0"/>
              </a:avLst>
            </a:prstGeom>
            <a:ln>
              <a:noFill/>
            </a:ln>
            <a:effectLst>
              <a:outerShdw blurRad="520700" dist="381000" dir="9000000" algn="tr" rotWithShape="0">
                <a:srgbClr val="09000C">
                  <a:alpha val="74000"/>
                </a:srgbClr>
              </a:outerShdw>
            </a:effectLst>
            <a:scene3d>
              <a:camera prst="orthographicFront"/>
              <a:lightRig rig="contrasting" dir="t">
                <a:rot lat="0" lon="0" rev="4200000"/>
              </a:lightRig>
            </a:scene3d>
            <a:sp3d prstMaterial="plastic">
              <a:contourClr>
                <a:srgbClr val="969696"/>
              </a:contourClr>
            </a:sp3d>
          </p:spPr>
        </p:pic>
      </p:grpSp>
    </p:spTree>
    <p:extLst>
      <p:ext uri="{BB962C8B-B14F-4D97-AF65-F5344CB8AC3E}">
        <p14:creationId xmlns:p14="http://schemas.microsoft.com/office/powerpoint/2010/main" val="2171972379"/>
      </p:ext>
    </p:extLst>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descr="一張含有 文字 的圖片&#10;&#10;自動產生的描述" hidden="1">
            <a:extLst>
              <a:ext uri="{FF2B5EF4-FFF2-40B4-BE49-F238E27FC236}">
                <a16:creationId xmlns:a16="http://schemas.microsoft.com/office/drawing/2014/main" id="{DB44AA1D-F4F5-4F49-A83D-9A55388BFA9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10833" y="3979898"/>
            <a:ext cx="6722333" cy="4202205"/>
          </a:xfrm>
          <a:prstGeom prst="rect">
            <a:avLst/>
          </a:prstGeom>
        </p:spPr>
      </p:pic>
      <p:sp>
        <p:nvSpPr>
          <p:cNvPr id="12" name="標題 3">
            <a:extLst>
              <a:ext uri="{FF2B5EF4-FFF2-40B4-BE49-F238E27FC236}">
                <a16:creationId xmlns:a16="http://schemas.microsoft.com/office/drawing/2014/main" id="{61763BC3-A864-4BA6-AE8C-B43F23417CE0}"/>
              </a:ext>
            </a:extLst>
          </p:cNvPr>
          <p:cNvSpPr txBox="1">
            <a:spLocks/>
          </p:cNvSpPr>
          <p:nvPr/>
        </p:nvSpPr>
        <p:spPr>
          <a:xfrm>
            <a:off x="574423" y="2716129"/>
            <a:ext cx="2784195" cy="94397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200" kern="5000" spc="225">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Hardware</a:t>
            </a:r>
          </a:p>
        </p:txBody>
      </p:sp>
      <p:cxnSp>
        <p:nvCxnSpPr>
          <p:cNvPr id="15" name="直線接點 14">
            <a:extLst>
              <a:ext uri="{FF2B5EF4-FFF2-40B4-BE49-F238E27FC236}">
                <a16:creationId xmlns:a16="http://schemas.microsoft.com/office/drawing/2014/main" id="{97302C15-E4E0-4973-BFD8-ED500A25695C}"/>
              </a:ext>
            </a:extLst>
          </p:cNvPr>
          <p:cNvCxnSpPr>
            <a:cxnSpLocks/>
          </p:cNvCxnSpPr>
          <p:nvPr/>
        </p:nvCxnSpPr>
        <p:spPr>
          <a:xfrm>
            <a:off x="710583" y="4176221"/>
            <a:ext cx="270710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標題 3">
            <a:extLst>
              <a:ext uri="{FF2B5EF4-FFF2-40B4-BE49-F238E27FC236}">
                <a16:creationId xmlns:a16="http://schemas.microsoft.com/office/drawing/2014/main" id="{D98E87F0-CB0F-47A8-B908-8C10D3412450}"/>
              </a:ext>
            </a:extLst>
          </p:cNvPr>
          <p:cNvSpPr txBox="1">
            <a:spLocks/>
          </p:cNvSpPr>
          <p:nvPr/>
        </p:nvSpPr>
        <p:spPr>
          <a:xfrm>
            <a:off x="763311" y="1737252"/>
            <a:ext cx="2406420" cy="670884"/>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2800" kern="5000" spc="225">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TS-873AeU</a:t>
            </a:r>
            <a:endParaRPr lang="zh-TW" altLang="en-US" sz="2800" kern="5000" spc="225">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18" name="直線接點 17">
            <a:extLst>
              <a:ext uri="{FF2B5EF4-FFF2-40B4-BE49-F238E27FC236}">
                <a16:creationId xmlns:a16="http://schemas.microsoft.com/office/drawing/2014/main" id="{41F00DAC-DF81-4440-A029-E6B6C182ABAD}"/>
              </a:ext>
            </a:extLst>
          </p:cNvPr>
          <p:cNvCxnSpPr>
            <a:cxnSpLocks/>
          </p:cNvCxnSpPr>
          <p:nvPr/>
        </p:nvCxnSpPr>
        <p:spPr>
          <a:xfrm>
            <a:off x="876861" y="2837062"/>
            <a:ext cx="2179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文字方塊 18">
            <a:extLst>
              <a:ext uri="{FF2B5EF4-FFF2-40B4-BE49-F238E27FC236}">
                <a16:creationId xmlns:a16="http://schemas.microsoft.com/office/drawing/2014/main" id="{2E34709F-8AAB-4300-9D25-C9F70F38A79D}"/>
              </a:ext>
            </a:extLst>
          </p:cNvPr>
          <p:cNvSpPr txBox="1"/>
          <p:nvPr/>
        </p:nvSpPr>
        <p:spPr>
          <a:xfrm>
            <a:off x="823521" y="2267546"/>
            <a:ext cx="2286000" cy="523220"/>
          </a:xfrm>
          <a:prstGeom prst="rect">
            <a:avLst/>
          </a:prstGeom>
          <a:noFill/>
        </p:spPr>
        <p:txBody>
          <a:bodyPr wrap="square">
            <a:spAutoFit/>
          </a:bodyPr>
          <a:lstStyle/>
          <a:p>
            <a:pPr algn="ctr"/>
            <a:r>
              <a:rPr lang="en-US" altLang="zh-TW" sz="1400" spc="113">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8-bay Short-depth rackmount NAS series</a:t>
            </a:r>
            <a:endParaRPr lang="zh-TW" altLang="en-US" sz="1400" spc="113">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2919122647"/>
      </p:ext>
    </p:extLst>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圓角 19">
            <a:extLst>
              <a:ext uri="{FF2B5EF4-FFF2-40B4-BE49-F238E27FC236}">
                <a16:creationId xmlns:a16="http://schemas.microsoft.com/office/drawing/2014/main" id="{44F86AEB-D231-4156-B8C6-9C3089AB3795}"/>
              </a:ext>
            </a:extLst>
          </p:cNvPr>
          <p:cNvSpPr/>
          <p:nvPr/>
        </p:nvSpPr>
        <p:spPr>
          <a:xfrm>
            <a:off x="2238041" y="1176422"/>
            <a:ext cx="4556794" cy="2531978"/>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4" name="圖片 3" descr="一張含有 文字, 電子用品 的圖片&#10;&#10;自動產生的描述">
            <a:extLst>
              <a:ext uri="{FF2B5EF4-FFF2-40B4-BE49-F238E27FC236}">
                <a16:creationId xmlns:a16="http://schemas.microsoft.com/office/drawing/2014/main" id="{BE637A68-7E7A-4A84-B52A-3BC4039F625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7333" y="369606"/>
            <a:ext cx="7502726" cy="4690038"/>
          </a:xfrm>
          <a:prstGeom prst="rect">
            <a:avLst/>
          </a:prstGeom>
          <a:noFill/>
        </p:spPr>
      </p:pic>
      <p:sp>
        <p:nvSpPr>
          <p:cNvPr id="12" name="Shape 183">
            <a:extLst>
              <a:ext uri="{FF2B5EF4-FFF2-40B4-BE49-F238E27FC236}">
                <a16:creationId xmlns:a16="http://schemas.microsoft.com/office/drawing/2014/main" id="{EF0407D3-FC2D-4105-91A1-5D61843D1BCA}"/>
              </a:ext>
            </a:extLst>
          </p:cNvPr>
          <p:cNvSpPr txBox="1"/>
          <p:nvPr/>
        </p:nvSpPr>
        <p:spPr>
          <a:xfrm flipH="1">
            <a:off x="4981075" y="3505982"/>
            <a:ext cx="2889359" cy="817967"/>
          </a:xfrm>
          <a:prstGeom prst="rect">
            <a:avLst/>
          </a:prstGeom>
          <a:noFill/>
          <a:ln>
            <a:noFill/>
          </a:ln>
        </p:spPr>
        <p:txBody>
          <a:bodyPr wrap="square" lIns="68569" tIns="34275" rIns="68569" bIns="34275" anchor="t" anchorCtr="0">
            <a:noAutofit/>
          </a:bodyPr>
          <a:lstStyle/>
          <a:p>
            <a:pPr>
              <a:lnSpc>
                <a:spcPct val="200000"/>
              </a:lnSpc>
              <a:buClr>
                <a:srgbClr val="595959"/>
              </a:buClr>
              <a:buSzPct val="25000"/>
            </a:pPr>
            <a:r>
              <a:rPr lang="en-US" altLang="zh-TW" sz="1600" b="1"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Power button</a:t>
            </a:r>
          </a:p>
          <a:p>
            <a:pPr>
              <a:buClr>
                <a:srgbClr val="595959"/>
              </a:buClr>
              <a:buSzPct val="25000"/>
            </a:pPr>
            <a:r>
              <a:rPr lang="en-US" altLang="zh-CN" sz="105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LED Indicators: </a:t>
            </a:r>
            <a:endParaRPr lang="zh-TW" altLang="en-US" sz="105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a:p>
            <a:pPr>
              <a:buClr>
                <a:srgbClr val="595959"/>
              </a:buClr>
              <a:buSzPct val="25000"/>
            </a:pPr>
            <a:r>
              <a:rPr lang="en-US" altLang="zh-CN" sz="105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System status, network, USB expansion, disks</a:t>
            </a:r>
            <a:endParaRPr lang="zh-TW" altLang="en-US" sz="105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 name="標題 1"/>
          <p:cNvSpPr>
            <a:spLocks noGrp="1"/>
          </p:cNvSpPr>
          <p:nvPr>
            <p:ph type="title"/>
          </p:nvPr>
        </p:nvSpPr>
        <p:spPr/>
        <p:txBody>
          <a:bodyPr/>
          <a:lstStyle/>
          <a:p>
            <a:pPr algn="l"/>
            <a:r>
              <a:rPr lang="en-US" altLang="zh-TW">
                <a:latin typeface="Arial" panose="020B0604020202020204" pitchFamily="34" charset="0"/>
                <a:ea typeface="微軟正黑體" panose="020B0604030504040204" pitchFamily="34" charset="-120"/>
                <a:cs typeface="+mn-ea"/>
                <a:sym typeface="Arial" panose="020B0604020202020204" pitchFamily="34" charset="0"/>
              </a:rPr>
              <a:t>Front view</a:t>
            </a:r>
          </a:p>
        </p:txBody>
      </p:sp>
      <p:cxnSp>
        <p:nvCxnSpPr>
          <p:cNvPr id="13" name="肘形接點 12"/>
          <p:cNvCxnSpPr>
            <a:cxnSpLocks/>
          </p:cNvCxnSpPr>
          <p:nvPr/>
        </p:nvCxnSpPr>
        <p:spPr>
          <a:xfrm>
            <a:off x="2771949" y="2912368"/>
            <a:ext cx="0" cy="870785"/>
          </a:xfrm>
          <a:prstGeom prst="straightConnector1">
            <a:avLst/>
          </a:prstGeom>
          <a:ln w="15875">
            <a:solidFill>
              <a:srgbClr val="DCB483"/>
            </a:solidFill>
            <a:headEnd type="oval"/>
            <a:tailEnd type="none"/>
          </a:ln>
        </p:spPr>
        <p:style>
          <a:lnRef idx="1">
            <a:schemeClr val="accent5"/>
          </a:lnRef>
          <a:fillRef idx="0">
            <a:schemeClr val="accent5"/>
          </a:fillRef>
          <a:effectRef idx="0">
            <a:schemeClr val="accent5"/>
          </a:effectRef>
          <a:fontRef idx="minor">
            <a:schemeClr val="tx1"/>
          </a:fontRef>
        </p:style>
      </p:cxnSp>
      <p:sp>
        <p:nvSpPr>
          <p:cNvPr id="16" name="圓角矩形 15"/>
          <p:cNvSpPr/>
          <p:nvPr/>
        </p:nvSpPr>
        <p:spPr>
          <a:xfrm>
            <a:off x="1949118" y="3799725"/>
            <a:ext cx="1764504" cy="357190"/>
          </a:xfrm>
          <a:prstGeom prst="roundRect">
            <a:avLst/>
          </a:prstGeom>
          <a:noFill/>
          <a:ln>
            <a:noFill/>
          </a:ln>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algn="ctr"/>
            <a:r>
              <a:rPr lang="en-US" altLang="zh-TW" sz="16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Air Intake hole</a:t>
            </a:r>
          </a:p>
        </p:txBody>
      </p:sp>
      <p:sp>
        <p:nvSpPr>
          <p:cNvPr id="14" name="矩形: 圓角 13">
            <a:extLst>
              <a:ext uri="{FF2B5EF4-FFF2-40B4-BE49-F238E27FC236}">
                <a16:creationId xmlns:a16="http://schemas.microsoft.com/office/drawing/2014/main" id="{3B49D670-E1F4-48BE-892E-9C6195A2C8BA}"/>
              </a:ext>
            </a:extLst>
          </p:cNvPr>
          <p:cNvSpPr/>
          <p:nvPr/>
        </p:nvSpPr>
        <p:spPr>
          <a:xfrm>
            <a:off x="7870435" y="2469919"/>
            <a:ext cx="213693" cy="489413"/>
          </a:xfrm>
          <a:prstGeom prst="roundRect">
            <a:avLst>
              <a:gd name="adj" fmla="val 50000"/>
            </a:avLst>
          </a:prstGeom>
          <a:noFill/>
          <a:ln w="28575">
            <a:solidFill>
              <a:srgbClr val="DCB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15" name="接點: 肘形 14">
            <a:extLst>
              <a:ext uri="{FF2B5EF4-FFF2-40B4-BE49-F238E27FC236}">
                <a16:creationId xmlns:a16="http://schemas.microsoft.com/office/drawing/2014/main" id="{BBF90AAE-6C5C-4F6C-8D3E-DC1A8D7DCC46}"/>
              </a:ext>
            </a:extLst>
          </p:cNvPr>
          <p:cNvCxnSpPr>
            <a:cxnSpLocks/>
            <a:stCxn id="14" idx="2"/>
          </p:cNvCxnSpPr>
          <p:nvPr/>
        </p:nvCxnSpPr>
        <p:spPr>
          <a:xfrm rot="5400000">
            <a:off x="6833908" y="2656351"/>
            <a:ext cx="840392" cy="1446355"/>
          </a:xfrm>
          <a:prstGeom prst="bentConnector2">
            <a:avLst/>
          </a:prstGeom>
          <a:ln w="15875">
            <a:solidFill>
              <a:srgbClr val="DCB483"/>
            </a:solidFill>
            <a:headEnd type="none"/>
          </a:ln>
        </p:spPr>
        <p:style>
          <a:lnRef idx="1">
            <a:schemeClr val="accent1"/>
          </a:lnRef>
          <a:fillRef idx="0">
            <a:schemeClr val="accent1"/>
          </a:fillRef>
          <a:effectRef idx="0">
            <a:schemeClr val="accent1"/>
          </a:effectRef>
          <a:fontRef idx="minor">
            <a:schemeClr val="tx1"/>
          </a:fontRef>
        </p:style>
      </p:cxnSp>
      <p:sp>
        <p:nvSpPr>
          <p:cNvPr id="19" name="圓角矩形 15">
            <a:extLst>
              <a:ext uri="{FF2B5EF4-FFF2-40B4-BE49-F238E27FC236}">
                <a16:creationId xmlns:a16="http://schemas.microsoft.com/office/drawing/2014/main" id="{75A2DBEB-3100-42AB-B22F-8AFAF0D725EE}"/>
              </a:ext>
            </a:extLst>
          </p:cNvPr>
          <p:cNvSpPr/>
          <p:nvPr/>
        </p:nvSpPr>
        <p:spPr>
          <a:xfrm>
            <a:off x="5863389" y="1228534"/>
            <a:ext cx="1896802" cy="357190"/>
          </a:xfrm>
          <a:prstGeom prst="roundRect">
            <a:avLst/>
          </a:prstGeom>
          <a:noFill/>
          <a:ln>
            <a:noFill/>
          </a:ln>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algn="ctr"/>
            <a:r>
              <a:rPr lang="en-US" altLang="zh-TW" sz="16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Air Intake </a:t>
            </a:r>
            <a:r>
              <a:rPr lang="en-US" altLang="zh-TW" sz="16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holes</a:t>
            </a:r>
            <a:endParaRPr lang="en-US" altLang="zh-TW" sz="16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0" name="矩形 29">
            <a:extLst>
              <a:ext uri="{FF2B5EF4-FFF2-40B4-BE49-F238E27FC236}">
                <a16:creationId xmlns:a16="http://schemas.microsoft.com/office/drawing/2014/main" id="{F55D3774-59E2-4885-9C3B-2BDF2F03F989}"/>
              </a:ext>
            </a:extLst>
          </p:cNvPr>
          <p:cNvSpPr/>
          <p:nvPr/>
        </p:nvSpPr>
        <p:spPr>
          <a:xfrm>
            <a:off x="3051011" y="2293051"/>
            <a:ext cx="4655757" cy="1271777"/>
          </a:xfrm>
          <a:prstGeom prst="rect">
            <a:avLst/>
          </a:prstGeom>
          <a:solidFill>
            <a:srgbClr val="DCB483">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32" name="圖片 31" descr="一張含有 文字, 電子用品 的圖片&#10;&#10;自動產生的描述">
            <a:extLst>
              <a:ext uri="{FF2B5EF4-FFF2-40B4-BE49-F238E27FC236}">
                <a16:creationId xmlns:a16="http://schemas.microsoft.com/office/drawing/2014/main" id="{3BB807F9-DAD8-4E83-BE1C-6BE8B693BAF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159699" y="2292223"/>
            <a:ext cx="1551472" cy="378373"/>
          </a:xfrm>
          <a:prstGeom prst="rect">
            <a:avLst/>
          </a:prstGeom>
          <a:noFill/>
        </p:spPr>
      </p:pic>
      <p:cxnSp>
        <p:nvCxnSpPr>
          <p:cNvPr id="18" name="肘形接點 17"/>
          <p:cNvCxnSpPr>
            <a:cxnSpLocks/>
          </p:cNvCxnSpPr>
          <p:nvPr/>
        </p:nvCxnSpPr>
        <p:spPr>
          <a:xfrm>
            <a:off x="6850630" y="1585724"/>
            <a:ext cx="0" cy="771712"/>
          </a:xfrm>
          <a:prstGeom prst="straightConnector1">
            <a:avLst/>
          </a:prstGeom>
          <a:ln w="15875">
            <a:solidFill>
              <a:srgbClr val="DCB483"/>
            </a:solidFill>
            <a:headEnd type="none"/>
            <a:tailEnd type="oval"/>
          </a:ln>
        </p:spPr>
        <p:style>
          <a:lnRef idx="1">
            <a:schemeClr val="accent5"/>
          </a:lnRef>
          <a:fillRef idx="0">
            <a:schemeClr val="accent5"/>
          </a:fillRef>
          <a:effectRef idx="0">
            <a:schemeClr val="accent5"/>
          </a:effectRef>
          <a:fontRef idx="minor">
            <a:schemeClr val="tx1"/>
          </a:fontRef>
        </p:style>
      </p:cxnSp>
      <p:sp>
        <p:nvSpPr>
          <p:cNvPr id="36" name="圓角矩形 15">
            <a:extLst>
              <a:ext uri="{FF2B5EF4-FFF2-40B4-BE49-F238E27FC236}">
                <a16:creationId xmlns:a16="http://schemas.microsoft.com/office/drawing/2014/main" id="{AA0C5B9F-CFF7-4D47-BD37-E1B337A4DE8A}"/>
              </a:ext>
            </a:extLst>
          </p:cNvPr>
          <p:cNvSpPr/>
          <p:nvPr/>
        </p:nvSpPr>
        <p:spPr>
          <a:xfrm>
            <a:off x="3373448" y="1232313"/>
            <a:ext cx="1463633" cy="357190"/>
          </a:xfrm>
          <a:prstGeom prst="roundRect">
            <a:avLst/>
          </a:prstGeom>
          <a:noFill/>
          <a:ln>
            <a:noFill/>
          </a:ln>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algn="ctr"/>
            <a:r>
              <a:rPr lang="en-US" altLang="zh-TW" sz="16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Disk slots</a:t>
            </a:r>
          </a:p>
        </p:txBody>
      </p:sp>
      <p:cxnSp>
        <p:nvCxnSpPr>
          <p:cNvPr id="37" name="肘形接點 17">
            <a:extLst>
              <a:ext uri="{FF2B5EF4-FFF2-40B4-BE49-F238E27FC236}">
                <a16:creationId xmlns:a16="http://schemas.microsoft.com/office/drawing/2014/main" id="{6384B828-8C4D-43D7-B1B0-2665EE6485E0}"/>
              </a:ext>
            </a:extLst>
          </p:cNvPr>
          <p:cNvCxnSpPr>
            <a:cxnSpLocks/>
          </p:cNvCxnSpPr>
          <p:nvPr/>
        </p:nvCxnSpPr>
        <p:spPr>
          <a:xfrm>
            <a:off x="4089699" y="1638300"/>
            <a:ext cx="0" cy="831619"/>
          </a:xfrm>
          <a:prstGeom prst="straightConnector1">
            <a:avLst/>
          </a:prstGeom>
          <a:ln w="15875">
            <a:solidFill>
              <a:srgbClr val="DCB483"/>
            </a:solidFill>
            <a:headEnd type="none"/>
            <a:tailEnd type="oval"/>
          </a:ln>
        </p:spPr>
        <p:style>
          <a:lnRef idx="1">
            <a:schemeClr val="accent5"/>
          </a:lnRef>
          <a:fillRef idx="0">
            <a:schemeClr val="accent5"/>
          </a:fillRef>
          <a:effectRef idx="0">
            <a:schemeClr val="accent5"/>
          </a:effectRef>
          <a:fontRef idx="minor">
            <a:schemeClr val="tx1"/>
          </a:fontRef>
        </p:style>
      </p:cxnSp>
      <p:sp>
        <p:nvSpPr>
          <p:cNvPr id="22" name="橢圓 21">
            <a:extLst>
              <a:ext uri="{FF2B5EF4-FFF2-40B4-BE49-F238E27FC236}">
                <a16:creationId xmlns:a16="http://schemas.microsoft.com/office/drawing/2014/main" id="{CE99317E-0ADC-43F8-A683-BEB1D8153F5C}"/>
              </a:ext>
            </a:extLst>
          </p:cNvPr>
          <p:cNvSpPr/>
          <p:nvPr/>
        </p:nvSpPr>
        <p:spPr>
          <a:xfrm>
            <a:off x="3726676" y="3199612"/>
            <a:ext cx="215627" cy="21562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1</a:t>
            </a:r>
          </a:p>
        </p:txBody>
      </p:sp>
      <p:sp>
        <p:nvSpPr>
          <p:cNvPr id="23" name="橢圓 22">
            <a:extLst>
              <a:ext uri="{FF2B5EF4-FFF2-40B4-BE49-F238E27FC236}">
                <a16:creationId xmlns:a16="http://schemas.microsoft.com/office/drawing/2014/main" id="{77C8CDDB-BEF7-4D9E-BE42-592AB82046E2}"/>
              </a:ext>
            </a:extLst>
          </p:cNvPr>
          <p:cNvSpPr/>
          <p:nvPr/>
        </p:nvSpPr>
        <p:spPr>
          <a:xfrm>
            <a:off x="5273638" y="3199612"/>
            <a:ext cx="215627" cy="21562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2</a:t>
            </a:r>
            <a:endParaRPr lang="zh-TW" altLang="en-US"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4" name="橢圓 23">
            <a:extLst>
              <a:ext uri="{FF2B5EF4-FFF2-40B4-BE49-F238E27FC236}">
                <a16:creationId xmlns:a16="http://schemas.microsoft.com/office/drawing/2014/main" id="{44BDD911-3B50-4A78-834F-4BCC1D1D8062}"/>
              </a:ext>
            </a:extLst>
          </p:cNvPr>
          <p:cNvSpPr/>
          <p:nvPr/>
        </p:nvSpPr>
        <p:spPr>
          <a:xfrm>
            <a:off x="6820600" y="3199612"/>
            <a:ext cx="215627" cy="21562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3</a:t>
            </a:r>
            <a:endParaRPr lang="zh-TW" altLang="en-US"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5" name="橢圓 24">
            <a:extLst>
              <a:ext uri="{FF2B5EF4-FFF2-40B4-BE49-F238E27FC236}">
                <a16:creationId xmlns:a16="http://schemas.microsoft.com/office/drawing/2014/main" id="{D66AB0FA-159A-4617-B246-ED42BFEFECA2}"/>
              </a:ext>
            </a:extLst>
          </p:cNvPr>
          <p:cNvSpPr/>
          <p:nvPr/>
        </p:nvSpPr>
        <p:spPr>
          <a:xfrm>
            <a:off x="3726676" y="2782618"/>
            <a:ext cx="215627" cy="21562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4</a:t>
            </a:r>
            <a:endParaRPr lang="zh-TW" altLang="en-US"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6" name="橢圓 25">
            <a:extLst>
              <a:ext uri="{FF2B5EF4-FFF2-40B4-BE49-F238E27FC236}">
                <a16:creationId xmlns:a16="http://schemas.microsoft.com/office/drawing/2014/main" id="{0569EA14-9A47-482C-A249-C9E45E4167A1}"/>
              </a:ext>
            </a:extLst>
          </p:cNvPr>
          <p:cNvSpPr/>
          <p:nvPr/>
        </p:nvSpPr>
        <p:spPr>
          <a:xfrm>
            <a:off x="5273638" y="2782618"/>
            <a:ext cx="215627" cy="21562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5</a:t>
            </a:r>
            <a:endParaRPr lang="zh-TW" altLang="en-US"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7" name="橢圓 26">
            <a:extLst>
              <a:ext uri="{FF2B5EF4-FFF2-40B4-BE49-F238E27FC236}">
                <a16:creationId xmlns:a16="http://schemas.microsoft.com/office/drawing/2014/main" id="{0DFC8C3E-450B-4643-9D12-9B38CABD8376}"/>
              </a:ext>
            </a:extLst>
          </p:cNvPr>
          <p:cNvSpPr/>
          <p:nvPr/>
        </p:nvSpPr>
        <p:spPr>
          <a:xfrm>
            <a:off x="6820600" y="2782618"/>
            <a:ext cx="215627" cy="21562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6</a:t>
            </a:r>
            <a:endParaRPr lang="zh-TW" altLang="en-US"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8" name="橢圓 27">
            <a:extLst>
              <a:ext uri="{FF2B5EF4-FFF2-40B4-BE49-F238E27FC236}">
                <a16:creationId xmlns:a16="http://schemas.microsoft.com/office/drawing/2014/main" id="{32FA6B85-0D86-402F-BDA8-8F4693796F3A}"/>
              </a:ext>
            </a:extLst>
          </p:cNvPr>
          <p:cNvSpPr/>
          <p:nvPr/>
        </p:nvSpPr>
        <p:spPr>
          <a:xfrm>
            <a:off x="3726676" y="2363594"/>
            <a:ext cx="215627" cy="21562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7</a:t>
            </a:r>
            <a:endParaRPr lang="zh-TW" altLang="en-US"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9" name="橢圓 28">
            <a:extLst>
              <a:ext uri="{FF2B5EF4-FFF2-40B4-BE49-F238E27FC236}">
                <a16:creationId xmlns:a16="http://schemas.microsoft.com/office/drawing/2014/main" id="{890B407E-5427-4DBF-9BBD-0E3AF28FEE9A}"/>
              </a:ext>
            </a:extLst>
          </p:cNvPr>
          <p:cNvSpPr/>
          <p:nvPr/>
        </p:nvSpPr>
        <p:spPr>
          <a:xfrm>
            <a:off x="5273638" y="2363594"/>
            <a:ext cx="215627" cy="21562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8</a:t>
            </a:r>
            <a:endParaRPr lang="zh-TW" altLang="en-US"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圓角 34">
            <a:extLst>
              <a:ext uri="{FF2B5EF4-FFF2-40B4-BE49-F238E27FC236}">
                <a16:creationId xmlns:a16="http://schemas.microsoft.com/office/drawing/2014/main" id="{FD6C7BCF-B7E5-48FB-B420-61C4ABD429C3}"/>
              </a:ext>
            </a:extLst>
          </p:cNvPr>
          <p:cNvSpPr/>
          <p:nvPr/>
        </p:nvSpPr>
        <p:spPr>
          <a:xfrm>
            <a:off x="1823218" y="1768590"/>
            <a:ext cx="4741054" cy="3333123"/>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9" name="圖片 18" descr="一張含有 文字 的圖片&#10;&#10;自動產生的描述">
            <a:extLst>
              <a:ext uri="{FF2B5EF4-FFF2-40B4-BE49-F238E27FC236}">
                <a16:creationId xmlns:a16="http://schemas.microsoft.com/office/drawing/2014/main" id="{62429C49-D67A-43A6-8C86-44A3486E4EC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04128" y="2174078"/>
            <a:ext cx="5879563" cy="3675380"/>
          </a:xfrm>
          <a:prstGeom prst="rect">
            <a:avLst/>
          </a:prstGeom>
        </p:spPr>
      </p:pic>
      <p:sp>
        <p:nvSpPr>
          <p:cNvPr id="36" name="矩形: 圓角 35">
            <a:extLst>
              <a:ext uri="{FF2B5EF4-FFF2-40B4-BE49-F238E27FC236}">
                <a16:creationId xmlns:a16="http://schemas.microsoft.com/office/drawing/2014/main" id="{30CD9D28-D7CA-4B5D-993C-480A15A2CEAB}"/>
              </a:ext>
            </a:extLst>
          </p:cNvPr>
          <p:cNvSpPr/>
          <p:nvPr/>
        </p:nvSpPr>
        <p:spPr>
          <a:xfrm>
            <a:off x="2804128" y="2677028"/>
            <a:ext cx="5931067" cy="1144418"/>
          </a:xfrm>
          <a:prstGeom prst="roundRect">
            <a:avLst>
              <a:gd name="adj" fmla="val 50000"/>
            </a:avLst>
          </a:prstGeom>
          <a:solidFill>
            <a:schemeClr val="bg1"/>
          </a:solidFill>
          <a:effectLst>
            <a:softEdge rad="3175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6" name="圖片 15" descr="一張含有 文字 的圖片&#10;&#10;自動產生的描述">
            <a:extLst>
              <a:ext uri="{FF2B5EF4-FFF2-40B4-BE49-F238E27FC236}">
                <a16:creationId xmlns:a16="http://schemas.microsoft.com/office/drawing/2014/main" id="{98DEAF94-F6B8-4B3B-87E9-E93DB7F7ECE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28122" y="863728"/>
            <a:ext cx="5855569" cy="3660381"/>
          </a:xfrm>
          <a:prstGeom prst="rect">
            <a:avLst/>
          </a:prstGeom>
        </p:spPr>
      </p:pic>
      <p:sp>
        <p:nvSpPr>
          <p:cNvPr id="21" name="矩形: 圓角 20">
            <a:extLst>
              <a:ext uri="{FF2B5EF4-FFF2-40B4-BE49-F238E27FC236}">
                <a16:creationId xmlns:a16="http://schemas.microsoft.com/office/drawing/2014/main" id="{139691A4-8E40-48F4-8D40-734843BD127D}"/>
              </a:ext>
            </a:extLst>
          </p:cNvPr>
          <p:cNvSpPr/>
          <p:nvPr/>
        </p:nvSpPr>
        <p:spPr>
          <a:xfrm>
            <a:off x="4313226" y="4415874"/>
            <a:ext cx="550206" cy="302652"/>
          </a:xfrm>
          <a:prstGeom prst="roundRect">
            <a:avLst>
              <a:gd name="adj" fmla="val 6007"/>
            </a:avLst>
          </a:prstGeom>
          <a:noFill/>
          <a:ln w="28575">
            <a:solidFill>
              <a:srgbClr val="52CE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2" name="矩形: 圓角 21">
            <a:extLst>
              <a:ext uri="{FF2B5EF4-FFF2-40B4-BE49-F238E27FC236}">
                <a16:creationId xmlns:a16="http://schemas.microsoft.com/office/drawing/2014/main" id="{89510102-398E-4605-84D0-9A6E3051F108}"/>
              </a:ext>
            </a:extLst>
          </p:cNvPr>
          <p:cNvSpPr/>
          <p:nvPr/>
        </p:nvSpPr>
        <p:spPr>
          <a:xfrm>
            <a:off x="4895610" y="4392082"/>
            <a:ext cx="471728" cy="327921"/>
          </a:xfrm>
          <a:prstGeom prst="roundRect">
            <a:avLst>
              <a:gd name="adj" fmla="val 6007"/>
            </a:avLst>
          </a:prstGeom>
          <a:noFill/>
          <a:ln w="28575">
            <a:solidFill>
              <a:srgbClr val="FF57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3" name="矩形: 圓角 22">
            <a:extLst>
              <a:ext uri="{FF2B5EF4-FFF2-40B4-BE49-F238E27FC236}">
                <a16:creationId xmlns:a16="http://schemas.microsoft.com/office/drawing/2014/main" id="{6EC6D60C-C98F-4AF9-97DA-C44CEA7F3B98}"/>
              </a:ext>
            </a:extLst>
          </p:cNvPr>
          <p:cNvSpPr/>
          <p:nvPr/>
        </p:nvSpPr>
        <p:spPr>
          <a:xfrm>
            <a:off x="3035537" y="3621778"/>
            <a:ext cx="992480" cy="282384"/>
          </a:xfrm>
          <a:prstGeom prst="roundRect">
            <a:avLst>
              <a:gd name="adj" fmla="val 6007"/>
            </a:avLst>
          </a:prstGeom>
          <a:noFill/>
          <a:ln w="28575">
            <a:solidFill>
              <a:srgbClr val="C88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7" name="矩形: 圓角 26">
            <a:extLst>
              <a:ext uri="{FF2B5EF4-FFF2-40B4-BE49-F238E27FC236}">
                <a16:creationId xmlns:a16="http://schemas.microsoft.com/office/drawing/2014/main" id="{FB85F1FF-B311-49F6-92D5-E80EFFAF86AB}"/>
              </a:ext>
            </a:extLst>
          </p:cNvPr>
          <p:cNvSpPr/>
          <p:nvPr/>
        </p:nvSpPr>
        <p:spPr>
          <a:xfrm>
            <a:off x="7348525" y="4158814"/>
            <a:ext cx="1071314" cy="591417"/>
          </a:xfrm>
          <a:prstGeom prst="roundRect">
            <a:avLst>
              <a:gd name="adj" fmla="val 6007"/>
            </a:avLst>
          </a:prstGeom>
          <a:noFill/>
          <a:ln w="28575">
            <a:solidFill>
              <a:srgbClr val="419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 name="標題 1"/>
          <p:cNvSpPr>
            <a:spLocks noGrp="1"/>
          </p:cNvSpPr>
          <p:nvPr>
            <p:ph type="title"/>
          </p:nvPr>
        </p:nvSpPr>
        <p:spPr/>
        <p:txBody>
          <a:bodyPr/>
          <a:lstStyle/>
          <a:p>
            <a:pPr algn="l"/>
            <a:r>
              <a:rPr lang="en-US" altLang="zh-TW">
                <a:latin typeface="Arial" panose="020B0604020202020204" pitchFamily="34" charset="0"/>
                <a:ea typeface="微軟正黑體" panose="020B0604030504040204" pitchFamily="34" charset="-120"/>
                <a:cs typeface="+mn-ea"/>
                <a:sym typeface="Arial" panose="020B0604020202020204" pitchFamily="34" charset="0"/>
              </a:rPr>
              <a:t>Rear view</a:t>
            </a: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 name="矩形: 圓角 3">
            <a:extLst>
              <a:ext uri="{FF2B5EF4-FFF2-40B4-BE49-F238E27FC236}">
                <a16:creationId xmlns:a16="http://schemas.microsoft.com/office/drawing/2014/main" id="{B08ED44E-911B-4B0F-97DB-9326C356C6BC}"/>
              </a:ext>
            </a:extLst>
          </p:cNvPr>
          <p:cNvSpPr/>
          <p:nvPr/>
        </p:nvSpPr>
        <p:spPr>
          <a:xfrm>
            <a:off x="4895610" y="3072732"/>
            <a:ext cx="471728" cy="336348"/>
          </a:xfrm>
          <a:prstGeom prst="roundRect">
            <a:avLst>
              <a:gd name="adj" fmla="val 6007"/>
            </a:avLst>
          </a:prstGeom>
          <a:noFill/>
          <a:ln w="28575">
            <a:solidFill>
              <a:srgbClr val="FF57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 name="Shape 183">
            <a:extLst>
              <a:ext uri="{FF2B5EF4-FFF2-40B4-BE49-F238E27FC236}">
                <a16:creationId xmlns:a16="http://schemas.microsoft.com/office/drawing/2014/main" id="{536362C8-3DD8-4DD3-8D4E-EF18401AC545}"/>
              </a:ext>
            </a:extLst>
          </p:cNvPr>
          <p:cNvSpPr txBox="1"/>
          <p:nvPr/>
        </p:nvSpPr>
        <p:spPr>
          <a:xfrm flipH="1">
            <a:off x="3903894" y="796173"/>
            <a:ext cx="1368870" cy="327137"/>
          </a:xfrm>
          <a:prstGeom prst="rect">
            <a:avLst/>
          </a:prstGeom>
          <a:noFill/>
          <a:ln>
            <a:noFill/>
          </a:ln>
        </p:spPr>
        <p:txBody>
          <a:bodyPr wrap="square" lIns="68569" tIns="34275" rIns="68569" bIns="34275" anchor="t" anchorCtr="0">
            <a:noAutofit/>
          </a:bodyPr>
          <a:lstStyle/>
          <a:p>
            <a:pPr>
              <a:buClr>
                <a:srgbClr val="595959"/>
              </a:buClr>
              <a:buSzPct val="25000"/>
            </a:pP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2 x 2.5 GbE ports</a:t>
            </a:r>
            <a:endParaRPr lang="zh-TW"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 name="矩形: 圓角 6">
            <a:extLst>
              <a:ext uri="{FF2B5EF4-FFF2-40B4-BE49-F238E27FC236}">
                <a16:creationId xmlns:a16="http://schemas.microsoft.com/office/drawing/2014/main" id="{7FFA08A1-5986-4D25-925F-389E6349FC06}"/>
              </a:ext>
            </a:extLst>
          </p:cNvPr>
          <p:cNvSpPr/>
          <p:nvPr/>
        </p:nvSpPr>
        <p:spPr>
          <a:xfrm>
            <a:off x="4313226" y="3103573"/>
            <a:ext cx="550206" cy="302652"/>
          </a:xfrm>
          <a:prstGeom prst="roundRect">
            <a:avLst>
              <a:gd name="adj" fmla="val 6007"/>
            </a:avLst>
          </a:prstGeom>
          <a:noFill/>
          <a:ln w="28575">
            <a:solidFill>
              <a:srgbClr val="52CE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 name="Shape 183">
            <a:extLst>
              <a:ext uri="{FF2B5EF4-FFF2-40B4-BE49-F238E27FC236}">
                <a16:creationId xmlns:a16="http://schemas.microsoft.com/office/drawing/2014/main" id="{7F6DF79B-11ED-4BD4-B757-C6BB9AAE23C9}"/>
              </a:ext>
            </a:extLst>
          </p:cNvPr>
          <p:cNvSpPr txBox="1"/>
          <p:nvPr/>
        </p:nvSpPr>
        <p:spPr>
          <a:xfrm flipH="1">
            <a:off x="4692057" y="1227161"/>
            <a:ext cx="1798317" cy="551063"/>
          </a:xfrm>
          <a:prstGeom prst="rect">
            <a:avLst/>
          </a:prstGeom>
          <a:noFill/>
          <a:ln>
            <a:noFill/>
          </a:ln>
        </p:spPr>
        <p:txBody>
          <a:bodyPr wrap="square" lIns="68569" tIns="34275" rIns="68569" bIns="34275" anchor="t" anchorCtr="0">
            <a:noAutofit/>
          </a:bodyPr>
          <a:lstStyle/>
          <a:p>
            <a:pPr>
              <a:buClr>
                <a:srgbClr val="595959"/>
              </a:buClr>
              <a:buSzPct val="25000"/>
            </a:pPr>
            <a:r>
              <a:rPr lang="en-US" altLang="zh-TW" sz="12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4 x USB 3.2 Gen 2</a:t>
            </a:r>
            <a:br>
              <a:rPr lang="en-US" altLang="zh-TW" sz="12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br>
            <a:r>
              <a:rPr lang="en-US" altLang="zh-TW" sz="12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(2 x type-A, 2 x type-C) </a:t>
            </a:r>
            <a:endParaRPr lang="zh-TW" altLang="zh-TW" sz="12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 name="矩形: 圓角 12">
            <a:extLst>
              <a:ext uri="{FF2B5EF4-FFF2-40B4-BE49-F238E27FC236}">
                <a16:creationId xmlns:a16="http://schemas.microsoft.com/office/drawing/2014/main" id="{0F879FB6-8CF8-42EF-A34E-1ABFBE1BF9E9}"/>
              </a:ext>
            </a:extLst>
          </p:cNvPr>
          <p:cNvSpPr/>
          <p:nvPr/>
        </p:nvSpPr>
        <p:spPr>
          <a:xfrm>
            <a:off x="3035537" y="2311134"/>
            <a:ext cx="992480" cy="282384"/>
          </a:xfrm>
          <a:prstGeom prst="roundRect">
            <a:avLst>
              <a:gd name="adj" fmla="val 6007"/>
            </a:avLst>
          </a:prstGeom>
          <a:noFill/>
          <a:ln w="28575">
            <a:solidFill>
              <a:srgbClr val="C88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4" name="Shape 183">
            <a:extLst>
              <a:ext uri="{FF2B5EF4-FFF2-40B4-BE49-F238E27FC236}">
                <a16:creationId xmlns:a16="http://schemas.microsoft.com/office/drawing/2014/main" id="{43721757-30FB-4584-A387-85CC9716833F}"/>
              </a:ext>
            </a:extLst>
          </p:cNvPr>
          <p:cNvSpPr txBox="1"/>
          <p:nvPr/>
        </p:nvSpPr>
        <p:spPr>
          <a:xfrm flipH="1">
            <a:off x="2746497" y="1423968"/>
            <a:ext cx="1579080" cy="327137"/>
          </a:xfrm>
          <a:prstGeom prst="rect">
            <a:avLst/>
          </a:prstGeom>
          <a:noFill/>
          <a:ln>
            <a:noFill/>
          </a:ln>
        </p:spPr>
        <p:txBody>
          <a:bodyPr wrap="square" lIns="68569" tIns="34275" rIns="68569" bIns="34275" anchor="t" anchorCtr="0">
            <a:noAutofit/>
          </a:bodyPr>
          <a:lstStyle/>
          <a:p>
            <a:pPr>
              <a:buClr>
                <a:srgbClr val="595959"/>
              </a:buClr>
              <a:buSzPct val="25000"/>
            </a:pPr>
            <a:r>
              <a:rPr lang="en-US" altLang="zh-TW" sz="12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1 x PCIe Gen 3 x 8</a:t>
            </a:r>
            <a:endParaRPr lang="zh-TW" altLang="zh-TW" sz="12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4" name="矩形: 圓角 23">
            <a:extLst>
              <a:ext uri="{FF2B5EF4-FFF2-40B4-BE49-F238E27FC236}">
                <a16:creationId xmlns:a16="http://schemas.microsoft.com/office/drawing/2014/main" id="{FEE1EA8A-C176-4D4B-962C-6EE63F6AC068}"/>
              </a:ext>
            </a:extLst>
          </p:cNvPr>
          <p:cNvSpPr/>
          <p:nvPr/>
        </p:nvSpPr>
        <p:spPr>
          <a:xfrm>
            <a:off x="7348525" y="2293649"/>
            <a:ext cx="1071314" cy="1144418"/>
          </a:xfrm>
          <a:prstGeom prst="roundRect">
            <a:avLst>
              <a:gd name="adj" fmla="val 6007"/>
            </a:avLst>
          </a:prstGeom>
          <a:noFill/>
          <a:ln w="28575">
            <a:solidFill>
              <a:srgbClr val="419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6" name="Shape 183">
            <a:extLst>
              <a:ext uri="{FF2B5EF4-FFF2-40B4-BE49-F238E27FC236}">
                <a16:creationId xmlns:a16="http://schemas.microsoft.com/office/drawing/2014/main" id="{170768DF-7B32-4A63-9DDC-35ADE7AF150E}"/>
              </a:ext>
            </a:extLst>
          </p:cNvPr>
          <p:cNvSpPr txBox="1"/>
          <p:nvPr/>
        </p:nvSpPr>
        <p:spPr>
          <a:xfrm flipH="1">
            <a:off x="7430087" y="1425879"/>
            <a:ext cx="878004" cy="303844"/>
          </a:xfrm>
          <a:prstGeom prst="rect">
            <a:avLst/>
          </a:prstGeom>
          <a:noFill/>
          <a:ln>
            <a:noFill/>
          </a:ln>
        </p:spPr>
        <p:txBody>
          <a:bodyPr wrap="square" lIns="68569" tIns="34275" rIns="68569" bIns="34275" anchor="t" anchorCtr="0">
            <a:noAutofit/>
          </a:bodyPr>
          <a:lstStyle/>
          <a:p>
            <a:pPr algn="ctr">
              <a:buClr>
                <a:srgbClr val="595959"/>
              </a:buClr>
              <a:buSzPct val="25000"/>
            </a:pPr>
            <a:r>
              <a:rPr lang="en-US" altLang="zh-TW" sz="12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2 x 300W</a:t>
            </a:r>
            <a:endParaRPr lang="zh-TW" altLang="zh-TW" sz="12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8" name="Shape 183">
            <a:extLst>
              <a:ext uri="{FF2B5EF4-FFF2-40B4-BE49-F238E27FC236}">
                <a16:creationId xmlns:a16="http://schemas.microsoft.com/office/drawing/2014/main" id="{187851EB-787C-4CA3-B57E-6BD38C41D03A}"/>
              </a:ext>
            </a:extLst>
          </p:cNvPr>
          <p:cNvSpPr txBox="1"/>
          <p:nvPr/>
        </p:nvSpPr>
        <p:spPr>
          <a:xfrm flipH="1">
            <a:off x="6566747" y="1419381"/>
            <a:ext cx="799509" cy="303844"/>
          </a:xfrm>
          <a:prstGeom prst="rect">
            <a:avLst/>
          </a:prstGeom>
          <a:noFill/>
          <a:ln>
            <a:noFill/>
          </a:ln>
        </p:spPr>
        <p:txBody>
          <a:bodyPr wrap="square" lIns="68569" tIns="34275" rIns="68569" bIns="34275" anchor="t" anchorCtr="0">
            <a:noAutofit/>
          </a:bodyPr>
          <a:lstStyle/>
          <a:p>
            <a:pPr algn="ctr">
              <a:buClr>
                <a:srgbClr val="595959"/>
              </a:buClr>
              <a:buSzPct val="25000"/>
            </a:pPr>
            <a:r>
              <a:rPr lang="en-US" altLang="zh-TW" sz="12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250W</a:t>
            </a:r>
            <a:endParaRPr lang="zh-TW" altLang="zh-TW" sz="12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9" name="Google Shape;297;p34">
            <a:extLst>
              <a:ext uri="{FF2B5EF4-FFF2-40B4-BE49-F238E27FC236}">
                <a16:creationId xmlns:a16="http://schemas.microsoft.com/office/drawing/2014/main" id="{161DBC8E-96A7-4BC0-B837-B36D708EBE7B}"/>
              </a:ext>
            </a:extLst>
          </p:cNvPr>
          <p:cNvSpPr txBox="1">
            <a:spLocks/>
          </p:cNvSpPr>
          <p:nvPr/>
        </p:nvSpPr>
        <p:spPr>
          <a:xfrm>
            <a:off x="473355" y="3938429"/>
            <a:ext cx="2529027" cy="51609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Orbitron"/>
              <a:buNone/>
              <a:defRPr sz="3600" b="1" i="0" u="none" strike="noStrike" cap="none">
                <a:solidFill>
                  <a:schemeClr val="dk1"/>
                </a:solidFill>
                <a:latin typeface="Orbitron"/>
                <a:ea typeface="Orbitron"/>
                <a:cs typeface="Orbitron"/>
                <a:sym typeface="Orbitron"/>
              </a:defRPr>
            </a:lvl1pPr>
            <a:lvl2pPr marR="0" lvl="1"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algn="l"/>
            <a:r>
              <a:rPr lang="en-US" altLang="zh-TW" sz="2000">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rPr>
              <a:t>TS-873AeU-4G</a:t>
            </a:r>
          </a:p>
        </p:txBody>
      </p:sp>
      <p:sp>
        <p:nvSpPr>
          <p:cNvPr id="30" name="Google Shape;297;p34">
            <a:extLst>
              <a:ext uri="{FF2B5EF4-FFF2-40B4-BE49-F238E27FC236}">
                <a16:creationId xmlns:a16="http://schemas.microsoft.com/office/drawing/2014/main" id="{01153652-CDFF-41B4-BC14-346304DDC866}"/>
              </a:ext>
            </a:extLst>
          </p:cNvPr>
          <p:cNvSpPr txBox="1">
            <a:spLocks/>
          </p:cNvSpPr>
          <p:nvPr/>
        </p:nvSpPr>
        <p:spPr>
          <a:xfrm>
            <a:off x="473355" y="2584690"/>
            <a:ext cx="2464914" cy="48804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Orbitron"/>
              <a:buNone/>
              <a:defRPr sz="3600" b="1" i="0" u="none" strike="noStrike" cap="none">
                <a:solidFill>
                  <a:schemeClr val="dk1"/>
                </a:solidFill>
                <a:latin typeface="Orbitron"/>
                <a:ea typeface="Orbitron"/>
                <a:cs typeface="Orbitron"/>
                <a:sym typeface="Orbitron"/>
              </a:defRPr>
            </a:lvl1pPr>
            <a:lvl2pPr marR="0" lvl="1"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algn="l"/>
            <a:r>
              <a:rPr lang="en-US" altLang="zh-TW" sz="2000">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rPr>
              <a:t>TS-873AeU-RP-4G</a:t>
            </a:r>
          </a:p>
        </p:txBody>
      </p:sp>
      <p:cxnSp>
        <p:nvCxnSpPr>
          <p:cNvPr id="20" name="肘形接點 12">
            <a:extLst>
              <a:ext uri="{FF2B5EF4-FFF2-40B4-BE49-F238E27FC236}">
                <a16:creationId xmlns:a16="http://schemas.microsoft.com/office/drawing/2014/main" id="{734F9DF7-C26D-4DE8-9B71-31F06EC19237}"/>
              </a:ext>
            </a:extLst>
          </p:cNvPr>
          <p:cNvCxnSpPr>
            <a:cxnSpLocks/>
          </p:cNvCxnSpPr>
          <p:nvPr/>
        </p:nvCxnSpPr>
        <p:spPr>
          <a:xfrm>
            <a:off x="3536037" y="1684751"/>
            <a:ext cx="0" cy="608898"/>
          </a:xfrm>
          <a:prstGeom prst="straightConnector1">
            <a:avLst/>
          </a:prstGeom>
          <a:ln w="15875">
            <a:solidFill>
              <a:srgbClr val="C8893C"/>
            </a:solidFill>
            <a:headEnd type="none"/>
            <a:tailEnd type="oval"/>
          </a:ln>
        </p:spPr>
        <p:style>
          <a:lnRef idx="1">
            <a:schemeClr val="accent5"/>
          </a:lnRef>
          <a:fillRef idx="0">
            <a:schemeClr val="accent5"/>
          </a:fillRef>
          <a:effectRef idx="0">
            <a:schemeClr val="accent5"/>
          </a:effectRef>
          <a:fontRef idx="minor">
            <a:schemeClr val="tx1"/>
          </a:fontRef>
        </p:style>
      </p:cxnSp>
      <p:cxnSp>
        <p:nvCxnSpPr>
          <p:cNvPr id="31" name="肘形接點 12">
            <a:extLst>
              <a:ext uri="{FF2B5EF4-FFF2-40B4-BE49-F238E27FC236}">
                <a16:creationId xmlns:a16="http://schemas.microsoft.com/office/drawing/2014/main" id="{9F5A1364-DE39-4AF2-8D55-6A18AD109F80}"/>
              </a:ext>
            </a:extLst>
          </p:cNvPr>
          <p:cNvCxnSpPr>
            <a:cxnSpLocks/>
            <a:stCxn id="6" idx="2"/>
            <a:endCxn id="7" idx="0"/>
          </p:cNvCxnSpPr>
          <p:nvPr/>
        </p:nvCxnSpPr>
        <p:spPr>
          <a:xfrm>
            <a:off x="4588329" y="1123310"/>
            <a:ext cx="0" cy="1980263"/>
          </a:xfrm>
          <a:prstGeom prst="straightConnector1">
            <a:avLst/>
          </a:prstGeom>
          <a:ln w="15875">
            <a:solidFill>
              <a:srgbClr val="52CE84"/>
            </a:solidFill>
            <a:headEnd type="none"/>
            <a:tailEnd type="oval"/>
          </a:ln>
        </p:spPr>
        <p:style>
          <a:lnRef idx="1">
            <a:schemeClr val="accent5"/>
          </a:lnRef>
          <a:fillRef idx="0">
            <a:schemeClr val="accent5"/>
          </a:fillRef>
          <a:effectRef idx="0">
            <a:schemeClr val="accent5"/>
          </a:effectRef>
          <a:fontRef idx="minor">
            <a:schemeClr val="tx1"/>
          </a:fontRef>
        </p:style>
      </p:cxnSp>
      <p:cxnSp>
        <p:nvCxnSpPr>
          <p:cNvPr id="32" name="肘形接點 12">
            <a:extLst>
              <a:ext uri="{FF2B5EF4-FFF2-40B4-BE49-F238E27FC236}">
                <a16:creationId xmlns:a16="http://schemas.microsoft.com/office/drawing/2014/main" id="{B32AB435-878C-4951-96A8-39787C124D48}"/>
              </a:ext>
            </a:extLst>
          </p:cNvPr>
          <p:cNvCxnSpPr>
            <a:cxnSpLocks/>
          </p:cNvCxnSpPr>
          <p:nvPr/>
        </p:nvCxnSpPr>
        <p:spPr>
          <a:xfrm>
            <a:off x="5131474" y="1684751"/>
            <a:ext cx="0" cy="1387981"/>
          </a:xfrm>
          <a:prstGeom prst="straightConnector1">
            <a:avLst/>
          </a:prstGeom>
          <a:ln w="15875">
            <a:solidFill>
              <a:srgbClr val="FF5752"/>
            </a:solidFill>
            <a:headEnd type="none"/>
            <a:tailEnd type="oval"/>
          </a:ln>
        </p:spPr>
        <p:style>
          <a:lnRef idx="1">
            <a:schemeClr val="accent5"/>
          </a:lnRef>
          <a:fillRef idx="0">
            <a:schemeClr val="accent5"/>
          </a:fillRef>
          <a:effectRef idx="0">
            <a:schemeClr val="accent5"/>
          </a:effectRef>
          <a:fontRef idx="minor">
            <a:schemeClr val="tx1"/>
          </a:fontRef>
        </p:style>
      </p:cxnSp>
      <p:cxnSp>
        <p:nvCxnSpPr>
          <p:cNvPr id="33" name="肘形接點 12">
            <a:extLst>
              <a:ext uri="{FF2B5EF4-FFF2-40B4-BE49-F238E27FC236}">
                <a16:creationId xmlns:a16="http://schemas.microsoft.com/office/drawing/2014/main" id="{7AD32DFA-4EAD-409B-9975-FE4D2BBEF675}"/>
              </a:ext>
            </a:extLst>
          </p:cNvPr>
          <p:cNvCxnSpPr>
            <a:cxnSpLocks/>
          </p:cNvCxnSpPr>
          <p:nvPr/>
        </p:nvCxnSpPr>
        <p:spPr>
          <a:xfrm>
            <a:off x="7869089" y="1684751"/>
            <a:ext cx="0" cy="608898"/>
          </a:xfrm>
          <a:prstGeom prst="straightConnector1">
            <a:avLst/>
          </a:prstGeom>
          <a:ln w="15875">
            <a:solidFill>
              <a:srgbClr val="419FFF"/>
            </a:solidFill>
            <a:headEnd type="none"/>
            <a:tailEnd type="oval"/>
          </a:ln>
        </p:spPr>
        <p:style>
          <a:lnRef idx="1">
            <a:schemeClr val="accent5"/>
          </a:lnRef>
          <a:fillRef idx="0">
            <a:schemeClr val="accent5"/>
          </a:fillRef>
          <a:effectRef idx="0">
            <a:schemeClr val="accent5"/>
          </a:effectRef>
          <a:fontRef idx="minor">
            <a:schemeClr val="tx1"/>
          </a:fontRef>
        </p:style>
      </p:cxnSp>
      <p:cxnSp>
        <p:nvCxnSpPr>
          <p:cNvPr id="34" name="肘形接點 12">
            <a:extLst>
              <a:ext uri="{FF2B5EF4-FFF2-40B4-BE49-F238E27FC236}">
                <a16:creationId xmlns:a16="http://schemas.microsoft.com/office/drawing/2014/main" id="{824ABFE6-712C-4D9C-A6B4-A21F39EAFF85}"/>
              </a:ext>
            </a:extLst>
          </p:cNvPr>
          <p:cNvCxnSpPr>
            <a:cxnSpLocks/>
            <a:stCxn id="13" idx="2"/>
            <a:endCxn id="23" idx="0"/>
          </p:cNvCxnSpPr>
          <p:nvPr/>
        </p:nvCxnSpPr>
        <p:spPr>
          <a:xfrm>
            <a:off x="3531777" y="2593518"/>
            <a:ext cx="0" cy="1028260"/>
          </a:xfrm>
          <a:prstGeom prst="straightConnector1">
            <a:avLst/>
          </a:prstGeom>
          <a:ln w="15875">
            <a:solidFill>
              <a:srgbClr val="C8893C"/>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37" name="肘形接點 12">
            <a:extLst>
              <a:ext uri="{FF2B5EF4-FFF2-40B4-BE49-F238E27FC236}">
                <a16:creationId xmlns:a16="http://schemas.microsoft.com/office/drawing/2014/main" id="{C8E71AE8-BCCB-4426-A086-F254B7BA8EB3}"/>
              </a:ext>
            </a:extLst>
          </p:cNvPr>
          <p:cNvCxnSpPr>
            <a:cxnSpLocks/>
            <a:stCxn id="7" idx="2"/>
            <a:endCxn id="21" idx="0"/>
          </p:cNvCxnSpPr>
          <p:nvPr/>
        </p:nvCxnSpPr>
        <p:spPr>
          <a:xfrm>
            <a:off x="4588329" y="3406225"/>
            <a:ext cx="0" cy="1009649"/>
          </a:xfrm>
          <a:prstGeom prst="straightConnector1">
            <a:avLst/>
          </a:prstGeom>
          <a:ln w="15875">
            <a:solidFill>
              <a:srgbClr val="52CE84"/>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38" name="肘形接點 12">
            <a:extLst>
              <a:ext uri="{FF2B5EF4-FFF2-40B4-BE49-F238E27FC236}">
                <a16:creationId xmlns:a16="http://schemas.microsoft.com/office/drawing/2014/main" id="{3A9E1420-9A90-410C-9A75-68B780186471}"/>
              </a:ext>
            </a:extLst>
          </p:cNvPr>
          <p:cNvCxnSpPr>
            <a:cxnSpLocks/>
            <a:stCxn id="4" idx="2"/>
            <a:endCxn id="22" idx="0"/>
          </p:cNvCxnSpPr>
          <p:nvPr/>
        </p:nvCxnSpPr>
        <p:spPr>
          <a:xfrm>
            <a:off x="5131474" y="3409080"/>
            <a:ext cx="0" cy="983002"/>
          </a:xfrm>
          <a:prstGeom prst="straightConnector1">
            <a:avLst/>
          </a:prstGeom>
          <a:ln w="15875">
            <a:solidFill>
              <a:srgbClr val="FF5752"/>
            </a:solidFill>
            <a:headEnd type="none"/>
            <a:tailEnd type="none"/>
          </a:ln>
        </p:spPr>
        <p:style>
          <a:lnRef idx="1">
            <a:schemeClr val="accent5"/>
          </a:lnRef>
          <a:fillRef idx="0">
            <a:schemeClr val="accent5"/>
          </a:fillRef>
          <a:effectRef idx="0">
            <a:schemeClr val="accent5"/>
          </a:effectRef>
          <a:fontRef idx="minor">
            <a:schemeClr val="tx1"/>
          </a:fontRef>
        </p:style>
      </p:cxnSp>
      <p:cxnSp>
        <p:nvCxnSpPr>
          <p:cNvPr id="46" name="肘形接點 12">
            <a:extLst>
              <a:ext uri="{FF2B5EF4-FFF2-40B4-BE49-F238E27FC236}">
                <a16:creationId xmlns:a16="http://schemas.microsoft.com/office/drawing/2014/main" id="{CC812CFD-E65F-4CBE-8169-35003D06E66E}"/>
              </a:ext>
            </a:extLst>
          </p:cNvPr>
          <p:cNvCxnSpPr>
            <a:cxnSpLocks/>
            <a:stCxn id="28" idx="2"/>
            <a:endCxn id="27" idx="1"/>
          </p:cNvCxnSpPr>
          <p:nvPr/>
        </p:nvCxnSpPr>
        <p:spPr>
          <a:xfrm rot="16200000" flipH="1">
            <a:off x="5791864" y="2897862"/>
            <a:ext cx="2731298" cy="382024"/>
          </a:xfrm>
          <a:prstGeom prst="bentConnector2">
            <a:avLst/>
          </a:prstGeom>
          <a:ln w="15875">
            <a:solidFill>
              <a:srgbClr val="419FFF"/>
            </a:solidFill>
            <a:headEnd type="none"/>
            <a:tailEnd type="oval"/>
          </a:ln>
        </p:spPr>
        <p:style>
          <a:lnRef idx="1">
            <a:schemeClr val="accent5"/>
          </a:lnRef>
          <a:fillRef idx="0">
            <a:schemeClr val="accent5"/>
          </a:fillRef>
          <a:effectRef idx="0">
            <a:schemeClr val="accent5"/>
          </a:effectRef>
          <a:fontRef idx="minor">
            <a:schemeClr val="tx1"/>
          </a:fontRef>
        </p:style>
      </p:cxnSp>
    </p:spTree>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5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Arial" panose="020B0604020202020204" pitchFamily="34" charset="0"/>
                <a:ea typeface="微軟正黑體" panose="020B0604030504040204" pitchFamily="34" charset="-120"/>
                <a:cs typeface="+mn-ea"/>
                <a:sym typeface="Arial" panose="020B0604020202020204" pitchFamily="34" charset="0"/>
              </a:rPr>
              <a:t>2U NAS </a:t>
            </a:r>
            <a:r>
              <a:rPr lang="en-US" altLang="zh-CN" sz="2800">
                <a:latin typeface="Arial" panose="020B0604020202020204" pitchFamily="34" charset="0"/>
                <a:ea typeface="微軟正黑體" panose="020B0604030504040204" pitchFamily="34" charset="-120"/>
                <a:cs typeface="+mn-ea"/>
                <a:sym typeface="Arial" panose="020B0604020202020204" pitchFamily="34" charset="0"/>
              </a:rPr>
              <a:t>comparison</a:t>
            </a:r>
            <a:endParaRPr lang="en" sz="2800">
              <a:latin typeface="Arial" panose="020B0604020202020204" pitchFamily="34" charset="0"/>
              <a:ea typeface="微軟正黑體" panose="020B0604030504040204" pitchFamily="34" charset="-120"/>
              <a:cs typeface="+mn-ea"/>
              <a:sym typeface="Arial" panose="020B0604020202020204" pitchFamily="34" charset="0"/>
            </a:endParaRPr>
          </a:p>
        </p:txBody>
      </p:sp>
      <p:graphicFrame>
        <p:nvGraphicFramePr>
          <p:cNvPr id="2" name="表格 1">
            <a:extLst>
              <a:ext uri="{FF2B5EF4-FFF2-40B4-BE49-F238E27FC236}">
                <a16:creationId xmlns:a16="http://schemas.microsoft.com/office/drawing/2014/main" id="{5AD94DFC-B33D-4F0B-828B-282746D45986}"/>
              </a:ext>
            </a:extLst>
          </p:cNvPr>
          <p:cNvGraphicFramePr>
            <a:graphicFrameLocks noGrp="1"/>
          </p:cNvGraphicFramePr>
          <p:nvPr>
            <p:extLst>
              <p:ext uri="{D42A27DB-BD31-4B8C-83A1-F6EECF244321}">
                <p14:modId xmlns:p14="http://schemas.microsoft.com/office/powerpoint/2010/main" val="3067128109"/>
              </p:ext>
            </p:extLst>
          </p:nvPr>
        </p:nvGraphicFramePr>
        <p:xfrm>
          <a:off x="787401" y="941525"/>
          <a:ext cx="7559549" cy="3725965"/>
        </p:xfrm>
        <a:graphic>
          <a:graphicData uri="http://schemas.openxmlformats.org/drawingml/2006/table">
            <a:tbl>
              <a:tblPr/>
              <a:tblGrid>
                <a:gridCol w="1981199">
                  <a:extLst>
                    <a:ext uri="{9D8B030D-6E8A-4147-A177-3AD203B41FA5}">
                      <a16:colId xmlns:a16="http://schemas.microsoft.com/office/drawing/2014/main" val="3235213397"/>
                    </a:ext>
                  </a:extLst>
                </a:gridCol>
                <a:gridCol w="2789175">
                  <a:extLst>
                    <a:ext uri="{9D8B030D-6E8A-4147-A177-3AD203B41FA5}">
                      <a16:colId xmlns:a16="http://schemas.microsoft.com/office/drawing/2014/main" val="2224630049"/>
                    </a:ext>
                  </a:extLst>
                </a:gridCol>
                <a:gridCol w="2789175">
                  <a:extLst>
                    <a:ext uri="{9D8B030D-6E8A-4147-A177-3AD203B41FA5}">
                      <a16:colId xmlns:a16="http://schemas.microsoft.com/office/drawing/2014/main" val="3767509786"/>
                    </a:ext>
                  </a:extLst>
                </a:gridCol>
              </a:tblGrid>
              <a:tr h="378467">
                <a:tc>
                  <a:txBody>
                    <a:bodyPr/>
                    <a:lstStyle/>
                    <a:p>
                      <a:pPr algn="ctr" fontAlgn="b"/>
                      <a:endParaRPr lang="en-US" sz="9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endParaRPr>
                    </a:p>
                  </a:txBody>
                  <a:tcPr marL="7165" marR="7165" marT="7165" marB="3439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R="0" algn="ctr" rtl="0" fontAlgn="b">
                        <a:lnSpc>
                          <a:spcPct val="100000"/>
                        </a:lnSpc>
                        <a:spcBef>
                          <a:spcPts val="0"/>
                        </a:spcBef>
                        <a:spcAft>
                          <a:spcPts val="0"/>
                        </a:spcAft>
                        <a:buClr>
                          <a:srgbClr val="000000"/>
                        </a:buClr>
                        <a:buFont typeface="Arial"/>
                      </a:pPr>
                      <a:r>
                        <a:rPr lang="en-US" sz="1400" b="1" i="0" u="none" strike="noStrike" cap="non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TS-873AU-4G</a:t>
                      </a:r>
                      <a:r>
                        <a:rPr lang="en-US" altLang="zh-TW" sz="1400" b="1" i="0" u="none" strike="noStrike" cap="none">
                          <a:solidFill>
                            <a:srgbClr val="E9C27B"/>
                          </a:solidFill>
                          <a:effectLst/>
                          <a:latin typeface="Arial" panose="020B0604020202020204" pitchFamily="34" charset="0"/>
                          <a:ea typeface="微軟正黑體" panose="020B0604030504040204" pitchFamily="34" charset="-120"/>
                          <a:cs typeface="+mn-ea"/>
                          <a:sym typeface="Arial" panose="020B0604020202020204" pitchFamily="34" charset="0"/>
                        </a:rPr>
                        <a:t>(-RP)</a:t>
                      </a:r>
                      <a:endParaRPr lang="en-US" sz="1400" b="1" i="0" u="none" strike="noStrike" cap="none">
                        <a:solidFill>
                          <a:srgbClr val="E9C27B"/>
                        </a:solidFill>
                        <a:effectLst/>
                        <a:latin typeface="Arial" panose="020B0604020202020204" pitchFamily="34" charset="0"/>
                        <a:ea typeface="微軟正黑體" panose="020B0604030504040204" pitchFamily="34" charset="-120"/>
                        <a:cs typeface="+mn-ea"/>
                        <a:sym typeface="Arial" panose="020B0604020202020204" pitchFamily="34" charset="0"/>
                      </a:endParaRPr>
                    </a:p>
                  </a:txBody>
                  <a:tcPr marL="7165" marR="7165" marT="7165" marB="343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R="0" algn="ctr" rtl="0" fontAlgn="b">
                        <a:lnSpc>
                          <a:spcPct val="100000"/>
                        </a:lnSpc>
                        <a:spcBef>
                          <a:spcPts val="0"/>
                        </a:spcBef>
                        <a:spcAft>
                          <a:spcPts val="0"/>
                        </a:spcAft>
                        <a:buClr>
                          <a:srgbClr val="000000"/>
                        </a:buClr>
                        <a:buFont typeface="Arial"/>
                      </a:pPr>
                      <a:r>
                        <a:rPr lang="en-US" altLang="zh-TW" sz="1400" b="1" i="0" u="none" strike="noStrike" cap="non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TS-873A</a:t>
                      </a:r>
                      <a:r>
                        <a:rPr lang="en-US" altLang="zh-TW" sz="1400" b="1" i="0" u="none" strike="noStrike" cap="none">
                          <a:solidFill>
                            <a:schemeClr val="tx1"/>
                          </a:solidFill>
                          <a:effectLst/>
                          <a:latin typeface="Arial" panose="020B0604020202020204" pitchFamily="34" charset="0"/>
                          <a:ea typeface="微軟正黑體" panose="020B0604030504040204" pitchFamily="34" charset="-120"/>
                          <a:cs typeface="+mn-ea"/>
                          <a:sym typeface="Arial" panose="020B0604020202020204" pitchFamily="34" charset="0"/>
                        </a:rPr>
                        <a:t>e</a:t>
                      </a:r>
                      <a:r>
                        <a:rPr lang="en-US" altLang="zh-TW" sz="1400" b="1" i="0" u="none" strike="noStrike" cap="non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U-4G</a:t>
                      </a:r>
                      <a:r>
                        <a:rPr lang="en-US" altLang="zh-TW" sz="1400" b="1" i="0" u="none" strike="noStrike" cap="none">
                          <a:solidFill>
                            <a:srgbClr val="E9C27B"/>
                          </a:solidFill>
                          <a:effectLst/>
                          <a:latin typeface="Arial" panose="020B0604020202020204" pitchFamily="34" charset="0"/>
                          <a:ea typeface="微軟正黑體" panose="020B0604030504040204" pitchFamily="34" charset="-120"/>
                          <a:cs typeface="+mn-ea"/>
                          <a:sym typeface="Arial" panose="020B0604020202020204" pitchFamily="34" charset="0"/>
                        </a:rPr>
                        <a:t>(-RP)</a:t>
                      </a:r>
                    </a:p>
                  </a:txBody>
                  <a:tcPr marL="7165" marR="7165" marT="7165" marB="343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872801"/>
                  </a:ext>
                </a:extLst>
              </a:tr>
              <a:tr h="196473">
                <a:tc>
                  <a:txBody>
                    <a:bodyPr/>
                    <a:lstStyle/>
                    <a:p>
                      <a:pPr algn="ctr" fontAlgn="b"/>
                      <a:r>
                        <a:rPr lang="en-US" sz="9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Operating System</a:t>
                      </a:r>
                    </a:p>
                  </a:txBody>
                  <a:tcPr marL="7165" marR="7165" marT="7165" marB="343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b"/>
                      <a:r>
                        <a:rPr lang="en-US" sz="900" b="0" i="0" u="none" strike="noStrike" cap="non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QTS </a:t>
                      </a:r>
                      <a:r>
                        <a:rPr lang="en-US" altLang="zh-TW" sz="9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(pre-installed)</a:t>
                      </a:r>
                    </a:p>
                    <a:p>
                      <a:pPr algn="ctr" fontAlgn="b"/>
                      <a:r>
                        <a:rPr lang="en-US" sz="900" b="0" i="0" u="none" strike="noStrike" cap="non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Supports QuTS hero</a:t>
                      </a:r>
                      <a:endParaRPr lang="en-US" sz="900" b="0" i="0" u="none" strike="noStrike" cap="non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endParaRPr>
                    </a:p>
                  </a:txBody>
                  <a:tcPr marL="108000" marR="108000" marT="7165" marB="34392"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b"/>
                      <a:r>
                        <a:rPr lang="en-US" altLang="zh-TW" sz="900" b="0" i="0" u="none" strike="noStrike" cap="non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QTS </a:t>
                      </a:r>
                      <a:r>
                        <a:rPr lang="en-US" altLang="zh-TW" sz="9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(pre-installed)</a:t>
                      </a:r>
                    </a:p>
                    <a:p>
                      <a:pPr algn="ctr" fontAlgn="b"/>
                      <a:r>
                        <a:rPr lang="en-US" altLang="zh-TW" sz="900" b="0" i="0" u="none" strike="noStrike" cap="non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Supports QuTS hero</a:t>
                      </a:r>
                      <a:endParaRPr lang="en-US" altLang="zh-TW" sz="900" b="0" i="0" u="none" strike="noStrike" cap="non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endParaRPr>
                    </a:p>
                  </a:txBody>
                  <a:tcPr marL="108000" marR="108000" marT="7165" marB="34392"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3004813300"/>
                  </a:ext>
                </a:extLst>
              </a:tr>
              <a:tr h="347365">
                <a:tc>
                  <a:txBody>
                    <a:bodyPr/>
                    <a:lstStyle/>
                    <a:p>
                      <a:pPr algn="ctr" fontAlgn="b"/>
                      <a:r>
                        <a:rPr lang="en-US" sz="9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CPU</a:t>
                      </a:r>
                    </a:p>
                  </a:txBody>
                  <a:tcPr marL="7165" marR="7165" marT="7165" marB="343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marL="0" indent="0" algn="ctr">
                        <a:spcBef>
                          <a:spcPts val="450"/>
                        </a:spcBef>
                        <a:buClr>
                          <a:srgbClr val="FF0000"/>
                        </a:buClr>
                        <a:buSzPct val="100000"/>
                        <a:buFont typeface="Arial" panose="020B0604020202020204" pitchFamily="34" charset="0"/>
                        <a:buNone/>
                        <a:tabLst>
                          <a:tab pos="135731" algn="l"/>
                        </a:tabLst>
                      </a:pPr>
                      <a:r>
                        <a:rPr lang="en-US" altLang="zh-TW" sz="900" b="0" i="0" u="none" strike="noStrike" cap="non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AMD Ryzen™ Embedded V1500B 4-core/8-thread 2.2 GHz processor</a:t>
                      </a:r>
                    </a:p>
                  </a:txBody>
                  <a:tcPr marL="108000" marR="108000" marT="7165" marB="34392"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marL="0" indent="0" algn="ctr">
                        <a:spcBef>
                          <a:spcPts val="450"/>
                        </a:spcBef>
                        <a:buClr>
                          <a:srgbClr val="FF0000"/>
                        </a:buClr>
                        <a:buSzPct val="100000"/>
                        <a:buFont typeface="Arial" panose="020B0604020202020204" pitchFamily="34" charset="0"/>
                        <a:buNone/>
                        <a:tabLst>
                          <a:tab pos="135731" algn="l"/>
                        </a:tabLst>
                      </a:pPr>
                      <a:r>
                        <a:rPr lang="en-US" altLang="zh-TW" sz="900" b="0" i="0" u="none" strike="noStrike" cap="non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AMD Ryzen™ Embedded V1500B 4-core/8-thread 2.2 GHz processor</a:t>
                      </a:r>
                    </a:p>
                  </a:txBody>
                  <a:tcPr marL="108000" marR="108000" marT="7165" marB="34392"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1322632610"/>
                  </a:ext>
                </a:extLst>
              </a:tr>
              <a:tr h="347365">
                <a:tc>
                  <a:txBody>
                    <a:bodyPr/>
                    <a:lstStyle/>
                    <a:p>
                      <a:pPr algn="ctr" fontAlgn="b"/>
                      <a:r>
                        <a:rPr lang="en-US" sz="9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System Memory</a:t>
                      </a:r>
                    </a:p>
                  </a:txBody>
                  <a:tcPr marL="7165" marR="7165" marT="7165" marB="343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b"/>
                      <a:r>
                        <a:rPr lang="en-US" sz="900" b="0" i="0" u="none" strike="noStrike" cap="non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4GB </a:t>
                      </a:r>
                      <a:r>
                        <a:rPr lang="en-US" altLang="zh-TW" sz="900" b="0" i="0" u="none" strike="noStrike" cap="non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U</a:t>
                      </a:r>
                      <a:r>
                        <a:rPr lang="en-US" sz="900" b="0" i="0" u="none" strike="noStrike" cap="non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DIMM DDR4 (1 x 4GB), Maximum support 64GB and support ECC</a:t>
                      </a:r>
                    </a:p>
                  </a:txBody>
                  <a:tcPr marL="108000" marR="108000" marT="7165" marB="34392"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b"/>
                      <a:r>
                        <a:rPr lang="en-US" altLang="zh-TW" sz="900" b="0" i="0" u="none" strike="noStrike" cap="non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4GB SODIMM DDR4 (1 x 4GB), Maximum support 64GB and support ECC</a:t>
                      </a:r>
                    </a:p>
                  </a:txBody>
                  <a:tcPr marL="108000" marR="108000" marT="7165" marB="34392"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1213427290"/>
                  </a:ext>
                </a:extLst>
              </a:tr>
              <a:tr h="196473">
                <a:tc>
                  <a:txBody>
                    <a:bodyPr/>
                    <a:lstStyle/>
                    <a:p>
                      <a:pPr algn="ctr" fontAlgn="b"/>
                      <a:r>
                        <a:rPr lang="en-US" sz="9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Memory Slot</a:t>
                      </a:r>
                    </a:p>
                  </a:txBody>
                  <a:tcPr marL="7165" marR="7165" marT="7165" marB="343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b"/>
                      <a:r>
                        <a:rPr lang="en-US" sz="9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2 x </a:t>
                      </a:r>
                      <a:r>
                        <a:rPr lang="en-US" altLang="zh-TW" sz="9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UDIMM</a:t>
                      </a:r>
                      <a:r>
                        <a:rPr lang="zh-TW" altLang="en-US" sz="9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 </a:t>
                      </a:r>
                      <a:r>
                        <a:rPr lang="en-US" sz="9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DDR4</a:t>
                      </a:r>
                    </a:p>
                  </a:txBody>
                  <a:tcPr marL="108000" marR="108000" marT="7165" marB="34392"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b"/>
                      <a:r>
                        <a:rPr lang="en-US" altLang="zh-TW" sz="9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2 x SODIMM DDR4</a:t>
                      </a:r>
                    </a:p>
                  </a:txBody>
                  <a:tcPr marL="108000" marR="108000" marT="7165" marB="34392"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3758833471"/>
                  </a:ext>
                </a:extLst>
              </a:tr>
              <a:tr h="252757">
                <a:tc>
                  <a:txBody>
                    <a:bodyPr/>
                    <a:lstStyle/>
                    <a:p>
                      <a:pPr algn="ctr" fontAlgn="b"/>
                      <a:r>
                        <a:rPr lang="en-US" sz="9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Drive Bay(Hot-swappable)</a:t>
                      </a:r>
                    </a:p>
                  </a:txBody>
                  <a:tcPr marL="7165" marR="7165" marT="7165" marB="343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b"/>
                      <a:r>
                        <a:rPr lang="en-US" altLang="zh-TW" sz="9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8 x 3.5-inch SATA 6Gb/s, 3Gb/s</a:t>
                      </a:r>
                    </a:p>
                  </a:txBody>
                  <a:tcPr marL="108000" marR="108000" marT="7165" marB="34392"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b"/>
                      <a:r>
                        <a:rPr lang="en-US" altLang="zh-TW" sz="9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8 x 3.5-inch SATA 6Gb/s, 3Gb/s</a:t>
                      </a:r>
                    </a:p>
                  </a:txBody>
                  <a:tcPr marL="108000" marR="108000" marT="7165" marB="34392"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979893879"/>
                  </a:ext>
                </a:extLst>
              </a:tr>
              <a:tr h="196473">
                <a:tc>
                  <a:txBody>
                    <a:bodyPr/>
                    <a:lstStyle/>
                    <a:p>
                      <a:pPr algn="ctr" fontAlgn="b"/>
                      <a:r>
                        <a:rPr lang="fr-FR" sz="9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2.5 Gigabit Ethernet Port (RJ45)</a:t>
                      </a:r>
                    </a:p>
                  </a:txBody>
                  <a:tcPr marL="7165" marR="7165" marT="7165" marB="343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b"/>
                      <a:r>
                        <a:rPr lang="en-US" altLang="zh-TW" sz="9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2</a:t>
                      </a:r>
                    </a:p>
                  </a:txBody>
                  <a:tcPr marL="108000" marR="108000" marT="7165" marB="34392"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b"/>
                      <a:r>
                        <a:rPr lang="en-US" altLang="zh-TW" sz="9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2</a:t>
                      </a:r>
                    </a:p>
                  </a:txBody>
                  <a:tcPr marL="108000" marR="108000" marT="7165" marB="34392"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516816458"/>
                  </a:ext>
                </a:extLst>
              </a:tr>
              <a:tr h="196473">
                <a:tc>
                  <a:txBody>
                    <a:bodyPr/>
                    <a:lstStyle/>
                    <a:p>
                      <a:pPr algn="ctr" fontAlgn="b"/>
                      <a:r>
                        <a:rPr lang="en-US" sz="9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PCIe Slot</a:t>
                      </a:r>
                    </a:p>
                  </a:txBody>
                  <a:tcPr marL="7165" marR="7165" marT="7165" marB="343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b"/>
                      <a:r>
                        <a:rPr lang="en-US" altLang="zh-TW" sz="9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2 x Gen 3 x 4</a:t>
                      </a:r>
                    </a:p>
                  </a:txBody>
                  <a:tcPr marL="108000" marR="108000" marT="7165" marB="34392"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b"/>
                      <a:r>
                        <a:rPr lang="en-US" altLang="zh-TW" sz="900" b="0" i="0" u="none" strike="noStrike">
                          <a:solidFill>
                            <a:srgbClr val="E9C27B"/>
                          </a:solidFill>
                          <a:effectLst/>
                          <a:latin typeface="Arial" panose="020B0604020202020204" pitchFamily="34" charset="0"/>
                          <a:ea typeface="微軟正黑體" panose="020B0604030504040204" pitchFamily="34" charset="-120"/>
                          <a:cs typeface="+mn-ea"/>
                          <a:sym typeface="Arial" panose="020B0604020202020204" pitchFamily="34" charset="0"/>
                        </a:rPr>
                        <a:t>1 x Gen 3 x 8</a:t>
                      </a:r>
                    </a:p>
                  </a:txBody>
                  <a:tcPr marL="108000" marR="108000" marT="7165" marB="34392"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2175024466"/>
                  </a:ext>
                </a:extLst>
              </a:tr>
              <a:tr h="196473">
                <a:tc>
                  <a:txBody>
                    <a:bodyPr/>
                    <a:lstStyle/>
                    <a:p>
                      <a:pPr algn="ctr" fontAlgn="b"/>
                      <a:r>
                        <a:rPr lang="fr-FR" sz="9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M.2 2280 (PCIe Gen3 x1)</a:t>
                      </a:r>
                    </a:p>
                  </a:txBody>
                  <a:tcPr marL="7165" marR="7165" marT="7165" marB="343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b"/>
                      <a:r>
                        <a:rPr lang="en-US" altLang="zh-TW" sz="900" b="0" i="0" u="none" strike="noStrike">
                          <a:solidFill>
                            <a:schemeClr val="tx1"/>
                          </a:solidFill>
                          <a:effectLst/>
                          <a:latin typeface="Arial" panose="020B0604020202020204" pitchFamily="34" charset="0"/>
                          <a:ea typeface="微軟正黑體" panose="020B0604030504040204" pitchFamily="34" charset="-120"/>
                          <a:cs typeface="+mn-ea"/>
                          <a:sym typeface="Arial" panose="020B0604020202020204" pitchFamily="34" charset="0"/>
                        </a:rPr>
                        <a:t>-</a:t>
                      </a:r>
                    </a:p>
                  </a:txBody>
                  <a:tcPr marL="108000" marR="108000" marT="7165" marB="34392"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b"/>
                      <a:r>
                        <a:rPr lang="en-US" altLang="zh-TW" sz="900" b="0" i="0" u="none" strike="noStrike">
                          <a:solidFill>
                            <a:srgbClr val="E9C27B"/>
                          </a:solidFill>
                          <a:effectLst/>
                          <a:latin typeface="Arial" panose="020B0604020202020204" pitchFamily="34" charset="0"/>
                          <a:ea typeface="微軟正黑體" panose="020B0604030504040204" pitchFamily="34" charset="-120"/>
                          <a:cs typeface="+mn-ea"/>
                          <a:sym typeface="Arial" panose="020B0604020202020204" pitchFamily="34" charset="0"/>
                        </a:rPr>
                        <a:t>2</a:t>
                      </a:r>
                    </a:p>
                  </a:txBody>
                  <a:tcPr marL="108000" marR="108000" marT="7165" marB="34392"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1979538003"/>
                  </a:ext>
                </a:extLst>
              </a:tr>
              <a:tr h="196473">
                <a:tc>
                  <a:txBody>
                    <a:bodyPr/>
                    <a:lstStyle/>
                    <a:p>
                      <a:pPr algn="ctr" fontAlgn="b"/>
                      <a:r>
                        <a:rPr lang="fr-FR" sz="9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USB 3.2 Gen 1 port</a:t>
                      </a:r>
                    </a:p>
                  </a:txBody>
                  <a:tcPr marL="7165" marR="7165" marT="7165" marB="343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b"/>
                      <a:r>
                        <a:rPr lang="en-US" altLang="zh-TW" sz="900" b="0" i="0" u="none" strike="noStrike">
                          <a:solidFill>
                            <a:srgbClr val="E9C27B"/>
                          </a:solidFill>
                          <a:effectLst/>
                          <a:latin typeface="Arial" panose="020B0604020202020204" pitchFamily="34" charset="0"/>
                          <a:ea typeface="微軟正黑體" panose="020B0604030504040204" pitchFamily="34" charset="-120"/>
                          <a:cs typeface="+mn-ea"/>
                          <a:sym typeface="Arial" panose="020B0604020202020204" pitchFamily="34" charset="0"/>
                        </a:rPr>
                        <a:t>1</a:t>
                      </a:r>
                    </a:p>
                  </a:txBody>
                  <a:tcPr marL="108000" marR="108000" marT="7165" marB="34392"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b"/>
                      <a:r>
                        <a:rPr lang="en-US" altLang="zh-TW" sz="9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a:t>
                      </a:r>
                    </a:p>
                  </a:txBody>
                  <a:tcPr marL="108000" marR="108000" marT="7165" marB="34392"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319226286"/>
                  </a:ext>
                </a:extLst>
              </a:tr>
              <a:tr h="196473">
                <a:tc>
                  <a:txBody>
                    <a:bodyPr/>
                    <a:lstStyle/>
                    <a:p>
                      <a:pPr algn="ctr" fontAlgn="b"/>
                      <a:r>
                        <a:rPr lang="fr-FR" sz="9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USB 3.2 Gen 2 port</a:t>
                      </a:r>
                    </a:p>
                  </a:txBody>
                  <a:tcPr marL="7165" marR="7165" marT="7165" marB="343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b"/>
                      <a:r>
                        <a:rPr lang="en-US" altLang="zh-TW" sz="9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2 x type-C, 1 x Type-A</a:t>
                      </a:r>
                    </a:p>
                  </a:txBody>
                  <a:tcPr marL="108000" marR="108000" marT="7165" marB="34392"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b"/>
                      <a:r>
                        <a:rPr lang="en-US" altLang="zh-TW" sz="9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2 x type-C</a:t>
                      </a:r>
                      <a:r>
                        <a:rPr lang="en-US" altLang="zh-TW" sz="900" b="0" i="0" u="none" strike="noStrike">
                          <a:solidFill>
                            <a:schemeClr val="tx1"/>
                          </a:solidFill>
                          <a:effectLst/>
                          <a:latin typeface="Arial" panose="020B0604020202020204" pitchFamily="34" charset="0"/>
                          <a:ea typeface="微軟正黑體" panose="020B0604030504040204" pitchFamily="34" charset="-120"/>
                          <a:cs typeface="+mn-ea"/>
                          <a:sym typeface="Arial" panose="020B0604020202020204" pitchFamily="34" charset="0"/>
                        </a:rPr>
                        <a:t>,</a:t>
                      </a:r>
                      <a:r>
                        <a:rPr lang="en-US" altLang="zh-TW" sz="900" b="0" i="0" u="none" strike="noStrike">
                          <a:solidFill>
                            <a:srgbClr val="FF5752"/>
                          </a:solidFill>
                          <a:effectLst/>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900" b="0" i="0" u="none" strike="noStrike">
                          <a:solidFill>
                            <a:srgbClr val="E9C27B"/>
                          </a:solidFill>
                          <a:effectLst/>
                          <a:latin typeface="Arial" panose="020B0604020202020204" pitchFamily="34" charset="0"/>
                          <a:ea typeface="微軟正黑體" panose="020B0604030504040204" pitchFamily="34" charset="-120"/>
                          <a:cs typeface="+mn-ea"/>
                          <a:sym typeface="Arial" panose="020B0604020202020204" pitchFamily="34" charset="0"/>
                        </a:rPr>
                        <a:t>2 x Type-A</a:t>
                      </a:r>
                    </a:p>
                  </a:txBody>
                  <a:tcPr marL="108000" marR="108000" marT="7165" marB="34392"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699470307"/>
                  </a:ext>
                </a:extLst>
              </a:tr>
              <a:tr h="196473">
                <a:tc>
                  <a:txBody>
                    <a:bodyPr/>
                    <a:lstStyle/>
                    <a:p>
                      <a:pPr algn="ctr" fontAlgn="b"/>
                      <a:r>
                        <a:rPr lang="en-US" sz="9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Dimensions (</a:t>
                      </a:r>
                      <a:r>
                        <a:rPr lang="en-US" sz="900" b="0" i="0" u="none" strike="noStrike" err="1">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HxWxD</a:t>
                      </a:r>
                      <a:r>
                        <a:rPr lang="en-US" sz="9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a:t>
                      </a:r>
                    </a:p>
                  </a:txBody>
                  <a:tcPr marL="7165" marR="7165" marT="7165" marB="343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b"/>
                      <a:r>
                        <a:rPr lang="en-US" altLang="zh-TW" sz="900" b="0" i="0" u="none" strike="noStrike" cap="non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89 × 482 × 425 mm</a:t>
                      </a:r>
                      <a:endParaRPr lang="en-US" sz="900" b="0" i="0" u="none" strike="noStrike" cap="non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endParaRPr>
                    </a:p>
                  </a:txBody>
                  <a:tcPr marL="108000" marR="108000" marT="7165" marB="34392"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b"/>
                      <a:r>
                        <a:rPr lang="en-US" sz="9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89 × 482 × </a:t>
                      </a:r>
                      <a:r>
                        <a:rPr lang="en-US" sz="900" b="0" i="0" u="none" strike="noStrike">
                          <a:solidFill>
                            <a:srgbClr val="E9C27B"/>
                          </a:solidFill>
                          <a:effectLst/>
                          <a:latin typeface="Arial" panose="020B0604020202020204" pitchFamily="34" charset="0"/>
                          <a:ea typeface="微軟正黑體" panose="020B0604030504040204" pitchFamily="34" charset="-120"/>
                          <a:cs typeface="+mn-ea"/>
                          <a:sym typeface="Arial" panose="020B0604020202020204" pitchFamily="34" charset="0"/>
                        </a:rPr>
                        <a:t>297</a:t>
                      </a:r>
                      <a:r>
                        <a:rPr lang="en-US" sz="9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 mm</a:t>
                      </a:r>
                    </a:p>
                  </a:txBody>
                  <a:tcPr marL="108000" marR="108000" marT="7165" marB="34392"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3210637395"/>
                  </a:ext>
                </a:extLst>
              </a:tr>
              <a:tr h="196473">
                <a:tc>
                  <a:txBody>
                    <a:bodyPr/>
                    <a:lstStyle/>
                    <a:p>
                      <a:pPr algn="ctr" fontAlgn="b"/>
                      <a:r>
                        <a:rPr lang="en-US" sz="9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Operating temperature</a:t>
                      </a:r>
                    </a:p>
                  </a:txBody>
                  <a:tcPr marL="7165" marR="7165" marT="7165" marB="343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b"/>
                      <a:r>
                        <a:rPr lang="en-US" sz="9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0 - 40 °C (32°F - 104°</a:t>
                      </a:r>
                      <a:r>
                        <a:rPr lang="en-US" sz="900" b="0" i="0" u="none" strike="noStrike" cap="non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F)</a:t>
                      </a:r>
                    </a:p>
                  </a:txBody>
                  <a:tcPr marL="108000" marR="108000" marT="7165" marB="34392"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b"/>
                      <a:r>
                        <a:rPr lang="en-US" sz="900" b="0" i="0" u="none" strike="noStrike" cap="non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0 - 40 °C (32°F - 104°F)</a:t>
                      </a:r>
                    </a:p>
                  </a:txBody>
                  <a:tcPr marL="108000" marR="108000" marT="7165" marB="34392"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3202702337"/>
                  </a:ext>
                </a:extLst>
              </a:tr>
              <a:tr h="196473">
                <a:tc>
                  <a:txBody>
                    <a:bodyPr/>
                    <a:lstStyle/>
                    <a:p>
                      <a:pPr algn="ctr" fontAlgn="b"/>
                      <a:r>
                        <a:rPr lang="en-US" sz="9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Power Supply Unit</a:t>
                      </a:r>
                    </a:p>
                  </a:txBody>
                  <a:tcPr marL="7165" marR="7165" marT="7165" marB="343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b"/>
                      <a:r>
                        <a:rPr lang="en-US" sz="9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Single power 250W, 100-240V or</a:t>
                      </a:r>
                    </a:p>
                    <a:p>
                      <a:pPr algn="ctr" fontAlgn="b"/>
                      <a:r>
                        <a:rPr lang="en-US" sz="9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Redundant power 300W, 100-240V</a:t>
                      </a:r>
                    </a:p>
                  </a:txBody>
                  <a:tcPr marL="108000" marR="108000" marT="7165" marB="34392"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b"/>
                      <a:r>
                        <a:rPr lang="en-US" altLang="zh-TW" sz="9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Single power 250W, 100-240V or</a:t>
                      </a:r>
                    </a:p>
                    <a:p>
                      <a:pPr algn="ctr" fontAlgn="b"/>
                      <a:r>
                        <a:rPr lang="en-US" altLang="zh-TW" sz="900"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Redundant power 300W, 100-240V</a:t>
                      </a:r>
                    </a:p>
                  </a:txBody>
                  <a:tcPr marL="108000" marR="108000" marT="7165" marB="34392"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2727472261"/>
                  </a:ext>
                </a:extLst>
              </a:tr>
              <a:tr h="196473">
                <a:tc>
                  <a:txBody>
                    <a:bodyPr/>
                    <a:lstStyle/>
                    <a:p>
                      <a:pPr algn="ctr" fontAlgn="b"/>
                      <a:r>
                        <a:rPr lang="en-US" sz="9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Fan</a:t>
                      </a:r>
                    </a:p>
                  </a:txBody>
                  <a:tcPr marL="7165" marR="7165" marT="7165" marB="343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333333">
                        <a:alpha val="69804"/>
                      </a:srgbClr>
                    </a:solidFill>
                  </a:tcPr>
                </a:tc>
                <a:tc>
                  <a:txBody>
                    <a:bodyPr/>
                    <a:lstStyle/>
                    <a:p>
                      <a:pPr algn="ctr" fontAlgn="b"/>
                      <a:r>
                        <a:rPr lang="en-US" sz="9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System fan: 2 x 80mm, 12VDC</a:t>
                      </a:r>
                    </a:p>
                  </a:txBody>
                  <a:tcPr marL="108000" marR="108000" marT="7165" marB="34392"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181818">
                        <a:alpha val="89804"/>
                      </a:srgbClr>
                    </a:solidFill>
                  </a:tcPr>
                </a:tc>
                <a:tc>
                  <a:txBody>
                    <a:bodyPr/>
                    <a:lstStyle/>
                    <a:p>
                      <a:pPr algn="ctr" fontAlgn="b"/>
                      <a:r>
                        <a:rPr lang="en-US" sz="900" b="0" i="0" u="none" strike="noStrike" cap="non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System fan: 3 x 60mm, 12VDC</a:t>
                      </a:r>
                    </a:p>
                  </a:txBody>
                  <a:tcPr marL="108000" marR="108000" marT="7165" marB="34392"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2315968504"/>
                  </a:ext>
                </a:extLst>
              </a:tr>
            </a:tbl>
          </a:graphicData>
        </a:graphic>
      </p:graphicFrame>
      <p:pic>
        <p:nvPicPr>
          <p:cNvPr id="6" name="圖片 5" descr="一張含有 文字, 頭飾, 頭盔 的圖片&#10;&#10;自動產生的描述">
            <a:extLst>
              <a:ext uri="{FF2B5EF4-FFF2-40B4-BE49-F238E27FC236}">
                <a16:creationId xmlns:a16="http://schemas.microsoft.com/office/drawing/2014/main" id="{E0BA0A41-2015-4AE7-9EB5-2D103235147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33217" y="831303"/>
            <a:ext cx="462478" cy="462478"/>
          </a:xfrm>
          <a:prstGeom prst="rect">
            <a:avLst/>
          </a:prstGeom>
        </p:spPr>
      </p:pic>
    </p:spTree>
    <p:extLst>
      <p:ext uri="{BB962C8B-B14F-4D97-AF65-F5344CB8AC3E}">
        <p14:creationId xmlns:p14="http://schemas.microsoft.com/office/powerpoint/2010/main" val="77564339"/>
      </p:ext>
    </p:extLst>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圓角 15">
            <a:extLst>
              <a:ext uri="{FF2B5EF4-FFF2-40B4-BE49-F238E27FC236}">
                <a16:creationId xmlns:a16="http://schemas.microsoft.com/office/drawing/2014/main" id="{0A8EBD1E-20D7-4E40-9412-DE7E464E314B}"/>
              </a:ext>
            </a:extLst>
          </p:cNvPr>
          <p:cNvSpPr/>
          <p:nvPr/>
        </p:nvSpPr>
        <p:spPr>
          <a:xfrm>
            <a:off x="595298" y="2177144"/>
            <a:ext cx="2277394" cy="1198660"/>
          </a:xfrm>
          <a:prstGeom prst="roundRect">
            <a:avLst>
              <a:gd name="adj" fmla="val 48707"/>
            </a:avLst>
          </a:prstGeom>
          <a:solidFill>
            <a:schemeClr val="dk1">
              <a:alpha val="40000"/>
            </a:schemeClr>
          </a:solidFill>
          <a:effectLst>
            <a:softEdge rad="4953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7" name="矩形: 圓角 16">
            <a:extLst>
              <a:ext uri="{FF2B5EF4-FFF2-40B4-BE49-F238E27FC236}">
                <a16:creationId xmlns:a16="http://schemas.microsoft.com/office/drawing/2014/main" id="{033A1C5C-CC1B-449B-863A-FBCFE3FB9A2C}"/>
              </a:ext>
            </a:extLst>
          </p:cNvPr>
          <p:cNvSpPr/>
          <p:nvPr/>
        </p:nvSpPr>
        <p:spPr>
          <a:xfrm>
            <a:off x="6150596" y="1552493"/>
            <a:ext cx="2277394" cy="1871759"/>
          </a:xfrm>
          <a:prstGeom prst="roundRect">
            <a:avLst>
              <a:gd name="adj" fmla="val 48707"/>
            </a:avLst>
          </a:prstGeom>
          <a:solidFill>
            <a:schemeClr val="dk1">
              <a:alpha val="40000"/>
            </a:schemeClr>
          </a:solidFill>
          <a:effectLst>
            <a:softEdge rad="4953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 name="矩形: 圓角 12">
            <a:extLst>
              <a:ext uri="{FF2B5EF4-FFF2-40B4-BE49-F238E27FC236}">
                <a16:creationId xmlns:a16="http://schemas.microsoft.com/office/drawing/2014/main" id="{62D764A9-76A6-4C5F-8516-F8AD67A6AE3C}"/>
              </a:ext>
            </a:extLst>
          </p:cNvPr>
          <p:cNvSpPr/>
          <p:nvPr/>
        </p:nvSpPr>
        <p:spPr>
          <a:xfrm>
            <a:off x="3285844" y="1257138"/>
            <a:ext cx="2277394" cy="2118666"/>
          </a:xfrm>
          <a:prstGeom prst="roundRect">
            <a:avLst>
              <a:gd name="adj" fmla="val 48707"/>
            </a:avLst>
          </a:prstGeom>
          <a:solidFill>
            <a:schemeClr val="dk1">
              <a:alpha val="40000"/>
            </a:schemeClr>
          </a:solidFill>
          <a:effectLst>
            <a:softEdge rad="4953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8" name="矩形: 圓角 17">
            <a:extLst>
              <a:ext uri="{FF2B5EF4-FFF2-40B4-BE49-F238E27FC236}">
                <a16:creationId xmlns:a16="http://schemas.microsoft.com/office/drawing/2014/main" id="{8A8C6F3F-C061-44EC-A721-8015CB92B407}"/>
              </a:ext>
            </a:extLst>
          </p:cNvPr>
          <p:cNvSpPr/>
          <p:nvPr/>
        </p:nvSpPr>
        <p:spPr>
          <a:xfrm>
            <a:off x="2057400" y="3662052"/>
            <a:ext cx="2955066" cy="1373794"/>
          </a:xfrm>
          <a:prstGeom prst="roundRect">
            <a:avLst>
              <a:gd name="adj" fmla="val 48707"/>
            </a:avLst>
          </a:prstGeom>
          <a:solidFill>
            <a:schemeClr val="dk1">
              <a:alpha val="40000"/>
            </a:schemeClr>
          </a:solidFill>
          <a:effectLst>
            <a:softEdge rad="4953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 name="標題 1">
            <a:extLst>
              <a:ext uri="{FF2B5EF4-FFF2-40B4-BE49-F238E27FC236}">
                <a16:creationId xmlns:a16="http://schemas.microsoft.com/office/drawing/2014/main" id="{BDAFE242-E9B7-4B83-9D96-E0B0410432BD}"/>
              </a:ext>
            </a:extLst>
          </p:cNvPr>
          <p:cNvSpPr>
            <a:spLocks noGrp="1"/>
          </p:cNvSpPr>
          <p:nvPr>
            <p:ph type="title"/>
          </p:nvPr>
        </p:nvSpPr>
        <p:spPr/>
        <p:txBody>
          <a:bodyPr/>
          <a:lstStyle/>
          <a:p>
            <a:r>
              <a:rPr lang="en-US" altLang="zh-TW">
                <a:latin typeface="Arial" panose="020B0604020202020204" pitchFamily="34" charset="0"/>
                <a:ea typeface="微軟正黑體" panose="020B0604030504040204" pitchFamily="34" charset="-120"/>
                <a:cs typeface="+mn-ea"/>
                <a:sym typeface="Arial" panose="020B0604020202020204" pitchFamily="34" charset="0"/>
              </a:rPr>
              <a:t>Optional support for storage expansion units and rails</a:t>
            </a: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3" name="圖片 2">
            <a:extLst>
              <a:ext uri="{FF2B5EF4-FFF2-40B4-BE49-F238E27FC236}">
                <a16:creationId xmlns:a16="http://schemas.microsoft.com/office/drawing/2014/main" id="{F1278ED7-CCD1-41B2-8A96-3B69E4DE20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5298" y="1504045"/>
            <a:ext cx="2300784" cy="1994014"/>
          </a:xfrm>
          <a:prstGeom prst="rect">
            <a:avLst/>
          </a:prstGeom>
        </p:spPr>
      </p:pic>
      <p:pic>
        <p:nvPicPr>
          <p:cNvPr id="4" name="圖片 3">
            <a:extLst>
              <a:ext uri="{FF2B5EF4-FFF2-40B4-BE49-F238E27FC236}">
                <a16:creationId xmlns:a16="http://schemas.microsoft.com/office/drawing/2014/main" id="{E5E3E0F3-BF26-4D33-BD76-99CA91E485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14708" y="1115422"/>
            <a:ext cx="2667156" cy="2311536"/>
          </a:xfrm>
          <a:prstGeom prst="rect">
            <a:avLst/>
          </a:prstGeom>
        </p:spPr>
      </p:pic>
      <p:sp>
        <p:nvSpPr>
          <p:cNvPr id="5" name="文字方塊 4">
            <a:extLst>
              <a:ext uri="{FF2B5EF4-FFF2-40B4-BE49-F238E27FC236}">
                <a16:creationId xmlns:a16="http://schemas.microsoft.com/office/drawing/2014/main" id="{C15989ED-FDD8-42BB-A87B-E2D73A2D6CA2}"/>
              </a:ext>
            </a:extLst>
          </p:cNvPr>
          <p:cNvSpPr txBox="1"/>
          <p:nvPr/>
        </p:nvSpPr>
        <p:spPr>
          <a:xfrm>
            <a:off x="797468" y="3042090"/>
            <a:ext cx="1561646" cy="615553"/>
          </a:xfrm>
          <a:prstGeom prst="rect">
            <a:avLst/>
          </a:prstGeom>
          <a:noFill/>
        </p:spPr>
        <p:txBody>
          <a:bodyPr wrap="none" rtlCol="0">
            <a:spAutoFit/>
          </a:bodyPr>
          <a:lstStyle/>
          <a:p>
            <a:r>
              <a:rPr lang="en-US" altLang="zh-TW" b="1">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TL-R400S</a:t>
            </a:r>
          </a:p>
          <a:p>
            <a:r>
              <a:rPr lang="en-US" altLang="zh-TW" sz="1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4-bay short-depth</a:t>
            </a:r>
          </a:p>
          <a:p>
            <a:r>
              <a:rPr lang="en-US" altLang="zh-TW" sz="1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rackmount SATA JBOD</a:t>
            </a:r>
            <a:endParaRPr lang="zh-TW" altLang="en-US" sz="1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 name="文字方塊 5">
            <a:extLst>
              <a:ext uri="{FF2B5EF4-FFF2-40B4-BE49-F238E27FC236}">
                <a16:creationId xmlns:a16="http://schemas.microsoft.com/office/drawing/2014/main" id="{E701DE98-92CA-49E3-94EF-2B6A86B8447A}"/>
              </a:ext>
            </a:extLst>
          </p:cNvPr>
          <p:cNvSpPr txBox="1"/>
          <p:nvPr/>
        </p:nvSpPr>
        <p:spPr>
          <a:xfrm>
            <a:off x="3352966" y="3042090"/>
            <a:ext cx="1951175" cy="615553"/>
          </a:xfrm>
          <a:prstGeom prst="rect">
            <a:avLst/>
          </a:prstGeom>
          <a:noFill/>
        </p:spPr>
        <p:txBody>
          <a:bodyPr wrap="none" rtlCol="0">
            <a:spAutoFit/>
          </a:bodyPr>
          <a:lstStyle/>
          <a:p>
            <a:r>
              <a:rPr lang="en-US" altLang="zh-TW" b="1">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TL-R1200S-RP</a:t>
            </a:r>
          </a:p>
          <a:p>
            <a:r>
              <a:rPr lang="en-US" altLang="zh-TW" sz="1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12-bay</a:t>
            </a:r>
            <a:r>
              <a:rPr lang="en-US" altLang="zh-TW" sz="1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rackmount SATA JBOD</a:t>
            </a:r>
          </a:p>
          <a:p>
            <a:r>
              <a:rPr lang="en-US" altLang="zh-TW" sz="1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with redundant power supply</a:t>
            </a:r>
            <a:endParaRPr lang="zh-TW" altLang="en-US" sz="1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7" name="群組 6">
            <a:extLst>
              <a:ext uri="{FF2B5EF4-FFF2-40B4-BE49-F238E27FC236}">
                <a16:creationId xmlns:a16="http://schemas.microsoft.com/office/drawing/2014/main" id="{AF4C293A-19E8-45FA-859A-4CFDA4C40683}"/>
              </a:ext>
            </a:extLst>
          </p:cNvPr>
          <p:cNvGrpSpPr/>
          <p:nvPr/>
        </p:nvGrpSpPr>
        <p:grpSpPr>
          <a:xfrm>
            <a:off x="5999269" y="1245453"/>
            <a:ext cx="2580050" cy="2801878"/>
            <a:chOff x="6041492" y="1086668"/>
            <a:chExt cx="3024132" cy="3255879"/>
          </a:xfrm>
        </p:grpSpPr>
        <p:pic>
          <p:nvPicPr>
            <p:cNvPr id="1026" name="Picture 2">
              <a:extLst>
                <a:ext uri="{FF2B5EF4-FFF2-40B4-BE49-F238E27FC236}">
                  <a16:creationId xmlns:a16="http://schemas.microsoft.com/office/drawing/2014/main" id="{9C79886C-5E9F-486F-9525-C8BFD92FCD84}"/>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041492" y="1086668"/>
              <a:ext cx="3024132" cy="32558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2400086C-2D3A-4D8C-96BF-12BF6E8F3C04}"/>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7171288" y="1387161"/>
              <a:ext cx="764538" cy="1132168"/>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文字方塊 9">
            <a:extLst>
              <a:ext uri="{FF2B5EF4-FFF2-40B4-BE49-F238E27FC236}">
                <a16:creationId xmlns:a16="http://schemas.microsoft.com/office/drawing/2014/main" id="{CE3E81A9-621E-4AE5-9D89-914B86F02128}"/>
              </a:ext>
            </a:extLst>
          </p:cNvPr>
          <p:cNvSpPr txBox="1"/>
          <p:nvPr/>
        </p:nvSpPr>
        <p:spPr>
          <a:xfrm>
            <a:off x="6173984" y="3042090"/>
            <a:ext cx="2473754" cy="615553"/>
          </a:xfrm>
          <a:prstGeom prst="rect">
            <a:avLst/>
          </a:prstGeom>
          <a:noFill/>
        </p:spPr>
        <p:txBody>
          <a:bodyPr wrap="none" rtlCol="0">
            <a:spAutoFit/>
          </a:bodyPr>
          <a:lstStyle/>
          <a:p>
            <a:r>
              <a:rPr lang="en-US" altLang="zh-TW" b="1">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TL-R1200C-RP</a:t>
            </a:r>
          </a:p>
          <a:p>
            <a:r>
              <a:rPr lang="en-US" altLang="zh-TW" sz="1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12-bay</a:t>
            </a:r>
            <a:r>
              <a:rPr lang="en-US" altLang="zh-TW" sz="1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rackmount USB 3.2 Gen 2 JBOD</a:t>
            </a:r>
          </a:p>
          <a:p>
            <a:r>
              <a:rPr lang="en-US" altLang="zh-TW" sz="1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with redundant power supply</a:t>
            </a:r>
            <a:endParaRPr lang="zh-TW" altLang="en-US" sz="1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9" name="Picture 6">
            <a:extLst>
              <a:ext uri="{FF2B5EF4-FFF2-40B4-BE49-F238E27FC236}">
                <a16:creationId xmlns:a16="http://schemas.microsoft.com/office/drawing/2014/main" id="{65F0B2EC-4C28-4641-B8E4-668CB3E39E6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477908" y="3933904"/>
            <a:ext cx="3178795" cy="807153"/>
          </a:xfrm>
          <a:prstGeom prst="rect">
            <a:avLst/>
          </a:prstGeom>
        </p:spPr>
      </p:pic>
      <p:sp>
        <p:nvSpPr>
          <p:cNvPr id="20" name="文字方塊 19">
            <a:extLst>
              <a:ext uri="{FF2B5EF4-FFF2-40B4-BE49-F238E27FC236}">
                <a16:creationId xmlns:a16="http://schemas.microsoft.com/office/drawing/2014/main" id="{2C8B4C26-FC71-4769-BD4C-B90CEDCED004}"/>
              </a:ext>
            </a:extLst>
          </p:cNvPr>
          <p:cNvSpPr txBox="1"/>
          <p:nvPr/>
        </p:nvSpPr>
        <p:spPr>
          <a:xfrm>
            <a:off x="4683480" y="4061648"/>
            <a:ext cx="2277393" cy="615553"/>
          </a:xfrm>
          <a:prstGeom prst="rect">
            <a:avLst/>
          </a:prstGeom>
          <a:noFill/>
        </p:spPr>
        <p:txBody>
          <a:bodyPr wrap="square" rtlCol="0">
            <a:spAutoFit/>
          </a:bodyPr>
          <a:lstStyle/>
          <a:p>
            <a:pPr fontAlgn="base"/>
            <a:r>
              <a:rPr lang="en-US" altLang="zh-TW" b="1">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RAIL-B02</a:t>
            </a:r>
            <a:endParaRPr lang="zh-TW" altLang="en-US" b="1">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endParaRPr>
          </a:p>
          <a:p>
            <a:pPr>
              <a:buClr>
                <a:srgbClr val="3F3F3F"/>
              </a:buClr>
              <a:buSzPts val="1000"/>
            </a:pPr>
            <a:r>
              <a:rPr lang="en-US" altLang="zh-TW" sz="1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Standard rail kit compatible </a:t>
            </a:r>
            <a:r>
              <a:rPr lang="en-US" altLang="zh-TW" sz="1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with ANSI/EIA-RS-310-D</a:t>
            </a:r>
            <a:endParaRPr lang="zh-TW" altLang="zh-TW" sz="1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3804268100"/>
      </p:ext>
    </p:extLst>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528">
            <a:extLst>
              <a:ext uri="{FF2B5EF4-FFF2-40B4-BE49-F238E27FC236}">
                <a16:creationId xmlns:a16="http://schemas.microsoft.com/office/drawing/2014/main" id="{24B77BE9-F0CE-48C8-A5E7-F237C20D82CF}"/>
              </a:ext>
            </a:extLst>
          </p:cNvPr>
          <p:cNvSpPr/>
          <p:nvPr/>
        </p:nvSpPr>
        <p:spPr>
          <a:xfrm flipH="1">
            <a:off x="461183" y="1470555"/>
            <a:ext cx="5542472" cy="1671020"/>
          </a:xfrm>
          <a:prstGeom prst="snip2DiagRect">
            <a:avLst>
              <a:gd name="adj1" fmla="val 0"/>
              <a:gd name="adj2" fmla="val 14918"/>
            </a:avLst>
          </a:prstGeom>
          <a:gradFill>
            <a:gsLst>
              <a:gs pos="47000">
                <a:schemeClr val="tx1">
                  <a:alpha val="44000"/>
                </a:schemeClr>
              </a:gs>
              <a:gs pos="100000">
                <a:schemeClr val="tx1">
                  <a:alpha val="17000"/>
                </a:scheme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91425" tIns="45700" rIns="91425" bIns="45700" anchor="ctr" anchorCtr="0">
            <a:noAutofit/>
          </a:bodyPr>
          <a:lstStyle/>
          <a:p>
            <a:pPr algn="ctr">
              <a:buClr>
                <a:srgbClr val="000000"/>
              </a:buClr>
            </a:pPr>
            <a:endParaRPr sz="1800">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5" name="圓角化對角線角落矩形 8">
            <a:extLst>
              <a:ext uri="{FF2B5EF4-FFF2-40B4-BE49-F238E27FC236}">
                <a16:creationId xmlns:a16="http://schemas.microsoft.com/office/drawing/2014/main" id="{0579C713-0693-4BEE-98AD-7C0EA08F1AD3}"/>
              </a:ext>
            </a:extLst>
          </p:cNvPr>
          <p:cNvSpPr/>
          <p:nvPr/>
        </p:nvSpPr>
        <p:spPr>
          <a:xfrm flipH="1">
            <a:off x="461994" y="1470554"/>
            <a:ext cx="2080555" cy="335907"/>
          </a:xfrm>
          <a:prstGeom prst="snip2DiagRect">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15" indent="-285715"/>
            <a:r>
              <a:rPr lang="en-US" altLang="zh-TW"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10GbE </a:t>
            </a:r>
            <a:r>
              <a:rPr lang="en-US" altLang="zh-TW" sz="1200" b="1">
                <a:solidFill>
                  <a:schemeClr val="tx1"/>
                </a:solidFill>
                <a:latin typeface="Arial" panose="020B0604020202020204" pitchFamily="34" charset="0"/>
                <a:ea typeface="微軟正黑體" panose="020B0604030504040204" pitchFamily="34" charset="-120"/>
                <a:sym typeface="Arial" panose="020B0604020202020204" pitchFamily="34" charset="0"/>
              </a:rPr>
              <a:t>expansion card</a:t>
            </a:r>
          </a:p>
        </p:txBody>
      </p:sp>
      <p:sp>
        <p:nvSpPr>
          <p:cNvPr id="90" name="Shape 528">
            <a:extLst>
              <a:ext uri="{FF2B5EF4-FFF2-40B4-BE49-F238E27FC236}">
                <a16:creationId xmlns:a16="http://schemas.microsoft.com/office/drawing/2014/main" id="{DE8B63BE-F96A-44F4-93FE-EA4A550B6777}"/>
              </a:ext>
            </a:extLst>
          </p:cNvPr>
          <p:cNvSpPr/>
          <p:nvPr/>
        </p:nvSpPr>
        <p:spPr>
          <a:xfrm flipH="1">
            <a:off x="473444" y="3283277"/>
            <a:ext cx="2738829" cy="1557444"/>
          </a:xfrm>
          <a:prstGeom prst="snip2DiagRect">
            <a:avLst>
              <a:gd name="adj1" fmla="val 0"/>
              <a:gd name="adj2" fmla="val 12556"/>
            </a:avLst>
          </a:prstGeom>
          <a:gradFill>
            <a:gsLst>
              <a:gs pos="47000">
                <a:schemeClr val="tx1">
                  <a:alpha val="44000"/>
                </a:schemeClr>
              </a:gs>
              <a:gs pos="100000">
                <a:schemeClr val="tx1">
                  <a:alpha val="17000"/>
                </a:scheme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91425" tIns="45700" rIns="91425" bIns="45700" anchor="ctr" anchorCtr="0">
            <a:noAutofit/>
          </a:bodyPr>
          <a:lstStyle/>
          <a:p>
            <a:pPr algn="ctr">
              <a:buClr>
                <a:srgbClr val="000000"/>
              </a:buClr>
            </a:pPr>
            <a:endParaRPr sz="1800">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9" name="Shape 528">
            <a:extLst>
              <a:ext uri="{FF2B5EF4-FFF2-40B4-BE49-F238E27FC236}">
                <a16:creationId xmlns:a16="http://schemas.microsoft.com/office/drawing/2014/main" id="{399928B1-191B-4789-B392-61C77BBDABDA}"/>
              </a:ext>
            </a:extLst>
          </p:cNvPr>
          <p:cNvSpPr/>
          <p:nvPr/>
        </p:nvSpPr>
        <p:spPr>
          <a:xfrm flipH="1">
            <a:off x="6190223" y="1456953"/>
            <a:ext cx="2440305" cy="1684622"/>
          </a:xfrm>
          <a:prstGeom prst="snip2DiagRect">
            <a:avLst>
              <a:gd name="adj1" fmla="val 0"/>
              <a:gd name="adj2" fmla="val 12393"/>
            </a:avLst>
          </a:prstGeom>
          <a:gradFill>
            <a:gsLst>
              <a:gs pos="47000">
                <a:schemeClr val="tx1">
                  <a:alpha val="44000"/>
                </a:schemeClr>
              </a:gs>
              <a:gs pos="100000">
                <a:schemeClr val="tx1">
                  <a:alpha val="17000"/>
                </a:scheme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91425" tIns="45700" rIns="91425" bIns="45700" anchor="ctr" anchorCtr="0">
            <a:noAutofit/>
          </a:bodyPr>
          <a:lstStyle/>
          <a:p>
            <a:pPr algn="ctr">
              <a:buClr>
                <a:srgbClr val="000000"/>
              </a:buClr>
            </a:pPr>
            <a:endParaRPr sz="1800">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3" name="Shape 528">
            <a:extLst>
              <a:ext uri="{FF2B5EF4-FFF2-40B4-BE49-F238E27FC236}">
                <a16:creationId xmlns:a16="http://schemas.microsoft.com/office/drawing/2014/main" id="{E57ACE7C-83D5-4FFF-8152-C72C829BB23E}"/>
              </a:ext>
            </a:extLst>
          </p:cNvPr>
          <p:cNvSpPr/>
          <p:nvPr/>
        </p:nvSpPr>
        <p:spPr>
          <a:xfrm flipH="1">
            <a:off x="3377085" y="3259291"/>
            <a:ext cx="2626569" cy="1579402"/>
          </a:xfrm>
          <a:prstGeom prst="snip2DiagRect">
            <a:avLst>
              <a:gd name="adj1" fmla="val 0"/>
              <a:gd name="adj2" fmla="val 12393"/>
            </a:avLst>
          </a:prstGeom>
          <a:gradFill>
            <a:gsLst>
              <a:gs pos="47000">
                <a:schemeClr val="tx1">
                  <a:alpha val="44000"/>
                </a:schemeClr>
              </a:gs>
              <a:gs pos="100000">
                <a:schemeClr val="tx1">
                  <a:alpha val="17000"/>
                </a:scheme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91425" tIns="45700" rIns="91425" bIns="45700" anchor="ctr" anchorCtr="0">
            <a:noAutofit/>
          </a:bodyPr>
          <a:lstStyle/>
          <a:p>
            <a:pPr algn="ctr">
              <a:buClr>
                <a:srgbClr val="000000"/>
              </a:buClr>
            </a:pPr>
            <a:endParaRPr sz="1800">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 name="TextBox 45">
            <a:extLst>
              <a:ext uri="{FF2B5EF4-FFF2-40B4-BE49-F238E27FC236}">
                <a16:creationId xmlns:a16="http://schemas.microsoft.com/office/drawing/2014/main" id="{3B07719A-5788-44BF-BF3A-A2A1E829E893}"/>
              </a:ext>
            </a:extLst>
          </p:cNvPr>
          <p:cNvSpPr txBox="1"/>
          <p:nvPr/>
        </p:nvSpPr>
        <p:spPr>
          <a:xfrm>
            <a:off x="4201865" y="2477100"/>
            <a:ext cx="1380492" cy="246221"/>
          </a:xfrm>
          <a:prstGeom prst="rect">
            <a:avLst/>
          </a:prstGeom>
          <a:noFill/>
        </p:spPr>
        <p:txBody>
          <a:bodyPr wrap="square" lIns="91440" tIns="45720" rIns="91440" bIns="45720" rtlCol="0" anchor="t">
            <a:spAutoFit/>
          </a:bodyPr>
          <a:lstStyle/>
          <a:p>
            <a:pPr algn="ctr"/>
            <a:r>
              <a:rPr lang="en-US" altLang="zh-TW" sz="1000">
                <a:solidFill>
                  <a:schemeClr val="tx1"/>
                </a:solidFill>
                <a:latin typeface="Arial" panose="020B0604020202020204" pitchFamily="34" charset="0"/>
                <a:ea typeface="微軟正黑體" panose="020B0604030504040204" pitchFamily="34" charset="-120"/>
                <a:sym typeface="Arial" panose="020B0604020202020204" pitchFamily="34" charset="0"/>
              </a:rPr>
              <a:t>QXG-10G1T</a:t>
            </a:r>
            <a:endParaRPr lang="zh-TW" altLang="en-US" sz="10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 name="TextBox 73">
            <a:extLst>
              <a:ext uri="{FF2B5EF4-FFF2-40B4-BE49-F238E27FC236}">
                <a16:creationId xmlns:a16="http://schemas.microsoft.com/office/drawing/2014/main" id="{37923793-AD03-4606-9BA8-E4B0273155C2}"/>
              </a:ext>
            </a:extLst>
          </p:cNvPr>
          <p:cNvSpPr txBox="1"/>
          <p:nvPr/>
        </p:nvSpPr>
        <p:spPr>
          <a:xfrm>
            <a:off x="903406" y="2463186"/>
            <a:ext cx="1449813" cy="276987"/>
          </a:xfrm>
          <a:prstGeom prst="rect">
            <a:avLst/>
          </a:prstGeom>
          <a:noFill/>
        </p:spPr>
        <p:txBody>
          <a:bodyPr wrap="square" lIns="121908" tIns="60954" rIns="121908" bIns="60954" rtlCol="0" anchor="t">
            <a:spAutoFit/>
          </a:bodyPr>
          <a:lstStyle/>
          <a:p>
            <a:pPr algn="ctr"/>
            <a:r>
              <a:rPr lang="en-US" sz="1000">
                <a:solidFill>
                  <a:schemeClr val="tx1"/>
                </a:solidFill>
                <a:latin typeface="Arial" panose="020B0604020202020204" pitchFamily="34" charset="0"/>
                <a:ea typeface="微軟正黑體" panose="020B0604030504040204" pitchFamily="34" charset="-120"/>
                <a:sym typeface="Arial" panose="020B0604020202020204" pitchFamily="34" charset="0"/>
              </a:rPr>
              <a:t>LAN-10G2T-X710</a:t>
            </a:r>
            <a:endParaRPr lang="zh-TW" altLang="en-US" sz="105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3" name="TextBox 29">
            <a:extLst>
              <a:ext uri="{FF2B5EF4-FFF2-40B4-BE49-F238E27FC236}">
                <a16:creationId xmlns:a16="http://schemas.microsoft.com/office/drawing/2014/main" id="{39FAA6E8-04E2-EA43-9204-1D1561C7C742}"/>
              </a:ext>
            </a:extLst>
          </p:cNvPr>
          <p:cNvSpPr txBox="1"/>
          <p:nvPr/>
        </p:nvSpPr>
        <p:spPr>
          <a:xfrm>
            <a:off x="7244231" y="2101268"/>
            <a:ext cx="1240059" cy="276987"/>
          </a:xfrm>
          <a:prstGeom prst="rect">
            <a:avLst/>
          </a:prstGeom>
          <a:noFill/>
        </p:spPr>
        <p:txBody>
          <a:bodyPr wrap="none" lIns="121908" tIns="60954" rIns="121908" bIns="60954" rtlCol="0" anchor="t">
            <a:spAutoFit/>
          </a:bodyPr>
          <a:lstStyle>
            <a:defPPr marR="0" lvl="0" algn="l" rtl="0">
              <a:lnSpc>
                <a:spcPct val="100000"/>
              </a:lnSpc>
              <a:spcBef>
                <a:spcPts val="0"/>
              </a:spcBef>
              <a:spcAft>
                <a:spcPts val="0"/>
              </a:spcAft>
            </a:defPPr>
            <a:lvl1pPr>
              <a:defRPr sz="1100" b="1">
                <a:solidFill>
                  <a:srgbClr val="39523E"/>
                </a:solidFill>
                <a:ea typeface="+mn-ea"/>
              </a:defRPr>
            </a:lvl1pPr>
          </a:lstStyle>
          <a:p>
            <a:r>
              <a:rPr lang="en-US" sz="1000" b="0">
                <a:solidFill>
                  <a:schemeClr val="tx1"/>
                </a:solidFill>
                <a:latin typeface="Arial" panose="020B0604020202020204" pitchFamily="34" charset="0"/>
                <a:ea typeface="微軟正黑體" panose="020B0604030504040204" pitchFamily="34" charset="-120"/>
                <a:sym typeface="Arial" panose="020B0604020202020204" pitchFamily="34" charset="0"/>
              </a:rPr>
              <a:t>QXG-5G1T-111C</a:t>
            </a:r>
          </a:p>
        </p:txBody>
      </p:sp>
      <p:sp>
        <p:nvSpPr>
          <p:cNvPr id="45" name="TextBox 29">
            <a:extLst>
              <a:ext uri="{FF2B5EF4-FFF2-40B4-BE49-F238E27FC236}">
                <a16:creationId xmlns:a16="http://schemas.microsoft.com/office/drawing/2014/main" id="{C310ADD9-A473-6D44-A3A2-DE91256A9E26}"/>
              </a:ext>
            </a:extLst>
          </p:cNvPr>
          <p:cNvSpPr txBox="1"/>
          <p:nvPr/>
        </p:nvSpPr>
        <p:spPr>
          <a:xfrm>
            <a:off x="7240896" y="2312909"/>
            <a:ext cx="1240059" cy="276987"/>
          </a:xfrm>
          <a:prstGeom prst="rect">
            <a:avLst/>
          </a:prstGeom>
          <a:noFill/>
        </p:spPr>
        <p:txBody>
          <a:bodyPr wrap="none" lIns="121908" tIns="60954" rIns="121908" bIns="60954" rtlCol="0" anchor="t">
            <a:spAutoFit/>
          </a:bodyPr>
          <a:lstStyle>
            <a:defPPr marR="0" lvl="0" algn="l" rtl="0">
              <a:lnSpc>
                <a:spcPct val="100000"/>
              </a:lnSpc>
              <a:spcBef>
                <a:spcPts val="0"/>
              </a:spcBef>
              <a:spcAft>
                <a:spcPts val="0"/>
              </a:spcAft>
              <a:defRPr/>
            </a:defPPr>
            <a:lvl1pPr>
              <a:defRPr sz="1100" b="1">
                <a:solidFill>
                  <a:srgbClr val="39523E"/>
                </a:solidFill>
                <a:ea typeface="+mn-ea"/>
              </a:defRPr>
            </a:lvl1pPr>
          </a:lstStyle>
          <a:p>
            <a:r>
              <a:rPr lang="en-US" sz="1000" b="0">
                <a:solidFill>
                  <a:schemeClr val="tx1"/>
                </a:solidFill>
                <a:latin typeface="Arial" panose="020B0604020202020204" pitchFamily="34" charset="0"/>
                <a:ea typeface="微軟正黑體" panose="020B0604030504040204" pitchFamily="34" charset="-120"/>
                <a:sym typeface="Arial" panose="020B0604020202020204" pitchFamily="34" charset="0"/>
              </a:rPr>
              <a:t>QXG-5G2T-111C</a:t>
            </a:r>
          </a:p>
        </p:txBody>
      </p:sp>
      <p:sp>
        <p:nvSpPr>
          <p:cNvPr id="47" name="TextBox 29">
            <a:extLst>
              <a:ext uri="{FF2B5EF4-FFF2-40B4-BE49-F238E27FC236}">
                <a16:creationId xmlns:a16="http://schemas.microsoft.com/office/drawing/2014/main" id="{46A2F5E4-8623-B145-BF0A-DAA74F8BA667}"/>
              </a:ext>
            </a:extLst>
          </p:cNvPr>
          <p:cNvSpPr txBox="1"/>
          <p:nvPr/>
        </p:nvSpPr>
        <p:spPr>
          <a:xfrm>
            <a:off x="7243625" y="2524550"/>
            <a:ext cx="1240059" cy="276987"/>
          </a:xfrm>
          <a:prstGeom prst="rect">
            <a:avLst/>
          </a:prstGeom>
          <a:noFill/>
        </p:spPr>
        <p:txBody>
          <a:bodyPr wrap="none" lIns="121908" tIns="60954" rIns="121908" bIns="60954" rtlCol="0" anchor="t">
            <a:spAutoFit/>
          </a:bodyPr>
          <a:lstStyle>
            <a:defPPr marR="0" lvl="0" algn="l" rtl="0">
              <a:lnSpc>
                <a:spcPct val="100000"/>
              </a:lnSpc>
              <a:spcBef>
                <a:spcPts val="0"/>
              </a:spcBef>
              <a:spcAft>
                <a:spcPts val="0"/>
              </a:spcAft>
              <a:defRPr/>
            </a:defPPr>
            <a:lvl1pPr>
              <a:defRPr sz="1100" b="1">
                <a:solidFill>
                  <a:srgbClr val="39523E"/>
                </a:solidFill>
                <a:ea typeface="+mn-ea"/>
              </a:defRPr>
            </a:lvl1pPr>
          </a:lstStyle>
          <a:p>
            <a:r>
              <a:rPr lang="en-US" sz="1000" b="0">
                <a:solidFill>
                  <a:schemeClr val="tx1"/>
                </a:solidFill>
                <a:latin typeface="Arial" panose="020B0604020202020204" pitchFamily="34" charset="0"/>
                <a:ea typeface="微軟正黑體" panose="020B0604030504040204" pitchFamily="34" charset="-120"/>
                <a:sym typeface="Arial" panose="020B0604020202020204" pitchFamily="34" charset="0"/>
              </a:rPr>
              <a:t>QXG-5G4T-111C</a:t>
            </a:r>
          </a:p>
        </p:txBody>
      </p:sp>
      <p:pic>
        <p:nvPicPr>
          <p:cNvPr id="32" name="圖片 31">
            <a:extLst>
              <a:ext uri="{FF2B5EF4-FFF2-40B4-BE49-F238E27FC236}">
                <a16:creationId xmlns:a16="http://schemas.microsoft.com/office/drawing/2014/main" id="{85D5C650-2543-FD47-8C75-72A8D2A748F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226232" y="1990745"/>
            <a:ext cx="1145248" cy="752419"/>
          </a:xfrm>
          <a:prstGeom prst="roundRect">
            <a:avLst>
              <a:gd name="adj" fmla="val 0"/>
            </a:avLst>
          </a:prstGeom>
          <a:ln>
            <a:noFill/>
          </a:ln>
          <a:effectLst>
            <a:outerShdw blurRad="114300" dist="114300" dir="8100000" algn="tr" rotWithShape="0">
              <a:srgbClr val="09000C">
                <a:alpha val="38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6" name="文字方塊 55">
            <a:extLst>
              <a:ext uri="{FF2B5EF4-FFF2-40B4-BE49-F238E27FC236}">
                <a16:creationId xmlns:a16="http://schemas.microsoft.com/office/drawing/2014/main" id="{39388A57-6DB5-774C-8EEE-0EA6361EE25A}"/>
              </a:ext>
            </a:extLst>
          </p:cNvPr>
          <p:cNvSpPr txBox="1"/>
          <p:nvPr/>
        </p:nvSpPr>
        <p:spPr>
          <a:xfrm>
            <a:off x="6378247" y="2716166"/>
            <a:ext cx="869623" cy="255389"/>
          </a:xfrm>
          <a:prstGeom prst="roundRect">
            <a:avLst/>
          </a:prstGeom>
          <a:solidFill>
            <a:srgbClr val="E9C27B">
              <a:alpha val="85000"/>
            </a:srgbClr>
          </a:solidFill>
        </p:spPr>
        <p:txBody>
          <a:bodyPr wrap="none" lIns="91440" tIns="45720" rIns="91440" bIns="45720" rtlCol="0" anchor="t">
            <a:spAutoFit/>
          </a:bodyPr>
          <a:lstStyle>
            <a:defPPr marR="0" lvl="0" algn="l" rtl="0">
              <a:lnSpc>
                <a:spcPct val="100000"/>
              </a:lnSpc>
              <a:spcBef>
                <a:spcPts val="0"/>
              </a:spcBef>
              <a:spcAft>
                <a:spcPts val="0"/>
              </a:spcAft>
            </a:defPPr>
            <a:lvl1pPr>
              <a:defRPr kumimoji="1" sz="1000">
                <a:solidFill>
                  <a:schemeClr val="tx1"/>
                </a:solidFill>
              </a:defRPr>
            </a:lvl1pPr>
          </a:lstStyle>
          <a:p>
            <a:r>
              <a:rPr lang="en-US" altLang="zh-TW" sz="900" b="1">
                <a:solidFill>
                  <a:schemeClr val="bg1"/>
                </a:solidFill>
                <a:latin typeface="Arial" panose="020B0604020202020204" pitchFamily="34" charset="0"/>
                <a:ea typeface="微軟正黑體" panose="020B0604030504040204" pitchFamily="34" charset="-120"/>
                <a:sym typeface="Arial" panose="020B0604020202020204" pitchFamily="34" charset="0"/>
              </a:rPr>
              <a:t>1/2/4 x RJ45</a:t>
            </a:r>
            <a:endParaRPr lang="zh-TW" altLang="en-US" sz="9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1" name="TextBox 45">
            <a:extLst>
              <a:ext uri="{FF2B5EF4-FFF2-40B4-BE49-F238E27FC236}">
                <a16:creationId xmlns:a16="http://schemas.microsoft.com/office/drawing/2014/main" id="{01EF8245-0FB0-7347-9DF6-7A0BA9196594}"/>
              </a:ext>
            </a:extLst>
          </p:cNvPr>
          <p:cNvSpPr txBox="1"/>
          <p:nvPr/>
        </p:nvSpPr>
        <p:spPr>
          <a:xfrm>
            <a:off x="2547747" y="2477099"/>
            <a:ext cx="1380492" cy="246221"/>
          </a:xfrm>
          <a:prstGeom prst="rect">
            <a:avLst/>
          </a:prstGeom>
          <a:noFill/>
        </p:spPr>
        <p:txBody>
          <a:bodyPr wrap="square" rtlCol="0" anchor="t">
            <a:spAutoFit/>
          </a:bodyPr>
          <a:lstStyle/>
          <a:p>
            <a:pPr algn="ctr"/>
            <a:r>
              <a:rPr lang="en-US" altLang="zh-TW" sz="1000">
                <a:solidFill>
                  <a:schemeClr val="tx1"/>
                </a:solidFill>
                <a:latin typeface="Arial" panose="020B0604020202020204" pitchFamily="34" charset="0"/>
                <a:ea typeface="微軟正黑體" panose="020B0604030504040204" pitchFamily="34" charset="-120"/>
                <a:sym typeface="Arial" panose="020B0604020202020204" pitchFamily="34" charset="0"/>
              </a:rPr>
              <a:t>QXG-10G2TB</a:t>
            </a:r>
            <a:endParaRPr lang="zh-TW" altLang="en-US" sz="10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3" name="文字方塊 62">
            <a:extLst>
              <a:ext uri="{FF2B5EF4-FFF2-40B4-BE49-F238E27FC236}">
                <a16:creationId xmlns:a16="http://schemas.microsoft.com/office/drawing/2014/main" id="{BB0E9AC8-F0C9-2B40-842D-491CC7CD5C79}"/>
              </a:ext>
            </a:extLst>
          </p:cNvPr>
          <p:cNvSpPr txBox="1"/>
          <p:nvPr/>
        </p:nvSpPr>
        <p:spPr>
          <a:xfrm>
            <a:off x="2890148" y="2729243"/>
            <a:ext cx="671681" cy="255389"/>
          </a:xfrm>
          <a:prstGeom prst="roundRect">
            <a:avLst/>
          </a:prstGeom>
          <a:solidFill>
            <a:srgbClr val="E9C27B">
              <a:alpha val="85000"/>
            </a:srgbClr>
          </a:solidFill>
        </p:spPr>
        <p:txBody>
          <a:bodyPr wrap="none" rtlCol="0" anchor="t">
            <a:spAutoFit/>
          </a:bodyPr>
          <a:lstStyle/>
          <a:p>
            <a:r>
              <a:rPr kumimoji="1" lang="en-US" altLang="zh-TW" sz="900" b="1">
                <a:latin typeface="Arial" panose="020B0604020202020204" pitchFamily="34" charset="0"/>
                <a:ea typeface="微軟正黑體" panose="020B0604030504040204" pitchFamily="34" charset="-120"/>
                <a:sym typeface="Arial" panose="020B0604020202020204" pitchFamily="34" charset="0"/>
              </a:rPr>
              <a:t>2 x RJ45</a:t>
            </a:r>
            <a:endParaRPr kumimoji="1" lang="zh-TW" altLang="en-US" sz="900" b="1">
              <a:latin typeface="Arial" panose="020B0604020202020204" pitchFamily="34" charset="0"/>
              <a:ea typeface="微軟正黑體" panose="020B0604030504040204" pitchFamily="34" charset="-120"/>
              <a:sym typeface="Arial" panose="020B0604020202020204" pitchFamily="34" charset="0"/>
            </a:endParaRPr>
          </a:p>
        </p:txBody>
      </p:sp>
      <p:sp>
        <p:nvSpPr>
          <p:cNvPr id="64" name="文字方塊 63">
            <a:extLst>
              <a:ext uri="{FF2B5EF4-FFF2-40B4-BE49-F238E27FC236}">
                <a16:creationId xmlns:a16="http://schemas.microsoft.com/office/drawing/2014/main" id="{E018BC3E-95E7-2C44-8FC9-566CBFC6F365}"/>
              </a:ext>
            </a:extLst>
          </p:cNvPr>
          <p:cNvSpPr txBox="1"/>
          <p:nvPr/>
        </p:nvSpPr>
        <p:spPr>
          <a:xfrm>
            <a:off x="4550747" y="2729243"/>
            <a:ext cx="671681" cy="255389"/>
          </a:xfrm>
          <a:prstGeom prst="roundRect">
            <a:avLst/>
          </a:prstGeom>
          <a:solidFill>
            <a:srgbClr val="E9C27B">
              <a:alpha val="85000"/>
            </a:srgbClr>
          </a:solidFill>
        </p:spPr>
        <p:txBody>
          <a:bodyPr wrap="none" rtlCol="0" anchor="t">
            <a:spAutoFit/>
          </a:bodyPr>
          <a:lstStyle/>
          <a:p>
            <a:r>
              <a:rPr kumimoji="1" lang="en-US" altLang="zh-TW" sz="900" b="1">
                <a:latin typeface="Arial" panose="020B0604020202020204" pitchFamily="34" charset="0"/>
                <a:ea typeface="微軟正黑體" panose="020B0604030504040204" pitchFamily="34" charset="-120"/>
                <a:sym typeface="Arial" panose="020B0604020202020204" pitchFamily="34" charset="0"/>
              </a:rPr>
              <a:t>1 x RJ45</a:t>
            </a:r>
            <a:endParaRPr kumimoji="1" lang="zh-TW" altLang="en-US" sz="900" b="1">
              <a:latin typeface="Arial" panose="020B0604020202020204" pitchFamily="34" charset="0"/>
              <a:ea typeface="微軟正黑體" panose="020B0604030504040204" pitchFamily="34" charset="-120"/>
              <a:sym typeface="Arial" panose="020B0604020202020204" pitchFamily="34" charset="0"/>
            </a:endParaRPr>
          </a:p>
        </p:txBody>
      </p:sp>
      <p:sp>
        <p:nvSpPr>
          <p:cNvPr id="55" name="TextBox 76">
            <a:extLst>
              <a:ext uri="{FF2B5EF4-FFF2-40B4-BE49-F238E27FC236}">
                <a16:creationId xmlns:a16="http://schemas.microsoft.com/office/drawing/2014/main" id="{E0F654A7-FA76-E648-BBFD-6F58934AF787}"/>
              </a:ext>
            </a:extLst>
          </p:cNvPr>
          <p:cNvSpPr txBox="1"/>
          <p:nvPr/>
        </p:nvSpPr>
        <p:spPr>
          <a:xfrm>
            <a:off x="1786993" y="3857490"/>
            <a:ext cx="1397684" cy="707886"/>
          </a:xfrm>
          <a:prstGeom prst="rect">
            <a:avLst/>
          </a:prstGeom>
          <a:noFill/>
        </p:spPr>
        <p:txBody>
          <a:bodyPr wrap="square" rtlCol="0" anchor="t">
            <a:spAutoFit/>
          </a:bodyPr>
          <a:lstStyle/>
          <a:p>
            <a:r>
              <a:rPr lang="en-US" altLang="zh-TW" sz="1000">
                <a:solidFill>
                  <a:schemeClr val="tx1"/>
                </a:solidFill>
                <a:latin typeface="Arial" panose="020B0604020202020204" pitchFamily="34" charset="0"/>
                <a:ea typeface="微軟正黑體" panose="020B0604030504040204" pitchFamily="34" charset="-120"/>
                <a:sym typeface="Arial" panose="020B0604020202020204" pitchFamily="34" charset="0"/>
              </a:rPr>
              <a:t>QXG-25G2SF-CX6</a:t>
            </a:r>
          </a:p>
          <a:p>
            <a:r>
              <a:rPr lang="en-US" altLang="zh-TW" sz="1000">
                <a:solidFill>
                  <a:schemeClr val="tx1"/>
                </a:solidFill>
                <a:latin typeface="Arial" panose="020B0604020202020204" pitchFamily="34" charset="0"/>
                <a:ea typeface="微軟正黑體" panose="020B0604030504040204" pitchFamily="34" charset="-120"/>
                <a:sym typeface="Arial" panose="020B0604020202020204" pitchFamily="34" charset="0"/>
              </a:rPr>
              <a:t>(support 25GbE SFP28, 10GbE SFP+, 1GbE SFP)</a:t>
            </a:r>
          </a:p>
        </p:txBody>
      </p:sp>
      <p:sp>
        <p:nvSpPr>
          <p:cNvPr id="66" name="文字方塊 65">
            <a:extLst>
              <a:ext uri="{FF2B5EF4-FFF2-40B4-BE49-F238E27FC236}">
                <a16:creationId xmlns:a16="http://schemas.microsoft.com/office/drawing/2014/main" id="{BEDB12C6-BF4F-FC4D-90ED-4C54056E4802}"/>
              </a:ext>
            </a:extLst>
          </p:cNvPr>
          <p:cNvSpPr txBox="1"/>
          <p:nvPr/>
        </p:nvSpPr>
        <p:spPr>
          <a:xfrm>
            <a:off x="618350" y="4431922"/>
            <a:ext cx="1168643" cy="255389"/>
          </a:xfrm>
          <a:prstGeom prst="roundRect">
            <a:avLst/>
          </a:prstGeom>
          <a:solidFill>
            <a:srgbClr val="E9C27B">
              <a:alpha val="85000"/>
            </a:srgbClr>
          </a:solidFill>
        </p:spPr>
        <p:txBody>
          <a:bodyPr wrap="none" rtlCol="0">
            <a:spAutoFit/>
          </a:bodyPr>
          <a:lstStyle/>
          <a:p>
            <a:r>
              <a:rPr kumimoji="1" lang="en-US" altLang="zh-TW" sz="900" b="1">
                <a:latin typeface="Arial" panose="020B0604020202020204" pitchFamily="34" charset="0"/>
                <a:ea typeface="微軟正黑體" panose="020B0604030504040204" pitchFamily="34" charset="-120"/>
                <a:sym typeface="Arial" panose="020B0604020202020204" pitchFamily="34" charset="0"/>
              </a:rPr>
              <a:t>2 x SFP28 25Gb/s</a:t>
            </a:r>
            <a:endParaRPr kumimoji="1" lang="zh-TW" altLang="en-US" sz="900" b="1">
              <a:latin typeface="Arial" panose="020B0604020202020204" pitchFamily="34" charset="0"/>
              <a:ea typeface="微軟正黑體" panose="020B0604030504040204" pitchFamily="34" charset="-120"/>
              <a:sym typeface="Arial" panose="020B0604020202020204" pitchFamily="34" charset="0"/>
            </a:endParaRPr>
          </a:p>
        </p:txBody>
      </p:sp>
      <p:sp>
        <p:nvSpPr>
          <p:cNvPr id="73" name="文字方塊 72">
            <a:extLst>
              <a:ext uri="{FF2B5EF4-FFF2-40B4-BE49-F238E27FC236}">
                <a16:creationId xmlns:a16="http://schemas.microsoft.com/office/drawing/2014/main" id="{0ADF4E3D-AE90-8940-AF8C-4080F1C1BBED}"/>
              </a:ext>
            </a:extLst>
          </p:cNvPr>
          <p:cNvSpPr txBox="1"/>
          <p:nvPr/>
        </p:nvSpPr>
        <p:spPr>
          <a:xfrm>
            <a:off x="1243307" y="2729243"/>
            <a:ext cx="671681" cy="255389"/>
          </a:xfrm>
          <a:prstGeom prst="roundRect">
            <a:avLst/>
          </a:prstGeom>
          <a:solidFill>
            <a:srgbClr val="E9C27B">
              <a:alpha val="85000"/>
            </a:srgbClr>
          </a:solidFill>
        </p:spPr>
        <p:txBody>
          <a:bodyPr wrap="none" rtlCol="0">
            <a:spAutoFit/>
          </a:bodyPr>
          <a:lstStyle/>
          <a:p>
            <a:r>
              <a:rPr kumimoji="1" lang="en-US" altLang="zh-TW" sz="900" b="1">
                <a:latin typeface="Arial" panose="020B0604020202020204" pitchFamily="34" charset="0"/>
                <a:ea typeface="微軟正黑體" panose="020B0604030504040204" pitchFamily="34" charset="-120"/>
                <a:sym typeface="Arial" panose="020B0604020202020204" pitchFamily="34" charset="0"/>
              </a:rPr>
              <a:t>2 x RJ45</a:t>
            </a:r>
            <a:endParaRPr kumimoji="1" lang="zh-TW" altLang="en-US" sz="900" b="1">
              <a:latin typeface="Arial" panose="020B0604020202020204" pitchFamily="34" charset="0"/>
              <a:ea typeface="微軟正黑體" panose="020B0604030504040204" pitchFamily="34" charset="-120"/>
              <a:sym typeface="Arial" panose="020B0604020202020204" pitchFamily="34" charset="0"/>
            </a:endParaRPr>
          </a:p>
        </p:txBody>
      </p:sp>
      <p:sp>
        <p:nvSpPr>
          <p:cNvPr id="91" name="圓角化對角線角落矩形 8">
            <a:extLst>
              <a:ext uri="{FF2B5EF4-FFF2-40B4-BE49-F238E27FC236}">
                <a16:creationId xmlns:a16="http://schemas.microsoft.com/office/drawing/2014/main" id="{AD550588-3ACA-4A3E-8CE8-F770C557595B}"/>
              </a:ext>
            </a:extLst>
          </p:cNvPr>
          <p:cNvSpPr/>
          <p:nvPr/>
        </p:nvSpPr>
        <p:spPr>
          <a:xfrm flipH="1">
            <a:off x="473445" y="3283277"/>
            <a:ext cx="2069103" cy="335907"/>
          </a:xfrm>
          <a:prstGeom prst="snip2DiagRect">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15" indent="-285715"/>
            <a:r>
              <a:rPr lang="en-US" altLang="zh-TW"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25GbE </a:t>
            </a:r>
            <a:r>
              <a:rPr lang="en-US" altLang="zh-CN"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expansion card</a:t>
            </a:r>
          </a:p>
        </p:txBody>
      </p:sp>
      <p:sp>
        <p:nvSpPr>
          <p:cNvPr id="50" name="圓角化對角線角落矩形 8">
            <a:extLst>
              <a:ext uri="{FF2B5EF4-FFF2-40B4-BE49-F238E27FC236}">
                <a16:creationId xmlns:a16="http://schemas.microsoft.com/office/drawing/2014/main" id="{627C4274-995F-4D11-BD85-2576756400DE}"/>
              </a:ext>
            </a:extLst>
          </p:cNvPr>
          <p:cNvSpPr/>
          <p:nvPr/>
        </p:nvSpPr>
        <p:spPr>
          <a:xfrm flipH="1">
            <a:off x="6189918" y="1456952"/>
            <a:ext cx="1927387" cy="335907"/>
          </a:xfrm>
          <a:prstGeom prst="snip2DiagRect">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108" indent="-285108"/>
            <a:r>
              <a:rPr lang="en-US" altLang="zh-TW" sz="1200" b="1">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rPr>
              <a:t>5GbE expansion card</a:t>
            </a:r>
            <a:endParaRPr lang="zh-TW" altLang="en-US" sz="1200">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60" name="TextBox 29">
            <a:extLst>
              <a:ext uri="{FF2B5EF4-FFF2-40B4-BE49-F238E27FC236}">
                <a16:creationId xmlns:a16="http://schemas.microsoft.com/office/drawing/2014/main" id="{685700EF-6A81-4695-AE8F-CB795F69BDCA}"/>
              </a:ext>
            </a:extLst>
          </p:cNvPr>
          <p:cNvSpPr txBox="1"/>
          <p:nvPr/>
        </p:nvSpPr>
        <p:spPr>
          <a:xfrm>
            <a:off x="4558649" y="3665275"/>
            <a:ext cx="1182351" cy="276987"/>
          </a:xfrm>
          <a:prstGeom prst="rect">
            <a:avLst/>
          </a:prstGeom>
          <a:noFill/>
        </p:spPr>
        <p:txBody>
          <a:bodyPr wrap="none" lIns="121908" tIns="60954" rIns="121908" bIns="60954" rtlCol="0" anchor="t">
            <a:spAutoFit/>
          </a:bodyPr>
          <a:lstStyle>
            <a:defPPr marR="0" lvl="0" algn="l" rtl="0">
              <a:lnSpc>
                <a:spcPct val="100000"/>
              </a:lnSpc>
              <a:spcBef>
                <a:spcPts val="0"/>
              </a:spcBef>
              <a:spcAft>
                <a:spcPts val="0"/>
              </a:spcAft>
            </a:defPPr>
            <a:lvl1pPr>
              <a:defRPr sz="1100" b="1">
                <a:solidFill>
                  <a:srgbClr val="39523E"/>
                </a:solidFill>
                <a:ea typeface="+mn-ea"/>
              </a:defRPr>
            </a:lvl1pPr>
          </a:lstStyle>
          <a:p>
            <a:r>
              <a:rPr lang="en-US" sz="1000" b="0">
                <a:solidFill>
                  <a:schemeClr val="tx1"/>
                </a:solidFill>
                <a:latin typeface="Arial" panose="020B0604020202020204" pitchFamily="34" charset="0"/>
                <a:ea typeface="微軟正黑體" panose="020B0604030504040204" pitchFamily="34" charset="-120"/>
                <a:sym typeface="Arial" panose="020B0604020202020204" pitchFamily="34" charset="0"/>
              </a:rPr>
              <a:t>QXG-2G1T-I225</a:t>
            </a:r>
          </a:p>
        </p:txBody>
      </p:sp>
      <p:sp>
        <p:nvSpPr>
          <p:cNvPr id="68" name="TextBox 29">
            <a:extLst>
              <a:ext uri="{FF2B5EF4-FFF2-40B4-BE49-F238E27FC236}">
                <a16:creationId xmlns:a16="http://schemas.microsoft.com/office/drawing/2014/main" id="{A8A95DE0-EAEB-40EF-9155-EAF7C2A82D7A}"/>
              </a:ext>
            </a:extLst>
          </p:cNvPr>
          <p:cNvSpPr txBox="1"/>
          <p:nvPr/>
        </p:nvSpPr>
        <p:spPr>
          <a:xfrm>
            <a:off x="4558649" y="3862150"/>
            <a:ext cx="1182351" cy="276987"/>
          </a:xfrm>
          <a:prstGeom prst="rect">
            <a:avLst/>
          </a:prstGeom>
          <a:noFill/>
        </p:spPr>
        <p:txBody>
          <a:bodyPr wrap="none" lIns="121908" tIns="60954" rIns="121908" bIns="60954" rtlCol="0" anchor="t">
            <a:spAutoFit/>
          </a:bodyPr>
          <a:lstStyle>
            <a:defPPr marR="0" lvl="0" algn="l" rtl="0">
              <a:lnSpc>
                <a:spcPct val="100000"/>
              </a:lnSpc>
              <a:spcBef>
                <a:spcPts val="0"/>
              </a:spcBef>
              <a:spcAft>
                <a:spcPts val="0"/>
              </a:spcAft>
            </a:defPPr>
            <a:lvl1pPr>
              <a:defRPr sz="1100" b="1">
                <a:solidFill>
                  <a:srgbClr val="39523E"/>
                </a:solidFill>
                <a:ea typeface="+mn-ea"/>
              </a:defRPr>
            </a:lvl1pPr>
          </a:lstStyle>
          <a:p>
            <a:r>
              <a:rPr lang="en-US" sz="1000" b="0">
                <a:solidFill>
                  <a:schemeClr val="tx1"/>
                </a:solidFill>
                <a:latin typeface="Arial" panose="020B0604020202020204" pitchFamily="34" charset="0"/>
                <a:ea typeface="微軟正黑體" panose="020B0604030504040204" pitchFamily="34" charset="-120"/>
                <a:sym typeface="Arial" panose="020B0604020202020204" pitchFamily="34" charset="0"/>
              </a:rPr>
              <a:t>QXG-2G2T-I225</a:t>
            </a:r>
          </a:p>
        </p:txBody>
      </p:sp>
      <p:sp>
        <p:nvSpPr>
          <p:cNvPr id="69" name="TextBox 29">
            <a:extLst>
              <a:ext uri="{FF2B5EF4-FFF2-40B4-BE49-F238E27FC236}">
                <a16:creationId xmlns:a16="http://schemas.microsoft.com/office/drawing/2014/main" id="{3718E28E-3B51-405D-B3F7-64317E989FD3}"/>
              </a:ext>
            </a:extLst>
          </p:cNvPr>
          <p:cNvSpPr txBox="1"/>
          <p:nvPr/>
        </p:nvSpPr>
        <p:spPr>
          <a:xfrm>
            <a:off x="4558649" y="4059027"/>
            <a:ext cx="1182351" cy="276987"/>
          </a:xfrm>
          <a:prstGeom prst="rect">
            <a:avLst/>
          </a:prstGeom>
          <a:noFill/>
        </p:spPr>
        <p:txBody>
          <a:bodyPr wrap="none" lIns="121908" tIns="60954" rIns="121908" bIns="60954" rtlCol="0" anchor="t">
            <a:spAutoFit/>
          </a:bodyPr>
          <a:lstStyle>
            <a:defPPr marR="0" lvl="0" algn="l" rtl="0">
              <a:lnSpc>
                <a:spcPct val="100000"/>
              </a:lnSpc>
              <a:spcBef>
                <a:spcPts val="0"/>
              </a:spcBef>
              <a:spcAft>
                <a:spcPts val="0"/>
              </a:spcAft>
            </a:defPPr>
            <a:lvl1pPr>
              <a:defRPr sz="1100" b="1">
                <a:solidFill>
                  <a:srgbClr val="39523E"/>
                </a:solidFill>
                <a:ea typeface="+mn-ea"/>
              </a:defRPr>
            </a:lvl1pPr>
          </a:lstStyle>
          <a:p>
            <a:r>
              <a:rPr lang="en-US" sz="1000" b="0">
                <a:solidFill>
                  <a:schemeClr val="tx1"/>
                </a:solidFill>
                <a:latin typeface="Arial" panose="020B0604020202020204" pitchFamily="34" charset="0"/>
                <a:ea typeface="微軟正黑體" panose="020B0604030504040204" pitchFamily="34" charset="-120"/>
                <a:sym typeface="Arial" panose="020B0604020202020204" pitchFamily="34" charset="0"/>
              </a:rPr>
              <a:t>QXG-2G4T-I225</a:t>
            </a:r>
          </a:p>
        </p:txBody>
      </p:sp>
      <p:sp>
        <p:nvSpPr>
          <p:cNvPr id="54" name="圓角化對角線角落矩形 8">
            <a:extLst>
              <a:ext uri="{FF2B5EF4-FFF2-40B4-BE49-F238E27FC236}">
                <a16:creationId xmlns:a16="http://schemas.microsoft.com/office/drawing/2014/main" id="{12447289-E590-4CFF-8D3E-5DE0102ADE04}"/>
              </a:ext>
            </a:extLst>
          </p:cNvPr>
          <p:cNvSpPr/>
          <p:nvPr/>
        </p:nvSpPr>
        <p:spPr>
          <a:xfrm flipH="1">
            <a:off x="3376776" y="3259291"/>
            <a:ext cx="1993124" cy="335907"/>
          </a:xfrm>
          <a:prstGeom prst="snip2DiagRect">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108" indent="-285108"/>
            <a:r>
              <a:rPr lang="en-US" sz="1200" b="1">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rPr>
              <a:t>2.5GbE </a:t>
            </a:r>
            <a:r>
              <a:rPr lang="en-US" altLang="zh-TW" sz="1200" b="1">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rPr>
              <a:t>expansion card</a:t>
            </a:r>
            <a:endParaRPr lang="zh-TW" altLang="en-US" sz="1200" b="1">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44" name="文字方塊 43">
            <a:extLst>
              <a:ext uri="{FF2B5EF4-FFF2-40B4-BE49-F238E27FC236}">
                <a16:creationId xmlns:a16="http://schemas.microsoft.com/office/drawing/2014/main" id="{7ADD31BD-1540-41C2-9913-0E09C56E2C63}"/>
              </a:ext>
            </a:extLst>
          </p:cNvPr>
          <p:cNvSpPr txBox="1"/>
          <p:nvPr/>
        </p:nvSpPr>
        <p:spPr>
          <a:xfrm>
            <a:off x="3596677" y="4414434"/>
            <a:ext cx="869623" cy="255389"/>
          </a:xfrm>
          <a:prstGeom prst="roundRect">
            <a:avLst/>
          </a:prstGeom>
          <a:solidFill>
            <a:srgbClr val="E9C27B">
              <a:alpha val="85000"/>
            </a:srgbClr>
          </a:solidFill>
        </p:spPr>
        <p:txBody>
          <a:bodyPr wrap="none" lIns="91440" tIns="45720" rIns="91440" bIns="45720" rtlCol="0" anchor="t">
            <a:spAutoFit/>
          </a:bodyPr>
          <a:lstStyle>
            <a:defPPr marR="0" lvl="0" algn="l" rtl="0">
              <a:lnSpc>
                <a:spcPct val="100000"/>
              </a:lnSpc>
              <a:spcBef>
                <a:spcPts val="0"/>
              </a:spcBef>
              <a:spcAft>
                <a:spcPts val="0"/>
              </a:spcAft>
            </a:defPPr>
            <a:lvl1pPr>
              <a:defRPr kumimoji="1" sz="1000">
                <a:solidFill>
                  <a:schemeClr val="tx1"/>
                </a:solidFill>
              </a:defRPr>
            </a:lvl1pPr>
          </a:lstStyle>
          <a:p>
            <a:r>
              <a:rPr lang="en-US" altLang="zh-TW" sz="900" b="1">
                <a:solidFill>
                  <a:schemeClr val="bg1"/>
                </a:solidFill>
                <a:latin typeface="Arial" panose="020B0604020202020204" pitchFamily="34" charset="0"/>
                <a:ea typeface="微軟正黑體" panose="020B0604030504040204" pitchFamily="34" charset="-120"/>
                <a:sym typeface="Arial" panose="020B0604020202020204" pitchFamily="34" charset="0"/>
              </a:rPr>
              <a:t>1/2/4 x RJ45</a:t>
            </a:r>
            <a:endParaRPr lang="zh-TW" altLang="en-US" sz="9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026" name="Picture 2" descr="QXG-10G2T-X710">
            <a:extLst>
              <a:ext uri="{FF2B5EF4-FFF2-40B4-BE49-F238E27FC236}">
                <a16:creationId xmlns:a16="http://schemas.microsoft.com/office/drawing/2014/main" id="{1622F116-8889-E44E-9C55-ADBAD433685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85187" y="1797784"/>
            <a:ext cx="1000538" cy="869356"/>
          </a:xfrm>
          <a:prstGeom prst="roundRect">
            <a:avLst>
              <a:gd name="adj" fmla="val 0"/>
            </a:avLst>
          </a:prstGeom>
          <a:ln>
            <a:noFill/>
          </a:ln>
          <a:effectLst>
            <a:outerShdw blurRad="114300" dist="114300" dir="8100000" algn="tr" rotWithShape="0">
              <a:srgbClr val="09000C">
                <a:alpha val="38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QXG-25G2SF-CX6">
            <a:extLst>
              <a:ext uri="{FF2B5EF4-FFF2-40B4-BE49-F238E27FC236}">
                <a16:creationId xmlns:a16="http://schemas.microsoft.com/office/drawing/2014/main" id="{D6FD8A25-384A-5847-9C79-57AA84851B3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18350" y="3495385"/>
            <a:ext cx="1168643" cy="1015420"/>
          </a:xfrm>
          <a:prstGeom prst="roundRect">
            <a:avLst>
              <a:gd name="adj" fmla="val 0"/>
            </a:avLst>
          </a:prstGeom>
          <a:ln>
            <a:noFill/>
          </a:ln>
          <a:effectLst>
            <a:outerShdw blurRad="114300" dist="114300" dir="8100000" algn="tr" rotWithShape="0">
              <a:srgbClr val="09000C">
                <a:alpha val="38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4" name="Picture 10" descr="QXG-5G4T-111C">
            <a:extLst>
              <a:ext uri="{FF2B5EF4-FFF2-40B4-BE49-F238E27FC236}">
                <a16:creationId xmlns:a16="http://schemas.microsoft.com/office/drawing/2014/main" id="{C906B22A-F400-AB44-B43D-8629222D0414}"/>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476187" y="3556594"/>
            <a:ext cx="1127610" cy="979768"/>
          </a:xfrm>
          <a:prstGeom prst="roundRect">
            <a:avLst>
              <a:gd name="adj" fmla="val 0"/>
            </a:avLst>
          </a:prstGeom>
          <a:ln>
            <a:noFill/>
          </a:ln>
          <a:effectLst>
            <a:outerShdw blurRad="114300" dist="114300" dir="8100000" algn="tr" rotWithShape="0">
              <a:srgbClr val="09000C">
                <a:alpha val="38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6" name="Picture 12" descr="QXG-10G1T">
            <a:extLst>
              <a:ext uri="{FF2B5EF4-FFF2-40B4-BE49-F238E27FC236}">
                <a16:creationId xmlns:a16="http://schemas.microsoft.com/office/drawing/2014/main" id="{DD362F7C-0468-D946-9BDE-645CEF7BE6EA}"/>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410401" y="1794701"/>
            <a:ext cx="959499" cy="833698"/>
          </a:xfrm>
          <a:prstGeom prst="roundRect">
            <a:avLst>
              <a:gd name="adj" fmla="val 0"/>
            </a:avLst>
          </a:prstGeom>
          <a:ln>
            <a:noFill/>
          </a:ln>
          <a:effectLst>
            <a:outerShdw blurRad="114300" dist="114300" dir="8100000" algn="tr" rotWithShape="0">
              <a:srgbClr val="09000C">
                <a:alpha val="38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8" name="Picture 14" descr="QXG-10G2TB">
            <a:extLst>
              <a:ext uri="{FF2B5EF4-FFF2-40B4-BE49-F238E27FC236}">
                <a16:creationId xmlns:a16="http://schemas.microsoft.com/office/drawing/2014/main" id="{7B693ECF-7FD9-484D-89AB-4EAA633788AA}"/>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706358" y="1774884"/>
            <a:ext cx="1000538" cy="869356"/>
          </a:xfrm>
          <a:prstGeom prst="roundRect">
            <a:avLst>
              <a:gd name="adj" fmla="val 0"/>
            </a:avLst>
          </a:prstGeom>
          <a:ln>
            <a:noFill/>
          </a:ln>
          <a:effectLst>
            <a:outerShdw blurRad="114300" dist="114300" dir="8100000" algn="tr" rotWithShape="0">
              <a:srgbClr val="09000C">
                <a:alpha val="38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8" name="標題 17">
            <a:extLst>
              <a:ext uri="{FF2B5EF4-FFF2-40B4-BE49-F238E27FC236}">
                <a16:creationId xmlns:a16="http://schemas.microsoft.com/office/drawing/2014/main" id="{AF4132F5-16D9-4BDC-B324-45FF931CFD64}"/>
              </a:ext>
            </a:extLst>
          </p:cNvPr>
          <p:cNvSpPr>
            <a:spLocks noGrp="1"/>
          </p:cNvSpPr>
          <p:nvPr>
            <p:ph type="title"/>
          </p:nvPr>
        </p:nvSpPr>
        <p:spPr>
          <a:xfrm>
            <a:off x="556451" y="190515"/>
            <a:ext cx="7707900" cy="1006234"/>
          </a:xfrm>
        </p:spPr>
        <p:txBody>
          <a:bodyPr/>
          <a:lstStyle/>
          <a:p>
            <a:r>
              <a:rPr lang="en-US" altLang="zh-TW">
                <a:sym typeface="Arial" panose="020B0604020202020204" pitchFamily="34" charset="0"/>
              </a:rPr>
              <a:t>Supports</a:t>
            </a:r>
            <a:r>
              <a:rPr lang="en-US" altLang="zh-TW" dirty="0">
                <a:sym typeface="Arial" panose="020B0604020202020204" pitchFamily="34" charset="0"/>
              </a:rPr>
              <a:t> various QNAP network expansion cards</a:t>
            </a:r>
            <a:endParaRPr lang="zh-TW" altLang="en-US" dirty="0">
              <a:sym typeface="Arial" panose="020B0604020202020204" pitchFamily="34" charset="0"/>
            </a:endParaRPr>
          </a:p>
        </p:txBody>
      </p:sp>
      <p:pic>
        <p:nvPicPr>
          <p:cNvPr id="17" name="圖形 16">
            <a:extLst>
              <a:ext uri="{FF2B5EF4-FFF2-40B4-BE49-F238E27FC236}">
                <a16:creationId xmlns:a16="http://schemas.microsoft.com/office/drawing/2014/main" id="{8D00EB35-2AF3-4A72-A924-AB363EE046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42472" y="1836175"/>
            <a:ext cx="328232" cy="400554"/>
          </a:xfrm>
          <a:prstGeom prst="rect">
            <a:avLst/>
          </a:prstGeom>
        </p:spPr>
      </p:pic>
      <p:pic>
        <p:nvPicPr>
          <p:cNvPr id="57" name="圖形 56">
            <a:extLst>
              <a:ext uri="{FF2B5EF4-FFF2-40B4-BE49-F238E27FC236}">
                <a16:creationId xmlns:a16="http://schemas.microsoft.com/office/drawing/2014/main" id="{ADAFE241-782D-43E7-8D13-BEDF7C0411D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27484" y="1836175"/>
            <a:ext cx="328232" cy="400554"/>
          </a:xfrm>
          <a:prstGeom prst="rect">
            <a:avLst/>
          </a:prstGeom>
        </p:spPr>
      </p:pic>
      <p:sp>
        <p:nvSpPr>
          <p:cNvPr id="37" name="文字方塊 36">
            <a:extLst>
              <a:ext uri="{FF2B5EF4-FFF2-40B4-BE49-F238E27FC236}">
                <a16:creationId xmlns:a16="http://schemas.microsoft.com/office/drawing/2014/main" id="{3B418411-0111-4AEF-A176-AC86FCB72B47}"/>
              </a:ext>
            </a:extLst>
          </p:cNvPr>
          <p:cNvSpPr txBox="1"/>
          <p:nvPr/>
        </p:nvSpPr>
        <p:spPr>
          <a:xfrm>
            <a:off x="6213501" y="3313290"/>
            <a:ext cx="2705909" cy="615553"/>
          </a:xfrm>
          <a:prstGeom prst="rect">
            <a:avLst/>
          </a:prstGeom>
          <a:noFill/>
        </p:spPr>
        <p:txBody>
          <a:bodyPr wrap="square" rtlCol="0">
            <a:spAutoFit/>
          </a:bodyPr>
          <a:lstStyle/>
          <a:p>
            <a:r>
              <a:rPr lang="en-US" altLang="zh-TW" sz="12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more…</a:t>
            </a:r>
            <a:endParaRPr lang="en-US" altLang="zh-TW" sz="16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p>
            <a:r>
              <a:rPr lang="en-US" altLang="zh-TW" sz="12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Please refer to the compatibility list</a:t>
            </a:r>
          </a:p>
          <a:p>
            <a:r>
              <a:rPr lang="en-US" altLang="zh-TW" sz="10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https://www.qnap.com/go/compatibility/</a:t>
            </a:r>
            <a:endParaRPr lang="zh-TW" altLang="en-US" sz="10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1401321014"/>
      </p:ext>
    </p:extLst>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群組 11">
            <a:extLst>
              <a:ext uri="{FF2B5EF4-FFF2-40B4-BE49-F238E27FC236}">
                <a16:creationId xmlns:a16="http://schemas.microsoft.com/office/drawing/2014/main" id="{BABBA3FE-21C8-4594-8FE6-C3C54D3AE8C0}"/>
              </a:ext>
            </a:extLst>
          </p:cNvPr>
          <p:cNvGrpSpPr/>
          <p:nvPr/>
        </p:nvGrpSpPr>
        <p:grpSpPr>
          <a:xfrm>
            <a:off x="481931" y="1426596"/>
            <a:ext cx="3209412" cy="3152053"/>
            <a:chOff x="4813300" y="1333320"/>
            <a:chExt cx="2079520" cy="2426732"/>
          </a:xfrm>
        </p:grpSpPr>
        <p:sp>
          <p:nvSpPr>
            <p:cNvPr id="13" name="Shape 528">
              <a:extLst>
                <a:ext uri="{FF2B5EF4-FFF2-40B4-BE49-F238E27FC236}">
                  <a16:creationId xmlns:a16="http://schemas.microsoft.com/office/drawing/2014/main" id="{9054C4DE-6E35-4F4F-928A-061E353805F1}"/>
                </a:ext>
              </a:extLst>
            </p:cNvPr>
            <p:cNvSpPr/>
            <p:nvPr/>
          </p:nvSpPr>
          <p:spPr>
            <a:xfrm flipH="1">
              <a:off x="4915026" y="1333321"/>
              <a:ext cx="1977794" cy="2426731"/>
            </a:xfrm>
            <a:prstGeom prst="snip2DiagRect">
              <a:avLst>
                <a:gd name="adj1" fmla="val 0"/>
                <a:gd name="adj2" fmla="val 12393"/>
              </a:avLst>
            </a:prstGeom>
            <a:gradFill>
              <a:gsLst>
                <a:gs pos="47000">
                  <a:schemeClr val="tx1">
                    <a:alpha val="44000"/>
                  </a:schemeClr>
                </a:gs>
                <a:gs pos="100000">
                  <a:schemeClr val="tx1">
                    <a:alpha val="17000"/>
                  </a:scheme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91425" tIns="45700" rIns="91425" bIns="45700" anchor="ctr" anchorCtr="0">
              <a:noAutofit/>
            </a:bodyPr>
            <a:lstStyle/>
            <a:p>
              <a:pPr algn="ctr">
                <a:buClr>
                  <a:srgbClr val="000000"/>
                </a:buClr>
              </a:pPr>
              <a:endParaRPr sz="1800">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 name="TextBox 29">
              <a:extLst>
                <a:ext uri="{FF2B5EF4-FFF2-40B4-BE49-F238E27FC236}">
                  <a16:creationId xmlns:a16="http://schemas.microsoft.com/office/drawing/2014/main" id="{04DA42CD-8C31-4486-A435-A7E7CD34B519}"/>
                </a:ext>
              </a:extLst>
            </p:cNvPr>
            <p:cNvSpPr txBox="1"/>
            <p:nvPr/>
          </p:nvSpPr>
          <p:spPr>
            <a:xfrm>
              <a:off x="5291243" y="3024994"/>
              <a:ext cx="1225360" cy="260640"/>
            </a:xfrm>
            <a:prstGeom prst="rect">
              <a:avLst/>
            </a:prstGeom>
            <a:noFill/>
          </p:spPr>
          <p:txBody>
            <a:bodyPr wrap="square" lIns="121908" tIns="60954" rIns="121908" bIns="60954" rtlCol="0" anchor="t">
              <a:spAutoFit/>
            </a:bodyPr>
            <a:lstStyle>
              <a:defPPr marR="0" lvl="0" algn="l" rtl="0">
                <a:lnSpc>
                  <a:spcPct val="100000"/>
                </a:lnSpc>
                <a:spcBef>
                  <a:spcPts val="0"/>
                </a:spcBef>
                <a:spcAft>
                  <a:spcPts val="0"/>
                </a:spcAft>
                <a:defRPr/>
              </a:defPPr>
              <a:lvl1pPr>
                <a:defRPr sz="1100" b="1">
                  <a:solidFill>
                    <a:srgbClr val="39523E"/>
                  </a:solidFill>
                  <a:ea typeface="+mn-ea"/>
                </a:defRPr>
              </a:lvl1pPr>
            </a:lstStyle>
            <a:p>
              <a:pPr algn="ctr"/>
              <a:r>
                <a:rPr lang="en-US" sz="1400" b="0">
                  <a:solidFill>
                    <a:schemeClr val="tx1"/>
                  </a:solidFill>
                  <a:latin typeface="Arial" panose="020B0604020202020204" pitchFamily="34" charset="0"/>
                  <a:ea typeface="微軟正黑體" panose="020B0604030504040204" pitchFamily="34" charset="-120"/>
                  <a:sym typeface="Arial" panose="020B0604020202020204" pitchFamily="34" charset="0"/>
                </a:rPr>
                <a:t>QXG-16G2FC</a:t>
              </a:r>
              <a:endParaRPr lang="zh-CN" altLang="en-US" sz="1400" b="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 name="文字方塊 14">
              <a:extLst>
                <a:ext uri="{FF2B5EF4-FFF2-40B4-BE49-F238E27FC236}">
                  <a16:creationId xmlns:a16="http://schemas.microsoft.com/office/drawing/2014/main" id="{06B65913-8A50-4AB1-95FD-CBFEDB70970D}"/>
                </a:ext>
              </a:extLst>
            </p:cNvPr>
            <p:cNvSpPr txBox="1"/>
            <p:nvPr/>
          </p:nvSpPr>
          <p:spPr>
            <a:xfrm>
              <a:off x="5171412" y="3300378"/>
              <a:ext cx="1465021" cy="235946"/>
            </a:xfrm>
            <a:prstGeom prst="roundRect">
              <a:avLst/>
            </a:prstGeom>
            <a:solidFill>
              <a:srgbClr val="E9C27B">
                <a:alpha val="85000"/>
              </a:srgbClr>
            </a:solidFill>
          </p:spPr>
          <p:txBody>
            <a:bodyPr wrap="square" lIns="91440" tIns="45720" rIns="91440" bIns="45720" rtlCol="0" anchor="t">
              <a:spAutoFit/>
            </a:bodyPr>
            <a:lstStyle>
              <a:defPPr marR="0" lvl="0" algn="l" rtl="0">
                <a:lnSpc>
                  <a:spcPct val="100000"/>
                </a:lnSpc>
                <a:spcBef>
                  <a:spcPts val="0"/>
                </a:spcBef>
                <a:spcAft>
                  <a:spcPts val="0"/>
                </a:spcAft>
              </a:defPPr>
              <a:lvl1pPr>
                <a:defRPr kumimoji="1" sz="1000">
                  <a:solidFill>
                    <a:schemeClr val="tx1"/>
                  </a:solidFill>
                </a:defRPr>
              </a:lvl1pPr>
            </a:lstStyle>
            <a:p>
              <a:pPr algn="ctr"/>
              <a:r>
                <a:rPr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2 x SFP+ and </a:t>
              </a:r>
              <a:r>
                <a:rPr lang="en-US" sz="1200" b="1">
                  <a:solidFill>
                    <a:schemeClr val="bg1"/>
                  </a:solidFill>
                  <a:latin typeface="Arial" panose="020B0604020202020204" pitchFamily="34" charset="0"/>
                  <a:ea typeface="微軟正黑體" panose="020B0604030504040204" pitchFamily="34" charset="-120"/>
                  <a:sym typeface="Arial" panose="020B0604020202020204" pitchFamily="34" charset="0"/>
                </a:rPr>
                <a:t>transceiver</a:t>
              </a:r>
              <a:r>
                <a:rPr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 </a:t>
              </a:r>
              <a:endParaRPr lang="zh-TW" altLang="en-US" sz="12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 name="圓角化對角線角落矩形 8">
              <a:extLst>
                <a:ext uri="{FF2B5EF4-FFF2-40B4-BE49-F238E27FC236}">
                  <a16:creationId xmlns:a16="http://schemas.microsoft.com/office/drawing/2014/main" id="{90636EB6-9DE5-4C09-85A4-B566495D1F1D}"/>
                </a:ext>
              </a:extLst>
            </p:cNvPr>
            <p:cNvSpPr/>
            <p:nvPr/>
          </p:nvSpPr>
          <p:spPr>
            <a:xfrm flipH="1">
              <a:off x="4914721" y="1333320"/>
              <a:ext cx="1828086" cy="411388"/>
            </a:xfrm>
            <a:prstGeom prst="snip2DiagRect">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4480" indent="-284480"/>
              <a:r>
                <a:rPr lang="en-US" b="1">
                  <a:solidFill>
                    <a:schemeClr val="accent6"/>
                  </a:solidFill>
                  <a:latin typeface="Arial" panose="020B0604020202020204" pitchFamily="34" charset="0"/>
                  <a:ea typeface="微軟正黑體" panose="020B0604030504040204" pitchFamily="34" charset="-120"/>
                  <a:cs typeface="+mn-lt"/>
                  <a:sym typeface="Arial" panose="020B0604020202020204" pitchFamily="34" charset="0"/>
                </a:rPr>
                <a:t>16Gb FC </a:t>
              </a:r>
              <a:r>
                <a:rPr lang="en-US" altLang="zh-TW" sz="1600" b="1">
                  <a:solidFill>
                    <a:schemeClr val="tx1"/>
                  </a:solidFill>
                  <a:latin typeface="Arial" panose="020B0604020202020204" pitchFamily="34" charset="0"/>
                  <a:ea typeface="微軟正黑體" panose="020B0604030504040204" pitchFamily="34" charset="-120"/>
                  <a:sym typeface="Arial" panose="020B0604020202020204" pitchFamily="34" charset="0"/>
                </a:rPr>
                <a:t>expansion card</a:t>
              </a:r>
              <a:endParaRPr lang="zh-TW" sz="1600" b="1">
                <a:solidFill>
                  <a:schemeClr val="accent6"/>
                </a:solidFill>
                <a:latin typeface="Arial" panose="020B0604020202020204" pitchFamily="34" charset="0"/>
                <a:ea typeface="微軟正黑體" panose="020B0604030504040204" pitchFamily="34" charset="-120"/>
                <a:cs typeface="Arial"/>
                <a:sym typeface="Arial" panose="020B0604020202020204" pitchFamily="34" charset="0"/>
              </a:endParaRPr>
            </a:p>
          </p:txBody>
        </p:sp>
        <p:pic>
          <p:nvPicPr>
            <p:cNvPr id="17" name="圖片 3">
              <a:extLst>
                <a:ext uri="{FF2B5EF4-FFF2-40B4-BE49-F238E27FC236}">
                  <a16:creationId xmlns:a16="http://schemas.microsoft.com/office/drawing/2014/main" id="{16F95410-1ED4-46BB-8BA2-802B0912D67B}"/>
                </a:ext>
              </a:extLst>
            </p:cNvPr>
            <p:cNvPicPr>
              <a:picLocks noChangeAspect="1"/>
            </p:cNvPicPr>
            <p:nvPr/>
          </p:nvPicPr>
          <p:blipFill>
            <a:blip r:embed="rId3"/>
            <a:stretch>
              <a:fillRect/>
            </a:stretch>
          </p:blipFill>
          <p:spPr>
            <a:xfrm>
              <a:off x="4813300" y="1872767"/>
              <a:ext cx="2030927" cy="1282547"/>
            </a:xfrm>
            <a:prstGeom prst="roundRect">
              <a:avLst>
                <a:gd name="adj" fmla="val 0"/>
              </a:avLst>
            </a:prstGeom>
            <a:ln>
              <a:noFill/>
            </a:ln>
            <a:effectLst>
              <a:outerShdw blurRad="266700" dist="203200" dir="8100000" algn="tr" rotWithShape="0">
                <a:srgbClr val="09000C">
                  <a:alpha val="38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51" name="標題 1">
            <a:extLst>
              <a:ext uri="{FF2B5EF4-FFF2-40B4-BE49-F238E27FC236}">
                <a16:creationId xmlns:a16="http://schemas.microsoft.com/office/drawing/2014/main" id="{B0213FAF-BCE2-44EC-A362-FCB361F1D740}"/>
              </a:ext>
            </a:extLst>
          </p:cNvPr>
          <p:cNvSpPr txBox="1">
            <a:spLocks/>
          </p:cNvSpPr>
          <p:nvPr/>
        </p:nvSpPr>
        <p:spPr>
          <a:xfrm>
            <a:off x="712850" y="186748"/>
            <a:ext cx="8420367" cy="11465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a:latin typeface="Arial" panose="020B0604020202020204" pitchFamily="34" charset="0"/>
                <a:cs typeface="Arial" panose="020B0604020202020204" pitchFamily="34" charset="0"/>
                <a:sym typeface="Arial" panose="020B0604020202020204" pitchFamily="34" charset="0"/>
              </a:rPr>
              <a:t>Build an affordable </a:t>
            </a:r>
            <a:r>
              <a:rPr lang="en-US" altLang="zh-TW" sz="3200" b="1" err="1">
                <a:latin typeface="Arial" panose="020B0604020202020204" pitchFamily="34" charset="0"/>
                <a:cs typeface="Arial" panose="020B0604020202020204" pitchFamily="34" charset="0"/>
                <a:sym typeface="Arial" panose="020B0604020202020204" pitchFamily="34" charset="0"/>
              </a:rPr>
              <a:t>Fibre</a:t>
            </a:r>
            <a:r>
              <a:rPr lang="en-US" altLang="zh-TW" sz="3200" b="1">
                <a:latin typeface="Arial" panose="020B0604020202020204" pitchFamily="34" charset="0"/>
                <a:cs typeface="Arial" panose="020B0604020202020204" pitchFamily="34" charset="0"/>
                <a:sym typeface="Arial" panose="020B0604020202020204" pitchFamily="34" charset="0"/>
              </a:rPr>
              <a:t> Channel SAN environment</a:t>
            </a:r>
            <a:endParaRPr lang="zh-TW" altLang="en-US" sz="3200" b="1">
              <a:latin typeface="Arial" panose="020B0604020202020204" pitchFamily="34" charset="0"/>
              <a:cs typeface="Arial" panose="020B0604020202020204" pitchFamily="34" charset="0"/>
              <a:sym typeface="Arial" panose="020B0604020202020204" pitchFamily="34" charset="0"/>
            </a:endParaRPr>
          </a:p>
        </p:txBody>
      </p:sp>
      <p:sp>
        <p:nvSpPr>
          <p:cNvPr id="3" name="標題 2" hidden="1">
            <a:extLst>
              <a:ext uri="{FF2B5EF4-FFF2-40B4-BE49-F238E27FC236}">
                <a16:creationId xmlns:a16="http://schemas.microsoft.com/office/drawing/2014/main" id="{8C538A6F-976A-4201-88E1-CF30EF32B7A0}"/>
              </a:ext>
            </a:extLst>
          </p:cNvPr>
          <p:cNvSpPr>
            <a:spLocks noGrp="1"/>
          </p:cNvSpPr>
          <p:nvPr>
            <p:ph type="title"/>
          </p:nvPr>
        </p:nvSpPr>
        <p:spPr/>
        <p:txBody>
          <a:bodyPr/>
          <a:lstStyle/>
          <a:p>
            <a:r>
              <a:rPr lang="zh-TW" altLang="en-US">
                <a:latin typeface="Arial" panose="020B0604020202020204" pitchFamily="34" charset="0"/>
                <a:ea typeface="微軟正黑體" panose="020B0604030504040204" pitchFamily="34" charset="-120"/>
                <a:sym typeface="Arial" panose="020B0604020202020204" pitchFamily="34" charset="0"/>
              </a:rPr>
              <a:t>  </a:t>
            </a:r>
          </a:p>
        </p:txBody>
      </p:sp>
      <p:sp>
        <p:nvSpPr>
          <p:cNvPr id="46" name="文字方塊 45">
            <a:extLst>
              <a:ext uri="{FF2B5EF4-FFF2-40B4-BE49-F238E27FC236}">
                <a16:creationId xmlns:a16="http://schemas.microsoft.com/office/drawing/2014/main" id="{FC0E2443-09D4-4170-A04A-308F7F78EC3B}"/>
              </a:ext>
            </a:extLst>
          </p:cNvPr>
          <p:cNvSpPr txBox="1"/>
          <p:nvPr/>
        </p:nvSpPr>
        <p:spPr>
          <a:xfrm>
            <a:off x="3848341" y="1236855"/>
            <a:ext cx="4787696" cy="1401602"/>
          </a:xfrm>
          <a:prstGeom prst="rect">
            <a:avLst/>
          </a:prstGeom>
          <a:noFill/>
        </p:spPr>
        <p:txBody>
          <a:bodyPr wrap="square" lIns="91440" tIns="45720" rIns="91440" bIns="45720" rtlCol="0" anchor="t">
            <a:spAutoFit/>
          </a:bodyPr>
          <a:lstStyle/>
          <a:p>
            <a:pPr>
              <a:lnSpc>
                <a:spcPct val="120000"/>
              </a:lnSpc>
            </a:pPr>
            <a:r>
              <a:rPr lang="en-US" altLang="zh-TW" sz="1200">
                <a:solidFill>
                  <a:schemeClr val="accent6"/>
                </a:solidFill>
                <a:latin typeface="Arial" panose="020B0604020202020204" pitchFamily="34" charset="0"/>
                <a:ea typeface="微軟正黑體" panose="020B0604030504040204" pitchFamily="34" charset="-120"/>
                <a:sym typeface="Arial" panose="020B0604020202020204" pitchFamily="34" charset="0"/>
              </a:rPr>
              <a:t>Common </a:t>
            </a:r>
            <a:r>
              <a:rPr lang="en-US" altLang="zh-TW" sz="1200" err="1">
                <a:solidFill>
                  <a:schemeClr val="accent6"/>
                </a:solidFill>
                <a:latin typeface="Arial" panose="020B0604020202020204" pitchFamily="34" charset="0"/>
                <a:ea typeface="微軟正黑體" panose="020B0604030504040204" pitchFamily="34" charset="-120"/>
                <a:sym typeface="Arial" panose="020B0604020202020204" pitchFamily="34" charset="0"/>
              </a:rPr>
              <a:t>Fibre</a:t>
            </a:r>
            <a:r>
              <a:rPr lang="en-US" altLang="zh-TW" sz="1200">
                <a:solidFill>
                  <a:schemeClr val="accent6"/>
                </a:solidFill>
                <a:latin typeface="Arial" panose="020B0604020202020204" pitchFamily="34" charset="0"/>
                <a:ea typeface="微軟正黑體" panose="020B0604030504040204" pitchFamily="34" charset="-120"/>
                <a:sym typeface="Arial" panose="020B0604020202020204" pitchFamily="34" charset="0"/>
              </a:rPr>
              <a:t> Channel Storage Area Networks (SAN) devices are often costly. By installing a QNAP 16Gb </a:t>
            </a:r>
            <a:r>
              <a:rPr lang="en-US" altLang="zh-TW" sz="1200" err="1">
                <a:solidFill>
                  <a:schemeClr val="accent6"/>
                </a:solidFill>
                <a:latin typeface="Arial" panose="020B0604020202020204" pitchFamily="34" charset="0"/>
                <a:ea typeface="微軟正黑體" panose="020B0604030504040204" pitchFamily="34" charset="-120"/>
                <a:sym typeface="Arial" panose="020B0604020202020204" pitchFamily="34" charset="0"/>
              </a:rPr>
              <a:t>Fibre</a:t>
            </a:r>
            <a:r>
              <a:rPr lang="en-US" altLang="zh-TW" sz="1200">
                <a:solidFill>
                  <a:schemeClr val="accent6"/>
                </a:solidFill>
                <a:latin typeface="Arial" panose="020B0604020202020204" pitchFamily="34" charset="0"/>
                <a:ea typeface="微軟正黑體" panose="020B0604030504040204" pitchFamily="34" charset="-120"/>
                <a:sym typeface="Arial" panose="020B0604020202020204" pitchFamily="34" charset="0"/>
              </a:rPr>
              <a:t> Channel card (QXP-16G2FC 16Gb) in the TS-873AeU series, you can set a </a:t>
            </a:r>
            <a:r>
              <a:rPr lang="en-US" altLang="zh-TW" sz="1200" err="1">
                <a:solidFill>
                  <a:schemeClr val="accent6"/>
                </a:solidFill>
                <a:latin typeface="Arial" panose="020B0604020202020204" pitchFamily="34" charset="0"/>
                <a:ea typeface="微軟正黑體" panose="020B0604030504040204" pitchFamily="34" charset="-120"/>
                <a:sym typeface="Arial" panose="020B0604020202020204" pitchFamily="34" charset="0"/>
              </a:rPr>
              <a:t>Fibre</a:t>
            </a:r>
            <a:r>
              <a:rPr lang="en-US" altLang="zh-TW" sz="1200">
                <a:solidFill>
                  <a:schemeClr val="accent6"/>
                </a:solidFill>
                <a:latin typeface="Arial" panose="020B0604020202020204" pitchFamily="34" charset="0"/>
                <a:ea typeface="微軟正黑體" panose="020B0604030504040204" pitchFamily="34" charset="-120"/>
                <a:sym typeface="Arial" panose="020B0604020202020204" pitchFamily="34" charset="0"/>
              </a:rPr>
              <a:t> Channel Target using the iSCSI &amp; </a:t>
            </a:r>
            <a:r>
              <a:rPr lang="en-US" altLang="zh-TW" sz="1200" err="1">
                <a:solidFill>
                  <a:schemeClr val="accent6"/>
                </a:solidFill>
                <a:latin typeface="Arial" panose="020B0604020202020204" pitchFamily="34" charset="0"/>
                <a:ea typeface="微軟正黑體" panose="020B0604030504040204" pitchFamily="34" charset="-120"/>
                <a:sym typeface="Arial" panose="020B0604020202020204" pitchFamily="34" charset="0"/>
              </a:rPr>
              <a:t>Fibre</a:t>
            </a:r>
            <a:r>
              <a:rPr lang="en-US" altLang="zh-TW" sz="1200">
                <a:solidFill>
                  <a:schemeClr val="accent6"/>
                </a:solidFill>
                <a:latin typeface="Arial" panose="020B0604020202020204" pitchFamily="34" charset="0"/>
                <a:ea typeface="微軟正黑體" panose="020B0604030504040204" pitchFamily="34" charset="-120"/>
                <a:sym typeface="Arial" panose="020B0604020202020204" pitchFamily="34" charset="0"/>
              </a:rPr>
              <a:t> Channel app. Moreover, the LUN Masking and Port Binding features provide an additional layer of data security.</a:t>
            </a:r>
            <a:endParaRPr lang="zh-TW" altLang="en-US" sz="120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6" name="圖片 6">
            <a:extLst>
              <a:ext uri="{FF2B5EF4-FFF2-40B4-BE49-F238E27FC236}">
                <a16:creationId xmlns:a16="http://schemas.microsoft.com/office/drawing/2014/main" id="{8122A756-FEDE-4F12-A8DD-15D3F0A03DD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8716" y="2731734"/>
            <a:ext cx="4787696" cy="2949417"/>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1560826551"/>
      </p:ext>
    </p:extLst>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47FCD968-A052-4D91-92C5-CD01D6F00C17}"/>
              </a:ext>
            </a:extLst>
          </p:cNvPr>
          <p:cNvSpPr txBox="1">
            <a:spLocks/>
          </p:cNvSpPr>
          <p:nvPr/>
        </p:nvSpPr>
        <p:spPr>
          <a:xfrm>
            <a:off x="990600" y="2010676"/>
            <a:ext cx="1966558" cy="12913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Orbitron"/>
              <a:buNone/>
              <a:defRPr sz="3200" b="1" i="0" u="none" strike="noStrike" cap="none">
                <a:solidFill>
                  <a:schemeClr val="dk1"/>
                </a:solidFill>
                <a:latin typeface="Orbitron"/>
                <a:ea typeface="Orbitron"/>
                <a:cs typeface="Orbitron"/>
                <a:sym typeface="Orbitron"/>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altLang="zh-TW" sz="4000" b="0">
                <a:latin typeface="Arial" panose="020B0604020202020204" pitchFamily="34" charset="0"/>
                <a:ea typeface="微軟正黑體" panose="020B0604030504040204" pitchFamily="34" charset="-120"/>
                <a:cs typeface="+mn-ea"/>
                <a:sym typeface="Arial" panose="020B0604020202020204" pitchFamily="34" charset="0"/>
              </a:rPr>
              <a:t>LIVE </a:t>
            </a:r>
          </a:p>
          <a:p>
            <a:pPr algn="ctr"/>
            <a:r>
              <a:rPr lang="en-US" altLang="zh-TW" sz="4000" b="0">
                <a:latin typeface="Arial" panose="020B0604020202020204" pitchFamily="34" charset="0"/>
                <a:ea typeface="微軟正黑體" panose="020B0604030504040204" pitchFamily="34" charset="-120"/>
                <a:cs typeface="+mn-ea"/>
                <a:sym typeface="Arial" panose="020B0604020202020204" pitchFamily="34" charset="0"/>
              </a:rPr>
              <a:t>DEMO</a:t>
            </a:r>
            <a:endParaRPr lang="zh-TW" sz="4000" b="0">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3716428691"/>
      </p:ext>
    </p:extLst>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圓角 39">
            <a:extLst>
              <a:ext uri="{FF2B5EF4-FFF2-40B4-BE49-F238E27FC236}">
                <a16:creationId xmlns:a16="http://schemas.microsoft.com/office/drawing/2014/main" id="{17A65E80-F3BE-4FB0-88F9-F2F0DA5040E1}"/>
              </a:ext>
            </a:extLst>
          </p:cNvPr>
          <p:cNvSpPr/>
          <p:nvPr/>
        </p:nvSpPr>
        <p:spPr>
          <a:xfrm>
            <a:off x="6607588" y="618976"/>
            <a:ext cx="2132418" cy="2143602"/>
          </a:xfrm>
          <a:prstGeom prst="roundRect">
            <a:avLst>
              <a:gd name="adj" fmla="val 48707"/>
            </a:avLst>
          </a:prstGeom>
          <a:solidFill>
            <a:schemeClr val="dk1">
              <a:alpha val="40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51" name="Google Shape;1112;gc428d55399_0_337">
            <a:extLst>
              <a:ext uri="{FF2B5EF4-FFF2-40B4-BE49-F238E27FC236}">
                <a16:creationId xmlns:a16="http://schemas.microsoft.com/office/drawing/2014/main" id="{24474050-1D52-4EE4-A23E-14E2DECB1BB4}"/>
              </a:ext>
            </a:extLst>
          </p:cNvPr>
          <p:cNvGrpSpPr/>
          <p:nvPr/>
        </p:nvGrpSpPr>
        <p:grpSpPr>
          <a:xfrm>
            <a:off x="524434" y="1318664"/>
            <a:ext cx="4976255" cy="1246736"/>
            <a:chOff x="535858" y="2192097"/>
            <a:chExt cx="3083382" cy="4755000"/>
          </a:xfrm>
          <a:effectLst>
            <a:outerShdw blurRad="342900" dist="177800" dir="3600000" algn="t" rotWithShape="0">
              <a:prstClr val="black">
                <a:alpha val="40000"/>
              </a:prstClr>
            </a:outerShdw>
          </a:effectLst>
        </p:grpSpPr>
        <p:sp>
          <p:nvSpPr>
            <p:cNvPr id="52" name="Google Shape;1113;gc428d55399_0_337" hidden="1">
              <a:extLst>
                <a:ext uri="{FF2B5EF4-FFF2-40B4-BE49-F238E27FC236}">
                  <a16:creationId xmlns:a16="http://schemas.microsoft.com/office/drawing/2014/main" id="{100064AA-0060-474E-870C-1D8EF5BFDA80}"/>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68569" tIns="34275" rIns="68569" bIns="34275" anchor="ctr" anchorCtr="0">
              <a:noAutofit/>
            </a:bodyPr>
            <a:lstStyle/>
            <a:p>
              <a:pPr algn="ctr"/>
              <a:endParaRPr sz="105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53" name="Google Shape;1114;gc428d55399_0_337" hidden="1">
              <a:extLst>
                <a:ext uri="{FF2B5EF4-FFF2-40B4-BE49-F238E27FC236}">
                  <a16:creationId xmlns:a16="http://schemas.microsoft.com/office/drawing/2014/main" id="{F3FE8B18-A7DA-4FC8-A448-500AC233D971}"/>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9758" y="4337168"/>
              <a:ext cx="4461410" cy="337555"/>
            </a:xfrm>
            <a:prstGeom prst="rect">
              <a:avLst/>
            </a:prstGeom>
            <a:noFill/>
            <a:ln>
              <a:noFill/>
            </a:ln>
          </p:spPr>
        </p:pic>
      </p:grpSp>
      <p:sp>
        <p:nvSpPr>
          <p:cNvPr id="26" name="矩形: 圓角 8">
            <a:extLst>
              <a:ext uri="{FF2B5EF4-FFF2-40B4-BE49-F238E27FC236}">
                <a16:creationId xmlns:a16="http://schemas.microsoft.com/office/drawing/2014/main" id="{66CD628E-E8AD-4349-93AF-A824E12DE2A6}"/>
              </a:ext>
            </a:extLst>
          </p:cNvPr>
          <p:cNvSpPr/>
          <p:nvPr/>
        </p:nvSpPr>
        <p:spPr>
          <a:xfrm>
            <a:off x="373156" y="1309532"/>
            <a:ext cx="4659616" cy="1238003"/>
          </a:xfrm>
          <a:prstGeom prst="roundRect">
            <a:avLst>
              <a:gd name="adj" fmla="val 2416"/>
            </a:avLst>
          </a:prstGeom>
          <a:solidFill>
            <a:srgbClr val="DCB483"/>
          </a:solidFill>
          <a:ln w="9525">
            <a:no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baseline="-250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 name="標題 3">
            <a:extLst>
              <a:ext uri="{FF2B5EF4-FFF2-40B4-BE49-F238E27FC236}">
                <a16:creationId xmlns:a16="http://schemas.microsoft.com/office/drawing/2014/main" id="{2EC2F8B2-33A2-45E2-8BFF-1A699FDD03E4}"/>
              </a:ext>
            </a:extLst>
          </p:cNvPr>
          <p:cNvSpPr>
            <a:spLocks noGrp="1"/>
          </p:cNvSpPr>
          <p:nvPr>
            <p:ph type="title"/>
          </p:nvPr>
        </p:nvSpPr>
        <p:spPr>
          <a:xfrm>
            <a:off x="713225" y="368825"/>
            <a:ext cx="7707900" cy="572700"/>
          </a:xfrm>
        </p:spPr>
        <p:txBody>
          <a:bodyPr>
            <a:normAutofit fontScale="90000"/>
          </a:bodyPr>
          <a:lstStyle/>
          <a:p>
            <a:r>
              <a:rPr lang="en-US" altLang="zh-TW">
                <a:latin typeface="Arial" panose="020B0604020202020204" pitchFamily="34" charset="0"/>
                <a:ea typeface="微軟正黑體" panose="020B0604030504040204" pitchFamily="34" charset="-120"/>
                <a:cs typeface="+mn-ea"/>
                <a:sym typeface="Arial" panose="020B0604020202020204" pitchFamily="34" charset="0"/>
              </a:rPr>
              <a:t>2.5GbE-capable network switch optional</a:t>
            </a: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 name="文字方塊 15">
            <a:extLst>
              <a:ext uri="{FF2B5EF4-FFF2-40B4-BE49-F238E27FC236}">
                <a16:creationId xmlns:a16="http://schemas.microsoft.com/office/drawing/2014/main" id="{9AD6E516-4983-5246-A020-18E317A41D5A}"/>
              </a:ext>
            </a:extLst>
          </p:cNvPr>
          <p:cNvSpPr txBox="1"/>
          <p:nvPr/>
        </p:nvSpPr>
        <p:spPr>
          <a:xfrm>
            <a:off x="5158808" y="1189153"/>
            <a:ext cx="2486401" cy="1135183"/>
          </a:xfrm>
          <a:prstGeom prst="rect">
            <a:avLst/>
          </a:prstGeom>
          <a:noFill/>
        </p:spPr>
        <p:txBody>
          <a:bodyPr wrap="square" rtlCol="0">
            <a:spAutoFit/>
          </a:bodyPr>
          <a:lstStyle/>
          <a:p>
            <a:pPr>
              <a:lnSpc>
                <a:spcPct val="130000"/>
              </a:lnSpc>
            </a:pPr>
            <a:r>
              <a:rPr lang="en-US" altLang="zh-TW" sz="18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Upgraded 2.5GbE without replacing existing cable</a:t>
            </a:r>
            <a:endParaRPr lang="zh-TW" altLang="en-US" sz="18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graphicFrame>
        <p:nvGraphicFramePr>
          <p:cNvPr id="20" name="Shape 253">
            <a:extLst>
              <a:ext uri="{FF2B5EF4-FFF2-40B4-BE49-F238E27FC236}">
                <a16:creationId xmlns:a16="http://schemas.microsoft.com/office/drawing/2014/main" id="{71BEF758-E246-DE44-AF83-B30DF04391C5}"/>
              </a:ext>
            </a:extLst>
          </p:cNvPr>
          <p:cNvGraphicFramePr/>
          <p:nvPr>
            <p:extLst>
              <p:ext uri="{D42A27DB-BD31-4B8C-83A1-F6EECF244321}">
                <p14:modId xmlns:p14="http://schemas.microsoft.com/office/powerpoint/2010/main" val="3961007233"/>
              </p:ext>
            </p:extLst>
          </p:nvPr>
        </p:nvGraphicFramePr>
        <p:xfrm>
          <a:off x="5283516" y="2167848"/>
          <a:ext cx="3464364" cy="2359954"/>
        </p:xfrm>
        <a:graphic>
          <a:graphicData uri="http://schemas.openxmlformats.org/drawingml/2006/table">
            <a:tbl>
              <a:tblPr firstRow="1" bandRow="1">
                <a:effectLst>
                  <a:outerShdw blurRad="76200" dir="13500000" sy="23000" kx="1200000" algn="br" rotWithShape="0">
                    <a:prstClr val="black">
                      <a:alpha val="20000"/>
                    </a:prstClr>
                  </a:outerShdw>
                </a:effectLst>
                <a:tableStyleId>{85BE263C-DBD7-4A20-BB59-AAB30ACAA65A}</a:tableStyleId>
              </a:tblPr>
              <a:tblGrid>
                <a:gridCol w="684319">
                  <a:extLst>
                    <a:ext uri="{9D8B030D-6E8A-4147-A177-3AD203B41FA5}">
                      <a16:colId xmlns:a16="http://schemas.microsoft.com/office/drawing/2014/main" val="20000"/>
                    </a:ext>
                  </a:extLst>
                </a:gridCol>
                <a:gridCol w="769858">
                  <a:extLst>
                    <a:ext uri="{9D8B030D-6E8A-4147-A177-3AD203B41FA5}">
                      <a16:colId xmlns:a16="http://schemas.microsoft.com/office/drawing/2014/main" val="20001"/>
                    </a:ext>
                  </a:extLst>
                </a:gridCol>
                <a:gridCol w="987644">
                  <a:extLst>
                    <a:ext uri="{9D8B030D-6E8A-4147-A177-3AD203B41FA5}">
                      <a16:colId xmlns:a16="http://schemas.microsoft.com/office/drawing/2014/main" val="20002"/>
                    </a:ext>
                  </a:extLst>
                </a:gridCol>
                <a:gridCol w="1022543">
                  <a:extLst>
                    <a:ext uri="{9D8B030D-6E8A-4147-A177-3AD203B41FA5}">
                      <a16:colId xmlns:a16="http://schemas.microsoft.com/office/drawing/2014/main" val="20003"/>
                    </a:ext>
                  </a:extLst>
                </a:gridCol>
              </a:tblGrid>
              <a:tr h="615489">
                <a:tc>
                  <a:txBody>
                    <a:bodyPr/>
                    <a:lstStyle/>
                    <a:p>
                      <a:pPr marL="0" marR="0" lvl="0" indent="0" algn="l" rtl="0">
                        <a:spcBef>
                          <a:spcPts val="0"/>
                        </a:spcBef>
                        <a:spcAft>
                          <a:spcPts val="0"/>
                        </a:spcAft>
                        <a:buNone/>
                      </a:pPr>
                      <a:endParaRPr sz="14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US"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CAT 5e</a:t>
                      </a:r>
                      <a:endParaRPr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US"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CAT 6</a:t>
                      </a:r>
                      <a:endParaRPr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US"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CAT 6A</a:t>
                      </a:r>
                      <a:endParaRPr lang="en-US" altLang="zh-TW"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48893">
                <a:tc>
                  <a:txBody>
                    <a:bodyPr/>
                    <a:lstStyle/>
                    <a:p>
                      <a:pPr marL="0" marR="0" lvl="0" indent="0" algn="ctr" rtl="0">
                        <a:spcBef>
                          <a:spcPts val="0"/>
                        </a:spcBef>
                        <a:spcAft>
                          <a:spcPts val="0"/>
                        </a:spcAft>
                        <a:buNone/>
                      </a:pPr>
                      <a:r>
                        <a:rPr lang="en-US"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100M</a:t>
                      </a:r>
                      <a:endParaRPr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rtl="0">
                        <a:spcBef>
                          <a:spcPts val="0"/>
                        </a:spcBef>
                        <a:spcAft>
                          <a:spcPts val="0"/>
                        </a:spcAft>
                        <a:buNone/>
                      </a:pPr>
                      <a:r>
                        <a:rPr lang="zh-TW" altLang="en-US"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T w="6350" cap="flat" cmpd="sng" algn="ctr">
                      <a:solidFill>
                        <a:schemeClr val="tx1"/>
                      </a:solidFill>
                      <a:prstDash val="solid"/>
                      <a:round/>
                      <a:headEnd type="none" w="med" len="med"/>
                      <a:tailEnd type="none" w="med" len="med"/>
                    </a:lnT>
                    <a:solidFill>
                      <a:srgbClr val="FDFDFD">
                        <a:alpha val="14118"/>
                      </a:srgbClr>
                    </a:solidFill>
                  </a:tcPr>
                </a:tc>
                <a:extLst>
                  <a:ext uri="{0D108BD9-81ED-4DB2-BD59-A6C34878D82A}">
                    <a16:rowId xmlns:a16="http://schemas.microsoft.com/office/drawing/2014/main" val="10001"/>
                  </a:ext>
                </a:extLst>
              </a:tr>
              <a:tr h="348893">
                <a:tc>
                  <a:txBody>
                    <a:bodyPr/>
                    <a:lstStyle/>
                    <a:p>
                      <a:pPr marL="0" marR="0" lvl="0" indent="0" algn="ctr" rtl="0">
                        <a:spcBef>
                          <a:spcPts val="0"/>
                        </a:spcBef>
                        <a:spcAft>
                          <a:spcPts val="0"/>
                        </a:spcAft>
                        <a:buNone/>
                      </a:pPr>
                      <a:r>
                        <a:rPr lang="en-US"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1G</a:t>
                      </a:r>
                      <a:endParaRPr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tc>
                <a:tc>
                  <a:txBody>
                    <a:bodyPr/>
                    <a:lstStyle/>
                    <a:p>
                      <a:pPr marL="0" marR="0" lvl="0" indent="0" algn="ctr" rtl="0">
                        <a:spcBef>
                          <a:spcPts val="0"/>
                        </a:spcBef>
                        <a:spcAft>
                          <a:spcPts val="0"/>
                        </a:spcAft>
                        <a:buNone/>
                      </a:pPr>
                      <a:r>
                        <a:rPr lang="zh-TW" sz="1200" b="0">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tc>
                <a:extLst>
                  <a:ext uri="{0D108BD9-81ED-4DB2-BD59-A6C34878D82A}">
                    <a16:rowId xmlns:a16="http://schemas.microsoft.com/office/drawing/2014/main" val="10002"/>
                  </a:ext>
                </a:extLst>
              </a:tr>
              <a:tr h="348893">
                <a:tc>
                  <a:txBody>
                    <a:bodyPr/>
                    <a:lstStyle/>
                    <a:p>
                      <a:pPr marL="0" marR="0" lvl="0" indent="0" algn="ctr" rtl="0">
                        <a:spcBef>
                          <a:spcPts val="0"/>
                        </a:spcBef>
                        <a:spcAft>
                          <a:spcPts val="0"/>
                        </a:spcAft>
                        <a:buNone/>
                      </a:pPr>
                      <a:r>
                        <a:rPr lang="en-US"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2.5G</a:t>
                      </a:r>
                      <a:endParaRPr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solidFill>
                      <a:srgbClr val="FDFDFD">
                        <a:alpha val="14118"/>
                      </a:srgbClr>
                    </a:solidFill>
                  </a:tcPr>
                </a:tc>
                <a:extLst>
                  <a:ext uri="{0D108BD9-81ED-4DB2-BD59-A6C34878D82A}">
                    <a16:rowId xmlns:a16="http://schemas.microsoft.com/office/drawing/2014/main" val="10003"/>
                  </a:ext>
                </a:extLst>
              </a:tr>
              <a:tr h="348893">
                <a:tc>
                  <a:txBody>
                    <a:bodyPr/>
                    <a:lstStyle/>
                    <a:p>
                      <a:pPr marL="0" marR="0" lvl="0" indent="0" algn="ctr" rtl="0">
                        <a:spcBef>
                          <a:spcPts val="0"/>
                        </a:spcBef>
                        <a:spcAft>
                          <a:spcPts val="0"/>
                        </a:spcAft>
                        <a:buNone/>
                      </a:pPr>
                      <a:r>
                        <a:rPr lang="en-US"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5G</a:t>
                      </a:r>
                      <a:endParaRPr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tc>
                <a:extLst>
                  <a:ext uri="{0D108BD9-81ED-4DB2-BD59-A6C34878D82A}">
                    <a16:rowId xmlns:a16="http://schemas.microsoft.com/office/drawing/2014/main" val="10004"/>
                  </a:ext>
                </a:extLst>
              </a:tr>
              <a:tr h="348893">
                <a:tc>
                  <a:txBody>
                    <a:bodyPr/>
                    <a:lstStyle/>
                    <a:p>
                      <a:pPr marL="0" marR="0" lvl="0" indent="0" algn="ctr" rtl="0">
                        <a:spcBef>
                          <a:spcPts val="0"/>
                        </a:spcBef>
                        <a:spcAft>
                          <a:spcPts val="0"/>
                        </a:spcAft>
                        <a:buNone/>
                      </a:pPr>
                      <a:r>
                        <a:rPr lang="en-US"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10G</a:t>
                      </a:r>
                      <a:endParaRPr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B w="6350" cap="flat" cmpd="sng" algn="ctr">
                      <a:noFill/>
                      <a:prstDash val="solid"/>
                      <a:round/>
                      <a:headEnd type="none" w="med" len="med"/>
                      <a:tailEnd type="none" w="med" len="med"/>
                    </a:lnB>
                    <a:solidFill>
                      <a:srgbClr val="FDFDFD">
                        <a:alpha val="14118"/>
                      </a:srgbClr>
                    </a:solidFill>
                  </a:tcPr>
                </a:tc>
                <a:tc>
                  <a:txBody>
                    <a:bodyPr/>
                    <a:lstStyle/>
                    <a:p>
                      <a:pPr marL="0" marR="0" lvl="0" indent="0" algn="ctr" rtl="0">
                        <a:spcBef>
                          <a:spcPts val="0"/>
                        </a:spcBef>
                        <a:spcAft>
                          <a:spcPts val="0"/>
                        </a:spcAft>
                        <a:buNone/>
                      </a:pPr>
                      <a:r>
                        <a:rPr lang="en-US"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X</a:t>
                      </a:r>
                      <a:endParaRPr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B w="6350" cap="flat" cmpd="sng" algn="ctr">
                      <a:noFill/>
                      <a:prstDash val="solid"/>
                      <a:round/>
                      <a:headEnd type="none" w="med" len="med"/>
                      <a:tailEnd type="none" w="med" len="med"/>
                    </a:lnB>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r>
                        <a:rPr lang="en-US"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(55m)</a:t>
                      </a:r>
                      <a:endParaRPr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B w="6350" cap="flat" cmpd="sng" algn="ctr">
                      <a:noFill/>
                      <a:prstDash val="solid"/>
                      <a:round/>
                      <a:headEnd type="none" w="med" len="med"/>
                      <a:tailEnd type="none" w="med" len="med"/>
                    </a:lnB>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B w="6350" cap="flat" cmpd="sng" algn="ctr">
                      <a:noFill/>
                      <a:prstDash val="solid"/>
                      <a:round/>
                      <a:headEnd type="none" w="med" len="med"/>
                      <a:tailEnd type="none" w="med" len="med"/>
                    </a:lnB>
                    <a:solidFill>
                      <a:srgbClr val="FDFDFD">
                        <a:alpha val="14118"/>
                      </a:srgbClr>
                    </a:solidFill>
                  </a:tcPr>
                </a:tc>
                <a:extLst>
                  <a:ext uri="{0D108BD9-81ED-4DB2-BD59-A6C34878D82A}">
                    <a16:rowId xmlns:a16="http://schemas.microsoft.com/office/drawing/2014/main" val="10005"/>
                  </a:ext>
                </a:extLst>
              </a:tr>
            </a:tbl>
          </a:graphicData>
        </a:graphic>
      </p:graphicFrame>
      <p:pic>
        <p:nvPicPr>
          <p:cNvPr id="28" name="Picture 2" descr="C:\Users\user\Desktop\21_PPT對稿QNAP AQC107 10G網卡\29384737_xxl.png">
            <a:extLst>
              <a:ext uri="{FF2B5EF4-FFF2-40B4-BE49-F238E27FC236}">
                <a16:creationId xmlns:a16="http://schemas.microsoft.com/office/drawing/2014/main" id="{ACEDA30A-03F9-E543-8797-EAB00FF3618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19403244">
            <a:off x="7427198" y="927904"/>
            <a:ext cx="1987372" cy="1840860"/>
          </a:xfrm>
          <a:prstGeom prst="rect">
            <a:avLst/>
          </a:prstGeom>
          <a:ln>
            <a:noFill/>
          </a:ln>
          <a:effectLst>
            <a:outerShdw blurRad="431800" dist="368300" dir="5760000" algn="tl" rotWithShape="0">
              <a:prstClr val="black">
                <a:alpha val="40000"/>
              </a:prstClr>
            </a:outerShdw>
          </a:effectLst>
        </p:spPr>
      </p:pic>
      <p:sp>
        <p:nvSpPr>
          <p:cNvPr id="25" name="文字方塊 24">
            <a:extLst>
              <a:ext uri="{FF2B5EF4-FFF2-40B4-BE49-F238E27FC236}">
                <a16:creationId xmlns:a16="http://schemas.microsoft.com/office/drawing/2014/main" id="{4EFECE1E-208A-1744-A6D3-6BB8230DEFE8}"/>
              </a:ext>
            </a:extLst>
          </p:cNvPr>
          <p:cNvSpPr txBox="1"/>
          <p:nvPr/>
        </p:nvSpPr>
        <p:spPr>
          <a:xfrm>
            <a:off x="2950285" y="3163969"/>
            <a:ext cx="2129109" cy="276999"/>
          </a:xfrm>
          <a:prstGeom prst="rect">
            <a:avLst/>
          </a:prstGeom>
          <a:noFill/>
        </p:spPr>
        <p:txBody>
          <a:bodyPr wrap="none" rtlCol="0">
            <a:spAutoFit/>
          </a:bodyPr>
          <a:lstStyle/>
          <a:p>
            <a:r>
              <a:rPr lang="en-US" altLang="zh-TW" sz="1200" b="1">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QSW-308-1C</a:t>
            </a:r>
            <a:r>
              <a:rPr lang="en-US" altLang="zh-TW"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2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Unmanaged</a:t>
            </a:r>
            <a:r>
              <a:rPr lang="en-US" altLang="zh-TW"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1" name="文字方塊 30">
            <a:extLst>
              <a:ext uri="{FF2B5EF4-FFF2-40B4-BE49-F238E27FC236}">
                <a16:creationId xmlns:a16="http://schemas.microsoft.com/office/drawing/2014/main" id="{21E9DF6E-F2DE-214E-BAB8-2293966D3352}"/>
              </a:ext>
            </a:extLst>
          </p:cNvPr>
          <p:cNvSpPr txBox="1"/>
          <p:nvPr/>
        </p:nvSpPr>
        <p:spPr>
          <a:xfrm>
            <a:off x="494299" y="3167595"/>
            <a:ext cx="2214068" cy="276999"/>
          </a:xfrm>
          <a:prstGeom prst="rect">
            <a:avLst/>
          </a:prstGeom>
          <a:noFill/>
        </p:spPr>
        <p:txBody>
          <a:bodyPr wrap="none" rtlCol="0">
            <a:spAutoFit/>
          </a:bodyPr>
          <a:lstStyle/>
          <a:p>
            <a:r>
              <a:rPr lang="en-US" altLang="zh-TW" sz="1200" b="1" dirty="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QSW-1208-8C</a:t>
            </a:r>
            <a:r>
              <a:rPr lang="en-US" altLang="zh-TW"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Unmanaged</a:t>
            </a:r>
            <a:r>
              <a:rPr lang="en-US" altLang="zh-TW"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2" name="文字方塊 31">
            <a:extLst>
              <a:ext uri="{FF2B5EF4-FFF2-40B4-BE49-F238E27FC236}">
                <a16:creationId xmlns:a16="http://schemas.microsoft.com/office/drawing/2014/main" id="{58CBE206-AA6D-0844-9C78-657AC29204D2}"/>
              </a:ext>
            </a:extLst>
          </p:cNvPr>
          <p:cNvSpPr txBox="1"/>
          <p:nvPr/>
        </p:nvSpPr>
        <p:spPr>
          <a:xfrm>
            <a:off x="3274472" y="3393278"/>
            <a:ext cx="1200970" cy="415498"/>
          </a:xfrm>
          <a:prstGeom prst="rect">
            <a:avLst/>
          </a:prstGeom>
          <a:noFill/>
        </p:spPr>
        <p:txBody>
          <a:bodyPr wrap="none" rtlCol="0">
            <a:spAutoFit/>
          </a:bodyPr>
          <a:lstStyle/>
          <a:p>
            <a:r>
              <a:rPr lang="en-US" altLang="zh-TW" sz="105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1 x 10G/5G/2.5G</a:t>
            </a:r>
          </a:p>
          <a:p>
            <a:r>
              <a:rPr lang="en-US" altLang="zh-TW" sz="105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RJ45 Multi-Gig</a:t>
            </a:r>
            <a:endParaRPr lang="zh-TW" altLang="en-US" sz="105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3" name="文字方塊 32">
            <a:extLst>
              <a:ext uri="{FF2B5EF4-FFF2-40B4-BE49-F238E27FC236}">
                <a16:creationId xmlns:a16="http://schemas.microsoft.com/office/drawing/2014/main" id="{05AEEC05-B49D-C149-A7C7-B1559D7FE4DE}"/>
              </a:ext>
            </a:extLst>
          </p:cNvPr>
          <p:cNvSpPr txBox="1"/>
          <p:nvPr/>
        </p:nvSpPr>
        <p:spPr>
          <a:xfrm>
            <a:off x="748096" y="3393278"/>
            <a:ext cx="1200970" cy="415498"/>
          </a:xfrm>
          <a:prstGeom prst="rect">
            <a:avLst/>
          </a:prstGeom>
          <a:noFill/>
        </p:spPr>
        <p:txBody>
          <a:bodyPr wrap="none" rtlCol="0">
            <a:spAutoFit/>
          </a:bodyPr>
          <a:lstStyle/>
          <a:p>
            <a:r>
              <a:rPr lang="en-US" altLang="zh-TW" sz="105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8 x 10G/5G/2.5G</a:t>
            </a:r>
          </a:p>
          <a:p>
            <a:r>
              <a:rPr lang="en-US" altLang="zh-TW" sz="105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RJ45 Multi-Gig</a:t>
            </a:r>
            <a:endParaRPr lang="zh-TW" altLang="en-US" sz="105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6" name="文字方塊 35">
            <a:extLst>
              <a:ext uri="{FF2B5EF4-FFF2-40B4-BE49-F238E27FC236}">
                <a16:creationId xmlns:a16="http://schemas.microsoft.com/office/drawing/2014/main" id="{6EF3DEEC-3197-AF44-B300-658795AE0B74}"/>
              </a:ext>
            </a:extLst>
          </p:cNvPr>
          <p:cNvSpPr txBox="1"/>
          <p:nvPr/>
        </p:nvSpPr>
        <p:spPr>
          <a:xfrm>
            <a:off x="549310" y="4326839"/>
            <a:ext cx="2047355" cy="276999"/>
          </a:xfrm>
          <a:prstGeom prst="rect">
            <a:avLst/>
          </a:prstGeom>
          <a:noFill/>
        </p:spPr>
        <p:txBody>
          <a:bodyPr wrap="none" rtlCol="0">
            <a:spAutoFit/>
          </a:bodyPr>
          <a:lstStyle/>
          <a:p>
            <a:r>
              <a:rPr lang="en-US" altLang="zh-TW" sz="1200" b="1" dirty="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QSW-M408-4C</a:t>
            </a:r>
            <a:r>
              <a:rPr lang="en-US" altLang="zh-TW"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(Managed)</a:t>
            </a:r>
            <a:endParaRPr lang="zh-TW" altLang="en-US"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7" name="文字方塊 36">
            <a:extLst>
              <a:ext uri="{FF2B5EF4-FFF2-40B4-BE49-F238E27FC236}">
                <a16:creationId xmlns:a16="http://schemas.microsoft.com/office/drawing/2014/main" id="{88C4A5EA-9202-7E42-97AB-E1C166483D67}"/>
              </a:ext>
            </a:extLst>
          </p:cNvPr>
          <p:cNvSpPr txBox="1"/>
          <p:nvPr/>
        </p:nvSpPr>
        <p:spPr>
          <a:xfrm>
            <a:off x="816819" y="4527802"/>
            <a:ext cx="1200970" cy="415498"/>
          </a:xfrm>
          <a:prstGeom prst="rect">
            <a:avLst/>
          </a:prstGeom>
          <a:noFill/>
        </p:spPr>
        <p:txBody>
          <a:bodyPr wrap="none" rtlCol="0">
            <a:spAutoFit/>
          </a:bodyPr>
          <a:lstStyle/>
          <a:p>
            <a:r>
              <a:rPr lang="en-US" altLang="zh-TW" sz="105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4 x 10G/5G/2.5G</a:t>
            </a:r>
          </a:p>
          <a:p>
            <a:r>
              <a:rPr lang="en-US" altLang="zh-TW" sz="105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RJ45 Multi-Gig</a:t>
            </a:r>
            <a:endParaRPr lang="zh-TW" altLang="en-US" sz="105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9" name="文字方塊 38">
            <a:extLst>
              <a:ext uri="{FF2B5EF4-FFF2-40B4-BE49-F238E27FC236}">
                <a16:creationId xmlns:a16="http://schemas.microsoft.com/office/drawing/2014/main" id="{0D45425A-23D6-7245-B089-E16F9638A71A}"/>
              </a:ext>
            </a:extLst>
          </p:cNvPr>
          <p:cNvSpPr txBox="1"/>
          <p:nvPr/>
        </p:nvSpPr>
        <p:spPr>
          <a:xfrm>
            <a:off x="3274472" y="4657308"/>
            <a:ext cx="1200970" cy="415498"/>
          </a:xfrm>
          <a:prstGeom prst="rect">
            <a:avLst/>
          </a:prstGeom>
          <a:noFill/>
        </p:spPr>
        <p:txBody>
          <a:bodyPr wrap="none" rtlCol="0">
            <a:spAutoFit/>
          </a:bodyPr>
          <a:lstStyle/>
          <a:p>
            <a:r>
              <a:rPr lang="en-US" altLang="zh-TW" sz="105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2 x 10G/5G/2.5G</a:t>
            </a:r>
          </a:p>
          <a:p>
            <a:r>
              <a:rPr lang="en-US" altLang="zh-TW" sz="105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RJ45 Multi-Gig</a:t>
            </a:r>
            <a:endParaRPr lang="zh-TW" altLang="en-US" sz="105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 name="矩形: 圓角 4">
            <a:extLst>
              <a:ext uri="{FF2B5EF4-FFF2-40B4-BE49-F238E27FC236}">
                <a16:creationId xmlns:a16="http://schemas.microsoft.com/office/drawing/2014/main" id="{4E9337C5-09F1-45DA-B6D5-DC7573B5DD40}"/>
              </a:ext>
            </a:extLst>
          </p:cNvPr>
          <p:cNvSpPr/>
          <p:nvPr/>
        </p:nvSpPr>
        <p:spPr>
          <a:xfrm>
            <a:off x="3563280" y="2002271"/>
            <a:ext cx="1209055" cy="375296"/>
          </a:xfrm>
          <a:prstGeom prst="roundRect">
            <a:avLst>
              <a:gd name="adj" fmla="val 5000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err="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Fanless</a:t>
            </a:r>
            <a:r>
              <a:rPr lang="en-US" altLang="zh-CN" sz="11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and metal shell</a:t>
            </a:r>
            <a:endParaRPr lang="en-US" altLang="zh-TW" sz="11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5" name="文字方塊 64">
            <a:extLst>
              <a:ext uri="{FF2B5EF4-FFF2-40B4-BE49-F238E27FC236}">
                <a16:creationId xmlns:a16="http://schemas.microsoft.com/office/drawing/2014/main" id="{B27539D7-D7D0-4D35-AC62-54E3A633D7C3}"/>
              </a:ext>
            </a:extLst>
          </p:cNvPr>
          <p:cNvSpPr txBox="1"/>
          <p:nvPr/>
        </p:nvSpPr>
        <p:spPr>
          <a:xfrm>
            <a:off x="675926" y="1492633"/>
            <a:ext cx="2650084" cy="276999"/>
          </a:xfrm>
          <a:prstGeom prst="rect">
            <a:avLst/>
          </a:prstGeom>
          <a:noFill/>
        </p:spPr>
        <p:txBody>
          <a:bodyPr wrap="none" rtlCol="0">
            <a:spAutoFit/>
          </a:bodyPr>
          <a:lstStyle/>
          <a:p>
            <a:r>
              <a:rPr lang="en-US" altLang="zh-TW" sz="12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QSW-1108-8T (</a:t>
            </a:r>
            <a:r>
              <a:rPr lang="en-US" altLang="zh-CN" sz="1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Unmanaged Switch</a:t>
            </a:r>
            <a:r>
              <a:rPr lang="en-US" altLang="zh-TW" sz="1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12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6" name="文字方塊 65">
            <a:extLst>
              <a:ext uri="{FF2B5EF4-FFF2-40B4-BE49-F238E27FC236}">
                <a16:creationId xmlns:a16="http://schemas.microsoft.com/office/drawing/2014/main" id="{AEE6A2E1-67BB-4BEA-A706-7F8182BF41AB}"/>
              </a:ext>
            </a:extLst>
          </p:cNvPr>
          <p:cNvSpPr txBox="1"/>
          <p:nvPr/>
        </p:nvSpPr>
        <p:spPr>
          <a:xfrm>
            <a:off x="3640621" y="1506394"/>
            <a:ext cx="1077539" cy="415498"/>
          </a:xfrm>
          <a:prstGeom prst="rect">
            <a:avLst/>
          </a:prstGeom>
          <a:noFill/>
        </p:spPr>
        <p:txBody>
          <a:bodyPr wrap="none" rtlCol="0">
            <a:spAutoFit/>
          </a:bodyPr>
          <a:lstStyle/>
          <a:p>
            <a:r>
              <a:rPr lang="en-US" altLang="zh-TW" sz="105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8 x 2.5G</a:t>
            </a:r>
          </a:p>
          <a:p>
            <a:r>
              <a:rPr lang="en-US" altLang="zh-TW" sz="105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RJ45 Multi-Gig</a:t>
            </a:r>
            <a:endParaRPr lang="zh-TW" altLang="en-US" sz="105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43" name="圖片 42">
            <a:extLst>
              <a:ext uri="{FF2B5EF4-FFF2-40B4-BE49-F238E27FC236}">
                <a16:creationId xmlns:a16="http://schemas.microsoft.com/office/drawing/2014/main" id="{9CB487DB-40BB-448D-9A27-05752D01161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V="1">
            <a:off x="305335" y="2975336"/>
            <a:ext cx="2295260" cy="262938"/>
          </a:xfrm>
          <a:prstGeom prst="rect">
            <a:avLst/>
          </a:prstGeom>
        </p:spPr>
      </p:pic>
      <p:pic>
        <p:nvPicPr>
          <p:cNvPr id="47" name="圖片 46">
            <a:extLst>
              <a:ext uri="{FF2B5EF4-FFF2-40B4-BE49-F238E27FC236}">
                <a16:creationId xmlns:a16="http://schemas.microsoft.com/office/drawing/2014/main" id="{40AC4D5C-A1E4-4489-AECF-C5C78118A5D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V="1">
            <a:off x="2860032" y="2981343"/>
            <a:ext cx="2027362" cy="262938"/>
          </a:xfrm>
          <a:prstGeom prst="rect">
            <a:avLst/>
          </a:prstGeom>
        </p:spPr>
      </p:pic>
      <p:pic>
        <p:nvPicPr>
          <p:cNvPr id="44" name="圖片 43" descr="一張含有 電子用品, 黑色, 電腦, 時鐘 的圖片&#10;&#10;自動產生的描述">
            <a:extLst>
              <a:ext uri="{FF2B5EF4-FFF2-40B4-BE49-F238E27FC236}">
                <a16:creationId xmlns:a16="http://schemas.microsoft.com/office/drawing/2014/main" id="{DD7DB792-9635-6A45-8892-C9231809118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64772" y="2664764"/>
            <a:ext cx="1900061" cy="515022"/>
          </a:xfrm>
          <a:prstGeom prst="rect">
            <a:avLst/>
          </a:prstGeom>
        </p:spPr>
      </p:pic>
      <p:pic>
        <p:nvPicPr>
          <p:cNvPr id="45" name="圖片 44">
            <a:extLst>
              <a:ext uri="{FF2B5EF4-FFF2-40B4-BE49-F238E27FC236}">
                <a16:creationId xmlns:a16="http://schemas.microsoft.com/office/drawing/2014/main" id="{B74A74CD-4E0C-0047-B97C-EB4C560FDB8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074916" y="2762578"/>
            <a:ext cx="1665682" cy="351230"/>
          </a:xfrm>
          <a:prstGeom prst="rect">
            <a:avLst/>
          </a:prstGeom>
        </p:spPr>
      </p:pic>
      <p:pic>
        <p:nvPicPr>
          <p:cNvPr id="48" name="圖片 47">
            <a:extLst>
              <a:ext uri="{FF2B5EF4-FFF2-40B4-BE49-F238E27FC236}">
                <a16:creationId xmlns:a16="http://schemas.microsoft.com/office/drawing/2014/main" id="{7586109A-812D-4AE0-A99A-8DA667A9341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V="1">
            <a:off x="2894077" y="4125418"/>
            <a:ext cx="2027362" cy="262938"/>
          </a:xfrm>
          <a:prstGeom prst="rect">
            <a:avLst/>
          </a:prstGeom>
        </p:spPr>
      </p:pic>
      <p:pic>
        <p:nvPicPr>
          <p:cNvPr id="49" name="圖片 48">
            <a:extLst>
              <a:ext uri="{FF2B5EF4-FFF2-40B4-BE49-F238E27FC236}">
                <a16:creationId xmlns:a16="http://schemas.microsoft.com/office/drawing/2014/main" id="{7F389DC4-3CF8-4E82-8C7A-C3132DF1DFE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V="1">
            <a:off x="444057" y="4143603"/>
            <a:ext cx="2027362" cy="262938"/>
          </a:xfrm>
          <a:prstGeom prst="rect">
            <a:avLst/>
          </a:prstGeom>
        </p:spPr>
      </p:pic>
      <p:pic>
        <p:nvPicPr>
          <p:cNvPr id="34" name="圖片 33">
            <a:extLst>
              <a:ext uri="{FF2B5EF4-FFF2-40B4-BE49-F238E27FC236}">
                <a16:creationId xmlns:a16="http://schemas.microsoft.com/office/drawing/2014/main" id="{E37C6709-39C4-C947-A622-E52DACD9B72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96630" y="3828251"/>
            <a:ext cx="1685796" cy="521999"/>
          </a:xfrm>
          <a:prstGeom prst="rect">
            <a:avLst/>
          </a:prstGeom>
        </p:spPr>
      </p:pic>
      <p:pic>
        <p:nvPicPr>
          <p:cNvPr id="60" name="圖片 59">
            <a:extLst>
              <a:ext uri="{FF2B5EF4-FFF2-40B4-BE49-F238E27FC236}">
                <a16:creationId xmlns:a16="http://schemas.microsoft.com/office/drawing/2014/main" id="{DE32A796-E02F-4F47-8177-3578E58B7B9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V="1">
            <a:off x="494105" y="2109094"/>
            <a:ext cx="3013727" cy="314022"/>
          </a:xfrm>
          <a:prstGeom prst="rect">
            <a:avLst/>
          </a:prstGeom>
        </p:spPr>
      </p:pic>
      <p:pic>
        <p:nvPicPr>
          <p:cNvPr id="7" name="圖片 6">
            <a:extLst>
              <a:ext uri="{FF2B5EF4-FFF2-40B4-BE49-F238E27FC236}">
                <a16:creationId xmlns:a16="http://schemas.microsoft.com/office/drawing/2014/main" id="{FA6012D1-8D13-4F72-BE61-3D41BBEAEB1E}"/>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21871" y="1759435"/>
            <a:ext cx="2905072" cy="612966"/>
          </a:xfrm>
          <a:prstGeom prst="rect">
            <a:avLst/>
          </a:prstGeom>
        </p:spPr>
      </p:pic>
      <p:pic>
        <p:nvPicPr>
          <p:cNvPr id="3074" name="Picture 2">
            <a:extLst>
              <a:ext uri="{FF2B5EF4-FFF2-40B4-BE49-F238E27FC236}">
                <a16:creationId xmlns:a16="http://schemas.microsoft.com/office/drawing/2014/main" id="{7378A610-CF6D-47B4-A77D-93D87C916E97}"/>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278400" y="3683255"/>
            <a:ext cx="1190625" cy="781050"/>
          </a:xfrm>
          <a:prstGeom prst="rect">
            <a:avLst/>
          </a:prstGeom>
          <a:noFill/>
          <a:extLst>
            <a:ext uri="{909E8E84-426E-40DD-AFC4-6F175D3DCCD1}">
              <a14:hiddenFill xmlns:a14="http://schemas.microsoft.com/office/drawing/2010/main">
                <a:solidFill>
                  <a:srgbClr val="FFFFFF"/>
                </a:solidFill>
              </a14:hiddenFill>
            </a:ext>
          </a:extLst>
        </p:spPr>
      </p:pic>
      <p:sp>
        <p:nvSpPr>
          <p:cNvPr id="42" name="文字方塊 41">
            <a:extLst>
              <a:ext uri="{FF2B5EF4-FFF2-40B4-BE49-F238E27FC236}">
                <a16:creationId xmlns:a16="http://schemas.microsoft.com/office/drawing/2014/main" id="{7FD386AF-A8DA-4635-8BD6-11AFB8216350}"/>
              </a:ext>
            </a:extLst>
          </p:cNvPr>
          <p:cNvSpPr txBox="1"/>
          <p:nvPr/>
        </p:nvSpPr>
        <p:spPr>
          <a:xfrm>
            <a:off x="2671691" y="4250939"/>
            <a:ext cx="2504212" cy="461665"/>
          </a:xfrm>
          <a:prstGeom prst="rect">
            <a:avLst/>
          </a:prstGeom>
          <a:noFill/>
        </p:spPr>
        <p:txBody>
          <a:bodyPr wrap="none" rtlCol="0">
            <a:spAutoFit/>
          </a:bodyPr>
          <a:lstStyle/>
          <a:p>
            <a:pPr algn="ctr"/>
            <a:r>
              <a:rPr lang="en-US" altLang="zh-TW" sz="1200" b="1">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QSW-M2108R-2C</a:t>
            </a:r>
          </a:p>
          <a:p>
            <a:r>
              <a:rPr lang="en-US" altLang="zh-TW" sz="12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(Managed Half-Width Rackmount)</a:t>
            </a:r>
            <a:endParaRPr lang="zh-TW" altLang="en-US" sz="12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3876951424"/>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剪去對角角落 9" hidden="1">
            <a:extLst>
              <a:ext uri="{FF2B5EF4-FFF2-40B4-BE49-F238E27FC236}">
                <a16:creationId xmlns:a16="http://schemas.microsoft.com/office/drawing/2014/main" id="{442F0471-CF6B-40B3-A3B6-14837546BC4F}"/>
              </a:ext>
            </a:extLst>
          </p:cNvPr>
          <p:cNvSpPr/>
          <p:nvPr/>
        </p:nvSpPr>
        <p:spPr>
          <a:xfrm>
            <a:off x="3357237" y="1394400"/>
            <a:ext cx="2402661" cy="383946"/>
          </a:xfrm>
          <a:prstGeom prst="snip2DiagRect">
            <a:avLst/>
          </a:prstGeom>
          <a:noFill/>
          <a:ln w="12700">
            <a:solidFill>
              <a:srgbClr val="4D65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 name="標題 2">
            <a:extLst>
              <a:ext uri="{FF2B5EF4-FFF2-40B4-BE49-F238E27FC236}">
                <a16:creationId xmlns:a16="http://schemas.microsoft.com/office/drawing/2014/main" id="{0182881D-94AB-374D-89C6-838FD3C7730D}"/>
              </a:ext>
            </a:extLst>
          </p:cNvPr>
          <p:cNvSpPr>
            <a:spLocks noGrp="1"/>
          </p:cNvSpPr>
          <p:nvPr>
            <p:ph type="title"/>
          </p:nvPr>
        </p:nvSpPr>
        <p:spPr>
          <a:xfrm>
            <a:off x="713225" y="368825"/>
            <a:ext cx="7707900" cy="1127194"/>
          </a:xfrm>
        </p:spPr>
        <p:txBody>
          <a:bodyPr/>
          <a:lstStyle/>
          <a:p>
            <a:r>
              <a:rPr lang="zh-TW">
                <a:latin typeface="Arial" panose="020B0604020202020204" pitchFamily="34" charset="0"/>
                <a:ea typeface="微軟正黑體" panose="020B0604030504040204" pitchFamily="34" charset="-120"/>
                <a:cs typeface="+mj-ea"/>
                <a:sym typeface="Arial" panose="020B0604020202020204" pitchFamily="34" charset="0"/>
              </a:rPr>
              <a:t>Massive storage data needs of small business and enterprise</a:t>
            </a:r>
            <a:r>
              <a:rPr lang="zh-TW" altLang="en-US">
                <a:latin typeface="Arial" panose="020B0604020202020204" pitchFamily="34" charset="0"/>
                <a:ea typeface="微軟正黑體" panose="020B0604030504040204" pitchFamily="34" charset="-120"/>
                <a:cs typeface="+mj-ea"/>
                <a:sym typeface="Arial" panose="020B0604020202020204" pitchFamily="34" charset="0"/>
              </a:rPr>
              <a:t> </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矩形: 剪去對角角落 1" hidden="1">
            <a:extLst>
              <a:ext uri="{FF2B5EF4-FFF2-40B4-BE49-F238E27FC236}">
                <a16:creationId xmlns:a16="http://schemas.microsoft.com/office/drawing/2014/main" id="{24BF6B8C-D28E-4C7B-9C4C-62C7752B4E30}"/>
              </a:ext>
            </a:extLst>
          </p:cNvPr>
          <p:cNvSpPr/>
          <p:nvPr/>
        </p:nvSpPr>
        <p:spPr>
          <a:xfrm>
            <a:off x="3357236" y="1971944"/>
            <a:ext cx="2402663" cy="2700854"/>
          </a:xfrm>
          <a:prstGeom prst="snip2DiagRect">
            <a:avLst>
              <a:gd name="adj1" fmla="val 0"/>
              <a:gd name="adj2" fmla="val 11831"/>
            </a:avLst>
          </a:prstGeom>
          <a:solidFill>
            <a:srgbClr val="4D655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 name="矩形: 剪去對角角落 14" hidden="1">
            <a:extLst>
              <a:ext uri="{FF2B5EF4-FFF2-40B4-BE49-F238E27FC236}">
                <a16:creationId xmlns:a16="http://schemas.microsoft.com/office/drawing/2014/main" id="{2A7FCE27-6BD4-49D7-8087-654FDD028D70}"/>
              </a:ext>
            </a:extLst>
          </p:cNvPr>
          <p:cNvSpPr/>
          <p:nvPr/>
        </p:nvSpPr>
        <p:spPr>
          <a:xfrm>
            <a:off x="593829" y="1394400"/>
            <a:ext cx="2445387" cy="383946"/>
          </a:xfrm>
          <a:prstGeom prst="snip2DiagRect">
            <a:avLst/>
          </a:prstGeom>
          <a:noFill/>
          <a:ln w="12700">
            <a:solidFill>
              <a:srgbClr val="3952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 name="矩形: 剪去對角角落 15" hidden="1">
            <a:extLst>
              <a:ext uri="{FF2B5EF4-FFF2-40B4-BE49-F238E27FC236}">
                <a16:creationId xmlns:a16="http://schemas.microsoft.com/office/drawing/2014/main" id="{A18999A6-E7A3-40F8-BA5D-8961304B569F}"/>
              </a:ext>
            </a:extLst>
          </p:cNvPr>
          <p:cNvSpPr/>
          <p:nvPr/>
        </p:nvSpPr>
        <p:spPr>
          <a:xfrm>
            <a:off x="593828" y="1971944"/>
            <a:ext cx="2402663" cy="2700854"/>
          </a:xfrm>
          <a:prstGeom prst="snip2DiagRect">
            <a:avLst>
              <a:gd name="adj1" fmla="val 0"/>
              <a:gd name="adj2" fmla="val 11831"/>
            </a:avLst>
          </a:prstGeom>
          <a:solidFill>
            <a:srgbClr val="39523E"/>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1" name="矩形: 剪去對角角落 20" hidden="1">
            <a:extLst>
              <a:ext uri="{FF2B5EF4-FFF2-40B4-BE49-F238E27FC236}">
                <a16:creationId xmlns:a16="http://schemas.microsoft.com/office/drawing/2014/main" id="{A776B1AD-2363-493D-B655-62C49964D5C4}"/>
              </a:ext>
            </a:extLst>
          </p:cNvPr>
          <p:cNvSpPr/>
          <p:nvPr/>
        </p:nvSpPr>
        <p:spPr>
          <a:xfrm>
            <a:off x="6099988" y="1394400"/>
            <a:ext cx="2402661" cy="383946"/>
          </a:xfrm>
          <a:prstGeom prst="snip2DiagRect">
            <a:avLst/>
          </a:prstGeom>
          <a:noFill/>
          <a:ln w="12700">
            <a:solidFill>
              <a:srgbClr val="5D7D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 name="矩形: 剪去對角角落 21" hidden="1">
            <a:extLst>
              <a:ext uri="{FF2B5EF4-FFF2-40B4-BE49-F238E27FC236}">
                <a16:creationId xmlns:a16="http://schemas.microsoft.com/office/drawing/2014/main" id="{0C5D1D7A-6001-4739-BAC6-877AA69B36AF}"/>
              </a:ext>
            </a:extLst>
          </p:cNvPr>
          <p:cNvSpPr/>
          <p:nvPr/>
        </p:nvSpPr>
        <p:spPr>
          <a:xfrm>
            <a:off x="6099987" y="1971944"/>
            <a:ext cx="2402663" cy="2700854"/>
          </a:xfrm>
          <a:prstGeom prst="snip2DiagRect">
            <a:avLst>
              <a:gd name="adj1" fmla="val 0"/>
              <a:gd name="adj2" fmla="val 11831"/>
            </a:avLst>
          </a:prstGeom>
          <a:solidFill>
            <a:srgbClr val="5D7D6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0" name="矩形: 圓角 19">
            <a:extLst>
              <a:ext uri="{FF2B5EF4-FFF2-40B4-BE49-F238E27FC236}">
                <a16:creationId xmlns:a16="http://schemas.microsoft.com/office/drawing/2014/main" id="{1D6A3AEC-1F83-4236-8F2B-1CD4783A2EA5}"/>
              </a:ext>
            </a:extLst>
          </p:cNvPr>
          <p:cNvSpPr/>
          <p:nvPr/>
        </p:nvSpPr>
        <p:spPr>
          <a:xfrm>
            <a:off x="3146006" y="2024093"/>
            <a:ext cx="2867846" cy="2818516"/>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5" name="矩形: 圓角 24">
            <a:extLst>
              <a:ext uri="{FF2B5EF4-FFF2-40B4-BE49-F238E27FC236}">
                <a16:creationId xmlns:a16="http://schemas.microsoft.com/office/drawing/2014/main" id="{3E6FFA71-53CF-448B-BAF3-AEAAA3581507}"/>
              </a:ext>
            </a:extLst>
          </p:cNvPr>
          <p:cNvSpPr/>
          <p:nvPr/>
        </p:nvSpPr>
        <p:spPr>
          <a:xfrm>
            <a:off x="5899175" y="2024093"/>
            <a:ext cx="2867846" cy="2818516"/>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6" name="矩形: 圓角 25">
            <a:extLst>
              <a:ext uri="{FF2B5EF4-FFF2-40B4-BE49-F238E27FC236}">
                <a16:creationId xmlns:a16="http://schemas.microsoft.com/office/drawing/2014/main" id="{62C6B256-4B4D-4788-86F0-D8440033157C}"/>
              </a:ext>
            </a:extLst>
          </p:cNvPr>
          <p:cNvSpPr/>
          <p:nvPr/>
        </p:nvSpPr>
        <p:spPr>
          <a:xfrm>
            <a:off x="343705" y="2024093"/>
            <a:ext cx="2867846" cy="2818516"/>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7" name="矩形 26">
            <a:extLst>
              <a:ext uri="{FF2B5EF4-FFF2-40B4-BE49-F238E27FC236}">
                <a16:creationId xmlns:a16="http://schemas.microsoft.com/office/drawing/2014/main" id="{4DE25F66-8989-44DE-A49A-58E8889F2E3C}"/>
              </a:ext>
            </a:extLst>
          </p:cNvPr>
          <p:cNvSpPr/>
          <p:nvPr/>
        </p:nvSpPr>
        <p:spPr>
          <a:xfrm>
            <a:off x="3688656" y="1712252"/>
            <a:ext cx="1812665" cy="523220"/>
          </a:xfrm>
          <a:prstGeom prst="rect">
            <a:avLst/>
          </a:prstGeom>
        </p:spPr>
        <p:txBody>
          <a:bodyPr wrap="square" lIns="91440" tIns="45720" rIns="91440" bIns="45720" anchor="t">
            <a:spAutoFit/>
          </a:bodyPr>
          <a:lstStyle/>
          <a:p>
            <a:r>
              <a:rPr kumimoji="1" lang="zh-CN">
                <a:solidFill>
                  <a:srgbClr val="E9C27B"/>
                </a:solidFill>
                <a:latin typeface="Arial" panose="020B0604020202020204" pitchFamily="34" charset="0"/>
                <a:ea typeface="微軟正黑體" panose="020B0604030504040204" pitchFamily="34" charset="-120"/>
                <a:sym typeface="Arial" panose="020B0604020202020204" pitchFamily="34" charset="0"/>
              </a:rPr>
              <a:t>Company internal data sharing</a:t>
            </a:r>
            <a:endParaRPr lang="zh-TW" altLang="en-US" sz="1200">
              <a:solidFill>
                <a:srgbClr val="E9C27B"/>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 name="矩形 27">
            <a:extLst>
              <a:ext uri="{FF2B5EF4-FFF2-40B4-BE49-F238E27FC236}">
                <a16:creationId xmlns:a16="http://schemas.microsoft.com/office/drawing/2014/main" id="{10A63AB5-F2DF-4A41-B2D3-5F68320B81E5}"/>
              </a:ext>
            </a:extLst>
          </p:cNvPr>
          <p:cNvSpPr/>
          <p:nvPr/>
        </p:nvSpPr>
        <p:spPr>
          <a:xfrm>
            <a:off x="5899175" y="1712252"/>
            <a:ext cx="2916978" cy="738664"/>
          </a:xfrm>
          <a:prstGeom prst="rect">
            <a:avLst/>
          </a:prstGeom>
        </p:spPr>
        <p:txBody>
          <a:bodyPr wrap="square" lIns="91440" tIns="45720" rIns="91440" bIns="45720" anchor="t">
            <a:spAutoFit/>
          </a:bodyPr>
          <a:lstStyle/>
          <a:p>
            <a:r>
              <a:rPr kumimoji="1" lang="en-US" altLang="zh-TW" dirty="0">
                <a:solidFill>
                  <a:srgbClr val="E9C27B"/>
                </a:solidFill>
                <a:latin typeface="Arial" panose="020B0604020202020204" pitchFamily="34" charset="0"/>
                <a:ea typeface="微軟正黑體" panose="020B0604030504040204" pitchFamily="34" charset="-120"/>
                <a:sym typeface="Arial" panose="020B0604020202020204" pitchFamily="34" charset="0"/>
              </a:rPr>
              <a:t>Small businesses, educational institutions, studios</a:t>
            </a:r>
            <a:r>
              <a:rPr kumimoji="1" lang="zh-TW" altLang="en-US" dirty="0">
                <a:solidFill>
                  <a:srgbClr val="E9C27B"/>
                </a:solidFill>
                <a:latin typeface="Arial" panose="020B0604020202020204" pitchFamily="34" charset="0"/>
                <a:ea typeface="微軟正黑體" panose="020B0604030504040204" pitchFamily="34" charset="-120"/>
                <a:sym typeface="Arial" panose="020B0604020202020204" pitchFamily="34" charset="0"/>
              </a:rPr>
              <a:t> </a:t>
            </a:r>
            <a:r>
              <a:rPr kumimoji="1" lang="en-US" altLang="zh-TW" dirty="0">
                <a:solidFill>
                  <a:srgbClr val="E9C27B"/>
                </a:solidFill>
                <a:latin typeface="Arial" panose="020B0604020202020204" pitchFamily="34" charset="0"/>
                <a:ea typeface="微軟正黑體" panose="020B0604030504040204" pitchFamily="34" charset="-120"/>
                <a:sym typeface="Arial" panose="020B0604020202020204" pitchFamily="34" charset="0"/>
              </a:rPr>
              <a:t>without</a:t>
            </a:r>
            <a:r>
              <a:rPr kumimoji="1" lang="zh-TW" altLang="en-US" dirty="0">
                <a:solidFill>
                  <a:srgbClr val="E9C27B"/>
                </a:solidFill>
                <a:latin typeface="Arial" panose="020B0604020202020204" pitchFamily="34" charset="0"/>
                <a:ea typeface="微軟正黑體" panose="020B0604030504040204" pitchFamily="34" charset="-120"/>
                <a:sym typeface="Arial" panose="020B0604020202020204" pitchFamily="34" charset="0"/>
              </a:rPr>
              <a:t> </a:t>
            </a:r>
            <a:r>
              <a:rPr kumimoji="1" lang="en-US" altLang="zh-TW" dirty="0">
                <a:solidFill>
                  <a:srgbClr val="E9C27B"/>
                </a:solidFill>
                <a:latin typeface="Arial" panose="020B0604020202020204" pitchFamily="34" charset="0"/>
                <a:ea typeface="微軟正黑體" panose="020B0604030504040204" pitchFamily="34" charset="-120"/>
                <a:sym typeface="Arial" panose="020B0604020202020204" pitchFamily="34" charset="0"/>
              </a:rPr>
              <a:t>ser</a:t>
            </a:r>
            <a:r>
              <a:rPr kumimoji="1" lang="zh-TW" dirty="0">
                <a:solidFill>
                  <a:srgbClr val="E9C27B"/>
                </a:solidFill>
                <a:latin typeface="Arial" panose="020B0604020202020204" pitchFamily="34" charset="0"/>
                <a:ea typeface="微軟正黑體" panose="020B0604030504040204" pitchFamily="34" charset="-120"/>
                <a:sym typeface="Arial" panose="020B0604020202020204" pitchFamily="34" charset="0"/>
              </a:rPr>
              <a:t>ver space</a:t>
            </a:r>
            <a:r>
              <a:rPr kumimoji="1" lang="en-US" altLang="zh-TW" dirty="0">
                <a:solidFill>
                  <a:srgbClr val="E9C27B"/>
                </a:solidFill>
                <a:latin typeface="Arial" panose="020B0604020202020204" pitchFamily="34" charset="0"/>
                <a:ea typeface="微軟正黑體" panose="020B0604030504040204" pitchFamily="34" charset="-120"/>
                <a:sym typeface="Arial" panose="020B0604020202020204" pitchFamily="34" charset="0"/>
              </a:rPr>
              <a:t> or rack room</a:t>
            </a:r>
            <a:endParaRPr lang="zh-TW" sz="1200" dirty="0">
              <a:solidFill>
                <a:srgbClr val="E9C27B"/>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29" name="圖形 28">
            <a:extLst>
              <a:ext uri="{FF2B5EF4-FFF2-40B4-BE49-F238E27FC236}">
                <a16:creationId xmlns:a16="http://schemas.microsoft.com/office/drawing/2014/main" id="{A9B64FF0-A997-4847-981D-A3ADB06756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09769" y="2636023"/>
            <a:ext cx="2140320" cy="1771904"/>
          </a:xfrm>
          <a:prstGeom prst="rect">
            <a:avLst/>
          </a:prstGeom>
        </p:spPr>
      </p:pic>
      <p:pic>
        <p:nvPicPr>
          <p:cNvPr id="30" name="圖片 29">
            <a:extLst>
              <a:ext uri="{FF2B5EF4-FFF2-40B4-BE49-F238E27FC236}">
                <a16:creationId xmlns:a16="http://schemas.microsoft.com/office/drawing/2014/main" id="{3AB63803-5B8B-4A4F-889E-2982C1757A94}"/>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a:ext>
            </a:extLst>
          </a:blip>
          <a:stretch>
            <a:fillRect/>
          </a:stretch>
        </p:blipFill>
        <p:spPr>
          <a:xfrm>
            <a:off x="877132" y="2667149"/>
            <a:ext cx="1704247" cy="1704247"/>
          </a:xfrm>
          <a:prstGeom prst="rect">
            <a:avLst/>
          </a:prstGeom>
        </p:spPr>
      </p:pic>
      <p:sp>
        <p:nvSpPr>
          <p:cNvPr id="31" name="文字方塊 30">
            <a:extLst>
              <a:ext uri="{FF2B5EF4-FFF2-40B4-BE49-F238E27FC236}">
                <a16:creationId xmlns:a16="http://schemas.microsoft.com/office/drawing/2014/main" id="{53C3E48F-0CF5-4F70-B857-3D5689B68ACA}"/>
              </a:ext>
            </a:extLst>
          </p:cNvPr>
          <p:cNvSpPr txBox="1"/>
          <p:nvPr/>
        </p:nvSpPr>
        <p:spPr>
          <a:xfrm>
            <a:off x="796447" y="1712252"/>
            <a:ext cx="2349559" cy="523220"/>
          </a:xfrm>
          <a:prstGeom prst="rect">
            <a:avLst/>
          </a:prstGeom>
          <a:noFill/>
        </p:spPr>
        <p:txBody>
          <a:bodyPr wrap="square" lIns="91440" tIns="45720" rIns="91440" bIns="45720" anchor="t">
            <a:spAutoFit/>
          </a:bodyPr>
          <a:lstStyle/>
          <a:p>
            <a:r>
              <a:rPr kumimoji="1" lang="en-US" altLang="zh-TW">
                <a:solidFill>
                  <a:srgbClr val="E9C27B"/>
                </a:solidFill>
                <a:latin typeface="Arial" panose="020B0604020202020204" pitchFamily="34" charset="0"/>
                <a:ea typeface="微軟正黑體" panose="020B0604030504040204" pitchFamily="34" charset="-120"/>
                <a:sym typeface="Arial" panose="020B0604020202020204" pitchFamily="34" charset="0"/>
              </a:rPr>
              <a:t>IT</a:t>
            </a:r>
            <a:r>
              <a:rPr kumimoji="1" lang="zh-TW">
                <a:solidFill>
                  <a:srgbClr val="E9C27B"/>
                </a:solidFill>
                <a:latin typeface="Arial" panose="020B0604020202020204" pitchFamily="34" charset="0"/>
                <a:ea typeface="微軟正黑體" panose="020B0604030504040204" pitchFamily="34" charset="-120"/>
                <a:sym typeface="Arial" panose="020B0604020202020204" pitchFamily="34" charset="0"/>
              </a:rPr>
              <a:t> setup data storage with a limited budget</a:t>
            </a:r>
            <a:endParaRPr lang="zh-TW" sz="1200">
              <a:solidFill>
                <a:srgbClr val="E9C27B"/>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32" name="圖形 31">
            <a:extLst>
              <a:ext uri="{FF2B5EF4-FFF2-40B4-BE49-F238E27FC236}">
                <a16:creationId xmlns:a16="http://schemas.microsoft.com/office/drawing/2014/main" id="{84F9C70F-7CEA-43DB-B0C3-13D7656E356E}"/>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657781" y="2780791"/>
            <a:ext cx="1350633" cy="1845585"/>
          </a:xfrm>
          <a:prstGeom prst="rect">
            <a:avLst/>
          </a:prstGeom>
        </p:spPr>
      </p:pic>
    </p:spTree>
    <p:extLst>
      <p:ext uri="{BB962C8B-B14F-4D97-AF65-F5344CB8AC3E}">
        <p14:creationId xmlns:p14="http://schemas.microsoft.com/office/powerpoint/2010/main" val="944122561"/>
      </p:ext>
    </p:extLst>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標題 62"/>
          <p:cNvSpPr>
            <a:spLocks noGrp="1"/>
          </p:cNvSpPr>
          <p:nvPr>
            <p:ph type="title"/>
          </p:nvPr>
        </p:nvSpPr>
        <p:spPr>
          <a:xfrm>
            <a:off x="713224" y="263629"/>
            <a:ext cx="8081151" cy="572700"/>
          </a:xfrm>
        </p:spPr>
        <p:txBody>
          <a:bodyPr>
            <a:noAutofit/>
          </a:bodyPr>
          <a:lstStyle/>
          <a:p>
            <a:r>
              <a:rPr lang="en-US" altLang="zh-CN" sz="2800" dirty="0">
                <a:latin typeface="Arial" panose="020B0604020202020204" pitchFamily="34" charset="0"/>
                <a:ea typeface="微軟正黑體" panose="020B0604030504040204" pitchFamily="34" charset="-120"/>
                <a:cs typeface="+mn-ea"/>
                <a:sym typeface="Arial" panose="020B0604020202020204" pitchFamily="34" charset="0"/>
              </a:rPr>
              <a:t>2 x 2.5GbE for 10GB file transfer performance</a:t>
            </a:r>
          </a:p>
        </p:txBody>
      </p:sp>
      <p:sp>
        <p:nvSpPr>
          <p:cNvPr id="46" name="Rectangle 2">
            <a:extLst>
              <a:ext uri="{FF2B5EF4-FFF2-40B4-BE49-F238E27FC236}">
                <a16:creationId xmlns:a16="http://schemas.microsoft.com/office/drawing/2014/main" id="{D1E17477-92DB-064A-97DA-8A7C46145F40}"/>
              </a:ext>
            </a:extLst>
          </p:cNvPr>
          <p:cNvSpPr>
            <a:spLocks noChangeArrowheads="1"/>
          </p:cNvSpPr>
          <p:nvPr/>
        </p:nvSpPr>
        <p:spPr bwMode="auto">
          <a:xfrm>
            <a:off x="5658751" y="4688675"/>
            <a:ext cx="2877831" cy="184658"/>
          </a:xfrm>
          <a:prstGeom prst="rect">
            <a:avLst/>
          </a:prstGeom>
          <a:noFill/>
          <a:ln w="9525">
            <a:noFill/>
            <a:miter lim="800000"/>
            <a:headEnd/>
            <a:tailEnd/>
          </a:ln>
        </p:spPr>
        <p:txBody>
          <a:bodyPr wrap="square" lIns="91431" tIns="45716" rIns="91431" bIns="45716" anchor="t">
            <a:spAutoFit/>
          </a:bodyPr>
          <a:lstStyle/>
          <a:p>
            <a:r>
              <a:rPr lang="en" altLang="zh-TW" sz="60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rPr>
              <a:t>Tested in QNAP Labs. Figures may vary by environment.</a:t>
            </a:r>
          </a:p>
        </p:txBody>
      </p:sp>
      <p:sp>
        <p:nvSpPr>
          <p:cNvPr id="48" name="TextBox 6">
            <a:extLst>
              <a:ext uri="{FF2B5EF4-FFF2-40B4-BE49-F238E27FC236}">
                <a16:creationId xmlns:a16="http://schemas.microsoft.com/office/drawing/2014/main" id="{5E0762EF-03D3-458B-B8B8-E7DD23F8680D}"/>
              </a:ext>
            </a:extLst>
          </p:cNvPr>
          <p:cNvSpPr txBox="1"/>
          <p:nvPr/>
        </p:nvSpPr>
        <p:spPr>
          <a:xfrm>
            <a:off x="1321107" y="1404993"/>
            <a:ext cx="3090632" cy="253908"/>
          </a:xfrm>
          <a:prstGeom prst="rect">
            <a:avLst/>
          </a:prstGeom>
          <a:noFill/>
        </p:spPr>
        <p:txBody>
          <a:bodyPr wrap="square" lIns="91431" tIns="45716" rIns="91431" bIns="45716" anchor="t">
            <a:spAutoFit/>
          </a:bodyPr>
          <a:lstStyle/>
          <a:p>
            <a:pPr algn="ctr">
              <a:defRPr/>
            </a:pPr>
            <a:r>
              <a:rPr lang="en-US" altLang="zh-TW" sz="1050" dirty="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rPr>
              <a:t>2 x 2.5GbE Windows</a:t>
            </a:r>
            <a:r>
              <a:rPr lang="zh-TW" altLang="en-US" sz="1050" dirty="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050" dirty="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rPr>
              <a:t>file transfer (10GB)</a:t>
            </a:r>
            <a:endParaRPr lang="zh-TW" altLang="en-US" sz="1050" dirty="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9" name="TextBox 6">
            <a:extLst>
              <a:ext uri="{FF2B5EF4-FFF2-40B4-BE49-F238E27FC236}">
                <a16:creationId xmlns:a16="http://schemas.microsoft.com/office/drawing/2014/main" id="{61045A11-E697-4961-8AEC-55DA42C0B256}"/>
              </a:ext>
            </a:extLst>
          </p:cNvPr>
          <p:cNvSpPr txBox="1"/>
          <p:nvPr/>
        </p:nvSpPr>
        <p:spPr>
          <a:xfrm>
            <a:off x="4878353" y="1426145"/>
            <a:ext cx="3113764" cy="415490"/>
          </a:xfrm>
          <a:prstGeom prst="rect">
            <a:avLst/>
          </a:prstGeom>
          <a:noFill/>
        </p:spPr>
        <p:txBody>
          <a:bodyPr wrap="square" lIns="91431" tIns="45716" rIns="91431" bIns="45716" anchor="t">
            <a:spAutoFit/>
          </a:bodyPr>
          <a:lstStyle/>
          <a:p>
            <a:pPr algn="ctr">
              <a:defRPr/>
            </a:pPr>
            <a:r>
              <a:rPr lang="en-US" altLang="zh-TW" sz="1050" dirty="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rPr>
              <a:t>2 x 2.5GbE Windows file transfer (10GB)</a:t>
            </a:r>
          </a:p>
          <a:p>
            <a:pPr algn="ctr">
              <a:defRPr/>
            </a:pPr>
            <a:r>
              <a:rPr lang="en-US" altLang="zh-CN" sz="1050" dirty="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rPr>
              <a:t>NAS </a:t>
            </a:r>
            <a:r>
              <a:rPr lang="en-US" altLang="zh-TW" sz="1050" dirty="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rPr>
              <a:t>encrypted volume</a:t>
            </a:r>
            <a:endParaRPr lang="zh-CN" altLang="en-US" sz="1050" dirty="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0" name="矩形 49">
            <a:extLst>
              <a:ext uri="{FF2B5EF4-FFF2-40B4-BE49-F238E27FC236}">
                <a16:creationId xmlns:a16="http://schemas.microsoft.com/office/drawing/2014/main" id="{D34B8ED6-D1C1-4A20-8DF7-460A182EA0C1}"/>
              </a:ext>
            </a:extLst>
          </p:cNvPr>
          <p:cNvSpPr/>
          <p:nvPr/>
        </p:nvSpPr>
        <p:spPr>
          <a:xfrm>
            <a:off x="1404743" y="1822286"/>
            <a:ext cx="2896949" cy="2072475"/>
          </a:xfrm>
          <a:prstGeom prst="rect">
            <a:avLst/>
          </a:prstGeom>
          <a:gradFill flip="none" rotWithShape="1">
            <a:gsLst>
              <a:gs pos="0">
                <a:srgbClr val="7A6246">
                  <a:alpha val="37000"/>
                </a:srgbClr>
              </a:gs>
              <a:gs pos="100000">
                <a:srgbClr val="7A6246">
                  <a:alpha val="43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1" name="矩形 50">
            <a:extLst>
              <a:ext uri="{FF2B5EF4-FFF2-40B4-BE49-F238E27FC236}">
                <a16:creationId xmlns:a16="http://schemas.microsoft.com/office/drawing/2014/main" id="{CCF59D34-8EFE-4371-8AC4-8D4729FB41C3}"/>
              </a:ext>
            </a:extLst>
          </p:cNvPr>
          <p:cNvSpPr/>
          <p:nvPr/>
        </p:nvSpPr>
        <p:spPr>
          <a:xfrm>
            <a:off x="4865618" y="1853492"/>
            <a:ext cx="2980298" cy="2072475"/>
          </a:xfrm>
          <a:prstGeom prst="rect">
            <a:avLst/>
          </a:prstGeom>
          <a:gradFill flip="none" rotWithShape="1">
            <a:gsLst>
              <a:gs pos="0">
                <a:srgbClr val="7A6246">
                  <a:alpha val="37000"/>
                </a:srgbClr>
              </a:gs>
              <a:gs pos="100000">
                <a:srgbClr val="7A6246">
                  <a:alpha val="43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2" name="TextBox 6">
            <a:extLst>
              <a:ext uri="{FF2B5EF4-FFF2-40B4-BE49-F238E27FC236}">
                <a16:creationId xmlns:a16="http://schemas.microsoft.com/office/drawing/2014/main" id="{7E4DF89B-F0E4-4F68-B685-120A7C76CC9F}"/>
              </a:ext>
            </a:extLst>
          </p:cNvPr>
          <p:cNvSpPr txBox="1"/>
          <p:nvPr/>
        </p:nvSpPr>
        <p:spPr>
          <a:xfrm>
            <a:off x="1862152" y="3894761"/>
            <a:ext cx="925778" cy="292380"/>
          </a:xfrm>
          <a:prstGeom prst="rect">
            <a:avLst/>
          </a:prstGeom>
          <a:noFill/>
        </p:spPr>
        <p:txBody>
          <a:bodyPr wrap="square" lIns="91431" tIns="45716" rIns="91431" bIns="45716" anchor="t">
            <a:spAutoFit/>
          </a:bodyPr>
          <a:lstStyle/>
          <a:p>
            <a:pPr algn="ctr">
              <a:defRPr/>
            </a:pPr>
            <a:r>
              <a:rPr lang="en-US" altLang="zh-CN" sz="13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Read</a:t>
            </a:r>
            <a:endParaRPr lang="en-US" sz="13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3" name="TextBox 6">
            <a:extLst>
              <a:ext uri="{FF2B5EF4-FFF2-40B4-BE49-F238E27FC236}">
                <a16:creationId xmlns:a16="http://schemas.microsoft.com/office/drawing/2014/main" id="{54C8CF6F-54FB-4CA2-8AD2-0CC7428C354F}"/>
              </a:ext>
            </a:extLst>
          </p:cNvPr>
          <p:cNvSpPr txBox="1"/>
          <p:nvPr/>
        </p:nvSpPr>
        <p:spPr>
          <a:xfrm>
            <a:off x="2956289" y="3894761"/>
            <a:ext cx="925778" cy="292380"/>
          </a:xfrm>
          <a:prstGeom prst="rect">
            <a:avLst/>
          </a:prstGeom>
          <a:noFill/>
        </p:spPr>
        <p:txBody>
          <a:bodyPr wrap="square" lIns="91431" tIns="45716" rIns="91431" bIns="45716" anchor="t">
            <a:spAutoFit/>
          </a:bodyPr>
          <a:lstStyle/>
          <a:p>
            <a:pPr algn="ctr">
              <a:defRPr/>
            </a:pPr>
            <a:r>
              <a:rPr lang="en-US" altLang="zh-CN" sz="13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Write</a:t>
            </a:r>
            <a:endParaRPr lang="en-US" altLang="zh-TW" sz="13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4" name="文字方塊 53">
            <a:extLst>
              <a:ext uri="{FF2B5EF4-FFF2-40B4-BE49-F238E27FC236}">
                <a16:creationId xmlns:a16="http://schemas.microsoft.com/office/drawing/2014/main" id="{136C401B-C91F-4158-88FA-FE6481B6930D}"/>
              </a:ext>
            </a:extLst>
          </p:cNvPr>
          <p:cNvSpPr txBox="1"/>
          <p:nvPr/>
        </p:nvSpPr>
        <p:spPr>
          <a:xfrm rot="16200000">
            <a:off x="515518" y="3594471"/>
            <a:ext cx="641634" cy="246221"/>
          </a:xfrm>
          <a:prstGeom prst="rect">
            <a:avLst/>
          </a:prstGeom>
          <a:noFill/>
        </p:spPr>
        <p:txBody>
          <a:bodyPr wrap="square" rtlCol="0">
            <a:spAutoFit/>
          </a:bodyPr>
          <a:lstStyle/>
          <a:p>
            <a:r>
              <a:rPr lang="en-US" altLang="zh-TW" sz="100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rPr>
              <a:t>(MB/s)</a:t>
            </a:r>
            <a:endParaRPr lang="zh-TW" altLang="en-US" sz="100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1" name="TextBox 6">
            <a:extLst>
              <a:ext uri="{FF2B5EF4-FFF2-40B4-BE49-F238E27FC236}">
                <a16:creationId xmlns:a16="http://schemas.microsoft.com/office/drawing/2014/main" id="{C84DCC94-DEFC-4C20-84EE-5F7DFBD11B83}"/>
              </a:ext>
            </a:extLst>
          </p:cNvPr>
          <p:cNvSpPr txBox="1"/>
          <p:nvPr/>
        </p:nvSpPr>
        <p:spPr>
          <a:xfrm>
            <a:off x="5350878" y="3925967"/>
            <a:ext cx="925778" cy="292380"/>
          </a:xfrm>
          <a:prstGeom prst="rect">
            <a:avLst/>
          </a:prstGeom>
          <a:noFill/>
        </p:spPr>
        <p:txBody>
          <a:bodyPr wrap="square" lIns="91431" tIns="45716" rIns="91431" bIns="45716" anchor="t">
            <a:spAutoFit/>
          </a:bodyPr>
          <a:lstStyle/>
          <a:p>
            <a:pPr algn="ctr">
              <a:defRPr/>
            </a:pPr>
            <a:r>
              <a:rPr lang="en-US" altLang="zh-CN" sz="13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Read</a:t>
            </a:r>
            <a:endParaRPr lang="en-US" sz="13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2" name="TextBox 6">
            <a:extLst>
              <a:ext uri="{FF2B5EF4-FFF2-40B4-BE49-F238E27FC236}">
                <a16:creationId xmlns:a16="http://schemas.microsoft.com/office/drawing/2014/main" id="{8D4CFE76-8B01-4417-BB16-4952A2F87174}"/>
              </a:ext>
            </a:extLst>
          </p:cNvPr>
          <p:cNvSpPr txBox="1"/>
          <p:nvPr/>
        </p:nvSpPr>
        <p:spPr>
          <a:xfrm>
            <a:off x="6435235" y="3925967"/>
            <a:ext cx="925778" cy="292380"/>
          </a:xfrm>
          <a:prstGeom prst="rect">
            <a:avLst/>
          </a:prstGeom>
          <a:noFill/>
        </p:spPr>
        <p:txBody>
          <a:bodyPr wrap="square" lIns="91431" tIns="45716" rIns="91431" bIns="45716" anchor="t">
            <a:spAutoFit/>
          </a:bodyPr>
          <a:lstStyle/>
          <a:p>
            <a:pPr algn="ctr">
              <a:defRPr/>
            </a:pPr>
            <a:r>
              <a:rPr lang="en-US" altLang="zh-CN" sz="13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Write</a:t>
            </a:r>
            <a:endParaRPr lang="en-US" altLang="zh-TW" sz="13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4" name="矩形 63">
            <a:extLst>
              <a:ext uri="{FF2B5EF4-FFF2-40B4-BE49-F238E27FC236}">
                <a16:creationId xmlns:a16="http://schemas.microsoft.com/office/drawing/2014/main" id="{6632E3FF-683C-4CC2-9105-ED9F21EF7725}"/>
              </a:ext>
            </a:extLst>
          </p:cNvPr>
          <p:cNvSpPr/>
          <p:nvPr/>
        </p:nvSpPr>
        <p:spPr>
          <a:xfrm>
            <a:off x="1084900" y="3772329"/>
            <a:ext cx="260008" cy="253916"/>
          </a:xfrm>
          <a:prstGeom prst="rect">
            <a:avLst/>
          </a:prstGeom>
        </p:spPr>
        <p:txBody>
          <a:bodyPr wrap="none">
            <a:spAutoFit/>
          </a:bodyPr>
          <a:lstStyle/>
          <a:p>
            <a:r>
              <a:rPr lang="en-US" altLang="zh-TW" sz="105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rPr>
              <a:t>0</a:t>
            </a:r>
            <a:endParaRPr lang="zh-TW" altLang="en-US" sz="105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5" name="矩形 64">
            <a:extLst>
              <a:ext uri="{FF2B5EF4-FFF2-40B4-BE49-F238E27FC236}">
                <a16:creationId xmlns:a16="http://schemas.microsoft.com/office/drawing/2014/main" id="{CB806726-BB88-4C17-ACD8-3CF04DA904DD}"/>
              </a:ext>
            </a:extLst>
          </p:cNvPr>
          <p:cNvSpPr/>
          <p:nvPr/>
        </p:nvSpPr>
        <p:spPr>
          <a:xfrm>
            <a:off x="958294" y="3457568"/>
            <a:ext cx="410690" cy="253916"/>
          </a:xfrm>
          <a:prstGeom prst="rect">
            <a:avLst/>
          </a:prstGeom>
        </p:spPr>
        <p:txBody>
          <a:bodyPr wrap="none">
            <a:spAutoFit/>
          </a:bodyPr>
          <a:lstStyle/>
          <a:p>
            <a:r>
              <a:rPr lang="en-US" altLang="zh-TW" sz="105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rPr>
              <a:t>100</a:t>
            </a:r>
            <a:endParaRPr lang="zh-TW" altLang="en-US" sz="105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6" name="矩形 65">
            <a:extLst>
              <a:ext uri="{FF2B5EF4-FFF2-40B4-BE49-F238E27FC236}">
                <a16:creationId xmlns:a16="http://schemas.microsoft.com/office/drawing/2014/main" id="{3E498012-6D99-456D-A56A-A726BD1D94BF}"/>
              </a:ext>
            </a:extLst>
          </p:cNvPr>
          <p:cNvSpPr/>
          <p:nvPr/>
        </p:nvSpPr>
        <p:spPr>
          <a:xfrm>
            <a:off x="958294" y="3142807"/>
            <a:ext cx="410690" cy="253916"/>
          </a:xfrm>
          <a:prstGeom prst="rect">
            <a:avLst/>
          </a:prstGeom>
        </p:spPr>
        <p:txBody>
          <a:bodyPr wrap="none">
            <a:spAutoFit/>
          </a:bodyPr>
          <a:lstStyle/>
          <a:p>
            <a:r>
              <a:rPr lang="en-US" altLang="zh-TW" sz="105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rPr>
              <a:t>200</a:t>
            </a:r>
            <a:endParaRPr lang="zh-TW" altLang="en-US" sz="105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1" name="矩形 70">
            <a:extLst>
              <a:ext uri="{FF2B5EF4-FFF2-40B4-BE49-F238E27FC236}">
                <a16:creationId xmlns:a16="http://schemas.microsoft.com/office/drawing/2014/main" id="{F3743135-7356-40EF-8CDA-FF0F1EB3AD05}"/>
              </a:ext>
            </a:extLst>
          </p:cNvPr>
          <p:cNvSpPr/>
          <p:nvPr/>
        </p:nvSpPr>
        <p:spPr>
          <a:xfrm>
            <a:off x="958294" y="2828045"/>
            <a:ext cx="410690" cy="253916"/>
          </a:xfrm>
          <a:prstGeom prst="rect">
            <a:avLst/>
          </a:prstGeom>
        </p:spPr>
        <p:txBody>
          <a:bodyPr wrap="none">
            <a:spAutoFit/>
          </a:bodyPr>
          <a:lstStyle/>
          <a:p>
            <a:r>
              <a:rPr lang="en-US" altLang="zh-TW" sz="105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rPr>
              <a:t>300</a:t>
            </a:r>
            <a:endParaRPr lang="zh-TW" altLang="en-US" sz="105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2" name="矩形 71">
            <a:extLst>
              <a:ext uri="{FF2B5EF4-FFF2-40B4-BE49-F238E27FC236}">
                <a16:creationId xmlns:a16="http://schemas.microsoft.com/office/drawing/2014/main" id="{A9454E96-3A8A-4932-B7F7-68238210706B}"/>
              </a:ext>
            </a:extLst>
          </p:cNvPr>
          <p:cNvSpPr/>
          <p:nvPr/>
        </p:nvSpPr>
        <p:spPr>
          <a:xfrm>
            <a:off x="958294" y="2513284"/>
            <a:ext cx="410690" cy="253916"/>
          </a:xfrm>
          <a:prstGeom prst="rect">
            <a:avLst/>
          </a:prstGeom>
        </p:spPr>
        <p:txBody>
          <a:bodyPr wrap="none">
            <a:spAutoFit/>
          </a:bodyPr>
          <a:lstStyle/>
          <a:p>
            <a:r>
              <a:rPr lang="en-US" altLang="zh-TW" sz="105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rPr>
              <a:t>400</a:t>
            </a:r>
            <a:endParaRPr lang="zh-TW" altLang="en-US" sz="105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3" name="矩形 72">
            <a:extLst>
              <a:ext uri="{FF2B5EF4-FFF2-40B4-BE49-F238E27FC236}">
                <a16:creationId xmlns:a16="http://schemas.microsoft.com/office/drawing/2014/main" id="{9385E217-5C07-4E1F-BA45-887371892C59}"/>
              </a:ext>
            </a:extLst>
          </p:cNvPr>
          <p:cNvSpPr/>
          <p:nvPr/>
        </p:nvSpPr>
        <p:spPr>
          <a:xfrm>
            <a:off x="946344" y="2198522"/>
            <a:ext cx="410690" cy="253916"/>
          </a:xfrm>
          <a:prstGeom prst="rect">
            <a:avLst/>
          </a:prstGeom>
        </p:spPr>
        <p:txBody>
          <a:bodyPr wrap="none">
            <a:spAutoFit/>
          </a:bodyPr>
          <a:lstStyle/>
          <a:p>
            <a:r>
              <a:rPr lang="en-US" altLang="zh-TW" sz="105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rPr>
              <a:t>500</a:t>
            </a:r>
            <a:endParaRPr lang="zh-TW" altLang="en-US" sz="105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75" name="群組 74">
            <a:extLst>
              <a:ext uri="{FF2B5EF4-FFF2-40B4-BE49-F238E27FC236}">
                <a16:creationId xmlns:a16="http://schemas.microsoft.com/office/drawing/2014/main" id="{D56ADAD7-9D6E-431E-9D88-8848C4A94914}"/>
              </a:ext>
            </a:extLst>
          </p:cNvPr>
          <p:cNvGrpSpPr/>
          <p:nvPr/>
        </p:nvGrpSpPr>
        <p:grpSpPr>
          <a:xfrm>
            <a:off x="1404743" y="2315904"/>
            <a:ext cx="6441173" cy="1573422"/>
            <a:chOff x="1513810" y="2665528"/>
            <a:chExt cx="6120419" cy="1573422"/>
          </a:xfrm>
        </p:grpSpPr>
        <p:cxnSp>
          <p:nvCxnSpPr>
            <p:cNvPr id="76" name="直線接點 75">
              <a:extLst>
                <a:ext uri="{FF2B5EF4-FFF2-40B4-BE49-F238E27FC236}">
                  <a16:creationId xmlns:a16="http://schemas.microsoft.com/office/drawing/2014/main" id="{21705E70-EC6C-48B4-B05B-8169AA3A6324}"/>
                </a:ext>
              </a:extLst>
            </p:cNvPr>
            <p:cNvCxnSpPr>
              <a:cxnSpLocks/>
            </p:cNvCxnSpPr>
            <p:nvPr/>
          </p:nvCxnSpPr>
          <p:spPr>
            <a:xfrm>
              <a:off x="1513810" y="4210379"/>
              <a:ext cx="6120419" cy="2857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直線接點 76">
              <a:extLst>
                <a:ext uri="{FF2B5EF4-FFF2-40B4-BE49-F238E27FC236}">
                  <a16:creationId xmlns:a16="http://schemas.microsoft.com/office/drawing/2014/main" id="{98E62564-8C3D-4EB4-9B1B-018F36110A70}"/>
                </a:ext>
              </a:extLst>
            </p:cNvPr>
            <p:cNvCxnSpPr>
              <a:cxnSpLocks/>
            </p:cNvCxnSpPr>
            <p:nvPr/>
          </p:nvCxnSpPr>
          <p:spPr>
            <a:xfrm>
              <a:off x="1513810" y="3933140"/>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直線接點 77">
              <a:extLst>
                <a:ext uri="{FF2B5EF4-FFF2-40B4-BE49-F238E27FC236}">
                  <a16:creationId xmlns:a16="http://schemas.microsoft.com/office/drawing/2014/main" id="{C031FD48-75A5-42C9-8FED-E17508B42C42}"/>
                </a:ext>
              </a:extLst>
            </p:cNvPr>
            <p:cNvCxnSpPr>
              <a:cxnSpLocks/>
            </p:cNvCxnSpPr>
            <p:nvPr/>
          </p:nvCxnSpPr>
          <p:spPr>
            <a:xfrm>
              <a:off x="1513810" y="3293951"/>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直線接點 78">
              <a:extLst>
                <a:ext uri="{FF2B5EF4-FFF2-40B4-BE49-F238E27FC236}">
                  <a16:creationId xmlns:a16="http://schemas.microsoft.com/office/drawing/2014/main" id="{3AF6E355-10BD-4208-ADDF-AC0782C57683}"/>
                </a:ext>
              </a:extLst>
            </p:cNvPr>
            <p:cNvCxnSpPr>
              <a:cxnSpLocks/>
            </p:cNvCxnSpPr>
            <p:nvPr/>
          </p:nvCxnSpPr>
          <p:spPr>
            <a:xfrm>
              <a:off x="1513810" y="2981787"/>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直線接點 79">
              <a:extLst>
                <a:ext uri="{FF2B5EF4-FFF2-40B4-BE49-F238E27FC236}">
                  <a16:creationId xmlns:a16="http://schemas.microsoft.com/office/drawing/2014/main" id="{16D689F3-351B-4FA7-AFDB-FB66F1155B00}"/>
                </a:ext>
              </a:extLst>
            </p:cNvPr>
            <p:cNvCxnSpPr>
              <a:cxnSpLocks/>
            </p:cNvCxnSpPr>
            <p:nvPr/>
          </p:nvCxnSpPr>
          <p:spPr>
            <a:xfrm>
              <a:off x="1513810" y="2665528"/>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直線接點 80">
              <a:extLst>
                <a:ext uri="{FF2B5EF4-FFF2-40B4-BE49-F238E27FC236}">
                  <a16:creationId xmlns:a16="http://schemas.microsoft.com/office/drawing/2014/main" id="{F95FE05B-3F28-4C93-A105-66DD4239A2A4}"/>
                </a:ext>
              </a:extLst>
            </p:cNvPr>
            <p:cNvCxnSpPr>
              <a:cxnSpLocks/>
            </p:cNvCxnSpPr>
            <p:nvPr/>
          </p:nvCxnSpPr>
          <p:spPr>
            <a:xfrm>
              <a:off x="1513810" y="3604394"/>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2" name="Shape 80">
            <a:extLst>
              <a:ext uri="{FF2B5EF4-FFF2-40B4-BE49-F238E27FC236}">
                <a16:creationId xmlns:a16="http://schemas.microsoft.com/office/drawing/2014/main" id="{C5010E56-E9B5-46FA-A237-F1D1620B104A}"/>
              </a:ext>
            </a:extLst>
          </p:cNvPr>
          <p:cNvSpPr/>
          <p:nvPr/>
        </p:nvSpPr>
        <p:spPr>
          <a:xfrm>
            <a:off x="3173142" y="1891890"/>
            <a:ext cx="493849" cy="2001680"/>
          </a:xfrm>
          <a:prstGeom prst="rect">
            <a:avLst/>
          </a:prstGeom>
          <a:gradFill>
            <a:gsLst>
              <a:gs pos="100000">
                <a:srgbClr val="EF206D"/>
              </a:gs>
              <a:gs pos="0">
                <a:srgbClr val="F7942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91425" tIns="45700" rIns="91425" bIns="45700" anchor="ctr" anchorCtr="0">
            <a:noAutofit/>
          </a:bodyPr>
          <a:lstStyle/>
          <a:p>
            <a:pPr algn="ctr">
              <a:buClr>
                <a:srgbClr val="000000"/>
              </a:buClr>
            </a:pP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3" name="Shape 79">
            <a:extLst>
              <a:ext uri="{FF2B5EF4-FFF2-40B4-BE49-F238E27FC236}">
                <a16:creationId xmlns:a16="http://schemas.microsoft.com/office/drawing/2014/main" id="{F3DD8850-162D-4B42-B529-A4A0CA134A6D}"/>
              </a:ext>
            </a:extLst>
          </p:cNvPr>
          <p:cNvSpPr/>
          <p:nvPr/>
        </p:nvSpPr>
        <p:spPr>
          <a:xfrm>
            <a:off x="2073198" y="2038861"/>
            <a:ext cx="511415" cy="1850465"/>
          </a:xfrm>
          <a:prstGeom prst="rect">
            <a:avLst/>
          </a:prstGeom>
          <a:gradFill>
            <a:gsLst>
              <a:gs pos="100000">
                <a:srgbClr val="254BFF"/>
              </a:gs>
              <a:gs pos="0">
                <a:srgbClr val="83FFE4"/>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91425" tIns="45700" rIns="91425" bIns="45700" anchor="ctr" anchorCtr="0">
            <a:noAutofit/>
          </a:bodyPr>
          <a:lstStyle/>
          <a:p>
            <a:pPr algn="ctr">
              <a:buClr>
                <a:srgbClr val="000000"/>
              </a:buClr>
            </a:pP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4" name="TextBox 20">
            <a:extLst>
              <a:ext uri="{FF2B5EF4-FFF2-40B4-BE49-F238E27FC236}">
                <a16:creationId xmlns:a16="http://schemas.microsoft.com/office/drawing/2014/main" id="{D16E993F-297B-43CA-9EB6-F2889531C9DB}"/>
              </a:ext>
            </a:extLst>
          </p:cNvPr>
          <p:cNvSpPr txBox="1"/>
          <p:nvPr/>
        </p:nvSpPr>
        <p:spPr>
          <a:xfrm>
            <a:off x="2079585" y="2075193"/>
            <a:ext cx="498639" cy="276999"/>
          </a:xfrm>
          <a:prstGeom prst="rect">
            <a:avLst/>
          </a:prstGeom>
          <a:noFill/>
          <a:ln>
            <a:noFill/>
          </a:ln>
          <a:effectLst/>
        </p:spPr>
        <p:txBody>
          <a:bodyPr wrap="square" lIns="91440" tIns="45720" rIns="91440" bIns="45720" rtlCol="0" anchor="t">
            <a:spAutoFit/>
          </a:bodyPr>
          <a:lstStyle/>
          <a:p>
            <a:pPr algn="ctr"/>
            <a:r>
              <a:rPr lang="en-US" sz="1200" b="1">
                <a:latin typeface="Arial" panose="020B0604020202020204" pitchFamily="34" charset="0"/>
                <a:ea typeface="微軟正黑體" panose="020B0604030504040204" pitchFamily="34" charset="-120"/>
                <a:cs typeface="+mn-ea"/>
                <a:sym typeface="Arial" panose="020B0604020202020204" pitchFamily="34" charset="0"/>
              </a:rPr>
              <a:t>546</a:t>
            </a:r>
          </a:p>
        </p:txBody>
      </p:sp>
      <p:sp>
        <p:nvSpPr>
          <p:cNvPr id="85" name="TextBox 20">
            <a:extLst>
              <a:ext uri="{FF2B5EF4-FFF2-40B4-BE49-F238E27FC236}">
                <a16:creationId xmlns:a16="http://schemas.microsoft.com/office/drawing/2014/main" id="{EF9F7137-4B6D-4D3E-882D-8D5AA550E5FB}"/>
              </a:ext>
            </a:extLst>
          </p:cNvPr>
          <p:cNvSpPr txBox="1"/>
          <p:nvPr/>
        </p:nvSpPr>
        <p:spPr>
          <a:xfrm>
            <a:off x="3174739" y="1889172"/>
            <a:ext cx="498639" cy="276999"/>
          </a:xfrm>
          <a:prstGeom prst="rect">
            <a:avLst/>
          </a:prstGeom>
          <a:noFill/>
          <a:ln>
            <a:noFill/>
          </a:ln>
          <a:effectLst/>
        </p:spPr>
        <p:txBody>
          <a:bodyPr wrap="square" lIns="91440" tIns="45720" rIns="91440" bIns="45720" rtlCol="0" anchor="t">
            <a:spAutoFit/>
          </a:bodyPr>
          <a:lstStyle/>
          <a:p>
            <a:pPr algn="ctr"/>
            <a:r>
              <a:rPr lang="en-US" altLang="zh-TW" sz="12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590</a:t>
            </a:r>
            <a:endParaRPr lang="en-US" sz="12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6" name="Shape 80">
            <a:extLst>
              <a:ext uri="{FF2B5EF4-FFF2-40B4-BE49-F238E27FC236}">
                <a16:creationId xmlns:a16="http://schemas.microsoft.com/office/drawing/2014/main" id="{35D483D4-482D-4DFE-9396-8AD149ECA6F1}"/>
              </a:ext>
            </a:extLst>
          </p:cNvPr>
          <p:cNvSpPr/>
          <p:nvPr/>
        </p:nvSpPr>
        <p:spPr>
          <a:xfrm>
            <a:off x="6662777" y="1920378"/>
            <a:ext cx="493849" cy="1999316"/>
          </a:xfrm>
          <a:prstGeom prst="rect">
            <a:avLst/>
          </a:prstGeom>
          <a:gradFill>
            <a:gsLst>
              <a:gs pos="100000">
                <a:srgbClr val="EF206D"/>
              </a:gs>
              <a:gs pos="0">
                <a:srgbClr val="F7942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91425" tIns="45700" rIns="91425" bIns="45700" anchor="ctr" anchorCtr="0">
            <a:noAutofit/>
          </a:bodyPr>
          <a:lstStyle/>
          <a:p>
            <a:pPr algn="ctr">
              <a:buClr>
                <a:srgbClr val="000000"/>
              </a:buClr>
            </a:pP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7" name="Shape 79">
            <a:extLst>
              <a:ext uri="{FF2B5EF4-FFF2-40B4-BE49-F238E27FC236}">
                <a16:creationId xmlns:a16="http://schemas.microsoft.com/office/drawing/2014/main" id="{0DEE28A2-25CD-4D2C-AEBC-CD29B61D9508}"/>
              </a:ext>
            </a:extLst>
          </p:cNvPr>
          <p:cNvSpPr/>
          <p:nvPr/>
        </p:nvSpPr>
        <p:spPr>
          <a:xfrm>
            <a:off x="5568736" y="2053400"/>
            <a:ext cx="511415" cy="1862054"/>
          </a:xfrm>
          <a:prstGeom prst="rect">
            <a:avLst/>
          </a:prstGeom>
          <a:gradFill>
            <a:gsLst>
              <a:gs pos="100000">
                <a:srgbClr val="254BFF"/>
              </a:gs>
              <a:gs pos="0">
                <a:srgbClr val="83FFE4"/>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91425" tIns="45700" rIns="91425" bIns="45700" anchor="ctr" anchorCtr="0">
            <a:noAutofit/>
          </a:bodyPr>
          <a:lstStyle/>
          <a:p>
            <a:pPr algn="ctr">
              <a:buClr>
                <a:srgbClr val="000000"/>
              </a:buClr>
            </a:pP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8" name="TextBox 20">
            <a:extLst>
              <a:ext uri="{FF2B5EF4-FFF2-40B4-BE49-F238E27FC236}">
                <a16:creationId xmlns:a16="http://schemas.microsoft.com/office/drawing/2014/main" id="{5333A685-39F0-41D2-81B6-23F79179166D}"/>
              </a:ext>
            </a:extLst>
          </p:cNvPr>
          <p:cNvSpPr txBox="1"/>
          <p:nvPr/>
        </p:nvSpPr>
        <p:spPr>
          <a:xfrm>
            <a:off x="5575123" y="2070068"/>
            <a:ext cx="498639" cy="276999"/>
          </a:xfrm>
          <a:prstGeom prst="rect">
            <a:avLst/>
          </a:prstGeom>
          <a:noFill/>
          <a:ln>
            <a:noFill/>
          </a:ln>
          <a:effectLst/>
        </p:spPr>
        <p:txBody>
          <a:bodyPr wrap="square" lIns="91440" tIns="45720" rIns="91440" bIns="45720" rtlCol="0" anchor="t">
            <a:spAutoFit/>
          </a:bodyPr>
          <a:lstStyle/>
          <a:p>
            <a:pPr algn="ctr"/>
            <a:r>
              <a:rPr lang="en-US" altLang="zh-TW" sz="1200" b="1">
                <a:latin typeface="Arial" panose="020B0604020202020204" pitchFamily="34" charset="0"/>
                <a:ea typeface="微軟正黑體" panose="020B0604030504040204" pitchFamily="34" charset="-120"/>
                <a:cs typeface="+mn-ea"/>
                <a:sym typeface="Arial" panose="020B0604020202020204" pitchFamily="34" charset="0"/>
              </a:rPr>
              <a:t>546</a:t>
            </a:r>
            <a:endParaRPr lang="en-US" sz="1200" b="1">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9" name="TextBox 20">
            <a:extLst>
              <a:ext uri="{FF2B5EF4-FFF2-40B4-BE49-F238E27FC236}">
                <a16:creationId xmlns:a16="http://schemas.microsoft.com/office/drawing/2014/main" id="{36792F54-C645-469A-9C44-3BE5473082AD}"/>
              </a:ext>
            </a:extLst>
          </p:cNvPr>
          <p:cNvSpPr txBox="1"/>
          <p:nvPr/>
        </p:nvSpPr>
        <p:spPr>
          <a:xfrm>
            <a:off x="6660381" y="1914106"/>
            <a:ext cx="498639" cy="276999"/>
          </a:xfrm>
          <a:prstGeom prst="rect">
            <a:avLst/>
          </a:prstGeom>
          <a:noFill/>
          <a:ln>
            <a:noFill/>
          </a:ln>
          <a:effectLst/>
        </p:spPr>
        <p:txBody>
          <a:bodyPr wrap="square" lIns="91440" tIns="45720" rIns="91440" bIns="45720" rtlCol="0" anchor="t">
            <a:spAutoFit/>
          </a:bodyPr>
          <a:lstStyle/>
          <a:p>
            <a:pPr algn="ctr"/>
            <a:r>
              <a:rPr lang="en-US" altLang="zh-TW" sz="12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589</a:t>
            </a:r>
          </a:p>
        </p:txBody>
      </p:sp>
      <p:sp>
        <p:nvSpPr>
          <p:cNvPr id="36" name="Rectangle 3">
            <a:extLst>
              <a:ext uri="{FF2B5EF4-FFF2-40B4-BE49-F238E27FC236}">
                <a16:creationId xmlns:a16="http://schemas.microsoft.com/office/drawing/2014/main" id="{ECA7FD4E-F4D8-4B90-AB49-659984FA3D81}"/>
              </a:ext>
            </a:extLst>
          </p:cNvPr>
          <p:cNvSpPr>
            <a:spLocks noChangeArrowheads="1"/>
          </p:cNvSpPr>
          <p:nvPr/>
        </p:nvSpPr>
        <p:spPr bwMode="auto">
          <a:xfrm>
            <a:off x="1322262" y="4587040"/>
            <a:ext cx="3685215" cy="369324"/>
          </a:xfrm>
          <a:prstGeom prst="rect">
            <a:avLst/>
          </a:prstGeom>
          <a:noFill/>
          <a:ln w="9525">
            <a:noFill/>
            <a:miter lim="800000"/>
            <a:headEnd/>
            <a:tailEnd/>
          </a:ln>
        </p:spPr>
        <p:txBody>
          <a:bodyPr wrap="square" lIns="91431" tIns="45716" rIns="91431" bIns="45716" anchor="t">
            <a:spAutoFit/>
          </a:bodyPr>
          <a:lstStyle/>
          <a:p>
            <a:r>
              <a:rPr lang="en-US" altLang="zh-TW"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rPr>
              <a:t>Environment:</a:t>
            </a:r>
            <a:br>
              <a:rPr lang="zh-TW" altLang="en-US" sz="600" dirty="0">
                <a:latin typeface="Arial" panose="020B0604020202020204" pitchFamily="34" charset="0"/>
                <a:ea typeface="微軟正黑體" panose="020B0604030504040204" pitchFamily="34" charset="-120"/>
                <a:cs typeface="+mn-ea"/>
                <a:sym typeface="Arial" panose="020B0604020202020204" pitchFamily="34" charset="0"/>
              </a:rPr>
            </a:br>
            <a:r>
              <a:rPr lang="en-US" altLang="zh-TW"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rPr>
              <a:t>NAS</a:t>
            </a:r>
            <a:r>
              <a:rPr lang="zh-TW" altLang="en-US"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en-US"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rPr>
              <a:t>TS-873AeU, QTS 5.0, 8 x Samsung 850 Pro 512GB, RAID 5, thick volume</a:t>
            </a:r>
          </a:p>
          <a:p>
            <a:r>
              <a:rPr lang="en" altLang="zh-TW"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rPr>
              <a:t>PC | Windows 10 Pro, Intel Core i7-6700 3.4 GHz, 32GB RAM</a:t>
            </a:r>
            <a:endParaRPr lang="en"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1658849034"/>
      </p:ext>
    </p:extLst>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標題 62"/>
          <p:cNvSpPr>
            <a:spLocks noGrp="1"/>
          </p:cNvSpPr>
          <p:nvPr>
            <p:ph type="title"/>
          </p:nvPr>
        </p:nvSpPr>
        <p:spPr>
          <a:xfrm>
            <a:off x="713225" y="368825"/>
            <a:ext cx="7707900" cy="1071766"/>
          </a:xfrm>
        </p:spPr>
        <p:txBody>
          <a:bodyPr>
            <a:noAutofit/>
          </a:bodyPr>
          <a:lstStyle/>
          <a:p>
            <a:r>
              <a:rPr lang="en-US" altLang="zh-TW" sz="2800">
                <a:latin typeface="Arial" panose="020B0604020202020204" pitchFamily="34" charset="0"/>
                <a:ea typeface="微軟正黑體" panose="020B0604030504040204" pitchFamily="34" charset="-120"/>
                <a:cs typeface="+mn-ea"/>
                <a:sym typeface="Arial" panose="020B0604020202020204" pitchFamily="34" charset="0"/>
              </a:rPr>
              <a:t>Install the optional network expansion card (2 x 10GbE) </a:t>
            </a:r>
            <a:r>
              <a:rPr lang="en-US" altLang="zh-TW" sz="2800" dirty="0">
                <a:latin typeface="Arial" panose="020B0604020202020204" pitchFamily="34" charset="0"/>
                <a:ea typeface="微軟正黑體" panose="020B0604030504040204" pitchFamily="34" charset="-120"/>
                <a:cs typeface="+mn-ea"/>
                <a:sym typeface="Arial" panose="020B0604020202020204" pitchFamily="34" charset="0"/>
              </a:rPr>
              <a:t>to get higher </a:t>
            </a:r>
            <a:r>
              <a:rPr lang="en-US" altLang="zh-TW" sz="2800">
                <a:latin typeface="Arial" panose="020B0604020202020204" pitchFamily="34" charset="0"/>
                <a:ea typeface="微軟正黑體" panose="020B0604030504040204" pitchFamily="34" charset="-120"/>
                <a:cs typeface="+mn-ea"/>
                <a:sym typeface="Arial" panose="020B0604020202020204" pitchFamily="34" charset="0"/>
              </a:rPr>
              <a:t>performance</a:t>
            </a:r>
            <a:endParaRPr lang="en-US" altLang="zh-CN" sz="28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8" name="TextBox 6">
            <a:extLst>
              <a:ext uri="{FF2B5EF4-FFF2-40B4-BE49-F238E27FC236}">
                <a16:creationId xmlns:a16="http://schemas.microsoft.com/office/drawing/2014/main" id="{08D18E22-47AF-104D-89F1-7EC23AC03D05}"/>
              </a:ext>
            </a:extLst>
          </p:cNvPr>
          <p:cNvSpPr txBox="1"/>
          <p:nvPr/>
        </p:nvSpPr>
        <p:spPr>
          <a:xfrm>
            <a:off x="1214468" y="1539132"/>
            <a:ext cx="3281833" cy="253908"/>
          </a:xfrm>
          <a:prstGeom prst="rect">
            <a:avLst/>
          </a:prstGeom>
          <a:noFill/>
        </p:spPr>
        <p:txBody>
          <a:bodyPr wrap="square" lIns="91431" tIns="45716" rIns="91431" bIns="45716" anchor="t">
            <a:spAutoFit/>
          </a:bodyPr>
          <a:lstStyle>
            <a:defPPr marR="0" lvl="0" algn="l" rtl="0">
              <a:lnSpc>
                <a:spcPct val="100000"/>
              </a:lnSpc>
              <a:spcBef>
                <a:spcPts val="0"/>
              </a:spcBef>
              <a:spcAft>
                <a:spcPts val="0"/>
              </a:spcAft>
            </a:defPPr>
            <a:lvl1pPr algn="ctr">
              <a:defRPr sz="1200">
                <a:solidFill>
                  <a:srgbClr val="2E2E2E"/>
                </a:solidFill>
                <a:effectLst/>
                <a:latin typeface="Roboto" panose="02000000000000000000" pitchFamily="2" charset="0"/>
              </a:defRPr>
            </a:lvl1pPr>
          </a:lstStyle>
          <a:p>
            <a:r>
              <a:rPr lang="en-US" altLang="zh-TW" sz="1050" dirty="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rPr>
              <a:t>2 x 10GbE SMB sequential throughput (512KB)</a:t>
            </a:r>
            <a:endParaRPr lang="zh-TW" altLang="en-US" sz="1050" dirty="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9" name="TextBox 6">
            <a:extLst>
              <a:ext uri="{FF2B5EF4-FFF2-40B4-BE49-F238E27FC236}">
                <a16:creationId xmlns:a16="http://schemas.microsoft.com/office/drawing/2014/main" id="{B26B59E1-265B-5140-99D3-72360790556C}"/>
              </a:ext>
            </a:extLst>
          </p:cNvPr>
          <p:cNvSpPr txBox="1"/>
          <p:nvPr/>
        </p:nvSpPr>
        <p:spPr>
          <a:xfrm>
            <a:off x="4865183" y="1519434"/>
            <a:ext cx="2980298" cy="415490"/>
          </a:xfrm>
          <a:prstGeom prst="rect">
            <a:avLst/>
          </a:prstGeom>
          <a:noFill/>
        </p:spPr>
        <p:txBody>
          <a:bodyPr wrap="square" lIns="91431" tIns="45716" rIns="91431" bIns="45716" anchor="t">
            <a:spAutoFit/>
          </a:bodyPr>
          <a:lstStyle/>
          <a:p>
            <a:r>
              <a:rPr lang="en-US" altLang="zh-TW" sz="105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rPr>
              <a:t>2 x 10GbE SMB sequential throughput (512KB)</a:t>
            </a:r>
            <a:endParaRPr lang="zh-TW" altLang="en-US" sz="105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p>
            <a:pPr algn="ctr">
              <a:defRPr/>
            </a:pPr>
            <a:r>
              <a:rPr lang="en-US" altLang="zh-CN" sz="105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rPr>
              <a:t>NAS </a:t>
            </a:r>
            <a:r>
              <a:rPr lang="en-US" altLang="zh-TW" sz="105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rPr>
              <a:t>encrypted volume</a:t>
            </a:r>
            <a:endParaRPr lang="zh-CN" altLang="en-US" sz="105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1" name="矩形 30">
            <a:extLst>
              <a:ext uri="{FF2B5EF4-FFF2-40B4-BE49-F238E27FC236}">
                <a16:creationId xmlns:a16="http://schemas.microsoft.com/office/drawing/2014/main" id="{61597F7E-ECEC-4FA2-832B-8DF830D12D4B}"/>
              </a:ext>
            </a:extLst>
          </p:cNvPr>
          <p:cNvSpPr/>
          <p:nvPr/>
        </p:nvSpPr>
        <p:spPr>
          <a:xfrm>
            <a:off x="1404307" y="1905210"/>
            <a:ext cx="2896949" cy="2072475"/>
          </a:xfrm>
          <a:prstGeom prst="rect">
            <a:avLst/>
          </a:prstGeom>
          <a:gradFill flip="none" rotWithShape="1">
            <a:gsLst>
              <a:gs pos="0">
                <a:srgbClr val="7A6246">
                  <a:alpha val="37000"/>
                </a:srgbClr>
              </a:gs>
              <a:gs pos="100000">
                <a:srgbClr val="7A6246">
                  <a:alpha val="43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2" name="矩形 31">
            <a:extLst>
              <a:ext uri="{FF2B5EF4-FFF2-40B4-BE49-F238E27FC236}">
                <a16:creationId xmlns:a16="http://schemas.microsoft.com/office/drawing/2014/main" id="{104C29C2-C9D3-4208-85F0-0A7D111FA13A}"/>
              </a:ext>
            </a:extLst>
          </p:cNvPr>
          <p:cNvSpPr/>
          <p:nvPr/>
        </p:nvSpPr>
        <p:spPr>
          <a:xfrm>
            <a:off x="4865182" y="1936416"/>
            <a:ext cx="2980298" cy="2072475"/>
          </a:xfrm>
          <a:prstGeom prst="rect">
            <a:avLst/>
          </a:prstGeom>
          <a:gradFill flip="none" rotWithShape="1">
            <a:gsLst>
              <a:gs pos="0">
                <a:srgbClr val="7A6246">
                  <a:alpha val="37000"/>
                </a:srgbClr>
              </a:gs>
              <a:gs pos="100000">
                <a:srgbClr val="7A6246">
                  <a:alpha val="43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7" name="TextBox 6"/>
          <p:cNvSpPr txBox="1"/>
          <p:nvPr/>
        </p:nvSpPr>
        <p:spPr>
          <a:xfrm>
            <a:off x="1861716" y="3977685"/>
            <a:ext cx="925778" cy="292380"/>
          </a:xfrm>
          <a:prstGeom prst="rect">
            <a:avLst/>
          </a:prstGeom>
          <a:noFill/>
        </p:spPr>
        <p:txBody>
          <a:bodyPr wrap="square" lIns="91431" tIns="45716" rIns="91431" bIns="45716" anchor="t">
            <a:spAutoFit/>
          </a:bodyPr>
          <a:lstStyle/>
          <a:p>
            <a:pPr algn="ctr">
              <a:defRPr/>
            </a:pPr>
            <a:r>
              <a:rPr lang="en-US" altLang="zh-CN" sz="13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Read</a:t>
            </a:r>
            <a:endParaRPr lang="en-US" sz="13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8" name="TextBox 6"/>
          <p:cNvSpPr txBox="1"/>
          <p:nvPr/>
        </p:nvSpPr>
        <p:spPr>
          <a:xfrm>
            <a:off x="2955853" y="3977685"/>
            <a:ext cx="925778" cy="292380"/>
          </a:xfrm>
          <a:prstGeom prst="rect">
            <a:avLst/>
          </a:prstGeom>
          <a:noFill/>
        </p:spPr>
        <p:txBody>
          <a:bodyPr wrap="square" lIns="91431" tIns="45716" rIns="91431" bIns="45716" anchor="t">
            <a:spAutoFit/>
          </a:bodyPr>
          <a:lstStyle/>
          <a:p>
            <a:pPr algn="ctr">
              <a:defRPr/>
            </a:pPr>
            <a:r>
              <a:rPr lang="en-US" altLang="zh-CN" sz="13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Write</a:t>
            </a:r>
            <a:endParaRPr lang="en-US" altLang="zh-TW" sz="13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6" name="文字方塊 55"/>
          <p:cNvSpPr txBox="1"/>
          <p:nvPr/>
        </p:nvSpPr>
        <p:spPr>
          <a:xfrm rot="16200000">
            <a:off x="515082" y="3677395"/>
            <a:ext cx="641634" cy="246221"/>
          </a:xfrm>
          <a:prstGeom prst="rect">
            <a:avLst/>
          </a:prstGeom>
          <a:noFill/>
        </p:spPr>
        <p:txBody>
          <a:bodyPr wrap="square" rtlCol="0">
            <a:spAutoFit/>
          </a:bodyPr>
          <a:lstStyle/>
          <a:p>
            <a:r>
              <a:rPr lang="en-US" altLang="zh-TW" sz="100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rPr>
              <a:t>(MB/s)</a:t>
            </a:r>
            <a:endParaRPr lang="zh-TW" altLang="en-US" sz="100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5" name="TextBox 6">
            <a:extLst>
              <a:ext uri="{FF2B5EF4-FFF2-40B4-BE49-F238E27FC236}">
                <a16:creationId xmlns:a16="http://schemas.microsoft.com/office/drawing/2014/main" id="{E13A1EB6-8F2D-DA40-AC67-F010749E966F}"/>
              </a:ext>
            </a:extLst>
          </p:cNvPr>
          <p:cNvSpPr txBox="1"/>
          <p:nvPr/>
        </p:nvSpPr>
        <p:spPr>
          <a:xfrm>
            <a:off x="5350442" y="4008891"/>
            <a:ext cx="925778" cy="292380"/>
          </a:xfrm>
          <a:prstGeom prst="rect">
            <a:avLst/>
          </a:prstGeom>
          <a:noFill/>
        </p:spPr>
        <p:txBody>
          <a:bodyPr wrap="square" lIns="91431" tIns="45716" rIns="91431" bIns="45716" anchor="t">
            <a:spAutoFit/>
          </a:bodyPr>
          <a:lstStyle/>
          <a:p>
            <a:pPr algn="ctr">
              <a:defRPr/>
            </a:pPr>
            <a:r>
              <a:rPr lang="en-US" altLang="zh-CN" sz="13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Read</a:t>
            </a:r>
            <a:endParaRPr lang="en-US" sz="13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6" name="TextBox 6">
            <a:extLst>
              <a:ext uri="{FF2B5EF4-FFF2-40B4-BE49-F238E27FC236}">
                <a16:creationId xmlns:a16="http://schemas.microsoft.com/office/drawing/2014/main" id="{CBBADFE4-64BB-B54E-903D-A9A8B115330B}"/>
              </a:ext>
            </a:extLst>
          </p:cNvPr>
          <p:cNvSpPr txBox="1"/>
          <p:nvPr/>
        </p:nvSpPr>
        <p:spPr>
          <a:xfrm>
            <a:off x="6434799" y="4008891"/>
            <a:ext cx="925778" cy="292380"/>
          </a:xfrm>
          <a:prstGeom prst="rect">
            <a:avLst/>
          </a:prstGeom>
          <a:noFill/>
        </p:spPr>
        <p:txBody>
          <a:bodyPr wrap="square" lIns="91431" tIns="45716" rIns="91431" bIns="45716" anchor="t">
            <a:spAutoFit/>
          </a:bodyPr>
          <a:lstStyle/>
          <a:p>
            <a:pPr algn="ctr">
              <a:defRPr/>
            </a:pPr>
            <a:r>
              <a:rPr lang="en-US" altLang="zh-CN" sz="13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Write</a:t>
            </a:r>
            <a:endParaRPr lang="en-US" altLang="zh-TW" sz="13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 name="矩形 2">
            <a:extLst>
              <a:ext uri="{FF2B5EF4-FFF2-40B4-BE49-F238E27FC236}">
                <a16:creationId xmlns:a16="http://schemas.microsoft.com/office/drawing/2014/main" id="{6CF5A0FA-9A7A-412D-9C6B-B5E753B46067}"/>
              </a:ext>
            </a:extLst>
          </p:cNvPr>
          <p:cNvSpPr/>
          <p:nvPr/>
        </p:nvSpPr>
        <p:spPr>
          <a:xfrm>
            <a:off x="1183880" y="3855253"/>
            <a:ext cx="260008" cy="253916"/>
          </a:xfrm>
          <a:prstGeom prst="rect">
            <a:avLst/>
          </a:prstGeom>
        </p:spPr>
        <p:txBody>
          <a:bodyPr wrap="none">
            <a:spAutoFit/>
          </a:bodyPr>
          <a:lstStyle/>
          <a:p>
            <a:pPr algn="r"/>
            <a:r>
              <a:rPr lang="en-US" altLang="zh-TW" sz="105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rPr>
              <a:t>0</a:t>
            </a:r>
            <a:endParaRPr lang="zh-TW" altLang="en-US" sz="105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3" name="矩形 22">
            <a:extLst>
              <a:ext uri="{FF2B5EF4-FFF2-40B4-BE49-F238E27FC236}">
                <a16:creationId xmlns:a16="http://schemas.microsoft.com/office/drawing/2014/main" id="{CD55530D-FEDE-4449-9D89-2668BEEF9041}"/>
              </a:ext>
            </a:extLst>
          </p:cNvPr>
          <p:cNvSpPr/>
          <p:nvPr/>
        </p:nvSpPr>
        <p:spPr>
          <a:xfrm>
            <a:off x="1033198" y="3540492"/>
            <a:ext cx="410690" cy="253916"/>
          </a:xfrm>
          <a:prstGeom prst="rect">
            <a:avLst/>
          </a:prstGeom>
        </p:spPr>
        <p:txBody>
          <a:bodyPr wrap="none">
            <a:spAutoFit/>
          </a:bodyPr>
          <a:lstStyle/>
          <a:p>
            <a:pPr algn="r"/>
            <a:r>
              <a:rPr lang="en-US" altLang="zh-TW" sz="105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rPr>
              <a:t>500</a:t>
            </a:r>
            <a:endParaRPr lang="zh-TW" altLang="en-US" sz="105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4" name="矩形 23">
            <a:extLst>
              <a:ext uri="{FF2B5EF4-FFF2-40B4-BE49-F238E27FC236}">
                <a16:creationId xmlns:a16="http://schemas.microsoft.com/office/drawing/2014/main" id="{95F1DA2D-DF9D-4A36-83A8-7EC401566769}"/>
              </a:ext>
            </a:extLst>
          </p:cNvPr>
          <p:cNvSpPr/>
          <p:nvPr/>
        </p:nvSpPr>
        <p:spPr>
          <a:xfrm>
            <a:off x="957858" y="3225731"/>
            <a:ext cx="486030" cy="253916"/>
          </a:xfrm>
          <a:prstGeom prst="rect">
            <a:avLst/>
          </a:prstGeom>
        </p:spPr>
        <p:txBody>
          <a:bodyPr wrap="none">
            <a:spAutoFit/>
          </a:bodyPr>
          <a:lstStyle/>
          <a:p>
            <a:pPr algn="r"/>
            <a:r>
              <a:rPr lang="en-US" altLang="zh-TW" sz="105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rPr>
              <a:t>1000</a:t>
            </a:r>
            <a:endParaRPr lang="zh-TW" altLang="en-US" sz="105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5" name="矩形 24">
            <a:extLst>
              <a:ext uri="{FF2B5EF4-FFF2-40B4-BE49-F238E27FC236}">
                <a16:creationId xmlns:a16="http://schemas.microsoft.com/office/drawing/2014/main" id="{E8E216D9-1C56-438E-BCDE-9EF8232311BF}"/>
              </a:ext>
            </a:extLst>
          </p:cNvPr>
          <p:cNvSpPr/>
          <p:nvPr/>
        </p:nvSpPr>
        <p:spPr>
          <a:xfrm>
            <a:off x="957858" y="2910969"/>
            <a:ext cx="486030" cy="253916"/>
          </a:xfrm>
          <a:prstGeom prst="rect">
            <a:avLst/>
          </a:prstGeom>
        </p:spPr>
        <p:txBody>
          <a:bodyPr wrap="none">
            <a:spAutoFit/>
          </a:bodyPr>
          <a:lstStyle/>
          <a:p>
            <a:pPr algn="r"/>
            <a:r>
              <a:rPr lang="en-US" altLang="zh-TW" sz="105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rPr>
              <a:t>1500</a:t>
            </a:r>
            <a:endParaRPr lang="zh-TW" altLang="en-US" sz="105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6" name="矩形 25">
            <a:extLst>
              <a:ext uri="{FF2B5EF4-FFF2-40B4-BE49-F238E27FC236}">
                <a16:creationId xmlns:a16="http://schemas.microsoft.com/office/drawing/2014/main" id="{AD2178D3-FB10-4B31-B1B5-985D09206327}"/>
              </a:ext>
            </a:extLst>
          </p:cNvPr>
          <p:cNvSpPr/>
          <p:nvPr/>
        </p:nvSpPr>
        <p:spPr>
          <a:xfrm>
            <a:off x="957858" y="2596208"/>
            <a:ext cx="486030" cy="253916"/>
          </a:xfrm>
          <a:prstGeom prst="rect">
            <a:avLst/>
          </a:prstGeom>
        </p:spPr>
        <p:txBody>
          <a:bodyPr wrap="none">
            <a:spAutoFit/>
          </a:bodyPr>
          <a:lstStyle/>
          <a:p>
            <a:pPr algn="r"/>
            <a:r>
              <a:rPr lang="en-US" altLang="zh-TW" sz="105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rPr>
              <a:t>2000</a:t>
            </a:r>
            <a:endParaRPr lang="zh-TW" altLang="en-US" sz="105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9" name="矩形 28">
            <a:extLst>
              <a:ext uri="{FF2B5EF4-FFF2-40B4-BE49-F238E27FC236}">
                <a16:creationId xmlns:a16="http://schemas.microsoft.com/office/drawing/2014/main" id="{31652AF0-F79E-234A-A48C-34DFF925FDB0}"/>
              </a:ext>
            </a:extLst>
          </p:cNvPr>
          <p:cNvSpPr/>
          <p:nvPr/>
        </p:nvSpPr>
        <p:spPr>
          <a:xfrm>
            <a:off x="957858" y="2281446"/>
            <a:ext cx="486030" cy="253916"/>
          </a:xfrm>
          <a:prstGeom prst="rect">
            <a:avLst/>
          </a:prstGeom>
        </p:spPr>
        <p:txBody>
          <a:bodyPr wrap="none">
            <a:spAutoFit/>
          </a:bodyPr>
          <a:lstStyle/>
          <a:p>
            <a:pPr algn="r"/>
            <a:r>
              <a:rPr lang="en-US" altLang="zh-TW" sz="105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rPr>
              <a:t>2500</a:t>
            </a:r>
            <a:endParaRPr lang="zh-TW" altLang="en-US" sz="1050">
              <a:solidFill>
                <a:schemeClr val="tx1">
                  <a:lumMod val="50000"/>
                  <a:lumOff val="50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6" name="群組 5">
            <a:extLst>
              <a:ext uri="{FF2B5EF4-FFF2-40B4-BE49-F238E27FC236}">
                <a16:creationId xmlns:a16="http://schemas.microsoft.com/office/drawing/2014/main" id="{3B6B49F6-78EC-47E1-839F-C3F92020F2E4}"/>
              </a:ext>
            </a:extLst>
          </p:cNvPr>
          <p:cNvGrpSpPr/>
          <p:nvPr/>
        </p:nvGrpSpPr>
        <p:grpSpPr>
          <a:xfrm>
            <a:off x="1404307" y="2398828"/>
            <a:ext cx="6441173" cy="1573422"/>
            <a:chOff x="1513810" y="2665528"/>
            <a:chExt cx="6120419" cy="1573422"/>
          </a:xfrm>
        </p:grpSpPr>
        <p:cxnSp>
          <p:nvCxnSpPr>
            <p:cNvPr id="40" name="直線接點 39">
              <a:extLst>
                <a:ext uri="{FF2B5EF4-FFF2-40B4-BE49-F238E27FC236}">
                  <a16:creationId xmlns:a16="http://schemas.microsoft.com/office/drawing/2014/main" id="{7FA5224B-7DFF-48E4-BE4B-DD966B498725}"/>
                </a:ext>
              </a:extLst>
            </p:cNvPr>
            <p:cNvCxnSpPr>
              <a:cxnSpLocks/>
            </p:cNvCxnSpPr>
            <p:nvPr/>
          </p:nvCxnSpPr>
          <p:spPr>
            <a:xfrm>
              <a:off x="1513810" y="4210379"/>
              <a:ext cx="6120419" cy="2857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8C8362C3-2D8F-411A-A7F4-E957494D1C08}"/>
                </a:ext>
              </a:extLst>
            </p:cNvPr>
            <p:cNvCxnSpPr>
              <a:cxnSpLocks/>
            </p:cNvCxnSpPr>
            <p:nvPr/>
          </p:nvCxnSpPr>
          <p:spPr>
            <a:xfrm>
              <a:off x="1513810" y="3933140"/>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00763C05-C347-4389-8538-29FF844C3135}"/>
                </a:ext>
              </a:extLst>
            </p:cNvPr>
            <p:cNvCxnSpPr>
              <a:cxnSpLocks/>
            </p:cNvCxnSpPr>
            <p:nvPr/>
          </p:nvCxnSpPr>
          <p:spPr>
            <a:xfrm>
              <a:off x="1513810" y="3293951"/>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EAF2678A-45BE-4832-8034-668A6F25D3E6}"/>
                </a:ext>
              </a:extLst>
            </p:cNvPr>
            <p:cNvCxnSpPr>
              <a:cxnSpLocks/>
            </p:cNvCxnSpPr>
            <p:nvPr/>
          </p:nvCxnSpPr>
          <p:spPr>
            <a:xfrm>
              <a:off x="1513810" y="2981787"/>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4CBFDA1D-31F3-4D3A-AFB4-0990D6992602}"/>
                </a:ext>
              </a:extLst>
            </p:cNvPr>
            <p:cNvCxnSpPr>
              <a:cxnSpLocks/>
            </p:cNvCxnSpPr>
            <p:nvPr/>
          </p:nvCxnSpPr>
          <p:spPr>
            <a:xfrm>
              <a:off x="1513810" y="2665528"/>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直線接點 59">
              <a:extLst>
                <a:ext uri="{FF2B5EF4-FFF2-40B4-BE49-F238E27FC236}">
                  <a16:creationId xmlns:a16="http://schemas.microsoft.com/office/drawing/2014/main" id="{A2A7AC37-EA43-455E-AFEE-6E5E7D0F179B}"/>
                </a:ext>
              </a:extLst>
            </p:cNvPr>
            <p:cNvCxnSpPr>
              <a:cxnSpLocks/>
            </p:cNvCxnSpPr>
            <p:nvPr/>
          </p:nvCxnSpPr>
          <p:spPr>
            <a:xfrm>
              <a:off x="1513810" y="3604394"/>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Shape 80">
            <a:extLst>
              <a:ext uri="{FF2B5EF4-FFF2-40B4-BE49-F238E27FC236}">
                <a16:creationId xmlns:a16="http://schemas.microsoft.com/office/drawing/2014/main" id="{EF93FE93-2092-474A-8971-EC35641D72FF}"/>
              </a:ext>
            </a:extLst>
          </p:cNvPr>
          <p:cNvSpPr/>
          <p:nvPr/>
        </p:nvSpPr>
        <p:spPr>
          <a:xfrm>
            <a:off x="3172706" y="3139422"/>
            <a:ext cx="493849" cy="837072"/>
          </a:xfrm>
          <a:prstGeom prst="rect">
            <a:avLst/>
          </a:prstGeom>
          <a:gradFill>
            <a:gsLst>
              <a:gs pos="100000">
                <a:srgbClr val="EF206D"/>
              </a:gs>
              <a:gs pos="0">
                <a:srgbClr val="F7942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91425" tIns="45700" rIns="91425" bIns="45700" anchor="ctr" anchorCtr="0">
            <a:noAutofit/>
          </a:bodyPr>
          <a:lstStyle/>
          <a:p>
            <a:pPr algn="ctr">
              <a:buClr>
                <a:srgbClr val="000000"/>
              </a:buClr>
            </a:pP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4" name="Shape 79">
            <a:extLst>
              <a:ext uri="{FF2B5EF4-FFF2-40B4-BE49-F238E27FC236}">
                <a16:creationId xmlns:a16="http://schemas.microsoft.com/office/drawing/2014/main" id="{8ABACFDE-14CB-47D8-A57F-67D2E51C95CC}"/>
              </a:ext>
            </a:extLst>
          </p:cNvPr>
          <p:cNvSpPr/>
          <p:nvPr/>
        </p:nvSpPr>
        <p:spPr>
          <a:xfrm>
            <a:off x="2072762" y="2483514"/>
            <a:ext cx="511415" cy="1488736"/>
          </a:xfrm>
          <a:prstGeom prst="rect">
            <a:avLst/>
          </a:prstGeom>
          <a:gradFill>
            <a:gsLst>
              <a:gs pos="100000">
                <a:srgbClr val="254BFF"/>
              </a:gs>
              <a:gs pos="0">
                <a:srgbClr val="83FFE4"/>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91425" tIns="45700" rIns="91425" bIns="45700" anchor="ctr" anchorCtr="0">
            <a:noAutofit/>
          </a:bodyPr>
          <a:lstStyle/>
          <a:p>
            <a:pPr algn="ctr">
              <a:buClr>
                <a:srgbClr val="000000"/>
              </a:buClr>
            </a:pP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9" name="TextBox 20">
            <a:extLst>
              <a:ext uri="{FF2B5EF4-FFF2-40B4-BE49-F238E27FC236}">
                <a16:creationId xmlns:a16="http://schemas.microsoft.com/office/drawing/2014/main" id="{55F3EA07-3AE4-4C03-8EB1-F3EC11A66553}"/>
              </a:ext>
            </a:extLst>
          </p:cNvPr>
          <p:cNvSpPr txBox="1"/>
          <p:nvPr/>
        </p:nvSpPr>
        <p:spPr>
          <a:xfrm>
            <a:off x="2029729" y="2156240"/>
            <a:ext cx="589751" cy="276999"/>
          </a:xfrm>
          <a:prstGeom prst="rect">
            <a:avLst/>
          </a:prstGeom>
          <a:noFill/>
          <a:ln>
            <a:noFill/>
          </a:ln>
          <a:effectLst/>
        </p:spPr>
        <p:txBody>
          <a:bodyPr wrap="square" lIns="91440" tIns="45720" rIns="91440" bIns="45720" rtlCol="0" anchor="t">
            <a:spAutoFit/>
          </a:bodyPr>
          <a:lstStyle/>
          <a:p>
            <a:pPr algn="ctr"/>
            <a:r>
              <a:rPr lang="en-US"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2361</a:t>
            </a:r>
          </a:p>
        </p:txBody>
      </p:sp>
      <p:sp>
        <p:nvSpPr>
          <p:cNvPr id="70" name="TextBox 20">
            <a:extLst>
              <a:ext uri="{FF2B5EF4-FFF2-40B4-BE49-F238E27FC236}">
                <a16:creationId xmlns:a16="http://schemas.microsoft.com/office/drawing/2014/main" id="{D34313E9-2182-4026-B65F-1A17B8169472}"/>
              </a:ext>
            </a:extLst>
          </p:cNvPr>
          <p:cNvSpPr txBox="1"/>
          <p:nvPr/>
        </p:nvSpPr>
        <p:spPr>
          <a:xfrm>
            <a:off x="3130254" y="2843326"/>
            <a:ext cx="576975" cy="276999"/>
          </a:xfrm>
          <a:prstGeom prst="rect">
            <a:avLst/>
          </a:prstGeom>
          <a:noFill/>
          <a:ln>
            <a:noFill/>
          </a:ln>
          <a:effectLst/>
        </p:spPr>
        <p:txBody>
          <a:bodyPr wrap="square" lIns="91440" tIns="45720" rIns="91440" bIns="45720" rtlCol="0" anchor="t">
            <a:spAutoFit/>
          </a:bodyPr>
          <a:lstStyle/>
          <a:p>
            <a:pPr algn="ctr"/>
            <a:r>
              <a:rPr lang="en-US" altLang="zh-TW"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1373</a:t>
            </a:r>
            <a:endParaRPr lang="en-US"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5" name="Shape 80">
            <a:extLst>
              <a:ext uri="{FF2B5EF4-FFF2-40B4-BE49-F238E27FC236}">
                <a16:creationId xmlns:a16="http://schemas.microsoft.com/office/drawing/2014/main" id="{02FD8FA0-5CA7-4194-8BF1-99D00B5CDEF2}"/>
              </a:ext>
            </a:extLst>
          </p:cNvPr>
          <p:cNvSpPr/>
          <p:nvPr/>
        </p:nvSpPr>
        <p:spPr>
          <a:xfrm>
            <a:off x="6662341" y="3204378"/>
            <a:ext cx="493849" cy="798239"/>
          </a:xfrm>
          <a:prstGeom prst="rect">
            <a:avLst/>
          </a:prstGeom>
          <a:gradFill>
            <a:gsLst>
              <a:gs pos="100000">
                <a:srgbClr val="EF206D"/>
              </a:gs>
              <a:gs pos="0">
                <a:srgbClr val="F7942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91425" tIns="45700" rIns="91425" bIns="45700" anchor="ctr" anchorCtr="0">
            <a:noAutofit/>
          </a:bodyPr>
          <a:lstStyle/>
          <a:p>
            <a:pPr algn="ctr">
              <a:buClr>
                <a:srgbClr val="000000"/>
              </a:buClr>
            </a:pP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7" name="Shape 79">
            <a:extLst>
              <a:ext uri="{FF2B5EF4-FFF2-40B4-BE49-F238E27FC236}">
                <a16:creationId xmlns:a16="http://schemas.microsoft.com/office/drawing/2014/main" id="{DA9ABF24-0CF8-40C2-B0C3-775B3CF209DC}"/>
              </a:ext>
            </a:extLst>
          </p:cNvPr>
          <p:cNvSpPr/>
          <p:nvPr/>
        </p:nvSpPr>
        <p:spPr>
          <a:xfrm>
            <a:off x="5568300" y="2477672"/>
            <a:ext cx="511415" cy="1520706"/>
          </a:xfrm>
          <a:prstGeom prst="rect">
            <a:avLst/>
          </a:prstGeom>
          <a:gradFill>
            <a:gsLst>
              <a:gs pos="100000">
                <a:srgbClr val="254BFF"/>
              </a:gs>
              <a:gs pos="0">
                <a:srgbClr val="83FFE4"/>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91425" tIns="45700" rIns="91425" bIns="45700" anchor="ctr" anchorCtr="0">
            <a:noAutofit/>
          </a:bodyPr>
          <a:lstStyle/>
          <a:p>
            <a:pPr algn="ctr">
              <a:buClr>
                <a:srgbClr val="000000"/>
              </a:buClr>
            </a:pP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8" name="TextBox 20">
            <a:extLst>
              <a:ext uri="{FF2B5EF4-FFF2-40B4-BE49-F238E27FC236}">
                <a16:creationId xmlns:a16="http://schemas.microsoft.com/office/drawing/2014/main" id="{EFB064A6-357D-4EB9-A2BB-79A80FCBC652}"/>
              </a:ext>
            </a:extLst>
          </p:cNvPr>
          <p:cNvSpPr txBox="1"/>
          <p:nvPr/>
        </p:nvSpPr>
        <p:spPr>
          <a:xfrm>
            <a:off x="5574687" y="2173216"/>
            <a:ext cx="552737" cy="276999"/>
          </a:xfrm>
          <a:prstGeom prst="rect">
            <a:avLst/>
          </a:prstGeom>
          <a:noFill/>
          <a:ln>
            <a:noFill/>
          </a:ln>
          <a:effectLst/>
        </p:spPr>
        <p:txBody>
          <a:bodyPr wrap="square" lIns="91440" tIns="45720" rIns="91440" bIns="45720" rtlCol="0" anchor="t">
            <a:spAutoFit/>
          </a:bodyPr>
          <a:lstStyle/>
          <a:p>
            <a:pPr algn="ctr"/>
            <a:r>
              <a:rPr lang="en-US" altLang="zh-TW"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2362</a:t>
            </a:r>
            <a:endParaRPr lang="en-US"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9" name="TextBox 20">
            <a:extLst>
              <a:ext uri="{FF2B5EF4-FFF2-40B4-BE49-F238E27FC236}">
                <a16:creationId xmlns:a16="http://schemas.microsoft.com/office/drawing/2014/main" id="{679D2CFA-EBA3-4AE9-8373-E811C41D2DF8}"/>
              </a:ext>
            </a:extLst>
          </p:cNvPr>
          <p:cNvSpPr txBox="1"/>
          <p:nvPr/>
        </p:nvSpPr>
        <p:spPr>
          <a:xfrm>
            <a:off x="6613167" y="2901506"/>
            <a:ext cx="569041" cy="276999"/>
          </a:xfrm>
          <a:prstGeom prst="rect">
            <a:avLst/>
          </a:prstGeom>
          <a:noFill/>
          <a:ln>
            <a:noFill/>
          </a:ln>
          <a:effectLst/>
        </p:spPr>
        <p:txBody>
          <a:bodyPr wrap="square" lIns="91440" tIns="45720" rIns="91440" bIns="45720" rtlCol="0" anchor="t">
            <a:spAutoFit/>
          </a:bodyPr>
          <a:lstStyle/>
          <a:p>
            <a:pPr algn="ctr"/>
            <a:r>
              <a:rPr lang="en-US" altLang="zh-TW"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1270</a:t>
            </a:r>
          </a:p>
        </p:txBody>
      </p:sp>
      <p:sp>
        <p:nvSpPr>
          <p:cNvPr id="46" name="Rectangle 2">
            <a:extLst>
              <a:ext uri="{FF2B5EF4-FFF2-40B4-BE49-F238E27FC236}">
                <a16:creationId xmlns:a16="http://schemas.microsoft.com/office/drawing/2014/main" id="{D1E17477-92DB-064A-97DA-8A7C46145F40}"/>
              </a:ext>
            </a:extLst>
          </p:cNvPr>
          <p:cNvSpPr>
            <a:spLocks noChangeArrowheads="1"/>
          </p:cNvSpPr>
          <p:nvPr/>
        </p:nvSpPr>
        <p:spPr bwMode="auto">
          <a:xfrm>
            <a:off x="5350442" y="4688675"/>
            <a:ext cx="2877831" cy="184658"/>
          </a:xfrm>
          <a:prstGeom prst="rect">
            <a:avLst/>
          </a:prstGeom>
          <a:noFill/>
          <a:ln w="9525">
            <a:noFill/>
            <a:miter lim="800000"/>
            <a:headEnd/>
            <a:tailEnd/>
          </a:ln>
        </p:spPr>
        <p:txBody>
          <a:bodyPr wrap="square" lIns="91431" tIns="45716" rIns="91431" bIns="45716" anchor="t">
            <a:spAutoFit/>
          </a:bodyPr>
          <a:lstStyle/>
          <a:p>
            <a:r>
              <a:rPr lang="en" altLang="zh-TW" sz="60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rPr>
              <a:t>Tested in QNAP Labs. Figures may vary by environment.</a:t>
            </a:r>
          </a:p>
        </p:txBody>
      </p:sp>
      <p:sp>
        <p:nvSpPr>
          <p:cNvPr id="37" name="Rectangle 3">
            <a:extLst>
              <a:ext uri="{FF2B5EF4-FFF2-40B4-BE49-F238E27FC236}">
                <a16:creationId xmlns:a16="http://schemas.microsoft.com/office/drawing/2014/main" id="{CCC96A13-1DBB-4653-B204-A19ACDF92233}"/>
              </a:ext>
            </a:extLst>
          </p:cNvPr>
          <p:cNvSpPr>
            <a:spLocks noChangeArrowheads="1"/>
          </p:cNvSpPr>
          <p:nvPr/>
        </p:nvSpPr>
        <p:spPr bwMode="auto">
          <a:xfrm>
            <a:off x="1287646" y="4497680"/>
            <a:ext cx="3685215" cy="553990"/>
          </a:xfrm>
          <a:prstGeom prst="rect">
            <a:avLst/>
          </a:prstGeom>
          <a:noFill/>
          <a:ln w="9525">
            <a:noFill/>
            <a:miter lim="800000"/>
            <a:headEnd/>
            <a:tailEnd/>
          </a:ln>
        </p:spPr>
        <p:txBody>
          <a:bodyPr wrap="square" lIns="91431" tIns="45716" rIns="91431" bIns="45716" anchor="t">
            <a:spAutoFit/>
          </a:bodyPr>
          <a:lstStyle/>
          <a:p>
            <a:r>
              <a:rPr lang="en-US" altLang="zh-TW"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rPr>
              <a:t>Environment:</a:t>
            </a:r>
            <a:br>
              <a:rPr lang="zh-TW" altLang="en-US" sz="600" dirty="0">
                <a:latin typeface="Arial" panose="020B0604020202020204" pitchFamily="34" charset="0"/>
                <a:ea typeface="微軟正黑體" panose="020B0604030504040204" pitchFamily="34" charset="-120"/>
                <a:cs typeface="+mn-ea"/>
                <a:sym typeface="Arial" panose="020B0604020202020204" pitchFamily="34" charset="0"/>
              </a:rPr>
            </a:br>
            <a:r>
              <a:rPr lang="en-US" altLang="zh-TW"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rPr>
              <a:t>NAS</a:t>
            </a:r>
            <a:r>
              <a:rPr lang="zh-TW" altLang="en-US"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en-US"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rPr>
              <a:t>TS-873AeU, QTS 5.0, 8 x Samsung 850 Pro 512GB, RAID 5, thick volume</a:t>
            </a:r>
          </a:p>
          <a:p>
            <a:r>
              <a:rPr lang="en" altLang="zh-TW"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rPr>
              <a:t>PC | Windows 10 Pro, Intel Core i7-6700 3.4 GHz, 32GB RAM</a:t>
            </a:r>
          </a:p>
          <a:p>
            <a:r>
              <a:rPr lang="en"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rPr>
              <a:t>Ethernet install </a:t>
            </a:r>
            <a:r>
              <a:rPr lang="en-US" altLang="zh-TW" sz="600" dirty="0">
                <a:solidFill>
                  <a:schemeClr val="tx1">
                    <a:lumMod val="75000"/>
                    <a:lumOff val="25000"/>
                  </a:schemeClr>
                </a:solidFill>
                <a:latin typeface="Arial" panose="020B0604020202020204" pitchFamily="34" charset="0"/>
                <a:ea typeface="微軟正黑體" panose="020B0604030504040204" pitchFamily="34" charset="-120"/>
                <a:cs typeface="+mn-ea"/>
              </a:rPr>
              <a:t>QXG-10G2T-X710 expansion card</a:t>
            </a:r>
            <a:endParaRPr lang="en"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p>
            <a:r>
              <a:rPr lang="en-US" altLang="zh-TW" sz="600" dirty="0" err="1">
                <a:solidFill>
                  <a:schemeClr val="tx1">
                    <a:lumMod val="75000"/>
                    <a:lumOff val="25000"/>
                  </a:schemeClr>
                </a:solidFill>
                <a:latin typeface="Arial" panose="020B0604020202020204" pitchFamily="34" charset="0"/>
                <a:ea typeface="微軟正黑體" panose="020B0604030504040204" pitchFamily="34" charset="-120"/>
                <a:cs typeface="+mn-ea"/>
              </a:rPr>
              <a:t>IOmeter</a:t>
            </a:r>
            <a:r>
              <a:rPr lang="en-US" altLang="zh-TW" sz="600" dirty="0">
                <a:solidFill>
                  <a:schemeClr val="tx1">
                    <a:lumMod val="75000"/>
                    <a:lumOff val="25000"/>
                  </a:schemeClr>
                </a:solidFill>
                <a:latin typeface="Arial" panose="020B0604020202020204" pitchFamily="34" charset="0"/>
                <a:ea typeface="微軟正黑體" panose="020B0604030504040204" pitchFamily="34" charset="-120"/>
                <a:cs typeface="+mn-ea"/>
              </a:rPr>
              <a:t> | RAM 128MB, 30-sec ramp up time, 3-min seq. run time, 16 workers, 4-outstanding, 1MB</a:t>
            </a:r>
            <a:endParaRPr lang="en-US" altLang="en-US" sz="600" dirty="0">
              <a:solidFill>
                <a:schemeClr val="tx1">
                  <a:lumMod val="75000"/>
                  <a:lumOff val="25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1076216529"/>
      </p:ext>
    </p:extLst>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a:extLst>
              <a:ext uri="{FF2B5EF4-FFF2-40B4-BE49-F238E27FC236}">
                <a16:creationId xmlns:a16="http://schemas.microsoft.com/office/drawing/2014/main" id="{F40A467F-319A-4CA9-877E-ECCC81F18EF4}"/>
              </a:ext>
            </a:extLst>
          </p:cNvPr>
          <p:cNvSpPr txBox="1">
            <a:spLocks/>
          </p:cNvSpPr>
          <p:nvPr/>
        </p:nvSpPr>
        <p:spPr>
          <a:xfrm>
            <a:off x="763311" y="2887361"/>
            <a:ext cx="2465676" cy="52322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Orbitron"/>
              <a:buNone/>
              <a:defRPr sz="3200" b="1" i="0" u="none" strike="noStrike" cap="none">
                <a:solidFill>
                  <a:schemeClr val="dk1"/>
                </a:solidFill>
                <a:latin typeface="Orbitron"/>
                <a:ea typeface="Orbitron"/>
                <a:cs typeface="Orbitron"/>
                <a:sym typeface="Orbitron"/>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altLang="zh-TW" sz="2400" b="0">
                <a:latin typeface="Arial" panose="020B0604020202020204" pitchFamily="34" charset="0"/>
                <a:ea typeface="微軟正黑體" panose="020B0604030504040204" pitchFamily="34" charset="-120"/>
                <a:cs typeface="+mn-ea"/>
                <a:sym typeface="Arial" panose="020B0604020202020204" pitchFamily="34" charset="0"/>
              </a:rPr>
              <a:t>NAS</a:t>
            </a:r>
            <a:r>
              <a:rPr lang="zh-TW" altLang="en-US" sz="2400" b="0">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2400" b="0">
                <a:latin typeface="Arial" panose="020B0604020202020204" pitchFamily="34" charset="0"/>
                <a:ea typeface="微軟正黑體" panose="020B0604030504040204" pitchFamily="34" charset="-120"/>
                <a:cs typeface="+mn-ea"/>
                <a:sym typeface="Arial" panose="020B0604020202020204" pitchFamily="34" charset="0"/>
              </a:rPr>
              <a:t>Installation</a:t>
            </a:r>
            <a:endParaRPr lang="zh-TW" sz="2400" b="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 name="標題 3">
            <a:extLst>
              <a:ext uri="{FF2B5EF4-FFF2-40B4-BE49-F238E27FC236}">
                <a16:creationId xmlns:a16="http://schemas.microsoft.com/office/drawing/2014/main" id="{BDAF3253-0579-4979-BF4C-2E8F886070CD}"/>
              </a:ext>
            </a:extLst>
          </p:cNvPr>
          <p:cNvSpPr txBox="1">
            <a:spLocks/>
          </p:cNvSpPr>
          <p:nvPr/>
        </p:nvSpPr>
        <p:spPr>
          <a:xfrm>
            <a:off x="763311" y="1787551"/>
            <a:ext cx="2406420" cy="670884"/>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2800" kern="5000" spc="225">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TS-873AeU</a:t>
            </a:r>
            <a:endParaRPr lang="zh-TW" altLang="en-US" sz="2800" kern="5000" spc="225">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9" name="直線接點 8">
            <a:extLst>
              <a:ext uri="{FF2B5EF4-FFF2-40B4-BE49-F238E27FC236}">
                <a16:creationId xmlns:a16="http://schemas.microsoft.com/office/drawing/2014/main" id="{B9999A7E-6794-4538-AA35-B7028D77C605}"/>
              </a:ext>
            </a:extLst>
          </p:cNvPr>
          <p:cNvCxnSpPr>
            <a:cxnSpLocks/>
          </p:cNvCxnSpPr>
          <p:nvPr/>
        </p:nvCxnSpPr>
        <p:spPr>
          <a:xfrm>
            <a:off x="876861" y="2887361"/>
            <a:ext cx="2179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文字方塊 9">
            <a:extLst>
              <a:ext uri="{FF2B5EF4-FFF2-40B4-BE49-F238E27FC236}">
                <a16:creationId xmlns:a16="http://schemas.microsoft.com/office/drawing/2014/main" id="{366BD356-9E3F-47D9-99DC-808E8D7D780B}"/>
              </a:ext>
            </a:extLst>
          </p:cNvPr>
          <p:cNvSpPr txBox="1"/>
          <p:nvPr/>
        </p:nvSpPr>
        <p:spPr>
          <a:xfrm>
            <a:off x="823521" y="2317845"/>
            <a:ext cx="2286000" cy="523220"/>
          </a:xfrm>
          <a:prstGeom prst="rect">
            <a:avLst/>
          </a:prstGeom>
          <a:noFill/>
        </p:spPr>
        <p:txBody>
          <a:bodyPr wrap="square">
            <a:spAutoFit/>
          </a:bodyPr>
          <a:lstStyle/>
          <a:p>
            <a:pPr algn="ctr"/>
            <a:r>
              <a:rPr lang="en-US" altLang="zh-TW" sz="1400" spc="113">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8-bay Short-depth rackmount NAS series</a:t>
            </a:r>
            <a:endParaRPr lang="zh-TW" altLang="en-US" sz="1400" spc="113">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2475798804"/>
      </p:ext>
    </p:extLst>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A909782-2E6D-40E1-A8FB-04A237154FEC}"/>
              </a:ext>
            </a:extLst>
          </p:cNvPr>
          <p:cNvSpPr>
            <a:spLocks noGrp="1"/>
          </p:cNvSpPr>
          <p:nvPr>
            <p:ph type="title"/>
          </p:nvPr>
        </p:nvSpPr>
        <p:spPr/>
        <p:txBody>
          <a:bodyPr/>
          <a:lstStyle/>
          <a:p>
            <a:r>
              <a:rPr lang="en-US" altLang="zh-TW" dirty="0">
                <a:latin typeface="Arial" panose="020B0604020202020204" pitchFamily="34" charset="0"/>
                <a:ea typeface="微軟正黑體" panose="020B0604030504040204" pitchFamily="34" charset="-120"/>
                <a:cs typeface="+mn-ea"/>
                <a:sym typeface="Arial" panose="020B0604020202020204" pitchFamily="34" charset="0"/>
              </a:rPr>
              <a:t>HDD / SSD disk</a:t>
            </a:r>
            <a:r>
              <a:rPr lang="en-US" altLang="zh-TW">
                <a:latin typeface="Arial" panose="020B0604020202020204" pitchFamily="34" charset="0"/>
                <a:ea typeface="微軟正黑體" panose="020B0604030504040204" pitchFamily="34" charset="-120"/>
                <a:cs typeface="+mn-ea"/>
                <a:sym typeface="Arial" panose="020B0604020202020204" pitchFamily="34" charset="0"/>
              </a:rPr>
              <a:t> installation</a:t>
            </a: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4" name="圖片 3">
            <a:extLst>
              <a:ext uri="{FF2B5EF4-FFF2-40B4-BE49-F238E27FC236}">
                <a16:creationId xmlns:a16="http://schemas.microsoft.com/office/drawing/2014/main" id="{0A078142-D1B8-4474-8420-16EF32BFDBD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3396" y="2245986"/>
            <a:ext cx="2185553" cy="1816825"/>
          </a:xfrm>
          <a:prstGeom prst="rect">
            <a:avLst/>
          </a:prstGeom>
        </p:spPr>
      </p:pic>
      <p:pic>
        <p:nvPicPr>
          <p:cNvPr id="6" name="圖片 5">
            <a:extLst>
              <a:ext uri="{FF2B5EF4-FFF2-40B4-BE49-F238E27FC236}">
                <a16:creationId xmlns:a16="http://schemas.microsoft.com/office/drawing/2014/main" id="{B1865DCC-A3A0-43B3-AA0F-03FC982986D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13133" y="1542215"/>
            <a:ext cx="1346174" cy="1517918"/>
          </a:xfrm>
          <a:prstGeom prst="rect">
            <a:avLst/>
          </a:prstGeom>
        </p:spPr>
      </p:pic>
      <p:pic>
        <p:nvPicPr>
          <p:cNvPr id="8" name="圖片 7">
            <a:extLst>
              <a:ext uri="{FF2B5EF4-FFF2-40B4-BE49-F238E27FC236}">
                <a16:creationId xmlns:a16="http://schemas.microsoft.com/office/drawing/2014/main" id="{D93FE5A3-E4FC-4516-B1FE-FA5EC8CFECE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11214" y="3187328"/>
            <a:ext cx="1332442" cy="1420068"/>
          </a:xfrm>
          <a:prstGeom prst="rect">
            <a:avLst/>
          </a:prstGeom>
        </p:spPr>
      </p:pic>
      <p:pic>
        <p:nvPicPr>
          <p:cNvPr id="10" name="圖片 9">
            <a:extLst>
              <a:ext uri="{FF2B5EF4-FFF2-40B4-BE49-F238E27FC236}">
                <a16:creationId xmlns:a16="http://schemas.microsoft.com/office/drawing/2014/main" id="{85FD1126-EE81-4E4F-97C7-F493F634351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096396" y="1564686"/>
            <a:ext cx="1780517" cy="1472973"/>
          </a:xfrm>
          <a:prstGeom prst="rect">
            <a:avLst/>
          </a:prstGeom>
        </p:spPr>
      </p:pic>
      <p:pic>
        <p:nvPicPr>
          <p:cNvPr id="12" name="圖片 11">
            <a:extLst>
              <a:ext uri="{FF2B5EF4-FFF2-40B4-BE49-F238E27FC236}">
                <a16:creationId xmlns:a16="http://schemas.microsoft.com/office/drawing/2014/main" id="{3B61F7CF-F7EE-4495-B006-0F53CF49EA9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96395" y="3154399"/>
            <a:ext cx="1780517" cy="1485923"/>
          </a:xfrm>
          <a:prstGeom prst="rect">
            <a:avLst/>
          </a:prstGeom>
        </p:spPr>
      </p:pic>
      <p:grpSp>
        <p:nvGrpSpPr>
          <p:cNvPr id="14" name="群組 13">
            <a:extLst>
              <a:ext uri="{FF2B5EF4-FFF2-40B4-BE49-F238E27FC236}">
                <a16:creationId xmlns:a16="http://schemas.microsoft.com/office/drawing/2014/main" id="{8F6C5BB8-F16A-4A39-B44A-A31A0EEAD00D}"/>
              </a:ext>
            </a:extLst>
          </p:cNvPr>
          <p:cNvGrpSpPr/>
          <p:nvPr/>
        </p:nvGrpSpPr>
        <p:grpSpPr>
          <a:xfrm>
            <a:off x="3028950" y="2301175"/>
            <a:ext cx="602424" cy="1596187"/>
            <a:chOff x="3093104" y="2301174"/>
            <a:chExt cx="2105174" cy="1596187"/>
          </a:xfrm>
        </p:grpSpPr>
        <p:cxnSp>
          <p:nvCxnSpPr>
            <p:cNvPr id="15" name="接點: 肘形 14">
              <a:extLst>
                <a:ext uri="{FF2B5EF4-FFF2-40B4-BE49-F238E27FC236}">
                  <a16:creationId xmlns:a16="http://schemas.microsoft.com/office/drawing/2014/main" id="{714A8EE3-04B0-4B7E-B636-E136EB48AA38}"/>
                </a:ext>
              </a:extLst>
            </p:cNvPr>
            <p:cNvCxnSpPr>
              <a:cxnSpLocks/>
              <a:endCxn id="6" idx="1"/>
            </p:cNvCxnSpPr>
            <p:nvPr/>
          </p:nvCxnSpPr>
          <p:spPr>
            <a:xfrm rot="5400000" flipH="1" flipV="1">
              <a:off x="3975728" y="2229226"/>
              <a:ext cx="1150601" cy="129449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接點: 肘形 16">
              <a:extLst>
                <a:ext uri="{FF2B5EF4-FFF2-40B4-BE49-F238E27FC236}">
                  <a16:creationId xmlns:a16="http://schemas.microsoft.com/office/drawing/2014/main" id="{7A18BAF4-EDDC-4D4F-AB7C-F5B643EF06E0}"/>
                </a:ext>
              </a:extLst>
            </p:cNvPr>
            <p:cNvCxnSpPr>
              <a:cxnSpLocks/>
              <a:endCxn id="8" idx="1"/>
            </p:cNvCxnSpPr>
            <p:nvPr/>
          </p:nvCxnSpPr>
          <p:spPr>
            <a:xfrm rot="16200000" flipH="1">
              <a:off x="3969648" y="2671688"/>
              <a:ext cx="1159809" cy="129153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接點: 肘形 18">
              <a:extLst>
                <a:ext uri="{FF2B5EF4-FFF2-40B4-BE49-F238E27FC236}">
                  <a16:creationId xmlns:a16="http://schemas.microsoft.com/office/drawing/2014/main" id="{CCD3D504-E694-4C51-B980-3688BB04487E}"/>
                </a:ext>
              </a:extLst>
            </p:cNvPr>
            <p:cNvCxnSpPr>
              <a:cxnSpLocks/>
            </p:cNvCxnSpPr>
            <p:nvPr/>
          </p:nvCxnSpPr>
          <p:spPr>
            <a:xfrm>
              <a:off x="3093104" y="3154398"/>
              <a:ext cx="810673"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grpSp>
      <p:grpSp>
        <p:nvGrpSpPr>
          <p:cNvPr id="33" name="群組 32">
            <a:extLst>
              <a:ext uri="{FF2B5EF4-FFF2-40B4-BE49-F238E27FC236}">
                <a16:creationId xmlns:a16="http://schemas.microsoft.com/office/drawing/2014/main" id="{BC238620-68C9-4735-8198-09D8DC094B8B}"/>
              </a:ext>
            </a:extLst>
          </p:cNvPr>
          <p:cNvGrpSpPr/>
          <p:nvPr/>
        </p:nvGrpSpPr>
        <p:grpSpPr>
          <a:xfrm>
            <a:off x="5643651" y="2301173"/>
            <a:ext cx="452739" cy="1596189"/>
            <a:chOff x="5643656" y="2301173"/>
            <a:chExt cx="767258" cy="1596189"/>
          </a:xfrm>
        </p:grpSpPr>
        <p:cxnSp>
          <p:nvCxnSpPr>
            <p:cNvPr id="22" name="接點: 肘形 21">
              <a:extLst>
                <a:ext uri="{FF2B5EF4-FFF2-40B4-BE49-F238E27FC236}">
                  <a16:creationId xmlns:a16="http://schemas.microsoft.com/office/drawing/2014/main" id="{2F105BD7-90BA-433E-8281-33A62A9E5B96}"/>
                </a:ext>
              </a:extLst>
            </p:cNvPr>
            <p:cNvCxnSpPr>
              <a:cxnSpLocks/>
              <a:stCxn id="6" idx="3"/>
              <a:endCxn id="10" idx="1"/>
            </p:cNvCxnSpPr>
            <p:nvPr/>
          </p:nvCxnSpPr>
          <p:spPr>
            <a:xfrm flipV="1">
              <a:off x="5659307" y="2301173"/>
              <a:ext cx="74073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a:extLst>
                <a:ext uri="{FF2B5EF4-FFF2-40B4-BE49-F238E27FC236}">
                  <a16:creationId xmlns:a16="http://schemas.microsoft.com/office/drawing/2014/main" id="{2B0E7D32-271F-4655-9EB8-D74846D34D9D}"/>
                </a:ext>
              </a:extLst>
            </p:cNvPr>
            <p:cNvCxnSpPr>
              <a:cxnSpLocks/>
              <a:stCxn id="8" idx="3"/>
              <a:endCxn id="12" idx="1"/>
            </p:cNvCxnSpPr>
            <p:nvPr/>
          </p:nvCxnSpPr>
          <p:spPr>
            <a:xfrm flipV="1">
              <a:off x="5643656" y="3897361"/>
              <a:ext cx="76725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5" name="文字方塊 24">
            <a:extLst>
              <a:ext uri="{FF2B5EF4-FFF2-40B4-BE49-F238E27FC236}">
                <a16:creationId xmlns:a16="http://schemas.microsoft.com/office/drawing/2014/main" id="{E00E2A9E-D94A-4DEE-A383-F90060F4456D}"/>
              </a:ext>
            </a:extLst>
          </p:cNvPr>
          <p:cNvSpPr txBox="1"/>
          <p:nvPr/>
        </p:nvSpPr>
        <p:spPr>
          <a:xfrm>
            <a:off x="3554100" y="2101117"/>
            <a:ext cx="625492" cy="400110"/>
          </a:xfrm>
          <a:prstGeom prst="rect">
            <a:avLst/>
          </a:prstGeom>
          <a:noFill/>
        </p:spPr>
        <p:txBody>
          <a:bodyPr wrap="none" rtlCol="0">
            <a:spAutoFit/>
          </a:bodyPr>
          <a:lstStyle/>
          <a:p>
            <a:r>
              <a:rPr lang="en-US" altLang="zh-TW" sz="2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3.5”</a:t>
            </a:r>
            <a:endParaRPr lang="zh-TW" altLang="en-US" sz="2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6" name="文字方塊 25">
            <a:extLst>
              <a:ext uri="{FF2B5EF4-FFF2-40B4-BE49-F238E27FC236}">
                <a16:creationId xmlns:a16="http://schemas.microsoft.com/office/drawing/2014/main" id="{41EF87E9-4CFD-4524-875A-D0787D70005A}"/>
              </a:ext>
            </a:extLst>
          </p:cNvPr>
          <p:cNvSpPr txBox="1"/>
          <p:nvPr/>
        </p:nvSpPr>
        <p:spPr>
          <a:xfrm>
            <a:off x="3554100" y="3697305"/>
            <a:ext cx="625492" cy="400110"/>
          </a:xfrm>
          <a:prstGeom prst="rect">
            <a:avLst/>
          </a:prstGeom>
          <a:noFill/>
        </p:spPr>
        <p:txBody>
          <a:bodyPr wrap="none" rtlCol="0">
            <a:spAutoFit/>
          </a:bodyPr>
          <a:lstStyle/>
          <a:p>
            <a:r>
              <a:rPr lang="en-US" altLang="zh-TW" sz="2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2.5”</a:t>
            </a:r>
            <a:endParaRPr lang="zh-TW" altLang="en-US" sz="2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3902061212"/>
      </p:ext>
    </p:extLst>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92410B0-FD7A-4F3D-ABE1-6DAE85A604F1}"/>
              </a:ext>
            </a:extLst>
          </p:cNvPr>
          <p:cNvSpPr>
            <a:spLocks noGrp="1"/>
          </p:cNvSpPr>
          <p:nvPr>
            <p:ph type="title"/>
          </p:nvPr>
        </p:nvSpPr>
        <p:spPr/>
        <p:txBody>
          <a:bodyPr/>
          <a:lstStyle/>
          <a:p>
            <a:r>
              <a:rPr lang="zh-TW" altLang="en-US">
                <a:latin typeface="Arial" panose="020B0604020202020204" pitchFamily="34" charset="0"/>
                <a:ea typeface="微軟正黑體" panose="020B0604030504040204" pitchFamily="34" charset="-120"/>
                <a:cs typeface="+mn-ea"/>
                <a:sym typeface="Arial" panose="020B0604020202020204" pitchFamily="34" charset="0"/>
              </a:rPr>
              <a:t>NAS </a:t>
            </a:r>
            <a:r>
              <a:rPr lang="en-US" altLang="zh-TW">
                <a:latin typeface="Arial" panose="020B0604020202020204" pitchFamily="34" charset="0"/>
                <a:ea typeface="微軟正黑體" panose="020B0604030504040204" pitchFamily="34" charset="-120"/>
                <a:cs typeface="+mn-ea"/>
                <a:sym typeface="Arial" panose="020B0604020202020204" pitchFamily="34" charset="0"/>
              </a:rPr>
              <a:t>initialization</a:t>
            </a:r>
            <a:br>
              <a:rPr lang="zh-TW" altLang="en-US">
                <a:latin typeface="Arial" panose="020B0604020202020204" pitchFamily="34" charset="0"/>
                <a:ea typeface="微軟正黑體" panose="020B0604030504040204" pitchFamily="34" charset="-120"/>
                <a:cs typeface="+mn-ea"/>
                <a:sym typeface="Arial" panose="020B0604020202020204" pitchFamily="34" charset="0"/>
              </a:rPr>
            </a:b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 name="Title 1">
            <a:extLst>
              <a:ext uri="{FF2B5EF4-FFF2-40B4-BE49-F238E27FC236}">
                <a16:creationId xmlns:a16="http://schemas.microsoft.com/office/drawing/2014/main" id="{8DE8592D-ABDE-4629-B8F1-A12FFBF9BE9D}"/>
              </a:ext>
            </a:extLst>
          </p:cNvPr>
          <p:cNvSpPr txBox="1">
            <a:spLocks/>
          </p:cNvSpPr>
          <p:nvPr/>
        </p:nvSpPr>
        <p:spPr>
          <a:xfrm>
            <a:off x="720000" y="838200"/>
            <a:ext cx="3293200" cy="37592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Orbitron"/>
              <a:buNone/>
              <a:defRPr sz="3200" b="1" i="0" u="none" strike="noStrike" cap="none">
                <a:solidFill>
                  <a:schemeClr val="dk1"/>
                </a:solidFill>
                <a:latin typeface="Orbitron"/>
                <a:ea typeface="Orbitron"/>
                <a:cs typeface="Orbitron"/>
                <a:sym typeface="Orbitron"/>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4" name="圖片 10">
            <a:extLst>
              <a:ext uri="{FF2B5EF4-FFF2-40B4-BE49-F238E27FC236}">
                <a16:creationId xmlns:a16="http://schemas.microsoft.com/office/drawing/2014/main" id="{CE56D848-0A18-4C70-9968-AC22C478D880}"/>
              </a:ext>
            </a:extLst>
          </p:cNvPr>
          <p:cNvPicPr>
            <a:picLocks noChangeAspect="1"/>
          </p:cNvPicPr>
          <p:nvPr/>
        </p:nvPicPr>
        <p:blipFill>
          <a:blip r:embed="rId3"/>
          <a:stretch>
            <a:fillRect/>
          </a:stretch>
        </p:blipFill>
        <p:spPr>
          <a:xfrm>
            <a:off x="4572000" y="2162314"/>
            <a:ext cx="3853851" cy="2142986"/>
          </a:xfrm>
          <a:prstGeom prst="rect">
            <a:avLst/>
          </a:prstGeom>
        </p:spPr>
      </p:pic>
      <p:pic>
        <p:nvPicPr>
          <p:cNvPr id="5" name="圖片 16">
            <a:extLst>
              <a:ext uri="{FF2B5EF4-FFF2-40B4-BE49-F238E27FC236}">
                <a16:creationId xmlns:a16="http://schemas.microsoft.com/office/drawing/2014/main" id="{902F9612-796E-485F-9EB7-4CC068A06CF8}"/>
              </a:ext>
            </a:extLst>
          </p:cNvPr>
          <p:cNvPicPr>
            <a:picLocks noChangeAspect="1"/>
          </p:cNvPicPr>
          <p:nvPr/>
        </p:nvPicPr>
        <p:blipFill>
          <a:blip r:embed="rId4"/>
          <a:stretch>
            <a:fillRect/>
          </a:stretch>
        </p:blipFill>
        <p:spPr>
          <a:xfrm>
            <a:off x="711680" y="2151694"/>
            <a:ext cx="3228435" cy="2153442"/>
          </a:xfrm>
          <a:prstGeom prst="rect">
            <a:avLst/>
          </a:prstGeom>
        </p:spPr>
      </p:pic>
      <p:sp>
        <p:nvSpPr>
          <p:cNvPr id="6" name="文字方塊 5">
            <a:extLst>
              <a:ext uri="{FF2B5EF4-FFF2-40B4-BE49-F238E27FC236}">
                <a16:creationId xmlns:a16="http://schemas.microsoft.com/office/drawing/2014/main" id="{7A7E424E-A482-41B7-AA65-1DFF4521A3B9}"/>
              </a:ext>
            </a:extLst>
          </p:cNvPr>
          <p:cNvSpPr txBox="1"/>
          <p:nvPr/>
        </p:nvSpPr>
        <p:spPr>
          <a:xfrm>
            <a:off x="1037007" y="1604327"/>
            <a:ext cx="318205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a:defRPr>
                <a:solidFill>
                  <a:schemeClr val="bg1"/>
                </a:solidFill>
                <a:latin typeface="Arial" panose="020B0604020202020204" pitchFamily="34" charset="0"/>
                <a:ea typeface="微軟正黑體" panose="020B0604030504040204" pitchFamily="34" charset="-120"/>
              </a:defRPr>
            </a:lvl1pPr>
          </a:lstStyle>
          <a:p>
            <a:r>
              <a:rPr lang="en-US" altLang="zh-TW" b="0" i="0" u="none" strike="noStrike">
                <a:solidFill>
                  <a:srgbClr val="FFFFFF"/>
                </a:solidFill>
                <a:effectLst/>
                <a:sym typeface="Arial" panose="020B0604020202020204" pitchFamily="34" charset="0"/>
              </a:rPr>
              <a:t>scan the QR code with your mobile phone for installation</a:t>
            </a:r>
            <a:r>
              <a:rPr lang="en-US" altLang="zh-TW" b="0" i="0">
                <a:solidFill>
                  <a:srgbClr val="000000"/>
                </a:solidFill>
                <a:effectLst/>
                <a:sym typeface="Arial" panose="020B0604020202020204" pitchFamily="34" charset="0"/>
              </a:rPr>
              <a:t>​</a:t>
            </a:r>
            <a:endParaRPr lang="en-US">
              <a:solidFill>
                <a:schemeClr val="accent6"/>
              </a:solidFill>
              <a:cs typeface="+mn-ea"/>
              <a:sym typeface="Arial" panose="020B0604020202020204" pitchFamily="34" charset="0"/>
            </a:endParaRPr>
          </a:p>
        </p:txBody>
      </p:sp>
      <p:sp>
        <p:nvSpPr>
          <p:cNvPr id="7" name="文字方塊 6">
            <a:extLst>
              <a:ext uri="{FF2B5EF4-FFF2-40B4-BE49-F238E27FC236}">
                <a16:creationId xmlns:a16="http://schemas.microsoft.com/office/drawing/2014/main" id="{2D29AF89-6941-4411-82A9-EB9875FA01E7}"/>
              </a:ext>
            </a:extLst>
          </p:cNvPr>
          <p:cNvSpPr txBox="1"/>
          <p:nvPr/>
        </p:nvSpPr>
        <p:spPr>
          <a:xfrm>
            <a:off x="4850633" y="1604327"/>
            <a:ext cx="342709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b="0" i="0" u="none" strike="noStrike">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download the </a:t>
            </a:r>
            <a:r>
              <a:rPr lang="en-US" altLang="zh-TW" b="0" i="0" u="none" strike="noStrike" err="1">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Qfinder</a:t>
            </a:r>
            <a:r>
              <a:rPr lang="en-US" altLang="zh-TW" b="0" i="0" u="none" strike="noStrike">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 Pro program on your computer for installation</a:t>
            </a:r>
            <a:r>
              <a:rPr lang="en-US" altLang="zh-TW" b="0" i="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endParaRPr lang="zh-TW" altLang="en-US">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 name="橢圓 7">
            <a:extLst>
              <a:ext uri="{FF2B5EF4-FFF2-40B4-BE49-F238E27FC236}">
                <a16:creationId xmlns:a16="http://schemas.microsoft.com/office/drawing/2014/main" id="{E3318CB4-2ED7-4526-9A72-E36075E26632}"/>
              </a:ext>
            </a:extLst>
          </p:cNvPr>
          <p:cNvSpPr/>
          <p:nvPr/>
        </p:nvSpPr>
        <p:spPr>
          <a:xfrm>
            <a:off x="758062" y="1629668"/>
            <a:ext cx="278946" cy="278948"/>
          </a:xfrm>
          <a:prstGeom prst="ellipse">
            <a:avLst/>
          </a:prstGeom>
          <a:solidFill>
            <a:srgbClr val="E9C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1</a:t>
            </a:r>
          </a:p>
        </p:txBody>
      </p:sp>
      <p:sp>
        <p:nvSpPr>
          <p:cNvPr id="9" name="橢圓 8">
            <a:extLst>
              <a:ext uri="{FF2B5EF4-FFF2-40B4-BE49-F238E27FC236}">
                <a16:creationId xmlns:a16="http://schemas.microsoft.com/office/drawing/2014/main" id="{22B53EC2-08D7-4D6B-94FB-B0B1B246E89F}"/>
              </a:ext>
            </a:extLst>
          </p:cNvPr>
          <p:cNvSpPr/>
          <p:nvPr/>
        </p:nvSpPr>
        <p:spPr>
          <a:xfrm>
            <a:off x="4571687" y="1629668"/>
            <a:ext cx="278946" cy="278948"/>
          </a:xfrm>
          <a:prstGeom prst="ellipse">
            <a:avLst/>
          </a:prstGeom>
          <a:solidFill>
            <a:srgbClr val="E9C27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2</a:t>
            </a:r>
          </a:p>
        </p:txBody>
      </p:sp>
    </p:spTree>
    <p:extLst>
      <p:ext uri="{BB962C8B-B14F-4D97-AF65-F5344CB8AC3E}">
        <p14:creationId xmlns:p14="http://schemas.microsoft.com/office/powerpoint/2010/main" val="1832008505"/>
      </p:ext>
    </p:extLst>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圓角 36">
            <a:extLst>
              <a:ext uri="{FF2B5EF4-FFF2-40B4-BE49-F238E27FC236}">
                <a16:creationId xmlns:a16="http://schemas.microsoft.com/office/drawing/2014/main" id="{7C4800D2-48BA-4481-8D51-DF7D7A71391B}"/>
              </a:ext>
            </a:extLst>
          </p:cNvPr>
          <p:cNvSpPr/>
          <p:nvPr/>
        </p:nvSpPr>
        <p:spPr>
          <a:xfrm>
            <a:off x="149806" y="863696"/>
            <a:ext cx="2187430" cy="214980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8" name="矩形: 圓角 37">
            <a:extLst>
              <a:ext uri="{FF2B5EF4-FFF2-40B4-BE49-F238E27FC236}">
                <a16:creationId xmlns:a16="http://schemas.microsoft.com/office/drawing/2014/main" id="{B91AF4EE-DF16-4558-A147-B796509C06DA}"/>
              </a:ext>
            </a:extLst>
          </p:cNvPr>
          <p:cNvSpPr/>
          <p:nvPr/>
        </p:nvSpPr>
        <p:spPr>
          <a:xfrm>
            <a:off x="4148848" y="731871"/>
            <a:ext cx="2187430" cy="214980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 name="標題 1"/>
          <p:cNvSpPr>
            <a:spLocks noGrp="1"/>
          </p:cNvSpPr>
          <p:nvPr>
            <p:ph type="title"/>
          </p:nvPr>
        </p:nvSpPr>
        <p:spPr/>
        <p:txBody>
          <a:bodyPr/>
          <a:lstStyle/>
          <a:p>
            <a:r>
              <a:rPr lang="en-US" altLang="zh-TW">
                <a:latin typeface="Arial" panose="020B0604020202020204" pitchFamily="34" charset="0"/>
                <a:ea typeface="微軟正黑體" panose="020B0604030504040204" pitchFamily="34" charset="-120"/>
                <a:cs typeface="+mn-ea"/>
                <a:sym typeface="Arial" panose="020B0604020202020204" pitchFamily="34" charset="0"/>
              </a:rPr>
              <a:t>Pre-installed with the new QTS 5.0 NAS operating system</a:t>
            </a: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20" name="圖片 19">
            <a:extLst>
              <a:ext uri="{FF2B5EF4-FFF2-40B4-BE49-F238E27FC236}">
                <a16:creationId xmlns:a16="http://schemas.microsoft.com/office/drawing/2014/main" id="{8A9D308C-475D-44C5-900C-DB33363AF71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25455" y="2814822"/>
            <a:ext cx="5704040" cy="3565659"/>
          </a:xfrm>
          <a:prstGeom prst="rect">
            <a:avLst/>
          </a:prstGeom>
        </p:spPr>
      </p:pic>
      <p:sp>
        <p:nvSpPr>
          <p:cNvPr id="23" name="矩形 22">
            <a:extLst>
              <a:ext uri="{FF2B5EF4-FFF2-40B4-BE49-F238E27FC236}">
                <a16:creationId xmlns:a16="http://schemas.microsoft.com/office/drawing/2014/main" id="{71A07680-92C4-4AF2-BCAA-0A5420040C38}"/>
              </a:ext>
            </a:extLst>
          </p:cNvPr>
          <p:cNvSpPr/>
          <p:nvPr/>
        </p:nvSpPr>
        <p:spPr>
          <a:xfrm>
            <a:off x="-152400" y="4080543"/>
            <a:ext cx="9364133" cy="1934420"/>
          </a:xfrm>
          <a:prstGeom prst="rect">
            <a:avLst/>
          </a:prstGeom>
          <a:gradFill>
            <a:gsLst>
              <a:gs pos="0">
                <a:schemeClr val="bg1">
                  <a:alpha val="0"/>
                </a:schemeClr>
              </a:gs>
              <a:gs pos="57000">
                <a:schemeClr val="bg1"/>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4" name="矩形: 圓角 23">
            <a:extLst>
              <a:ext uri="{FF2B5EF4-FFF2-40B4-BE49-F238E27FC236}">
                <a16:creationId xmlns:a16="http://schemas.microsoft.com/office/drawing/2014/main" id="{F5DB5582-439B-4AFA-AF89-2F2A66C5B396}"/>
              </a:ext>
            </a:extLst>
          </p:cNvPr>
          <p:cNvSpPr/>
          <p:nvPr/>
        </p:nvSpPr>
        <p:spPr>
          <a:xfrm>
            <a:off x="4224966" y="2271333"/>
            <a:ext cx="2187430" cy="214980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5" name="矩形: 圓角 24">
            <a:extLst>
              <a:ext uri="{FF2B5EF4-FFF2-40B4-BE49-F238E27FC236}">
                <a16:creationId xmlns:a16="http://schemas.microsoft.com/office/drawing/2014/main" id="{38755F07-EDB8-4763-855E-7C81C407E4A5}"/>
              </a:ext>
            </a:extLst>
          </p:cNvPr>
          <p:cNvSpPr/>
          <p:nvPr/>
        </p:nvSpPr>
        <p:spPr>
          <a:xfrm>
            <a:off x="149806" y="3535184"/>
            <a:ext cx="2187430" cy="214980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6" name="矩形: 圓角 25">
            <a:extLst>
              <a:ext uri="{FF2B5EF4-FFF2-40B4-BE49-F238E27FC236}">
                <a16:creationId xmlns:a16="http://schemas.microsoft.com/office/drawing/2014/main" id="{1BA1E632-D995-4237-9B08-849873A7AC3F}"/>
              </a:ext>
            </a:extLst>
          </p:cNvPr>
          <p:cNvSpPr/>
          <p:nvPr/>
        </p:nvSpPr>
        <p:spPr>
          <a:xfrm>
            <a:off x="149806" y="2156352"/>
            <a:ext cx="2187430" cy="214980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7" name="文字方塊 26">
            <a:extLst>
              <a:ext uri="{FF2B5EF4-FFF2-40B4-BE49-F238E27FC236}">
                <a16:creationId xmlns:a16="http://schemas.microsoft.com/office/drawing/2014/main" id="{CC2135F2-60A6-4F09-951D-964A1D0A5B5C}"/>
              </a:ext>
            </a:extLst>
          </p:cNvPr>
          <p:cNvSpPr txBox="1"/>
          <p:nvPr/>
        </p:nvSpPr>
        <p:spPr>
          <a:xfrm>
            <a:off x="5817874" y="1577679"/>
            <a:ext cx="2675067" cy="823302"/>
          </a:xfrm>
          <a:prstGeom prst="rect">
            <a:avLst/>
          </a:prstGeom>
          <a:noFill/>
        </p:spPr>
        <p:txBody>
          <a:bodyPr wrap="square" lIns="68580" tIns="34290" rIns="68580" bIns="34290" rtlCol="0" anchor="t">
            <a:spAutoFit/>
          </a:bodyPr>
          <a:lstStyle/>
          <a:p>
            <a:pPr>
              <a:spcBef>
                <a:spcPts val="600"/>
              </a:spcBef>
            </a:pPr>
            <a:r>
              <a:rPr lang="en-US" altLang="zh-TW" sz="1600" b="1">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Upgraded Linux Kernel 5</a:t>
            </a:r>
          </a:p>
          <a:p>
            <a:pPr>
              <a:spcBef>
                <a:spcPts val="600"/>
              </a:spcBef>
            </a:pPr>
            <a:r>
              <a:rPr lang="en-US" altLang="zh-TW">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Strengthen data security to protect your assets</a:t>
            </a:r>
            <a:endParaRPr lang="en-US" altLang="zh-TW" sz="16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28" name="圖片 4">
            <a:extLst>
              <a:ext uri="{FF2B5EF4-FFF2-40B4-BE49-F238E27FC236}">
                <a16:creationId xmlns:a16="http://schemas.microsoft.com/office/drawing/2014/main" id="{4133E8CF-25F7-4096-87F3-F4C501E6FD5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854428" y="1607174"/>
            <a:ext cx="803526" cy="808778"/>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9" name="文字方塊 28">
            <a:extLst>
              <a:ext uri="{FF2B5EF4-FFF2-40B4-BE49-F238E27FC236}">
                <a16:creationId xmlns:a16="http://schemas.microsoft.com/office/drawing/2014/main" id="{43B04FD8-4467-40DE-AF07-1C5B76BC0D03}"/>
              </a:ext>
            </a:extLst>
          </p:cNvPr>
          <p:cNvSpPr txBox="1"/>
          <p:nvPr/>
        </p:nvSpPr>
        <p:spPr>
          <a:xfrm>
            <a:off x="1761384" y="1783421"/>
            <a:ext cx="2675067" cy="607859"/>
          </a:xfrm>
          <a:prstGeom prst="rect">
            <a:avLst/>
          </a:prstGeom>
          <a:noFill/>
        </p:spPr>
        <p:txBody>
          <a:bodyPr wrap="square" lIns="68580" tIns="34290" rIns="68580" bIns="34290" rtlCol="0" anchor="t">
            <a:spAutoFit/>
          </a:bodyPr>
          <a:lstStyle/>
          <a:p>
            <a:pPr>
              <a:spcBef>
                <a:spcPts val="600"/>
              </a:spcBef>
            </a:pPr>
            <a:r>
              <a:rPr lang="en-US" altLang="zh-TW" sz="1600" b="1">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Supports </a:t>
            </a:r>
            <a:r>
              <a:rPr lang="en-US" altLang="zh-TW" sz="1600" b="1" err="1">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WireGuard</a:t>
            </a:r>
            <a:r>
              <a:rPr lang="en-US" altLang="zh-TW" sz="1600" b="1">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 VPN</a:t>
            </a:r>
            <a:endParaRPr lang="zh-TW" sz="1600" b="1">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endParaRPr>
          </a:p>
          <a:p>
            <a:pPr>
              <a:spcBef>
                <a:spcPts val="600"/>
              </a:spcBef>
            </a:pPr>
            <a:r>
              <a:rPr lang="en-US" altLang="zh-TW">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Safe and convenient connection</a:t>
            </a:r>
            <a:endParaRPr lang="zh-TW" altLang="en-US">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30" name="圖片 6" descr="一張含有 文字, 標誌, 室外 的圖片&#10;&#10;自動產生的描述">
            <a:extLst>
              <a:ext uri="{FF2B5EF4-FFF2-40B4-BE49-F238E27FC236}">
                <a16:creationId xmlns:a16="http://schemas.microsoft.com/office/drawing/2014/main" id="{4B3A7CD8-F862-4405-9461-C438A5171F0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88510" y="1607174"/>
            <a:ext cx="842482" cy="814530"/>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1" name="圖片 7">
            <a:extLst>
              <a:ext uri="{FF2B5EF4-FFF2-40B4-BE49-F238E27FC236}">
                <a16:creationId xmlns:a16="http://schemas.microsoft.com/office/drawing/2014/main" id="{2E9BF7EF-5699-4C44-870F-1C8F60D299C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853553" y="2820751"/>
            <a:ext cx="795858" cy="807636"/>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2" name="文字方塊 31">
            <a:extLst>
              <a:ext uri="{FF2B5EF4-FFF2-40B4-BE49-F238E27FC236}">
                <a16:creationId xmlns:a16="http://schemas.microsoft.com/office/drawing/2014/main" id="{45DE686B-EC15-4671-A8B7-AD5AC7644CD0}"/>
              </a:ext>
            </a:extLst>
          </p:cNvPr>
          <p:cNvSpPr txBox="1"/>
          <p:nvPr/>
        </p:nvSpPr>
        <p:spPr>
          <a:xfrm>
            <a:off x="5817874" y="2814822"/>
            <a:ext cx="2391584" cy="823302"/>
          </a:xfrm>
          <a:prstGeom prst="rect">
            <a:avLst/>
          </a:prstGeom>
          <a:noFill/>
        </p:spPr>
        <p:txBody>
          <a:bodyPr wrap="square" lIns="68580" tIns="34290" rIns="68580" bIns="34290" rtlCol="0" anchor="t">
            <a:spAutoFit/>
          </a:bodyPr>
          <a:lstStyle/>
          <a:p>
            <a:pPr>
              <a:spcBef>
                <a:spcPts val="600"/>
              </a:spcBef>
            </a:pPr>
            <a:r>
              <a:rPr lang="en-US" altLang="zh-TW" sz="1600" b="1">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Brand new UI</a:t>
            </a:r>
          </a:p>
          <a:p>
            <a:pPr>
              <a:spcBef>
                <a:spcPts val="600"/>
              </a:spcBef>
            </a:pPr>
            <a:r>
              <a:rPr lang="en-US" altLang="zh-TW">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Simple and smooth user experience</a:t>
            </a:r>
            <a:endParaRPr lang="zh-TW" altLang="en-US">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33" name="圖片 32">
            <a:extLst>
              <a:ext uri="{FF2B5EF4-FFF2-40B4-BE49-F238E27FC236}">
                <a16:creationId xmlns:a16="http://schemas.microsoft.com/office/drawing/2014/main" id="{6EC32DE3-9FE6-4196-86E4-73681C516EE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8510" y="2815264"/>
            <a:ext cx="842482" cy="854810"/>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4" name="文字方塊 33">
            <a:extLst>
              <a:ext uri="{FF2B5EF4-FFF2-40B4-BE49-F238E27FC236}">
                <a16:creationId xmlns:a16="http://schemas.microsoft.com/office/drawing/2014/main" id="{D930CC9E-F1DA-4693-9DA2-3416481E5785}"/>
              </a:ext>
            </a:extLst>
          </p:cNvPr>
          <p:cNvSpPr txBox="1"/>
          <p:nvPr/>
        </p:nvSpPr>
        <p:spPr>
          <a:xfrm>
            <a:off x="1761384" y="2814822"/>
            <a:ext cx="3011376" cy="854080"/>
          </a:xfrm>
          <a:prstGeom prst="rect">
            <a:avLst/>
          </a:prstGeom>
          <a:noFill/>
        </p:spPr>
        <p:txBody>
          <a:bodyPr wrap="square" lIns="68580" tIns="34290" rIns="68580" bIns="34290" rtlCol="0" anchor="t">
            <a:spAutoFit/>
          </a:bodyPr>
          <a:lstStyle/>
          <a:p>
            <a:pPr>
              <a:spcBef>
                <a:spcPts val="600"/>
              </a:spcBef>
            </a:pPr>
            <a:r>
              <a:rPr lang="en-US" altLang="zh-TW" sz="1600" b="1">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Improve the performance of AMD processors</a:t>
            </a:r>
          </a:p>
          <a:p>
            <a:pPr>
              <a:spcBef>
                <a:spcPts val="600"/>
              </a:spcBef>
            </a:pPr>
            <a:r>
              <a:rPr lang="en-US" altLang="zh-TW">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better overall performance</a:t>
            </a:r>
          </a:p>
        </p:txBody>
      </p:sp>
      <p:pic>
        <p:nvPicPr>
          <p:cNvPr id="35" name="圖片 34">
            <a:extLst>
              <a:ext uri="{FF2B5EF4-FFF2-40B4-BE49-F238E27FC236}">
                <a16:creationId xmlns:a16="http://schemas.microsoft.com/office/drawing/2014/main" id="{429AD3E8-EBAA-45D5-A8B5-3FE91E53CCF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88509" y="4011860"/>
            <a:ext cx="842484" cy="857190"/>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6" name="文字方塊 35">
            <a:extLst>
              <a:ext uri="{FF2B5EF4-FFF2-40B4-BE49-F238E27FC236}">
                <a16:creationId xmlns:a16="http://schemas.microsoft.com/office/drawing/2014/main" id="{867E51CB-0664-4E8D-8309-092982F3A0B7}"/>
              </a:ext>
            </a:extLst>
          </p:cNvPr>
          <p:cNvSpPr txBox="1"/>
          <p:nvPr/>
        </p:nvSpPr>
        <p:spPr>
          <a:xfrm>
            <a:off x="1761384" y="4033819"/>
            <a:ext cx="3011376" cy="854080"/>
          </a:xfrm>
          <a:prstGeom prst="rect">
            <a:avLst/>
          </a:prstGeom>
          <a:noFill/>
        </p:spPr>
        <p:txBody>
          <a:bodyPr wrap="square" lIns="68580" tIns="34290" rIns="68580" bIns="34290" rtlCol="0" anchor="t">
            <a:spAutoFit/>
          </a:bodyPr>
          <a:lstStyle/>
          <a:p>
            <a:pPr>
              <a:spcBef>
                <a:spcPts val="600"/>
              </a:spcBef>
            </a:pPr>
            <a:r>
              <a:rPr lang="it-IT" altLang="zh-TW" sz="1600" b="1" dirty="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Accelerates NVMe SSD cache performance</a:t>
            </a:r>
          </a:p>
          <a:p>
            <a:pPr>
              <a:spcBef>
                <a:spcPts val="600"/>
              </a:spcBef>
            </a:pP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Enhance cache performance</a:t>
            </a:r>
          </a:p>
        </p:txBody>
      </p:sp>
    </p:spTree>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44B800C-7AC8-470D-AB62-AC38368CEB58}"/>
              </a:ext>
            </a:extLst>
          </p:cNvPr>
          <p:cNvSpPr>
            <a:spLocks noGrp="1"/>
          </p:cNvSpPr>
          <p:nvPr>
            <p:ph type="title"/>
          </p:nvPr>
        </p:nvSpPr>
        <p:spPr/>
        <p:txBody>
          <a:bodyPr>
            <a:normAutofit fontScale="90000"/>
          </a:bodyPr>
          <a:lstStyle/>
          <a:p>
            <a:r>
              <a:rPr lang="en-US" altLang="zh-TW">
                <a:latin typeface="Arial" panose="020B0604020202020204" pitchFamily="34" charset="0"/>
                <a:ea typeface="微軟正黑體" panose="020B0604030504040204" pitchFamily="34" charset="-120"/>
                <a:sym typeface="Arial" panose="020B0604020202020204" pitchFamily="34" charset="0"/>
              </a:rPr>
              <a:t>Dual system for your choice, </a:t>
            </a:r>
            <a:br>
              <a:rPr lang="en-US" altLang="zh-TW">
                <a:latin typeface="Arial" panose="020B0604020202020204" pitchFamily="34" charset="0"/>
                <a:ea typeface="微軟正黑體" panose="020B0604030504040204" pitchFamily="34" charset="-120"/>
                <a:sym typeface="Arial" panose="020B0604020202020204" pitchFamily="34" charset="0"/>
              </a:rPr>
            </a:br>
            <a:r>
              <a:rPr lang="en-US" altLang="zh-TW">
                <a:latin typeface="Arial" panose="020B0604020202020204" pitchFamily="34" charset="0"/>
                <a:ea typeface="微軟正黑體" panose="020B0604030504040204" pitchFamily="34" charset="-120"/>
                <a:sym typeface="Arial" panose="020B0604020202020204" pitchFamily="34" charset="0"/>
              </a:rPr>
              <a:t>QTS / </a:t>
            </a:r>
            <a:r>
              <a:rPr lang="en-US" altLang="zh-TW" err="1">
                <a:latin typeface="Arial" panose="020B0604020202020204" pitchFamily="34" charset="0"/>
                <a:ea typeface="微軟正黑體" panose="020B0604030504040204" pitchFamily="34" charset="-120"/>
                <a:sym typeface="Arial" panose="020B0604020202020204" pitchFamily="34" charset="0"/>
              </a:rPr>
              <a:t>QuTS</a:t>
            </a:r>
            <a:r>
              <a:rPr lang="en-US" altLang="zh-TW">
                <a:latin typeface="Arial" panose="020B0604020202020204" pitchFamily="34" charset="0"/>
                <a:ea typeface="微軟正黑體" panose="020B0604030504040204" pitchFamily="34" charset="-120"/>
                <a:sym typeface="Arial" panose="020B0604020202020204" pitchFamily="34" charset="0"/>
              </a:rPr>
              <a:t> hero</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 name="矩形 5">
            <a:extLst>
              <a:ext uri="{FF2B5EF4-FFF2-40B4-BE49-F238E27FC236}">
                <a16:creationId xmlns:a16="http://schemas.microsoft.com/office/drawing/2014/main" id="{E3688106-CACD-4651-B7BA-E0A378564438}"/>
              </a:ext>
            </a:extLst>
          </p:cNvPr>
          <p:cNvSpPr/>
          <p:nvPr/>
        </p:nvSpPr>
        <p:spPr>
          <a:xfrm>
            <a:off x="713225" y="1694870"/>
            <a:ext cx="3054441" cy="1523303"/>
          </a:xfrm>
          <a:prstGeom prst="rect">
            <a:avLst/>
          </a:prstGeom>
        </p:spPr>
        <p:txBody>
          <a:bodyPr vert="horz" lIns="91440" tIns="45720" rIns="91440" bIns="45720" rtlCol="0" anchor="t">
            <a:normAutofit fontScale="92500" lnSpcReduction="20000"/>
          </a:bodyPr>
          <a:lstStyle/>
          <a:p>
            <a:pPr fontAlgn="base">
              <a:lnSpc>
                <a:spcPct val="120000"/>
              </a:lnSpc>
            </a:pPr>
            <a:r>
              <a:rPr lang="en-US" altLang="zh-TW" sz="1600">
                <a:solidFill>
                  <a:schemeClr val="tx1"/>
                </a:solidFill>
                <a:latin typeface="Arial" panose="020B0604020202020204" pitchFamily="34" charset="0"/>
                <a:ea typeface="微軟正黑體" panose="020B0604030504040204" pitchFamily="34" charset="-120"/>
                <a:sym typeface="Arial" panose="020B0604020202020204" pitchFamily="34" charset="0"/>
              </a:rPr>
              <a:t>Pre-installed QTS operating system in shipping. Enterprise can switch to </a:t>
            </a:r>
            <a:r>
              <a:rPr lang="en-US" altLang="zh-TW" sz="1600" err="1">
                <a:solidFill>
                  <a:schemeClr val="tx1"/>
                </a:solidFill>
                <a:latin typeface="Arial" panose="020B0604020202020204" pitchFamily="34" charset="0"/>
                <a:ea typeface="微軟正黑體" panose="020B0604030504040204" pitchFamily="34" charset="-120"/>
                <a:sym typeface="Arial" panose="020B0604020202020204" pitchFamily="34" charset="0"/>
              </a:rPr>
              <a:t>QuTS</a:t>
            </a:r>
            <a:r>
              <a:rPr lang="en-US" altLang="zh-TW" sz="1600">
                <a:solidFill>
                  <a:schemeClr val="tx1"/>
                </a:solidFill>
                <a:latin typeface="Arial" panose="020B0604020202020204" pitchFamily="34" charset="0"/>
                <a:ea typeface="微軟正黑體" panose="020B0604030504040204" pitchFamily="34" charset="-120"/>
                <a:sym typeface="Arial" panose="020B0604020202020204" pitchFamily="34" charset="0"/>
              </a:rPr>
              <a:t> hero by user environment. </a:t>
            </a:r>
            <a:r>
              <a:rPr lang="en-US" altLang="zh-TW" sz="1600" err="1">
                <a:solidFill>
                  <a:schemeClr val="tx1"/>
                </a:solidFill>
                <a:latin typeface="Arial" panose="020B0604020202020204" pitchFamily="34" charset="0"/>
                <a:ea typeface="微軟正黑體" panose="020B0604030504040204" pitchFamily="34" charset="-120"/>
                <a:sym typeface="Arial" panose="020B0604020202020204" pitchFamily="34" charset="0"/>
              </a:rPr>
              <a:t>QuTS</a:t>
            </a:r>
            <a:r>
              <a:rPr lang="en-US" altLang="zh-TW" sz="1600">
                <a:solidFill>
                  <a:schemeClr val="tx1"/>
                </a:solidFill>
                <a:latin typeface="Arial" panose="020B0604020202020204" pitchFamily="34" charset="0"/>
                <a:ea typeface="微軟正黑體" panose="020B0604030504040204" pitchFamily="34" charset="-120"/>
                <a:sym typeface="Arial" panose="020B0604020202020204" pitchFamily="34" charset="0"/>
              </a:rPr>
              <a:t> hero uses the ZFS file system, which will get higher reliability.</a:t>
            </a:r>
            <a:endParaRPr lang="zh-TW" altLang="en-US" sz="16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 name="矩形 6">
            <a:extLst>
              <a:ext uri="{FF2B5EF4-FFF2-40B4-BE49-F238E27FC236}">
                <a16:creationId xmlns:a16="http://schemas.microsoft.com/office/drawing/2014/main" id="{D642AD36-73DC-4C02-BA29-AD55D5D68994}"/>
              </a:ext>
            </a:extLst>
          </p:cNvPr>
          <p:cNvSpPr/>
          <p:nvPr/>
        </p:nvSpPr>
        <p:spPr>
          <a:xfrm>
            <a:off x="713225" y="3405598"/>
            <a:ext cx="7031633" cy="1523302"/>
          </a:xfrm>
          <a:prstGeom prst="rect">
            <a:avLst/>
          </a:prstGeom>
        </p:spPr>
        <p:txBody>
          <a:bodyPr wrap="square" lIns="91440" tIns="45720" rIns="91440" bIns="45720" anchor="t">
            <a:spAutoFit/>
          </a:bodyPr>
          <a:lstStyle/>
          <a:p>
            <a:pPr lvl="8">
              <a:lnSpc>
                <a:spcPct val="120000"/>
              </a:lnSpc>
              <a:spcBef>
                <a:spcPts val="600"/>
              </a:spcBef>
            </a:pPr>
            <a:r>
              <a:rPr lang="en-US" altLang="zh-TW" sz="1100" b="1">
                <a:solidFill>
                  <a:schemeClr val="tx1"/>
                </a:solidFill>
                <a:latin typeface="Arial" panose="020B0604020202020204" pitchFamily="34" charset="0"/>
                <a:ea typeface="微軟正黑體" panose="020B0604030504040204" pitchFamily="34" charset="-120"/>
                <a:sym typeface="Arial" panose="020B0604020202020204" pitchFamily="34" charset="0"/>
              </a:rPr>
              <a:t>Notice</a:t>
            </a:r>
            <a:r>
              <a:rPr lang="zh-TW" altLang="en-US" sz="1100" b="1">
                <a:solidFill>
                  <a:schemeClr val="tx1"/>
                </a:solidFill>
                <a:latin typeface="Arial" panose="020B0604020202020204" pitchFamily="34" charset="0"/>
                <a:ea typeface="微軟正黑體" panose="020B0604030504040204" pitchFamily="34" charset="-120"/>
                <a:sym typeface="Arial" panose="020B0604020202020204" pitchFamily="34" charset="0"/>
              </a:rPr>
              <a:t>：</a:t>
            </a:r>
            <a:br>
              <a:rPr lang="zh-TW" altLang="en-US" sz="1050">
                <a:solidFill>
                  <a:schemeClr val="tx1"/>
                </a:solidFill>
                <a:latin typeface="Arial" panose="020B0604020202020204" pitchFamily="34" charset="0"/>
                <a:ea typeface="微軟正黑體" panose="020B0604030504040204" pitchFamily="34" charset="-120"/>
                <a:sym typeface="Arial" panose="020B0604020202020204" pitchFamily="34" charset="0"/>
              </a:rPr>
            </a:br>
            <a:r>
              <a:rPr lang="en-US" altLang="zh-TW" sz="1100">
                <a:solidFill>
                  <a:schemeClr val="tx1"/>
                </a:solidFill>
                <a:latin typeface="Arial" panose="020B0604020202020204" pitchFamily="34" charset="0"/>
                <a:ea typeface="微軟正黑體" panose="020B0604030504040204" pitchFamily="34" charset="-120"/>
                <a:sym typeface="Arial" panose="020B0604020202020204" pitchFamily="34" charset="0"/>
              </a:rPr>
              <a:t>1. QTS and </a:t>
            </a:r>
            <a:r>
              <a:rPr lang="en-US" altLang="zh-TW" sz="1100" err="1">
                <a:solidFill>
                  <a:schemeClr val="tx1"/>
                </a:solidFill>
                <a:latin typeface="Arial" panose="020B0604020202020204" pitchFamily="34" charset="0"/>
                <a:ea typeface="微軟正黑體" panose="020B0604030504040204" pitchFamily="34" charset="-120"/>
                <a:sym typeface="Arial" panose="020B0604020202020204" pitchFamily="34" charset="0"/>
              </a:rPr>
              <a:t>QuTS</a:t>
            </a:r>
            <a:r>
              <a:rPr lang="en-US" altLang="zh-TW" sz="1100">
                <a:solidFill>
                  <a:schemeClr val="tx1"/>
                </a:solidFill>
                <a:latin typeface="Arial" panose="020B0604020202020204" pitchFamily="34" charset="0"/>
                <a:ea typeface="微軟正黑體" panose="020B0604030504040204" pitchFamily="34" charset="-120"/>
                <a:sym typeface="Arial" panose="020B0604020202020204" pitchFamily="34" charset="0"/>
              </a:rPr>
              <a:t> hero use different file systems, and NAS cannot be pre-installed disks during system switching. Therefore, after the switching is complete, you can migrate the system. </a:t>
            </a:r>
          </a:p>
          <a:p>
            <a:pPr lvl="8">
              <a:lnSpc>
                <a:spcPct val="120000"/>
              </a:lnSpc>
              <a:spcBef>
                <a:spcPts val="600"/>
              </a:spcBef>
            </a:pPr>
            <a:r>
              <a:rPr lang="en-US" altLang="zh-TW" sz="1100">
                <a:solidFill>
                  <a:schemeClr val="tx1"/>
                </a:solidFill>
                <a:latin typeface="Arial" panose="020B0604020202020204" pitchFamily="34" charset="0"/>
                <a:ea typeface="微軟正黑體" panose="020B0604030504040204" pitchFamily="34" charset="-120"/>
                <a:sym typeface="Arial" panose="020B0604020202020204" pitchFamily="34" charset="0"/>
              </a:rPr>
              <a:t>2. When using </a:t>
            </a:r>
            <a:r>
              <a:rPr lang="en-US" altLang="zh-TW" sz="1100" err="1">
                <a:solidFill>
                  <a:schemeClr val="tx1"/>
                </a:solidFill>
                <a:latin typeface="Arial" panose="020B0604020202020204" pitchFamily="34" charset="0"/>
                <a:ea typeface="微軟正黑體" panose="020B0604030504040204" pitchFamily="34" charset="-120"/>
                <a:sym typeface="Arial" panose="020B0604020202020204" pitchFamily="34" charset="0"/>
              </a:rPr>
              <a:t>QuTS</a:t>
            </a:r>
            <a:r>
              <a:rPr lang="en-US" altLang="zh-TW" sz="1100">
                <a:solidFill>
                  <a:schemeClr val="tx1"/>
                </a:solidFill>
                <a:latin typeface="Arial" panose="020B0604020202020204" pitchFamily="34" charset="0"/>
                <a:ea typeface="微軟正黑體" panose="020B0604030504040204" pitchFamily="34" charset="-120"/>
                <a:sym typeface="Arial" panose="020B0604020202020204" pitchFamily="34" charset="0"/>
              </a:rPr>
              <a:t> hero operating system, it is recommended to use SSD as system for better performance. </a:t>
            </a:r>
          </a:p>
          <a:p>
            <a:pPr lvl="8">
              <a:lnSpc>
                <a:spcPct val="120000"/>
              </a:lnSpc>
              <a:spcBef>
                <a:spcPts val="600"/>
              </a:spcBef>
            </a:pPr>
            <a:r>
              <a:rPr lang="en-US" altLang="zh-TW" sz="1100">
                <a:solidFill>
                  <a:schemeClr val="tx1"/>
                </a:solidFill>
                <a:latin typeface="Arial" panose="020B0604020202020204" pitchFamily="34" charset="0"/>
                <a:ea typeface="微軟正黑體" panose="020B0604030504040204" pitchFamily="34" charset="-120"/>
                <a:sym typeface="Arial" panose="020B0604020202020204" pitchFamily="34" charset="0"/>
              </a:rPr>
              <a:t>a. It is recommended to install the 2.5” SATA SSD in two 3.5” slots for hot swapping </a:t>
            </a:r>
          </a:p>
          <a:p>
            <a:pPr lvl="8">
              <a:lnSpc>
                <a:spcPct val="120000"/>
              </a:lnSpc>
              <a:spcBef>
                <a:spcPts val="600"/>
              </a:spcBef>
            </a:pPr>
            <a:r>
              <a:rPr lang="en-US" altLang="zh-TW" sz="1100">
                <a:solidFill>
                  <a:schemeClr val="tx1"/>
                </a:solidFill>
                <a:latin typeface="Arial" panose="020B0604020202020204" pitchFamily="34" charset="0"/>
                <a:ea typeface="微軟正黑體" panose="020B0604030504040204" pitchFamily="34" charset="-120"/>
                <a:sym typeface="Arial" panose="020B0604020202020204" pitchFamily="34" charset="0"/>
              </a:rPr>
              <a:t>b. The motherboard M.2 </a:t>
            </a:r>
            <a:r>
              <a:rPr lang="en-US" altLang="zh-TW" sz="1100" err="1">
                <a:solidFill>
                  <a:schemeClr val="tx1"/>
                </a:solidFill>
                <a:latin typeface="Arial" panose="020B0604020202020204" pitchFamily="34" charset="0"/>
                <a:ea typeface="微軟正黑體" panose="020B0604030504040204" pitchFamily="34" charset="-120"/>
                <a:sym typeface="Arial" panose="020B0604020202020204" pitchFamily="34" charset="0"/>
              </a:rPr>
              <a:t>NVMe</a:t>
            </a:r>
            <a:r>
              <a:rPr lang="en-US" altLang="zh-TW" sz="1100">
                <a:solidFill>
                  <a:schemeClr val="tx1"/>
                </a:solidFill>
                <a:latin typeface="Arial" panose="020B0604020202020204" pitchFamily="34" charset="0"/>
                <a:ea typeface="微軟正黑體" panose="020B0604030504040204" pitchFamily="34" charset="-120"/>
                <a:sym typeface="Arial" panose="020B0604020202020204" pitchFamily="34" charset="0"/>
              </a:rPr>
              <a:t> SSD slot does not support hot swapping</a:t>
            </a:r>
            <a:endParaRPr lang="zh-TW" altLang="en-US" sz="10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9" name="圖片 8" descr="一張含有 文字, 大自然, 螢幕擷取畫面, 夜空 的圖片&#10;&#10;自動產生的描述">
            <a:extLst>
              <a:ext uri="{FF2B5EF4-FFF2-40B4-BE49-F238E27FC236}">
                <a16:creationId xmlns:a16="http://schemas.microsoft.com/office/drawing/2014/main" id="{9A9C3B27-4616-4F06-93CA-23763F413FA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70516" y="1610184"/>
            <a:ext cx="4868779" cy="1910432"/>
          </a:xfrm>
          <a:prstGeom prst="rect">
            <a:avLst/>
          </a:prstGeom>
        </p:spPr>
      </p:pic>
    </p:spTree>
    <p:extLst>
      <p:ext uri="{BB962C8B-B14F-4D97-AF65-F5344CB8AC3E}">
        <p14:creationId xmlns:p14="http://schemas.microsoft.com/office/powerpoint/2010/main" val="3425869020"/>
      </p:ext>
    </p:extLst>
  </p:cSld>
  <p:clrMapOvr>
    <a:masterClrMapping/>
  </p:clrMapOvr>
  <p:transition spd="slow">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D82652A-33F6-460B-B32F-1694726CEADF}"/>
              </a:ext>
            </a:extLst>
          </p:cNvPr>
          <p:cNvSpPr>
            <a:spLocks noGrp="1"/>
          </p:cNvSpPr>
          <p:nvPr>
            <p:ph type="title"/>
          </p:nvPr>
        </p:nvSpPr>
        <p:spPr>
          <a:xfrm>
            <a:off x="633014" y="0"/>
            <a:ext cx="8068825" cy="572700"/>
          </a:xfrm>
        </p:spPr>
        <p:txBody>
          <a:bodyPr/>
          <a:lstStyle/>
          <a:p>
            <a:r>
              <a:rPr lang="en-US" altLang="zh-TW" sz="2800" err="1">
                <a:latin typeface="Arial" panose="020B0604020202020204" pitchFamily="34" charset="0"/>
                <a:ea typeface="微軟正黑體" panose="020B0604030504040204" pitchFamily="34" charset="-120"/>
                <a:sym typeface="Arial" panose="020B0604020202020204" pitchFamily="34" charset="0"/>
              </a:rPr>
              <a:t>QuTS</a:t>
            </a:r>
            <a:r>
              <a:rPr lang="en-US" altLang="zh-TW" sz="2800">
                <a:latin typeface="Arial" panose="020B0604020202020204" pitchFamily="34" charset="0"/>
                <a:ea typeface="微軟正黑體" panose="020B0604030504040204" pitchFamily="34" charset="-120"/>
                <a:sym typeface="Arial" panose="020B0604020202020204" pitchFamily="34" charset="0"/>
              </a:rPr>
              <a:t> hero 5 requires higher data security and protection mechanisms</a:t>
            </a:r>
            <a:endParaRPr lang="zh-TW" altLang="en-US" sz="2800">
              <a:latin typeface="Arial" panose="020B0604020202020204" pitchFamily="34" charset="0"/>
              <a:ea typeface="微軟正黑體" panose="020B0604030504040204" pitchFamily="34" charset="-120"/>
              <a:sym typeface="Arial" panose="020B0604020202020204" pitchFamily="34" charset="0"/>
            </a:endParaRPr>
          </a:p>
        </p:txBody>
      </p:sp>
      <p:pic>
        <p:nvPicPr>
          <p:cNvPr id="4" name="圖片 3" descr="一張含有 文字, 室內 的圖片&#10;&#10;自動產生的描述" hidden="1">
            <a:extLst>
              <a:ext uri="{FF2B5EF4-FFF2-40B4-BE49-F238E27FC236}">
                <a16:creationId xmlns:a16="http://schemas.microsoft.com/office/drawing/2014/main" id="{E37CC189-FDB2-4B94-9E5A-4C183E8B6D0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28421" y="214639"/>
            <a:ext cx="690214" cy="1064306"/>
          </a:xfrm>
          <a:prstGeom prst="rect">
            <a:avLst/>
          </a:prstGeom>
        </p:spPr>
      </p:pic>
      <p:graphicFrame>
        <p:nvGraphicFramePr>
          <p:cNvPr id="18" name="表格 17">
            <a:extLst>
              <a:ext uri="{FF2B5EF4-FFF2-40B4-BE49-F238E27FC236}">
                <a16:creationId xmlns:a16="http://schemas.microsoft.com/office/drawing/2014/main" id="{2607591D-AB87-4BB5-9237-4A0CE9CD3692}"/>
              </a:ext>
            </a:extLst>
          </p:cNvPr>
          <p:cNvGraphicFramePr>
            <a:graphicFrameLocks noGrp="1"/>
          </p:cNvGraphicFramePr>
          <p:nvPr>
            <p:extLst>
              <p:ext uri="{D42A27DB-BD31-4B8C-83A1-F6EECF244321}">
                <p14:modId xmlns:p14="http://schemas.microsoft.com/office/powerpoint/2010/main" val="3730956322"/>
              </p:ext>
            </p:extLst>
          </p:nvPr>
        </p:nvGraphicFramePr>
        <p:xfrm>
          <a:off x="891181" y="1025078"/>
          <a:ext cx="7552489" cy="3915914"/>
        </p:xfrm>
        <a:graphic>
          <a:graphicData uri="http://schemas.openxmlformats.org/drawingml/2006/table">
            <a:tbl>
              <a:tblPr/>
              <a:tblGrid>
                <a:gridCol w="1979349">
                  <a:extLst>
                    <a:ext uri="{9D8B030D-6E8A-4147-A177-3AD203B41FA5}">
                      <a16:colId xmlns:a16="http://schemas.microsoft.com/office/drawing/2014/main" val="3235213397"/>
                    </a:ext>
                  </a:extLst>
                </a:gridCol>
                <a:gridCol w="2786570">
                  <a:extLst>
                    <a:ext uri="{9D8B030D-6E8A-4147-A177-3AD203B41FA5}">
                      <a16:colId xmlns:a16="http://schemas.microsoft.com/office/drawing/2014/main" val="2224630049"/>
                    </a:ext>
                  </a:extLst>
                </a:gridCol>
                <a:gridCol w="2786570">
                  <a:extLst>
                    <a:ext uri="{9D8B030D-6E8A-4147-A177-3AD203B41FA5}">
                      <a16:colId xmlns:a16="http://schemas.microsoft.com/office/drawing/2014/main" val="3767509786"/>
                    </a:ext>
                  </a:extLst>
                </a:gridCol>
              </a:tblGrid>
              <a:tr h="243526">
                <a:tc>
                  <a:txBody>
                    <a:bodyPr/>
                    <a:lstStyle/>
                    <a:p>
                      <a:pPr algn="ctr" fontAlgn="b"/>
                      <a:endParaRPr lang="en-US" sz="9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endParaRPr>
                    </a:p>
                  </a:txBody>
                  <a:tcPr marL="108000" marR="108000" marT="7165" marB="3439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R="0" algn="ctr" rtl="0" fontAlgn="b">
                        <a:lnSpc>
                          <a:spcPct val="100000"/>
                        </a:lnSpc>
                        <a:spcBef>
                          <a:spcPts val="0"/>
                        </a:spcBef>
                        <a:spcAft>
                          <a:spcPts val="0"/>
                        </a:spcAft>
                        <a:buClr>
                          <a:srgbClr val="000000"/>
                        </a:buClr>
                        <a:buFont typeface="Arial"/>
                      </a:pPr>
                      <a:r>
                        <a:rPr lang="en-US" sz="1400" b="1" i="0" u="none" strike="noStrike" cap="none">
                          <a:solidFill>
                            <a:srgbClr val="E9C27B"/>
                          </a:solidFill>
                          <a:effectLst/>
                          <a:latin typeface="Arial" panose="020B0604020202020204" pitchFamily="34" charset="0"/>
                          <a:ea typeface="微軟正黑體" panose="020B0604030504040204" pitchFamily="34" charset="-120"/>
                          <a:cs typeface="+mn-ea"/>
                          <a:sym typeface="Arial" panose="020B0604020202020204" pitchFamily="34" charset="0"/>
                        </a:rPr>
                        <a:t>QuTS hero</a:t>
                      </a:r>
                    </a:p>
                  </a:txBody>
                  <a:tcPr marL="108000" marR="108000" marT="7165" marB="343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R="0" algn="ctr" rtl="0" fontAlgn="b">
                        <a:lnSpc>
                          <a:spcPct val="100000"/>
                        </a:lnSpc>
                        <a:spcBef>
                          <a:spcPts val="0"/>
                        </a:spcBef>
                        <a:spcAft>
                          <a:spcPts val="0"/>
                        </a:spcAft>
                        <a:buClr>
                          <a:srgbClr val="000000"/>
                        </a:buClr>
                        <a:buFont typeface="Arial"/>
                      </a:pPr>
                      <a:r>
                        <a:rPr lang="en-US" altLang="zh-TW" sz="1400" b="1" i="0" u="none" strike="noStrike" cap="none">
                          <a:solidFill>
                            <a:srgbClr val="E9C27B"/>
                          </a:solidFill>
                          <a:effectLst/>
                          <a:latin typeface="Arial" panose="020B0604020202020204" pitchFamily="34" charset="0"/>
                          <a:ea typeface="微軟正黑體" panose="020B0604030504040204" pitchFamily="34" charset="-120"/>
                          <a:cs typeface="+mn-ea"/>
                          <a:sym typeface="Arial" panose="020B0604020202020204" pitchFamily="34" charset="0"/>
                        </a:rPr>
                        <a:t>QTS</a:t>
                      </a:r>
                    </a:p>
                  </a:txBody>
                  <a:tcPr marL="108000" marR="108000" marT="7165" marB="343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872801"/>
                  </a:ext>
                </a:extLst>
              </a:tr>
              <a:tr h="214510">
                <a:tc>
                  <a:txBody>
                    <a:bodyPr/>
                    <a:lstStyle/>
                    <a:p>
                      <a:pPr algn="ctr" fontAlgn="ctr"/>
                      <a:r>
                        <a:rPr lang="en-US" altLang="zh-TW" sz="800" b="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File System</a:t>
                      </a:r>
                      <a:endParaRPr lang="zh-TW" altLang="en-US" sz="800" b="0">
                        <a:solidFill>
                          <a:schemeClr val="tx1"/>
                        </a:solidFill>
                        <a:effectLst/>
                        <a:latin typeface="Arial" panose="020B0604020202020204" pitchFamily="34" charset="0"/>
                        <a:ea typeface="微軟正黑體" panose="020B0604030504040204" pitchFamily="34" charset="-120"/>
                        <a:sym typeface="Arial" panose="020B0604020202020204" pitchFamily="34" charset="0"/>
                      </a:endParaRPr>
                    </a:p>
                  </a:txBody>
                  <a:tcPr marL="108000" marR="108000" marT="68656" marB="686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ctr"/>
                      <a:r>
                        <a:rPr lang="en-US" sz="800" b="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ZFS</a:t>
                      </a:r>
                    </a:p>
                  </a:txBody>
                  <a:tcPr marL="108000" marR="108000" marT="68656" marB="68656"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ctr"/>
                      <a:r>
                        <a:rPr lang="en-US" sz="800" b="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Ext4</a:t>
                      </a:r>
                    </a:p>
                  </a:txBody>
                  <a:tcPr marL="108000" marR="108000" marT="68656" marB="68656"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3004813300"/>
                  </a:ext>
                </a:extLst>
              </a:tr>
              <a:tr h="428901">
                <a:tc>
                  <a:txBody>
                    <a:bodyPr/>
                    <a:lstStyle/>
                    <a:p>
                      <a:pPr algn="ctr" fontAlgn="ctr"/>
                      <a:r>
                        <a:rPr lang="en-US" altLang="zh-TW" sz="800" b="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SSD Cache</a:t>
                      </a:r>
                      <a:endParaRPr lang="zh-TW" altLang="en-US" sz="800" b="0">
                        <a:solidFill>
                          <a:schemeClr val="tx1"/>
                        </a:solidFill>
                        <a:effectLst/>
                        <a:latin typeface="Arial" panose="020B0604020202020204" pitchFamily="34" charset="0"/>
                        <a:ea typeface="微軟正黑體" panose="020B0604030504040204" pitchFamily="34" charset="-120"/>
                        <a:sym typeface="Arial" panose="020B0604020202020204" pitchFamily="34" charset="0"/>
                      </a:endParaRPr>
                    </a:p>
                  </a:txBody>
                  <a:tcPr marL="108000" marR="108000" marT="68656" marB="686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ctr"/>
                      <a:r>
                        <a:rPr lang="en-US" altLang="zh-TW"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rPr>
                        <a:t>Read Cache</a:t>
                      </a:r>
                      <a:endParaRPr lang="zh-TW" altLang="en-US"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endParaRPr>
                    </a:p>
                  </a:txBody>
                  <a:tcPr marL="108000" marR="108000" marT="68656" marB="68656"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ctr"/>
                      <a:r>
                        <a:rPr lang="en-US" altLang="zh-TW"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rPr>
                        <a:t>Read/Write Cache, Read Cache, Write Cache</a:t>
                      </a:r>
                      <a:endParaRPr lang="zh-TW" altLang="en-US"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endParaRPr>
                    </a:p>
                  </a:txBody>
                  <a:tcPr marL="108000" marR="108000" marT="68656" marB="68656"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1322632610"/>
                  </a:ext>
                </a:extLst>
              </a:tr>
              <a:tr h="321705">
                <a:tc>
                  <a:txBody>
                    <a:bodyPr/>
                    <a:lstStyle/>
                    <a:p>
                      <a:pPr algn="ctr" fontAlgn="ctr"/>
                      <a:r>
                        <a:rPr lang="en-US" sz="800" b="0">
                          <a:solidFill>
                            <a:srgbClr val="E9C27B"/>
                          </a:solidFill>
                          <a:effectLst/>
                          <a:latin typeface="Arial" panose="020B0604020202020204" pitchFamily="34" charset="0"/>
                          <a:ea typeface="微軟正黑體" panose="020B0604030504040204" pitchFamily="34" charset="-120"/>
                          <a:sym typeface="Arial" panose="020B0604020202020204" pitchFamily="34" charset="0"/>
                        </a:rPr>
                        <a:t>Inline Compression</a:t>
                      </a:r>
                      <a:endParaRPr lang="en-US" sz="800" b="0" dirty="0">
                        <a:solidFill>
                          <a:srgbClr val="E9C27B"/>
                        </a:solidFill>
                        <a:effectLst/>
                        <a:latin typeface="Arial" panose="020B0604020202020204" pitchFamily="34" charset="0"/>
                        <a:ea typeface="微軟正黑體" panose="020B0604030504040204" pitchFamily="34" charset="-120"/>
                        <a:sym typeface="Arial" panose="020B0604020202020204" pitchFamily="34" charset="0"/>
                      </a:endParaRPr>
                    </a:p>
                  </a:txBody>
                  <a:tcPr marL="108000" marR="108000" marT="68656" marB="686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ctr"/>
                      <a:r>
                        <a:rPr lang="en-US" altLang="zh-TW" sz="800" b="0" i="0" u="none" strike="noStrike" cap="none">
                          <a:solidFill>
                            <a:srgbClr val="E9C27B"/>
                          </a:solidFill>
                          <a:effectLst/>
                          <a:latin typeface="Arial" panose="020B0604020202020204" pitchFamily="34" charset="0"/>
                          <a:ea typeface="微軟正黑體" panose="020B0604030504040204" pitchFamily="34" charset="-120"/>
                          <a:cs typeface="+mn-cs"/>
                          <a:sym typeface="Arial" panose="020B0604020202020204" pitchFamily="34" charset="0"/>
                        </a:rPr>
                        <a:t>Yes</a:t>
                      </a:r>
                      <a:br>
                        <a:rPr lang="en-US" altLang="zh-TW" sz="800" b="0" i="0" u="none" strike="noStrike" cap="none">
                          <a:solidFill>
                            <a:srgbClr val="FFC000"/>
                          </a:solidFill>
                          <a:effectLst/>
                          <a:latin typeface="Arial" panose="020B0604020202020204" pitchFamily="34" charset="0"/>
                          <a:ea typeface="微軟正黑體" panose="020B0604030504040204" pitchFamily="34" charset="-120"/>
                          <a:cs typeface="+mn-cs"/>
                          <a:sym typeface="Arial" panose="020B0604020202020204" pitchFamily="34" charset="0"/>
                        </a:rPr>
                      </a:br>
                      <a:r>
                        <a:rPr lang="en-US" altLang="zh-TW"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rPr>
                        <a:t>(LZ4 compression, ideal for RAW files and document files)</a:t>
                      </a:r>
                      <a:endParaRPr lang="en-US" altLang="zh-TW" sz="800" b="0" i="0" u="none" strike="noStrike" cap="none" dirty="0">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endParaRPr>
                    </a:p>
                  </a:txBody>
                  <a:tcPr marL="108000" marR="108000" marT="68656" marB="68656"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ctr"/>
                      <a:r>
                        <a:rPr lang="en-US" altLang="zh-TW" sz="800" b="0">
                          <a:solidFill>
                            <a:schemeClr val="tx1"/>
                          </a:solidFill>
                          <a:effectLst/>
                          <a:latin typeface="Arial" panose="020B0604020202020204" pitchFamily="34" charset="0"/>
                          <a:ea typeface="微軟正黑體" panose="020B0604030504040204" pitchFamily="34" charset="-120"/>
                          <a:sym typeface="Arial" panose="020B0604020202020204" pitchFamily="34" charset="0"/>
                        </a:rPr>
                        <a:t>No</a:t>
                      </a:r>
                      <a:endParaRPr lang="zh-TW" altLang="en-US" sz="800" b="0">
                        <a:solidFill>
                          <a:schemeClr val="tx1"/>
                        </a:solidFill>
                        <a:effectLst/>
                        <a:latin typeface="Arial" panose="020B0604020202020204" pitchFamily="34" charset="0"/>
                        <a:ea typeface="微軟正黑體" panose="020B0604030504040204" pitchFamily="34" charset="-120"/>
                        <a:sym typeface="Arial" panose="020B0604020202020204" pitchFamily="34" charset="0"/>
                      </a:endParaRPr>
                    </a:p>
                  </a:txBody>
                  <a:tcPr marL="108000" marR="108000" marT="68656" marB="68656"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1213427290"/>
                  </a:ext>
                </a:extLst>
              </a:tr>
              <a:tr h="321705">
                <a:tc>
                  <a:txBody>
                    <a:bodyPr/>
                    <a:lstStyle/>
                    <a:p>
                      <a:pPr algn="ctr" fontAlgn="ctr"/>
                      <a:r>
                        <a:rPr lang="en-US" sz="800" b="0">
                          <a:solidFill>
                            <a:srgbClr val="E9C27B"/>
                          </a:solidFill>
                          <a:effectLst/>
                          <a:latin typeface="Arial" panose="020B0604020202020204" pitchFamily="34" charset="0"/>
                          <a:ea typeface="微軟正黑體" panose="020B0604030504040204" pitchFamily="34" charset="-120"/>
                          <a:sym typeface="Arial" panose="020B0604020202020204" pitchFamily="34" charset="0"/>
                        </a:rPr>
                        <a:t>Inline Deduplication</a:t>
                      </a:r>
                      <a:endParaRPr lang="en-US" sz="800" b="0" dirty="0">
                        <a:solidFill>
                          <a:srgbClr val="E9C27B"/>
                        </a:solidFill>
                        <a:effectLst/>
                        <a:latin typeface="Arial" panose="020B0604020202020204" pitchFamily="34" charset="0"/>
                        <a:ea typeface="微軟正黑體" panose="020B0604030504040204" pitchFamily="34" charset="-120"/>
                        <a:sym typeface="Arial" panose="020B0604020202020204" pitchFamily="34" charset="0"/>
                      </a:endParaRPr>
                    </a:p>
                  </a:txBody>
                  <a:tcPr marL="108000" marR="108000" marT="68656" marB="686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ctr"/>
                      <a:r>
                        <a:rPr lang="en-US" altLang="zh-TW" sz="800" b="0" i="0" u="none" strike="noStrike" cap="none">
                          <a:solidFill>
                            <a:srgbClr val="E9C27B"/>
                          </a:solidFill>
                          <a:effectLst/>
                          <a:latin typeface="Arial" panose="020B0604020202020204" pitchFamily="34" charset="0"/>
                          <a:ea typeface="微軟正黑體" panose="020B0604030504040204" pitchFamily="34" charset="-120"/>
                          <a:cs typeface="+mn-cs"/>
                          <a:sym typeface="Arial" panose="020B0604020202020204" pitchFamily="34" charset="0"/>
                        </a:rPr>
                        <a:t>Yes</a:t>
                      </a:r>
                      <a:br>
                        <a:rPr lang="en-US" altLang="zh-TW"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rPr>
                      </a:br>
                      <a:r>
                        <a:rPr lang="en-US" altLang="zh-TW"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rPr>
                        <a:t>(At least 16 GB RAM required)</a:t>
                      </a:r>
                      <a:endParaRPr lang="en-US" altLang="zh-TW" sz="800" b="0" i="0" u="none" strike="noStrike" cap="none" dirty="0">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endParaRPr>
                    </a:p>
                  </a:txBody>
                  <a:tcPr marL="108000" marR="108000" marT="68656" marB="68656"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ctr"/>
                      <a:r>
                        <a:rPr lang="en-US" altLang="zh-TW"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rPr>
                        <a:t>No</a:t>
                      </a:r>
                      <a:endParaRPr lang="zh-TW" altLang="en-US"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endParaRPr>
                    </a:p>
                  </a:txBody>
                  <a:tcPr marL="108000" marR="108000" marT="68656" marB="68656"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3758833471"/>
                  </a:ext>
                </a:extLst>
              </a:tr>
              <a:tr h="0">
                <a:tc>
                  <a:txBody>
                    <a:bodyPr/>
                    <a:lstStyle/>
                    <a:p>
                      <a:pPr algn="ctr" fontAlgn="ctr"/>
                      <a:r>
                        <a:rPr lang="en-US"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rPr>
                        <a:t>HBS with QuDedup for Remote Backup</a:t>
                      </a:r>
                    </a:p>
                  </a:txBody>
                  <a:tcPr marL="76200" marR="76200" marT="152400" marB="1524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ctr"/>
                      <a:r>
                        <a:rPr lang="en-US" altLang="zh-TW"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rPr>
                        <a:t>Yes</a:t>
                      </a:r>
                      <a:endParaRPr lang="zh-TW" altLang="en-US"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endParaRPr>
                    </a:p>
                  </a:txBody>
                  <a:tcPr marL="108000" marR="108000" marT="68656" marB="68656"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ctr"/>
                      <a:r>
                        <a:rPr lang="en-US" altLang="zh-TW"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rPr>
                        <a:t>Yes</a:t>
                      </a:r>
                      <a:endParaRPr lang="zh-TW" altLang="en-US"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endParaRPr>
                    </a:p>
                  </a:txBody>
                  <a:tcPr marL="108000" marR="108000" marT="68656" marB="68656"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979893879"/>
                  </a:ext>
                </a:extLst>
              </a:tr>
              <a:tr h="214510">
                <a:tc>
                  <a:txBody>
                    <a:bodyPr/>
                    <a:lstStyle/>
                    <a:p>
                      <a:pPr algn="ctr" fontAlgn="ctr"/>
                      <a:r>
                        <a:rPr lang="en-US" altLang="zh-TW"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rPr>
                        <a:t>Power Failure Protection (Hardware)</a:t>
                      </a:r>
                      <a:endParaRPr lang="zh-TW" altLang="en-US"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endParaRPr>
                    </a:p>
                  </a:txBody>
                  <a:tcPr marL="108000" marR="108000" marT="68656" marB="686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ctr"/>
                      <a:r>
                        <a:rPr lang="en-US" altLang="zh-TW"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rPr>
                        <a:t>supports</a:t>
                      </a:r>
                      <a:r>
                        <a:rPr lang="zh-TW" altLang="en-US"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rPr>
                        <a:t> </a:t>
                      </a:r>
                      <a:r>
                        <a:rPr lang="en-US"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rPr>
                        <a:t>UPS</a:t>
                      </a:r>
                    </a:p>
                  </a:txBody>
                  <a:tcPr marL="108000" marR="108000" marT="68656" marB="68656"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ctr"/>
                      <a:r>
                        <a:rPr lang="en-US" altLang="zh-TW"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rPr>
                        <a:t>supports</a:t>
                      </a:r>
                      <a:r>
                        <a:rPr lang="zh-TW" altLang="en-US"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rPr>
                        <a:t> </a:t>
                      </a:r>
                      <a:r>
                        <a:rPr lang="en-US" altLang="zh-TW"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rPr>
                        <a:t>UPS</a:t>
                      </a:r>
                    </a:p>
                  </a:txBody>
                  <a:tcPr marL="108000" marR="108000" marT="68656" marB="68656"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516816458"/>
                  </a:ext>
                </a:extLst>
              </a:tr>
              <a:tr h="428901">
                <a:tc>
                  <a:txBody>
                    <a:bodyPr/>
                    <a:lstStyle/>
                    <a:p>
                      <a:pPr algn="ctr" fontAlgn="ctr"/>
                      <a:r>
                        <a:rPr lang="en-US" altLang="zh-TW" sz="800" b="0" i="0" u="none" strike="noStrike" cap="none">
                          <a:solidFill>
                            <a:srgbClr val="E9C27B"/>
                          </a:solidFill>
                          <a:effectLst/>
                          <a:latin typeface="Arial" panose="020B0604020202020204" pitchFamily="34" charset="0"/>
                          <a:ea typeface="微軟正黑體" panose="020B0604030504040204" pitchFamily="34" charset="-120"/>
                          <a:cs typeface="+mn-cs"/>
                          <a:sym typeface="Arial" panose="020B0604020202020204" pitchFamily="34" charset="0"/>
                        </a:rPr>
                        <a:t>Power Failure Protection (Software)</a:t>
                      </a:r>
                      <a:endParaRPr lang="zh-TW" altLang="en-US" sz="800" b="0" i="0" u="none" strike="noStrike" cap="none" dirty="0">
                        <a:solidFill>
                          <a:srgbClr val="E9C27B"/>
                        </a:solidFill>
                        <a:effectLst/>
                        <a:latin typeface="Arial" panose="020B0604020202020204" pitchFamily="34" charset="0"/>
                        <a:ea typeface="微軟正黑體" panose="020B0604030504040204" pitchFamily="34" charset="-120"/>
                        <a:cs typeface="+mn-cs"/>
                        <a:sym typeface="Arial" panose="020B0604020202020204" pitchFamily="34" charset="0"/>
                      </a:endParaRPr>
                    </a:p>
                  </a:txBody>
                  <a:tcPr marL="108000" marR="108000" marT="68656" marB="686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ctr"/>
                      <a:r>
                        <a:rPr lang="en-US" altLang="zh-TW" sz="800" b="0" i="0" u="none" strike="noStrike" cap="none">
                          <a:solidFill>
                            <a:srgbClr val="E9C27B"/>
                          </a:solidFill>
                          <a:effectLst/>
                          <a:latin typeface="Arial" panose="020B0604020202020204" pitchFamily="34" charset="0"/>
                          <a:ea typeface="微軟正黑體" panose="020B0604030504040204" pitchFamily="34" charset="-120"/>
                          <a:cs typeface="+mn-cs"/>
                          <a:sym typeface="Arial" panose="020B0604020202020204" pitchFamily="34" charset="0"/>
                        </a:rPr>
                        <a:t>ZIL</a:t>
                      </a:r>
                      <a:br>
                        <a:rPr lang="en-US" altLang="zh-TW"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rPr>
                      </a:br>
                      <a:r>
                        <a:rPr lang="en-US" altLang="zh-TW"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rPr>
                        <a:t>Copy-On-Write</a:t>
                      </a:r>
                      <a:br>
                        <a:rPr lang="en-US" altLang="zh-TW"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rPr>
                      </a:br>
                      <a:r>
                        <a:rPr lang="en-US" altLang="zh-TW" sz="800" b="0" i="0" u="none" strike="noStrike" cap="none">
                          <a:solidFill>
                            <a:srgbClr val="E9C27B"/>
                          </a:solidFill>
                          <a:effectLst/>
                          <a:latin typeface="Arial" panose="020B0604020202020204" pitchFamily="34" charset="0"/>
                          <a:ea typeface="微軟正黑體" panose="020B0604030504040204" pitchFamily="34" charset="-120"/>
                          <a:cs typeface="+mn-cs"/>
                          <a:sym typeface="Arial" panose="020B0604020202020204" pitchFamily="34" charset="0"/>
                        </a:rPr>
                        <a:t>(Service continues after power recovery)</a:t>
                      </a:r>
                      <a:endParaRPr lang="en-US" altLang="zh-TW" sz="800" b="0" i="0" u="none" strike="noStrike" cap="none" dirty="0">
                        <a:solidFill>
                          <a:srgbClr val="E9C27B"/>
                        </a:solidFill>
                        <a:effectLst/>
                        <a:latin typeface="Arial" panose="020B0604020202020204" pitchFamily="34" charset="0"/>
                        <a:ea typeface="微軟正黑體" panose="020B0604030504040204" pitchFamily="34" charset="-120"/>
                        <a:cs typeface="+mn-cs"/>
                        <a:sym typeface="Arial" panose="020B0604020202020204" pitchFamily="34" charset="0"/>
                      </a:endParaRPr>
                    </a:p>
                  </a:txBody>
                  <a:tcPr marL="108000" marR="108000" marT="68656" marB="68656"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ctr"/>
                      <a:r>
                        <a:rPr lang="en-US" altLang="zh-TW"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rPr>
                        <a:t>No</a:t>
                      </a:r>
                      <a:br>
                        <a:rPr lang="en-US" altLang="zh-TW"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rPr>
                      </a:br>
                      <a:r>
                        <a:rPr lang="en-US" altLang="zh-TW"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rPr>
                        <a:t>(Risk of filesystem-level corruption on power-loss and system downtime required for “</a:t>
                      </a:r>
                      <a:r>
                        <a:rPr lang="en-US" altLang="zh-TW"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hlinkClick r:id="rId4">
                            <a:extLst>
                              <a:ext uri="{A12FA001-AC4F-418D-AE19-62706E023703}">
                                <ahyp:hlinkClr xmlns:ahyp="http://schemas.microsoft.com/office/drawing/2018/hyperlinkcolor" val="tx"/>
                              </a:ext>
                            </a:extLst>
                          </a:hlinkClick>
                        </a:rPr>
                        <a:t>Check File System</a:t>
                      </a:r>
                      <a:r>
                        <a:rPr lang="en-US" altLang="zh-TW"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rPr>
                        <a:t>”)</a:t>
                      </a:r>
                    </a:p>
                  </a:txBody>
                  <a:tcPr marL="108000" marR="108000" marT="68656" marB="68656"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2175024466"/>
                  </a:ext>
                </a:extLst>
              </a:tr>
              <a:tr h="214510">
                <a:tc>
                  <a:txBody>
                    <a:bodyPr/>
                    <a:lstStyle/>
                    <a:p>
                      <a:pPr algn="ctr" fontAlgn="ctr"/>
                      <a:r>
                        <a:rPr lang="en-US" altLang="zh-TW"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rPr>
                        <a:t>Permission Management</a:t>
                      </a:r>
                      <a:endParaRPr lang="zh-TW" altLang="en-US"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endParaRPr>
                    </a:p>
                  </a:txBody>
                  <a:tcPr marL="108000" marR="108000" marT="68656" marB="686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ctr"/>
                      <a:r>
                        <a:rPr lang="en-US" altLang="zh-TW"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rPr>
                        <a:t>Rich ACLs (14 types)</a:t>
                      </a:r>
                    </a:p>
                  </a:txBody>
                  <a:tcPr marL="108000" marR="108000" marT="68656" marB="68656"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ctr"/>
                      <a:r>
                        <a:rPr lang="fr-FR" altLang="zh-TW"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rPr>
                        <a:t>POSIX ACLs (3 types) + certain special permissions</a:t>
                      </a:r>
                      <a:endParaRPr lang="zh-TW" altLang="en-US"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endParaRPr>
                    </a:p>
                  </a:txBody>
                  <a:tcPr marL="108000" marR="108000" marT="68656" marB="68656"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1979538003"/>
                  </a:ext>
                </a:extLst>
              </a:tr>
              <a:tr h="321705">
                <a:tc>
                  <a:txBody>
                    <a:bodyPr/>
                    <a:lstStyle/>
                    <a:p>
                      <a:pPr algn="ctr" fontAlgn="ctr"/>
                      <a:r>
                        <a:rPr lang="en-US" altLang="zh-TW"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rPr>
                        <a:t>Data Security</a:t>
                      </a:r>
                      <a:endParaRPr lang="zh-TW" altLang="en-US"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endParaRPr>
                    </a:p>
                  </a:txBody>
                  <a:tcPr marL="108000" marR="108000" marT="68656" marB="686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ctr"/>
                      <a:r>
                        <a:rPr lang="en-US" altLang="zh-TW"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rPr>
                        <a:t>Better</a:t>
                      </a:r>
                      <a:br>
                        <a:rPr lang="en-US" altLang="zh-TW"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rPr>
                      </a:br>
                      <a:r>
                        <a:rPr lang="en-US" altLang="zh-TW"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rPr>
                        <a:t>(Self-Healing &amp; Copy-on-Write)</a:t>
                      </a:r>
                      <a:endParaRPr lang="en-US"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endParaRPr>
                    </a:p>
                  </a:txBody>
                  <a:tcPr marL="108000" marR="108000" marT="68656" marB="68656"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ctr"/>
                      <a:r>
                        <a:rPr lang="en-US" altLang="zh-TW"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rPr>
                        <a:t>Standard</a:t>
                      </a:r>
                      <a:endParaRPr lang="zh-TW" altLang="en-US"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endParaRPr>
                    </a:p>
                  </a:txBody>
                  <a:tcPr marL="108000" marR="108000" marT="68656" marB="68656"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319226286"/>
                  </a:ext>
                </a:extLst>
              </a:tr>
              <a:tr h="214510">
                <a:tc>
                  <a:txBody>
                    <a:bodyPr/>
                    <a:lstStyle/>
                    <a:p>
                      <a:pPr algn="ctr" fontAlgn="ctr"/>
                      <a:r>
                        <a:rPr lang="en-US" altLang="zh-TW"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rPr>
                        <a:t>Overall Performance</a:t>
                      </a:r>
                      <a:endParaRPr lang="zh-TW" altLang="en-US"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endParaRPr>
                    </a:p>
                  </a:txBody>
                  <a:tcPr marL="108000" marR="108000" marT="68656" marB="686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33333">
                        <a:alpha val="69804"/>
                      </a:srgbClr>
                    </a:solidFill>
                  </a:tcPr>
                </a:tc>
                <a:tc>
                  <a:txBody>
                    <a:bodyPr/>
                    <a:lstStyle/>
                    <a:p>
                      <a:pPr algn="ctr" fontAlgn="ctr"/>
                      <a:r>
                        <a:rPr lang="en-US" altLang="zh-TW"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rPr>
                        <a:t>Requires higher-performance CPU and more memory</a:t>
                      </a:r>
                      <a:endParaRPr lang="zh-TW" altLang="en-US" sz="800" b="0" i="0" u="none" strike="noStrike" cap="none">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endParaRPr>
                    </a:p>
                  </a:txBody>
                  <a:tcPr marL="108000" marR="108000" marT="68656" marB="68656"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tc>
                  <a:txBody>
                    <a:bodyPr/>
                    <a:lstStyle/>
                    <a:p>
                      <a:pPr algn="ctr" fontAlgn="ctr"/>
                      <a:r>
                        <a:rPr lang="en-US" altLang="zh-TW" sz="800" b="1" i="0" u="none" strike="noStrike" cap="none" dirty="0">
                          <a:solidFill>
                            <a:srgbClr val="E9C27B"/>
                          </a:solidFill>
                          <a:effectLst/>
                          <a:latin typeface="Arial" panose="020B0604020202020204" pitchFamily="34" charset="0"/>
                          <a:ea typeface="微軟正黑體" panose="020B0604030504040204" pitchFamily="34" charset="-120"/>
                          <a:cs typeface="+mn-cs"/>
                          <a:sym typeface="Arial" panose="020B0604020202020204" pitchFamily="34" charset="0"/>
                        </a:rPr>
                        <a:t>Better</a:t>
                      </a:r>
                      <a:endParaRPr lang="zh-TW" altLang="en-US" sz="800" b="1" i="0" u="none" strike="noStrike" cap="none" dirty="0">
                        <a:solidFill>
                          <a:srgbClr val="E9C27B"/>
                        </a:solidFill>
                        <a:effectLst/>
                        <a:latin typeface="Arial" panose="020B0604020202020204" pitchFamily="34" charset="0"/>
                        <a:ea typeface="微軟正黑體" panose="020B0604030504040204" pitchFamily="34" charset="-120"/>
                        <a:cs typeface="+mn-cs"/>
                        <a:sym typeface="Arial" panose="020B0604020202020204" pitchFamily="34" charset="0"/>
                      </a:endParaRPr>
                    </a:p>
                  </a:txBody>
                  <a:tcPr marL="108000" marR="108000" marT="68656" marB="68656"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181818">
                        <a:alpha val="89804"/>
                      </a:srgbClr>
                    </a:solidFill>
                  </a:tcPr>
                </a:tc>
                <a:extLst>
                  <a:ext uri="{0D108BD9-81ED-4DB2-BD59-A6C34878D82A}">
                    <a16:rowId xmlns:a16="http://schemas.microsoft.com/office/drawing/2014/main" val="699470307"/>
                  </a:ext>
                </a:extLst>
              </a:tr>
            </a:tbl>
          </a:graphicData>
        </a:graphic>
      </p:graphicFrame>
    </p:spTree>
    <p:extLst>
      <p:ext uri="{BB962C8B-B14F-4D97-AF65-F5344CB8AC3E}">
        <p14:creationId xmlns:p14="http://schemas.microsoft.com/office/powerpoint/2010/main" val="933579035"/>
      </p:ext>
    </p:extLst>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E15D269-A923-4E9F-A5A4-9A6D37EAB871}"/>
              </a:ext>
            </a:extLst>
          </p:cNvPr>
          <p:cNvSpPr>
            <a:spLocks noGrp="1"/>
          </p:cNvSpPr>
          <p:nvPr>
            <p:ph type="title"/>
          </p:nvPr>
        </p:nvSpPr>
        <p:spPr>
          <a:xfrm>
            <a:off x="713225" y="368825"/>
            <a:ext cx="7174852" cy="1157958"/>
          </a:xfrm>
        </p:spPr>
        <p:txBody>
          <a:bodyPr/>
          <a:lstStyle/>
          <a:p>
            <a:r>
              <a:rPr lang="en-US" altLang="zh-TW">
                <a:latin typeface="Arial" panose="020B0604020202020204" pitchFamily="34" charset="0"/>
                <a:ea typeface="微軟正黑體" panose="020B0604030504040204" pitchFamily="34" charset="-120"/>
                <a:cs typeface="+mn-ea"/>
                <a:sym typeface="Arial" panose="020B0604020202020204" pitchFamily="34" charset="0"/>
              </a:rPr>
              <a:t>HBS 3 (Hybrid Backup Sync 3) for efficient backup 1-2-3 strategy​</a:t>
            </a:r>
            <a:br>
              <a:rPr lang="zh-TW" altLang="en-US">
                <a:latin typeface="Arial" panose="020B0604020202020204" pitchFamily="34" charset="0"/>
                <a:ea typeface="微軟正黑體" panose="020B0604030504040204" pitchFamily="34" charset="-120"/>
                <a:cs typeface="+mn-ea"/>
                <a:sym typeface="Arial" panose="020B0604020202020204" pitchFamily="34" charset="0"/>
              </a:rPr>
            </a:b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10" name="群組 9" hidden="1">
            <a:extLst>
              <a:ext uri="{FF2B5EF4-FFF2-40B4-BE49-F238E27FC236}">
                <a16:creationId xmlns:a16="http://schemas.microsoft.com/office/drawing/2014/main" id="{D5B427BF-984C-4BD2-94D4-5107DBB4CA73}"/>
              </a:ext>
            </a:extLst>
          </p:cNvPr>
          <p:cNvGrpSpPr/>
          <p:nvPr/>
        </p:nvGrpSpPr>
        <p:grpSpPr>
          <a:xfrm>
            <a:off x="2189798" y="5344422"/>
            <a:ext cx="5980738" cy="2449626"/>
            <a:chOff x="2189798" y="2448822"/>
            <a:chExt cx="5980738" cy="2449626"/>
          </a:xfrm>
        </p:grpSpPr>
        <p:pic>
          <p:nvPicPr>
            <p:cNvPr id="3074" name="Picture 2">
              <a:extLst>
                <a:ext uri="{FF2B5EF4-FFF2-40B4-BE49-F238E27FC236}">
                  <a16:creationId xmlns:a16="http://schemas.microsoft.com/office/drawing/2014/main" id="{59EF028F-DB21-4EA8-B2B3-529ADF1C6AC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12115" y="2898144"/>
              <a:ext cx="693515" cy="621573"/>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232B2ADF-80D8-4C65-B488-F6FF8138E72D}"/>
                </a:ext>
              </a:extLst>
            </p:cNvPr>
            <p:cNvSpPr/>
            <p:nvPr/>
          </p:nvSpPr>
          <p:spPr>
            <a:xfrm>
              <a:off x="3464523" y="4150407"/>
              <a:ext cx="1318780" cy="52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副本 1</a:t>
              </a:r>
            </a:p>
            <a:p>
              <a:pPr algn="ctr"/>
              <a:r>
                <a:rPr lang="zh-TW" altLang="en-US">
                  <a:latin typeface="Arial" panose="020B0604020202020204" pitchFamily="34" charset="0"/>
                  <a:ea typeface="微軟正黑體" panose="020B0604030504040204" pitchFamily="34" charset="-120"/>
                  <a:cs typeface="+mn-ea"/>
                  <a:sym typeface="Arial" panose="020B0604020202020204" pitchFamily="34" charset="0"/>
                </a:rPr>
                <a:t>NAS</a:t>
              </a:r>
            </a:p>
          </p:txBody>
        </p:sp>
        <p:sp>
          <p:nvSpPr>
            <p:cNvPr id="6" name="矩形 5">
              <a:extLst>
                <a:ext uri="{FF2B5EF4-FFF2-40B4-BE49-F238E27FC236}">
                  <a16:creationId xmlns:a16="http://schemas.microsoft.com/office/drawing/2014/main" id="{B79356A4-7319-4BEC-9C14-C0A4A120E35B}"/>
                </a:ext>
              </a:extLst>
            </p:cNvPr>
            <p:cNvSpPr/>
            <p:nvPr/>
          </p:nvSpPr>
          <p:spPr>
            <a:xfrm>
              <a:off x="4857340" y="4150407"/>
              <a:ext cx="1318780" cy="52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副本 2</a:t>
              </a:r>
            </a:p>
            <a:p>
              <a:pPr algn="ctr"/>
              <a:r>
                <a:rPr lang="zh-TW" altLang="en-US">
                  <a:latin typeface="Arial" panose="020B0604020202020204" pitchFamily="34" charset="0"/>
                  <a:ea typeface="微軟正黑體" panose="020B0604030504040204" pitchFamily="34" charset="-120"/>
                  <a:cs typeface="+mn-ea"/>
                  <a:sym typeface="Arial" panose="020B0604020202020204" pitchFamily="34" charset="0"/>
                </a:rPr>
                <a:t>NAS </a:t>
              </a:r>
              <a:r>
                <a:rPr lang="en-US" altLang="zh-TW">
                  <a:latin typeface="Arial" panose="020B0604020202020204" pitchFamily="34" charset="0"/>
                  <a:ea typeface="微軟正黑體" panose="020B0604030504040204" pitchFamily="34" charset="-120"/>
                  <a:cs typeface="+mn-ea"/>
                  <a:sym typeface="Arial" panose="020B0604020202020204" pitchFamily="34" charset="0"/>
                </a:rPr>
                <a:t>off-site</a:t>
              </a: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 name="矩形 6">
              <a:extLst>
                <a:ext uri="{FF2B5EF4-FFF2-40B4-BE49-F238E27FC236}">
                  <a16:creationId xmlns:a16="http://schemas.microsoft.com/office/drawing/2014/main" id="{3E3F697F-C916-43AD-8D3E-EE1917D66A51}"/>
                </a:ext>
              </a:extLst>
            </p:cNvPr>
            <p:cNvSpPr/>
            <p:nvPr/>
          </p:nvSpPr>
          <p:spPr>
            <a:xfrm>
              <a:off x="6851756" y="4150407"/>
              <a:ext cx="1318780" cy="52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副本 </a:t>
              </a:r>
              <a:r>
                <a:rPr lang="en-US" altLang="zh-TW">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3</a:t>
              </a:r>
              <a:r>
                <a:rPr lang="zh-TW" altLang="en-US">
                  <a:latin typeface="Arial" panose="020B0604020202020204" pitchFamily="34" charset="0"/>
                  <a:ea typeface="微軟正黑體" panose="020B0604030504040204" pitchFamily="34" charset="-120"/>
                  <a:cs typeface="+mn-ea"/>
                  <a:sym typeface="Arial" panose="020B0604020202020204" pitchFamily="34" charset="0"/>
                </a:rPr>
                <a:t>Google Drive</a:t>
              </a:r>
            </a:p>
          </p:txBody>
        </p:sp>
        <p:sp>
          <p:nvSpPr>
            <p:cNvPr id="15" name="矩形: 圓角 14">
              <a:extLst>
                <a:ext uri="{FF2B5EF4-FFF2-40B4-BE49-F238E27FC236}">
                  <a16:creationId xmlns:a16="http://schemas.microsoft.com/office/drawing/2014/main" id="{E253EF4A-7AC2-4201-BA77-7AABC36B26CE}"/>
                </a:ext>
              </a:extLst>
            </p:cNvPr>
            <p:cNvSpPr/>
            <p:nvPr/>
          </p:nvSpPr>
          <p:spPr>
            <a:xfrm>
              <a:off x="2189798" y="4115533"/>
              <a:ext cx="1096142" cy="365856"/>
            </a:xfrm>
            <a:prstGeom prst="roundRect">
              <a:avLst/>
            </a:prstGeom>
            <a:solidFill>
              <a:srgbClr val="EE6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latin typeface="Arial" panose="020B0604020202020204" pitchFamily="34" charset="0"/>
                  <a:ea typeface="微軟正黑體" panose="020B0604030504040204" pitchFamily="34" charset="-120"/>
                  <a:cs typeface="+mn-ea"/>
                  <a:sym typeface="Arial" panose="020B0604020202020204" pitchFamily="34" charset="0"/>
                </a:rPr>
                <a:t>3</a:t>
              </a:r>
              <a:r>
                <a:rPr lang="zh-TW" altLang="en-US">
                  <a:latin typeface="Arial" panose="020B0604020202020204" pitchFamily="34" charset="0"/>
                  <a:ea typeface="微軟正黑體" panose="020B0604030504040204" pitchFamily="34" charset="-120"/>
                  <a:cs typeface="+mn-ea"/>
                  <a:sym typeface="Arial" panose="020B0604020202020204" pitchFamily="34" charset="0"/>
                </a:rPr>
                <a:t>個副本</a:t>
              </a:r>
            </a:p>
          </p:txBody>
        </p:sp>
        <p:sp>
          <p:nvSpPr>
            <p:cNvPr id="16" name="矩形: 圓角 15">
              <a:extLst>
                <a:ext uri="{FF2B5EF4-FFF2-40B4-BE49-F238E27FC236}">
                  <a16:creationId xmlns:a16="http://schemas.microsoft.com/office/drawing/2014/main" id="{18E89FF5-DAFB-488C-AE76-2B91748D63E4}"/>
                </a:ext>
              </a:extLst>
            </p:cNvPr>
            <p:cNvSpPr/>
            <p:nvPr/>
          </p:nvSpPr>
          <p:spPr>
            <a:xfrm>
              <a:off x="4783303" y="2448822"/>
              <a:ext cx="1415960" cy="404656"/>
            </a:xfrm>
            <a:prstGeom prst="roundRect">
              <a:avLst/>
            </a:prstGeom>
            <a:solidFill>
              <a:srgbClr val="EE6D2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a:latin typeface="Arial" panose="020B0604020202020204" pitchFamily="34" charset="0"/>
                  <a:ea typeface="微軟正黑體" panose="020B0604030504040204" pitchFamily="34" charset="-120"/>
                  <a:cs typeface="+mn-ea"/>
                  <a:sym typeface="Arial" panose="020B0604020202020204" pitchFamily="34" charset="0"/>
                </a:rPr>
                <a:t>2 </a:t>
              </a:r>
              <a:r>
                <a:rPr lang="zh-TW" altLang="en-US">
                  <a:latin typeface="Arial" panose="020B0604020202020204" pitchFamily="34" charset="0"/>
                  <a:ea typeface="微軟正黑體" panose="020B0604030504040204" pitchFamily="34" charset="-120"/>
                  <a:cs typeface="+mn-ea"/>
                  <a:sym typeface="Arial" panose="020B0604020202020204" pitchFamily="34" charset="0"/>
                </a:rPr>
                <a:t>種媒體</a:t>
              </a:r>
            </a:p>
          </p:txBody>
        </p:sp>
        <p:sp>
          <p:nvSpPr>
            <p:cNvPr id="17" name="矩形: 圓角 16">
              <a:extLst>
                <a:ext uri="{FF2B5EF4-FFF2-40B4-BE49-F238E27FC236}">
                  <a16:creationId xmlns:a16="http://schemas.microsoft.com/office/drawing/2014/main" id="{8D63DA87-73A6-4C42-9E2D-ED66858381ED}"/>
                </a:ext>
              </a:extLst>
            </p:cNvPr>
            <p:cNvSpPr/>
            <p:nvPr/>
          </p:nvSpPr>
          <p:spPr>
            <a:xfrm>
              <a:off x="4632217" y="4532592"/>
              <a:ext cx="1792362" cy="365856"/>
            </a:xfrm>
            <a:prstGeom prst="roundRect">
              <a:avLst/>
            </a:prstGeom>
            <a:solidFill>
              <a:srgbClr val="EE6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latin typeface="Arial" panose="020B0604020202020204" pitchFamily="34" charset="0"/>
                  <a:ea typeface="微軟正黑體" panose="020B0604030504040204" pitchFamily="34" charset="-120"/>
                  <a:cs typeface="+mn-ea"/>
                  <a:sym typeface="Arial" panose="020B0604020202020204" pitchFamily="34" charset="0"/>
                </a:rPr>
                <a:t>1 </a:t>
              </a:r>
              <a:r>
                <a:rPr lang="zh-TW" altLang="en-US">
                  <a:latin typeface="Arial" panose="020B0604020202020204" pitchFamily="34" charset="0"/>
                  <a:ea typeface="微軟正黑體" panose="020B0604030504040204" pitchFamily="34" charset="-120"/>
                  <a:cs typeface="+mn-ea"/>
                  <a:sym typeface="Arial" panose="020B0604020202020204" pitchFamily="34" charset="0"/>
                </a:rPr>
                <a:t>異地備援</a:t>
              </a:r>
            </a:p>
          </p:txBody>
        </p:sp>
        <p:cxnSp>
          <p:nvCxnSpPr>
            <p:cNvPr id="18" name="接點: 肘形 29">
              <a:extLst>
                <a:ext uri="{FF2B5EF4-FFF2-40B4-BE49-F238E27FC236}">
                  <a16:creationId xmlns:a16="http://schemas.microsoft.com/office/drawing/2014/main" id="{2347995B-96C4-414E-BFFF-7C58CFEA293C}"/>
                </a:ext>
              </a:extLst>
            </p:cNvPr>
            <p:cNvCxnSpPr>
              <a:cxnSpLocks/>
              <a:stCxn id="16" idx="1"/>
              <a:endCxn id="47" idx="0"/>
            </p:cNvCxnSpPr>
            <p:nvPr/>
          </p:nvCxnSpPr>
          <p:spPr>
            <a:xfrm rot="10800000" flipV="1">
              <a:off x="3618417" y="2651150"/>
              <a:ext cx="1164886" cy="453136"/>
            </a:xfrm>
            <a:prstGeom prst="bentConnector2">
              <a:avLst/>
            </a:prstGeom>
            <a:noFill/>
            <a:ln w="12700" cap="flat" cmpd="sng">
              <a:solidFill>
                <a:srgbClr val="EE6D2B"/>
              </a:solidFill>
              <a:prstDash val="solid"/>
              <a:round/>
              <a:headEnd type="none" w="sm" len="sm"/>
              <a:tailEnd type="oval" w="sm" len="sm"/>
            </a:ln>
            <a:effectLst/>
          </p:spPr>
        </p:cxnSp>
        <p:cxnSp>
          <p:nvCxnSpPr>
            <p:cNvPr id="19" name="接點: 肘形 29">
              <a:extLst>
                <a:ext uri="{FF2B5EF4-FFF2-40B4-BE49-F238E27FC236}">
                  <a16:creationId xmlns:a16="http://schemas.microsoft.com/office/drawing/2014/main" id="{ACDB77A1-C326-41DB-B435-7635DBA4C279}"/>
                </a:ext>
              </a:extLst>
            </p:cNvPr>
            <p:cNvCxnSpPr>
              <a:cxnSpLocks/>
              <a:stCxn id="16" idx="3"/>
              <a:endCxn id="3074" idx="0"/>
            </p:cNvCxnSpPr>
            <p:nvPr/>
          </p:nvCxnSpPr>
          <p:spPr>
            <a:xfrm>
              <a:off x="6199263" y="2651150"/>
              <a:ext cx="1059610" cy="246994"/>
            </a:xfrm>
            <a:prstGeom prst="bentConnector2">
              <a:avLst/>
            </a:prstGeom>
            <a:noFill/>
            <a:ln w="12700" cap="flat" cmpd="sng">
              <a:solidFill>
                <a:srgbClr val="EE6D2B"/>
              </a:solidFill>
              <a:prstDash val="solid"/>
              <a:round/>
              <a:headEnd type="none" w="sm" len="sm"/>
              <a:tailEnd type="oval" w="sm" len="sm"/>
            </a:ln>
            <a:effectLst/>
          </p:spPr>
        </p:cxnSp>
        <p:sp>
          <p:nvSpPr>
            <p:cNvPr id="20" name="矩形: 圓角 19">
              <a:extLst>
                <a:ext uri="{FF2B5EF4-FFF2-40B4-BE49-F238E27FC236}">
                  <a16:creationId xmlns:a16="http://schemas.microsoft.com/office/drawing/2014/main" id="{DBB24F87-E09C-40AC-A5C3-6BC133B2A92C}"/>
                </a:ext>
              </a:extLst>
            </p:cNvPr>
            <p:cNvSpPr/>
            <p:nvPr/>
          </p:nvSpPr>
          <p:spPr>
            <a:xfrm>
              <a:off x="3706282" y="4186490"/>
              <a:ext cx="820080" cy="232597"/>
            </a:xfrm>
            <a:prstGeom prst="roundRect">
              <a:avLst/>
            </a:prstGeom>
            <a:noFill/>
            <a:ln w="9525">
              <a:solidFill>
                <a:srgbClr val="EE6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1" name="矩形: 圓角 20">
              <a:extLst>
                <a:ext uri="{FF2B5EF4-FFF2-40B4-BE49-F238E27FC236}">
                  <a16:creationId xmlns:a16="http://schemas.microsoft.com/office/drawing/2014/main" id="{441448F0-4901-4D6A-BDB2-75B086F7D03E}"/>
                </a:ext>
              </a:extLst>
            </p:cNvPr>
            <p:cNvSpPr/>
            <p:nvPr/>
          </p:nvSpPr>
          <p:spPr>
            <a:xfrm>
              <a:off x="5021127" y="4186490"/>
              <a:ext cx="918444" cy="232597"/>
            </a:xfrm>
            <a:prstGeom prst="roundRect">
              <a:avLst/>
            </a:prstGeom>
            <a:noFill/>
            <a:ln w="9525">
              <a:solidFill>
                <a:srgbClr val="EE6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2" name="矩形: 圓角 21">
              <a:extLst>
                <a:ext uri="{FF2B5EF4-FFF2-40B4-BE49-F238E27FC236}">
                  <a16:creationId xmlns:a16="http://schemas.microsoft.com/office/drawing/2014/main" id="{12A10F88-A771-44C5-A2D5-AFAC7D627B26}"/>
                </a:ext>
              </a:extLst>
            </p:cNvPr>
            <p:cNvSpPr/>
            <p:nvPr/>
          </p:nvSpPr>
          <p:spPr>
            <a:xfrm>
              <a:off x="6852719" y="4186490"/>
              <a:ext cx="812306" cy="232597"/>
            </a:xfrm>
            <a:prstGeom prst="roundRect">
              <a:avLst/>
            </a:prstGeom>
            <a:noFill/>
            <a:ln w="9525">
              <a:solidFill>
                <a:srgbClr val="EE6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23" name="接點: 肘形 29">
              <a:extLst>
                <a:ext uri="{FF2B5EF4-FFF2-40B4-BE49-F238E27FC236}">
                  <a16:creationId xmlns:a16="http://schemas.microsoft.com/office/drawing/2014/main" id="{6A005FF8-CB31-437E-A20F-FE0D0ABAECF0}"/>
                </a:ext>
              </a:extLst>
            </p:cNvPr>
            <p:cNvCxnSpPr>
              <a:cxnSpLocks/>
              <a:stCxn id="21" idx="1"/>
              <a:endCxn id="20" idx="3"/>
            </p:cNvCxnSpPr>
            <p:nvPr/>
          </p:nvCxnSpPr>
          <p:spPr>
            <a:xfrm flipH="1">
              <a:off x="4526362" y="4302789"/>
              <a:ext cx="494765" cy="0"/>
            </a:xfrm>
            <a:prstGeom prst="straightConnector1">
              <a:avLst/>
            </a:prstGeom>
            <a:noFill/>
            <a:ln w="12700" cap="flat" cmpd="sng">
              <a:solidFill>
                <a:srgbClr val="EE6D2B"/>
              </a:solidFill>
              <a:prstDash val="solid"/>
              <a:round/>
              <a:headEnd type="none" w="sm" len="sm"/>
              <a:tailEnd type="none" w="sm" len="sm"/>
            </a:ln>
            <a:effectLst/>
          </p:spPr>
        </p:cxnSp>
        <p:cxnSp>
          <p:nvCxnSpPr>
            <p:cNvPr id="24" name="接點: 肘形 29">
              <a:extLst>
                <a:ext uri="{FF2B5EF4-FFF2-40B4-BE49-F238E27FC236}">
                  <a16:creationId xmlns:a16="http://schemas.microsoft.com/office/drawing/2014/main" id="{0C6F544A-7EFF-482C-A616-AA5E9AF7B4EA}"/>
                </a:ext>
              </a:extLst>
            </p:cNvPr>
            <p:cNvCxnSpPr>
              <a:cxnSpLocks/>
              <a:stCxn id="20" idx="1"/>
            </p:cNvCxnSpPr>
            <p:nvPr/>
          </p:nvCxnSpPr>
          <p:spPr>
            <a:xfrm flipH="1" flipV="1">
              <a:off x="3048228" y="4298461"/>
              <a:ext cx="658054" cy="4328"/>
            </a:xfrm>
            <a:prstGeom prst="straightConnector1">
              <a:avLst/>
            </a:prstGeom>
            <a:noFill/>
            <a:ln w="12700" cap="flat" cmpd="sng">
              <a:solidFill>
                <a:srgbClr val="EE6D2B"/>
              </a:solidFill>
              <a:prstDash val="solid"/>
              <a:round/>
              <a:headEnd type="none" w="sm" len="sm"/>
              <a:tailEnd type="none" w="sm" len="sm"/>
            </a:ln>
            <a:effectLst/>
          </p:spPr>
        </p:cxnSp>
        <p:cxnSp>
          <p:nvCxnSpPr>
            <p:cNvPr id="25" name="接點: 肘形 29">
              <a:extLst>
                <a:ext uri="{FF2B5EF4-FFF2-40B4-BE49-F238E27FC236}">
                  <a16:creationId xmlns:a16="http://schemas.microsoft.com/office/drawing/2014/main" id="{18BAC765-E6D1-455A-9DBB-2E7D24F14D76}"/>
                </a:ext>
              </a:extLst>
            </p:cNvPr>
            <p:cNvCxnSpPr>
              <a:cxnSpLocks/>
              <a:stCxn id="22" idx="1"/>
              <a:endCxn id="21" idx="3"/>
            </p:cNvCxnSpPr>
            <p:nvPr/>
          </p:nvCxnSpPr>
          <p:spPr>
            <a:xfrm flipH="1">
              <a:off x="5939571" y="4302789"/>
              <a:ext cx="913148" cy="0"/>
            </a:xfrm>
            <a:prstGeom prst="straightConnector1">
              <a:avLst/>
            </a:prstGeom>
            <a:noFill/>
            <a:ln w="12700" cap="flat" cmpd="sng">
              <a:solidFill>
                <a:srgbClr val="EE6D2B"/>
              </a:solidFill>
              <a:prstDash val="solid"/>
              <a:round/>
              <a:headEnd type="none" w="sm" len="sm"/>
              <a:tailEnd type="none" w="sm" len="sm"/>
            </a:ln>
            <a:effectLst/>
          </p:spPr>
        </p:cxnSp>
        <p:pic>
          <p:nvPicPr>
            <p:cNvPr id="26" name="圖形 25">
              <a:extLst>
                <a:ext uri="{FF2B5EF4-FFF2-40B4-BE49-F238E27FC236}">
                  <a16:creationId xmlns:a16="http://schemas.microsoft.com/office/drawing/2014/main" id="{568E5526-1935-4974-9AAC-1FA6F95014D1}"/>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759558" y="3611279"/>
              <a:ext cx="693514" cy="529242"/>
            </a:xfrm>
            <a:prstGeom prst="rect">
              <a:avLst/>
            </a:prstGeom>
          </p:spPr>
        </p:pic>
        <p:pic>
          <p:nvPicPr>
            <p:cNvPr id="27" name="圖形 26">
              <a:extLst>
                <a:ext uri="{FF2B5EF4-FFF2-40B4-BE49-F238E27FC236}">
                  <a16:creationId xmlns:a16="http://schemas.microsoft.com/office/drawing/2014/main" id="{1DF49AB0-614F-430F-A508-3E35B77353E3}"/>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26783" y="3611279"/>
              <a:ext cx="693514" cy="529242"/>
            </a:xfrm>
            <a:prstGeom prst="rect">
              <a:avLst/>
            </a:prstGeom>
          </p:spPr>
        </p:pic>
        <p:pic>
          <p:nvPicPr>
            <p:cNvPr id="28" name="圖形 27">
              <a:extLst>
                <a:ext uri="{FF2B5EF4-FFF2-40B4-BE49-F238E27FC236}">
                  <a16:creationId xmlns:a16="http://schemas.microsoft.com/office/drawing/2014/main" id="{2A66BD71-4371-4C90-B85D-4C720EC62CF2}"/>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912115" y="3611279"/>
              <a:ext cx="693514" cy="529242"/>
            </a:xfrm>
            <a:prstGeom prst="rect">
              <a:avLst/>
            </a:prstGeom>
          </p:spPr>
        </p:pic>
        <p:pic>
          <p:nvPicPr>
            <p:cNvPr id="47" name="圖片 46">
              <a:extLst>
                <a:ext uri="{FF2B5EF4-FFF2-40B4-BE49-F238E27FC236}">
                  <a16:creationId xmlns:a16="http://schemas.microsoft.com/office/drawing/2014/main" id="{BE51C042-E58A-4F2E-8C2A-922411A2475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37869" y="3104286"/>
              <a:ext cx="1761096" cy="337492"/>
            </a:xfrm>
            <a:prstGeom prst="rect">
              <a:avLst/>
            </a:prstGeom>
          </p:spPr>
        </p:pic>
        <p:pic>
          <p:nvPicPr>
            <p:cNvPr id="49" name="圖片 48">
              <a:extLst>
                <a:ext uri="{FF2B5EF4-FFF2-40B4-BE49-F238E27FC236}">
                  <a16:creationId xmlns:a16="http://schemas.microsoft.com/office/drawing/2014/main" id="{8365B607-2A57-4DCD-96D6-1CF0CE02027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92992" y="3100321"/>
              <a:ext cx="1761096" cy="337492"/>
            </a:xfrm>
            <a:prstGeom prst="rect">
              <a:avLst/>
            </a:prstGeom>
          </p:spPr>
        </p:pic>
      </p:grpSp>
      <p:sp>
        <p:nvSpPr>
          <p:cNvPr id="55" name="文字方塊 54">
            <a:extLst>
              <a:ext uri="{FF2B5EF4-FFF2-40B4-BE49-F238E27FC236}">
                <a16:creationId xmlns:a16="http://schemas.microsoft.com/office/drawing/2014/main" id="{E1375B58-E091-421B-8056-CEEEC5D393D1}"/>
              </a:ext>
            </a:extLst>
          </p:cNvPr>
          <p:cNvSpPr txBox="1"/>
          <p:nvPr/>
        </p:nvSpPr>
        <p:spPr>
          <a:xfrm>
            <a:off x="1600017" y="1756585"/>
            <a:ext cx="319509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Complete </a:t>
            </a:r>
            <a:r>
              <a:rPr lang="zh-TW" altLang="zh-TW">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3-2-1</a:t>
            </a:r>
            <a:r>
              <a:rPr lang="en-US" altLang="zh-TW">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backup strategy and recovery</a:t>
            </a:r>
            <a:r>
              <a:rPr lang="zh-TW" altLang="zh-TW">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plan: 3</a:t>
            </a:r>
            <a:r>
              <a:rPr lang="zh-TW" altLang="zh-TW">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copies</a:t>
            </a:r>
            <a:r>
              <a:rPr lang="zh-TW" altLang="zh-TW">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a:t>
            </a:r>
            <a:r>
              <a:rPr lang="en-US" altLang="zh-TW">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2</a:t>
            </a:r>
            <a:r>
              <a:rPr lang="zh-TW" altLang="zh-TW">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media</a:t>
            </a:r>
            <a:r>
              <a:rPr lang="zh-TW" altLang="zh-TW">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type</a:t>
            </a:r>
            <a:r>
              <a:rPr lang="zh-TW" altLang="zh-TW">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a:t>
            </a:r>
            <a:r>
              <a:rPr lang="en-US" altLang="zh-TW">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1</a:t>
            </a:r>
            <a:r>
              <a:rPr lang="zh-TW" altLang="zh-TW">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remote</a:t>
            </a:r>
            <a:r>
              <a:rPr lang="zh-TW" altLang="zh-TW">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backup</a:t>
            </a:r>
            <a:endParaRPr lang="zh-TW" altLang="en-US">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57" name="圖片 56">
            <a:extLst>
              <a:ext uri="{FF2B5EF4-FFF2-40B4-BE49-F238E27FC236}">
                <a16:creationId xmlns:a16="http://schemas.microsoft.com/office/drawing/2014/main" id="{B6597880-AB27-4AA9-816B-10577419437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19545" y="1703041"/>
            <a:ext cx="866739" cy="867317"/>
          </a:xfrm>
          <a:prstGeom prst="rect">
            <a:avLst/>
          </a:prstGeom>
        </p:spPr>
      </p:pic>
      <p:sp>
        <p:nvSpPr>
          <p:cNvPr id="58" name="矩形 57">
            <a:extLst>
              <a:ext uri="{FF2B5EF4-FFF2-40B4-BE49-F238E27FC236}">
                <a16:creationId xmlns:a16="http://schemas.microsoft.com/office/drawing/2014/main" id="{55C1741E-C134-4029-9E59-295E6B99AA9A}"/>
              </a:ext>
            </a:extLst>
          </p:cNvPr>
          <p:cNvSpPr/>
          <p:nvPr/>
        </p:nvSpPr>
        <p:spPr>
          <a:xfrm>
            <a:off x="2381657" y="3891060"/>
            <a:ext cx="1318780" cy="52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TW" sz="12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Copies </a:t>
            </a:r>
            <a:r>
              <a:rPr lang="zh-TW" altLang="en-US" sz="12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1</a:t>
            </a:r>
          </a:p>
          <a:p>
            <a:pPr algn="ctr">
              <a:lnSpc>
                <a:spcPct val="120000"/>
              </a:lnSpc>
            </a:pPr>
            <a:r>
              <a:rPr lang="zh-TW" altLang="en-US" sz="12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NAS</a:t>
            </a:r>
          </a:p>
        </p:txBody>
      </p:sp>
      <p:sp>
        <p:nvSpPr>
          <p:cNvPr id="59" name="矩形 58">
            <a:extLst>
              <a:ext uri="{FF2B5EF4-FFF2-40B4-BE49-F238E27FC236}">
                <a16:creationId xmlns:a16="http://schemas.microsoft.com/office/drawing/2014/main" id="{3A2CC18E-7AB1-4C2E-8C70-CCDF4585C11E}"/>
              </a:ext>
            </a:extLst>
          </p:cNvPr>
          <p:cNvSpPr/>
          <p:nvPr/>
        </p:nvSpPr>
        <p:spPr>
          <a:xfrm>
            <a:off x="4319273" y="3891060"/>
            <a:ext cx="1184244" cy="5184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20000"/>
              </a:lnSpc>
            </a:pPr>
            <a:r>
              <a:rPr lang="en-US" altLang="zh-TW" sz="12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Copies </a:t>
            </a:r>
            <a:r>
              <a:rPr lang="zh-TW" altLang="en-US" sz="12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2</a:t>
            </a:r>
          </a:p>
          <a:p>
            <a:pPr algn="ctr">
              <a:lnSpc>
                <a:spcPct val="120000"/>
              </a:lnSpc>
            </a:pPr>
            <a:r>
              <a:rPr lang="zh-TW" altLang="en-US" sz="12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NAS </a:t>
            </a:r>
            <a:r>
              <a:rPr lang="en-US" altLang="zh-TW" sz="12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off-site</a:t>
            </a:r>
            <a:endParaRPr lang="zh-TW" altLang="en-US" sz="12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0" name="矩形 59">
            <a:extLst>
              <a:ext uri="{FF2B5EF4-FFF2-40B4-BE49-F238E27FC236}">
                <a16:creationId xmlns:a16="http://schemas.microsoft.com/office/drawing/2014/main" id="{63E69F04-B6C2-478E-9018-D4C801D7331C}"/>
              </a:ext>
            </a:extLst>
          </p:cNvPr>
          <p:cNvSpPr/>
          <p:nvPr/>
        </p:nvSpPr>
        <p:spPr>
          <a:xfrm>
            <a:off x="6286849" y="3891060"/>
            <a:ext cx="1318780" cy="52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20000"/>
              </a:lnSpc>
            </a:pPr>
            <a:r>
              <a:rPr lang="en-US" altLang="zh-TW" sz="12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Copies </a:t>
            </a:r>
            <a:r>
              <a:rPr lang="zh-TW" altLang="en-US" sz="12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3</a:t>
            </a:r>
          </a:p>
          <a:p>
            <a:pPr algn="ctr">
              <a:lnSpc>
                <a:spcPct val="120000"/>
              </a:lnSpc>
            </a:pPr>
            <a:r>
              <a:rPr lang="zh-TW" altLang="en-US" sz="12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Google Drive</a:t>
            </a:r>
          </a:p>
        </p:txBody>
      </p:sp>
      <p:pic>
        <p:nvPicPr>
          <p:cNvPr id="61" name="圖形 60">
            <a:extLst>
              <a:ext uri="{FF2B5EF4-FFF2-40B4-BE49-F238E27FC236}">
                <a16:creationId xmlns:a16="http://schemas.microsoft.com/office/drawing/2014/main" id="{2B1AA14C-F3E8-4924-B376-00D3681A2B5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90711" y="2305555"/>
            <a:ext cx="1094206" cy="967950"/>
          </a:xfrm>
          <a:prstGeom prst="rect">
            <a:avLst/>
          </a:prstGeom>
        </p:spPr>
      </p:pic>
      <p:sp>
        <p:nvSpPr>
          <p:cNvPr id="62" name="矩形: 圓角 61">
            <a:extLst>
              <a:ext uri="{FF2B5EF4-FFF2-40B4-BE49-F238E27FC236}">
                <a16:creationId xmlns:a16="http://schemas.microsoft.com/office/drawing/2014/main" id="{4E7E1BDF-FE3E-4172-8AC7-8C6DF64E6E9C}"/>
              </a:ext>
            </a:extLst>
          </p:cNvPr>
          <p:cNvSpPr/>
          <p:nvPr/>
        </p:nvSpPr>
        <p:spPr>
          <a:xfrm>
            <a:off x="1106932" y="3856186"/>
            <a:ext cx="1096142" cy="365856"/>
          </a:xfrm>
          <a:prstGeom prst="roundRect">
            <a:avLst/>
          </a:prstGeom>
          <a:solidFill>
            <a:srgbClr val="DCB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latin typeface="Arial" panose="020B0604020202020204" pitchFamily="34" charset="0"/>
                <a:ea typeface="微軟正黑體" panose="020B0604030504040204" pitchFamily="34" charset="-120"/>
                <a:cs typeface="+mn-ea"/>
                <a:sym typeface="Arial" panose="020B0604020202020204" pitchFamily="34" charset="0"/>
              </a:rPr>
              <a:t>3 copies</a:t>
            </a: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3" name="矩形: 圓角 62">
            <a:extLst>
              <a:ext uri="{FF2B5EF4-FFF2-40B4-BE49-F238E27FC236}">
                <a16:creationId xmlns:a16="http://schemas.microsoft.com/office/drawing/2014/main" id="{CFDDEF04-7FF4-4DB5-9072-CEACE20D70FB}"/>
              </a:ext>
            </a:extLst>
          </p:cNvPr>
          <p:cNvSpPr/>
          <p:nvPr/>
        </p:nvSpPr>
        <p:spPr>
          <a:xfrm>
            <a:off x="4159697" y="4419378"/>
            <a:ext cx="1566458" cy="365856"/>
          </a:xfrm>
          <a:prstGeom prst="roundRect">
            <a:avLst/>
          </a:prstGeom>
          <a:solidFill>
            <a:srgbClr val="DCB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latin typeface="Arial" panose="020B0604020202020204" pitchFamily="34" charset="0"/>
                <a:ea typeface="微軟正黑體" panose="020B0604030504040204" pitchFamily="34" charset="-120"/>
                <a:cs typeface="+mn-ea"/>
                <a:sym typeface="Arial" panose="020B0604020202020204" pitchFamily="34" charset="0"/>
              </a:rPr>
              <a:t>1</a:t>
            </a:r>
            <a:r>
              <a:rPr lang="zh-TW" altLang="en-US">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a:latin typeface="Arial" panose="020B0604020202020204" pitchFamily="34" charset="0"/>
                <a:ea typeface="微軟正黑體" panose="020B0604030504040204" pitchFamily="34" charset="-120"/>
                <a:cs typeface="+mn-ea"/>
                <a:sym typeface="Arial" panose="020B0604020202020204" pitchFamily="34" charset="0"/>
              </a:rPr>
              <a:t>remote backup</a:t>
            </a: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64" name="接點: 肘形 29">
            <a:extLst>
              <a:ext uri="{FF2B5EF4-FFF2-40B4-BE49-F238E27FC236}">
                <a16:creationId xmlns:a16="http://schemas.microsoft.com/office/drawing/2014/main" id="{34A51117-FF31-4498-AD20-836B4425318E}"/>
              </a:ext>
            </a:extLst>
          </p:cNvPr>
          <p:cNvCxnSpPr>
            <a:cxnSpLocks/>
            <a:stCxn id="61" idx="0"/>
            <a:endCxn id="75" idx="0"/>
          </p:cNvCxnSpPr>
          <p:nvPr/>
        </p:nvCxnSpPr>
        <p:spPr>
          <a:xfrm rot="16200000" flipH="1" flipV="1">
            <a:off x="5619537" y="1528009"/>
            <a:ext cx="540732" cy="2095823"/>
          </a:xfrm>
          <a:prstGeom prst="bentConnector3">
            <a:avLst>
              <a:gd name="adj1" fmla="val -42276"/>
            </a:avLst>
          </a:prstGeom>
          <a:noFill/>
          <a:ln w="12700" cap="flat" cmpd="sng">
            <a:solidFill>
              <a:srgbClr val="DCB483"/>
            </a:solidFill>
            <a:prstDash val="solid"/>
            <a:round/>
            <a:headEnd type="none" w="sm" len="sm"/>
            <a:tailEnd type="oval" w="sm" len="sm"/>
          </a:ln>
          <a:effectLst/>
        </p:spPr>
      </p:cxnSp>
      <p:sp>
        <p:nvSpPr>
          <p:cNvPr id="65" name="矩形: 圓角 64">
            <a:extLst>
              <a:ext uri="{FF2B5EF4-FFF2-40B4-BE49-F238E27FC236}">
                <a16:creationId xmlns:a16="http://schemas.microsoft.com/office/drawing/2014/main" id="{7031FB11-8122-4B21-A038-1F61C62FEF97}"/>
              </a:ext>
            </a:extLst>
          </p:cNvPr>
          <p:cNvSpPr/>
          <p:nvPr/>
        </p:nvSpPr>
        <p:spPr>
          <a:xfrm>
            <a:off x="2662029" y="3927143"/>
            <a:ext cx="742854" cy="232597"/>
          </a:xfrm>
          <a:prstGeom prst="roundRect">
            <a:avLst/>
          </a:prstGeom>
          <a:noFill/>
          <a:ln w="9525">
            <a:solidFill>
              <a:srgbClr val="DCB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6" name="矩形: 圓角 65">
            <a:extLst>
              <a:ext uri="{FF2B5EF4-FFF2-40B4-BE49-F238E27FC236}">
                <a16:creationId xmlns:a16="http://schemas.microsoft.com/office/drawing/2014/main" id="{74C0EA62-63EE-4544-B3DB-C1E96BF275F5}"/>
              </a:ext>
            </a:extLst>
          </p:cNvPr>
          <p:cNvSpPr/>
          <p:nvPr/>
        </p:nvSpPr>
        <p:spPr>
          <a:xfrm>
            <a:off x="4547638" y="3927143"/>
            <a:ext cx="742854" cy="232597"/>
          </a:xfrm>
          <a:prstGeom prst="roundRect">
            <a:avLst/>
          </a:prstGeom>
          <a:noFill/>
          <a:ln w="9525">
            <a:solidFill>
              <a:srgbClr val="DCB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7" name="矩形: 圓角 66">
            <a:extLst>
              <a:ext uri="{FF2B5EF4-FFF2-40B4-BE49-F238E27FC236}">
                <a16:creationId xmlns:a16="http://schemas.microsoft.com/office/drawing/2014/main" id="{EB1EADE9-9AF2-4DCC-8F2B-A7DE3E8949F8}"/>
              </a:ext>
            </a:extLst>
          </p:cNvPr>
          <p:cNvSpPr/>
          <p:nvPr/>
        </p:nvSpPr>
        <p:spPr>
          <a:xfrm>
            <a:off x="6563541" y="3927143"/>
            <a:ext cx="742854" cy="232597"/>
          </a:xfrm>
          <a:prstGeom prst="roundRect">
            <a:avLst/>
          </a:prstGeom>
          <a:noFill/>
          <a:ln w="9525">
            <a:solidFill>
              <a:srgbClr val="DCB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68" name="接點: 肘形 29">
            <a:extLst>
              <a:ext uri="{FF2B5EF4-FFF2-40B4-BE49-F238E27FC236}">
                <a16:creationId xmlns:a16="http://schemas.microsoft.com/office/drawing/2014/main" id="{A2085DC2-9785-483C-87E9-63D80AC0FAA2}"/>
              </a:ext>
            </a:extLst>
          </p:cNvPr>
          <p:cNvCxnSpPr>
            <a:cxnSpLocks/>
            <a:stCxn id="66" idx="1"/>
            <a:endCxn id="65" idx="3"/>
          </p:cNvCxnSpPr>
          <p:nvPr/>
        </p:nvCxnSpPr>
        <p:spPr>
          <a:xfrm flipH="1">
            <a:off x="3404883" y="4043442"/>
            <a:ext cx="1142755" cy="0"/>
          </a:xfrm>
          <a:prstGeom prst="straightConnector1">
            <a:avLst/>
          </a:prstGeom>
          <a:noFill/>
          <a:ln w="12700" cap="flat" cmpd="sng">
            <a:solidFill>
              <a:srgbClr val="DCB483"/>
            </a:solidFill>
            <a:prstDash val="solid"/>
            <a:round/>
            <a:headEnd type="none" w="sm" len="sm"/>
            <a:tailEnd type="none" w="sm" len="sm"/>
          </a:ln>
          <a:effectLst/>
        </p:spPr>
      </p:cxnSp>
      <p:cxnSp>
        <p:nvCxnSpPr>
          <p:cNvPr id="69" name="接點: 肘形 29">
            <a:extLst>
              <a:ext uri="{FF2B5EF4-FFF2-40B4-BE49-F238E27FC236}">
                <a16:creationId xmlns:a16="http://schemas.microsoft.com/office/drawing/2014/main" id="{1ECE1C4A-B6D7-4728-B662-3BC6BC533F4D}"/>
              </a:ext>
            </a:extLst>
          </p:cNvPr>
          <p:cNvCxnSpPr>
            <a:cxnSpLocks/>
            <a:stCxn id="65" idx="1"/>
          </p:cNvCxnSpPr>
          <p:nvPr/>
        </p:nvCxnSpPr>
        <p:spPr>
          <a:xfrm flipH="1" flipV="1">
            <a:off x="1965363" y="4039114"/>
            <a:ext cx="696666" cy="4328"/>
          </a:xfrm>
          <a:prstGeom prst="straightConnector1">
            <a:avLst/>
          </a:prstGeom>
          <a:noFill/>
          <a:ln w="12700" cap="flat" cmpd="sng">
            <a:solidFill>
              <a:srgbClr val="DCB483"/>
            </a:solidFill>
            <a:prstDash val="solid"/>
            <a:round/>
            <a:headEnd type="none" w="sm" len="sm"/>
            <a:tailEnd type="none" w="sm" len="sm"/>
          </a:ln>
          <a:effectLst/>
        </p:spPr>
      </p:cxnSp>
      <p:cxnSp>
        <p:nvCxnSpPr>
          <p:cNvPr id="70" name="接點: 肘形 29">
            <a:extLst>
              <a:ext uri="{FF2B5EF4-FFF2-40B4-BE49-F238E27FC236}">
                <a16:creationId xmlns:a16="http://schemas.microsoft.com/office/drawing/2014/main" id="{6DD96139-8152-4921-AC2E-A4D2C743CE8A}"/>
              </a:ext>
            </a:extLst>
          </p:cNvPr>
          <p:cNvCxnSpPr>
            <a:cxnSpLocks/>
            <a:stCxn id="67" idx="1"/>
            <a:endCxn id="66" idx="3"/>
          </p:cNvCxnSpPr>
          <p:nvPr/>
        </p:nvCxnSpPr>
        <p:spPr>
          <a:xfrm flipH="1">
            <a:off x="5290492" y="4043442"/>
            <a:ext cx="1273049" cy="0"/>
          </a:xfrm>
          <a:prstGeom prst="straightConnector1">
            <a:avLst/>
          </a:prstGeom>
          <a:noFill/>
          <a:ln w="12700" cap="flat" cmpd="sng">
            <a:solidFill>
              <a:srgbClr val="DCB483"/>
            </a:solidFill>
            <a:prstDash val="solid"/>
            <a:round/>
            <a:headEnd type="none" w="sm" len="sm"/>
            <a:tailEnd type="none" w="sm" len="sm"/>
          </a:ln>
          <a:effectLst/>
        </p:spPr>
      </p:cxnSp>
      <p:sp>
        <p:nvSpPr>
          <p:cNvPr id="71" name="矩形: 圓角 70">
            <a:extLst>
              <a:ext uri="{FF2B5EF4-FFF2-40B4-BE49-F238E27FC236}">
                <a16:creationId xmlns:a16="http://schemas.microsoft.com/office/drawing/2014/main" id="{4917B815-5298-4EAA-B07B-EED65619FBA0}"/>
              </a:ext>
            </a:extLst>
          </p:cNvPr>
          <p:cNvSpPr/>
          <p:nvPr/>
        </p:nvSpPr>
        <p:spPr>
          <a:xfrm>
            <a:off x="5213697" y="1896641"/>
            <a:ext cx="1374513" cy="365856"/>
          </a:xfrm>
          <a:prstGeom prst="roundRect">
            <a:avLst/>
          </a:prstGeom>
          <a:solidFill>
            <a:srgbClr val="DCB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latin typeface="Arial" panose="020B0604020202020204" pitchFamily="34" charset="0"/>
                <a:ea typeface="微軟正黑體" panose="020B0604030504040204" pitchFamily="34" charset="-120"/>
                <a:cs typeface="+mn-ea"/>
                <a:sym typeface="Arial" panose="020B0604020202020204" pitchFamily="34" charset="0"/>
              </a:rPr>
              <a:t>2</a:t>
            </a:r>
            <a:r>
              <a:rPr lang="zh-TW" altLang="en-US">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a:latin typeface="Arial" panose="020B0604020202020204" pitchFamily="34" charset="0"/>
                <a:ea typeface="微軟正黑體" panose="020B0604030504040204" pitchFamily="34" charset="-120"/>
                <a:cs typeface="+mn-ea"/>
                <a:sym typeface="Arial" panose="020B0604020202020204" pitchFamily="34" charset="0"/>
              </a:rPr>
              <a:t>media</a:t>
            </a:r>
            <a:r>
              <a:rPr lang="zh-TW" altLang="en-US">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a:latin typeface="Arial" panose="020B0604020202020204" pitchFamily="34" charset="0"/>
                <a:ea typeface="微軟正黑體" panose="020B0604030504040204" pitchFamily="34" charset="-120"/>
                <a:cs typeface="+mn-ea"/>
                <a:sym typeface="Arial" panose="020B0604020202020204" pitchFamily="34" charset="0"/>
              </a:rPr>
              <a:t>types</a:t>
            </a: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72" name="圖形 71">
            <a:extLst>
              <a:ext uri="{FF2B5EF4-FFF2-40B4-BE49-F238E27FC236}">
                <a16:creationId xmlns:a16="http://schemas.microsoft.com/office/drawing/2014/main" id="{59E67CB8-A864-4C10-BE0F-13D4D2309B05}"/>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676692" y="3351932"/>
            <a:ext cx="693514" cy="529242"/>
          </a:xfrm>
          <a:prstGeom prst="rect">
            <a:avLst/>
          </a:prstGeom>
        </p:spPr>
      </p:pic>
      <p:pic>
        <p:nvPicPr>
          <p:cNvPr id="73" name="圖形 72">
            <a:extLst>
              <a:ext uri="{FF2B5EF4-FFF2-40B4-BE49-F238E27FC236}">
                <a16:creationId xmlns:a16="http://schemas.microsoft.com/office/drawing/2014/main" id="{CAA0A1DA-5396-4465-999B-5617D1826EF1}"/>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565499" y="3351932"/>
            <a:ext cx="693514" cy="529242"/>
          </a:xfrm>
          <a:prstGeom prst="rect">
            <a:avLst/>
          </a:prstGeom>
        </p:spPr>
      </p:pic>
      <p:pic>
        <p:nvPicPr>
          <p:cNvPr id="74" name="圖形 73">
            <a:extLst>
              <a:ext uri="{FF2B5EF4-FFF2-40B4-BE49-F238E27FC236}">
                <a16:creationId xmlns:a16="http://schemas.microsoft.com/office/drawing/2014/main" id="{8CE32E84-94D3-4E3D-BFC9-2213693DC07B}"/>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88211" y="3351932"/>
            <a:ext cx="693514" cy="529242"/>
          </a:xfrm>
          <a:prstGeom prst="rect">
            <a:avLst/>
          </a:prstGeom>
        </p:spPr>
      </p:pic>
      <p:pic>
        <p:nvPicPr>
          <p:cNvPr id="75" name="圖片 74" descr="一張含有 文字 的圖片&#10;&#10;自動產生的描述">
            <a:extLst>
              <a:ext uri="{FF2B5EF4-FFF2-40B4-BE49-F238E27FC236}">
                <a16:creationId xmlns:a16="http://schemas.microsoft.com/office/drawing/2014/main" id="{9B00BABC-AAB1-4C11-8643-B6D11C9CC4E3}"/>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3718503" y="2846287"/>
            <a:ext cx="2246975" cy="457538"/>
          </a:xfrm>
          <a:prstGeom prst="rect">
            <a:avLst/>
          </a:prstGeom>
        </p:spPr>
      </p:pic>
      <p:pic>
        <p:nvPicPr>
          <p:cNvPr id="76" name="圖片 75" descr="一張含有 文字 的圖片&#10;&#10;自動產生的描述">
            <a:extLst>
              <a:ext uri="{FF2B5EF4-FFF2-40B4-BE49-F238E27FC236}">
                <a16:creationId xmlns:a16="http://schemas.microsoft.com/office/drawing/2014/main" id="{D5CC9E51-C467-4F2B-8974-37737E160F18}"/>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767165" y="2846287"/>
            <a:ext cx="2246975" cy="457538"/>
          </a:xfrm>
          <a:prstGeom prst="rect">
            <a:avLst/>
          </a:prstGeom>
        </p:spPr>
      </p:pic>
    </p:spTree>
    <p:extLst>
      <p:ext uri="{BB962C8B-B14F-4D97-AF65-F5344CB8AC3E}">
        <p14:creationId xmlns:p14="http://schemas.microsoft.com/office/powerpoint/2010/main" val="3842243079"/>
      </p:ext>
    </p:extLst>
  </p:cSld>
  <p:clrMapOvr>
    <a:masterClrMapping/>
  </p:clrMapOvr>
  <p:transition spd="slow">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圓角 10">
            <a:extLst>
              <a:ext uri="{FF2B5EF4-FFF2-40B4-BE49-F238E27FC236}">
                <a16:creationId xmlns:a16="http://schemas.microsoft.com/office/drawing/2014/main" id="{77FA7087-B4DB-4B91-9B73-B7802D93427D}"/>
              </a:ext>
            </a:extLst>
          </p:cNvPr>
          <p:cNvSpPr/>
          <p:nvPr/>
        </p:nvSpPr>
        <p:spPr>
          <a:xfrm>
            <a:off x="2461781" y="1328750"/>
            <a:ext cx="2529508" cy="248599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4" name="圖片 4" descr="一張含有 桌 的圖片&#10;&#10;自動產生的描述">
            <a:extLst>
              <a:ext uri="{FF2B5EF4-FFF2-40B4-BE49-F238E27FC236}">
                <a16:creationId xmlns:a16="http://schemas.microsoft.com/office/drawing/2014/main" id="{03E6345F-A120-4484-8DBB-270F2666C30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26535" y="2211833"/>
            <a:ext cx="6267910" cy="3026917"/>
          </a:xfrm>
          <a:prstGeom prst="rect">
            <a:avLst/>
          </a:prstGeom>
        </p:spPr>
      </p:pic>
      <p:sp>
        <p:nvSpPr>
          <p:cNvPr id="6" name="標題 5">
            <a:extLst>
              <a:ext uri="{FF2B5EF4-FFF2-40B4-BE49-F238E27FC236}">
                <a16:creationId xmlns:a16="http://schemas.microsoft.com/office/drawing/2014/main" id="{56E69DC5-6A3C-43CA-B121-C221B459A4F1}"/>
              </a:ext>
            </a:extLst>
          </p:cNvPr>
          <p:cNvSpPr>
            <a:spLocks noGrp="1"/>
          </p:cNvSpPr>
          <p:nvPr>
            <p:ph type="title"/>
          </p:nvPr>
        </p:nvSpPr>
        <p:spPr/>
        <p:txBody>
          <a:bodyPr/>
          <a:lstStyle/>
          <a:p>
            <a:r>
              <a:rPr lang="en-US" altLang="zh-TW">
                <a:latin typeface="Arial" panose="020B0604020202020204" pitchFamily="34" charset="0"/>
                <a:ea typeface="微軟正黑體" panose="020B0604030504040204" pitchFamily="34" charset="-120"/>
                <a:cs typeface="+mn-ea"/>
                <a:sym typeface="Arial" panose="020B0604020202020204" pitchFamily="34" charset="0"/>
              </a:rPr>
              <a:t>DA Drive Analyzer disk failure prediction</a:t>
            </a:r>
            <a:r>
              <a:rPr lang="en-US" altLang="zh-TW" b="0" i="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endParaRPr lang="zh-TW">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3" name="群組 2">
            <a:extLst>
              <a:ext uri="{FF2B5EF4-FFF2-40B4-BE49-F238E27FC236}">
                <a16:creationId xmlns:a16="http://schemas.microsoft.com/office/drawing/2014/main" id="{A198C01E-8A6D-4BEC-8DD3-5936934709A3}"/>
              </a:ext>
            </a:extLst>
          </p:cNvPr>
          <p:cNvGrpSpPr/>
          <p:nvPr/>
        </p:nvGrpSpPr>
        <p:grpSpPr>
          <a:xfrm>
            <a:off x="3005350" y="1422400"/>
            <a:ext cx="1062712" cy="1062712"/>
            <a:chOff x="3810000" y="1138767"/>
            <a:chExt cx="1138767" cy="1138767"/>
          </a:xfrm>
        </p:grpSpPr>
        <p:sp>
          <p:nvSpPr>
            <p:cNvPr id="2" name="矩形: 圓角 1">
              <a:extLst>
                <a:ext uri="{FF2B5EF4-FFF2-40B4-BE49-F238E27FC236}">
                  <a16:creationId xmlns:a16="http://schemas.microsoft.com/office/drawing/2014/main" id="{05360AB9-F762-4949-A578-F4797DEA8551}"/>
                </a:ext>
              </a:extLst>
            </p:cNvPr>
            <p:cNvSpPr/>
            <p:nvPr/>
          </p:nvSpPr>
          <p:spPr>
            <a:xfrm>
              <a:off x="3810000" y="1138767"/>
              <a:ext cx="1138767" cy="1138767"/>
            </a:xfrm>
            <a:prstGeom prst="roundRect">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9" name="圖片 9">
              <a:extLst>
                <a:ext uri="{FF2B5EF4-FFF2-40B4-BE49-F238E27FC236}">
                  <a16:creationId xmlns:a16="http://schemas.microsoft.com/office/drawing/2014/main" id="{13F43B4D-3762-4CFB-85F3-D1856AD7BC95}"/>
                </a:ext>
              </a:extLst>
            </p:cNvPr>
            <p:cNvPicPr>
              <a:picLocks noChangeAspect="1"/>
            </p:cNvPicPr>
            <p:nvPr/>
          </p:nvPicPr>
          <p:blipFill>
            <a:blip r:embed="rId4"/>
            <a:stretch>
              <a:fillRect/>
            </a:stretch>
          </p:blipFill>
          <p:spPr>
            <a:xfrm>
              <a:off x="3926946" y="1293813"/>
              <a:ext cx="904875" cy="828675"/>
            </a:xfrm>
            <a:prstGeom prst="rect">
              <a:avLst/>
            </a:prstGeom>
          </p:spPr>
        </p:pic>
      </p:grpSp>
      <p:sp>
        <p:nvSpPr>
          <p:cNvPr id="10" name="文字方塊 9">
            <a:extLst>
              <a:ext uri="{FF2B5EF4-FFF2-40B4-BE49-F238E27FC236}">
                <a16:creationId xmlns:a16="http://schemas.microsoft.com/office/drawing/2014/main" id="{AC1107C3-5781-4BD8-B2CE-CB8DFD32831D}"/>
              </a:ext>
            </a:extLst>
          </p:cNvPr>
          <p:cNvSpPr txBox="1"/>
          <p:nvPr/>
        </p:nvSpPr>
        <p:spPr>
          <a:xfrm>
            <a:off x="4185009" y="1405541"/>
            <a:ext cx="401919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en-US" altLang="zh-TW" b="1">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rPr>
              <a:t>Each NAS can perform one disk prediction for free, and you can also pay to subscribe to enhance protection for all disks.</a:t>
            </a:r>
            <a:endParaRPr lang="zh-TW" altLang="en-US" b="1">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2" name="文字方塊 11">
            <a:extLst>
              <a:ext uri="{FF2B5EF4-FFF2-40B4-BE49-F238E27FC236}">
                <a16:creationId xmlns:a16="http://schemas.microsoft.com/office/drawing/2014/main" id="{2AA56915-2A89-45E2-BEDB-1FBD4F6F176D}"/>
              </a:ext>
            </a:extLst>
          </p:cNvPr>
          <p:cNvSpPr txBox="1"/>
          <p:nvPr/>
        </p:nvSpPr>
        <p:spPr>
          <a:xfrm>
            <a:off x="713224" y="2413145"/>
            <a:ext cx="2825843" cy="19005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600"/>
              </a:spcBef>
            </a:pPr>
            <a:r>
              <a:rPr lang="en-US" altLang="zh-TW" sz="1600" b="1">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rPr>
              <a:t>Disk health analysis and failure prediction</a:t>
            </a:r>
            <a:endParaRPr lang="zh-TW" altLang="en-US" sz="1600" b="1">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endParaRPr>
          </a:p>
          <a:p>
            <a:pPr>
              <a:lnSpc>
                <a:spcPct val="130000"/>
              </a:lnSpc>
              <a:spcBef>
                <a:spcPts val="600"/>
              </a:spcBef>
            </a:pPr>
            <a:r>
              <a:rPr lang="en-US" altLang="zh-TW" sz="1400" b="0" i="0" u="none" strike="noStrike">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DA Drive Analyzer integrated ULINK AI predict technology can warn you before disk failure, help you protect valuable data</a:t>
            </a:r>
            <a:r>
              <a:rPr lang="en-US" altLang="zh-TW" sz="1400" b="0" i="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endParaRPr lang="zh-TW" sz="11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1519522825"/>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剪去對角角落 16" hidden="1">
            <a:extLst>
              <a:ext uri="{FF2B5EF4-FFF2-40B4-BE49-F238E27FC236}">
                <a16:creationId xmlns:a16="http://schemas.microsoft.com/office/drawing/2014/main" id="{210BEA37-598C-4F03-9040-3803EC4E8143}"/>
              </a:ext>
            </a:extLst>
          </p:cNvPr>
          <p:cNvSpPr/>
          <p:nvPr/>
        </p:nvSpPr>
        <p:spPr>
          <a:xfrm>
            <a:off x="3198329" y="2505139"/>
            <a:ext cx="2102990" cy="2269536"/>
          </a:xfrm>
          <a:prstGeom prst="snip2DiagRect">
            <a:avLst>
              <a:gd name="adj1" fmla="val 0"/>
              <a:gd name="adj2" fmla="val 11831"/>
            </a:avLst>
          </a:prstGeom>
          <a:solidFill>
            <a:srgbClr val="4D655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8" name="矩形: 剪去對角角落 17" hidden="1">
            <a:extLst>
              <a:ext uri="{FF2B5EF4-FFF2-40B4-BE49-F238E27FC236}">
                <a16:creationId xmlns:a16="http://schemas.microsoft.com/office/drawing/2014/main" id="{B7E8010D-B901-4BD4-882B-987268759BB4}"/>
              </a:ext>
            </a:extLst>
          </p:cNvPr>
          <p:cNvSpPr/>
          <p:nvPr/>
        </p:nvSpPr>
        <p:spPr>
          <a:xfrm>
            <a:off x="574001" y="2505139"/>
            <a:ext cx="2102990" cy="2269536"/>
          </a:xfrm>
          <a:prstGeom prst="snip2DiagRect">
            <a:avLst>
              <a:gd name="adj1" fmla="val 0"/>
              <a:gd name="adj2" fmla="val 11831"/>
            </a:avLst>
          </a:prstGeom>
          <a:solidFill>
            <a:srgbClr val="39523E"/>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9" name="矩形: 剪去對角角落 18" hidden="1">
            <a:extLst>
              <a:ext uri="{FF2B5EF4-FFF2-40B4-BE49-F238E27FC236}">
                <a16:creationId xmlns:a16="http://schemas.microsoft.com/office/drawing/2014/main" id="{959D1AEE-3FD1-4024-AC46-49E244B02AE4}"/>
              </a:ext>
            </a:extLst>
          </p:cNvPr>
          <p:cNvSpPr/>
          <p:nvPr/>
        </p:nvSpPr>
        <p:spPr>
          <a:xfrm>
            <a:off x="5888230" y="2505139"/>
            <a:ext cx="2102990" cy="2269536"/>
          </a:xfrm>
          <a:prstGeom prst="snip2DiagRect">
            <a:avLst>
              <a:gd name="adj1" fmla="val 0"/>
              <a:gd name="adj2" fmla="val 11831"/>
            </a:avLst>
          </a:prstGeom>
          <a:solidFill>
            <a:srgbClr val="5D7D6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5680C972-1650-114A-B588-A5280CE29C13}"/>
              </a:ext>
            </a:extLst>
          </p:cNvPr>
          <p:cNvSpPr>
            <a:spLocks noGrp="1"/>
          </p:cNvSpPr>
          <p:nvPr>
            <p:ph type="title"/>
          </p:nvPr>
        </p:nvSpPr>
        <p:spPr/>
        <p:txBody>
          <a:bodyPr/>
          <a:lstStyle/>
          <a:p>
            <a:r>
              <a:rPr lang="zh-TW">
                <a:latin typeface="Arial" panose="020B0604020202020204" pitchFamily="34" charset="0"/>
                <a:ea typeface="微軟正黑體" panose="020B0604030504040204" pitchFamily="34" charset="-120"/>
                <a:cs typeface="+mj-ea"/>
                <a:sym typeface="Arial" panose="020B0604020202020204" pitchFamily="34" charset="0"/>
              </a:rPr>
              <a:t>Enterprise storage needs to consider future expansion needs</a:t>
            </a:r>
            <a:endParaRPr lang="zh-TW">
              <a:latin typeface="Arial" panose="020B0604020202020204" pitchFamily="34" charset="0"/>
              <a:ea typeface="微軟正黑體" panose="020B0604030504040204" pitchFamily="34" charset="-120"/>
              <a:sym typeface="Arial" panose="020B0604020202020204" pitchFamily="34" charset="0"/>
            </a:endParaRPr>
          </a:p>
        </p:txBody>
      </p:sp>
      <p:sp>
        <p:nvSpPr>
          <p:cNvPr id="29" name="矩形: 圓角 28">
            <a:extLst>
              <a:ext uri="{FF2B5EF4-FFF2-40B4-BE49-F238E27FC236}">
                <a16:creationId xmlns:a16="http://schemas.microsoft.com/office/drawing/2014/main" id="{58DE4794-6A91-4B9C-B906-5D5E448CA66B}"/>
              </a:ext>
            </a:extLst>
          </p:cNvPr>
          <p:cNvSpPr/>
          <p:nvPr/>
        </p:nvSpPr>
        <p:spPr>
          <a:xfrm>
            <a:off x="282829" y="2168944"/>
            <a:ext cx="2961470" cy="2910531"/>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0" name="矩形: 圓角 29">
            <a:extLst>
              <a:ext uri="{FF2B5EF4-FFF2-40B4-BE49-F238E27FC236}">
                <a16:creationId xmlns:a16="http://schemas.microsoft.com/office/drawing/2014/main" id="{39F2B6D8-2680-438F-9FCE-B22663D65EAD}"/>
              </a:ext>
            </a:extLst>
          </p:cNvPr>
          <p:cNvSpPr/>
          <p:nvPr/>
        </p:nvSpPr>
        <p:spPr>
          <a:xfrm>
            <a:off x="2802975" y="2168944"/>
            <a:ext cx="2961470" cy="2910531"/>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1" name="矩形: 圓角 30">
            <a:extLst>
              <a:ext uri="{FF2B5EF4-FFF2-40B4-BE49-F238E27FC236}">
                <a16:creationId xmlns:a16="http://schemas.microsoft.com/office/drawing/2014/main" id="{E58202AC-80F6-428F-A34A-BA2EE4175C28}"/>
              </a:ext>
            </a:extLst>
          </p:cNvPr>
          <p:cNvSpPr/>
          <p:nvPr/>
        </p:nvSpPr>
        <p:spPr>
          <a:xfrm>
            <a:off x="5590860" y="2168944"/>
            <a:ext cx="2961470" cy="2910531"/>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32" name="圖形 20">
            <a:extLst>
              <a:ext uri="{FF2B5EF4-FFF2-40B4-BE49-F238E27FC236}">
                <a16:creationId xmlns:a16="http://schemas.microsoft.com/office/drawing/2014/main" id="{77990F25-A691-4CC4-B50E-89DB79DFEC0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63673" y="3034179"/>
            <a:ext cx="1680026" cy="1275658"/>
          </a:xfrm>
          <a:prstGeom prst="rect">
            <a:avLst/>
          </a:prstGeom>
        </p:spPr>
      </p:pic>
      <p:grpSp>
        <p:nvGrpSpPr>
          <p:cNvPr id="37" name="群組 36">
            <a:extLst>
              <a:ext uri="{FF2B5EF4-FFF2-40B4-BE49-F238E27FC236}">
                <a16:creationId xmlns:a16="http://schemas.microsoft.com/office/drawing/2014/main" id="{E63B8550-7C15-4D4F-B70B-66FD15B717B9}"/>
              </a:ext>
            </a:extLst>
          </p:cNvPr>
          <p:cNvGrpSpPr/>
          <p:nvPr/>
        </p:nvGrpSpPr>
        <p:grpSpPr>
          <a:xfrm>
            <a:off x="3198329" y="2789567"/>
            <a:ext cx="2167657" cy="2102533"/>
            <a:chOff x="3263902" y="2609640"/>
            <a:chExt cx="2167657" cy="2102533"/>
          </a:xfrm>
        </p:grpSpPr>
        <p:pic>
          <p:nvPicPr>
            <p:cNvPr id="38" name="圖形 24">
              <a:extLst>
                <a:ext uri="{FF2B5EF4-FFF2-40B4-BE49-F238E27FC236}">
                  <a16:creationId xmlns:a16="http://schemas.microsoft.com/office/drawing/2014/main" id="{4A8B9D95-99E0-4799-9CF8-0055E291446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rot="10800000">
              <a:off x="3263902" y="3096875"/>
              <a:ext cx="2167657" cy="1615298"/>
            </a:xfrm>
            <a:prstGeom prst="rect">
              <a:avLst/>
            </a:prstGeom>
          </p:spPr>
        </p:pic>
        <p:pic>
          <p:nvPicPr>
            <p:cNvPr id="39" name="圖形 38">
              <a:extLst>
                <a:ext uri="{FF2B5EF4-FFF2-40B4-BE49-F238E27FC236}">
                  <a16:creationId xmlns:a16="http://schemas.microsoft.com/office/drawing/2014/main" id="{5723F94F-A638-46A8-8F59-D75D3DA6A1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68323" y="2609640"/>
              <a:ext cx="1289979" cy="934363"/>
            </a:xfrm>
            <a:prstGeom prst="rect">
              <a:avLst/>
            </a:prstGeom>
          </p:spPr>
        </p:pic>
        <p:sp>
          <p:nvSpPr>
            <p:cNvPr id="40" name="文字方塊 39">
              <a:extLst>
                <a:ext uri="{FF2B5EF4-FFF2-40B4-BE49-F238E27FC236}">
                  <a16:creationId xmlns:a16="http://schemas.microsoft.com/office/drawing/2014/main" id="{B78F2B8E-777D-4030-A5B4-1D533A7206FF}"/>
                </a:ext>
              </a:extLst>
            </p:cNvPr>
            <p:cNvSpPr txBox="1"/>
            <p:nvPr/>
          </p:nvSpPr>
          <p:spPr>
            <a:xfrm rot="19511143">
              <a:off x="3924005" y="4168911"/>
              <a:ext cx="944712" cy="307777"/>
            </a:xfrm>
            <a:prstGeom prst="rect">
              <a:avLst/>
            </a:prstGeom>
            <a:noFill/>
          </p:spPr>
          <p:txBody>
            <a:bodyPr wrap="square" rtlCol="0">
              <a:spAutoFit/>
            </a:bodyPr>
            <a:lstStyle/>
            <a:p>
              <a:r>
                <a:rPr lang="en-US" altLang="zh-TW" b="1">
                  <a:solidFill>
                    <a:schemeClr val="tx1"/>
                  </a:solidFill>
                  <a:latin typeface="Arial" panose="020B0604020202020204" pitchFamily="34" charset="0"/>
                  <a:ea typeface="微軟正黑體" panose="020B0604030504040204" pitchFamily="34" charset="-120"/>
                  <a:sym typeface="Arial" panose="020B0604020202020204" pitchFamily="34" charset="0"/>
                </a:rPr>
                <a:t>10GbE</a:t>
              </a:r>
              <a:endParaRPr lang="zh-TW" altLang="en-US" b="1">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41" name="內容版面配置區 2">
            <a:extLst>
              <a:ext uri="{FF2B5EF4-FFF2-40B4-BE49-F238E27FC236}">
                <a16:creationId xmlns:a16="http://schemas.microsoft.com/office/drawing/2014/main" id="{861675DB-0A47-4014-9A6D-BBE18E552A65}"/>
              </a:ext>
            </a:extLst>
          </p:cNvPr>
          <p:cNvSpPr txBox="1">
            <a:spLocks/>
          </p:cNvSpPr>
          <p:nvPr/>
        </p:nvSpPr>
        <p:spPr>
          <a:xfrm>
            <a:off x="591670" y="1572129"/>
            <a:ext cx="7885112" cy="514350"/>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pPr marL="114300" indent="0">
              <a:lnSpc>
                <a:spcPct val="114999"/>
              </a:lnSpc>
              <a:buFont typeface="Lato"/>
              <a:buNone/>
            </a:pPr>
            <a:r>
              <a:rPr kumimoji="1" lang="en-US" altLang="zh-CN" sz="20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Purchasing</a:t>
            </a:r>
            <a:r>
              <a:rPr kumimoji="1" lang="zh-CN" altLang="en-US" sz="20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 </a:t>
            </a:r>
            <a:r>
              <a:rPr kumimoji="1" lang="en-US" altLang="zh-CN" sz="20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NAS</a:t>
            </a:r>
            <a:r>
              <a:rPr kumimoji="1" lang="zh-CN" altLang="en-US" sz="20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 </a:t>
            </a:r>
            <a:r>
              <a:rPr kumimoji="1" lang="en-US" altLang="zh-CN" sz="20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should</a:t>
            </a:r>
            <a:r>
              <a:rPr kumimoji="1" lang="zh-CN" altLang="en-US" sz="20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 </a:t>
            </a:r>
            <a:r>
              <a:rPr kumimoji="1" lang="en-US" altLang="zh-CN" sz="20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consider</a:t>
            </a:r>
            <a:r>
              <a:rPr kumimoji="1" lang="zh-CN" sz="20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 future </a:t>
            </a:r>
            <a:r>
              <a:rPr kumimoji="1" lang="en-US" altLang="zh-CN" sz="20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expandability</a:t>
            </a:r>
            <a:endParaRPr kumimoji="1" lang="zh-TW" altLang="en-US" sz="2000" dirty="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2" name="圓角化對角線角落矩形 8">
            <a:extLst>
              <a:ext uri="{FF2B5EF4-FFF2-40B4-BE49-F238E27FC236}">
                <a16:creationId xmlns:a16="http://schemas.microsoft.com/office/drawing/2014/main" id="{4C4DE50A-E6B3-4BEE-9ECD-60E3691A7F4D}"/>
              </a:ext>
            </a:extLst>
          </p:cNvPr>
          <p:cNvSpPr/>
          <p:nvPr/>
        </p:nvSpPr>
        <p:spPr>
          <a:xfrm>
            <a:off x="708195" y="2219645"/>
            <a:ext cx="2066544" cy="43435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1600" b="1" dirty="0">
                <a:solidFill>
                  <a:srgbClr val="E9C27B"/>
                </a:solidFill>
                <a:latin typeface="Arial" panose="020B0604020202020204" pitchFamily="34" charset="0"/>
                <a:ea typeface="微軟正黑體" panose="020B0604030504040204" pitchFamily="34" charset="-120"/>
                <a:cs typeface="+mn-lt"/>
                <a:sym typeface="Arial" panose="020B0604020202020204" pitchFamily="34" charset="0"/>
              </a:rPr>
              <a:t>Storage expansion</a:t>
            </a:r>
            <a:endParaRPr lang="zh-TW" altLang="en-US" sz="1600" b="1" dirty="0">
              <a:solidFill>
                <a:srgbClr val="E9C27B"/>
              </a:solidFill>
              <a:latin typeface="Arial" panose="020B0604020202020204" pitchFamily="34" charset="0"/>
              <a:ea typeface="微軟正黑體" panose="020B0604030504040204" pitchFamily="34" charset="-120"/>
              <a:cs typeface="+mn-lt"/>
              <a:sym typeface="Arial" panose="020B0604020202020204" pitchFamily="34" charset="0"/>
            </a:endParaRPr>
          </a:p>
        </p:txBody>
      </p:sp>
      <p:sp>
        <p:nvSpPr>
          <p:cNvPr id="43" name="圓角化對角線角落矩形 9">
            <a:extLst>
              <a:ext uri="{FF2B5EF4-FFF2-40B4-BE49-F238E27FC236}">
                <a16:creationId xmlns:a16="http://schemas.microsoft.com/office/drawing/2014/main" id="{6BADC9CA-70C9-4CF9-B6FA-748853761E5A}"/>
              </a:ext>
            </a:extLst>
          </p:cNvPr>
          <p:cNvSpPr/>
          <p:nvPr/>
        </p:nvSpPr>
        <p:spPr>
          <a:xfrm>
            <a:off x="3198329" y="2205167"/>
            <a:ext cx="2066544" cy="43435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a:solidFill>
                  <a:srgbClr val="E9C27B"/>
                </a:solidFill>
                <a:latin typeface="Arial" panose="020B0604020202020204" pitchFamily="34" charset="0"/>
                <a:ea typeface="微軟正黑體" panose="020B0604030504040204" pitchFamily="34" charset="-120"/>
                <a:sym typeface="Arial" panose="020B0604020202020204" pitchFamily="34" charset="0"/>
              </a:rPr>
              <a:t>Network expansion</a:t>
            </a:r>
            <a:endParaRPr lang="zh-TW" altLang="en-US" sz="1600" b="1" dirty="0">
              <a:solidFill>
                <a:srgbClr val="E9C27B"/>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4" name="圓角化對角線角落矩形 10">
            <a:extLst>
              <a:ext uri="{FF2B5EF4-FFF2-40B4-BE49-F238E27FC236}">
                <a16:creationId xmlns:a16="http://schemas.microsoft.com/office/drawing/2014/main" id="{6FC901C0-9230-43CC-A028-36A03CAE95AE}"/>
              </a:ext>
            </a:extLst>
          </p:cNvPr>
          <p:cNvSpPr/>
          <p:nvPr/>
        </p:nvSpPr>
        <p:spPr>
          <a:xfrm>
            <a:off x="5741850" y="2261465"/>
            <a:ext cx="2542741" cy="43435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rgbClr val="E9C27B"/>
                </a:solidFill>
                <a:latin typeface="Arial" panose="020B0604020202020204" pitchFamily="34" charset="0"/>
                <a:ea typeface="微軟正黑體" panose="020B0604030504040204" pitchFamily="34" charset="-120"/>
                <a:sym typeface="Arial" panose="020B0604020202020204" pitchFamily="34" charset="0"/>
              </a:rPr>
              <a:t>System performance upgrade</a:t>
            </a:r>
            <a:endParaRPr lang="zh-TW" altLang="en-US" sz="1600" b="1">
              <a:solidFill>
                <a:srgbClr val="E9C27B"/>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45" name="群組 44">
            <a:extLst>
              <a:ext uri="{FF2B5EF4-FFF2-40B4-BE49-F238E27FC236}">
                <a16:creationId xmlns:a16="http://schemas.microsoft.com/office/drawing/2014/main" id="{48BE060C-87C5-4005-B409-72EF88CADDD4}"/>
              </a:ext>
            </a:extLst>
          </p:cNvPr>
          <p:cNvGrpSpPr/>
          <p:nvPr/>
        </p:nvGrpSpPr>
        <p:grpSpPr>
          <a:xfrm>
            <a:off x="5994282" y="2917021"/>
            <a:ext cx="2080812" cy="1585705"/>
            <a:chOff x="5994282" y="2642077"/>
            <a:chExt cx="2080812" cy="1585705"/>
          </a:xfrm>
        </p:grpSpPr>
        <p:pic>
          <p:nvPicPr>
            <p:cNvPr id="46" name="圖形 45">
              <a:extLst>
                <a:ext uri="{FF2B5EF4-FFF2-40B4-BE49-F238E27FC236}">
                  <a16:creationId xmlns:a16="http://schemas.microsoft.com/office/drawing/2014/main" id="{D64DF044-2E91-40A3-AAE8-7198DA8800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03728" y="3236546"/>
              <a:ext cx="1540228" cy="991236"/>
            </a:xfrm>
            <a:prstGeom prst="rect">
              <a:avLst/>
            </a:prstGeom>
          </p:spPr>
        </p:pic>
        <p:pic>
          <p:nvPicPr>
            <p:cNvPr id="47" name="圖形 46">
              <a:extLst>
                <a:ext uri="{FF2B5EF4-FFF2-40B4-BE49-F238E27FC236}">
                  <a16:creationId xmlns:a16="http://schemas.microsoft.com/office/drawing/2014/main" id="{F315E6FD-DA08-41A7-B894-AB70F109493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94282" y="2642077"/>
              <a:ext cx="1047750" cy="847725"/>
            </a:xfrm>
            <a:prstGeom prst="rect">
              <a:avLst/>
            </a:prstGeom>
          </p:spPr>
        </p:pic>
        <p:grpSp>
          <p:nvGrpSpPr>
            <p:cNvPr id="48" name="群組 47">
              <a:extLst>
                <a:ext uri="{FF2B5EF4-FFF2-40B4-BE49-F238E27FC236}">
                  <a16:creationId xmlns:a16="http://schemas.microsoft.com/office/drawing/2014/main" id="{38DF4F19-9C98-4BF6-B6FC-C80970760DE6}"/>
                </a:ext>
              </a:extLst>
            </p:cNvPr>
            <p:cNvGrpSpPr/>
            <p:nvPr/>
          </p:nvGrpSpPr>
          <p:grpSpPr>
            <a:xfrm rot="635178">
              <a:off x="7074820" y="3083379"/>
              <a:ext cx="1000274" cy="483620"/>
              <a:chOff x="6949623" y="2879996"/>
              <a:chExt cx="1000274" cy="483620"/>
            </a:xfrm>
          </p:grpSpPr>
          <p:sp>
            <p:nvSpPr>
              <p:cNvPr id="49" name="手繪多邊形: 圖案 48">
                <a:extLst>
                  <a:ext uri="{FF2B5EF4-FFF2-40B4-BE49-F238E27FC236}">
                    <a16:creationId xmlns:a16="http://schemas.microsoft.com/office/drawing/2014/main" id="{CAFA3D22-832C-4D69-8BDF-522E7D90931D}"/>
                  </a:ext>
                </a:extLst>
              </p:cNvPr>
              <p:cNvSpPr/>
              <p:nvPr/>
            </p:nvSpPr>
            <p:spPr>
              <a:xfrm>
                <a:off x="6949623" y="2879996"/>
                <a:ext cx="1000274" cy="481836"/>
              </a:xfrm>
              <a:custGeom>
                <a:avLst/>
                <a:gdLst>
                  <a:gd name="connsiteX0" fmla="*/ 0 w 1000274"/>
                  <a:gd name="connsiteY0" fmla="*/ 8197 h 481836"/>
                  <a:gd name="connsiteX1" fmla="*/ 20208 w 1000274"/>
                  <a:gd name="connsiteY1" fmla="*/ 0 h 481836"/>
                  <a:gd name="connsiteX2" fmla="*/ 948983 w 1000274"/>
                  <a:gd name="connsiteY2" fmla="*/ 202084 h 481836"/>
                  <a:gd name="connsiteX3" fmla="*/ 948983 w 1000274"/>
                  <a:gd name="connsiteY3" fmla="*/ 217423 h 481836"/>
                  <a:gd name="connsiteX4" fmla="*/ 1000275 w 1000274"/>
                  <a:gd name="connsiteY4" fmla="*/ 229840 h 481836"/>
                  <a:gd name="connsiteX5" fmla="*/ 1000275 w 1000274"/>
                  <a:gd name="connsiteY5" fmla="*/ 465280 h 481836"/>
                  <a:gd name="connsiteX6" fmla="*/ 983151 w 1000274"/>
                  <a:gd name="connsiteY6" fmla="*/ 481836 h 481836"/>
                  <a:gd name="connsiteX7" fmla="*/ 922363 w 1000274"/>
                  <a:gd name="connsiteY7" fmla="*/ 460329 h 481836"/>
                  <a:gd name="connsiteX8" fmla="*/ 931940 w 1000274"/>
                  <a:gd name="connsiteY8" fmla="*/ 252808 h 481836"/>
                  <a:gd name="connsiteX9" fmla="*/ 842503 w 1000274"/>
                  <a:gd name="connsiteY9" fmla="*/ 206710 h 48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274" h="481836">
                    <a:moveTo>
                      <a:pt x="0" y="8197"/>
                    </a:moveTo>
                    <a:lnTo>
                      <a:pt x="20208" y="0"/>
                    </a:lnTo>
                    <a:lnTo>
                      <a:pt x="948983" y="202084"/>
                    </a:lnTo>
                    <a:lnTo>
                      <a:pt x="948983" y="217423"/>
                    </a:lnTo>
                    <a:lnTo>
                      <a:pt x="1000275" y="229840"/>
                    </a:lnTo>
                    <a:lnTo>
                      <a:pt x="1000275" y="465280"/>
                    </a:lnTo>
                    <a:lnTo>
                      <a:pt x="983151" y="481836"/>
                    </a:lnTo>
                    <a:lnTo>
                      <a:pt x="922363" y="460329"/>
                    </a:lnTo>
                    <a:lnTo>
                      <a:pt x="931940" y="252808"/>
                    </a:lnTo>
                    <a:lnTo>
                      <a:pt x="842503" y="206710"/>
                    </a:lnTo>
                    <a:close/>
                  </a:path>
                </a:pathLst>
              </a:custGeom>
              <a:solidFill>
                <a:srgbClr val="441D61"/>
              </a:solidFill>
              <a:ln w="8054"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0" name="手繪多邊形: 圖案 49">
                <a:extLst>
                  <a:ext uri="{FF2B5EF4-FFF2-40B4-BE49-F238E27FC236}">
                    <a16:creationId xmlns:a16="http://schemas.microsoft.com/office/drawing/2014/main" id="{07BF028B-D446-4717-AEAA-894234E74793}"/>
                  </a:ext>
                </a:extLst>
              </p:cNvPr>
              <p:cNvSpPr/>
              <p:nvPr/>
            </p:nvSpPr>
            <p:spPr>
              <a:xfrm>
                <a:off x="7031105" y="2932911"/>
                <a:ext cx="805576" cy="388991"/>
              </a:xfrm>
              <a:custGeom>
                <a:avLst/>
                <a:gdLst>
                  <a:gd name="connsiteX0" fmla="*/ 805576 w 805576"/>
                  <a:gd name="connsiteY0" fmla="*/ 388991 h 388991"/>
                  <a:gd name="connsiteX1" fmla="*/ 0 w 805576"/>
                  <a:gd name="connsiteY1" fmla="*/ 212066 h 388991"/>
                  <a:gd name="connsiteX2" fmla="*/ 0 w 805576"/>
                  <a:gd name="connsiteY2" fmla="*/ 0 h 388991"/>
                  <a:gd name="connsiteX3" fmla="*/ 805576 w 805576"/>
                  <a:gd name="connsiteY3" fmla="*/ 176925 h 388991"/>
                </a:gdLst>
                <a:ahLst/>
                <a:cxnLst>
                  <a:cxn ang="0">
                    <a:pos x="connsiteX0" y="connsiteY0"/>
                  </a:cxn>
                  <a:cxn ang="0">
                    <a:pos x="connsiteX1" y="connsiteY1"/>
                  </a:cxn>
                  <a:cxn ang="0">
                    <a:pos x="connsiteX2" y="connsiteY2"/>
                  </a:cxn>
                  <a:cxn ang="0">
                    <a:pos x="connsiteX3" y="connsiteY3"/>
                  </a:cxn>
                </a:cxnLst>
                <a:rect l="l" t="t" r="r" b="b"/>
                <a:pathLst>
                  <a:path w="805576" h="388991">
                    <a:moveTo>
                      <a:pt x="805576" y="388991"/>
                    </a:moveTo>
                    <a:lnTo>
                      <a:pt x="0" y="212066"/>
                    </a:lnTo>
                    <a:lnTo>
                      <a:pt x="0" y="0"/>
                    </a:lnTo>
                    <a:lnTo>
                      <a:pt x="805576" y="176925"/>
                    </a:lnTo>
                    <a:close/>
                  </a:path>
                </a:pathLst>
              </a:custGeom>
              <a:gradFill flip="none" rotWithShape="1">
                <a:gsLst>
                  <a:gs pos="0">
                    <a:schemeClr val="accent3"/>
                  </a:gs>
                  <a:gs pos="72000">
                    <a:schemeClr val="bg2">
                      <a:lumMod val="40000"/>
                      <a:lumOff val="60000"/>
                    </a:schemeClr>
                  </a:gs>
                </a:gsLst>
                <a:lin ang="2700000" scaled="1"/>
                <a:tileRect/>
              </a:gradFill>
              <a:ln w="8054"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51" name="圖形 22">
                <a:extLst>
                  <a:ext uri="{FF2B5EF4-FFF2-40B4-BE49-F238E27FC236}">
                    <a16:creationId xmlns:a16="http://schemas.microsoft.com/office/drawing/2014/main" id="{CDCF59F4-F7EA-4C94-BCD9-D8DCAB2BD615}"/>
                  </a:ext>
                </a:extLst>
              </p:cNvPr>
              <p:cNvGrpSpPr/>
              <p:nvPr/>
            </p:nvGrpSpPr>
            <p:grpSpPr>
              <a:xfrm>
                <a:off x="6949623" y="2888192"/>
                <a:ext cx="983150" cy="475424"/>
                <a:chOff x="6830454" y="2933110"/>
                <a:chExt cx="983150" cy="475424"/>
              </a:xfrm>
              <a:solidFill>
                <a:srgbClr val="000000"/>
              </a:solidFill>
            </p:grpSpPr>
            <p:sp>
              <p:nvSpPr>
                <p:cNvPr id="52" name="手繪多邊形: 圖案 51">
                  <a:extLst>
                    <a:ext uri="{FF2B5EF4-FFF2-40B4-BE49-F238E27FC236}">
                      <a16:creationId xmlns:a16="http://schemas.microsoft.com/office/drawing/2014/main" id="{12B627D7-A0F5-41D8-AFD3-0BB6AFCC1D65}"/>
                    </a:ext>
                  </a:extLst>
                </p:cNvPr>
                <p:cNvSpPr/>
                <p:nvPr/>
              </p:nvSpPr>
              <p:spPr>
                <a:xfrm>
                  <a:off x="6830454" y="2933110"/>
                  <a:ext cx="983150" cy="475424"/>
                </a:xfrm>
                <a:custGeom>
                  <a:avLst/>
                  <a:gdLst>
                    <a:gd name="connsiteX0" fmla="*/ 933725 w 983150"/>
                    <a:gd name="connsiteY0" fmla="*/ 475425 h 475424"/>
                    <a:gd name="connsiteX1" fmla="*/ 0 w 983150"/>
                    <a:gd name="connsiteY1" fmla="*/ 269932 h 475424"/>
                    <a:gd name="connsiteX2" fmla="*/ 0 w 983150"/>
                    <a:gd name="connsiteY2" fmla="*/ 158745 h 475424"/>
                    <a:gd name="connsiteX3" fmla="*/ 20046 w 983150"/>
                    <a:gd name="connsiteY3" fmla="*/ 139430 h 475424"/>
                    <a:gd name="connsiteX4" fmla="*/ 0 w 983150"/>
                    <a:gd name="connsiteY4" fmla="*/ 111268 h 475424"/>
                    <a:gd name="connsiteX5" fmla="*/ 0 w 983150"/>
                    <a:gd name="connsiteY5" fmla="*/ 0 h 475424"/>
                    <a:gd name="connsiteX6" fmla="*/ 933725 w 983150"/>
                    <a:gd name="connsiteY6" fmla="*/ 205411 h 475424"/>
                    <a:gd name="connsiteX7" fmla="*/ 933725 w 983150"/>
                    <a:gd name="connsiteY7" fmla="*/ 217991 h 475424"/>
                    <a:gd name="connsiteX8" fmla="*/ 983151 w 983150"/>
                    <a:gd name="connsiteY8" fmla="*/ 228866 h 475424"/>
                    <a:gd name="connsiteX9" fmla="*/ 983151 w 983150"/>
                    <a:gd name="connsiteY9" fmla="*/ 271068 h 475424"/>
                    <a:gd name="connsiteX10" fmla="*/ 948577 w 983150"/>
                    <a:gd name="connsiteY10" fmla="*/ 263439 h 475424"/>
                    <a:gd name="connsiteX11" fmla="*/ 939731 w 983150"/>
                    <a:gd name="connsiteY11" fmla="*/ 270338 h 475424"/>
                    <a:gd name="connsiteX12" fmla="*/ 939731 w 983150"/>
                    <a:gd name="connsiteY12" fmla="*/ 270338 h 475424"/>
                    <a:gd name="connsiteX13" fmla="*/ 948577 w 983150"/>
                    <a:gd name="connsiteY13" fmla="*/ 281132 h 475424"/>
                    <a:gd name="connsiteX14" fmla="*/ 983151 w 983150"/>
                    <a:gd name="connsiteY14" fmla="*/ 288761 h 475424"/>
                    <a:gd name="connsiteX15" fmla="*/ 983151 w 983150"/>
                    <a:gd name="connsiteY15" fmla="*/ 418370 h 475424"/>
                    <a:gd name="connsiteX16" fmla="*/ 948577 w 983150"/>
                    <a:gd name="connsiteY16" fmla="*/ 410741 h 475424"/>
                    <a:gd name="connsiteX17" fmla="*/ 939731 w 983150"/>
                    <a:gd name="connsiteY17" fmla="*/ 417640 h 475424"/>
                    <a:gd name="connsiteX18" fmla="*/ 939731 w 983150"/>
                    <a:gd name="connsiteY18" fmla="*/ 417640 h 475424"/>
                    <a:gd name="connsiteX19" fmla="*/ 948577 w 983150"/>
                    <a:gd name="connsiteY19" fmla="*/ 428434 h 475424"/>
                    <a:gd name="connsiteX20" fmla="*/ 983151 w 983150"/>
                    <a:gd name="connsiteY20" fmla="*/ 436063 h 475424"/>
                    <a:gd name="connsiteX21" fmla="*/ 983151 w 983150"/>
                    <a:gd name="connsiteY21" fmla="*/ 473801 h 475424"/>
                    <a:gd name="connsiteX22" fmla="*/ 933725 w 983150"/>
                    <a:gd name="connsiteY22" fmla="*/ 462926 h 475424"/>
                    <a:gd name="connsiteX23" fmla="*/ 933725 w 983150"/>
                    <a:gd name="connsiteY23" fmla="*/ 475425 h 475424"/>
                    <a:gd name="connsiteX24" fmla="*/ 933725 w 983150"/>
                    <a:gd name="connsiteY24" fmla="*/ 475425 h 475424"/>
                    <a:gd name="connsiteX25" fmla="*/ 847860 w 983150"/>
                    <a:gd name="connsiteY25" fmla="*/ 405142 h 475424"/>
                    <a:gd name="connsiteX26" fmla="*/ 870909 w 983150"/>
                    <a:gd name="connsiteY26" fmla="*/ 387206 h 475424"/>
                    <a:gd name="connsiteX27" fmla="*/ 870909 w 983150"/>
                    <a:gd name="connsiteY27" fmla="*/ 265955 h 475424"/>
                    <a:gd name="connsiteX28" fmla="*/ 847860 w 983150"/>
                    <a:gd name="connsiteY28" fmla="*/ 237875 h 475424"/>
                    <a:gd name="connsiteX29" fmla="*/ 108995 w 983150"/>
                    <a:gd name="connsiteY29" fmla="*/ 75315 h 475424"/>
                    <a:gd name="connsiteX30" fmla="*/ 85947 w 983150"/>
                    <a:gd name="connsiteY30" fmla="*/ 93251 h 475424"/>
                    <a:gd name="connsiteX31" fmla="*/ 85947 w 983150"/>
                    <a:gd name="connsiteY31" fmla="*/ 214420 h 475424"/>
                    <a:gd name="connsiteX32" fmla="*/ 108995 w 983150"/>
                    <a:gd name="connsiteY32" fmla="*/ 242501 h 475424"/>
                    <a:gd name="connsiteX33" fmla="*/ 847860 w 983150"/>
                    <a:gd name="connsiteY33" fmla="*/ 405142 h 47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83150" h="475424">
                      <a:moveTo>
                        <a:pt x="933725" y="475425"/>
                      </a:moveTo>
                      <a:lnTo>
                        <a:pt x="0" y="269932"/>
                      </a:lnTo>
                      <a:lnTo>
                        <a:pt x="0" y="158745"/>
                      </a:lnTo>
                      <a:cubicBezTo>
                        <a:pt x="11362" y="159313"/>
                        <a:pt x="20046" y="151360"/>
                        <a:pt x="20046" y="139430"/>
                      </a:cubicBezTo>
                      <a:cubicBezTo>
                        <a:pt x="20046" y="127499"/>
                        <a:pt x="11362" y="115732"/>
                        <a:pt x="0" y="111268"/>
                      </a:cubicBezTo>
                      <a:lnTo>
                        <a:pt x="0" y="0"/>
                      </a:lnTo>
                      <a:lnTo>
                        <a:pt x="933725" y="205411"/>
                      </a:lnTo>
                      <a:lnTo>
                        <a:pt x="933725" y="217991"/>
                      </a:lnTo>
                      <a:lnTo>
                        <a:pt x="983151" y="228866"/>
                      </a:lnTo>
                      <a:lnTo>
                        <a:pt x="983151" y="271068"/>
                      </a:lnTo>
                      <a:lnTo>
                        <a:pt x="948577" y="263439"/>
                      </a:lnTo>
                      <a:cubicBezTo>
                        <a:pt x="943708" y="262384"/>
                        <a:pt x="939731" y="265468"/>
                        <a:pt x="939731" y="270338"/>
                      </a:cubicBezTo>
                      <a:lnTo>
                        <a:pt x="939731" y="270338"/>
                      </a:lnTo>
                      <a:cubicBezTo>
                        <a:pt x="939731" y="275207"/>
                        <a:pt x="943708" y="280077"/>
                        <a:pt x="948577" y="281132"/>
                      </a:cubicBezTo>
                      <a:lnTo>
                        <a:pt x="983151" y="288761"/>
                      </a:lnTo>
                      <a:lnTo>
                        <a:pt x="983151" y="418370"/>
                      </a:lnTo>
                      <a:lnTo>
                        <a:pt x="948577" y="410741"/>
                      </a:lnTo>
                      <a:cubicBezTo>
                        <a:pt x="943708" y="409686"/>
                        <a:pt x="939731" y="412770"/>
                        <a:pt x="939731" y="417640"/>
                      </a:cubicBezTo>
                      <a:lnTo>
                        <a:pt x="939731" y="417640"/>
                      </a:lnTo>
                      <a:cubicBezTo>
                        <a:pt x="939731" y="422509"/>
                        <a:pt x="943708" y="427379"/>
                        <a:pt x="948577" y="428434"/>
                      </a:cubicBezTo>
                      <a:lnTo>
                        <a:pt x="983151" y="436063"/>
                      </a:lnTo>
                      <a:lnTo>
                        <a:pt x="983151" y="473801"/>
                      </a:lnTo>
                      <a:lnTo>
                        <a:pt x="933725" y="462926"/>
                      </a:lnTo>
                      <a:lnTo>
                        <a:pt x="933725" y="475425"/>
                      </a:lnTo>
                      <a:lnTo>
                        <a:pt x="933725" y="475425"/>
                      </a:lnTo>
                      <a:close/>
                      <a:moveTo>
                        <a:pt x="847860" y="405142"/>
                      </a:moveTo>
                      <a:cubicBezTo>
                        <a:pt x="860521" y="407901"/>
                        <a:pt x="870909" y="399866"/>
                        <a:pt x="870909" y="387206"/>
                      </a:cubicBezTo>
                      <a:lnTo>
                        <a:pt x="870909" y="265955"/>
                      </a:lnTo>
                      <a:cubicBezTo>
                        <a:pt x="870909" y="253295"/>
                        <a:pt x="860521" y="240634"/>
                        <a:pt x="847860" y="237875"/>
                      </a:cubicBezTo>
                      <a:lnTo>
                        <a:pt x="108995" y="75315"/>
                      </a:lnTo>
                      <a:cubicBezTo>
                        <a:pt x="96335" y="72555"/>
                        <a:pt x="85947" y="80590"/>
                        <a:pt x="85947" y="93251"/>
                      </a:cubicBezTo>
                      <a:lnTo>
                        <a:pt x="85947" y="214420"/>
                      </a:lnTo>
                      <a:cubicBezTo>
                        <a:pt x="85947" y="227081"/>
                        <a:pt x="96335" y="239741"/>
                        <a:pt x="108995" y="242501"/>
                      </a:cubicBezTo>
                      <a:lnTo>
                        <a:pt x="847860" y="405142"/>
                      </a:lnTo>
                      <a:close/>
                    </a:path>
                  </a:pathLst>
                </a:custGeom>
                <a:gradFill>
                  <a:gsLst>
                    <a:gs pos="0">
                      <a:srgbClr val="6A2D97"/>
                    </a:gs>
                    <a:gs pos="100000">
                      <a:srgbClr val="2B123E"/>
                    </a:gs>
                  </a:gsLst>
                  <a:lin ang="5400700" scaled="0"/>
                </a:gradFill>
                <a:ln w="8054"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53" name="圖形 22">
                  <a:extLst>
                    <a:ext uri="{FF2B5EF4-FFF2-40B4-BE49-F238E27FC236}">
                      <a16:creationId xmlns:a16="http://schemas.microsoft.com/office/drawing/2014/main" id="{7072A34C-F350-4047-A85F-6E79EFAC793D}"/>
                    </a:ext>
                  </a:extLst>
                </p:cNvPr>
                <p:cNvGrpSpPr/>
                <p:nvPr/>
              </p:nvGrpSpPr>
              <p:grpSpPr>
                <a:xfrm>
                  <a:off x="7007216" y="3065642"/>
                  <a:ext cx="563562" cy="198197"/>
                  <a:chOff x="7007216" y="3065642"/>
                  <a:chExt cx="563562" cy="198197"/>
                </a:xfrm>
                <a:solidFill>
                  <a:srgbClr val="000000"/>
                </a:solidFill>
              </p:grpSpPr>
              <p:sp>
                <p:nvSpPr>
                  <p:cNvPr id="54" name="手繪多邊形: 圖案 53">
                    <a:extLst>
                      <a:ext uri="{FF2B5EF4-FFF2-40B4-BE49-F238E27FC236}">
                        <a16:creationId xmlns:a16="http://schemas.microsoft.com/office/drawing/2014/main" id="{2612D80A-0EC9-480A-AF27-BD0A8C9CCF7B}"/>
                      </a:ext>
                    </a:extLst>
                  </p:cNvPr>
                  <p:cNvSpPr/>
                  <p:nvPr/>
                </p:nvSpPr>
                <p:spPr>
                  <a:xfrm>
                    <a:off x="7007216" y="3065642"/>
                    <a:ext cx="63790" cy="95117"/>
                  </a:xfrm>
                  <a:custGeom>
                    <a:avLst/>
                    <a:gdLst>
                      <a:gd name="connsiteX0" fmla="*/ 0 w 63790"/>
                      <a:gd name="connsiteY0" fmla="*/ 80996 h 95117"/>
                      <a:gd name="connsiteX1" fmla="*/ 0 w 63790"/>
                      <a:gd name="connsiteY1" fmla="*/ 0 h 95117"/>
                      <a:gd name="connsiteX2" fmla="*/ 10956 w 63790"/>
                      <a:gd name="connsiteY2" fmla="*/ 2435 h 95117"/>
                      <a:gd name="connsiteX3" fmla="*/ 53483 w 63790"/>
                      <a:gd name="connsiteY3" fmla="*/ 75396 h 95117"/>
                      <a:gd name="connsiteX4" fmla="*/ 53483 w 63790"/>
                      <a:gd name="connsiteY4" fmla="*/ 11849 h 95117"/>
                      <a:gd name="connsiteX5" fmla="*/ 63790 w 63790"/>
                      <a:gd name="connsiteY5" fmla="*/ 14122 h 95117"/>
                      <a:gd name="connsiteX6" fmla="*/ 63790 w 63790"/>
                      <a:gd name="connsiteY6" fmla="*/ 95117 h 95117"/>
                      <a:gd name="connsiteX7" fmla="*/ 52834 w 63790"/>
                      <a:gd name="connsiteY7" fmla="*/ 92683 h 95117"/>
                      <a:gd name="connsiteX8" fmla="*/ 10307 w 63790"/>
                      <a:gd name="connsiteY8" fmla="*/ 19721 h 95117"/>
                      <a:gd name="connsiteX9" fmla="*/ 10307 w 63790"/>
                      <a:gd name="connsiteY9" fmla="*/ 83349 h 95117"/>
                      <a:gd name="connsiteX10" fmla="*/ 0 w 63790"/>
                      <a:gd name="connsiteY10" fmla="*/ 80996 h 9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790" h="95117">
                        <a:moveTo>
                          <a:pt x="0" y="80996"/>
                        </a:moveTo>
                        <a:lnTo>
                          <a:pt x="0" y="0"/>
                        </a:lnTo>
                        <a:lnTo>
                          <a:pt x="10956" y="2435"/>
                        </a:lnTo>
                        <a:lnTo>
                          <a:pt x="53483" y="75396"/>
                        </a:lnTo>
                        <a:lnTo>
                          <a:pt x="53483" y="11849"/>
                        </a:lnTo>
                        <a:lnTo>
                          <a:pt x="63790" y="14122"/>
                        </a:lnTo>
                        <a:lnTo>
                          <a:pt x="63790" y="95117"/>
                        </a:lnTo>
                        <a:lnTo>
                          <a:pt x="52834" y="92683"/>
                        </a:lnTo>
                        <a:lnTo>
                          <a:pt x="10307" y="19721"/>
                        </a:lnTo>
                        <a:lnTo>
                          <a:pt x="10307" y="83349"/>
                        </a:lnTo>
                        <a:lnTo>
                          <a:pt x="0" y="80996"/>
                        </a:lnTo>
                        <a:close/>
                      </a:path>
                    </a:pathLst>
                  </a:custGeom>
                  <a:solidFill>
                    <a:srgbClr val="000000"/>
                  </a:solidFill>
                  <a:ln w="8054"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5" name="手繪多邊形: 圖案 54">
                    <a:extLst>
                      <a:ext uri="{FF2B5EF4-FFF2-40B4-BE49-F238E27FC236}">
                        <a16:creationId xmlns:a16="http://schemas.microsoft.com/office/drawing/2014/main" id="{F6231470-EBCF-4B5C-B48C-E79E8BB4733E}"/>
                      </a:ext>
                    </a:extLst>
                  </p:cNvPr>
                  <p:cNvSpPr/>
                  <p:nvPr/>
                </p:nvSpPr>
                <p:spPr>
                  <a:xfrm>
                    <a:off x="7080664" y="3081792"/>
                    <a:ext cx="74016" cy="90410"/>
                  </a:xfrm>
                  <a:custGeom>
                    <a:avLst/>
                    <a:gdLst>
                      <a:gd name="connsiteX0" fmla="*/ 31408 w 74016"/>
                      <a:gd name="connsiteY0" fmla="*/ 87894 h 90410"/>
                      <a:gd name="connsiteX1" fmla="*/ 0 w 74016"/>
                      <a:gd name="connsiteY1" fmla="*/ 0 h 90410"/>
                      <a:gd name="connsiteX2" fmla="*/ 11606 w 74016"/>
                      <a:gd name="connsiteY2" fmla="*/ 2516 h 90410"/>
                      <a:gd name="connsiteX3" fmla="*/ 32626 w 74016"/>
                      <a:gd name="connsiteY3" fmla="*/ 65982 h 90410"/>
                      <a:gd name="connsiteX4" fmla="*/ 36846 w 74016"/>
                      <a:gd name="connsiteY4" fmla="*/ 80184 h 90410"/>
                      <a:gd name="connsiteX5" fmla="*/ 41228 w 74016"/>
                      <a:gd name="connsiteY5" fmla="*/ 67929 h 90410"/>
                      <a:gd name="connsiteX6" fmla="*/ 63060 w 74016"/>
                      <a:gd name="connsiteY6" fmla="*/ 13959 h 90410"/>
                      <a:gd name="connsiteX7" fmla="*/ 74016 w 74016"/>
                      <a:gd name="connsiteY7" fmla="*/ 16394 h 90410"/>
                      <a:gd name="connsiteX8" fmla="*/ 42283 w 74016"/>
                      <a:gd name="connsiteY8" fmla="*/ 90410 h 90410"/>
                      <a:gd name="connsiteX9" fmla="*/ 31408 w 74016"/>
                      <a:gd name="connsiteY9" fmla="*/ 87894 h 9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16" h="90410">
                        <a:moveTo>
                          <a:pt x="31408" y="87894"/>
                        </a:moveTo>
                        <a:lnTo>
                          <a:pt x="0" y="0"/>
                        </a:lnTo>
                        <a:lnTo>
                          <a:pt x="11606" y="2516"/>
                        </a:lnTo>
                        <a:lnTo>
                          <a:pt x="32626" y="65982"/>
                        </a:lnTo>
                        <a:cubicBezTo>
                          <a:pt x="34330" y="71095"/>
                          <a:pt x="35710" y="75802"/>
                          <a:pt x="36846" y="80184"/>
                        </a:cubicBezTo>
                        <a:cubicBezTo>
                          <a:pt x="38063" y="76045"/>
                          <a:pt x="39524" y="71906"/>
                          <a:pt x="41228" y="67929"/>
                        </a:cubicBezTo>
                        <a:lnTo>
                          <a:pt x="63060" y="13959"/>
                        </a:lnTo>
                        <a:lnTo>
                          <a:pt x="74016" y="16394"/>
                        </a:lnTo>
                        <a:lnTo>
                          <a:pt x="42283" y="90410"/>
                        </a:lnTo>
                        <a:lnTo>
                          <a:pt x="31408" y="87894"/>
                        </a:lnTo>
                        <a:close/>
                      </a:path>
                    </a:pathLst>
                  </a:custGeom>
                  <a:solidFill>
                    <a:srgbClr val="000000"/>
                  </a:solidFill>
                  <a:ln w="8054"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6" name="手繪多邊形: 圖案 55">
                    <a:extLst>
                      <a:ext uri="{FF2B5EF4-FFF2-40B4-BE49-F238E27FC236}">
                        <a16:creationId xmlns:a16="http://schemas.microsoft.com/office/drawing/2014/main" id="{A8EDF4E2-2944-4A23-80BA-229041D6FE5F}"/>
                      </a:ext>
                    </a:extLst>
                  </p:cNvPr>
                  <p:cNvSpPr/>
                  <p:nvPr/>
                </p:nvSpPr>
                <p:spPr>
                  <a:xfrm>
                    <a:off x="7164095" y="3100215"/>
                    <a:ext cx="77343" cy="97957"/>
                  </a:xfrm>
                  <a:custGeom>
                    <a:avLst/>
                    <a:gdLst>
                      <a:gd name="connsiteX0" fmla="*/ 0 w 77343"/>
                      <a:gd name="connsiteY0" fmla="*/ 80915 h 97957"/>
                      <a:gd name="connsiteX1" fmla="*/ 0 w 77343"/>
                      <a:gd name="connsiteY1" fmla="*/ 0 h 97957"/>
                      <a:gd name="connsiteX2" fmla="*/ 16150 w 77343"/>
                      <a:gd name="connsiteY2" fmla="*/ 3571 h 97957"/>
                      <a:gd name="connsiteX3" fmla="*/ 35304 w 77343"/>
                      <a:gd name="connsiteY3" fmla="*/ 65089 h 97957"/>
                      <a:gd name="connsiteX4" fmla="*/ 39199 w 77343"/>
                      <a:gd name="connsiteY4" fmla="*/ 77912 h 97957"/>
                      <a:gd name="connsiteX5" fmla="*/ 43501 w 77343"/>
                      <a:gd name="connsiteY5" fmla="*/ 65900 h 97957"/>
                      <a:gd name="connsiteX6" fmla="*/ 62898 w 77343"/>
                      <a:gd name="connsiteY6" fmla="*/ 13797 h 97957"/>
                      <a:gd name="connsiteX7" fmla="*/ 77344 w 77343"/>
                      <a:gd name="connsiteY7" fmla="*/ 16962 h 97957"/>
                      <a:gd name="connsiteX8" fmla="*/ 77344 w 77343"/>
                      <a:gd name="connsiteY8" fmla="*/ 97958 h 97957"/>
                      <a:gd name="connsiteX9" fmla="*/ 67037 w 77343"/>
                      <a:gd name="connsiteY9" fmla="*/ 95685 h 97957"/>
                      <a:gd name="connsiteX10" fmla="*/ 67037 w 77343"/>
                      <a:gd name="connsiteY10" fmla="*/ 27918 h 97957"/>
                      <a:gd name="connsiteX11" fmla="*/ 43501 w 77343"/>
                      <a:gd name="connsiteY11" fmla="*/ 90491 h 97957"/>
                      <a:gd name="connsiteX12" fmla="*/ 33843 w 77343"/>
                      <a:gd name="connsiteY12" fmla="*/ 88381 h 97957"/>
                      <a:gd name="connsiteX13" fmla="*/ 10388 w 77343"/>
                      <a:gd name="connsiteY13" fmla="*/ 14284 h 97957"/>
                      <a:gd name="connsiteX14" fmla="*/ 10388 w 77343"/>
                      <a:gd name="connsiteY14" fmla="*/ 83187 h 97957"/>
                      <a:gd name="connsiteX15" fmla="*/ 0 w 77343"/>
                      <a:gd name="connsiteY15" fmla="*/ 80915 h 9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343" h="97957">
                        <a:moveTo>
                          <a:pt x="0" y="80915"/>
                        </a:moveTo>
                        <a:lnTo>
                          <a:pt x="0" y="0"/>
                        </a:lnTo>
                        <a:lnTo>
                          <a:pt x="16150" y="3571"/>
                        </a:lnTo>
                        <a:lnTo>
                          <a:pt x="35304" y="65089"/>
                        </a:lnTo>
                        <a:cubicBezTo>
                          <a:pt x="37089" y="70851"/>
                          <a:pt x="38388" y="75071"/>
                          <a:pt x="39199" y="77912"/>
                        </a:cubicBezTo>
                        <a:cubicBezTo>
                          <a:pt x="40092" y="75152"/>
                          <a:pt x="41553" y="71176"/>
                          <a:pt x="43501" y="65900"/>
                        </a:cubicBezTo>
                        <a:lnTo>
                          <a:pt x="62898" y="13797"/>
                        </a:lnTo>
                        <a:lnTo>
                          <a:pt x="77344" y="16962"/>
                        </a:lnTo>
                        <a:lnTo>
                          <a:pt x="77344" y="97958"/>
                        </a:lnTo>
                        <a:lnTo>
                          <a:pt x="67037" y="95685"/>
                        </a:lnTo>
                        <a:lnTo>
                          <a:pt x="67037" y="27918"/>
                        </a:lnTo>
                        <a:lnTo>
                          <a:pt x="43501" y="90491"/>
                        </a:lnTo>
                        <a:lnTo>
                          <a:pt x="33843" y="88381"/>
                        </a:lnTo>
                        <a:lnTo>
                          <a:pt x="10388" y="14284"/>
                        </a:lnTo>
                        <a:lnTo>
                          <a:pt x="10388" y="83187"/>
                        </a:lnTo>
                        <a:lnTo>
                          <a:pt x="0" y="80915"/>
                        </a:lnTo>
                        <a:close/>
                      </a:path>
                    </a:pathLst>
                  </a:custGeom>
                  <a:solidFill>
                    <a:srgbClr val="000000"/>
                  </a:solidFill>
                  <a:ln w="8054"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7" name="手繪多邊形: 圖案 56">
                    <a:extLst>
                      <a:ext uri="{FF2B5EF4-FFF2-40B4-BE49-F238E27FC236}">
                        <a16:creationId xmlns:a16="http://schemas.microsoft.com/office/drawing/2014/main" id="{9D19F44F-4F52-4269-902E-003DDE1F8046}"/>
                      </a:ext>
                    </a:extLst>
                  </p:cNvPr>
                  <p:cNvSpPr/>
                  <p:nvPr/>
                </p:nvSpPr>
                <p:spPr>
                  <a:xfrm>
                    <a:off x="7254099" y="3146266"/>
                    <a:ext cx="54132" cy="62985"/>
                  </a:xfrm>
                  <a:custGeom>
                    <a:avLst/>
                    <a:gdLst>
                      <a:gd name="connsiteX0" fmla="*/ 43420 w 54132"/>
                      <a:gd name="connsiteY0" fmla="*/ 45333 h 62985"/>
                      <a:gd name="connsiteX1" fmla="*/ 53727 w 54132"/>
                      <a:gd name="connsiteY1" fmla="*/ 48823 h 62985"/>
                      <a:gd name="connsiteX2" fmla="*/ 44718 w 54132"/>
                      <a:gd name="connsiteY2" fmla="*/ 60834 h 62985"/>
                      <a:gd name="connsiteX3" fmla="*/ 27918 w 54132"/>
                      <a:gd name="connsiteY3" fmla="*/ 62133 h 62985"/>
                      <a:gd name="connsiteX4" fmla="*/ 7548 w 54132"/>
                      <a:gd name="connsiteY4" fmla="*/ 49716 h 62985"/>
                      <a:gd name="connsiteX5" fmla="*/ 0 w 54132"/>
                      <a:gd name="connsiteY5" fmla="*/ 25855 h 62985"/>
                      <a:gd name="connsiteX6" fmla="*/ 7629 w 54132"/>
                      <a:gd name="connsiteY6" fmla="*/ 4592 h 62985"/>
                      <a:gd name="connsiteX7" fmla="*/ 27431 w 54132"/>
                      <a:gd name="connsiteY7" fmla="*/ 777 h 62985"/>
                      <a:gd name="connsiteX8" fmla="*/ 46666 w 54132"/>
                      <a:gd name="connsiteY8" fmla="*/ 13032 h 62985"/>
                      <a:gd name="connsiteX9" fmla="*/ 54133 w 54132"/>
                      <a:gd name="connsiteY9" fmla="*/ 37217 h 62985"/>
                      <a:gd name="connsiteX10" fmla="*/ 54051 w 54132"/>
                      <a:gd name="connsiteY10" fmla="*/ 39895 h 62985"/>
                      <a:gd name="connsiteX11" fmla="*/ 10307 w 54132"/>
                      <a:gd name="connsiteY11" fmla="*/ 30238 h 62985"/>
                      <a:gd name="connsiteX12" fmla="*/ 15745 w 54132"/>
                      <a:gd name="connsiteY12" fmla="*/ 46226 h 62985"/>
                      <a:gd name="connsiteX13" fmla="*/ 28000 w 54132"/>
                      <a:gd name="connsiteY13" fmla="*/ 54098 h 62985"/>
                      <a:gd name="connsiteX14" fmla="*/ 37333 w 54132"/>
                      <a:gd name="connsiteY14" fmla="*/ 53287 h 62985"/>
                      <a:gd name="connsiteX15" fmla="*/ 43420 w 54132"/>
                      <a:gd name="connsiteY15" fmla="*/ 45333 h 62985"/>
                      <a:gd name="connsiteX16" fmla="*/ 10794 w 54132"/>
                      <a:gd name="connsiteY16" fmla="*/ 22122 h 62985"/>
                      <a:gd name="connsiteX17" fmla="*/ 43582 w 54132"/>
                      <a:gd name="connsiteY17" fmla="*/ 29345 h 62985"/>
                      <a:gd name="connsiteX18" fmla="*/ 39849 w 54132"/>
                      <a:gd name="connsiteY18" fmla="*/ 17415 h 62985"/>
                      <a:gd name="connsiteX19" fmla="*/ 27513 w 54132"/>
                      <a:gd name="connsiteY19" fmla="*/ 8974 h 62985"/>
                      <a:gd name="connsiteX20" fmla="*/ 15988 w 54132"/>
                      <a:gd name="connsiteY20" fmla="*/ 11003 h 62985"/>
                      <a:gd name="connsiteX21" fmla="*/ 10794 w 54132"/>
                      <a:gd name="connsiteY21" fmla="*/ 22122 h 6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132" h="62985">
                        <a:moveTo>
                          <a:pt x="43420" y="45333"/>
                        </a:moveTo>
                        <a:lnTo>
                          <a:pt x="53727" y="48823"/>
                        </a:lnTo>
                        <a:cubicBezTo>
                          <a:pt x="52104" y="54504"/>
                          <a:pt x="49101" y="58481"/>
                          <a:pt x="44718" y="60834"/>
                        </a:cubicBezTo>
                        <a:cubicBezTo>
                          <a:pt x="40336" y="63188"/>
                          <a:pt x="34736" y="63594"/>
                          <a:pt x="27918" y="62133"/>
                        </a:cubicBezTo>
                        <a:cubicBezTo>
                          <a:pt x="19316" y="60266"/>
                          <a:pt x="12498" y="56127"/>
                          <a:pt x="7548" y="49716"/>
                        </a:cubicBezTo>
                        <a:cubicBezTo>
                          <a:pt x="2597" y="43304"/>
                          <a:pt x="0" y="35351"/>
                          <a:pt x="0" y="25855"/>
                        </a:cubicBezTo>
                        <a:cubicBezTo>
                          <a:pt x="0" y="15954"/>
                          <a:pt x="2516" y="8893"/>
                          <a:pt x="7629" y="4592"/>
                        </a:cubicBezTo>
                        <a:cubicBezTo>
                          <a:pt x="12742" y="290"/>
                          <a:pt x="19316" y="-1008"/>
                          <a:pt x="27431" y="777"/>
                        </a:cubicBezTo>
                        <a:cubicBezTo>
                          <a:pt x="35304" y="2482"/>
                          <a:pt x="41715" y="6621"/>
                          <a:pt x="46666" y="13032"/>
                        </a:cubicBezTo>
                        <a:cubicBezTo>
                          <a:pt x="51617" y="19444"/>
                          <a:pt x="54133" y="27559"/>
                          <a:pt x="54133" y="37217"/>
                        </a:cubicBezTo>
                        <a:cubicBezTo>
                          <a:pt x="54133" y="37785"/>
                          <a:pt x="54133" y="38678"/>
                          <a:pt x="54051" y="39895"/>
                        </a:cubicBezTo>
                        <a:lnTo>
                          <a:pt x="10307" y="30238"/>
                        </a:lnTo>
                        <a:cubicBezTo>
                          <a:pt x="10713" y="36730"/>
                          <a:pt x="12498" y="42087"/>
                          <a:pt x="15745" y="46226"/>
                        </a:cubicBezTo>
                        <a:cubicBezTo>
                          <a:pt x="18991" y="50365"/>
                          <a:pt x="23130" y="52962"/>
                          <a:pt x="28000" y="54098"/>
                        </a:cubicBezTo>
                        <a:cubicBezTo>
                          <a:pt x="31652" y="54910"/>
                          <a:pt x="34736" y="54666"/>
                          <a:pt x="37333" y="53287"/>
                        </a:cubicBezTo>
                        <a:cubicBezTo>
                          <a:pt x="39849" y="51826"/>
                          <a:pt x="41878" y="49229"/>
                          <a:pt x="43420" y="45333"/>
                        </a:cubicBezTo>
                        <a:close/>
                        <a:moveTo>
                          <a:pt x="10794" y="22122"/>
                        </a:moveTo>
                        <a:lnTo>
                          <a:pt x="43582" y="29345"/>
                        </a:lnTo>
                        <a:cubicBezTo>
                          <a:pt x="43176" y="24313"/>
                          <a:pt x="41878" y="20336"/>
                          <a:pt x="39849" y="17415"/>
                        </a:cubicBezTo>
                        <a:cubicBezTo>
                          <a:pt x="36684" y="12870"/>
                          <a:pt x="32544" y="10110"/>
                          <a:pt x="27513" y="8974"/>
                        </a:cubicBezTo>
                        <a:cubicBezTo>
                          <a:pt x="22968" y="8000"/>
                          <a:pt x="19072" y="8650"/>
                          <a:pt x="15988" y="11003"/>
                        </a:cubicBezTo>
                        <a:cubicBezTo>
                          <a:pt x="12823" y="13357"/>
                          <a:pt x="11119" y="17009"/>
                          <a:pt x="10794" y="22122"/>
                        </a:cubicBezTo>
                        <a:close/>
                      </a:path>
                    </a:pathLst>
                  </a:custGeom>
                  <a:solidFill>
                    <a:srgbClr val="000000"/>
                  </a:solidFill>
                  <a:ln w="8054"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8" name="手繪多邊形: 圖案 57">
                    <a:extLst>
                      <a:ext uri="{FF2B5EF4-FFF2-40B4-BE49-F238E27FC236}">
                        <a16:creationId xmlns:a16="http://schemas.microsoft.com/office/drawing/2014/main" id="{B023003B-DD72-4B3F-AF4D-33E49404898C}"/>
                      </a:ext>
                    </a:extLst>
                  </p:cNvPr>
                  <p:cNvSpPr/>
                  <p:nvPr/>
                </p:nvSpPr>
                <p:spPr>
                  <a:xfrm>
                    <a:off x="7349298" y="3145422"/>
                    <a:ext cx="64358" cy="86496"/>
                  </a:xfrm>
                  <a:custGeom>
                    <a:avLst/>
                    <a:gdLst>
                      <a:gd name="connsiteX0" fmla="*/ 0 w 64358"/>
                      <a:gd name="connsiteY0" fmla="*/ 50479 h 86496"/>
                      <a:gd name="connsiteX1" fmla="*/ 10145 w 64358"/>
                      <a:gd name="connsiteY1" fmla="*/ 51859 h 86496"/>
                      <a:gd name="connsiteX2" fmla="*/ 13472 w 64358"/>
                      <a:gd name="connsiteY2" fmla="*/ 62571 h 86496"/>
                      <a:gd name="connsiteX3" fmla="*/ 21588 w 64358"/>
                      <a:gd name="connsiteY3" fmla="*/ 70687 h 86496"/>
                      <a:gd name="connsiteX4" fmla="*/ 34005 w 64358"/>
                      <a:gd name="connsiteY4" fmla="*/ 75800 h 86496"/>
                      <a:gd name="connsiteX5" fmla="*/ 44799 w 64358"/>
                      <a:gd name="connsiteY5" fmla="*/ 76368 h 86496"/>
                      <a:gd name="connsiteX6" fmla="*/ 51779 w 64358"/>
                      <a:gd name="connsiteY6" fmla="*/ 72878 h 86496"/>
                      <a:gd name="connsiteX7" fmla="*/ 54051 w 64358"/>
                      <a:gd name="connsiteY7" fmla="*/ 66467 h 86496"/>
                      <a:gd name="connsiteX8" fmla="*/ 51860 w 64358"/>
                      <a:gd name="connsiteY8" fmla="*/ 59325 h 86496"/>
                      <a:gd name="connsiteX9" fmla="*/ 44556 w 64358"/>
                      <a:gd name="connsiteY9" fmla="*/ 52914 h 86496"/>
                      <a:gd name="connsiteX10" fmla="*/ 30110 w 64358"/>
                      <a:gd name="connsiteY10" fmla="*/ 45772 h 86496"/>
                      <a:gd name="connsiteX11" fmla="*/ 14446 w 64358"/>
                      <a:gd name="connsiteY11" fmla="*/ 37250 h 86496"/>
                      <a:gd name="connsiteX12" fmla="*/ 5843 w 64358"/>
                      <a:gd name="connsiteY12" fmla="*/ 27836 h 86496"/>
                      <a:gd name="connsiteX13" fmla="*/ 3003 w 64358"/>
                      <a:gd name="connsiteY13" fmla="*/ 17123 h 86496"/>
                      <a:gd name="connsiteX14" fmla="*/ 6493 w 64358"/>
                      <a:gd name="connsiteY14" fmla="*/ 6410 h 86496"/>
                      <a:gd name="connsiteX15" fmla="*/ 16637 w 64358"/>
                      <a:gd name="connsiteY15" fmla="*/ 567 h 86496"/>
                      <a:gd name="connsiteX16" fmla="*/ 31489 w 64358"/>
                      <a:gd name="connsiteY16" fmla="*/ 1053 h 86496"/>
                      <a:gd name="connsiteX17" fmla="*/ 47396 w 64358"/>
                      <a:gd name="connsiteY17" fmla="*/ 7465 h 86496"/>
                      <a:gd name="connsiteX18" fmla="*/ 57947 w 64358"/>
                      <a:gd name="connsiteY18" fmla="*/ 18340 h 86496"/>
                      <a:gd name="connsiteX19" fmla="*/ 61924 w 64358"/>
                      <a:gd name="connsiteY19" fmla="*/ 31975 h 86496"/>
                      <a:gd name="connsiteX20" fmla="*/ 51617 w 64358"/>
                      <a:gd name="connsiteY20" fmla="*/ 30514 h 86496"/>
                      <a:gd name="connsiteX21" fmla="*/ 46017 w 64358"/>
                      <a:gd name="connsiteY21" fmla="*/ 17691 h 86496"/>
                      <a:gd name="connsiteX22" fmla="*/ 31895 w 64358"/>
                      <a:gd name="connsiteY22" fmla="*/ 10630 h 86496"/>
                      <a:gd name="connsiteX23" fmla="*/ 17692 w 64358"/>
                      <a:gd name="connsiteY23" fmla="*/ 11036 h 86496"/>
                      <a:gd name="connsiteX24" fmla="*/ 13229 w 64358"/>
                      <a:gd name="connsiteY24" fmla="*/ 18665 h 86496"/>
                      <a:gd name="connsiteX25" fmla="*/ 16394 w 64358"/>
                      <a:gd name="connsiteY25" fmla="*/ 26537 h 86496"/>
                      <a:gd name="connsiteX26" fmla="*/ 32544 w 64358"/>
                      <a:gd name="connsiteY26" fmla="*/ 35870 h 86496"/>
                      <a:gd name="connsiteX27" fmla="*/ 50480 w 64358"/>
                      <a:gd name="connsiteY27" fmla="*/ 44960 h 86496"/>
                      <a:gd name="connsiteX28" fmla="*/ 60950 w 64358"/>
                      <a:gd name="connsiteY28" fmla="*/ 55511 h 86496"/>
                      <a:gd name="connsiteX29" fmla="*/ 64358 w 64358"/>
                      <a:gd name="connsiteY29" fmla="*/ 67766 h 86496"/>
                      <a:gd name="connsiteX30" fmla="*/ 60625 w 64358"/>
                      <a:gd name="connsiteY30" fmla="*/ 79128 h 86496"/>
                      <a:gd name="connsiteX31" fmla="*/ 49993 w 64358"/>
                      <a:gd name="connsiteY31" fmla="*/ 85701 h 86496"/>
                      <a:gd name="connsiteX32" fmla="*/ 34411 w 64358"/>
                      <a:gd name="connsiteY32" fmla="*/ 85458 h 86496"/>
                      <a:gd name="connsiteX33" fmla="*/ 15988 w 64358"/>
                      <a:gd name="connsiteY33" fmla="*/ 78235 h 86496"/>
                      <a:gd name="connsiteX34" fmla="*/ 4301 w 64358"/>
                      <a:gd name="connsiteY34" fmla="*/ 66061 h 86496"/>
                      <a:gd name="connsiteX35" fmla="*/ 0 w 64358"/>
                      <a:gd name="connsiteY35" fmla="*/ 50479 h 86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358" h="86496">
                        <a:moveTo>
                          <a:pt x="0" y="50479"/>
                        </a:moveTo>
                        <a:lnTo>
                          <a:pt x="10145" y="51859"/>
                        </a:lnTo>
                        <a:cubicBezTo>
                          <a:pt x="10632" y="55998"/>
                          <a:pt x="11768" y="59569"/>
                          <a:pt x="13472" y="62571"/>
                        </a:cubicBezTo>
                        <a:cubicBezTo>
                          <a:pt x="15258" y="65574"/>
                          <a:pt x="17936" y="68252"/>
                          <a:pt x="21588" y="70687"/>
                        </a:cubicBezTo>
                        <a:cubicBezTo>
                          <a:pt x="25240" y="73122"/>
                          <a:pt x="29379" y="74826"/>
                          <a:pt x="34005" y="75800"/>
                        </a:cubicBezTo>
                        <a:cubicBezTo>
                          <a:pt x="38063" y="76693"/>
                          <a:pt x="41715" y="76855"/>
                          <a:pt x="44799" y="76368"/>
                        </a:cubicBezTo>
                        <a:cubicBezTo>
                          <a:pt x="47964" y="75881"/>
                          <a:pt x="50237" y="74664"/>
                          <a:pt x="51779" y="72878"/>
                        </a:cubicBezTo>
                        <a:cubicBezTo>
                          <a:pt x="53321" y="71093"/>
                          <a:pt x="54051" y="68983"/>
                          <a:pt x="54051" y="66467"/>
                        </a:cubicBezTo>
                        <a:cubicBezTo>
                          <a:pt x="54051" y="63951"/>
                          <a:pt x="53321" y="61516"/>
                          <a:pt x="51860" y="59325"/>
                        </a:cubicBezTo>
                        <a:cubicBezTo>
                          <a:pt x="50399" y="57134"/>
                          <a:pt x="47964" y="54943"/>
                          <a:pt x="44556" y="52914"/>
                        </a:cubicBezTo>
                        <a:cubicBezTo>
                          <a:pt x="42365" y="51615"/>
                          <a:pt x="37576" y="49180"/>
                          <a:pt x="30110" y="45772"/>
                        </a:cubicBezTo>
                        <a:cubicBezTo>
                          <a:pt x="22643" y="42363"/>
                          <a:pt x="17449" y="39522"/>
                          <a:pt x="14446" y="37250"/>
                        </a:cubicBezTo>
                        <a:cubicBezTo>
                          <a:pt x="10551" y="34410"/>
                          <a:pt x="7710" y="31244"/>
                          <a:pt x="5843" y="27836"/>
                        </a:cubicBezTo>
                        <a:cubicBezTo>
                          <a:pt x="3977" y="24427"/>
                          <a:pt x="3003" y="20856"/>
                          <a:pt x="3003" y="17123"/>
                        </a:cubicBezTo>
                        <a:cubicBezTo>
                          <a:pt x="3003" y="13065"/>
                          <a:pt x="4139" y="9494"/>
                          <a:pt x="6493" y="6410"/>
                        </a:cubicBezTo>
                        <a:cubicBezTo>
                          <a:pt x="8846" y="3407"/>
                          <a:pt x="12174" y="1378"/>
                          <a:pt x="16637" y="567"/>
                        </a:cubicBezTo>
                        <a:cubicBezTo>
                          <a:pt x="21101" y="-326"/>
                          <a:pt x="26052" y="-164"/>
                          <a:pt x="31489" y="1053"/>
                        </a:cubicBezTo>
                        <a:cubicBezTo>
                          <a:pt x="37495" y="2352"/>
                          <a:pt x="42770" y="4543"/>
                          <a:pt x="47396" y="7465"/>
                        </a:cubicBezTo>
                        <a:cubicBezTo>
                          <a:pt x="51941" y="10387"/>
                          <a:pt x="55512" y="14039"/>
                          <a:pt x="57947" y="18340"/>
                        </a:cubicBezTo>
                        <a:cubicBezTo>
                          <a:pt x="60382" y="22642"/>
                          <a:pt x="61761" y="27186"/>
                          <a:pt x="61924" y="31975"/>
                        </a:cubicBezTo>
                        <a:lnTo>
                          <a:pt x="51617" y="30514"/>
                        </a:lnTo>
                        <a:cubicBezTo>
                          <a:pt x="51049" y="25239"/>
                          <a:pt x="49182" y="21018"/>
                          <a:pt x="46017" y="17691"/>
                        </a:cubicBezTo>
                        <a:cubicBezTo>
                          <a:pt x="42852" y="14363"/>
                          <a:pt x="38144" y="12010"/>
                          <a:pt x="31895" y="10630"/>
                        </a:cubicBezTo>
                        <a:cubicBezTo>
                          <a:pt x="25402" y="9169"/>
                          <a:pt x="20695" y="9332"/>
                          <a:pt x="17692" y="11036"/>
                        </a:cubicBezTo>
                        <a:cubicBezTo>
                          <a:pt x="14690" y="12740"/>
                          <a:pt x="13229" y="15256"/>
                          <a:pt x="13229" y="18665"/>
                        </a:cubicBezTo>
                        <a:cubicBezTo>
                          <a:pt x="13229" y="21587"/>
                          <a:pt x="14284" y="24184"/>
                          <a:pt x="16394" y="26537"/>
                        </a:cubicBezTo>
                        <a:cubicBezTo>
                          <a:pt x="18423" y="28891"/>
                          <a:pt x="23861" y="31975"/>
                          <a:pt x="32544" y="35870"/>
                        </a:cubicBezTo>
                        <a:cubicBezTo>
                          <a:pt x="41228" y="39766"/>
                          <a:pt x="47234" y="42769"/>
                          <a:pt x="50480" y="44960"/>
                        </a:cubicBezTo>
                        <a:cubicBezTo>
                          <a:pt x="55188" y="48206"/>
                          <a:pt x="58677" y="51696"/>
                          <a:pt x="60950" y="55511"/>
                        </a:cubicBezTo>
                        <a:cubicBezTo>
                          <a:pt x="63222" y="59325"/>
                          <a:pt x="64358" y="63383"/>
                          <a:pt x="64358" y="67766"/>
                        </a:cubicBezTo>
                        <a:cubicBezTo>
                          <a:pt x="64358" y="72067"/>
                          <a:pt x="63141" y="75881"/>
                          <a:pt x="60625" y="79128"/>
                        </a:cubicBezTo>
                        <a:cubicBezTo>
                          <a:pt x="58190" y="82374"/>
                          <a:pt x="54620" y="84565"/>
                          <a:pt x="49993" y="85701"/>
                        </a:cubicBezTo>
                        <a:cubicBezTo>
                          <a:pt x="45367" y="86838"/>
                          <a:pt x="40173" y="86757"/>
                          <a:pt x="34411" y="85458"/>
                        </a:cubicBezTo>
                        <a:cubicBezTo>
                          <a:pt x="27107" y="83835"/>
                          <a:pt x="20939" y="81400"/>
                          <a:pt x="15988" y="78235"/>
                        </a:cubicBezTo>
                        <a:cubicBezTo>
                          <a:pt x="11038" y="74989"/>
                          <a:pt x="7142" y="70931"/>
                          <a:pt x="4301" y="66061"/>
                        </a:cubicBezTo>
                        <a:cubicBezTo>
                          <a:pt x="1623" y="61111"/>
                          <a:pt x="162" y="55916"/>
                          <a:pt x="0" y="50479"/>
                        </a:cubicBezTo>
                        <a:close/>
                      </a:path>
                    </a:pathLst>
                  </a:custGeom>
                  <a:solidFill>
                    <a:srgbClr val="000000"/>
                  </a:solidFill>
                  <a:ln w="8054"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9" name="手繪多邊形: 圖案 58">
                    <a:extLst>
                      <a:ext uri="{FF2B5EF4-FFF2-40B4-BE49-F238E27FC236}">
                        <a16:creationId xmlns:a16="http://schemas.microsoft.com/office/drawing/2014/main" id="{0EBFBCA6-68B8-46B0-9876-92E53324CAE3}"/>
                      </a:ext>
                    </a:extLst>
                  </p:cNvPr>
                  <p:cNvSpPr/>
                  <p:nvPr/>
                </p:nvSpPr>
                <p:spPr>
                  <a:xfrm>
                    <a:off x="7424775" y="3161978"/>
                    <a:ext cx="64358" cy="86496"/>
                  </a:xfrm>
                  <a:custGeom>
                    <a:avLst/>
                    <a:gdLst>
                      <a:gd name="connsiteX0" fmla="*/ 0 w 64358"/>
                      <a:gd name="connsiteY0" fmla="*/ 50479 h 86496"/>
                      <a:gd name="connsiteX1" fmla="*/ 10145 w 64358"/>
                      <a:gd name="connsiteY1" fmla="*/ 51858 h 86496"/>
                      <a:gd name="connsiteX2" fmla="*/ 13472 w 64358"/>
                      <a:gd name="connsiteY2" fmla="*/ 62571 h 86496"/>
                      <a:gd name="connsiteX3" fmla="*/ 21588 w 64358"/>
                      <a:gd name="connsiteY3" fmla="*/ 70687 h 86496"/>
                      <a:gd name="connsiteX4" fmla="*/ 34005 w 64358"/>
                      <a:gd name="connsiteY4" fmla="*/ 75800 h 86496"/>
                      <a:gd name="connsiteX5" fmla="*/ 44799 w 64358"/>
                      <a:gd name="connsiteY5" fmla="*/ 76368 h 86496"/>
                      <a:gd name="connsiteX6" fmla="*/ 51779 w 64358"/>
                      <a:gd name="connsiteY6" fmla="*/ 72878 h 86496"/>
                      <a:gd name="connsiteX7" fmla="*/ 54051 w 64358"/>
                      <a:gd name="connsiteY7" fmla="*/ 66467 h 86496"/>
                      <a:gd name="connsiteX8" fmla="*/ 51860 w 64358"/>
                      <a:gd name="connsiteY8" fmla="*/ 59325 h 86496"/>
                      <a:gd name="connsiteX9" fmla="*/ 44556 w 64358"/>
                      <a:gd name="connsiteY9" fmla="*/ 52914 h 86496"/>
                      <a:gd name="connsiteX10" fmla="*/ 30110 w 64358"/>
                      <a:gd name="connsiteY10" fmla="*/ 45772 h 86496"/>
                      <a:gd name="connsiteX11" fmla="*/ 14446 w 64358"/>
                      <a:gd name="connsiteY11" fmla="*/ 37250 h 86496"/>
                      <a:gd name="connsiteX12" fmla="*/ 5843 w 64358"/>
                      <a:gd name="connsiteY12" fmla="*/ 27836 h 86496"/>
                      <a:gd name="connsiteX13" fmla="*/ 3003 w 64358"/>
                      <a:gd name="connsiteY13" fmla="*/ 17123 h 86496"/>
                      <a:gd name="connsiteX14" fmla="*/ 6493 w 64358"/>
                      <a:gd name="connsiteY14" fmla="*/ 6410 h 86496"/>
                      <a:gd name="connsiteX15" fmla="*/ 16637 w 64358"/>
                      <a:gd name="connsiteY15" fmla="*/ 567 h 86496"/>
                      <a:gd name="connsiteX16" fmla="*/ 31489 w 64358"/>
                      <a:gd name="connsiteY16" fmla="*/ 1053 h 86496"/>
                      <a:gd name="connsiteX17" fmla="*/ 47396 w 64358"/>
                      <a:gd name="connsiteY17" fmla="*/ 7465 h 86496"/>
                      <a:gd name="connsiteX18" fmla="*/ 57947 w 64358"/>
                      <a:gd name="connsiteY18" fmla="*/ 18340 h 86496"/>
                      <a:gd name="connsiteX19" fmla="*/ 61924 w 64358"/>
                      <a:gd name="connsiteY19" fmla="*/ 31975 h 86496"/>
                      <a:gd name="connsiteX20" fmla="*/ 51617 w 64358"/>
                      <a:gd name="connsiteY20" fmla="*/ 30514 h 86496"/>
                      <a:gd name="connsiteX21" fmla="*/ 46017 w 64358"/>
                      <a:gd name="connsiteY21" fmla="*/ 17691 h 86496"/>
                      <a:gd name="connsiteX22" fmla="*/ 31895 w 64358"/>
                      <a:gd name="connsiteY22" fmla="*/ 10630 h 86496"/>
                      <a:gd name="connsiteX23" fmla="*/ 17692 w 64358"/>
                      <a:gd name="connsiteY23" fmla="*/ 11036 h 86496"/>
                      <a:gd name="connsiteX24" fmla="*/ 13229 w 64358"/>
                      <a:gd name="connsiteY24" fmla="*/ 18665 h 86496"/>
                      <a:gd name="connsiteX25" fmla="*/ 16394 w 64358"/>
                      <a:gd name="connsiteY25" fmla="*/ 26537 h 86496"/>
                      <a:gd name="connsiteX26" fmla="*/ 32544 w 64358"/>
                      <a:gd name="connsiteY26" fmla="*/ 35870 h 86496"/>
                      <a:gd name="connsiteX27" fmla="*/ 50480 w 64358"/>
                      <a:gd name="connsiteY27" fmla="*/ 44960 h 86496"/>
                      <a:gd name="connsiteX28" fmla="*/ 60950 w 64358"/>
                      <a:gd name="connsiteY28" fmla="*/ 55511 h 86496"/>
                      <a:gd name="connsiteX29" fmla="*/ 64358 w 64358"/>
                      <a:gd name="connsiteY29" fmla="*/ 67766 h 86496"/>
                      <a:gd name="connsiteX30" fmla="*/ 60625 w 64358"/>
                      <a:gd name="connsiteY30" fmla="*/ 79128 h 86496"/>
                      <a:gd name="connsiteX31" fmla="*/ 49993 w 64358"/>
                      <a:gd name="connsiteY31" fmla="*/ 85701 h 86496"/>
                      <a:gd name="connsiteX32" fmla="*/ 34411 w 64358"/>
                      <a:gd name="connsiteY32" fmla="*/ 85458 h 86496"/>
                      <a:gd name="connsiteX33" fmla="*/ 15988 w 64358"/>
                      <a:gd name="connsiteY33" fmla="*/ 78235 h 86496"/>
                      <a:gd name="connsiteX34" fmla="*/ 4301 w 64358"/>
                      <a:gd name="connsiteY34" fmla="*/ 66061 h 86496"/>
                      <a:gd name="connsiteX35" fmla="*/ 0 w 64358"/>
                      <a:gd name="connsiteY35" fmla="*/ 50479 h 86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358" h="86496">
                        <a:moveTo>
                          <a:pt x="0" y="50479"/>
                        </a:moveTo>
                        <a:lnTo>
                          <a:pt x="10145" y="51858"/>
                        </a:lnTo>
                        <a:cubicBezTo>
                          <a:pt x="10632" y="55998"/>
                          <a:pt x="11768" y="59569"/>
                          <a:pt x="13472" y="62571"/>
                        </a:cubicBezTo>
                        <a:cubicBezTo>
                          <a:pt x="15258" y="65574"/>
                          <a:pt x="17936" y="68252"/>
                          <a:pt x="21588" y="70687"/>
                        </a:cubicBezTo>
                        <a:cubicBezTo>
                          <a:pt x="25240" y="73122"/>
                          <a:pt x="29379" y="74826"/>
                          <a:pt x="34005" y="75800"/>
                        </a:cubicBezTo>
                        <a:cubicBezTo>
                          <a:pt x="38063" y="76693"/>
                          <a:pt x="41715" y="76855"/>
                          <a:pt x="44799" y="76368"/>
                        </a:cubicBezTo>
                        <a:cubicBezTo>
                          <a:pt x="47964" y="75881"/>
                          <a:pt x="50237" y="74664"/>
                          <a:pt x="51779" y="72878"/>
                        </a:cubicBezTo>
                        <a:cubicBezTo>
                          <a:pt x="53321" y="71093"/>
                          <a:pt x="54051" y="68983"/>
                          <a:pt x="54051" y="66467"/>
                        </a:cubicBezTo>
                        <a:cubicBezTo>
                          <a:pt x="54051" y="63951"/>
                          <a:pt x="53321" y="61516"/>
                          <a:pt x="51860" y="59325"/>
                        </a:cubicBezTo>
                        <a:cubicBezTo>
                          <a:pt x="50399" y="57134"/>
                          <a:pt x="47964" y="54943"/>
                          <a:pt x="44556" y="52914"/>
                        </a:cubicBezTo>
                        <a:cubicBezTo>
                          <a:pt x="42365" y="51615"/>
                          <a:pt x="37576" y="49180"/>
                          <a:pt x="30110" y="45772"/>
                        </a:cubicBezTo>
                        <a:cubicBezTo>
                          <a:pt x="22643" y="42363"/>
                          <a:pt x="17449" y="39522"/>
                          <a:pt x="14446" y="37250"/>
                        </a:cubicBezTo>
                        <a:cubicBezTo>
                          <a:pt x="10551" y="34410"/>
                          <a:pt x="7710" y="31244"/>
                          <a:pt x="5843" y="27836"/>
                        </a:cubicBezTo>
                        <a:cubicBezTo>
                          <a:pt x="3977" y="24427"/>
                          <a:pt x="3003" y="20856"/>
                          <a:pt x="3003" y="17123"/>
                        </a:cubicBezTo>
                        <a:cubicBezTo>
                          <a:pt x="3003" y="13065"/>
                          <a:pt x="4139" y="9494"/>
                          <a:pt x="6493" y="6410"/>
                        </a:cubicBezTo>
                        <a:cubicBezTo>
                          <a:pt x="8846" y="3407"/>
                          <a:pt x="12174" y="1378"/>
                          <a:pt x="16637" y="567"/>
                        </a:cubicBezTo>
                        <a:cubicBezTo>
                          <a:pt x="21101" y="-326"/>
                          <a:pt x="26052" y="-164"/>
                          <a:pt x="31489" y="1053"/>
                        </a:cubicBezTo>
                        <a:cubicBezTo>
                          <a:pt x="37495" y="2352"/>
                          <a:pt x="42770" y="4543"/>
                          <a:pt x="47396" y="7465"/>
                        </a:cubicBezTo>
                        <a:cubicBezTo>
                          <a:pt x="52022" y="10387"/>
                          <a:pt x="55512" y="14039"/>
                          <a:pt x="57947" y="18340"/>
                        </a:cubicBezTo>
                        <a:cubicBezTo>
                          <a:pt x="60382" y="22642"/>
                          <a:pt x="61761" y="27186"/>
                          <a:pt x="61924" y="31975"/>
                        </a:cubicBezTo>
                        <a:lnTo>
                          <a:pt x="51617" y="30514"/>
                        </a:lnTo>
                        <a:cubicBezTo>
                          <a:pt x="51048" y="25239"/>
                          <a:pt x="49182" y="21018"/>
                          <a:pt x="46017" y="17691"/>
                        </a:cubicBezTo>
                        <a:cubicBezTo>
                          <a:pt x="42852" y="14363"/>
                          <a:pt x="38144" y="12010"/>
                          <a:pt x="31895" y="10630"/>
                        </a:cubicBezTo>
                        <a:cubicBezTo>
                          <a:pt x="25402" y="9169"/>
                          <a:pt x="20695" y="9332"/>
                          <a:pt x="17692" y="11036"/>
                        </a:cubicBezTo>
                        <a:cubicBezTo>
                          <a:pt x="14690" y="12740"/>
                          <a:pt x="13229" y="15256"/>
                          <a:pt x="13229" y="18665"/>
                        </a:cubicBezTo>
                        <a:cubicBezTo>
                          <a:pt x="13229" y="21587"/>
                          <a:pt x="14284" y="24184"/>
                          <a:pt x="16394" y="26537"/>
                        </a:cubicBezTo>
                        <a:cubicBezTo>
                          <a:pt x="18423" y="28891"/>
                          <a:pt x="23860" y="31975"/>
                          <a:pt x="32544" y="35870"/>
                        </a:cubicBezTo>
                        <a:cubicBezTo>
                          <a:pt x="41228" y="39766"/>
                          <a:pt x="47234" y="42769"/>
                          <a:pt x="50480" y="44960"/>
                        </a:cubicBezTo>
                        <a:cubicBezTo>
                          <a:pt x="55188" y="48206"/>
                          <a:pt x="58677" y="51696"/>
                          <a:pt x="60950" y="55511"/>
                        </a:cubicBezTo>
                        <a:cubicBezTo>
                          <a:pt x="63222" y="59325"/>
                          <a:pt x="64358" y="63383"/>
                          <a:pt x="64358" y="67766"/>
                        </a:cubicBezTo>
                        <a:cubicBezTo>
                          <a:pt x="64358" y="72067"/>
                          <a:pt x="63141" y="75881"/>
                          <a:pt x="60625" y="79128"/>
                        </a:cubicBezTo>
                        <a:cubicBezTo>
                          <a:pt x="58190" y="82374"/>
                          <a:pt x="54619" y="84565"/>
                          <a:pt x="49993" y="85701"/>
                        </a:cubicBezTo>
                        <a:cubicBezTo>
                          <a:pt x="45367" y="86838"/>
                          <a:pt x="40173" y="86757"/>
                          <a:pt x="34411" y="85458"/>
                        </a:cubicBezTo>
                        <a:cubicBezTo>
                          <a:pt x="27107" y="83835"/>
                          <a:pt x="20939" y="81400"/>
                          <a:pt x="15988" y="78235"/>
                        </a:cubicBezTo>
                        <a:cubicBezTo>
                          <a:pt x="11037" y="75070"/>
                          <a:pt x="7142" y="70931"/>
                          <a:pt x="4301" y="66061"/>
                        </a:cubicBezTo>
                        <a:cubicBezTo>
                          <a:pt x="1623" y="61111"/>
                          <a:pt x="81" y="55916"/>
                          <a:pt x="0" y="50479"/>
                        </a:cubicBezTo>
                        <a:close/>
                      </a:path>
                    </a:pathLst>
                  </a:custGeom>
                  <a:solidFill>
                    <a:srgbClr val="000000"/>
                  </a:solidFill>
                  <a:ln w="8054"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0" name="手繪多邊形: 圖案 59">
                    <a:extLst>
                      <a:ext uri="{FF2B5EF4-FFF2-40B4-BE49-F238E27FC236}">
                        <a16:creationId xmlns:a16="http://schemas.microsoft.com/office/drawing/2014/main" id="{2FBF674F-F14C-4FD2-9437-8BE399FDEEA0}"/>
                      </a:ext>
                    </a:extLst>
                  </p:cNvPr>
                  <p:cNvSpPr/>
                  <p:nvPr/>
                </p:nvSpPr>
                <p:spPr>
                  <a:xfrm>
                    <a:off x="7503823" y="3174881"/>
                    <a:ext cx="66955" cy="88958"/>
                  </a:xfrm>
                  <a:custGeom>
                    <a:avLst/>
                    <a:gdLst>
                      <a:gd name="connsiteX0" fmla="*/ 0 w 66955"/>
                      <a:gd name="connsiteY0" fmla="*/ 80996 h 88958"/>
                      <a:gd name="connsiteX1" fmla="*/ 0 w 66955"/>
                      <a:gd name="connsiteY1" fmla="*/ 0 h 88958"/>
                      <a:gd name="connsiteX2" fmla="*/ 27918 w 66955"/>
                      <a:gd name="connsiteY2" fmla="*/ 6168 h 88958"/>
                      <a:gd name="connsiteX3" fmla="*/ 42365 w 66955"/>
                      <a:gd name="connsiteY3" fmla="*/ 10469 h 88958"/>
                      <a:gd name="connsiteX4" fmla="*/ 54214 w 66955"/>
                      <a:gd name="connsiteY4" fmla="*/ 18910 h 88958"/>
                      <a:gd name="connsiteX5" fmla="*/ 63790 w 66955"/>
                      <a:gd name="connsiteY5" fmla="*/ 34817 h 88958"/>
                      <a:gd name="connsiteX6" fmla="*/ 66956 w 66955"/>
                      <a:gd name="connsiteY6" fmla="*/ 54782 h 88958"/>
                      <a:gd name="connsiteX7" fmla="*/ 64764 w 66955"/>
                      <a:gd name="connsiteY7" fmla="*/ 70689 h 88958"/>
                      <a:gd name="connsiteX8" fmla="*/ 59245 w 66955"/>
                      <a:gd name="connsiteY8" fmla="*/ 81239 h 88958"/>
                      <a:gd name="connsiteX9" fmla="*/ 51860 w 66955"/>
                      <a:gd name="connsiteY9" fmla="*/ 87002 h 88958"/>
                      <a:gd name="connsiteX10" fmla="*/ 42202 w 66955"/>
                      <a:gd name="connsiteY10" fmla="*/ 88949 h 88958"/>
                      <a:gd name="connsiteX11" fmla="*/ 29217 w 66955"/>
                      <a:gd name="connsiteY11" fmla="*/ 87489 h 88958"/>
                      <a:gd name="connsiteX12" fmla="*/ 0 w 66955"/>
                      <a:gd name="connsiteY12" fmla="*/ 80996 h 88958"/>
                      <a:gd name="connsiteX13" fmla="*/ 10713 w 66955"/>
                      <a:gd name="connsiteY13" fmla="*/ 73773 h 88958"/>
                      <a:gd name="connsiteX14" fmla="*/ 28000 w 66955"/>
                      <a:gd name="connsiteY14" fmla="*/ 77587 h 88958"/>
                      <a:gd name="connsiteX15" fmla="*/ 40579 w 66955"/>
                      <a:gd name="connsiteY15" fmla="*/ 78886 h 88958"/>
                      <a:gd name="connsiteX16" fmla="*/ 47802 w 66955"/>
                      <a:gd name="connsiteY16" fmla="*/ 76289 h 88958"/>
                      <a:gd name="connsiteX17" fmla="*/ 53727 w 66955"/>
                      <a:gd name="connsiteY17" fmla="*/ 67361 h 88958"/>
                      <a:gd name="connsiteX18" fmla="*/ 55837 w 66955"/>
                      <a:gd name="connsiteY18" fmla="*/ 52266 h 88958"/>
                      <a:gd name="connsiteX19" fmla="*/ 51698 w 66955"/>
                      <a:gd name="connsiteY19" fmla="*/ 31814 h 88958"/>
                      <a:gd name="connsiteX20" fmla="*/ 41553 w 66955"/>
                      <a:gd name="connsiteY20" fmla="*/ 20452 h 88958"/>
                      <a:gd name="connsiteX21" fmla="*/ 27675 w 66955"/>
                      <a:gd name="connsiteY21" fmla="*/ 15745 h 88958"/>
                      <a:gd name="connsiteX22" fmla="*/ 10632 w 66955"/>
                      <a:gd name="connsiteY22" fmla="*/ 12011 h 88958"/>
                      <a:gd name="connsiteX23" fmla="*/ 10632 w 66955"/>
                      <a:gd name="connsiteY23" fmla="*/ 73773 h 8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955" h="88958">
                        <a:moveTo>
                          <a:pt x="0" y="80996"/>
                        </a:moveTo>
                        <a:lnTo>
                          <a:pt x="0" y="0"/>
                        </a:lnTo>
                        <a:lnTo>
                          <a:pt x="27918" y="6168"/>
                        </a:lnTo>
                        <a:cubicBezTo>
                          <a:pt x="34249" y="7548"/>
                          <a:pt x="39037" y="9009"/>
                          <a:pt x="42365" y="10469"/>
                        </a:cubicBezTo>
                        <a:cubicBezTo>
                          <a:pt x="46991" y="12580"/>
                          <a:pt x="50967" y="15339"/>
                          <a:pt x="54214" y="18910"/>
                        </a:cubicBezTo>
                        <a:cubicBezTo>
                          <a:pt x="58515" y="23455"/>
                          <a:pt x="61680" y="28811"/>
                          <a:pt x="63790" y="34817"/>
                        </a:cubicBezTo>
                        <a:cubicBezTo>
                          <a:pt x="65900" y="40823"/>
                          <a:pt x="66956" y="47559"/>
                          <a:pt x="66956" y="54782"/>
                        </a:cubicBezTo>
                        <a:cubicBezTo>
                          <a:pt x="66956" y="60950"/>
                          <a:pt x="66225" y="66225"/>
                          <a:pt x="64764" y="70689"/>
                        </a:cubicBezTo>
                        <a:cubicBezTo>
                          <a:pt x="63303" y="75152"/>
                          <a:pt x="61518" y="78642"/>
                          <a:pt x="59245" y="81239"/>
                        </a:cubicBezTo>
                        <a:cubicBezTo>
                          <a:pt x="56973" y="83836"/>
                          <a:pt x="54538" y="85784"/>
                          <a:pt x="51860" y="87002"/>
                        </a:cubicBezTo>
                        <a:cubicBezTo>
                          <a:pt x="49182" y="88219"/>
                          <a:pt x="45936" y="88868"/>
                          <a:pt x="42202" y="88949"/>
                        </a:cubicBezTo>
                        <a:cubicBezTo>
                          <a:pt x="38469" y="89031"/>
                          <a:pt x="34086" y="88544"/>
                          <a:pt x="29217" y="87489"/>
                        </a:cubicBezTo>
                        <a:lnTo>
                          <a:pt x="0" y="80996"/>
                        </a:lnTo>
                        <a:close/>
                        <a:moveTo>
                          <a:pt x="10713" y="73773"/>
                        </a:moveTo>
                        <a:lnTo>
                          <a:pt x="28000" y="77587"/>
                        </a:lnTo>
                        <a:cubicBezTo>
                          <a:pt x="33356" y="78723"/>
                          <a:pt x="37495" y="79210"/>
                          <a:pt x="40579" y="78886"/>
                        </a:cubicBezTo>
                        <a:cubicBezTo>
                          <a:pt x="43582" y="78561"/>
                          <a:pt x="46017" y="77668"/>
                          <a:pt x="47802" y="76289"/>
                        </a:cubicBezTo>
                        <a:cubicBezTo>
                          <a:pt x="50318" y="74341"/>
                          <a:pt x="52347" y="71338"/>
                          <a:pt x="53727" y="67361"/>
                        </a:cubicBezTo>
                        <a:cubicBezTo>
                          <a:pt x="55106" y="63385"/>
                          <a:pt x="55837" y="58353"/>
                          <a:pt x="55837" y="52266"/>
                        </a:cubicBezTo>
                        <a:cubicBezTo>
                          <a:pt x="55837" y="43825"/>
                          <a:pt x="54457" y="37008"/>
                          <a:pt x="51698" y="31814"/>
                        </a:cubicBezTo>
                        <a:cubicBezTo>
                          <a:pt x="48938" y="26620"/>
                          <a:pt x="45530" y="22887"/>
                          <a:pt x="41553" y="20452"/>
                        </a:cubicBezTo>
                        <a:cubicBezTo>
                          <a:pt x="38712" y="18748"/>
                          <a:pt x="34086" y="17124"/>
                          <a:pt x="27675" y="15745"/>
                        </a:cubicBezTo>
                        <a:lnTo>
                          <a:pt x="10632" y="12011"/>
                        </a:lnTo>
                        <a:lnTo>
                          <a:pt x="10632" y="73773"/>
                        </a:lnTo>
                        <a:close/>
                      </a:path>
                    </a:pathLst>
                  </a:custGeom>
                  <a:solidFill>
                    <a:srgbClr val="000000"/>
                  </a:solidFill>
                  <a:ln w="8054"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grpSp>
      </p:grpSp>
    </p:spTree>
    <p:extLst>
      <p:ext uri="{BB962C8B-B14F-4D97-AF65-F5344CB8AC3E}">
        <p14:creationId xmlns:p14="http://schemas.microsoft.com/office/powerpoint/2010/main" val="3362549971"/>
      </p:ext>
    </p:extLst>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圓角 7">
            <a:extLst>
              <a:ext uri="{FF2B5EF4-FFF2-40B4-BE49-F238E27FC236}">
                <a16:creationId xmlns:a16="http://schemas.microsoft.com/office/drawing/2014/main" id="{F332EABE-B88B-43DB-80F7-B06D9919D8E9}"/>
              </a:ext>
            </a:extLst>
          </p:cNvPr>
          <p:cNvSpPr/>
          <p:nvPr/>
        </p:nvSpPr>
        <p:spPr>
          <a:xfrm>
            <a:off x="-416277" y="1359037"/>
            <a:ext cx="2272554" cy="223346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 name="矩形: 圓角 8">
            <a:extLst>
              <a:ext uri="{FF2B5EF4-FFF2-40B4-BE49-F238E27FC236}">
                <a16:creationId xmlns:a16="http://schemas.microsoft.com/office/drawing/2014/main" id="{6C2DEFE0-B144-47D8-8DE4-E4D4B3B2F550}"/>
              </a:ext>
            </a:extLst>
          </p:cNvPr>
          <p:cNvSpPr/>
          <p:nvPr/>
        </p:nvSpPr>
        <p:spPr>
          <a:xfrm>
            <a:off x="3712147" y="1359037"/>
            <a:ext cx="2272554" cy="223346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p:txBody>
          <a:bodyPr/>
          <a:lstStyle/>
          <a:p>
            <a:r>
              <a:rPr lang="en-US" altLang="zh-TW" sz="4000">
                <a:latin typeface="Arial" panose="020B0604020202020204" pitchFamily="34" charset="0"/>
                <a:ea typeface="微軟正黑體" panose="020B0604030504040204" pitchFamily="34" charset="-120"/>
                <a:cs typeface="+mn-ea"/>
                <a:sym typeface="Arial" panose="020B0604020202020204" pitchFamily="34" charset="0"/>
              </a:rPr>
              <a:t>Data security​</a:t>
            </a:r>
          </a:p>
        </p:txBody>
      </p:sp>
      <p:sp>
        <p:nvSpPr>
          <p:cNvPr id="10" name="文字方塊 9">
            <a:extLst>
              <a:ext uri="{FF2B5EF4-FFF2-40B4-BE49-F238E27FC236}">
                <a16:creationId xmlns:a16="http://schemas.microsoft.com/office/drawing/2014/main" id="{D8A5D3CA-2035-43EC-9FE7-D001F2172D24}"/>
              </a:ext>
            </a:extLst>
          </p:cNvPr>
          <p:cNvSpPr txBox="1"/>
          <p:nvPr/>
        </p:nvSpPr>
        <p:spPr>
          <a:xfrm>
            <a:off x="5826717" y="1401895"/>
            <a:ext cx="2529359" cy="867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800" b="1">
                <a:solidFill>
                  <a:srgbClr val="E9C27B"/>
                </a:solidFill>
                <a:latin typeface="Arial" panose="020B0604020202020204" pitchFamily="34" charset="0"/>
                <a:ea typeface="微軟正黑體" panose="020B0604030504040204" pitchFamily="34" charset="-120"/>
                <a:sym typeface="Arial" panose="020B0604020202020204" pitchFamily="34" charset="0"/>
              </a:rPr>
              <a:t>Malware Remover</a:t>
            </a:r>
          </a:p>
          <a:p>
            <a:pPr>
              <a:lnSpc>
                <a:spcPct val="110000"/>
              </a:lnSpc>
              <a:spcBef>
                <a:spcPts val="600"/>
              </a:spcBef>
            </a:pPr>
            <a:r>
              <a:rPr lang="en-US" altLang="zh-TW" sz="1200">
                <a:solidFill>
                  <a:schemeClr val="tx1"/>
                </a:solidFill>
                <a:latin typeface="Arial" panose="020B0604020202020204" pitchFamily="34" charset="0"/>
                <a:ea typeface="微軟正黑體" panose="020B0604030504040204" pitchFamily="34" charset="-120"/>
                <a:sym typeface="Arial" panose="020B0604020202020204" pitchFamily="34" charset="0"/>
              </a:rPr>
              <a:t>Protect your NAS data against malware attacks</a:t>
            </a:r>
            <a:endParaRPr lang="zh-TW" altLang="en-US" sz="12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 name="文字方塊 11">
            <a:extLst>
              <a:ext uri="{FF2B5EF4-FFF2-40B4-BE49-F238E27FC236}">
                <a16:creationId xmlns:a16="http://schemas.microsoft.com/office/drawing/2014/main" id="{0210DB9C-9845-44D8-96B6-8CD4E4A3F60B}"/>
              </a:ext>
            </a:extLst>
          </p:cNvPr>
          <p:cNvSpPr txBox="1"/>
          <p:nvPr/>
        </p:nvSpPr>
        <p:spPr>
          <a:xfrm>
            <a:off x="1659978" y="1382026"/>
            <a:ext cx="2679411" cy="14770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800" b="1" err="1">
                <a:solidFill>
                  <a:srgbClr val="E9C27B"/>
                </a:solidFill>
                <a:latin typeface="Arial" panose="020B0604020202020204" pitchFamily="34" charset="0"/>
                <a:ea typeface="微軟正黑體" panose="020B0604030504040204" pitchFamily="34" charset="-120"/>
                <a:sym typeface="Arial" panose="020B0604020202020204" pitchFamily="34" charset="0"/>
              </a:rPr>
              <a:t>QuFirewall</a:t>
            </a:r>
            <a:r>
              <a:rPr lang="en-US" altLang="zh-TW" sz="1800" b="1">
                <a:solidFill>
                  <a:srgbClr val="E9C27B"/>
                </a:solidFill>
                <a:latin typeface="Arial" panose="020B0604020202020204" pitchFamily="34" charset="0"/>
                <a:ea typeface="微軟正黑體" panose="020B0604030504040204" pitchFamily="34" charset="-120"/>
                <a:sym typeface="Arial" panose="020B0604020202020204" pitchFamily="34" charset="0"/>
              </a:rPr>
              <a:t>​</a:t>
            </a:r>
            <a:endParaRPr lang="zh-TW" altLang="en-US" sz="1800" b="1">
              <a:solidFill>
                <a:srgbClr val="E9C27B"/>
              </a:solidFill>
              <a:latin typeface="Arial" panose="020B0604020202020204" pitchFamily="34" charset="0"/>
              <a:ea typeface="微軟正黑體" panose="020B0604030504040204" pitchFamily="34" charset="-120"/>
              <a:sym typeface="Arial" panose="020B0604020202020204" pitchFamily="34" charset="0"/>
            </a:endParaRPr>
          </a:p>
          <a:p>
            <a:pPr>
              <a:lnSpc>
                <a:spcPct val="110000"/>
              </a:lnSpc>
              <a:spcBef>
                <a:spcPts val="600"/>
              </a:spcBef>
            </a:pPr>
            <a:r>
              <a:rPr lang="en-US" altLang="zh-TW" sz="1200">
                <a:solidFill>
                  <a:schemeClr val="tx1"/>
                </a:solidFill>
                <a:latin typeface="Arial" panose="020B0604020202020204" pitchFamily="34" charset="0"/>
                <a:ea typeface="微軟正黑體" panose="020B0604030504040204" pitchFamily="34" charset="-120"/>
                <a:sym typeface="Arial" panose="020B0604020202020204" pitchFamily="34" charset="0"/>
              </a:rPr>
              <a:t>You can allow/deny IP addresses and regions to prevent unauthorized access and brute force attacks for safeguarding data and service security.</a:t>
            </a:r>
            <a:endParaRPr lang="zh-TW" altLang="en-US" sz="12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5" name="圖片 2">
            <a:extLst>
              <a:ext uri="{FF2B5EF4-FFF2-40B4-BE49-F238E27FC236}">
                <a16:creationId xmlns:a16="http://schemas.microsoft.com/office/drawing/2014/main" id="{BC810B7C-A31B-44E2-AE2C-0A7D5754C30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66528" y="2776557"/>
            <a:ext cx="3689548" cy="2332894"/>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6" name="圖片 3">
            <a:extLst>
              <a:ext uri="{FF2B5EF4-FFF2-40B4-BE49-F238E27FC236}">
                <a16:creationId xmlns:a16="http://schemas.microsoft.com/office/drawing/2014/main" id="{D17B1591-90C4-41C0-86CF-423166ED4059}"/>
              </a:ext>
            </a:extLst>
          </p:cNvPr>
          <p:cNvPicPr>
            <a:picLocks noChangeAspect="1"/>
          </p:cNvPicPr>
          <p:nvPr/>
        </p:nvPicPr>
        <p:blipFill>
          <a:blip r:embed="rId4"/>
          <a:stretch>
            <a:fillRect/>
          </a:stretch>
        </p:blipFill>
        <p:spPr>
          <a:xfrm>
            <a:off x="503238" y="3005157"/>
            <a:ext cx="3689548" cy="3293768"/>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7" name="圖片 16">
            <a:extLst>
              <a:ext uri="{FF2B5EF4-FFF2-40B4-BE49-F238E27FC236}">
                <a16:creationId xmlns:a16="http://schemas.microsoft.com/office/drawing/2014/main" id="{098C0362-8312-4082-A2DE-5BA5AB8A136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58378" y="1359037"/>
            <a:ext cx="1149519" cy="1149519"/>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8" name="圖片 17">
            <a:extLst>
              <a:ext uri="{FF2B5EF4-FFF2-40B4-BE49-F238E27FC236}">
                <a16:creationId xmlns:a16="http://schemas.microsoft.com/office/drawing/2014/main" id="{E13E6C3C-5095-4BE0-9B17-B7A42636BD2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3238" y="1359037"/>
            <a:ext cx="1126621" cy="1125870"/>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19" name="矩形 18">
            <a:extLst>
              <a:ext uri="{FF2B5EF4-FFF2-40B4-BE49-F238E27FC236}">
                <a16:creationId xmlns:a16="http://schemas.microsoft.com/office/drawing/2014/main" id="{52AF5C30-7F89-4CE2-BAF9-7F15C2A86FE0}"/>
              </a:ext>
            </a:extLst>
          </p:cNvPr>
          <p:cNvSpPr/>
          <p:nvPr/>
        </p:nvSpPr>
        <p:spPr>
          <a:xfrm>
            <a:off x="-152400" y="4328154"/>
            <a:ext cx="9364133" cy="1970095"/>
          </a:xfrm>
          <a:prstGeom prst="rect">
            <a:avLst/>
          </a:prstGeom>
          <a:gradFill>
            <a:gsLst>
              <a:gs pos="0">
                <a:schemeClr val="bg1">
                  <a:alpha val="0"/>
                </a:schemeClr>
              </a:gs>
              <a:gs pos="57000">
                <a:schemeClr val="bg1"/>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1399883648"/>
      </p:ext>
    </p:extLst>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934AA673-43BF-4EAE-9BF8-2055B6054CFC}"/>
              </a:ext>
            </a:extLst>
          </p:cNvPr>
          <p:cNvSpPr txBox="1">
            <a:spLocks/>
          </p:cNvSpPr>
          <p:nvPr/>
        </p:nvSpPr>
        <p:spPr>
          <a:xfrm>
            <a:off x="262053" y="1508388"/>
            <a:ext cx="3748473" cy="12558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Orbitron"/>
              <a:buNone/>
              <a:defRPr sz="3200" b="1" i="0" u="none" strike="noStrike" cap="none">
                <a:solidFill>
                  <a:schemeClr val="dk1"/>
                </a:solidFill>
                <a:latin typeface="Orbitron"/>
                <a:ea typeface="Orbitron"/>
                <a:cs typeface="Orbitron"/>
                <a:sym typeface="Orbitron"/>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369570" lvl="1">
              <a:spcBef>
                <a:spcPts val="375"/>
              </a:spcBef>
            </a:pPr>
            <a:r>
              <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rPr>
              <a:t>QVR Elite</a:t>
            </a:r>
            <a:br>
              <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rPr>
            </a:br>
            <a:r>
              <a:rPr lang="en-US" altLang="zh-TW">
                <a:solidFill>
                  <a:srgbClr val="FFFFFF"/>
                </a:solidFill>
                <a:latin typeface="Arial" panose="020B0604020202020204" pitchFamily="34" charset="0"/>
                <a:ea typeface="微軟正黑體" panose="020B0604030504040204" pitchFamily="34" charset="-120"/>
                <a:sym typeface="Arial" panose="020B0604020202020204" pitchFamily="34" charset="0"/>
              </a:rPr>
              <a:t>Surveillance System</a:t>
            </a:r>
            <a:endParaRPr lang="zh-TW" sz="20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 name="副標題 2">
            <a:extLst>
              <a:ext uri="{FF2B5EF4-FFF2-40B4-BE49-F238E27FC236}">
                <a16:creationId xmlns:a16="http://schemas.microsoft.com/office/drawing/2014/main" id="{CE550620-0EFB-469D-B507-DBDED57DD0B1}"/>
              </a:ext>
            </a:extLst>
          </p:cNvPr>
          <p:cNvSpPr txBox="1">
            <a:spLocks/>
          </p:cNvSpPr>
          <p:nvPr/>
        </p:nvSpPr>
        <p:spPr>
          <a:xfrm>
            <a:off x="663498" y="2963592"/>
            <a:ext cx="2359102" cy="8303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pPr marL="0" indent="0">
              <a:lnSpc>
                <a:spcPct val="130000"/>
              </a:lnSpc>
              <a:buFont typeface="Lato"/>
              <a:buNone/>
            </a:pPr>
            <a:r>
              <a:rPr lang="zh-CN" altLang="zh-TW" sz="1400">
                <a:solidFill>
                  <a:srgbClr val="FFFFFF"/>
                </a:solidFill>
                <a:latin typeface="Arial" panose="020B0604020202020204" pitchFamily="34" charset="0"/>
                <a:ea typeface="微軟正黑體" panose="020B0604030504040204" pitchFamily="34" charset="-120"/>
                <a:sym typeface="Arial" panose="020B0604020202020204" pitchFamily="34" charset="0"/>
              </a:rPr>
              <a:t>flexible subscription plan </a:t>
            </a:r>
            <a:r>
              <a:rPr lang="en-US" altLang="zh-TW" sz="1400">
                <a:solidFill>
                  <a:srgbClr val="FFFFFF"/>
                </a:solidFill>
                <a:latin typeface="Arial" panose="020B0604020202020204" pitchFamily="34" charset="0"/>
                <a:ea typeface="微軟正黑體" panose="020B0604030504040204" pitchFamily="34" charset="-120"/>
                <a:sym typeface="Arial" panose="020B0604020202020204" pitchFamily="34" charset="0"/>
              </a:rPr>
              <a:t>for</a:t>
            </a:r>
            <a:r>
              <a:rPr lang="zh-CN" altLang="zh-TW" sz="1400">
                <a:solidFill>
                  <a:srgbClr val="FFFFFF"/>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rgbClr val="FFFFFF"/>
                </a:solidFill>
                <a:latin typeface="Arial" panose="020B0604020202020204" pitchFamily="34" charset="0"/>
                <a:ea typeface="微軟正黑體" panose="020B0604030504040204" pitchFamily="34" charset="-120"/>
                <a:sym typeface="Arial" panose="020B0604020202020204" pitchFamily="34" charset="0"/>
              </a:rPr>
              <a:t>recording</a:t>
            </a:r>
            <a:r>
              <a:rPr lang="zh-CN" altLang="zh-TW" sz="1400">
                <a:solidFill>
                  <a:srgbClr val="FFFFFF"/>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a:solidFill>
                  <a:srgbClr val="FFFFFF"/>
                </a:solidFill>
                <a:latin typeface="Arial" panose="020B0604020202020204" pitchFamily="34" charset="0"/>
                <a:ea typeface="微軟正黑體" panose="020B0604030504040204" pitchFamily="34" charset="-120"/>
                <a:sym typeface="Arial" panose="020B0604020202020204" pitchFamily="34" charset="0"/>
              </a:rPr>
              <a:t>channels</a:t>
            </a:r>
            <a:endParaRPr lang="zh-TW" sz="1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7" name="直線接點 6">
            <a:extLst>
              <a:ext uri="{FF2B5EF4-FFF2-40B4-BE49-F238E27FC236}">
                <a16:creationId xmlns:a16="http://schemas.microsoft.com/office/drawing/2014/main" id="{0147B0FB-253B-409C-B7F8-F18A0E0098C6}"/>
              </a:ext>
            </a:extLst>
          </p:cNvPr>
          <p:cNvCxnSpPr>
            <a:cxnSpLocks/>
          </p:cNvCxnSpPr>
          <p:nvPr/>
        </p:nvCxnSpPr>
        <p:spPr>
          <a:xfrm>
            <a:off x="750570" y="3010519"/>
            <a:ext cx="2179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888323"/>
      </p:ext>
    </p:extLst>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圓角 13">
            <a:extLst>
              <a:ext uri="{FF2B5EF4-FFF2-40B4-BE49-F238E27FC236}">
                <a16:creationId xmlns:a16="http://schemas.microsoft.com/office/drawing/2014/main" id="{D28C3926-BE29-4682-86DB-027B3AD4C553}"/>
              </a:ext>
            </a:extLst>
          </p:cNvPr>
          <p:cNvSpPr/>
          <p:nvPr/>
        </p:nvSpPr>
        <p:spPr>
          <a:xfrm>
            <a:off x="958375" y="941388"/>
            <a:ext cx="2529508" cy="248599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4" name="圖片 4" descr="一張含有 文字, 室內, 螢幕擷取畫面, 差異 的圖片&#10;&#10;自動產生的描述">
            <a:extLst>
              <a:ext uri="{FF2B5EF4-FFF2-40B4-BE49-F238E27FC236}">
                <a16:creationId xmlns:a16="http://schemas.microsoft.com/office/drawing/2014/main" id="{9C6EED37-ABC5-4167-B6EF-EF94F1CE24EA}"/>
              </a:ext>
            </a:extLst>
          </p:cNvPr>
          <p:cNvPicPr>
            <a:picLocks noChangeAspect="1"/>
          </p:cNvPicPr>
          <p:nvPr/>
        </p:nvPicPr>
        <p:blipFill>
          <a:blip r:embed="rId3"/>
          <a:stretch>
            <a:fillRect/>
          </a:stretch>
        </p:blipFill>
        <p:spPr>
          <a:xfrm>
            <a:off x="1357424" y="1523246"/>
            <a:ext cx="5099755" cy="2856666"/>
          </a:xfrm>
          <a:prstGeom prst="rect">
            <a:avLst/>
          </a:prstGeom>
        </p:spPr>
      </p:pic>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p:txBody>
          <a:bodyPr/>
          <a:lstStyle/>
          <a:p>
            <a:r>
              <a:rPr lang="en-US" altLang="zh-TW">
                <a:latin typeface="Arial" panose="020B0604020202020204" pitchFamily="34" charset="0"/>
                <a:ea typeface="微軟正黑體" panose="020B0604030504040204" pitchFamily="34" charset="-120"/>
                <a:cs typeface="+mn-ea"/>
                <a:sym typeface="Arial" panose="020B0604020202020204" pitchFamily="34" charset="0"/>
              </a:rPr>
              <a:t>QVR Elite - Surveillance System​</a:t>
            </a:r>
            <a:endParaRPr 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 name="文字方塊 6">
            <a:extLst>
              <a:ext uri="{FF2B5EF4-FFF2-40B4-BE49-F238E27FC236}">
                <a16:creationId xmlns:a16="http://schemas.microsoft.com/office/drawing/2014/main" id="{0283DDE9-3DE5-49B2-993D-46F07BA33E0B}"/>
              </a:ext>
            </a:extLst>
          </p:cNvPr>
          <p:cNvSpPr txBox="1"/>
          <p:nvPr/>
        </p:nvSpPr>
        <p:spPr>
          <a:xfrm>
            <a:off x="342075" y="4562831"/>
            <a:ext cx="292087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b="0" i="0" u="none" strike="noStrike">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MP4 Recording Format</a:t>
            </a:r>
            <a:r>
              <a:rPr lang="en-US" altLang="zh-TW" b="0" i="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endParaRPr lang="zh-TW" sz="1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8" name="圖片 3">
            <a:extLst>
              <a:ext uri="{FF2B5EF4-FFF2-40B4-BE49-F238E27FC236}">
                <a16:creationId xmlns:a16="http://schemas.microsoft.com/office/drawing/2014/main" id="{FCC1264A-E246-4A6F-969F-7047ACAF5703}"/>
              </a:ext>
            </a:extLst>
          </p:cNvPr>
          <p:cNvPicPr>
            <a:picLocks noChangeAspect="1"/>
          </p:cNvPicPr>
          <p:nvPr/>
        </p:nvPicPr>
        <p:blipFill rotWithShape="1">
          <a:blip r:embed="rId4" cstate="print">
            <a:grayscl/>
            <a:extLst>
              <a:ext uri="{28A0092B-C50C-407E-A947-70E740481C1C}">
                <a14:useLocalDpi xmlns:a14="http://schemas.microsoft.com/office/drawing/2010/main"/>
              </a:ext>
            </a:extLst>
          </a:blip>
          <a:srcRect/>
          <a:stretch/>
        </p:blipFill>
        <p:spPr>
          <a:xfrm>
            <a:off x="3171819" y="3479224"/>
            <a:ext cx="1461314" cy="1019730"/>
          </a:xfrm>
          <a:prstGeom prst="rect">
            <a:avLst/>
          </a:prstGeom>
          <a:solidFill>
            <a:srgbClr val="000000">
              <a:shade val="95000"/>
            </a:srgbClr>
          </a:solidFill>
          <a:ln w="28575" cap="sq">
            <a:solidFill>
              <a:srgbClr val="DCB483"/>
            </a:solidFill>
            <a:miter lim="800000"/>
          </a:ln>
          <a:effectLst>
            <a:outerShdw blurRad="254000" dist="190500" dir="2700000" sy="90000" algn="bl" rotWithShape="0">
              <a:srgbClr val="000000">
                <a:alpha val="40000"/>
              </a:srgbClr>
            </a:outerShdw>
          </a:effectLst>
        </p:spPr>
      </p:pic>
      <p:pic>
        <p:nvPicPr>
          <p:cNvPr id="9" name="圖片 3">
            <a:extLst>
              <a:ext uri="{FF2B5EF4-FFF2-40B4-BE49-F238E27FC236}">
                <a16:creationId xmlns:a16="http://schemas.microsoft.com/office/drawing/2014/main" id="{64DD70AA-8069-43A1-A307-D5E532010292}"/>
              </a:ext>
            </a:extLst>
          </p:cNvPr>
          <p:cNvPicPr>
            <a:picLocks noChangeAspect="1"/>
          </p:cNvPicPr>
          <p:nvPr/>
        </p:nvPicPr>
        <p:blipFill rotWithShape="1">
          <a:blip r:embed="rId5" cstate="print">
            <a:grayscl/>
            <a:extLst>
              <a:ext uri="{28A0092B-C50C-407E-A947-70E740481C1C}">
                <a14:useLocalDpi xmlns:a14="http://schemas.microsoft.com/office/drawing/2010/main"/>
              </a:ext>
            </a:extLst>
          </a:blip>
          <a:srcRect/>
          <a:stretch/>
        </p:blipFill>
        <p:spPr>
          <a:xfrm>
            <a:off x="5286160" y="3476662"/>
            <a:ext cx="1461314" cy="1024855"/>
          </a:xfrm>
          <a:prstGeom prst="rect">
            <a:avLst/>
          </a:prstGeom>
          <a:solidFill>
            <a:srgbClr val="000000">
              <a:shade val="95000"/>
            </a:srgbClr>
          </a:solidFill>
          <a:ln w="28575" cap="sq">
            <a:solidFill>
              <a:srgbClr val="DCB483"/>
            </a:solidFill>
            <a:miter lim="800000"/>
          </a:ln>
          <a:effectLst>
            <a:outerShdw blurRad="254000" dist="190500" dir="2700000" sy="90000" algn="bl" rotWithShape="0">
              <a:srgbClr val="000000">
                <a:alpha val="40000"/>
              </a:srgbClr>
            </a:outerShdw>
          </a:effectLst>
        </p:spPr>
      </p:pic>
      <p:pic>
        <p:nvPicPr>
          <p:cNvPr id="11" name="圖片 3" descr="一張含有 杯子, 玻璃, 餐具 的圖片&#10;&#10;自動產生的描述">
            <a:extLst>
              <a:ext uri="{FF2B5EF4-FFF2-40B4-BE49-F238E27FC236}">
                <a16:creationId xmlns:a16="http://schemas.microsoft.com/office/drawing/2014/main" id="{8B7CE37D-5B6D-42A4-98BD-B563A7DB2001}"/>
              </a:ext>
            </a:extLst>
          </p:cNvPr>
          <p:cNvPicPr>
            <a:picLocks noChangeAspect="1"/>
          </p:cNvPicPr>
          <p:nvPr/>
        </p:nvPicPr>
        <p:blipFill rotWithShape="1">
          <a:blip r:embed="rId6" cstate="print">
            <a:grayscl/>
            <a:extLst>
              <a:ext uri="{28A0092B-C50C-407E-A947-70E740481C1C}">
                <a14:useLocalDpi xmlns:a14="http://schemas.microsoft.com/office/drawing/2010/main"/>
              </a:ext>
            </a:extLst>
          </a:blip>
          <a:srcRect/>
          <a:stretch/>
        </p:blipFill>
        <p:spPr>
          <a:xfrm>
            <a:off x="1099860" y="3527661"/>
            <a:ext cx="1405303" cy="922856"/>
          </a:xfrm>
          <a:prstGeom prst="rect">
            <a:avLst/>
          </a:prstGeom>
          <a:solidFill>
            <a:srgbClr val="000000">
              <a:shade val="95000"/>
            </a:srgbClr>
          </a:solidFill>
          <a:ln w="28575" cap="sq">
            <a:solidFill>
              <a:srgbClr val="DCB483"/>
            </a:solidFill>
            <a:miter lim="800000"/>
          </a:ln>
          <a:effectLst>
            <a:outerShdw blurRad="254000" dist="190500" dir="2700000" sy="90000" algn="bl" rotWithShape="0">
              <a:srgbClr val="000000">
                <a:alpha val="40000"/>
              </a:srgbClr>
            </a:outerShdw>
          </a:effectLst>
        </p:spPr>
      </p:pic>
      <p:sp>
        <p:nvSpPr>
          <p:cNvPr id="12" name="文字方塊 11">
            <a:extLst>
              <a:ext uri="{FF2B5EF4-FFF2-40B4-BE49-F238E27FC236}">
                <a16:creationId xmlns:a16="http://schemas.microsoft.com/office/drawing/2014/main" id="{EEFE514E-CF30-4243-8D86-DDCDD4158EE4}"/>
              </a:ext>
            </a:extLst>
          </p:cNvPr>
          <p:cNvSpPr txBox="1"/>
          <p:nvPr/>
        </p:nvSpPr>
        <p:spPr>
          <a:xfrm>
            <a:off x="2165577" y="4562805"/>
            <a:ext cx="35298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b="0" i="0" u="none" strike="noStrike">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Flexible Subscription</a:t>
            </a:r>
            <a:r>
              <a:rPr lang="en-US" altLang="zh-TW" b="0" i="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endParaRPr lang="zh-TW" altLang="en-US">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 name="文字方塊 12">
            <a:extLst>
              <a:ext uri="{FF2B5EF4-FFF2-40B4-BE49-F238E27FC236}">
                <a16:creationId xmlns:a16="http://schemas.microsoft.com/office/drawing/2014/main" id="{3395406B-24A5-4514-BE89-7EB7270349B6}"/>
              </a:ext>
            </a:extLst>
          </p:cNvPr>
          <p:cNvSpPr txBox="1"/>
          <p:nvPr/>
        </p:nvSpPr>
        <p:spPr>
          <a:xfrm>
            <a:off x="4524663" y="4562327"/>
            <a:ext cx="292087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b="0" i="0" u="none" strike="noStrike">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Expandable Capacity</a:t>
            </a:r>
            <a:r>
              <a:rPr lang="en-US" altLang="zh-TW" b="0" i="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endParaRPr lang="zh-TW" altLang="en-US">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2" name="圖片 2">
            <a:extLst>
              <a:ext uri="{FF2B5EF4-FFF2-40B4-BE49-F238E27FC236}">
                <a16:creationId xmlns:a16="http://schemas.microsoft.com/office/drawing/2014/main" id="{4B45D057-01FC-4AB8-BE50-3284CCE613E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46527" y="1297955"/>
            <a:ext cx="936631" cy="922856"/>
          </a:xfrm>
          <a:prstGeom prst="roundRect">
            <a:avLst>
              <a:gd name="adj" fmla="val 20398"/>
            </a:avLst>
          </a:prstGeom>
          <a:solidFill>
            <a:srgbClr val="F7F8FB"/>
          </a:solidFill>
          <a:ln>
            <a:noFill/>
          </a:ln>
          <a:effectLst>
            <a:outerShdw blurRad="76200" dist="50800" dir="8100000" algn="tr" rotWithShape="0">
              <a:srgbClr val="09000C">
                <a:alpha val="53000"/>
              </a:srgbClr>
            </a:outerShdw>
          </a:effectLst>
        </p:spPr>
      </p:pic>
      <p:sp>
        <p:nvSpPr>
          <p:cNvPr id="15" name="矩形: 圓角 14">
            <a:extLst>
              <a:ext uri="{FF2B5EF4-FFF2-40B4-BE49-F238E27FC236}">
                <a16:creationId xmlns:a16="http://schemas.microsoft.com/office/drawing/2014/main" id="{27132A60-D68E-42EB-A579-ADDA73918881}"/>
              </a:ext>
            </a:extLst>
          </p:cNvPr>
          <p:cNvSpPr/>
          <p:nvPr/>
        </p:nvSpPr>
        <p:spPr>
          <a:xfrm>
            <a:off x="6690723" y="1500059"/>
            <a:ext cx="892480" cy="903250"/>
          </a:xfrm>
          <a:prstGeom prst="roundRect">
            <a:avLst/>
          </a:prstGeom>
          <a:solidFill>
            <a:schemeClr val="tx1"/>
          </a:solidFill>
          <a:ln>
            <a:solidFill>
              <a:srgbClr val="E9C27B"/>
            </a:solid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6" name="圖形 15">
            <a:extLst>
              <a:ext uri="{FF2B5EF4-FFF2-40B4-BE49-F238E27FC236}">
                <a16:creationId xmlns:a16="http://schemas.microsoft.com/office/drawing/2014/main" id="{A53F6835-F79A-4F4A-9AB4-E101FDB9A8BE}"/>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765726" y="1665469"/>
            <a:ext cx="817477" cy="537620"/>
          </a:xfrm>
          <a:prstGeom prst="rect">
            <a:avLst/>
          </a:prstGeom>
        </p:spPr>
      </p:pic>
      <p:sp>
        <p:nvSpPr>
          <p:cNvPr id="17" name="文字方塊 16">
            <a:extLst>
              <a:ext uri="{FF2B5EF4-FFF2-40B4-BE49-F238E27FC236}">
                <a16:creationId xmlns:a16="http://schemas.microsoft.com/office/drawing/2014/main" id="{E30B708B-7C59-467F-BF45-1BA5BC5E7F8C}"/>
              </a:ext>
            </a:extLst>
          </p:cNvPr>
          <p:cNvSpPr txBox="1"/>
          <p:nvPr/>
        </p:nvSpPr>
        <p:spPr>
          <a:xfrm>
            <a:off x="6440956" y="2493138"/>
            <a:ext cx="1345620" cy="9276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10000"/>
              </a:lnSpc>
              <a:spcBef>
                <a:spcPts val="300"/>
              </a:spcBef>
            </a:pPr>
            <a:r>
              <a:rPr lang="en-US" altLang="zh-TW" sz="1200">
                <a:solidFill>
                  <a:schemeClr val="tx1"/>
                </a:solidFill>
                <a:latin typeface="Arial" panose="020B0604020202020204" pitchFamily="34" charset="0"/>
                <a:ea typeface="微軟正黑體" panose="020B0604030504040204" pitchFamily="34" charset="-120"/>
                <a:sym typeface="Arial" panose="020B0604020202020204" pitchFamily="34" charset="0"/>
              </a:rPr>
              <a:t>base embedded channels​</a:t>
            </a:r>
          </a:p>
          <a:p>
            <a:pPr algn="ctr">
              <a:lnSpc>
                <a:spcPct val="110000"/>
              </a:lnSpc>
              <a:spcBef>
                <a:spcPts val="300"/>
              </a:spcBef>
            </a:pPr>
            <a:r>
              <a:rPr lang="en-US" altLang="zh-TW" sz="1200">
                <a:solidFill>
                  <a:schemeClr val="tx1"/>
                </a:solidFill>
                <a:latin typeface="Arial" panose="020B0604020202020204" pitchFamily="34" charset="0"/>
                <a:ea typeface="微軟正黑體" panose="020B0604030504040204" pitchFamily="34" charset="-120"/>
                <a:sym typeface="Arial" panose="020B0604020202020204" pitchFamily="34" charset="0"/>
              </a:rPr>
              <a:t>(Flexible expansion)​</a:t>
            </a:r>
            <a:endParaRPr lang="zh-TW" altLang="en-US" sz="12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2880873282"/>
      </p:ext>
    </p:extLst>
  </p:cSld>
  <p:clrMapOvr>
    <a:masterClrMapping/>
  </p:clrMapOvr>
  <p:transition spd="slow">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3BD361D-2A5B-4C83-9A84-9A3820B86020}"/>
              </a:ext>
            </a:extLst>
          </p:cNvPr>
          <p:cNvSpPr>
            <a:spLocks noGrp="1"/>
          </p:cNvSpPr>
          <p:nvPr>
            <p:ph type="title"/>
          </p:nvPr>
        </p:nvSpPr>
        <p:spPr>
          <a:xfrm>
            <a:off x="713225" y="115890"/>
            <a:ext cx="7707900" cy="572700"/>
          </a:xfrm>
        </p:spPr>
        <p:txBody>
          <a:bodyPr/>
          <a:lstStyle/>
          <a:p>
            <a:r>
              <a:rPr lang="en-US" altLang="zh-TW">
                <a:latin typeface="Arial" panose="020B0604020202020204" pitchFamily="34" charset="0"/>
                <a:ea typeface="微軟正黑體" panose="020B0604030504040204" pitchFamily="34" charset="-120"/>
                <a:sym typeface="Arial" panose="020B0604020202020204" pitchFamily="34" charset="0"/>
              </a:rPr>
              <a:t>Compatible with Huge Amount of Camera Models </a:t>
            </a:r>
            <a:r>
              <a:rPr lang="en-US" altLang="zh-TW" b="0" i="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endParaRPr lang="zh-TW">
              <a:latin typeface="Arial" panose="020B0604020202020204" pitchFamily="34" charset="0"/>
              <a:ea typeface="微軟正黑體" panose="020B0604030504040204" pitchFamily="34" charset="-120"/>
              <a:sym typeface="Arial" panose="020B0604020202020204" pitchFamily="34" charset="0"/>
            </a:endParaRPr>
          </a:p>
        </p:txBody>
      </p:sp>
      <p:sp>
        <p:nvSpPr>
          <p:cNvPr id="3" name="Google Shape;253;p31">
            <a:extLst>
              <a:ext uri="{FF2B5EF4-FFF2-40B4-BE49-F238E27FC236}">
                <a16:creationId xmlns:a16="http://schemas.microsoft.com/office/drawing/2014/main" id="{0907B73D-1BF4-4485-9BC2-80A66557BE43}"/>
              </a:ext>
            </a:extLst>
          </p:cNvPr>
          <p:cNvSpPr/>
          <p:nvPr/>
        </p:nvSpPr>
        <p:spPr>
          <a:xfrm>
            <a:off x="3184129" y="1756712"/>
            <a:ext cx="2700600" cy="2805600"/>
          </a:xfrm>
          <a:prstGeom prst="rect">
            <a:avLst/>
          </a:prstGeom>
          <a:gradFill flip="none" rotWithShape="1">
            <a:gsLst>
              <a:gs pos="0">
                <a:schemeClr val="accent1">
                  <a:lumMod val="97000"/>
                  <a:lumOff val="3000"/>
                </a:schemeClr>
              </a:gs>
              <a:gs pos="100000">
                <a:schemeClr val="accent1">
                  <a:lumMod val="60000"/>
                  <a:lumOff val="40000"/>
                </a:schemeClr>
              </a:gs>
            </a:gsLst>
            <a:lin ang="16200000" scaled="1"/>
            <a:tileRect/>
          </a:gradFill>
          <a:ln w="28575" cap="flat" cmpd="sng">
            <a:solidFill>
              <a:srgbClr val="E9C27B"/>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5" name="Google Shape;256;p31" descr="PLC Based Industrial Automation in Bangladesh - PLC Bangladesh">
            <a:extLst>
              <a:ext uri="{FF2B5EF4-FFF2-40B4-BE49-F238E27FC236}">
                <a16:creationId xmlns:a16="http://schemas.microsoft.com/office/drawing/2014/main" id="{EF4A1EAB-F8D9-4CEE-9312-E0CD052D5006}"/>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184103" y="2667640"/>
            <a:ext cx="2700693" cy="1894690"/>
          </a:xfrm>
          <a:prstGeom prst="rect">
            <a:avLst/>
          </a:prstGeom>
          <a:noFill/>
          <a:ln>
            <a:noFill/>
          </a:ln>
        </p:spPr>
      </p:pic>
      <p:sp>
        <p:nvSpPr>
          <p:cNvPr id="6" name="Google Shape;257;p31">
            <a:extLst>
              <a:ext uri="{FF2B5EF4-FFF2-40B4-BE49-F238E27FC236}">
                <a16:creationId xmlns:a16="http://schemas.microsoft.com/office/drawing/2014/main" id="{1CDF72E1-9C9B-4B1B-87E6-0ACC36B01084}"/>
              </a:ext>
            </a:extLst>
          </p:cNvPr>
          <p:cNvSpPr/>
          <p:nvPr/>
        </p:nvSpPr>
        <p:spPr>
          <a:xfrm>
            <a:off x="210898" y="1756712"/>
            <a:ext cx="2766000" cy="2805600"/>
          </a:xfrm>
          <a:prstGeom prst="rect">
            <a:avLst/>
          </a:prstGeom>
          <a:gradFill flip="none" rotWithShape="1">
            <a:gsLst>
              <a:gs pos="0">
                <a:schemeClr val="accent1">
                  <a:lumMod val="97000"/>
                  <a:lumOff val="3000"/>
                </a:schemeClr>
              </a:gs>
              <a:gs pos="100000">
                <a:schemeClr val="accent1">
                  <a:lumMod val="60000"/>
                  <a:lumOff val="40000"/>
                </a:schemeClr>
              </a:gs>
            </a:gsLst>
            <a:lin ang="16200000" scaled="1"/>
            <a:tileRect/>
          </a:gradFill>
          <a:ln w="28575" cap="flat" cmpd="sng">
            <a:solidFill>
              <a:srgbClr val="E9C27B"/>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 name="Google Shape;258;p31">
            <a:extLst>
              <a:ext uri="{FF2B5EF4-FFF2-40B4-BE49-F238E27FC236}">
                <a16:creationId xmlns:a16="http://schemas.microsoft.com/office/drawing/2014/main" id="{C9CF1994-9D49-4DC5-8EF7-DE9E21C129CC}"/>
              </a:ext>
            </a:extLst>
          </p:cNvPr>
          <p:cNvSpPr/>
          <p:nvPr/>
        </p:nvSpPr>
        <p:spPr>
          <a:xfrm>
            <a:off x="210874" y="1369538"/>
            <a:ext cx="2766000" cy="399300"/>
          </a:xfrm>
          <a:prstGeom prst="rect">
            <a:avLst/>
          </a:prstGeom>
          <a:solidFill>
            <a:srgbClr val="E9C27B"/>
          </a:solidFill>
          <a:ln w="38100" cap="flat" cmpd="sng">
            <a:solidFill>
              <a:srgbClr val="E9C27B"/>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300"/>
            </a:pPr>
            <a:r>
              <a:rPr lang="en-US" sz="1300" b="1" i="0" u="none" strike="noStrike" cap="none">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over</a:t>
            </a:r>
            <a:r>
              <a:rPr lang="en" sz="2400" b="1" i="0" u="none" strike="noStrike" cap="none">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180 </a:t>
            </a:r>
            <a:r>
              <a:rPr lang="en-US" sz="2400" b="1" i="0" u="none" strike="noStrike" cap="none">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Brands</a:t>
            </a:r>
            <a:endParaRPr lang="en" sz="2000" b="1" i="0" u="none" strike="noStrike" cap="none">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pic>
        <p:nvPicPr>
          <p:cNvPr id="8" name="Google Shape;259;p31">
            <a:extLst>
              <a:ext uri="{FF2B5EF4-FFF2-40B4-BE49-F238E27FC236}">
                <a16:creationId xmlns:a16="http://schemas.microsoft.com/office/drawing/2014/main" id="{A29FD50A-0C29-468B-B1EC-DFA93D1FA2CF}"/>
              </a:ext>
            </a:extLst>
          </p:cNvPr>
          <p:cNvPicPr preferRelativeResize="0"/>
          <p:nvPr/>
        </p:nvPicPr>
        <p:blipFill rotWithShape="1">
          <a:blip r:embed="rId4">
            <a:alphaModFix/>
          </a:blip>
          <a:srcRect/>
          <a:stretch/>
        </p:blipFill>
        <p:spPr>
          <a:xfrm>
            <a:off x="3551350" y="1771449"/>
            <a:ext cx="2189401" cy="836351"/>
          </a:xfrm>
          <a:prstGeom prst="rect">
            <a:avLst/>
          </a:prstGeom>
          <a:noFill/>
          <a:ln>
            <a:noFill/>
          </a:ln>
        </p:spPr>
      </p:pic>
      <p:pic>
        <p:nvPicPr>
          <p:cNvPr id="9" name="Google Shape;260;p31">
            <a:extLst>
              <a:ext uri="{FF2B5EF4-FFF2-40B4-BE49-F238E27FC236}">
                <a16:creationId xmlns:a16="http://schemas.microsoft.com/office/drawing/2014/main" id="{FD2780A8-CDCA-4EA5-92EA-2295E98ABCA8}"/>
              </a:ext>
            </a:extLst>
          </p:cNvPr>
          <p:cNvPicPr preferRelativeResize="0"/>
          <p:nvPr/>
        </p:nvPicPr>
        <p:blipFill rotWithShape="1">
          <a:blip r:embed="rId5">
            <a:alphaModFix/>
          </a:blip>
          <a:srcRect/>
          <a:stretch/>
        </p:blipFill>
        <p:spPr>
          <a:xfrm>
            <a:off x="1836589" y="2487997"/>
            <a:ext cx="744051" cy="303911"/>
          </a:xfrm>
          <a:prstGeom prst="rect">
            <a:avLst/>
          </a:prstGeom>
          <a:noFill/>
          <a:ln>
            <a:noFill/>
          </a:ln>
        </p:spPr>
      </p:pic>
      <p:pic>
        <p:nvPicPr>
          <p:cNvPr id="10" name="Google Shape;261;p31">
            <a:extLst>
              <a:ext uri="{FF2B5EF4-FFF2-40B4-BE49-F238E27FC236}">
                <a16:creationId xmlns:a16="http://schemas.microsoft.com/office/drawing/2014/main" id="{32E0194F-AA9B-4080-839D-01B2D5D631FE}"/>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477446" y="3548382"/>
            <a:ext cx="986550" cy="197310"/>
          </a:xfrm>
          <a:prstGeom prst="rect">
            <a:avLst/>
          </a:prstGeom>
          <a:noFill/>
          <a:ln>
            <a:noFill/>
          </a:ln>
        </p:spPr>
      </p:pic>
      <p:pic>
        <p:nvPicPr>
          <p:cNvPr id="11" name="Google Shape;262;p31">
            <a:extLst>
              <a:ext uri="{FF2B5EF4-FFF2-40B4-BE49-F238E27FC236}">
                <a16:creationId xmlns:a16="http://schemas.microsoft.com/office/drawing/2014/main" id="{F53B44B1-EB80-4153-9D38-D3349BEC1D8C}"/>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1817869" y="3540960"/>
            <a:ext cx="781493" cy="307479"/>
          </a:xfrm>
          <a:prstGeom prst="rect">
            <a:avLst/>
          </a:prstGeom>
          <a:noFill/>
          <a:ln>
            <a:noFill/>
          </a:ln>
        </p:spPr>
      </p:pic>
      <p:pic>
        <p:nvPicPr>
          <p:cNvPr id="12" name="Google Shape;263;p31">
            <a:extLst>
              <a:ext uri="{FF2B5EF4-FFF2-40B4-BE49-F238E27FC236}">
                <a16:creationId xmlns:a16="http://schemas.microsoft.com/office/drawing/2014/main" id="{F398083D-CA9E-442E-8ADD-497C342A1AE7}"/>
              </a:ext>
            </a:extLst>
          </p:cNvPr>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1817869" y="3054326"/>
            <a:ext cx="781492" cy="224216"/>
          </a:xfrm>
          <a:prstGeom prst="rect">
            <a:avLst/>
          </a:prstGeom>
          <a:noFill/>
          <a:ln>
            <a:noFill/>
          </a:ln>
        </p:spPr>
      </p:pic>
      <p:pic>
        <p:nvPicPr>
          <p:cNvPr id="13" name="Google Shape;264;p31">
            <a:extLst>
              <a:ext uri="{FF2B5EF4-FFF2-40B4-BE49-F238E27FC236}">
                <a16:creationId xmlns:a16="http://schemas.microsoft.com/office/drawing/2014/main" id="{94F8B00C-ACEC-47A4-9AB6-8B0CC509F047}"/>
              </a:ext>
            </a:extLst>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477446" y="2506586"/>
            <a:ext cx="1007098" cy="201483"/>
          </a:xfrm>
          <a:prstGeom prst="rect">
            <a:avLst/>
          </a:prstGeom>
          <a:noFill/>
          <a:ln>
            <a:noFill/>
          </a:ln>
        </p:spPr>
      </p:pic>
      <p:pic>
        <p:nvPicPr>
          <p:cNvPr id="14" name="Google Shape;265;p31">
            <a:extLst>
              <a:ext uri="{FF2B5EF4-FFF2-40B4-BE49-F238E27FC236}">
                <a16:creationId xmlns:a16="http://schemas.microsoft.com/office/drawing/2014/main" id="{5FE031D7-E5EA-4206-A90D-73B3F0B6CE01}"/>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527519" y="1931156"/>
            <a:ext cx="945361" cy="230064"/>
          </a:xfrm>
          <a:prstGeom prst="rect">
            <a:avLst/>
          </a:prstGeom>
          <a:noFill/>
          <a:ln>
            <a:noFill/>
          </a:ln>
        </p:spPr>
      </p:pic>
      <p:pic>
        <p:nvPicPr>
          <p:cNvPr id="15" name="Google Shape;266;p31">
            <a:extLst>
              <a:ext uri="{FF2B5EF4-FFF2-40B4-BE49-F238E27FC236}">
                <a16:creationId xmlns:a16="http://schemas.microsoft.com/office/drawing/2014/main" id="{E3DAB21E-2A7D-47C2-B606-5B1045FDD4E2}"/>
              </a:ext>
            </a:extLst>
          </p:cNvPr>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492988" y="3053435"/>
            <a:ext cx="990367" cy="149581"/>
          </a:xfrm>
          <a:prstGeom prst="rect">
            <a:avLst/>
          </a:prstGeom>
          <a:noFill/>
          <a:ln>
            <a:noFill/>
          </a:ln>
        </p:spPr>
      </p:pic>
      <p:pic>
        <p:nvPicPr>
          <p:cNvPr id="16" name="Google Shape;267;p31">
            <a:extLst>
              <a:ext uri="{FF2B5EF4-FFF2-40B4-BE49-F238E27FC236}">
                <a16:creationId xmlns:a16="http://schemas.microsoft.com/office/drawing/2014/main" id="{F4368FA1-9EB1-4445-98F9-0BCEFF195693}"/>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278660" y="4091059"/>
            <a:ext cx="1384116" cy="276369"/>
          </a:xfrm>
          <a:prstGeom prst="rect">
            <a:avLst/>
          </a:prstGeom>
          <a:noFill/>
          <a:ln>
            <a:noFill/>
          </a:ln>
        </p:spPr>
      </p:pic>
      <p:pic>
        <p:nvPicPr>
          <p:cNvPr id="17" name="Google Shape;268;p31">
            <a:extLst>
              <a:ext uri="{FF2B5EF4-FFF2-40B4-BE49-F238E27FC236}">
                <a16:creationId xmlns:a16="http://schemas.microsoft.com/office/drawing/2014/main" id="{25E02ACB-2C5A-42D6-8AE3-B816CF24C244}"/>
              </a:ext>
            </a:extLst>
          </p:cNvPr>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1731339" y="1866796"/>
            <a:ext cx="1025092" cy="358783"/>
          </a:xfrm>
          <a:prstGeom prst="rect">
            <a:avLst/>
          </a:prstGeom>
          <a:noFill/>
          <a:ln>
            <a:noFill/>
          </a:ln>
        </p:spPr>
      </p:pic>
      <p:pic>
        <p:nvPicPr>
          <p:cNvPr id="18" name="Google Shape;269;p31" descr="Brickcom - deltalink">
            <a:extLst>
              <a:ext uri="{FF2B5EF4-FFF2-40B4-BE49-F238E27FC236}">
                <a16:creationId xmlns:a16="http://schemas.microsoft.com/office/drawing/2014/main" id="{A9D05952-F060-40F3-B38F-E67564E6E457}"/>
              </a:ext>
            </a:extLst>
          </p:cNvPr>
          <p:cNvPicPr preferRelativeResize="0"/>
          <p:nvPr/>
        </p:nvPicPr>
        <p:blipFill rotWithShape="1">
          <a:blip r:embed="rId14" cstate="print">
            <a:alphaModFix/>
            <a:extLst>
              <a:ext uri="{28A0092B-C50C-407E-A947-70E740481C1C}">
                <a14:useLocalDpi xmlns:a14="http://schemas.microsoft.com/office/drawing/2010/main"/>
              </a:ext>
            </a:extLst>
          </a:blip>
          <a:srcRect t="24883" b="22653"/>
          <a:stretch/>
        </p:blipFill>
        <p:spPr>
          <a:xfrm>
            <a:off x="1696827" y="4110859"/>
            <a:ext cx="1023574" cy="243354"/>
          </a:xfrm>
          <a:prstGeom prst="rect">
            <a:avLst/>
          </a:prstGeom>
          <a:noFill/>
          <a:ln>
            <a:noFill/>
          </a:ln>
        </p:spPr>
      </p:pic>
      <p:sp>
        <p:nvSpPr>
          <p:cNvPr id="19" name="Google Shape;270;p31">
            <a:extLst>
              <a:ext uri="{FF2B5EF4-FFF2-40B4-BE49-F238E27FC236}">
                <a16:creationId xmlns:a16="http://schemas.microsoft.com/office/drawing/2014/main" id="{D37CD554-33EA-4C12-8358-9DE7FEE7228A}"/>
              </a:ext>
            </a:extLst>
          </p:cNvPr>
          <p:cNvSpPr/>
          <p:nvPr/>
        </p:nvSpPr>
        <p:spPr>
          <a:xfrm>
            <a:off x="3184104" y="1369538"/>
            <a:ext cx="2700600" cy="399300"/>
          </a:xfrm>
          <a:prstGeom prst="rect">
            <a:avLst/>
          </a:prstGeom>
          <a:solidFill>
            <a:srgbClr val="E9C27B"/>
          </a:solidFill>
          <a:ln w="38100" cap="flat" cmpd="sng">
            <a:solidFill>
              <a:srgbClr val="E9C27B"/>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300"/>
            </a:pPr>
            <a:r>
              <a:rPr lang="en-US" altLang="zh-CN" sz="1300" b="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over</a:t>
            </a:r>
            <a:r>
              <a:rPr lang="en" sz="1300" b="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 </a:t>
            </a:r>
            <a:r>
              <a:rPr lang="en" sz="2400" b="1" i="0" u="none" strike="noStrike" cap="none">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6700 </a:t>
            </a:r>
            <a:r>
              <a:rPr lang="en-US" sz="2400" b="1" i="0" u="none" strike="noStrike" cap="none">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Models</a:t>
            </a:r>
            <a:endParaRPr lang="en" sz="2000" b="1" i="0" u="none" strike="noStrike" cap="none">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
        <p:nvSpPr>
          <p:cNvPr id="20" name="Google Shape;271;p31">
            <a:extLst>
              <a:ext uri="{FF2B5EF4-FFF2-40B4-BE49-F238E27FC236}">
                <a16:creationId xmlns:a16="http://schemas.microsoft.com/office/drawing/2014/main" id="{1B160E1B-1441-4C67-934F-87EE9526CDEB}"/>
              </a:ext>
            </a:extLst>
          </p:cNvPr>
          <p:cNvSpPr/>
          <p:nvPr/>
        </p:nvSpPr>
        <p:spPr>
          <a:xfrm>
            <a:off x="6083246" y="1756712"/>
            <a:ext cx="2905200" cy="2805600"/>
          </a:xfrm>
          <a:prstGeom prst="rect">
            <a:avLst/>
          </a:prstGeom>
          <a:gradFill flip="none" rotWithShape="1">
            <a:gsLst>
              <a:gs pos="0">
                <a:schemeClr val="accent1">
                  <a:lumMod val="97000"/>
                  <a:lumOff val="3000"/>
                </a:schemeClr>
              </a:gs>
              <a:gs pos="100000">
                <a:schemeClr val="accent1">
                  <a:lumMod val="60000"/>
                  <a:lumOff val="40000"/>
                </a:schemeClr>
              </a:gs>
            </a:gsLst>
            <a:lin ang="16200000" scaled="1"/>
            <a:tileRect/>
          </a:gradFill>
          <a:ln w="28575" cap="flat" cmpd="sng">
            <a:solidFill>
              <a:srgbClr val="E9C27B"/>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 name="Google Shape;272;p31">
            <a:extLst>
              <a:ext uri="{FF2B5EF4-FFF2-40B4-BE49-F238E27FC236}">
                <a16:creationId xmlns:a16="http://schemas.microsoft.com/office/drawing/2014/main" id="{638A9431-A6C3-4CBD-A67A-26D4D797D44B}"/>
              </a:ext>
            </a:extLst>
          </p:cNvPr>
          <p:cNvSpPr/>
          <p:nvPr/>
        </p:nvSpPr>
        <p:spPr>
          <a:xfrm>
            <a:off x="6083220" y="1369538"/>
            <a:ext cx="2905200" cy="399300"/>
          </a:xfrm>
          <a:prstGeom prst="rect">
            <a:avLst/>
          </a:prstGeom>
          <a:solidFill>
            <a:srgbClr val="E9C27B"/>
          </a:solidFill>
          <a:ln w="38100" cap="flat" cmpd="sng">
            <a:solidFill>
              <a:srgbClr val="E9C27B"/>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2000"/>
              <a:buFont typeface="Arial"/>
              <a:buNone/>
            </a:pPr>
            <a:r>
              <a:rPr lang="en" sz="1800" b="1" i="0" u="none" strike="noStrike" cap="none">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ONVIF Profile </a:t>
            </a:r>
            <a:r>
              <a:rPr lang="en-US" altLang="zh-TW" sz="1800" b="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Supported</a:t>
            </a:r>
            <a:endParaRPr lang="zh-TW" altLang="en" sz="1800" b="1" i="0" u="none" strike="noStrike" cap="none">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pic>
        <p:nvPicPr>
          <p:cNvPr id="22" name="Google Shape;273;p31" descr="一張含有 文字, 美工圖案 的圖片&#10;&#10;自動產生的描述">
            <a:extLst>
              <a:ext uri="{FF2B5EF4-FFF2-40B4-BE49-F238E27FC236}">
                <a16:creationId xmlns:a16="http://schemas.microsoft.com/office/drawing/2014/main" id="{958E7C43-CF9F-444C-9A43-04E1C7E64DE3}"/>
              </a:ext>
            </a:extLst>
          </p:cNvPr>
          <p:cNvPicPr preferRelativeResize="0"/>
          <p:nvPr/>
        </p:nvPicPr>
        <p:blipFill rotWithShape="1">
          <a:blip r:embed="rId15">
            <a:alphaModFix/>
          </a:blip>
          <a:srcRect/>
          <a:stretch/>
        </p:blipFill>
        <p:spPr>
          <a:xfrm>
            <a:off x="6312405" y="2048338"/>
            <a:ext cx="2440400" cy="488080"/>
          </a:xfrm>
          <a:prstGeom prst="rect">
            <a:avLst/>
          </a:prstGeom>
          <a:noFill/>
          <a:ln>
            <a:noFill/>
          </a:ln>
        </p:spPr>
      </p:pic>
      <p:sp>
        <p:nvSpPr>
          <p:cNvPr id="25" name="文字方塊 24">
            <a:extLst>
              <a:ext uri="{FF2B5EF4-FFF2-40B4-BE49-F238E27FC236}">
                <a16:creationId xmlns:a16="http://schemas.microsoft.com/office/drawing/2014/main" id="{2DD74B77-2BBD-41C5-97C5-09824C4D9C27}"/>
              </a:ext>
            </a:extLst>
          </p:cNvPr>
          <p:cNvSpPr txBox="1"/>
          <p:nvPr/>
        </p:nvSpPr>
        <p:spPr>
          <a:xfrm>
            <a:off x="6519334" y="2760903"/>
            <a:ext cx="2116666" cy="646331"/>
          </a:xfrm>
          <a:prstGeom prst="rect">
            <a:avLst/>
          </a:prstGeom>
          <a:solidFill>
            <a:srgbClr val="E9C27B"/>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800" b="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RTSP Stream</a:t>
            </a:r>
            <a:endParaRPr 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lgn="ctr"/>
            <a:r>
              <a:rPr lang="en-US" altLang="zh-TW" sz="180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Input / Output</a:t>
            </a:r>
            <a:endParaRPr 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6" name="文字方塊 25">
            <a:extLst>
              <a:ext uri="{FF2B5EF4-FFF2-40B4-BE49-F238E27FC236}">
                <a16:creationId xmlns:a16="http://schemas.microsoft.com/office/drawing/2014/main" id="{AE96A411-5CF5-4C87-BF05-72C0690161DD}"/>
              </a:ext>
            </a:extLst>
          </p:cNvPr>
          <p:cNvSpPr txBox="1"/>
          <p:nvPr/>
        </p:nvSpPr>
        <p:spPr>
          <a:xfrm>
            <a:off x="6519334" y="3528483"/>
            <a:ext cx="2116666" cy="646331"/>
          </a:xfrm>
          <a:prstGeom prst="rect">
            <a:avLst/>
          </a:prstGeom>
          <a:solidFill>
            <a:srgbClr val="E9C27B"/>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800" b="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RTMP Stream</a:t>
            </a: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lgn="ctr"/>
            <a:r>
              <a:rPr lang="en-US" altLang="zh-TW" sz="180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Input</a:t>
            </a:r>
          </a:p>
        </p:txBody>
      </p:sp>
      <p:sp>
        <p:nvSpPr>
          <p:cNvPr id="27" name="Google Shape;255;p31">
            <a:hlinkClick r:id="rId16"/>
            <a:extLst>
              <a:ext uri="{FF2B5EF4-FFF2-40B4-BE49-F238E27FC236}">
                <a16:creationId xmlns:a16="http://schemas.microsoft.com/office/drawing/2014/main" id="{D8791B38-91A7-49CD-838E-25CE09BDA520}"/>
              </a:ext>
            </a:extLst>
          </p:cNvPr>
          <p:cNvSpPr txBox="1"/>
          <p:nvPr/>
        </p:nvSpPr>
        <p:spPr>
          <a:xfrm>
            <a:off x="1864167" y="4619603"/>
            <a:ext cx="5415666" cy="3628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050"/>
              <a:buFont typeface="Arial"/>
              <a:buNone/>
            </a:pPr>
            <a:r>
              <a:rPr lang="en" sz="1000" b="0" i="0" strike="noStrike" cap="none">
                <a:solidFill>
                  <a:schemeClr val="bg2">
                    <a:lumMod val="75000"/>
                  </a:schemeClr>
                </a:solidFill>
                <a:latin typeface="Arial" panose="020B0604020202020204" pitchFamily="34" charset="0"/>
                <a:ea typeface="微軟正黑體" panose="020B0604030504040204" pitchFamily="34" charset="-120"/>
                <a:cs typeface="Calibri"/>
                <a:sym typeface="Arial" panose="020B0604020202020204" pitchFamily="34" charset="0"/>
                <a:hlinkClick r:id="rId16">
                  <a:extLst>
                    <a:ext uri="{A12FA001-AC4F-418D-AE19-62706E023703}">
                      <ahyp:hlinkClr xmlns:ahyp="http://schemas.microsoft.com/office/drawing/2018/hyperlinkcolor" val="tx"/>
                    </a:ext>
                  </a:extLst>
                </a:hlinkClick>
              </a:rPr>
              <a:t>https://www.qnap.com/en/compatibility-qvr-pro</a:t>
            </a:r>
            <a:endParaRPr lang="zh-TW" altLang="en-US" sz="1000" b="0" i="0" strike="noStrike" cap="none">
              <a:solidFill>
                <a:schemeClr val="bg2">
                  <a:lumMod val="75000"/>
                </a:schemeClr>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Tree>
    <p:extLst>
      <p:ext uri="{BB962C8B-B14F-4D97-AF65-F5344CB8AC3E}">
        <p14:creationId xmlns:p14="http://schemas.microsoft.com/office/powerpoint/2010/main" val="1509419438"/>
      </p:ext>
    </p:extLst>
  </p:cSld>
  <p:clrMapOvr>
    <a:masterClrMapping/>
  </p:clrMapOvr>
  <p:transition spd="slow">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5EA0ECE-F15D-46AF-8880-1B43D029202F}"/>
              </a:ext>
            </a:extLst>
          </p:cNvPr>
          <p:cNvSpPr>
            <a:spLocks noGrp="1"/>
          </p:cNvSpPr>
          <p:nvPr>
            <p:ph type="title"/>
          </p:nvPr>
        </p:nvSpPr>
        <p:spPr/>
        <p:txBody>
          <a:bodyPr/>
          <a:lstStyle/>
          <a:p>
            <a:r>
              <a:rPr lang="en-US" altLang="zh-TW">
                <a:latin typeface="Arial" panose="020B0604020202020204" pitchFamily="34" charset="0"/>
                <a:ea typeface="微軟正黑體" panose="020B0604030504040204" pitchFamily="34" charset="-120"/>
                <a:sym typeface="Arial" panose="020B0604020202020204" pitchFamily="34" charset="0"/>
              </a:rPr>
              <a:t>Unified Interface for Live &amp; Playback​</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3" name="Google Shape;303;p33">
            <a:extLst>
              <a:ext uri="{FF2B5EF4-FFF2-40B4-BE49-F238E27FC236}">
                <a16:creationId xmlns:a16="http://schemas.microsoft.com/office/drawing/2014/main" id="{C1DCF97E-F741-4B5A-B2E5-716C22D507EB}"/>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56567" y="1784932"/>
            <a:ext cx="4594032" cy="2338742"/>
          </a:xfrm>
          <a:prstGeom prst="rect">
            <a:avLst/>
          </a:prstGeom>
          <a:noFill/>
          <a:ln>
            <a:noFill/>
          </a:ln>
        </p:spPr>
      </p:pic>
      <p:sp>
        <p:nvSpPr>
          <p:cNvPr id="4" name="Google Shape;304;p33">
            <a:extLst>
              <a:ext uri="{FF2B5EF4-FFF2-40B4-BE49-F238E27FC236}">
                <a16:creationId xmlns:a16="http://schemas.microsoft.com/office/drawing/2014/main" id="{35D09121-751C-4A07-B201-E5106E3338AF}"/>
              </a:ext>
            </a:extLst>
          </p:cNvPr>
          <p:cNvSpPr txBox="1"/>
          <p:nvPr/>
        </p:nvSpPr>
        <p:spPr>
          <a:xfrm>
            <a:off x="713225" y="1065531"/>
            <a:ext cx="8093875" cy="46163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a:solidFill>
                  <a:schemeClr val="tx1"/>
                </a:solidFill>
                <a:latin typeface="Arial" panose="020B0604020202020204" pitchFamily="34" charset="0"/>
                <a:ea typeface="微軟正黑體" panose="020B0604030504040204" pitchFamily="34" charset="-120"/>
                <a:cs typeface="Open Sans"/>
                <a:sym typeface="Arial" panose="020B0604020202020204" pitchFamily="34" charset="0"/>
              </a:rPr>
              <a:t>Monitor the live view of multiple channels and playback on 1 single interface. ​</a:t>
            </a:r>
            <a:endParaRPr lang="en" altLang="zh-TW" sz="1800">
              <a:solidFill>
                <a:schemeClr val="tx1"/>
              </a:solidFill>
              <a:latin typeface="Arial" panose="020B0604020202020204" pitchFamily="34" charset="0"/>
              <a:ea typeface="微軟正黑體" panose="020B0604030504040204" pitchFamily="34" charset="-120"/>
              <a:cs typeface="Open Sans"/>
              <a:sym typeface="Arial" panose="020B0604020202020204" pitchFamily="34" charset="0"/>
            </a:endParaRPr>
          </a:p>
        </p:txBody>
      </p:sp>
      <p:pic>
        <p:nvPicPr>
          <p:cNvPr id="8" name="Google Shape;318;p33">
            <a:extLst>
              <a:ext uri="{FF2B5EF4-FFF2-40B4-BE49-F238E27FC236}">
                <a16:creationId xmlns:a16="http://schemas.microsoft.com/office/drawing/2014/main" id="{15C787E8-644B-46CE-9AC5-F0BF602423F3}"/>
              </a:ext>
            </a:extLst>
          </p:cNvPr>
          <p:cNvPicPr preferRelativeResize="0"/>
          <p:nvPr/>
        </p:nvPicPr>
        <p:blipFill>
          <a:blip r:embed="rId4">
            <a:alphaModFix/>
          </a:blip>
          <a:stretch>
            <a:fillRect/>
          </a:stretch>
        </p:blipFill>
        <p:spPr>
          <a:xfrm>
            <a:off x="1110891" y="3766910"/>
            <a:ext cx="3379411" cy="650100"/>
          </a:xfrm>
          <a:prstGeom prst="rect">
            <a:avLst/>
          </a:prstGeom>
          <a:noFill/>
          <a:ln>
            <a:noFill/>
          </a:ln>
          <a:effectLst>
            <a:outerShdw blurRad="57150" dist="19050" dir="5400000" algn="bl" rotWithShape="0">
              <a:srgbClr val="000000">
                <a:alpha val="50000"/>
              </a:srgbClr>
            </a:outerShdw>
          </a:effectLst>
        </p:spPr>
      </p:pic>
      <p:sp>
        <p:nvSpPr>
          <p:cNvPr id="10" name="Google Shape;320;p33">
            <a:extLst>
              <a:ext uri="{FF2B5EF4-FFF2-40B4-BE49-F238E27FC236}">
                <a16:creationId xmlns:a16="http://schemas.microsoft.com/office/drawing/2014/main" id="{F433C5D2-9A6D-442B-B418-E51B8CAFC2BA}"/>
              </a:ext>
            </a:extLst>
          </p:cNvPr>
          <p:cNvSpPr/>
          <p:nvPr/>
        </p:nvSpPr>
        <p:spPr>
          <a:xfrm>
            <a:off x="1051219" y="3731411"/>
            <a:ext cx="1089469" cy="248249"/>
          </a:xfrm>
          <a:prstGeom prst="rect">
            <a:avLst/>
          </a:prstGeom>
          <a:noFill/>
          <a:ln w="28575" cap="flat" cmpd="sng">
            <a:solidFill>
              <a:srgbClr val="92D05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Arial" panose="020B0604020202020204" pitchFamily="34" charset="0"/>
              <a:ea typeface="微軟正黑體" panose="020B0604030504040204" pitchFamily="34" charset="-120"/>
              <a:sym typeface="Arial" panose="020B0604020202020204" pitchFamily="34" charset="0"/>
            </a:endParaRPr>
          </a:p>
        </p:txBody>
      </p:sp>
      <p:sp>
        <p:nvSpPr>
          <p:cNvPr id="11" name="Google Shape;321;p33">
            <a:extLst>
              <a:ext uri="{FF2B5EF4-FFF2-40B4-BE49-F238E27FC236}">
                <a16:creationId xmlns:a16="http://schemas.microsoft.com/office/drawing/2014/main" id="{A1CEF076-ECF1-4964-A670-DE3DB0F5C9D8}"/>
              </a:ext>
            </a:extLst>
          </p:cNvPr>
          <p:cNvSpPr/>
          <p:nvPr/>
        </p:nvSpPr>
        <p:spPr>
          <a:xfrm>
            <a:off x="2222371" y="4077969"/>
            <a:ext cx="2042067" cy="385441"/>
          </a:xfrm>
          <a:prstGeom prst="rect">
            <a:avLst/>
          </a:prstGeom>
          <a:noFill/>
          <a:ln w="28575" cap="flat" cmpd="sng">
            <a:solidFill>
              <a:srgbClr val="80FC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Arial" panose="020B0604020202020204" pitchFamily="34" charset="0"/>
              <a:ea typeface="微軟正黑體" panose="020B0604030504040204" pitchFamily="34" charset="-120"/>
              <a:sym typeface="Arial" panose="020B0604020202020204" pitchFamily="34" charset="0"/>
            </a:endParaRPr>
          </a:p>
        </p:txBody>
      </p:sp>
      <p:cxnSp>
        <p:nvCxnSpPr>
          <p:cNvPr id="12" name="Google Shape;322;p33">
            <a:extLst>
              <a:ext uri="{FF2B5EF4-FFF2-40B4-BE49-F238E27FC236}">
                <a16:creationId xmlns:a16="http://schemas.microsoft.com/office/drawing/2014/main" id="{3B0820C1-EAEF-4A03-A850-0E751AE98680}"/>
              </a:ext>
            </a:extLst>
          </p:cNvPr>
          <p:cNvCxnSpPr>
            <a:cxnSpLocks/>
            <a:stCxn id="16" idx="3"/>
            <a:endCxn id="20" idx="1"/>
          </p:cNvCxnSpPr>
          <p:nvPr/>
        </p:nvCxnSpPr>
        <p:spPr>
          <a:xfrm flipV="1">
            <a:off x="2519151" y="2396639"/>
            <a:ext cx="2625475" cy="1458896"/>
          </a:xfrm>
          <a:prstGeom prst="bentConnector3">
            <a:avLst>
              <a:gd name="adj1" fmla="val 50000"/>
            </a:avLst>
          </a:prstGeom>
          <a:noFill/>
          <a:ln w="19050" cap="flat" cmpd="sng">
            <a:solidFill>
              <a:srgbClr val="FF00FF"/>
            </a:solidFill>
            <a:prstDash val="solid"/>
            <a:round/>
            <a:headEnd type="none" w="med" len="med"/>
            <a:tailEnd type="oval" w="med" len="med"/>
          </a:ln>
        </p:spPr>
      </p:cxnSp>
      <p:sp>
        <p:nvSpPr>
          <p:cNvPr id="16" name="Google Shape;323;p33">
            <a:extLst>
              <a:ext uri="{FF2B5EF4-FFF2-40B4-BE49-F238E27FC236}">
                <a16:creationId xmlns:a16="http://schemas.microsoft.com/office/drawing/2014/main" id="{B4945CD7-B560-4BDE-8FB1-1B527A4FE982}"/>
              </a:ext>
            </a:extLst>
          </p:cNvPr>
          <p:cNvSpPr/>
          <p:nvPr/>
        </p:nvSpPr>
        <p:spPr>
          <a:xfrm>
            <a:off x="2194025" y="3731410"/>
            <a:ext cx="325126" cy="248249"/>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Arial" panose="020B0604020202020204" pitchFamily="34" charset="0"/>
              <a:ea typeface="微軟正黑體" panose="020B0604030504040204" pitchFamily="34" charset="-120"/>
              <a:sym typeface="Arial" panose="020B0604020202020204" pitchFamily="34" charset="0"/>
            </a:endParaRPr>
          </a:p>
        </p:txBody>
      </p:sp>
      <p:sp>
        <p:nvSpPr>
          <p:cNvPr id="17" name="Google Shape;327;p33">
            <a:extLst>
              <a:ext uri="{FF2B5EF4-FFF2-40B4-BE49-F238E27FC236}">
                <a16:creationId xmlns:a16="http://schemas.microsoft.com/office/drawing/2014/main" id="{A030602A-8221-4BB9-9D57-1089367733B9}"/>
              </a:ext>
            </a:extLst>
          </p:cNvPr>
          <p:cNvSpPr txBox="1"/>
          <p:nvPr/>
        </p:nvSpPr>
        <p:spPr>
          <a:xfrm>
            <a:off x="5097950" y="3211041"/>
            <a:ext cx="2861753" cy="369302"/>
          </a:xfrm>
          <a:prstGeom prst="rect">
            <a:avLst/>
          </a:prstGeom>
          <a:solidFill>
            <a:srgbClr val="E9C27B">
              <a:alpha val="9000"/>
            </a:srgbClr>
          </a:solidFill>
          <a:ln>
            <a:solidFill>
              <a:schemeClr val="tx1"/>
            </a:solid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L="0" indent="0">
              <a:buNone/>
              <a:defRPr sz="1200" b="1">
                <a:solidFill>
                  <a:srgbClr val="75FFFF"/>
                </a:solidFil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TW" b="0" i="0" u="none" strike="noStrike">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1-click to sync playback all video views</a:t>
            </a:r>
            <a:r>
              <a:rPr lang="en-US" altLang="zh-TW" b="0" i="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endParaRPr lang="en" b="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9" name="Google Shape;329;p33">
            <a:extLst>
              <a:ext uri="{FF2B5EF4-FFF2-40B4-BE49-F238E27FC236}">
                <a16:creationId xmlns:a16="http://schemas.microsoft.com/office/drawing/2014/main" id="{576B568F-6C17-4EBE-9397-56149D758052}"/>
              </a:ext>
            </a:extLst>
          </p:cNvPr>
          <p:cNvSpPr/>
          <p:nvPr/>
        </p:nvSpPr>
        <p:spPr>
          <a:xfrm>
            <a:off x="1110892" y="2490123"/>
            <a:ext cx="1398392" cy="729300"/>
          </a:xfrm>
          <a:prstGeom prst="rect">
            <a:avLst/>
          </a:prstGeom>
          <a:noFill/>
          <a:ln w="28575" cap="flat" cmpd="sng">
            <a:solidFill>
              <a:srgbClr val="80FC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Arial" panose="020B0604020202020204" pitchFamily="34" charset="0"/>
              <a:ea typeface="微軟正黑體" panose="020B0604030504040204" pitchFamily="34" charset="-120"/>
              <a:sym typeface="Arial" panose="020B0604020202020204" pitchFamily="34" charset="0"/>
            </a:endParaRPr>
          </a:p>
        </p:txBody>
      </p:sp>
      <p:pic>
        <p:nvPicPr>
          <p:cNvPr id="20" name="Google Shape;330;p33">
            <a:extLst>
              <a:ext uri="{FF2B5EF4-FFF2-40B4-BE49-F238E27FC236}">
                <a16:creationId xmlns:a16="http://schemas.microsoft.com/office/drawing/2014/main" id="{09E11167-4730-447D-B910-4BF94708EBA7}"/>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144626" y="1793890"/>
            <a:ext cx="2168102" cy="1205497"/>
          </a:xfrm>
          <a:prstGeom prst="rect">
            <a:avLst/>
          </a:prstGeom>
          <a:noFill/>
          <a:ln w="28575" cap="flat" cmpd="sng">
            <a:solidFill>
              <a:srgbClr val="FF00FF"/>
            </a:solidFill>
            <a:prstDash val="solid"/>
            <a:round/>
            <a:headEnd type="none" w="sm" len="sm"/>
            <a:tailEnd type="none" w="sm" len="sm"/>
          </a:ln>
        </p:spPr>
      </p:pic>
      <p:pic>
        <p:nvPicPr>
          <p:cNvPr id="21" name="Google Shape;331;p33">
            <a:extLst>
              <a:ext uri="{FF2B5EF4-FFF2-40B4-BE49-F238E27FC236}">
                <a16:creationId xmlns:a16="http://schemas.microsoft.com/office/drawing/2014/main" id="{40578CA0-09A7-455E-A2D2-3F4DF1B4D444}"/>
              </a:ext>
            </a:extLst>
          </p:cNvPr>
          <p:cNvPicPr preferRelativeResize="0"/>
          <p:nvPr/>
        </p:nvPicPr>
        <p:blipFill>
          <a:blip r:embed="rId6">
            <a:alphaModFix/>
          </a:blip>
          <a:stretch>
            <a:fillRect/>
          </a:stretch>
        </p:blipFill>
        <p:spPr>
          <a:xfrm>
            <a:off x="5928527" y="2096493"/>
            <a:ext cx="600300" cy="600300"/>
          </a:xfrm>
          <a:prstGeom prst="rect">
            <a:avLst/>
          </a:prstGeom>
          <a:noFill/>
          <a:ln>
            <a:noFill/>
          </a:ln>
        </p:spPr>
      </p:pic>
      <p:cxnSp>
        <p:nvCxnSpPr>
          <p:cNvPr id="22" name="接點: 肘形 21">
            <a:extLst>
              <a:ext uri="{FF2B5EF4-FFF2-40B4-BE49-F238E27FC236}">
                <a16:creationId xmlns:a16="http://schemas.microsoft.com/office/drawing/2014/main" id="{DD8626C0-AABE-4556-8840-36788F7B21F0}"/>
              </a:ext>
            </a:extLst>
          </p:cNvPr>
          <p:cNvCxnSpPr>
            <a:cxnSpLocks/>
            <a:stCxn id="19" idx="3"/>
            <a:endCxn id="11" idx="0"/>
          </p:cNvCxnSpPr>
          <p:nvPr/>
        </p:nvCxnSpPr>
        <p:spPr>
          <a:xfrm>
            <a:off x="2509284" y="2854773"/>
            <a:ext cx="734121" cy="1223196"/>
          </a:xfrm>
          <a:prstGeom prst="bentConnector2">
            <a:avLst/>
          </a:prstGeom>
          <a:noFill/>
          <a:ln w="19050" cap="flat" cmpd="sng">
            <a:solidFill>
              <a:srgbClr val="80FCFF"/>
            </a:solidFill>
            <a:prstDash val="solid"/>
            <a:round/>
            <a:headEnd type="none" w="sm" len="sm"/>
            <a:tailEnd type="oval" w="sm" len="sm"/>
          </a:ln>
        </p:spPr>
      </p:cxnSp>
      <p:sp>
        <p:nvSpPr>
          <p:cNvPr id="24" name="Google Shape;316;p33">
            <a:extLst>
              <a:ext uri="{FF2B5EF4-FFF2-40B4-BE49-F238E27FC236}">
                <a16:creationId xmlns:a16="http://schemas.microsoft.com/office/drawing/2014/main" id="{1CA48213-66B2-3447-BED9-BC73DAAF4874}"/>
              </a:ext>
            </a:extLst>
          </p:cNvPr>
          <p:cNvSpPr txBox="1"/>
          <p:nvPr/>
        </p:nvSpPr>
        <p:spPr>
          <a:xfrm>
            <a:off x="811870" y="4550730"/>
            <a:ext cx="3022193" cy="369302"/>
          </a:xfrm>
          <a:prstGeom prst="rect">
            <a:avLst/>
          </a:prstGeom>
          <a:solidFill>
            <a:srgbClr val="E9C27B">
              <a:alpha val="9000"/>
            </a:srgbClr>
          </a:solidFill>
          <a:ln>
            <a:solidFill>
              <a:schemeClr val="tx1"/>
            </a:solid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L="0" indent="0">
              <a:buNone/>
              <a:defRPr sz="1200" b="1">
                <a:solidFill>
                  <a:srgbClr val="75FFFF"/>
                </a:solidFil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TW" b="0" i="0" u="none" strike="noStrike">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1 click to switch between Live &amp; Playback</a:t>
            </a:r>
            <a:r>
              <a:rPr lang="en-US" altLang="zh-TW" b="0" i="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endParaRPr lang="en" altLang="zh-TW" b="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39" name="接點: 肘形 21">
            <a:extLst>
              <a:ext uri="{FF2B5EF4-FFF2-40B4-BE49-F238E27FC236}">
                <a16:creationId xmlns:a16="http://schemas.microsoft.com/office/drawing/2014/main" id="{05F62A5E-0CDC-164C-AAF8-F47F7905B82D}"/>
              </a:ext>
            </a:extLst>
          </p:cNvPr>
          <p:cNvCxnSpPr>
            <a:cxnSpLocks/>
            <a:stCxn id="10" idx="2"/>
          </p:cNvCxnSpPr>
          <p:nvPr/>
        </p:nvCxnSpPr>
        <p:spPr>
          <a:xfrm>
            <a:off x="1595954" y="3979660"/>
            <a:ext cx="0" cy="571070"/>
          </a:xfrm>
          <a:prstGeom prst="straightConnector1">
            <a:avLst/>
          </a:prstGeom>
          <a:noFill/>
          <a:ln w="19050" cap="flat" cmpd="sng">
            <a:solidFill>
              <a:srgbClr val="92D050"/>
            </a:solidFill>
            <a:prstDash val="solid"/>
            <a:round/>
            <a:headEnd type="none" w="sm" len="sm"/>
            <a:tailEnd type="oval" w="sm" len="sm"/>
          </a:ln>
        </p:spPr>
      </p:cxnSp>
      <p:cxnSp>
        <p:nvCxnSpPr>
          <p:cNvPr id="42" name="接點: 肘形 21">
            <a:extLst>
              <a:ext uri="{FF2B5EF4-FFF2-40B4-BE49-F238E27FC236}">
                <a16:creationId xmlns:a16="http://schemas.microsoft.com/office/drawing/2014/main" id="{1244C8F2-81CD-344F-A058-4532257BB3A3}"/>
              </a:ext>
            </a:extLst>
          </p:cNvPr>
          <p:cNvCxnSpPr>
            <a:cxnSpLocks/>
            <a:stCxn id="20" idx="2"/>
          </p:cNvCxnSpPr>
          <p:nvPr/>
        </p:nvCxnSpPr>
        <p:spPr>
          <a:xfrm>
            <a:off x="6228677" y="2999387"/>
            <a:ext cx="0" cy="211654"/>
          </a:xfrm>
          <a:prstGeom prst="straightConnector1">
            <a:avLst/>
          </a:prstGeom>
          <a:noFill/>
          <a:ln w="19050" cap="flat" cmpd="sng">
            <a:solidFill>
              <a:srgbClr val="FF00FF"/>
            </a:solidFill>
            <a:prstDash val="solid"/>
            <a:round/>
            <a:headEnd type="none" w="med" len="med"/>
            <a:tailEnd type="oval" w="med" len="med"/>
          </a:ln>
        </p:spPr>
      </p:cxnSp>
      <p:sp>
        <p:nvSpPr>
          <p:cNvPr id="25" name="Google Shape;316;p33">
            <a:extLst>
              <a:ext uri="{FF2B5EF4-FFF2-40B4-BE49-F238E27FC236}">
                <a16:creationId xmlns:a16="http://schemas.microsoft.com/office/drawing/2014/main" id="{AD852BFB-FA2C-4DA2-A2F3-06293DC2DCA4}"/>
              </a:ext>
            </a:extLst>
          </p:cNvPr>
          <p:cNvSpPr txBox="1"/>
          <p:nvPr/>
        </p:nvSpPr>
        <p:spPr>
          <a:xfrm>
            <a:off x="5108532" y="3988211"/>
            <a:ext cx="2851171" cy="553968"/>
          </a:xfrm>
          <a:prstGeom prst="rect">
            <a:avLst/>
          </a:prstGeom>
          <a:solidFill>
            <a:srgbClr val="E9C27B">
              <a:alpha val="9000"/>
            </a:srgbClr>
          </a:solidFill>
          <a:ln>
            <a:solidFill>
              <a:schemeClr val="tx1"/>
            </a:solid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TW" sz="1200" b="0" i="0" u="none" strike="noStrike">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1 click to jump to the previous playback time</a:t>
            </a:r>
            <a:r>
              <a:rPr lang="en-US" altLang="zh-TW" sz="1200" b="0" i="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endParaRPr lang="en" sz="105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26" name="接點: 肘形 21">
            <a:extLst>
              <a:ext uri="{FF2B5EF4-FFF2-40B4-BE49-F238E27FC236}">
                <a16:creationId xmlns:a16="http://schemas.microsoft.com/office/drawing/2014/main" id="{74AD6C49-2274-4BA7-950A-A6E4CD33D931}"/>
              </a:ext>
            </a:extLst>
          </p:cNvPr>
          <p:cNvCxnSpPr>
            <a:cxnSpLocks/>
            <a:endCxn id="25" idx="1"/>
          </p:cNvCxnSpPr>
          <p:nvPr/>
        </p:nvCxnSpPr>
        <p:spPr>
          <a:xfrm flipV="1">
            <a:off x="4264438" y="4265195"/>
            <a:ext cx="844094" cy="5495"/>
          </a:xfrm>
          <a:prstGeom prst="straightConnector1">
            <a:avLst/>
          </a:prstGeom>
          <a:noFill/>
          <a:ln w="19050" cap="flat" cmpd="sng">
            <a:solidFill>
              <a:srgbClr val="80FCFF"/>
            </a:solidFill>
            <a:prstDash val="solid"/>
            <a:round/>
            <a:headEnd type="none" w="sm" len="sm"/>
            <a:tailEnd type="oval" w="sm" len="sm"/>
          </a:ln>
        </p:spPr>
      </p:cxnSp>
    </p:spTree>
    <p:extLst>
      <p:ext uri="{BB962C8B-B14F-4D97-AF65-F5344CB8AC3E}">
        <p14:creationId xmlns:p14="http://schemas.microsoft.com/office/powerpoint/2010/main" val="2717537742"/>
      </p:ext>
    </p:extLst>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圓角 24">
            <a:extLst>
              <a:ext uri="{FF2B5EF4-FFF2-40B4-BE49-F238E27FC236}">
                <a16:creationId xmlns:a16="http://schemas.microsoft.com/office/drawing/2014/main" id="{56E59567-4AE4-4755-90EC-506936E69FF2}"/>
              </a:ext>
            </a:extLst>
          </p:cNvPr>
          <p:cNvSpPr/>
          <p:nvPr/>
        </p:nvSpPr>
        <p:spPr>
          <a:xfrm>
            <a:off x="-271053" y="884543"/>
            <a:ext cx="2117264" cy="2080846"/>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6" name="矩形: 圓角 25">
            <a:extLst>
              <a:ext uri="{FF2B5EF4-FFF2-40B4-BE49-F238E27FC236}">
                <a16:creationId xmlns:a16="http://schemas.microsoft.com/office/drawing/2014/main" id="{E45A07EF-1591-47D5-BA6D-2EB21CFA3F2C}"/>
              </a:ext>
            </a:extLst>
          </p:cNvPr>
          <p:cNvSpPr/>
          <p:nvPr/>
        </p:nvSpPr>
        <p:spPr>
          <a:xfrm>
            <a:off x="3637822" y="795867"/>
            <a:ext cx="2576078" cy="2258198"/>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4" name="矩形: 圓角 23">
            <a:extLst>
              <a:ext uri="{FF2B5EF4-FFF2-40B4-BE49-F238E27FC236}">
                <a16:creationId xmlns:a16="http://schemas.microsoft.com/office/drawing/2014/main" id="{E83E84B7-CF5F-41AD-899A-1EDF92C5A87D}"/>
              </a:ext>
            </a:extLst>
          </p:cNvPr>
          <p:cNvSpPr/>
          <p:nvPr/>
        </p:nvSpPr>
        <p:spPr>
          <a:xfrm>
            <a:off x="5883828" y="1708196"/>
            <a:ext cx="3395381" cy="333697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3" name="矩形: 圓角 22">
            <a:extLst>
              <a:ext uri="{FF2B5EF4-FFF2-40B4-BE49-F238E27FC236}">
                <a16:creationId xmlns:a16="http://schemas.microsoft.com/office/drawing/2014/main" id="{7B3D81E6-F667-4F11-BC60-FF3CF9AB7AA2}"/>
              </a:ext>
            </a:extLst>
          </p:cNvPr>
          <p:cNvSpPr/>
          <p:nvPr/>
        </p:nvSpPr>
        <p:spPr>
          <a:xfrm>
            <a:off x="1621717" y="1708196"/>
            <a:ext cx="3395381" cy="333697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p:txBody>
          <a:bodyPr/>
          <a:lstStyle/>
          <a:p>
            <a:r>
              <a:rPr lang="en-US" altLang="zh-TW">
                <a:latin typeface="Arial" panose="020B0604020202020204" pitchFamily="34" charset="0"/>
                <a:ea typeface="微軟正黑體" panose="020B0604030504040204" pitchFamily="34" charset="-120"/>
                <a:cs typeface="Arial"/>
                <a:sym typeface="Arial" panose="020B0604020202020204" pitchFamily="34" charset="0"/>
              </a:rPr>
              <a:t>Surveillance Client for mobile and home environment​</a:t>
            </a:r>
            <a:endParaRPr lang="en-US">
              <a:latin typeface="Arial" panose="020B0604020202020204" pitchFamily="34" charset="0"/>
              <a:ea typeface="微軟正黑體" panose="020B0604030504040204" pitchFamily="34" charset="-120"/>
              <a:cs typeface="+mj-ea"/>
              <a:sym typeface="Arial" panose="020B0604020202020204" pitchFamily="34" charset="0"/>
            </a:endParaRPr>
          </a:p>
          <a:p>
            <a:endParaRPr lang="en-US" altLang="zh-CN">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 name="文字方塊 15">
            <a:extLst>
              <a:ext uri="{FF2B5EF4-FFF2-40B4-BE49-F238E27FC236}">
                <a16:creationId xmlns:a16="http://schemas.microsoft.com/office/drawing/2014/main" id="{8B0723ED-BDEB-465B-B049-82DBF5A25335}"/>
              </a:ext>
            </a:extLst>
          </p:cNvPr>
          <p:cNvSpPr txBox="1"/>
          <p:nvPr/>
        </p:nvSpPr>
        <p:spPr>
          <a:xfrm>
            <a:off x="1161521" y="1531781"/>
            <a:ext cx="324283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chemeClr val="accent1"/>
                </a:solidFill>
                <a:latin typeface="Arial" panose="020B0604020202020204" pitchFamily="34" charset="0"/>
                <a:ea typeface="微軟正黑體" panose="020B0604030504040204" pitchFamily="34" charset="-120"/>
                <a:sym typeface="Arial" panose="020B0604020202020204" pitchFamily="34" charset="0"/>
              </a:rPr>
              <a:t>QVR</a:t>
            </a:r>
            <a:r>
              <a:rPr lang="zh-TW" sz="1800">
                <a:solidFill>
                  <a:schemeClr val="accent1"/>
                </a:solidFill>
                <a:latin typeface="Arial" panose="020B0604020202020204" pitchFamily="34" charset="0"/>
                <a:ea typeface="微軟正黑體" panose="020B0604030504040204" pitchFamily="34" charset="-120"/>
                <a:sym typeface="Arial" panose="020B0604020202020204" pitchFamily="34" charset="0"/>
              </a:rPr>
              <a:t> </a:t>
            </a:r>
            <a:r>
              <a:rPr lang="en-US" sz="1800">
                <a:solidFill>
                  <a:schemeClr val="accent1"/>
                </a:solidFill>
                <a:latin typeface="Arial" panose="020B0604020202020204" pitchFamily="34" charset="0"/>
                <a:ea typeface="微軟正黑體" panose="020B0604030504040204" pitchFamily="34" charset="-120"/>
                <a:sym typeface="Arial" panose="020B0604020202020204" pitchFamily="34" charset="0"/>
              </a:rPr>
              <a:t>Pro</a:t>
            </a:r>
            <a:r>
              <a:rPr lang="zh-TW" sz="1800">
                <a:solidFill>
                  <a:schemeClr val="accent1"/>
                </a:solidFill>
                <a:latin typeface="Arial" panose="020B0604020202020204" pitchFamily="34" charset="0"/>
                <a:ea typeface="微軟正黑體" panose="020B0604030504040204" pitchFamily="34" charset="-120"/>
                <a:sym typeface="Arial" panose="020B0604020202020204" pitchFamily="34" charset="0"/>
              </a:rPr>
              <a:t> </a:t>
            </a:r>
            <a:r>
              <a:rPr lang="en-US" sz="1800">
                <a:solidFill>
                  <a:schemeClr val="accent1"/>
                </a:solidFill>
                <a:latin typeface="Arial" panose="020B0604020202020204" pitchFamily="34" charset="0"/>
                <a:ea typeface="微軟正黑體" panose="020B0604030504040204" pitchFamily="34" charset="-120"/>
                <a:sym typeface="Arial" panose="020B0604020202020204" pitchFamily="34" charset="0"/>
              </a:rPr>
              <a:t>Client</a:t>
            </a:r>
          </a:p>
          <a:p>
            <a:r>
              <a:rPr lang="en-US" altLang="zh-TW" sz="1800">
                <a:solidFill>
                  <a:schemeClr val="accent1"/>
                </a:solidFill>
                <a:latin typeface="Arial" panose="020B0604020202020204" pitchFamily="34" charset="0"/>
                <a:ea typeface="微軟正黑體" panose="020B0604030504040204" pitchFamily="34" charset="-120"/>
                <a:sym typeface="Arial" panose="020B0604020202020204" pitchFamily="34" charset="0"/>
              </a:rPr>
              <a:t>mobile monitoring playback</a:t>
            </a:r>
            <a:endParaRPr lang="en-US" sz="1800">
              <a:solidFill>
                <a:schemeClr val="accent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5" name="圖片 8">
            <a:extLst>
              <a:ext uri="{FF2B5EF4-FFF2-40B4-BE49-F238E27FC236}">
                <a16:creationId xmlns:a16="http://schemas.microsoft.com/office/drawing/2014/main" id="{DB439CC7-FABB-4B74-97D6-2B74C402BCB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9245" y="1565561"/>
            <a:ext cx="592276" cy="600068"/>
          </a:xfrm>
          <a:prstGeom prst="roundRect">
            <a:avLst>
              <a:gd name="adj" fmla="val 14474"/>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14" name="文字方塊 13">
            <a:extLst>
              <a:ext uri="{FF2B5EF4-FFF2-40B4-BE49-F238E27FC236}">
                <a16:creationId xmlns:a16="http://schemas.microsoft.com/office/drawing/2014/main" id="{8497052E-E9B4-4FB3-8342-314093920A59}"/>
              </a:ext>
            </a:extLst>
          </p:cNvPr>
          <p:cNvSpPr txBox="1"/>
          <p:nvPr/>
        </p:nvSpPr>
        <p:spPr>
          <a:xfrm>
            <a:off x="5488268" y="1531781"/>
            <a:ext cx="339538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chemeClr val="accent1"/>
                </a:solidFill>
                <a:latin typeface="Arial" panose="020B0604020202020204" pitchFamily="34" charset="0"/>
                <a:ea typeface="微軟正黑體" panose="020B0604030504040204" pitchFamily="34" charset="-120"/>
                <a:sym typeface="Arial" panose="020B0604020202020204" pitchFamily="34" charset="0"/>
              </a:rPr>
              <a:t>QVR Viewer</a:t>
            </a:r>
          </a:p>
          <a:p>
            <a:r>
              <a:rPr lang="en-US" sz="1800">
                <a:solidFill>
                  <a:schemeClr val="accent1"/>
                </a:solidFill>
                <a:latin typeface="Arial" panose="020B0604020202020204" pitchFamily="34" charset="0"/>
                <a:ea typeface="微軟正黑體" panose="020B0604030504040204" pitchFamily="34" charset="-120"/>
                <a:sym typeface="Arial" panose="020B0604020202020204" pitchFamily="34" charset="0"/>
              </a:rPr>
              <a:t>Surveillance for Apple TV</a:t>
            </a:r>
          </a:p>
          <a:p>
            <a:endParaRPr lang="en-US" sz="18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7" name="群組 6">
            <a:extLst>
              <a:ext uri="{FF2B5EF4-FFF2-40B4-BE49-F238E27FC236}">
                <a16:creationId xmlns:a16="http://schemas.microsoft.com/office/drawing/2014/main" id="{3AC98CC2-D3CB-4578-9675-F5FEE3DD57C5}"/>
              </a:ext>
            </a:extLst>
          </p:cNvPr>
          <p:cNvGrpSpPr/>
          <p:nvPr/>
        </p:nvGrpSpPr>
        <p:grpSpPr>
          <a:xfrm>
            <a:off x="892053" y="2556590"/>
            <a:ext cx="2676289" cy="2044685"/>
            <a:chOff x="2190203" y="2874433"/>
            <a:chExt cx="2171770" cy="1659232"/>
          </a:xfrm>
        </p:grpSpPr>
        <p:sp>
          <p:nvSpPr>
            <p:cNvPr id="8" name="矩形 7">
              <a:extLst>
                <a:ext uri="{FF2B5EF4-FFF2-40B4-BE49-F238E27FC236}">
                  <a16:creationId xmlns:a16="http://schemas.microsoft.com/office/drawing/2014/main" id="{C0FDDBEF-20F6-49B4-B170-FBC5146B314F}"/>
                </a:ext>
              </a:extLst>
            </p:cNvPr>
            <p:cNvSpPr/>
            <p:nvPr/>
          </p:nvSpPr>
          <p:spPr>
            <a:xfrm>
              <a:off x="2246877" y="2942912"/>
              <a:ext cx="2054190" cy="15222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9" name="圖片 3" descr="一張含有 文字, 電子用品, 顯示, 標誌 的圖片&#10;&#10;自動產生的描述">
              <a:extLst>
                <a:ext uri="{FF2B5EF4-FFF2-40B4-BE49-F238E27FC236}">
                  <a16:creationId xmlns:a16="http://schemas.microsoft.com/office/drawing/2014/main" id="{F693DF06-FD1C-420B-ACB6-2B395EEC51D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223592" y="3182614"/>
              <a:ext cx="2113458" cy="1042870"/>
            </a:xfrm>
            <a:prstGeom prst="rect">
              <a:avLst/>
            </a:prstGeom>
          </p:spPr>
        </p:pic>
        <p:pic>
          <p:nvPicPr>
            <p:cNvPr id="10" name="圖片 9">
              <a:extLst>
                <a:ext uri="{FF2B5EF4-FFF2-40B4-BE49-F238E27FC236}">
                  <a16:creationId xmlns:a16="http://schemas.microsoft.com/office/drawing/2014/main" id="{01CA439B-88E0-48DF-AB9D-94AB3CFC157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90203" y="2874433"/>
              <a:ext cx="2171770" cy="1659232"/>
            </a:xfrm>
            <a:prstGeom prst="rect">
              <a:avLst/>
            </a:prstGeom>
          </p:spPr>
        </p:pic>
      </p:grpSp>
      <p:grpSp>
        <p:nvGrpSpPr>
          <p:cNvPr id="11" name="群組 10">
            <a:extLst>
              <a:ext uri="{FF2B5EF4-FFF2-40B4-BE49-F238E27FC236}">
                <a16:creationId xmlns:a16="http://schemas.microsoft.com/office/drawing/2014/main" id="{939EBA3F-60B0-4532-921E-585A0089C759}"/>
              </a:ext>
            </a:extLst>
          </p:cNvPr>
          <p:cNvGrpSpPr/>
          <p:nvPr/>
        </p:nvGrpSpPr>
        <p:grpSpPr>
          <a:xfrm>
            <a:off x="3321352" y="2352572"/>
            <a:ext cx="846944" cy="1705526"/>
            <a:chOff x="392301" y="1510362"/>
            <a:chExt cx="1366649" cy="2752075"/>
          </a:xfrm>
        </p:grpSpPr>
        <p:pic>
          <p:nvPicPr>
            <p:cNvPr id="13" name="圖片 2" descr="一張含有 文字, 監視器, 螢幕, 螢幕擷取畫面 的圖片&#10;&#10;自動產生的描述">
              <a:extLst>
                <a:ext uri="{FF2B5EF4-FFF2-40B4-BE49-F238E27FC236}">
                  <a16:creationId xmlns:a16="http://schemas.microsoft.com/office/drawing/2014/main" id="{0B77F65C-BE1D-4B95-8B2E-E8024ED5BC1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9574" y="1523854"/>
              <a:ext cx="1251958" cy="2699039"/>
            </a:xfrm>
            <a:prstGeom prst="roundRect">
              <a:avLst>
                <a:gd name="adj" fmla="val 13453"/>
              </a:avLst>
            </a:prstGeom>
            <a:solidFill>
              <a:srgbClr val="F7F8FB"/>
            </a:solidFill>
            <a:ln>
              <a:noFill/>
            </a:ln>
            <a:effectLst>
              <a:outerShdw blurRad="63500" dist="152400" dir="8100000" algn="tr" rotWithShape="0">
                <a:srgbClr val="09000C">
                  <a:alpha val="77000"/>
                </a:srgbClr>
              </a:outerShdw>
            </a:effectLst>
          </p:spPr>
        </p:pic>
        <p:pic>
          <p:nvPicPr>
            <p:cNvPr id="15" name="圖片 14">
              <a:extLst>
                <a:ext uri="{FF2B5EF4-FFF2-40B4-BE49-F238E27FC236}">
                  <a16:creationId xmlns:a16="http://schemas.microsoft.com/office/drawing/2014/main" id="{2A384ACB-405F-48C2-9301-93302B81BB5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2301" y="1510362"/>
              <a:ext cx="1366649" cy="2752075"/>
            </a:xfrm>
            <a:prstGeom prst="rect">
              <a:avLst/>
            </a:prstGeom>
          </p:spPr>
        </p:pic>
      </p:grpSp>
      <p:grpSp>
        <p:nvGrpSpPr>
          <p:cNvPr id="17" name="群組 16">
            <a:extLst>
              <a:ext uri="{FF2B5EF4-FFF2-40B4-BE49-F238E27FC236}">
                <a16:creationId xmlns:a16="http://schemas.microsoft.com/office/drawing/2014/main" id="{6D887B8F-101B-4401-9560-A874F8F73F38}"/>
              </a:ext>
            </a:extLst>
          </p:cNvPr>
          <p:cNvGrpSpPr/>
          <p:nvPr/>
        </p:nvGrpSpPr>
        <p:grpSpPr>
          <a:xfrm>
            <a:off x="4572000" y="2539917"/>
            <a:ext cx="3753632" cy="2444866"/>
            <a:chOff x="4754879" y="2273495"/>
            <a:chExt cx="4167371" cy="2714348"/>
          </a:xfrm>
        </p:grpSpPr>
        <p:pic>
          <p:nvPicPr>
            <p:cNvPr id="18" name="圖片 17">
              <a:extLst>
                <a:ext uri="{FF2B5EF4-FFF2-40B4-BE49-F238E27FC236}">
                  <a16:creationId xmlns:a16="http://schemas.microsoft.com/office/drawing/2014/main" id="{80493A20-78D8-49F3-B8E7-88A82993A67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54879" y="2273495"/>
              <a:ext cx="4167371" cy="2714348"/>
            </a:xfrm>
            <a:prstGeom prst="rect">
              <a:avLst/>
            </a:prstGeom>
          </p:spPr>
        </p:pic>
        <p:sp>
          <p:nvSpPr>
            <p:cNvPr id="19" name="矩形 18">
              <a:extLst>
                <a:ext uri="{FF2B5EF4-FFF2-40B4-BE49-F238E27FC236}">
                  <a16:creationId xmlns:a16="http://schemas.microsoft.com/office/drawing/2014/main" id="{203BFE17-6AD3-46D4-AAC0-63CC83725D93}"/>
                </a:ext>
              </a:extLst>
            </p:cNvPr>
            <p:cNvSpPr/>
            <p:nvPr/>
          </p:nvSpPr>
          <p:spPr>
            <a:xfrm>
              <a:off x="4810573" y="2326752"/>
              <a:ext cx="4063552" cy="238581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20" name="圖片 19" descr="一張含有 文字, 室內, 電子用品, 顯示 的圖片&#10;&#10;自動產生的描述">
              <a:extLst>
                <a:ext uri="{FF2B5EF4-FFF2-40B4-BE49-F238E27FC236}">
                  <a16:creationId xmlns:a16="http://schemas.microsoft.com/office/drawing/2014/main" id="{A42804B6-8AE7-4DD3-B540-EA395DDE1E9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8671" t="5501" r="9010" b="11855"/>
            <a:stretch/>
          </p:blipFill>
          <p:spPr>
            <a:xfrm>
              <a:off x="4810573" y="2321042"/>
              <a:ext cx="4063552" cy="2345159"/>
            </a:xfrm>
            <a:prstGeom prst="rect">
              <a:avLst/>
            </a:prstGeom>
            <a:effectLst/>
          </p:spPr>
        </p:pic>
      </p:grpSp>
      <p:pic>
        <p:nvPicPr>
          <p:cNvPr id="21" name="圖片 20" descr="一張含有 文字, 電子用品, 影像 的圖片&#10;&#10;自動產生的描述">
            <a:extLst>
              <a:ext uri="{FF2B5EF4-FFF2-40B4-BE49-F238E27FC236}">
                <a16:creationId xmlns:a16="http://schemas.microsoft.com/office/drawing/2014/main" id="{D08BAB30-DD85-4CC9-92BA-3270584CCF9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002865" y="2072577"/>
            <a:ext cx="1310662" cy="1304109"/>
          </a:xfrm>
          <a:prstGeom prst="roundRect">
            <a:avLst>
              <a:gd name="adj" fmla="val 20398"/>
            </a:avLst>
          </a:prstGeom>
          <a:noFill/>
          <a:ln>
            <a:noFill/>
          </a:ln>
          <a:effectLst>
            <a:outerShdw blurRad="76200" dist="50800" dir="8100000" algn="tr" rotWithShape="0">
              <a:srgbClr val="09000C">
                <a:alpha val="53000"/>
              </a:srgbClr>
            </a:outerShdw>
          </a:effectLst>
        </p:spPr>
      </p:pic>
      <p:pic>
        <p:nvPicPr>
          <p:cNvPr id="22" name="圖片 21">
            <a:extLst>
              <a:ext uri="{FF2B5EF4-FFF2-40B4-BE49-F238E27FC236}">
                <a16:creationId xmlns:a16="http://schemas.microsoft.com/office/drawing/2014/main" id="{DE1954DD-5655-4FBF-8D75-D26E4A1E8C2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491344" y="1546140"/>
            <a:ext cx="996924" cy="598155"/>
          </a:xfrm>
          <a:prstGeom prst="roundRect">
            <a:avLst>
              <a:gd name="adj" fmla="val 1344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149120089"/>
      </p:ext>
    </p:extLst>
  </p:cSld>
  <p:clrMapOvr>
    <a:masterClrMapping/>
  </p:clrMapOvr>
  <p:transition spd="slow">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圓角 21">
            <a:extLst>
              <a:ext uri="{FF2B5EF4-FFF2-40B4-BE49-F238E27FC236}">
                <a16:creationId xmlns:a16="http://schemas.microsoft.com/office/drawing/2014/main" id="{072187B6-88D5-4840-A70E-6F2EF104F47D}"/>
              </a:ext>
            </a:extLst>
          </p:cNvPr>
          <p:cNvSpPr/>
          <p:nvPr/>
        </p:nvSpPr>
        <p:spPr>
          <a:xfrm>
            <a:off x="0" y="982589"/>
            <a:ext cx="2117264" cy="2080846"/>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3" name="矩形: 圓角 22">
            <a:extLst>
              <a:ext uri="{FF2B5EF4-FFF2-40B4-BE49-F238E27FC236}">
                <a16:creationId xmlns:a16="http://schemas.microsoft.com/office/drawing/2014/main" id="{DEED2646-34E4-4D43-8EFA-2458E3ADB6B2}"/>
              </a:ext>
            </a:extLst>
          </p:cNvPr>
          <p:cNvSpPr/>
          <p:nvPr/>
        </p:nvSpPr>
        <p:spPr>
          <a:xfrm>
            <a:off x="3075276" y="982589"/>
            <a:ext cx="2117264" cy="2080846"/>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 name="Title 1">
            <a:extLst>
              <a:ext uri="{FF2B5EF4-FFF2-40B4-BE49-F238E27FC236}">
                <a16:creationId xmlns:a16="http://schemas.microsoft.com/office/drawing/2014/main" id="{953B7970-5781-8641-ABA3-D579BE269115}"/>
              </a:ext>
            </a:extLst>
          </p:cNvPr>
          <p:cNvSpPr>
            <a:spLocks noGrp="1"/>
          </p:cNvSpPr>
          <p:nvPr>
            <p:ph type="title"/>
          </p:nvPr>
        </p:nvSpPr>
        <p:spPr/>
        <p:txBody>
          <a:bodyPr/>
          <a:lstStyle/>
          <a:p>
            <a:r>
              <a:rPr lang="en-US" altLang="zh-TW" err="1">
                <a:latin typeface="Arial" panose="020B0604020202020204" pitchFamily="34" charset="0"/>
                <a:ea typeface="微軟正黑體" panose="020B0604030504040204" pitchFamily="34" charset="-120"/>
                <a:sym typeface="Arial" panose="020B0604020202020204" pitchFamily="34" charset="0"/>
              </a:rPr>
              <a:t>Qsirch</a:t>
            </a:r>
            <a:r>
              <a:rPr lang="en-US" altLang="zh-TW">
                <a:latin typeface="Arial" panose="020B0604020202020204" pitchFamily="34" charset="0"/>
                <a:ea typeface="微軟正黑體" panose="020B0604030504040204" pitchFamily="34" charset="-120"/>
                <a:sym typeface="Arial" panose="020B0604020202020204" pitchFamily="34" charset="0"/>
              </a:rPr>
              <a:t> full text search tool​</a:t>
            </a:r>
            <a:endParaRPr lang="en-TW">
              <a:latin typeface="Arial" panose="020B0604020202020204" pitchFamily="34" charset="0"/>
              <a:ea typeface="微軟正黑體" panose="020B0604030504040204" pitchFamily="34" charset="-120"/>
              <a:sym typeface="Arial" panose="020B0604020202020204" pitchFamily="34" charset="0"/>
            </a:endParaRPr>
          </a:p>
        </p:txBody>
      </p:sp>
      <p:pic>
        <p:nvPicPr>
          <p:cNvPr id="2050" name="Picture 2" descr="Text Search Icon - Download Text Search Icon 1246462 | Noun Project">
            <a:extLst>
              <a:ext uri="{FF2B5EF4-FFF2-40B4-BE49-F238E27FC236}">
                <a16:creationId xmlns:a16="http://schemas.microsoft.com/office/drawing/2014/main" id="{4C5F4B90-6E31-794A-8CB3-11EA2A802516}"/>
              </a:ext>
            </a:extLst>
          </p:cNvPr>
          <p:cNvPicPr>
            <a:picLocks noChangeAspect="1" noChangeArrowheads="1"/>
          </p:cNvPicPr>
          <p:nvPr/>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833253" y="3507431"/>
            <a:ext cx="601056" cy="60105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0D757A6-CA80-9F44-9219-78065F777DDE}"/>
              </a:ext>
            </a:extLst>
          </p:cNvPr>
          <p:cNvSpPr/>
          <p:nvPr/>
        </p:nvSpPr>
        <p:spPr>
          <a:xfrm>
            <a:off x="713225" y="2571750"/>
            <a:ext cx="6629400" cy="699166"/>
          </a:xfrm>
          <a:prstGeom prst="rect">
            <a:avLst/>
          </a:prstGeom>
        </p:spPr>
        <p:txBody>
          <a:bodyPr wrap="square">
            <a:spAutoFit/>
          </a:bodyPr>
          <a:lstStyle/>
          <a:p>
            <a:pPr>
              <a:lnSpc>
                <a:spcPct val="130000"/>
              </a:lnSpc>
            </a:pPr>
            <a:r>
              <a:rPr lang="en-US" altLang="zh-TW" sz="1600" err="1">
                <a:solidFill>
                  <a:schemeClr val="tx1"/>
                </a:solidFill>
                <a:latin typeface="Arial" panose="020B0604020202020204" pitchFamily="34" charset="0"/>
                <a:ea typeface="微軟正黑體" panose="020B0604030504040204" pitchFamily="34" charset="-120"/>
                <a:sym typeface="Arial" panose="020B0604020202020204" pitchFamily="34" charset="0"/>
              </a:rPr>
              <a:t>Qsirch</a:t>
            </a:r>
            <a:r>
              <a:rPr lang="en-US" altLang="zh-TW" sz="1600">
                <a:solidFill>
                  <a:schemeClr val="tx1"/>
                </a:solidFill>
                <a:latin typeface="Arial" panose="020B0604020202020204" pitchFamily="34" charset="0"/>
                <a:ea typeface="微軟正黑體" panose="020B0604030504040204" pitchFamily="34" charset="-120"/>
                <a:sym typeface="Arial" panose="020B0604020202020204" pitchFamily="34" charset="0"/>
              </a:rPr>
              <a:t> is QNAP dedicated full-text search tool for finding files by filename(metadata) that sets your search conditions.​</a:t>
            </a:r>
            <a:endParaRPr lang="en-TW" sz="16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 name="TextBox 3">
            <a:extLst>
              <a:ext uri="{FF2B5EF4-FFF2-40B4-BE49-F238E27FC236}">
                <a16:creationId xmlns:a16="http://schemas.microsoft.com/office/drawing/2014/main" id="{4B878A09-B82E-E046-A17F-486E0A7C8EDD}"/>
              </a:ext>
            </a:extLst>
          </p:cNvPr>
          <p:cNvSpPr txBox="1"/>
          <p:nvPr/>
        </p:nvSpPr>
        <p:spPr>
          <a:xfrm>
            <a:off x="480415" y="4174579"/>
            <a:ext cx="1381539" cy="523220"/>
          </a:xfrm>
          <a:prstGeom prst="rect">
            <a:avLst/>
          </a:prstGeom>
          <a:noFill/>
        </p:spPr>
        <p:txBody>
          <a:bodyPr wrap="square" rtlCol="0">
            <a:spAutoFit/>
          </a:bodyPr>
          <a:lstStyle/>
          <a:p>
            <a:pPr algn="ctr"/>
            <a:r>
              <a:rPr lang="en-US" altLang="zh-TW" b="0" i="0" u="none" strike="noStrike">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Full-text search</a:t>
            </a:r>
            <a:r>
              <a:rPr lang="en-US" altLang="zh-TW" b="0" i="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endParaRPr lang="en-TW">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 name="TextBox 7">
            <a:extLst>
              <a:ext uri="{FF2B5EF4-FFF2-40B4-BE49-F238E27FC236}">
                <a16:creationId xmlns:a16="http://schemas.microsoft.com/office/drawing/2014/main" id="{1E9E3BC5-A632-5D4A-9E5F-B3731D34AE80}"/>
              </a:ext>
            </a:extLst>
          </p:cNvPr>
          <p:cNvSpPr txBox="1"/>
          <p:nvPr/>
        </p:nvSpPr>
        <p:spPr>
          <a:xfrm>
            <a:off x="1626594" y="4174578"/>
            <a:ext cx="1028689" cy="307777"/>
          </a:xfrm>
          <a:prstGeom prst="rect">
            <a:avLst/>
          </a:prstGeom>
          <a:noFill/>
        </p:spPr>
        <p:txBody>
          <a:bodyPr wrap="square" rtlCol="0">
            <a:spAutoFit/>
          </a:bodyPr>
          <a:lstStyle/>
          <a:p>
            <a:pPr algn="ctr"/>
            <a:r>
              <a:rPr lang="en-US" altLang="zh-TW" b="0" i="0" u="none" strike="noStrike">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AI search</a:t>
            </a:r>
            <a:r>
              <a:rPr lang="en-US" altLang="zh-TW" b="0" i="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endParaRPr lang="en-TW">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 name="TextBox 8">
            <a:extLst>
              <a:ext uri="{FF2B5EF4-FFF2-40B4-BE49-F238E27FC236}">
                <a16:creationId xmlns:a16="http://schemas.microsoft.com/office/drawing/2014/main" id="{F05ECBE2-0C1E-3A43-919C-43C36B935B06}"/>
              </a:ext>
            </a:extLst>
          </p:cNvPr>
          <p:cNvSpPr txBox="1"/>
          <p:nvPr/>
        </p:nvSpPr>
        <p:spPr>
          <a:xfrm>
            <a:off x="2584720" y="4174579"/>
            <a:ext cx="1381539" cy="307777"/>
          </a:xfrm>
          <a:prstGeom prst="rect">
            <a:avLst/>
          </a:prstGeom>
          <a:noFill/>
        </p:spPr>
        <p:txBody>
          <a:bodyPr wrap="square" rtlCol="0">
            <a:spAutoFit/>
          </a:bodyPr>
          <a:lstStyle/>
          <a:p>
            <a:pPr algn="ctr"/>
            <a:r>
              <a:rPr lang="en-US" altLang="zh-TW" b="0" i="0" u="none" strike="noStrike">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Multiple filters</a:t>
            </a:r>
            <a:r>
              <a:rPr lang="en-US" altLang="zh-TW" b="0" i="0">
                <a:solidFill>
                  <a:srgbClr val="000000"/>
                </a:solidFill>
                <a:effectLst/>
                <a:latin typeface="Arial" panose="020B0604020202020204" pitchFamily="34" charset="0"/>
                <a:ea typeface="微軟正黑體" panose="020B0604030504040204" pitchFamily="34" charset="-120"/>
                <a:sym typeface="Arial" panose="020B0604020202020204" pitchFamily="34" charset="0"/>
              </a:rPr>
              <a:t>​</a:t>
            </a:r>
            <a:endParaRPr lang="en-TW">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 name="TextBox 4">
            <a:extLst>
              <a:ext uri="{FF2B5EF4-FFF2-40B4-BE49-F238E27FC236}">
                <a16:creationId xmlns:a16="http://schemas.microsoft.com/office/drawing/2014/main" id="{29C400B8-4F4A-8748-94A8-B6C2C14CD0D2}"/>
              </a:ext>
            </a:extLst>
          </p:cNvPr>
          <p:cNvSpPr txBox="1"/>
          <p:nvPr/>
        </p:nvSpPr>
        <p:spPr>
          <a:xfrm>
            <a:off x="4072898" y="3589341"/>
            <a:ext cx="3437689" cy="584775"/>
          </a:xfrm>
          <a:prstGeom prst="rect">
            <a:avLst/>
          </a:prstGeom>
          <a:noFill/>
        </p:spPr>
        <p:txBody>
          <a:bodyPr wrap="square" rtlCol="0">
            <a:spAutoFit/>
          </a:bodyPr>
          <a:lstStyle/>
          <a:p>
            <a:r>
              <a:rPr lang="en-US" sz="3200" b="1">
                <a:solidFill>
                  <a:srgbClr val="E9C27B"/>
                </a:solidFill>
                <a:latin typeface="Arial" panose="020B0604020202020204" pitchFamily="34" charset="0"/>
                <a:ea typeface="微軟正黑體" panose="020B0604030504040204" pitchFamily="34" charset="-120"/>
                <a:sym typeface="Arial" panose="020B0604020202020204" pitchFamily="34" charset="0"/>
              </a:rPr>
              <a:t>Find everything!​</a:t>
            </a:r>
            <a:endParaRPr lang="en-TW" sz="3200" b="1">
              <a:solidFill>
                <a:srgbClr val="E9C27B"/>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 name="Cross 5">
            <a:extLst>
              <a:ext uri="{FF2B5EF4-FFF2-40B4-BE49-F238E27FC236}">
                <a16:creationId xmlns:a16="http://schemas.microsoft.com/office/drawing/2014/main" id="{EC8DB23D-BF7C-7E43-AB75-AC1C880339E5}"/>
              </a:ext>
            </a:extLst>
          </p:cNvPr>
          <p:cNvSpPr/>
          <p:nvPr/>
        </p:nvSpPr>
        <p:spPr>
          <a:xfrm>
            <a:off x="1508086" y="3743326"/>
            <a:ext cx="237016" cy="237016"/>
          </a:xfrm>
          <a:prstGeom prst="plus">
            <a:avLst>
              <a:gd name="adj" fmla="val 4215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latin typeface="Arial" panose="020B0604020202020204" pitchFamily="34" charset="0"/>
              <a:ea typeface="微軟正黑體" panose="020B0604030504040204" pitchFamily="34" charset="-120"/>
              <a:sym typeface="Arial" panose="020B0604020202020204" pitchFamily="34" charset="0"/>
            </a:endParaRPr>
          </a:p>
        </p:txBody>
      </p:sp>
      <p:sp>
        <p:nvSpPr>
          <p:cNvPr id="12" name="Cross 11">
            <a:extLst>
              <a:ext uri="{FF2B5EF4-FFF2-40B4-BE49-F238E27FC236}">
                <a16:creationId xmlns:a16="http://schemas.microsoft.com/office/drawing/2014/main" id="{B5F9FB4B-96AE-4C4D-9C5D-720F1EFF834E}"/>
              </a:ext>
            </a:extLst>
          </p:cNvPr>
          <p:cNvSpPr/>
          <p:nvPr/>
        </p:nvSpPr>
        <p:spPr>
          <a:xfrm>
            <a:off x="2624878" y="3743326"/>
            <a:ext cx="237016" cy="237016"/>
          </a:xfrm>
          <a:prstGeom prst="plus">
            <a:avLst>
              <a:gd name="adj" fmla="val 4215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latin typeface="Arial" panose="020B0604020202020204" pitchFamily="34" charset="0"/>
              <a:ea typeface="微軟正黑體" panose="020B0604030504040204" pitchFamily="34" charset="-120"/>
              <a:sym typeface="Arial" panose="020B0604020202020204" pitchFamily="34" charset="0"/>
            </a:endParaRPr>
          </a:p>
        </p:txBody>
      </p:sp>
      <p:grpSp>
        <p:nvGrpSpPr>
          <p:cNvPr id="21" name="群組 20">
            <a:extLst>
              <a:ext uri="{FF2B5EF4-FFF2-40B4-BE49-F238E27FC236}">
                <a16:creationId xmlns:a16="http://schemas.microsoft.com/office/drawing/2014/main" id="{810F824E-9478-4642-A6D6-8EE85C44C7B5}"/>
              </a:ext>
            </a:extLst>
          </p:cNvPr>
          <p:cNvGrpSpPr/>
          <p:nvPr/>
        </p:nvGrpSpPr>
        <p:grpSpPr>
          <a:xfrm>
            <a:off x="3664818" y="3819975"/>
            <a:ext cx="288234" cy="119269"/>
            <a:chOff x="5734879" y="2352245"/>
            <a:chExt cx="288234" cy="119269"/>
          </a:xfrm>
        </p:grpSpPr>
        <p:cxnSp>
          <p:nvCxnSpPr>
            <p:cNvPr id="10" name="Straight Connector 9">
              <a:extLst>
                <a:ext uri="{FF2B5EF4-FFF2-40B4-BE49-F238E27FC236}">
                  <a16:creationId xmlns:a16="http://schemas.microsoft.com/office/drawing/2014/main" id="{BCC15412-5409-0B4A-9343-AB2CB2583548}"/>
                </a:ext>
              </a:extLst>
            </p:cNvPr>
            <p:cNvCxnSpPr>
              <a:cxnSpLocks/>
            </p:cNvCxnSpPr>
            <p:nvPr/>
          </p:nvCxnSpPr>
          <p:spPr>
            <a:xfrm>
              <a:off x="5734879" y="2352245"/>
              <a:ext cx="28823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9C887CA-3099-CE4F-8885-FCE32EB59A6F}"/>
                </a:ext>
              </a:extLst>
            </p:cNvPr>
            <p:cNvCxnSpPr>
              <a:cxnSpLocks/>
            </p:cNvCxnSpPr>
            <p:nvPr/>
          </p:nvCxnSpPr>
          <p:spPr>
            <a:xfrm>
              <a:off x="5734879" y="2471514"/>
              <a:ext cx="28823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7" name="圖片 7">
            <a:extLst>
              <a:ext uri="{FF2B5EF4-FFF2-40B4-BE49-F238E27FC236}">
                <a16:creationId xmlns:a16="http://schemas.microsoft.com/office/drawing/2014/main" id="{93C48B92-38C7-7145-B175-5B64175596B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5012" y="1405195"/>
            <a:ext cx="955470" cy="955470"/>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2056" name="Picture 8">
            <a:extLst>
              <a:ext uri="{FF2B5EF4-FFF2-40B4-BE49-F238E27FC236}">
                <a16:creationId xmlns:a16="http://schemas.microsoft.com/office/drawing/2014/main" id="{F97586CD-5A7A-494F-A943-CDAD5942F1A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946233" y="1365258"/>
            <a:ext cx="955470" cy="955470"/>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6624A4C-8C53-FC48-8C3E-49A6B56172D2}"/>
              </a:ext>
            </a:extLst>
          </p:cNvPr>
          <p:cNvSpPr txBox="1"/>
          <p:nvPr/>
        </p:nvSpPr>
        <p:spPr>
          <a:xfrm>
            <a:off x="1850300" y="1405168"/>
            <a:ext cx="1814517" cy="1046440"/>
          </a:xfrm>
          <a:prstGeom prst="rect">
            <a:avLst/>
          </a:prstGeom>
          <a:noFill/>
        </p:spPr>
        <p:txBody>
          <a:bodyPr wrap="square" rtlCol="0">
            <a:spAutoFit/>
          </a:bodyPr>
          <a:lstStyle/>
          <a:p>
            <a:r>
              <a:rPr lang="en-TW" sz="2000" b="1">
                <a:solidFill>
                  <a:srgbClr val="E9C27B"/>
                </a:solidFill>
                <a:latin typeface="Arial" panose="020B0604020202020204" pitchFamily="34" charset="0"/>
                <a:ea typeface="微軟正黑體" panose="020B0604030504040204" pitchFamily="34" charset="-120"/>
                <a:sym typeface="Arial" panose="020B0604020202020204" pitchFamily="34" charset="0"/>
              </a:rPr>
              <a:t>NAS </a:t>
            </a:r>
            <a:r>
              <a:rPr lang="en-US" sz="2000" b="1">
                <a:solidFill>
                  <a:srgbClr val="E9C27B"/>
                </a:solidFill>
                <a:latin typeface="Arial" panose="020B0604020202020204" pitchFamily="34" charset="0"/>
                <a:ea typeface="微軟正黑體" panose="020B0604030504040204" pitchFamily="34" charset="-120"/>
                <a:sym typeface="Arial" panose="020B0604020202020204" pitchFamily="34" charset="0"/>
              </a:rPr>
              <a:t>Edition</a:t>
            </a:r>
            <a:endParaRPr lang="en-TW" sz="2000">
              <a:solidFill>
                <a:srgbClr val="E9C27B"/>
              </a:solidFill>
              <a:latin typeface="Arial" panose="020B0604020202020204" pitchFamily="34" charset="0"/>
              <a:ea typeface="微軟正黑體" panose="020B0604030504040204" pitchFamily="34" charset="-120"/>
              <a:sym typeface="Arial" panose="020B0604020202020204" pitchFamily="34" charset="0"/>
            </a:endParaRPr>
          </a:p>
          <a:p>
            <a:r>
              <a:rPr lang="en-US" altLang="zh-TW" b="0" i="0" u="none" strike="noStrike">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Search massive data in the NAS.</a:t>
            </a:r>
            <a:endParaRPr lang="en-TW">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0" name="TextBox 19">
            <a:extLst>
              <a:ext uri="{FF2B5EF4-FFF2-40B4-BE49-F238E27FC236}">
                <a16:creationId xmlns:a16="http://schemas.microsoft.com/office/drawing/2014/main" id="{1236FE98-29F4-7A48-AA67-8877398EA0A5}"/>
              </a:ext>
            </a:extLst>
          </p:cNvPr>
          <p:cNvSpPr txBox="1"/>
          <p:nvPr/>
        </p:nvSpPr>
        <p:spPr>
          <a:xfrm>
            <a:off x="5064528" y="1405168"/>
            <a:ext cx="2405269" cy="1046440"/>
          </a:xfrm>
          <a:prstGeom prst="rect">
            <a:avLst/>
          </a:prstGeom>
          <a:noFill/>
        </p:spPr>
        <p:txBody>
          <a:bodyPr wrap="square" rtlCol="0">
            <a:spAutoFit/>
          </a:bodyPr>
          <a:lstStyle/>
          <a:p>
            <a:r>
              <a:rPr lang="en-TW" sz="2000" b="1">
                <a:solidFill>
                  <a:srgbClr val="E9C27B"/>
                </a:solidFill>
                <a:latin typeface="Arial" panose="020B0604020202020204" pitchFamily="34" charset="0"/>
                <a:ea typeface="微軟正黑體" panose="020B0604030504040204" pitchFamily="34" charset="-120"/>
                <a:sym typeface="Arial" panose="020B0604020202020204" pitchFamily="34" charset="0"/>
              </a:rPr>
              <a:t>PC </a:t>
            </a:r>
            <a:r>
              <a:rPr lang="en-US" sz="2000" b="1">
                <a:solidFill>
                  <a:srgbClr val="E9C27B"/>
                </a:solidFill>
                <a:latin typeface="Arial" panose="020B0604020202020204" pitchFamily="34" charset="0"/>
                <a:ea typeface="微軟正黑體" panose="020B0604030504040204" pitchFamily="34" charset="-120"/>
                <a:sym typeface="Arial" panose="020B0604020202020204" pitchFamily="34" charset="0"/>
              </a:rPr>
              <a:t>Edition</a:t>
            </a:r>
            <a:endParaRPr lang="en-TW" sz="2000">
              <a:solidFill>
                <a:srgbClr val="E9C27B"/>
              </a:solidFill>
              <a:latin typeface="Arial" panose="020B0604020202020204" pitchFamily="34" charset="0"/>
              <a:ea typeface="微軟正黑體" panose="020B0604030504040204" pitchFamily="34" charset="-120"/>
              <a:sym typeface="Arial" panose="020B0604020202020204" pitchFamily="34" charset="0"/>
            </a:endParaRPr>
          </a:p>
          <a:p>
            <a:r>
              <a:rPr lang="en-US" altLang="zh-TW" b="0" i="0" u="none" strike="noStrike">
                <a:solidFill>
                  <a:srgbClr val="FFFFFF"/>
                </a:solidFill>
                <a:effectLst/>
                <a:latin typeface="Arial" panose="020B0604020202020204" pitchFamily="34" charset="0"/>
                <a:ea typeface="微軟正黑體" panose="020B0604030504040204" pitchFamily="34" charset="-120"/>
                <a:sym typeface="Arial" panose="020B0604020202020204" pitchFamily="34" charset="0"/>
              </a:rPr>
              <a:t>The most powerful search engine that integrate with NAS and PC local search.</a:t>
            </a:r>
            <a:endParaRPr lang="en-TW">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1" name="圖形 10">
            <a:extLst>
              <a:ext uri="{FF2B5EF4-FFF2-40B4-BE49-F238E27FC236}">
                <a16:creationId xmlns:a16="http://schemas.microsoft.com/office/drawing/2014/main" id="{CB22A47C-96C9-4598-B5DF-38296A7F52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70190" y="3436314"/>
            <a:ext cx="605849" cy="707887"/>
          </a:xfrm>
          <a:prstGeom prst="rect">
            <a:avLst/>
          </a:prstGeom>
        </p:spPr>
      </p:pic>
      <p:pic>
        <p:nvPicPr>
          <p:cNvPr id="19" name="圖形 18">
            <a:extLst>
              <a:ext uri="{FF2B5EF4-FFF2-40B4-BE49-F238E27FC236}">
                <a16:creationId xmlns:a16="http://schemas.microsoft.com/office/drawing/2014/main" id="{2628A869-37B5-422D-A2CF-665C3AB572B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71544" y="3513311"/>
            <a:ext cx="605849" cy="613329"/>
          </a:xfrm>
          <a:prstGeom prst="rect">
            <a:avLst/>
          </a:prstGeom>
        </p:spPr>
      </p:pic>
    </p:spTree>
    <p:extLst>
      <p:ext uri="{BB962C8B-B14F-4D97-AF65-F5344CB8AC3E}">
        <p14:creationId xmlns:p14="http://schemas.microsoft.com/office/powerpoint/2010/main" val="3853874329"/>
      </p:ext>
    </p:extLst>
  </p:cSld>
  <p:clrMapOvr>
    <a:masterClrMapping/>
  </p:clrMapOvr>
  <p:transition spd="slow">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Graphical user interface, application&#10;&#10;Description automatically generated">
            <a:extLst>
              <a:ext uri="{FF2B5EF4-FFF2-40B4-BE49-F238E27FC236}">
                <a16:creationId xmlns:a16="http://schemas.microsoft.com/office/drawing/2014/main" id="{5E08815B-06D3-8441-9C47-1405A39E13A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13776" y="2197542"/>
            <a:ext cx="5693959" cy="2977708"/>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2" name="Title 1">
            <a:extLst>
              <a:ext uri="{FF2B5EF4-FFF2-40B4-BE49-F238E27FC236}">
                <a16:creationId xmlns:a16="http://schemas.microsoft.com/office/drawing/2014/main" id="{803AC560-F979-D446-A05B-2126F1EFF5D9}"/>
              </a:ext>
            </a:extLst>
          </p:cNvPr>
          <p:cNvSpPr>
            <a:spLocks noGrp="1"/>
          </p:cNvSpPr>
          <p:nvPr>
            <p:ph type="title"/>
          </p:nvPr>
        </p:nvSpPr>
        <p:spPr/>
        <p:txBody>
          <a:bodyPr/>
          <a:lstStyle/>
          <a:p>
            <a:r>
              <a:rPr lang="en-US" err="1">
                <a:latin typeface="Arial" panose="020B0604020202020204" pitchFamily="34" charset="0"/>
                <a:ea typeface="微軟正黑體" panose="020B0604030504040204" pitchFamily="34" charset="-120"/>
                <a:sym typeface="Arial" panose="020B0604020202020204" pitchFamily="34" charset="0"/>
              </a:rPr>
              <a:t>Qfiling</a:t>
            </a:r>
            <a:r>
              <a:rPr lang="en-US">
                <a:latin typeface="Arial" panose="020B0604020202020204" pitchFamily="34" charset="0"/>
                <a:ea typeface="微軟正黑體" panose="020B0604030504040204" pitchFamily="34" charset="-120"/>
                <a:sym typeface="Arial" panose="020B0604020202020204" pitchFamily="34" charset="0"/>
              </a:rPr>
              <a:t> auto archive and filing​</a:t>
            </a:r>
            <a:endParaRPr lang="en-TW">
              <a:latin typeface="Arial" panose="020B0604020202020204" pitchFamily="34" charset="0"/>
              <a:ea typeface="微軟正黑體" panose="020B0604030504040204" pitchFamily="34" charset="-120"/>
              <a:sym typeface="Arial" panose="020B0604020202020204" pitchFamily="34" charset="0"/>
            </a:endParaRPr>
          </a:p>
        </p:txBody>
      </p:sp>
      <p:pic>
        <p:nvPicPr>
          <p:cNvPr id="6" name="圖片 22" descr="彈性客製.png">
            <a:extLst>
              <a:ext uri="{FF2B5EF4-FFF2-40B4-BE49-F238E27FC236}">
                <a16:creationId xmlns:a16="http://schemas.microsoft.com/office/drawing/2014/main" id="{15A9F95B-04DD-A24E-B88B-D5C8805EBB8E}"/>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65312" y="2228332"/>
            <a:ext cx="412748" cy="412747"/>
          </a:xfrm>
          <a:prstGeom prst="rect">
            <a:avLst/>
          </a:prstGeom>
        </p:spPr>
      </p:pic>
      <p:sp>
        <p:nvSpPr>
          <p:cNvPr id="18" name="Rectangle 3">
            <a:extLst>
              <a:ext uri="{FF2B5EF4-FFF2-40B4-BE49-F238E27FC236}">
                <a16:creationId xmlns:a16="http://schemas.microsoft.com/office/drawing/2014/main" id="{842C437B-B7D8-DB40-BC1C-7A451CB8146D}"/>
              </a:ext>
            </a:extLst>
          </p:cNvPr>
          <p:cNvSpPr/>
          <p:nvPr/>
        </p:nvSpPr>
        <p:spPr>
          <a:xfrm>
            <a:off x="1403272" y="3448086"/>
            <a:ext cx="1991092" cy="276999"/>
          </a:xfrm>
          <a:prstGeom prst="rect">
            <a:avLst/>
          </a:prstGeom>
        </p:spPr>
        <p:txBody>
          <a:bodyPr wrap="square">
            <a:spAutoFit/>
          </a:bodyPr>
          <a:lstStyle/>
          <a:p>
            <a:pPr lvl="0"/>
            <a:r>
              <a:rPr kumimoji="1" lang="en-US" altLang="zh-Hant"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Scheduling for auto filing.​</a:t>
            </a:r>
            <a:endParaRPr kumimoji="1" lang="zh-TW" altLang="en-US"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9" name="圖片 10" descr="效率大增.png">
            <a:extLst>
              <a:ext uri="{FF2B5EF4-FFF2-40B4-BE49-F238E27FC236}">
                <a16:creationId xmlns:a16="http://schemas.microsoft.com/office/drawing/2014/main" id="{5BE2BCB0-7D49-7C4E-8BB5-7E3BBB9078DF}"/>
              </a:ext>
            </a:extLst>
          </p:cNvPr>
          <p:cNvPicPr>
            <a:picLocks noChangeAspect="1"/>
          </p:cNvPicPr>
          <p:nvPr/>
        </p:nvPicPr>
        <p:blipFill>
          <a:blip r:embed="rId6" cstate="print">
            <a:lum bright="70000" contrast="-70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a:ext>
            </a:extLst>
          </a:blip>
          <a:stretch>
            <a:fillRect/>
          </a:stretch>
        </p:blipFill>
        <p:spPr>
          <a:xfrm>
            <a:off x="855140" y="3117605"/>
            <a:ext cx="433092" cy="647890"/>
          </a:xfrm>
          <a:prstGeom prst="rect">
            <a:avLst/>
          </a:prstGeom>
        </p:spPr>
      </p:pic>
      <p:sp>
        <p:nvSpPr>
          <p:cNvPr id="24" name="Rectangle 3">
            <a:extLst>
              <a:ext uri="{FF2B5EF4-FFF2-40B4-BE49-F238E27FC236}">
                <a16:creationId xmlns:a16="http://schemas.microsoft.com/office/drawing/2014/main" id="{5DDAE54A-3CD5-B14F-9FB1-BEBA3C419FC7}"/>
              </a:ext>
            </a:extLst>
          </p:cNvPr>
          <p:cNvSpPr/>
          <p:nvPr/>
        </p:nvSpPr>
        <p:spPr>
          <a:xfrm>
            <a:off x="1403272" y="4241573"/>
            <a:ext cx="1942494" cy="646331"/>
          </a:xfrm>
          <a:prstGeom prst="rect">
            <a:avLst/>
          </a:prstGeom>
        </p:spPr>
        <p:txBody>
          <a:bodyPr wrap="square">
            <a:spAutoFit/>
          </a:bodyPr>
          <a:lstStyle/>
          <a:p>
            <a:r>
              <a:rPr kumimoji="1" lang="en-US" altLang="zh-TW"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With system logs, filing status is easily accessible.​</a:t>
            </a:r>
            <a:endParaRPr kumimoji="1" lang="zh-TW" altLang="en-US"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30" name="圖片 11" descr="安心掌握.png">
            <a:extLst>
              <a:ext uri="{FF2B5EF4-FFF2-40B4-BE49-F238E27FC236}">
                <a16:creationId xmlns:a16="http://schemas.microsoft.com/office/drawing/2014/main" id="{95023223-0763-1040-8537-CC9061DA569C}"/>
              </a:ext>
            </a:extLst>
          </p:cNvPr>
          <p:cNvPicPr>
            <a:picLocks noChangeAspect="1"/>
          </p:cNvPicPr>
          <p:nvPr/>
        </p:nvPicPr>
        <p:blipFill>
          <a:blip r:embed="rId8" cstate="print">
            <a:lum bright="70000" contrast="-70000"/>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a:ext>
            </a:extLst>
          </a:blip>
          <a:stretch>
            <a:fillRect/>
          </a:stretch>
        </p:blipFill>
        <p:spPr>
          <a:xfrm>
            <a:off x="839070" y="4088361"/>
            <a:ext cx="508725" cy="505264"/>
          </a:xfrm>
          <a:prstGeom prst="rect">
            <a:avLst/>
          </a:prstGeom>
        </p:spPr>
      </p:pic>
      <p:sp>
        <p:nvSpPr>
          <p:cNvPr id="37" name="Rectangle 3">
            <a:extLst>
              <a:ext uri="{FF2B5EF4-FFF2-40B4-BE49-F238E27FC236}">
                <a16:creationId xmlns:a16="http://schemas.microsoft.com/office/drawing/2014/main" id="{D2968E16-8936-6C40-8722-462757BA666E}"/>
              </a:ext>
            </a:extLst>
          </p:cNvPr>
          <p:cNvSpPr/>
          <p:nvPr/>
        </p:nvSpPr>
        <p:spPr>
          <a:xfrm>
            <a:off x="1403272" y="2426162"/>
            <a:ext cx="1942494" cy="461665"/>
          </a:xfrm>
          <a:prstGeom prst="rect">
            <a:avLst/>
          </a:prstGeom>
        </p:spPr>
        <p:txBody>
          <a:bodyPr wrap="square">
            <a:spAutoFit/>
          </a:bodyPr>
          <a:lstStyle/>
          <a:p>
            <a:pPr lvl="0"/>
            <a:r>
              <a:rPr kumimoji="1" lang="en-US" altLang="zh-Hant"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Customize the filing and batch editing rules.</a:t>
            </a:r>
            <a:endParaRPr kumimoji="1" lang="zh-TW" altLang="en-US"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0" name="Rectangle 39">
            <a:extLst>
              <a:ext uri="{FF2B5EF4-FFF2-40B4-BE49-F238E27FC236}">
                <a16:creationId xmlns:a16="http://schemas.microsoft.com/office/drawing/2014/main" id="{BEE7CD83-1336-514C-A0F5-09DBB33CDAF8}"/>
              </a:ext>
            </a:extLst>
          </p:cNvPr>
          <p:cNvSpPr/>
          <p:nvPr/>
        </p:nvSpPr>
        <p:spPr>
          <a:xfrm>
            <a:off x="1402281" y="3924579"/>
            <a:ext cx="1462260" cy="338554"/>
          </a:xfrm>
          <a:prstGeom prst="rect">
            <a:avLst/>
          </a:prstGeom>
        </p:spPr>
        <p:txBody>
          <a:bodyPr wrap="none">
            <a:spAutoFit/>
          </a:bodyPr>
          <a:lstStyle/>
          <a:p>
            <a:pPr algn="ctr"/>
            <a:r>
              <a:rPr kumimoji="1" lang="en-US" altLang="zh-TW" sz="1600" b="1">
                <a:solidFill>
                  <a:srgbClr val="E9C27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Total Control​</a:t>
            </a:r>
            <a:endParaRPr kumimoji="1" lang="zh-TW" altLang="en-US" sz="1600" b="1">
              <a:solidFill>
                <a:srgbClr val="E9C27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1" name="Rectangle 40">
            <a:extLst>
              <a:ext uri="{FF2B5EF4-FFF2-40B4-BE49-F238E27FC236}">
                <a16:creationId xmlns:a16="http://schemas.microsoft.com/office/drawing/2014/main" id="{91F9FB3C-9B3D-384F-B5E5-196945B3ECAE}"/>
              </a:ext>
            </a:extLst>
          </p:cNvPr>
          <p:cNvSpPr/>
          <p:nvPr/>
        </p:nvSpPr>
        <p:spPr>
          <a:xfrm>
            <a:off x="1402281" y="3140309"/>
            <a:ext cx="995785" cy="338554"/>
          </a:xfrm>
          <a:prstGeom prst="rect">
            <a:avLst/>
          </a:prstGeom>
        </p:spPr>
        <p:txBody>
          <a:bodyPr wrap="none">
            <a:spAutoFit/>
          </a:bodyPr>
          <a:lstStyle/>
          <a:p>
            <a:pPr algn="ctr"/>
            <a:r>
              <a:rPr kumimoji="1" lang="en-US" altLang="zh-TW" sz="1600" b="1">
                <a:solidFill>
                  <a:srgbClr val="E9C27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Efficient</a:t>
            </a:r>
            <a:endParaRPr kumimoji="1" lang="zh-TW" altLang="en-US" sz="1600" b="1">
              <a:solidFill>
                <a:srgbClr val="E9C27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2" name="Rectangle 41">
            <a:extLst>
              <a:ext uri="{FF2B5EF4-FFF2-40B4-BE49-F238E27FC236}">
                <a16:creationId xmlns:a16="http://schemas.microsoft.com/office/drawing/2014/main" id="{B9328C29-71E6-4F4F-B517-AA0844827DDE}"/>
              </a:ext>
            </a:extLst>
          </p:cNvPr>
          <p:cNvSpPr/>
          <p:nvPr/>
        </p:nvSpPr>
        <p:spPr>
          <a:xfrm>
            <a:off x="1425524" y="2126928"/>
            <a:ext cx="949298" cy="338554"/>
          </a:xfrm>
          <a:prstGeom prst="rect">
            <a:avLst/>
          </a:prstGeom>
        </p:spPr>
        <p:txBody>
          <a:bodyPr wrap="none">
            <a:spAutoFit/>
          </a:bodyPr>
          <a:lstStyle/>
          <a:p>
            <a:pPr algn="ctr"/>
            <a:r>
              <a:rPr kumimoji="1" lang="en-US" altLang="zh-Hant" sz="1600" b="1">
                <a:solidFill>
                  <a:srgbClr val="E9C27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Flexible</a:t>
            </a:r>
          </a:p>
        </p:txBody>
      </p:sp>
      <p:pic>
        <p:nvPicPr>
          <p:cNvPr id="3076" name="Picture 4">
            <a:extLst>
              <a:ext uri="{FF2B5EF4-FFF2-40B4-BE49-F238E27FC236}">
                <a16:creationId xmlns:a16="http://schemas.microsoft.com/office/drawing/2014/main" id="{FA8A0E9A-7DB0-D245-937B-29B2C73EBFFA}"/>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330601" y="1316660"/>
            <a:ext cx="1255090" cy="1255090"/>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15" name="Rectangle 37">
            <a:extLst>
              <a:ext uri="{FF2B5EF4-FFF2-40B4-BE49-F238E27FC236}">
                <a16:creationId xmlns:a16="http://schemas.microsoft.com/office/drawing/2014/main" id="{31AA1114-F123-4330-9CE0-53135EA89518}"/>
              </a:ext>
            </a:extLst>
          </p:cNvPr>
          <p:cNvSpPr/>
          <p:nvPr/>
        </p:nvSpPr>
        <p:spPr>
          <a:xfrm>
            <a:off x="713225" y="1189195"/>
            <a:ext cx="6373375" cy="883832"/>
          </a:xfrm>
          <a:prstGeom prst="rect">
            <a:avLst/>
          </a:prstGeom>
        </p:spPr>
        <p:txBody>
          <a:bodyPr wrap="square">
            <a:spAutoFit/>
          </a:bodyPr>
          <a:lstStyle/>
          <a:p>
            <a:pPr>
              <a:lnSpc>
                <a:spcPct val="110000"/>
              </a:lnSpc>
            </a:pPr>
            <a:r>
              <a:rPr lang="en-US" altLang="zh-TW" sz="1600" err="1">
                <a:solidFill>
                  <a:schemeClr val="tx1"/>
                </a:solidFill>
                <a:latin typeface="Arial" panose="020B0604020202020204" pitchFamily="34" charset="0"/>
                <a:ea typeface="微軟正黑體" panose="020B0604030504040204" pitchFamily="34" charset="-120"/>
                <a:sym typeface="Arial" panose="020B0604020202020204" pitchFamily="34" charset="0"/>
              </a:rPr>
              <a:t>Qfiling</a:t>
            </a:r>
            <a:r>
              <a:rPr lang="en-US" altLang="zh-TW" sz="1600">
                <a:solidFill>
                  <a:schemeClr val="tx1"/>
                </a:solidFill>
                <a:latin typeface="Arial" panose="020B0604020202020204" pitchFamily="34" charset="0"/>
                <a:ea typeface="微軟正黑體" panose="020B0604030504040204" pitchFamily="34" charset="-120"/>
                <a:sym typeface="Arial" panose="020B0604020202020204" pitchFamily="34" charset="0"/>
              </a:rPr>
              <a:t> automates your file organization. All you need to do is categorize your files, set a schedule, and </a:t>
            </a:r>
            <a:r>
              <a:rPr lang="en-US" altLang="zh-TW" sz="1600" err="1">
                <a:solidFill>
                  <a:schemeClr val="tx1"/>
                </a:solidFill>
                <a:latin typeface="Arial" panose="020B0604020202020204" pitchFamily="34" charset="0"/>
                <a:ea typeface="微軟正黑體" panose="020B0604030504040204" pitchFamily="34" charset="-120"/>
                <a:sym typeface="Arial" panose="020B0604020202020204" pitchFamily="34" charset="0"/>
              </a:rPr>
              <a:t>Qfiling</a:t>
            </a:r>
            <a:r>
              <a:rPr lang="en-US" altLang="zh-TW" sz="1600">
                <a:solidFill>
                  <a:schemeClr val="tx1"/>
                </a:solidFill>
                <a:latin typeface="Arial" panose="020B0604020202020204" pitchFamily="34" charset="0"/>
                <a:ea typeface="微軟正黑體" panose="020B0604030504040204" pitchFamily="34" charset="-120"/>
                <a:sym typeface="Arial" panose="020B0604020202020204" pitchFamily="34" charset="0"/>
              </a:rPr>
              <a:t> will do the rest. It’s easy, smart, and efficient!</a:t>
            </a:r>
            <a:endParaRPr lang="en-TW" sz="16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24954345"/>
      </p:ext>
    </p:extLst>
  </p:cSld>
  <p:clrMapOvr>
    <a:masterClrMapping/>
  </p:clrMapOvr>
  <p:transition spd="slow">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38" name="Shape 149" descr="1_Qtier-01-01.png" hidden="1">
            <a:extLst>
              <a:ext uri="{FF2B5EF4-FFF2-40B4-BE49-F238E27FC236}">
                <a16:creationId xmlns:a16="http://schemas.microsoft.com/office/drawing/2014/main" id="{EBDECE11-7E8E-4AA6-A98D-0443523FA30B}"/>
              </a:ext>
            </a:extLst>
          </p:cNvPr>
          <p:cNvPicPr preferRelativeResize="0"/>
          <p:nvPr/>
        </p:nvPicPr>
        <p:blipFill rotWithShape="1">
          <a:blip r:embed="rId3" cstate="print">
            <a:alphaModFix/>
            <a:extLst>
              <a:ext uri="{BEBA8EAE-BF5A-486C-A8C5-ECC9F3942E4B}">
                <a14:imgProps xmlns:a14="http://schemas.microsoft.com/office/drawing/2010/main">
                  <a14:imgLayer r:embed="rId4">
                    <a14:imgEffect>
                      <a14:saturation sat="183000"/>
                    </a14:imgEffect>
                    <a14:imgEffect>
                      <a14:brightnessContrast bright="3000" contrast="38000"/>
                    </a14:imgEffect>
                  </a14:imgLayer>
                </a14:imgProps>
              </a:ext>
              <a:ext uri="{28A0092B-C50C-407E-A947-70E740481C1C}">
                <a14:useLocalDpi xmlns:a14="http://schemas.microsoft.com/office/drawing/2010/main"/>
              </a:ext>
            </a:extLst>
          </a:blip>
          <a:srcRect/>
          <a:stretch/>
        </p:blipFill>
        <p:spPr>
          <a:xfrm>
            <a:off x="5078266" y="3914035"/>
            <a:ext cx="2207798" cy="1229465"/>
          </a:xfrm>
          <a:prstGeom prst="rect">
            <a:avLst/>
          </a:prstGeom>
          <a:noFill/>
          <a:ln>
            <a:noFill/>
          </a:ln>
          <a:effectLst>
            <a:outerShdw blurRad="431800" dist="177800" dir="4140000" algn="ctr" rotWithShape="0">
              <a:srgbClr val="000000">
                <a:alpha val="25000"/>
              </a:srgbClr>
            </a:outerShdw>
          </a:effectLst>
        </p:spPr>
      </p:pic>
      <p:pic>
        <p:nvPicPr>
          <p:cNvPr id="37" name="Shape 149" descr="1_Qtier-01-01.png" hidden="1">
            <a:extLst>
              <a:ext uri="{FF2B5EF4-FFF2-40B4-BE49-F238E27FC236}">
                <a16:creationId xmlns:a16="http://schemas.microsoft.com/office/drawing/2014/main" id="{C5CC3B46-7DA8-42F6-86B4-A6F6E90C4A3E}"/>
              </a:ext>
            </a:extLst>
          </p:cNvPr>
          <p:cNvPicPr preferRelativeResize="0"/>
          <p:nvPr/>
        </p:nvPicPr>
        <p:blipFill rotWithShape="1">
          <a:blip r:embed="rId5" cstate="print">
            <a:alphaModFix/>
            <a:extLst>
              <a:ext uri="{BEBA8EAE-BF5A-486C-A8C5-ECC9F3942E4B}">
                <a14:imgProps xmlns:a14="http://schemas.microsoft.com/office/drawing/2010/main">
                  <a14:imgLayer r:embed="rId6">
                    <a14:imgEffect>
                      <a14:saturation sat="183000"/>
                    </a14:imgEffect>
                    <a14:imgEffect>
                      <a14:brightnessContrast bright="3000" contrast="38000"/>
                    </a14:imgEffect>
                  </a14:imgLayer>
                </a14:imgProps>
              </a:ext>
              <a:ext uri="{28A0092B-C50C-407E-A947-70E740481C1C}">
                <a14:useLocalDpi xmlns:a14="http://schemas.microsoft.com/office/drawing/2010/main"/>
              </a:ext>
            </a:extLst>
          </a:blip>
          <a:srcRect/>
          <a:stretch/>
        </p:blipFill>
        <p:spPr>
          <a:xfrm>
            <a:off x="6848935" y="2620038"/>
            <a:ext cx="2207798" cy="1040074"/>
          </a:xfrm>
          <a:prstGeom prst="rect">
            <a:avLst/>
          </a:prstGeom>
          <a:noFill/>
          <a:ln>
            <a:noFill/>
          </a:ln>
          <a:effectLst>
            <a:outerShdw blurRad="431800" dist="177800" dir="4140000" algn="ctr" rotWithShape="0">
              <a:srgbClr val="000000">
                <a:alpha val="25000"/>
              </a:srgbClr>
            </a:outerShdw>
          </a:effectLst>
        </p:spPr>
      </p:pic>
      <p:pic>
        <p:nvPicPr>
          <p:cNvPr id="27" name="Shape 149" descr="1_Qtier-01-01.png" hidden="1">
            <a:extLst>
              <a:ext uri="{FF2B5EF4-FFF2-40B4-BE49-F238E27FC236}">
                <a16:creationId xmlns:a16="http://schemas.microsoft.com/office/drawing/2014/main" id="{61FBB28E-BCD8-4E02-95A6-306A5BEBE6C5}"/>
              </a:ext>
            </a:extLst>
          </p:cNvPr>
          <p:cNvPicPr preferRelativeResize="0"/>
          <p:nvPr/>
        </p:nvPicPr>
        <p:blipFill rotWithShape="1">
          <a:blip r:embed="rId3" cstate="print">
            <a:alphaModFix/>
            <a:extLst>
              <a:ext uri="{BEBA8EAE-BF5A-486C-A8C5-ECC9F3942E4B}">
                <a14:imgProps xmlns:a14="http://schemas.microsoft.com/office/drawing/2010/main">
                  <a14:imgLayer r:embed="rId4">
                    <a14:imgEffect>
                      <a14:saturation sat="183000"/>
                    </a14:imgEffect>
                    <a14:imgEffect>
                      <a14:brightnessContrast bright="3000" contrast="38000"/>
                    </a14:imgEffect>
                  </a14:imgLayer>
                </a14:imgProps>
              </a:ext>
              <a:ext uri="{28A0092B-C50C-407E-A947-70E740481C1C}">
                <a14:useLocalDpi xmlns:a14="http://schemas.microsoft.com/office/drawing/2010/main"/>
              </a:ext>
            </a:extLst>
          </a:blip>
          <a:srcRect/>
          <a:stretch/>
        </p:blipFill>
        <p:spPr>
          <a:xfrm>
            <a:off x="3347516" y="2407015"/>
            <a:ext cx="2207798" cy="1229465"/>
          </a:xfrm>
          <a:prstGeom prst="rect">
            <a:avLst/>
          </a:prstGeom>
          <a:noFill/>
          <a:ln>
            <a:noFill/>
          </a:ln>
          <a:effectLst>
            <a:outerShdw blurRad="431800" dist="177800" dir="4140000" algn="ctr" rotWithShape="0">
              <a:srgbClr val="000000">
                <a:alpha val="25000"/>
              </a:srgbClr>
            </a:outerShdw>
          </a:effectLst>
        </p:spPr>
      </p:pic>
      <p:sp>
        <p:nvSpPr>
          <p:cNvPr id="21" name="Shape 148" hidden="1"/>
          <p:cNvSpPr/>
          <p:nvPr/>
        </p:nvSpPr>
        <p:spPr>
          <a:xfrm>
            <a:off x="6348364" y="1573526"/>
            <a:ext cx="178200" cy="323100"/>
          </a:xfrm>
          <a:prstGeom prst="rect">
            <a:avLst/>
          </a:prstGeom>
          <a:noFill/>
          <a:ln>
            <a:noFill/>
          </a:ln>
        </p:spPr>
        <p:txBody>
          <a:bodyPr wrap="square" lIns="68550" tIns="34275" rIns="68550" bIns="34275" anchor="t" anchorCtr="0">
            <a:noAutofit/>
          </a:bodyPr>
          <a:lstStyle/>
          <a:p>
            <a:pPr defTabSz="914378">
              <a:buSzPct val="25000"/>
            </a:pPr>
            <a:r>
              <a:rPr lang="zh-TW" altLang="en-US" sz="1100">
                <a:latin typeface="Arial" panose="020B0604020202020204" pitchFamily="34" charset="0"/>
                <a:ea typeface="微軟正黑體" panose="020B0604030504040204" pitchFamily="34" charset="-120"/>
                <a:cs typeface="+mn-ea"/>
                <a:sym typeface="Arial" panose="020B0604020202020204" pitchFamily="34" charset="0"/>
              </a:rPr>
              <a:t> </a:t>
            </a:r>
          </a:p>
        </p:txBody>
      </p:sp>
      <p:sp>
        <p:nvSpPr>
          <p:cNvPr id="3" name="標題 2">
            <a:extLst>
              <a:ext uri="{FF2B5EF4-FFF2-40B4-BE49-F238E27FC236}">
                <a16:creationId xmlns:a16="http://schemas.microsoft.com/office/drawing/2014/main" id="{8A70D760-DF7D-4D2C-BB55-68E64F55B4D8}"/>
              </a:ext>
            </a:extLst>
          </p:cNvPr>
          <p:cNvSpPr>
            <a:spLocks noGrp="1"/>
          </p:cNvSpPr>
          <p:nvPr>
            <p:ph type="title"/>
          </p:nvPr>
        </p:nvSpPr>
        <p:spPr/>
        <p:txBody>
          <a:bodyPr>
            <a:noAutofit/>
          </a:bodyPr>
          <a:lstStyle/>
          <a:p>
            <a:r>
              <a:rPr lang="en-US" altLang="zh-TW" err="1">
                <a:latin typeface="Arial" panose="020B0604020202020204" pitchFamily="34" charset="0"/>
                <a:ea typeface="微軟正黑體" panose="020B0604030504040204" pitchFamily="34" charset="-120"/>
                <a:cs typeface="+mn-ea"/>
                <a:sym typeface="Arial" panose="020B0604020202020204" pitchFamily="34" charset="0"/>
              </a:rPr>
              <a:t>Qtier</a:t>
            </a:r>
            <a:r>
              <a:rPr lang="en-US" altLang="zh-TW">
                <a:latin typeface="Arial" panose="020B0604020202020204" pitchFamily="34" charset="0"/>
                <a:ea typeface="微軟正黑體" panose="020B0604030504040204" pitchFamily="34" charset="-120"/>
                <a:cs typeface="+mn-ea"/>
                <a:sym typeface="Arial" panose="020B0604020202020204" pitchFamily="34" charset="0"/>
              </a:rPr>
              <a:t> Drives Auto-Tiering</a:t>
            </a:r>
            <a:br>
              <a:rPr lang="en-US" altLang="zh-TW" b="1" i="0">
                <a:solidFill>
                  <a:srgbClr val="FFFFFF"/>
                </a:solidFill>
                <a:effectLst/>
                <a:latin typeface="Arial" panose="020B0604020202020204" pitchFamily="34" charset="0"/>
                <a:ea typeface="微軟正黑體" panose="020B0604030504040204" pitchFamily="34" charset="-120"/>
                <a:sym typeface="Arial" panose="020B0604020202020204" pitchFamily="34" charset="0"/>
              </a:rPr>
            </a:b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0" name="Shape 448">
            <a:extLst>
              <a:ext uri="{FF2B5EF4-FFF2-40B4-BE49-F238E27FC236}">
                <a16:creationId xmlns:a16="http://schemas.microsoft.com/office/drawing/2014/main" id="{F0BE119D-11C6-49B6-9A09-D008E220815A}"/>
              </a:ext>
            </a:extLst>
          </p:cNvPr>
          <p:cNvSpPr txBox="1"/>
          <p:nvPr/>
        </p:nvSpPr>
        <p:spPr>
          <a:xfrm>
            <a:off x="638375" y="1571242"/>
            <a:ext cx="5541044" cy="736463"/>
          </a:xfrm>
          <a:prstGeom prst="rect">
            <a:avLst/>
          </a:prstGeom>
          <a:noFill/>
          <a:ln>
            <a:noFill/>
          </a:ln>
        </p:spPr>
        <p:txBody>
          <a:bodyPr wrap="square" lIns="68550" tIns="34250" rIns="68550" bIns="34250" anchor="t" anchorCtr="0">
            <a:noAutofit/>
          </a:bodyPr>
          <a:lstStyle/>
          <a:p>
            <a:pPr defTabSz="914378">
              <a:lnSpc>
                <a:spcPct val="110000"/>
              </a:lnSpc>
              <a:spcBef>
                <a:spcPts val="600"/>
              </a:spcBef>
              <a:buClr>
                <a:srgbClr val="044981"/>
              </a:buClr>
              <a:buSzPct val="100000"/>
            </a:pPr>
            <a:r>
              <a:rPr lang="en-US" altLang="zh-TW" sz="1400" b="0" i="0" u="none" strike="noStrike" cap="none" err="1">
                <a:solidFill>
                  <a:schemeClr val="dk1"/>
                </a:solidFill>
                <a:latin typeface="Arial" panose="020B0604020202020204" pitchFamily="34" charset="0"/>
                <a:ea typeface="微軟正黑體" panose="020B0604030504040204" pitchFamily="34" charset="-120"/>
                <a:cs typeface="Calibri"/>
                <a:sym typeface="Arial" panose="020B0604020202020204" pitchFamily="34" charset="0"/>
              </a:rPr>
              <a:t>Qtier</a:t>
            </a:r>
            <a:r>
              <a:rPr lang="en-US" altLang="zh-TW" sz="1400" b="0" i="0" u="none" strike="noStrike" cap="none">
                <a:solidFill>
                  <a:schemeClr val="dk1"/>
                </a:solidFill>
                <a:latin typeface="Arial" panose="020B0604020202020204" pitchFamily="34" charset="0"/>
                <a:ea typeface="微軟正黑體" panose="020B0604030504040204" pitchFamily="34" charset="-120"/>
                <a:cs typeface="Calibri"/>
                <a:sym typeface="Arial" panose="020B0604020202020204" pitchFamily="34" charset="0"/>
              </a:rPr>
              <a:t> can schedule and identify hot and cold data, achieve efficient automatic transfer, and improve access efficiency. Hot data will be moved to higher-performance disks.</a:t>
            </a:r>
            <a:br>
              <a:rPr lang="zh-TW" altLang="en-US">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br>
            <a:endParaRPr lang="zh-TW" altLang="zh-TW">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1" name="標題 1">
            <a:extLst>
              <a:ext uri="{FF2B5EF4-FFF2-40B4-BE49-F238E27FC236}">
                <a16:creationId xmlns:a16="http://schemas.microsoft.com/office/drawing/2014/main" id="{22142066-A629-4594-9378-2E6D5BE3ED32}"/>
              </a:ext>
            </a:extLst>
          </p:cNvPr>
          <p:cNvSpPr txBox="1">
            <a:spLocks/>
          </p:cNvSpPr>
          <p:nvPr/>
        </p:nvSpPr>
        <p:spPr>
          <a:xfrm>
            <a:off x="610294" y="1118207"/>
            <a:ext cx="6281393" cy="573089"/>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pPr algn="l" defTabSz="914378">
              <a:buClr>
                <a:srgbClr val="000000"/>
              </a:buClr>
            </a:pPr>
            <a:r>
              <a:rPr lang="en-US" altLang="zh-TW" sz="1800">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rPr>
              <a:t>(Auto-Tiering) Balance capacity and performance</a:t>
            </a:r>
            <a:endParaRPr lang="zh-TW" altLang="en-US" sz="1800">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0" name="文字方塊 49">
            <a:extLst>
              <a:ext uri="{FF2B5EF4-FFF2-40B4-BE49-F238E27FC236}">
                <a16:creationId xmlns:a16="http://schemas.microsoft.com/office/drawing/2014/main" id="{E5EC85DD-32E5-48FC-8370-8D08EB7263AE}"/>
              </a:ext>
            </a:extLst>
          </p:cNvPr>
          <p:cNvSpPr txBox="1"/>
          <p:nvPr/>
        </p:nvSpPr>
        <p:spPr>
          <a:xfrm>
            <a:off x="638375" y="4677118"/>
            <a:ext cx="3769743" cy="261610"/>
          </a:xfrm>
          <a:prstGeom prst="rect">
            <a:avLst/>
          </a:prstGeom>
          <a:noFill/>
        </p:spPr>
        <p:txBody>
          <a:bodyPr wrap="square" rtlCol="0">
            <a:spAutoFit/>
          </a:bodyPr>
          <a:lstStyle/>
          <a:p>
            <a:r>
              <a:rPr lang="zh-TW" altLang="en-US" sz="11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100" err="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QuTS</a:t>
            </a:r>
            <a:r>
              <a:rPr lang="en-US" altLang="zh-TW" sz="11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hero does not support </a:t>
            </a:r>
            <a:r>
              <a:rPr lang="en-US" altLang="zh-TW" sz="1100" err="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Qtier</a:t>
            </a:r>
            <a:endParaRPr lang="zh-TW" altLang="en-US" sz="11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51" name="Shape 149">
            <a:extLst>
              <a:ext uri="{FF2B5EF4-FFF2-40B4-BE49-F238E27FC236}">
                <a16:creationId xmlns:a16="http://schemas.microsoft.com/office/drawing/2014/main" id="{E5D15410-6AD8-4252-A536-7486168B4A90}"/>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534760" y="3813989"/>
            <a:ext cx="1870075" cy="619427"/>
          </a:xfrm>
          <a:prstGeom prst="rect">
            <a:avLst/>
          </a:prstGeom>
          <a:noFill/>
          <a:ln>
            <a:noFill/>
          </a:ln>
        </p:spPr>
      </p:pic>
      <p:pic>
        <p:nvPicPr>
          <p:cNvPr id="52" name="Shape 149">
            <a:extLst>
              <a:ext uri="{FF2B5EF4-FFF2-40B4-BE49-F238E27FC236}">
                <a16:creationId xmlns:a16="http://schemas.microsoft.com/office/drawing/2014/main" id="{392E4218-913C-4B28-8160-F55DBA57004B}"/>
              </a:ext>
            </a:extLst>
          </p:cNvPr>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2609227" y="3813989"/>
            <a:ext cx="1870075" cy="619427"/>
          </a:xfrm>
          <a:prstGeom prst="rect">
            <a:avLst/>
          </a:prstGeom>
          <a:noFill/>
          <a:ln>
            <a:noFill/>
          </a:ln>
        </p:spPr>
      </p:pic>
      <p:pic>
        <p:nvPicPr>
          <p:cNvPr id="53" name="Shape 149">
            <a:extLst>
              <a:ext uri="{FF2B5EF4-FFF2-40B4-BE49-F238E27FC236}">
                <a16:creationId xmlns:a16="http://schemas.microsoft.com/office/drawing/2014/main" id="{1897A631-2836-42AE-A01A-EA249CBF8CA9}"/>
              </a:ext>
            </a:extLst>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4633853" y="3813989"/>
            <a:ext cx="1870075" cy="619427"/>
          </a:xfrm>
          <a:prstGeom prst="rect">
            <a:avLst/>
          </a:prstGeom>
          <a:noFill/>
          <a:ln>
            <a:noFill/>
          </a:ln>
        </p:spPr>
      </p:pic>
      <p:pic>
        <p:nvPicPr>
          <p:cNvPr id="54" name="Shape 149">
            <a:extLst>
              <a:ext uri="{FF2B5EF4-FFF2-40B4-BE49-F238E27FC236}">
                <a16:creationId xmlns:a16="http://schemas.microsoft.com/office/drawing/2014/main" id="{CB610774-0235-4B57-ABA6-69F9822FCFD4}"/>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6821612" y="3813989"/>
            <a:ext cx="1870075" cy="619427"/>
          </a:xfrm>
          <a:prstGeom prst="rect">
            <a:avLst/>
          </a:prstGeom>
          <a:noFill/>
          <a:ln>
            <a:noFill/>
          </a:ln>
        </p:spPr>
      </p:pic>
      <p:grpSp>
        <p:nvGrpSpPr>
          <p:cNvPr id="55" name="群組 54">
            <a:extLst>
              <a:ext uri="{FF2B5EF4-FFF2-40B4-BE49-F238E27FC236}">
                <a16:creationId xmlns:a16="http://schemas.microsoft.com/office/drawing/2014/main" id="{9772743D-11F3-4E9D-83AF-DCD5969C7296}"/>
              </a:ext>
            </a:extLst>
          </p:cNvPr>
          <p:cNvGrpSpPr/>
          <p:nvPr/>
        </p:nvGrpSpPr>
        <p:grpSpPr>
          <a:xfrm>
            <a:off x="7434091" y="1378896"/>
            <a:ext cx="1559324" cy="715396"/>
            <a:chOff x="10095373" y="1701654"/>
            <a:chExt cx="2079102" cy="953865"/>
          </a:xfrm>
        </p:grpSpPr>
        <p:sp>
          <p:nvSpPr>
            <p:cNvPr id="56" name="矩形 55">
              <a:extLst>
                <a:ext uri="{FF2B5EF4-FFF2-40B4-BE49-F238E27FC236}">
                  <a16:creationId xmlns:a16="http://schemas.microsoft.com/office/drawing/2014/main" id="{2D327158-C726-442E-8DB3-73E18D1C38A8}"/>
                </a:ext>
              </a:extLst>
            </p:cNvPr>
            <p:cNvSpPr/>
            <p:nvPr/>
          </p:nvSpPr>
          <p:spPr>
            <a:xfrm>
              <a:off x="10095373" y="1701654"/>
              <a:ext cx="259659" cy="259659"/>
            </a:xfrm>
            <a:prstGeom prst="rect">
              <a:avLst/>
            </a:prstGeom>
            <a:solidFill>
              <a:srgbClr val="DE4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sz="105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7" name="Shape 150">
              <a:extLst>
                <a:ext uri="{FF2B5EF4-FFF2-40B4-BE49-F238E27FC236}">
                  <a16:creationId xmlns:a16="http://schemas.microsoft.com/office/drawing/2014/main" id="{1A03536B-9E29-4031-A066-8DE425201CA0}"/>
                </a:ext>
              </a:extLst>
            </p:cNvPr>
            <p:cNvSpPr txBox="1"/>
            <p:nvPr/>
          </p:nvSpPr>
          <p:spPr>
            <a:xfrm>
              <a:off x="10355032" y="1723502"/>
              <a:ext cx="1819443" cy="261241"/>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r>
                <a:rPr lang="en-US" altLang="zh-TW"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Hot data</a:t>
              </a:r>
              <a:endParaRPr lang="zh-TW" altLang="en-US"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8" name="Shape 151">
              <a:extLst>
                <a:ext uri="{FF2B5EF4-FFF2-40B4-BE49-F238E27FC236}">
                  <a16:creationId xmlns:a16="http://schemas.microsoft.com/office/drawing/2014/main" id="{F9FA1968-78F9-4D7D-972F-D29537D9DE42}"/>
                </a:ext>
              </a:extLst>
            </p:cNvPr>
            <p:cNvSpPr txBox="1"/>
            <p:nvPr/>
          </p:nvSpPr>
          <p:spPr>
            <a:xfrm>
              <a:off x="10355032" y="2049298"/>
              <a:ext cx="1819443" cy="261241"/>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r>
                <a:rPr lang="en-US" altLang="zh-TW"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Warm</a:t>
              </a:r>
              <a:r>
                <a:rPr lang="zh-TW" altLang="en-US"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data</a:t>
              </a:r>
              <a:endParaRPr lang="zh-TW" altLang="en-US"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9" name="Shape 152">
              <a:extLst>
                <a:ext uri="{FF2B5EF4-FFF2-40B4-BE49-F238E27FC236}">
                  <a16:creationId xmlns:a16="http://schemas.microsoft.com/office/drawing/2014/main" id="{A6FC8B2A-947E-4A0E-95B7-4D2DF6065383}"/>
                </a:ext>
              </a:extLst>
            </p:cNvPr>
            <p:cNvSpPr txBox="1"/>
            <p:nvPr/>
          </p:nvSpPr>
          <p:spPr>
            <a:xfrm>
              <a:off x="10355032" y="2394278"/>
              <a:ext cx="1819443" cy="261241"/>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r>
                <a:rPr lang="en-US" altLang="zh-TW"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Cold data</a:t>
              </a:r>
              <a:endParaRPr lang="zh-TW" altLang="en-US"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0" name="矩形 59">
              <a:extLst>
                <a:ext uri="{FF2B5EF4-FFF2-40B4-BE49-F238E27FC236}">
                  <a16:creationId xmlns:a16="http://schemas.microsoft.com/office/drawing/2014/main" id="{218AE606-45DF-46DC-B1AB-61FF7FC1C6F5}"/>
                </a:ext>
              </a:extLst>
            </p:cNvPr>
            <p:cNvSpPr/>
            <p:nvPr/>
          </p:nvSpPr>
          <p:spPr>
            <a:xfrm>
              <a:off x="10095373" y="2039068"/>
              <a:ext cx="259659" cy="259659"/>
            </a:xfrm>
            <a:prstGeom prst="rect">
              <a:avLst/>
            </a:prstGeom>
            <a:solidFill>
              <a:srgbClr val="F08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sz="105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1" name="矩形 60">
              <a:extLst>
                <a:ext uri="{FF2B5EF4-FFF2-40B4-BE49-F238E27FC236}">
                  <a16:creationId xmlns:a16="http://schemas.microsoft.com/office/drawing/2014/main" id="{C1BE80FC-D42B-4444-A126-6DAFABF77D01}"/>
                </a:ext>
              </a:extLst>
            </p:cNvPr>
            <p:cNvSpPr/>
            <p:nvPr/>
          </p:nvSpPr>
          <p:spPr>
            <a:xfrm>
              <a:off x="10095373" y="2384513"/>
              <a:ext cx="259659" cy="259659"/>
            </a:xfrm>
            <a:prstGeom prst="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sz="105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62" name="Shape 157">
            <a:extLst>
              <a:ext uri="{FF2B5EF4-FFF2-40B4-BE49-F238E27FC236}">
                <a16:creationId xmlns:a16="http://schemas.microsoft.com/office/drawing/2014/main" id="{08A2FF6B-0A98-47DF-AB45-9D3D40D8CE07}"/>
              </a:ext>
            </a:extLst>
          </p:cNvPr>
          <p:cNvSpPr txBox="1"/>
          <p:nvPr/>
        </p:nvSpPr>
        <p:spPr>
          <a:xfrm>
            <a:off x="6375002" y="1299550"/>
            <a:ext cx="1101490" cy="783491"/>
          </a:xfrm>
          <a:prstGeom prst="rect">
            <a:avLst/>
          </a:prstGeom>
          <a:no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lvl="0">
              <a:buFont typeface="Arial"/>
              <a:buNone/>
            </a:pPr>
            <a:r>
              <a:rPr lang="en-US" altLang="zh-TW" sz="2800" b="1" err="1">
                <a:solidFill>
                  <a:schemeClr val="tx1"/>
                </a:solidFill>
                <a:latin typeface="Arial" panose="020B0604020202020204" pitchFamily="34" charset="0"/>
                <a:ea typeface="微軟正黑體" panose="020B0604030504040204" pitchFamily="34" charset="-120"/>
                <a:sym typeface="Arial" panose="020B0604020202020204" pitchFamily="34" charset="0"/>
              </a:rPr>
              <a:t>Qtier</a:t>
            </a:r>
            <a:endParaRPr lang="en-US" altLang="zh-TW" sz="2800" b="1">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63" name="圖形 8">
            <a:extLst>
              <a:ext uri="{FF2B5EF4-FFF2-40B4-BE49-F238E27FC236}">
                <a16:creationId xmlns:a16="http://schemas.microsoft.com/office/drawing/2014/main" id="{E6B2F83F-5135-4150-A18B-9600E868AA79}"/>
              </a:ext>
            </a:extLst>
          </p:cNvPr>
          <p:cNvPicPr>
            <a:picLocks noChangeAspect="1"/>
          </p:cNvPicPr>
          <p:nvPr/>
        </p:nvPicPr>
        <p:blipFill rotWithShape="1">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rcRect t="7474" r="11970" b="20096"/>
          <a:stretch/>
        </p:blipFill>
        <p:spPr>
          <a:xfrm>
            <a:off x="1237353" y="2749862"/>
            <a:ext cx="391272" cy="473111"/>
          </a:xfrm>
          <a:prstGeom prst="rect">
            <a:avLst/>
          </a:prstGeom>
        </p:spPr>
      </p:pic>
      <p:pic>
        <p:nvPicPr>
          <p:cNvPr id="64" name="圖形 13">
            <a:extLst>
              <a:ext uri="{FF2B5EF4-FFF2-40B4-BE49-F238E27FC236}">
                <a16:creationId xmlns:a16="http://schemas.microsoft.com/office/drawing/2014/main" id="{BF37DD77-40F1-48E2-B8F6-A147EFAACA2D}"/>
              </a:ext>
            </a:extLst>
          </p:cNvPr>
          <p:cNvPicPr>
            <a:picLocks noChangeAspect="1"/>
          </p:cNvPicPr>
          <p:nvPr/>
        </p:nvPicPr>
        <p:blipFill rotWithShape="1">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rcRect t="10069" r="11916" b="22372"/>
          <a:stretch/>
        </p:blipFill>
        <p:spPr>
          <a:xfrm>
            <a:off x="3361870" y="2767804"/>
            <a:ext cx="466409" cy="441282"/>
          </a:xfrm>
          <a:prstGeom prst="rect">
            <a:avLst/>
          </a:prstGeom>
        </p:spPr>
      </p:pic>
      <p:pic>
        <p:nvPicPr>
          <p:cNvPr id="65" name="圖形 14">
            <a:extLst>
              <a:ext uri="{FF2B5EF4-FFF2-40B4-BE49-F238E27FC236}">
                <a16:creationId xmlns:a16="http://schemas.microsoft.com/office/drawing/2014/main" id="{F7A372E3-256B-4FE1-8D20-2BB13B4A3208}"/>
              </a:ext>
            </a:extLst>
          </p:cNvPr>
          <p:cNvPicPr>
            <a:picLocks noChangeAspect="1"/>
          </p:cNvPicPr>
          <p:nvPr/>
        </p:nvPicPr>
        <p:blipFill rotWithShape="1">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rcRect r="23381" b="20096"/>
          <a:stretch/>
        </p:blipFill>
        <p:spPr>
          <a:xfrm>
            <a:off x="5345951" y="2677798"/>
            <a:ext cx="466409" cy="521928"/>
          </a:xfrm>
          <a:prstGeom prst="rect">
            <a:avLst/>
          </a:prstGeom>
        </p:spPr>
      </p:pic>
      <p:pic>
        <p:nvPicPr>
          <p:cNvPr id="66" name="圖形 15">
            <a:extLst>
              <a:ext uri="{FF2B5EF4-FFF2-40B4-BE49-F238E27FC236}">
                <a16:creationId xmlns:a16="http://schemas.microsoft.com/office/drawing/2014/main" id="{557D7E5A-0719-4D8D-9F38-078EA18F8F99}"/>
              </a:ext>
            </a:extLst>
          </p:cNvPr>
          <p:cNvPicPr>
            <a:picLocks noChangeAspect="1"/>
          </p:cNvPicPr>
          <p:nvPr/>
        </p:nvPicPr>
        <p:blipFill rotWithShape="1">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rcRect b="22372"/>
          <a:stretch/>
        </p:blipFill>
        <p:spPr>
          <a:xfrm>
            <a:off x="7494795" y="2670714"/>
            <a:ext cx="523710" cy="507053"/>
          </a:xfrm>
          <a:prstGeom prst="rect">
            <a:avLst/>
          </a:prstGeom>
        </p:spPr>
      </p:pic>
      <p:sp>
        <p:nvSpPr>
          <p:cNvPr id="67" name="箭號: 向右 66">
            <a:extLst>
              <a:ext uri="{FF2B5EF4-FFF2-40B4-BE49-F238E27FC236}">
                <a16:creationId xmlns:a16="http://schemas.microsoft.com/office/drawing/2014/main" id="{2434100F-CF12-4E87-84D0-7ACCFFE79002}"/>
              </a:ext>
            </a:extLst>
          </p:cNvPr>
          <p:cNvSpPr/>
          <p:nvPr/>
        </p:nvSpPr>
        <p:spPr>
          <a:xfrm rot="10800000" flipH="1">
            <a:off x="2157608" y="3411556"/>
            <a:ext cx="637654" cy="287396"/>
          </a:xfrm>
          <a:prstGeom prst="rightArrow">
            <a:avLst>
              <a:gd name="adj1" fmla="val 50000"/>
              <a:gd name="adj2" fmla="val 87117"/>
            </a:avLst>
          </a:prstGeom>
          <a:gradFill flip="none" rotWithShape="1">
            <a:gsLst>
              <a:gs pos="42000">
                <a:srgbClr val="E9C27B">
                  <a:alpha val="48000"/>
                </a:srgbClr>
              </a:gs>
              <a:gs pos="1000">
                <a:srgbClr val="E9C27B">
                  <a:alpha val="0"/>
                </a:srgbClr>
              </a:gs>
              <a:gs pos="73000">
                <a:srgbClr val="FA5B1F"/>
              </a:gs>
              <a:gs pos="94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sz="105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8" name="箭號: 向右 67">
            <a:extLst>
              <a:ext uri="{FF2B5EF4-FFF2-40B4-BE49-F238E27FC236}">
                <a16:creationId xmlns:a16="http://schemas.microsoft.com/office/drawing/2014/main" id="{CE45F8C2-5DAA-49C6-B66C-7595DF4A1E14}"/>
              </a:ext>
            </a:extLst>
          </p:cNvPr>
          <p:cNvSpPr/>
          <p:nvPr/>
        </p:nvSpPr>
        <p:spPr>
          <a:xfrm rot="10800000" flipH="1">
            <a:off x="4163071" y="3411556"/>
            <a:ext cx="637654" cy="287396"/>
          </a:xfrm>
          <a:prstGeom prst="rightArrow">
            <a:avLst>
              <a:gd name="adj1" fmla="val 50000"/>
              <a:gd name="adj2" fmla="val 87117"/>
            </a:avLst>
          </a:prstGeom>
          <a:gradFill flip="none" rotWithShape="1">
            <a:gsLst>
              <a:gs pos="42000">
                <a:srgbClr val="E9C27B">
                  <a:alpha val="48000"/>
                </a:srgbClr>
              </a:gs>
              <a:gs pos="1000">
                <a:srgbClr val="E9C27B">
                  <a:alpha val="0"/>
                </a:srgbClr>
              </a:gs>
              <a:gs pos="73000">
                <a:srgbClr val="FA5B1F"/>
              </a:gs>
              <a:gs pos="94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sz="105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9" name="箭號: 向右 68">
            <a:extLst>
              <a:ext uri="{FF2B5EF4-FFF2-40B4-BE49-F238E27FC236}">
                <a16:creationId xmlns:a16="http://schemas.microsoft.com/office/drawing/2014/main" id="{8D276F93-0E42-486B-A8F6-1D09AAE01476}"/>
              </a:ext>
            </a:extLst>
          </p:cNvPr>
          <p:cNvSpPr/>
          <p:nvPr/>
        </p:nvSpPr>
        <p:spPr>
          <a:xfrm rot="10800000" flipH="1">
            <a:off x="6319723" y="3411556"/>
            <a:ext cx="637654" cy="287396"/>
          </a:xfrm>
          <a:prstGeom prst="rightArrow">
            <a:avLst>
              <a:gd name="adj1" fmla="val 50000"/>
              <a:gd name="adj2" fmla="val 87117"/>
            </a:avLst>
          </a:prstGeom>
          <a:gradFill flip="none" rotWithShape="1">
            <a:gsLst>
              <a:gs pos="42000">
                <a:srgbClr val="E9C27B">
                  <a:alpha val="48000"/>
                </a:srgbClr>
              </a:gs>
              <a:gs pos="1000">
                <a:srgbClr val="E9C27B">
                  <a:alpha val="0"/>
                </a:srgbClr>
              </a:gs>
              <a:gs pos="73000">
                <a:srgbClr val="FA5B1F"/>
              </a:gs>
              <a:gs pos="94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sz="105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0" name="Shape 154">
            <a:extLst>
              <a:ext uri="{FF2B5EF4-FFF2-40B4-BE49-F238E27FC236}">
                <a16:creationId xmlns:a16="http://schemas.microsoft.com/office/drawing/2014/main" id="{2819C196-0870-4433-A484-AA12F6D74B8C}"/>
              </a:ext>
            </a:extLst>
          </p:cNvPr>
          <p:cNvSpPr txBox="1"/>
          <p:nvPr/>
        </p:nvSpPr>
        <p:spPr>
          <a:xfrm>
            <a:off x="875823" y="3356429"/>
            <a:ext cx="1317807" cy="318330"/>
          </a:xfrm>
          <a:prstGeom prst="rect">
            <a:avLst/>
          </a:prstGeom>
          <a:noFill/>
          <a:ln>
            <a:noFill/>
          </a:ln>
        </p:spPr>
        <p:txBody>
          <a:bodyPr wrap="square" lIns="91425" tIns="91425" rIns="91425" bIns="91425" anchor="ctr" anchorCtr="0">
            <a:noAutofit/>
          </a:bodyPr>
          <a:lstStyle/>
          <a:p>
            <a:pPr defTabSz="914378"/>
            <a:r>
              <a:rPr lang="en-US" altLang="zh-TW"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Before Tiering</a:t>
            </a:r>
          </a:p>
          <a:p>
            <a:pPr defTabSz="914378"/>
            <a:r>
              <a:rPr lang="en-US" altLang="zh-TW" sz="9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Data unoptimized </a:t>
            </a:r>
            <a:endParaRPr lang="zh-TW" altLang="en-US" sz="9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1" name="Shape 155">
            <a:extLst>
              <a:ext uri="{FF2B5EF4-FFF2-40B4-BE49-F238E27FC236}">
                <a16:creationId xmlns:a16="http://schemas.microsoft.com/office/drawing/2014/main" id="{6E4EE73C-BADA-4A35-AE87-FD76C12A5D9B}"/>
              </a:ext>
            </a:extLst>
          </p:cNvPr>
          <p:cNvSpPr txBox="1"/>
          <p:nvPr/>
        </p:nvSpPr>
        <p:spPr>
          <a:xfrm>
            <a:off x="3038180" y="3393587"/>
            <a:ext cx="1183314" cy="267900"/>
          </a:xfrm>
          <a:prstGeom prst="rect">
            <a:avLst/>
          </a:prstGeom>
          <a:noFill/>
          <a:ln>
            <a:noFill/>
          </a:ln>
        </p:spPr>
        <p:txBody>
          <a:bodyPr wrap="square" lIns="91425" tIns="91425" rIns="91425" bIns="91425" anchor="ctr" anchorCtr="0">
            <a:noAutofit/>
          </a:bodyPr>
          <a:lstStyle/>
          <a:p>
            <a:pPr defTabSz="914378"/>
            <a:r>
              <a:rPr lang="en-US" altLang="zh-TW"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Smart Tiering</a:t>
            </a:r>
            <a:endParaRPr lang="zh-TW" altLang="en-US"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2" name="Shape 156">
            <a:extLst>
              <a:ext uri="{FF2B5EF4-FFF2-40B4-BE49-F238E27FC236}">
                <a16:creationId xmlns:a16="http://schemas.microsoft.com/office/drawing/2014/main" id="{53A99CAB-52AF-430E-840C-22A3AC5EEA32}"/>
              </a:ext>
            </a:extLst>
          </p:cNvPr>
          <p:cNvSpPr txBox="1"/>
          <p:nvPr/>
        </p:nvSpPr>
        <p:spPr>
          <a:xfrm>
            <a:off x="5093907" y="3308788"/>
            <a:ext cx="1220477" cy="413613"/>
          </a:xfrm>
          <a:prstGeom prst="rect">
            <a:avLst/>
          </a:prstGeom>
          <a:noFill/>
          <a:ln>
            <a:noFill/>
          </a:ln>
        </p:spPr>
        <p:txBody>
          <a:bodyPr wrap="square" lIns="91425" tIns="91425" rIns="91425" bIns="91425" anchor="ctr" anchorCtr="0">
            <a:noAutofit/>
          </a:bodyPr>
          <a:lstStyle/>
          <a:p>
            <a:pPr defTabSz="914378"/>
            <a:r>
              <a:rPr lang="en-US" altLang="zh-TW"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After Tiering</a:t>
            </a:r>
          </a:p>
          <a:p>
            <a:pPr defTabSz="914378"/>
            <a:r>
              <a:rPr lang="en-US" altLang="zh-TW" sz="9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Data optimized </a:t>
            </a:r>
            <a:endParaRPr lang="zh-TW" altLang="en-US" sz="9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3" name="Shape 153">
            <a:extLst>
              <a:ext uri="{FF2B5EF4-FFF2-40B4-BE49-F238E27FC236}">
                <a16:creationId xmlns:a16="http://schemas.microsoft.com/office/drawing/2014/main" id="{1EC8A2BE-EAB6-4E3A-B4D5-0D73A8471EAA}"/>
              </a:ext>
            </a:extLst>
          </p:cNvPr>
          <p:cNvSpPr txBox="1"/>
          <p:nvPr/>
        </p:nvSpPr>
        <p:spPr>
          <a:xfrm>
            <a:off x="7071920" y="3301510"/>
            <a:ext cx="1416600" cy="362400"/>
          </a:xfrm>
          <a:prstGeom prst="rect">
            <a:avLst/>
          </a:prstGeom>
          <a:noFill/>
          <a:ln>
            <a:noFill/>
          </a:ln>
        </p:spPr>
        <p:txBody>
          <a:bodyPr wrap="square" lIns="91425" tIns="91425" rIns="91425" bIns="91425" anchor="ctr" anchorCtr="0">
            <a:noAutofit/>
          </a:bodyPr>
          <a:lstStyle/>
          <a:p>
            <a:pPr defTabSz="914378"/>
            <a:r>
              <a:rPr lang="en-US" altLang="zh-TW"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Change the access behavior</a:t>
            </a:r>
            <a:endParaRPr lang="zh-TW" altLang="en-US"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31775719"/>
      </p:ext>
    </p:extLst>
  </p:cSld>
  <p:clrMapOvr>
    <a:masterClrMapping/>
  </p:clrMapOvr>
  <p:transition spd="slow">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圓角 46">
            <a:extLst>
              <a:ext uri="{FF2B5EF4-FFF2-40B4-BE49-F238E27FC236}">
                <a16:creationId xmlns:a16="http://schemas.microsoft.com/office/drawing/2014/main" id="{547CE799-1271-458D-B877-F952D12D816F}"/>
              </a:ext>
            </a:extLst>
          </p:cNvPr>
          <p:cNvSpPr/>
          <p:nvPr/>
        </p:nvSpPr>
        <p:spPr>
          <a:xfrm>
            <a:off x="3437844" y="1482975"/>
            <a:ext cx="2487943" cy="1685588"/>
          </a:xfrm>
          <a:prstGeom prst="roundRect">
            <a:avLst>
              <a:gd name="adj" fmla="val 50000"/>
            </a:avLst>
          </a:prstGeom>
          <a:solidFill>
            <a:schemeClr val="dk1">
              <a:alpha val="54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42" name="群組 41" hidden="1">
            <a:extLst>
              <a:ext uri="{FF2B5EF4-FFF2-40B4-BE49-F238E27FC236}">
                <a16:creationId xmlns:a16="http://schemas.microsoft.com/office/drawing/2014/main" id="{262394DE-CBBB-4BDF-B308-8F92F5EEDF0F}"/>
              </a:ext>
            </a:extLst>
          </p:cNvPr>
          <p:cNvGrpSpPr/>
          <p:nvPr/>
        </p:nvGrpSpPr>
        <p:grpSpPr>
          <a:xfrm>
            <a:off x="843543" y="5455362"/>
            <a:ext cx="7345287" cy="3865552"/>
            <a:chOff x="843543" y="5455362"/>
            <a:chExt cx="7345287" cy="3865552"/>
          </a:xfrm>
        </p:grpSpPr>
        <p:sp>
          <p:nvSpPr>
            <p:cNvPr id="22" name="矩形: 圓角 21">
              <a:extLst>
                <a:ext uri="{FF2B5EF4-FFF2-40B4-BE49-F238E27FC236}">
                  <a16:creationId xmlns:a16="http://schemas.microsoft.com/office/drawing/2014/main" id="{E455809F-C625-4996-B4AF-37ECEA98D21D}"/>
                </a:ext>
              </a:extLst>
            </p:cNvPr>
            <p:cNvSpPr/>
            <p:nvPr/>
          </p:nvSpPr>
          <p:spPr>
            <a:xfrm>
              <a:off x="843543" y="7539809"/>
              <a:ext cx="7292924" cy="1781105"/>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3" name="矩形: 圓角 22">
              <a:extLst>
                <a:ext uri="{FF2B5EF4-FFF2-40B4-BE49-F238E27FC236}">
                  <a16:creationId xmlns:a16="http://schemas.microsoft.com/office/drawing/2014/main" id="{658853B7-6732-41AF-868E-9F7235D75FEA}"/>
                </a:ext>
              </a:extLst>
            </p:cNvPr>
            <p:cNvSpPr/>
            <p:nvPr/>
          </p:nvSpPr>
          <p:spPr>
            <a:xfrm>
              <a:off x="843543" y="5455362"/>
              <a:ext cx="7345287" cy="1563471"/>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16" name="群組 15">
              <a:extLst>
                <a:ext uri="{FF2B5EF4-FFF2-40B4-BE49-F238E27FC236}">
                  <a16:creationId xmlns:a16="http://schemas.microsoft.com/office/drawing/2014/main" id="{179D95C2-75B5-4634-A16D-00E13427A35D}"/>
                </a:ext>
              </a:extLst>
            </p:cNvPr>
            <p:cNvGrpSpPr/>
            <p:nvPr/>
          </p:nvGrpSpPr>
          <p:grpSpPr>
            <a:xfrm>
              <a:off x="1282654" y="5871845"/>
              <a:ext cx="2227518" cy="572701"/>
              <a:chOff x="3517373" y="1600200"/>
              <a:chExt cx="3194314" cy="821267"/>
            </a:xfrm>
          </p:grpSpPr>
          <p:sp>
            <p:nvSpPr>
              <p:cNvPr id="7" name="矩形 6">
                <a:extLst>
                  <a:ext uri="{FF2B5EF4-FFF2-40B4-BE49-F238E27FC236}">
                    <a16:creationId xmlns:a16="http://schemas.microsoft.com/office/drawing/2014/main" id="{499854EF-7F34-4EE8-8E64-D3CAEC363979}"/>
                  </a:ext>
                </a:extLst>
              </p:cNvPr>
              <p:cNvSpPr/>
              <p:nvPr/>
            </p:nvSpPr>
            <p:spPr>
              <a:xfrm>
                <a:off x="3615267" y="1600200"/>
                <a:ext cx="2992700" cy="821267"/>
              </a:xfrm>
              <a:prstGeom prst="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 name="矩形 8">
                <a:extLst>
                  <a:ext uri="{FF2B5EF4-FFF2-40B4-BE49-F238E27FC236}">
                    <a16:creationId xmlns:a16="http://schemas.microsoft.com/office/drawing/2014/main" id="{26BE6273-5F71-4A4D-9F0A-9F6D8BF79413}"/>
                  </a:ext>
                </a:extLst>
              </p:cNvPr>
              <p:cNvSpPr/>
              <p:nvPr/>
            </p:nvSpPr>
            <p:spPr>
              <a:xfrm>
                <a:off x="4836583" y="1727198"/>
                <a:ext cx="385234" cy="558800"/>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 name="矩形 9">
                <a:extLst>
                  <a:ext uri="{FF2B5EF4-FFF2-40B4-BE49-F238E27FC236}">
                    <a16:creationId xmlns:a16="http://schemas.microsoft.com/office/drawing/2014/main" id="{03DB3A64-B971-4E41-B5F7-698972D51F70}"/>
                  </a:ext>
                </a:extLst>
              </p:cNvPr>
              <p:cNvSpPr/>
              <p:nvPr/>
            </p:nvSpPr>
            <p:spPr>
              <a:xfrm>
                <a:off x="5564716" y="1657136"/>
                <a:ext cx="692151" cy="707393"/>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 name="矩形 10">
                <a:extLst>
                  <a:ext uri="{FF2B5EF4-FFF2-40B4-BE49-F238E27FC236}">
                    <a16:creationId xmlns:a16="http://schemas.microsoft.com/office/drawing/2014/main" id="{7DC42080-9853-4D1A-9C8B-277D2DB07A1E}"/>
                  </a:ext>
                </a:extLst>
              </p:cNvPr>
              <p:cNvSpPr/>
              <p:nvPr/>
            </p:nvSpPr>
            <p:spPr>
              <a:xfrm>
                <a:off x="4114801" y="1727198"/>
                <a:ext cx="385234" cy="558800"/>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2" name="弦 11">
                <a:extLst>
                  <a:ext uri="{FF2B5EF4-FFF2-40B4-BE49-F238E27FC236}">
                    <a16:creationId xmlns:a16="http://schemas.microsoft.com/office/drawing/2014/main" id="{1CCCBD99-B4F3-44B6-8352-5767A5A65DE1}"/>
                  </a:ext>
                </a:extLst>
              </p:cNvPr>
              <p:cNvSpPr/>
              <p:nvPr/>
            </p:nvSpPr>
            <p:spPr>
              <a:xfrm>
                <a:off x="6487847" y="1929412"/>
                <a:ext cx="223840" cy="181592"/>
              </a:xfrm>
              <a:prstGeom prst="chord">
                <a:avLst>
                  <a:gd name="adj1" fmla="val 5376724"/>
                  <a:gd name="adj2" fmla="val 1620000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 name="矩形 12">
                <a:extLst>
                  <a:ext uri="{FF2B5EF4-FFF2-40B4-BE49-F238E27FC236}">
                    <a16:creationId xmlns:a16="http://schemas.microsoft.com/office/drawing/2014/main" id="{CACA7D72-4942-42EB-AA21-E8D4E0EEA04C}"/>
                  </a:ext>
                </a:extLst>
              </p:cNvPr>
              <p:cNvSpPr/>
              <p:nvPr/>
            </p:nvSpPr>
            <p:spPr>
              <a:xfrm>
                <a:off x="3517373" y="1690052"/>
                <a:ext cx="78846" cy="508000"/>
              </a:xfrm>
              <a:prstGeom prst="rect">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5" name="矩形 14">
                <a:extLst>
                  <a:ext uri="{FF2B5EF4-FFF2-40B4-BE49-F238E27FC236}">
                    <a16:creationId xmlns:a16="http://schemas.microsoft.com/office/drawing/2014/main" id="{3ACD119F-CCB9-45B9-B69F-1F99974EAF2C}"/>
                  </a:ext>
                </a:extLst>
              </p:cNvPr>
              <p:cNvSpPr/>
              <p:nvPr/>
            </p:nvSpPr>
            <p:spPr>
              <a:xfrm>
                <a:off x="3517373" y="2282717"/>
                <a:ext cx="78846" cy="81812"/>
              </a:xfrm>
              <a:prstGeom prst="rect">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grpSp>
        <p:pic>
          <p:nvPicPr>
            <p:cNvPr id="18" name="圖片 17">
              <a:extLst>
                <a:ext uri="{FF2B5EF4-FFF2-40B4-BE49-F238E27FC236}">
                  <a16:creationId xmlns:a16="http://schemas.microsoft.com/office/drawing/2014/main" id="{A39F6364-5064-4145-93D8-9843C3B86A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47280" y="7827468"/>
              <a:ext cx="1163065" cy="1163065"/>
            </a:xfrm>
            <a:prstGeom prst="rect">
              <a:avLst/>
            </a:prstGeom>
          </p:spPr>
        </p:pic>
        <p:sp>
          <p:nvSpPr>
            <p:cNvPr id="20" name="箭號: 向右 19">
              <a:extLst>
                <a:ext uri="{FF2B5EF4-FFF2-40B4-BE49-F238E27FC236}">
                  <a16:creationId xmlns:a16="http://schemas.microsoft.com/office/drawing/2014/main" id="{69CDCF71-D3B3-435C-B4FC-35D4B30D1938}"/>
                </a:ext>
              </a:extLst>
            </p:cNvPr>
            <p:cNvSpPr/>
            <p:nvPr/>
          </p:nvSpPr>
          <p:spPr>
            <a:xfrm>
              <a:off x="2907191" y="8204290"/>
              <a:ext cx="571635" cy="409423"/>
            </a:xfrm>
            <a:prstGeom prst="rightArrow">
              <a:avLst/>
            </a:prstGeom>
            <a:solidFill>
              <a:srgbClr val="FF57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1" name="箭號: 向右 20">
              <a:extLst>
                <a:ext uri="{FF2B5EF4-FFF2-40B4-BE49-F238E27FC236}">
                  <a16:creationId xmlns:a16="http://schemas.microsoft.com/office/drawing/2014/main" id="{46DDA301-DC1B-49EF-9549-B23803620152}"/>
                </a:ext>
              </a:extLst>
            </p:cNvPr>
            <p:cNvSpPr/>
            <p:nvPr/>
          </p:nvSpPr>
          <p:spPr>
            <a:xfrm>
              <a:off x="3809621" y="6008416"/>
              <a:ext cx="571635" cy="409423"/>
            </a:xfrm>
            <a:prstGeom prst="rightArrow">
              <a:avLst/>
            </a:prstGeom>
            <a:solidFill>
              <a:srgbClr val="FF57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4" name="文字方塊 23">
              <a:extLst>
                <a:ext uri="{FF2B5EF4-FFF2-40B4-BE49-F238E27FC236}">
                  <a16:creationId xmlns:a16="http://schemas.microsoft.com/office/drawing/2014/main" id="{F2C2E8A2-42F0-481E-914E-C088BDF27FA2}"/>
                </a:ext>
              </a:extLst>
            </p:cNvPr>
            <p:cNvSpPr txBox="1"/>
            <p:nvPr/>
          </p:nvSpPr>
          <p:spPr>
            <a:xfrm>
              <a:off x="4262722" y="7034752"/>
              <a:ext cx="1750540" cy="400110"/>
            </a:xfrm>
            <a:prstGeom prst="rect">
              <a:avLst/>
            </a:prstGeom>
            <a:noFill/>
          </p:spPr>
          <p:txBody>
            <a:bodyPr wrap="square" rtlCol="0">
              <a:spAutoFit/>
            </a:bodyPr>
            <a:lstStyle/>
            <a:p>
              <a:r>
                <a:rPr lang="en-US" altLang="zh-TW" sz="2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or</a:t>
              </a:r>
              <a:endParaRPr lang="zh-TW" altLang="en-US" sz="2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26" name="圖片 25" descr="一張含有 文字, 電子用品, 電路 的圖片&#10;&#10;自動產生的描述">
              <a:extLst>
                <a:ext uri="{FF2B5EF4-FFF2-40B4-BE49-F238E27FC236}">
                  <a16:creationId xmlns:a16="http://schemas.microsoft.com/office/drawing/2014/main" id="{B9FF631F-92D7-4A32-BA83-BB21BB55BFE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39369" y="5696249"/>
              <a:ext cx="2384854" cy="936965"/>
            </a:xfrm>
            <a:prstGeom prst="rect">
              <a:avLst/>
            </a:prstGeom>
          </p:spPr>
        </p:pic>
        <p:sp>
          <p:nvSpPr>
            <p:cNvPr id="28" name="矩形: 圓角 27">
              <a:extLst>
                <a:ext uri="{FF2B5EF4-FFF2-40B4-BE49-F238E27FC236}">
                  <a16:creationId xmlns:a16="http://schemas.microsoft.com/office/drawing/2014/main" id="{01DB28A4-3774-4EAA-A55D-924BA4FA00F5}"/>
                </a:ext>
              </a:extLst>
            </p:cNvPr>
            <p:cNvSpPr/>
            <p:nvPr/>
          </p:nvSpPr>
          <p:spPr>
            <a:xfrm>
              <a:off x="5436165" y="6153755"/>
              <a:ext cx="697226" cy="156819"/>
            </a:xfrm>
            <a:prstGeom prst="roundRect">
              <a:avLst/>
            </a:prstGeom>
            <a:solidFill>
              <a:srgbClr val="FF5752">
                <a:alpha val="29020"/>
              </a:srgb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微軟正黑體" panose="020B0604030504040204" pitchFamily="34" charset="-120"/>
                  <a:cs typeface="+mn-ea"/>
                  <a:sym typeface="Arial" panose="020B0604020202020204" pitchFamily="34" charset="0"/>
                </a:rPr>
                <a:t> </a:t>
              </a:r>
            </a:p>
          </p:txBody>
        </p:sp>
        <p:sp>
          <p:nvSpPr>
            <p:cNvPr id="29" name="文字方塊 28">
              <a:extLst>
                <a:ext uri="{FF2B5EF4-FFF2-40B4-BE49-F238E27FC236}">
                  <a16:creationId xmlns:a16="http://schemas.microsoft.com/office/drawing/2014/main" id="{221C1A99-72A8-4BDA-A259-6DF1282B86ED}"/>
                </a:ext>
              </a:extLst>
            </p:cNvPr>
            <p:cNvSpPr txBox="1"/>
            <p:nvPr/>
          </p:nvSpPr>
          <p:spPr>
            <a:xfrm>
              <a:off x="3310788" y="6611478"/>
              <a:ext cx="2924989" cy="400110"/>
            </a:xfrm>
            <a:prstGeom prst="rect">
              <a:avLst/>
            </a:prstGeom>
            <a:noFill/>
          </p:spPr>
          <p:txBody>
            <a:bodyPr wrap="square" rtlCol="0">
              <a:spAutoFit/>
            </a:bodyPr>
            <a:lstStyle/>
            <a:p>
              <a:r>
                <a:rPr lang="en-US" altLang="zh-TW"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M.2 (PCIe or SATA)</a:t>
              </a:r>
              <a:endParaRPr lang="zh-TW"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0" name="文字方塊 29">
              <a:extLst>
                <a:ext uri="{FF2B5EF4-FFF2-40B4-BE49-F238E27FC236}">
                  <a16:creationId xmlns:a16="http://schemas.microsoft.com/office/drawing/2014/main" id="{50D86C65-1980-4C41-9A68-8669D9905307}"/>
                </a:ext>
              </a:extLst>
            </p:cNvPr>
            <p:cNvSpPr txBox="1"/>
            <p:nvPr/>
          </p:nvSpPr>
          <p:spPr>
            <a:xfrm>
              <a:off x="3809621" y="8881679"/>
              <a:ext cx="2924989" cy="400110"/>
            </a:xfrm>
            <a:prstGeom prst="rect">
              <a:avLst/>
            </a:prstGeom>
            <a:noFill/>
          </p:spPr>
          <p:txBody>
            <a:bodyPr wrap="square" rtlCol="0">
              <a:spAutoFit/>
            </a:bodyPr>
            <a:lstStyle/>
            <a:p>
              <a:r>
                <a:rPr lang="en-US" altLang="zh-TW"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SATA SSD</a:t>
              </a:r>
              <a:endParaRPr lang="zh-TW"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35" name="矩形: 圓角 34">
            <a:extLst>
              <a:ext uri="{FF2B5EF4-FFF2-40B4-BE49-F238E27FC236}">
                <a16:creationId xmlns:a16="http://schemas.microsoft.com/office/drawing/2014/main" id="{7293E23F-AFCB-4AB9-98F3-84D9A8E743AB}"/>
              </a:ext>
            </a:extLst>
          </p:cNvPr>
          <p:cNvSpPr/>
          <p:nvPr/>
        </p:nvSpPr>
        <p:spPr>
          <a:xfrm>
            <a:off x="1571506" y="1770965"/>
            <a:ext cx="3395381" cy="333697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6" name="矩形: 圓角 35" hidden="1">
            <a:extLst>
              <a:ext uri="{FF2B5EF4-FFF2-40B4-BE49-F238E27FC236}">
                <a16:creationId xmlns:a16="http://schemas.microsoft.com/office/drawing/2014/main" id="{42E9480E-4535-48D4-8AFC-1E1CF06547A5}"/>
              </a:ext>
            </a:extLst>
          </p:cNvPr>
          <p:cNvSpPr/>
          <p:nvPr/>
        </p:nvSpPr>
        <p:spPr>
          <a:xfrm>
            <a:off x="3153226" y="4163997"/>
            <a:ext cx="3395381" cy="333697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 name="標題 1">
            <a:extLst>
              <a:ext uri="{FF2B5EF4-FFF2-40B4-BE49-F238E27FC236}">
                <a16:creationId xmlns:a16="http://schemas.microsoft.com/office/drawing/2014/main" id="{C7CF6BC6-C743-4FBF-AB0D-422226CCC9F9}"/>
              </a:ext>
            </a:extLst>
          </p:cNvPr>
          <p:cNvSpPr>
            <a:spLocks noGrp="1"/>
          </p:cNvSpPr>
          <p:nvPr>
            <p:ph type="title"/>
          </p:nvPr>
        </p:nvSpPr>
        <p:spPr>
          <a:xfrm>
            <a:off x="713225" y="234291"/>
            <a:ext cx="7707900" cy="572700"/>
          </a:xfrm>
        </p:spPr>
        <p:txBody>
          <a:bodyPr/>
          <a:lstStyle/>
          <a:p>
            <a:r>
              <a:rPr lang="en-US" altLang="zh-TW">
                <a:latin typeface="Arial" panose="020B0604020202020204" pitchFamily="34" charset="0"/>
                <a:ea typeface="微軟正黑體" panose="020B0604030504040204" pitchFamily="34" charset="-120"/>
                <a:cs typeface="+mn-ea"/>
                <a:sym typeface="Arial" panose="020B0604020202020204" pitchFamily="34" charset="0"/>
              </a:rPr>
              <a:t>Flexible installation of M.2 </a:t>
            </a:r>
            <a:r>
              <a:rPr lang="en-US" altLang="zh-TW" err="1">
                <a:latin typeface="Arial" panose="020B0604020202020204" pitchFamily="34" charset="0"/>
                <a:ea typeface="微軟正黑體" panose="020B0604030504040204" pitchFamily="34" charset="-120"/>
                <a:cs typeface="+mn-ea"/>
                <a:sym typeface="Arial" panose="020B0604020202020204" pitchFamily="34" charset="0"/>
              </a:rPr>
              <a:t>NVMe</a:t>
            </a:r>
            <a:r>
              <a:rPr lang="en-US" altLang="zh-TW">
                <a:latin typeface="Arial" panose="020B0604020202020204" pitchFamily="34" charset="0"/>
                <a:ea typeface="微軟正黑體" panose="020B0604030504040204" pitchFamily="34" charset="-120"/>
                <a:cs typeface="+mn-ea"/>
                <a:sym typeface="Arial" panose="020B0604020202020204" pitchFamily="34" charset="0"/>
              </a:rPr>
              <a:t> SSD or SATA SSD as cache</a:t>
            </a: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14" name="群組 13">
            <a:extLst>
              <a:ext uri="{FF2B5EF4-FFF2-40B4-BE49-F238E27FC236}">
                <a16:creationId xmlns:a16="http://schemas.microsoft.com/office/drawing/2014/main" id="{679E8CCF-EBB3-446F-800D-DAD0646DE7C6}"/>
              </a:ext>
            </a:extLst>
          </p:cNvPr>
          <p:cNvGrpSpPr/>
          <p:nvPr/>
        </p:nvGrpSpPr>
        <p:grpSpPr>
          <a:xfrm>
            <a:off x="-1912592" y="944726"/>
            <a:ext cx="6371203" cy="3982709"/>
            <a:chOff x="475093" y="937644"/>
            <a:chExt cx="6129985" cy="3831921"/>
          </a:xfrm>
        </p:grpSpPr>
        <p:pic>
          <p:nvPicPr>
            <p:cNvPr id="8" name="圖片 7">
              <a:extLst>
                <a:ext uri="{FF2B5EF4-FFF2-40B4-BE49-F238E27FC236}">
                  <a16:creationId xmlns:a16="http://schemas.microsoft.com/office/drawing/2014/main" id="{EC307307-D967-41B9-8158-4113AF5FCE7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5093" y="937644"/>
              <a:ext cx="6129985" cy="3831921"/>
            </a:xfrm>
            <a:prstGeom prst="rect">
              <a:avLst/>
            </a:prstGeom>
          </p:spPr>
        </p:pic>
        <p:sp>
          <p:nvSpPr>
            <p:cNvPr id="27" name="矩形: 圓角 26">
              <a:extLst>
                <a:ext uri="{FF2B5EF4-FFF2-40B4-BE49-F238E27FC236}">
                  <a16:creationId xmlns:a16="http://schemas.microsoft.com/office/drawing/2014/main" id="{99798064-651D-4D37-9B67-9A04C839592D}"/>
                </a:ext>
              </a:extLst>
            </p:cNvPr>
            <p:cNvSpPr/>
            <p:nvPr/>
          </p:nvSpPr>
          <p:spPr>
            <a:xfrm>
              <a:off x="3948123" y="1834304"/>
              <a:ext cx="940159" cy="225381"/>
            </a:xfrm>
            <a:prstGeom prst="roundRect">
              <a:avLst/>
            </a:prstGeom>
            <a:solidFill>
              <a:srgbClr val="E9C27B">
                <a:alpha val="23922"/>
              </a:srgbClr>
            </a:solidFill>
            <a:ln w="12700">
              <a:solidFill>
                <a:srgbClr val="E9C2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微軟正黑體" panose="020B0604030504040204" pitchFamily="34" charset="-120"/>
                  <a:cs typeface="+mn-ea"/>
                  <a:sym typeface="Arial" panose="020B0604020202020204" pitchFamily="34" charset="0"/>
                </a:rPr>
                <a:t> </a:t>
              </a:r>
            </a:p>
          </p:txBody>
        </p:sp>
        <p:sp>
          <p:nvSpPr>
            <p:cNvPr id="37" name="矩形: 圓角 36">
              <a:extLst>
                <a:ext uri="{FF2B5EF4-FFF2-40B4-BE49-F238E27FC236}">
                  <a16:creationId xmlns:a16="http://schemas.microsoft.com/office/drawing/2014/main" id="{AF22A3D3-8C52-4A3E-804C-8CB48ED39393}"/>
                </a:ext>
              </a:extLst>
            </p:cNvPr>
            <p:cNvSpPr/>
            <p:nvPr/>
          </p:nvSpPr>
          <p:spPr>
            <a:xfrm>
              <a:off x="3948123" y="2073200"/>
              <a:ext cx="940159" cy="225381"/>
            </a:xfrm>
            <a:prstGeom prst="roundRect">
              <a:avLst/>
            </a:prstGeom>
            <a:solidFill>
              <a:srgbClr val="E9C27B">
                <a:alpha val="23922"/>
              </a:srgbClr>
            </a:solidFill>
            <a:ln w="12700">
              <a:solidFill>
                <a:srgbClr val="E9C2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微軟正黑體" panose="020B0604030504040204" pitchFamily="34" charset="-120"/>
                  <a:cs typeface="+mn-ea"/>
                  <a:sym typeface="Arial" panose="020B0604020202020204" pitchFamily="34" charset="0"/>
                </a:rPr>
                <a:t> </a:t>
              </a:r>
            </a:p>
          </p:txBody>
        </p:sp>
      </p:grpSp>
      <p:sp>
        <p:nvSpPr>
          <p:cNvPr id="34" name="矩形: 圓角 33" hidden="1">
            <a:extLst>
              <a:ext uri="{FF2B5EF4-FFF2-40B4-BE49-F238E27FC236}">
                <a16:creationId xmlns:a16="http://schemas.microsoft.com/office/drawing/2014/main" id="{02496F11-2C8B-44F5-BD75-1BE37AD54DB8}"/>
              </a:ext>
            </a:extLst>
          </p:cNvPr>
          <p:cNvSpPr/>
          <p:nvPr/>
        </p:nvSpPr>
        <p:spPr>
          <a:xfrm>
            <a:off x="414662" y="2780871"/>
            <a:ext cx="4794526" cy="2347126"/>
          </a:xfrm>
          <a:prstGeom prst="roundRect">
            <a:avLst>
              <a:gd name="adj" fmla="val 4508"/>
            </a:avLst>
          </a:prstGeom>
          <a:solidFill>
            <a:srgbClr val="1F1F1F">
              <a:alpha val="69000"/>
            </a:srgb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8" name="矩形: 圓角 37">
            <a:extLst>
              <a:ext uri="{FF2B5EF4-FFF2-40B4-BE49-F238E27FC236}">
                <a16:creationId xmlns:a16="http://schemas.microsoft.com/office/drawing/2014/main" id="{0900E61F-6281-46B6-AB88-10F280412053}"/>
              </a:ext>
            </a:extLst>
          </p:cNvPr>
          <p:cNvSpPr/>
          <p:nvPr/>
        </p:nvSpPr>
        <p:spPr>
          <a:xfrm>
            <a:off x="-1325665" y="2621182"/>
            <a:ext cx="5075802" cy="3821040"/>
          </a:xfrm>
          <a:prstGeom prst="roundRect">
            <a:avLst>
              <a:gd name="adj" fmla="val 4508"/>
            </a:avLst>
          </a:prstGeom>
          <a:solidFill>
            <a:srgbClr val="1F1F1F">
              <a:alpha val="58000"/>
            </a:srgb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19" name="群組 18">
            <a:extLst>
              <a:ext uri="{FF2B5EF4-FFF2-40B4-BE49-F238E27FC236}">
                <a16:creationId xmlns:a16="http://schemas.microsoft.com/office/drawing/2014/main" id="{D303E434-FC4A-4AC4-8764-1C3AF2A5CDB8}"/>
              </a:ext>
            </a:extLst>
          </p:cNvPr>
          <p:cNvGrpSpPr/>
          <p:nvPr/>
        </p:nvGrpSpPr>
        <p:grpSpPr>
          <a:xfrm>
            <a:off x="-1595950" y="1838488"/>
            <a:ext cx="6965842" cy="4354425"/>
            <a:chOff x="3250821" y="2491527"/>
            <a:chExt cx="3941992" cy="2464183"/>
          </a:xfrm>
        </p:grpSpPr>
        <p:pic>
          <p:nvPicPr>
            <p:cNvPr id="5" name="圖片 4" descr="一張含有 文字, 電子用品 的圖片&#10;&#10;自動產生的描述">
              <a:extLst>
                <a:ext uri="{FF2B5EF4-FFF2-40B4-BE49-F238E27FC236}">
                  <a16:creationId xmlns:a16="http://schemas.microsoft.com/office/drawing/2014/main" id="{6FF9ED9C-1AB0-4DF5-87A2-94A9B295249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50821" y="2491527"/>
              <a:ext cx="3941992" cy="2464183"/>
            </a:xfrm>
            <a:prstGeom prst="rect">
              <a:avLst/>
            </a:prstGeom>
          </p:spPr>
        </p:pic>
        <p:sp>
          <p:nvSpPr>
            <p:cNvPr id="6" name="矩形: 圓角 5">
              <a:extLst>
                <a:ext uri="{FF2B5EF4-FFF2-40B4-BE49-F238E27FC236}">
                  <a16:creationId xmlns:a16="http://schemas.microsoft.com/office/drawing/2014/main" id="{12C86262-B8CC-483B-9FE0-CA7349BBD29D}"/>
                </a:ext>
              </a:extLst>
            </p:cNvPr>
            <p:cNvSpPr/>
            <p:nvPr/>
          </p:nvSpPr>
          <p:spPr>
            <a:xfrm>
              <a:off x="6001117" y="3909134"/>
              <a:ext cx="862987" cy="250396"/>
            </a:xfrm>
            <a:prstGeom prst="roundRect">
              <a:avLst/>
            </a:prstGeom>
            <a:solidFill>
              <a:srgbClr val="E9C27B">
                <a:alpha val="23922"/>
              </a:srgbClr>
            </a:solidFill>
            <a:ln w="19050">
              <a:solidFill>
                <a:srgbClr val="E9C2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微軟正黑體" panose="020B0604030504040204" pitchFamily="34" charset="-120"/>
                  <a:cs typeface="+mn-ea"/>
                  <a:sym typeface="Arial" panose="020B0604020202020204" pitchFamily="34" charset="0"/>
                </a:rPr>
                <a:t> </a:t>
              </a:r>
            </a:p>
          </p:txBody>
        </p:sp>
      </p:grpSp>
      <p:sp>
        <p:nvSpPr>
          <p:cNvPr id="43" name="矩形: 圓角 42">
            <a:extLst>
              <a:ext uri="{FF2B5EF4-FFF2-40B4-BE49-F238E27FC236}">
                <a16:creationId xmlns:a16="http://schemas.microsoft.com/office/drawing/2014/main" id="{DB0EDE7A-A4EA-459E-BAF2-A135F2356D17}"/>
              </a:ext>
            </a:extLst>
          </p:cNvPr>
          <p:cNvSpPr/>
          <p:nvPr/>
        </p:nvSpPr>
        <p:spPr>
          <a:xfrm>
            <a:off x="4488651" y="981337"/>
            <a:ext cx="2487943" cy="244514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4" name="矩形: 圓角 43">
            <a:extLst>
              <a:ext uri="{FF2B5EF4-FFF2-40B4-BE49-F238E27FC236}">
                <a16:creationId xmlns:a16="http://schemas.microsoft.com/office/drawing/2014/main" id="{7146E6AD-C837-49ED-80D8-80E6C5FDB471}"/>
              </a:ext>
            </a:extLst>
          </p:cNvPr>
          <p:cNvSpPr/>
          <p:nvPr/>
        </p:nvSpPr>
        <p:spPr>
          <a:xfrm>
            <a:off x="5966329" y="2230247"/>
            <a:ext cx="3135191" cy="3081264"/>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6" name="手繪多邊形: 圖案 45">
            <a:extLst>
              <a:ext uri="{FF2B5EF4-FFF2-40B4-BE49-F238E27FC236}">
                <a16:creationId xmlns:a16="http://schemas.microsoft.com/office/drawing/2014/main" id="{0133EB80-2DA1-4840-B155-B325DAADF15C}"/>
              </a:ext>
            </a:extLst>
          </p:cNvPr>
          <p:cNvSpPr/>
          <p:nvPr/>
        </p:nvSpPr>
        <p:spPr>
          <a:xfrm>
            <a:off x="4731207" y="3170748"/>
            <a:ext cx="1260474" cy="1609725"/>
          </a:xfrm>
          <a:custGeom>
            <a:avLst/>
            <a:gdLst>
              <a:gd name="connsiteX0" fmla="*/ 1339850 w 1390650"/>
              <a:gd name="connsiteY0" fmla="*/ 222250 h 749300"/>
              <a:gd name="connsiteX1" fmla="*/ 25400 w 1390650"/>
              <a:gd name="connsiteY1" fmla="*/ 0 h 749300"/>
              <a:gd name="connsiteX2" fmla="*/ 0 w 1390650"/>
              <a:gd name="connsiteY2" fmla="*/ 463550 h 749300"/>
              <a:gd name="connsiteX3" fmla="*/ 1390650 w 1390650"/>
              <a:gd name="connsiteY3" fmla="*/ 749300 h 749300"/>
              <a:gd name="connsiteX4" fmla="*/ 1339850 w 1390650"/>
              <a:gd name="connsiteY4" fmla="*/ 222250 h 749300"/>
              <a:gd name="connsiteX0" fmla="*/ 1403350 w 1403350"/>
              <a:gd name="connsiteY0" fmla="*/ 206375 h 749300"/>
              <a:gd name="connsiteX1" fmla="*/ 25400 w 1403350"/>
              <a:gd name="connsiteY1" fmla="*/ 0 h 749300"/>
              <a:gd name="connsiteX2" fmla="*/ 0 w 1403350"/>
              <a:gd name="connsiteY2" fmla="*/ 463550 h 749300"/>
              <a:gd name="connsiteX3" fmla="*/ 1390650 w 1403350"/>
              <a:gd name="connsiteY3" fmla="*/ 749300 h 749300"/>
              <a:gd name="connsiteX4" fmla="*/ 1403350 w 1403350"/>
              <a:gd name="connsiteY4" fmla="*/ 206375 h 749300"/>
              <a:gd name="connsiteX0" fmla="*/ 1443037 w 1443037"/>
              <a:gd name="connsiteY0" fmla="*/ 196850 h 739775"/>
              <a:gd name="connsiteX1" fmla="*/ 0 w 1443037"/>
              <a:gd name="connsiteY1" fmla="*/ 0 h 739775"/>
              <a:gd name="connsiteX2" fmla="*/ 39687 w 1443037"/>
              <a:gd name="connsiteY2" fmla="*/ 454025 h 739775"/>
              <a:gd name="connsiteX3" fmla="*/ 1430337 w 1443037"/>
              <a:gd name="connsiteY3" fmla="*/ 739775 h 739775"/>
              <a:gd name="connsiteX4" fmla="*/ 1443037 w 1443037"/>
              <a:gd name="connsiteY4" fmla="*/ 196850 h 739775"/>
              <a:gd name="connsiteX0" fmla="*/ 1463675 w 1463675"/>
              <a:gd name="connsiteY0" fmla="*/ 196850 h 739775"/>
              <a:gd name="connsiteX1" fmla="*/ 20638 w 1463675"/>
              <a:gd name="connsiteY1" fmla="*/ 0 h 739775"/>
              <a:gd name="connsiteX2" fmla="*/ 0 w 1463675"/>
              <a:gd name="connsiteY2" fmla="*/ 479425 h 739775"/>
              <a:gd name="connsiteX3" fmla="*/ 1450975 w 1463675"/>
              <a:gd name="connsiteY3" fmla="*/ 739775 h 739775"/>
              <a:gd name="connsiteX4" fmla="*/ 1463675 w 1463675"/>
              <a:gd name="connsiteY4" fmla="*/ 196850 h 739775"/>
              <a:gd name="connsiteX0" fmla="*/ 1476374 w 1476374"/>
              <a:gd name="connsiteY0" fmla="*/ 200025 h 742950"/>
              <a:gd name="connsiteX1" fmla="*/ 0 w 1476374"/>
              <a:gd name="connsiteY1" fmla="*/ 0 h 742950"/>
              <a:gd name="connsiteX2" fmla="*/ 12699 w 1476374"/>
              <a:gd name="connsiteY2" fmla="*/ 482600 h 742950"/>
              <a:gd name="connsiteX3" fmla="*/ 1463674 w 1476374"/>
              <a:gd name="connsiteY3" fmla="*/ 742950 h 742950"/>
              <a:gd name="connsiteX4" fmla="*/ 1476374 w 1476374"/>
              <a:gd name="connsiteY4" fmla="*/ 200025 h 742950"/>
              <a:gd name="connsiteX0" fmla="*/ 1476374 w 1476374"/>
              <a:gd name="connsiteY0" fmla="*/ 200025 h 1803400"/>
              <a:gd name="connsiteX1" fmla="*/ 0 w 1476374"/>
              <a:gd name="connsiteY1" fmla="*/ 0 h 1803400"/>
              <a:gd name="connsiteX2" fmla="*/ 200024 w 1476374"/>
              <a:gd name="connsiteY2" fmla="*/ 1803400 h 1803400"/>
              <a:gd name="connsiteX3" fmla="*/ 1463674 w 1476374"/>
              <a:gd name="connsiteY3" fmla="*/ 742950 h 1803400"/>
              <a:gd name="connsiteX4" fmla="*/ 1476374 w 1476374"/>
              <a:gd name="connsiteY4" fmla="*/ 200025 h 1803400"/>
              <a:gd name="connsiteX0" fmla="*/ 1285874 w 1285874"/>
              <a:gd name="connsiteY0" fmla="*/ 0 h 1603375"/>
              <a:gd name="connsiteX1" fmla="*/ 0 w 1285874"/>
              <a:gd name="connsiteY1" fmla="*/ 1177925 h 1603375"/>
              <a:gd name="connsiteX2" fmla="*/ 9524 w 1285874"/>
              <a:gd name="connsiteY2" fmla="*/ 1603375 h 1603375"/>
              <a:gd name="connsiteX3" fmla="*/ 1273174 w 1285874"/>
              <a:gd name="connsiteY3" fmla="*/ 542925 h 1603375"/>
              <a:gd name="connsiteX4" fmla="*/ 1285874 w 1285874"/>
              <a:gd name="connsiteY4" fmla="*/ 0 h 1603375"/>
              <a:gd name="connsiteX0" fmla="*/ 1254124 w 1273174"/>
              <a:gd name="connsiteY0" fmla="*/ 0 h 1609725"/>
              <a:gd name="connsiteX1" fmla="*/ 0 w 1273174"/>
              <a:gd name="connsiteY1" fmla="*/ 1184275 h 1609725"/>
              <a:gd name="connsiteX2" fmla="*/ 9524 w 1273174"/>
              <a:gd name="connsiteY2" fmla="*/ 1609725 h 1609725"/>
              <a:gd name="connsiteX3" fmla="*/ 1273174 w 1273174"/>
              <a:gd name="connsiteY3" fmla="*/ 549275 h 1609725"/>
              <a:gd name="connsiteX4" fmla="*/ 1254124 w 1273174"/>
              <a:gd name="connsiteY4" fmla="*/ 0 h 1609725"/>
              <a:gd name="connsiteX0" fmla="*/ 1254124 w 1260474"/>
              <a:gd name="connsiteY0" fmla="*/ 0 h 1609725"/>
              <a:gd name="connsiteX1" fmla="*/ 0 w 1260474"/>
              <a:gd name="connsiteY1" fmla="*/ 1184275 h 1609725"/>
              <a:gd name="connsiteX2" fmla="*/ 9524 w 1260474"/>
              <a:gd name="connsiteY2" fmla="*/ 1609725 h 1609725"/>
              <a:gd name="connsiteX3" fmla="*/ 1260474 w 1260474"/>
              <a:gd name="connsiteY3" fmla="*/ 1520825 h 1609725"/>
              <a:gd name="connsiteX4" fmla="*/ 1254124 w 1260474"/>
              <a:gd name="connsiteY4" fmla="*/ 0 h 1609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474" h="1609725">
                <a:moveTo>
                  <a:pt x="1254124" y="0"/>
                </a:moveTo>
                <a:lnTo>
                  <a:pt x="0" y="1184275"/>
                </a:lnTo>
                <a:lnTo>
                  <a:pt x="9524" y="1609725"/>
                </a:lnTo>
                <a:lnTo>
                  <a:pt x="1260474" y="1520825"/>
                </a:lnTo>
                <a:cubicBezTo>
                  <a:pt x="1258357" y="1013883"/>
                  <a:pt x="1256241" y="506942"/>
                  <a:pt x="1254124" y="0"/>
                </a:cubicBezTo>
                <a:close/>
              </a:path>
            </a:pathLst>
          </a:custGeom>
          <a:gradFill>
            <a:gsLst>
              <a:gs pos="15000">
                <a:srgbClr val="E9C27B">
                  <a:alpha val="61000"/>
                </a:srgbClr>
              </a:gs>
              <a:gs pos="100000">
                <a:srgbClr val="E9C27B">
                  <a:alpha val="5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25" name="圖片 24" descr="一張含有 文字, 電子用品, 硬碟 的圖片&#10;&#10;自動產生的描述">
            <a:extLst>
              <a:ext uri="{FF2B5EF4-FFF2-40B4-BE49-F238E27FC236}">
                <a16:creationId xmlns:a16="http://schemas.microsoft.com/office/drawing/2014/main" id="{4DB1E268-EEC4-4428-B23B-4B7C31AAFBF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5400000">
            <a:off x="6202626" y="2600602"/>
            <a:ext cx="1760393" cy="2641249"/>
          </a:xfrm>
          <a:prstGeom prst="rect">
            <a:avLst/>
          </a:prstGeom>
          <a:effectLst>
            <a:outerShdw blurRad="381000" dist="495300" dir="4500000" sx="94000" sy="94000" algn="tl" rotWithShape="0">
              <a:prstClr val="black">
                <a:alpha val="50000"/>
              </a:prstClr>
            </a:outerShdw>
          </a:effectLst>
        </p:spPr>
      </p:pic>
      <p:sp>
        <p:nvSpPr>
          <p:cNvPr id="45" name="手繪多邊形: 圖案 44">
            <a:extLst>
              <a:ext uri="{FF2B5EF4-FFF2-40B4-BE49-F238E27FC236}">
                <a16:creationId xmlns:a16="http://schemas.microsoft.com/office/drawing/2014/main" id="{454EE284-A7FD-4CBE-B9C5-488724A287A5}"/>
              </a:ext>
            </a:extLst>
          </p:cNvPr>
          <p:cNvSpPr/>
          <p:nvPr/>
        </p:nvSpPr>
        <p:spPr>
          <a:xfrm>
            <a:off x="2609005" y="1878720"/>
            <a:ext cx="1476374" cy="742950"/>
          </a:xfrm>
          <a:custGeom>
            <a:avLst/>
            <a:gdLst>
              <a:gd name="connsiteX0" fmla="*/ 1339850 w 1390650"/>
              <a:gd name="connsiteY0" fmla="*/ 222250 h 749300"/>
              <a:gd name="connsiteX1" fmla="*/ 25400 w 1390650"/>
              <a:gd name="connsiteY1" fmla="*/ 0 h 749300"/>
              <a:gd name="connsiteX2" fmla="*/ 0 w 1390650"/>
              <a:gd name="connsiteY2" fmla="*/ 463550 h 749300"/>
              <a:gd name="connsiteX3" fmla="*/ 1390650 w 1390650"/>
              <a:gd name="connsiteY3" fmla="*/ 749300 h 749300"/>
              <a:gd name="connsiteX4" fmla="*/ 1339850 w 1390650"/>
              <a:gd name="connsiteY4" fmla="*/ 222250 h 749300"/>
              <a:gd name="connsiteX0" fmla="*/ 1403350 w 1403350"/>
              <a:gd name="connsiteY0" fmla="*/ 206375 h 749300"/>
              <a:gd name="connsiteX1" fmla="*/ 25400 w 1403350"/>
              <a:gd name="connsiteY1" fmla="*/ 0 h 749300"/>
              <a:gd name="connsiteX2" fmla="*/ 0 w 1403350"/>
              <a:gd name="connsiteY2" fmla="*/ 463550 h 749300"/>
              <a:gd name="connsiteX3" fmla="*/ 1390650 w 1403350"/>
              <a:gd name="connsiteY3" fmla="*/ 749300 h 749300"/>
              <a:gd name="connsiteX4" fmla="*/ 1403350 w 1403350"/>
              <a:gd name="connsiteY4" fmla="*/ 206375 h 749300"/>
              <a:gd name="connsiteX0" fmla="*/ 1443037 w 1443037"/>
              <a:gd name="connsiteY0" fmla="*/ 196850 h 739775"/>
              <a:gd name="connsiteX1" fmla="*/ 0 w 1443037"/>
              <a:gd name="connsiteY1" fmla="*/ 0 h 739775"/>
              <a:gd name="connsiteX2" fmla="*/ 39687 w 1443037"/>
              <a:gd name="connsiteY2" fmla="*/ 454025 h 739775"/>
              <a:gd name="connsiteX3" fmla="*/ 1430337 w 1443037"/>
              <a:gd name="connsiteY3" fmla="*/ 739775 h 739775"/>
              <a:gd name="connsiteX4" fmla="*/ 1443037 w 1443037"/>
              <a:gd name="connsiteY4" fmla="*/ 196850 h 739775"/>
              <a:gd name="connsiteX0" fmla="*/ 1463675 w 1463675"/>
              <a:gd name="connsiteY0" fmla="*/ 196850 h 739775"/>
              <a:gd name="connsiteX1" fmla="*/ 20638 w 1463675"/>
              <a:gd name="connsiteY1" fmla="*/ 0 h 739775"/>
              <a:gd name="connsiteX2" fmla="*/ 0 w 1463675"/>
              <a:gd name="connsiteY2" fmla="*/ 479425 h 739775"/>
              <a:gd name="connsiteX3" fmla="*/ 1450975 w 1463675"/>
              <a:gd name="connsiteY3" fmla="*/ 739775 h 739775"/>
              <a:gd name="connsiteX4" fmla="*/ 1463675 w 1463675"/>
              <a:gd name="connsiteY4" fmla="*/ 196850 h 739775"/>
              <a:gd name="connsiteX0" fmla="*/ 1476374 w 1476374"/>
              <a:gd name="connsiteY0" fmla="*/ 200025 h 742950"/>
              <a:gd name="connsiteX1" fmla="*/ 0 w 1476374"/>
              <a:gd name="connsiteY1" fmla="*/ 0 h 742950"/>
              <a:gd name="connsiteX2" fmla="*/ 12699 w 1476374"/>
              <a:gd name="connsiteY2" fmla="*/ 482600 h 742950"/>
              <a:gd name="connsiteX3" fmla="*/ 1463674 w 1476374"/>
              <a:gd name="connsiteY3" fmla="*/ 742950 h 742950"/>
              <a:gd name="connsiteX4" fmla="*/ 1476374 w 1476374"/>
              <a:gd name="connsiteY4" fmla="*/ 200025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6374" h="742950">
                <a:moveTo>
                  <a:pt x="1476374" y="200025"/>
                </a:moveTo>
                <a:lnTo>
                  <a:pt x="0" y="0"/>
                </a:lnTo>
                <a:lnTo>
                  <a:pt x="12699" y="482600"/>
                </a:lnTo>
                <a:lnTo>
                  <a:pt x="1463674" y="742950"/>
                </a:lnTo>
                <a:lnTo>
                  <a:pt x="1476374" y="200025"/>
                </a:lnTo>
                <a:close/>
              </a:path>
            </a:pathLst>
          </a:custGeom>
          <a:gradFill>
            <a:gsLst>
              <a:gs pos="15000">
                <a:srgbClr val="E9C27B">
                  <a:alpha val="61000"/>
                </a:srgbClr>
              </a:gs>
              <a:gs pos="100000">
                <a:srgbClr val="E9C27B">
                  <a:alpha val="5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41" name="圖片 40" descr="一張含有 文字, 電子用品 的圖片&#10;&#10;自動產生的描述">
            <a:extLst>
              <a:ext uri="{FF2B5EF4-FFF2-40B4-BE49-F238E27FC236}">
                <a16:creationId xmlns:a16="http://schemas.microsoft.com/office/drawing/2014/main" id="{3B993512-8805-452F-A1A5-58DCE2807F8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802636" y="1511089"/>
            <a:ext cx="2505101" cy="1670902"/>
          </a:xfrm>
          <a:prstGeom prst="rect">
            <a:avLst/>
          </a:prstGeom>
          <a:effectLst>
            <a:outerShdw blurRad="381000" dist="495300" dir="4500000" sx="94000" sy="94000" algn="tl" rotWithShape="0">
              <a:prstClr val="black">
                <a:alpha val="50000"/>
              </a:prstClr>
            </a:outerShdw>
          </a:effectLst>
        </p:spPr>
      </p:pic>
      <p:sp>
        <p:nvSpPr>
          <p:cNvPr id="31" name="文字方塊 30">
            <a:extLst>
              <a:ext uri="{FF2B5EF4-FFF2-40B4-BE49-F238E27FC236}">
                <a16:creationId xmlns:a16="http://schemas.microsoft.com/office/drawing/2014/main" id="{83F9BC75-6A4D-4254-89AB-4F83D0CEFF1E}"/>
              </a:ext>
            </a:extLst>
          </p:cNvPr>
          <p:cNvSpPr txBox="1"/>
          <p:nvPr/>
        </p:nvSpPr>
        <p:spPr>
          <a:xfrm>
            <a:off x="3749054" y="1573718"/>
            <a:ext cx="3199252" cy="400110"/>
          </a:xfrm>
          <a:prstGeom prst="rect">
            <a:avLst/>
          </a:prstGeom>
          <a:noFill/>
        </p:spPr>
        <p:txBody>
          <a:bodyPr wrap="square" rtlCol="0">
            <a:spAutoFit/>
          </a:bodyPr>
          <a:lstStyle/>
          <a:p>
            <a:r>
              <a:rPr lang="en-US" altLang="zh-TW" sz="20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M.2 </a:t>
            </a:r>
            <a:r>
              <a:rPr lang="en-US" altLang="zh-TW" sz="2000" err="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NVMe</a:t>
            </a:r>
            <a:r>
              <a:rPr lang="en-US" altLang="zh-TW" sz="20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PCIe SSD</a:t>
            </a:r>
            <a:endParaRPr lang="zh-TW" altLang="en-US" sz="20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2" name="文字方塊 31">
            <a:extLst>
              <a:ext uri="{FF2B5EF4-FFF2-40B4-BE49-F238E27FC236}">
                <a16:creationId xmlns:a16="http://schemas.microsoft.com/office/drawing/2014/main" id="{EE27940C-FC28-4B03-9208-ABD5097DC1C7}"/>
              </a:ext>
            </a:extLst>
          </p:cNvPr>
          <p:cNvSpPr txBox="1"/>
          <p:nvPr/>
        </p:nvSpPr>
        <p:spPr>
          <a:xfrm>
            <a:off x="5925045" y="2720874"/>
            <a:ext cx="2505102" cy="400110"/>
          </a:xfrm>
          <a:prstGeom prst="rect">
            <a:avLst/>
          </a:prstGeom>
          <a:noFill/>
        </p:spPr>
        <p:txBody>
          <a:bodyPr wrap="square" rtlCol="0">
            <a:spAutoFit/>
          </a:bodyPr>
          <a:lstStyle/>
          <a:p>
            <a:r>
              <a:rPr lang="en-US" altLang="zh-TW" sz="20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SATA SSD</a:t>
            </a:r>
            <a:endParaRPr lang="zh-TW" altLang="en-US" sz="20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9" name="文字方塊 38">
            <a:extLst>
              <a:ext uri="{FF2B5EF4-FFF2-40B4-BE49-F238E27FC236}">
                <a16:creationId xmlns:a16="http://schemas.microsoft.com/office/drawing/2014/main" id="{96AC7E7D-0746-4A35-A29E-FBEF00B49F53}"/>
              </a:ext>
            </a:extLst>
          </p:cNvPr>
          <p:cNvSpPr txBox="1"/>
          <p:nvPr/>
        </p:nvSpPr>
        <p:spPr>
          <a:xfrm>
            <a:off x="5638260" y="2759811"/>
            <a:ext cx="1750540" cy="338554"/>
          </a:xfrm>
          <a:prstGeom prst="rect">
            <a:avLst/>
          </a:prstGeom>
          <a:noFill/>
        </p:spPr>
        <p:txBody>
          <a:bodyPr wrap="square" rtlCol="0">
            <a:spAutoFit/>
          </a:bodyPr>
          <a:lstStyle/>
          <a:p>
            <a:r>
              <a:rPr lang="en-US" altLang="zh-TW" sz="16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or</a:t>
            </a:r>
            <a:endParaRPr lang="zh-TW" altLang="en-US" sz="16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8" name="標題 1">
            <a:extLst>
              <a:ext uri="{FF2B5EF4-FFF2-40B4-BE49-F238E27FC236}">
                <a16:creationId xmlns:a16="http://schemas.microsoft.com/office/drawing/2014/main" id="{65A4B058-6F61-46C3-BA41-C817C8F6CF4B}"/>
              </a:ext>
            </a:extLst>
          </p:cNvPr>
          <p:cNvSpPr txBox="1">
            <a:spLocks/>
          </p:cNvSpPr>
          <p:nvPr/>
        </p:nvSpPr>
        <p:spPr>
          <a:xfrm>
            <a:off x="6522223" y="1515462"/>
            <a:ext cx="2259467" cy="1100498"/>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pPr algn="l" defTabSz="914378">
              <a:buClr>
                <a:srgbClr val="000000"/>
              </a:buClr>
            </a:pPr>
            <a:r>
              <a:rPr lang="en-US" altLang="zh-TW" sz="1400" b="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Optionally install a higher-speed M.2 </a:t>
            </a:r>
            <a:r>
              <a:rPr lang="en-US" altLang="zh-TW" sz="1400" b="0"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NVMe</a:t>
            </a:r>
            <a:r>
              <a:rPr lang="en-US" altLang="zh-TW" sz="1400" b="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PCIe SSD (PCIe Gen 3 x 1), or a 2.5” SATA SSD for cache expansion</a:t>
            </a:r>
            <a:endParaRPr lang="zh-TW" altLang="en-US" sz="1400" b="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2788155707"/>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20" name="矩形: 圓角 19">
            <a:extLst>
              <a:ext uri="{FF2B5EF4-FFF2-40B4-BE49-F238E27FC236}">
                <a16:creationId xmlns:a16="http://schemas.microsoft.com/office/drawing/2014/main" id="{5976B34C-85EA-4D81-BF63-6D2CDBC1527D}"/>
              </a:ext>
            </a:extLst>
          </p:cNvPr>
          <p:cNvSpPr/>
          <p:nvPr/>
        </p:nvSpPr>
        <p:spPr>
          <a:xfrm>
            <a:off x="152400" y="3271510"/>
            <a:ext cx="2272554" cy="223346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1" name="矩形: 圓角 20">
            <a:extLst>
              <a:ext uri="{FF2B5EF4-FFF2-40B4-BE49-F238E27FC236}">
                <a16:creationId xmlns:a16="http://schemas.microsoft.com/office/drawing/2014/main" id="{1D49407F-DA6C-4E6B-A4C1-9234E3CE45BD}"/>
              </a:ext>
            </a:extLst>
          </p:cNvPr>
          <p:cNvSpPr/>
          <p:nvPr/>
        </p:nvSpPr>
        <p:spPr>
          <a:xfrm>
            <a:off x="249376" y="1565038"/>
            <a:ext cx="2272554" cy="223346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2" name="矩形: 圓角 21">
            <a:extLst>
              <a:ext uri="{FF2B5EF4-FFF2-40B4-BE49-F238E27FC236}">
                <a16:creationId xmlns:a16="http://schemas.microsoft.com/office/drawing/2014/main" id="{AFF1C729-57BC-4A37-8603-80818B40854D}"/>
              </a:ext>
            </a:extLst>
          </p:cNvPr>
          <p:cNvSpPr/>
          <p:nvPr/>
        </p:nvSpPr>
        <p:spPr>
          <a:xfrm>
            <a:off x="3799802" y="1565038"/>
            <a:ext cx="2272554" cy="223346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3" name="矩形: 圓角 22">
            <a:extLst>
              <a:ext uri="{FF2B5EF4-FFF2-40B4-BE49-F238E27FC236}">
                <a16:creationId xmlns:a16="http://schemas.microsoft.com/office/drawing/2014/main" id="{4AB76B29-3169-4B2F-BDF4-0C67198D3746}"/>
              </a:ext>
            </a:extLst>
          </p:cNvPr>
          <p:cNvSpPr/>
          <p:nvPr/>
        </p:nvSpPr>
        <p:spPr>
          <a:xfrm>
            <a:off x="3799802" y="3258810"/>
            <a:ext cx="2272554" cy="223346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2" name="矩形: 圓角 41">
            <a:extLst>
              <a:ext uri="{FF2B5EF4-FFF2-40B4-BE49-F238E27FC236}">
                <a16:creationId xmlns:a16="http://schemas.microsoft.com/office/drawing/2014/main" id="{E25BAA5E-2C51-42E9-9761-DB7E9F29A93C}"/>
              </a:ext>
            </a:extLst>
          </p:cNvPr>
          <p:cNvSpPr/>
          <p:nvPr/>
        </p:nvSpPr>
        <p:spPr>
          <a:xfrm>
            <a:off x="96976" y="1412638"/>
            <a:ext cx="2272554" cy="223346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3" name="矩形: 圓角 42">
            <a:extLst>
              <a:ext uri="{FF2B5EF4-FFF2-40B4-BE49-F238E27FC236}">
                <a16:creationId xmlns:a16="http://schemas.microsoft.com/office/drawing/2014/main" id="{A6B59E04-0D73-4830-974C-B3079EF082A8}"/>
              </a:ext>
            </a:extLst>
          </p:cNvPr>
          <p:cNvSpPr/>
          <p:nvPr/>
        </p:nvSpPr>
        <p:spPr>
          <a:xfrm>
            <a:off x="3647402" y="1412638"/>
            <a:ext cx="2272554" cy="223346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4" name="矩形: 圓角 43">
            <a:extLst>
              <a:ext uri="{FF2B5EF4-FFF2-40B4-BE49-F238E27FC236}">
                <a16:creationId xmlns:a16="http://schemas.microsoft.com/office/drawing/2014/main" id="{596FA79F-BA7D-4F31-B0AB-F7C2D62D73C6}"/>
              </a:ext>
            </a:extLst>
          </p:cNvPr>
          <p:cNvSpPr/>
          <p:nvPr/>
        </p:nvSpPr>
        <p:spPr>
          <a:xfrm>
            <a:off x="96976" y="3106410"/>
            <a:ext cx="2272554" cy="223346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5" name="矩形: 圓角 44">
            <a:extLst>
              <a:ext uri="{FF2B5EF4-FFF2-40B4-BE49-F238E27FC236}">
                <a16:creationId xmlns:a16="http://schemas.microsoft.com/office/drawing/2014/main" id="{0EFE8886-93B1-442D-8783-71E3F0DED5A5}"/>
              </a:ext>
            </a:extLst>
          </p:cNvPr>
          <p:cNvSpPr/>
          <p:nvPr/>
        </p:nvSpPr>
        <p:spPr>
          <a:xfrm>
            <a:off x="3647402" y="3106410"/>
            <a:ext cx="2272554" cy="223346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09" name="Google Shape;309;p35"/>
          <p:cNvSpPr txBox="1">
            <a:spLocks noGrp="1"/>
          </p:cNvSpPr>
          <p:nvPr>
            <p:ph type="title"/>
          </p:nvPr>
        </p:nvSpPr>
        <p:spPr/>
        <p:txBody>
          <a:bodyPr spcFirstLastPara="1" wrap="square" lIns="91425" tIns="91425" rIns="91425" bIns="91425" anchor="t" anchorCtr="0">
            <a:noAutofit/>
          </a:bodyPr>
          <a:lstStyle/>
          <a:p>
            <a:r>
              <a:rPr lang="en">
                <a:latin typeface="Arial" panose="020B0604020202020204" pitchFamily="34" charset="0"/>
                <a:ea typeface="微軟正黑體" panose="020B0604030504040204" pitchFamily="34" charset="-120"/>
                <a:sym typeface="Arial" panose="020B0604020202020204" pitchFamily="34" charset="0"/>
              </a:rPr>
              <a:t>TS-873AeU, TS-873AeU-RP </a:t>
            </a:r>
            <a:r>
              <a:rPr lang="en-US" altLang="zh-TW" dirty="0">
                <a:latin typeface="Arial" panose="020B0604020202020204" pitchFamily="34" charset="0"/>
                <a:ea typeface="微軟正黑體" panose="020B0604030504040204" pitchFamily="34" charset="-120"/>
                <a:sym typeface="Arial" panose="020B0604020202020204" pitchFamily="34" charset="0"/>
              </a:rPr>
              <a:t>features</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Google Shape;298;p34" hidden="1">
            <a:extLst>
              <a:ext uri="{FF2B5EF4-FFF2-40B4-BE49-F238E27FC236}">
                <a16:creationId xmlns:a16="http://schemas.microsoft.com/office/drawing/2014/main" id="{6F5A7FCE-BBFC-4561-97BA-2A559963D6AF}"/>
              </a:ext>
            </a:extLst>
          </p:cNvPr>
          <p:cNvSpPr txBox="1">
            <a:spLocks/>
          </p:cNvSpPr>
          <p:nvPr/>
        </p:nvSpPr>
        <p:spPr>
          <a:xfrm>
            <a:off x="4408600" y="5531943"/>
            <a:ext cx="6020045" cy="26633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180000" indent="-180000">
              <a:lnSpc>
                <a:spcPct val="130000"/>
              </a:lnSpc>
              <a:spcBef>
                <a:spcPts val="600"/>
              </a:spcBef>
              <a:buClr>
                <a:srgbClr val="F4D088"/>
              </a:buClr>
              <a:buSzPct val="100000"/>
              <a:buFont typeface="Arial"/>
              <a:buChar char="•"/>
            </a:pPr>
            <a:r>
              <a:rPr lang="en-US" altLang="zh-TW" sz="2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12吋短機箱可支援市面上大部分的機櫃</a:t>
            </a:r>
          </a:p>
          <a:p>
            <a:pPr marL="180000" indent="-180000">
              <a:lnSpc>
                <a:spcPct val="130000"/>
              </a:lnSpc>
              <a:spcBef>
                <a:spcPts val="600"/>
              </a:spcBef>
              <a:buClr>
                <a:srgbClr val="F4D088"/>
              </a:buClr>
              <a:buSzPct val="100000"/>
              <a:buFont typeface="Arial"/>
              <a:buChar char="•"/>
            </a:pPr>
            <a:r>
              <a:rPr lang="zh-TW" altLang="en-US" sz="2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內建2埠M.2(PCIe Gen 3 x1)，可提供SSD快取，加速隨機存取的速度</a:t>
            </a:r>
            <a:endParaRPr lang="en-US" altLang="zh-TW" sz="2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a:p>
            <a:pPr marL="180000" indent="-180000">
              <a:lnSpc>
                <a:spcPct val="130000"/>
              </a:lnSpc>
              <a:spcBef>
                <a:spcPts val="600"/>
              </a:spcBef>
              <a:buClr>
                <a:srgbClr val="F4D088"/>
              </a:buClr>
              <a:buSzPct val="100000"/>
              <a:buFont typeface="Arial"/>
              <a:buChar char="•"/>
            </a:pPr>
            <a:r>
              <a:rPr lang="en-US" altLang="zh-TW" sz="2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PCIe Gen 3 x 8插槽，提供各式應用的高速擴充卡</a:t>
            </a:r>
          </a:p>
          <a:p>
            <a:pPr marL="180000" indent="-180000">
              <a:lnSpc>
                <a:spcPct val="130000"/>
              </a:lnSpc>
              <a:spcBef>
                <a:spcPts val="600"/>
              </a:spcBef>
              <a:buClr>
                <a:srgbClr val="F4D088"/>
              </a:buClr>
              <a:buSzPct val="100000"/>
              <a:buFont typeface="Arial"/>
              <a:buChar char="•"/>
            </a:pPr>
            <a:r>
              <a:rPr lang="zh-CN" altLang="en-US" sz="2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雙系統靈活切換配置QTS and </a:t>
            </a:r>
            <a:r>
              <a:rPr lang="en-US" sz="2000"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QuTS</a:t>
            </a:r>
            <a:r>
              <a:rPr lang="en-US" sz="2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hero</a:t>
            </a:r>
          </a:p>
          <a:p>
            <a:pPr marL="0" indent="0">
              <a:buNone/>
            </a:pPr>
            <a:r>
              <a:rPr lang="en-US" sz="2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endParaRPr lang="en-US">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 name="Google Shape;298;p34">
            <a:extLst>
              <a:ext uri="{FF2B5EF4-FFF2-40B4-BE49-F238E27FC236}">
                <a16:creationId xmlns:a16="http://schemas.microsoft.com/office/drawing/2014/main" id="{0A386CCA-2310-48BC-B349-184FB8A6F428}"/>
              </a:ext>
            </a:extLst>
          </p:cNvPr>
          <p:cNvSpPr txBox="1">
            <a:spLocks/>
          </p:cNvSpPr>
          <p:nvPr/>
        </p:nvSpPr>
        <p:spPr>
          <a:xfrm>
            <a:off x="1972162" y="1588246"/>
            <a:ext cx="2554117" cy="7301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buSzPts val="935"/>
              <a:buNone/>
            </a:pPr>
            <a:r>
              <a:rPr lang="en-US" altLang="zh-TW" sz="1800" b="1" dirty="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30-cm / </a:t>
            </a:r>
            <a:r>
              <a:rPr lang="en-US" altLang="zh-TW" sz="1800" b="1">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12-inch depth</a:t>
            </a:r>
          </a:p>
        </p:txBody>
      </p:sp>
      <p:sp>
        <p:nvSpPr>
          <p:cNvPr id="16" name="Google Shape;298;p34">
            <a:extLst>
              <a:ext uri="{FF2B5EF4-FFF2-40B4-BE49-F238E27FC236}">
                <a16:creationId xmlns:a16="http://schemas.microsoft.com/office/drawing/2014/main" id="{DD44DE7B-49BF-44FA-8F51-501E3F3ED381}"/>
              </a:ext>
            </a:extLst>
          </p:cNvPr>
          <p:cNvSpPr txBox="1">
            <a:spLocks/>
          </p:cNvSpPr>
          <p:nvPr/>
        </p:nvSpPr>
        <p:spPr>
          <a:xfrm>
            <a:off x="5837216" y="1588246"/>
            <a:ext cx="2828806" cy="5824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buSzPts val="935"/>
              <a:buNone/>
            </a:pPr>
            <a:r>
              <a:rPr lang="en-US" altLang="zh-TW" sz="1800" b="1">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2 </a:t>
            </a:r>
            <a:r>
              <a:rPr lang="en-US" altLang="zh-TW" sz="1800" b="1" dirty="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x </a:t>
            </a:r>
            <a:r>
              <a:rPr lang="en-US" altLang="zh-TW" sz="1800" b="1">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M.2 </a:t>
            </a:r>
            <a:r>
              <a:rPr lang="en-US" altLang="zh-TW" sz="1800" b="1" dirty="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2280 PCIe </a:t>
            </a:r>
            <a:r>
              <a:rPr lang="en-US" altLang="zh-TW" sz="1800" b="1">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Slots</a:t>
            </a:r>
          </a:p>
        </p:txBody>
      </p:sp>
      <p:sp>
        <p:nvSpPr>
          <p:cNvPr id="12" name="Google Shape;298;p34">
            <a:extLst>
              <a:ext uri="{FF2B5EF4-FFF2-40B4-BE49-F238E27FC236}">
                <a16:creationId xmlns:a16="http://schemas.microsoft.com/office/drawing/2014/main" id="{985A542E-659E-4930-A85D-05227C0D6488}"/>
              </a:ext>
            </a:extLst>
          </p:cNvPr>
          <p:cNvSpPr txBox="1">
            <a:spLocks/>
          </p:cNvSpPr>
          <p:nvPr/>
        </p:nvSpPr>
        <p:spPr>
          <a:xfrm>
            <a:off x="1972163" y="3279151"/>
            <a:ext cx="2288389" cy="5824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buSzPts val="935"/>
              <a:buNone/>
            </a:pPr>
            <a:r>
              <a:rPr lang="en-US" altLang="zh-TW" sz="1800" b="1">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1 x PCIe Gen 3 </a:t>
            </a:r>
            <a:r>
              <a:rPr lang="en-US" altLang="zh-TW" sz="1800" b="1" dirty="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x8</a:t>
            </a:r>
            <a:endParaRPr lang="en-US" altLang="zh-TW" sz="1800" b="1">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8" name="圖片 7" descr="一張含有 文字 的圖片&#10;&#10;自動產生的描述">
            <a:extLst>
              <a:ext uri="{FF2B5EF4-FFF2-40B4-BE49-F238E27FC236}">
                <a16:creationId xmlns:a16="http://schemas.microsoft.com/office/drawing/2014/main" id="{04172FDA-3908-4686-94F6-9FC3C07D037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4993" y="1639767"/>
            <a:ext cx="1147170" cy="1147170"/>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圖片 9" descr="一張含有 文字 的圖片&#10;&#10;自動產生的描述">
            <a:extLst>
              <a:ext uri="{FF2B5EF4-FFF2-40B4-BE49-F238E27FC236}">
                <a16:creationId xmlns:a16="http://schemas.microsoft.com/office/drawing/2014/main" id="{C2F53B3B-739C-4780-A594-5DD9D0B4286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26163" y="3342345"/>
            <a:ext cx="1147170" cy="1147170"/>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圖片 13">
            <a:extLst>
              <a:ext uri="{FF2B5EF4-FFF2-40B4-BE49-F238E27FC236}">
                <a16:creationId xmlns:a16="http://schemas.microsoft.com/office/drawing/2014/main" id="{DBC08714-2D12-49ED-9CA7-A89E64855C1E}"/>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824993" y="3342345"/>
            <a:ext cx="1147170" cy="1147170"/>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3" name="圖片 32" descr="一張含有 文字 的圖片&#10;&#10;自動產生的描述">
            <a:extLst>
              <a:ext uri="{FF2B5EF4-FFF2-40B4-BE49-F238E27FC236}">
                <a16:creationId xmlns:a16="http://schemas.microsoft.com/office/drawing/2014/main" id="{2BB1A5E1-F2EE-4C1C-BB28-667CDF2FAF9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26163" y="1639767"/>
            <a:ext cx="1147170" cy="1147170"/>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7" name="Google Shape;298;p34">
            <a:extLst>
              <a:ext uri="{FF2B5EF4-FFF2-40B4-BE49-F238E27FC236}">
                <a16:creationId xmlns:a16="http://schemas.microsoft.com/office/drawing/2014/main" id="{16087413-7367-4E4B-B082-2358F21F2756}"/>
              </a:ext>
            </a:extLst>
          </p:cNvPr>
          <p:cNvSpPr txBox="1">
            <a:spLocks/>
          </p:cNvSpPr>
          <p:nvPr/>
        </p:nvSpPr>
        <p:spPr>
          <a:xfrm>
            <a:off x="1993121" y="1788944"/>
            <a:ext cx="1847360" cy="11471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30000"/>
              </a:lnSpc>
              <a:spcBef>
                <a:spcPts val="600"/>
              </a:spcBef>
              <a:buClr>
                <a:srgbClr val="F4D088"/>
              </a:buClr>
              <a:buSzPct val="100000"/>
              <a:buNone/>
            </a:pPr>
            <a:r>
              <a:rPr lang="en-US" altLang="zh-TW">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30-cm</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 </a:t>
            </a:r>
            <a:r>
              <a:rPr lang="en-US" altLang="zh-TW">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12-inch short-depth chassis </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supports </a:t>
            </a:r>
            <a:r>
              <a:rPr lang="en-US" altLang="zh-TW">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most of the </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cabinets</a:t>
            </a:r>
            <a:r>
              <a:rPr lang="en-US" altLang="zh-TW">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on the market</a:t>
            </a:r>
          </a:p>
        </p:txBody>
      </p:sp>
      <p:sp>
        <p:nvSpPr>
          <p:cNvPr id="38" name="Google Shape;298;p34">
            <a:extLst>
              <a:ext uri="{FF2B5EF4-FFF2-40B4-BE49-F238E27FC236}">
                <a16:creationId xmlns:a16="http://schemas.microsoft.com/office/drawing/2014/main" id="{9951CF31-3A33-4FE1-B8BA-A1EA1D253EEF}"/>
              </a:ext>
            </a:extLst>
          </p:cNvPr>
          <p:cNvSpPr txBox="1">
            <a:spLocks/>
          </p:cNvSpPr>
          <p:nvPr/>
        </p:nvSpPr>
        <p:spPr>
          <a:xfrm>
            <a:off x="5837216" y="3510557"/>
            <a:ext cx="2481791" cy="10425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30000"/>
              </a:lnSpc>
              <a:spcBef>
                <a:spcPts val="600"/>
              </a:spcBef>
              <a:buClr>
                <a:srgbClr val="F4D088"/>
              </a:buClr>
              <a:buSzPct val="100000"/>
              <a:buNone/>
            </a:pPr>
            <a:r>
              <a:rPr lang="en-US" altLang="zh-CN"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Choose the NAS O.S. during </a:t>
            </a:r>
            <a:r>
              <a:rPr lang="en-US" altLang="zh-CN">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initial</a:t>
            </a:r>
            <a:r>
              <a:rPr lang="en-US" altLang="zh-CN"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system</a:t>
            </a:r>
            <a:r>
              <a:rPr lang="en-US" altLang="zh-CN">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configuration</a:t>
            </a:r>
            <a:r>
              <a:rPr lang="en-US">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p>
        </p:txBody>
      </p:sp>
      <p:sp>
        <p:nvSpPr>
          <p:cNvPr id="39" name="Google Shape;298;p34">
            <a:extLst>
              <a:ext uri="{FF2B5EF4-FFF2-40B4-BE49-F238E27FC236}">
                <a16:creationId xmlns:a16="http://schemas.microsoft.com/office/drawing/2014/main" id="{1D9DD7AF-6493-4FD8-8305-3BEA86FE5CA7}"/>
              </a:ext>
            </a:extLst>
          </p:cNvPr>
          <p:cNvSpPr txBox="1">
            <a:spLocks/>
          </p:cNvSpPr>
          <p:nvPr/>
        </p:nvSpPr>
        <p:spPr>
          <a:xfrm>
            <a:off x="5837215" y="1833733"/>
            <a:ext cx="2828807" cy="101546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30000"/>
              </a:lnSpc>
              <a:spcBef>
                <a:spcPts val="600"/>
              </a:spcBef>
              <a:buClr>
                <a:srgbClr val="F4D088"/>
              </a:buClr>
              <a:buSzPct val="100000"/>
              <a:buNone/>
            </a:pPr>
            <a:r>
              <a:rPr lang="en-US" altLang="zh-TW">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Built-in 2-port M.2 PCIe Gen 3 x1</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slots for </a:t>
            </a:r>
            <a:r>
              <a:rPr lang="en-US" altLang="zh-TW" dirty="0"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NVMe</a:t>
            </a:r>
            <a:r>
              <a:rPr lang="en-US" altLang="zh-TW">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SSD cache to accelerate the speed of random access</a:t>
            </a:r>
            <a:endParaRPr lang="en-US">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0" name="Google Shape;298;p34">
            <a:extLst>
              <a:ext uri="{FF2B5EF4-FFF2-40B4-BE49-F238E27FC236}">
                <a16:creationId xmlns:a16="http://schemas.microsoft.com/office/drawing/2014/main" id="{BCF23C32-63E4-42E2-9B70-827683729303}"/>
              </a:ext>
            </a:extLst>
          </p:cNvPr>
          <p:cNvSpPr txBox="1">
            <a:spLocks/>
          </p:cNvSpPr>
          <p:nvPr/>
        </p:nvSpPr>
        <p:spPr>
          <a:xfrm>
            <a:off x="1993121" y="3510557"/>
            <a:ext cx="1910012" cy="9731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30000"/>
              </a:lnSpc>
              <a:spcBef>
                <a:spcPts val="600"/>
              </a:spcBef>
              <a:buClr>
                <a:srgbClr val="F4D088"/>
              </a:buClr>
              <a:buSzPct val="100000"/>
              <a:buNone/>
            </a:pP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1 x PCIe Gen 3 x8 slot for various applications of high-speed expansion cards</a:t>
            </a:r>
          </a:p>
        </p:txBody>
      </p:sp>
      <p:sp>
        <p:nvSpPr>
          <p:cNvPr id="41" name="Google Shape;298;p34">
            <a:extLst>
              <a:ext uri="{FF2B5EF4-FFF2-40B4-BE49-F238E27FC236}">
                <a16:creationId xmlns:a16="http://schemas.microsoft.com/office/drawing/2014/main" id="{215E2FB9-DB32-4DB7-BAB3-20B278A929A3}"/>
              </a:ext>
            </a:extLst>
          </p:cNvPr>
          <p:cNvSpPr txBox="1">
            <a:spLocks/>
          </p:cNvSpPr>
          <p:nvPr/>
        </p:nvSpPr>
        <p:spPr>
          <a:xfrm>
            <a:off x="5837216" y="3279152"/>
            <a:ext cx="2407516" cy="4859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30000"/>
              </a:lnSpc>
              <a:buClr>
                <a:srgbClr val="F4D088"/>
              </a:buClr>
              <a:buSzPct val="100000"/>
              <a:buNone/>
            </a:pPr>
            <a:r>
              <a:rPr lang="zh-CN" altLang="en-US" sz="1800" b="1">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QTS and </a:t>
            </a:r>
            <a:r>
              <a:rPr lang="en-US" altLang="zh-TW" sz="1800" b="1" err="1">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QuTS</a:t>
            </a:r>
            <a:r>
              <a:rPr lang="en-US" altLang="zh-TW" sz="1800" b="1">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 hero</a:t>
            </a:r>
          </a:p>
        </p:txBody>
      </p:sp>
    </p:spTree>
    <p:extLst>
      <p:ext uri="{BB962C8B-B14F-4D97-AF65-F5344CB8AC3E}">
        <p14:creationId xmlns:p14="http://schemas.microsoft.com/office/powerpoint/2010/main" val="1705727025"/>
      </p:ext>
    </p:extLst>
  </p:cSld>
  <p:clrMapOvr>
    <a:masterClrMapping/>
  </p:clrMapOvr>
  <p:transition spd="slow">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群組 41" hidden="1">
            <a:extLst>
              <a:ext uri="{FF2B5EF4-FFF2-40B4-BE49-F238E27FC236}">
                <a16:creationId xmlns:a16="http://schemas.microsoft.com/office/drawing/2014/main" id="{262394DE-CBBB-4BDF-B308-8F92F5EEDF0F}"/>
              </a:ext>
            </a:extLst>
          </p:cNvPr>
          <p:cNvGrpSpPr/>
          <p:nvPr/>
        </p:nvGrpSpPr>
        <p:grpSpPr>
          <a:xfrm>
            <a:off x="843543" y="5455362"/>
            <a:ext cx="7345287" cy="3865552"/>
            <a:chOff x="843543" y="5455362"/>
            <a:chExt cx="7345287" cy="3865552"/>
          </a:xfrm>
        </p:grpSpPr>
        <p:sp>
          <p:nvSpPr>
            <p:cNvPr id="22" name="矩形: 圓角 21">
              <a:extLst>
                <a:ext uri="{FF2B5EF4-FFF2-40B4-BE49-F238E27FC236}">
                  <a16:creationId xmlns:a16="http://schemas.microsoft.com/office/drawing/2014/main" id="{E455809F-C625-4996-B4AF-37ECEA98D21D}"/>
                </a:ext>
              </a:extLst>
            </p:cNvPr>
            <p:cNvSpPr/>
            <p:nvPr/>
          </p:nvSpPr>
          <p:spPr>
            <a:xfrm>
              <a:off x="843543" y="7539809"/>
              <a:ext cx="7292924" cy="1781105"/>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3" name="矩形: 圓角 22">
              <a:extLst>
                <a:ext uri="{FF2B5EF4-FFF2-40B4-BE49-F238E27FC236}">
                  <a16:creationId xmlns:a16="http://schemas.microsoft.com/office/drawing/2014/main" id="{658853B7-6732-41AF-868E-9F7235D75FEA}"/>
                </a:ext>
              </a:extLst>
            </p:cNvPr>
            <p:cNvSpPr/>
            <p:nvPr/>
          </p:nvSpPr>
          <p:spPr>
            <a:xfrm>
              <a:off x="843543" y="5455362"/>
              <a:ext cx="7345287" cy="1563471"/>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16" name="群組 15">
              <a:extLst>
                <a:ext uri="{FF2B5EF4-FFF2-40B4-BE49-F238E27FC236}">
                  <a16:creationId xmlns:a16="http://schemas.microsoft.com/office/drawing/2014/main" id="{179D95C2-75B5-4634-A16D-00E13427A35D}"/>
                </a:ext>
              </a:extLst>
            </p:cNvPr>
            <p:cNvGrpSpPr/>
            <p:nvPr/>
          </p:nvGrpSpPr>
          <p:grpSpPr>
            <a:xfrm>
              <a:off x="1282654" y="5871845"/>
              <a:ext cx="2227518" cy="572701"/>
              <a:chOff x="3517373" y="1600200"/>
              <a:chExt cx="3194314" cy="821267"/>
            </a:xfrm>
          </p:grpSpPr>
          <p:sp>
            <p:nvSpPr>
              <p:cNvPr id="7" name="矩形 6">
                <a:extLst>
                  <a:ext uri="{FF2B5EF4-FFF2-40B4-BE49-F238E27FC236}">
                    <a16:creationId xmlns:a16="http://schemas.microsoft.com/office/drawing/2014/main" id="{499854EF-7F34-4EE8-8E64-D3CAEC363979}"/>
                  </a:ext>
                </a:extLst>
              </p:cNvPr>
              <p:cNvSpPr/>
              <p:nvPr/>
            </p:nvSpPr>
            <p:spPr>
              <a:xfrm>
                <a:off x="3615267" y="1600200"/>
                <a:ext cx="2992700" cy="821267"/>
              </a:xfrm>
              <a:prstGeom prst="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 name="矩形 8">
                <a:extLst>
                  <a:ext uri="{FF2B5EF4-FFF2-40B4-BE49-F238E27FC236}">
                    <a16:creationId xmlns:a16="http://schemas.microsoft.com/office/drawing/2014/main" id="{26BE6273-5F71-4A4D-9F0A-9F6D8BF79413}"/>
                  </a:ext>
                </a:extLst>
              </p:cNvPr>
              <p:cNvSpPr/>
              <p:nvPr/>
            </p:nvSpPr>
            <p:spPr>
              <a:xfrm>
                <a:off x="4836583" y="1727198"/>
                <a:ext cx="385234" cy="558800"/>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 name="矩形 9">
                <a:extLst>
                  <a:ext uri="{FF2B5EF4-FFF2-40B4-BE49-F238E27FC236}">
                    <a16:creationId xmlns:a16="http://schemas.microsoft.com/office/drawing/2014/main" id="{03DB3A64-B971-4E41-B5F7-698972D51F70}"/>
                  </a:ext>
                </a:extLst>
              </p:cNvPr>
              <p:cNvSpPr/>
              <p:nvPr/>
            </p:nvSpPr>
            <p:spPr>
              <a:xfrm>
                <a:off x="5564716" y="1657136"/>
                <a:ext cx="692151" cy="707393"/>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 name="矩形 10">
                <a:extLst>
                  <a:ext uri="{FF2B5EF4-FFF2-40B4-BE49-F238E27FC236}">
                    <a16:creationId xmlns:a16="http://schemas.microsoft.com/office/drawing/2014/main" id="{7DC42080-9853-4D1A-9C8B-277D2DB07A1E}"/>
                  </a:ext>
                </a:extLst>
              </p:cNvPr>
              <p:cNvSpPr/>
              <p:nvPr/>
            </p:nvSpPr>
            <p:spPr>
              <a:xfrm>
                <a:off x="4114801" y="1727198"/>
                <a:ext cx="385234" cy="558800"/>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2" name="弦 11">
                <a:extLst>
                  <a:ext uri="{FF2B5EF4-FFF2-40B4-BE49-F238E27FC236}">
                    <a16:creationId xmlns:a16="http://schemas.microsoft.com/office/drawing/2014/main" id="{1CCCBD99-B4F3-44B6-8352-5767A5A65DE1}"/>
                  </a:ext>
                </a:extLst>
              </p:cNvPr>
              <p:cNvSpPr/>
              <p:nvPr/>
            </p:nvSpPr>
            <p:spPr>
              <a:xfrm>
                <a:off x="6487847" y="1929412"/>
                <a:ext cx="223840" cy="181592"/>
              </a:xfrm>
              <a:prstGeom prst="chord">
                <a:avLst>
                  <a:gd name="adj1" fmla="val 5376724"/>
                  <a:gd name="adj2" fmla="val 1620000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 name="矩形 12">
                <a:extLst>
                  <a:ext uri="{FF2B5EF4-FFF2-40B4-BE49-F238E27FC236}">
                    <a16:creationId xmlns:a16="http://schemas.microsoft.com/office/drawing/2014/main" id="{CACA7D72-4942-42EB-AA21-E8D4E0EEA04C}"/>
                  </a:ext>
                </a:extLst>
              </p:cNvPr>
              <p:cNvSpPr/>
              <p:nvPr/>
            </p:nvSpPr>
            <p:spPr>
              <a:xfrm>
                <a:off x="3517373" y="1690052"/>
                <a:ext cx="78846" cy="508000"/>
              </a:xfrm>
              <a:prstGeom prst="rect">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5" name="矩形 14">
                <a:extLst>
                  <a:ext uri="{FF2B5EF4-FFF2-40B4-BE49-F238E27FC236}">
                    <a16:creationId xmlns:a16="http://schemas.microsoft.com/office/drawing/2014/main" id="{3ACD119F-CCB9-45B9-B69F-1F99974EAF2C}"/>
                  </a:ext>
                </a:extLst>
              </p:cNvPr>
              <p:cNvSpPr/>
              <p:nvPr/>
            </p:nvSpPr>
            <p:spPr>
              <a:xfrm>
                <a:off x="3517373" y="2282717"/>
                <a:ext cx="78846" cy="81812"/>
              </a:xfrm>
              <a:prstGeom prst="rect">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grpSp>
        <p:pic>
          <p:nvPicPr>
            <p:cNvPr id="18" name="圖片 17">
              <a:extLst>
                <a:ext uri="{FF2B5EF4-FFF2-40B4-BE49-F238E27FC236}">
                  <a16:creationId xmlns:a16="http://schemas.microsoft.com/office/drawing/2014/main" id="{A39F6364-5064-4145-93D8-9843C3B86A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47280" y="7827468"/>
              <a:ext cx="1163065" cy="1163065"/>
            </a:xfrm>
            <a:prstGeom prst="rect">
              <a:avLst/>
            </a:prstGeom>
          </p:spPr>
        </p:pic>
        <p:sp>
          <p:nvSpPr>
            <p:cNvPr id="20" name="箭號: 向右 19">
              <a:extLst>
                <a:ext uri="{FF2B5EF4-FFF2-40B4-BE49-F238E27FC236}">
                  <a16:creationId xmlns:a16="http://schemas.microsoft.com/office/drawing/2014/main" id="{69CDCF71-D3B3-435C-B4FC-35D4B30D1938}"/>
                </a:ext>
              </a:extLst>
            </p:cNvPr>
            <p:cNvSpPr/>
            <p:nvPr/>
          </p:nvSpPr>
          <p:spPr>
            <a:xfrm>
              <a:off x="2907191" y="8204290"/>
              <a:ext cx="571635" cy="409423"/>
            </a:xfrm>
            <a:prstGeom prst="rightArrow">
              <a:avLst/>
            </a:prstGeom>
            <a:solidFill>
              <a:srgbClr val="FF57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1" name="箭號: 向右 20">
              <a:extLst>
                <a:ext uri="{FF2B5EF4-FFF2-40B4-BE49-F238E27FC236}">
                  <a16:creationId xmlns:a16="http://schemas.microsoft.com/office/drawing/2014/main" id="{46DDA301-DC1B-49EF-9549-B23803620152}"/>
                </a:ext>
              </a:extLst>
            </p:cNvPr>
            <p:cNvSpPr/>
            <p:nvPr/>
          </p:nvSpPr>
          <p:spPr>
            <a:xfrm>
              <a:off x="3809621" y="6008416"/>
              <a:ext cx="571635" cy="409423"/>
            </a:xfrm>
            <a:prstGeom prst="rightArrow">
              <a:avLst/>
            </a:prstGeom>
            <a:solidFill>
              <a:srgbClr val="FF57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4" name="文字方塊 23">
              <a:extLst>
                <a:ext uri="{FF2B5EF4-FFF2-40B4-BE49-F238E27FC236}">
                  <a16:creationId xmlns:a16="http://schemas.microsoft.com/office/drawing/2014/main" id="{F2C2E8A2-42F0-481E-914E-C088BDF27FA2}"/>
                </a:ext>
              </a:extLst>
            </p:cNvPr>
            <p:cNvSpPr txBox="1"/>
            <p:nvPr/>
          </p:nvSpPr>
          <p:spPr>
            <a:xfrm>
              <a:off x="4262722" y="7034752"/>
              <a:ext cx="1750540" cy="400110"/>
            </a:xfrm>
            <a:prstGeom prst="rect">
              <a:avLst/>
            </a:prstGeom>
            <a:noFill/>
          </p:spPr>
          <p:txBody>
            <a:bodyPr wrap="square" rtlCol="0">
              <a:spAutoFit/>
            </a:bodyPr>
            <a:lstStyle/>
            <a:p>
              <a:r>
                <a:rPr lang="en-US" altLang="zh-TW" sz="2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or</a:t>
              </a:r>
              <a:endParaRPr lang="zh-TW" altLang="en-US" sz="2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26" name="圖片 25" descr="一張含有 文字, 電子用品, 電路 的圖片&#10;&#10;自動產生的描述">
              <a:extLst>
                <a:ext uri="{FF2B5EF4-FFF2-40B4-BE49-F238E27FC236}">
                  <a16:creationId xmlns:a16="http://schemas.microsoft.com/office/drawing/2014/main" id="{B9FF631F-92D7-4A32-BA83-BB21BB55BFE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39369" y="5696249"/>
              <a:ext cx="2384854" cy="936965"/>
            </a:xfrm>
            <a:prstGeom prst="rect">
              <a:avLst/>
            </a:prstGeom>
          </p:spPr>
        </p:pic>
        <p:sp>
          <p:nvSpPr>
            <p:cNvPr id="28" name="矩形: 圓角 27">
              <a:extLst>
                <a:ext uri="{FF2B5EF4-FFF2-40B4-BE49-F238E27FC236}">
                  <a16:creationId xmlns:a16="http://schemas.microsoft.com/office/drawing/2014/main" id="{01DB28A4-3774-4EAA-A55D-924BA4FA00F5}"/>
                </a:ext>
              </a:extLst>
            </p:cNvPr>
            <p:cNvSpPr/>
            <p:nvPr/>
          </p:nvSpPr>
          <p:spPr>
            <a:xfrm>
              <a:off x="5436165" y="6153755"/>
              <a:ext cx="697226" cy="156819"/>
            </a:xfrm>
            <a:prstGeom prst="roundRect">
              <a:avLst/>
            </a:prstGeom>
            <a:solidFill>
              <a:srgbClr val="FF5752">
                <a:alpha val="29020"/>
              </a:srgb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微軟正黑體" panose="020B0604030504040204" pitchFamily="34" charset="-120"/>
                  <a:cs typeface="+mn-ea"/>
                  <a:sym typeface="Arial" panose="020B0604020202020204" pitchFamily="34" charset="0"/>
                </a:rPr>
                <a:t> </a:t>
              </a:r>
            </a:p>
          </p:txBody>
        </p:sp>
        <p:sp>
          <p:nvSpPr>
            <p:cNvPr id="29" name="文字方塊 28">
              <a:extLst>
                <a:ext uri="{FF2B5EF4-FFF2-40B4-BE49-F238E27FC236}">
                  <a16:creationId xmlns:a16="http://schemas.microsoft.com/office/drawing/2014/main" id="{221C1A99-72A8-4BDA-A259-6DF1282B86ED}"/>
                </a:ext>
              </a:extLst>
            </p:cNvPr>
            <p:cNvSpPr txBox="1"/>
            <p:nvPr/>
          </p:nvSpPr>
          <p:spPr>
            <a:xfrm>
              <a:off x="3310788" y="6611478"/>
              <a:ext cx="2924989" cy="400110"/>
            </a:xfrm>
            <a:prstGeom prst="rect">
              <a:avLst/>
            </a:prstGeom>
            <a:noFill/>
          </p:spPr>
          <p:txBody>
            <a:bodyPr wrap="square" rtlCol="0">
              <a:spAutoFit/>
            </a:bodyPr>
            <a:lstStyle/>
            <a:p>
              <a:r>
                <a:rPr lang="en-US" altLang="zh-TW"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M.2 (PCIe or SATA)</a:t>
              </a:r>
              <a:endParaRPr lang="zh-TW"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0" name="文字方塊 29">
              <a:extLst>
                <a:ext uri="{FF2B5EF4-FFF2-40B4-BE49-F238E27FC236}">
                  <a16:creationId xmlns:a16="http://schemas.microsoft.com/office/drawing/2014/main" id="{50D86C65-1980-4C41-9A68-8669D9905307}"/>
                </a:ext>
              </a:extLst>
            </p:cNvPr>
            <p:cNvSpPr txBox="1"/>
            <p:nvPr/>
          </p:nvSpPr>
          <p:spPr>
            <a:xfrm>
              <a:off x="3809621" y="8881679"/>
              <a:ext cx="2924989" cy="400110"/>
            </a:xfrm>
            <a:prstGeom prst="rect">
              <a:avLst/>
            </a:prstGeom>
            <a:noFill/>
          </p:spPr>
          <p:txBody>
            <a:bodyPr wrap="square" rtlCol="0">
              <a:spAutoFit/>
            </a:bodyPr>
            <a:lstStyle/>
            <a:p>
              <a:r>
                <a:rPr lang="en-US" altLang="zh-TW"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SATA SSD</a:t>
              </a:r>
              <a:endParaRPr lang="zh-TW"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35" name="矩形: 圓角 34">
            <a:extLst>
              <a:ext uri="{FF2B5EF4-FFF2-40B4-BE49-F238E27FC236}">
                <a16:creationId xmlns:a16="http://schemas.microsoft.com/office/drawing/2014/main" id="{7293E23F-AFCB-4AB9-98F3-84D9A8E743AB}"/>
              </a:ext>
            </a:extLst>
          </p:cNvPr>
          <p:cNvSpPr/>
          <p:nvPr/>
        </p:nvSpPr>
        <p:spPr>
          <a:xfrm>
            <a:off x="3732584" y="1841856"/>
            <a:ext cx="3395381" cy="333697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6" name="矩形: 圓角 35">
            <a:extLst>
              <a:ext uri="{FF2B5EF4-FFF2-40B4-BE49-F238E27FC236}">
                <a16:creationId xmlns:a16="http://schemas.microsoft.com/office/drawing/2014/main" id="{42E9480E-4535-48D4-8AFC-1E1CF06547A5}"/>
              </a:ext>
            </a:extLst>
          </p:cNvPr>
          <p:cNvSpPr/>
          <p:nvPr/>
        </p:nvSpPr>
        <p:spPr>
          <a:xfrm>
            <a:off x="400587" y="1959256"/>
            <a:ext cx="3395381" cy="333697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 name="標題 1">
            <a:extLst>
              <a:ext uri="{FF2B5EF4-FFF2-40B4-BE49-F238E27FC236}">
                <a16:creationId xmlns:a16="http://schemas.microsoft.com/office/drawing/2014/main" id="{C7CF6BC6-C743-4FBF-AB0D-422226CCC9F9}"/>
              </a:ext>
            </a:extLst>
          </p:cNvPr>
          <p:cNvSpPr>
            <a:spLocks noGrp="1"/>
          </p:cNvSpPr>
          <p:nvPr>
            <p:ph type="title"/>
          </p:nvPr>
        </p:nvSpPr>
        <p:spPr>
          <a:xfrm>
            <a:off x="400150" y="291663"/>
            <a:ext cx="8020975" cy="572700"/>
          </a:xfrm>
        </p:spPr>
        <p:txBody>
          <a:bodyPr/>
          <a:lstStyle/>
          <a:p>
            <a:r>
              <a:rPr lang="en-US" altLang="zh-TW">
                <a:latin typeface="Arial" panose="020B0604020202020204" pitchFamily="34" charset="0"/>
                <a:ea typeface="微軟正黑體" panose="020B0604030504040204" pitchFamily="34" charset="-120"/>
                <a:sym typeface="Arial" panose="020B0604020202020204" pitchFamily="34" charset="0"/>
              </a:rPr>
              <a:t>Benefits of SSD cache</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4" name="矩形: 圓角 33">
            <a:extLst>
              <a:ext uri="{FF2B5EF4-FFF2-40B4-BE49-F238E27FC236}">
                <a16:creationId xmlns:a16="http://schemas.microsoft.com/office/drawing/2014/main" id="{02496F11-2C8B-44F5-BD75-1BE37AD54DB8}"/>
              </a:ext>
            </a:extLst>
          </p:cNvPr>
          <p:cNvSpPr/>
          <p:nvPr/>
        </p:nvSpPr>
        <p:spPr>
          <a:xfrm>
            <a:off x="-249087" y="2831886"/>
            <a:ext cx="4794526" cy="2347126"/>
          </a:xfrm>
          <a:prstGeom prst="roundRect">
            <a:avLst>
              <a:gd name="adj" fmla="val 4508"/>
            </a:avLst>
          </a:prstGeom>
          <a:solidFill>
            <a:srgbClr val="1F1F1F">
              <a:alpha val="69000"/>
            </a:srgb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48" name="群組 45">
            <a:extLst>
              <a:ext uri="{FF2B5EF4-FFF2-40B4-BE49-F238E27FC236}">
                <a16:creationId xmlns:a16="http://schemas.microsoft.com/office/drawing/2014/main" id="{DD868544-C438-458B-8533-BCFDDF878F0C}"/>
              </a:ext>
            </a:extLst>
          </p:cNvPr>
          <p:cNvGrpSpPr>
            <a:grpSpLocks/>
          </p:cNvGrpSpPr>
          <p:nvPr/>
        </p:nvGrpSpPr>
        <p:grpSpPr bwMode="auto">
          <a:xfrm>
            <a:off x="3340445" y="2661913"/>
            <a:ext cx="1194699" cy="740615"/>
            <a:chOff x="11139420" y="732770"/>
            <a:chExt cx="1592842" cy="740615"/>
          </a:xfrm>
        </p:grpSpPr>
        <p:cxnSp>
          <p:nvCxnSpPr>
            <p:cNvPr id="49" name="Shape 70">
              <a:extLst>
                <a:ext uri="{FF2B5EF4-FFF2-40B4-BE49-F238E27FC236}">
                  <a16:creationId xmlns:a16="http://schemas.microsoft.com/office/drawing/2014/main" id="{A4A22F62-1DFD-451D-AA75-1088DF17435F}"/>
                </a:ext>
              </a:extLst>
            </p:cNvPr>
            <p:cNvCxnSpPr/>
            <p:nvPr/>
          </p:nvCxnSpPr>
          <p:spPr>
            <a:xfrm>
              <a:off x="11139420" y="1159537"/>
              <a:ext cx="265097" cy="0"/>
            </a:xfrm>
            <a:prstGeom prst="straightConnector1">
              <a:avLst/>
            </a:prstGeom>
            <a:noFill/>
            <a:ln w="38100" cap="flat" cmpd="sng">
              <a:solidFill>
                <a:srgbClr val="FF0000"/>
              </a:solidFill>
              <a:prstDash val="solid"/>
              <a:round/>
              <a:headEnd type="none" w="med" len="med"/>
              <a:tailEnd type="none" w="med" len="med"/>
            </a:ln>
            <a:effectLst/>
          </p:spPr>
        </p:cxnSp>
        <p:cxnSp>
          <p:nvCxnSpPr>
            <p:cNvPr id="50" name="Shape 101">
              <a:extLst>
                <a:ext uri="{FF2B5EF4-FFF2-40B4-BE49-F238E27FC236}">
                  <a16:creationId xmlns:a16="http://schemas.microsoft.com/office/drawing/2014/main" id="{3EC2581C-FB3C-4A33-95CA-C477326642E3}"/>
                </a:ext>
              </a:extLst>
            </p:cNvPr>
            <p:cNvCxnSpPr/>
            <p:nvPr/>
          </p:nvCxnSpPr>
          <p:spPr bwMode="auto">
            <a:xfrm>
              <a:off x="11139420" y="899289"/>
              <a:ext cx="265097" cy="0"/>
            </a:xfrm>
            <a:prstGeom prst="straightConnector1">
              <a:avLst/>
            </a:prstGeom>
            <a:noFill/>
            <a:ln w="38100" cap="flat" cmpd="sng">
              <a:solidFill>
                <a:schemeClr val="tx1"/>
              </a:solidFill>
              <a:prstDash val="solid"/>
              <a:round/>
              <a:headEnd type="none" w="med" len="med"/>
              <a:tailEnd type="none" w="med" len="med"/>
            </a:ln>
            <a:effectLst/>
          </p:spPr>
        </p:cxnSp>
        <p:sp>
          <p:nvSpPr>
            <p:cNvPr id="51" name="Shape 102">
              <a:extLst>
                <a:ext uri="{FF2B5EF4-FFF2-40B4-BE49-F238E27FC236}">
                  <a16:creationId xmlns:a16="http://schemas.microsoft.com/office/drawing/2014/main" id="{8E069660-8246-40FD-9E91-1A49BD4A9954}"/>
                </a:ext>
              </a:extLst>
            </p:cNvPr>
            <p:cNvSpPr txBox="1">
              <a:spLocks noChangeArrowheads="1"/>
            </p:cNvSpPr>
            <p:nvPr/>
          </p:nvSpPr>
          <p:spPr bwMode="auto">
            <a:xfrm>
              <a:off x="11409430" y="732770"/>
              <a:ext cx="942436" cy="50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indent="-1000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indent="0">
                <a:buClr>
                  <a:srgbClr val="0C0C0C"/>
                </a:buClr>
                <a:buSzPts val="1200"/>
              </a:pPr>
              <a:r>
                <a:rPr lang="en-US" altLang="zh-TW" sz="1200">
                  <a:latin typeface="Arial" panose="020B0604020202020204" pitchFamily="34" charset="0"/>
                  <a:ea typeface="微軟正黑體" panose="020B0604030504040204" pitchFamily="34" charset="-120"/>
                  <a:sym typeface="Arial" panose="020B0604020202020204" pitchFamily="34" charset="0"/>
                </a:rPr>
                <a:t>Read</a:t>
              </a:r>
              <a:endParaRPr lang="zh-TW" altLang="zh-TW" sz="1200">
                <a:latin typeface="Arial" panose="020B0604020202020204" pitchFamily="34" charset="0"/>
                <a:ea typeface="微軟正黑體" panose="020B0604030504040204" pitchFamily="34" charset="-120"/>
                <a:sym typeface="Arial" panose="020B0604020202020204" pitchFamily="34" charset="0"/>
              </a:endParaRPr>
            </a:p>
          </p:txBody>
        </p:sp>
        <p:sp>
          <p:nvSpPr>
            <p:cNvPr id="52" name="Shape 103">
              <a:extLst>
                <a:ext uri="{FF2B5EF4-FFF2-40B4-BE49-F238E27FC236}">
                  <a16:creationId xmlns:a16="http://schemas.microsoft.com/office/drawing/2014/main" id="{4749B404-2633-4897-B310-FDD714EF8718}"/>
                </a:ext>
              </a:extLst>
            </p:cNvPr>
            <p:cNvSpPr txBox="1">
              <a:spLocks noChangeArrowheads="1"/>
            </p:cNvSpPr>
            <p:nvPr/>
          </p:nvSpPr>
          <p:spPr bwMode="auto">
            <a:xfrm>
              <a:off x="11409430" y="991695"/>
              <a:ext cx="1322832" cy="48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indent="-1000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indent="0">
                <a:buClr>
                  <a:srgbClr val="0C0C0C"/>
                </a:buClr>
                <a:buSzPts val="1200"/>
              </a:pPr>
              <a:r>
                <a:rPr lang="en-US" altLang="zh-TW" sz="1200">
                  <a:latin typeface="Arial" panose="020B0604020202020204" pitchFamily="34" charset="0"/>
                  <a:ea typeface="微軟正黑體" panose="020B0604030504040204" pitchFamily="34" charset="-120"/>
                  <a:sym typeface="Arial" panose="020B0604020202020204" pitchFamily="34" charset="0"/>
                </a:rPr>
                <a:t>Write</a:t>
              </a:r>
              <a:endParaRPr lang="zh-TW" altLang="zh-TW" sz="1200">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53" name="群組 44">
            <a:extLst>
              <a:ext uri="{FF2B5EF4-FFF2-40B4-BE49-F238E27FC236}">
                <a16:creationId xmlns:a16="http://schemas.microsoft.com/office/drawing/2014/main" id="{4FC35E7A-10B1-4188-B1A2-0656F3DC9F01}"/>
              </a:ext>
            </a:extLst>
          </p:cNvPr>
          <p:cNvGrpSpPr>
            <a:grpSpLocks/>
          </p:cNvGrpSpPr>
          <p:nvPr/>
        </p:nvGrpSpPr>
        <p:grpSpPr bwMode="auto">
          <a:xfrm>
            <a:off x="3342821" y="3520533"/>
            <a:ext cx="1312069" cy="744141"/>
            <a:chOff x="11142110" y="1810127"/>
            <a:chExt cx="1749051" cy="991871"/>
          </a:xfrm>
        </p:grpSpPr>
        <p:sp>
          <p:nvSpPr>
            <p:cNvPr id="54" name="Shape 74">
              <a:extLst>
                <a:ext uri="{FF2B5EF4-FFF2-40B4-BE49-F238E27FC236}">
                  <a16:creationId xmlns:a16="http://schemas.microsoft.com/office/drawing/2014/main" id="{1CADE1BA-42D3-48C2-A0D0-3C120E91FC36}"/>
                </a:ext>
              </a:extLst>
            </p:cNvPr>
            <p:cNvSpPr>
              <a:spLocks noChangeArrowheads="1"/>
            </p:cNvSpPr>
            <p:nvPr/>
          </p:nvSpPr>
          <p:spPr bwMode="auto">
            <a:xfrm>
              <a:off x="11142110" y="2195214"/>
              <a:ext cx="194805" cy="207239"/>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5" name="Shape 75">
              <a:extLst>
                <a:ext uri="{FF2B5EF4-FFF2-40B4-BE49-F238E27FC236}">
                  <a16:creationId xmlns:a16="http://schemas.microsoft.com/office/drawing/2014/main" id="{4542532D-FBFA-4E2F-8CA7-DD24EA1A0219}"/>
                </a:ext>
              </a:extLst>
            </p:cNvPr>
            <p:cNvSpPr>
              <a:spLocks noChangeArrowheads="1"/>
            </p:cNvSpPr>
            <p:nvPr/>
          </p:nvSpPr>
          <p:spPr bwMode="auto">
            <a:xfrm>
              <a:off x="11142110" y="2481019"/>
              <a:ext cx="194805" cy="207239"/>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6" name="Shape 96">
              <a:extLst>
                <a:ext uri="{FF2B5EF4-FFF2-40B4-BE49-F238E27FC236}">
                  <a16:creationId xmlns:a16="http://schemas.microsoft.com/office/drawing/2014/main" id="{3B813A57-5D9B-42C2-ACE7-9D219C765787}"/>
                </a:ext>
              </a:extLst>
            </p:cNvPr>
            <p:cNvSpPr txBox="1">
              <a:spLocks noChangeArrowheads="1"/>
            </p:cNvSpPr>
            <p:nvPr/>
          </p:nvSpPr>
          <p:spPr bwMode="auto">
            <a:xfrm>
              <a:off x="11367124" y="2099945"/>
              <a:ext cx="1524037" cy="38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indent="0">
                <a:lnSpc>
                  <a:spcPct val="115000"/>
                </a:lnSpc>
                <a:buClr>
                  <a:srgbClr val="595959"/>
                </a:buClr>
                <a:buSzPts val="800"/>
              </a:pPr>
              <a:r>
                <a:rPr lang="zh-TW" altLang="zh-TW" sz="900">
                  <a:latin typeface="Arial" panose="020B0604020202020204" pitchFamily="34" charset="0"/>
                  <a:ea typeface="微軟正黑體" panose="020B0604030504040204" pitchFamily="34" charset="-120"/>
                  <a:sym typeface="Arial" panose="020B0604020202020204" pitchFamily="34" charset="0"/>
                </a:rPr>
                <a:t>HDD </a:t>
              </a:r>
              <a:r>
                <a:rPr lang="en-US" altLang="zh-TW" sz="900">
                  <a:latin typeface="Arial" panose="020B0604020202020204" pitchFamily="34" charset="0"/>
                  <a:ea typeface="微軟正黑體" panose="020B0604030504040204" pitchFamily="34" charset="-120"/>
                  <a:sym typeface="Arial" panose="020B0604020202020204" pitchFamily="34" charset="0"/>
                </a:rPr>
                <a:t>Capacity</a:t>
              </a:r>
              <a:endParaRPr lang="zh-TW" altLang="zh-TW" sz="900">
                <a:latin typeface="Arial" panose="020B0604020202020204" pitchFamily="34" charset="0"/>
                <a:ea typeface="微軟正黑體" panose="020B0604030504040204" pitchFamily="34" charset="-120"/>
                <a:sym typeface="Arial" panose="020B0604020202020204" pitchFamily="34" charset="0"/>
              </a:endParaRPr>
            </a:p>
          </p:txBody>
        </p:sp>
        <p:sp>
          <p:nvSpPr>
            <p:cNvPr id="57" name="Shape 97">
              <a:extLst>
                <a:ext uri="{FF2B5EF4-FFF2-40B4-BE49-F238E27FC236}">
                  <a16:creationId xmlns:a16="http://schemas.microsoft.com/office/drawing/2014/main" id="{8015A781-3F2B-4E2A-9DC6-28861104FD05}"/>
                </a:ext>
              </a:extLst>
            </p:cNvPr>
            <p:cNvSpPr txBox="1">
              <a:spLocks noChangeArrowheads="1"/>
            </p:cNvSpPr>
            <p:nvPr/>
          </p:nvSpPr>
          <p:spPr bwMode="auto">
            <a:xfrm>
              <a:off x="11367124" y="2420727"/>
              <a:ext cx="1524037" cy="38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indent="0">
                <a:lnSpc>
                  <a:spcPct val="115000"/>
                </a:lnSpc>
                <a:buClr>
                  <a:srgbClr val="595959"/>
                </a:buClr>
                <a:buSzPts val="800"/>
              </a:pPr>
              <a:r>
                <a:rPr lang="zh-TW" altLang="zh-TW" sz="900">
                  <a:latin typeface="Arial" panose="020B0604020202020204" pitchFamily="34" charset="0"/>
                  <a:ea typeface="微軟正黑體" panose="020B0604030504040204" pitchFamily="34" charset="-120"/>
                  <a:sym typeface="Arial" panose="020B0604020202020204" pitchFamily="34" charset="0"/>
                </a:rPr>
                <a:t>SSD </a:t>
              </a:r>
              <a:r>
                <a:rPr lang="en-US" altLang="zh-TW" sz="900">
                  <a:latin typeface="Arial" panose="020B0604020202020204" pitchFamily="34" charset="0"/>
                  <a:ea typeface="微軟正黑體" panose="020B0604030504040204" pitchFamily="34" charset="-120"/>
                  <a:sym typeface="Arial" panose="020B0604020202020204" pitchFamily="34" charset="0"/>
                </a:rPr>
                <a:t>Capacity</a:t>
              </a:r>
              <a:endParaRPr lang="zh-TW" altLang="zh-TW" sz="900">
                <a:latin typeface="Arial" panose="020B0604020202020204" pitchFamily="34" charset="0"/>
                <a:ea typeface="微軟正黑體" panose="020B0604030504040204" pitchFamily="34" charset="-120"/>
                <a:sym typeface="Arial" panose="020B0604020202020204" pitchFamily="34" charset="0"/>
              </a:endParaRPr>
            </a:p>
          </p:txBody>
        </p:sp>
        <p:sp>
          <p:nvSpPr>
            <p:cNvPr id="58" name="Shape 105">
              <a:extLst>
                <a:ext uri="{FF2B5EF4-FFF2-40B4-BE49-F238E27FC236}">
                  <a16:creationId xmlns:a16="http://schemas.microsoft.com/office/drawing/2014/main" id="{98354621-E3C1-47AD-BB48-DEF1A9B5BCFC}"/>
                </a:ext>
              </a:extLst>
            </p:cNvPr>
            <p:cNvSpPr txBox="1">
              <a:spLocks noChangeArrowheads="1"/>
            </p:cNvSpPr>
            <p:nvPr/>
          </p:nvSpPr>
          <p:spPr bwMode="auto">
            <a:xfrm>
              <a:off x="11367125" y="1810127"/>
              <a:ext cx="1478030" cy="38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indent="0">
                <a:lnSpc>
                  <a:spcPct val="115000"/>
                </a:lnSpc>
                <a:buClr>
                  <a:srgbClr val="595959"/>
                </a:buClr>
                <a:buSzPts val="800"/>
              </a:pPr>
              <a:r>
                <a:rPr lang="en-US" altLang="zh-TW" sz="900">
                  <a:latin typeface="Arial" panose="020B0604020202020204" pitchFamily="34" charset="0"/>
                  <a:ea typeface="微軟正黑體" panose="020B0604030504040204" pitchFamily="34" charset="-120"/>
                  <a:sym typeface="Arial" panose="020B0604020202020204" pitchFamily="34" charset="0"/>
                </a:rPr>
                <a:t>Application layer</a:t>
              </a:r>
              <a:endParaRPr lang="zh-TW" altLang="zh-TW" sz="900">
                <a:latin typeface="Arial" panose="020B0604020202020204" pitchFamily="34" charset="0"/>
                <a:ea typeface="微軟正黑體" panose="020B0604030504040204" pitchFamily="34" charset="-120"/>
                <a:sym typeface="Arial" panose="020B0604020202020204" pitchFamily="34" charset="0"/>
              </a:endParaRPr>
            </a:p>
          </p:txBody>
        </p:sp>
        <p:sp>
          <p:nvSpPr>
            <p:cNvPr id="59" name="Shape 74">
              <a:extLst>
                <a:ext uri="{FF2B5EF4-FFF2-40B4-BE49-F238E27FC236}">
                  <a16:creationId xmlns:a16="http://schemas.microsoft.com/office/drawing/2014/main" id="{B4E25D36-6228-498F-A547-B3E4F8339B3D}"/>
                </a:ext>
              </a:extLst>
            </p:cNvPr>
            <p:cNvSpPr>
              <a:spLocks noChangeArrowheads="1"/>
            </p:cNvSpPr>
            <p:nvPr/>
          </p:nvSpPr>
          <p:spPr bwMode="auto">
            <a:xfrm>
              <a:off x="11142110" y="1906933"/>
              <a:ext cx="195220" cy="207897"/>
            </a:xfrm>
            <a:prstGeom prst="rect">
              <a:avLst/>
            </a:prstGeom>
            <a:solidFill>
              <a:schemeClr val="accent4"/>
            </a:solidFill>
            <a:ln w="9525">
              <a:noFill/>
              <a:miter lim="800000"/>
              <a:headEnd/>
              <a:tailEnd/>
            </a:ln>
          </p:spPr>
          <p:txBody>
            <a:bodyPr lIns="68569" tIns="34275" rIns="68569" bIns="34275" anchor="ctr"/>
            <a:lstStyle/>
            <a:p>
              <a:pPr indent="-88106" algn="ctr">
                <a:buSzPts val="1400"/>
                <a:defRPr/>
              </a:pPr>
              <a:endParaRPr lang="zh-TW" altLang="zh-TW" sz="1425" b="1">
                <a:solidFill>
                  <a:schemeClr val="bg1"/>
                </a:solidFill>
                <a:latin typeface="Arial" panose="020B0604020202020204" pitchFamily="34" charset="0"/>
                <a:ea typeface="微軟正黑體" panose="020B0604030504040204" pitchFamily="34" charset="-120"/>
                <a:cs typeface="Arial" charset="0"/>
                <a:sym typeface="Arial" panose="020B0604020202020204" pitchFamily="34" charset="0"/>
              </a:endParaRPr>
            </a:p>
          </p:txBody>
        </p:sp>
      </p:grpSp>
      <p:grpSp>
        <p:nvGrpSpPr>
          <p:cNvPr id="60" name="群組 51">
            <a:extLst>
              <a:ext uri="{FF2B5EF4-FFF2-40B4-BE49-F238E27FC236}">
                <a16:creationId xmlns:a16="http://schemas.microsoft.com/office/drawing/2014/main" id="{92782BDF-87A5-4B41-832D-A43F72AD808D}"/>
              </a:ext>
            </a:extLst>
          </p:cNvPr>
          <p:cNvGrpSpPr>
            <a:grpSpLocks/>
          </p:cNvGrpSpPr>
          <p:nvPr/>
        </p:nvGrpSpPr>
        <p:grpSpPr bwMode="auto">
          <a:xfrm>
            <a:off x="258453" y="2380280"/>
            <a:ext cx="2927862" cy="2330775"/>
            <a:chOff x="5515166" y="2643465"/>
            <a:chExt cx="3904952" cy="3107704"/>
          </a:xfrm>
        </p:grpSpPr>
        <p:cxnSp>
          <p:nvCxnSpPr>
            <p:cNvPr id="61" name="Shape 73">
              <a:extLst>
                <a:ext uri="{FF2B5EF4-FFF2-40B4-BE49-F238E27FC236}">
                  <a16:creationId xmlns:a16="http://schemas.microsoft.com/office/drawing/2014/main" id="{D5BC3030-2472-492E-83B7-5BF6269F271A}"/>
                </a:ext>
              </a:extLst>
            </p:cNvPr>
            <p:cNvCxnSpPr>
              <a:cxnSpLocks noChangeShapeType="1"/>
            </p:cNvCxnSpPr>
            <p:nvPr/>
          </p:nvCxnSpPr>
          <p:spPr bwMode="auto">
            <a:xfrm>
              <a:off x="5835430" y="4616402"/>
              <a:ext cx="3524486" cy="2000"/>
            </a:xfrm>
            <a:prstGeom prst="straightConnector1">
              <a:avLst/>
            </a:prstGeom>
            <a:noFill/>
            <a:ln w="9525">
              <a:solidFill>
                <a:schemeClr val="accent1">
                  <a:lumMod val="20000"/>
                  <a:lumOff val="80000"/>
                </a:schemeClr>
              </a:solidFill>
              <a:prstDash val="dash"/>
              <a:round/>
              <a:headEnd/>
              <a:tailEnd/>
            </a:ln>
            <a:extLst>
              <a:ext uri="{909E8E84-426E-40DD-AFC4-6F175D3DCCD1}">
                <a14:hiddenFill xmlns:a14="http://schemas.microsoft.com/office/drawing/2010/main">
                  <a:noFill/>
                </a14:hiddenFill>
              </a:ext>
            </a:extLst>
          </p:spPr>
        </p:cxnSp>
        <p:cxnSp>
          <p:nvCxnSpPr>
            <p:cNvPr id="62" name="Shape 76">
              <a:extLst>
                <a:ext uri="{FF2B5EF4-FFF2-40B4-BE49-F238E27FC236}">
                  <a16:creationId xmlns:a16="http://schemas.microsoft.com/office/drawing/2014/main" id="{4010BEF8-FFAA-4146-AD00-2B9025F97388}"/>
                </a:ext>
              </a:extLst>
            </p:cNvPr>
            <p:cNvCxnSpPr>
              <a:cxnSpLocks noChangeShapeType="1"/>
            </p:cNvCxnSpPr>
            <p:nvPr/>
          </p:nvCxnSpPr>
          <p:spPr bwMode="auto">
            <a:xfrm>
              <a:off x="5835430" y="4242055"/>
              <a:ext cx="3524486" cy="2000"/>
            </a:xfrm>
            <a:prstGeom prst="straightConnector1">
              <a:avLst/>
            </a:prstGeom>
            <a:noFill/>
            <a:ln w="9525">
              <a:solidFill>
                <a:schemeClr val="accent1">
                  <a:lumMod val="20000"/>
                  <a:lumOff val="80000"/>
                </a:schemeClr>
              </a:solidFill>
              <a:prstDash val="dash"/>
              <a:round/>
              <a:headEnd/>
              <a:tailEnd/>
            </a:ln>
            <a:extLst>
              <a:ext uri="{909E8E84-426E-40DD-AFC4-6F175D3DCCD1}">
                <a14:hiddenFill xmlns:a14="http://schemas.microsoft.com/office/drawing/2010/main">
                  <a:noFill/>
                </a14:hiddenFill>
              </a:ext>
            </a:extLst>
          </p:spPr>
        </p:cxnSp>
        <p:sp>
          <p:nvSpPr>
            <p:cNvPr id="63" name="Shape 77">
              <a:extLst>
                <a:ext uri="{FF2B5EF4-FFF2-40B4-BE49-F238E27FC236}">
                  <a16:creationId xmlns:a16="http://schemas.microsoft.com/office/drawing/2014/main" id="{0DC22E76-EAAE-437A-BFE7-58CE1DADA564}"/>
                </a:ext>
              </a:extLst>
            </p:cNvPr>
            <p:cNvSpPr>
              <a:spLocks noChangeArrowheads="1"/>
            </p:cNvSpPr>
            <p:nvPr/>
          </p:nvSpPr>
          <p:spPr bwMode="auto">
            <a:xfrm>
              <a:off x="5882964" y="3066927"/>
              <a:ext cx="1428835" cy="422516"/>
            </a:xfrm>
            <a:prstGeom prst="rect">
              <a:avLst/>
            </a:prstGeom>
            <a:solidFill>
              <a:srgbClr val="2CF8FD"/>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4" name="Shape 78">
              <a:extLst>
                <a:ext uri="{FF2B5EF4-FFF2-40B4-BE49-F238E27FC236}">
                  <a16:creationId xmlns:a16="http://schemas.microsoft.com/office/drawing/2014/main" id="{F7D745E3-DC11-4ED6-A6CC-D4D7A411B01A}"/>
                </a:ext>
              </a:extLst>
            </p:cNvPr>
            <p:cNvSpPr>
              <a:spLocks noChangeArrowheads="1"/>
            </p:cNvSpPr>
            <p:nvPr/>
          </p:nvSpPr>
          <p:spPr bwMode="auto">
            <a:xfrm>
              <a:off x="5835430" y="4257739"/>
              <a:ext cx="571614" cy="365268"/>
            </a:xfrm>
            <a:prstGeom prst="rect">
              <a:avLst/>
            </a:prstGeom>
            <a:solidFill>
              <a:srgbClr val="7030A0"/>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5" name="Shape 79">
              <a:extLst>
                <a:ext uri="{FF2B5EF4-FFF2-40B4-BE49-F238E27FC236}">
                  <a16:creationId xmlns:a16="http://schemas.microsoft.com/office/drawing/2014/main" id="{4B110FFF-7DA1-4F56-8EF0-2DF6DFE0AF33}"/>
                </a:ext>
              </a:extLst>
            </p:cNvPr>
            <p:cNvSpPr>
              <a:spLocks noChangeArrowheads="1"/>
            </p:cNvSpPr>
            <p:nvPr/>
          </p:nvSpPr>
          <p:spPr bwMode="auto">
            <a:xfrm>
              <a:off x="6624335" y="4257730"/>
              <a:ext cx="571614" cy="899971"/>
            </a:xfrm>
            <a:prstGeom prst="rect">
              <a:avLst/>
            </a:prstGeom>
            <a:solidFill>
              <a:srgbClr val="00B0F0"/>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66" name="Shape 80">
              <a:extLst>
                <a:ext uri="{FF2B5EF4-FFF2-40B4-BE49-F238E27FC236}">
                  <a16:creationId xmlns:a16="http://schemas.microsoft.com/office/drawing/2014/main" id="{841D5F5B-AB4A-483E-ACB8-A7914F043911}"/>
                </a:ext>
              </a:extLst>
            </p:cNvPr>
            <p:cNvCxnSpPr>
              <a:cxnSpLocks noChangeShapeType="1"/>
            </p:cNvCxnSpPr>
            <p:nvPr/>
          </p:nvCxnSpPr>
          <p:spPr bwMode="auto">
            <a:xfrm rot="-5400000">
              <a:off x="5747520" y="3867185"/>
              <a:ext cx="748540" cy="1200"/>
            </a:xfrm>
            <a:prstGeom prst="straightConnector1">
              <a:avLst/>
            </a:prstGeom>
            <a:noFill/>
            <a:ln w="12700">
              <a:solidFill>
                <a:schemeClr val="accent1">
                  <a:lumMod val="20000"/>
                  <a:lumOff val="80000"/>
                </a:schemeClr>
              </a:solidFill>
              <a:round/>
              <a:headEnd/>
              <a:tailEnd type="triangle" w="med" len="med"/>
            </a:ln>
            <a:extLst>
              <a:ext uri="{909E8E84-426E-40DD-AFC4-6F175D3DCCD1}">
                <a14:hiddenFill xmlns:a14="http://schemas.microsoft.com/office/drawing/2010/main">
                  <a:noFill/>
                </a14:hiddenFill>
              </a:ext>
            </a:extLst>
          </p:spPr>
        </p:cxnSp>
        <p:cxnSp>
          <p:nvCxnSpPr>
            <p:cNvPr id="67" name="Shape 81">
              <a:extLst>
                <a:ext uri="{FF2B5EF4-FFF2-40B4-BE49-F238E27FC236}">
                  <a16:creationId xmlns:a16="http://schemas.microsoft.com/office/drawing/2014/main" id="{4BE3D34D-E2C8-4A3A-A9F8-8D686D048287}"/>
                </a:ext>
              </a:extLst>
            </p:cNvPr>
            <p:cNvCxnSpPr>
              <a:cxnSpLocks noChangeShapeType="1"/>
            </p:cNvCxnSpPr>
            <p:nvPr/>
          </p:nvCxnSpPr>
          <p:spPr bwMode="auto">
            <a:xfrm rot="-5400000">
              <a:off x="6441132" y="3866682"/>
              <a:ext cx="748540" cy="1200"/>
            </a:xfrm>
            <a:prstGeom prst="straightConnector1">
              <a:avLst/>
            </a:prstGeom>
            <a:noFill/>
            <a:ln w="12700">
              <a:solidFill>
                <a:schemeClr val="accent1">
                  <a:lumMod val="20000"/>
                  <a:lumOff val="80000"/>
                </a:schemeClr>
              </a:solidFill>
              <a:prstDash val="dash"/>
              <a:round/>
              <a:headEnd/>
              <a:tailEnd type="triangle" w="med" len="med"/>
            </a:ln>
            <a:extLst>
              <a:ext uri="{909E8E84-426E-40DD-AFC4-6F175D3DCCD1}">
                <a14:hiddenFill xmlns:a14="http://schemas.microsoft.com/office/drawing/2010/main">
                  <a:noFill/>
                </a14:hiddenFill>
              </a:ext>
            </a:extLst>
          </p:spPr>
        </p:cxnSp>
        <p:cxnSp>
          <p:nvCxnSpPr>
            <p:cNvPr id="68" name="Shape 83">
              <a:extLst>
                <a:ext uri="{FF2B5EF4-FFF2-40B4-BE49-F238E27FC236}">
                  <a16:creationId xmlns:a16="http://schemas.microsoft.com/office/drawing/2014/main" id="{7F7086B9-A118-45E8-8CBF-4B43511E951C}"/>
                </a:ext>
              </a:extLst>
            </p:cNvPr>
            <p:cNvCxnSpPr>
              <a:cxnSpLocks noChangeShapeType="1"/>
            </p:cNvCxnSpPr>
            <p:nvPr/>
          </p:nvCxnSpPr>
          <p:spPr bwMode="auto">
            <a:xfrm rot="10800000">
              <a:off x="6406747" y="4432709"/>
              <a:ext cx="381209" cy="2000"/>
            </a:xfrm>
            <a:prstGeom prst="straightConnector1">
              <a:avLst/>
            </a:prstGeom>
            <a:noFill/>
            <a:ln w="12700">
              <a:solidFill>
                <a:schemeClr val="accent1">
                  <a:lumMod val="20000"/>
                  <a:lumOff val="80000"/>
                </a:schemeClr>
              </a:solidFill>
              <a:round/>
              <a:headEnd/>
              <a:tailEnd type="triangle" w="med" len="med"/>
            </a:ln>
            <a:extLst>
              <a:ext uri="{909E8E84-426E-40DD-AFC4-6F175D3DCCD1}">
                <a14:hiddenFill xmlns:a14="http://schemas.microsoft.com/office/drawing/2010/main">
                  <a:noFill/>
                </a14:hiddenFill>
              </a:ext>
            </a:extLst>
          </p:spPr>
        </p:cxnSp>
        <p:cxnSp>
          <p:nvCxnSpPr>
            <p:cNvPr id="69" name="Shape 84">
              <a:extLst>
                <a:ext uri="{FF2B5EF4-FFF2-40B4-BE49-F238E27FC236}">
                  <a16:creationId xmlns:a16="http://schemas.microsoft.com/office/drawing/2014/main" id="{F4DA540F-B462-43A4-8024-75A76F703E45}"/>
                </a:ext>
              </a:extLst>
            </p:cNvPr>
            <p:cNvCxnSpPr>
              <a:cxnSpLocks noChangeShapeType="1"/>
            </p:cNvCxnSpPr>
            <p:nvPr/>
          </p:nvCxnSpPr>
          <p:spPr bwMode="auto">
            <a:xfrm flipV="1">
              <a:off x="7381226" y="4241552"/>
              <a:ext cx="0" cy="939063"/>
            </a:xfrm>
            <a:prstGeom prst="straightConnector1">
              <a:avLst/>
            </a:prstGeom>
            <a:noFill/>
            <a:ln w="12700">
              <a:solidFill>
                <a:schemeClr val="accent1">
                  <a:lumMod val="20000"/>
                  <a:lumOff val="80000"/>
                </a:schemeClr>
              </a:solidFill>
              <a:round/>
              <a:headEnd type="triangle"/>
              <a:tailEnd type="triangle" w="med" len="med"/>
            </a:ln>
            <a:extLst>
              <a:ext uri="{909E8E84-426E-40DD-AFC4-6F175D3DCCD1}">
                <a14:hiddenFill xmlns:a14="http://schemas.microsoft.com/office/drawing/2010/main">
                  <a:noFill/>
                </a14:hiddenFill>
              </a:ext>
            </a:extLst>
          </p:spPr>
        </p:cxnSp>
        <p:cxnSp>
          <p:nvCxnSpPr>
            <p:cNvPr id="70" name="Shape 85">
              <a:extLst>
                <a:ext uri="{FF2B5EF4-FFF2-40B4-BE49-F238E27FC236}">
                  <a16:creationId xmlns:a16="http://schemas.microsoft.com/office/drawing/2014/main" id="{514B1838-908B-4C38-84C8-1A29757823FF}"/>
                </a:ext>
              </a:extLst>
            </p:cNvPr>
            <p:cNvCxnSpPr>
              <a:cxnSpLocks noChangeShapeType="1"/>
            </p:cNvCxnSpPr>
            <p:nvPr/>
          </p:nvCxnSpPr>
          <p:spPr bwMode="auto">
            <a:xfrm>
              <a:off x="5835430" y="5165906"/>
              <a:ext cx="3563107" cy="14709"/>
            </a:xfrm>
            <a:prstGeom prst="straightConnector1">
              <a:avLst/>
            </a:prstGeom>
            <a:noFill/>
            <a:ln w="9525">
              <a:solidFill>
                <a:schemeClr val="accent1">
                  <a:lumMod val="20000"/>
                  <a:lumOff val="80000"/>
                </a:schemeClr>
              </a:solidFill>
              <a:prstDash val="dash"/>
              <a:round/>
              <a:headEnd/>
              <a:tailEnd/>
            </a:ln>
            <a:extLst>
              <a:ext uri="{909E8E84-426E-40DD-AFC4-6F175D3DCCD1}">
                <a14:hiddenFill xmlns:a14="http://schemas.microsoft.com/office/drawing/2010/main">
                  <a:noFill/>
                </a14:hiddenFill>
              </a:ext>
            </a:extLst>
          </p:spPr>
        </p:cxnSp>
        <p:sp>
          <p:nvSpPr>
            <p:cNvPr id="71" name="Shape 87">
              <a:extLst>
                <a:ext uri="{FF2B5EF4-FFF2-40B4-BE49-F238E27FC236}">
                  <a16:creationId xmlns:a16="http://schemas.microsoft.com/office/drawing/2014/main" id="{06D4E44D-5193-4369-B643-E83078A80026}"/>
                </a:ext>
              </a:extLst>
            </p:cNvPr>
            <p:cNvSpPr>
              <a:spLocks noChangeArrowheads="1"/>
            </p:cNvSpPr>
            <p:nvPr/>
          </p:nvSpPr>
          <p:spPr bwMode="auto">
            <a:xfrm>
              <a:off x="7694453" y="4257739"/>
              <a:ext cx="571614" cy="365268"/>
            </a:xfrm>
            <a:prstGeom prst="rect">
              <a:avLst/>
            </a:prstGeom>
            <a:solidFill>
              <a:srgbClr val="7030A0"/>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2" name="Shape 88">
              <a:extLst>
                <a:ext uri="{FF2B5EF4-FFF2-40B4-BE49-F238E27FC236}">
                  <a16:creationId xmlns:a16="http://schemas.microsoft.com/office/drawing/2014/main" id="{7BAD3A17-55AF-4E02-A59C-E4FA990279D1}"/>
                </a:ext>
              </a:extLst>
            </p:cNvPr>
            <p:cNvSpPr>
              <a:spLocks noChangeArrowheads="1"/>
            </p:cNvSpPr>
            <p:nvPr/>
          </p:nvSpPr>
          <p:spPr bwMode="auto">
            <a:xfrm>
              <a:off x="8483373" y="4257730"/>
              <a:ext cx="571614" cy="899971"/>
            </a:xfrm>
            <a:prstGeom prst="rect">
              <a:avLst/>
            </a:prstGeom>
            <a:solidFill>
              <a:srgbClr val="00B0F0"/>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73" name="Shape 89">
              <a:extLst>
                <a:ext uri="{FF2B5EF4-FFF2-40B4-BE49-F238E27FC236}">
                  <a16:creationId xmlns:a16="http://schemas.microsoft.com/office/drawing/2014/main" id="{C166414F-260E-4F91-91C8-C241E05C7161}"/>
                </a:ext>
              </a:extLst>
            </p:cNvPr>
            <p:cNvCxnSpPr>
              <a:cxnSpLocks noChangeShapeType="1"/>
            </p:cNvCxnSpPr>
            <p:nvPr/>
          </p:nvCxnSpPr>
          <p:spPr bwMode="auto">
            <a:xfrm rot="-5400000">
              <a:off x="7543456" y="3867185"/>
              <a:ext cx="748540" cy="1200"/>
            </a:xfrm>
            <a:prstGeom prst="straightConnector1">
              <a:avLst/>
            </a:prstGeom>
            <a:noFill/>
            <a:ln w="12700">
              <a:solidFill>
                <a:schemeClr val="accent1">
                  <a:lumMod val="20000"/>
                  <a:lumOff val="80000"/>
                </a:schemeClr>
              </a:solidFill>
              <a:round/>
              <a:headEnd/>
              <a:tailEnd type="triangle" w="med" len="med"/>
            </a:ln>
            <a:extLst>
              <a:ext uri="{909E8E84-426E-40DD-AFC4-6F175D3DCCD1}">
                <a14:hiddenFill xmlns:a14="http://schemas.microsoft.com/office/drawing/2010/main">
                  <a:noFill/>
                </a14:hiddenFill>
              </a:ext>
            </a:extLst>
          </p:spPr>
        </p:cxnSp>
        <p:cxnSp>
          <p:nvCxnSpPr>
            <p:cNvPr id="74" name="Shape 92">
              <a:extLst>
                <a:ext uri="{FF2B5EF4-FFF2-40B4-BE49-F238E27FC236}">
                  <a16:creationId xmlns:a16="http://schemas.microsoft.com/office/drawing/2014/main" id="{3A0E0F2B-6772-43D1-BE11-B129DE90EC1F}"/>
                </a:ext>
              </a:extLst>
            </p:cNvPr>
            <p:cNvCxnSpPr>
              <a:cxnSpLocks noChangeShapeType="1"/>
            </p:cNvCxnSpPr>
            <p:nvPr/>
          </p:nvCxnSpPr>
          <p:spPr bwMode="auto">
            <a:xfrm rot="10800000">
              <a:off x="8289006" y="4334563"/>
              <a:ext cx="381209" cy="2000"/>
            </a:xfrm>
            <a:prstGeom prst="straightConnector1">
              <a:avLst/>
            </a:prstGeom>
            <a:noFill/>
            <a:ln w="12700">
              <a:solidFill>
                <a:schemeClr val="accent1">
                  <a:lumMod val="20000"/>
                  <a:lumOff val="80000"/>
                </a:schemeClr>
              </a:solidFill>
              <a:round/>
              <a:headEnd/>
              <a:tailEnd type="triangle" w="med" len="med"/>
            </a:ln>
            <a:extLst>
              <a:ext uri="{909E8E84-426E-40DD-AFC4-6F175D3DCCD1}">
                <a14:hiddenFill xmlns:a14="http://schemas.microsoft.com/office/drawing/2010/main">
                  <a:noFill/>
                </a14:hiddenFill>
              </a:ext>
            </a:extLst>
          </p:spPr>
        </p:cxnSp>
        <p:sp>
          <p:nvSpPr>
            <p:cNvPr id="75" name="Shape 93">
              <a:extLst>
                <a:ext uri="{FF2B5EF4-FFF2-40B4-BE49-F238E27FC236}">
                  <a16:creationId xmlns:a16="http://schemas.microsoft.com/office/drawing/2014/main" id="{85E2A42B-645F-4D5E-9A5C-CEAABC107F59}"/>
                </a:ext>
              </a:extLst>
            </p:cNvPr>
            <p:cNvSpPr txBox="1">
              <a:spLocks noChangeArrowheads="1"/>
            </p:cNvSpPr>
            <p:nvPr/>
          </p:nvSpPr>
          <p:spPr bwMode="auto">
            <a:xfrm>
              <a:off x="5515166" y="2650302"/>
              <a:ext cx="2080580" cy="38127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68569" tIns="68569" rIns="68569" bIns="68569" anchor="ctr"/>
            <a:lstStyle>
              <a:lvl1pPr marL="150813" indent="-746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lnSpc>
                  <a:spcPct val="115000"/>
                </a:lnSpc>
                <a:buClr>
                  <a:srgbClr val="595959"/>
                </a:buClr>
                <a:buSzPts val="900"/>
              </a:pPr>
              <a:r>
                <a:rPr lang="en-US" altLang="zh-TW" sz="1200" b="1">
                  <a:solidFill>
                    <a:srgbClr val="2CF8FD"/>
                  </a:solidFill>
                  <a:latin typeface="Arial" panose="020B0604020202020204" pitchFamily="34" charset="0"/>
                  <a:ea typeface="微軟正黑體" panose="020B0604030504040204" pitchFamily="34" charset="-120"/>
                  <a:sym typeface="Arial" panose="020B0604020202020204" pitchFamily="34" charset="0"/>
                </a:rPr>
                <a:t>Cache(read only)</a:t>
              </a:r>
              <a:endParaRPr lang="zh-TW" altLang="zh-TW" sz="1200" b="1">
                <a:solidFill>
                  <a:srgbClr val="2CF8FD"/>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6" name="Shape 95">
              <a:extLst>
                <a:ext uri="{FF2B5EF4-FFF2-40B4-BE49-F238E27FC236}">
                  <a16:creationId xmlns:a16="http://schemas.microsoft.com/office/drawing/2014/main" id="{BA97E853-BCE4-473E-BED7-524D6251FAF9}"/>
                </a:ext>
              </a:extLst>
            </p:cNvPr>
            <p:cNvSpPr txBox="1">
              <a:spLocks noChangeArrowheads="1"/>
            </p:cNvSpPr>
            <p:nvPr/>
          </p:nvSpPr>
          <p:spPr bwMode="auto">
            <a:xfrm>
              <a:off x="5813042" y="5274680"/>
              <a:ext cx="3546873" cy="476489"/>
            </a:xfrm>
            <a:prstGeom prst="rect">
              <a:avLst/>
            </a:prstGeom>
            <a:noFill/>
            <a:ln w="9525">
              <a:solidFill>
                <a:srgbClr val="2CF8FD"/>
              </a:solidFill>
              <a:miter lim="800000"/>
              <a:headEnd/>
              <a:tailEnd/>
            </a:ln>
            <a:extLst>
              <a:ext uri="{909E8E84-426E-40DD-AFC4-6F175D3DCCD1}">
                <a14:hiddenFill xmlns:a14="http://schemas.microsoft.com/office/drawing/2010/main">
                  <a:solidFill>
                    <a:srgbClr val="FFFFFF"/>
                  </a:solidFill>
                </a14:hiddenFill>
              </a:ext>
            </a:extLst>
          </p:spPr>
          <p:txBody>
            <a:bodyPr lIns="68569" tIns="68569" rIns="68569" bIns="68569"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lnSpc>
                  <a:spcPct val="115000"/>
                </a:lnSpc>
                <a:buClr>
                  <a:srgbClr val="595959"/>
                </a:buClr>
                <a:buSzPts val="800"/>
              </a:pPr>
              <a:r>
                <a:rPr lang="en-US" altLang="zh-TW">
                  <a:solidFill>
                    <a:srgbClr val="00FFFF"/>
                  </a:solidFill>
                  <a:latin typeface="Arial" panose="020B0604020202020204" pitchFamily="34" charset="0"/>
                  <a:ea typeface="微軟正黑體" panose="020B0604030504040204" pitchFamily="34" charset="-120"/>
                  <a:cs typeface="Arial" charset="0"/>
                  <a:sym typeface="Arial" panose="020B0604020202020204" pitchFamily="34" charset="0"/>
                </a:rPr>
                <a:t>Total</a:t>
              </a:r>
              <a:r>
                <a:rPr lang="zh-TW" altLang="en-US">
                  <a:solidFill>
                    <a:srgbClr val="00FFFF"/>
                  </a:solidFill>
                  <a:latin typeface="Arial" panose="020B0604020202020204" pitchFamily="34" charset="0"/>
                  <a:ea typeface="微軟正黑體" panose="020B0604030504040204" pitchFamily="34" charset="-120"/>
                  <a:cs typeface="Arial" charset="0"/>
                  <a:sym typeface="Arial" panose="020B0604020202020204" pitchFamily="34" charset="0"/>
                </a:rPr>
                <a:t> </a:t>
              </a:r>
              <a:r>
                <a:rPr lang="en-US" altLang="zh-TW">
                  <a:solidFill>
                    <a:srgbClr val="00FFFF"/>
                  </a:solidFill>
                  <a:latin typeface="Arial" panose="020B0604020202020204" pitchFamily="34" charset="0"/>
                  <a:ea typeface="微軟正黑體" panose="020B0604030504040204" pitchFamily="34" charset="-120"/>
                  <a:cs typeface="Arial" charset="0"/>
                  <a:sym typeface="Arial" panose="020B0604020202020204" pitchFamily="34" charset="0"/>
                </a:rPr>
                <a:t>Capacity</a:t>
              </a:r>
              <a:r>
                <a:rPr lang="zh-TW" altLang="en-US">
                  <a:solidFill>
                    <a:srgbClr val="00FFFF"/>
                  </a:solidFill>
                  <a:latin typeface="Arial" panose="020B0604020202020204" pitchFamily="34" charset="0"/>
                  <a:ea typeface="微軟正黑體" panose="020B0604030504040204" pitchFamily="34" charset="-120"/>
                  <a:cs typeface="Arial" charset="0"/>
                  <a:sym typeface="Arial" panose="020B0604020202020204" pitchFamily="34" charset="0"/>
                </a:rPr>
                <a:t> </a:t>
              </a:r>
              <a:r>
                <a:rPr lang="en-US" altLang="zh-TW">
                  <a:solidFill>
                    <a:srgbClr val="00FFFF"/>
                  </a:solidFill>
                  <a:latin typeface="Arial" panose="020B0604020202020204" pitchFamily="34" charset="0"/>
                  <a:ea typeface="微軟正黑體" panose="020B0604030504040204" pitchFamily="34" charset="-120"/>
                  <a:cs typeface="Arial" charset="0"/>
                  <a:sym typeface="Arial" panose="020B0604020202020204" pitchFamily="34" charset="0"/>
                </a:rPr>
                <a:t>= Disk Capacity</a:t>
              </a:r>
              <a:endParaRPr lang="zh-TW" altLang="zh-TW">
                <a:solidFill>
                  <a:srgbClr val="00FFFF"/>
                </a:solidFill>
                <a:latin typeface="Arial" panose="020B0604020202020204" pitchFamily="34" charset="0"/>
                <a:ea typeface="微軟正黑體" panose="020B0604030504040204" pitchFamily="34" charset="-120"/>
                <a:cs typeface="Arial" charset="0"/>
                <a:sym typeface="Arial" panose="020B0604020202020204" pitchFamily="34" charset="0"/>
              </a:endParaRPr>
            </a:p>
          </p:txBody>
        </p:sp>
        <p:cxnSp>
          <p:nvCxnSpPr>
            <p:cNvPr id="77" name="Shape 99">
              <a:extLst>
                <a:ext uri="{FF2B5EF4-FFF2-40B4-BE49-F238E27FC236}">
                  <a16:creationId xmlns:a16="http://schemas.microsoft.com/office/drawing/2014/main" id="{9729D2DC-74E6-49F6-BA6F-D20281406843}"/>
                </a:ext>
              </a:extLst>
            </p:cNvPr>
            <p:cNvCxnSpPr>
              <a:cxnSpLocks noChangeShapeType="1"/>
            </p:cNvCxnSpPr>
            <p:nvPr/>
          </p:nvCxnSpPr>
          <p:spPr bwMode="auto">
            <a:xfrm>
              <a:off x="8289206" y="4526503"/>
              <a:ext cx="381209" cy="2000"/>
            </a:xfrm>
            <a:prstGeom prst="straightConnector1">
              <a:avLst/>
            </a:prstGeom>
            <a:noFill/>
            <a:ln w="12700">
              <a:solidFill>
                <a:schemeClr val="accent1">
                  <a:lumMod val="20000"/>
                  <a:lumOff val="80000"/>
                </a:schemeClr>
              </a:solidFill>
              <a:round/>
              <a:headEnd/>
              <a:tailEnd type="triangle" w="med" len="med"/>
            </a:ln>
            <a:extLst>
              <a:ext uri="{909E8E84-426E-40DD-AFC4-6F175D3DCCD1}">
                <a14:hiddenFill xmlns:a14="http://schemas.microsoft.com/office/drawing/2010/main">
                  <a:noFill/>
                </a14:hiddenFill>
              </a:ext>
            </a:extLst>
          </p:spPr>
        </p:cxnSp>
        <p:cxnSp>
          <p:nvCxnSpPr>
            <p:cNvPr id="78" name="Shape 100">
              <a:extLst>
                <a:ext uri="{FF2B5EF4-FFF2-40B4-BE49-F238E27FC236}">
                  <a16:creationId xmlns:a16="http://schemas.microsoft.com/office/drawing/2014/main" id="{7BA7519F-FB9C-494F-95B8-78F6DF6957BD}"/>
                </a:ext>
              </a:extLst>
            </p:cNvPr>
            <p:cNvCxnSpPr>
              <a:cxnSpLocks noChangeShapeType="1"/>
            </p:cNvCxnSpPr>
            <p:nvPr/>
          </p:nvCxnSpPr>
          <p:spPr bwMode="auto">
            <a:xfrm flipV="1">
              <a:off x="9260017" y="4220390"/>
              <a:ext cx="926" cy="960225"/>
            </a:xfrm>
            <a:prstGeom prst="straightConnector1">
              <a:avLst/>
            </a:prstGeom>
            <a:noFill/>
            <a:ln w="12700">
              <a:solidFill>
                <a:schemeClr val="accent1">
                  <a:lumMod val="20000"/>
                  <a:lumOff val="80000"/>
                </a:schemeClr>
              </a:solidFill>
              <a:round/>
              <a:headEnd type="triangle"/>
              <a:tailEnd type="triangle" w="med" len="med"/>
            </a:ln>
            <a:extLst>
              <a:ext uri="{909E8E84-426E-40DD-AFC4-6F175D3DCCD1}">
                <a14:hiddenFill xmlns:a14="http://schemas.microsoft.com/office/drawing/2010/main">
                  <a:noFill/>
                </a14:hiddenFill>
              </a:ext>
            </a:extLst>
          </p:spPr>
        </p:cxnSp>
        <p:sp>
          <p:nvSpPr>
            <p:cNvPr id="79" name="Shape 77">
              <a:extLst>
                <a:ext uri="{FF2B5EF4-FFF2-40B4-BE49-F238E27FC236}">
                  <a16:creationId xmlns:a16="http://schemas.microsoft.com/office/drawing/2014/main" id="{DAF2FF3A-11B2-4736-A611-51D71839D900}"/>
                </a:ext>
              </a:extLst>
            </p:cNvPr>
            <p:cNvSpPr>
              <a:spLocks noChangeArrowheads="1"/>
            </p:cNvSpPr>
            <p:nvPr/>
          </p:nvSpPr>
          <p:spPr bwMode="auto">
            <a:xfrm>
              <a:off x="7726093" y="3072685"/>
              <a:ext cx="1428835" cy="422516"/>
            </a:xfrm>
            <a:prstGeom prst="rect">
              <a:avLst/>
            </a:prstGeom>
            <a:solidFill>
              <a:srgbClr val="2CF8FD"/>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0" name="Shape 93">
              <a:extLst>
                <a:ext uri="{FF2B5EF4-FFF2-40B4-BE49-F238E27FC236}">
                  <a16:creationId xmlns:a16="http://schemas.microsoft.com/office/drawing/2014/main" id="{57F3DE08-F238-4449-8A5C-71FED07316BF}"/>
                </a:ext>
              </a:extLst>
            </p:cNvPr>
            <p:cNvSpPr txBox="1">
              <a:spLocks noChangeArrowheads="1"/>
            </p:cNvSpPr>
            <p:nvPr/>
          </p:nvSpPr>
          <p:spPr bwMode="auto">
            <a:xfrm>
              <a:off x="7381226" y="2643465"/>
              <a:ext cx="2038892" cy="38127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68569" tIns="68569" rIns="68569" bIns="68569" anchor="ctr"/>
            <a:lstStyle>
              <a:lvl1pPr marL="150813" indent="-746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lnSpc>
                  <a:spcPct val="115000"/>
                </a:lnSpc>
                <a:buClr>
                  <a:srgbClr val="595959"/>
                </a:buClr>
                <a:buSzPts val="900"/>
              </a:pPr>
              <a:r>
                <a:rPr lang="en-US" altLang="zh-TW" sz="1200" b="1">
                  <a:solidFill>
                    <a:srgbClr val="2CF8FD"/>
                  </a:solidFill>
                  <a:latin typeface="Arial" panose="020B0604020202020204" pitchFamily="34" charset="0"/>
                  <a:ea typeface="微軟正黑體" panose="020B0604030504040204" pitchFamily="34" charset="-120"/>
                  <a:sym typeface="Arial" panose="020B0604020202020204" pitchFamily="34" charset="0"/>
                </a:rPr>
                <a:t>Cache(read/write)</a:t>
              </a:r>
              <a:endParaRPr lang="zh-TW" altLang="zh-TW" sz="1200" b="1">
                <a:solidFill>
                  <a:srgbClr val="2CF8FD"/>
                </a:solidFill>
                <a:latin typeface="Arial" panose="020B0604020202020204" pitchFamily="34" charset="0"/>
                <a:ea typeface="微軟正黑體" panose="020B0604030504040204" pitchFamily="34" charset="-120"/>
                <a:sym typeface="Arial" panose="020B0604020202020204" pitchFamily="34" charset="0"/>
              </a:endParaRPr>
            </a:p>
          </p:txBody>
        </p:sp>
      </p:grpSp>
      <p:pic>
        <p:nvPicPr>
          <p:cNvPr id="81" name="Shape 83">
            <a:extLst>
              <a:ext uri="{FF2B5EF4-FFF2-40B4-BE49-F238E27FC236}">
                <a16:creationId xmlns:a16="http://schemas.microsoft.com/office/drawing/2014/main" id="{42D2BD95-62C4-4566-B656-A23C260E4166}"/>
              </a:ext>
            </a:extLst>
          </p:cNvPr>
          <p:cNvPicPr preferRelativeResize="0">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88070" y="2432914"/>
            <a:ext cx="4762744" cy="2295613"/>
          </a:xfrm>
          <a:prstGeom prst="roundRect">
            <a:avLst>
              <a:gd name="adj" fmla="val 0"/>
            </a:avLst>
          </a:prstGeom>
          <a:solidFill>
            <a:srgbClr val="FFFFFF">
              <a:shade val="85000"/>
            </a:srgb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solidFill>
                  <a:srgbClr val="000000"/>
                </a:solidFill>
                <a:round/>
                <a:headEnd/>
                <a:tailEnd/>
              </a14:hiddenLine>
            </a:ext>
          </a:extLst>
        </p:spPr>
      </p:pic>
      <p:cxnSp>
        <p:nvCxnSpPr>
          <p:cNvPr id="82" name="Shape 81">
            <a:extLst>
              <a:ext uri="{FF2B5EF4-FFF2-40B4-BE49-F238E27FC236}">
                <a16:creationId xmlns:a16="http://schemas.microsoft.com/office/drawing/2014/main" id="{3ACE3342-E210-44F4-AA28-ED62352A9DE0}"/>
              </a:ext>
            </a:extLst>
          </p:cNvPr>
          <p:cNvCxnSpPr>
            <a:cxnSpLocks noChangeShapeType="1"/>
          </p:cNvCxnSpPr>
          <p:nvPr/>
        </p:nvCxnSpPr>
        <p:spPr bwMode="auto">
          <a:xfrm rot="16200000">
            <a:off x="2356518" y="3282096"/>
            <a:ext cx="560785" cy="1190"/>
          </a:xfrm>
          <a:prstGeom prst="straightConnector1">
            <a:avLst/>
          </a:prstGeom>
          <a:noFill/>
          <a:ln w="12700">
            <a:solidFill>
              <a:schemeClr val="accent1">
                <a:lumMod val="20000"/>
                <a:lumOff val="80000"/>
              </a:schemeClr>
            </a:solidFill>
            <a:round/>
            <a:headEnd/>
            <a:tailEnd type="triangle" w="med" len="med"/>
          </a:ln>
          <a:extLst>
            <a:ext uri="{909E8E84-426E-40DD-AFC4-6F175D3DCCD1}">
              <a14:hiddenFill xmlns:a14="http://schemas.microsoft.com/office/drawing/2010/main">
                <a:noFill/>
              </a14:hiddenFill>
            </a:ext>
          </a:extLst>
        </p:spPr>
      </p:cxnSp>
      <p:cxnSp>
        <p:nvCxnSpPr>
          <p:cNvPr id="83" name="Shape 82">
            <a:extLst>
              <a:ext uri="{FF2B5EF4-FFF2-40B4-BE49-F238E27FC236}">
                <a16:creationId xmlns:a16="http://schemas.microsoft.com/office/drawing/2014/main" id="{3B5A8E7F-C129-4EEF-86B8-B5505DCC4C0D}"/>
              </a:ext>
            </a:extLst>
          </p:cNvPr>
          <p:cNvCxnSpPr>
            <a:cxnSpLocks noChangeShapeType="1"/>
          </p:cNvCxnSpPr>
          <p:nvPr/>
        </p:nvCxnSpPr>
        <p:spPr bwMode="auto">
          <a:xfrm rot="5400000">
            <a:off x="2491058" y="3292811"/>
            <a:ext cx="560784" cy="1191"/>
          </a:xfrm>
          <a:prstGeom prst="straightConnector1">
            <a:avLst/>
          </a:prstGeom>
          <a:noFill/>
          <a:ln w="12700">
            <a:solidFill>
              <a:srgbClr val="FF0000"/>
            </a:solidFill>
            <a:prstDash val="dash"/>
            <a:round/>
            <a:headEnd/>
            <a:tailEnd type="triangle" w="med" len="med"/>
          </a:ln>
          <a:extLst>
            <a:ext uri="{909E8E84-426E-40DD-AFC4-6F175D3DCCD1}">
              <a14:hiddenFill xmlns:a14="http://schemas.microsoft.com/office/drawing/2010/main">
                <a:noFill/>
              </a14:hiddenFill>
            </a:ext>
          </a:extLst>
        </p:spPr>
      </p:cxnSp>
      <p:cxnSp>
        <p:nvCxnSpPr>
          <p:cNvPr id="89" name="Shape 82">
            <a:extLst>
              <a:ext uri="{FF2B5EF4-FFF2-40B4-BE49-F238E27FC236}">
                <a16:creationId xmlns:a16="http://schemas.microsoft.com/office/drawing/2014/main" id="{E375789F-24BE-422C-928B-A9EFBBED0932}"/>
              </a:ext>
            </a:extLst>
          </p:cNvPr>
          <p:cNvCxnSpPr>
            <a:cxnSpLocks noChangeShapeType="1"/>
          </p:cNvCxnSpPr>
          <p:nvPr/>
        </p:nvCxnSpPr>
        <p:spPr bwMode="auto">
          <a:xfrm rot="5400000">
            <a:off x="1131425" y="3283532"/>
            <a:ext cx="560784" cy="1191"/>
          </a:xfrm>
          <a:prstGeom prst="straightConnector1">
            <a:avLst/>
          </a:prstGeom>
          <a:noFill/>
          <a:ln w="12700">
            <a:solidFill>
              <a:srgbClr val="FF0000"/>
            </a:solidFill>
            <a:prstDash val="dash"/>
            <a:round/>
            <a:headEnd/>
            <a:tailEnd type="triangle" w="med" len="med"/>
          </a:ln>
          <a:extLst>
            <a:ext uri="{909E8E84-426E-40DD-AFC4-6F175D3DCCD1}">
              <a14:hiddenFill xmlns:a14="http://schemas.microsoft.com/office/drawing/2010/main">
                <a:noFill/>
              </a14:hiddenFill>
            </a:ext>
          </a:extLst>
        </p:spPr>
      </p:cxnSp>
      <p:cxnSp>
        <p:nvCxnSpPr>
          <p:cNvPr id="90" name="Shape 82">
            <a:extLst>
              <a:ext uri="{FF2B5EF4-FFF2-40B4-BE49-F238E27FC236}">
                <a16:creationId xmlns:a16="http://schemas.microsoft.com/office/drawing/2014/main" id="{E61265BE-986D-402D-AB86-FDFDFEE80B42}"/>
              </a:ext>
            </a:extLst>
          </p:cNvPr>
          <p:cNvCxnSpPr>
            <a:cxnSpLocks noChangeShapeType="1"/>
          </p:cNvCxnSpPr>
          <p:nvPr/>
        </p:nvCxnSpPr>
        <p:spPr bwMode="auto">
          <a:xfrm rot="5400000">
            <a:off x="1920068" y="3292812"/>
            <a:ext cx="560784" cy="1191"/>
          </a:xfrm>
          <a:prstGeom prst="straightConnector1">
            <a:avLst/>
          </a:prstGeom>
          <a:noFill/>
          <a:ln w="12700">
            <a:solidFill>
              <a:srgbClr val="FF0000"/>
            </a:solidFill>
            <a:prstDash val="dash"/>
            <a:round/>
            <a:headEnd/>
            <a:tailEnd type="triangle" w="med" len="med"/>
          </a:ln>
          <a:extLst>
            <a:ext uri="{909E8E84-426E-40DD-AFC4-6F175D3DCCD1}">
              <a14:hiddenFill xmlns:a14="http://schemas.microsoft.com/office/drawing/2010/main">
                <a:noFill/>
              </a14:hiddenFill>
            </a:ext>
          </a:extLst>
        </p:spPr>
      </p:cxnSp>
      <p:sp>
        <p:nvSpPr>
          <p:cNvPr id="88" name="矩形 87">
            <a:extLst>
              <a:ext uri="{FF2B5EF4-FFF2-40B4-BE49-F238E27FC236}">
                <a16:creationId xmlns:a16="http://schemas.microsoft.com/office/drawing/2014/main" id="{212C5D7C-7C9B-4D06-9E59-4DE9A6307688}"/>
              </a:ext>
            </a:extLst>
          </p:cNvPr>
          <p:cNvSpPr/>
          <p:nvPr/>
        </p:nvSpPr>
        <p:spPr>
          <a:xfrm>
            <a:off x="2744881" y="1585411"/>
            <a:ext cx="3623704" cy="338554"/>
          </a:xfrm>
          <a:prstGeom prst="rect">
            <a:avLst/>
          </a:prstGeom>
        </p:spPr>
        <p:txBody>
          <a:bodyPr wrap="square">
            <a:spAutoFit/>
          </a:bodyPr>
          <a:lstStyle/>
          <a:p>
            <a:pPr lvl="0"/>
            <a:r>
              <a:rPr lang="en-US" altLang="zh-TW" sz="16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Accelerated disk access and IOPS</a:t>
            </a:r>
            <a:endParaRPr lang="zh-TW" altLang="en-US" sz="16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1" name="矩形 90">
            <a:extLst>
              <a:ext uri="{FF2B5EF4-FFF2-40B4-BE49-F238E27FC236}">
                <a16:creationId xmlns:a16="http://schemas.microsoft.com/office/drawing/2014/main" id="{072E4416-E63A-4D9F-8517-89E48203F874}"/>
              </a:ext>
            </a:extLst>
          </p:cNvPr>
          <p:cNvSpPr/>
          <p:nvPr/>
        </p:nvSpPr>
        <p:spPr>
          <a:xfrm>
            <a:off x="2744881" y="1939632"/>
            <a:ext cx="5799272" cy="338554"/>
          </a:xfrm>
          <a:prstGeom prst="rect">
            <a:avLst/>
          </a:prstGeom>
        </p:spPr>
        <p:txBody>
          <a:bodyPr wrap="square">
            <a:spAutoFit/>
          </a:bodyPr>
          <a:lstStyle/>
          <a:p>
            <a:r>
              <a:rPr lang="en-US" altLang="zh-TW" sz="16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Apply to the entire NAS or assign it to a specific volume/LUN</a:t>
            </a:r>
            <a:endParaRPr lang="zh-TW" altLang="en-US" sz="16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2" name="矩形 91">
            <a:extLst>
              <a:ext uri="{FF2B5EF4-FFF2-40B4-BE49-F238E27FC236}">
                <a16:creationId xmlns:a16="http://schemas.microsoft.com/office/drawing/2014/main" id="{C220DF16-E4EA-47A2-B5FC-0F46B32B6F65}"/>
              </a:ext>
            </a:extLst>
          </p:cNvPr>
          <p:cNvSpPr/>
          <p:nvPr/>
        </p:nvSpPr>
        <p:spPr>
          <a:xfrm>
            <a:off x="355323" y="1553786"/>
            <a:ext cx="2389558" cy="369332"/>
          </a:xfrm>
          <a:prstGeom prst="rect">
            <a:avLst/>
          </a:prstGeom>
        </p:spPr>
        <p:txBody>
          <a:bodyPr wrap="square">
            <a:spAutoFit/>
          </a:bodyPr>
          <a:lstStyle/>
          <a:p>
            <a:pPr lvl="0" algn="ctr"/>
            <a:r>
              <a:rPr lang="en-US" altLang="zh-TW" sz="1800" b="1">
                <a:solidFill>
                  <a:srgbClr val="E9C27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Improve I/O latency</a:t>
            </a:r>
            <a:endParaRPr lang="zh-TW" altLang="en-US" sz="1800" b="1">
              <a:solidFill>
                <a:srgbClr val="E9C27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3" name="矩形 92">
            <a:extLst>
              <a:ext uri="{FF2B5EF4-FFF2-40B4-BE49-F238E27FC236}">
                <a16:creationId xmlns:a16="http://schemas.microsoft.com/office/drawing/2014/main" id="{87EB0281-6B4C-4B68-AAE8-D4FD9C22CB0E}"/>
              </a:ext>
            </a:extLst>
          </p:cNvPr>
          <p:cNvSpPr/>
          <p:nvPr/>
        </p:nvSpPr>
        <p:spPr>
          <a:xfrm>
            <a:off x="354609" y="1919581"/>
            <a:ext cx="2501853" cy="369332"/>
          </a:xfrm>
          <a:prstGeom prst="rect">
            <a:avLst/>
          </a:prstGeom>
        </p:spPr>
        <p:txBody>
          <a:bodyPr wrap="square">
            <a:spAutoFit/>
          </a:bodyPr>
          <a:lstStyle/>
          <a:p>
            <a:pPr lvl="0" algn="ctr"/>
            <a:r>
              <a:rPr lang="en-US" altLang="zh-TW" sz="1800" b="1">
                <a:solidFill>
                  <a:srgbClr val="E9C27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Allow global caching</a:t>
            </a:r>
            <a:endParaRPr lang="zh-TW" altLang="en-US" sz="1800" b="1">
              <a:solidFill>
                <a:srgbClr val="E9C27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4" name="文字方塊 93">
            <a:extLst>
              <a:ext uri="{FF2B5EF4-FFF2-40B4-BE49-F238E27FC236}">
                <a16:creationId xmlns:a16="http://schemas.microsoft.com/office/drawing/2014/main" id="{221C4F15-1F34-4987-91BE-F7241F5713C9}"/>
              </a:ext>
            </a:extLst>
          </p:cNvPr>
          <p:cNvSpPr txBox="1"/>
          <p:nvPr/>
        </p:nvSpPr>
        <p:spPr>
          <a:xfrm>
            <a:off x="400150" y="1032790"/>
            <a:ext cx="8039526" cy="523220"/>
          </a:xfrm>
          <a:prstGeom prst="rect">
            <a:avLst/>
          </a:prstGeom>
          <a:noFill/>
        </p:spPr>
        <p:txBody>
          <a:bodyPr wrap="square" rtlCol="0">
            <a:spAutoFit/>
          </a:bodyPr>
          <a:lstStyle/>
          <a:p>
            <a:r>
              <a:rPr lang="en-US" altLang="zh-TW">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(Especially suitable for RAID/5/6/50/60 configuration, and the use environment has a large number of small files or applications that multiple users connect to access at the same time)</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3851030633"/>
      </p:ext>
    </p:extLst>
  </p:cSld>
  <p:clrMapOvr>
    <a:masterClrMapping/>
  </p:clrMapOvr>
  <p:transition spd="slow">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750D296C-7B57-46BE-B24A-469ACAE7A94B}"/>
              </a:ext>
            </a:extLst>
          </p:cNvPr>
          <p:cNvSpPr/>
          <p:nvPr/>
        </p:nvSpPr>
        <p:spPr>
          <a:xfrm>
            <a:off x="1698636" y="2165797"/>
            <a:ext cx="5737214" cy="29777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 name="標題 1">
            <a:extLst>
              <a:ext uri="{FF2B5EF4-FFF2-40B4-BE49-F238E27FC236}">
                <a16:creationId xmlns:a16="http://schemas.microsoft.com/office/drawing/2014/main" id="{F1B9AFAC-3AAD-400D-A4F9-9392BD2BB9E2}"/>
              </a:ext>
            </a:extLst>
          </p:cNvPr>
          <p:cNvSpPr>
            <a:spLocks noGrp="1"/>
          </p:cNvSpPr>
          <p:nvPr>
            <p:ph type="title"/>
          </p:nvPr>
        </p:nvSpPr>
        <p:spPr>
          <a:xfrm>
            <a:off x="1776921" y="368825"/>
            <a:ext cx="6644203" cy="572700"/>
          </a:xfrm>
        </p:spPr>
        <p:txBody>
          <a:bodyPr/>
          <a:lstStyle/>
          <a:p>
            <a:r>
              <a:rPr lang="en-US" altLang="zh-TW">
                <a:latin typeface="Arial" panose="020B0604020202020204" pitchFamily="34" charset="0"/>
                <a:ea typeface="微軟正黑體" panose="020B0604030504040204" pitchFamily="34" charset="-120"/>
                <a:cs typeface="+mn-ea"/>
                <a:sym typeface="Arial" panose="020B0604020202020204" pitchFamily="34" charset="0"/>
              </a:rPr>
              <a:t>Virtualization Station</a:t>
            </a:r>
          </a:p>
          <a:p>
            <a:endParaRPr lang="en-US" altLang="zh-TW">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4" name="圖片 3">
            <a:extLst>
              <a:ext uri="{FF2B5EF4-FFF2-40B4-BE49-F238E27FC236}">
                <a16:creationId xmlns:a16="http://schemas.microsoft.com/office/drawing/2014/main" id="{A81B2F8C-E33C-41DF-9295-A8A538231710}"/>
              </a:ext>
            </a:extLst>
          </p:cNvPr>
          <p:cNvPicPr>
            <a:picLocks noChangeAspect="1"/>
          </p:cNvPicPr>
          <p:nvPr/>
        </p:nvPicPr>
        <p:blipFill>
          <a:blip r:embed="rId3"/>
          <a:stretch>
            <a:fillRect/>
          </a:stretch>
        </p:blipFill>
        <p:spPr>
          <a:xfrm>
            <a:off x="1982804" y="2216206"/>
            <a:ext cx="5178392" cy="2876884"/>
          </a:xfrm>
          <a:prstGeom prst="rect">
            <a:avLst/>
          </a:prstGeom>
        </p:spPr>
      </p:pic>
      <p:pic>
        <p:nvPicPr>
          <p:cNvPr id="8" name="圖片 7" descr="一張含有 文字, 美工圖案 的圖片&#10;&#10;自動產生的描述">
            <a:extLst>
              <a:ext uri="{FF2B5EF4-FFF2-40B4-BE49-F238E27FC236}">
                <a16:creationId xmlns:a16="http://schemas.microsoft.com/office/drawing/2014/main" id="{94166187-57BA-4737-94C3-FC6842AA5524}"/>
              </a:ext>
            </a:extLst>
          </p:cNvPr>
          <p:cNvPicPr>
            <a:picLocks noChangeAspect="1"/>
          </p:cNvPicPr>
          <p:nvPr/>
        </p:nvPicPr>
        <p:blipFill>
          <a:blip r:embed="rId4"/>
          <a:stretch>
            <a:fillRect/>
          </a:stretch>
        </p:blipFill>
        <p:spPr>
          <a:xfrm>
            <a:off x="665470" y="289453"/>
            <a:ext cx="1016232" cy="1016232"/>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7" name="文字方塊 6">
            <a:extLst>
              <a:ext uri="{FF2B5EF4-FFF2-40B4-BE49-F238E27FC236}">
                <a16:creationId xmlns:a16="http://schemas.microsoft.com/office/drawing/2014/main" id="{5C36511B-94F6-43FB-AEE2-439CF62670D9}"/>
              </a:ext>
            </a:extLst>
          </p:cNvPr>
          <p:cNvSpPr txBox="1"/>
          <p:nvPr/>
        </p:nvSpPr>
        <p:spPr>
          <a:xfrm>
            <a:off x="1776922" y="1077085"/>
            <a:ext cx="5658928" cy="903389"/>
          </a:xfrm>
          <a:prstGeom prst="rect">
            <a:avLst/>
          </a:prstGeom>
          <a:noFill/>
        </p:spPr>
        <p:txBody>
          <a:bodyPr wrap="square" rtlCol="0">
            <a:spAutoFit/>
          </a:bodyPr>
          <a:lstStyle/>
          <a:p>
            <a:pPr>
              <a:lnSpc>
                <a:spcPct val="130000"/>
              </a:lnSpc>
            </a:pPr>
            <a:r>
              <a:rPr lang="en-US" altLang="zh-TW" b="0" i="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Virtualization Station is a powerful hypervisor software on your QNAP device that supports multiple operating systems, including Windows®, Linux®, and </a:t>
            </a:r>
            <a:r>
              <a:rPr lang="en-US" altLang="zh-TW" b="0" i="0" err="1">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QuTScloud</a:t>
            </a:r>
            <a:r>
              <a:rPr lang="en-US" altLang="zh-TW" b="0" i="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1633424434"/>
      </p:ext>
    </p:extLst>
  </p:cSld>
  <p:clrMapOvr>
    <a:masterClrMapping/>
  </p:clrMapOvr>
  <p:transition spd="slow">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1B9AFAC-3AAD-400D-A4F9-9392BD2BB9E2}"/>
              </a:ext>
            </a:extLst>
          </p:cNvPr>
          <p:cNvSpPr>
            <a:spLocks noGrp="1"/>
          </p:cNvSpPr>
          <p:nvPr>
            <p:ph type="title"/>
          </p:nvPr>
        </p:nvSpPr>
        <p:spPr>
          <a:xfrm>
            <a:off x="1930399" y="368825"/>
            <a:ext cx="6490725" cy="572700"/>
          </a:xfrm>
        </p:spPr>
        <p:txBody>
          <a:bodyPr/>
          <a:lstStyle/>
          <a:p>
            <a:r>
              <a:rPr lang="en-US" altLang="zh-TW">
                <a:latin typeface="Arial" panose="020B0604020202020204" pitchFamily="34" charset="0"/>
                <a:ea typeface="微軟正黑體" panose="020B0604030504040204" pitchFamily="34" charset="-120"/>
                <a:cs typeface="+mn-ea"/>
                <a:sym typeface="Arial" panose="020B0604020202020204" pitchFamily="34" charset="0"/>
              </a:rPr>
              <a:t>Container Station</a:t>
            </a:r>
          </a:p>
          <a:p>
            <a:endParaRPr lang="en-US" altLang="zh-TW">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7" name="圖片 6" descr="一張含有 文字, 美工圖案 的圖片&#10;&#10;自動產生的描述">
            <a:extLst>
              <a:ext uri="{FF2B5EF4-FFF2-40B4-BE49-F238E27FC236}">
                <a16:creationId xmlns:a16="http://schemas.microsoft.com/office/drawing/2014/main" id="{55E9411D-E6E2-44D5-AF19-FE8E05016C58}"/>
              </a:ext>
            </a:extLst>
          </p:cNvPr>
          <p:cNvPicPr>
            <a:picLocks noChangeAspect="1"/>
          </p:cNvPicPr>
          <p:nvPr/>
        </p:nvPicPr>
        <p:blipFill>
          <a:blip r:embed="rId3"/>
          <a:stretch>
            <a:fillRect/>
          </a:stretch>
        </p:blipFill>
        <p:spPr>
          <a:xfrm>
            <a:off x="634724" y="265578"/>
            <a:ext cx="1016232" cy="1016232"/>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0" name="圖片 9">
            <a:extLst>
              <a:ext uri="{FF2B5EF4-FFF2-40B4-BE49-F238E27FC236}">
                <a16:creationId xmlns:a16="http://schemas.microsoft.com/office/drawing/2014/main" id="{CD146876-F13A-4DBA-93AF-C1BBB6C0D47C}"/>
              </a:ext>
            </a:extLst>
          </p:cNvPr>
          <p:cNvPicPr>
            <a:picLocks noChangeAspect="1"/>
          </p:cNvPicPr>
          <p:nvPr/>
        </p:nvPicPr>
        <p:blipFill>
          <a:blip r:embed="rId4"/>
          <a:stretch>
            <a:fillRect/>
          </a:stretch>
        </p:blipFill>
        <p:spPr>
          <a:xfrm>
            <a:off x="3619440" y="2422754"/>
            <a:ext cx="1251077" cy="1251077"/>
          </a:xfrm>
          <a:prstGeom prst="rect">
            <a:avLst/>
          </a:prstGeom>
        </p:spPr>
      </p:pic>
      <p:pic>
        <p:nvPicPr>
          <p:cNvPr id="12" name="圖片 11">
            <a:extLst>
              <a:ext uri="{FF2B5EF4-FFF2-40B4-BE49-F238E27FC236}">
                <a16:creationId xmlns:a16="http://schemas.microsoft.com/office/drawing/2014/main" id="{4D792192-8AA2-4F3E-8E1B-B3717D43C9E3}"/>
              </a:ext>
            </a:extLst>
          </p:cNvPr>
          <p:cNvPicPr>
            <a:picLocks noChangeAspect="1"/>
          </p:cNvPicPr>
          <p:nvPr/>
        </p:nvPicPr>
        <p:blipFill>
          <a:blip r:embed="rId5"/>
          <a:stretch>
            <a:fillRect/>
          </a:stretch>
        </p:blipFill>
        <p:spPr>
          <a:xfrm>
            <a:off x="5946592" y="2422754"/>
            <a:ext cx="1251077" cy="1251077"/>
          </a:xfrm>
          <a:prstGeom prst="rect">
            <a:avLst/>
          </a:prstGeom>
        </p:spPr>
      </p:pic>
      <p:pic>
        <p:nvPicPr>
          <p:cNvPr id="14" name="圖片 13">
            <a:extLst>
              <a:ext uri="{FF2B5EF4-FFF2-40B4-BE49-F238E27FC236}">
                <a16:creationId xmlns:a16="http://schemas.microsoft.com/office/drawing/2014/main" id="{A787FAE8-4077-46A1-B977-41449E72A2AB}"/>
              </a:ext>
            </a:extLst>
          </p:cNvPr>
          <p:cNvPicPr>
            <a:picLocks noChangeAspect="1"/>
          </p:cNvPicPr>
          <p:nvPr/>
        </p:nvPicPr>
        <p:blipFill>
          <a:blip r:embed="rId6"/>
          <a:stretch>
            <a:fillRect/>
          </a:stretch>
        </p:blipFill>
        <p:spPr>
          <a:xfrm>
            <a:off x="1164176" y="2422754"/>
            <a:ext cx="1251077" cy="1251077"/>
          </a:xfrm>
          <a:prstGeom prst="rect">
            <a:avLst/>
          </a:prstGeom>
        </p:spPr>
      </p:pic>
      <p:sp>
        <p:nvSpPr>
          <p:cNvPr id="15" name="文字方塊 14">
            <a:extLst>
              <a:ext uri="{FF2B5EF4-FFF2-40B4-BE49-F238E27FC236}">
                <a16:creationId xmlns:a16="http://schemas.microsoft.com/office/drawing/2014/main" id="{EF866209-B53A-48A0-B8CA-DF91250C1CDE}"/>
              </a:ext>
            </a:extLst>
          </p:cNvPr>
          <p:cNvSpPr txBox="1"/>
          <p:nvPr/>
        </p:nvSpPr>
        <p:spPr>
          <a:xfrm>
            <a:off x="3244972" y="3748632"/>
            <a:ext cx="2407701" cy="1338828"/>
          </a:xfrm>
          <a:prstGeom prst="rect">
            <a:avLst/>
          </a:prstGeom>
          <a:noFill/>
        </p:spPr>
        <p:txBody>
          <a:bodyPr wrap="square" rtlCol="0">
            <a:spAutoFit/>
          </a:bodyPr>
          <a:lstStyle/>
          <a:p>
            <a:pPr fontAlgn="base">
              <a:spcBef>
                <a:spcPts val="300"/>
              </a:spcBef>
            </a:pPr>
            <a:r>
              <a:rPr lang="en-US" altLang="zh-TW" sz="1600" b="1" i="0">
                <a:solidFill>
                  <a:srgbClr val="DCB483"/>
                </a:solidFill>
                <a:effectLst/>
                <a:latin typeface="Arial" panose="020B0604020202020204" pitchFamily="34" charset="0"/>
                <a:ea typeface="微軟正黑體" panose="020B0604030504040204" pitchFamily="34" charset="-120"/>
                <a:cs typeface="+mn-ea"/>
                <a:sym typeface="Arial" panose="020B0604020202020204" pitchFamily="34" charset="0"/>
              </a:rPr>
              <a:t>Flexible user interface</a:t>
            </a:r>
            <a:endParaRPr lang="zh-TW" altLang="en-US" sz="1600" b="1" i="0">
              <a:solidFill>
                <a:srgbClr val="DCB483"/>
              </a:solidFill>
              <a:effectLst/>
              <a:latin typeface="Arial" panose="020B0604020202020204" pitchFamily="34" charset="0"/>
              <a:ea typeface="微軟正黑體" panose="020B0604030504040204" pitchFamily="34" charset="-120"/>
              <a:cs typeface="+mn-ea"/>
              <a:sym typeface="Arial" panose="020B0604020202020204" pitchFamily="34" charset="0"/>
            </a:endParaRPr>
          </a:p>
          <a:p>
            <a:pPr fontAlgn="base">
              <a:spcBef>
                <a:spcPts val="300"/>
              </a:spcBef>
            </a:pPr>
            <a:r>
              <a:rPr lang="en-US" altLang="zh-TW" sz="1200" b="0" i="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You can enjoy flexible management using either a command line interface or a convenient web interface.</a:t>
            </a:r>
            <a:endParaRPr lang="zh-TW" altLang="en-US" sz="1200" b="0" i="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endParaRPr>
          </a:p>
          <a:p>
            <a:pPr>
              <a:spcBef>
                <a:spcPts val="300"/>
              </a:spcBef>
            </a:pP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 name="文字方塊 15">
            <a:extLst>
              <a:ext uri="{FF2B5EF4-FFF2-40B4-BE49-F238E27FC236}">
                <a16:creationId xmlns:a16="http://schemas.microsoft.com/office/drawing/2014/main" id="{608507BF-109F-4F56-9499-1AA86C5C573D}"/>
              </a:ext>
            </a:extLst>
          </p:cNvPr>
          <p:cNvSpPr txBox="1"/>
          <p:nvPr/>
        </p:nvSpPr>
        <p:spPr>
          <a:xfrm>
            <a:off x="634724" y="3743226"/>
            <a:ext cx="2530711" cy="1115690"/>
          </a:xfrm>
          <a:prstGeom prst="rect">
            <a:avLst/>
          </a:prstGeom>
          <a:noFill/>
        </p:spPr>
        <p:txBody>
          <a:bodyPr wrap="square" rtlCol="0">
            <a:spAutoFit/>
          </a:bodyPr>
          <a:lstStyle/>
          <a:p>
            <a:pPr fontAlgn="base">
              <a:spcBef>
                <a:spcPts val="300"/>
              </a:spcBef>
            </a:pPr>
            <a:r>
              <a:rPr lang="en-US" altLang="zh-TW" sz="1600" b="1" i="0">
                <a:solidFill>
                  <a:srgbClr val="DCB483"/>
                </a:solidFill>
                <a:effectLst/>
                <a:latin typeface="Arial" panose="020B0604020202020204" pitchFamily="34" charset="0"/>
                <a:ea typeface="微軟正黑體" panose="020B0604030504040204" pitchFamily="34" charset="-120"/>
                <a:cs typeface="+mn-ea"/>
                <a:sym typeface="Arial" panose="020B0604020202020204" pitchFamily="34" charset="0"/>
              </a:rPr>
              <a:t>At-a-glance dashboard</a:t>
            </a:r>
            <a:endParaRPr lang="zh-TW" altLang="en-US" sz="1600" b="1" i="0">
              <a:solidFill>
                <a:srgbClr val="DCB483"/>
              </a:solidFill>
              <a:effectLst/>
              <a:latin typeface="Arial" panose="020B0604020202020204" pitchFamily="34" charset="0"/>
              <a:ea typeface="微軟正黑體" panose="020B0604030504040204" pitchFamily="34" charset="-120"/>
              <a:cs typeface="+mn-ea"/>
              <a:sym typeface="Arial" panose="020B0604020202020204" pitchFamily="34" charset="0"/>
            </a:endParaRPr>
          </a:p>
          <a:p>
            <a:pPr fontAlgn="base">
              <a:spcBef>
                <a:spcPts val="300"/>
              </a:spcBef>
            </a:pPr>
            <a:r>
              <a:rPr lang="en-US" altLang="zh-TW" sz="1200" b="0" i="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The dashboard provides a clear overview including the NAS CPU/memory and individual container resource usage.</a:t>
            </a: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7" name="文字方塊 16">
            <a:extLst>
              <a:ext uri="{FF2B5EF4-FFF2-40B4-BE49-F238E27FC236}">
                <a16:creationId xmlns:a16="http://schemas.microsoft.com/office/drawing/2014/main" id="{18C2AEEC-0BE9-424F-8CA8-85A301BA8E0B}"/>
              </a:ext>
            </a:extLst>
          </p:cNvPr>
          <p:cNvSpPr txBox="1"/>
          <p:nvPr/>
        </p:nvSpPr>
        <p:spPr>
          <a:xfrm>
            <a:off x="5899029" y="3775301"/>
            <a:ext cx="2450887" cy="1338828"/>
          </a:xfrm>
          <a:prstGeom prst="rect">
            <a:avLst/>
          </a:prstGeom>
          <a:noFill/>
        </p:spPr>
        <p:txBody>
          <a:bodyPr wrap="square" rtlCol="0">
            <a:spAutoFit/>
          </a:bodyPr>
          <a:lstStyle/>
          <a:p>
            <a:pPr fontAlgn="base">
              <a:spcBef>
                <a:spcPts val="300"/>
              </a:spcBef>
            </a:pPr>
            <a:r>
              <a:rPr lang="en-US" altLang="zh-TW" sz="1600" b="1" i="0">
                <a:solidFill>
                  <a:srgbClr val="DCB483"/>
                </a:solidFill>
                <a:effectLst/>
                <a:latin typeface="Arial" panose="020B0604020202020204" pitchFamily="34" charset="0"/>
                <a:ea typeface="微軟正黑體" panose="020B0604030504040204" pitchFamily="34" charset="-120"/>
                <a:cs typeface="+mn-ea"/>
                <a:sym typeface="Arial" panose="020B0604020202020204" pitchFamily="34" charset="0"/>
              </a:rPr>
              <a:t>Permission settings</a:t>
            </a:r>
            <a:endParaRPr lang="zh-TW" altLang="en-US" sz="1600" b="1" i="0">
              <a:solidFill>
                <a:srgbClr val="DCB483"/>
              </a:solidFill>
              <a:effectLst/>
              <a:latin typeface="Arial" panose="020B0604020202020204" pitchFamily="34" charset="0"/>
              <a:ea typeface="微軟正黑體" panose="020B0604030504040204" pitchFamily="34" charset="-120"/>
              <a:cs typeface="+mn-ea"/>
              <a:sym typeface="Arial" panose="020B0604020202020204" pitchFamily="34" charset="0"/>
            </a:endParaRPr>
          </a:p>
          <a:p>
            <a:pPr fontAlgn="base">
              <a:spcBef>
                <a:spcPts val="300"/>
              </a:spcBef>
            </a:pPr>
            <a:r>
              <a:rPr lang="en-US" altLang="zh-TW" sz="1200" b="0" i="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You can set user permissions to access shared folders on the NAS, other containers’ data or NAS devices.</a:t>
            </a:r>
            <a:endParaRPr lang="zh-TW" altLang="en-US" sz="1200" b="0" i="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endParaRPr>
          </a:p>
          <a:p>
            <a:pPr>
              <a:spcBef>
                <a:spcPts val="300"/>
              </a:spcBef>
            </a:pPr>
            <a:endParaRPr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 name="文字方塊 10">
            <a:extLst>
              <a:ext uri="{FF2B5EF4-FFF2-40B4-BE49-F238E27FC236}">
                <a16:creationId xmlns:a16="http://schemas.microsoft.com/office/drawing/2014/main" id="{A9582831-9FF7-4297-9D1D-479471DA606F}"/>
              </a:ext>
            </a:extLst>
          </p:cNvPr>
          <p:cNvSpPr txBox="1"/>
          <p:nvPr/>
        </p:nvSpPr>
        <p:spPr>
          <a:xfrm>
            <a:off x="634724" y="1400871"/>
            <a:ext cx="7786399" cy="1021883"/>
          </a:xfrm>
          <a:prstGeom prst="rect">
            <a:avLst/>
          </a:prstGeom>
          <a:noFill/>
        </p:spPr>
        <p:txBody>
          <a:bodyPr wrap="square" rtlCol="0">
            <a:spAutoFit/>
          </a:bodyPr>
          <a:lstStyle/>
          <a:p>
            <a:pPr>
              <a:lnSpc>
                <a:spcPct val="110000"/>
              </a:lnSpc>
            </a:pPr>
            <a:r>
              <a:rPr lang="en-US" altLang="zh-TW" b="0" i="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QNAP Container Station (software container workstation) supports LXD and Docker® lightweight virtualization technologies. You can run a full Linux® virtual machine on your QNAP NAS and download thousands of applications from around the world from the Docker® Hub/LXD image server online collection.</a:t>
            </a:r>
            <a:endParaRPr lang="zh-TW" altLang="en-US">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2573129116"/>
      </p:ext>
    </p:extLst>
  </p:cSld>
  <p:clrMapOvr>
    <a:masterClrMapping/>
  </p:clrMapOvr>
  <p:transition spd="slow">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402749"/>
      </p:ext>
    </p:extLst>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44" name="矩形: 圓角 43" hidden="1">
            <a:extLst>
              <a:ext uri="{FF2B5EF4-FFF2-40B4-BE49-F238E27FC236}">
                <a16:creationId xmlns:a16="http://schemas.microsoft.com/office/drawing/2014/main" id="{596FA79F-BA7D-4F31-B0AB-F7C2D62D73C6}"/>
              </a:ext>
            </a:extLst>
          </p:cNvPr>
          <p:cNvSpPr/>
          <p:nvPr/>
        </p:nvSpPr>
        <p:spPr>
          <a:xfrm>
            <a:off x="-207824" y="2905341"/>
            <a:ext cx="2272554" cy="223346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4" name="圖片 4" hidden="1">
            <a:extLst>
              <a:ext uri="{FF2B5EF4-FFF2-40B4-BE49-F238E27FC236}">
                <a16:creationId xmlns:a16="http://schemas.microsoft.com/office/drawing/2014/main" id="{DF8774EC-8BAE-4AE7-8092-0595402C88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748" y="939815"/>
            <a:ext cx="4954001" cy="3083397"/>
          </a:xfrm>
          <a:prstGeom prst="rect">
            <a:avLst/>
          </a:prstGeom>
        </p:spPr>
      </p:pic>
      <p:pic>
        <p:nvPicPr>
          <p:cNvPr id="3" name="圖片 3" hidden="1">
            <a:extLst>
              <a:ext uri="{FF2B5EF4-FFF2-40B4-BE49-F238E27FC236}">
                <a16:creationId xmlns:a16="http://schemas.microsoft.com/office/drawing/2014/main" id="{D670FC0A-F327-4C95-9519-078D3DFEB34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5409" y="1597375"/>
            <a:ext cx="5668376" cy="3542100"/>
          </a:xfrm>
          <a:prstGeom prst="rect">
            <a:avLst/>
          </a:prstGeom>
        </p:spPr>
      </p:pic>
      <p:sp>
        <p:nvSpPr>
          <p:cNvPr id="2" name="Google Shape;298;p34" hidden="1">
            <a:extLst>
              <a:ext uri="{FF2B5EF4-FFF2-40B4-BE49-F238E27FC236}">
                <a16:creationId xmlns:a16="http://schemas.microsoft.com/office/drawing/2014/main" id="{6F5A7FCE-BBFC-4561-97BA-2A559963D6AF}"/>
              </a:ext>
            </a:extLst>
          </p:cNvPr>
          <p:cNvSpPr txBox="1">
            <a:spLocks/>
          </p:cNvSpPr>
          <p:nvPr/>
        </p:nvSpPr>
        <p:spPr>
          <a:xfrm>
            <a:off x="4408600" y="5531943"/>
            <a:ext cx="6020045" cy="26633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180000" indent="-180000">
              <a:lnSpc>
                <a:spcPct val="130000"/>
              </a:lnSpc>
              <a:spcBef>
                <a:spcPts val="600"/>
              </a:spcBef>
              <a:buClr>
                <a:srgbClr val="F4D088"/>
              </a:buClr>
              <a:buSzPct val="100000"/>
              <a:buFont typeface="Arial"/>
              <a:buChar char="•"/>
            </a:pPr>
            <a:r>
              <a:rPr lang="en-US" altLang="zh-TW" sz="2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12吋短機箱可支援市面上大部分的機櫃</a:t>
            </a:r>
          </a:p>
          <a:p>
            <a:pPr marL="180000" indent="-180000">
              <a:lnSpc>
                <a:spcPct val="130000"/>
              </a:lnSpc>
              <a:spcBef>
                <a:spcPts val="600"/>
              </a:spcBef>
              <a:buClr>
                <a:srgbClr val="F4D088"/>
              </a:buClr>
              <a:buSzPct val="100000"/>
              <a:buFont typeface="Arial"/>
              <a:buChar char="•"/>
            </a:pPr>
            <a:r>
              <a:rPr lang="zh-TW" altLang="en-US" sz="2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內建2埠M.2(PCIe Gen 3 x1)，可提供SSD快取，加速隨機存取的速度</a:t>
            </a:r>
            <a:endParaRPr lang="en-US" altLang="zh-TW" sz="2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a:p>
            <a:pPr marL="180000" indent="-180000">
              <a:lnSpc>
                <a:spcPct val="130000"/>
              </a:lnSpc>
              <a:spcBef>
                <a:spcPts val="600"/>
              </a:spcBef>
              <a:buClr>
                <a:srgbClr val="F4D088"/>
              </a:buClr>
              <a:buSzPct val="100000"/>
              <a:buFont typeface="Arial"/>
              <a:buChar char="•"/>
            </a:pPr>
            <a:r>
              <a:rPr lang="en-US" altLang="zh-TW" sz="2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PCIe Gen 3 x 8插槽，提供各式應用的高速擴充卡</a:t>
            </a:r>
          </a:p>
          <a:p>
            <a:pPr marL="180000" indent="-180000">
              <a:lnSpc>
                <a:spcPct val="130000"/>
              </a:lnSpc>
              <a:spcBef>
                <a:spcPts val="600"/>
              </a:spcBef>
              <a:buClr>
                <a:srgbClr val="F4D088"/>
              </a:buClr>
              <a:buSzPct val="100000"/>
              <a:buFont typeface="Arial"/>
              <a:buChar char="•"/>
            </a:pPr>
            <a:r>
              <a:rPr lang="zh-CN" altLang="en-US" sz="2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雙系統靈活切換配置QTS and </a:t>
            </a:r>
            <a:r>
              <a:rPr lang="en-US" sz="2000"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QuTS</a:t>
            </a:r>
            <a:r>
              <a:rPr lang="en-US" sz="2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hero</a:t>
            </a:r>
          </a:p>
          <a:p>
            <a:pPr marL="0" indent="0">
              <a:buNone/>
            </a:pPr>
            <a:r>
              <a:rPr lang="en-US" sz="2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endParaRPr lang="en-US">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09" name="Google Shape;309;p35"/>
          <p:cNvSpPr txBox="1">
            <a:spLocks noGrp="1"/>
          </p:cNvSpPr>
          <p:nvPr>
            <p:ph type="title"/>
          </p:nvPr>
        </p:nvSpPr>
        <p:spPr>
          <a:xfrm>
            <a:off x="450850" y="173178"/>
            <a:ext cx="8372308" cy="1089980"/>
          </a:xfrm>
          <a:prstGeom prst="rect">
            <a:avLst/>
          </a:prstGeom>
        </p:spPr>
        <p:txBody>
          <a:bodyPr spcFirstLastPara="1" wrap="square" lIns="91425" tIns="91425" rIns="91425" bIns="91425" anchor="t" anchorCtr="0">
            <a:noAutofit/>
          </a:bodyPr>
          <a:lstStyle/>
          <a:p>
            <a:r>
              <a:rPr lang="en" dirty="0">
                <a:latin typeface="Arial" panose="020B0604020202020204" pitchFamily="34" charset="0"/>
                <a:ea typeface="微軟正黑體" panose="020B0604030504040204" pitchFamily="34" charset="-120"/>
                <a:cs typeface="+mn-ea"/>
                <a:sym typeface="Arial" panose="020B0604020202020204" pitchFamily="34" charset="0"/>
              </a:rPr>
              <a:t>TS-873AeU, TS-873AeU-RP</a:t>
            </a:r>
            <a:r>
              <a:rPr lang="en-US" altLang="zh-TW" dirty="0">
                <a:latin typeface="Arial" panose="020B0604020202020204" pitchFamily="34" charset="0"/>
                <a:ea typeface="微軟正黑體" panose="020B0604030504040204" pitchFamily="34" charset="-120"/>
                <a:cs typeface="+mn-ea"/>
                <a:sym typeface="Arial" panose="020B0604020202020204" pitchFamily="34" charset="0"/>
              </a:rPr>
              <a:t> 30cm / 12-inch short-depth chassis benefits</a:t>
            </a:r>
            <a:endParaRPr lang="zh-TW" altLang="en"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4" name="矩形 13">
            <a:extLst>
              <a:ext uri="{FF2B5EF4-FFF2-40B4-BE49-F238E27FC236}">
                <a16:creationId xmlns:a16="http://schemas.microsoft.com/office/drawing/2014/main" id="{C71240B5-402B-470E-AC71-36076B50E157}"/>
              </a:ext>
            </a:extLst>
          </p:cNvPr>
          <p:cNvSpPr/>
          <p:nvPr/>
        </p:nvSpPr>
        <p:spPr>
          <a:xfrm>
            <a:off x="-177800" y="1382257"/>
            <a:ext cx="3877652" cy="4065270"/>
          </a:xfrm>
          <a:prstGeom prst="rect">
            <a:avLst/>
          </a:prstGeom>
          <a:gradFill flip="none" rotWithShape="1">
            <a:gsLst>
              <a:gs pos="64000">
                <a:srgbClr val="010203">
                  <a:alpha val="72000"/>
                </a:srgbClr>
              </a:gs>
              <a:gs pos="0">
                <a:schemeClr val="bg1">
                  <a:alpha val="90000"/>
                </a:schemeClr>
              </a:gs>
              <a:gs pos="100000">
                <a:schemeClr val="bg1">
                  <a:alpha val="33000"/>
                </a:scheme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 name="Google Shape;298;p34">
            <a:extLst>
              <a:ext uri="{FF2B5EF4-FFF2-40B4-BE49-F238E27FC236}">
                <a16:creationId xmlns:a16="http://schemas.microsoft.com/office/drawing/2014/main" id="{665E1DAA-2C35-4767-AD00-1F41A6454A7D}"/>
              </a:ext>
            </a:extLst>
          </p:cNvPr>
          <p:cNvSpPr txBox="1">
            <a:spLocks/>
          </p:cNvSpPr>
          <p:nvPr/>
        </p:nvSpPr>
        <p:spPr>
          <a:xfrm>
            <a:off x="1503680" y="2818570"/>
            <a:ext cx="1797689" cy="10034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buClr>
                <a:srgbClr val="F4D088"/>
              </a:buClr>
              <a:buSzPct val="100000"/>
              <a:buNone/>
            </a:pP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Significant weight reduction of 30%.</a:t>
            </a:r>
          </a:p>
          <a:p>
            <a:pPr marL="0" indent="0">
              <a:buClr>
                <a:srgbClr val="F4D088"/>
              </a:buClr>
              <a:buSzPct val="100000"/>
              <a:buNone/>
            </a:pP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Single power supply or redundant power supply options</a:t>
            </a:r>
          </a:p>
        </p:txBody>
      </p:sp>
      <p:pic>
        <p:nvPicPr>
          <p:cNvPr id="16" name="圖片 3">
            <a:extLst>
              <a:ext uri="{FF2B5EF4-FFF2-40B4-BE49-F238E27FC236}">
                <a16:creationId xmlns:a16="http://schemas.microsoft.com/office/drawing/2014/main" id="{FD73724A-1254-463C-95A7-BDA1F79DF92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59327" y="2905680"/>
            <a:ext cx="863704" cy="815675"/>
          </a:xfrm>
          <a:prstGeom prst="roundRect">
            <a:avLst>
              <a:gd name="adj" fmla="val 11254"/>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extrusionH="63500">
            <a:contourClr>
              <a:srgbClr val="969696"/>
            </a:contourClr>
          </a:sp3d>
        </p:spPr>
      </p:pic>
      <p:pic>
        <p:nvPicPr>
          <p:cNvPr id="17" name="圖片 16" descr="一張含有 文字 的圖片&#10;&#10;自動產生的描述">
            <a:extLst>
              <a:ext uri="{FF2B5EF4-FFF2-40B4-BE49-F238E27FC236}">
                <a16:creationId xmlns:a16="http://schemas.microsoft.com/office/drawing/2014/main" id="{590A31A8-6EA6-47E5-91B4-01EAA9AC5C3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9474" y="3949430"/>
            <a:ext cx="906592" cy="906592"/>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18" name="Google Shape;298;p34">
            <a:extLst>
              <a:ext uri="{FF2B5EF4-FFF2-40B4-BE49-F238E27FC236}">
                <a16:creationId xmlns:a16="http://schemas.microsoft.com/office/drawing/2014/main" id="{6B9CAAC1-E4B1-4BDF-BC9B-C82BFB0F9917}"/>
              </a:ext>
            </a:extLst>
          </p:cNvPr>
          <p:cNvSpPr txBox="1">
            <a:spLocks/>
          </p:cNvSpPr>
          <p:nvPr/>
        </p:nvSpPr>
        <p:spPr>
          <a:xfrm>
            <a:off x="1470710" y="3937090"/>
            <a:ext cx="1647728" cy="10034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buClr>
                <a:srgbClr val="F4D088"/>
              </a:buClr>
              <a:buSzPct val="100000"/>
              <a:buNone/>
            </a:pP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30-cm</a:t>
            </a:r>
            <a:r>
              <a:rPr lang="en-US" altLang="zh-TW" sz="11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 12-inch short-depth chassis design, easy to </a:t>
            </a: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be placed in </a:t>
            </a:r>
            <a:r>
              <a:rPr lang="en-US" altLang="zh-TW" sz="11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more cabinets</a:t>
            </a: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and locations</a:t>
            </a:r>
            <a:endParaRPr lang="en-US" altLang="zh-TW" sz="11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9" name="內容版面配置區 2">
            <a:extLst>
              <a:ext uri="{FF2B5EF4-FFF2-40B4-BE49-F238E27FC236}">
                <a16:creationId xmlns:a16="http://schemas.microsoft.com/office/drawing/2014/main" id="{67EFB66B-FD5F-44AF-BCDB-A9EAE4470C22}"/>
              </a:ext>
            </a:extLst>
          </p:cNvPr>
          <p:cNvSpPr txBox="1">
            <a:spLocks/>
          </p:cNvSpPr>
          <p:nvPr/>
        </p:nvSpPr>
        <p:spPr>
          <a:xfrm>
            <a:off x="355600" y="1378265"/>
            <a:ext cx="3276600" cy="1440305"/>
          </a:xfrm>
          <a:prstGeom prst="rect">
            <a:avLst/>
          </a:prstGeom>
          <a:noFill/>
          <a:ln>
            <a:noFill/>
          </a:ln>
        </p:spPr>
        <p:txBody>
          <a:bodyPr spcFirstLastPara="1" wrap="square" lIns="91425" tIns="91425" rIns="91425" bIns="91425" anchor="t" anchorCtr="0">
            <a:normAutofit fontScale="92500" lnSpcReduction="2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pPr marL="114300" indent="0">
              <a:buFont typeface="Lato"/>
              <a:buNone/>
            </a:pP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In general, the 2U rackmount servers are heavy and over 18-inch depth in the market. TS-873AeU series with both single power supply and dual power supplies have reduced the weight by </a:t>
            </a:r>
            <a:r>
              <a:rPr lang="en-US" altLang="zh-TW" sz="1500" b="1" dirty="0">
                <a:solidFill>
                  <a:srgbClr val="FF0000"/>
                </a:solidFill>
                <a:latin typeface="Arial" panose="020B0604020202020204" pitchFamily="34" charset="0"/>
                <a:ea typeface="微軟正黑體" panose="020B0604030504040204" pitchFamily="34" charset="-120"/>
                <a:cs typeface="+mn-ea"/>
                <a:sym typeface="Arial" panose="020B0604020202020204" pitchFamily="34" charset="0"/>
              </a:rPr>
              <a:t>30% </a:t>
            </a: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and shortened the length to just </a:t>
            </a:r>
            <a:r>
              <a:rPr lang="en-US" altLang="zh-TW" sz="1500" b="1" dirty="0">
                <a:solidFill>
                  <a:srgbClr val="FF0000"/>
                </a:solidFill>
                <a:latin typeface="Arial" panose="020B0604020202020204" pitchFamily="34" charset="0"/>
                <a:ea typeface="微軟正黑體" panose="020B0604030504040204" pitchFamily="34" charset="-120"/>
                <a:cs typeface="+mn-ea"/>
                <a:sym typeface="Arial" panose="020B0604020202020204" pitchFamily="34" charset="0"/>
              </a:rPr>
              <a:t>30-cm / 12-inch </a:t>
            </a: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for easy placement and movement.</a:t>
            </a:r>
            <a:endParaRPr lang="zh-TW" altLang="en-US"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1563819054"/>
      </p:ext>
    </p:extLst>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圓角 29">
            <a:extLst>
              <a:ext uri="{FF2B5EF4-FFF2-40B4-BE49-F238E27FC236}">
                <a16:creationId xmlns:a16="http://schemas.microsoft.com/office/drawing/2014/main" id="{5F208E97-1047-4DCB-BC96-C2E6198C023E}"/>
              </a:ext>
            </a:extLst>
          </p:cNvPr>
          <p:cNvSpPr/>
          <p:nvPr/>
        </p:nvSpPr>
        <p:spPr>
          <a:xfrm>
            <a:off x="4522787" y="139611"/>
            <a:ext cx="4308937" cy="3882591"/>
          </a:xfrm>
          <a:prstGeom prst="roundRect">
            <a:avLst>
              <a:gd name="adj" fmla="val 50000"/>
            </a:avLst>
          </a:prstGeom>
          <a:solidFill>
            <a:schemeClr val="dk1">
              <a:alpha val="56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32" name="圖片 31">
            <a:extLst>
              <a:ext uri="{FF2B5EF4-FFF2-40B4-BE49-F238E27FC236}">
                <a16:creationId xmlns:a16="http://schemas.microsoft.com/office/drawing/2014/main" id="{40AD298F-B134-45EC-A59F-6C23B3C1D92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701969" y="166176"/>
            <a:ext cx="4168971" cy="3102843"/>
          </a:xfrm>
          <a:prstGeom prst="rect">
            <a:avLst/>
          </a:prstGeom>
        </p:spPr>
      </p:pic>
      <p:sp>
        <p:nvSpPr>
          <p:cNvPr id="33" name="手繪多邊形: 圖案 32">
            <a:extLst>
              <a:ext uri="{FF2B5EF4-FFF2-40B4-BE49-F238E27FC236}">
                <a16:creationId xmlns:a16="http://schemas.microsoft.com/office/drawing/2014/main" id="{3C68CCDD-71EC-4B8F-9A03-DB6370A19CEB}"/>
              </a:ext>
            </a:extLst>
          </p:cNvPr>
          <p:cNvSpPr/>
          <p:nvPr/>
        </p:nvSpPr>
        <p:spPr>
          <a:xfrm>
            <a:off x="3496733" y="2772833"/>
            <a:ext cx="4821767" cy="1435100"/>
          </a:xfrm>
          <a:custGeom>
            <a:avLst/>
            <a:gdLst>
              <a:gd name="connsiteX0" fmla="*/ 4364567 w 4821767"/>
              <a:gd name="connsiteY0" fmla="*/ 1435100 h 1435100"/>
              <a:gd name="connsiteX1" fmla="*/ 4804834 w 4821767"/>
              <a:gd name="connsiteY1" fmla="*/ 1248834 h 1435100"/>
              <a:gd name="connsiteX2" fmla="*/ 4821767 w 4821767"/>
              <a:gd name="connsiteY2" fmla="*/ 258234 h 1435100"/>
              <a:gd name="connsiteX3" fmla="*/ 609600 w 4821767"/>
              <a:gd name="connsiteY3" fmla="*/ 0 h 1435100"/>
              <a:gd name="connsiteX4" fmla="*/ 0 w 4821767"/>
              <a:gd name="connsiteY4" fmla="*/ 105834 h 1435100"/>
              <a:gd name="connsiteX5" fmla="*/ 4364567 w 4821767"/>
              <a:gd name="connsiteY5" fmla="*/ 1435100 h 143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1767" h="1435100">
                <a:moveTo>
                  <a:pt x="4364567" y="1435100"/>
                </a:moveTo>
                <a:lnTo>
                  <a:pt x="4804834" y="1248834"/>
                </a:lnTo>
                <a:lnTo>
                  <a:pt x="4821767" y="258234"/>
                </a:lnTo>
                <a:lnTo>
                  <a:pt x="609600" y="0"/>
                </a:lnTo>
                <a:lnTo>
                  <a:pt x="0" y="105834"/>
                </a:lnTo>
                <a:lnTo>
                  <a:pt x="4364567" y="1435100"/>
                </a:lnTo>
                <a:close/>
              </a:path>
            </a:pathLst>
          </a:custGeom>
          <a:solidFill>
            <a:schemeClr val="tx1">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 name="標題 6">
            <a:extLst>
              <a:ext uri="{FF2B5EF4-FFF2-40B4-BE49-F238E27FC236}">
                <a16:creationId xmlns:a16="http://schemas.microsoft.com/office/drawing/2014/main" id="{09FACB65-8E28-47CD-973C-71EF8ABADF16}"/>
              </a:ext>
            </a:extLst>
          </p:cNvPr>
          <p:cNvSpPr>
            <a:spLocks noGrp="1"/>
          </p:cNvSpPr>
          <p:nvPr>
            <p:ph type="title"/>
          </p:nvPr>
        </p:nvSpPr>
        <p:spPr>
          <a:xfrm>
            <a:off x="718050" y="329463"/>
            <a:ext cx="7707900" cy="572700"/>
          </a:xfrm>
        </p:spPr>
        <p:txBody>
          <a:bodyPr/>
          <a:lstStyle/>
          <a:p>
            <a:pPr algn="l"/>
            <a:r>
              <a:rPr lang="en-US" altLang="zh-TW" dirty="0">
                <a:latin typeface="Arial" panose="020B0604020202020204" pitchFamily="34" charset="0"/>
                <a:ea typeface="微軟正黑體" panose="020B0604030504040204" pitchFamily="34" charset="-120"/>
                <a:cs typeface="+mn-ea"/>
                <a:sym typeface="Arial" panose="020B0604020202020204" pitchFamily="34" charset="0"/>
              </a:rPr>
              <a:t>30-cm / 12-inch short-depth</a:t>
            </a:r>
            <a:r>
              <a:rPr lang="en-US" altLang="zh-TW">
                <a:latin typeface="Arial" panose="020B0604020202020204" pitchFamily="34" charset="0"/>
                <a:ea typeface="微軟正黑體" panose="020B0604030504040204" pitchFamily="34" charset="-120"/>
                <a:cs typeface="+mn-ea"/>
                <a:sym typeface="Arial" panose="020B0604020202020204" pitchFamily="34" charset="0"/>
              </a:rPr>
              <a:t> chassis</a:t>
            </a:r>
          </a:p>
        </p:txBody>
      </p:sp>
      <p:sp>
        <p:nvSpPr>
          <p:cNvPr id="12" name="矩形: 圓角 11">
            <a:extLst>
              <a:ext uri="{FF2B5EF4-FFF2-40B4-BE49-F238E27FC236}">
                <a16:creationId xmlns:a16="http://schemas.microsoft.com/office/drawing/2014/main" id="{2ABE7699-83D9-4182-BB6E-90A9996EC88E}"/>
              </a:ext>
            </a:extLst>
          </p:cNvPr>
          <p:cNvSpPr/>
          <p:nvPr/>
        </p:nvSpPr>
        <p:spPr>
          <a:xfrm>
            <a:off x="1792227" y="2110718"/>
            <a:ext cx="3884724" cy="2731094"/>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6" name="圖片 5">
            <a:extLst>
              <a:ext uri="{FF2B5EF4-FFF2-40B4-BE49-F238E27FC236}">
                <a16:creationId xmlns:a16="http://schemas.microsoft.com/office/drawing/2014/main" id="{D5582940-8BA7-427C-B206-4AB319D55145}"/>
              </a:ext>
            </a:extLst>
          </p:cNvPr>
          <p:cNvPicPr>
            <a:picLocks noChangeAspect="1"/>
          </p:cNvPicPr>
          <p:nvPr/>
        </p:nvPicPr>
        <p:blipFill rotWithShape="1">
          <a:blip r:embed="rId4" cstate="print">
            <a:alphaModFix amt="50000"/>
            <a:extLst>
              <a:ext uri="{28A0092B-C50C-407E-A947-70E740481C1C}">
                <a14:useLocalDpi xmlns:a14="http://schemas.microsoft.com/office/drawing/2010/main"/>
              </a:ext>
            </a:extLst>
          </a:blip>
          <a:srcRect/>
          <a:stretch/>
        </p:blipFill>
        <p:spPr>
          <a:xfrm>
            <a:off x="1644552" y="2682659"/>
            <a:ext cx="6884762" cy="2041548"/>
          </a:xfrm>
          <a:prstGeom prst="rect">
            <a:avLst/>
          </a:prstGeom>
        </p:spPr>
      </p:pic>
      <p:pic>
        <p:nvPicPr>
          <p:cNvPr id="3" name="圖片 2">
            <a:extLst>
              <a:ext uri="{FF2B5EF4-FFF2-40B4-BE49-F238E27FC236}">
                <a16:creationId xmlns:a16="http://schemas.microsoft.com/office/drawing/2014/main" id="{890395C7-EEF2-482A-A1F2-8CBB5A3A099A}"/>
              </a:ext>
            </a:extLst>
          </p:cNvPr>
          <p:cNvPicPr>
            <a:picLocks noChangeAspect="1"/>
          </p:cNvPicPr>
          <p:nvPr/>
        </p:nvPicPr>
        <p:blipFill rotWithShape="1">
          <a:blip r:embed="rId5" cstate="print">
            <a:alphaModFix/>
            <a:extLst>
              <a:ext uri="{28A0092B-C50C-407E-A947-70E740481C1C}">
                <a14:useLocalDpi xmlns:a14="http://schemas.microsoft.com/office/drawing/2010/main"/>
              </a:ext>
            </a:extLst>
          </a:blip>
          <a:srcRect/>
          <a:stretch/>
        </p:blipFill>
        <p:spPr>
          <a:xfrm>
            <a:off x="953162" y="2686553"/>
            <a:ext cx="7177032" cy="2317336"/>
          </a:xfrm>
          <a:prstGeom prst="rect">
            <a:avLst/>
          </a:prstGeom>
        </p:spPr>
      </p:pic>
      <p:cxnSp>
        <p:nvCxnSpPr>
          <p:cNvPr id="9" name="直線單箭頭接點 8"/>
          <p:cNvCxnSpPr>
            <a:cxnSpLocks/>
          </p:cNvCxnSpPr>
          <p:nvPr/>
        </p:nvCxnSpPr>
        <p:spPr>
          <a:xfrm flipV="1">
            <a:off x="1530252" y="2722691"/>
            <a:ext cx="1873956" cy="319896"/>
          </a:xfrm>
          <a:prstGeom prst="straightConnector1">
            <a:avLst/>
          </a:prstGeom>
          <a:ln w="12700">
            <a:headEnd type="arrow"/>
            <a:tailEnd type="arrow"/>
          </a:ln>
        </p:spPr>
        <p:style>
          <a:lnRef idx="3">
            <a:schemeClr val="accent6"/>
          </a:lnRef>
          <a:fillRef idx="0">
            <a:schemeClr val="accent6"/>
          </a:fillRef>
          <a:effectRef idx="2">
            <a:schemeClr val="accent6"/>
          </a:effectRef>
          <a:fontRef idx="minor">
            <a:schemeClr val="tx1"/>
          </a:fontRef>
        </p:style>
      </p:cxnSp>
      <p:cxnSp>
        <p:nvCxnSpPr>
          <p:cNvPr id="10" name="直線單箭頭接點 9">
            <a:extLst>
              <a:ext uri="{FF2B5EF4-FFF2-40B4-BE49-F238E27FC236}">
                <a16:creationId xmlns:a16="http://schemas.microsoft.com/office/drawing/2014/main" id="{1ED77B26-53DF-4D94-902A-147F8F16D440}"/>
              </a:ext>
            </a:extLst>
          </p:cNvPr>
          <p:cNvCxnSpPr>
            <a:cxnSpLocks/>
          </p:cNvCxnSpPr>
          <p:nvPr/>
        </p:nvCxnSpPr>
        <p:spPr>
          <a:xfrm flipV="1">
            <a:off x="3404208" y="2620312"/>
            <a:ext cx="650169" cy="102381"/>
          </a:xfrm>
          <a:prstGeom prst="straightConnector1">
            <a:avLst/>
          </a:prstGeom>
          <a:ln w="12700">
            <a:solidFill>
              <a:srgbClr val="E9C27B"/>
            </a:solidFill>
            <a:headEnd type="arrow"/>
            <a:tailEnd type="arrow"/>
          </a:ln>
        </p:spPr>
        <p:style>
          <a:lnRef idx="3">
            <a:schemeClr val="accent6"/>
          </a:lnRef>
          <a:fillRef idx="0">
            <a:schemeClr val="accent6"/>
          </a:fillRef>
          <a:effectRef idx="2">
            <a:schemeClr val="accent6"/>
          </a:effectRef>
          <a:fontRef idx="minor">
            <a:schemeClr val="tx1"/>
          </a:fontRef>
        </p:style>
      </p:cxnSp>
      <p:sp>
        <p:nvSpPr>
          <p:cNvPr id="2" name="文字方塊 1">
            <a:extLst>
              <a:ext uri="{FF2B5EF4-FFF2-40B4-BE49-F238E27FC236}">
                <a16:creationId xmlns:a16="http://schemas.microsoft.com/office/drawing/2014/main" id="{B3920503-C0EB-4DEB-82D7-2B55B02C395E}"/>
              </a:ext>
            </a:extLst>
          </p:cNvPr>
          <p:cNvSpPr txBox="1"/>
          <p:nvPr/>
        </p:nvSpPr>
        <p:spPr>
          <a:xfrm>
            <a:off x="3212547" y="2344749"/>
            <a:ext cx="78054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a:solidFill>
                  <a:srgbClr val="E9C27B"/>
                </a:solidFill>
                <a:latin typeface="Arial" panose="020B0604020202020204" pitchFamily="34" charset="0"/>
                <a:ea typeface="微軟正黑體" panose="020B0604030504040204" pitchFamily="34" charset="-120"/>
                <a:sym typeface="Arial" panose="020B0604020202020204" pitchFamily="34" charset="0"/>
              </a:rPr>
              <a:t>12.7cm</a:t>
            </a:r>
            <a:endParaRPr lang="zh-TW">
              <a:solidFill>
                <a:srgbClr val="E9C27B"/>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 name="文字方塊 10">
            <a:extLst>
              <a:ext uri="{FF2B5EF4-FFF2-40B4-BE49-F238E27FC236}">
                <a16:creationId xmlns:a16="http://schemas.microsoft.com/office/drawing/2014/main" id="{8B20312D-D64D-4804-A95C-A8C040272687}"/>
              </a:ext>
            </a:extLst>
          </p:cNvPr>
          <p:cNvSpPr txBox="1"/>
          <p:nvPr/>
        </p:nvSpPr>
        <p:spPr>
          <a:xfrm>
            <a:off x="2017901" y="2536634"/>
            <a:ext cx="78054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a:solidFill>
                  <a:schemeClr val="accent6"/>
                </a:solidFill>
                <a:latin typeface="Arial" panose="020B0604020202020204" pitchFamily="34" charset="0"/>
                <a:ea typeface="微軟正黑體" panose="020B0604030504040204" pitchFamily="34" charset="-120"/>
                <a:sym typeface="Arial" panose="020B0604020202020204" pitchFamily="34" charset="0"/>
              </a:rPr>
              <a:t>29.7cm</a:t>
            </a:r>
            <a:endParaRPr lang="zh-TW">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4" name="圖片 4" hidden="1">
            <a:extLst>
              <a:ext uri="{FF2B5EF4-FFF2-40B4-BE49-F238E27FC236}">
                <a16:creationId xmlns:a16="http://schemas.microsoft.com/office/drawing/2014/main" id="{090BAA87-C7C0-45BE-91E9-F6CA88FEBD7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73843" y="1019392"/>
            <a:ext cx="569997" cy="569997"/>
          </a:xfrm>
          <a:prstGeom prst="rect">
            <a:avLst/>
          </a:prstGeom>
        </p:spPr>
      </p:pic>
      <p:sp>
        <p:nvSpPr>
          <p:cNvPr id="13" name="文字方塊 12">
            <a:extLst>
              <a:ext uri="{FF2B5EF4-FFF2-40B4-BE49-F238E27FC236}">
                <a16:creationId xmlns:a16="http://schemas.microsoft.com/office/drawing/2014/main" id="{3F5DD253-14F2-4A81-8369-5A24A4E8914B}"/>
              </a:ext>
            </a:extLst>
          </p:cNvPr>
          <p:cNvSpPr txBox="1"/>
          <p:nvPr/>
        </p:nvSpPr>
        <p:spPr>
          <a:xfrm>
            <a:off x="1379782" y="1136357"/>
            <a:ext cx="190573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1100">
                <a:solidFill>
                  <a:schemeClr val="accent6"/>
                </a:solidFill>
                <a:latin typeface="Arial" panose="020B0604020202020204" pitchFamily="34" charset="0"/>
                <a:ea typeface="微軟正黑體" panose="020B0604030504040204" pitchFamily="34" charset="-120"/>
                <a:sym typeface="Arial" panose="020B0604020202020204" pitchFamily="34" charset="0"/>
              </a:rPr>
              <a:t>The chassis is 30% </a:t>
            </a:r>
            <a:r>
              <a:rPr lang="en-US" altLang="zh-TW" sz="1100" dirty="0">
                <a:solidFill>
                  <a:schemeClr val="accent6"/>
                </a:solidFill>
                <a:latin typeface="Arial" panose="020B0604020202020204" pitchFamily="34" charset="0"/>
                <a:ea typeface="微軟正黑體" panose="020B0604030504040204" pitchFamily="34" charset="-120"/>
                <a:sym typeface="Arial" panose="020B0604020202020204" pitchFamily="34" charset="0"/>
              </a:rPr>
              <a:t>shorter.</a:t>
            </a:r>
            <a:endParaRPr lang="en-US" altLang="zh-TW" sz="110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p>
            <a:pPr algn="l"/>
            <a:r>
              <a:rPr lang="en-US" altLang="zh-TW" sz="1100">
                <a:solidFill>
                  <a:schemeClr val="accent6"/>
                </a:solidFill>
                <a:latin typeface="Arial" panose="020B0604020202020204" pitchFamily="34" charset="0"/>
                <a:ea typeface="微軟正黑體" panose="020B0604030504040204" pitchFamily="34" charset="-120"/>
                <a:sym typeface="Arial" panose="020B0604020202020204" pitchFamily="34" charset="0"/>
              </a:rPr>
              <a:t>Easy to setup and transport</a:t>
            </a:r>
            <a:endParaRPr lang="zh-TW" altLang="en-US" sz="110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22" name="直線單箭頭接點 21">
            <a:extLst>
              <a:ext uri="{FF2B5EF4-FFF2-40B4-BE49-F238E27FC236}">
                <a16:creationId xmlns:a16="http://schemas.microsoft.com/office/drawing/2014/main" id="{46117B88-ED97-452E-85EC-B3F06D4CEAAB}"/>
              </a:ext>
            </a:extLst>
          </p:cNvPr>
          <p:cNvCxnSpPr>
            <a:cxnSpLocks/>
          </p:cNvCxnSpPr>
          <p:nvPr/>
        </p:nvCxnSpPr>
        <p:spPr>
          <a:xfrm flipH="1" flipV="1">
            <a:off x="1019202" y="3197776"/>
            <a:ext cx="22480" cy="1064001"/>
          </a:xfrm>
          <a:prstGeom prst="straightConnector1">
            <a:avLst/>
          </a:prstGeom>
          <a:ln w="12700">
            <a:headEnd type="arrow"/>
            <a:tailEnd type="arrow"/>
          </a:ln>
        </p:spPr>
        <p:style>
          <a:lnRef idx="3">
            <a:schemeClr val="accent6"/>
          </a:lnRef>
          <a:fillRef idx="0">
            <a:schemeClr val="accent6"/>
          </a:fillRef>
          <a:effectRef idx="2">
            <a:schemeClr val="accent6"/>
          </a:effectRef>
          <a:fontRef idx="minor">
            <a:schemeClr val="tx1"/>
          </a:fontRef>
        </p:style>
      </p:cxnSp>
      <p:sp>
        <p:nvSpPr>
          <p:cNvPr id="24" name="文字方塊 23">
            <a:extLst>
              <a:ext uri="{FF2B5EF4-FFF2-40B4-BE49-F238E27FC236}">
                <a16:creationId xmlns:a16="http://schemas.microsoft.com/office/drawing/2014/main" id="{F2511357-72AB-4278-861E-4E5D960DF2C9}"/>
              </a:ext>
            </a:extLst>
          </p:cNvPr>
          <p:cNvSpPr txBox="1"/>
          <p:nvPr/>
        </p:nvSpPr>
        <p:spPr>
          <a:xfrm>
            <a:off x="360470" y="3575887"/>
            <a:ext cx="6859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a:solidFill>
                  <a:schemeClr val="accent6"/>
                </a:solidFill>
                <a:latin typeface="Arial" panose="020B0604020202020204" pitchFamily="34" charset="0"/>
                <a:ea typeface="微軟正黑體" panose="020B0604030504040204" pitchFamily="34" charset="-120"/>
                <a:sym typeface="Arial" panose="020B0604020202020204" pitchFamily="34" charset="0"/>
              </a:rPr>
              <a:t>8.9</a:t>
            </a:r>
            <a:r>
              <a:rPr lang="zh-TW" altLang="en-US">
                <a:solidFill>
                  <a:schemeClr val="accent6"/>
                </a:solidFill>
                <a:latin typeface="Arial" panose="020B0604020202020204" pitchFamily="34" charset="0"/>
                <a:ea typeface="微軟正黑體" panose="020B0604030504040204" pitchFamily="34" charset="-120"/>
                <a:sym typeface="Arial" panose="020B0604020202020204" pitchFamily="34" charset="0"/>
              </a:rPr>
              <a:t>cm</a:t>
            </a:r>
            <a:endParaRPr lang="zh-TW">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5" name="文字方塊 24">
            <a:extLst>
              <a:ext uri="{FF2B5EF4-FFF2-40B4-BE49-F238E27FC236}">
                <a16:creationId xmlns:a16="http://schemas.microsoft.com/office/drawing/2014/main" id="{FF03E9E5-4F33-42D4-B29E-21F4431736B2}"/>
              </a:ext>
            </a:extLst>
          </p:cNvPr>
          <p:cNvSpPr txBox="1"/>
          <p:nvPr/>
        </p:nvSpPr>
        <p:spPr>
          <a:xfrm>
            <a:off x="3086270" y="4659335"/>
            <a:ext cx="78054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a:solidFill>
                  <a:schemeClr val="accent6"/>
                </a:solidFill>
                <a:latin typeface="Arial" panose="020B0604020202020204" pitchFamily="34" charset="0"/>
                <a:ea typeface="微軟正黑體" panose="020B0604030504040204" pitchFamily="34" charset="-120"/>
                <a:sym typeface="Arial" panose="020B0604020202020204" pitchFamily="34" charset="0"/>
              </a:rPr>
              <a:t>48.2</a:t>
            </a:r>
            <a:r>
              <a:rPr lang="zh-TW" altLang="en-US">
                <a:solidFill>
                  <a:schemeClr val="accent6"/>
                </a:solidFill>
                <a:latin typeface="Arial" panose="020B0604020202020204" pitchFamily="34" charset="0"/>
                <a:ea typeface="微軟正黑體" panose="020B0604030504040204" pitchFamily="34" charset="-120"/>
                <a:sym typeface="Arial" panose="020B0604020202020204" pitchFamily="34" charset="0"/>
              </a:rPr>
              <a:t>cm</a:t>
            </a:r>
            <a:endParaRPr lang="zh-TW">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26" name="直線單箭頭接點 25">
            <a:extLst>
              <a:ext uri="{FF2B5EF4-FFF2-40B4-BE49-F238E27FC236}">
                <a16:creationId xmlns:a16="http://schemas.microsoft.com/office/drawing/2014/main" id="{E853850A-D043-49B6-9934-875224076365}"/>
              </a:ext>
            </a:extLst>
          </p:cNvPr>
          <p:cNvCxnSpPr>
            <a:cxnSpLocks/>
          </p:cNvCxnSpPr>
          <p:nvPr/>
        </p:nvCxnSpPr>
        <p:spPr>
          <a:xfrm>
            <a:off x="1201322" y="4398105"/>
            <a:ext cx="5330992" cy="518569"/>
          </a:xfrm>
          <a:prstGeom prst="straightConnector1">
            <a:avLst/>
          </a:prstGeom>
          <a:ln w="12700">
            <a:headEnd type="arrow"/>
            <a:tailEnd type="arrow"/>
          </a:ln>
        </p:spPr>
        <p:style>
          <a:lnRef idx="3">
            <a:schemeClr val="accent6"/>
          </a:lnRef>
          <a:fillRef idx="0">
            <a:schemeClr val="accent6"/>
          </a:fillRef>
          <a:effectRef idx="2">
            <a:schemeClr val="accent6"/>
          </a:effectRef>
          <a:fontRef idx="minor">
            <a:schemeClr val="tx1"/>
          </a:fontRef>
        </p:style>
      </p:cxnSp>
      <p:sp>
        <p:nvSpPr>
          <p:cNvPr id="23" name="Google Shape;298;p34">
            <a:extLst>
              <a:ext uri="{FF2B5EF4-FFF2-40B4-BE49-F238E27FC236}">
                <a16:creationId xmlns:a16="http://schemas.microsoft.com/office/drawing/2014/main" id="{3584A7B8-2B32-4DA8-B692-69F1639B99BE}"/>
              </a:ext>
            </a:extLst>
          </p:cNvPr>
          <p:cNvSpPr txBox="1">
            <a:spLocks/>
          </p:cNvSpPr>
          <p:nvPr/>
        </p:nvSpPr>
        <p:spPr>
          <a:xfrm>
            <a:off x="1353762" y="1764191"/>
            <a:ext cx="1870472" cy="8344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buClr>
                <a:srgbClr val="F4D088"/>
              </a:buClr>
              <a:buSzPct val="100000"/>
              <a:buNone/>
            </a:pP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30-cm</a:t>
            </a:r>
            <a:r>
              <a:rPr lang="en-US" altLang="zh-TW" sz="11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 12-inch short chassis </a:t>
            </a: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supports</a:t>
            </a:r>
            <a:r>
              <a:rPr lang="en-US" altLang="zh-TW" sz="11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most of the cabinet on the market</a:t>
            </a:r>
          </a:p>
        </p:txBody>
      </p:sp>
      <p:grpSp>
        <p:nvGrpSpPr>
          <p:cNvPr id="21" name="群組 20">
            <a:extLst>
              <a:ext uri="{FF2B5EF4-FFF2-40B4-BE49-F238E27FC236}">
                <a16:creationId xmlns:a16="http://schemas.microsoft.com/office/drawing/2014/main" id="{9F696CCC-82CD-478F-8135-FF8F58B4330C}"/>
              </a:ext>
            </a:extLst>
          </p:cNvPr>
          <p:cNvGrpSpPr/>
          <p:nvPr/>
        </p:nvGrpSpPr>
        <p:grpSpPr>
          <a:xfrm>
            <a:off x="758342" y="1119223"/>
            <a:ext cx="540682" cy="526667"/>
            <a:chOff x="155821" y="1002121"/>
            <a:chExt cx="540682" cy="538313"/>
          </a:xfrm>
        </p:grpSpPr>
        <p:sp>
          <p:nvSpPr>
            <p:cNvPr id="27" name="矩形: 圓角 26">
              <a:extLst>
                <a:ext uri="{FF2B5EF4-FFF2-40B4-BE49-F238E27FC236}">
                  <a16:creationId xmlns:a16="http://schemas.microsoft.com/office/drawing/2014/main" id="{BF5BCEA6-54E4-4B92-8C07-ADACEC79E816}"/>
                </a:ext>
              </a:extLst>
            </p:cNvPr>
            <p:cNvSpPr/>
            <p:nvPr/>
          </p:nvSpPr>
          <p:spPr>
            <a:xfrm>
              <a:off x="155821" y="1002121"/>
              <a:ext cx="540682" cy="538313"/>
            </a:xfrm>
            <a:prstGeom prst="roundRect">
              <a:avLst>
                <a:gd name="adj" fmla="val 9589"/>
              </a:avLst>
            </a:prstGeom>
            <a:gradFill flip="none" rotWithShape="1">
              <a:gsLst>
                <a:gs pos="0">
                  <a:srgbClr val="E7E6E7"/>
                </a:gs>
                <a:gs pos="73000">
                  <a:srgbClr val="C6BECD"/>
                </a:gs>
              </a:gsLst>
              <a:lin ang="2700000" scaled="1"/>
              <a:tileRect/>
            </a:gradFill>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28" name="圖片 27" hidden="1">
              <a:extLst>
                <a:ext uri="{FF2B5EF4-FFF2-40B4-BE49-F238E27FC236}">
                  <a16:creationId xmlns:a16="http://schemas.microsoft.com/office/drawing/2014/main" id="{77632613-E1E8-4467-B116-C0BD279722B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86598" y="1029340"/>
              <a:ext cx="483875" cy="483875"/>
            </a:xfrm>
            <a:prstGeom prst="rect">
              <a:avLst/>
            </a:prstGeom>
          </p:spPr>
        </p:pic>
      </p:grpSp>
      <p:sp>
        <p:nvSpPr>
          <p:cNvPr id="29" name="手繪多邊形: 圖案 28">
            <a:extLst>
              <a:ext uri="{FF2B5EF4-FFF2-40B4-BE49-F238E27FC236}">
                <a16:creationId xmlns:a16="http://schemas.microsoft.com/office/drawing/2014/main" id="{6C95E931-0C04-4E8C-9395-3FD7137D90CB}"/>
              </a:ext>
            </a:extLst>
          </p:cNvPr>
          <p:cNvSpPr/>
          <p:nvPr/>
        </p:nvSpPr>
        <p:spPr>
          <a:xfrm>
            <a:off x="882650" y="1218021"/>
            <a:ext cx="322990" cy="317696"/>
          </a:xfrm>
          <a:custGeom>
            <a:avLst/>
            <a:gdLst>
              <a:gd name="connsiteX0" fmla="*/ 206599 w 299724"/>
              <a:gd name="connsiteY0" fmla="*/ 168988 h 269130"/>
              <a:gd name="connsiteX1" fmla="*/ 163376 w 299724"/>
              <a:gd name="connsiteY1" fmla="*/ 187090 h 269130"/>
              <a:gd name="connsiteX2" fmla="*/ 150076 w 299724"/>
              <a:gd name="connsiteY2" fmla="*/ 194109 h 269130"/>
              <a:gd name="connsiteX3" fmla="*/ 106114 w 299724"/>
              <a:gd name="connsiteY3" fmla="*/ 194109 h 269130"/>
              <a:gd name="connsiteX4" fmla="*/ 102050 w 299724"/>
              <a:gd name="connsiteY4" fmla="*/ 201128 h 269130"/>
              <a:gd name="connsiteX5" fmla="*/ 106114 w 299724"/>
              <a:gd name="connsiteY5" fmla="*/ 208148 h 269130"/>
              <a:gd name="connsiteX6" fmla="*/ 175198 w 299724"/>
              <a:gd name="connsiteY6" fmla="*/ 208148 h 269130"/>
              <a:gd name="connsiteX7" fmla="*/ 180739 w 299724"/>
              <a:gd name="connsiteY7" fmla="*/ 213689 h 269130"/>
              <a:gd name="connsiteX8" fmla="*/ 175198 w 299724"/>
              <a:gd name="connsiteY8" fmla="*/ 219231 h 269130"/>
              <a:gd name="connsiteX9" fmla="*/ 106061 w 299724"/>
              <a:gd name="connsiteY9" fmla="*/ 219231 h 269130"/>
              <a:gd name="connsiteX10" fmla="*/ 93527 w 299724"/>
              <a:gd name="connsiteY10" fmla="*/ 211103 h 269130"/>
              <a:gd name="connsiteX11" fmla="*/ 41807 w 299724"/>
              <a:gd name="connsiteY11" fmla="*/ 194848 h 269130"/>
              <a:gd name="connsiteX12" fmla="*/ 15577 w 299724"/>
              <a:gd name="connsiteY12" fmla="*/ 200785 h 269130"/>
              <a:gd name="connsiteX13" fmla="*/ 70253 w 299724"/>
              <a:gd name="connsiteY13" fmla="*/ 229232 h 269130"/>
              <a:gd name="connsiteX14" fmla="*/ 205860 w 299724"/>
              <a:gd name="connsiteY14" fmla="*/ 240684 h 269130"/>
              <a:gd name="connsiteX15" fmla="*/ 238740 w 299724"/>
              <a:gd name="connsiteY15" fmla="*/ 229232 h 269130"/>
              <a:gd name="connsiteX16" fmla="*/ 238740 w 299724"/>
              <a:gd name="connsiteY16" fmla="*/ 168988 h 269130"/>
              <a:gd name="connsiteX17" fmla="*/ 249823 w 299724"/>
              <a:gd name="connsiteY17" fmla="*/ 156454 h 269130"/>
              <a:gd name="connsiteX18" fmla="*/ 249823 w 299724"/>
              <a:gd name="connsiteY18" fmla="*/ 245856 h 269130"/>
              <a:gd name="connsiteX19" fmla="*/ 288982 w 299724"/>
              <a:gd name="connsiteY19" fmla="*/ 245856 h 269130"/>
              <a:gd name="connsiteX20" fmla="*/ 288982 w 299724"/>
              <a:gd name="connsiteY20" fmla="*/ 156454 h 269130"/>
              <a:gd name="connsiteX21" fmla="*/ 244281 w 299724"/>
              <a:gd name="connsiteY21" fmla="*/ 145371 h 269130"/>
              <a:gd name="connsiteX22" fmla="*/ 294517 w 299724"/>
              <a:gd name="connsiteY22" fmla="*/ 145371 h 269130"/>
              <a:gd name="connsiteX23" fmla="*/ 299689 w 299724"/>
              <a:gd name="connsiteY23" fmla="*/ 150912 h 269130"/>
              <a:gd name="connsiteX24" fmla="*/ 299689 w 299724"/>
              <a:gd name="connsiteY24" fmla="*/ 251397 h 269130"/>
              <a:gd name="connsiteX25" fmla="*/ 294154 w 299724"/>
              <a:gd name="connsiteY25" fmla="*/ 256939 h 269130"/>
              <a:gd name="connsiteX26" fmla="*/ 243912 w 299724"/>
              <a:gd name="connsiteY26" fmla="*/ 256939 h 269130"/>
              <a:gd name="connsiteX27" fmla="*/ 238370 w 299724"/>
              <a:gd name="connsiteY27" fmla="*/ 251397 h 269130"/>
              <a:gd name="connsiteX28" fmla="*/ 238370 w 299724"/>
              <a:gd name="connsiteY28" fmla="*/ 241423 h 269130"/>
              <a:gd name="connsiteX29" fmla="*/ 209185 w 299724"/>
              <a:gd name="connsiteY29" fmla="*/ 251397 h 269130"/>
              <a:gd name="connsiteX30" fmla="*/ 141579 w 299724"/>
              <a:gd name="connsiteY30" fmla="*/ 269130 h 269130"/>
              <a:gd name="connsiteX31" fmla="*/ 64738 w 299724"/>
              <a:gd name="connsiteY31" fmla="*/ 239206 h 269130"/>
              <a:gd name="connsiteX32" fmla="*/ 3043 w 299724"/>
              <a:gd name="connsiteY32" fmla="*/ 207066 h 269130"/>
              <a:gd name="connsiteX33" fmla="*/ 87 w 299724"/>
              <a:gd name="connsiteY33" fmla="*/ 203002 h 269130"/>
              <a:gd name="connsiteX34" fmla="*/ 1565 w 299724"/>
              <a:gd name="connsiteY34" fmla="*/ 198199 h 269130"/>
              <a:gd name="connsiteX35" fmla="*/ 44788 w 299724"/>
              <a:gd name="connsiteY35" fmla="*/ 184161 h 269130"/>
              <a:gd name="connsiteX36" fmla="*/ 91337 w 299724"/>
              <a:gd name="connsiteY36" fmla="*/ 198938 h 269130"/>
              <a:gd name="connsiteX37" fmla="*/ 106114 w 299724"/>
              <a:gd name="connsiteY37" fmla="*/ 183053 h 269130"/>
              <a:gd name="connsiteX38" fmla="*/ 149337 w 299724"/>
              <a:gd name="connsiteY38" fmla="*/ 183053 h 269130"/>
              <a:gd name="connsiteX39" fmla="*/ 156726 w 299724"/>
              <a:gd name="connsiteY39" fmla="*/ 178250 h 269130"/>
              <a:gd name="connsiteX40" fmla="*/ 206599 w 299724"/>
              <a:gd name="connsiteY40" fmla="*/ 157931 h 269130"/>
              <a:gd name="connsiteX41" fmla="*/ 238740 w 299724"/>
              <a:gd name="connsiteY41" fmla="*/ 157931 h 269130"/>
              <a:gd name="connsiteX42" fmla="*/ 238740 w 299724"/>
              <a:gd name="connsiteY42" fmla="*/ 150912 h 269130"/>
              <a:gd name="connsiteX43" fmla="*/ 244281 w 299724"/>
              <a:gd name="connsiteY43" fmla="*/ 145371 h 269130"/>
              <a:gd name="connsiteX44" fmla="*/ 184433 w 299724"/>
              <a:gd name="connsiteY44" fmla="*/ 46733 h 269130"/>
              <a:gd name="connsiteX45" fmla="*/ 120522 w 299724"/>
              <a:gd name="connsiteY45" fmla="*/ 75918 h 269130"/>
              <a:gd name="connsiteX46" fmla="*/ 120522 w 299724"/>
              <a:gd name="connsiteY46" fmla="*/ 152759 h 269130"/>
              <a:gd name="connsiteX47" fmla="*/ 184433 w 299724"/>
              <a:gd name="connsiteY47" fmla="*/ 123548 h 269130"/>
              <a:gd name="connsiteX48" fmla="*/ 38508 w 299724"/>
              <a:gd name="connsiteY48" fmla="*/ 46363 h 269130"/>
              <a:gd name="connsiteX49" fmla="*/ 38508 w 299724"/>
              <a:gd name="connsiteY49" fmla="*/ 117294 h 269130"/>
              <a:gd name="connsiteX50" fmla="*/ 109439 w 299724"/>
              <a:gd name="connsiteY50" fmla="*/ 152021 h 269130"/>
              <a:gd name="connsiteX51" fmla="*/ 109439 w 299724"/>
              <a:gd name="connsiteY51" fmla="*/ 75918 h 269130"/>
              <a:gd name="connsiteX52" fmla="*/ 78776 w 299724"/>
              <a:gd name="connsiteY52" fmla="*/ 24567 h 269130"/>
              <a:gd name="connsiteX53" fmla="*/ 47374 w 299724"/>
              <a:gd name="connsiteY53" fmla="*/ 38236 h 269130"/>
              <a:gd name="connsiteX54" fmla="*/ 114980 w 299724"/>
              <a:gd name="connsiteY54" fmla="*/ 66313 h 269130"/>
              <a:gd name="connsiteX55" fmla="*/ 141579 w 299724"/>
              <a:gd name="connsiteY55" fmla="*/ 54491 h 269130"/>
              <a:gd name="connsiteX56" fmla="*/ 111655 w 299724"/>
              <a:gd name="connsiteY56" fmla="*/ 10159 h 269130"/>
              <a:gd name="connsiteX57" fmla="*/ 92075 w 299724"/>
              <a:gd name="connsiteY57" fmla="*/ 18656 h 269130"/>
              <a:gd name="connsiteX58" fmla="*/ 154509 w 299724"/>
              <a:gd name="connsiteY58" fmla="*/ 48210 h 269130"/>
              <a:gd name="connsiteX59" fmla="*/ 176675 w 299724"/>
              <a:gd name="connsiteY59" fmla="*/ 38236 h 269130"/>
              <a:gd name="connsiteX60" fmla="*/ 109063 w 299724"/>
              <a:gd name="connsiteY60" fmla="*/ 554 h 269130"/>
              <a:gd name="connsiteX61" fmla="*/ 113496 w 299724"/>
              <a:gd name="connsiteY61" fmla="*/ 554 h 269130"/>
              <a:gd name="connsiteX62" fmla="*/ 192218 w 299724"/>
              <a:gd name="connsiteY62" fmla="*/ 34541 h 269130"/>
              <a:gd name="connsiteX63" fmla="*/ 192956 w 299724"/>
              <a:gd name="connsiteY63" fmla="*/ 34911 h 269130"/>
              <a:gd name="connsiteX64" fmla="*/ 193266 w 299724"/>
              <a:gd name="connsiteY64" fmla="*/ 34911 h 269130"/>
              <a:gd name="connsiteX65" fmla="*/ 194375 w 299724"/>
              <a:gd name="connsiteY65" fmla="*/ 35650 h 269130"/>
              <a:gd name="connsiteX66" fmla="*/ 195114 w 299724"/>
              <a:gd name="connsiteY66" fmla="*/ 36389 h 269130"/>
              <a:gd name="connsiteX67" fmla="*/ 195114 w 299724"/>
              <a:gd name="connsiteY67" fmla="*/ 36758 h 269130"/>
              <a:gd name="connsiteX68" fmla="*/ 195483 w 299724"/>
              <a:gd name="connsiteY68" fmla="*/ 37497 h 269130"/>
              <a:gd name="connsiteX69" fmla="*/ 195483 w 299724"/>
              <a:gd name="connsiteY69" fmla="*/ 127612 h 269130"/>
              <a:gd name="connsiteX70" fmla="*/ 192185 w 299724"/>
              <a:gd name="connsiteY70" fmla="*/ 132784 h 269130"/>
              <a:gd name="connsiteX71" fmla="*/ 117190 w 299724"/>
              <a:gd name="connsiteY71" fmla="*/ 166771 h 269130"/>
              <a:gd name="connsiteX72" fmla="*/ 116458 w 299724"/>
              <a:gd name="connsiteY72" fmla="*/ 166771 h 269130"/>
              <a:gd name="connsiteX73" fmla="*/ 114980 w 299724"/>
              <a:gd name="connsiteY73" fmla="*/ 167141 h 269130"/>
              <a:gd name="connsiteX74" fmla="*/ 113502 w 299724"/>
              <a:gd name="connsiteY74" fmla="*/ 166771 h 269130"/>
              <a:gd name="connsiteX75" fmla="*/ 113133 w 299724"/>
              <a:gd name="connsiteY75" fmla="*/ 166771 h 269130"/>
              <a:gd name="connsiteX76" fmla="*/ 112394 w 299724"/>
              <a:gd name="connsiteY76" fmla="*/ 166402 h 269130"/>
              <a:gd name="connsiteX77" fmla="*/ 30380 w 299724"/>
              <a:gd name="connsiteY77" fmla="*/ 126160 h 269130"/>
              <a:gd name="connsiteX78" fmla="*/ 30354 w 299724"/>
              <a:gd name="connsiteY78" fmla="*/ 126160 h 269130"/>
              <a:gd name="connsiteX79" fmla="*/ 27055 w 299724"/>
              <a:gd name="connsiteY79" fmla="*/ 122097 h 269130"/>
              <a:gd name="connsiteX80" fmla="*/ 27055 w 299724"/>
              <a:gd name="connsiteY80" fmla="*/ 37866 h 269130"/>
              <a:gd name="connsiteX81" fmla="*/ 27425 w 299724"/>
              <a:gd name="connsiteY81" fmla="*/ 37128 h 269130"/>
              <a:gd name="connsiteX82" fmla="*/ 27438 w 299724"/>
              <a:gd name="connsiteY82" fmla="*/ 37128 h 269130"/>
              <a:gd name="connsiteX83" fmla="*/ 27794 w 299724"/>
              <a:gd name="connsiteY83" fmla="*/ 36758 h 269130"/>
              <a:gd name="connsiteX84" fmla="*/ 28164 w 299724"/>
              <a:gd name="connsiteY84" fmla="*/ 36019 h 269130"/>
              <a:gd name="connsiteX85" fmla="*/ 28164 w 299724"/>
              <a:gd name="connsiteY85" fmla="*/ 35650 h 269130"/>
              <a:gd name="connsiteX86" fmla="*/ 29272 w 299724"/>
              <a:gd name="connsiteY86" fmla="*/ 34911 h 269130"/>
              <a:gd name="connsiteX87" fmla="*/ 29635 w 299724"/>
              <a:gd name="connsiteY87" fmla="*/ 34911 h 269130"/>
              <a:gd name="connsiteX88" fmla="*/ 30374 w 299724"/>
              <a:gd name="connsiteY88" fmla="*/ 34541 h 26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99724" h="269130">
                <a:moveTo>
                  <a:pt x="206599" y="168988"/>
                </a:moveTo>
                <a:cubicBezTo>
                  <a:pt x="188128" y="168988"/>
                  <a:pt x="173350" y="179701"/>
                  <a:pt x="163376" y="187090"/>
                </a:cubicBezTo>
                <a:cubicBezTo>
                  <a:pt x="157465" y="191523"/>
                  <a:pt x="153771" y="194109"/>
                  <a:pt x="150076" y="194109"/>
                </a:cubicBezTo>
                <a:lnTo>
                  <a:pt x="106114" y="194109"/>
                </a:lnTo>
                <a:cubicBezTo>
                  <a:pt x="102789" y="194109"/>
                  <a:pt x="102050" y="199281"/>
                  <a:pt x="102050" y="201128"/>
                </a:cubicBezTo>
                <a:cubicBezTo>
                  <a:pt x="102050" y="202976"/>
                  <a:pt x="102815" y="208148"/>
                  <a:pt x="106114" y="208148"/>
                </a:cubicBezTo>
                <a:lnTo>
                  <a:pt x="175198" y="208148"/>
                </a:lnTo>
                <a:cubicBezTo>
                  <a:pt x="178258" y="208148"/>
                  <a:pt x="180739" y="210629"/>
                  <a:pt x="180739" y="213689"/>
                </a:cubicBezTo>
                <a:cubicBezTo>
                  <a:pt x="180739" y="216749"/>
                  <a:pt x="178258" y="219231"/>
                  <a:pt x="175198" y="219231"/>
                </a:cubicBezTo>
                <a:lnTo>
                  <a:pt x="106061" y="219231"/>
                </a:lnTo>
                <a:cubicBezTo>
                  <a:pt x="100546" y="219231"/>
                  <a:pt x="96113" y="216275"/>
                  <a:pt x="93527" y="211103"/>
                </a:cubicBezTo>
                <a:lnTo>
                  <a:pt x="41807" y="194848"/>
                </a:lnTo>
                <a:cubicBezTo>
                  <a:pt x="33310" y="192288"/>
                  <a:pt x="25552" y="192658"/>
                  <a:pt x="15577" y="200785"/>
                </a:cubicBezTo>
                <a:cubicBezTo>
                  <a:pt x="37743" y="211868"/>
                  <a:pt x="55476" y="221474"/>
                  <a:pt x="70253" y="229232"/>
                </a:cubicBezTo>
                <a:cubicBezTo>
                  <a:pt x="136777" y="264697"/>
                  <a:pt x="136777" y="264697"/>
                  <a:pt x="205860" y="240684"/>
                </a:cubicBezTo>
                <a:cubicBezTo>
                  <a:pt x="215466" y="237359"/>
                  <a:pt x="226205" y="233665"/>
                  <a:pt x="238740" y="229232"/>
                </a:cubicBezTo>
                <a:lnTo>
                  <a:pt x="238740" y="168988"/>
                </a:lnTo>
                <a:close/>
                <a:moveTo>
                  <a:pt x="249823" y="156454"/>
                </a:moveTo>
                <a:lnTo>
                  <a:pt x="249823" y="245856"/>
                </a:lnTo>
                <a:lnTo>
                  <a:pt x="288982" y="245856"/>
                </a:lnTo>
                <a:lnTo>
                  <a:pt x="288982" y="156454"/>
                </a:lnTo>
                <a:close/>
                <a:moveTo>
                  <a:pt x="244281" y="145371"/>
                </a:moveTo>
                <a:lnTo>
                  <a:pt x="294517" y="145371"/>
                </a:lnTo>
                <a:cubicBezTo>
                  <a:pt x="297473" y="145371"/>
                  <a:pt x="300059" y="147957"/>
                  <a:pt x="299689" y="150912"/>
                </a:cubicBezTo>
                <a:lnTo>
                  <a:pt x="299689" y="251397"/>
                </a:lnTo>
                <a:cubicBezTo>
                  <a:pt x="299620" y="254426"/>
                  <a:pt x="297183" y="256866"/>
                  <a:pt x="294154" y="256939"/>
                </a:cubicBezTo>
                <a:lnTo>
                  <a:pt x="243912" y="256939"/>
                </a:lnTo>
                <a:cubicBezTo>
                  <a:pt x="240882" y="256866"/>
                  <a:pt x="238444" y="254427"/>
                  <a:pt x="238370" y="251397"/>
                </a:cubicBezTo>
                <a:lnTo>
                  <a:pt x="238370" y="241423"/>
                </a:lnTo>
                <a:cubicBezTo>
                  <a:pt x="227657" y="245117"/>
                  <a:pt x="217682" y="248442"/>
                  <a:pt x="209185" y="251397"/>
                </a:cubicBezTo>
                <a:cubicBezTo>
                  <a:pt x="176675" y="262850"/>
                  <a:pt x="158204" y="269130"/>
                  <a:pt x="141579" y="269130"/>
                </a:cubicBezTo>
                <a:cubicBezTo>
                  <a:pt x="121261" y="269130"/>
                  <a:pt x="103528" y="259894"/>
                  <a:pt x="64738" y="239206"/>
                </a:cubicBezTo>
                <a:cubicBezTo>
                  <a:pt x="48483" y="230340"/>
                  <a:pt x="28533" y="220002"/>
                  <a:pt x="3043" y="207066"/>
                </a:cubicBezTo>
                <a:cubicBezTo>
                  <a:pt x="1483" y="206240"/>
                  <a:pt x="393" y="204740"/>
                  <a:pt x="87" y="203002"/>
                </a:cubicBezTo>
                <a:cubicBezTo>
                  <a:pt x="-229" y="201256"/>
                  <a:pt x="321" y="199465"/>
                  <a:pt x="1565" y="198199"/>
                </a:cubicBezTo>
                <a:cubicBezTo>
                  <a:pt x="16342" y="183792"/>
                  <a:pt x="28533" y="179728"/>
                  <a:pt x="44788" y="184161"/>
                </a:cubicBezTo>
                <a:lnTo>
                  <a:pt x="91337" y="198938"/>
                </a:lnTo>
                <a:cubicBezTo>
                  <a:pt x="92076" y="189702"/>
                  <a:pt x="97987" y="183053"/>
                  <a:pt x="106114" y="183053"/>
                </a:cubicBezTo>
                <a:lnTo>
                  <a:pt x="149337" y="183053"/>
                </a:lnTo>
                <a:cubicBezTo>
                  <a:pt x="150789" y="182683"/>
                  <a:pt x="154140" y="180097"/>
                  <a:pt x="156726" y="178250"/>
                </a:cubicBezTo>
                <a:cubicBezTo>
                  <a:pt x="167070" y="170466"/>
                  <a:pt x="184433" y="157931"/>
                  <a:pt x="206599" y="157931"/>
                </a:cubicBezTo>
                <a:lnTo>
                  <a:pt x="238740" y="157931"/>
                </a:lnTo>
                <a:lnTo>
                  <a:pt x="238740" y="150912"/>
                </a:lnTo>
                <a:cubicBezTo>
                  <a:pt x="238813" y="147882"/>
                  <a:pt x="241251" y="145444"/>
                  <a:pt x="244281" y="145371"/>
                </a:cubicBezTo>
                <a:close/>
                <a:moveTo>
                  <a:pt x="184433" y="46733"/>
                </a:moveTo>
                <a:lnTo>
                  <a:pt x="120522" y="75918"/>
                </a:lnTo>
                <a:lnTo>
                  <a:pt x="120522" y="152759"/>
                </a:lnTo>
                <a:lnTo>
                  <a:pt x="184433" y="123548"/>
                </a:lnTo>
                <a:close/>
                <a:moveTo>
                  <a:pt x="38508" y="46363"/>
                </a:moveTo>
                <a:lnTo>
                  <a:pt x="38508" y="117294"/>
                </a:lnTo>
                <a:lnTo>
                  <a:pt x="109439" y="152021"/>
                </a:lnTo>
                <a:lnTo>
                  <a:pt x="109439" y="75918"/>
                </a:lnTo>
                <a:close/>
                <a:moveTo>
                  <a:pt x="78776" y="24567"/>
                </a:moveTo>
                <a:lnTo>
                  <a:pt x="47374" y="38236"/>
                </a:lnTo>
                <a:lnTo>
                  <a:pt x="114980" y="66313"/>
                </a:lnTo>
                <a:lnTo>
                  <a:pt x="141579" y="54491"/>
                </a:lnTo>
                <a:close/>
                <a:moveTo>
                  <a:pt x="111655" y="10159"/>
                </a:moveTo>
                <a:lnTo>
                  <a:pt x="92075" y="18656"/>
                </a:lnTo>
                <a:lnTo>
                  <a:pt x="154509" y="48210"/>
                </a:lnTo>
                <a:lnTo>
                  <a:pt x="176675" y="38236"/>
                </a:lnTo>
                <a:close/>
                <a:moveTo>
                  <a:pt x="109063" y="554"/>
                </a:moveTo>
                <a:cubicBezTo>
                  <a:pt x="110448" y="-185"/>
                  <a:pt x="112110" y="-185"/>
                  <a:pt x="113496" y="554"/>
                </a:cubicBezTo>
                <a:lnTo>
                  <a:pt x="192218" y="34541"/>
                </a:lnTo>
                <a:cubicBezTo>
                  <a:pt x="192498" y="34578"/>
                  <a:pt x="192759" y="34708"/>
                  <a:pt x="192956" y="34911"/>
                </a:cubicBezTo>
                <a:lnTo>
                  <a:pt x="193266" y="34911"/>
                </a:lnTo>
                <a:cubicBezTo>
                  <a:pt x="193636" y="34911"/>
                  <a:pt x="194005" y="35280"/>
                  <a:pt x="194375" y="35650"/>
                </a:cubicBezTo>
                <a:cubicBezTo>
                  <a:pt x="194772" y="35676"/>
                  <a:pt x="195088" y="35992"/>
                  <a:pt x="195114" y="36389"/>
                </a:cubicBezTo>
                <a:lnTo>
                  <a:pt x="195114" y="36758"/>
                </a:lnTo>
                <a:cubicBezTo>
                  <a:pt x="195114" y="37128"/>
                  <a:pt x="195483" y="37128"/>
                  <a:pt x="195483" y="37497"/>
                </a:cubicBezTo>
                <a:lnTo>
                  <a:pt x="195483" y="127612"/>
                </a:lnTo>
                <a:cubicBezTo>
                  <a:pt x="195462" y="129824"/>
                  <a:pt x="194181" y="131831"/>
                  <a:pt x="192185" y="132784"/>
                </a:cubicBezTo>
                <a:lnTo>
                  <a:pt x="117190" y="166771"/>
                </a:lnTo>
                <a:lnTo>
                  <a:pt x="116458" y="166771"/>
                </a:lnTo>
                <a:cubicBezTo>
                  <a:pt x="116009" y="167029"/>
                  <a:pt x="115497" y="167157"/>
                  <a:pt x="114980" y="167141"/>
                </a:cubicBezTo>
                <a:cubicBezTo>
                  <a:pt x="114611" y="167141"/>
                  <a:pt x="113872" y="166771"/>
                  <a:pt x="113502" y="166771"/>
                </a:cubicBezTo>
                <a:lnTo>
                  <a:pt x="113133" y="166771"/>
                </a:lnTo>
                <a:cubicBezTo>
                  <a:pt x="112763" y="166402"/>
                  <a:pt x="112763" y="166402"/>
                  <a:pt x="112394" y="166402"/>
                </a:cubicBezTo>
                <a:lnTo>
                  <a:pt x="30380" y="126160"/>
                </a:lnTo>
                <a:lnTo>
                  <a:pt x="30354" y="126160"/>
                </a:lnTo>
                <a:cubicBezTo>
                  <a:pt x="28837" y="125205"/>
                  <a:pt x="27678" y="123777"/>
                  <a:pt x="27055" y="122097"/>
                </a:cubicBezTo>
                <a:lnTo>
                  <a:pt x="27055" y="37866"/>
                </a:lnTo>
                <a:cubicBezTo>
                  <a:pt x="27055" y="37497"/>
                  <a:pt x="27425" y="37497"/>
                  <a:pt x="27425" y="37128"/>
                </a:cubicBezTo>
                <a:cubicBezTo>
                  <a:pt x="27430" y="37128"/>
                  <a:pt x="27434" y="37128"/>
                  <a:pt x="27438" y="37128"/>
                </a:cubicBezTo>
                <a:cubicBezTo>
                  <a:pt x="27639" y="37124"/>
                  <a:pt x="27798" y="36959"/>
                  <a:pt x="27794" y="36758"/>
                </a:cubicBezTo>
                <a:cubicBezTo>
                  <a:pt x="27794" y="36389"/>
                  <a:pt x="27794" y="36389"/>
                  <a:pt x="28164" y="36019"/>
                </a:cubicBezTo>
                <a:lnTo>
                  <a:pt x="28164" y="35650"/>
                </a:lnTo>
                <a:cubicBezTo>
                  <a:pt x="28527" y="35280"/>
                  <a:pt x="28903" y="35280"/>
                  <a:pt x="29272" y="34911"/>
                </a:cubicBezTo>
                <a:lnTo>
                  <a:pt x="29635" y="34911"/>
                </a:lnTo>
                <a:cubicBezTo>
                  <a:pt x="30011" y="34911"/>
                  <a:pt x="30011" y="34541"/>
                  <a:pt x="30374" y="34541"/>
                </a:cubicBezTo>
                <a:close/>
              </a:path>
            </a:pathLst>
          </a:custGeom>
          <a:gradFill flip="none" rotWithShape="1">
            <a:gsLst>
              <a:gs pos="0">
                <a:srgbClr val="A5A1A0"/>
              </a:gs>
              <a:gs pos="100000">
                <a:srgbClr val="1E1413"/>
              </a:gs>
            </a:gsLst>
            <a:lin ang="2700000" scaled="1"/>
            <a:tileRect/>
          </a:gradFill>
          <a:ln w="650" cap="flat">
            <a:noFill/>
            <a:prstDash val="solid"/>
            <a:miter/>
          </a:ln>
        </p:spPr>
        <p:txBody>
          <a:bodyPr rtlCol="0" anchor="ct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1" name="文字方塊 30">
            <a:extLst>
              <a:ext uri="{FF2B5EF4-FFF2-40B4-BE49-F238E27FC236}">
                <a16:creationId xmlns:a16="http://schemas.microsoft.com/office/drawing/2014/main" id="{BFAF8379-7141-4FF6-9AD8-CA1E1988AB5A}"/>
              </a:ext>
            </a:extLst>
          </p:cNvPr>
          <p:cNvSpPr txBox="1"/>
          <p:nvPr/>
        </p:nvSpPr>
        <p:spPr>
          <a:xfrm>
            <a:off x="3476544" y="1118061"/>
            <a:ext cx="19684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1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Compared</a:t>
            </a:r>
            <a:r>
              <a:rPr lang="en-US" altLang="zh-TW" sz="1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with 2U rackmount NAS on the market</a:t>
            </a:r>
            <a:endParaRPr lang="zh-TW" altLang="en-US" sz="100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4" name="圓角矩形 18">
            <a:extLst>
              <a:ext uri="{FF2B5EF4-FFF2-40B4-BE49-F238E27FC236}">
                <a16:creationId xmlns:a16="http://schemas.microsoft.com/office/drawing/2014/main" id="{ED7C139A-E376-4D98-9DFD-D5627DB20006}"/>
              </a:ext>
            </a:extLst>
          </p:cNvPr>
          <p:cNvSpPr/>
          <p:nvPr/>
        </p:nvSpPr>
        <p:spPr>
          <a:xfrm>
            <a:off x="3285516" y="1173900"/>
            <a:ext cx="2266198" cy="1643979"/>
          </a:xfrm>
          <a:prstGeom prst="roundRect">
            <a:avLst>
              <a:gd name="adj" fmla="val 0"/>
            </a:avLst>
          </a:prstGeom>
          <a:noFill/>
          <a:ln>
            <a:no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lnSpc>
                <a:spcPct val="85000"/>
              </a:lnSpc>
            </a:pPr>
            <a:r>
              <a:rPr lang="en-US" altLang="zh-TW" sz="2000" dirty="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Reduce by</a:t>
            </a:r>
            <a:endParaRPr lang="en-US" altLang="zh-TW" sz="200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endParaRPr>
          </a:p>
          <a:p>
            <a:pPr algn="ctr">
              <a:lnSpc>
                <a:spcPct val="85000"/>
              </a:lnSpc>
            </a:pPr>
            <a:r>
              <a:rPr lang="en-US" altLang="zh-TW" sz="540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30</a:t>
            </a:r>
            <a:r>
              <a:rPr lang="en-US" altLang="zh-TW" sz="5400" dirty="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5400">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35" name="圖片 34" descr="一張含有 文字 的圖片&#10;&#10;自動產生的描述">
            <a:extLst>
              <a:ext uri="{FF2B5EF4-FFF2-40B4-BE49-F238E27FC236}">
                <a16:creationId xmlns:a16="http://schemas.microsoft.com/office/drawing/2014/main" id="{8602AA58-216D-4BCF-91C2-4082485D663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8342" y="1806776"/>
            <a:ext cx="553112" cy="553112"/>
          </a:xfrm>
          <a:prstGeom prst="rect">
            <a:avLst/>
          </a:prstGeom>
          <a:effectLst>
            <a:outerShdw blurRad="292100" dist="330200" dir="2700000" algn="tl" rotWithShape="0">
              <a:prstClr val="black">
                <a:alpha val="27000"/>
              </a:prstClr>
            </a:outerShdw>
          </a:effectLst>
        </p:spPr>
      </p:pic>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一張含有 室內 的圖片&#10;&#10;自動產生的描述">
            <a:extLst>
              <a:ext uri="{FF2B5EF4-FFF2-40B4-BE49-F238E27FC236}">
                <a16:creationId xmlns:a16="http://schemas.microsoft.com/office/drawing/2014/main" id="{A867B558-BA10-4C5A-8FAC-9D185BEAA86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283696" cy="5143501"/>
          </a:xfrm>
          <a:prstGeom prst="rect">
            <a:avLst/>
          </a:prstGeom>
        </p:spPr>
      </p:pic>
      <p:sp>
        <p:nvSpPr>
          <p:cNvPr id="7" name="文字方塊 6" hidden="1">
            <a:extLst>
              <a:ext uri="{FF2B5EF4-FFF2-40B4-BE49-F238E27FC236}">
                <a16:creationId xmlns:a16="http://schemas.microsoft.com/office/drawing/2014/main" id="{586F42E9-3864-42D0-9C5F-F0AAB69DFC6C}"/>
              </a:ext>
            </a:extLst>
          </p:cNvPr>
          <p:cNvSpPr txBox="1"/>
          <p:nvPr/>
        </p:nvSpPr>
        <p:spPr>
          <a:xfrm>
            <a:off x="2453290" y="1954961"/>
            <a:ext cx="802257" cy="307777"/>
          </a:xfrm>
          <a:prstGeom prst="rect">
            <a:avLst/>
          </a:prstGeom>
          <a:solidFill>
            <a:srgbClr val="ED7D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a:latin typeface="Arial" panose="020B0604020202020204" pitchFamily="34" charset="0"/>
                <a:ea typeface="微軟正黑體" panose="020B0604030504040204" pitchFamily="34" charset="-120"/>
                <a:sym typeface="Arial" panose="020B0604020202020204" pitchFamily="34" charset="0"/>
              </a:rPr>
              <a:t>參考圖</a:t>
            </a:r>
          </a:p>
        </p:txBody>
      </p:sp>
      <p:sp>
        <p:nvSpPr>
          <p:cNvPr id="19" name="文字方塊 18" hidden="1">
            <a:extLst>
              <a:ext uri="{FF2B5EF4-FFF2-40B4-BE49-F238E27FC236}">
                <a16:creationId xmlns:a16="http://schemas.microsoft.com/office/drawing/2014/main" id="{A30A3CFE-44CF-4830-A06F-08B0E16A5AB0}"/>
              </a:ext>
            </a:extLst>
          </p:cNvPr>
          <p:cNvSpPr txBox="1"/>
          <p:nvPr/>
        </p:nvSpPr>
        <p:spPr>
          <a:xfrm>
            <a:off x="2453290" y="3859365"/>
            <a:ext cx="802257" cy="307777"/>
          </a:xfrm>
          <a:prstGeom prst="rect">
            <a:avLst/>
          </a:prstGeom>
          <a:solidFill>
            <a:srgbClr val="ED7D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a:latin typeface="Arial" panose="020B0604020202020204" pitchFamily="34" charset="0"/>
                <a:ea typeface="微軟正黑體" panose="020B0604030504040204" pitchFamily="34" charset="-120"/>
                <a:sym typeface="Arial" panose="020B0604020202020204" pitchFamily="34" charset="0"/>
              </a:rPr>
              <a:t>參考圖</a:t>
            </a:r>
          </a:p>
        </p:txBody>
      </p:sp>
      <p:sp>
        <p:nvSpPr>
          <p:cNvPr id="20" name="文字方塊 19" hidden="1">
            <a:extLst>
              <a:ext uri="{FF2B5EF4-FFF2-40B4-BE49-F238E27FC236}">
                <a16:creationId xmlns:a16="http://schemas.microsoft.com/office/drawing/2014/main" id="{D719EAF7-8A99-4205-907F-E7A5E32E0B47}"/>
              </a:ext>
            </a:extLst>
          </p:cNvPr>
          <p:cNvSpPr txBox="1"/>
          <p:nvPr/>
        </p:nvSpPr>
        <p:spPr>
          <a:xfrm>
            <a:off x="5898132" y="2019659"/>
            <a:ext cx="802257" cy="307777"/>
          </a:xfrm>
          <a:prstGeom prst="rect">
            <a:avLst/>
          </a:prstGeom>
          <a:solidFill>
            <a:srgbClr val="ED7D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a:latin typeface="Arial" panose="020B0604020202020204" pitchFamily="34" charset="0"/>
                <a:ea typeface="微軟正黑體" panose="020B0604030504040204" pitchFamily="34" charset="-120"/>
                <a:sym typeface="Arial" panose="020B0604020202020204" pitchFamily="34" charset="0"/>
              </a:rPr>
              <a:t>參考圖</a:t>
            </a:r>
          </a:p>
        </p:txBody>
      </p:sp>
      <p:sp>
        <p:nvSpPr>
          <p:cNvPr id="24" name="文字方塊 23" hidden="1">
            <a:extLst>
              <a:ext uri="{FF2B5EF4-FFF2-40B4-BE49-F238E27FC236}">
                <a16:creationId xmlns:a16="http://schemas.microsoft.com/office/drawing/2014/main" id="{9163F760-1B31-4025-A999-201AE05B010A}"/>
              </a:ext>
            </a:extLst>
          </p:cNvPr>
          <p:cNvSpPr txBox="1"/>
          <p:nvPr/>
        </p:nvSpPr>
        <p:spPr>
          <a:xfrm>
            <a:off x="5898132" y="3777291"/>
            <a:ext cx="802257" cy="307777"/>
          </a:xfrm>
          <a:prstGeom prst="rect">
            <a:avLst/>
          </a:prstGeom>
          <a:solidFill>
            <a:srgbClr val="ED7D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a:latin typeface="Arial" panose="020B0604020202020204" pitchFamily="34" charset="0"/>
                <a:ea typeface="微軟正黑體" panose="020B0604030504040204" pitchFamily="34" charset="-120"/>
                <a:sym typeface="Arial" panose="020B0604020202020204" pitchFamily="34" charset="0"/>
              </a:rPr>
              <a:t>參考圖</a:t>
            </a:r>
          </a:p>
        </p:txBody>
      </p:sp>
      <p:sp>
        <p:nvSpPr>
          <p:cNvPr id="21" name="矩形 20" hidden="1">
            <a:extLst>
              <a:ext uri="{FF2B5EF4-FFF2-40B4-BE49-F238E27FC236}">
                <a16:creationId xmlns:a16="http://schemas.microsoft.com/office/drawing/2014/main" id="{6861F8BE-E241-43D9-ABBC-9CB350CC1F4F}"/>
              </a:ext>
            </a:extLst>
          </p:cNvPr>
          <p:cNvSpPr/>
          <p:nvPr/>
        </p:nvSpPr>
        <p:spPr>
          <a:xfrm rot="16200000">
            <a:off x="4093179" y="-2138494"/>
            <a:ext cx="5686686" cy="9144001"/>
          </a:xfrm>
          <a:prstGeom prst="rect">
            <a:avLst/>
          </a:prstGeom>
          <a:gradFill>
            <a:gsLst>
              <a:gs pos="0">
                <a:schemeClr val="tx1">
                  <a:alpha val="0"/>
                </a:schemeClr>
              </a:gs>
              <a:gs pos="65000">
                <a:schemeClr val="tx1"/>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2" name="矩形 21">
            <a:extLst>
              <a:ext uri="{FF2B5EF4-FFF2-40B4-BE49-F238E27FC236}">
                <a16:creationId xmlns:a16="http://schemas.microsoft.com/office/drawing/2014/main" id="{06DCAC5E-ECD7-41E6-8BC7-C5C822817612}"/>
              </a:ext>
            </a:extLst>
          </p:cNvPr>
          <p:cNvSpPr/>
          <p:nvPr/>
        </p:nvSpPr>
        <p:spPr>
          <a:xfrm rot="10800000">
            <a:off x="0" y="-1130300"/>
            <a:ext cx="9308331" cy="3022600"/>
          </a:xfrm>
          <a:prstGeom prst="rect">
            <a:avLst/>
          </a:prstGeom>
          <a:gradFill>
            <a:gsLst>
              <a:gs pos="0">
                <a:schemeClr val="tx1">
                  <a:alpha val="0"/>
                </a:schemeClr>
              </a:gs>
              <a:gs pos="65000">
                <a:schemeClr val="tx1"/>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p:cNvSpPr>
            <a:spLocks noGrp="1"/>
          </p:cNvSpPr>
          <p:nvPr>
            <p:ph type="title"/>
          </p:nvPr>
        </p:nvSpPr>
        <p:spPr>
          <a:xfrm>
            <a:off x="206297" y="255349"/>
            <a:ext cx="8729155" cy="1244451"/>
          </a:xfrm>
        </p:spPr>
        <p:txBody>
          <a:bodyPr/>
          <a:lstStyle/>
          <a:p>
            <a:r>
              <a:rPr lang="en-US" altLang="zh-TW" sz="3600">
                <a:latin typeface="Arial" panose="020B0604020202020204" pitchFamily="34" charset="0"/>
                <a:ea typeface="微軟正黑體" panose="020B0604030504040204" pitchFamily="34" charset="-120"/>
                <a:sym typeface="Arial" panose="020B0604020202020204" pitchFamily="34" charset="0"/>
              </a:rPr>
              <a:t>TS-873AeU series short-depth chassis NAS </a:t>
            </a:r>
            <a:r>
              <a:rPr lang="en-US" altLang="zh-TW" sz="3600" dirty="0">
                <a:latin typeface="Arial" panose="020B0604020202020204" pitchFamily="34" charset="0"/>
                <a:ea typeface="微軟正黑體" panose="020B0604030504040204" pitchFamily="34" charset="-120"/>
                <a:sym typeface="Arial" panose="020B0604020202020204" pitchFamily="34" charset="0"/>
              </a:rPr>
              <a:t>usage </a:t>
            </a:r>
            <a:r>
              <a:rPr lang="en-US" altLang="zh-TW" sz="3600">
                <a:latin typeface="Arial" panose="020B0604020202020204" pitchFamily="34" charset="0"/>
                <a:ea typeface="微軟正黑體" panose="020B0604030504040204" pitchFamily="34" charset="-120"/>
                <a:sym typeface="Arial" panose="020B0604020202020204" pitchFamily="34" charset="0"/>
              </a:rPr>
              <a:t>scenarios</a:t>
            </a:r>
            <a:endParaRPr lang="zh-TW" altLang="en-US" sz="3600">
              <a:latin typeface="Arial" panose="020B0604020202020204" pitchFamily="34" charset="0"/>
              <a:ea typeface="微軟正黑體" panose="020B0604030504040204" pitchFamily="34" charset="-120"/>
              <a:sym typeface="Arial" panose="020B0604020202020204" pitchFamily="34" charset="0"/>
            </a:endParaRPr>
          </a:p>
        </p:txBody>
      </p:sp>
      <p:sp>
        <p:nvSpPr>
          <p:cNvPr id="13" name="矩形 12">
            <a:extLst>
              <a:ext uri="{FF2B5EF4-FFF2-40B4-BE49-F238E27FC236}">
                <a16:creationId xmlns:a16="http://schemas.microsoft.com/office/drawing/2014/main" id="{4DFEA73D-B58A-4BF9-8D2F-A90D9D675F54}"/>
              </a:ext>
            </a:extLst>
          </p:cNvPr>
          <p:cNvSpPr/>
          <p:nvPr/>
        </p:nvSpPr>
        <p:spPr>
          <a:xfrm>
            <a:off x="3455862" y="1564104"/>
            <a:ext cx="5101709" cy="3834745"/>
          </a:xfrm>
          <a:prstGeom prst="rect">
            <a:avLst/>
          </a:prstGeom>
          <a:gradFill flip="none" rotWithShape="1">
            <a:gsLst>
              <a:gs pos="74000">
                <a:schemeClr val="tx1">
                  <a:alpha val="72000"/>
                </a:schemeClr>
              </a:gs>
              <a:gs pos="43000">
                <a:schemeClr val="tx1">
                  <a:alpha val="90000"/>
                </a:schemeClr>
              </a:gs>
              <a:gs pos="95000">
                <a:schemeClr val="tx1">
                  <a:alpha val="33000"/>
                </a:scheme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4" name="文字方塊 13">
            <a:extLst>
              <a:ext uri="{FF2B5EF4-FFF2-40B4-BE49-F238E27FC236}">
                <a16:creationId xmlns:a16="http://schemas.microsoft.com/office/drawing/2014/main" id="{26D24B8A-F41B-41B3-A0A9-462A7B7CC80D}"/>
              </a:ext>
            </a:extLst>
          </p:cNvPr>
          <p:cNvSpPr txBox="1"/>
          <p:nvPr/>
        </p:nvSpPr>
        <p:spPr>
          <a:xfrm>
            <a:off x="3647600" y="1623199"/>
            <a:ext cx="4742868" cy="29238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100" dirty="0">
                <a:solidFill>
                  <a:schemeClr val="bg1"/>
                </a:solidFill>
                <a:latin typeface="Arial" panose="020B0604020202020204" pitchFamily="34" charset="0"/>
                <a:ea typeface="微軟正黑體" panose="020B0604030504040204" pitchFamily="34" charset="-120"/>
                <a:sym typeface="Arial" panose="020B0604020202020204" pitchFamily="34" charset="0"/>
              </a:rPr>
              <a:t>30-cm / 12-inch short-depth design of the TS-873AeU series can be installed in the server room or in a standard cabinet with a depth of 12 inches. It is suitable for installation in offices, studios, educational institutions, and more:</a:t>
            </a:r>
            <a:endParaRPr lang="zh-TW" altLang="en-US" sz="11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179705" indent="-179705">
              <a:spcBef>
                <a:spcPts val="400"/>
              </a:spcBef>
              <a:buFont typeface="Arial" panose="020B0604020202020204" pitchFamily="34" charset="0"/>
              <a:buChar char="•"/>
            </a:pPr>
            <a:r>
              <a:rPr lang="en-US"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Compatible with various ANSI/EIA-RS-310-D standard 19-inch cabinets</a:t>
            </a:r>
            <a:endPar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179705" indent="-179705">
              <a:spcBef>
                <a:spcPts val="400"/>
              </a:spcBef>
              <a:buFont typeface="Arial" panose="020B0604020202020204" pitchFamily="34" charset="0"/>
              <a:buChar char="•"/>
            </a:pPr>
            <a:r>
              <a:rPr lang="en-US"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Optional slide rails or 2U cantilever fixed shelf for cabinets with a depth over 18 inches.</a:t>
            </a:r>
            <a:endParaRPr 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179705" indent="-179705">
              <a:spcBef>
                <a:spcPts val="400"/>
              </a:spcBef>
              <a:buFont typeface="Arial" panose="020B0604020202020204" pitchFamily="34" charset="0"/>
              <a:buChar char="•"/>
            </a:pPr>
            <a:r>
              <a:rPr lang="en-US"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Optional 2U cantilever fixed shelf for cabinets with a depth between 12 to 18 inches.</a:t>
            </a:r>
          </a:p>
          <a:p>
            <a:pPr marL="179705" indent="-179705">
              <a:spcBef>
                <a:spcPts val="400"/>
              </a:spcBef>
              <a:buFont typeface="Arial" panose="020B0604020202020204" pitchFamily="34" charset="0"/>
              <a:buChar char="•"/>
            </a:pPr>
            <a:r>
              <a:rPr lang="en-US"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When the depth of the cabinet is less than 12 inches, you can choose a 2U cantilever fixed shelf that can </a:t>
            </a:r>
            <a:r>
              <a:rPr lang="en-US" altLang="zh-TW" sz="1000">
                <a:solidFill>
                  <a:schemeClr val="bg1"/>
                </a:solidFill>
                <a:latin typeface="Arial" panose="020B0604020202020204" pitchFamily="34" charset="0"/>
                <a:ea typeface="微軟正黑體" panose="020B0604030504040204" pitchFamily="34" charset="-120"/>
                <a:sym typeface="Arial" panose="020B0604020202020204" pitchFamily="34" charset="0"/>
              </a:rPr>
              <a:t>support at least </a:t>
            </a:r>
            <a:r>
              <a:rPr lang="en-US"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20 kg</a:t>
            </a:r>
            <a:r>
              <a:rPr lang="en-US" altLang="zh-TW" sz="10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Make sure that there’s enough space for cable wiring and heat dissipation.</a:t>
            </a:r>
          </a:p>
          <a:p>
            <a:pPr marL="179705" indent="-179705">
              <a:spcBef>
                <a:spcPts val="400"/>
              </a:spcBef>
              <a:buFont typeface="Arial" panose="020B0604020202020204" pitchFamily="34" charset="0"/>
              <a:buChar char="•"/>
            </a:pPr>
            <a:r>
              <a:rPr lang="en-US"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When choosing a 2U cantilever fixed shelf, the shelf must support minimum 20 kg weight and 30-cm/12-inch depth </a:t>
            </a:r>
            <a:r>
              <a:rPr lang="en-US" altLang="zh-TW" sz="1000"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chassises</a:t>
            </a:r>
            <a:r>
              <a:rPr lang="en-US"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a:t>
            </a:r>
            <a:endParaRPr 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179705" indent="-179705">
              <a:spcBef>
                <a:spcPts val="400"/>
              </a:spcBef>
              <a:buFont typeface="Arial" panose="020B0604020202020204" pitchFamily="34" charset="0"/>
              <a:buChar char="•"/>
            </a:pPr>
            <a:r>
              <a:rPr lang="en-US"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An optional QNAP RAIL-B02 rail kit can be installed in a cabinet with a depth of more than 18 inches, front and rear square holes</a:t>
            </a:r>
            <a:endParaRPr 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 name="文字方塊 14">
            <a:extLst>
              <a:ext uri="{FF2B5EF4-FFF2-40B4-BE49-F238E27FC236}">
                <a16:creationId xmlns:a16="http://schemas.microsoft.com/office/drawing/2014/main" id="{50CBC35F-4456-46A3-9FF9-6F797489CDFF}"/>
              </a:ext>
            </a:extLst>
          </p:cNvPr>
          <p:cNvSpPr txBox="1"/>
          <p:nvPr/>
        </p:nvSpPr>
        <p:spPr>
          <a:xfrm>
            <a:off x="3824002" y="4694593"/>
            <a:ext cx="3707097" cy="276999"/>
          </a:xfrm>
          <a:prstGeom prst="rect">
            <a:avLst/>
          </a:prstGeom>
          <a:noFill/>
        </p:spPr>
        <p:txBody>
          <a:bodyPr wrap="square" rtlCol="0">
            <a:spAutoFit/>
          </a:bodyPr>
          <a:lstStyle/>
          <a:p>
            <a:r>
              <a:rPr lang="en-US" altLang="zh-TW" sz="600" b="0" i="0">
                <a:solidFill>
                  <a:schemeClr val="tx1">
                    <a:lumMod val="50000"/>
                  </a:schemeClr>
                </a:solidFill>
                <a:effectLst/>
                <a:latin typeface="Arial" panose="020B0604020202020204" pitchFamily="34" charset="0"/>
                <a:ea typeface="微軟正黑體" panose="020B0604030504040204" pitchFamily="34" charset="-120"/>
                <a:sym typeface="Arial" panose="020B0604020202020204" pitchFamily="34" charset="0"/>
              </a:rPr>
              <a:t>All product and company names are trademarks or registered trademarks of their respective holders. Use of them does not imply any affiliation with or endorsement by them. </a:t>
            </a:r>
            <a:endParaRPr lang="zh-TW" altLang="en-US" sz="600">
              <a:solidFill>
                <a:schemeClr val="tx1">
                  <a:lumMod val="50000"/>
                </a:schemeClr>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221964139"/>
      </p:ext>
    </p:extLst>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圓角 14">
            <a:extLst>
              <a:ext uri="{FF2B5EF4-FFF2-40B4-BE49-F238E27FC236}">
                <a16:creationId xmlns:a16="http://schemas.microsoft.com/office/drawing/2014/main" id="{E96676F5-0EB6-4083-83ED-219EFCC60778}"/>
              </a:ext>
            </a:extLst>
          </p:cNvPr>
          <p:cNvSpPr/>
          <p:nvPr/>
        </p:nvSpPr>
        <p:spPr>
          <a:xfrm>
            <a:off x="-1367" y="941525"/>
            <a:ext cx="2272554" cy="223346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5" name="矩形: 圓角 34">
            <a:extLst>
              <a:ext uri="{FF2B5EF4-FFF2-40B4-BE49-F238E27FC236}">
                <a16:creationId xmlns:a16="http://schemas.microsoft.com/office/drawing/2014/main" id="{FD6C7BCF-B7E5-48FB-B420-61C4ABD429C3}"/>
              </a:ext>
            </a:extLst>
          </p:cNvPr>
          <p:cNvSpPr/>
          <p:nvPr/>
        </p:nvSpPr>
        <p:spPr>
          <a:xfrm>
            <a:off x="2713235" y="538218"/>
            <a:ext cx="4741054" cy="3333123"/>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6" name="矩形: 圓角 35">
            <a:extLst>
              <a:ext uri="{FF2B5EF4-FFF2-40B4-BE49-F238E27FC236}">
                <a16:creationId xmlns:a16="http://schemas.microsoft.com/office/drawing/2014/main" id="{30CD9D28-D7CA-4B5D-993C-480A15A2CEAB}"/>
              </a:ext>
            </a:extLst>
          </p:cNvPr>
          <p:cNvSpPr/>
          <p:nvPr/>
        </p:nvSpPr>
        <p:spPr>
          <a:xfrm>
            <a:off x="3212933" y="2173539"/>
            <a:ext cx="5931067" cy="1144418"/>
          </a:xfrm>
          <a:prstGeom prst="roundRect">
            <a:avLst>
              <a:gd name="adj" fmla="val 50000"/>
            </a:avLst>
          </a:prstGeom>
          <a:solidFill>
            <a:schemeClr val="bg1"/>
          </a:solidFill>
          <a:effectLst>
            <a:softEdge rad="3175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6" name="圖片 15" descr="一張含有 文字 的圖片&#10;&#10;自動產生的描述">
            <a:extLst>
              <a:ext uri="{FF2B5EF4-FFF2-40B4-BE49-F238E27FC236}">
                <a16:creationId xmlns:a16="http://schemas.microsoft.com/office/drawing/2014/main" id="{98DEAF94-F6B8-4B3B-87E9-E93DB7F7ECE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80148" y="300532"/>
            <a:ext cx="5855569" cy="3660381"/>
          </a:xfrm>
          <a:prstGeom prst="rect">
            <a:avLst/>
          </a:prstGeom>
        </p:spPr>
      </p:pic>
      <p:sp>
        <p:nvSpPr>
          <p:cNvPr id="3" name="矩形 2">
            <a:extLst>
              <a:ext uri="{FF2B5EF4-FFF2-40B4-BE49-F238E27FC236}">
                <a16:creationId xmlns:a16="http://schemas.microsoft.com/office/drawing/2014/main" id="{A9F470AC-2407-42AB-A0BA-5824548476CD}"/>
              </a:ext>
            </a:extLst>
          </p:cNvPr>
          <p:cNvSpPr/>
          <p:nvPr/>
        </p:nvSpPr>
        <p:spPr>
          <a:xfrm>
            <a:off x="4781978" y="2495492"/>
            <a:ext cx="603569" cy="36873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0" name="文字方塊 39">
            <a:extLst>
              <a:ext uri="{FF2B5EF4-FFF2-40B4-BE49-F238E27FC236}">
                <a16:creationId xmlns:a16="http://schemas.microsoft.com/office/drawing/2014/main" id="{7916C880-8C3B-430E-B4EA-D918BF251897}"/>
              </a:ext>
            </a:extLst>
          </p:cNvPr>
          <p:cNvSpPr txBox="1"/>
          <p:nvPr/>
        </p:nvSpPr>
        <p:spPr>
          <a:xfrm>
            <a:off x="3898907" y="4361597"/>
            <a:ext cx="240444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
            <a:r>
              <a:rPr lang="fr-FR" altLang="zh-TW" sz="1600" b="0" i="0" u="none" strike="noStrike">
                <a:solidFill>
                  <a:srgbClr val="E9C27B"/>
                </a:solidFill>
                <a:effectLst/>
                <a:latin typeface="Arial" panose="020B0604020202020204" pitchFamily="34" charset="0"/>
                <a:ea typeface="微軟正黑體" panose="020B0604030504040204" pitchFamily="34" charset="-120"/>
                <a:cs typeface="+mn-ea"/>
                <a:sym typeface="Arial" panose="020B0604020202020204" pitchFamily="34" charset="0"/>
              </a:rPr>
              <a:t>2 x 2.5GbE</a:t>
            </a:r>
          </a:p>
        </p:txBody>
      </p:sp>
      <p:cxnSp>
        <p:nvCxnSpPr>
          <p:cNvPr id="6" name="直線單箭頭接點 5">
            <a:extLst>
              <a:ext uri="{FF2B5EF4-FFF2-40B4-BE49-F238E27FC236}">
                <a16:creationId xmlns:a16="http://schemas.microsoft.com/office/drawing/2014/main" id="{CD73DA11-A352-49D6-9D11-64DB469BDC23}"/>
              </a:ext>
            </a:extLst>
          </p:cNvPr>
          <p:cNvCxnSpPr>
            <a:cxnSpLocks/>
            <a:stCxn id="3" idx="2"/>
          </p:cNvCxnSpPr>
          <p:nvPr/>
        </p:nvCxnSpPr>
        <p:spPr>
          <a:xfrm>
            <a:off x="5083763" y="2864224"/>
            <a:ext cx="0" cy="404654"/>
          </a:xfrm>
          <a:prstGeom prst="straightConnector1">
            <a:avLst/>
          </a:prstGeom>
          <a:ln w="15875">
            <a:solidFill>
              <a:srgbClr val="FFC000"/>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39" name="圖片 38" descr="一張含有 文字 的圖片&#10;&#10;自動產生的描述">
            <a:extLst>
              <a:ext uri="{FF2B5EF4-FFF2-40B4-BE49-F238E27FC236}">
                <a16:creationId xmlns:a16="http://schemas.microsoft.com/office/drawing/2014/main" id="{0A80DEE1-414F-47A9-A733-A59941CAEC9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064565" y="3132103"/>
            <a:ext cx="2073129" cy="1204927"/>
          </a:xfrm>
          <a:prstGeom prst="rect">
            <a:avLst/>
          </a:prstGeom>
        </p:spPr>
      </p:pic>
      <p:sp>
        <p:nvSpPr>
          <p:cNvPr id="7" name="標題 6">
            <a:extLst>
              <a:ext uri="{FF2B5EF4-FFF2-40B4-BE49-F238E27FC236}">
                <a16:creationId xmlns:a16="http://schemas.microsoft.com/office/drawing/2014/main" id="{6DE37199-66F0-4A6C-9BA3-D92C6701E71C}"/>
              </a:ext>
            </a:extLst>
          </p:cNvPr>
          <p:cNvSpPr>
            <a:spLocks noGrp="1"/>
          </p:cNvSpPr>
          <p:nvPr>
            <p:ph type="title"/>
          </p:nvPr>
        </p:nvSpPr>
        <p:spPr>
          <a:xfrm>
            <a:off x="688036" y="241411"/>
            <a:ext cx="8300146" cy="903334"/>
          </a:xfrm>
        </p:spPr>
        <p:txBody>
          <a:bodyPr/>
          <a:lstStyle/>
          <a:p>
            <a:r>
              <a:rPr lang="en-US" altLang="zh-TW" sz="2800" dirty="0">
                <a:latin typeface="Arial" panose="020B0604020202020204" pitchFamily="34" charset="0"/>
                <a:ea typeface="微軟正黑體" panose="020B0604030504040204" pitchFamily="34" charset="-120"/>
                <a:cs typeface="+mn-ea"/>
                <a:sym typeface="Arial" panose="020B0604020202020204" pitchFamily="34" charset="0"/>
              </a:rPr>
              <a:t>Economical dual 2.5GbE high-speed network ports for businesses</a:t>
            </a:r>
            <a:br>
              <a:rPr lang="zh-TW" altLang="en-US" sz="2800" dirty="0">
                <a:latin typeface="Arial" panose="020B0604020202020204" pitchFamily="34" charset="0"/>
                <a:ea typeface="微軟正黑體" panose="020B0604030504040204" pitchFamily="34" charset="-120"/>
                <a:cs typeface="+mn-ea"/>
                <a:sym typeface="Arial" panose="020B0604020202020204" pitchFamily="34" charset="0"/>
              </a:rPr>
            </a:br>
            <a:endParaRPr lang="zh-TW" altLang="en-US" sz="2800" dirty="0"/>
          </a:p>
        </p:txBody>
      </p:sp>
      <p:pic>
        <p:nvPicPr>
          <p:cNvPr id="18" name="圖片 17">
            <a:extLst>
              <a:ext uri="{FF2B5EF4-FFF2-40B4-BE49-F238E27FC236}">
                <a16:creationId xmlns:a16="http://schemas.microsoft.com/office/drawing/2014/main" id="{C1B6C7F4-5D02-4146-8B66-BE4EB4FC7C7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8394" y="1629581"/>
            <a:ext cx="873355" cy="873355"/>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文字方塊 18">
            <a:extLst>
              <a:ext uri="{FF2B5EF4-FFF2-40B4-BE49-F238E27FC236}">
                <a16:creationId xmlns:a16="http://schemas.microsoft.com/office/drawing/2014/main" id="{A1B81B07-EF7C-4469-87F3-09A7B52FFD50}"/>
              </a:ext>
            </a:extLst>
          </p:cNvPr>
          <p:cNvSpPr txBox="1"/>
          <p:nvPr/>
        </p:nvSpPr>
        <p:spPr>
          <a:xfrm>
            <a:off x="713226" y="2527503"/>
            <a:ext cx="3059787" cy="2326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pPr>
            <a:r>
              <a:rPr lang="en-US" altLang="zh-TW" sz="1600" b="1">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rPr>
              <a:t>Dual 2.5GbE </a:t>
            </a:r>
            <a:r>
              <a:rPr lang="en-US" altLang="zh-TW" sz="1600" b="1" dirty="0">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rPr>
              <a:t> (2.5G/1G)</a:t>
            </a:r>
          </a:p>
          <a:p>
            <a:pPr>
              <a:lnSpc>
                <a:spcPct val="130000"/>
              </a:lnSpc>
            </a:pPr>
            <a:r>
              <a:rPr lang="en-US" altLang="zh-TW" sz="1600" b="1">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rPr>
              <a:t>high-speed ports</a:t>
            </a:r>
          </a:p>
          <a:p>
            <a:pPr>
              <a:lnSpc>
                <a:spcPct val="130000"/>
              </a:lnSpc>
              <a:spcBef>
                <a:spcPts val="600"/>
              </a:spcBef>
            </a:pPr>
            <a:r>
              <a:rPr lang="en-US" altLang="zh-TW" sz="11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The previous generation's 1GbE network speed no longer meets the basic enterprise storage needs. Therefore, the TS-873AeU series NAS is equipped with a dual 2.5GbE network as standard, providing up to 5Gbps data transmission through Port </a:t>
            </a:r>
            <a:r>
              <a:rPr lang="en-US" altLang="zh-TW" sz="1100"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Trunking</a:t>
            </a:r>
            <a:r>
              <a:rPr lang="en-US" altLang="zh-TW" sz="11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network aggregation.</a:t>
            </a:r>
          </a:p>
        </p:txBody>
      </p:sp>
    </p:spTree>
    <p:extLst>
      <p:ext uri="{BB962C8B-B14F-4D97-AF65-F5344CB8AC3E}">
        <p14:creationId xmlns:p14="http://schemas.microsoft.com/office/powerpoint/2010/main" val="481889472"/>
      </p:ext>
    </p:extLst>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矩形: 圓角 50">
            <a:extLst>
              <a:ext uri="{FF2B5EF4-FFF2-40B4-BE49-F238E27FC236}">
                <a16:creationId xmlns:a16="http://schemas.microsoft.com/office/drawing/2014/main" id="{B0623F06-4E28-490D-B8F4-258739128B36}"/>
              </a:ext>
            </a:extLst>
          </p:cNvPr>
          <p:cNvSpPr/>
          <p:nvPr/>
        </p:nvSpPr>
        <p:spPr>
          <a:xfrm>
            <a:off x="-1367" y="941525"/>
            <a:ext cx="2272554" cy="223346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 name="標題 1"/>
          <p:cNvSpPr>
            <a:spLocks noGrp="1"/>
          </p:cNvSpPr>
          <p:nvPr>
            <p:ph type="title"/>
          </p:nvPr>
        </p:nvSpPr>
        <p:spPr>
          <a:xfrm>
            <a:off x="648042" y="187991"/>
            <a:ext cx="7707900" cy="1005403"/>
          </a:xfrm>
        </p:spPr>
        <p:txBody>
          <a:bodyPr/>
          <a:lstStyle/>
          <a:p>
            <a:pPr algn="l"/>
            <a:r>
              <a:rPr lang="en-US" altLang="zh-TW" sz="2800" dirty="0">
                <a:latin typeface="Arial" panose="020B0604020202020204" pitchFamily="34" charset="0"/>
                <a:ea typeface="微軟正黑體" panose="020B0604030504040204" pitchFamily="34" charset="-120"/>
                <a:cs typeface="+mn-ea"/>
                <a:sym typeface="Arial" panose="020B0604020202020204" pitchFamily="34" charset="0"/>
              </a:rPr>
              <a:t>4 x </a:t>
            </a:r>
            <a:r>
              <a:rPr lang="en-US" altLang="zh-TW" sz="2800">
                <a:latin typeface="Arial" panose="020B0604020202020204" pitchFamily="34" charset="0"/>
                <a:ea typeface="微軟正黑體" panose="020B0604030504040204" pitchFamily="34" charset="-120"/>
                <a:cs typeface="+mn-ea"/>
                <a:sym typeface="Arial" panose="020B0604020202020204" pitchFamily="34" charset="0"/>
              </a:rPr>
              <a:t>USB 3.2 Gen 2 high-speed 10Gbps ports</a:t>
            </a:r>
            <a:br>
              <a:rPr lang="en-US" altLang="zh-TW" sz="2800" dirty="0">
                <a:latin typeface="Arial" panose="020B0604020202020204" pitchFamily="34" charset="0"/>
                <a:ea typeface="微軟正黑體" panose="020B0604030504040204" pitchFamily="34" charset="-120"/>
                <a:cs typeface="+mn-ea"/>
                <a:sym typeface="Arial" panose="020B0604020202020204" pitchFamily="34" charset="0"/>
              </a:rPr>
            </a:br>
            <a:r>
              <a:rPr lang="en-US" altLang="zh-TW" sz="2800" dirty="0">
                <a:latin typeface="Arial" panose="020B0604020202020204" pitchFamily="34" charset="0"/>
                <a:ea typeface="微軟正黑體" panose="020B0604030504040204" pitchFamily="34" charset="-120"/>
                <a:cs typeface="+mn-ea"/>
                <a:sym typeface="Arial" panose="020B0604020202020204" pitchFamily="34" charset="0"/>
              </a:rPr>
              <a:t>with Type-C and Type-A</a:t>
            </a:r>
            <a:endParaRPr lang="zh-TW" altLang="en-US" sz="28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0" name="文字方塊 39">
            <a:extLst>
              <a:ext uri="{FF2B5EF4-FFF2-40B4-BE49-F238E27FC236}">
                <a16:creationId xmlns:a16="http://schemas.microsoft.com/office/drawing/2014/main" id="{7916C880-8C3B-430E-B4EA-D918BF251897}"/>
              </a:ext>
            </a:extLst>
          </p:cNvPr>
          <p:cNvSpPr txBox="1"/>
          <p:nvPr/>
        </p:nvSpPr>
        <p:spPr>
          <a:xfrm>
            <a:off x="4382055" y="4310918"/>
            <a:ext cx="2404445"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
            <a:r>
              <a:rPr lang="fr-FR" altLang="zh-TW" sz="1600" b="0" i="0" u="none" strike="noStrike">
                <a:solidFill>
                  <a:srgbClr val="E9C27B"/>
                </a:solidFill>
                <a:effectLst/>
                <a:latin typeface="Arial" panose="020B0604020202020204" pitchFamily="34" charset="0"/>
                <a:ea typeface="微軟正黑體" panose="020B0604030504040204" pitchFamily="34" charset="-120"/>
                <a:cs typeface="+mn-ea"/>
                <a:sym typeface="Arial" panose="020B0604020202020204" pitchFamily="34" charset="0"/>
              </a:rPr>
              <a:t>USB 3.2 Gen 2 port</a:t>
            </a:r>
          </a:p>
          <a:p>
            <a:pPr algn="ctr" fontAlgn="b"/>
            <a:r>
              <a:rPr lang="en-US" altLang="zh-TW"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2 x </a:t>
            </a:r>
            <a:r>
              <a:rPr lang="en-US" altLang="zh-TW" b="0" i="0" u="none" strike="noStrike" dirty="0">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Type-C</a:t>
            </a:r>
            <a:r>
              <a:rPr lang="en-US" altLang="zh-TW"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rPr>
              <a:t>, 2 x Type-A</a:t>
            </a:r>
            <a:endParaRPr lang="en-US" altLang="zh-TW" sz="1600" b="0" i="0" u="none" strike="noStrike">
              <a:solidFill>
                <a:schemeClr val="accent6"/>
              </a:solidFill>
              <a:effectLst/>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2" name="矩形: 圓角 41">
            <a:extLst>
              <a:ext uri="{FF2B5EF4-FFF2-40B4-BE49-F238E27FC236}">
                <a16:creationId xmlns:a16="http://schemas.microsoft.com/office/drawing/2014/main" id="{F0F55F54-07EB-42E1-BEB0-B1EF63621FE6}"/>
              </a:ext>
            </a:extLst>
          </p:cNvPr>
          <p:cNvSpPr/>
          <p:nvPr/>
        </p:nvSpPr>
        <p:spPr>
          <a:xfrm>
            <a:off x="2674162" y="506977"/>
            <a:ext cx="4741054" cy="3333123"/>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3" name="矩形: 圓角 42">
            <a:extLst>
              <a:ext uri="{FF2B5EF4-FFF2-40B4-BE49-F238E27FC236}">
                <a16:creationId xmlns:a16="http://schemas.microsoft.com/office/drawing/2014/main" id="{3544A877-E0D3-4D4C-8D89-8EB71AB05267}"/>
              </a:ext>
            </a:extLst>
          </p:cNvPr>
          <p:cNvSpPr/>
          <p:nvPr/>
        </p:nvSpPr>
        <p:spPr>
          <a:xfrm>
            <a:off x="3212933" y="2173539"/>
            <a:ext cx="5931067" cy="1144418"/>
          </a:xfrm>
          <a:prstGeom prst="roundRect">
            <a:avLst>
              <a:gd name="adj" fmla="val 50000"/>
            </a:avLst>
          </a:prstGeom>
          <a:solidFill>
            <a:schemeClr val="bg1"/>
          </a:solidFill>
          <a:effectLst>
            <a:softEdge rad="3175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44" name="圖片 43" descr="一張含有 文字 的圖片&#10;&#10;自動產生的描述">
            <a:extLst>
              <a:ext uri="{FF2B5EF4-FFF2-40B4-BE49-F238E27FC236}">
                <a16:creationId xmlns:a16="http://schemas.microsoft.com/office/drawing/2014/main" id="{4400973B-83C1-4780-BD65-EF5FCB67999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80148" y="300532"/>
            <a:ext cx="5855569" cy="3660381"/>
          </a:xfrm>
          <a:prstGeom prst="rect">
            <a:avLst/>
          </a:prstGeom>
        </p:spPr>
      </p:pic>
      <p:sp>
        <p:nvSpPr>
          <p:cNvPr id="47" name="矩形 46">
            <a:extLst>
              <a:ext uri="{FF2B5EF4-FFF2-40B4-BE49-F238E27FC236}">
                <a16:creationId xmlns:a16="http://schemas.microsoft.com/office/drawing/2014/main" id="{D304F861-2F38-4506-B8C7-831C8F29772D}"/>
              </a:ext>
            </a:extLst>
          </p:cNvPr>
          <p:cNvSpPr/>
          <p:nvPr/>
        </p:nvSpPr>
        <p:spPr>
          <a:xfrm>
            <a:off x="5282492" y="2495492"/>
            <a:ext cx="603569" cy="36873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cxnSp>
        <p:nvCxnSpPr>
          <p:cNvPr id="49" name="直線單箭頭接點 48">
            <a:extLst>
              <a:ext uri="{FF2B5EF4-FFF2-40B4-BE49-F238E27FC236}">
                <a16:creationId xmlns:a16="http://schemas.microsoft.com/office/drawing/2014/main" id="{8713465F-2B63-4285-A73F-3A4A73ED7E6D}"/>
              </a:ext>
            </a:extLst>
          </p:cNvPr>
          <p:cNvCxnSpPr>
            <a:cxnSpLocks/>
            <a:stCxn id="47" idx="2"/>
          </p:cNvCxnSpPr>
          <p:nvPr/>
        </p:nvCxnSpPr>
        <p:spPr>
          <a:xfrm>
            <a:off x="5584277" y="2864224"/>
            <a:ext cx="0" cy="404654"/>
          </a:xfrm>
          <a:prstGeom prst="straightConnector1">
            <a:avLst/>
          </a:prstGeom>
          <a:ln w="15875">
            <a:solidFill>
              <a:srgbClr val="FFC000"/>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39" name="圖片 38" descr="一張含有 文字 的圖片&#10;&#10;自動產生的描述">
            <a:extLst>
              <a:ext uri="{FF2B5EF4-FFF2-40B4-BE49-F238E27FC236}">
                <a16:creationId xmlns:a16="http://schemas.microsoft.com/office/drawing/2014/main" id="{0A80DEE1-414F-47A9-A733-A59941CAEC9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47712" y="3105990"/>
            <a:ext cx="2073129" cy="1204927"/>
          </a:xfrm>
          <a:prstGeom prst="rect">
            <a:avLst/>
          </a:prstGeom>
        </p:spPr>
      </p:pic>
      <p:pic>
        <p:nvPicPr>
          <p:cNvPr id="13" name="圖片 12">
            <a:extLst>
              <a:ext uri="{FF2B5EF4-FFF2-40B4-BE49-F238E27FC236}">
                <a16:creationId xmlns:a16="http://schemas.microsoft.com/office/drawing/2014/main" id="{A155C817-A458-48DB-BBEE-AC533017B2CC}"/>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826564" y="1705669"/>
            <a:ext cx="866081" cy="866081"/>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文字方塊 13">
            <a:extLst>
              <a:ext uri="{FF2B5EF4-FFF2-40B4-BE49-F238E27FC236}">
                <a16:creationId xmlns:a16="http://schemas.microsoft.com/office/drawing/2014/main" id="{890A089F-D829-4358-882B-068681926461}"/>
              </a:ext>
            </a:extLst>
          </p:cNvPr>
          <p:cNvSpPr txBox="1"/>
          <p:nvPr/>
        </p:nvSpPr>
        <p:spPr>
          <a:xfrm>
            <a:off x="734301" y="2603508"/>
            <a:ext cx="3194229" cy="23723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0000"/>
              </a:lnSpc>
            </a:pPr>
            <a:r>
              <a:rPr lang="en-US" altLang="zh-TW" sz="1600" b="1" dirty="0">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rPr>
              <a:t>4-port USB high-speed </a:t>
            </a:r>
          </a:p>
          <a:p>
            <a:pPr>
              <a:lnSpc>
                <a:spcPct val="110000"/>
              </a:lnSpc>
            </a:pPr>
            <a:r>
              <a:rPr lang="en-US" altLang="zh-TW" sz="1600" b="1" dirty="0">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rPr>
              <a:t>10Gbps ports</a:t>
            </a:r>
          </a:p>
          <a:p>
            <a:pPr>
              <a:lnSpc>
                <a:spcPct val="110000"/>
              </a:lnSpc>
              <a:spcBef>
                <a:spcPts val="600"/>
              </a:spcBef>
            </a:pP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In addition to connecting to USB JBOD for capacity expansion or backup, it provides a smoother file transfer experience than another NAS on the market. If the NAS is installed with a PCIe graphics card, the USB interface can be connected to a keyboard and mouse for direct operation and monitoring, or it can be used as a PC. There are enough USB ports to meet the requirements of various situations.</a:t>
            </a:r>
            <a:endParaRPr lang="zh-TW" sz="9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1671594887"/>
      </p:ext>
    </p:extLst>
  </p:cSld>
  <p:clrMapOvr>
    <a:masterClrMapping/>
  </p:clrMapOvr>
  <p:transition spd="slow">
    <p:fade thruBlk="1"/>
  </p:transition>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6fa77ce9-a34f-4273-ac9e-53b31ebe6f5b&quot;,&quot;Name&quot;:null,&quot;Kind&quot;:&quot;Custom&quot;,&quot;OldGuidesSetting&quot;:{&quot;HeaderHeight&quot;:0.0,&quot;FooterHeight&quot;:0.0,&quot;SideMargin&quot;:0.0,&quot;TopMargin&quot;:0.0,&quot;BottomMargin&quot;:0.0,&quot;IntervalMargin&quot;:0.0}}"/>
</p:tagLst>
</file>

<file path=ppt/theme/theme1.xml><?xml version="1.0" encoding="utf-8"?>
<a:theme xmlns:a="http://schemas.openxmlformats.org/drawingml/2006/main" name="Solar Panel Project Proposal by Slidesgo">
  <a:themeElements>
    <a:clrScheme name="Simple Light">
      <a:dk1>
        <a:srgbClr val="F3F3F3"/>
      </a:dk1>
      <a:lt1>
        <a:srgbClr val="010203"/>
      </a:lt1>
      <a:dk2>
        <a:srgbClr val="B7B7B7"/>
      </a:dk2>
      <a:lt2>
        <a:srgbClr val="2B2929"/>
      </a:lt2>
      <a:accent1>
        <a:srgbClr val="FFFFFF"/>
      </a:accent1>
      <a:accent2>
        <a:srgbClr val="666666"/>
      </a:accent2>
      <a:accent3>
        <a:srgbClr val="FFFFFF"/>
      </a:accent3>
      <a:accent4>
        <a:srgbClr val="FFFFFF"/>
      </a:accent4>
      <a:accent5>
        <a:srgbClr val="FFFFFF"/>
      </a:accent5>
      <a:accent6>
        <a:srgbClr val="FFFFFF"/>
      </a:accent6>
      <a:hlink>
        <a:srgbClr val="B7B7B7"/>
      </a:hlink>
      <a:folHlink>
        <a:srgbClr val="0097A7"/>
      </a:folHlink>
    </a:clrScheme>
    <a:fontScheme name="1disxghs">
      <a:majorFont>
        <a:latin typeface="Arial" panose="020B0604020202020204"/>
        <a:ea typeface="微軟正黑體"/>
        <a:cs typeface=""/>
      </a:majorFont>
      <a:minorFont>
        <a:latin typeface="Arial" panose="020B0604020202020204"/>
        <a:ea typeface="微軟正黑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文件" ma:contentTypeID="0x0101004F15BA6FDB83DF45ACBB97339620D687" ma:contentTypeVersion="12" ma:contentTypeDescription="建立新的文件。" ma:contentTypeScope="" ma:versionID="7733ccfc0f9221129bfd73835ff329eb">
  <xsd:schema xmlns:xsd="http://www.w3.org/2001/XMLSchema" xmlns:xs="http://www.w3.org/2001/XMLSchema" xmlns:p="http://schemas.microsoft.com/office/2006/metadata/properties" xmlns:ns3="34f220f5-ee29-4263-80ab-1a6ecd269c52" xmlns:ns4="cd1d27fb-d87a-4c42-9852-348a627560e4" targetNamespace="http://schemas.microsoft.com/office/2006/metadata/properties" ma:root="true" ma:fieldsID="1c20485bf444476976ab75ae1836f53d" ns3:_="" ns4:_="">
    <xsd:import namespace="34f220f5-ee29-4263-80ab-1a6ecd269c52"/>
    <xsd:import namespace="cd1d27fb-d87a-4c42-9852-348a627560e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f220f5-ee29-4263-80ab-1a6ecd269c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1d27fb-d87a-4c42-9852-348a627560e4" elementFormDefault="qualified">
    <xsd:import namespace="http://schemas.microsoft.com/office/2006/documentManagement/types"/>
    <xsd:import namespace="http://schemas.microsoft.com/office/infopath/2007/PartnerControls"/>
    <xsd:element name="SharedWithUsers" ma:index="10" nillable="true" ma:displayName="共用對象:"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共用詳細資料" ma:internalName="SharedWithDetails" ma:readOnly="true">
      <xsd:simpleType>
        <xsd:restriction base="dms:Note">
          <xsd:maxLength value="255"/>
        </xsd:restriction>
      </xsd:simpleType>
    </xsd:element>
    <xsd:element name="SharingHintHash" ma:index="12" nillable="true" ma:displayName="共用提示雜湊"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DA3E1C-7268-4A35-8C5F-F17718A2D0F1}">
  <ds:schemaRefs>
    <ds:schemaRef ds:uri="http://www.w3.org/XML/1998/namespace"/>
    <ds:schemaRef ds:uri="http://schemas.microsoft.com/office/2006/documentManagement/types"/>
    <ds:schemaRef ds:uri="http://purl.org/dc/elements/1.1/"/>
    <ds:schemaRef ds:uri="http://schemas.microsoft.com/office/infopath/2007/PartnerControls"/>
    <ds:schemaRef ds:uri="http://schemas.microsoft.com/office/2006/metadata/properties"/>
    <ds:schemaRef ds:uri="cd1d27fb-d87a-4c42-9852-348a627560e4"/>
    <ds:schemaRef ds:uri="http://purl.org/dc/dcmitype/"/>
    <ds:schemaRef ds:uri="http://schemas.openxmlformats.org/package/2006/metadata/core-properties"/>
    <ds:schemaRef ds:uri="34f220f5-ee29-4263-80ab-1a6ecd269c52"/>
    <ds:schemaRef ds:uri="http://purl.org/dc/terms/"/>
  </ds:schemaRefs>
</ds:datastoreItem>
</file>

<file path=customXml/itemProps2.xml><?xml version="1.0" encoding="utf-8"?>
<ds:datastoreItem xmlns:ds="http://schemas.openxmlformats.org/officeDocument/2006/customXml" ds:itemID="{14A5F837-C56F-4F85-B1AA-1E04F65B9E40}">
  <ds:schemaRefs>
    <ds:schemaRef ds:uri="http://schemas.microsoft.com/sharepoint/v3/contenttype/forms"/>
  </ds:schemaRefs>
</ds:datastoreItem>
</file>

<file path=customXml/itemProps3.xml><?xml version="1.0" encoding="utf-8"?>
<ds:datastoreItem xmlns:ds="http://schemas.openxmlformats.org/officeDocument/2006/customXml" ds:itemID="{6BC5B200-A512-4B54-A576-7E194A179AEB}">
  <ds:schemaRefs>
    <ds:schemaRef ds:uri="34f220f5-ee29-4263-80ab-1a6ecd269c52"/>
    <ds:schemaRef ds:uri="cd1d27fb-d87a-4c42-9852-348a627560e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8144</Words>
  <Application>Microsoft Office PowerPoint</Application>
  <PresentationFormat>如螢幕大小 (16:9)</PresentationFormat>
  <Paragraphs>568</Paragraphs>
  <Slides>43</Slides>
  <Notes>41</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43</vt:i4>
      </vt:variant>
    </vt:vector>
  </HeadingPairs>
  <TitlesOfParts>
    <vt:vector size="52" baseType="lpstr">
      <vt:lpstr>Orbitron</vt:lpstr>
      <vt:lpstr>Calibri</vt:lpstr>
      <vt:lpstr>微軟正黑體</vt:lpstr>
      <vt:lpstr>Arial</vt:lpstr>
      <vt:lpstr>Microsoft JhengHei W05 Light</vt:lpstr>
      <vt:lpstr>Corbel</vt:lpstr>
      <vt:lpstr>Roboto</vt:lpstr>
      <vt:lpstr>Lato</vt:lpstr>
      <vt:lpstr>Solar Panel Project Proposal by Slidesgo</vt:lpstr>
      <vt:lpstr>PowerPoint 簡報</vt:lpstr>
      <vt:lpstr>Massive storage data needs of small business and enterprise </vt:lpstr>
      <vt:lpstr>Enterprise storage needs to consider future expansion needs</vt:lpstr>
      <vt:lpstr>TS-873AeU, TS-873AeU-RP features</vt:lpstr>
      <vt:lpstr>TS-873AeU, TS-873AeU-RP 30cm / 12-inch short-depth chassis benefits</vt:lpstr>
      <vt:lpstr>30-cm / 12-inch short-depth chassis</vt:lpstr>
      <vt:lpstr>TS-873AeU series short-depth chassis NAS usage scenarios</vt:lpstr>
      <vt:lpstr>Economical dual 2.5GbE high-speed network ports for businesses </vt:lpstr>
      <vt:lpstr>4 x USB 3.2 Gen 2 high-speed 10Gbps ports with Type-C and Type-A</vt:lpstr>
      <vt:lpstr>Supports ECC memory  (Error Correcting Code)</vt:lpstr>
      <vt:lpstr>PowerPoint 簡報</vt:lpstr>
      <vt:lpstr>Front view</vt:lpstr>
      <vt:lpstr>Rear view</vt:lpstr>
      <vt:lpstr>2U NAS comparison</vt:lpstr>
      <vt:lpstr>Optional support for storage expansion units and rails</vt:lpstr>
      <vt:lpstr>Supports various QNAP network expansion cards</vt:lpstr>
      <vt:lpstr>  </vt:lpstr>
      <vt:lpstr>PowerPoint 簡報</vt:lpstr>
      <vt:lpstr>2.5GbE-capable network switch optional</vt:lpstr>
      <vt:lpstr>2 x 2.5GbE for 10GB file transfer performance</vt:lpstr>
      <vt:lpstr>Install the optional network expansion card (2 x 10GbE) to get higher performance</vt:lpstr>
      <vt:lpstr>PowerPoint 簡報</vt:lpstr>
      <vt:lpstr>HDD / SSD disk installation</vt:lpstr>
      <vt:lpstr>NAS initialization </vt:lpstr>
      <vt:lpstr>Pre-installed with the new QTS 5.0 NAS operating system</vt:lpstr>
      <vt:lpstr>Dual system for your choice,  QTS / QuTS hero</vt:lpstr>
      <vt:lpstr>QuTS hero 5 requires higher data security and protection mechanisms</vt:lpstr>
      <vt:lpstr>HBS 3 (Hybrid Backup Sync 3) for efficient backup 1-2-3 strategy​ </vt:lpstr>
      <vt:lpstr>DA Drive Analyzer disk failure prediction​</vt:lpstr>
      <vt:lpstr>Data security​</vt:lpstr>
      <vt:lpstr>PowerPoint 簡報</vt:lpstr>
      <vt:lpstr>QVR Elite - Surveillance System​</vt:lpstr>
      <vt:lpstr>Compatible with Huge Amount of Camera Models ​</vt:lpstr>
      <vt:lpstr>Unified Interface for Live &amp; Playback​</vt:lpstr>
      <vt:lpstr>Surveillance Client for mobile and home environment​ </vt:lpstr>
      <vt:lpstr>Qsirch full text search tool​</vt:lpstr>
      <vt:lpstr>Qfiling auto archive and filing​</vt:lpstr>
      <vt:lpstr>Qtier Drives Auto-Tiering </vt:lpstr>
      <vt:lpstr>Flexible installation of M.2 NVMe SSD or SATA SSD as cache</vt:lpstr>
      <vt:lpstr>Benefits of SSD cache</vt:lpstr>
      <vt:lpstr>Virtualization Station </vt:lpstr>
      <vt:lpstr>Container Station </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TS-1886XU-RP-R2 TS-h1886XU-RP-R2</dc:title>
  <dc:creator>Lucas Lin</dc:creator>
  <cp:lastModifiedBy>Lucas Lin 林彥呈</cp:lastModifiedBy>
  <cp:revision>2</cp:revision>
  <dcterms:modified xsi:type="dcterms:W3CDTF">2022-02-25T09:05:43Z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0x0101004F15BA6FDB83DF45ACBB97339620D687</vt:lpwstr>
  </property>
</Properties>
</file>