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Lst>
  <p:notesMasterIdLst>
    <p:notesMasterId r:id="rId48"/>
  </p:notesMasterIdLst>
  <p:handoutMasterIdLst>
    <p:handoutMasterId r:id="rId49"/>
  </p:handoutMasterIdLst>
  <p:sldIdLst>
    <p:sldId id="1401" r:id="rId5"/>
    <p:sldId id="428" r:id="rId6"/>
    <p:sldId id="437" r:id="rId7"/>
    <p:sldId id="1369" r:id="rId8"/>
    <p:sldId id="1405" r:id="rId9"/>
    <p:sldId id="347" r:id="rId10"/>
    <p:sldId id="3591" r:id="rId11"/>
    <p:sldId id="1482" r:id="rId12"/>
    <p:sldId id="1481" r:id="rId13"/>
    <p:sldId id="300" r:id="rId14"/>
    <p:sldId id="1374" r:id="rId15"/>
    <p:sldId id="346" r:id="rId16"/>
    <p:sldId id="348" r:id="rId17"/>
    <p:sldId id="1371" r:id="rId18"/>
    <p:sldId id="1398" r:id="rId19"/>
    <p:sldId id="3588" r:id="rId20"/>
    <p:sldId id="3589" r:id="rId21"/>
    <p:sldId id="1383" r:id="rId22"/>
    <p:sldId id="543" r:id="rId23"/>
    <p:sldId id="556" r:id="rId24"/>
    <p:sldId id="3592" r:id="rId25"/>
    <p:sldId id="1375" r:id="rId26"/>
    <p:sldId id="1393" r:id="rId27"/>
    <p:sldId id="1376" r:id="rId28"/>
    <p:sldId id="318" r:id="rId29"/>
    <p:sldId id="1478" r:id="rId30"/>
    <p:sldId id="1396" r:id="rId31"/>
    <p:sldId id="1377" r:id="rId32"/>
    <p:sldId id="395" r:id="rId33"/>
    <p:sldId id="392" r:id="rId34"/>
    <p:sldId id="379" r:id="rId35"/>
    <p:sldId id="1394" r:id="rId36"/>
    <p:sldId id="416" r:id="rId37"/>
    <p:sldId id="415" r:id="rId38"/>
    <p:sldId id="410" r:id="rId39"/>
    <p:sldId id="1403" r:id="rId40"/>
    <p:sldId id="1402" r:id="rId41"/>
    <p:sldId id="1312" r:id="rId42"/>
    <p:sldId id="1386" r:id="rId43"/>
    <p:sldId id="1479" r:id="rId44"/>
    <p:sldId id="1391" r:id="rId45"/>
    <p:sldId id="1400" r:id="rId46"/>
    <p:sldId id="1395" r:id="rId47"/>
  </p:sldIdLst>
  <p:sldSz cx="9144000" cy="5143500" type="screen16x9"/>
  <p:notesSz cx="6858000" cy="9144000"/>
  <p:embeddedFontLst>
    <p:embeddedFont>
      <p:font typeface="微軟正黑體" panose="020B0604030504040204" pitchFamily="34" charset="-120"/>
      <p:regular r:id="rId50"/>
      <p:bold r:id="rId51"/>
    </p:embeddedFont>
    <p:embeddedFont>
      <p:font typeface="Calibri" panose="020F0502020204030204" pitchFamily="34" charset="0"/>
      <p:regular r:id="rId52"/>
      <p:bold r:id="rId53"/>
      <p:italic r:id="rId54"/>
      <p:boldItalic r:id="rId55"/>
    </p:embeddedFont>
    <p:embeddedFont>
      <p:font typeface="Corbel" panose="020B0503020204020204" pitchFamily="34" charset="0"/>
      <p:regular r:id="rId56"/>
      <p:bold r:id="rId57"/>
      <p:italic r:id="rId58"/>
      <p:boldItalic r:id="rId59"/>
    </p:embeddedFont>
    <p:embeddedFont>
      <p:font typeface="Lato" panose="020F0502020204030203" pitchFamily="34" charset="0"/>
      <p:regular r:id="rId60"/>
      <p:bold r:id="rId61"/>
      <p:italic r:id="rId62"/>
      <p:boldItalic r:id="rId63"/>
    </p:embeddedFont>
    <p:embeddedFont>
      <p:font typeface="Orbitron" panose="02020500000000000000" charset="0"/>
      <p:regular r:id="rId64"/>
      <p:bold r:id="rId65"/>
    </p:embeddedFont>
    <p:embeddedFont>
      <p:font typeface="Roboto" pitchFamily="2" charset="0"/>
      <p:regular r:id="rId66"/>
      <p:bold r:id="rId67"/>
      <p:italic r:id="rId68"/>
      <p:boldItalic r:id="rId69"/>
    </p:embeddedFont>
    <p:embeddedFont>
      <p:font typeface="Segoe UI" panose="020B0502040204020203" pitchFamily="34" charset="0"/>
      <p:regular r:id="rId70"/>
      <p:bold r:id="rId71"/>
      <p:italic r:id="rId72"/>
      <p:boldItalic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27B"/>
    <a:srgbClr val="FFC000"/>
    <a:srgbClr val="441D61"/>
    <a:srgbClr val="2B123E"/>
    <a:srgbClr val="6A2D97"/>
    <a:srgbClr val="1E1E1F"/>
    <a:srgbClr val="C6BECD"/>
    <a:srgbClr val="E7E6E7"/>
    <a:srgbClr val="A5A1A0"/>
    <a:srgbClr val="1E1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9C5DF-1589-4D54-AA0E-9284836EBAE1}" v="8482" dt="2022-02-25T10:18:05.805"/>
    <p1510:client id="{DE566FAB-02D1-4C1A-B40E-E4A8EA9305FC}" v="3659" dt="2022-02-25T02:47:18.371"/>
  </p1510:revLst>
</p1510:revInfo>
</file>

<file path=ppt/tableStyles.xml><?xml version="1.0" encoding="utf-8"?>
<a:tblStyleLst xmlns:a="http://schemas.openxmlformats.org/drawingml/2006/main" def="{D0BF7A1E-03C8-4742-A8C7-EF760988A68B}">
  <a:tblStyle styleId="{D0BF7A1E-03C8-4742-A8C7-EF760988A6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8" autoAdjust="0"/>
    <p:restoredTop sz="94097" autoAdjust="0"/>
  </p:normalViewPr>
  <p:slideViewPr>
    <p:cSldViewPr snapToGrid="0">
      <p:cViewPr>
        <p:scale>
          <a:sx n="75" d="100"/>
          <a:sy n="75" d="100"/>
        </p:scale>
        <p:origin x="1364" y="456"/>
      </p:cViewPr>
      <p:guideLst>
        <p:guide orient="horz" pos="1620"/>
        <p:guide pos="2880"/>
      </p:guideLst>
    </p:cSldViewPr>
  </p:slideViewPr>
  <p:notesTextViewPr>
    <p:cViewPr>
      <p:scale>
        <a:sx n="1" d="1"/>
        <a:sy n="1" d="1"/>
      </p:scale>
      <p:origin x="0" y="0"/>
    </p:cViewPr>
  </p:notesTextViewPr>
  <p:notesViewPr>
    <p:cSldViewPr snapToGrid="0" showGuides="1">
      <p:cViewPr varScale="1">
        <p:scale>
          <a:sx n="76" d="100"/>
          <a:sy n="76" d="100"/>
        </p:scale>
        <p:origin x="2216"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CFC1CB4-B0B2-4867-8996-6027E098C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B597F0C-42FF-464A-85D7-999F62CC0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1FCF-2364-486E-B5B1-562F2201C130}" type="datetimeFigureOut">
              <a:rPr lang="zh-TW" altLang="en-US" smtClean="0"/>
              <a:t>2022/2/25</a:t>
            </a:fld>
            <a:endParaRPr lang="zh-TW" altLang="en-US"/>
          </a:p>
        </p:txBody>
      </p:sp>
      <p:sp>
        <p:nvSpPr>
          <p:cNvPr id="4" name="頁尾版面配置區 3">
            <a:extLst>
              <a:ext uri="{FF2B5EF4-FFF2-40B4-BE49-F238E27FC236}">
                <a16:creationId xmlns:a16="http://schemas.microsoft.com/office/drawing/2014/main" id="{126492B1-35B4-4E99-8531-0279A00A3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216B0B2-6ADA-4133-8D7D-C006C2D10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978116-D8C7-443B-B9AA-980D71A40113}" type="slidenum">
              <a:rPr lang="zh-TW" altLang="en-US" smtClean="0"/>
              <a:t>‹#›</a:t>
            </a:fld>
            <a:endParaRPr lang="zh-TW" altLang="en-US"/>
          </a:p>
        </p:txBody>
      </p:sp>
    </p:spTree>
    <p:extLst>
      <p:ext uri="{BB962C8B-B14F-4D97-AF65-F5344CB8AC3E}">
        <p14:creationId xmlns:p14="http://schemas.microsoft.com/office/powerpoint/2010/main" val="2415431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Hi </a:t>
            </a:r>
            <a:r>
              <a:rPr lang="zh-TW" altLang="en-US" dirty="0"/>
              <a:t>大家好我</a:t>
            </a:r>
            <a:r>
              <a:rPr lang="zh-TW" altLang="en-US"/>
              <a:t>是威聯通科技產品</a:t>
            </a:r>
            <a:r>
              <a:rPr lang="zh-TW" altLang="en-US" dirty="0"/>
              <a:t>經理</a:t>
            </a:r>
            <a:r>
              <a:rPr lang="en-US" altLang="zh-TW"/>
              <a:t>Jerry</a:t>
            </a:r>
            <a:r>
              <a:rPr lang="zh-TW" altLang="en-US"/>
              <a:t>，歡迎大家收看今天的直播，這次要推薦的是適用於中小企業用戶或教育單位以及工作室</a:t>
            </a:r>
            <a:r>
              <a:rPr lang="zh-TW" altLang="en-US" dirty="0"/>
              <a:t>的</a:t>
            </a:r>
            <a:r>
              <a:rPr lang="en-US" altLang="zh-TW"/>
              <a:t>8-bay </a:t>
            </a:r>
            <a:r>
              <a:rPr lang="zh-TW" altLang="en-US"/>
              <a:t>超短機箱</a:t>
            </a:r>
            <a:r>
              <a:rPr lang="en-US" altLang="zh-TW"/>
              <a:t>NAS</a:t>
            </a:r>
            <a:r>
              <a:rPr lang="en-US" altLang="zh-TW" dirty="0"/>
              <a:t> TS-873AeU</a:t>
            </a:r>
            <a:r>
              <a:rPr lang="zh-TW" altLang="en-US"/>
              <a:t>系列。上述使用場域大容量儲存的需求可能預算較為有限，因此要在有限的預算下達到內部資料共享，安全監控，以及備份等複合需求的最佳選擇，就是</a:t>
            </a:r>
            <a:r>
              <a:rPr lang="zh-TW" altLang="en-US" dirty="0"/>
              <a:t>選用</a:t>
            </a:r>
            <a:r>
              <a:rPr lang="en-US" altLang="zh-TW" dirty="0"/>
              <a:t>TS-873AeU</a:t>
            </a:r>
            <a:r>
              <a:rPr lang="zh-TW" altLang="en-US"/>
              <a:t>系列，若剛好</a:t>
            </a:r>
            <a:r>
              <a:rPr lang="zh-TW" altLang="en-US" dirty="0"/>
              <a:t>公司內部沒有足夠的空間可放置</a:t>
            </a:r>
            <a:r>
              <a:rPr lang="zh-TW" altLang="en-US"/>
              <a:t>機櫃擺放機架型</a:t>
            </a:r>
            <a:r>
              <a:rPr lang="en-US" altLang="zh-TW"/>
              <a:t>NAS</a:t>
            </a:r>
            <a:r>
              <a:rPr lang="zh-TW" altLang="en-US"/>
              <a:t>或是沒有足夠預算進行伺服器機房的建置，</a:t>
            </a:r>
            <a:r>
              <a:rPr lang="zh-TW" altLang="en-US" dirty="0"/>
              <a:t>更可以將</a:t>
            </a:r>
            <a:r>
              <a:rPr lang="en-US" altLang="zh-TW" dirty="0"/>
              <a:t>TS-873AeU</a:t>
            </a:r>
            <a:r>
              <a:rPr lang="zh-TW" altLang="en-US"/>
              <a:t>擺放在辦公環境中，短機身的設計，加上有相同尺寸的雙電源備援規格可選購，甚至是教育單位與工作室也都適用，無疑是短機</a:t>
            </a:r>
            <a:r>
              <a:rPr lang="zh-TW" altLang="en-US" dirty="0"/>
              <a:t>箱</a:t>
            </a:r>
            <a:r>
              <a:rPr lang="en-US" altLang="zh-TW" dirty="0"/>
              <a:t>NAS</a:t>
            </a:r>
            <a:r>
              <a:rPr lang="zh-TW" altLang="en-US" dirty="0"/>
              <a:t>性價比</a:t>
            </a:r>
            <a:r>
              <a:rPr lang="zh-TW" altLang="en-US"/>
              <a:t>首選。</a:t>
            </a:r>
            <a:endParaRPr lang="en-US" altLang="zh-TW" dirty="0"/>
          </a:p>
          <a:p>
            <a:r>
              <a:rPr lang="en-US" altLang="zh-TW" dirty="0"/>
              <a:t>Hi everyone, I'm Jerry, Product Manager at QNAP. Welcome to today's live stream. Today, I'd like to recommend the 8-bay NAS TS-873AeU series for small businesses and enterprises. Usually, we have a limited budget in the company, which the large-capacity storage requirements especially small or medium enterprises. Therefore, the best choice to achieve internal resource sharing within a limited budget is to use the TS-873AeU series. Even It can place in an office environment without a server room. The design of the short depth and the optional redundancy power supply of the same size is undoubtedly the first choice for small businesses and enterprises.</a:t>
            </a:r>
            <a:endParaRPr lang="zh-TW" altLang="en-US" dirty="0"/>
          </a:p>
        </p:txBody>
      </p:sp>
    </p:spTree>
    <p:extLst>
      <p:ext uri="{BB962C8B-B14F-4D97-AF65-F5344CB8AC3E}">
        <p14:creationId xmlns:p14="http://schemas.microsoft.com/office/powerpoint/2010/main" val="419699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a:t>讓</a:t>
            </a:r>
            <a:r>
              <a:rPr lang="zh-TW" altLang="en-US" dirty="0"/>
              <a:t>我們來</a:t>
            </a:r>
            <a:r>
              <a:rPr lang="zh-TW" altLang="en-US"/>
              <a:t>看看硬體部分</a:t>
            </a:r>
            <a:endParaRPr lang="en-US" altLang="zh-TW" dirty="0"/>
          </a:p>
          <a:p>
            <a:pPr marL="158750" indent="0">
              <a:buNone/>
            </a:pPr>
            <a:r>
              <a:rPr lang="en-US" altLang="zh-TW" dirty="0"/>
              <a:t>Let's look at the hardware part</a:t>
            </a:r>
            <a:endParaRPr lang="zh-TW" altLang="en-US" dirty="0"/>
          </a:p>
        </p:txBody>
      </p:sp>
    </p:spTree>
    <p:extLst>
      <p:ext uri="{BB962C8B-B14F-4D97-AF65-F5344CB8AC3E}">
        <p14:creationId xmlns:p14="http://schemas.microsoft.com/office/powerpoint/2010/main" val="366114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前方的設計，機身右方把手，有著狀態、網路、擴充設備指示燈，</a:t>
            </a:r>
            <a:r>
              <a:rPr lang="en-US" altLang="zh-TW"/>
              <a:t>8</a:t>
            </a:r>
            <a:r>
              <a:rPr lang="zh-TW" altLang="en-US"/>
              <a:t>個</a:t>
            </a:r>
            <a:r>
              <a:rPr lang="en-US" altLang="zh-TW"/>
              <a:t>3.5” SATA</a:t>
            </a:r>
            <a:r>
              <a:rPr lang="zh-TW" altLang="en-US"/>
              <a:t>插槽，以及左右兩側的散熱進氣孔</a:t>
            </a:r>
            <a:endParaRPr lang="en-US" altLang="zh-TW"/>
          </a:p>
          <a:p>
            <a:r>
              <a:rPr lang="en-US" altLang="zh-TW"/>
              <a:t>The front design, the handle on the right side of the case, has status, network, expansion device indicators, 8-bay 3.5” SATA slots, and cooling air intakes on the left and right sides.</a:t>
            </a:r>
            <a:endParaRPr lang="zh-TW" altLang="en-US"/>
          </a:p>
        </p:txBody>
      </p:sp>
    </p:spTree>
    <p:extLst>
      <p:ext uri="{BB962C8B-B14F-4D97-AF65-F5344CB8AC3E}">
        <p14:creationId xmlns:p14="http://schemas.microsoft.com/office/powerpoint/2010/main" val="263293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後視圖，從左至右分別是</a:t>
            </a:r>
            <a:r>
              <a:rPr lang="en-US" altLang="zh-TW"/>
              <a:t>1</a:t>
            </a:r>
            <a:r>
              <a:rPr lang="zh-TW" altLang="en-US"/>
              <a:t>個</a:t>
            </a:r>
            <a:r>
              <a:rPr lang="en-US" altLang="zh-TW"/>
              <a:t>PCIe</a:t>
            </a:r>
            <a:r>
              <a:rPr lang="zh-TW" altLang="en-US"/>
              <a:t> </a:t>
            </a:r>
            <a:r>
              <a:rPr lang="en-US" altLang="zh-TW"/>
              <a:t>Gen3x8</a:t>
            </a:r>
            <a:r>
              <a:rPr lang="zh-TW" altLang="en-US"/>
              <a:t>擴充槽，</a:t>
            </a:r>
            <a:r>
              <a:rPr lang="en-US" altLang="zh-TW"/>
              <a:t>2</a:t>
            </a:r>
            <a:r>
              <a:rPr lang="zh-TW" altLang="en-US"/>
              <a:t>個</a:t>
            </a:r>
            <a:r>
              <a:rPr lang="en-US" altLang="zh-TW"/>
              <a:t>2.5GbE</a:t>
            </a:r>
            <a:r>
              <a:rPr lang="zh-TW" altLang="en-US"/>
              <a:t>網路接口，</a:t>
            </a:r>
            <a:r>
              <a:rPr lang="en-US" altLang="zh-TW"/>
              <a:t>4</a:t>
            </a:r>
            <a:r>
              <a:rPr lang="zh-TW" altLang="en-US"/>
              <a:t>個</a:t>
            </a:r>
            <a:r>
              <a:rPr lang="en-US" altLang="zh-TW"/>
              <a:t>USB 3.2 Gen2(</a:t>
            </a:r>
            <a:r>
              <a:rPr lang="zh-TW" altLang="en-US"/>
              <a:t>其中兩個為</a:t>
            </a:r>
            <a:r>
              <a:rPr lang="en-US" altLang="zh-TW"/>
              <a:t>Type-A</a:t>
            </a:r>
            <a:r>
              <a:rPr lang="zh-TW" altLang="en-US"/>
              <a:t>，另外兩個是</a:t>
            </a:r>
            <a:r>
              <a:rPr lang="en-US" altLang="zh-TW"/>
              <a:t>Type-C)</a:t>
            </a:r>
            <a:r>
              <a:rPr lang="zh-TW" altLang="en-US"/>
              <a:t>，最右邊則有雙電源</a:t>
            </a:r>
            <a:r>
              <a:rPr lang="en-US" altLang="zh-TW"/>
              <a:t>300W</a:t>
            </a:r>
            <a:r>
              <a:rPr lang="zh-TW" altLang="en-US" dirty="0"/>
              <a:t>或</a:t>
            </a:r>
            <a:r>
              <a:rPr lang="zh-TW" altLang="en-US"/>
              <a:t>單電源</a:t>
            </a:r>
            <a:r>
              <a:rPr lang="en-US" altLang="zh-TW"/>
              <a:t>250W</a:t>
            </a:r>
            <a:r>
              <a:rPr lang="zh-TW" altLang="en-US"/>
              <a:t>的兩種選擇 </a:t>
            </a:r>
            <a:endParaRPr lang="en-US" altLang="zh-TW"/>
          </a:p>
          <a:p>
            <a:r>
              <a:rPr lang="en-US" altLang="zh-TW"/>
              <a:t>Rear view, from left to right is 1 PCIe Gen3x8 expansion slot, two 2.5GbE ports, 4 USB 3.2 Gen2 (two of which are Type-A, the other two are Type-C), and the last is There are two options of dual power supply 300W or single power supply 250W</a:t>
            </a:r>
            <a:endParaRPr lang="zh-TW" altLang="en-US"/>
          </a:p>
        </p:txBody>
      </p:sp>
    </p:spTree>
    <p:extLst>
      <p:ext uri="{BB962C8B-B14F-4D97-AF65-F5344CB8AC3E}">
        <p14:creationId xmlns:p14="http://schemas.microsoft.com/office/powerpoint/2010/main" val="284644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e860f3358a_0_2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e860f3358a_0_2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a:t>此系列型號有兩種選擇，分別是單電源與雙電源兩個款式，與前代差異為</a:t>
            </a:r>
            <a:r>
              <a:rPr lang="zh-TW" altLang="en-US" dirty="0"/>
              <a:t>升級</a:t>
            </a:r>
            <a:r>
              <a:rPr lang="en-US" altLang="zh-TW"/>
              <a:t>PCIe</a:t>
            </a:r>
            <a:r>
              <a:rPr lang="zh-TW" altLang="en-US"/>
              <a:t> </a:t>
            </a:r>
            <a:r>
              <a:rPr lang="en-US" altLang="zh-TW"/>
              <a:t>Gen 3 x 8</a:t>
            </a:r>
            <a:r>
              <a:rPr lang="zh-TW" altLang="en-US"/>
              <a:t>與提供</a:t>
            </a:r>
            <a:r>
              <a:rPr lang="en-US" altLang="zh-TW"/>
              <a:t>2</a:t>
            </a:r>
            <a:r>
              <a:rPr lang="zh-TW" altLang="en-US"/>
              <a:t>個</a:t>
            </a:r>
            <a:r>
              <a:rPr lang="en-US" altLang="zh-TW"/>
              <a:t>M.2 PCIe Gen3x1 </a:t>
            </a:r>
            <a:r>
              <a:rPr lang="zh-TW" altLang="en-US"/>
              <a:t>插槽供擴充使用。</a:t>
            </a:r>
            <a:endParaRPr lang="en-US" altLang="zh-TW"/>
          </a:p>
          <a:p>
            <a:pPr marL="0" lvl="0" indent="0" algn="l" rtl="0">
              <a:spcBef>
                <a:spcPts val="0"/>
              </a:spcBef>
              <a:spcAft>
                <a:spcPts val="0"/>
              </a:spcAft>
              <a:buNone/>
            </a:pPr>
            <a:r>
              <a:rPr lang="en-US"/>
              <a:t>There are two options for this series. We provide two options: a single power supply and a dual power supply. The difference from the previous generation is PCIe Gen 3 x 8 and provides 2 M.2 PCIe Gen3x1 slots for expansion.</a:t>
            </a:r>
            <a:endParaRPr lang="zh-TW" altLang="en-US"/>
          </a:p>
        </p:txBody>
      </p:sp>
    </p:spTree>
    <p:extLst>
      <p:ext uri="{BB962C8B-B14F-4D97-AF65-F5344CB8AC3E}">
        <p14:creationId xmlns:p14="http://schemas.microsoft.com/office/powerpoint/2010/main" val="388879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可選購豐富的擴充設備與專用的滑軌，</a:t>
            </a:r>
            <a:r>
              <a:rPr lang="zh-TW" altLang="en-US" dirty="0"/>
              <a:t>機架</a:t>
            </a:r>
            <a:r>
              <a:rPr lang="zh-TW" altLang="en-US"/>
              <a:t>型的儲存擴充有</a:t>
            </a:r>
            <a:r>
              <a:rPr lang="en-US" altLang="zh-TW"/>
              <a:t>4-bay</a:t>
            </a:r>
            <a:r>
              <a:rPr lang="zh-TW" altLang="en-US"/>
              <a:t>與</a:t>
            </a:r>
            <a:r>
              <a:rPr lang="en-US" altLang="zh-TW"/>
              <a:t>12-bay</a:t>
            </a:r>
            <a:r>
              <a:rPr lang="zh-TW" altLang="en-US"/>
              <a:t>的選擇，介面有</a:t>
            </a:r>
            <a:r>
              <a:rPr lang="en-US" altLang="zh-TW"/>
              <a:t>SATA</a:t>
            </a:r>
            <a:r>
              <a:rPr lang="zh-TW" altLang="en-US"/>
              <a:t>或</a:t>
            </a:r>
            <a:r>
              <a:rPr lang="en-US" altLang="zh-TW"/>
              <a:t>USB</a:t>
            </a:r>
            <a:r>
              <a:rPr lang="zh-TW" altLang="en-US"/>
              <a:t>的可以選擇，如果有容量擴充的需求可以參考選購。</a:t>
            </a:r>
            <a:endParaRPr lang="en-US" altLang="zh-TW"/>
          </a:p>
          <a:p>
            <a:r>
              <a:rPr lang="en-US" altLang="zh-TW"/>
              <a:t>TS-873AeU can choose a variety of expansion devices and special slide rails. The storage expansion of the model has 4-bay and 12-bay options, and the interface can be SATA or USB.</a:t>
            </a:r>
            <a:endParaRPr lang="zh-TW" altLang="en-US"/>
          </a:p>
        </p:txBody>
      </p:sp>
    </p:spTree>
    <p:extLst>
      <p:ext uri="{BB962C8B-B14F-4D97-AF65-F5344CB8AC3E}">
        <p14:creationId xmlns:p14="http://schemas.microsoft.com/office/powerpoint/2010/main" val="352915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系列內建了</a:t>
            </a:r>
            <a:r>
              <a:rPr lang="zh-TW" altLang="en-US" dirty="0"/>
              <a:t>一個</a:t>
            </a:r>
            <a:r>
              <a:rPr lang="en-US" altLang="zh-TW" dirty="0"/>
              <a:t>PCIe Gen3x8</a:t>
            </a:r>
            <a:r>
              <a:rPr lang="zh-TW" altLang="en-US"/>
              <a:t>插槽，可</a:t>
            </a:r>
            <a:r>
              <a:rPr lang="zh-TW" altLang="en-US" dirty="0"/>
              <a:t>擴充</a:t>
            </a:r>
            <a:r>
              <a:rPr lang="en-US" altLang="zh-TW" dirty="0"/>
              <a:t>QNAP</a:t>
            </a:r>
            <a:r>
              <a:rPr lang="zh-TW" altLang="en-US"/>
              <a:t>設計的各式網路相關擴充卡</a:t>
            </a:r>
            <a:r>
              <a:rPr lang="zh-TW" altLang="en-US" dirty="0"/>
              <a:t>，從</a:t>
            </a:r>
            <a:r>
              <a:rPr lang="en-US" altLang="zh-TW" dirty="0"/>
              <a:t>2.5GbE</a:t>
            </a:r>
            <a:r>
              <a:rPr lang="zh-TW" altLang="en-US"/>
              <a:t>到</a:t>
            </a:r>
            <a:r>
              <a:rPr lang="en-US" altLang="zh-TW"/>
              <a:t>25GbE</a:t>
            </a:r>
            <a:r>
              <a:rPr lang="zh-TW" altLang="en-US"/>
              <a:t>任君挑選，除了上述外，還有更多的配件在相容性列表</a:t>
            </a:r>
            <a:r>
              <a:rPr lang="zh-TW" altLang="en-US" dirty="0"/>
              <a:t>中等待</a:t>
            </a:r>
            <a:r>
              <a:rPr lang="zh-TW" altLang="en-US"/>
              <a:t>你去</a:t>
            </a:r>
            <a:r>
              <a:rPr lang="zh-TW" altLang="en-US" dirty="0"/>
              <a:t>挑選。</a:t>
            </a:r>
            <a:endParaRPr lang="en-US" altLang="zh-TW" dirty="0"/>
          </a:p>
          <a:p>
            <a:r>
              <a:rPr lang="en-US" altLang="zh-TW" dirty="0"/>
              <a:t>The TS-873AeU series has a built-in PCIe Gen3x8 slot. It can expand various network-related expansion cards designed by QNAP, and network speed is from 2.5GbE to 25GbE. You can find more about what you want in the compatibility sheet link below.</a:t>
            </a:r>
            <a:endParaRPr lang="zh-TW" altLang="en-US" dirty="0"/>
          </a:p>
        </p:txBody>
      </p:sp>
    </p:spTree>
    <p:extLst>
      <p:ext uri="{BB962C8B-B14F-4D97-AF65-F5344CB8AC3E}">
        <p14:creationId xmlns:p14="http://schemas.microsoft.com/office/powerpoint/2010/main" val="173144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更可以擴充可負擔的</a:t>
            </a:r>
            <a:r>
              <a:rPr lang="en-US" altLang="zh-TW"/>
              <a:t>Fiber channel</a:t>
            </a:r>
            <a:r>
              <a:rPr lang="zh-TW" altLang="en-US"/>
              <a:t> </a:t>
            </a:r>
            <a:r>
              <a:rPr lang="en-US" altLang="zh-TW"/>
              <a:t>16Gb </a:t>
            </a:r>
            <a:r>
              <a:rPr lang="zh-TW" altLang="en-US"/>
              <a:t>擴充卡，直接變身成</a:t>
            </a:r>
            <a:r>
              <a:rPr lang="zh-TW" altLang="en-US" b="0" i="0">
                <a:solidFill>
                  <a:srgbClr val="565656"/>
                </a:solidFill>
                <a:effectLst/>
                <a:latin typeface="Microsoft JhengHei W05 Light"/>
              </a:rPr>
              <a:t>專屬的儲存區域網路</a:t>
            </a:r>
            <a:r>
              <a:rPr lang="en-US" altLang="zh-TW"/>
              <a:t>SAN</a:t>
            </a:r>
            <a:r>
              <a:rPr lang="zh-TW" altLang="en-US"/>
              <a:t>環境，僅需設定為</a:t>
            </a:r>
            <a:r>
              <a:rPr lang="en-US" altLang="zh-TW"/>
              <a:t>Target Mode</a:t>
            </a:r>
            <a:r>
              <a:rPr lang="zh-TW" altLang="en-US"/>
              <a:t>，即可讓</a:t>
            </a:r>
            <a:r>
              <a:rPr lang="en-US" altLang="zh-TW"/>
              <a:t>NAS</a:t>
            </a:r>
            <a:r>
              <a:rPr lang="zh-TW" altLang="en-US"/>
              <a:t>加入既有的</a:t>
            </a:r>
            <a:r>
              <a:rPr lang="en-US" altLang="zh-TW"/>
              <a:t>SAN</a:t>
            </a:r>
            <a:r>
              <a:rPr lang="zh-TW" altLang="en-US"/>
              <a:t>環境作為儲存裝置，高速又安全。</a:t>
            </a:r>
            <a:endParaRPr lang="en-US" altLang="zh-TW"/>
          </a:p>
          <a:p>
            <a:r>
              <a:rPr lang="en-US" altLang="zh-TW"/>
              <a:t>TS-873AeU can expand the affordable Fiber channel 16Gb expansion card. It direct transforms into a Storage Area Network(SAN) environment. Just set it to Target Mode. Then you can add the NAS to the existing SAN environment as a storage device, high speed, and security.</a:t>
            </a:r>
          </a:p>
        </p:txBody>
      </p:sp>
    </p:spTree>
    <p:extLst>
      <p:ext uri="{BB962C8B-B14F-4D97-AF65-F5344CB8AC3E}">
        <p14:creationId xmlns:p14="http://schemas.microsoft.com/office/powerpoint/2010/main" val="183074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QNAP</a:t>
            </a:r>
            <a:r>
              <a:rPr lang="zh-TW" altLang="en-US"/>
              <a:t>還有一系列的網路交換器可供搭配使用，可選擇上述含有</a:t>
            </a:r>
            <a:r>
              <a:rPr lang="en-US" altLang="zh-TW"/>
              <a:t>2.5GbE</a:t>
            </a:r>
            <a:r>
              <a:rPr lang="zh-TW" altLang="en-US"/>
              <a:t>網路的交換器，不會因為搭配了頻寬不足的交換器造成了速度上的瓶頸，也提供了支援</a:t>
            </a:r>
            <a:r>
              <a:rPr lang="en-US" altLang="zh-TW"/>
              <a:t>5G, 10G</a:t>
            </a:r>
            <a:r>
              <a:rPr lang="zh-TW" altLang="en-US"/>
              <a:t>的交換機，網管型或無網管型可供選擇，無痛升級的方式則是</a:t>
            </a:r>
            <a:r>
              <a:rPr lang="zh-TW" altLang="en-US" dirty="0"/>
              <a:t>直接使用</a:t>
            </a:r>
            <a:r>
              <a:rPr lang="zh-TW" altLang="en-US"/>
              <a:t>現成</a:t>
            </a:r>
            <a:r>
              <a:rPr lang="zh-TW" altLang="en-US" dirty="0"/>
              <a:t>一般</a:t>
            </a:r>
            <a:r>
              <a:rPr lang="zh-TW" altLang="en-US"/>
              <a:t>的</a:t>
            </a:r>
            <a:r>
              <a:rPr lang="en-US" altLang="zh-TW"/>
              <a:t>CAT5E</a:t>
            </a:r>
            <a:r>
              <a:rPr lang="zh-TW" altLang="en-US" dirty="0"/>
              <a:t>網路線</a:t>
            </a:r>
            <a:r>
              <a:rPr lang="zh-TW" altLang="en-US"/>
              <a:t>就可以支援到</a:t>
            </a:r>
            <a:r>
              <a:rPr lang="en-US" altLang="zh-TW"/>
              <a:t>5G</a:t>
            </a:r>
            <a:r>
              <a:rPr lang="zh-TW" altLang="en-US"/>
              <a:t>的速度了</a:t>
            </a:r>
            <a:r>
              <a:rPr lang="en-US" altLang="zh-TW"/>
              <a:t>!</a:t>
            </a:r>
          </a:p>
          <a:p>
            <a:r>
              <a:rPr lang="en-US" altLang="zh-TW"/>
              <a:t>QNAP also has a series of network switches available for use. You can choose the Switches with the 2.5GbE network mentioned above, which will not cause speed bottlenecks due to the Switches with insufficient bandwidth. It also provides support for 5GbE. In addition, 10GbE switches managed or unmanaged are available. The painless upgrade method uses the existing CAT5E cable to support the speed of 5GbE!</a:t>
            </a:r>
          </a:p>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19</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r>
              <a:rPr lang="zh-TW" altLang="en-US" dirty="0"/>
              <a:t>使用</a:t>
            </a:r>
            <a:r>
              <a:rPr lang="en-US" altLang="zh-TW"/>
              <a:t>2 port</a:t>
            </a:r>
            <a:r>
              <a:rPr lang="zh-TW" altLang="en-US"/>
              <a:t> </a:t>
            </a:r>
            <a:r>
              <a:rPr lang="en-US" altLang="zh-TW"/>
              <a:t>2.5GbE</a:t>
            </a:r>
            <a:r>
              <a:rPr lang="zh-TW" altLang="en-US"/>
              <a:t>網路，進行</a:t>
            </a:r>
            <a:r>
              <a:rPr lang="en-US" altLang="zh-TW" dirty="0"/>
              <a:t>10GB</a:t>
            </a:r>
            <a:r>
              <a:rPr lang="zh-TW" altLang="en-US"/>
              <a:t>的大檔案傳輸，速度</a:t>
            </a:r>
            <a:r>
              <a:rPr lang="zh-TW" altLang="en-US" dirty="0"/>
              <a:t>可</a:t>
            </a:r>
            <a:r>
              <a:rPr lang="zh-TW" altLang="en-US"/>
              <a:t>達到寫入</a:t>
            </a:r>
            <a:r>
              <a:rPr lang="en-US" altLang="zh-TW" dirty="0"/>
              <a:t>590</a:t>
            </a:r>
            <a:r>
              <a:rPr lang="zh-TW" altLang="en-US" dirty="0"/>
              <a:t> </a:t>
            </a:r>
            <a:r>
              <a:rPr lang="en-US" altLang="zh-TW"/>
              <a:t>MB/s</a:t>
            </a:r>
            <a:r>
              <a:rPr lang="zh-TW" altLang="en-US"/>
              <a:t>以及讀取</a:t>
            </a:r>
            <a:r>
              <a:rPr lang="en-US" altLang="zh-TW"/>
              <a:t>546 MB/s</a:t>
            </a:r>
            <a:r>
              <a:rPr lang="zh-TW" altLang="en-US"/>
              <a:t>的速度，就算是加密的傳輸速度上也能穩定提供高速，效能是相當</a:t>
            </a:r>
            <a:r>
              <a:rPr lang="zh-TW" altLang="en-US" dirty="0"/>
              <a:t>足夠的。</a:t>
            </a:r>
            <a:endParaRPr lang="en-US" altLang="zh-TW"/>
          </a:p>
          <a:p>
            <a:r>
              <a:rPr lang="en-US" altLang="zh-TW" dirty="0"/>
              <a:t>When we transmitted the 10GB file. </a:t>
            </a:r>
            <a:r>
              <a:rPr lang="en-US" altLang="zh-TW"/>
              <a:t>The speed of the two ports 2.5GbE network reaches the high speed of writing </a:t>
            </a:r>
            <a:r>
              <a:rPr lang="en-US" altLang="zh-TW" dirty="0"/>
              <a:t>590 </a:t>
            </a:r>
            <a:r>
              <a:rPr lang="en-US" altLang="zh-TW"/>
              <a:t>MB/s and reading </a:t>
            </a:r>
            <a:r>
              <a:rPr lang="en-US" altLang="zh-TW" dirty="0"/>
              <a:t>546</a:t>
            </a:r>
            <a:r>
              <a:rPr lang="en-US" altLang="zh-TW"/>
              <a:t> MB/s. Even the encrypted transmission speed can provide high speed stably. Therefore, it is undoubtedly a good choice for enterprises.</a:t>
            </a:r>
            <a:endParaRPr lang="zh-TW" altLang="en-US"/>
          </a:p>
        </p:txBody>
      </p:sp>
    </p:spTree>
    <p:extLst>
      <p:ext uri="{BB962C8B-B14F-4D97-AF65-F5344CB8AC3E}">
        <p14:creationId xmlns:p14="http://schemas.microsoft.com/office/powerpoint/2010/main" val="141111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r>
              <a:rPr lang="zh-TW" altLang="en-US"/>
              <a:t>選購</a:t>
            </a:r>
            <a:r>
              <a:rPr lang="en-US" altLang="zh-TW" dirty="0"/>
              <a:t>2</a:t>
            </a:r>
            <a:r>
              <a:rPr lang="zh-TW" altLang="en-US"/>
              <a:t>埠</a:t>
            </a:r>
            <a:r>
              <a:rPr lang="en-US" altLang="zh-TW" dirty="0"/>
              <a:t>10GbE</a:t>
            </a:r>
            <a:r>
              <a:rPr lang="zh-TW" altLang="en-US"/>
              <a:t>網卡連接於</a:t>
            </a:r>
            <a:r>
              <a:rPr lang="en-US" altLang="zh-TW"/>
              <a:t>TS-873AeU</a:t>
            </a:r>
            <a:r>
              <a:rPr lang="zh-TW" altLang="en-US" dirty="0"/>
              <a:t>系列</a:t>
            </a:r>
            <a:r>
              <a:rPr lang="en-US" altLang="zh-TW" dirty="0"/>
              <a:t>NAS</a:t>
            </a:r>
            <a:r>
              <a:rPr lang="zh-TW" altLang="en-US"/>
              <a:t>透過</a:t>
            </a:r>
            <a:r>
              <a:rPr lang="en-US" altLang="zh-TW" dirty="0" err="1"/>
              <a:t>IOmeter</a:t>
            </a:r>
            <a:r>
              <a:rPr lang="zh-TW" altLang="en-US" dirty="0"/>
              <a:t>測試，可達到</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rPr>
              <a:t>SMB </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sequential</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rPr>
              <a:t> throughput </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每秒</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rPr>
              <a:t>2361</a:t>
            </a:r>
            <a:r>
              <a:rPr lang="zh-TW" altLang="en-US" sz="1100" dirty="0">
                <a:solidFill>
                  <a:schemeClr val="tx1">
                    <a:lumMod val="95000"/>
                    <a:lumOff val="5000"/>
                  </a:schemeClr>
                </a:solidFill>
                <a:latin typeface="Arial" panose="020B0604020202020204" pitchFamily="34" charset="0"/>
                <a:ea typeface="微軟正黑體" panose="020B0604030504040204" pitchFamily="34" charset="-120"/>
                <a:cs typeface="+mn-ea"/>
              </a:rPr>
              <a:t> </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rPr>
              <a:t>Byte</a:t>
            </a:r>
            <a:r>
              <a:rPr lang="zh-TW" altLang="en-US" sz="1100" dirty="0">
                <a:solidFill>
                  <a:schemeClr val="tx1">
                    <a:lumMod val="95000"/>
                    <a:lumOff val="5000"/>
                  </a:schemeClr>
                </a:solidFill>
                <a:latin typeface="Arial" panose="020B0604020202020204" pitchFamily="34" charset="0"/>
                <a:ea typeface="微軟正黑體" panose="020B0604030504040204" pitchFamily="34" charset="-120"/>
                <a:cs typeface="+mn-ea"/>
              </a:rPr>
              <a:t>的讀取速度</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與</a:t>
            </a:r>
            <a:r>
              <a:rPr lang="zh-TW" altLang="en-US" sz="1100" dirty="0">
                <a:solidFill>
                  <a:schemeClr val="tx1">
                    <a:lumMod val="95000"/>
                    <a:lumOff val="5000"/>
                  </a:schemeClr>
                </a:solidFill>
                <a:latin typeface="Arial" panose="020B0604020202020204" pitchFamily="34" charset="0"/>
                <a:ea typeface="微軟正黑體" panose="020B0604030504040204" pitchFamily="34" charset="-120"/>
                <a:cs typeface="+mn-ea"/>
              </a:rPr>
              <a:t>每秒</a:t>
            </a:r>
            <a:r>
              <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rPr>
              <a:t>1373 Byte</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的寫入速度，在加密傳輸上也呈現了相當好的效能，選用</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QNAP 10G</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網卡擴充升級，可以大大提升公司整體</a:t>
            </a:r>
            <a:r>
              <a:rPr lang="zh-TW" altLang="en-US" sz="1100" dirty="0">
                <a:solidFill>
                  <a:schemeClr val="tx1">
                    <a:lumMod val="95000"/>
                    <a:lumOff val="5000"/>
                  </a:schemeClr>
                </a:solidFill>
                <a:latin typeface="Arial" panose="020B0604020202020204" pitchFamily="34" charset="0"/>
                <a:ea typeface="微軟正黑體" panose="020B0604030504040204" pitchFamily="34" charset="-120"/>
                <a:cs typeface="+mn-ea"/>
              </a:rPr>
              <a:t>頻寬。</a:t>
            </a:r>
            <a:endParaRPr lang="en-US" altLang="zh-TW" sz="1100" dirty="0">
              <a:solidFill>
                <a:schemeClr val="tx1">
                  <a:lumMod val="95000"/>
                  <a:lumOff val="5000"/>
                </a:schemeClr>
              </a:solidFill>
              <a:latin typeface="Arial" panose="020B0604020202020204" pitchFamily="34" charset="0"/>
              <a:ea typeface="微軟正黑體" panose="020B0604030504040204" pitchFamily="34" charset="-120"/>
              <a:cs typeface="+mn-ea"/>
            </a:endParaRPr>
          </a:p>
          <a:p>
            <a:r>
              <a:rPr lang="en-US" altLang="zh-TW" dirty="0"/>
              <a:t>If you choose a QNAP designed 2-port 10GbE network card for expansion, install it in the TS-873AeU series NAS. The </a:t>
            </a:r>
            <a:r>
              <a:rPr lang="en-US" altLang="zh-TW" dirty="0" err="1"/>
              <a:t>IOmeter</a:t>
            </a:r>
            <a:r>
              <a:rPr lang="en-US" altLang="zh-TW" dirty="0"/>
              <a:t> test can achieve an SMB sequential throughput of 2361 bytes in reading and 1373 per second in writing. In addition, it has a good performance in encrypted transmission, which can improve the company's overall bandwidth.</a:t>
            </a:r>
          </a:p>
        </p:txBody>
      </p:sp>
    </p:spTree>
    <p:extLst>
      <p:ext uri="{BB962C8B-B14F-4D97-AF65-F5344CB8AC3E}">
        <p14:creationId xmlns:p14="http://schemas.microsoft.com/office/powerpoint/2010/main" val="35503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企業選購</a:t>
            </a:r>
            <a:r>
              <a:rPr lang="en-US" altLang="zh-TW" dirty="0"/>
              <a:t>NAS</a:t>
            </a:r>
            <a:r>
              <a:rPr lang="zh-TW" altLang="en-US"/>
              <a:t>當作儲存中心時，除了效能與價格考量外，更需要考慮到將來的擴充性，企業持續的成長時，資料也會不間斷地增加，這時擴充性就格外重要。</a:t>
            </a:r>
            <a:r>
              <a:rPr lang="zh-TW" altLang="en-US" dirty="0"/>
              <a:t>首要</a:t>
            </a:r>
            <a:r>
              <a:rPr lang="zh-TW" altLang="en-US"/>
              <a:t>考量是儲存容量的擴充，</a:t>
            </a:r>
            <a:r>
              <a:rPr lang="en-US" altLang="zh-TW"/>
              <a:t>TS-873AeU</a:t>
            </a:r>
            <a:r>
              <a:rPr lang="zh-TW" altLang="en-US"/>
              <a:t>系列可</a:t>
            </a:r>
            <a:r>
              <a:rPr lang="zh-TW" altLang="en-US" dirty="0"/>
              <a:t>外接</a:t>
            </a:r>
            <a:r>
              <a:rPr lang="en-US" altLang="zh-TW" dirty="0"/>
              <a:t>JBOD</a:t>
            </a:r>
            <a:r>
              <a:rPr lang="zh-TW" altLang="en-US"/>
              <a:t>進行容量擴充，更可選購</a:t>
            </a:r>
            <a:r>
              <a:rPr lang="zh-TW" altLang="en-US" dirty="0"/>
              <a:t>多樣</a:t>
            </a:r>
            <a:r>
              <a:rPr lang="zh-TW" altLang="en-US"/>
              <a:t>的網路擴充卡進行網路升級，於系統效能提升的部分，除了</a:t>
            </a:r>
            <a:r>
              <a:rPr lang="en-US" altLang="zh-TW"/>
              <a:t>RAM</a:t>
            </a:r>
            <a:r>
              <a:rPr lang="zh-TW" altLang="en-US" dirty="0"/>
              <a:t>與</a:t>
            </a:r>
            <a:r>
              <a:rPr lang="en-US" altLang="zh-TW"/>
              <a:t>SATA</a:t>
            </a:r>
            <a:r>
              <a:rPr lang="zh-TW" altLang="en-US"/>
              <a:t> </a:t>
            </a:r>
            <a:r>
              <a:rPr lang="en-US" altLang="zh-TW" dirty="0"/>
              <a:t>2.5“</a:t>
            </a:r>
            <a:r>
              <a:rPr lang="zh-TW" altLang="en-US" dirty="0"/>
              <a:t> </a:t>
            </a:r>
            <a:r>
              <a:rPr lang="en-US" altLang="zh-TW"/>
              <a:t>SSD</a:t>
            </a:r>
            <a:r>
              <a:rPr lang="zh-TW" altLang="en-US"/>
              <a:t>可以</a:t>
            </a:r>
            <a:r>
              <a:rPr lang="zh-TW" altLang="en-US" dirty="0"/>
              <a:t>升級外</a:t>
            </a:r>
            <a:r>
              <a:rPr lang="zh-TW" altLang="en-US"/>
              <a:t>，更</a:t>
            </a:r>
            <a:r>
              <a:rPr lang="zh-TW" altLang="en-US" dirty="0"/>
              <a:t>內建</a:t>
            </a:r>
            <a:r>
              <a:rPr lang="en-US" altLang="zh-TW" err="1"/>
              <a:t>NVMe</a:t>
            </a:r>
            <a:r>
              <a:rPr lang="en-US" altLang="zh-TW"/>
              <a:t> SSD</a:t>
            </a:r>
            <a:r>
              <a:rPr lang="zh-TW" altLang="en-US"/>
              <a:t>插槽提供更高速的快取</a:t>
            </a:r>
            <a:r>
              <a:rPr lang="zh-TW" altLang="en-US" dirty="0"/>
              <a:t>擴充</a:t>
            </a:r>
            <a:r>
              <a:rPr lang="zh-TW" altLang="en-US"/>
              <a:t>能力。</a:t>
            </a:r>
            <a:r>
              <a:rPr lang="zh-TW" altLang="en-US" dirty="0"/>
              <a:t> </a:t>
            </a:r>
            <a:endParaRPr lang="en-US" altLang="zh-TW" dirty="0"/>
          </a:p>
          <a:p>
            <a:r>
              <a:rPr lang="en-US" altLang="zh-TW" dirty="0"/>
              <a:t>When an enterprise chooses a NAS as a storage center, besides considering performance and price, it is also necessary to consider future extensibility. When the enterprise continues to grow, the data will increase. At this time, extensibility is essential. The primary consideration is the expansion of storage capacity. The TS-873AeU series can connect to an external JBOD for capacity expansion and an optionally purchased variety of network expansion cards for network upgrades. In the part of system performance improvement, in addition to RAM and SATA 2.5" SSD for the upgrade, the built-in </a:t>
            </a:r>
            <a:r>
              <a:rPr lang="en-US" altLang="zh-TW" dirty="0" err="1"/>
              <a:t>NVMe</a:t>
            </a:r>
            <a:r>
              <a:rPr lang="en-US" altLang="zh-TW" dirty="0"/>
              <a:t> SSD slot provides faster cache upgrade capability.</a:t>
            </a:r>
            <a:endParaRPr lang="zh-TW" altLang="en-US" dirty="0"/>
          </a:p>
        </p:txBody>
      </p:sp>
    </p:spTree>
    <p:extLst>
      <p:ext uri="{BB962C8B-B14F-4D97-AF65-F5344CB8AC3E}">
        <p14:creationId xmlns:p14="http://schemas.microsoft.com/office/powerpoint/2010/main" val="3931127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這裡簡單介紹一下</a:t>
            </a:r>
            <a:r>
              <a:rPr lang="en-US" altLang="zh-TW" dirty="0"/>
              <a:t>NAS</a:t>
            </a:r>
            <a:r>
              <a:rPr lang="zh-TW" altLang="en-US"/>
              <a:t>安裝與初始化</a:t>
            </a:r>
            <a:endParaRPr lang="en-US" altLang="zh-TW" dirty="0"/>
          </a:p>
          <a:p>
            <a:r>
              <a:rPr lang="en-US" altLang="zh-TW" dirty="0"/>
              <a:t>Let's brief NAS installation and initialization</a:t>
            </a:r>
            <a:endParaRPr lang="zh-TW" altLang="en-US" dirty="0"/>
          </a:p>
        </p:txBody>
      </p:sp>
    </p:spTree>
    <p:extLst>
      <p:ext uri="{BB962C8B-B14F-4D97-AF65-F5344CB8AC3E}">
        <p14:creationId xmlns:p14="http://schemas.microsoft.com/office/powerpoint/2010/main" val="1846247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容易安裝使用，是</a:t>
            </a:r>
            <a:r>
              <a:rPr lang="en-US" altLang="zh-TW"/>
              <a:t>QNAP</a:t>
            </a:r>
            <a:r>
              <a:rPr lang="zh-TW" altLang="en-US"/>
              <a:t>設計的特色，磁碟安裝步驟很簡單，第一步將磁碟</a:t>
            </a:r>
            <a:r>
              <a:rPr lang="en-US" altLang="zh-TW"/>
              <a:t>tray</a:t>
            </a:r>
            <a:r>
              <a:rPr lang="zh-TW" altLang="en-US"/>
              <a:t>盤抽出，第二步將磁碟鎖上，第三步插回磁碟</a:t>
            </a:r>
            <a:r>
              <a:rPr lang="en-US" altLang="zh-TW"/>
              <a:t>tray</a:t>
            </a:r>
            <a:r>
              <a:rPr lang="zh-TW" altLang="en-US"/>
              <a:t>盤，即完成磁碟的安裝</a:t>
            </a:r>
            <a:endParaRPr lang="en-US" altLang="zh-TW"/>
          </a:p>
          <a:p>
            <a:r>
              <a:rPr lang="en-US" altLang="zh-TW"/>
              <a:t>Easy to install and use, which is a feature of QNAP's design, the disk installation steps are elementary, the first step is to pull out the disk tray, the second step is to lock the disk, and the third step is to insert the disk tray, and the disk is complete. Installation.</a:t>
            </a:r>
            <a:endParaRPr lang="zh-TW" altLang="en-US"/>
          </a:p>
        </p:txBody>
      </p:sp>
    </p:spTree>
    <p:extLst>
      <p:ext uri="{BB962C8B-B14F-4D97-AF65-F5344CB8AC3E}">
        <p14:creationId xmlns:p14="http://schemas.microsoft.com/office/powerpoint/2010/main" val="127105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使用者購買到這超值</a:t>
            </a:r>
            <a:r>
              <a:rPr lang="en-US" altLang="zh-TW"/>
              <a:t>NAS</a:t>
            </a:r>
            <a:r>
              <a:rPr lang="zh-TW" altLang="en-US"/>
              <a:t>後，需進行一些簡單的安裝設定，於前面實體安裝完成後，接續要進行系統的安裝，這時候有兩個方式可以選擇，第一種透過手機掃描</a:t>
            </a:r>
            <a:r>
              <a:rPr lang="en-US" altLang="zh-TW"/>
              <a:t>QR code, </a:t>
            </a:r>
            <a:r>
              <a:rPr lang="zh-TW" altLang="en-US"/>
              <a:t>第二種於電腦下載</a:t>
            </a:r>
            <a:r>
              <a:rPr lang="en-US" altLang="zh-TW" err="1"/>
              <a:t>Qfinder</a:t>
            </a:r>
            <a:r>
              <a:rPr lang="en-US" altLang="zh-TW"/>
              <a:t> Pro</a:t>
            </a:r>
            <a:r>
              <a:rPr lang="zh-TW" altLang="en-US"/>
              <a:t>程式，透過安裝步驟的引導即可完成安裝，安裝後即可享用資料儲存備份多媒體服務了。</a:t>
            </a:r>
          </a:p>
          <a:p>
            <a:r>
              <a:rPr lang="en-US" altLang="zh-TW"/>
              <a:t>After completing the previous installation, users need to perform a few simple steps after the user gets the NAS. You should continue the system installation. They have two choices—the first choice is through scanning the QR code with your mobile phone for installation. The second choice is downloading the </a:t>
            </a:r>
            <a:r>
              <a:rPr lang="en-US" altLang="zh-TW" err="1"/>
              <a:t>Qfinder</a:t>
            </a:r>
            <a:r>
              <a:rPr lang="en-US" altLang="zh-TW"/>
              <a:t> Pro program on your computer. Just follow the Quick installation guide to finish the steps. After installation, you can enjoy the data storage and backup multimedia services.</a:t>
            </a:r>
          </a:p>
          <a:p>
            <a:endParaRPr lang="zh-TW" altLang="en-US"/>
          </a:p>
        </p:txBody>
      </p:sp>
    </p:spTree>
    <p:extLst>
      <p:ext uri="{BB962C8B-B14F-4D97-AF65-F5344CB8AC3E}">
        <p14:creationId xmlns:p14="http://schemas.microsoft.com/office/powerpoint/2010/main" val="2219576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此系列搭載全新</a:t>
            </a:r>
            <a:r>
              <a:rPr lang="en-US" altLang="zh-TW"/>
              <a:t>QTS</a:t>
            </a:r>
            <a:r>
              <a:rPr lang="en-US" altLang="zh-TW" baseline="0"/>
              <a:t> 5.0 NAS</a:t>
            </a:r>
            <a:r>
              <a:rPr lang="zh-TW" altLang="en-US" baseline="0"/>
              <a:t>作業系統</a:t>
            </a:r>
            <a:r>
              <a:rPr lang="zh-TW" altLang="en-US"/>
              <a:t>，</a:t>
            </a:r>
            <a:r>
              <a:rPr lang="zh-TW" altLang="en-US" baseline="0"/>
              <a:t>這次升級到了</a:t>
            </a:r>
            <a:r>
              <a:rPr lang="en-US" altLang="zh-TW" baseline="0"/>
              <a:t>Linux kernel 5, </a:t>
            </a:r>
            <a:r>
              <a:rPr lang="zh-TW" altLang="en-US" baseline="0" dirty="0"/>
              <a:t>支援</a:t>
            </a:r>
            <a:r>
              <a:rPr lang="en-US" altLang="zh-TW" baseline="0" dirty="0" err="1"/>
              <a:t>WireGuard</a:t>
            </a:r>
            <a:r>
              <a:rPr lang="en-US" altLang="zh-TW" baseline="0"/>
              <a:t> </a:t>
            </a:r>
            <a:r>
              <a:rPr lang="en-US" altLang="zh-TW" baseline="0" dirty="0"/>
              <a:t>VPN</a:t>
            </a:r>
            <a:r>
              <a:rPr lang="zh-TW" altLang="en-US" baseline="0"/>
              <a:t>提供安全便捷的連線，更改善了</a:t>
            </a:r>
            <a:r>
              <a:rPr lang="en-US" altLang="zh-TW" baseline="0"/>
              <a:t>AMD</a:t>
            </a:r>
            <a:r>
              <a:rPr lang="zh-TW" altLang="en-US" baseline="0" dirty="0"/>
              <a:t>處理器</a:t>
            </a:r>
            <a:r>
              <a:rPr lang="zh-TW" altLang="en-US" baseline="0"/>
              <a:t>與</a:t>
            </a:r>
            <a:r>
              <a:rPr lang="en-US" altLang="zh-TW" baseline="0" err="1"/>
              <a:t>NVMe</a:t>
            </a:r>
            <a:r>
              <a:rPr lang="en-US" altLang="zh-TW" baseline="0"/>
              <a:t> SSD</a:t>
            </a:r>
            <a:r>
              <a:rPr lang="zh-TW" altLang="en-US" baseline="0"/>
              <a:t>快取的效能，這個設計</a:t>
            </a:r>
            <a:r>
              <a:rPr lang="zh-TW" altLang="en-US" baseline="0" dirty="0"/>
              <a:t>簡潔美觀且流暢的</a:t>
            </a:r>
            <a:r>
              <a:rPr lang="zh-TW" altLang="en-US" baseline="0"/>
              <a:t>全新</a:t>
            </a:r>
            <a:r>
              <a:rPr lang="en-US" altLang="zh-TW" baseline="0"/>
              <a:t>UI</a:t>
            </a:r>
            <a:r>
              <a:rPr lang="zh-TW" altLang="en-US" baseline="0"/>
              <a:t>，讓使用者</a:t>
            </a:r>
            <a:r>
              <a:rPr lang="zh-TW" altLang="en-US" baseline="0" dirty="0"/>
              <a:t>體驗提升了一個檔次</a:t>
            </a:r>
            <a:endParaRPr lang="zh-TW" altLang="en-US" baseline="0"/>
          </a:p>
          <a:p>
            <a:r>
              <a:rPr lang="en-US" altLang="zh-TW"/>
              <a:t>This series</a:t>
            </a:r>
            <a:r>
              <a:rPr lang="en-US" altLang="zh-TW" dirty="0"/>
              <a:t> </a:t>
            </a:r>
            <a:r>
              <a:rPr lang="en-US" altLang="zh-TW"/>
              <a:t>is</a:t>
            </a:r>
            <a:r>
              <a:rPr lang="en-US" altLang="zh-TW" dirty="0"/>
              <a:t> </a:t>
            </a:r>
            <a:r>
              <a:rPr lang="en-US" altLang="zh-TW"/>
              <a:t>equipped</a:t>
            </a:r>
            <a:r>
              <a:rPr lang="en-US" altLang="zh-TW" dirty="0"/>
              <a:t> </a:t>
            </a:r>
            <a:r>
              <a:rPr lang="en-US" altLang="zh-TW"/>
              <a:t>with</a:t>
            </a:r>
            <a:r>
              <a:rPr lang="en-US" altLang="zh-TW" dirty="0"/>
              <a:t> </a:t>
            </a:r>
            <a:r>
              <a:rPr lang="en-US" altLang="zh-TW"/>
              <a:t>the</a:t>
            </a:r>
            <a:r>
              <a:rPr lang="en-US" altLang="zh-TW" dirty="0"/>
              <a:t> </a:t>
            </a:r>
            <a:r>
              <a:rPr lang="en-US" altLang="zh-TW"/>
              <a:t>new</a:t>
            </a:r>
            <a:r>
              <a:rPr lang="en-US" altLang="zh-TW" dirty="0"/>
              <a:t> </a:t>
            </a:r>
            <a:r>
              <a:rPr lang="en-US" altLang="zh-TW"/>
              <a:t>QTS</a:t>
            </a:r>
            <a:r>
              <a:rPr lang="en-US" altLang="zh-TW" dirty="0"/>
              <a:t> </a:t>
            </a:r>
            <a:r>
              <a:rPr lang="en-US" altLang="zh-TW"/>
              <a:t>5.0</a:t>
            </a:r>
            <a:r>
              <a:rPr lang="en-US" altLang="zh-TW" dirty="0"/>
              <a:t> </a:t>
            </a:r>
            <a:r>
              <a:rPr lang="en-US" altLang="zh-TW"/>
              <a:t>NAS</a:t>
            </a:r>
            <a:r>
              <a:rPr lang="en-US" altLang="zh-TW" dirty="0"/>
              <a:t> </a:t>
            </a:r>
            <a:r>
              <a:rPr lang="en-US" altLang="zh-TW"/>
              <a:t>operating</a:t>
            </a:r>
            <a:r>
              <a:rPr lang="en-US" altLang="zh-TW" dirty="0"/>
              <a:t> </a:t>
            </a:r>
            <a:r>
              <a:rPr lang="en-US" altLang="zh-TW"/>
              <a:t>system.</a:t>
            </a:r>
            <a:r>
              <a:rPr lang="en-US" altLang="zh-TW" dirty="0"/>
              <a:t> </a:t>
            </a:r>
            <a:r>
              <a:rPr lang="en-US" altLang="zh-TW"/>
              <a:t>This</a:t>
            </a:r>
            <a:r>
              <a:rPr lang="en-US" altLang="zh-TW" dirty="0"/>
              <a:t> </a:t>
            </a:r>
            <a:r>
              <a:rPr lang="en-US" altLang="zh-TW"/>
              <a:t>time</a:t>
            </a:r>
            <a:r>
              <a:rPr lang="en-US" altLang="zh-TW" dirty="0"/>
              <a:t>, </a:t>
            </a:r>
            <a:r>
              <a:rPr lang="en-US" altLang="zh-TW"/>
              <a:t>it</a:t>
            </a:r>
            <a:r>
              <a:rPr lang="en-US" altLang="zh-TW" dirty="0"/>
              <a:t> </a:t>
            </a:r>
            <a:r>
              <a:rPr lang="en-US" altLang="zh-TW"/>
              <a:t>has</a:t>
            </a:r>
            <a:r>
              <a:rPr lang="en-US" altLang="zh-TW" dirty="0"/>
              <a:t> </a:t>
            </a:r>
            <a:r>
              <a:rPr lang="en-US" altLang="zh-TW"/>
              <a:t>upgraded</a:t>
            </a:r>
            <a:r>
              <a:rPr lang="en-US" altLang="zh-TW" dirty="0"/>
              <a:t> </a:t>
            </a:r>
            <a:r>
              <a:rPr lang="en-US" altLang="zh-TW"/>
              <a:t>to</a:t>
            </a:r>
            <a:r>
              <a:rPr lang="en-US" altLang="zh-TW" dirty="0"/>
              <a:t> </a:t>
            </a:r>
            <a:r>
              <a:rPr lang="en-US" altLang="zh-TW"/>
              <a:t>Linux</a:t>
            </a:r>
            <a:r>
              <a:rPr lang="en-US" altLang="zh-TW" dirty="0"/>
              <a:t> </a:t>
            </a:r>
            <a:r>
              <a:rPr lang="en-US" altLang="zh-TW"/>
              <a:t>kernel</a:t>
            </a:r>
            <a:r>
              <a:rPr lang="en-US" altLang="zh-TW" dirty="0"/>
              <a:t> </a:t>
            </a:r>
            <a:r>
              <a:rPr lang="en-US" altLang="zh-TW"/>
              <a:t>5.</a:t>
            </a:r>
            <a:r>
              <a:rPr lang="en-US" altLang="zh-TW" dirty="0"/>
              <a:t> It supports </a:t>
            </a:r>
            <a:r>
              <a:rPr lang="en-US" altLang="zh-TW" err="1"/>
              <a:t>WireGuard</a:t>
            </a:r>
            <a:r>
              <a:rPr lang="en-US" altLang="zh-TW" dirty="0"/>
              <a:t> VPN to provide a safe and convenient connection and improves the performance of AMD processors and </a:t>
            </a:r>
            <a:r>
              <a:rPr lang="en-US" altLang="zh-TW" dirty="0" err="1"/>
              <a:t>NVMe</a:t>
            </a:r>
            <a:r>
              <a:rPr lang="en-US" altLang="zh-TW" dirty="0"/>
              <a:t> SSD cache</a:t>
            </a:r>
            <a:r>
              <a:rPr lang="en-US" altLang="zh-TW"/>
              <a:t>.</a:t>
            </a:r>
            <a:r>
              <a:rPr lang="en-US" altLang="zh-TW" dirty="0"/>
              <a:t> </a:t>
            </a:r>
            <a:r>
              <a:rPr lang="en-US" altLang="zh-TW"/>
              <a:t>Besides, The new UI design enhances the user experience to the next level.</a:t>
            </a:r>
            <a:endParaRPr 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t>●提供雙系統於安裝初始化NAS時可彈性選擇親民的QTS作業系統，或是需要強化可靠性的QuTS hero作業系統。透過系統的自動安裝就可以輕鬆做到。需注意的是由於QTS與QuTS hero採用不同的檔案系統，因此安裝時請注意NAS不可裝硬碟，於系統切換完畢後再執行系統的遷移。另外使用QuTS hero時，建議採用SSD當作系統磁碟，可讓系統發揮更好的效果。</a:t>
            </a:r>
            <a:endParaRPr lang="zh-TW" altLang="en-US" dirty="0"/>
          </a:p>
          <a:p>
            <a:r>
              <a:rPr lang="zh-TW"/>
              <a:t>●These series provide dual systems. When we install and initialize the NAS, you can choose the user-friendly QTS operating system or the reliable QuTS hero operating system flexibly. It can get easily done through the automatic installation of the system. Please note QTS and QuTS hero use different file systems, and NAS cannot be pre-installed disks during system switching. Therefore, after the switching is complete, you can migrate the system. In addition, when using QuTS hero, it is recommended to use SSD as the system disk, making the system operate better.</a:t>
            </a:r>
          </a:p>
          <a:p>
            <a:endParaRPr lang="zh-TW" altLang="en-US" dirty="0"/>
          </a:p>
        </p:txBody>
      </p:sp>
    </p:spTree>
    <p:extLst>
      <p:ext uri="{BB962C8B-B14F-4D97-AF65-F5344CB8AC3E}">
        <p14:creationId xmlns:p14="http://schemas.microsoft.com/office/powerpoint/2010/main" val="996981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此為QuTS hero與QTS作業系統的比較表，我們可以看的出來QuTS hero有著提升可靠度的相關特色，如在線資料壓縮，在線重複資料刪除，系統斷電保護等。QTS作業系統則著重在系統的效能與親民的使用體驗。端看使用者需求來進行彈性</a:t>
            </a:r>
            <a:r>
              <a:rPr lang="zh-TW" altLang="en-US" dirty="0"/>
              <a:t>初始化的切換</a:t>
            </a:r>
            <a:endParaRPr lang="zh-TW" altLang="en-US"/>
          </a:p>
          <a:p>
            <a:r>
              <a:rPr lang="zh-TW"/>
              <a:t>We can see this comparison table between QuTS hero and QTS operating system. The QuTS hero has some features to improve reliability, such as Inline compression, Inline deduplication, system power failure protection, etc. In addition, the QTS operating system focuses on system performance and user-friendly experience.</a:t>
            </a:r>
            <a:endParaRPr lang="zh-TW" altLang="en-US" dirty="0"/>
          </a:p>
        </p:txBody>
      </p:sp>
    </p:spTree>
    <p:extLst>
      <p:ext uri="{BB962C8B-B14F-4D97-AF65-F5344CB8AC3E}">
        <p14:creationId xmlns:p14="http://schemas.microsoft.com/office/powerpoint/2010/main" val="3587151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err="1">
                <a:latin typeface="Calibri"/>
                <a:cs typeface="Calibri"/>
              </a:rPr>
              <a:t>NAS網路儲存設備，首重安全性，這部分比較硬核，但因為超級重要，除了QNAP</a:t>
            </a:r>
            <a:r>
              <a:rPr lang="en-US" altLang="zh-TW">
                <a:latin typeface="Calibri"/>
                <a:cs typeface="Calibri"/>
              </a:rPr>
              <a:t> </a:t>
            </a:r>
            <a:r>
              <a:rPr lang="en-US" altLang="zh-TW" err="1">
                <a:latin typeface="Calibri"/>
                <a:cs typeface="Calibri"/>
              </a:rPr>
              <a:t>NAS提供的備份機制外，也同時分享一下資料安全的概念，首先大家一定跟我想的一樣資料要備份對吧，那該怎麼備份才是對的呢</a:t>
            </a:r>
            <a:r>
              <a:rPr lang="en-US" altLang="zh-TW">
                <a:latin typeface="Calibri"/>
                <a:cs typeface="Calibri"/>
              </a:rPr>
              <a:t>? </a:t>
            </a:r>
            <a:r>
              <a:rPr lang="zh-TW" altLang="en-US">
                <a:latin typeface="Calibri"/>
                <a:cs typeface="Calibri"/>
              </a:rPr>
              <a:t>請</a:t>
            </a:r>
            <a:r>
              <a:rPr lang="en-US" altLang="zh-TW" dirty="0" err="1">
                <a:latin typeface="Calibri"/>
                <a:cs typeface="Calibri"/>
              </a:rPr>
              <a:t>跟我念一遍</a:t>
            </a:r>
            <a:r>
              <a:rPr lang="en-US" altLang="zh-TW">
                <a:latin typeface="Calibri"/>
                <a:cs typeface="Calibri"/>
              </a:rPr>
              <a:t> 備份321，這由來已久連美國政府都推薦的備份策略，這裡跟大家簡述一下，備份321就只有三個重點，畫面上有三個文件我們都先命名為副本，第一: </a:t>
            </a:r>
            <a:r>
              <a:rPr lang="en-US" altLang="zh-TW" err="1">
                <a:latin typeface="Calibri"/>
                <a:cs typeface="Calibri"/>
              </a:rPr>
              <a:t>需要把重要的檔案拷貝三分，第二</a:t>
            </a:r>
            <a:r>
              <a:rPr lang="en-US" altLang="zh-TW">
                <a:latin typeface="Calibri"/>
                <a:cs typeface="Calibri"/>
              </a:rPr>
              <a:t>: </a:t>
            </a:r>
            <a:r>
              <a:rPr lang="en-US" altLang="zh-TW" err="1">
                <a:latin typeface="Calibri"/>
                <a:cs typeface="Calibri"/>
              </a:rPr>
              <a:t>兩種媒體，例如NAS與google</a:t>
            </a:r>
            <a:r>
              <a:rPr lang="en-US" altLang="zh-TW">
                <a:latin typeface="Calibri"/>
                <a:cs typeface="Calibri"/>
              </a:rPr>
              <a:t> </a:t>
            </a:r>
            <a:r>
              <a:rPr lang="en-US" altLang="zh-TW" err="1">
                <a:latin typeface="Calibri"/>
                <a:cs typeface="Calibri"/>
              </a:rPr>
              <a:t>drive，第三</a:t>
            </a:r>
            <a:r>
              <a:rPr lang="en-US" altLang="zh-TW">
                <a:latin typeface="Calibri"/>
                <a:cs typeface="Calibri"/>
              </a:rPr>
              <a:t>: </a:t>
            </a:r>
            <a:r>
              <a:rPr lang="en-US" altLang="zh-TW" err="1">
                <a:latin typeface="Calibri"/>
                <a:cs typeface="Calibri"/>
              </a:rPr>
              <a:t>要有一個</a:t>
            </a:r>
            <a:r>
              <a:rPr lang="en-US" altLang="zh-TW">
                <a:latin typeface="Calibri"/>
                <a:cs typeface="Calibri"/>
              </a:rPr>
              <a:t>(</a:t>
            </a:r>
            <a:r>
              <a:rPr lang="en-US" altLang="zh-TW" err="1">
                <a:latin typeface="Calibri"/>
                <a:cs typeface="Calibri"/>
              </a:rPr>
              <a:t>異地備援</a:t>
            </a:r>
            <a:r>
              <a:rPr lang="en-US" altLang="zh-TW">
                <a:latin typeface="Calibri"/>
                <a:cs typeface="Calibri"/>
              </a:rPr>
              <a:t>)</a:t>
            </a:r>
            <a:r>
              <a:rPr lang="en-US" altLang="zh-TW" err="1">
                <a:latin typeface="Calibri"/>
                <a:cs typeface="Calibri"/>
              </a:rPr>
              <a:t>例如家裡與公司，台灣</a:t>
            </a:r>
            <a:r>
              <a:rPr lang="zh-TW" altLang="en-US">
                <a:latin typeface="Calibri"/>
                <a:cs typeface="Calibri"/>
              </a:rPr>
              <a:t>與</a:t>
            </a:r>
            <a:r>
              <a:rPr lang="en-US" altLang="zh-TW" err="1">
                <a:latin typeface="Calibri"/>
                <a:cs typeface="Calibri"/>
              </a:rPr>
              <a:t>美國，上述三個重點，我們建議可透過兩台NAS來實現政府級別的資料備份策略</a:t>
            </a:r>
            <a:r>
              <a:rPr lang="en-US" altLang="zh-TW">
                <a:latin typeface="Calibri"/>
                <a:cs typeface="Calibri"/>
              </a:rPr>
              <a:t>。</a:t>
            </a:r>
          </a:p>
          <a:p>
            <a:pPr>
              <a:buNone/>
            </a:pPr>
            <a:endParaRPr lang="en-US" altLang="zh-TW">
              <a:latin typeface="Calibri"/>
              <a:cs typeface="Calibri"/>
            </a:endParaRPr>
          </a:p>
          <a:p>
            <a:pPr>
              <a:buNone/>
            </a:pPr>
            <a:r>
              <a:rPr lang="en-US" altLang="zh-TW"/>
              <a:t>When it comes to network storage equipment, there is no doubt security is first. This part is more hard-core, but it's super important. In addition to the backup mechanism provided by QNAP NAS, we will also share the concept of data security. First of all, everyone is probably the same as I think. data needs backup right, then What is the correct backup strategy? follow me read backup 3-2-1 with me.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p>
          <a:p>
            <a:endParaRPr lang="zh-TW" altLang="en-US"/>
          </a:p>
        </p:txBody>
      </p:sp>
    </p:spTree>
    <p:extLst>
      <p:ext uri="{BB962C8B-B14F-4D97-AF65-F5344CB8AC3E}">
        <p14:creationId xmlns:p14="http://schemas.microsoft.com/office/powerpoint/2010/main" val="3836899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endParaRPr lang="zh-TW" altLang="en-US"/>
          </a:p>
          <a:p>
            <a:pPr>
              <a:buNone/>
            </a:pPr>
            <a:r>
              <a:rPr lang="en-US" altLang="zh-TW"/>
              <a:t>The</a:t>
            </a:r>
            <a:r>
              <a:rPr lang="zh-TW"/>
              <a:t> </a:t>
            </a:r>
            <a:r>
              <a:rPr lang="en-US" altLang="zh-TW"/>
              <a:t>most</a:t>
            </a:r>
            <a:r>
              <a:rPr lang="zh-TW"/>
              <a:t> </a:t>
            </a:r>
            <a:r>
              <a:rPr lang="en-US" altLang="zh-TW"/>
              <a:t>valuable</a:t>
            </a:r>
            <a:r>
              <a:rPr lang="zh-TW"/>
              <a:t> </a:t>
            </a:r>
            <a:r>
              <a:rPr lang="en-US" altLang="zh-TW"/>
              <a:t>data</a:t>
            </a:r>
            <a:r>
              <a:rPr lang="zh-TW"/>
              <a:t> </a:t>
            </a:r>
            <a:r>
              <a:rPr lang="en-US" altLang="zh-TW"/>
              <a:t>on</a:t>
            </a:r>
            <a:r>
              <a:rPr lang="zh-TW"/>
              <a:t> </a:t>
            </a:r>
            <a:r>
              <a:rPr lang="en-US" altLang="zh-TW"/>
              <a:t>the</a:t>
            </a:r>
            <a:r>
              <a:rPr lang="zh-TW"/>
              <a:t> </a:t>
            </a:r>
            <a:r>
              <a:rPr lang="en-US" altLang="zh-TW"/>
              <a:t>disk</a:t>
            </a:r>
            <a:r>
              <a:rPr lang="zh-TW"/>
              <a:t> </a:t>
            </a:r>
            <a:r>
              <a:rPr lang="en-US" altLang="zh-TW"/>
              <a:t>base</a:t>
            </a:r>
            <a:r>
              <a:rPr lang="zh-TW"/>
              <a:t>d</a:t>
            </a:r>
            <a:r>
              <a:rPr lang="zh-TW" altLang="en-US"/>
              <a:t> </a:t>
            </a:r>
            <a:r>
              <a:rPr lang="zh-TW"/>
              <a:t>o</a:t>
            </a:r>
            <a:r>
              <a:rPr lang="en-US" altLang="zh-TW"/>
              <a:t>n</a:t>
            </a:r>
            <a:r>
              <a:rPr lang="zh-TW" altLang="en-US"/>
              <a:t> </a:t>
            </a:r>
            <a:r>
              <a:rPr lang="en-US" altLang="zh-TW"/>
              <a:t>t</a:t>
            </a:r>
            <a:r>
              <a:rPr lang="zh-TW"/>
              <a:t>h</a:t>
            </a:r>
            <a:r>
              <a:rPr lang="en-US" altLang="zh-TW"/>
              <a:t>e</a:t>
            </a:r>
            <a:r>
              <a:rPr lang="zh-TW" altLang="en-US"/>
              <a:t> </a:t>
            </a:r>
            <a:r>
              <a:rPr lang="en-US" altLang="zh-TW"/>
              <a:t>NA</a:t>
            </a:r>
            <a:r>
              <a:rPr lang="zh-TW"/>
              <a:t>S</a:t>
            </a:r>
            <a:r>
              <a:rPr lang="en-US" altLang="zh-TW"/>
              <a:t>.</a:t>
            </a:r>
            <a:r>
              <a:rPr lang="zh-TW"/>
              <a:t> I</a:t>
            </a:r>
            <a:r>
              <a:rPr lang="en-US" altLang="zh-TW"/>
              <a:t>n</a:t>
            </a:r>
            <a:r>
              <a:rPr lang="zh-TW" altLang="en-US"/>
              <a:t> </a:t>
            </a:r>
            <a:r>
              <a:rPr lang="en-US" altLang="zh-TW" dirty="0" err="1"/>
              <a:t>additi</a:t>
            </a:r>
            <a:r>
              <a:rPr lang="zh-TW"/>
              <a:t>o</a:t>
            </a:r>
            <a:r>
              <a:rPr lang="en-US" altLang="zh-TW"/>
              <a:t>n</a:t>
            </a:r>
            <a:r>
              <a:rPr lang="zh-TW" altLang="en-US"/>
              <a:t> </a:t>
            </a:r>
            <a:r>
              <a:rPr lang="zh-TW"/>
              <a:t>t</a:t>
            </a:r>
            <a:r>
              <a:rPr lang="en-US" altLang="zh-TW"/>
              <a:t>o</a:t>
            </a:r>
            <a:r>
              <a:rPr lang="zh-TW" altLang="en-US"/>
              <a:t> </a:t>
            </a:r>
            <a:r>
              <a:rPr lang="en-US" altLang="zh-TW" dirty="0" err="1"/>
              <a:t>focusi</a:t>
            </a:r>
            <a:r>
              <a:rPr lang="zh-TW"/>
              <a:t>n</a:t>
            </a:r>
            <a:r>
              <a:rPr lang="en-US" altLang="zh-TW"/>
              <a:t>g</a:t>
            </a:r>
            <a:r>
              <a:rPr lang="zh-TW" altLang="en-US"/>
              <a:t> </a:t>
            </a:r>
            <a:r>
              <a:rPr lang="zh-TW"/>
              <a:t>o</a:t>
            </a:r>
            <a:r>
              <a:rPr lang="en-US" altLang="zh-TW"/>
              <a:t>n</a:t>
            </a:r>
            <a:r>
              <a:rPr lang="zh-TW" altLang="en-US"/>
              <a:t> </a:t>
            </a:r>
            <a:r>
              <a:rPr lang="en-US" altLang="zh-TW" dirty="0" err="1"/>
              <a:t>backu</a:t>
            </a:r>
            <a:r>
              <a:rPr lang="zh-TW"/>
              <a:t>p</a:t>
            </a:r>
            <a:r>
              <a:rPr lang="en-US" altLang="zh-TW"/>
              <a:t>,</a:t>
            </a:r>
            <a:r>
              <a:rPr lang="zh-TW"/>
              <a:t> </a:t>
            </a:r>
            <a:r>
              <a:rPr lang="en-US" altLang="zh-TW"/>
              <a:t>t</a:t>
            </a:r>
            <a:r>
              <a:rPr lang="zh-TW"/>
              <a:t>h</a:t>
            </a:r>
            <a:r>
              <a:rPr lang="en-US" altLang="zh-TW"/>
              <a:t>e</a:t>
            </a:r>
            <a:r>
              <a:rPr lang="zh-TW" altLang="en-US"/>
              <a:t> </a:t>
            </a:r>
            <a:r>
              <a:rPr lang="en-US" altLang="zh-TW"/>
              <a:t>heal</a:t>
            </a:r>
            <a:r>
              <a:rPr lang="zh-TW"/>
              <a:t>t</a:t>
            </a:r>
            <a:r>
              <a:rPr lang="en-US" altLang="zh-TW"/>
              <a:t>h</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a:t>
            </a:r>
            <a:r>
              <a:rPr lang="zh-TW"/>
              <a:t>s</a:t>
            </a:r>
            <a:r>
              <a:rPr lang="en-US" altLang="zh-TW"/>
              <a:t>k</a:t>
            </a:r>
            <a:r>
              <a:rPr lang="zh-TW" altLang="en-US"/>
              <a:t> </a:t>
            </a:r>
            <a:r>
              <a:rPr lang="en-US" altLang="zh-TW"/>
              <a:t>aft</a:t>
            </a:r>
            <a:r>
              <a:rPr lang="zh-TW"/>
              <a:t>e</a:t>
            </a:r>
            <a:r>
              <a:rPr lang="en-US" altLang="zh-TW"/>
              <a:t>r</a:t>
            </a:r>
            <a:r>
              <a:rPr lang="zh-TW" altLang="en-US"/>
              <a:t> </a:t>
            </a:r>
            <a:r>
              <a:rPr lang="en-US" altLang="zh-TW"/>
              <a:t>long-</a:t>
            </a:r>
            <a:r>
              <a:rPr lang="en-US" altLang="zh-TW" dirty="0" err="1"/>
              <a:t>te</a:t>
            </a:r>
            <a:r>
              <a:rPr lang="zh-TW"/>
              <a:t>r</a:t>
            </a:r>
            <a:r>
              <a:rPr lang="en-US" altLang="zh-TW"/>
              <a:t>m</a:t>
            </a:r>
            <a:r>
              <a:rPr lang="zh-TW" altLang="en-US"/>
              <a:t> </a:t>
            </a:r>
            <a:r>
              <a:rPr lang="en-US" altLang="zh-TW"/>
              <a:t>u</a:t>
            </a:r>
            <a:r>
              <a:rPr lang="zh-TW"/>
              <a:t>s</a:t>
            </a:r>
            <a:r>
              <a:rPr lang="en-US" altLang="zh-TW"/>
              <a:t>e</a:t>
            </a:r>
            <a:r>
              <a:rPr lang="zh-TW" altLang="en-US"/>
              <a:t> </a:t>
            </a:r>
            <a:r>
              <a:rPr lang="en-US" altLang="zh-TW" dirty="0" err="1"/>
              <a:t>wi</a:t>
            </a:r>
            <a:r>
              <a:rPr lang="zh-TW"/>
              <a:t>l</a:t>
            </a:r>
            <a:r>
              <a:rPr lang="en-US" altLang="zh-TW"/>
              <a:t>l</a:t>
            </a:r>
            <a:r>
              <a:rPr lang="zh-TW" altLang="en-US"/>
              <a:t> </a:t>
            </a:r>
            <a:r>
              <a:rPr lang="en-US" altLang="zh-TW" dirty="0" err="1"/>
              <a:t>decrea</a:t>
            </a:r>
            <a:r>
              <a:rPr lang="zh-TW"/>
              <a:t>s</a:t>
            </a:r>
            <a:r>
              <a:rPr lang="en-US" altLang="zh-TW"/>
              <a:t>e</a:t>
            </a:r>
            <a:r>
              <a:rPr lang="zh-TW" altLang="en-US"/>
              <a:t> </a:t>
            </a:r>
            <a:r>
              <a:rPr lang="en-US" altLang="zh-TW" dirty="0" err="1"/>
              <a:t>ov</a:t>
            </a:r>
            <a:r>
              <a:rPr lang="zh-TW"/>
              <a:t>e</a:t>
            </a:r>
            <a:r>
              <a:rPr lang="en-US" altLang="zh-TW"/>
              <a:t>r</a:t>
            </a:r>
            <a:r>
              <a:rPr lang="zh-TW" altLang="en-US"/>
              <a:t> </a:t>
            </a:r>
            <a:r>
              <a:rPr lang="en-US" altLang="zh-TW" dirty="0" err="1"/>
              <a:t>tim</a:t>
            </a:r>
            <a:r>
              <a:rPr lang="zh-TW"/>
              <a:t>e</a:t>
            </a:r>
            <a:r>
              <a:rPr lang="en-US" altLang="zh-TW"/>
              <a:t>.</a:t>
            </a:r>
            <a:r>
              <a:rPr lang="zh-TW"/>
              <a:t> A</a:t>
            </a:r>
            <a:r>
              <a:rPr lang="en-US" altLang="zh-TW"/>
              <a:t>t</a:t>
            </a:r>
            <a:r>
              <a:rPr lang="zh-TW" altLang="en-US"/>
              <a:t> </a:t>
            </a:r>
            <a:r>
              <a:rPr lang="en-US" altLang="zh-TW" dirty="0" err="1"/>
              <a:t>th</a:t>
            </a:r>
            <a:r>
              <a:rPr lang="zh-TW"/>
              <a:t>i</a:t>
            </a:r>
            <a:r>
              <a:rPr lang="en-US" altLang="zh-TW"/>
              <a:t>s</a:t>
            </a:r>
            <a:r>
              <a:rPr lang="zh-TW" altLang="en-US"/>
              <a:t> </a:t>
            </a:r>
            <a:r>
              <a:rPr lang="en-US" altLang="zh-TW" dirty="0" err="1"/>
              <a:t>tim</a:t>
            </a:r>
            <a:r>
              <a:rPr lang="zh-TW"/>
              <a:t>e</a:t>
            </a:r>
            <a:r>
              <a:rPr lang="en-US" altLang="zh-TW"/>
              <a:t>,</a:t>
            </a:r>
            <a:r>
              <a:rPr lang="zh-TW"/>
              <a:t> </a:t>
            </a:r>
            <a:r>
              <a:rPr lang="en-US" altLang="zh-TW"/>
              <a:t>the</a:t>
            </a:r>
            <a:r>
              <a:rPr lang="zh-TW"/>
              <a:t>r</a:t>
            </a:r>
            <a:r>
              <a:rPr lang="en-US" altLang="zh-TW"/>
              <a:t>e</a:t>
            </a:r>
            <a:r>
              <a:rPr lang="zh-TW" altLang="en-US"/>
              <a:t> </a:t>
            </a:r>
            <a:r>
              <a:rPr lang="zh-TW"/>
              <a:t>i</a:t>
            </a:r>
            <a:r>
              <a:rPr lang="en-US" altLang="zh-TW"/>
              <a:t>s</a:t>
            </a:r>
            <a:r>
              <a:rPr lang="zh-TW"/>
              <a:t> </a:t>
            </a:r>
            <a:r>
              <a:rPr lang="en-US" altLang="zh-TW"/>
              <a:t>a</a:t>
            </a:r>
            <a:r>
              <a:rPr lang="zh-TW"/>
              <a:t> </a:t>
            </a:r>
            <a:r>
              <a:rPr lang="en-US" altLang="zh-TW"/>
              <a:t>go</a:t>
            </a:r>
            <a:r>
              <a:rPr lang="zh-TW"/>
              <a:t>o</a:t>
            </a:r>
            <a:r>
              <a:rPr lang="en-US" altLang="zh-TW"/>
              <a:t>d</a:t>
            </a:r>
            <a:r>
              <a:rPr lang="zh-TW" altLang="en-US"/>
              <a:t> </a:t>
            </a:r>
            <a:r>
              <a:rPr lang="en-US" altLang="zh-TW" dirty="0" err="1"/>
              <a:t>helpe</a:t>
            </a:r>
            <a:r>
              <a:rPr lang="zh-TW"/>
              <a:t>r</a:t>
            </a:r>
            <a:r>
              <a:rPr lang="en-US" altLang="zh-TW"/>
              <a:t>.</a:t>
            </a:r>
            <a:r>
              <a:rPr lang="zh-TW"/>
              <a:t> </a:t>
            </a:r>
            <a:r>
              <a:rPr lang="en-US" altLang="zh-TW"/>
              <a:t>Y</a:t>
            </a:r>
            <a:r>
              <a:rPr lang="zh-TW"/>
              <a:t>o</a:t>
            </a:r>
            <a:r>
              <a:rPr lang="en-US" altLang="zh-TW"/>
              <a:t>u</a:t>
            </a:r>
            <a:r>
              <a:rPr lang="zh-TW" altLang="en-US"/>
              <a:t> </a:t>
            </a:r>
            <a:r>
              <a:rPr lang="en-US" altLang="zh-TW"/>
              <a:t>c</a:t>
            </a:r>
            <a:r>
              <a:rPr lang="zh-TW"/>
              <a:t>a</a:t>
            </a:r>
            <a:r>
              <a:rPr lang="en-US" altLang="zh-TW"/>
              <a:t>n</a:t>
            </a:r>
            <a:r>
              <a:rPr lang="zh-TW" altLang="en-US"/>
              <a:t> </a:t>
            </a:r>
            <a:r>
              <a:rPr lang="en-US" altLang="zh-TW"/>
              <a:t>u</a:t>
            </a:r>
            <a:r>
              <a:rPr lang="zh-TW"/>
              <a:t>s</a:t>
            </a:r>
            <a:r>
              <a:rPr lang="en-US" altLang="zh-TW"/>
              <a:t>e</a:t>
            </a:r>
            <a:r>
              <a:rPr lang="zh-TW" altLang="en-US"/>
              <a:t> </a:t>
            </a:r>
            <a:r>
              <a:rPr lang="en-US" altLang="zh-TW"/>
              <a:t>t</a:t>
            </a:r>
            <a:r>
              <a:rPr lang="zh-TW"/>
              <a:t>h</a:t>
            </a:r>
            <a:r>
              <a:rPr lang="en-US" altLang="zh-TW"/>
              <a:t>e</a:t>
            </a:r>
            <a:r>
              <a:rPr lang="zh-TW" altLang="en-US"/>
              <a:t> </a:t>
            </a:r>
            <a:r>
              <a:rPr lang="zh-TW"/>
              <a:t>A</a:t>
            </a:r>
            <a:r>
              <a:rPr lang="en-US" altLang="zh-TW"/>
              <a:t>I</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dirty="0" err="1"/>
              <a:t>analys</a:t>
            </a:r>
            <a:r>
              <a:rPr lang="zh-TW"/>
              <a:t>i</a:t>
            </a:r>
            <a:r>
              <a:rPr lang="en-US" altLang="zh-TW"/>
              <a:t>s</a:t>
            </a:r>
            <a:r>
              <a:rPr lang="zh-TW" altLang="en-US"/>
              <a:t> </a:t>
            </a:r>
            <a:r>
              <a:rPr lang="en-US" altLang="zh-TW"/>
              <a:t>to</a:t>
            </a:r>
            <a:r>
              <a:rPr lang="zh-TW"/>
              <a:t>o</a:t>
            </a:r>
            <a:r>
              <a:rPr lang="en-US" altLang="zh-TW"/>
              <a:t>l</a:t>
            </a:r>
            <a:r>
              <a:rPr lang="zh-TW" altLang="en-US"/>
              <a:t> </a:t>
            </a:r>
            <a:r>
              <a:rPr lang="zh-TW"/>
              <a:t>b</a:t>
            </a:r>
            <a:r>
              <a:rPr lang="en-US" altLang="zh-TW"/>
              <a:t>y</a:t>
            </a:r>
            <a:r>
              <a:rPr lang="zh-TW" altLang="en-US"/>
              <a:t> </a:t>
            </a:r>
            <a:r>
              <a:rPr lang="en-US" altLang="zh-TW"/>
              <a:t>ULI</a:t>
            </a:r>
            <a:r>
              <a:rPr lang="zh-TW"/>
              <a:t>N</a:t>
            </a:r>
            <a:r>
              <a:rPr lang="en-US" altLang="zh-TW"/>
              <a:t>K</a:t>
            </a:r>
            <a:r>
              <a:rPr lang="zh-TW" altLang="en-US"/>
              <a:t> </a:t>
            </a:r>
            <a:r>
              <a:rPr lang="en-US" altLang="zh-TW"/>
              <a:t>clou</a:t>
            </a:r>
            <a:r>
              <a:rPr lang="zh-TW"/>
              <a:t>d</a:t>
            </a:r>
            <a:r>
              <a:rPr lang="en-US" altLang="zh-TW"/>
              <a:t>.</a:t>
            </a:r>
            <a:r>
              <a:rPr lang="zh-TW"/>
              <a:t> </a:t>
            </a:r>
            <a:r>
              <a:rPr lang="en-US" altLang="zh-TW"/>
              <a:t>T</a:t>
            </a:r>
            <a:r>
              <a:rPr lang="zh-TW"/>
              <a:t>h</a:t>
            </a:r>
            <a:r>
              <a:rPr lang="en-US" altLang="zh-TW"/>
              <a:t>e</a:t>
            </a:r>
            <a:r>
              <a:rPr lang="zh-TW" altLang="en-US"/>
              <a:t> </a:t>
            </a:r>
            <a:r>
              <a:rPr lang="zh-TW"/>
              <a:t>D</a:t>
            </a:r>
            <a:r>
              <a:rPr lang="en-US" altLang="zh-TW"/>
              <a:t>A</a:t>
            </a:r>
            <a:r>
              <a:rPr lang="zh-TW" altLang="en-US"/>
              <a:t> </a:t>
            </a:r>
            <a:r>
              <a:rPr lang="en-US" altLang="zh-TW" dirty="0" err="1"/>
              <a:t>Dri</a:t>
            </a:r>
            <a:r>
              <a:rPr lang="zh-TW"/>
              <a:t>v</a:t>
            </a:r>
            <a:r>
              <a:rPr lang="en-US" altLang="zh-TW"/>
              <a:t>e</a:t>
            </a:r>
            <a:r>
              <a:rPr lang="zh-TW" altLang="en-US"/>
              <a:t> </a:t>
            </a:r>
            <a:r>
              <a:rPr lang="en-US" altLang="zh-TW" dirty="0" err="1"/>
              <a:t>Analyz</a:t>
            </a:r>
            <a:r>
              <a:rPr lang="zh-TW"/>
              <a:t>e</a:t>
            </a:r>
            <a:r>
              <a:rPr lang="en-US" altLang="zh-TW"/>
              <a:t>r</a:t>
            </a:r>
            <a:r>
              <a:rPr lang="zh-TW" altLang="en-US"/>
              <a:t> </a:t>
            </a:r>
            <a:r>
              <a:rPr lang="en-US" altLang="zh-TW"/>
              <a:t>f</a:t>
            </a:r>
            <a:r>
              <a:rPr lang="zh-TW"/>
              <a:t>o</a:t>
            </a:r>
            <a:r>
              <a:rPr lang="en-US" altLang="zh-TW"/>
              <a:t>r</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dirty="0" err="1"/>
              <a:t>analys</a:t>
            </a:r>
            <a:r>
              <a:rPr lang="zh-TW"/>
              <a:t>i</a:t>
            </a:r>
            <a:r>
              <a:rPr lang="en-US" altLang="zh-TW"/>
              <a:t>s</a:t>
            </a:r>
            <a:r>
              <a:rPr lang="zh-TW" altLang="en-US"/>
              <a:t> </a:t>
            </a:r>
            <a:r>
              <a:rPr lang="en-US" altLang="zh-TW"/>
              <a:t>c</a:t>
            </a:r>
            <a:r>
              <a:rPr lang="zh-TW"/>
              <a:t>a</a:t>
            </a:r>
            <a:r>
              <a:rPr lang="en-US" altLang="zh-TW"/>
              <a:t>n</a:t>
            </a:r>
            <a:r>
              <a:rPr lang="zh-TW" altLang="en-US"/>
              <a:t> </a:t>
            </a:r>
            <a:r>
              <a:rPr lang="en-US" altLang="zh-TW" dirty="0" err="1"/>
              <a:t>predi</a:t>
            </a:r>
            <a:r>
              <a:rPr lang="zh-TW"/>
              <a:t>c</a:t>
            </a:r>
            <a:r>
              <a:rPr lang="en-US" altLang="zh-TW"/>
              <a:t>t</a:t>
            </a:r>
            <a:r>
              <a:rPr lang="zh-TW" altLang="en-US"/>
              <a:t> </a:t>
            </a:r>
            <a:r>
              <a:rPr lang="en-US" altLang="zh-TW"/>
              <a:t>t</a:t>
            </a:r>
            <a:r>
              <a:rPr lang="zh-TW"/>
              <a:t>h</a:t>
            </a:r>
            <a:r>
              <a:rPr lang="en-US" altLang="zh-TW"/>
              <a:t>e</a:t>
            </a:r>
            <a:r>
              <a:rPr lang="zh-TW" altLang="en-US"/>
              <a:t> </a:t>
            </a:r>
            <a:r>
              <a:rPr lang="en-US" altLang="zh-TW" dirty="0" err="1"/>
              <a:t>failu</a:t>
            </a:r>
            <a:r>
              <a:rPr lang="zh-TW"/>
              <a:t>r</a:t>
            </a:r>
            <a:r>
              <a:rPr lang="en-US" altLang="zh-TW"/>
              <a:t>e</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dis</a:t>
            </a:r>
            <a:r>
              <a:rPr lang="zh-TW"/>
              <a:t>k</a:t>
            </a:r>
            <a:r>
              <a:rPr lang="en-US" altLang="zh-TW"/>
              <a:t>,</a:t>
            </a:r>
            <a:r>
              <a:rPr lang="zh-TW"/>
              <a:t> </a:t>
            </a:r>
            <a:r>
              <a:rPr lang="en-US" altLang="zh-TW"/>
              <a:t>which</a:t>
            </a:r>
            <a:r>
              <a:rPr lang="zh-TW" altLang="en-US"/>
              <a:t> </a:t>
            </a:r>
            <a:r>
              <a:rPr lang="en-US" altLang="zh-TW"/>
              <a:t>can</a:t>
            </a:r>
            <a:r>
              <a:rPr lang="zh-TW" altLang="en-US"/>
              <a:t> </a:t>
            </a:r>
            <a:r>
              <a:rPr lang="en-US" altLang="zh-TW"/>
              <a:t>predict</a:t>
            </a:r>
            <a:r>
              <a:rPr lang="zh-TW" altLang="en-US"/>
              <a:t> </a:t>
            </a:r>
            <a:r>
              <a:rPr lang="en-US" altLang="zh-TW"/>
              <a:t>the</a:t>
            </a:r>
            <a:r>
              <a:rPr lang="zh-TW" altLang="en-US"/>
              <a:t> </a:t>
            </a:r>
            <a:r>
              <a:rPr lang="en-US" altLang="zh-TW"/>
              <a:t>disk</a:t>
            </a:r>
            <a:r>
              <a:rPr lang="zh-TW" altLang="en-US"/>
              <a:t> </a:t>
            </a:r>
            <a:r>
              <a:rPr lang="en-US" altLang="zh-TW"/>
              <a:t>that</a:t>
            </a:r>
            <a:r>
              <a:rPr lang="zh-TW" altLang="en-US"/>
              <a:t> </a:t>
            </a:r>
            <a:r>
              <a:rPr lang="en-US" altLang="zh-TW"/>
              <a:t>is</a:t>
            </a:r>
            <a:r>
              <a:rPr lang="zh-TW" altLang="en-US"/>
              <a:t> </a:t>
            </a:r>
            <a:r>
              <a:rPr lang="en-US" altLang="zh-TW"/>
              <a:t>about</a:t>
            </a:r>
            <a:r>
              <a:rPr lang="zh-TW" altLang="en-US"/>
              <a:t> </a:t>
            </a:r>
            <a:r>
              <a:rPr lang="en-US" altLang="zh-TW"/>
              <a:t>to</a:t>
            </a:r>
            <a:r>
              <a:rPr lang="zh-TW" altLang="en-US"/>
              <a:t> </a:t>
            </a:r>
            <a:r>
              <a:rPr lang="en-US" altLang="zh-TW"/>
              <a:t>fail</a:t>
            </a:r>
            <a:r>
              <a:rPr lang="zh-TW" altLang="en-US"/>
              <a:t> </a:t>
            </a:r>
            <a:r>
              <a:rPr lang="en-US" altLang="zh-TW"/>
              <a:t>as</a:t>
            </a:r>
            <a:r>
              <a:rPr lang="zh-TW" altLang="en-US"/>
              <a:t> </a:t>
            </a:r>
            <a:r>
              <a:rPr lang="en-US" altLang="zh-TW"/>
              <a:t>soon</a:t>
            </a:r>
            <a:r>
              <a:rPr lang="zh-TW" altLang="en-US"/>
              <a:t> </a:t>
            </a:r>
            <a:r>
              <a:rPr lang="en-US" altLang="zh-TW"/>
              <a:t>as</a:t>
            </a:r>
            <a:r>
              <a:rPr lang="zh-TW" altLang="en-US"/>
              <a:t> </a:t>
            </a:r>
            <a:r>
              <a:rPr lang="en-US" altLang="zh-TW"/>
              <a:t>possible</a:t>
            </a:r>
            <a:r>
              <a:rPr lang="zh-TW" altLang="en-US"/>
              <a:t> </a:t>
            </a:r>
            <a:r>
              <a:rPr lang="en-US" altLang="zh-TW"/>
              <a:t>s</a:t>
            </a:r>
            <a:r>
              <a:rPr lang="zh-TW"/>
              <a:t>o</a:t>
            </a:r>
            <a:r>
              <a:rPr lang="zh-TW" altLang="en-US"/>
              <a:t> </a:t>
            </a:r>
            <a:r>
              <a:rPr lang="en-US" altLang="zh-TW" dirty="0" err="1"/>
              <a:t>tha</a:t>
            </a:r>
            <a:r>
              <a:rPr lang="zh-TW"/>
              <a:t>t</a:t>
            </a:r>
            <a:r>
              <a:rPr lang="zh-TW" altLang="en-US"/>
              <a:t> </a:t>
            </a:r>
            <a:r>
              <a:rPr lang="en-US" altLang="zh-TW"/>
              <a:t>w</a:t>
            </a:r>
            <a:r>
              <a:rPr lang="zh-TW"/>
              <a:t>e</a:t>
            </a:r>
            <a:r>
              <a:rPr lang="zh-TW" altLang="en-US"/>
              <a:t> </a:t>
            </a:r>
            <a:r>
              <a:rPr lang="en-US" altLang="zh-TW"/>
              <a:t>ca</a:t>
            </a:r>
            <a:r>
              <a:rPr lang="zh-TW"/>
              <a:t>n</a:t>
            </a:r>
            <a:r>
              <a:rPr lang="zh-TW" altLang="en-US"/>
              <a:t> </a:t>
            </a:r>
            <a:r>
              <a:rPr lang="en-US" altLang="zh-TW" dirty="0" err="1"/>
              <a:t>prepar</a:t>
            </a:r>
            <a:r>
              <a:rPr lang="zh-TW"/>
              <a:t>e</a:t>
            </a:r>
            <a:r>
              <a:rPr lang="zh-TW" altLang="en-US"/>
              <a:t> </a:t>
            </a:r>
            <a:r>
              <a:rPr lang="en-US" altLang="zh-TW" dirty="0" err="1"/>
              <a:t>th</a:t>
            </a:r>
            <a:r>
              <a:rPr lang="zh-TW"/>
              <a:t>e</a:t>
            </a:r>
            <a:r>
              <a:rPr lang="zh-TW" altLang="en-US"/>
              <a:t> </a:t>
            </a:r>
            <a:r>
              <a:rPr lang="en-US" altLang="zh-TW" dirty="0" err="1"/>
              <a:t>solutio</a:t>
            </a:r>
            <a:r>
              <a:rPr lang="zh-TW"/>
              <a:t>n</a:t>
            </a:r>
            <a:r>
              <a:rPr lang="zh-TW" altLang="en-US"/>
              <a:t> </a:t>
            </a:r>
            <a:r>
              <a:rPr lang="en-US" altLang="zh-TW"/>
              <a:t>earl</a:t>
            </a:r>
            <a:r>
              <a:rPr lang="zh-TW"/>
              <a:t>y</a:t>
            </a:r>
            <a:r>
              <a:rPr lang="zh-TW" altLang="en-US"/>
              <a:t> </a:t>
            </a:r>
            <a:r>
              <a:rPr lang="en-US" altLang="zh-TW"/>
              <a:t>to</a:t>
            </a:r>
            <a:r>
              <a:rPr lang="zh-TW"/>
              <a:t> </a:t>
            </a:r>
            <a:r>
              <a:rPr lang="en-US" altLang="zh-TW"/>
              <a:t>ensure</a:t>
            </a:r>
            <a:r>
              <a:rPr lang="zh-TW"/>
              <a:t> </a:t>
            </a:r>
            <a:r>
              <a:rPr lang="en-US" altLang="zh-TW"/>
              <a:t>that</a:t>
            </a:r>
            <a:r>
              <a:rPr lang="zh-TW"/>
              <a:t> </a:t>
            </a:r>
            <a:r>
              <a:rPr lang="en-US" altLang="zh-TW"/>
              <a:t>data</a:t>
            </a:r>
            <a:r>
              <a:rPr lang="zh-TW"/>
              <a:t> </a:t>
            </a:r>
            <a:r>
              <a:rPr lang="en-US" altLang="zh-TW"/>
              <a:t>wo</a:t>
            </a:r>
            <a:r>
              <a:rPr lang="zh-TW"/>
              <a:t>n</a:t>
            </a:r>
            <a:r>
              <a:rPr lang="en-US" altLang="zh-TW"/>
              <a:t>'t</a:t>
            </a:r>
            <a:r>
              <a:rPr lang="zh-TW" altLang="en-US"/>
              <a:t> </a:t>
            </a:r>
            <a:r>
              <a:rPr lang="zh-TW"/>
              <a:t>b</a:t>
            </a:r>
            <a:r>
              <a:rPr lang="en-US" altLang="zh-TW"/>
              <a:t>e</a:t>
            </a:r>
            <a:r>
              <a:rPr lang="zh-TW" altLang="en-US"/>
              <a:t> </a:t>
            </a:r>
            <a:r>
              <a:rPr lang="en-US" altLang="zh-TW"/>
              <a:t>los</a:t>
            </a:r>
            <a:r>
              <a:rPr lang="zh-TW"/>
              <a:t>t</a:t>
            </a:r>
            <a:r>
              <a:rPr lang="en-US" altLang="zh-TW"/>
              <a:t>. </a:t>
            </a:r>
            <a:r>
              <a:rPr lang="en-US"/>
              <a:t>Each NAS can perform one disk prediction for free, and you can also pay to subscribe to enhance protection for all Disk.</a:t>
            </a:r>
            <a:endParaRPr lang="zh-TW" altLang="en-US"/>
          </a:p>
          <a:p>
            <a:pPr>
              <a:buNone/>
            </a:pPr>
            <a:endParaRPr lang="zh-TW" altLang="en-US"/>
          </a:p>
        </p:txBody>
      </p:sp>
    </p:spTree>
    <p:extLst>
      <p:ext uri="{BB962C8B-B14F-4D97-AF65-F5344CB8AC3E}">
        <p14:creationId xmlns:p14="http://schemas.microsoft.com/office/powerpoint/2010/main" val="2836904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a:t>資安是個重要的議題，</a:t>
            </a:r>
            <a:r>
              <a:rPr lang="en-US"/>
              <a:t>QNAP</a:t>
            </a:r>
            <a:r>
              <a:rPr lang="zh-CN" altLang="en-US"/>
              <a:t>的</a:t>
            </a:r>
            <a:r>
              <a:rPr lang="en-US"/>
              <a:t>Malware Remover</a:t>
            </a:r>
            <a:r>
              <a:rPr lang="zh-CN" altLang="en-US"/>
              <a:t>可以自動掃描</a:t>
            </a:r>
            <a:r>
              <a:rPr lang="en-US"/>
              <a:t>NAS</a:t>
            </a:r>
            <a:r>
              <a:rPr lang="zh-CN" altLang="en-US"/>
              <a:t>防範惡意軟體，若有受到感染的檔案，可立即清除。</a:t>
            </a:r>
            <a:endParaRPr lang="en-US"/>
          </a:p>
          <a:p>
            <a:pPr>
              <a:buNone/>
            </a:pPr>
            <a:r>
              <a:rPr lang="en-US" err="1"/>
              <a:t>QuFirewall</a:t>
            </a:r>
            <a:r>
              <a:rPr lang="zh-CN" altLang="en-US"/>
              <a:t>可保護</a:t>
            </a:r>
            <a:r>
              <a:rPr lang="en-US"/>
              <a:t>NAS</a:t>
            </a:r>
            <a:r>
              <a:rPr lang="zh-CN" altLang="en-US"/>
              <a:t>免受外部攻擊，可自行設定允許或不允許訪問的規則，可即時接收防火牆事件通知，安全狀況即時掌握</a:t>
            </a:r>
            <a:endParaRPr lang="en-US"/>
          </a:p>
          <a:p>
            <a:pPr>
              <a:buNone/>
            </a:pPr>
            <a:r>
              <a:rPr lang="en-US" err="1"/>
              <a:t>QuFirewall</a:t>
            </a:r>
            <a:r>
              <a:rPr lang="zh-CN" altLang="en-US"/>
              <a:t>就像一個門鎖，</a:t>
            </a:r>
            <a:r>
              <a:rPr lang="en-US"/>
              <a:t>Malware Remover</a:t>
            </a:r>
            <a:r>
              <a:rPr lang="zh-CN" altLang="en-US"/>
              <a:t>就像家裡的保全，雙重防護您的</a:t>
            </a:r>
            <a:r>
              <a:rPr lang="en-US"/>
              <a:t>NAS</a:t>
            </a:r>
          </a:p>
          <a:p>
            <a:pPr>
              <a:buNone/>
            </a:pPr>
            <a:r>
              <a:rPr lang="zh-CN"/>
              <a:t>Data security is an important issue. QNAP's Malware Remover can automatically scan the NAS to prevent malicious malware. If there are infected files, they can be removed immediately.</a:t>
            </a:r>
          </a:p>
          <a:p>
            <a:pPr>
              <a:buNone/>
            </a:pPr>
            <a:r>
              <a:rPr lang="zh-CN"/>
              <a:t>Qufirewall can protect the NAS from external attacks. You can set your own permission settings, and you will instantly receive firewall notifications o</a:t>
            </a:r>
            <a:r>
              <a:rPr lang="en-US" altLang="zh-CN"/>
              <a:t>f</a:t>
            </a:r>
            <a:r>
              <a:rPr lang="zh-CN" altLang="en-US"/>
              <a:t> </a:t>
            </a:r>
            <a:r>
              <a:rPr lang="en-US" altLang="zh-CN"/>
              <a:t>r</a:t>
            </a:r>
            <a:r>
              <a:rPr lang="zh-CN"/>
              <a:t>eal-time monitoring of security status.</a:t>
            </a:r>
          </a:p>
          <a:p>
            <a:pPr>
              <a:buNone/>
            </a:pPr>
            <a:r>
              <a:rPr lang="zh-CN"/>
              <a:t>QuFirewall is like a door lock, and Malware Remover is like a security guard of the building, those apps keep your NAS </a:t>
            </a:r>
            <a:r>
              <a:rPr lang="en-US" altLang="zh-CN"/>
              <a:t>as</a:t>
            </a:r>
            <a:r>
              <a:rPr lang="zh-CN" altLang="en-US"/>
              <a:t> </a:t>
            </a:r>
            <a:r>
              <a:rPr lang="zh-CN"/>
              <a:t>safe</a:t>
            </a:r>
            <a:r>
              <a:rPr lang="zh-CN" altLang="en-US"/>
              <a:t> </a:t>
            </a:r>
            <a:r>
              <a:rPr lang="en-US" altLang="zh-CN"/>
              <a:t>as</a:t>
            </a:r>
            <a:r>
              <a:rPr lang="zh-CN" altLang="en-US"/>
              <a:t> </a:t>
            </a:r>
            <a:r>
              <a:rPr lang="en-US" altLang="zh-CN"/>
              <a:t>houses</a:t>
            </a:r>
            <a:r>
              <a:rPr lang="zh-CN"/>
              <a:t>.</a:t>
            </a:r>
            <a:r>
              <a:rPr lang="zh-CN" altLang="en-US"/>
              <a:t> </a:t>
            </a:r>
            <a:endParaRPr lang="en-US" altLang="zh-CN"/>
          </a:p>
        </p:txBody>
      </p:sp>
    </p:spTree>
    <p:extLst>
      <p:ext uri="{BB962C8B-B14F-4D97-AF65-F5344CB8AC3E}">
        <p14:creationId xmlns:p14="http://schemas.microsoft.com/office/powerpoint/2010/main" val="87543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lgn="l">
              <a:buNone/>
            </a:pPr>
            <a:r>
              <a:rPr lang="zh-TW" altLang="en-US" dirty="0"/>
              <a:t>接續進行</a:t>
            </a:r>
            <a:r>
              <a:rPr lang="en-US" altLang="zh-TW"/>
              <a:t>QVR</a:t>
            </a:r>
            <a:r>
              <a:rPr lang="zh-TW" altLang="en-US"/>
              <a:t> </a:t>
            </a:r>
            <a:r>
              <a:rPr lang="en-US" altLang="zh-TW"/>
              <a:t>Elite</a:t>
            </a:r>
            <a:r>
              <a:rPr lang="zh-TW" altLang="en-US" dirty="0"/>
              <a:t>監控方案的介紹</a:t>
            </a:r>
            <a:endParaRPr lang="en-US" altLang="zh-TW" dirty="0"/>
          </a:p>
          <a:p>
            <a:pPr marL="158750" indent="0" algn="l">
              <a:buNone/>
            </a:pPr>
            <a:r>
              <a:rPr lang="en-US" altLang="zh-TW" dirty="0"/>
              <a:t>Next introduce the QVR Elite monitoring solution</a:t>
            </a:r>
            <a:endParaRPr lang="zh-TW" altLang="en-US" dirty="0"/>
          </a:p>
        </p:txBody>
      </p:sp>
    </p:spTree>
    <p:extLst>
      <p:ext uri="{BB962C8B-B14F-4D97-AF65-F5344CB8AC3E}">
        <p14:creationId xmlns:p14="http://schemas.microsoft.com/office/powerpoint/2010/main" val="48504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zh-TW" altLang="en-US"/>
              <a:t>這裡</a:t>
            </a:r>
            <a:r>
              <a:rPr lang="zh-TW" altLang="en-US" dirty="0"/>
              <a:t>介紹</a:t>
            </a:r>
            <a:r>
              <a:rPr lang="en-US" altLang="zh-TW" dirty="0"/>
              <a:t>TS-873AeU</a:t>
            </a:r>
            <a:r>
              <a:rPr lang="zh-TW" altLang="en-US"/>
              <a:t>的硬體特點，是</a:t>
            </a:r>
            <a:r>
              <a:rPr lang="zh-CN"/>
              <a:t>搭載</a:t>
            </a:r>
            <a:r>
              <a:rPr lang="en-US"/>
              <a:t>AMD Ryzen V1500B 4</a:t>
            </a:r>
            <a:r>
              <a:rPr lang="zh-CN"/>
              <a:t>核心處理器的高性能短機身機架型</a:t>
            </a:r>
            <a:r>
              <a:rPr lang="en-US"/>
              <a:t>NAS，</a:t>
            </a:r>
            <a:r>
              <a:rPr lang="zh-CN"/>
              <a:t>內建同級機種少有的M</a:t>
            </a:r>
            <a:r>
              <a:rPr lang="en-US"/>
              <a:t>.2</a:t>
            </a:r>
            <a:r>
              <a:rPr lang="zh-CN"/>
              <a:t>插槽</a:t>
            </a:r>
            <a:r>
              <a:rPr lang="en-US"/>
              <a:t>2</a:t>
            </a:r>
            <a:r>
              <a:rPr lang="zh-CN"/>
              <a:t>個，與支援多種</a:t>
            </a:r>
            <a:r>
              <a:rPr lang="en-US" altLang="zh-CN" err="1"/>
              <a:t>PCIe擴充</a:t>
            </a:r>
            <a:r>
              <a:rPr lang="zh-TW" altLang="en-US"/>
              <a:t>，更可於初始化安裝選擇</a:t>
            </a:r>
            <a:r>
              <a:rPr lang="en-US" altLang="zh-TW"/>
              <a:t>QTS</a:t>
            </a:r>
            <a:r>
              <a:rPr lang="zh-TW" altLang="en-US"/>
              <a:t>或</a:t>
            </a:r>
            <a:r>
              <a:rPr lang="en-US" altLang="zh-TW" err="1"/>
              <a:t>QuTS</a:t>
            </a:r>
            <a:r>
              <a:rPr lang="en-US" altLang="zh-TW"/>
              <a:t> hero</a:t>
            </a:r>
            <a:r>
              <a:rPr lang="zh-TW" altLang="en-US"/>
              <a:t>作業系統，兩個</a:t>
            </a:r>
            <a:r>
              <a:rPr lang="en-US" altLang="zh-TW"/>
              <a:t>2.5GbE</a:t>
            </a:r>
            <a:r>
              <a:rPr lang="zh-TW" altLang="en-US"/>
              <a:t>網路接口與</a:t>
            </a:r>
            <a:r>
              <a:rPr lang="en-US" altLang="zh-TW"/>
              <a:t>8-bay 3.5” SATA</a:t>
            </a:r>
            <a:r>
              <a:rPr lang="zh-TW" altLang="en-US"/>
              <a:t>熱插拔插槽，是中小企業經濟且輕量化的儲存設備首選。</a:t>
            </a:r>
            <a:endParaRPr lang="en-US" altLang="zh-TW"/>
          </a:p>
          <a:p>
            <a:pPr marL="0" indent="0">
              <a:buNone/>
            </a:pPr>
            <a:r>
              <a:rPr lang="en-US"/>
              <a:t>I want to introduce a high-performance short-depth rack-mounted NAS equipped with an AMD Ryzen V1500B 4-core processor. It supports a variety of PCIe expansions. In addition, it can choose QTS or </a:t>
            </a:r>
            <a:r>
              <a:rPr lang="en-US" err="1"/>
              <a:t>QuTS</a:t>
            </a:r>
            <a:r>
              <a:rPr lang="en-US"/>
              <a:t> hero operating system for Initialization, two 2.5GbE interfaces, and 8-bay 3.5" SATA hot-swap slots first choice for economical and lightweight storage devices for small businesses and enterprises.</a:t>
            </a:r>
          </a:p>
        </p:txBody>
      </p:sp>
    </p:spTree>
    <p:extLst>
      <p:ext uri="{BB962C8B-B14F-4D97-AF65-F5344CB8AC3E}">
        <p14:creationId xmlns:p14="http://schemas.microsoft.com/office/powerpoint/2010/main" val="270028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QNAP</a:t>
            </a:r>
            <a:r>
              <a:rPr lang="zh-TW" altLang="en-US"/>
              <a:t> </a:t>
            </a:r>
            <a:r>
              <a:rPr lang="en-US" altLang="zh-TW"/>
              <a:t>NAS</a:t>
            </a:r>
            <a:r>
              <a:rPr lang="zh-CN" altLang="en-US">
                <a:solidFill>
                  <a:srgbClr val="FF0000"/>
                </a:solidFill>
              </a:rPr>
              <a:t>免費支援連接兩支</a:t>
            </a:r>
            <a:r>
              <a:rPr lang="en-US"/>
              <a:t>CAM</a:t>
            </a:r>
            <a:r>
              <a:rPr lang="zh-CN" altLang="en-US"/>
              <a:t>於</a:t>
            </a:r>
            <a:r>
              <a:rPr lang="en-US"/>
              <a:t>QVR Elite</a:t>
            </a:r>
            <a:r>
              <a:rPr lang="zh-CN" altLang="en-US"/>
              <a:t>上使用，除了影片錄製採用標準的</a:t>
            </a:r>
            <a:r>
              <a:rPr lang="en-US"/>
              <a:t>MP4</a:t>
            </a:r>
            <a:r>
              <a:rPr lang="zh-CN" altLang="en-US"/>
              <a:t>以外，更有著儲存容量擴充簡便與彈性訂閱錄影頻道的優點</a:t>
            </a:r>
          </a:p>
          <a:p>
            <a:pPr>
              <a:buNone/>
            </a:pPr>
            <a:r>
              <a:rPr lang="en-US" altLang="zh-TW"/>
              <a:t>QNAP</a:t>
            </a:r>
            <a:r>
              <a:rPr lang="zh-TW" altLang="en-US"/>
              <a:t> </a:t>
            </a:r>
            <a:r>
              <a:rPr lang="en-US" altLang="zh-TW"/>
              <a:t>NAS</a:t>
            </a:r>
            <a:r>
              <a:rPr lang="zh-TW" altLang="en-US"/>
              <a:t> </a:t>
            </a:r>
            <a:r>
              <a:rPr lang="zh-CN"/>
              <a:t>supports connecting two CAMs for use on QVR Elite for free. </a:t>
            </a:r>
            <a:r>
              <a:rPr lang="en-US" altLang="zh-CN"/>
              <a:t>B</a:t>
            </a:r>
            <a:r>
              <a:rPr lang="zh-CN"/>
              <a:t>esides using standard MP4 for video recording, it also has the advantages of eas</a:t>
            </a:r>
            <a:r>
              <a:rPr lang="en-US" altLang="zh-CN"/>
              <a:t>il</a:t>
            </a:r>
            <a:r>
              <a:rPr lang="zh-CN"/>
              <a:t>y expan</a:t>
            </a:r>
            <a:r>
              <a:rPr lang="en-US" altLang="zh-CN" err="1"/>
              <a:t>ded</a:t>
            </a:r>
            <a:r>
              <a:rPr lang="zh-CN" altLang="en-US"/>
              <a:t> </a:t>
            </a:r>
            <a:r>
              <a:rPr lang="zh-CN"/>
              <a:t>capacity and a flexible subscription plan</a:t>
            </a:r>
            <a:r>
              <a:rPr lang="zh-CN" altLang="en-US"/>
              <a:t> </a:t>
            </a:r>
            <a:r>
              <a:rPr lang="en-US" altLang="zh-CN"/>
              <a:t>for</a:t>
            </a:r>
            <a:r>
              <a:rPr lang="zh-CN" altLang="en-US"/>
              <a:t> </a:t>
            </a:r>
            <a:r>
              <a:rPr lang="en-US" altLang="zh-CN"/>
              <a:t>recording</a:t>
            </a:r>
            <a:r>
              <a:rPr lang="zh-CN" altLang="en-US"/>
              <a:t> </a:t>
            </a:r>
            <a:r>
              <a:rPr lang="en-US" altLang="zh-CN"/>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QVR </a:t>
            </a:r>
            <a:r>
              <a:rPr lang="en-US" altLang="zh-TW" err="1"/>
              <a:t>Elite有統合式的操作介面，就算只有一個螢幕也可以綜觀全局，在</a:t>
            </a:r>
            <a:r>
              <a:rPr lang="zh-TW" altLang="en-US"/>
              <a:t>監看畫面與回放</a:t>
            </a:r>
            <a:r>
              <a:rPr lang="en-US" altLang="zh-TW" err="1"/>
              <a:t>一鍵可切換，錄影畫面的時間軸拖拉即看，省時又省力</a:t>
            </a:r>
            <a:r>
              <a:rPr lang="en-US" altLang="zh-TW"/>
              <a:t>。</a:t>
            </a:r>
          </a:p>
          <a:p>
            <a:pPr>
              <a:buNone/>
            </a:pPr>
            <a:r>
              <a:rPr lang="en-US"/>
              <a:t>QVR Elite has an integrated dashboard. Even if there is only one monitor, you can see the whole situation, one-click switching monitoring, and playback. Dragged the timeline easy to see your record video. Save your time and effort.</a:t>
            </a:r>
          </a:p>
        </p:txBody>
      </p:sp>
    </p:spTree>
    <p:extLst>
      <p:ext uri="{BB962C8B-B14F-4D97-AF65-F5344CB8AC3E}">
        <p14:creationId xmlns:p14="http://schemas.microsoft.com/office/powerpoint/2010/main" val="366207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zh-TW" altLang="en-US"/>
              <a:t>在</a:t>
            </a:r>
            <a:r>
              <a:rPr lang="en-US" altLang="zh-TW"/>
              <a:t>資料海中撈你的資料是一件不容易的事情</a:t>
            </a:r>
            <a:r>
              <a:rPr lang="en-US" altLang="zh-TW" dirty="0"/>
              <a:t>，Qsirch幫您透過AI辦到了，NAS支援了Qsirch全文檢索工具，可快速地在NAS大量資料中找到你所需要的照片影片，及各式各類的資料，超輕鬆的啦。</a:t>
            </a:r>
          </a:p>
          <a:p>
            <a:pPr>
              <a:buNone/>
            </a:pPr>
            <a:r>
              <a:rPr lang="en-US" altLang="zh-TW" dirty="0"/>
              <a:t>It might not easy for you to find your data in the NAS where stores massive files. </a:t>
            </a:r>
            <a:r>
              <a:rPr lang="en-US" altLang="zh-TW" dirty="0" err="1"/>
              <a:t>Qsirch</a:t>
            </a:r>
            <a:r>
              <a:rPr lang="en-US" altLang="zh-TW" dirty="0"/>
              <a:t> can do it for you through AI. NAS supports the </a:t>
            </a:r>
            <a:r>
              <a:rPr lang="en-US" altLang="zh-TW" dirty="0" err="1"/>
              <a:t>Qsirch</a:t>
            </a:r>
            <a:r>
              <a:rPr lang="en-US" altLang="zh-TW" dirty="0"/>
              <a:t> full-text search tool, which can quickly find the photos and videos you need. </a:t>
            </a:r>
            <a:r>
              <a:rPr lang="en-US" altLang="zh-TW"/>
              <a:t>It supports all kinds of files, so easy.</a:t>
            </a:r>
          </a:p>
          <a:p>
            <a:pPr>
              <a:buNone/>
            </a:pPr>
            <a:endParaRPr lang="en-US"/>
          </a:p>
          <a:p>
            <a:pPr marL="158750" indent="0">
              <a:buNone/>
            </a:pPr>
            <a:endParaRPr lang="en-TW"/>
          </a:p>
        </p:txBody>
      </p:sp>
    </p:spTree>
    <p:extLst>
      <p:ext uri="{BB962C8B-B14F-4D97-AF65-F5344CB8AC3E}">
        <p14:creationId xmlns:p14="http://schemas.microsoft.com/office/powerpoint/2010/main" val="2453447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a:t>當你有大量的檔案需要整理分類時，傳統方式是手動建立多個分類的資料夾，將檔案人工檢視後歸類，十分耗時且容易出作，這時候就讓</a:t>
            </a:r>
            <a:r>
              <a:rPr lang="en-US" altLang="ja-JP" err="1"/>
              <a:t>Qfiling</a:t>
            </a:r>
            <a:r>
              <a:rPr lang="ja-JP" altLang="en-US"/>
              <a:t>來幫你吧。你只需要設定好分類規則。</a:t>
            </a:r>
            <a:r>
              <a:rPr lang="en-US" altLang="ja-JP" err="1"/>
              <a:t>Qfiling</a:t>
            </a:r>
            <a:r>
              <a:rPr lang="ja-JP" altLang="en-US"/>
              <a:t>就可以自動將檔案進行歸檔及批次編輯。只需設定一次，之後就交由</a:t>
            </a:r>
            <a:r>
              <a:rPr lang="en-US" altLang="ja-JP" err="1"/>
              <a:t>Qfiling</a:t>
            </a:r>
            <a:r>
              <a:rPr lang="ja-JP" altLang="en-US"/>
              <a:t>替你完成日常繁瑣任務。是不是很有效率呢</a:t>
            </a:r>
            <a:r>
              <a:rPr lang="en-US" altLang="ja-JP"/>
              <a:t>!</a:t>
            </a:r>
            <a:r>
              <a:rPr lang="ja-JP" altLang="en-US"/>
              <a:t> 省下來的時間可以做更多的事情呢。</a:t>
            </a:r>
            <a:endParaRPr lang="en-US"/>
          </a:p>
          <a:p>
            <a:pPr marL="158750" indent="0">
              <a:buNone/>
            </a:pPr>
            <a:r>
              <a:rPr lang="en-US"/>
              <a:t>When you have massive files that need to be sorted and classified, the traditional way is to manually create multiple classified folders and manually review and organize the files, which is very time-consuming and easy to mistake. Let </a:t>
            </a:r>
            <a:r>
              <a:rPr lang="en-US" err="1"/>
              <a:t>Qfiling</a:t>
            </a:r>
            <a:r>
              <a:rPr lang="en-US"/>
              <a:t> help you. You need to set the classification rules. </a:t>
            </a:r>
            <a:r>
              <a:rPr lang="en-US" err="1"/>
              <a:t>Qfiling</a:t>
            </a:r>
            <a:r>
              <a:rPr lang="en-US"/>
              <a:t> can automatically archive and batch edit files. Just set it up once, and then </a:t>
            </a:r>
            <a:r>
              <a:rPr lang="en-US" err="1"/>
              <a:t>Qfiling</a:t>
            </a:r>
            <a:r>
              <a:rPr lang="en-US"/>
              <a:t> will take over your daily tedious tasks for you. Very efficient! That's means you have more available time.</a:t>
            </a:r>
          </a:p>
        </p:txBody>
      </p:sp>
    </p:spTree>
    <p:extLst>
      <p:ext uri="{BB962C8B-B14F-4D97-AF65-F5344CB8AC3E}">
        <p14:creationId xmlns:p14="http://schemas.microsoft.com/office/powerpoint/2010/main" val="1186707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53590" y="9433754"/>
            <a:ext cx="2944172" cy="492749"/>
          </a:xfrm>
          <a:prstGeom prst="rect">
            <a:avLst/>
          </a:prstGeom>
          <a:noFill/>
          <a:ln>
            <a:noFill/>
          </a:ln>
        </p:spPr>
        <p:txBody>
          <a:bodyPr spcFirstLastPara="1" wrap="square" lIns="94800" tIns="47400" rIns="94800"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fld id="{00000000-1234-1234-1234-123412341234}" type="slidenum">
              <a:rPr kumimoji="0" lang="en-US" altLang="zh-TW"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t>38</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Shape 103"/>
          <p:cNvSpPr>
            <a:spLocks noGrp="1" noRot="1" noChangeAspect="1"/>
          </p:cNvSpPr>
          <p:nvPr>
            <p:ph type="sldImg" idx="2"/>
          </p:nvPr>
        </p:nvSpPr>
        <p:spPr>
          <a:xfrm>
            <a:off x="90488" y="744538"/>
            <a:ext cx="6618287" cy="37242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06357" y="4715153"/>
            <a:ext cx="4984962" cy="4466987"/>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err="1">
                <a:solidFill>
                  <a:schemeClr val="dk1"/>
                </a:solidFill>
                <a:latin typeface="+mn-lt"/>
                <a:ea typeface="Calibri"/>
                <a:cs typeface="Calibri"/>
                <a:sym typeface="Calibri"/>
              </a:rPr>
              <a:t>Qtier</a:t>
            </a:r>
            <a:r>
              <a:rPr lang="zh-TW" altLang="en-US" sz="1100" b="0" i="0" u="none" strike="noStrike" cap="none">
                <a:solidFill>
                  <a:schemeClr val="dk1"/>
                </a:solidFill>
                <a:latin typeface="+mn-lt"/>
                <a:ea typeface="Calibri"/>
                <a:cs typeface="Calibri"/>
                <a:sym typeface="Calibri"/>
              </a:rPr>
              <a:t>可排程識別冷熱資料，達到高效率的自動搬移，讓存取效率提升。熱資料會移動到效能較高的磁碟，冷資料會移動到成本較低的低速磁碟，讓企業享有效能與成本兼顧的儲存服務。</a:t>
            </a:r>
            <a:endParaRPr lang="en-US" altLang="zh-TW" sz="1100" b="0" i="0" u="none" strike="noStrike" cap="none">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err="1">
                <a:solidFill>
                  <a:schemeClr val="dk1"/>
                </a:solidFill>
                <a:latin typeface="+mn-lt"/>
                <a:ea typeface="Calibri"/>
                <a:cs typeface="Calibri"/>
                <a:sym typeface="Calibri"/>
              </a:rPr>
              <a:t>Qtier</a:t>
            </a:r>
            <a:r>
              <a:rPr lang="en-US" altLang="zh-TW" sz="1100" b="0" i="0" u="none" strike="noStrike" cap="none">
                <a:solidFill>
                  <a:schemeClr val="dk1"/>
                </a:solidFill>
                <a:latin typeface="+mn-lt"/>
                <a:ea typeface="Calibri"/>
                <a:cs typeface="Calibri"/>
                <a:sym typeface="Calibri"/>
              </a:rPr>
              <a:t> can schedule and identify hot and cold data, achieve efficient automatic transfer, and improve access efficiency. Hot data will be moved to higher-performance disks, and cold data will be moved to lower-cost low-speed disks, allowing enterprises to enjoy storage services that balance performance and cost.</a:t>
            </a:r>
          </a:p>
        </p:txBody>
      </p:sp>
    </p:spTree>
    <p:extLst>
      <p:ext uri="{BB962C8B-B14F-4D97-AF65-F5344CB8AC3E}">
        <p14:creationId xmlns:p14="http://schemas.microsoft.com/office/powerpoint/2010/main" val="137607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系列提供兩個內建的</a:t>
            </a:r>
            <a:r>
              <a:rPr lang="en-US" altLang="zh-TW"/>
              <a:t>M.2 PCIe Gen3x1</a:t>
            </a:r>
            <a:r>
              <a:rPr lang="zh-TW" altLang="en-US"/>
              <a:t>插槽，擴充</a:t>
            </a:r>
            <a:r>
              <a:rPr lang="en-US" altLang="zh-TW"/>
              <a:t>M.2 SSD</a:t>
            </a:r>
            <a:r>
              <a:rPr lang="zh-TW" altLang="en-US"/>
              <a:t>當作快取使用，也可選擇</a:t>
            </a:r>
            <a:r>
              <a:rPr lang="en-US" altLang="zh-TW"/>
              <a:t>SATA SSD</a:t>
            </a:r>
            <a:r>
              <a:rPr lang="zh-TW" altLang="en-US"/>
              <a:t>，安裝於主機前方的任意磁碟插槽來做使用。</a:t>
            </a:r>
            <a:endParaRPr lang="en-US" altLang="zh-TW"/>
          </a:p>
          <a:p>
            <a:r>
              <a:rPr lang="en-US" altLang="zh-TW"/>
              <a:t>The TS-873AeU series provides two built-in M.2 PCIe Gen3x1 slots to expand M.2 SSD for use as cache, or select SATA SSD to install in any disk slot on the front of the host for use.</a:t>
            </a:r>
            <a:endParaRPr lang="zh-TW" altLang="en-US"/>
          </a:p>
        </p:txBody>
      </p:sp>
    </p:spTree>
    <p:extLst>
      <p:ext uri="{BB962C8B-B14F-4D97-AF65-F5344CB8AC3E}">
        <p14:creationId xmlns:p14="http://schemas.microsoft.com/office/powerpoint/2010/main" val="408249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t>使用SSD快取，適用在環境中有大量的小檔案或多個使用者同時連線存取</a:t>
            </a:r>
            <a:r>
              <a:rPr lang="zh-TW" altLang="en-US" dirty="0"/>
              <a:t>時</a:t>
            </a:r>
            <a:r>
              <a:rPr lang="zh-TW"/>
              <a:t>。可改善</a:t>
            </a:r>
            <a:r>
              <a:rPr lang="en-US" altLang="zh-TW"/>
              <a:t>I/O</a:t>
            </a:r>
            <a:r>
              <a:rPr lang="zh-TW"/>
              <a:t>的延遲提升I</a:t>
            </a:r>
            <a:r>
              <a:rPr lang="en-US" altLang="zh-TW"/>
              <a:t>OPS</a:t>
            </a:r>
            <a:r>
              <a:rPr lang="zh-TW"/>
              <a:t>的效能，並允許全域的快取，可指定給需要的磁碟區或L</a:t>
            </a:r>
            <a:r>
              <a:rPr lang="en-US" altLang="zh-TW"/>
              <a:t>UN。</a:t>
            </a:r>
          </a:p>
          <a:p>
            <a:r>
              <a:rPr lang="en-US"/>
              <a:t>When we use SSD cache, it is suitable for environments with many small files or multiple users connected to access simultaneously. In addition, it can improve the I/O latency, enhance the IOPS performance, and allow global caching, which can arrange to the volume or LUN.</a:t>
            </a:r>
            <a:endParaRPr lang="en-US" altLang="zh-TW"/>
          </a:p>
        </p:txBody>
      </p:sp>
    </p:spTree>
    <p:extLst>
      <p:ext uri="{BB962C8B-B14F-4D97-AF65-F5344CB8AC3E}">
        <p14:creationId xmlns:p14="http://schemas.microsoft.com/office/powerpoint/2010/main" val="700530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使用</a:t>
            </a:r>
            <a:r>
              <a:rPr lang="en-US" altLang="zh-TW"/>
              <a:t>Virtualization Station</a:t>
            </a:r>
            <a:r>
              <a:rPr lang="zh-TW" altLang="en-US"/>
              <a:t>提供的虛擬機功能，支援了包括</a:t>
            </a:r>
            <a:r>
              <a:rPr lang="en-US" altLang="zh-TW"/>
              <a:t>Windows, Linux, QTS, </a:t>
            </a:r>
            <a:r>
              <a:rPr lang="en-US" altLang="zh-TW" err="1"/>
              <a:t>QuTS</a:t>
            </a:r>
            <a:r>
              <a:rPr lang="zh-TW" altLang="en-US"/>
              <a:t>等作業系統的虛擬機支援，</a:t>
            </a:r>
            <a:r>
              <a:rPr lang="zh-TW" altLang="en-US" b="0" i="0">
                <a:solidFill>
                  <a:srgbClr val="FFFFFF"/>
                </a:solidFill>
                <a:effectLst/>
                <a:latin typeface="Roboto" panose="02000000000000000000" pitchFamily="2" charset="0"/>
              </a:rPr>
              <a:t>將單一實體 </a:t>
            </a:r>
            <a:r>
              <a:rPr lang="en-US" altLang="zh-TW" b="0" i="0">
                <a:solidFill>
                  <a:srgbClr val="FFFFFF"/>
                </a:solidFill>
                <a:effectLst/>
                <a:latin typeface="Roboto" panose="02000000000000000000" pitchFamily="2" charset="0"/>
              </a:rPr>
              <a:t>NAS </a:t>
            </a:r>
            <a:r>
              <a:rPr lang="zh-TW" altLang="en-US" b="0" i="0">
                <a:solidFill>
                  <a:srgbClr val="FFFFFF"/>
                </a:solidFill>
                <a:effectLst/>
                <a:latin typeface="Roboto" panose="02000000000000000000" pitchFamily="2" charset="0"/>
              </a:rPr>
              <a:t>轉換為多租戶環境，節省成本及空間，</a:t>
            </a:r>
            <a:r>
              <a:rPr lang="zh-TW" altLang="en-US" b="0" i="0">
                <a:solidFill>
                  <a:srgbClr val="333333"/>
                </a:solidFill>
                <a:effectLst/>
                <a:latin typeface="Roboto" panose="02000000000000000000" pitchFamily="2" charset="0"/>
              </a:rPr>
              <a:t>打造成高成本效益的虛擬化應用環境</a:t>
            </a:r>
            <a:endParaRPr lang="en-US" altLang="zh-TW" b="0" i="0">
              <a:solidFill>
                <a:srgbClr val="333333"/>
              </a:solidFill>
              <a:effectLst/>
              <a:latin typeface="Roboto" panose="02000000000000000000" pitchFamily="2" charset="0"/>
            </a:endParaRPr>
          </a:p>
          <a:p>
            <a:r>
              <a:rPr lang="en-US" altLang="zh-TW"/>
              <a:t>Using the virtual machine function provided by Virtualization Station supports. Virtual machine support, including Windows, Linux, QTS, </a:t>
            </a:r>
            <a:r>
              <a:rPr lang="en-US" altLang="zh-TW" err="1"/>
              <a:t>QuTS</a:t>
            </a:r>
            <a:r>
              <a:rPr lang="en-US" altLang="zh-TW"/>
              <a:t>, and other operating systems, converts a single physical NAS into a multitenant environment. It is cost-saving, space-saving, and flexible for an effective virtualization Application Environment.</a:t>
            </a:r>
            <a:endParaRPr lang="zh-TW" altLang="en-US"/>
          </a:p>
        </p:txBody>
      </p:sp>
    </p:spTree>
    <p:extLst>
      <p:ext uri="{BB962C8B-B14F-4D97-AF65-F5344CB8AC3E}">
        <p14:creationId xmlns:p14="http://schemas.microsoft.com/office/powerpoint/2010/main" val="318151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0000"/>
              </a:lnSpc>
              <a:buNone/>
            </a:pPr>
            <a:r>
              <a:rPr lang="zh-TW" altLang="en-US"/>
              <a:t>此系列其中一個雙電源型號</a:t>
            </a:r>
            <a:r>
              <a:rPr lang="en-US" altLang="zh-TW"/>
              <a:t>TS-873AeU-RP</a:t>
            </a:r>
            <a:r>
              <a:rPr lang="zh-TW" altLang="en-US"/>
              <a:t>，是市面上少見的機架型短機箱內含備援電源的設計，也就是當兩顆電源供應器，其中一顆失效時，仍可繼續供電，讓儲存服務不至於中斷。其</a:t>
            </a:r>
            <a:r>
              <a:rPr lang="zh-TW" altLang="en-US" dirty="0"/>
              <a:t>小於</a:t>
            </a:r>
            <a:r>
              <a:rPr lang="en-US" altLang="zh-TW" dirty="0"/>
              <a:t>12</a:t>
            </a:r>
            <a:r>
              <a:rPr lang="zh-TW" altLang="en-US"/>
              <a:t>吋的短機身適用市面上大部分的機櫃。</a:t>
            </a:r>
            <a:r>
              <a:rPr kumimoji="1" lang="zh-TW" altLang="en-US" sz="1100">
                <a:solidFill>
                  <a:schemeClr val="accent6"/>
                </a:solidFill>
                <a:latin typeface="Arial"/>
                <a:ea typeface="微軟正黑體"/>
                <a:sym typeface="Arial" panose="020B0604020202020204" pitchFamily="34" charset="0"/>
              </a:rPr>
              <a:t>有別於</a:t>
            </a:r>
            <a:r>
              <a:rPr kumimoji="1" lang="zh-TW" altLang="en-US" sz="1100" dirty="0">
                <a:solidFill>
                  <a:schemeClr val="accent6"/>
                </a:solidFill>
                <a:latin typeface="Arial"/>
                <a:ea typeface="微軟正黑體"/>
                <a:sym typeface="Arial" panose="020B0604020202020204" pitchFamily="34" charset="0"/>
              </a:rPr>
              <a:t>市面上</a:t>
            </a:r>
            <a:r>
              <a:rPr kumimoji="1" lang="en-US" altLang="en-US" sz="1100" dirty="0" err="1">
                <a:solidFill>
                  <a:srgbClr val="D99696"/>
                </a:solidFill>
                <a:latin typeface="Arial"/>
                <a:ea typeface="微軟正黑體"/>
                <a:sym typeface="Arial" panose="020B0604020202020204" pitchFamily="34" charset="0"/>
              </a:rPr>
              <a:t>深度超過</a:t>
            </a:r>
            <a:r>
              <a:rPr kumimoji="1" lang="en-US" altLang="en-US" sz="1100">
                <a:solidFill>
                  <a:srgbClr val="D99696"/>
                </a:solidFill>
                <a:latin typeface="Arial"/>
                <a:ea typeface="微軟正黑體"/>
                <a:sym typeface="Arial" panose="020B0604020202020204" pitchFamily="34" charset="0"/>
              </a:rPr>
              <a:t> 40 cm </a:t>
            </a:r>
            <a:r>
              <a:rPr kumimoji="1" lang="zh-TW" altLang="en-US" sz="1100">
                <a:solidFill>
                  <a:srgbClr val="D99696"/>
                </a:solidFill>
                <a:latin typeface="Arial"/>
                <a:ea typeface="微軟正黑體"/>
                <a:sym typeface="Arial" panose="020B0604020202020204" pitchFamily="34" charset="0"/>
              </a:rPr>
              <a:t>且</a:t>
            </a:r>
            <a:r>
              <a:rPr kumimoji="1" lang="en-US" altLang="en-US" sz="1100">
                <a:solidFill>
                  <a:srgbClr val="D99696"/>
                </a:solidFill>
                <a:latin typeface="Arial"/>
                <a:ea typeface="微軟正黑體"/>
                <a:sym typeface="Arial" panose="020B0604020202020204" pitchFamily="34" charset="0"/>
              </a:rPr>
              <a:t>沉重</a:t>
            </a:r>
            <a:r>
              <a:rPr kumimoji="1" lang="en-US" altLang="en-US" sz="1100">
                <a:solidFill>
                  <a:schemeClr val="accent6"/>
                </a:solidFill>
                <a:latin typeface="Arial"/>
                <a:ea typeface="微軟正黑體"/>
                <a:sym typeface="Arial" panose="020B0604020202020204" pitchFamily="34" charset="0"/>
              </a:rPr>
              <a:t>的2U </a:t>
            </a:r>
            <a:r>
              <a:rPr kumimoji="1" lang="en-US" altLang="en-US" sz="1100" dirty="0" err="1">
                <a:solidFill>
                  <a:schemeClr val="accent6"/>
                </a:solidFill>
                <a:latin typeface="Arial"/>
                <a:ea typeface="微軟正黑體"/>
                <a:sym typeface="Arial" panose="020B0604020202020204" pitchFamily="34" charset="0"/>
              </a:rPr>
              <a:t>機架型</a:t>
            </a:r>
            <a:r>
              <a:rPr kumimoji="1" lang="en-US" altLang="en-US" sz="1100">
                <a:solidFill>
                  <a:schemeClr val="accent6"/>
                </a:solidFill>
                <a:latin typeface="Arial"/>
                <a:ea typeface="微軟正黑體"/>
                <a:sym typeface="Arial" panose="020B0604020202020204" pitchFamily="34" charset="0"/>
              </a:rPr>
              <a:t> </a:t>
            </a:r>
            <a:r>
              <a:rPr kumimoji="1" lang="en-US" altLang="zh-TW" sz="1100">
                <a:solidFill>
                  <a:schemeClr val="accent6"/>
                </a:solidFill>
                <a:latin typeface="Arial"/>
                <a:ea typeface="微軟正黑體"/>
                <a:sym typeface="Arial" panose="020B0604020202020204" pitchFamily="34" charset="0"/>
              </a:rPr>
              <a:t>NAS，</a:t>
            </a:r>
            <a:r>
              <a:rPr kumimoji="1" lang="en-US" altLang="zh-TW" sz="1100">
                <a:solidFill>
                  <a:srgbClr val="E9C27B"/>
                </a:solidFill>
                <a:latin typeface="Arial"/>
                <a:ea typeface="微軟正黑體"/>
                <a:sym typeface="Arial" panose="020B0604020202020204" pitchFamily="34" charset="0"/>
              </a:rPr>
              <a:t>TS-873AeU </a:t>
            </a:r>
            <a:r>
              <a:rPr kumimoji="1" lang="zh-TW" altLang="en-US" sz="1100">
                <a:solidFill>
                  <a:srgbClr val="E9C27B"/>
                </a:solidFill>
                <a:latin typeface="Arial"/>
                <a:ea typeface="微軟正黑體"/>
                <a:sym typeface="Arial" panose="020B0604020202020204" pitchFamily="34" charset="0"/>
              </a:rPr>
              <a:t>單電源與雙電源款式</a:t>
            </a:r>
            <a:r>
              <a:rPr kumimoji="1" lang="en-US" altLang="zh-TW" sz="1100">
                <a:solidFill>
                  <a:schemeClr val="accent6"/>
                </a:solidFill>
                <a:latin typeface="Arial"/>
                <a:ea typeface="微軟正黑體"/>
                <a:sym typeface="Arial" panose="020B0604020202020204" pitchFamily="34" charset="0"/>
              </a:rPr>
              <a:t>有著減重30%輕巧</a:t>
            </a:r>
            <a:r>
              <a:rPr kumimoji="1" lang="zh-TW" altLang="en-US" sz="1100">
                <a:solidFill>
                  <a:schemeClr val="accent6"/>
                </a:solidFill>
                <a:latin typeface="Arial"/>
                <a:ea typeface="微軟正黑體"/>
                <a:sym typeface="Arial" panose="020B0604020202020204" pitchFamily="34" charset="0"/>
              </a:rPr>
              <a:t>設計</a:t>
            </a:r>
            <a:r>
              <a:rPr kumimoji="1" lang="zh-TW" altLang="en-US" sz="1100" dirty="0">
                <a:solidFill>
                  <a:schemeClr val="accent6"/>
                </a:solidFill>
                <a:latin typeface="Arial"/>
                <a:ea typeface="微軟正黑體"/>
                <a:sym typeface="Arial" panose="020B0604020202020204" pitchFamily="34" charset="0"/>
              </a:rPr>
              <a:t>，選購</a:t>
            </a:r>
            <a:r>
              <a:rPr kumimoji="1" lang="en-US" altLang="zh-TW" sz="1100" dirty="0">
                <a:solidFill>
                  <a:schemeClr val="accent6"/>
                </a:solidFill>
                <a:latin typeface="Arial"/>
                <a:ea typeface="微軟正黑體"/>
                <a:sym typeface="Arial" panose="020B0604020202020204" pitchFamily="34" charset="0"/>
              </a:rPr>
              <a:t>RP</a:t>
            </a:r>
            <a:r>
              <a:rPr kumimoji="1" lang="zh-TW" altLang="en-US" sz="1100" dirty="0">
                <a:solidFill>
                  <a:schemeClr val="accent6"/>
                </a:solidFill>
                <a:latin typeface="Arial"/>
                <a:ea typeface="微軟正黑體"/>
                <a:sym typeface="Arial" panose="020B0604020202020204" pitchFamily="34" charset="0"/>
              </a:rPr>
              <a:t> </a:t>
            </a:r>
            <a:r>
              <a:rPr kumimoji="1" lang="en-US" altLang="zh-TW" sz="1100" dirty="0">
                <a:solidFill>
                  <a:schemeClr val="accent6"/>
                </a:solidFill>
                <a:latin typeface="Arial"/>
                <a:ea typeface="微軟正黑體"/>
                <a:sym typeface="Arial" panose="020B0604020202020204" pitchFamily="34" charset="0"/>
              </a:rPr>
              <a:t>SKU</a:t>
            </a:r>
            <a:r>
              <a:rPr kumimoji="1" lang="zh-TW" altLang="en-US" sz="1100">
                <a:solidFill>
                  <a:schemeClr val="accent6"/>
                </a:solidFill>
                <a:latin typeface="Arial"/>
                <a:ea typeface="微軟正黑體"/>
                <a:sym typeface="Arial" panose="020B0604020202020204" pitchFamily="34" charset="0"/>
              </a:rPr>
              <a:t>更</a:t>
            </a:r>
            <a:r>
              <a:rPr kumimoji="1" lang="zh-TW" altLang="en-US" sz="1100" dirty="0">
                <a:solidFill>
                  <a:schemeClr val="accent6"/>
                </a:solidFill>
                <a:latin typeface="Arial"/>
                <a:ea typeface="微軟正黑體"/>
                <a:sym typeface="Arial" panose="020B0604020202020204" pitchFamily="34" charset="0"/>
              </a:rPr>
              <a:t>可</a:t>
            </a:r>
            <a:r>
              <a:rPr kumimoji="1" lang="zh-TW" altLang="en-US" sz="1100">
                <a:solidFill>
                  <a:schemeClr val="accent6"/>
                </a:solidFill>
                <a:latin typeface="Arial"/>
                <a:ea typeface="微軟正黑體"/>
                <a:sym typeface="Arial" panose="020B0604020202020204" pitchFamily="34" charset="0"/>
              </a:rPr>
              <a:t>讓</a:t>
            </a:r>
            <a:r>
              <a:rPr kumimoji="1" lang="zh-TW" altLang="en-US" sz="1100">
                <a:solidFill>
                  <a:srgbClr val="E9C27B"/>
                </a:solidFill>
                <a:latin typeface="Arial"/>
                <a:ea typeface="微軟正黑體"/>
                <a:sym typeface="Arial" panose="020B0604020202020204" pitchFamily="34" charset="0"/>
              </a:rPr>
              <a:t>電源備援</a:t>
            </a:r>
            <a:r>
              <a:rPr kumimoji="1" lang="zh-TW" altLang="en-US" sz="1100" dirty="0">
                <a:solidFill>
                  <a:schemeClr val="accent6"/>
                </a:solidFill>
                <a:latin typeface="Arial"/>
                <a:ea typeface="微軟正黑體"/>
                <a:sym typeface="Arial" panose="020B0604020202020204" pitchFamily="34" charset="0"/>
              </a:rPr>
              <a:t>以及</a:t>
            </a:r>
            <a:r>
              <a:rPr kumimoji="1" lang="zh-TW" altLang="en-US" sz="1100">
                <a:solidFill>
                  <a:srgbClr val="E9C27B"/>
                </a:solidFill>
                <a:latin typeface="Arial"/>
                <a:ea typeface="微軟正黑體"/>
                <a:sym typeface="Arial" panose="020B0604020202020204" pitchFamily="34" charset="0"/>
              </a:rPr>
              <a:t>30</a:t>
            </a:r>
            <a:r>
              <a:rPr kumimoji="1" lang="en-US" altLang="zh-TW" sz="1100">
                <a:solidFill>
                  <a:srgbClr val="E9C27B"/>
                </a:solidFill>
                <a:latin typeface="Arial"/>
                <a:ea typeface="微軟正黑體"/>
                <a:sym typeface="Arial" panose="020B0604020202020204" pitchFamily="34" charset="0"/>
              </a:rPr>
              <a:t> </a:t>
            </a:r>
            <a:r>
              <a:rPr kumimoji="1" lang="zh-TW" altLang="en-US" sz="1100">
                <a:solidFill>
                  <a:srgbClr val="E9C27B"/>
                </a:solidFill>
                <a:latin typeface="Arial"/>
                <a:ea typeface="微軟正黑體"/>
                <a:sym typeface="Arial" panose="020B0604020202020204" pitchFamily="34" charset="0"/>
              </a:rPr>
              <a:t>cm</a:t>
            </a:r>
            <a:r>
              <a:rPr kumimoji="1" lang="en-US" altLang="zh-TW" sz="1100">
                <a:solidFill>
                  <a:srgbClr val="E9C27B"/>
                </a:solidFill>
                <a:latin typeface="Arial"/>
                <a:ea typeface="微軟正黑體"/>
                <a:sym typeface="Arial" panose="020B0604020202020204" pitchFamily="34" charset="0"/>
              </a:rPr>
              <a:t> </a:t>
            </a:r>
            <a:r>
              <a:rPr kumimoji="1" lang="zh-TW" altLang="en-US" sz="1100">
                <a:solidFill>
                  <a:srgbClr val="E9C27B"/>
                </a:solidFill>
                <a:latin typeface="Arial"/>
                <a:ea typeface="微軟正黑體"/>
                <a:sym typeface="Arial" panose="020B0604020202020204" pitchFamily="34" charset="0"/>
              </a:rPr>
              <a:t>超短機箱兩個需求一次滿足</a:t>
            </a:r>
            <a:r>
              <a:rPr kumimoji="1" lang="zh-TW" altLang="en-US" sz="1100">
                <a:solidFill>
                  <a:schemeClr val="accent6"/>
                </a:solidFill>
                <a:latin typeface="Arial"/>
                <a:ea typeface="微軟正黑體"/>
                <a:sym typeface="Arial" panose="020B0604020202020204" pitchFamily="34" charset="0"/>
              </a:rPr>
              <a:t>，說是商業用戶的最愛也不為過。</a:t>
            </a:r>
            <a:endParaRPr lang="zh-TW" altLang="zh-TW" sz="1100">
              <a:solidFill>
                <a:schemeClr val="accent6"/>
              </a:solidFill>
              <a:latin typeface="Arial"/>
              <a:ea typeface="微軟正黑體"/>
              <a:sym typeface="Arial" panose="020B0604020202020204" pitchFamily="34" charset="0"/>
            </a:endParaRPr>
          </a:p>
          <a:p>
            <a:pPr marL="114300" indent="0">
              <a:buFont typeface="Lato"/>
              <a:buNone/>
            </a:pPr>
            <a:r>
              <a:rPr lang="en-US" dirty="0"/>
              <a:t>One of the dual power supply models in this series, the TS-873AeU-RP, is a rare rackmount short chassis with a redundant power supply design in the market. When one of the two power supplies fails, it can supply power so that the storage service won't be interrupted. Its short body of shorter than 12 inches is suitable for most cabinets on the market.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Different from Heavy 2U rack-mounted NAS on the market. Usually, It has more than 18" depth. TS-873AeU series equipped single power supply or dual power supply that has a weight reduction of 30%. The ideal lightweight design allows power redundancy and a 12" short-depth chassis to be in place at one time.</a:t>
            </a:r>
            <a:endPar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0" indent="0">
              <a:buNone/>
            </a:pPr>
            <a:r>
              <a:rPr lang="en-US"/>
              <a:t>TS-873AeU: 8.15 kg</a:t>
            </a:r>
          </a:p>
          <a:p>
            <a:pPr marL="0" indent="0">
              <a:buNone/>
            </a:pPr>
            <a:r>
              <a:rPr lang="en-US"/>
              <a:t>RS1221RP+: 11.7 kg</a:t>
            </a:r>
          </a:p>
        </p:txBody>
      </p:sp>
    </p:spTree>
    <p:extLst>
      <p:ext uri="{BB962C8B-B14F-4D97-AF65-F5344CB8AC3E}">
        <p14:creationId xmlns:p14="http://schemas.microsoft.com/office/powerpoint/2010/main" val="2099770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簡報的尾聲，我們來介紹</a:t>
            </a:r>
            <a:r>
              <a:rPr lang="en-US" altLang="zh-TW" b="0" i="0">
                <a:solidFill>
                  <a:srgbClr val="333333"/>
                </a:solidFill>
                <a:effectLst/>
                <a:latin typeface="Roboto" panose="02000000000000000000" pitchFamily="2" charset="0"/>
              </a:rPr>
              <a:t>Container Station</a:t>
            </a:r>
            <a:r>
              <a:rPr lang="zh-TW" altLang="en-US" b="0" i="0" dirty="0">
                <a:solidFill>
                  <a:srgbClr val="333333"/>
                </a:solidFill>
                <a:effectLst/>
                <a:latin typeface="Roboto" panose="02000000000000000000" pitchFamily="2" charset="0"/>
              </a:rPr>
              <a:t>，它</a:t>
            </a:r>
            <a:r>
              <a:rPr lang="zh-TW" altLang="en-US" b="0" i="0">
                <a:solidFill>
                  <a:srgbClr val="333333"/>
                </a:solidFill>
                <a:effectLst/>
                <a:latin typeface="Roboto" panose="02000000000000000000" pitchFamily="2" charset="0"/>
              </a:rPr>
              <a:t>可以透過一鍵安裝各種</a:t>
            </a:r>
            <a:r>
              <a:rPr lang="en-US" altLang="zh-TW" b="0" i="0">
                <a:solidFill>
                  <a:srgbClr val="333333"/>
                </a:solidFill>
                <a:effectLst/>
                <a:latin typeface="Roboto" panose="02000000000000000000" pitchFamily="2" charset="0"/>
              </a:rPr>
              <a:t>Linux</a:t>
            </a:r>
            <a:r>
              <a:rPr lang="zh-TW" altLang="en-US" b="0" i="0">
                <a:solidFill>
                  <a:srgbClr val="333333"/>
                </a:solidFill>
                <a:effectLst/>
                <a:latin typeface="Roboto" panose="02000000000000000000" pitchFamily="2" charset="0"/>
              </a:rPr>
              <a:t>虛擬機的各式應用程式，有直觀的圖像化管理介面，也有方便的終端機操作介面，且可以針對共用資料與</a:t>
            </a:r>
            <a:r>
              <a:rPr lang="en-US" altLang="zh-TW" b="0" i="0">
                <a:solidFill>
                  <a:srgbClr val="333333"/>
                </a:solidFill>
                <a:effectLst/>
                <a:latin typeface="Roboto" panose="02000000000000000000" pitchFamily="2" charset="0"/>
              </a:rPr>
              <a:t>NAS</a:t>
            </a:r>
            <a:r>
              <a:rPr lang="zh-TW" altLang="en-US" b="0" i="0">
                <a:solidFill>
                  <a:srgbClr val="333333"/>
                </a:solidFill>
                <a:effectLst/>
                <a:latin typeface="Roboto" panose="02000000000000000000" pitchFamily="2" charset="0"/>
              </a:rPr>
              <a:t>使用者進行權限的設定。是對使用者友善且方便的設計。</a:t>
            </a:r>
            <a:endParaRPr lang="en-US" altLang="zh-TW" b="0" i="0">
              <a:solidFill>
                <a:srgbClr val="333333"/>
              </a:solidFill>
              <a:effectLst/>
              <a:latin typeface="Roboto" panose="02000000000000000000" pitchFamily="2" charset="0"/>
            </a:endParaRPr>
          </a:p>
          <a:p>
            <a:r>
              <a:rPr lang="en-US" altLang="zh-TW" dirty="0"/>
              <a:t>In the last section, I want to introduce </a:t>
            </a:r>
            <a:r>
              <a:rPr lang="en-US" altLang="zh-TW"/>
              <a:t>Container Station</a:t>
            </a:r>
            <a:r>
              <a:rPr lang="en-US" altLang="zh-TW" dirty="0"/>
              <a:t>. It </a:t>
            </a:r>
            <a:r>
              <a:rPr lang="en-US" altLang="zh-TW"/>
              <a:t>can install many applications of various Linux virtual machines with one click. It has an intuitive graphical management interface and a convenient terminal operation interface and can set permissions for shared data and NAS users. It is a user-friendly and </a:t>
            </a:r>
            <a:r>
              <a:rPr lang="en-US" altLang="zh-TW" dirty="0"/>
              <a:t>multifunctional application</a:t>
            </a:r>
            <a:r>
              <a:rPr lang="en-US" altLang="zh-TW"/>
              <a:t>.</a:t>
            </a:r>
            <a:endParaRPr lang="zh-TW" altLang="en-US"/>
          </a:p>
        </p:txBody>
      </p:sp>
    </p:spTree>
    <p:extLst>
      <p:ext uri="{BB962C8B-B14F-4D97-AF65-F5344CB8AC3E}">
        <p14:creationId xmlns:p14="http://schemas.microsoft.com/office/powerpoint/2010/main" val="1210226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rtl="0" fontAlgn="base"/>
            <a:r>
              <a:rPr lang="en-US" altLang="zh-TW" sz="1800" b="0" i="0" u="none" strike="noStrike" dirty="0">
                <a:solidFill>
                  <a:srgbClr val="000000"/>
                </a:solidFill>
                <a:effectLst/>
                <a:latin typeface="Arial" panose="020B0604020202020204" pitchFamily="34" charset="0"/>
              </a:rPr>
              <a:t>Thank you for watching </a:t>
            </a:r>
            <a:r>
              <a:rPr lang="en-US" altLang="zh-TW" sz="1800" b="0" i="0" u="none" strike="noStrike">
                <a:solidFill>
                  <a:srgbClr val="000000"/>
                </a:solidFill>
                <a:effectLst/>
                <a:latin typeface="Arial" panose="020B0604020202020204" pitchFamily="34" charset="0"/>
              </a:rPr>
              <a:t>the </a:t>
            </a:r>
            <a:r>
              <a:rPr lang="en-US" altLang="zh-TW" sz="1800" b="0" i="0" u="none" strike="noStrike" dirty="0">
                <a:solidFill>
                  <a:srgbClr val="000000"/>
                </a:solidFill>
                <a:effectLst/>
                <a:latin typeface="Arial" panose="020B0604020202020204" pitchFamily="34" charset="0"/>
              </a:rPr>
              <a:t>TS-873AeU NAS live stream. I’m Jerry. See you next time. bye</a:t>
            </a:r>
            <a:r>
              <a:rPr lang="en-US" altLang="zh-TW" sz="1800" b="0" i="0" dirty="0">
                <a:solidFill>
                  <a:srgbClr val="444444"/>
                </a:solidFill>
                <a:effectLst/>
                <a:latin typeface="Arial" panose="020B0604020202020204" pitchFamily="34" charset="0"/>
              </a:rPr>
              <a:t>​</a:t>
            </a:r>
            <a:endParaRPr lang="en-US" altLang="zh-TW" b="0" i="0" dirty="0">
              <a:solidFill>
                <a:srgbClr val="444444"/>
              </a:solidFill>
              <a:effectLst/>
              <a:latin typeface="Calibri" panose="020F0502020204030204" pitchFamily="34" charset="0"/>
            </a:endParaRPr>
          </a:p>
          <a:p>
            <a:pPr algn="l" rtl="0" fontAlgn="base"/>
            <a:r>
              <a:rPr lang="ja-JP" altLang="zh-TW" sz="1800" b="0" i="0" u="none" strike="noStrike" dirty="0">
                <a:solidFill>
                  <a:srgbClr val="000000"/>
                </a:solidFill>
                <a:effectLst/>
                <a:latin typeface="Calibri" panose="020F0502020204030204" pitchFamily="34" charset="0"/>
                <a:ea typeface="Arial" panose="020B0604020202020204" pitchFamily="34" charset="0"/>
              </a:rPr>
              <a:t>謝謝大家觀看</a:t>
            </a:r>
            <a:r>
              <a:rPr lang="en-US" altLang="zh-TW" sz="1800" b="0" i="0" u="none" strike="noStrike">
                <a:solidFill>
                  <a:srgbClr val="000000"/>
                </a:solidFill>
                <a:effectLst/>
                <a:latin typeface="Arial" panose="020B0604020202020204" pitchFamily="34" charset="0"/>
              </a:rPr>
              <a:t>TS-873AeU</a:t>
            </a:r>
            <a:r>
              <a:rPr lang="en-US" altLang="zh-TW" sz="1800" b="0" i="0" u="none" strike="noStrike" dirty="0">
                <a:solidFill>
                  <a:srgbClr val="000000"/>
                </a:solidFill>
                <a:effectLst/>
                <a:latin typeface="Arial" panose="020B0604020202020204" pitchFamily="34" charset="0"/>
              </a:rPr>
              <a:t> </a:t>
            </a:r>
            <a:r>
              <a:rPr lang="ja-JP" altLang="zh-TW" sz="1800" b="0" i="0" u="none" strike="noStrike" dirty="0">
                <a:solidFill>
                  <a:srgbClr val="000000"/>
                </a:solidFill>
                <a:effectLst/>
                <a:latin typeface="Calibri" panose="020F0502020204030204" pitchFamily="34" charset="0"/>
                <a:ea typeface="Arial" panose="020B0604020202020204" pitchFamily="34" charset="0"/>
              </a:rPr>
              <a:t>NAS直播，我是Jerry，下次再見。</a:t>
            </a:r>
            <a:endParaRPr lang="en-US" altLang="zh-TW" b="0" i="0" dirty="0">
              <a:solidFill>
                <a:srgbClr val="444444"/>
              </a:solidFill>
              <a:effectLst/>
              <a:latin typeface="Calibri" panose="020F0502020204030204" pitchFamily="34" charset="0"/>
            </a:endParaRPr>
          </a:p>
          <a:p>
            <a:endParaRPr lang="zh-TW" altLang="en-US" dirty="0"/>
          </a:p>
        </p:txBody>
      </p:sp>
    </p:spTree>
    <p:extLst>
      <p:ext uri="{BB962C8B-B14F-4D97-AF65-F5344CB8AC3E}">
        <p14:creationId xmlns:p14="http://schemas.microsoft.com/office/powerpoint/2010/main" val="72500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最讓人印象深刻的是其緊湊的輕量超短機身設計，相較於市面上的一般</a:t>
            </a:r>
            <a:r>
              <a:rPr lang="en-US" altLang="zh-TW"/>
              <a:t>2U</a:t>
            </a:r>
            <a:r>
              <a:rPr lang="zh-TW" altLang="en-US"/>
              <a:t>機架型</a:t>
            </a:r>
            <a:r>
              <a:rPr lang="en-US" altLang="zh-TW" dirty="0"/>
              <a:t>NAS</a:t>
            </a:r>
            <a:r>
              <a:rPr lang="zh-TW" altLang="en-US"/>
              <a:t>，是極少見的易於架設款式，我們可以看到它的深度與體積，較一般縮小了百分之</a:t>
            </a:r>
            <a:r>
              <a:rPr lang="en-US" altLang="zh-TW"/>
              <a:t>30%</a:t>
            </a:r>
            <a:r>
              <a:rPr lang="zh-TW" altLang="en-US"/>
              <a:t>，這意味著除了相容於絕大部分市面上的</a:t>
            </a:r>
            <a:r>
              <a:rPr lang="en-US" altLang="zh-TW" b="0" i="0">
                <a:solidFill>
                  <a:srgbClr val="FFFFFF"/>
                </a:solidFill>
                <a:effectLst/>
                <a:latin typeface="Roboto" panose="02000000000000000000" pitchFamily="2" charset="0"/>
              </a:rPr>
              <a:t>ANSI/EIA-RS-310-D</a:t>
            </a:r>
            <a:r>
              <a:rPr lang="zh-TW" altLang="en-US" b="0" i="0">
                <a:solidFill>
                  <a:srgbClr val="FFFFFF"/>
                </a:solidFill>
                <a:effectLst/>
                <a:latin typeface="Roboto" panose="02000000000000000000" pitchFamily="2" charset="0"/>
              </a:rPr>
              <a:t>機櫃，後方的空間除了容易理線架設搬運外，更加大了散熱空間，讓主機溫度保持在良好的範圍，更適合中小企業選用入手。</a:t>
            </a:r>
            <a:endParaRPr lang="en-US" altLang="zh-TW" b="0" i="0">
              <a:solidFill>
                <a:srgbClr val="FFFFFF"/>
              </a:solidFill>
              <a:effectLst/>
              <a:latin typeface="Roboto" panose="02000000000000000000" pitchFamily="2" charset="0"/>
            </a:endParaRPr>
          </a:p>
          <a:p>
            <a:r>
              <a:rPr lang="en-US" altLang="zh-TW"/>
              <a:t>The most impressive thing about the TS-873AeU is its compact and short body design. It is an easy-to-install style rarely seen in rack types. Furthermore, we can see that its depth and volume are reduced by 30% compared to the general one. It means that in addition to being compatible with most of the standard cabinets on the market, the rear space is easy for cable management and heat dissipation, keeping the host temperature in a good range, which is more suitable for SMB choose to start.</a:t>
            </a:r>
            <a:endParaRPr lang="zh-TW" altLang="en-US"/>
          </a:p>
        </p:txBody>
      </p:sp>
    </p:spTree>
    <p:extLst>
      <p:ext uri="{BB962C8B-B14F-4D97-AF65-F5344CB8AC3E}">
        <p14:creationId xmlns:p14="http://schemas.microsoft.com/office/powerpoint/2010/main" val="54528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dirty="0">
              <a:solidFill>
                <a:schemeClr val="accent6"/>
              </a:solidFill>
              <a:latin typeface="Arial" panose="020B0604020202020204" pitchFamily="34" charset="0"/>
              <a:ea typeface="微軟正黑體" panose="020B0604030504040204" pitchFamily="34" charset="-120"/>
            </a:endParaRPr>
          </a:p>
          <a:p>
            <a:r>
              <a:rPr lang="en-US" altLang="zh-TW" dirty="0"/>
              <a:t>TS-873AEU</a:t>
            </a:r>
            <a:r>
              <a:rPr lang="zh-TW"/>
              <a:t>系列的短機身設計除了可安裝於伺服機房外，更可安裝於深度小於</a:t>
            </a:r>
            <a:r>
              <a:rPr lang="en-US" altLang="zh-TW" dirty="0"/>
              <a:t>12</a:t>
            </a:r>
            <a:r>
              <a:rPr lang="zh-TW"/>
              <a:t>吋的標準機櫃，因此適合安裝於一般辦公室，工作室，教育單位等空間。一般我們可使用滑軌將</a:t>
            </a:r>
            <a:r>
              <a:rPr lang="en-US" altLang="zh-TW" dirty="0"/>
              <a:t>NAS</a:t>
            </a:r>
            <a:r>
              <a:rPr lang="zh-TW"/>
              <a:t>架設在</a:t>
            </a:r>
            <a:r>
              <a:rPr lang="en-US" altLang="zh-TW" dirty="0"/>
              <a:t>18</a:t>
            </a:r>
            <a:r>
              <a:rPr lang="zh-TW"/>
              <a:t>吋以上的標準機櫃中，若機櫃為單邊排孔深度介於</a:t>
            </a:r>
            <a:r>
              <a:rPr lang="en-US" altLang="zh-TW" dirty="0"/>
              <a:t>12~18</a:t>
            </a:r>
            <a:r>
              <a:rPr lang="zh-TW"/>
              <a:t>吋時可選用市面上的標準</a:t>
            </a:r>
            <a:r>
              <a:rPr lang="en-US" altLang="zh-TW" dirty="0"/>
              <a:t>2U</a:t>
            </a:r>
            <a:r>
              <a:rPr lang="zh-TW"/>
              <a:t>固定支架來固定</a:t>
            </a:r>
            <a:r>
              <a:rPr lang="en-US" altLang="zh-TW" dirty="0"/>
              <a:t>NAS</a:t>
            </a:r>
            <a:r>
              <a:rPr lang="zh-TW"/>
              <a:t>。需注意的是支架承重建議需大於</a:t>
            </a:r>
            <a:r>
              <a:rPr lang="en-US" altLang="zh-TW" dirty="0"/>
              <a:t>20</a:t>
            </a:r>
            <a:r>
              <a:rPr lang="zh-TW"/>
              <a:t>公斤。</a:t>
            </a:r>
            <a:endParaRPr lang="en-US" altLang="zh-TW"/>
          </a:p>
          <a:p>
            <a:r>
              <a:rPr lang="en-US" altLang="zh-TW" dirty="0"/>
              <a:t>The short-depth design of the TS-873AeU series can be installed in the server room and standard cabinets with a depth of fewer than 12 inches, so it is suitable for installation in office space, studios, educational institutions, and other limited spaces.</a:t>
            </a:r>
            <a:r>
              <a:rPr lang="zh-TW" dirty="0"/>
              <a:t> </a:t>
            </a:r>
            <a:r>
              <a:rPr lang="en-US" altLang="zh-TW" dirty="0"/>
              <a:t>Generally, we can use slide rails to mount the NAS in a standard cabinet of more than 18 inches of depth. If the cabinet has a square hole with a depth of 12 to 18 inches, you can use a standard 2U Cantilever Fixed Shelf  on the market to install the NAS. We recommend choosing the 2U Shelf that can hold over 20kg weight.</a:t>
            </a:r>
            <a:endParaRPr lang="zh-TW" dirty="0"/>
          </a:p>
        </p:txBody>
      </p:sp>
    </p:spTree>
    <p:extLst>
      <p:ext uri="{BB962C8B-B14F-4D97-AF65-F5344CB8AC3E}">
        <p14:creationId xmlns:p14="http://schemas.microsoft.com/office/powerpoint/2010/main" val="171635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a:solidFill>
                  <a:schemeClr val="accent6"/>
                </a:solidFill>
                <a:ea typeface="微軟正黑體"/>
                <a:sym typeface="Arial" panose="020B0604020202020204" pitchFamily="34" charset="0"/>
              </a:rPr>
              <a:t>我們都知道舊世代</a:t>
            </a:r>
            <a:r>
              <a:rPr lang="en-US" altLang="zh-TW" dirty="0">
                <a:solidFill>
                  <a:schemeClr val="accent6"/>
                </a:solidFill>
                <a:ea typeface="微軟正黑體"/>
                <a:sym typeface="Arial" panose="020B0604020202020204" pitchFamily="34" charset="0"/>
              </a:rPr>
              <a:t>1GbE</a:t>
            </a:r>
            <a:r>
              <a:rPr lang="zh-TW" altLang="en-US">
                <a:solidFill>
                  <a:schemeClr val="accent6"/>
                </a:solidFill>
                <a:ea typeface="微軟正黑體"/>
                <a:sym typeface="Arial" panose="020B0604020202020204" pitchFamily="34" charset="0"/>
              </a:rPr>
              <a:t>網速，已滿足不了現今中小企業用戶的基本儲存需求了，因此威聯通設計的</a:t>
            </a:r>
            <a:r>
              <a:rPr lang="en-US" altLang="zh-TW" dirty="0">
                <a:solidFill>
                  <a:schemeClr val="accent6"/>
                </a:solidFill>
                <a:ea typeface="微軟正黑體"/>
                <a:sym typeface="Arial" panose="020B0604020202020204" pitchFamily="34" charset="0"/>
              </a:rPr>
              <a:t>TS-873AeU</a:t>
            </a:r>
            <a:r>
              <a:rPr lang="zh-TW" altLang="en-US">
                <a:solidFill>
                  <a:schemeClr val="accent6"/>
                </a:solidFill>
                <a:ea typeface="微軟正黑體"/>
                <a:sym typeface="Arial" panose="020B0604020202020204" pitchFamily="34" charset="0"/>
              </a:rPr>
              <a:t>系列</a:t>
            </a:r>
            <a:r>
              <a:rPr lang="en-US" altLang="zh-TW" dirty="0">
                <a:solidFill>
                  <a:schemeClr val="accent6"/>
                </a:solidFill>
                <a:ea typeface="微軟正黑體"/>
                <a:sym typeface="Arial" panose="020B0604020202020204" pitchFamily="34" charset="0"/>
              </a:rPr>
              <a:t>NAS</a:t>
            </a:r>
            <a:r>
              <a:rPr lang="zh-TW" altLang="en-US">
                <a:solidFill>
                  <a:schemeClr val="accent6"/>
                </a:solidFill>
                <a:ea typeface="微軟正黑體"/>
                <a:sym typeface="Arial" panose="020B0604020202020204" pitchFamily="34" charset="0"/>
              </a:rPr>
              <a:t>內建雙</a:t>
            </a:r>
            <a:r>
              <a:rPr lang="en-US" altLang="zh-TW" dirty="0">
                <a:solidFill>
                  <a:schemeClr val="accent6"/>
                </a:solidFill>
                <a:ea typeface="微軟正黑體"/>
                <a:sym typeface="Arial" panose="020B0604020202020204" pitchFamily="34" charset="0"/>
              </a:rPr>
              <a:t>2.5GbE</a:t>
            </a:r>
            <a:r>
              <a:rPr lang="zh-TW" altLang="en-US">
                <a:solidFill>
                  <a:schemeClr val="accent6"/>
                </a:solidFill>
                <a:ea typeface="微軟正黑體"/>
                <a:sym typeface="Arial" panose="020B0604020202020204" pitchFamily="34" charset="0"/>
              </a:rPr>
              <a:t>網路，更可</a:t>
            </a:r>
            <a:r>
              <a:rPr lang="zh-TW" altLang="en-US">
                <a:solidFill>
                  <a:schemeClr val="accent6"/>
                </a:solidFill>
                <a:ea typeface="微軟正黑體"/>
              </a:rPr>
              <a:t>透過 </a:t>
            </a:r>
            <a:r>
              <a:rPr lang="en-US" altLang="zh-TW" dirty="0">
                <a:solidFill>
                  <a:schemeClr val="accent6"/>
                </a:solidFill>
                <a:ea typeface="微軟正黑體"/>
              </a:rPr>
              <a:t>Port </a:t>
            </a:r>
            <a:r>
              <a:rPr lang="en-US" altLang="zh-TW" dirty="0" err="1">
                <a:solidFill>
                  <a:schemeClr val="accent6"/>
                </a:solidFill>
                <a:ea typeface="微軟正黑體"/>
              </a:rPr>
              <a:t>Trunking</a:t>
            </a:r>
            <a:r>
              <a:rPr lang="en-US" altLang="zh-TW" dirty="0">
                <a:solidFill>
                  <a:schemeClr val="accent6"/>
                </a:solidFill>
                <a:ea typeface="微軟正黑體"/>
              </a:rPr>
              <a:t> </a:t>
            </a:r>
            <a:r>
              <a:rPr lang="zh-TW" altLang="en-US">
                <a:solidFill>
                  <a:schemeClr val="accent6"/>
                </a:solidFill>
                <a:ea typeface="微軟正黑體"/>
              </a:rPr>
              <a:t>網路聚合技術，提供最高達 </a:t>
            </a:r>
            <a:r>
              <a:rPr lang="en-US" altLang="zh-TW" dirty="0">
                <a:solidFill>
                  <a:schemeClr val="accent6"/>
                </a:solidFill>
                <a:ea typeface="微軟正黑體"/>
              </a:rPr>
              <a:t>5Gbps </a:t>
            </a:r>
            <a:r>
              <a:rPr lang="zh-TW" altLang="en-US">
                <a:solidFill>
                  <a:schemeClr val="accent6"/>
                </a:solidFill>
                <a:ea typeface="微軟正黑體"/>
              </a:rPr>
              <a:t>的資料傳輸能力。是企業高速網路儲存需求的標準配備。</a:t>
            </a:r>
            <a:endParaRPr lang="en-US" altLang="zh-TW">
              <a:solidFill>
                <a:schemeClr val="accent6"/>
              </a:solidFill>
              <a:ea typeface="微軟正黑體"/>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Everyone knows that the 1GbE was a previous generation standard. It can't meet the primary storage needs of today's SMB users. Therefore, the TS-873AeU series NAS designed by QNAP has built-in dual 2.5GbE ports. It provides a data transfer capability of up to 5Gbps through Port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It fits these days' standard equipment for enterprise high-speed network storage needs.</a:t>
            </a:r>
            <a:endParaRPr lang="en-US" altLang="zh-TW">
              <a:solidFill>
                <a:schemeClr val="accent6"/>
              </a:solidFill>
              <a:latin typeface="Arial" panose="020B0604020202020204" pitchFamily="34" charset="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264825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系列包含多達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個 </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3.2 Gen 2</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接口</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，除了可連接</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JBOD</a:t>
            </a:r>
            <a:r>
              <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，當作</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容量擴充或備份</a:t>
            </a:r>
            <a:r>
              <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外</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，相較於一般</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提供了更順暢的檔案傳輸體驗</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。若</a:t>
            </a:r>
            <a:r>
              <a:rPr lang="zh-TW" altLang="en-US"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使用者</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額外安裝</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顯示卡，更可以連接鍵盤滑鼠直接操作監看，或是當成</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使用，足夠的</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埠數量，滿足各種情境需求。</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 series include Up to 4 ports of USB 3.2 Gen 2. In addition to connecting to a USB JBOD for capacity expansion or backup, Compared with another brand's NAS, it provides a smoother file transfer experience, which will affect the user experience. For example, if users install an additional PCIe graphics card, they can connect a keyboard and mouse to operate and monitor directly or use it as a PC. There are enough USB ports to meet the various situations.</a:t>
            </a:r>
            <a:endParaRPr lang="zh-TW"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zh-TW" altLang="en-US"/>
          </a:p>
        </p:txBody>
      </p:sp>
    </p:spTree>
    <p:extLst>
      <p:ext uri="{BB962C8B-B14F-4D97-AF65-F5344CB8AC3E}">
        <p14:creationId xmlns:p14="http://schemas.microsoft.com/office/powerpoint/2010/main" val="290491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內建的</a:t>
            </a:r>
            <a:r>
              <a:rPr lang="en-US" altLang="zh-TW" dirty="0"/>
              <a:t>AMD</a:t>
            </a:r>
            <a:r>
              <a:rPr lang="zh-TW" altLang="en-US" dirty="0"/>
              <a:t> </a:t>
            </a:r>
            <a:r>
              <a:rPr lang="en-US" altLang="zh-TW" dirty="0"/>
              <a:t>Ryzen</a:t>
            </a:r>
            <a:r>
              <a:rPr lang="zh-TW" altLang="en-US" dirty="0"/>
              <a:t>處理器支援了可靠</a:t>
            </a:r>
            <a:r>
              <a:rPr lang="zh-TW" altLang="en-US"/>
              <a:t>的</a:t>
            </a:r>
            <a:r>
              <a:rPr lang="en-US" altLang="zh-TW" dirty="0"/>
              <a:t>ECC</a:t>
            </a:r>
            <a:r>
              <a:rPr lang="zh-TW" altLang="en-US"/>
              <a:t>記憶體，可自動偵測與及時修正單一位元的錯誤，</a:t>
            </a:r>
            <a:r>
              <a:rPr lang="zh-TW" altLang="en-US" dirty="0"/>
              <a:t>系統更支援高達</a:t>
            </a:r>
            <a:r>
              <a:rPr lang="en-US" altLang="zh-TW" dirty="0"/>
              <a:t>64GB</a:t>
            </a:r>
            <a:r>
              <a:rPr lang="zh-TW" altLang="en-US"/>
              <a:t>記憶體。</a:t>
            </a:r>
            <a:r>
              <a:rPr lang="en-US" altLang="zh-TW" dirty="0"/>
              <a:t>TS-873AeU</a:t>
            </a:r>
            <a:r>
              <a:rPr lang="zh-TW" altLang="en-US" dirty="0"/>
              <a:t>系列出貨會預</a:t>
            </a:r>
            <a:r>
              <a:rPr lang="zh-TW" altLang="en-US"/>
              <a:t>裝</a:t>
            </a:r>
            <a:r>
              <a:rPr lang="en-US" altLang="zh-TW" dirty="0"/>
              <a:t>4GB</a:t>
            </a:r>
            <a:r>
              <a:rPr lang="zh-TW" altLang="en-US" dirty="0"/>
              <a:t>的</a:t>
            </a:r>
            <a:r>
              <a:rPr lang="en-US" altLang="zh-TW" dirty="0"/>
              <a:t>non-ECC</a:t>
            </a:r>
            <a:r>
              <a:rPr lang="zh-TW" altLang="en-US"/>
              <a:t>記憶體。唯一需注意的是</a:t>
            </a:r>
            <a:r>
              <a:rPr lang="en-US" altLang="zh-TW" dirty="0"/>
              <a:t>ECC</a:t>
            </a:r>
            <a:r>
              <a:rPr lang="zh-TW" altLang="en-US" dirty="0"/>
              <a:t>記憶體與</a:t>
            </a:r>
            <a:r>
              <a:rPr lang="en-US" altLang="zh-TW" dirty="0"/>
              <a:t>non-ECC</a:t>
            </a:r>
            <a:r>
              <a:rPr lang="zh-TW" altLang="en-US"/>
              <a:t>記憶體於不可混用</a:t>
            </a:r>
            <a:r>
              <a:rPr lang="zh-TW" altLang="en-US" dirty="0"/>
              <a:t>。</a:t>
            </a:r>
            <a:endParaRPr lang="en-US" altLang="zh-TW" dirty="0"/>
          </a:p>
          <a:p>
            <a:r>
              <a:rPr lang="en-US" altLang="zh-TW" dirty="0"/>
              <a:t>The built-in AMD Ryzen processor supports reliable ECC memory, automatically detecting and timely correcting single-bit errors. The system also supports up to 64GB of memory. In addition, the TS-873AeU series is pre-installed with 4GB of non-ECC memory for shipping. The only thing </a:t>
            </a:r>
            <a:r>
              <a:rPr lang="en-US" altLang="zh-TW" dirty="0" err="1"/>
              <a:t>neet</a:t>
            </a:r>
            <a:r>
              <a:rPr lang="en-US" altLang="zh-TW" dirty="0"/>
              <a:t> to attention to is that ECC and non-ECC memory cannot mix.</a:t>
            </a:r>
            <a:endParaRPr lang="zh-TW" altLang="en-US" dirty="0"/>
          </a:p>
        </p:txBody>
      </p:sp>
    </p:spTree>
    <p:extLst>
      <p:ext uri="{BB962C8B-B14F-4D97-AF65-F5344CB8AC3E}">
        <p14:creationId xmlns:p14="http://schemas.microsoft.com/office/powerpoint/2010/main" val="430966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descr="一張含有 文字, 黑暗, 槍 的圖片&#10;&#10;自動產生的描述">
            <a:extLst>
              <a:ext uri="{FF2B5EF4-FFF2-40B4-BE49-F238E27FC236}">
                <a16:creationId xmlns:a16="http://schemas.microsoft.com/office/drawing/2014/main" id="{41E15199-9DC2-4A95-9110-B7C2F8C7FBD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lumMod val="10000"/>
                  </a:schemeClr>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0" y="0"/>
            <a:ext cx="9474089" cy="5329175"/>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93883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47798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noFill/>
        <a:effectLst/>
      </p:bgPr>
    </p:bg>
    <p:spTree>
      <p:nvGrpSpPr>
        <p:cNvPr id="1" name="Shape 77"/>
        <p:cNvGrpSpPr/>
        <p:nvPr/>
      </p:nvGrpSpPr>
      <p:grpSpPr>
        <a:xfrm>
          <a:off x="0" y="0"/>
          <a:ext cx="0" cy="0"/>
          <a:chOff x="0" y="0"/>
          <a:chExt cx="0" cy="0"/>
        </a:xfrm>
      </p:grpSpPr>
      <p:pic>
        <p:nvPicPr>
          <p:cNvPr id="3" name="圖片 2" descr="一張含有 室內 的圖片&#10;&#10;自動產生的描述">
            <a:extLst>
              <a:ext uri="{FF2B5EF4-FFF2-40B4-BE49-F238E27FC236}">
                <a16:creationId xmlns:a16="http://schemas.microsoft.com/office/drawing/2014/main" id="{3A102286-A6A7-42BD-AC36-1E2F57162A9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3424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420145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Orbitron"/>
              <a:buNone/>
              <a:defRPr sz="3200" b="1">
                <a:solidFill>
                  <a:schemeClr val="dk1"/>
                </a:solidFill>
                <a:latin typeface="Orbitron"/>
                <a:ea typeface="Orbitron"/>
                <a:cs typeface="Orbitron"/>
                <a:sym typeface="Orbitr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84" r:id="rId3"/>
    <p:sldLayoutId id="2147483681" r:id="rId4"/>
    <p:sldLayoutId id="2147483658" r:id="rId5"/>
    <p:sldLayoutId id="2147483682" r:id="rId6"/>
    <p:sldLayoutId id="214748368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tiff"/></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tiff"/></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qnap.com/go/how-to/faq/article/why-does-my-nas-system-log-report-that-the-file-system-is-not-clea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sv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31.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4.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6.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svg"/><Relationship Id="rId4" Type="http://schemas.microsoft.com/office/2007/relationships/hdphoto" Target="../media/hdphoto2.wdp"/><Relationship Id="rId9"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microsoft.com/office/2007/relationships/hdphoto" Target="../media/hdphoto4.wdp"/><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45.png"/><Relationship Id="rId5" Type="http://schemas.microsoft.com/office/2007/relationships/hdphoto" Target="../media/hdphoto3.wdp"/><Relationship Id="rId10" Type="http://schemas.openxmlformats.org/officeDocument/2006/relationships/image" Target="../media/image147.png"/><Relationship Id="rId4" Type="http://schemas.openxmlformats.org/officeDocument/2006/relationships/image" Target="../media/image144.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54.png"/><Relationship Id="rId18" Type="http://schemas.openxmlformats.org/officeDocument/2006/relationships/image" Target="../media/image159.svg"/><Relationship Id="rId3" Type="http://schemas.openxmlformats.org/officeDocument/2006/relationships/image" Target="../media/image148.png"/><Relationship Id="rId21" Type="http://schemas.openxmlformats.org/officeDocument/2006/relationships/image" Target="../media/image162.png"/><Relationship Id="rId7" Type="http://schemas.openxmlformats.org/officeDocument/2006/relationships/image" Target="../media/image150.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notesSlide" Target="../notesSlides/notesSlide36.xml"/><Relationship Id="rId16" Type="http://schemas.openxmlformats.org/officeDocument/2006/relationships/image" Target="../media/image157.svg"/><Relationship Id="rId20" Type="http://schemas.openxmlformats.org/officeDocument/2006/relationships/image" Target="../media/image161.sv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152.png"/><Relationship Id="rId5" Type="http://schemas.openxmlformats.org/officeDocument/2006/relationships/image" Target="../media/image149.png"/><Relationship Id="rId15" Type="http://schemas.openxmlformats.org/officeDocument/2006/relationships/image" Target="../media/image156.png"/><Relationship Id="rId10" Type="http://schemas.microsoft.com/office/2007/relationships/hdphoto" Target="../media/hdphoto9.wdp"/><Relationship Id="rId19" Type="http://schemas.openxmlformats.org/officeDocument/2006/relationships/image" Target="../media/image160.png"/><Relationship Id="rId4" Type="http://schemas.microsoft.com/office/2007/relationships/hdphoto" Target="../media/hdphoto6.wdp"/><Relationship Id="rId9" Type="http://schemas.openxmlformats.org/officeDocument/2006/relationships/image" Target="../media/image151.png"/><Relationship Id="rId14" Type="http://schemas.openxmlformats.org/officeDocument/2006/relationships/image" Target="../media/image155.png"/><Relationship Id="rId22" Type="http://schemas.openxmlformats.org/officeDocument/2006/relationships/image" Target="../media/image163.svg"/></Relationships>
</file>

<file path=ppt/slides/_rels/slide3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70.png"/><Relationship Id="rId4" Type="http://schemas.openxmlformats.org/officeDocument/2006/relationships/image" Target="../media/image165.jpeg"/></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72.png"/></Relationships>
</file>

<file path=ppt/slides/_rels/slide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hidden="1">
            <a:extLst>
              <a:ext uri="{FF2B5EF4-FFF2-40B4-BE49-F238E27FC236}">
                <a16:creationId xmlns:a16="http://schemas.microsoft.com/office/drawing/2014/main" id="{6130762F-8DBA-4EB6-AF74-058516F23530}"/>
              </a:ext>
            </a:extLst>
          </p:cNvPr>
          <p:cNvSpPr txBox="1"/>
          <p:nvPr/>
        </p:nvSpPr>
        <p:spPr>
          <a:xfrm>
            <a:off x="5913121" y="3667350"/>
            <a:ext cx="2140372" cy="707886"/>
          </a:xfrm>
          <a:prstGeom prst="rect">
            <a:avLst/>
          </a:prstGeom>
          <a:noFill/>
        </p:spPr>
        <p:txBody>
          <a:bodyPr wrap="square" rtlCol="0">
            <a:spAutoFit/>
          </a:bodyPr>
          <a:lstStyle/>
          <a:p>
            <a:r>
              <a:rPr lang="zh-TW" altLang="en-US" sz="2000" b="0" i="0" dirty="0">
                <a:solidFill>
                  <a:srgbClr val="FF0000"/>
                </a:solidFill>
                <a:effectLst/>
                <a:latin typeface="Segoe UI" panose="020B0502040204020203" pitchFamily="34" charset="0"/>
              </a:rPr>
              <a:t>機箱深度小</a:t>
            </a:r>
            <a:r>
              <a:rPr lang="zh-TW" altLang="en-US" sz="2000" dirty="0">
                <a:solidFill>
                  <a:srgbClr val="FF0000"/>
                </a:solidFill>
                <a:latin typeface="Segoe UI" panose="020B0502040204020203" pitchFamily="34" charset="0"/>
              </a:rPr>
              <a:t>於</a:t>
            </a:r>
            <a:r>
              <a:rPr lang="en-US" altLang="zh-TW" sz="2000" b="0" i="0" dirty="0">
                <a:solidFill>
                  <a:srgbClr val="FF0000"/>
                </a:solidFill>
                <a:effectLst/>
                <a:latin typeface="Segoe UI" panose="020B0502040204020203" pitchFamily="34" charset="0"/>
              </a:rPr>
              <a:t>30cm/12" </a:t>
            </a:r>
            <a:endParaRPr lang="zh-TW" altLang="en-US" sz="2000" dirty="0">
              <a:solidFill>
                <a:srgbClr val="FF0000"/>
              </a:solidFill>
            </a:endParaRPr>
          </a:p>
        </p:txBody>
      </p:sp>
    </p:spTree>
    <p:extLst>
      <p:ext uri="{BB962C8B-B14F-4D97-AF65-F5344CB8AC3E}">
        <p14:creationId xmlns:p14="http://schemas.microsoft.com/office/powerpoint/2010/main" val="194927145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DCCB0BD6-EAFE-4F69-A77C-F38A71468F78}"/>
              </a:ext>
            </a:extLst>
          </p:cNvPr>
          <p:cNvSpPr/>
          <p:nvPr/>
        </p:nvSpPr>
        <p:spPr>
          <a:xfrm>
            <a:off x="4718028" y="1687366"/>
            <a:ext cx="4308937" cy="388259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Shape 528">
            <a:extLst>
              <a:ext uri="{FF2B5EF4-FFF2-40B4-BE49-F238E27FC236}">
                <a16:creationId xmlns:a16="http://schemas.microsoft.com/office/drawing/2014/main" id="{F3878DBA-BED6-4747-B83C-D1DDE1456BC9}"/>
              </a:ext>
            </a:extLst>
          </p:cNvPr>
          <p:cNvSpPr/>
          <p:nvPr/>
        </p:nvSpPr>
        <p:spPr>
          <a:xfrm flipH="1">
            <a:off x="713226" y="1511166"/>
            <a:ext cx="4273449" cy="1344402"/>
          </a:xfrm>
          <a:prstGeom prst="snip2DiagRect">
            <a:avLst>
              <a:gd name="adj1" fmla="val 0"/>
              <a:gd name="adj2" fmla="val 227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p:txBody>
          <a:bodyPr>
            <a:normAutofit fontScale="90000"/>
          </a:bodyPr>
          <a:lstStyle/>
          <a:p>
            <a:r>
              <a:rPr lang="zh-CN" altLang="en-US">
                <a:latin typeface="Arial" panose="020B0604020202020204" pitchFamily="34" charset="0"/>
                <a:ea typeface="微軟正黑體" panose="020B0604030504040204" pitchFamily="34" charset="-120"/>
                <a:sym typeface="Arial" panose="020B0604020202020204" pitchFamily="34" charset="0"/>
              </a:rPr>
              <a:t>支援</a:t>
            </a:r>
            <a:r>
              <a:rPr lang="en-US" altLang="zh-CN" dirty="0">
                <a:latin typeface="Arial" panose="020B0604020202020204" pitchFamily="34" charset="0"/>
                <a:ea typeface="微軟正黑體" panose="020B0604030504040204" pitchFamily="34" charset="-120"/>
                <a:sym typeface="Arial" panose="020B0604020202020204" pitchFamily="34" charset="0"/>
              </a:rPr>
              <a:t> </a:t>
            </a:r>
            <a:r>
              <a:rPr lang="en-US" altLang="zh-CN">
                <a:latin typeface="Arial" panose="020B0604020202020204" pitchFamily="34" charset="0"/>
                <a:ea typeface="微軟正黑體" panose="020B0604030504040204" pitchFamily="34" charset="-120"/>
                <a:sym typeface="Arial" panose="020B0604020202020204" pitchFamily="34" charset="0"/>
              </a:rPr>
              <a:t>ECC</a:t>
            </a:r>
            <a:r>
              <a:rPr lang="en-US">
                <a:latin typeface="Arial" panose="020B0604020202020204" pitchFamily="34" charset="0"/>
                <a:ea typeface="微軟正黑體" panose="020B0604030504040204" pitchFamily="34" charset="-120"/>
                <a:sym typeface="Arial" panose="020B0604020202020204" pitchFamily="34" charset="0"/>
              </a:rPr>
              <a:t> </a:t>
            </a:r>
            <a:r>
              <a:rPr lang="zh-CN" altLang="en-US">
                <a:latin typeface="Arial" panose="020B0604020202020204" pitchFamily="34" charset="0"/>
                <a:ea typeface="微軟正黑體" panose="020B0604030504040204" pitchFamily="34" charset="-120"/>
                <a:sym typeface="Arial" panose="020B0604020202020204" pitchFamily="34" charset="0"/>
              </a:rPr>
              <a:t>記憶體 </a:t>
            </a:r>
            <a:r>
              <a:rPr lang="en-US">
                <a:latin typeface="Arial" panose="020B0604020202020204" pitchFamily="34" charset="0"/>
                <a:ea typeface="微軟正黑體" panose="020B0604030504040204" pitchFamily="34" charset="-120"/>
                <a:sym typeface="Arial" panose="020B0604020202020204" pitchFamily="34" charset="0"/>
              </a:rPr>
              <a:t>(Error Correcting Code)</a:t>
            </a:r>
          </a:p>
        </p:txBody>
      </p:sp>
      <p:sp>
        <p:nvSpPr>
          <p:cNvPr id="6" name="TextBox 5">
            <a:extLst>
              <a:ext uri="{FF2B5EF4-FFF2-40B4-BE49-F238E27FC236}">
                <a16:creationId xmlns:a16="http://schemas.microsoft.com/office/drawing/2014/main" id="{F035E34F-DCCD-954B-92BD-AE137E91F2B6}"/>
              </a:ext>
            </a:extLst>
          </p:cNvPr>
          <p:cNvSpPr txBox="1"/>
          <p:nvPr/>
        </p:nvSpPr>
        <p:spPr>
          <a:xfrm>
            <a:off x="713225" y="2955173"/>
            <a:ext cx="4624735" cy="1092607"/>
          </a:xfrm>
          <a:prstGeom prst="rect">
            <a:avLst/>
          </a:prstGeom>
          <a:noFill/>
        </p:spPr>
        <p:txBody>
          <a:bodyPr wrap="square" rtlCol="0" anchor="t">
            <a:spAutoFit/>
          </a:bodyPr>
          <a:lstStyle/>
          <a:p>
            <a:pPr>
              <a:spcBef>
                <a:spcPts val="600"/>
              </a:spcBef>
            </a:pP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TS-873AeU / TS-873AeU-RP </a:t>
            </a:r>
            <a:r>
              <a:rPr lang="zh-CN"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支援 </a:t>
            </a:r>
            <a:r>
              <a:rPr lang="en-US" altLang="zh-CN"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ECC </a:t>
            </a:r>
            <a:r>
              <a:rPr lang="zh-CN"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記憶體，能</a:t>
            </a:r>
            <a:r>
              <a:rPr lang="zh-CN" altLang="en-US" sz="1600" dirty="0">
                <a:solidFill>
                  <a:srgbClr val="E9C27B"/>
                </a:solidFill>
                <a:latin typeface="Arial" panose="020B0604020202020204" pitchFamily="34" charset="0"/>
                <a:ea typeface="微軟正黑體" panose="020B0604030504040204" pitchFamily="34" charset="-120"/>
                <a:sym typeface="Arial" panose="020B0604020202020204" pitchFamily="34" charset="0"/>
              </a:rPr>
              <a:t>自動偵測</a:t>
            </a:r>
            <a:r>
              <a:rPr lang="zh-CN"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並</a:t>
            </a:r>
            <a:r>
              <a:rPr lang="zh-CN" altLang="en-US" sz="1600" dirty="0">
                <a:solidFill>
                  <a:srgbClr val="E9C27B"/>
                </a:solidFill>
                <a:latin typeface="Arial" panose="020B0604020202020204" pitchFamily="34" charset="0"/>
                <a:ea typeface="微軟正黑體" panose="020B0604030504040204" pitchFamily="34" charset="-120"/>
                <a:sym typeface="Arial" panose="020B0604020202020204" pitchFamily="34" charset="0"/>
              </a:rPr>
              <a:t>即時修正單一位元錯誤。</a:t>
            </a:r>
            <a:endParaRPr lang="en-US" altLang="zh-CN" sz="16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CN" altLang="en-US" sz="2400" dirty="0">
                <a:solidFill>
                  <a:schemeClr val="tx1"/>
                </a:solidFill>
                <a:latin typeface="Arial" panose="020B0604020202020204" pitchFamily="34" charset="0"/>
                <a:ea typeface="微軟正黑體" panose="020B0604030504040204" pitchFamily="34" charset="-120"/>
                <a:sym typeface="Arial" panose="020B0604020202020204" pitchFamily="34" charset="0"/>
              </a:rPr>
              <a:t>系統支援高達</a:t>
            </a:r>
            <a:r>
              <a:rPr lang="en-US" altLang="zh-CN" sz="24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CN" sz="28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64GB </a:t>
            </a:r>
            <a:r>
              <a:rPr lang="zh-CN" altLang="en-US" sz="2400" dirty="0">
                <a:solidFill>
                  <a:schemeClr val="tx1"/>
                </a:solidFill>
                <a:latin typeface="Arial" panose="020B0604020202020204" pitchFamily="34" charset="0"/>
                <a:ea typeface="微軟正黑體" panose="020B0604030504040204" pitchFamily="34" charset="-120"/>
                <a:sym typeface="Arial" panose="020B0604020202020204" pitchFamily="34" charset="0"/>
              </a:rPr>
              <a:t>記憶體</a:t>
            </a:r>
            <a:endParaRPr lang="en-US" altLang="zh-CN" sz="24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TextBox 6">
            <a:extLst>
              <a:ext uri="{FF2B5EF4-FFF2-40B4-BE49-F238E27FC236}">
                <a16:creationId xmlns:a16="http://schemas.microsoft.com/office/drawing/2014/main" id="{0B4EBBA0-5975-6746-94AE-CB555557579C}"/>
              </a:ext>
            </a:extLst>
          </p:cNvPr>
          <p:cNvSpPr txBox="1"/>
          <p:nvPr/>
        </p:nvSpPr>
        <p:spPr>
          <a:xfrm>
            <a:off x="1021737" y="1801394"/>
            <a:ext cx="2031325" cy="830997"/>
          </a:xfrm>
          <a:prstGeom prst="rect">
            <a:avLst/>
          </a:prstGeom>
          <a:noFill/>
        </p:spPr>
        <p:txBody>
          <a:bodyPr wrap="none" rtlCol="0" anchor="t">
            <a:spAutoFit/>
          </a:bodyPr>
          <a:lstStyle/>
          <a:p>
            <a:pPr algn="r"/>
            <a:r>
              <a:rPr lang="zh-CN" altLang="en-US" sz="24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維持可靠性</a:t>
            </a:r>
            <a:br>
              <a:rPr lang="zh-CN" altLang="en-US" sz="2400" b="1"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zh-CN" altLang="en-US" sz="24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避免資料毀損</a:t>
            </a:r>
            <a:endParaRPr lang="en-US" sz="24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3" name="圖形 3">
            <a:extLst>
              <a:ext uri="{FF2B5EF4-FFF2-40B4-BE49-F238E27FC236}">
                <a16:creationId xmlns:a16="http://schemas.microsoft.com/office/drawing/2014/main" id="{AAF8EAD9-1482-4C5C-85E9-B7903175C595}"/>
              </a:ext>
            </a:extLst>
          </p:cNvPr>
          <p:cNvGrpSpPr/>
          <p:nvPr/>
        </p:nvGrpSpPr>
        <p:grpSpPr>
          <a:xfrm>
            <a:off x="3505008" y="1777886"/>
            <a:ext cx="846070" cy="302164"/>
            <a:chOff x="7943850" y="1388633"/>
            <a:chExt cx="1084412" cy="387286"/>
          </a:xfrm>
          <a:solidFill>
            <a:srgbClr val="E9C27B"/>
          </a:solidFill>
        </p:grpSpPr>
        <p:sp>
          <p:nvSpPr>
            <p:cNvPr id="34" name="手繪多邊形: 圖案 33">
              <a:extLst>
                <a:ext uri="{FF2B5EF4-FFF2-40B4-BE49-F238E27FC236}">
                  <a16:creationId xmlns:a16="http://schemas.microsoft.com/office/drawing/2014/main" id="{9FA5C563-B668-4CC0-BA63-9463605E6F6D}"/>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0AEF024F-6859-483E-9AAC-381B1AD7DD3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03222CEF-22D6-4673-A023-0513684F71A3}"/>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4" name="圖形 3">
            <a:extLst>
              <a:ext uri="{FF2B5EF4-FFF2-40B4-BE49-F238E27FC236}">
                <a16:creationId xmlns:a16="http://schemas.microsoft.com/office/drawing/2014/main" id="{01F50FE1-FE1B-44C4-B22E-069086C01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1924" y="2242047"/>
            <a:ext cx="1268904" cy="401818"/>
          </a:xfrm>
          <a:prstGeom prst="rect">
            <a:avLst/>
          </a:prstGeom>
        </p:spPr>
      </p:pic>
      <p:sp>
        <p:nvSpPr>
          <p:cNvPr id="12" name="Google Shape;297;p34">
            <a:extLst>
              <a:ext uri="{FF2B5EF4-FFF2-40B4-BE49-F238E27FC236}">
                <a16:creationId xmlns:a16="http://schemas.microsoft.com/office/drawing/2014/main" id="{120714CD-752B-44DB-B0AE-1AB3836A0E49}"/>
              </a:ext>
            </a:extLst>
          </p:cNvPr>
          <p:cNvSpPr txBox="1">
            <a:spLocks/>
          </p:cNvSpPr>
          <p:nvPr/>
        </p:nvSpPr>
        <p:spPr>
          <a:xfrm>
            <a:off x="713227" y="3970611"/>
            <a:ext cx="4367481" cy="686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180000" indent="-180000" algn="l">
              <a:lnSpc>
                <a:spcPct val="120000"/>
              </a:lnSpc>
              <a:buClr>
                <a:srgbClr val="E9C27B"/>
              </a:buClr>
              <a:buSzPct val="100000"/>
              <a:buFont typeface="Arial" panose="020B0604020202020204" pitchFamily="34" charset="0"/>
              <a:buChar char="•"/>
            </a:pPr>
            <a:r>
              <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TS-873AeU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系列出貨預裝</a:t>
            </a:r>
            <a:r>
              <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4GB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非</a:t>
            </a:r>
            <a:r>
              <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ECC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記憶體</a:t>
            </a:r>
            <a:endPar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gn="l">
              <a:lnSpc>
                <a:spcPct val="120000"/>
              </a:lnSpc>
              <a:buClr>
                <a:srgbClr val="E9C27B"/>
              </a:buClr>
              <a:buSzPct val="100000"/>
              <a:buFont typeface="Arial" panose="020B0604020202020204" pitchFamily="34" charset="0"/>
              <a:buChar char="•"/>
            </a:pPr>
            <a:r>
              <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ECC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記憶體與</a:t>
            </a:r>
            <a:r>
              <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非</a:t>
            </a:r>
            <a:r>
              <a:rPr lang="en-US" altLang="zh-TW" sz="14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ECC </a:t>
            </a:r>
            <a:r>
              <a:rPr lang="zh-TW" altLang="en-US"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記憶體不可混用</a:t>
            </a:r>
            <a:endParaRPr lang="en-US" altLang="zh-TW" sz="14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4" name="群組 13">
            <a:extLst>
              <a:ext uri="{FF2B5EF4-FFF2-40B4-BE49-F238E27FC236}">
                <a16:creationId xmlns:a16="http://schemas.microsoft.com/office/drawing/2014/main" id="{1AC26ACB-004F-4658-850F-870F8D8CF3DF}"/>
              </a:ext>
            </a:extLst>
          </p:cNvPr>
          <p:cNvGrpSpPr/>
          <p:nvPr/>
        </p:nvGrpSpPr>
        <p:grpSpPr>
          <a:xfrm>
            <a:off x="5425166" y="1608674"/>
            <a:ext cx="2737794" cy="3961283"/>
            <a:chOff x="5205892" y="1144967"/>
            <a:chExt cx="3283593" cy="4750994"/>
          </a:xfrm>
        </p:grpSpPr>
        <p:pic>
          <p:nvPicPr>
            <p:cNvPr id="16" name="圖片 15" descr="一張含有 文字, 電子用品, 電路 的圖片&#10;&#10;自動產生的描述">
              <a:extLst>
                <a:ext uri="{FF2B5EF4-FFF2-40B4-BE49-F238E27FC236}">
                  <a16:creationId xmlns:a16="http://schemas.microsoft.com/office/drawing/2014/main" id="{426F3276-5A92-418F-96FC-2F939ECAC7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7149372">
              <a:off x="3945390" y="2405469"/>
              <a:ext cx="4439907" cy="1918903"/>
            </a:xfrm>
            <a:prstGeom prst="rect">
              <a:avLst/>
            </a:prstGeom>
          </p:spPr>
        </p:pic>
        <p:pic>
          <p:nvPicPr>
            <p:cNvPr id="17" name="圖片 16" descr="一張含有 文字, 電子用品, 電路 的圖片&#10;&#10;自動產生的描述">
              <a:extLst>
                <a:ext uri="{FF2B5EF4-FFF2-40B4-BE49-F238E27FC236}">
                  <a16:creationId xmlns:a16="http://schemas.microsoft.com/office/drawing/2014/main" id="{C13084FA-CA0E-48D1-A38D-B9E6850403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8336731">
              <a:off x="5310080" y="2716556"/>
              <a:ext cx="4439907" cy="1918903"/>
            </a:xfrm>
            <a:prstGeom prst="roundRect">
              <a:avLst>
                <a:gd name="adj" fmla="val 0"/>
              </a:avLst>
            </a:prstGeom>
            <a:ln>
              <a:noFill/>
            </a:ln>
            <a:effectLst>
              <a:outerShdw blurRad="520700" dist="381000" dir="9000000" algn="tr" rotWithShape="0">
                <a:srgbClr val="09000C">
                  <a:alpha val="74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217197237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C7BF3059-4B27-4A2B-B1D7-37B5F0A50C1B}"/>
              </a:ext>
            </a:extLst>
          </p:cNvPr>
          <p:cNvSpPr txBox="1">
            <a:spLocks/>
          </p:cNvSpPr>
          <p:nvPr/>
        </p:nvSpPr>
        <p:spPr>
          <a:xfrm>
            <a:off x="642661" y="1764323"/>
            <a:ext cx="2406420" cy="67088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a:t>
            </a:r>
            <a:endParaRPr lang="zh-TW" altLang="en-US" sz="28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標題 3">
            <a:extLst>
              <a:ext uri="{FF2B5EF4-FFF2-40B4-BE49-F238E27FC236}">
                <a16:creationId xmlns:a16="http://schemas.microsoft.com/office/drawing/2014/main" id="{5A8AD8A4-F979-4920-8A1F-A7E742BD7269}"/>
              </a:ext>
            </a:extLst>
          </p:cNvPr>
          <p:cNvSpPr txBox="1">
            <a:spLocks/>
          </p:cNvSpPr>
          <p:nvPr/>
        </p:nvSpPr>
        <p:spPr>
          <a:xfrm>
            <a:off x="896265" y="2648761"/>
            <a:ext cx="1887930" cy="94397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硬</a:t>
            </a:r>
            <a:r>
              <a:rPr lang="zh-TW" altLang="en-US" sz="40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40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體</a:t>
            </a:r>
          </a:p>
        </p:txBody>
      </p:sp>
      <p:cxnSp>
        <p:nvCxnSpPr>
          <p:cNvPr id="6" name="直線接點 5">
            <a:extLst>
              <a:ext uri="{FF2B5EF4-FFF2-40B4-BE49-F238E27FC236}">
                <a16:creationId xmlns:a16="http://schemas.microsoft.com/office/drawing/2014/main" id="{126F1576-E34B-4D32-8E33-A84063370CB7}"/>
              </a:ext>
            </a:extLst>
          </p:cNvPr>
          <p:cNvCxnSpPr>
            <a:cxnSpLocks/>
          </p:cNvCxnSpPr>
          <p:nvPr/>
        </p:nvCxnSpPr>
        <p:spPr>
          <a:xfrm>
            <a:off x="750570" y="2589414"/>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2E49FD9C-C452-4363-B33E-FE4B21DDAAA8}"/>
              </a:ext>
            </a:extLst>
          </p:cNvPr>
          <p:cNvCxnSpPr>
            <a:cxnSpLocks/>
          </p:cNvCxnSpPr>
          <p:nvPr/>
        </p:nvCxnSpPr>
        <p:spPr>
          <a:xfrm>
            <a:off x="710583" y="4031842"/>
            <a:ext cx="27071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D0F12626-8F47-4133-8888-B2164F6E4CB1}"/>
              </a:ext>
            </a:extLst>
          </p:cNvPr>
          <p:cNvSpPr txBox="1"/>
          <p:nvPr/>
        </p:nvSpPr>
        <p:spPr>
          <a:xfrm>
            <a:off x="642659" y="2268458"/>
            <a:ext cx="2406422" cy="261610"/>
          </a:xfrm>
          <a:prstGeom prst="rect">
            <a:avLst/>
          </a:prstGeom>
          <a:noFill/>
        </p:spPr>
        <p:txBody>
          <a:bodyPr wrap="square" lIns="91440" tIns="45720" rIns="91440" bIns="45720" rtlCol="0" anchor="t">
            <a:spAutoFit/>
          </a:bodyPr>
          <a:lstStyle/>
          <a:p>
            <a:pPr algn="ctr"/>
            <a:r>
              <a:rPr lang="en-US" altLang="zh-TW"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 </a:t>
            </a:r>
            <a:r>
              <a:rPr lang="en-US" altLang="zh-TW" sz="1100" spc="113"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短機箱機架式</a:t>
            </a:r>
            <a:r>
              <a:rPr lang="en-US" altLang="zh-TW"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NAS </a:t>
            </a:r>
            <a:r>
              <a:rPr lang="en-US" altLang="zh-TW" sz="1100" spc="113"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a:t>
            </a:r>
            <a:endParaRPr lang="zh-TW" altLang="en-US"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 name="圖片 12" descr="一張含有 文字 的圖片&#10;&#10;自動產生的描述" hidden="1">
            <a:extLst>
              <a:ext uri="{FF2B5EF4-FFF2-40B4-BE49-F238E27FC236}">
                <a16:creationId xmlns:a16="http://schemas.microsoft.com/office/drawing/2014/main" id="{DB44AA1D-F4F5-4F49-A83D-9A55388BFA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0833" y="3979898"/>
            <a:ext cx="6722333" cy="4202205"/>
          </a:xfrm>
          <a:prstGeom prst="rect">
            <a:avLst/>
          </a:prstGeom>
        </p:spPr>
      </p:pic>
    </p:spTree>
    <p:extLst>
      <p:ext uri="{BB962C8B-B14F-4D97-AF65-F5344CB8AC3E}">
        <p14:creationId xmlns:p14="http://schemas.microsoft.com/office/powerpoint/2010/main" val="291912264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44F86AEB-D231-4156-B8C6-9C3089AB3795}"/>
              </a:ext>
            </a:extLst>
          </p:cNvPr>
          <p:cNvSpPr/>
          <p:nvPr/>
        </p:nvSpPr>
        <p:spPr>
          <a:xfrm>
            <a:off x="2238041" y="1176422"/>
            <a:ext cx="4556794" cy="253197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descr="一張含有 文字, 電子用品 的圖片&#10;&#10;自動產生的描述">
            <a:extLst>
              <a:ext uri="{FF2B5EF4-FFF2-40B4-BE49-F238E27FC236}">
                <a16:creationId xmlns:a16="http://schemas.microsoft.com/office/drawing/2014/main" id="{BE637A68-7E7A-4A84-B52A-3BC4039F6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333" y="369606"/>
            <a:ext cx="7502726" cy="4690038"/>
          </a:xfrm>
          <a:prstGeom prst="rect">
            <a:avLst/>
          </a:prstGeom>
          <a:noFill/>
        </p:spPr>
      </p:pic>
      <p:sp>
        <p:nvSpPr>
          <p:cNvPr id="12" name="Shape 183">
            <a:extLst>
              <a:ext uri="{FF2B5EF4-FFF2-40B4-BE49-F238E27FC236}">
                <a16:creationId xmlns:a16="http://schemas.microsoft.com/office/drawing/2014/main" id="{EF0407D3-FC2D-4105-91A1-5D61843D1BCA}"/>
              </a:ext>
            </a:extLst>
          </p:cNvPr>
          <p:cNvSpPr txBox="1"/>
          <p:nvPr/>
        </p:nvSpPr>
        <p:spPr>
          <a:xfrm flipH="1">
            <a:off x="5430375" y="3505982"/>
            <a:ext cx="2329816" cy="817967"/>
          </a:xfrm>
          <a:prstGeom prst="rect">
            <a:avLst/>
          </a:prstGeom>
          <a:noFill/>
          <a:ln>
            <a:noFill/>
          </a:ln>
        </p:spPr>
        <p:txBody>
          <a:bodyPr wrap="square" lIns="68569" tIns="34275" rIns="68569" bIns="34275" anchor="t" anchorCtr="0">
            <a:noAutofit/>
          </a:bodyPr>
          <a:lstStyle/>
          <a:p>
            <a:pPr>
              <a:lnSpc>
                <a:spcPct val="200000"/>
              </a:lnSpc>
              <a:buClr>
                <a:srgbClr val="595959"/>
              </a:buClr>
              <a:buSzPct val="25000"/>
            </a:pPr>
            <a:r>
              <a:rPr lang="en-US" altLang="zh-TW" sz="1600" b="1"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電源開關</a:t>
            </a:r>
            <a:endParaRPr lang="en-US" altLang="zh-TW" sz="1600" b="1"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595959"/>
              </a:buClr>
              <a:buSzPct val="25000"/>
            </a:pPr>
            <a:r>
              <a:rPr lang="en-US" altLang="zh-CN" sz="105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指示燈</a:t>
            </a: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zh-TW" alt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595959"/>
              </a:buClr>
              <a:buSzPct val="25000"/>
            </a:pPr>
            <a:r>
              <a:rPr lang="en-US" altLang="zh-CN" sz="105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系統狀態</a:t>
            </a: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CN" sz="105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網路</a:t>
            </a: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CN" sz="105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儲存擴充裝置</a:t>
            </a: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CN" sz="105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磁碟</a:t>
            </a:r>
            <a:endParaRPr lang="zh-TW" alt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pPr algn="l"/>
            <a:r>
              <a:rPr lang="en-US" altLang="zh-TW" err="1">
                <a:latin typeface="Arial" panose="020B0604020202020204" pitchFamily="34" charset="0"/>
                <a:ea typeface="微軟正黑體" panose="020B0604030504040204" pitchFamily="34" charset="-120"/>
                <a:cs typeface="+mn-ea"/>
                <a:sym typeface="Arial" panose="020B0604020202020204" pitchFamily="34" charset="0"/>
              </a:rPr>
              <a:t>前視圖</a:t>
            </a:r>
          </a:p>
        </p:txBody>
      </p:sp>
      <p:cxnSp>
        <p:nvCxnSpPr>
          <p:cNvPr id="13" name="肘形接點 12"/>
          <p:cNvCxnSpPr>
            <a:cxnSpLocks/>
          </p:cNvCxnSpPr>
          <p:nvPr/>
        </p:nvCxnSpPr>
        <p:spPr>
          <a:xfrm>
            <a:off x="2771949" y="2912368"/>
            <a:ext cx="0" cy="870785"/>
          </a:xfrm>
          <a:prstGeom prst="straightConnector1">
            <a:avLst/>
          </a:prstGeom>
          <a:ln w="15875">
            <a:solidFill>
              <a:srgbClr val="DCB483"/>
            </a:solidFill>
            <a:headEnd type="oval"/>
            <a:tailEnd type="none"/>
          </a:ln>
        </p:spPr>
        <p:style>
          <a:lnRef idx="1">
            <a:schemeClr val="accent5"/>
          </a:lnRef>
          <a:fillRef idx="0">
            <a:schemeClr val="accent5"/>
          </a:fillRef>
          <a:effectRef idx="0">
            <a:schemeClr val="accent5"/>
          </a:effectRef>
          <a:fontRef idx="minor">
            <a:schemeClr val="tx1"/>
          </a:fontRef>
        </p:style>
      </p:cxnSp>
      <p:sp>
        <p:nvSpPr>
          <p:cNvPr id="16" name="圓角矩形 15"/>
          <p:cNvSpPr/>
          <p:nvPr/>
        </p:nvSpPr>
        <p:spPr>
          <a:xfrm>
            <a:off x="2020971" y="3799725"/>
            <a:ext cx="1517856"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ltLang="zh-TW" sz="1600" b="1"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散熱進氣孔</a:t>
            </a:r>
            <a:endPar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矩形: 圓角 13">
            <a:extLst>
              <a:ext uri="{FF2B5EF4-FFF2-40B4-BE49-F238E27FC236}">
                <a16:creationId xmlns:a16="http://schemas.microsoft.com/office/drawing/2014/main" id="{3B49D670-E1F4-48BE-892E-9C6195A2C8BA}"/>
              </a:ext>
            </a:extLst>
          </p:cNvPr>
          <p:cNvSpPr/>
          <p:nvPr/>
        </p:nvSpPr>
        <p:spPr>
          <a:xfrm>
            <a:off x="7870435" y="2469919"/>
            <a:ext cx="213693" cy="489413"/>
          </a:xfrm>
          <a:prstGeom prst="roundRect">
            <a:avLst>
              <a:gd name="adj" fmla="val 50000"/>
            </a:avLst>
          </a:prstGeom>
          <a:noFill/>
          <a:ln w="2857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5" name="接點: 肘形 14">
            <a:extLst>
              <a:ext uri="{FF2B5EF4-FFF2-40B4-BE49-F238E27FC236}">
                <a16:creationId xmlns:a16="http://schemas.microsoft.com/office/drawing/2014/main" id="{BBF90AAE-6C5C-4F6C-8D3E-DC1A8D7DCC46}"/>
              </a:ext>
            </a:extLst>
          </p:cNvPr>
          <p:cNvCxnSpPr>
            <a:cxnSpLocks/>
            <a:stCxn id="14" idx="2"/>
          </p:cNvCxnSpPr>
          <p:nvPr/>
        </p:nvCxnSpPr>
        <p:spPr>
          <a:xfrm rot="5400000">
            <a:off x="6833908" y="2656351"/>
            <a:ext cx="840392" cy="1446355"/>
          </a:xfrm>
          <a:prstGeom prst="bentConnector2">
            <a:avLst/>
          </a:prstGeom>
          <a:ln w="15875">
            <a:solidFill>
              <a:srgbClr val="DCB483"/>
            </a:solidFill>
            <a:headEnd type="none"/>
          </a:ln>
        </p:spPr>
        <p:style>
          <a:lnRef idx="1">
            <a:schemeClr val="accent1"/>
          </a:lnRef>
          <a:fillRef idx="0">
            <a:schemeClr val="accent1"/>
          </a:fillRef>
          <a:effectRef idx="0">
            <a:schemeClr val="accent1"/>
          </a:effectRef>
          <a:fontRef idx="minor">
            <a:schemeClr val="tx1"/>
          </a:fontRef>
        </p:style>
      </p:cxnSp>
      <p:sp>
        <p:nvSpPr>
          <p:cNvPr id="19" name="圓角矩形 15">
            <a:extLst>
              <a:ext uri="{FF2B5EF4-FFF2-40B4-BE49-F238E27FC236}">
                <a16:creationId xmlns:a16="http://schemas.microsoft.com/office/drawing/2014/main" id="{75A2DBEB-3100-42AB-B22F-8AFAF0D725EE}"/>
              </a:ext>
            </a:extLst>
          </p:cNvPr>
          <p:cNvSpPr/>
          <p:nvPr/>
        </p:nvSpPr>
        <p:spPr>
          <a:xfrm>
            <a:off x="6118813" y="1228534"/>
            <a:ext cx="1463633"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ltLang="zh-TW" sz="1600" b="1"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散熱進氣孔</a:t>
            </a:r>
            <a:endPar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矩形 29">
            <a:extLst>
              <a:ext uri="{FF2B5EF4-FFF2-40B4-BE49-F238E27FC236}">
                <a16:creationId xmlns:a16="http://schemas.microsoft.com/office/drawing/2014/main" id="{F55D3774-59E2-4885-9C3B-2BDF2F03F989}"/>
              </a:ext>
            </a:extLst>
          </p:cNvPr>
          <p:cNvSpPr/>
          <p:nvPr/>
        </p:nvSpPr>
        <p:spPr>
          <a:xfrm>
            <a:off x="3051011" y="2293051"/>
            <a:ext cx="4655757" cy="1271777"/>
          </a:xfrm>
          <a:prstGeom prst="rect">
            <a:avLst/>
          </a:prstGeom>
          <a:solidFill>
            <a:srgbClr val="DCB48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2" name="圖片 31" descr="一張含有 文字, 電子用品 的圖片&#10;&#10;自動產生的描述">
            <a:extLst>
              <a:ext uri="{FF2B5EF4-FFF2-40B4-BE49-F238E27FC236}">
                <a16:creationId xmlns:a16="http://schemas.microsoft.com/office/drawing/2014/main" id="{3BB807F9-DAD8-4E83-BE1C-6BE8B693BA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59699" y="2292223"/>
            <a:ext cx="1551472" cy="378373"/>
          </a:xfrm>
          <a:prstGeom prst="rect">
            <a:avLst/>
          </a:prstGeom>
          <a:noFill/>
        </p:spPr>
      </p:pic>
      <p:cxnSp>
        <p:nvCxnSpPr>
          <p:cNvPr id="18" name="肘形接點 17"/>
          <p:cNvCxnSpPr>
            <a:cxnSpLocks/>
          </p:cNvCxnSpPr>
          <p:nvPr/>
        </p:nvCxnSpPr>
        <p:spPr>
          <a:xfrm>
            <a:off x="6850630" y="1585724"/>
            <a:ext cx="0" cy="771712"/>
          </a:xfrm>
          <a:prstGeom prst="straightConnector1">
            <a:avLst/>
          </a:prstGeom>
          <a:ln w="15875">
            <a:solidFill>
              <a:srgbClr val="DCB483"/>
            </a:solidFill>
            <a:headEnd type="none"/>
            <a:tailEnd type="oval"/>
          </a:ln>
        </p:spPr>
        <p:style>
          <a:lnRef idx="1">
            <a:schemeClr val="accent5"/>
          </a:lnRef>
          <a:fillRef idx="0">
            <a:schemeClr val="accent5"/>
          </a:fillRef>
          <a:effectRef idx="0">
            <a:schemeClr val="accent5"/>
          </a:effectRef>
          <a:fontRef idx="minor">
            <a:schemeClr val="tx1"/>
          </a:fontRef>
        </p:style>
      </p:cxnSp>
      <p:sp>
        <p:nvSpPr>
          <p:cNvPr id="36" name="圓角矩形 15">
            <a:extLst>
              <a:ext uri="{FF2B5EF4-FFF2-40B4-BE49-F238E27FC236}">
                <a16:creationId xmlns:a16="http://schemas.microsoft.com/office/drawing/2014/main" id="{AA0C5B9F-CFF7-4D47-BD37-E1B337A4DE8A}"/>
              </a:ext>
            </a:extLst>
          </p:cNvPr>
          <p:cNvSpPr/>
          <p:nvPr/>
        </p:nvSpPr>
        <p:spPr>
          <a:xfrm>
            <a:off x="3373448" y="1232313"/>
            <a:ext cx="1463633"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zh-TW" altLang="en-US"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硬碟插槽</a:t>
            </a:r>
            <a:endPar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37" name="肘形接點 17">
            <a:extLst>
              <a:ext uri="{FF2B5EF4-FFF2-40B4-BE49-F238E27FC236}">
                <a16:creationId xmlns:a16="http://schemas.microsoft.com/office/drawing/2014/main" id="{6384B828-8C4D-43D7-B1B0-2665EE6485E0}"/>
              </a:ext>
            </a:extLst>
          </p:cNvPr>
          <p:cNvCxnSpPr>
            <a:cxnSpLocks/>
          </p:cNvCxnSpPr>
          <p:nvPr/>
        </p:nvCxnSpPr>
        <p:spPr>
          <a:xfrm>
            <a:off x="4089699" y="1638300"/>
            <a:ext cx="0" cy="831619"/>
          </a:xfrm>
          <a:prstGeom prst="straightConnector1">
            <a:avLst/>
          </a:prstGeom>
          <a:ln w="15875">
            <a:solidFill>
              <a:srgbClr val="DCB483"/>
            </a:solidFill>
            <a:headEnd type="none"/>
            <a:tailEnd type="oval"/>
          </a:ln>
        </p:spPr>
        <p:style>
          <a:lnRef idx="1">
            <a:schemeClr val="accent5"/>
          </a:lnRef>
          <a:fillRef idx="0">
            <a:schemeClr val="accent5"/>
          </a:fillRef>
          <a:effectRef idx="0">
            <a:schemeClr val="accent5"/>
          </a:effectRef>
          <a:fontRef idx="minor">
            <a:schemeClr val="tx1"/>
          </a:fontRef>
        </p:style>
      </p:cxnSp>
      <p:sp>
        <p:nvSpPr>
          <p:cNvPr id="22" name="橢圓 21">
            <a:extLst>
              <a:ext uri="{FF2B5EF4-FFF2-40B4-BE49-F238E27FC236}">
                <a16:creationId xmlns:a16="http://schemas.microsoft.com/office/drawing/2014/main" id="{CE99317E-0ADC-43F8-A683-BEB1D8153F5C}"/>
              </a:ext>
            </a:extLst>
          </p:cNvPr>
          <p:cNvSpPr/>
          <p:nvPr/>
        </p:nvSpPr>
        <p:spPr>
          <a:xfrm>
            <a:off x="3726676"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23" name="橢圓 22">
            <a:extLst>
              <a:ext uri="{FF2B5EF4-FFF2-40B4-BE49-F238E27FC236}">
                <a16:creationId xmlns:a16="http://schemas.microsoft.com/office/drawing/2014/main" id="{77C8CDDB-BEF7-4D9E-BE42-592AB82046E2}"/>
              </a:ext>
            </a:extLst>
          </p:cNvPr>
          <p:cNvSpPr/>
          <p:nvPr/>
        </p:nvSpPr>
        <p:spPr>
          <a:xfrm>
            <a:off x="5273638"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橢圓 23">
            <a:extLst>
              <a:ext uri="{FF2B5EF4-FFF2-40B4-BE49-F238E27FC236}">
                <a16:creationId xmlns:a16="http://schemas.microsoft.com/office/drawing/2014/main" id="{44BDD911-3B50-4A78-834F-4BCC1D1D8062}"/>
              </a:ext>
            </a:extLst>
          </p:cNvPr>
          <p:cNvSpPr/>
          <p:nvPr/>
        </p:nvSpPr>
        <p:spPr>
          <a:xfrm>
            <a:off x="6820600"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橢圓 24">
            <a:extLst>
              <a:ext uri="{FF2B5EF4-FFF2-40B4-BE49-F238E27FC236}">
                <a16:creationId xmlns:a16="http://schemas.microsoft.com/office/drawing/2014/main" id="{D66AB0FA-159A-4617-B246-ED42BFEFECA2}"/>
              </a:ext>
            </a:extLst>
          </p:cNvPr>
          <p:cNvSpPr/>
          <p:nvPr/>
        </p:nvSpPr>
        <p:spPr>
          <a:xfrm>
            <a:off x="3726676"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橢圓 25">
            <a:extLst>
              <a:ext uri="{FF2B5EF4-FFF2-40B4-BE49-F238E27FC236}">
                <a16:creationId xmlns:a16="http://schemas.microsoft.com/office/drawing/2014/main" id="{0569EA14-9A47-482C-A249-C9E45E4167A1}"/>
              </a:ext>
            </a:extLst>
          </p:cNvPr>
          <p:cNvSpPr/>
          <p:nvPr/>
        </p:nvSpPr>
        <p:spPr>
          <a:xfrm>
            <a:off x="5273638"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橢圓 26">
            <a:extLst>
              <a:ext uri="{FF2B5EF4-FFF2-40B4-BE49-F238E27FC236}">
                <a16:creationId xmlns:a16="http://schemas.microsoft.com/office/drawing/2014/main" id="{0DFC8C3E-450B-4643-9D12-9B38CABD8376}"/>
              </a:ext>
            </a:extLst>
          </p:cNvPr>
          <p:cNvSpPr/>
          <p:nvPr/>
        </p:nvSpPr>
        <p:spPr>
          <a:xfrm>
            <a:off x="6820600"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6</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橢圓 27">
            <a:extLst>
              <a:ext uri="{FF2B5EF4-FFF2-40B4-BE49-F238E27FC236}">
                <a16:creationId xmlns:a16="http://schemas.microsoft.com/office/drawing/2014/main" id="{32FA6B85-0D86-402F-BDA8-8F4693796F3A}"/>
              </a:ext>
            </a:extLst>
          </p:cNvPr>
          <p:cNvSpPr/>
          <p:nvPr/>
        </p:nvSpPr>
        <p:spPr>
          <a:xfrm>
            <a:off x="3726676" y="2363594"/>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7</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橢圓 28">
            <a:extLst>
              <a:ext uri="{FF2B5EF4-FFF2-40B4-BE49-F238E27FC236}">
                <a16:creationId xmlns:a16="http://schemas.microsoft.com/office/drawing/2014/main" id="{890B407E-5427-4DBF-9BBD-0E3AF28FEE9A}"/>
              </a:ext>
            </a:extLst>
          </p:cNvPr>
          <p:cNvSpPr/>
          <p:nvPr/>
        </p:nvSpPr>
        <p:spPr>
          <a:xfrm>
            <a:off x="5273638" y="2363594"/>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FD6C7BCF-B7E5-48FB-B420-61C4ABD429C3}"/>
              </a:ext>
            </a:extLst>
          </p:cNvPr>
          <p:cNvSpPr/>
          <p:nvPr/>
        </p:nvSpPr>
        <p:spPr>
          <a:xfrm>
            <a:off x="1823218" y="1768590"/>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 name="圖片 18" descr="一張含有 文字 的圖片&#10;&#10;自動產生的描述">
            <a:extLst>
              <a:ext uri="{FF2B5EF4-FFF2-40B4-BE49-F238E27FC236}">
                <a16:creationId xmlns:a16="http://schemas.microsoft.com/office/drawing/2014/main" id="{62429C49-D67A-43A6-8C86-44A3486E4E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4128" y="2174078"/>
            <a:ext cx="5879563" cy="3675380"/>
          </a:xfrm>
          <a:prstGeom prst="rect">
            <a:avLst/>
          </a:prstGeom>
        </p:spPr>
      </p:pic>
      <p:sp>
        <p:nvSpPr>
          <p:cNvPr id="36" name="矩形: 圓角 35">
            <a:extLst>
              <a:ext uri="{FF2B5EF4-FFF2-40B4-BE49-F238E27FC236}">
                <a16:creationId xmlns:a16="http://schemas.microsoft.com/office/drawing/2014/main" id="{30CD9D28-D7CA-4B5D-993C-480A15A2CEAB}"/>
              </a:ext>
            </a:extLst>
          </p:cNvPr>
          <p:cNvSpPr/>
          <p:nvPr/>
        </p:nvSpPr>
        <p:spPr>
          <a:xfrm>
            <a:off x="2804128" y="2677028"/>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descr="一張含有 文字 的圖片&#10;&#10;自動產生的描述">
            <a:extLst>
              <a:ext uri="{FF2B5EF4-FFF2-40B4-BE49-F238E27FC236}">
                <a16:creationId xmlns:a16="http://schemas.microsoft.com/office/drawing/2014/main" id="{98DEAF94-F6B8-4B3B-87E9-E93DB7F7EC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8122" y="863728"/>
            <a:ext cx="5855569" cy="3660381"/>
          </a:xfrm>
          <a:prstGeom prst="rect">
            <a:avLst/>
          </a:prstGeom>
        </p:spPr>
      </p:pic>
      <p:sp>
        <p:nvSpPr>
          <p:cNvPr id="21" name="矩形: 圓角 20">
            <a:extLst>
              <a:ext uri="{FF2B5EF4-FFF2-40B4-BE49-F238E27FC236}">
                <a16:creationId xmlns:a16="http://schemas.microsoft.com/office/drawing/2014/main" id="{139691A4-8E40-48F4-8D40-734843BD127D}"/>
              </a:ext>
            </a:extLst>
          </p:cNvPr>
          <p:cNvSpPr/>
          <p:nvPr/>
        </p:nvSpPr>
        <p:spPr>
          <a:xfrm>
            <a:off x="4313226" y="4415874"/>
            <a:ext cx="550206" cy="302652"/>
          </a:xfrm>
          <a:prstGeom prst="roundRect">
            <a:avLst>
              <a:gd name="adj" fmla="val 6007"/>
            </a:avLst>
          </a:prstGeom>
          <a:noFill/>
          <a:ln w="28575">
            <a:solidFill>
              <a:srgbClr val="52C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89510102-398E-4605-84D0-9A6E3051F108}"/>
              </a:ext>
            </a:extLst>
          </p:cNvPr>
          <p:cNvSpPr/>
          <p:nvPr/>
        </p:nvSpPr>
        <p:spPr>
          <a:xfrm>
            <a:off x="4895610" y="4392082"/>
            <a:ext cx="471728" cy="327921"/>
          </a:xfrm>
          <a:prstGeom prst="roundRect">
            <a:avLst>
              <a:gd name="adj" fmla="val 6007"/>
            </a:avLst>
          </a:prstGeom>
          <a:noFill/>
          <a:ln w="28575">
            <a:solidFill>
              <a:srgbClr val="FF57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EC6D60C-C98F-4AF9-97DA-C44CEA7F3B98}"/>
              </a:ext>
            </a:extLst>
          </p:cNvPr>
          <p:cNvSpPr/>
          <p:nvPr/>
        </p:nvSpPr>
        <p:spPr>
          <a:xfrm>
            <a:off x="3035537" y="3621778"/>
            <a:ext cx="992480" cy="282384"/>
          </a:xfrm>
          <a:prstGeom prst="roundRect">
            <a:avLst>
              <a:gd name="adj" fmla="val 6007"/>
            </a:avLst>
          </a:prstGeom>
          <a:noFill/>
          <a:ln w="28575">
            <a:solidFill>
              <a:srgbClr val="C88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圓角 26">
            <a:extLst>
              <a:ext uri="{FF2B5EF4-FFF2-40B4-BE49-F238E27FC236}">
                <a16:creationId xmlns:a16="http://schemas.microsoft.com/office/drawing/2014/main" id="{FB85F1FF-B311-49F6-92D5-E80EFFAF86AB}"/>
              </a:ext>
            </a:extLst>
          </p:cNvPr>
          <p:cNvSpPr/>
          <p:nvPr/>
        </p:nvSpPr>
        <p:spPr>
          <a:xfrm>
            <a:off x="7348525" y="4158814"/>
            <a:ext cx="1071314" cy="591417"/>
          </a:xfrm>
          <a:prstGeom prst="roundRect">
            <a:avLst>
              <a:gd name="adj" fmla="val 6007"/>
            </a:avLst>
          </a:prstGeom>
          <a:noFill/>
          <a:ln w="28575">
            <a:solidFill>
              <a:srgbClr val="419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pPr algn="l"/>
            <a:r>
              <a:rPr lang="en-US" altLang="zh-TW" err="1">
                <a:latin typeface="Arial" panose="020B0604020202020204" pitchFamily="34" charset="0"/>
                <a:ea typeface="微軟正黑體" panose="020B0604030504040204" pitchFamily="34" charset="-120"/>
                <a:cs typeface="+mn-ea"/>
                <a:sym typeface="Arial" panose="020B0604020202020204" pitchFamily="34" charset="0"/>
              </a:rPr>
              <a:t>後視圖</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矩形: 圓角 3">
            <a:extLst>
              <a:ext uri="{FF2B5EF4-FFF2-40B4-BE49-F238E27FC236}">
                <a16:creationId xmlns:a16="http://schemas.microsoft.com/office/drawing/2014/main" id="{B08ED44E-911B-4B0F-97DB-9326C356C6BC}"/>
              </a:ext>
            </a:extLst>
          </p:cNvPr>
          <p:cNvSpPr/>
          <p:nvPr/>
        </p:nvSpPr>
        <p:spPr>
          <a:xfrm>
            <a:off x="4895610" y="3072732"/>
            <a:ext cx="471728" cy="336348"/>
          </a:xfrm>
          <a:prstGeom prst="roundRect">
            <a:avLst>
              <a:gd name="adj" fmla="val 6007"/>
            </a:avLst>
          </a:prstGeom>
          <a:noFill/>
          <a:ln w="28575">
            <a:solidFill>
              <a:srgbClr val="FF57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Shape 183">
            <a:extLst>
              <a:ext uri="{FF2B5EF4-FFF2-40B4-BE49-F238E27FC236}">
                <a16:creationId xmlns:a16="http://schemas.microsoft.com/office/drawing/2014/main" id="{536362C8-3DD8-4DD3-8D4E-EF18401AC545}"/>
              </a:ext>
            </a:extLst>
          </p:cNvPr>
          <p:cNvSpPr txBox="1"/>
          <p:nvPr/>
        </p:nvSpPr>
        <p:spPr>
          <a:xfrm flipH="1">
            <a:off x="3903894" y="796173"/>
            <a:ext cx="1368870" cy="327137"/>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2.5 GbE </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圓角 6">
            <a:extLst>
              <a:ext uri="{FF2B5EF4-FFF2-40B4-BE49-F238E27FC236}">
                <a16:creationId xmlns:a16="http://schemas.microsoft.com/office/drawing/2014/main" id="{7FFA08A1-5986-4D25-925F-389E6349FC06}"/>
              </a:ext>
            </a:extLst>
          </p:cNvPr>
          <p:cNvSpPr/>
          <p:nvPr/>
        </p:nvSpPr>
        <p:spPr>
          <a:xfrm>
            <a:off x="4313226" y="3103573"/>
            <a:ext cx="550206" cy="302652"/>
          </a:xfrm>
          <a:prstGeom prst="roundRect">
            <a:avLst>
              <a:gd name="adj" fmla="val 6007"/>
            </a:avLst>
          </a:prstGeom>
          <a:noFill/>
          <a:ln w="28575">
            <a:solidFill>
              <a:srgbClr val="52C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Shape 183">
            <a:extLst>
              <a:ext uri="{FF2B5EF4-FFF2-40B4-BE49-F238E27FC236}">
                <a16:creationId xmlns:a16="http://schemas.microsoft.com/office/drawing/2014/main" id="{7F6DF79B-11ED-4BD4-B757-C6BB9AAE23C9}"/>
              </a:ext>
            </a:extLst>
          </p:cNvPr>
          <p:cNvSpPr txBox="1"/>
          <p:nvPr/>
        </p:nvSpPr>
        <p:spPr>
          <a:xfrm flipH="1">
            <a:off x="4692057" y="1227161"/>
            <a:ext cx="1798317" cy="551063"/>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 x USB 3.2 Gen 2</a:t>
            </a:r>
            <a:b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Type-A, 2 x Type-C) </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圓角 12">
            <a:extLst>
              <a:ext uri="{FF2B5EF4-FFF2-40B4-BE49-F238E27FC236}">
                <a16:creationId xmlns:a16="http://schemas.microsoft.com/office/drawing/2014/main" id="{0F879FB6-8CF8-42EF-A34E-1ABFBE1BF9E9}"/>
              </a:ext>
            </a:extLst>
          </p:cNvPr>
          <p:cNvSpPr/>
          <p:nvPr/>
        </p:nvSpPr>
        <p:spPr>
          <a:xfrm>
            <a:off x="3035537" y="2311134"/>
            <a:ext cx="992480" cy="282384"/>
          </a:xfrm>
          <a:prstGeom prst="roundRect">
            <a:avLst>
              <a:gd name="adj" fmla="val 6007"/>
            </a:avLst>
          </a:prstGeom>
          <a:noFill/>
          <a:ln w="28575">
            <a:solidFill>
              <a:srgbClr val="C88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Shape 183">
            <a:extLst>
              <a:ext uri="{FF2B5EF4-FFF2-40B4-BE49-F238E27FC236}">
                <a16:creationId xmlns:a16="http://schemas.microsoft.com/office/drawing/2014/main" id="{43721757-30FB-4584-A387-85CC9716833F}"/>
              </a:ext>
            </a:extLst>
          </p:cNvPr>
          <p:cNvSpPr txBox="1"/>
          <p:nvPr/>
        </p:nvSpPr>
        <p:spPr>
          <a:xfrm flipH="1">
            <a:off x="2746497" y="1423968"/>
            <a:ext cx="1579080" cy="327137"/>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 x PCIe Gen 3 x 8</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FEE1EA8A-C176-4D4B-962C-6EE63F6AC068}"/>
              </a:ext>
            </a:extLst>
          </p:cNvPr>
          <p:cNvSpPr/>
          <p:nvPr/>
        </p:nvSpPr>
        <p:spPr>
          <a:xfrm>
            <a:off x="7348525" y="2293649"/>
            <a:ext cx="1071314" cy="1144418"/>
          </a:xfrm>
          <a:prstGeom prst="roundRect">
            <a:avLst>
              <a:gd name="adj" fmla="val 6007"/>
            </a:avLst>
          </a:prstGeom>
          <a:noFill/>
          <a:ln w="28575">
            <a:solidFill>
              <a:srgbClr val="419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Shape 183">
            <a:extLst>
              <a:ext uri="{FF2B5EF4-FFF2-40B4-BE49-F238E27FC236}">
                <a16:creationId xmlns:a16="http://schemas.microsoft.com/office/drawing/2014/main" id="{170768DF-7B32-4A63-9DDC-35ADE7AF150E}"/>
              </a:ext>
            </a:extLst>
          </p:cNvPr>
          <p:cNvSpPr txBox="1"/>
          <p:nvPr/>
        </p:nvSpPr>
        <p:spPr>
          <a:xfrm flipH="1">
            <a:off x="7430087" y="1425879"/>
            <a:ext cx="878004" cy="303844"/>
          </a:xfrm>
          <a:prstGeom prst="rect">
            <a:avLst/>
          </a:prstGeom>
          <a:noFill/>
          <a:ln>
            <a:noFill/>
          </a:ln>
        </p:spPr>
        <p:txBody>
          <a:bodyPr wrap="square" lIns="68569" tIns="34275" rIns="68569" bIns="34275" anchor="t" anchorCtr="0">
            <a:noAutofit/>
          </a:bodyPr>
          <a:lstStyle/>
          <a:p>
            <a:pPr algn="ct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300W</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Shape 183">
            <a:extLst>
              <a:ext uri="{FF2B5EF4-FFF2-40B4-BE49-F238E27FC236}">
                <a16:creationId xmlns:a16="http://schemas.microsoft.com/office/drawing/2014/main" id="{187851EB-787C-4CA3-B57E-6BD38C41D03A}"/>
              </a:ext>
            </a:extLst>
          </p:cNvPr>
          <p:cNvSpPr txBox="1"/>
          <p:nvPr/>
        </p:nvSpPr>
        <p:spPr>
          <a:xfrm flipH="1">
            <a:off x="6566747" y="1419381"/>
            <a:ext cx="799509" cy="303844"/>
          </a:xfrm>
          <a:prstGeom prst="rect">
            <a:avLst/>
          </a:prstGeom>
          <a:noFill/>
          <a:ln>
            <a:noFill/>
          </a:ln>
        </p:spPr>
        <p:txBody>
          <a:bodyPr wrap="square" lIns="68569" tIns="34275" rIns="68569" bIns="34275" anchor="t" anchorCtr="0">
            <a:noAutofit/>
          </a:bodyPr>
          <a:lstStyle/>
          <a:p>
            <a:pPr algn="ct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250W</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Google Shape;297;p34">
            <a:extLst>
              <a:ext uri="{FF2B5EF4-FFF2-40B4-BE49-F238E27FC236}">
                <a16:creationId xmlns:a16="http://schemas.microsoft.com/office/drawing/2014/main" id="{161DBC8E-96A7-4BC0-B837-B36D708EBE7B}"/>
              </a:ext>
            </a:extLst>
          </p:cNvPr>
          <p:cNvSpPr txBox="1">
            <a:spLocks/>
          </p:cNvSpPr>
          <p:nvPr/>
        </p:nvSpPr>
        <p:spPr>
          <a:xfrm>
            <a:off x="473355" y="3938429"/>
            <a:ext cx="2529027" cy="5160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lgn="l"/>
            <a:r>
              <a:rPr lang="en-US" altLang="zh-TW" sz="200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TS-873AeU-4G</a:t>
            </a:r>
          </a:p>
        </p:txBody>
      </p:sp>
      <p:sp>
        <p:nvSpPr>
          <p:cNvPr id="30" name="Google Shape;297;p34">
            <a:extLst>
              <a:ext uri="{FF2B5EF4-FFF2-40B4-BE49-F238E27FC236}">
                <a16:creationId xmlns:a16="http://schemas.microsoft.com/office/drawing/2014/main" id="{01153652-CDFF-41B4-BC14-346304DDC866}"/>
              </a:ext>
            </a:extLst>
          </p:cNvPr>
          <p:cNvSpPr txBox="1">
            <a:spLocks/>
          </p:cNvSpPr>
          <p:nvPr/>
        </p:nvSpPr>
        <p:spPr>
          <a:xfrm>
            <a:off x="473355" y="2584690"/>
            <a:ext cx="2464914" cy="4880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lgn="l"/>
            <a:r>
              <a:rPr lang="en-US" altLang="zh-TW" sz="200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TS-873AeU-RP-4G</a:t>
            </a:r>
          </a:p>
        </p:txBody>
      </p:sp>
      <p:cxnSp>
        <p:nvCxnSpPr>
          <p:cNvPr id="20" name="肘形接點 12">
            <a:extLst>
              <a:ext uri="{FF2B5EF4-FFF2-40B4-BE49-F238E27FC236}">
                <a16:creationId xmlns:a16="http://schemas.microsoft.com/office/drawing/2014/main" id="{734F9DF7-C26D-4DE8-9B71-31F06EC19237}"/>
              </a:ext>
            </a:extLst>
          </p:cNvPr>
          <p:cNvCxnSpPr>
            <a:cxnSpLocks/>
          </p:cNvCxnSpPr>
          <p:nvPr/>
        </p:nvCxnSpPr>
        <p:spPr>
          <a:xfrm>
            <a:off x="3536037" y="1684751"/>
            <a:ext cx="0" cy="608898"/>
          </a:xfrm>
          <a:prstGeom prst="straightConnector1">
            <a:avLst/>
          </a:prstGeom>
          <a:ln w="15875">
            <a:solidFill>
              <a:srgbClr val="C8893C"/>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1" name="肘形接點 12">
            <a:extLst>
              <a:ext uri="{FF2B5EF4-FFF2-40B4-BE49-F238E27FC236}">
                <a16:creationId xmlns:a16="http://schemas.microsoft.com/office/drawing/2014/main" id="{9F5A1364-DE39-4AF2-8D55-6A18AD109F80}"/>
              </a:ext>
            </a:extLst>
          </p:cNvPr>
          <p:cNvCxnSpPr>
            <a:cxnSpLocks/>
            <a:stCxn id="6" idx="2"/>
            <a:endCxn id="7" idx="0"/>
          </p:cNvCxnSpPr>
          <p:nvPr/>
        </p:nvCxnSpPr>
        <p:spPr>
          <a:xfrm>
            <a:off x="4588329" y="1123310"/>
            <a:ext cx="0" cy="1980263"/>
          </a:xfrm>
          <a:prstGeom prst="straightConnector1">
            <a:avLst/>
          </a:prstGeom>
          <a:ln w="15875">
            <a:solidFill>
              <a:srgbClr val="52CE84"/>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2" name="肘形接點 12">
            <a:extLst>
              <a:ext uri="{FF2B5EF4-FFF2-40B4-BE49-F238E27FC236}">
                <a16:creationId xmlns:a16="http://schemas.microsoft.com/office/drawing/2014/main" id="{B32AB435-878C-4951-96A8-39787C124D48}"/>
              </a:ext>
            </a:extLst>
          </p:cNvPr>
          <p:cNvCxnSpPr>
            <a:cxnSpLocks/>
          </p:cNvCxnSpPr>
          <p:nvPr/>
        </p:nvCxnSpPr>
        <p:spPr>
          <a:xfrm>
            <a:off x="5131474" y="1684751"/>
            <a:ext cx="0" cy="1387981"/>
          </a:xfrm>
          <a:prstGeom prst="straightConnector1">
            <a:avLst/>
          </a:prstGeom>
          <a:ln w="15875">
            <a:solidFill>
              <a:srgbClr val="FF5752"/>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3" name="肘形接點 12">
            <a:extLst>
              <a:ext uri="{FF2B5EF4-FFF2-40B4-BE49-F238E27FC236}">
                <a16:creationId xmlns:a16="http://schemas.microsoft.com/office/drawing/2014/main" id="{7AD32DFA-4EAD-409B-9975-FE4D2BBEF675}"/>
              </a:ext>
            </a:extLst>
          </p:cNvPr>
          <p:cNvCxnSpPr>
            <a:cxnSpLocks/>
          </p:cNvCxnSpPr>
          <p:nvPr/>
        </p:nvCxnSpPr>
        <p:spPr>
          <a:xfrm>
            <a:off x="7869089" y="1684751"/>
            <a:ext cx="0" cy="608898"/>
          </a:xfrm>
          <a:prstGeom prst="straightConnector1">
            <a:avLst/>
          </a:prstGeom>
          <a:ln w="15875">
            <a:solidFill>
              <a:srgbClr val="419FFF"/>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4" name="肘形接點 12">
            <a:extLst>
              <a:ext uri="{FF2B5EF4-FFF2-40B4-BE49-F238E27FC236}">
                <a16:creationId xmlns:a16="http://schemas.microsoft.com/office/drawing/2014/main" id="{824ABFE6-712C-4D9C-A6B4-A21F39EAFF85}"/>
              </a:ext>
            </a:extLst>
          </p:cNvPr>
          <p:cNvCxnSpPr>
            <a:cxnSpLocks/>
            <a:stCxn id="13" idx="2"/>
            <a:endCxn id="23" idx="0"/>
          </p:cNvCxnSpPr>
          <p:nvPr/>
        </p:nvCxnSpPr>
        <p:spPr>
          <a:xfrm>
            <a:off x="3531777" y="2593518"/>
            <a:ext cx="0" cy="1028260"/>
          </a:xfrm>
          <a:prstGeom prst="straightConnector1">
            <a:avLst/>
          </a:prstGeom>
          <a:ln w="15875">
            <a:solidFill>
              <a:srgbClr val="C8893C"/>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7" name="肘形接點 12">
            <a:extLst>
              <a:ext uri="{FF2B5EF4-FFF2-40B4-BE49-F238E27FC236}">
                <a16:creationId xmlns:a16="http://schemas.microsoft.com/office/drawing/2014/main" id="{C8E71AE8-BCCB-4426-A086-F254B7BA8EB3}"/>
              </a:ext>
            </a:extLst>
          </p:cNvPr>
          <p:cNvCxnSpPr>
            <a:cxnSpLocks/>
            <a:stCxn id="7" idx="2"/>
            <a:endCxn id="21" idx="0"/>
          </p:cNvCxnSpPr>
          <p:nvPr/>
        </p:nvCxnSpPr>
        <p:spPr>
          <a:xfrm>
            <a:off x="4588329" y="3406225"/>
            <a:ext cx="0" cy="1009649"/>
          </a:xfrm>
          <a:prstGeom prst="straightConnector1">
            <a:avLst/>
          </a:prstGeom>
          <a:ln w="15875">
            <a:solidFill>
              <a:srgbClr val="52CE84"/>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8" name="肘形接點 12">
            <a:extLst>
              <a:ext uri="{FF2B5EF4-FFF2-40B4-BE49-F238E27FC236}">
                <a16:creationId xmlns:a16="http://schemas.microsoft.com/office/drawing/2014/main" id="{3A9E1420-9A90-410C-9A75-68B780186471}"/>
              </a:ext>
            </a:extLst>
          </p:cNvPr>
          <p:cNvCxnSpPr>
            <a:cxnSpLocks/>
            <a:stCxn id="4" idx="2"/>
            <a:endCxn id="22" idx="0"/>
          </p:cNvCxnSpPr>
          <p:nvPr/>
        </p:nvCxnSpPr>
        <p:spPr>
          <a:xfrm>
            <a:off x="5131474" y="3409080"/>
            <a:ext cx="0" cy="983002"/>
          </a:xfrm>
          <a:prstGeom prst="straightConnector1">
            <a:avLst/>
          </a:prstGeom>
          <a:ln w="15875">
            <a:solidFill>
              <a:srgbClr val="FF5752"/>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6" name="肘形接點 12">
            <a:extLst>
              <a:ext uri="{FF2B5EF4-FFF2-40B4-BE49-F238E27FC236}">
                <a16:creationId xmlns:a16="http://schemas.microsoft.com/office/drawing/2014/main" id="{CC812CFD-E65F-4CBE-8169-35003D06E66E}"/>
              </a:ext>
            </a:extLst>
          </p:cNvPr>
          <p:cNvCxnSpPr>
            <a:cxnSpLocks/>
            <a:stCxn id="28" idx="2"/>
            <a:endCxn id="27" idx="1"/>
          </p:cNvCxnSpPr>
          <p:nvPr/>
        </p:nvCxnSpPr>
        <p:spPr>
          <a:xfrm rot="16200000" flipH="1">
            <a:off x="5791864" y="2897862"/>
            <a:ext cx="2731298" cy="382024"/>
          </a:xfrm>
          <a:prstGeom prst="bentConnector2">
            <a:avLst/>
          </a:prstGeom>
          <a:ln w="15875">
            <a:solidFill>
              <a:srgbClr val="419FFF"/>
            </a:solidFill>
            <a:headEnd type="none"/>
            <a:tailEnd type="oval"/>
          </a:ln>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Arial" panose="020B0604020202020204" pitchFamily="34" charset="0"/>
                <a:ea typeface="微軟正黑體" panose="020B0604030504040204" pitchFamily="34" charset="-120"/>
                <a:cs typeface="+mn-ea"/>
                <a:sym typeface="Arial" panose="020B0604020202020204" pitchFamily="34" charset="0"/>
              </a:rPr>
              <a:t>2U NAS </a:t>
            </a:r>
            <a:r>
              <a:rPr lang="zh-CN" altLang="en" sz="2800" dirty="0">
                <a:latin typeface="Arial" panose="020B0604020202020204" pitchFamily="34" charset="0"/>
                <a:ea typeface="微軟正黑體" panose="020B0604030504040204" pitchFamily="34" charset="-120"/>
                <a:cs typeface="+mn-ea"/>
                <a:sym typeface="Arial" panose="020B0604020202020204" pitchFamily="34" charset="0"/>
              </a:rPr>
              <a:t>規格比較</a:t>
            </a:r>
            <a:endParaRPr lang="en" sz="2800" dirty="0">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 name="表格 1">
            <a:extLst>
              <a:ext uri="{FF2B5EF4-FFF2-40B4-BE49-F238E27FC236}">
                <a16:creationId xmlns:a16="http://schemas.microsoft.com/office/drawing/2014/main" id="{5AD94DFC-B33D-4F0B-828B-282746D45986}"/>
              </a:ext>
            </a:extLst>
          </p:cNvPr>
          <p:cNvGraphicFramePr>
            <a:graphicFrameLocks noGrp="1"/>
          </p:cNvGraphicFramePr>
          <p:nvPr>
            <p:extLst>
              <p:ext uri="{D42A27DB-BD31-4B8C-83A1-F6EECF244321}">
                <p14:modId xmlns:p14="http://schemas.microsoft.com/office/powerpoint/2010/main" val="3118787080"/>
              </p:ext>
            </p:extLst>
          </p:nvPr>
        </p:nvGraphicFramePr>
        <p:xfrm>
          <a:off x="831851" y="938122"/>
          <a:ext cx="7444326" cy="4132067"/>
        </p:xfrm>
        <a:graphic>
          <a:graphicData uri="http://schemas.openxmlformats.org/drawingml/2006/table">
            <a:tbl>
              <a:tblPr/>
              <a:tblGrid>
                <a:gridCol w="1675679">
                  <a:extLst>
                    <a:ext uri="{9D8B030D-6E8A-4147-A177-3AD203B41FA5}">
                      <a16:colId xmlns:a16="http://schemas.microsoft.com/office/drawing/2014/main" val="3235213397"/>
                    </a:ext>
                  </a:extLst>
                </a:gridCol>
                <a:gridCol w="3021985">
                  <a:extLst>
                    <a:ext uri="{9D8B030D-6E8A-4147-A177-3AD203B41FA5}">
                      <a16:colId xmlns:a16="http://schemas.microsoft.com/office/drawing/2014/main" val="2224630049"/>
                    </a:ext>
                  </a:extLst>
                </a:gridCol>
                <a:gridCol w="2746662">
                  <a:extLst>
                    <a:ext uri="{9D8B030D-6E8A-4147-A177-3AD203B41FA5}">
                      <a16:colId xmlns:a16="http://schemas.microsoft.com/office/drawing/2014/main" val="3767509786"/>
                    </a:ext>
                  </a:extLst>
                </a:gridCol>
              </a:tblGrid>
              <a:tr h="378467">
                <a:tc>
                  <a:txBody>
                    <a:bodyPr/>
                    <a:lstStyle/>
                    <a:p>
                      <a:pPr algn="ctr" fontAlgn="b"/>
                      <a:endParaRPr lang="en-US"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7165" marB="3439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TS-873AU-4G</a:t>
                      </a:r>
                      <a:r>
                        <a:rPr lang="en-US" altLang="zh-TW"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(-RP)</a:t>
                      </a:r>
                      <a:endParaRPr lang="en-US" sz="1400" b="1" i="0" u="none" strike="noStrike" cap="non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altLang="zh-TW"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TS-873A</a:t>
                      </a:r>
                      <a:r>
                        <a:rPr lang="en-US" altLang="zh-TW" sz="1400" b="1" i="0" u="none" strike="noStrike" cap="none">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e</a:t>
                      </a:r>
                      <a:r>
                        <a:rPr lang="en-US" altLang="zh-TW"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U-4G</a:t>
                      </a:r>
                      <a:r>
                        <a:rPr lang="en-US" altLang="zh-TW"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(-RP)</a:t>
                      </a:r>
                      <a:endParaRPr lang="en-US" altLang="zh-TW" sz="1400" b="1" i="0" u="none" strike="noStrike" cap="non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2801"/>
                  </a:ext>
                </a:extLst>
              </a:tr>
              <a:tr h="196473">
                <a:tc>
                  <a:txBody>
                    <a:bodyPr/>
                    <a:lstStyle/>
                    <a:p>
                      <a:pPr algn="ctr" fontAlgn="b"/>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作業系統</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QTS </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(pre-installed)</a:t>
                      </a:r>
                    </a:p>
                    <a:p>
                      <a:pPr algn="ctr" fontAlgn="b"/>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a:t>
                      </a:r>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QuTS hero</a:t>
                      </a:r>
                      <a:endPar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QTS</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(pre-installed)</a:t>
                      </a:r>
                    </a:p>
                    <a:p>
                      <a:pPr algn="ctr" fontAlgn="b"/>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a:t>
                      </a: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QuTS hero</a:t>
                      </a:r>
                      <a:endParaRPr lang="en-US" altLang="zh-TW"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004813300"/>
                  </a:ext>
                </a:extLst>
              </a:tr>
              <a:tr h="347365">
                <a:tc>
                  <a:txBody>
                    <a:bodyPr/>
                    <a:lstStyle/>
                    <a:p>
                      <a:pPr algn="ctr" fontAlgn="b"/>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處理器</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marL="0" indent="0" algn="ctr">
                        <a:spcBef>
                          <a:spcPts val="450"/>
                        </a:spcBef>
                        <a:buClr>
                          <a:srgbClr val="FF0000"/>
                        </a:buClr>
                        <a:buSzPct val="100000"/>
                        <a:buFont typeface="Arial" panose="020B0604020202020204" pitchFamily="34" charset="0"/>
                        <a:buNone/>
                        <a:tabLst>
                          <a:tab pos="135731" algn="l"/>
                        </a:tabLst>
                      </a:pP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AMD Ryzen™ Embedded V1500B 4-core/8-thread 2.2 GHz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處理器</a:t>
                      </a:r>
                      <a:endParaRPr lang="en-US" altLang="zh-TW"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marL="0" indent="0" algn="ctr">
                        <a:spcBef>
                          <a:spcPts val="450"/>
                        </a:spcBef>
                        <a:buClr>
                          <a:srgbClr val="FF0000"/>
                        </a:buClr>
                        <a:buSzPct val="100000"/>
                        <a:buFont typeface="Arial" panose="020B0604020202020204" pitchFamily="34" charset="0"/>
                        <a:buNone/>
                        <a:tabLst>
                          <a:tab pos="135731" algn="l"/>
                        </a:tabLst>
                      </a:pP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AMD Ryzen™ Embedded V1500B 4-core/8-thread 2.2 GHz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處理器</a:t>
                      </a:r>
                      <a:endParaRPr lang="en-US" altLang="zh-TW"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322632610"/>
                  </a:ext>
                </a:extLst>
              </a:tr>
              <a:tr h="347365">
                <a:tc>
                  <a:txBody>
                    <a:bodyPr/>
                    <a:lstStyle/>
                    <a:p>
                      <a:pPr algn="ctr" fontAlgn="b"/>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系統記憶體</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4GB </a:t>
                      </a: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a:t>
                      </a:r>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DIMM DDR4 (1 x 4GB),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最大支援</a:t>
                      </a:r>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64GB and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a:t>
                      </a:r>
                      <a:r>
                        <a:rPr 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ECC</a:t>
                      </a:r>
                      <a:endPar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4GB SODIMM DDR4 (1 x 4GB),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最大支援</a:t>
                      </a: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64GB and </a:t>
                      </a:r>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a:t>
                      </a: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ECC</a:t>
                      </a:r>
                      <a:endParaRPr lang="en-US" altLang="zh-TW"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213427290"/>
                  </a:ext>
                </a:extLst>
              </a:tr>
              <a:tr h="196473">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記憶體插槽</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DIMM DDR4</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SO-DIMM DDR4</a:t>
                      </a:r>
                      <a:endPar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758833471"/>
                  </a:ext>
                </a:extLst>
              </a:tr>
              <a:tr h="252757">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支援磁碟數量與規格</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熱插拔</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SSD</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快取</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 x 3.5" or 2.5" SATA 6Gb/s, 3Gb/s</a:t>
                      </a: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lvl="0" algn="ctr">
                        <a:lnSpc>
                          <a:spcPct val="100000"/>
                        </a:lnSpc>
                        <a:spcBef>
                          <a:spcPts val="0"/>
                        </a:spcBef>
                        <a:spcAft>
                          <a:spcPts val="0"/>
                        </a:spcAft>
                        <a:buNone/>
                      </a:pPr>
                      <a:r>
                        <a:rPr lang="en-US" sz="1000" b="0" i="0" u="none" strike="noStrike" noProof="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8 x 3.5" or 2.5" SATA 6Gb/s, 3Gb/s</a:t>
                      </a:r>
                      <a:endParaRPr lang="en-US" sz="1000" b="0" i="0" u="none" strike="noStrike" noProof="0" dirty="0">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979893879"/>
                  </a:ext>
                </a:extLst>
              </a:tr>
              <a:tr h="196473">
                <a:tc>
                  <a:txBody>
                    <a:bodyPr/>
                    <a:lstStyle/>
                    <a:p>
                      <a:pPr algn="ctr" fontAlgn="b"/>
                      <a:r>
                        <a:rPr lang="fr-FR"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2.5 Gigabit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網路埠 </a:t>
                      </a:r>
                      <a:r>
                        <a:rPr lang="fr-FR"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(RJ45)</a:t>
                      </a:r>
                      <a:endParaRPr lang="fr-FR"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a:t>
                      </a:r>
                      <a:endPar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a:t>
                      </a:r>
                      <a:endPar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516816458"/>
                  </a:ext>
                </a:extLst>
              </a:tr>
              <a:tr h="196473">
                <a:tc>
                  <a:txBody>
                    <a:bodyPr/>
                    <a:lstStyle/>
                    <a:p>
                      <a:pPr algn="ctr" fontAlgn="b"/>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PCIe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插槽</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Gen 3 x 4</a:t>
                      </a: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1"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1 x Gen 3 x 8</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175024466"/>
                  </a:ext>
                </a:extLst>
              </a:tr>
              <a:tr h="196473">
                <a:tc>
                  <a:txBody>
                    <a:bodyPr/>
                    <a:lstStyle/>
                    <a:p>
                      <a:pPr algn="ctr" fontAlgn="b"/>
                      <a:r>
                        <a:rPr lang="fr-FR"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M.2 2280 (PCIe Gen3 x1)</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插槽</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a:t>
                      </a:r>
                      <a:r>
                        <a:rPr lang="en-US" altLang="zh-TW"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SSD</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快取</a:t>
                      </a:r>
                      <a:endParaRPr lang="fr-FR"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dirty="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a:t>
                      </a: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1"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979538003"/>
                  </a:ext>
                </a:extLst>
              </a:tr>
              <a:tr h="196473">
                <a:tc>
                  <a:txBody>
                    <a:bodyPr/>
                    <a:lstStyle/>
                    <a:p>
                      <a:pPr algn="ctr" fontAlgn="b"/>
                      <a:r>
                        <a:rPr lang="fr-FR"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USB 3.2 Gen 1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埠</a:t>
                      </a:r>
                      <a:endParaRPr lang="fr-FR"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1</a:t>
                      </a:r>
                      <a:endParaRPr lang="en-US" altLang="zh-TW" sz="1000" b="0"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19226286"/>
                  </a:ext>
                </a:extLst>
              </a:tr>
              <a:tr h="196473">
                <a:tc>
                  <a:txBody>
                    <a:bodyPr/>
                    <a:lstStyle/>
                    <a:p>
                      <a:pPr algn="ctr" fontAlgn="b"/>
                      <a:r>
                        <a:rPr lang="fr-FR"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USB 3.2 Gen 2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埠</a:t>
                      </a:r>
                      <a:endParaRPr lang="fr-FR"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type-C, 1 x Type-A</a:t>
                      </a: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type-C</a:t>
                      </a:r>
                      <a:r>
                        <a:rPr lang="en-US" altLang="zh-TW" sz="1000" b="0" i="0" u="none" strike="noStrike" dirty="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1000" b="0" i="0" u="none" strike="noStrike" dirty="0">
                          <a:solidFill>
                            <a:srgbClr val="FF5752"/>
                          </a:solidFill>
                          <a:effectLst/>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b="1"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 x Type-A</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699470307"/>
                  </a:ext>
                </a:extLst>
              </a:tr>
              <a:tr h="196473">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尺寸</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(HxWxD)</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89 × 482 × 425 mm</a:t>
                      </a:r>
                      <a:endPar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89 × 482 × </a:t>
                      </a:r>
                      <a:r>
                        <a:rPr lang="en-US" sz="1000" b="1"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297</a:t>
                      </a:r>
                      <a:r>
                        <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mm</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210637395"/>
                  </a:ext>
                </a:extLst>
              </a:tr>
              <a:tr h="196473">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工作溫度</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0 - 40 °C (32°F - 104°</a:t>
                      </a:r>
                      <a:r>
                        <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F)</a:t>
                      </a: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0 - 40 °C (32°F - 104°F)</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202702337"/>
                  </a:ext>
                </a:extLst>
              </a:tr>
              <a:tr h="196473">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電源供應器</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單電源 </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250W, 100-240V </a:t>
                      </a:r>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或</a:t>
                      </a:r>
                      <a:endPar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雙電源</a:t>
                      </a:r>
                      <a:r>
                        <a:rPr 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300W, 100-240V</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單電源 </a:t>
                      </a:r>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250W, 100-240V </a:t>
                      </a:r>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或</a:t>
                      </a:r>
                      <a:endPar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algn="ctr" fontAlgn="b"/>
                      <a:r>
                        <a:rPr lang="zh-TW" alt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雙電源</a:t>
                      </a:r>
                      <a:r>
                        <a:rPr lang="en-US" altLang="zh-TW"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300W, 100-240V</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727472261"/>
                  </a:ext>
                </a:extLst>
              </a:tr>
              <a:tr h="196473">
                <a:tc>
                  <a:txBody>
                    <a:bodyPr/>
                    <a:lstStyle/>
                    <a:p>
                      <a:pPr algn="ctr" fontAlgn="b"/>
                      <a:r>
                        <a:rPr lang="zh-TW" altLang="en-US" sz="10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風扇</a:t>
                      </a:r>
                      <a:endParaRPr lang="en-US" sz="10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25200" marB="25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3333">
                        <a:alpha val="69804"/>
                      </a:srgbClr>
                    </a:solidFill>
                  </a:tcPr>
                </a:tc>
                <a:tc>
                  <a:txBody>
                    <a:bodyPr/>
                    <a:lstStyle/>
                    <a:p>
                      <a:pPr algn="ctr" fontAlgn="b"/>
                      <a:r>
                        <a:rPr lang="zh-TW" altLang="en-US"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系統風扇</a:t>
                      </a:r>
                      <a:r>
                        <a:rPr lang="en-US" altLang="zh-TW" sz="10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3 x 60mm, 12VDC</a:t>
                      </a:r>
                      <a:endParaRPr lang="en-US" altLang="zh-TW"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25200" marB="2520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181818">
                        <a:alpha val="89804"/>
                      </a:srgbClr>
                    </a:solidFill>
                  </a:tcPr>
                </a:tc>
                <a:tc>
                  <a:txBody>
                    <a:bodyPr/>
                    <a:lstStyle/>
                    <a:p>
                      <a:pPr algn="ctr" fontAlgn="b"/>
                      <a:r>
                        <a:rPr lang="zh-TW" alt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系統風扇</a:t>
                      </a:r>
                      <a:r>
                        <a:rPr lang="en-US" sz="10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3 x 60mm, 12VDC</a:t>
                      </a:r>
                    </a:p>
                  </a:txBody>
                  <a:tcPr marL="108000" marR="108000" marT="25200" marB="2520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315968504"/>
                  </a:ext>
                </a:extLst>
              </a:tr>
            </a:tbl>
          </a:graphicData>
        </a:graphic>
      </p:graphicFrame>
      <p:pic>
        <p:nvPicPr>
          <p:cNvPr id="6" name="圖片 5" descr="一張含有 文字, 頭飾, 頭盔 的圖片&#10;&#10;自動產生的描述">
            <a:extLst>
              <a:ext uri="{FF2B5EF4-FFF2-40B4-BE49-F238E27FC236}">
                <a16:creationId xmlns:a16="http://schemas.microsoft.com/office/drawing/2014/main" id="{E0BA0A41-2015-4AE7-9EB5-2D10323514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9007" y="807820"/>
            <a:ext cx="462478" cy="462478"/>
          </a:xfrm>
          <a:prstGeom prst="rect">
            <a:avLst/>
          </a:prstGeom>
        </p:spPr>
      </p:pic>
    </p:spTree>
    <p:extLst>
      <p:ext uri="{BB962C8B-B14F-4D97-AF65-F5344CB8AC3E}">
        <p14:creationId xmlns:p14="http://schemas.microsoft.com/office/powerpoint/2010/main" val="77564339"/>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0A8EBD1E-20D7-4E40-9412-DE7E464E314B}"/>
              </a:ext>
            </a:extLst>
          </p:cNvPr>
          <p:cNvSpPr/>
          <p:nvPr/>
        </p:nvSpPr>
        <p:spPr>
          <a:xfrm>
            <a:off x="595298" y="2040959"/>
            <a:ext cx="2277394" cy="1198660"/>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矩形: 圓角 16">
            <a:extLst>
              <a:ext uri="{FF2B5EF4-FFF2-40B4-BE49-F238E27FC236}">
                <a16:creationId xmlns:a16="http://schemas.microsoft.com/office/drawing/2014/main" id="{033A1C5C-CC1B-449B-863A-FBCFE3FB9A2C}"/>
              </a:ext>
            </a:extLst>
          </p:cNvPr>
          <p:cNvSpPr/>
          <p:nvPr/>
        </p:nvSpPr>
        <p:spPr>
          <a:xfrm>
            <a:off x="6150596" y="1416308"/>
            <a:ext cx="2277394" cy="1871759"/>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圓角 12">
            <a:extLst>
              <a:ext uri="{FF2B5EF4-FFF2-40B4-BE49-F238E27FC236}">
                <a16:creationId xmlns:a16="http://schemas.microsoft.com/office/drawing/2014/main" id="{62D764A9-76A6-4C5F-8516-F8AD67A6AE3C}"/>
              </a:ext>
            </a:extLst>
          </p:cNvPr>
          <p:cNvSpPr/>
          <p:nvPr/>
        </p:nvSpPr>
        <p:spPr>
          <a:xfrm>
            <a:off x="3285844" y="1120953"/>
            <a:ext cx="2277394" cy="2118666"/>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 name="矩形: 圓角 17">
            <a:extLst>
              <a:ext uri="{FF2B5EF4-FFF2-40B4-BE49-F238E27FC236}">
                <a16:creationId xmlns:a16="http://schemas.microsoft.com/office/drawing/2014/main" id="{8A8C6F3F-C061-44EC-A721-8015CB92B407}"/>
              </a:ext>
            </a:extLst>
          </p:cNvPr>
          <p:cNvSpPr/>
          <p:nvPr/>
        </p:nvSpPr>
        <p:spPr>
          <a:xfrm>
            <a:off x="2057400" y="3662052"/>
            <a:ext cx="2955066" cy="1373794"/>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cs typeface="+mn-ea"/>
                <a:sym typeface="Arial" panose="020B0604020202020204" pitchFamily="34" charset="0"/>
              </a:rPr>
              <a:t>選購支援</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JBOD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儲存擴充設備與滑軌</a:t>
            </a:r>
          </a:p>
        </p:txBody>
      </p:sp>
      <p:pic>
        <p:nvPicPr>
          <p:cNvPr id="3" name="圖片 2">
            <a:extLst>
              <a:ext uri="{FF2B5EF4-FFF2-40B4-BE49-F238E27FC236}">
                <a16:creationId xmlns:a16="http://schemas.microsoft.com/office/drawing/2014/main" id="{F1278ED7-CCD1-41B2-8A96-3B69E4DE2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98" y="1367860"/>
            <a:ext cx="2300784" cy="1994014"/>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圖片 3">
            <a:extLst>
              <a:ext uri="{FF2B5EF4-FFF2-40B4-BE49-F238E27FC236}">
                <a16:creationId xmlns:a16="http://schemas.microsoft.com/office/drawing/2014/main" id="{E5E3E0F3-BF26-4D33-BD76-99CA91E485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4708" y="979237"/>
            <a:ext cx="2667156" cy="2311536"/>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C15989ED-FDD8-42BB-A87B-E2D73A2D6CA2}"/>
              </a:ext>
            </a:extLst>
          </p:cNvPr>
          <p:cNvSpPr txBox="1"/>
          <p:nvPr/>
        </p:nvSpPr>
        <p:spPr>
          <a:xfrm>
            <a:off x="797468" y="2905905"/>
            <a:ext cx="1704313" cy="615553"/>
          </a:xfrm>
          <a:prstGeom prst="rect">
            <a:avLst/>
          </a:prstGeom>
          <a:noFill/>
        </p:spPr>
        <p:txBody>
          <a:bodyPr wrap="none" rtlCol="0">
            <a:spAutoFit/>
          </a:bodyPr>
          <a:lstStyle/>
          <a:p>
            <a:r>
              <a:rPr lang="en-US" altLang="zh-TW"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TL-R400S</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4-bay </a:t>
            </a:r>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短機身</a:t>
            </a:r>
            <a:endPar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r>
              <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機架型</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SATA 6GB/s JBOD</a:t>
            </a:r>
            <a:endPar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3352966" y="2905905"/>
            <a:ext cx="1704313" cy="769441"/>
          </a:xfrm>
          <a:prstGeom prst="rect">
            <a:avLst/>
          </a:prstGeom>
          <a:noFill/>
        </p:spPr>
        <p:txBody>
          <a:bodyPr wrap="none" rtlCol="0">
            <a:spAutoFit/>
          </a:bodyPr>
          <a:lstStyle/>
          <a:p>
            <a:r>
              <a:rPr lang="en-US" altLang="zh-TW"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TL-R1200S-RP</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機架型</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SATA 6GB/s JBOD</a:t>
            </a:r>
          </a:p>
          <a:p>
            <a:r>
              <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支援雙電源</a:t>
            </a:r>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備援</a:t>
            </a:r>
          </a:p>
        </p:txBody>
      </p:sp>
      <p:grpSp>
        <p:nvGrpSpPr>
          <p:cNvPr id="7" name="群組 6">
            <a:extLst>
              <a:ext uri="{FF2B5EF4-FFF2-40B4-BE49-F238E27FC236}">
                <a16:creationId xmlns:a16="http://schemas.microsoft.com/office/drawing/2014/main" id="{AF4C293A-19E8-45FA-859A-4CFDA4C40683}"/>
              </a:ext>
            </a:extLst>
          </p:cNvPr>
          <p:cNvGrpSpPr/>
          <p:nvPr/>
        </p:nvGrpSpPr>
        <p:grpSpPr>
          <a:xfrm>
            <a:off x="5999269" y="1109268"/>
            <a:ext cx="2580050" cy="2801878"/>
            <a:chOff x="6041492" y="1086668"/>
            <a:chExt cx="3024132" cy="3255879"/>
          </a:xfrm>
        </p:grpSpPr>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41492" y="1086668"/>
              <a:ext cx="3024132" cy="32558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400086C-2D3A-4D8C-96BF-12BF6E8F3C0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171288" y="1387161"/>
              <a:ext cx="764538" cy="113216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CE3E81A9-621E-4AE5-9D89-914B86F02128}"/>
              </a:ext>
            </a:extLst>
          </p:cNvPr>
          <p:cNvSpPr txBox="1"/>
          <p:nvPr/>
        </p:nvSpPr>
        <p:spPr>
          <a:xfrm>
            <a:off x="6173984" y="2905905"/>
            <a:ext cx="1837362" cy="769441"/>
          </a:xfrm>
          <a:prstGeom prst="rect">
            <a:avLst/>
          </a:prstGeom>
          <a:noFill/>
        </p:spPr>
        <p:txBody>
          <a:bodyPr wrap="none" rtlCol="0">
            <a:spAutoFit/>
          </a:bodyPr>
          <a:lstStyle/>
          <a:p>
            <a:r>
              <a:rPr lang="en-US" altLang="zh-TW"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TL-R1200C-RP</a:t>
            </a:r>
            <a:endParaRPr lang="en-US" altLang="zh-TW"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機架型 </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支援雙電源備</a:t>
            </a:r>
            <a:r>
              <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援</a:t>
            </a:r>
            <a:endPar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 name="Picture 6">
            <a:extLst>
              <a:ext uri="{FF2B5EF4-FFF2-40B4-BE49-F238E27FC236}">
                <a16:creationId xmlns:a16="http://schemas.microsoft.com/office/drawing/2014/main" id="{BDDACFC5-F04D-46C6-913F-771ABFF588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45536" y="3933904"/>
            <a:ext cx="3178795" cy="807153"/>
          </a:xfrm>
          <a:prstGeom prst="rect">
            <a:avLst/>
          </a:prstGeom>
        </p:spPr>
      </p:pic>
      <p:sp>
        <p:nvSpPr>
          <p:cNvPr id="12" name="文字方塊 11">
            <a:extLst>
              <a:ext uri="{FF2B5EF4-FFF2-40B4-BE49-F238E27FC236}">
                <a16:creationId xmlns:a16="http://schemas.microsoft.com/office/drawing/2014/main" id="{3F7F69B7-B149-45ED-B1DD-86E14896D852}"/>
              </a:ext>
            </a:extLst>
          </p:cNvPr>
          <p:cNvSpPr txBox="1"/>
          <p:nvPr/>
        </p:nvSpPr>
        <p:spPr>
          <a:xfrm>
            <a:off x="5151109" y="4061648"/>
            <a:ext cx="2047355" cy="615553"/>
          </a:xfrm>
          <a:prstGeom prst="rect">
            <a:avLst/>
          </a:prstGeom>
          <a:noFill/>
        </p:spPr>
        <p:txBody>
          <a:bodyPr wrap="none" rtlCol="0">
            <a:spAutoFit/>
          </a:bodyPr>
          <a:lstStyle/>
          <a:p>
            <a:pPr fontAlgn="base"/>
            <a:r>
              <a:rPr lang="en-US" altLang="zh-TW"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RAIL-B02</a:t>
            </a:r>
            <a:endParaRPr lang="zh-TW" altLang="en-US"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3F3F3F"/>
              </a:buClr>
              <a:buSzPts val="1000"/>
            </a:pPr>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適用於</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ANSI/EIA-RS-310-D </a:t>
            </a:r>
            <a:r>
              <a:rPr lang="zh-CN"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標準</a:t>
            </a:r>
            <a:endParaRPr lang="en-US" altLang="zh-CN"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3F3F3F"/>
              </a:buClr>
              <a:buSzPts val="1000"/>
            </a:pPr>
            <a:r>
              <a:rPr lang="zh-CN"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的機架滑軌套件</a:t>
            </a:r>
            <a:endParaRPr lang="zh-TW"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80426810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461183" y="1292755"/>
            <a:ext cx="5542472" cy="1671020"/>
          </a:xfrm>
          <a:prstGeom prst="snip2DiagRect">
            <a:avLst>
              <a:gd name="adj1" fmla="val 0"/>
              <a:gd name="adj2" fmla="val 14918"/>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461995" y="1292754"/>
            <a:ext cx="1466286"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15" indent="-285715"/>
            <a:r>
              <a:rPr lang="en-US" altLang="zh-TW" sz="12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10GbE </a:t>
            </a:r>
            <a:r>
              <a:rPr lang="zh-TW" altLang="en-US" sz="12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網路卡</a:t>
            </a:r>
            <a:endParaRPr lang="en-US" altLang="zh-TW" sz="12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473444" y="3105477"/>
            <a:ext cx="2738829" cy="1557444"/>
          </a:xfrm>
          <a:prstGeom prst="snip2DiagRect">
            <a:avLst>
              <a:gd name="adj1" fmla="val 0"/>
              <a:gd name="adj2" fmla="val 12556"/>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6190223" y="1279153"/>
            <a:ext cx="2440305" cy="1684622"/>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3377085" y="3081491"/>
            <a:ext cx="2626569" cy="1579402"/>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4201865" y="2299300"/>
            <a:ext cx="1380492" cy="246221"/>
          </a:xfrm>
          <a:prstGeom prst="rect">
            <a:avLst/>
          </a:prstGeom>
          <a:noFill/>
        </p:spPr>
        <p:txBody>
          <a:bodyPr wrap="square" lIns="91440" tIns="45720" rIns="91440" bIns="45720" rtlCol="0" anchor="t">
            <a:spAutoFit/>
          </a:bodyPr>
          <a:lstStyle/>
          <a:p>
            <a:pPr algn="ctr"/>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QXG-10G1T</a:t>
            </a:r>
            <a:endParaRPr lang="zh-TW" altLang="en-US" sz="1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903406" y="2285386"/>
            <a:ext cx="1449813" cy="276987"/>
          </a:xfrm>
          <a:prstGeom prst="rect">
            <a:avLst/>
          </a:prstGeom>
          <a:noFill/>
        </p:spPr>
        <p:txBody>
          <a:bodyPr wrap="square" lIns="121908" tIns="60954" rIns="121908" bIns="60954" rtlCol="0" anchor="t">
            <a:spAutoFit/>
          </a:bodyPr>
          <a:lstStyle/>
          <a:p>
            <a:pPr algn="ctr"/>
            <a:r>
              <a:rPr lang="en-US" sz="1000">
                <a:solidFill>
                  <a:schemeClr val="tx1"/>
                </a:solidFill>
                <a:latin typeface="Arial" panose="020B0604020202020204" pitchFamily="34" charset="0"/>
                <a:ea typeface="微軟正黑體" panose="020B0604030504040204" pitchFamily="34" charset="-120"/>
                <a:sym typeface="Arial" panose="020B0604020202020204" pitchFamily="34" charset="0"/>
              </a:rPr>
              <a:t>LAN-10G2T-X710</a:t>
            </a: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7244231" y="1923468"/>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QXG-5G1T-111C</a:t>
            </a:r>
            <a:endParaRPr lang="en-US" sz="1000" b="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TextBox 29">
            <a:extLst>
              <a:ext uri="{FF2B5EF4-FFF2-40B4-BE49-F238E27FC236}">
                <a16:creationId xmlns:a16="http://schemas.microsoft.com/office/drawing/2014/main" id="{C310ADD9-A473-6D44-A3A2-DE91256A9E26}"/>
              </a:ext>
            </a:extLst>
          </p:cNvPr>
          <p:cNvSpPr txBox="1"/>
          <p:nvPr/>
        </p:nvSpPr>
        <p:spPr>
          <a:xfrm>
            <a:off x="7240896" y="2135109"/>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7243625" y="2346750"/>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6232" y="1812945"/>
            <a:ext cx="1145248" cy="75241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文字方塊 55">
            <a:extLst>
              <a:ext uri="{FF2B5EF4-FFF2-40B4-BE49-F238E27FC236}">
                <a16:creationId xmlns:a16="http://schemas.microsoft.com/office/drawing/2014/main" id="{39388A57-6DB5-774C-8EEE-0EA6361EE25A}"/>
              </a:ext>
            </a:extLst>
          </p:cNvPr>
          <p:cNvSpPr txBox="1"/>
          <p:nvPr/>
        </p:nvSpPr>
        <p:spPr>
          <a:xfrm>
            <a:off x="6378247" y="2538366"/>
            <a:ext cx="869623" cy="255389"/>
          </a:xfrm>
          <a:prstGeom prst="roundRect">
            <a:avLst/>
          </a:prstGeom>
          <a:solidFill>
            <a:srgbClr val="E9C27B">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9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9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2547747" y="2299299"/>
            <a:ext cx="1380492" cy="246221"/>
          </a:xfrm>
          <a:prstGeom prst="rect">
            <a:avLst/>
          </a:prstGeom>
          <a:noFill/>
        </p:spPr>
        <p:txBody>
          <a:bodyPr wrap="square" rtlCol="0" anchor="t">
            <a:spAutoFit/>
          </a:bodyPr>
          <a:lstStyle/>
          <a:p>
            <a:pPr algn="ctr"/>
            <a:r>
              <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QXG-10G2TB</a:t>
            </a:r>
            <a:endPar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2890148" y="2551443"/>
            <a:ext cx="671681" cy="255389"/>
          </a:xfrm>
          <a:prstGeom prst="roundRect">
            <a:avLst/>
          </a:prstGeom>
          <a:solidFill>
            <a:srgbClr val="E9C27B">
              <a:alpha val="85000"/>
            </a:srgbClr>
          </a:solidFill>
        </p:spPr>
        <p:txBody>
          <a:bodyPr wrap="none" rtlCol="0" anchor="t">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4550747" y="2551443"/>
            <a:ext cx="671681" cy="255389"/>
          </a:xfrm>
          <a:prstGeom prst="roundRect">
            <a:avLst/>
          </a:prstGeom>
          <a:solidFill>
            <a:srgbClr val="E9C27B">
              <a:alpha val="85000"/>
            </a:srgbClr>
          </a:solidFill>
        </p:spPr>
        <p:txBody>
          <a:bodyPr wrap="none" rtlCol="0" anchor="t">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1 x RJ45</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55" name="TextBox 76">
            <a:extLst>
              <a:ext uri="{FF2B5EF4-FFF2-40B4-BE49-F238E27FC236}">
                <a16:creationId xmlns:a16="http://schemas.microsoft.com/office/drawing/2014/main" id="{E0F654A7-FA76-E648-BBFD-6F58934AF787}"/>
              </a:ext>
            </a:extLst>
          </p:cNvPr>
          <p:cNvSpPr txBox="1"/>
          <p:nvPr/>
        </p:nvSpPr>
        <p:spPr>
          <a:xfrm>
            <a:off x="1786993" y="3679690"/>
            <a:ext cx="1397684" cy="707886"/>
          </a:xfrm>
          <a:prstGeom prst="rect">
            <a:avLst/>
          </a:prstGeom>
          <a:noFill/>
        </p:spPr>
        <p:txBody>
          <a:bodyPr wrap="square" rtlCol="0" anchor="t">
            <a:spAutoFit/>
          </a:bodyPr>
          <a:lstStyle/>
          <a:p>
            <a:r>
              <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QXG-25G2SF-CX6</a:t>
            </a:r>
          </a:p>
          <a:p>
            <a:r>
              <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支援</a:t>
            </a:r>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 25GbE SFP28, 10GbE SFP+, 1GbE SFP)</a:t>
            </a:r>
            <a:endPar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618350" y="4254122"/>
            <a:ext cx="1168643" cy="255389"/>
          </a:xfrm>
          <a:prstGeom prst="roundRect">
            <a:avLst/>
          </a:prstGeom>
          <a:solidFill>
            <a:srgbClr val="E9C27B">
              <a:alpha val="85000"/>
            </a:srgbClr>
          </a:solidFill>
        </p:spPr>
        <p:txBody>
          <a:bodyPr wrap="none" rtlCol="0">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2 x SFP28 25Gb/s</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243307" y="2551443"/>
            <a:ext cx="671681" cy="255389"/>
          </a:xfrm>
          <a:prstGeom prst="roundRect">
            <a:avLst/>
          </a:prstGeom>
          <a:solidFill>
            <a:srgbClr val="E9C27B">
              <a:alpha val="85000"/>
            </a:srgbClr>
          </a:solidFill>
        </p:spPr>
        <p:txBody>
          <a:bodyPr wrap="none" rtlCol="0">
            <a:spAutoFit/>
          </a:bodyPr>
          <a:lstStyle/>
          <a:p>
            <a:r>
              <a:rPr kumimoji="1" lang="en-US" altLang="zh-TW" sz="900" b="1" dirty="0">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9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473447" y="3105477"/>
            <a:ext cx="1533922"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15" indent="-285715"/>
            <a:r>
              <a:rPr lang="en-US" altLang="zh-TW" sz="12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25GbE </a:t>
            </a:r>
            <a:r>
              <a:rPr lang="zh-CN" altLang="en-US" sz="12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網路卡</a:t>
            </a:r>
            <a:endParaRPr lang="en-US" altLang="zh-CN" sz="1200" b="1"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6189918" y="1279152"/>
            <a:ext cx="1267370"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08" indent="-285108"/>
            <a:r>
              <a:rPr lang="en-US" altLang="zh-TW" sz="1200" b="1"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5GbE </a:t>
            </a:r>
            <a:r>
              <a:rPr lang="zh-TW" altLang="en-US" sz="1200" b="1"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網路卡</a:t>
            </a:r>
            <a:endParaRPr lang="zh-TW" altLang="en-US" sz="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4558649" y="3487475"/>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dirty="0">
                <a:solidFill>
                  <a:schemeClr val="tx1"/>
                </a:solidFill>
                <a:latin typeface="Arial" panose="020B0604020202020204" pitchFamily="34" charset="0"/>
                <a:ea typeface="微軟正黑體" panose="020B0604030504040204" pitchFamily="34" charset="-120"/>
                <a:sym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4558649" y="3684350"/>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4558649" y="3881227"/>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3376779" y="3081491"/>
            <a:ext cx="1379288"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08" indent="-285108"/>
            <a:r>
              <a:rPr lang="en-US"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2.5GbE </a:t>
            </a:r>
            <a:r>
              <a:rPr lang="zh-TW" altLang="en-US"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網路卡</a:t>
            </a: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3596677" y="4236634"/>
            <a:ext cx="869623" cy="255389"/>
          </a:xfrm>
          <a:prstGeom prst="roundRect">
            <a:avLst/>
          </a:prstGeom>
          <a:solidFill>
            <a:srgbClr val="E9C27B">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9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9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5187" y="1619984"/>
            <a:ext cx="1000538" cy="869356"/>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8350" y="3317585"/>
            <a:ext cx="1168643" cy="101542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76187" y="3378794"/>
            <a:ext cx="1127610" cy="97976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10401" y="1616901"/>
            <a:ext cx="959499" cy="83369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06358" y="1597084"/>
            <a:ext cx="1000538" cy="869356"/>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標題 17">
            <a:extLst>
              <a:ext uri="{FF2B5EF4-FFF2-40B4-BE49-F238E27FC236}">
                <a16:creationId xmlns:a16="http://schemas.microsoft.com/office/drawing/2014/main" id="{AF4132F5-16D9-4BDC-B324-45FF931CFD64}"/>
              </a:ext>
            </a:extLst>
          </p:cNvPr>
          <p:cNvSpPr>
            <a:spLocks noGrp="1"/>
          </p:cNvSpPr>
          <p:nvPr>
            <p:ph type="title"/>
          </p:nvPr>
        </p:nvSpPr>
        <p:spPr>
          <a:xfrm>
            <a:off x="473444" y="368825"/>
            <a:ext cx="8187462" cy="572700"/>
          </a:xfrm>
        </p:spPr>
        <p:txBody>
          <a:bodyPr/>
          <a:lstStyle/>
          <a:p>
            <a:r>
              <a:rPr kumimoji="1" lang="zh-TW" altLang="en-US" sz="3200" b="1" dirty="0">
                <a:latin typeface="Arial" panose="020B0604020202020204" pitchFamily="34" charset="0"/>
                <a:ea typeface="微軟正黑體" panose="020B0604030504040204" pitchFamily="34" charset="-120"/>
                <a:sym typeface="Arial" panose="020B0604020202020204" pitchFamily="34" charset="0"/>
              </a:rPr>
              <a:t>選購各式網路相關擴充配件</a:t>
            </a:r>
            <a:endParaRPr lang="zh-TW" altLang="en-US" dirty="0"/>
          </a:p>
        </p:txBody>
      </p:sp>
      <p:sp>
        <p:nvSpPr>
          <p:cNvPr id="46" name="文字方塊 45">
            <a:extLst>
              <a:ext uri="{FF2B5EF4-FFF2-40B4-BE49-F238E27FC236}">
                <a16:creationId xmlns:a16="http://schemas.microsoft.com/office/drawing/2014/main" id="{FC0E2443-09D4-4170-A04A-308F7F78EC3B}"/>
              </a:ext>
            </a:extLst>
          </p:cNvPr>
          <p:cNvSpPr txBox="1"/>
          <p:nvPr/>
        </p:nvSpPr>
        <p:spPr>
          <a:xfrm>
            <a:off x="6213502" y="3135490"/>
            <a:ext cx="2457052" cy="615553"/>
          </a:xfrm>
          <a:prstGeom prst="rect">
            <a:avLst/>
          </a:prstGeom>
          <a:noFill/>
        </p:spPr>
        <p:txBody>
          <a:bodyPr wrap="square" rtlCol="0">
            <a:spAutoFit/>
          </a:bodyPr>
          <a:lstStyle/>
          <a:p>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更多</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en-US" altLang="zh-TW"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請參考相容性列表</a:t>
            </a:r>
            <a:endPar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https://www.qnap.com/go/compatibility/</a:t>
            </a:r>
            <a:endParaRPr lang="zh-TW" altLang="en-US" sz="1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7" name="圖形 16">
            <a:extLst>
              <a:ext uri="{FF2B5EF4-FFF2-40B4-BE49-F238E27FC236}">
                <a16:creationId xmlns:a16="http://schemas.microsoft.com/office/drawing/2014/main" id="{8D00EB35-2AF3-4A72-A924-AB363EE046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42472" y="1658375"/>
            <a:ext cx="328232" cy="400554"/>
          </a:xfrm>
          <a:prstGeom prst="rect">
            <a:avLst/>
          </a:prstGeom>
        </p:spPr>
      </p:pic>
      <p:pic>
        <p:nvPicPr>
          <p:cNvPr id="57" name="圖形 56">
            <a:extLst>
              <a:ext uri="{FF2B5EF4-FFF2-40B4-BE49-F238E27FC236}">
                <a16:creationId xmlns:a16="http://schemas.microsoft.com/office/drawing/2014/main" id="{ADAFE241-782D-43E7-8D13-BEDF7C0411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7484" y="1658375"/>
            <a:ext cx="328232" cy="400554"/>
          </a:xfrm>
          <a:prstGeom prst="rect">
            <a:avLst/>
          </a:prstGeom>
        </p:spPr>
      </p:pic>
    </p:spTree>
    <p:extLst>
      <p:ext uri="{BB962C8B-B14F-4D97-AF65-F5344CB8AC3E}">
        <p14:creationId xmlns:p14="http://schemas.microsoft.com/office/powerpoint/2010/main" val="720343729"/>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標題 1">
            <a:extLst>
              <a:ext uri="{FF2B5EF4-FFF2-40B4-BE49-F238E27FC236}">
                <a16:creationId xmlns:a16="http://schemas.microsoft.com/office/drawing/2014/main" id="{B0213FAF-BCE2-44EC-A362-FCB361F1D740}"/>
              </a:ext>
            </a:extLst>
          </p:cNvPr>
          <p:cNvSpPr txBox="1">
            <a:spLocks/>
          </p:cNvSpPr>
          <p:nvPr/>
        </p:nvSpPr>
        <p:spPr>
          <a:xfrm>
            <a:off x="712850" y="186748"/>
            <a:ext cx="8420367" cy="11465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sz="3300" b="1" dirty="0">
                <a:latin typeface="Arial" panose="020B0604020202020204" pitchFamily="34" charset="0"/>
                <a:ea typeface="微軟正黑體" panose="020B0604030504040204" pitchFamily="34" charset="-120"/>
                <a:sym typeface="Arial" panose="020B0604020202020204" pitchFamily="34" charset="0"/>
              </a:rPr>
              <a:t>打造可負擔的 </a:t>
            </a:r>
            <a:r>
              <a:rPr kumimoji="1" lang="en-US" altLang="zh-TW" sz="3300" b="1" dirty="0" err="1">
                <a:latin typeface="Arial" panose="020B0604020202020204" pitchFamily="34" charset="0"/>
                <a:ea typeface="微軟正黑體" panose="020B0604030504040204" pitchFamily="34" charset="-120"/>
                <a:sym typeface="Arial" panose="020B0604020202020204" pitchFamily="34" charset="0"/>
              </a:rPr>
              <a:t>Fibre</a:t>
            </a:r>
            <a:r>
              <a:rPr kumimoji="1" lang="en-US" altLang="zh-TW" sz="3300" b="1" dirty="0">
                <a:latin typeface="Arial" panose="020B0604020202020204" pitchFamily="34" charset="0"/>
                <a:ea typeface="微軟正黑體" panose="020B0604030504040204" pitchFamily="34" charset="-120"/>
                <a:sym typeface="Arial" panose="020B0604020202020204" pitchFamily="34" charset="0"/>
              </a:rPr>
              <a:t> Channel SAN </a:t>
            </a:r>
            <a:r>
              <a:rPr kumimoji="1" lang="zh-TW" altLang="en-US" sz="3300" b="1" dirty="0">
                <a:latin typeface="Arial" panose="020B0604020202020204" pitchFamily="34" charset="0"/>
                <a:ea typeface="微軟正黑體" panose="020B0604030504040204" pitchFamily="34" charset="-120"/>
                <a:sym typeface="Arial" panose="020B0604020202020204" pitchFamily="34" charset="0"/>
              </a:rPr>
              <a:t>環境</a:t>
            </a:r>
          </a:p>
          <a:p>
            <a:endParaRPr lang="zh-TW" altLang="en-US" sz="33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hidden="1">
            <a:extLst>
              <a:ext uri="{FF2B5EF4-FFF2-40B4-BE49-F238E27FC236}">
                <a16:creationId xmlns:a16="http://schemas.microsoft.com/office/drawing/2014/main" id="{8C538A6F-976A-4201-88E1-CF30EF32B7A0}"/>
              </a:ext>
            </a:extLst>
          </p:cNvPr>
          <p:cNvSpPr>
            <a:spLocks noGrp="1"/>
          </p:cNvSpPr>
          <p:nvPr>
            <p:ph type="title"/>
          </p:nvPr>
        </p:nvSpPr>
        <p:spPr>
          <a:xfrm>
            <a:off x="713225" y="368825"/>
            <a:ext cx="7707900" cy="572700"/>
          </a:xfrm>
        </p:spPr>
        <p:txBody>
          <a:bodyPr/>
          <a:lstStyle/>
          <a:p>
            <a:r>
              <a:rPr lang="zh-TW" altLang="en-US">
                <a:sym typeface="Arial" panose="020B0604020202020204" pitchFamily="34" charset="0"/>
              </a:rPr>
              <a:t>  </a:t>
            </a:r>
          </a:p>
        </p:txBody>
      </p:sp>
      <p:sp>
        <p:nvSpPr>
          <p:cNvPr id="46" name="文字方塊 45">
            <a:extLst>
              <a:ext uri="{FF2B5EF4-FFF2-40B4-BE49-F238E27FC236}">
                <a16:creationId xmlns:a16="http://schemas.microsoft.com/office/drawing/2014/main" id="{FC0E2443-09D4-4170-A04A-308F7F78EC3B}"/>
              </a:ext>
            </a:extLst>
          </p:cNvPr>
          <p:cNvSpPr txBox="1"/>
          <p:nvPr/>
        </p:nvSpPr>
        <p:spPr>
          <a:xfrm>
            <a:off x="3848340" y="1370845"/>
            <a:ext cx="4787696" cy="1217128"/>
          </a:xfrm>
          <a:prstGeom prst="rect">
            <a:avLst/>
          </a:prstGeom>
          <a:noFill/>
        </p:spPr>
        <p:txBody>
          <a:bodyPr wrap="square" lIns="91440" tIns="45720" rIns="91440" bIns="45720" rtlCol="0" anchor="t">
            <a:spAutoFit/>
          </a:bodyPr>
          <a:lstStyle/>
          <a:p>
            <a:pPr>
              <a:lnSpc>
                <a:spcPct val="120000"/>
              </a:lnSpc>
            </a:pPr>
            <a:r>
              <a:rPr lang="zh-TW" altLang="en-US" b="1" dirty="0">
                <a:solidFill>
                  <a:srgbClr val="E9C27B"/>
                </a:solidFill>
                <a:latin typeface="Arial" panose="020B0604020202020204" pitchFamily="34" charset="0"/>
                <a:ea typeface="微軟正黑體" panose="020B0604030504040204" pitchFamily="34" charset="-120"/>
                <a:sym typeface="Arial" panose="020B0604020202020204" pitchFamily="34" charset="0"/>
              </a:rPr>
              <a:t>添購新的</a:t>
            </a:r>
            <a:r>
              <a:rPr lang="en-US" altLang="zh-TW" b="1" dirty="0">
                <a:solidFill>
                  <a:srgbClr val="E9C27B"/>
                </a:solidFill>
                <a:latin typeface="Arial" panose="020B0604020202020204" pitchFamily="34" charset="0"/>
                <a:ea typeface="微軟正黑體" panose="020B0604030504040204" pitchFamily="34" charset="-120"/>
                <a:sym typeface="Arial" panose="020B0604020202020204" pitchFamily="34" charset="0"/>
              </a:rPr>
              <a:t> SAN </a:t>
            </a:r>
            <a:r>
              <a:rPr lang="zh-TW" altLang="en-US" b="1" dirty="0">
                <a:solidFill>
                  <a:srgbClr val="E9C27B"/>
                </a:solidFill>
                <a:latin typeface="Arial" panose="020B0604020202020204" pitchFamily="34" charset="0"/>
                <a:ea typeface="微軟正黑體" panose="020B0604030504040204" pitchFamily="34" charset="-120"/>
                <a:sym typeface="Arial" panose="020B0604020202020204" pitchFamily="34" charset="0"/>
              </a:rPr>
              <a:t>儲存設備價格昂貴，現在您有更划算的選擇。</a:t>
            </a:r>
            <a:endParaRPr lang="en-US" altLang="zh-TW"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pPr>
              <a:lnSpc>
                <a:spcPct val="120000"/>
              </a:lnSpc>
            </a:pP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在</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TS-873AeU</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系列</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上安裝</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QNAP QXP-16G2FC 16Gb FC </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擴充卡，將其設定為目標模式</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(Target Mode)</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，即可將</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TS-873AeU</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加入既有的</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SAN </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環境作為儲存裝置。此外，</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LUN Masking (LUN </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遮蔽</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zh-TW" alt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與</a:t>
            </a:r>
            <a:r>
              <a:rPr lang="en-US" alt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Port Binding (</a:t>
            </a:r>
            <a:r>
              <a:rPr lang="en-US" sz="1200"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端口聚合</a:t>
            </a:r>
            <a:r>
              <a:rPr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lang="en-US" sz="1200" dirty="0" err="1">
                <a:solidFill>
                  <a:schemeClr val="accent6"/>
                </a:solidFill>
                <a:latin typeface="Arial" panose="020B0604020202020204" pitchFamily="34" charset="0"/>
                <a:ea typeface="微軟正黑體" panose="020B0604030504040204" pitchFamily="34" charset="-120"/>
                <a:sym typeface="Arial" panose="020B0604020202020204" pitchFamily="34" charset="0"/>
              </a:rPr>
              <a:t>功能更為您的資料提供多一層的安全保護</a:t>
            </a:r>
            <a:r>
              <a:rPr lang="en-US"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a:t>
            </a:r>
            <a:endParaRPr lang="zh-TW" sz="12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a:extLst>
              <a:ext uri="{FF2B5EF4-FFF2-40B4-BE49-F238E27FC236}">
                <a16:creationId xmlns:a16="http://schemas.microsoft.com/office/drawing/2014/main" id="{344FBB42-5981-4033-A12B-8F42C2EEC7F6}"/>
              </a:ext>
            </a:extLst>
          </p:cNvPr>
          <p:cNvGrpSpPr/>
          <p:nvPr/>
        </p:nvGrpSpPr>
        <p:grpSpPr>
          <a:xfrm>
            <a:off x="481931" y="1426596"/>
            <a:ext cx="3209412" cy="3382471"/>
            <a:chOff x="4813300" y="1333320"/>
            <a:chExt cx="2079520" cy="2604129"/>
          </a:xfrm>
        </p:grpSpPr>
        <p:sp>
          <p:nvSpPr>
            <p:cNvPr id="49" name="Shape 528">
              <a:extLst>
                <a:ext uri="{FF2B5EF4-FFF2-40B4-BE49-F238E27FC236}">
                  <a16:creationId xmlns:a16="http://schemas.microsoft.com/office/drawing/2014/main" id="{399928B1-191B-4789-B392-61C77BBDABDA}"/>
                </a:ext>
              </a:extLst>
            </p:cNvPr>
            <p:cNvSpPr/>
            <p:nvPr/>
          </p:nvSpPr>
          <p:spPr>
            <a:xfrm flipH="1">
              <a:off x="4915026" y="1333321"/>
              <a:ext cx="1977794" cy="2604128"/>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TextBox 29">
              <a:extLst>
                <a:ext uri="{FF2B5EF4-FFF2-40B4-BE49-F238E27FC236}">
                  <a16:creationId xmlns:a16="http://schemas.microsoft.com/office/drawing/2014/main" id="{46A2F5E4-8623-B145-BF0A-DAA74F8BA667}"/>
                </a:ext>
              </a:extLst>
            </p:cNvPr>
            <p:cNvSpPr txBox="1"/>
            <p:nvPr/>
          </p:nvSpPr>
          <p:spPr>
            <a:xfrm>
              <a:off x="5291243" y="2974973"/>
              <a:ext cx="1225360" cy="260640"/>
            </a:xfrm>
            <a:prstGeom prst="rect">
              <a:avLst/>
            </a:prstGeom>
            <a:noFill/>
          </p:spPr>
          <p:txBody>
            <a:bodyPr wrap="squar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pPr algn="ctr"/>
              <a:r>
                <a:rPr lang="en-US" sz="1400" b="0" dirty="0">
                  <a:solidFill>
                    <a:schemeClr val="tx1"/>
                  </a:solidFill>
                  <a:latin typeface="Arial" panose="020B0604020202020204" pitchFamily="34" charset="0"/>
                  <a:ea typeface="微軟正黑體" panose="020B0604030504040204" pitchFamily="34" charset="-120"/>
                  <a:sym typeface="Arial" panose="020B0604020202020204" pitchFamily="34" charset="0"/>
                </a:rPr>
                <a:t>QXG-16G2FC</a:t>
              </a:r>
              <a:endParaRPr lang="zh-CN" altLang="en-US" sz="1400" b="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文字方塊 55">
              <a:extLst>
                <a:ext uri="{FF2B5EF4-FFF2-40B4-BE49-F238E27FC236}">
                  <a16:creationId xmlns:a16="http://schemas.microsoft.com/office/drawing/2014/main" id="{39388A57-6DB5-774C-8EEE-0EA6361EE25A}"/>
                </a:ext>
              </a:extLst>
            </p:cNvPr>
            <p:cNvSpPr txBox="1"/>
            <p:nvPr/>
          </p:nvSpPr>
          <p:spPr>
            <a:xfrm>
              <a:off x="5171412" y="3294657"/>
              <a:ext cx="1465021" cy="406351"/>
            </a:xfrm>
            <a:prstGeom prst="roundRect">
              <a:avLst/>
            </a:prstGeom>
            <a:solidFill>
              <a:srgbClr val="E9C27B">
                <a:alpha val="85000"/>
              </a:srgbClr>
            </a:solidFill>
          </p:spPr>
          <p:txBody>
            <a:bodyPr wrap="squar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pPr algn="ctr"/>
              <a:r>
                <a:rPr lang="en-US" sz="1400" b="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支援</a:t>
              </a:r>
              <a:r>
                <a:rPr lang="en-US" sz="1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FC 16Gb/8Gb/4Gb, </a:t>
              </a:r>
            </a:p>
            <a:p>
              <a:pPr algn="ctr"/>
              <a:r>
                <a:rPr lang="en-US" sz="1100" b="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內附光纖收發器</a:t>
              </a:r>
              <a:r>
                <a:rPr lang="en-US" sz="11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(transceiver)</a:t>
              </a:r>
              <a:endParaRPr lang="zh-TW" altLang="en-US" sz="12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4914720" y="1333320"/>
              <a:ext cx="1303410" cy="411388"/>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4480" indent="-284480"/>
              <a:r>
                <a:rPr lang="en-US" b="1">
                  <a:solidFill>
                    <a:schemeClr val="accent6"/>
                  </a:solidFill>
                  <a:latin typeface="Arial" panose="020B0604020202020204" pitchFamily="34" charset="0"/>
                  <a:ea typeface="微軟正黑體" panose="020B0604030504040204" pitchFamily="34" charset="-120"/>
                  <a:cs typeface="+mn-lt"/>
                  <a:sym typeface="Arial" panose="020B0604020202020204" pitchFamily="34" charset="0"/>
                </a:rPr>
                <a:t>16Gb FC </a:t>
              </a:r>
              <a:r>
                <a:rPr lang="en-US" b="1" err="1">
                  <a:solidFill>
                    <a:schemeClr val="accent6"/>
                  </a:solidFill>
                  <a:latin typeface="Arial" panose="020B0604020202020204" pitchFamily="34" charset="0"/>
                  <a:ea typeface="微軟正黑體" panose="020B0604030504040204" pitchFamily="34" charset="-120"/>
                  <a:cs typeface="+mn-lt"/>
                  <a:sym typeface="Arial" panose="020B0604020202020204" pitchFamily="34" charset="0"/>
                </a:rPr>
                <a:t>擴充卡</a:t>
              </a:r>
              <a:endParaRPr lang="zh-TW" sz="1600" b="1">
                <a:solidFill>
                  <a:schemeClr val="accent6"/>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 name="圖片 3">
              <a:extLst>
                <a:ext uri="{FF2B5EF4-FFF2-40B4-BE49-F238E27FC236}">
                  <a16:creationId xmlns:a16="http://schemas.microsoft.com/office/drawing/2014/main" id="{393D66B0-DF4D-4D30-A356-CF8863C6285C}"/>
                </a:ext>
              </a:extLst>
            </p:cNvPr>
            <p:cNvPicPr>
              <a:picLocks noChangeAspect="1"/>
            </p:cNvPicPr>
            <p:nvPr/>
          </p:nvPicPr>
          <p:blipFill>
            <a:blip r:embed="rId3"/>
            <a:stretch>
              <a:fillRect/>
            </a:stretch>
          </p:blipFill>
          <p:spPr>
            <a:xfrm>
              <a:off x="4813300" y="1775478"/>
              <a:ext cx="2030927" cy="1282547"/>
            </a:xfrm>
            <a:prstGeom prst="roundRect">
              <a:avLst>
                <a:gd name="adj" fmla="val 0"/>
              </a:avLst>
            </a:prstGeom>
            <a:ln>
              <a:noFill/>
            </a:ln>
            <a:effectLst>
              <a:outerShdw blurRad="266700" dist="2032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6" name="圖片 6">
            <a:extLst>
              <a:ext uri="{FF2B5EF4-FFF2-40B4-BE49-F238E27FC236}">
                <a16:creationId xmlns:a16="http://schemas.microsoft.com/office/drawing/2014/main" id="{8122A756-FEDE-4F12-A8DD-15D3F0A03DD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8716" y="2731734"/>
            <a:ext cx="4787696" cy="29494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560826551"/>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47FCD968-A052-4D91-92C5-CD01D6F00C17}"/>
              </a:ext>
            </a:extLst>
          </p:cNvPr>
          <p:cNvSpPr txBox="1">
            <a:spLocks/>
          </p:cNvSpPr>
          <p:nvPr/>
        </p:nvSpPr>
        <p:spPr>
          <a:xfrm>
            <a:off x="990600" y="2010676"/>
            <a:ext cx="1966558" cy="12913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0" dirty="0">
                <a:latin typeface="Arial" panose="020B0604020202020204" pitchFamily="34" charset="0"/>
                <a:ea typeface="微軟正黑體" panose="020B0604030504040204" pitchFamily="34" charset="-120"/>
                <a:cs typeface="+mn-ea"/>
                <a:sym typeface="Arial" panose="020B0604020202020204" pitchFamily="34" charset="0"/>
              </a:rPr>
              <a:t>LIVE </a:t>
            </a:r>
          </a:p>
          <a:p>
            <a:pPr algn="ctr"/>
            <a:r>
              <a:rPr lang="en-US" altLang="zh-TW" sz="4000" b="0" dirty="0">
                <a:latin typeface="Arial" panose="020B0604020202020204" pitchFamily="34" charset="0"/>
                <a:ea typeface="微軟正黑體" panose="020B0604030504040204" pitchFamily="34" charset="-120"/>
                <a:cs typeface="+mn-ea"/>
                <a:sym typeface="Arial" panose="020B0604020202020204" pitchFamily="34" charset="0"/>
              </a:rPr>
              <a:t>DEMO</a:t>
            </a:r>
            <a:endParaRPr lang="zh-TW" sz="4000" b="0" dirty="0">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716428691"/>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9617" y="3644660"/>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607588" y="618976"/>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524434" y="1318664"/>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26" name="矩形: 圓角 8">
            <a:extLst>
              <a:ext uri="{FF2B5EF4-FFF2-40B4-BE49-F238E27FC236}">
                <a16:creationId xmlns:a16="http://schemas.microsoft.com/office/drawing/2014/main" id="{66CD628E-E8AD-4349-93AF-A824E12DE2A6}"/>
              </a:ext>
            </a:extLst>
          </p:cNvPr>
          <p:cNvSpPr/>
          <p:nvPr/>
        </p:nvSpPr>
        <p:spPr>
          <a:xfrm>
            <a:off x="373156" y="1309532"/>
            <a:ext cx="4659616" cy="1238003"/>
          </a:xfrm>
          <a:prstGeom prst="roundRect">
            <a:avLst>
              <a:gd name="adj" fmla="val 2416"/>
            </a:avLst>
          </a:prstGeom>
          <a:solidFill>
            <a:srgbClr val="DCB483"/>
          </a:solidFill>
          <a:ln w="9525">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aseline="-250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713225" y="368825"/>
            <a:ext cx="7707900" cy="572700"/>
          </a:xfrm>
        </p:spPr>
        <p:txBody>
          <a:bodyPr>
            <a:normAutofit fontScale="90000"/>
          </a:bodyPr>
          <a:lstStyle/>
          <a:p>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選購網路交換器</a:t>
            </a: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213810" y="1303181"/>
            <a:ext cx="2031325" cy="775405"/>
          </a:xfrm>
          <a:prstGeom prst="rect">
            <a:avLst/>
          </a:prstGeom>
          <a:noFill/>
        </p:spPr>
        <p:txBody>
          <a:bodyPr wrap="none" rtlCol="0">
            <a:spAutoFit/>
          </a:bodyPr>
          <a:lstStyle/>
          <a:p>
            <a:pPr>
              <a:lnSpc>
                <a:spcPct val="130000"/>
              </a:lnSpc>
            </a:pPr>
            <a:r>
              <a:rPr lang="zh-TW" altLang="en-US"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無須更換既有佈線</a:t>
            </a:r>
            <a:endParaRPr lang="en-US" altLang="zh-TW"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即可升速 </a:t>
            </a:r>
            <a:r>
              <a:rPr lang="en-US" altLang="zh-TW"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a:t>
            </a:r>
            <a:r>
              <a:rPr lang="en" altLang="zh-TW"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GbE</a:t>
            </a:r>
            <a:endParaRPr lang="zh-TW" altLang="en-US" sz="18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2639151913"/>
              </p:ext>
            </p:extLst>
          </p:nvPr>
        </p:nvGraphicFramePr>
        <p:xfrm>
          <a:off x="5283516" y="2167848"/>
          <a:ext cx="3464364" cy="2359954"/>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684319">
                  <a:extLst>
                    <a:ext uri="{9D8B030D-6E8A-4147-A177-3AD203B41FA5}">
                      <a16:colId xmlns:a16="http://schemas.microsoft.com/office/drawing/2014/main" val="20000"/>
                    </a:ext>
                  </a:extLst>
                </a:gridCol>
                <a:gridCol w="769858">
                  <a:extLst>
                    <a:ext uri="{9D8B030D-6E8A-4147-A177-3AD203B41FA5}">
                      <a16:colId xmlns:a16="http://schemas.microsoft.com/office/drawing/2014/main" val="20001"/>
                    </a:ext>
                  </a:extLst>
                </a:gridCol>
                <a:gridCol w="987644">
                  <a:extLst>
                    <a:ext uri="{9D8B030D-6E8A-4147-A177-3AD203B41FA5}">
                      <a16:colId xmlns:a16="http://schemas.microsoft.com/office/drawing/2014/main" val="20002"/>
                    </a:ext>
                  </a:extLst>
                </a:gridCol>
                <a:gridCol w="1022543">
                  <a:extLst>
                    <a:ext uri="{9D8B030D-6E8A-4147-A177-3AD203B41FA5}">
                      <a16:colId xmlns:a16="http://schemas.microsoft.com/office/drawing/2014/main" val="20003"/>
                    </a:ext>
                  </a:extLst>
                </a:gridCol>
              </a:tblGrid>
              <a:tr h="615489">
                <a:tc>
                  <a:txBody>
                    <a:bodyPr/>
                    <a:lstStyle/>
                    <a:p>
                      <a:pPr marL="0" marR="0" lvl="0" indent="0" algn="l" rtl="0">
                        <a:spcBef>
                          <a:spcPts val="0"/>
                        </a:spcBef>
                        <a:spcAft>
                          <a:spcPts val="0"/>
                        </a:spcAft>
                        <a:buNone/>
                      </a:pPr>
                      <a:endParaRPr sz="14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spcBef>
                          <a:spcPts val="0"/>
                        </a:spcBef>
                        <a:spcAft>
                          <a:spcPts val="0"/>
                        </a:spcAft>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2"/>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extLst>
                  <a:ext uri="{0D108BD9-81ED-4DB2-BD59-A6C34878D82A}">
                    <a16:rowId xmlns:a16="http://schemas.microsoft.com/office/drawing/2014/main" val="10003"/>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4"/>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9403244">
            <a:off x="7427198" y="927904"/>
            <a:ext cx="1987372" cy="1840860"/>
          </a:xfrm>
          <a:prstGeom prst="rect">
            <a:avLst/>
          </a:prstGeom>
          <a:ln>
            <a:noFill/>
          </a:ln>
          <a:effectLst>
            <a:outerShdw blurRad="431800" dist="368300" dir="5760000" algn="tl" rotWithShape="0">
              <a:prstClr val="black">
                <a:alpha val="40000"/>
              </a:prstClr>
            </a:outerShdw>
          </a:effec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950285" y="3163969"/>
            <a:ext cx="1867819" cy="276999"/>
          </a:xfrm>
          <a:prstGeom prst="rect">
            <a:avLst/>
          </a:prstGeom>
          <a:noFill/>
        </p:spPr>
        <p:txBody>
          <a:bodyPr wrap="none" rtlCol="0">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QSW-308-1C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無網管型</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494299" y="3167595"/>
            <a:ext cx="1952779" cy="276999"/>
          </a:xfrm>
          <a:prstGeom prst="rect">
            <a:avLst/>
          </a:prstGeom>
          <a:noFill/>
        </p:spPr>
        <p:txBody>
          <a:bodyPr wrap="none" rtlCol="0">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QSW-1208-8C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無網管型</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3274472" y="3393278"/>
            <a:ext cx="1200970"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 x 10G/5G/2.5G</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748096" y="3393278"/>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9310" y="4326839"/>
            <a:ext cx="1842171" cy="276999"/>
          </a:xfrm>
          <a:prstGeom prst="rect">
            <a:avLst/>
          </a:prstGeom>
          <a:noFill/>
        </p:spPr>
        <p:txBody>
          <a:bodyPr wrap="none" rtlCol="0">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QSW-M408-4C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816819" y="4527802"/>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710148" y="4275624"/>
            <a:ext cx="2499402" cy="276999"/>
          </a:xfrm>
          <a:prstGeom prst="rect">
            <a:avLst/>
          </a:prstGeom>
          <a:noFill/>
        </p:spPr>
        <p:txBody>
          <a:bodyPr wrap="square" lIns="91440" tIns="45720" rIns="91440" bIns="45720" rtlCol="0" anchor="t">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QSW-M2108R-2C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網管半機架型</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3277192" y="4542632"/>
            <a:ext cx="1298017" cy="415498"/>
          </a:xfrm>
          <a:prstGeom prst="rect">
            <a:avLst/>
          </a:prstGeom>
          <a:noFill/>
        </p:spPr>
        <p:txBody>
          <a:bodyPr wrap="squar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419092" y="1997105"/>
            <a:ext cx="1482518" cy="256436"/>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無風扇與金屬外殼</a:t>
            </a:r>
            <a:endPar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1028381" y="1492633"/>
            <a:ext cx="1936749" cy="276999"/>
          </a:xfrm>
          <a:prstGeom prst="rect">
            <a:avLst/>
          </a:prstGeom>
          <a:noFill/>
        </p:spPr>
        <p:txBody>
          <a:bodyPr wrap="none" rtlCol="0">
            <a:spAutoFit/>
          </a:bodyPr>
          <a:lstStyle/>
          <a:p>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zh-CN"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無</a:t>
            </a:r>
            <a:r>
              <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420401" y="1576367"/>
            <a:ext cx="1077539" cy="415498"/>
          </a:xfrm>
          <a:prstGeom prst="rect">
            <a:avLst/>
          </a:prstGeom>
          <a:noFill/>
        </p:spPr>
        <p:txBody>
          <a:bodyPr wrap="non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4772" y="2664764"/>
            <a:ext cx="1900061" cy="515022"/>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74916" y="2762578"/>
            <a:ext cx="1665682" cy="351230"/>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96630" y="3828251"/>
            <a:ext cx="1685796" cy="521999"/>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494105" y="2109094"/>
            <a:ext cx="3013727" cy="314022"/>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1871" y="1759435"/>
            <a:ext cx="2905072" cy="612966"/>
          </a:xfrm>
          <a:prstGeom prst="rect">
            <a:avLst/>
          </a:prstGeom>
        </p:spPr>
      </p:pic>
    </p:spTree>
    <p:extLst>
      <p:ext uri="{BB962C8B-B14F-4D97-AF65-F5344CB8AC3E}">
        <p14:creationId xmlns:p14="http://schemas.microsoft.com/office/powerpoint/2010/main" val="3876951424"/>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EFF88AD7-A929-44F7-87C9-7D946CE78ECA}"/>
              </a:ext>
            </a:extLst>
          </p:cNvPr>
          <p:cNvSpPr/>
          <p:nvPr/>
        </p:nvSpPr>
        <p:spPr>
          <a:xfrm>
            <a:off x="3146006" y="1778560"/>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矩形: 圓角 18">
            <a:extLst>
              <a:ext uri="{FF2B5EF4-FFF2-40B4-BE49-F238E27FC236}">
                <a16:creationId xmlns:a16="http://schemas.microsoft.com/office/drawing/2014/main" id="{30D70D6B-D13E-49E4-8FD3-C8BDB85AAB0E}"/>
              </a:ext>
            </a:extLst>
          </p:cNvPr>
          <p:cNvSpPr/>
          <p:nvPr/>
        </p:nvSpPr>
        <p:spPr>
          <a:xfrm>
            <a:off x="5899175" y="1778560"/>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矩形: 圓角 16">
            <a:extLst>
              <a:ext uri="{FF2B5EF4-FFF2-40B4-BE49-F238E27FC236}">
                <a16:creationId xmlns:a16="http://schemas.microsoft.com/office/drawing/2014/main" id="{375E5BF7-19CC-408B-A687-239FC86ABD26}"/>
              </a:ext>
            </a:extLst>
          </p:cNvPr>
          <p:cNvSpPr/>
          <p:nvPr/>
        </p:nvSpPr>
        <p:spPr>
          <a:xfrm>
            <a:off x="343705" y="1778560"/>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剪去對角角落 9" hidden="1">
            <a:extLst>
              <a:ext uri="{FF2B5EF4-FFF2-40B4-BE49-F238E27FC236}">
                <a16:creationId xmlns:a16="http://schemas.microsoft.com/office/drawing/2014/main" id="{442F0471-CF6B-40B3-A3B6-14837546BC4F}"/>
              </a:ext>
            </a:extLst>
          </p:cNvPr>
          <p:cNvSpPr/>
          <p:nvPr/>
        </p:nvSpPr>
        <p:spPr>
          <a:xfrm>
            <a:off x="3357237" y="1394400"/>
            <a:ext cx="2402661" cy="383946"/>
          </a:xfrm>
          <a:prstGeom prst="snip2DiagRect">
            <a:avLst/>
          </a:prstGeom>
          <a:noFill/>
          <a:ln w="12700">
            <a:solidFill>
              <a:srgbClr val="4D6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0182881D-94AB-374D-89C6-838FD3C7730D}"/>
              </a:ext>
            </a:extLst>
          </p:cNvPr>
          <p:cNvSpPr>
            <a:spLocks noGrp="1"/>
          </p:cNvSpPr>
          <p:nvPr>
            <p:ph type="title"/>
          </p:nvPr>
        </p:nvSpPr>
        <p:spPr/>
        <p:txBody>
          <a:bodyPr/>
          <a:lstStyle/>
          <a:p>
            <a:r>
              <a:rPr lang="zh-TW" altLang="en-US" dirty="0">
                <a:latin typeface="Arial" panose="020B0604020202020204" pitchFamily="34" charset="0"/>
                <a:ea typeface="微軟正黑體" panose="020B0604030504040204" pitchFamily="34" charset="-120"/>
                <a:sym typeface="Arial" panose="020B0604020202020204" pitchFamily="34" charset="0"/>
              </a:rPr>
              <a:t>中小型企業</a:t>
            </a:r>
            <a:r>
              <a:rPr lang="zh-TW" altLang="en-US">
                <a:latin typeface="Arial" panose="020B0604020202020204" pitchFamily="34" charset="0"/>
                <a:ea typeface="微軟正黑體" panose="020B0604030504040204" pitchFamily="34" charset="-120"/>
                <a:sym typeface="Arial" panose="020B0604020202020204" pitchFamily="34" charset="0"/>
              </a:rPr>
              <a:t>或教育單位</a:t>
            </a:r>
            <a:r>
              <a:rPr lang="zh-TW" altLang="en-US" dirty="0">
                <a:latin typeface="Arial" panose="020B0604020202020204" pitchFamily="34" charset="0"/>
                <a:ea typeface="微軟正黑體" panose="020B0604030504040204" pitchFamily="34" charset="-120"/>
                <a:sym typeface="Arial" panose="020B0604020202020204" pitchFamily="34" charset="0"/>
              </a:rPr>
              <a:t>的大容量儲存需求</a:t>
            </a:r>
          </a:p>
        </p:txBody>
      </p:sp>
      <p:sp>
        <p:nvSpPr>
          <p:cNvPr id="4" name="矩形 3">
            <a:extLst>
              <a:ext uri="{FF2B5EF4-FFF2-40B4-BE49-F238E27FC236}">
                <a16:creationId xmlns:a16="http://schemas.microsoft.com/office/drawing/2014/main" id="{8D5F9BA2-64C0-D145-98B8-3EDA1CDD9EBC}"/>
              </a:ext>
            </a:extLst>
          </p:cNvPr>
          <p:cNvSpPr/>
          <p:nvPr/>
        </p:nvSpPr>
        <p:spPr>
          <a:xfrm>
            <a:off x="3519855" y="1790076"/>
            <a:ext cx="1415772" cy="584775"/>
          </a:xfrm>
          <a:prstGeom prst="rect">
            <a:avLst/>
          </a:prstGeom>
        </p:spPr>
        <p:txBody>
          <a:bodyPr wrap="none">
            <a:spAutoFit/>
          </a:bodyPr>
          <a:lstStyle/>
          <a:p>
            <a:pPr>
              <a:buClr>
                <a:schemeClr val="tx1"/>
              </a:buClr>
            </a:pPr>
            <a:r>
              <a:rPr kumimoji="1" lang="zh-CN"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公司部門內的</a:t>
            </a:r>
            <a:endParaRPr kumimoji="1" lang="en-US" altLang="zh-CN"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pPr>
              <a:buClr>
                <a:schemeClr val="tx1"/>
              </a:buClr>
            </a:pPr>
            <a:r>
              <a:rPr kumimoji="1" lang="zh-CN"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資料共享</a:t>
            </a:r>
            <a:endParaRPr kumimoji="1" lang="en-US" altLang="zh-TW"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5">
            <a:extLst>
              <a:ext uri="{FF2B5EF4-FFF2-40B4-BE49-F238E27FC236}">
                <a16:creationId xmlns:a16="http://schemas.microsoft.com/office/drawing/2014/main" id="{25C3D168-3F49-E848-B561-38CE1A1F1CC0}"/>
              </a:ext>
            </a:extLst>
          </p:cNvPr>
          <p:cNvSpPr/>
          <p:nvPr/>
        </p:nvSpPr>
        <p:spPr>
          <a:xfrm>
            <a:off x="6176536" y="1778560"/>
            <a:ext cx="2249562" cy="584775"/>
          </a:xfrm>
          <a:prstGeom prst="rect">
            <a:avLst/>
          </a:prstGeom>
        </p:spPr>
        <p:txBody>
          <a:bodyPr wrap="square">
            <a:spAutoFit/>
          </a:bodyPr>
          <a:lstStyle/>
          <a:p>
            <a:r>
              <a:rPr kumimoji="1"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小型企業、教育單位、工作室沒有伺服器機房</a:t>
            </a:r>
            <a:endParaRPr kumimoji="1" lang="en-US" altLang="zh-TW"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矩形: 剪去對角角落 1" hidden="1">
            <a:extLst>
              <a:ext uri="{FF2B5EF4-FFF2-40B4-BE49-F238E27FC236}">
                <a16:creationId xmlns:a16="http://schemas.microsoft.com/office/drawing/2014/main" id="{24BF6B8C-D28E-4C7B-9C4C-62C7752B4E30}"/>
              </a:ext>
            </a:extLst>
          </p:cNvPr>
          <p:cNvSpPr/>
          <p:nvPr/>
        </p:nvSpPr>
        <p:spPr>
          <a:xfrm>
            <a:off x="3357236" y="1971944"/>
            <a:ext cx="2402663" cy="2700854"/>
          </a:xfrm>
          <a:prstGeom prst="snip2DiagRect">
            <a:avLst>
              <a:gd name="adj1" fmla="val 0"/>
              <a:gd name="adj2" fmla="val 11831"/>
            </a:avLst>
          </a:prstGeom>
          <a:solidFill>
            <a:srgbClr val="4D65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形 13">
            <a:extLst>
              <a:ext uri="{FF2B5EF4-FFF2-40B4-BE49-F238E27FC236}">
                <a16:creationId xmlns:a16="http://schemas.microsoft.com/office/drawing/2014/main" id="{5D9AFC37-04E4-45B8-B898-0561556B6B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9769" y="2390490"/>
            <a:ext cx="2140320" cy="1771904"/>
          </a:xfrm>
          <a:prstGeom prst="rect">
            <a:avLst/>
          </a:prstGeom>
        </p:spPr>
      </p:pic>
      <p:sp>
        <p:nvSpPr>
          <p:cNvPr id="15" name="矩形: 剪去對角角落 14" hidden="1">
            <a:extLst>
              <a:ext uri="{FF2B5EF4-FFF2-40B4-BE49-F238E27FC236}">
                <a16:creationId xmlns:a16="http://schemas.microsoft.com/office/drawing/2014/main" id="{2A7FCE27-6BD4-49D7-8087-654FDD028D70}"/>
              </a:ext>
            </a:extLst>
          </p:cNvPr>
          <p:cNvSpPr/>
          <p:nvPr/>
        </p:nvSpPr>
        <p:spPr>
          <a:xfrm>
            <a:off x="593829" y="1394400"/>
            <a:ext cx="2445387" cy="383946"/>
          </a:xfrm>
          <a:prstGeom prst="snip2DiagRect">
            <a:avLst/>
          </a:prstGeom>
          <a:noFill/>
          <a:ln w="12700">
            <a:solidFill>
              <a:srgbClr val="3952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剪去對角角落 15" hidden="1">
            <a:extLst>
              <a:ext uri="{FF2B5EF4-FFF2-40B4-BE49-F238E27FC236}">
                <a16:creationId xmlns:a16="http://schemas.microsoft.com/office/drawing/2014/main" id="{A18999A6-E7A3-40F8-BA5D-8961304B569F}"/>
              </a:ext>
            </a:extLst>
          </p:cNvPr>
          <p:cNvSpPr/>
          <p:nvPr/>
        </p:nvSpPr>
        <p:spPr>
          <a:xfrm>
            <a:off x="593828" y="1971944"/>
            <a:ext cx="2402663" cy="2700854"/>
          </a:xfrm>
          <a:prstGeom prst="snip2DiagRect">
            <a:avLst>
              <a:gd name="adj1" fmla="val 0"/>
              <a:gd name="adj2" fmla="val 11831"/>
            </a:avLst>
          </a:prstGeom>
          <a:solidFill>
            <a:srgbClr val="39523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剪去對角角落 20" hidden="1">
            <a:extLst>
              <a:ext uri="{FF2B5EF4-FFF2-40B4-BE49-F238E27FC236}">
                <a16:creationId xmlns:a16="http://schemas.microsoft.com/office/drawing/2014/main" id="{A776B1AD-2363-493D-B655-62C49964D5C4}"/>
              </a:ext>
            </a:extLst>
          </p:cNvPr>
          <p:cNvSpPr/>
          <p:nvPr/>
        </p:nvSpPr>
        <p:spPr>
          <a:xfrm>
            <a:off x="6099988" y="1394400"/>
            <a:ext cx="2402661" cy="383946"/>
          </a:xfrm>
          <a:prstGeom prst="snip2DiagRect">
            <a:avLst/>
          </a:prstGeom>
          <a:noFill/>
          <a:ln w="12700">
            <a:solidFill>
              <a:srgbClr val="5D7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剪去對角角落 21" hidden="1">
            <a:extLst>
              <a:ext uri="{FF2B5EF4-FFF2-40B4-BE49-F238E27FC236}">
                <a16:creationId xmlns:a16="http://schemas.microsoft.com/office/drawing/2014/main" id="{0C5D1D7A-6001-4739-BAC6-877AA69B36AF}"/>
              </a:ext>
            </a:extLst>
          </p:cNvPr>
          <p:cNvSpPr/>
          <p:nvPr/>
        </p:nvSpPr>
        <p:spPr>
          <a:xfrm>
            <a:off x="6099987" y="1971944"/>
            <a:ext cx="2402663" cy="2700854"/>
          </a:xfrm>
          <a:prstGeom prst="snip2DiagRect">
            <a:avLst>
              <a:gd name="adj1" fmla="val 0"/>
              <a:gd name="adj2" fmla="val 11831"/>
            </a:avLst>
          </a:prstGeom>
          <a:solidFill>
            <a:srgbClr val="5D7D6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6B2672E1-99EC-48F4-AAE1-107ACFB9FF2B}"/>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877132" y="2421616"/>
            <a:ext cx="1704247" cy="1704247"/>
          </a:xfrm>
          <a:prstGeom prst="rect">
            <a:avLst/>
          </a:prstGeom>
        </p:spPr>
      </p:pic>
      <p:sp>
        <p:nvSpPr>
          <p:cNvPr id="24" name="文字方塊 23">
            <a:extLst>
              <a:ext uri="{FF2B5EF4-FFF2-40B4-BE49-F238E27FC236}">
                <a16:creationId xmlns:a16="http://schemas.microsoft.com/office/drawing/2014/main" id="{8F4FF841-1C0D-4DF3-B031-D45FFDC8B496}"/>
              </a:ext>
            </a:extLst>
          </p:cNvPr>
          <p:cNvSpPr txBox="1"/>
          <p:nvPr/>
        </p:nvSpPr>
        <p:spPr>
          <a:xfrm>
            <a:off x="753216" y="1796922"/>
            <a:ext cx="2349559" cy="584775"/>
          </a:xfrm>
          <a:prstGeom prst="rect">
            <a:avLst/>
          </a:prstGeom>
          <a:noFill/>
        </p:spPr>
        <p:txBody>
          <a:bodyPr wrap="square">
            <a:spAutoFit/>
          </a:bodyPr>
          <a:lstStyle/>
          <a:p>
            <a:r>
              <a:rPr kumimoji="1" lang="en-US" altLang="zh-TW"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IT</a:t>
            </a:r>
            <a:r>
              <a:rPr kumimoji="1"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設置資料儲存</a:t>
            </a:r>
            <a:endParaRPr kumimoji="1" lang="en-US" altLang="zh-TW"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預算有限</a:t>
            </a:r>
            <a:endParaRPr lang="zh-TW" altLang="en-US" sz="16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形 6">
            <a:extLst>
              <a:ext uri="{FF2B5EF4-FFF2-40B4-BE49-F238E27FC236}">
                <a16:creationId xmlns:a16="http://schemas.microsoft.com/office/drawing/2014/main" id="{E1A0C4FB-E7C5-4BFF-897C-6E2200F2427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47870" y="2498478"/>
            <a:ext cx="1506894" cy="2059110"/>
          </a:xfrm>
          <a:prstGeom prst="rect">
            <a:avLst/>
          </a:prstGeom>
        </p:spPr>
      </p:pic>
    </p:spTree>
    <p:extLst>
      <p:ext uri="{BB962C8B-B14F-4D97-AF65-F5344CB8AC3E}">
        <p14:creationId xmlns:p14="http://schemas.microsoft.com/office/powerpoint/2010/main" val="944122561"/>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p:txBody>
          <a:bodyPr>
            <a:noAutofit/>
          </a:bodyPr>
          <a:lstStyle/>
          <a:p>
            <a:r>
              <a:rPr lang="en-US" altLang="zh-CN" sz="2800">
                <a:latin typeface="Arial" panose="020B0604020202020204" pitchFamily="34" charset="0"/>
                <a:ea typeface="微軟正黑體" panose="020B0604030504040204" pitchFamily="34" charset="-120"/>
                <a:cs typeface="+mn-ea"/>
                <a:sym typeface="Arial" panose="020B0604020202020204" pitchFamily="34" charset="0"/>
              </a:rPr>
              <a:t>2 x 2.5GbE進行10GB檔案傳輸</a:t>
            </a:r>
            <a: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t>效能</a:t>
            </a:r>
            <a:endParaRPr lang="en-US" altLang="zh-CN" sz="28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319584" y="1171345"/>
            <a:ext cx="2981672" cy="253908"/>
          </a:xfrm>
          <a:prstGeom prst="rect">
            <a:avLst/>
          </a:prstGeom>
          <a:noFill/>
        </p:spPr>
        <p:txBody>
          <a:bodyPr wrap="square" lIns="91431" tIns="45716" rIns="91431" bIns="45716" anchor="t">
            <a:spAutoFit/>
          </a:bodyPr>
          <a:lstStyle/>
          <a:p>
            <a:pPr algn="ctr">
              <a:defRPr/>
            </a:pP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2.5GbE Windows</a:t>
            </a:r>
            <a:r>
              <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file</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 transfer (10GB)</a:t>
            </a:r>
            <a:endPar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4877917" y="1192497"/>
            <a:ext cx="3113764" cy="415490"/>
          </a:xfrm>
          <a:prstGeom prst="rect">
            <a:avLst/>
          </a:prstGeom>
          <a:noFill/>
        </p:spPr>
        <p:txBody>
          <a:bodyPr wrap="square" lIns="91431" tIns="45716" rIns="91431" bIns="45716" anchor="t">
            <a:spAutoFit/>
          </a:bodyPr>
          <a:lstStyle/>
          <a:p>
            <a:pPr algn="ctr">
              <a:defRPr/>
            </a:pP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2.5GbE Windows file transfer (10GB)</a:t>
            </a:r>
          </a:p>
          <a:p>
            <a:pPr algn="ctr">
              <a:defRPr/>
            </a:pPr>
            <a:r>
              <a:rPr lang="en-US" altLang="zh-CN"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404307" y="1633095"/>
            <a:ext cx="2896949" cy="2332806"/>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4865182" y="1664301"/>
            <a:ext cx="2980298" cy="2332806"/>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TextBox 6"/>
          <p:cNvSpPr txBox="1"/>
          <p:nvPr/>
        </p:nvSpPr>
        <p:spPr>
          <a:xfrm>
            <a:off x="1861716" y="3971335"/>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TextBox 6"/>
          <p:cNvSpPr txBox="1"/>
          <p:nvPr/>
        </p:nvSpPr>
        <p:spPr>
          <a:xfrm>
            <a:off x="2955853" y="3971335"/>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6" name="文字方塊 55"/>
          <p:cNvSpPr txBox="1"/>
          <p:nvPr/>
        </p:nvSpPr>
        <p:spPr>
          <a:xfrm rot="16200000">
            <a:off x="515082" y="3671045"/>
            <a:ext cx="641634" cy="246221"/>
          </a:xfrm>
          <a:prstGeom prst="rect">
            <a:avLst/>
          </a:prstGeom>
          <a:noFill/>
        </p:spPr>
        <p:txBody>
          <a:bodyPr wrap="square" rtlCol="0">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5350442" y="400254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6434799" y="400254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6CF5A0FA-9A7A-412D-9C6B-B5E753B46067}"/>
              </a:ext>
            </a:extLst>
          </p:cNvPr>
          <p:cNvSpPr/>
          <p:nvPr/>
        </p:nvSpPr>
        <p:spPr>
          <a:xfrm>
            <a:off x="1084464" y="3848903"/>
            <a:ext cx="260008"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957858" y="3534142"/>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957858" y="3219381"/>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957858" y="2904619"/>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300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957858" y="2589858"/>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400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945908" y="2275096"/>
            <a:ext cx="410690" cy="253916"/>
          </a:xfrm>
          <a:prstGeom prst="rect">
            <a:avLst/>
          </a:prstGeom>
        </p:spPr>
        <p:txBody>
          <a:bodyPr wrap="none">
            <a:spAutoFit/>
          </a:bodyPr>
          <a:lstStyle/>
          <a:p>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6" name="群組 5">
            <a:extLst>
              <a:ext uri="{FF2B5EF4-FFF2-40B4-BE49-F238E27FC236}">
                <a16:creationId xmlns:a16="http://schemas.microsoft.com/office/drawing/2014/main" id="{3B6B49F6-78EC-47E1-839F-C3F92020F2E4}"/>
              </a:ext>
            </a:extLst>
          </p:cNvPr>
          <p:cNvGrpSpPr/>
          <p:nvPr/>
        </p:nvGrpSpPr>
        <p:grpSpPr>
          <a:xfrm>
            <a:off x="1404307" y="2041958"/>
            <a:ext cx="6441173" cy="1923942"/>
            <a:chOff x="1513810" y="2315008"/>
            <a:chExt cx="6120419" cy="1923942"/>
          </a:xfrm>
        </p:grpSpPr>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A2A7AC37-EA43-455E-AFEE-6E5E7D0F179B}"/>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2BF42686-BDEB-4880-8AD5-653759801B64}"/>
                </a:ext>
              </a:extLst>
            </p:cNvPr>
            <p:cNvCxnSpPr>
              <a:cxnSpLocks/>
            </p:cNvCxnSpPr>
            <p:nvPr/>
          </p:nvCxnSpPr>
          <p:spPr>
            <a:xfrm>
              <a:off x="1513810" y="231500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Shape 80">
            <a:extLst>
              <a:ext uri="{FF2B5EF4-FFF2-40B4-BE49-F238E27FC236}">
                <a16:creationId xmlns:a16="http://schemas.microsoft.com/office/drawing/2014/main" id="{EF93FE93-2092-474A-8971-EC35641D72FF}"/>
              </a:ext>
            </a:extLst>
          </p:cNvPr>
          <p:cNvSpPr/>
          <p:nvPr/>
        </p:nvSpPr>
        <p:spPr>
          <a:xfrm>
            <a:off x="3172706" y="2092208"/>
            <a:ext cx="493849" cy="187793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2072762" y="2207737"/>
            <a:ext cx="511415" cy="175816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079149" y="1966126"/>
            <a:ext cx="498639" cy="276999"/>
          </a:xfrm>
          <a:prstGeom prst="rect">
            <a:avLst/>
          </a:prstGeom>
          <a:noFill/>
          <a:ln>
            <a:noFill/>
          </a:ln>
          <a:effectLst/>
        </p:spPr>
        <p:txBody>
          <a:bodyPr wrap="square" lIns="91440" tIns="45720" rIns="91440" bIns="45720" rtlCol="0" anchor="t">
            <a:spAutoFit/>
          </a:bodyPr>
          <a:lstStyle/>
          <a:p>
            <a:pPr algn="ctr"/>
            <a:r>
              <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546</a:t>
            </a:r>
          </a:p>
        </p:txBody>
      </p:sp>
      <p:sp>
        <p:nvSpPr>
          <p:cNvPr id="70" name="TextBox 20">
            <a:extLst>
              <a:ext uri="{FF2B5EF4-FFF2-40B4-BE49-F238E27FC236}">
                <a16:creationId xmlns:a16="http://schemas.microsoft.com/office/drawing/2014/main" id="{D34313E9-2182-4026-B65F-1A17B8169472}"/>
              </a:ext>
            </a:extLst>
          </p:cNvPr>
          <p:cNvSpPr txBox="1"/>
          <p:nvPr/>
        </p:nvSpPr>
        <p:spPr>
          <a:xfrm>
            <a:off x="3174303" y="1780105"/>
            <a:ext cx="498639"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590</a:t>
            </a:r>
            <a:endPar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6662341" y="2120550"/>
            <a:ext cx="493849" cy="1875717"/>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5568300" y="2222854"/>
            <a:ext cx="511415" cy="1769174"/>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5574687" y="1961001"/>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546</a:t>
            </a:r>
            <a:endPar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6659945" y="1805039"/>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589</a:t>
            </a:r>
            <a:endPar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Rectangle 3">
            <a:extLst>
              <a:ext uri="{FF2B5EF4-FFF2-40B4-BE49-F238E27FC236}">
                <a16:creationId xmlns:a16="http://schemas.microsoft.com/office/drawing/2014/main" id="{3C4220CF-584E-4C44-B7D1-B68014D66BD5}"/>
              </a:ext>
            </a:extLst>
          </p:cNvPr>
          <p:cNvSpPr>
            <a:spLocks noChangeArrowheads="1"/>
          </p:cNvSpPr>
          <p:nvPr/>
        </p:nvSpPr>
        <p:spPr bwMode="auto">
          <a:xfrm>
            <a:off x="1322262" y="4587040"/>
            <a:ext cx="3685215" cy="369324"/>
          </a:xfrm>
          <a:prstGeom prst="rect">
            <a:avLst/>
          </a:prstGeom>
          <a:noFill/>
          <a:ln w="9525">
            <a:noFill/>
            <a:miter lim="800000"/>
            <a:headEnd/>
            <a:tailEnd/>
          </a:ln>
        </p:spPr>
        <p:txBody>
          <a:bodyPr wrap="square" lIns="91431" tIns="45716" rIns="91431" bIns="45716" anchor="t">
            <a:spAutoFit/>
          </a:bodyPr>
          <a:lstStyle/>
          <a:p>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TS-873AeU, QTS 5.0, 8 x Samsung 850 Pro 512GB, RAID 5, thick volume</a:t>
            </a:r>
          </a:p>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PC | Windows 10 Pro, Intel Core i7-6700 3.4 GHz, 32GB RAM</a:t>
            </a:r>
            <a:endPar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Rectangle 2">
            <a:extLst>
              <a:ext uri="{FF2B5EF4-FFF2-40B4-BE49-F238E27FC236}">
                <a16:creationId xmlns:a16="http://schemas.microsoft.com/office/drawing/2014/main" id="{D1E17477-92DB-064A-97DA-8A7C46145F40}"/>
              </a:ext>
            </a:extLst>
          </p:cNvPr>
          <p:cNvSpPr>
            <a:spLocks noChangeArrowheads="1"/>
          </p:cNvSpPr>
          <p:nvPr/>
        </p:nvSpPr>
        <p:spPr bwMode="auto">
          <a:xfrm>
            <a:off x="5408853" y="4688675"/>
            <a:ext cx="2877831" cy="184658"/>
          </a:xfrm>
          <a:prstGeom prst="rect">
            <a:avLst/>
          </a:prstGeom>
          <a:noFill/>
          <a:ln w="9525">
            <a:noFill/>
            <a:miter lim="800000"/>
            <a:headEnd/>
            <a:tailEnd/>
          </a:ln>
        </p:spPr>
        <p:txBody>
          <a:bodyPr wrap="square" lIns="91431" tIns="45716" rIns="91431" bIns="45716" anchor="t">
            <a:spAutoFit/>
          </a:bodyPr>
          <a:lstStyle/>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62" name="矩形 61">
            <a:extLst>
              <a:ext uri="{FF2B5EF4-FFF2-40B4-BE49-F238E27FC236}">
                <a16:creationId xmlns:a16="http://schemas.microsoft.com/office/drawing/2014/main" id="{FDBA0A90-51AF-451F-982B-D92F2E527B4D}"/>
              </a:ext>
            </a:extLst>
          </p:cNvPr>
          <p:cNvSpPr/>
          <p:nvPr/>
        </p:nvSpPr>
        <p:spPr>
          <a:xfrm>
            <a:off x="945908" y="1911020"/>
            <a:ext cx="410690" cy="253916"/>
          </a:xfrm>
          <a:prstGeom prst="rect">
            <a:avLst/>
          </a:prstGeom>
        </p:spPr>
        <p:txBody>
          <a:bodyPr wrap="none">
            <a:spAutoFit/>
          </a:bodyPr>
          <a:lstStyle/>
          <a:p>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600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58849034"/>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p:txBody>
          <a:bodyPr>
            <a:noAutofit/>
          </a:bodyPr>
          <a:lstStyle/>
          <a:p>
            <a: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t>連接網路擴充卡</a:t>
            </a:r>
            <a:r>
              <a:rPr lang="en-US" altLang="zh-CN" sz="2800" dirty="0">
                <a:latin typeface="Arial" panose="020B0604020202020204" pitchFamily="34" charset="0"/>
                <a:ea typeface="微軟正黑體" panose="020B0604030504040204" pitchFamily="34" charset="-120"/>
                <a:cs typeface="+mn-ea"/>
                <a:sym typeface="Arial" panose="020B0604020202020204" pitchFamily="34" charset="0"/>
              </a:rPr>
              <a:t>2 </a:t>
            </a:r>
            <a:r>
              <a:rPr lang="en-US" altLang="zh-CN" sz="2800">
                <a:latin typeface="Arial" panose="020B0604020202020204" pitchFamily="34" charset="0"/>
                <a:ea typeface="微軟正黑體" panose="020B0604030504040204" pitchFamily="34" charset="-120"/>
                <a:cs typeface="+mn-ea"/>
                <a:sym typeface="Arial" panose="020B0604020202020204" pitchFamily="34" charset="0"/>
              </a:rPr>
              <a:t>x 10GbE</a:t>
            </a:r>
            <a: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t>效能數據</a:t>
            </a:r>
            <a:endParaRPr lang="en-US" altLang="zh-CN" sz="28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214468" y="1539132"/>
            <a:ext cx="3281833" cy="253908"/>
          </a:xfrm>
          <a:prstGeom prst="rect">
            <a:avLst/>
          </a:prstGeom>
          <a:noFill/>
        </p:spPr>
        <p:txBody>
          <a:bodyPr wrap="square" lIns="91431" tIns="45716" rIns="91431" bIns="45716" anchor="t">
            <a:spAutoFit/>
          </a:bodyPr>
          <a:lstStyle>
            <a:defPPr marR="0" lvl="0" algn="l" rtl="0">
              <a:lnSpc>
                <a:spcPct val="100000"/>
              </a:lnSpc>
              <a:spcBef>
                <a:spcPts val="0"/>
              </a:spcBef>
              <a:spcAft>
                <a:spcPts val="0"/>
              </a:spcAft>
            </a:defPPr>
            <a:lvl1pPr algn="ctr">
              <a:defRPr sz="1200">
                <a:solidFill>
                  <a:srgbClr val="2E2E2E"/>
                </a:solidFill>
                <a:effectLst/>
                <a:latin typeface="Roboto" panose="02000000000000000000" pitchFamily="2" charset="0"/>
              </a:defRPr>
            </a:lvl1pPr>
          </a:lstStyle>
          <a:p>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rPr>
              <a:t>2 x 10GbE SMB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sequential</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rPr>
              <a:t> throughput</a:t>
            </a:r>
            <a:r>
              <a:rPr lang="en-US" altLang="zh-TW" sz="1050">
                <a:solidFill>
                  <a:schemeClr val="tx1">
                    <a:lumMod val="95000"/>
                    <a:lumOff val="5000"/>
                  </a:schemeClr>
                </a:solidFill>
                <a:latin typeface="Arial" panose="020B0604020202020204" pitchFamily="34" charset="0"/>
                <a:ea typeface="微軟正黑體" panose="020B0604030504040204" pitchFamily="34" charset="-120"/>
                <a:cs typeface="+mn-ea"/>
              </a:rPr>
              <a:t>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(512KB)</a:t>
            </a:r>
            <a:endPar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4865183" y="1519434"/>
            <a:ext cx="2980298" cy="415490"/>
          </a:xfrm>
          <a:prstGeom prst="rect">
            <a:avLst/>
          </a:prstGeom>
          <a:noFill/>
        </p:spPr>
        <p:txBody>
          <a:bodyPr wrap="square" lIns="91431" tIns="45716" rIns="91431" bIns="45716" anchor="t">
            <a:spAutoFit/>
          </a:bodyPr>
          <a:lstStyle/>
          <a:p>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rPr>
              <a:t>2 x 10GbE SMB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sequential</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rPr>
              <a:t> throughput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(512KB)</a:t>
            </a:r>
            <a:endPar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a:defRPr/>
            </a:pPr>
            <a:r>
              <a:rPr lang="en-US" altLang="zh-CN"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404307" y="2026194"/>
            <a:ext cx="2896949" cy="1951491"/>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4865182" y="2057400"/>
            <a:ext cx="2980298" cy="1951491"/>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TextBox 6"/>
          <p:cNvSpPr txBox="1"/>
          <p:nvPr/>
        </p:nvSpPr>
        <p:spPr>
          <a:xfrm>
            <a:off x="1861716" y="3977685"/>
            <a:ext cx="925778" cy="292380"/>
          </a:xfrm>
          <a:prstGeom prst="rect">
            <a:avLst/>
          </a:prstGeom>
          <a:noFill/>
        </p:spPr>
        <p:txBody>
          <a:bodyPr wrap="square" lIns="91431" tIns="45716" rIns="91431" bIns="45716" anchor="t">
            <a:spAutoFit/>
          </a:bodyPr>
          <a:lstStyle/>
          <a:p>
            <a:pPr algn="ctr">
              <a:defRPr/>
            </a:pPr>
            <a:r>
              <a:rPr lang="en-US" altLang="zh-CN"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TextBox 6"/>
          <p:cNvSpPr txBox="1"/>
          <p:nvPr/>
        </p:nvSpPr>
        <p:spPr>
          <a:xfrm>
            <a:off x="2955853" y="3977685"/>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6" name="文字方塊 55"/>
          <p:cNvSpPr txBox="1"/>
          <p:nvPr/>
        </p:nvSpPr>
        <p:spPr>
          <a:xfrm rot="16200000">
            <a:off x="515082" y="3677395"/>
            <a:ext cx="641634" cy="246221"/>
          </a:xfrm>
          <a:prstGeom prst="rect">
            <a:avLst/>
          </a:prstGeom>
          <a:noFill/>
        </p:spPr>
        <p:txBody>
          <a:bodyPr wrap="square" rtlCol="0">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5350442" y="400889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6434799" y="400889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6CF5A0FA-9A7A-412D-9C6B-B5E753B46067}"/>
              </a:ext>
            </a:extLst>
          </p:cNvPr>
          <p:cNvSpPr/>
          <p:nvPr/>
        </p:nvSpPr>
        <p:spPr>
          <a:xfrm>
            <a:off x="1183880" y="3855253"/>
            <a:ext cx="260008"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1033198" y="3540492"/>
            <a:ext cx="41069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957858" y="3225731"/>
            <a:ext cx="48603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1000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957858" y="2910969"/>
            <a:ext cx="48603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957858" y="2596208"/>
            <a:ext cx="48603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2000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957858" y="2281446"/>
            <a:ext cx="486030" cy="253916"/>
          </a:xfrm>
          <a:prstGeom prst="rect">
            <a:avLst/>
          </a:prstGeom>
        </p:spPr>
        <p:txBody>
          <a:bodyPr wrap="none">
            <a:spAutoFit/>
          </a:bodyPr>
          <a:lstStyle/>
          <a:p>
            <a:pPr algn="r"/>
            <a:r>
              <a:rPr lang="en-US" altLang="zh-TW"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2500</a:t>
            </a:r>
            <a:endParaRPr lang="zh-TW" altLang="en-US" sz="1050" dirty="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6" name="群組 5">
            <a:extLst>
              <a:ext uri="{FF2B5EF4-FFF2-40B4-BE49-F238E27FC236}">
                <a16:creationId xmlns:a16="http://schemas.microsoft.com/office/drawing/2014/main" id="{3B6B49F6-78EC-47E1-839F-C3F92020F2E4}"/>
              </a:ext>
            </a:extLst>
          </p:cNvPr>
          <p:cNvGrpSpPr/>
          <p:nvPr/>
        </p:nvGrpSpPr>
        <p:grpSpPr>
          <a:xfrm>
            <a:off x="1404307" y="2398828"/>
            <a:ext cx="6441173" cy="1573422"/>
            <a:chOff x="1513810" y="2665528"/>
            <a:chExt cx="6120419" cy="1573422"/>
          </a:xfrm>
        </p:grpSpPr>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A2A7AC37-EA43-455E-AFEE-6E5E7D0F179B}"/>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Shape 80">
            <a:extLst>
              <a:ext uri="{FF2B5EF4-FFF2-40B4-BE49-F238E27FC236}">
                <a16:creationId xmlns:a16="http://schemas.microsoft.com/office/drawing/2014/main" id="{EF93FE93-2092-474A-8971-EC35641D72FF}"/>
              </a:ext>
            </a:extLst>
          </p:cNvPr>
          <p:cNvSpPr/>
          <p:nvPr/>
        </p:nvSpPr>
        <p:spPr>
          <a:xfrm>
            <a:off x="3172706" y="3139422"/>
            <a:ext cx="493849" cy="837072"/>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2072762" y="2483514"/>
            <a:ext cx="511415" cy="148873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029729" y="2156240"/>
            <a:ext cx="589751" cy="276999"/>
          </a:xfrm>
          <a:prstGeom prst="rect">
            <a:avLst/>
          </a:prstGeom>
          <a:noFill/>
          <a:ln>
            <a:noFill/>
          </a:ln>
          <a:effectLst/>
        </p:spPr>
        <p:txBody>
          <a:bodyPr wrap="square" lIns="91440" tIns="45720" rIns="91440" bIns="45720" rtlCol="0" anchor="t">
            <a:spAutoFit/>
          </a:bodyPr>
          <a:lstStyle/>
          <a:p>
            <a:pPr algn="ctr"/>
            <a:r>
              <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2361</a:t>
            </a:r>
          </a:p>
        </p:txBody>
      </p:sp>
      <p:sp>
        <p:nvSpPr>
          <p:cNvPr id="70" name="TextBox 20">
            <a:extLst>
              <a:ext uri="{FF2B5EF4-FFF2-40B4-BE49-F238E27FC236}">
                <a16:creationId xmlns:a16="http://schemas.microsoft.com/office/drawing/2014/main" id="{D34313E9-2182-4026-B65F-1A17B8169472}"/>
              </a:ext>
            </a:extLst>
          </p:cNvPr>
          <p:cNvSpPr txBox="1"/>
          <p:nvPr/>
        </p:nvSpPr>
        <p:spPr>
          <a:xfrm>
            <a:off x="3130254" y="2843326"/>
            <a:ext cx="576975"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1373</a:t>
            </a:r>
            <a:endPar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6662341" y="3204378"/>
            <a:ext cx="493849" cy="798239"/>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5568300" y="2477672"/>
            <a:ext cx="511415" cy="152070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5574687" y="2173216"/>
            <a:ext cx="552737"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2362</a:t>
            </a:r>
            <a:endParaRPr 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6613167" y="2901506"/>
            <a:ext cx="569041" cy="276999"/>
          </a:xfrm>
          <a:prstGeom prst="rect">
            <a:avLst/>
          </a:prstGeom>
          <a:noFill/>
          <a:ln>
            <a:noFill/>
          </a:ln>
          <a:effectLst/>
        </p:spPr>
        <p:txBody>
          <a:bodyPr wrap="square" lIns="91440" tIns="45720" rIns="91440" bIns="45720" rtlCol="0" anchor="t">
            <a:spAutoFit/>
          </a:bodyPr>
          <a:lstStyle/>
          <a:p>
            <a:pPr algn="ct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1270</a:t>
            </a:r>
          </a:p>
        </p:txBody>
      </p:sp>
      <p:sp>
        <p:nvSpPr>
          <p:cNvPr id="37" name="Rectangle 3">
            <a:extLst>
              <a:ext uri="{FF2B5EF4-FFF2-40B4-BE49-F238E27FC236}">
                <a16:creationId xmlns:a16="http://schemas.microsoft.com/office/drawing/2014/main" id="{3C4220CF-584E-4C44-B7D1-B68014D66BD5}"/>
              </a:ext>
            </a:extLst>
          </p:cNvPr>
          <p:cNvSpPr>
            <a:spLocks noChangeArrowheads="1"/>
          </p:cNvSpPr>
          <p:nvPr/>
        </p:nvSpPr>
        <p:spPr bwMode="auto">
          <a:xfrm>
            <a:off x="1287646" y="4497680"/>
            <a:ext cx="3685215" cy="553990"/>
          </a:xfrm>
          <a:prstGeom prst="rect">
            <a:avLst/>
          </a:prstGeom>
          <a:noFill/>
          <a:ln w="9525">
            <a:noFill/>
            <a:miter lim="800000"/>
            <a:headEnd/>
            <a:tailEnd/>
          </a:ln>
        </p:spPr>
        <p:txBody>
          <a:bodyPr wrap="square" lIns="91431" tIns="45716" rIns="91431" bIns="45716" anchor="t">
            <a:spAutoFit/>
          </a:bodyPr>
          <a:lstStyle/>
          <a:p>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TS-873AeU, QTS 5.0, 8 x Samsung 850 Pro 512GB, RAID 5, thick volume</a:t>
            </a:r>
          </a:p>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PC | Windows 10 Pro, Intel Core i7-6700 3.4 GHz, 32GB RAM</a:t>
            </a:r>
            <a:endParaRPr lang="en" altLang="zh-TW" sz="60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 sz="60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Ethernet</a:t>
            </a:r>
            <a:r>
              <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install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rPr>
              <a:t>QXG-10G2T-X710</a:t>
            </a:r>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mn-ea"/>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rPr>
              <a:t>expansion card</a:t>
            </a:r>
            <a:endPar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600" dirty="0" err="1">
                <a:solidFill>
                  <a:schemeClr val="tx1">
                    <a:lumMod val="75000"/>
                    <a:lumOff val="25000"/>
                  </a:schemeClr>
                </a:solidFill>
                <a:latin typeface="Arial" panose="020B0604020202020204" pitchFamily="34" charset="0"/>
                <a:ea typeface="微軟正黑體" panose="020B0604030504040204" pitchFamily="34" charset="-120"/>
                <a:cs typeface="+mn-ea"/>
              </a:rPr>
              <a:t>IOmeter</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rPr>
              <a:t> | RAM 128MB, 30-sec ramp up time, 3-min seq. run time, 16 workers, 4-outstanding, 1MB</a:t>
            </a:r>
            <a:endPar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Rectangle 2">
            <a:extLst>
              <a:ext uri="{FF2B5EF4-FFF2-40B4-BE49-F238E27FC236}">
                <a16:creationId xmlns:a16="http://schemas.microsoft.com/office/drawing/2014/main" id="{D1E17477-92DB-064A-97DA-8A7C46145F40}"/>
              </a:ext>
            </a:extLst>
          </p:cNvPr>
          <p:cNvSpPr>
            <a:spLocks noChangeArrowheads="1"/>
          </p:cNvSpPr>
          <p:nvPr/>
        </p:nvSpPr>
        <p:spPr bwMode="auto">
          <a:xfrm>
            <a:off x="5350442" y="4688675"/>
            <a:ext cx="2877831" cy="184658"/>
          </a:xfrm>
          <a:prstGeom prst="rect">
            <a:avLst/>
          </a:prstGeom>
          <a:noFill/>
          <a:ln w="9525">
            <a:noFill/>
            <a:miter lim="800000"/>
            <a:headEnd/>
            <a:tailEnd/>
          </a:ln>
        </p:spPr>
        <p:txBody>
          <a:bodyPr wrap="square" lIns="91431" tIns="45716" rIns="91431" bIns="45716" anchor="t">
            <a:spAutoFit/>
          </a:bodyPr>
          <a:lstStyle/>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Tree>
    <p:extLst>
      <p:ext uri="{BB962C8B-B14F-4D97-AF65-F5344CB8AC3E}">
        <p14:creationId xmlns:p14="http://schemas.microsoft.com/office/powerpoint/2010/main" val="1076216529"/>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47FCD968-A052-4D91-92C5-CD01D6F00C17}"/>
              </a:ext>
            </a:extLst>
          </p:cNvPr>
          <p:cNvSpPr txBox="1">
            <a:spLocks/>
          </p:cNvSpPr>
          <p:nvPr/>
        </p:nvSpPr>
        <p:spPr>
          <a:xfrm>
            <a:off x="901474" y="2445132"/>
            <a:ext cx="2387826" cy="15066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600" b="0" dirty="0">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3600" b="0" dirty="0">
                <a:latin typeface="Arial" panose="020B0604020202020204" pitchFamily="34" charset="0"/>
                <a:ea typeface="微軟正黑體" panose="020B0604030504040204" pitchFamily="34" charset="-120"/>
                <a:cs typeface="+mn-ea"/>
                <a:sym typeface="Arial" panose="020B0604020202020204" pitchFamily="34" charset="0"/>
              </a:rPr>
              <a:t>安裝與初始化</a:t>
            </a:r>
            <a:endParaRPr lang="zh-TW" sz="3600" b="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標題 3">
            <a:extLst>
              <a:ext uri="{FF2B5EF4-FFF2-40B4-BE49-F238E27FC236}">
                <a16:creationId xmlns:a16="http://schemas.microsoft.com/office/drawing/2014/main" id="{FACB4771-6D63-4D86-B84C-31CC16F2BE26}"/>
              </a:ext>
            </a:extLst>
          </p:cNvPr>
          <p:cNvSpPr txBox="1">
            <a:spLocks/>
          </p:cNvSpPr>
          <p:nvPr/>
        </p:nvSpPr>
        <p:spPr>
          <a:xfrm>
            <a:off x="763311" y="1592873"/>
            <a:ext cx="2406420" cy="67088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a:t>
            </a:r>
            <a:endParaRPr lang="zh-TW" altLang="en-US" sz="2800" kern="5000" spc="225"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 name="直線接點 4">
            <a:extLst>
              <a:ext uri="{FF2B5EF4-FFF2-40B4-BE49-F238E27FC236}">
                <a16:creationId xmlns:a16="http://schemas.microsoft.com/office/drawing/2014/main" id="{3AA6B15B-1667-4DF8-9876-37241FE675F1}"/>
              </a:ext>
            </a:extLst>
          </p:cNvPr>
          <p:cNvCxnSpPr>
            <a:cxnSpLocks/>
          </p:cNvCxnSpPr>
          <p:nvPr/>
        </p:nvCxnSpPr>
        <p:spPr>
          <a:xfrm>
            <a:off x="871220" y="2417964"/>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2A918262-806C-4823-9728-AED0A72F4603}"/>
              </a:ext>
            </a:extLst>
          </p:cNvPr>
          <p:cNvSpPr txBox="1"/>
          <p:nvPr/>
        </p:nvSpPr>
        <p:spPr>
          <a:xfrm>
            <a:off x="763309" y="2097008"/>
            <a:ext cx="2406422" cy="261610"/>
          </a:xfrm>
          <a:prstGeom prst="rect">
            <a:avLst/>
          </a:prstGeom>
          <a:noFill/>
        </p:spPr>
        <p:txBody>
          <a:bodyPr wrap="square" lIns="91440" tIns="45720" rIns="91440" bIns="45720" rtlCol="0" anchor="t">
            <a:spAutoFit/>
          </a:bodyPr>
          <a:lstStyle/>
          <a:p>
            <a:pPr algn="ctr"/>
            <a:r>
              <a:rPr lang="en-US" altLang="zh-TW"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 </a:t>
            </a:r>
            <a:r>
              <a:rPr lang="en-US" altLang="zh-TW" sz="1100" spc="113"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短機箱機架式</a:t>
            </a:r>
            <a:r>
              <a:rPr lang="en-US" altLang="zh-TW"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NAS </a:t>
            </a:r>
            <a:r>
              <a:rPr lang="en-US" altLang="zh-TW" sz="1100" spc="113"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a:t>
            </a:r>
            <a:endParaRPr lang="zh-TW" altLang="en-US" sz="1100" spc="113"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475798804"/>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09782-2E6D-40E1-A8FB-04A237154FEC}"/>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cs typeface="+mn-ea"/>
                <a:sym typeface="Arial" panose="020B0604020202020204" pitchFamily="34" charset="0"/>
              </a:rPr>
              <a:t>磁碟安裝</a:t>
            </a:r>
          </a:p>
        </p:txBody>
      </p:sp>
      <p:pic>
        <p:nvPicPr>
          <p:cNvPr id="4" name="圖片 3">
            <a:extLst>
              <a:ext uri="{FF2B5EF4-FFF2-40B4-BE49-F238E27FC236}">
                <a16:creationId xmlns:a16="http://schemas.microsoft.com/office/drawing/2014/main" id="{0A078142-D1B8-4474-8420-16EF32BFDB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396" y="2245986"/>
            <a:ext cx="2185553" cy="1816825"/>
          </a:xfrm>
          <a:prstGeom prst="rect">
            <a:avLst/>
          </a:prstGeom>
        </p:spPr>
      </p:pic>
      <p:pic>
        <p:nvPicPr>
          <p:cNvPr id="6" name="圖片 5">
            <a:extLst>
              <a:ext uri="{FF2B5EF4-FFF2-40B4-BE49-F238E27FC236}">
                <a16:creationId xmlns:a16="http://schemas.microsoft.com/office/drawing/2014/main" id="{B1865DCC-A3A0-43B3-AA0F-03FC982986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3133" y="1542215"/>
            <a:ext cx="1346174" cy="1517918"/>
          </a:xfrm>
          <a:prstGeom prst="rect">
            <a:avLst/>
          </a:prstGeom>
        </p:spPr>
      </p:pic>
      <p:pic>
        <p:nvPicPr>
          <p:cNvPr id="8" name="圖片 7">
            <a:extLst>
              <a:ext uri="{FF2B5EF4-FFF2-40B4-BE49-F238E27FC236}">
                <a16:creationId xmlns:a16="http://schemas.microsoft.com/office/drawing/2014/main" id="{D93FE5A3-E4FC-4516-B1FE-FA5EC8CFEC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1214" y="3187328"/>
            <a:ext cx="1332442" cy="1420068"/>
          </a:xfrm>
          <a:prstGeom prst="rect">
            <a:avLst/>
          </a:prstGeom>
        </p:spPr>
      </p:pic>
      <p:pic>
        <p:nvPicPr>
          <p:cNvPr id="10" name="圖片 9">
            <a:extLst>
              <a:ext uri="{FF2B5EF4-FFF2-40B4-BE49-F238E27FC236}">
                <a16:creationId xmlns:a16="http://schemas.microsoft.com/office/drawing/2014/main" id="{85FD1126-EE81-4E4F-97C7-F493F63435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396" y="1564686"/>
            <a:ext cx="1780517" cy="1472973"/>
          </a:xfrm>
          <a:prstGeom prst="rect">
            <a:avLst/>
          </a:prstGeom>
        </p:spPr>
      </p:pic>
      <p:pic>
        <p:nvPicPr>
          <p:cNvPr id="12" name="圖片 11">
            <a:extLst>
              <a:ext uri="{FF2B5EF4-FFF2-40B4-BE49-F238E27FC236}">
                <a16:creationId xmlns:a16="http://schemas.microsoft.com/office/drawing/2014/main" id="{3B61F7CF-F7EE-4495-B006-0F53CF49EA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96395" y="3154399"/>
            <a:ext cx="1780517" cy="1485923"/>
          </a:xfrm>
          <a:prstGeom prst="rect">
            <a:avLst/>
          </a:prstGeom>
        </p:spPr>
      </p:pic>
      <p:grpSp>
        <p:nvGrpSpPr>
          <p:cNvPr id="14" name="群組 13">
            <a:extLst>
              <a:ext uri="{FF2B5EF4-FFF2-40B4-BE49-F238E27FC236}">
                <a16:creationId xmlns:a16="http://schemas.microsoft.com/office/drawing/2014/main" id="{8F6C5BB8-F16A-4A39-B44A-A31A0EEAD00D}"/>
              </a:ext>
            </a:extLst>
          </p:cNvPr>
          <p:cNvGrpSpPr/>
          <p:nvPr/>
        </p:nvGrpSpPr>
        <p:grpSpPr>
          <a:xfrm>
            <a:off x="3028950" y="2301175"/>
            <a:ext cx="602424" cy="1596187"/>
            <a:chOff x="3093104" y="2301174"/>
            <a:chExt cx="2105174" cy="1596187"/>
          </a:xfrm>
        </p:grpSpPr>
        <p:cxnSp>
          <p:nvCxnSpPr>
            <p:cNvPr id="15" name="接點: 肘形 14">
              <a:extLst>
                <a:ext uri="{FF2B5EF4-FFF2-40B4-BE49-F238E27FC236}">
                  <a16:creationId xmlns:a16="http://schemas.microsoft.com/office/drawing/2014/main" id="{714A8EE3-04B0-4B7E-B636-E136EB48AA38}"/>
                </a:ext>
              </a:extLst>
            </p:cNvPr>
            <p:cNvCxnSpPr>
              <a:cxnSpLocks/>
              <a:endCxn id="6" idx="1"/>
            </p:cNvCxnSpPr>
            <p:nvPr/>
          </p:nvCxnSpPr>
          <p:spPr>
            <a:xfrm rot="5400000" flipH="1" flipV="1">
              <a:off x="3975728" y="2229226"/>
              <a:ext cx="1150601" cy="12944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接點: 肘形 16">
              <a:extLst>
                <a:ext uri="{FF2B5EF4-FFF2-40B4-BE49-F238E27FC236}">
                  <a16:creationId xmlns:a16="http://schemas.microsoft.com/office/drawing/2014/main" id="{7A18BAF4-EDDC-4D4F-AB7C-F5B643EF06E0}"/>
                </a:ext>
              </a:extLst>
            </p:cNvPr>
            <p:cNvCxnSpPr>
              <a:cxnSpLocks/>
              <a:endCxn id="8" idx="1"/>
            </p:cNvCxnSpPr>
            <p:nvPr/>
          </p:nvCxnSpPr>
          <p:spPr>
            <a:xfrm rot="16200000" flipH="1">
              <a:off x="3969648" y="2671688"/>
              <a:ext cx="1159809" cy="12915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接點: 肘形 18">
              <a:extLst>
                <a:ext uri="{FF2B5EF4-FFF2-40B4-BE49-F238E27FC236}">
                  <a16:creationId xmlns:a16="http://schemas.microsoft.com/office/drawing/2014/main" id="{CCD3D504-E694-4C51-B980-3688BB04487E}"/>
                </a:ext>
              </a:extLst>
            </p:cNvPr>
            <p:cNvCxnSpPr>
              <a:cxnSpLocks/>
            </p:cNvCxnSpPr>
            <p:nvPr/>
          </p:nvCxnSpPr>
          <p:spPr>
            <a:xfrm>
              <a:off x="3093104" y="3154398"/>
              <a:ext cx="810673"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BC238620-68C9-4735-8198-09D8DC094B8B}"/>
              </a:ext>
            </a:extLst>
          </p:cNvPr>
          <p:cNvGrpSpPr/>
          <p:nvPr/>
        </p:nvGrpSpPr>
        <p:grpSpPr>
          <a:xfrm>
            <a:off x="5643651" y="2301173"/>
            <a:ext cx="452739" cy="1596189"/>
            <a:chOff x="5643656" y="2301173"/>
            <a:chExt cx="767258" cy="1596189"/>
          </a:xfrm>
        </p:grpSpPr>
        <p:cxnSp>
          <p:nvCxnSpPr>
            <p:cNvPr id="22" name="接點: 肘形 21">
              <a:extLst>
                <a:ext uri="{FF2B5EF4-FFF2-40B4-BE49-F238E27FC236}">
                  <a16:creationId xmlns:a16="http://schemas.microsoft.com/office/drawing/2014/main" id="{2F105BD7-90BA-433E-8281-33A62A9E5B96}"/>
                </a:ext>
              </a:extLst>
            </p:cNvPr>
            <p:cNvCxnSpPr>
              <a:cxnSpLocks/>
              <a:stCxn id="6" idx="3"/>
              <a:endCxn id="10" idx="1"/>
            </p:cNvCxnSpPr>
            <p:nvPr/>
          </p:nvCxnSpPr>
          <p:spPr>
            <a:xfrm flipV="1">
              <a:off x="5659307" y="2301173"/>
              <a:ext cx="74073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2B0E7D32-271F-4655-9EB8-D74846D34D9D}"/>
                </a:ext>
              </a:extLst>
            </p:cNvPr>
            <p:cNvCxnSpPr>
              <a:cxnSpLocks/>
              <a:stCxn id="8" idx="3"/>
              <a:endCxn id="12" idx="1"/>
            </p:cNvCxnSpPr>
            <p:nvPr/>
          </p:nvCxnSpPr>
          <p:spPr>
            <a:xfrm flipV="1">
              <a:off x="5643656" y="3897361"/>
              <a:ext cx="7672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5" name="文字方塊 24">
            <a:extLst>
              <a:ext uri="{FF2B5EF4-FFF2-40B4-BE49-F238E27FC236}">
                <a16:creationId xmlns:a16="http://schemas.microsoft.com/office/drawing/2014/main" id="{E00E2A9E-D94A-4DEE-A383-F90060F4456D}"/>
              </a:ext>
            </a:extLst>
          </p:cNvPr>
          <p:cNvSpPr txBox="1"/>
          <p:nvPr/>
        </p:nvSpPr>
        <p:spPr>
          <a:xfrm>
            <a:off x="3554100" y="2101117"/>
            <a:ext cx="625492" cy="400110"/>
          </a:xfrm>
          <a:prstGeom prst="rect">
            <a:avLst/>
          </a:prstGeom>
          <a:noFill/>
        </p:spPr>
        <p:txBody>
          <a:bodyPr wrap="none" rtlCol="0">
            <a:spAutoFit/>
          </a:bodyPr>
          <a:lstStyle/>
          <a:p>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3.5”</a:t>
            </a:r>
            <a:endParaRPr lang="zh-TW"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41EF87E9-4CFD-4524-875A-D0787D70005A}"/>
              </a:ext>
            </a:extLst>
          </p:cNvPr>
          <p:cNvSpPr txBox="1"/>
          <p:nvPr/>
        </p:nvSpPr>
        <p:spPr>
          <a:xfrm>
            <a:off x="3554100" y="3697305"/>
            <a:ext cx="625492" cy="400110"/>
          </a:xfrm>
          <a:prstGeom prst="rect">
            <a:avLst/>
          </a:prstGeom>
          <a:noFill/>
        </p:spPr>
        <p:txBody>
          <a:bodyPr wrap="none" rtlCol="0">
            <a:spAutoFit/>
          </a:bodyPr>
          <a:lstStyle/>
          <a:p>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a:t>
            </a:r>
            <a:endParaRPr lang="zh-TW"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902061212"/>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410B0-FD7A-4F3D-ABE1-6DAE85A604F1}"/>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cs typeface="+mn-ea"/>
                <a:sym typeface="Arial" panose="020B0604020202020204" pitchFamily="34" charset="0"/>
              </a:rPr>
              <a:t>NAS快速安裝</a:t>
            </a:r>
            <a:br>
              <a:rPr lang="zh-TW" altLang="en-US">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Title 1">
            <a:extLst>
              <a:ext uri="{FF2B5EF4-FFF2-40B4-BE49-F238E27FC236}">
                <a16:creationId xmlns:a16="http://schemas.microsoft.com/office/drawing/2014/main" id="{8DE8592D-ABDE-4629-B8F1-A12FFBF9BE9D}"/>
              </a:ext>
            </a:extLst>
          </p:cNvPr>
          <p:cNvSpPr txBox="1">
            <a:spLocks/>
          </p:cNvSpPr>
          <p:nvPr/>
        </p:nvSpPr>
        <p:spPr>
          <a:xfrm>
            <a:off x="720000" y="838200"/>
            <a:ext cx="3293200" cy="3759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10">
            <a:extLst>
              <a:ext uri="{FF2B5EF4-FFF2-40B4-BE49-F238E27FC236}">
                <a16:creationId xmlns:a16="http://schemas.microsoft.com/office/drawing/2014/main" id="{CE56D848-0A18-4C70-9968-AC22C478D880}"/>
              </a:ext>
            </a:extLst>
          </p:cNvPr>
          <p:cNvPicPr>
            <a:picLocks noChangeAspect="1"/>
          </p:cNvPicPr>
          <p:nvPr/>
        </p:nvPicPr>
        <p:blipFill>
          <a:blip r:embed="rId3"/>
          <a:stretch>
            <a:fillRect/>
          </a:stretch>
        </p:blipFill>
        <p:spPr>
          <a:xfrm>
            <a:off x="4572000" y="2162314"/>
            <a:ext cx="3853851" cy="2142986"/>
          </a:xfrm>
          <a:prstGeom prst="rect">
            <a:avLst/>
          </a:prstGeom>
        </p:spPr>
      </p:pic>
      <p:pic>
        <p:nvPicPr>
          <p:cNvPr id="5" name="圖片 16">
            <a:extLst>
              <a:ext uri="{FF2B5EF4-FFF2-40B4-BE49-F238E27FC236}">
                <a16:creationId xmlns:a16="http://schemas.microsoft.com/office/drawing/2014/main" id="{902F9612-796E-485F-9EB7-4CC068A06CF8}"/>
              </a:ext>
            </a:extLst>
          </p:cNvPr>
          <p:cNvPicPr>
            <a:picLocks noChangeAspect="1"/>
          </p:cNvPicPr>
          <p:nvPr/>
        </p:nvPicPr>
        <p:blipFill>
          <a:blip r:embed="rId4"/>
          <a:stretch>
            <a:fillRect/>
          </a:stretch>
        </p:blipFill>
        <p:spPr>
          <a:xfrm>
            <a:off x="711680" y="2151694"/>
            <a:ext cx="3228435" cy="2153442"/>
          </a:xfrm>
          <a:prstGeom prst="rect">
            <a:avLst/>
          </a:prstGeom>
        </p:spPr>
      </p:pic>
      <p:sp>
        <p:nvSpPr>
          <p:cNvPr id="6" name="文字方塊 5">
            <a:extLst>
              <a:ext uri="{FF2B5EF4-FFF2-40B4-BE49-F238E27FC236}">
                <a16:creationId xmlns:a16="http://schemas.microsoft.com/office/drawing/2014/main" id="{7A7E424E-A482-41B7-AA65-1DFF4521A3B9}"/>
              </a:ext>
            </a:extLst>
          </p:cNvPr>
          <p:cNvSpPr txBox="1"/>
          <p:nvPr/>
        </p:nvSpPr>
        <p:spPr>
          <a:xfrm>
            <a:off x="1037008" y="16043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a:solidFill>
                  <a:schemeClr val="bg1"/>
                </a:solidFill>
                <a:latin typeface="Arial" panose="020B0604020202020204" pitchFamily="34" charset="0"/>
                <a:ea typeface="微軟正黑體" panose="020B0604030504040204" pitchFamily="34" charset="-120"/>
              </a:defRPr>
            </a:lvl1pPr>
          </a:lstStyle>
          <a:p>
            <a:r>
              <a:rPr lang="zh-TW" altLang="en-US">
                <a:solidFill>
                  <a:schemeClr val="accent6"/>
                </a:solidFill>
                <a:cs typeface="+mn-ea"/>
                <a:sym typeface="Arial" panose="020B0604020202020204" pitchFamily="34" charset="0"/>
              </a:rPr>
              <a:t>透過手機掃描</a:t>
            </a:r>
            <a:r>
              <a:rPr lang="en-US" altLang="zh-TW">
                <a:solidFill>
                  <a:schemeClr val="accent6"/>
                </a:solidFill>
                <a:cs typeface="+mn-ea"/>
                <a:sym typeface="Arial" panose="020B0604020202020204" pitchFamily="34" charset="0"/>
              </a:rPr>
              <a:t>QR Code</a:t>
            </a:r>
            <a:r>
              <a:rPr lang="zh-TW" altLang="en-US">
                <a:solidFill>
                  <a:schemeClr val="accent6"/>
                </a:solidFill>
                <a:cs typeface="+mn-ea"/>
                <a:sym typeface="Arial" panose="020B0604020202020204" pitchFamily="34" charset="0"/>
              </a:rPr>
              <a:t>進行安裝</a:t>
            </a:r>
            <a:endParaRPr lang="en-US">
              <a:solidFill>
                <a:schemeClr val="accent6"/>
              </a:solidFill>
              <a:cs typeface="+mn-ea"/>
              <a:sym typeface="Arial" panose="020B0604020202020204" pitchFamily="34" charset="0"/>
            </a:endParaRPr>
          </a:p>
        </p:txBody>
      </p:sp>
      <p:sp>
        <p:nvSpPr>
          <p:cNvPr id="7" name="文字方塊 6">
            <a:extLst>
              <a:ext uri="{FF2B5EF4-FFF2-40B4-BE49-F238E27FC236}">
                <a16:creationId xmlns:a16="http://schemas.microsoft.com/office/drawing/2014/main" id="{2D29AF89-6941-4411-82A9-EB9875FA01E7}"/>
              </a:ext>
            </a:extLst>
          </p:cNvPr>
          <p:cNvSpPr txBox="1"/>
          <p:nvPr/>
        </p:nvSpPr>
        <p:spPr>
          <a:xfrm>
            <a:off x="4850633" y="1604327"/>
            <a:ext cx="32159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電腦下載</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Qfinder</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Pro</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程式進行安裝</a:t>
            </a:r>
          </a:p>
        </p:txBody>
      </p:sp>
      <p:sp>
        <p:nvSpPr>
          <p:cNvPr id="8" name="橢圓 7">
            <a:extLst>
              <a:ext uri="{FF2B5EF4-FFF2-40B4-BE49-F238E27FC236}">
                <a16:creationId xmlns:a16="http://schemas.microsoft.com/office/drawing/2014/main" id="{E3318CB4-2ED7-4526-9A72-E36075E26632}"/>
              </a:ext>
            </a:extLst>
          </p:cNvPr>
          <p:cNvSpPr/>
          <p:nvPr/>
        </p:nvSpPr>
        <p:spPr>
          <a:xfrm>
            <a:off x="758062" y="1629668"/>
            <a:ext cx="278946" cy="278948"/>
          </a:xfrm>
          <a:prstGeom prst="ellipse">
            <a:avLst/>
          </a:prstGeom>
          <a:solidFill>
            <a:srgbClr val="E9C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9" name="橢圓 8">
            <a:extLst>
              <a:ext uri="{FF2B5EF4-FFF2-40B4-BE49-F238E27FC236}">
                <a16:creationId xmlns:a16="http://schemas.microsoft.com/office/drawing/2014/main" id="{22B53EC2-08D7-4D6B-94FB-B0B1B246E89F}"/>
              </a:ext>
            </a:extLst>
          </p:cNvPr>
          <p:cNvSpPr/>
          <p:nvPr/>
        </p:nvSpPr>
        <p:spPr>
          <a:xfrm>
            <a:off x="4571687" y="1629668"/>
            <a:ext cx="278946" cy="278948"/>
          </a:xfrm>
          <a:prstGeom prst="ellipse">
            <a:avLst/>
          </a:prstGeom>
          <a:solidFill>
            <a:srgbClr val="E9C2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p>
        </p:txBody>
      </p:sp>
    </p:spTree>
    <p:extLst>
      <p:ext uri="{BB962C8B-B14F-4D97-AF65-F5344CB8AC3E}">
        <p14:creationId xmlns:p14="http://schemas.microsoft.com/office/powerpoint/2010/main" val="183200850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AC419C66-016E-435C-AB41-679E0F301C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3122" y="2816999"/>
            <a:ext cx="5704040" cy="3565659"/>
          </a:xfrm>
          <a:prstGeom prst="rect">
            <a:avLst/>
          </a:prstGeom>
        </p:spPr>
      </p:pic>
      <p:sp>
        <p:nvSpPr>
          <p:cNvPr id="23" name="矩形 22">
            <a:extLst>
              <a:ext uri="{FF2B5EF4-FFF2-40B4-BE49-F238E27FC236}">
                <a16:creationId xmlns:a16="http://schemas.microsoft.com/office/drawing/2014/main" id="{C10B5047-142D-4344-AE9C-F7D0A47C6DAF}"/>
              </a:ext>
            </a:extLst>
          </p:cNvPr>
          <p:cNvSpPr/>
          <p:nvPr/>
        </p:nvSpPr>
        <p:spPr>
          <a:xfrm>
            <a:off x="-152400" y="4080543"/>
            <a:ext cx="9364133" cy="1934420"/>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519629" y="60714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19629" y="189980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404236" y="368825"/>
            <a:ext cx="8325878" cy="572700"/>
          </a:xfrm>
        </p:spPr>
        <p:txBody>
          <a:bodyPr/>
          <a:lstStyle/>
          <a:p>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預載全新</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QTS</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5.0</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智慧與安全作業系統</a:t>
            </a:r>
          </a:p>
        </p:txBody>
      </p:sp>
      <p:sp>
        <p:nvSpPr>
          <p:cNvPr id="3" name="文字方塊 2"/>
          <p:cNvSpPr txBox="1"/>
          <p:nvPr/>
        </p:nvSpPr>
        <p:spPr>
          <a:xfrm>
            <a:off x="5996269" y="1563013"/>
            <a:ext cx="2356565"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升級Linux</a:t>
            </a:r>
            <a:r>
              <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Kernel 5</a:t>
            </a:r>
            <a:endParaRPr lang="zh-TW" altLang="en-US"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強化資安保障數據資產</a:t>
            </a:r>
            <a:endPar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76798" y="1473327"/>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950440" y="1590148"/>
            <a:ext cx="2356565"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支援WireGuard</a:t>
            </a:r>
            <a:r>
              <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安全連線又便捷</a:t>
            </a: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1399" y="1474058"/>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9" y="2867010"/>
            <a:ext cx="2106834"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全新UI</a:t>
            </a:r>
            <a:endPar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簡潔美觀流暢的體驗</a:t>
            </a: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398" y="2726347"/>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1950440" y="2849216"/>
            <a:ext cx="3011376" cy="607859"/>
          </a:xfrm>
          <a:prstGeom prst="rect">
            <a:avLst/>
          </a:prstGeom>
          <a:noFill/>
        </p:spPr>
        <p:txBody>
          <a:bodyPr wrap="square" lIns="68580" tIns="34290" rIns="68580" bIns="34290" rtlCol="0" anchor="t">
            <a:spAutoFit/>
          </a:bodyPr>
          <a:lstStyle/>
          <a:p>
            <a:pPr>
              <a:spcBef>
                <a:spcPts val="600"/>
              </a:spcBef>
            </a:pPr>
            <a:r>
              <a:rPr lang="zh-TW" altLang="en-US"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改善</a:t>
            </a:r>
            <a:r>
              <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AMD</a:t>
            </a:r>
            <a:r>
              <a:rPr lang="zh-TW" altLang="en-US"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處理器運作能力</a:t>
            </a:r>
            <a:endPar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更佳的整體效能</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a:extLst>
              <a:ext uri="{FF2B5EF4-FFF2-40B4-BE49-F238E27FC236}">
                <a16:creationId xmlns:a16="http://schemas.microsoft.com/office/drawing/2014/main" id="{6D96BD5D-3B95-47BB-A9CF-0448D1D312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1398" y="4023278"/>
            <a:ext cx="820040" cy="83435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字方塊 18">
            <a:extLst>
              <a:ext uri="{FF2B5EF4-FFF2-40B4-BE49-F238E27FC236}">
                <a16:creationId xmlns:a16="http://schemas.microsoft.com/office/drawing/2014/main" id="{39A43ACD-2E8B-483D-A632-15A69974EAA3}"/>
              </a:ext>
            </a:extLst>
          </p:cNvPr>
          <p:cNvSpPr txBox="1"/>
          <p:nvPr/>
        </p:nvSpPr>
        <p:spPr>
          <a:xfrm>
            <a:off x="1950440" y="4196880"/>
            <a:ext cx="3011376" cy="607859"/>
          </a:xfrm>
          <a:prstGeom prst="rect">
            <a:avLst/>
          </a:prstGeom>
          <a:noFill/>
        </p:spPr>
        <p:txBody>
          <a:bodyPr wrap="square" lIns="68580" tIns="34290" rIns="68580" bIns="34290" rtlCol="0" anchor="t">
            <a:spAutoFit/>
          </a:bodyPr>
          <a:lstStyle/>
          <a:p>
            <a:pPr>
              <a:spcBef>
                <a:spcPts val="600"/>
              </a:spcBef>
            </a:pPr>
            <a:r>
              <a:rPr lang="zh-TW" altLang="en-US"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提升</a:t>
            </a:r>
            <a:r>
              <a:rPr lang="en-US" altLang="zh-TW" sz="1600" b="1"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SSD</a:t>
            </a:r>
            <a:r>
              <a:rPr lang="zh-TW" altLang="en-US"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快取效能</a:t>
            </a:r>
            <a:endParaRPr lang="en-US"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加持快取效能</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a:xfrm>
            <a:off x="394570" y="239695"/>
            <a:ext cx="8026555" cy="701830"/>
          </a:xfrm>
        </p:spPr>
        <p:txBody>
          <a:bodyPr>
            <a:normAutofit fontScale="90000"/>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QTS / </a:t>
            </a:r>
            <a:r>
              <a:rPr lang="zh-TW" altLang="en-US" dirty="0">
                <a:latin typeface="Arial" panose="020B0604020202020204" pitchFamily="34" charset="0"/>
                <a:ea typeface="微軟正黑體" panose="020B0604030504040204" pitchFamily="34" charset="-120"/>
                <a:sym typeface="Arial" panose="020B0604020202020204" pitchFamily="34" charset="0"/>
              </a:rPr>
              <a:t>QuTS hero 一機雙系統，</a:t>
            </a:r>
            <a:br>
              <a:rPr lang="en-US" altLang="zh-TW" dirty="0">
                <a:latin typeface="Arial" panose="020B0604020202020204" pitchFamily="34" charset="0"/>
                <a:ea typeface="微軟正黑體" panose="020B0604030504040204" pitchFamily="34" charset="-120"/>
                <a:sym typeface="Arial" panose="020B0604020202020204" pitchFamily="34" charset="0"/>
              </a:rPr>
            </a:br>
            <a:r>
              <a:rPr lang="zh-TW" altLang="en-US" dirty="0">
                <a:latin typeface="Arial" panose="020B0604020202020204" pitchFamily="34" charset="0"/>
                <a:ea typeface="微軟正黑體" panose="020B0604030504040204" pitchFamily="34" charset="-120"/>
                <a:sym typeface="Arial" panose="020B0604020202020204" pitchFamily="34" charset="0"/>
              </a:rPr>
              <a:t>視乎您的喜好選擇使用</a:t>
            </a:r>
          </a:p>
        </p:txBody>
      </p:sp>
      <p:sp>
        <p:nvSpPr>
          <p:cNvPr id="3" name="矩形 2">
            <a:extLst>
              <a:ext uri="{FF2B5EF4-FFF2-40B4-BE49-F238E27FC236}">
                <a16:creationId xmlns:a16="http://schemas.microsoft.com/office/drawing/2014/main" id="{4F0AAE7F-8902-6445-A878-6B702FD65E72}"/>
              </a:ext>
            </a:extLst>
          </p:cNvPr>
          <p:cNvSpPr/>
          <p:nvPr/>
        </p:nvSpPr>
        <p:spPr>
          <a:xfrm>
            <a:off x="394570" y="1511119"/>
            <a:ext cx="2621680" cy="1982348"/>
          </a:xfrm>
          <a:prstGeom prst="rect">
            <a:avLst/>
          </a:prstGeom>
        </p:spPr>
        <p:txBody>
          <a:bodyPr vert="horz" lIns="91440" tIns="45720" rIns="91440" bIns="45720" rtlCol="0" anchor="t">
            <a:normAutofit/>
          </a:bodyPr>
          <a:lstStyle/>
          <a:p>
            <a:pPr fontAlgn="base">
              <a:lnSpc>
                <a:spcPct val="110000"/>
              </a:lnSpc>
            </a:pP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出貨搭載 </a:t>
            </a:r>
            <a:r>
              <a:rPr lang="en"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QTS </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作業系統。企業組織可依據不同時期的應用需求，更改為採用 </a:t>
            </a:r>
            <a:r>
              <a:rPr lang="en"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ZFS </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檔案系統的 </a:t>
            </a:r>
            <a:r>
              <a:rPr lang="en"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QuTS hero </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作業系統，獲得更高可靠度。</a:t>
            </a:r>
          </a:p>
        </p:txBody>
      </p:sp>
      <p:sp>
        <p:nvSpPr>
          <p:cNvPr id="4" name="矩形 3">
            <a:extLst>
              <a:ext uri="{FF2B5EF4-FFF2-40B4-BE49-F238E27FC236}">
                <a16:creationId xmlns:a16="http://schemas.microsoft.com/office/drawing/2014/main" id="{4A2AD785-3703-2546-8FBF-ACEFB20D090B}"/>
              </a:ext>
            </a:extLst>
          </p:cNvPr>
          <p:cNvSpPr/>
          <p:nvPr/>
        </p:nvSpPr>
        <p:spPr>
          <a:xfrm>
            <a:off x="394570" y="2916500"/>
            <a:ext cx="2767730" cy="1848391"/>
          </a:xfrm>
          <a:prstGeom prst="rect">
            <a:avLst/>
          </a:prstGeom>
        </p:spPr>
        <p:txBody>
          <a:bodyPr wrap="square" lIns="91440" tIns="45720" rIns="91440" bIns="45720" anchor="t">
            <a:spAutoFit/>
          </a:bodyPr>
          <a:lstStyle/>
          <a:p>
            <a:pPr lvl="8">
              <a:lnSpc>
                <a:spcPct val="120000"/>
              </a:lnSpc>
              <a:spcBef>
                <a:spcPts val="600"/>
              </a:spcBef>
            </a:pPr>
            <a:r>
              <a:rPr lang="zh-TW" altLang="en-US" sz="11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注意：</a:t>
            </a:r>
            <a:br>
              <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US"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1.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由於 </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QTS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與 </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QuTS hero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採用不同檔案系統，請用戶務必先空機 </a:t>
            </a:r>
            <a:r>
              <a:rPr lang="en-US"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不裝入硬碟</a:t>
            </a:r>
            <a:r>
              <a:rPr lang="en-US"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切換作業系統後，再執行系統遷移。</a:t>
            </a:r>
            <a:br>
              <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US"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2.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使用 </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QuTS hero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作業系統時，建議使用 </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SSD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作為系統碟以獲取更佳效果。</a:t>
            </a:r>
            <a:br>
              <a:rPr lang="zh-TW" altLang="en-US" sz="1050"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a.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建議將 </a:t>
            </a:r>
            <a:r>
              <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2.5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吋 </a:t>
            </a:r>
            <a:r>
              <a:rPr lang="en"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SATA SSD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安裝於兩個 </a:t>
            </a:r>
            <a:r>
              <a:rPr lang="en-US"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3.5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吋插槽中執行熱插拔</a:t>
            </a:r>
            <a:b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b.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主機板 </a:t>
            </a:r>
            <a:r>
              <a:rPr lang="en" altLang="zh-TW"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M.2 NVMe SSD </a:t>
            </a:r>
            <a:r>
              <a:rPr lang="zh-TW" altLang="en-US" sz="1000" dirty="0">
                <a:solidFill>
                  <a:schemeClr val="tx1"/>
                </a:solidFill>
                <a:latin typeface="Arial" panose="020B0604020202020204" pitchFamily="34" charset="0"/>
                <a:ea typeface="微軟正黑體" panose="020B0604030504040204" pitchFamily="34" charset="-120"/>
                <a:sym typeface="Arial" panose="020B0604020202020204" pitchFamily="34" charset="0"/>
              </a:rPr>
              <a:t>插槽不支援熱 插拔</a:t>
            </a:r>
          </a:p>
        </p:txBody>
      </p:sp>
      <p:pic>
        <p:nvPicPr>
          <p:cNvPr id="6" name="圖片 5" descr="一張含有 文字 的圖片&#10;&#10;自動產生的描述">
            <a:extLst>
              <a:ext uri="{FF2B5EF4-FFF2-40B4-BE49-F238E27FC236}">
                <a16:creationId xmlns:a16="http://schemas.microsoft.com/office/drawing/2014/main" id="{B2E7E3B9-70EF-FF45-A5D2-14C69C5F72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9740" y="1511119"/>
            <a:ext cx="5603959" cy="3380772"/>
          </a:xfrm>
          <a:prstGeom prst="rect">
            <a:avLst/>
          </a:prstGeom>
        </p:spPr>
      </p:pic>
    </p:spTree>
    <p:extLst>
      <p:ext uri="{BB962C8B-B14F-4D97-AF65-F5344CB8AC3E}">
        <p14:creationId xmlns:p14="http://schemas.microsoft.com/office/powerpoint/2010/main" val="3425869020"/>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82652A-33F6-460B-B32F-1694726CEADF}"/>
              </a:ext>
            </a:extLst>
          </p:cNvPr>
          <p:cNvSpPr>
            <a:spLocks noGrp="1"/>
          </p:cNvSpPr>
          <p:nvPr>
            <p:ph type="title"/>
          </p:nvPr>
        </p:nvSpPr>
        <p:spPr>
          <a:xfrm>
            <a:off x="537587" y="229125"/>
            <a:ext cx="8068825" cy="572700"/>
          </a:xfrm>
        </p:spPr>
        <p:txBody>
          <a:bodyPr/>
          <a:lstStyle/>
          <a:p>
            <a:r>
              <a:rPr lang="en-US" altLang="zh-TW" sz="2800" dirty="0">
                <a:latin typeface="Arial" panose="020B0604020202020204" pitchFamily="34" charset="0"/>
                <a:ea typeface="微軟正黑體" panose="020B0604030504040204" pitchFamily="34" charset="-120"/>
                <a:sym typeface="Arial" panose="020B0604020202020204" pitchFamily="34" charset="0"/>
              </a:rPr>
              <a:t> </a:t>
            </a:r>
            <a:r>
              <a:rPr lang="en-US" altLang="zh-TW" sz="2800" dirty="0" err="1">
                <a:latin typeface="Arial" panose="020B0604020202020204" pitchFamily="34" charset="0"/>
                <a:ea typeface="微軟正黑體" panose="020B0604030504040204" pitchFamily="34" charset="-120"/>
                <a:sym typeface="Arial" panose="020B0604020202020204" pitchFamily="34" charset="0"/>
              </a:rPr>
              <a:t>QuTS</a:t>
            </a:r>
            <a:r>
              <a:rPr lang="en-US" altLang="zh-TW" sz="2800" dirty="0">
                <a:latin typeface="Arial" panose="020B0604020202020204" pitchFamily="34" charset="0"/>
                <a:ea typeface="微軟正黑體" panose="020B0604030504040204" pitchFamily="34" charset="-120"/>
                <a:sym typeface="Arial" panose="020B0604020202020204" pitchFamily="34" charset="0"/>
              </a:rPr>
              <a:t> hero 5  </a:t>
            </a:r>
            <a:r>
              <a:rPr lang="zh-TW" altLang="en-US" sz="2800" dirty="0">
                <a:latin typeface="Arial" panose="020B0604020202020204" pitchFamily="34" charset="0"/>
                <a:ea typeface="微軟正黑體" panose="020B0604030504040204" pitchFamily="34" charset="-120"/>
                <a:sym typeface="Arial" panose="020B0604020202020204" pitchFamily="34" charset="0"/>
              </a:rPr>
              <a:t>要求更高的資料安全性與保護機制</a:t>
            </a:r>
          </a:p>
        </p:txBody>
      </p:sp>
      <p:pic>
        <p:nvPicPr>
          <p:cNvPr id="4" name="圖片 3" descr="一張含有 文字, 室內 的圖片&#10;&#10;自動產生的描述" hidden="1">
            <a:extLst>
              <a:ext uri="{FF2B5EF4-FFF2-40B4-BE49-F238E27FC236}">
                <a16:creationId xmlns:a16="http://schemas.microsoft.com/office/drawing/2014/main" id="{E37CC189-FDB2-4B94-9E5A-4C183E8B6D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8421" y="214639"/>
            <a:ext cx="690214" cy="1064306"/>
          </a:xfrm>
          <a:prstGeom prst="rect">
            <a:avLst/>
          </a:prstGeom>
        </p:spPr>
      </p:pic>
      <p:graphicFrame>
        <p:nvGraphicFramePr>
          <p:cNvPr id="18" name="表格 17">
            <a:extLst>
              <a:ext uri="{FF2B5EF4-FFF2-40B4-BE49-F238E27FC236}">
                <a16:creationId xmlns:a16="http://schemas.microsoft.com/office/drawing/2014/main" id="{2607591D-AB87-4BB5-9237-4A0CE9CD3692}"/>
              </a:ext>
            </a:extLst>
          </p:cNvPr>
          <p:cNvGraphicFramePr>
            <a:graphicFrameLocks noGrp="1"/>
          </p:cNvGraphicFramePr>
          <p:nvPr>
            <p:extLst>
              <p:ext uri="{D42A27DB-BD31-4B8C-83A1-F6EECF244321}">
                <p14:modId xmlns:p14="http://schemas.microsoft.com/office/powerpoint/2010/main" val="2116731186"/>
              </p:ext>
            </p:extLst>
          </p:nvPr>
        </p:nvGraphicFramePr>
        <p:xfrm>
          <a:off x="1149350" y="874608"/>
          <a:ext cx="6845299" cy="4096917"/>
        </p:xfrm>
        <a:graphic>
          <a:graphicData uri="http://schemas.openxmlformats.org/drawingml/2006/table">
            <a:tbl>
              <a:tblPr/>
              <a:tblGrid>
                <a:gridCol w="1794009">
                  <a:extLst>
                    <a:ext uri="{9D8B030D-6E8A-4147-A177-3AD203B41FA5}">
                      <a16:colId xmlns:a16="http://schemas.microsoft.com/office/drawing/2014/main" val="3235213397"/>
                    </a:ext>
                  </a:extLst>
                </a:gridCol>
                <a:gridCol w="2525645">
                  <a:extLst>
                    <a:ext uri="{9D8B030D-6E8A-4147-A177-3AD203B41FA5}">
                      <a16:colId xmlns:a16="http://schemas.microsoft.com/office/drawing/2014/main" val="2224630049"/>
                    </a:ext>
                  </a:extLst>
                </a:gridCol>
                <a:gridCol w="2525645">
                  <a:extLst>
                    <a:ext uri="{9D8B030D-6E8A-4147-A177-3AD203B41FA5}">
                      <a16:colId xmlns:a16="http://schemas.microsoft.com/office/drawing/2014/main" val="3767509786"/>
                    </a:ext>
                  </a:extLst>
                </a:gridCol>
              </a:tblGrid>
              <a:tr h="243526">
                <a:tc>
                  <a:txBody>
                    <a:bodyPr/>
                    <a:lstStyle/>
                    <a:p>
                      <a:pPr algn="ctr" fontAlgn="b"/>
                      <a:endParaRPr lang="en-US"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QuTS hero</a:t>
                      </a:r>
                      <a:endParaRPr lang="en-US" sz="1400" b="1" i="0" u="none" strike="noStrike" cap="non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altLang="zh-TW" sz="1400" b="1" i="0" u="none" strike="noStrike" cap="non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QTS</a:t>
                      </a:r>
                    </a:p>
                  </a:txBody>
                  <a:tcPr marL="108000" marR="108000"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2801"/>
                  </a:ext>
                </a:extLst>
              </a:tr>
              <a:tr h="214510">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檔案系統</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ZFS</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Ext4</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004813300"/>
                  </a:ext>
                </a:extLst>
              </a:tr>
              <a:tr h="428901">
                <a:tc>
                  <a:txBody>
                    <a:bodyPr/>
                    <a:lstStyle/>
                    <a:p>
                      <a:pPr algn="ctr" fontAlgn="ct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快取功能</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讀取快取</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讀</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寫快取</a:t>
                      </a:r>
                      <a:b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唯讀快取</a:t>
                      </a:r>
                      <a:b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唯寫快取</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322632610"/>
                  </a:ext>
                </a:extLst>
              </a:tr>
              <a:tr h="321705">
                <a:tc>
                  <a:txBody>
                    <a:bodyPr/>
                    <a:lstStyle/>
                    <a:p>
                      <a:pPr algn="ctr" fontAlgn="ctr"/>
                      <a: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在線資料壓縮</a:t>
                      </a:r>
                      <a:b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a:t>
                      </a:r>
                      <a:r>
                        <a:rPr 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Inline Compression)</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有</a:t>
                      </a:r>
                      <a:b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(LZ4 </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壓縮，適合 </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RAW </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檔、文件檔</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無</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213427290"/>
                  </a:ext>
                </a:extLst>
              </a:tr>
              <a:tr h="321705">
                <a:tc>
                  <a:txBody>
                    <a:bodyPr/>
                    <a:lstStyle/>
                    <a:p>
                      <a:pPr algn="ctr" fontAlgn="ctr"/>
                      <a: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在線重複資料刪除</a:t>
                      </a:r>
                      <a:b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a:t>
                      </a:r>
                      <a:r>
                        <a:rPr 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Inline Deduplication)</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a:solidFill>
                            <a:srgbClr val="FFC000"/>
                          </a:solidFill>
                          <a:effectLst/>
                          <a:latin typeface="Arial" panose="020B0604020202020204" pitchFamily="34" charset="0"/>
                          <a:ea typeface="微軟正黑體" panose="020B0604030504040204" pitchFamily="34" charset="-120"/>
                          <a:sym typeface="Arial" panose="020B0604020202020204" pitchFamily="34" charset="0"/>
                        </a:rPr>
                        <a:t>有</a:t>
                      </a:r>
                      <a:b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需 </a:t>
                      </a: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16 GB </a:t>
                      </a: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以上記憶體</a:t>
                      </a: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無</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758833471"/>
                  </a:ext>
                </a:extLst>
              </a:tr>
              <a:tr h="321705">
                <a:tc>
                  <a:txBody>
                    <a:bodyPr/>
                    <a:lstStyle/>
                    <a:p>
                      <a:pPr algn="ctr" fontAlgn="ct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HBS </a:t>
                      </a: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遠端備份 </a:t>
                      </a: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QuDedup </a:t>
                      </a:r>
                    </a:p>
                    <a:p>
                      <a:pPr algn="ctr" fontAlgn="ct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來源端重複資料刪除</a:t>
                      </a:r>
                      <a:endPar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有</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有</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979893879"/>
                  </a:ext>
                </a:extLst>
              </a:tr>
              <a:tr h="214510">
                <a:tc>
                  <a:txBody>
                    <a:bodyPr/>
                    <a:lstStyle/>
                    <a:p>
                      <a:pPr algn="ctr" fontAlgn="ctr"/>
                      <a:r>
                        <a:rPr lang="zh-TW" altLang="en-US" sz="900" b="0">
                          <a:solidFill>
                            <a:schemeClr val="accent6"/>
                          </a:solidFill>
                          <a:effectLst/>
                          <a:latin typeface="Arial" panose="020B0604020202020204" pitchFamily="34" charset="0"/>
                          <a:ea typeface="微軟正黑體" panose="020B0604030504040204" pitchFamily="34" charset="-120"/>
                          <a:sym typeface="Arial" panose="020B0604020202020204" pitchFamily="34" charset="0"/>
                        </a:rPr>
                        <a:t>硬體斷電保護</a:t>
                      </a:r>
                      <a:endParaRPr lang="zh-TW" altLang="en-US" sz="900" b="0" dirty="0">
                        <a:solidFill>
                          <a:schemeClr val="accent6"/>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支援 </a:t>
                      </a: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UPS</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支援 </a:t>
                      </a: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UPS</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516816458"/>
                  </a:ext>
                </a:extLst>
              </a:tr>
              <a:tr h="428901">
                <a:tc>
                  <a:txBody>
                    <a:bodyPr/>
                    <a:lstStyle/>
                    <a:p>
                      <a:pPr algn="ctr" fontAlgn="ctr"/>
                      <a: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系統斷電保護</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ZIL</a:t>
                      </a:r>
                      <a:b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Copy-on-Write</a:t>
                      </a:r>
                      <a:b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復電後服務即刻繼續</a:t>
                      </a:r>
                      <a:r>
                        <a:rPr lang="en-US" altLang="zh-TW" sz="9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無</a:t>
                      </a:r>
                      <a:b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不正常斷電將使檔案有損毀風險，</a:t>
                      </a:r>
                      <a:endPar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須暫停服務執行「</a:t>
                      </a:r>
                      <a:r>
                        <a:rPr lang="zh-TW" altLang="en-US" sz="900" b="0" u="sng"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hlinkClick r:id="rId4">
                            <a:extLst>
                              <a:ext uri="{A12FA001-AC4F-418D-AE19-62706E023703}">
                                <ahyp:hlinkClr xmlns:ahyp="http://schemas.microsoft.com/office/drawing/2018/hyperlinkcolor" val="tx"/>
                              </a:ext>
                            </a:extLst>
                          </a:hlinkClick>
                        </a:rPr>
                        <a:t>檢查檔案系統</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05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175024466"/>
                  </a:ext>
                </a:extLst>
              </a:tr>
              <a:tr h="214510">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權限管理</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Rich ACL (14</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項</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Posix ACL (3</a:t>
                      </a: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項</a:t>
                      </a:r>
                      <a:r>
                        <a:rPr lang="en-US" altLang="zh-TW"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 + </a:t>
                      </a:r>
                      <a:r>
                        <a:rPr lang="zh-TW" altLang="en-US" sz="9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少部分特殊權限</a:t>
                      </a:r>
                      <a:endPar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979538003"/>
                  </a:ext>
                </a:extLst>
              </a:tr>
              <a:tr h="321705">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資料安全性</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較佳</a:t>
                      </a:r>
                      <a:b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b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a:t>
                      </a:r>
                      <a:r>
                        <a:rPr 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Self-Healing &amp; Copy-on-Write)</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標準</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19226286"/>
                  </a:ext>
                </a:extLst>
              </a:tr>
              <a:tr h="214510">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同規格整體效能</a:t>
                      </a: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需要更高的 </a:t>
                      </a:r>
                      <a:r>
                        <a:rPr lang="en-US" altLang="zh-TW"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CPU </a:t>
                      </a:r>
                      <a:r>
                        <a:rPr lang="zh-TW" altLang="en-US" sz="900" b="0" dirty="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核心數與記憶體</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zh-TW" altLang="en-US" sz="900" b="1"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較佳</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699470307"/>
                  </a:ext>
                </a:extLst>
              </a:tr>
            </a:tbl>
          </a:graphicData>
        </a:graphic>
      </p:graphicFrame>
    </p:spTree>
    <p:extLst>
      <p:ext uri="{BB962C8B-B14F-4D97-AF65-F5344CB8AC3E}">
        <p14:creationId xmlns:p14="http://schemas.microsoft.com/office/powerpoint/2010/main" val="933579035"/>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15D269-A923-4E9F-A5A4-9A6D37EAB871}"/>
              </a:ext>
            </a:extLst>
          </p:cNvPr>
          <p:cNvSpPr>
            <a:spLocks noGrp="1"/>
          </p:cNvSpPr>
          <p:nvPr>
            <p:ph type="title"/>
          </p:nvPr>
        </p:nvSpPr>
        <p:spPr>
          <a:xfrm>
            <a:off x="588247" y="299694"/>
            <a:ext cx="8081619" cy="572700"/>
          </a:xfrm>
        </p:spPr>
        <p:txBody>
          <a:bodyPr/>
          <a:lstStyle/>
          <a:p>
            <a:r>
              <a:rPr lang="zh-TW" altLang="en-US" sz="4000" dirty="0">
                <a:latin typeface="Arial" panose="020B0604020202020204" pitchFamily="34" charset="0"/>
                <a:ea typeface="微軟正黑體" panose="020B0604030504040204" pitchFamily="34" charset="-120"/>
                <a:cs typeface="+mn-ea"/>
                <a:sym typeface="Arial" panose="020B0604020202020204" pitchFamily="34" charset="0"/>
              </a:rPr>
              <a:t>透過免授權費的</a:t>
            </a:r>
            <a:r>
              <a:rPr lang="en-US" altLang="zh-TW" sz="4000" dirty="0">
                <a:latin typeface="Arial" panose="020B0604020202020204" pitchFamily="34" charset="0"/>
                <a:ea typeface="微軟正黑體" panose="020B0604030504040204" pitchFamily="34" charset="-120"/>
                <a:cs typeface="+mn-ea"/>
                <a:sym typeface="Arial" panose="020B0604020202020204" pitchFamily="34" charset="0"/>
              </a:rPr>
              <a:t> HBS 3 </a:t>
            </a:r>
            <a:r>
              <a:rPr lang="en-US" altLang="zh-TW" sz="1800" dirty="0">
                <a:latin typeface="Arial" panose="020B0604020202020204" pitchFamily="34" charset="0"/>
                <a:ea typeface="微軟正黑體" panose="020B0604030504040204" pitchFamily="34" charset="-120"/>
                <a:cs typeface="+mn-ea"/>
                <a:sym typeface="Arial" panose="020B0604020202020204" pitchFamily="34" charset="0"/>
              </a:rPr>
              <a:t>(Hybrid Backup Sync 3) </a:t>
            </a:r>
            <a:br>
              <a:rPr lang="en-US" altLang="zh-TW" sz="1800" dirty="0">
                <a:latin typeface="Arial" panose="020B0604020202020204" pitchFamily="34" charset="0"/>
                <a:ea typeface="微軟正黑體" panose="020B0604030504040204" pitchFamily="34" charset="-120"/>
                <a:cs typeface="+mn-ea"/>
                <a:sym typeface="Arial" panose="020B0604020202020204" pitchFamily="34" charset="0"/>
              </a:rPr>
            </a:br>
            <a:r>
              <a:rPr lang="zh-TW" altLang="en-US" sz="2400" dirty="0">
                <a:latin typeface="Arial" panose="020B0604020202020204" pitchFamily="34" charset="0"/>
                <a:ea typeface="微軟正黑體" panose="020B0604030504040204" pitchFamily="34" charset="-120"/>
                <a:cs typeface="+mn-ea"/>
                <a:sym typeface="Arial" panose="020B0604020202020204" pitchFamily="34" charset="0"/>
              </a:rPr>
              <a:t>進行最佳資料備份與還原策略</a:t>
            </a:r>
            <a:r>
              <a:rPr lang="en-US" altLang="zh-TW" sz="2400" dirty="0">
                <a:latin typeface="Arial" panose="020B0604020202020204" pitchFamily="34" charset="0"/>
                <a:ea typeface="微軟正黑體" panose="020B0604030504040204" pitchFamily="34" charset="-120"/>
                <a:cs typeface="+mn-ea"/>
                <a:sym typeface="Arial" panose="020B0604020202020204" pitchFamily="34" charset="0"/>
              </a:rPr>
              <a:t> 3 </a:t>
            </a:r>
            <a:r>
              <a:rPr lang="zh-TW" altLang="en-US" sz="2400" dirty="0">
                <a:latin typeface="Arial" panose="020B0604020202020204" pitchFamily="34" charset="0"/>
                <a:ea typeface="微軟正黑體" panose="020B0604030504040204" pitchFamily="34" charset="-120"/>
                <a:cs typeface="+mn-ea"/>
                <a:sym typeface="Arial" panose="020B0604020202020204" pitchFamily="34" charset="0"/>
              </a:rPr>
              <a:t>步驟</a:t>
            </a:r>
            <a:br>
              <a:rPr lang="zh-TW" altLang="en-US" sz="2400" dirty="0">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sz="28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文字方塊 3">
            <a:extLst>
              <a:ext uri="{FF2B5EF4-FFF2-40B4-BE49-F238E27FC236}">
                <a16:creationId xmlns:a16="http://schemas.microsoft.com/office/drawing/2014/main" id="{48623D7E-E990-47BC-9B26-EB8FD31EC0B5}"/>
              </a:ext>
            </a:extLst>
          </p:cNvPr>
          <p:cNvSpPr txBox="1"/>
          <p:nvPr/>
        </p:nvSpPr>
        <p:spPr>
          <a:xfrm>
            <a:off x="1598333" y="1747944"/>
            <a:ext cx="31950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簡單完成</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3-2-1</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備份策略與步驟 </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種媒體、</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個異地備援</a:t>
            </a:r>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465" y="1613102"/>
            <a:ext cx="866739" cy="867317"/>
          </a:xfrm>
          <a:prstGeom prst="rect">
            <a:avLst/>
          </a:prstGeom>
        </p:spPr>
      </p:pic>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29" name="矩形 28">
            <a:extLst>
              <a:ext uri="{FF2B5EF4-FFF2-40B4-BE49-F238E27FC236}">
                <a16:creationId xmlns:a16="http://schemas.microsoft.com/office/drawing/2014/main" id="{3785186C-BA43-42C4-8342-F9383EBDA931}"/>
              </a:ext>
            </a:extLst>
          </p:cNvPr>
          <p:cNvSpPr/>
          <p:nvPr/>
        </p:nvSpPr>
        <p:spPr>
          <a:xfrm>
            <a:off x="2441053" y="3844799"/>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副本1</a:t>
            </a:r>
          </a:p>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547841" y="3844799"/>
            <a:ext cx="861240"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副本2</a:t>
            </a:r>
          </a:p>
          <a:p>
            <a:pPr algn="ctr">
              <a:lnSpc>
                <a:spcPct val="120000"/>
              </a:lnSpc>
            </a:pP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NAS異地</a:t>
            </a:r>
          </a:p>
        </p:txBody>
      </p:sp>
      <p:sp>
        <p:nvSpPr>
          <p:cNvPr id="31" name="矩形 30">
            <a:extLst>
              <a:ext uri="{FF2B5EF4-FFF2-40B4-BE49-F238E27FC236}">
                <a16:creationId xmlns:a16="http://schemas.microsoft.com/office/drawing/2014/main" id="{A4F42B6E-3E84-4984-93E7-BFB76F61621C}"/>
              </a:ext>
            </a:extLst>
          </p:cNvPr>
          <p:cNvSpPr/>
          <p:nvPr/>
        </p:nvSpPr>
        <p:spPr>
          <a:xfrm>
            <a:off x="6346245" y="3844799"/>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副本3</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0107" y="2259294"/>
            <a:ext cx="1094206" cy="967950"/>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1166328" y="3809925"/>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41" name="矩形: 圓角 40">
            <a:extLst>
              <a:ext uri="{FF2B5EF4-FFF2-40B4-BE49-F238E27FC236}">
                <a16:creationId xmlns:a16="http://schemas.microsoft.com/office/drawing/2014/main" id="{2324EA12-382F-4E57-BFBA-DF84F34FB3A5}"/>
              </a:ext>
            </a:extLst>
          </p:cNvPr>
          <p:cNvSpPr/>
          <p:nvPr/>
        </p:nvSpPr>
        <p:spPr>
          <a:xfrm>
            <a:off x="4466771" y="4373117"/>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個異地</a:t>
            </a:r>
          </a:p>
        </p:txBody>
      </p:sp>
      <p:cxnSp>
        <p:nvCxnSpPr>
          <p:cNvPr id="42" name="接點: 肘形 29">
            <a:extLst>
              <a:ext uri="{FF2B5EF4-FFF2-40B4-BE49-F238E27FC236}">
                <a16:creationId xmlns:a16="http://schemas.microsoft.com/office/drawing/2014/main" id="{58CC975E-B04A-4CED-AE22-D8FA457D5C5E}"/>
              </a:ext>
            </a:extLst>
          </p:cNvPr>
          <p:cNvCxnSpPr>
            <a:cxnSpLocks/>
            <a:stCxn id="33" idx="0"/>
            <a:endCxn id="12" idx="0"/>
          </p:cNvCxnSpPr>
          <p:nvPr/>
        </p:nvCxnSpPr>
        <p:spPr>
          <a:xfrm rot="16200000" flipH="1" flipV="1">
            <a:off x="5678933" y="1481748"/>
            <a:ext cx="540732" cy="2095823"/>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44" name="矩形: 圓角 43">
            <a:extLst>
              <a:ext uri="{FF2B5EF4-FFF2-40B4-BE49-F238E27FC236}">
                <a16:creationId xmlns:a16="http://schemas.microsoft.com/office/drawing/2014/main" id="{35A9D386-6201-40FF-9B09-E567F9112AE9}"/>
              </a:ext>
            </a:extLst>
          </p:cNvPr>
          <p:cNvSpPr/>
          <p:nvPr/>
        </p:nvSpPr>
        <p:spPr>
          <a:xfrm>
            <a:off x="2798219" y="3880882"/>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683828" y="3880882"/>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699731" y="3880882"/>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387485" y="3997181"/>
            <a:ext cx="1296343" cy="0"/>
          </a:xfrm>
          <a:prstGeom prst="straightConnector1">
            <a:avLst/>
          </a:prstGeom>
          <a:noFill/>
          <a:ln w="12700" cap="flat" cmpd="sng">
            <a:solidFill>
              <a:srgbClr val="DCB483"/>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p:cNvCxnSpPr>
          <p:nvPr/>
        </p:nvCxnSpPr>
        <p:spPr>
          <a:xfrm flipH="1" flipV="1">
            <a:off x="2024758" y="3992853"/>
            <a:ext cx="774760" cy="4328"/>
          </a:xfrm>
          <a:prstGeom prst="straightConnector1">
            <a:avLst/>
          </a:prstGeom>
          <a:noFill/>
          <a:ln w="12700" cap="flat" cmpd="sng">
            <a:solidFill>
              <a:srgbClr val="DCB483"/>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273094" y="3997181"/>
            <a:ext cx="1426637" cy="0"/>
          </a:xfrm>
          <a:prstGeom prst="straightConnector1">
            <a:avLst/>
          </a:prstGeom>
          <a:noFill/>
          <a:ln w="12700" cap="flat" cmpd="sng">
            <a:solidFill>
              <a:srgbClr val="DCB483"/>
            </a:solidFill>
            <a:prstDash val="solid"/>
            <a:round/>
            <a:headEnd type="none" w="sm" len="sm"/>
            <a:tailEnd type="none" w="sm" len="sm"/>
          </a:ln>
          <a:effectLst/>
        </p:spPr>
      </p:cxnSp>
      <p:sp>
        <p:nvSpPr>
          <p:cNvPr id="40" name="矩形: 圓角 39">
            <a:extLst>
              <a:ext uri="{FF2B5EF4-FFF2-40B4-BE49-F238E27FC236}">
                <a16:creationId xmlns:a16="http://schemas.microsoft.com/office/drawing/2014/main" id="{5981B0B6-DBD1-4276-8BD1-D2E4381ED71F}"/>
              </a:ext>
            </a:extLst>
          </p:cNvPr>
          <p:cNvSpPr/>
          <p:nvPr/>
        </p:nvSpPr>
        <p:spPr>
          <a:xfrm>
            <a:off x="5401228" y="1850380"/>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種媒體</a:t>
            </a:r>
          </a:p>
        </p:txBody>
      </p:sp>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36088" y="3305671"/>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24895" y="3305671"/>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7607" y="3305671"/>
            <a:ext cx="693514" cy="529242"/>
          </a:xfrm>
          <a:prstGeom prst="rect">
            <a:avLst/>
          </a:prstGeom>
        </p:spPr>
      </p:pic>
      <p:pic>
        <p:nvPicPr>
          <p:cNvPr id="12" name="圖片 11" descr="一張含有 文字 的圖片&#10;&#10;自動產生的描述">
            <a:extLst>
              <a:ext uri="{FF2B5EF4-FFF2-40B4-BE49-F238E27FC236}">
                <a16:creationId xmlns:a16="http://schemas.microsoft.com/office/drawing/2014/main" id="{33B40ED2-D675-43AD-91C7-2A3CADD5EC4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777899" y="2800026"/>
            <a:ext cx="2246975" cy="457538"/>
          </a:xfrm>
          <a:prstGeom prst="rect">
            <a:avLst/>
          </a:prstGeom>
        </p:spPr>
      </p:pic>
      <p:pic>
        <p:nvPicPr>
          <p:cNvPr id="56" name="圖片 55" descr="一張含有 文字 的圖片&#10;&#10;自動產生的描述">
            <a:extLst>
              <a:ext uri="{FF2B5EF4-FFF2-40B4-BE49-F238E27FC236}">
                <a16:creationId xmlns:a16="http://schemas.microsoft.com/office/drawing/2014/main" id="{68AC912B-E5AE-4A8C-A74E-4901369F266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826561" y="2800026"/>
            <a:ext cx="2246975" cy="457538"/>
          </a:xfrm>
          <a:prstGeom prst="rect">
            <a:avLst/>
          </a:prstGeom>
        </p:spPr>
      </p:pic>
    </p:spTree>
    <p:extLst>
      <p:ext uri="{BB962C8B-B14F-4D97-AF65-F5344CB8AC3E}">
        <p14:creationId xmlns:p14="http://schemas.microsoft.com/office/powerpoint/2010/main" val="384224307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2461781" y="1328750"/>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6535" y="2211833"/>
            <a:ext cx="6267910" cy="3026917"/>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DA Drive Analyzer</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磁碟故障預測</a:t>
            </a:r>
            <a:endParaRPr 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551684" y="1405541"/>
            <a:ext cx="2453666" cy="2857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sz="20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磁碟的建康分析與故障預測</a:t>
            </a:r>
          </a:p>
          <a:p>
            <a:pPr>
              <a:lnSpc>
                <a:spcPct val="130000"/>
              </a:lnSpc>
              <a:spcBef>
                <a:spcPts val="600"/>
              </a:spcBef>
            </a:pPr>
            <a:r>
              <a:rPr 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DA Drive Analyzer 整合 ULINK 雲端人工智慧學習推論技術，可在磁碟故障前通知您，協助您預防因無預警的磁碟損壞所造成的資料遺失或停機損失。</a:t>
            </a:r>
            <a:endParaRPr 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3005350" y="1422400"/>
            <a:ext cx="1062712" cy="1062712"/>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6" y="1293813"/>
              <a:ext cx="904875"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4185008" y="1405541"/>
            <a:ext cx="4939691"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每台N</a:t>
            </a: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AS</a:t>
            </a:r>
            <a:r>
              <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可免費進行</a:t>
            </a: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個磁碟預測</a:t>
            </a:r>
          </a:p>
          <a:p>
            <a:pPr>
              <a:spcBef>
                <a:spcPts val="600"/>
              </a:spcBef>
            </a:pP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可付費訂閱額外的磁碟加強防護力</a:t>
            </a:r>
            <a:endPar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51952282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2FBEA436-46D4-479F-95F7-B8549009EAD9}"/>
              </a:ext>
            </a:extLst>
          </p:cNvPr>
          <p:cNvSpPr/>
          <p:nvPr/>
        </p:nvSpPr>
        <p:spPr>
          <a:xfrm>
            <a:off x="282829" y="18641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圓角 26">
            <a:extLst>
              <a:ext uri="{FF2B5EF4-FFF2-40B4-BE49-F238E27FC236}">
                <a16:creationId xmlns:a16="http://schemas.microsoft.com/office/drawing/2014/main" id="{FA158B1D-EEBB-4AF8-8B5A-09AD0BA4CA26}"/>
              </a:ext>
            </a:extLst>
          </p:cNvPr>
          <p:cNvSpPr/>
          <p:nvPr/>
        </p:nvSpPr>
        <p:spPr>
          <a:xfrm>
            <a:off x="2802975" y="18641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矩形: 圓角 27">
            <a:extLst>
              <a:ext uri="{FF2B5EF4-FFF2-40B4-BE49-F238E27FC236}">
                <a16:creationId xmlns:a16="http://schemas.microsoft.com/office/drawing/2014/main" id="{9659A2FC-F281-47D6-89FB-D5E4B14D242E}"/>
              </a:ext>
            </a:extLst>
          </p:cNvPr>
          <p:cNvSpPr/>
          <p:nvPr/>
        </p:nvSpPr>
        <p:spPr>
          <a:xfrm>
            <a:off x="5590860" y="18641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矩形: 剪去對角角落 16" hidden="1">
            <a:extLst>
              <a:ext uri="{FF2B5EF4-FFF2-40B4-BE49-F238E27FC236}">
                <a16:creationId xmlns:a16="http://schemas.microsoft.com/office/drawing/2014/main" id="{210BEA37-598C-4F03-9040-3803EC4E8143}"/>
              </a:ext>
            </a:extLst>
          </p:cNvPr>
          <p:cNvSpPr/>
          <p:nvPr/>
        </p:nvSpPr>
        <p:spPr>
          <a:xfrm>
            <a:off x="3198329" y="2505139"/>
            <a:ext cx="2102990" cy="2269536"/>
          </a:xfrm>
          <a:prstGeom prst="snip2DiagRect">
            <a:avLst>
              <a:gd name="adj1" fmla="val 0"/>
              <a:gd name="adj2" fmla="val 11831"/>
            </a:avLst>
          </a:prstGeom>
          <a:solidFill>
            <a:srgbClr val="4D65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剪去對角角落 17" hidden="1">
            <a:extLst>
              <a:ext uri="{FF2B5EF4-FFF2-40B4-BE49-F238E27FC236}">
                <a16:creationId xmlns:a16="http://schemas.microsoft.com/office/drawing/2014/main" id="{B7E8010D-B901-4BD4-882B-987268759BB4}"/>
              </a:ext>
            </a:extLst>
          </p:cNvPr>
          <p:cNvSpPr/>
          <p:nvPr/>
        </p:nvSpPr>
        <p:spPr>
          <a:xfrm>
            <a:off x="574001" y="2505139"/>
            <a:ext cx="2102990" cy="2269536"/>
          </a:xfrm>
          <a:prstGeom prst="snip2DiagRect">
            <a:avLst>
              <a:gd name="adj1" fmla="val 0"/>
              <a:gd name="adj2" fmla="val 11831"/>
            </a:avLst>
          </a:prstGeom>
          <a:solidFill>
            <a:srgbClr val="39523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剪去對角角落 18" hidden="1">
            <a:extLst>
              <a:ext uri="{FF2B5EF4-FFF2-40B4-BE49-F238E27FC236}">
                <a16:creationId xmlns:a16="http://schemas.microsoft.com/office/drawing/2014/main" id="{959D1AEE-3FD1-4024-AC46-49E244B02AE4}"/>
              </a:ext>
            </a:extLst>
          </p:cNvPr>
          <p:cNvSpPr/>
          <p:nvPr/>
        </p:nvSpPr>
        <p:spPr>
          <a:xfrm>
            <a:off x="5888230" y="2505139"/>
            <a:ext cx="2102990" cy="2269536"/>
          </a:xfrm>
          <a:prstGeom prst="snip2DiagRect">
            <a:avLst>
              <a:gd name="adj1" fmla="val 0"/>
              <a:gd name="adj2" fmla="val 11831"/>
            </a:avLst>
          </a:prstGeom>
          <a:solidFill>
            <a:srgbClr val="5D7D6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680C972-1650-114A-B588-A5280CE29C13}"/>
              </a:ext>
            </a:extLst>
          </p:cNvPr>
          <p:cNvSpPr>
            <a:spLocks noGrp="1"/>
          </p:cNvSpPr>
          <p:nvPr>
            <p:ph type="title"/>
          </p:nvPr>
        </p:nvSpPr>
        <p:spPr/>
        <p:txBody>
          <a:bodyPr/>
          <a:lstStyle/>
          <a:p>
            <a:r>
              <a:rPr lang="zh-TW" altLang="en-US" dirty="0">
                <a:latin typeface="Arial" panose="020B0604020202020204" pitchFamily="34" charset="0"/>
                <a:ea typeface="微軟正黑體" panose="020B0604030504040204" pitchFamily="34" charset="-120"/>
                <a:sym typeface="Arial" panose="020B0604020202020204" pitchFamily="34" charset="0"/>
              </a:rPr>
              <a:t>企業儲存更需考慮將來的擴充需求</a:t>
            </a:r>
          </a:p>
        </p:txBody>
      </p:sp>
      <p:sp>
        <p:nvSpPr>
          <p:cNvPr id="3" name="內容版面配置區 2">
            <a:extLst>
              <a:ext uri="{FF2B5EF4-FFF2-40B4-BE49-F238E27FC236}">
                <a16:creationId xmlns:a16="http://schemas.microsoft.com/office/drawing/2014/main" id="{03842539-C663-C94D-B5AD-9C649A472F47}"/>
              </a:ext>
            </a:extLst>
          </p:cNvPr>
          <p:cNvSpPr>
            <a:spLocks noGrp="1"/>
          </p:cNvSpPr>
          <p:nvPr>
            <p:ph idx="4294967295"/>
          </p:nvPr>
        </p:nvSpPr>
        <p:spPr>
          <a:xfrm>
            <a:off x="1258888" y="1336675"/>
            <a:ext cx="7885112" cy="514350"/>
          </a:xfrm>
        </p:spPr>
        <p:txBody>
          <a:bodyPr>
            <a:normAutofit lnSpcReduction="10000"/>
          </a:bodyPr>
          <a:lstStyle/>
          <a:p>
            <a:pPr marL="114300" indent="0">
              <a:buNone/>
            </a:pPr>
            <a:r>
              <a:rPr kumimoji="1" lang="zh-TW"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購買</a:t>
            </a:r>
            <a:r>
              <a:rPr kumimoji="1" lang="en-US" altLang="zh-TW"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NAS</a:t>
            </a:r>
            <a:r>
              <a:rPr kumimoji="1" lang="zh-CN"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除了滿足現在的需求，</a:t>
            </a:r>
            <a:r>
              <a:rPr kumimoji="1" lang="zh-TW" altLang="en-US"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更需</a:t>
            </a:r>
            <a:r>
              <a:rPr kumimoji="1" lang="zh-CN"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考慮未來的</a:t>
            </a:r>
            <a:r>
              <a:rPr kumimoji="1" lang="zh-TW"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可</a:t>
            </a:r>
            <a:r>
              <a:rPr kumimoji="1" lang="zh-CN"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擴充性</a:t>
            </a:r>
            <a:endParaRPr kumimoji="1" lang="zh-TW" altLang="en-US" sz="2000" b="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圓角化對角線角落矩形 8">
            <a:extLst>
              <a:ext uri="{FF2B5EF4-FFF2-40B4-BE49-F238E27FC236}">
                <a16:creationId xmlns:a16="http://schemas.microsoft.com/office/drawing/2014/main" id="{3775D139-6D8E-F54A-BD48-C680E013A107}"/>
              </a:ext>
            </a:extLst>
          </p:cNvPr>
          <p:cNvSpPr/>
          <p:nvPr/>
        </p:nvSpPr>
        <p:spPr>
          <a:xfrm>
            <a:off x="574001" y="2050410"/>
            <a:ext cx="2066544"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儲存擴充</a:t>
            </a:r>
          </a:p>
        </p:txBody>
      </p:sp>
      <p:sp>
        <p:nvSpPr>
          <p:cNvPr id="10" name="圓角化對角線角落矩形 9">
            <a:extLst>
              <a:ext uri="{FF2B5EF4-FFF2-40B4-BE49-F238E27FC236}">
                <a16:creationId xmlns:a16="http://schemas.microsoft.com/office/drawing/2014/main" id="{E22BCC49-534F-3144-9408-D4A5BE118DAA}"/>
              </a:ext>
            </a:extLst>
          </p:cNvPr>
          <p:cNvSpPr/>
          <p:nvPr/>
        </p:nvSpPr>
        <p:spPr>
          <a:xfrm>
            <a:off x="3198329" y="2035932"/>
            <a:ext cx="2066544"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網路擴充</a:t>
            </a:r>
          </a:p>
        </p:txBody>
      </p:sp>
      <p:sp>
        <p:nvSpPr>
          <p:cNvPr id="11" name="圓角化對角線角落矩形 10">
            <a:extLst>
              <a:ext uri="{FF2B5EF4-FFF2-40B4-BE49-F238E27FC236}">
                <a16:creationId xmlns:a16="http://schemas.microsoft.com/office/drawing/2014/main" id="{0AA9943D-7E86-7540-B5EC-E16E24C7AB2F}"/>
              </a:ext>
            </a:extLst>
          </p:cNvPr>
          <p:cNvSpPr/>
          <p:nvPr/>
        </p:nvSpPr>
        <p:spPr>
          <a:xfrm>
            <a:off x="5885528" y="2035932"/>
            <a:ext cx="2066544"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E9C27B"/>
                </a:solidFill>
                <a:latin typeface="Arial" panose="020B0604020202020204" pitchFamily="34" charset="0"/>
                <a:ea typeface="微軟正黑體" panose="020B0604030504040204" pitchFamily="34" charset="-120"/>
                <a:sym typeface="Arial" panose="020B0604020202020204" pitchFamily="34" charset="0"/>
              </a:rPr>
              <a:t>系統效能擴充</a:t>
            </a:r>
          </a:p>
        </p:txBody>
      </p:sp>
      <p:pic>
        <p:nvPicPr>
          <p:cNvPr id="21" name="圖形 20">
            <a:extLst>
              <a:ext uri="{FF2B5EF4-FFF2-40B4-BE49-F238E27FC236}">
                <a16:creationId xmlns:a16="http://schemas.microsoft.com/office/drawing/2014/main" id="{AE742C92-1E3D-453D-8FF5-EC4ECC5A9C7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63673" y="2729379"/>
            <a:ext cx="1680026" cy="1275658"/>
          </a:xfrm>
          <a:prstGeom prst="rect">
            <a:avLst/>
          </a:prstGeom>
        </p:spPr>
      </p:pic>
      <p:grpSp>
        <p:nvGrpSpPr>
          <p:cNvPr id="4" name="群組 3">
            <a:extLst>
              <a:ext uri="{FF2B5EF4-FFF2-40B4-BE49-F238E27FC236}">
                <a16:creationId xmlns:a16="http://schemas.microsoft.com/office/drawing/2014/main" id="{D7AF0ED8-C47D-4AC3-92EC-DE8505733137}"/>
              </a:ext>
            </a:extLst>
          </p:cNvPr>
          <p:cNvGrpSpPr/>
          <p:nvPr/>
        </p:nvGrpSpPr>
        <p:grpSpPr>
          <a:xfrm>
            <a:off x="5994282" y="2642077"/>
            <a:ext cx="2080812" cy="1585705"/>
            <a:chOff x="5994282" y="2642077"/>
            <a:chExt cx="2080812" cy="1585705"/>
          </a:xfrm>
        </p:grpSpPr>
        <p:pic>
          <p:nvPicPr>
            <p:cNvPr id="8" name="圖形 7">
              <a:extLst>
                <a:ext uri="{FF2B5EF4-FFF2-40B4-BE49-F238E27FC236}">
                  <a16:creationId xmlns:a16="http://schemas.microsoft.com/office/drawing/2014/main" id="{BB4393CA-457E-44AE-B2D0-15FE8A05BE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3728" y="3236546"/>
              <a:ext cx="1540228" cy="991236"/>
            </a:xfrm>
            <a:prstGeom prst="rect">
              <a:avLst/>
            </a:prstGeom>
          </p:spPr>
        </p:pic>
        <p:pic>
          <p:nvPicPr>
            <p:cNvPr id="20" name="圖形 19">
              <a:extLst>
                <a:ext uri="{FF2B5EF4-FFF2-40B4-BE49-F238E27FC236}">
                  <a16:creationId xmlns:a16="http://schemas.microsoft.com/office/drawing/2014/main" id="{B290FDAD-8DE4-434B-BB31-0FA321A0A8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4282" y="2642077"/>
              <a:ext cx="1047750" cy="847725"/>
            </a:xfrm>
            <a:prstGeom prst="rect">
              <a:avLst/>
            </a:prstGeom>
          </p:spPr>
        </p:pic>
        <p:grpSp>
          <p:nvGrpSpPr>
            <p:cNvPr id="37" name="群組 36">
              <a:extLst>
                <a:ext uri="{FF2B5EF4-FFF2-40B4-BE49-F238E27FC236}">
                  <a16:creationId xmlns:a16="http://schemas.microsoft.com/office/drawing/2014/main" id="{03B6F174-D4AE-4756-B404-3D7EDA607A14}"/>
                </a:ext>
              </a:extLst>
            </p:cNvPr>
            <p:cNvGrpSpPr/>
            <p:nvPr/>
          </p:nvGrpSpPr>
          <p:grpSpPr>
            <a:xfrm rot="635178">
              <a:off x="7074820" y="3083379"/>
              <a:ext cx="1000274" cy="483620"/>
              <a:chOff x="6949623" y="2879996"/>
              <a:chExt cx="1000274" cy="483620"/>
            </a:xfrm>
          </p:grpSpPr>
          <p:sp>
            <p:nvSpPr>
              <p:cNvPr id="13" name="手繪多邊形: 圖案 12">
                <a:extLst>
                  <a:ext uri="{FF2B5EF4-FFF2-40B4-BE49-F238E27FC236}">
                    <a16:creationId xmlns:a16="http://schemas.microsoft.com/office/drawing/2014/main" id="{273E1533-E004-4600-95C6-DADCA9301B99}"/>
                  </a:ext>
                </a:extLst>
              </p:cNvPr>
              <p:cNvSpPr/>
              <p:nvPr/>
            </p:nvSpPr>
            <p:spPr>
              <a:xfrm>
                <a:off x="6949623" y="2879996"/>
                <a:ext cx="1000274" cy="481836"/>
              </a:xfrm>
              <a:custGeom>
                <a:avLst/>
                <a:gdLst>
                  <a:gd name="connsiteX0" fmla="*/ 0 w 1000274"/>
                  <a:gd name="connsiteY0" fmla="*/ 8197 h 481836"/>
                  <a:gd name="connsiteX1" fmla="*/ 20208 w 1000274"/>
                  <a:gd name="connsiteY1" fmla="*/ 0 h 481836"/>
                  <a:gd name="connsiteX2" fmla="*/ 948983 w 1000274"/>
                  <a:gd name="connsiteY2" fmla="*/ 202084 h 481836"/>
                  <a:gd name="connsiteX3" fmla="*/ 948983 w 1000274"/>
                  <a:gd name="connsiteY3" fmla="*/ 217423 h 481836"/>
                  <a:gd name="connsiteX4" fmla="*/ 1000275 w 1000274"/>
                  <a:gd name="connsiteY4" fmla="*/ 229840 h 481836"/>
                  <a:gd name="connsiteX5" fmla="*/ 1000275 w 1000274"/>
                  <a:gd name="connsiteY5" fmla="*/ 465280 h 481836"/>
                  <a:gd name="connsiteX6" fmla="*/ 983151 w 1000274"/>
                  <a:gd name="connsiteY6" fmla="*/ 481836 h 481836"/>
                  <a:gd name="connsiteX7" fmla="*/ 922363 w 1000274"/>
                  <a:gd name="connsiteY7" fmla="*/ 460329 h 481836"/>
                  <a:gd name="connsiteX8" fmla="*/ 931940 w 1000274"/>
                  <a:gd name="connsiteY8" fmla="*/ 252808 h 481836"/>
                  <a:gd name="connsiteX9" fmla="*/ 842503 w 1000274"/>
                  <a:gd name="connsiteY9" fmla="*/ 206710 h 4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274" h="481836">
                    <a:moveTo>
                      <a:pt x="0" y="8197"/>
                    </a:moveTo>
                    <a:lnTo>
                      <a:pt x="20208" y="0"/>
                    </a:lnTo>
                    <a:lnTo>
                      <a:pt x="948983" y="202084"/>
                    </a:lnTo>
                    <a:lnTo>
                      <a:pt x="948983" y="217423"/>
                    </a:lnTo>
                    <a:lnTo>
                      <a:pt x="1000275" y="229840"/>
                    </a:lnTo>
                    <a:lnTo>
                      <a:pt x="1000275" y="465280"/>
                    </a:lnTo>
                    <a:lnTo>
                      <a:pt x="983151" y="481836"/>
                    </a:lnTo>
                    <a:lnTo>
                      <a:pt x="922363" y="460329"/>
                    </a:lnTo>
                    <a:lnTo>
                      <a:pt x="931940" y="252808"/>
                    </a:lnTo>
                    <a:lnTo>
                      <a:pt x="842503" y="206710"/>
                    </a:lnTo>
                    <a:close/>
                  </a:path>
                </a:pathLst>
              </a:custGeom>
              <a:solidFill>
                <a:srgbClr val="441D61"/>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手繪多邊形: 圖案 13">
                <a:extLst>
                  <a:ext uri="{FF2B5EF4-FFF2-40B4-BE49-F238E27FC236}">
                    <a16:creationId xmlns:a16="http://schemas.microsoft.com/office/drawing/2014/main" id="{9648AC87-A8C8-4222-9684-2698C0F124B6}"/>
                  </a:ext>
                </a:extLst>
              </p:cNvPr>
              <p:cNvSpPr/>
              <p:nvPr/>
            </p:nvSpPr>
            <p:spPr>
              <a:xfrm>
                <a:off x="7031105" y="2932911"/>
                <a:ext cx="805576" cy="388991"/>
              </a:xfrm>
              <a:custGeom>
                <a:avLst/>
                <a:gdLst>
                  <a:gd name="connsiteX0" fmla="*/ 805576 w 805576"/>
                  <a:gd name="connsiteY0" fmla="*/ 388991 h 388991"/>
                  <a:gd name="connsiteX1" fmla="*/ 0 w 805576"/>
                  <a:gd name="connsiteY1" fmla="*/ 212066 h 388991"/>
                  <a:gd name="connsiteX2" fmla="*/ 0 w 805576"/>
                  <a:gd name="connsiteY2" fmla="*/ 0 h 388991"/>
                  <a:gd name="connsiteX3" fmla="*/ 805576 w 805576"/>
                  <a:gd name="connsiteY3" fmla="*/ 176925 h 388991"/>
                </a:gdLst>
                <a:ahLst/>
                <a:cxnLst>
                  <a:cxn ang="0">
                    <a:pos x="connsiteX0" y="connsiteY0"/>
                  </a:cxn>
                  <a:cxn ang="0">
                    <a:pos x="connsiteX1" y="connsiteY1"/>
                  </a:cxn>
                  <a:cxn ang="0">
                    <a:pos x="connsiteX2" y="connsiteY2"/>
                  </a:cxn>
                  <a:cxn ang="0">
                    <a:pos x="connsiteX3" y="connsiteY3"/>
                  </a:cxn>
                </a:cxnLst>
                <a:rect l="l" t="t" r="r" b="b"/>
                <a:pathLst>
                  <a:path w="805576" h="388991">
                    <a:moveTo>
                      <a:pt x="805576" y="388991"/>
                    </a:moveTo>
                    <a:lnTo>
                      <a:pt x="0" y="212066"/>
                    </a:lnTo>
                    <a:lnTo>
                      <a:pt x="0" y="0"/>
                    </a:lnTo>
                    <a:lnTo>
                      <a:pt x="805576" y="176925"/>
                    </a:lnTo>
                    <a:close/>
                  </a:path>
                </a:pathLst>
              </a:custGeom>
              <a:gradFill flip="none" rotWithShape="1">
                <a:gsLst>
                  <a:gs pos="0">
                    <a:schemeClr val="accent3"/>
                  </a:gs>
                  <a:gs pos="72000">
                    <a:schemeClr val="bg2">
                      <a:lumMod val="40000"/>
                      <a:lumOff val="60000"/>
                    </a:schemeClr>
                  </a:gs>
                </a:gsLst>
                <a:lin ang="2700000" scaled="1"/>
                <a:tileRect/>
              </a:gradFill>
              <a:ln w="8054" cap="flat">
                <a:noFill/>
                <a:prstDash val="solid"/>
                <a:miter/>
              </a:ln>
            </p:spPr>
            <p:txBody>
              <a:bodyPr rtlCol="0" anchor="ctr"/>
              <a:lstStyle/>
              <a:p>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15" name="圖形 22">
                <a:extLst>
                  <a:ext uri="{FF2B5EF4-FFF2-40B4-BE49-F238E27FC236}">
                    <a16:creationId xmlns:a16="http://schemas.microsoft.com/office/drawing/2014/main" id="{57D45EA5-0AA0-4524-B236-E1D50940B0EE}"/>
                  </a:ext>
                </a:extLst>
              </p:cNvPr>
              <p:cNvGrpSpPr/>
              <p:nvPr/>
            </p:nvGrpSpPr>
            <p:grpSpPr>
              <a:xfrm>
                <a:off x="6949623" y="2888192"/>
                <a:ext cx="983150" cy="475424"/>
                <a:chOff x="6830454" y="2933110"/>
                <a:chExt cx="983150" cy="475424"/>
              </a:xfrm>
              <a:solidFill>
                <a:srgbClr val="000000"/>
              </a:solidFill>
            </p:grpSpPr>
            <p:sp>
              <p:nvSpPr>
                <p:cNvPr id="16" name="手繪多邊形: 圖案 15">
                  <a:extLst>
                    <a:ext uri="{FF2B5EF4-FFF2-40B4-BE49-F238E27FC236}">
                      <a16:creationId xmlns:a16="http://schemas.microsoft.com/office/drawing/2014/main" id="{FEA5A437-208C-4F62-BDAC-2975FE62F946}"/>
                    </a:ext>
                  </a:extLst>
                </p:cNvPr>
                <p:cNvSpPr/>
                <p:nvPr/>
              </p:nvSpPr>
              <p:spPr>
                <a:xfrm>
                  <a:off x="6830454" y="2933110"/>
                  <a:ext cx="983150" cy="475424"/>
                </a:xfrm>
                <a:custGeom>
                  <a:avLst/>
                  <a:gdLst>
                    <a:gd name="connsiteX0" fmla="*/ 933725 w 983150"/>
                    <a:gd name="connsiteY0" fmla="*/ 475425 h 475424"/>
                    <a:gd name="connsiteX1" fmla="*/ 0 w 983150"/>
                    <a:gd name="connsiteY1" fmla="*/ 269932 h 475424"/>
                    <a:gd name="connsiteX2" fmla="*/ 0 w 983150"/>
                    <a:gd name="connsiteY2" fmla="*/ 158745 h 475424"/>
                    <a:gd name="connsiteX3" fmla="*/ 20046 w 983150"/>
                    <a:gd name="connsiteY3" fmla="*/ 139430 h 475424"/>
                    <a:gd name="connsiteX4" fmla="*/ 0 w 983150"/>
                    <a:gd name="connsiteY4" fmla="*/ 111268 h 475424"/>
                    <a:gd name="connsiteX5" fmla="*/ 0 w 983150"/>
                    <a:gd name="connsiteY5" fmla="*/ 0 h 475424"/>
                    <a:gd name="connsiteX6" fmla="*/ 933725 w 983150"/>
                    <a:gd name="connsiteY6" fmla="*/ 205411 h 475424"/>
                    <a:gd name="connsiteX7" fmla="*/ 933725 w 983150"/>
                    <a:gd name="connsiteY7" fmla="*/ 217991 h 475424"/>
                    <a:gd name="connsiteX8" fmla="*/ 983151 w 983150"/>
                    <a:gd name="connsiteY8" fmla="*/ 228866 h 475424"/>
                    <a:gd name="connsiteX9" fmla="*/ 983151 w 983150"/>
                    <a:gd name="connsiteY9" fmla="*/ 271068 h 475424"/>
                    <a:gd name="connsiteX10" fmla="*/ 948577 w 983150"/>
                    <a:gd name="connsiteY10" fmla="*/ 263439 h 475424"/>
                    <a:gd name="connsiteX11" fmla="*/ 939731 w 983150"/>
                    <a:gd name="connsiteY11" fmla="*/ 270338 h 475424"/>
                    <a:gd name="connsiteX12" fmla="*/ 939731 w 983150"/>
                    <a:gd name="connsiteY12" fmla="*/ 270338 h 475424"/>
                    <a:gd name="connsiteX13" fmla="*/ 948577 w 983150"/>
                    <a:gd name="connsiteY13" fmla="*/ 281132 h 475424"/>
                    <a:gd name="connsiteX14" fmla="*/ 983151 w 983150"/>
                    <a:gd name="connsiteY14" fmla="*/ 288761 h 475424"/>
                    <a:gd name="connsiteX15" fmla="*/ 983151 w 983150"/>
                    <a:gd name="connsiteY15" fmla="*/ 418370 h 475424"/>
                    <a:gd name="connsiteX16" fmla="*/ 948577 w 983150"/>
                    <a:gd name="connsiteY16" fmla="*/ 410741 h 475424"/>
                    <a:gd name="connsiteX17" fmla="*/ 939731 w 983150"/>
                    <a:gd name="connsiteY17" fmla="*/ 417640 h 475424"/>
                    <a:gd name="connsiteX18" fmla="*/ 939731 w 983150"/>
                    <a:gd name="connsiteY18" fmla="*/ 417640 h 475424"/>
                    <a:gd name="connsiteX19" fmla="*/ 948577 w 983150"/>
                    <a:gd name="connsiteY19" fmla="*/ 428434 h 475424"/>
                    <a:gd name="connsiteX20" fmla="*/ 983151 w 983150"/>
                    <a:gd name="connsiteY20" fmla="*/ 436063 h 475424"/>
                    <a:gd name="connsiteX21" fmla="*/ 983151 w 983150"/>
                    <a:gd name="connsiteY21" fmla="*/ 473801 h 475424"/>
                    <a:gd name="connsiteX22" fmla="*/ 933725 w 983150"/>
                    <a:gd name="connsiteY22" fmla="*/ 462926 h 475424"/>
                    <a:gd name="connsiteX23" fmla="*/ 933725 w 983150"/>
                    <a:gd name="connsiteY23" fmla="*/ 475425 h 475424"/>
                    <a:gd name="connsiteX24" fmla="*/ 933725 w 983150"/>
                    <a:gd name="connsiteY24" fmla="*/ 475425 h 475424"/>
                    <a:gd name="connsiteX25" fmla="*/ 847860 w 983150"/>
                    <a:gd name="connsiteY25" fmla="*/ 405142 h 475424"/>
                    <a:gd name="connsiteX26" fmla="*/ 870909 w 983150"/>
                    <a:gd name="connsiteY26" fmla="*/ 387206 h 475424"/>
                    <a:gd name="connsiteX27" fmla="*/ 870909 w 983150"/>
                    <a:gd name="connsiteY27" fmla="*/ 265955 h 475424"/>
                    <a:gd name="connsiteX28" fmla="*/ 847860 w 983150"/>
                    <a:gd name="connsiteY28" fmla="*/ 237875 h 475424"/>
                    <a:gd name="connsiteX29" fmla="*/ 108995 w 983150"/>
                    <a:gd name="connsiteY29" fmla="*/ 75315 h 475424"/>
                    <a:gd name="connsiteX30" fmla="*/ 85947 w 983150"/>
                    <a:gd name="connsiteY30" fmla="*/ 93251 h 475424"/>
                    <a:gd name="connsiteX31" fmla="*/ 85947 w 983150"/>
                    <a:gd name="connsiteY31" fmla="*/ 214420 h 475424"/>
                    <a:gd name="connsiteX32" fmla="*/ 108995 w 983150"/>
                    <a:gd name="connsiteY32" fmla="*/ 242501 h 475424"/>
                    <a:gd name="connsiteX33" fmla="*/ 847860 w 983150"/>
                    <a:gd name="connsiteY33" fmla="*/ 405142 h 4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3150" h="475424">
                      <a:moveTo>
                        <a:pt x="933725" y="475425"/>
                      </a:moveTo>
                      <a:lnTo>
                        <a:pt x="0" y="269932"/>
                      </a:lnTo>
                      <a:lnTo>
                        <a:pt x="0" y="158745"/>
                      </a:lnTo>
                      <a:cubicBezTo>
                        <a:pt x="11362" y="159313"/>
                        <a:pt x="20046" y="151360"/>
                        <a:pt x="20046" y="139430"/>
                      </a:cubicBezTo>
                      <a:cubicBezTo>
                        <a:pt x="20046" y="127499"/>
                        <a:pt x="11362" y="115732"/>
                        <a:pt x="0" y="111268"/>
                      </a:cubicBezTo>
                      <a:lnTo>
                        <a:pt x="0" y="0"/>
                      </a:lnTo>
                      <a:lnTo>
                        <a:pt x="933725" y="205411"/>
                      </a:lnTo>
                      <a:lnTo>
                        <a:pt x="933725" y="217991"/>
                      </a:lnTo>
                      <a:lnTo>
                        <a:pt x="983151" y="228866"/>
                      </a:lnTo>
                      <a:lnTo>
                        <a:pt x="983151" y="271068"/>
                      </a:lnTo>
                      <a:lnTo>
                        <a:pt x="948577" y="263439"/>
                      </a:lnTo>
                      <a:cubicBezTo>
                        <a:pt x="943708" y="262384"/>
                        <a:pt x="939731" y="265468"/>
                        <a:pt x="939731" y="270338"/>
                      </a:cubicBezTo>
                      <a:lnTo>
                        <a:pt x="939731" y="270338"/>
                      </a:lnTo>
                      <a:cubicBezTo>
                        <a:pt x="939731" y="275207"/>
                        <a:pt x="943708" y="280077"/>
                        <a:pt x="948577" y="281132"/>
                      </a:cubicBezTo>
                      <a:lnTo>
                        <a:pt x="983151" y="288761"/>
                      </a:lnTo>
                      <a:lnTo>
                        <a:pt x="983151" y="418370"/>
                      </a:lnTo>
                      <a:lnTo>
                        <a:pt x="948577" y="410741"/>
                      </a:lnTo>
                      <a:cubicBezTo>
                        <a:pt x="943708" y="409686"/>
                        <a:pt x="939731" y="412770"/>
                        <a:pt x="939731" y="417640"/>
                      </a:cubicBezTo>
                      <a:lnTo>
                        <a:pt x="939731" y="417640"/>
                      </a:lnTo>
                      <a:cubicBezTo>
                        <a:pt x="939731" y="422509"/>
                        <a:pt x="943708" y="427379"/>
                        <a:pt x="948577" y="428434"/>
                      </a:cubicBezTo>
                      <a:lnTo>
                        <a:pt x="983151" y="436063"/>
                      </a:lnTo>
                      <a:lnTo>
                        <a:pt x="983151" y="473801"/>
                      </a:lnTo>
                      <a:lnTo>
                        <a:pt x="933725" y="462926"/>
                      </a:lnTo>
                      <a:lnTo>
                        <a:pt x="933725" y="475425"/>
                      </a:lnTo>
                      <a:lnTo>
                        <a:pt x="933725" y="475425"/>
                      </a:lnTo>
                      <a:close/>
                      <a:moveTo>
                        <a:pt x="847860" y="405142"/>
                      </a:moveTo>
                      <a:cubicBezTo>
                        <a:pt x="860521" y="407901"/>
                        <a:pt x="870909" y="399866"/>
                        <a:pt x="870909" y="387206"/>
                      </a:cubicBezTo>
                      <a:lnTo>
                        <a:pt x="870909" y="265955"/>
                      </a:lnTo>
                      <a:cubicBezTo>
                        <a:pt x="870909" y="253295"/>
                        <a:pt x="860521" y="240634"/>
                        <a:pt x="847860" y="237875"/>
                      </a:cubicBezTo>
                      <a:lnTo>
                        <a:pt x="108995" y="75315"/>
                      </a:lnTo>
                      <a:cubicBezTo>
                        <a:pt x="96335" y="72555"/>
                        <a:pt x="85947" y="80590"/>
                        <a:pt x="85947" y="93251"/>
                      </a:cubicBezTo>
                      <a:lnTo>
                        <a:pt x="85947" y="214420"/>
                      </a:lnTo>
                      <a:cubicBezTo>
                        <a:pt x="85947" y="227081"/>
                        <a:pt x="96335" y="239741"/>
                        <a:pt x="108995" y="242501"/>
                      </a:cubicBezTo>
                      <a:lnTo>
                        <a:pt x="847860" y="405142"/>
                      </a:lnTo>
                      <a:close/>
                    </a:path>
                  </a:pathLst>
                </a:custGeom>
                <a:gradFill>
                  <a:gsLst>
                    <a:gs pos="0">
                      <a:srgbClr val="6A2D97"/>
                    </a:gs>
                    <a:gs pos="100000">
                      <a:srgbClr val="2B123E"/>
                    </a:gs>
                  </a:gsLst>
                  <a:lin ang="5400700" scaled="0"/>
                </a:gra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9" name="圖形 22">
                  <a:extLst>
                    <a:ext uri="{FF2B5EF4-FFF2-40B4-BE49-F238E27FC236}">
                      <a16:creationId xmlns:a16="http://schemas.microsoft.com/office/drawing/2014/main" id="{7A3A77B4-0CFC-4F04-8469-0D684F03C80B}"/>
                    </a:ext>
                  </a:extLst>
                </p:cNvPr>
                <p:cNvGrpSpPr/>
                <p:nvPr/>
              </p:nvGrpSpPr>
              <p:grpSpPr>
                <a:xfrm>
                  <a:off x="7007216" y="3065642"/>
                  <a:ext cx="563562" cy="198196"/>
                  <a:chOff x="7007216" y="3065642"/>
                  <a:chExt cx="563562" cy="198196"/>
                </a:xfrm>
                <a:solidFill>
                  <a:srgbClr val="000000"/>
                </a:solidFill>
              </p:grpSpPr>
              <p:sp>
                <p:nvSpPr>
                  <p:cNvPr id="30" name="手繪多邊形: 圖案 29">
                    <a:extLst>
                      <a:ext uri="{FF2B5EF4-FFF2-40B4-BE49-F238E27FC236}">
                        <a16:creationId xmlns:a16="http://schemas.microsoft.com/office/drawing/2014/main" id="{CD0A9708-7F89-4250-9ECB-DFC6A38BC041}"/>
                      </a:ext>
                    </a:extLst>
                  </p:cNvPr>
                  <p:cNvSpPr/>
                  <p:nvPr/>
                </p:nvSpPr>
                <p:spPr>
                  <a:xfrm>
                    <a:off x="7007216" y="3065642"/>
                    <a:ext cx="63790" cy="95117"/>
                  </a:xfrm>
                  <a:custGeom>
                    <a:avLst/>
                    <a:gdLst>
                      <a:gd name="connsiteX0" fmla="*/ 0 w 63790"/>
                      <a:gd name="connsiteY0" fmla="*/ 80996 h 95117"/>
                      <a:gd name="connsiteX1" fmla="*/ 0 w 63790"/>
                      <a:gd name="connsiteY1" fmla="*/ 0 h 95117"/>
                      <a:gd name="connsiteX2" fmla="*/ 10956 w 63790"/>
                      <a:gd name="connsiteY2" fmla="*/ 2435 h 95117"/>
                      <a:gd name="connsiteX3" fmla="*/ 53483 w 63790"/>
                      <a:gd name="connsiteY3" fmla="*/ 75396 h 95117"/>
                      <a:gd name="connsiteX4" fmla="*/ 53483 w 63790"/>
                      <a:gd name="connsiteY4" fmla="*/ 11849 h 95117"/>
                      <a:gd name="connsiteX5" fmla="*/ 63790 w 63790"/>
                      <a:gd name="connsiteY5" fmla="*/ 14122 h 95117"/>
                      <a:gd name="connsiteX6" fmla="*/ 63790 w 63790"/>
                      <a:gd name="connsiteY6" fmla="*/ 95117 h 95117"/>
                      <a:gd name="connsiteX7" fmla="*/ 52834 w 63790"/>
                      <a:gd name="connsiteY7" fmla="*/ 92683 h 95117"/>
                      <a:gd name="connsiteX8" fmla="*/ 10307 w 63790"/>
                      <a:gd name="connsiteY8" fmla="*/ 19721 h 95117"/>
                      <a:gd name="connsiteX9" fmla="*/ 10307 w 63790"/>
                      <a:gd name="connsiteY9" fmla="*/ 83349 h 95117"/>
                      <a:gd name="connsiteX10" fmla="*/ 0 w 63790"/>
                      <a:gd name="connsiteY10" fmla="*/ 80996 h 9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90" h="95117">
                        <a:moveTo>
                          <a:pt x="0" y="80996"/>
                        </a:moveTo>
                        <a:lnTo>
                          <a:pt x="0" y="0"/>
                        </a:lnTo>
                        <a:lnTo>
                          <a:pt x="10956" y="2435"/>
                        </a:lnTo>
                        <a:lnTo>
                          <a:pt x="53483" y="75396"/>
                        </a:lnTo>
                        <a:lnTo>
                          <a:pt x="53483" y="11849"/>
                        </a:lnTo>
                        <a:lnTo>
                          <a:pt x="63790" y="14122"/>
                        </a:lnTo>
                        <a:lnTo>
                          <a:pt x="63790" y="95117"/>
                        </a:lnTo>
                        <a:lnTo>
                          <a:pt x="52834" y="92683"/>
                        </a:lnTo>
                        <a:lnTo>
                          <a:pt x="10307" y="19721"/>
                        </a:lnTo>
                        <a:lnTo>
                          <a:pt x="10307" y="83349"/>
                        </a:lnTo>
                        <a:lnTo>
                          <a:pt x="0" y="80996"/>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0">
                    <a:extLst>
                      <a:ext uri="{FF2B5EF4-FFF2-40B4-BE49-F238E27FC236}">
                        <a16:creationId xmlns:a16="http://schemas.microsoft.com/office/drawing/2014/main" id="{32C31C2C-5542-4BE0-ABBC-8026B4F861BF}"/>
                      </a:ext>
                    </a:extLst>
                  </p:cNvPr>
                  <p:cNvSpPr/>
                  <p:nvPr/>
                </p:nvSpPr>
                <p:spPr>
                  <a:xfrm>
                    <a:off x="7080664" y="3081792"/>
                    <a:ext cx="74016" cy="90410"/>
                  </a:xfrm>
                  <a:custGeom>
                    <a:avLst/>
                    <a:gdLst>
                      <a:gd name="connsiteX0" fmla="*/ 31408 w 74016"/>
                      <a:gd name="connsiteY0" fmla="*/ 87894 h 90410"/>
                      <a:gd name="connsiteX1" fmla="*/ 0 w 74016"/>
                      <a:gd name="connsiteY1" fmla="*/ 0 h 90410"/>
                      <a:gd name="connsiteX2" fmla="*/ 11606 w 74016"/>
                      <a:gd name="connsiteY2" fmla="*/ 2516 h 90410"/>
                      <a:gd name="connsiteX3" fmla="*/ 32626 w 74016"/>
                      <a:gd name="connsiteY3" fmla="*/ 65982 h 90410"/>
                      <a:gd name="connsiteX4" fmla="*/ 36846 w 74016"/>
                      <a:gd name="connsiteY4" fmla="*/ 80184 h 90410"/>
                      <a:gd name="connsiteX5" fmla="*/ 41228 w 74016"/>
                      <a:gd name="connsiteY5" fmla="*/ 67929 h 90410"/>
                      <a:gd name="connsiteX6" fmla="*/ 63060 w 74016"/>
                      <a:gd name="connsiteY6" fmla="*/ 13959 h 90410"/>
                      <a:gd name="connsiteX7" fmla="*/ 74016 w 74016"/>
                      <a:gd name="connsiteY7" fmla="*/ 16394 h 90410"/>
                      <a:gd name="connsiteX8" fmla="*/ 42283 w 74016"/>
                      <a:gd name="connsiteY8" fmla="*/ 90410 h 90410"/>
                      <a:gd name="connsiteX9" fmla="*/ 31408 w 74016"/>
                      <a:gd name="connsiteY9" fmla="*/ 87894 h 9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16" h="90410">
                        <a:moveTo>
                          <a:pt x="31408" y="87894"/>
                        </a:moveTo>
                        <a:lnTo>
                          <a:pt x="0" y="0"/>
                        </a:lnTo>
                        <a:lnTo>
                          <a:pt x="11606" y="2516"/>
                        </a:lnTo>
                        <a:lnTo>
                          <a:pt x="32626" y="65982"/>
                        </a:lnTo>
                        <a:cubicBezTo>
                          <a:pt x="34330" y="71095"/>
                          <a:pt x="35710" y="75802"/>
                          <a:pt x="36846" y="80184"/>
                        </a:cubicBezTo>
                        <a:cubicBezTo>
                          <a:pt x="38063" y="76045"/>
                          <a:pt x="39524" y="71906"/>
                          <a:pt x="41228" y="67929"/>
                        </a:cubicBezTo>
                        <a:lnTo>
                          <a:pt x="63060" y="13959"/>
                        </a:lnTo>
                        <a:lnTo>
                          <a:pt x="74016" y="16394"/>
                        </a:lnTo>
                        <a:lnTo>
                          <a:pt x="42283" y="90410"/>
                        </a:lnTo>
                        <a:lnTo>
                          <a:pt x="31408" y="87894"/>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A8B7FBE6-B0D2-4F5D-BB49-E8CDAC5F30D6}"/>
                      </a:ext>
                    </a:extLst>
                  </p:cNvPr>
                  <p:cNvSpPr/>
                  <p:nvPr/>
                </p:nvSpPr>
                <p:spPr>
                  <a:xfrm>
                    <a:off x="7164095" y="3100215"/>
                    <a:ext cx="77343" cy="97957"/>
                  </a:xfrm>
                  <a:custGeom>
                    <a:avLst/>
                    <a:gdLst>
                      <a:gd name="connsiteX0" fmla="*/ 0 w 77343"/>
                      <a:gd name="connsiteY0" fmla="*/ 80915 h 97957"/>
                      <a:gd name="connsiteX1" fmla="*/ 0 w 77343"/>
                      <a:gd name="connsiteY1" fmla="*/ 0 h 97957"/>
                      <a:gd name="connsiteX2" fmla="*/ 16150 w 77343"/>
                      <a:gd name="connsiteY2" fmla="*/ 3571 h 97957"/>
                      <a:gd name="connsiteX3" fmla="*/ 35304 w 77343"/>
                      <a:gd name="connsiteY3" fmla="*/ 65089 h 97957"/>
                      <a:gd name="connsiteX4" fmla="*/ 39199 w 77343"/>
                      <a:gd name="connsiteY4" fmla="*/ 77912 h 97957"/>
                      <a:gd name="connsiteX5" fmla="*/ 43501 w 77343"/>
                      <a:gd name="connsiteY5" fmla="*/ 65900 h 97957"/>
                      <a:gd name="connsiteX6" fmla="*/ 62898 w 77343"/>
                      <a:gd name="connsiteY6" fmla="*/ 13797 h 97957"/>
                      <a:gd name="connsiteX7" fmla="*/ 77344 w 77343"/>
                      <a:gd name="connsiteY7" fmla="*/ 16962 h 97957"/>
                      <a:gd name="connsiteX8" fmla="*/ 77344 w 77343"/>
                      <a:gd name="connsiteY8" fmla="*/ 97958 h 97957"/>
                      <a:gd name="connsiteX9" fmla="*/ 67037 w 77343"/>
                      <a:gd name="connsiteY9" fmla="*/ 95685 h 97957"/>
                      <a:gd name="connsiteX10" fmla="*/ 67037 w 77343"/>
                      <a:gd name="connsiteY10" fmla="*/ 27918 h 97957"/>
                      <a:gd name="connsiteX11" fmla="*/ 43501 w 77343"/>
                      <a:gd name="connsiteY11" fmla="*/ 90491 h 97957"/>
                      <a:gd name="connsiteX12" fmla="*/ 33843 w 77343"/>
                      <a:gd name="connsiteY12" fmla="*/ 88381 h 97957"/>
                      <a:gd name="connsiteX13" fmla="*/ 10388 w 77343"/>
                      <a:gd name="connsiteY13" fmla="*/ 14284 h 97957"/>
                      <a:gd name="connsiteX14" fmla="*/ 10388 w 77343"/>
                      <a:gd name="connsiteY14" fmla="*/ 83187 h 97957"/>
                      <a:gd name="connsiteX15" fmla="*/ 0 w 77343"/>
                      <a:gd name="connsiteY15" fmla="*/ 80915 h 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343" h="97957">
                        <a:moveTo>
                          <a:pt x="0" y="80915"/>
                        </a:moveTo>
                        <a:lnTo>
                          <a:pt x="0" y="0"/>
                        </a:lnTo>
                        <a:lnTo>
                          <a:pt x="16150" y="3571"/>
                        </a:lnTo>
                        <a:lnTo>
                          <a:pt x="35304" y="65089"/>
                        </a:lnTo>
                        <a:cubicBezTo>
                          <a:pt x="37089" y="70851"/>
                          <a:pt x="38388" y="75071"/>
                          <a:pt x="39199" y="77912"/>
                        </a:cubicBezTo>
                        <a:cubicBezTo>
                          <a:pt x="40092" y="75152"/>
                          <a:pt x="41553" y="71176"/>
                          <a:pt x="43501" y="65900"/>
                        </a:cubicBezTo>
                        <a:lnTo>
                          <a:pt x="62898" y="13797"/>
                        </a:lnTo>
                        <a:lnTo>
                          <a:pt x="77344" y="16962"/>
                        </a:lnTo>
                        <a:lnTo>
                          <a:pt x="77344" y="97958"/>
                        </a:lnTo>
                        <a:lnTo>
                          <a:pt x="67037" y="95685"/>
                        </a:lnTo>
                        <a:lnTo>
                          <a:pt x="67037" y="27918"/>
                        </a:lnTo>
                        <a:lnTo>
                          <a:pt x="43501" y="90491"/>
                        </a:lnTo>
                        <a:lnTo>
                          <a:pt x="33843" y="88381"/>
                        </a:lnTo>
                        <a:lnTo>
                          <a:pt x="10388" y="14284"/>
                        </a:lnTo>
                        <a:lnTo>
                          <a:pt x="10388" y="83187"/>
                        </a:lnTo>
                        <a:lnTo>
                          <a:pt x="0" y="80915"/>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719FE1F4-FF8D-4E7C-997D-12C17AC164C6}"/>
                      </a:ext>
                    </a:extLst>
                  </p:cNvPr>
                  <p:cNvSpPr/>
                  <p:nvPr/>
                </p:nvSpPr>
                <p:spPr>
                  <a:xfrm>
                    <a:off x="7254099" y="3146266"/>
                    <a:ext cx="54132" cy="62985"/>
                  </a:xfrm>
                  <a:custGeom>
                    <a:avLst/>
                    <a:gdLst>
                      <a:gd name="connsiteX0" fmla="*/ 43420 w 54132"/>
                      <a:gd name="connsiteY0" fmla="*/ 45333 h 62985"/>
                      <a:gd name="connsiteX1" fmla="*/ 53727 w 54132"/>
                      <a:gd name="connsiteY1" fmla="*/ 48823 h 62985"/>
                      <a:gd name="connsiteX2" fmla="*/ 44718 w 54132"/>
                      <a:gd name="connsiteY2" fmla="*/ 60834 h 62985"/>
                      <a:gd name="connsiteX3" fmla="*/ 27918 w 54132"/>
                      <a:gd name="connsiteY3" fmla="*/ 62133 h 62985"/>
                      <a:gd name="connsiteX4" fmla="*/ 7548 w 54132"/>
                      <a:gd name="connsiteY4" fmla="*/ 49716 h 62985"/>
                      <a:gd name="connsiteX5" fmla="*/ 0 w 54132"/>
                      <a:gd name="connsiteY5" fmla="*/ 25855 h 62985"/>
                      <a:gd name="connsiteX6" fmla="*/ 7629 w 54132"/>
                      <a:gd name="connsiteY6" fmla="*/ 4592 h 62985"/>
                      <a:gd name="connsiteX7" fmla="*/ 27431 w 54132"/>
                      <a:gd name="connsiteY7" fmla="*/ 777 h 62985"/>
                      <a:gd name="connsiteX8" fmla="*/ 46666 w 54132"/>
                      <a:gd name="connsiteY8" fmla="*/ 13032 h 62985"/>
                      <a:gd name="connsiteX9" fmla="*/ 54133 w 54132"/>
                      <a:gd name="connsiteY9" fmla="*/ 37217 h 62985"/>
                      <a:gd name="connsiteX10" fmla="*/ 54051 w 54132"/>
                      <a:gd name="connsiteY10" fmla="*/ 39895 h 62985"/>
                      <a:gd name="connsiteX11" fmla="*/ 10307 w 54132"/>
                      <a:gd name="connsiteY11" fmla="*/ 30238 h 62985"/>
                      <a:gd name="connsiteX12" fmla="*/ 15745 w 54132"/>
                      <a:gd name="connsiteY12" fmla="*/ 46226 h 62985"/>
                      <a:gd name="connsiteX13" fmla="*/ 28000 w 54132"/>
                      <a:gd name="connsiteY13" fmla="*/ 54098 h 62985"/>
                      <a:gd name="connsiteX14" fmla="*/ 37333 w 54132"/>
                      <a:gd name="connsiteY14" fmla="*/ 53287 h 62985"/>
                      <a:gd name="connsiteX15" fmla="*/ 43420 w 54132"/>
                      <a:gd name="connsiteY15" fmla="*/ 45333 h 62985"/>
                      <a:gd name="connsiteX16" fmla="*/ 10794 w 54132"/>
                      <a:gd name="connsiteY16" fmla="*/ 22122 h 62985"/>
                      <a:gd name="connsiteX17" fmla="*/ 43582 w 54132"/>
                      <a:gd name="connsiteY17" fmla="*/ 29345 h 62985"/>
                      <a:gd name="connsiteX18" fmla="*/ 39849 w 54132"/>
                      <a:gd name="connsiteY18" fmla="*/ 17415 h 62985"/>
                      <a:gd name="connsiteX19" fmla="*/ 27513 w 54132"/>
                      <a:gd name="connsiteY19" fmla="*/ 8974 h 62985"/>
                      <a:gd name="connsiteX20" fmla="*/ 15988 w 54132"/>
                      <a:gd name="connsiteY20" fmla="*/ 11003 h 62985"/>
                      <a:gd name="connsiteX21" fmla="*/ 10794 w 54132"/>
                      <a:gd name="connsiteY21" fmla="*/ 22122 h 6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32" h="62985">
                        <a:moveTo>
                          <a:pt x="43420" y="45333"/>
                        </a:moveTo>
                        <a:lnTo>
                          <a:pt x="53727" y="48823"/>
                        </a:lnTo>
                        <a:cubicBezTo>
                          <a:pt x="52104" y="54504"/>
                          <a:pt x="49101" y="58481"/>
                          <a:pt x="44718" y="60834"/>
                        </a:cubicBezTo>
                        <a:cubicBezTo>
                          <a:pt x="40336" y="63188"/>
                          <a:pt x="34736" y="63594"/>
                          <a:pt x="27918" y="62133"/>
                        </a:cubicBezTo>
                        <a:cubicBezTo>
                          <a:pt x="19316" y="60266"/>
                          <a:pt x="12498" y="56127"/>
                          <a:pt x="7548" y="49716"/>
                        </a:cubicBezTo>
                        <a:cubicBezTo>
                          <a:pt x="2597" y="43304"/>
                          <a:pt x="0" y="35351"/>
                          <a:pt x="0" y="25855"/>
                        </a:cubicBezTo>
                        <a:cubicBezTo>
                          <a:pt x="0" y="15954"/>
                          <a:pt x="2516" y="8893"/>
                          <a:pt x="7629" y="4592"/>
                        </a:cubicBezTo>
                        <a:cubicBezTo>
                          <a:pt x="12742" y="290"/>
                          <a:pt x="19316" y="-1008"/>
                          <a:pt x="27431" y="777"/>
                        </a:cubicBezTo>
                        <a:cubicBezTo>
                          <a:pt x="35304" y="2482"/>
                          <a:pt x="41715" y="6621"/>
                          <a:pt x="46666" y="13032"/>
                        </a:cubicBezTo>
                        <a:cubicBezTo>
                          <a:pt x="51617" y="19444"/>
                          <a:pt x="54133" y="27559"/>
                          <a:pt x="54133" y="37217"/>
                        </a:cubicBezTo>
                        <a:cubicBezTo>
                          <a:pt x="54133" y="37785"/>
                          <a:pt x="54133" y="38678"/>
                          <a:pt x="54051" y="39895"/>
                        </a:cubicBezTo>
                        <a:lnTo>
                          <a:pt x="10307" y="30238"/>
                        </a:lnTo>
                        <a:cubicBezTo>
                          <a:pt x="10713" y="36730"/>
                          <a:pt x="12498" y="42087"/>
                          <a:pt x="15745" y="46226"/>
                        </a:cubicBezTo>
                        <a:cubicBezTo>
                          <a:pt x="18991" y="50365"/>
                          <a:pt x="23130" y="52962"/>
                          <a:pt x="28000" y="54098"/>
                        </a:cubicBezTo>
                        <a:cubicBezTo>
                          <a:pt x="31652" y="54910"/>
                          <a:pt x="34736" y="54666"/>
                          <a:pt x="37333" y="53287"/>
                        </a:cubicBezTo>
                        <a:cubicBezTo>
                          <a:pt x="39849" y="51826"/>
                          <a:pt x="41878" y="49229"/>
                          <a:pt x="43420" y="45333"/>
                        </a:cubicBezTo>
                        <a:close/>
                        <a:moveTo>
                          <a:pt x="10794" y="22122"/>
                        </a:moveTo>
                        <a:lnTo>
                          <a:pt x="43582" y="29345"/>
                        </a:lnTo>
                        <a:cubicBezTo>
                          <a:pt x="43176" y="24313"/>
                          <a:pt x="41878" y="20336"/>
                          <a:pt x="39849" y="17415"/>
                        </a:cubicBezTo>
                        <a:cubicBezTo>
                          <a:pt x="36684" y="12870"/>
                          <a:pt x="32544" y="10110"/>
                          <a:pt x="27513" y="8974"/>
                        </a:cubicBezTo>
                        <a:cubicBezTo>
                          <a:pt x="22968" y="8000"/>
                          <a:pt x="19072" y="8650"/>
                          <a:pt x="15988" y="11003"/>
                        </a:cubicBezTo>
                        <a:cubicBezTo>
                          <a:pt x="12823" y="13357"/>
                          <a:pt x="11119" y="17009"/>
                          <a:pt x="10794" y="22122"/>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B9B17A94-2E74-4760-8993-0BC5DD7148A6}"/>
                      </a:ext>
                    </a:extLst>
                  </p:cNvPr>
                  <p:cNvSpPr/>
                  <p:nvPr/>
                </p:nvSpPr>
                <p:spPr>
                  <a:xfrm>
                    <a:off x="7349298" y="3145422"/>
                    <a:ext cx="64358" cy="86496"/>
                  </a:xfrm>
                  <a:custGeom>
                    <a:avLst/>
                    <a:gdLst>
                      <a:gd name="connsiteX0" fmla="*/ 0 w 64358"/>
                      <a:gd name="connsiteY0" fmla="*/ 50479 h 86496"/>
                      <a:gd name="connsiteX1" fmla="*/ 10145 w 64358"/>
                      <a:gd name="connsiteY1" fmla="*/ 51859 h 86496"/>
                      <a:gd name="connsiteX2" fmla="*/ 13472 w 64358"/>
                      <a:gd name="connsiteY2" fmla="*/ 62571 h 86496"/>
                      <a:gd name="connsiteX3" fmla="*/ 21588 w 64358"/>
                      <a:gd name="connsiteY3" fmla="*/ 70687 h 86496"/>
                      <a:gd name="connsiteX4" fmla="*/ 34005 w 64358"/>
                      <a:gd name="connsiteY4" fmla="*/ 75800 h 86496"/>
                      <a:gd name="connsiteX5" fmla="*/ 44799 w 64358"/>
                      <a:gd name="connsiteY5" fmla="*/ 76368 h 86496"/>
                      <a:gd name="connsiteX6" fmla="*/ 51779 w 64358"/>
                      <a:gd name="connsiteY6" fmla="*/ 72878 h 86496"/>
                      <a:gd name="connsiteX7" fmla="*/ 54051 w 64358"/>
                      <a:gd name="connsiteY7" fmla="*/ 66467 h 86496"/>
                      <a:gd name="connsiteX8" fmla="*/ 51860 w 64358"/>
                      <a:gd name="connsiteY8" fmla="*/ 59325 h 86496"/>
                      <a:gd name="connsiteX9" fmla="*/ 44556 w 64358"/>
                      <a:gd name="connsiteY9" fmla="*/ 52914 h 86496"/>
                      <a:gd name="connsiteX10" fmla="*/ 30110 w 64358"/>
                      <a:gd name="connsiteY10" fmla="*/ 45772 h 86496"/>
                      <a:gd name="connsiteX11" fmla="*/ 14446 w 64358"/>
                      <a:gd name="connsiteY11" fmla="*/ 37250 h 86496"/>
                      <a:gd name="connsiteX12" fmla="*/ 5843 w 64358"/>
                      <a:gd name="connsiteY12" fmla="*/ 27836 h 86496"/>
                      <a:gd name="connsiteX13" fmla="*/ 3003 w 64358"/>
                      <a:gd name="connsiteY13" fmla="*/ 17123 h 86496"/>
                      <a:gd name="connsiteX14" fmla="*/ 6493 w 64358"/>
                      <a:gd name="connsiteY14" fmla="*/ 6410 h 86496"/>
                      <a:gd name="connsiteX15" fmla="*/ 16637 w 64358"/>
                      <a:gd name="connsiteY15" fmla="*/ 567 h 86496"/>
                      <a:gd name="connsiteX16" fmla="*/ 31489 w 64358"/>
                      <a:gd name="connsiteY16" fmla="*/ 1053 h 86496"/>
                      <a:gd name="connsiteX17" fmla="*/ 47396 w 64358"/>
                      <a:gd name="connsiteY17" fmla="*/ 7465 h 86496"/>
                      <a:gd name="connsiteX18" fmla="*/ 57947 w 64358"/>
                      <a:gd name="connsiteY18" fmla="*/ 18340 h 86496"/>
                      <a:gd name="connsiteX19" fmla="*/ 61924 w 64358"/>
                      <a:gd name="connsiteY19" fmla="*/ 31975 h 86496"/>
                      <a:gd name="connsiteX20" fmla="*/ 51617 w 64358"/>
                      <a:gd name="connsiteY20" fmla="*/ 30514 h 86496"/>
                      <a:gd name="connsiteX21" fmla="*/ 46017 w 64358"/>
                      <a:gd name="connsiteY21" fmla="*/ 17691 h 86496"/>
                      <a:gd name="connsiteX22" fmla="*/ 31895 w 64358"/>
                      <a:gd name="connsiteY22" fmla="*/ 10630 h 86496"/>
                      <a:gd name="connsiteX23" fmla="*/ 17692 w 64358"/>
                      <a:gd name="connsiteY23" fmla="*/ 11036 h 86496"/>
                      <a:gd name="connsiteX24" fmla="*/ 13229 w 64358"/>
                      <a:gd name="connsiteY24" fmla="*/ 18665 h 86496"/>
                      <a:gd name="connsiteX25" fmla="*/ 16394 w 64358"/>
                      <a:gd name="connsiteY25" fmla="*/ 26537 h 86496"/>
                      <a:gd name="connsiteX26" fmla="*/ 32544 w 64358"/>
                      <a:gd name="connsiteY26" fmla="*/ 35870 h 86496"/>
                      <a:gd name="connsiteX27" fmla="*/ 50480 w 64358"/>
                      <a:gd name="connsiteY27" fmla="*/ 44960 h 86496"/>
                      <a:gd name="connsiteX28" fmla="*/ 60950 w 64358"/>
                      <a:gd name="connsiteY28" fmla="*/ 55511 h 86496"/>
                      <a:gd name="connsiteX29" fmla="*/ 64358 w 64358"/>
                      <a:gd name="connsiteY29" fmla="*/ 67766 h 86496"/>
                      <a:gd name="connsiteX30" fmla="*/ 60625 w 64358"/>
                      <a:gd name="connsiteY30" fmla="*/ 79128 h 86496"/>
                      <a:gd name="connsiteX31" fmla="*/ 49993 w 64358"/>
                      <a:gd name="connsiteY31" fmla="*/ 85701 h 86496"/>
                      <a:gd name="connsiteX32" fmla="*/ 34411 w 64358"/>
                      <a:gd name="connsiteY32" fmla="*/ 85458 h 86496"/>
                      <a:gd name="connsiteX33" fmla="*/ 15988 w 64358"/>
                      <a:gd name="connsiteY33" fmla="*/ 78235 h 86496"/>
                      <a:gd name="connsiteX34" fmla="*/ 4301 w 64358"/>
                      <a:gd name="connsiteY34" fmla="*/ 66061 h 86496"/>
                      <a:gd name="connsiteX35" fmla="*/ 0 w 64358"/>
                      <a:gd name="connsiteY35" fmla="*/ 50479 h 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358" h="86496">
                        <a:moveTo>
                          <a:pt x="0" y="50479"/>
                        </a:moveTo>
                        <a:lnTo>
                          <a:pt x="10145" y="51859"/>
                        </a:lnTo>
                        <a:cubicBezTo>
                          <a:pt x="10632" y="55998"/>
                          <a:pt x="11768" y="59569"/>
                          <a:pt x="13472" y="62571"/>
                        </a:cubicBezTo>
                        <a:cubicBezTo>
                          <a:pt x="15258" y="65574"/>
                          <a:pt x="17936" y="68252"/>
                          <a:pt x="21588" y="70687"/>
                        </a:cubicBezTo>
                        <a:cubicBezTo>
                          <a:pt x="25240" y="73122"/>
                          <a:pt x="29379" y="74826"/>
                          <a:pt x="34005" y="75800"/>
                        </a:cubicBezTo>
                        <a:cubicBezTo>
                          <a:pt x="38063" y="76693"/>
                          <a:pt x="41715" y="76855"/>
                          <a:pt x="44799" y="76368"/>
                        </a:cubicBezTo>
                        <a:cubicBezTo>
                          <a:pt x="47964" y="75881"/>
                          <a:pt x="50237" y="74664"/>
                          <a:pt x="51779" y="72878"/>
                        </a:cubicBezTo>
                        <a:cubicBezTo>
                          <a:pt x="53321" y="71093"/>
                          <a:pt x="54051" y="68983"/>
                          <a:pt x="54051" y="66467"/>
                        </a:cubicBezTo>
                        <a:cubicBezTo>
                          <a:pt x="54051" y="63951"/>
                          <a:pt x="53321" y="61516"/>
                          <a:pt x="51860" y="59325"/>
                        </a:cubicBezTo>
                        <a:cubicBezTo>
                          <a:pt x="50399" y="57134"/>
                          <a:pt x="47964" y="54943"/>
                          <a:pt x="44556" y="52914"/>
                        </a:cubicBezTo>
                        <a:cubicBezTo>
                          <a:pt x="42365" y="51615"/>
                          <a:pt x="37576" y="49180"/>
                          <a:pt x="30110" y="45772"/>
                        </a:cubicBezTo>
                        <a:cubicBezTo>
                          <a:pt x="22643" y="42363"/>
                          <a:pt x="17449" y="39522"/>
                          <a:pt x="14446" y="37250"/>
                        </a:cubicBezTo>
                        <a:cubicBezTo>
                          <a:pt x="10551" y="34410"/>
                          <a:pt x="7710" y="31244"/>
                          <a:pt x="5843" y="27836"/>
                        </a:cubicBezTo>
                        <a:cubicBezTo>
                          <a:pt x="3977" y="24427"/>
                          <a:pt x="3003" y="20856"/>
                          <a:pt x="3003" y="17123"/>
                        </a:cubicBezTo>
                        <a:cubicBezTo>
                          <a:pt x="3003" y="13065"/>
                          <a:pt x="4139" y="9494"/>
                          <a:pt x="6493" y="6410"/>
                        </a:cubicBezTo>
                        <a:cubicBezTo>
                          <a:pt x="8846" y="3407"/>
                          <a:pt x="12174" y="1378"/>
                          <a:pt x="16637" y="567"/>
                        </a:cubicBezTo>
                        <a:cubicBezTo>
                          <a:pt x="21101" y="-326"/>
                          <a:pt x="26052" y="-164"/>
                          <a:pt x="31489" y="1053"/>
                        </a:cubicBezTo>
                        <a:cubicBezTo>
                          <a:pt x="37495" y="2352"/>
                          <a:pt x="42770" y="4543"/>
                          <a:pt x="47396" y="7465"/>
                        </a:cubicBezTo>
                        <a:cubicBezTo>
                          <a:pt x="51941" y="10387"/>
                          <a:pt x="55512" y="14039"/>
                          <a:pt x="57947" y="18340"/>
                        </a:cubicBezTo>
                        <a:cubicBezTo>
                          <a:pt x="60382" y="22642"/>
                          <a:pt x="61761" y="27186"/>
                          <a:pt x="61924" y="31975"/>
                        </a:cubicBezTo>
                        <a:lnTo>
                          <a:pt x="51617" y="30514"/>
                        </a:lnTo>
                        <a:cubicBezTo>
                          <a:pt x="51049" y="25239"/>
                          <a:pt x="49182" y="21018"/>
                          <a:pt x="46017" y="17691"/>
                        </a:cubicBezTo>
                        <a:cubicBezTo>
                          <a:pt x="42852" y="14363"/>
                          <a:pt x="38144" y="12010"/>
                          <a:pt x="31895" y="10630"/>
                        </a:cubicBezTo>
                        <a:cubicBezTo>
                          <a:pt x="25402" y="9169"/>
                          <a:pt x="20695" y="9332"/>
                          <a:pt x="17692" y="11036"/>
                        </a:cubicBezTo>
                        <a:cubicBezTo>
                          <a:pt x="14690" y="12740"/>
                          <a:pt x="13229" y="15256"/>
                          <a:pt x="13229" y="18665"/>
                        </a:cubicBezTo>
                        <a:cubicBezTo>
                          <a:pt x="13229" y="21587"/>
                          <a:pt x="14284" y="24184"/>
                          <a:pt x="16394" y="26537"/>
                        </a:cubicBezTo>
                        <a:cubicBezTo>
                          <a:pt x="18423" y="28891"/>
                          <a:pt x="23861" y="31975"/>
                          <a:pt x="32544" y="35870"/>
                        </a:cubicBezTo>
                        <a:cubicBezTo>
                          <a:pt x="41228" y="39766"/>
                          <a:pt x="47234" y="42769"/>
                          <a:pt x="50480" y="44960"/>
                        </a:cubicBezTo>
                        <a:cubicBezTo>
                          <a:pt x="55188" y="48206"/>
                          <a:pt x="58677" y="51696"/>
                          <a:pt x="60950" y="55511"/>
                        </a:cubicBezTo>
                        <a:cubicBezTo>
                          <a:pt x="63222" y="59325"/>
                          <a:pt x="64358" y="63383"/>
                          <a:pt x="64358" y="67766"/>
                        </a:cubicBezTo>
                        <a:cubicBezTo>
                          <a:pt x="64358" y="72067"/>
                          <a:pt x="63141" y="75881"/>
                          <a:pt x="60625" y="79128"/>
                        </a:cubicBezTo>
                        <a:cubicBezTo>
                          <a:pt x="58190" y="82374"/>
                          <a:pt x="54620" y="84565"/>
                          <a:pt x="49993" y="85701"/>
                        </a:cubicBezTo>
                        <a:cubicBezTo>
                          <a:pt x="45367" y="86838"/>
                          <a:pt x="40173" y="86757"/>
                          <a:pt x="34411" y="85458"/>
                        </a:cubicBezTo>
                        <a:cubicBezTo>
                          <a:pt x="27107" y="83835"/>
                          <a:pt x="20939" y="81400"/>
                          <a:pt x="15988" y="78235"/>
                        </a:cubicBezTo>
                        <a:cubicBezTo>
                          <a:pt x="11038" y="74989"/>
                          <a:pt x="7142" y="70931"/>
                          <a:pt x="4301" y="66061"/>
                        </a:cubicBezTo>
                        <a:cubicBezTo>
                          <a:pt x="1623" y="61111"/>
                          <a:pt x="162" y="55916"/>
                          <a:pt x="0" y="50479"/>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FE4237A2-CE33-4737-8E3D-8094B7E54741}"/>
                      </a:ext>
                    </a:extLst>
                  </p:cNvPr>
                  <p:cNvSpPr/>
                  <p:nvPr/>
                </p:nvSpPr>
                <p:spPr>
                  <a:xfrm>
                    <a:off x="7424775" y="3161978"/>
                    <a:ext cx="64358" cy="86496"/>
                  </a:xfrm>
                  <a:custGeom>
                    <a:avLst/>
                    <a:gdLst>
                      <a:gd name="connsiteX0" fmla="*/ 0 w 64358"/>
                      <a:gd name="connsiteY0" fmla="*/ 50479 h 86496"/>
                      <a:gd name="connsiteX1" fmla="*/ 10145 w 64358"/>
                      <a:gd name="connsiteY1" fmla="*/ 51858 h 86496"/>
                      <a:gd name="connsiteX2" fmla="*/ 13472 w 64358"/>
                      <a:gd name="connsiteY2" fmla="*/ 62571 h 86496"/>
                      <a:gd name="connsiteX3" fmla="*/ 21588 w 64358"/>
                      <a:gd name="connsiteY3" fmla="*/ 70687 h 86496"/>
                      <a:gd name="connsiteX4" fmla="*/ 34005 w 64358"/>
                      <a:gd name="connsiteY4" fmla="*/ 75800 h 86496"/>
                      <a:gd name="connsiteX5" fmla="*/ 44799 w 64358"/>
                      <a:gd name="connsiteY5" fmla="*/ 76368 h 86496"/>
                      <a:gd name="connsiteX6" fmla="*/ 51779 w 64358"/>
                      <a:gd name="connsiteY6" fmla="*/ 72878 h 86496"/>
                      <a:gd name="connsiteX7" fmla="*/ 54051 w 64358"/>
                      <a:gd name="connsiteY7" fmla="*/ 66467 h 86496"/>
                      <a:gd name="connsiteX8" fmla="*/ 51860 w 64358"/>
                      <a:gd name="connsiteY8" fmla="*/ 59325 h 86496"/>
                      <a:gd name="connsiteX9" fmla="*/ 44556 w 64358"/>
                      <a:gd name="connsiteY9" fmla="*/ 52914 h 86496"/>
                      <a:gd name="connsiteX10" fmla="*/ 30110 w 64358"/>
                      <a:gd name="connsiteY10" fmla="*/ 45772 h 86496"/>
                      <a:gd name="connsiteX11" fmla="*/ 14446 w 64358"/>
                      <a:gd name="connsiteY11" fmla="*/ 37250 h 86496"/>
                      <a:gd name="connsiteX12" fmla="*/ 5843 w 64358"/>
                      <a:gd name="connsiteY12" fmla="*/ 27836 h 86496"/>
                      <a:gd name="connsiteX13" fmla="*/ 3003 w 64358"/>
                      <a:gd name="connsiteY13" fmla="*/ 17123 h 86496"/>
                      <a:gd name="connsiteX14" fmla="*/ 6493 w 64358"/>
                      <a:gd name="connsiteY14" fmla="*/ 6410 h 86496"/>
                      <a:gd name="connsiteX15" fmla="*/ 16637 w 64358"/>
                      <a:gd name="connsiteY15" fmla="*/ 567 h 86496"/>
                      <a:gd name="connsiteX16" fmla="*/ 31489 w 64358"/>
                      <a:gd name="connsiteY16" fmla="*/ 1053 h 86496"/>
                      <a:gd name="connsiteX17" fmla="*/ 47396 w 64358"/>
                      <a:gd name="connsiteY17" fmla="*/ 7465 h 86496"/>
                      <a:gd name="connsiteX18" fmla="*/ 57947 w 64358"/>
                      <a:gd name="connsiteY18" fmla="*/ 18340 h 86496"/>
                      <a:gd name="connsiteX19" fmla="*/ 61924 w 64358"/>
                      <a:gd name="connsiteY19" fmla="*/ 31975 h 86496"/>
                      <a:gd name="connsiteX20" fmla="*/ 51617 w 64358"/>
                      <a:gd name="connsiteY20" fmla="*/ 30514 h 86496"/>
                      <a:gd name="connsiteX21" fmla="*/ 46017 w 64358"/>
                      <a:gd name="connsiteY21" fmla="*/ 17691 h 86496"/>
                      <a:gd name="connsiteX22" fmla="*/ 31895 w 64358"/>
                      <a:gd name="connsiteY22" fmla="*/ 10630 h 86496"/>
                      <a:gd name="connsiteX23" fmla="*/ 17692 w 64358"/>
                      <a:gd name="connsiteY23" fmla="*/ 11036 h 86496"/>
                      <a:gd name="connsiteX24" fmla="*/ 13229 w 64358"/>
                      <a:gd name="connsiteY24" fmla="*/ 18665 h 86496"/>
                      <a:gd name="connsiteX25" fmla="*/ 16394 w 64358"/>
                      <a:gd name="connsiteY25" fmla="*/ 26537 h 86496"/>
                      <a:gd name="connsiteX26" fmla="*/ 32544 w 64358"/>
                      <a:gd name="connsiteY26" fmla="*/ 35870 h 86496"/>
                      <a:gd name="connsiteX27" fmla="*/ 50480 w 64358"/>
                      <a:gd name="connsiteY27" fmla="*/ 44960 h 86496"/>
                      <a:gd name="connsiteX28" fmla="*/ 60950 w 64358"/>
                      <a:gd name="connsiteY28" fmla="*/ 55511 h 86496"/>
                      <a:gd name="connsiteX29" fmla="*/ 64358 w 64358"/>
                      <a:gd name="connsiteY29" fmla="*/ 67766 h 86496"/>
                      <a:gd name="connsiteX30" fmla="*/ 60625 w 64358"/>
                      <a:gd name="connsiteY30" fmla="*/ 79128 h 86496"/>
                      <a:gd name="connsiteX31" fmla="*/ 49993 w 64358"/>
                      <a:gd name="connsiteY31" fmla="*/ 85701 h 86496"/>
                      <a:gd name="connsiteX32" fmla="*/ 34411 w 64358"/>
                      <a:gd name="connsiteY32" fmla="*/ 85458 h 86496"/>
                      <a:gd name="connsiteX33" fmla="*/ 15988 w 64358"/>
                      <a:gd name="connsiteY33" fmla="*/ 78235 h 86496"/>
                      <a:gd name="connsiteX34" fmla="*/ 4301 w 64358"/>
                      <a:gd name="connsiteY34" fmla="*/ 66061 h 86496"/>
                      <a:gd name="connsiteX35" fmla="*/ 0 w 64358"/>
                      <a:gd name="connsiteY35" fmla="*/ 50479 h 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358" h="86496">
                        <a:moveTo>
                          <a:pt x="0" y="50479"/>
                        </a:moveTo>
                        <a:lnTo>
                          <a:pt x="10145" y="51858"/>
                        </a:lnTo>
                        <a:cubicBezTo>
                          <a:pt x="10632" y="55998"/>
                          <a:pt x="11768" y="59569"/>
                          <a:pt x="13472" y="62571"/>
                        </a:cubicBezTo>
                        <a:cubicBezTo>
                          <a:pt x="15258" y="65574"/>
                          <a:pt x="17936" y="68252"/>
                          <a:pt x="21588" y="70687"/>
                        </a:cubicBezTo>
                        <a:cubicBezTo>
                          <a:pt x="25240" y="73122"/>
                          <a:pt x="29379" y="74826"/>
                          <a:pt x="34005" y="75800"/>
                        </a:cubicBezTo>
                        <a:cubicBezTo>
                          <a:pt x="38063" y="76693"/>
                          <a:pt x="41715" y="76855"/>
                          <a:pt x="44799" y="76368"/>
                        </a:cubicBezTo>
                        <a:cubicBezTo>
                          <a:pt x="47964" y="75881"/>
                          <a:pt x="50237" y="74664"/>
                          <a:pt x="51779" y="72878"/>
                        </a:cubicBezTo>
                        <a:cubicBezTo>
                          <a:pt x="53321" y="71093"/>
                          <a:pt x="54051" y="68983"/>
                          <a:pt x="54051" y="66467"/>
                        </a:cubicBezTo>
                        <a:cubicBezTo>
                          <a:pt x="54051" y="63951"/>
                          <a:pt x="53321" y="61516"/>
                          <a:pt x="51860" y="59325"/>
                        </a:cubicBezTo>
                        <a:cubicBezTo>
                          <a:pt x="50399" y="57134"/>
                          <a:pt x="47964" y="54943"/>
                          <a:pt x="44556" y="52914"/>
                        </a:cubicBezTo>
                        <a:cubicBezTo>
                          <a:pt x="42365" y="51615"/>
                          <a:pt x="37576" y="49180"/>
                          <a:pt x="30110" y="45772"/>
                        </a:cubicBezTo>
                        <a:cubicBezTo>
                          <a:pt x="22643" y="42363"/>
                          <a:pt x="17449" y="39522"/>
                          <a:pt x="14446" y="37250"/>
                        </a:cubicBezTo>
                        <a:cubicBezTo>
                          <a:pt x="10551" y="34410"/>
                          <a:pt x="7710" y="31244"/>
                          <a:pt x="5843" y="27836"/>
                        </a:cubicBezTo>
                        <a:cubicBezTo>
                          <a:pt x="3977" y="24427"/>
                          <a:pt x="3003" y="20856"/>
                          <a:pt x="3003" y="17123"/>
                        </a:cubicBezTo>
                        <a:cubicBezTo>
                          <a:pt x="3003" y="13065"/>
                          <a:pt x="4139" y="9494"/>
                          <a:pt x="6493" y="6410"/>
                        </a:cubicBezTo>
                        <a:cubicBezTo>
                          <a:pt x="8846" y="3407"/>
                          <a:pt x="12174" y="1378"/>
                          <a:pt x="16637" y="567"/>
                        </a:cubicBezTo>
                        <a:cubicBezTo>
                          <a:pt x="21101" y="-326"/>
                          <a:pt x="26052" y="-164"/>
                          <a:pt x="31489" y="1053"/>
                        </a:cubicBezTo>
                        <a:cubicBezTo>
                          <a:pt x="37495" y="2352"/>
                          <a:pt x="42770" y="4543"/>
                          <a:pt x="47396" y="7465"/>
                        </a:cubicBezTo>
                        <a:cubicBezTo>
                          <a:pt x="52022" y="10387"/>
                          <a:pt x="55512" y="14039"/>
                          <a:pt x="57947" y="18340"/>
                        </a:cubicBezTo>
                        <a:cubicBezTo>
                          <a:pt x="60382" y="22642"/>
                          <a:pt x="61761" y="27186"/>
                          <a:pt x="61924" y="31975"/>
                        </a:cubicBezTo>
                        <a:lnTo>
                          <a:pt x="51617" y="30514"/>
                        </a:lnTo>
                        <a:cubicBezTo>
                          <a:pt x="51048" y="25239"/>
                          <a:pt x="49182" y="21018"/>
                          <a:pt x="46017" y="17691"/>
                        </a:cubicBezTo>
                        <a:cubicBezTo>
                          <a:pt x="42852" y="14363"/>
                          <a:pt x="38144" y="12010"/>
                          <a:pt x="31895" y="10630"/>
                        </a:cubicBezTo>
                        <a:cubicBezTo>
                          <a:pt x="25402" y="9169"/>
                          <a:pt x="20695" y="9332"/>
                          <a:pt x="17692" y="11036"/>
                        </a:cubicBezTo>
                        <a:cubicBezTo>
                          <a:pt x="14690" y="12740"/>
                          <a:pt x="13229" y="15256"/>
                          <a:pt x="13229" y="18665"/>
                        </a:cubicBezTo>
                        <a:cubicBezTo>
                          <a:pt x="13229" y="21587"/>
                          <a:pt x="14284" y="24184"/>
                          <a:pt x="16394" y="26537"/>
                        </a:cubicBezTo>
                        <a:cubicBezTo>
                          <a:pt x="18423" y="28891"/>
                          <a:pt x="23860" y="31975"/>
                          <a:pt x="32544" y="35870"/>
                        </a:cubicBezTo>
                        <a:cubicBezTo>
                          <a:pt x="41228" y="39766"/>
                          <a:pt x="47234" y="42769"/>
                          <a:pt x="50480" y="44960"/>
                        </a:cubicBezTo>
                        <a:cubicBezTo>
                          <a:pt x="55188" y="48206"/>
                          <a:pt x="58677" y="51696"/>
                          <a:pt x="60950" y="55511"/>
                        </a:cubicBezTo>
                        <a:cubicBezTo>
                          <a:pt x="63222" y="59325"/>
                          <a:pt x="64358" y="63383"/>
                          <a:pt x="64358" y="67766"/>
                        </a:cubicBezTo>
                        <a:cubicBezTo>
                          <a:pt x="64358" y="72067"/>
                          <a:pt x="63141" y="75881"/>
                          <a:pt x="60625" y="79128"/>
                        </a:cubicBezTo>
                        <a:cubicBezTo>
                          <a:pt x="58190" y="82374"/>
                          <a:pt x="54619" y="84565"/>
                          <a:pt x="49993" y="85701"/>
                        </a:cubicBezTo>
                        <a:cubicBezTo>
                          <a:pt x="45367" y="86838"/>
                          <a:pt x="40173" y="86757"/>
                          <a:pt x="34411" y="85458"/>
                        </a:cubicBezTo>
                        <a:cubicBezTo>
                          <a:pt x="27107" y="83835"/>
                          <a:pt x="20939" y="81400"/>
                          <a:pt x="15988" y="78235"/>
                        </a:cubicBezTo>
                        <a:cubicBezTo>
                          <a:pt x="11037" y="75070"/>
                          <a:pt x="7142" y="70931"/>
                          <a:pt x="4301" y="66061"/>
                        </a:cubicBezTo>
                        <a:cubicBezTo>
                          <a:pt x="1623" y="61111"/>
                          <a:pt x="81" y="55916"/>
                          <a:pt x="0" y="50479"/>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75B4D452-2256-4224-9970-75C0638CE76B}"/>
                      </a:ext>
                    </a:extLst>
                  </p:cNvPr>
                  <p:cNvSpPr/>
                  <p:nvPr/>
                </p:nvSpPr>
                <p:spPr>
                  <a:xfrm>
                    <a:off x="7503823" y="3174881"/>
                    <a:ext cx="66955" cy="88958"/>
                  </a:xfrm>
                  <a:custGeom>
                    <a:avLst/>
                    <a:gdLst>
                      <a:gd name="connsiteX0" fmla="*/ 0 w 66955"/>
                      <a:gd name="connsiteY0" fmla="*/ 80996 h 88958"/>
                      <a:gd name="connsiteX1" fmla="*/ 0 w 66955"/>
                      <a:gd name="connsiteY1" fmla="*/ 0 h 88958"/>
                      <a:gd name="connsiteX2" fmla="*/ 27918 w 66955"/>
                      <a:gd name="connsiteY2" fmla="*/ 6168 h 88958"/>
                      <a:gd name="connsiteX3" fmla="*/ 42365 w 66955"/>
                      <a:gd name="connsiteY3" fmla="*/ 10469 h 88958"/>
                      <a:gd name="connsiteX4" fmla="*/ 54214 w 66955"/>
                      <a:gd name="connsiteY4" fmla="*/ 18910 h 88958"/>
                      <a:gd name="connsiteX5" fmla="*/ 63790 w 66955"/>
                      <a:gd name="connsiteY5" fmla="*/ 34817 h 88958"/>
                      <a:gd name="connsiteX6" fmla="*/ 66956 w 66955"/>
                      <a:gd name="connsiteY6" fmla="*/ 54782 h 88958"/>
                      <a:gd name="connsiteX7" fmla="*/ 64764 w 66955"/>
                      <a:gd name="connsiteY7" fmla="*/ 70689 h 88958"/>
                      <a:gd name="connsiteX8" fmla="*/ 59245 w 66955"/>
                      <a:gd name="connsiteY8" fmla="*/ 81239 h 88958"/>
                      <a:gd name="connsiteX9" fmla="*/ 51860 w 66955"/>
                      <a:gd name="connsiteY9" fmla="*/ 87002 h 88958"/>
                      <a:gd name="connsiteX10" fmla="*/ 42202 w 66955"/>
                      <a:gd name="connsiteY10" fmla="*/ 88949 h 88958"/>
                      <a:gd name="connsiteX11" fmla="*/ 29217 w 66955"/>
                      <a:gd name="connsiteY11" fmla="*/ 87489 h 88958"/>
                      <a:gd name="connsiteX12" fmla="*/ 0 w 66955"/>
                      <a:gd name="connsiteY12" fmla="*/ 80996 h 88958"/>
                      <a:gd name="connsiteX13" fmla="*/ 10713 w 66955"/>
                      <a:gd name="connsiteY13" fmla="*/ 73773 h 88958"/>
                      <a:gd name="connsiteX14" fmla="*/ 28000 w 66955"/>
                      <a:gd name="connsiteY14" fmla="*/ 77587 h 88958"/>
                      <a:gd name="connsiteX15" fmla="*/ 40579 w 66955"/>
                      <a:gd name="connsiteY15" fmla="*/ 78886 h 88958"/>
                      <a:gd name="connsiteX16" fmla="*/ 47802 w 66955"/>
                      <a:gd name="connsiteY16" fmla="*/ 76289 h 88958"/>
                      <a:gd name="connsiteX17" fmla="*/ 53727 w 66955"/>
                      <a:gd name="connsiteY17" fmla="*/ 67361 h 88958"/>
                      <a:gd name="connsiteX18" fmla="*/ 55837 w 66955"/>
                      <a:gd name="connsiteY18" fmla="*/ 52266 h 88958"/>
                      <a:gd name="connsiteX19" fmla="*/ 51698 w 66955"/>
                      <a:gd name="connsiteY19" fmla="*/ 31814 h 88958"/>
                      <a:gd name="connsiteX20" fmla="*/ 41553 w 66955"/>
                      <a:gd name="connsiteY20" fmla="*/ 20452 h 88958"/>
                      <a:gd name="connsiteX21" fmla="*/ 27675 w 66955"/>
                      <a:gd name="connsiteY21" fmla="*/ 15745 h 88958"/>
                      <a:gd name="connsiteX22" fmla="*/ 10632 w 66955"/>
                      <a:gd name="connsiteY22" fmla="*/ 12011 h 88958"/>
                      <a:gd name="connsiteX23" fmla="*/ 10632 w 66955"/>
                      <a:gd name="connsiteY23" fmla="*/ 73773 h 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55" h="88958">
                        <a:moveTo>
                          <a:pt x="0" y="80996"/>
                        </a:moveTo>
                        <a:lnTo>
                          <a:pt x="0" y="0"/>
                        </a:lnTo>
                        <a:lnTo>
                          <a:pt x="27918" y="6168"/>
                        </a:lnTo>
                        <a:cubicBezTo>
                          <a:pt x="34249" y="7548"/>
                          <a:pt x="39037" y="9009"/>
                          <a:pt x="42365" y="10469"/>
                        </a:cubicBezTo>
                        <a:cubicBezTo>
                          <a:pt x="46991" y="12580"/>
                          <a:pt x="50967" y="15339"/>
                          <a:pt x="54214" y="18910"/>
                        </a:cubicBezTo>
                        <a:cubicBezTo>
                          <a:pt x="58515" y="23455"/>
                          <a:pt x="61680" y="28811"/>
                          <a:pt x="63790" y="34817"/>
                        </a:cubicBezTo>
                        <a:cubicBezTo>
                          <a:pt x="65900" y="40823"/>
                          <a:pt x="66956" y="47559"/>
                          <a:pt x="66956" y="54782"/>
                        </a:cubicBezTo>
                        <a:cubicBezTo>
                          <a:pt x="66956" y="60950"/>
                          <a:pt x="66225" y="66225"/>
                          <a:pt x="64764" y="70689"/>
                        </a:cubicBezTo>
                        <a:cubicBezTo>
                          <a:pt x="63303" y="75152"/>
                          <a:pt x="61518" y="78642"/>
                          <a:pt x="59245" y="81239"/>
                        </a:cubicBezTo>
                        <a:cubicBezTo>
                          <a:pt x="56973" y="83836"/>
                          <a:pt x="54538" y="85784"/>
                          <a:pt x="51860" y="87002"/>
                        </a:cubicBezTo>
                        <a:cubicBezTo>
                          <a:pt x="49182" y="88219"/>
                          <a:pt x="45936" y="88868"/>
                          <a:pt x="42202" y="88949"/>
                        </a:cubicBezTo>
                        <a:cubicBezTo>
                          <a:pt x="38469" y="89031"/>
                          <a:pt x="34086" y="88544"/>
                          <a:pt x="29217" y="87489"/>
                        </a:cubicBezTo>
                        <a:lnTo>
                          <a:pt x="0" y="80996"/>
                        </a:lnTo>
                        <a:close/>
                        <a:moveTo>
                          <a:pt x="10713" y="73773"/>
                        </a:moveTo>
                        <a:lnTo>
                          <a:pt x="28000" y="77587"/>
                        </a:lnTo>
                        <a:cubicBezTo>
                          <a:pt x="33356" y="78723"/>
                          <a:pt x="37495" y="79210"/>
                          <a:pt x="40579" y="78886"/>
                        </a:cubicBezTo>
                        <a:cubicBezTo>
                          <a:pt x="43582" y="78561"/>
                          <a:pt x="46017" y="77668"/>
                          <a:pt x="47802" y="76289"/>
                        </a:cubicBezTo>
                        <a:cubicBezTo>
                          <a:pt x="50318" y="74341"/>
                          <a:pt x="52347" y="71338"/>
                          <a:pt x="53727" y="67361"/>
                        </a:cubicBezTo>
                        <a:cubicBezTo>
                          <a:pt x="55106" y="63385"/>
                          <a:pt x="55837" y="58353"/>
                          <a:pt x="55837" y="52266"/>
                        </a:cubicBezTo>
                        <a:cubicBezTo>
                          <a:pt x="55837" y="43825"/>
                          <a:pt x="54457" y="37008"/>
                          <a:pt x="51698" y="31814"/>
                        </a:cubicBezTo>
                        <a:cubicBezTo>
                          <a:pt x="48938" y="26620"/>
                          <a:pt x="45530" y="22887"/>
                          <a:pt x="41553" y="20452"/>
                        </a:cubicBezTo>
                        <a:cubicBezTo>
                          <a:pt x="38712" y="18748"/>
                          <a:pt x="34086" y="17124"/>
                          <a:pt x="27675" y="15745"/>
                        </a:cubicBezTo>
                        <a:lnTo>
                          <a:pt x="10632" y="12011"/>
                        </a:lnTo>
                        <a:lnTo>
                          <a:pt x="10632" y="73773"/>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grpSp>
      <p:grpSp>
        <p:nvGrpSpPr>
          <p:cNvPr id="5" name="群組 4">
            <a:extLst>
              <a:ext uri="{FF2B5EF4-FFF2-40B4-BE49-F238E27FC236}">
                <a16:creationId xmlns:a16="http://schemas.microsoft.com/office/drawing/2014/main" id="{2AEA9DE7-C683-4329-B789-C2AD68700734}"/>
              </a:ext>
            </a:extLst>
          </p:cNvPr>
          <p:cNvGrpSpPr/>
          <p:nvPr/>
        </p:nvGrpSpPr>
        <p:grpSpPr>
          <a:xfrm>
            <a:off x="3198329" y="2484767"/>
            <a:ext cx="2167657" cy="2102533"/>
            <a:chOff x="3263902" y="2609640"/>
            <a:chExt cx="2167657" cy="2102533"/>
          </a:xfrm>
        </p:grpSpPr>
        <p:pic>
          <p:nvPicPr>
            <p:cNvPr id="25" name="圖形 24">
              <a:extLst>
                <a:ext uri="{FF2B5EF4-FFF2-40B4-BE49-F238E27FC236}">
                  <a16:creationId xmlns:a16="http://schemas.microsoft.com/office/drawing/2014/main" id="{F16598CF-7D37-40A2-8B2D-D8A6A870813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10800000">
              <a:off x="3263902" y="3096875"/>
              <a:ext cx="2167657" cy="1615298"/>
            </a:xfrm>
            <a:prstGeom prst="rect">
              <a:avLst/>
            </a:prstGeom>
          </p:spPr>
        </p:pic>
        <p:pic>
          <p:nvPicPr>
            <p:cNvPr id="24" name="圖形 23">
              <a:extLst>
                <a:ext uri="{FF2B5EF4-FFF2-40B4-BE49-F238E27FC236}">
                  <a16:creationId xmlns:a16="http://schemas.microsoft.com/office/drawing/2014/main" id="{66DF7FB9-1B8B-48AA-BBC9-F8FF0091D5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68323" y="2609640"/>
              <a:ext cx="1289979" cy="934363"/>
            </a:xfrm>
            <a:prstGeom prst="rect">
              <a:avLst/>
            </a:prstGeom>
          </p:spPr>
        </p:pic>
        <p:sp>
          <p:nvSpPr>
            <p:cNvPr id="26" name="文字方塊 25">
              <a:extLst>
                <a:ext uri="{FF2B5EF4-FFF2-40B4-BE49-F238E27FC236}">
                  <a16:creationId xmlns:a16="http://schemas.microsoft.com/office/drawing/2014/main" id="{A814023A-1B1C-47E1-9457-68F15E241543}"/>
                </a:ext>
              </a:extLst>
            </p:cNvPr>
            <p:cNvSpPr txBox="1"/>
            <p:nvPr/>
          </p:nvSpPr>
          <p:spPr>
            <a:xfrm rot="19511143">
              <a:off x="3924005" y="4168911"/>
              <a:ext cx="944712" cy="307777"/>
            </a:xfrm>
            <a:prstGeom prst="rect">
              <a:avLst/>
            </a:prstGeom>
            <a:noFill/>
          </p:spPr>
          <p:txBody>
            <a:bodyPr wrap="square" rtlCol="0">
              <a:spAutoFit/>
            </a:bodyPr>
            <a:lstStyle/>
            <a:p>
              <a:r>
                <a:rPr lang="en-US" altLang="zh-TW" b="1">
                  <a:solidFill>
                    <a:schemeClr val="tx1"/>
                  </a:solidFill>
                  <a:latin typeface="Arial" panose="020B0604020202020204" pitchFamily="34" charset="0"/>
                  <a:ea typeface="微軟正黑體" panose="020B0604030504040204" pitchFamily="34" charset="-120"/>
                  <a:sym typeface="Arial" panose="020B0604020202020204" pitchFamily="34" charset="0"/>
                </a:rPr>
                <a:t>10GbE</a:t>
              </a: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 name="箭號: 向右 5" hidden="1">
            <a:extLst>
              <a:ext uri="{FF2B5EF4-FFF2-40B4-BE49-F238E27FC236}">
                <a16:creationId xmlns:a16="http://schemas.microsoft.com/office/drawing/2014/main" id="{B4E6E8D8-AD96-4FD2-B524-63B420F5E049}"/>
              </a:ext>
            </a:extLst>
          </p:cNvPr>
          <p:cNvSpPr/>
          <p:nvPr/>
        </p:nvSpPr>
        <p:spPr>
          <a:xfrm>
            <a:off x="5638506" y="3631914"/>
            <a:ext cx="400972" cy="5078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hidden="1">
            <a:extLst>
              <a:ext uri="{FF2B5EF4-FFF2-40B4-BE49-F238E27FC236}">
                <a16:creationId xmlns:a16="http://schemas.microsoft.com/office/drawing/2014/main" id="{E2E05115-9D80-4C8A-AA3F-E71F7BB312B8}"/>
              </a:ext>
            </a:extLst>
          </p:cNvPr>
          <p:cNvSpPr/>
          <p:nvPr/>
        </p:nvSpPr>
        <p:spPr>
          <a:xfrm>
            <a:off x="4567175" y="3533775"/>
            <a:ext cx="1124798" cy="715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請幫忙設計得清楚些，有點暗</a:t>
            </a:r>
          </a:p>
        </p:txBody>
      </p:sp>
    </p:spTree>
    <p:extLst>
      <p:ext uri="{BB962C8B-B14F-4D97-AF65-F5344CB8AC3E}">
        <p14:creationId xmlns:p14="http://schemas.microsoft.com/office/powerpoint/2010/main" val="3362549971"/>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sz="4000" dirty="0">
                <a:latin typeface="Arial" panose="020B0604020202020204" pitchFamily="34" charset="0"/>
                <a:ea typeface="微軟正黑體" panose="020B0604030504040204" pitchFamily="34" charset="-120"/>
                <a:cs typeface="+mn-ea"/>
                <a:sym typeface="Arial" panose="020B0604020202020204" pitchFamily="34" charset="0"/>
              </a:rPr>
              <a:t>全方位</a:t>
            </a:r>
            <a:r>
              <a:rPr lang="en-US" altLang="zh-TW" sz="4000" dirty="0">
                <a:latin typeface="Arial" panose="020B0604020202020204" pitchFamily="34" charset="0"/>
                <a:ea typeface="微軟正黑體" panose="020B0604030504040204" pitchFamily="34" charset="-120"/>
                <a:cs typeface="+mn-ea"/>
                <a:sym typeface="Arial" panose="020B0604020202020204" pitchFamily="34" charset="0"/>
              </a:rPr>
              <a:t> NAS </a:t>
            </a:r>
            <a:r>
              <a:rPr lang="zh-TW" altLang="en-US" sz="4000" dirty="0">
                <a:latin typeface="Arial" panose="020B0604020202020204" pitchFamily="34" charset="0"/>
                <a:ea typeface="微軟正黑體" panose="020B0604030504040204" pitchFamily="34" charset="-120"/>
                <a:cs typeface="+mn-ea"/>
                <a:sym typeface="Arial" panose="020B0604020202020204" pitchFamily="34" charset="0"/>
              </a:rPr>
              <a:t>資安防護</a:t>
            </a:r>
            <a:endParaRPr lang="en-US" altLang="zh-TW" sz="40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894641" y="1634672"/>
            <a:ext cx="2529359" cy="1159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solidFill>
                  <a:srgbClr val="E9C27B"/>
                </a:solidFill>
                <a:latin typeface="Arial" panose="020B0604020202020204" pitchFamily="34" charset="0"/>
                <a:ea typeface="微軟正黑體" panose="020B0604030504040204" pitchFamily="34" charset="-120"/>
                <a:sym typeface="Arial" panose="020B0604020202020204" pitchFamily="34" charset="0"/>
              </a:rPr>
              <a:t>Malware Remover</a:t>
            </a:r>
          </a:p>
          <a:p>
            <a:pPr>
              <a:lnSpc>
                <a:spcPct val="130000"/>
              </a:lnSpc>
              <a:spcBef>
                <a:spcPts val="600"/>
              </a:spcBef>
            </a:pPr>
            <a:r>
              <a:rPr lang="zh-TW" alt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惡意軟體移除程式</a:t>
            </a: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716603" y="1609441"/>
            <a:ext cx="2529359" cy="14741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solidFill>
                  <a:srgbClr val="E9C27B"/>
                </a:solidFill>
                <a:latin typeface="Arial" panose="020B0604020202020204" pitchFamily="34" charset="0"/>
                <a:ea typeface="微軟正黑體" panose="020B0604030504040204" pitchFamily="34" charset="-120"/>
                <a:sym typeface="Arial" panose="020B0604020202020204" pitchFamily="34" charset="0"/>
              </a:rPr>
              <a:t>QuFirewall</a:t>
            </a:r>
          </a:p>
          <a:p>
            <a:pPr>
              <a:lnSpc>
                <a:spcPct val="130000"/>
              </a:lnSpc>
              <a:spcBef>
                <a:spcPts val="600"/>
              </a:spcBef>
            </a:pPr>
            <a:r>
              <a:rPr lang="zh-TW"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保護你的NAS免於外部攻擊。你可以自行設定規則，包括指定來源地區，指定服務連接阜, 來源IP位置等，允許或拒絕透過網路存取NAS。</a:t>
            </a:r>
            <a:endParaRPr lang="zh-TW" sz="9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6528" y="2993547"/>
            <a:ext cx="3689548" cy="233289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a:blip r:embed="rId4"/>
          <a:stretch>
            <a:fillRect/>
          </a:stretch>
        </p:blipFill>
        <p:spPr>
          <a:xfrm>
            <a:off x="503238" y="3222147"/>
            <a:ext cx="3689548" cy="329376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8378" y="1576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238" y="1576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152400" y="4328154"/>
            <a:ext cx="9364133" cy="1970095"/>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9988364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62054" y="1760538"/>
            <a:ext cx="3589221" cy="1255867"/>
          </a:xfrm>
        </p:spPr>
        <p:txBody>
          <a:bodyPr/>
          <a:lstStyle/>
          <a:p>
            <a:pPr marL="369570" lvl="1">
              <a:spcBef>
                <a:spcPts val="375"/>
              </a:spcBef>
            </a:pP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QVR Elite</a:t>
            </a:r>
            <a:b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安全監控方案</a:t>
            </a:r>
            <a:endParaRPr lang="zh-TW" sz="20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副標題 2"/>
          <p:cNvSpPr>
            <a:spLocks noGrp="1"/>
          </p:cNvSpPr>
          <p:nvPr>
            <p:ph type="subTitle" idx="4294967295"/>
          </p:nvPr>
        </p:nvSpPr>
        <p:spPr>
          <a:xfrm>
            <a:off x="663498" y="2771087"/>
            <a:ext cx="2274848" cy="490635"/>
          </a:xfrm>
        </p:spPr>
        <p:txBody>
          <a:bodyPr/>
          <a:lstStyle/>
          <a:p>
            <a:pPr marL="0" indent="0" algn="l">
              <a:lnSpc>
                <a:spcPct val="130000"/>
              </a:lnSpc>
              <a:buNone/>
            </a:pPr>
            <a:r>
              <a:rPr lang="zh-TW" altLang="en-US" sz="1400" dirty="0">
                <a:solidFill>
                  <a:schemeClr val="tx1"/>
                </a:solidFill>
                <a:latin typeface="Arial" panose="020B0604020202020204" pitchFamily="34" charset="0"/>
                <a:ea typeface="微軟正黑體" panose="020B0604030504040204" pitchFamily="34" charset="-120"/>
                <a:sym typeface="Arial" panose="020B0604020202020204" pitchFamily="34" charset="0"/>
              </a:rPr>
              <a:t>支援彈性訂閱授權擴充錄影頻道</a:t>
            </a:r>
            <a:endParaRPr lang="zh-TW" sz="14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 name="直線接點 3">
            <a:extLst>
              <a:ext uri="{FF2B5EF4-FFF2-40B4-BE49-F238E27FC236}">
                <a16:creationId xmlns:a16="http://schemas.microsoft.com/office/drawing/2014/main" id="{957C992E-C1F8-4BF5-A65F-4A1D604587DA}"/>
              </a:ext>
            </a:extLst>
          </p:cNvPr>
          <p:cNvCxnSpPr>
            <a:cxnSpLocks/>
          </p:cNvCxnSpPr>
          <p:nvPr/>
        </p:nvCxnSpPr>
        <p:spPr>
          <a:xfrm>
            <a:off x="750570" y="2818014"/>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88323"/>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958375" y="941388"/>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1357424" y="1523246"/>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dirty="0">
                <a:latin typeface="Arial" panose="020B0604020202020204" pitchFamily="34" charset="0"/>
                <a:ea typeface="微軟正黑體" panose="020B0604030504040204" pitchFamily="34" charset="-120"/>
                <a:cs typeface="+mn-ea"/>
                <a:sym typeface="Arial" panose="020B0604020202020204" pitchFamily="34" charset="0"/>
              </a:rPr>
              <a:t>QVR</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a:t>
            </a:r>
            <a:r>
              <a:rPr lang="en-US" dirty="0">
                <a:latin typeface="Arial" panose="020B0604020202020204" pitchFamily="34" charset="0"/>
                <a:ea typeface="微軟正黑體" panose="020B0604030504040204" pitchFamily="34" charset="-120"/>
                <a:cs typeface="+mn-ea"/>
                <a:sym typeface="Arial" panose="020B0604020202020204" pitchFamily="34" charset="0"/>
              </a:rPr>
              <a:t>Elite</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智慧安全監控方案</a:t>
            </a:r>
            <a:endParaRPr 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342075" y="4562831"/>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標準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MP4</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媒體格式</a:t>
            </a:r>
            <a:endParaRPr 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3171819" y="3479224"/>
            <a:ext cx="1461314" cy="1019730"/>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5286160" y="3476662"/>
            <a:ext cx="1461314" cy="1024855"/>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1099860" y="3527661"/>
            <a:ext cx="1405303" cy="922856"/>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2165577" y="4562805"/>
            <a:ext cx="352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彈性訂閱錄影頻道</a:t>
            </a: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4524663" y="4562327"/>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儲存容量擴充簡便</a:t>
            </a: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6527" y="1297955"/>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sp>
        <p:nvSpPr>
          <p:cNvPr id="15" name="矩形: 圓角 14">
            <a:extLst>
              <a:ext uri="{FF2B5EF4-FFF2-40B4-BE49-F238E27FC236}">
                <a16:creationId xmlns:a16="http://schemas.microsoft.com/office/drawing/2014/main" id="{27132A60-D68E-42EB-A579-ADDA73918881}"/>
              </a:ext>
            </a:extLst>
          </p:cNvPr>
          <p:cNvSpPr/>
          <p:nvPr/>
        </p:nvSpPr>
        <p:spPr>
          <a:xfrm>
            <a:off x="6690723" y="1500059"/>
            <a:ext cx="892480" cy="903250"/>
          </a:xfrm>
          <a:prstGeom prst="roundRect">
            <a:avLst/>
          </a:prstGeom>
          <a:solidFill>
            <a:schemeClr val="tx1"/>
          </a:solidFill>
          <a:ln>
            <a:solidFill>
              <a:srgbClr val="E9C27B"/>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5726" y="1665469"/>
            <a:ext cx="817477" cy="537620"/>
          </a:xfrm>
          <a:prstGeom prst="rect">
            <a:avLst/>
          </a:prstGeom>
        </p:spPr>
      </p:pic>
      <p:sp>
        <p:nvSpPr>
          <p:cNvPr id="17" name="文字方塊 16">
            <a:extLst>
              <a:ext uri="{FF2B5EF4-FFF2-40B4-BE49-F238E27FC236}">
                <a16:creationId xmlns:a16="http://schemas.microsoft.com/office/drawing/2014/main" id="{E30B708B-7C59-467F-BF45-1BA5BC5E7F8C}"/>
              </a:ext>
            </a:extLst>
          </p:cNvPr>
          <p:cNvSpPr txBox="1"/>
          <p:nvPr/>
        </p:nvSpPr>
        <p:spPr>
          <a:xfrm>
            <a:off x="6440956" y="2493138"/>
            <a:ext cx="1345620" cy="7923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免費支援2個</a:t>
            </a:r>
            <a:r>
              <a:rPr lang="zh-TW" alt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攝影機頻道</a:t>
            </a:r>
          </a:p>
          <a:p>
            <a:pPr algn="ctr">
              <a:lnSpc>
                <a:spcPct val="110000"/>
              </a:lnSpc>
              <a:spcBef>
                <a:spcPts val="300"/>
              </a:spcBef>
            </a:pPr>
            <a:r>
              <a:rPr lang="zh-TW" alt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(可彈性擴充)</a:t>
            </a:r>
          </a:p>
        </p:txBody>
      </p:sp>
    </p:spTree>
    <p:extLst>
      <p:ext uri="{BB962C8B-B14F-4D97-AF65-F5344CB8AC3E}">
        <p14:creationId xmlns:p14="http://schemas.microsoft.com/office/powerpoint/2010/main" val="288087328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p:txBody>
          <a:bodyPr/>
          <a:lstStyle/>
          <a:p>
            <a:r>
              <a:rPr lang="zh-TW" dirty="0">
                <a:latin typeface="Arial" panose="020B0604020202020204" pitchFamily="34" charset="0"/>
                <a:ea typeface="微軟正黑體" panose="020B0604030504040204" pitchFamily="34" charset="-120"/>
                <a:sym typeface="Arial" panose="020B0604020202020204" pitchFamily="34" charset="0"/>
              </a:rPr>
              <a:t>相容於為數龐大的攝影機型號</a:t>
            </a:r>
          </a:p>
        </p:txBody>
      </p:sp>
      <p:sp>
        <p:nvSpPr>
          <p:cNvPr id="3" name="Google Shape;253;p31">
            <a:extLst>
              <a:ext uri="{FF2B5EF4-FFF2-40B4-BE49-F238E27FC236}">
                <a16:creationId xmlns:a16="http://schemas.microsoft.com/office/drawing/2014/main" id="{0907B73D-1BF4-4485-9BC2-80A66557BE43}"/>
              </a:ext>
            </a:extLst>
          </p:cNvPr>
          <p:cNvSpPr/>
          <p:nvPr/>
        </p:nvSpPr>
        <p:spPr>
          <a:xfrm>
            <a:off x="3184129" y="1756712"/>
            <a:ext cx="27006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84103" y="2667640"/>
            <a:ext cx="2700693" cy="1894690"/>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756712"/>
            <a:ext cx="27660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369538"/>
            <a:ext cx="27660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TW" altLang="en" sz="13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2400" b="1" i="0" u="none" strike="noStrike" cap="none"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180 </a:t>
            </a:r>
            <a:r>
              <a:rPr lang="zh-TW" altLang="en" sz="2400" b="1"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品牌</a:t>
            </a:r>
            <a:endParaRPr lang="en" sz="2000" b="1" i="0" u="none" strike="noStrike" cap="none"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1350" y="1771449"/>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487997"/>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77446" y="3548382"/>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817869" y="3540960"/>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817869" y="3054326"/>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77446" y="2506586"/>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27519" y="1931156"/>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92988" y="3053435"/>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78660" y="4091059"/>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731339" y="1866796"/>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t="24883" b="22653"/>
          <a:stretch/>
        </p:blipFill>
        <p:spPr>
          <a:xfrm>
            <a:off x="1696827" y="4110859"/>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84104" y="1369538"/>
            <a:ext cx="27006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CN" altLang="en" sz="13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13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zh-CN" altLang="en" sz="24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型號</a:t>
            </a:r>
            <a:endParaRPr lang="en" sz="20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83246" y="1756712"/>
            <a:ext cx="29052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83220" y="1369538"/>
            <a:ext cx="29052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zh-TW" altLang="en" sz="20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支援</a:t>
            </a:r>
            <a:endParaRPr lang="zh-TW" altLang="en" sz="20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312405" y="2048338"/>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519334" y="2760903"/>
            <a:ext cx="2116666" cy="646331"/>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RTSP </a:t>
            </a:r>
            <a:r>
              <a:rPr lang="en-US" altLang="zh-TW" sz="1800" b="1"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輸入</a:t>
            </a:r>
            <a:r>
              <a:rPr lang="en-US" altLang="zh-TW" sz="1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1800"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輸出</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519334" y="3528483"/>
            <a:ext cx="2116666" cy="646331"/>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RTMP </a:t>
            </a:r>
            <a:r>
              <a:rPr lang="en-US" altLang="zh-TW" sz="1800" b="1"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輸入</a:t>
            </a:r>
            <a:endParaRPr lang="en-US" altLang="zh-TW" sz="1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619603"/>
            <a:ext cx="5415666" cy="362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sym typeface="Arial" panose="020B0604020202020204" pitchFamily="34" charset="0"/>
              </a:rPr>
              <a:t>統合式介面同時監看與回放</a:t>
            </a: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6567" y="1784932"/>
            <a:ext cx="4594032" cy="2338742"/>
          </a:xfrm>
          <a:prstGeom prst="rect">
            <a:avLst/>
          </a:prstGeom>
          <a:noFill/>
          <a:ln>
            <a:noFill/>
          </a:ln>
        </p:spPr>
      </p:pic>
      <p:sp>
        <p:nvSpPr>
          <p:cNvPr id="4" name="Google Shape;304;p33">
            <a:extLst>
              <a:ext uri="{FF2B5EF4-FFF2-40B4-BE49-F238E27FC236}">
                <a16:creationId xmlns:a16="http://schemas.microsoft.com/office/drawing/2014/main" id="{35D09121-751C-4A07-B201-E5106E3338AF}"/>
              </a:ext>
            </a:extLst>
          </p:cNvPr>
          <p:cNvSpPr txBox="1"/>
          <p:nvPr/>
        </p:nvSpPr>
        <p:spPr>
          <a:xfrm>
            <a:off x="687350" y="1051118"/>
            <a:ext cx="7769300"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 sz="1800" dirty="0">
                <a:solidFill>
                  <a:schemeClr val="tx1"/>
                </a:solidFill>
                <a:latin typeface="Arial" panose="020B0604020202020204" pitchFamily="34" charset="0"/>
                <a:ea typeface="微軟正黑體" panose="020B0604030504040204" pitchFamily="34" charset="-120"/>
                <a:cs typeface="Open Sans"/>
                <a:sym typeface="Arial" panose="020B0604020202020204" pitchFamily="34" charset="0"/>
              </a:rPr>
              <a:t>在一個螢幕的單一使用者介面中，就可以同時觀看即時影像與操控回放</a:t>
            </a:r>
            <a:r>
              <a:rPr lang="en" sz="1800" dirty="0">
                <a:solidFill>
                  <a:schemeClr val="tx1"/>
                </a:solidFill>
                <a:latin typeface="Arial" panose="020B0604020202020204" pitchFamily="34" charset="0"/>
                <a:ea typeface="微軟正黑體" panose="020B0604030504040204" pitchFamily="34" charset="-120"/>
                <a:cs typeface="Open Sans"/>
                <a:sym typeface="Arial" panose="020B0604020202020204" pitchFamily="34" charset="0"/>
              </a:rPr>
              <a:t> </a:t>
            </a:r>
            <a:endParaRPr lang="en" altLang="zh-TW" sz="1800" dirty="0">
              <a:solidFill>
                <a:schemeClr val="tx1"/>
              </a:solidFill>
              <a:latin typeface="Arial" panose="020B0604020202020204" pitchFamily="34" charset="0"/>
              <a:ea typeface="微軟正黑體" panose="020B0604030504040204" pitchFamily="34" charset="-120"/>
              <a:cs typeface="Open Sans"/>
              <a:sym typeface="Arial" panose="020B0604020202020204" pitchFamily="34" charset="0"/>
            </a:endParaRPr>
          </a:p>
        </p:txBody>
      </p:sp>
      <p:sp>
        <p:nvSpPr>
          <p:cNvPr id="6" name="Google Shape;316;p33">
            <a:extLst>
              <a:ext uri="{FF2B5EF4-FFF2-40B4-BE49-F238E27FC236}">
                <a16:creationId xmlns:a16="http://schemas.microsoft.com/office/drawing/2014/main" id="{0D882A50-6E4E-4C79-8ED9-161A4F2FD018}"/>
              </a:ext>
            </a:extLst>
          </p:cNvPr>
          <p:cNvSpPr txBox="1"/>
          <p:nvPr/>
        </p:nvSpPr>
        <p:spPr>
          <a:xfrm>
            <a:off x="5108532" y="4088129"/>
            <a:ext cx="2840587"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 sz="1200">
                <a:solidFill>
                  <a:schemeClr val="tx1"/>
                </a:solidFill>
                <a:latin typeface="Arial" panose="020B0604020202020204" pitchFamily="34" charset="0"/>
                <a:ea typeface="微軟正黑體" panose="020B0604030504040204" pitchFamily="34" charset="-120"/>
                <a:sym typeface="Arial" panose="020B0604020202020204" pitchFamily="34" charset="0"/>
              </a:rPr>
              <a:t>一鍵即可在時間軸上切換到過往影像</a:t>
            </a:r>
            <a:endParaRPr lang="en"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a:alphaModFix/>
          </a:blip>
          <a:stretch>
            <a:fillRect/>
          </a:stretch>
        </p:blipFill>
        <p:spPr>
          <a:xfrm>
            <a:off x="1110891" y="3766910"/>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051219" y="37314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222371" y="40779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519151" y="2396639"/>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194025" y="37314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097950" y="3211041"/>
            <a:ext cx="2861753"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 b="0">
                <a:solidFill>
                  <a:schemeClr val="tx1"/>
                </a:solidFill>
                <a:latin typeface="Arial" panose="020B0604020202020204" pitchFamily="34" charset="0"/>
                <a:ea typeface="微軟正黑體" panose="020B0604030504040204" pitchFamily="34" charset="-120"/>
                <a:sym typeface="Arial" panose="020B0604020202020204" pitchFamily="34" charset="0"/>
              </a:rPr>
              <a:t>一鍵即可讓畫面中全部攝影機同步播放</a:t>
            </a:r>
            <a:endParaRPr lang="en" b="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110892" y="24901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44626" y="1793890"/>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5928527" y="2096493"/>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509284" y="2854773"/>
            <a:ext cx="734121" cy="1223196"/>
          </a:xfrm>
          <a:prstGeom prst="bentConnector2">
            <a:avLst/>
          </a:prstGeom>
          <a:noFill/>
          <a:ln w="19050" cap="flat" cmpd="sng">
            <a:solidFill>
              <a:srgbClr val="80FCFF"/>
            </a:solidFill>
            <a:prstDash val="solid"/>
            <a:round/>
            <a:headEnd type="none" w="sm" len="sm"/>
            <a:tailEnd type="oval" w="sm" len="sm"/>
          </a:ln>
        </p:spPr>
      </p:cxnSp>
      <p:cxnSp>
        <p:nvCxnSpPr>
          <p:cNvPr id="23" name="接點: 肘形 21">
            <a:extLst>
              <a:ext uri="{FF2B5EF4-FFF2-40B4-BE49-F238E27FC236}">
                <a16:creationId xmlns:a16="http://schemas.microsoft.com/office/drawing/2014/main" id="{A74DC33B-DEAE-D64F-BFF7-340A316BB9D3}"/>
              </a:ext>
            </a:extLst>
          </p:cNvPr>
          <p:cNvCxnSpPr>
            <a:cxnSpLocks/>
            <a:stCxn id="11" idx="3"/>
            <a:endCxn id="6" idx="1"/>
          </p:cNvCxnSpPr>
          <p:nvPr/>
        </p:nvCxnSpPr>
        <p:spPr>
          <a:xfrm>
            <a:off x="4264438" y="4270690"/>
            <a:ext cx="844094" cy="2090"/>
          </a:xfrm>
          <a:prstGeom prst="bentConnector3">
            <a:avLst>
              <a:gd name="adj1" fmla="val 50000"/>
            </a:avLst>
          </a:prstGeom>
          <a:noFill/>
          <a:ln w="19050" cap="flat" cmpd="sng">
            <a:solidFill>
              <a:srgbClr val="80FCFF"/>
            </a:solidFill>
            <a:prstDash val="solid"/>
            <a:round/>
            <a:headEnd type="none" w="sm" len="sm"/>
            <a:tailEnd type="oval" w="sm" len="sm"/>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811870" y="4550730"/>
            <a:ext cx="2205873"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 b="0">
                <a:solidFill>
                  <a:schemeClr val="tx1"/>
                </a:solidFill>
                <a:latin typeface="Arial" panose="020B0604020202020204" pitchFamily="34" charset="0"/>
                <a:ea typeface="微軟正黑體" panose="020B0604030504040204" pitchFamily="34" charset="-120"/>
                <a:sym typeface="Arial" panose="020B0604020202020204" pitchFamily="34" charset="0"/>
              </a:rPr>
              <a:t>一鍵即可在即時跟回放之間切</a:t>
            </a:r>
            <a:endParaRPr lang="en" altLang="zh-TW" b="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a:off x="1595954" y="3979660"/>
            <a:ext cx="0" cy="571070"/>
          </a:xfrm>
          <a:prstGeom prst="straightConnector1">
            <a:avLst/>
          </a:prstGeom>
          <a:noFill/>
          <a:ln w="19050" cap="flat" cmpd="sng">
            <a:solidFill>
              <a:srgbClr val="92D050"/>
            </a:solidFill>
            <a:prstDash val="solid"/>
            <a:round/>
            <a:headEnd type="none" w="sm" len="sm"/>
            <a:tailEnd type="oval" w="sm" len="sm"/>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228677" y="2999387"/>
            <a:ext cx="0" cy="211654"/>
          </a:xfrm>
          <a:prstGeom prst="straightConnector1">
            <a:avLst/>
          </a:prstGeom>
          <a:noFill/>
          <a:ln w="19050" cap="flat" cmpd="sng">
            <a:solidFill>
              <a:srgbClr val="FF00FF"/>
            </a:solidFill>
            <a:prstDash val="solid"/>
            <a:round/>
            <a:headEnd type="none" w="med" len="med"/>
            <a:tailEnd type="oval" w="med" len="med"/>
          </a:ln>
        </p:spPr>
      </p:cxnSp>
    </p:spTree>
    <p:extLst>
      <p:ext uri="{BB962C8B-B14F-4D97-AF65-F5344CB8AC3E}">
        <p14:creationId xmlns:p14="http://schemas.microsoft.com/office/powerpoint/2010/main" val="2717537742"/>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56E59567-4AE4-4755-90EC-506936E69FF2}"/>
              </a:ext>
            </a:extLst>
          </p:cNvPr>
          <p:cNvSpPr/>
          <p:nvPr/>
        </p:nvSpPr>
        <p:spPr>
          <a:xfrm>
            <a:off x="-271053" y="884543"/>
            <a:ext cx="2117264" cy="2080846"/>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E45A07EF-1591-47D5-BA6D-2EB21CFA3F2C}"/>
              </a:ext>
            </a:extLst>
          </p:cNvPr>
          <p:cNvSpPr/>
          <p:nvPr/>
        </p:nvSpPr>
        <p:spPr>
          <a:xfrm>
            <a:off x="3637822" y="795867"/>
            <a:ext cx="2576078" cy="2258198"/>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5883828" y="1544982"/>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621717" y="1544982"/>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行動與家用監控方案</a:t>
            </a:r>
            <a:endParaRPr lang="en-US" dirty="0">
              <a:latin typeface="Arial" panose="020B0604020202020204" pitchFamily="34" charset="0"/>
              <a:ea typeface="微軟正黑體" panose="020B0604030504040204" pitchFamily="34" charset="-120"/>
              <a:cs typeface="+mj-ea"/>
              <a:sym typeface="Arial" panose="020B0604020202020204" pitchFamily="34" charset="0"/>
            </a:endParaRPr>
          </a:p>
          <a:p>
            <a:endParaRPr lang="en-US" altLang="zh-CN"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QVR</a:t>
            </a:r>
            <a:r>
              <a:rPr lang="zh-TW"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 </a:t>
            </a:r>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Pro</a:t>
            </a:r>
            <a:r>
              <a:rPr lang="zh-TW"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 </a:t>
            </a:r>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Client</a:t>
            </a:r>
          </a:p>
          <a:p>
            <a:r>
              <a:rPr lang="zh-TW" alt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行動裝置錄影與回放</a:t>
            </a:r>
            <a:endPar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8" y="1368567"/>
            <a:ext cx="33953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800" dirty="0" err="1">
                <a:solidFill>
                  <a:schemeClr val="accent1"/>
                </a:solidFill>
                <a:latin typeface="Arial" panose="020B0604020202020204" pitchFamily="34" charset="0"/>
                <a:ea typeface="微軟正黑體" panose="020B0604030504040204" pitchFamily="34" charset="-120"/>
                <a:sym typeface="Arial" panose="020B0604020202020204" pitchFamily="34" charset="0"/>
              </a:rPr>
              <a:t>全新</a:t>
            </a:r>
            <a:r>
              <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rPr>
              <a:t> Apple </a:t>
            </a:r>
            <a:r>
              <a:rPr lang="en-US" sz="1800" dirty="0" err="1">
                <a:solidFill>
                  <a:schemeClr val="accent1"/>
                </a:solidFill>
                <a:latin typeface="Arial" panose="020B0604020202020204" pitchFamily="34" charset="0"/>
                <a:ea typeface="微軟正黑體" panose="020B0604030504040204" pitchFamily="34" charset="-120"/>
                <a:sym typeface="Arial" panose="020B0604020202020204" pitchFamily="34" charset="0"/>
              </a:rPr>
              <a:t>TV監控應用</a:t>
            </a:r>
            <a:endParaRPr lang="en-US" sz="1800" dirty="0">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a:p>
            <a:endParaRPr lang="en-US" sz="18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892053" y="2393376"/>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3321352" y="2189358"/>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72000" y="2376703"/>
            <a:ext cx="3753632" cy="2444866"/>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02865" y="1909363"/>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91344" y="1382926"/>
            <a:ext cx="996924" cy="598155"/>
          </a:xfrm>
          <a:prstGeom prst="roundRect">
            <a:avLst>
              <a:gd name="adj" fmla="val 1344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72187B6-88D5-4840-A70E-6F2EF104F47D}"/>
              </a:ext>
            </a:extLst>
          </p:cNvPr>
          <p:cNvSpPr/>
          <p:nvPr/>
        </p:nvSpPr>
        <p:spPr>
          <a:xfrm>
            <a:off x="0" y="982589"/>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DEED2646-34E4-4D43-8EFA-2458E3ADB6B2}"/>
              </a:ext>
            </a:extLst>
          </p:cNvPr>
          <p:cNvSpPr/>
          <p:nvPr/>
        </p:nvSpPr>
        <p:spPr>
          <a:xfrm>
            <a:off x="3075276" y="982589"/>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p:txBody>
          <a:bodyPr/>
          <a:lstStyle/>
          <a:p>
            <a:r>
              <a:rPr lang="en-US" err="1">
                <a:latin typeface="Arial" panose="020B0604020202020204" pitchFamily="34" charset="0"/>
                <a:ea typeface="微軟正黑體" panose="020B0604030504040204" pitchFamily="34" charset="-120"/>
                <a:sym typeface="Arial" panose="020B0604020202020204" pitchFamily="34" charset="0"/>
              </a:rPr>
              <a:t>Qsirch</a:t>
            </a:r>
            <a:r>
              <a:rPr lang="en-US">
                <a:latin typeface="Arial" panose="020B0604020202020204" pitchFamily="34" charset="0"/>
                <a:ea typeface="微軟正黑體" panose="020B0604030504040204" pitchFamily="34" charset="-120"/>
                <a:sym typeface="Arial" panose="020B0604020202020204" pitchFamily="34" charset="0"/>
              </a:rPr>
              <a:t> </a:t>
            </a:r>
            <a:r>
              <a:rPr lang="zh-TW" altLang="en-US">
                <a:latin typeface="Arial" panose="020B0604020202020204" pitchFamily="34" charset="0"/>
                <a:ea typeface="微軟正黑體" panose="020B0604030504040204" pitchFamily="34" charset="-120"/>
                <a:sym typeface="Arial" panose="020B0604020202020204" pitchFamily="34" charset="0"/>
              </a:rPr>
              <a:t>全文檢索搜尋工具</a:t>
            </a: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33253" y="3507431"/>
            <a:ext cx="601056" cy="601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757A6-CA80-9F44-9219-78065F777DDE}"/>
              </a:ext>
            </a:extLst>
          </p:cNvPr>
          <p:cNvSpPr/>
          <p:nvPr/>
        </p:nvSpPr>
        <p:spPr>
          <a:xfrm>
            <a:off x="713225" y="2571750"/>
            <a:ext cx="6629400" cy="699487"/>
          </a:xfrm>
          <a:prstGeom prst="rect">
            <a:avLst/>
          </a:prstGeom>
        </p:spPr>
        <p:txBody>
          <a:bodyPr wrap="square">
            <a:spAutoFit/>
          </a:bodyPr>
          <a:lstStyle/>
          <a:p>
            <a:pPr>
              <a:lnSpc>
                <a:spcPct val="130000"/>
              </a:lnSpc>
            </a:pPr>
            <a:r>
              <a:rPr lang="en-US" altLang="zh-TW" sz="1600"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是 </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QNAP</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專屬的全文檢索搜尋引擎，讓您透過檔案名稱、內容以及後設資料 </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(metadata)</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找到所需的檔案。</a:t>
            </a:r>
            <a:endParaRPr lang="en-TW" sz="16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TextBox 3">
            <a:extLst>
              <a:ext uri="{FF2B5EF4-FFF2-40B4-BE49-F238E27FC236}">
                <a16:creationId xmlns:a16="http://schemas.microsoft.com/office/drawing/2014/main" id="{4B878A09-B82E-E046-A17F-486E0A7C8EDD}"/>
              </a:ext>
            </a:extLst>
          </p:cNvPr>
          <p:cNvSpPr txBox="1"/>
          <p:nvPr/>
        </p:nvSpPr>
        <p:spPr>
          <a:xfrm>
            <a:off x="480415" y="4174579"/>
            <a:ext cx="1381539" cy="307777"/>
          </a:xfrm>
          <a:prstGeom prst="rect">
            <a:avLst/>
          </a:prstGeom>
          <a:noFill/>
        </p:spPr>
        <p:txBody>
          <a:bodyPr wrap="square" rtlCol="0">
            <a:spAutoFit/>
          </a:bodyPr>
          <a:lstStyle/>
          <a:p>
            <a:pPr algn="ctr"/>
            <a:r>
              <a:rPr lang="en-TW" dirty="0">
                <a:solidFill>
                  <a:schemeClr val="tx1"/>
                </a:solidFill>
                <a:latin typeface="Arial" panose="020B0604020202020204" pitchFamily="34" charset="0"/>
                <a:ea typeface="微軟正黑體" panose="020B0604030504040204" pitchFamily="34" charset="-120"/>
                <a:sym typeface="Arial" panose="020B0604020202020204" pitchFamily="34" charset="0"/>
              </a:rPr>
              <a:t>全文搜尋</a:t>
            </a:r>
          </a:p>
        </p:txBody>
      </p:sp>
      <p:sp>
        <p:nvSpPr>
          <p:cNvPr id="8" name="TextBox 7">
            <a:extLst>
              <a:ext uri="{FF2B5EF4-FFF2-40B4-BE49-F238E27FC236}">
                <a16:creationId xmlns:a16="http://schemas.microsoft.com/office/drawing/2014/main" id="{1E9E3BC5-A632-5D4A-9E5F-B3731D34AE80}"/>
              </a:ext>
            </a:extLst>
          </p:cNvPr>
          <p:cNvSpPr txBox="1"/>
          <p:nvPr/>
        </p:nvSpPr>
        <p:spPr>
          <a:xfrm>
            <a:off x="1743523" y="4174579"/>
            <a:ext cx="859181" cy="307777"/>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AI 搜尋</a:t>
            </a:r>
          </a:p>
        </p:txBody>
      </p:sp>
      <p:sp>
        <p:nvSpPr>
          <p:cNvPr id="9" name="TextBox 8">
            <a:extLst>
              <a:ext uri="{FF2B5EF4-FFF2-40B4-BE49-F238E27FC236}">
                <a16:creationId xmlns:a16="http://schemas.microsoft.com/office/drawing/2014/main" id="{F05ECBE2-0C1E-3A43-919C-43C36B935B06}"/>
              </a:ext>
            </a:extLst>
          </p:cNvPr>
          <p:cNvSpPr txBox="1"/>
          <p:nvPr/>
        </p:nvSpPr>
        <p:spPr>
          <a:xfrm>
            <a:off x="2584720" y="4174579"/>
            <a:ext cx="1381539" cy="307777"/>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多種篩選器</a:t>
            </a:r>
          </a:p>
        </p:txBody>
      </p:sp>
      <p:sp>
        <p:nvSpPr>
          <p:cNvPr id="5" name="TextBox 4">
            <a:extLst>
              <a:ext uri="{FF2B5EF4-FFF2-40B4-BE49-F238E27FC236}">
                <a16:creationId xmlns:a16="http://schemas.microsoft.com/office/drawing/2014/main" id="{29C400B8-4F4A-8748-94A8-B6C2C14CD0D2}"/>
              </a:ext>
            </a:extLst>
          </p:cNvPr>
          <p:cNvSpPr txBox="1"/>
          <p:nvPr/>
        </p:nvSpPr>
        <p:spPr>
          <a:xfrm>
            <a:off x="4079717" y="3412452"/>
            <a:ext cx="3136347" cy="1077218"/>
          </a:xfrm>
          <a:prstGeom prst="rect">
            <a:avLst/>
          </a:prstGeom>
          <a:noFill/>
        </p:spPr>
        <p:txBody>
          <a:bodyPr wrap="square" rtlCol="0">
            <a:spAutoFit/>
          </a:bodyPr>
          <a:lstStyle/>
          <a:p>
            <a:r>
              <a:rPr lang="en-TW" sz="32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藏得再深的檔案都找得到！</a:t>
            </a:r>
          </a:p>
        </p:txBody>
      </p:sp>
      <p:sp>
        <p:nvSpPr>
          <p:cNvPr id="6" name="Cross 5">
            <a:extLst>
              <a:ext uri="{FF2B5EF4-FFF2-40B4-BE49-F238E27FC236}">
                <a16:creationId xmlns:a16="http://schemas.microsoft.com/office/drawing/2014/main" id="{EC8DB23D-BF7C-7E43-AB75-AC1C880339E5}"/>
              </a:ext>
            </a:extLst>
          </p:cNvPr>
          <p:cNvSpPr/>
          <p:nvPr/>
        </p:nvSpPr>
        <p:spPr>
          <a:xfrm>
            <a:off x="1508086" y="3743326"/>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624878" y="3743326"/>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810F824E-9478-4642-A6D6-8EE85C44C7B5}"/>
              </a:ext>
            </a:extLst>
          </p:cNvPr>
          <p:cNvGrpSpPr/>
          <p:nvPr/>
        </p:nvGrpSpPr>
        <p:grpSpPr>
          <a:xfrm>
            <a:off x="3664818" y="3819975"/>
            <a:ext cx="288234" cy="119269"/>
            <a:chOff x="5734879" y="2352245"/>
            <a:chExt cx="288234" cy="119269"/>
          </a:xfrm>
        </p:grpSpPr>
        <p:cxnSp>
          <p:nvCxnSpPr>
            <p:cNvPr id="10" name="Straight Connector 9">
              <a:extLst>
                <a:ext uri="{FF2B5EF4-FFF2-40B4-BE49-F238E27FC236}">
                  <a16:creationId xmlns:a16="http://schemas.microsoft.com/office/drawing/2014/main" id="{BCC15412-5409-0B4A-9343-AB2CB2583548}"/>
                </a:ext>
              </a:extLst>
            </p:cNvPr>
            <p:cNvCxnSpPr>
              <a:cxnSpLocks/>
            </p:cNvCxnSpPr>
            <p:nvPr/>
          </p:nvCxnSpPr>
          <p:spPr>
            <a:xfrm>
              <a:off x="5734879" y="2352245"/>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C887CA-3099-CE4F-8885-FCE32EB59A6F}"/>
                </a:ext>
              </a:extLst>
            </p:cNvPr>
            <p:cNvCxnSpPr>
              <a:cxnSpLocks/>
            </p:cNvCxnSpPr>
            <p:nvPr/>
          </p:nvCxnSpPr>
          <p:spPr>
            <a:xfrm>
              <a:off x="5734879" y="2471514"/>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012" y="1405195"/>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056" name="Picture 8">
            <a:extLst>
              <a:ext uri="{FF2B5EF4-FFF2-40B4-BE49-F238E27FC236}">
                <a16:creationId xmlns:a16="http://schemas.microsoft.com/office/drawing/2014/main" id="{F97586CD-5A7A-494F-A943-CDAD5942F1A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46233" y="1365258"/>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624A4C-8C53-FC48-8C3E-49A6B56172D2}"/>
              </a:ext>
            </a:extLst>
          </p:cNvPr>
          <p:cNvSpPr txBox="1"/>
          <p:nvPr/>
        </p:nvSpPr>
        <p:spPr>
          <a:xfrm>
            <a:off x="1850301" y="1405168"/>
            <a:ext cx="1570382" cy="830997"/>
          </a:xfrm>
          <a:prstGeom prst="rect">
            <a:avLst/>
          </a:prstGeom>
          <a:noFill/>
        </p:spPr>
        <p:txBody>
          <a:bodyPr wrap="square" rtlCol="0">
            <a:spAutoFit/>
          </a:bodyPr>
          <a:lstStyle/>
          <a:p>
            <a:r>
              <a:rPr lang="en-TW" sz="20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NAS 版本</a:t>
            </a:r>
            <a:endParaRPr lang="en-TW" sz="20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r>
              <a:rPr lang="en-TW" dirty="0">
                <a:solidFill>
                  <a:schemeClr val="tx1"/>
                </a:solidFill>
                <a:latin typeface="Arial" panose="020B0604020202020204" pitchFamily="34" charset="0"/>
                <a:ea typeface="微軟正黑體" panose="020B0604030504040204" pitchFamily="34" charset="-120"/>
                <a:sym typeface="Arial" panose="020B0604020202020204" pitchFamily="34" charset="0"/>
              </a:rPr>
              <a:t>搜尋 NAS 中的海量資料</a:t>
            </a:r>
          </a:p>
        </p:txBody>
      </p:sp>
      <p:sp>
        <p:nvSpPr>
          <p:cNvPr id="20" name="TextBox 19">
            <a:extLst>
              <a:ext uri="{FF2B5EF4-FFF2-40B4-BE49-F238E27FC236}">
                <a16:creationId xmlns:a16="http://schemas.microsoft.com/office/drawing/2014/main" id="{1236FE98-29F4-7A48-AA67-8877398EA0A5}"/>
              </a:ext>
            </a:extLst>
          </p:cNvPr>
          <p:cNvSpPr txBox="1"/>
          <p:nvPr/>
        </p:nvSpPr>
        <p:spPr>
          <a:xfrm>
            <a:off x="5064528" y="1405168"/>
            <a:ext cx="2405269" cy="830997"/>
          </a:xfrm>
          <a:prstGeom prst="rect">
            <a:avLst/>
          </a:prstGeom>
          <a:noFill/>
        </p:spPr>
        <p:txBody>
          <a:bodyPr wrap="square" rtlCol="0">
            <a:spAutoFit/>
          </a:bodyPr>
          <a:lstStyle/>
          <a:p>
            <a:r>
              <a:rPr lang="en-TW" sz="20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PC 版本</a:t>
            </a:r>
            <a:endParaRPr lang="en-TW" sz="20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r>
              <a:rPr lang="en-TW" dirty="0">
                <a:solidFill>
                  <a:schemeClr val="tx1"/>
                </a:solidFill>
                <a:latin typeface="Arial" panose="020B0604020202020204" pitchFamily="34" charset="0"/>
                <a:ea typeface="微軟正黑體" panose="020B0604030504040204" pitchFamily="34" charset="-120"/>
                <a:sym typeface="Arial" panose="020B0604020202020204" pitchFamily="34" charset="0"/>
              </a:rPr>
              <a:t>整合 NAS</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 與</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PC</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 本機搜尋，最強大的</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PC </a:t>
            </a:r>
            <a:r>
              <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rPr>
              <a:t>檔案搜尋工具</a:t>
            </a:r>
            <a:endParaRPr lang="en-TW"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0190" y="3436314"/>
            <a:ext cx="605849" cy="707887"/>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1544" y="3513311"/>
            <a:ext cx="605849" cy="613329"/>
          </a:xfrm>
          <a:prstGeom prst="rect">
            <a:avLst/>
          </a:prstGeom>
        </p:spPr>
      </p:pic>
    </p:spTree>
    <p:extLst>
      <p:ext uri="{BB962C8B-B14F-4D97-AF65-F5344CB8AC3E}">
        <p14:creationId xmlns:p14="http://schemas.microsoft.com/office/powerpoint/2010/main" val="3853874329"/>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13776" y="2197542"/>
            <a:ext cx="5693959" cy="297770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TW" dirty="0">
                <a:latin typeface="Arial" panose="020B0604020202020204" pitchFamily="34" charset="0"/>
                <a:ea typeface="微軟正黑體" panose="020B0604030504040204" pitchFamily="34" charset="-120"/>
                <a:sym typeface="Arial" panose="020B0604020202020204" pitchFamily="34" charset="0"/>
              </a:rPr>
              <a:t>Qfiling 自動歸檔</a:t>
            </a: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5312" y="2228332"/>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1403272" y="3448086"/>
            <a:ext cx="1991092" cy="276999"/>
          </a:xfrm>
          <a:prstGeom prst="rect">
            <a:avLst/>
          </a:prstGeom>
        </p:spPr>
        <p:txBody>
          <a:bodyPr wrap="square">
            <a:spAutoFit/>
          </a:bodyPr>
          <a:lstStyle/>
          <a:p>
            <a:pPr lvl="0"/>
            <a:r>
              <a:rPr kumimoji="1" lang="zh-Hant"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依排程方式自動啟動任務</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855140" y="3117605"/>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1403272" y="4241573"/>
            <a:ext cx="1942494" cy="461665"/>
          </a:xfrm>
          <a:prstGeom prst="rect">
            <a:avLst/>
          </a:prstGeom>
        </p:spPr>
        <p:txBody>
          <a:bodyPr wrap="square">
            <a:spAutoFit/>
          </a:bodyPr>
          <a:lstStyle/>
          <a:p>
            <a:r>
              <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系統記錄，歸檔狀態及歷程一目瞭然</a:t>
            </a: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839070" y="4088361"/>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1403272" y="2426162"/>
            <a:ext cx="1942494" cy="646331"/>
          </a:xfrm>
          <a:prstGeom prst="rect">
            <a:avLst/>
          </a:prstGeom>
        </p:spPr>
        <p:txBody>
          <a:bodyPr wrap="square">
            <a:spAutoFit/>
          </a:bodyPr>
          <a:lstStyle/>
          <a:p>
            <a:pPr lvl="0"/>
            <a:r>
              <a:rPr kumimoji="1" lang="zh-Hant" altLang="en-US" sz="12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依需求自訂歸檔規則，同時可以執行多種檔案批次編輯</a:t>
            </a:r>
            <a:endParaRPr kumimoji="1" lang="zh-TW" altLang="en-US" sz="12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720000" y="1326409"/>
            <a:ext cx="6358133" cy="699487"/>
          </a:xfrm>
          <a:prstGeom prst="rect">
            <a:avLst/>
          </a:prstGeom>
        </p:spPr>
        <p:txBody>
          <a:bodyPr wrap="square">
            <a:spAutoFit/>
          </a:bodyPr>
          <a:lstStyle/>
          <a:p>
            <a:pPr>
              <a:lnSpc>
                <a:spcPct val="130000"/>
              </a:lnSpc>
            </a:pPr>
            <a:r>
              <a:rPr lang="en-US" sz="1600"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Qfiling</a:t>
            </a:r>
            <a:r>
              <a:rPr 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讓檔案整理工作變得自動化 ，您只須要將檔案分類並設定排程，剩下的就交給 </a:t>
            </a:r>
            <a:r>
              <a:rPr lang="en-US" sz="1600"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Qfiling</a:t>
            </a:r>
            <a:r>
              <a:rPr 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處理吧。輕鬆、智能，又有效率！</a:t>
            </a:r>
            <a:endParaRPr lang="en-TW" sz="16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397471" y="3933796"/>
            <a:ext cx="1005404" cy="338554"/>
          </a:xfrm>
          <a:prstGeom prst="rect">
            <a:avLst/>
          </a:prstGeom>
        </p:spPr>
        <p:txBody>
          <a:bodyPr wrap="none">
            <a:spAutoFit/>
          </a:bodyPr>
          <a:lstStyle/>
          <a:p>
            <a:pPr algn="ctr"/>
            <a:r>
              <a:rPr kumimoji="1" lang="zh-TW" altLang="en-US"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安心掌握</a:t>
            </a:r>
          </a:p>
        </p:txBody>
      </p:sp>
      <p:sp>
        <p:nvSpPr>
          <p:cNvPr id="41" name="Rectangle 40">
            <a:extLst>
              <a:ext uri="{FF2B5EF4-FFF2-40B4-BE49-F238E27FC236}">
                <a16:creationId xmlns:a16="http://schemas.microsoft.com/office/drawing/2014/main" id="{91F9FB3C-9B3D-384F-B5E5-196945B3ECAE}"/>
              </a:ext>
            </a:extLst>
          </p:cNvPr>
          <p:cNvSpPr/>
          <p:nvPr/>
        </p:nvSpPr>
        <p:spPr>
          <a:xfrm>
            <a:off x="1397471" y="3140309"/>
            <a:ext cx="1005404" cy="338554"/>
          </a:xfrm>
          <a:prstGeom prst="rect">
            <a:avLst/>
          </a:prstGeom>
        </p:spPr>
        <p:txBody>
          <a:bodyPr wrap="none">
            <a:spAutoFit/>
          </a:bodyPr>
          <a:lstStyle/>
          <a:p>
            <a:pPr algn="ctr"/>
            <a:r>
              <a:rPr kumimoji="1" lang="zh-TW" altLang="en-US"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效率大增</a:t>
            </a:r>
          </a:p>
        </p:txBody>
      </p:sp>
      <p:sp>
        <p:nvSpPr>
          <p:cNvPr id="42" name="Rectangle 41">
            <a:extLst>
              <a:ext uri="{FF2B5EF4-FFF2-40B4-BE49-F238E27FC236}">
                <a16:creationId xmlns:a16="http://schemas.microsoft.com/office/drawing/2014/main" id="{B9328C29-71E6-4F4F-B517-AA0844827DDE}"/>
              </a:ext>
            </a:extLst>
          </p:cNvPr>
          <p:cNvSpPr/>
          <p:nvPr/>
        </p:nvSpPr>
        <p:spPr>
          <a:xfrm>
            <a:off x="1397471" y="2126928"/>
            <a:ext cx="1005404" cy="338554"/>
          </a:xfrm>
          <a:prstGeom prst="rect">
            <a:avLst/>
          </a:prstGeom>
        </p:spPr>
        <p:txBody>
          <a:bodyPr wrap="none">
            <a:spAutoFit/>
          </a:bodyPr>
          <a:lstStyle/>
          <a:p>
            <a:pPr algn="ctr"/>
            <a:r>
              <a:rPr kumimoji="1" lang="zh-Hant" altLang="en-US" sz="1600" b="1" dirty="0">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客制彈性</a:t>
            </a:r>
            <a:endParaRPr kumimoji="1" lang="en-US" altLang="zh-Hant" sz="1600" b="1" dirty="0">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30601" y="1316660"/>
            <a:ext cx="1255090" cy="125509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345"/>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8" name="Shape 149" descr="1_Qtier-01-01.png" hidden="1">
            <a:extLst>
              <a:ext uri="{FF2B5EF4-FFF2-40B4-BE49-F238E27FC236}">
                <a16:creationId xmlns:a16="http://schemas.microsoft.com/office/drawing/2014/main" id="{EBDECE11-7E8E-4AA6-A98D-0443523FA30B}"/>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5078266" y="3914035"/>
            <a:ext cx="2207798" cy="1229465"/>
          </a:xfrm>
          <a:prstGeom prst="rect">
            <a:avLst/>
          </a:prstGeom>
          <a:noFill/>
          <a:ln>
            <a:noFill/>
          </a:ln>
          <a:effectLst>
            <a:outerShdw blurRad="431800" dist="177800" dir="4140000" algn="ctr" rotWithShape="0">
              <a:srgbClr val="000000">
                <a:alpha val="25000"/>
              </a:srgbClr>
            </a:outerShdw>
          </a:effectLst>
        </p:spPr>
      </p:pic>
      <p:pic>
        <p:nvPicPr>
          <p:cNvPr id="37" name="Shape 149" descr="1_Qtier-01-01.png" hidden="1">
            <a:extLst>
              <a:ext uri="{FF2B5EF4-FFF2-40B4-BE49-F238E27FC236}">
                <a16:creationId xmlns:a16="http://schemas.microsoft.com/office/drawing/2014/main" id="{C5CC3B46-7DA8-42F6-86B4-A6F6E90C4A3E}"/>
              </a:ext>
            </a:extLst>
          </p:cNvPr>
          <p:cNvPicPr preferRelativeResize="0"/>
          <p:nvPr/>
        </p:nvPicPr>
        <p:blipFill rotWithShape="1">
          <a:blip r:embed="rId5" cstate="print">
            <a:alphaModFix/>
            <a:extLst>
              <a:ext uri="{BEBA8EAE-BF5A-486C-A8C5-ECC9F3942E4B}">
                <a14:imgProps xmlns:a14="http://schemas.microsoft.com/office/drawing/2010/main">
                  <a14:imgLayer r:embed="rId6">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6848935" y="2620038"/>
            <a:ext cx="2207798" cy="1040074"/>
          </a:xfrm>
          <a:prstGeom prst="rect">
            <a:avLst/>
          </a:prstGeom>
          <a:noFill/>
          <a:ln>
            <a:noFill/>
          </a:ln>
          <a:effectLst>
            <a:outerShdw blurRad="431800" dist="177800" dir="4140000" algn="ctr" rotWithShape="0">
              <a:srgbClr val="000000">
                <a:alpha val="25000"/>
              </a:srgbClr>
            </a:outerShdw>
          </a:effectLst>
        </p:spPr>
      </p:pic>
      <p:pic>
        <p:nvPicPr>
          <p:cNvPr id="27" name="Shape 149" descr="1_Qtier-01-01.png" hidden="1">
            <a:extLst>
              <a:ext uri="{FF2B5EF4-FFF2-40B4-BE49-F238E27FC236}">
                <a16:creationId xmlns:a16="http://schemas.microsoft.com/office/drawing/2014/main" id="{61FBB28E-BCD8-4E02-95A6-306A5BEBE6C5}"/>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3347516" y="2407015"/>
            <a:ext cx="2207798" cy="1229465"/>
          </a:xfrm>
          <a:prstGeom prst="rect">
            <a:avLst/>
          </a:prstGeom>
          <a:noFill/>
          <a:ln>
            <a:noFill/>
          </a:ln>
          <a:effectLst>
            <a:outerShdw blurRad="431800" dist="177800" dir="4140000" algn="ctr" rotWithShape="0">
              <a:srgbClr val="000000">
                <a:alpha val="25000"/>
              </a:srgbClr>
            </a:outerShdw>
          </a:effectLst>
        </p:spPr>
      </p:pic>
      <p:sp>
        <p:nvSpPr>
          <p:cNvPr id="21" name="Shape 148" hidden="1"/>
          <p:cNvSpPr/>
          <p:nvPr/>
        </p:nvSpPr>
        <p:spPr>
          <a:xfrm>
            <a:off x="6348364" y="1573526"/>
            <a:ext cx="178200" cy="323100"/>
          </a:xfrm>
          <a:prstGeom prst="rect">
            <a:avLst/>
          </a:prstGeom>
          <a:noFill/>
          <a:ln>
            <a:noFill/>
          </a:ln>
        </p:spPr>
        <p:txBody>
          <a:bodyPr wrap="square" lIns="68550" tIns="34275" rIns="68550" bIns="34275" anchor="t" anchorCtr="0">
            <a:noAutofit/>
          </a:bodyPr>
          <a:lstStyle/>
          <a:p>
            <a:pPr defTabSz="914378">
              <a:buSzPct val="25000"/>
            </a:pPr>
            <a:r>
              <a:rPr lang="zh-TW" altLang="en-US" sz="1100">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4" name="標題 1">
            <a:extLst>
              <a:ext uri="{FF2B5EF4-FFF2-40B4-BE49-F238E27FC236}">
                <a16:creationId xmlns:a16="http://schemas.microsoft.com/office/drawing/2014/main" id="{79A74DD3-4367-45A1-BF18-F68FED0C1F3D}"/>
              </a:ext>
            </a:extLst>
          </p:cNvPr>
          <p:cNvSpPr txBox="1">
            <a:spLocks/>
          </p:cNvSpPr>
          <p:nvPr/>
        </p:nvSpPr>
        <p:spPr>
          <a:xfrm>
            <a:off x="712788" y="1365986"/>
            <a:ext cx="4840989" cy="573089"/>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defTabSz="914378">
              <a:buClr>
                <a:srgbClr val="000000"/>
              </a:buClr>
            </a:pPr>
            <a:r>
              <a:rPr lang="zh-TW" altLang="en-US" sz="200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自動分層 </a:t>
            </a:r>
            <a:r>
              <a:rPr lang="en-US" altLang="zh-TW" sz="200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(Auto-Tiering) </a:t>
            </a:r>
            <a:r>
              <a:rPr lang="zh-TW" altLang="en-US" sz="200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兼顧容量與效能</a:t>
            </a:r>
          </a:p>
        </p:txBody>
      </p:sp>
      <p:sp>
        <p:nvSpPr>
          <p:cNvPr id="3" name="標題 2">
            <a:extLst>
              <a:ext uri="{FF2B5EF4-FFF2-40B4-BE49-F238E27FC236}">
                <a16:creationId xmlns:a16="http://schemas.microsoft.com/office/drawing/2014/main" id="{8A70D760-DF7D-4D2C-BB55-68E64F55B4D8}"/>
              </a:ext>
            </a:extLst>
          </p:cNvPr>
          <p:cNvSpPr>
            <a:spLocks noGrp="1"/>
          </p:cNvSpPr>
          <p:nvPr>
            <p:ph type="title"/>
          </p:nvPr>
        </p:nvSpPr>
        <p:spPr/>
        <p:txBody>
          <a:bodyPr>
            <a:noAutofit/>
          </a:bodyPr>
          <a:lstStyle/>
          <a:p>
            <a:r>
              <a:rPr lang="en-US" altLang="zh-TW" dirty="0" err="1">
                <a:latin typeface="Arial" panose="020B0604020202020204" pitchFamily="34" charset="0"/>
                <a:ea typeface="微軟正黑體" panose="020B0604030504040204" pitchFamily="34" charset="-120"/>
                <a:cs typeface="+mn-ea"/>
                <a:sym typeface="Arial" panose="020B0604020202020204" pitchFamily="34" charset="0"/>
              </a:rPr>
              <a:t>Qtier</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HDD / SSD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資料自動分層儲存技術</a:t>
            </a:r>
          </a:p>
        </p:txBody>
      </p:sp>
      <p:grpSp>
        <p:nvGrpSpPr>
          <p:cNvPr id="18" name="群組 17" hidden="1">
            <a:extLst>
              <a:ext uri="{FF2B5EF4-FFF2-40B4-BE49-F238E27FC236}">
                <a16:creationId xmlns:a16="http://schemas.microsoft.com/office/drawing/2014/main" id="{92C6783A-91D6-4979-AD1D-92DF88578CC8}"/>
              </a:ext>
            </a:extLst>
          </p:cNvPr>
          <p:cNvGrpSpPr/>
          <p:nvPr/>
        </p:nvGrpSpPr>
        <p:grpSpPr>
          <a:xfrm>
            <a:off x="3346382" y="5921957"/>
            <a:ext cx="6207852" cy="3805800"/>
            <a:chOff x="3346382" y="5921957"/>
            <a:chExt cx="6207852" cy="3805800"/>
          </a:xfrm>
        </p:grpSpPr>
        <p:pic>
          <p:nvPicPr>
            <p:cNvPr id="36" name="Shape 149" descr="1_Qtier-01-01.png">
              <a:extLst>
                <a:ext uri="{FF2B5EF4-FFF2-40B4-BE49-F238E27FC236}">
                  <a16:creationId xmlns:a16="http://schemas.microsoft.com/office/drawing/2014/main" id="{4034FCDD-5521-4149-834A-D87FCE286F8B}"/>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5049258" y="6039392"/>
              <a:ext cx="2207798" cy="1229465"/>
            </a:xfrm>
            <a:prstGeom prst="rect">
              <a:avLst/>
            </a:prstGeom>
            <a:noFill/>
            <a:ln>
              <a:noFill/>
            </a:ln>
            <a:effectLst>
              <a:outerShdw blurRad="431800" dist="177800" dir="4140000" algn="ctr" rotWithShape="0">
                <a:srgbClr val="000000">
                  <a:alpha val="25000"/>
                </a:srgbClr>
              </a:outerShdw>
            </a:effectLst>
          </p:spPr>
        </p:pic>
        <p:pic>
          <p:nvPicPr>
            <p:cNvPr id="25" name="Shape 149" descr="1_Qtier-01-01.png"/>
            <p:cNvPicPr preferRelativeResize="0"/>
            <p:nvPr/>
          </p:nvPicPr>
          <p:blipFill rotWithShape="1">
            <a:blip r:embed="rId7" cstate="print">
              <a:alphaModFix/>
              <a:extLst>
                <a:ext uri="{BEBA8EAE-BF5A-486C-A8C5-ECC9F3942E4B}">
                  <a14:imgProps xmlns:a14="http://schemas.microsoft.com/office/drawing/2010/main">
                    <a14:imgLayer r:embed="rId8">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t="3513" b="3523"/>
            <a:stretch/>
          </p:blipFill>
          <p:spPr>
            <a:xfrm>
              <a:off x="3346382" y="5921957"/>
              <a:ext cx="5826300" cy="3805800"/>
            </a:xfrm>
            <a:prstGeom prst="rect">
              <a:avLst/>
            </a:prstGeom>
            <a:noFill/>
            <a:ln>
              <a:noFill/>
            </a:ln>
          </p:spPr>
        </p:pic>
        <p:sp>
          <p:nvSpPr>
            <p:cNvPr id="26" name="Shape 150"/>
            <p:cNvSpPr txBox="1"/>
            <p:nvPr/>
          </p:nvSpPr>
          <p:spPr>
            <a:xfrm>
              <a:off x="3627807" y="6201482"/>
              <a:ext cx="1416600" cy="203400"/>
            </a:xfrm>
            <a:prstGeom prst="rect">
              <a:avLst/>
            </a:prstGeom>
            <a:noFill/>
            <a:ln>
              <a:noFill/>
            </a:ln>
          </p:spPr>
          <p:txBody>
            <a:bodyPr wrap="square" lIns="91425" tIns="91425" rIns="91425" bIns="91425" anchor="ctr" anchorCtr="0">
              <a:noAutofit/>
            </a:bodyPr>
            <a:lstStyle/>
            <a:p>
              <a:pPr defTabSz="914378"/>
              <a:r>
                <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熱資料</a:t>
              </a:r>
            </a:p>
          </p:txBody>
        </p:sp>
        <p:sp>
          <p:nvSpPr>
            <p:cNvPr id="28" name="Shape 151"/>
            <p:cNvSpPr txBox="1"/>
            <p:nvPr/>
          </p:nvSpPr>
          <p:spPr>
            <a:xfrm>
              <a:off x="3627807" y="6395582"/>
              <a:ext cx="1416600" cy="203400"/>
            </a:xfrm>
            <a:prstGeom prst="rect">
              <a:avLst/>
            </a:prstGeom>
            <a:noFill/>
            <a:ln>
              <a:noFill/>
            </a:ln>
          </p:spPr>
          <p:txBody>
            <a:bodyPr wrap="square" lIns="91425" tIns="91425" rIns="91425" bIns="91425" anchor="ctr" anchorCtr="0">
              <a:noAutofit/>
            </a:bodyPr>
            <a:lstStyle/>
            <a:p>
              <a:pPr defTabSz="914378"/>
              <a:r>
                <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暖資料</a:t>
              </a:r>
            </a:p>
          </p:txBody>
        </p:sp>
        <p:sp>
          <p:nvSpPr>
            <p:cNvPr id="29" name="Shape 152"/>
            <p:cNvSpPr txBox="1"/>
            <p:nvPr/>
          </p:nvSpPr>
          <p:spPr>
            <a:xfrm>
              <a:off x="3627807" y="6597757"/>
              <a:ext cx="1416600" cy="203400"/>
            </a:xfrm>
            <a:prstGeom prst="rect">
              <a:avLst/>
            </a:prstGeom>
            <a:noFill/>
            <a:ln>
              <a:noFill/>
            </a:ln>
          </p:spPr>
          <p:txBody>
            <a:bodyPr wrap="square" lIns="91425" tIns="91425" rIns="91425" bIns="91425" anchor="ctr" anchorCtr="0">
              <a:noAutofit/>
            </a:bodyPr>
            <a:lstStyle/>
            <a:p>
              <a:pPr defTabSz="914378"/>
              <a:r>
                <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冷資料</a:t>
              </a:r>
            </a:p>
          </p:txBody>
        </p:sp>
        <p:pic>
          <p:nvPicPr>
            <p:cNvPr id="19" name="Shape 149" descr="1_Qtier-01-01.png">
              <a:extLst>
                <a:ext uri="{FF2B5EF4-FFF2-40B4-BE49-F238E27FC236}">
                  <a16:creationId xmlns:a16="http://schemas.microsoft.com/office/drawing/2014/main" id="{337D2C4F-3264-42DA-B546-0DCDD4D07C28}"/>
                </a:ext>
              </a:extLst>
            </p:cNvPr>
            <p:cNvPicPr preferRelativeResize="0"/>
            <p:nvPr/>
          </p:nvPicPr>
          <p:blipFill rotWithShape="1">
            <a:blip r:embed="rId9" cstate="print">
              <a:alphaModFix/>
              <a:duotone>
                <a:prstClr val="black"/>
                <a:schemeClr val="accent3">
                  <a:tint val="45000"/>
                  <a:satMod val="400000"/>
                </a:schemeClr>
              </a:duotone>
              <a:extLst>
                <a:ext uri="{BEBA8EAE-BF5A-486C-A8C5-ECC9F3942E4B}">
                  <a14:imgProps xmlns:a14="http://schemas.microsoft.com/office/drawing/2010/main">
                    <a14:imgLayer r:embed="rId10">
                      <a14:imgEffect>
                        <a14:saturation sat="18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484165" y="7109307"/>
              <a:ext cx="1601400" cy="1567298"/>
            </a:xfrm>
            <a:prstGeom prst="rect">
              <a:avLst/>
            </a:prstGeom>
            <a:noFill/>
            <a:ln>
              <a:noFill/>
            </a:ln>
          </p:spPr>
        </p:pic>
        <p:sp>
          <p:nvSpPr>
            <p:cNvPr id="42" name="矩形: 圓角 55">
              <a:extLst>
                <a:ext uri="{FF2B5EF4-FFF2-40B4-BE49-F238E27FC236}">
                  <a16:creationId xmlns:a16="http://schemas.microsoft.com/office/drawing/2014/main" id="{1B148AB5-DAC4-46A6-837D-3873BF7ECC88}"/>
                </a:ext>
              </a:extLst>
            </p:cNvPr>
            <p:cNvSpPr/>
            <p:nvPr/>
          </p:nvSpPr>
          <p:spPr>
            <a:xfrm>
              <a:off x="5801352" y="6058156"/>
              <a:ext cx="1408014" cy="358722"/>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200" b="1" i="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Shape 154"/>
            <p:cNvSpPr txBox="1"/>
            <p:nvPr/>
          </p:nvSpPr>
          <p:spPr>
            <a:xfrm>
              <a:off x="5801353" y="6078352"/>
              <a:ext cx="1939675" cy="318330"/>
            </a:xfrm>
            <a:prstGeom prst="rect">
              <a:avLst/>
            </a:prstGeom>
            <a:noFill/>
            <a:ln>
              <a:noFill/>
            </a:ln>
          </p:spPr>
          <p:txBody>
            <a:bodyPr wrap="square" lIns="91425" tIns="91425" rIns="91425" bIns="91425" anchor="ctr" anchorCtr="0">
              <a:noAutofit/>
            </a:bodyPr>
            <a:lstStyle/>
            <a:p>
              <a:pPr defTabSz="914378"/>
              <a:r>
                <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分層前</a:t>
              </a:r>
              <a:endPar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defTabSz="914378"/>
              <a:r>
                <a:rPr lang="zh-TW" altLang="en-US" sz="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頻繁存取資料效能未優化</a:t>
              </a:r>
            </a:p>
          </p:txBody>
        </p:sp>
        <p:sp>
          <p:nvSpPr>
            <p:cNvPr id="43" name="Shape 450">
              <a:extLst>
                <a:ext uri="{FF2B5EF4-FFF2-40B4-BE49-F238E27FC236}">
                  <a16:creationId xmlns:a16="http://schemas.microsoft.com/office/drawing/2014/main" id="{1D55684F-C375-481B-AD54-005490393CDE}"/>
                </a:ext>
              </a:extLst>
            </p:cNvPr>
            <p:cNvSpPr/>
            <p:nvPr/>
          </p:nvSpPr>
          <p:spPr>
            <a:xfrm>
              <a:off x="5457988" y="8617967"/>
              <a:ext cx="348603" cy="349431"/>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defTabSz="914378">
                <a:defRPr/>
              </a:pPr>
              <a:r>
                <a:rPr lang="en-US" altLang="zh-TW"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3</a:t>
              </a:r>
              <a:endParaRPr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Shape 450">
              <a:extLst>
                <a:ext uri="{FF2B5EF4-FFF2-40B4-BE49-F238E27FC236}">
                  <a16:creationId xmlns:a16="http://schemas.microsoft.com/office/drawing/2014/main" id="{0497F0BE-2DE1-47A2-924F-C9186A2C8D7B}"/>
                </a:ext>
              </a:extLst>
            </p:cNvPr>
            <p:cNvSpPr/>
            <p:nvPr/>
          </p:nvSpPr>
          <p:spPr>
            <a:xfrm>
              <a:off x="5417117" y="6080440"/>
              <a:ext cx="348603" cy="349431"/>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defTabSz="914378">
                <a:defRPr/>
              </a:pPr>
              <a:r>
                <a:rPr lang="en-US" altLang="zh-TW"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1</a:t>
              </a:r>
              <a:endParaRPr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Shape 450">
              <a:extLst>
                <a:ext uri="{FF2B5EF4-FFF2-40B4-BE49-F238E27FC236}">
                  <a16:creationId xmlns:a16="http://schemas.microsoft.com/office/drawing/2014/main" id="{5E31F680-6CBF-4AD6-901B-A550A3976D54}"/>
                </a:ext>
              </a:extLst>
            </p:cNvPr>
            <p:cNvSpPr/>
            <p:nvPr/>
          </p:nvSpPr>
          <p:spPr>
            <a:xfrm>
              <a:off x="3692541" y="7115377"/>
              <a:ext cx="348603" cy="349431"/>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defTabSz="914378">
                <a:defRPr/>
              </a:pPr>
              <a:r>
                <a:rPr lang="en-US" altLang="zh-TW"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4</a:t>
              </a:r>
              <a:endParaRPr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Shape 450">
              <a:extLst>
                <a:ext uri="{FF2B5EF4-FFF2-40B4-BE49-F238E27FC236}">
                  <a16:creationId xmlns:a16="http://schemas.microsoft.com/office/drawing/2014/main" id="{C26E5CE6-0E28-4385-A610-BD3299960129}"/>
                </a:ext>
              </a:extLst>
            </p:cNvPr>
            <p:cNvSpPr/>
            <p:nvPr/>
          </p:nvSpPr>
          <p:spPr>
            <a:xfrm>
              <a:off x="7423509" y="7135952"/>
              <a:ext cx="348603" cy="349431"/>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defTabSz="914378">
                <a:defRPr/>
              </a:pPr>
              <a:r>
                <a:rPr lang="en-US" altLang="zh-TW"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2</a:t>
              </a:r>
              <a:endParaRPr sz="24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矩形: 圓角 55">
              <a:extLst>
                <a:ext uri="{FF2B5EF4-FFF2-40B4-BE49-F238E27FC236}">
                  <a16:creationId xmlns:a16="http://schemas.microsoft.com/office/drawing/2014/main" id="{5B66465E-FCC5-475A-9D77-EB7C14AC9018}"/>
                </a:ext>
              </a:extLst>
            </p:cNvPr>
            <p:cNvSpPr/>
            <p:nvPr/>
          </p:nvSpPr>
          <p:spPr>
            <a:xfrm>
              <a:off x="7848668" y="7106086"/>
              <a:ext cx="1044719" cy="358722"/>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200" b="1" i="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Shape 155"/>
            <p:cNvSpPr txBox="1"/>
            <p:nvPr/>
          </p:nvSpPr>
          <p:spPr>
            <a:xfrm>
              <a:off x="7952834" y="7160310"/>
              <a:ext cx="1601400" cy="267900"/>
            </a:xfrm>
            <a:prstGeom prst="rect">
              <a:avLst/>
            </a:prstGeom>
            <a:noFill/>
            <a:ln>
              <a:noFill/>
            </a:ln>
          </p:spPr>
          <p:txBody>
            <a:bodyPr wrap="square" lIns="91425" tIns="91425" rIns="91425" bIns="91425" anchor="ctr" anchorCtr="0">
              <a:noAutofit/>
            </a:bodyPr>
            <a:lstStyle/>
            <a:p>
              <a:pPr defTabSz="914378"/>
              <a:r>
                <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開始分層</a:t>
              </a:r>
            </a:p>
          </p:txBody>
        </p:sp>
        <p:sp>
          <p:nvSpPr>
            <p:cNvPr id="48" name="矩形: 圓角 55">
              <a:extLst>
                <a:ext uri="{FF2B5EF4-FFF2-40B4-BE49-F238E27FC236}">
                  <a16:creationId xmlns:a16="http://schemas.microsoft.com/office/drawing/2014/main" id="{FC002BB8-38B2-4CA5-B73E-54DB47EBA899}"/>
                </a:ext>
              </a:extLst>
            </p:cNvPr>
            <p:cNvSpPr/>
            <p:nvPr/>
          </p:nvSpPr>
          <p:spPr>
            <a:xfrm>
              <a:off x="5869448" y="8605186"/>
              <a:ext cx="1359716" cy="358722"/>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200" b="1" i="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Shape 156"/>
            <p:cNvSpPr txBox="1"/>
            <p:nvPr/>
          </p:nvSpPr>
          <p:spPr>
            <a:xfrm>
              <a:off x="5832768" y="8580404"/>
              <a:ext cx="1555652" cy="413613"/>
            </a:xfrm>
            <a:prstGeom prst="rect">
              <a:avLst/>
            </a:prstGeom>
            <a:noFill/>
            <a:ln>
              <a:noFill/>
            </a:ln>
          </p:spPr>
          <p:txBody>
            <a:bodyPr wrap="square" lIns="91425" tIns="91425" rIns="91425" bIns="91425" anchor="ctr" anchorCtr="0">
              <a:noAutofit/>
            </a:bodyPr>
            <a:lstStyle/>
            <a:p>
              <a:pPr defTabSz="914378"/>
              <a:r>
                <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分層後</a:t>
              </a:r>
              <a:endPar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defTabSz="914378"/>
              <a:r>
                <a:rPr lang="zh-TW" altLang="en-US" sz="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頻繁存取資料效能已優化</a:t>
              </a:r>
            </a:p>
          </p:txBody>
        </p:sp>
        <p:sp>
          <p:nvSpPr>
            <p:cNvPr id="49" name="矩形: 圓角 55">
              <a:extLst>
                <a:ext uri="{FF2B5EF4-FFF2-40B4-BE49-F238E27FC236}">
                  <a16:creationId xmlns:a16="http://schemas.microsoft.com/office/drawing/2014/main" id="{7E1CCEBF-9CDE-4E60-AF3C-869EB07DBFE4}"/>
                </a:ext>
              </a:extLst>
            </p:cNvPr>
            <p:cNvSpPr/>
            <p:nvPr/>
          </p:nvSpPr>
          <p:spPr>
            <a:xfrm>
              <a:off x="4101327" y="7095998"/>
              <a:ext cx="1315790" cy="358722"/>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200" b="1" i="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Shape 153"/>
            <p:cNvSpPr txBox="1"/>
            <p:nvPr/>
          </p:nvSpPr>
          <p:spPr>
            <a:xfrm>
              <a:off x="4050922" y="7104247"/>
              <a:ext cx="1416600" cy="362400"/>
            </a:xfrm>
            <a:prstGeom prst="rect">
              <a:avLst/>
            </a:prstGeom>
            <a:noFill/>
            <a:ln>
              <a:noFill/>
            </a:ln>
          </p:spPr>
          <p:txBody>
            <a:bodyPr wrap="square" lIns="91425" tIns="91425" rIns="91425" bIns="91425" anchor="ctr" anchorCtr="0">
              <a:noAutofit/>
            </a:bodyPr>
            <a:lstStyle/>
            <a:p>
              <a:pPr defTabSz="914378"/>
              <a:r>
                <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資料存取行為改變</a:t>
              </a:r>
            </a:p>
          </p:txBody>
        </p:sp>
        <p:sp>
          <p:nvSpPr>
            <p:cNvPr id="2" name="橢圓 1">
              <a:extLst>
                <a:ext uri="{FF2B5EF4-FFF2-40B4-BE49-F238E27FC236}">
                  <a16:creationId xmlns:a16="http://schemas.microsoft.com/office/drawing/2014/main" id="{DCCDA994-85CF-4FA6-8B8C-A431C1AFBC2F}"/>
                </a:ext>
              </a:extLst>
            </p:cNvPr>
            <p:cNvSpPr/>
            <p:nvPr/>
          </p:nvSpPr>
          <p:spPr>
            <a:xfrm>
              <a:off x="5856748" y="7454720"/>
              <a:ext cx="810389" cy="810389"/>
            </a:xfrm>
            <a:prstGeom prst="ellipse">
              <a:avLst/>
            </a:prstGeom>
            <a:gradFill>
              <a:gsLst>
                <a:gs pos="0">
                  <a:srgbClr val="4C546C">
                    <a:alpha val="44000"/>
                  </a:srgbClr>
                </a:gs>
                <a:gs pos="52000">
                  <a:srgbClr val="3A3F51"/>
                </a:gs>
                <a:gs pos="100000">
                  <a:srgbClr val="4C546C">
                    <a:alpha val="73000"/>
                  </a:srgb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Shape 157"/>
            <p:cNvSpPr txBox="1"/>
            <p:nvPr/>
          </p:nvSpPr>
          <p:spPr>
            <a:xfrm>
              <a:off x="5457988" y="7652510"/>
              <a:ext cx="1601400" cy="439200"/>
            </a:xfrm>
            <a:prstGeom prst="rect">
              <a:avLst/>
            </a:prstGeom>
            <a:noFill/>
            <a:ln>
              <a:noFill/>
            </a:ln>
            <a:effectLst/>
          </p:spPr>
          <p:txBody>
            <a:bodyPr wrap="square" lIns="91425" tIns="91425" rIns="91425" bIns="91425" anchor="ctr" anchorCtr="0">
              <a:noAutofit/>
            </a:bodyPr>
            <a:lstStyle/>
            <a:p>
              <a:pPr algn="ctr" defTabSz="914378"/>
              <a:r>
                <a:rPr lang="en-US" altLang="zh-TW" sz="2000" b="1"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Qtier</a:t>
              </a:r>
              <a:r>
                <a:rPr lang="zh-TW" alt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altLang="zh-TW"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defTabSz="914378"/>
              <a:r>
                <a:rPr lang="zh-TW" altLang="en-US"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引擎</a:t>
              </a:r>
            </a:p>
          </p:txBody>
        </p:sp>
      </p:grpSp>
      <p:sp>
        <p:nvSpPr>
          <p:cNvPr id="35" name="Shape 448" hidden="1"/>
          <p:cNvSpPr txBox="1"/>
          <p:nvPr/>
        </p:nvSpPr>
        <p:spPr>
          <a:xfrm>
            <a:off x="-3621523" y="2666493"/>
            <a:ext cx="3655937" cy="1277413"/>
          </a:xfrm>
          <a:prstGeom prst="rect">
            <a:avLst/>
          </a:prstGeom>
          <a:noFill/>
          <a:ln>
            <a:noFill/>
          </a:ln>
        </p:spPr>
        <p:txBody>
          <a:bodyPr wrap="square" lIns="68550" tIns="34250" rIns="68550" bIns="34250" anchor="t" anchorCtr="0">
            <a:noAutofit/>
          </a:bodyPr>
          <a:lstStyle/>
          <a:p>
            <a:pPr defTabSz="914378">
              <a:lnSpc>
                <a:spcPct val="120000"/>
              </a:lnSpc>
              <a:spcBef>
                <a:spcPts val="600"/>
              </a:spcBef>
              <a:buClr>
                <a:srgbClr val="044981"/>
              </a:buClr>
              <a:buSzPct val="100000"/>
            </a:pP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除了 </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SSD </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快取，於</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QTS</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中</a:t>
            </a:r>
            <a:r>
              <a:rPr lang="en-US" altLang="zh-TW"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Qtier</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設定可</a:t>
            </a:r>
            <a:r>
              <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自動將冷熱資料</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在 </a:t>
            </a:r>
            <a:r>
              <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SSD與</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HDD</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層間移動</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defTabSz="914378">
              <a:lnSpc>
                <a:spcPct val="120000"/>
              </a:lnSpc>
              <a:spcBef>
                <a:spcPts val="600"/>
              </a:spcBef>
              <a:buClr>
                <a:srgbClr val="044981"/>
              </a:buClr>
              <a:buSzPct val="100000"/>
            </a:pP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SSD </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的容量可以直接被用來存放檔案，且支援的容量也不再受記憶體大小限制。</a:t>
            </a:r>
            <a:b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br>
            <a:endParaRPr lang="zh-TW"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hidden="1">
            <a:extLst>
              <a:ext uri="{FF2B5EF4-FFF2-40B4-BE49-F238E27FC236}">
                <a16:creationId xmlns:a16="http://schemas.microsoft.com/office/drawing/2014/main" id="{94619E4F-0A24-47DB-9638-297F5A2A8519}"/>
              </a:ext>
            </a:extLst>
          </p:cNvPr>
          <p:cNvSpPr txBox="1"/>
          <p:nvPr/>
        </p:nvSpPr>
        <p:spPr>
          <a:xfrm>
            <a:off x="-3654833" y="4016781"/>
            <a:ext cx="3769743" cy="338554"/>
          </a:xfrm>
          <a:prstGeom prst="rect">
            <a:avLst/>
          </a:prstGeom>
          <a:noFill/>
        </p:spPr>
        <p:txBody>
          <a:bodyPr wrap="square" rtlCol="0">
            <a:spAutoFit/>
          </a:bodyPr>
          <a:lstStyle/>
          <a:p>
            <a:r>
              <a:rPr lang="zh-TW" alt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altLang="zh-TW"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hero</a:t>
            </a:r>
            <a:r>
              <a:rPr lang="zh-TW" alt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不支援</a:t>
            </a:r>
            <a:r>
              <a:rPr lang="en-US" altLang="zh-TW" sz="1600"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Qtier</a:t>
            </a:r>
            <a:endParaRPr lang="zh-TW" altLang="en-US" sz="16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文字方塊 28">
            <a:extLst>
              <a:ext uri="{FF2B5EF4-FFF2-40B4-BE49-F238E27FC236}">
                <a16:creationId xmlns:a16="http://schemas.microsoft.com/office/drawing/2014/main" id="{B7310FD2-31A8-4C1D-926C-37A34512D896}"/>
              </a:ext>
            </a:extLst>
          </p:cNvPr>
          <p:cNvSpPr txBox="1"/>
          <p:nvPr/>
        </p:nvSpPr>
        <p:spPr>
          <a:xfrm>
            <a:off x="675606" y="2261440"/>
            <a:ext cx="4349850"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7796" indent="-177796">
              <a:buClr>
                <a:srgbClr val="E9C27B"/>
              </a:buClr>
              <a:buSzPct val="100000"/>
              <a:buFont typeface="Arial" pitchFamily="34" charset="0"/>
              <a:buChar char="•"/>
            </a:pPr>
            <a:r>
              <a:rPr lang="en-US"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SSD </a:t>
            </a:r>
            <a:r>
              <a:rPr lang="zh-TW" altLang="en-US"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加速容量不受記憶體大小限制</a:t>
            </a:r>
            <a:endPar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1" name="文字方塊 30">
            <a:extLst>
              <a:ext uri="{FF2B5EF4-FFF2-40B4-BE49-F238E27FC236}">
                <a16:creationId xmlns:a16="http://schemas.microsoft.com/office/drawing/2014/main" id="{6810CAFA-6924-4B0B-89D5-0D9D1AA7D5BD}"/>
              </a:ext>
            </a:extLst>
          </p:cNvPr>
          <p:cNvSpPr txBox="1"/>
          <p:nvPr/>
        </p:nvSpPr>
        <p:spPr>
          <a:xfrm>
            <a:off x="675606" y="1951237"/>
            <a:ext cx="5125746"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7796" indent="-177796">
              <a:spcBef>
                <a:spcPts val="450"/>
              </a:spcBef>
              <a:buClr>
                <a:srgbClr val="E9C27B"/>
              </a:buClr>
              <a:buSzPct val="100000"/>
              <a:buFont typeface="Arial" panose="020B0604020202020204" pitchFamily="34" charset="0"/>
              <a:buChar char="•"/>
            </a:pPr>
            <a:r>
              <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自動將冷熱資料在</a:t>
            </a:r>
            <a:r>
              <a:rPr lang="zh-TW" altLang="en-US"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SSD</a:t>
            </a:r>
            <a:r>
              <a:rPr lang="zh-TW" altLang="en-US"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與</a:t>
            </a:r>
            <a:r>
              <a:rPr lang="zh-TW" altLang="en-US"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HDD</a:t>
            </a:r>
            <a:r>
              <a:rPr lang="zh-TW" altLang="en-US"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zh-TW" sz="1600"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層間移動</a:t>
            </a:r>
          </a:p>
        </p:txBody>
      </p:sp>
      <p:pic>
        <p:nvPicPr>
          <p:cNvPr id="50" name="Shape 149">
            <a:extLst>
              <a:ext uri="{FF2B5EF4-FFF2-40B4-BE49-F238E27FC236}">
                <a16:creationId xmlns:a16="http://schemas.microsoft.com/office/drawing/2014/main" id="{6FB8C748-4F8B-4B06-85EA-06F96534FFE1}"/>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34760" y="3813989"/>
            <a:ext cx="1870075" cy="619427"/>
          </a:xfrm>
          <a:prstGeom prst="rect">
            <a:avLst/>
          </a:prstGeom>
          <a:noFill/>
          <a:ln>
            <a:noFill/>
          </a:ln>
        </p:spPr>
      </p:pic>
      <p:pic>
        <p:nvPicPr>
          <p:cNvPr id="51" name="Shape 149">
            <a:extLst>
              <a:ext uri="{FF2B5EF4-FFF2-40B4-BE49-F238E27FC236}">
                <a16:creationId xmlns:a16="http://schemas.microsoft.com/office/drawing/2014/main" id="{C1B30C35-6F27-4CD1-A668-6EC20CE19AA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609227" y="3813989"/>
            <a:ext cx="1870075" cy="619427"/>
          </a:xfrm>
          <a:prstGeom prst="rect">
            <a:avLst/>
          </a:prstGeom>
          <a:noFill/>
          <a:ln>
            <a:noFill/>
          </a:ln>
        </p:spPr>
      </p:pic>
      <p:pic>
        <p:nvPicPr>
          <p:cNvPr id="52" name="Shape 149">
            <a:extLst>
              <a:ext uri="{FF2B5EF4-FFF2-40B4-BE49-F238E27FC236}">
                <a16:creationId xmlns:a16="http://schemas.microsoft.com/office/drawing/2014/main" id="{84748B3C-563E-4768-AA6A-AD5067A0E0D0}"/>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633853" y="3813989"/>
            <a:ext cx="1870075" cy="619427"/>
          </a:xfrm>
          <a:prstGeom prst="rect">
            <a:avLst/>
          </a:prstGeom>
          <a:noFill/>
          <a:ln>
            <a:noFill/>
          </a:ln>
        </p:spPr>
      </p:pic>
      <p:pic>
        <p:nvPicPr>
          <p:cNvPr id="53" name="Shape 149">
            <a:extLst>
              <a:ext uri="{FF2B5EF4-FFF2-40B4-BE49-F238E27FC236}">
                <a16:creationId xmlns:a16="http://schemas.microsoft.com/office/drawing/2014/main" id="{05BBBCC6-C2BE-4492-8862-324CE1F01B6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6821612" y="3813989"/>
            <a:ext cx="1870075" cy="619427"/>
          </a:xfrm>
          <a:prstGeom prst="rect">
            <a:avLst/>
          </a:prstGeom>
          <a:noFill/>
          <a:ln>
            <a:noFill/>
          </a:ln>
        </p:spPr>
      </p:pic>
      <p:grpSp>
        <p:nvGrpSpPr>
          <p:cNvPr id="54" name="群組 53">
            <a:extLst>
              <a:ext uri="{FF2B5EF4-FFF2-40B4-BE49-F238E27FC236}">
                <a16:creationId xmlns:a16="http://schemas.microsoft.com/office/drawing/2014/main" id="{61AD996B-18FC-4471-AD56-EBD024E60461}"/>
              </a:ext>
            </a:extLst>
          </p:cNvPr>
          <p:cNvGrpSpPr/>
          <p:nvPr/>
        </p:nvGrpSpPr>
        <p:grpSpPr>
          <a:xfrm>
            <a:off x="7772112" y="1531479"/>
            <a:ext cx="1559324" cy="715396"/>
            <a:chOff x="10095373" y="1701654"/>
            <a:chExt cx="2079102" cy="953865"/>
          </a:xfrm>
        </p:grpSpPr>
        <p:sp>
          <p:nvSpPr>
            <p:cNvPr id="68" name="矩形 67">
              <a:extLst>
                <a:ext uri="{FF2B5EF4-FFF2-40B4-BE49-F238E27FC236}">
                  <a16:creationId xmlns:a16="http://schemas.microsoft.com/office/drawing/2014/main" id="{E83EF62F-A0AE-46CA-A869-944C3F07409D}"/>
                </a:ext>
              </a:extLst>
            </p:cNvPr>
            <p:cNvSpPr/>
            <p:nvPr/>
          </p:nvSpPr>
          <p:spPr>
            <a:xfrm>
              <a:off x="10095373" y="1701654"/>
              <a:ext cx="259659" cy="259659"/>
            </a:xfrm>
            <a:prstGeom prst="rect">
              <a:avLst/>
            </a:prstGeom>
            <a:solidFill>
              <a:srgbClr val="DE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9" name="Shape 150">
              <a:extLst>
                <a:ext uri="{FF2B5EF4-FFF2-40B4-BE49-F238E27FC236}">
                  <a16:creationId xmlns:a16="http://schemas.microsoft.com/office/drawing/2014/main" id="{14AE1E29-A4F2-4A93-8C00-3342B1D275B0}"/>
                </a:ext>
              </a:extLst>
            </p:cNvPr>
            <p:cNvSpPr txBox="1"/>
            <p:nvPr/>
          </p:nvSpPr>
          <p:spPr>
            <a:xfrm>
              <a:off x="10355032" y="1723502"/>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2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熱資料</a:t>
              </a:r>
            </a:p>
          </p:txBody>
        </p:sp>
        <p:sp>
          <p:nvSpPr>
            <p:cNvPr id="70" name="Shape 151">
              <a:extLst>
                <a:ext uri="{FF2B5EF4-FFF2-40B4-BE49-F238E27FC236}">
                  <a16:creationId xmlns:a16="http://schemas.microsoft.com/office/drawing/2014/main" id="{C75FE88F-A8FC-471E-8FF4-D76B7087045C}"/>
                </a:ext>
              </a:extLst>
            </p:cNvPr>
            <p:cNvSpPr txBox="1"/>
            <p:nvPr/>
          </p:nvSpPr>
          <p:spPr>
            <a:xfrm>
              <a:off x="10355032" y="2049298"/>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200" b="1" dirty="0">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暖資料</a:t>
              </a:r>
            </a:p>
          </p:txBody>
        </p:sp>
        <p:sp>
          <p:nvSpPr>
            <p:cNvPr id="71" name="Shape 152">
              <a:extLst>
                <a:ext uri="{FF2B5EF4-FFF2-40B4-BE49-F238E27FC236}">
                  <a16:creationId xmlns:a16="http://schemas.microsoft.com/office/drawing/2014/main" id="{82CE7E1C-E846-413C-A048-CAB25E02EC09}"/>
                </a:ext>
              </a:extLst>
            </p:cNvPr>
            <p:cNvSpPr txBox="1"/>
            <p:nvPr/>
          </p:nvSpPr>
          <p:spPr>
            <a:xfrm>
              <a:off x="10355032" y="2394278"/>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2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冷資料</a:t>
              </a:r>
            </a:p>
          </p:txBody>
        </p:sp>
        <p:sp>
          <p:nvSpPr>
            <p:cNvPr id="72" name="矩形 71">
              <a:extLst>
                <a:ext uri="{FF2B5EF4-FFF2-40B4-BE49-F238E27FC236}">
                  <a16:creationId xmlns:a16="http://schemas.microsoft.com/office/drawing/2014/main" id="{E065E6BC-953A-4B53-BFA8-4522907B9D59}"/>
                </a:ext>
              </a:extLst>
            </p:cNvPr>
            <p:cNvSpPr/>
            <p:nvPr/>
          </p:nvSpPr>
          <p:spPr>
            <a:xfrm>
              <a:off x="10095373" y="2039068"/>
              <a:ext cx="259659" cy="259659"/>
            </a:xfrm>
            <a:prstGeom prst="rect">
              <a:avLst/>
            </a:prstGeom>
            <a:solidFill>
              <a:srgbClr val="F08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3" name="矩形 72">
              <a:extLst>
                <a:ext uri="{FF2B5EF4-FFF2-40B4-BE49-F238E27FC236}">
                  <a16:creationId xmlns:a16="http://schemas.microsoft.com/office/drawing/2014/main" id="{F624D001-9EA3-411D-8F57-51E066EB310F}"/>
                </a:ext>
              </a:extLst>
            </p:cNvPr>
            <p:cNvSpPr/>
            <p:nvPr/>
          </p:nvSpPr>
          <p:spPr>
            <a:xfrm>
              <a:off x="10095373" y="2384513"/>
              <a:ext cx="259659" cy="25965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55" name="Shape 157">
            <a:extLst>
              <a:ext uri="{FF2B5EF4-FFF2-40B4-BE49-F238E27FC236}">
                <a16:creationId xmlns:a16="http://schemas.microsoft.com/office/drawing/2014/main" id="{57D313E1-386C-4B11-AA2B-FA1DEE41FEE9}"/>
              </a:ext>
            </a:extLst>
          </p:cNvPr>
          <p:cNvSpPr txBox="1"/>
          <p:nvPr/>
        </p:nvSpPr>
        <p:spPr>
          <a:xfrm>
            <a:off x="6617040" y="1594345"/>
            <a:ext cx="1101490" cy="530823"/>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buFont typeface="Arial"/>
              <a:buNone/>
            </a:pPr>
            <a:r>
              <a:rPr lang="en-US" altLang="zh-TW" sz="2800" b="1"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Qtier</a:t>
            </a:r>
            <a:r>
              <a:rPr lang="en-US" altLang="zh-TW" sz="28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p>
          <a:p>
            <a:pPr lvl="0">
              <a:buFont typeface="Arial"/>
              <a:buNone/>
            </a:pPr>
            <a:r>
              <a:rPr lang="zh-TW" altLang="en-US" sz="28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引擎</a:t>
            </a:r>
          </a:p>
        </p:txBody>
      </p:sp>
      <p:pic>
        <p:nvPicPr>
          <p:cNvPr id="56" name="圖形 8">
            <a:extLst>
              <a:ext uri="{FF2B5EF4-FFF2-40B4-BE49-F238E27FC236}">
                <a16:creationId xmlns:a16="http://schemas.microsoft.com/office/drawing/2014/main" id="{82B5B404-1CD5-489A-89A2-EE2CE6A555A7}"/>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t="7474" r="11970" b="20096"/>
          <a:stretch/>
        </p:blipFill>
        <p:spPr>
          <a:xfrm>
            <a:off x="1237353" y="2749862"/>
            <a:ext cx="391272" cy="473111"/>
          </a:xfrm>
          <a:prstGeom prst="rect">
            <a:avLst/>
          </a:prstGeom>
        </p:spPr>
      </p:pic>
      <p:pic>
        <p:nvPicPr>
          <p:cNvPr id="57" name="圖形 13">
            <a:extLst>
              <a:ext uri="{FF2B5EF4-FFF2-40B4-BE49-F238E27FC236}">
                <a16:creationId xmlns:a16="http://schemas.microsoft.com/office/drawing/2014/main" id="{CBA3278F-7FB6-4ADE-BCA2-1D81F3BA553F}"/>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t="10069" r="11916" b="22372"/>
          <a:stretch/>
        </p:blipFill>
        <p:spPr>
          <a:xfrm>
            <a:off x="3361870" y="2767804"/>
            <a:ext cx="466409" cy="441282"/>
          </a:xfrm>
          <a:prstGeom prst="rect">
            <a:avLst/>
          </a:prstGeom>
        </p:spPr>
      </p:pic>
      <p:pic>
        <p:nvPicPr>
          <p:cNvPr id="58" name="圖形 14">
            <a:extLst>
              <a:ext uri="{FF2B5EF4-FFF2-40B4-BE49-F238E27FC236}">
                <a16:creationId xmlns:a16="http://schemas.microsoft.com/office/drawing/2014/main" id="{138F4DCF-DC1D-4C66-A8C5-85960815D1AC}"/>
              </a:ext>
            </a:extLst>
          </p:cNvPr>
          <p:cNvPicPr>
            <a:picLocks noChangeAspect="1"/>
          </p:cNvPicPr>
          <p:nvPr/>
        </p:nvPicPr>
        <p:blipFill rotWithShape="1">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rcRect r="23381" b="20096"/>
          <a:stretch/>
        </p:blipFill>
        <p:spPr>
          <a:xfrm>
            <a:off x="5345951" y="2677798"/>
            <a:ext cx="466409" cy="521928"/>
          </a:xfrm>
          <a:prstGeom prst="rect">
            <a:avLst/>
          </a:prstGeom>
        </p:spPr>
      </p:pic>
      <p:pic>
        <p:nvPicPr>
          <p:cNvPr id="59" name="圖形 15">
            <a:extLst>
              <a:ext uri="{FF2B5EF4-FFF2-40B4-BE49-F238E27FC236}">
                <a16:creationId xmlns:a16="http://schemas.microsoft.com/office/drawing/2014/main" id="{8D53D7B1-8D26-4285-BB4D-E79B76B57C5D}"/>
              </a:ext>
            </a:extLst>
          </p:cNvPr>
          <p:cNvPicPr>
            <a:picLocks noChangeAspect="1"/>
          </p:cNvPicPr>
          <p:nvPr/>
        </p:nvPicPr>
        <p:blipFill rotWithShape="1">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b="22372"/>
          <a:stretch/>
        </p:blipFill>
        <p:spPr>
          <a:xfrm>
            <a:off x="7494795" y="2670714"/>
            <a:ext cx="523710" cy="507053"/>
          </a:xfrm>
          <a:prstGeom prst="rect">
            <a:avLst/>
          </a:prstGeom>
        </p:spPr>
      </p:pic>
      <p:sp>
        <p:nvSpPr>
          <p:cNvPr id="60" name="Shape 212">
            <a:extLst>
              <a:ext uri="{FF2B5EF4-FFF2-40B4-BE49-F238E27FC236}">
                <a16:creationId xmlns:a16="http://schemas.microsoft.com/office/drawing/2014/main" id="{1885679D-04D1-440B-8968-7AF6248F0CD0}"/>
              </a:ext>
            </a:extLst>
          </p:cNvPr>
          <p:cNvSpPr txBox="1"/>
          <p:nvPr/>
        </p:nvSpPr>
        <p:spPr>
          <a:xfrm>
            <a:off x="545017" y="3295000"/>
            <a:ext cx="1771162" cy="461166"/>
          </a:xfrm>
          <a:prstGeom prst="rect">
            <a:avLst/>
          </a:prstGeom>
          <a:noFill/>
          <a:ln>
            <a:noFill/>
          </a:ln>
          <a:effectLst/>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zh-TW" altLang="en-US" sz="15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分層前</a:t>
            </a:r>
          </a:p>
          <a:p>
            <a:pPr lvl="0" algn="ctr"/>
            <a:r>
              <a:rPr lang="zh-TW" altLang="en-US" sz="9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頻繁存取資料效能未優化</a:t>
            </a:r>
          </a:p>
        </p:txBody>
      </p:sp>
      <p:sp>
        <p:nvSpPr>
          <p:cNvPr id="61" name="Shape 212">
            <a:extLst>
              <a:ext uri="{FF2B5EF4-FFF2-40B4-BE49-F238E27FC236}">
                <a16:creationId xmlns:a16="http://schemas.microsoft.com/office/drawing/2014/main" id="{09DF8E1F-3E39-48BA-A935-946C49300BF7}"/>
              </a:ext>
            </a:extLst>
          </p:cNvPr>
          <p:cNvSpPr txBox="1"/>
          <p:nvPr/>
        </p:nvSpPr>
        <p:spPr>
          <a:xfrm>
            <a:off x="2920956" y="3295000"/>
            <a:ext cx="1292591" cy="461166"/>
          </a:xfrm>
          <a:prstGeom prst="rect">
            <a:avLst/>
          </a:prstGeom>
          <a:noFill/>
          <a:ln>
            <a:noFill/>
          </a:ln>
          <a:effectLst/>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zh-TW" altLang="en-US" sz="15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開始分層</a:t>
            </a:r>
          </a:p>
        </p:txBody>
      </p:sp>
      <p:sp>
        <p:nvSpPr>
          <p:cNvPr id="62" name="Shape 212">
            <a:extLst>
              <a:ext uri="{FF2B5EF4-FFF2-40B4-BE49-F238E27FC236}">
                <a16:creationId xmlns:a16="http://schemas.microsoft.com/office/drawing/2014/main" id="{4EA6191F-CCAF-4E59-ACFF-C6C61B59F64C}"/>
              </a:ext>
            </a:extLst>
          </p:cNvPr>
          <p:cNvSpPr txBox="1"/>
          <p:nvPr/>
        </p:nvSpPr>
        <p:spPr>
          <a:xfrm>
            <a:off x="4681413" y="3295000"/>
            <a:ext cx="1771162" cy="461166"/>
          </a:xfrm>
          <a:prstGeom prst="rect">
            <a:avLst/>
          </a:prstGeom>
          <a:noFill/>
          <a:ln>
            <a:noFill/>
          </a:ln>
          <a:effectLst/>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zh-TW" altLang="en-US" sz="15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rPr>
              <a:t>分層後</a:t>
            </a:r>
            <a:endParaRPr lang="en-US" altLang="zh-TW" sz="1500" b="1">
              <a:solidFill>
                <a:schemeClr val="tx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lvl="0" algn="ctr"/>
            <a:r>
              <a:rPr lang="zh-TW" altLang="en-US" sz="900" b="1">
                <a:solidFill>
                  <a:schemeClr val="tx1"/>
                </a:solidFill>
                <a:latin typeface="Arial" panose="020B0604020202020204" pitchFamily="34" charset="0"/>
                <a:ea typeface="微軟正黑體" panose="020B0604030504040204" pitchFamily="34" charset="-120"/>
                <a:sym typeface="Arial" panose="020B0604020202020204" pitchFamily="34" charset="0"/>
              </a:rPr>
              <a:t>頻繁存取資料效能已優化</a:t>
            </a:r>
            <a:endParaRPr lang="zh-TW" altLang="en-US" sz="1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Shape 212">
            <a:extLst>
              <a:ext uri="{FF2B5EF4-FFF2-40B4-BE49-F238E27FC236}">
                <a16:creationId xmlns:a16="http://schemas.microsoft.com/office/drawing/2014/main" id="{056415AF-445F-4B27-AB74-14789DCB8346}"/>
              </a:ext>
            </a:extLst>
          </p:cNvPr>
          <p:cNvSpPr txBox="1"/>
          <p:nvPr/>
        </p:nvSpPr>
        <p:spPr>
          <a:xfrm>
            <a:off x="6871069" y="3295000"/>
            <a:ext cx="1771162" cy="461166"/>
          </a:xfrm>
          <a:prstGeom prst="rect">
            <a:avLst/>
          </a:prstGeom>
          <a:noFill/>
          <a:ln>
            <a:noFill/>
          </a:ln>
          <a:effectLst/>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zh-TW" altLang="en-US" sz="1500" b="1">
                <a:solidFill>
                  <a:schemeClr val="tx1"/>
                </a:solidFill>
                <a:latin typeface="Arial" panose="020B0604020202020204" pitchFamily="34" charset="0"/>
                <a:ea typeface="微軟正黑體" panose="020B0604030504040204" pitchFamily="34" charset="-120"/>
                <a:sym typeface="Arial" panose="020B0604020202020204" pitchFamily="34" charset="0"/>
              </a:rPr>
              <a:t>資料存取行為改變</a:t>
            </a:r>
            <a:endParaRPr lang="zh-CN"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箭號: 向右 63">
            <a:extLst>
              <a:ext uri="{FF2B5EF4-FFF2-40B4-BE49-F238E27FC236}">
                <a16:creationId xmlns:a16="http://schemas.microsoft.com/office/drawing/2014/main" id="{6AED58E2-6C57-4DCD-9275-D9061201E78D}"/>
              </a:ext>
            </a:extLst>
          </p:cNvPr>
          <p:cNvSpPr/>
          <p:nvPr/>
        </p:nvSpPr>
        <p:spPr>
          <a:xfrm rot="10800000" flipH="1">
            <a:off x="2157608"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箭號: 向右 64">
            <a:extLst>
              <a:ext uri="{FF2B5EF4-FFF2-40B4-BE49-F238E27FC236}">
                <a16:creationId xmlns:a16="http://schemas.microsoft.com/office/drawing/2014/main" id="{BAB3E6DB-1F8F-4373-A2B8-BF7221D2E597}"/>
              </a:ext>
            </a:extLst>
          </p:cNvPr>
          <p:cNvSpPr/>
          <p:nvPr/>
        </p:nvSpPr>
        <p:spPr>
          <a:xfrm rot="10800000" flipH="1">
            <a:off x="4163071"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箭號: 向右 65">
            <a:extLst>
              <a:ext uri="{FF2B5EF4-FFF2-40B4-BE49-F238E27FC236}">
                <a16:creationId xmlns:a16="http://schemas.microsoft.com/office/drawing/2014/main" id="{595AB2C3-4C21-42D0-8E0D-C93B6A48CAEB}"/>
              </a:ext>
            </a:extLst>
          </p:cNvPr>
          <p:cNvSpPr/>
          <p:nvPr/>
        </p:nvSpPr>
        <p:spPr>
          <a:xfrm rot="10800000" flipH="1">
            <a:off x="6319723"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矩形 66">
            <a:extLst>
              <a:ext uri="{FF2B5EF4-FFF2-40B4-BE49-F238E27FC236}">
                <a16:creationId xmlns:a16="http://schemas.microsoft.com/office/drawing/2014/main" id="{E8492E32-662E-9A4D-ABC5-A87057C86C8C}"/>
              </a:ext>
            </a:extLst>
          </p:cNvPr>
          <p:cNvSpPr/>
          <p:nvPr/>
        </p:nvSpPr>
        <p:spPr>
          <a:xfrm>
            <a:off x="365882" y="4622430"/>
            <a:ext cx="3722494" cy="261610"/>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注意：</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Qtier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自動分層儲存僅支援於 </a:t>
            </a:r>
            <a:r>
              <a:rPr lang="en" altLang="zh-TW"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QTS </a:t>
            </a:r>
            <a:r>
              <a:rPr lang="zh-TW" altLang="en-US" sz="1100" dirty="0">
                <a:solidFill>
                  <a:schemeClr val="tx1"/>
                </a:solidFill>
                <a:latin typeface="Arial" panose="020B0604020202020204" pitchFamily="34" charset="0"/>
                <a:ea typeface="微軟正黑體" panose="020B0604030504040204" pitchFamily="34" charset="-120"/>
                <a:sym typeface="Arial" panose="020B0604020202020204" pitchFamily="34" charset="0"/>
              </a:rPr>
              <a:t>作業系統使用。</a:t>
            </a:r>
          </a:p>
        </p:txBody>
      </p:sp>
    </p:spTree>
    <p:extLst>
      <p:ext uri="{BB962C8B-B14F-4D97-AF65-F5344CB8AC3E}">
        <p14:creationId xmlns:p14="http://schemas.microsoft.com/office/powerpoint/2010/main" val="31775719"/>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圓角 46">
            <a:extLst>
              <a:ext uri="{FF2B5EF4-FFF2-40B4-BE49-F238E27FC236}">
                <a16:creationId xmlns:a16="http://schemas.microsoft.com/office/drawing/2014/main" id="{547CE799-1271-458D-B877-F952D12D816F}"/>
              </a:ext>
            </a:extLst>
          </p:cNvPr>
          <p:cNvSpPr/>
          <p:nvPr/>
        </p:nvSpPr>
        <p:spPr>
          <a:xfrm>
            <a:off x="4148216" y="1482975"/>
            <a:ext cx="2487943" cy="1685588"/>
          </a:xfrm>
          <a:prstGeom prst="roundRect">
            <a:avLst>
              <a:gd name="adj" fmla="val 50000"/>
            </a:avLst>
          </a:prstGeom>
          <a:solidFill>
            <a:schemeClr val="dk1">
              <a:alpha val="54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1533412" y="1985547"/>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p:nvPr>
        </p:nvSpPr>
        <p:spPr>
          <a:xfrm>
            <a:off x="713225" y="241310"/>
            <a:ext cx="7707900" cy="572700"/>
          </a:xfrm>
        </p:spPr>
        <p:txBody>
          <a:bodyPr/>
          <a:lstStyle/>
          <a:p>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彈性安裝</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M.2 2280 </a:t>
            </a:r>
            <a:r>
              <a:rPr lang="en-US" altLang="zh-TW" dirty="0" err="1">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PCIe SSD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或</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a:t>
            </a:r>
            <a:br>
              <a:rPr lang="en-US" altLang="zh-TW"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2.5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吋</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SATA</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SSD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當作</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SSD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快取</a:t>
            </a:r>
          </a:p>
        </p:txBody>
      </p:sp>
      <p:grpSp>
        <p:nvGrpSpPr>
          <p:cNvPr id="14" name="群組 13">
            <a:extLst>
              <a:ext uri="{FF2B5EF4-FFF2-40B4-BE49-F238E27FC236}">
                <a16:creationId xmlns:a16="http://schemas.microsoft.com/office/drawing/2014/main" id="{679E8CCF-EBB3-446F-800D-DAD0646DE7C6}"/>
              </a:ext>
            </a:extLst>
          </p:cNvPr>
          <p:cNvGrpSpPr/>
          <p:nvPr/>
        </p:nvGrpSpPr>
        <p:grpSpPr>
          <a:xfrm>
            <a:off x="-1912592" y="944726"/>
            <a:ext cx="6371203" cy="3982709"/>
            <a:chOff x="475093" y="937644"/>
            <a:chExt cx="6129985" cy="3831921"/>
          </a:xfrm>
        </p:grpSpPr>
        <p:pic>
          <p:nvPicPr>
            <p:cNvPr id="8" name="圖片 7">
              <a:extLst>
                <a:ext uri="{FF2B5EF4-FFF2-40B4-BE49-F238E27FC236}">
                  <a16:creationId xmlns:a16="http://schemas.microsoft.com/office/drawing/2014/main" id="{EC307307-D967-41B9-8158-4113AF5FCE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5093" y="937644"/>
              <a:ext cx="6129985" cy="3831921"/>
            </a:xfrm>
            <a:prstGeom prst="rect">
              <a:avLst/>
            </a:prstGeom>
          </p:spPr>
        </p:pic>
        <p:sp>
          <p:nvSpPr>
            <p:cNvPr id="27" name="矩形: 圓角 26">
              <a:extLst>
                <a:ext uri="{FF2B5EF4-FFF2-40B4-BE49-F238E27FC236}">
                  <a16:creationId xmlns:a16="http://schemas.microsoft.com/office/drawing/2014/main" id="{99798064-651D-4D37-9B67-9A04C839592D}"/>
                </a:ext>
              </a:extLst>
            </p:cNvPr>
            <p:cNvSpPr/>
            <p:nvPr/>
          </p:nvSpPr>
          <p:spPr>
            <a:xfrm>
              <a:off x="3948123" y="1834304"/>
              <a:ext cx="940159" cy="225381"/>
            </a:xfrm>
            <a:prstGeom prst="roundRect">
              <a:avLst/>
            </a:prstGeom>
            <a:solidFill>
              <a:srgbClr val="E9C27B">
                <a:alpha val="23922"/>
              </a:srgbClr>
            </a:solidFill>
            <a:ln w="1270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7" name="矩形: 圓角 36">
              <a:extLst>
                <a:ext uri="{FF2B5EF4-FFF2-40B4-BE49-F238E27FC236}">
                  <a16:creationId xmlns:a16="http://schemas.microsoft.com/office/drawing/2014/main" id="{AF22A3D3-8C52-4A3E-804C-8CB48ED39393}"/>
                </a:ext>
              </a:extLst>
            </p:cNvPr>
            <p:cNvSpPr/>
            <p:nvPr/>
          </p:nvSpPr>
          <p:spPr>
            <a:xfrm>
              <a:off x="3948123" y="2073200"/>
              <a:ext cx="940159" cy="225381"/>
            </a:xfrm>
            <a:prstGeom prst="roundRect">
              <a:avLst/>
            </a:prstGeom>
            <a:solidFill>
              <a:srgbClr val="E9C27B">
                <a:alpha val="23922"/>
              </a:srgbClr>
            </a:solidFill>
            <a:ln w="1270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grpSp>
      <p:sp>
        <p:nvSpPr>
          <p:cNvPr id="34" name="矩形: 圓角 33">
            <a:extLst>
              <a:ext uri="{FF2B5EF4-FFF2-40B4-BE49-F238E27FC236}">
                <a16:creationId xmlns:a16="http://schemas.microsoft.com/office/drawing/2014/main" id="{02496F11-2C8B-44F5-BD75-1BE37AD54DB8}"/>
              </a:ext>
            </a:extLst>
          </p:cNvPr>
          <p:cNvSpPr/>
          <p:nvPr/>
        </p:nvSpPr>
        <p:spPr>
          <a:xfrm>
            <a:off x="414662" y="2780871"/>
            <a:ext cx="4794526" cy="2347126"/>
          </a:xfrm>
          <a:prstGeom prst="roundRect">
            <a:avLst>
              <a:gd name="adj" fmla="val 4508"/>
            </a:avLst>
          </a:prstGeom>
          <a:solidFill>
            <a:srgbClr val="1F1F1F">
              <a:alpha val="69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矩形: 圓角 37">
            <a:extLst>
              <a:ext uri="{FF2B5EF4-FFF2-40B4-BE49-F238E27FC236}">
                <a16:creationId xmlns:a16="http://schemas.microsoft.com/office/drawing/2014/main" id="{0900E61F-6281-46B6-AB88-10F280412053}"/>
              </a:ext>
            </a:extLst>
          </p:cNvPr>
          <p:cNvSpPr/>
          <p:nvPr/>
        </p:nvSpPr>
        <p:spPr>
          <a:xfrm>
            <a:off x="-1325665" y="2621182"/>
            <a:ext cx="5075802" cy="3821040"/>
          </a:xfrm>
          <a:prstGeom prst="roundRect">
            <a:avLst>
              <a:gd name="adj" fmla="val 4508"/>
            </a:avLst>
          </a:prstGeom>
          <a:solidFill>
            <a:srgbClr val="1F1F1F">
              <a:alpha val="58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9" name="群組 18">
            <a:extLst>
              <a:ext uri="{FF2B5EF4-FFF2-40B4-BE49-F238E27FC236}">
                <a16:creationId xmlns:a16="http://schemas.microsoft.com/office/drawing/2014/main" id="{D303E434-FC4A-4AC4-8764-1C3AF2A5CDB8}"/>
              </a:ext>
            </a:extLst>
          </p:cNvPr>
          <p:cNvGrpSpPr/>
          <p:nvPr/>
        </p:nvGrpSpPr>
        <p:grpSpPr>
          <a:xfrm>
            <a:off x="-1595950" y="1838488"/>
            <a:ext cx="6965842" cy="4354425"/>
            <a:chOff x="3250821" y="2491527"/>
            <a:chExt cx="3941992" cy="2464183"/>
          </a:xfrm>
        </p:grpSpPr>
        <p:pic>
          <p:nvPicPr>
            <p:cNvPr id="5" name="圖片 4" descr="一張含有 文字, 電子用品 的圖片&#10;&#10;自動產生的描述">
              <a:extLst>
                <a:ext uri="{FF2B5EF4-FFF2-40B4-BE49-F238E27FC236}">
                  <a16:creationId xmlns:a16="http://schemas.microsoft.com/office/drawing/2014/main" id="{6FF9ED9C-1AB0-4DF5-87A2-94A9B29524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0821" y="2491527"/>
              <a:ext cx="3941992" cy="2464183"/>
            </a:xfrm>
            <a:prstGeom prst="rect">
              <a:avLst/>
            </a:prstGeom>
          </p:spPr>
        </p:pic>
        <p:sp>
          <p:nvSpPr>
            <p:cNvPr id="6" name="矩形: 圓角 5">
              <a:extLst>
                <a:ext uri="{FF2B5EF4-FFF2-40B4-BE49-F238E27FC236}">
                  <a16:creationId xmlns:a16="http://schemas.microsoft.com/office/drawing/2014/main" id="{12C86262-B8CC-483B-9FE0-CA7349BBD29D}"/>
                </a:ext>
              </a:extLst>
            </p:cNvPr>
            <p:cNvSpPr/>
            <p:nvPr/>
          </p:nvSpPr>
          <p:spPr>
            <a:xfrm>
              <a:off x="6001117" y="3909134"/>
              <a:ext cx="862987" cy="250396"/>
            </a:xfrm>
            <a:prstGeom prst="roundRect">
              <a:avLst/>
            </a:prstGeom>
            <a:solidFill>
              <a:srgbClr val="E9C27B">
                <a:alpha val="23922"/>
              </a:srgbClr>
            </a:solidFill>
            <a:ln w="1905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grpSp>
      <p:sp>
        <p:nvSpPr>
          <p:cNvPr id="43" name="矩形: 圓角 42">
            <a:extLst>
              <a:ext uri="{FF2B5EF4-FFF2-40B4-BE49-F238E27FC236}">
                <a16:creationId xmlns:a16="http://schemas.microsoft.com/office/drawing/2014/main" id="{DB0EDE7A-A4EA-459E-BAF2-A135F2356D17}"/>
              </a:ext>
            </a:extLst>
          </p:cNvPr>
          <p:cNvSpPr/>
          <p:nvPr/>
        </p:nvSpPr>
        <p:spPr>
          <a:xfrm>
            <a:off x="3209857" y="1307932"/>
            <a:ext cx="3034244" cy="244514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7146E6AD-C837-49ED-80D8-80E6C5FDB471}"/>
              </a:ext>
            </a:extLst>
          </p:cNvPr>
          <p:cNvSpPr/>
          <p:nvPr/>
        </p:nvSpPr>
        <p:spPr>
          <a:xfrm>
            <a:off x="5966329" y="2230247"/>
            <a:ext cx="3135191" cy="3081264"/>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手繪多邊形: 圖案 45">
            <a:extLst>
              <a:ext uri="{FF2B5EF4-FFF2-40B4-BE49-F238E27FC236}">
                <a16:creationId xmlns:a16="http://schemas.microsoft.com/office/drawing/2014/main" id="{0133EB80-2DA1-4840-B155-B325DAADF15C}"/>
              </a:ext>
            </a:extLst>
          </p:cNvPr>
          <p:cNvSpPr/>
          <p:nvPr/>
        </p:nvSpPr>
        <p:spPr>
          <a:xfrm>
            <a:off x="4731207" y="3170748"/>
            <a:ext cx="1260474" cy="1609725"/>
          </a:xfrm>
          <a:custGeom>
            <a:avLst/>
            <a:gdLst>
              <a:gd name="connsiteX0" fmla="*/ 1339850 w 1390650"/>
              <a:gd name="connsiteY0" fmla="*/ 222250 h 749300"/>
              <a:gd name="connsiteX1" fmla="*/ 25400 w 1390650"/>
              <a:gd name="connsiteY1" fmla="*/ 0 h 749300"/>
              <a:gd name="connsiteX2" fmla="*/ 0 w 1390650"/>
              <a:gd name="connsiteY2" fmla="*/ 463550 h 749300"/>
              <a:gd name="connsiteX3" fmla="*/ 1390650 w 1390650"/>
              <a:gd name="connsiteY3" fmla="*/ 749300 h 749300"/>
              <a:gd name="connsiteX4" fmla="*/ 1339850 w 1390650"/>
              <a:gd name="connsiteY4" fmla="*/ 222250 h 749300"/>
              <a:gd name="connsiteX0" fmla="*/ 1403350 w 1403350"/>
              <a:gd name="connsiteY0" fmla="*/ 206375 h 749300"/>
              <a:gd name="connsiteX1" fmla="*/ 25400 w 1403350"/>
              <a:gd name="connsiteY1" fmla="*/ 0 h 749300"/>
              <a:gd name="connsiteX2" fmla="*/ 0 w 1403350"/>
              <a:gd name="connsiteY2" fmla="*/ 463550 h 749300"/>
              <a:gd name="connsiteX3" fmla="*/ 1390650 w 1403350"/>
              <a:gd name="connsiteY3" fmla="*/ 749300 h 749300"/>
              <a:gd name="connsiteX4" fmla="*/ 1403350 w 1403350"/>
              <a:gd name="connsiteY4" fmla="*/ 206375 h 749300"/>
              <a:gd name="connsiteX0" fmla="*/ 1443037 w 1443037"/>
              <a:gd name="connsiteY0" fmla="*/ 196850 h 739775"/>
              <a:gd name="connsiteX1" fmla="*/ 0 w 1443037"/>
              <a:gd name="connsiteY1" fmla="*/ 0 h 739775"/>
              <a:gd name="connsiteX2" fmla="*/ 39687 w 1443037"/>
              <a:gd name="connsiteY2" fmla="*/ 454025 h 739775"/>
              <a:gd name="connsiteX3" fmla="*/ 1430337 w 1443037"/>
              <a:gd name="connsiteY3" fmla="*/ 739775 h 739775"/>
              <a:gd name="connsiteX4" fmla="*/ 1443037 w 1443037"/>
              <a:gd name="connsiteY4" fmla="*/ 196850 h 739775"/>
              <a:gd name="connsiteX0" fmla="*/ 1463675 w 1463675"/>
              <a:gd name="connsiteY0" fmla="*/ 196850 h 739775"/>
              <a:gd name="connsiteX1" fmla="*/ 20638 w 1463675"/>
              <a:gd name="connsiteY1" fmla="*/ 0 h 739775"/>
              <a:gd name="connsiteX2" fmla="*/ 0 w 1463675"/>
              <a:gd name="connsiteY2" fmla="*/ 479425 h 739775"/>
              <a:gd name="connsiteX3" fmla="*/ 1450975 w 1463675"/>
              <a:gd name="connsiteY3" fmla="*/ 739775 h 739775"/>
              <a:gd name="connsiteX4" fmla="*/ 1463675 w 1463675"/>
              <a:gd name="connsiteY4" fmla="*/ 196850 h 739775"/>
              <a:gd name="connsiteX0" fmla="*/ 1476374 w 1476374"/>
              <a:gd name="connsiteY0" fmla="*/ 200025 h 742950"/>
              <a:gd name="connsiteX1" fmla="*/ 0 w 1476374"/>
              <a:gd name="connsiteY1" fmla="*/ 0 h 742950"/>
              <a:gd name="connsiteX2" fmla="*/ 12699 w 1476374"/>
              <a:gd name="connsiteY2" fmla="*/ 482600 h 742950"/>
              <a:gd name="connsiteX3" fmla="*/ 1463674 w 1476374"/>
              <a:gd name="connsiteY3" fmla="*/ 742950 h 742950"/>
              <a:gd name="connsiteX4" fmla="*/ 1476374 w 1476374"/>
              <a:gd name="connsiteY4" fmla="*/ 200025 h 742950"/>
              <a:gd name="connsiteX0" fmla="*/ 1476374 w 1476374"/>
              <a:gd name="connsiteY0" fmla="*/ 200025 h 1803400"/>
              <a:gd name="connsiteX1" fmla="*/ 0 w 1476374"/>
              <a:gd name="connsiteY1" fmla="*/ 0 h 1803400"/>
              <a:gd name="connsiteX2" fmla="*/ 200024 w 1476374"/>
              <a:gd name="connsiteY2" fmla="*/ 1803400 h 1803400"/>
              <a:gd name="connsiteX3" fmla="*/ 1463674 w 1476374"/>
              <a:gd name="connsiteY3" fmla="*/ 742950 h 1803400"/>
              <a:gd name="connsiteX4" fmla="*/ 1476374 w 1476374"/>
              <a:gd name="connsiteY4" fmla="*/ 200025 h 1803400"/>
              <a:gd name="connsiteX0" fmla="*/ 1285874 w 1285874"/>
              <a:gd name="connsiteY0" fmla="*/ 0 h 1603375"/>
              <a:gd name="connsiteX1" fmla="*/ 0 w 1285874"/>
              <a:gd name="connsiteY1" fmla="*/ 1177925 h 1603375"/>
              <a:gd name="connsiteX2" fmla="*/ 9524 w 1285874"/>
              <a:gd name="connsiteY2" fmla="*/ 1603375 h 1603375"/>
              <a:gd name="connsiteX3" fmla="*/ 1273174 w 1285874"/>
              <a:gd name="connsiteY3" fmla="*/ 542925 h 1603375"/>
              <a:gd name="connsiteX4" fmla="*/ 1285874 w 1285874"/>
              <a:gd name="connsiteY4" fmla="*/ 0 h 1603375"/>
              <a:gd name="connsiteX0" fmla="*/ 1254124 w 1273174"/>
              <a:gd name="connsiteY0" fmla="*/ 0 h 1609725"/>
              <a:gd name="connsiteX1" fmla="*/ 0 w 1273174"/>
              <a:gd name="connsiteY1" fmla="*/ 1184275 h 1609725"/>
              <a:gd name="connsiteX2" fmla="*/ 9524 w 1273174"/>
              <a:gd name="connsiteY2" fmla="*/ 1609725 h 1609725"/>
              <a:gd name="connsiteX3" fmla="*/ 1273174 w 1273174"/>
              <a:gd name="connsiteY3" fmla="*/ 549275 h 1609725"/>
              <a:gd name="connsiteX4" fmla="*/ 1254124 w 1273174"/>
              <a:gd name="connsiteY4" fmla="*/ 0 h 1609725"/>
              <a:gd name="connsiteX0" fmla="*/ 1254124 w 1260474"/>
              <a:gd name="connsiteY0" fmla="*/ 0 h 1609725"/>
              <a:gd name="connsiteX1" fmla="*/ 0 w 1260474"/>
              <a:gd name="connsiteY1" fmla="*/ 1184275 h 1609725"/>
              <a:gd name="connsiteX2" fmla="*/ 9524 w 1260474"/>
              <a:gd name="connsiteY2" fmla="*/ 1609725 h 1609725"/>
              <a:gd name="connsiteX3" fmla="*/ 1260474 w 1260474"/>
              <a:gd name="connsiteY3" fmla="*/ 1520825 h 1609725"/>
              <a:gd name="connsiteX4" fmla="*/ 1254124 w 1260474"/>
              <a:gd name="connsiteY4" fmla="*/ 0 h 160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4" h="1609725">
                <a:moveTo>
                  <a:pt x="1254124" y="0"/>
                </a:moveTo>
                <a:lnTo>
                  <a:pt x="0" y="1184275"/>
                </a:lnTo>
                <a:lnTo>
                  <a:pt x="9524" y="1609725"/>
                </a:lnTo>
                <a:lnTo>
                  <a:pt x="1260474" y="1520825"/>
                </a:lnTo>
                <a:cubicBezTo>
                  <a:pt x="1258357" y="1013883"/>
                  <a:pt x="1256241" y="506942"/>
                  <a:pt x="1254124" y="0"/>
                </a:cubicBezTo>
                <a:close/>
              </a:path>
            </a:pathLst>
          </a:custGeom>
          <a:gradFill>
            <a:gsLst>
              <a:gs pos="15000">
                <a:srgbClr val="E9C27B">
                  <a:alpha val="61000"/>
                </a:srgbClr>
              </a:gs>
              <a:gs pos="100000">
                <a:srgbClr val="E9C27B">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5" name="圖片 24" descr="一張含有 文字, 電子用品, 硬碟 的圖片&#10;&#10;自動產生的描述">
            <a:extLst>
              <a:ext uri="{FF2B5EF4-FFF2-40B4-BE49-F238E27FC236}">
                <a16:creationId xmlns:a16="http://schemas.microsoft.com/office/drawing/2014/main" id="{4DB1E268-EEC4-4428-B23B-4B7C31AAFB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6202626" y="2600602"/>
            <a:ext cx="1760393" cy="2641249"/>
          </a:xfrm>
          <a:prstGeom prst="rect">
            <a:avLst/>
          </a:prstGeom>
          <a:effectLst>
            <a:outerShdw blurRad="381000" dist="495300" dir="4500000" sx="94000" sy="94000" algn="tl" rotWithShape="0">
              <a:prstClr val="black">
                <a:alpha val="50000"/>
              </a:prstClr>
            </a:outerShdw>
          </a:effectLst>
        </p:spPr>
      </p:pic>
      <p:sp>
        <p:nvSpPr>
          <p:cNvPr id="45" name="手繪多邊形: 圖案 44">
            <a:extLst>
              <a:ext uri="{FF2B5EF4-FFF2-40B4-BE49-F238E27FC236}">
                <a16:creationId xmlns:a16="http://schemas.microsoft.com/office/drawing/2014/main" id="{454EE284-A7FD-4CBE-B9C5-488724A287A5}"/>
              </a:ext>
            </a:extLst>
          </p:cNvPr>
          <p:cNvSpPr/>
          <p:nvPr/>
        </p:nvSpPr>
        <p:spPr>
          <a:xfrm>
            <a:off x="2609005" y="1878720"/>
            <a:ext cx="1476374" cy="742950"/>
          </a:xfrm>
          <a:custGeom>
            <a:avLst/>
            <a:gdLst>
              <a:gd name="connsiteX0" fmla="*/ 1339850 w 1390650"/>
              <a:gd name="connsiteY0" fmla="*/ 222250 h 749300"/>
              <a:gd name="connsiteX1" fmla="*/ 25400 w 1390650"/>
              <a:gd name="connsiteY1" fmla="*/ 0 h 749300"/>
              <a:gd name="connsiteX2" fmla="*/ 0 w 1390650"/>
              <a:gd name="connsiteY2" fmla="*/ 463550 h 749300"/>
              <a:gd name="connsiteX3" fmla="*/ 1390650 w 1390650"/>
              <a:gd name="connsiteY3" fmla="*/ 749300 h 749300"/>
              <a:gd name="connsiteX4" fmla="*/ 1339850 w 1390650"/>
              <a:gd name="connsiteY4" fmla="*/ 222250 h 749300"/>
              <a:gd name="connsiteX0" fmla="*/ 1403350 w 1403350"/>
              <a:gd name="connsiteY0" fmla="*/ 206375 h 749300"/>
              <a:gd name="connsiteX1" fmla="*/ 25400 w 1403350"/>
              <a:gd name="connsiteY1" fmla="*/ 0 h 749300"/>
              <a:gd name="connsiteX2" fmla="*/ 0 w 1403350"/>
              <a:gd name="connsiteY2" fmla="*/ 463550 h 749300"/>
              <a:gd name="connsiteX3" fmla="*/ 1390650 w 1403350"/>
              <a:gd name="connsiteY3" fmla="*/ 749300 h 749300"/>
              <a:gd name="connsiteX4" fmla="*/ 1403350 w 1403350"/>
              <a:gd name="connsiteY4" fmla="*/ 206375 h 749300"/>
              <a:gd name="connsiteX0" fmla="*/ 1443037 w 1443037"/>
              <a:gd name="connsiteY0" fmla="*/ 196850 h 739775"/>
              <a:gd name="connsiteX1" fmla="*/ 0 w 1443037"/>
              <a:gd name="connsiteY1" fmla="*/ 0 h 739775"/>
              <a:gd name="connsiteX2" fmla="*/ 39687 w 1443037"/>
              <a:gd name="connsiteY2" fmla="*/ 454025 h 739775"/>
              <a:gd name="connsiteX3" fmla="*/ 1430337 w 1443037"/>
              <a:gd name="connsiteY3" fmla="*/ 739775 h 739775"/>
              <a:gd name="connsiteX4" fmla="*/ 1443037 w 1443037"/>
              <a:gd name="connsiteY4" fmla="*/ 196850 h 739775"/>
              <a:gd name="connsiteX0" fmla="*/ 1463675 w 1463675"/>
              <a:gd name="connsiteY0" fmla="*/ 196850 h 739775"/>
              <a:gd name="connsiteX1" fmla="*/ 20638 w 1463675"/>
              <a:gd name="connsiteY1" fmla="*/ 0 h 739775"/>
              <a:gd name="connsiteX2" fmla="*/ 0 w 1463675"/>
              <a:gd name="connsiteY2" fmla="*/ 479425 h 739775"/>
              <a:gd name="connsiteX3" fmla="*/ 1450975 w 1463675"/>
              <a:gd name="connsiteY3" fmla="*/ 739775 h 739775"/>
              <a:gd name="connsiteX4" fmla="*/ 1463675 w 1463675"/>
              <a:gd name="connsiteY4" fmla="*/ 196850 h 739775"/>
              <a:gd name="connsiteX0" fmla="*/ 1476374 w 1476374"/>
              <a:gd name="connsiteY0" fmla="*/ 200025 h 742950"/>
              <a:gd name="connsiteX1" fmla="*/ 0 w 1476374"/>
              <a:gd name="connsiteY1" fmla="*/ 0 h 742950"/>
              <a:gd name="connsiteX2" fmla="*/ 12699 w 1476374"/>
              <a:gd name="connsiteY2" fmla="*/ 482600 h 742950"/>
              <a:gd name="connsiteX3" fmla="*/ 1463674 w 1476374"/>
              <a:gd name="connsiteY3" fmla="*/ 742950 h 742950"/>
              <a:gd name="connsiteX4" fmla="*/ 1476374 w 1476374"/>
              <a:gd name="connsiteY4" fmla="*/ 20002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4" h="742950">
                <a:moveTo>
                  <a:pt x="1476374" y="200025"/>
                </a:moveTo>
                <a:lnTo>
                  <a:pt x="0" y="0"/>
                </a:lnTo>
                <a:lnTo>
                  <a:pt x="12699" y="482600"/>
                </a:lnTo>
                <a:lnTo>
                  <a:pt x="1463674" y="742950"/>
                </a:lnTo>
                <a:lnTo>
                  <a:pt x="1476374" y="200025"/>
                </a:lnTo>
                <a:close/>
              </a:path>
            </a:pathLst>
          </a:custGeom>
          <a:gradFill>
            <a:gsLst>
              <a:gs pos="15000">
                <a:srgbClr val="E9C27B">
                  <a:alpha val="61000"/>
                </a:srgbClr>
              </a:gs>
              <a:gs pos="100000">
                <a:srgbClr val="E9C27B">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descr="一張含有 文字, 電子用品 的圖片&#10;&#10;自動產生的描述">
            <a:extLst>
              <a:ext uri="{FF2B5EF4-FFF2-40B4-BE49-F238E27FC236}">
                <a16:creationId xmlns:a16="http://schemas.microsoft.com/office/drawing/2014/main" id="{3B993512-8805-452F-A1A5-58DCE2807F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02636" y="1511089"/>
            <a:ext cx="2505101" cy="1670902"/>
          </a:xfrm>
          <a:prstGeom prst="rect">
            <a:avLst/>
          </a:prstGeom>
          <a:effectLst>
            <a:outerShdw blurRad="381000" dist="495300" dir="4500000" sx="94000" sy="94000" algn="tl" rotWithShape="0">
              <a:prstClr val="black">
                <a:alpha val="50000"/>
              </a:prstClr>
            </a:outerShdw>
          </a:effectLst>
        </p:spPr>
      </p:pic>
      <p:sp>
        <p:nvSpPr>
          <p:cNvPr id="31" name="文字方塊 30">
            <a:extLst>
              <a:ext uri="{FF2B5EF4-FFF2-40B4-BE49-F238E27FC236}">
                <a16:creationId xmlns:a16="http://schemas.microsoft.com/office/drawing/2014/main" id="{83F9BC75-6A4D-4254-89AB-4F83D0CEFF1E}"/>
              </a:ext>
            </a:extLst>
          </p:cNvPr>
          <p:cNvSpPr txBox="1"/>
          <p:nvPr/>
        </p:nvSpPr>
        <p:spPr>
          <a:xfrm>
            <a:off x="3749054" y="1573718"/>
            <a:ext cx="3199252" cy="400110"/>
          </a:xfrm>
          <a:prstGeom prst="rect">
            <a:avLst/>
          </a:prstGeom>
          <a:noFill/>
        </p:spPr>
        <p:txBody>
          <a:bodyPr wrap="square" rtlCol="0">
            <a:spAutoFit/>
          </a:bodyPr>
          <a:lstStyle/>
          <a:p>
            <a:r>
              <a:rPr lang="en-US" altLang="zh-TW"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M.2 </a:t>
            </a:r>
            <a:r>
              <a:rPr lang="en-US" altLang="zh-TW" sz="2000" dirty="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PCIe SSD</a:t>
            </a:r>
            <a:endParaRPr lang="zh-TW" alt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EE27940C-FC28-4B03-9208-ABD5097DC1C7}"/>
              </a:ext>
            </a:extLst>
          </p:cNvPr>
          <p:cNvSpPr txBox="1"/>
          <p:nvPr/>
        </p:nvSpPr>
        <p:spPr>
          <a:xfrm>
            <a:off x="5925045" y="2720874"/>
            <a:ext cx="2505102" cy="400110"/>
          </a:xfrm>
          <a:prstGeom prst="rect">
            <a:avLst/>
          </a:prstGeom>
          <a:noFill/>
        </p:spPr>
        <p:txBody>
          <a:bodyPr wrap="square" rtlCol="0">
            <a:spAutoFit/>
          </a:bodyPr>
          <a:lstStyle/>
          <a:p>
            <a:r>
              <a:rPr lang="en-US" altLang="zh-TW"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96AC7E7D-0746-4A35-A29E-FBEF00B49F53}"/>
              </a:ext>
            </a:extLst>
          </p:cNvPr>
          <p:cNvSpPr txBox="1"/>
          <p:nvPr/>
        </p:nvSpPr>
        <p:spPr>
          <a:xfrm>
            <a:off x="5638260" y="2759811"/>
            <a:ext cx="1750540" cy="338554"/>
          </a:xfrm>
          <a:prstGeom prst="rect">
            <a:avLst/>
          </a:prstGeom>
          <a:noFill/>
        </p:spPr>
        <p:txBody>
          <a:bodyPr wrap="square" rtlCol="0">
            <a:spAutoFit/>
          </a:bodyPr>
          <a:lstStyle/>
          <a:p>
            <a:r>
              <a:rPr lang="en-US" altLang="zh-TW"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16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標題 1">
            <a:extLst>
              <a:ext uri="{FF2B5EF4-FFF2-40B4-BE49-F238E27FC236}">
                <a16:creationId xmlns:a16="http://schemas.microsoft.com/office/drawing/2014/main" id="{65A4B058-6F61-46C3-BA41-C817C8F6CF4B}"/>
              </a:ext>
            </a:extLst>
          </p:cNvPr>
          <p:cNvSpPr txBox="1">
            <a:spLocks/>
          </p:cNvSpPr>
          <p:nvPr/>
        </p:nvSpPr>
        <p:spPr>
          <a:xfrm>
            <a:off x="6445485" y="1408170"/>
            <a:ext cx="2445701" cy="120779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defTabSz="914378">
              <a:buClr>
                <a:srgbClr val="000000"/>
              </a:buClr>
            </a:pPr>
            <a:r>
              <a:rPr lang="zh-TW" altLang="en-US"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可選擇安裝較高速的</a:t>
            </a:r>
            <a:r>
              <a:rPr lang="en-US" altLang="zh-TW"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M.2 </a:t>
            </a:r>
            <a:r>
              <a:rPr lang="en-US" altLang="zh-TW" sz="1400" b="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PCIe SSD (PCIe Gen 3 x 1)</a:t>
            </a:r>
            <a:r>
              <a:rPr lang="zh-TW" altLang="en-US"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，或是</a:t>
            </a:r>
            <a:r>
              <a:rPr lang="en-US" altLang="zh-TW"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 SATA SSD</a:t>
            </a:r>
            <a:r>
              <a:rPr lang="zh-TW" altLang="en-US" sz="1400" b="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裝置於任一磁碟</a:t>
            </a:r>
            <a:r>
              <a:rPr lang="zh-TW" altLang="en-US" sz="1400" b="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槽進行快取擴充</a:t>
            </a:r>
          </a:p>
        </p:txBody>
      </p:sp>
    </p:spTree>
    <p:extLst>
      <p:ext uri="{BB962C8B-B14F-4D97-AF65-F5344CB8AC3E}">
        <p14:creationId xmlns:p14="http://schemas.microsoft.com/office/powerpoint/2010/main" val="278815570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42" name="矩形: 圓角 41">
            <a:extLst>
              <a:ext uri="{FF2B5EF4-FFF2-40B4-BE49-F238E27FC236}">
                <a16:creationId xmlns:a16="http://schemas.microsoft.com/office/drawing/2014/main" id="{E25BAA5E-2C51-42E9-9761-DB7E9F29A93C}"/>
              </a:ext>
            </a:extLst>
          </p:cNvPr>
          <p:cNvSpPr/>
          <p:nvPr/>
        </p:nvSpPr>
        <p:spPr>
          <a:xfrm>
            <a:off x="0" y="14253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A6B59E04-0D73-4830-974C-B3079EF082A8}"/>
              </a:ext>
            </a:extLst>
          </p:cNvPr>
          <p:cNvSpPr/>
          <p:nvPr/>
        </p:nvSpPr>
        <p:spPr>
          <a:xfrm>
            <a:off x="3550426" y="14253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596FA79F-BA7D-4F31-B0AB-F7C2D62D73C6}"/>
              </a:ext>
            </a:extLst>
          </p:cNvPr>
          <p:cNvSpPr/>
          <p:nvPr/>
        </p:nvSpPr>
        <p:spPr>
          <a:xfrm>
            <a:off x="0" y="31191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0EFE8886-93B1-442D-8783-71E3F0DED5A5}"/>
              </a:ext>
            </a:extLst>
          </p:cNvPr>
          <p:cNvSpPr/>
          <p:nvPr/>
        </p:nvSpPr>
        <p:spPr>
          <a:xfrm>
            <a:off x="3550426" y="31191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9" name="Google Shape;309;p35"/>
          <p:cNvSpPr txBox="1">
            <a:spLocks noGrp="1"/>
          </p:cNvSpPr>
          <p:nvPr>
            <p:ph type="title"/>
          </p:nvPr>
        </p:nvSpPr>
        <p:spPr/>
        <p:txBody>
          <a:bodyPr spcFirstLastPara="1" wrap="square" lIns="91425" tIns="91425" rIns="91425" bIns="91425" anchor="t" anchorCtr="0">
            <a:noAutofit/>
          </a:bodyPr>
          <a:lstStyle/>
          <a:p>
            <a:r>
              <a:rPr lang="en" dirty="0">
                <a:latin typeface="Arial" panose="020B0604020202020204" pitchFamily="34" charset="0"/>
                <a:ea typeface="微軟正黑體" panose="020B0604030504040204" pitchFamily="34" charset="-120"/>
                <a:sym typeface="Arial" panose="020B0604020202020204" pitchFamily="34" charset="0"/>
              </a:rPr>
              <a:t>TS-873AeU, TS-873AeU-RP</a:t>
            </a:r>
            <a:r>
              <a:rPr lang="zh-TW" altLang="en-US">
                <a:latin typeface="Arial" panose="020B0604020202020204" pitchFamily="34" charset="0"/>
                <a:ea typeface="微軟正黑體" panose="020B0604030504040204" pitchFamily="34" charset="-120"/>
                <a:sym typeface="Arial" panose="020B0604020202020204" pitchFamily="34" charset="0"/>
              </a:rPr>
              <a:t> </a:t>
            </a:r>
            <a:r>
              <a:rPr lang="zh-TW" altLang="en-US" dirty="0">
                <a:latin typeface="Arial" panose="020B0604020202020204" pitchFamily="34" charset="0"/>
                <a:ea typeface="微軟正黑體" panose="020B0604030504040204" pitchFamily="34" charset="-120"/>
                <a:sym typeface="Arial" panose="020B0604020202020204" pitchFamily="34" charset="0"/>
              </a:rPr>
              <a:t>硬體特色</a:t>
            </a: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972163" y="1738465"/>
            <a:ext cx="1930970" cy="73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E9C27B"/>
                </a:solidFill>
                <a:latin typeface="Arial"/>
                <a:ea typeface="微軟正黑體"/>
                <a:cs typeface="+mn-ea"/>
                <a:sym typeface="Arial" panose="020B0604020202020204" pitchFamily="34" charset="0"/>
              </a:rPr>
              <a:t>12 </a:t>
            </a:r>
            <a:r>
              <a:rPr lang="zh-TW" altLang="en-US" sz="1800" b="1">
                <a:solidFill>
                  <a:srgbClr val="E9C27B"/>
                </a:solidFill>
                <a:latin typeface="Arial"/>
                <a:ea typeface="微軟正黑體"/>
                <a:cs typeface="+mn-ea"/>
                <a:sym typeface="Arial" panose="020B0604020202020204" pitchFamily="34" charset="0"/>
              </a:rPr>
              <a:t>吋短機箱</a:t>
            </a:r>
            <a:endParaRPr lang="en-US" altLang="zh-TW" sz="1800" b="1" dirty="0">
              <a:solidFill>
                <a:srgbClr val="E9C27B"/>
              </a:solidFill>
              <a:latin typeface="Arial"/>
              <a:ea typeface="微軟正黑體"/>
              <a:cs typeface="+mn-ea"/>
              <a:sym typeface="Arial" panose="020B0604020202020204" pitchFamily="34" charset="0"/>
            </a:endParaRP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5719653" y="1738465"/>
            <a:ext cx="2828806"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M.2 </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PCIe</a:t>
            </a:r>
            <a:r>
              <a:rPr lang="zh-TW" altLang="en-US"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插槽</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 Gen3 x1 )</a:t>
            </a:r>
          </a:p>
        </p:txBody>
      </p:sp>
      <p:sp>
        <p:nvSpPr>
          <p:cNvPr id="12" name="Google Shape;298;p34">
            <a:extLst>
              <a:ext uri="{FF2B5EF4-FFF2-40B4-BE49-F238E27FC236}">
                <a16:creationId xmlns:a16="http://schemas.microsoft.com/office/drawing/2014/main" id="{985A542E-659E-4930-A85D-05227C0D6488}"/>
              </a:ext>
            </a:extLst>
          </p:cNvPr>
          <p:cNvSpPr txBox="1">
            <a:spLocks/>
          </p:cNvSpPr>
          <p:nvPr/>
        </p:nvSpPr>
        <p:spPr>
          <a:xfrm>
            <a:off x="1972163" y="3429370"/>
            <a:ext cx="228838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1 x PCIe </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Gen3</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x 8</a:t>
            </a:r>
          </a:p>
        </p:txBody>
      </p:sp>
      <p:pic>
        <p:nvPicPr>
          <p:cNvPr id="8" name="圖片 7" descr="一張含有 文字 的圖片&#10;&#10;自動產生的描述">
            <a:extLst>
              <a:ext uri="{FF2B5EF4-FFF2-40B4-BE49-F238E27FC236}">
                <a16:creationId xmlns:a16="http://schemas.microsoft.com/office/drawing/2014/main" id="{04172FDA-3908-4686-94F6-9FC3C07D03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993" y="1639767"/>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9" descr="一張含有 文字 的圖片&#10;&#10;自動產生的描述">
            <a:extLst>
              <a:ext uri="{FF2B5EF4-FFF2-40B4-BE49-F238E27FC236}">
                <a16:creationId xmlns:a16="http://schemas.microsoft.com/office/drawing/2014/main" id="{C2F53B3B-739C-4780-A594-5DD9D0B428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8600" y="3342345"/>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圖片 13">
            <a:extLst>
              <a:ext uri="{FF2B5EF4-FFF2-40B4-BE49-F238E27FC236}">
                <a16:creationId xmlns:a16="http://schemas.microsoft.com/office/drawing/2014/main" id="{DBC08714-2D12-49ED-9CA7-A89E64855C1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24993" y="3342345"/>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圖片 32" descr="一張含有 文字 的圖片&#10;&#10;自動產生的描述">
            <a:extLst>
              <a:ext uri="{FF2B5EF4-FFF2-40B4-BE49-F238E27FC236}">
                <a16:creationId xmlns:a16="http://schemas.microsoft.com/office/drawing/2014/main" id="{2BB1A5E1-F2EE-4C1C-BB28-667CDF2FAF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08600" y="1639767"/>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987810" y="2074458"/>
            <a:ext cx="1847360" cy="834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zh-TW" altLang="en-US" sz="1200" dirty="0">
                <a:solidFill>
                  <a:schemeClr val="accent6"/>
                </a:solidFill>
                <a:latin typeface="Arial"/>
                <a:ea typeface="微軟正黑體"/>
                <a:cs typeface="+mn-ea"/>
                <a:sym typeface="Arial" panose="020B0604020202020204" pitchFamily="34" charset="0"/>
              </a:rPr>
              <a:t>小於</a:t>
            </a:r>
            <a:r>
              <a:rPr lang="en-US" altLang="zh-TW" sz="1200" dirty="0">
                <a:solidFill>
                  <a:schemeClr val="accent6"/>
                </a:solidFill>
                <a:latin typeface="Arial"/>
                <a:ea typeface="微軟正黑體"/>
                <a:cs typeface="+mn-ea"/>
                <a:sym typeface="Arial" panose="020B0604020202020204" pitchFamily="34" charset="0"/>
              </a:rPr>
              <a:t>12 </a:t>
            </a:r>
            <a:r>
              <a:rPr lang="en-US" altLang="zh-TW" sz="1200" dirty="0" err="1">
                <a:solidFill>
                  <a:schemeClr val="accent6"/>
                </a:solidFill>
                <a:latin typeface="Arial"/>
                <a:ea typeface="微軟正黑體"/>
                <a:cs typeface="+mn-ea"/>
                <a:sym typeface="Arial" panose="020B0604020202020204" pitchFamily="34" charset="0"/>
              </a:rPr>
              <a:t>吋</a:t>
            </a:r>
            <a:r>
              <a:rPr lang="zh-TW" altLang="en-US" sz="1200" dirty="0">
                <a:solidFill>
                  <a:schemeClr val="accent6"/>
                </a:solidFill>
                <a:latin typeface="Arial"/>
                <a:ea typeface="微軟正黑體"/>
                <a:cs typeface="+mn-ea"/>
                <a:sym typeface="Arial" panose="020B0604020202020204" pitchFamily="34" charset="0"/>
              </a:rPr>
              <a:t>深度</a:t>
            </a:r>
            <a:r>
              <a:rPr lang="en-US" altLang="zh-TW" sz="1200" dirty="0" err="1">
                <a:solidFill>
                  <a:schemeClr val="accent6"/>
                </a:solidFill>
                <a:latin typeface="Arial"/>
                <a:ea typeface="微軟正黑體"/>
                <a:cs typeface="+mn-ea"/>
                <a:sym typeface="Arial" panose="020B0604020202020204" pitchFamily="34" charset="0"/>
              </a:rPr>
              <a:t>短機箱</a:t>
            </a:r>
            <a:r>
              <a:rPr lang="zh-TW" altLang="en-US" sz="1200" dirty="0">
                <a:solidFill>
                  <a:schemeClr val="accent6"/>
                </a:solidFill>
                <a:latin typeface="Arial"/>
                <a:ea typeface="微軟正黑體"/>
                <a:cs typeface="+mn-ea"/>
                <a:sym typeface="Arial" panose="020B0604020202020204" pitchFamily="34" charset="0"/>
              </a:rPr>
              <a:t>設計</a:t>
            </a:r>
            <a:r>
              <a:rPr lang="en-US" altLang="zh-TW" sz="1200" dirty="0" err="1">
                <a:solidFill>
                  <a:schemeClr val="accent6"/>
                </a:solidFill>
                <a:latin typeface="Arial"/>
                <a:ea typeface="微軟正黑體"/>
                <a:cs typeface="+mn-ea"/>
                <a:sym typeface="Arial" panose="020B0604020202020204" pitchFamily="34" charset="0"/>
              </a:rPr>
              <a:t>可支援市面上大部分的機櫃</a:t>
            </a:r>
            <a:endParaRPr lang="en-US" altLang="zh-TW" sz="1200" dirty="0">
              <a:solidFill>
                <a:schemeClr val="accent6"/>
              </a:solidFill>
              <a:latin typeface="Arial"/>
              <a:ea typeface="微軟正黑體"/>
              <a:cs typeface="+mn-ea"/>
              <a:sym typeface="Arial" panose="020B0604020202020204" pitchFamily="34" charset="0"/>
            </a:endParaRPr>
          </a:p>
        </p:txBody>
      </p:sp>
      <p:sp>
        <p:nvSpPr>
          <p:cNvPr id="38" name="Google Shape;298;p34">
            <a:extLst>
              <a:ext uri="{FF2B5EF4-FFF2-40B4-BE49-F238E27FC236}">
                <a16:creationId xmlns:a16="http://schemas.microsoft.com/office/drawing/2014/main" id="{9951CF31-3A33-4FE1-B8BA-A1EA1D253EEF}"/>
              </a:ext>
            </a:extLst>
          </p:cNvPr>
          <p:cNvSpPr txBox="1">
            <a:spLocks/>
          </p:cNvSpPr>
          <p:nvPr/>
        </p:nvSpPr>
        <p:spPr>
          <a:xfrm>
            <a:off x="5719653" y="3730263"/>
            <a:ext cx="1740023" cy="370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zh-CN"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a:t>
            </a:r>
            <a:br>
              <a:rPr lang="en-US" altLang="zh-CN"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出貨預載</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QTS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系統</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0" indent="0">
              <a:buNone/>
            </a:pPr>
            <a:r>
              <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5719653" y="1983952"/>
            <a:ext cx="2272554" cy="1015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r>
              <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40" name="Google Shape;298;p34">
            <a:extLst>
              <a:ext uri="{FF2B5EF4-FFF2-40B4-BE49-F238E27FC236}">
                <a16:creationId xmlns:a16="http://schemas.microsoft.com/office/drawing/2014/main" id="{BCF23C32-63E4-42E2-9B70-827683729303}"/>
              </a:ext>
            </a:extLst>
          </p:cNvPr>
          <p:cNvSpPr txBox="1">
            <a:spLocks/>
          </p:cNvSpPr>
          <p:nvPr/>
        </p:nvSpPr>
        <p:spPr>
          <a:xfrm>
            <a:off x="1993121" y="3660776"/>
            <a:ext cx="1910012" cy="97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p:txBody>
      </p:sp>
      <p:sp>
        <p:nvSpPr>
          <p:cNvPr id="41" name="Google Shape;298;p34">
            <a:extLst>
              <a:ext uri="{FF2B5EF4-FFF2-40B4-BE49-F238E27FC236}">
                <a16:creationId xmlns:a16="http://schemas.microsoft.com/office/drawing/2014/main" id="{215E2FB9-DB32-4DB7-BAB3-20B278A929A3}"/>
              </a:ext>
            </a:extLst>
          </p:cNvPr>
          <p:cNvSpPr txBox="1">
            <a:spLocks/>
          </p:cNvSpPr>
          <p:nvPr/>
        </p:nvSpPr>
        <p:spPr>
          <a:xfrm>
            <a:off x="5719653" y="3429371"/>
            <a:ext cx="2407516" cy="485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zh-CN" altLang="en-US"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QTS </a:t>
            </a:r>
            <a:r>
              <a:rPr lang="zh-TW" altLang="en-US"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與</a:t>
            </a:r>
            <a:r>
              <a:rPr lang="zh-CN" altLang="en-US"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hero</a:t>
            </a:r>
          </a:p>
        </p:txBody>
      </p:sp>
    </p:spTree>
    <p:extLst>
      <p:ext uri="{BB962C8B-B14F-4D97-AF65-F5344CB8AC3E}">
        <p14:creationId xmlns:p14="http://schemas.microsoft.com/office/powerpoint/2010/main" val="1705727025"/>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3732584" y="18418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42E9480E-4535-48D4-8AFC-1E1CF06547A5}"/>
              </a:ext>
            </a:extLst>
          </p:cNvPr>
          <p:cNvSpPr/>
          <p:nvPr/>
        </p:nvSpPr>
        <p:spPr>
          <a:xfrm>
            <a:off x="400587" y="19592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SSD </a:t>
            </a:r>
            <a:r>
              <a:rPr lang="zh-TW" altLang="en-US" dirty="0">
                <a:latin typeface="Arial" panose="020B0604020202020204" pitchFamily="34" charset="0"/>
                <a:ea typeface="微軟正黑體" panose="020B0604030504040204" pitchFamily="34" charset="-120"/>
                <a:sym typeface="Arial" panose="020B0604020202020204" pitchFamily="34" charset="0"/>
              </a:rPr>
              <a:t>快取增益</a:t>
            </a:r>
          </a:p>
        </p:txBody>
      </p:sp>
      <p:sp>
        <p:nvSpPr>
          <p:cNvPr id="34" name="矩形: 圓角 33">
            <a:extLst>
              <a:ext uri="{FF2B5EF4-FFF2-40B4-BE49-F238E27FC236}">
                <a16:creationId xmlns:a16="http://schemas.microsoft.com/office/drawing/2014/main" id="{02496F11-2C8B-44F5-BD75-1BE37AD54DB8}"/>
              </a:ext>
            </a:extLst>
          </p:cNvPr>
          <p:cNvSpPr/>
          <p:nvPr/>
        </p:nvSpPr>
        <p:spPr>
          <a:xfrm>
            <a:off x="-249087" y="2831886"/>
            <a:ext cx="4794526" cy="2347126"/>
          </a:xfrm>
          <a:prstGeom prst="roundRect">
            <a:avLst>
              <a:gd name="adj" fmla="val 4508"/>
            </a:avLst>
          </a:prstGeom>
          <a:solidFill>
            <a:srgbClr val="1F1F1F">
              <a:alpha val="69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8" name="群組 45">
            <a:extLst>
              <a:ext uri="{FF2B5EF4-FFF2-40B4-BE49-F238E27FC236}">
                <a16:creationId xmlns:a16="http://schemas.microsoft.com/office/drawing/2014/main" id="{DD868544-C438-458B-8533-BCFDDF878F0C}"/>
              </a:ext>
            </a:extLst>
          </p:cNvPr>
          <p:cNvGrpSpPr>
            <a:grpSpLocks/>
          </p:cNvGrpSpPr>
          <p:nvPr/>
        </p:nvGrpSpPr>
        <p:grpSpPr bwMode="auto">
          <a:xfrm>
            <a:off x="3340445" y="2661913"/>
            <a:ext cx="1194699" cy="740615"/>
            <a:chOff x="11139420" y="732770"/>
            <a:chExt cx="1592842" cy="740615"/>
          </a:xfrm>
        </p:grpSpPr>
        <p:cxnSp>
          <p:nvCxnSpPr>
            <p:cNvPr id="49"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50"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51"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665078"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dirty="0">
                  <a:latin typeface="Arial" panose="020B0604020202020204" pitchFamily="34" charset="0"/>
                  <a:ea typeface="微軟正黑體" panose="020B0604030504040204" pitchFamily="34" charset="-120"/>
                  <a:sym typeface="Arial" panose="020B0604020202020204" pitchFamily="34" charset="0"/>
                </a:rPr>
                <a:t>讀取</a:t>
              </a:r>
              <a:endParaRPr lang="zh-TW" altLang="zh-TW" sz="1200" dirty="0">
                <a:latin typeface="Arial" panose="020B0604020202020204" pitchFamily="34" charset="0"/>
                <a:ea typeface="微軟正黑體" panose="020B0604030504040204" pitchFamily="34" charset="-120"/>
                <a:sym typeface="Arial" panose="020B0604020202020204" pitchFamily="34" charset="0"/>
              </a:endParaRPr>
            </a:p>
          </p:txBody>
        </p:sp>
        <p:sp>
          <p:nvSpPr>
            <p:cNvPr id="52"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dirty="0">
                  <a:latin typeface="Arial" panose="020B0604020202020204" pitchFamily="34" charset="0"/>
                  <a:ea typeface="微軟正黑體" panose="020B0604030504040204" pitchFamily="34" charset="-120"/>
                  <a:sym typeface="Arial" panose="020B0604020202020204" pitchFamily="34" charset="0"/>
                </a:rPr>
                <a:t>寫入</a:t>
              </a:r>
              <a:endParaRPr lang="zh-TW" altLang="zh-TW" sz="1200" dirty="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3" name="群組 44">
            <a:extLst>
              <a:ext uri="{FF2B5EF4-FFF2-40B4-BE49-F238E27FC236}">
                <a16:creationId xmlns:a16="http://schemas.microsoft.com/office/drawing/2014/main" id="{4FC35E7A-10B1-4188-B1A2-0656F3DC9F01}"/>
              </a:ext>
            </a:extLst>
          </p:cNvPr>
          <p:cNvGrpSpPr>
            <a:grpSpLocks/>
          </p:cNvGrpSpPr>
          <p:nvPr/>
        </p:nvGrpSpPr>
        <p:grpSpPr bwMode="auto">
          <a:xfrm>
            <a:off x="3342821" y="3520533"/>
            <a:ext cx="1312069" cy="744141"/>
            <a:chOff x="11142110" y="1810127"/>
            <a:chExt cx="1749051" cy="991871"/>
          </a:xfrm>
        </p:grpSpPr>
        <p:sp>
          <p:nvSpPr>
            <p:cNvPr id="54"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dirty="0">
                  <a:latin typeface="Arial" panose="020B0604020202020204" pitchFamily="34" charset="0"/>
                  <a:ea typeface="微軟正黑體" panose="020B0604030504040204" pitchFamily="34" charset="-120"/>
                  <a:sym typeface="Arial" panose="020B0604020202020204" pitchFamily="34" charset="0"/>
                </a:rPr>
                <a:t>HDD </a:t>
              </a:r>
              <a:r>
                <a:rPr lang="zh-TW" altLang="en-US" sz="900" dirty="0">
                  <a:latin typeface="Arial" panose="020B0604020202020204" pitchFamily="34" charset="0"/>
                  <a:ea typeface="微軟正黑體" panose="020B0604030504040204" pitchFamily="34" charset="-120"/>
                  <a:sym typeface="Arial" panose="020B0604020202020204" pitchFamily="34" charset="0"/>
                </a:rPr>
                <a:t>空間</a:t>
              </a:r>
              <a:endParaRPr lang="zh-TW" altLang="zh-TW" sz="900" dirty="0">
                <a:latin typeface="Arial" panose="020B0604020202020204" pitchFamily="34" charset="0"/>
                <a:ea typeface="微軟正黑體" panose="020B0604030504040204" pitchFamily="34" charset="-120"/>
                <a:sym typeface="Arial" panose="020B0604020202020204" pitchFamily="34" charset="0"/>
              </a:endParaRPr>
            </a:p>
          </p:txBody>
        </p:sp>
        <p:sp>
          <p:nvSpPr>
            <p:cNvPr id="57"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dirty="0">
                  <a:latin typeface="Arial" panose="020B0604020202020204" pitchFamily="34" charset="0"/>
                  <a:ea typeface="微軟正黑體" panose="020B0604030504040204" pitchFamily="34" charset="-120"/>
                  <a:sym typeface="Arial" panose="020B0604020202020204" pitchFamily="34" charset="0"/>
                </a:rPr>
                <a:t>SSD </a:t>
              </a:r>
              <a:r>
                <a:rPr lang="zh-TW" altLang="en-US" sz="900" dirty="0">
                  <a:latin typeface="Arial" panose="020B0604020202020204" pitchFamily="34" charset="0"/>
                  <a:ea typeface="微軟正黑體" panose="020B0604030504040204" pitchFamily="34" charset="-120"/>
                  <a:sym typeface="Arial" panose="020B0604020202020204" pitchFamily="34" charset="0"/>
                </a:rPr>
                <a:t>空間</a:t>
              </a:r>
              <a:endParaRPr lang="zh-TW" altLang="zh-TW" sz="900" dirty="0">
                <a:latin typeface="Arial" panose="020B0604020202020204" pitchFamily="34" charset="0"/>
                <a:ea typeface="微軟正黑體" panose="020B0604030504040204" pitchFamily="34" charset="-120"/>
                <a:sym typeface="Arial" panose="020B0604020202020204" pitchFamily="34" charset="0"/>
              </a:endParaRPr>
            </a:p>
          </p:txBody>
        </p:sp>
        <p:sp>
          <p:nvSpPr>
            <p:cNvPr id="58"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dirty="0">
                  <a:latin typeface="Arial" panose="020B0604020202020204" pitchFamily="34" charset="0"/>
                  <a:ea typeface="微軟正黑體" panose="020B0604030504040204" pitchFamily="34" charset="-120"/>
                  <a:sym typeface="Arial" panose="020B0604020202020204" pitchFamily="34" charset="0"/>
                </a:rPr>
                <a:t>應用層</a:t>
              </a:r>
            </a:p>
          </p:txBody>
        </p:sp>
        <p:sp>
          <p:nvSpPr>
            <p:cNvPr id="59"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grpSp>
        <p:nvGrpSpPr>
          <p:cNvPr id="60" name="群組 51">
            <a:extLst>
              <a:ext uri="{FF2B5EF4-FFF2-40B4-BE49-F238E27FC236}">
                <a16:creationId xmlns:a16="http://schemas.microsoft.com/office/drawing/2014/main" id="{92782BDF-87A5-4B41-832D-A43F72AD808D}"/>
              </a:ext>
            </a:extLst>
          </p:cNvPr>
          <p:cNvGrpSpPr>
            <a:grpSpLocks/>
          </p:cNvGrpSpPr>
          <p:nvPr/>
        </p:nvGrpSpPr>
        <p:grpSpPr bwMode="auto">
          <a:xfrm>
            <a:off x="350314" y="2375961"/>
            <a:ext cx="2836001" cy="2335094"/>
            <a:chOff x="5637683" y="2637706"/>
            <a:chExt cx="3782435" cy="3113463"/>
          </a:xfrm>
        </p:grpSpPr>
        <p:cxnSp>
          <p:nvCxnSpPr>
            <p:cNvPr id="61"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62"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63"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6"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7"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triangle" w="med" len="med"/>
            </a:ln>
            <a:extLst>
              <a:ext uri="{909E8E84-426E-40DD-AFC4-6F175D3DCCD1}">
                <a14:hiddenFill xmlns:a14="http://schemas.microsoft.com/office/drawing/2010/main">
                  <a:noFill/>
                </a14:hiddenFill>
              </a:ext>
            </a:extLst>
          </p:spPr>
        </p:cxnSp>
        <p:cxnSp>
          <p:nvCxnSpPr>
            <p:cNvPr id="68"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9"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cxnSp>
          <p:nvCxnSpPr>
            <p:cNvPr id="70"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71"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3"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4"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sp>
          <p:nvSpPr>
            <p:cNvPr id="75"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637683" y="2637706"/>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2CF8FD"/>
                  </a:solidFill>
                  <a:latin typeface="Arial" panose="020B0604020202020204" pitchFamily="34" charset="0"/>
                  <a:ea typeface="微軟正黑體" panose="020B0604030504040204" pitchFamily="34" charset="-120"/>
                  <a:sym typeface="Arial" panose="020B0604020202020204" pitchFamily="34" charset="0"/>
                </a:rPr>
                <a:t>唯讀快取</a:t>
              </a:r>
              <a:endParaRPr lang="zh-TW"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13042" y="5274680"/>
              <a:ext cx="3546873" cy="476489"/>
            </a:xfrm>
            <a:prstGeom prst="rect">
              <a:avLst/>
            </a:prstGeom>
            <a:noFill/>
            <a:ln w="9525">
              <a:solidFill>
                <a:srgbClr val="2CF8FD"/>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zh-TW" altLang="en-US">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總容量 </a:t>
              </a:r>
              <a:r>
                <a:rPr lang="en-US"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 </a:t>
              </a:r>
              <a:r>
                <a:rPr lang="zh-TW" altLang="en-US">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硬碟容量</a:t>
              </a:r>
              <a:endParaRPr lang="zh-TW"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cxnSp>
          <p:nvCxnSpPr>
            <p:cNvPr id="77"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8"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sp>
          <p:nvSpPr>
            <p:cNvPr id="79"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81226" y="2643465"/>
              <a:ext cx="2038892"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2CF8FD"/>
                  </a:solidFill>
                  <a:latin typeface="Arial" panose="020B0604020202020204" pitchFamily="34" charset="0"/>
                  <a:ea typeface="微軟正黑體" panose="020B0604030504040204" pitchFamily="34" charset="-120"/>
                  <a:sym typeface="Arial" panose="020B0604020202020204" pitchFamily="34" charset="0"/>
                </a:rPr>
                <a:t>讀寫快取</a:t>
              </a:r>
              <a:endParaRPr lang="zh-TW"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81"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1256" y="2516977"/>
            <a:ext cx="4762744" cy="2295613"/>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cxnSp>
        <p:nvCxnSpPr>
          <p:cNvPr id="82"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282096"/>
            <a:ext cx="560785" cy="119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83"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292811"/>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84" name="矩形 83">
            <a:extLst>
              <a:ext uri="{FF2B5EF4-FFF2-40B4-BE49-F238E27FC236}">
                <a16:creationId xmlns:a16="http://schemas.microsoft.com/office/drawing/2014/main" id="{804A71C5-0BB5-40EE-98AB-4AA4BB4ABCF4}"/>
              </a:ext>
            </a:extLst>
          </p:cNvPr>
          <p:cNvSpPr/>
          <p:nvPr/>
        </p:nvSpPr>
        <p:spPr>
          <a:xfrm>
            <a:off x="2389558" y="1597312"/>
            <a:ext cx="3197486" cy="338554"/>
          </a:xfrm>
          <a:prstGeom prst="rect">
            <a:avLst/>
          </a:prstGeom>
        </p:spPr>
        <p:txBody>
          <a:bodyPr wrap="square">
            <a:spAutoFit/>
          </a:bodyPr>
          <a:lstStyle/>
          <a:p>
            <a:pPr lvl="0"/>
            <a:r>
              <a:rPr lang="zh-TW" altLang="en-US"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加速磁碟存取的 </a:t>
            </a:r>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IOPS</a:t>
            </a:r>
            <a:r>
              <a:rPr lang="zh-TW" altLang="en-US"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效能</a:t>
            </a:r>
          </a:p>
        </p:txBody>
      </p:sp>
      <p:sp>
        <p:nvSpPr>
          <p:cNvPr id="85" name="矩形 84">
            <a:extLst>
              <a:ext uri="{FF2B5EF4-FFF2-40B4-BE49-F238E27FC236}">
                <a16:creationId xmlns:a16="http://schemas.microsoft.com/office/drawing/2014/main" id="{7951CBF7-D428-4C41-8177-139388D8442A}"/>
              </a:ext>
            </a:extLst>
          </p:cNvPr>
          <p:cNvSpPr/>
          <p:nvPr/>
        </p:nvSpPr>
        <p:spPr>
          <a:xfrm>
            <a:off x="2389558" y="1951533"/>
            <a:ext cx="5603720" cy="338554"/>
          </a:xfrm>
          <a:prstGeom prst="rect">
            <a:avLst/>
          </a:prstGeom>
        </p:spPr>
        <p:txBody>
          <a:bodyPr wrap="square">
            <a:spAutoFit/>
          </a:bodyPr>
          <a:lstStyle/>
          <a:p>
            <a:r>
              <a:rPr lang="zh-TW" altLang="en-US"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應用到全機或根據需求指定給需要的磁碟區 </a:t>
            </a:r>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zh-TW" altLang="en-US"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lang="zh-TW" altLang="en-US" sz="16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矩形 85">
            <a:extLst>
              <a:ext uri="{FF2B5EF4-FFF2-40B4-BE49-F238E27FC236}">
                <a16:creationId xmlns:a16="http://schemas.microsoft.com/office/drawing/2014/main" id="{421269CB-0E19-48B8-9E13-F303EAB8E4A2}"/>
              </a:ext>
            </a:extLst>
          </p:cNvPr>
          <p:cNvSpPr/>
          <p:nvPr/>
        </p:nvSpPr>
        <p:spPr>
          <a:xfrm>
            <a:off x="648726" y="1565687"/>
            <a:ext cx="1740832" cy="369332"/>
          </a:xfrm>
          <a:prstGeom prst="rect">
            <a:avLst/>
          </a:prstGeom>
        </p:spPr>
        <p:txBody>
          <a:bodyPr wrap="square">
            <a:spAutoFit/>
          </a:bodyPr>
          <a:lstStyle/>
          <a:p>
            <a:pPr lvl="0" algn="ctr"/>
            <a:r>
              <a:rPr lang="zh-TW" altLang="en-US" sz="1800" b="1" dirty="0">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改善 </a:t>
            </a:r>
            <a:r>
              <a:rPr lang="en-US" altLang="zh-TW" sz="1800" b="1" dirty="0">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a:t>
            </a:r>
            <a:r>
              <a:rPr lang="zh-TW" altLang="en-US" sz="1800" b="1" dirty="0">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延遲</a:t>
            </a:r>
          </a:p>
        </p:txBody>
      </p:sp>
      <p:sp>
        <p:nvSpPr>
          <p:cNvPr id="87" name="矩形 86">
            <a:extLst>
              <a:ext uri="{FF2B5EF4-FFF2-40B4-BE49-F238E27FC236}">
                <a16:creationId xmlns:a16="http://schemas.microsoft.com/office/drawing/2014/main" id="{3846E069-9508-40C7-8368-3F4CEA51B07E}"/>
              </a:ext>
            </a:extLst>
          </p:cNvPr>
          <p:cNvSpPr/>
          <p:nvPr/>
        </p:nvSpPr>
        <p:spPr>
          <a:xfrm>
            <a:off x="648726" y="1932414"/>
            <a:ext cx="1740832" cy="369332"/>
          </a:xfrm>
          <a:prstGeom prst="rect">
            <a:avLst/>
          </a:prstGeom>
        </p:spPr>
        <p:txBody>
          <a:bodyPr wrap="square">
            <a:spAutoFit/>
          </a:bodyPr>
          <a:lstStyle/>
          <a:p>
            <a:pPr lvl="0" algn="ctr"/>
            <a:r>
              <a:rPr lang="zh-TW" altLang="en-US" sz="18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允許全域快取</a:t>
            </a:r>
          </a:p>
        </p:txBody>
      </p:sp>
      <p:cxnSp>
        <p:nvCxnSpPr>
          <p:cNvPr id="89"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283532"/>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90"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292812"/>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3" name="文字方塊 2">
            <a:extLst>
              <a:ext uri="{FF2B5EF4-FFF2-40B4-BE49-F238E27FC236}">
                <a16:creationId xmlns:a16="http://schemas.microsoft.com/office/drawing/2014/main" id="{8950DAC0-4882-4A33-B843-DF7D36FB074D}"/>
              </a:ext>
            </a:extLst>
          </p:cNvPr>
          <p:cNvSpPr txBox="1"/>
          <p:nvPr/>
        </p:nvSpPr>
        <p:spPr>
          <a:xfrm>
            <a:off x="712838" y="1025399"/>
            <a:ext cx="6342011" cy="523220"/>
          </a:xfrm>
          <a:prstGeom prst="rect">
            <a:avLst/>
          </a:prstGeom>
          <a:noFill/>
        </p:spPr>
        <p:txBody>
          <a:bodyPr wrap="square" rtlCol="0">
            <a:spAutoFit/>
          </a:bodyPr>
          <a:lstStyle/>
          <a:p>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特別適合</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RAID/5/6/50/60</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的配置</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而使用環境有大量小檔案或多個使用者同時連線存取的應用</a:t>
            </a:r>
            <a:endPar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51030633"/>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50D296C-7B57-46BE-B24A-469ACAE7A94B}"/>
              </a:ext>
            </a:extLst>
          </p:cNvPr>
          <p:cNvSpPr/>
          <p:nvPr/>
        </p:nvSpPr>
        <p:spPr>
          <a:xfrm>
            <a:off x="1698636" y="2165797"/>
            <a:ext cx="5737214" cy="2977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776921" y="368825"/>
            <a:ext cx="6943746" cy="572700"/>
          </a:xfrm>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Virtualization Station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虛擬機工作站</a:t>
            </a:r>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a:p>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a:extLst>
              <a:ext uri="{FF2B5EF4-FFF2-40B4-BE49-F238E27FC236}">
                <a16:creationId xmlns:a16="http://schemas.microsoft.com/office/drawing/2014/main" id="{A81B2F8C-E33C-41DF-9295-A8A538231710}"/>
              </a:ext>
            </a:extLst>
          </p:cNvPr>
          <p:cNvPicPr>
            <a:picLocks noChangeAspect="1"/>
          </p:cNvPicPr>
          <p:nvPr/>
        </p:nvPicPr>
        <p:blipFill>
          <a:blip r:embed="rId3"/>
          <a:stretch>
            <a:fillRect/>
          </a:stretch>
        </p:blipFill>
        <p:spPr>
          <a:xfrm>
            <a:off x="1982804" y="2216206"/>
            <a:ext cx="5178392" cy="2876884"/>
          </a:xfrm>
          <a:prstGeom prst="rect">
            <a:avLst/>
          </a:prstGeom>
        </p:spPr>
      </p:pic>
      <p:sp>
        <p:nvSpPr>
          <p:cNvPr id="6" name="文字方塊 5">
            <a:extLst>
              <a:ext uri="{FF2B5EF4-FFF2-40B4-BE49-F238E27FC236}">
                <a16:creationId xmlns:a16="http://schemas.microsoft.com/office/drawing/2014/main" id="{6C760656-B3D2-4957-B7E3-6F10581C7664}"/>
              </a:ext>
            </a:extLst>
          </p:cNvPr>
          <p:cNvSpPr txBox="1"/>
          <p:nvPr/>
        </p:nvSpPr>
        <p:spPr>
          <a:xfrm>
            <a:off x="1776922" y="1139535"/>
            <a:ext cx="5580641" cy="623569"/>
          </a:xfrm>
          <a:prstGeom prst="rect">
            <a:avLst/>
          </a:prstGeom>
          <a:noFill/>
        </p:spPr>
        <p:txBody>
          <a:bodyPr wrap="square" rtlCol="0">
            <a:spAutoFit/>
          </a:bodyPr>
          <a:lstStyle/>
          <a:p>
            <a:pPr>
              <a:lnSpc>
                <a:spcPct val="130000"/>
              </a:lnSpc>
            </a:pP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Virtualization Station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是您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QNAP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設備上功能強大的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Hypervisor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軟體，其支援多種作業系統，包括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Windows®</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Linux®</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，以及 </a:t>
            </a:r>
            <a:r>
              <a:rPr lang="en-US" altLang="zh-TW" b="0" i="0" dirty="0" err="1">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QuTScloud</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descr="一張含有 文字, 美工圖案 的圖片&#10;&#10;自動產生的描述">
            <a:extLst>
              <a:ext uri="{FF2B5EF4-FFF2-40B4-BE49-F238E27FC236}">
                <a16:creationId xmlns:a16="http://schemas.microsoft.com/office/drawing/2014/main" id="{94166187-57BA-4737-94C3-FC6842AA5524}"/>
              </a:ext>
            </a:extLst>
          </p:cNvPr>
          <p:cNvPicPr>
            <a:picLocks noChangeAspect="1"/>
          </p:cNvPicPr>
          <p:nvPr/>
        </p:nvPicPr>
        <p:blipFill>
          <a:blip r:embed="rId4"/>
          <a:stretch>
            <a:fillRect/>
          </a:stretch>
        </p:blipFill>
        <p:spPr>
          <a:xfrm>
            <a:off x="665470" y="289453"/>
            <a:ext cx="1016232" cy="10162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63342443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777999" y="368825"/>
            <a:ext cx="6643125" cy="572700"/>
          </a:xfrm>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Container Station</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 軟體容器工作站</a:t>
            </a:r>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a:p>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6C760656-B3D2-4957-B7E3-6F10581C7664}"/>
              </a:ext>
            </a:extLst>
          </p:cNvPr>
          <p:cNvSpPr txBox="1"/>
          <p:nvPr/>
        </p:nvSpPr>
        <p:spPr>
          <a:xfrm>
            <a:off x="1865529" y="1200823"/>
            <a:ext cx="6222999" cy="903645"/>
          </a:xfrm>
          <a:prstGeom prst="rect">
            <a:avLst/>
          </a:prstGeom>
          <a:noFill/>
        </p:spPr>
        <p:txBody>
          <a:bodyPr wrap="square" rtlCol="0">
            <a:spAutoFit/>
          </a:bodyPr>
          <a:lstStyle/>
          <a:p>
            <a:pPr>
              <a:lnSpc>
                <a:spcPct val="130000"/>
              </a:lnSpc>
            </a:pP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QNAP Container Station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軟體容器工作站</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支援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LXD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與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Docker®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輕量級虛擬技術。您可在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QNAP NAS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上執行完整的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Linux®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虛擬機，並由 </a:t>
            </a:r>
            <a:r>
              <a:rPr lang="en-US" altLang="zh-TW"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Docker® Hub/LXD </a:t>
            </a:r>
            <a:r>
              <a:rPr lang="zh-TW" altLang="en-US"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映像檔伺服器 線上市集下載來自全球各地數以千計的應用程式。</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descr="一張含有 文字, 美工圖案 的圖片&#10;&#10;自動產生的描述">
            <a:extLst>
              <a:ext uri="{FF2B5EF4-FFF2-40B4-BE49-F238E27FC236}">
                <a16:creationId xmlns:a16="http://schemas.microsoft.com/office/drawing/2014/main" id="{55E9411D-E6E2-44D5-AF19-FE8E05016C58}"/>
              </a:ext>
            </a:extLst>
          </p:cNvPr>
          <p:cNvPicPr>
            <a:picLocks noChangeAspect="1"/>
          </p:cNvPicPr>
          <p:nvPr/>
        </p:nvPicPr>
        <p:blipFill>
          <a:blip r:embed="rId3"/>
          <a:stretch>
            <a:fillRect/>
          </a:stretch>
        </p:blipFill>
        <p:spPr>
          <a:xfrm>
            <a:off x="634724" y="265578"/>
            <a:ext cx="1016232" cy="10162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9">
            <a:extLst>
              <a:ext uri="{FF2B5EF4-FFF2-40B4-BE49-F238E27FC236}">
                <a16:creationId xmlns:a16="http://schemas.microsoft.com/office/drawing/2014/main" id="{CD146876-F13A-4DBA-93AF-C1BBB6C0D47C}"/>
              </a:ext>
            </a:extLst>
          </p:cNvPr>
          <p:cNvPicPr>
            <a:picLocks noChangeAspect="1"/>
          </p:cNvPicPr>
          <p:nvPr/>
        </p:nvPicPr>
        <p:blipFill>
          <a:blip r:embed="rId4"/>
          <a:stretch>
            <a:fillRect/>
          </a:stretch>
        </p:blipFill>
        <p:spPr>
          <a:xfrm>
            <a:off x="3619440" y="2422754"/>
            <a:ext cx="1251077" cy="1251077"/>
          </a:xfrm>
          <a:prstGeom prst="rect">
            <a:avLst/>
          </a:prstGeom>
        </p:spPr>
      </p:pic>
      <p:pic>
        <p:nvPicPr>
          <p:cNvPr id="12" name="圖片 11">
            <a:extLst>
              <a:ext uri="{FF2B5EF4-FFF2-40B4-BE49-F238E27FC236}">
                <a16:creationId xmlns:a16="http://schemas.microsoft.com/office/drawing/2014/main" id="{4D792192-8AA2-4F3E-8E1B-B3717D43C9E3}"/>
              </a:ext>
            </a:extLst>
          </p:cNvPr>
          <p:cNvPicPr>
            <a:picLocks noChangeAspect="1"/>
          </p:cNvPicPr>
          <p:nvPr/>
        </p:nvPicPr>
        <p:blipFill>
          <a:blip r:embed="rId5"/>
          <a:stretch>
            <a:fillRect/>
          </a:stretch>
        </p:blipFill>
        <p:spPr>
          <a:xfrm>
            <a:off x="5946592" y="2422754"/>
            <a:ext cx="1251077" cy="1251077"/>
          </a:xfrm>
          <a:prstGeom prst="rect">
            <a:avLst/>
          </a:prstGeom>
        </p:spPr>
      </p:pic>
      <p:pic>
        <p:nvPicPr>
          <p:cNvPr id="14" name="圖片 13">
            <a:extLst>
              <a:ext uri="{FF2B5EF4-FFF2-40B4-BE49-F238E27FC236}">
                <a16:creationId xmlns:a16="http://schemas.microsoft.com/office/drawing/2014/main" id="{A787FAE8-4077-46A1-B977-41449E72A2AB}"/>
              </a:ext>
            </a:extLst>
          </p:cNvPr>
          <p:cNvPicPr>
            <a:picLocks noChangeAspect="1"/>
          </p:cNvPicPr>
          <p:nvPr/>
        </p:nvPicPr>
        <p:blipFill>
          <a:blip r:embed="rId6"/>
          <a:stretch>
            <a:fillRect/>
          </a:stretch>
        </p:blipFill>
        <p:spPr>
          <a:xfrm>
            <a:off x="1164176" y="2422754"/>
            <a:ext cx="1251077" cy="1251077"/>
          </a:xfrm>
          <a:prstGeom prst="rect">
            <a:avLst/>
          </a:prstGeom>
        </p:spPr>
      </p:pic>
      <p:sp>
        <p:nvSpPr>
          <p:cNvPr id="15" name="文字方塊 14">
            <a:extLst>
              <a:ext uri="{FF2B5EF4-FFF2-40B4-BE49-F238E27FC236}">
                <a16:creationId xmlns:a16="http://schemas.microsoft.com/office/drawing/2014/main" id="{EF866209-B53A-48A0-B8CA-DF91250C1CDE}"/>
              </a:ext>
            </a:extLst>
          </p:cNvPr>
          <p:cNvSpPr txBox="1"/>
          <p:nvPr/>
        </p:nvSpPr>
        <p:spPr>
          <a:xfrm>
            <a:off x="3491328" y="3775301"/>
            <a:ext cx="2032119" cy="1154162"/>
          </a:xfrm>
          <a:prstGeom prst="rect">
            <a:avLst/>
          </a:prstGeom>
          <a:noFill/>
        </p:spPr>
        <p:txBody>
          <a:bodyPr wrap="square" rtlCol="0">
            <a:spAutoFit/>
          </a:bodyPr>
          <a:lstStyle/>
          <a:p>
            <a:pPr fontAlgn="base">
              <a:spcBef>
                <a:spcPts val="300"/>
              </a:spcBef>
            </a:pPr>
            <a:r>
              <a:rPr lang="zh-TW" altLang="en-US" sz="1600" b="1" i="0" dirty="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彈性操作介面</a:t>
            </a:r>
          </a:p>
          <a:p>
            <a:pPr fontAlgn="base">
              <a:spcBef>
                <a:spcPts val="300"/>
              </a:spcBef>
            </a:pPr>
            <a:r>
              <a:rPr lang="zh-TW" altLang="en-US"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提供終端機介面和網頁連結兩種操作方式，彈性選擇讓您使用上更順手。</a:t>
            </a:r>
          </a:p>
          <a:p>
            <a:pPr>
              <a:spcBef>
                <a:spcPts val="300"/>
              </a:spcBef>
            </a:pPr>
            <a:endParaRPr lang="zh-TW" altLang="en-US" sz="12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608507BF-109F-4F56-9499-1AA86C5C573D}"/>
              </a:ext>
            </a:extLst>
          </p:cNvPr>
          <p:cNvSpPr txBox="1"/>
          <p:nvPr/>
        </p:nvSpPr>
        <p:spPr>
          <a:xfrm>
            <a:off x="1133316" y="3743226"/>
            <a:ext cx="2032119" cy="1154162"/>
          </a:xfrm>
          <a:prstGeom prst="rect">
            <a:avLst/>
          </a:prstGeom>
          <a:noFill/>
        </p:spPr>
        <p:txBody>
          <a:bodyPr wrap="square" rtlCol="0">
            <a:spAutoFit/>
          </a:bodyPr>
          <a:lstStyle/>
          <a:p>
            <a:pPr fontAlgn="base">
              <a:spcBef>
                <a:spcPts val="300"/>
              </a:spcBef>
            </a:pPr>
            <a:r>
              <a:rPr lang="zh-TW" altLang="en-US" sz="1600" b="1" i="0" dirty="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圖像化管理</a:t>
            </a:r>
          </a:p>
          <a:p>
            <a:pPr fontAlgn="base">
              <a:spcBef>
                <a:spcPts val="300"/>
              </a:spcBef>
            </a:pPr>
            <a:r>
              <a:rPr lang="zh-TW" altLang="en-US"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總覽頁採用圖形化設計，清楚呈現 </a:t>
            </a:r>
            <a:r>
              <a:rPr lang="en-US" altLang="zh-TW"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主機資源，以及每個容器的資源使用率。</a:t>
            </a:r>
          </a:p>
          <a:p>
            <a:pPr>
              <a:spcBef>
                <a:spcPts val="300"/>
              </a:spcBef>
            </a:pPr>
            <a:endParaRPr lang="zh-TW" altLang="en-US" sz="12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文字方塊 16">
            <a:extLst>
              <a:ext uri="{FF2B5EF4-FFF2-40B4-BE49-F238E27FC236}">
                <a16:creationId xmlns:a16="http://schemas.microsoft.com/office/drawing/2014/main" id="{18C2AEEC-0BE9-424F-8CA8-85A301BA8E0B}"/>
              </a:ext>
            </a:extLst>
          </p:cNvPr>
          <p:cNvSpPr txBox="1"/>
          <p:nvPr/>
        </p:nvSpPr>
        <p:spPr>
          <a:xfrm>
            <a:off x="5899029" y="3775301"/>
            <a:ext cx="2032119" cy="1154162"/>
          </a:xfrm>
          <a:prstGeom prst="rect">
            <a:avLst/>
          </a:prstGeom>
          <a:noFill/>
        </p:spPr>
        <p:txBody>
          <a:bodyPr wrap="square" rtlCol="0">
            <a:spAutoFit/>
          </a:bodyPr>
          <a:lstStyle/>
          <a:p>
            <a:pPr fontAlgn="base">
              <a:spcBef>
                <a:spcPts val="300"/>
              </a:spcBef>
            </a:pPr>
            <a:r>
              <a:rPr lang="zh-TW" altLang="en-US" sz="1600" b="1" i="0" dirty="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存取權限設定</a:t>
            </a:r>
          </a:p>
          <a:p>
            <a:pPr fontAlgn="base">
              <a:spcBef>
                <a:spcPts val="300"/>
              </a:spcBef>
            </a:pPr>
            <a:r>
              <a:rPr lang="zh-TW" altLang="en-US"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您可針對共用資料夾、其他容器內資料或 </a:t>
            </a:r>
            <a:r>
              <a:rPr lang="en-US" altLang="zh-TW"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sz="1200" b="0" i="0"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主機設定使用者存取權限。</a:t>
            </a:r>
          </a:p>
          <a:p>
            <a:pPr>
              <a:spcBef>
                <a:spcPts val="300"/>
              </a:spcBef>
            </a:pPr>
            <a:endParaRPr lang="zh-TW" altLang="en-US" sz="1200" dirty="0">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573129116"/>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a:extLst>
              <a:ext uri="{FF2B5EF4-FFF2-40B4-BE49-F238E27FC236}">
                <a16:creationId xmlns:a16="http://schemas.microsoft.com/office/drawing/2014/main" id="{5E701EB4-70F0-4363-A75B-9AEAF5FFC3ED}"/>
              </a:ext>
            </a:extLst>
          </p:cNvPr>
          <p:cNvSpPr/>
          <p:nvPr/>
        </p:nvSpPr>
        <p:spPr>
          <a:xfrm>
            <a:off x="3614366" y="-792624"/>
            <a:ext cx="3443591" cy="2169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TS-873AeU</a:t>
            </a:r>
            <a:r>
              <a:rPr lang="zh-TW" altLang="en-US" dirty="0"/>
              <a:t>系列</a:t>
            </a:r>
            <a:endParaRPr lang="en-US" altLang="zh-TW" dirty="0"/>
          </a:p>
          <a:p>
            <a:pPr algn="ctr"/>
            <a:r>
              <a:rPr lang="zh-TW" altLang="en-US" dirty="0"/>
              <a:t>輕量</a:t>
            </a:r>
            <a:r>
              <a:rPr lang="en-US" altLang="zh-TW" dirty="0"/>
              <a:t>2U</a:t>
            </a:r>
            <a:r>
              <a:rPr lang="zh-TW" altLang="en-US" dirty="0"/>
              <a:t>短機身機架型</a:t>
            </a:r>
            <a:r>
              <a:rPr lang="en-US" altLang="zh-TW" dirty="0"/>
              <a:t>NAS</a:t>
            </a:r>
            <a:r>
              <a:rPr lang="zh-TW" altLang="en-US" dirty="0"/>
              <a:t>的唯一選擇</a:t>
            </a:r>
          </a:p>
        </p:txBody>
      </p:sp>
    </p:spTree>
    <p:extLst>
      <p:ext uri="{BB962C8B-B14F-4D97-AF65-F5344CB8AC3E}">
        <p14:creationId xmlns:p14="http://schemas.microsoft.com/office/powerpoint/2010/main" val="76540274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44" name="矩形: 圓角 43" hidden="1">
            <a:extLst>
              <a:ext uri="{FF2B5EF4-FFF2-40B4-BE49-F238E27FC236}">
                <a16:creationId xmlns:a16="http://schemas.microsoft.com/office/drawing/2014/main" id="{596FA79F-BA7D-4F31-B0AB-F7C2D62D73C6}"/>
              </a:ext>
            </a:extLst>
          </p:cNvPr>
          <p:cNvSpPr/>
          <p:nvPr/>
        </p:nvSpPr>
        <p:spPr>
          <a:xfrm>
            <a:off x="-207824" y="2905341"/>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hidden="1">
            <a:extLst>
              <a:ext uri="{FF2B5EF4-FFF2-40B4-BE49-F238E27FC236}">
                <a16:creationId xmlns:a16="http://schemas.microsoft.com/office/drawing/2014/main" id="{DF8774EC-8BAE-4AE7-8092-0595402C88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48" y="939815"/>
            <a:ext cx="4954001" cy="3083397"/>
          </a:xfrm>
          <a:prstGeom prst="rect">
            <a:avLst/>
          </a:prstGeom>
        </p:spPr>
      </p:pic>
      <p:pic>
        <p:nvPicPr>
          <p:cNvPr id="3" name="圖片 3" hidden="1">
            <a:extLst>
              <a:ext uri="{FF2B5EF4-FFF2-40B4-BE49-F238E27FC236}">
                <a16:creationId xmlns:a16="http://schemas.microsoft.com/office/drawing/2014/main" id="{D670FC0A-F327-4C95-9519-078D3DFEB3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409" y="1597375"/>
            <a:ext cx="5668376" cy="3542100"/>
          </a:xfrm>
          <a:prstGeom prst="rect">
            <a:avLst/>
          </a:prstGeom>
        </p:spPr>
      </p:pic>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4">
            <a:extLst>
              <a:ext uri="{FF2B5EF4-FFF2-40B4-BE49-F238E27FC236}">
                <a16:creationId xmlns:a16="http://schemas.microsoft.com/office/drawing/2014/main" id="{FA720AE6-64F9-469B-8F7F-50A020795E98}"/>
              </a:ext>
            </a:extLst>
          </p:cNvPr>
          <p:cNvSpPr/>
          <p:nvPr/>
        </p:nvSpPr>
        <p:spPr>
          <a:xfrm>
            <a:off x="-177800" y="1238250"/>
            <a:ext cx="3611232" cy="3714750"/>
          </a:xfrm>
          <a:prstGeom prst="rect">
            <a:avLst/>
          </a:prstGeom>
          <a:gradFill flip="none" rotWithShape="1">
            <a:gsLst>
              <a:gs pos="64000">
                <a:srgbClr val="010203">
                  <a:alpha val="72000"/>
                </a:srgbClr>
              </a:gs>
              <a:gs pos="0">
                <a:schemeClr val="bg1">
                  <a:alpha val="90000"/>
                </a:schemeClr>
              </a:gs>
              <a:gs pos="100000">
                <a:schemeClr val="bg1">
                  <a:alpha val="33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530523" y="2803279"/>
            <a:ext cx="1845759" cy="73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zh-TW" altLang="en-US" sz="14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大幅減重</a:t>
            </a:r>
            <a:r>
              <a:rPr lang="en-US" altLang="zh-TW" sz="14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b="1" dirty="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30%</a:t>
            </a:r>
            <a:r>
              <a:rPr lang="zh-TW" altLang="en-US" sz="1400" b="1" dirty="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4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輕巧單電源與雙電源</a:t>
            </a:r>
            <a:r>
              <a:rPr lang="zh-TW" altLang="en-US" sz="14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選擇</a:t>
            </a:r>
            <a:endParaRPr lang="en-US" altLang="zh-TW" sz="14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2" name="圖片 3">
            <a:extLst>
              <a:ext uri="{FF2B5EF4-FFF2-40B4-BE49-F238E27FC236}">
                <a16:creationId xmlns:a16="http://schemas.microsoft.com/office/drawing/2014/main" id="{F6F9DD2B-8735-4228-AF93-F94991C1AA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0583" y="2787650"/>
            <a:ext cx="834310" cy="787916"/>
          </a:xfrm>
          <a:prstGeom prst="roundRect">
            <a:avLst>
              <a:gd name="adj" fmla="val 1125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extrusionH="63500">
            <a:contourClr>
              <a:srgbClr val="969696"/>
            </a:contourClr>
          </a:sp3d>
        </p:spPr>
      </p:pic>
      <p:pic>
        <p:nvPicPr>
          <p:cNvPr id="8" name="圖片 7" descr="一張含有 文字 的圖片&#10;&#10;自動產生的描述">
            <a:extLst>
              <a:ext uri="{FF2B5EF4-FFF2-40B4-BE49-F238E27FC236}">
                <a16:creationId xmlns:a16="http://schemas.microsoft.com/office/drawing/2014/main" id="{04172FDA-3908-4686-94F6-9FC3C07D03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2188" y="3769366"/>
            <a:ext cx="875739" cy="87573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528923" y="3705026"/>
            <a:ext cx="1847360" cy="834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sz="1400" dirty="0">
                <a:solidFill>
                  <a:schemeClr val="accent6"/>
                </a:solidFill>
                <a:latin typeface="Arial"/>
                <a:ea typeface="微軟正黑體"/>
                <a:cs typeface="+mn-ea"/>
                <a:sym typeface="Arial" panose="020B0604020202020204" pitchFamily="34" charset="0"/>
              </a:rPr>
              <a:t>30 cm / 12吋</a:t>
            </a:r>
            <a:r>
              <a:rPr lang="zh-TW" altLang="en-US" sz="1400" dirty="0">
                <a:solidFill>
                  <a:schemeClr val="accent6"/>
                </a:solidFill>
                <a:latin typeface="Arial"/>
                <a:ea typeface="微軟正黑體"/>
                <a:cs typeface="+mn-ea"/>
                <a:sym typeface="Arial" panose="020B0604020202020204" pitchFamily="34" charset="0"/>
              </a:rPr>
              <a:t>深度超</a:t>
            </a:r>
            <a:r>
              <a:rPr lang="en-US" altLang="zh-TW" sz="1400" dirty="0" err="1">
                <a:solidFill>
                  <a:schemeClr val="accent6"/>
                </a:solidFill>
                <a:latin typeface="Arial"/>
                <a:ea typeface="微軟正黑體"/>
                <a:cs typeface="+mn-ea"/>
                <a:sym typeface="Arial" panose="020B0604020202020204" pitchFamily="34" charset="0"/>
              </a:rPr>
              <a:t>短機箱</a:t>
            </a:r>
            <a:r>
              <a:rPr lang="zh-TW" altLang="en-US" sz="1400" dirty="0">
                <a:solidFill>
                  <a:schemeClr val="accent6"/>
                </a:solidFill>
                <a:latin typeface="Arial"/>
                <a:ea typeface="微軟正黑體"/>
                <a:cs typeface="+mn-ea"/>
                <a:sym typeface="Arial" panose="020B0604020202020204" pitchFamily="34" charset="0"/>
              </a:rPr>
              <a:t>設計，隨處置放與</a:t>
            </a:r>
            <a:r>
              <a:rPr lang="en-US" altLang="zh-TW" sz="1400" dirty="0" err="1">
                <a:solidFill>
                  <a:schemeClr val="accent6"/>
                </a:solidFill>
                <a:latin typeface="Arial"/>
                <a:ea typeface="微軟正黑體"/>
                <a:cs typeface="+mn-ea"/>
                <a:sym typeface="Arial" panose="020B0604020202020204" pitchFamily="34" charset="0"/>
              </a:rPr>
              <a:t>支援</a:t>
            </a:r>
            <a:r>
              <a:rPr lang="zh-TW" altLang="en-US" sz="1400" dirty="0">
                <a:solidFill>
                  <a:schemeClr val="accent6"/>
                </a:solidFill>
                <a:latin typeface="Arial"/>
                <a:ea typeface="微軟正黑體"/>
                <a:cs typeface="+mn-ea"/>
                <a:sym typeface="Arial" panose="020B0604020202020204" pitchFamily="34" charset="0"/>
              </a:rPr>
              <a:t>更多</a:t>
            </a:r>
            <a:r>
              <a:rPr lang="en-US" altLang="zh-TW" sz="1400" dirty="0" err="1">
                <a:solidFill>
                  <a:schemeClr val="accent6"/>
                </a:solidFill>
                <a:latin typeface="Arial"/>
                <a:ea typeface="微軟正黑體"/>
                <a:cs typeface="+mn-ea"/>
                <a:sym typeface="Arial" panose="020B0604020202020204" pitchFamily="34" charset="0"/>
              </a:rPr>
              <a:t>機櫃</a:t>
            </a:r>
            <a:endParaRPr lang="en-US" altLang="zh-TW" sz="1400" dirty="0">
              <a:solidFill>
                <a:schemeClr val="accent6"/>
              </a:solidFill>
              <a:latin typeface="Arial"/>
              <a:ea typeface="微軟正黑體"/>
              <a:cs typeface="+mn-ea"/>
              <a:sym typeface="Arial" panose="020B0604020202020204" pitchFamily="34" charset="0"/>
            </a:endParaRPr>
          </a:p>
        </p:txBody>
      </p:sp>
      <p:sp>
        <p:nvSpPr>
          <p:cNvPr id="309" name="Google Shape;309;p35"/>
          <p:cNvSpPr txBox="1">
            <a:spLocks noGrp="1"/>
          </p:cNvSpPr>
          <p:nvPr>
            <p:ph type="title"/>
          </p:nvPr>
        </p:nvSpPr>
        <p:spPr>
          <a:xfrm>
            <a:off x="440266" y="368825"/>
            <a:ext cx="8984663" cy="572700"/>
          </a:xfrm>
          <a:prstGeom prst="rect">
            <a:avLst/>
          </a:prstGeom>
        </p:spPr>
        <p:txBody>
          <a:bodyPr spcFirstLastPara="1" wrap="square" lIns="91425" tIns="91425" rIns="91425" bIns="91425" anchor="t" anchorCtr="0">
            <a:noAutofit/>
          </a:bodyPr>
          <a:lstStyle/>
          <a:p>
            <a:r>
              <a:rPr lang="en" sz="2600" dirty="0">
                <a:latin typeface="Arial" panose="020B0604020202020204" pitchFamily="34" charset="0"/>
                <a:ea typeface="微軟正黑體" panose="020B0604030504040204" pitchFamily="34" charset="-120"/>
                <a:cs typeface="+mn-ea"/>
                <a:sym typeface="Arial" panose="020B0604020202020204" pitchFamily="34" charset="0"/>
              </a:rPr>
              <a:t>TS-873AeU，TS-873AeU-RP </a:t>
            </a:r>
            <a:r>
              <a:rPr lang="en" sz="2600" dirty="0" err="1">
                <a:latin typeface="Arial" panose="020B0604020202020204" pitchFamily="34" charset="0"/>
                <a:ea typeface="微軟正黑體" panose="020B0604030504040204" pitchFamily="34" charset="-120"/>
                <a:cs typeface="+mn-ea"/>
                <a:sym typeface="Arial" panose="020B0604020202020204" pitchFamily="34" charset="0"/>
              </a:rPr>
              <a:t>超</a:t>
            </a:r>
            <a:r>
              <a:rPr lang="zh-TW" altLang="en" sz="2600" dirty="0">
                <a:latin typeface="Arial" panose="020B0604020202020204" pitchFamily="34" charset="0"/>
                <a:ea typeface="微軟正黑體" panose="020B0604030504040204" pitchFamily="34" charset="-120"/>
                <a:cs typeface="+mn-ea"/>
                <a:sym typeface="Arial" panose="020B0604020202020204" pitchFamily="34" charset="0"/>
              </a:rPr>
              <a:t>短</a:t>
            </a:r>
            <a:r>
              <a:rPr lang="en" altLang="zh-TW" sz="2600" dirty="0">
                <a:latin typeface="Arial" panose="020B0604020202020204" pitchFamily="34" charset="0"/>
                <a:ea typeface="微軟正黑體" panose="020B0604030504040204" pitchFamily="34" charset="-120"/>
                <a:cs typeface="+mn-ea"/>
                <a:sym typeface="Arial" panose="020B0604020202020204" pitchFamily="34" charset="0"/>
              </a:rPr>
              <a:t> 30 cm / 12</a:t>
            </a:r>
            <a:r>
              <a:rPr lang="zh-TW" altLang="en-US" sz="2600" dirty="0">
                <a:latin typeface="Arial" panose="020B0604020202020204" pitchFamily="34" charset="0"/>
                <a:ea typeface="微軟正黑體" panose="020B0604030504040204" pitchFamily="34" charset="-120"/>
                <a:cs typeface="+mn-ea"/>
                <a:sym typeface="Arial" panose="020B0604020202020204" pitchFamily="34" charset="0"/>
              </a:rPr>
              <a:t>吋</a:t>
            </a:r>
            <a:r>
              <a:rPr lang="zh-TW" altLang="en" sz="2600" dirty="0">
                <a:latin typeface="Arial" panose="020B0604020202020204" pitchFamily="34" charset="0"/>
                <a:ea typeface="微軟正黑體" panose="020B0604030504040204" pitchFamily="34" charset="-120"/>
                <a:cs typeface="+mn-ea"/>
                <a:sym typeface="Arial" panose="020B0604020202020204" pitchFamily="34" charset="0"/>
              </a:rPr>
              <a:t>機箱設計</a:t>
            </a:r>
          </a:p>
        </p:txBody>
      </p:sp>
      <p:sp>
        <p:nvSpPr>
          <p:cNvPr id="12" name="內容版面配置區 2">
            <a:extLst>
              <a:ext uri="{FF2B5EF4-FFF2-40B4-BE49-F238E27FC236}">
                <a16:creationId xmlns:a16="http://schemas.microsoft.com/office/drawing/2014/main" id="{C8E3A518-EB86-434A-928F-B99DB2E2E48F}"/>
              </a:ext>
            </a:extLst>
          </p:cNvPr>
          <p:cNvSpPr txBox="1">
            <a:spLocks/>
          </p:cNvSpPr>
          <p:nvPr/>
        </p:nvSpPr>
        <p:spPr>
          <a:xfrm>
            <a:off x="546101" y="1426956"/>
            <a:ext cx="2887331" cy="12666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nSpc>
                <a:spcPct val="110000"/>
              </a:lnSpc>
              <a:buNone/>
            </a:pPr>
            <a:r>
              <a:rPr kumimoji="1" lang="zh-TW" altLang="en-US" sz="1300" dirty="0">
                <a:solidFill>
                  <a:schemeClr val="accent6"/>
                </a:solidFill>
                <a:latin typeface="Arial"/>
                <a:ea typeface="微軟正黑體"/>
                <a:sym typeface="Arial" panose="020B0604020202020204" pitchFamily="34" charset="0"/>
              </a:rPr>
              <a:t>有別於市售</a:t>
            </a:r>
            <a:r>
              <a:rPr kumimoji="1" lang="en-US" altLang="en-US" sz="1300" dirty="0" err="1">
                <a:solidFill>
                  <a:srgbClr val="D99696"/>
                </a:solidFill>
                <a:latin typeface="Arial"/>
                <a:ea typeface="微軟正黑體"/>
                <a:sym typeface="Arial" panose="020B0604020202020204" pitchFamily="34" charset="0"/>
              </a:rPr>
              <a:t>深度超過</a:t>
            </a:r>
            <a:r>
              <a:rPr kumimoji="1" lang="en-US" altLang="en-US" sz="1300">
                <a:solidFill>
                  <a:srgbClr val="D99696"/>
                </a:solidFill>
                <a:latin typeface="Arial"/>
                <a:ea typeface="微軟正黑體"/>
                <a:sym typeface="Arial" panose="020B0604020202020204" pitchFamily="34" charset="0"/>
              </a:rPr>
              <a:t> </a:t>
            </a:r>
            <a:r>
              <a:rPr kumimoji="1" lang="en-US" altLang="en-US" sz="1300" dirty="0">
                <a:solidFill>
                  <a:srgbClr val="D99696"/>
                </a:solidFill>
                <a:latin typeface="Arial"/>
                <a:ea typeface="微軟正黑體"/>
                <a:sym typeface="Arial" panose="020B0604020202020204" pitchFamily="34" charset="0"/>
              </a:rPr>
              <a:t>40 cm</a:t>
            </a:r>
            <a:r>
              <a:rPr kumimoji="1" lang="en-US" altLang="en-US" sz="1300">
                <a:solidFill>
                  <a:srgbClr val="D99696"/>
                </a:solidFill>
                <a:latin typeface="Arial"/>
                <a:ea typeface="微軟正黑體"/>
                <a:sym typeface="Arial" panose="020B0604020202020204" pitchFamily="34" charset="0"/>
              </a:rPr>
              <a:t> </a:t>
            </a:r>
            <a:r>
              <a:rPr kumimoji="1" lang="zh-TW" altLang="en-US" sz="1300" dirty="0">
                <a:solidFill>
                  <a:srgbClr val="D99696"/>
                </a:solidFill>
                <a:latin typeface="Arial"/>
                <a:ea typeface="微軟正黑體"/>
                <a:sym typeface="Arial" panose="020B0604020202020204" pitchFamily="34" charset="0"/>
              </a:rPr>
              <a:t>且</a:t>
            </a:r>
            <a:r>
              <a:rPr kumimoji="1" lang="en-US" altLang="en-US" sz="1300">
                <a:solidFill>
                  <a:srgbClr val="D99696"/>
                </a:solidFill>
                <a:latin typeface="Arial"/>
                <a:ea typeface="微軟正黑體"/>
                <a:sym typeface="Arial" panose="020B0604020202020204" pitchFamily="34" charset="0"/>
              </a:rPr>
              <a:t>沉重</a:t>
            </a:r>
            <a:r>
              <a:rPr kumimoji="1" lang="en-US" altLang="en-US" sz="1300">
                <a:solidFill>
                  <a:schemeClr val="accent6"/>
                </a:solidFill>
                <a:latin typeface="Arial"/>
                <a:ea typeface="微軟正黑體"/>
                <a:sym typeface="Arial" panose="020B0604020202020204" pitchFamily="34" charset="0"/>
              </a:rPr>
              <a:t>的</a:t>
            </a:r>
            <a:r>
              <a:rPr kumimoji="1" lang="en-US" altLang="en-US" sz="1300" dirty="0">
                <a:solidFill>
                  <a:schemeClr val="accent6"/>
                </a:solidFill>
                <a:latin typeface="Arial"/>
                <a:ea typeface="微軟正黑體"/>
                <a:sym typeface="Arial" panose="020B0604020202020204" pitchFamily="34" charset="0"/>
              </a:rPr>
              <a:t>2U </a:t>
            </a:r>
            <a:r>
              <a:rPr kumimoji="1" lang="en-US" altLang="en-US" sz="1300" dirty="0" err="1">
                <a:solidFill>
                  <a:schemeClr val="accent6"/>
                </a:solidFill>
                <a:latin typeface="Arial"/>
                <a:ea typeface="微軟正黑體"/>
                <a:sym typeface="Arial" panose="020B0604020202020204" pitchFamily="34" charset="0"/>
              </a:rPr>
              <a:t>機架型</a:t>
            </a:r>
            <a:r>
              <a:rPr kumimoji="1" lang="en-US" altLang="en-US" sz="1300" dirty="0">
                <a:solidFill>
                  <a:schemeClr val="accent6"/>
                </a:solidFill>
                <a:latin typeface="Arial"/>
                <a:ea typeface="微軟正黑體"/>
                <a:sym typeface="Arial" panose="020B0604020202020204" pitchFamily="34" charset="0"/>
              </a:rPr>
              <a:t> </a:t>
            </a:r>
            <a:r>
              <a:rPr kumimoji="1" lang="en-US" altLang="zh-TW" sz="1300" dirty="0">
                <a:solidFill>
                  <a:schemeClr val="accent6"/>
                </a:solidFill>
                <a:latin typeface="Arial"/>
                <a:ea typeface="微軟正黑體"/>
                <a:sym typeface="Arial" panose="020B0604020202020204" pitchFamily="34" charset="0"/>
              </a:rPr>
              <a:t>NAS，</a:t>
            </a:r>
            <a:r>
              <a:rPr kumimoji="1" lang="en-US" altLang="zh-TW" sz="1300" dirty="0">
                <a:solidFill>
                  <a:srgbClr val="E9C27B"/>
                </a:solidFill>
                <a:latin typeface="Arial"/>
                <a:ea typeface="微軟正黑體"/>
                <a:sym typeface="Arial" panose="020B0604020202020204" pitchFamily="34" charset="0"/>
              </a:rPr>
              <a:t>TS-873AeU </a:t>
            </a:r>
            <a:r>
              <a:rPr kumimoji="1" lang="zh-TW" altLang="en-US" sz="1300" dirty="0">
                <a:solidFill>
                  <a:srgbClr val="E9C27B"/>
                </a:solidFill>
                <a:latin typeface="Arial"/>
                <a:ea typeface="微軟正黑體"/>
                <a:sym typeface="Arial" panose="020B0604020202020204" pitchFamily="34" charset="0"/>
              </a:rPr>
              <a:t>單電源與雙電源款式</a:t>
            </a:r>
            <a:r>
              <a:rPr kumimoji="1" lang="en-US" altLang="zh-TW" sz="1300" dirty="0">
                <a:solidFill>
                  <a:schemeClr val="accent6"/>
                </a:solidFill>
                <a:latin typeface="Arial"/>
                <a:ea typeface="微軟正黑體"/>
                <a:sym typeface="Arial" panose="020B0604020202020204" pitchFamily="34" charset="0"/>
              </a:rPr>
              <a:t>有著減重30%輕巧</a:t>
            </a:r>
            <a:r>
              <a:rPr kumimoji="1" lang="zh-TW" altLang="en-US" sz="1300" dirty="0">
                <a:solidFill>
                  <a:schemeClr val="accent6"/>
                </a:solidFill>
                <a:latin typeface="Arial"/>
                <a:ea typeface="微軟正黑體"/>
                <a:sym typeface="Arial" panose="020B0604020202020204" pitchFamily="34" charset="0"/>
              </a:rPr>
              <a:t>設計讓</a:t>
            </a:r>
            <a:r>
              <a:rPr kumimoji="1" lang="zh-TW" altLang="en-US" sz="1300" dirty="0">
                <a:solidFill>
                  <a:srgbClr val="E9C27B"/>
                </a:solidFill>
                <a:latin typeface="Arial"/>
                <a:ea typeface="微軟正黑體"/>
                <a:sym typeface="Arial" panose="020B0604020202020204" pitchFamily="34" charset="0"/>
              </a:rPr>
              <a:t>電源備援</a:t>
            </a:r>
            <a:r>
              <a:rPr kumimoji="1" lang="zh-TW" altLang="en-US" sz="1300" dirty="0">
                <a:solidFill>
                  <a:schemeClr val="accent6"/>
                </a:solidFill>
                <a:latin typeface="Arial"/>
                <a:ea typeface="微軟正黑體"/>
                <a:sym typeface="Arial" panose="020B0604020202020204" pitchFamily="34" charset="0"/>
              </a:rPr>
              <a:t>與</a:t>
            </a:r>
            <a:r>
              <a:rPr kumimoji="1" lang="en-US" altLang="zh-TW" sz="1300" dirty="0">
                <a:solidFill>
                  <a:srgbClr val="E9C27B"/>
                </a:solidFill>
                <a:latin typeface="Arial"/>
                <a:ea typeface="微軟正黑體"/>
                <a:sym typeface="Arial" panose="020B0604020202020204" pitchFamily="34" charset="0"/>
              </a:rPr>
              <a:t> </a:t>
            </a:r>
            <a:r>
              <a:rPr kumimoji="1" lang="zh-TW" altLang="en-US" sz="1300" dirty="0">
                <a:solidFill>
                  <a:srgbClr val="E9C27B"/>
                </a:solidFill>
                <a:latin typeface="Arial"/>
                <a:ea typeface="微軟正黑體"/>
                <a:sym typeface="Arial" panose="020B0604020202020204" pitchFamily="34" charset="0"/>
              </a:rPr>
              <a:t>30</a:t>
            </a:r>
            <a:r>
              <a:rPr kumimoji="1" lang="en-US" altLang="zh-TW" sz="1300" dirty="0">
                <a:solidFill>
                  <a:srgbClr val="E9C27B"/>
                </a:solidFill>
                <a:latin typeface="Arial"/>
                <a:ea typeface="微軟正黑體"/>
                <a:sym typeface="Arial" panose="020B0604020202020204" pitchFamily="34" charset="0"/>
              </a:rPr>
              <a:t> </a:t>
            </a:r>
            <a:r>
              <a:rPr kumimoji="1" lang="zh-TW" altLang="en-US" sz="1300" dirty="0">
                <a:solidFill>
                  <a:srgbClr val="E9C27B"/>
                </a:solidFill>
                <a:latin typeface="Arial"/>
                <a:ea typeface="微軟正黑體"/>
                <a:sym typeface="Arial" panose="020B0604020202020204" pitchFamily="34" charset="0"/>
              </a:rPr>
              <a:t>cm</a:t>
            </a:r>
            <a:r>
              <a:rPr kumimoji="1" lang="en-US" altLang="zh-TW" sz="1300" dirty="0">
                <a:solidFill>
                  <a:srgbClr val="E9C27B"/>
                </a:solidFill>
                <a:latin typeface="Arial"/>
                <a:ea typeface="微軟正黑體"/>
                <a:sym typeface="Arial" panose="020B0604020202020204" pitchFamily="34" charset="0"/>
              </a:rPr>
              <a:t> </a:t>
            </a:r>
            <a:r>
              <a:rPr kumimoji="1" lang="zh-TW" altLang="en-US" sz="1300" dirty="0">
                <a:solidFill>
                  <a:srgbClr val="E9C27B"/>
                </a:solidFill>
                <a:latin typeface="Arial"/>
                <a:ea typeface="微軟正黑體"/>
                <a:sym typeface="Arial" panose="020B0604020202020204" pitchFamily="34" charset="0"/>
              </a:rPr>
              <a:t>超短機箱</a:t>
            </a:r>
            <a:r>
              <a:rPr kumimoji="1" lang="zh-TW" altLang="en-US" sz="1300" dirty="0">
                <a:solidFill>
                  <a:schemeClr val="accent6"/>
                </a:solidFill>
                <a:latin typeface="Arial"/>
                <a:ea typeface="微軟正黑體"/>
                <a:sym typeface="Arial" panose="020B0604020202020204" pitchFamily="34" charset="0"/>
              </a:rPr>
              <a:t>一次到位的商業用戶首選。</a:t>
            </a:r>
            <a:endParaRPr lang="zh-TW" sz="1300" dirty="0">
              <a:solidFill>
                <a:schemeClr val="accent6"/>
              </a:solidFill>
              <a:latin typeface="Arial"/>
              <a:ea typeface="微軟正黑體"/>
              <a:sym typeface="Arial" panose="020B0604020202020204" pitchFamily="34" charset="0"/>
            </a:endParaRPr>
          </a:p>
        </p:txBody>
      </p:sp>
      <p:sp>
        <p:nvSpPr>
          <p:cNvPr id="14" name="Google Shape;298;p34">
            <a:extLst>
              <a:ext uri="{FF2B5EF4-FFF2-40B4-BE49-F238E27FC236}">
                <a16:creationId xmlns:a16="http://schemas.microsoft.com/office/drawing/2014/main" id="{FE0411D7-D13F-4872-918C-9A524D0E6A72}"/>
              </a:ext>
            </a:extLst>
          </p:cNvPr>
          <p:cNvSpPr txBox="1">
            <a:spLocks/>
          </p:cNvSpPr>
          <p:nvPr/>
        </p:nvSpPr>
        <p:spPr>
          <a:xfrm>
            <a:off x="4221622" y="4915010"/>
            <a:ext cx="5297219" cy="351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gn="ctr">
              <a:lnSpc>
                <a:spcPct val="120000"/>
              </a:lnSpc>
              <a:buClr>
                <a:srgbClr val="F4D088"/>
              </a:buClr>
              <a:buSzPct val="100000"/>
              <a:buNone/>
            </a:pPr>
            <a:r>
              <a:rPr lang="zh-TW" altLang="en-US" sz="1050" dirty="0">
                <a:solidFill>
                  <a:schemeClr val="bg2"/>
                </a:solidFill>
                <a:latin typeface="Arial"/>
                <a:ea typeface="微軟正黑體"/>
                <a:cs typeface="+mn-ea"/>
                <a:sym typeface="Arial" panose="020B0604020202020204" pitchFamily="34" charset="0"/>
              </a:rPr>
              <a:t>一般市售</a:t>
            </a:r>
            <a:r>
              <a:rPr lang="en-US" altLang="zh-TW" sz="1050" dirty="0">
                <a:solidFill>
                  <a:schemeClr val="bg2"/>
                </a:solidFill>
                <a:latin typeface="Arial"/>
                <a:ea typeface="微軟正黑體"/>
                <a:cs typeface="+mn-ea"/>
                <a:sym typeface="Arial" panose="020B0604020202020204" pitchFamily="34" charset="0"/>
              </a:rPr>
              <a:t>2U</a:t>
            </a:r>
            <a:r>
              <a:rPr lang="zh-TW" altLang="en-US" sz="1050" dirty="0">
                <a:solidFill>
                  <a:schemeClr val="bg2"/>
                </a:solidFill>
                <a:latin typeface="Arial"/>
                <a:ea typeface="微軟正黑體"/>
                <a:cs typeface="+mn-ea"/>
                <a:sym typeface="Arial" panose="020B0604020202020204" pitchFamily="34" charset="0"/>
              </a:rPr>
              <a:t>雙電源機架型</a:t>
            </a:r>
            <a:r>
              <a:rPr lang="en-US" altLang="zh-TW" sz="1050" dirty="0">
                <a:solidFill>
                  <a:schemeClr val="bg2"/>
                </a:solidFill>
                <a:latin typeface="Arial"/>
                <a:ea typeface="微軟正黑體"/>
                <a:cs typeface="+mn-ea"/>
                <a:sym typeface="Arial" panose="020B0604020202020204" pitchFamily="34" charset="0"/>
              </a:rPr>
              <a:t>NAS</a:t>
            </a:r>
            <a:r>
              <a:rPr lang="zh-TW" altLang="en-US" sz="1050" dirty="0">
                <a:solidFill>
                  <a:schemeClr val="bg2"/>
                </a:solidFill>
                <a:latin typeface="Arial"/>
                <a:ea typeface="微軟正黑體"/>
                <a:cs typeface="+mn-ea"/>
                <a:sym typeface="Arial" panose="020B0604020202020204" pitchFamily="34" charset="0"/>
              </a:rPr>
              <a:t>超過</a:t>
            </a:r>
            <a:r>
              <a:rPr lang="en-US" altLang="zh-TW" sz="1050" dirty="0">
                <a:solidFill>
                  <a:schemeClr val="bg2"/>
                </a:solidFill>
                <a:latin typeface="Arial"/>
                <a:ea typeface="微軟正黑體"/>
                <a:cs typeface="+mn-ea"/>
                <a:sym typeface="Arial" panose="020B0604020202020204" pitchFamily="34" charset="0"/>
              </a:rPr>
              <a:t>11 kg</a:t>
            </a:r>
            <a:r>
              <a:rPr lang="zh-TW" altLang="en-US" sz="1050" dirty="0">
                <a:solidFill>
                  <a:schemeClr val="bg2"/>
                </a:solidFill>
                <a:latin typeface="Arial"/>
                <a:ea typeface="微軟正黑體"/>
                <a:cs typeface="+mn-ea"/>
                <a:sym typeface="Arial" panose="020B0604020202020204" pitchFamily="34" charset="0"/>
              </a:rPr>
              <a:t>，</a:t>
            </a:r>
            <a:r>
              <a:rPr lang="en-US" altLang="zh-TW" sz="1050" dirty="0">
                <a:solidFill>
                  <a:schemeClr val="bg2"/>
                </a:solidFill>
                <a:latin typeface="Arial"/>
                <a:ea typeface="微軟正黑體"/>
                <a:cs typeface="+mn-ea"/>
                <a:sym typeface="Arial" panose="020B0604020202020204" pitchFamily="34" charset="0"/>
              </a:rPr>
              <a:t>TS-873AeU</a:t>
            </a:r>
            <a:r>
              <a:rPr lang="zh-TW" altLang="en-US" sz="1050" dirty="0">
                <a:solidFill>
                  <a:schemeClr val="bg2"/>
                </a:solidFill>
                <a:latin typeface="Arial"/>
                <a:ea typeface="微軟正黑體"/>
                <a:cs typeface="+mn-ea"/>
                <a:sym typeface="Arial" panose="020B0604020202020204" pitchFamily="34" charset="0"/>
              </a:rPr>
              <a:t>系列輕量化僅約</a:t>
            </a:r>
            <a:r>
              <a:rPr lang="en-US" altLang="zh-TW" sz="1050" dirty="0">
                <a:solidFill>
                  <a:schemeClr val="bg2"/>
                </a:solidFill>
                <a:latin typeface="Arial"/>
                <a:ea typeface="微軟正黑體"/>
                <a:cs typeface="+mn-ea"/>
                <a:sym typeface="Arial" panose="020B0604020202020204" pitchFamily="34" charset="0"/>
              </a:rPr>
              <a:t>8 kg</a:t>
            </a:r>
          </a:p>
        </p:txBody>
      </p:sp>
    </p:spTree>
    <p:extLst>
      <p:ext uri="{BB962C8B-B14F-4D97-AF65-F5344CB8AC3E}">
        <p14:creationId xmlns:p14="http://schemas.microsoft.com/office/powerpoint/2010/main" val="1563819054"/>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766535EA-C218-4DBB-82B1-A3E6841BC1CD}"/>
              </a:ext>
            </a:extLst>
          </p:cNvPr>
          <p:cNvSpPr/>
          <p:nvPr/>
        </p:nvSpPr>
        <p:spPr>
          <a:xfrm>
            <a:off x="308126" y="1658364"/>
            <a:ext cx="1187755" cy="1099888"/>
          </a:xfrm>
          <a:prstGeom prst="roundRect">
            <a:avLst>
              <a:gd name="adj" fmla="val 37764"/>
            </a:avLst>
          </a:prstGeom>
          <a:solidFill>
            <a:schemeClr val="dk1">
              <a:alpha val="28000"/>
            </a:schemeClr>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矩形: 圓角 32">
            <a:extLst>
              <a:ext uri="{FF2B5EF4-FFF2-40B4-BE49-F238E27FC236}">
                <a16:creationId xmlns:a16="http://schemas.microsoft.com/office/drawing/2014/main" id="{EFE3CF4D-0CE4-42E5-8342-7C21740934DB}"/>
              </a:ext>
            </a:extLst>
          </p:cNvPr>
          <p:cNvSpPr/>
          <p:nvPr/>
        </p:nvSpPr>
        <p:spPr>
          <a:xfrm>
            <a:off x="288772" y="954561"/>
            <a:ext cx="1187755" cy="1099888"/>
          </a:xfrm>
          <a:prstGeom prst="roundRect">
            <a:avLst>
              <a:gd name="adj" fmla="val 37764"/>
            </a:avLst>
          </a:prstGeom>
          <a:solidFill>
            <a:schemeClr val="dk1">
              <a:alpha val="28000"/>
            </a:schemeClr>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圓角 26">
            <a:extLst>
              <a:ext uri="{FF2B5EF4-FFF2-40B4-BE49-F238E27FC236}">
                <a16:creationId xmlns:a16="http://schemas.microsoft.com/office/drawing/2014/main" id="{8B00DEEF-0826-4B40-9F3B-F7B3343A27FD}"/>
              </a:ext>
            </a:extLst>
          </p:cNvPr>
          <p:cNvSpPr/>
          <p:nvPr/>
        </p:nvSpPr>
        <p:spPr>
          <a:xfrm>
            <a:off x="4522787" y="139611"/>
            <a:ext cx="4308937" cy="3882591"/>
          </a:xfrm>
          <a:prstGeom prst="roundRect">
            <a:avLst>
              <a:gd name="adj" fmla="val 50000"/>
            </a:avLst>
          </a:prstGeom>
          <a:solidFill>
            <a:schemeClr val="dk1">
              <a:alpha val="56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 name="圖片 13">
            <a:extLst>
              <a:ext uri="{FF2B5EF4-FFF2-40B4-BE49-F238E27FC236}">
                <a16:creationId xmlns:a16="http://schemas.microsoft.com/office/drawing/2014/main" id="{FD3296A1-2C1E-44D5-9DD9-41ECF4A4C34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01969" y="166176"/>
            <a:ext cx="4168971" cy="3102843"/>
          </a:xfrm>
          <a:prstGeom prst="rect">
            <a:avLst/>
          </a:prstGeom>
        </p:spPr>
      </p:pic>
      <p:sp>
        <p:nvSpPr>
          <p:cNvPr id="7" name="標題 6">
            <a:extLst>
              <a:ext uri="{FF2B5EF4-FFF2-40B4-BE49-F238E27FC236}">
                <a16:creationId xmlns:a16="http://schemas.microsoft.com/office/drawing/2014/main" id="{09FACB65-8E28-47CD-973C-71EF8ABADF16}"/>
              </a:ext>
            </a:extLst>
          </p:cNvPr>
          <p:cNvSpPr>
            <a:spLocks noGrp="1"/>
          </p:cNvSpPr>
          <p:nvPr>
            <p:ph type="title"/>
          </p:nvPr>
        </p:nvSpPr>
        <p:spPr>
          <a:xfrm>
            <a:off x="713225" y="266709"/>
            <a:ext cx="7707900" cy="572700"/>
          </a:xfrm>
        </p:spPr>
        <p:txBody>
          <a:bodyPr/>
          <a:lstStyle/>
          <a:p>
            <a:pPr algn="l"/>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超</a:t>
            </a:r>
            <a:r>
              <a:rPr lang="en-US" altLang="zh-TW" dirty="0" err="1">
                <a:latin typeface="Arial" panose="020B0604020202020204" pitchFamily="34" charset="0"/>
                <a:ea typeface="微軟正黑體" panose="020B0604030504040204" pitchFamily="34" charset="-120"/>
                <a:cs typeface="+mn-ea"/>
                <a:sym typeface="Arial" panose="020B0604020202020204" pitchFamily="34" charset="0"/>
              </a:rPr>
              <a:t>短機箱設計</a:t>
            </a:r>
            <a:endParaRPr lang="en-US" altLang="zh-TW"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手繪多邊形: 圖案 15">
            <a:extLst>
              <a:ext uri="{FF2B5EF4-FFF2-40B4-BE49-F238E27FC236}">
                <a16:creationId xmlns:a16="http://schemas.microsoft.com/office/drawing/2014/main" id="{B8EAA369-64DA-4162-A7AE-79F49AD0437E}"/>
              </a:ext>
            </a:extLst>
          </p:cNvPr>
          <p:cNvSpPr/>
          <p:nvPr/>
        </p:nvSpPr>
        <p:spPr>
          <a:xfrm>
            <a:off x="3496733" y="2772833"/>
            <a:ext cx="4821767" cy="1435100"/>
          </a:xfrm>
          <a:custGeom>
            <a:avLst/>
            <a:gdLst>
              <a:gd name="connsiteX0" fmla="*/ 4364567 w 4821767"/>
              <a:gd name="connsiteY0" fmla="*/ 1435100 h 1435100"/>
              <a:gd name="connsiteX1" fmla="*/ 4804834 w 4821767"/>
              <a:gd name="connsiteY1" fmla="*/ 1248834 h 1435100"/>
              <a:gd name="connsiteX2" fmla="*/ 4821767 w 4821767"/>
              <a:gd name="connsiteY2" fmla="*/ 258234 h 1435100"/>
              <a:gd name="connsiteX3" fmla="*/ 609600 w 4821767"/>
              <a:gd name="connsiteY3" fmla="*/ 0 h 1435100"/>
              <a:gd name="connsiteX4" fmla="*/ 0 w 4821767"/>
              <a:gd name="connsiteY4" fmla="*/ 105834 h 1435100"/>
              <a:gd name="connsiteX5" fmla="*/ 4364567 w 4821767"/>
              <a:gd name="connsiteY5"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1767" h="1435100">
                <a:moveTo>
                  <a:pt x="4364567" y="1435100"/>
                </a:moveTo>
                <a:lnTo>
                  <a:pt x="4804834" y="1248834"/>
                </a:lnTo>
                <a:lnTo>
                  <a:pt x="4821767" y="258234"/>
                </a:lnTo>
                <a:lnTo>
                  <a:pt x="609600" y="0"/>
                </a:lnTo>
                <a:lnTo>
                  <a:pt x="0" y="105834"/>
                </a:lnTo>
                <a:lnTo>
                  <a:pt x="4364567" y="1435100"/>
                </a:lnTo>
                <a:close/>
              </a:path>
            </a:pathLst>
          </a:custGeom>
          <a:solidFill>
            <a:schemeClr val="tx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圓角 11">
            <a:extLst>
              <a:ext uri="{FF2B5EF4-FFF2-40B4-BE49-F238E27FC236}">
                <a16:creationId xmlns:a16="http://schemas.microsoft.com/office/drawing/2014/main" id="{2ABE7699-83D9-4182-BB6E-90A9996EC88E}"/>
              </a:ext>
            </a:extLst>
          </p:cNvPr>
          <p:cNvSpPr/>
          <p:nvPr/>
        </p:nvSpPr>
        <p:spPr>
          <a:xfrm>
            <a:off x="1792227" y="2110718"/>
            <a:ext cx="3884724" cy="2731094"/>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 name="圖片 5">
            <a:extLst>
              <a:ext uri="{FF2B5EF4-FFF2-40B4-BE49-F238E27FC236}">
                <a16:creationId xmlns:a16="http://schemas.microsoft.com/office/drawing/2014/main" id="{D5582940-8BA7-427C-B206-4AB319D55145}"/>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a:stretch/>
        </p:blipFill>
        <p:spPr>
          <a:xfrm>
            <a:off x="1644552" y="2682659"/>
            <a:ext cx="6884762" cy="2041548"/>
          </a:xfrm>
          <a:prstGeom prst="rect">
            <a:avLst/>
          </a:prstGeom>
        </p:spPr>
      </p:pic>
      <p:pic>
        <p:nvPicPr>
          <p:cNvPr id="3" name="圖片 2">
            <a:extLst>
              <a:ext uri="{FF2B5EF4-FFF2-40B4-BE49-F238E27FC236}">
                <a16:creationId xmlns:a16="http://schemas.microsoft.com/office/drawing/2014/main" id="{890395C7-EEF2-482A-A1F2-8CBB5A3A099A}"/>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953162" y="2686553"/>
            <a:ext cx="7177032" cy="2317336"/>
          </a:xfrm>
          <a:prstGeom prst="rect">
            <a:avLst/>
          </a:prstGeom>
        </p:spPr>
      </p:pic>
      <p:cxnSp>
        <p:nvCxnSpPr>
          <p:cNvPr id="9" name="直線單箭頭接點 8"/>
          <p:cNvCxnSpPr>
            <a:cxnSpLocks/>
          </p:cNvCxnSpPr>
          <p:nvPr/>
        </p:nvCxnSpPr>
        <p:spPr>
          <a:xfrm flipV="1">
            <a:off x="1530252" y="2722691"/>
            <a:ext cx="1873956" cy="319896"/>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cxnSp>
        <p:nvCxnSpPr>
          <p:cNvPr id="10" name="直線單箭頭接點 9">
            <a:extLst>
              <a:ext uri="{FF2B5EF4-FFF2-40B4-BE49-F238E27FC236}">
                <a16:creationId xmlns:a16="http://schemas.microsoft.com/office/drawing/2014/main" id="{1ED77B26-53DF-4D94-902A-147F8F16D440}"/>
              </a:ext>
            </a:extLst>
          </p:cNvPr>
          <p:cNvCxnSpPr>
            <a:cxnSpLocks/>
          </p:cNvCxnSpPr>
          <p:nvPr/>
        </p:nvCxnSpPr>
        <p:spPr>
          <a:xfrm flipV="1">
            <a:off x="3404208" y="2620312"/>
            <a:ext cx="650169" cy="102381"/>
          </a:xfrm>
          <a:prstGeom prst="straightConnector1">
            <a:avLst/>
          </a:prstGeom>
          <a:ln w="12700">
            <a:solidFill>
              <a:srgbClr val="E9C27B"/>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19" name="圓角矩形 18"/>
          <p:cNvSpPr/>
          <p:nvPr/>
        </p:nvSpPr>
        <p:spPr>
          <a:xfrm>
            <a:off x="3061419" y="866186"/>
            <a:ext cx="1863352" cy="1643979"/>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lnSpc>
                <a:spcPct val="150000"/>
              </a:lnSpc>
            </a:pPr>
            <a:r>
              <a:rPr lang="zh-TW" altLang="en-US" sz="11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相較市售一般</a:t>
            </a:r>
            <a:r>
              <a:rPr lang="en-US" altLang="zh-TW" sz="11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2U NAS</a:t>
            </a:r>
            <a:endParaRPr lang="en-US" altLang="zh-TW" sz="11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a:lnSpc>
                <a:spcPct val="85000"/>
              </a:lnSpc>
            </a:pPr>
            <a:r>
              <a:rPr lang="en-US" altLang="zh-TW" sz="2800" dirty="0"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深度縮短</a:t>
            </a:r>
            <a:r>
              <a:rPr lang="en-US" altLang="zh-TW" sz="2800"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a:t>
            </a:r>
          </a:p>
          <a:p>
            <a:pPr algn="ctr">
              <a:lnSpc>
                <a:spcPct val="85000"/>
              </a:lnSpc>
            </a:pPr>
            <a:r>
              <a:rPr lang="en-US" altLang="zh-TW" sz="5400"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30%</a:t>
            </a:r>
            <a:endParaRPr lang="zh-TW" altLang="en-US" sz="54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文字方塊 1">
            <a:extLst>
              <a:ext uri="{FF2B5EF4-FFF2-40B4-BE49-F238E27FC236}">
                <a16:creationId xmlns:a16="http://schemas.microsoft.com/office/drawing/2014/main" id="{B3920503-C0EB-4DEB-82D7-2B55B02C395E}"/>
              </a:ext>
            </a:extLst>
          </p:cNvPr>
          <p:cNvSpPr txBox="1"/>
          <p:nvPr/>
        </p:nvSpPr>
        <p:spPr>
          <a:xfrm>
            <a:off x="3212547" y="2344749"/>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rgbClr val="E9C27B"/>
                </a:solidFill>
                <a:latin typeface="Arial" panose="020B0604020202020204" pitchFamily="34" charset="0"/>
                <a:ea typeface="微軟正黑體" panose="020B0604030504040204" pitchFamily="34" charset="-120"/>
                <a:sym typeface="Arial" panose="020B0604020202020204" pitchFamily="34" charset="0"/>
              </a:rPr>
              <a:t>12.7cm</a:t>
            </a:r>
            <a:endParaRPr lang="zh-TW"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a:extLst>
              <a:ext uri="{FF2B5EF4-FFF2-40B4-BE49-F238E27FC236}">
                <a16:creationId xmlns:a16="http://schemas.microsoft.com/office/drawing/2014/main" id="{8B20312D-D64D-4804-A95C-A8C040272687}"/>
              </a:ext>
            </a:extLst>
          </p:cNvPr>
          <p:cNvSpPr txBox="1"/>
          <p:nvPr/>
        </p:nvSpPr>
        <p:spPr>
          <a:xfrm>
            <a:off x="2017901" y="2536634"/>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29.7cm</a:t>
            </a:r>
            <a:endPar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hidden="1">
            <a:extLst>
              <a:ext uri="{FF2B5EF4-FFF2-40B4-BE49-F238E27FC236}">
                <a16:creationId xmlns:a16="http://schemas.microsoft.com/office/drawing/2014/main" id="{090BAA87-C7C0-45BE-91E9-F6CA88FEBD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3843" y="1019392"/>
            <a:ext cx="569997" cy="569997"/>
          </a:xfrm>
          <a:prstGeom prst="rect">
            <a:avLst/>
          </a:prstGeom>
        </p:spPr>
      </p:pic>
      <p:sp>
        <p:nvSpPr>
          <p:cNvPr id="13" name="文字方塊 12">
            <a:extLst>
              <a:ext uri="{FF2B5EF4-FFF2-40B4-BE49-F238E27FC236}">
                <a16:creationId xmlns:a16="http://schemas.microsoft.com/office/drawing/2014/main" id="{3F5DD253-14F2-4A81-8369-5A24A4E8914B}"/>
              </a:ext>
            </a:extLst>
          </p:cNvPr>
          <p:cNvSpPr txBox="1"/>
          <p:nvPr/>
        </p:nvSpPr>
        <p:spPr>
          <a:xfrm>
            <a:off x="1339460" y="1043280"/>
            <a:ext cx="16604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體積縮小</a:t>
            </a:r>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30%</a:t>
            </a:r>
          </a:p>
          <a:p>
            <a:pPr algn="l"/>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架設搬運容易</a:t>
            </a:r>
          </a:p>
        </p:txBody>
      </p:sp>
      <p:sp>
        <p:nvSpPr>
          <p:cNvPr id="21" name="文字方塊 20">
            <a:extLst>
              <a:ext uri="{FF2B5EF4-FFF2-40B4-BE49-F238E27FC236}">
                <a16:creationId xmlns:a16="http://schemas.microsoft.com/office/drawing/2014/main" id="{AD84A92A-7857-48A0-8C9D-C7D1E33976A4}"/>
              </a:ext>
            </a:extLst>
          </p:cNvPr>
          <p:cNvSpPr txBox="1"/>
          <p:nvPr/>
        </p:nvSpPr>
        <p:spPr>
          <a:xfrm>
            <a:off x="1342412" y="1715270"/>
            <a:ext cx="16967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chemeClr val="accent6"/>
                </a:solidFill>
                <a:ea typeface="微軟正黑體"/>
                <a:sym typeface="Arial" panose="020B0604020202020204" pitchFamily="34" charset="0"/>
              </a:rPr>
              <a:t>僅</a:t>
            </a:r>
            <a:r>
              <a:rPr lang="en-US" altLang="zh-TW" dirty="0">
                <a:solidFill>
                  <a:schemeClr val="accent6"/>
                </a:solidFill>
                <a:ea typeface="微軟正黑體"/>
                <a:sym typeface="Arial" panose="020B0604020202020204" pitchFamily="34" charset="0"/>
              </a:rPr>
              <a:t> </a:t>
            </a:r>
            <a:r>
              <a:rPr lang="en-US" altLang="zh-TW">
                <a:solidFill>
                  <a:schemeClr val="accent6"/>
                </a:solidFill>
                <a:ea typeface="微軟正黑體"/>
                <a:sym typeface="Arial" panose="020B0604020202020204" pitchFamily="34" charset="0"/>
              </a:rPr>
              <a:t>30 </a:t>
            </a:r>
            <a:r>
              <a:rPr lang="en-US" altLang="zh-TW" dirty="0">
                <a:solidFill>
                  <a:schemeClr val="accent6"/>
                </a:solidFill>
                <a:ea typeface="微軟正黑體"/>
                <a:sym typeface="Arial" panose="020B0604020202020204" pitchFamily="34" charset="0"/>
              </a:rPr>
              <a:t>cm / </a:t>
            </a:r>
            <a:r>
              <a:rPr lang="zh-TW" altLang="en-US">
                <a:solidFill>
                  <a:schemeClr val="accent6"/>
                </a:solidFill>
                <a:ea typeface="微軟正黑體"/>
                <a:sym typeface="Arial" panose="020B0604020202020204" pitchFamily="34" charset="0"/>
              </a:rPr>
              <a:t>12</a:t>
            </a:r>
            <a:r>
              <a:rPr lang="en-US" altLang="zh-TW" dirty="0">
                <a:solidFill>
                  <a:schemeClr val="accent6"/>
                </a:solidFill>
                <a:ea typeface="微軟正黑體"/>
                <a:sym typeface="Arial" panose="020B0604020202020204" pitchFamily="34" charset="0"/>
              </a:rPr>
              <a:t> </a:t>
            </a:r>
            <a:r>
              <a:rPr lang="zh-TW" altLang="en-US">
                <a:solidFill>
                  <a:schemeClr val="accent6"/>
                </a:solidFill>
                <a:ea typeface="微軟正黑體"/>
                <a:sym typeface="Arial" panose="020B0604020202020204" pitchFamily="34" charset="0"/>
              </a:rPr>
              <a:t>吋短機箱</a:t>
            </a:r>
            <a:r>
              <a:rPr lang="zh-TW" altLang="en-US" dirty="0">
                <a:solidFill>
                  <a:schemeClr val="accent6"/>
                </a:solidFill>
                <a:ea typeface="微軟正黑體"/>
                <a:sym typeface="Arial" panose="020B0604020202020204" pitchFamily="34" charset="0"/>
              </a:rPr>
              <a:t>適用</a:t>
            </a:r>
            <a:r>
              <a:rPr lang="zh-TW" altLang="en-US">
                <a:solidFill>
                  <a:schemeClr val="accent6"/>
                </a:solidFill>
                <a:ea typeface="微軟正黑體"/>
                <a:sym typeface="Arial" panose="020B0604020202020204" pitchFamily="34" charset="0"/>
              </a:rPr>
              <a:t>有限空間</a:t>
            </a:r>
          </a:p>
        </p:txBody>
      </p:sp>
      <p:cxnSp>
        <p:nvCxnSpPr>
          <p:cNvPr id="22" name="直線單箭頭接點 21">
            <a:extLst>
              <a:ext uri="{FF2B5EF4-FFF2-40B4-BE49-F238E27FC236}">
                <a16:creationId xmlns:a16="http://schemas.microsoft.com/office/drawing/2014/main" id="{46117B88-ED97-452E-85EC-B3F06D4CEAAB}"/>
              </a:ext>
            </a:extLst>
          </p:cNvPr>
          <p:cNvCxnSpPr>
            <a:cxnSpLocks/>
          </p:cNvCxnSpPr>
          <p:nvPr/>
        </p:nvCxnSpPr>
        <p:spPr>
          <a:xfrm flipH="1" flipV="1">
            <a:off x="1019202" y="3197776"/>
            <a:ext cx="22480" cy="1064001"/>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24" name="文字方塊 23">
            <a:extLst>
              <a:ext uri="{FF2B5EF4-FFF2-40B4-BE49-F238E27FC236}">
                <a16:creationId xmlns:a16="http://schemas.microsoft.com/office/drawing/2014/main" id="{F2511357-72AB-4278-861E-4E5D960DF2C9}"/>
              </a:ext>
            </a:extLst>
          </p:cNvPr>
          <p:cNvSpPr txBox="1"/>
          <p:nvPr/>
        </p:nvSpPr>
        <p:spPr>
          <a:xfrm>
            <a:off x="360470" y="3575887"/>
            <a:ext cx="685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8.9</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cm</a:t>
            </a:r>
            <a:endPar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FF03E9E5-4F33-42D4-B29E-21F4431736B2}"/>
              </a:ext>
            </a:extLst>
          </p:cNvPr>
          <p:cNvSpPr txBox="1"/>
          <p:nvPr/>
        </p:nvSpPr>
        <p:spPr>
          <a:xfrm>
            <a:off x="3086270" y="4659335"/>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rPr>
              <a:t>48.2</a:t>
            </a:r>
            <a:r>
              <a:rPr lang="zh-TW" altLang="en-US" dirty="0">
                <a:solidFill>
                  <a:schemeClr val="accent6"/>
                </a:solidFill>
                <a:latin typeface="Arial" panose="020B0604020202020204" pitchFamily="34" charset="0"/>
                <a:ea typeface="微軟正黑體" panose="020B0604030504040204" pitchFamily="34" charset="-120"/>
                <a:sym typeface="Arial" panose="020B0604020202020204" pitchFamily="34" charset="0"/>
              </a:rPr>
              <a:t>cm</a:t>
            </a:r>
            <a:endParaRPr lang="zh-TW"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6" name="直線單箭頭接點 25">
            <a:extLst>
              <a:ext uri="{FF2B5EF4-FFF2-40B4-BE49-F238E27FC236}">
                <a16:creationId xmlns:a16="http://schemas.microsoft.com/office/drawing/2014/main" id="{E853850A-D043-49B6-9934-875224076365}"/>
              </a:ext>
            </a:extLst>
          </p:cNvPr>
          <p:cNvCxnSpPr>
            <a:cxnSpLocks/>
          </p:cNvCxnSpPr>
          <p:nvPr/>
        </p:nvCxnSpPr>
        <p:spPr>
          <a:xfrm>
            <a:off x="1201322" y="4398105"/>
            <a:ext cx="5330992" cy="518569"/>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grpSp>
        <p:nvGrpSpPr>
          <p:cNvPr id="18" name="群組 17">
            <a:extLst>
              <a:ext uri="{FF2B5EF4-FFF2-40B4-BE49-F238E27FC236}">
                <a16:creationId xmlns:a16="http://schemas.microsoft.com/office/drawing/2014/main" id="{D8FF405C-48A3-4D4E-A559-C682E7DB77B7}"/>
              </a:ext>
            </a:extLst>
          </p:cNvPr>
          <p:cNvGrpSpPr/>
          <p:nvPr/>
        </p:nvGrpSpPr>
        <p:grpSpPr>
          <a:xfrm>
            <a:off x="758342" y="1028621"/>
            <a:ext cx="540682" cy="526667"/>
            <a:chOff x="155821" y="1002121"/>
            <a:chExt cx="540682" cy="538313"/>
          </a:xfrm>
        </p:grpSpPr>
        <p:sp>
          <p:nvSpPr>
            <p:cNvPr id="17" name="矩形: 圓角 16">
              <a:extLst>
                <a:ext uri="{FF2B5EF4-FFF2-40B4-BE49-F238E27FC236}">
                  <a16:creationId xmlns:a16="http://schemas.microsoft.com/office/drawing/2014/main" id="{0C7E97A6-A7DD-447B-A2B0-6D72C9CCA124}"/>
                </a:ext>
              </a:extLst>
            </p:cNvPr>
            <p:cNvSpPr/>
            <p:nvPr/>
          </p:nvSpPr>
          <p:spPr>
            <a:xfrm>
              <a:off x="155821" y="1002121"/>
              <a:ext cx="540682" cy="538313"/>
            </a:xfrm>
            <a:prstGeom prst="roundRect">
              <a:avLst>
                <a:gd name="adj" fmla="val 9589"/>
              </a:avLst>
            </a:prstGeom>
            <a:gradFill flip="none" rotWithShape="1">
              <a:gsLst>
                <a:gs pos="0">
                  <a:srgbClr val="E7E6E7"/>
                </a:gs>
                <a:gs pos="73000">
                  <a:srgbClr val="C6BECD"/>
                </a:gs>
              </a:gsLst>
              <a:lin ang="2700000" scaled="1"/>
              <a:tileRect/>
            </a:gra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14" hidden="1">
              <a:extLst>
                <a:ext uri="{FF2B5EF4-FFF2-40B4-BE49-F238E27FC236}">
                  <a16:creationId xmlns:a16="http://schemas.microsoft.com/office/drawing/2014/main" id="{A6EB28E7-05F8-48D1-9D4C-1F3DDB1DD68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6598" y="1029340"/>
              <a:ext cx="483875" cy="483875"/>
            </a:xfrm>
            <a:prstGeom prst="rect">
              <a:avLst/>
            </a:prstGeom>
          </p:spPr>
        </p:pic>
      </p:grpSp>
      <p:pic>
        <p:nvPicPr>
          <p:cNvPr id="8" name="圖片 7" descr="一張含有 文字 的圖片&#10;&#10;自動產生的描述">
            <a:extLst>
              <a:ext uri="{FF2B5EF4-FFF2-40B4-BE49-F238E27FC236}">
                <a16:creationId xmlns:a16="http://schemas.microsoft.com/office/drawing/2014/main" id="{7A34AF4B-266A-4E45-9006-006D8C0C5D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8342" y="1703701"/>
            <a:ext cx="553112" cy="55311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0" name="圖形 19" hidden="1">
            <a:extLst>
              <a:ext uri="{FF2B5EF4-FFF2-40B4-BE49-F238E27FC236}">
                <a16:creationId xmlns:a16="http://schemas.microsoft.com/office/drawing/2014/main" id="{851CBA42-49EB-4358-974A-7B1EC2E0564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8931" y="1245278"/>
            <a:ext cx="299503" cy="299503"/>
          </a:xfrm>
          <a:prstGeom prst="rect">
            <a:avLst/>
          </a:prstGeom>
        </p:spPr>
      </p:pic>
      <p:sp>
        <p:nvSpPr>
          <p:cNvPr id="32" name="手繪多邊形: 圖案 31">
            <a:extLst>
              <a:ext uri="{FF2B5EF4-FFF2-40B4-BE49-F238E27FC236}">
                <a16:creationId xmlns:a16="http://schemas.microsoft.com/office/drawing/2014/main" id="{5FF2598F-4E6F-4BEF-9BF7-6472B3196D35}"/>
              </a:ext>
            </a:extLst>
          </p:cNvPr>
          <p:cNvSpPr/>
          <p:nvPr/>
        </p:nvSpPr>
        <p:spPr>
          <a:xfrm>
            <a:off x="882650" y="1127419"/>
            <a:ext cx="322990" cy="317696"/>
          </a:xfrm>
          <a:custGeom>
            <a:avLst/>
            <a:gdLst>
              <a:gd name="connsiteX0" fmla="*/ 206599 w 299724"/>
              <a:gd name="connsiteY0" fmla="*/ 168988 h 269130"/>
              <a:gd name="connsiteX1" fmla="*/ 163376 w 299724"/>
              <a:gd name="connsiteY1" fmla="*/ 187090 h 269130"/>
              <a:gd name="connsiteX2" fmla="*/ 150076 w 299724"/>
              <a:gd name="connsiteY2" fmla="*/ 194109 h 269130"/>
              <a:gd name="connsiteX3" fmla="*/ 106114 w 299724"/>
              <a:gd name="connsiteY3" fmla="*/ 194109 h 269130"/>
              <a:gd name="connsiteX4" fmla="*/ 102050 w 299724"/>
              <a:gd name="connsiteY4" fmla="*/ 201128 h 269130"/>
              <a:gd name="connsiteX5" fmla="*/ 106114 w 299724"/>
              <a:gd name="connsiteY5" fmla="*/ 208148 h 269130"/>
              <a:gd name="connsiteX6" fmla="*/ 175198 w 299724"/>
              <a:gd name="connsiteY6" fmla="*/ 208148 h 269130"/>
              <a:gd name="connsiteX7" fmla="*/ 180739 w 299724"/>
              <a:gd name="connsiteY7" fmla="*/ 213689 h 269130"/>
              <a:gd name="connsiteX8" fmla="*/ 175198 w 299724"/>
              <a:gd name="connsiteY8" fmla="*/ 219231 h 269130"/>
              <a:gd name="connsiteX9" fmla="*/ 106061 w 299724"/>
              <a:gd name="connsiteY9" fmla="*/ 219231 h 269130"/>
              <a:gd name="connsiteX10" fmla="*/ 93527 w 299724"/>
              <a:gd name="connsiteY10" fmla="*/ 211103 h 269130"/>
              <a:gd name="connsiteX11" fmla="*/ 41807 w 299724"/>
              <a:gd name="connsiteY11" fmla="*/ 194848 h 269130"/>
              <a:gd name="connsiteX12" fmla="*/ 15577 w 299724"/>
              <a:gd name="connsiteY12" fmla="*/ 200785 h 269130"/>
              <a:gd name="connsiteX13" fmla="*/ 70253 w 299724"/>
              <a:gd name="connsiteY13" fmla="*/ 229232 h 269130"/>
              <a:gd name="connsiteX14" fmla="*/ 205860 w 299724"/>
              <a:gd name="connsiteY14" fmla="*/ 240684 h 269130"/>
              <a:gd name="connsiteX15" fmla="*/ 238740 w 299724"/>
              <a:gd name="connsiteY15" fmla="*/ 229232 h 269130"/>
              <a:gd name="connsiteX16" fmla="*/ 238740 w 299724"/>
              <a:gd name="connsiteY16" fmla="*/ 168988 h 269130"/>
              <a:gd name="connsiteX17" fmla="*/ 249823 w 299724"/>
              <a:gd name="connsiteY17" fmla="*/ 156454 h 269130"/>
              <a:gd name="connsiteX18" fmla="*/ 249823 w 299724"/>
              <a:gd name="connsiteY18" fmla="*/ 245856 h 269130"/>
              <a:gd name="connsiteX19" fmla="*/ 288982 w 299724"/>
              <a:gd name="connsiteY19" fmla="*/ 245856 h 269130"/>
              <a:gd name="connsiteX20" fmla="*/ 288982 w 299724"/>
              <a:gd name="connsiteY20" fmla="*/ 156454 h 269130"/>
              <a:gd name="connsiteX21" fmla="*/ 244281 w 299724"/>
              <a:gd name="connsiteY21" fmla="*/ 145371 h 269130"/>
              <a:gd name="connsiteX22" fmla="*/ 294517 w 299724"/>
              <a:gd name="connsiteY22" fmla="*/ 145371 h 269130"/>
              <a:gd name="connsiteX23" fmla="*/ 299689 w 299724"/>
              <a:gd name="connsiteY23" fmla="*/ 150912 h 269130"/>
              <a:gd name="connsiteX24" fmla="*/ 299689 w 299724"/>
              <a:gd name="connsiteY24" fmla="*/ 251397 h 269130"/>
              <a:gd name="connsiteX25" fmla="*/ 294154 w 299724"/>
              <a:gd name="connsiteY25" fmla="*/ 256939 h 269130"/>
              <a:gd name="connsiteX26" fmla="*/ 243912 w 299724"/>
              <a:gd name="connsiteY26" fmla="*/ 256939 h 269130"/>
              <a:gd name="connsiteX27" fmla="*/ 238370 w 299724"/>
              <a:gd name="connsiteY27" fmla="*/ 251397 h 269130"/>
              <a:gd name="connsiteX28" fmla="*/ 238370 w 299724"/>
              <a:gd name="connsiteY28" fmla="*/ 241423 h 269130"/>
              <a:gd name="connsiteX29" fmla="*/ 209185 w 299724"/>
              <a:gd name="connsiteY29" fmla="*/ 251397 h 269130"/>
              <a:gd name="connsiteX30" fmla="*/ 141579 w 299724"/>
              <a:gd name="connsiteY30" fmla="*/ 269130 h 269130"/>
              <a:gd name="connsiteX31" fmla="*/ 64738 w 299724"/>
              <a:gd name="connsiteY31" fmla="*/ 239206 h 269130"/>
              <a:gd name="connsiteX32" fmla="*/ 3043 w 299724"/>
              <a:gd name="connsiteY32" fmla="*/ 207066 h 269130"/>
              <a:gd name="connsiteX33" fmla="*/ 87 w 299724"/>
              <a:gd name="connsiteY33" fmla="*/ 203002 h 269130"/>
              <a:gd name="connsiteX34" fmla="*/ 1565 w 299724"/>
              <a:gd name="connsiteY34" fmla="*/ 198199 h 269130"/>
              <a:gd name="connsiteX35" fmla="*/ 44788 w 299724"/>
              <a:gd name="connsiteY35" fmla="*/ 184161 h 269130"/>
              <a:gd name="connsiteX36" fmla="*/ 91337 w 299724"/>
              <a:gd name="connsiteY36" fmla="*/ 198938 h 269130"/>
              <a:gd name="connsiteX37" fmla="*/ 106114 w 299724"/>
              <a:gd name="connsiteY37" fmla="*/ 183053 h 269130"/>
              <a:gd name="connsiteX38" fmla="*/ 149337 w 299724"/>
              <a:gd name="connsiteY38" fmla="*/ 183053 h 269130"/>
              <a:gd name="connsiteX39" fmla="*/ 156726 w 299724"/>
              <a:gd name="connsiteY39" fmla="*/ 178250 h 269130"/>
              <a:gd name="connsiteX40" fmla="*/ 206599 w 299724"/>
              <a:gd name="connsiteY40" fmla="*/ 157931 h 269130"/>
              <a:gd name="connsiteX41" fmla="*/ 238740 w 299724"/>
              <a:gd name="connsiteY41" fmla="*/ 157931 h 269130"/>
              <a:gd name="connsiteX42" fmla="*/ 238740 w 299724"/>
              <a:gd name="connsiteY42" fmla="*/ 150912 h 269130"/>
              <a:gd name="connsiteX43" fmla="*/ 244281 w 299724"/>
              <a:gd name="connsiteY43" fmla="*/ 145371 h 269130"/>
              <a:gd name="connsiteX44" fmla="*/ 184433 w 299724"/>
              <a:gd name="connsiteY44" fmla="*/ 46733 h 269130"/>
              <a:gd name="connsiteX45" fmla="*/ 120522 w 299724"/>
              <a:gd name="connsiteY45" fmla="*/ 75918 h 269130"/>
              <a:gd name="connsiteX46" fmla="*/ 120522 w 299724"/>
              <a:gd name="connsiteY46" fmla="*/ 152759 h 269130"/>
              <a:gd name="connsiteX47" fmla="*/ 184433 w 299724"/>
              <a:gd name="connsiteY47" fmla="*/ 123548 h 269130"/>
              <a:gd name="connsiteX48" fmla="*/ 38508 w 299724"/>
              <a:gd name="connsiteY48" fmla="*/ 46363 h 269130"/>
              <a:gd name="connsiteX49" fmla="*/ 38508 w 299724"/>
              <a:gd name="connsiteY49" fmla="*/ 117294 h 269130"/>
              <a:gd name="connsiteX50" fmla="*/ 109439 w 299724"/>
              <a:gd name="connsiteY50" fmla="*/ 152021 h 269130"/>
              <a:gd name="connsiteX51" fmla="*/ 109439 w 299724"/>
              <a:gd name="connsiteY51" fmla="*/ 75918 h 269130"/>
              <a:gd name="connsiteX52" fmla="*/ 78776 w 299724"/>
              <a:gd name="connsiteY52" fmla="*/ 24567 h 269130"/>
              <a:gd name="connsiteX53" fmla="*/ 47374 w 299724"/>
              <a:gd name="connsiteY53" fmla="*/ 38236 h 269130"/>
              <a:gd name="connsiteX54" fmla="*/ 114980 w 299724"/>
              <a:gd name="connsiteY54" fmla="*/ 66313 h 269130"/>
              <a:gd name="connsiteX55" fmla="*/ 141579 w 299724"/>
              <a:gd name="connsiteY55" fmla="*/ 54491 h 269130"/>
              <a:gd name="connsiteX56" fmla="*/ 111655 w 299724"/>
              <a:gd name="connsiteY56" fmla="*/ 10159 h 269130"/>
              <a:gd name="connsiteX57" fmla="*/ 92075 w 299724"/>
              <a:gd name="connsiteY57" fmla="*/ 18656 h 269130"/>
              <a:gd name="connsiteX58" fmla="*/ 154509 w 299724"/>
              <a:gd name="connsiteY58" fmla="*/ 48210 h 269130"/>
              <a:gd name="connsiteX59" fmla="*/ 176675 w 299724"/>
              <a:gd name="connsiteY59" fmla="*/ 38236 h 269130"/>
              <a:gd name="connsiteX60" fmla="*/ 109063 w 299724"/>
              <a:gd name="connsiteY60" fmla="*/ 554 h 269130"/>
              <a:gd name="connsiteX61" fmla="*/ 113496 w 299724"/>
              <a:gd name="connsiteY61" fmla="*/ 554 h 269130"/>
              <a:gd name="connsiteX62" fmla="*/ 192218 w 299724"/>
              <a:gd name="connsiteY62" fmla="*/ 34541 h 269130"/>
              <a:gd name="connsiteX63" fmla="*/ 192956 w 299724"/>
              <a:gd name="connsiteY63" fmla="*/ 34911 h 269130"/>
              <a:gd name="connsiteX64" fmla="*/ 193266 w 299724"/>
              <a:gd name="connsiteY64" fmla="*/ 34911 h 269130"/>
              <a:gd name="connsiteX65" fmla="*/ 194375 w 299724"/>
              <a:gd name="connsiteY65" fmla="*/ 35650 h 269130"/>
              <a:gd name="connsiteX66" fmla="*/ 195114 w 299724"/>
              <a:gd name="connsiteY66" fmla="*/ 36389 h 269130"/>
              <a:gd name="connsiteX67" fmla="*/ 195114 w 299724"/>
              <a:gd name="connsiteY67" fmla="*/ 36758 h 269130"/>
              <a:gd name="connsiteX68" fmla="*/ 195483 w 299724"/>
              <a:gd name="connsiteY68" fmla="*/ 37497 h 269130"/>
              <a:gd name="connsiteX69" fmla="*/ 195483 w 299724"/>
              <a:gd name="connsiteY69" fmla="*/ 127612 h 269130"/>
              <a:gd name="connsiteX70" fmla="*/ 192185 w 299724"/>
              <a:gd name="connsiteY70" fmla="*/ 132784 h 269130"/>
              <a:gd name="connsiteX71" fmla="*/ 117190 w 299724"/>
              <a:gd name="connsiteY71" fmla="*/ 166771 h 269130"/>
              <a:gd name="connsiteX72" fmla="*/ 116458 w 299724"/>
              <a:gd name="connsiteY72" fmla="*/ 166771 h 269130"/>
              <a:gd name="connsiteX73" fmla="*/ 114980 w 299724"/>
              <a:gd name="connsiteY73" fmla="*/ 167141 h 269130"/>
              <a:gd name="connsiteX74" fmla="*/ 113502 w 299724"/>
              <a:gd name="connsiteY74" fmla="*/ 166771 h 269130"/>
              <a:gd name="connsiteX75" fmla="*/ 113133 w 299724"/>
              <a:gd name="connsiteY75" fmla="*/ 166771 h 269130"/>
              <a:gd name="connsiteX76" fmla="*/ 112394 w 299724"/>
              <a:gd name="connsiteY76" fmla="*/ 166402 h 269130"/>
              <a:gd name="connsiteX77" fmla="*/ 30380 w 299724"/>
              <a:gd name="connsiteY77" fmla="*/ 126160 h 269130"/>
              <a:gd name="connsiteX78" fmla="*/ 30354 w 299724"/>
              <a:gd name="connsiteY78" fmla="*/ 126160 h 269130"/>
              <a:gd name="connsiteX79" fmla="*/ 27055 w 299724"/>
              <a:gd name="connsiteY79" fmla="*/ 122097 h 269130"/>
              <a:gd name="connsiteX80" fmla="*/ 27055 w 299724"/>
              <a:gd name="connsiteY80" fmla="*/ 37866 h 269130"/>
              <a:gd name="connsiteX81" fmla="*/ 27425 w 299724"/>
              <a:gd name="connsiteY81" fmla="*/ 37128 h 269130"/>
              <a:gd name="connsiteX82" fmla="*/ 27438 w 299724"/>
              <a:gd name="connsiteY82" fmla="*/ 37128 h 269130"/>
              <a:gd name="connsiteX83" fmla="*/ 27794 w 299724"/>
              <a:gd name="connsiteY83" fmla="*/ 36758 h 269130"/>
              <a:gd name="connsiteX84" fmla="*/ 28164 w 299724"/>
              <a:gd name="connsiteY84" fmla="*/ 36019 h 269130"/>
              <a:gd name="connsiteX85" fmla="*/ 28164 w 299724"/>
              <a:gd name="connsiteY85" fmla="*/ 35650 h 269130"/>
              <a:gd name="connsiteX86" fmla="*/ 29272 w 299724"/>
              <a:gd name="connsiteY86" fmla="*/ 34911 h 269130"/>
              <a:gd name="connsiteX87" fmla="*/ 29635 w 299724"/>
              <a:gd name="connsiteY87" fmla="*/ 34911 h 269130"/>
              <a:gd name="connsiteX88" fmla="*/ 30374 w 299724"/>
              <a:gd name="connsiteY88" fmla="*/ 34541 h 26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99724" h="269130">
                <a:moveTo>
                  <a:pt x="206599" y="168988"/>
                </a:moveTo>
                <a:cubicBezTo>
                  <a:pt x="188128" y="168988"/>
                  <a:pt x="173350" y="179701"/>
                  <a:pt x="163376" y="187090"/>
                </a:cubicBezTo>
                <a:cubicBezTo>
                  <a:pt x="157465" y="191523"/>
                  <a:pt x="153771" y="194109"/>
                  <a:pt x="150076" y="194109"/>
                </a:cubicBezTo>
                <a:lnTo>
                  <a:pt x="106114" y="194109"/>
                </a:lnTo>
                <a:cubicBezTo>
                  <a:pt x="102789" y="194109"/>
                  <a:pt x="102050" y="199281"/>
                  <a:pt x="102050" y="201128"/>
                </a:cubicBezTo>
                <a:cubicBezTo>
                  <a:pt x="102050" y="202976"/>
                  <a:pt x="102815" y="208148"/>
                  <a:pt x="106114" y="208148"/>
                </a:cubicBezTo>
                <a:lnTo>
                  <a:pt x="175198" y="208148"/>
                </a:lnTo>
                <a:cubicBezTo>
                  <a:pt x="178258" y="208148"/>
                  <a:pt x="180739" y="210629"/>
                  <a:pt x="180739" y="213689"/>
                </a:cubicBezTo>
                <a:cubicBezTo>
                  <a:pt x="180739" y="216749"/>
                  <a:pt x="178258" y="219231"/>
                  <a:pt x="175198" y="219231"/>
                </a:cubicBezTo>
                <a:lnTo>
                  <a:pt x="106061" y="219231"/>
                </a:lnTo>
                <a:cubicBezTo>
                  <a:pt x="100546" y="219231"/>
                  <a:pt x="96113" y="216275"/>
                  <a:pt x="93527" y="211103"/>
                </a:cubicBezTo>
                <a:lnTo>
                  <a:pt x="41807" y="194848"/>
                </a:lnTo>
                <a:cubicBezTo>
                  <a:pt x="33310" y="192288"/>
                  <a:pt x="25552" y="192658"/>
                  <a:pt x="15577" y="200785"/>
                </a:cubicBezTo>
                <a:cubicBezTo>
                  <a:pt x="37743" y="211868"/>
                  <a:pt x="55476" y="221474"/>
                  <a:pt x="70253" y="229232"/>
                </a:cubicBezTo>
                <a:cubicBezTo>
                  <a:pt x="136777" y="264697"/>
                  <a:pt x="136777" y="264697"/>
                  <a:pt x="205860" y="240684"/>
                </a:cubicBezTo>
                <a:cubicBezTo>
                  <a:pt x="215466" y="237359"/>
                  <a:pt x="226205" y="233665"/>
                  <a:pt x="238740" y="229232"/>
                </a:cubicBezTo>
                <a:lnTo>
                  <a:pt x="238740" y="168988"/>
                </a:lnTo>
                <a:close/>
                <a:moveTo>
                  <a:pt x="249823" y="156454"/>
                </a:moveTo>
                <a:lnTo>
                  <a:pt x="249823" y="245856"/>
                </a:lnTo>
                <a:lnTo>
                  <a:pt x="288982" y="245856"/>
                </a:lnTo>
                <a:lnTo>
                  <a:pt x="288982" y="156454"/>
                </a:lnTo>
                <a:close/>
                <a:moveTo>
                  <a:pt x="244281" y="145371"/>
                </a:moveTo>
                <a:lnTo>
                  <a:pt x="294517" y="145371"/>
                </a:lnTo>
                <a:cubicBezTo>
                  <a:pt x="297473" y="145371"/>
                  <a:pt x="300059" y="147957"/>
                  <a:pt x="299689" y="150912"/>
                </a:cubicBezTo>
                <a:lnTo>
                  <a:pt x="299689" y="251397"/>
                </a:lnTo>
                <a:cubicBezTo>
                  <a:pt x="299620" y="254426"/>
                  <a:pt x="297183" y="256866"/>
                  <a:pt x="294154" y="256939"/>
                </a:cubicBezTo>
                <a:lnTo>
                  <a:pt x="243912" y="256939"/>
                </a:lnTo>
                <a:cubicBezTo>
                  <a:pt x="240882" y="256866"/>
                  <a:pt x="238444" y="254427"/>
                  <a:pt x="238370" y="251397"/>
                </a:cubicBezTo>
                <a:lnTo>
                  <a:pt x="238370" y="241423"/>
                </a:lnTo>
                <a:cubicBezTo>
                  <a:pt x="227657" y="245117"/>
                  <a:pt x="217682" y="248442"/>
                  <a:pt x="209185" y="251397"/>
                </a:cubicBezTo>
                <a:cubicBezTo>
                  <a:pt x="176675" y="262850"/>
                  <a:pt x="158204" y="269130"/>
                  <a:pt x="141579" y="269130"/>
                </a:cubicBezTo>
                <a:cubicBezTo>
                  <a:pt x="121261" y="269130"/>
                  <a:pt x="103528" y="259894"/>
                  <a:pt x="64738" y="239206"/>
                </a:cubicBezTo>
                <a:cubicBezTo>
                  <a:pt x="48483" y="230340"/>
                  <a:pt x="28533" y="220002"/>
                  <a:pt x="3043" y="207066"/>
                </a:cubicBezTo>
                <a:cubicBezTo>
                  <a:pt x="1483" y="206240"/>
                  <a:pt x="393" y="204740"/>
                  <a:pt x="87" y="203002"/>
                </a:cubicBezTo>
                <a:cubicBezTo>
                  <a:pt x="-229" y="201256"/>
                  <a:pt x="321" y="199465"/>
                  <a:pt x="1565" y="198199"/>
                </a:cubicBezTo>
                <a:cubicBezTo>
                  <a:pt x="16342" y="183792"/>
                  <a:pt x="28533" y="179728"/>
                  <a:pt x="44788" y="184161"/>
                </a:cubicBezTo>
                <a:lnTo>
                  <a:pt x="91337" y="198938"/>
                </a:lnTo>
                <a:cubicBezTo>
                  <a:pt x="92076" y="189702"/>
                  <a:pt x="97987" y="183053"/>
                  <a:pt x="106114" y="183053"/>
                </a:cubicBezTo>
                <a:lnTo>
                  <a:pt x="149337" y="183053"/>
                </a:lnTo>
                <a:cubicBezTo>
                  <a:pt x="150789" y="182683"/>
                  <a:pt x="154140" y="180097"/>
                  <a:pt x="156726" y="178250"/>
                </a:cubicBezTo>
                <a:cubicBezTo>
                  <a:pt x="167070" y="170466"/>
                  <a:pt x="184433" y="157931"/>
                  <a:pt x="206599" y="157931"/>
                </a:cubicBezTo>
                <a:lnTo>
                  <a:pt x="238740" y="157931"/>
                </a:lnTo>
                <a:lnTo>
                  <a:pt x="238740" y="150912"/>
                </a:lnTo>
                <a:cubicBezTo>
                  <a:pt x="238813" y="147882"/>
                  <a:pt x="241251" y="145444"/>
                  <a:pt x="244281" y="145371"/>
                </a:cubicBezTo>
                <a:close/>
                <a:moveTo>
                  <a:pt x="184433" y="46733"/>
                </a:moveTo>
                <a:lnTo>
                  <a:pt x="120522" y="75918"/>
                </a:lnTo>
                <a:lnTo>
                  <a:pt x="120522" y="152759"/>
                </a:lnTo>
                <a:lnTo>
                  <a:pt x="184433" y="123548"/>
                </a:lnTo>
                <a:close/>
                <a:moveTo>
                  <a:pt x="38508" y="46363"/>
                </a:moveTo>
                <a:lnTo>
                  <a:pt x="38508" y="117294"/>
                </a:lnTo>
                <a:lnTo>
                  <a:pt x="109439" y="152021"/>
                </a:lnTo>
                <a:lnTo>
                  <a:pt x="109439" y="75918"/>
                </a:lnTo>
                <a:close/>
                <a:moveTo>
                  <a:pt x="78776" y="24567"/>
                </a:moveTo>
                <a:lnTo>
                  <a:pt x="47374" y="38236"/>
                </a:lnTo>
                <a:lnTo>
                  <a:pt x="114980" y="66313"/>
                </a:lnTo>
                <a:lnTo>
                  <a:pt x="141579" y="54491"/>
                </a:lnTo>
                <a:close/>
                <a:moveTo>
                  <a:pt x="111655" y="10159"/>
                </a:moveTo>
                <a:lnTo>
                  <a:pt x="92075" y="18656"/>
                </a:lnTo>
                <a:lnTo>
                  <a:pt x="154509" y="48210"/>
                </a:lnTo>
                <a:lnTo>
                  <a:pt x="176675" y="38236"/>
                </a:lnTo>
                <a:close/>
                <a:moveTo>
                  <a:pt x="109063" y="554"/>
                </a:moveTo>
                <a:cubicBezTo>
                  <a:pt x="110448" y="-185"/>
                  <a:pt x="112110" y="-185"/>
                  <a:pt x="113496" y="554"/>
                </a:cubicBezTo>
                <a:lnTo>
                  <a:pt x="192218" y="34541"/>
                </a:lnTo>
                <a:cubicBezTo>
                  <a:pt x="192498" y="34578"/>
                  <a:pt x="192759" y="34708"/>
                  <a:pt x="192956" y="34911"/>
                </a:cubicBezTo>
                <a:lnTo>
                  <a:pt x="193266" y="34911"/>
                </a:lnTo>
                <a:cubicBezTo>
                  <a:pt x="193636" y="34911"/>
                  <a:pt x="194005" y="35280"/>
                  <a:pt x="194375" y="35650"/>
                </a:cubicBezTo>
                <a:cubicBezTo>
                  <a:pt x="194772" y="35676"/>
                  <a:pt x="195088" y="35992"/>
                  <a:pt x="195114" y="36389"/>
                </a:cubicBezTo>
                <a:lnTo>
                  <a:pt x="195114" y="36758"/>
                </a:lnTo>
                <a:cubicBezTo>
                  <a:pt x="195114" y="37128"/>
                  <a:pt x="195483" y="37128"/>
                  <a:pt x="195483" y="37497"/>
                </a:cubicBezTo>
                <a:lnTo>
                  <a:pt x="195483" y="127612"/>
                </a:lnTo>
                <a:cubicBezTo>
                  <a:pt x="195462" y="129824"/>
                  <a:pt x="194181" y="131831"/>
                  <a:pt x="192185" y="132784"/>
                </a:cubicBezTo>
                <a:lnTo>
                  <a:pt x="117190" y="166771"/>
                </a:lnTo>
                <a:lnTo>
                  <a:pt x="116458" y="166771"/>
                </a:lnTo>
                <a:cubicBezTo>
                  <a:pt x="116009" y="167029"/>
                  <a:pt x="115497" y="167157"/>
                  <a:pt x="114980" y="167141"/>
                </a:cubicBezTo>
                <a:cubicBezTo>
                  <a:pt x="114611" y="167141"/>
                  <a:pt x="113872" y="166771"/>
                  <a:pt x="113502" y="166771"/>
                </a:cubicBezTo>
                <a:lnTo>
                  <a:pt x="113133" y="166771"/>
                </a:lnTo>
                <a:cubicBezTo>
                  <a:pt x="112763" y="166402"/>
                  <a:pt x="112763" y="166402"/>
                  <a:pt x="112394" y="166402"/>
                </a:cubicBezTo>
                <a:lnTo>
                  <a:pt x="30380" y="126160"/>
                </a:lnTo>
                <a:lnTo>
                  <a:pt x="30354" y="126160"/>
                </a:lnTo>
                <a:cubicBezTo>
                  <a:pt x="28837" y="125205"/>
                  <a:pt x="27678" y="123777"/>
                  <a:pt x="27055" y="122097"/>
                </a:cubicBezTo>
                <a:lnTo>
                  <a:pt x="27055" y="37866"/>
                </a:lnTo>
                <a:cubicBezTo>
                  <a:pt x="27055" y="37497"/>
                  <a:pt x="27425" y="37497"/>
                  <a:pt x="27425" y="37128"/>
                </a:cubicBezTo>
                <a:cubicBezTo>
                  <a:pt x="27430" y="37128"/>
                  <a:pt x="27434" y="37128"/>
                  <a:pt x="27438" y="37128"/>
                </a:cubicBezTo>
                <a:cubicBezTo>
                  <a:pt x="27639" y="37124"/>
                  <a:pt x="27798" y="36959"/>
                  <a:pt x="27794" y="36758"/>
                </a:cubicBezTo>
                <a:cubicBezTo>
                  <a:pt x="27794" y="36389"/>
                  <a:pt x="27794" y="36389"/>
                  <a:pt x="28164" y="36019"/>
                </a:cubicBezTo>
                <a:lnTo>
                  <a:pt x="28164" y="35650"/>
                </a:lnTo>
                <a:cubicBezTo>
                  <a:pt x="28527" y="35280"/>
                  <a:pt x="28903" y="35280"/>
                  <a:pt x="29272" y="34911"/>
                </a:cubicBezTo>
                <a:lnTo>
                  <a:pt x="29635" y="34911"/>
                </a:lnTo>
                <a:cubicBezTo>
                  <a:pt x="30011" y="34911"/>
                  <a:pt x="30011" y="34541"/>
                  <a:pt x="30374" y="34541"/>
                </a:cubicBezTo>
                <a:close/>
              </a:path>
            </a:pathLst>
          </a:custGeom>
          <a:gradFill flip="none" rotWithShape="1">
            <a:gsLst>
              <a:gs pos="0">
                <a:srgbClr val="A5A1A0"/>
              </a:gs>
              <a:gs pos="100000">
                <a:srgbClr val="1E1413"/>
              </a:gs>
            </a:gsLst>
            <a:lin ang="2700000" scaled="1"/>
            <a:tileRect/>
          </a:gradFill>
          <a:ln w="6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室內 的圖片&#10;&#10;自動產生的描述">
            <a:extLst>
              <a:ext uri="{FF2B5EF4-FFF2-40B4-BE49-F238E27FC236}">
                <a16:creationId xmlns:a16="http://schemas.microsoft.com/office/drawing/2014/main" id="{A867B558-BA10-4C5A-8FAC-9D185BEAA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83696" cy="5143501"/>
          </a:xfrm>
          <a:prstGeom prst="rect">
            <a:avLst/>
          </a:prstGeom>
        </p:spPr>
      </p:pic>
      <p:sp>
        <p:nvSpPr>
          <p:cNvPr id="7" name="文字方塊 6" hidden="1">
            <a:extLst>
              <a:ext uri="{FF2B5EF4-FFF2-40B4-BE49-F238E27FC236}">
                <a16:creationId xmlns:a16="http://schemas.microsoft.com/office/drawing/2014/main" id="{586F42E9-3864-42D0-9C5F-F0AAB69DFC6C}"/>
              </a:ext>
            </a:extLst>
          </p:cNvPr>
          <p:cNvSpPr txBox="1"/>
          <p:nvPr/>
        </p:nvSpPr>
        <p:spPr>
          <a:xfrm>
            <a:off x="2453290" y="1954961"/>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參考圖</a:t>
            </a:r>
          </a:p>
        </p:txBody>
      </p:sp>
      <p:sp>
        <p:nvSpPr>
          <p:cNvPr id="19" name="文字方塊 18" hidden="1">
            <a:extLst>
              <a:ext uri="{FF2B5EF4-FFF2-40B4-BE49-F238E27FC236}">
                <a16:creationId xmlns:a16="http://schemas.microsoft.com/office/drawing/2014/main" id="{A30A3CFE-44CF-4830-A06F-08B0E16A5AB0}"/>
              </a:ext>
            </a:extLst>
          </p:cNvPr>
          <p:cNvSpPr txBox="1"/>
          <p:nvPr/>
        </p:nvSpPr>
        <p:spPr>
          <a:xfrm>
            <a:off x="2453290" y="3859365"/>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hidden="1">
            <a:extLst>
              <a:ext uri="{FF2B5EF4-FFF2-40B4-BE49-F238E27FC236}">
                <a16:creationId xmlns:a16="http://schemas.microsoft.com/office/drawing/2014/main" id="{D719EAF7-8A99-4205-907F-E7A5E32E0B47}"/>
              </a:ext>
            </a:extLst>
          </p:cNvPr>
          <p:cNvSpPr txBox="1"/>
          <p:nvPr/>
        </p:nvSpPr>
        <p:spPr>
          <a:xfrm>
            <a:off x="5898132" y="2019659"/>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參考圖</a:t>
            </a:r>
          </a:p>
        </p:txBody>
      </p:sp>
      <p:sp>
        <p:nvSpPr>
          <p:cNvPr id="24" name="文字方塊 23" hidden="1">
            <a:extLst>
              <a:ext uri="{FF2B5EF4-FFF2-40B4-BE49-F238E27FC236}">
                <a16:creationId xmlns:a16="http://schemas.microsoft.com/office/drawing/2014/main" id="{9163F760-1B31-4025-A999-201AE05B010A}"/>
              </a:ext>
            </a:extLst>
          </p:cNvPr>
          <p:cNvSpPr txBox="1"/>
          <p:nvPr/>
        </p:nvSpPr>
        <p:spPr>
          <a:xfrm>
            <a:off x="5898132" y="3777291"/>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20" hidden="1">
            <a:extLst>
              <a:ext uri="{FF2B5EF4-FFF2-40B4-BE49-F238E27FC236}">
                <a16:creationId xmlns:a16="http://schemas.microsoft.com/office/drawing/2014/main" id="{6861F8BE-E241-43D9-ABBC-9CB350CC1F4F}"/>
              </a:ext>
            </a:extLst>
          </p:cNvPr>
          <p:cNvSpPr/>
          <p:nvPr/>
        </p:nvSpPr>
        <p:spPr>
          <a:xfrm rot="16200000">
            <a:off x="4093179" y="-2138494"/>
            <a:ext cx="5686686" cy="9144001"/>
          </a:xfrm>
          <a:prstGeom prst="rect">
            <a:avLst/>
          </a:prstGeom>
          <a:gradFill>
            <a:gsLst>
              <a:gs pos="0">
                <a:schemeClr val="tx1">
                  <a:alpha val="0"/>
                </a:schemeClr>
              </a:gs>
              <a:gs pos="65000">
                <a:schemeClr val="tx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21">
            <a:extLst>
              <a:ext uri="{FF2B5EF4-FFF2-40B4-BE49-F238E27FC236}">
                <a16:creationId xmlns:a16="http://schemas.microsoft.com/office/drawing/2014/main" id="{06DCAC5E-ECD7-41E6-8BC7-C5C822817612}"/>
              </a:ext>
            </a:extLst>
          </p:cNvPr>
          <p:cNvSpPr/>
          <p:nvPr/>
        </p:nvSpPr>
        <p:spPr>
          <a:xfrm rot="10800000">
            <a:off x="0" y="-1130300"/>
            <a:ext cx="9308331" cy="3022600"/>
          </a:xfrm>
          <a:prstGeom prst="rect">
            <a:avLst/>
          </a:prstGeom>
          <a:gradFill>
            <a:gsLst>
              <a:gs pos="0">
                <a:schemeClr val="tx1">
                  <a:alpha val="0"/>
                </a:schemeClr>
              </a:gs>
              <a:gs pos="65000">
                <a:schemeClr val="tx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206298" y="255349"/>
            <a:ext cx="5575609" cy="1244451"/>
          </a:xfrm>
        </p:spPr>
        <p:txBody>
          <a:bodyPr/>
          <a:lstStyle/>
          <a:p>
            <a:r>
              <a:rPr lang="zh-TW" altLang="en-US" sz="3600" dirty="0">
                <a:latin typeface="Arial" panose="020B0604020202020204" pitchFamily="34" charset="0"/>
                <a:ea typeface="微軟正黑體" panose="020B0604030504040204" pitchFamily="34" charset="-120"/>
                <a:sym typeface="Arial" panose="020B0604020202020204" pitchFamily="34" charset="0"/>
              </a:rPr>
              <a:t>TS-873AeU</a:t>
            </a:r>
            <a:r>
              <a:rPr lang="en-US" altLang="zh-TW" sz="3600" dirty="0">
                <a:latin typeface="Arial" panose="020B0604020202020204" pitchFamily="34" charset="0"/>
                <a:ea typeface="微軟正黑體" panose="020B0604030504040204" pitchFamily="34" charset="-120"/>
                <a:sym typeface="Arial" panose="020B0604020202020204" pitchFamily="34" charset="0"/>
              </a:rPr>
              <a:t> </a:t>
            </a:r>
            <a:r>
              <a:rPr lang="zh-TW" altLang="en-US" sz="3600" dirty="0">
                <a:latin typeface="Arial" panose="020B0604020202020204" pitchFamily="34" charset="0"/>
                <a:ea typeface="微軟正黑體" panose="020B0604030504040204" pitchFamily="34" charset="-120"/>
                <a:sym typeface="Arial" panose="020B0604020202020204" pitchFamily="34" charset="0"/>
              </a:rPr>
              <a:t>系列超短機身</a:t>
            </a:r>
            <a:r>
              <a:rPr lang="en-US" altLang="zh-TW" sz="3600" dirty="0">
                <a:latin typeface="Arial" panose="020B0604020202020204" pitchFamily="34" charset="0"/>
                <a:ea typeface="微軟正黑體" panose="020B0604030504040204" pitchFamily="34" charset="-120"/>
                <a:sym typeface="Arial" panose="020B0604020202020204" pitchFamily="34" charset="0"/>
              </a:rPr>
              <a:t> </a:t>
            </a:r>
            <a:r>
              <a:rPr lang="zh-TW" altLang="en-US" sz="3600" dirty="0">
                <a:latin typeface="Arial" panose="020B0604020202020204" pitchFamily="34" charset="0"/>
                <a:ea typeface="微軟正黑體" panose="020B0604030504040204" pitchFamily="34" charset="-120"/>
                <a:sym typeface="Arial" panose="020B0604020202020204" pitchFamily="34" charset="0"/>
              </a:rPr>
              <a:t>NAS</a:t>
            </a:r>
            <a:r>
              <a:rPr lang="en-US" altLang="zh-TW" sz="3600" dirty="0">
                <a:latin typeface="Arial" panose="020B0604020202020204" pitchFamily="34" charset="0"/>
                <a:ea typeface="微軟正黑體" panose="020B0604030504040204" pitchFamily="34" charset="-120"/>
                <a:sym typeface="Arial" panose="020B0604020202020204" pitchFamily="34" charset="0"/>
              </a:rPr>
              <a:t> </a:t>
            </a:r>
            <a:r>
              <a:rPr lang="zh-TW" altLang="en-US" sz="3600" dirty="0">
                <a:latin typeface="Arial" panose="020B0604020202020204" pitchFamily="34" charset="0"/>
                <a:ea typeface="微軟正黑體" panose="020B0604030504040204" pitchFamily="34" charset="-120"/>
                <a:sym typeface="Arial" panose="020B0604020202020204" pitchFamily="34" charset="0"/>
              </a:rPr>
              <a:t>適用架設情境</a:t>
            </a:r>
          </a:p>
        </p:txBody>
      </p:sp>
      <p:sp>
        <p:nvSpPr>
          <p:cNvPr id="25" name="矩形 24">
            <a:extLst>
              <a:ext uri="{FF2B5EF4-FFF2-40B4-BE49-F238E27FC236}">
                <a16:creationId xmlns:a16="http://schemas.microsoft.com/office/drawing/2014/main" id="{95490A0D-EA0E-49CC-9C2B-C0AE83B0D6BF}"/>
              </a:ext>
            </a:extLst>
          </p:cNvPr>
          <p:cNvSpPr/>
          <p:nvPr/>
        </p:nvSpPr>
        <p:spPr>
          <a:xfrm>
            <a:off x="3929996" y="1499800"/>
            <a:ext cx="4152901" cy="3899050"/>
          </a:xfrm>
          <a:prstGeom prst="rect">
            <a:avLst/>
          </a:prstGeom>
          <a:gradFill flip="none" rotWithShape="1">
            <a:gsLst>
              <a:gs pos="74000">
                <a:schemeClr val="tx1">
                  <a:alpha val="72000"/>
                </a:schemeClr>
              </a:gs>
              <a:gs pos="43000">
                <a:schemeClr val="tx1">
                  <a:alpha val="90000"/>
                </a:schemeClr>
              </a:gs>
              <a:gs pos="95000">
                <a:schemeClr val="tx1">
                  <a:alpha val="33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A4290ED1-FE1A-4E96-8030-0961AD9642B0}"/>
              </a:ext>
            </a:extLst>
          </p:cNvPr>
          <p:cNvSpPr txBox="1"/>
          <p:nvPr/>
        </p:nvSpPr>
        <p:spPr>
          <a:xfrm>
            <a:off x="4152897" y="1580715"/>
            <a:ext cx="3707097" cy="3204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TS-873A</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e</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U</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系列的</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30cm / 12 </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吋短機身設計除了可安裝於伺服機房外，更可安裝於深度小於</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12吋</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的標準機櫃，因此適合安裝於一般辦公室，工作室，教育單位等空間。</a:t>
            </a:r>
          </a:p>
          <a:p>
            <a:pPr marL="179705" indent="-179705">
              <a:lnSpc>
                <a:spcPct val="110000"/>
              </a:lnSpc>
              <a:spcBef>
                <a:spcPts val="600"/>
              </a:spcBef>
              <a:buFont typeface="Arial" panose="020B0604020202020204" pitchFamily="34" charset="0"/>
              <a:buChar char="•"/>
            </a:pPr>
            <a:r>
              <a:rPr lang="zh-TW" altLang="en-US"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可安裝於各式符合 </a:t>
            </a:r>
            <a:r>
              <a:rPr lang="en-US" altLang="zh-TW"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ANSI/EIA-RS-310-D </a:t>
            </a:r>
            <a:r>
              <a:rPr lang="zh-TW" altLang="en-US"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標準 </a:t>
            </a:r>
            <a:r>
              <a:rPr lang="en-US" altLang="zh-TW"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19 </a:t>
            </a:r>
            <a:r>
              <a:rPr lang="zh-TW" altLang="en-US"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吋機櫃</a:t>
            </a:r>
            <a:endParaRPr lang="zh-TW" altLang="en-US" sz="1050" dirty="0">
              <a:solidFill>
                <a:schemeClr val="bg1"/>
              </a:solidFill>
              <a:latin typeface="Arial" panose="020B0604020202020204" pitchFamily="34" charset="0"/>
              <a:ea typeface="微軟正黑體" panose="020B0604030504040204" pitchFamily="34" charset="-120"/>
            </a:endParaRPr>
          </a:p>
          <a:p>
            <a:pPr marL="179705" indent="-179705">
              <a:lnSpc>
                <a:spcPct val="110000"/>
              </a:lnSpc>
              <a:spcBef>
                <a:spcPts val="600"/>
              </a:spcBef>
              <a:buFont typeface="Arial" panose="020B0604020202020204" pitchFamily="34" charset="0"/>
              <a:buChar char="•"/>
            </a:pPr>
            <a:r>
              <a:rPr lang="zh-TW" sz="1050" dirty="0">
                <a:solidFill>
                  <a:schemeClr val="bg1"/>
                </a:solidFill>
                <a:latin typeface="Arial" panose="020B0604020202020204" pitchFamily="34" charset="0"/>
                <a:ea typeface="微軟正黑體" panose="020B0604030504040204" pitchFamily="34" charset="-120"/>
                <a:sym typeface="Arial" panose="020B0604020202020204" pitchFamily="34" charset="0"/>
              </a:rPr>
              <a:t>機櫃深度大於18吋的可選用滑軌或2U固定架</a:t>
            </a:r>
            <a:endParaRPr lang="zh-TW" sz="1050" dirty="0">
              <a:solidFill>
                <a:schemeClr val="bg1"/>
              </a:solidFill>
              <a:latin typeface="Arial" panose="020B0604020202020204" pitchFamily="34" charset="0"/>
              <a:ea typeface="微軟正黑體" panose="020B0604030504040204" pitchFamily="34" charset="-120"/>
            </a:endParaRPr>
          </a:p>
          <a:p>
            <a:pPr marL="179705" indent="-179705">
              <a:lnSpc>
                <a:spcPct val="110000"/>
              </a:lnSpc>
              <a:spcBef>
                <a:spcPts val="600"/>
              </a:spcBef>
              <a:buFont typeface="Arial" panose="020B0604020202020204" pitchFamily="34" charset="0"/>
              <a:buChar char="•"/>
            </a:pPr>
            <a:r>
              <a:rPr lang="zh-TW" sz="1050">
                <a:solidFill>
                  <a:schemeClr val="bg1"/>
                </a:solidFill>
                <a:ea typeface="微軟正黑體"/>
                <a:sym typeface="Arial" panose="020B0604020202020204" pitchFamily="34" charset="0"/>
              </a:rPr>
              <a:t>機櫃深度介於12</a:t>
            </a:r>
            <a:r>
              <a:rPr lang="en-US" altLang="zh-TW" sz="1050" dirty="0">
                <a:solidFill>
                  <a:schemeClr val="bg1"/>
                </a:solidFill>
                <a:ea typeface="微軟正黑體"/>
                <a:sym typeface="Arial" panose="020B0604020202020204" pitchFamily="34" charset="0"/>
              </a:rPr>
              <a:t>~18</a:t>
            </a:r>
            <a:r>
              <a:rPr lang="zh-TW" sz="1050">
                <a:solidFill>
                  <a:schemeClr val="bg1"/>
                </a:solidFill>
                <a:ea typeface="微軟正黑體"/>
                <a:sym typeface="Arial" panose="020B0604020202020204" pitchFamily="34" charset="0"/>
              </a:rPr>
              <a:t>吋時可採用2U固定架</a:t>
            </a:r>
            <a:endParaRPr lang="en-US" altLang="zh-TW" sz="1050" dirty="0">
              <a:solidFill>
                <a:schemeClr val="bg1"/>
              </a:solidFill>
              <a:ea typeface="微軟正黑體"/>
              <a:sym typeface="Arial" panose="020B0604020202020204" pitchFamily="34" charset="0"/>
            </a:endParaRPr>
          </a:p>
          <a:p>
            <a:pPr marL="179705" indent="-179705">
              <a:lnSpc>
                <a:spcPct val="110000"/>
              </a:lnSpc>
              <a:spcBef>
                <a:spcPts val="600"/>
              </a:spcBef>
              <a:buFont typeface="Arial" panose="020B0604020202020204" pitchFamily="34" charset="0"/>
              <a:buChar char="•"/>
            </a:pPr>
            <a:r>
              <a:rPr lang="zh-TW" altLang="en-US" sz="1050" dirty="0">
                <a:solidFill>
                  <a:schemeClr val="bg1"/>
                </a:solidFill>
                <a:ea typeface="微軟正黑體"/>
              </a:rPr>
              <a:t>機櫃深度小於</a:t>
            </a:r>
            <a:r>
              <a:rPr lang="en-US" altLang="zh-TW" sz="1050" dirty="0">
                <a:solidFill>
                  <a:schemeClr val="bg1"/>
                </a:solidFill>
                <a:ea typeface="微軟正黑體"/>
              </a:rPr>
              <a:t>12</a:t>
            </a:r>
            <a:r>
              <a:rPr lang="zh-TW" altLang="en-US" sz="1050">
                <a:solidFill>
                  <a:schemeClr val="bg1"/>
                </a:solidFill>
                <a:ea typeface="微軟正黑體"/>
              </a:rPr>
              <a:t>吋時</a:t>
            </a:r>
            <a:r>
              <a:rPr lang="zh-TW" altLang="zh-TW" sz="1050">
                <a:solidFill>
                  <a:schemeClr val="bg1"/>
                </a:solidFill>
                <a:ea typeface="微軟正黑體"/>
                <a:sym typeface="Arial" panose="020B0604020202020204" pitchFamily="34" charset="0"/>
              </a:rPr>
              <a:t>可</a:t>
            </a:r>
            <a:r>
              <a:rPr lang="zh-TW" altLang="zh-TW" sz="1050" dirty="0">
                <a:solidFill>
                  <a:schemeClr val="bg1"/>
                </a:solidFill>
                <a:ea typeface="微軟正黑體"/>
                <a:sym typeface="Arial" panose="020B0604020202020204" pitchFamily="34" charset="0"/>
              </a:rPr>
              <a:t>採用2U</a:t>
            </a:r>
            <a:r>
              <a:rPr lang="zh-TW" altLang="zh-TW" sz="1050">
                <a:solidFill>
                  <a:schemeClr val="bg1"/>
                </a:solidFill>
                <a:ea typeface="微軟正黑體"/>
                <a:sym typeface="Arial" panose="020B0604020202020204" pitchFamily="34" charset="0"/>
              </a:rPr>
              <a:t>固定架</a:t>
            </a:r>
            <a:r>
              <a:rPr lang="zh-TW" altLang="en-US" sz="1050">
                <a:solidFill>
                  <a:schemeClr val="bg1"/>
                </a:solidFill>
                <a:ea typeface="微軟正黑體"/>
                <a:sym typeface="Arial" panose="020B0604020202020204" pitchFamily="34" charset="0"/>
              </a:rPr>
              <a:t>，但</a:t>
            </a:r>
            <a:r>
              <a:rPr lang="zh-TW" altLang="en-US" sz="1050" dirty="0">
                <a:solidFill>
                  <a:schemeClr val="bg1"/>
                </a:solidFill>
                <a:ea typeface="微軟正黑體"/>
                <a:sym typeface="Arial" panose="020B0604020202020204" pitchFamily="34" charset="0"/>
              </a:rPr>
              <a:t>需確保設置的深度符合</a:t>
            </a:r>
            <a:r>
              <a:rPr lang="en-US" altLang="zh-TW" sz="1050" dirty="0">
                <a:solidFill>
                  <a:schemeClr val="bg1"/>
                </a:solidFill>
                <a:ea typeface="微軟正黑體"/>
                <a:sym typeface="Arial" panose="020B0604020202020204" pitchFamily="34" charset="0"/>
              </a:rPr>
              <a:t>NAS</a:t>
            </a:r>
            <a:r>
              <a:rPr lang="zh-TW" altLang="en-US" sz="1050">
                <a:solidFill>
                  <a:schemeClr val="bg1"/>
                </a:solidFill>
                <a:ea typeface="微軟正黑體"/>
                <a:sym typeface="Arial" panose="020B0604020202020204" pitchFamily="34" charset="0"/>
              </a:rPr>
              <a:t>主機佈線與散熱空間，</a:t>
            </a:r>
            <a:r>
              <a:rPr lang="zh-TW" altLang="en-US" sz="1050" dirty="0">
                <a:solidFill>
                  <a:schemeClr val="bg1"/>
                </a:solidFill>
                <a:ea typeface="微軟正黑體"/>
                <a:sym typeface="Arial" panose="020B0604020202020204" pitchFamily="34" charset="0"/>
              </a:rPr>
              <a:t>同時注意承重需大於</a:t>
            </a:r>
            <a:r>
              <a:rPr lang="en-US" altLang="zh-TW" sz="1050" dirty="0">
                <a:solidFill>
                  <a:schemeClr val="bg1"/>
                </a:solidFill>
                <a:ea typeface="微軟正黑體"/>
                <a:sym typeface="Arial" panose="020B0604020202020204" pitchFamily="34" charset="0"/>
              </a:rPr>
              <a:t>20</a:t>
            </a:r>
            <a:r>
              <a:rPr lang="zh-TW" altLang="en-US" sz="1050" dirty="0">
                <a:solidFill>
                  <a:schemeClr val="bg1"/>
                </a:solidFill>
                <a:ea typeface="微軟正黑體"/>
                <a:sym typeface="Arial" panose="020B0604020202020204" pitchFamily="34" charset="0"/>
              </a:rPr>
              <a:t>公斤</a:t>
            </a:r>
            <a:endParaRPr lang="en-US" altLang="zh-TW" sz="1050" dirty="0">
              <a:solidFill>
                <a:schemeClr val="bg1"/>
              </a:solidFill>
              <a:ea typeface="微軟正黑體"/>
              <a:sym typeface="Arial" panose="020B0604020202020204" pitchFamily="34" charset="0"/>
            </a:endParaRPr>
          </a:p>
          <a:p>
            <a:pPr marL="179705" indent="-179705">
              <a:lnSpc>
                <a:spcPct val="110000"/>
              </a:lnSpc>
              <a:spcBef>
                <a:spcPts val="600"/>
              </a:spcBef>
              <a:buFont typeface="Arial" panose="020B0604020202020204" pitchFamily="34" charset="0"/>
              <a:buChar char="•"/>
            </a:pPr>
            <a:r>
              <a:rPr lang="zh-TW" sz="1050">
                <a:solidFill>
                  <a:schemeClr val="bg1"/>
                </a:solidFill>
                <a:ea typeface="微軟正黑體"/>
                <a:sym typeface="Arial" panose="020B0604020202020204" pitchFamily="34" charset="0"/>
              </a:rPr>
              <a:t>選用市面上</a:t>
            </a:r>
            <a:r>
              <a:rPr lang="en-US" altLang="zh-TW" sz="1050" dirty="0">
                <a:solidFill>
                  <a:schemeClr val="bg1"/>
                </a:solidFill>
                <a:ea typeface="微軟正黑體"/>
                <a:sym typeface="Arial" panose="020B0604020202020204" pitchFamily="34" charset="0"/>
              </a:rPr>
              <a:t> </a:t>
            </a:r>
            <a:r>
              <a:rPr lang="zh-TW" sz="1050">
                <a:solidFill>
                  <a:schemeClr val="bg1"/>
                </a:solidFill>
                <a:ea typeface="微軟正黑體"/>
                <a:sym typeface="Arial" panose="020B0604020202020204" pitchFamily="34" charset="0"/>
              </a:rPr>
              <a:t>2U</a:t>
            </a:r>
            <a:r>
              <a:rPr lang="en-US" altLang="zh-TW" sz="1050" dirty="0">
                <a:solidFill>
                  <a:schemeClr val="bg1"/>
                </a:solidFill>
                <a:ea typeface="微軟正黑體"/>
                <a:sym typeface="Arial" panose="020B0604020202020204" pitchFamily="34" charset="0"/>
              </a:rPr>
              <a:t> </a:t>
            </a:r>
            <a:r>
              <a:rPr lang="zh-TW" sz="1050">
                <a:solidFill>
                  <a:schemeClr val="bg1"/>
                </a:solidFill>
                <a:ea typeface="微軟正黑體"/>
                <a:sym typeface="Arial" panose="020B0604020202020204" pitchFamily="34" charset="0"/>
              </a:rPr>
              <a:t>固定架需注意承重需大於20公斤，深度需可放置12吋機箱</a:t>
            </a:r>
            <a:endParaRPr lang="zh-TW" sz="1050">
              <a:solidFill>
                <a:schemeClr val="bg1"/>
              </a:solidFill>
              <a:ea typeface="微軟正黑體"/>
            </a:endParaRPr>
          </a:p>
          <a:p>
            <a:pPr marL="179705" indent="-179705">
              <a:lnSpc>
                <a:spcPct val="110000"/>
              </a:lnSpc>
              <a:spcBef>
                <a:spcPts val="600"/>
              </a:spcBef>
              <a:buFont typeface="Arial" panose="020B0604020202020204" pitchFamily="34" charset="0"/>
              <a:buChar char="•"/>
            </a:pPr>
            <a:r>
              <a:rPr lang="zh-TW" sz="1050">
                <a:solidFill>
                  <a:schemeClr val="bg1"/>
                </a:solidFill>
                <a:ea typeface="微軟正黑體"/>
                <a:sym typeface="Arial" panose="020B0604020202020204" pitchFamily="34" charset="0"/>
              </a:rPr>
              <a:t>選用</a:t>
            </a:r>
            <a:r>
              <a:rPr lang="en-US" altLang="zh-TW" sz="1050" dirty="0">
                <a:solidFill>
                  <a:schemeClr val="bg1"/>
                </a:solidFill>
                <a:ea typeface="微軟正黑體"/>
                <a:sym typeface="Arial" panose="020B0604020202020204" pitchFamily="34" charset="0"/>
              </a:rPr>
              <a:t> </a:t>
            </a:r>
            <a:r>
              <a:rPr lang="zh-TW" sz="1050" dirty="0">
                <a:solidFill>
                  <a:schemeClr val="bg1"/>
                </a:solidFill>
                <a:ea typeface="微軟正黑體"/>
                <a:sym typeface="Arial" panose="020B0604020202020204" pitchFamily="34" charset="0"/>
              </a:rPr>
              <a:t>QNA</a:t>
            </a:r>
            <a:r>
              <a:rPr lang="en-US" altLang="zh-TW" sz="1050" dirty="0">
                <a:solidFill>
                  <a:schemeClr val="bg1"/>
                </a:solidFill>
                <a:ea typeface="微軟正黑體"/>
                <a:sym typeface="Arial" panose="020B0604020202020204" pitchFamily="34" charset="0"/>
              </a:rPr>
              <a:t>P</a:t>
            </a:r>
            <a:r>
              <a:rPr lang="zh-TW" altLang="en-US" sz="1050" dirty="0">
                <a:solidFill>
                  <a:schemeClr val="bg1"/>
                </a:solidFill>
                <a:ea typeface="微軟正黑體"/>
                <a:sym typeface="Arial" panose="020B0604020202020204" pitchFamily="34" charset="0"/>
              </a:rPr>
              <a:t> </a:t>
            </a:r>
            <a:r>
              <a:rPr lang="en-US" altLang="zh-TW" sz="1050" dirty="0">
                <a:solidFill>
                  <a:schemeClr val="bg1"/>
                </a:solidFill>
                <a:ea typeface="微軟正黑體"/>
                <a:sym typeface="Arial" panose="020B0604020202020204" pitchFamily="34" charset="0"/>
              </a:rPr>
              <a:t>RAIL-B02 </a:t>
            </a:r>
            <a:r>
              <a:rPr lang="zh-TW" sz="1050">
                <a:solidFill>
                  <a:schemeClr val="bg1"/>
                </a:solidFill>
                <a:ea typeface="微軟正黑體"/>
                <a:sym typeface="Arial" panose="020B0604020202020204" pitchFamily="34" charset="0"/>
              </a:rPr>
              <a:t>滑軌需安裝於</a:t>
            </a:r>
            <a:r>
              <a:rPr lang="zh-TW" altLang="en-US" sz="1050">
                <a:solidFill>
                  <a:schemeClr val="bg1"/>
                </a:solidFill>
                <a:ea typeface="微軟正黑體"/>
                <a:sym typeface="Arial" panose="020B0604020202020204" pitchFamily="34" charset="0"/>
              </a:rPr>
              <a:t>有</a:t>
            </a:r>
            <a:r>
              <a:rPr lang="zh-TW" sz="1050">
                <a:solidFill>
                  <a:schemeClr val="bg1"/>
                </a:solidFill>
                <a:ea typeface="微軟正黑體"/>
                <a:sym typeface="Arial" panose="020B0604020202020204" pitchFamily="34" charset="0"/>
              </a:rPr>
              <a:t>前後方</a:t>
            </a:r>
            <a:r>
              <a:rPr lang="zh-TW" altLang="en-US" sz="1050">
                <a:solidFill>
                  <a:schemeClr val="bg1"/>
                </a:solidFill>
                <a:ea typeface="微軟正黑體"/>
                <a:sym typeface="Arial" panose="020B0604020202020204" pitchFamily="34" charset="0"/>
              </a:rPr>
              <a:t>形</a:t>
            </a:r>
            <a:r>
              <a:rPr lang="zh-TW" sz="1050">
                <a:solidFill>
                  <a:schemeClr val="bg1"/>
                </a:solidFill>
                <a:ea typeface="微軟正黑體"/>
                <a:sym typeface="Arial" panose="020B0604020202020204" pitchFamily="34" charset="0"/>
              </a:rPr>
              <a:t>排孔的18吋以上深度的機櫃</a:t>
            </a:r>
            <a:endParaRPr lang="zh-TW" sz="1050">
              <a:solidFill>
                <a:schemeClr val="bg1"/>
              </a:solidFill>
              <a:ea typeface="微軟正黑體"/>
            </a:endParaRPr>
          </a:p>
        </p:txBody>
      </p:sp>
      <p:sp>
        <p:nvSpPr>
          <p:cNvPr id="8" name="文字方塊 7">
            <a:extLst>
              <a:ext uri="{FF2B5EF4-FFF2-40B4-BE49-F238E27FC236}">
                <a16:creationId xmlns:a16="http://schemas.microsoft.com/office/drawing/2014/main" id="{C87BC5CF-D4EA-4EE4-91AB-47FE297FE9B9}"/>
              </a:ext>
            </a:extLst>
          </p:cNvPr>
          <p:cNvSpPr txBox="1"/>
          <p:nvPr/>
        </p:nvSpPr>
        <p:spPr>
          <a:xfrm>
            <a:off x="4230402" y="4751000"/>
            <a:ext cx="3707097" cy="276999"/>
          </a:xfrm>
          <a:prstGeom prst="rect">
            <a:avLst/>
          </a:prstGeom>
          <a:noFill/>
        </p:spPr>
        <p:txBody>
          <a:bodyPr wrap="square" rtlCol="0">
            <a:spAutoFit/>
          </a:bodyPr>
          <a:lstStyle/>
          <a:p>
            <a:r>
              <a:rPr lang="en-US" altLang="zh-TW" sz="600" b="0" i="0" dirty="0">
                <a:solidFill>
                  <a:schemeClr val="tx1">
                    <a:lumMod val="50000"/>
                  </a:schemeClr>
                </a:solidFill>
                <a:effectLst/>
                <a:latin typeface="Arial" panose="020B0604020202020204" pitchFamily="34" charset="0"/>
                <a:ea typeface="微軟正黑體" panose="020B0604030504040204" pitchFamily="34" charset="-120"/>
                <a:sym typeface="Arial" panose="020B0604020202020204" pitchFamily="34" charset="0"/>
              </a:rPr>
              <a:t>All product and company names are trademarks or registered trademarks of their respective holders. Use of them does not imply any affiliation with or endorsement by them. </a:t>
            </a:r>
            <a:endParaRPr lang="zh-TW" altLang="en-US" sz="600" dirty="0">
              <a:solidFill>
                <a:schemeClr val="tx1">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196413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E96676F5-0EB6-4083-83ED-219EFCC60778}"/>
              </a:ext>
            </a:extLst>
          </p:cNvPr>
          <p:cNvSpPr/>
          <p:nvPr/>
        </p:nvSpPr>
        <p:spPr>
          <a:xfrm>
            <a:off x="-1367" y="941525"/>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矩形: 圓角 34">
            <a:extLst>
              <a:ext uri="{FF2B5EF4-FFF2-40B4-BE49-F238E27FC236}">
                <a16:creationId xmlns:a16="http://schemas.microsoft.com/office/drawing/2014/main" id="{FD6C7BCF-B7E5-48FB-B420-61C4ABD429C3}"/>
              </a:ext>
            </a:extLst>
          </p:cNvPr>
          <p:cNvSpPr/>
          <p:nvPr/>
        </p:nvSpPr>
        <p:spPr>
          <a:xfrm>
            <a:off x="2713235" y="538218"/>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30CD9D28-D7CA-4B5D-993C-480A15A2CEAB}"/>
              </a:ext>
            </a:extLst>
          </p:cNvPr>
          <p:cNvSpPr/>
          <p:nvPr/>
        </p:nvSpPr>
        <p:spPr>
          <a:xfrm>
            <a:off x="3212933" y="2173539"/>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descr="一張含有 文字 的圖片&#10;&#10;自動產生的描述">
            <a:extLst>
              <a:ext uri="{FF2B5EF4-FFF2-40B4-BE49-F238E27FC236}">
                <a16:creationId xmlns:a16="http://schemas.microsoft.com/office/drawing/2014/main" id="{98DEAF94-F6B8-4B3B-87E9-E93DB7F7EC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0148" y="300532"/>
            <a:ext cx="5855569" cy="3660381"/>
          </a:xfrm>
          <a:prstGeom prst="rect">
            <a:avLst/>
          </a:prstGeom>
        </p:spPr>
      </p:pic>
      <p:sp>
        <p:nvSpPr>
          <p:cNvPr id="2" name="標題 1"/>
          <p:cNvSpPr>
            <a:spLocks noGrp="1"/>
          </p:cNvSpPr>
          <p:nvPr>
            <p:ph type="title"/>
          </p:nvPr>
        </p:nvSpPr>
        <p:spPr/>
        <p:txBody>
          <a:bodyPr/>
          <a:lstStyle/>
          <a:p>
            <a:pPr algn="l"/>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雙</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2.5GbE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高速網路企業經濟的標配</a:t>
            </a:r>
          </a:p>
        </p:txBody>
      </p:sp>
      <p:sp>
        <p:nvSpPr>
          <p:cNvPr id="3" name="矩形 2">
            <a:extLst>
              <a:ext uri="{FF2B5EF4-FFF2-40B4-BE49-F238E27FC236}">
                <a16:creationId xmlns:a16="http://schemas.microsoft.com/office/drawing/2014/main" id="{A9F470AC-2407-42AB-A0BA-5824548476CD}"/>
              </a:ext>
            </a:extLst>
          </p:cNvPr>
          <p:cNvSpPr/>
          <p:nvPr/>
        </p:nvSpPr>
        <p:spPr>
          <a:xfrm>
            <a:off x="4781978" y="2495492"/>
            <a:ext cx="603569" cy="3687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3898907" y="4361597"/>
            <a:ext cx="24044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600" b="0"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 x 2.5GbE</a:t>
            </a:r>
            <a:r>
              <a:rPr lang="zh-TW" altLang="en-US" sz="1600" b="0"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高速網路</a:t>
            </a:r>
            <a:endParaRPr lang="fr-FR" altLang="zh-TW" sz="1600" b="0"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450205" y="2571750"/>
            <a:ext cx="2829943" cy="2220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個</a:t>
            </a: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 2.5GbE </a:t>
            </a: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高速網路埠</a:t>
            </a:r>
            <a:endPar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舊世代</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1GbE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網速，已滿足不了現今中小企業用戶的基本儲存需求，因此</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TS-873AeU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，標配了</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2.5GbE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網路埠，透過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Port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網路聚合，可提供最高達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5Gbps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的資料傳輸能力。</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 name="直線單箭頭接點 5">
            <a:extLst>
              <a:ext uri="{FF2B5EF4-FFF2-40B4-BE49-F238E27FC236}">
                <a16:creationId xmlns:a16="http://schemas.microsoft.com/office/drawing/2014/main" id="{CD73DA11-A352-49D6-9D11-64DB469BDC23}"/>
              </a:ext>
            </a:extLst>
          </p:cNvPr>
          <p:cNvCxnSpPr>
            <a:cxnSpLocks/>
            <a:stCxn id="3" idx="2"/>
          </p:cNvCxnSpPr>
          <p:nvPr/>
        </p:nvCxnSpPr>
        <p:spPr>
          <a:xfrm>
            <a:off x="5083763" y="2864224"/>
            <a:ext cx="0" cy="404654"/>
          </a:xfrm>
          <a:prstGeom prst="straightConnector1">
            <a:avLst/>
          </a:prstGeom>
          <a:ln w="15875">
            <a:solidFill>
              <a:srgbClr val="FFC000"/>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9BCA819A-C663-4B5C-A338-FB6E436221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802" y="1629581"/>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圖片 38" descr="一張含有 文字 的圖片&#10;&#10;自動產生的描述">
            <a:extLst>
              <a:ext uri="{FF2B5EF4-FFF2-40B4-BE49-F238E27FC236}">
                <a16:creationId xmlns:a16="http://schemas.microsoft.com/office/drawing/2014/main" id="{0A80DEE1-414F-47A9-A733-A59941CAEC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64565" y="3132103"/>
            <a:ext cx="2073129" cy="1204927"/>
          </a:xfrm>
          <a:prstGeom prst="rect">
            <a:avLst/>
          </a:prstGeom>
        </p:spPr>
      </p:pic>
    </p:spTree>
    <p:extLst>
      <p:ext uri="{BB962C8B-B14F-4D97-AF65-F5344CB8AC3E}">
        <p14:creationId xmlns:p14="http://schemas.microsoft.com/office/powerpoint/2010/main" val="481889472"/>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圓角 42">
            <a:extLst>
              <a:ext uri="{FF2B5EF4-FFF2-40B4-BE49-F238E27FC236}">
                <a16:creationId xmlns:a16="http://schemas.microsoft.com/office/drawing/2014/main" id="{3544A877-E0D3-4D4C-8D89-8EB71AB05267}"/>
              </a:ext>
            </a:extLst>
          </p:cNvPr>
          <p:cNvSpPr/>
          <p:nvPr/>
        </p:nvSpPr>
        <p:spPr>
          <a:xfrm>
            <a:off x="3212933" y="2173539"/>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41">
            <a:extLst>
              <a:ext uri="{FF2B5EF4-FFF2-40B4-BE49-F238E27FC236}">
                <a16:creationId xmlns:a16="http://schemas.microsoft.com/office/drawing/2014/main" id="{F0F55F54-07EB-42E1-BEB0-B1EF63621FE6}"/>
              </a:ext>
            </a:extLst>
          </p:cNvPr>
          <p:cNvSpPr/>
          <p:nvPr/>
        </p:nvSpPr>
        <p:spPr>
          <a:xfrm>
            <a:off x="2674162" y="506977"/>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圖片 52" descr="一張含有 文字 的圖片&#10;&#10;自動產生的描述">
            <a:extLst>
              <a:ext uri="{FF2B5EF4-FFF2-40B4-BE49-F238E27FC236}">
                <a16:creationId xmlns:a16="http://schemas.microsoft.com/office/drawing/2014/main" id="{CEBE0713-C336-4F67-8F9E-6933EFD99D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0147" y="300532"/>
            <a:ext cx="5855569" cy="3660381"/>
          </a:xfrm>
          <a:prstGeom prst="rect">
            <a:avLst/>
          </a:prstGeom>
        </p:spPr>
      </p:pic>
      <p:pic>
        <p:nvPicPr>
          <p:cNvPr id="44" name="圖片 43" descr="一張含有 文字 的圖片&#10;&#10;自動產生的描述">
            <a:extLst>
              <a:ext uri="{FF2B5EF4-FFF2-40B4-BE49-F238E27FC236}">
                <a16:creationId xmlns:a16="http://schemas.microsoft.com/office/drawing/2014/main" id="{4400973B-83C1-4780-BD65-EF5FCB6799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82492" y="2495492"/>
            <a:ext cx="603569" cy="346133"/>
          </a:xfrm>
          <a:prstGeom prst="rect">
            <a:avLst/>
          </a:prstGeom>
        </p:spPr>
      </p:pic>
      <p:sp>
        <p:nvSpPr>
          <p:cNvPr id="51" name="矩形: 圓角 50">
            <a:extLst>
              <a:ext uri="{FF2B5EF4-FFF2-40B4-BE49-F238E27FC236}">
                <a16:creationId xmlns:a16="http://schemas.microsoft.com/office/drawing/2014/main" id="{B0623F06-4E28-490D-B8F4-258739128B36}"/>
              </a:ext>
            </a:extLst>
          </p:cNvPr>
          <p:cNvSpPr/>
          <p:nvPr/>
        </p:nvSpPr>
        <p:spPr>
          <a:xfrm>
            <a:off x="-1367" y="941525"/>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523750" y="368825"/>
            <a:ext cx="8086850" cy="572700"/>
          </a:xfrm>
        </p:spPr>
        <p:txBody>
          <a:bodyPr/>
          <a:lstStyle/>
          <a:p>
            <a:pPr algn="l"/>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4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埠</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a:t>
            </a:r>
            <a:r>
              <a:rPr lang="fr-FR" altLang="zh-TW" dirty="0">
                <a:latin typeface="Arial" panose="020B0604020202020204" pitchFamily="34" charset="0"/>
                <a:ea typeface="微軟正黑體" panose="020B0604030504040204" pitchFamily="34" charset="-120"/>
                <a:cs typeface="+mn-ea"/>
                <a:sym typeface="Arial" panose="020B0604020202020204" pitchFamily="34" charset="0"/>
              </a:rPr>
              <a:t>USB 3.2 Gen 2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高速</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10Gbps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擴充接口</a:t>
            </a: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4382055" y="4310918"/>
            <a:ext cx="240444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600" b="0" i="0" u="none" strike="noStrike" dirty="0">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USB 3.2 Gen 2 port</a:t>
            </a:r>
          </a:p>
          <a:p>
            <a:pPr algn="ctr" fontAlgn="b"/>
            <a:r>
              <a:rPr lang="en-US" altLang="zh-TW"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Type-C, 2 x Type-A</a:t>
            </a:r>
            <a:endParaRPr lang="en-US" altLang="zh-TW" sz="16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506646" y="2546991"/>
            <a:ext cx="2869492" cy="1945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4</a:t>
            </a: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個</a:t>
            </a: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 USB </a:t>
            </a: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高速</a:t>
            </a:r>
            <a:r>
              <a:rPr lang="en-US" alt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 10Gbps </a:t>
            </a:r>
            <a:r>
              <a:rPr lang="zh-TW" altLang="en-US"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埠</a:t>
            </a:r>
            <a:endParaRPr lang="zh-TW" sz="18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除了可連接</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QNAP TL USB</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JBOD </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容量擴充或備份外，相較於一般</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提供了更順暢的檔案傳輸體驗。</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若安裝</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顯示卡時，</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介面更可以連接鍵盤滑鼠直接操作監看，或是當成</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使用，足夠的</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埠數量，滿足各種情境需求。</a:t>
            </a:r>
            <a:endParaRPr 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矩形 46">
            <a:extLst>
              <a:ext uri="{FF2B5EF4-FFF2-40B4-BE49-F238E27FC236}">
                <a16:creationId xmlns:a16="http://schemas.microsoft.com/office/drawing/2014/main" id="{D304F861-2F38-4506-B8C7-831C8F29772D}"/>
              </a:ext>
            </a:extLst>
          </p:cNvPr>
          <p:cNvSpPr/>
          <p:nvPr/>
        </p:nvSpPr>
        <p:spPr>
          <a:xfrm>
            <a:off x="5282492" y="2495492"/>
            <a:ext cx="603569" cy="3687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單箭頭接點 48">
            <a:extLst>
              <a:ext uri="{FF2B5EF4-FFF2-40B4-BE49-F238E27FC236}">
                <a16:creationId xmlns:a16="http://schemas.microsoft.com/office/drawing/2014/main" id="{8713465F-2B63-4285-A73F-3A4A73ED7E6D}"/>
              </a:ext>
            </a:extLst>
          </p:cNvPr>
          <p:cNvCxnSpPr>
            <a:cxnSpLocks/>
            <a:stCxn id="47" idx="2"/>
          </p:cNvCxnSpPr>
          <p:nvPr/>
        </p:nvCxnSpPr>
        <p:spPr>
          <a:xfrm>
            <a:off x="5584277" y="2864224"/>
            <a:ext cx="0" cy="404654"/>
          </a:xfrm>
          <a:prstGeom prst="straightConnector1">
            <a:avLst/>
          </a:prstGeom>
          <a:ln w="15875">
            <a:solidFill>
              <a:srgbClr val="FFC000"/>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39" name="圖片 38" descr="一張含有 文字 的圖片&#10;&#10;自動產生的描述">
            <a:extLst>
              <a:ext uri="{FF2B5EF4-FFF2-40B4-BE49-F238E27FC236}">
                <a16:creationId xmlns:a16="http://schemas.microsoft.com/office/drawing/2014/main" id="{0A80DEE1-414F-47A9-A733-A59941CAEC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47712" y="3105990"/>
            <a:ext cx="2073129" cy="1204927"/>
          </a:xfrm>
          <a:prstGeom prst="rect">
            <a:avLst/>
          </a:prstGeom>
        </p:spPr>
      </p:pic>
      <p:pic>
        <p:nvPicPr>
          <p:cNvPr id="50" name="圖片 49">
            <a:extLst>
              <a:ext uri="{FF2B5EF4-FFF2-40B4-BE49-F238E27FC236}">
                <a16:creationId xmlns:a16="http://schemas.microsoft.com/office/drawing/2014/main" id="{2B560D41-1FD3-479A-9D12-D12473E6D81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3347" y="1629581"/>
            <a:ext cx="866081" cy="86608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71594887"/>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fa77ce9-a34f-4273-ac9e-53b31ebe6f5b&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1disxghs">
      <a:majorFont>
        <a:latin typeface="Arial" panose="020B0604020202020204"/>
        <a:ea typeface="微軟正黑體"/>
        <a:cs typeface=""/>
      </a:majorFont>
      <a:minorFont>
        <a:latin typeface="Arial" panose="020B0604020202020204"/>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4F15BA6FDB83DF45ACBB97339620D687" ma:contentTypeVersion="12" ma:contentTypeDescription="建立新的文件。" ma:contentTypeScope="" ma:versionID="7733ccfc0f9221129bfd73835ff329eb">
  <xsd:schema xmlns:xsd="http://www.w3.org/2001/XMLSchema" xmlns:xs="http://www.w3.org/2001/XMLSchema" xmlns:p="http://schemas.microsoft.com/office/2006/metadata/properties" xmlns:ns3="34f220f5-ee29-4263-80ab-1a6ecd269c52" xmlns:ns4="cd1d27fb-d87a-4c42-9852-348a627560e4" targetNamespace="http://schemas.microsoft.com/office/2006/metadata/properties" ma:root="true" ma:fieldsID="1c20485bf444476976ab75ae1836f53d" ns3:_="" ns4:_="">
    <xsd:import namespace="34f220f5-ee29-4263-80ab-1a6ecd269c52"/>
    <xsd:import namespace="cd1d27fb-d87a-4c42-9852-348a627560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220f5-ee29-4263-80ab-1a6ecd26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1d27fb-d87a-4c42-9852-348a627560e4"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A5F837-C56F-4F85-B1AA-1E04F65B9E40}">
  <ds:schemaRefs>
    <ds:schemaRef ds:uri="http://schemas.microsoft.com/sharepoint/v3/contenttype/forms"/>
  </ds:schemaRefs>
</ds:datastoreItem>
</file>

<file path=customXml/itemProps2.xml><?xml version="1.0" encoding="utf-8"?>
<ds:datastoreItem xmlns:ds="http://schemas.openxmlformats.org/officeDocument/2006/customXml" ds:itemID="{6BC5B200-A512-4B54-A576-7E194A179AEB}">
  <ds:schemaRefs>
    <ds:schemaRef ds:uri="34f220f5-ee29-4263-80ab-1a6ecd269c52"/>
    <ds:schemaRef ds:uri="cd1d27fb-d87a-4c42-9852-348a627560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DA3E1C-7268-4A35-8C5F-F17718A2D0F1}">
  <ds:schemaRefs>
    <ds:schemaRef ds:uri="34f220f5-ee29-4263-80ab-1a6ecd269c52"/>
    <ds:schemaRef ds:uri="http://purl.org/dc/terms/"/>
    <ds:schemaRef ds:uri="http://schemas.microsoft.com/office/2006/documentManagement/types"/>
    <ds:schemaRef ds:uri="http://purl.org/dc/dcmitype/"/>
    <ds:schemaRef ds:uri="cd1d27fb-d87a-4c42-9852-348a627560e4"/>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2116</TotalTime>
  <Words>8578</Words>
  <Application>Microsoft Office PowerPoint</Application>
  <PresentationFormat>如螢幕大小 (16:9)</PresentationFormat>
  <Paragraphs>597</Paragraphs>
  <Slides>43</Slides>
  <Notes>41</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43</vt:i4>
      </vt:variant>
    </vt:vector>
  </HeadingPairs>
  <TitlesOfParts>
    <vt:vector size="53" baseType="lpstr">
      <vt:lpstr>Segoe UI</vt:lpstr>
      <vt:lpstr>Calibri</vt:lpstr>
      <vt:lpstr>微軟正黑體</vt:lpstr>
      <vt:lpstr>Orbitron</vt:lpstr>
      <vt:lpstr>Arial</vt:lpstr>
      <vt:lpstr>Microsoft JhengHei W05 Light</vt:lpstr>
      <vt:lpstr>Corbel</vt:lpstr>
      <vt:lpstr>Roboto</vt:lpstr>
      <vt:lpstr>Lato</vt:lpstr>
      <vt:lpstr>Solar Panel Project Proposal by Slidesgo</vt:lpstr>
      <vt:lpstr>PowerPoint 簡報</vt:lpstr>
      <vt:lpstr>中小型企業或教育單位的大容量儲存需求</vt:lpstr>
      <vt:lpstr>企業儲存更需考慮將來的擴充需求</vt:lpstr>
      <vt:lpstr>TS-873AeU, TS-873AeU-RP 硬體特色</vt:lpstr>
      <vt:lpstr>TS-873AeU，TS-873AeU-RP 超短 30 cm / 12吋機箱設計</vt:lpstr>
      <vt:lpstr>超短機箱設計</vt:lpstr>
      <vt:lpstr>TS-873AeU 系列超短機身 NAS 適用架設情境</vt:lpstr>
      <vt:lpstr>雙 2.5GbE 高速網路企業經濟的標配</vt:lpstr>
      <vt:lpstr>4 埠 USB 3.2 Gen 2 高速 10Gbps 擴充接口</vt:lpstr>
      <vt:lpstr>支援 ECC 記憶體 (Error Correcting Code)</vt:lpstr>
      <vt:lpstr>PowerPoint 簡報</vt:lpstr>
      <vt:lpstr>前視圖</vt:lpstr>
      <vt:lpstr>後視圖</vt:lpstr>
      <vt:lpstr>2U NAS 規格比較</vt:lpstr>
      <vt:lpstr>選購支援 JBOD 儲存擴充設備與滑軌</vt:lpstr>
      <vt:lpstr>選購各式網路相關擴充配件</vt:lpstr>
      <vt:lpstr>  </vt:lpstr>
      <vt:lpstr>PowerPoint 簡報</vt:lpstr>
      <vt:lpstr>選購網路交換器</vt:lpstr>
      <vt:lpstr>2 x 2.5GbE進行10GB檔案傳輸效能</vt:lpstr>
      <vt:lpstr>連接網路擴充卡2 x 10GbE效能數據</vt:lpstr>
      <vt:lpstr>PowerPoint 簡報</vt:lpstr>
      <vt:lpstr>磁碟安裝</vt:lpstr>
      <vt:lpstr>NAS快速安裝 </vt:lpstr>
      <vt:lpstr>預載全新 QTS 5.0 NAS 智慧與安全作業系統</vt:lpstr>
      <vt:lpstr>QTS / QuTS hero 一機雙系統， 視乎您的喜好選擇使用</vt:lpstr>
      <vt:lpstr> QuTS hero 5  要求更高的資料安全性與保護機制</vt:lpstr>
      <vt:lpstr>透過免授權費的 HBS 3 (Hybrid Backup Sync 3)  進行最佳資料備份與還原策略 3 步驟 </vt:lpstr>
      <vt:lpstr>DA Drive Analyzer 磁碟故障預測</vt:lpstr>
      <vt:lpstr>全方位 NAS 資安防護</vt:lpstr>
      <vt:lpstr>QVR Elite 安全監控方案</vt:lpstr>
      <vt:lpstr>QVR Elite智慧安全監控方案</vt:lpstr>
      <vt:lpstr>相容於為數龐大的攝影機型號</vt:lpstr>
      <vt:lpstr>統合式介面同時監看與回放</vt:lpstr>
      <vt:lpstr>行動與家用監控方案 </vt:lpstr>
      <vt:lpstr>Qsirch 全文檢索搜尋工具</vt:lpstr>
      <vt:lpstr>Qfiling 自動歸檔</vt:lpstr>
      <vt:lpstr>Qtier HDD / SSD 資料自動分層儲存技術</vt:lpstr>
      <vt:lpstr>彈性安裝 M.2 2280 NVMe PCIe SSD 或  2.5 吋 SATA SSD 當作 SSD 快取</vt:lpstr>
      <vt:lpstr>SSD 快取增益</vt:lpstr>
      <vt:lpstr>Virtualization Station 虛擬機工作站 </vt:lpstr>
      <vt:lpstr>Container Station 軟體容器工作站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TS-1886XU-RP-R2 TS-h1886XU-RP-R2</dc:title>
  <dc:creator>Lucas Lin</dc:creator>
  <cp:lastModifiedBy>Lucas Lin 林彥呈</cp:lastModifiedBy>
  <cp:revision>12</cp:revision>
  <cp:lastPrinted>2022-02-23T10:22:19Z</cp:lastPrinted>
  <dcterms:modified xsi:type="dcterms:W3CDTF">2022-02-25T10:18:06Z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0x0101004F15BA6FDB83DF45ACBB97339620D687</vt:lpwstr>
  </property>
</Properties>
</file>