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4" r:id="rId1"/>
  </p:sldMasterIdLst>
  <p:notesMasterIdLst>
    <p:notesMasterId r:id="rId21"/>
  </p:notesMasterIdLst>
  <p:sldIdLst>
    <p:sldId id="256" r:id="rId2"/>
    <p:sldId id="257" r:id="rId3"/>
    <p:sldId id="258" r:id="rId4"/>
    <p:sldId id="275" r:id="rId5"/>
    <p:sldId id="261" r:id="rId6"/>
    <p:sldId id="260" r:id="rId7"/>
    <p:sldId id="276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7" r:id="rId2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F8E6"/>
    <a:srgbClr val="004A82"/>
    <a:srgbClr val="009999"/>
    <a:srgbClr val="CBFBFD"/>
    <a:srgbClr val="2B4DF5"/>
    <a:srgbClr val="4E3AE6"/>
    <a:srgbClr val="9236F8"/>
    <a:srgbClr val="5A06B6"/>
    <a:srgbClr val="FCFDD7"/>
    <a:srgbClr val="FF9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6004ABBA-8380-4FB9-9E89-93F57368CD48}">
  <a:tblStyle styleId="{6004ABBA-8380-4FB9-9E89-93F57368CD4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12" y="13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buChar char="●"/>
              <a:defRPr sz="1100"/>
            </a:lvl1pPr>
            <a:lvl2pPr lvl="1">
              <a:spcBef>
                <a:spcPts val="0"/>
              </a:spcBef>
              <a:buSzPct val="100000"/>
              <a:buChar char="○"/>
              <a:defRPr sz="1100"/>
            </a:lvl2pPr>
            <a:lvl3pPr lvl="2">
              <a:spcBef>
                <a:spcPts val="0"/>
              </a:spcBef>
              <a:buSzPct val="100000"/>
              <a:buChar char="■"/>
              <a:defRPr sz="1100"/>
            </a:lvl3pPr>
            <a:lvl4pPr lvl="3">
              <a:spcBef>
                <a:spcPts val="0"/>
              </a:spcBef>
              <a:buSzPct val="100000"/>
              <a:buChar char="●"/>
              <a:defRPr sz="1100"/>
            </a:lvl4pPr>
            <a:lvl5pPr lvl="4">
              <a:spcBef>
                <a:spcPts val="0"/>
              </a:spcBef>
              <a:buSzPct val="100000"/>
              <a:buChar char="○"/>
              <a:defRPr sz="1100"/>
            </a:lvl5pPr>
            <a:lvl6pPr lvl="5">
              <a:spcBef>
                <a:spcPts val="0"/>
              </a:spcBef>
              <a:buSzPct val="100000"/>
              <a:buChar char="■"/>
              <a:defRPr sz="1100"/>
            </a:lvl6pPr>
            <a:lvl7pPr lvl="6">
              <a:spcBef>
                <a:spcPts val="0"/>
              </a:spcBef>
              <a:buSzPct val="100000"/>
              <a:buChar char="●"/>
              <a:defRPr sz="1100"/>
            </a:lvl7pPr>
            <a:lvl8pPr lvl="7">
              <a:spcBef>
                <a:spcPts val="0"/>
              </a:spcBef>
              <a:buSzPct val="100000"/>
              <a:buChar char="○"/>
              <a:defRPr sz="1100"/>
            </a:lvl8pPr>
            <a:lvl9pPr lvl="8">
              <a:spcBef>
                <a:spcPts val="0"/>
              </a:spcBef>
              <a:buSzPct val="1000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857968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簡報修改重點：</a:t>
            </a:r>
          </a:p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zh-TW"/>
              <a:t>要非常強調 由個人到企業都一體適用</a:t>
            </a:r>
          </a:p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zh-TW"/>
              <a:t>一開始就要說 很多客戶經常來問 我們的Qsync 和 同業的Cloud Sync 以及 Dropbox 有何不同，由這個破題</a:t>
            </a:r>
          </a:p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zh-TW"/>
              <a:t>先講大大的不同處：群暉 沒有集中管理，不適合企業使用。Dropbox 資料有可以外洩不安全</a:t>
            </a:r>
          </a:p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zh-TW"/>
              <a:t>要PK：要明確的比較群暉的功能，重重的予以攻擊，同時一邊 demo 也一邊將Cloud sync 也帶出畫面比較, 強調其沒有的功能, 無法做.......</a:t>
            </a:r>
          </a:p>
          <a:p>
            <a:pPr marL="457200" lvl="0" indent="-228600" rtl="0">
              <a:spcBef>
                <a:spcPts val="0"/>
              </a:spcBef>
              <a:buAutoNum type="arabicPeriod"/>
            </a:pPr>
            <a:r>
              <a:rPr lang="zh-TW"/>
              <a:t>要點出 電腦 手機終端備份，現場要demo PC 手機 ( Qfile 新版 , auto uploads )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r>
              <a:rPr lang="zh-TW"/>
              <a:t>新聞稿 標題：QNAP 企業級集中式電腦 手機私有雲備份系統 提供 團隊資料夾操作 同時可以讓千人團隊共同使用 =&gt; 要再確認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r>
              <a:rPr lang="zh-TW"/>
              <a:t>我們的產品名稱中英文　要好好重新確認一個好記有意義的名稱，Qsync  Centralized Device auto file backup system 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r>
              <a:rPr lang="zh-TW"/>
              <a:t>只比集中式, 將來他們的畫面show 出來找, 確定找不到 就可以了, 只是証明 我們沒胡說, 然後要做一個主要的功能比較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/>
              <a:t>．只要將檔案拖拉到桌面上的資料夾，立即上傳至NAS</a:t>
            </a:r>
            <a:br>
              <a:rPr lang="zh-TW"/>
            </a:br>
            <a:r>
              <a:rPr lang="zh-TW"/>
              <a:t>．NAS若有新的檔案，也會同步至電腦桌面上一份</a:t>
            </a:r>
          </a:p>
          <a:p>
            <a:pPr lvl="0" rtl="0">
              <a:spcBef>
                <a:spcPts val="0"/>
              </a:spcBef>
              <a:buNone/>
            </a:pPr>
            <a:r>
              <a:rPr lang="zh-TW"/>
              <a:t/>
            </a:r>
            <a:br>
              <a:rPr lang="zh-TW"/>
            </a:br>
            <a:r>
              <a:rPr lang="zh-TW"/>
              <a:t/>
            </a:r>
            <a:br>
              <a:rPr lang="zh-TW"/>
            </a:br>
            <a:endParaRPr lang="zh-TW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．同步共享資料夾-由管理者建立, 建立團體資料夾-一般使用者可以自行建立</a:t>
            </a:r>
          </a:p>
          <a:p>
            <a:pPr lvl="0">
              <a:spcBef>
                <a:spcPts val="0"/>
              </a:spcBef>
              <a:buNone/>
            </a:pPr>
            <a:r>
              <a:rPr lang="zh-TW"/>
              <a:t>．使用同步共享資料夾的時機?</a:t>
            </a:r>
          </a:p>
          <a:p>
            <a:pPr lvl="0" rtl="0">
              <a:spcBef>
                <a:spcPts val="0"/>
              </a:spcBef>
              <a:buNone/>
            </a:pPr>
            <a:r>
              <a:rPr lang="zh-TW"/>
              <a:t>    由NAS系統管理者建立</a:t>
            </a:r>
            <a:br>
              <a:rPr lang="zh-TW"/>
            </a:br>
            <a:r>
              <a:rPr lang="zh-TW"/>
              <a:t>    部門間溝通協作的最佳方式</a:t>
            </a:r>
            <a:br>
              <a:rPr lang="zh-TW"/>
            </a:br>
            <a:r>
              <a:rPr lang="zh-TW"/>
              <a:t>    根據權限來判斷資料是否可以讀寫</a:t>
            </a:r>
            <a:br>
              <a:rPr lang="zh-TW"/>
            </a:br>
            <a:r>
              <a:rPr lang="zh-TW"/>
              <a:t/>
            </a:r>
            <a:br>
              <a:rPr lang="zh-TW"/>
            </a:br>
            <a:r>
              <a:rPr lang="zh-TW"/>
              <a:t>Qsync 資料夾才可建立團體資料夾，其他同步資料夾無法建立。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r>
              <a:rPr lang="zh-TW"/>
              <a:t>國內自動化公司-透過團體資料夾與國外客戶進行溝通協作</a:t>
            </a:r>
            <a:br>
              <a:rPr lang="zh-TW"/>
            </a:br>
            <a:r>
              <a:rPr lang="zh-TW"/>
              <a:t>國外能源客戶-透過Shared Folder來同步員工檔案及eml檔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/>
              <a:t>影音媒體產業-提供資料夾讓其他廠商上傳影片</a:t>
            </a:r>
            <a:br>
              <a:rPr lang="zh-TW"/>
            </a:br>
            <a:r>
              <a:rPr lang="zh-TW"/>
              <a:t>後製公司-提供連結讓影音媒體下載後製好的影片</a:t>
            </a:r>
            <a:br>
              <a:rPr lang="zh-TW"/>
            </a:br>
            <a:r>
              <a:rPr lang="zh-TW"/>
              <a:t>．Linux版本即將推出。iOS版本？</a:t>
            </a:r>
            <a:br>
              <a:rPr lang="zh-TW"/>
            </a:br>
            <a:endParaRPr lang="zh-TW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dirty="0"/>
              <a:t>也Demo手機也可以以離線編輯，然後再同步回去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Shape 2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dirty="0"/>
              <a:t>同步不移除NAS上檔案:</a:t>
            </a:r>
            <a:br>
              <a:rPr lang="zh-TW" dirty="0"/>
            </a:br>
            <a:r>
              <a:rPr lang="zh-TW" dirty="0"/>
              <a:t>若不小心誤刪檔案，NAS依然有檔案副本</a:t>
            </a:r>
            <a:br>
              <a:rPr lang="zh-TW" dirty="0"/>
            </a:br>
            <a:r>
              <a:rPr lang="zh-TW" dirty="0"/>
              <a:t>節省設備端儲存空間</a:t>
            </a:r>
            <a:br>
              <a:rPr lang="zh-TW" dirty="0"/>
            </a:br>
            <a:r>
              <a:rPr lang="zh-TW" dirty="0"/>
              <a:t>可透過中央控管模式來達到統一管理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r>
              <a:rPr lang="zh-TW" dirty="0"/>
              <a:t>最高可達64個版本</a:t>
            </a:r>
            <a:br>
              <a:rPr lang="zh-TW" dirty="0"/>
            </a:br>
            <a:r>
              <a:rPr lang="zh-TW" dirty="0"/>
              <a:t>可選定所要保護的目錄</a:t>
            </a:r>
            <a:br>
              <a:rPr lang="zh-TW" dirty="0"/>
            </a:br>
            <a:r>
              <a:rPr lang="zh-TW" dirty="0"/>
              <a:t>透過File Station還原版本</a:t>
            </a:r>
            <a:br>
              <a:rPr lang="zh-TW" dirty="0"/>
            </a:br>
            <a:r>
              <a:rPr lang="zh-TW" dirty="0"/>
              <a:t/>
            </a:r>
            <a:br>
              <a:rPr lang="zh-TW" dirty="0"/>
            </a:br>
            <a:endParaRPr lang="zh-TW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/>
              <a:t>換畫面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Shape 2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/>
            </a:r>
            <a:br>
              <a:rPr lang="zh-TW"/>
            </a:br>
            <a:endParaRPr lang="zh-TW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hape 5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8" name="Shape 5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費用、私有雲</a:t>
            </a:r>
          </a:p>
          <a:p>
            <a:pPr lvl="0">
              <a:spcBef>
                <a:spcPts val="0"/>
              </a:spcBef>
              <a:buNone/>
            </a:pPr>
            <a:r>
              <a:rPr lang="zh-TW"/>
              <a:t>從Dropbox找我們，檔案數量多，因為費用高、安全性、網路頻寬的問題</a:t>
            </a:r>
          </a:p>
          <a:p>
            <a:pPr lvl="0">
              <a:spcBef>
                <a:spcPts val="0"/>
              </a:spcBef>
              <a:buNone/>
            </a:pPr>
            <a:r>
              <a:rPr lang="zh-TW"/>
              <a:t>用了同業的Cloud Station，到底用了我們的Qsync是比較好還是比較不好呢？ 針對用S牌的的用戶，有有比較</a:t>
            </a:r>
          </a:p>
          <a:p>
            <a:pPr lvl="0">
              <a:spcBef>
                <a:spcPts val="0"/>
              </a:spcBef>
              <a:buNone/>
            </a:pPr>
            <a:r>
              <a:rPr lang="zh-TW"/>
              <a:t>用了我們的經驗，，一一定會更好，因為我們是團隊集中式</a:t>
            </a:r>
          </a:p>
          <a:p>
            <a:pPr lvl="0">
              <a:spcBef>
                <a:spcPts val="0"/>
              </a:spcBef>
              <a:buNone/>
            </a:pPr>
            <a:r>
              <a:rPr lang="zh-TW"/>
              <a:t>然後show畫面，然後</a:t>
            </a:r>
          </a:p>
          <a:p>
            <a:pPr lvl="0">
              <a:spcBef>
                <a:spcPts val="0"/>
              </a:spcBef>
              <a:buNone/>
            </a:pPr>
            <a:r>
              <a:rPr lang="zh-TW"/>
              <a:t>很多用戶戶都用了cloud station， 今天轉到Qsync會不會漏氣啊啊？ 那你要拿出牛肉出來啊！</a:t>
            </a:r>
          </a:p>
          <a:p>
            <a:pPr lvl="0">
              <a:spcBef>
                <a:spcPts val="0"/>
              </a:spcBef>
              <a:buNone/>
            </a:pPr>
            <a:r>
              <a:rPr lang="zh-TW"/>
              <a:t>沒問題，我馬上秀給你看。 目前你這樣用，萬一你這樣用，那就沒有了… 很重要，那換成QNAP來做，就做得到，，要挑三個出來來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r>
              <a:rPr lang="zh-TW"/>
              <a:t>很多人覺得QNAP的產品不錯，，但他現現在在已使用Cloud staon上面，想要轉，但有疑問。 </a:t>
            </a:r>
          </a:p>
          <a:p>
            <a:pPr lvl="0">
              <a:spcBef>
                <a:spcPts val="0"/>
              </a:spcBef>
              <a:buNone/>
            </a:pPr>
            <a:r>
              <a:rPr lang="zh-TW"/>
              <a:t>放心，功能我們都有，而且還有更多的好功能</a:t>
            </a:r>
          </a:p>
          <a:p>
            <a:pPr lvl="0">
              <a:spcBef>
                <a:spcPts val="0"/>
              </a:spcBef>
              <a:buNone/>
            </a:pPr>
            <a:r>
              <a:rPr lang="zh-TW"/>
              <a:t>如果你想要要做這事，原來不行，QNAP現在可以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r>
              <a:rPr lang="zh-TW"/>
              <a:t>你是個專家，為了了讓用戶有有個了了解，還是請你全面性的的介紹一下Qsync。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r>
              <a:rPr lang="zh-TW"/>
              <a:t>市場的起因</a:t>
            </a:r>
          </a:p>
          <a:p>
            <a:pPr lvl="0">
              <a:spcBef>
                <a:spcPts val="0"/>
              </a:spcBef>
              <a:buNone/>
            </a:pPr>
            <a:r>
              <a:rPr lang="zh-TW"/>
              <a:t>想轉檯的有問題想問，要給他們信心來來用 (把批評他的放在最前面)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lang="zh-TW" altLang="zh-TW" sz="11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電腦用戶端程式Qsync 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．公司員工並不一定每個人都具有足夠IT背景</a:t>
            </a:r>
            <a:br>
              <a:rPr lang="zh-TW"/>
            </a:br>
            <a:r>
              <a:rPr lang="zh-TW"/>
              <a:t>．若人數大於50人，IT若一個一個進行掛載會花去大部分時間</a:t>
            </a:r>
            <a:br>
              <a:rPr lang="zh-TW"/>
            </a:br>
            <a:r>
              <a:rPr lang="zh-TW"/>
              <a:t>．需要人人都會的工具將檔案上傳至NAS</a:t>
            </a:r>
            <a:br>
              <a:rPr lang="zh-TW"/>
            </a:br>
            <a:r>
              <a:rPr lang="zh-TW"/>
              <a:t>．可以管理員工上傳檔案類型及其他行為</a:t>
            </a:r>
            <a:br>
              <a:rPr lang="zh-TW"/>
            </a:br>
            <a:endParaRPr lang="zh-TW"/>
          </a:p>
          <a:p>
            <a:pPr lvl="0" rtl="0">
              <a:spcBef>
                <a:spcPts val="0"/>
              </a:spcBef>
              <a:buNone/>
            </a:pPr>
            <a:r>
              <a:rPr lang="zh-TW"/>
              <a:t>．管理者要為個別設備進行不同設定，可至設備/編輯Qsync應用程式的設定 中設定 (僅PC, Mac能設定)</a:t>
            </a:r>
            <a:br>
              <a:rPr lang="zh-TW"/>
            </a:br>
            <a:endParaRPr lang="zh-TW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hape 11" descr="D:\工作進行中\20170911直播母版16比9\母片\2017_Think Big母版16比9_C內頁.jpg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4255" y="-18"/>
            <a:ext cx="9135541" cy="51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311687" y="1771449"/>
            <a:ext cx="8520600" cy="1348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ct val="100000"/>
              <a:buNone/>
              <a:defRPr sz="4800" i="0" u="none" strike="noStrike" cap="none">
                <a:solidFill>
                  <a:srgbClr val="073763"/>
                </a:solidFill>
                <a:latin typeface="+mj-lt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311687" y="31569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2400" i="0" u="none" strike="noStrike" cap="none">
                <a:solidFill>
                  <a:schemeClr val="dk2"/>
                </a:solidFill>
                <a:latin typeface="+mn-l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e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dt" idx="10"/>
          </p:nvPr>
        </p:nvSpPr>
        <p:spPr>
          <a:xfrm>
            <a:off x="242916" y="4767262"/>
            <a:ext cx="1601400" cy="27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ftr" idx="11"/>
          </p:nvPr>
        </p:nvSpPr>
        <p:spPr>
          <a:xfrm>
            <a:off x="1844225" y="4767262"/>
            <a:ext cx="5455500" cy="27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472457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539552" y="411510"/>
            <a:ext cx="8001000" cy="62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None/>
              <a:defRPr i="0" u="none" strike="noStrike" cap="none">
                <a:solidFill>
                  <a:schemeClr val="lt1"/>
                </a:solidFill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標題投影片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ctrTitle"/>
          </p:nvPr>
        </p:nvSpPr>
        <p:spPr>
          <a:xfrm>
            <a:off x="683575" y="1491625"/>
            <a:ext cx="8152800" cy="1296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262626"/>
              </a:buClr>
              <a:buFont typeface="Arial"/>
              <a:buNone/>
              <a:defRPr sz="40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ubTitle" idx="1"/>
          </p:nvPr>
        </p:nvSpPr>
        <p:spPr>
          <a:xfrm>
            <a:off x="1331640" y="2787774"/>
            <a:ext cx="6400800" cy="571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520"/>
              </a:spcBef>
              <a:buClr>
                <a:srgbClr val="0C0C0C"/>
              </a:buClr>
              <a:buFont typeface="Arial"/>
              <a:buNone/>
              <a:defRPr sz="2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只有標題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539552" y="411510"/>
            <a:ext cx="8001000" cy="62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None/>
              <a:defRPr i="0" u="none" strike="noStrike" cap="none">
                <a:solidFill>
                  <a:schemeClr val="lt1"/>
                </a:solidFill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1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>
            <a:off x="7086600" y="4942394"/>
            <a:ext cx="2057400" cy="201000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zh-TW" sz="800">
                <a:solidFill>
                  <a:srgbClr val="FBFAF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r>
              <a:rPr lang="zh-TW" sz="800">
                <a:solidFill>
                  <a:srgbClr val="FBFAF8"/>
                </a:solidFill>
                <a:latin typeface="Calibri"/>
                <a:ea typeface="Calibri"/>
                <a:cs typeface="Calibri"/>
                <a:sym typeface="Calibri"/>
              </a:rPr>
              <a:t>-144</a:t>
            </a:r>
          </a:p>
        </p:txBody>
      </p:sp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539552" y="411510"/>
            <a:ext cx="8001000" cy="62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4000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1 1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539552" y="411510"/>
            <a:ext cx="8001000" cy="62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None/>
              <a:defRPr i="0" u="none" strike="noStrike" cap="none">
                <a:solidFill>
                  <a:schemeClr val="lt1"/>
                </a:solidFill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 1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TW"/>
              <a:pPr lvl="0" rtl="0">
                <a:spcBef>
                  <a:spcPts val="0"/>
                </a:spcBef>
                <a:buNone/>
              </a:pPr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214275" y="357174"/>
            <a:ext cx="8787000" cy="700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icrosoft JhengHei"/>
              <a:buNone/>
              <a:defRPr sz="3200" i="0" u="none" strike="noStrike" cap="none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○"/>
              <a:defRPr sz="1400" i="0" u="none" strike="noStrike" cap="none">
                <a:solidFill>
                  <a:schemeClr val="dk2"/>
                </a:solidFill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■"/>
              <a:defRPr sz="1400" i="0" u="none" strike="noStrike" cap="none">
                <a:solidFill>
                  <a:schemeClr val="dk2"/>
                </a:solidFill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●"/>
              <a:defRPr sz="1200" i="0" u="none" strike="noStrike" cap="none">
                <a:solidFill>
                  <a:schemeClr val="dk2"/>
                </a:solidFill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○"/>
              <a:defRPr sz="1000" i="0" u="none" strike="noStrike" cap="none">
                <a:solidFill>
                  <a:schemeClr val="dk2"/>
                </a:solidFill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■"/>
              <a:defRPr sz="800" i="0" u="none" strike="noStrike" cap="none">
                <a:solidFill>
                  <a:schemeClr val="dk2"/>
                </a:solidFill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●"/>
              <a:defRPr sz="1000" i="0" u="none" strike="noStrike" cap="none">
                <a:solidFill>
                  <a:schemeClr val="dk2"/>
                </a:solidFill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○"/>
              <a:defRPr sz="1000" i="0" u="none" strike="noStrike" cap="none">
                <a:solidFill>
                  <a:schemeClr val="dk2"/>
                </a:solidFill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■"/>
              <a:defRPr sz="100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solidFill>
          <a:schemeClr val="lt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" name="Shape 21" descr="D:\工作進行中\20170911直播母版16比9\母片\2017_Think Big母版16比9_C內頁.jpg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4255" y="-18"/>
            <a:ext cx="9135541" cy="513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37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Microsoft JhengHei"/>
              <a:buNone/>
              <a:defRPr sz="2400" i="0" u="none" strike="noStrike" cap="none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indent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400">
                <a:solidFill>
                  <a:srgbClr val="FFFFFF"/>
                </a:solidFill>
              </a:defRPr>
            </a:lvl2pPr>
            <a:lvl3pPr lvl="2" indent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400">
                <a:solidFill>
                  <a:srgbClr val="FFFFFF"/>
                </a:solidFill>
              </a:defRPr>
            </a:lvl3pPr>
            <a:lvl4pPr lvl="3" indent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400">
                <a:solidFill>
                  <a:srgbClr val="FFFFFF"/>
                </a:solidFill>
              </a:defRPr>
            </a:lvl4pPr>
            <a:lvl5pPr lvl="4" indent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400">
                <a:solidFill>
                  <a:srgbClr val="FFFFFF"/>
                </a:solidFill>
              </a:defRPr>
            </a:lvl5pPr>
            <a:lvl6pPr lvl="5" indent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400">
                <a:solidFill>
                  <a:srgbClr val="FFFFFF"/>
                </a:solidFill>
              </a:defRPr>
            </a:lvl6pPr>
            <a:lvl7pPr lvl="6" indent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400">
                <a:solidFill>
                  <a:srgbClr val="FFFFFF"/>
                </a:solidFill>
              </a:defRPr>
            </a:lvl7pPr>
            <a:lvl8pPr lvl="7" indent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400">
                <a:solidFill>
                  <a:srgbClr val="FFFFFF"/>
                </a:solidFill>
              </a:defRPr>
            </a:lvl8pPr>
            <a:lvl9pPr lvl="8" indent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311700" y="1214425"/>
            <a:ext cx="4706700" cy="335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76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6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762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762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762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762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76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762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762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490250" y="1537250"/>
            <a:ext cx="8070600" cy="300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265500" y="185822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Font typeface="Verdana"/>
              <a:buNone/>
              <a:defRPr b="1" i="0" u="none" strike="noStrike" cap="none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ubTitle" idx="1"/>
          </p:nvPr>
        </p:nvSpPr>
        <p:spPr>
          <a:xfrm>
            <a:off x="265500" y="342812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311700" y="1349125"/>
            <a:ext cx="5998800" cy="3486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311700" y="362225"/>
            <a:ext cx="8520600" cy="7332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TW"/>
              <a:pPr lvl="0" rtl="0">
                <a:spcBef>
                  <a:spcPts val="0"/>
                </a:spcBef>
                <a:buNone/>
              </a:pPr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標題及物件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142843" y="1000115"/>
            <a:ext cx="8858400" cy="414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rgbClr val="0E7988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rgbClr val="0E79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539552" y="411510"/>
            <a:ext cx="8001000" cy="62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None/>
              <a:defRPr i="0" u="none" strike="noStrike" cap="none">
                <a:solidFill>
                  <a:schemeClr val="lt1"/>
                </a:solidFill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ape 6" descr="D:\工作進行中\20170911直播母版16比9\母片\2017_Think Big母版16比9_C內頁.jpg"/>
          <p:cNvPicPr preferRelativeResize="0"/>
          <p:nvPr/>
        </p:nvPicPr>
        <p:blipFill>
          <a:blip r:embed="rId18"/>
          <a:stretch>
            <a:fillRect/>
          </a:stretch>
        </p:blipFill>
        <p:spPr>
          <a:xfrm>
            <a:off x="4198" y="-18"/>
            <a:ext cx="9135541" cy="51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7"/>
          <p:cNvSpPr txBox="1">
            <a:spLocks noGrp="1"/>
          </p:cNvSpPr>
          <p:nvPr>
            <p:ph type="title"/>
          </p:nvPr>
        </p:nvSpPr>
        <p:spPr>
          <a:xfrm>
            <a:off x="214282" y="357170"/>
            <a:ext cx="87870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Microsoft JhengHei"/>
              <a:buNone/>
              <a:defRPr sz="4000" b="1" i="0" u="none" strike="noStrike" cap="none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indent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3200">
                <a:solidFill>
                  <a:srgbClr val="FFFFFF"/>
                </a:solidFill>
              </a:defRPr>
            </a:lvl2pPr>
            <a:lvl3pPr lvl="2" indent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3200">
                <a:solidFill>
                  <a:srgbClr val="FFFFFF"/>
                </a:solidFill>
              </a:defRPr>
            </a:lvl3pPr>
            <a:lvl4pPr lvl="3" indent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3200">
                <a:solidFill>
                  <a:srgbClr val="FFFFFF"/>
                </a:solidFill>
              </a:defRPr>
            </a:lvl4pPr>
            <a:lvl5pPr lvl="4" indent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3200">
                <a:solidFill>
                  <a:srgbClr val="FFFFFF"/>
                </a:solidFill>
              </a:defRPr>
            </a:lvl5pPr>
            <a:lvl6pPr lvl="5" indent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3200">
                <a:solidFill>
                  <a:srgbClr val="FFFFFF"/>
                </a:solidFill>
              </a:defRPr>
            </a:lvl6pPr>
            <a:lvl7pPr lvl="6" indent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3200">
                <a:solidFill>
                  <a:srgbClr val="FFFFFF"/>
                </a:solidFill>
              </a:defRPr>
            </a:lvl7pPr>
            <a:lvl8pPr lvl="7" indent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3200">
                <a:solidFill>
                  <a:srgbClr val="FFFFFF"/>
                </a:solidFill>
              </a:defRPr>
            </a:lvl8pPr>
            <a:lvl9pPr lvl="8" indent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3200">
                <a:solidFill>
                  <a:srgbClr val="FFFFFF"/>
                </a:solidFill>
              </a:defRPr>
            </a:lvl9pPr>
          </a:lstStyle>
          <a:p>
            <a:endParaRPr dirty="0"/>
          </a:p>
        </p:txBody>
      </p:sp>
      <p:sp>
        <p:nvSpPr>
          <p:cNvPr id="8" name="Shape 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434343"/>
              </a:buClr>
              <a:buSzPct val="100000"/>
              <a:buFont typeface="Microsoft JhengHei"/>
              <a:buChar char="●"/>
              <a:defRPr sz="1800" i="0" u="none" strike="noStrike" cap="none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434343"/>
              </a:buClr>
              <a:buSzPct val="100000"/>
              <a:buFont typeface="Microsoft JhengHei"/>
              <a:buChar char="○"/>
              <a:defRPr sz="1400" i="0" u="none" strike="noStrike" cap="none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434343"/>
              </a:buClr>
              <a:buSzPct val="100000"/>
              <a:buFont typeface="Microsoft JhengHei"/>
              <a:buChar char="■"/>
              <a:defRPr sz="1400" i="0" u="none" strike="noStrike" cap="none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434343"/>
              </a:buClr>
              <a:buSzPct val="100000"/>
              <a:buFont typeface="Microsoft JhengHei"/>
              <a:buChar char="●"/>
              <a:defRPr sz="1400" i="0" u="none" strike="noStrike" cap="none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434343"/>
              </a:buClr>
              <a:buSzPct val="100000"/>
              <a:buFont typeface="Microsoft JhengHei"/>
              <a:buChar char="○"/>
              <a:defRPr sz="1400" i="0" u="none" strike="noStrike" cap="none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434343"/>
              </a:buClr>
              <a:buSzPct val="100000"/>
              <a:buFont typeface="Microsoft JhengHei"/>
              <a:buChar char="■"/>
              <a:defRPr sz="1400" i="0" u="none" strike="noStrike" cap="none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434343"/>
              </a:buClr>
              <a:buSzPct val="100000"/>
              <a:buFont typeface="Microsoft JhengHei"/>
              <a:buChar char="●"/>
              <a:defRPr sz="1400" i="0" u="none" strike="noStrike" cap="none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434343"/>
              </a:buClr>
              <a:buSzPct val="100000"/>
              <a:buFont typeface="Microsoft JhengHei"/>
              <a:buChar char="○"/>
              <a:defRPr sz="1400" i="0" u="none" strike="noStrike" cap="none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434343"/>
              </a:buClr>
              <a:buSzPct val="100000"/>
              <a:buFont typeface="Microsoft JhengHei"/>
              <a:buChar char="■"/>
              <a:defRPr sz="1400" i="0" u="none" strike="noStrike" cap="none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sldNum" idx="12"/>
          </p:nvPr>
        </p:nvSpPr>
        <p:spPr>
          <a:xfrm>
            <a:off x="8914800" y="4857775"/>
            <a:ext cx="229200" cy="28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zh-TW" sz="800" b="0" i="0" u="none" strike="noStrike" cap="none">
                <a:solidFill>
                  <a:srgbClr val="6D9EEB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t>‹#›</a:t>
            </a:fld>
            <a:endParaRPr lang="zh-TW" sz="800" b="0" i="0" u="none" strike="noStrike" cap="none">
              <a:solidFill>
                <a:srgbClr val="6D9EEB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3600" b="0" i="0" u="none" strike="noStrike" cap="none">
          <a:solidFill>
            <a:srgbClr val="000000"/>
          </a:solidFill>
          <a:latin typeface="+mj-lt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ctrTitle"/>
          </p:nvPr>
        </p:nvSpPr>
        <p:spPr>
          <a:xfrm>
            <a:off x="311700" y="1643056"/>
            <a:ext cx="8520600" cy="1783694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4400" dirty="0">
                <a:ea typeface="Microsoft JhengHei"/>
                <a:cs typeface="Microsoft JhengHei"/>
                <a:sym typeface="Microsoft JhengHei"/>
              </a:rPr>
              <a:t>Qsync </a:t>
            </a:r>
            <a:r>
              <a:rPr lang="en-US" altLang="zh-TW" sz="4400" dirty="0" smtClean="0">
                <a:ea typeface="Microsoft JhengHei"/>
                <a:cs typeface="Microsoft JhengHei"/>
                <a:sym typeface="Microsoft JhengHei"/>
              </a:rPr>
              <a:t>–</a:t>
            </a:r>
            <a:r>
              <a:rPr lang="zh-TW" sz="4400" dirty="0" smtClean="0"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4400" dirty="0" smtClean="0"/>
              <a:t>Centralized Team Up Synchronization System</a:t>
            </a:r>
            <a:endParaRPr lang="zh-TW" sz="4400" dirty="0"/>
          </a:p>
        </p:txBody>
      </p:sp>
      <p:pic>
        <p:nvPicPr>
          <p:cNvPr id="74" name="Shape 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9190" y="3214692"/>
            <a:ext cx="3658779" cy="1616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E:\相關應用LOGO\QNAP product icon-assets\qsync.pn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714876" y="3500444"/>
            <a:ext cx="690378" cy="69037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>
            <a:spLocks noGrp="1"/>
          </p:cNvSpPr>
          <p:nvPr>
            <p:ph type="title"/>
          </p:nvPr>
        </p:nvSpPr>
        <p:spPr>
          <a:xfrm>
            <a:off x="214275" y="357174"/>
            <a:ext cx="8787000" cy="700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TW" dirty="0" smtClean="0"/>
              <a:t>The same as you use your computer</a:t>
            </a:r>
            <a:endParaRPr lang="zh-TW" dirty="0"/>
          </a:p>
        </p:txBody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3999529" y="1851670"/>
            <a:ext cx="4287247" cy="2627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SzPct val="100000"/>
              <a:buFont typeface="Microsoft JhengHei"/>
            </a:pPr>
            <a:r>
              <a:rPr lang="en-US" altLang="zh-TW" sz="2400" dirty="0" smtClean="0">
                <a:solidFill>
                  <a:schemeClr val="tx2">
                    <a:lumMod val="2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No difference as you use your computer</a:t>
            </a:r>
          </a:p>
          <a:p>
            <a:pPr marL="457200" lvl="0" indent="-381000" rtl="0">
              <a:spcBef>
                <a:spcPts val="0"/>
              </a:spcBef>
              <a:buSzPct val="100000"/>
              <a:buNone/>
            </a:pPr>
            <a:endParaRPr lang="zh-TW" sz="2400" dirty="0">
              <a:solidFill>
                <a:schemeClr val="tx2">
                  <a:lumMod val="25000"/>
                </a:schemeClr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  <a:p>
            <a:pPr marL="457200" lvl="0" indent="-381000" rtl="0">
              <a:spcBef>
                <a:spcPts val="0"/>
              </a:spcBef>
              <a:buSzPct val="100000"/>
              <a:buFont typeface="Microsoft JhengHei"/>
            </a:pPr>
            <a:r>
              <a:rPr lang="en-US" altLang="zh-TW" sz="2400" dirty="0" smtClean="0">
                <a:solidFill>
                  <a:schemeClr val="tx2">
                    <a:lumMod val="2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Drop and sync</a:t>
            </a:r>
            <a:endParaRPr lang="zh-TW" sz="2400" dirty="0">
              <a:solidFill>
                <a:schemeClr val="tx2">
                  <a:lumMod val="25000"/>
                </a:schemeClr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  <a:p>
            <a:pPr marL="457200" lvl="0" indent="-381000" rtl="0">
              <a:spcBef>
                <a:spcPts val="0"/>
              </a:spcBef>
              <a:buSzPct val="100000"/>
              <a:buNone/>
            </a:pPr>
            <a:endParaRPr lang="zh-TW" sz="2400" dirty="0">
              <a:solidFill>
                <a:schemeClr val="tx2">
                  <a:lumMod val="25000"/>
                </a:schemeClr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8" name="圖片 7" descr="P10_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491630"/>
            <a:ext cx="4284475" cy="29523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TAG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8288" y="2719672"/>
            <a:ext cx="4974192" cy="1724286"/>
          </a:xfrm>
          <a:prstGeom prst="rect">
            <a:avLst/>
          </a:prstGeom>
        </p:spPr>
      </p:pic>
      <p:sp>
        <p:nvSpPr>
          <p:cNvPr id="199" name="Shape 199"/>
          <p:cNvSpPr txBox="1">
            <a:spLocks noGrp="1"/>
          </p:cNvSpPr>
          <p:nvPr>
            <p:ph type="title"/>
          </p:nvPr>
        </p:nvSpPr>
        <p:spPr>
          <a:xfrm>
            <a:off x="214275" y="357174"/>
            <a:ext cx="8787000" cy="700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TW" sz="3200" dirty="0" smtClean="0"/>
              <a:t>Team work &amp; improve performance</a:t>
            </a:r>
            <a:endParaRPr lang="zh-TW" sz="3200" dirty="0"/>
          </a:p>
        </p:txBody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3656602" y="1571618"/>
            <a:ext cx="6156300" cy="142876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SzPct val="100000"/>
              <a:buFont typeface="Microsoft JhengHei"/>
            </a:pPr>
            <a:r>
              <a:rPr lang="en-US" altLang="zh-TW" sz="2400" b="1" dirty="0" smtClean="0">
                <a:solidFill>
                  <a:schemeClr val="tx2">
                    <a:lumMod val="2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Users can create team folders</a:t>
            </a:r>
            <a:endParaRPr lang="zh-TW" sz="2400" b="1" dirty="0" smtClean="0">
              <a:solidFill>
                <a:schemeClr val="tx2">
                  <a:lumMod val="25000"/>
                </a:schemeClr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  <a:p>
            <a:pPr marL="914400" lvl="1" indent="-342900">
              <a:spcAft>
                <a:spcPts val="300"/>
              </a:spcAft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tx2">
                    <a:lumMod val="25000"/>
                  </a:schemeClr>
                </a:solidFill>
                <a:latin typeface="+mn-lt"/>
              </a:rPr>
              <a:t>Collaboration with other teams</a:t>
            </a:r>
            <a:endParaRPr lang="zh-TW" sz="1800" dirty="0" smtClean="0">
              <a:solidFill>
                <a:schemeClr val="tx2">
                  <a:lumMod val="25000"/>
                </a:schemeClr>
              </a:solidFill>
              <a:latin typeface="+mn-lt"/>
            </a:endParaRPr>
          </a:p>
          <a:p>
            <a:pPr marL="914400" lvl="1" indent="-342900" rtl="0">
              <a:spcBef>
                <a:spcPts val="0"/>
              </a:spcBef>
              <a:spcAft>
                <a:spcPts val="300"/>
              </a:spcAft>
              <a:buSzPct val="100000"/>
              <a:buFont typeface="Wingdings" pitchFamily="2" charset="2"/>
              <a:buChar char="ü"/>
            </a:pPr>
            <a:r>
              <a:rPr lang="en-US" altLang="zh-TW" sz="1800" dirty="0" smtClean="0">
                <a:solidFill>
                  <a:schemeClr val="tx2">
                    <a:lumMod val="25000"/>
                  </a:schemeClr>
                </a:solidFill>
                <a:latin typeface="+mn-lt"/>
              </a:rPr>
              <a:t>Share contents with partners</a:t>
            </a:r>
            <a:endParaRPr lang="zh-TW" sz="1800" dirty="0">
              <a:solidFill>
                <a:schemeClr val="tx2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201" name="Shape 201"/>
          <p:cNvSpPr txBox="1"/>
          <p:nvPr/>
        </p:nvSpPr>
        <p:spPr>
          <a:xfrm>
            <a:off x="5064716" y="2936836"/>
            <a:ext cx="3528392" cy="135732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altLang="zh-TW" sz="1300" b="1" dirty="0" smtClean="0">
                <a:solidFill>
                  <a:srgbClr val="002060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Does not need administrators to create team folders. This can improve efficiency.</a:t>
            </a:r>
            <a:endParaRPr lang="zh-TW" sz="1300" b="1" dirty="0">
              <a:solidFill>
                <a:srgbClr val="002060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0" name="圖片 9" descr="團體資料夾-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0773" y="1419622"/>
            <a:ext cx="4382733" cy="2936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有無團體資料夾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5" y="1563638"/>
            <a:ext cx="6253486" cy="3504461"/>
          </a:xfrm>
          <a:prstGeom prst="rect">
            <a:avLst/>
          </a:prstGeom>
        </p:spPr>
      </p:pic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35496" y="357174"/>
            <a:ext cx="8787000" cy="700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dirty="0"/>
              <a:t>Demo</a:t>
            </a: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42910" y="1214428"/>
            <a:ext cx="3500462" cy="967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zh-TW" sz="2800" b="1" dirty="0">
                <a:solidFill>
                  <a:srgbClr val="002060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QNAP Qsync</a:t>
            </a:r>
            <a:r>
              <a:rPr lang="zh-TW" sz="28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zh-TW" sz="28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en-US" altLang="zh-TW" sz="2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</a:t>
            </a:r>
            <a:r>
              <a:rPr lang="en-US" altLang="zh-TW" sz="2400" b="1" dirty="0" smtClean="0">
                <a:solidFill>
                  <a:srgbClr val="FF0000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Have Team Folder</a:t>
            </a:r>
            <a:endParaRPr lang="zh-TW" sz="2800" b="1" dirty="0">
              <a:solidFill>
                <a:srgbClr val="FF0000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4338776" y="1214428"/>
            <a:ext cx="3948000" cy="967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zh-TW" sz="2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2800" b="1" dirty="0">
                <a:solidFill>
                  <a:srgbClr val="002060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Cloud Station</a:t>
            </a:r>
            <a:r>
              <a:rPr lang="zh-TW" sz="28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zh-TW" sz="28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en-US" altLang="zh-TW" sz="2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</a:t>
            </a:r>
            <a:r>
              <a:rPr lang="en-US" altLang="zh-TW" sz="2400" b="1" dirty="0" smtClean="0">
                <a:solidFill>
                  <a:srgbClr val="FF0000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No Team Folder </a:t>
            </a:r>
            <a:endParaRPr lang="zh-TW" sz="2400" b="1" dirty="0">
              <a:solidFill>
                <a:srgbClr val="FF0000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7" name="Picture 2" descr="C:\Users\user\Desktop\20170928_Virtualization Station 直播\無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1854680"/>
            <a:ext cx="369178" cy="368412"/>
          </a:xfrm>
          <a:prstGeom prst="rect">
            <a:avLst/>
          </a:prstGeom>
          <a:noFill/>
        </p:spPr>
      </p:pic>
      <p:pic>
        <p:nvPicPr>
          <p:cNvPr id="8" name="Picture 3" descr="C:\Users\user\Desktop\20170928_Virtualization Station 直播\有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48" y="1857370"/>
            <a:ext cx="387510" cy="3671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>
            <a:spLocks noGrp="1"/>
          </p:cNvSpPr>
          <p:nvPr>
            <p:ph type="title"/>
          </p:nvPr>
        </p:nvSpPr>
        <p:spPr>
          <a:xfrm>
            <a:off x="214275" y="357174"/>
            <a:ext cx="8787000" cy="700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TW" dirty="0" smtClean="0"/>
              <a:t>Share Link</a:t>
            </a:r>
            <a:endParaRPr lang="zh-TW" dirty="0"/>
          </a:p>
        </p:txBody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3534552" y="1851670"/>
            <a:ext cx="6006000" cy="3063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81000">
              <a:buFont typeface="Microsoft JhengHei"/>
            </a:pPr>
            <a:r>
              <a:rPr lang="en-US" altLang="zh-TW" sz="1900" dirty="0" smtClean="0">
                <a:solidFill>
                  <a:schemeClr val="tx2">
                    <a:lumMod val="2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Simply create share </a:t>
            </a:r>
            <a:r>
              <a:rPr lang="en-US" altLang="zh-TW" sz="1900" dirty="0" smtClean="0">
                <a:solidFill>
                  <a:schemeClr val="tx2">
                    <a:lumMod val="25000"/>
                  </a:schemeClr>
                </a:solidFill>
                <a:latin typeface="+mn-lt"/>
              </a:rPr>
              <a:t>links of folders/files</a:t>
            </a:r>
            <a:endParaRPr lang="zh-TW" sz="1900" dirty="0">
              <a:solidFill>
                <a:schemeClr val="tx2">
                  <a:lumMod val="25000"/>
                </a:schemeClr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  <a:p>
            <a:pPr marL="457200" lvl="0" indent="-381000" rtl="0">
              <a:spcBef>
                <a:spcPts val="0"/>
              </a:spcBef>
              <a:buSzPct val="100000"/>
              <a:buFont typeface="Microsoft JhengHei"/>
            </a:pPr>
            <a:r>
              <a:rPr lang="en-US" altLang="zh-TW" sz="1900" dirty="0" smtClean="0">
                <a:solidFill>
                  <a:schemeClr val="tx2">
                    <a:lumMod val="2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Computer, mobile, and NAS support</a:t>
            </a:r>
            <a:endParaRPr lang="zh-TW" sz="1900" dirty="0">
              <a:solidFill>
                <a:schemeClr val="tx2">
                  <a:lumMod val="25000"/>
                </a:schemeClr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  <a:p>
            <a:pPr marL="457200" lvl="0" indent="-381000">
              <a:buFont typeface="Microsoft JhengHei"/>
            </a:pPr>
            <a:r>
              <a:rPr lang="en-US" altLang="zh-TW" sz="1900" dirty="0" smtClean="0">
                <a:solidFill>
                  <a:schemeClr val="tx2">
                    <a:lumMod val="25000"/>
                  </a:schemeClr>
                </a:solidFill>
                <a:latin typeface="+mn-lt"/>
              </a:rPr>
              <a:t>Supported QTS version</a:t>
            </a:r>
            <a:r>
              <a:rPr lang="zh-TW" sz="1900" dirty="0" smtClean="0">
                <a:solidFill>
                  <a:schemeClr val="tx2">
                    <a:lumMod val="2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：</a:t>
            </a:r>
            <a:r>
              <a:rPr lang="zh-TW" sz="1900" dirty="0">
                <a:solidFill>
                  <a:schemeClr val="tx2">
                    <a:lumMod val="2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4.3.3</a:t>
            </a:r>
          </a:p>
          <a:p>
            <a:pPr marL="457200" lvl="0" indent="-381000">
              <a:buFont typeface="Microsoft JhengHei"/>
            </a:pPr>
            <a:r>
              <a:rPr lang="zh-TW" sz="1900" dirty="0" smtClean="0">
                <a:solidFill>
                  <a:schemeClr val="tx2">
                    <a:lumMod val="2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iOS</a:t>
            </a:r>
            <a:r>
              <a:rPr lang="en-US" altLang="zh-TW" sz="1900" dirty="0" smtClean="0">
                <a:solidFill>
                  <a:schemeClr val="tx2">
                    <a:lumMod val="2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 version</a:t>
            </a:r>
            <a:r>
              <a:rPr lang="zh-TW" sz="1900" dirty="0" smtClean="0">
                <a:solidFill>
                  <a:schemeClr val="tx2">
                    <a:lumMod val="2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：</a:t>
            </a:r>
            <a:r>
              <a:rPr lang="en-US" altLang="zh-TW" sz="1900" dirty="0" smtClean="0">
                <a:solidFill>
                  <a:schemeClr val="tx2">
                    <a:lumMod val="25000"/>
                  </a:schemeClr>
                </a:solidFill>
                <a:latin typeface="+mn-lt"/>
              </a:rPr>
              <a:t>Coming soon (Beta in Q1 2018)</a:t>
            </a:r>
            <a:endParaRPr lang="en-US" altLang="zh-TW" sz="1900" dirty="0" smtClean="0">
              <a:solidFill>
                <a:schemeClr val="tx2">
                  <a:lumMod val="25000"/>
                </a:schemeClr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  <a:p>
            <a:pPr marL="457200" lvl="0" indent="-381000">
              <a:buFont typeface="Microsoft JhengHei"/>
            </a:pPr>
            <a:r>
              <a:rPr lang="en-US" altLang="zh-TW" sz="1900" dirty="0" err="1" smtClean="0">
                <a:solidFill>
                  <a:schemeClr val="tx2">
                    <a:lumMod val="2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Qsync</a:t>
            </a:r>
            <a:r>
              <a:rPr lang="en-US" altLang="zh-TW" sz="1900" dirty="0" smtClean="0">
                <a:solidFill>
                  <a:schemeClr val="tx2">
                    <a:lumMod val="2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 Android version1.1.1</a:t>
            </a:r>
            <a:endParaRPr lang="zh-TW" sz="1900" dirty="0">
              <a:solidFill>
                <a:schemeClr val="tx2">
                  <a:lumMod val="25000"/>
                </a:schemeClr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  <a:p>
            <a:pPr marL="457200" lvl="0" indent="0" rtl="0">
              <a:spcBef>
                <a:spcPts val="0"/>
              </a:spcBef>
              <a:buNone/>
            </a:pPr>
            <a:endParaRPr sz="2400" dirty="0">
              <a:solidFill>
                <a:schemeClr val="tx2">
                  <a:lumMod val="25000"/>
                </a:schemeClr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33" name="Shape 2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1475" y="2749767"/>
            <a:ext cx="749624" cy="116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圖片 12" descr="分享連結-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520" y="1440160"/>
            <a:ext cx="3891152" cy="2499742"/>
          </a:xfrm>
          <a:prstGeom prst="rect">
            <a:avLst/>
          </a:prstGeom>
        </p:spPr>
      </p:pic>
      <p:grpSp>
        <p:nvGrpSpPr>
          <p:cNvPr id="14" name="群組 13"/>
          <p:cNvGrpSpPr/>
          <p:nvPr/>
        </p:nvGrpSpPr>
        <p:grpSpPr>
          <a:xfrm>
            <a:off x="1547664" y="3435846"/>
            <a:ext cx="1368152" cy="436911"/>
            <a:chOff x="1547664" y="3446424"/>
            <a:chExt cx="1512168" cy="482901"/>
          </a:xfrm>
        </p:grpSpPr>
        <p:pic>
          <p:nvPicPr>
            <p:cNvPr id="229" name="Shape 22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547664" y="3446424"/>
              <a:ext cx="482901" cy="4829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0" name="Shape 23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979712" y="3520403"/>
              <a:ext cx="334942" cy="3349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Shape 231"/>
            <p:cNvPicPr preferRelativeResize="0"/>
            <p:nvPr/>
          </p:nvPicPr>
          <p:blipFill>
            <a:blip r:embed="rId7">
              <a:alphaModFix/>
            </a:blip>
            <a:srcRect r="63611"/>
            <a:stretch>
              <a:fillRect/>
            </a:stretch>
          </p:blipFill>
          <p:spPr>
            <a:xfrm>
              <a:off x="2771800" y="3450413"/>
              <a:ext cx="288032" cy="4749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2" name="Shape 232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388096" y="3532026"/>
              <a:ext cx="311696" cy="31169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title"/>
          </p:nvPr>
        </p:nvSpPr>
        <p:spPr>
          <a:xfrm>
            <a:off x="887400" y="357175"/>
            <a:ext cx="7637700" cy="700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dirty="0"/>
              <a:t> Demo</a:t>
            </a:r>
          </a:p>
        </p:txBody>
      </p:sp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1142976" y="1290160"/>
            <a:ext cx="8011716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altLang="zh-TW" sz="2400" b="1" dirty="0" smtClean="0">
                <a:solidFill>
                  <a:schemeClr val="tx2">
                    <a:lumMod val="2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Create share link with mobile devices</a:t>
            </a:r>
            <a:endParaRPr lang="zh-TW" sz="2400" b="1" dirty="0">
              <a:solidFill>
                <a:schemeClr val="tx2">
                  <a:lumMod val="25000"/>
                </a:schemeClr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2" name="圖片 11" descr="P14_DEMO_手機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520" y="1131590"/>
            <a:ext cx="2766778" cy="4351411"/>
          </a:xfrm>
          <a:prstGeom prst="rect">
            <a:avLst/>
          </a:prstGeom>
        </p:spPr>
      </p:pic>
      <p:pic>
        <p:nvPicPr>
          <p:cNvPr id="7" name="圖片 6" descr="2017-10-02 15.27.2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6710" y="1944216"/>
            <a:ext cx="1527618" cy="2715765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8" name="圖片 7" descr="2017-10-02 15.27.4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7378" y="1944216"/>
            <a:ext cx="1527618" cy="2715765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9" name="圖片 8" descr="2017-10-02 15.27.55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8518" y="1944216"/>
            <a:ext cx="1527618" cy="2715765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 txBox="1">
            <a:spLocks noGrp="1"/>
          </p:cNvSpPr>
          <p:nvPr>
            <p:ph type="title"/>
          </p:nvPr>
        </p:nvSpPr>
        <p:spPr>
          <a:xfrm>
            <a:off x="214275" y="357174"/>
            <a:ext cx="8787000" cy="700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TW" dirty="0" smtClean="0"/>
              <a:t>A safe way to protect your data</a:t>
            </a:r>
            <a:endParaRPr lang="zh-TW" dirty="0"/>
          </a:p>
        </p:txBody>
      </p:sp>
      <p:sp>
        <p:nvSpPr>
          <p:cNvPr id="251" name="Shape 251"/>
          <p:cNvSpPr txBox="1">
            <a:spLocks noGrp="1"/>
          </p:cNvSpPr>
          <p:nvPr>
            <p:ph type="body" idx="1"/>
          </p:nvPr>
        </p:nvSpPr>
        <p:spPr>
          <a:xfrm>
            <a:off x="3357554" y="1714494"/>
            <a:ext cx="5143536" cy="2603056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SzPct val="100000"/>
              <a:buFont typeface="Microsoft JhengHei"/>
            </a:pPr>
            <a:r>
              <a:rPr lang="en-US" altLang="zh-TW" sz="2000" dirty="0" smtClean="0">
                <a:solidFill>
                  <a:schemeClr val="tx2">
                    <a:lumMod val="25000"/>
                  </a:schemeClr>
                </a:solidFill>
                <a:latin typeface="+mn-lt"/>
                <a:ea typeface="微軟正黑體" pitchFamily="34" charset="-120"/>
                <a:cs typeface="Microsoft JhengHei"/>
                <a:sym typeface="Microsoft JhengHei"/>
              </a:rPr>
              <a:t>Smart delete: even you delete files on the client side, NAS will keep copies.</a:t>
            </a:r>
            <a:endParaRPr sz="2000" dirty="0" smtClean="0">
              <a:solidFill>
                <a:schemeClr val="tx2">
                  <a:lumMod val="25000"/>
                </a:schemeClr>
              </a:solidFill>
              <a:latin typeface="+mn-lt"/>
              <a:ea typeface="微軟正黑體" pitchFamily="34" charset="-120"/>
              <a:cs typeface="Microsoft JhengHei"/>
              <a:sym typeface="Microsoft JhengHei"/>
            </a:endParaRPr>
          </a:p>
          <a:p>
            <a:pPr marL="457200" lvl="0" indent="-381000" rtl="0">
              <a:spcBef>
                <a:spcPts val="0"/>
              </a:spcBef>
              <a:buSzPct val="100000"/>
              <a:buFont typeface="Microsoft JhengHei"/>
            </a:pPr>
            <a:r>
              <a:rPr lang="en-US" altLang="zh-TW" sz="2000" dirty="0" smtClean="0">
                <a:solidFill>
                  <a:schemeClr val="tx2">
                    <a:lumMod val="25000"/>
                  </a:schemeClr>
                </a:solidFill>
                <a:latin typeface="+mn-lt"/>
                <a:ea typeface="微軟正黑體" pitchFamily="34" charset="-120"/>
                <a:cs typeface="Microsoft JhengHei"/>
                <a:sym typeface="Microsoft JhengHei"/>
              </a:rPr>
              <a:t>Users can recover older versions.</a:t>
            </a:r>
            <a:endParaRPr sz="2000" dirty="0" smtClean="0">
              <a:solidFill>
                <a:schemeClr val="tx2">
                  <a:lumMod val="25000"/>
                </a:schemeClr>
              </a:solidFill>
              <a:latin typeface="+mn-lt"/>
              <a:ea typeface="微軟正黑體" pitchFamily="34" charset="-120"/>
              <a:cs typeface="Microsoft JhengHei"/>
              <a:sym typeface="Microsoft JhengHei"/>
            </a:endParaRPr>
          </a:p>
          <a:p>
            <a:pPr marL="457200" lvl="0" indent="-381000" rtl="0">
              <a:spcBef>
                <a:spcPts val="0"/>
              </a:spcBef>
              <a:buSzPct val="100000"/>
              <a:buFont typeface="Microsoft JhengHei"/>
            </a:pPr>
            <a:r>
              <a:rPr lang="en-US" altLang="zh-TW" sz="2000" dirty="0" smtClean="0">
                <a:solidFill>
                  <a:schemeClr val="tx2">
                    <a:lumMod val="25000"/>
                  </a:schemeClr>
                </a:solidFill>
                <a:latin typeface="+mn-lt"/>
                <a:ea typeface="微軟正黑體" pitchFamily="34" charset="-120"/>
                <a:cs typeface="Microsoft JhengHei"/>
                <a:sym typeface="Microsoft JhengHei"/>
              </a:rPr>
              <a:t>Administrators can erase devices remotely once someone loses his devices.</a:t>
            </a:r>
            <a:endParaRPr lang="zh-TW" sz="2000" dirty="0">
              <a:solidFill>
                <a:schemeClr val="tx2">
                  <a:lumMod val="25000"/>
                </a:schemeClr>
              </a:solidFill>
              <a:latin typeface="+mn-lt"/>
              <a:ea typeface="微軟正黑體" pitchFamily="34" charset="-120"/>
              <a:cs typeface="Microsoft JhengHei"/>
              <a:sym typeface="Microsoft JhengHei"/>
            </a:endParaRPr>
          </a:p>
        </p:txBody>
      </p:sp>
      <p:sp>
        <p:nvSpPr>
          <p:cNvPr id="13" name="圓角矩形 12"/>
          <p:cNvSpPr/>
          <p:nvPr/>
        </p:nvSpPr>
        <p:spPr>
          <a:xfrm>
            <a:off x="1245316" y="1571618"/>
            <a:ext cx="1785950" cy="2143140"/>
          </a:xfrm>
          <a:prstGeom prst="roundRect">
            <a:avLst>
              <a:gd name="adj" fmla="val 9844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53" name="Shape 25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388160" y="1714494"/>
            <a:ext cx="1457058" cy="1005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D:\工作進行中\20170911直播母版16比9\folder.pn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531200" y="3286130"/>
            <a:ext cx="600640" cy="600640"/>
          </a:xfrm>
          <a:prstGeom prst="rect">
            <a:avLst/>
          </a:prstGeom>
          <a:noFill/>
        </p:spPr>
      </p:pic>
      <p:pic>
        <p:nvPicPr>
          <p:cNvPr id="2050" name="Picture 2" descr="D:\工作進行中\20170911直播母版16比9\folder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8092" y="2643188"/>
            <a:ext cx="1638300" cy="1394402"/>
          </a:xfrm>
          <a:prstGeom prst="rect">
            <a:avLst/>
          </a:prstGeom>
          <a:noFill/>
        </p:spPr>
      </p:pic>
      <p:sp>
        <p:nvSpPr>
          <p:cNvPr id="14" name="向右箭號 13"/>
          <p:cNvSpPr/>
          <p:nvPr/>
        </p:nvSpPr>
        <p:spPr>
          <a:xfrm>
            <a:off x="1959696" y="3429006"/>
            <a:ext cx="428628" cy="212311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title"/>
          </p:nvPr>
        </p:nvSpPr>
        <p:spPr>
          <a:xfrm>
            <a:off x="887400" y="357175"/>
            <a:ext cx="7637700" cy="700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/>
              <a:t> Demo</a:t>
            </a:r>
          </a:p>
        </p:txBody>
      </p:sp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357158" y="1275606"/>
            <a:ext cx="8566543" cy="66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altLang="zh-TW" sz="2400" dirty="0" smtClean="0">
                <a:solidFill>
                  <a:schemeClr val="tx2">
                    <a:lumMod val="2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Smart delete and erase remotely to keep your data safe.</a:t>
            </a:r>
            <a:r>
              <a:rPr lang="zh-TW" sz="2400" dirty="0">
                <a:solidFill>
                  <a:schemeClr val="tx2">
                    <a:lumMod val="2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/>
            </a:r>
            <a:br>
              <a:rPr lang="zh-TW" sz="2400" dirty="0">
                <a:solidFill>
                  <a:schemeClr val="tx2">
                    <a:lumMod val="2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</a:br>
            <a:endParaRPr lang="zh-TW" sz="2400" dirty="0">
              <a:solidFill>
                <a:schemeClr val="tx2">
                  <a:lumMod val="25000"/>
                </a:schemeClr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7" name="圖片 6" descr="P16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1698534"/>
            <a:ext cx="5146216" cy="35461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 txBox="1">
            <a:spLocks noGrp="1"/>
          </p:cNvSpPr>
          <p:nvPr>
            <p:ph type="title"/>
          </p:nvPr>
        </p:nvSpPr>
        <p:spPr>
          <a:xfrm>
            <a:off x="214275" y="357174"/>
            <a:ext cx="8787000" cy="700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altLang="zh-TW" dirty="0" smtClean="0"/>
              <a:t>Advanced features</a:t>
            </a:r>
            <a:endParaRPr lang="zh-TW" dirty="0"/>
          </a:p>
        </p:txBody>
      </p:sp>
      <p:sp>
        <p:nvSpPr>
          <p:cNvPr id="7" name="Shape 168"/>
          <p:cNvSpPr/>
          <p:nvPr/>
        </p:nvSpPr>
        <p:spPr>
          <a:xfrm>
            <a:off x="395536" y="1687533"/>
            <a:ext cx="2448272" cy="2423237"/>
          </a:xfrm>
          <a:prstGeom prst="blockArc">
            <a:avLst>
              <a:gd name="adj1" fmla="val 15596157"/>
              <a:gd name="adj2" fmla="val 12367764"/>
              <a:gd name="adj3" fmla="val 5895"/>
            </a:avLst>
          </a:prstGeom>
          <a:solidFill>
            <a:srgbClr val="47A3DE">
              <a:alpha val="9900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611560" y="2571750"/>
            <a:ext cx="2016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zh-TW" altLang="zh-TW" sz="1800" dirty="0" smtClean="0">
                <a:solidFill>
                  <a:srgbClr val="002060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RAID 5/6 </a:t>
            </a:r>
            <a:endParaRPr lang="en-US" altLang="zh-TW" sz="1800" dirty="0" smtClean="0">
              <a:solidFill>
                <a:srgbClr val="002060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  <a:p>
            <a:pPr lvl="0" algn="ctr"/>
            <a:r>
              <a:rPr lang="en-US" altLang="zh-TW" sz="1800" b="1" dirty="0" smtClean="0">
                <a:solidFill>
                  <a:srgbClr val="002060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Disk array protection</a:t>
            </a:r>
            <a:endParaRPr lang="zh-TW" altLang="zh-TW" sz="1800" b="1" dirty="0" smtClean="0">
              <a:solidFill>
                <a:srgbClr val="002060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" name="Shape 168"/>
          <p:cNvSpPr/>
          <p:nvPr/>
        </p:nvSpPr>
        <p:spPr>
          <a:xfrm>
            <a:off x="3167474" y="1687533"/>
            <a:ext cx="2448272" cy="2423237"/>
          </a:xfrm>
          <a:prstGeom prst="blockArc">
            <a:avLst>
              <a:gd name="adj1" fmla="val 15596157"/>
              <a:gd name="adj2" fmla="val 12367764"/>
              <a:gd name="adj3" fmla="val 5895"/>
            </a:avLst>
          </a:prstGeom>
          <a:solidFill>
            <a:srgbClr val="47A3DE">
              <a:alpha val="9900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3105473" y="2571750"/>
            <a:ext cx="2538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-381000" algn="ctr">
              <a:buSzPct val="100000"/>
            </a:pPr>
            <a:r>
              <a:rPr lang="en-US" altLang="zh-TW" sz="1800" b="1" dirty="0" smtClean="0">
                <a:solidFill>
                  <a:srgbClr val="002060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Snapshot </a:t>
            </a:r>
          </a:p>
          <a:p>
            <a:pPr lvl="0" indent="-381000" algn="ctr">
              <a:buSzPct val="100000"/>
            </a:pPr>
            <a:r>
              <a:rPr lang="en-US" altLang="zh-TW" sz="1800" dirty="0" smtClean="0">
                <a:solidFill>
                  <a:srgbClr val="002060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keep your data safe</a:t>
            </a:r>
            <a:endParaRPr lang="zh-TW" altLang="zh-TW" sz="1800" dirty="0">
              <a:solidFill>
                <a:srgbClr val="002060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" name="Shape 168"/>
          <p:cNvSpPr/>
          <p:nvPr/>
        </p:nvSpPr>
        <p:spPr>
          <a:xfrm>
            <a:off x="5943095" y="1687533"/>
            <a:ext cx="2448272" cy="2423237"/>
          </a:xfrm>
          <a:prstGeom prst="blockArc">
            <a:avLst>
              <a:gd name="adj1" fmla="val 15596157"/>
              <a:gd name="adj2" fmla="val 12367764"/>
              <a:gd name="adj3" fmla="val 5895"/>
            </a:avLst>
          </a:prstGeom>
          <a:solidFill>
            <a:srgbClr val="47A3DE">
              <a:alpha val="9900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6000760" y="2571750"/>
            <a:ext cx="2448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-381000" algn="ctr">
              <a:buSzPct val="100000"/>
            </a:pPr>
            <a:r>
              <a:rPr lang="zh-TW" altLang="zh-TW" sz="1800" dirty="0" smtClean="0">
                <a:solidFill>
                  <a:srgbClr val="002060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Qtier, SSD</a:t>
            </a:r>
            <a:r>
              <a:rPr lang="en-US" altLang="zh-TW" sz="1800" dirty="0" smtClean="0">
                <a:solidFill>
                  <a:srgbClr val="002060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zh-TW" sz="1800" dirty="0" smtClean="0">
                <a:solidFill>
                  <a:srgbClr val="002060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Cache</a:t>
            </a:r>
            <a:endParaRPr lang="en-US" altLang="zh-TW" sz="1800" dirty="0" smtClean="0">
              <a:solidFill>
                <a:srgbClr val="002060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  <a:p>
            <a:pPr lvl="0" indent="-381000" algn="ctr">
              <a:buSzPct val="100000"/>
            </a:pPr>
            <a:r>
              <a:rPr lang="en-US" altLang="zh-TW" sz="1800" b="1" dirty="0" smtClean="0">
                <a:solidFill>
                  <a:srgbClr val="002060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Enhance performance</a:t>
            </a:r>
            <a:endParaRPr lang="zh-TW" altLang="zh-TW" sz="1800" b="1" dirty="0">
              <a:solidFill>
                <a:srgbClr val="002060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9" name="圖片 18" descr="Qtier, snapshop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1296144"/>
            <a:ext cx="1223868" cy="1275604"/>
          </a:xfrm>
          <a:prstGeom prst="rect">
            <a:avLst/>
          </a:prstGeom>
        </p:spPr>
      </p:pic>
      <p:pic>
        <p:nvPicPr>
          <p:cNvPr id="20" name="圖片 19" descr="Qtier, snapshop-0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1932" y="1440160"/>
            <a:ext cx="1223868" cy="1275604"/>
          </a:xfrm>
          <a:prstGeom prst="rect">
            <a:avLst/>
          </a:prstGeom>
        </p:spPr>
      </p:pic>
      <p:pic>
        <p:nvPicPr>
          <p:cNvPr id="21" name="圖片 20" descr="RAID-0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3" y="1563639"/>
            <a:ext cx="1036310" cy="10801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>
            <a:spLocks noGrp="1"/>
          </p:cNvSpPr>
          <p:nvPr>
            <p:ph type="title"/>
          </p:nvPr>
        </p:nvSpPr>
        <p:spPr>
          <a:xfrm>
            <a:off x="107504" y="357174"/>
            <a:ext cx="8787000" cy="700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 dirty="0" smtClean="0"/>
              <a:t>Successful stories</a:t>
            </a:r>
            <a:endParaRPr lang="zh-TW" dirty="0"/>
          </a:p>
        </p:txBody>
      </p:sp>
      <p:grpSp>
        <p:nvGrpSpPr>
          <p:cNvPr id="15" name="群組 14"/>
          <p:cNvGrpSpPr/>
          <p:nvPr/>
        </p:nvGrpSpPr>
        <p:grpSpPr>
          <a:xfrm>
            <a:off x="611559" y="1203598"/>
            <a:ext cx="7889531" cy="3381384"/>
            <a:chOff x="611559" y="1203598"/>
            <a:chExt cx="7889531" cy="3381384"/>
          </a:xfrm>
        </p:grpSpPr>
        <p:sp>
          <p:nvSpPr>
            <p:cNvPr id="281" name="Shape 281"/>
            <p:cNvSpPr txBox="1"/>
            <p:nvPr/>
          </p:nvSpPr>
          <p:spPr>
            <a:xfrm>
              <a:off x="2195736" y="1816754"/>
              <a:ext cx="2088600" cy="644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/>
              <a:r>
                <a:rPr lang="en-US" sz="2000" dirty="0" smtClean="0">
                  <a:latin typeface="+mn-lt"/>
                </a:rPr>
                <a:t>Foundations</a:t>
              </a:r>
              <a:endParaRPr lang="zh-TW" sz="2000" b="1" dirty="0">
                <a:solidFill>
                  <a:schemeClr val="tx2">
                    <a:lumMod val="25000"/>
                  </a:schemeClr>
                </a:solidFill>
                <a:latin typeface="+mn-lt"/>
                <a:ea typeface="微軟正黑體" pitchFamily="34" charset="-120"/>
              </a:endParaRPr>
            </a:p>
          </p:txBody>
        </p:sp>
        <p:sp>
          <p:nvSpPr>
            <p:cNvPr id="282" name="Shape 282"/>
            <p:cNvSpPr txBox="1"/>
            <p:nvPr/>
          </p:nvSpPr>
          <p:spPr>
            <a:xfrm>
              <a:off x="2195736" y="3366014"/>
              <a:ext cx="2519140" cy="644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/>
              <a:r>
                <a:rPr lang="en-US" sz="2000" dirty="0" smtClean="0">
                  <a:latin typeface="+mn-lt"/>
                </a:rPr>
                <a:t>Energy industry</a:t>
              </a:r>
              <a:endParaRPr lang="zh-TW" sz="2000" b="1" dirty="0">
                <a:solidFill>
                  <a:schemeClr val="tx2">
                    <a:lumMod val="25000"/>
                  </a:schemeClr>
                </a:solidFill>
                <a:latin typeface="+mn-lt"/>
                <a:ea typeface="微軟正黑體" pitchFamily="34" charset="-120"/>
              </a:endParaRPr>
            </a:p>
          </p:txBody>
        </p:sp>
        <p:sp>
          <p:nvSpPr>
            <p:cNvPr id="283" name="Shape 283"/>
            <p:cNvSpPr txBox="1"/>
            <p:nvPr/>
          </p:nvSpPr>
          <p:spPr>
            <a:xfrm>
              <a:off x="6012160" y="1816754"/>
              <a:ext cx="2488930" cy="644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/>
              <a:r>
                <a:rPr lang="en-US" sz="2000" dirty="0" smtClean="0">
                  <a:latin typeface="+mn-lt"/>
                </a:rPr>
                <a:t>Automation corp.</a:t>
              </a:r>
              <a:endParaRPr lang="zh-TW" sz="2000" b="1" dirty="0">
                <a:solidFill>
                  <a:schemeClr val="tx2">
                    <a:lumMod val="25000"/>
                  </a:schemeClr>
                </a:solidFill>
                <a:latin typeface="+mn-lt"/>
                <a:ea typeface="微軟正黑體" pitchFamily="34" charset="-120"/>
              </a:endParaRPr>
            </a:p>
          </p:txBody>
        </p:sp>
        <p:sp>
          <p:nvSpPr>
            <p:cNvPr id="284" name="Shape 284"/>
            <p:cNvSpPr txBox="1"/>
            <p:nvPr/>
          </p:nvSpPr>
          <p:spPr>
            <a:xfrm>
              <a:off x="6012160" y="3366014"/>
              <a:ext cx="2488930" cy="644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/>
              <a:r>
                <a:rPr lang="en-US" sz="2000" dirty="0" smtClean="0">
                  <a:latin typeface="+mn-lt"/>
                </a:rPr>
                <a:t>Traditional industry</a:t>
              </a:r>
              <a:endParaRPr lang="zh-TW" sz="2000" b="1" dirty="0">
                <a:solidFill>
                  <a:schemeClr val="tx2">
                    <a:lumMod val="25000"/>
                  </a:schemeClr>
                </a:solidFill>
                <a:latin typeface="+mn-lt"/>
                <a:ea typeface="微軟正黑體" pitchFamily="34" charset="-120"/>
              </a:endParaRPr>
            </a:p>
          </p:txBody>
        </p:sp>
        <p:pic>
          <p:nvPicPr>
            <p:cNvPr id="11" name="圖片 10" descr="實際客戶-0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1559" y="1203598"/>
              <a:ext cx="1870712" cy="1870712"/>
            </a:xfrm>
            <a:prstGeom prst="rect">
              <a:avLst/>
            </a:prstGeom>
          </p:spPr>
        </p:pic>
        <p:pic>
          <p:nvPicPr>
            <p:cNvPr id="12" name="圖片 11" descr="實際客戶-02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27984" y="1203598"/>
              <a:ext cx="1872208" cy="1870712"/>
            </a:xfrm>
            <a:prstGeom prst="rect">
              <a:avLst/>
            </a:prstGeom>
          </p:spPr>
        </p:pic>
        <p:pic>
          <p:nvPicPr>
            <p:cNvPr id="13" name="圖片 12" descr="實際客戶-03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27984" y="2714270"/>
              <a:ext cx="1872208" cy="1870712"/>
            </a:xfrm>
            <a:prstGeom prst="rect">
              <a:avLst/>
            </a:prstGeom>
          </p:spPr>
        </p:pic>
        <p:pic>
          <p:nvPicPr>
            <p:cNvPr id="14" name="圖片 13" descr="實際客戶-04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1559" y="2714270"/>
              <a:ext cx="1870712" cy="187071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860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對話框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68" y="915566"/>
            <a:ext cx="3439854" cy="2420354"/>
          </a:xfrm>
          <a:prstGeom prst="rect">
            <a:avLst/>
          </a:prstGeom>
        </p:spPr>
      </p:pic>
      <p:pic>
        <p:nvPicPr>
          <p:cNvPr id="15" name="圖片 14" descr="對話框-0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75403">
            <a:off x="4772093" y="1013331"/>
            <a:ext cx="3960514" cy="3595494"/>
          </a:xfrm>
          <a:prstGeom prst="rect">
            <a:avLst/>
          </a:prstGeom>
        </p:spPr>
      </p:pic>
      <p:pic>
        <p:nvPicPr>
          <p:cNvPr id="16" name="圖片 15" descr="對話框-0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36747">
            <a:off x="314730" y="1940804"/>
            <a:ext cx="2558073" cy="2040458"/>
          </a:xfrm>
          <a:prstGeom prst="rect">
            <a:avLst/>
          </a:prstGeom>
        </p:spPr>
      </p:pic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>
            <a:off x="539552" y="411510"/>
            <a:ext cx="8001000" cy="624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7500"/>
              <a:buFont typeface="Arial"/>
              <a:buNone/>
            </a:pPr>
            <a:r>
              <a:rPr lang="en-US" altLang="zh-TW" sz="3200" dirty="0" smtClean="0">
                <a:latin typeface="+mj-lt"/>
              </a:rPr>
              <a:t>Customers wonder…?</a:t>
            </a:r>
            <a:endParaRPr lang="zh-TW" sz="3200" dirty="0">
              <a:latin typeface="+mj-lt"/>
            </a:endParaRPr>
          </a:p>
        </p:txBody>
      </p:sp>
      <p:pic>
        <p:nvPicPr>
          <p:cNvPr id="82" name="Shape 82" descr="煩惱的人-2-01.png"/>
          <p:cNvPicPr preferRelativeResize="0"/>
          <p:nvPr/>
        </p:nvPicPr>
        <p:blipFill rotWithShape="1">
          <a:blip r:embed="rId6">
            <a:alphaModFix/>
          </a:blip>
          <a:srcRect b="2400"/>
          <a:stretch/>
        </p:blipFill>
        <p:spPr>
          <a:xfrm>
            <a:off x="3275856" y="2715766"/>
            <a:ext cx="1656184" cy="2292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Shape 80" descr="cloud_sync_weather-256.png"/>
          <p:cNvPicPr preferRelativeResize="0"/>
          <p:nvPr/>
        </p:nvPicPr>
        <p:blipFill rotWithShape="1">
          <a:blip r:embed="rId7">
            <a:alphaModFix/>
          </a:blip>
          <a:srcRect t="10287" b="11058"/>
          <a:stretch/>
        </p:blipFill>
        <p:spPr>
          <a:xfrm rot="509633">
            <a:off x="7078179" y="2020762"/>
            <a:ext cx="562361" cy="442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Shape 81" descr="page56_qsync.png"/>
          <p:cNvPicPr preferRelativeResize="0"/>
          <p:nvPr/>
        </p:nvPicPr>
        <p:blipFill rotWithShape="1">
          <a:blip r:embed="rId8">
            <a:alphaModFix/>
          </a:blip>
          <a:srcRect l="-9139" t="-9481" r="-15207"/>
          <a:stretch/>
        </p:blipFill>
        <p:spPr>
          <a:xfrm rot="509633">
            <a:off x="5843026" y="1852396"/>
            <a:ext cx="598070" cy="526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Shape 84" descr="下載.png"/>
          <p:cNvPicPr preferRelativeResize="0"/>
          <p:nvPr/>
        </p:nvPicPr>
        <p:blipFill>
          <a:blip r:embed="rId9"/>
          <a:stretch>
            <a:fillRect/>
          </a:stretch>
        </p:blipFill>
        <p:spPr>
          <a:xfrm rot="509633">
            <a:off x="6651580" y="1939438"/>
            <a:ext cx="432048" cy="5123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7" name="Shape 87"/>
          <p:cNvCxnSpPr/>
          <p:nvPr/>
        </p:nvCxnSpPr>
        <p:spPr>
          <a:xfrm rot="509633">
            <a:off x="6513104" y="1924404"/>
            <a:ext cx="0" cy="448381"/>
          </a:xfrm>
          <a:prstGeom prst="straightConnector1">
            <a:avLst/>
          </a:prstGeom>
          <a:noFill/>
          <a:ln w="9525" cap="flat" cmpd="sng">
            <a:solidFill>
              <a:srgbClr val="4A86E8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3" name="文字方塊 12"/>
          <p:cNvSpPr txBox="1"/>
          <p:nvPr/>
        </p:nvSpPr>
        <p:spPr>
          <a:xfrm rot="20936747">
            <a:off x="791418" y="2583837"/>
            <a:ext cx="17712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TW" sz="1600" b="1" dirty="0" smtClean="0">
                <a:solidFill>
                  <a:srgbClr val="002060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Private Cloud</a:t>
            </a:r>
            <a:r>
              <a:rPr lang="zh-TW" altLang="zh-TW" sz="1600" b="1" dirty="0" smtClean="0">
                <a:solidFill>
                  <a:srgbClr val="002060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？</a:t>
            </a:r>
          </a:p>
          <a:p>
            <a:pPr lvl="0" algn="ctr"/>
            <a:r>
              <a:rPr lang="en-US" altLang="zh-TW" sz="1600" b="1" dirty="0" smtClean="0">
                <a:solidFill>
                  <a:srgbClr val="002060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Public Cloud</a:t>
            </a:r>
            <a:r>
              <a:rPr lang="zh-TW" altLang="zh-TW" sz="1600" b="1" dirty="0" smtClean="0">
                <a:solidFill>
                  <a:srgbClr val="002060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？</a:t>
            </a:r>
          </a:p>
          <a:p>
            <a:endParaRPr lang="zh-TW" altLang="en-US" sz="24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7" name="文字方塊 16"/>
          <p:cNvSpPr txBox="1"/>
          <p:nvPr/>
        </p:nvSpPr>
        <p:spPr>
          <a:xfrm rot="325369">
            <a:off x="3167401" y="1568029"/>
            <a:ext cx="1656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TW" sz="1600" b="1" dirty="0" smtClean="0">
                <a:solidFill>
                  <a:srgbClr val="002060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How to choose a file server for syncing files?</a:t>
            </a:r>
            <a:endParaRPr lang="zh-TW" altLang="zh-TW" sz="1600" b="1" dirty="0" smtClean="0">
              <a:solidFill>
                <a:srgbClr val="002060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8" name="文字方塊 17"/>
          <p:cNvSpPr txBox="1"/>
          <p:nvPr/>
        </p:nvSpPr>
        <p:spPr>
          <a:xfrm rot="539083">
            <a:off x="5564217" y="2506597"/>
            <a:ext cx="2246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TW" sz="1600" b="1" dirty="0" smtClean="0">
                <a:solidFill>
                  <a:srgbClr val="002060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What are differences between QNAP and other companies?</a:t>
            </a:r>
            <a:endParaRPr lang="zh-TW" altLang="zh-TW" sz="1600" b="1" dirty="0" smtClean="0">
              <a:solidFill>
                <a:srgbClr val="002060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1" name="圖片 20" descr="皇冠-01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970982">
            <a:off x="5744512" y="1667262"/>
            <a:ext cx="371194" cy="2581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539552" y="411510"/>
            <a:ext cx="8001000" cy="624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altLang="zh-TW" sz="3200" dirty="0" smtClean="0">
                <a:latin typeface="+mj-lt"/>
              </a:rPr>
              <a:t>You should choose QNAP!!</a:t>
            </a:r>
            <a:endParaRPr lang="zh-TW" sz="3200" dirty="0">
              <a:latin typeface="+mj-lt"/>
            </a:endParaRPr>
          </a:p>
        </p:txBody>
      </p:sp>
      <p:sp>
        <p:nvSpPr>
          <p:cNvPr id="93" name="Shape 93"/>
          <p:cNvSpPr txBox="1"/>
          <p:nvPr/>
        </p:nvSpPr>
        <p:spPr>
          <a:xfrm>
            <a:off x="107504" y="1071552"/>
            <a:ext cx="3357586" cy="344229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457200" lvl="0" indent="-381000" rtl="0">
              <a:spcBef>
                <a:spcPts val="0"/>
              </a:spcBef>
              <a:buClr>
                <a:schemeClr val="dk1"/>
              </a:buClr>
              <a:buSzPct val="100000"/>
              <a:buFont typeface="Arial" pitchFamily="34" charset="0"/>
              <a:buChar char="•"/>
            </a:pPr>
            <a:r>
              <a:rPr lang="en-US" altLang="zh-TW" sz="2000" b="1" dirty="0" smtClean="0">
                <a:solidFill>
                  <a:schemeClr val="tx2">
                    <a:lumMod val="10000"/>
                  </a:schemeClr>
                </a:solidFill>
                <a:latin typeface="+mn-lt"/>
                <a:ea typeface="微軟正黑體" pitchFamily="34" charset="-120"/>
                <a:cs typeface="Microsoft JhengHei"/>
                <a:sym typeface="Microsoft JhengHei"/>
              </a:rPr>
              <a:t>High security</a:t>
            </a:r>
            <a:endParaRPr lang="zh-TW" sz="2000" b="1" dirty="0">
              <a:solidFill>
                <a:schemeClr val="tx2">
                  <a:lumMod val="10000"/>
                </a:schemeClr>
              </a:solidFill>
              <a:latin typeface="+mn-lt"/>
              <a:ea typeface="微軟正黑體" pitchFamily="34" charset="-120"/>
              <a:cs typeface="Microsoft JhengHei"/>
              <a:sym typeface="Microsoft JhengHei"/>
            </a:endParaRPr>
          </a:p>
          <a:p>
            <a:pPr lvl="0" rtl="0">
              <a:spcBef>
                <a:spcPts val="0"/>
              </a:spcBef>
              <a:buFont typeface="Arial" pitchFamily="34" charset="0"/>
              <a:buChar char="•"/>
            </a:pPr>
            <a:endParaRPr sz="2000" b="1" dirty="0">
              <a:solidFill>
                <a:schemeClr val="tx2">
                  <a:lumMod val="10000"/>
                </a:schemeClr>
              </a:solidFill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  <a:p>
            <a:pPr marL="457200" lvl="0" indent="-381000">
              <a:buClr>
                <a:schemeClr val="dk1"/>
              </a:buClr>
              <a:buSzPct val="100000"/>
              <a:buFont typeface="Arial" pitchFamily="34" charset="0"/>
              <a:buChar char="•"/>
            </a:pPr>
            <a:r>
              <a:rPr lang="en-US" altLang="zh-TW" sz="2000" b="1" dirty="0" smtClean="0">
                <a:solidFill>
                  <a:schemeClr val="tx2">
                    <a:lumMod val="10000"/>
                  </a:schemeClr>
                </a:solidFill>
                <a:latin typeface="+mn-lt"/>
                <a:ea typeface="微軟正黑體" pitchFamily="34" charset="-120"/>
                <a:cs typeface="Microsoft JhengHei"/>
                <a:sym typeface="Microsoft JhengHei"/>
              </a:rPr>
              <a:t>Easy </a:t>
            </a:r>
            <a:r>
              <a:rPr lang="en-US" altLang="zh-TW" sz="2000" b="1" dirty="0" smtClean="0">
                <a:latin typeface="+mn-lt"/>
              </a:rPr>
              <a:t>budget control</a:t>
            </a:r>
            <a:endParaRPr lang="zh-TW" sz="2000" b="1" dirty="0">
              <a:solidFill>
                <a:schemeClr val="tx2">
                  <a:lumMod val="10000"/>
                </a:schemeClr>
              </a:solidFill>
              <a:latin typeface="+mn-lt"/>
              <a:ea typeface="微軟正黑體" pitchFamily="34" charset="-120"/>
              <a:cs typeface="Microsoft JhengHei"/>
              <a:sym typeface="Microsoft JhengHei"/>
            </a:endParaRPr>
          </a:p>
          <a:p>
            <a:pPr lvl="0" rtl="0">
              <a:spcBef>
                <a:spcPts val="0"/>
              </a:spcBef>
              <a:buFont typeface="Arial" pitchFamily="34" charset="0"/>
              <a:buChar char="•"/>
            </a:pPr>
            <a:endParaRPr sz="2400" b="1" dirty="0">
              <a:solidFill>
                <a:schemeClr val="tx2">
                  <a:lumMod val="10000"/>
                </a:schemeClr>
              </a:solidFill>
              <a:latin typeface="+mn-lt"/>
              <a:ea typeface="微軟正黑體" pitchFamily="34" charset="-120"/>
              <a:cs typeface="Microsoft JhengHei"/>
              <a:sym typeface="Microsoft JhengHei"/>
            </a:endParaRPr>
          </a:p>
          <a:p>
            <a:pPr marL="457200" lvl="0" indent="-381000">
              <a:buClr>
                <a:schemeClr val="dk1"/>
              </a:buClr>
              <a:buSzPct val="100000"/>
              <a:buFont typeface="Arial" pitchFamily="34" charset="0"/>
              <a:buChar char="•"/>
            </a:pPr>
            <a:r>
              <a:rPr lang="en-US" altLang="zh-TW" sz="2000" b="1" dirty="0" smtClean="0">
                <a:latin typeface="+mn-lt"/>
              </a:rPr>
              <a:t>LAN has higher bandwidth than WAN</a:t>
            </a:r>
            <a:endParaRPr lang="zh-TW" sz="2000" b="1" dirty="0">
              <a:solidFill>
                <a:schemeClr val="tx2">
                  <a:lumMod val="10000"/>
                </a:schemeClr>
              </a:solidFill>
              <a:latin typeface="+mn-lt"/>
              <a:ea typeface="微軟正黑體" pitchFamily="34" charset="-120"/>
              <a:cs typeface="Microsoft JhengHei"/>
              <a:sym typeface="Microsoft JhengHei"/>
            </a:endParaRPr>
          </a:p>
        </p:txBody>
      </p:sp>
      <p:sp>
        <p:nvSpPr>
          <p:cNvPr id="95" name="Shape 95"/>
          <p:cNvSpPr txBox="1"/>
          <p:nvPr/>
        </p:nvSpPr>
        <p:spPr>
          <a:xfrm>
            <a:off x="6763418" y="3243294"/>
            <a:ext cx="2166300" cy="62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altLang="zh-TW" sz="2400" b="1" dirty="0" smtClean="0">
                <a:solidFill>
                  <a:srgbClr val="002060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Public Cloud</a:t>
            </a:r>
            <a:endParaRPr lang="zh-TW" sz="2400" b="1" dirty="0">
              <a:solidFill>
                <a:srgbClr val="002060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6" name="Shape 96"/>
          <p:cNvSpPr txBox="1"/>
          <p:nvPr/>
        </p:nvSpPr>
        <p:spPr>
          <a:xfrm>
            <a:off x="3451050" y="3243294"/>
            <a:ext cx="2166300" cy="62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altLang="zh-TW" sz="2400" b="1" dirty="0" smtClean="0">
                <a:solidFill>
                  <a:srgbClr val="002060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Private Cloud</a:t>
            </a:r>
            <a:endParaRPr lang="zh-TW" sz="2400" b="1" dirty="0">
              <a:solidFill>
                <a:srgbClr val="002060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9" name="圖片 8" descr="公有雲VS私有雲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888" y="1563638"/>
            <a:ext cx="5118102" cy="19213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title"/>
          </p:nvPr>
        </p:nvSpPr>
        <p:spPr>
          <a:xfrm>
            <a:off x="539552" y="411510"/>
            <a:ext cx="8001000" cy="624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3200" dirty="0" smtClean="0">
                <a:latin typeface="+mn-lt"/>
              </a:rPr>
              <a:t>An ideal file server is…</a:t>
            </a:r>
            <a:endParaRPr lang="zh-TW" sz="3200" dirty="0">
              <a:latin typeface="+mn-lt"/>
            </a:endParaRPr>
          </a:p>
        </p:txBody>
      </p:sp>
      <p:sp>
        <p:nvSpPr>
          <p:cNvPr id="102" name="Shape 102"/>
          <p:cNvSpPr txBox="1"/>
          <p:nvPr/>
        </p:nvSpPr>
        <p:spPr>
          <a:xfrm>
            <a:off x="1393042" y="1624236"/>
            <a:ext cx="2666533" cy="65948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altLang="zh-TW" sz="1800" b="1" dirty="0" smtClean="0">
                <a:solidFill>
                  <a:schemeClr val="tx2">
                    <a:lumMod val="2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Boss wants</a:t>
            </a:r>
            <a:endParaRPr lang="zh-TW" sz="1800" b="1" dirty="0">
              <a:solidFill>
                <a:schemeClr val="tx2">
                  <a:lumMod val="25000"/>
                </a:schemeClr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3" name="Shape 103"/>
          <p:cNvSpPr txBox="1"/>
          <p:nvPr/>
        </p:nvSpPr>
        <p:spPr>
          <a:xfrm>
            <a:off x="4167500" y="2254137"/>
            <a:ext cx="3645430" cy="7200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lnSpc>
                <a:spcPct val="115000"/>
              </a:lnSpc>
              <a:spcAft>
                <a:spcPts val="1600"/>
              </a:spcAft>
            </a:pPr>
            <a:r>
              <a:rPr lang="en-US" altLang="zh-TW" sz="2600" b="1" dirty="0" smtClean="0">
                <a:solidFill>
                  <a:srgbClr val="002060"/>
                </a:solidFill>
              </a:rPr>
              <a:t>Collaborative and can share easily</a:t>
            </a:r>
            <a:endParaRPr lang="zh-TW" sz="2600" b="1" dirty="0">
              <a:solidFill>
                <a:srgbClr val="002060"/>
              </a:solidFill>
              <a:sym typeface="Microsoft JhengHei"/>
            </a:endParaRPr>
          </a:p>
        </p:txBody>
      </p:sp>
      <p:sp>
        <p:nvSpPr>
          <p:cNvPr id="104" name="Shape 104"/>
          <p:cNvSpPr txBox="1"/>
          <p:nvPr/>
        </p:nvSpPr>
        <p:spPr>
          <a:xfrm>
            <a:off x="4167500" y="3889640"/>
            <a:ext cx="5985884" cy="91435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altLang="zh-TW" sz="2600" b="1" dirty="0" smtClean="0">
                <a:solidFill>
                  <a:srgbClr val="002060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Easy to use</a:t>
            </a:r>
            <a:endParaRPr lang="zh-TW" sz="2600" b="1" dirty="0">
              <a:solidFill>
                <a:srgbClr val="002060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5" name="Shape 105"/>
          <p:cNvSpPr txBox="1"/>
          <p:nvPr/>
        </p:nvSpPr>
        <p:spPr>
          <a:xfrm>
            <a:off x="498894" y="2043464"/>
            <a:ext cx="3929090" cy="80235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altLang="zh-TW" sz="2600" b="1" dirty="0" smtClean="0">
                <a:solidFill>
                  <a:srgbClr val="002060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Centrally managed</a:t>
            </a:r>
            <a:endParaRPr lang="zh-TW" sz="2600" b="1" dirty="0">
              <a:solidFill>
                <a:srgbClr val="002060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6" name="Shape 106"/>
          <p:cNvSpPr txBox="1"/>
          <p:nvPr/>
        </p:nvSpPr>
        <p:spPr>
          <a:xfrm>
            <a:off x="5061404" y="1717054"/>
            <a:ext cx="2822964" cy="4123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altLang="zh-TW" sz="1800" b="1" dirty="0" smtClean="0">
                <a:solidFill>
                  <a:srgbClr val="005392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Team members want</a:t>
            </a:r>
            <a:endParaRPr lang="zh-TW" sz="1800" b="1" dirty="0">
              <a:solidFill>
                <a:srgbClr val="005392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7" name="Shape 107"/>
          <p:cNvSpPr txBox="1"/>
          <p:nvPr/>
        </p:nvSpPr>
        <p:spPr>
          <a:xfrm>
            <a:off x="5061404" y="3733278"/>
            <a:ext cx="2443613" cy="4123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altLang="zh-TW" sz="1800" b="1" dirty="0" smtClean="0">
                <a:solidFill>
                  <a:srgbClr val="9B0356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Users want</a:t>
            </a:r>
            <a:endParaRPr lang="zh-TW" sz="1800" b="1" dirty="0">
              <a:solidFill>
                <a:srgbClr val="9B0356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8" name="Shape 108"/>
          <p:cNvSpPr txBox="1"/>
          <p:nvPr/>
        </p:nvSpPr>
        <p:spPr>
          <a:xfrm>
            <a:off x="1393042" y="3640460"/>
            <a:ext cx="2666533" cy="65948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zh-TW" sz="18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IT</a:t>
            </a:r>
            <a:r>
              <a:rPr lang="en-US" altLang="zh-TW" sz="18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 staff wants</a:t>
            </a:r>
            <a:endParaRPr lang="zh-TW" sz="1800" b="1" dirty="0">
              <a:solidFill>
                <a:schemeClr val="accent5">
                  <a:lumMod val="75000"/>
                </a:schemeClr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9" name="Shape 109"/>
          <p:cNvSpPr txBox="1"/>
          <p:nvPr/>
        </p:nvSpPr>
        <p:spPr>
          <a:xfrm>
            <a:off x="498894" y="4003011"/>
            <a:ext cx="3046141" cy="65948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altLang="zh-TW" sz="2600" b="1" dirty="0" smtClean="0">
                <a:solidFill>
                  <a:srgbClr val="002060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Easy to Deploy </a:t>
            </a:r>
            <a:endParaRPr lang="zh-TW" sz="2600" b="1" dirty="0">
              <a:solidFill>
                <a:srgbClr val="002060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2" name="圖片 11" descr="P4-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894" y="3257021"/>
            <a:ext cx="872318" cy="947570"/>
          </a:xfrm>
          <a:prstGeom prst="rect">
            <a:avLst/>
          </a:prstGeom>
        </p:spPr>
      </p:pic>
      <p:pic>
        <p:nvPicPr>
          <p:cNvPr id="13" name="圖片 12" descr="P4-0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7500" y="3257021"/>
            <a:ext cx="872318" cy="947570"/>
          </a:xfrm>
          <a:prstGeom prst="rect">
            <a:avLst/>
          </a:prstGeom>
        </p:spPr>
      </p:pic>
      <p:pic>
        <p:nvPicPr>
          <p:cNvPr id="11" name="圖片 10" descr="P4-0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894" y="1285006"/>
            <a:ext cx="872318" cy="947570"/>
          </a:xfrm>
          <a:prstGeom prst="rect">
            <a:avLst/>
          </a:prstGeom>
        </p:spPr>
      </p:pic>
      <p:pic>
        <p:nvPicPr>
          <p:cNvPr id="14" name="圖片 13" descr="P4-0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7500" y="1285006"/>
            <a:ext cx="872318" cy="947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 dirty="0" smtClean="0">
                <a:latin typeface="+mn-lt"/>
              </a:rPr>
              <a:t>The best choice of file server system</a:t>
            </a:r>
            <a:endParaRPr lang="zh-TW" sz="3200" dirty="0">
              <a:latin typeface="+mn-lt"/>
            </a:endParaRPr>
          </a:p>
        </p:txBody>
      </p:sp>
      <p:sp>
        <p:nvSpPr>
          <p:cNvPr id="126" name="Shape 126"/>
          <p:cNvSpPr txBox="1"/>
          <p:nvPr/>
        </p:nvSpPr>
        <p:spPr>
          <a:xfrm>
            <a:off x="0" y="1724524"/>
            <a:ext cx="9144000" cy="6329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en-US" altLang="zh-TW" sz="3000" b="1" dirty="0" smtClean="0">
                <a:solidFill>
                  <a:srgbClr val="002060"/>
                </a:solidFill>
                <a:latin typeface="+mn-lt"/>
              </a:rPr>
              <a:t>Centralized Team Up Synchronization System</a:t>
            </a:r>
            <a:endParaRPr sz="3000" b="1" dirty="0">
              <a:solidFill>
                <a:srgbClr val="002060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127" name="Shape 127"/>
          <p:cNvCxnSpPr/>
          <p:nvPr/>
        </p:nvCxnSpPr>
        <p:spPr>
          <a:xfrm flipV="1">
            <a:off x="428596" y="2285998"/>
            <a:ext cx="1928826" cy="9764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28" name="Shape 128"/>
          <p:cNvSpPr/>
          <p:nvPr/>
        </p:nvSpPr>
        <p:spPr>
          <a:xfrm>
            <a:off x="829150" y="2285998"/>
            <a:ext cx="421593" cy="433196"/>
          </a:xfrm>
          <a:custGeom>
            <a:avLst/>
            <a:gdLst/>
            <a:ahLst/>
            <a:cxnLst/>
            <a:rect l="0" t="0" r="0" b="0"/>
            <a:pathLst>
              <a:path w="13491" h="26982" extrusionOk="0">
                <a:moveTo>
                  <a:pt x="13491" y="0"/>
                </a:moveTo>
                <a:lnTo>
                  <a:pt x="0" y="26982"/>
                </a:ln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129" name="Shape 129"/>
          <p:cNvSpPr txBox="1"/>
          <p:nvPr/>
        </p:nvSpPr>
        <p:spPr>
          <a:xfrm>
            <a:off x="357158" y="2714626"/>
            <a:ext cx="1694562" cy="103851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TW" sz="1800" dirty="0" smtClean="0">
                <a:solidFill>
                  <a:srgbClr val="C00000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Centralized storage and management system</a:t>
            </a:r>
            <a:r>
              <a:rPr lang="zh-TW" sz="1800" dirty="0">
                <a:solidFill>
                  <a:srgbClr val="C00000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/>
            </a:r>
            <a:br>
              <a:rPr lang="zh-TW" sz="1800" dirty="0">
                <a:solidFill>
                  <a:srgbClr val="C00000"/>
                </a:solidFill>
                <a:latin typeface="+mn-lt"/>
                <a:ea typeface="Microsoft JhengHei"/>
                <a:cs typeface="Microsoft JhengHei"/>
                <a:sym typeface="Microsoft JhengHei"/>
              </a:rPr>
            </a:br>
            <a:endParaRPr lang="zh-TW" sz="1800" dirty="0">
              <a:solidFill>
                <a:srgbClr val="C00000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2" name="Shape 132"/>
          <p:cNvSpPr txBox="1"/>
          <p:nvPr/>
        </p:nvSpPr>
        <p:spPr>
          <a:xfrm>
            <a:off x="2070530" y="2714626"/>
            <a:ext cx="2573478" cy="109969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altLang="zh-TW" sz="1800" dirty="0" smtClean="0">
                <a:solidFill>
                  <a:srgbClr val="002060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Users can create team folder without </a:t>
            </a:r>
            <a:r>
              <a:rPr lang="en-US" altLang="zh-TW" sz="1800" dirty="0" smtClean="0">
                <a:solidFill>
                  <a:srgbClr val="002060"/>
                </a:solidFill>
                <a:latin typeface="+mn-lt"/>
              </a:rPr>
              <a:t>help from any administrators</a:t>
            </a:r>
            <a:endParaRPr lang="zh-TW" sz="1800" dirty="0">
              <a:solidFill>
                <a:srgbClr val="002060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133" name="Shape 133"/>
          <p:cNvCxnSpPr/>
          <p:nvPr/>
        </p:nvCxnSpPr>
        <p:spPr>
          <a:xfrm flipV="1">
            <a:off x="2500298" y="2285998"/>
            <a:ext cx="1767190" cy="9764"/>
          </a:xfrm>
          <a:prstGeom prst="straightConnector1">
            <a:avLst/>
          </a:prstGeom>
          <a:noFill/>
          <a:ln w="19050" cap="flat" cmpd="sng">
            <a:solidFill>
              <a:srgbClr val="00206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34" name="Shape 134"/>
          <p:cNvSpPr/>
          <p:nvPr/>
        </p:nvSpPr>
        <p:spPr>
          <a:xfrm>
            <a:off x="3214678" y="2285998"/>
            <a:ext cx="459992" cy="498708"/>
          </a:xfrm>
          <a:custGeom>
            <a:avLst/>
            <a:gdLst/>
            <a:ahLst/>
            <a:cxnLst/>
            <a:rect l="0" t="0" r="0" b="0"/>
            <a:pathLst>
              <a:path w="13491" h="26982" extrusionOk="0">
                <a:moveTo>
                  <a:pt x="13491" y="0"/>
                </a:moveTo>
                <a:lnTo>
                  <a:pt x="0" y="26982"/>
                </a:ln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sp>
      <p:cxnSp>
        <p:nvCxnSpPr>
          <p:cNvPr id="136" name="Shape 136"/>
          <p:cNvCxnSpPr/>
          <p:nvPr/>
        </p:nvCxnSpPr>
        <p:spPr>
          <a:xfrm>
            <a:off x="4357686" y="2285998"/>
            <a:ext cx="4285014" cy="9765"/>
          </a:xfrm>
          <a:prstGeom prst="straightConnector1">
            <a:avLst/>
          </a:prstGeom>
          <a:noFill/>
          <a:ln w="19050" cap="flat" cmpd="sng">
            <a:solidFill>
              <a:srgbClr val="134F5C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37" name="Shape 137"/>
          <p:cNvSpPr txBox="1"/>
          <p:nvPr/>
        </p:nvSpPr>
        <p:spPr>
          <a:xfrm>
            <a:off x="4788024" y="2714626"/>
            <a:ext cx="4034360" cy="103851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altLang="zh-TW" sz="1800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Sync, backup, share and recover old versions between </a:t>
            </a:r>
            <a:r>
              <a:rPr lang="en-US" altLang="zh-TW" sz="1800" dirty="0" smtClean="0">
                <a:solidFill>
                  <a:schemeClr val="accent5">
                    <a:lumMod val="50000"/>
                  </a:schemeClr>
                </a:solidFill>
              </a:rPr>
              <a:t>computers and mobile devices</a:t>
            </a:r>
            <a:endParaRPr lang="zh-TW" sz="1800" dirty="0">
              <a:solidFill>
                <a:schemeClr val="accent5">
                  <a:lumMod val="50000"/>
                </a:schemeClr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8" name="Shape 138"/>
          <p:cNvSpPr/>
          <p:nvPr/>
        </p:nvSpPr>
        <p:spPr>
          <a:xfrm>
            <a:off x="6643701" y="2285998"/>
            <a:ext cx="227643" cy="500066"/>
          </a:xfrm>
          <a:custGeom>
            <a:avLst/>
            <a:gdLst/>
            <a:ahLst/>
            <a:cxnLst/>
            <a:rect l="0" t="0" r="0" b="0"/>
            <a:pathLst>
              <a:path w="13491" h="26982" extrusionOk="0">
                <a:moveTo>
                  <a:pt x="13491" y="0"/>
                </a:moveTo>
                <a:lnTo>
                  <a:pt x="0" y="26982"/>
                </a:ln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139" name="Shape 139"/>
          <p:cNvSpPr txBox="1"/>
          <p:nvPr/>
        </p:nvSpPr>
        <p:spPr>
          <a:xfrm>
            <a:off x="357158" y="1214428"/>
            <a:ext cx="8582400" cy="62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zh-TW" sz="3000" b="1" dirty="0">
                <a:solidFill>
                  <a:srgbClr val="073763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QNAP Qsync</a:t>
            </a:r>
          </a:p>
          <a:p>
            <a:pPr lvl="0" algn="ctr" rtl="0">
              <a:spcBef>
                <a:spcPts val="0"/>
              </a:spcBef>
              <a:buNone/>
            </a:pPr>
            <a:endParaRPr sz="3000" b="1" dirty="0">
              <a:solidFill>
                <a:srgbClr val="073763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/>
      <p:bldP spid="132" grpId="0"/>
      <p:bldP spid="1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539552" y="411510"/>
            <a:ext cx="8001000" cy="624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altLang="zh-TW" sz="3200" b="1" smtClean="0">
                <a:latin typeface="+mj-lt"/>
              </a:rPr>
              <a:t>Comparison</a:t>
            </a:r>
            <a:endParaRPr lang="zh-TW" sz="3200" b="1" dirty="0">
              <a:latin typeface="+mj-lt"/>
            </a:endParaRPr>
          </a:p>
        </p:txBody>
      </p:sp>
      <p:sp>
        <p:nvSpPr>
          <p:cNvPr id="15" name="圓角矩形 14"/>
          <p:cNvSpPr/>
          <p:nvPr/>
        </p:nvSpPr>
        <p:spPr>
          <a:xfrm>
            <a:off x="6156176" y="1347614"/>
            <a:ext cx="2498312" cy="3312368"/>
          </a:xfrm>
          <a:prstGeom prst="roundRect">
            <a:avLst>
              <a:gd name="adj" fmla="val 5632"/>
            </a:avLst>
          </a:prstGeom>
          <a:gradFill flip="none" rotWithShape="0">
            <a:gsLst>
              <a:gs pos="0">
                <a:schemeClr val="accent3">
                  <a:lumMod val="20000"/>
                  <a:lumOff val="80000"/>
                </a:schemeClr>
              </a:gs>
              <a:gs pos="4000">
                <a:schemeClr val="tx2">
                  <a:lumMod val="9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圓角矩形 13"/>
          <p:cNvSpPr/>
          <p:nvPr/>
        </p:nvSpPr>
        <p:spPr>
          <a:xfrm>
            <a:off x="3203848" y="1347614"/>
            <a:ext cx="2952328" cy="3312368"/>
          </a:xfrm>
          <a:prstGeom prst="roundRect">
            <a:avLst>
              <a:gd name="adj" fmla="val 5632"/>
            </a:avLst>
          </a:prstGeom>
          <a:gradFill flip="none" rotWithShape="0">
            <a:gsLst>
              <a:gs pos="0">
                <a:srgbClr val="00B0F0">
                  <a:alpha val="66000"/>
                </a:srgbClr>
              </a:gs>
              <a:gs pos="50000">
                <a:schemeClr val="accent5">
                  <a:lumMod val="20000"/>
                  <a:lumOff val="80000"/>
                  <a:alpha val="62000"/>
                </a:schemeClr>
              </a:gs>
              <a:gs pos="100000">
                <a:schemeClr val="bg1">
                  <a:alpha val="64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115" name="Shape 115"/>
          <p:cNvGraphicFramePr/>
          <p:nvPr/>
        </p:nvGraphicFramePr>
        <p:xfrm>
          <a:off x="395536" y="1347614"/>
          <a:ext cx="8238275" cy="3175255"/>
        </p:xfrm>
        <a:graphic>
          <a:graphicData uri="http://schemas.openxmlformats.org/drawingml/2006/table">
            <a:tbl>
              <a:tblPr>
                <a:noFill/>
                <a:tableStyleId>{6004ABBA-8380-4FB9-9E89-93F57368CD48}</a:tableStyleId>
              </a:tblPr>
              <a:tblGrid>
                <a:gridCol w="2808312"/>
                <a:gridCol w="2952328"/>
                <a:gridCol w="2477635"/>
              </a:tblGrid>
              <a:tr h="511227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endParaRPr dirty="0">
                        <a:latin typeface="+mn-lt"/>
                      </a:endParaRPr>
                    </a:p>
                  </a:txBody>
                  <a:tcPr marL="91425" marR="91425" marT="91425" marB="91425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zh-TW" sz="22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Microsoft JhengHei"/>
                          <a:cs typeface="Microsoft JhengHei"/>
                          <a:sym typeface="Microsoft JhengHei"/>
                        </a:rPr>
                        <a:t>QNAP</a:t>
                      </a:r>
                    </a:p>
                  </a:txBody>
                  <a:tcPr marL="91425" marR="91425" marT="91425" marB="91425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US" altLang="zh-TW" sz="20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Microsoft JhengHei"/>
                          <a:cs typeface="Microsoft JhengHei"/>
                          <a:sym typeface="Microsoft JhengHei"/>
                        </a:rPr>
                        <a:t>Others</a:t>
                      </a:r>
                      <a:endParaRPr lang="zh-TW"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  <a:tr h="531425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US" altLang="zh-TW" sz="1800" b="1" dirty="0" smtClean="0">
                          <a:solidFill>
                            <a:srgbClr val="FFFFFF"/>
                          </a:solidFill>
                          <a:latin typeface="+mn-lt"/>
                          <a:ea typeface="Microsoft JhengHei"/>
                          <a:cs typeface="Microsoft JhengHei"/>
                          <a:sym typeface="Microsoft JhengHei"/>
                        </a:rPr>
                        <a:t>Central</a:t>
                      </a:r>
                      <a:r>
                        <a:rPr lang="en-US" altLang="zh-TW" sz="1800" b="1" baseline="0" dirty="0" smtClean="0">
                          <a:solidFill>
                            <a:srgbClr val="FFFFFF"/>
                          </a:solidFill>
                          <a:latin typeface="+mn-lt"/>
                          <a:ea typeface="Microsoft JhengHei"/>
                          <a:cs typeface="Microsoft JhengHei"/>
                          <a:sym typeface="Microsoft JhengHei"/>
                        </a:rPr>
                        <a:t> Management</a:t>
                      </a:r>
                      <a:endParaRPr lang="zh-TW" sz="1800" b="1" dirty="0">
                        <a:solidFill>
                          <a:srgbClr val="FFFFFF"/>
                        </a:solidFill>
                        <a:latin typeface="+mn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zh-TW" dirty="0">
                          <a:latin typeface="+mn-lt"/>
                        </a:rPr>
                        <a:t>V</a:t>
                      </a: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zh-TW" dirty="0">
                          <a:latin typeface="+mn-lt"/>
                        </a:rPr>
                        <a:t>X</a:t>
                      </a:r>
                    </a:p>
                  </a:txBody>
                  <a:tcPr marL="91425" marR="91425" marT="91425" marB="91425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31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800" b="1" dirty="0" smtClean="0">
                          <a:solidFill>
                            <a:srgbClr val="FFFFFF"/>
                          </a:solidFill>
                          <a:latin typeface="+mn-lt"/>
                          <a:ea typeface="Microsoft JhengHei"/>
                          <a:cs typeface="Microsoft JhengHei"/>
                          <a:sym typeface="Microsoft JhengHei"/>
                        </a:rPr>
                        <a:t>Shared</a:t>
                      </a:r>
                      <a:r>
                        <a:rPr lang="en-US" altLang="zh-TW" sz="1800" b="1" baseline="0" dirty="0" smtClean="0">
                          <a:solidFill>
                            <a:srgbClr val="FFFFFF"/>
                          </a:solidFill>
                          <a:latin typeface="+mn-lt"/>
                          <a:ea typeface="Microsoft JhengHei"/>
                          <a:cs typeface="Microsoft JhengHei"/>
                          <a:sym typeface="Microsoft JhengHei"/>
                        </a:rPr>
                        <a:t> team folder</a:t>
                      </a:r>
                      <a:endParaRPr lang="zh-TW" sz="1800" b="1" dirty="0">
                        <a:solidFill>
                          <a:srgbClr val="FFFFFF"/>
                        </a:solidFill>
                        <a:latin typeface="+mn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zh-TW" dirty="0">
                          <a:latin typeface="+mn-lt"/>
                        </a:rPr>
                        <a:t>V</a:t>
                      </a: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zh-TW" dirty="0">
                          <a:latin typeface="+mn-lt"/>
                        </a:rPr>
                        <a:t>X</a:t>
                      </a:r>
                    </a:p>
                  </a:txBody>
                  <a:tcPr marL="91425" marR="91425" marT="91425" marB="91425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31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800" b="1" i="0" u="none" strike="noStrike" cap="none" dirty="0" smtClean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Database Self-recovery</a:t>
                      </a:r>
                      <a:endParaRPr lang="zh-TW" sz="1800" b="1" dirty="0">
                        <a:solidFill>
                          <a:schemeClr val="bg1"/>
                        </a:solidFill>
                        <a:latin typeface="+mn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zh-TW" dirty="0">
                          <a:latin typeface="+mn-lt"/>
                        </a:rPr>
                        <a:t>V</a:t>
                      </a: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zh-TW" dirty="0">
                          <a:latin typeface="+mn-lt"/>
                        </a:rPr>
                        <a:t>X</a:t>
                      </a:r>
                    </a:p>
                  </a:txBody>
                  <a:tcPr marL="91425" marR="91425" marT="91425" marB="91425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31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800" b="1" dirty="0" smtClean="0">
                          <a:solidFill>
                            <a:srgbClr val="FFFFFF"/>
                          </a:solidFill>
                          <a:latin typeface="+mn-lt"/>
                          <a:ea typeface="Microsoft JhengHei"/>
                          <a:cs typeface="Microsoft JhengHei"/>
                          <a:sym typeface="Microsoft JhengHei"/>
                        </a:rPr>
                        <a:t>Erase</a:t>
                      </a:r>
                      <a:r>
                        <a:rPr lang="en-US" altLang="zh-TW" sz="1800" b="1" baseline="0" dirty="0" smtClean="0">
                          <a:solidFill>
                            <a:srgbClr val="FFFFFF"/>
                          </a:solidFill>
                          <a:latin typeface="+mn-lt"/>
                          <a:ea typeface="Microsoft JhengHei"/>
                          <a:cs typeface="Microsoft JhengHei"/>
                          <a:sym typeface="Microsoft JhengHei"/>
                        </a:rPr>
                        <a:t> devices remotely</a:t>
                      </a:r>
                      <a:endParaRPr lang="zh-TW" sz="1800" b="1" dirty="0">
                        <a:solidFill>
                          <a:srgbClr val="FFFFFF"/>
                        </a:solidFill>
                        <a:latin typeface="+mn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zh-TW" dirty="0">
                          <a:latin typeface="+mn-lt"/>
                        </a:rPr>
                        <a:t>V</a:t>
                      </a: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zh-TW" dirty="0">
                          <a:latin typeface="+mn-lt"/>
                        </a:rPr>
                        <a:t>X</a:t>
                      </a:r>
                    </a:p>
                  </a:txBody>
                  <a:tcPr marL="91425" marR="91425" marT="91425" marB="91425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31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800" b="1" i="0" u="none" strike="noStrike" cap="none" dirty="0" smtClean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Assistant for clients</a:t>
                      </a:r>
                      <a:endParaRPr lang="zh-TW" sz="1800" b="1" dirty="0">
                        <a:solidFill>
                          <a:schemeClr val="bg1"/>
                        </a:solidFill>
                        <a:latin typeface="+mn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zh-TW" dirty="0">
                          <a:latin typeface="+mn-lt"/>
                        </a:rPr>
                        <a:t>V</a:t>
                      </a:r>
                    </a:p>
                  </a:txBody>
                  <a:tcPr marL="91425" marR="91425" marT="91425" marB="91425" anchor="ctr"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zh-TW" dirty="0">
                          <a:latin typeface="+mn-lt"/>
                        </a:rPr>
                        <a:t>X</a:t>
                      </a:r>
                    </a:p>
                  </a:txBody>
                  <a:tcPr marL="91425" marR="91425" marT="91425" marB="91425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26" name="Picture 2" descr="C:\Users\Yvonne Tsai\Desktop\美化PPT_image\Best product-01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220072" y="1853830"/>
            <a:ext cx="345735" cy="511889"/>
          </a:xfrm>
          <a:prstGeom prst="rect">
            <a:avLst/>
          </a:prstGeom>
          <a:noFill/>
        </p:spPr>
      </p:pic>
      <p:pic>
        <p:nvPicPr>
          <p:cNvPr id="10" name="Picture 2" descr="C:\Users\Yvonne Tsai\Desktop\美化PPT_image\Best product-01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220072" y="2927872"/>
            <a:ext cx="345735" cy="511889"/>
          </a:xfrm>
          <a:prstGeom prst="rect">
            <a:avLst/>
          </a:prstGeom>
        </p:spPr>
      </p:pic>
      <p:pic>
        <p:nvPicPr>
          <p:cNvPr id="11" name="Picture 2" descr="C:\Users\Yvonne Tsai\Desktop\美化PPT_image\Best product-01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220072" y="3464893"/>
            <a:ext cx="345735" cy="511889"/>
          </a:xfrm>
          <a:prstGeom prst="rect">
            <a:avLst/>
          </a:prstGeom>
        </p:spPr>
      </p:pic>
      <p:pic>
        <p:nvPicPr>
          <p:cNvPr id="12" name="Picture 2" descr="C:\Users\Yvonne Tsai\Desktop\美化PPT_image\Best product-01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220072" y="4001916"/>
            <a:ext cx="345735" cy="511889"/>
          </a:xfrm>
          <a:prstGeom prst="rect">
            <a:avLst/>
          </a:prstGeom>
        </p:spPr>
      </p:pic>
      <p:pic>
        <p:nvPicPr>
          <p:cNvPr id="13" name="Picture 2" descr="C:\Users\Yvonne Tsai\Desktop\美化PPT_image\Best product-01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220072" y="2390851"/>
            <a:ext cx="345735" cy="5118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33"/>
          <p:cNvGrpSpPr/>
          <p:nvPr/>
        </p:nvGrpSpPr>
        <p:grpSpPr>
          <a:xfrm>
            <a:off x="3203848" y="1635646"/>
            <a:ext cx="2664296" cy="2664296"/>
            <a:chOff x="3131840" y="1563638"/>
            <a:chExt cx="2664296" cy="2664296"/>
          </a:xfrm>
        </p:grpSpPr>
        <p:sp>
          <p:nvSpPr>
            <p:cNvPr id="22" name="橢圓 21"/>
            <p:cNvSpPr/>
            <p:nvPr/>
          </p:nvSpPr>
          <p:spPr>
            <a:xfrm>
              <a:off x="3131840" y="1563638"/>
              <a:ext cx="2664296" cy="266429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0">
                <a:prstClr val="black">
                  <a:alpha val="35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3" name="圖片 12" descr="應用程式家族-1-0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16016" y="2999992"/>
              <a:ext cx="576065" cy="576065"/>
            </a:xfrm>
            <a:prstGeom prst="rect">
              <a:avLst/>
            </a:prstGeom>
          </p:spPr>
        </p:pic>
        <p:pic>
          <p:nvPicPr>
            <p:cNvPr id="14" name="圖片 13" descr="應用程式家族-1-02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16015" y="2139701"/>
              <a:ext cx="648073" cy="648073"/>
            </a:xfrm>
            <a:prstGeom prst="rect">
              <a:avLst/>
            </a:prstGeom>
            <a:effectLst>
              <a:outerShdw blurRad="50800" dir="5400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圖片 14" descr="應用程式家族-1-03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63887" y="2139701"/>
              <a:ext cx="647387" cy="648073"/>
            </a:xfrm>
            <a:prstGeom prst="rect">
              <a:avLst/>
            </a:prstGeom>
            <a:effectLst>
              <a:outerShdw blurRad="50800" dir="5400000" algn="ctr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16" name="圖片 15" descr="應用程式家族-1-04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91881" y="2931790"/>
              <a:ext cx="837150" cy="712469"/>
            </a:xfrm>
            <a:prstGeom prst="rect">
              <a:avLst/>
            </a:prstGeom>
          </p:spPr>
        </p:pic>
        <p:cxnSp>
          <p:nvCxnSpPr>
            <p:cNvPr id="24" name="直線接點 23"/>
            <p:cNvCxnSpPr>
              <a:stCxn id="22" idx="0"/>
              <a:endCxn id="22" idx="4"/>
            </p:cNvCxnSpPr>
            <p:nvPr/>
          </p:nvCxnSpPr>
          <p:spPr>
            <a:xfrm>
              <a:off x="4463988" y="1563638"/>
              <a:ext cx="0" cy="266429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6" name="直線接點 25"/>
            <p:cNvCxnSpPr>
              <a:stCxn id="22" idx="2"/>
              <a:endCxn id="22" idx="6"/>
            </p:cNvCxnSpPr>
            <p:nvPr/>
          </p:nvCxnSpPr>
          <p:spPr>
            <a:xfrm>
              <a:off x="3131840" y="2895786"/>
              <a:ext cx="266429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群組 10"/>
          <p:cNvGrpSpPr/>
          <p:nvPr/>
        </p:nvGrpSpPr>
        <p:grpSpPr>
          <a:xfrm>
            <a:off x="5004048" y="3770415"/>
            <a:ext cx="1872208" cy="944846"/>
            <a:chOff x="1973860" y="1136060"/>
            <a:chExt cx="1407207" cy="731696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6" name="圓角矩形 35"/>
            <p:cNvSpPr/>
            <p:nvPr/>
          </p:nvSpPr>
          <p:spPr>
            <a:xfrm>
              <a:off x="1973860" y="1254357"/>
              <a:ext cx="1407207" cy="613399"/>
            </a:xfrm>
            <a:prstGeom prst="round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7" name="等腰三角形 36"/>
            <p:cNvSpPr/>
            <p:nvPr/>
          </p:nvSpPr>
          <p:spPr>
            <a:xfrm rot="21202412">
              <a:off x="2116030" y="1136060"/>
              <a:ext cx="138657" cy="174060"/>
            </a:xfrm>
            <a:prstGeom prst="triangle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0" name="群組 10"/>
          <p:cNvGrpSpPr/>
          <p:nvPr/>
        </p:nvGrpSpPr>
        <p:grpSpPr>
          <a:xfrm>
            <a:off x="5076056" y="1203597"/>
            <a:ext cx="2160240" cy="925368"/>
            <a:chOff x="1977172" y="1261139"/>
            <a:chExt cx="1289353" cy="71661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1" name="圓角矩形 30"/>
            <p:cNvSpPr/>
            <p:nvPr/>
          </p:nvSpPr>
          <p:spPr>
            <a:xfrm>
              <a:off x="1977172" y="1261139"/>
              <a:ext cx="1289353" cy="613400"/>
            </a:xfrm>
            <a:prstGeom prst="round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3" name="等腰三角形 32"/>
            <p:cNvSpPr/>
            <p:nvPr/>
          </p:nvSpPr>
          <p:spPr>
            <a:xfrm rot="11080473">
              <a:off x="1985376" y="1763439"/>
              <a:ext cx="164019" cy="214314"/>
            </a:xfrm>
            <a:prstGeom prst="triangle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44" name="Shape 144"/>
          <p:cNvSpPr txBox="1">
            <a:spLocks noGrp="1"/>
          </p:cNvSpPr>
          <p:nvPr>
            <p:ph type="title"/>
          </p:nvPr>
        </p:nvSpPr>
        <p:spPr>
          <a:xfrm>
            <a:off x="214275" y="357174"/>
            <a:ext cx="8787000" cy="700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dirty="0">
                <a:latin typeface="+mn-lt"/>
              </a:rPr>
              <a:t>QNAP Qsync </a:t>
            </a:r>
            <a:r>
              <a:rPr lang="en-US" altLang="zh-TW" dirty="0" smtClean="0"/>
              <a:t>Family</a:t>
            </a:r>
            <a:endParaRPr lang="zh-TW" dirty="0"/>
          </a:p>
        </p:txBody>
      </p:sp>
      <p:sp>
        <p:nvSpPr>
          <p:cNvPr id="151" name="Shape 151"/>
          <p:cNvSpPr txBox="1"/>
          <p:nvPr/>
        </p:nvSpPr>
        <p:spPr>
          <a:xfrm>
            <a:off x="5148064" y="4149090"/>
            <a:ext cx="1567076" cy="582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en-US" altLang="zh-TW" sz="2000" b="1" dirty="0" err="1" smtClean="0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Qsync</a:t>
            </a:r>
            <a:r>
              <a:rPr lang="en-US" altLang="zh-TW" sz="2000" b="1" dirty="0" smtClean="0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 APP</a:t>
            </a:r>
            <a:r>
              <a:rPr lang="zh-TW" sz="2000" b="1" dirty="0" smtClean="0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 </a:t>
            </a:r>
            <a:endParaRPr lang="zh-TW" sz="2000" b="1" dirty="0">
              <a:solidFill>
                <a:schemeClr val="bg1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4" name="群組 26"/>
          <p:cNvGrpSpPr/>
          <p:nvPr/>
        </p:nvGrpSpPr>
        <p:grpSpPr>
          <a:xfrm>
            <a:off x="2000232" y="3723878"/>
            <a:ext cx="2211728" cy="1080120"/>
            <a:chOff x="1366980" y="644826"/>
            <a:chExt cx="2376264" cy="108012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8" name="圓角矩形 27"/>
            <p:cNvSpPr/>
            <p:nvPr/>
          </p:nvSpPr>
          <p:spPr>
            <a:xfrm>
              <a:off x="1366980" y="774440"/>
              <a:ext cx="2376264" cy="950506"/>
            </a:xfrm>
            <a:prstGeom prst="round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9" name="等腰三角形 28"/>
            <p:cNvSpPr/>
            <p:nvPr/>
          </p:nvSpPr>
          <p:spPr>
            <a:xfrm rot="460643">
              <a:off x="3396560" y="644826"/>
              <a:ext cx="214314" cy="214314"/>
            </a:xfrm>
            <a:prstGeom prst="triangle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57" name="Shape 157"/>
          <p:cNvSpPr txBox="1"/>
          <p:nvPr/>
        </p:nvSpPr>
        <p:spPr>
          <a:xfrm>
            <a:off x="1979712" y="4157790"/>
            <a:ext cx="2235098" cy="64620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sz="1600" dirty="0" smtClean="0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NAS </a:t>
            </a:r>
            <a:r>
              <a:rPr lang="en-US" altLang="zh-TW" sz="1600" dirty="0" smtClean="0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browser</a:t>
            </a:r>
          </a:p>
          <a:p>
            <a:pPr lvl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sz="2000" b="1" dirty="0" smtClean="0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File Station</a:t>
            </a:r>
            <a:endParaRPr lang="zh-TW" sz="2000" b="1" dirty="0">
              <a:solidFill>
                <a:schemeClr val="bg1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32" name="直線接點 31"/>
          <p:cNvCxnSpPr/>
          <p:nvPr/>
        </p:nvCxnSpPr>
        <p:spPr>
          <a:xfrm>
            <a:off x="395536" y="2967794"/>
            <a:ext cx="2664296" cy="0"/>
          </a:xfrm>
          <a:prstGeom prst="line">
            <a:avLst/>
          </a:prstGeom>
          <a:ln>
            <a:solidFill>
              <a:srgbClr val="009999">
                <a:alpha val="40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群組 10"/>
          <p:cNvGrpSpPr/>
          <p:nvPr/>
        </p:nvGrpSpPr>
        <p:grpSpPr>
          <a:xfrm>
            <a:off x="2000328" y="1203599"/>
            <a:ext cx="2211632" cy="936104"/>
            <a:chOff x="2031297" y="1241155"/>
            <a:chExt cx="1840193" cy="68612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9" name="圓角矩形 8"/>
            <p:cNvSpPr/>
            <p:nvPr/>
          </p:nvSpPr>
          <p:spPr>
            <a:xfrm>
              <a:off x="2031297" y="1241155"/>
              <a:ext cx="1840193" cy="593999"/>
            </a:xfrm>
            <a:prstGeom prst="round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等腰三角形 9"/>
            <p:cNvSpPr/>
            <p:nvPr/>
          </p:nvSpPr>
          <p:spPr>
            <a:xfrm rot="10102347">
              <a:off x="3556308" y="1712965"/>
              <a:ext cx="214314" cy="214314"/>
            </a:xfrm>
            <a:prstGeom prst="triangle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52" name="Shape 152"/>
          <p:cNvSpPr txBox="1"/>
          <p:nvPr/>
        </p:nvSpPr>
        <p:spPr>
          <a:xfrm>
            <a:off x="2123728" y="1563638"/>
            <a:ext cx="2068852" cy="36004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sz="2000" b="1" dirty="0" smtClean="0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Qsync Central</a:t>
            </a:r>
            <a:endParaRPr lang="zh-TW" sz="2000" b="1" dirty="0">
              <a:solidFill>
                <a:schemeClr val="bg1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0" name="圖片 19" descr="應用程式家族-1-08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1515229"/>
            <a:ext cx="2160240" cy="1488569"/>
          </a:xfrm>
          <a:prstGeom prst="rect">
            <a:avLst/>
          </a:prstGeom>
        </p:spPr>
      </p:pic>
      <p:cxnSp>
        <p:nvCxnSpPr>
          <p:cNvPr id="34" name="直線接點 33"/>
          <p:cNvCxnSpPr/>
          <p:nvPr/>
        </p:nvCxnSpPr>
        <p:spPr>
          <a:xfrm>
            <a:off x="6012160" y="2967794"/>
            <a:ext cx="2664296" cy="0"/>
          </a:xfrm>
          <a:prstGeom prst="line">
            <a:avLst/>
          </a:prstGeom>
          <a:ln>
            <a:solidFill>
              <a:srgbClr val="009999">
                <a:alpha val="40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矩形 38"/>
          <p:cNvSpPr/>
          <p:nvPr/>
        </p:nvSpPr>
        <p:spPr>
          <a:xfrm>
            <a:off x="1979713" y="1324821"/>
            <a:ext cx="2232246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文字方塊 39"/>
          <p:cNvSpPr txBox="1"/>
          <p:nvPr/>
        </p:nvSpPr>
        <p:spPr>
          <a:xfrm>
            <a:off x="2411760" y="1302028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zh-TW" altLang="zh-TW" sz="1100" dirty="0" smtClean="0">
                <a:solidFill>
                  <a:srgbClr val="009999"/>
                </a:solidFill>
                <a:ea typeface="Microsoft JhengHei"/>
                <a:cs typeface="Microsoft JhengHei"/>
                <a:sym typeface="Microsoft JhengHei"/>
              </a:rPr>
              <a:t>NAS </a:t>
            </a:r>
            <a:r>
              <a:rPr lang="en-US" altLang="zh-TW" sz="1100" dirty="0" smtClean="0">
                <a:solidFill>
                  <a:srgbClr val="009999"/>
                </a:solidFill>
                <a:ea typeface="Microsoft JhengHei"/>
                <a:cs typeface="Microsoft JhengHei"/>
                <a:sym typeface="Microsoft JhengHei"/>
              </a:rPr>
              <a:t>Side</a:t>
            </a:r>
            <a:r>
              <a:rPr lang="zh-TW" altLang="zh-TW" sz="1100" dirty="0" smtClean="0">
                <a:solidFill>
                  <a:srgbClr val="009999"/>
                </a:solidFill>
                <a:ea typeface="Microsoft JhengHei"/>
                <a:cs typeface="Microsoft JhengHei"/>
                <a:sym typeface="Microsoft JhengHei"/>
              </a:rPr>
              <a:t> </a:t>
            </a:r>
          </a:p>
        </p:txBody>
      </p:sp>
      <p:sp>
        <p:nvSpPr>
          <p:cNvPr id="41" name="矩形 40"/>
          <p:cNvSpPr/>
          <p:nvPr/>
        </p:nvSpPr>
        <p:spPr>
          <a:xfrm>
            <a:off x="1979712" y="3989117"/>
            <a:ext cx="2232248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文字方塊 41"/>
          <p:cNvSpPr txBox="1"/>
          <p:nvPr/>
        </p:nvSpPr>
        <p:spPr>
          <a:xfrm>
            <a:off x="2411760" y="3966324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zh-TW" altLang="zh-TW" sz="1100" dirty="0" smtClean="0">
                <a:solidFill>
                  <a:srgbClr val="009999"/>
                </a:solidFill>
                <a:ea typeface="Microsoft JhengHei"/>
                <a:cs typeface="Microsoft JhengHei"/>
                <a:sym typeface="Microsoft JhengHei"/>
              </a:rPr>
              <a:t>NAS </a:t>
            </a:r>
            <a:r>
              <a:rPr lang="en-US" altLang="zh-TW" sz="1100" dirty="0" smtClean="0">
                <a:solidFill>
                  <a:srgbClr val="009999"/>
                </a:solidFill>
                <a:ea typeface="Microsoft JhengHei"/>
                <a:cs typeface="Microsoft JhengHei"/>
                <a:sym typeface="Microsoft JhengHei"/>
              </a:rPr>
              <a:t>Side</a:t>
            </a:r>
            <a:r>
              <a:rPr lang="zh-TW" altLang="zh-TW" sz="1100" dirty="0" smtClean="0">
                <a:solidFill>
                  <a:srgbClr val="009999"/>
                </a:solidFill>
                <a:ea typeface="Microsoft JhengHei"/>
                <a:cs typeface="Microsoft JhengHei"/>
                <a:sym typeface="Microsoft JhengHei"/>
              </a:rPr>
              <a:t> </a:t>
            </a:r>
          </a:p>
        </p:txBody>
      </p:sp>
      <p:pic>
        <p:nvPicPr>
          <p:cNvPr id="21" name="圖片 20" descr="應用程式家族-1-0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319" y="3100024"/>
            <a:ext cx="1862425" cy="1415942"/>
          </a:xfrm>
          <a:prstGeom prst="rect">
            <a:avLst/>
          </a:prstGeom>
        </p:spPr>
      </p:pic>
      <p:sp>
        <p:nvSpPr>
          <p:cNvPr id="43" name="矩形 42"/>
          <p:cNvSpPr/>
          <p:nvPr/>
        </p:nvSpPr>
        <p:spPr>
          <a:xfrm>
            <a:off x="5076056" y="1324821"/>
            <a:ext cx="2160240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Shape 157"/>
          <p:cNvSpPr txBox="1"/>
          <p:nvPr/>
        </p:nvSpPr>
        <p:spPr>
          <a:xfrm>
            <a:off x="5220072" y="1421486"/>
            <a:ext cx="1764196" cy="64620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en-US" altLang="zh-TW" sz="2000" b="1" dirty="0" err="1" smtClean="0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Qsync</a:t>
            </a:r>
            <a:r>
              <a:rPr lang="zh-TW" altLang="en-US" sz="2000" b="1" dirty="0" smtClean="0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2000" b="1" dirty="0" smtClean="0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Client</a:t>
            </a:r>
            <a:endParaRPr lang="zh-TW" sz="2000" b="1" dirty="0">
              <a:solidFill>
                <a:schemeClr val="bg1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4" name="文字方塊 43"/>
          <p:cNvSpPr txBox="1"/>
          <p:nvPr/>
        </p:nvSpPr>
        <p:spPr>
          <a:xfrm>
            <a:off x="5382090" y="1302028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TW" sz="1100" dirty="0" smtClean="0">
                <a:solidFill>
                  <a:srgbClr val="009999"/>
                </a:solidFill>
                <a:ea typeface="Microsoft JhengHei"/>
                <a:cs typeface="Microsoft JhengHei"/>
                <a:sym typeface="Microsoft JhengHei"/>
              </a:rPr>
              <a:t>Computers</a:t>
            </a:r>
            <a:endParaRPr lang="zh-TW" altLang="zh-TW" sz="1100" dirty="0" smtClean="0">
              <a:solidFill>
                <a:srgbClr val="009999"/>
              </a:solidFill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7" name="圖片 16" descr="應用程式家族-1-05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04248" y="1419622"/>
            <a:ext cx="1689313" cy="1373383"/>
          </a:xfrm>
          <a:prstGeom prst="rect">
            <a:avLst/>
          </a:prstGeom>
        </p:spPr>
      </p:pic>
      <p:sp>
        <p:nvSpPr>
          <p:cNvPr id="45" name="矩形 44"/>
          <p:cNvSpPr/>
          <p:nvPr/>
        </p:nvSpPr>
        <p:spPr>
          <a:xfrm>
            <a:off x="5004048" y="4044396"/>
            <a:ext cx="1872208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文字方塊 45"/>
          <p:cNvSpPr txBox="1"/>
          <p:nvPr/>
        </p:nvSpPr>
        <p:spPr>
          <a:xfrm>
            <a:off x="5220072" y="4021603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TW" sz="1100" dirty="0" smtClean="0">
                <a:solidFill>
                  <a:srgbClr val="009999"/>
                </a:solidFill>
                <a:ea typeface="Microsoft JhengHei"/>
                <a:cs typeface="Microsoft JhengHei"/>
                <a:sym typeface="Microsoft JhengHei"/>
              </a:rPr>
              <a:t>Mobile</a:t>
            </a:r>
          </a:p>
        </p:txBody>
      </p:sp>
      <p:pic>
        <p:nvPicPr>
          <p:cNvPr id="18" name="圖片 17" descr="應用程式家族-1-06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32240" y="3075806"/>
            <a:ext cx="694749" cy="12673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title"/>
          </p:nvPr>
        </p:nvSpPr>
        <p:spPr>
          <a:xfrm>
            <a:off x="214275" y="357174"/>
            <a:ext cx="8787000" cy="700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TW" dirty="0" smtClean="0"/>
              <a:t>Central Configuration</a:t>
            </a:r>
            <a:endParaRPr lang="zh-TW" dirty="0"/>
          </a:p>
        </p:txBody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3059832" y="1571618"/>
            <a:ext cx="4752528" cy="107214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indent="-381000">
              <a:buNone/>
            </a:pPr>
            <a:r>
              <a:rPr lang="en-US" altLang="zh-TW" sz="2400" b="1" dirty="0" smtClean="0">
                <a:solidFill>
                  <a:srgbClr val="002060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Administrators can set a standard configuration for every device.</a:t>
            </a:r>
          </a:p>
        </p:txBody>
      </p:sp>
      <p:pic>
        <p:nvPicPr>
          <p:cNvPr id="172" name="Shape 17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85720" y="1500180"/>
            <a:ext cx="2711694" cy="242856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文字方塊 4"/>
          <p:cNvSpPr txBox="1"/>
          <p:nvPr/>
        </p:nvSpPr>
        <p:spPr>
          <a:xfrm>
            <a:off x="2496878" y="3000378"/>
            <a:ext cx="446449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381000">
              <a:spcAft>
                <a:spcPts val="600"/>
              </a:spcAft>
              <a:buSzPct val="100000"/>
              <a:buFont typeface="Wingdings" pitchFamily="2" charset="2"/>
              <a:buChar char="ü"/>
            </a:pPr>
            <a:r>
              <a:rPr lang="en-US" altLang="zh-TW" sz="2000" dirty="0" smtClean="0">
                <a:solidFill>
                  <a:schemeClr val="tx2">
                    <a:lumMod val="25000"/>
                  </a:schemeClr>
                </a:solidFill>
                <a:latin typeface="+mn-lt"/>
                <a:ea typeface="微軟正黑體" pitchFamily="34" charset="-120"/>
              </a:rPr>
              <a:t>Sync settings</a:t>
            </a:r>
            <a:endParaRPr lang="zh-TW" altLang="zh-TW" sz="2000" dirty="0" smtClean="0">
              <a:solidFill>
                <a:schemeClr val="tx2">
                  <a:lumMod val="25000"/>
                </a:schemeClr>
              </a:solidFill>
              <a:latin typeface="+mn-lt"/>
              <a:ea typeface="微軟正黑體" pitchFamily="34" charset="-120"/>
            </a:endParaRPr>
          </a:p>
          <a:p>
            <a:pPr marL="914400" lvl="1" indent="-381000">
              <a:spcAft>
                <a:spcPts val="600"/>
              </a:spcAft>
              <a:buSzPct val="100000"/>
              <a:buFont typeface="Wingdings" pitchFamily="2" charset="2"/>
              <a:buChar char="ü"/>
            </a:pPr>
            <a:r>
              <a:rPr lang="en-US" altLang="zh-TW" sz="2000" dirty="0" smtClean="0">
                <a:solidFill>
                  <a:schemeClr val="tx2">
                    <a:lumMod val="25000"/>
                  </a:schemeClr>
                </a:solidFill>
                <a:latin typeface="+mn-lt"/>
                <a:ea typeface="微軟正黑體" pitchFamily="34" charset="-120"/>
              </a:rPr>
              <a:t>Conflict policy</a:t>
            </a:r>
            <a:endParaRPr lang="zh-TW" altLang="zh-TW" sz="2000" dirty="0" smtClean="0">
              <a:solidFill>
                <a:schemeClr val="tx2">
                  <a:lumMod val="25000"/>
                </a:schemeClr>
              </a:solidFill>
              <a:latin typeface="+mn-lt"/>
              <a:ea typeface="微軟正黑體" pitchFamily="34" charset="-120"/>
            </a:endParaRPr>
          </a:p>
          <a:p>
            <a:pPr marL="914400" lvl="1" indent="-381000">
              <a:spcAft>
                <a:spcPts val="600"/>
              </a:spcAft>
              <a:buSzPct val="100000"/>
              <a:buFont typeface="Wingdings" pitchFamily="2" charset="2"/>
              <a:buChar char="ü"/>
            </a:pPr>
            <a:r>
              <a:rPr lang="en-US" altLang="zh-TW" sz="2000" dirty="0" smtClean="0">
                <a:solidFill>
                  <a:schemeClr val="tx2">
                    <a:lumMod val="25000"/>
                  </a:schemeClr>
                </a:solidFill>
                <a:latin typeface="+mn-lt"/>
                <a:ea typeface="微軟正黑體" pitchFamily="34" charset="-120"/>
              </a:rPr>
              <a:t>Filter settings</a:t>
            </a:r>
            <a:endParaRPr lang="zh-TW" altLang="zh-TW" sz="2000" dirty="0" smtClean="0">
              <a:solidFill>
                <a:schemeClr val="tx2">
                  <a:lumMod val="25000"/>
                </a:schemeClr>
              </a:solidFill>
              <a:latin typeface="+mn-lt"/>
              <a:ea typeface="微軟正黑體" pitchFamily="34" charset="-120"/>
            </a:endParaRPr>
          </a:p>
          <a:p>
            <a:pPr marL="914400" lvl="1" indent="-381000">
              <a:spcAft>
                <a:spcPts val="600"/>
              </a:spcAft>
              <a:buSzPct val="100000"/>
              <a:buFont typeface="Wingdings" pitchFamily="2" charset="2"/>
              <a:buChar char="ü"/>
            </a:pPr>
            <a:r>
              <a:rPr lang="en-US" altLang="zh-TW" sz="2000" dirty="0" smtClean="0">
                <a:solidFill>
                  <a:schemeClr val="tx2">
                    <a:lumMod val="25000"/>
                  </a:schemeClr>
                </a:solidFill>
                <a:latin typeface="+mn-lt"/>
                <a:ea typeface="微軟正黑體" pitchFamily="34" charset="-120"/>
              </a:rPr>
              <a:t>Mail settings</a:t>
            </a:r>
            <a:endParaRPr lang="zh-TW" altLang="zh-TW" sz="2000" dirty="0" smtClean="0">
              <a:solidFill>
                <a:schemeClr val="tx2">
                  <a:lumMod val="25000"/>
                </a:schemeClr>
              </a:solidFill>
              <a:latin typeface="+mn-lt"/>
              <a:ea typeface="微軟正黑體" pitchFamily="34" charset="-120"/>
            </a:endParaRPr>
          </a:p>
          <a:p>
            <a:endParaRPr lang="zh-TW" altLang="en-US" dirty="0">
              <a:latin typeface="+mn-lt"/>
              <a:ea typeface="微軟正黑體" pitchFamily="34" charset="-120"/>
            </a:endParaRPr>
          </a:p>
        </p:txBody>
      </p:sp>
      <p:pic>
        <p:nvPicPr>
          <p:cNvPr id="6" name="Shape 172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7429520" y="1643056"/>
            <a:ext cx="1142274" cy="102300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矩形 6"/>
          <p:cNvSpPr/>
          <p:nvPr/>
        </p:nvSpPr>
        <p:spPr>
          <a:xfrm>
            <a:off x="7072330" y="2643188"/>
            <a:ext cx="20716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b="1" dirty="0" smtClean="0">
                <a:solidFill>
                  <a:srgbClr val="002060"/>
                </a:solidFill>
                <a:latin typeface="+mn-lt"/>
                <a:ea typeface="微軟正黑體" pitchFamily="34" charset="-120"/>
              </a:rPr>
              <a:t>User Customization mode</a:t>
            </a:r>
            <a:endParaRPr lang="zh-TW" altLang="en-US" b="1" dirty="0">
              <a:solidFill>
                <a:srgbClr val="002060"/>
              </a:solidFill>
              <a:latin typeface="+mn-lt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title"/>
          </p:nvPr>
        </p:nvSpPr>
        <p:spPr>
          <a:xfrm>
            <a:off x="179512" y="357174"/>
            <a:ext cx="8787000" cy="700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dirty="0"/>
              <a:t>Demo</a:t>
            </a:r>
          </a:p>
        </p:txBody>
      </p:sp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714348" y="1214428"/>
            <a:ext cx="2818200" cy="967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zh-TW" sz="2800" b="1" dirty="0">
                <a:solidFill>
                  <a:srgbClr val="002060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QNAP Qsync</a:t>
            </a:r>
            <a:r>
              <a:rPr lang="zh-TW" sz="2400" b="1" dirty="0">
                <a:solidFill>
                  <a:srgbClr val="002060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/>
            </a:r>
            <a:br>
              <a:rPr lang="zh-TW" sz="2400" b="1" dirty="0">
                <a:solidFill>
                  <a:srgbClr val="002060"/>
                </a:solidFill>
                <a:latin typeface="+mn-lt"/>
                <a:ea typeface="Microsoft JhengHei"/>
                <a:cs typeface="Microsoft JhengHei"/>
                <a:sym typeface="Microsoft JhengHei"/>
              </a:rPr>
            </a:br>
            <a:r>
              <a:rPr lang="en-US" altLang="zh-TW" sz="2000" dirty="0" smtClean="0">
                <a:solidFill>
                  <a:srgbClr val="002060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Central Management</a:t>
            </a:r>
            <a:endParaRPr lang="zh-TW" sz="2000" dirty="0">
              <a:solidFill>
                <a:srgbClr val="002060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4944480" y="1275606"/>
            <a:ext cx="3948000" cy="115326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zh-TW" sz="2800" b="1" dirty="0" smtClean="0">
                <a:solidFill>
                  <a:srgbClr val="002060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Cloud Station</a:t>
            </a:r>
            <a:endParaRPr lang="zh-TW" sz="2800" b="1" dirty="0">
              <a:solidFill>
                <a:srgbClr val="002060"/>
              </a:solidFill>
              <a:latin typeface="+mn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2" name="圖片 11" descr="IMG_29092017_175818_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3508" y="2358465"/>
            <a:ext cx="3377464" cy="2009201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</p:pic>
      <p:pic>
        <p:nvPicPr>
          <p:cNvPr id="13" name="圖片 12" descr="IMG_29092017_175955_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2357436"/>
            <a:ext cx="3199957" cy="201023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292100" dist="50800" dir="6840000" sx="1000" sy="1000" algn="ctr" rotWithShape="0">
              <a:srgbClr val="000000">
                <a:alpha val="56000"/>
              </a:srgbClr>
            </a:outerShdw>
          </a:effectLst>
        </p:spPr>
      </p:pic>
      <p:pic>
        <p:nvPicPr>
          <p:cNvPr id="8" name="圖片 7" descr="公有雲VS私有雲-0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9952" y="1385736"/>
            <a:ext cx="777015" cy="7539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1183</TotalTime>
  <Words>1037</Words>
  <Application>Microsoft Office PowerPoint</Application>
  <PresentationFormat>全屏显示(16:9)</PresentationFormat>
  <Paragraphs>152</Paragraphs>
  <Slides>19</Slides>
  <Notes>19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0" baseType="lpstr">
      <vt:lpstr>Simple Light</vt:lpstr>
      <vt:lpstr>Qsync – Centralized Team Up Synchronization System</vt:lpstr>
      <vt:lpstr>Customers wonder…?</vt:lpstr>
      <vt:lpstr>You should choose QNAP!!</vt:lpstr>
      <vt:lpstr>An ideal file server is…</vt:lpstr>
      <vt:lpstr>The best choice of file server system</vt:lpstr>
      <vt:lpstr>Comparison</vt:lpstr>
      <vt:lpstr>QNAP Qsync Family</vt:lpstr>
      <vt:lpstr>Central Configuration</vt:lpstr>
      <vt:lpstr>Demo</vt:lpstr>
      <vt:lpstr>The same as you use your computer</vt:lpstr>
      <vt:lpstr>Team work &amp; improve performance</vt:lpstr>
      <vt:lpstr>Demo</vt:lpstr>
      <vt:lpstr>Share Link</vt:lpstr>
      <vt:lpstr> Demo</vt:lpstr>
      <vt:lpstr>A safe way to protect your data</vt:lpstr>
      <vt:lpstr> Demo</vt:lpstr>
      <vt:lpstr>Advanced features</vt:lpstr>
      <vt:lpstr>Successful stories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Qsync - 團隊集中式終端設備檔案同步備份系統</dc:title>
  <dc:creator>Yvonne Tsai</dc:creator>
  <cp:lastModifiedBy>Windows 使用者</cp:lastModifiedBy>
  <cp:revision>142</cp:revision>
  <dcterms:modified xsi:type="dcterms:W3CDTF">2017-10-25T02:16:31Z</dcterms:modified>
</cp:coreProperties>
</file>