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21"/>
  </p:notesMasterIdLst>
  <p:sldIdLst>
    <p:sldId id="256" r:id="rId2"/>
    <p:sldId id="257" r:id="rId3"/>
    <p:sldId id="258" r:id="rId4"/>
    <p:sldId id="275" r:id="rId5"/>
    <p:sldId id="260" r:id="rId6"/>
    <p:sldId id="261" r:id="rId7"/>
    <p:sldId id="276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CBFBFD"/>
    <a:srgbClr val="C2F8E6"/>
    <a:srgbClr val="2B4DF5"/>
    <a:srgbClr val="4E3AE6"/>
    <a:srgbClr val="9236F8"/>
    <a:srgbClr val="5A06B6"/>
    <a:srgbClr val="FCFDD7"/>
    <a:srgbClr val="FF9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004ABBA-8380-4FB9-9E89-93F57368CD48}">
  <a:tblStyle styleId="{6004ABBA-8380-4FB9-9E89-93F57368CD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852" y="-3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09508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簡報修改重點：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要非常強調 由個人到企業都一體適用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一開始就要說 很多客戶經常來問 我們的Qsync 和 同業的Cloud Sync 以及 Dropbox 有何不同，由這個破題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先講大大的不同處：群暉 沒有集中管理，不適合企業使用。Dropbox 資料有可以外洩不安全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要PK：要明確的比較群暉的功能，重重的予以攻擊，同時一邊 demo 也一邊將Cloud sync 也帶出畫面比較, 強調其沒有的功能, 無法做.......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要點出 電腦 手機終端備份，現場要demo PC 手機 ( Qfile 新版 , auto uploads )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新聞稿 標題：QNAP 企業級集中式電腦 手機私有雲備份系統 提供 團隊資料夾操作 同時可以讓千人團隊共同使用 =&gt; 要再確認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我們的產品名稱中英文　要好好重新確認一個好記有意義的名稱，Qsync  Centralized Device auto file backup system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只比集中式, 將來他們的畫面show 出來找, 確定找不到 就可以了, 只是証明 我們沒胡說, 然後要做一個主要的功能比較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．只要將檔案拖拉到桌面上的資料夾，立即上傳至NAS</a:t>
            </a:r>
            <a:br>
              <a:rPr lang="zh-TW"/>
            </a:br>
            <a:r>
              <a:rPr lang="zh-TW"/>
              <a:t>．NAS若有新的檔案，也會同步至電腦桌面上一份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/>
            </a:r>
            <a:br>
              <a:rPr lang="zh-TW"/>
            </a:br>
            <a:r>
              <a:rPr lang="zh-TW"/>
              <a:t/>
            </a:r>
            <a:br>
              <a:rPr lang="zh-TW"/>
            </a:br>
            <a:endParaRPr 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．同步共享資料夾-由管理者建立, 建立團體資料夾-一般使用者可以自行建立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．使用同步共享資料夾的時機?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    由NAS系統管理者建立</a:t>
            </a:r>
            <a:br>
              <a:rPr lang="zh-TW"/>
            </a:br>
            <a:r>
              <a:rPr lang="zh-TW"/>
              <a:t>    部門間溝通協作的最佳方式</a:t>
            </a:r>
            <a:br>
              <a:rPr lang="zh-TW"/>
            </a:br>
            <a:r>
              <a:rPr lang="zh-TW"/>
              <a:t>    根據權限來判斷資料是否可以讀寫</a:t>
            </a:r>
            <a:br>
              <a:rPr lang="zh-TW"/>
            </a:br>
            <a:r>
              <a:rPr lang="zh-TW"/>
              <a:t/>
            </a:r>
            <a:br>
              <a:rPr lang="zh-TW"/>
            </a:br>
            <a:r>
              <a:rPr lang="zh-TW"/>
              <a:t>Qsync 資料夾才可建立團體資料夾，其他同步資料夾無法建立。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zh-TW"/>
              <a:t>國內自動化公司-透過團體資料夾與國外客戶進行溝通協作</a:t>
            </a:r>
            <a:br>
              <a:rPr lang="zh-TW"/>
            </a:br>
            <a:r>
              <a:rPr lang="zh-TW"/>
              <a:t>國外能源客戶-透過Shared Folder來同步員工檔案及eml檔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影音媒體產業-提供資料夾讓其他廠商上傳影片</a:t>
            </a:r>
            <a:br>
              <a:rPr lang="zh-TW"/>
            </a:br>
            <a:r>
              <a:rPr lang="zh-TW"/>
              <a:t>後製公司-提供連結讓影音媒體下載後製好的影片</a:t>
            </a:r>
            <a:br>
              <a:rPr lang="zh-TW"/>
            </a:br>
            <a:r>
              <a:rPr lang="zh-TW"/>
              <a:t>．Linux版本即將推出。iOS版本？</a:t>
            </a:r>
            <a:br>
              <a:rPr lang="zh-TW"/>
            </a:br>
            <a:endParaRPr 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/>
              <a:t>也Demo手機也可以以離線編輯，然後再同步回去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dirty="0"/>
              <a:t>同步不移除NAS上檔案:</a:t>
            </a:r>
            <a:br>
              <a:rPr lang="zh-TW" dirty="0"/>
            </a:br>
            <a:r>
              <a:rPr lang="zh-TW" dirty="0"/>
              <a:t>若不小心誤刪檔案，NAS依然有檔案副本</a:t>
            </a:r>
            <a:br>
              <a:rPr lang="zh-TW" dirty="0"/>
            </a:br>
            <a:r>
              <a:rPr lang="zh-TW" dirty="0"/>
              <a:t>節省設備端儲存空間</a:t>
            </a:r>
            <a:br>
              <a:rPr lang="zh-TW" dirty="0"/>
            </a:br>
            <a:r>
              <a:rPr lang="zh-TW" dirty="0"/>
              <a:t>可透過中央控管模式來達到統一管理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zh-TW" dirty="0"/>
              <a:t>最高可達64個版本</a:t>
            </a:r>
            <a:br>
              <a:rPr lang="zh-TW" dirty="0"/>
            </a:br>
            <a:r>
              <a:rPr lang="zh-TW" dirty="0"/>
              <a:t>可選定所要保護的目錄</a:t>
            </a:r>
            <a:br>
              <a:rPr lang="zh-TW" dirty="0"/>
            </a:br>
            <a:r>
              <a:rPr lang="zh-TW" dirty="0"/>
              <a:t>透過File Station還原版本</a:t>
            </a:r>
            <a:br>
              <a:rPr lang="zh-TW" dirty="0"/>
            </a:br>
            <a:r>
              <a:rPr lang="zh-TW" dirty="0"/>
              <a:t/>
            </a:r>
            <a:br>
              <a:rPr lang="zh-TW" dirty="0"/>
            </a:br>
            <a:endParaRPr lang="zh-TW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換畫面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/>
            </a:r>
            <a:br>
              <a:rPr lang="zh-TW"/>
            </a:br>
            <a:endParaRPr 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費用、私有雲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從Dropbox找我們，檔案數量多，因為費用高、安全性、網路頻寬的問題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用了同業的Cloud Station，到底用了我們的Qsync是比較好還是比較不好呢？ 針對用S牌的的用戶，有有比較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用了我們的經驗，，一一定會更好，因為我們是團隊集中式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然後show畫面，然後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很多用戶戶都用了cloud station， 今天轉到Qsync會不會漏氣啊啊？ 那你要拿出牛肉出來啊！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沒問題，我馬上秀給你看。 目前你這樣用，萬一你這樣用，那就沒有了… 很重要，那換成QNAP來做，就做得到，，要挑三個出來來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很多人覺得QNAP的產品不錯，，但他現現在在已使用Cloud staon上面，想要轉，但有疑問。 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放心，功能我們都有，而且還有更多的好功能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如果你想要要做這事，原來不行，QNAP現在可以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你是個專家，為了了讓用戶有有個了了解，還是請你全面性的的介紹一下Qsync。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市場的起因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想轉檯的有問題想問，要給他們信心來來用 (把批評他的放在最前面)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zh-TW" altLang="zh-TW" sz="11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電腦用戶端程式Qsync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．公司員工並不一定每個人都具有足夠IT背景</a:t>
            </a:r>
            <a:br>
              <a:rPr lang="zh-TW"/>
            </a:br>
            <a:r>
              <a:rPr lang="zh-TW"/>
              <a:t>．若人數大於50人，IT若一個一個進行掛載會花去大部分時間</a:t>
            </a:r>
            <a:br>
              <a:rPr lang="zh-TW"/>
            </a:br>
            <a:r>
              <a:rPr lang="zh-TW"/>
              <a:t>．需要人人都會的工具將檔案上傳至NAS</a:t>
            </a:r>
            <a:br>
              <a:rPr lang="zh-TW"/>
            </a:br>
            <a:r>
              <a:rPr lang="zh-TW"/>
              <a:t>．可以管理員工上傳檔案類型及其他行為</a:t>
            </a:r>
            <a:br>
              <a:rPr lang="zh-TW"/>
            </a:br>
            <a:endParaRPr lang="zh-TW"/>
          </a:p>
          <a:p>
            <a:pPr lvl="0" rtl="0">
              <a:spcBef>
                <a:spcPts val="0"/>
              </a:spcBef>
              <a:buNone/>
            </a:pPr>
            <a:r>
              <a:rPr lang="zh-TW"/>
              <a:t>．管理者要為個別設備進行不同設定，可至設備/編輯Qsync應用程式的設定 中設定 (僅PC, Mac能設定)</a:t>
            </a:r>
            <a:br>
              <a:rPr lang="zh-TW"/>
            </a:br>
            <a:endParaRPr 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1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55" y="-18"/>
            <a:ext cx="9135541" cy="51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11687" y="1771449"/>
            <a:ext cx="8520600" cy="134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None/>
              <a:defRPr sz="4800" i="0" u="none" strike="noStrike" cap="none">
                <a:solidFill>
                  <a:srgbClr val="073763"/>
                </a:solidFill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11687" y="31569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242916" y="4767262"/>
            <a:ext cx="16014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1844225" y="4767262"/>
            <a:ext cx="54555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3575" y="1491625"/>
            <a:ext cx="8152800" cy="12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Font typeface="Arial"/>
              <a:buNone/>
              <a:defRPr sz="4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Font typeface="Arial"/>
              <a:buNone/>
              <a:defRPr sz="2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7086600" y="4942394"/>
            <a:ext cx="2057400" cy="2010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zh-TW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r>
              <a:rPr lang="zh-TW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t>-144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 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 rt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None/>
              <a:defRPr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200" i="0" u="none" strike="noStrike" cap="none">
                <a:solidFill>
                  <a:schemeClr val="dk2"/>
                </a:solidFill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800" i="0" u="none" strike="noStrike" cap="none">
                <a:solidFill>
                  <a:schemeClr val="dk2"/>
                </a:solidFill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000" i="0" u="none" strike="noStrike" cap="none">
                <a:solidFill>
                  <a:schemeClr val="dk2"/>
                </a:solidFill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0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Shape 21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55" y="-18"/>
            <a:ext cx="9135541" cy="51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icrosoft JhengHei"/>
              <a:buNone/>
              <a:defRPr sz="24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2pPr>
            <a:lvl3pPr lvl="2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3pPr>
            <a:lvl4pPr lvl="3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4pPr>
            <a:lvl5pPr lvl="4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5pPr>
            <a:lvl6pPr lvl="5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6pPr>
            <a:lvl7pPr lvl="6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7pPr>
            <a:lvl8pPr lvl="7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8pPr>
            <a:lvl9pPr lvl="8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11700" y="1214425"/>
            <a:ext cx="47067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90250" y="1537250"/>
            <a:ext cx="8070600" cy="30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265500" y="185822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Verdana"/>
              <a:buNone/>
              <a:defRPr b="1" i="0" u="none" strike="noStrike" cap="none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265500" y="342812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349125"/>
            <a:ext cx="5998800" cy="348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362225"/>
            <a:ext cx="8520600" cy="7332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 rt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142843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 descr="D:\工作進行中\20170911直播母版16比9\母片\2017_Think Big母版16比9_C內頁.jpg"/>
          <p:cNvPicPr preferRelativeResize="0"/>
          <p:nvPr/>
        </p:nvPicPr>
        <p:blipFill>
          <a:blip r:embed="rId18"/>
          <a:stretch>
            <a:fillRect/>
          </a:stretch>
        </p:blipFill>
        <p:spPr>
          <a:xfrm>
            <a:off x="4198" y="-18"/>
            <a:ext cx="9135541" cy="51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icrosoft JhengHei"/>
              <a:buNone/>
              <a:defRPr sz="4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2pPr>
            <a:lvl3pPr lvl="2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3pPr>
            <a:lvl4pPr lvl="3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4pPr>
            <a:lvl5pPr lvl="4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5pPr>
            <a:lvl6pPr lvl="5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6pPr>
            <a:lvl7pPr lvl="6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7pPr>
            <a:lvl8pPr lvl="7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8pPr>
            <a:lvl9pPr lvl="8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●"/>
              <a:defRPr sz="18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○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■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●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○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■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●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○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■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914800" y="4857775"/>
            <a:ext cx="2292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800" b="0" i="0" u="none" strike="noStrike" cap="none">
                <a:solidFill>
                  <a:srgbClr val="6D9EE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800" b="0" i="0" u="none" strike="noStrike" cap="non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ctrTitle"/>
          </p:nvPr>
        </p:nvSpPr>
        <p:spPr>
          <a:xfrm>
            <a:off x="311700" y="1810050"/>
            <a:ext cx="8520600" cy="1616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Qsync - </a:t>
            </a:r>
            <a:r>
              <a:rPr lang="zh-TW" dirty="0"/>
              <a:t>團隊集中</a:t>
            </a:r>
            <a:r>
              <a:rPr lang="zh-TW" dirty="0" smtClean="0"/>
              <a:t>式終端</a:t>
            </a:r>
            <a:r>
              <a:rPr lang="zh-TW" dirty="0"/>
              <a:t>設備檔案同步備份系統</a:t>
            </a: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9190" y="3071816"/>
            <a:ext cx="3658779" cy="161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:\相關應用LOGO\QNAP product icon-assets\qsync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14876" y="3357568"/>
            <a:ext cx="690378" cy="69037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跟本機操作一樣．簡單易用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999529" y="1851670"/>
            <a:ext cx="4172871" cy="2627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zh-TW" sz="2400" b="1" dirty="0">
                <a:solidFill>
                  <a:schemeClr val="tx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使用者最熟悉的使用方式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zh-TW" sz="2400" b="1" dirty="0">
                <a:solidFill>
                  <a:schemeClr val="tx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檔案拖拉完成同步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zh-TW" sz="2400" b="1" dirty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Qsync</a:t>
            </a:r>
            <a:r>
              <a:rPr lang="zh-TW" sz="2400" b="1" dirty="0">
                <a:solidFill>
                  <a:schemeClr val="tx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同步目錄及文件就在電腦的檔案總管中</a:t>
            </a:r>
          </a:p>
        </p:txBody>
      </p:sp>
      <p:pic>
        <p:nvPicPr>
          <p:cNvPr id="8" name="圖片 7" descr="P10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91630"/>
            <a:ext cx="4284475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TAG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620" y="2951735"/>
            <a:ext cx="4180796" cy="1449259"/>
          </a:xfrm>
          <a:prstGeom prst="rect">
            <a:avLst/>
          </a:prstGeom>
        </p:spPr>
      </p:pic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團隊合作、提升效率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656602" y="1641342"/>
            <a:ext cx="6156300" cy="265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zh-TW" sz="2400" b="1" dirty="0">
                <a:solidFill>
                  <a:schemeClr val="tx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使用者可自行建立團體</a:t>
            </a:r>
            <a:r>
              <a:rPr lang="zh-TW" sz="2400" b="1" dirty="0" smtClean="0">
                <a:solidFill>
                  <a:schemeClr val="tx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資料夾</a:t>
            </a:r>
          </a:p>
          <a:p>
            <a:pPr marL="914400" lvl="1" indent="-342900" rtl="0">
              <a:spcBef>
                <a:spcPts val="0"/>
              </a:spcBef>
              <a:spcAft>
                <a:spcPts val="300"/>
              </a:spcAft>
              <a:buSzPct val="100000"/>
              <a:buFont typeface="Wingdings" pitchFamily="2" charset="2"/>
              <a:buChar char="ü"/>
            </a:pPr>
            <a:r>
              <a:rPr lang="zh-TW" sz="1800" dirty="0" smtClean="0">
                <a:solidFill>
                  <a:schemeClr val="tx2">
                    <a:lumMod val="25000"/>
                  </a:schemeClr>
                </a:solidFill>
              </a:rPr>
              <a:t>跨部門團隊協作</a:t>
            </a:r>
          </a:p>
          <a:p>
            <a:pPr marL="914400" lvl="1" indent="-342900" rtl="0">
              <a:spcBef>
                <a:spcPts val="0"/>
              </a:spcBef>
              <a:spcAft>
                <a:spcPts val="300"/>
              </a:spcAft>
              <a:buSzPct val="100000"/>
              <a:buFont typeface="Wingdings" pitchFamily="2" charset="2"/>
              <a:buChar char="ü"/>
            </a:pPr>
            <a:r>
              <a:rPr lang="zh-TW" sz="1800" dirty="0" smtClean="0">
                <a:solidFill>
                  <a:schemeClr val="tx2">
                    <a:lumMod val="25000"/>
                  </a:schemeClr>
                </a:solidFill>
              </a:rPr>
              <a:t>客戶與廠商檔案同步共享</a:t>
            </a:r>
            <a:endParaRPr lang="zh-TW" sz="18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5148064" y="2931790"/>
            <a:ext cx="2736304" cy="155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</a:t>
            </a:r>
            <a:r>
              <a:rPr 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麻煩</a:t>
            </a:r>
            <a:r>
              <a:rPr lang="zh-TW" sz="1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管理者，增加協作</a:t>
            </a:r>
            <a:r>
              <a:rPr 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效率及</a:t>
            </a:r>
            <a:r>
              <a:rPr lang="zh-TW" sz="1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降低管理上的難度</a:t>
            </a:r>
          </a:p>
        </p:txBody>
      </p:sp>
      <p:pic>
        <p:nvPicPr>
          <p:cNvPr id="10" name="圖片 9" descr="團體資料夾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742"/>
            <a:ext cx="4382733" cy="2936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有無團體資料夾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5" y="1563638"/>
            <a:ext cx="6253486" cy="3504461"/>
          </a:xfrm>
          <a:prstGeom prst="rect">
            <a:avLst/>
          </a:prstGeom>
        </p:spPr>
      </p:pic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-108520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dirty="0" smtClean="0"/>
              <a:t>實機操作</a:t>
            </a:r>
            <a:endParaRPr lang="zh-TW" dirty="0"/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1259632" y="1214428"/>
            <a:ext cx="2818200" cy="96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28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QNAP Qsync</a:t>
            </a: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團體資料夾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4512432" y="1214428"/>
            <a:ext cx="3948000" cy="96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同業 </a:t>
            </a:r>
            <a:r>
              <a:rPr lang="zh-TW" sz="28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Cloud Station</a:t>
            </a: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無團體資料夾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/>
              <a:t>分享連結、方便迅速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3534552" y="1779662"/>
            <a:ext cx="6006000" cy="3063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zh-TW" sz="2400" b="1" dirty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快速建立檔案或目錄的分享連結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zh-TW" sz="2400" b="1" dirty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電腦、手機、平板都支援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zh-TW" sz="2400" b="1" dirty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NAS支援版本：4.3.3</a:t>
            </a:r>
          </a:p>
          <a:p>
            <a:pPr marL="457200" indent="-381000">
              <a:buFont typeface="Microsoft JhengHei"/>
              <a:buChar char="•"/>
            </a:pPr>
            <a:r>
              <a:rPr lang="zh-TW" altLang="en-US" sz="2400" b="1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手機</a:t>
            </a:r>
            <a:r>
              <a:rPr lang="en-US" altLang="zh-TW" sz="2400" b="1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Android </a:t>
            </a:r>
            <a:r>
              <a:rPr lang="zh-TW" altLang="en-US" sz="2400" b="1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版本</a:t>
            </a:r>
            <a:r>
              <a:rPr lang="en-US" altLang="zh-TW" sz="2400" b="1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1.1.1</a:t>
            </a:r>
          </a:p>
          <a:p>
            <a:pPr marL="457200" indent="-381000">
              <a:buFont typeface="Microsoft JhengHei"/>
              <a:buChar char="•"/>
            </a:pPr>
            <a:r>
              <a:rPr lang="zh-TW" altLang="en-US" sz="2400" b="1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手機</a:t>
            </a:r>
            <a:r>
              <a:rPr lang="zh-TW" altLang="zh-TW" sz="2400" b="1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iOS版本：2018 Q1 Beta版本</a:t>
            </a:r>
            <a:endParaRPr lang="en-US" altLang="zh-TW" sz="2400" b="1" dirty="0" smtClean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457200" lvl="0" indent="-381000">
              <a:buFont typeface="Microsoft JhengHei"/>
            </a:pPr>
            <a:endParaRPr lang="zh-TW" sz="2400" b="1" dirty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457200" lvl="0" indent="0" rtl="0">
              <a:spcBef>
                <a:spcPts val="0"/>
              </a:spcBef>
              <a:buNone/>
            </a:pPr>
            <a:endParaRPr sz="2400" b="1" dirty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32575" y="3187350"/>
            <a:ext cx="1142826" cy="116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475" y="2749767"/>
            <a:ext cx="749624" cy="116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圖片 12" descr="分享連結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1440160"/>
            <a:ext cx="3891152" cy="2499742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1547664" y="3435846"/>
            <a:ext cx="1368152" cy="436911"/>
            <a:chOff x="1547664" y="3446424"/>
            <a:chExt cx="1512168" cy="482901"/>
          </a:xfrm>
        </p:grpSpPr>
        <p:pic>
          <p:nvPicPr>
            <p:cNvPr id="229" name="Shape 2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47664" y="3446424"/>
              <a:ext cx="482901" cy="482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Shape 2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979712" y="3520403"/>
              <a:ext cx="334942" cy="3349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Shape 231"/>
            <p:cNvPicPr preferRelativeResize="0"/>
            <p:nvPr/>
          </p:nvPicPr>
          <p:blipFill>
            <a:blip r:embed="rId8">
              <a:alphaModFix/>
            </a:blip>
            <a:srcRect r="63611"/>
            <a:stretch>
              <a:fillRect/>
            </a:stretch>
          </p:blipFill>
          <p:spPr>
            <a:xfrm>
              <a:off x="2771800" y="3450413"/>
              <a:ext cx="288032" cy="474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Shape 23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388096" y="3532026"/>
              <a:ext cx="311696" cy="3116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887400" y="357175"/>
            <a:ext cx="76377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/>
              <a:t> </a:t>
            </a:r>
            <a:r>
              <a:rPr lang="zh-TW" altLang="en-US" dirty="0" smtClean="0"/>
              <a:t>實機操作</a:t>
            </a:r>
            <a:endParaRPr lang="zh-TW" dirty="0"/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899592" y="1290160"/>
            <a:ext cx="82551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3000" b="1" dirty="0">
                <a:solidFill>
                  <a:schemeClr val="tx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手機應用及建立分享下載連結</a:t>
            </a:r>
          </a:p>
        </p:txBody>
      </p:sp>
      <p:pic>
        <p:nvPicPr>
          <p:cNvPr id="12" name="圖片 11" descr="P14_DEMO_手機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131590"/>
            <a:ext cx="2766778" cy="4351412"/>
          </a:xfrm>
          <a:prstGeom prst="rect">
            <a:avLst/>
          </a:prstGeom>
        </p:spPr>
      </p:pic>
      <p:pic>
        <p:nvPicPr>
          <p:cNvPr id="7" name="圖片 6" descr="2017-10-02 15.27.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710" y="1944216"/>
            <a:ext cx="1527618" cy="2715766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圖片 7" descr="2017-10-02 15.27.4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378" y="1944216"/>
            <a:ext cx="1527618" cy="2715766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圖片 8" descr="2017-10-02 15.27.5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518" y="1944216"/>
            <a:ext cx="1527618" cy="2715766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/>
              <a:t>更安全的檔案同步、回復及抹除機制</a:t>
            </a:r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3357554" y="1555720"/>
            <a:ext cx="5143536" cy="296024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600"/>
              </a:spcAft>
              <a:buSzPct val="100000"/>
              <a:buFont typeface="Microsoft JhengHei"/>
            </a:pPr>
            <a:r>
              <a:rPr lang="zh-TW" sz="2400" b="1" dirty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可設置同步也不移除NAS上檔案，NAS端保留所有檔案副本</a:t>
            </a:r>
          </a:p>
          <a:p>
            <a:pPr marL="457200" lvl="0" indent="-381000" rtl="0">
              <a:spcBef>
                <a:spcPts val="0"/>
              </a:spcBef>
              <a:spcAft>
                <a:spcPts val="600"/>
              </a:spcAft>
              <a:buSzPct val="100000"/>
              <a:buFont typeface="Microsoft JhengHei"/>
            </a:pPr>
            <a:r>
              <a:rPr lang="zh-TW" sz="24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使用者</a:t>
            </a:r>
            <a:r>
              <a:rPr lang="zh-TW" sz="2400" b="1" dirty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能自行回復以前的舊版本</a:t>
            </a:r>
          </a:p>
          <a:p>
            <a:pPr marL="457200" lvl="0" indent="-381000" rtl="0">
              <a:spcBef>
                <a:spcPts val="0"/>
              </a:spcBef>
              <a:spcAft>
                <a:spcPts val="600"/>
              </a:spcAft>
              <a:buSzPct val="100000"/>
              <a:buFont typeface="Microsoft JhengHei"/>
            </a:pPr>
            <a:r>
              <a:rPr lang="zh-TW" sz="24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管理</a:t>
            </a:r>
            <a:r>
              <a:rPr lang="zh-TW" sz="2400" b="1" dirty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者能遠端抹除遺失設備裏的同步檔案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1000068" y="1571618"/>
            <a:ext cx="1785950" cy="2143140"/>
          </a:xfrm>
          <a:prstGeom prst="roundRect">
            <a:avLst>
              <a:gd name="adj" fmla="val 984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3" name="Shape 25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42912" y="1714494"/>
            <a:ext cx="1457058" cy="100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D:\工作進行中\20170911直播母版16比9\folder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85952" y="3286130"/>
            <a:ext cx="600640" cy="600640"/>
          </a:xfrm>
          <a:prstGeom prst="rect">
            <a:avLst/>
          </a:prstGeom>
          <a:noFill/>
        </p:spPr>
      </p:pic>
      <p:pic>
        <p:nvPicPr>
          <p:cNvPr id="2050" name="Picture 2" descr="D:\工作進行中\20170911直播母版16比9\fold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643188"/>
            <a:ext cx="1638300" cy="1394402"/>
          </a:xfrm>
          <a:prstGeom prst="rect">
            <a:avLst/>
          </a:prstGeom>
          <a:noFill/>
        </p:spPr>
      </p:pic>
      <p:sp>
        <p:nvSpPr>
          <p:cNvPr id="14" name="向右箭號 13"/>
          <p:cNvSpPr/>
          <p:nvPr/>
        </p:nvSpPr>
        <p:spPr>
          <a:xfrm>
            <a:off x="1714448" y="3429006"/>
            <a:ext cx="428628" cy="21231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887400" y="357175"/>
            <a:ext cx="76377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/>
              <a:t> </a:t>
            </a:r>
            <a:r>
              <a:rPr lang="zh-TW" altLang="en-US" dirty="0" smtClean="0"/>
              <a:t>實機操作</a:t>
            </a:r>
            <a:endParaRPr lang="zh-TW" dirty="0"/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525725" y="1534800"/>
            <a:ext cx="82551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3000" b="1" dirty="0">
                <a:solidFill>
                  <a:schemeClr val="tx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更安全的檔案同步、回復及抹除機制</a:t>
            </a:r>
            <a:br>
              <a:rPr lang="zh-TW" sz="3000" b="1" dirty="0">
                <a:solidFill>
                  <a:schemeClr val="tx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sz="3000" b="1" dirty="0">
              <a:solidFill>
                <a:schemeClr val="tx2">
                  <a:lumMod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" name="圖片 6" descr="P16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779662"/>
            <a:ext cx="5146216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600" dirty="0" smtClean="0"/>
              <a:t>進階</a:t>
            </a:r>
            <a:r>
              <a:rPr lang="zh-TW" sz="3600" dirty="0"/>
              <a:t>儲存功能讓NAS更安全可靠</a:t>
            </a:r>
          </a:p>
        </p:txBody>
      </p:sp>
      <p:sp>
        <p:nvSpPr>
          <p:cNvPr id="7" name="Shape 168"/>
          <p:cNvSpPr/>
          <p:nvPr/>
        </p:nvSpPr>
        <p:spPr>
          <a:xfrm>
            <a:off x="395536" y="1687533"/>
            <a:ext cx="2448272" cy="2423237"/>
          </a:xfrm>
          <a:prstGeom prst="blockArc">
            <a:avLst>
              <a:gd name="adj1" fmla="val 15596157"/>
              <a:gd name="adj2" fmla="val 12367764"/>
              <a:gd name="adj3" fmla="val 5895"/>
            </a:avLst>
          </a:prstGeom>
          <a:solidFill>
            <a:srgbClr val="47A3DE">
              <a:alpha val="99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11560" y="2540392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zh-TW" sz="2400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RAID 5/6 </a:t>
            </a:r>
            <a:endParaRPr lang="en-US" altLang="zh-TW" sz="2400" dirty="0" smtClean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lvl="0" algn="ctr"/>
            <a:r>
              <a:rPr lang="zh-TW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磁碟陣列保護</a:t>
            </a:r>
          </a:p>
        </p:txBody>
      </p:sp>
      <p:sp>
        <p:nvSpPr>
          <p:cNvPr id="12" name="Shape 168"/>
          <p:cNvSpPr/>
          <p:nvPr/>
        </p:nvSpPr>
        <p:spPr>
          <a:xfrm>
            <a:off x="3167474" y="1687533"/>
            <a:ext cx="2448272" cy="2423237"/>
          </a:xfrm>
          <a:prstGeom prst="blockArc">
            <a:avLst>
              <a:gd name="adj1" fmla="val 15596157"/>
              <a:gd name="adj2" fmla="val 12367764"/>
              <a:gd name="adj3" fmla="val 5895"/>
            </a:avLst>
          </a:prstGeom>
          <a:solidFill>
            <a:srgbClr val="47A3DE">
              <a:alpha val="99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131840" y="2540392"/>
            <a:ext cx="2538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81000" algn="ctr">
              <a:buSzPct val="100000"/>
            </a:pPr>
            <a:r>
              <a:rPr lang="zh-TW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快照功能不怕</a:t>
            </a:r>
            <a:endParaRPr lang="en-US" altLang="zh-TW" sz="24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-381000" algn="ctr">
              <a:buSzPct val="100000"/>
            </a:pPr>
            <a:r>
              <a:rPr lang="zh-TW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勒索病毒</a:t>
            </a:r>
            <a:endParaRPr lang="zh-TW" altLang="zh-TW" sz="24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Shape 168"/>
          <p:cNvSpPr/>
          <p:nvPr/>
        </p:nvSpPr>
        <p:spPr>
          <a:xfrm>
            <a:off x="5943095" y="1687533"/>
            <a:ext cx="2448272" cy="2423237"/>
          </a:xfrm>
          <a:prstGeom prst="blockArc">
            <a:avLst>
              <a:gd name="adj1" fmla="val 15596157"/>
              <a:gd name="adj2" fmla="val 12367764"/>
              <a:gd name="adj3" fmla="val 5895"/>
            </a:avLst>
          </a:prstGeom>
          <a:solidFill>
            <a:srgbClr val="47A3DE">
              <a:alpha val="99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940152" y="235572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81000" algn="ctr">
              <a:buSzPct val="100000"/>
            </a:pPr>
            <a:r>
              <a:rPr lang="zh-TW" altLang="zh-TW" sz="2400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Qtier, SSD</a:t>
            </a:r>
            <a:r>
              <a:rPr lang="en-US" altLang="zh-TW" sz="2400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2400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Cache</a:t>
            </a:r>
            <a:endParaRPr lang="en-US" altLang="zh-TW" sz="2400" dirty="0" smtClean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lvl="0" indent="-381000" algn="ctr">
              <a:buSzPct val="100000"/>
            </a:pPr>
            <a:r>
              <a:rPr lang="zh-TW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加速傳輸效能</a:t>
            </a:r>
            <a:endParaRPr lang="zh-TW" altLang="zh-TW" sz="24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" name="圖片 18" descr="Qtier, snapshop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296144"/>
            <a:ext cx="1223868" cy="1275605"/>
          </a:xfrm>
          <a:prstGeom prst="rect">
            <a:avLst/>
          </a:prstGeom>
        </p:spPr>
      </p:pic>
      <p:pic>
        <p:nvPicPr>
          <p:cNvPr id="20" name="圖片 19" descr="Qtier, snapshop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932" y="1440160"/>
            <a:ext cx="1223868" cy="1275605"/>
          </a:xfrm>
          <a:prstGeom prst="rect">
            <a:avLst/>
          </a:prstGeom>
        </p:spPr>
      </p:pic>
      <p:pic>
        <p:nvPicPr>
          <p:cNvPr id="21" name="圖片 20" descr="RAID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3" y="1563639"/>
            <a:ext cx="1036311" cy="1080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實際客戶案例類型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611559" y="1203598"/>
            <a:ext cx="7489201" cy="3381384"/>
            <a:chOff x="611559" y="1203598"/>
            <a:chExt cx="7489201" cy="3381384"/>
          </a:xfrm>
        </p:grpSpPr>
        <p:sp>
          <p:nvSpPr>
            <p:cNvPr id="281" name="Shape 281"/>
            <p:cNvSpPr txBox="1"/>
            <p:nvPr/>
          </p:nvSpPr>
          <p:spPr>
            <a:xfrm>
              <a:off x="2195736" y="1816754"/>
              <a:ext cx="2088600" cy="64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zh-TW" sz="2400" b="1" dirty="0">
                  <a:solidFill>
                    <a:schemeClr val="tx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政府法人</a:t>
              </a:r>
            </a:p>
          </p:txBody>
        </p:sp>
        <p:sp>
          <p:nvSpPr>
            <p:cNvPr id="282" name="Shape 282"/>
            <p:cNvSpPr txBox="1"/>
            <p:nvPr/>
          </p:nvSpPr>
          <p:spPr>
            <a:xfrm>
              <a:off x="2195736" y="3366014"/>
              <a:ext cx="2088600" cy="64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2400" b="1" dirty="0">
                  <a:solidFill>
                    <a:schemeClr val="tx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能源公司</a:t>
              </a:r>
            </a:p>
          </p:txBody>
        </p:sp>
        <p:sp>
          <p:nvSpPr>
            <p:cNvPr id="283" name="Shape 283"/>
            <p:cNvSpPr txBox="1"/>
            <p:nvPr/>
          </p:nvSpPr>
          <p:spPr>
            <a:xfrm>
              <a:off x="6012160" y="1816754"/>
              <a:ext cx="2088600" cy="64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2400" b="1" dirty="0">
                  <a:solidFill>
                    <a:schemeClr val="tx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機器人產業</a:t>
              </a:r>
            </a:p>
          </p:txBody>
        </p:sp>
        <p:sp>
          <p:nvSpPr>
            <p:cNvPr id="284" name="Shape 284"/>
            <p:cNvSpPr txBox="1"/>
            <p:nvPr/>
          </p:nvSpPr>
          <p:spPr>
            <a:xfrm>
              <a:off x="6012160" y="3366014"/>
              <a:ext cx="2088600" cy="64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2400" b="1" dirty="0">
                  <a:solidFill>
                    <a:schemeClr val="tx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傳統產業</a:t>
              </a:r>
            </a:p>
          </p:txBody>
        </p:sp>
        <p:pic>
          <p:nvPicPr>
            <p:cNvPr id="11" name="圖片 10" descr="實際客戶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59" y="1203598"/>
              <a:ext cx="1870712" cy="1870712"/>
            </a:xfrm>
            <a:prstGeom prst="rect">
              <a:avLst/>
            </a:prstGeom>
          </p:spPr>
        </p:pic>
        <p:pic>
          <p:nvPicPr>
            <p:cNvPr id="12" name="圖片 11" descr="實際客戶-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7984" y="1203598"/>
              <a:ext cx="1872208" cy="1870712"/>
            </a:xfrm>
            <a:prstGeom prst="rect">
              <a:avLst/>
            </a:prstGeom>
          </p:spPr>
        </p:pic>
        <p:pic>
          <p:nvPicPr>
            <p:cNvPr id="13" name="圖片 12" descr="實際客戶-0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7984" y="2714270"/>
              <a:ext cx="1872208" cy="1870712"/>
            </a:xfrm>
            <a:prstGeom prst="rect">
              <a:avLst/>
            </a:prstGeom>
          </p:spPr>
        </p:pic>
        <p:pic>
          <p:nvPicPr>
            <p:cNvPr id="14" name="圖片 13" descr="實際客戶-0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559" y="2714270"/>
              <a:ext cx="1870712" cy="187071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對話框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915566"/>
            <a:ext cx="3168352" cy="2420354"/>
          </a:xfrm>
          <a:prstGeom prst="rect">
            <a:avLst/>
          </a:prstGeom>
        </p:spPr>
      </p:pic>
      <p:pic>
        <p:nvPicPr>
          <p:cNvPr id="15" name="圖片 14" descr="對話框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5403">
            <a:off x="4874483" y="1004779"/>
            <a:ext cx="3632839" cy="3595494"/>
          </a:xfrm>
          <a:prstGeom prst="rect">
            <a:avLst/>
          </a:prstGeom>
        </p:spPr>
      </p:pic>
      <p:pic>
        <p:nvPicPr>
          <p:cNvPr id="16" name="圖片 15" descr="對話框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36747">
            <a:off x="246896" y="1529969"/>
            <a:ext cx="2754697" cy="2376264"/>
          </a:xfrm>
          <a:prstGeom prst="rect">
            <a:avLst/>
          </a:prstGeom>
        </p:spPr>
      </p:pic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/>
              <a:t>用戶們的問題</a:t>
            </a:r>
          </a:p>
        </p:txBody>
      </p:sp>
      <p:pic>
        <p:nvPicPr>
          <p:cNvPr id="82" name="Shape 82" descr="煩惱的人-2-01.png"/>
          <p:cNvPicPr preferRelativeResize="0"/>
          <p:nvPr/>
        </p:nvPicPr>
        <p:blipFill rotWithShape="1">
          <a:blip r:embed="rId6">
            <a:alphaModFix/>
          </a:blip>
          <a:srcRect b="2400"/>
          <a:stretch/>
        </p:blipFill>
        <p:spPr>
          <a:xfrm>
            <a:off x="3275856" y="2715766"/>
            <a:ext cx="1656184" cy="229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 descr="cloud_sync_weather-256.png"/>
          <p:cNvPicPr preferRelativeResize="0"/>
          <p:nvPr/>
        </p:nvPicPr>
        <p:blipFill rotWithShape="1">
          <a:blip r:embed="rId7">
            <a:alphaModFix/>
          </a:blip>
          <a:srcRect t="10287" b="11058"/>
          <a:stretch/>
        </p:blipFill>
        <p:spPr>
          <a:xfrm rot="475403">
            <a:off x="7006171" y="1960327"/>
            <a:ext cx="562361" cy="44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 descr="page56_qsync.png"/>
          <p:cNvPicPr preferRelativeResize="0"/>
          <p:nvPr/>
        </p:nvPicPr>
        <p:blipFill rotWithShape="1">
          <a:blip r:embed="rId8">
            <a:alphaModFix/>
          </a:blip>
          <a:srcRect l="-9139" t="-9481" r="-15207"/>
          <a:stretch/>
        </p:blipFill>
        <p:spPr>
          <a:xfrm rot="475403">
            <a:off x="5771018" y="1791961"/>
            <a:ext cx="598070" cy="52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 descr="下載.png"/>
          <p:cNvPicPr preferRelativeResize="0"/>
          <p:nvPr/>
        </p:nvPicPr>
        <p:blipFill>
          <a:blip r:embed="rId9"/>
          <a:stretch>
            <a:fillRect/>
          </a:stretch>
        </p:blipFill>
        <p:spPr>
          <a:xfrm rot="475403">
            <a:off x="6563107" y="1838042"/>
            <a:ext cx="432048" cy="512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Shape 87"/>
          <p:cNvCxnSpPr/>
          <p:nvPr/>
        </p:nvCxnSpPr>
        <p:spPr>
          <a:xfrm rot="475403">
            <a:off x="6441096" y="1863969"/>
            <a:ext cx="0" cy="448381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" name="文字方塊 12"/>
          <p:cNvSpPr txBox="1"/>
          <p:nvPr/>
        </p:nvSpPr>
        <p:spPr>
          <a:xfrm rot="20936747">
            <a:off x="678944" y="2106033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私有雲？</a:t>
            </a:r>
          </a:p>
          <a:p>
            <a:pPr lvl="0" algn="ctr"/>
            <a:r>
              <a:rPr lang="zh-TW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公有雲？</a:t>
            </a:r>
            <a:br>
              <a:rPr lang="zh-TW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有何不同？</a:t>
            </a:r>
          </a:p>
          <a:p>
            <a:endParaRPr lang="zh-TW" altLang="en-US" sz="2000" dirty="0">
              <a:solidFill>
                <a:srgbClr val="00206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347864" y="1491630"/>
            <a:ext cx="165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如何選擇理想中的檔案備份伺服器？</a:t>
            </a:r>
            <a:endParaRPr lang="zh-TW" altLang="zh-TW" sz="20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文字方塊 17"/>
          <p:cNvSpPr txBox="1"/>
          <p:nvPr/>
        </p:nvSpPr>
        <p:spPr>
          <a:xfrm rot="475403">
            <a:off x="5627002" y="2368025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Qsync </a:t>
            </a:r>
            <a:br>
              <a:rPr lang="zh-TW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與其他同業</a:t>
            </a:r>
          </a:p>
          <a:p>
            <a:pPr lvl="0" algn="ctr"/>
            <a:r>
              <a:rPr lang="zh-TW" altLang="zh-TW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有何不同？</a:t>
            </a:r>
          </a:p>
        </p:txBody>
      </p:sp>
      <p:pic>
        <p:nvPicPr>
          <p:cNvPr id="21" name="圖片 20" descr="皇冠-0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70982">
            <a:off x="5744512" y="1667262"/>
            <a:ext cx="371194" cy="258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為什麼您該選擇私有雲建置方案?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360950" y="1071552"/>
            <a:ext cx="8612700" cy="34422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81000"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zh-TW" sz="2400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安全性</a:t>
            </a:r>
            <a:r>
              <a:rPr lang="zh-TW" altLang="zh-TW" sz="2400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高</a:t>
            </a:r>
            <a:endParaRPr lang="zh-TW" sz="2400"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Font typeface="Arial" pitchFamily="34" charset="0"/>
              <a:buChar char="•"/>
            </a:pPr>
            <a:endParaRPr sz="2400"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zh-TW" sz="2400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規劃預算</a:t>
            </a:r>
            <a:r>
              <a:rPr lang="zh-TW" altLang="zh-TW" sz="2400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容易</a:t>
            </a:r>
            <a:endParaRPr lang="zh-TW" sz="2400" b="1" dirty="0" smtClean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Font typeface="Arial" pitchFamily="34" charset="0"/>
              <a:buChar char="•"/>
            </a:pPr>
            <a:endParaRPr sz="2400" b="1" dirty="0" smtClean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zh-TW" sz="2400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內</a:t>
            </a:r>
            <a:r>
              <a:rPr lang="zh-TW" sz="2400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網頻寬較高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6300192" y="3243294"/>
            <a:ext cx="21663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24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公有雲端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3131840" y="3243294"/>
            <a:ext cx="21663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24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私有雲本地端</a:t>
            </a:r>
          </a:p>
        </p:txBody>
      </p:sp>
      <p:pic>
        <p:nvPicPr>
          <p:cNvPr id="9" name="圖片 8" descr="公有雲VS私有雲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244" y="1491629"/>
            <a:ext cx="4938164" cy="1853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 smtClean="0"/>
              <a:t>理想中的檔案伺服器</a:t>
            </a:r>
            <a:endParaRPr lang="zh-TW" dirty="0"/>
          </a:p>
        </p:txBody>
      </p:sp>
      <p:sp>
        <p:nvSpPr>
          <p:cNvPr id="102" name="Shape 102"/>
          <p:cNvSpPr txBox="1"/>
          <p:nvPr/>
        </p:nvSpPr>
        <p:spPr>
          <a:xfrm>
            <a:off x="1179868" y="1647112"/>
            <a:ext cx="2666533" cy="659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800" b="1" dirty="0">
                <a:solidFill>
                  <a:schemeClr val="tx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老闆想要的是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3122620" y="3831740"/>
            <a:ext cx="4262021" cy="659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3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團隊協作、快速分享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3122620" y="2091499"/>
            <a:ext cx="5985884" cy="91435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3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簡單易用，還能找回舊版更好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323528" y="2198025"/>
            <a:ext cx="3046141" cy="659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3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集中管理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3995936" y="3350606"/>
            <a:ext cx="2822964" cy="4123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800" b="1" dirty="0">
                <a:solidFill>
                  <a:srgbClr val="0053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工作團隊成員想要的是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3995936" y="1750406"/>
            <a:ext cx="2443613" cy="4123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800" b="1" dirty="0">
                <a:solidFill>
                  <a:srgbClr val="9B035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使用者想要的是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1179868" y="3247312"/>
            <a:ext cx="2666533" cy="659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800" b="1" dirty="0">
                <a:solidFill>
                  <a:schemeClr val="accent5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IT人員想要的是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323528" y="3831740"/>
            <a:ext cx="3046141" cy="659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3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輕鬆佈署</a:t>
            </a:r>
          </a:p>
        </p:txBody>
      </p:sp>
      <p:pic>
        <p:nvPicPr>
          <p:cNvPr id="11" name="圖片 10" descr="P4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47614"/>
            <a:ext cx="872318" cy="947570"/>
          </a:xfrm>
          <a:prstGeom prst="rect">
            <a:avLst/>
          </a:prstGeom>
        </p:spPr>
      </p:pic>
      <p:pic>
        <p:nvPicPr>
          <p:cNvPr id="12" name="圖片 11" descr="P4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967588"/>
            <a:ext cx="872318" cy="947570"/>
          </a:xfrm>
          <a:prstGeom prst="rect">
            <a:avLst/>
          </a:prstGeom>
        </p:spPr>
      </p:pic>
      <p:pic>
        <p:nvPicPr>
          <p:cNvPr id="13" name="圖片 12" descr="P4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1347614"/>
            <a:ext cx="872318" cy="947570"/>
          </a:xfrm>
          <a:prstGeom prst="rect">
            <a:avLst/>
          </a:prstGeom>
        </p:spPr>
      </p:pic>
      <p:pic>
        <p:nvPicPr>
          <p:cNvPr id="14" name="圖片 13" descr="P4-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2967588"/>
            <a:ext cx="872318" cy="94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b="1"/>
              <a:t>市</a:t>
            </a:r>
            <a:r>
              <a:rPr lang="zh-TW"/>
              <a:t>面</a:t>
            </a:r>
            <a:r>
              <a:rPr lang="zh-TW" b="1"/>
              <a:t>上</a:t>
            </a:r>
            <a:r>
              <a:rPr lang="zh-TW"/>
              <a:t>私有雲</a:t>
            </a:r>
            <a:r>
              <a:rPr lang="zh-TW" b="1"/>
              <a:t>檔案同步產品比較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345496" y="1347614"/>
            <a:ext cx="8258952" cy="3312368"/>
            <a:chOff x="395536" y="1491630"/>
            <a:chExt cx="8258952" cy="3312368"/>
          </a:xfrm>
        </p:grpSpPr>
        <p:sp>
          <p:nvSpPr>
            <p:cNvPr id="15" name="圓角矩形 14"/>
            <p:cNvSpPr/>
            <p:nvPr/>
          </p:nvSpPr>
          <p:spPr>
            <a:xfrm>
              <a:off x="6156176" y="1491630"/>
              <a:ext cx="2498312" cy="3312368"/>
            </a:xfrm>
            <a:prstGeom prst="roundRect">
              <a:avLst>
                <a:gd name="adj" fmla="val 5632"/>
              </a:avLst>
            </a:prstGeom>
            <a:gradFill flip="none" rotWithShape="0">
              <a:gsLst>
                <a:gs pos="0">
                  <a:schemeClr val="accent3">
                    <a:lumMod val="20000"/>
                    <a:lumOff val="80000"/>
                  </a:schemeClr>
                </a:gs>
                <a:gs pos="4000">
                  <a:schemeClr val="tx2">
                    <a:lumMod val="9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3203848" y="1491630"/>
              <a:ext cx="2952328" cy="3312368"/>
            </a:xfrm>
            <a:prstGeom prst="roundRect">
              <a:avLst>
                <a:gd name="adj" fmla="val 5632"/>
              </a:avLst>
            </a:prstGeom>
            <a:gradFill flip="none" rotWithShape="0">
              <a:gsLst>
                <a:gs pos="0">
                  <a:srgbClr val="00B0F0">
                    <a:alpha val="66000"/>
                  </a:srgbClr>
                </a:gs>
                <a:gs pos="50000">
                  <a:schemeClr val="accent5">
                    <a:lumMod val="20000"/>
                    <a:lumOff val="80000"/>
                    <a:alpha val="62000"/>
                  </a:schemeClr>
                </a:gs>
                <a:gs pos="100000">
                  <a:schemeClr val="bg1">
                    <a:alpha val="64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15" name="Shape 115"/>
            <p:cNvGraphicFramePr/>
            <p:nvPr/>
          </p:nvGraphicFramePr>
          <p:xfrm>
            <a:off x="395536" y="1491630"/>
            <a:ext cx="8238275" cy="3175255"/>
          </p:xfrm>
          <a:graphic>
            <a:graphicData uri="http://schemas.openxmlformats.org/drawingml/2006/table">
              <a:tbl>
                <a:tblPr>
                  <a:noFill/>
                  <a:tableStyleId>{6004ABBA-8380-4FB9-9E89-93F57368CD48}</a:tableStyleId>
                </a:tblPr>
                <a:tblGrid>
                  <a:gridCol w="2808312"/>
                  <a:gridCol w="2952328"/>
                  <a:gridCol w="2477635"/>
                </a:tblGrid>
                <a:tr h="511227"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endParaRPr dirty="0"/>
                      </a:p>
                    </a:txBody>
                    <a:tcPr marL="91425" marR="91425" marT="91425" marB="91425" anchor="ctr">
                      <a:lnL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zh-TW" sz="2200" b="1" dirty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+mj-lt"/>
                            <a:ea typeface="Microsoft JhengHei"/>
                            <a:cs typeface="Microsoft JhengHei"/>
                            <a:sym typeface="Microsoft JhengHei"/>
                          </a:rPr>
                          <a:t>QNAP</a:t>
                        </a:r>
                      </a:p>
                    </a:txBody>
                    <a:tcPr marL="91425" marR="91425" marT="91425" marB="91425" anchor="ctr">
                      <a:lnL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zh-TW" sz="2000" b="1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他牌廠商</a:t>
                        </a:r>
                      </a:p>
                    </a:txBody>
                    <a:tcPr marL="91425" marR="91425" marT="91425" marB="91425" anchor="ctr">
                      <a:lnL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noFill/>
                    </a:tcPr>
                  </a:tc>
                </a:tr>
                <a:tr h="531425"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zh-TW" sz="1800" b="1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中央控管機制</a:t>
                        </a:r>
                      </a:p>
                    </a:txBody>
                    <a:tcPr marL="91425" marR="91425" marT="91425" marB="91425" anchor="ctr">
                      <a:lnL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B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zh-TW" dirty="0"/>
                          <a:t>V</a:t>
                        </a: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zh-TW" dirty="0"/>
                          <a:t>X</a:t>
                        </a:r>
                      </a:p>
                    </a:txBody>
                    <a:tcPr marL="91425" marR="91425" marT="91425" marB="91425" anchor="ctr"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</a:tr>
                <a:tr h="531425"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800" b="1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團體資料夾分享</a:t>
                        </a:r>
                      </a:p>
                    </a:txBody>
                    <a:tcPr marL="91425" marR="91425" marT="91425" marB="91425" anchor="ctr">
                      <a:lnL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zh-TW" dirty="0"/>
                          <a:t>V</a:t>
                        </a: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zh-TW" dirty="0"/>
                          <a:t>X</a:t>
                        </a:r>
                      </a:p>
                    </a:txBody>
                    <a:tcPr marL="91425" marR="91425" marT="91425" marB="91425" anchor="ctr"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</a:tr>
                <a:tr h="531425"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800" b="1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自我修復資料庫</a:t>
                        </a:r>
                      </a:p>
                    </a:txBody>
                    <a:tcPr marL="91425" marR="91425" marT="91425" marB="91425" anchor="ctr">
                      <a:lnL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zh-TW" dirty="0"/>
                          <a:t>V</a:t>
                        </a: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zh-TW" dirty="0"/>
                          <a:t>X</a:t>
                        </a:r>
                      </a:p>
                    </a:txBody>
                    <a:tcPr marL="91425" marR="91425" marT="91425" marB="91425" anchor="ctr"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</a:tr>
                <a:tr h="531425"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800" b="1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遠端抹除裝置內檔案</a:t>
                        </a:r>
                      </a:p>
                    </a:txBody>
                    <a:tcPr marL="91425" marR="91425" marT="91425" marB="91425" anchor="ctr">
                      <a:lnL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dirty="0"/>
                          <a:t>V</a:t>
                        </a: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lvl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dirty="0"/>
                          <a:t>X</a:t>
                        </a:r>
                      </a:p>
                    </a:txBody>
                    <a:tcPr marL="91425" marR="91425" marT="91425" marB="91425" anchor="ctr"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</a:tr>
                <a:tr h="531425"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800" b="1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用戶端連線除錯工具</a:t>
                        </a:r>
                      </a:p>
                    </a:txBody>
                    <a:tcPr marL="91425" marR="91425" marT="91425" marB="91425" anchor="ctr">
                      <a:lnL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dirty="0"/>
                          <a:t>V</a:t>
                        </a:r>
                      </a:p>
                    </a:txBody>
                    <a:tcPr marL="91425" marR="91425" marT="91425" marB="91425" anchor="ctr">
                      <a:lnB w="3175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lvl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dirty="0"/>
                          <a:t>X</a:t>
                        </a:r>
                      </a:p>
                    </a:txBody>
                    <a:tcPr marL="91425" marR="91425" marT="91425" marB="91425" anchor="ctr"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B w="31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</a:tr>
              </a:tbl>
            </a:graphicData>
          </a:graphic>
        </p:graphicFrame>
        <p:pic>
          <p:nvPicPr>
            <p:cNvPr id="1026" name="Picture 2" descr="C:\Users\Yvonne Tsai\Desktop\美化PPT_image\Best product-0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20072" y="1995686"/>
              <a:ext cx="345735" cy="516210"/>
            </a:xfrm>
            <a:prstGeom prst="rect">
              <a:avLst/>
            </a:prstGeom>
            <a:noFill/>
          </p:spPr>
        </p:pic>
        <p:pic>
          <p:nvPicPr>
            <p:cNvPr id="10" name="Picture 2" descr="C:\Users\Yvonne Tsai\Desktop\美化PPT_image\Best product-0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20072" y="3069728"/>
              <a:ext cx="345735" cy="516210"/>
            </a:xfrm>
            <a:prstGeom prst="rect">
              <a:avLst/>
            </a:prstGeom>
          </p:spPr>
        </p:pic>
        <p:pic>
          <p:nvPicPr>
            <p:cNvPr id="11" name="Picture 2" descr="C:\Users\Yvonne Tsai\Desktop\美化PPT_image\Best product-0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20072" y="3606749"/>
              <a:ext cx="345735" cy="516210"/>
            </a:xfrm>
            <a:prstGeom prst="rect">
              <a:avLst/>
            </a:prstGeom>
          </p:spPr>
        </p:pic>
        <p:pic>
          <p:nvPicPr>
            <p:cNvPr id="12" name="Picture 2" descr="C:\Users\Yvonne Tsai\Desktop\美化PPT_image\Best product-0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20072" y="4143772"/>
              <a:ext cx="345735" cy="516210"/>
            </a:xfrm>
            <a:prstGeom prst="rect">
              <a:avLst/>
            </a:prstGeom>
          </p:spPr>
        </p:pic>
        <p:pic>
          <p:nvPicPr>
            <p:cNvPr id="13" name="Picture 2" descr="C:\Users\Yvonne Tsai\Desktop\美化PPT_image\Best product-0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20072" y="2532707"/>
              <a:ext cx="345735" cy="51621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539552" y="363416"/>
            <a:ext cx="8001000" cy="624599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業界最佳的檔案同步備份系統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381000" y="1724525"/>
            <a:ext cx="8582400" cy="43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3600" b="1" dirty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團隊集中式終端設備檔案同步備份系統</a:t>
            </a:r>
          </a:p>
          <a:p>
            <a:pPr lvl="0" algn="ctr" rtl="0">
              <a:spcBef>
                <a:spcPts val="0"/>
              </a:spcBef>
              <a:buNone/>
            </a:pPr>
            <a:endParaRPr sz="3600" b="1" dirty="0">
              <a:solidFill>
                <a:srgbClr val="07376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27" name="Shape 127"/>
          <p:cNvCxnSpPr/>
          <p:nvPr/>
        </p:nvCxnSpPr>
        <p:spPr>
          <a:xfrm>
            <a:off x="744825" y="2367200"/>
            <a:ext cx="9276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8" name="Shape 128"/>
          <p:cNvSpPr/>
          <p:nvPr/>
        </p:nvSpPr>
        <p:spPr>
          <a:xfrm>
            <a:off x="829150" y="2393546"/>
            <a:ext cx="421593" cy="433196"/>
          </a:xfrm>
          <a:custGeom>
            <a:avLst/>
            <a:gdLst/>
            <a:ahLst/>
            <a:cxnLst/>
            <a:rect l="0" t="0" r="0" b="0"/>
            <a:pathLst>
              <a:path w="13491" h="26982" extrusionOk="0">
                <a:moveTo>
                  <a:pt x="13491" y="0"/>
                </a:moveTo>
                <a:lnTo>
                  <a:pt x="0" y="26982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29" name="Shape 129"/>
          <p:cNvSpPr txBox="1"/>
          <p:nvPr/>
        </p:nvSpPr>
        <p:spPr>
          <a:xfrm>
            <a:off x="-1025" y="2829375"/>
            <a:ext cx="2052745" cy="10385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18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無需管理者介入，團隊可透過</a:t>
            </a: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團體資料夾</a:t>
            </a:r>
            <a:r>
              <a:rPr lang="zh-TW" altLang="en-US" sz="18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立即交換檔案</a:t>
            </a:r>
            <a:r>
              <a:rPr lang="zh-TW" sz="1800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800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sz="1800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30" name="Shape 130"/>
          <p:cNvCxnSpPr/>
          <p:nvPr/>
        </p:nvCxnSpPr>
        <p:spPr>
          <a:xfrm>
            <a:off x="1732925" y="2367200"/>
            <a:ext cx="1316700" cy="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1" name="Shape 131"/>
          <p:cNvSpPr/>
          <p:nvPr/>
        </p:nvSpPr>
        <p:spPr>
          <a:xfrm flipH="1">
            <a:off x="2281948" y="2397851"/>
            <a:ext cx="309179" cy="433196"/>
          </a:xfrm>
          <a:custGeom>
            <a:avLst/>
            <a:gdLst/>
            <a:ahLst/>
            <a:cxnLst/>
            <a:rect l="0" t="0" r="0" b="0"/>
            <a:pathLst>
              <a:path w="13491" h="26982" extrusionOk="0">
                <a:moveTo>
                  <a:pt x="13491" y="0"/>
                </a:moveTo>
                <a:lnTo>
                  <a:pt x="0" y="26982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32" name="Shape 132"/>
          <p:cNvSpPr txBox="1"/>
          <p:nvPr/>
        </p:nvSpPr>
        <p:spPr>
          <a:xfrm>
            <a:off x="2129550" y="2829375"/>
            <a:ext cx="1597500" cy="966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集中化儲存</a:t>
            </a:r>
            <a:r>
              <a:rPr lang="zh-TW" sz="1800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與管理機制，保障系統安全</a:t>
            </a:r>
          </a:p>
        </p:txBody>
      </p:sp>
      <p:cxnSp>
        <p:nvCxnSpPr>
          <p:cNvPr id="133" name="Shape 133"/>
          <p:cNvCxnSpPr/>
          <p:nvPr/>
        </p:nvCxnSpPr>
        <p:spPr>
          <a:xfrm>
            <a:off x="3162000" y="2367200"/>
            <a:ext cx="1658400" cy="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4" name="Shape 134"/>
          <p:cNvSpPr/>
          <p:nvPr/>
        </p:nvSpPr>
        <p:spPr>
          <a:xfrm flipH="1">
            <a:off x="4004464" y="2391550"/>
            <a:ext cx="309179" cy="433196"/>
          </a:xfrm>
          <a:custGeom>
            <a:avLst/>
            <a:gdLst/>
            <a:ahLst/>
            <a:cxnLst/>
            <a:rect l="0" t="0" r="0" b="0"/>
            <a:pathLst>
              <a:path w="13491" h="26982" extrusionOk="0">
                <a:moveTo>
                  <a:pt x="13491" y="0"/>
                </a:moveTo>
                <a:lnTo>
                  <a:pt x="0" y="26982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35" name="Shape 135"/>
          <p:cNvSpPr txBox="1"/>
          <p:nvPr/>
        </p:nvSpPr>
        <p:spPr>
          <a:xfrm>
            <a:off x="3909000" y="2829375"/>
            <a:ext cx="1658400" cy="10385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800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支援PC、Mac、手機、平板…等</a:t>
            </a:r>
            <a:r>
              <a:rPr lang="zh-TW" sz="1800" b="1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多種裝置</a:t>
            </a:r>
          </a:p>
        </p:txBody>
      </p:sp>
      <p:cxnSp>
        <p:nvCxnSpPr>
          <p:cNvPr id="136" name="Shape 136"/>
          <p:cNvCxnSpPr/>
          <p:nvPr/>
        </p:nvCxnSpPr>
        <p:spPr>
          <a:xfrm>
            <a:off x="4960800" y="2367200"/>
            <a:ext cx="3681900" cy="0"/>
          </a:xfrm>
          <a:prstGeom prst="straightConnector1">
            <a:avLst/>
          </a:prstGeom>
          <a:noFill/>
          <a:ln w="19050" cap="flat" cmpd="sng">
            <a:solidFill>
              <a:srgbClr val="134F5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7" name="Shape 137"/>
          <p:cNvSpPr txBox="1"/>
          <p:nvPr/>
        </p:nvSpPr>
        <p:spPr>
          <a:xfrm>
            <a:off x="5688450" y="2829375"/>
            <a:ext cx="3275100" cy="10385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800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不同裝置間的檔案透過Qsync同步、備份、分享及回復舊版本，管理人員還能</a:t>
            </a:r>
            <a:r>
              <a:rPr lang="zh-TW" sz="18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中央控</a:t>
            </a:r>
            <a:r>
              <a:rPr lang="zh-TW" sz="1800" b="1" dirty="0" smtClean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</a:t>
            </a:r>
            <a:endParaRPr lang="zh-TW" sz="1800" dirty="0">
              <a:solidFill>
                <a:schemeClr val="accent5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8" name="Shape 138"/>
          <p:cNvSpPr/>
          <p:nvPr/>
        </p:nvSpPr>
        <p:spPr>
          <a:xfrm flipH="1">
            <a:off x="6871345" y="2391550"/>
            <a:ext cx="309179" cy="433196"/>
          </a:xfrm>
          <a:custGeom>
            <a:avLst/>
            <a:gdLst/>
            <a:ahLst/>
            <a:cxnLst/>
            <a:rect l="0" t="0" r="0" b="0"/>
            <a:pathLst>
              <a:path w="13491" h="26982" extrusionOk="0">
                <a:moveTo>
                  <a:pt x="13491" y="0"/>
                </a:moveTo>
                <a:lnTo>
                  <a:pt x="0" y="26982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39" name="Shape 139"/>
          <p:cNvSpPr txBox="1"/>
          <p:nvPr/>
        </p:nvSpPr>
        <p:spPr>
          <a:xfrm>
            <a:off x="381000" y="1081850"/>
            <a:ext cx="85824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3600" b="1" dirty="0">
                <a:solidFill>
                  <a:srgbClr val="073763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QNAP Qsync</a:t>
            </a:r>
          </a:p>
          <a:p>
            <a:pPr lvl="0" algn="ctr" rtl="0">
              <a:spcBef>
                <a:spcPts val="0"/>
              </a:spcBef>
              <a:buNone/>
            </a:pPr>
            <a:endParaRPr sz="3600" b="1" dirty="0">
              <a:solidFill>
                <a:srgbClr val="07376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2" grpId="0"/>
      <p:bldP spid="135" grpId="0"/>
      <p:bldP spid="1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33"/>
          <p:cNvGrpSpPr/>
          <p:nvPr/>
        </p:nvGrpSpPr>
        <p:grpSpPr>
          <a:xfrm>
            <a:off x="3203848" y="1635646"/>
            <a:ext cx="2664296" cy="2664296"/>
            <a:chOff x="3131840" y="1563638"/>
            <a:chExt cx="2664296" cy="2664296"/>
          </a:xfrm>
        </p:grpSpPr>
        <p:sp>
          <p:nvSpPr>
            <p:cNvPr id="22" name="橢圓 21"/>
            <p:cNvSpPr/>
            <p:nvPr/>
          </p:nvSpPr>
          <p:spPr>
            <a:xfrm>
              <a:off x="3131840" y="1563638"/>
              <a:ext cx="2664296" cy="266429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片 12" descr="應用程式家族-1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6016" y="2999992"/>
              <a:ext cx="579870" cy="579870"/>
            </a:xfrm>
            <a:prstGeom prst="rect">
              <a:avLst/>
            </a:prstGeom>
          </p:spPr>
        </p:pic>
        <p:pic>
          <p:nvPicPr>
            <p:cNvPr id="14" name="圖片 13" descr="應用程式家族-1-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6016" y="2211710"/>
              <a:ext cx="576064" cy="576064"/>
            </a:xfrm>
            <a:prstGeom prst="rect">
              <a:avLst/>
            </a:prstGeom>
            <a:effectLst>
              <a:outerShdw blurRad="50800" dir="5400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 descr="應用程式家族-1-0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5820" y="2211710"/>
              <a:ext cx="575454" cy="576064"/>
            </a:xfrm>
            <a:prstGeom prst="rect">
              <a:avLst/>
            </a:prstGeom>
            <a:effectLst>
              <a:outerShdw blurRad="50800" dir="5400000" algn="ct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6" name="圖片 15" descr="應用程式家族-1-0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63887" y="2931791"/>
              <a:ext cx="765143" cy="651186"/>
            </a:xfrm>
            <a:prstGeom prst="rect">
              <a:avLst/>
            </a:prstGeom>
          </p:spPr>
        </p:pic>
        <p:cxnSp>
          <p:nvCxnSpPr>
            <p:cNvPr id="24" name="直線接點 23"/>
            <p:cNvCxnSpPr>
              <a:stCxn id="22" idx="0"/>
              <a:endCxn id="22" idx="4"/>
            </p:cNvCxnSpPr>
            <p:nvPr/>
          </p:nvCxnSpPr>
          <p:spPr>
            <a:xfrm>
              <a:off x="4463988" y="1563638"/>
              <a:ext cx="0" cy="26642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>
              <a:stCxn id="22" idx="2"/>
              <a:endCxn id="22" idx="6"/>
            </p:cNvCxnSpPr>
            <p:nvPr/>
          </p:nvCxnSpPr>
          <p:spPr>
            <a:xfrm>
              <a:off x="3131840" y="2895786"/>
              <a:ext cx="266429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群組 10"/>
          <p:cNvGrpSpPr/>
          <p:nvPr/>
        </p:nvGrpSpPr>
        <p:grpSpPr>
          <a:xfrm>
            <a:off x="5004048" y="3746048"/>
            <a:ext cx="1800200" cy="1057949"/>
            <a:chOff x="1973860" y="1081857"/>
            <a:chExt cx="1353083" cy="73839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6" name="圓角矩形 35"/>
            <p:cNvSpPr/>
            <p:nvPr/>
          </p:nvSpPr>
          <p:spPr>
            <a:xfrm>
              <a:off x="1973860" y="1217157"/>
              <a:ext cx="1353083" cy="603096"/>
            </a:xfrm>
            <a:prstGeom prst="roundRect">
              <a:avLst>
                <a:gd name="adj" fmla="val 588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等腰三角形 36"/>
            <p:cNvSpPr/>
            <p:nvPr/>
          </p:nvSpPr>
          <p:spPr>
            <a:xfrm rot="21007568">
              <a:off x="2046184" y="1081857"/>
              <a:ext cx="214314" cy="214314"/>
            </a:xfrm>
            <a:prstGeom prst="triangl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10"/>
          <p:cNvGrpSpPr/>
          <p:nvPr/>
        </p:nvGrpSpPr>
        <p:grpSpPr>
          <a:xfrm>
            <a:off x="5076056" y="1194559"/>
            <a:ext cx="1800200" cy="1017151"/>
            <a:chOff x="1923049" y="1205375"/>
            <a:chExt cx="1353082" cy="78769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1" name="圓角矩形 30"/>
            <p:cNvSpPr/>
            <p:nvPr/>
          </p:nvSpPr>
          <p:spPr>
            <a:xfrm>
              <a:off x="1923049" y="1205375"/>
              <a:ext cx="1353082" cy="669163"/>
            </a:xfrm>
            <a:prstGeom prst="roundRect">
              <a:avLst>
                <a:gd name="adj" fmla="val 7689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等腰三角形 32"/>
            <p:cNvSpPr/>
            <p:nvPr/>
          </p:nvSpPr>
          <p:spPr>
            <a:xfrm rot="11332107">
              <a:off x="1991925" y="1778752"/>
              <a:ext cx="214314" cy="214314"/>
            </a:xfrm>
            <a:prstGeom prst="triangl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b="0" dirty="0">
                <a:latin typeface="+mn-lt"/>
              </a:rPr>
              <a:t>QNAP Qsync </a:t>
            </a:r>
            <a:r>
              <a:rPr lang="zh-TW" dirty="0"/>
              <a:t>應用程式家族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5004048" y="4321943"/>
            <a:ext cx="1944216" cy="4100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zh-TW" altLang="en-US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應用</a:t>
            </a:r>
            <a:r>
              <a:rPr lang="zh-TW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Qsync</a:t>
            </a:r>
            <a:r>
              <a:rPr lang="zh-TW" altLang="en-US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App</a:t>
            </a:r>
            <a:r>
              <a:rPr lang="zh-TW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sz="17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" name="群組 26"/>
          <p:cNvGrpSpPr/>
          <p:nvPr/>
        </p:nvGrpSpPr>
        <p:grpSpPr>
          <a:xfrm>
            <a:off x="2002418" y="3597402"/>
            <a:ext cx="1800199" cy="1278602"/>
            <a:chOff x="1631008" y="539509"/>
            <a:chExt cx="1650183" cy="106471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8" name="圓角矩形 27"/>
            <p:cNvSpPr/>
            <p:nvPr/>
          </p:nvSpPr>
          <p:spPr>
            <a:xfrm>
              <a:off x="1631008" y="704789"/>
              <a:ext cx="1650183" cy="899435"/>
            </a:xfrm>
            <a:prstGeom prst="roundRect">
              <a:avLst>
                <a:gd name="adj" fmla="val 5849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等腰三角形 28"/>
            <p:cNvSpPr/>
            <p:nvPr/>
          </p:nvSpPr>
          <p:spPr>
            <a:xfrm rot="570413">
              <a:off x="3014360" y="539509"/>
              <a:ext cx="214314" cy="214314"/>
            </a:xfrm>
            <a:prstGeom prst="triangl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7" name="Shape 157"/>
          <p:cNvSpPr txBox="1"/>
          <p:nvPr/>
        </p:nvSpPr>
        <p:spPr>
          <a:xfrm>
            <a:off x="2002418" y="4155926"/>
            <a:ext cx="1800200" cy="646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同步檔案管理</a:t>
            </a:r>
            <a:endParaRPr lang="en-US" altLang="zh-TW" sz="17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工具File Station</a:t>
            </a:r>
            <a:endParaRPr lang="zh-TW" sz="17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2" name="直線接點 31"/>
          <p:cNvCxnSpPr/>
          <p:nvPr/>
        </p:nvCxnSpPr>
        <p:spPr>
          <a:xfrm>
            <a:off x="395536" y="2967794"/>
            <a:ext cx="2664296" cy="0"/>
          </a:xfrm>
          <a:prstGeom prst="line">
            <a:avLst/>
          </a:prstGeom>
          <a:ln>
            <a:solidFill>
              <a:srgbClr val="009999">
                <a:alpha val="4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10"/>
          <p:cNvGrpSpPr/>
          <p:nvPr/>
        </p:nvGrpSpPr>
        <p:grpSpPr>
          <a:xfrm>
            <a:off x="2267744" y="1199864"/>
            <a:ext cx="1800200" cy="1155862"/>
            <a:chOff x="2198586" y="1185388"/>
            <a:chExt cx="1617138" cy="84135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" name="圓角矩形 8"/>
            <p:cNvSpPr/>
            <p:nvPr/>
          </p:nvSpPr>
          <p:spPr>
            <a:xfrm>
              <a:off x="2198586" y="1185388"/>
              <a:ext cx="1617138" cy="724924"/>
            </a:xfrm>
            <a:prstGeom prst="roundRect">
              <a:avLst>
                <a:gd name="adj" fmla="val 6976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9903966">
              <a:off x="3197586" y="1812430"/>
              <a:ext cx="317551" cy="214313"/>
            </a:xfrm>
            <a:prstGeom prst="triangl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2" name="Shape 152"/>
          <p:cNvSpPr txBox="1"/>
          <p:nvPr/>
        </p:nvSpPr>
        <p:spPr>
          <a:xfrm>
            <a:off x="2362266" y="1487896"/>
            <a:ext cx="1633670" cy="74513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應用</a:t>
            </a:r>
            <a:r>
              <a:rPr lang="zh-TW" sz="17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管理程式 </a:t>
            </a:r>
            <a:endParaRPr lang="en-US" altLang="zh-TW" sz="17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Qsync </a:t>
            </a:r>
            <a:r>
              <a:rPr lang="zh-TW" sz="17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Central</a:t>
            </a:r>
          </a:p>
        </p:txBody>
      </p:sp>
      <p:cxnSp>
        <p:nvCxnSpPr>
          <p:cNvPr id="34" name="直線接點 33"/>
          <p:cNvCxnSpPr/>
          <p:nvPr/>
        </p:nvCxnSpPr>
        <p:spPr>
          <a:xfrm>
            <a:off x="6012160" y="2967794"/>
            <a:ext cx="2664296" cy="0"/>
          </a:xfrm>
          <a:prstGeom prst="line">
            <a:avLst/>
          </a:prstGeom>
          <a:ln>
            <a:solidFill>
              <a:srgbClr val="009999">
                <a:alpha val="4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hape 157"/>
          <p:cNvSpPr txBox="1"/>
          <p:nvPr/>
        </p:nvSpPr>
        <p:spPr>
          <a:xfrm>
            <a:off x="5076056" y="1482592"/>
            <a:ext cx="1800200" cy="57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zh-TW" altLang="en-US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應用程式</a:t>
            </a:r>
            <a:r>
              <a:rPr lang="en-US" altLang="zh-TW" sz="17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Qsync</a:t>
            </a:r>
            <a:endParaRPr lang="zh-TW" sz="17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" name="圓角矩形 38"/>
          <p:cNvSpPr/>
          <p:nvPr/>
        </p:nvSpPr>
        <p:spPr>
          <a:xfrm>
            <a:off x="2002418" y="3939902"/>
            <a:ext cx="1800200" cy="21602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2506474" y="389402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9999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b="1" dirty="0" smtClean="0">
                <a:solidFill>
                  <a:srgbClr val="009999"/>
                </a:solidFill>
                <a:latin typeface="微軟正黑體" pitchFamily="34" charset="-120"/>
                <a:ea typeface="微軟正黑體" pitchFamily="34" charset="-120"/>
              </a:rPr>
              <a:t>端</a:t>
            </a:r>
            <a:endParaRPr lang="zh-TW" altLang="en-US" b="1" dirty="0">
              <a:solidFill>
                <a:srgbClr val="0099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圖片 20" descr="應用程式家族-1-0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46" y="3095544"/>
            <a:ext cx="1678890" cy="1276406"/>
          </a:xfrm>
          <a:prstGeom prst="rect">
            <a:avLst/>
          </a:prstGeom>
        </p:spPr>
      </p:pic>
      <p:sp>
        <p:nvSpPr>
          <p:cNvPr id="41" name="圓角矩形 40"/>
          <p:cNvSpPr/>
          <p:nvPr/>
        </p:nvSpPr>
        <p:spPr>
          <a:xfrm>
            <a:off x="2267744" y="1343880"/>
            <a:ext cx="1800200" cy="21602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2783057" y="129800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9999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b="1" dirty="0" smtClean="0">
                <a:solidFill>
                  <a:srgbClr val="009999"/>
                </a:solidFill>
                <a:latin typeface="微軟正黑體" pitchFamily="34" charset="-120"/>
                <a:ea typeface="微軟正黑體" pitchFamily="34" charset="-120"/>
              </a:rPr>
              <a:t>端</a:t>
            </a:r>
            <a:endParaRPr lang="zh-TW" altLang="en-US" b="1" dirty="0">
              <a:solidFill>
                <a:srgbClr val="0099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圓角矩形 42"/>
          <p:cNvSpPr/>
          <p:nvPr/>
        </p:nvSpPr>
        <p:spPr>
          <a:xfrm>
            <a:off x="5004048" y="4083918"/>
            <a:ext cx="1800200" cy="21602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5364088" y="403804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9999"/>
                </a:solidFill>
                <a:latin typeface="微軟正黑體" pitchFamily="34" charset="-120"/>
                <a:ea typeface="微軟正黑體" pitchFamily="34" charset="-120"/>
              </a:rPr>
              <a:t>行動裝置端</a:t>
            </a:r>
            <a:endParaRPr lang="zh-TW" altLang="en-US" b="1" dirty="0">
              <a:solidFill>
                <a:srgbClr val="0099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圖片 17" descr="應用程式家族-1-0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224" y="3147814"/>
            <a:ext cx="694749" cy="1267307"/>
          </a:xfrm>
          <a:prstGeom prst="rect">
            <a:avLst/>
          </a:prstGeom>
        </p:spPr>
      </p:pic>
      <p:pic>
        <p:nvPicPr>
          <p:cNvPr id="20" name="圖片 19" descr="應用程式家族-1-08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544" y="1779661"/>
            <a:ext cx="2088232" cy="1014693"/>
          </a:xfrm>
          <a:prstGeom prst="rect">
            <a:avLst/>
          </a:prstGeom>
        </p:spPr>
      </p:pic>
      <p:sp>
        <p:nvSpPr>
          <p:cNvPr id="45" name="圓角矩形 44"/>
          <p:cNvSpPr/>
          <p:nvPr/>
        </p:nvSpPr>
        <p:spPr>
          <a:xfrm>
            <a:off x="5076056" y="1338576"/>
            <a:ext cx="1800200" cy="21602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5436096" y="129270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9999"/>
                </a:solidFill>
                <a:latin typeface="微軟正黑體" pitchFamily="34" charset="-120"/>
                <a:ea typeface="微軟正黑體" pitchFamily="34" charset="-120"/>
              </a:rPr>
              <a:t>電腦用戶端</a:t>
            </a:r>
            <a:endParaRPr lang="zh-TW" altLang="en-US" b="1" dirty="0">
              <a:solidFill>
                <a:srgbClr val="0099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圖片 16" descr="應用程式家族-1-05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5177" y="1413585"/>
            <a:ext cx="1690304" cy="1374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中央控管．輕鬆佈署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059832" y="1563638"/>
            <a:ext cx="4523394" cy="107214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-381000">
              <a:buNone/>
            </a:pPr>
            <a:r>
              <a:rPr lang="zh-TW" altLang="en-US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無需</a:t>
            </a:r>
            <a:r>
              <a:rPr 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逐</a:t>
            </a:r>
            <a:r>
              <a:rPr lang="zh-TW" sz="24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台設定</a:t>
            </a:r>
            <a:r>
              <a:rPr 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彈性化配置</a:t>
            </a:r>
            <a:r>
              <a:rPr lang="en-US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24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開放給用戶自行設置的權限</a:t>
            </a:r>
            <a:endParaRPr lang="zh-TW" sz="24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2" name="Shape 1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85720" y="1500180"/>
            <a:ext cx="2711694" cy="24285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/>
          <p:cNvSpPr txBox="1"/>
          <p:nvPr/>
        </p:nvSpPr>
        <p:spPr>
          <a:xfrm>
            <a:off x="2496878" y="2597299"/>
            <a:ext cx="44644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381000">
              <a:spcAft>
                <a:spcPts val="600"/>
              </a:spcAft>
              <a:buSzPct val="100000"/>
              <a:buFont typeface="Wingdings" pitchFamily="2" charset="2"/>
              <a:buChar char="ü"/>
            </a:pPr>
            <a:r>
              <a:rPr lang="zh-TW" altLang="zh-TW" sz="2000" dirty="0" smtClean="0">
                <a:solidFill>
                  <a:schemeClr val="tx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同步配置</a:t>
            </a:r>
          </a:p>
          <a:p>
            <a:pPr marL="914400" lvl="1" indent="-381000">
              <a:spcAft>
                <a:spcPts val="600"/>
              </a:spcAft>
              <a:buSzPct val="100000"/>
              <a:buFont typeface="Wingdings" pitchFamily="2" charset="2"/>
              <a:buChar char="ü"/>
            </a:pPr>
            <a:r>
              <a:rPr lang="zh-TW" altLang="zh-TW" sz="2000" dirty="0" smtClean="0">
                <a:solidFill>
                  <a:schemeClr val="tx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衝突準則</a:t>
            </a:r>
          </a:p>
          <a:p>
            <a:pPr marL="914400" lvl="1" indent="-381000">
              <a:spcAft>
                <a:spcPts val="600"/>
              </a:spcAft>
              <a:buSzPct val="100000"/>
              <a:buFont typeface="Wingdings" pitchFamily="2" charset="2"/>
              <a:buChar char="ü"/>
            </a:pPr>
            <a:r>
              <a:rPr lang="zh-TW" altLang="zh-TW" sz="2000" dirty="0" smtClean="0">
                <a:solidFill>
                  <a:schemeClr val="tx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篩選器配置</a:t>
            </a:r>
          </a:p>
          <a:p>
            <a:pPr marL="914400" lvl="1" indent="-381000">
              <a:spcAft>
                <a:spcPts val="600"/>
              </a:spcAft>
              <a:buSzPct val="100000"/>
              <a:buFont typeface="Wingdings" pitchFamily="2" charset="2"/>
              <a:buChar char="ü"/>
            </a:pPr>
            <a:r>
              <a:rPr lang="zh-TW" altLang="zh-TW" sz="2000" dirty="0" smtClean="0">
                <a:solidFill>
                  <a:schemeClr val="tx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郵件伺服器配置</a:t>
            </a:r>
          </a:p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Shape 17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715272" y="1571618"/>
            <a:ext cx="1142274" cy="10230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7643834" y="2571751"/>
            <a:ext cx="1298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使用者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自訂模式</a:t>
            </a:r>
            <a:endParaRPr lang="zh-TW" altLang="en-US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179512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實機操作</a:t>
            </a:r>
            <a:endParaRPr lang="zh-TW" dirty="0"/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1039208" y="1203598"/>
            <a:ext cx="2818200" cy="96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28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QNAP Qsync</a:t>
            </a: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集中式管理架構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4944480" y="1275606"/>
            <a:ext cx="3948000" cy="96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同業 </a:t>
            </a:r>
            <a:r>
              <a:rPr lang="zh-TW" sz="28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Cloud Station</a:t>
            </a: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單一管理架構</a:t>
            </a:r>
          </a:p>
        </p:txBody>
      </p:sp>
      <p:pic>
        <p:nvPicPr>
          <p:cNvPr id="12" name="圖片 11" descr="IMG_29092017_175818_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506765"/>
            <a:ext cx="3888432" cy="200920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</p:pic>
      <p:pic>
        <p:nvPicPr>
          <p:cNvPr id="13" name="圖片 12" descr="IMG_29092017_175955_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505736"/>
            <a:ext cx="3888432" cy="201023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292100" dist="50800" dir="6840000" sx="1000" sy="1000" algn="ctr" rotWithShape="0">
              <a:srgbClr val="000000">
                <a:alpha val="56000"/>
              </a:srgbClr>
            </a:outerShdw>
          </a:effectLst>
        </p:spPr>
      </p:pic>
      <p:pic>
        <p:nvPicPr>
          <p:cNvPr id="8" name="圖片 7" descr="公有雲VS私有雲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1385736"/>
            <a:ext cx="777015" cy="753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1334</Words>
  <Application>Microsoft Office PowerPoint</Application>
  <PresentationFormat>全屏显示(16:9)</PresentationFormat>
  <Paragraphs>156</Paragraphs>
  <Slides>19</Slides>
  <Notes>19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Simple Light</vt:lpstr>
      <vt:lpstr>Qsync - 團隊集中式終端設備檔案同步備份系統</vt:lpstr>
      <vt:lpstr>用戶們的問題</vt:lpstr>
      <vt:lpstr>為什麼您該選擇私有雲建置方案?</vt:lpstr>
      <vt:lpstr>理想中的檔案伺服器</vt:lpstr>
      <vt:lpstr>市面上私有雲檔案同步產品比較</vt:lpstr>
      <vt:lpstr>業界最佳的檔案同步備份系統</vt:lpstr>
      <vt:lpstr>QNAP Qsync 應用程式家族</vt:lpstr>
      <vt:lpstr>中央控管．輕鬆佈署</vt:lpstr>
      <vt:lpstr>實機操作</vt:lpstr>
      <vt:lpstr>跟本機操作一樣．簡單易用</vt:lpstr>
      <vt:lpstr>團隊合作、提升效率</vt:lpstr>
      <vt:lpstr>實機操作</vt:lpstr>
      <vt:lpstr>分享連結、方便迅速</vt:lpstr>
      <vt:lpstr> 實機操作</vt:lpstr>
      <vt:lpstr>更安全的檔案同步、回復及抹除機制</vt:lpstr>
      <vt:lpstr> 實機操作</vt:lpstr>
      <vt:lpstr>進階儲存功能讓NAS更安全可靠</vt:lpstr>
      <vt:lpstr>實際客戶案例類型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Qsync - 團隊集中式終端設備檔案同步備份系統</dc:title>
  <dc:creator>Yvonne Tsai</dc:creator>
  <cp:lastModifiedBy>Windows 使用者</cp:lastModifiedBy>
  <cp:revision>119</cp:revision>
  <dcterms:modified xsi:type="dcterms:W3CDTF">2017-10-25T02:24:11Z</dcterms:modified>
</cp:coreProperties>
</file>