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4"/>
  </p:notesMasterIdLst>
  <p:handoutMasterIdLst>
    <p:handoutMasterId r:id="rId65"/>
  </p:handoutMasterIdLst>
  <p:sldIdLst>
    <p:sldId id="270" r:id="rId5"/>
    <p:sldId id="1484" r:id="rId6"/>
    <p:sldId id="1479" r:id="rId7"/>
    <p:sldId id="412" r:id="rId8"/>
    <p:sldId id="3598" r:id="rId9"/>
    <p:sldId id="3578" r:id="rId10"/>
    <p:sldId id="1366" r:id="rId11"/>
    <p:sldId id="1367" r:id="rId12"/>
    <p:sldId id="257" r:id="rId13"/>
    <p:sldId id="287" r:id="rId14"/>
    <p:sldId id="285" r:id="rId15"/>
    <p:sldId id="284" r:id="rId16"/>
    <p:sldId id="288" r:id="rId17"/>
    <p:sldId id="3587" r:id="rId18"/>
    <p:sldId id="3599" r:id="rId19"/>
    <p:sldId id="282" r:id="rId20"/>
    <p:sldId id="283" r:id="rId21"/>
    <p:sldId id="300" r:id="rId22"/>
    <p:sldId id="290" r:id="rId23"/>
    <p:sldId id="3605" r:id="rId24"/>
    <p:sldId id="1418" r:id="rId25"/>
    <p:sldId id="1445" r:id="rId26"/>
    <p:sldId id="3575" r:id="rId27"/>
    <p:sldId id="3588" r:id="rId28"/>
    <p:sldId id="275" r:id="rId29"/>
    <p:sldId id="1471" r:id="rId30"/>
    <p:sldId id="3611" r:id="rId31"/>
    <p:sldId id="277" r:id="rId32"/>
    <p:sldId id="424" r:id="rId33"/>
    <p:sldId id="3606" r:id="rId34"/>
    <p:sldId id="3574" r:id="rId35"/>
    <p:sldId id="1368" r:id="rId36"/>
    <p:sldId id="1487" r:id="rId37"/>
    <p:sldId id="279" r:id="rId38"/>
    <p:sldId id="3581" r:id="rId39"/>
    <p:sldId id="3595" r:id="rId40"/>
    <p:sldId id="3592" r:id="rId41"/>
    <p:sldId id="1421" r:id="rId42"/>
    <p:sldId id="1419" r:id="rId43"/>
    <p:sldId id="1476" r:id="rId44"/>
    <p:sldId id="1464" r:id="rId45"/>
    <p:sldId id="3591" r:id="rId46"/>
    <p:sldId id="3582" r:id="rId47"/>
    <p:sldId id="3600" r:id="rId48"/>
    <p:sldId id="3594" r:id="rId49"/>
    <p:sldId id="1478" r:id="rId50"/>
    <p:sldId id="1477" r:id="rId51"/>
    <p:sldId id="1289" r:id="rId52"/>
    <p:sldId id="1290" r:id="rId53"/>
    <p:sldId id="550" r:id="rId54"/>
    <p:sldId id="1463" r:id="rId55"/>
    <p:sldId id="3612" r:id="rId56"/>
    <p:sldId id="3590" r:id="rId57"/>
    <p:sldId id="1462" r:id="rId58"/>
    <p:sldId id="3583" r:id="rId59"/>
    <p:sldId id="3602" r:id="rId60"/>
    <p:sldId id="3603" r:id="rId61"/>
    <p:sldId id="3604" r:id="rId62"/>
    <p:sldId id="278" r:id="rId63"/>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D2FB"/>
    <a:srgbClr val="00FFFF"/>
    <a:srgbClr val="055995"/>
    <a:srgbClr val="0D60FE"/>
    <a:srgbClr val="1B008E"/>
    <a:srgbClr val="121214"/>
    <a:srgbClr val="0070C0"/>
    <a:srgbClr val="CF5CA2"/>
    <a:srgbClr val="131313"/>
    <a:srgbClr val="17171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B9A358-A49A-4EB6-ABC6-0D56FEC1E653}" v="402" dt="2022-02-16T06:12:31.141"/>
    <p1510:client id="{1A2BA20E-3989-DC4C-BB1C-8DBADAC3F5EA}" v="374" dt="2022-02-16T04:08:27.226"/>
    <p1510:client id="{F4A95898-6263-3712-150B-F8AF6033E616}" v="29" dt="2022-02-15T10:37:50.537"/>
  </p1510:revLst>
</p1510:revInfo>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2" d="100"/>
          <a:sy n="112" d="100"/>
        </p:scale>
        <p:origin x="758" y="91"/>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320C6253-024D-41A2-8F9C-AE3B89932B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4E1FA6D3-F05E-492D-ABE7-08EB73C57C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FAFA468-5733-488E-B409-FDE47B0C9B4C}" type="datetimeFigureOut">
              <a:rPr lang="zh-TW" altLang="en-US" smtClean="0"/>
              <a:t>2022/2/18</a:t>
            </a:fld>
            <a:endParaRPr lang="zh-TW" altLang="en-US"/>
          </a:p>
        </p:txBody>
      </p:sp>
      <p:sp>
        <p:nvSpPr>
          <p:cNvPr id="4" name="頁尾版面配置區 3">
            <a:extLst>
              <a:ext uri="{FF2B5EF4-FFF2-40B4-BE49-F238E27FC236}">
                <a16:creationId xmlns:a16="http://schemas.microsoft.com/office/drawing/2014/main" id="{AAC870A6-F598-4BE9-AB96-D3D3C2ABA83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4E63C59D-47A9-45B0-B352-E5AB3D1B4B4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F28A9E-E67B-4D83-9F0D-CDFAF872BEBF}" type="slidenum">
              <a:rPr lang="zh-TW" altLang="en-US" smtClean="0"/>
              <a:t>‹#›</a:t>
            </a:fld>
            <a:endParaRPr lang="zh-TW" altLang="en-US"/>
          </a:p>
        </p:txBody>
      </p:sp>
    </p:spTree>
    <p:extLst>
      <p:ext uri="{BB962C8B-B14F-4D97-AF65-F5344CB8AC3E}">
        <p14:creationId xmlns:p14="http://schemas.microsoft.com/office/powerpoint/2010/main" val="29571105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94A1DE-9E5E-4ACB-81A2-3622A0731AC4}" type="datetimeFigureOut">
              <a:rPr lang="zh-TW" altLang="en-US" smtClean="0"/>
              <a:t>2022/2/18</a:t>
            </a:fld>
            <a:endParaRPr lang="zh-TW" altLang="en-US"/>
          </a:p>
        </p:txBody>
      </p:sp>
      <p:sp>
        <p:nvSpPr>
          <p:cNvPr id="4" name="投影片影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D8B474-CBEC-484E-B6A8-6236E8C35805}" type="slidenum">
              <a:rPr lang="zh-TW" altLang="en-US" smtClean="0"/>
              <a:t>‹#›</a:t>
            </a:fld>
            <a:endParaRPr lang="zh-TW" altLang="en-US"/>
          </a:p>
        </p:txBody>
      </p:sp>
    </p:spTree>
    <p:extLst>
      <p:ext uri="{BB962C8B-B14F-4D97-AF65-F5344CB8AC3E}">
        <p14:creationId xmlns:p14="http://schemas.microsoft.com/office/powerpoint/2010/main" val="2649684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eagate.com/tw/zh/products/storage/data-storage-systems/jbod/"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
        <p:nvSpPr>
          <p:cNvPr id="4" name="投影片編號版面配置區 3"/>
          <p:cNvSpPr>
            <a:spLocks noGrp="1"/>
          </p:cNvSpPr>
          <p:nvPr>
            <p:ph type="sldNum" sz="quarter" idx="5"/>
          </p:nvPr>
        </p:nvSpPr>
        <p:spPr/>
        <p:txBody>
          <a:bodyPr/>
          <a:lstStyle/>
          <a:p>
            <a:fld id="{41D8B474-CBEC-484E-B6A8-6236E8C35805}" type="slidenum">
              <a:rPr lang="zh-TW" altLang="en-US" smtClean="0"/>
              <a:t>1</a:t>
            </a:fld>
            <a:endParaRPr lang="zh-TW" altLang="en-US"/>
          </a:p>
        </p:txBody>
      </p:sp>
    </p:spTree>
    <p:extLst>
      <p:ext uri="{BB962C8B-B14F-4D97-AF65-F5344CB8AC3E}">
        <p14:creationId xmlns:p14="http://schemas.microsoft.com/office/powerpoint/2010/main" val="3155308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 altLang="zh-TW" sz="1200" b="0" i="0" kern="1200">
                <a:solidFill>
                  <a:schemeClr val="tx1"/>
                </a:solidFill>
                <a:effectLst/>
                <a:latin typeface="+mn-lt"/>
                <a:ea typeface="+mn-ea"/>
                <a:cs typeface="+mn-cs"/>
              </a:rPr>
              <a:t>Data is an important business asset. Many enterprises have adopted Software-as-a-Service (SaaS), and with constant data growth they not only face challenges with insufficient storage space but also file management, access, security, and the chance of data loss and data recovery limitations. </a:t>
            </a:r>
            <a:endParaRPr lang="en-US" altLang="zh-TW" sz="1200" kern="1200">
              <a:solidFill>
                <a:schemeClr val="tx1"/>
              </a:solidFill>
              <a:effectLst/>
              <a:latin typeface="Arial" pitchFamily="34" charset="0"/>
              <a:ea typeface="ＭＳ Ｐゴシック" pitchFamily="-72" charset="-128"/>
              <a:cs typeface="ＭＳ Ｐゴシック" pitchFamily="-72" charset="-128"/>
            </a:endParaRPr>
          </a:p>
          <a:p>
            <a:r>
              <a:rPr lang="en-US" altLang="zh-TW" sz="1200" kern="1200">
                <a:solidFill>
                  <a:schemeClr val="tx1"/>
                </a:solidFill>
                <a:effectLst/>
                <a:latin typeface="Arial" pitchFamily="34" charset="0"/>
                <a:ea typeface="ＭＳ Ｐゴシック" pitchFamily="-72" charset="-128"/>
                <a:cs typeface="ＭＳ Ｐゴシック" pitchFamily="-72" charset="-128"/>
              </a:rPr>
              <a:t>With nowhere to grow, a second file server must be brought in. But before it can be of value, some of the folders have to be copied over to the new filer and deleted from the original. That requires some disruptive planned downtime as well as retraining and recoding of applications and users to their new access points.  In this example, marketing and part of engineering activities are most affected.</a:t>
            </a:r>
          </a:p>
          <a:p>
            <a:r>
              <a:rPr lang="en-US" altLang="zh-TW" sz="1200" kern="1200">
                <a:solidFill>
                  <a:schemeClr val="tx1"/>
                </a:solidFill>
                <a:effectLst/>
                <a:latin typeface="Arial" pitchFamily="34" charset="0"/>
                <a:ea typeface="ＭＳ Ｐゴシック" pitchFamily="-72" charset="-128"/>
                <a:cs typeface="ＭＳ Ｐゴシック" pitchFamily="-72" charset="-128"/>
              </a:rPr>
              <a:t>Where to split these shares is anybody’s guess. And it’s a laborious, manual process.</a:t>
            </a:r>
          </a:p>
          <a:p>
            <a:r>
              <a:rPr kumimoji="1" lang="en-US" altLang="zh-TW"/>
              <a:t>Soon the business will face the issue of uneven client loading and capacity usage.</a:t>
            </a:r>
            <a:endParaRPr kumimoji="1" lang="zh-TW" altLang="en-US"/>
          </a:p>
        </p:txBody>
      </p:sp>
      <p:sp>
        <p:nvSpPr>
          <p:cNvPr id="4" name="投影片編號版面配置區 3"/>
          <p:cNvSpPr>
            <a:spLocks noGrp="1"/>
          </p:cNvSpPr>
          <p:nvPr>
            <p:ph type="sldNum" sz="quarter" idx="5"/>
          </p:nvPr>
        </p:nvSpPr>
        <p:spPr/>
        <p:txBody>
          <a:bodyPr/>
          <a:lstStyle/>
          <a:p>
            <a:fld id="{4BD6D91F-C0E0-4E48-92F2-7BB17C9752D5}" type="slidenum">
              <a:rPr lang="en-US" smtClean="0"/>
              <a:t>2</a:t>
            </a:fld>
            <a:endParaRPr lang="en-US"/>
          </a:p>
        </p:txBody>
      </p:sp>
    </p:spTree>
    <p:extLst>
      <p:ext uri="{BB962C8B-B14F-4D97-AF65-F5344CB8AC3E}">
        <p14:creationId xmlns:p14="http://schemas.microsoft.com/office/powerpoint/2010/main" val="2392707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 altLang="zh-TW" sz="1200" b="0" i="0" kern="1200">
              <a:solidFill>
                <a:schemeClr val="tx1"/>
              </a:solidFill>
              <a:effectLst/>
              <a:latin typeface="+mn-lt"/>
              <a:ea typeface="新細明體"/>
              <a:cs typeface="+mn-cs"/>
            </a:endParaRPr>
          </a:p>
        </p:txBody>
      </p:sp>
      <p:sp>
        <p:nvSpPr>
          <p:cNvPr id="4" name="投影片編號版面配置區 3"/>
          <p:cNvSpPr>
            <a:spLocks noGrp="1"/>
          </p:cNvSpPr>
          <p:nvPr>
            <p:ph type="sldNum" sz="quarter" idx="5"/>
          </p:nvPr>
        </p:nvSpPr>
        <p:spPr/>
        <p:txBody>
          <a:bodyPr/>
          <a:lstStyle/>
          <a:p>
            <a:fld id="{4BD6D91F-C0E0-4E48-92F2-7BB17C9752D5}" type="slidenum">
              <a:rPr lang="en-US" smtClean="0"/>
              <a:t>3</a:t>
            </a:fld>
            <a:endParaRPr lang="en-US"/>
          </a:p>
        </p:txBody>
      </p:sp>
    </p:spTree>
    <p:extLst>
      <p:ext uri="{BB962C8B-B14F-4D97-AF65-F5344CB8AC3E}">
        <p14:creationId xmlns:p14="http://schemas.microsoft.com/office/powerpoint/2010/main" val="2361166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 altLang="zh-TW" sz="1200" b="0" i="0" kern="1200">
                <a:solidFill>
                  <a:schemeClr val="tx1"/>
                </a:solidFill>
                <a:effectLst/>
                <a:latin typeface="+mn-lt"/>
                <a:ea typeface="+mn-ea"/>
                <a:cs typeface="+mn-cs"/>
              </a:rPr>
              <a:t>AI-based applications and services continue to gain traction in the market. Conventional AI workstations usually have massive price tags, and the complexity of configuring hardware and software is an obstacle for most data scientists and developers. The use of public clouds for storage and training may also raise concerns when using sensitive data. QNAP has been quick to realize this important IT trend by reaching beyond storage to empower QNAP NAS solutions optimized for AI and graphics processing to efficiently facilitate AI-oriented computational tasks. QNAP’s all-flash NAS introduces an all-in-one AI solution that integrates huge storage potential, powerful computing, a ready-to-use AI environment, and comprehensive data protection to supplement AI workflows. It not only serves as a Training Server for AI models, but can also serve as an Inference Server, thereby further lowering the R&amp;D entry barrier, making AI development more feasible and easily accessible. QNAP NAS supports high storage capacities with flexible scalability. As your training data is also stored inside the processing unit, you also save on bandwidth and other associated costs to tackle the demanding workloads of modern computer vision and AI applications in manufacturing, healthcare, smart retail, video surveillance, and more. However, you will need a lot of rack space to get petabytes level of storage capacity thus requiring much rack pace. How can business with limited space or budget deal with it?</a:t>
            </a:r>
            <a:endParaRPr kumimoji="1" lang="zh-TW" altLang="en-US"/>
          </a:p>
        </p:txBody>
      </p:sp>
      <p:sp>
        <p:nvSpPr>
          <p:cNvPr id="4" name="投影片編號版面配置區 3"/>
          <p:cNvSpPr>
            <a:spLocks noGrp="1"/>
          </p:cNvSpPr>
          <p:nvPr>
            <p:ph type="sldNum" sz="quarter" idx="5"/>
          </p:nvPr>
        </p:nvSpPr>
        <p:spPr/>
        <p:txBody>
          <a:bodyPr/>
          <a:lstStyle/>
          <a:p>
            <a:fld id="{4BD6D91F-C0E0-4E48-92F2-7BB17C9752D5}" type="slidenum">
              <a:rPr lang="en-US" smtClean="0"/>
              <a:t>7</a:t>
            </a:fld>
            <a:endParaRPr lang="en-US"/>
          </a:p>
        </p:txBody>
      </p:sp>
    </p:spTree>
    <p:extLst>
      <p:ext uri="{BB962C8B-B14F-4D97-AF65-F5344CB8AC3E}">
        <p14:creationId xmlns:p14="http://schemas.microsoft.com/office/powerpoint/2010/main" val="2604657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sz="2000"/>
          </a:p>
        </p:txBody>
      </p:sp>
      <p:sp>
        <p:nvSpPr>
          <p:cNvPr id="4" name="投影片編號版面配置區 3"/>
          <p:cNvSpPr>
            <a:spLocks noGrp="1"/>
          </p:cNvSpPr>
          <p:nvPr>
            <p:ph type="sldNum" sz="quarter" idx="5"/>
          </p:nvPr>
        </p:nvSpPr>
        <p:spPr/>
        <p:txBody>
          <a:bodyPr/>
          <a:lstStyle/>
          <a:p>
            <a:fld id="{4BD6D91F-C0E0-4E48-92F2-7BB17C9752D5}" type="slidenum">
              <a:rPr lang="en-US" smtClean="0"/>
              <a:t>8</a:t>
            </a:fld>
            <a:endParaRPr lang="en-US"/>
          </a:p>
        </p:txBody>
      </p:sp>
    </p:spTree>
    <p:extLst>
      <p:ext uri="{BB962C8B-B14F-4D97-AF65-F5344CB8AC3E}">
        <p14:creationId xmlns:p14="http://schemas.microsoft.com/office/powerpoint/2010/main" val="1711560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EEEC4F-8CEE-4429-9622-C5BE726EDDB1}" type="slidenum">
              <a:rPr lang="zh-TW" altLang="en-US" smtClean="0"/>
              <a:pPr/>
              <a:t>14</a:t>
            </a:fld>
            <a:endParaRPr lang="zh-TW" altLang="en-US"/>
          </a:p>
        </p:txBody>
      </p:sp>
    </p:spTree>
    <p:extLst>
      <p:ext uri="{BB962C8B-B14F-4D97-AF65-F5344CB8AC3E}">
        <p14:creationId xmlns:p14="http://schemas.microsoft.com/office/powerpoint/2010/main" val="1297956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A134DBAD-4833-584E-ACDA-B6AB6135B046}" type="slidenum">
              <a:rPr kumimoji="1" lang="zh-TW" altLang="en-US" smtClean="0"/>
              <a:t>21</a:t>
            </a:fld>
            <a:endParaRPr kumimoji="1" lang="zh-TW" altLang="en-US"/>
          </a:p>
        </p:txBody>
      </p:sp>
    </p:spTree>
    <p:extLst>
      <p:ext uri="{BB962C8B-B14F-4D97-AF65-F5344CB8AC3E}">
        <p14:creationId xmlns:p14="http://schemas.microsoft.com/office/powerpoint/2010/main" val="2651731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22</a:t>
            </a:fld>
            <a:endParaRPr lang="zh-TW" altLang="en-US"/>
          </a:p>
        </p:txBody>
      </p:sp>
    </p:spTree>
    <p:extLst>
      <p:ext uri="{BB962C8B-B14F-4D97-AF65-F5344CB8AC3E}">
        <p14:creationId xmlns:p14="http://schemas.microsoft.com/office/powerpoint/2010/main" val="104904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defRPr/>
            </a:pPr>
            <a:endParaRPr lang="en-US" altLang="zh-TW">
              <a:solidFill>
                <a:srgbClr val="FFFFFF"/>
              </a:solidFill>
              <a:latin typeface="微軟正黑體"/>
              <a:ea typeface="微軟正黑體"/>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23</a:t>
            </a:fld>
            <a:endParaRPr lang="zh-TW" altLang="en-US"/>
          </a:p>
        </p:txBody>
      </p:sp>
    </p:spTree>
    <p:extLst>
      <p:ext uri="{BB962C8B-B14F-4D97-AF65-F5344CB8AC3E}">
        <p14:creationId xmlns:p14="http://schemas.microsoft.com/office/powerpoint/2010/main" val="3608454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br>
              <a:rPr lang="en-US" altLang="zh-TW" sz="2000"/>
            </a:br>
            <a:r>
              <a:rPr lang="en-US" altLang="zh-TW" sz="1200" b="0" i="0" kern="1200">
                <a:solidFill>
                  <a:schemeClr val="tx1"/>
                </a:solidFill>
                <a:effectLst/>
                <a:latin typeface="+mn-lt"/>
                <a:ea typeface="+mn-ea"/>
                <a:cs typeface="+mn-cs"/>
              </a:rPr>
              <a:t>QNAP and Seagate® join hands to assist you in overcoming the challenges of extreme data growth! A QNAP all flash NAS supports connecting a </a:t>
            </a:r>
            <a:r>
              <a:rPr lang="en-US" altLang="zh-TW" sz="1200" b="0" i="0" kern="1200">
                <a:solidFill>
                  <a:schemeClr val="tx1"/>
                </a:solidFill>
                <a:effectLst/>
                <a:latin typeface="+mn-lt"/>
                <a:ea typeface="+mn-ea"/>
                <a:cs typeface="+mn-cs"/>
                <a:hlinkClick r:id="rId3"/>
              </a:rPr>
              <a:t>Seagate® Exos™ </a:t>
            </a:r>
            <a:r>
              <a:rPr lang="en-US" altLang="zh-TW" sz="1200" b="0" i="0" kern="1200">
                <a:solidFill>
                  <a:schemeClr val="tx1"/>
                </a:solidFill>
                <a:effectLst/>
                <a:latin typeface="+mn-lt"/>
                <a:ea typeface="+mn-ea"/>
                <a:cs typeface="+mn-cs"/>
              </a:rPr>
              <a:t>E JBOD, offering a competitive storage solution with unprecedented capacity, industry-leading storage density, and high reliability while also minimizing TCO by saving rack space. With NAS management user interface integration, users can easily manage the Seagate JBOD and its drive and monitor the enclosure status and drive health in real-time with active notifications. </a:t>
            </a:r>
            <a:endParaRPr kumimoji="1" lang="zh-TW" altLang="en-US" sz="2000"/>
          </a:p>
        </p:txBody>
      </p:sp>
      <p:sp>
        <p:nvSpPr>
          <p:cNvPr id="4" name="投影片編號版面配置區 3"/>
          <p:cNvSpPr>
            <a:spLocks noGrp="1"/>
          </p:cNvSpPr>
          <p:nvPr>
            <p:ph type="sldNum" sz="quarter" idx="5"/>
          </p:nvPr>
        </p:nvSpPr>
        <p:spPr/>
        <p:txBody>
          <a:bodyPr/>
          <a:lstStyle/>
          <a:p>
            <a:fld id="{4BD6D91F-C0E0-4E48-92F2-7BB17C9752D5}" type="slidenum">
              <a:rPr lang="en-US" smtClean="0"/>
              <a:t>32</a:t>
            </a:fld>
            <a:endParaRPr lang="en-US"/>
          </a:p>
        </p:txBody>
      </p:sp>
    </p:spTree>
    <p:extLst>
      <p:ext uri="{BB962C8B-B14F-4D97-AF65-F5344CB8AC3E}">
        <p14:creationId xmlns:p14="http://schemas.microsoft.com/office/powerpoint/2010/main" val="29550816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a:t>QNAP all flash NAS can support the full range of Seagate Exos E JBOD units to provide petabytes level of storage capacity.</a:t>
            </a:r>
          </a:p>
          <a:p>
            <a:r>
              <a:rPr lang="en" altLang="zh-TW" sz="1200" b="0" i="0" kern="1200">
                <a:solidFill>
                  <a:schemeClr val="tx1"/>
                </a:solidFill>
                <a:effectLst/>
                <a:latin typeface="+mn-lt"/>
                <a:ea typeface="+mn-ea"/>
                <a:cs typeface="+mn-cs"/>
              </a:rPr>
              <a:t>Versatile architecture lets you easily scale your business and simplify operations while optimizing cost. Take your data storage to the next level with up to 106 high capacity hard drives and 1.9 PB per chassis, which all work together like intelligent building blocks to support your next opportunity.</a:t>
            </a:r>
            <a:endParaRPr lang="zh-TW" altLang="en-US"/>
          </a:p>
        </p:txBody>
      </p:sp>
      <p:sp>
        <p:nvSpPr>
          <p:cNvPr id="4" name="投影片編號版面配置區 3"/>
          <p:cNvSpPr>
            <a:spLocks noGrp="1"/>
          </p:cNvSpPr>
          <p:nvPr>
            <p:ph type="sldNum" sz="quarter" idx="5"/>
          </p:nvPr>
        </p:nvSpPr>
        <p:spPr/>
        <p:txBody>
          <a:bodyPr/>
          <a:lstStyle/>
          <a:p>
            <a:fld id="{4BD6D91F-C0E0-4E48-92F2-7BB17C9752D5}" type="slidenum">
              <a:rPr lang="en-US" smtClean="0"/>
              <a:t>33</a:t>
            </a:fld>
            <a:endParaRPr lang="en-US"/>
          </a:p>
        </p:txBody>
      </p:sp>
    </p:spTree>
    <p:extLst>
      <p:ext uri="{BB962C8B-B14F-4D97-AF65-F5344CB8AC3E}">
        <p14:creationId xmlns:p14="http://schemas.microsoft.com/office/powerpoint/2010/main" val="25647263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cf1c6ddcaf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cf1c6ddcaf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cf1c6ddcaf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cf1c6ddcaf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F8E944ED-08EB-4D93-ACE1-7399A139B7A7}" type="slidenum">
              <a:rPr lang="en-US" altLang="zh-TW" smtClean="0"/>
              <a:t>40</a:t>
            </a:fld>
            <a:endParaRPr lang="zh-TW" altLang="en-US"/>
          </a:p>
        </p:txBody>
      </p:sp>
    </p:spTree>
    <p:extLst>
      <p:ext uri="{BB962C8B-B14F-4D97-AF65-F5344CB8AC3E}">
        <p14:creationId xmlns:p14="http://schemas.microsoft.com/office/powerpoint/2010/main" val="14994732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DA6B6588-CE28-3A4D-A9A4-5C94305DF7C7}" type="slidenum">
              <a:rPr kumimoji="1" lang="zh-TW" altLang="en-US" smtClean="0"/>
              <a:t>41</a:t>
            </a:fld>
            <a:endParaRPr kumimoji="1" lang="zh-TW" altLang="en-US"/>
          </a:p>
        </p:txBody>
      </p:sp>
    </p:spTree>
    <p:extLst>
      <p:ext uri="{BB962C8B-B14F-4D97-AF65-F5344CB8AC3E}">
        <p14:creationId xmlns:p14="http://schemas.microsoft.com/office/powerpoint/2010/main" val="8362238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cf1c6ddcaf_0_1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cf1c6ddcaf_0_1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cf1c6ddcaf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cf1c6ddcaf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80421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cf1c6ddcaf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cf1c6ddcaf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130372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7CA043C4-92AC-A149-A9E6-968714015355}" type="slidenum">
              <a:rPr lang="en-US" smtClean="0"/>
              <a:t>48</a:t>
            </a:fld>
            <a:endParaRPr lang="en-US"/>
          </a:p>
        </p:txBody>
      </p:sp>
    </p:spTree>
    <p:extLst>
      <p:ext uri="{BB962C8B-B14F-4D97-AF65-F5344CB8AC3E}">
        <p14:creationId xmlns:p14="http://schemas.microsoft.com/office/powerpoint/2010/main" val="39541001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a:p>
          <a:p>
            <a:endParaRPr lang="zh-TW" altLang="en-US"/>
          </a:p>
        </p:txBody>
      </p:sp>
      <p:sp>
        <p:nvSpPr>
          <p:cNvPr id="4" name="投影片編號版面配置區 3"/>
          <p:cNvSpPr>
            <a:spLocks noGrp="1"/>
          </p:cNvSpPr>
          <p:nvPr>
            <p:ph type="sldNum" sz="quarter" idx="5"/>
          </p:nvPr>
        </p:nvSpPr>
        <p:spPr/>
        <p:txBody>
          <a:bodyPr/>
          <a:lstStyle/>
          <a:p>
            <a:fld id="{50C8F1E4-BFE0-49D8-8F18-9CDB5DD4A658}" type="slidenum">
              <a:rPr lang="zh-TW" altLang="en-US" smtClean="0"/>
              <a:t>49</a:t>
            </a:fld>
            <a:endParaRPr lang="zh-TW" altLang="en-US"/>
          </a:p>
        </p:txBody>
      </p:sp>
    </p:spTree>
    <p:extLst>
      <p:ext uri="{BB962C8B-B14F-4D97-AF65-F5344CB8AC3E}">
        <p14:creationId xmlns:p14="http://schemas.microsoft.com/office/powerpoint/2010/main" val="34167488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zh-CN" altLang="en-US" err="1">
                <a:latin typeface="Calibri"/>
                <a:cs typeface="Calibri"/>
              </a:rPr>
              <a:t>說明</a:t>
            </a:r>
            <a:r>
              <a:rPr lang="en-US">
                <a:latin typeface="Calibri"/>
                <a:cs typeface="Calibri"/>
              </a:rPr>
              <a:t>:</a:t>
            </a:r>
          </a:p>
          <a:p>
            <a:pPr>
              <a:buNone/>
            </a:pPr>
            <a:endParaRPr lang="en-US">
              <a:latin typeface="Calibri"/>
              <a:cs typeface="Calibri"/>
            </a:endParaRPr>
          </a:p>
          <a:p>
            <a:pPr>
              <a:buNone/>
            </a:pPr>
            <a:r>
              <a:rPr lang="ja-JP" altLang="en-US"/>
              <a:t>自訂任意授權購買數量 &gt;&gt; 可以買任何數量不用計算</a:t>
            </a:r>
            <a:endParaRPr lang="en-US" altLang="ja-JP"/>
          </a:p>
          <a:p>
            <a:pPr>
              <a:buNone/>
            </a:pPr>
            <a:r>
              <a:rPr lang="ja-JP" altLang="en-US"/>
              <a:t>自訂授權啟用數量</a:t>
            </a:r>
            <a:endParaRPr lang="en-US"/>
          </a:p>
        </p:txBody>
      </p:sp>
    </p:spTree>
    <p:extLst>
      <p:ext uri="{BB962C8B-B14F-4D97-AF65-F5344CB8AC3E}">
        <p14:creationId xmlns:p14="http://schemas.microsoft.com/office/powerpoint/2010/main" val="6905572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cf2d79bde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cf2d79bde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cf1c6ddcaf_0_1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cf1c6ddcaf_0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5.jpe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jpe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7.jpe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8.jpe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9.jpe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1.jpe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2.jpe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3.jpe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4.jpe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1.xml"/><Relationship Id="rId4" Type="http://schemas.openxmlformats.org/officeDocument/2006/relationships/image" Target="../media/image20.svg"/></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標題投影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4764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標題投影片">
    <p:spTree>
      <p:nvGrpSpPr>
        <p:cNvPr id="1" name=""/>
        <p:cNvGrpSpPr/>
        <p:nvPr/>
      </p:nvGrpSpPr>
      <p:grpSpPr>
        <a:xfrm>
          <a:off x="0" y="0"/>
          <a:ext cx="0" cy="0"/>
          <a:chOff x="0" y="0"/>
          <a:chExt cx="0" cy="0"/>
        </a:xfrm>
      </p:grpSpPr>
      <p:pic>
        <p:nvPicPr>
          <p:cNvPr id="7" name="圖片 6" descr="一張含有 電子用品 的圖片&#10;&#10;自動產生的描述">
            <a:extLst>
              <a:ext uri="{FF2B5EF4-FFF2-40B4-BE49-F238E27FC236}">
                <a16:creationId xmlns:a16="http://schemas.microsoft.com/office/drawing/2014/main" id="{CAFE992A-DF2E-4943-ADD9-F7F3063F6B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85" y="0"/>
            <a:ext cx="12189630" cy="6858000"/>
          </a:xfrm>
          <a:prstGeom prst="rect">
            <a:avLst/>
          </a:prstGeom>
        </p:spPr>
      </p:pic>
    </p:spTree>
    <p:extLst>
      <p:ext uri="{BB962C8B-B14F-4D97-AF65-F5344CB8AC3E}">
        <p14:creationId xmlns:p14="http://schemas.microsoft.com/office/powerpoint/2010/main" val="2943028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7" name="圖片 6">
            <a:extLst>
              <a:ext uri="{FF2B5EF4-FFF2-40B4-BE49-F238E27FC236}">
                <a16:creationId xmlns:a16="http://schemas.microsoft.com/office/drawing/2014/main" id="{2C07D3B7-6752-4D9C-997E-160A8803129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240160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2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descr="一張含有 文字, 手 的圖片&#10;&#10;自動產生的描述">
            <a:extLst>
              <a:ext uri="{FF2B5EF4-FFF2-40B4-BE49-F238E27FC236}">
                <a16:creationId xmlns:a16="http://schemas.microsoft.com/office/drawing/2014/main" id="{0B33E28C-B7B8-44E1-A80A-C0CB3732A4C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061271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1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EB4049FC-272F-4536-A23F-E54187937D5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1802160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0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F19F81B7-1AD3-43C4-A9F2-495B77FAFF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2309851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EF3ACCC8-DC73-4638-AB51-6DBD06876B4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225506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AC8DC6CD-9474-4A51-A93E-324F56DF96C4}"/>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64470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4" name="圖片 3">
            <a:extLst>
              <a:ext uri="{FF2B5EF4-FFF2-40B4-BE49-F238E27FC236}">
                <a16:creationId xmlns:a16="http://schemas.microsoft.com/office/drawing/2014/main" id="{680CA2B8-A110-4B8F-8497-C0F7EB55AED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100665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9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FA9940F4-6469-4254-8921-818EB7E7DBCA}"/>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60260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5" name="圖片 4">
            <a:extLst>
              <a:ext uri="{FF2B5EF4-FFF2-40B4-BE49-F238E27FC236}">
                <a16:creationId xmlns:a16="http://schemas.microsoft.com/office/drawing/2014/main" id="{0E5544A7-761E-449A-84AA-FD3D98D2075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2411715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7" y="1533525"/>
            <a:ext cx="11820525" cy="5324474"/>
          </a:xfrm>
          <a:prstGeom prst="rect">
            <a:avLst/>
          </a:prstGeom>
        </p:spPr>
      </p:pic>
      <p:pic>
        <p:nvPicPr>
          <p:cNvPr id="3" name="圖片 2">
            <a:extLst>
              <a:ext uri="{FF2B5EF4-FFF2-40B4-BE49-F238E27FC236}">
                <a16:creationId xmlns:a16="http://schemas.microsoft.com/office/drawing/2014/main" id="{AEC255ED-2636-4115-869E-97E927D6A43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5851851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自訂版面配置">
    <p:spTree>
      <p:nvGrpSpPr>
        <p:cNvPr id="1" name=""/>
        <p:cNvGrpSpPr/>
        <p:nvPr/>
      </p:nvGrpSpPr>
      <p:grpSpPr>
        <a:xfrm>
          <a:off x="0" y="0"/>
          <a:ext cx="0" cy="0"/>
          <a:chOff x="0" y="0"/>
          <a:chExt cx="0" cy="0"/>
        </a:xfrm>
      </p:grpSpPr>
      <p:pic>
        <p:nvPicPr>
          <p:cNvPr id="4" name="圖片 3" descr="一張含有 室內, 電子用品 的圖片&#10;&#10;自動產生的描述">
            <a:extLst>
              <a:ext uri="{FF2B5EF4-FFF2-40B4-BE49-F238E27FC236}">
                <a16:creationId xmlns:a16="http://schemas.microsoft.com/office/drawing/2014/main" id="{501EC0C8-5239-4C7F-90E9-15DE184E35E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7544" t="4094" b="13451"/>
          <a:stretch/>
        </p:blipFill>
        <p:spPr>
          <a:xfrm>
            <a:off x="1851" y="0"/>
            <a:ext cx="12188298" cy="6858000"/>
          </a:xfrm>
          <a:prstGeom prst="rect">
            <a:avLst/>
          </a:prstGeom>
        </p:spPr>
      </p:pic>
    </p:spTree>
    <p:extLst>
      <p:ext uri="{BB962C8B-B14F-4D97-AF65-F5344CB8AC3E}">
        <p14:creationId xmlns:p14="http://schemas.microsoft.com/office/powerpoint/2010/main" val="40512381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C818AE0D-6EC3-4B15-8B7B-6AEBD9B051A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096728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自訂版面配置">
    <p:spTree>
      <p:nvGrpSpPr>
        <p:cNvPr id="1" name=""/>
        <p:cNvGrpSpPr/>
        <p:nvPr/>
      </p:nvGrpSpPr>
      <p:grpSpPr>
        <a:xfrm>
          <a:off x="0" y="0"/>
          <a:ext cx="0" cy="0"/>
          <a:chOff x="0" y="0"/>
          <a:chExt cx="0" cy="0"/>
        </a:xfrm>
      </p:grpSpPr>
      <p:pic>
        <p:nvPicPr>
          <p:cNvPr id="3" name="圖片 2" descr="一張含有 文字, 室內, 電腦, 組 的圖片&#10;&#10;自動產生的描述">
            <a:extLst>
              <a:ext uri="{FF2B5EF4-FFF2-40B4-BE49-F238E27FC236}">
                <a16:creationId xmlns:a16="http://schemas.microsoft.com/office/drawing/2014/main" id="{F8250A01-7363-497E-9CA9-C8761FC6080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851" y="0"/>
            <a:ext cx="12188298" cy="6858000"/>
          </a:xfrm>
          <a:prstGeom prst="rect">
            <a:avLst/>
          </a:prstGeom>
        </p:spPr>
      </p:pic>
    </p:spTree>
    <p:extLst>
      <p:ext uri="{BB962C8B-B14F-4D97-AF65-F5344CB8AC3E}">
        <p14:creationId xmlns:p14="http://schemas.microsoft.com/office/powerpoint/2010/main" val="32340025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 Constella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D710A2C9-E463-7948-96B8-B4B0C1F12BA9}"/>
              </a:ext>
            </a:extLst>
          </p:cNvPr>
          <p:cNvCxnSpPr/>
          <p:nvPr userDrawn="1"/>
        </p:nvCxnSpPr>
        <p:spPr>
          <a:xfrm>
            <a:off x="609020" y="392590"/>
            <a:ext cx="689113" cy="0"/>
          </a:xfrm>
          <a:prstGeom prst="line">
            <a:avLst/>
          </a:prstGeom>
          <a:ln w="12700">
            <a:solidFill>
              <a:schemeClr val="bg2"/>
            </a:solidFill>
          </a:ln>
        </p:spPr>
        <p:style>
          <a:lnRef idx="2">
            <a:schemeClr val="accent1"/>
          </a:lnRef>
          <a:fillRef idx="0">
            <a:schemeClr val="accent1"/>
          </a:fillRef>
          <a:effectRef idx="1">
            <a:schemeClr val="accent1"/>
          </a:effectRef>
          <a:fontRef idx="minor">
            <a:schemeClr val="tx1"/>
          </a:fontRef>
        </p:style>
      </p:cxnSp>
      <p:pic>
        <p:nvPicPr>
          <p:cNvPr id="3" name="圖形 2">
            <a:extLst>
              <a:ext uri="{FF2B5EF4-FFF2-40B4-BE49-F238E27FC236}">
                <a16:creationId xmlns:a16="http://schemas.microsoft.com/office/drawing/2014/main" id="{81557171-3B3A-4D1C-86A1-9998128AB9A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036300" y="200450"/>
            <a:ext cx="924780" cy="168555"/>
          </a:xfrm>
          <a:prstGeom prst="rect">
            <a:avLst/>
          </a:prstGeom>
        </p:spPr>
      </p:pic>
    </p:spTree>
    <p:extLst>
      <p:ext uri="{BB962C8B-B14F-4D97-AF65-F5344CB8AC3E}">
        <p14:creationId xmlns:p14="http://schemas.microsoft.com/office/powerpoint/2010/main" val="60088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aption" userDrawn="1">
  <p:cSld name="Caption">
    <p:spTree>
      <p:nvGrpSpPr>
        <p:cNvPr id="1" name="Shape 41"/>
        <p:cNvGrpSpPr/>
        <p:nvPr/>
      </p:nvGrpSpPr>
      <p:grpSpPr>
        <a:xfrm>
          <a:off x="0" y="0"/>
          <a:ext cx="0" cy="0"/>
          <a:chOff x="0" y="0"/>
          <a:chExt cx="0" cy="0"/>
        </a:xfrm>
      </p:grpSpPr>
      <p:pic>
        <p:nvPicPr>
          <p:cNvPr id="8" name="圖片 7">
            <a:extLst>
              <a:ext uri="{FF2B5EF4-FFF2-40B4-BE49-F238E27FC236}">
                <a16:creationId xmlns:a16="http://schemas.microsoft.com/office/drawing/2014/main" id="{AF410117-73F1-4E8E-8CAA-F99FF9583295}"/>
              </a:ext>
            </a:extLst>
          </p:cNvPr>
          <p:cNvPicPr>
            <a:picLocks noChangeAspect="1"/>
          </p:cNvPicPr>
          <p:nvPr userDrawn="1"/>
        </p:nvPicPr>
        <p:blipFill>
          <a:blip r:embed="rId2"/>
          <a:stretch>
            <a:fillRect/>
          </a:stretch>
        </p:blipFill>
        <p:spPr>
          <a:xfrm>
            <a:off x="1016" y="0"/>
            <a:ext cx="12189969" cy="6858000"/>
          </a:xfrm>
          <a:prstGeom prst="rect">
            <a:avLst/>
          </a:prstGeom>
        </p:spPr>
      </p:pic>
    </p:spTree>
    <p:extLst>
      <p:ext uri="{BB962C8B-B14F-4D97-AF65-F5344CB8AC3E}">
        <p14:creationId xmlns:p14="http://schemas.microsoft.com/office/powerpoint/2010/main" val="6165436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482" y="168"/>
            <a:ext cx="12189037" cy="685766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61927" y="33866"/>
            <a:ext cx="11910803" cy="1528233"/>
          </a:xfrm>
          <a:prstGeom prst="rect">
            <a:avLst/>
          </a:prstGeom>
        </p:spPr>
        <p:txBody>
          <a:bodyPr>
            <a:normAutofit/>
          </a:bodyPr>
          <a:lstStyle>
            <a:lvl1pPr algn="ctr">
              <a:defRPr sz="5067"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3826826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C284822A-1CE3-438A-AE03-8AC0892666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4CB68353-53A7-40C3-8BDB-8BAC04B64F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B3E0C7E2-8DDD-4DA1-BBA9-C8677D66AE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79F199-D2CE-4B33-A64D-862126EB1810}" type="datetimeFigureOut">
              <a:rPr lang="zh-TW" altLang="en-US" smtClean="0"/>
              <a:t>2022/2/18</a:t>
            </a:fld>
            <a:endParaRPr lang="zh-TW" altLang="en-US"/>
          </a:p>
        </p:txBody>
      </p:sp>
      <p:sp>
        <p:nvSpPr>
          <p:cNvPr id="5" name="頁尾版面配置區 4">
            <a:extLst>
              <a:ext uri="{FF2B5EF4-FFF2-40B4-BE49-F238E27FC236}">
                <a16:creationId xmlns:a16="http://schemas.microsoft.com/office/drawing/2014/main" id="{37332899-1D27-427F-A4CC-AFEE744D1E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a:extLst>
              <a:ext uri="{FF2B5EF4-FFF2-40B4-BE49-F238E27FC236}">
                <a16:creationId xmlns:a16="http://schemas.microsoft.com/office/drawing/2014/main" id="{5241ECE4-D3D2-4F58-AFC5-5EA5C7B2EE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55A0D8-6F38-4C69-BF63-7F72F54355A1}" type="slidenum">
              <a:rPr lang="zh-TW" altLang="en-US" smtClean="0"/>
              <a:t>‹#›</a:t>
            </a:fld>
            <a:endParaRPr lang="zh-TW" altLang="en-US"/>
          </a:p>
        </p:txBody>
      </p:sp>
    </p:spTree>
    <p:extLst>
      <p:ext uri="{BB962C8B-B14F-4D97-AF65-F5344CB8AC3E}">
        <p14:creationId xmlns:p14="http://schemas.microsoft.com/office/powerpoint/2010/main" val="2705597779"/>
      </p:ext>
    </p:extLst>
  </p:cSld>
  <p:clrMap bg1="lt1" tx1="dk1" bg2="lt2" tx2="dk2" accent1="accent1" accent2="accent2" accent3="accent3" accent4="accent4" accent5="accent5" accent6="accent6" hlink="hlink" folHlink="folHlink"/>
  <p:sldLayoutIdLst>
    <p:sldLayoutId id="2147483665" r:id="rId1"/>
    <p:sldLayoutId id="2147483674" r:id="rId2"/>
    <p:sldLayoutId id="2147483661" r:id="rId3"/>
    <p:sldLayoutId id="2147483687" r:id="rId4"/>
    <p:sldLayoutId id="2147483686" r:id="rId5"/>
    <p:sldLayoutId id="2147483685" r:id="rId6"/>
    <p:sldLayoutId id="2147483675" r:id="rId7"/>
    <p:sldLayoutId id="2147483676" r:id="rId8"/>
    <p:sldLayoutId id="2147483673" r:id="rId9"/>
    <p:sldLayoutId id="2147483684" r:id="rId10"/>
    <p:sldLayoutId id="2147483683" r:id="rId11"/>
    <p:sldLayoutId id="2147483672" r:id="rId12"/>
    <p:sldLayoutId id="2147483671" r:id="rId13"/>
    <p:sldLayoutId id="2147483663" r:id="rId14"/>
    <p:sldLayoutId id="2147483670" r:id="rId15"/>
    <p:sldLayoutId id="2147483680" r:id="rId16"/>
    <p:sldLayoutId id="2147483681" r:id="rId17"/>
    <p:sldLayoutId id="2147483682"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27.jpeg"/><Relationship Id="rId4" Type="http://schemas.openxmlformats.org/officeDocument/2006/relationships/image" Target="../media/image26.jpeg"/></Relationships>
</file>

<file path=ppt/slides/_rels/slide4.xml.rels><?xml version="1.0" encoding="UTF-8" standalone="yes"?>
<Relationships xmlns="http://schemas.openxmlformats.org/package/2006/relationships"><Relationship Id="rId8" Type="http://schemas.openxmlformats.org/officeDocument/2006/relationships/hyperlink" Target="http://samsung.com/" TargetMode="External"/><Relationship Id="rId3" Type="http://schemas.openxmlformats.org/officeDocument/2006/relationships/image" Target="../media/image29.svg"/><Relationship Id="rId7" Type="http://schemas.microsoft.com/office/2007/relationships/hdphoto" Target="../media/hdphoto1.wdp"/><Relationship Id="rId2" Type="http://schemas.openxmlformats.org/officeDocument/2006/relationships/image" Target="../media/image28.png"/><Relationship Id="rId1" Type="http://schemas.openxmlformats.org/officeDocument/2006/relationships/slideLayout" Target="../slideLayouts/slideLayout6.xml"/><Relationship Id="rId6" Type="http://schemas.openxmlformats.org/officeDocument/2006/relationships/image" Target="../media/image32.png"/><Relationship Id="rId5" Type="http://schemas.openxmlformats.org/officeDocument/2006/relationships/image" Target="../media/image31.svg"/><Relationship Id="rId10" Type="http://schemas.openxmlformats.org/officeDocument/2006/relationships/image" Target="../media/image34.svg"/><Relationship Id="rId4" Type="http://schemas.openxmlformats.org/officeDocument/2006/relationships/image" Target="../media/image30.png"/><Relationship Id="rId9" Type="http://schemas.openxmlformats.org/officeDocument/2006/relationships/image" Target="../media/image33.png"/></Relationships>
</file>

<file path=ppt/slides/_rels/slide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svg"/></Relationships>
</file>

<file path=ppt/slides/_rels/slide8.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6.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9.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0.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54.png"/></Relationships>
</file>

<file path=ppt/slides/_rels/slide15.xml.rels><?xml version="1.0" encoding="UTF-8" standalone="yes"?>
<Relationships xmlns="http://schemas.openxmlformats.org/package/2006/relationships"><Relationship Id="rId3" Type="http://schemas.openxmlformats.org/officeDocument/2006/relationships/hyperlink" Target="https://drive.google.com/file/d/1xnMMPHilgorfRGX3egW1NGSjQZeeBpJ6/view?usp=sharing" TargetMode="External"/><Relationship Id="rId2" Type="http://schemas.openxmlformats.org/officeDocument/2006/relationships/image" Target="../media/image55.png"/><Relationship Id="rId1" Type="http://schemas.openxmlformats.org/officeDocument/2006/relationships/slideLayout" Target="../slideLayouts/slideLayout3.xml"/><Relationship Id="rId6" Type="http://schemas.openxmlformats.org/officeDocument/2006/relationships/image" Target="../media/image57.png"/><Relationship Id="rId5" Type="http://schemas.microsoft.com/office/2007/relationships/hdphoto" Target="../media/hdphoto4.wdp"/><Relationship Id="rId4" Type="http://schemas.openxmlformats.org/officeDocument/2006/relationships/image" Target="../media/image56.png"/></Relationships>
</file>

<file path=ppt/slides/_rels/slide1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8.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3.xml"/><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slides/_rels/slide18.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3.xml"/><Relationship Id="rId4" Type="http://schemas.openxmlformats.org/officeDocument/2006/relationships/image" Target="../media/image6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70.svg"/><Relationship Id="rId11" Type="http://schemas.openxmlformats.org/officeDocument/2006/relationships/image" Target="../media/image75.svg"/><Relationship Id="rId5" Type="http://schemas.openxmlformats.org/officeDocument/2006/relationships/image" Target="../media/image69.png"/><Relationship Id="rId10" Type="http://schemas.openxmlformats.org/officeDocument/2006/relationships/image" Target="../media/image74.png"/><Relationship Id="rId4" Type="http://schemas.openxmlformats.org/officeDocument/2006/relationships/image" Target="../media/image68.png"/><Relationship Id="rId9" Type="http://schemas.openxmlformats.org/officeDocument/2006/relationships/image" Target="../media/image73.png"/></Relationships>
</file>

<file path=ppt/slides/_rels/slide22.xml.rels><?xml version="1.0" encoding="UTF-8" standalone="yes"?>
<Relationships xmlns="http://schemas.openxmlformats.org/package/2006/relationships"><Relationship Id="rId8" Type="http://schemas.openxmlformats.org/officeDocument/2006/relationships/image" Target="../media/image82.png"/><Relationship Id="rId13" Type="http://schemas.openxmlformats.org/officeDocument/2006/relationships/image" Target="../media/image87.svg"/><Relationship Id="rId3" Type="http://schemas.openxmlformats.org/officeDocument/2006/relationships/image" Target="../media/image77.jpeg"/><Relationship Id="rId7" Type="http://schemas.openxmlformats.org/officeDocument/2006/relationships/image" Target="../media/image81.svg"/><Relationship Id="rId12" Type="http://schemas.openxmlformats.org/officeDocument/2006/relationships/image" Target="../media/image86.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80.png"/><Relationship Id="rId11" Type="http://schemas.openxmlformats.org/officeDocument/2006/relationships/image" Target="../media/image85.svg"/><Relationship Id="rId5" Type="http://schemas.openxmlformats.org/officeDocument/2006/relationships/image" Target="../media/image79.png"/><Relationship Id="rId15" Type="http://schemas.microsoft.com/office/2007/relationships/hdphoto" Target="../media/hdphoto6.wdp"/><Relationship Id="rId10" Type="http://schemas.openxmlformats.org/officeDocument/2006/relationships/image" Target="../media/image84.png"/><Relationship Id="rId4" Type="http://schemas.openxmlformats.org/officeDocument/2006/relationships/image" Target="../media/image78.png"/><Relationship Id="rId9" Type="http://schemas.openxmlformats.org/officeDocument/2006/relationships/image" Target="../media/image83.svg"/><Relationship Id="rId14" Type="http://schemas.openxmlformats.org/officeDocument/2006/relationships/image" Target="../media/image88.png"/></Relationships>
</file>

<file path=ppt/slides/_rels/slide23.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image" Target="../media/image89.png"/><Relationship Id="rId7" Type="http://schemas.openxmlformats.org/officeDocument/2006/relationships/image" Target="../media/image92.sv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91.png"/><Relationship Id="rId11" Type="http://schemas.microsoft.com/office/2007/relationships/hdphoto" Target="../media/hdphoto7.wdp"/><Relationship Id="rId5" Type="http://schemas.microsoft.com/office/2007/relationships/hdphoto" Target="../media/hdphoto5.wdp"/><Relationship Id="rId10" Type="http://schemas.openxmlformats.org/officeDocument/2006/relationships/image" Target="../media/image95.png"/><Relationship Id="rId4" Type="http://schemas.openxmlformats.org/officeDocument/2006/relationships/image" Target="../media/image90.png"/><Relationship Id="rId9" Type="http://schemas.openxmlformats.org/officeDocument/2006/relationships/image" Target="../media/image94.png"/></Relationships>
</file>

<file path=ppt/slides/_rels/slide24.xml.rels><?xml version="1.0" encoding="UTF-8" standalone="yes"?>
<Relationships xmlns="http://schemas.openxmlformats.org/package/2006/relationships"><Relationship Id="rId8" Type="http://schemas.openxmlformats.org/officeDocument/2006/relationships/image" Target="../media/image102.pn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png"/><Relationship Id="rId1" Type="http://schemas.openxmlformats.org/officeDocument/2006/relationships/slideLayout" Target="../slideLayouts/slideLayout3.xml"/><Relationship Id="rId6" Type="http://schemas.openxmlformats.org/officeDocument/2006/relationships/image" Target="../media/image100.png"/><Relationship Id="rId5" Type="http://schemas.openxmlformats.org/officeDocument/2006/relationships/image" Target="../media/image99.png"/><Relationship Id="rId10" Type="http://schemas.openxmlformats.org/officeDocument/2006/relationships/image" Target="../media/image104.png"/><Relationship Id="rId4" Type="http://schemas.openxmlformats.org/officeDocument/2006/relationships/image" Target="../media/image98.tiff"/><Relationship Id="rId9" Type="http://schemas.openxmlformats.org/officeDocument/2006/relationships/image" Target="../media/image103.png"/></Relationships>
</file>

<file path=ppt/slides/_rels/slide25.xml.rels><?xml version="1.0" encoding="UTF-8" standalone="yes"?>
<Relationships xmlns="http://schemas.openxmlformats.org/package/2006/relationships"><Relationship Id="rId8" Type="http://schemas.openxmlformats.org/officeDocument/2006/relationships/image" Target="../media/image110.png"/><Relationship Id="rId3" Type="http://schemas.microsoft.com/office/2007/relationships/hdphoto" Target="../media/hdphoto8.wdp"/><Relationship Id="rId7" Type="http://schemas.openxmlformats.org/officeDocument/2006/relationships/image" Target="../media/image109.svg"/><Relationship Id="rId2" Type="http://schemas.openxmlformats.org/officeDocument/2006/relationships/image" Target="../media/image105.png"/><Relationship Id="rId1" Type="http://schemas.openxmlformats.org/officeDocument/2006/relationships/slideLayout" Target="../slideLayouts/slideLayout3.xml"/><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106.png"/><Relationship Id="rId9" Type="http://schemas.openxmlformats.org/officeDocument/2006/relationships/image" Target="../media/image111.png"/></Relationships>
</file>

<file path=ppt/slides/_rels/slide26.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113.png"/><Relationship Id="rId7" Type="http://schemas.openxmlformats.org/officeDocument/2006/relationships/image" Target="../media/image88.png"/><Relationship Id="rId2" Type="http://schemas.openxmlformats.org/officeDocument/2006/relationships/image" Target="../media/image112.png"/><Relationship Id="rId1" Type="http://schemas.openxmlformats.org/officeDocument/2006/relationships/slideLayout" Target="../slideLayouts/slideLayout3.xml"/><Relationship Id="rId6" Type="http://schemas.openxmlformats.org/officeDocument/2006/relationships/image" Target="../media/image116.svg"/><Relationship Id="rId5" Type="http://schemas.openxmlformats.org/officeDocument/2006/relationships/image" Target="../media/image115.png"/><Relationship Id="rId4" Type="http://schemas.openxmlformats.org/officeDocument/2006/relationships/image" Target="../media/image114.svg"/></Relationships>
</file>

<file path=ppt/slides/_rels/slide27.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113.png"/><Relationship Id="rId7" Type="http://schemas.openxmlformats.org/officeDocument/2006/relationships/image" Target="../media/image88.png"/><Relationship Id="rId2" Type="http://schemas.openxmlformats.org/officeDocument/2006/relationships/image" Target="../media/image112.png"/><Relationship Id="rId1" Type="http://schemas.openxmlformats.org/officeDocument/2006/relationships/slideLayout" Target="../slideLayouts/slideLayout3.xml"/><Relationship Id="rId6" Type="http://schemas.openxmlformats.org/officeDocument/2006/relationships/image" Target="../media/image116.svg"/><Relationship Id="rId5" Type="http://schemas.openxmlformats.org/officeDocument/2006/relationships/image" Target="../media/image115.png"/><Relationship Id="rId4" Type="http://schemas.openxmlformats.org/officeDocument/2006/relationships/image" Target="../media/image114.svg"/></Relationships>
</file>

<file path=ppt/slides/_rels/slide28.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17.png"/><Relationship Id="rId1" Type="http://schemas.openxmlformats.org/officeDocument/2006/relationships/slideLayout" Target="../slideLayouts/slideLayout3.xml"/><Relationship Id="rId6" Type="http://schemas.openxmlformats.org/officeDocument/2006/relationships/image" Target="../media/image120.png"/><Relationship Id="rId5" Type="http://schemas.openxmlformats.org/officeDocument/2006/relationships/image" Target="../media/image119.tiff"/><Relationship Id="rId4" Type="http://schemas.openxmlformats.org/officeDocument/2006/relationships/image" Target="../media/image118.png"/></Relationships>
</file>

<file path=ppt/slides/_rels/slide29.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22.png"/></Relationships>
</file>

<file path=ppt/slides/_rels/slide30.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126.png"/><Relationship Id="rId7" Type="http://schemas.microsoft.com/office/2007/relationships/hdphoto" Target="../media/hdphoto6.wdp"/><Relationship Id="rId2" Type="http://schemas.openxmlformats.org/officeDocument/2006/relationships/image" Target="../media/image125.png"/><Relationship Id="rId1" Type="http://schemas.openxmlformats.org/officeDocument/2006/relationships/slideLayout" Target="../slideLayouts/slideLayout3.xml"/><Relationship Id="rId6" Type="http://schemas.openxmlformats.org/officeDocument/2006/relationships/image" Target="../media/image88.png"/><Relationship Id="rId5" Type="http://schemas.openxmlformats.org/officeDocument/2006/relationships/image" Target="../media/image128.tiff"/><Relationship Id="rId4" Type="http://schemas.openxmlformats.org/officeDocument/2006/relationships/image" Target="../media/image127.png"/></Relationships>
</file>

<file path=ppt/slides/_rels/slide32.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129.jpeg"/><Relationship Id="rId7" Type="http://schemas.openxmlformats.org/officeDocument/2006/relationships/image" Target="../media/image133.sv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132.png"/><Relationship Id="rId11" Type="http://schemas.openxmlformats.org/officeDocument/2006/relationships/image" Target="../media/image134.png"/><Relationship Id="rId5" Type="http://schemas.openxmlformats.org/officeDocument/2006/relationships/image" Target="../media/image131.png"/><Relationship Id="rId10" Type="http://schemas.microsoft.com/office/2007/relationships/hdphoto" Target="../media/hdphoto6.wdp"/><Relationship Id="rId4" Type="http://schemas.openxmlformats.org/officeDocument/2006/relationships/image" Target="../media/image130.png"/><Relationship Id="rId9" Type="http://schemas.openxmlformats.org/officeDocument/2006/relationships/image" Target="../media/image88.png"/></Relationships>
</file>

<file path=ppt/slides/_rels/slide33.xml.rels><?xml version="1.0" encoding="UTF-8" standalone="yes"?>
<Relationships xmlns="http://schemas.openxmlformats.org/package/2006/relationships"><Relationship Id="rId3" Type="http://schemas.openxmlformats.org/officeDocument/2006/relationships/image" Target="../media/image135.png"/><Relationship Id="rId7" Type="http://schemas.openxmlformats.org/officeDocument/2006/relationships/hyperlink" Target="https://www.qnap.com/en/compatibility-expansion?model=tds-h2489fu"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138.png"/><Relationship Id="rId5" Type="http://schemas.openxmlformats.org/officeDocument/2006/relationships/image" Target="../media/image137.png"/><Relationship Id="rId4" Type="http://schemas.openxmlformats.org/officeDocument/2006/relationships/image" Target="../media/image136.png"/></Relationships>
</file>

<file path=ppt/slides/_rels/slide34.xml.rels><?xml version="1.0" encoding="UTF-8" standalone="yes"?>
<Relationships xmlns="http://schemas.openxmlformats.org/package/2006/relationships"><Relationship Id="rId3" Type="http://schemas.openxmlformats.org/officeDocument/2006/relationships/image" Target="../media/image140.svg"/><Relationship Id="rId2" Type="http://schemas.openxmlformats.org/officeDocument/2006/relationships/image" Target="../media/image139.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3.xml"/><Relationship Id="rId1" Type="http://schemas.openxmlformats.org/officeDocument/2006/relationships/slideLayout" Target="../slideLayouts/slideLayout17.xml"/><Relationship Id="rId4" Type="http://schemas.openxmlformats.org/officeDocument/2006/relationships/image" Target="../media/image142.png"/></Relationships>
</file>

<file path=ppt/slides/_rels/slide36.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14.xml"/><Relationship Id="rId1" Type="http://schemas.openxmlformats.org/officeDocument/2006/relationships/slideLayout" Target="../slideLayouts/slideLayout17.xml"/><Relationship Id="rId4" Type="http://schemas.openxmlformats.org/officeDocument/2006/relationships/image" Target="../media/image144.svg"/></Relationships>
</file>

<file path=ppt/slides/_rels/slide37.xml.rels><?xml version="1.0" encoding="UTF-8" standalone="yes"?>
<Relationships xmlns="http://schemas.openxmlformats.org/package/2006/relationships"><Relationship Id="rId3" Type="http://schemas.openxmlformats.org/officeDocument/2006/relationships/image" Target="../media/image146.svg"/><Relationship Id="rId2" Type="http://schemas.openxmlformats.org/officeDocument/2006/relationships/image" Target="../media/image145.png"/><Relationship Id="rId1" Type="http://schemas.openxmlformats.org/officeDocument/2006/relationships/slideLayout" Target="../slideLayouts/slideLayout3.xml"/><Relationship Id="rId5" Type="http://schemas.openxmlformats.org/officeDocument/2006/relationships/image" Target="../media/image148.png"/><Relationship Id="rId4" Type="http://schemas.openxmlformats.org/officeDocument/2006/relationships/image" Target="../media/image147.png"/></Relationships>
</file>

<file path=ppt/slides/_rels/slide38.xml.rels><?xml version="1.0" encoding="UTF-8" standalone="yes"?>
<Relationships xmlns="http://schemas.openxmlformats.org/package/2006/relationships"><Relationship Id="rId8" Type="http://schemas.openxmlformats.org/officeDocument/2006/relationships/image" Target="../media/image153.jpeg"/><Relationship Id="rId3" Type="http://schemas.openxmlformats.org/officeDocument/2006/relationships/image" Target="../media/image150.png"/><Relationship Id="rId7" Type="http://schemas.openxmlformats.org/officeDocument/2006/relationships/image" Target="../media/image152.png"/><Relationship Id="rId2" Type="http://schemas.openxmlformats.org/officeDocument/2006/relationships/image" Target="../media/image149.png"/><Relationship Id="rId1" Type="http://schemas.openxmlformats.org/officeDocument/2006/relationships/slideLayout" Target="../slideLayouts/slideLayout3.xml"/><Relationship Id="rId6" Type="http://schemas.microsoft.com/office/2007/relationships/hdphoto" Target="../media/hdphoto11.wdp"/><Relationship Id="rId5" Type="http://schemas.openxmlformats.org/officeDocument/2006/relationships/image" Target="../media/image151.png"/><Relationship Id="rId4" Type="http://schemas.microsoft.com/office/2007/relationships/hdphoto" Target="../media/hdphoto10.wdp"/></Relationships>
</file>

<file path=ppt/slides/_rels/slide39.xml.rels><?xml version="1.0" encoding="UTF-8" standalone="yes"?>
<Relationships xmlns="http://schemas.openxmlformats.org/package/2006/relationships"><Relationship Id="rId8" Type="http://schemas.openxmlformats.org/officeDocument/2006/relationships/image" Target="../media/image160.tiff"/><Relationship Id="rId3" Type="http://schemas.openxmlformats.org/officeDocument/2006/relationships/image" Target="../media/image155.svg"/><Relationship Id="rId7" Type="http://schemas.openxmlformats.org/officeDocument/2006/relationships/image" Target="../media/image159.svg"/><Relationship Id="rId2" Type="http://schemas.openxmlformats.org/officeDocument/2006/relationships/image" Target="../media/image154.png"/><Relationship Id="rId1" Type="http://schemas.openxmlformats.org/officeDocument/2006/relationships/slideLayout" Target="../slideLayouts/slideLayout3.xml"/><Relationship Id="rId6" Type="http://schemas.openxmlformats.org/officeDocument/2006/relationships/image" Target="../media/image158.png"/><Relationship Id="rId11" Type="http://schemas.openxmlformats.org/officeDocument/2006/relationships/image" Target="../media/image161.png"/><Relationship Id="rId5" Type="http://schemas.openxmlformats.org/officeDocument/2006/relationships/image" Target="../media/image157.svg"/><Relationship Id="rId10" Type="http://schemas.microsoft.com/office/2007/relationships/hdphoto" Target="../media/hdphoto6.wdp"/><Relationship Id="rId4" Type="http://schemas.openxmlformats.org/officeDocument/2006/relationships/image" Target="../media/image156.png"/><Relationship Id="rId9" Type="http://schemas.openxmlformats.org/officeDocument/2006/relationships/image" Target="../media/image88.png"/></Relationships>
</file>

<file path=ppt/slides/_rels/slide40.xml.rels><?xml version="1.0" encoding="UTF-8" standalone="yes"?>
<Relationships xmlns="http://schemas.openxmlformats.org/package/2006/relationships"><Relationship Id="rId8" Type="http://schemas.openxmlformats.org/officeDocument/2006/relationships/image" Target="../media/image167.png"/><Relationship Id="rId13" Type="http://schemas.openxmlformats.org/officeDocument/2006/relationships/image" Target="../media/image172.svg"/><Relationship Id="rId18" Type="http://schemas.openxmlformats.org/officeDocument/2006/relationships/image" Target="../media/image177.png"/><Relationship Id="rId26" Type="http://schemas.openxmlformats.org/officeDocument/2006/relationships/image" Target="../media/image185.png"/><Relationship Id="rId3" Type="http://schemas.openxmlformats.org/officeDocument/2006/relationships/image" Target="../media/image162.png"/><Relationship Id="rId21" Type="http://schemas.openxmlformats.org/officeDocument/2006/relationships/image" Target="../media/image180.png"/><Relationship Id="rId7" Type="http://schemas.openxmlformats.org/officeDocument/2006/relationships/image" Target="../media/image166.png"/><Relationship Id="rId12" Type="http://schemas.openxmlformats.org/officeDocument/2006/relationships/image" Target="../media/image171.png"/><Relationship Id="rId17" Type="http://schemas.openxmlformats.org/officeDocument/2006/relationships/image" Target="../media/image176.png"/><Relationship Id="rId25" Type="http://schemas.openxmlformats.org/officeDocument/2006/relationships/image" Target="../media/image184.png"/><Relationship Id="rId2" Type="http://schemas.openxmlformats.org/officeDocument/2006/relationships/notesSlide" Target="../notesSlides/notesSlide15.xml"/><Relationship Id="rId16" Type="http://schemas.openxmlformats.org/officeDocument/2006/relationships/image" Target="../media/image175.svg"/><Relationship Id="rId20" Type="http://schemas.openxmlformats.org/officeDocument/2006/relationships/image" Target="../media/image179.png"/><Relationship Id="rId29" Type="http://schemas.microsoft.com/office/2007/relationships/hdphoto" Target="../media/hdphoto12.wdp"/><Relationship Id="rId1" Type="http://schemas.openxmlformats.org/officeDocument/2006/relationships/slideLayout" Target="../slideLayouts/slideLayout3.xml"/><Relationship Id="rId6" Type="http://schemas.openxmlformats.org/officeDocument/2006/relationships/image" Target="../media/image165.png"/><Relationship Id="rId11" Type="http://schemas.openxmlformats.org/officeDocument/2006/relationships/image" Target="../media/image170.svg"/><Relationship Id="rId24" Type="http://schemas.openxmlformats.org/officeDocument/2006/relationships/image" Target="../media/image183.png"/><Relationship Id="rId5" Type="http://schemas.openxmlformats.org/officeDocument/2006/relationships/image" Target="../media/image164.png"/><Relationship Id="rId15" Type="http://schemas.openxmlformats.org/officeDocument/2006/relationships/image" Target="../media/image174.png"/><Relationship Id="rId23" Type="http://schemas.openxmlformats.org/officeDocument/2006/relationships/image" Target="../media/image182.png"/><Relationship Id="rId28" Type="http://schemas.openxmlformats.org/officeDocument/2006/relationships/image" Target="../media/image187.png"/><Relationship Id="rId10" Type="http://schemas.openxmlformats.org/officeDocument/2006/relationships/image" Target="../media/image169.png"/><Relationship Id="rId19" Type="http://schemas.openxmlformats.org/officeDocument/2006/relationships/image" Target="../media/image178.svg"/><Relationship Id="rId4" Type="http://schemas.openxmlformats.org/officeDocument/2006/relationships/image" Target="../media/image163.svg"/><Relationship Id="rId9" Type="http://schemas.openxmlformats.org/officeDocument/2006/relationships/image" Target="../media/image168.svg"/><Relationship Id="rId14" Type="http://schemas.openxmlformats.org/officeDocument/2006/relationships/image" Target="../media/image173.png"/><Relationship Id="rId22" Type="http://schemas.openxmlformats.org/officeDocument/2006/relationships/image" Target="../media/image181.png"/><Relationship Id="rId27" Type="http://schemas.openxmlformats.org/officeDocument/2006/relationships/image" Target="../media/image186.png"/></Relationships>
</file>

<file path=ppt/slides/_rels/slide41.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188.png"/><Relationship Id="rId7" Type="http://schemas.openxmlformats.org/officeDocument/2006/relationships/image" Target="../media/image192.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191.svg"/><Relationship Id="rId11" Type="http://schemas.openxmlformats.org/officeDocument/2006/relationships/image" Target="../media/image195.png"/><Relationship Id="rId5" Type="http://schemas.openxmlformats.org/officeDocument/2006/relationships/image" Target="../media/image190.png"/><Relationship Id="rId10" Type="http://schemas.openxmlformats.org/officeDocument/2006/relationships/image" Target="../media/image194.png"/><Relationship Id="rId4" Type="http://schemas.openxmlformats.org/officeDocument/2006/relationships/image" Target="../media/image189.svg"/><Relationship Id="rId9" Type="http://schemas.openxmlformats.org/officeDocument/2006/relationships/image" Target="../media/image193.png"/></Relationships>
</file>

<file path=ppt/slides/_rels/slide42.xml.rels><?xml version="1.0" encoding="UTF-8" standalone="yes"?>
<Relationships xmlns="http://schemas.openxmlformats.org/package/2006/relationships"><Relationship Id="rId8" Type="http://schemas.openxmlformats.org/officeDocument/2006/relationships/image" Target="../media/image201.png"/><Relationship Id="rId3" Type="http://schemas.openxmlformats.org/officeDocument/2006/relationships/image" Target="../media/image197.svg"/><Relationship Id="rId7" Type="http://schemas.openxmlformats.org/officeDocument/2006/relationships/image" Target="../media/image200.svg"/><Relationship Id="rId12" Type="http://schemas.microsoft.com/office/2007/relationships/hdphoto" Target="../media/hdphoto13.wdp"/><Relationship Id="rId2" Type="http://schemas.openxmlformats.org/officeDocument/2006/relationships/image" Target="../media/image196.png"/><Relationship Id="rId1" Type="http://schemas.openxmlformats.org/officeDocument/2006/relationships/slideLayout" Target="../slideLayouts/slideLayout3.xml"/><Relationship Id="rId6" Type="http://schemas.openxmlformats.org/officeDocument/2006/relationships/image" Target="../media/image199.png"/><Relationship Id="rId11" Type="http://schemas.openxmlformats.org/officeDocument/2006/relationships/image" Target="../media/image192.png"/><Relationship Id="rId5" Type="http://schemas.microsoft.com/office/2007/relationships/hdphoto" Target="../media/hdphoto14.wdp"/><Relationship Id="rId10" Type="http://schemas.openxmlformats.org/officeDocument/2006/relationships/image" Target="../media/image203.png"/><Relationship Id="rId4" Type="http://schemas.openxmlformats.org/officeDocument/2006/relationships/image" Target="../media/image198.png"/><Relationship Id="rId9" Type="http://schemas.openxmlformats.org/officeDocument/2006/relationships/image" Target="../media/image202.svg"/></Relationships>
</file>

<file path=ppt/slides/_rels/slide43.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205.png"/><Relationship Id="rId7" Type="http://schemas.openxmlformats.org/officeDocument/2006/relationships/image" Target="../media/image88.png"/><Relationship Id="rId2" Type="http://schemas.openxmlformats.org/officeDocument/2006/relationships/notesSlide" Target="../notesSlides/notesSlide18.xml"/><Relationship Id="rId1" Type="http://schemas.openxmlformats.org/officeDocument/2006/relationships/slideLayout" Target="../slideLayouts/slideLayout10.xml"/><Relationship Id="rId6" Type="http://schemas.openxmlformats.org/officeDocument/2006/relationships/image" Target="../media/image207.png"/><Relationship Id="rId5" Type="http://schemas.openxmlformats.org/officeDocument/2006/relationships/image" Target="../media/image206.png"/><Relationship Id="rId4" Type="http://schemas.microsoft.com/office/2007/relationships/hdphoto" Target="../media/hdphoto15.wdp"/></Relationships>
</file>

<file path=ppt/slides/_rels/slide45.xml.rels><?xml version="1.0" encoding="UTF-8" standalone="yes"?>
<Relationships xmlns="http://schemas.openxmlformats.org/package/2006/relationships"><Relationship Id="rId8" Type="http://schemas.openxmlformats.org/officeDocument/2006/relationships/image" Target="../media/image211.png"/><Relationship Id="rId3" Type="http://schemas.openxmlformats.org/officeDocument/2006/relationships/image" Target="../media/image208.png"/><Relationship Id="rId7" Type="http://schemas.openxmlformats.org/officeDocument/2006/relationships/image" Target="../media/image210.png"/><Relationship Id="rId2" Type="http://schemas.openxmlformats.org/officeDocument/2006/relationships/notesSlide" Target="../notesSlides/notesSlide19.xml"/><Relationship Id="rId1" Type="http://schemas.openxmlformats.org/officeDocument/2006/relationships/slideLayout" Target="../slideLayouts/slideLayout11.xml"/><Relationship Id="rId6" Type="http://schemas.microsoft.com/office/2007/relationships/hdphoto" Target="../media/hdphoto17.wdp"/><Relationship Id="rId5" Type="http://schemas.openxmlformats.org/officeDocument/2006/relationships/image" Target="../media/image209.png"/><Relationship Id="rId10" Type="http://schemas.openxmlformats.org/officeDocument/2006/relationships/image" Target="../media/image212.png"/><Relationship Id="rId4" Type="http://schemas.microsoft.com/office/2007/relationships/hdphoto" Target="../media/hdphoto16.wdp"/><Relationship Id="rId9" Type="http://schemas.microsoft.com/office/2007/relationships/hdphoto" Target="../media/hdphoto18.wdp"/></Relationships>
</file>

<file path=ppt/slides/_rels/slide46.xml.rels><?xml version="1.0" encoding="UTF-8" standalone="yes"?>
<Relationships xmlns="http://schemas.openxmlformats.org/package/2006/relationships"><Relationship Id="rId8" Type="http://schemas.openxmlformats.org/officeDocument/2006/relationships/image" Target="../media/image219.png"/><Relationship Id="rId13" Type="http://schemas.openxmlformats.org/officeDocument/2006/relationships/image" Target="../media/image222.png"/><Relationship Id="rId3" Type="http://schemas.openxmlformats.org/officeDocument/2006/relationships/image" Target="../media/image214.svg"/><Relationship Id="rId7" Type="http://schemas.openxmlformats.org/officeDocument/2006/relationships/image" Target="../media/image218.svg"/><Relationship Id="rId12" Type="http://schemas.microsoft.com/office/2007/relationships/hdphoto" Target="../media/hdphoto6.wdp"/><Relationship Id="rId2" Type="http://schemas.openxmlformats.org/officeDocument/2006/relationships/image" Target="../media/image213.png"/><Relationship Id="rId1" Type="http://schemas.openxmlformats.org/officeDocument/2006/relationships/slideLayout" Target="../slideLayouts/slideLayout3.xml"/><Relationship Id="rId6" Type="http://schemas.openxmlformats.org/officeDocument/2006/relationships/image" Target="../media/image217.png"/><Relationship Id="rId11" Type="http://schemas.openxmlformats.org/officeDocument/2006/relationships/image" Target="../media/image88.png"/><Relationship Id="rId5" Type="http://schemas.openxmlformats.org/officeDocument/2006/relationships/image" Target="../media/image216.svg"/><Relationship Id="rId10" Type="http://schemas.openxmlformats.org/officeDocument/2006/relationships/image" Target="../media/image221.svg"/><Relationship Id="rId4" Type="http://schemas.openxmlformats.org/officeDocument/2006/relationships/image" Target="../media/image215.png"/><Relationship Id="rId9" Type="http://schemas.openxmlformats.org/officeDocument/2006/relationships/image" Target="../media/image220.png"/></Relationships>
</file>

<file path=ppt/slides/_rels/slide47.xml.rels><?xml version="1.0" encoding="UTF-8" standalone="yes"?>
<Relationships xmlns="http://schemas.openxmlformats.org/package/2006/relationships"><Relationship Id="rId8" Type="http://schemas.openxmlformats.org/officeDocument/2006/relationships/image" Target="../media/image229.png"/><Relationship Id="rId3" Type="http://schemas.openxmlformats.org/officeDocument/2006/relationships/image" Target="../media/image224.svg"/><Relationship Id="rId7" Type="http://schemas.openxmlformats.org/officeDocument/2006/relationships/image" Target="../media/image228.svg"/><Relationship Id="rId2" Type="http://schemas.openxmlformats.org/officeDocument/2006/relationships/image" Target="../media/image223.png"/><Relationship Id="rId1" Type="http://schemas.openxmlformats.org/officeDocument/2006/relationships/slideLayout" Target="../slideLayouts/slideLayout3.xml"/><Relationship Id="rId6" Type="http://schemas.openxmlformats.org/officeDocument/2006/relationships/image" Target="../media/image227.png"/><Relationship Id="rId5" Type="http://schemas.openxmlformats.org/officeDocument/2006/relationships/image" Target="../media/image226.svg"/><Relationship Id="rId10" Type="http://schemas.openxmlformats.org/officeDocument/2006/relationships/image" Target="../media/image231.png"/><Relationship Id="rId4" Type="http://schemas.openxmlformats.org/officeDocument/2006/relationships/image" Target="../media/image225.png"/><Relationship Id="rId9" Type="http://schemas.openxmlformats.org/officeDocument/2006/relationships/image" Target="../media/image230.svg"/></Relationships>
</file>

<file path=ppt/slides/_rels/slide48.xml.rels><?xml version="1.0" encoding="UTF-8" standalone="yes"?>
<Relationships xmlns="http://schemas.openxmlformats.org/package/2006/relationships"><Relationship Id="rId13" Type="http://schemas.openxmlformats.org/officeDocument/2006/relationships/image" Target="../media/image240.svg"/><Relationship Id="rId18" Type="http://schemas.openxmlformats.org/officeDocument/2006/relationships/image" Target="../media/image245.png"/><Relationship Id="rId26" Type="http://schemas.openxmlformats.org/officeDocument/2006/relationships/image" Target="../media/image252.png"/><Relationship Id="rId3" Type="http://schemas.openxmlformats.org/officeDocument/2006/relationships/image" Target="../media/image232.png"/><Relationship Id="rId21" Type="http://schemas.openxmlformats.org/officeDocument/2006/relationships/image" Target="../media/image248.tiff"/><Relationship Id="rId34" Type="http://schemas.openxmlformats.org/officeDocument/2006/relationships/image" Target="../media/image260.png"/><Relationship Id="rId7" Type="http://schemas.openxmlformats.org/officeDocument/2006/relationships/image" Target="../media/image236.png"/><Relationship Id="rId12" Type="http://schemas.openxmlformats.org/officeDocument/2006/relationships/image" Target="../media/image239.png"/><Relationship Id="rId17" Type="http://schemas.openxmlformats.org/officeDocument/2006/relationships/image" Target="../media/image244.png"/><Relationship Id="rId25" Type="http://schemas.openxmlformats.org/officeDocument/2006/relationships/image" Target="../media/image251.png"/><Relationship Id="rId33" Type="http://schemas.openxmlformats.org/officeDocument/2006/relationships/image" Target="../media/image259.png"/><Relationship Id="rId2" Type="http://schemas.openxmlformats.org/officeDocument/2006/relationships/notesSlide" Target="../notesSlides/notesSlide20.xml"/><Relationship Id="rId16" Type="http://schemas.openxmlformats.org/officeDocument/2006/relationships/image" Target="../media/image243.png"/><Relationship Id="rId20" Type="http://schemas.openxmlformats.org/officeDocument/2006/relationships/image" Target="../media/image247.tiff"/><Relationship Id="rId29" Type="http://schemas.openxmlformats.org/officeDocument/2006/relationships/image" Target="../media/image255.tiff"/><Relationship Id="rId1" Type="http://schemas.openxmlformats.org/officeDocument/2006/relationships/slideLayout" Target="../slideLayouts/slideLayout3.xml"/><Relationship Id="rId6" Type="http://schemas.openxmlformats.org/officeDocument/2006/relationships/image" Target="../media/image235.svg"/><Relationship Id="rId11" Type="http://schemas.microsoft.com/office/2007/relationships/hdphoto" Target="../media/hdphoto20.wdp"/><Relationship Id="rId24" Type="http://schemas.openxmlformats.org/officeDocument/2006/relationships/image" Target="../media/image250.tiff"/><Relationship Id="rId32" Type="http://schemas.openxmlformats.org/officeDocument/2006/relationships/image" Target="../media/image258.png"/><Relationship Id="rId5" Type="http://schemas.openxmlformats.org/officeDocument/2006/relationships/image" Target="../media/image234.png"/><Relationship Id="rId15" Type="http://schemas.openxmlformats.org/officeDocument/2006/relationships/image" Target="../media/image242.png"/><Relationship Id="rId23" Type="http://schemas.microsoft.com/office/2007/relationships/hdphoto" Target="../media/hdphoto21.wdp"/><Relationship Id="rId28" Type="http://schemas.openxmlformats.org/officeDocument/2006/relationships/image" Target="../media/image254.png"/><Relationship Id="rId10" Type="http://schemas.openxmlformats.org/officeDocument/2006/relationships/image" Target="../media/image238.png"/><Relationship Id="rId19" Type="http://schemas.openxmlformats.org/officeDocument/2006/relationships/image" Target="../media/image246.png"/><Relationship Id="rId31" Type="http://schemas.openxmlformats.org/officeDocument/2006/relationships/image" Target="../media/image257.png"/><Relationship Id="rId4" Type="http://schemas.openxmlformats.org/officeDocument/2006/relationships/image" Target="../media/image233.svg"/><Relationship Id="rId9" Type="http://schemas.microsoft.com/office/2007/relationships/hdphoto" Target="../media/hdphoto19.wdp"/><Relationship Id="rId14" Type="http://schemas.openxmlformats.org/officeDocument/2006/relationships/image" Target="../media/image241.png"/><Relationship Id="rId22" Type="http://schemas.openxmlformats.org/officeDocument/2006/relationships/image" Target="../media/image249.png"/><Relationship Id="rId27" Type="http://schemas.openxmlformats.org/officeDocument/2006/relationships/image" Target="../media/image253.png"/><Relationship Id="rId30" Type="http://schemas.openxmlformats.org/officeDocument/2006/relationships/image" Target="../media/image256.tiff"/><Relationship Id="rId35" Type="http://schemas.openxmlformats.org/officeDocument/2006/relationships/image" Target="../media/image261.tiff"/><Relationship Id="rId8" Type="http://schemas.openxmlformats.org/officeDocument/2006/relationships/image" Target="../media/image237.png"/></Relationships>
</file>

<file path=ppt/slides/_rels/slide49.xml.rels><?xml version="1.0" encoding="UTF-8" standalone="yes"?>
<Relationships xmlns="http://schemas.openxmlformats.org/package/2006/relationships"><Relationship Id="rId8" Type="http://schemas.openxmlformats.org/officeDocument/2006/relationships/image" Target="../media/image267.svg"/><Relationship Id="rId13" Type="http://schemas.microsoft.com/office/2007/relationships/hdphoto" Target="../media/hdphoto6.wdp"/><Relationship Id="rId3" Type="http://schemas.openxmlformats.org/officeDocument/2006/relationships/image" Target="../media/image262.png"/><Relationship Id="rId7" Type="http://schemas.openxmlformats.org/officeDocument/2006/relationships/image" Target="../media/image266.png"/><Relationship Id="rId12" Type="http://schemas.openxmlformats.org/officeDocument/2006/relationships/image" Target="../media/image88.png"/><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image" Target="../media/image265.svg"/><Relationship Id="rId11" Type="http://schemas.openxmlformats.org/officeDocument/2006/relationships/image" Target="../media/image270.svg"/><Relationship Id="rId5" Type="http://schemas.openxmlformats.org/officeDocument/2006/relationships/image" Target="../media/image264.png"/><Relationship Id="rId10" Type="http://schemas.openxmlformats.org/officeDocument/2006/relationships/image" Target="../media/image269.png"/><Relationship Id="rId4" Type="http://schemas.openxmlformats.org/officeDocument/2006/relationships/image" Target="../media/image263.svg"/><Relationship Id="rId9" Type="http://schemas.openxmlformats.org/officeDocument/2006/relationships/image" Target="../media/image268.png"/></Relationships>
</file>

<file path=ppt/slides/_rels/slide50.xml.rels><?xml version="1.0" encoding="UTF-8" standalone="yes"?>
<Relationships xmlns="http://schemas.openxmlformats.org/package/2006/relationships"><Relationship Id="rId8" Type="http://schemas.openxmlformats.org/officeDocument/2006/relationships/image" Target="../media/image277.tiff"/><Relationship Id="rId3" Type="http://schemas.openxmlformats.org/officeDocument/2006/relationships/image" Target="../media/image272.tiff"/><Relationship Id="rId7" Type="http://schemas.openxmlformats.org/officeDocument/2006/relationships/image" Target="../media/image276.tiff"/><Relationship Id="rId2" Type="http://schemas.openxmlformats.org/officeDocument/2006/relationships/image" Target="../media/image271.png"/><Relationship Id="rId1" Type="http://schemas.openxmlformats.org/officeDocument/2006/relationships/slideLayout" Target="../slideLayouts/slideLayout3.xml"/><Relationship Id="rId6" Type="http://schemas.openxmlformats.org/officeDocument/2006/relationships/image" Target="../media/image275.tiff"/><Relationship Id="rId5" Type="http://schemas.openxmlformats.org/officeDocument/2006/relationships/image" Target="../media/image274.tiff"/><Relationship Id="rId10" Type="http://schemas.openxmlformats.org/officeDocument/2006/relationships/image" Target="../media/image279.tiff"/><Relationship Id="rId4" Type="http://schemas.openxmlformats.org/officeDocument/2006/relationships/image" Target="../media/image273.tiff"/><Relationship Id="rId9" Type="http://schemas.openxmlformats.org/officeDocument/2006/relationships/image" Target="../media/image278.tiff"/></Relationships>
</file>

<file path=ppt/slides/_rels/slide51.xml.rels><?xml version="1.0" encoding="UTF-8" standalone="yes"?>
<Relationships xmlns="http://schemas.openxmlformats.org/package/2006/relationships"><Relationship Id="rId8" Type="http://schemas.openxmlformats.org/officeDocument/2006/relationships/image" Target="../media/image286.png"/><Relationship Id="rId13" Type="http://schemas.openxmlformats.org/officeDocument/2006/relationships/image" Target="../media/image291.svg"/><Relationship Id="rId3" Type="http://schemas.openxmlformats.org/officeDocument/2006/relationships/image" Target="../media/image281.png"/><Relationship Id="rId7" Type="http://schemas.openxmlformats.org/officeDocument/2006/relationships/image" Target="../media/image285.svg"/><Relationship Id="rId12" Type="http://schemas.openxmlformats.org/officeDocument/2006/relationships/image" Target="../media/image290.png"/><Relationship Id="rId2" Type="http://schemas.openxmlformats.org/officeDocument/2006/relationships/image" Target="../media/image280.png"/><Relationship Id="rId1" Type="http://schemas.openxmlformats.org/officeDocument/2006/relationships/slideLayout" Target="../slideLayouts/slideLayout3.xml"/><Relationship Id="rId6" Type="http://schemas.openxmlformats.org/officeDocument/2006/relationships/image" Target="../media/image284.png"/><Relationship Id="rId11" Type="http://schemas.openxmlformats.org/officeDocument/2006/relationships/image" Target="../media/image289.svg"/><Relationship Id="rId5" Type="http://schemas.openxmlformats.org/officeDocument/2006/relationships/image" Target="../media/image283.svg"/><Relationship Id="rId15" Type="http://schemas.openxmlformats.org/officeDocument/2006/relationships/image" Target="../media/image293.png"/><Relationship Id="rId10" Type="http://schemas.openxmlformats.org/officeDocument/2006/relationships/image" Target="../media/image288.png"/><Relationship Id="rId4" Type="http://schemas.openxmlformats.org/officeDocument/2006/relationships/image" Target="../media/image282.png"/><Relationship Id="rId9" Type="http://schemas.openxmlformats.org/officeDocument/2006/relationships/image" Target="../media/image287.svg"/><Relationship Id="rId14" Type="http://schemas.openxmlformats.org/officeDocument/2006/relationships/image" Target="../media/image292.png"/></Relationships>
</file>

<file path=ppt/slides/_rels/slide52.xml.rels><?xml version="1.0" encoding="UTF-8" standalone="yes"?>
<Relationships xmlns="http://schemas.openxmlformats.org/package/2006/relationships"><Relationship Id="rId3" Type="http://schemas.openxmlformats.org/officeDocument/2006/relationships/image" Target="../media/image295.png"/><Relationship Id="rId2" Type="http://schemas.openxmlformats.org/officeDocument/2006/relationships/image" Target="../media/image294.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297.png"/><Relationship Id="rId2" Type="http://schemas.openxmlformats.org/officeDocument/2006/relationships/image" Target="../media/image296.png"/><Relationship Id="rId1" Type="http://schemas.openxmlformats.org/officeDocument/2006/relationships/slideLayout" Target="../slideLayouts/slideLayout3.xml"/><Relationship Id="rId5" Type="http://schemas.openxmlformats.org/officeDocument/2006/relationships/image" Target="../media/image299.svg"/><Relationship Id="rId4" Type="http://schemas.openxmlformats.org/officeDocument/2006/relationships/image" Target="../media/image298.png"/></Relationships>
</file>

<file path=ppt/slides/_rels/slide54.xml.rels><?xml version="1.0" encoding="UTF-8" standalone="yes"?>
<Relationships xmlns="http://schemas.openxmlformats.org/package/2006/relationships"><Relationship Id="rId8" Type="http://schemas.openxmlformats.org/officeDocument/2006/relationships/image" Target="../media/image305.jpeg"/><Relationship Id="rId3" Type="http://schemas.openxmlformats.org/officeDocument/2006/relationships/image" Target="../media/image300.png"/><Relationship Id="rId7" Type="http://schemas.openxmlformats.org/officeDocument/2006/relationships/image" Target="../media/image304.pn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303.png"/><Relationship Id="rId5" Type="http://schemas.openxmlformats.org/officeDocument/2006/relationships/image" Target="../media/image302.png"/><Relationship Id="rId4" Type="http://schemas.openxmlformats.org/officeDocument/2006/relationships/image" Target="../media/image301.png"/><Relationship Id="rId9" Type="http://schemas.openxmlformats.org/officeDocument/2006/relationships/image" Target="../media/image306.png"/></Relationships>
</file>

<file path=ppt/slides/_rels/slide55.xml.rels><?xml version="1.0" encoding="UTF-8" standalone="yes"?>
<Relationships xmlns="http://schemas.openxmlformats.org/package/2006/relationships"><Relationship Id="rId3" Type="http://schemas.openxmlformats.org/officeDocument/2006/relationships/image" Target="../media/image307.png"/><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310.png"/><Relationship Id="rId5" Type="http://schemas.openxmlformats.org/officeDocument/2006/relationships/image" Target="../media/image309.png"/><Relationship Id="rId4" Type="http://schemas.openxmlformats.org/officeDocument/2006/relationships/image" Target="../media/image308.png"/></Relationships>
</file>

<file path=ppt/slides/_rels/slide56.xml.rels><?xml version="1.0" encoding="UTF-8" standalone="yes"?>
<Relationships xmlns="http://schemas.openxmlformats.org/package/2006/relationships"><Relationship Id="rId8" Type="http://schemas.openxmlformats.org/officeDocument/2006/relationships/image" Target="../media/image315.png"/><Relationship Id="rId3" Type="http://schemas.openxmlformats.org/officeDocument/2006/relationships/image" Target="../media/image311.png"/><Relationship Id="rId7" Type="http://schemas.openxmlformats.org/officeDocument/2006/relationships/image" Target="../media/image309.png"/><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image" Target="../media/image314.jpeg"/><Relationship Id="rId5" Type="http://schemas.openxmlformats.org/officeDocument/2006/relationships/image" Target="../media/image313.png"/><Relationship Id="rId4" Type="http://schemas.openxmlformats.org/officeDocument/2006/relationships/image" Target="../media/image312.svg"/></Relationships>
</file>

<file path=ppt/slides/_rels/slide57.xml.rels><?xml version="1.0" encoding="UTF-8" standalone="yes"?>
<Relationships xmlns="http://schemas.openxmlformats.org/package/2006/relationships"><Relationship Id="rId2" Type="http://schemas.openxmlformats.org/officeDocument/2006/relationships/image" Target="../media/image316.pn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317.png"/><Relationship Id="rId1" Type="http://schemas.openxmlformats.org/officeDocument/2006/relationships/slideLayout" Target="../slideLayouts/slideLayout3.xml"/><Relationship Id="rId4" Type="http://schemas.microsoft.com/office/2007/relationships/hdphoto" Target="../media/hdphoto6.wdp"/></Relationships>
</file>

<file path=ppt/slides/_rels/slide59.xml.rels><?xml version="1.0" encoding="UTF-8" standalone="yes"?>
<Relationships xmlns="http://schemas.openxmlformats.org/package/2006/relationships"><Relationship Id="rId3" Type="http://schemas.openxmlformats.org/officeDocument/2006/relationships/image" Target="../media/image319.svg"/><Relationship Id="rId2" Type="http://schemas.openxmlformats.org/officeDocument/2006/relationships/image" Target="../media/image318.png"/><Relationship Id="rId1" Type="http://schemas.openxmlformats.org/officeDocument/2006/relationships/slideLayout" Target="../slideLayouts/slideLayout15.xml"/><Relationship Id="rId4" Type="http://schemas.openxmlformats.org/officeDocument/2006/relationships/image" Target="../media/image4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descr="一張含有 文字, 電子用品 的圖片&#10;&#10;自動產生的描述">
            <a:extLst>
              <a:ext uri="{FF2B5EF4-FFF2-40B4-BE49-F238E27FC236}">
                <a16:creationId xmlns:a16="http://schemas.microsoft.com/office/drawing/2014/main" id="{ABF32900-E426-49FB-AE74-E1F4A7E6CA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5" y="0"/>
            <a:ext cx="12189630" cy="6858000"/>
          </a:xfrm>
          <a:prstGeom prst="rect">
            <a:avLst/>
          </a:prstGeom>
        </p:spPr>
      </p:pic>
    </p:spTree>
    <p:extLst>
      <p:ext uri="{BB962C8B-B14F-4D97-AF65-F5344CB8AC3E}">
        <p14:creationId xmlns:p14="http://schemas.microsoft.com/office/powerpoint/2010/main" val="2396596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a:extLst>
              <a:ext uri="{FF2B5EF4-FFF2-40B4-BE49-F238E27FC236}">
                <a16:creationId xmlns:a16="http://schemas.microsoft.com/office/drawing/2014/main" id="{DA253619-7045-8F42-880E-BD9EC685360E}"/>
              </a:ext>
            </a:extLst>
          </p:cNvPr>
          <p:cNvSpPr txBox="1">
            <a:spLocks/>
          </p:cNvSpPr>
          <p:nvPr/>
        </p:nvSpPr>
        <p:spPr>
          <a:xfrm>
            <a:off x="8639393" y="3154896"/>
            <a:ext cx="3194604" cy="2174506"/>
          </a:xfrm>
          <a:prstGeom prst="rect">
            <a:avLst/>
          </a:prstGeom>
        </p:spPr>
        <p:txBody>
          <a:bodyPr lIns="91440" tIns="45720" rIns="91440" bIns="45720" anchor="t">
            <a:normAutofit/>
          </a:bodyPr>
          <a:lstStyle>
            <a:lvl1pPr marL="0" indent="0" algn="l" defTabSz="543505" rtl="0" eaLnBrk="1" latinLnBrk="0" hangingPunct="1">
              <a:lnSpc>
                <a:spcPct val="130000"/>
              </a:lnSpc>
              <a:spcBef>
                <a:spcPct val="20000"/>
              </a:spcBef>
              <a:buFont typeface="Arial"/>
              <a:buNone/>
              <a:defRPr sz="1600" kern="1200">
                <a:solidFill>
                  <a:schemeClr val="tx2"/>
                </a:solidFill>
                <a:latin typeface="+mn-lt"/>
                <a:ea typeface="+mn-ea"/>
                <a:cs typeface="Open Sans Light"/>
              </a:defRPr>
            </a:lvl1pPr>
            <a:lvl2pPr marL="543505" indent="0" algn="ctr" defTabSz="543505" rtl="0" eaLnBrk="1" latinLnBrk="0" hangingPunct="1">
              <a:lnSpc>
                <a:spcPct val="130000"/>
              </a:lnSpc>
              <a:spcBef>
                <a:spcPct val="20000"/>
              </a:spcBef>
              <a:buFont typeface="Arial"/>
              <a:buNone/>
              <a:defRPr sz="1549" kern="1200">
                <a:solidFill>
                  <a:schemeClr val="tx2"/>
                </a:solidFill>
                <a:latin typeface="Open Sans"/>
                <a:ea typeface="+mn-ea"/>
                <a:cs typeface="Open Sans"/>
              </a:defRPr>
            </a:lvl2pPr>
            <a:lvl3pPr marL="1087009" indent="0" algn="ctr" defTabSz="543505" rtl="0" eaLnBrk="1" latinLnBrk="0" hangingPunct="1">
              <a:lnSpc>
                <a:spcPct val="130000"/>
              </a:lnSpc>
              <a:spcBef>
                <a:spcPct val="20000"/>
              </a:spcBef>
              <a:buFont typeface="Arial"/>
              <a:buNone/>
              <a:defRPr sz="1549" kern="1200">
                <a:solidFill>
                  <a:schemeClr val="tx2"/>
                </a:solidFill>
                <a:latin typeface="Open Sans"/>
                <a:ea typeface="+mn-ea"/>
                <a:cs typeface="Open Sans"/>
              </a:defRPr>
            </a:lvl3pPr>
            <a:lvl4pPr marL="1630517" indent="0" algn="ctr" defTabSz="543505" rtl="0" eaLnBrk="1" latinLnBrk="0" hangingPunct="1">
              <a:lnSpc>
                <a:spcPct val="130000"/>
              </a:lnSpc>
              <a:spcBef>
                <a:spcPct val="20000"/>
              </a:spcBef>
              <a:buFont typeface="Arial"/>
              <a:buNone/>
              <a:defRPr sz="1549" kern="1200">
                <a:solidFill>
                  <a:schemeClr val="tx2"/>
                </a:solidFill>
                <a:latin typeface="Open Sans"/>
                <a:ea typeface="+mn-ea"/>
                <a:cs typeface="Open Sans"/>
              </a:defRPr>
            </a:lvl4pPr>
            <a:lvl5pPr marL="2174020" indent="0" algn="ctr" defTabSz="543505" rtl="0" eaLnBrk="1" latinLnBrk="0" hangingPunct="1">
              <a:lnSpc>
                <a:spcPct val="130000"/>
              </a:lnSpc>
              <a:spcBef>
                <a:spcPct val="20000"/>
              </a:spcBef>
              <a:buFont typeface="Arial"/>
              <a:buNone/>
              <a:defRPr sz="1549" kern="1200">
                <a:solidFill>
                  <a:schemeClr val="tx2"/>
                </a:solidFill>
                <a:latin typeface="Open Sans"/>
                <a:ea typeface="+mn-ea"/>
                <a:cs typeface="Open Sans"/>
              </a:defRPr>
            </a:lvl5pPr>
            <a:lvl6pPr marL="2989277" indent="-271753" algn="l" defTabSz="543505" rtl="0" eaLnBrk="1" latinLnBrk="0" hangingPunct="1">
              <a:spcBef>
                <a:spcPct val="20000"/>
              </a:spcBef>
              <a:buFont typeface="Arial"/>
              <a:buChar char="•"/>
              <a:defRPr sz="2399" kern="1200">
                <a:solidFill>
                  <a:schemeClr val="tx1"/>
                </a:solidFill>
                <a:latin typeface="+mn-lt"/>
                <a:ea typeface="+mn-ea"/>
                <a:cs typeface="+mn-cs"/>
              </a:defRPr>
            </a:lvl6pPr>
            <a:lvl7pPr marL="3532783" indent="-271753" algn="l" defTabSz="543505" rtl="0" eaLnBrk="1" latinLnBrk="0" hangingPunct="1">
              <a:spcBef>
                <a:spcPct val="20000"/>
              </a:spcBef>
              <a:buFont typeface="Arial"/>
              <a:buChar char="•"/>
              <a:defRPr sz="2399" kern="1200">
                <a:solidFill>
                  <a:schemeClr val="tx1"/>
                </a:solidFill>
                <a:latin typeface="+mn-lt"/>
                <a:ea typeface="+mn-ea"/>
                <a:cs typeface="+mn-cs"/>
              </a:defRPr>
            </a:lvl7pPr>
            <a:lvl8pPr marL="4076289" indent="-271753" algn="l" defTabSz="543505" rtl="0" eaLnBrk="1" latinLnBrk="0" hangingPunct="1">
              <a:spcBef>
                <a:spcPct val="20000"/>
              </a:spcBef>
              <a:buFont typeface="Arial"/>
              <a:buChar char="•"/>
              <a:defRPr sz="2399" kern="1200">
                <a:solidFill>
                  <a:schemeClr val="tx1"/>
                </a:solidFill>
                <a:latin typeface="+mn-lt"/>
                <a:ea typeface="+mn-ea"/>
                <a:cs typeface="+mn-cs"/>
              </a:defRPr>
            </a:lvl8pPr>
            <a:lvl9pPr marL="4619794" indent="-271753" algn="l" defTabSz="543505" rtl="0" eaLnBrk="1" latinLnBrk="0" hangingPunct="1">
              <a:spcBef>
                <a:spcPct val="20000"/>
              </a:spcBef>
              <a:buFont typeface="Arial"/>
              <a:buChar char="•"/>
              <a:defRPr sz="2399" kern="1200">
                <a:solidFill>
                  <a:schemeClr val="tx1"/>
                </a:solidFill>
                <a:latin typeface="+mn-lt"/>
                <a:ea typeface="+mn-ea"/>
                <a:cs typeface="+mn-cs"/>
              </a:defRPr>
            </a:lvl9pPr>
          </a:lstStyle>
          <a:p>
            <a:pPr marL="177800" indent="-177800">
              <a:buClr>
                <a:srgbClr val="00FFFF"/>
              </a:buClr>
              <a:buFont typeface="Arial" panose="020B0604020202020204" pitchFamily="34" charset="0"/>
              <a:buChar char="•"/>
            </a:pPr>
            <a:r>
              <a:rPr lang="en-US">
                <a:solidFill>
                  <a:schemeClr val="bg1"/>
                </a:solidFill>
                <a:latin typeface="微軟正黑體" panose="020B0604030504040204" pitchFamily="34" charset="-120"/>
                <a:ea typeface="微軟正黑體" panose="020B0604030504040204" pitchFamily="34" charset="-120"/>
                <a:cs typeface="+mn-ea"/>
                <a:sym typeface="+mn-lt"/>
              </a:rPr>
              <a:t>新增多台檔案伺服器需要人工分配資料夾與儲存地</a:t>
            </a:r>
          </a:p>
          <a:p>
            <a:pPr marL="177800" indent="-177800">
              <a:buClr>
                <a:srgbClr val="00FFFF"/>
              </a:buClr>
              <a:buFont typeface="Arial" panose="020B0604020202020204" pitchFamily="34" charset="0"/>
              <a:buChar char="•"/>
            </a:pPr>
            <a:r>
              <a:rPr lang="en-US">
                <a:solidFill>
                  <a:schemeClr val="bg1"/>
                </a:solidFill>
                <a:latin typeface="微軟正黑體" panose="020B0604030504040204" pitchFamily="34" charset="-120"/>
                <a:ea typeface="微軟正黑體" panose="020B0604030504040204" pitchFamily="34" charset="-120"/>
                <a:cs typeface="+mn-ea"/>
                <a:sym typeface="+mn-lt"/>
              </a:rPr>
              <a:t>人工傳輸檔案到新伺服器</a:t>
            </a:r>
          </a:p>
          <a:p>
            <a:pPr marL="177800" indent="-177800">
              <a:buClr>
                <a:srgbClr val="00FFFF"/>
              </a:buClr>
              <a:buFont typeface="Arial" panose="020B0604020202020204" pitchFamily="34" charset="0"/>
              <a:buChar char="•"/>
            </a:pPr>
            <a:r>
              <a:rPr lang="en-US">
                <a:solidFill>
                  <a:schemeClr val="bg1"/>
                </a:solidFill>
                <a:latin typeface="微軟正黑體" panose="020B0604030504040204" pitchFamily="34" charset="-120"/>
                <a:ea typeface="微軟正黑體" panose="020B0604030504040204" pitchFamily="34" charset="-120"/>
                <a:cs typeface="+mn-ea"/>
                <a:sym typeface="+mn-lt"/>
              </a:rPr>
              <a:t>人工將應用程式與用戶導向新伺服器位置</a:t>
            </a:r>
          </a:p>
        </p:txBody>
      </p:sp>
      <p:sp>
        <p:nvSpPr>
          <p:cNvPr id="10" name="TextBox 293">
            <a:extLst>
              <a:ext uri="{FF2B5EF4-FFF2-40B4-BE49-F238E27FC236}">
                <a16:creationId xmlns:a16="http://schemas.microsoft.com/office/drawing/2014/main" id="{88DE6A04-7FA3-C548-80AA-83A94789841C}"/>
              </a:ext>
            </a:extLst>
          </p:cNvPr>
          <p:cNvSpPr txBox="1"/>
          <p:nvPr/>
        </p:nvSpPr>
        <p:spPr>
          <a:xfrm>
            <a:off x="1630870" y="2757934"/>
            <a:ext cx="1590767"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cs typeface="+mn-ea"/>
                <a:sym typeface="+mn-lt"/>
              </a:rPr>
              <a:t>/</a:t>
            </a:r>
            <a:r>
              <a:rPr kumimoji="0" lang="en-US" sz="1600" b="0" i="0" u="none" strike="noStrike" kern="1200" cap="none" spc="0" normalizeH="0" baseline="0" noProof="0" err="1">
                <a:ln>
                  <a:noFill/>
                </a:ln>
                <a:solidFill>
                  <a:prstClr val="white"/>
                </a:solidFill>
                <a:effectLst/>
                <a:uLnTx/>
                <a:uFillTx/>
                <a:cs typeface="+mn-ea"/>
                <a:sym typeface="+mn-lt"/>
              </a:rPr>
              <a:t>工程</a:t>
            </a:r>
            <a:endParaRPr kumimoji="0" lang="en-US" sz="1600" b="0" i="0" u="none" strike="noStrike" kern="1200" cap="none" spc="0" normalizeH="0" baseline="0" noProof="0">
              <a:ln>
                <a:noFill/>
              </a:ln>
              <a:solidFill>
                <a:prstClr val="white"/>
              </a:solidFill>
              <a:effectLst/>
              <a:uLnTx/>
              <a:uFillTx/>
              <a:cs typeface="+mn-ea"/>
              <a:sym typeface="+mn-lt"/>
            </a:endParaRPr>
          </a:p>
        </p:txBody>
      </p:sp>
      <p:sp>
        <p:nvSpPr>
          <p:cNvPr id="16" name="TextBox 294">
            <a:extLst>
              <a:ext uri="{FF2B5EF4-FFF2-40B4-BE49-F238E27FC236}">
                <a16:creationId xmlns:a16="http://schemas.microsoft.com/office/drawing/2014/main" id="{8DCC3A0C-E304-9645-B0BF-AE30D9E878CE}"/>
              </a:ext>
            </a:extLst>
          </p:cNvPr>
          <p:cNvSpPr txBox="1"/>
          <p:nvPr/>
        </p:nvSpPr>
        <p:spPr>
          <a:xfrm>
            <a:off x="4457118" y="2757934"/>
            <a:ext cx="1590767"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cs typeface="+mn-ea"/>
                <a:sym typeface="+mn-lt"/>
              </a:rPr>
              <a:t>/</a:t>
            </a:r>
            <a:r>
              <a:rPr lang="en-US" sz="1600" err="1">
                <a:solidFill>
                  <a:prstClr val="white"/>
                </a:solidFill>
                <a:cs typeface="+mn-ea"/>
                <a:sym typeface="+mn-lt"/>
              </a:rPr>
              <a:t>業務</a:t>
            </a:r>
            <a:endParaRPr kumimoji="0" lang="en-US" sz="1600" b="0" i="0" u="none" strike="noStrike" kern="1200" cap="none" spc="0" normalizeH="0" baseline="0" noProof="0">
              <a:ln>
                <a:noFill/>
              </a:ln>
              <a:solidFill>
                <a:prstClr val="white"/>
              </a:solidFill>
              <a:effectLst/>
              <a:uLnTx/>
              <a:uFillTx/>
              <a:cs typeface="+mn-ea"/>
              <a:sym typeface="+mn-lt"/>
            </a:endParaRPr>
          </a:p>
        </p:txBody>
      </p:sp>
      <p:sp>
        <p:nvSpPr>
          <p:cNvPr id="22" name="TextBox 296">
            <a:extLst>
              <a:ext uri="{FF2B5EF4-FFF2-40B4-BE49-F238E27FC236}">
                <a16:creationId xmlns:a16="http://schemas.microsoft.com/office/drawing/2014/main" id="{D80964A5-6FAD-2B4B-8E03-7E4D112CCF9D}"/>
              </a:ext>
            </a:extLst>
          </p:cNvPr>
          <p:cNvSpPr txBox="1"/>
          <p:nvPr/>
        </p:nvSpPr>
        <p:spPr>
          <a:xfrm>
            <a:off x="6028375" y="2757934"/>
            <a:ext cx="1590767"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cs typeface="+mn-ea"/>
                <a:sym typeface="+mn-lt"/>
              </a:rPr>
              <a:t>/</a:t>
            </a:r>
            <a:r>
              <a:rPr kumimoji="0" lang="en-US" sz="1600" b="0" i="0" u="none" strike="noStrike" kern="1200" cap="none" spc="0" normalizeH="0" baseline="0" noProof="0" err="1">
                <a:ln>
                  <a:noFill/>
                </a:ln>
                <a:solidFill>
                  <a:prstClr val="white"/>
                </a:solidFill>
                <a:effectLst/>
                <a:uLnTx/>
                <a:uFillTx/>
                <a:cs typeface="+mn-ea"/>
                <a:sym typeface="+mn-lt"/>
              </a:rPr>
              <a:t>行銷</a:t>
            </a:r>
            <a:endParaRPr kumimoji="0" lang="en-US" sz="1600" b="0" i="0" u="none" strike="noStrike" kern="1200" cap="none" spc="0" normalizeH="0" baseline="0" noProof="0">
              <a:ln>
                <a:noFill/>
              </a:ln>
              <a:solidFill>
                <a:prstClr val="white"/>
              </a:solidFill>
              <a:effectLst/>
              <a:uLnTx/>
              <a:uFillTx/>
              <a:cs typeface="+mn-ea"/>
              <a:sym typeface="+mn-lt"/>
            </a:endParaRPr>
          </a:p>
        </p:txBody>
      </p:sp>
      <p:sp>
        <p:nvSpPr>
          <p:cNvPr id="181" name="TextBox 396">
            <a:extLst>
              <a:ext uri="{FF2B5EF4-FFF2-40B4-BE49-F238E27FC236}">
                <a16:creationId xmlns:a16="http://schemas.microsoft.com/office/drawing/2014/main" id="{045A51EE-10D1-504A-89F5-6F8E4E5AB2B6}"/>
              </a:ext>
            </a:extLst>
          </p:cNvPr>
          <p:cNvSpPr txBox="1"/>
          <p:nvPr/>
        </p:nvSpPr>
        <p:spPr>
          <a:xfrm>
            <a:off x="439972" y="2757934"/>
            <a:ext cx="1590767"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cs typeface="+mn-ea"/>
                <a:sym typeface="+mn-lt"/>
              </a:rPr>
              <a:t>/</a:t>
            </a:r>
            <a:r>
              <a:rPr kumimoji="0" lang="en-US" sz="1600" b="0" i="0" u="none" strike="noStrike" kern="1200" cap="none" spc="0" normalizeH="0" baseline="0" noProof="0" err="1">
                <a:ln>
                  <a:noFill/>
                </a:ln>
                <a:solidFill>
                  <a:prstClr val="white"/>
                </a:solidFill>
                <a:effectLst/>
                <a:uLnTx/>
                <a:uFillTx/>
                <a:cs typeface="+mn-ea"/>
                <a:sym typeface="+mn-lt"/>
              </a:rPr>
              <a:t>程式檔</a:t>
            </a:r>
            <a:endParaRPr kumimoji="0" lang="en-US" sz="1600" b="0" i="0" u="none" strike="noStrike" kern="1200" cap="none" spc="0" normalizeH="0" baseline="0" noProof="0">
              <a:ln>
                <a:noFill/>
              </a:ln>
              <a:solidFill>
                <a:prstClr val="white"/>
              </a:solidFill>
              <a:effectLst/>
              <a:uLnTx/>
              <a:uFillTx/>
              <a:cs typeface="+mn-ea"/>
              <a:sym typeface="+mn-lt"/>
            </a:endParaRPr>
          </a:p>
        </p:txBody>
      </p:sp>
      <p:sp>
        <p:nvSpPr>
          <p:cNvPr id="187" name="TextBox 397">
            <a:extLst>
              <a:ext uri="{FF2B5EF4-FFF2-40B4-BE49-F238E27FC236}">
                <a16:creationId xmlns:a16="http://schemas.microsoft.com/office/drawing/2014/main" id="{50A36D9C-F7AD-D444-A6DA-1A67FE7297E9}"/>
              </a:ext>
            </a:extLst>
          </p:cNvPr>
          <p:cNvSpPr txBox="1"/>
          <p:nvPr/>
        </p:nvSpPr>
        <p:spPr>
          <a:xfrm>
            <a:off x="3247840" y="2757934"/>
            <a:ext cx="1590767"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cs typeface="+mn-ea"/>
                <a:sym typeface="+mn-lt"/>
              </a:rPr>
              <a:t>/</a:t>
            </a:r>
            <a:r>
              <a:rPr kumimoji="0" lang="en-US" sz="1600" b="0" i="0" u="none" strike="noStrike" kern="1200" cap="none" spc="0" normalizeH="0" baseline="0" noProof="0" err="1">
                <a:ln>
                  <a:noFill/>
                </a:ln>
                <a:solidFill>
                  <a:prstClr val="white"/>
                </a:solidFill>
                <a:effectLst/>
                <a:uLnTx/>
                <a:uFillTx/>
                <a:cs typeface="+mn-ea"/>
                <a:sym typeface="+mn-lt"/>
              </a:rPr>
              <a:t>業務</a:t>
            </a:r>
            <a:r>
              <a:rPr kumimoji="0" lang="en-US" sz="1600" b="0" i="0" u="none" strike="noStrike" kern="1200" cap="none" spc="0" normalizeH="0" baseline="0" noProof="0">
                <a:ln>
                  <a:noFill/>
                </a:ln>
                <a:solidFill>
                  <a:prstClr val="white"/>
                </a:solidFill>
                <a:effectLst/>
                <a:uLnTx/>
                <a:uFillTx/>
                <a:cs typeface="+mn-ea"/>
                <a:sym typeface="+mn-lt"/>
              </a:rPr>
              <a:t> 2</a:t>
            </a:r>
          </a:p>
        </p:txBody>
      </p:sp>
      <p:sp>
        <p:nvSpPr>
          <p:cNvPr id="199" name="TextBox 399">
            <a:extLst>
              <a:ext uri="{FF2B5EF4-FFF2-40B4-BE49-F238E27FC236}">
                <a16:creationId xmlns:a16="http://schemas.microsoft.com/office/drawing/2014/main" id="{39102304-9F01-E345-906A-5C9AC8AB9795}"/>
              </a:ext>
            </a:extLst>
          </p:cNvPr>
          <p:cNvSpPr txBox="1"/>
          <p:nvPr/>
        </p:nvSpPr>
        <p:spPr>
          <a:xfrm>
            <a:off x="7283366" y="2757934"/>
            <a:ext cx="1590767" cy="338555"/>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cs typeface="+mn-ea"/>
                <a:sym typeface="+mn-lt"/>
              </a:rPr>
              <a:t>/</a:t>
            </a:r>
            <a:r>
              <a:rPr kumimoji="0" lang="en-US" sz="1600" b="0" i="0" u="none" strike="noStrike" kern="1200" cap="none" spc="0" normalizeH="0" baseline="0" noProof="0" err="1">
                <a:ln>
                  <a:noFill/>
                </a:ln>
                <a:solidFill>
                  <a:prstClr val="white"/>
                </a:solidFill>
                <a:effectLst/>
                <a:uLnTx/>
                <a:uFillTx/>
                <a:cs typeface="+mn-ea"/>
                <a:sym typeface="+mn-lt"/>
              </a:rPr>
              <a:t>行銷</a:t>
            </a:r>
            <a:r>
              <a:rPr kumimoji="0" lang="zh-TW" altLang="en-US" sz="1600" b="0" i="0" u="none" strike="noStrike" kern="1200" cap="none" spc="0" normalizeH="0" baseline="0" noProof="0">
                <a:ln>
                  <a:noFill/>
                </a:ln>
                <a:solidFill>
                  <a:prstClr val="white"/>
                </a:solidFill>
                <a:effectLst/>
                <a:uLnTx/>
                <a:uFillTx/>
                <a:cs typeface="+mn-ea"/>
                <a:sym typeface="+mn-lt"/>
              </a:rPr>
              <a:t> </a:t>
            </a:r>
            <a:r>
              <a:rPr kumimoji="0" lang="en-US" sz="1600" b="0" i="0" u="none" strike="noStrike" kern="1200" cap="none" spc="0" normalizeH="0" baseline="0" noProof="0">
                <a:ln>
                  <a:noFill/>
                </a:ln>
                <a:solidFill>
                  <a:prstClr val="white"/>
                </a:solidFill>
                <a:effectLst/>
                <a:uLnTx/>
                <a:uFillTx/>
                <a:cs typeface="+mn-ea"/>
                <a:sym typeface="+mn-lt"/>
              </a:rPr>
              <a:t>2</a:t>
            </a:r>
          </a:p>
        </p:txBody>
      </p:sp>
      <p:sp>
        <p:nvSpPr>
          <p:cNvPr id="207" name="TextBox 423">
            <a:extLst>
              <a:ext uri="{FF2B5EF4-FFF2-40B4-BE49-F238E27FC236}">
                <a16:creationId xmlns:a16="http://schemas.microsoft.com/office/drawing/2014/main" id="{1EF5A1F0-C3F0-7943-AB29-FB43BF7D302F}"/>
              </a:ext>
            </a:extLst>
          </p:cNvPr>
          <p:cNvSpPr txBox="1"/>
          <p:nvPr/>
        </p:nvSpPr>
        <p:spPr>
          <a:xfrm>
            <a:off x="439972" y="2020406"/>
            <a:ext cx="430598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chemeClr val="bg1"/>
                </a:solidFill>
                <a:effectLst/>
                <a:uLnTx/>
                <a:uFillTx/>
                <a:latin typeface="微軟正黑體" panose="020B0604030504040204" pitchFamily="34" charset="-120"/>
                <a:ea typeface="微軟正黑體" panose="020B0604030504040204" pitchFamily="34" charset="-120"/>
                <a:cs typeface="+mn-ea"/>
                <a:sym typeface="+mn-lt"/>
              </a:rPr>
              <a:t>檔案跑去哪裡? 如何有效存放?</a:t>
            </a:r>
          </a:p>
        </p:txBody>
      </p:sp>
      <p:sp>
        <p:nvSpPr>
          <p:cNvPr id="221" name="矩形 220">
            <a:extLst>
              <a:ext uri="{FF2B5EF4-FFF2-40B4-BE49-F238E27FC236}">
                <a16:creationId xmlns:a16="http://schemas.microsoft.com/office/drawing/2014/main" id="{A26C3062-073E-3D41-BED9-614B82112233}"/>
              </a:ext>
            </a:extLst>
          </p:cNvPr>
          <p:cNvSpPr/>
          <p:nvPr/>
        </p:nvSpPr>
        <p:spPr>
          <a:xfrm>
            <a:off x="8639393" y="2388603"/>
            <a:ext cx="2490763" cy="707886"/>
          </a:xfrm>
          <a:prstGeom prst="rect">
            <a:avLst/>
          </a:prstGeom>
        </p:spPr>
        <p:txBody>
          <a:bodyPr wrap="square">
            <a:spAutoFit/>
          </a:bodyPr>
          <a:lstStyle/>
          <a:p>
            <a:r>
              <a:rPr lang="zh-TW" altLang="en-US" sz="2000" b="1">
                <a:solidFill>
                  <a:srgbClr val="00FFFF"/>
                </a:solidFill>
                <a:latin typeface="微軟正黑體" panose="020B0604030504040204" pitchFamily="34" charset="-120"/>
                <a:ea typeface="微軟正黑體" panose="020B0604030504040204" pitchFamily="34" charset="-120"/>
                <a:cs typeface="+mn-ea"/>
                <a:sym typeface="+mn-lt"/>
              </a:rPr>
              <a:t>不平衡的負載</a:t>
            </a:r>
            <a:endParaRPr lang="en-US" altLang="zh-TW" sz="2000" b="1">
              <a:solidFill>
                <a:srgbClr val="00FFFF"/>
              </a:solidFill>
              <a:latin typeface="微軟正黑體" panose="020B0604030504040204" pitchFamily="34" charset="-120"/>
              <a:ea typeface="微軟正黑體" panose="020B0604030504040204" pitchFamily="34" charset="-120"/>
              <a:cs typeface="+mn-ea"/>
              <a:sym typeface="+mn-lt"/>
            </a:endParaRPr>
          </a:p>
          <a:p>
            <a:r>
              <a:rPr lang="zh-TW" altLang="en-US" sz="2000" b="1">
                <a:solidFill>
                  <a:srgbClr val="00FFFF"/>
                </a:solidFill>
                <a:latin typeface="微軟正黑體" panose="020B0604030504040204" pitchFamily="34" charset="-120"/>
                <a:ea typeface="微軟正黑體" panose="020B0604030504040204" pitchFamily="34" charset="-120"/>
                <a:cs typeface="+mn-ea"/>
                <a:sym typeface="+mn-lt"/>
              </a:rPr>
              <a:t>與容量耗用分配</a:t>
            </a:r>
            <a:endParaRPr lang="en-US" altLang="zh-TW" sz="2000" b="1">
              <a:solidFill>
                <a:srgbClr val="00FFFF"/>
              </a:solidFill>
              <a:latin typeface="微軟正黑體" panose="020B0604030504040204" pitchFamily="34" charset="-120"/>
              <a:ea typeface="微軟正黑體" panose="020B0604030504040204" pitchFamily="34" charset="-120"/>
              <a:cs typeface="+mn-ea"/>
              <a:sym typeface="+mn-lt"/>
            </a:endParaRPr>
          </a:p>
        </p:txBody>
      </p:sp>
      <p:sp>
        <p:nvSpPr>
          <p:cNvPr id="223" name="TextBox 2">
            <a:extLst>
              <a:ext uri="{FF2B5EF4-FFF2-40B4-BE49-F238E27FC236}">
                <a16:creationId xmlns:a16="http://schemas.microsoft.com/office/drawing/2014/main" id="{8F90244F-FCF8-4057-A925-204F4196C586}"/>
              </a:ext>
            </a:extLst>
          </p:cNvPr>
          <p:cNvSpPr txBox="1"/>
          <p:nvPr/>
        </p:nvSpPr>
        <p:spPr>
          <a:xfrm>
            <a:off x="1053549" y="129885"/>
            <a:ext cx="9868451" cy="1323439"/>
          </a:xfrm>
          <a:prstGeom prst="rect">
            <a:avLst/>
          </a:prstGeom>
        </p:spPr>
        <p:txBody>
          <a:bodyPr wrap="square" lIns="0" tIns="45720" rIns="0" bIns="45720" rtlCol="0" anchor="t">
            <a:spAutoFit/>
          </a:bodyPr>
          <a:lstStyle/>
          <a:p>
            <a:r>
              <a:rPr kumimoji="1" lang="zh-TW" altLang="en-US" sz="4000" b="1">
                <a:solidFill>
                  <a:schemeClr val="bg1"/>
                </a:solidFill>
                <a:latin typeface="微軟正黑體"/>
                <a:ea typeface="微軟正黑體"/>
                <a:sym typeface="Arial" panose="020B0604020202020204" pitchFamily="34" charset="0"/>
              </a:rPr>
              <a:t>資料爆炸性成長與過多伺服器亂象可能導致企業擴展以及數位轉型受阻</a:t>
            </a:r>
          </a:p>
        </p:txBody>
      </p:sp>
      <p:pic>
        <p:nvPicPr>
          <p:cNvPr id="5" name="圖片 4">
            <a:extLst>
              <a:ext uri="{FF2B5EF4-FFF2-40B4-BE49-F238E27FC236}">
                <a16:creationId xmlns:a16="http://schemas.microsoft.com/office/drawing/2014/main" id="{C2872248-22AF-43D8-9C46-19011848A0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687" y="3202222"/>
            <a:ext cx="7963651" cy="3312878"/>
          </a:xfrm>
          <a:prstGeom prst="rect">
            <a:avLst/>
          </a:prstGeom>
        </p:spPr>
      </p:pic>
    </p:spTree>
    <p:extLst>
      <p:ext uri="{BB962C8B-B14F-4D97-AF65-F5344CB8AC3E}">
        <p14:creationId xmlns:p14="http://schemas.microsoft.com/office/powerpoint/2010/main" val="4024965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0AE9D0-374C-BD43-98E7-ED69BF51A999}"/>
              </a:ext>
            </a:extLst>
          </p:cNvPr>
          <p:cNvSpPr txBox="1"/>
          <p:nvPr/>
        </p:nvSpPr>
        <p:spPr>
          <a:xfrm>
            <a:off x="1053548" y="415619"/>
            <a:ext cx="11377635" cy="707886"/>
          </a:xfrm>
          <a:prstGeom prst="rect">
            <a:avLst/>
          </a:prstGeom>
        </p:spPr>
        <p:txBody>
          <a:bodyPr wrap="square" lIns="0" tIns="45720" rIns="0" bIns="45720" rtlCol="0" anchor="t">
            <a:spAutoFit/>
          </a:bodyPr>
          <a:lstStyle/>
          <a:p>
            <a:r>
              <a:rPr kumimoji="1" lang="zh-TW" altLang="en-US" sz="4000" b="1">
                <a:solidFill>
                  <a:schemeClr val="bg1"/>
                </a:solidFill>
                <a:latin typeface="微軟正黑體"/>
                <a:ea typeface="微軟正黑體"/>
                <a:sym typeface="Arial" panose="020B0604020202020204" pitchFamily="34" charset="0"/>
              </a:rPr>
              <a:t>如何滿足高速運算應用的企業儲存需求？</a:t>
            </a:r>
          </a:p>
        </p:txBody>
      </p:sp>
      <p:grpSp>
        <p:nvGrpSpPr>
          <p:cNvPr id="12" name="群組 11">
            <a:extLst>
              <a:ext uri="{FF2B5EF4-FFF2-40B4-BE49-F238E27FC236}">
                <a16:creationId xmlns:a16="http://schemas.microsoft.com/office/drawing/2014/main" id="{AC4A5F57-08B7-4199-885B-8E2556ACB5AE}"/>
              </a:ext>
            </a:extLst>
          </p:cNvPr>
          <p:cNvGrpSpPr/>
          <p:nvPr/>
        </p:nvGrpSpPr>
        <p:grpSpPr>
          <a:xfrm>
            <a:off x="341424" y="2048857"/>
            <a:ext cx="11530121" cy="2493547"/>
            <a:chOff x="535981" y="2137543"/>
            <a:chExt cx="11120038" cy="2404861"/>
          </a:xfrm>
        </p:grpSpPr>
        <p:pic>
          <p:nvPicPr>
            <p:cNvPr id="13" name="Picture 2">
              <a:extLst>
                <a:ext uri="{FF2B5EF4-FFF2-40B4-BE49-F238E27FC236}">
                  <a16:creationId xmlns:a16="http://schemas.microsoft.com/office/drawing/2014/main" id="{BEBEDF2C-269A-4877-98F7-68A4139F58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981" y="2137545"/>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4" name="Picture 4">
              <a:extLst>
                <a:ext uri="{FF2B5EF4-FFF2-40B4-BE49-F238E27FC236}">
                  <a16:creationId xmlns:a16="http://schemas.microsoft.com/office/drawing/2014/main" id="{8C10FE76-B972-4E9F-86E8-F0094335BD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3889" y="2137543"/>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5" name="Picture 6">
              <a:extLst>
                <a:ext uri="{FF2B5EF4-FFF2-40B4-BE49-F238E27FC236}">
                  <a16:creationId xmlns:a16="http://schemas.microsoft.com/office/drawing/2014/main" id="{F61A9E26-0D5C-4FF8-A798-3ECC5ACDCA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96071" y="2137544"/>
              <a:ext cx="3559948" cy="2404859"/>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grpSp>
      <p:sp>
        <p:nvSpPr>
          <p:cNvPr id="18" name="文字方塊 17">
            <a:extLst>
              <a:ext uri="{FF2B5EF4-FFF2-40B4-BE49-F238E27FC236}">
                <a16:creationId xmlns:a16="http://schemas.microsoft.com/office/drawing/2014/main" id="{5DBF972D-62B6-4365-B2F5-47C4A0042A5D}"/>
              </a:ext>
            </a:extLst>
          </p:cNvPr>
          <p:cNvSpPr txBox="1"/>
          <p:nvPr/>
        </p:nvSpPr>
        <p:spPr>
          <a:xfrm>
            <a:off x="38847" y="4809143"/>
            <a:ext cx="3925794" cy="461665"/>
          </a:xfrm>
          <a:prstGeom prst="rect">
            <a:avLst/>
          </a:prstGeom>
          <a:noFill/>
        </p:spPr>
        <p:txBody>
          <a:bodyPr wrap="square">
            <a:spAutoFit/>
          </a:bodyPr>
          <a:lstStyle/>
          <a:p>
            <a:pPr algn="ctr" fontAlgn="base"/>
            <a:r>
              <a:rPr lang="zh-TW" altLang="en-US" sz="2400" b="1">
                <a:solidFill>
                  <a:srgbClr val="03D2FB"/>
                </a:solidFill>
                <a:latin typeface="微軟正黑體" panose="020B0604030504040204" pitchFamily="34" charset="-120"/>
                <a:ea typeface="微軟正黑體" panose="020B0604030504040204" pitchFamily="34" charset="-120"/>
                <a:cs typeface="+mn-ea"/>
                <a:sym typeface="+mn-lt"/>
              </a:rPr>
              <a:t>虛擬化</a:t>
            </a:r>
            <a:endParaRPr lang="en" altLang="zh-TW" sz="2400">
              <a:solidFill>
                <a:srgbClr val="03D2FB"/>
              </a:solidFill>
              <a:latin typeface="微軟正黑體" panose="020B0604030504040204" pitchFamily="34" charset="-120"/>
              <a:ea typeface="微軟正黑體" panose="020B0604030504040204" pitchFamily="34" charset="-120"/>
              <a:cs typeface="+mn-ea"/>
              <a:sym typeface="+mn-lt"/>
            </a:endParaRPr>
          </a:p>
        </p:txBody>
      </p:sp>
      <p:sp>
        <p:nvSpPr>
          <p:cNvPr id="23" name="文字方塊 22">
            <a:extLst>
              <a:ext uri="{FF2B5EF4-FFF2-40B4-BE49-F238E27FC236}">
                <a16:creationId xmlns:a16="http://schemas.microsoft.com/office/drawing/2014/main" id="{970A0689-4B85-4A9F-8F65-2E59C3A82396}"/>
              </a:ext>
            </a:extLst>
          </p:cNvPr>
          <p:cNvSpPr txBox="1"/>
          <p:nvPr/>
        </p:nvSpPr>
        <p:spPr>
          <a:xfrm>
            <a:off x="278902" y="5261545"/>
            <a:ext cx="3583797" cy="879984"/>
          </a:xfrm>
          <a:prstGeom prst="rect">
            <a:avLst/>
          </a:prstGeom>
          <a:noFill/>
        </p:spPr>
        <p:txBody>
          <a:bodyPr wrap="square">
            <a:spAutoFit/>
          </a:bodyPr>
          <a:lstStyle/>
          <a:p>
            <a:pPr algn="ctr" fontAlgn="base">
              <a:lnSpc>
                <a:spcPts val="2050"/>
              </a:lnSpc>
            </a:pPr>
            <a:r>
              <a:rPr lang="zh-TW" altLang="en-US" sz="1500">
                <a:solidFill>
                  <a:schemeClr val="bg1"/>
                </a:solidFill>
                <a:latin typeface="微軟正黑體" panose="020B0604030504040204" pitchFamily="34" charset="-120"/>
                <a:ea typeface="微軟正黑體" panose="020B0604030504040204" pitchFamily="34" charset="-120"/>
              </a:rPr>
              <a:t>面對非結構性的資料處理，可突破 </a:t>
            </a:r>
            <a:r>
              <a:rPr lang="en" altLang="zh-TW" sz="1500">
                <a:solidFill>
                  <a:schemeClr val="bg1"/>
                </a:solidFill>
                <a:latin typeface="微軟正黑體" panose="020B0604030504040204" pitchFamily="34" charset="-120"/>
                <a:ea typeface="微軟正黑體" panose="020B0604030504040204" pitchFamily="34" charset="-120"/>
              </a:rPr>
              <a:t>I/O </a:t>
            </a:r>
            <a:r>
              <a:rPr lang="zh-TW" altLang="en-US" sz="1500">
                <a:solidFill>
                  <a:schemeClr val="bg1"/>
                </a:solidFill>
                <a:latin typeface="微軟正黑體" panose="020B0604030504040204" pitchFamily="34" charset="-120"/>
                <a:ea typeface="微軟正黑體" panose="020B0604030504040204" pitchFamily="34" charset="-120"/>
              </a:rPr>
              <a:t>密集應用的效能瓶頸，極適合大量虛擬化環境與桌面虛擬化 </a:t>
            </a:r>
            <a:r>
              <a:rPr lang="en-US" altLang="zh-TW" sz="1500">
                <a:solidFill>
                  <a:schemeClr val="bg1"/>
                </a:solidFill>
                <a:latin typeface="微軟正黑體" panose="020B0604030504040204" pitchFamily="34" charset="-120"/>
                <a:ea typeface="微軟正黑體" panose="020B0604030504040204" pitchFamily="34" charset="-120"/>
              </a:rPr>
              <a:t>(</a:t>
            </a:r>
            <a:r>
              <a:rPr lang="en" altLang="zh-TW" sz="1500">
                <a:solidFill>
                  <a:schemeClr val="bg1"/>
                </a:solidFill>
                <a:latin typeface="微軟正黑體" panose="020B0604030504040204" pitchFamily="34" charset="-120"/>
                <a:ea typeface="微軟正黑體" panose="020B0604030504040204" pitchFamily="34" charset="-120"/>
              </a:rPr>
              <a:t>VDI) </a:t>
            </a:r>
            <a:r>
              <a:rPr lang="zh-TW" altLang="en-US" sz="1500">
                <a:solidFill>
                  <a:schemeClr val="bg1"/>
                </a:solidFill>
                <a:latin typeface="微軟正黑體" panose="020B0604030504040204" pitchFamily="34" charset="-120"/>
                <a:ea typeface="微軟正黑體" panose="020B0604030504040204" pitchFamily="34" charset="-120"/>
              </a:rPr>
              <a:t>應用。</a:t>
            </a:r>
            <a:endParaRPr lang="en" altLang="zh-TW" sz="1500" b="0" i="0">
              <a:solidFill>
                <a:schemeClr val="bg1"/>
              </a:solidFill>
              <a:effectLst/>
              <a:latin typeface="微軟正黑體" panose="020B0604030504040204" pitchFamily="34" charset="-120"/>
              <a:ea typeface="微軟正黑體" panose="020B0604030504040204" pitchFamily="34" charset="-120"/>
              <a:cs typeface="+mn-ea"/>
              <a:sym typeface="+mn-lt"/>
            </a:endParaRPr>
          </a:p>
        </p:txBody>
      </p:sp>
      <p:sp>
        <p:nvSpPr>
          <p:cNvPr id="24" name="文字方塊 23">
            <a:extLst>
              <a:ext uri="{FF2B5EF4-FFF2-40B4-BE49-F238E27FC236}">
                <a16:creationId xmlns:a16="http://schemas.microsoft.com/office/drawing/2014/main" id="{625BCB93-E46D-4F28-B501-83E03399C220}"/>
              </a:ext>
            </a:extLst>
          </p:cNvPr>
          <p:cNvSpPr txBox="1"/>
          <p:nvPr/>
        </p:nvSpPr>
        <p:spPr>
          <a:xfrm>
            <a:off x="4176873" y="4809143"/>
            <a:ext cx="3838251" cy="461665"/>
          </a:xfrm>
          <a:prstGeom prst="rect">
            <a:avLst/>
          </a:prstGeom>
          <a:noFill/>
        </p:spPr>
        <p:txBody>
          <a:bodyPr wrap="square">
            <a:spAutoFit/>
          </a:bodyPr>
          <a:lstStyle/>
          <a:p>
            <a:pPr algn="ctr" fontAlgn="base"/>
            <a:r>
              <a:rPr lang="zh-TW" altLang="en-US" sz="2400" b="1">
                <a:solidFill>
                  <a:srgbClr val="03D2FB"/>
                </a:solidFill>
                <a:latin typeface="微軟正黑體" panose="020B0604030504040204" pitchFamily="34" charset="-120"/>
                <a:ea typeface="微軟正黑體" panose="020B0604030504040204" pitchFamily="34" charset="-120"/>
                <a:cs typeface="+mn-ea"/>
                <a:sym typeface="+mn-lt"/>
              </a:rPr>
              <a:t>資料庫</a:t>
            </a:r>
            <a:endParaRPr lang="en" altLang="zh-TW" sz="2400">
              <a:solidFill>
                <a:srgbClr val="03D2FB"/>
              </a:solidFill>
              <a:latin typeface="微軟正黑體" panose="020B0604030504040204" pitchFamily="34" charset="-120"/>
              <a:ea typeface="微軟正黑體" panose="020B0604030504040204" pitchFamily="34" charset="-120"/>
              <a:cs typeface="+mn-ea"/>
              <a:sym typeface="+mn-lt"/>
            </a:endParaRPr>
          </a:p>
        </p:txBody>
      </p:sp>
      <p:sp>
        <p:nvSpPr>
          <p:cNvPr id="25" name="文字方塊 24">
            <a:extLst>
              <a:ext uri="{FF2B5EF4-FFF2-40B4-BE49-F238E27FC236}">
                <a16:creationId xmlns:a16="http://schemas.microsoft.com/office/drawing/2014/main" id="{250529BF-050D-4205-BDF1-19DC45300F7A}"/>
              </a:ext>
            </a:extLst>
          </p:cNvPr>
          <p:cNvSpPr txBox="1"/>
          <p:nvPr/>
        </p:nvSpPr>
        <p:spPr>
          <a:xfrm>
            <a:off x="4346700" y="5261545"/>
            <a:ext cx="3583798" cy="900246"/>
          </a:xfrm>
          <a:prstGeom prst="rect">
            <a:avLst/>
          </a:prstGeom>
          <a:noFill/>
        </p:spPr>
        <p:txBody>
          <a:bodyPr wrap="square">
            <a:spAutoFit/>
          </a:bodyPr>
          <a:lstStyle/>
          <a:p>
            <a:pPr algn="ctr" fontAlgn="base">
              <a:lnSpc>
                <a:spcPts val="2050"/>
              </a:lnSpc>
            </a:pPr>
            <a:r>
              <a:rPr lang="zh-TW" altLang="en-US" sz="1500">
                <a:solidFill>
                  <a:schemeClr val="bg1"/>
                </a:solidFill>
                <a:latin typeface="微軟正黑體" panose="020B0604030504040204" pitchFamily="34" charset="-120"/>
                <a:ea typeface="微軟正黑體" panose="020B0604030504040204" pitchFamily="34" charset="-120"/>
              </a:rPr>
              <a:t>具備更低延遲與更高 </a:t>
            </a:r>
            <a:r>
              <a:rPr lang="en" altLang="zh-TW" sz="1500">
                <a:solidFill>
                  <a:schemeClr val="bg1"/>
                </a:solidFill>
                <a:latin typeface="微軟正黑體" panose="020B0604030504040204" pitchFamily="34" charset="-120"/>
                <a:ea typeface="微軟正黑體" panose="020B0604030504040204" pitchFamily="34" charset="-120"/>
              </a:rPr>
              <a:t>IOPS </a:t>
            </a:r>
            <a:r>
              <a:rPr lang="zh-TW" altLang="en-US" sz="1500">
                <a:solidFill>
                  <a:schemeClr val="bg1"/>
                </a:solidFill>
                <a:latin typeface="微軟正黑體" panose="020B0604030504040204" pitchFamily="34" charset="-120"/>
                <a:ea typeface="微軟正黑體" panose="020B0604030504040204" pitchFamily="34" charset="-120"/>
              </a:rPr>
              <a:t>效能，讓承載企業龐大業務系統與關鍵資料的資料中心展現更快速的回應能力。</a:t>
            </a:r>
            <a:endParaRPr lang="en-US" altLang="zh-TW" sz="1500">
              <a:solidFill>
                <a:schemeClr val="bg1"/>
              </a:solidFill>
              <a:latin typeface="微軟正黑體" panose="020B0604030504040204" pitchFamily="34" charset="-120"/>
              <a:ea typeface="微軟正黑體" panose="020B0604030504040204" pitchFamily="34" charset="-120"/>
              <a:cs typeface="+mn-ea"/>
              <a:sym typeface="+mn-lt"/>
            </a:endParaRPr>
          </a:p>
        </p:txBody>
      </p:sp>
      <p:sp>
        <p:nvSpPr>
          <p:cNvPr id="26" name="文字方塊 25">
            <a:extLst>
              <a:ext uri="{FF2B5EF4-FFF2-40B4-BE49-F238E27FC236}">
                <a16:creationId xmlns:a16="http://schemas.microsoft.com/office/drawing/2014/main" id="{2A7199F5-A23C-45A0-B0E8-EC1D0B8B8293}"/>
              </a:ext>
            </a:extLst>
          </p:cNvPr>
          <p:cNvSpPr txBox="1"/>
          <p:nvPr/>
        </p:nvSpPr>
        <p:spPr>
          <a:xfrm>
            <a:off x="8183583" y="4799878"/>
            <a:ext cx="3838250" cy="461665"/>
          </a:xfrm>
          <a:prstGeom prst="rect">
            <a:avLst/>
          </a:prstGeom>
          <a:noFill/>
        </p:spPr>
        <p:txBody>
          <a:bodyPr wrap="square">
            <a:spAutoFit/>
          </a:bodyPr>
          <a:lstStyle/>
          <a:p>
            <a:pPr algn="ctr" fontAlgn="base"/>
            <a:r>
              <a:rPr lang="zh-TW" altLang="en-US" sz="2400" b="1">
                <a:solidFill>
                  <a:srgbClr val="03D2FB"/>
                </a:solidFill>
                <a:latin typeface="微軟正黑體" panose="020B0604030504040204" pitchFamily="34" charset="-120"/>
                <a:ea typeface="微軟正黑體" panose="020B0604030504040204" pitchFamily="34" charset="-120"/>
                <a:cs typeface="+mn-ea"/>
                <a:sym typeface="+mn-lt"/>
              </a:rPr>
              <a:t>影視產業</a:t>
            </a:r>
            <a:r>
              <a:rPr lang="en-US" altLang="zh-TW" sz="2400" b="1">
                <a:solidFill>
                  <a:srgbClr val="03D2FB"/>
                </a:solidFill>
                <a:latin typeface="微軟正黑體" panose="020B0604030504040204" pitchFamily="34" charset="-120"/>
                <a:ea typeface="微軟正黑體" panose="020B0604030504040204" pitchFamily="34" charset="-120"/>
                <a:cs typeface="+mn-ea"/>
                <a:sym typeface="+mn-lt"/>
              </a:rPr>
              <a:t> (M&amp;E)</a:t>
            </a:r>
            <a:endParaRPr lang="en" altLang="zh-TW" sz="2400">
              <a:solidFill>
                <a:srgbClr val="03D2FB"/>
              </a:solidFill>
              <a:latin typeface="微軟正黑體" panose="020B0604030504040204" pitchFamily="34" charset="-120"/>
              <a:ea typeface="微軟正黑體" panose="020B0604030504040204" pitchFamily="34" charset="-120"/>
              <a:cs typeface="+mn-ea"/>
              <a:sym typeface="+mn-lt"/>
            </a:endParaRPr>
          </a:p>
        </p:txBody>
      </p:sp>
      <p:sp>
        <p:nvSpPr>
          <p:cNvPr id="27" name="文字方塊 26">
            <a:extLst>
              <a:ext uri="{FF2B5EF4-FFF2-40B4-BE49-F238E27FC236}">
                <a16:creationId xmlns:a16="http://schemas.microsoft.com/office/drawing/2014/main" id="{BDC7FC09-87B1-4D01-999B-8B71C83F6E1B}"/>
              </a:ext>
            </a:extLst>
          </p:cNvPr>
          <p:cNvSpPr txBox="1"/>
          <p:nvPr/>
        </p:nvSpPr>
        <p:spPr>
          <a:xfrm>
            <a:off x="8271127" y="5245356"/>
            <a:ext cx="3750706" cy="879984"/>
          </a:xfrm>
          <a:prstGeom prst="rect">
            <a:avLst/>
          </a:prstGeom>
          <a:noFill/>
        </p:spPr>
        <p:txBody>
          <a:bodyPr wrap="square">
            <a:spAutoFit/>
          </a:bodyPr>
          <a:lstStyle/>
          <a:p>
            <a:pPr algn="ctr" fontAlgn="base">
              <a:lnSpc>
                <a:spcPts val="2050"/>
              </a:lnSpc>
            </a:pPr>
            <a:r>
              <a:rPr lang="zh-TW" altLang="en-US" sz="1500">
                <a:solidFill>
                  <a:schemeClr val="bg1"/>
                </a:solidFill>
                <a:latin typeface="微軟正黑體" panose="020B0604030504040204" pitchFamily="34" charset="-120"/>
                <a:ea typeface="微軟正黑體" panose="020B0604030504040204" pitchFamily="34" charset="-120"/>
              </a:rPr>
              <a:t>滿足流暢的 </a:t>
            </a:r>
            <a:r>
              <a:rPr lang="en-US" altLang="zh-TW" sz="1500">
                <a:solidFill>
                  <a:schemeClr val="bg1"/>
                </a:solidFill>
                <a:latin typeface="微軟正黑體" panose="020B0604030504040204" pitchFamily="34" charset="-120"/>
                <a:ea typeface="微軟正黑體" panose="020B0604030504040204" pitchFamily="34" charset="-120"/>
              </a:rPr>
              <a:t>4</a:t>
            </a:r>
            <a:r>
              <a:rPr lang="en" altLang="zh-TW" sz="1500">
                <a:solidFill>
                  <a:schemeClr val="bg1"/>
                </a:solidFill>
                <a:latin typeface="微軟正黑體" panose="020B0604030504040204" pitchFamily="34" charset="-120"/>
                <a:ea typeface="微軟正黑體" panose="020B0604030504040204" pitchFamily="34" charset="-120"/>
              </a:rPr>
              <a:t>K/8K </a:t>
            </a:r>
            <a:r>
              <a:rPr lang="zh-TW" altLang="en-US" sz="1500">
                <a:solidFill>
                  <a:schemeClr val="bg1"/>
                </a:solidFill>
                <a:latin typeface="微軟正黑體" panose="020B0604030504040204" pitchFamily="34" charset="-120"/>
                <a:ea typeface="微軟正黑體" panose="020B0604030504040204" pitchFamily="34" charset="-120"/>
              </a:rPr>
              <a:t>影音串流和後製，讓數位媒體工作流享有更快的資料傳輸、存取與備份速度，產製流程效率更高。</a:t>
            </a:r>
            <a:endParaRPr lang="en-US" altLang="zh-TW" sz="1500">
              <a:solidFill>
                <a:schemeClr val="bg1"/>
              </a:solidFill>
              <a:latin typeface="微軟正黑體" panose="020B0604030504040204" pitchFamily="34" charset="-120"/>
              <a:ea typeface="微軟正黑體" panose="020B0604030504040204" pitchFamily="34" charset="-120"/>
              <a:cs typeface="+mn-ea"/>
              <a:sym typeface="+mn-lt"/>
            </a:endParaRPr>
          </a:p>
        </p:txBody>
      </p:sp>
    </p:spTree>
    <p:extLst>
      <p:ext uri="{BB962C8B-B14F-4D97-AF65-F5344CB8AC3E}">
        <p14:creationId xmlns:p14="http://schemas.microsoft.com/office/powerpoint/2010/main" val="3756208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表格 29">
            <a:extLst>
              <a:ext uri="{FF2B5EF4-FFF2-40B4-BE49-F238E27FC236}">
                <a16:creationId xmlns:a16="http://schemas.microsoft.com/office/drawing/2014/main" id="{FFE45AA0-ED6A-394A-A9E3-86AABFD8F1AD}"/>
              </a:ext>
            </a:extLst>
          </p:cNvPr>
          <p:cNvGraphicFramePr>
            <a:graphicFrameLocks noGrp="1"/>
          </p:cNvGraphicFramePr>
          <p:nvPr>
            <p:extLst>
              <p:ext uri="{D42A27DB-BD31-4B8C-83A1-F6EECF244321}">
                <p14:modId xmlns:p14="http://schemas.microsoft.com/office/powerpoint/2010/main" val="62924222"/>
              </p:ext>
            </p:extLst>
          </p:nvPr>
        </p:nvGraphicFramePr>
        <p:xfrm>
          <a:off x="457870" y="2197590"/>
          <a:ext cx="6273248" cy="4191946"/>
        </p:xfrm>
        <a:graphic>
          <a:graphicData uri="http://schemas.openxmlformats.org/drawingml/2006/table">
            <a:tbl>
              <a:tblPr firstRow="1" bandRow="1">
                <a:tableStyleId>{E8034E78-7F5D-4C2E-B375-FC64B27BC917}</a:tableStyleId>
              </a:tblPr>
              <a:tblGrid>
                <a:gridCol w="1227895">
                  <a:extLst>
                    <a:ext uri="{9D8B030D-6E8A-4147-A177-3AD203B41FA5}">
                      <a16:colId xmlns:a16="http://schemas.microsoft.com/office/drawing/2014/main" val="1842331873"/>
                    </a:ext>
                  </a:extLst>
                </a:gridCol>
                <a:gridCol w="1329697">
                  <a:extLst>
                    <a:ext uri="{9D8B030D-6E8A-4147-A177-3AD203B41FA5}">
                      <a16:colId xmlns:a16="http://schemas.microsoft.com/office/drawing/2014/main" val="3539568958"/>
                    </a:ext>
                  </a:extLst>
                </a:gridCol>
                <a:gridCol w="1079459">
                  <a:extLst>
                    <a:ext uri="{9D8B030D-6E8A-4147-A177-3AD203B41FA5}">
                      <a16:colId xmlns:a16="http://schemas.microsoft.com/office/drawing/2014/main" val="2004909729"/>
                    </a:ext>
                  </a:extLst>
                </a:gridCol>
                <a:gridCol w="2636197">
                  <a:extLst>
                    <a:ext uri="{9D8B030D-6E8A-4147-A177-3AD203B41FA5}">
                      <a16:colId xmlns:a16="http://schemas.microsoft.com/office/drawing/2014/main" val="917857169"/>
                    </a:ext>
                  </a:extLst>
                </a:gridCol>
              </a:tblGrid>
              <a:tr h="478231">
                <a:tc>
                  <a:txBody>
                    <a:bodyPr/>
                    <a:lstStyle/>
                    <a:p>
                      <a:endParaRPr lang="zh-TW" altLang="en-US" sz="1600">
                        <a:latin typeface="微軟正黑體" panose="020B0604030504040204" pitchFamily="34" charset="-120"/>
                        <a:ea typeface="微軟正黑體" panose="020B0604030504040204" pitchFamily="34" charset="-120"/>
                      </a:endParaRPr>
                    </a:p>
                  </a:txBody>
                  <a:tcPr marL="121920" marR="121920" marT="60960" marB="60960" anchor="ctr">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1B008E"/>
                        </a:gs>
                        <a:gs pos="85000">
                          <a:srgbClr val="0D60FE"/>
                        </a:gs>
                      </a:gsLst>
                      <a:lin ang="0" scaled="0"/>
                    </a:gradFill>
                  </a:tcPr>
                </a:tc>
                <a:tc>
                  <a:txBody>
                    <a:bodyPr/>
                    <a:lstStyle/>
                    <a:p>
                      <a:r>
                        <a:rPr lang="zh-TW" altLang="en-US" sz="1600" b="1">
                          <a:latin typeface="微軟正黑體" panose="020B0604030504040204" pitchFamily="34" charset="-120"/>
                          <a:ea typeface="微軟正黑體" panose="020B0604030504040204" pitchFamily="34" charset="-120"/>
                        </a:rPr>
                        <a:t>外型</a:t>
                      </a: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1B008E"/>
                        </a:gs>
                        <a:gs pos="85000">
                          <a:srgbClr val="0D60FE"/>
                        </a:gs>
                      </a:gsLst>
                      <a:lin ang="0" scaled="0"/>
                    </a:gradFill>
                  </a:tcPr>
                </a:tc>
                <a:tc>
                  <a:txBody>
                    <a:bodyPr/>
                    <a:lstStyle/>
                    <a:p>
                      <a:r>
                        <a:rPr lang="zh-TW" altLang="en-US" sz="1600" b="1">
                          <a:latin typeface="微軟正黑體" panose="020B0604030504040204" pitchFamily="34" charset="-120"/>
                          <a:ea typeface="微軟正黑體" panose="020B0604030504040204" pitchFamily="34" charset="-120"/>
                        </a:rPr>
                        <a:t>介面</a:t>
                      </a: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B w="12700" cap="flat" cmpd="sng" algn="ctr">
                      <a:solidFill>
                        <a:schemeClr val="bg1">
                          <a:lumMod val="95000"/>
                        </a:schemeClr>
                      </a:solidFill>
                      <a:prstDash val="solid"/>
                      <a:round/>
                      <a:headEnd type="none" w="med" len="med"/>
                      <a:tailEnd type="none" w="med" len="med"/>
                    </a:lnB>
                    <a:gradFill>
                      <a:gsLst>
                        <a:gs pos="100000">
                          <a:srgbClr val="1B008E"/>
                        </a:gs>
                        <a:gs pos="85000">
                          <a:srgbClr val="0D60FE"/>
                        </a:gs>
                      </a:gsLst>
                      <a:lin ang="0" scaled="0"/>
                    </a:gradFill>
                  </a:tcPr>
                </a:tc>
                <a:tc>
                  <a:txBody>
                    <a:bodyPr/>
                    <a:lstStyle/>
                    <a:p>
                      <a:r>
                        <a:rPr lang="zh-TW" altLang="en-US" sz="1600" b="1">
                          <a:latin typeface="微軟正黑體" panose="020B0604030504040204" pitchFamily="34" charset="-120"/>
                          <a:ea typeface="微軟正黑體" panose="020B0604030504040204" pitchFamily="34" charset="-120"/>
                        </a:rPr>
                        <a:t>主要尺寸</a:t>
                      </a:r>
                    </a:p>
                  </a:txBody>
                  <a:tcPr marL="121920" marR="121920" marT="60960" marB="60960" anchor="ctr">
                    <a:lnL w="12700" cap="flat" cmpd="sng" algn="ctr">
                      <a:solidFill>
                        <a:schemeClr val="bg1">
                          <a:lumMod val="95000"/>
                        </a:schemeClr>
                      </a:solidFill>
                      <a:prstDash val="solid"/>
                      <a:round/>
                      <a:headEnd type="none" w="med" len="med"/>
                      <a:tailEnd type="none" w="med" len="med"/>
                    </a:lnL>
                    <a:lnB w="12700" cap="flat" cmpd="sng" algn="ctr">
                      <a:solidFill>
                        <a:schemeClr val="bg1">
                          <a:lumMod val="95000"/>
                        </a:schemeClr>
                      </a:solidFill>
                      <a:prstDash val="solid"/>
                      <a:round/>
                      <a:headEnd type="none" w="med" len="med"/>
                      <a:tailEnd type="none" w="med" len="med"/>
                    </a:lnB>
                    <a:gradFill>
                      <a:gsLst>
                        <a:gs pos="100000">
                          <a:srgbClr val="1B008E"/>
                        </a:gs>
                        <a:gs pos="85000">
                          <a:srgbClr val="0D60FE"/>
                        </a:gs>
                      </a:gsLst>
                      <a:lin ang="0" scaled="0"/>
                    </a:gradFill>
                  </a:tcPr>
                </a:tc>
                <a:extLst>
                  <a:ext uri="{0D108BD9-81ED-4DB2-BD59-A6C34878D82A}">
                    <a16:rowId xmlns:a16="http://schemas.microsoft.com/office/drawing/2014/main" val="706025675"/>
                  </a:ext>
                </a:extLst>
              </a:tr>
              <a:tr h="365760">
                <a:tc rowSpan="3">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3">
                  <a:txBody>
                    <a:bodyPr/>
                    <a:lstStyle/>
                    <a:p>
                      <a:r>
                        <a:rPr lang="en-US" altLang="zh-TW" sz="1400">
                          <a:solidFill>
                            <a:schemeClr val="tx1"/>
                          </a:solidFill>
                          <a:latin typeface="微軟正黑體" panose="020B0604030504040204" pitchFamily="34" charset="-120"/>
                          <a:ea typeface="微軟正黑體" panose="020B0604030504040204" pitchFamily="34" charset="-120"/>
                        </a:rPr>
                        <a:t>2.5 </a:t>
                      </a:r>
                      <a:r>
                        <a:rPr lang="zh-TW" altLang="en-US" sz="1400">
                          <a:solidFill>
                            <a:schemeClr val="tx1"/>
                          </a:solidFill>
                          <a:latin typeface="微軟正黑體" panose="020B0604030504040204" pitchFamily="34" charset="-120"/>
                          <a:ea typeface="微軟正黑體" panose="020B0604030504040204" pitchFamily="34" charset="-120"/>
                        </a:rPr>
                        <a:t>吋</a:t>
                      </a:r>
                      <a:r>
                        <a:rPr lang="en-US" altLang="zh-TW" sz="1400">
                          <a:solidFill>
                            <a:schemeClr val="tx1"/>
                          </a:solidFill>
                          <a:latin typeface="微軟正黑體" panose="020B0604030504040204" pitchFamily="34" charset="-120"/>
                          <a:ea typeface="微軟正黑體" panose="020B0604030504040204" pitchFamily="34" charset="-120"/>
                        </a:rPr>
                        <a:t> </a:t>
                      </a:r>
                    </a:p>
                    <a:p>
                      <a:r>
                        <a:rPr lang="en-US" altLang="zh-TW" sz="1400">
                          <a:solidFill>
                            <a:schemeClr val="tx1"/>
                          </a:solidFill>
                          <a:latin typeface="微軟正黑體" panose="020B0604030504040204" pitchFamily="34" charset="-120"/>
                          <a:ea typeface="微軟正黑體" panose="020B0604030504040204" pitchFamily="34" charset="-120"/>
                        </a:rPr>
                        <a:t>(</a:t>
                      </a:r>
                      <a:r>
                        <a:rPr lang="zh-TW" altLang="en-US" sz="1400">
                          <a:solidFill>
                            <a:schemeClr val="tx1"/>
                          </a:solidFill>
                          <a:latin typeface="微軟正黑體" panose="020B0604030504040204" pitchFamily="34" charset="-120"/>
                          <a:ea typeface="微軟正黑體" panose="020B0604030504040204" pitchFamily="34" charset="-120"/>
                        </a:rPr>
                        <a:t>支援熱插拔</a:t>
                      </a:r>
                      <a:r>
                        <a:rPr lang="en-US" altLang="zh-TW" sz="1400">
                          <a:solidFill>
                            <a:schemeClr val="tx1"/>
                          </a:solidFill>
                          <a:latin typeface="微軟正黑體" panose="020B0604030504040204" pitchFamily="34" charset="-120"/>
                          <a:ea typeface="微軟正黑體" panose="020B0604030504040204" pitchFamily="34" charset="-120"/>
                        </a:rPr>
                        <a:t>)</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SATA</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高度</a:t>
                      </a:r>
                      <a:r>
                        <a:rPr lang="en-US" altLang="zh-TW" sz="1400">
                          <a:solidFill>
                            <a:schemeClr val="tx1"/>
                          </a:solidFill>
                          <a:latin typeface="微軟正黑體" panose="020B0604030504040204" pitchFamily="34" charset="-120"/>
                          <a:ea typeface="微軟正黑體" panose="020B0604030504040204" pitchFamily="34" charset="-120"/>
                        </a:rPr>
                        <a:t> 7 mm</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1126617698"/>
                  </a:ext>
                </a:extLst>
              </a:tr>
              <a:tr h="609600">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SAS</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高度</a:t>
                      </a:r>
                      <a:r>
                        <a:rPr lang="en-US" altLang="zh-TW" sz="1400">
                          <a:solidFill>
                            <a:schemeClr val="tx1"/>
                          </a:solidFill>
                          <a:latin typeface="微軟正黑體" panose="020B0604030504040204" pitchFamily="34" charset="-120"/>
                          <a:ea typeface="微軟正黑體" panose="020B0604030504040204" pitchFamily="34" charset="-120"/>
                        </a:rPr>
                        <a:t> 15 mm</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1571440493"/>
                  </a:ext>
                </a:extLst>
              </a:tr>
              <a:tr h="609600">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NVMe (U.2/U.3)</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zh-TW" altLang="en-US" sz="1400">
                          <a:solidFill>
                            <a:schemeClr val="tx1"/>
                          </a:solidFill>
                          <a:latin typeface="微軟正黑體" panose="020B0604030504040204" pitchFamily="34" charset="-120"/>
                          <a:ea typeface="微軟正黑體" panose="020B0604030504040204" pitchFamily="34" charset="-120"/>
                        </a:rPr>
                        <a:t>高度</a:t>
                      </a:r>
                      <a:r>
                        <a:rPr lang="en-US" altLang="zh-TW" sz="1400">
                          <a:solidFill>
                            <a:schemeClr val="tx1"/>
                          </a:solidFill>
                          <a:latin typeface="微軟正黑體" panose="020B0604030504040204" pitchFamily="34" charset="-120"/>
                          <a:ea typeface="微軟正黑體" panose="020B0604030504040204" pitchFamily="34" charset="-120"/>
                        </a:rPr>
                        <a:t> 7 mm</a:t>
                      </a:r>
                      <a:endParaRPr lang="zh-TW" altLang="en-US" sz="1400">
                        <a:solidFill>
                          <a:schemeClr val="tx1"/>
                        </a:solidFill>
                        <a:latin typeface="微軟正黑體" panose="020B0604030504040204" pitchFamily="34" charset="-120"/>
                        <a:ea typeface="微軟正黑體" panose="020B0604030504040204" pitchFamily="34" charset="-120"/>
                      </a:endParaRPr>
                    </a:p>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高度</a:t>
                      </a:r>
                      <a:r>
                        <a:rPr lang="en-US" altLang="zh-TW" sz="1400">
                          <a:solidFill>
                            <a:schemeClr val="tx1"/>
                          </a:solidFill>
                          <a:latin typeface="微軟正黑體" panose="020B0604030504040204" pitchFamily="34" charset="-120"/>
                          <a:ea typeface="微軟正黑體" panose="020B0604030504040204" pitchFamily="34" charset="-120"/>
                        </a:rPr>
                        <a:t> 15 mm</a:t>
                      </a: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3593451519"/>
                  </a:ext>
                </a:extLst>
              </a:tr>
              <a:tr h="619332">
                <a:tc rowSpan="2">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2">
                  <a:txBody>
                    <a:bodyPr/>
                    <a:lstStyle/>
                    <a:p>
                      <a:r>
                        <a:rPr lang="en-US" altLang="zh-TW" sz="1400">
                          <a:solidFill>
                            <a:schemeClr val="tx1"/>
                          </a:solidFill>
                          <a:latin typeface="微軟正黑體" panose="020B0604030504040204" pitchFamily="34" charset="-120"/>
                          <a:ea typeface="微軟正黑體" panose="020B0604030504040204" pitchFamily="34" charset="-120"/>
                        </a:rPr>
                        <a:t>M.2</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SATA</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rowSpan="2">
                  <a:txBody>
                    <a:bodyPr/>
                    <a:lstStyle/>
                    <a:p>
                      <a:pPr marL="88900" indent="-88900">
                        <a:buFont typeface="Arial" panose="020B0604020202020204" pitchFamily="34" charset="0"/>
                        <a:buChar char="•"/>
                      </a:pPr>
                      <a:r>
                        <a:rPr lang="en-US" altLang="zh-TW" sz="1400">
                          <a:solidFill>
                            <a:schemeClr val="tx1"/>
                          </a:solidFill>
                          <a:latin typeface="微軟正黑體" panose="020B0604030504040204" pitchFamily="34" charset="-120"/>
                          <a:ea typeface="微軟正黑體" panose="020B0604030504040204" pitchFamily="34" charset="-120"/>
                        </a:rPr>
                        <a:t>2230 (22 x 30 mm)</a:t>
                      </a:r>
                    </a:p>
                    <a:p>
                      <a:pPr marL="88900" indent="-88900">
                        <a:buFont typeface="Arial" panose="020B0604020202020204" pitchFamily="34" charset="0"/>
                        <a:buChar char="•"/>
                      </a:pPr>
                      <a:r>
                        <a:rPr lang="en-US" altLang="zh-TW" sz="1400">
                          <a:solidFill>
                            <a:schemeClr val="tx1"/>
                          </a:solidFill>
                          <a:latin typeface="微軟正黑體" panose="020B0604030504040204" pitchFamily="34" charset="-120"/>
                          <a:ea typeface="微軟正黑體" panose="020B0604030504040204" pitchFamily="34" charset="-120"/>
                        </a:rPr>
                        <a:t>2280 (22 x 80 mm)</a:t>
                      </a:r>
                    </a:p>
                    <a:p>
                      <a:pPr marL="88900" indent="-88900">
                        <a:buFont typeface="Arial" panose="020B0604020202020204" pitchFamily="34" charset="0"/>
                        <a:buChar char="•"/>
                      </a:pPr>
                      <a:r>
                        <a:rPr lang="en-US" altLang="zh-TW" sz="1400">
                          <a:solidFill>
                            <a:schemeClr val="tx1"/>
                          </a:solidFill>
                          <a:latin typeface="微軟正黑體" panose="020B0604030504040204" pitchFamily="34" charset="-120"/>
                          <a:ea typeface="微軟正黑體" panose="020B0604030504040204" pitchFamily="34" charset="-120"/>
                        </a:rPr>
                        <a:t>22110 (22 x 110 mm)</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2749481888"/>
                  </a:ext>
                </a:extLst>
              </a:tr>
              <a:tr h="655983">
                <a:tc vMerge="1">
                  <a:txBody>
                    <a:bodyPr/>
                    <a:lstStyle/>
                    <a:p>
                      <a:endParaRPr lang="zh-TW" altLang="en-US"/>
                    </a:p>
                  </a:txBody>
                  <a:tcPr/>
                </a:tc>
                <a:tc vMerge="1">
                  <a:txBody>
                    <a:bodyPr/>
                    <a:lstStyle/>
                    <a:p>
                      <a:endParaRPr lang="zh-TW" altLang="en-US"/>
                    </a:p>
                  </a:txBody>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NVMe</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tc vMerge="1">
                  <a:txBody>
                    <a:bodyPr/>
                    <a:lstStyle/>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2230</a:t>
                      </a:r>
                    </a:p>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2280</a:t>
                      </a:r>
                    </a:p>
                    <a:p>
                      <a:pPr marL="285750" indent="-285750">
                        <a:buFont typeface="Arial" panose="020B0604020202020204" pitchFamily="34" charset="0"/>
                        <a:buChar char="•"/>
                      </a:pPr>
                      <a:r>
                        <a:rPr lang="en-US" altLang="zh-TW" sz="1600">
                          <a:solidFill>
                            <a:schemeClr val="tx1"/>
                          </a:solidFill>
                          <a:latin typeface="Microsoft JhengHei" panose="020B0604030504040204" pitchFamily="34" charset="-120"/>
                          <a:ea typeface="Microsoft JhengHei" panose="020B0604030504040204" pitchFamily="34" charset="-120"/>
                        </a:rPr>
                        <a:t>22110</a:t>
                      </a:r>
                      <a:endParaRPr lang="zh-TW" altLang="en-US" sz="1600">
                        <a:solidFill>
                          <a:schemeClr val="tx1"/>
                        </a:solidFill>
                        <a:latin typeface="Microsoft JhengHei" panose="020B0604030504040204" pitchFamily="34" charset="-120"/>
                        <a:ea typeface="Microsoft JhengHei" panose="020B0604030504040204" pitchFamily="34" charset="-120"/>
                      </a:endParaRPr>
                    </a:p>
                  </a:txBody>
                  <a:tcPr marL="121920" marR="121920" marT="60960" marB="60960">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tcPr>
                </a:tc>
                <a:extLst>
                  <a:ext uri="{0D108BD9-81ED-4DB2-BD59-A6C34878D82A}">
                    <a16:rowId xmlns:a16="http://schemas.microsoft.com/office/drawing/2014/main" val="2065823639"/>
                  </a:ext>
                </a:extLst>
              </a:tr>
              <a:tr h="853440">
                <a:tc>
                  <a:txBody>
                    <a:bodyPr/>
                    <a:lstStyle/>
                    <a:p>
                      <a:endParaRPr lang="zh-TW" altLang="en-US" sz="1600">
                        <a:latin typeface="Microsoft JhengHei" panose="020B0604030504040204" pitchFamily="34" charset="-120"/>
                        <a:ea typeface="Microsoft JhengHei" panose="020B0604030504040204" pitchFamily="34" charset="-120"/>
                      </a:endParaRPr>
                    </a:p>
                  </a:txBody>
                  <a:tcPr marL="121920" marR="121920" marT="60960" marB="60960">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PCIe </a:t>
                      </a:r>
                      <a:r>
                        <a:rPr lang="zh-TW" altLang="en-US" sz="1400">
                          <a:solidFill>
                            <a:schemeClr val="tx1"/>
                          </a:solidFill>
                          <a:latin typeface="微軟正黑體" panose="020B0604030504040204" pitchFamily="34" charset="-120"/>
                          <a:ea typeface="微軟正黑體" panose="020B0604030504040204" pitchFamily="34" charset="-120"/>
                        </a:rPr>
                        <a:t>卡</a:t>
                      </a:r>
                      <a:r>
                        <a:rPr lang="en-US" altLang="zh-TW" sz="1400">
                          <a:solidFill>
                            <a:schemeClr val="tx1"/>
                          </a:solidFill>
                          <a:latin typeface="微軟正黑體" panose="020B0604030504040204" pitchFamily="34" charset="-120"/>
                          <a:ea typeface="微軟正黑體" panose="020B0604030504040204" pitchFamily="34" charset="-120"/>
                        </a:rPr>
                        <a:t> (AIC)</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r>
                        <a:rPr lang="en-US" altLang="zh-TW" sz="1400">
                          <a:solidFill>
                            <a:schemeClr val="tx1"/>
                          </a:solidFill>
                          <a:latin typeface="微軟正黑體" panose="020B0604030504040204" pitchFamily="34" charset="-120"/>
                          <a:ea typeface="微軟正黑體" panose="020B0604030504040204" pitchFamily="34" charset="-120"/>
                        </a:rPr>
                        <a:t>NVMe</a:t>
                      </a:r>
                      <a:endParaRPr lang="zh-TW" altLang="en-US" sz="1400">
                        <a:solidFill>
                          <a:schemeClr val="tx1"/>
                        </a:solidFill>
                        <a:latin typeface="微軟正黑體" panose="020B0604030504040204" pitchFamily="34" charset="-120"/>
                        <a:ea typeface="微軟正黑體" panose="020B0604030504040204" pitchFamily="34" charset="-120"/>
                      </a:endParaRPr>
                    </a:p>
                  </a:txBody>
                  <a:tcPr marL="121920" marR="121920" marT="60960" marB="60960"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tc>
                  <a:txBody>
                    <a:bodyPr/>
                    <a:lstStyle/>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全高</a:t>
                      </a:r>
                      <a:r>
                        <a:rPr lang="en-US" altLang="zh-TW" sz="1400">
                          <a:solidFill>
                            <a:schemeClr val="tx1"/>
                          </a:solidFill>
                          <a:latin typeface="微軟正黑體" panose="020B0604030504040204" pitchFamily="34" charset="-120"/>
                          <a:ea typeface="微軟正黑體" panose="020B0604030504040204" pitchFamily="34" charset="-120"/>
                        </a:rPr>
                        <a:t> / </a:t>
                      </a:r>
                      <a:r>
                        <a:rPr lang="zh-TW" altLang="en-US" sz="1400">
                          <a:solidFill>
                            <a:schemeClr val="tx1"/>
                          </a:solidFill>
                          <a:latin typeface="微軟正黑體" panose="020B0604030504040204" pitchFamily="34" charset="-120"/>
                          <a:ea typeface="微軟正黑體" panose="020B0604030504040204" pitchFamily="34" charset="-120"/>
                        </a:rPr>
                        <a:t>半高</a:t>
                      </a:r>
                      <a:endParaRPr lang="en-US" altLang="zh-TW" sz="1400">
                        <a:solidFill>
                          <a:schemeClr val="tx1"/>
                        </a:solidFill>
                        <a:latin typeface="微軟正黑體" panose="020B0604030504040204" pitchFamily="34" charset="-120"/>
                        <a:ea typeface="微軟正黑體" panose="020B0604030504040204" pitchFamily="34" charset="-120"/>
                      </a:endParaRPr>
                    </a:p>
                    <a:p>
                      <a:pPr marL="88900" indent="-88900">
                        <a:buFont typeface="Arial" panose="020B0604020202020204" pitchFamily="34" charset="0"/>
                        <a:buChar char="•"/>
                      </a:pPr>
                      <a:r>
                        <a:rPr lang="zh-TW" altLang="en-US" sz="1400">
                          <a:solidFill>
                            <a:schemeClr val="tx1"/>
                          </a:solidFill>
                          <a:latin typeface="微軟正黑體" panose="020B0604030504040204" pitchFamily="34" charset="-120"/>
                          <a:ea typeface="微軟正黑體" panose="020B0604030504040204" pitchFamily="34" charset="-120"/>
                        </a:rPr>
                        <a:t>全長</a:t>
                      </a:r>
                      <a:r>
                        <a:rPr lang="en-US" altLang="zh-TW" sz="1400">
                          <a:solidFill>
                            <a:schemeClr val="tx1"/>
                          </a:solidFill>
                          <a:latin typeface="微軟正黑體" panose="020B0604030504040204" pitchFamily="34" charset="-120"/>
                          <a:ea typeface="微軟正黑體" panose="020B0604030504040204" pitchFamily="34" charset="-120"/>
                        </a:rPr>
                        <a:t> / </a:t>
                      </a:r>
                      <a:r>
                        <a:rPr lang="zh-TW" altLang="en-US" sz="1400">
                          <a:solidFill>
                            <a:schemeClr val="tx1"/>
                          </a:solidFill>
                          <a:latin typeface="微軟正黑體" panose="020B0604030504040204" pitchFamily="34" charset="-120"/>
                          <a:ea typeface="微軟正黑體" panose="020B0604030504040204" pitchFamily="34" charset="-120"/>
                        </a:rPr>
                        <a:t>半長</a:t>
                      </a:r>
                    </a:p>
                  </a:txBody>
                  <a:tcPr marL="121920" marR="121920" marT="60960" marB="60960" anchor="ctr">
                    <a:lnL w="12700" cap="flat" cmpd="sng" algn="ctr">
                      <a:solidFill>
                        <a:schemeClr val="bg1">
                          <a:lumMod val="95000"/>
                        </a:schemeClr>
                      </a:solidFill>
                      <a:prstDash val="solid"/>
                      <a:round/>
                      <a:headEnd type="none" w="med" len="med"/>
                      <a:tailEnd type="none" w="med" len="med"/>
                    </a:lnL>
                    <a:lnT w="12700" cap="flat" cmpd="sng" algn="ctr">
                      <a:solidFill>
                        <a:schemeClr val="bg1">
                          <a:lumMod val="95000"/>
                        </a:schemeClr>
                      </a:solidFill>
                      <a:prstDash val="solid"/>
                      <a:round/>
                      <a:headEnd type="none" w="med" len="med"/>
                      <a:tailEnd type="none" w="med" len="med"/>
                    </a:lnT>
                    <a:gradFill>
                      <a:gsLst>
                        <a:gs pos="100000">
                          <a:schemeClr val="bg2">
                            <a:lumMod val="75000"/>
                          </a:schemeClr>
                        </a:gs>
                        <a:gs pos="85000">
                          <a:schemeClr val="bg1">
                            <a:lumMod val="85000"/>
                          </a:schemeClr>
                        </a:gs>
                      </a:gsLst>
                      <a:lin ang="0" scaled="0"/>
                    </a:gradFill>
                  </a:tcPr>
                </a:tc>
                <a:extLst>
                  <a:ext uri="{0D108BD9-81ED-4DB2-BD59-A6C34878D82A}">
                    <a16:rowId xmlns:a16="http://schemas.microsoft.com/office/drawing/2014/main" val="3716243564"/>
                  </a:ext>
                </a:extLst>
              </a:tr>
            </a:tbl>
          </a:graphicData>
        </a:graphic>
      </p:graphicFrame>
      <p:sp>
        <p:nvSpPr>
          <p:cNvPr id="43" name="矩形: 圓角 42" hidden="1">
            <a:extLst>
              <a:ext uri="{FF2B5EF4-FFF2-40B4-BE49-F238E27FC236}">
                <a16:creationId xmlns:a16="http://schemas.microsoft.com/office/drawing/2014/main" id="{57382AD8-6659-47B2-92F4-B6DA85A5959F}"/>
              </a:ext>
            </a:extLst>
          </p:cNvPr>
          <p:cNvSpPr/>
          <p:nvPr/>
        </p:nvSpPr>
        <p:spPr>
          <a:xfrm>
            <a:off x="1027569" y="1394426"/>
            <a:ext cx="9899480" cy="903025"/>
          </a:xfrm>
          <a:prstGeom prst="roundRect">
            <a:avLst>
              <a:gd name="adj" fmla="val 50000"/>
            </a:avLst>
          </a:prstGeom>
          <a:gradFill>
            <a:gsLst>
              <a:gs pos="0">
                <a:srgbClr val="DF0A6A"/>
              </a:gs>
              <a:gs pos="100000">
                <a:srgbClr val="933ED7"/>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微軟正黑體" panose="020B0604030504040204" pitchFamily="34" charset="-120"/>
              <a:ea typeface="微軟正黑體" panose="020B0604030504040204" pitchFamily="34" charset="-120"/>
            </a:endParaRPr>
          </a:p>
        </p:txBody>
      </p:sp>
      <p:sp>
        <p:nvSpPr>
          <p:cNvPr id="49" name="矩形: 圓角 48" hidden="1">
            <a:extLst>
              <a:ext uri="{FF2B5EF4-FFF2-40B4-BE49-F238E27FC236}">
                <a16:creationId xmlns:a16="http://schemas.microsoft.com/office/drawing/2014/main" id="{A4761AB1-4EBF-4F2E-9CAE-6CBA60EB0CD7}"/>
              </a:ext>
            </a:extLst>
          </p:cNvPr>
          <p:cNvSpPr/>
          <p:nvPr/>
        </p:nvSpPr>
        <p:spPr>
          <a:xfrm>
            <a:off x="1027569" y="2518459"/>
            <a:ext cx="9899480" cy="1295309"/>
          </a:xfrm>
          <a:prstGeom prst="roundRect">
            <a:avLst>
              <a:gd name="adj" fmla="val 50000"/>
            </a:avLst>
          </a:prstGeom>
          <a:gradFill>
            <a:gsLst>
              <a:gs pos="0">
                <a:srgbClr val="DF0A6A"/>
              </a:gs>
              <a:gs pos="100000">
                <a:srgbClr val="933ED7"/>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5F857368-3A39-432D-9D57-3DD0CBCDF550}"/>
              </a:ext>
            </a:extLst>
          </p:cNvPr>
          <p:cNvSpPr>
            <a:spLocks noGrp="1"/>
          </p:cNvSpPr>
          <p:nvPr>
            <p:ph type="title" idx="4294967295"/>
          </p:nvPr>
        </p:nvSpPr>
        <p:spPr>
          <a:xfrm>
            <a:off x="909638" y="241714"/>
            <a:ext cx="11282362" cy="1084263"/>
          </a:xfrm>
          <a:prstGeom prst="rect">
            <a:avLst/>
          </a:prstGeom>
        </p:spPr>
        <p:txBody>
          <a:bodyPr>
            <a:normAutofit fontScale="90000"/>
          </a:bodyPr>
          <a:lstStyle/>
          <a:p>
            <a:r>
              <a:rPr lang="zh-TW" altLang="en-US" b="1">
                <a:solidFill>
                  <a:schemeClr val="bg1"/>
                </a:solidFill>
                <a:latin typeface="微軟正黑體" panose="020B0604030504040204" pitchFamily="34" charset="-120"/>
                <a:ea typeface="微軟正黑體" panose="020B0604030504040204" pitchFamily="34" charset="-120"/>
              </a:rPr>
              <a:t>需要使用</a:t>
            </a:r>
            <a:r>
              <a:rPr lang="en-US" altLang="zh-TW" b="1">
                <a:solidFill>
                  <a:schemeClr val="bg1"/>
                </a:solidFill>
                <a:latin typeface="微軟正黑體" panose="020B0604030504040204" pitchFamily="34" charset="-120"/>
                <a:ea typeface="微軟正黑體" panose="020B0604030504040204" pitchFamily="34" charset="-120"/>
              </a:rPr>
              <a:t> SSD </a:t>
            </a:r>
            <a:r>
              <a:rPr lang="zh-TW" altLang="en-US" b="1">
                <a:solidFill>
                  <a:schemeClr val="bg1"/>
                </a:solidFill>
                <a:latin typeface="微軟正黑體" panose="020B0604030504040204" pitchFamily="34" charset="-120"/>
                <a:ea typeface="微軟正黑體" panose="020B0604030504040204" pitchFamily="34" charset="-120"/>
              </a:rPr>
              <a:t>才能達到最高效能</a:t>
            </a:r>
            <a:br>
              <a:rPr lang="en-US" altLang="zh-TW" b="1">
                <a:solidFill>
                  <a:schemeClr val="bg1"/>
                </a:solidFill>
                <a:latin typeface="微軟正黑體" panose="020B0604030504040204" pitchFamily="34" charset="-120"/>
                <a:ea typeface="微軟正黑體" panose="020B0604030504040204" pitchFamily="34" charset="-120"/>
              </a:rPr>
            </a:br>
            <a:r>
              <a:rPr lang="zh-TW" altLang="en-US" b="1">
                <a:solidFill>
                  <a:schemeClr val="bg1"/>
                </a:solidFill>
                <a:latin typeface="微軟正黑體" panose="020B0604030504040204" pitchFamily="34" charset="-120"/>
                <a:ea typeface="微軟正黑體" panose="020B0604030504040204" pitchFamily="34" charset="-120"/>
              </a:rPr>
              <a:t>如何挑選 </a:t>
            </a:r>
            <a:r>
              <a:rPr lang="en-US" altLang="zh-TW" b="1">
                <a:solidFill>
                  <a:schemeClr val="bg1"/>
                </a:solidFill>
                <a:latin typeface="微軟正黑體" panose="020B0604030504040204" pitchFamily="34" charset="-120"/>
                <a:ea typeface="微軟正黑體" panose="020B0604030504040204" pitchFamily="34" charset="-120"/>
              </a:rPr>
              <a:t>SSD ? </a:t>
            </a:r>
            <a:r>
              <a:rPr lang="zh-TW" altLang="en-US" b="1">
                <a:solidFill>
                  <a:schemeClr val="bg1"/>
                </a:solidFill>
                <a:latin typeface="微軟正黑體" panose="020B0604030504040204" pitchFamily="34" charset="-120"/>
                <a:ea typeface="微軟正黑體" panose="020B0604030504040204" pitchFamily="34" charset="-120"/>
              </a:rPr>
              <a:t>主流 </a:t>
            </a:r>
            <a:r>
              <a:rPr lang="en-US" altLang="zh-TW"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SSD</a:t>
            </a:r>
            <a:r>
              <a:rPr lang="zh-TW" altLang="en-US" b="1">
                <a:solidFill>
                  <a:schemeClr val="bg1"/>
                </a:solidFill>
                <a:latin typeface="微軟正黑體" panose="020B0604030504040204" pitchFamily="34" charset="-120"/>
                <a:ea typeface="微軟正黑體" panose="020B0604030504040204" pitchFamily="34" charset="-120"/>
              </a:rPr>
              <a:t> 介面、外型、與效能</a:t>
            </a:r>
            <a:endParaRPr lang="en-US" altLang="zh-TW" b="1">
              <a:solidFill>
                <a:schemeClr val="bg1"/>
              </a:solidFill>
              <a:latin typeface="微軟正黑體" panose="020B0604030504040204" pitchFamily="34" charset="-120"/>
              <a:ea typeface="微軟正黑體" panose="020B0604030504040204" pitchFamily="34" charset="-120"/>
            </a:endParaRPr>
          </a:p>
        </p:txBody>
      </p:sp>
      <p:pic>
        <p:nvPicPr>
          <p:cNvPr id="10" name="圖形 9">
            <a:extLst>
              <a:ext uri="{FF2B5EF4-FFF2-40B4-BE49-F238E27FC236}">
                <a16:creationId xmlns:a16="http://schemas.microsoft.com/office/drawing/2014/main" id="{BB018161-8F61-4D63-83DA-5D605F2460D4}"/>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29428" y="4766608"/>
            <a:ext cx="881296" cy="252479"/>
          </a:xfrm>
          <a:prstGeom prst="rect">
            <a:avLst/>
          </a:prstGeom>
        </p:spPr>
      </p:pic>
      <p:grpSp>
        <p:nvGrpSpPr>
          <p:cNvPr id="39" name="群組 38" hidden="1">
            <a:extLst>
              <a:ext uri="{FF2B5EF4-FFF2-40B4-BE49-F238E27FC236}">
                <a16:creationId xmlns:a16="http://schemas.microsoft.com/office/drawing/2014/main" id="{0F06DABF-6502-4476-BECB-E912AC9272FC}"/>
              </a:ext>
            </a:extLst>
          </p:cNvPr>
          <p:cNvGrpSpPr/>
          <p:nvPr/>
        </p:nvGrpSpPr>
        <p:grpSpPr>
          <a:xfrm>
            <a:off x="710092" y="1513924"/>
            <a:ext cx="484371" cy="484371"/>
            <a:chOff x="549485" y="1133302"/>
            <a:chExt cx="319524" cy="319524"/>
          </a:xfrm>
        </p:grpSpPr>
        <p:sp>
          <p:nvSpPr>
            <p:cNvPr id="40" name="橢圓 39">
              <a:extLst>
                <a:ext uri="{FF2B5EF4-FFF2-40B4-BE49-F238E27FC236}">
                  <a16:creationId xmlns:a16="http://schemas.microsoft.com/office/drawing/2014/main" id="{5EB8C183-AA89-4D69-8F06-EB44923BE378}"/>
                </a:ext>
              </a:extLst>
            </p:cNvPr>
            <p:cNvSpPr/>
            <p:nvPr/>
          </p:nvSpPr>
          <p:spPr>
            <a:xfrm>
              <a:off x="549485" y="1133302"/>
              <a:ext cx="319524" cy="3195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nvGrpSpPr>
            <p:cNvPr id="41" name="群組 40">
              <a:extLst>
                <a:ext uri="{FF2B5EF4-FFF2-40B4-BE49-F238E27FC236}">
                  <a16:creationId xmlns:a16="http://schemas.microsoft.com/office/drawing/2014/main" id="{342103DB-33F1-48BD-B37A-B444B715B5F5}"/>
                </a:ext>
              </a:extLst>
            </p:cNvPr>
            <p:cNvGrpSpPr/>
            <p:nvPr/>
          </p:nvGrpSpPr>
          <p:grpSpPr>
            <a:xfrm>
              <a:off x="586720" y="1170133"/>
              <a:ext cx="245863" cy="245863"/>
              <a:chOff x="-1059510" y="1351982"/>
              <a:chExt cx="447332" cy="447332"/>
            </a:xfrm>
          </p:grpSpPr>
          <p:sp>
            <p:nvSpPr>
              <p:cNvPr id="42" name="橢圓 41">
                <a:extLst>
                  <a:ext uri="{FF2B5EF4-FFF2-40B4-BE49-F238E27FC236}">
                    <a16:creationId xmlns:a16="http://schemas.microsoft.com/office/drawing/2014/main" id="{15E041B1-E8F9-438F-9E9C-A62039EF6C88}"/>
                  </a:ext>
                </a:extLst>
              </p:cNvPr>
              <p:cNvSpPr/>
              <p:nvPr/>
            </p:nvSpPr>
            <p:spPr>
              <a:xfrm>
                <a:off x="-1059510" y="1351982"/>
                <a:ext cx="447332" cy="447332"/>
              </a:xfrm>
              <a:prstGeom prst="ellipse">
                <a:avLst/>
              </a:prstGeom>
              <a:noFill/>
              <a:ln w="19050">
                <a:gradFill>
                  <a:gsLst>
                    <a:gs pos="0">
                      <a:srgbClr val="DF0A6A"/>
                    </a:gs>
                    <a:gs pos="100000">
                      <a:srgbClr val="933ED7"/>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Arial" panose="020B0604020202020204" pitchFamily="34" charset="0"/>
                  <a:cs typeface="Arial" panose="020B0604020202020204" pitchFamily="34" charset="0"/>
                </a:endParaRPr>
              </a:p>
            </p:txBody>
          </p:sp>
          <p:pic>
            <p:nvPicPr>
              <p:cNvPr id="55" name="圖形 54">
                <a:extLst>
                  <a:ext uri="{FF2B5EF4-FFF2-40B4-BE49-F238E27FC236}">
                    <a16:creationId xmlns:a16="http://schemas.microsoft.com/office/drawing/2014/main" id="{D8DD1476-320F-4372-ADD6-74954E3B7645}"/>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82882" y="1455648"/>
                <a:ext cx="142266" cy="245732"/>
              </a:xfrm>
              <a:prstGeom prst="rect">
                <a:avLst/>
              </a:prstGeom>
            </p:spPr>
          </p:pic>
        </p:grpSp>
      </p:grpSp>
      <p:grpSp>
        <p:nvGrpSpPr>
          <p:cNvPr id="56" name="群組 55" hidden="1">
            <a:extLst>
              <a:ext uri="{FF2B5EF4-FFF2-40B4-BE49-F238E27FC236}">
                <a16:creationId xmlns:a16="http://schemas.microsoft.com/office/drawing/2014/main" id="{BFD52373-2EDD-4C5C-A1E3-1797287C9A34}"/>
              </a:ext>
            </a:extLst>
          </p:cNvPr>
          <p:cNvGrpSpPr/>
          <p:nvPr/>
        </p:nvGrpSpPr>
        <p:grpSpPr>
          <a:xfrm>
            <a:off x="731540" y="2950912"/>
            <a:ext cx="484371" cy="484371"/>
            <a:chOff x="549485" y="1133302"/>
            <a:chExt cx="319524" cy="319524"/>
          </a:xfrm>
        </p:grpSpPr>
        <p:sp>
          <p:nvSpPr>
            <p:cNvPr id="57" name="橢圓 56">
              <a:extLst>
                <a:ext uri="{FF2B5EF4-FFF2-40B4-BE49-F238E27FC236}">
                  <a16:creationId xmlns:a16="http://schemas.microsoft.com/office/drawing/2014/main" id="{D4082A9D-1069-4CD4-A38D-61EDE0BC2314}"/>
                </a:ext>
              </a:extLst>
            </p:cNvPr>
            <p:cNvSpPr/>
            <p:nvPr/>
          </p:nvSpPr>
          <p:spPr>
            <a:xfrm>
              <a:off x="549485" y="1133302"/>
              <a:ext cx="319524" cy="3195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grpSp>
          <p:nvGrpSpPr>
            <p:cNvPr id="58" name="群組 57">
              <a:extLst>
                <a:ext uri="{FF2B5EF4-FFF2-40B4-BE49-F238E27FC236}">
                  <a16:creationId xmlns:a16="http://schemas.microsoft.com/office/drawing/2014/main" id="{8625CC50-92DF-4916-B977-9E6DA8B39888}"/>
                </a:ext>
              </a:extLst>
            </p:cNvPr>
            <p:cNvGrpSpPr/>
            <p:nvPr/>
          </p:nvGrpSpPr>
          <p:grpSpPr>
            <a:xfrm>
              <a:off x="586720" y="1170133"/>
              <a:ext cx="245863" cy="245863"/>
              <a:chOff x="-1059510" y="1351982"/>
              <a:chExt cx="447332" cy="447332"/>
            </a:xfrm>
          </p:grpSpPr>
          <p:sp>
            <p:nvSpPr>
              <p:cNvPr id="59" name="橢圓 58">
                <a:extLst>
                  <a:ext uri="{FF2B5EF4-FFF2-40B4-BE49-F238E27FC236}">
                    <a16:creationId xmlns:a16="http://schemas.microsoft.com/office/drawing/2014/main" id="{5BC2395C-CF4D-4ADB-A23B-1AC4140E8F90}"/>
                  </a:ext>
                </a:extLst>
              </p:cNvPr>
              <p:cNvSpPr/>
              <p:nvPr/>
            </p:nvSpPr>
            <p:spPr>
              <a:xfrm>
                <a:off x="-1059510" y="1351982"/>
                <a:ext cx="447332" cy="447332"/>
              </a:xfrm>
              <a:prstGeom prst="ellipse">
                <a:avLst/>
              </a:prstGeom>
              <a:noFill/>
              <a:ln w="19050">
                <a:gradFill>
                  <a:gsLst>
                    <a:gs pos="0">
                      <a:srgbClr val="DF0A6A"/>
                    </a:gs>
                    <a:gs pos="100000">
                      <a:srgbClr val="933ED7"/>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Arial" panose="020B0604020202020204" pitchFamily="34" charset="0"/>
                  <a:cs typeface="Arial" panose="020B0604020202020204" pitchFamily="34" charset="0"/>
                </a:endParaRPr>
              </a:p>
            </p:txBody>
          </p:sp>
          <p:pic>
            <p:nvPicPr>
              <p:cNvPr id="60" name="圖形 59">
                <a:extLst>
                  <a:ext uri="{FF2B5EF4-FFF2-40B4-BE49-F238E27FC236}">
                    <a16:creationId xmlns:a16="http://schemas.microsoft.com/office/drawing/2014/main" id="{57A19B9D-2810-48F9-A5D7-63CAFBE027FE}"/>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82882" y="1455648"/>
                <a:ext cx="142266" cy="245732"/>
              </a:xfrm>
              <a:prstGeom prst="rect">
                <a:avLst/>
              </a:prstGeom>
            </p:spPr>
          </p:pic>
        </p:grpSp>
      </p:grpSp>
      <p:sp>
        <p:nvSpPr>
          <p:cNvPr id="9" name="文字方塊 8">
            <a:extLst>
              <a:ext uri="{FF2B5EF4-FFF2-40B4-BE49-F238E27FC236}">
                <a16:creationId xmlns:a16="http://schemas.microsoft.com/office/drawing/2014/main" id="{6902DE81-108D-AA44-A031-B260C043A7AC}"/>
              </a:ext>
            </a:extLst>
          </p:cNvPr>
          <p:cNvSpPr txBox="1"/>
          <p:nvPr/>
        </p:nvSpPr>
        <p:spPr>
          <a:xfrm>
            <a:off x="6903159" y="2086648"/>
            <a:ext cx="4781269" cy="1420774"/>
          </a:xfrm>
          <a:prstGeom prst="rect">
            <a:avLst/>
          </a:prstGeom>
          <a:noFill/>
        </p:spPr>
        <p:txBody>
          <a:bodyPr wrap="square" rtlCol="0">
            <a:spAutoFit/>
          </a:bodyPr>
          <a:lstStyle/>
          <a:p>
            <a:pPr>
              <a:lnSpc>
                <a:spcPts val="3600"/>
              </a:lnSpc>
            </a:pPr>
            <a:r>
              <a:rPr kumimoji="1" lang="zh-TW" altLang="en-US" sz="2000">
                <a:solidFill>
                  <a:schemeClr val="bg1"/>
                </a:solidFill>
                <a:latin typeface="微軟正黑體" panose="020B0604030504040204" pitchFamily="34" charset="-120"/>
                <a:ea typeface="微軟正黑體" panose="020B0604030504040204" pitchFamily="34" charset="-120"/>
              </a:rPr>
              <a:t>每一款</a:t>
            </a:r>
            <a:r>
              <a:rPr kumimoji="1" lang="en-US" altLang="zh-TW" sz="2000">
                <a:solidFill>
                  <a:schemeClr val="bg1"/>
                </a:solidFill>
                <a:latin typeface="微軟正黑體" panose="020B0604030504040204" pitchFamily="34" charset="-120"/>
                <a:ea typeface="微軟正黑體" panose="020B0604030504040204" pitchFamily="34" charset="-120"/>
              </a:rPr>
              <a:t> SSD </a:t>
            </a:r>
            <a:r>
              <a:rPr kumimoji="1" lang="zh-TW" altLang="en-US" sz="2000">
                <a:solidFill>
                  <a:schemeClr val="bg1"/>
                </a:solidFill>
                <a:latin typeface="微軟正黑體" panose="020B0604030504040204" pitchFamily="34" charset="-120"/>
                <a:ea typeface="微軟正黑體" panose="020B0604030504040204" pitchFamily="34" charset="-120"/>
              </a:rPr>
              <a:t>型號實際的連續</a:t>
            </a:r>
            <a:r>
              <a:rPr kumimoji="1" lang="en-US" altLang="zh-TW" sz="2000">
                <a:solidFill>
                  <a:schemeClr val="bg1"/>
                </a:solidFill>
                <a:latin typeface="微軟正黑體" panose="020B0604030504040204" pitchFamily="34" charset="-120"/>
                <a:ea typeface="微軟正黑體" panose="020B0604030504040204" pitchFamily="34" charset="-120"/>
              </a:rPr>
              <a:t>/</a:t>
            </a:r>
            <a:r>
              <a:rPr kumimoji="1" lang="zh-TW" altLang="en-US" sz="2000">
                <a:solidFill>
                  <a:schemeClr val="bg1"/>
                </a:solidFill>
                <a:latin typeface="微軟正黑體" panose="020B0604030504040204" pitchFamily="34" charset="-120"/>
                <a:ea typeface="微軟正黑體" panose="020B0604030504040204" pitchFamily="34" charset="-120"/>
              </a:rPr>
              <a:t>隨機寫入、讀取效能或</a:t>
            </a:r>
            <a:r>
              <a:rPr kumimoji="1" lang="en-US" altLang="zh-TW" sz="2000">
                <a:solidFill>
                  <a:schemeClr val="bg1"/>
                </a:solidFill>
                <a:latin typeface="微軟正黑體" panose="020B0604030504040204" pitchFamily="34" charset="-120"/>
                <a:ea typeface="微軟正黑體" panose="020B0604030504040204" pitchFamily="34" charset="-120"/>
              </a:rPr>
              <a:t> TBW </a:t>
            </a:r>
            <a:r>
              <a:rPr kumimoji="1" lang="zh-TW" altLang="en-US" sz="2000">
                <a:solidFill>
                  <a:schemeClr val="bg1"/>
                </a:solidFill>
                <a:latin typeface="微軟正黑體" panose="020B0604030504040204" pitchFamily="34" charset="-120"/>
                <a:ea typeface="微軟正黑體" panose="020B0604030504040204" pitchFamily="34" charset="-120"/>
              </a:rPr>
              <a:t>壽命卻可能大不相同而有極大價差</a:t>
            </a:r>
            <a:r>
              <a:rPr kumimoji="1" lang="en-US" altLang="zh-TW" sz="2000">
                <a:solidFill>
                  <a:schemeClr val="bg1"/>
                </a:solidFill>
                <a:latin typeface="微軟正黑體" panose="020B0604030504040204" pitchFamily="34" charset="-120"/>
                <a:ea typeface="微軟正黑體" panose="020B0604030504040204" pitchFamily="34" charset="-120"/>
              </a:rPr>
              <a:t>! </a:t>
            </a:r>
            <a:r>
              <a:rPr kumimoji="1" lang="zh-TW" altLang="en-US" sz="2000">
                <a:solidFill>
                  <a:schemeClr val="bg1"/>
                </a:solidFill>
                <a:latin typeface="微軟正黑體" panose="020B0604030504040204" pitchFamily="34" charset="-120"/>
                <a:ea typeface="微軟正黑體" panose="020B0604030504040204" pitchFamily="34" charset="-120"/>
              </a:rPr>
              <a:t>購買前須多加比較．</a:t>
            </a:r>
          </a:p>
        </p:txBody>
      </p:sp>
      <p:grpSp>
        <p:nvGrpSpPr>
          <p:cNvPr id="12" name="圖形 27">
            <a:extLst>
              <a:ext uri="{FF2B5EF4-FFF2-40B4-BE49-F238E27FC236}">
                <a16:creationId xmlns:a16="http://schemas.microsoft.com/office/drawing/2014/main" id="{80CC9A7B-50C8-4340-87FA-7E2EA3ABD60A}"/>
              </a:ext>
            </a:extLst>
          </p:cNvPr>
          <p:cNvGrpSpPr/>
          <p:nvPr/>
        </p:nvGrpSpPr>
        <p:grpSpPr>
          <a:xfrm>
            <a:off x="716275" y="5688401"/>
            <a:ext cx="685556" cy="468871"/>
            <a:chOff x="314606" y="3905008"/>
            <a:chExt cx="672852" cy="460182"/>
          </a:xfrm>
        </p:grpSpPr>
        <p:sp>
          <p:nvSpPr>
            <p:cNvPr id="13" name="手繪多邊形: 圖案 12">
              <a:extLst>
                <a:ext uri="{FF2B5EF4-FFF2-40B4-BE49-F238E27FC236}">
                  <a16:creationId xmlns:a16="http://schemas.microsoft.com/office/drawing/2014/main" id="{452450A8-4BE4-4786-8FEE-132B7DA599B9}"/>
                </a:ext>
              </a:extLst>
            </p:cNvPr>
            <p:cNvSpPr/>
            <p:nvPr/>
          </p:nvSpPr>
          <p:spPr>
            <a:xfrm>
              <a:off x="314606" y="3905008"/>
              <a:ext cx="672852" cy="460182"/>
            </a:xfrm>
            <a:custGeom>
              <a:avLst/>
              <a:gdLst>
                <a:gd name="connsiteX0" fmla="*/ 0 w 672852"/>
                <a:gd name="connsiteY0" fmla="*/ 0 h 460182"/>
                <a:gd name="connsiteX1" fmla="*/ 48061 w 672852"/>
                <a:gd name="connsiteY1" fmla="*/ 0 h 460182"/>
                <a:gd name="connsiteX2" fmla="*/ 66084 w 672852"/>
                <a:gd name="connsiteY2" fmla="*/ 7209 h 460182"/>
                <a:gd name="connsiteX3" fmla="*/ 66084 w 672852"/>
                <a:gd name="connsiteY3" fmla="*/ 7209 h 460182"/>
                <a:gd name="connsiteX4" fmla="*/ 73293 w 672852"/>
                <a:gd name="connsiteY4" fmla="*/ 25232 h 460182"/>
                <a:gd name="connsiteX5" fmla="*/ 73293 w 672852"/>
                <a:gd name="connsiteY5" fmla="*/ 460182 h 460182"/>
                <a:gd name="connsiteX6" fmla="*/ 46859 w 672852"/>
                <a:gd name="connsiteY6" fmla="*/ 460182 h 460182"/>
                <a:gd name="connsiteX7" fmla="*/ 46859 w 672852"/>
                <a:gd name="connsiteY7" fmla="*/ 342433 h 460182"/>
                <a:gd name="connsiteX8" fmla="*/ 30038 w 672852"/>
                <a:gd name="connsiteY8" fmla="*/ 342433 h 460182"/>
                <a:gd name="connsiteX9" fmla="*/ 25232 w 672852"/>
                <a:gd name="connsiteY9" fmla="*/ 337627 h 460182"/>
                <a:gd name="connsiteX10" fmla="*/ 25232 w 672852"/>
                <a:gd name="connsiteY10" fmla="*/ 316000 h 460182"/>
                <a:gd name="connsiteX11" fmla="*/ 30038 w 672852"/>
                <a:gd name="connsiteY11" fmla="*/ 311194 h 460182"/>
                <a:gd name="connsiteX12" fmla="*/ 45658 w 672852"/>
                <a:gd name="connsiteY12" fmla="*/ 311194 h 460182"/>
                <a:gd name="connsiteX13" fmla="*/ 45658 w 672852"/>
                <a:gd name="connsiteY13" fmla="*/ 293171 h 460182"/>
                <a:gd name="connsiteX14" fmla="*/ 30038 w 672852"/>
                <a:gd name="connsiteY14" fmla="*/ 293171 h 460182"/>
                <a:gd name="connsiteX15" fmla="*/ 25232 w 672852"/>
                <a:gd name="connsiteY15" fmla="*/ 288365 h 460182"/>
                <a:gd name="connsiteX16" fmla="*/ 25232 w 672852"/>
                <a:gd name="connsiteY16" fmla="*/ 266738 h 460182"/>
                <a:gd name="connsiteX17" fmla="*/ 30038 w 672852"/>
                <a:gd name="connsiteY17" fmla="*/ 261931 h 460182"/>
                <a:gd name="connsiteX18" fmla="*/ 45658 w 672852"/>
                <a:gd name="connsiteY18" fmla="*/ 261931 h 460182"/>
                <a:gd name="connsiteX19" fmla="*/ 45658 w 672852"/>
                <a:gd name="connsiteY19" fmla="*/ 243909 h 460182"/>
                <a:gd name="connsiteX20" fmla="*/ 30038 w 672852"/>
                <a:gd name="connsiteY20" fmla="*/ 243909 h 460182"/>
                <a:gd name="connsiteX21" fmla="*/ 25232 w 672852"/>
                <a:gd name="connsiteY21" fmla="*/ 239103 h 460182"/>
                <a:gd name="connsiteX22" fmla="*/ 25232 w 672852"/>
                <a:gd name="connsiteY22" fmla="*/ 217475 h 460182"/>
                <a:gd name="connsiteX23" fmla="*/ 30038 w 672852"/>
                <a:gd name="connsiteY23" fmla="*/ 212669 h 460182"/>
                <a:gd name="connsiteX24" fmla="*/ 45658 w 672852"/>
                <a:gd name="connsiteY24" fmla="*/ 212669 h 460182"/>
                <a:gd name="connsiteX25" fmla="*/ 45658 w 672852"/>
                <a:gd name="connsiteY25" fmla="*/ 194646 h 460182"/>
                <a:gd name="connsiteX26" fmla="*/ 30038 w 672852"/>
                <a:gd name="connsiteY26" fmla="*/ 194646 h 460182"/>
                <a:gd name="connsiteX27" fmla="*/ 25232 w 672852"/>
                <a:gd name="connsiteY27" fmla="*/ 189840 h 460182"/>
                <a:gd name="connsiteX28" fmla="*/ 25232 w 672852"/>
                <a:gd name="connsiteY28" fmla="*/ 168213 h 460182"/>
                <a:gd name="connsiteX29" fmla="*/ 30038 w 672852"/>
                <a:gd name="connsiteY29" fmla="*/ 163407 h 460182"/>
                <a:gd name="connsiteX30" fmla="*/ 45658 w 672852"/>
                <a:gd name="connsiteY30" fmla="*/ 163407 h 460182"/>
                <a:gd name="connsiteX31" fmla="*/ 45658 w 672852"/>
                <a:gd name="connsiteY31" fmla="*/ 26433 h 460182"/>
                <a:gd name="connsiteX32" fmla="*/ 0 w 672852"/>
                <a:gd name="connsiteY32" fmla="*/ 26433 h 460182"/>
                <a:gd name="connsiteX33" fmla="*/ 0 w 672852"/>
                <a:gd name="connsiteY33" fmla="*/ 0 h 460182"/>
                <a:gd name="connsiteX34" fmla="*/ 0 w 672852"/>
                <a:gd name="connsiteY34" fmla="*/ 0 h 460182"/>
                <a:gd name="connsiteX35" fmla="*/ 311194 w 672852"/>
                <a:gd name="connsiteY35" fmla="*/ 374874 h 460182"/>
                <a:gd name="connsiteX36" fmla="*/ 311194 w 672852"/>
                <a:gd name="connsiteY36" fmla="*/ 419331 h 460182"/>
                <a:gd name="connsiteX37" fmla="*/ 301582 w 672852"/>
                <a:gd name="connsiteY37" fmla="*/ 428943 h 460182"/>
                <a:gd name="connsiteX38" fmla="*/ 275149 w 672852"/>
                <a:gd name="connsiteY38" fmla="*/ 428943 h 460182"/>
                <a:gd name="connsiteX39" fmla="*/ 270343 w 672852"/>
                <a:gd name="connsiteY39" fmla="*/ 424137 h 460182"/>
                <a:gd name="connsiteX40" fmla="*/ 270343 w 672852"/>
                <a:gd name="connsiteY40" fmla="*/ 392897 h 460182"/>
                <a:gd name="connsiteX41" fmla="*/ 261932 w 672852"/>
                <a:gd name="connsiteY41" fmla="*/ 392897 h 460182"/>
                <a:gd name="connsiteX42" fmla="*/ 261932 w 672852"/>
                <a:gd name="connsiteY42" fmla="*/ 422935 h 460182"/>
                <a:gd name="connsiteX43" fmla="*/ 258327 w 672852"/>
                <a:gd name="connsiteY43" fmla="*/ 427741 h 460182"/>
                <a:gd name="connsiteX44" fmla="*/ 218677 w 672852"/>
                <a:gd name="connsiteY44" fmla="*/ 427741 h 460182"/>
                <a:gd name="connsiteX45" fmla="*/ 209065 w 672852"/>
                <a:gd name="connsiteY45" fmla="*/ 418129 h 460182"/>
                <a:gd name="connsiteX46" fmla="*/ 209065 w 672852"/>
                <a:gd name="connsiteY46" fmla="*/ 380882 h 460182"/>
                <a:gd name="connsiteX47" fmla="*/ 193445 w 672852"/>
                <a:gd name="connsiteY47" fmla="*/ 380882 h 460182"/>
                <a:gd name="connsiteX48" fmla="*/ 193445 w 672852"/>
                <a:gd name="connsiteY48" fmla="*/ 408517 h 460182"/>
                <a:gd name="connsiteX49" fmla="*/ 193445 w 672852"/>
                <a:gd name="connsiteY49" fmla="*/ 408517 h 460182"/>
                <a:gd name="connsiteX50" fmla="*/ 192244 w 672852"/>
                <a:gd name="connsiteY50" fmla="*/ 409719 h 460182"/>
                <a:gd name="connsiteX51" fmla="*/ 164609 w 672852"/>
                <a:gd name="connsiteY51" fmla="*/ 409719 h 460182"/>
                <a:gd name="connsiteX52" fmla="*/ 163407 w 672852"/>
                <a:gd name="connsiteY52" fmla="*/ 408517 h 460182"/>
                <a:gd name="connsiteX53" fmla="*/ 163407 w 672852"/>
                <a:gd name="connsiteY53" fmla="*/ 373673 h 460182"/>
                <a:gd name="connsiteX54" fmla="*/ 87711 w 672852"/>
                <a:gd name="connsiteY54" fmla="*/ 373673 h 460182"/>
                <a:gd name="connsiteX55" fmla="*/ 87711 w 672852"/>
                <a:gd name="connsiteY55" fmla="*/ 135772 h 460182"/>
                <a:gd name="connsiteX56" fmla="*/ 656032 w 672852"/>
                <a:gd name="connsiteY56" fmla="*/ 135772 h 460182"/>
                <a:gd name="connsiteX57" fmla="*/ 672853 w 672852"/>
                <a:gd name="connsiteY57" fmla="*/ 152593 h 460182"/>
                <a:gd name="connsiteX58" fmla="*/ 672853 w 672852"/>
                <a:gd name="connsiteY58" fmla="*/ 358053 h 460182"/>
                <a:gd name="connsiteX59" fmla="*/ 656032 w 672852"/>
                <a:gd name="connsiteY59" fmla="*/ 374874 h 460182"/>
                <a:gd name="connsiteX60" fmla="*/ 311194 w 672852"/>
                <a:gd name="connsiteY60" fmla="*/ 374874 h 460182"/>
                <a:gd name="connsiteX61" fmla="*/ 311194 w 672852"/>
                <a:gd name="connsiteY61" fmla="*/ 374874 h 46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72852" h="460182">
                  <a:moveTo>
                    <a:pt x="0" y="0"/>
                  </a:moveTo>
                  <a:lnTo>
                    <a:pt x="48061" y="0"/>
                  </a:lnTo>
                  <a:cubicBezTo>
                    <a:pt x="55270" y="0"/>
                    <a:pt x="61278" y="2403"/>
                    <a:pt x="66084" y="7209"/>
                  </a:cubicBezTo>
                  <a:lnTo>
                    <a:pt x="66084" y="7209"/>
                  </a:lnTo>
                  <a:cubicBezTo>
                    <a:pt x="70890" y="12015"/>
                    <a:pt x="73293" y="18023"/>
                    <a:pt x="73293" y="25232"/>
                  </a:cubicBezTo>
                  <a:lnTo>
                    <a:pt x="73293" y="460182"/>
                  </a:lnTo>
                  <a:lnTo>
                    <a:pt x="46859" y="460182"/>
                  </a:lnTo>
                  <a:lnTo>
                    <a:pt x="46859" y="342433"/>
                  </a:lnTo>
                  <a:lnTo>
                    <a:pt x="30038" y="342433"/>
                  </a:lnTo>
                  <a:cubicBezTo>
                    <a:pt x="27635" y="342433"/>
                    <a:pt x="25232" y="340030"/>
                    <a:pt x="25232" y="337627"/>
                  </a:cubicBezTo>
                  <a:lnTo>
                    <a:pt x="25232" y="316000"/>
                  </a:lnTo>
                  <a:cubicBezTo>
                    <a:pt x="25232" y="313597"/>
                    <a:pt x="27635" y="311194"/>
                    <a:pt x="30038" y="311194"/>
                  </a:cubicBezTo>
                  <a:lnTo>
                    <a:pt x="45658" y="311194"/>
                  </a:lnTo>
                  <a:lnTo>
                    <a:pt x="45658" y="293171"/>
                  </a:lnTo>
                  <a:lnTo>
                    <a:pt x="30038" y="293171"/>
                  </a:lnTo>
                  <a:cubicBezTo>
                    <a:pt x="27635" y="293171"/>
                    <a:pt x="25232" y="290768"/>
                    <a:pt x="25232" y="288365"/>
                  </a:cubicBezTo>
                  <a:lnTo>
                    <a:pt x="25232" y="266738"/>
                  </a:lnTo>
                  <a:cubicBezTo>
                    <a:pt x="25232" y="264335"/>
                    <a:pt x="27635" y="261931"/>
                    <a:pt x="30038" y="261931"/>
                  </a:cubicBezTo>
                  <a:lnTo>
                    <a:pt x="45658" y="261931"/>
                  </a:lnTo>
                  <a:lnTo>
                    <a:pt x="45658" y="243909"/>
                  </a:lnTo>
                  <a:lnTo>
                    <a:pt x="30038" y="243909"/>
                  </a:lnTo>
                  <a:cubicBezTo>
                    <a:pt x="27635" y="243909"/>
                    <a:pt x="25232" y="241506"/>
                    <a:pt x="25232" y="239103"/>
                  </a:cubicBezTo>
                  <a:lnTo>
                    <a:pt x="25232" y="217475"/>
                  </a:lnTo>
                  <a:cubicBezTo>
                    <a:pt x="25232" y="215072"/>
                    <a:pt x="27635" y="212669"/>
                    <a:pt x="30038" y="212669"/>
                  </a:cubicBezTo>
                  <a:lnTo>
                    <a:pt x="45658" y="212669"/>
                  </a:lnTo>
                  <a:lnTo>
                    <a:pt x="45658" y="194646"/>
                  </a:lnTo>
                  <a:lnTo>
                    <a:pt x="30038" y="194646"/>
                  </a:lnTo>
                  <a:cubicBezTo>
                    <a:pt x="27635" y="194646"/>
                    <a:pt x="25232" y="192243"/>
                    <a:pt x="25232" y="189840"/>
                  </a:cubicBezTo>
                  <a:lnTo>
                    <a:pt x="25232" y="168213"/>
                  </a:lnTo>
                  <a:cubicBezTo>
                    <a:pt x="25232" y="165810"/>
                    <a:pt x="27635" y="163407"/>
                    <a:pt x="30038" y="163407"/>
                  </a:cubicBezTo>
                  <a:lnTo>
                    <a:pt x="45658" y="163407"/>
                  </a:lnTo>
                  <a:lnTo>
                    <a:pt x="45658" y="26433"/>
                  </a:lnTo>
                  <a:lnTo>
                    <a:pt x="0" y="26433"/>
                  </a:lnTo>
                  <a:lnTo>
                    <a:pt x="0" y="0"/>
                  </a:lnTo>
                  <a:lnTo>
                    <a:pt x="0" y="0"/>
                  </a:lnTo>
                  <a:close/>
                  <a:moveTo>
                    <a:pt x="311194" y="374874"/>
                  </a:moveTo>
                  <a:lnTo>
                    <a:pt x="311194" y="419331"/>
                  </a:lnTo>
                  <a:cubicBezTo>
                    <a:pt x="311194" y="424137"/>
                    <a:pt x="307590" y="428943"/>
                    <a:pt x="301582" y="428943"/>
                  </a:cubicBezTo>
                  <a:cubicBezTo>
                    <a:pt x="224685" y="428943"/>
                    <a:pt x="352046" y="428943"/>
                    <a:pt x="275149" y="428943"/>
                  </a:cubicBezTo>
                  <a:cubicBezTo>
                    <a:pt x="271544" y="428943"/>
                    <a:pt x="270343" y="427741"/>
                    <a:pt x="270343" y="424137"/>
                  </a:cubicBezTo>
                  <a:lnTo>
                    <a:pt x="270343" y="392897"/>
                  </a:lnTo>
                  <a:cubicBezTo>
                    <a:pt x="270343" y="386890"/>
                    <a:pt x="261932" y="386890"/>
                    <a:pt x="261932" y="392897"/>
                  </a:cubicBezTo>
                  <a:cubicBezTo>
                    <a:pt x="261932" y="402509"/>
                    <a:pt x="261932" y="413323"/>
                    <a:pt x="261932" y="422935"/>
                  </a:cubicBezTo>
                  <a:cubicBezTo>
                    <a:pt x="261932" y="426540"/>
                    <a:pt x="260730" y="427741"/>
                    <a:pt x="258327" y="427741"/>
                  </a:cubicBezTo>
                  <a:lnTo>
                    <a:pt x="218677" y="427741"/>
                  </a:lnTo>
                  <a:cubicBezTo>
                    <a:pt x="213871" y="427741"/>
                    <a:pt x="209065" y="424137"/>
                    <a:pt x="209065" y="418129"/>
                  </a:cubicBezTo>
                  <a:lnTo>
                    <a:pt x="209065" y="380882"/>
                  </a:lnTo>
                  <a:cubicBezTo>
                    <a:pt x="209065" y="371270"/>
                    <a:pt x="193445" y="371270"/>
                    <a:pt x="193445" y="380882"/>
                  </a:cubicBezTo>
                  <a:lnTo>
                    <a:pt x="193445" y="408517"/>
                  </a:lnTo>
                  <a:lnTo>
                    <a:pt x="193445" y="408517"/>
                  </a:lnTo>
                  <a:cubicBezTo>
                    <a:pt x="193445" y="409719"/>
                    <a:pt x="192244" y="409719"/>
                    <a:pt x="192244" y="409719"/>
                  </a:cubicBezTo>
                  <a:lnTo>
                    <a:pt x="164609" y="409719"/>
                  </a:lnTo>
                  <a:cubicBezTo>
                    <a:pt x="163407" y="409719"/>
                    <a:pt x="163407" y="408517"/>
                    <a:pt x="163407" y="408517"/>
                  </a:cubicBezTo>
                  <a:lnTo>
                    <a:pt x="163407" y="373673"/>
                  </a:lnTo>
                  <a:lnTo>
                    <a:pt x="87711" y="373673"/>
                  </a:lnTo>
                  <a:lnTo>
                    <a:pt x="87711" y="135772"/>
                  </a:lnTo>
                  <a:lnTo>
                    <a:pt x="656032" y="135772"/>
                  </a:lnTo>
                  <a:cubicBezTo>
                    <a:pt x="665644" y="135772"/>
                    <a:pt x="672853" y="142981"/>
                    <a:pt x="672853" y="152593"/>
                  </a:cubicBezTo>
                  <a:lnTo>
                    <a:pt x="672853" y="358053"/>
                  </a:lnTo>
                  <a:cubicBezTo>
                    <a:pt x="672853" y="367665"/>
                    <a:pt x="665644" y="374874"/>
                    <a:pt x="656032" y="374874"/>
                  </a:cubicBezTo>
                  <a:cubicBezTo>
                    <a:pt x="609172" y="374874"/>
                    <a:pt x="358054" y="374874"/>
                    <a:pt x="311194" y="374874"/>
                  </a:cubicBezTo>
                  <a:lnTo>
                    <a:pt x="311194" y="374874"/>
                  </a:lnTo>
                  <a:close/>
                </a:path>
              </a:pathLst>
            </a:custGeom>
            <a:noFill/>
            <a:ln w="10160"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4" name="手繪多邊形: 圖案 13">
              <a:extLst>
                <a:ext uri="{FF2B5EF4-FFF2-40B4-BE49-F238E27FC236}">
                  <a16:creationId xmlns:a16="http://schemas.microsoft.com/office/drawing/2014/main" id="{170A7EA9-6707-4778-B6BB-04F014AA4DD8}"/>
                </a:ext>
              </a:extLst>
            </p:cNvPr>
            <p:cNvSpPr/>
            <p:nvPr/>
          </p:nvSpPr>
          <p:spPr>
            <a:xfrm>
              <a:off x="429952"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5" name="手繪多邊形: 圖案 14">
              <a:extLst>
                <a:ext uri="{FF2B5EF4-FFF2-40B4-BE49-F238E27FC236}">
                  <a16:creationId xmlns:a16="http://schemas.microsoft.com/office/drawing/2014/main" id="{493B6DDB-3E74-4BD6-8470-BA448A583F26}"/>
                </a:ext>
              </a:extLst>
            </p:cNvPr>
            <p:cNvSpPr/>
            <p:nvPr/>
          </p:nvSpPr>
          <p:spPr>
            <a:xfrm>
              <a:off x="497238"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6" name="手繪多邊形: 圖案 15">
              <a:extLst>
                <a:ext uri="{FF2B5EF4-FFF2-40B4-BE49-F238E27FC236}">
                  <a16:creationId xmlns:a16="http://schemas.microsoft.com/office/drawing/2014/main" id="{542E0B09-CBB2-45C3-BD03-292545A20801}"/>
                </a:ext>
              </a:extLst>
            </p:cNvPr>
            <p:cNvSpPr/>
            <p:nvPr/>
          </p:nvSpPr>
          <p:spPr>
            <a:xfrm>
              <a:off x="569329"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8" name="手繪多邊形: 圖案 17">
              <a:extLst>
                <a:ext uri="{FF2B5EF4-FFF2-40B4-BE49-F238E27FC236}">
                  <a16:creationId xmlns:a16="http://schemas.microsoft.com/office/drawing/2014/main" id="{FBFCD614-B030-4F8D-BBC5-DA21CC658B26}"/>
                </a:ext>
              </a:extLst>
            </p:cNvPr>
            <p:cNvSpPr/>
            <p:nvPr/>
          </p:nvSpPr>
          <p:spPr>
            <a:xfrm>
              <a:off x="636614"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9" name="手繪多邊形: 圖案 18">
              <a:extLst>
                <a:ext uri="{FF2B5EF4-FFF2-40B4-BE49-F238E27FC236}">
                  <a16:creationId xmlns:a16="http://schemas.microsoft.com/office/drawing/2014/main" id="{4A404A73-ACA9-411B-9316-0A2CA92CF2DD}"/>
                </a:ext>
              </a:extLst>
            </p:cNvPr>
            <p:cNvSpPr/>
            <p:nvPr/>
          </p:nvSpPr>
          <p:spPr>
            <a:xfrm>
              <a:off x="708706"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0" name="手繪多邊形: 圖案 19">
              <a:extLst>
                <a:ext uri="{FF2B5EF4-FFF2-40B4-BE49-F238E27FC236}">
                  <a16:creationId xmlns:a16="http://schemas.microsoft.com/office/drawing/2014/main" id="{3C16979B-84B0-4915-991B-B72CC633A2FF}"/>
                </a:ext>
              </a:extLst>
            </p:cNvPr>
            <p:cNvSpPr/>
            <p:nvPr/>
          </p:nvSpPr>
          <p:spPr>
            <a:xfrm>
              <a:off x="775991"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1" name="手繪多邊形: 圖案 20">
              <a:extLst>
                <a:ext uri="{FF2B5EF4-FFF2-40B4-BE49-F238E27FC236}">
                  <a16:creationId xmlns:a16="http://schemas.microsoft.com/office/drawing/2014/main" id="{321A8C3F-1C22-4135-B3C4-2D6A0924985E}"/>
                </a:ext>
              </a:extLst>
            </p:cNvPr>
            <p:cNvSpPr/>
            <p:nvPr/>
          </p:nvSpPr>
          <p:spPr>
            <a:xfrm>
              <a:off x="845679"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2" name="手繪多邊形: 圖案 21">
              <a:extLst>
                <a:ext uri="{FF2B5EF4-FFF2-40B4-BE49-F238E27FC236}">
                  <a16:creationId xmlns:a16="http://schemas.microsoft.com/office/drawing/2014/main" id="{27027462-8E63-40D2-B79D-E340F5737014}"/>
                </a:ext>
              </a:extLst>
            </p:cNvPr>
            <p:cNvSpPr/>
            <p:nvPr/>
          </p:nvSpPr>
          <p:spPr>
            <a:xfrm>
              <a:off x="912964" y="4074422"/>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3" name="手繪多邊形: 圖案 22">
              <a:extLst>
                <a:ext uri="{FF2B5EF4-FFF2-40B4-BE49-F238E27FC236}">
                  <a16:creationId xmlns:a16="http://schemas.microsoft.com/office/drawing/2014/main" id="{D8ED1C96-F238-4AFC-ABA7-9BAB1ABDDECD}"/>
                </a:ext>
              </a:extLst>
            </p:cNvPr>
            <p:cNvSpPr/>
            <p:nvPr/>
          </p:nvSpPr>
          <p:spPr>
            <a:xfrm>
              <a:off x="429952"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4" name="手繪多邊形: 圖案 23">
              <a:extLst>
                <a:ext uri="{FF2B5EF4-FFF2-40B4-BE49-F238E27FC236}">
                  <a16:creationId xmlns:a16="http://schemas.microsoft.com/office/drawing/2014/main" id="{22114091-5807-4E64-B00D-27529635CDA6}"/>
                </a:ext>
              </a:extLst>
            </p:cNvPr>
            <p:cNvSpPr/>
            <p:nvPr/>
          </p:nvSpPr>
          <p:spPr>
            <a:xfrm>
              <a:off x="497238"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27" name="手繪多邊形: 圖案 26">
              <a:extLst>
                <a:ext uri="{FF2B5EF4-FFF2-40B4-BE49-F238E27FC236}">
                  <a16:creationId xmlns:a16="http://schemas.microsoft.com/office/drawing/2014/main" id="{19D5F56B-11F7-4C14-B366-06BC3FD0347F}"/>
                </a:ext>
              </a:extLst>
            </p:cNvPr>
            <p:cNvSpPr/>
            <p:nvPr/>
          </p:nvSpPr>
          <p:spPr>
            <a:xfrm>
              <a:off x="569329"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0" name="手繪多邊形: 圖案 29">
              <a:extLst>
                <a:ext uri="{FF2B5EF4-FFF2-40B4-BE49-F238E27FC236}">
                  <a16:creationId xmlns:a16="http://schemas.microsoft.com/office/drawing/2014/main" id="{0A692391-E05B-4A90-956F-C0466A647257}"/>
                </a:ext>
              </a:extLst>
            </p:cNvPr>
            <p:cNvSpPr/>
            <p:nvPr/>
          </p:nvSpPr>
          <p:spPr>
            <a:xfrm>
              <a:off x="636614"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1" name="手繪多邊形: 圖案 30">
              <a:extLst>
                <a:ext uri="{FF2B5EF4-FFF2-40B4-BE49-F238E27FC236}">
                  <a16:creationId xmlns:a16="http://schemas.microsoft.com/office/drawing/2014/main" id="{3022D8F0-0E82-4FE9-A50D-D16492F2E0CF}"/>
                </a:ext>
              </a:extLst>
            </p:cNvPr>
            <p:cNvSpPr/>
            <p:nvPr/>
          </p:nvSpPr>
          <p:spPr>
            <a:xfrm>
              <a:off x="708706"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2" name="手繪多邊形: 圖案 31">
              <a:extLst>
                <a:ext uri="{FF2B5EF4-FFF2-40B4-BE49-F238E27FC236}">
                  <a16:creationId xmlns:a16="http://schemas.microsoft.com/office/drawing/2014/main" id="{FD65DD31-2B86-48BE-87EE-44EE38B691FA}"/>
                </a:ext>
              </a:extLst>
            </p:cNvPr>
            <p:cNvSpPr/>
            <p:nvPr/>
          </p:nvSpPr>
          <p:spPr>
            <a:xfrm>
              <a:off x="775991"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3" name="手繪多邊形: 圖案 32">
              <a:extLst>
                <a:ext uri="{FF2B5EF4-FFF2-40B4-BE49-F238E27FC236}">
                  <a16:creationId xmlns:a16="http://schemas.microsoft.com/office/drawing/2014/main" id="{B412A924-CA14-4971-A4BB-2D645F247910}"/>
                </a:ext>
              </a:extLst>
            </p:cNvPr>
            <p:cNvSpPr/>
            <p:nvPr/>
          </p:nvSpPr>
          <p:spPr>
            <a:xfrm>
              <a:off x="845679"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34" name="手繪多邊形: 圖案 33">
              <a:extLst>
                <a:ext uri="{FF2B5EF4-FFF2-40B4-BE49-F238E27FC236}">
                  <a16:creationId xmlns:a16="http://schemas.microsoft.com/office/drawing/2014/main" id="{49907391-401C-4C7C-9E2C-213AC543550B}"/>
                </a:ext>
              </a:extLst>
            </p:cNvPr>
            <p:cNvSpPr/>
            <p:nvPr/>
          </p:nvSpPr>
          <p:spPr>
            <a:xfrm>
              <a:off x="912964" y="4163335"/>
              <a:ext cx="52867" cy="68486"/>
            </a:xfrm>
            <a:custGeom>
              <a:avLst/>
              <a:gdLst>
                <a:gd name="connsiteX0" fmla="*/ 0 w 52867"/>
                <a:gd name="connsiteY0" fmla="*/ 0 h 68486"/>
                <a:gd name="connsiteX1" fmla="*/ 52867 w 52867"/>
                <a:gd name="connsiteY1" fmla="*/ 0 h 68486"/>
                <a:gd name="connsiteX2" fmla="*/ 52867 w 52867"/>
                <a:gd name="connsiteY2" fmla="*/ 68487 h 68486"/>
                <a:gd name="connsiteX3" fmla="*/ 0 w 52867"/>
                <a:gd name="connsiteY3" fmla="*/ 68487 h 68486"/>
              </a:gdLst>
              <a:ahLst/>
              <a:cxnLst>
                <a:cxn ang="0">
                  <a:pos x="connsiteX0" y="connsiteY0"/>
                </a:cxn>
                <a:cxn ang="0">
                  <a:pos x="connsiteX1" y="connsiteY1"/>
                </a:cxn>
                <a:cxn ang="0">
                  <a:pos x="connsiteX2" y="connsiteY2"/>
                </a:cxn>
                <a:cxn ang="0">
                  <a:pos x="connsiteX3" y="connsiteY3"/>
                </a:cxn>
              </a:cxnLst>
              <a:rect l="l" t="t" r="r" b="b"/>
              <a:pathLst>
                <a:path w="52867" h="68486">
                  <a:moveTo>
                    <a:pt x="0" y="0"/>
                  </a:moveTo>
                  <a:lnTo>
                    <a:pt x="52867" y="0"/>
                  </a:lnTo>
                  <a:lnTo>
                    <a:pt x="52867" y="68487"/>
                  </a:lnTo>
                  <a:lnTo>
                    <a:pt x="0" y="68487"/>
                  </a:lnTo>
                  <a:close/>
                </a:path>
              </a:pathLst>
            </a:custGeom>
            <a:noFill/>
            <a:ln w="11864" cap="flat">
              <a:solidFill>
                <a:srgbClr val="262626"/>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pic>
        <p:nvPicPr>
          <p:cNvPr id="6" name="图片 57">
            <a:extLst>
              <a:ext uri="{FF2B5EF4-FFF2-40B4-BE49-F238E27FC236}">
                <a16:creationId xmlns:a16="http://schemas.microsoft.com/office/drawing/2014/main" id="{AAC55AD3-E30E-4272-890E-1B79D9DEEB24}"/>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767116" y="3883373"/>
            <a:ext cx="4572520" cy="362552"/>
          </a:xfrm>
          <a:prstGeom prst="rect">
            <a:avLst/>
          </a:prstGeom>
        </p:spPr>
      </p:pic>
      <p:pic>
        <p:nvPicPr>
          <p:cNvPr id="8" name="图片 57">
            <a:extLst>
              <a:ext uri="{FF2B5EF4-FFF2-40B4-BE49-F238E27FC236}">
                <a16:creationId xmlns:a16="http://schemas.microsoft.com/office/drawing/2014/main" id="{C1308B6B-2158-4305-98FF-FE0B09F57C40}"/>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538124" y="3943709"/>
            <a:ext cx="4572520" cy="362552"/>
          </a:xfrm>
          <a:prstGeom prst="rect">
            <a:avLst/>
          </a:prstGeom>
        </p:spPr>
      </p:pic>
      <p:pic>
        <p:nvPicPr>
          <p:cNvPr id="25" name="图片 57">
            <a:extLst>
              <a:ext uri="{FF2B5EF4-FFF2-40B4-BE49-F238E27FC236}">
                <a16:creationId xmlns:a16="http://schemas.microsoft.com/office/drawing/2014/main" id="{AE028CEE-EEEA-4E15-A3E4-3F9FCD73CF89}"/>
              </a:ext>
            </a:extLst>
          </p:cNvPr>
          <p:cNvPicPr>
            <a:picLocks noChangeAspect="1"/>
          </p:cNvPicPr>
          <p:nvPr/>
        </p:nvPicPr>
        <p:blipFill rotWithShape="1">
          <a:blip r:embed="rId6" cstate="print">
            <a:alphaModFix amt="30000"/>
            <a:extLst>
              <a:ext uri="{BEBA8EAE-BF5A-486C-A8C5-ECC9F3942E4B}">
                <a14:imgProps xmlns:a14="http://schemas.microsoft.com/office/drawing/2010/main">
                  <a14:imgLayer r:embed="rId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1609117" y="3962589"/>
            <a:ext cx="4572520" cy="362552"/>
          </a:xfrm>
          <a:prstGeom prst="rect">
            <a:avLst/>
          </a:prstGeom>
        </p:spPr>
      </p:pic>
      <p:sp>
        <p:nvSpPr>
          <p:cNvPr id="51" name="文字方塊 50">
            <a:extLst>
              <a:ext uri="{FF2B5EF4-FFF2-40B4-BE49-F238E27FC236}">
                <a16:creationId xmlns:a16="http://schemas.microsoft.com/office/drawing/2014/main" id="{1D3DABAC-EE74-5047-B52E-9284389CAA18}"/>
              </a:ext>
            </a:extLst>
          </p:cNvPr>
          <p:cNvSpPr txBox="1"/>
          <p:nvPr/>
        </p:nvSpPr>
        <p:spPr>
          <a:xfrm>
            <a:off x="440696" y="6464176"/>
            <a:ext cx="2327240" cy="253916"/>
          </a:xfrm>
          <a:prstGeom prst="rect">
            <a:avLst/>
          </a:prstGeom>
          <a:noFill/>
        </p:spPr>
        <p:txBody>
          <a:bodyPr wrap="square">
            <a:spAutoFit/>
          </a:bodyPr>
          <a:lstStyle/>
          <a:p>
            <a:r>
              <a:rPr lang="zh-TW" altLang="en-US" sz="1050">
                <a:solidFill>
                  <a:schemeClr val="bg1"/>
                </a:solidFill>
                <a:latin typeface="微軟正黑體" panose="020B0604030504040204" pitchFamily="34" charset="-120"/>
                <a:ea typeface="微軟正黑體" panose="020B0604030504040204" pitchFamily="34" charset="-120"/>
              </a:rPr>
              <a:t>資料來源</a:t>
            </a:r>
            <a:r>
              <a:rPr lang="en-US" altLang="zh-TW" sz="1050">
                <a:solidFill>
                  <a:schemeClr val="bg1"/>
                </a:solidFill>
                <a:latin typeface="微軟正黑體" panose="020B0604030504040204" pitchFamily="34" charset="-120"/>
                <a:ea typeface="微軟正黑體" panose="020B0604030504040204" pitchFamily="34" charset="-120"/>
              </a:rPr>
              <a:t>: </a:t>
            </a:r>
            <a:r>
              <a:rPr lang="en-US" altLang="zh-TW" sz="1050">
                <a:solidFill>
                  <a:schemeClr val="bg1"/>
                </a:solidFill>
                <a:latin typeface="微軟正黑體" panose="020B0604030504040204" pitchFamily="34" charset="-120"/>
                <a:ea typeface="微軟正黑體" panose="020B0604030504040204" pitchFamily="34" charset="-120"/>
                <a:hlinkClick r:id="rId8">
                  <a:extLst>
                    <a:ext uri="{A12FA001-AC4F-418D-AE19-62706E023703}">
                      <ahyp:hlinkClr xmlns:ahyp="http://schemas.microsoft.com/office/drawing/2018/hyperlinkcolor" val="tx"/>
                    </a:ext>
                  </a:extLst>
                </a:hlinkClick>
              </a:rPr>
              <a:t>http://Samsung.com</a:t>
            </a:r>
            <a:endParaRPr lang="en-US" altLang="zh-TW" sz="1050">
              <a:solidFill>
                <a:schemeClr val="bg1"/>
              </a:solidFill>
              <a:latin typeface="微軟正黑體" panose="020B0604030504040204" pitchFamily="34" charset="-120"/>
              <a:ea typeface="微軟正黑體" panose="020B0604030504040204" pitchFamily="34" charset="-120"/>
            </a:endParaRPr>
          </a:p>
        </p:txBody>
      </p:sp>
      <p:sp>
        <p:nvSpPr>
          <p:cNvPr id="62" name="文字方塊 61">
            <a:extLst>
              <a:ext uri="{FF2B5EF4-FFF2-40B4-BE49-F238E27FC236}">
                <a16:creationId xmlns:a16="http://schemas.microsoft.com/office/drawing/2014/main" id="{1EEA25C8-9D8C-0443-A2FF-8EB3880FA743}"/>
              </a:ext>
            </a:extLst>
          </p:cNvPr>
          <p:cNvSpPr txBox="1"/>
          <p:nvPr/>
        </p:nvSpPr>
        <p:spPr>
          <a:xfrm>
            <a:off x="6861938" y="6167149"/>
            <a:ext cx="2790578" cy="253916"/>
          </a:xfrm>
          <a:prstGeom prst="rect">
            <a:avLst/>
          </a:prstGeom>
          <a:noFill/>
        </p:spPr>
        <p:txBody>
          <a:bodyPr wrap="square">
            <a:spAutoFit/>
          </a:bodyPr>
          <a:lstStyle/>
          <a:p>
            <a:r>
              <a:rPr lang="en-US" altLang="zh-TW" sz="1050">
                <a:solidFill>
                  <a:schemeClr val="bg1"/>
                </a:solidFill>
                <a:latin typeface="微軟正黑體" panose="020B0604030504040204" pitchFamily="34" charset="-120"/>
                <a:ea typeface="微軟正黑體" panose="020B0604030504040204" pitchFamily="34" charset="-120"/>
              </a:rPr>
              <a:t>TBW </a:t>
            </a:r>
            <a:r>
              <a:rPr lang="zh-TW" altLang="en-US" sz="1050">
                <a:solidFill>
                  <a:schemeClr val="bg1"/>
                </a:solidFill>
                <a:latin typeface="微軟正黑體" panose="020B0604030504040204" pitchFamily="34" charset="-120"/>
                <a:ea typeface="微軟正黑體" panose="020B0604030504040204" pitchFamily="34" charset="-120"/>
              </a:rPr>
              <a:t>上方為隨機寫入，下方為循序寫入</a:t>
            </a:r>
            <a:endParaRPr lang="en-US" altLang="zh-TW" sz="1050">
              <a:solidFill>
                <a:schemeClr val="bg1"/>
              </a:solidFill>
              <a:latin typeface="微軟正黑體" panose="020B0604030504040204" pitchFamily="34" charset="-120"/>
              <a:ea typeface="微軟正黑體" panose="020B0604030504040204" pitchFamily="34" charset="-120"/>
            </a:endParaRPr>
          </a:p>
        </p:txBody>
      </p:sp>
      <p:pic>
        <p:nvPicPr>
          <p:cNvPr id="48" name="圖形 47">
            <a:extLst>
              <a:ext uri="{FF2B5EF4-FFF2-40B4-BE49-F238E27FC236}">
                <a16:creationId xmlns:a16="http://schemas.microsoft.com/office/drawing/2014/main" id="{4F866E31-3300-46CF-A00A-B566F611405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5164" y="3158077"/>
            <a:ext cx="385189" cy="520526"/>
          </a:xfrm>
          <a:prstGeom prst="rect">
            <a:avLst/>
          </a:prstGeom>
        </p:spPr>
      </p:pic>
    </p:spTree>
    <p:extLst>
      <p:ext uri="{BB962C8B-B14F-4D97-AF65-F5344CB8AC3E}">
        <p14:creationId xmlns:p14="http://schemas.microsoft.com/office/powerpoint/2010/main" val="681924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6C2FECF3-3F65-E94F-88B1-47F365682C72}"/>
              </a:ext>
            </a:extLst>
          </p:cNvPr>
          <p:cNvSpPr txBox="1"/>
          <p:nvPr/>
        </p:nvSpPr>
        <p:spPr>
          <a:xfrm>
            <a:off x="918098" y="126687"/>
            <a:ext cx="11280495" cy="1323439"/>
          </a:xfrm>
          <a:prstGeom prst="rect">
            <a:avLst/>
          </a:prstGeom>
          <a:noFill/>
        </p:spPr>
        <p:txBody>
          <a:bodyPr wrap="square" rtlCol="0">
            <a:spAutoFit/>
          </a:bodyPr>
          <a:lstStyle/>
          <a:p>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為何未來 </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SSD </a:t>
            </a: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市場趨勢會是</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 PCIe NVMe SSD</a:t>
            </a: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 </a:t>
            </a:r>
            <a:endParaRPr lang="en-US" altLang="zh-TW" sz="4000" b="1">
              <a:solidFill>
                <a:schemeClr val="bg1"/>
              </a:solidFill>
              <a:latin typeface="微軟正黑體" panose="020B0604030504040204" pitchFamily="34" charset="-120"/>
              <a:ea typeface="微軟正黑體" panose="020B0604030504040204" pitchFamily="34" charset="-120"/>
              <a:cs typeface="+mn-ea"/>
              <a:sym typeface="+mn-lt"/>
            </a:endParaRPr>
          </a:p>
          <a:p>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而不是</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 SAS </a:t>
            </a: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或</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 SATA SSD?</a:t>
            </a:r>
            <a:endParaRPr lang="zh-TW" altLang="en-US" sz="4000" b="1">
              <a:solidFill>
                <a:schemeClr val="bg1"/>
              </a:solidFill>
              <a:latin typeface="微軟正黑體" panose="020B0604030504040204" pitchFamily="34" charset="-120"/>
              <a:ea typeface="微軟正黑體" panose="020B0604030504040204" pitchFamily="34" charset="-120"/>
            </a:endParaRPr>
          </a:p>
        </p:txBody>
      </p:sp>
      <p:grpSp>
        <p:nvGrpSpPr>
          <p:cNvPr id="3" name="群組 2">
            <a:extLst>
              <a:ext uri="{FF2B5EF4-FFF2-40B4-BE49-F238E27FC236}">
                <a16:creationId xmlns:a16="http://schemas.microsoft.com/office/drawing/2014/main" id="{BFD85473-6819-477B-A227-52702CD76934}"/>
              </a:ext>
            </a:extLst>
          </p:cNvPr>
          <p:cNvGrpSpPr/>
          <p:nvPr/>
        </p:nvGrpSpPr>
        <p:grpSpPr>
          <a:xfrm>
            <a:off x="507571" y="2004009"/>
            <a:ext cx="11176858" cy="5261495"/>
            <a:chOff x="343753" y="1974192"/>
            <a:chExt cx="11459270" cy="5363984"/>
          </a:xfrm>
        </p:grpSpPr>
        <p:sp>
          <p:nvSpPr>
            <p:cNvPr id="78" name="Shape 528">
              <a:extLst>
                <a:ext uri="{FF2B5EF4-FFF2-40B4-BE49-F238E27FC236}">
                  <a16:creationId xmlns:a16="http://schemas.microsoft.com/office/drawing/2014/main" id="{C8387BA3-4B83-4A40-8479-F341CB1C7845}"/>
                </a:ext>
              </a:extLst>
            </p:cNvPr>
            <p:cNvSpPr/>
            <p:nvPr/>
          </p:nvSpPr>
          <p:spPr>
            <a:xfrm flipH="1">
              <a:off x="5741721" y="1974192"/>
              <a:ext cx="6041502" cy="5350735"/>
            </a:xfrm>
            <a:prstGeom prst="snip2DiagRect">
              <a:avLst>
                <a:gd name="adj1" fmla="val 0"/>
                <a:gd name="adj2" fmla="val 7528"/>
              </a:avLst>
            </a:prstGeom>
            <a:gradFill>
              <a:gsLst>
                <a:gs pos="66000">
                  <a:schemeClr val="bg1"/>
                </a:gs>
                <a:gs pos="100000">
                  <a:schemeClr val="bg1">
                    <a:alpha val="36000"/>
                  </a:schemeClr>
                </a:gs>
              </a:gsLst>
              <a:lin ang="5400000" scaled="1"/>
            </a:gradFill>
            <a:ln w="12700">
              <a:gradFill>
                <a:gsLst>
                  <a:gs pos="0">
                    <a:srgbClr val="9097A9"/>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77" name="Shape 528">
              <a:extLst>
                <a:ext uri="{FF2B5EF4-FFF2-40B4-BE49-F238E27FC236}">
                  <a16:creationId xmlns:a16="http://schemas.microsoft.com/office/drawing/2014/main" id="{AA32E2BC-98A7-4F9D-B38F-221C3F21407D}"/>
                </a:ext>
              </a:extLst>
            </p:cNvPr>
            <p:cNvSpPr/>
            <p:nvPr/>
          </p:nvSpPr>
          <p:spPr>
            <a:xfrm flipH="1">
              <a:off x="343753" y="1987441"/>
              <a:ext cx="5209453" cy="5350735"/>
            </a:xfrm>
            <a:prstGeom prst="snip2DiagRect">
              <a:avLst>
                <a:gd name="adj1" fmla="val 0"/>
                <a:gd name="adj2" fmla="val 7528"/>
              </a:avLst>
            </a:prstGeom>
            <a:gradFill>
              <a:gsLst>
                <a:gs pos="66000">
                  <a:schemeClr val="bg1"/>
                </a:gs>
                <a:gs pos="100000">
                  <a:schemeClr val="bg1">
                    <a:alpha val="36000"/>
                  </a:schemeClr>
                </a:gs>
              </a:gsLst>
              <a:lin ang="5400000" scaled="1"/>
            </a:gradFill>
            <a:ln w="12700">
              <a:gradFill>
                <a:gsLst>
                  <a:gs pos="0">
                    <a:srgbClr val="9097A9"/>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56" name="文字方塊 55">
              <a:extLst>
                <a:ext uri="{FF2B5EF4-FFF2-40B4-BE49-F238E27FC236}">
                  <a16:creationId xmlns:a16="http://schemas.microsoft.com/office/drawing/2014/main" id="{69685A07-7B86-4A80-B34D-0C01F3619D99}"/>
                </a:ext>
              </a:extLst>
            </p:cNvPr>
            <p:cNvSpPr txBox="1"/>
            <p:nvPr/>
          </p:nvSpPr>
          <p:spPr>
            <a:xfrm>
              <a:off x="581505" y="2240663"/>
              <a:ext cx="5418471" cy="1035447"/>
            </a:xfrm>
            <a:prstGeom prst="rect">
              <a:avLst/>
            </a:prstGeom>
            <a:noFill/>
          </p:spPr>
          <p:txBody>
            <a:bodyPr wrap="square" rtlCol="0">
              <a:spAutoFit/>
            </a:bodyPr>
            <a:lstStyle/>
            <a:p>
              <a:r>
                <a:rPr kumimoji="1" lang="zh-TW" altLang="en-US" sz="3000" b="1">
                  <a:solidFill>
                    <a:srgbClr val="055995"/>
                  </a:solidFill>
                  <a:latin typeface="微軟正黑體" panose="020B0604030504040204" pitchFamily="34" charset="-120"/>
                  <a:ea typeface="微軟正黑體" panose="020B0604030504040204" pitchFamily="34" charset="-120"/>
                </a:rPr>
                <a:t>最高頻寬達</a:t>
              </a:r>
              <a:r>
                <a:rPr kumimoji="1" lang="en-US" altLang="zh-TW" sz="3000" b="1">
                  <a:solidFill>
                    <a:srgbClr val="055995"/>
                  </a:solidFill>
                  <a:latin typeface="微軟正黑體" panose="020B0604030504040204" pitchFamily="34" charset="-120"/>
                  <a:ea typeface="微軟正黑體" panose="020B0604030504040204" pitchFamily="34" charset="-120"/>
                </a:rPr>
                <a:t> </a:t>
              </a:r>
              <a:br>
                <a:rPr kumimoji="1" lang="en-US" altLang="zh-TW" sz="3000" b="1">
                  <a:solidFill>
                    <a:srgbClr val="055995"/>
                  </a:solidFill>
                  <a:latin typeface="微軟正黑體" panose="020B0604030504040204" pitchFamily="34" charset="-120"/>
                  <a:ea typeface="微軟正黑體" panose="020B0604030504040204" pitchFamily="34" charset="-120"/>
                </a:rPr>
              </a:br>
              <a:r>
                <a:rPr kumimoji="1" lang="en-US" altLang="zh-TW" sz="3000" b="1">
                  <a:solidFill>
                    <a:srgbClr val="055995"/>
                  </a:solidFill>
                  <a:latin typeface="微軟正黑體" panose="020B0604030504040204" pitchFamily="34" charset="-120"/>
                  <a:ea typeface="微軟正黑體" panose="020B0604030504040204" pitchFamily="34" charset="-120"/>
                </a:rPr>
                <a:t>64 Gb/s (8GB/s)</a:t>
              </a:r>
              <a:endParaRPr kumimoji="1" lang="zh-TW" altLang="en-US" sz="3000" b="1">
                <a:solidFill>
                  <a:srgbClr val="055995"/>
                </a:solidFill>
                <a:latin typeface="微軟正黑體" panose="020B0604030504040204" pitchFamily="34" charset="-120"/>
                <a:ea typeface="微軟正黑體" panose="020B0604030504040204" pitchFamily="34" charset="-120"/>
              </a:endParaRPr>
            </a:p>
          </p:txBody>
        </p:sp>
        <p:sp>
          <p:nvSpPr>
            <p:cNvPr id="57" name="文字方塊 56">
              <a:extLst>
                <a:ext uri="{FF2B5EF4-FFF2-40B4-BE49-F238E27FC236}">
                  <a16:creationId xmlns:a16="http://schemas.microsoft.com/office/drawing/2014/main" id="{CC8EFB98-049E-4BE0-BAAB-0DB6FFDDF2ED}"/>
                </a:ext>
              </a:extLst>
            </p:cNvPr>
            <p:cNvSpPr txBox="1"/>
            <p:nvPr/>
          </p:nvSpPr>
          <p:spPr>
            <a:xfrm>
              <a:off x="5875966" y="2219651"/>
              <a:ext cx="5418471" cy="1035447"/>
            </a:xfrm>
            <a:prstGeom prst="rect">
              <a:avLst/>
            </a:prstGeom>
            <a:noFill/>
          </p:spPr>
          <p:txBody>
            <a:bodyPr wrap="square" rtlCol="0">
              <a:spAutoFit/>
            </a:bodyPr>
            <a:lstStyle/>
            <a:p>
              <a:r>
                <a:rPr kumimoji="1" lang="zh-TW" altLang="en-US" sz="3000" b="1">
                  <a:solidFill>
                    <a:srgbClr val="055995"/>
                  </a:solidFill>
                  <a:latin typeface="微軟正黑體" panose="020B0604030504040204" pitchFamily="34" charset="-120"/>
                  <a:ea typeface="微軟正黑體" panose="020B0604030504040204" pitchFamily="34" charset="-120"/>
                </a:rPr>
                <a:t>低延遲</a:t>
              </a:r>
              <a:br>
                <a:rPr kumimoji="1" lang="en-US" altLang="zh-TW" sz="3000" b="1">
                  <a:solidFill>
                    <a:srgbClr val="055995"/>
                  </a:solidFill>
                  <a:latin typeface="微軟正黑體" panose="020B0604030504040204" pitchFamily="34" charset="-120"/>
                  <a:ea typeface="微軟正黑體" panose="020B0604030504040204" pitchFamily="34" charset="-120"/>
                </a:rPr>
              </a:br>
              <a:r>
                <a:rPr kumimoji="1" lang="zh-TW" altLang="en-US" sz="3000" b="1">
                  <a:solidFill>
                    <a:srgbClr val="055995"/>
                  </a:solidFill>
                  <a:latin typeface="微軟正黑體" panose="020B0604030504040204" pitchFamily="34" charset="-120"/>
                  <a:ea typeface="微軟正黑體" panose="020B0604030504040204" pitchFamily="34" charset="-120"/>
                </a:rPr>
                <a:t>超短資料傳輸路徑</a:t>
              </a:r>
            </a:p>
          </p:txBody>
        </p:sp>
        <p:grpSp>
          <p:nvGrpSpPr>
            <p:cNvPr id="33" name="群組 32">
              <a:extLst>
                <a:ext uri="{FF2B5EF4-FFF2-40B4-BE49-F238E27FC236}">
                  <a16:creationId xmlns:a16="http://schemas.microsoft.com/office/drawing/2014/main" id="{A4922A53-1A76-444F-AEB7-C2ACFE872DC3}"/>
                </a:ext>
              </a:extLst>
            </p:cNvPr>
            <p:cNvGrpSpPr/>
            <p:nvPr/>
          </p:nvGrpSpPr>
          <p:grpSpPr>
            <a:xfrm>
              <a:off x="643062" y="3010448"/>
              <a:ext cx="4830463" cy="4278603"/>
              <a:chOff x="339097" y="2871226"/>
              <a:chExt cx="5156077" cy="4567017"/>
            </a:xfrm>
          </p:grpSpPr>
          <p:sp>
            <p:nvSpPr>
              <p:cNvPr id="6" name="文字方塊 5">
                <a:extLst>
                  <a:ext uri="{FF2B5EF4-FFF2-40B4-BE49-F238E27FC236}">
                    <a16:creationId xmlns:a16="http://schemas.microsoft.com/office/drawing/2014/main" id="{E75CDCC4-306A-CF4F-8101-531A5DDF5F09}"/>
                  </a:ext>
                </a:extLst>
              </p:cNvPr>
              <p:cNvSpPr txBox="1"/>
              <p:nvPr/>
            </p:nvSpPr>
            <p:spPr>
              <a:xfrm>
                <a:off x="339097" y="3851757"/>
                <a:ext cx="1484702"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PCIe Gen4 x4</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 name="文字方塊 8">
                <a:extLst>
                  <a:ext uri="{FF2B5EF4-FFF2-40B4-BE49-F238E27FC236}">
                    <a16:creationId xmlns:a16="http://schemas.microsoft.com/office/drawing/2014/main" id="{2269EEBD-CD7F-B645-8ADC-D55815F16A07}"/>
                  </a:ext>
                </a:extLst>
              </p:cNvPr>
              <p:cNvSpPr txBox="1"/>
              <p:nvPr/>
            </p:nvSpPr>
            <p:spPr>
              <a:xfrm>
                <a:off x="339097" y="4606730"/>
                <a:ext cx="1484702"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PCIe Gen3 x4</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 name="文字方塊 9">
                <a:extLst>
                  <a:ext uri="{FF2B5EF4-FFF2-40B4-BE49-F238E27FC236}">
                    <a16:creationId xmlns:a16="http://schemas.microsoft.com/office/drawing/2014/main" id="{44195F14-36B1-9244-A71D-E3A0DB5814B9}"/>
                  </a:ext>
                </a:extLst>
              </p:cNvPr>
              <p:cNvSpPr txBox="1"/>
              <p:nvPr/>
            </p:nvSpPr>
            <p:spPr>
              <a:xfrm>
                <a:off x="1219145" y="5375783"/>
                <a:ext cx="604654"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SAS</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 name="文字方塊 10">
                <a:extLst>
                  <a:ext uri="{FF2B5EF4-FFF2-40B4-BE49-F238E27FC236}">
                    <a16:creationId xmlns:a16="http://schemas.microsoft.com/office/drawing/2014/main" id="{AC7B5140-8AEF-684D-90A5-2F6004336F16}"/>
                  </a:ext>
                </a:extLst>
              </p:cNvPr>
              <p:cNvSpPr txBox="1"/>
              <p:nvPr/>
            </p:nvSpPr>
            <p:spPr>
              <a:xfrm>
                <a:off x="1113412" y="6116676"/>
                <a:ext cx="710387" cy="338554"/>
              </a:xfrm>
              <a:prstGeom prst="rect">
                <a:avLst/>
              </a:prstGeom>
              <a:noFill/>
            </p:spPr>
            <p:txBody>
              <a:bodyPr wrap="none" rtlCol="0">
                <a:spAutoFit/>
              </a:bodyPr>
              <a:lstStyle/>
              <a:p>
                <a:pPr algn="r"/>
                <a:r>
                  <a:rPr kumimoji="1" lang="en-US" altLang="zh-TW" sz="1600" b="1">
                    <a:solidFill>
                      <a:srgbClr val="020916"/>
                    </a:solidFill>
                    <a:latin typeface="Arial" panose="020B0604020202020204" pitchFamily="34" charset="0"/>
                    <a:ea typeface="微軟正黑體" panose="020B0604030504040204" pitchFamily="34" charset="-120"/>
                    <a:cs typeface="Arial" panose="020B0604020202020204" pitchFamily="34" charset="0"/>
                  </a:rPr>
                  <a:t>SATA</a:t>
                </a:r>
                <a:endParaRPr kumimoji="1" lang="zh-TW" altLang="en-US" sz="16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28" name="群組 27">
                <a:extLst>
                  <a:ext uri="{FF2B5EF4-FFF2-40B4-BE49-F238E27FC236}">
                    <a16:creationId xmlns:a16="http://schemas.microsoft.com/office/drawing/2014/main" id="{13CF7A4E-ED12-4D2A-BBBA-0FD85F2D1A5D}"/>
                  </a:ext>
                </a:extLst>
              </p:cNvPr>
              <p:cNvGrpSpPr/>
              <p:nvPr/>
            </p:nvGrpSpPr>
            <p:grpSpPr>
              <a:xfrm>
                <a:off x="1661747" y="2871226"/>
                <a:ext cx="3833427" cy="4567017"/>
                <a:chOff x="1308527" y="2871226"/>
                <a:chExt cx="3833427" cy="4567017"/>
              </a:xfrm>
            </p:grpSpPr>
            <p:pic>
              <p:nvPicPr>
                <p:cNvPr id="12" name="圖片 11">
                  <a:extLst>
                    <a:ext uri="{FF2B5EF4-FFF2-40B4-BE49-F238E27FC236}">
                      <a16:creationId xmlns:a16="http://schemas.microsoft.com/office/drawing/2014/main" id="{28062D3A-F9B3-4DDD-8262-C9FB161E068D}"/>
                    </a:ext>
                  </a:extLst>
                </p:cNvPr>
                <p:cNvPicPr>
                  <a:picLocks noChangeAspect="1"/>
                </p:cNvPicPr>
                <p:nvPr/>
              </p:nvPicPr>
              <p:blipFill rotWithShape="1">
                <a:blip r:embed="rId2"/>
                <a:srcRect l="386" t="4659" r="61038" b="6924"/>
                <a:stretch/>
              </p:blipFill>
              <p:spPr>
                <a:xfrm>
                  <a:off x="1308527" y="2871226"/>
                  <a:ext cx="3833427" cy="4567017"/>
                </a:xfrm>
                <a:prstGeom prst="rect">
                  <a:avLst/>
                </a:prstGeom>
              </p:spPr>
            </p:pic>
            <p:sp>
              <p:nvSpPr>
                <p:cNvPr id="59" name="文字方塊 58">
                  <a:extLst>
                    <a:ext uri="{FF2B5EF4-FFF2-40B4-BE49-F238E27FC236}">
                      <a16:creationId xmlns:a16="http://schemas.microsoft.com/office/drawing/2014/main" id="{5A23D290-97E7-4862-8E0E-7C2D03930EF3}"/>
                    </a:ext>
                  </a:extLst>
                </p:cNvPr>
                <p:cNvSpPr txBox="1"/>
                <p:nvPr/>
              </p:nvSpPr>
              <p:spPr>
                <a:xfrm>
                  <a:off x="2067435" y="3794007"/>
                  <a:ext cx="962418" cy="262818"/>
                </a:xfrm>
                <a:prstGeom prst="rect">
                  <a:avLst/>
                </a:prstGeom>
                <a:noFill/>
              </p:spPr>
              <p:txBody>
                <a:bodyPr wrap="square">
                  <a:spAutoFit/>
                </a:bodyPr>
                <a:lstStyle/>
                <a:p>
                  <a:r>
                    <a:rPr kumimoji="1" lang="zh-TW" altLang="en-US" sz="1000" b="1">
                      <a:solidFill>
                        <a:srgbClr val="A5EE00"/>
                      </a:solidFill>
                      <a:latin typeface="微軟正黑體" panose="020B0604030504040204" pitchFamily="34" charset="-120"/>
                      <a:ea typeface="微軟正黑體" panose="020B0604030504040204" pitchFamily="34" charset="-120"/>
                    </a:rPr>
                    <a:t>最高</a:t>
                  </a:r>
                  <a:endParaRPr lang="zh-TW" altLang="en-US" sz="1000" b="1">
                    <a:solidFill>
                      <a:srgbClr val="A5EE00"/>
                    </a:solidFill>
                  </a:endParaRPr>
                </a:p>
              </p:txBody>
            </p:sp>
            <p:sp>
              <p:nvSpPr>
                <p:cNvPr id="60" name="文字方塊 59">
                  <a:extLst>
                    <a:ext uri="{FF2B5EF4-FFF2-40B4-BE49-F238E27FC236}">
                      <a16:creationId xmlns:a16="http://schemas.microsoft.com/office/drawing/2014/main" id="{5D1DA8F1-5623-4942-AB92-690E3650A613}"/>
                    </a:ext>
                  </a:extLst>
                </p:cNvPr>
                <p:cNvSpPr txBox="1"/>
                <p:nvPr/>
              </p:nvSpPr>
              <p:spPr>
                <a:xfrm>
                  <a:off x="2064883" y="4550437"/>
                  <a:ext cx="962418" cy="262818"/>
                </a:xfrm>
                <a:prstGeom prst="rect">
                  <a:avLst/>
                </a:prstGeom>
                <a:noFill/>
              </p:spPr>
              <p:txBody>
                <a:bodyPr wrap="square">
                  <a:spAutoFit/>
                </a:bodyPr>
                <a:lstStyle/>
                <a:p>
                  <a:r>
                    <a:rPr kumimoji="1" lang="zh-TW" altLang="en-US" sz="1000" b="1">
                      <a:solidFill>
                        <a:srgbClr val="8FBDCC"/>
                      </a:solidFill>
                      <a:latin typeface="微軟正黑體" panose="020B0604030504040204" pitchFamily="34" charset="-120"/>
                      <a:ea typeface="微軟正黑體" panose="020B0604030504040204" pitchFamily="34" charset="-120"/>
                    </a:rPr>
                    <a:t>最高</a:t>
                  </a:r>
                  <a:endParaRPr lang="zh-TW" altLang="en-US" sz="1000" b="1">
                    <a:solidFill>
                      <a:srgbClr val="8FBDCC"/>
                    </a:solidFill>
                  </a:endParaRPr>
                </a:p>
              </p:txBody>
            </p:sp>
            <p:sp>
              <p:nvSpPr>
                <p:cNvPr id="61" name="文字方塊 60">
                  <a:extLst>
                    <a:ext uri="{FF2B5EF4-FFF2-40B4-BE49-F238E27FC236}">
                      <a16:creationId xmlns:a16="http://schemas.microsoft.com/office/drawing/2014/main" id="{1DAF8FE9-9055-4FEF-816D-570CC721515D}"/>
                    </a:ext>
                  </a:extLst>
                </p:cNvPr>
                <p:cNvSpPr txBox="1"/>
                <p:nvPr/>
              </p:nvSpPr>
              <p:spPr>
                <a:xfrm>
                  <a:off x="2064883" y="5318369"/>
                  <a:ext cx="962418" cy="262818"/>
                </a:xfrm>
                <a:prstGeom prst="rect">
                  <a:avLst/>
                </a:prstGeom>
                <a:noFill/>
              </p:spPr>
              <p:txBody>
                <a:bodyPr wrap="square">
                  <a:spAutoFit/>
                </a:bodyPr>
                <a:lstStyle/>
                <a:p>
                  <a:r>
                    <a:rPr kumimoji="1" lang="zh-TW" altLang="en-US" sz="1000" b="1">
                      <a:solidFill>
                        <a:srgbClr val="8FBDCC"/>
                      </a:solidFill>
                      <a:latin typeface="微軟正黑體" panose="020B0604030504040204" pitchFamily="34" charset="-120"/>
                      <a:ea typeface="微軟正黑體" panose="020B0604030504040204" pitchFamily="34" charset="-120"/>
                    </a:rPr>
                    <a:t>最高</a:t>
                  </a:r>
                  <a:endParaRPr lang="zh-TW" altLang="en-US" sz="1000" b="1">
                    <a:solidFill>
                      <a:srgbClr val="8FBDCC"/>
                    </a:solidFill>
                  </a:endParaRPr>
                </a:p>
              </p:txBody>
            </p:sp>
            <p:sp>
              <p:nvSpPr>
                <p:cNvPr id="62" name="文字方塊 61">
                  <a:extLst>
                    <a:ext uri="{FF2B5EF4-FFF2-40B4-BE49-F238E27FC236}">
                      <a16:creationId xmlns:a16="http://schemas.microsoft.com/office/drawing/2014/main" id="{48CA8D6D-4DB1-446A-B24B-53CC695C30F4}"/>
                    </a:ext>
                  </a:extLst>
                </p:cNvPr>
                <p:cNvSpPr txBox="1"/>
                <p:nvPr/>
              </p:nvSpPr>
              <p:spPr>
                <a:xfrm>
                  <a:off x="1849613" y="6058649"/>
                  <a:ext cx="962418" cy="262818"/>
                </a:xfrm>
                <a:prstGeom prst="rect">
                  <a:avLst/>
                </a:prstGeom>
                <a:noFill/>
              </p:spPr>
              <p:txBody>
                <a:bodyPr wrap="square">
                  <a:spAutoFit/>
                </a:bodyPr>
                <a:lstStyle/>
                <a:p>
                  <a:r>
                    <a:rPr kumimoji="1" lang="zh-TW" altLang="en-US" sz="1000" b="1">
                      <a:solidFill>
                        <a:srgbClr val="8FBDCC"/>
                      </a:solidFill>
                      <a:latin typeface="微軟正黑體" panose="020B0604030504040204" pitchFamily="34" charset="-120"/>
                      <a:ea typeface="微軟正黑體" panose="020B0604030504040204" pitchFamily="34" charset="-120"/>
                    </a:rPr>
                    <a:t>最高</a:t>
                  </a:r>
                  <a:endParaRPr lang="zh-TW" altLang="en-US" sz="1000" b="1">
                    <a:solidFill>
                      <a:srgbClr val="8FBDCC"/>
                    </a:solidFill>
                  </a:endParaRPr>
                </a:p>
              </p:txBody>
            </p:sp>
          </p:grpSp>
        </p:grpSp>
        <p:grpSp>
          <p:nvGrpSpPr>
            <p:cNvPr id="34" name="群組 33">
              <a:extLst>
                <a:ext uri="{FF2B5EF4-FFF2-40B4-BE49-F238E27FC236}">
                  <a16:creationId xmlns:a16="http://schemas.microsoft.com/office/drawing/2014/main" id="{ED8A530D-73C6-410E-B1B9-4ED34D83B4E3}"/>
                </a:ext>
              </a:extLst>
            </p:cNvPr>
            <p:cNvGrpSpPr/>
            <p:nvPr/>
          </p:nvGrpSpPr>
          <p:grpSpPr>
            <a:xfrm>
              <a:off x="5888177" y="3601676"/>
              <a:ext cx="5914846" cy="2487858"/>
              <a:chOff x="5589473" y="3623423"/>
              <a:chExt cx="6715749" cy="2824727"/>
            </a:xfrm>
          </p:grpSpPr>
          <p:pic>
            <p:nvPicPr>
              <p:cNvPr id="58" name="圖片 57">
                <a:extLst>
                  <a:ext uri="{FF2B5EF4-FFF2-40B4-BE49-F238E27FC236}">
                    <a16:creationId xmlns:a16="http://schemas.microsoft.com/office/drawing/2014/main" id="{FE18AB15-6A6A-4DB0-9B0C-145E71803245}"/>
                  </a:ext>
                </a:extLst>
              </p:cNvPr>
              <p:cNvPicPr>
                <a:picLocks noChangeAspect="1"/>
              </p:cNvPicPr>
              <p:nvPr/>
            </p:nvPicPr>
            <p:blipFill rotWithShape="1">
              <a:blip r:embed="rId2"/>
              <a:srcRect l="38992" t="17372" r="-4734" b="60250"/>
              <a:stretch/>
            </p:blipFill>
            <p:spPr>
              <a:xfrm>
                <a:off x="6300592" y="3623423"/>
                <a:ext cx="5969125" cy="1056141"/>
              </a:xfrm>
              <a:prstGeom prst="rect">
                <a:avLst/>
              </a:prstGeom>
            </p:spPr>
          </p:pic>
          <p:sp>
            <p:nvSpPr>
              <p:cNvPr id="63" name="文字方塊 62">
                <a:extLst>
                  <a:ext uri="{FF2B5EF4-FFF2-40B4-BE49-F238E27FC236}">
                    <a16:creationId xmlns:a16="http://schemas.microsoft.com/office/drawing/2014/main" id="{1F9542D1-3CB4-4931-99E5-E0A2B61EEB7A}"/>
                  </a:ext>
                </a:extLst>
              </p:cNvPr>
              <p:cNvSpPr txBox="1"/>
              <p:nvPr/>
            </p:nvSpPr>
            <p:spPr>
              <a:xfrm>
                <a:off x="6479431" y="4440419"/>
                <a:ext cx="530001" cy="297033"/>
              </a:xfrm>
              <a:prstGeom prst="rect">
                <a:avLst/>
              </a:prstGeom>
              <a:noFill/>
            </p:spPr>
            <p:txBody>
              <a:bodyPr wrap="none" rtlCol="0">
                <a:spAutoFit/>
              </a:bodyPr>
              <a:lstStyle/>
              <a:p>
                <a:r>
                  <a:rPr kumimoji="1" lang="zh-TW" altLang="en-US" sz="1100">
                    <a:solidFill>
                      <a:srgbClr val="020916"/>
                    </a:solidFill>
                    <a:latin typeface="微軟正黑體" panose="020B0604030504040204" pitchFamily="34" charset="-120"/>
                    <a:ea typeface="微軟正黑體" panose="020B0604030504040204" pitchFamily="34" charset="-120"/>
                  </a:rPr>
                  <a:t>資料</a:t>
                </a:r>
              </a:p>
            </p:txBody>
          </p:sp>
          <p:sp>
            <p:nvSpPr>
              <p:cNvPr id="64" name="文字方塊 63">
                <a:extLst>
                  <a:ext uri="{FF2B5EF4-FFF2-40B4-BE49-F238E27FC236}">
                    <a16:creationId xmlns:a16="http://schemas.microsoft.com/office/drawing/2014/main" id="{C745DF7D-A96D-4972-BA1C-34E77799B633}"/>
                  </a:ext>
                </a:extLst>
              </p:cNvPr>
              <p:cNvSpPr txBox="1"/>
              <p:nvPr/>
            </p:nvSpPr>
            <p:spPr>
              <a:xfrm>
                <a:off x="7339941" y="4452109"/>
                <a:ext cx="910394" cy="297033"/>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PCIe </a:t>
                </a:r>
                <a:r>
                  <a:rPr kumimoji="1" lang="zh-TW" altLang="en-US" sz="1100">
                    <a:solidFill>
                      <a:srgbClr val="020916"/>
                    </a:solidFill>
                    <a:latin typeface="微軟正黑體" panose="020B0604030504040204" pitchFamily="34" charset="-120"/>
                    <a:ea typeface="微軟正黑體" panose="020B0604030504040204" pitchFamily="34" charset="-120"/>
                  </a:rPr>
                  <a:t>通道</a:t>
                </a:r>
              </a:p>
            </p:txBody>
          </p:sp>
          <p:sp>
            <p:nvSpPr>
              <p:cNvPr id="65" name="文字方塊 64">
                <a:extLst>
                  <a:ext uri="{FF2B5EF4-FFF2-40B4-BE49-F238E27FC236}">
                    <a16:creationId xmlns:a16="http://schemas.microsoft.com/office/drawing/2014/main" id="{051A2C96-315C-4F41-8C85-0F06DEDC2508}"/>
                  </a:ext>
                </a:extLst>
              </p:cNvPr>
              <p:cNvSpPr txBox="1"/>
              <p:nvPr/>
            </p:nvSpPr>
            <p:spPr>
              <a:xfrm>
                <a:off x="8453553" y="4451416"/>
                <a:ext cx="531822" cy="297033"/>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CPU</a:t>
                </a:r>
                <a:endParaRPr kumimoji="1" lang="zh-TW" altLang="en-US" sz="1100">
                  <a:solidFill>
                    <a:srgbClr val="020916"/>
                  </a:solidFill>
                  <a:latin typeface="微軟正黑體" panose="020B0604030504040204" pitchFamily="34" charset="-120"/>
                  <a:ea typeface="微軟正黑體" panose="020B0604030504040204" pitchFamily="34" charset="-120"/>
                </a:endParaRPr>
              </a:p>
            </p:txBody>
          </p:sp>
          <p:sp>
            <p:nvSpPr>
              <p:cNvPr id="66" name="文字方塊 65">
                <a:extLst>
                  <a:ext uri="{FF2B5EF4-FFF2-40B4-BE49-F238E27FC236}">
                    <a16:creationId xmlns:a16="http://schemas.microsoft.com/office/drawing/2014/main" id="{956D75CF-DBAE-42CF-AAF8-A999CCC408B2}"/>
                  </a:ext>
                </a:extLst>
              </p:cNvPr>
              <p:cNvSpPr txBox="1"/>
              <p:nvPr/>
            </p:nvSpPr>
            <p:spPr>
              <a:xfrm>
                <a:off x="9295307" y="4441947"/>
                <a:ext cx="850331" cy="297033"/>
              </a:xfrm>
              <a:prstGeom prst="rect">
                <a:avLst/>
              </a:prstGeom>
              <a:noFill/>
            </p:spPr>
            <p:txBody>
              <a:bodyPr wrap="none" rtlCol="0">
                <a:spAutoFit/>
              </a:bodyPr>
              <a:lstStyle/>
              <a:p>
                <a:r>
                  <a:rPr kumimoji="1" lang="zh-TW" altLang="en-US" sz="1100">
                    <a:solidFill>
                      <a:srgbClr val="020916"/>
                    </a:solidFill>
                    <a:latin typeface="微軟正黑體" panose="020B0604030504040204" pitchFamily="34" charset="-120"/>
                    <a:ea typeface="微軟正黑體" panose="020B0604030504040204" pitchFamily="34" charset="-120"/>
                  </a:rPr>
                  <a:t>應用程式</a:t>
                </a:r>
              </a:p>
            </p:txBody>
          </p:sp>
          <p:sp>
            <p:nvSpPr>
              <p:cNvPr id="67" name="文字方塊 66">
                <a:extLst>
                  <a:ext uri="{FF2B5EF4-FFF2-40B4-BE49-F238E27FC236}">
                    <a16:creationId xmlns:a16="http://schemas.microsoft.com/office/drawing/2014/main" id="{86145132-46C4-4594-A545-7A8AB27AACCB}"/>
                  </a:ext>
                </a:extLst>
              </p:cNvPr>
              <p:cNvSpPr txBox="1"/>
              <p:nvPr/>
            </p:nvSpPr>
            <p:spPr>
              <a:xfrm>
                <a:off x="5589473" y="3927012"/>
                <a:ext cx="877857" cy="349452"/>
              </a:xfrm>
              <a:prstGeom prst="rect">
                <a:avLst/>
              </a:prstGeom>
              <a:noFill/>
            </p:spPr>
            <p:txBody>
              <a:bodyPr wrap="square">
                <a:spAutoFit/>
              </a:bodyPr>
              <a:lstStyle/>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NVMe</a:t>
                </a:r>
                <a:endParaRPr kumimoji="1" lang="zh-TW" altLang="en-US" sz="1400" b="1">
                  <a:solidFill>
                    <a:srgbClr val="020916"/>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68" name="圖片 67">
                <a:extLst>
                  <a:ext uri="{FF2B5EF4-FFF2-40B4-BE49-F238E27FC236}">
                    <a16:creationId xmlns:a16="http://schemas.microsoft.com/office/drawing/2014/main" id="{06396138-A75E-4EAB-915F-0F4D81CA4976}"/>
                  </a:ext>
                </a:extLst>
              </p:cNvPr>
              <p:cNvPicPr>
                <a:picLocks noChangeAspect="1"/>
              </p:cNvPicPr>
              <p:nvPr/>
            </p:nvPicPr>
            <p:blipFill rotWithShape="1">
              <a:blip r:embed="rId2"/>
              <a:srcRect l="38992" t="57424" r="-4734" b="20198"/>
              <a:stretch/>
            </p:blipFill>
            <p:spPr>
              <a:xfrm>
                <a:off x="6336097" y="5141923"/>
                <a:ext cx="5969125" cy="1056141"/>
              </a:xfrm>
              <a:prstGeom prst="rect">
                <a:avLst/>
              </a:prstGeom>
            </p:spPr>
          </p:pic>
          <p:sp>
            <p:nvSpPr>
              <p:cNvPr id="69" name="文字方塊 68">
                <a:extLst>
                  <a:ext uri="{FF2B5EF4-FFF2-40B4-BE49-F238E27FC236}">
                    <a16:creationId xmlns:a16="http://schemas.microsoft.com/office/drawing/2014/main" id="{21E1C7AA-41E3-45E7-A042-36BCD4375428}"/>
                  </a:ext>
                </a:extLst>
              </p:cNvPr>
              <p:cNvSpPr txBox="1"/>
              <p:nvPr/>
            </p:nvSpPr>
            <p:spPr>
              <a:xfrm>
                <a:off x="6514935" y="5958919"/>
                <a:ext cx="530001" cy="297033"/>
              </a:xfrm>
              <a:prstGeom prst="rect">
                <a:avLst/>
              </a:prstGeom>
              <a:noFill/>
            </p:spPr>
            <p:txBody>
              <a:bodyPr wrap="none" rtlCol="0">
                <a:spAutoFit/>
              </a:bodyPr>
              <a:lstStyle/>
              <a:p>
                <a:r>
                  <a:rPr kumimoji="1" lang="zh-TW" altLang="en-US" sz="1100">
                    <a:solidFill>
                      <a:srgbClr val="020916"/>
                    </a:solidFill>
                    <a:latin typeface="微軟正黑體" panose="020B0604030504040204" pitchFamily="34" charset="-120"/>
                    <a:ea typeface="微軟正黑體" panose="020B0604030504040204" pitchFamily="34" charset="-120"/>
                  </a:rPr>
                  <a:t>資料</a:t>
                </a:r>
              </a:p>
            </p:txBody>
          </p:sp>
          <p:sp>
            <p:nvSpPr>
              <p:cNvPr id="70" name="文字方塊 69">
                <a:extLst>
                  <a:ext uri="{FF2B5EF4-FFF2-40B4-BE49-F238E27FC236}">
                    <a16:creationId xmlns:a16="http://schemas.microsoft.com/office/drawing/2014/main" id="{59955750-1CE9-47D8-8E0F-C8CD8E1E7FAC}"/>
                  </a:ext>
                </a:extLst>
              </p:cNvPr>
              <p:cNvSpPr txBox="1"/>
              <p:nvPr/>
            </p:nvSpPr>
            <p:spPr>
              <a:xfrm>
                <a:off x="6987162" y="5958919"/>
                <a:ext cx="1052359" cy="489231"/>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SAS / SATA</a:t>
                </a:r>
              </a:p>
              <a:p>
                <a:pPr algn="ctr"/>
                <a:r>
                  <a:rPr kumimoji="1" lang="zh-TW" altLang="en-US" sz="1100">
                    <a:latin typeface="微軟正黑體" panose="020B0604030504040204" pitchFamily="34" charset="-120"/>
                    <a:ea typeface="微軟正黑體" panose="020B0604030504040204" pitchFamily="34" charset="-120"/>
                  </a:rPr>
                  <a:t>通道</a:t>
                </a:r>
              </a:p>
            </p:txBody>
          </p:sp>
          <p:sp>
            <p:nvSpPr>
              <p:cNvPr id="71" name="文字方塊 70">
                <a:extLst>
                  <a:ext uri="{FF2B5EF4-FFF2-40B4-BE49-F238E27FC236}">
                    <a16:creationId xmlns:a16="http://schemas.microsoft.com/office/drawing/2014/main" id="{D593D60C-5F9D-464B-B771-C1D9268481FB}"/>
                  </a:ext>
                </a:extLst>
              </p:cNvPr>
              <p:cNvSpPr txBox="1"/>
              <p:nvPr/>
            </p:nvSpPr>
            <p:spPr>
              <a:xfrm>
                <a:off x="8019125" y="5958919"/>
                <a:ext cx="690166" cy="489231"/>
              </a:xfrm>
              <a:prstGeom prst="rect">
                <a:avLst/>
              </a:prstGeom>
              <a:noFill/>
            </p:spPr>
            <p:txBody>
              <a:bodyPr wrap="none" rtlCol="0">
                <a:spAutoFit/>
              </a:bodyPr>
              <a:lstStyle/>
              <a:p>
                <a:r>
                  <a:rPr kumimoji="1" lang="en-US" altLang="zh-TW" sz="1100">
                    <a:solidFill>
                      <a:srgbClr val="020916"/>
                    </a:solidFill>
                    <a:latin typeface="微軟正黑體" panose="020B0604030504040204" pitchFamily="34" charset="-120"/>
                    <a:ea typeface="微軟正黑體" panose="020B0604030504040204" pitchFamily="34" charset="-120"/>
                  </a:rPr>
                  <a:t>HBA /</a:t>
                </a:r>
              </a:p>
              <a:p>
                <a:r>
                  <a:rPr kumimoji="1" lang="zh-TW" altLang="en-US" sz="1100">
                    <a:solidFill>
                      <a:srgbClr val="020916"/>
                    </a:solidFill>
                    <a:latin typeface="微軟正黑體" panose="020B0604030504040204" pitchFamily="34" charset="-120"/>
                    <a:ea typeface="微軟正黑體" panose="020B0604030504040204" pitchFamily="34" charset="-120"/>
                  </a:rPr>
                  <a:t>控制器</a:t>
                </a:r>
              </a:p>
            </p:txBody>
          </p:sp>
          <p:sp>
            <p:nvSpPr>
              <p:cNvPr id="72" name="文字方塊 71">
                <a:extLst>
                  <a:ext uri="{FF2B5EF4-FFF2-40B4-BE49-F238E27FC236}">
                    <a16:creationId xmlns:a16="http://schemas.microsoft.com/office/drawing/2014/main" id="{DC953472-714D-4388-AF69-CFD0A7D416D2}"/>
                  </a:ext>
                </a:extLst>
              </p:cNvPr>
              <p:cNvSpPr txBox="1"/>
              <p:nvPr/>
            </p:nvSpPr>
            <p:spPr>
              <a:xfrm>
                <a:off x="11166453" y="5958919"/>
                <a:ext cx="850331" cy="297033"/>
              </a:xfrm>
              <a:prstGeom prst="rect">
                <a:avLst/>
              </a:prstGeom>
              <a:noFill/>
            </p:spPr>
            <p:txBody>
              <a:bodyPr wrap="none" rtlCol="0">
                <a:spAutoFit/>
              </a:bodyPr>
              <a:lstStyle/>
              <a:p>
                <a:r>
                  <a:rPr kumimoji="1" lang="zh-TW" altLang="en-US" sz="1100">
                    <a:solidFill>
                      <a:srgbClr val="020916"/>
                    </a:solidFill>
                    <a:latin typeface="微軟正黑體" panose="020B0604030504040204" pitchFamily="34" charset="-120"/>
                    <a:ea typeface="微軟正黑體" panose="020B0604030504040204" pitchFamily="34" charset="-120"/>
                  </a:rPr>
                  <a:t>應用程式</a:t>
                </a:r>
              </a:p>
            </p:txBody>
          </p:sp>
          <p:sp>
            <p:nvSpPr>
              <p:cNvPr id="73" name="文字方塊 72">
                <a:extLst>
                  <a:ext uri="{FF2B5EF4-FFF2-40B4-BE49-F238E27FC236}">
                    <a16:creationId xmlns:a16="http://schemas.microsoft.com/office/drawing/2014/main" id="{FC4DEE61-E2F3-42A3-9C34-71DD7287589E}"/>
                  </a:ext>
                </a:extLst>
              </p:cNvPr>
              <p:cNvSpPr txBox="1"/>
              <p:nvPr/>
            </p:nvSpPr>
            <p:spPr>
              <a:xfrm>
                <a:off x="5624979" y="5320200"/>
                <a:ext cx="772956" cy="615979"/>
              </a:xfrm>
              <a:prstGeom prst="rect">
                <a:avLst/>
              </a:prstGeom>
              <a:noFill/>
            </p:spPr>
            <p:txBody>
              <a:bodyPr wrap="square">
                <a:spAutoFit/>
              </a:bodyPr>
              <a:lstStyle/>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SAS/</a:t>
                </a:r>
              </a:p>
              <a:p>
                <a:r>
                  <a:rPr kumimoji="1" lang="en-US" altLang="zh-TW" sz="1400" b="1">
                    <a:solidFill>
                      <a:srgbClr val="020916"/>
                    </a:solidFill>
                    <a:latin typeface="Arial" panose="020B0604020202020204" pitchFamily="34" charset="0"/>
                    <a:ea typeface="微軟正黑體" panose="020B0604030504040204" pitchFamily="34" charset="-120"/>
                    <a:cs typeface="Arial" panose="020B0604020202020204" pitchFamily="34" charset="0"/>
                  </a:rPr>
                  <a:t>SATA</a:t>
                </a:r>
              </a:p>
            </p:txBody>
          </p:sp>
          <p:sp>
            <p:nvSpPr>
              <p:cNvPr id="74" name="文字方塊 73">
                <a:extLst>
                  <a:ext uri="{FF2B5EF4-FFF2-40B4-BE49-F238E27FC236}">
                    <a16:creationId xmlns:a16="http://schemas.microsoft.com/office/drawing/2014/main" id="{2B1A3F92-5F5B-4AB9-AE20-065F52451564}"/>
                  </a:ext>
                </a:extLst>
              </p:cNvPr>
              <p:cNvSpPr txBox="1"/>
              <p:nvPr/>
            </p:nvSpPr>
            <p:spPr>
              <a:xfrm>
                <a:off x="8879141" y="5958919"/>
                <a:ext cx="590063" cy="489231"/>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PCIe </a:t>
                </a:r>
                <a:br>
                  <a:rPr kumimoji="1" lang="en-US" altLang="zh-TW" sz="1100">
                    <a:latin typeface="微軟正黑體" panose="020B0604030504040204" pitchFamily="34" charset="-120"/>
                    <a:ea typeface="微軟正黑體" panose="020B0604030504040204" pitchFamily="34" charset="-120"/>
                  </a:rPr>
                </a:br>
                <a:r>
                  <a:rPr kumimoji="1" lang="zh-TW" altLang="en-US" sz="1100">
                    <a:latin typeface="微軟正黑體" panose="020B0604030504040204" pitchFamily="34" charset="-120"/>
                    <a:ea typeface="微軟正黑體" panose="020B0604030504040204" pitchFamily="34" charset="-120"/>
                  </a:rPr>
                  <a:t>通道</a:t>
                </a:r>
              </a:p>
            </p:txBody>
          </p:sp>
          <p:sp>
            <p:nvSpPr>
              <p:cNvPr id="75" name="文字方塊 74">
                <a:extLst>
                  <a:ext uri="{FF2B5EF4-FFF2-40B4-BE49-F238E27FC236}">
                    <a16:creationId xmlns:a16="http://schemas.microsoft.com/office/drawing/2014/main" id="{D2C0938B-90D4-4E13-9098-9F69C86A6E75}"/>
                  </a:ext>
                </a:extLst>
              </p:cNvPr>
              <p:cNvSpPr txBox="1"/>
              <p:nvPr/>
            </p:nvSpPr>
            <p:spPr>
              <a:xfrm>
                <a:off x="9669998" y="5958919"/>
                <a:ext cx="530002" cy="297033"/>
              </a:xfrm>
              <a:prstGeom prst="rect">
                <a:avLst/>
              </a:prstGeom>
              <a:noFill/>
            </p:spPr>
            <p:txBody>
              <a:bodyPr wrap="none" rtlCol="0">
                <a:spAutoFit/>
              </a:bodyPr>
              <a:lstStyle/>
              <a:p>
                <a:pPr algn="ctr"/>
                <a:r>
                  <a:rPr kumimoji="1" lang="zh-TW" altLang="en-US" sz="1100">
                    <a:latin typeface="微軟正黑體" panose="020B0604030504040204" pitchFamily="34" charset="-120"/>
                    <a:ea typeface="微軟正黑體" panose="020B0604030504040204" pitchFamily="34" charset="-120"/>
                  </a:rPr>
                  <a:t>驅動</a:t>
                </a:r>
              </a:p>
            </p:txBody>
          </p:sp>
          <p:sp>
            <p:nvSpPr>
              <p:cNvPr id="76" name="文字方塊 75">
                <a:extLst>
                  <a:ext uri="{FF2B5EF4-FFF2-40B4-BE49-F238E27FC236}">
                    <a16:creationId xmlns:a16="http://schemas.microsoft.com/office/drawing/2014/main" id="{7DE9FA97-A521-4BF9-AF27-FFF0ACAF1BF3}"/>
                  </a:ext>
                </a:extLst>
              </p:cNvPr>
              <p:cNvSpPr txBox="1"/>
              <p:nvPr/>
            </p:nvSpPr>
            <p:spPr>
              <a:xfrm>
                <a:off x="10505796" y="5958919"/>
                <a:ext cx="531822" cy="297033"/>
              </a:xfrm>
              <a:prstGeom prst="rect">
                <a:avLst/>
              </a:prstGeom>
              <a:noFill/>
            </p:spPr>
            <p:txBody>
              <a:bodyPr wrap="none" rtlCol="0">
                <a:spAutoFit/>
              </a:bodyPr>
              <a:lstStyle/>
              <a:p>
                <a:pPr algn="ctr"/>
                <a:r>
                  <a:rPr kumimoji="1" lang="en-US" altLang="zh-TW" sz="1100">
                    <a:latin typeface="微軟正黑體" panose="020B0604030504040204" pitchFamily="34" charset="-120"/>
                    <a:ea typeface="微軟正黑體" panose="020B0604030504040204" pitchFamily="34" charset="-120"/>
                  </a:rPr>
                  <a:t>CPU</a:t>
                </a:r>
                <a:endParaRPr kumimoji="1" lang="zh-TW" altLang="en-US" sz="1100">
                  <a:latin typeface="微軟正黑體" panose="020B0604030504040204" pitchFamily="34" charset="-120"/>
                  <a:ea typeface="微軟正黑體" panose="020B0604030504040204" pitchFamily="34" charset="-120"/>
                </a:endParaRPr>
              </a:p>
            </p:txBody>
          </p:sp>
        </p:grpSp>
      </p:grpSp>
    </p:spTree>
    <p:extLst>
      <p:ext uri="{BB962C8B-B14F-4D97-AF65-F5344CB8AC3E}">
        <p14:creationId xmlns:p14="http://schemas.microsoft.com/office/powerpoint/2010/main" val="2377222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FFEEB28B-53B0-F241-BBA3-B97AC205A15E}"/>
              </a:ext>
            </a:extLst>
          </p:cNvPr>
          <p:cNvSpPr txBox="1"/>
          <p:nvPr/>
        </p:nvSpPr>
        <p:spPr>
          <a:xfrm>
            <a:off x="983974" y="154015"/>
            <a:ext cx="10873339" cy="1323439"/>
          </a:xfrm>
          <a:prstGeom prst="rect">
            <a:avLst/>
          </a:prstGeom>
          <a:noFill/>
        </p:spPr>
        <p:txBody>
          <a:bodyPr wrap="square" rtlCol="0">
            <a:spAutoFit/>
          </a:bodyPr>
          <a:lstStyle/>
          <a:p>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自</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 1992 </a:t>
            </a: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年起，</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PCI-SIG </a:t>
            </a: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聯盟已陸續制定</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 PCIe </a:t>
            </a: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速度及相容性規範，如今成員已達</a:t>
            </a:r>
            <a:r>
              <a:rPr lang="en-US" altLang="zh-TW" sz="4000" b="1">
                <a:solidFill>
                  <a:schemeClr val="bg1"/>
                </a:solidFill>
                <a:latin typeface="微軟正黑體" panose="020B0604030504040204" pitchFamily="34" charset="-120"/>
                <a:ea typeface="微軟正黑體" panose="020B0604030504040204" pitchFamily="34" charset="-120"/>
                <a:cs typeface="+mn-ea"/>
                <a:sym typeface="+mn-lt"/>
              </a:rPr>
              <a:t> 800+ </a:t>
            </a:r>
            <a:r>
              <a:rPr lang="zh-TW" altLang="en-US" sz="4000" b="1">
                <a:solidFill>
                  <a:schemeClr val="bg1"/>
                </a:solidFill>
                <a:latin typeface="微軟正黑體" panose="020B0604030504040204" pitchFamily="34" charset="-120"/>
                <a:ea typeface="微軟正黑體" panose="020B0604030504040204" pitchFamily="34" charset="-120"/>
                <a:cs typeface="+mn-ea"/>
                <a:sym typeface="+mn-lt"/>
              </a:rPr>
              <a:t>數量</a:t>
            </a:r>
            <a:endParaRPr lang="zh-TW" altLang="en-US" sz="4000" b="1">
              <a:solidFill>
                <a:schemeClr val="bg1"/>
              </a:solidFill>
              <a:latin typeface="微軟正黑體" panose="020B0604030504040204" pitchFamily="34" charset="-120"/>
              <a:ea typeface="微軟正黑體" panose="020B0604030504040204" pitchFamily="34" charset="-120"/>
            </a:endParaRPr>
          </a:p>
        </p:txBody>
      </p:sp>
      <p:sp>
        <p:nvSpPr>
          <p:cNvPr id="6" name="文字方塊 5">
            <a:extLst>
              <a:ext uri="{FF2B5EF4-FFF2-40B4-BE49-F238E27FC236}">
                <a16:creationId xmlns:a16="http://schemas.microsoft.com/office/drawing/2014/main" id="{EF0DDBDF-5982-3E45-B782-8E2AAA731AB3}"/>
              </a:ext>
            </a:extLst>
          </p:cNvPr>
          <p:cNvSpPr txBox="1"/>
          <p:nvPr/>
        </p:nvSpPr>
        <p:spPr>
          <a:xfrm>
            <a:off x="10104379" y="6573504"/>
            <a:ext cx="2087621" cy="200054"/>
          </a:xfrm>
          <a:prstGeom prst="rect">
            <a:avLst/>
          </a:prstGeom>
          <a:noFill/>
        </p:spPr>
        <p:txBody>
          <a:bodyPr wrap="square">
            <a:spAutoFit/>
          </a:bodyPr>
          <a:lstStyle/>
          <a:p>
            <a:r>
              <a:rPr lang="zh-TW" altLang="en-US" sz="700">
                <a:solidFill>
                  <a:schemeClr val="bg1"/>
                </a:solidFill>
                <a:latin typeface="微軟正黑體" panose="020B0604030504040204" pitchFamily="34" charset="-120"/>
                <a:ea typeface="微軟正黑體" panose="020B0604030504040204" pitchFamily="34" charset="-120"/>
              </a:rPr>
              <a:t>資料來源</a:t>
            </a:r>
            <a:r>
              <a:rPr lang="en-US" altLang="zh-TW" sz="700">
                <a:solidFill>
                  <a:schemeClr val="bg1"/>
                </a:solidFill>
                <a:latin typeface="微軟正黑體" panose="020B0604030504040204" pitchFamily="34" charset="-120"/>
                <a:ea typeface="微軟正黑體" panose="020B0604030504040204" pitchFamily="34" charset="-120"/>
              </a:rPr>
              <a:t> </a:t>
            </a:r>
            <a:r>
              <a:rPr lang="zh-TW" altLang="en-US" sz="700">
                <a:solidFill>
                  <a:schemeClr val="bg1"/>
                </a:solidFill>
                <a:latin typeface="微軟正黑體" panose="020B0604030504040204" pitchFamily="34" charset="-120"/>
                <a:ea typeface="微軟正黑體" panose="020B0604030504040204" pitchFamily="34" charset="-120"/>
              </a:rPr>
              <a:t>https://pcisig.com/specifications</a:t>
            </a:r>
          </a:p>
        </p:txBody>
      </p:sp>
      <p:sp>
        <p:nvSpPr>
          <p:cNvPr id="35" name="文字方塊 34">
            <a:extLst>
              <a:ext uri="{FF2B5EF4-FFF2-40B4-BE49-F238E27FC236}">
                <a16:creationId xmlns:a16="http://schemas.microsoft.com/office/drawing/2014/main" id="{899E5F20-76CB-42C0-BACD-EA34B056F77D}"/>
              </a:ext>
            </a:extLst>
          </p:cNvPr>
          <p:cNvSpPr txBox="1"/>
          <p:nvPr/>
        </p:nvSpPr>
        <p:spPr>
          <a:xfrm>
            <a:off x="3604990" y="6037908"/>
            <a:ext cx="2036135"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1.0</a:t>
            </a:r>
          </a:p>
          <a:p>
            <a:r>
              <a:rPr kumimoji="1" lang="en-US" altLang="zh-TW" sz="1600">
                <a:solidFill>
                  <a:schemeClr val="bg1"/>
                </a:solidFill>
                <a:latin typeface="Arial" panose="020B0604020202020204" pitchFamily="34" charset="0"/>
                <a:cs typeface="Arial" panose="020B0604020202020204" pitchFamily="34" charset="0"/>
              </a:rPr>
              <a:t>2.5 GT/s (250 MB/s)</a:t>
            </a:r>
            <a:endParaRPr kumimoji="1" lang="zh-TW" altLang="en-US" sz="1600">
              <a:solidFill>
                <a:schemeClr val="bg1"/>
              </a:solidFill>
              <a:latin typeface="Arial" panose="020B0604020202020204" pitchFamily="34" charset="0"/>
              <a:cs typeface="Arial" panose="020B0604020202020204" pitchFamily="34" charset="0"/>
            </a:endParaRPr>
          </a:p>
        </p:txBody>
      </p:sp>
      <p:cxnSp>
        <p:nvCxnSpPr>
          <p:cNvPr id="36" name="直線接點 35">
            <a:extLst>
              <a:ext uri="{FF2B5EF4-FFF2-40B4-BE49-F238E27FC236}">
                <a16:creationId xmlns:a16="http://schemas.microsoft.com/office/drawing/2014/main" id="{1640FE03-2250-4375-9DB6-E233D95D5B8C}"/>
              </a:ext>
            </a:extLst>
          </p:cNvPr>
          <p:cNvCxnSpPr>
            <a:cxnSpLocks/>
          </p:cNvCxnSpPr>
          <p:nvPr/>
        </p:nvCxnSpPr>
        <p:spPr>
          <a:xfrm flipH="1">
            <a:off x="1716535" y="6189460"/>
            <a:ext cx="1837227" cy="0"/>
          </a:xfrm>
          <a:prstGeom prst="line">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37" name="文字方塊 36">
            <a:extLst>
              <a:ext uri="{FF2B5EF4-FFF2-40B4-BE49-F238E27FC236}">
                <a16:creationId xmlns:a16="http://schemas.microsoft.com/office/drawing/2014/main" id="{E069E0AB-236B-4BAC-B2B1-20693F4F4DCF}"/>
              </a:ext>
            </a:extLst>
          </p:cNvPr>
          <p:cNvSpPr txBox="1"/>
          <p:nvPr/>
        </p:nvSpPr>
        <p:spPr>
          <a:xfrm>
            <a:off x="4067063" y="5079398"/>
            <a:ext cx="2036135"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2.0</a:t>
            </a:r>
          </a:p>
          <a:p>
            <a:r>
              <a:rPr kumimoji="1" lang="en-US" altLang="zh-TW" sz="1600">
                <a:solidFill>
                  <a:schemeClr val="bg1"/>
                </a:solidFill>
                <a:latin typeface="Arial" panose="020B0604020202020204" pitchFamily="34" charset="0"/>
                <a:cs typeface="Arial" panose="020B0604020202020204" pitchFamily="34" charset="0"/>
              </a:rPr>
              <a:t>5.0 GT/s (500 MB/s)</a:t>
            </a:r>
          </a:p>
        </p:txBody>
      </p:sp>
      <p:sp>
        <p:nvSpPr>
          <p:cNvPr id="38" name="文字方塊 37">
            <a:extLst>
              <a:ext uri="{FF2B5EF4-FFF2-40B4-BE49-F238E27FC236}">
                <a16:creationId xmlns:a16="http://schemas.microsoft.com/office/drawing/2014/main" id="{C999F0F5-4AFA-41CA-9A0A-CAACA50D6825}"/>
              </a:ext>
            </a:extLst>
          </p:cNvPr>
          <p:cNvSpPr txBox="1"/>
          <p:nvPr/>
        </p:nvSpPr>
        <p:spPr>
          <a:xfrm>
            <a:off x="244470" y="3360127"/>
            <a:ext cx="2207656"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3.0</a:t>
            </a:r>
          </a:p>
          <a:p>
            <a:r>
              <a:rPr kumimoji="1" lang="en-US" altLang="zh-TW" sz="1600">
                <a:solidFill>
                  <a:schemeClr val="bg1"/>
                </a:solidFill>
                <a:latin typeface="Arial" panose="020B0604020202020204" pitchFamily="34" charset="0"/>
                <a:cs typeface="Arial" panose="020B0604020202020204" pitchFamily="34" charset="0"/>
              </a:rPr>
              <a:t>8.0 GT/s (984.6 MB/s)</a:t>
            </a:r>
          </a:p>
        </p:txBody>
      </p:sp>
      <p:sp>
        <p:nvSpPr>
          <p:cNvPr id="39" name="文字方塊 38">
            <a:extLst>
              <a:ext uri="{FF2B5EF4-FFF2-40B4-BE49-F238E27FC236}">
                <a16:creationId xmlns:a16="http://schemas.microsoft.com/office/drawing/2014/main" id="{A298153E-D0EB-42CE-B97E-0CF54CEA1187}"/>
              </a:ext>
            </a:extLst>
          </p:cNvPr>
          <p:cNvSpPr txBox="1"/>
          <p:nvPr/>
        </p:nvSpPr>
        <p:spPr>
          <a:xfrm>
            <a:off x="1015549" y="2382044"/>
            <a:ext cx="2321469"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4.0</a:t>
            </a:r>
          </a:p>
          <a:p>
            <a:r>
              <a:rPr kumimoji="1" lang="en-US" altLang="zh-TW" sz="1600">
                <a:solidFill>
                  <a:schemeClr val="bg1"/>
                </a:solidFill>
                <a:latin typeface="Arial" panose="020B0604020202020204" pitchFamily="34" charset="0"/>
                <a:cs typeface="Arial" panose="020B0604020202020204" pitchFamily="34" charset="0"/>
              </a:rPr>
              <a:t>16.0 GT/s (1,969 MB/s)</a:t>
            </a:r>
          </a:p>
        </p:txBody>
      </p:sp>
      <p:sp>
        <p:nvSpPr>
          <p:cNvPr id="41" name="文字方塊 40">
            <a:extLst>
              <a:ext uri="{FF2B5EF4-FFF2-40B4-BE49-F238E27FC236}">
                <a16:creationId xmlns:a16="http://schemas.microsoft.com/office/drawing/2014/main" id="{9CFFCDB9-3BD1-43AC-BC6A-58F3021D61F1}"/>
              </a:ext>
            </a:extLst>
          </p:cNvPr>
          <p:cNvSpPr txBox="1"/>
          <p:nvPr/>
        </p:nvSpPr>
        <p:spPr>
          <a:xfrm>
            <a:off x="7655332" y="3067969"/>
            <a:ext cx="2321469" cy="615553"/>
          </a:xfrm>
          <a:prstGeom prst="rect">
            <a:avLst/>
          </a:prstGeom>
          <a:noFill/>
        </p:spPr>
        <p:txBody>
          <a:bodyPr wrap="none" rtlCol="0">
            <a:spAutoFit/>
          </a:bodyPr>
          <a:lstStyle/>
          <a:p>
            <a:r>
              <a:rPr kumimoji="1" lang="en-US" altLang="zh-TW" b="1">
                <a:solidFill>
                  <a:srgbClr val="03D2FB"/>
                </a:solidFill>
                <a:latin typeface="Arial" panose="020B0604020202020204" pitchFamily="34" charset="0"/>
                <a:cs typeface="Arial" panose="020B0604020202020204" pitchFamily="34" charset="0"/>
              </a:rPr>
              <a:t>PCIe 5.0</a:t>
            </a:r>
          </a:p>
          <a:p>
            <a:r>
              <a:rPr kumimoji="1" lang="en-US" altLang="zh-TW" sz="1600">
                <a:solidFill>
                  <a:schemeClr val="bg1"/>
                </a:solidFill>
                <a:latin typeface="Arial" panose="020B0604020202020204" pitchFamily="34" charset="0"/>
                <a:cs typeface="Arial" panose="020B0604020202020204" pitchFamily="34" charset="0"/>
              </a:rPr>
              <a:t>32.0 GT/s (3,938 MB/s)</a:t>
            </a:r>
          </a:p>
        </p:txBody>
      </p:sp>
      <p:cxnSp>
        <p:nvCxnSpPr>
          <p:cNvPr id="42" name="直線接點 41">
            <a:extLst>
              <a:ext uri="{FF2B5EF4-FFF2-40B4-BE49-F238E27FC236}">
                <a16:creationId xmlns:a16="http://schemas.microsoft.com/office/drawing/2014/main" id="{90C0AB30-075E-4786-B1E8-A019980246F7}"/>
              </a:ext>
            </a:extLst>
          </p:cNvPr>
          <p:cNvCxnSpPr>
            <a:cxnSpLocks/>
          </p:cNvCxnSpPr>
          <p:nvPr/>
        </p:nvCxnSpPr>
        <p:spPr>
          <a:xfrm flipH="1">
            <a:off x="2737213" y="5258890"/>
            <a:ext cx="1256450" cy="0"/>
          </a:xfrm>
          <a:prstGeom prst="line">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cxnSp>
        <p:nvCxnSpPr>
          <p:cNvPr id="43" name="接點: 肘形 42">
            <a:extLst>
              <a:ext uri="{FF2B5EF4-FFF2-40B4-BE49-F238E27FC236}">
                <a16:creationId xmlns:a16="http://schemas.microsoft.com/office/drawing/2014/main" id="{CBE83AA9-C94C-4992-AE28-A329135A83A5}"/>
              </a:ext>
            </a:extLst>
          </p:cNvPr>
          <p:cNvCxnSpPr>
            <a:cxnSpLocks/>
          </p:cNvCxnSpPr>
          <p:nvPr/>
        </p:nvCxnSpPr>
        <p:spPr>
          <a:xfrm rot="16200000" flipH="1">
            <a:off x="2499108" y="3842351"/>
            <a:ext cx="350986" cy="348315"/>
          </a:xfrm>
          <a:prstGeom prst="bentConnector3">
            <a:avLst>
              <a:gd name="adj1" fmla="val 1860"/>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cxnSp>
        <p:nvCxnSpPr>
          <p:cNvPr id="44" name="接點: 肘形 43">
            <a:extLst>
              <a:ext uri="{FF2B5EF4-FFF2-40B4-BE49-F238E27FC236}">
                <a16:creationId xmlns:a16="http://schemas.microsoft.com/office/drawing/2014/main" id="{E875A1CE-2CB5-478C-A6EB-A7D40BC34235}"/>
              </a:ext>
            </a:extLst>
          </p:cNvPr>
          <p:cNvCxnSpPr>
            <a:cxnSpLocks/>
          </p:cNvCxnSpPr>
          <p:nvPr/>
        </p:nvCxnSpPr>
        <p:spPr>
          <a:xfrm>
            <a:off x="3334343" y="2854202"/>
            <a:ext cx="622517" cy="379704"/>
          </a:xfrm>
          <a:prstGeom prst="bentConnector3">
            <a:avLst>
              <a:gd name="adj1" fmla="val 102688"/>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grpSp>
        <p:nvGrpSpPr>
          <p:cNvPr id="45" name="群組 44">
            <a:extLst>
              <a:ext uri="{FF2B5EF4-FFF2-40B4-BE49-F238E27FC236}">
                <a16:creationId xmlns:a16="http://schemas.microsoft.com/office/drawing/2014/main" id="{93138D51-7A9F-44C6-816F-1D17D115C478}"/>
              </a:ext>
            </a:extLst>
          </p:cNvPr>
          <p:cNvGrpSpPr/>
          <p:nvPr/>
        </p:nvGrpSpPr>
        <p:grpSpPr>
          <a:xfrm>
            <a:off x="3836433" y="3098696"/>
            <a:ext cx="1114973" cy="430887"/>
            <a:chOff x="6483430" y="2398434"/>
            <a:chExt cx="1114973" cy="430887"/>
          </a:xfrm>
        </p:grpSpPr>
        <p:sp>
          <p:nvSpPr>
            <p:cNvPr id="46" name="橢圓 45">
              <a:extLst>
                <a:ext uri="{FF2B5EF4-FFF2-40B4-BE49-F238E27FC236}">
                  <a16:creationId xmlns:a16="http://schemas.microsoft.com/office/drawing/2014/main" id="{5D8A3CB3-62C3-482A-AFA7-67EF6F82506D}"/>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7" name="文字方塊 46">
              <a:extLst>
                <a:ext uri="{FF2B5EF4-FFF2-40B4-BE49-F238E27FC236}">
                  <a16:creationId xmlns:a16="http://schemas.microsoft.com/office/drawing/2014/main" id="{9FB9CCB5-09A0-43D7-98ED-3A47845FBA0D}"/>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2017</a:t>
              </a:r>
              <a:endParaRPr kumimoji="1" lang="zh-TW" altLang="en-US" sz="2200" b="1">
                <a:solidFill>
                  <a:schemeClr val="bg1"/>
                </a:solidFill>
                <a:latin typeface="Arial" panose="020B0604020202020204" pitchFamily="34" charset="0"/>
                <a:cs typeface="Arial" panose="020B0604020202020204" pitchFamily="34" charset="0"/>
              </a:endParaRPr>
            </a:p>
          </p:txBody>
        </p:sp>
      </p:grpSp>
      <p:cxnSp>
        <p:nvCxnSpPr>
          <p:cNvPr id="48" name="接點: 肘形 47">
            <a:extLst>
              <a:ext uri="{FF2B5EF4-FFF2-40B4-BE49-F238E27FC236}">
                <a16:creationId xmlns:a16="http://schemas.microsoft.com/office/drawing/2014/main" id="{1F819A1A-AB57-4CB6-9C33-24E8FDC60C4F}"/>
              </a:ext>
            </a:extLst>
          </p:cNvPr>
          <p:cNvCxnSpPr>
            <a:cxnSpLocks/>
          </p:cNvCxnSpPr>
          <p:nvPr/>
        </p:nvCxnSpPr>
        <p:spPr>
          <a:xfrm rot="10800000">
            <a:off x="6262491" y="2783110"/>
            <a:ext cx="1242491" cy="645890"/>
          </a:xfrm>
          <a:prstGeom prst="bentConnector3">
            <a:avLst>
              <a:gd name="adj1" fmla="val 100683"/>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grpSp>
        <p:nvGrpSpPr>
          <p:cNvPr id="49" name="群組 48">
            <a:extLst>
              <a:ext uri="{FF2B5EF4-FFF2-40B4-BE49-F238E27FC236}">
                <a16:creationId xmlns:a16="http://schemas.microsoft.com/office/drawing/2014/main" id="{7202AEFF-214B-4A85-B85A-4823AAC0AFBA}"/>
              </a:ext>
            </a:extLst>
          </p:cNvPr>
          <p:cNvGrpSpPr/>
          <p:nvPr/>
        </p:nvGrpSpPr>
        <p:grpSpPr>
          <a:xfrm>
            <a:off x="562232" y="5966183"/>
            <a:ext cx="1114973" cy="430887"/>
            <a:chOff x="6483430" y="2398434"/>
            <a:chExt cx="1114973" cy="430887"/>
          </a:xfrm>
        </p:grpSpPr>
        <p:sp>
          <p:nvSpPr>
            <p:cNvPr id="50" name="橢圓 49">
              <a:extLst>
                <a:ext uri="{FF2B5EF4-FFF2-40B4-BE49-F238E27FC236}">
                  <a16:creationId xmlns:a16="http://schemas.microsoft.com/office/drawing/2014/main" id="{748E67A9-D0B4-416D-9126-B45BE9D19714}"/>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1" name="文字方塊 50">
              <a:extLst>
                <a:ext uri="{FF2B5EF4-FFF2-40B4-BE49-F238E27FC236}">
                  <a16:creationId xmlns:a16="http://schemas.microsoft.com/office/drawing/2014/main" id="{AAE987B7-8EAD-41EA-8979-E731560E760C}"/>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2003</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52" name="群組 51">
            <a:extLst>
              <a:ext uri="{FF2B5EF4-FFF2-40B4-BE49-F238E27FC236}">
                <a16:creationId xmlns:a16="http://schemas.microsoft.com/office/drawing/2014/main" id="{206CEAAE-8288-4B1E-B7DB-87D26778BA50}"/>
              </a:ext>
            </a:extLst>
          </p:cNvPr>
          <p:cNvGrpSpPr/>
          <p:nvPr/>
        </p:nvGrpSpPr>
        <p:grpSpPr>
          <a:xfrm>
            <a:off x="1622239" y="5031948"/>
            <a:ext cx="1114973" cy="430887"/>
            <a:chOff x="6483430" y="2398434"/>
            <a:chExt cx="1114973" cy="430887"/>
          </a:xfrm>
        </p:grpSpPr>
        <p:sp>
          <p:nvSpPr>
            <p:cNvPr id="53" name="橢圓 52">
              <a:extLst>
                <a:ext uri="{FF2B5EF4-FFF2-40B4-BE49-F238E27FC236}">
                  <a16:creationId xmlns:a16="http://schemas.microsoft.com/office/drawing/2014/main" id="{39DAEFB6-F043-4B74-A68A-9290BECA4311}"/>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4" name="文字方塊 53">
              <a:extLst>
                <a:ext uri="{FF2B5EF4-FFF2-40B4-BE49-F238E27FC236}">
                  <a16:creationId xmlns:a16="http://schemas.microsoft.com/office/drawing/2014/main" id="{9CA4873D-234E-4B70-8706-816CBB37F470}"/>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2006</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60" name="群組 59">
            <a:extLst>
              <a:ext uri="{FF2B5EF4-FFF2-40B4-BE49-F238E27FC236}">
                <a16:creationId xmlns:a16="http://schemas.microsoft.com/office/drawing/2014/main" id="{521E1EF2-A40C-40C7-BB7E-F06CC29FB207}"/>
              </a:ext>
            </a:extLst>
          </p:cNvPr>
          <p:cNvGrpSpPr/>
          <p:nvPr/>
        </p:nvGrpSpPr>
        <p:grpSpPr>
          <a:xfrm>
            <a:off x="6116075" y="2417443"/>
            <a:ext cx="1114973" cy="430887"/>
            <a:chOff x="6483430" y="2398434"/>
            <a:chExt cx="1114973" cy="430887"/>
          </a:xfrm>
        </p:grpSpPr>
        <p:sp>
          <p:nvSpPr>
            <p:cNvPr id="61" name="橢圓 60">
              <a:extLst>
                <a:ext uri="{FF2B5EF4-FFF2-40B4-BE49-F238E27FC236}">
                  <a16:creationId xmlns:a16="http://schemas.microsoft.com/office/drawing/2014/main" id="{F8C4BA7E-193F-40FF-8785-9282141B2EE0}"/>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2" name="文字方塊 61">
              <a:extLst>
                <a:ext uri="{FF2B5EF4-FFF2-40B4-BE49-F238E27FC236}">
                  <a16:creationId xmlns:a16="http://schemas.microsoft.com/office/drawing/2014/main" id="{5BC6D678-B648-4F83-B0B5-3BA13BE6AADE}"/>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2019</a:t>
              </a:r>
              <a:endParaRPr kumimoji="1" lang="zh-TW" altLang="en-US" sz="2200" b="1">
                <a:solidFill>
                  <a:schemeClr val="bg1"/>
                </a:solidFill>
                <a:latin typeface="Arial" panose="020B0604020202020204" pitchFamily="34" charset="0"/>
                <a:cs typeface="Arial" panose="020B0604020202020204" pitchFamily="34" charset="0"/>
              </a:endParaRPr>
            </a:p>
          </p:txBody>
        </p:sp>
      </p:grpSp>
      <p:grpSp>
        <p:nvGrpSpPr>
          <p:cNvPr id="63" name="群組 62">
            <a:extLst>
              <a:ext uri="{FF2B5EF4-FFF2-40B4-BE49-F238E27FC236}">
                <a16:creationId xmlns:a16="http://schemas.microsoft.com/office/drawing/2014/main" id="{CAFF0F48-F84F-4AB4-A97E-981EBCBD129B}"/>
              </a:ext>
            </a:extLst>
          </p:cNvPr>
          <p:cNvGrpSpPr/>
          <p:nvPr/>
        </p:nvGrpSpPr>
        <p:grpSpPr>
          <a:xfrm>
            <a:off x="2709946" y="4083104"/>
            <a:ext cx="1114973" cy="430887"/>
            <a:chOff x="6483430" y="2398434"/>
            <a:chExt cx="1114973" cy="430887"/>
          </a:xfrm>
        </p:grpSpPr>
        <p:sp>
          <p:nvSpPr>
            <p:cNvPr id="65" name="橢圓 64">
              <a:extLst>
                <a:ext uri="{FF2B5EF4-FFF2-40B4-BE49-F238E27FC236}">
                  <a16:creationId xmlns:a16="http://schemas.microsoft.com/office/drawing/2014/main" id="{5300E330-30F1-4C43-BD98-5DB533A6645F}"/>
                </a:ext>
              </a:extLst>
            </p:cNvPr>
            <p:cNvSpPr/>
            <p:nvPr/>
          </p:nvSpPr>
          <p:spPr>
            <a:xfrm>
              <a:off x="6483430" y="2500048"/>
              <a:ext cx="253613" cy="253613"/>
            </a:xfrm>
            <a:prstGeom prst="ellipse">
              <a:avLst/>
            </a:prstGeom>
            <a:gradFill flip="none" rotWithShape="1">
              <a:gsLst>
                <a:gs pos="15000">
                  <a:schemeClr val="accent1">
                    <a:lumMod val="5000"/>
                    <a:lumOff val="95000"/>
                  </a:schemeClr>
                </a:gs>
                <a:gs pos="69000">
                  <a:schemeClr val="bg1">
                    <a:lumMod val="85000"/>
                  </a:schemeClr>
                </a:gs>
              </a:gsLst>
              <a:path path="circle">
                <a:fillToRect l="50000" t="50000" r="50000" b="50000"/>
              </a:path>
              <a:tileRect/>
            </a:gradFill>
            <a:ln w="12700">
              <a:noFill/>
            </a:ln>
            <a:effectLst>
              <a:outerShdw blurRad="88900" dist="12700" dir="5400000" sx="90000" sy="-19000"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6" name="文字方塊 65">
              <a:extLst>
                <a:ext uri="{FF2B5EF4-FFF2-40B4-BE49-F238E27FC236}">
                  <a16:creationId xmlns:a16="http://schemas.microsoft.com/office/drawing/2014/main" id="{F63C5147-73A5-4E7B-981C-075D48869FC6}"/>
                </a:ext>
              </a:extLst>
            </p:cNvPr>
            <p:cNvSpPr txBox="1"/>
            <p:nvPr/>
          </p:nvSpPr>
          <p:spPr>
            <a:xfrm>
              <a:off x="6785360" y="2398434"/>
              <a:ext cx="813043" cy="430887"/>
            </a:xfrm>
            <a:prstGeom prst="rect">
              <a:avLst/>
            </a:prstGeom>
            <a:noFill/>
          </p:spPr>
          <p:txBody>
            <a:bodyPr wrap="none" rtlCol="0">
              <a:spAutoFit/>
            </a:bodyPr>
            <a:lstStyle/>
            <a:p>
              <a:r>
                <a:rPr kumimoji="1" lang="en-US" altLang="zh-TW" sz="2200" b="1">
                  <a:solidFill>
                    <a:schemeClr val="bg1"/>
                  </a:solidFill>
                  <a:latin typeface="Arial" panose="020B0604020202020204" pitchFamily="34" charset="0"/>
                  <a:cs typeface="Arial" panose="020B0604020202020204" pitchFamily="34" charset="0"/>
                </a:rPr>
                <a:t>2010</a:t>
              </a:r>
              <a:endParaRPr kumimoji="1" lang="zh-TW" altLang="en-US" sz="2200" b="1">
                <a:solidFill>
                  <a:schemeClr val="bg1"/>
                </a:solidFill>
                <a:latin typeface="Arial" panose="020B0604020202020204" pitchFamily="34" charset="0"/>
                <a:cs typeface="Arial" panose="020B0604020202020204" pitchFamily="34" charset="0"/>
              </a:endParaRPr>
            </a:p>
          </p:txBody>
        </p:sp>
      </p:grpSp>
      <p:pic>
        <p:nvPicPr>
          <p:cNvPr id="4" name="圖片 3">
            <a:extLst>
              <a:ext uri="{FF2B5EF4-FFF2-40B4-BE49-F238E27FC236}">
                <a16:creationId xmlns:a16="http://schemas.microsoft.com/office/drawing/2014/main" id="{64DFAF3E-F09D-4240-9DF1-BAB8FDD70F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6321" y="5201783"/>
            <a:ext cx="5487625" cy="619063"/>
          </a:xfrm>
          <a:prstGeom prst="rect">
            <a:avLst/>
          </a:prstGeom>
        </p:spPr>
      </p:pic>
      <p:sp>
        <p:nvSpPr>
          <p:cNvPr id="58" name="文字方塊 57">
            <a:extLst>
              <a:ext uri="{FF2B5EF4-FFF2-40B4-BE49-F238E27FC236}">
                <a16:creationId xmlns:a16="http://schemas.microsoft.com/office/drawing/2014/main" id="{3E59BA97-D4F2-2042-8B82-D44FAB8C704C}"/>
              </a:ext>
            </a:extLst>
          </p:cNvPr>
          <p:cNvSpPr txBox="1"/>
          <p:nvPr/>
        </p:nvSpPr>
        <p:spPr>
          <a:xfrm>
            <a:off x="6418005" y="3914214"/>
            <a:ext cx="5358486" cy="1200329"/>
          </a:xfrm>
          <a:prstGeom prst="rect">
            <a:avLst/>
          </a:prstGeom>
          <a:noFill/>
        </p:spPr>
        <p:txBody>
          <a:bodyPr wrap="square" rtlCol="0">
            <a:spAutoFit/>
          </a:bodyPr>
          <a:lstStyle/>
          <a:p>
            <a:r>
              <a:rPr kumimoji="1" lang="en-US" altLang="zh-TW">
                <a:solidFill>
                  <a:schemeClr val="bg1"/>
                </a:solidFill>
                <a:latin typeface="微軟正黑體" panose="020B0604030504040204" pitchFamily="34" charset="-120"/>
                <a:ea typeface="微軟正黑體" panose="020B0604030504040204" pitchFamily="34" charset="-120"/>
                <a:cs typeface="Arial" panose="020B0604020202020204" pitchFamily="34" charset="0"/>
              </a:rPr>
              <a:t>QNAP </a:t>
            </a:r>
            <a:r>
              <a:rPr kumimoji="1" lang="zh-TW" altLang="en-US">
                <a:solidFill>
                  <a:schemeClr val="bg1"/>
                </a:solidFill>
                <a:latin typeface="微軟正黑體" panose="020B0604030504040204" pitchFamily="34" charset="-120"/>
                <a:ea typeface="微軟正黑體" panose="020B0604030504040204" pitchFamily="34" charset="-120"/>
                <a:cs typeface="Arial" panose="020B0604020202020204" pitchFamily="34" charset="0"/>
              </a:rPr>
              <a:t>為 </a:t>
            </a:r>
            <a:r>
              <a:rPr kumimoji="1" lang="en-US" altLang="zh-TW">
                <a:solidFill>
                  <a:schemeClr val="bg1"/>
                </a:solidFill>
                <a:latin typeface="微軟正黑體" panose="020B0604030504040204" pitchFamily="34" charset="-120"/>
                <a:ea typeface="微軟正黑體" panose="020B0604030504040204" pitchFamily="34" charset="-120"/>
                <a:cs typeface="Arial" panose="020B0604020202020204" pitchFamily="34" charset="0"/>
              </a:rPr>
              <a:t>PCI-SIG (Peripheral Component Interconnect Special Interest Group) PCIe </a:t>
            </a:r>
            <a:r>
              <a:rPr kumimoji="1" lang="zh-TW" altLang="en-US">
                <a:solidFill>
                  <a:schemeClr val="bg1"/>
                </a:solidFill>
                <a:latin typeface="微軟正黑體" panose="020B0604030504040204" pitchFamily="34" charset="-120"/>
                <a:ea typeface="微軟正黑體" panose="020B0604030504040204" pitchFamily="34" charset="-120"/>
                <a:cs typeface="Arial" panose="020B0604020202020204" pitchFamily="34" charset="0"/>
              </a:rPr>
              <a:t>標準聯盟成員之一，並致力於設計產品達最佳相容性與最高效能．</a:t>
            </a:r>
          </a:p>
        </p:txBody>
      </p:sp>
    </p:spTree>
    <p:extLst>
      <p:ext uri="{BB962C8B-B14F-4D97-AF65-F5344CB8AC3E}">
        <p14:creationId xmlns:p14="http://schemas.microsoft.com/office/powerpoint/2010/main" val="2692058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矩形: 圓角 24">
            <a:extLst>
              <a:ext uri="{FF2B5EF4-FFF2-40B4-BE49-F238E27FC236}">
                <a16:creationId xmlns:a16="http://schemas.microsoft.com/office/drawing/2014/main" id="{4BF634A9-7A05-46EF-996E-ECDF504BC5C8}"/>
              </a:ext>
            </a:extLst>
          </p:cNvPr>
          <p:cNvSpPr/>
          <p:nvPr/>
        </p:nvSpPr>
        <p:spPr>
          <a:xfrm rot="10800000">
            <a:off x="5939001" y="2391932"/>
            <a:ext cx="5448024" cy="1156446"/>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微軟正黑體" panose="020B0604030504040204" pitchFamily="34" charset="-120"/>
              <a:ea typeface="微軟正黑體" panose="020B0604030504040204" pitchFamily="34" charset="-120"/>
              <a:cs typeface="+mn-ea"/>
              <a:sym typeface="+mn-lt"/>
            </a:endParaRPr>
          </a:p>
        </p:txBody>
      </p:sp>
      <p:sp>
        <p:nvSpPr>
          <p:cNvPr id="3" name="TextBox 2">
            <a:extLst>
              <a:ext uri="{FF2B5EF4-FFF2-40B4-BE49-F238E27FC236}">
                <a16:creationId xmlns:a16="http://schemas.microsoft.com/office/drawing/2014/main" id="{0F0AE9D0-374C-BD43-98E7-ED69BF51A999}"/>
              </a:ext>
            </a:extLst>
          </p:cNvPr>
          <p:cNvSpPr txBox="1"/>
          <p:nvPr/>
        </p:nvSpPr>
        <p:spPr>
          <a:xfrm>
            <a:off x="887739" y="275073"/>
            <a:ext cx="11304261" cy="1169551"/>
          </a:xfrm>
          <a:prstGeom prst="rect">
            <a:avLst/>
          </a:prstGeom>
        </p:spPr>
        <p:txBody>
          <a:bodyPr wrap="square" lIns="0" tIns="45720" rIns="0" bIns="45720" rtlCol="0" anchor="t">
            <a:spAutoFit/>
          </a:bodyPr>
          <a:lstStyle/>
          <a:p>
            <a:pPr>
              <a:lnSpc>
                <a:spcPts val="4200"/>
              </a:lnSpc>
            </a:pPr>
            <a:r>
              <a:rPr lang="zh-TW" altLang="en-US" sz="4000" b="1">
                <a:solidFill>
                  <a:schemeClr val="bg1"/>
                </a:solidFill>
                <a:latin typeface="微軟正黑體" panose="020B0604030504040204" pitchFamily="34" charset="-120"/>
                <a:ea typeface="微軟正黑體" panose="020B0604030504040204" pitchFamily="34" charset="-120"/>
              </a:rPr>
              <a:t>如何找到適用於大數據分析 </a:t>
            </a:r>
            <a:r>
              <a:rPr lang="en-US" altLang="zh-TW" sz="4000" b="1">
                <a:solidFill>
                  <a:schemeClr val="bg1"/>
                </a:solidFill>
                <a:latin typeface="微軟正黑體" panose="020B0604030504040204" pitchFamily="34" charset="-120"/>
                <a:ea typeface="微軟正黑體" panose="020B0604030504040204" pitchFamily="34" charset="-120"/>
              </a:rPr>
              <a:t>/ </a:t>
            </a:r>
            <a:r>
              <a:rPr lang="zh-TW" altLang="en-US" sz="4000" b="1">
                <a:solidFill>
                  <a:schemeClr val="bg1"/>
                </a:solidFill>
                <a:latin typeface="微軟正黑體" panose="020B0604030504040204" pitchFamily="34" charset="-120"/>
                <a:ea typeface="微軟正黑體" panose="020B0604030504040204" pitchFamily="34" charset="-120"/>
              </a:rPr>
              <a:t>邊緣運算 </a:t>
            </a:r>
            <a:r>
              <a:rPr lang="en-US" altLang="zh-TW" sz="4000" b="1">
                <a:solidFill>
                  <a:schemeClr val="bg1"/>
                </a:solidFill>
                <a:latin typeface="微軟正黑體" panose="020B0604030504040204" pitchFamily="34" charset="-120"/>
                <a:ea typeface="微軟正黑體" panose="020B0604030504040204" pitchFamily="34" charset="-120"/>
              </a:rPr>
              <a:t>/ AI </a:t>
            </a:r>
            <a:r>
              <a:rPr lang="zh-TW" altLang="en-US" sz="4000" b="1">
                <a:solidFill>
                  <a:schemeClr val="bg1"/>
                </a:solidFill>
                <a:latin typeface="微軟正黑體" panose="020B0604030504040204" pitchFamily="34" charset="-120"/>
                <a:ea typeface="微軟正黑體" panose="020B0604030504040204" pitchFamily="34" charset="-120"/>
              </a:rPr>
              <a:t>推論的</a:t>
            </a:r>
            <a:endParaRPr lang="en-US" altLang="zh-TW" sz="4000" b="1">
              <a:solidFill>
                <a:schemeClr val="bg1"/>
              </a:solidFill>
              <a:latin typeface="微軟正黑體" panose="020B0604030504040204" pitchFamily="34" charset="-120"/>
              <a:ea typeface="微軟正黑體" panose="020B0604030504040204" pitchFamily="34" charset="-120"/>
            </a:endParaRPr>
          </a:p>
          <a:p>
            <a:pPr>
              <a:lnSpc>
                <a:spcPts val="4200"/>
              </a:lnSpc>
            </a:pPr>
            <a:r>
              <a:rPr lang="zh-TW" altLang="en-US" sz="4000" b="1">
                <a:solidFill>
                  <a:schemeClr val="bg1"/>
                </a:solidFill>
                <a:latin typeface="微軟正黑體" panose="020B0604030504040204" pitchFamily="34" charset="-120"/>
                <a:ea typeface="微軟正黑體" panose="020B0604030504040204" pitchFamily="34" charset="-120"/>
              </a:rPr>
              <a:t>高速且大量的資料載體</a:t>
            </a:r>
            <a:r>
              <a:rPr lang="en-US" altLang="zh-TW" sz="4000" b="1">
                <a:solidFill>
                  <a:schemeClr val="bg1"/>
                </a:solidFill>
                <a:latin typeface="微軟正黑體" panose="020B0604030504040204" pitchFamily="34" charset="-120"/>
                <a:ea typeface="微軟正黑體" panose="020B0604030504040204" pitchFamily="34" charset="-120"/>
              </a:rPr>
              <a:t>?</a:t>
            </a:r>
            <a:endParaRPr lang="en-US" sz="4000" b="1">
              <a:solidFill>
                <a:schemeClr val="bg1"/>
              </a:solidFill>
              <a:latin typeface="微軟正黑體" panose="020B0604030504040204" pitchFamily="34" charset="-120"/>
              <a:ea typeface="微軟正黑體" panose="020B0604030504040204" pitchFamily="34" charset="-120"/>
              <a:cs typeface="+mn-ea"/>
              <a:sym typeface="+mn-lt"/>
            </a:endParaRPr>
          </a:p>
        </p:txBody>
      </p:sp>
      <p:sp>
        <p:nvSpPr>
          <p:cNvPr id="7" name="矩形: 圓角 3">
            <a:extLst>
              <a:ext uri="{FF2B5EF4-FFF2-40B4-BE49-F238E27FC236}">
                <a16:creationId xmlns:a16="http://schemas.microsoft.com/office/drawing/2014/main" id="{C790BD2B-ACF9-A64D-B2B4-61056E516888}"/>
              </a:ext>
            </a:extLst>
          </p:cNvPr>
          <p:cNvSpPr/>
          <p:nvPr/>
        </p:nvSpPr>
        <p:spPr>
          <a:xfrm>
            <a:off x="527050" y="3779916"/>
            <a:ext cx="10799982" cy="2342047"/>
          </a:xfrm>
          <a:prstGeom prst="roundRect">
            <a:avLst>
              <a:gd name="adj" fmla="val 1715"/>
            </a:avLst>
          </a:prstGeom>
          <a:gradFill>
            <a:gsLst>
              <a:gs pos="100000">
                <a:srgbClr val="4E97AC"/>
              </a:gs>
              <a:gs pos="53000">
                <a:srgbClr val="01336A"/>
              </a:gs>
            </a:gsLst>
            <a:lin ang="5400000" scaled="1"/>
          </a:gradFill>
          <a:ln>
            <a:gradFill>
              <a:gsLst>
                <a:gs pos="0">
                  <a:srgbClr val="08FFFF"/>
                </a:gs>
                <a:gs pos="100000">
                  <a:schemeClr val="accent4"/>
                </a:gs>
              </a:gsLst>
              <a:lin ang="5400000" scaled="1"/>
            </a:gradFill>
          </a:ln>
          <a:scene3d>
            <a:camera prst="orthographicFront"/>
            <a:lightRig rig="threePt" dir="t"/>
          </a:scene3d>
          <a:sp3d>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cs typeface="+mn-ea"/>
              <a:sym typeface="+mn-lt"/>
            </a:endParaRPr>
          </a:p>
        </p:txBody>
      </p:sp>
      <p:sp>
        <p:nvSpPr>
          <p:cNvPr id="11" name="矩形 10">
            <a:extLst>
              <a:ext uri="{FF2B5EF4-FFF2-40B4-BE49-F238E27FC236}">
                <a16:creationId xmlns:a16="http://schemas.microsoft.com/office/drawing/2014/main" id="{B660A4F5-6956-244C-954C-A8201BAD5DA5}"/>
              </a:ext>
            </a:extLst>
          </p:cNvPr>
          <p:cNvSpPr/>
          <p:nvPr/>
        </p:nvSpPr>
        <p:spPr>
          <a:xfrm>
            <a:off x="1659589" y="2956297"/>
            <a:ext cx="576810" cy="650342"/>
          </a:xfrm>
          <a:prstGeom prst="rect">
            <a:avLst/>
          </a:prstGeom>
          <a:solidFill>
            <a:schemeClr val="accent1">
              <a:lumMod val="50000"/>
              <a:alpha val="59000"/>
            </a:schemeClr>
          </a:solidFill>
          <a:ln>
            <a:noFill/>
          </a:ln>
          <a:effectLst>
            <a:softEdge rad="279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latin typeface="微軟正黑體" panose="020B0604030504040204" pitchFamily="34" charset="-120"/>
              <a:ea typeface="微軟正黑體" panose="020B0604030504040204" pitchFamily="34" charset="-120"/>
              <a:cs typeface="+mn-ea"/>
              <a:sym typeface="+mn-lt"/>
            </a:endParaRPr>
          </a:p>
        </p:txBody>
      </p:sp>
      <p:pic>
        <p:nvPicPr>
          <p:cNvPr id="12" name="圖形 11">
            <a:extLst>
              <a:ext uri="{FF2B5EF4-FFF2-40B4-BE49-F238E27FC236}">
                <a16:creationId xmlns:a16="http://schemas.microsoft.com/office/drawing/2014/main" id="{30B9E12F-E6EA-0647-A233-AC17206CE989}"/>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03417" y="3665049"/>
            <a:ext cx="3412101" cy="2571780"/>
          </a:xfrm>
          <a:prstGeom prst="rect">
            <a:avLst/>
          </a:prstGeom>
          <a:effectLst>
            <a:outerShdw blurRad="165100" dist="127000" dir="4860000" algn="tl" rotWithShape="0">
              <a:prstClr val="black">
                <a:alpha val="65000"/>
              </a:prstClr>
            </a:outerShdw>
          </a:effectLst>
        </p:spPr>
      </p:pic>
      <p:sp>
        <p:nvSpPr>
          <p:cNvPr id="13" name="Rectangle 3">
            <a:extLst>
              <a:ext uri="{FF2B5EF4-FFF2-40B4-BE49-F238E27FC236}">
                <a16:creationId xmlns:a16="http://schemas.microsoft.com/office/drawing/2014/main" id="{10B27E6E-6374-6A40-B9DD-BD971789CBF7}"/>
              </a:ext>
            </a:extLst>
          </p:cNvPr>
          <p:cNvSpPr/>
          <p:nvPr/>
        </p:nvSpPr>
        <p:spPr>
          <a:xfrm>
            <a:off x="6312797" y="2514957"/>
            <a:ext cx="5014235" cy="930990"/>
          </a:xfrm>
          <a:prstGeom prst="roundRect">
            <a:avLst>
              <a:gd name="adj"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zh-TW" sz="2400">
                <a:solidFill>
                  <a:schemeClr val="tx1"/>
                </a:solidFill>
                <a:latin typeface="微軟正黑體" panose="020B0604030504040204" pitchFamily="34" charset="-120"/>
                <a:ea typeface="微軟正黑體" panose="020B0604030504040204" pitchFamily="34" charset="-120"/>
              </a:rPr>
              <a:t>單一資料夾大小上限達</a:t>
            </a:r>
            <a:r>
              <a:rPr lang="en-US" altLang="zh-TW" sz="2400">
                <a:solidFill>
                  <a:schemeClr val="tx1"/>
                </a:solidFill>
                <a:latin typeface="微軟正黑體" panose="020B0604030504040204" pitchFamily="34" charset="-120"/>
                <a:ea typeface="微軟正黑體" panose="020B0604030504040204" pitchFamily="34" charset="-120"/>
              </a:rPr>
              <a:t> PB</a:t>
            </a:r>
            <a:r>
              <a:rPr lang="zh-TW" altLang="zh-TW" sz="2400">
                <a:solidFill>
                  <a:schemeClr val="tx1"/>
                </a:solidFill>
                <a:latin typeface="微軟正黑體" panose="020B0604030504040204" pitchFamily="34" charset="-120"/>
                <a:ea typeface="微軟正黑體" panose="020B0604030504040204" pitchFamily="34" charset="-120"/>
              </a:rPr>
              <a:t>等級</a:t>
            </a:r>
            <a:br>
              <a:rPr lang="en-US" altLang="zh-TW" sz="2400">
                <a:solidFill>
                  <a:schemeClr val="tx1"/>
                </a:solidFill>
                <a:latin typeface="微軟正黑體" panose="020B0604030504040204" pitchFamily="34" charset="-120"/>
                <a:ea typeface="微軟正黑體" panose="020B0604030504040204" pitchFamily="34" charset="-120"/>
              </a:rPr>
            </a:br>
            <a:r>
              <a:rPr lang="en-US" altLang="zh-TW" sz="2400">
                <a:solidFill>
                  <a:schemeClr val="tx1"/>
                </a:solidFill>
                <a:latin typeface="微軟正黑體" panose="020B0604030504040204" pitchFamily="34" charset="-120"/>
                <a:ea typeface="微軟正黑體" panose="020B0604030504040204" pitchFamily="34" charset="-120"/>
              </a:rPr>
              <a:t> =&gt; </a:t>
            </a:r>
            <a:r>
              <a:rPr lang="zh-TW" altLang="zh-TW" sz="2400">
                <a:solidFill>
                  <a:schemeClr val="tx1"/>
                </a:solidFill>
                <a:latin typeface="微軟正黑體" panose="020B0604030504040204" pitchFamily="34" charset="-120"/>
                <a:ea typeface="微軟正黑體" panose="020B0604030504040204" pitchFamily="34" charset="-120"/>
              </a:rPr>
              <a:t>才放得下龐大的資料母體</a:t>
            </a:r>
          </a:p>
        </p:txBody>
      </p:sp>
      <p:grpSp>
        <p:nvGrpSpPr>
          <p:cNvPr id="15" name="群組 14">
            <a:extLst>
              <a:ext uri="{FF2B5EF4-FFF2-40B4-BE49-F238E27FC236}">
                <a16:creationId xmlns:a16="http://schemas.microsoft.com/office/drawing/2014/main" id="{C428F496-D139-1041-AA66-E294A3F2D3E3}"/>
              </a:ext>
            </a:extLst>
          </p:cNvPr>
          <p:cNvGrpSpPr/>
          <p:nvPr/>
        </p:nvGrpSpPr>
        <p:grpSpPr>
          <a:xfrm>
            <a:off x="735615" y="4266231"/>
            <a:ext cx="7320982" cy="1449937"/>
            <a:chOff x="166698" y="3165907"/>
            <a:chExt cx="6299350" cy="1247599"/>
          </a:xfrm>
        </p:grpSpPr>
        <p:sp>
          <p:nvSpPr>
            <p:cNvPr id="16" name="Google Shape;121;p15">
              <a:extLst>
                <a:ext uri="{FF2B5EF4-FFF2-40B4-BE49-F238E27FC236}">
                  <a16:creationId xmlns:a16="http://schemas.microsoft.com/office/drawing/2014/main" id="{53B128F5-6FED-DE4C-8714-FE9A7EBE0443}"/>
                </a:ext>
              </a:extLst>
            </p:cNvPr>
            <p:cNvSpPr/>
            <p:nvPr/>
          </p:nvSpPr>
          <p:spPr>
            <a:xfrm>
              <a:off x="297593" y="4128558"/>
              <a:ext cx="1011268" cy="264203"/>
            </a:xfrm>
            <a:prstGeom prst="rect">
              <a:avLst/>
            </a:prstGeom>
            <a:noFill/>
            <a:ln>
              <a:noFill/>
            </a:ln>
          </p:spPr>
          <p:txBody>
            <a:bodyPr spcFirstLastPara="1" wrap="square" lIns="68569" tIns="34275" rIns="68569" bIns="34275" anchor="ctr" anchorCtr="0">
              <a:noAutofit/>
            </a:bodyPr>
            <a:lstStyle/>
            <a:p>
              <a:pPr algn="ctr"/>
              <a:r>
                <a:rPr lang="en-US" sz="1350" err="1">
                  <a:solidFill>
                    <a:schemeClr val="lt1"/>
                  </a:solidFill>
                  <a:latin typeface="微軟正黑體" panose="020B0604030504040204" pitchFamily="34" charset="-120"/>
                  <a:ea typeface="微軟正黑體" panose="020B0604030504040204" pitchFamily="34" charset="-120"/>
                  <a:cs typeface="+mn-ea"/>
                  <a:sym typeface="+mn-lt"/>
                </a:rPr>
                <a:t>資料</a:t>
              </a:r>
              <a:endParaRPr sz="1350">
                <a:solidFill>
                  <a:schemeClr val="lt1"/>
                </a:solidFill>
                <a:latin typeface="微軟正黑體" panose="020B0604030504040204" pitchFamily="34" charset="-120"/>
                <a:ea typeface="微軟正黑體" panose="020B0604030504040204" pitchFamily="34" charset="-120"/>
                <a:cs typeface="+mn-ea"/>
                <a:sym typeface="+mn-lt"/>
              </a:endParaRPr>
            </a:p>
          </p:txBody>
        </p:sp>
        <p:sp>
          <p:nvSpPr>
            <p:cNvPr id="17" name="Google Shape;117;p15">
              <a:extLst>
                <a:ext uri="{FF2B5EF4-FFF2-40B4-BE49-F238E27FC236}">
                  <a16:creationId xmlns:a16="http://schemas.microsoft.com/office/drawing/2014/main" id="{C008866A-4A2D-8A4C-90D6-1A114747542B}"/>
                </a:ext>
              </a:extLst>
            </p:cNvPr>
            <p:cNvSpPr/>
            <p:nvPr/>
          </p:nvSpPr>
          <p:spPr>
            <a:xfrm>
              <a:off x="2063652" y="4149303"/>
              <a:ext cx="967730" cy="264203"/>
            </a:xfrm>
            <a:prstGeom prst="rect">
              <a:avLst/>
            </a:prstGeom>
            <a:noFill/>
            <a:ln>
              <a:noFill/>
            </a:ln>
          </p:spPr>
          <p:txBody>
            <a:bodyPr spcFirstLastPara="1" wrap="square" lIns="68569" tIns="34275" rIns="68569" bIns="34275" anchor="ctr" anchorCtr="0">
              <a:noAutofit/>
            </a:bodyPr>
            <a:lstStyle/>
            <a:p>
              <a:pPr algn="ctr"/>
              <a:r>
                <a:rPr lang="en-US" sz="1350" err="1">
                  <a:solidFill>
                    <a:schemeClr val="lt1"/>
                  </a:solidFill>
                  <a:latin typeface="微軟正黑體" panose="020B0604030504040204" pitchFamily="34" charset="-120"/>
                  <a:ea typeface="微軟正黑體" panose="020B0604030504040204" pitchFamily="34" charset="-120"/>
                  <a:cs typeface="+mn-ea"/>
                  <a:sym typeface="+mn-lt"/>
                </a:rPr>
                <a:t>建模</a:t>
              </a:r>
              <a:endParaRPr sz="1350">
                <a:solidFill>
                  <a:schemeClr val="lt1"/>
                </a:solidFill>
                <a:latin typeface="微軟正黑體" panose="020B0604030504040204" pitchFamily="34" charset="-120"/>
                <a:ea typeface="微軟正黑體" panose="020B0604030504040204" pitchFamily="34" charset="-120"/>
                <a:cs typeface="+mn-ea"/>
                <a:sym typeface="+mn-lt"/>
              </a:endParaRPr>
            </a:p>
          </p:txBody>
        </p:sp>
        <p:sp>
          <p:nvSpPr>
            <p:cNvPr id="18" name="Google Shape;119;p15">
              <a:extLst>
                <a:ext uri="{FF2B5EF4-FFF2-40B4-BE49-F238E27FC236}">
                  <a16:creationId xmlns:a16="http://schemas.microsoft.com/office/drawing/2014/main" id="{77C6217C-F7D5-E344-B24B-94EAE1362BCD}"/>
                </a:ext>
              </a:extLst>
            </p:cNvPr>
            <p:cNvSpPr/>
            <p:nvPr/>
          </p:nvSpPr>
          <p:spPr>
            <a:xfrm>
              <a:off x="5184711" y="4120261"/>
              <a:ext cx="1096950" cy="264203"/>
            </a:xfrm>
            <a:prstGeom prst="rect">
              <a:avLst/>
            </a:prstGeom>
            <a:noFill/>
            <a:ln>
              <a:noFill/>
            </a:ln>
          </p:spPr>
          <p:txBody>
            <a:bodyPr spcFirstLastPara="1" wrap="square" lIns="68569" tIns="34275" rIns="68569" bIns="34275" anchor="ctr" anchorCtr="0">
              <a:noAutofit/>
            </a:bodyPr>
            <a:lstStyle/>
            <a:p>
              <a:pPr algn="ctr"/>
              <a:r>
                <a:rPr lang="en-US" sz="1350" err="1">
                  <a:solidFill>
                    <a:schemeClr val="lt1"/>
                  </a:solidFill>
                  <a:latin typeface="微軟正黑體" panose="020B0604030504040204" pitchFamily="34" charset="-120"/>
                  <a:ea typeface="微軟正黑體" panose="020B0604030504040204" pitchFamily="34" charset="-120"/>
                  <a:cs typeface="+mn-ea"/>
                  <a:sym typeface="+mn-lt"/>
                </a:rPr>
                <a:t>參數調整</a:t>
              </a:r>
              <a:endParaRPr sz="1350">
                <a:solidFill>
                  <a:schemeClr val="lt1"/>
                </a:solidFill>
                <a:latin typeface="微軟正黑體" panose="020B0604030504040204" pitchFamily="34" charset="-120"/>
                <a:ea typeface="微軟正黑體" panose="020B0604030504040204" pitchFamily="34" charset="-120"/>
                <a:cs typeface="+mn-ea"/>
                <a:sym typeface="+mn-lt"/>
              </a:endParaRPr>
            </a:p>
          </p:txBody>
        </p:sp>
        <p:sp>
          <p:nvSpPr>
            <p:cNvPr id="19" name="Google Shape;117;p15">
              <a:extLst>
                <a:ext uri="{FF2B5EF4-FFF2-40B4-BE49-F238E27FC236}">
                  <a16:creationId xmlns:a16="http://schemas.microsoft.com/office/drawing/2014/main" id="{9D9B7BCD-0403-3542-8E32-66BBD864E407}"/>
                </a:ext>
              </a:extLst>
            </p:cNvPr>
            <p:cNvSpPr/>
            <p:nvPr/>
          </p:nvSpPr>
          <p:spPr>
            <a:xfrm>
              <a:off x="3639065" y="4149303"/>
              <a:ext cx="967730" cy="264203"/>
            </a:xfrm>
            <a:prstGeom prst="rect">
              <a:avLst/>
            </a:prstGeom>
            <a:noFill/>
            <a:ln>
              <a:noFill/>
            </a:ln>
          </p:spPr>
          <p:txBody>
            <a:bodyPr spcFirstLastPara="1" wrap="square" lIns="68569" tIns="34275" rIns="68569" bIns="34275" anchor="ctr" anchorCtr="0">
              <a:noAutofit/>
            </a:bodyPr>
            <a:lstStyle/>
            <a:p>
              <a:pPr algn="ctr"/>
              <a:r>
                <a:rPr lang="en-US" sz="1350" err="1">
                  <a:solidFill>
                    <a:schemeClr val="lt1"/>
                  </a:solidFill>
                  <a:latin typeface="微軟正黑體" panose="020B0604030504040204" pitchFamily="34" charset="-120"/>
                  <a:ea typeface="微軟正黑體" panose="020B0604030504040204" pitchFamily="34" charset="-120"/>
                  <a:cs typeface="+mn-ea"/>
                  <a:sym typeface="+mn-lt"/>
                </a:rPr>
                <a:t>模組驗證</a:t>
              </a:r>
              <a:endParaRPr sz="1350">
                <a:solidFill>
                  <a:schemeClr val="lt1"/>
                </a:solidFill>
                <a:latin typeface="微軟正黑體" panose="020B0604030504040204" pitchFamily="34" charset="-120"/>
                <a:ea typeface="微軟正黑體" panose="020B0604030504040204" pitchFamily="34" charset="-120"/>
                <a:cs typeface="+mn-ea"/>
                <a:sym typeface="+mn-lt"/>
              </a:endParaRPr>
            </a:p>
          </p:txBody>
        </p:sp>
        <p:pic>
          <p:nvPicPr>
            <p:cNvPr id="20" name="Google Shape;130;p15">
              <a:extLst>
                <a:ext uri="{FF2B5EF4-FFF2-40B4-BE49-F238E27FC236}">
                  <a16:creationId xmlns:a16="http://schemas.microsoft.com/office/drawing/2014/main" id="{69A6B981-7CA9-324F-B2A7-EE1F8E0B5C13}"/>
                </a:ext>
              </a:extLst>
            </p:cNvPr>
            <p:cNvPicPr preferRelativeResize="0"/>
            <p:nvPr/>
          </p:nvPicPr>
          <p:blipFill rotWithShape="1">
            <a:blip r:embed="rId5" cstate="print">
              <a:alphaModFix/>
              <a:extLst>
                <a:ext uri="{28A0092B-C50C-407E-A947-70E740481C1C}">
                  <a14:useLocalDpi xmlns:a14="http://schemas.microsoft.com/office/drawing/2010/main"/>
                </a:ext>
              </a:extLst>
            </a:blip>
            <a:srcRect r="4098"/>
            <a:stretch/>
          </p:blipFill>
          <p:spPr>
            <a:xfrm>
              <a:off x="166698" y="3165907"/>
              <a:ext cx="6299350" cy="863453"/>
            </a:xfrm>
            <a:prstGeom prst="rect">
              <a:avLst/>
            </a:prstGeom>
            <a:noFill/>
            <a:ln>
              <a:noFill/>
            </a:ln>
          </p:spPr>
        </p:pic>
      </p:grpSp>
      <p:sp>
        <p:nvSpPr>
          <p:cNvPr id="24" name="矩形 23">
            <a:extLst>
              <a:ext uri="{FF2B5EF4-FFF2-40B4-BE49-F238E27FC236}">
                <a16:creationId xmlns:a16="http://schemas.microsoft.com/office/drawing/2014/main" id="{9BD4D46B-1964-514F-A1D6-07B303F85BA3}"/>
              </a:ext>
            </a:extLst>
          </p:cNvPr>
          <p:cNvSpPr/>
          <p:nvPr/>
        </p:nvSpPr>
        <p:spPr>
          <a:xfrm>
            <a:off x="3304403" y="2317444"/>
            <a:ext cx="1520984" cy="523220"/>
          </a:xfrm>
          <a:prstGeom prst="rect">
            <a:avLst/>
          </a:prstGeom>
          <a:effectLst>
            <a:outerShdw blurRad="114300" dist="38100" dir="2700000" algn="tl" rotWithShape="0">
              <a:prstClr val="black">
                <a:alpha val="40000"/>
              </a:prstClr>
            </a:outerShdw>
          </a:effectLst>
        </p:spPr>
        <p:txBody>
          <a:bodyPr wrap="square">
            <a:spAutoFit/>
          </a:bodyPr>
          <a:lstStyle/>
          <a:p>
            <a:r>
              <a:rPr lang="en-US" altLang="zh-TW" sz="1400" b="1">
                <a:solidFill>
                  <a:srgbClr val="FF0000"/>
                </a:solidFill>
                <a:latin typeface="微軟正黑體" panose="020B0604030504040204" pitchFamily="34" charset="-120"/>
                <a:ea typeface="微軟正黑體" panose="020B0604030504040204" pitchFamily="34" charset="-120"/>
                <a:cs typeface="+mn-ea"/>
                <a:sym typeface="+mn-lt"/>
              </a:rPr>
              <a:t>200TB </a:t>
            </a:r>
            <a:r>
              <a:rPr lang="zh-TW" altLang="en-US" sz="1400" b="1">
                <a:solidFill>
                  <a:srgbClr val="FF0000"/>
                </a:solidFill>
                <a:latin typeface="微軟正黑體" panose="020B0604030504040204" pitchFamily="34" charset="-120"/>
                <a:ea typeface="微軟正黑體" panose="020B0604030504040204" pitchFamily="34" charset="-120"/>
                <a:cs typeface="+mn-ea"/>
                <a:sym typeface="+mn-lt"/>
              </a:rPr>
              <a:t>不夠存放巨量資料</a:t>
            </a:r>
            <a:endParaRPr lang="en-US" altLang="zh-TW" sz="1400" b="1">
              <a:solidFill>
                <a:srgbClr val="FF0000"/>
              </a:solidFill>
              <a:latin typeface="微軟正黑體" panose="020B0604030504040204" pitchFamily="34" charset="-120"/>
              <a:ea typeface="微軟正黑體" panose="020B0604030504040204" pitchFamily="34" charset="-120"/>
              <a:cs typeface="+mn-ea"/>
              <a:sym typeface="+mn-lt"/>
            </a:endParaRPr>
          </a:p>
        </p:txBody>
      </p:sp>
      <p:pic>
        <p:nvPicPr>
          <p:cNvPr id="28" name="圖片 27" descr="一張含有 文字, 綠色, 電子用品, 顯示 的圖片&#10;&#10;自動產生的描述">
            <a:extLst>
              <a:ext uri="{FF2B5EF4-FFF2-40B4-BE49-F238E27FC236}">
                <a16:creationId xmlns:a16="http://schemas.microsoft.com/office/drawing/2014/main" id="{F6DE2745-01FE-47AE-913E-07714379A0F2}"/>
              </a:ext>
            </a:extLst>
          </p:cNvPr>
          <p:cNvPicPr>
            <a:picLocks noChangeAspect="1"/>
          </p:cNvPicPr>
          <p:nvPr/>
        </p:nvPicPr>
        <p:blipFill>
          <a:blip r:embed="rId6"/>
          <a:stretch>
            <a:fillRect/>
          </a:stretch>
        </p:blipFill>
        <p:spPr>
          <a:xfrm>
            <a:off x="2887365" y="5893846"/>
            <a:ext cx="2817696" cy="499448"/>
          </a:xfrm>
          <a:prstGeom prst="rect">
            <a:avLst/>
          </a:prstGeom>
        </p:spPr>
      </p:pic>
      <p:sp>
        <p:nvSpPr>
          <p:cNvPr id="10" name="矩形 9">
            <a:extLst>
              <a:ext uri="{FF2B5EF4-FFF2-40B4-BE49-F238E27FC236}">
                <a16:creationId xmlns:a16="http://schemas.microsoft.com/office/drawing/2014/main" id="{30E1958B-4001-C14E-9DA1-BBE7ECDF188A}"/>
              </a:ext>
            </a:extLst>
          </p:cNvPr>
          <p:cNvSpPr/>
          <p:nvPr/>
        </p:nvSpPr>
        <p:spPr>
          <a:xfrm>
            <a:off x="2933248" y="5956522"/>
            <a:ext cx="2624436" cy="351699"/>
          </a:xfrm>
          <a:prstGeom prst="rect">
            <a:avLst/>
          </a:prstGeom>
        </p:spPr>
        <p:txBody>
          <a:bodyPr wrap="none" lIns="91440" tIns="45720" rIns="91440" bIns="45720" anchor="t">
            <a:spAutoFit/>
          </a:bodyPr>
          <a:lstStyle/>
          <a:p>
            <a:pPr lvl="0" algn="ctr">
              <a:lnSpc>
                <a:spcPct val="115000"/>
              </a:lnSpc>
            </a:pPr>
            <a:r>
              <a:rPr lang="zh-TW" altLang="en-US" sz="1600" b="1">
                <a:solidFill>
                  <a:srgbClr val="00E200"/>
                </a:solidFill>
                <a:latin typeface="微軟正黑體" panose="020B0604030504040204" pitchFamily="34" charset="-120"/>
                <a:ea typeface="微軟正黑體" panose="020B0604030504040204" pitchFamily="34" charset="-120"/>
                <a:cs typeface="+mn-ea"/>
                <a:sym typeface="+mn-lt"/>
              </a:rPr>
              <a:t>深度學習</a:t>
            </a:r>
            <a:r>
              <a:rPr lang="en-US" altLang="zh-TW" sz="1600" b="1">
                <a:solidFill>
                  <a:srgbClr val="00E200"/>
                </a:solidFill>
                <a:latin typeface="微軟正黑體" panose="020B0604030504040204" pitchFamily="34" charset="-120"/>
                <a:ea typeface="微軟正黑體" panose="020B0604030504040204" pitchFamily="34" charset="-120"/>
                <a:cs typeface="+mn-ea"/>
                <a:sym typeface="+mn-lt"/>
              </a:rPr>
              <a:t> (Deep Learning)</a:t>
            </a:r>
          </a:p>
        </p:txBody>
      </p:sp>
      <p:sp>
        <p:nvSpPr>
          <p:cNvPr id="26" name="文字方塊 25">
            <a:extLst>
              <a:ext uri="{FF2B5EF4-FFF2-40B4-BE49-F238E27FC236}">
                <a16:creationId xmlns:a16="http://schemas.microsoft.com/office/drawing/2014/main" id="{11F51DBD-0897-EA41-A959-880073E76E20}"/>
              </a:ext>
            </a:extLst>
          </p:cNvPr>
          <p:cNvSpPr txBox="1"/>
          <p:nvPr/>
        </p:nvSpPr>
        <p:spPr>
          <a:xfrm>
            <a:off x="8093897" y="6241823"/>
            <a:ext cx="3412101" cy="292388"/>
          </a:xfrm>
          <a:prstGeom prst="rect">
            <a:avLst/>
          </a:prstGeom>
        </p:spPr>
        <p:txBody>
          <a:bodyPr wrap="square" rtlCol="0">
            <a:spAutoFit/>
          </a:bodyPr>
          <a:lstStyle/>
          <a:p>
            <a:pPr algn="ctr"/>
            <a:r>
              <a:rPr kumimoji="1" lang="zh-TW" altLang="en-US" sz="1300">
                <a:solidFill>
                  <a:schemeClr val="bg1"/>
                </a:solidFill>
                <a:latin typeface="微軟正黑體" panose="020B0604030504040204" pitchFamily="34" charset="-120"/>
                <a:ea typeface="微軟正黑體" panose="020B0604030504040204" pitchFamily="34" charset="-120"/>
                <a:cs typeface="+mn-ea"/>
                <a:sym typeface="+mn-lt"/>
              </a:rPr>
              <a:t>連接多台</a:t>
            </a:r>
            <a:r>
              <a:rPr kumimoji="1" lang="en-US" altLang="zh-TW" sz="1300">
                <a:solidFill>
                  <a:schemeClr val="bg1"/>
                </a:solidFill>
                <a:latin typeface="微軟正黑體" panose="020B0604030504040204" pitchFamily="34" charset="-120"/>
                <a:ea typeface="微軟正黑體" panose="020B0604030504040204" pitchFamily="34" charset="-120"/>
                <a:cs typeface="+mn-ea"/>
                <a:sym typeface="+mn-lt"/>
              </a:rPr>
              <a:t> JBOD </a:t>
            </a:r>
            <a:r>
              <a:rPr kumimoji="1" lang="zh-TW" altLang="en-US" sz="1300">
                <a:solidFill>
                  <a:schemeClr val="bg1"/>
                </a:solidFill>
                <a:latin typeface="微軟正黑體" panose="020B0604030504040204" pitchFamily="34" charset="-120"/>
                <a:ea typeface="微軟正黑體" panose="020B0604030504040204" pitchFamily="34" charset="-120"/>
                <a:cs typeface="+mn-ea"/>
                <a:sym typeface="+mn-lt"/>
              </a:rPr>
              <a:t>擴充櫃以達</a:t>
            </a:r>
            <a:r>
              <a:rPr kumimoji="1" lang="en-US" altLang="zh-TW" sz="1300">
                <a:solidFill>
                  <a:schemeClr val="bg1"/>
                </a:solidFill>
                <a:latin typeface="微軟正黑體" panose="020B0604030504040204" pitchFamily="34" charset="-120"/>
                <a:ea typeface="微軟正黑體" panose="020B0604030504040204" pitchFamily="34" charset="-120"/>
                <a:cs typeface="+mn-ea"/>
                <a:sym typeface="+mn-lt"/>
              </a:rPr>
              <a:t> PB </a:t>
            </a:r>
            <a:r>
              <a:rPr kumimoji="1" lang="zh-TW" altLang="en-US" sz="1300">
                <a:solidFill>
                  <a:schemeClr val="bg1"/>
                </a:solidFill>
                <a:latin typeface="微軟正黑體" panose="020B0604030504040204" pitchFamily="34" charset="-120"/>
                <a:ea typeface="微軟正黑體" panose="020B0604030504040204" pitchFamily="34" charset="-120"/>
                <a:cs typeface="+mn-ea"/>
                <a:sym typeface="+mn-lt"/>
              </a:rPr>
              <a:t>等級資料</a:t>
            </a:r>
            <a:endParaRPr kumimoji="1" lang="en-US" altLang="zh-TW" sz="1300">
              <a:solidFill>
                <a:schemeClr val="bg1"/>
              </a:solidFill>
              <a:latin typeface="微軟正黑體" panose="020B0604030504040204" pitchFamily="34" charset="-120"/>
              <a:ea typeface="微軟正黑體" panose="020B0604030504040204" pitchFamily="34" charset="-120"/>
              <a:cs typeface="+mn-ea"/>
              <a:sym typeface="+mn-lt"/>
            </a:endParaRPr>
          </a:p>
        </p:txBody>
      </p:sp>
      <p:pic>
        <p:nvPicPr>
          <p:cNvPr id="27" name="Picture 2">
            <a:extLst>
              <a:ext uri="{FF2B5EF4-FFF2-40B4-BE49-F238E27FC236}">
                <a16:creationId xmlns:a16="http://schemas.microsoft.com/office/drawing/2014/main" id="{39E577D1-4404-40A5-AA0B-384E97FFC42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8537" b="30448"/>
          <a:stretch/>
        </p:blipFill>
        <p:spPr bwMode="auto">
          <a:xfrm>
            <a:off x="804975" y="2864866"/>
            <a:ext cx="4661088" cy="1194842"/>
          </a:xfrm>
          <a:prstGeom prst="rect">
            <a:avLst/>
          </a:prstGeom>
          <a:noFill/>
          <a:extLst>
            <a:ext uri="{909E8E84-426E-40DD-AFC4-6F175D3DCCD1}">
              <a14:hiddenFill xmlns:a14="http://schemas.microsoft.com/office/drawing/2010/main">
                <a:solidFill>
                  <a:srgbClr val="FFFFFF"/>
                </a:solidFill>
              </a14:hiddenFill>
            </a:ext>
          </a:extLst>
        </p:spPr>
      </p:pic>
      <p:pic>
        <p:nvPicPr>
          <p:cNvPr id="4" name="圖片 3" descr="一張含有 文字 的圖片&#10;&#10;自動產生的描述">
            <a:extLst>
              <a:ext uri="{FF2B5EF4-FFF2-40B4-BE49-F238E27FC236}">
                <a16:creationId xmlns:a16="http://schemas.microsoft.com/office/drawing/2014/main" id="{BC793A52-D2C6-4027-92C4-319A01CFCA3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583091" y="1829639"/>
            <a:ext cx="1760877" cy="1338266"/>
          </a:xfrm>
          <a:prstGeom prst="rect">
            <a:avLst/>
          </a:prstGeom>
        </p:spPr>
      </p:pic>
    </p:spTree>
    <p:extLst>
      <p:ext uri="{BB962C8B-B14F-4D97-AF65-F5344CB8AC3E}">
        <p14:creationId xmlns:p14="http://schemas.microsoft.com/office/powerpoint/2010/main" val="2874852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0AE9D0-374C-BD43-98E7-ED69BF51A999}"/>
              </a:ext>
            </a:extLst>
          </p:cNvPr>
          <p:cNvSpPr txBox="1"/>
          <p:nvPr/>
        </p:nvSpPr>
        <p:spPr>
          <a:xfrm>
            <a:off x="962869" y="252317"/>
            <a:ext cx="11043602" cy="1169551"/>
          </a:xfrm>
          <a:prstGeom prst="rect">
            <a:avLst/>
          </a:prstGeom>
        </p:spPr>
        <p:txBody>
          <a:bodyPr wrap="square" lIns="0" tIns="45720" rIns="0" bIns="45720" rtlCol="0" anchor="t">
            <a:spAutoFit/>
          </a:bodyPr>
          <a:lstStyle/>
          <a:p>
            <a:pPr>
              <a:lnSpc>
                <a:spcPts val="4200"/>
              </a:lnSpc>
            </a:pPr>
            <a:r>
              <a:rPr lang="zh-TW" altLang="en-US" sz="3800" b="1">
                <a:solidFill>
                  <a:schemeClr val="bg1"/>
                </a:solidFill>
                <a:latin typeface="微軟正黑體" panose="020B0604030504040204" pitchFamily="34" charset="-120"/>
                <a:ea typeface="微軟正黑體" panose="020B0604030504040204" pitchFamily="34" charset="-120"/>
                <a:cs typeface="+mn-ea"/>
                <a:sym typeface="+mn-lt"/>
              </a:rPr>
              <a:t>內建雙</a:t>
            </a:r>
            <a:r>
              <a:rPr lang="en-US" altLang="zh-TW" sz="3800" b="1">
                <a:solidFill>
                  <a:schemeClr val="bg1"/>
                </a:solidFill>
                <a:latin typeface="微軟正黑體" panose="020B0604030504040204" pitchFamily="34" charset="-120"/>
                <a:ea typeface="微軟正黑體" panose="020B0604030504040204" pitchFamily="34" charset="-120"/>
                <a:cs typeface="+mn-ea"/>
                <a:sym typeface="+mn-lt"/>
              </a:rPr>
              <a:t> Xeon </a:t>
            </a:r>
            <a:r>
              <a:rPr lang="zh-TW" altLang="en-US" sz="3800" b="1">
                <a:solidFill>
                  <a:schemeClr val="bg1"/>
                </a:solidFill>
                <a:latin typeface="微軟正黑體" panose="020B0604030504040204" pitchFamily="34" charset="-120"/>
                <a:ea typeface="微軟正黑體" panose="020B0604030504040204" pitchFamily="34" charset="-120"/>
                <a:cs typeface="+mn-ea"/>
                <a:sym typeface="+mn-lt"/>
              </a:rPr>
              <a:t>處理器，</a:t>
            </a:r>
            <a:r>
              <a:rPr lang="en-US" altLang="zh-TW" sz="3800" b="1">
                <a:solidFill>
                  <a:schemeClr val="bg1"/>
                </a:solidFill>
                <a:latin typeface="微軟正黑體" panose="020B0604030504040204" pitchFamily="34" charset="-120"/>
                <a:ea typeface="微軟正黑體" panose="020B0604030504040204" pitchFamily="34" charset="-120"/>
                <a:cs typeface="+mn-ea"/>
                <a:sym typeface="+mn-lt"/>
              </a:rPr>
              <a:t>25GbE</a:t>
            </a:r>
            <a:r>
              <a:rPr lang="zh-TW" altLang="en-US" sz="3800" b="1">
                <a:solidFill>
                  <a:schemeClr val="bg1"/>
                </a:solidFill>
                <a:latin typeface="微軟正黑體" panose="020B0604030504040204" pitchFamily="34" charset="-120"/>
                <a:ea typeface="微軟正黑體" panose="020B0604030504040204" pitchFamily="34" charset="-120"/>
                <a:cs typeface="+mn-ea"/>
                <a:sym typeface="+mn-lt"/>
              </a:rPr>
              <a:t> 並可升級 </a:t>
            </a:r>
            <a:r>
              <a:rPr lang="en-US" altLang="zh-TW" sz="3800" b="1">
                <a:solidFill>
                  <a:schemeClr val="bg1"/>
                </a:solidFill>
                <a:latin typeface="微軟正黑體" panose="020B0604030504040204" pitchFamily="34" charset="-120"/>
                <a:ea typeface="微軟正黑體" panose="020B0604030504040204" pitchFamily="34" charset="-120"/>
                <a:cs typeface="+mn-ea"/>
                <a:sym typeface="+mn-lt"/>
              </a:rPr>
              <a:t>100GbE </a:t>
            </a:r>
            <a:r>
              <a:rPr lang="zh-TW" altLang="en-US" sz="3800" b="1">
                <a:solidFill>
                  <a:schemeClr val="bg1"/>
                </a:solidFill>
                <a:latin typeface="微軟正黑體" panose="020B0604030504040204" pitchFamily="34" charset="-120"/>
                <a:ea typeface="微軟正黑體" panose="020B0604030504040204" pitchFamily="34" charset="-120"/>
                <a:cs typeface="+mn-ea"/>
                <a:sym typeface="+mn-lt"/>
              </a:rPr>
              <a:t>的</a:t>
            </a:r>
            <a:r>
              <a:rPr lang="en-US" altLang="zh-TW" sz="3800" b="1">
                <a:solidFill>
                  <a:schemeClr val="bg1"/>
                </a:solidFill>
                <a:latin typeface="微軟正黑體" panose="020B0604030504040204" pitchFamily="34" charset="-120"/>
                <a:ea typeface="微軟正黑體" panose="020B0604030504040204" pitchFamily="34" charset="-120"/>
                <a:cs typeface="+mn-ea"/>
                <a:sym typeface="+mn-lt"/>
              </a:rPr>
              <a:t> </a:t>
            </a:r>
          </a:p>
          <a:p>
            <a:pPr>
              <a:lnSpc>
                <a:spcPts val="4200"/>
              </a:lnSpc>
            </a:pPr>
            <a:r>
              <a:rPr lang="en-US" altLang="zh-TW" sz="3800" b="1">
                <a:solidFill>
                  <a:schemeClr val="bg1"/>
                </a:solidFill>
                <a:latin typeface="微軟正黑體" panose="020B0604030504040204" pitchFamily="34" charset="-120"/>
                <a:ea typeface="微軟正黑體" panose="020B0604030504040204" pitchFamily="34" charset="-120"/>
                <a:cs typeface="+mn-ea"/>
                <a:sym typeface="+mn-lt"/>
              </a:rPr>
              <a:t>QNAP all-flash NAS</a:t>
            </a:r>
            <a:r>
              <a:rPr lang="zh-TW" altLang="en-US" sz="3800" b="1">
                <a:solidFill>
                  <a:schemeClr val="bg1"/>
                </a:solidFill>
                <a:latin typeface="微軟正黑體" panose="020B0604030504040204" pitchFamily="34" charset="-120"/>
                <a:ea typeface="微軟正黑體" panose="020B0604030504040204" pitchFamily="34" charset="-120"/>
                <a:cs typeface="+mn-ea"/>
                <a:sym typeface="+mn-lt"/>
              </a:rPr>
              <a:t> 全快閃</a:t>
            </a:r>
            <a:r>
              <a:rPr lang="en-US" altLang="zh-TW" sz="3800" b="1">
                <a:solidFill>
                  <a:schemeClr val="bg1"/>
                </a:solidFill>
                <a:latin typeface="微軟正黑體" panose="020B0604030504040204" pitchFamily="34" charset="-120"/>
                <a:ea typeface="微軟正黑體" panose="020B0604030504040204" pitchFamily="34" charset="-120"/>
                <a:cs typeface="+mn-ea"/>
                <a:sym typeface="+mn-lt"/>
              </a:rPr>
              <a:t> NVMe NAS</a:t>
            </a:r>
            <a:endParaRPr lang="en-US" sz="3800" b="1">
              <a:solidFill>
                <a:schemeClr val="bg1"/>
              </a:solidFill>
              <a:latin typeface="微軟正黑體" panose="020B0604030504040204" pitchFamily="34" charset="-120"/>
              <a:ea typeface="微軟正黑體" panose="020B0604030504040204" pitchFamily="34" charset="-120"/>
              <a:cs typeface="+mn-ea"/>
              <a:sym typeface="+mn-lt"/>
            </a:endParaRPr>
          </a:p>
        </p:txBody>
      </p:sp>
      <p:sp>
        <p:nvSpPr>
          <p:cNvPr id="58" name="矩形: 圓角 13">
            <a:extLst>
              <a:ext uri="{FF2B5EF4-FFF2-40B4-BE49-F238E27FC236}">
                <a16:creationId xmlns:a16="http://schemas.microsoft.com/office/drawing/2014/main" id="{CE9A94A9-C1A3-3F41-8610-12BA20F5F43A}"/>
              </a:ext>
            </a:extLst>
          </p:cNvPr>
          <p:cNvSpPr/>
          <p:nvPr/>
        </p:nvSpPr>
        <p:spPr>
          <a:xfrm rot="10800000">
            <a:off x="7504570" y="3641288"/>
            <a:ext cx="4411133" cy="2316664"/>
          </a:xfrm>
          <a:prstGeom prst="roundRect">
            <a:avLst>
              <a:gd name="adj" fmla="val 2917"/>
            </a:avLst>
          </a:prstGeom>
          <a:gradFill>
            <a:gsLst>
              <a:gs pos="14000">
                <a:schemeClr val="tx1">
                  <a:lumMod val="95000"/>
                  <a:lumOff val="5000"/>
                  <a:alpha val="44000"/>
                </a:schemeClr>
              </a:gs>
              <a:gs pos="75200">
                <a:srgbClr val="F5F5F5">
                  <a:alpha val="0"/>
                </a:srgbClr>
              </a:gs>
              <a:gs pos="100000">
                <a:schemeClr val="bg1">
                  <a:alpha val="19000"/>
                </a:schemeClr>
              </a:gs>
            </a:gsLst>
            <a:lin ang="5400000" scaled="0"/>
          </a:gradFill>
          <a:ln w="9525">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cs typeface="+mn-ea"/>
              <a:sym typeface="+mn-lt"/>
            </a:endParaRPr>
          </a:p>
        </p:txBody>
      </p:sp>
      <p:sp>
        <p:nvSpPr>
          <p:cNvPr id="59" name="矩形 58">
            <a:extLst>
              <a:ext uri="{FF2B5EF4-FFF2-40B4-BE49-F238E27FC236}">
                <a16:creationId xmlns:a16="http://schemas.microsoft.com/office/drawing/2014/main" id="{009706DE-031C-294E-A01E-E9427CADCEBF}"/>
              </a:ext>
            </a:extLst>
          </p:cNvPr>
          <p:cNvSpPr/>
          <p:nvPr/>
        </p:nvSpPr>
        <p:spPr>
          <a:xfrm>
            <a:off x="7711735" y="3688078"/>
            <a:ext cx="4295383" cy="2212657"/>
          </a:xfrm>
          <a:prstGeom prst="rect">
            <a:avLst/>
          </a:prstGeom>
        </p:spPr>
        <p:txBody>
          <a:bodyPr wrap="square" lIns="91440" tIns="45720" rIns="91440" bIns="45720" anchor="t">
            <a:spAutoFit/>
          </a:bodyPr>
          <a:lstStyle/>
          <a:p>
            <a:pPr marL="177800" indent="-177800">
              <a:lnSpc>
                <a:spcPts val="1900"/>
              </a:lnSpc>
              <a:spcBef>
                <a:spcPts val="300"/>
              </a:spcBef>
              <a:buClr>
                <a:srgbClr val="00B600"/>
              </a:buClr>
              <a:buFont typeface="Arial" panose="020B0604020202020204" pitchFamily="34" charset="0"/>
              <a:buChar char="•"/>
            </a:pPr>
            <a:r>
              <a:rPr lang="en-US" altLang="zh-TW" sz="1350">
                <a:solidFill>
                  <a:schemeClr val="bg1"/>
                </a:solidFill>
                <a:latin typeface="微軟正黑體" panose="020B0604030504040204" pitchFamily="34" charset="-120"/>
                <a:ea typeface="微軟正黑體" panose="020B0604030504040204" pitchFamily="34" charset="-120"/>
                <a:cs typeface="+mn-ea"/>
                <a:sym typeface="+mn-lt"/>
              </a:rPr>
              <a:t>ZFS </a:t>
            </a:r>
            <a:r>
              <a:rPr lang="zh-TW" altLang="en-US" sz="1350">
                <a:solidFill>
                  <a:schemeClr val="bg1"/>
                </a:solidFill>
                <a:latin typeface="微軟正黑體" panose="020B0604030504040204" pitchFamily="34" charset="-120"/>
                <a:ea typeface="微軟正黑體" panose="020B0604030504040204" pitchFamily="34" charset="-120"/>
                <a:cs typeface="+mn-ea"/>
                <a:sym typeface="+mn-lt"/>
              </a:rPr>
              <a:t>檔案系統守護資料安全性</a:t>
            </a:r>
            <a:endParaRPr lang="en-US" altLang="zh-TW" sz="1350">
              <a:solidFill>
                <a:schemeClr val="bg1"/>
              </a:solidFill>
              <a:latin typeface="微軟正黑體" panose="020B0604030504040204" pitchFamily="34" charset="-120"/>
              <a:ea typeface="微軟正黑體" panose="020B0604030504040204" pitchFamily="34" charset="-120"/>
              <a:cs typeface="+mn-ea"/>
              <a:sym typeface="+mn-lt"/>
            </a:endParaRPr>
          </a:p>
          <a:p>
            <a:pPr marL="177800" indent="-177800">
              <a:lnSpc>
                <a:spcPts val="1900"/>
              </a:lnSpc>
              <a:spcBef>
                <a:spcPts val="300"/>
              </a:spcBef>
              <a:buClr>
                <a:srgbClr val="00B600"/>
              </a:buClr>
              <a:buFont typeface="Arial" panose="020B0604020202020204" pitchFamily="34" charset="0"/>
              <a:buChar char="•"/>
            </a:pPr>
            <a:r>
              <a:rPr lang="zh-TW" altLang="en-US" sz="1350">
                <a:solidFill>
                  <a:schemeClr val="bg1"/>
                </a:solidFill>
                <a:latin typeface="微軟正黑體" panose="020B0604030504040204" pitchFamily="34" charset="-120"/>
                <a:ea typeface="微軟正黑體" panose="020B0604030504040204" pitchFamily="34" charset="-120"/>
                <a:cs typeface="+mn-ea"/>
                <a:sym typeface="+mn-lt"/>
              </a:rPr>
              <a:t>資料減量技術</a:t>
            </a:r>
            <a:endParaRPr lang="en-US" altLang="zh-TW" sz="1350">
              <a:solidFill>
                <a:schemeClr val="bg1"/>
              </a:solidFill>
              <a:latin typeface="微軟正黑體" panose="020B0604030504040204" pitchFamily="34" charset="-120"/>
              <a:ea typeface="微軟正黑體" panose="020B0604030504040204" pitchFamily="34" charset="-120"/>
              <a:cs typeface="+mn-ea"/>
              <a:sym typeface="+mn-lt"/>
            </a:endParaRPr>
          </a:p>
          <a:p>
            <a:pPr marL="355600" lvl="1" indent="-174625">
              <a:lnSpc>
                <a:spcPts val="1900"/>
              </a:lnSpc>
              <a:spcBef>
                <a:spcPts val="300"/>
              </a:spcBef>
              <a:buClr>
                <a:srgbClr val="00B600"/>
              </a:buClr>
              <a:buFont typeface="Wingdings" panose="05000000000000000000" pitchFamily="2" charset="2"/>
              <a:buChar char="ü"/>
            </a:pPr>
            <a:r>
              <a:rPr lang="zh-TW" altLang="en-US" sz="1250">
                <a:solidFill>
                  <a:schemeClr val="bg1"/>
                </a:solidFill>
                <a:latin typeface="微軟正黑體" panose="020B0604030504040204" pitchFamily="34" charset="-120"/>
                <a:ea typeface="微軟正黑體" panose="020B0604030504040204" pitchFamily="34" charset="-120"/>
                <a:cs typeface="+mn-ea"/>
                <a:sym typeface="+mn-lt"/>
              </a:rPr>
              <a:t>提升儲存效率與投資報酬率</a:t>
            </a:r>
            <a:endParaRPr lang="en-US" altLang="zh-TW" sz="1250">
              <a:solidFill>
                <a:schemeClr val="bg1"/>
              </a:solidFill>
              <a:latin typeface="微軟正黑體" panose="020B0604030504040204" pitchFamily="34" charset="-120"/>
              <a:ea typeface="微軟正黑體" panose="020B0604030504040204" pitchFamily="34" charset="-120"/>
              <a:cs typeface="+mn-ea"/>
              <a:sym typeface="+mn-lt"/>
            </a:endParaRPr>
          </a:p>
          <a:p>
            <a:pPr marL="355600" lvl="1" indent="-174625">
              <a:lnSpc>
                <a:spcPts val="1900"/>
              </a:lnSpc>
              <a:spcBef>
                <a:spcPts val="300"/>
              </a:spcBef>
              <a:buClr>
                <a:srgbClr val="00B600"/>
              </a:buClr>
              <a:buFont typeface="Wingdings" panose="05000000000000000000" pitchFamily="2" charset="2"/>
              <a:buChar char="ü"/>
            </a:pPr>
            <a:r>
              <a:rPr lang="zh-TW" altLang="en-US" sz="1250">
                <a:solidFill>
                  <a:schemeClr val="bg1"/>
                </a:solidFill>
                <a:latin typeface="微軟正黑體" panose="020B0604030504040204" pitchFamily="34" charset="-120"/>
                <a:ea typeface="微軟正黑體" panose="020B0604030504040204" pitchFamily="34" charset="-120"/>
                <a:cs typeface="+mn-ea"/>
              </a:rPr>
              <a:t>去重複</a:t>
            </a:r>
            <a:r>
              <a:rPr lang="en-US" altLang="zh-TW" sz="1250">
                <a:solidFill>
                  <a:schemeClr val="bg1"/>
                </a:solidFill>
                <a:latin typeface="微軟正黑體" panose="020B0604030504040204" pitchFamily="34" charset="-120"/>
                <a:ea typeface="微軟正黑體" panose="020B0604030504040204" pitchFamily="34" charset="-120"/>
                <a:cs typeface="+mn-ea"/>
              </a:rPr>
              <a:t>(de-duplication)</a:t>
            </a:r>
            <a:r>
              <a:rPr lang="zh-TW" altLang="en-US" sz="1250">
                <a:solidFill>
                  <a:schemeClr val="bg1"/>
                </a:solidFill>
                <a:latin typeface="微軟正黑體" panose="020B0604030504040204" pitchFamily="34" charset="-120"/>
                <a:ea typeface="微軟正黑體" panose="020B0604030504040204" pitchFamily="34" charset="-120"/>
                <a:cs typeface="+mn-ea"/>
              </a:rPr>
              <a:t>、在線壓縮</a:t>
            </a:r>
            <a:r>
              <a:rPr lang="en-US" altLang="zh-TW" sz="1250">
                <a:solidFill>
                  <a:schemeClr val="bg1"/>
                </a:solidFill>
                <a:latin typeface="微軟正黑體" panose="020B0604030504040204" pitchFamily="34" charset="-120"/>
                <a:ea typeface="微軟正黑體" panose="020B0604030504040204" pitchFamily="34" charset="-120"/>
                <a:cs typeface="+mn-ea"/>
              </a:rPr>
              <a:t>(inline compression)</a:t>
            </a:r>
            <a:r>
              <a:rPr lang="zh-TW" altLang="en-US" sz="1250">
                <a:solidFill>
                  <a:schemeClr val="bg1"/>
                </a:solidFill>
                <a:latin typeface="微軟正黑體" panose="020B0604030504040204" pitchFamily="34" charset="-120"/>
                <a:ea typeface="微軟正黑體" panose="020B0604030504040204" pitchFamily="34" charset="-120"/>
                <a:cs typeface="+mn-ea"/>
              </a:rPr>
              <a:t>、資料壓實</a:t>
            </a:r>
            <a:r>
              <a:rPr lang="en-US" altLang="zh-TW" sz="1250">
                <a:solidFill>
                  <a:schemeClr val="bg1"/>
                </a:solidFill>
                <a:latin typeface="微軟正黑體" panose="020B0604030504040204" pitchFamily="34" charset="-120"/>
                <a:ea typeface="微軟正黑體" panose="020B0604030504040204" pitchFamily="34" charset="-120"/>
                <a:cs typeface="+mn-ea"/>
              </a:rPr>
              <a:t>(data compaction)</a:t>
            </a:r>
          </a:p>
          <a:p>
            <a:pPr marL="177800" indent="-177800">
              <a:lnSpc>
                <a:spcPts val="1900"/>
              </a:lnSpc>
              <a:spcBef>
                <a:spcPts val="300"/>
              </a:spcBef>
              <a:buClr>
                <a:srgbClr val="00B600"/>
              </a:buClr>
              <a:buFont typeface="Arial" panose="020B0604020202020204" pitchFamily="34" charset="0"/>
              <a:buChar char="•"/>
            </a:pPr>
            <a:r>
              <a:rPr lang="en-US" altLang="zh-TW" sz="1350">
                <a:solidFill>
                  <a:schemeClr val="bg1"/>
                </a:solidFill>
                <a:latin typeface="微軟正黑體" panose="020B0604030504040204" pitchFamily="34" charset="-120"/>
                <a:ea typeface="微軟正黑體" panose="020B0604030504040204" pitchFamily="34" charset="-120"/>
                <a:cs typeface="+mn-ea"/>
                <a:sym typeface="+mn-lt"/>
              </a:rPr>
              <a:t>Unified Storage: </a:t>
            </a:r>
            <a:r>
              <a:rPr lang="en-US" altLang="zh-TW" sz="1350" err="1">
                <a:solidFill>
                  <a:schemeClr val="bg1"/>
                </a:solidFill>
                <a:latin typeface="微軟正黑體" panose="020B0604030504040204" pitchFamily="34" charset="-120"/>
                <a:ea typeface="微軟正黑體" panose="020B0604030504040204" pitchFamily="34" charset="-120"/>
                <a:cs typeface="+mn-ea"/>
                <a:sym typeface="+mn-lt"/>
              </a:rPr>
              <a:t>iSCSi</a:t>
            </a:r>
            <a:r>
              <a:rPr lang="en-US" altLang="zh-TW" sz="1350">
                <a:solidFill>
                  <a:schemeClr val="bg1"/>
                </a:solidFill>
                <a:latin typeface="微軟正黑體" panose="020B0604030504040204" pitchFamily="34" charset="-120"/>
                <a:ea typeface="微軟正黑體" panose="020B0604030504040204" pitchFamily="34" charset="-120"/>
                <a:cs typeface="+mn-ea"/>
                <a:sym typeface="+mn-lt"/>
              </a:rPr>
              <a:t>/ FC/ NFS/ CIFS/ FTP / S3</a:t>
            </a:r>
            <a:endParaRPr lang="en-US" altLang="zh-TW" sz="1350">
              <a:solidFill>
                <a:schemeClr val="bg1"/>
              </a:solidFill>
              <a:latin typeface="微軟正黑體" panose="020B0604030504040204" pitchFamily="34" charset="-120"/>
              <a:ea typeface="微軟正黑體" panose="020B0604030504040204" pitchFamily="34" charset="-120"/>
              <a:cs typeface="+mn-ea"/>
            </a:endParaRPr>
          </a:p>
          <a:p>
            <a:pPr marL="177800" indent="-177800">
              <a:lnSpc>
                <a:spcPts val="1900"/>
              </a:lnSpc>
              <a:spcBef>
                <a:spcPts val="300"/>
              </a:spcBef>
              <a:buClr>
                <a:srgbClr val="00B600"/>
              </a:buClr>
              <a:buFont typeface="Arial" panose="020B0604020202020204" pitchFamily="34" charset="0"/>
              <a:buChar char="•"/>
            </a:pPr>
            <a:r>
              <a:rPr lang="en-US" altLang="zh-TW" sz="1350">
                <a:solidFill>
                  <a:schemeClr val="bg1"/>
                </a:solidFill>
                <a:latin typeface="微軟正黑體" panose="020B0604030504040204" pitchFamily="34" charset="-120"/>
                <a:ea typeface="微軟正黑體" panose="020B0604030504040204" pitchFamily="34" charset="-120"/>
                <a:cs typeface="+mn-ea"/>
                <a:sym typeface="+mn-lt"/>
              </a:rPr>
              <a:t>Container Station </a:t>
            </a:r>
            <a:r>
              <a:rPr lang="zh-TW" altLang="en-US" sz="1350">
                <a:solidFill>
                  <a:schemeClr val="bg1"/>
                </a:solidFill>
                <a:latin typeface="微軟正黑體" panose="020B0604030504040204" pitchFamily="34" charset="-120"/>
                <a:ea typeface="微軟正黑體" panose="020B0604030504040204" pitchFamily="34" charset="-120"/>
                <a:cs typeface="+mn-ea"/>
                <a:sym typeface="+mn-lt"/>
              </a:rPr>
              <a:t>與</a:t>
            </a:r>
            <a:r>
              <a:rPr lang="en-US" altLang="zh-TW" sz="1350">
                <a:solidFill>
                  <a:schemeClr val="bg1"/>
                </a:solidFill>
                <a:latin typeface="微軟正黑體" panose="020B0604030504040204" pitchFamily="34" charset="-120"/>
                <a:ea typeface="微軟正黑體" panose="020B0604030504040204" pitchFamily="34" charset="-120"/>
                <a:cs typeface="+mn-ea"/>
                <a:sym typeface="+mn-lt"/>
              </a:rPr>
              <a:t> Virtualization Station </a:t>
            </a:r>
            <a:r>
              <a:rPr lang="zh-TW" altLang="en-US" sz="1350">
                <a:solidFill>
                  <a:schemeClr val="bg1"/>
                </a:solidFill>
                <a:latin typeface="微軟正黑體" panose="020B0604030504040204" pitchFamily="34" charset="-120"/>
                <a:ea typeface="微軟正黑體" panose="020B0604030504040204" pitchFamily="34" charset="-120"/>
                <a:cs typeface="+mn-ea"/>
                <a:sym typeface="+mn-lt"/>
              </a:rPr>
              <a:t>支援執行超多量軟體容器與虛擬機</a:t>
            </a:r>
            <a:endParaRPr lang="en-US" altLang="zh-TW" sz="1350">
              <a:solidFill>
                <a:schemeClr val="bg1"/>
              </a:solidFill>
              <a:latin typeface="微軟正黑體" panose="020B0604030504040204" pitchFamily="34" charset="-120"/>
              <a:ea typeface="微軟正黑體" panose="020B0604030504040204" pitchFamily="34" charset="-120"/>
              <a:cs typeface="+mn-ea"/>
            </a:endParaRPr>
          </a:p>
        </p:txBody>
      </p:sp>
      <p:sp>
        <p:nvSpPr>
          <p:cNvPr id="25" name="文字方塊 24">
            <a:extLst>
              <a:ext uri="{FF2B5EF4-FFF2-40B4-BE49-F238E27FC236}">
                <a16:creationId xmlns:a16="http://schemas.microsoft.com/office/drawing/2014/main" id="{891B058E-9E3D-DF49-8990-590ABB898E73}"/>
              </a:ext>
            </a:extLst>
          </p:cNvPr>
          <p:cNvSpPr txBox="1"/>
          <p:nvPr/>
        </p:nvSpPr>
        <p:spPr>
          <a:xfrm>
            <a:off x="688949" y="2096432"/>
            <a:ext cx="6401963" cy="2521459"/>
          </a:xfrm>
          <a:prstGeom prst="rect">
            <a:avLst/>
          </a:prstGeom>
          <a:noFill/>
        </p:spPr>
        <p:txBody>
          <a:bodyPr wrap="square" lIns="91440" tIns="45720" rIns="91440" bIns="45720" anchor="t">
            <a:spAutoFit/>
          </a:bodyPr>
          <a:lstStyle/>
          <a:p>
            <a:pPr>
              <a:lnSpc>
                <a:spcPts val="1900"/>
              </a:lnSpc>
              <a:spcBef>
                <a:spcPts val="450"/>
              </a:spcBef>
            </a:pPr>
            <a:r>
              <a:rPr lang="en-US" altLang="zh-TW" sz="2400" b="1">
                <a:solidFill>
                  <a:srgbClr val="03D2FB"/>
                </a:solidFill>
                <a:latin typeface="微軟正黑體" panose="020B0604030504040204" pitchFamily="34" charset="-120"/>
                <a:ea typeface="微軟正黑體" panose="020B0604030504040204" pitchFamily="34" charset="-120"/>
                <a:cs typeface="+mn-ea"/>
                <a:sym typeface="+mn-lt"/>
              </a:rPr>
              <a:t>TDS-h2489FU </a:t>
            </a:r>
            <a:r>
              <a:rPr lang="zh-TW" altLang="en-US" sz="2400" b="1">
                <a:solidFill>
                  <a:srgbClr val="03D2FB"/>
                </a:solidFill>
                <a:latin typeface="微軟正黑體" panose="020B0604030504040204" pitchFamily="34" charset="-120"/>
                <a:ea typeface="微軟正黑體" panose="020B0604030504040204" pitchFamily="34" charset="-120"/>
                <a:cs typeface="+mn-ea"/>
                <a:sym typeface="+mn-lt"/>
              </a:rPr>
              <a:t>雙</a:t>
            </a:r>
            <a:r>
              <a:rPr lang="en-US" altLang="zh-TW" sz="2400" b="1">
                <a:solidFill>
                  <a:srgbClr val="03D2FB"/>
                </a:solidFill>
                <a:latin typeface="微軟正黑體" panose="020B0604030504040204" pitchFamily="34" charset="-120"/>
                <a:ea typeface="微軟正黑體" panose="020B0604030504040204" pitchFamily="34" charset="-120"/>
                <a:cs typeface="+mn-ea"/>
                <a:sym typeface="+mn-lt"/>
              </a:rPr>
              <a:t> CPU 25GbE NAS</a:t>
            </a:r>
          </a:p>
          <a:p>
            <a:pPr marL="179388" indent="-179388">
              <a:lnSpc>
                <a:spcPts val="2100"/>
              </a:lnSpc>
              <a:spcBef>
                <a:spcPts val="450"/>
              </a:spcBef>
              <a:buClr>
                <a:srgbClr val="03D2FB"/>
              </a:buClr>
              <a:buFont typeface="Arial" panose="020B0604020202020204" pitchFamily="34" charset="0"/>
              <a:buChar char="•"/>
            </a:pP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24 x 2.5</a:t>
            </a:r>
            <a:r>
              <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吋</a:t>
            </a: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U.2 NVMe PCIe Gen4 SSD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埠</a:t>
            </a:r>
            <a:endParaRPr lang="en-US" altLang="zh-TW" sz="1600">
              <a:solidFill>
                <a:schemeClr val="bg1"/>
              </a:solidFill>
              <a:latin typeface="微軟正黑體" panose="020B0604030504040204" pitchFamily="34" charset="-120"/>
              <a:ea typeface="微軟正黑體" panose="020B0604030504040204" pitchFamily="34" charset="-120"/>
              <a:cs typeface="+mn-ea"/>
              <a:sym typeface="+mn-lt"/>
            </a:endParaRPr>
          </a:p>
          <a:p>
            <a:pPr>
              <a:lnSpc>
                <a:spcPts val="2100"/>
              </a:lnSpc>
              <a:spcBef>
                <a:spcPts val="450"/>
              </a:spcBef>
              <a:buClr>
                <a:srgbClr val="03D2FB"/>
              </a:buClr>
            </a:pP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+ 2 x M.2 2280 PCIe / SATA SSD combo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埠</a:t>
            </a:r>
            <a:endParaRPr lang="en-US" altLang="zh-TW" sz="1600">
              <a:solidFill>
                <a:schemeClr val="bg1"/>
              </a:solidFill>
              <a:latin typeface="微軟正黑體" panose="020B0604030504040204" pitchFamily="34" charset="-120"/>
              <a:ea typeface="微軟正黑體" panose="020B0604030504040204" pitchFamily="34" charset="-120"/>
              <a:cs typeface="+mn-ea"/>
            </a:endParaRPr>
          </a:p>
          <a:p>
            <a:pPr marL="179388" indent="-179388">
              <a:lnSpc>
                <a:spcPts val="2100"/>
              </a:lnSpc>
              <a:spcBef>
                <a:spcPts val="450"/>
              </a:spcBef>
              <a:buClr>
                <a:srgbClr val="03D2FB"/>
              </a:buClr>
              <a:buFont typeface="Arial" panose="020B0604020202020204" pitchFamily="34" charset="0"/>
              <a:buChar char="•"/>
            </a:pP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雙處理器高達</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32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核心與</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16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核心：</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2 x Intel Xeon Scalable Silver 4314 16</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核</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 4309Y 8</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核</a:t>
            </a:r>
            <a:endParaRPr lang="en-US" altLang="zh-TW" sz="1600">
              <a:solidFill>
                <a:schemeClr val="bg1"/>
              </a:solidFill>
              <a:latin typeface="微軟正黑體" panose="020B0604030504040204" pitchFamily="34" charset="-120"/>
              <a:ea typeface="微軟正黑體" panose="020B0604030504040204" pitchFamily="34" charset="-120"/>
              <a:cs typeface="+mn-ea"/>
            </a:endParaRPr>
          </a:p>
          <a:p>
            <a:pPr marL="179388" indent="-179388">
              <a:lnSpc>
                <a:spcPts val="2100"/>
              </a:lnSpc>
              <a:spcBef>
                <a:spcPts val="450"/>
              </a:spcBef>
              <a:buClr>
                <a:srgbClr val="03D2FB"/>
              </a:buClr>
              <a:buFont typeface="Arial" panose="020B0604020202020204" pitchFamily="34" charset="0"/>
              <a:buChar char="•"/>
            </a:pP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32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個</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DDR4 RDIMM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記憶體插槽，達</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1TB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超大記憶體能力</a:t>
            </a:r>
            <a:endParaRPr lang="en-US" altLang="zh-TW" sz="1600">
              <a:solidFill>
                <a:schemeClr val="bg1"/>
              </a:solidFill>
              <a:latin typeface="微軟正黑體" panose="020B0604030504040204" pitchFamily="34" charset="-120"/>
              <a:ea typeface="微軟正黑體" panose="020B0604030504040204" pitchFamily="34" charset="-120"/>
              <a:cs typeface="+mn-ea"/>
              <a:sym typeface="+mn-lt"/>
            </a:endParaRPr>
          </a:p>
          <a:p>
            <a:pPr marL="179388" indent="-179388">
              <a:lnSpc>
                <a:spcPts val="2100"/>
              </a:lnSpc>
              <a:spcBef>
                <a:spcPts val="450"/>
              </a:spcBef>
              <a:buClr>
                <a:srgbClr val="03D2FB"/>
              </a:buClr>
              <a:buFont typeface="Arial" panose="020B0604020202020204" pitchFamily="34" charset="0"/>
              <a:buChar char="•"/>
            </a:pP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25GbE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與</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2.5GbE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並具備 </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PCIe Gen4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插槽可擴充</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100GbE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網卡，</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a:t>
            </a:r>
            <a:r>
              <a:rPr lang="en-US" altLang="zh-TW" sz="1600" err="1">
                <a:solidFill>
                  <a:schemeClr val="bg1"/>
                </a:solidFill>
                <a:latin typeface="微軟正黑體" panose="020B0604030504040204" pitchFamily="34" charset="-120"/>
                <a:ea typeface="微軟正黑體" panose="020B0604030504040204" pitchFamily="34" charset="-120"/>
                <a:cs typeface="+mn-ea"/>
                <a:sym typeface="+mn-lt"/>
              </a:rPr>
              <a:t>Fibre</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Channel</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，或</a:t>
            </a:r>
            <a:r>
              <a:rPr lang="en-US" altLang="zh-TW" sz="1600">
                <a:solidFill>
                  <a:schemeClr val="bg1"/>
                </a:solidFill>
                <a:latin typeface="微軟正黑體" panose="020B0604030504040204" pitchFamily="34" charset="-120"/>
                <a:ea typeface="微軟正黑體" panose="020B0604030504040204" pitchFamily="34" charset="-120"/>
                <a:cs typeface="+mn-ea"/>
                <a:sym typeface="+mn-lt"/>
              </a:rPr>
              <a:t> SAS </a:t>
            </a:r>
            <a:r>
              <a:rPr lang="zh-TW" altLang="en-US" sz="1600">
                <a:solidFill>
                  <a:schemeClr val="bg1"/>
                </a:solidFill>
                <a:latin typeface="微軟正黑體" panose="020B0604030504040204" pitchFamily="34" charset="-120"/>
                <a:ea typeface="微軟正黑體" panose="020B0604030504040204" pitchFamily="34" charset="-120"/>
                <a:cs typeface="+mn-ea"/>
                <a:sym typeface="+mn-lt"/>
              </a:rPr>
              <a:t>擴充櫃</a:t>
            </a:r>
            <a:endParaRPr lang="en-US" altLang="zh-TW" sz="1600">
              <a:solidFill>
                <a:schemeClr val="bg1"/>
              </a:solidFill>
              <a:latin typeface="微軟正黑體" panose="020B0604030504040204" pitchFamily="34" charset="-120"/>
              <a:ea typeface="微軟正黑體" panose="020B0604030504040204" pitchFamily="34" charset="-120"/>
              <a:cs typeface="+mn-ea"/>
            </a:endParaRPr>
          </a:p>
        </p:txBody>
      </p:sp>
      <p:pic>
        <p:nvPicPr>
          <p:cNvPr id="15" name="Picture 2">
            <a:extLst>
              <a:ext uri="{FF2B5EF4-FFF2-40B4-BE49-F238E27FC236}">
                <a16:creationId xmlns:a16="http://schemas.microsoft.com/office/drawing/2014/main" id="{6E86A4D8-EDE4-E94D-A524-A49736D317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537" b="30448"/>
          <a:stretch/>
        </p:blipFill>
        <p:spPr bwMode="auto">
          <a:xfrm>
            <a:off x="688950" y="4421113"/>
            <a:ext cx="6469313" cy="1658370"/>
          </a:xfrm>
          <a:prstGeom prst="rect">
            <a:avLst/>
          </a:prstGeom>
          <a:noFill/>
          <a:extLst>
            <a:ext uri="{909E8E84-426E-40DD-AFC4-6F175D3DCCD1}">
              <a14:hiddenFill xmlns:a14="http://schemas.microsoft.com/office/drawing/2010/main">
                <a:solidFill>
                  <a:srgbClr val="FFFFFF"/>
                </a:solidFill>
              </a14:hiddenFill>
            </a:ext>
          </a:extLst>
        </p:spPr>
      </p:pic>
      <p:grpSp>
        <p:nvGrpSpPr>
          <p:cNvPr id="2" name="群組 1">
            <a:extLst>
              <a:ext uri="{FF2B5EF4-FFF2-40B4-BE49-F238E27FC236}">
                <a16:creationId xmlns:a16="http://schemas.microsoft.com/office/drawing/2014/main" id="{5BFCADBB-B840-47A7-80F2-B615275C688B}"/>
              </a:ext>
            </a:extLst>
          </p:cNvPr>
          <p:cNvGrpSpPr/>
          <p:nvPr/>
        </p:nvGrpSpPr>
        <p:grpSpPr>
          <a:xfrm>
            <a:off x="7504570" y="2908541"/>
            <a:ext cx="4175390" cy="522762"/>
            <a:chOff x="7838706" y="2684491"/>
            <a:chExt cx="3056595" cy="382688"/>
          </a:xfrm>
        </p:grpSpPr>
        <p:pic>
          <p:nvPicPr>
            <p:cNvPr id="29" name="圖片 28">
              <a:extLst>
                <a:ext uri="{FF2B5EF4-FFF2-40B4-BE49-F238E27FC236}">
                  <a16:creationId xmlns:a16="http://schemas.microsoft.com/office/drawing/2014/main" id="{74D475AF-75E1-3B4D-A86C-92B70ABFE765}"/>
                </a:ext>
              </a:extLst>
            </p:cNvPr>
            <p:cNvPicPr>
              <a:picLocks noChangeAspect="1"/>
            </p:cNvPicPr>
            <p:nvPr/>
          </p:nvPicPr>
          <p:blipFill>
            <a:blip r:embed="rId4"/>
            <a:stretch>
              <a:fillRect/>
            </a:stretch>
          </p:blipFill>
          <p:spPr>
            <a:xfrm>
              <a:off x="7838706" y="2726984"/>
              <a:ext cx="634519" cy="302288"/>
            </a:xfrm>
            <a:prstGeom prst="rect">
              <a:avLst/>
            </a:prstGeom>
          </p:spPr>
        </p:pic>
        <p:pic>
          <p:nvPicPr>
            <p:cNvPr id="30" name="圖片 29">
              <a:extLst>
                <a:ext uri="{FF2B5EF4-FFF2-40B4-BE49-F238E27FC236}">
                  <a16:creationId xmlns:a16="http://schemas.microsoft.com/office/drawing/2014/main" id="{AA8A9CFF-FA41-0543-826D-E0AF2EC0F38F}"/>
                </a:ext>
              </a:extLst>
            </p:cNvPr>
            <p:cNvPicPr>
              <a:picLocks noChangeAspect="1"/>
            </p:cNvPicPr>
            <p:nvPr/>
          </p:nvPicPr>
          <p:blipFill>
            <a:blip r:embed="rId5"/>
            <a:srcRect/>
            <a:stretch/>
          </p:blipFill>
          <p:spPr>
            <a:xfrm>
              <a:off x="8656728" y="2698643"/>
              <a:ext cx="886892" cy="344903"/>
            </a:xfrm>
            <a:prstGeom prst="rect">
              <a:avLst/>
            </a:prstGeom>
          </p:spPr>
        </p:pic>
        <p:pic>
          <p:nvPicPr>
            <p:cNvPr id="31" name="圖片 30">
              <a:extLst>
                <a:ext uri="{FF2B5EF4-FFF2-40B4-BE49-F238E27FC236}">
                  <a16:creationId xmlns:a16="http://schemas.microsoft.com/office/drawing/2014/main" id="{055E4F9B-2E83-2B4C-B4E2-A87479D1C81B}"/>
                </a:ext>
              </a:extLst>
            </p:cNvPr>
            <p:cNvPicPr>
              <a:picLocks noChangeAspect="1"/>
            </p:cNvPicPr>
            <p:nvPr/>
          </p:nvPicPr>
          <p:blipFill>
            <a:blip r:embed="rId6"/>
            <a:stretch>
              <a:fillRect/>
            </a:stretch>
          </p:blipFill>
          <p:spPr>
            <a:xfrm>
              <a:off x="9616943" y="2722277"/>
              <a:ext cx="711913" cy="344902"/>
            </a:xfrm>
            <a:prstGeom prst="rect">
              <a:avLst/>
            </a:prstGeom>
          </p:spPr>
        </p:pic>
        <p:pic>
          <p:nvPicPr>
            <p:cNvPr id="32" name="圖片 31">
              <a:extLst>
                <a:ext uri="{FF2B5EF4-FFF2-40B4-BE49-F238E27FC236}">
                  <a16:creationId xmlns:a16="http://schemas.microsoft.com/office/drawing/2014/main" id="{451CB0F3-3CCA-AA47-A262-E124208C055B}"/>
                </a:ext>
              </a:extLst>
            </p:cNvPr>
            <p:cNvPicPr>
              <a:picLocks noChangeAspect="1"/>
            </p:cNvPicPr>
            <p:nvPr/>
          </p:nvPicPr>
          <p:blipFill>
            <a:blip r:embed="rId7"/>
            <a:stretch>
              <a:fillRect/>
            </a:stretch>
          </p:blipFill>
          <p:spPr>
            <a:xfrm>
              <a:off x="10402179" y="2684491"/>
              <a:ext cx="493122" cy="359055"/>
            </a:xfrm>
            <a:prstGeom prst="rect">
              <a:avLst/>
            </a:prstGeom>
          </p:spPr>
        </p:pic>
      </p:grpSp>
    </p:spTree>
    <p:extLst>
      <p:ext uri="{BB962C8B-B14F-4D97-AF65-F5344CB8AC3E}">
        <p14:creationId xmlns:p14="http://schemas.microsoft.com/office/powerpoint/2010/main" val="2859138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34">
            <a:extLst>
              <a:ext uri="{FF2B5EF4-FFF2-40B4-BE49-F238E27FC236}">
                <a16:creationId xmlns:a16="http://schemas.microsoft.com/office/drawing/2014/main" id="{E5105F9D-25D4-4850-8D95-8A44AEBD2338}"/>
              </a:ext>
            </a:extLst>
          </p:cNvPr>
          <p:cNvSpPr/>
          <p:nvPr/>
        </p:nvSpPr>
        <p:spPr>
          <a:xfrm>
            <a:off x="0" y="3301955"/>
            <a:ext cx="12192000" cy="3556046"/>
          </a:xfrm>
          <a:prstGeom prst="rect">
            <a:avLst/>
          </a:prstGeom>
          <a:gradFill>
            <a:gsLst>
              <a:gs pos="0">
                <a:srgbClr val="18D6FC">
                  <a:alpha val="0"/>
                </a:srgbClr>
              </a:gs>
              <a:gs pos="100000">
                <a:srgbClr val="04001A"/>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74FF805F-6521-4307-B6BF-1A0874627BC2}"/>
              </a:ext>
            </a:extLst>
          </p:cNvPr>
          <p:cNvSpPr txBox="1"/>
          <p:nvPr/>
        </p:nvSpPr>
        <p:spPr>
          <a:xfrm>
            <a:off x="910349" y="194184"/>
            <a:ext cx="11038233" cy="1261884"/>
          </a:xfrm>
          <a:prstGeom prst="rect">
            <a:avLst/>
          </a:prstGeom>
          <a:noFill/>
          <a:effectLst>
            <a:outerShdw blurRad="177800" dist="114300" dir="2700000" algn="tl" rotWithShape="0">
              <a:srgbClr val="030018"/>
            </a:outerShdw>
          </a:effectLst>
        </p:spPr>
        <p:txBody>
          <a:bodyPr wrap="square" rtlCol="0">
            <a:spAutoFit/>
          </a:bodyPr>
          <a:lstStyle/>
          <a:p>
            <a:r>
              <a:rPr lang="zh-TW" altLang="en-US" sz="3800" b="1">
                <a:solidFill>
                  <a:schemeClr val="bg1"/>
                </a:solidFill>
                <a:latin typeface="微軟正黑體" panose="020B0604030504040204" pitchFamily="34" charset="-120"/>
                <a:ea typeface="微軟正黑體" panose="020B0604030504040204" pitchFamily="34" charset="-120"/>
              </a:rPr>
              <a:t>搭載</a:t>
            </a:r>
            <a:r>
              <a:rPr lang="en-US" altLang="zh-TW" sz="3800" b="1">
                <a:solidFill>
                  <a:schemeClr val="bg1"/>
                </a:solidFill>
                <a:latin typeface="微軟正黑體" panose="020B0604030504040204" pitchFamily="34" charset="-120"/>
                <a:ea typeface="微軟正黑體" panose="020B0604030504040204" pitchFamily="34" charset="-120"/>
              </a:rPr>
              <a:t> 2 </a:t>
            </a:r>
            <a:r>
              <a:rPr lang="zh-TW" altLang="en-US" sz="3800" b="1">
                <a:solidFill>
                  <a:schemeClr val="bg1"/>
                </a:solidFill>
                <a:latin typeface="微軟正黑體" panose="020B0604030504040204" pitchFamily="34" charset="-120"/>
                <a:ea typeface="微軟正黑體" panose="020B0604030504040204" pitchFamily="34" charset="-120"/>
              </a:rPr>
              <a:t>個伺服器級第三代</a:t>
            </a:r>
            <a:r>
              <a:rPr lang="en-US" altLang="zh-TW" sz="3800" b="1">
                <a:solidFill>
                  <a:schemeClr val="bg1"/>
                </a:solidFill>
                <a:latin typeface="微軟正黑體" panose="020B0604030504040204" pitchFamily="34" charset="-120"/>
                <a:ea typeface="微軟正黑體" panose="020B0604030504040204" pitchFamily="34" charset="-120"/>
              </a:rPr>
              <a:t> Intel Xeon </a:t>
            </a:r>
            <a:r>
              <a:rPr lang="zh-TW" altLang="en-US" sz="3800" b="1">
                <a:solidFill>
                  <a:schemeClr val="bg1"/>
                </a:solidFill>
                <a:latin typeface="微軟正黑體" panose="020B0604030504040204" pitchFamily="34" charset="-120"/>
                <a:ea typeface="微軟正黑體" panose="020B0604030504040204" pitchFamily="34" charset="-120"/>
              </a:rPr>
              <a:t>白銀級</a:t>
            </a:r>
            <a:br>
              <a:rPr lang="en-US" altLang="zh-TW" sz="3800" b="1">
                <a:solidFill>
                  <a:schemeClr val="bg1"/>
                </a:solidFill>
                <a:latin typeface="微軟正黑體" panose="020B0604030504040204" pitchFamily="34" charset="-120"/>
                <a:ea typeface="微軟正黑體" panose="020B0604030504040204" pitchFamily="34" charset="-120"/>
              </a:rPr>
            </a:br>
            <a:r>
              <a:rPr lang="zh-TW" altLang="en-US" sz="3800" b="1">
                <a:solidFill>
                  <a:schemeClr val="bg1"/>
                </a:solidFill>
                <a:latin typeface="微軟正黑體" panose="020B0604030504040204" pitchFamily="34" charset="-120"/>
                <a:ea typeface="微軟正黑體" panose="020B0604030504040204" pitchFamily="34" charset="-120"/>
              </a:rPr>
              <a:t>可擴充</a:t>
            </a:r>
            <a:r>
              <a:rPr lang="en-US" altLang="zh-TW" sz="3800" b="1">
                <a:solidFill>
                  <a:schemeClr val="bg1"/>
                </a:solidFill>
                <a:latin typeface="微軟正黑體" panose="020B0604030504040204" pitchFamily="34" charset="-120"/>
                <a:ea typeface="微軟正黑體" panose="020B0604030504040204" pitchFamily="34" charset="-120"/>
              </a:rPr>
              <a:t> (Scalable) </a:t>
            </a:r>
            <a:r>
              <a:rPr lang="zh-TW" altLang="en-US" sz="3800" b="1">
                <a:solidFill>
                  <a:schemeClr val="bg1"/>
                </a:solidFill>
                <a:latin typeface="微軟正黑體" panose="020B0604030504040204" pitchFamily="34" charset="-120"/>
                <a:ea typeface="微軟正黑體" panose="020B0604030504040204" pitchFamily="34" charset="-120"/>
              </a:rPr>
              <a:t>處理器，讓運算效率更加倍</a:t>
            </a:r>
          </a:p>
        </p:txBody>
      </p:sp>
      <p:pic>
        <p:nvPicPr>
          <p:cNvPr id="7" name="圖片 6" descr="一張含有 文字 的圖片&#10;&#10;自動產生的描述">
            <a:extLst>
              <a:ext uri="{FF2B5EF4-FFF2-40B4-BE49-F238E27FC236}">
                <a16:creationId xmlns:a16="http://schemas.microsoft.com/office/drawing/2014/main" id="{A8408B61-8822-4B66-9D4B-5D2BD9961A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67651" y="3180177"/>
            <a:ext cx="3276464" cy="3276463"/>
          </a:xfrm>
          <a:prstGeom prst="rect">
            <a:avLst/>
          </a:prstGeom>
        </p:spPr>
      </p:pic>
      <p:sp>
        <p:nvSpPr>
          <p:cNvPr id="3" name="文字方塊 2">
            <a:extLst>
              <a:ext uri="{FF2B5EF4-FFF2-40B4-BE49-F238E27FC236}">
                <a16:creationId xmlns:a16="http://schemas.microsoft.com/office/drawing/2014/main" id="{39C45E7A-5BA0-9040-AD4B-969C32376C05}"/>
              </a:ext>
            </a:extLst>
          </p:cNvPr>
          <p:cNvSpPr txBox="1"/>
          <p:nvPr/>
        </p:nvSpPr>
        <p:spPr>
          <a:xfrm>
            <a:off x="632358" y="1963513"/>
            <a:ext cx="5839536" cy="830997"/>
          </a:xfrm>
          <a:prstGeom prst="rect">
            <a:avLst/>
          </a:prstGeom>
          <a:noFill/>
        </p:spPr>
        <p:txBody>
          <a:bodyPr wrap="square" rtlCol="0">
            <a:spAutoFit/>
          </a:bodyPr>
          <a:lstStyle/>
          <a:p>
            <a:pPr marL="285750" indent="-285750">
              <a:buFont typeface="Arial" panose="020B0604020202020204" pitchFamily="34" charset="0"/>
              <a:buChar char="•"/>
            </a:pPr>
            <a:r>
              <a:rPr kumimoji="1" lang="en-US" altLang="zh-TW" sz="2400">
                <a:solidFill>
                  <a:schemeClr val="bg1"/>
                </a:solidFill>
                <a:latin typeface="微軟正黑體" panose="020B0604030504040204" pitchFamily="34" charset="-120"/>
                <a:ea typeface="微軟正黑體" panose="020B0604030504040204" pitchFamily="34" charset="-120"/>
              </a:rPr>
              <a:t>2 x Intel</a:t>
            </a:r>
            <a:r>
              <a:rPr kumimoji="1" lang="en-US" altLang="zh-TW" sz="2400" baseline="30000">
                <a:solidFill>
                  <a:schemeClr val="bg1"/>
                </a:solidFill>
                <a:latin typeface="微軟正黑體" panose="020B0604030504040204" pitchFamily="34" charset="-120"/>
                <a:ea typeface="微軟正黑體" panose="020B0604030504040204" pitchFamily="34" charset="-120"/>
              </a:rPr>
              <a:t>Ⓡ</a:t>
            </a:r>
            <a:r>
              <a:rPr kumimoji="1" lang="en-US" altLang="zh-TW" sz="2400">
                <a:solidFill>
                  <a:schemeClr val="bg1"/>
                </a:solidFill>
                <a:latin typeface="微軟正黑體" panose="020B0604030504040204" pitchFamily="34" charset="-120"/>
                <a:ea typeface="微軟正黑體" panose="020B0604030504040204" pitchFamily="34" charset="-120"/>
              </a:rPr>
              <a:t> Xeon</a:t>
            </a:r>
            <a:r>
              <a:rPr kumimoji="1" lang="en-US" altLang="zh-TW" sz="2400" baseline="30000">
                <a:solidFill>
                  <a:schemeClr val="bg1"/>
                </a:solidFill>
                <a:latin typeface="微軟正黑體" panose="020B0604030504040204" pitchFamily="34" charset="-120"/>
                <a:ea typeface="微軟正黑體" panose="020B0604030504040204" pitchFamily="34" charset="-120"/>
              </a:rPr>
              <a:t>Ⓡ</a:t>
            </a:r>
            <a:r>
              <a:rPr kumimoji="1" lang="en-US" altLang="zh-TW" sz="2400">
                <a:solidFill>
                  <a:schemeClr val="bg1"/>
                </a:solidFill>
                <a:latin typeface="微軟正黑體" panose="020B0604030504040204" pitchFamily="34" charset="-120"/>
                <a:ea typeface="微軟正黑體" panose="020B0604030504040204" pitchFamily="34" charset="-120"/>
              </a:rPr>
              <a:t> Silver 4314 </a:t>
            </a:r>
          </a:p>
          <a:p>
            <a:r>
              <a:rPr kumimoji="1" lang="en-US" altLang="zh-TW" sz="2400">
                <a:solidFill>
                  <a:schemeClr val="bg1"/>
                </a:solidFill>
                <a:latin typeface="微軟正黑體" panose="020B0604030504040204" pitchFamily="34" charset="-120"/>
                <a:ea typeface="微軟正黑體" panose="020B0604030504040204" pitchFamily="34" charset="-120"/>
              </a:rPr>
              <a:t>    16 </a:t>
            </a:r>
            <a:r>
              <a:rPr kumimoji="1" lang="zh-TW" altLang="en-US" sz="2400">
                <a:solidFill>
                  <a:schemeClr val="bg1"/>
                </a:solidFill>
                <a:latin typeface="微軟正黑體" panose="020B0604030504040204" pitchFamily="34" charset="-120"/>
                <a:ea typeface="微軟正黑體" panose="020B0604030504040204" pitchFamily="34" charset="-120"/>
              </a:rPr>
              <a:t>核</a:t>
            </a:r>
            <a:r>
              <a:rPr kumimoji="1" lang="en-US" altLang="zh-TW" sz="2400">
                <a:solidFill>
                  <a:schemeClr val="bg1"/>
                </a:solidFill>
                <a:latin typeface="微軟正黑體" panose="020B0604030504040204" pitchFamily="34" charset="-120"/>
                <a:ea typeface="微軟正黑體" panose="020B0604030504040204" pitchFamily="34" charset="-120"/>
              </a:rPr>
              <a:t> 32 </a:t>
            </a:r>
            <a:r>
              <a:rPr kumimoji="1" lang="zh-TW" altLang="en-US" sz="2400">
                <a:solidFill>
                  <a:schemeClr val="bg1"/>
                </a:solidFill>
                <a:latin typeface="微軟正黑體" panose="020B0604030504040204" pitchFamily="34" charset="-120"/>
                <a:ea typeface="微軟正黑體" panose="020B0604030504040204" pitchFamily="34" charset="-120"/>
              </a:rPr>
              <a:t>執行緒，最高</a:t>
            </a:r>
            <a:r>
              <a:rPr kumimoji="1" lang="en-US" altLang="zh-TW" sz="2400">
                <a:solidFill>
                  <a:schemeClr val="bg1"/>
                </a:solidFill>
                <a:latin typeface="微軟正黑體" panose="020B0604030504040204" pitchFamily="34" charset="-120"/>
                <a:ea typeface="微軟正黑體" panose="020B0604030504040204" pitchFamily="34" charset="-120"/>
              </a:rPr>
              <a:t> 3.4 GHz </a:t>
            </a:r>
            <a:endParaRPr kumimoji="1" lang="zh-TW" altLang="en-US" sz="2400">
              <a:solidFill>
                <a:schemeClr val="bg1"/>
              </a:solidFill>
              <a:latin typeface="微軟正黑體" panose="020B0604030504040204" pitchFamily="34" charset="-120"/>
              <a:ea typeface="微軟正黑體" panose="020B0604030504040204" pitchFamily="34" charset="-120"/>
            </a:endParaRPr>
          </a:p>
        </p:txBody>
      </p:sp>
      <p:sp>
        <p:nvSpPr>
          <p:cNvPr id="11" name="文字方塊 10">
            <a:extLst>
              <a:ext uri="{FF2B5EF4-FFF2-40B4-BE49-F238E27FC236}">
                <a16:creationId xmlns:a16="http://schemas.microsoft.com/office/drawing/2014/main" id="{F2D4C722-E129-6440-ACD6-1D47FA17B0F7}"/>
              </a:ext>
            </a:extLst>
          </p:cNvPr>
          <p:cNvSpPr txBox="1"/>
          <p:nvPr/>
        </p:nvSpPr>
        <p:spPr>
          <a:xfrm>
            <a:off x="632356" y="2986534"/>
            <a:ext cx="4880851" cy="830997"/>
          </a:xfrm>
          <a:prstGeom prst="rect">
            <a:avLst/>
          </a:prstGeom>
          <a:noFill/>
        </p:spPr>
        <p:txBody>
          <a:bodyPr wrap="square" rtlCol="0">
            <a:spAutoFit/>
          </a:bodyPr>
          <a:lstStyle/>
          <a:p>
            <a:pPr marL="285750" indent="-285750">
              <a:buFont typeface="Arial" panose="020B0604020202020204" pitchFamily="34" charset="0"/>
              <a:buChar char="•"/>
            </a:pPr>
            <a:r>
              <a:rPr kumimoji="1" lang="en-US" altLang="zh-TW" sz="2400">
                <a:solidFill>
                  <a:schemeClr val="bg1"/>
                </a:solidFill>
                <a:latin typeface="微軟正黑體" panose="020B0604030504040204" pitchFamily="34" charset="-120"/>
                <a:ea typeface="微軟正黑體" panose="020B0604030504040204" pitchFamily="34" charset="-120"/>
              </a:rPr>
              <a:t>2 x Intel</a:t>
            </a:r>
            <a:r>
              <a:rPr kumimoji="1" lang="en-US" altLang="zh-TW" sz="2400" baseline="30000">
                <a:solidFill>
                  <a:schemeClr val="bg1"/>
                </a:solidFill>
                <a:latin typeface="微軟正黑體" panose="020B0604030504040204" pitchFamily="34" charset="-120"/>
                <a:ea typeface="微軟正黑體" panose="020B0604030504040204" pitchFamily="34" charset="-120"/>
              </a:rPr>
              <a:t>Ⓡ</a:t>
            </a:r>
            <a:r>
              <a:rPr kumimoji="1" lang="en-US" altLang="zh-TW" sz="2400">
                <a:solidFill>
                  <a:schemeClr val="bg1"/>
                </a:solidFill>
                <a:latin typeface="微軟正黑體" panose="020B0604030504040204" pitchFamily="34" charset="-120"/>
                <a:ea typeface="微軟正黑體" panose="020B0604030504040204" pitchFamily="34" charset="-120"/>
              </a:rPr>
              <a:t> Xeon</a:t>
            </a:r>
            <a:r>
              <a:rPr kumimoji="1" lang="en-US" altLang="zh-TW" sz="2400" baseline="30000">
                <a:solidFill>
                  <a:schemeClr val="bg1"/>
                </a:solidFill>
                <a:latin typeface="微軟正黑體" panose="020B0604030504040204" pitchFamily="34" charset="-120"/>
                <a:ea typeface="微軟正黑體" panose="020B0604030504040204" pitchFamily="34" charset="-120"/>
              </a:rPr>
              <a:t>Ⓡ</a:t>
            </a:r>
            <a:r>
              <a:rPr kumimoji="1" lang="en-US" altLang="zh-TW" sz="2400">
                <a:solidFill>
                  <a:schemeClr val="bg1"/>
                </a:solidFill>
                <a:latin typeface="微軟正黑體" panose="020B0604030504040204" pitchFamily="34" charset="-120"/>
                <a:ea typeface="微軟正黑體" panose="020B0604030504040204" pitchFamily="34" charset="-120"/>
              </a:rPr>
              <a:t> Silver 4309Y </a:t>
            </a:r>
          </a:p>
          <a:p>
            <a:r>
              <a:rPr kumimoji="1" lang="en-US" altLang="zh-TW" sz="2400">
                <a:solidFill>
                  <a:schemeClr val="bg1"/>
                </a:solidFill>
                <a:latin typeface="微軟正黑體" panose="020B0604030504040204" pitchFamily="34" charset="-120"/>
                <a:ea typeface="微軟正黑體" panose="020B0604030504040204" pitchFamily="34" charset="-120"/>
              </a:rPr>
              <a:t>    8 </a:t>
            </a:r>
            <a:r>
              <a:rPr kumimoji="1" lang="zh-TW" altLang="en-US" sz="2400">
                <a:solidFill>
                  <a:schemeClr val="bg1"/>
                </a:solidFill>
                <a:latin typeface="微軟正黑體" panose="020B0604030504040204" pitchFamily="34" charset="-120"/>
                <a:ea typeface="微軟正黑體" panose="020B0604030504040204" pitchFamily="34" charset="-120"/>
              </a:rPr>
              <a:t>核</a:t>
            </a:r>
            <a:r>
              <a:rPr kumimoji="1" lang="en-US" altLang="zh-TW" sz="2400">
                <a:solidFill>
                  <a:schemeClr val="bg1"/>
                </a:solidFill>
                <a:latin typeface="微軟正黑體" panose="020B0604030504040204" pitchFamily="34" charset="-120"/>
                <a:ea typeface="微軟正黑體" panose="020B0604030504040204" pitchFamily="34" charset="-120"/>
              </a:rPr>
              <a:t> 16 </a:t>
            </a:r>
            <a:r>
              <a:rPr kumimoji="1" lang="zh-TW" altLang="en-US" sz="2400">
                <a:solidFill>
                  <a:schemeClr val="bg1"/>
                </a:solidFill>
                <a:latin typeface="微軟正黑體" panose="020B0604030504040204" pitchFamily="34" charset="-120"/>
                <a:ea typeface="微軟正黑體" panose="020B0604030504040204" pitchFamily="34" charset="-120"/>
              </a:rPr>
              <a:t>執行緒，最高</a:t>
            </a:r>
            <a:r>
              <a:rPr kumimoji="1" lang="en-US" altLang="zh-TW" sz="2400">
                <a:solidFill>
                  <a:schemeClr val="bg1"/>
                </a:solidFill>
                <a:latin typeface="微軟正黑體" panose="020B0604030504040204" pitchFamily="34" charset="-120"/>
                <a:ea typeface="微軟正黑體" panose="020B0604030504040204" pitchFamily="34" charset="-120"/>
              </a:rPr>
              <a:t> 3.6 GHz </a:t>
            </a:r>
            <a:endParaRPr kumimoji="1" lang="zh-TW" altLang="en-US" sz="2400">
              <a:solidFill>
                <a:schemeClr val="bg1"/>
              </a:solidFill>
              <a:latin typeface="微軟正黑體" panose="020B0604030504040204" pitchFamily="34" charset="-120"/>
              <a:ea typeface="微軟正黑體" panose="020B0604030504040204" pitchFamily="34" charset="-120"/>
            </a:endParaRPr>
          </a:p>
        </p:txBody>
      </p:sp>
      <p:sp>
        <p:nvSpPr>
          <p:cNvPr id="4" name="矩形: 圓角 3">
            <a:extLst>
              <a:ext uri="{FF2B5EF4-FFF2-40B4-BE49-F238E27FC236}">
                <a16:creationId xmlns:a16="http://schemas.microsoft.com/office/drawing/2014/main" id="{830A02BA-3A69-44A4-946B-E7DC846AD4D5}"/>
              </a:ext>
            </a:extLst>
          </p:cNvPr>
          <p:cNvSpPr/>
          <p:nvPr/>
        </p:nvSpPr>
        <p:spPr>
          <a:xfrm>
            <a:off x="695068" y="4132952"/>
            <a:ext cx="2433850" cy="1010058"/>
          </a:xfrm>
          <a:prstGeom prst="roundRect">
            <a:avLst>
              <a:gd name="adj" fmla="val 4525"/>
            </a:avLst>
          </a:prstGeom>
          <a:gradFill>
            <a:gsLst>
              <a:gs pos="76000">
                <a:srgbClr val="163D71"/>
              </a:gs>
              <a:gs pos="36000">
                <a:srgbClr val="0F1E42"/>
              </a:gs>
              <a:gs pos="100000">
                <a:srgbClr val="0F1F44"/>
              </a:gs>
            </a:gsLst>
            <a:lin ang="5400000" scaled="1"/>
          </a:gradFill>
          <a:ln w="15875">
            <a:gradFill>
              <a:gsLst>
                <a:gs pos="0">
                  <a:srgbClr val="18D6FC"/>
                </a:gs>
                <a:gs pos="100000">
                  <a:srgbClr val="080036"/>
                </a:gs>
              </a:gsLst>
              <a:lin ang="5400000" scaled="1"/>
            </a:gradFill>
          </a:ln>
          <a:effectLst>
            <a:glow rad="25400">
              <a:srgbClr val="0055FE">
                <a:alpha val="32000"/>
              </a:srgbClr>
            </a:glow>
            <a:outerShdw blurRad="330200" dist="228600" dir="2700000" algn="tl" rotWithShape="0">
              <a:srgbClr val="030018"/>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文字方塊 7">
            <a:extLst>
              <a:ext uri="{FF2B5EF4-FFF2-40B4-BE49-F238E27FC236}">
                <a16:creationId xmlns:a16="http://schemas.microsoft.com/office/drawing/2014/main" id="{1EE7CE9E-82CD-D541-9051-BACB68C3FBCA}"/>
              </a:ext>
            </a:extLst>
          </p:cNvPr>
          <p:cNvSpPr txBox="1"/>
          <p:nvPr/>
        </p:nvSpPr>
        <p:spPr>
          <a:xfrm>
            <a:off x="632356" y="4212844"/>
            <a:ext cx="2559274" cy="830997"/>
          </a:xfrm>
          <a:prstGeom prst="rect">
            <a:avLst/>
          </a:prstGeom>
          <a:noFill/>
        </p:spPr>
        <p:txBody>
          <a:bodyPr wrap="square">
            <a:spAutoFit/>
          </a:bodyPr>
          <a:lstStyle/>
          <a:p>
            <a:pPr algn="ctr"/>
            <a:r>
              <a:rPr kumimoji="1" lang="en-US" altLang="zh-TW" sz="3000" b="1">
                <a:solidFill>
                  <a:schemeClr val="bg1"/>
                </a:solidFill>
                <a:latin typeface="微軟正黑體" panose="020B0604030504040204" pitchFamily="34" charset="-120"/>
                <a:ea typeface="微軟正黑體" panose="020B0604030504040204" pitchFamily="34" charset="-120"/>
              </a:rPr>
              <a:t>Ice Lake SP </a:t>
            </a:r>
          </a:p>
          <a:p>
            <a:pPr algn="ctr"/>
            <a:r>
              <a:rPr kumimoji="1" lang="zh-TW" altLang="en-US">
                <a:solidFill>
                  <a:schemeClr val="bg1"/>
                </a:solidFill>
                <a:latin typeface="微軟正黑體" panose="020B0604030504040204" pitchFamily="34" charset="-120"/>
                <a:ea typeface="微軟正黑體" panose="020B0604030504040204" pitchFamily="34" charset="-120"/>
              </a:rPr>
              <a:t>處理器代號</a:t>
            </a:r>
            <a:endParaRPr kumimoji="1" lang="en-US" altLang="zh-TW" sz="3600">
              <a:solidFill>
                <a:schemeClr val="bg1"/>
              </a:solidFill>
              <a:latin typeface="微軟正黑體" panose="020B0604030504040204" pitchFamily="34" charset="-120"/>
              <a:ea typeface="微軟正黑體" panose="020B0604030504040204" pitchFamily="34" charset="-120"/>
            </a:endParaRPr>
          </a:p>
        </p:txBody>
      </p:sp>
      <p:sp>
        <p:nvSpPr>
          <p:cNvPr id="16" name="矩形: 圓角 15">
            <a:extLst>
              <a:ext uri="{FF2B5EF4-FFF2-40B4-BE49-F238E27FC236}">
                <a16:creationId xmlns:a16="http://schemas.microsoft.com/office/drawing/2014/main" id="{B3E4D21C-F13A-477C-B98C-73A16160FB24}"/>
              </a:ext>
            </a:extLst>
          </p:cNvPr>
          <p:cNvSpPr/>
          <p:nvPr/>
        </p:nvSpPr>
        <p:spPr>
          <a:xfrm>
            <a:off x="3423605" y="4132952"/>
            <a:ext cx="2433850" cy="1010058"/>
          </a:xfrm>
          <a:prstGeom prst="roundRect">
            <a:avLst>
              <a:gd name="adj" fmla="val 4525"/>
            </a:avLst>
          </a:prstGeom>
          <a:gradFill>
            <a:gsLst>
              <a:gs pos="76000">
                <a:srgbClr val="163D71"/>
              </a:gs>
              <a:gs pos="36000">
                <a:srgbClr val="0F1E42"/>
              </a:gs>
              <a:gs pos="100000">
                <a:srgbClr val="0F1F44"/>
              </a:gs>
            </a:gsLst>
            <a:lin ang="5400000" scaled="1"/>
          </a:gradFill>
          <a:ln w="15875">
            <a:gradFill>
              <a:gsLst>
                <a:gs pos="0">
                  <a:srgbClr val="18D6FC"/>
                </a:gs>
                <a:gs pos="100000">
                  <a:srgbClr val="080036"/>
                </a:gs>
              </a:gsLst>
              <a:lin ang="5400000" scaled="1"/>
            </a:gradFill>
          </a:ln>
          <a:effectLst>
            <a:glow rad="25400">
              <a:srgbClr val="0055FE">
                <a:alpha val="32000"/>
              </a:srgbClr>
            </a:glow>
            <a:outerShdw blurRad="330200" dist="228600" dir="2700000" algn="tl" rotWithShape="0">
              <a:srgbClr val="030018"/>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文字方塊 16">
            <a:extLst>
              <a:ext uri="{FF2B5EF4-FFF2-40B4-BE49-F238E27FC236}">
                <a16:creationId xmlns:a16="http://schemas.microsoft.com/office/drawing/2014/main" id="{8C38BB5B-E087-4AAF-8029-BC08ED2CA4BE}"/>
              </a:ext>
            </a:extLst>
          </p:cNvPr>
          <p:cNvSpPr txBox="1"/>
          <p:nvPr/>
        </p:nvSpPr>
        <p:spPr>
          <a:xfrm>
            <a:off x="3360893" y="4212844"/>
            <a:ext cx="2559274" cy="830997"/>
          </a:xfrm>
          <a:prstGeom prst="rect">
            <a:avLst/>
          </a:prstGeom>
          <a:noFill/>
        </p:spPr>
        <p:txBody>
          <a:bodyPr wrap="square">
            <a:spAutoFit/>
          </a:bodyPr>
          <a:lstStyle/>
          <a:p>
            <a:pPr algn="ctr"/>
            <a:r>
              <a:rPr kumimoji="1" lang="en-US" altLang="zh-TW" sz="3000" b="1">
                <a:solidFill>
                  <a:schemeClr val="bg1"/>
                </a:solidFill>
                <a:latin typeface="微軟正黑體" panose="020B0604030504040204" pitchFamily="34" charset="-120"/>
                <a:ea typeface="微軟正黑體" panose="020B0604030504040204" pitchFamily="34" charset="-120"/>
              </a:rPr>
              <a:t>8 </a:t>
            </a:r>
            <a:r>
              <a:rPr kumimoji="1" lang="zh-TW" altLang="en-US" sz="3000" b="1">
                <a:solidFill>
                  <a:schemeClr val="bg1"/>
                </a:solidFill>
                <a:latin typeface="微軟正黑體" panose="020B0604030504040204" pitchFamily="34" charset="-120"/>
                <a:ea typeface="微軟正黑體" panose="020B0604030504040204" pitchFamily="34" charset="-120"/>
              </a:rPr>
              <a:t>通道</a:t>
            </a:r>
            <a:r>
              <a:rPr kumimoji="1" lang="en-US" altLang="zh-TW" sz="3000" b="1">
                <a:solidFill>
                  <a:schemeClr val="bg1"/>
                </a:solidFill>
                <a:latin typeface="微軟正黑體" panose="020B0604030504040204" pitchFamily="34" charset="-120"/>
                <a:ea typeface="微軟正黑體" panose="020B0604030504040204" pitchFamily="34" charset="-120"/>
              </a:rPr>
              <a:t> ECC</a:t>
            </a:r>
          </a:p>
          <a:p>
            <a:pPr algn="ctr"/>
            <a:r>
              <a:rPr kumimoji="1" lang="zh-TW" altLang="en-US">
                <a:solidFill>
                  <a:schemeClr val="bg1"/>
                </a:solidFill>
                <a:latin typeface="微軟正黑體" panose="020B0604030504040204" pitchFamily="34" charset="-120"/>
                <a:ea typeface="微軟正黑體" panose="020B0604030504040204" pitchFamily="34" charset="-120"/>
              </a:rPr>
              <a:t>記憶體</a:t>
            </a:r>
            <a:endParaRPr kumimoji="1" lang="en-US" altLang="zh-TW">
              <a:solidFill>
                <a:schemeClr val="bg1"/>
              </a:solidFill>
              <a:latin typeface="微軟正黑體" panose="020B0604030504040204" pitchFamily="34" charset="-120"/>
              <a:ea typeface="微軟正黑體" panose="020B0604030504040204" pitchFamily="34" charset="-120"/>
            </a:endParaRPr>
          </a:p>
        </p:txBody>
      </p:sp>
      <p:sp>
        <p:nvSpPr>
          <p:cNvPr id="20" name="矩形: 圓角 19">
            <a:extLst>
              <a:ext uri="{FF2B5EF4-FFF2-40B4-BE49-F238E27FC236}">
                <a16:creationId xmlns:a16="http://schemas.microsoft.com/office/drawing/2014/main" id="{5ABCEEA8-E288-4296-89AA-EACFD1CE7F5A}"/>
              </a:ext>
            </a:extLst>
          </p:cNvPr>
          <p:cNvSpPr/>
          <p:nvPr/>
        </p:nvSpPr>
        <p:spPr>
          <a:xfrm>
            <a:off x="695068" y="5355589"/>
            <a:ext cx="2433850" cy="1010058"/>
          </a:xfrm>
          <a:prstGeom prst="roundRect">
            <a:avLst>
              <a:gd name="adj" fmla="val 4525"/>
            </a:avLst>
          </a:prstGeom>
          <a:gradFill>
            <a:gsLst>
              <a:gs pos="76000">
                <a:srgbClr val="163D71"/>
              </a:gs>
              <a:gs pos="36000">
                <a:srgbClr val="0F1E42"/>
              </a:gs>
              <a:gs pos="100000">
                <a:srgbClr val="0F1F44"/>
              </a:gs>
            </a:gsLst>
            <a:lin ang="5400000" scaled="1"/>
          </a:gradFill>
          <a:ln w="15875">
            <a:gradFill>
              <a:gsLst>
                <a:gs pos="0">
                  <a:srgbClr val="18D6FC"/>
                </a:gs>
                <a:gs pos="100000">
                  <a:srgbClr val="080036"/>
                </a:gs>
              </a:gsLst>
              <a:lin ang="5400000" scaled="1"/>
            </a:gradFill>
          </a:ln>
          <a:effectLst>
            <a:glow rad="25400">
              <a:srgbClr val="0055FE">
                <a:alpha val="32000"/>
              </a:srgbClr>
            </a:glow>
            <a:outerShdw blurRad="330200" dist="228600" dir="2700000" algn="tl" rotWithShape="0">
              <a:srgbClr val="030018"/>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文字方塊 20">
            <a:extLst>
              <a:ext uri="{FF2B5EF4-FFF2-40B4-BE49-F238E27FC236}">
                <a16:creationId xmlns:a16="http://schemas.microsoft.com/office/drawing/2014/main" id="{BA784F2E-2905-4901-8AD0-35357C5B2F35}"/>
              </a:ext>
            </a:extLst>
          </p:cNvPr>
          <p:cNvSpPr txBox="1"/>
          <p:nvPr/>
        </p:nvSpPr>
        <p:spPr>
          <a:xfrm>
            <a:off x="632356" y="5445119"/>
            <a:ext cx="2559274" cy="830997"/>
          </a:xfrm>
          <a:prstGeom prst="rect">
            <a:avLst/>
          </a:prstGeom>
          <a:noFill/>
        </p:spPr>
        <p:txBody>
          <a:bodyPr wrap="square">
            <a:spAutoFit/>
          </a:bodyPr>
          <a:lstStyle/>
          <a:p>
            <a:pPr algn="ctr"/>
            <a:r>
              <a:rPr kumimoji="1" lang="en-US" altLang="zh-TW" sz="3000" b="1">
                <a:solidFill>
                  <a:schemeClr val="bg1"/>
                </a:solidFill>
                <a:latin typeface="微軟正黑體" panose="020B0604030504040204" pitchFamily="34" charset="-120"/>
                <a:ea typeface="微軟正黑體" panose="020B0604030504040204" pitchFamily="34" charset="-120"/>
              </a:rPr>
              <a:t>10nm</a:t>
            </a:r>
          </a:p>
          <a:p>
            <a:pPr algn="ctr"/>
            <a:r>
              <a:rPr kumimoji="1" lang="zh-TW" altLang="en-US">
                <a:solidFill>
                  <a:schemeClr val="bg1"/>
                </a:solidFill>
                <a:latin typeface="微軟正黑體" panose="020B0604030504040204" pitchFamily="34" charset="-120"/>
                <a:ea typeface="微軟正黑體" panose="020B0604030504040204" pitchFamily="34" charset="-120"/>
              </a:rPr>
              <a:t>工藝製程</a:t>
            </a:r>
            <a:endParaRPr kumimoji="1" lang="en-US" altLang="zh-TW">
              <a:solidFill>
                <a:schemeClr val="bg1"/>
              </a:solidFill>
              <a:latin typeface="微軟正黑體" panose="020B0604030504040204" pitchFamily="34" charset="-120"/>
              <a:ea typeface="微軟正黑體" panose="020B0604030504040204" pitchFamily="34" charset="-120"/>
            </a:endParaRPr>
          </a:p>
        </p:txBody>
      </p:sp>
      <p:sp>
        <p:nvSpPr>
          <p:cNvPr id="23" name="矩形: 圓角 22">
            <a:extLst>
              <a:ext uri="{FF2B5EF4-FFF2-40B4-BE49-F238E27FC236}">
                <a16:creationId xmlns:a16="http://schemas.microsoft.com/office/drawing/2014/main" id="{C827E51F-C20A-449B-9F58-2F35A61AEBAF}"/>
              </a:ext>
            </a:extLst>
          </p:cNvPr>
          <p:cNvSpPr/>
          <p:nvPr/>
        </p:nvSpPr>
        <p:spPr>
          <a:xfrm>
            <a:off x="3423605" y="5355589"/>
            <a:ext cx="2433850" cy="1010058"/>
          </a:xfrm>
          <a:prstGeom prst="roundRect">
            <a:avLst>
              <a:gd name="adj" fmla="val 4525"/>
            </a:avLst>
          </a:prstGeom>
          <a:gradFill>
            <a:gsLst>
              <a:gs pos="76000">
                <a:srgbClr val="163D71"/>
              </a:gs>
              <a:gs pos="36000">
                <a:srgbClr val="0F1E42"/>
              </a:gs>
              <a:gs pos="100000">
                <a:srgbClr val="0F1F44"/>
              </a:gs>
            </a:gsLst>
            <a:lin ang="5400000" scaled="1"/>
          </a:gradFill>
          <a:ln w="15875">
            <a:gradFill>
              <a:gsLst>
                <a:gs pos="0">
                  <a:srgbClr val="18D6FC"/>
                </a:gs>
                <a:gs pos="100000">
                  <a:srgbClr val="080036"/>
                </a:gs>
              </a:gsLst>
              <a:lin ang="5400000" scaled="1"/>
            </a:gradFill>
          </a:ln>
          <a:effectLst>
            <a:glow rad="25400">
              <a:srgbClr val="0055FE">
                <a:alpha val="32000"/>
              </a:srgbClr>
            </a:glow>
            <a:outerShdw blurRad="330200" dist="228600" dir="2700000" algn="tl" rotWithShape="0">
              <a:srgbClr val="030018"/>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4" name="文字方塊 23">
            <a:extLst>
              <a:ext uri="{FF2B5EF4-FFF2-40B4-BE49-F238E27FC236}">
                <a16:creationId xmlns:a16="http://schemas.microsoft.com/office/drawing/2014/main" id="{DDF9EE18-D675-4426-BC74-B8AED9FE64C1}"/>
              </a:ext>
            </a:extLst>
          </p:cNvPr>
          <p:cNvSpPr txBox="1"/>
          <p:nvPr/>
        </p:nvSpPr>
        <p:spPr>
          <a:xfrm>
            <a:off x="3360893" y="5445118"/>
            <a:ext cx="2559274" cy="830997"/>
          </a:xfrm>
          <a:prstGeom prst="rect">
            <a:avLst/>
          </a:prstGeom>
          <a:noFill/>
        </p:spPr>
        <p:txBody>
          <a:bodyPr wrap="square">
            <a:spAutoFit/>
          </a:bodyPr>
          <a:lstStyle/>
          <a:p>
            <a:pPr algn="ctr"/>
            <a:r>
              <a:rPr kumimoji="1" lang="en-US" altLang="zh-TW" sz="3000" b="1">
                <a:solidFill>
                  <a:schemeClr val="bg1"/>
                </a:solidFill>
                <a:latin typeface="微軟正黑體" panose="020B0604030504040204" pitchFamily="34" charset="-120"/>
                <a:ea typeface="微軟正黑體" panose="020B0604030504040204" pitchFamily="34" charset="-120"/>
              </a:rPr>
              <a:t>PCIe 4.0</a:t>
            </a:r>
          </a:p>
          <a:p>
            <a:pPr algn="ctr"/>
            <a:r>
              <a:rPr kumimoji="1" lang="zh-TW" altLang="en-US">
                <a:solidFill>
                  <a:schemeClr val="bg1"/>
                </a:solidFill>
                <a:latin typeface="微軟正黑體" panose="020B0604030504040204" pitchFamily="34" charset="-120"/>
                <a:ea typeface="微軟正黑體" panose="020B0604030504040204" pitchFamily="34" charset="-120"/>
              </a:rPr>
              <a:t>高速介面</a:t>
            </a:r>
            <a:endParaRPr kumimoji="1" lang="en-US" altLang="zh-TW">
              <a:solidFill>
                <a:schemeClr val="bg1"/>
              </a:solidFill>
              <a:latin typeface="微軟正黑體" panose="020B0604030504040204" pitchFamily="34" charset="-120"/>
              <a:ea typeface="微軟正黑體" panose="020B0604030504040204" pitchFamily="34" charset="-120"/>
            </a:endParaRPr>
          </a:p>
        </p:txBody>
      </p:sp>
      <p:pic>
        <p:nvPicPr>
          <p:cNvPr id="15" name="圖片 14">
            <a:extLst>
              <a:ext uri="{FF2B5EF4-FFF2-40B4-BE49-F238E27FC236}">
                <a16:creationId xmlns:a16="http://schemas.microsoft.com/office/drawing/2014/main" id="{BA916DB7-9DF8-4370-9981-E07592BA5F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6991" y="1905408"/>
            <a:ext cx="1617783" cy="1088229"/>
          </a:xfrm>
          <a:prstGeom prst="rect">
            <a:avLst/>
          </a:prstGeom>
        </p:spPr>
      </p:pic>
    </p:spTree>
    <p:extLst>
      <p:ext uri="{BB962C8B-B14F-4D97-AF65-F5344CB8AC3E}">
        <p14:creationId xmlns:p14="http://schemas.microsoft.com/office/powerpoint/2010/main" val="2768493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矩形: 圓角 41">
            <a:extLst>
              <a:ext uri="{FF2B5EF4-FFF2-40B4-BE49-F238E27FC236}">
                <a16:creationId xmlns:a16="http://schemas.microsoft.com/office/drawing/2014/main" id="{1260347D-BC54-46B1-9369-18A5E5E83BB6}"/>
              </a:ext>
            </a:extLst>
          </p:cNvPr>
          <p:cNvSpPr/>
          <p:nvPr/>
        </p:nvSpPr>
        <p:spPr>
          <a:xfrm>
            <a:off x="1244981" y="3893399"/>
            <a:ext cx="9927844" cy="2079208"/>
          </a:xfrm>
          <a:prstGeom prst="roundRect">
            <a:avLst/>
          </a:prstGeom>
          <a:solidFill>
            <a:schemeClr val="tx1"/>
          </a:solidFill>
          <a:ln>
            <a:noFill/>
          </a:ln>
          <a:effectLst>
            <a:softEdge rad="457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7" name="圖片 6">
            <a:extLst>
              <a:ext uri="{FF2B5EF4-FFF2-40B4-BE49-F238E27FC236}">
                <a16:creationId xmlns:a16="http://schemas.microsoft.com/office/drawing/2014/main" id="{6B23444E-59E9-4FF5-9DB8-B99C80305D58}"/>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contrast="32000"/>
                    </a14:imgEffect>
                  </a14:imgLayer>
                </a14:imgProps>
              </a:ext>
              <a:ext uri="{28A0092B-C50C-407E-A947-70E740481C1C}">
                <a14:useLocalDpi xmlns:a14="http://schemas.microsoft.com/office/drawing/2010/main" val="0"/>
              </a:ext>
            </a:extLst>
          </a:blip>
          <a:srcRect l="1992" t="29655" r="1992" b="30403"/>
          <a:stretch/>
        </p:blipFill>
        <p:spPr>
          <a:xfrm>
            <a:off x="1174806" y="2705490"/>
            <a:ext cx="10066740" cy="2617802"/>
          </a:xfrm>
          <a:prstGeom prst="rect">
            <a:avLst/>
          </a:prstGeom>
        </p:spPr>
      </p:pic>
      <p:sp>
        <p:nvSpPr>
          <p:cNvPr id="4" name="文字方塊 3">
            <a:extLst>
              <a:ext uri="{FF2B5EF4-FFF2-40B4-BE49-F238E27FC236}">
                <a16:creationId xmlns:a16="http://schemas.microsoft.com/office/drawing/2014/main" id="{01D260D9-8594-6F41-80C4-B7F4EC12CBE6}"/>
              </a:ext>
            </a:extLst>
          </p:cNvPr>
          <p:cNvSpPr txBox="1"/>
          <p:nvPr/>
        </p:nvSpPr>
        <p:spPr>
          <a:xfrm>
            <a:off x="1019175" y="5623707"/>
            <a:ext cx="1005403" cy="584775"/>
          </a:xfrm>
          <a:prstGeom prst="rect">
            <a:avLst/>
          </a:prstGeom>
          <a:noFill/>
        </p:spPr>
        <p:txBody>
          <a:bodyPr wrap="none" rtlCol="0">
            <a:spAutoFit/>
          </a:bodyPr>
          <a:lstStyle/>
          <a:p>
            <a:r>
              <a:rPr kumimoji="1" lang="en-US" altLang="zh-TW" sz="1600">
                <a:solidFill>
                  <a:srgbClr val="03D2FB"/>
                </a:solidFill>
                <a:latin typeface="微軟正黑體" panose="020B0604030504040204" pitchFamily="34" charset="-120"/>
                <a:ea typeface="微軟正黑體" panose="020B0604030504040204" pitchFamily="34" charset="-120"/>
              </a:rPr>
              <a:t>OLED</a:t>
            </a:r>
          </a:p>
          <a:p>
            <a:r>
              <a:rPr kumimoji="1" lang="zh-TW" altLang="en-US" sz="1600">
                <a:solidFill>
                  <a:srgbClr val="03D2FB"/>
                </a:solidFill>
                <a:latin typeface="微軟正黑體" panose="020B0604030504040204" pitchFamily="34" charset="-120"/>
                <a:ea typeface="微軟正黑體" panose="020B0604030504040204" pitchFamily="34" charset="-120"/>
              </a:rPr>
              <a:t>狀態顯示</a:t>
            </a:r>
          </a:p>
        </p:txBody>
      </p:sp>
      <p:cxnSp>
        <p:nvCxnSpPr>
          <p:cNvPr id="9" name="直線接點 8">
            <a:extLst>
              <a:ext uri="{FF2B5EF4-FFF2-40B4-BE49-F238E27FC236}">
                <a16:creationId xmlns:a16="http://schemas.microsoft.com/office/drawing/2014/main" id="{B539D3DF-762A-2041-91ED-73074842CB57}"/>
              </a:ext>
            </a:extLst>
          </p:cNvPr>
          <p:cNvCxnSpPr>
            <a:cxnSpLocks/>
          </p:cNvCxnSpPr>
          <p:nvPr/>
        </p:nvCxnSpPr>
        <p:spPr>
          <a:xfrm>
            <a:off x="3425514" y="4933003"/>
            <a:ext cx="0" cy="626164"/>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12" name="文字方塊 11">
            <a:extLst>
              <a:ext uri="{FF2B5EF4-FFF2-40B4-BE49-F238E27FC236}">
                <a16:creationId xmlns:a16="http://schemas.microsoft.com/office/drawing/2014/main" id="{5962577B-8BBD-C049-80A3-DB96681AE196}"/>
              </a:ext>
            </a:extLst>
          </p:cNvPr>
          <p:cNvSpPr txBox="1"/>
          <p:nvPr/>
        </p:nvSpPr>
        <p:spPr>
          <a:xfrm>
            <a:off x="2974201" y="5623707"/>
            <a:ext cx="3833101" cy="584775"/>
          </a:xfrm>
          <a:prstGeom prst="rect">
            <a:avLst/>
          </a:prstGeom>
          <a:noFill/>
        </p:spPr>
        <p:txBody>
          <a:bodyPr wrap="none" rtlCol="0">
            <a:spAutoFit/>
          </a:bodyPr>
          <a:lstStyle/>
          <a:p>
            <a:r>
              <a:rPr kumimoji="1" lang="en-US" altLang="zh-TW" sz="1600">
                <a:solidFill>
                  <a:srgbClr val="03D2FB"/>
                </a:solidFill>
                <a:latin typeface="微軟正黑體" panose="020B0604030504040204" pitchFamily="34" charset="-120"/>
                <a:ea typeface="微軟正黑體" panose="020B0604030504040204" pitchFamily="34" charset="-120"/>
              </a:rPr>
              <a:t>24 x U.2 NVMe PCIe Gen4 x4 SSD </a:t>
            </a:r>
            <a:r>
              <a:rPr kumimoji="1" lang="zh-TW" altLang="en-US" sz="1600">
                <a:solidFill>
                  <a:srgbClr val="03D2FB"/>
                </a:solidFill>
                <a:latin typeface="微軟正黑體" panose="020B0604030504040204" pitchFamily="34" charset="-120"/>
                <a:ea typeface="微軟正黑體" panose="020B0604030504040204" pitchFamily="34" charset="-120"/>
              </a:rPr>
              <a:t>插槽</a:t>
            </a:r>
            <a:endParaRPr kumimoji="1" lang="en-US" altLang="zh-TW" sz="1600">
              <a:solidFill>
                <a:srgbClr val="03D2FB"/>
              </a:solidFill>
              <a:latin typeface="微軟正黑體" panose="020B0604030504040204" pitchFamily="34" charset="-120"/>
              <a:ea typeface="微軟正黑體" panose="020B0604030504040204" pitchFamily="34" charset="-120"/>
            </a:endParaRPr>
          </a:p>
          <a:p>
            <a:r>
              <a:rPr kumimoji="1" lang="zh-TW" altLang="en-US" sz="1600">
                <a:solidFill>
                  <a:srgbClr val="03D2FB"/>
                </a:solidFill>
                <a:latin typeface="微軟正黑體" panose="020B0604030504040204" pitchFamily="34" charset="-120"/>
                <a:ea typeface="微軟正黑體" panose="020B0604030504040204" pitchFamily="34" charset="-120"/>
              </a:rPr>
              <a:t>，並可透過隨附的鑰匙上鎖防插拔</a:t>
            </a:r>
          </a:p>
        </p:txBody>
      </p:sp>
      <p:sp>
        <p:nvSpPr>
          <p:cNvPr id="13" name="文字方塊 12">
            <a:extLst>
              <a:ext uri="{FF2B5EF4-FFF2-40B4-BE49-F238E27FC236}">
                <a16:creationId xmlns:a16="http://schemas.microsoft.com/office/drawing/2014/main" id="{6257CEA9-B350-FD4B-BFC3-C5533A54A27A}"/>
              </a:ext>
            </a:extLst>
          </p:cNvPr>
          <p:cNvSpPr txBox="1"/>
          <p:nvPr/>
        </p:nvSpPr>
        <p:spPr>
          <a:xfrm>
            <a:off x="7822525" y="5613988"/>
            <a:ext cx="3074075" cy="830997"/>
          </a:xfrm>
          <a:prstGeom prst="rect">
            <a:avLst/>
          </a:prstGeom>
          <a:noFill/>
        </p:spPr>
        <p:txBody>
          <a:bodyPr wrap="square" rtlCol="0">
            <a:spAutoFit/>
          </a:bodyPr>
          <a:lstStyle/>
          <a:p>
            <a:r>
              <a:rPr kumimoji="1" lang="en-US" altLang="zh-TW" sz="1600">
                <a:solidFill>
                  <a:srgbClr val="03D2FB"/>
                </a:solidFill>
                <a:latin typeface="微軟正黑體" panose="020B0604030504040204" pitchFamily="34" charset="-120"/>
                <a:ea typeface="微軟正黑體" panose="020B0604030504040204" pitchFamily="34" charset="-120"/>
              </a:rPr>
              <a:t>Bay 17~24 </a:t>
            </a:r>
            <a:r>
              <a:rPr kumimoji="1" lang="zh-TW" altLang="en-US" sz="1600">
                <a:solidFill>
                  <a:srgbClr val="03D2FB"/>
                </a:solidFill>
                <a:latin typeface="微軟正黑體" panose="020B0604030504040204" pitchFamily="34" charset="-120"/>
                <a:ea typeface="微軟正黑體" panose="020B0604030504040204" pitchFamily="34" charset="-120"/>
              </a:rPr>
              <a:t>為</a:t>
            </a:r>
            <a:r>
              <a:rPr kumimoji="1" lang="en-US" altLang="zh-TW" sz="1600">
                <a:solidFill>
                  <a:srgbClr val="03D2FB"/>
                </a:solidFill>
                <a:latin typeface="微軟正黑體" panose="020B0604030504040204" pitchFamily="34" charset="-120"/>
                <a:ea typeface="微軟正黑體" panose="020B0604030504040204" pitchFamily="34" charset="-120"/>
              </a:rPr>
              <a:t> U.2 NVMe PCIe Gen4 x4 SSD </a:t>
            </a:r>
            <a:r>
              <a:rPr kumimoji="1" lang="zh-TW" altLang="en-US" sz="1600">
                <a:solidFill>
                  <a:srgbClr val="03D2FB"/>
                </a:solidFill>
                <a:latin typeface="微軟正黑體" panose="020B0604030504040204" pitchFamily="34" charset="-120"/>
                <a:ea typeface="微軟正黑體" panose="020B0604030504040204" pitchFamily="34" charset="-120"/>
              </a:rPr>
              <a:t>與</a:t>
            </a:r>
            <a:r>
              <a:rPr kumimoji="1" lang="en-US" altLang="zh-TW" sz="1600">
                <a:solidFill>
                  <a:srgbClr val="03D2FB"/>
                </a:solidFill>
                <a:latin typeface="微軟正黑體" panose="020B0604030504040204" pitchFamily="34" charset="-120"/>
                <a:ea typeface="微軟正黑體" panose="020B0604030504040204" pitchFamily="34" charset="-120"/>
              </a:rPr>
              <a:t> SATA 6Gb/s Combo </a:t>
            </a:r>
            <a:r>
              <a:rPr kumimoji="1" lang="zh-TW" altLang="en-US" sz="1600">
                <a:solidFill>
                  <a:srgbClr val="03D2FB"/>
                </a:solidFill>
                <a:latin typeface="微軟正黑體" panose="020B0604030504040204" pitchFamily="34" charset="-120"/>
                <a:ea typeface="微軟正黑體" panose="020B0604030504040204" pitchFamily="34" charset="-120"/>
              </a:rPr>
              <a:t>複合式插槽</a:t>
            </a:r>
          </a:p>
        </p:txBody>
      </p:sp>
      <p:sp>
        <p:nvSpPr>
          <p:cNvPr id="17" name="文字方塊 16">
            <a:extLst>
              <a:ext uri="{FF2B5EF4-FFF2-40B4-BE49-F238E27FC236}">
                <a16:creationId xmlns:a16="http://schemas.microsoft.com/office/drawing/2014/main" id="{DBA9C750-38D6-8443-8E35-02F5B1A620C2}"/>
              </a:ext>
            </a:extLst>
          </p:cNvPr>
          <p:cNvSpPr txBox="1"/>
          <p:nvPr/>
        </p:nvSpPr>
        <p:spPr>
          <a:xfrm>
            <a:off x="1938871" y="2029410"/>
            <a:ext cx="1229589" cy="338554"/>
          </a:xfrm>
          <a:prstGeom prst="rect">
            <a:avLst/>
          </a:prstGeom>
          <a:noFill/>
        </p:spPr>
        <p:txBody>
          <a:bodyPr wrap="square" rtlCol="0">
            <a:spAutoFit/>
          </a:bodyPr>
          <a:lstStyle/>
          <a:p>
            <a:r>
              <a:rPr kumimoji="1" lang="en-US" altLang="zh-TW" sz="1600">
                <a:solidFill>
                  <a:srgbClr val="03D2FB"/>
                </a:solidFill>
                <a:latin typeface="微軟正黑體" panose="020B0604030504040204" pitchFamily="34" charset="-120"/>
                <a:ea typeface="微軟正黑體" panose="020B0604030504040204" pitchFamily="34" charset="-120"/>
              </a:rPr>
              <a:t>ACT LED</a:t>
            </a:r>
            <a:endParaRPr kumimoji="1" lang="zh-TW" altLang="en-US" sz="1600">
              <a:solidFill>
                <a:srgbClr val="03D2FB"/>
              </a:solidFill>
              <a:latin typeface="微軟正黑體" panose="020B0604030504040204" pitchFamily="34" charset="-120"/>
              <a:ea typeface="微軟正黑體" panose="020B0604030504040204" pitchFamily="34" charset="-120"/>
            </a:endParaRPr>
          </a:p>
        </p:txBody>
      </p:sp>
      <p:sp>
        <p:nvSpPr>
          <p:cNvPr id="18" name="文字方塊 17">
            <a:extLst>
              <a:ext uri="{FF2B5EF4-FFF2-40B4-BE49-F238E27FC236}">
                <a16:creationId xmlns:a16="http://schemas.microsoft.com/office/drawing/2014/main" id="{7463662D-1FDF-C34E-960E-BB1C669BE570}"/>
              </a:ext>
            </a:extLst>
          </p:cNvPr>
          <p:cNvSpPr txBox="1"/>
          <p:nvPr/>
        </p:nvSpPr>
        <p:spPr>
          <a:xfrm>
            <a:off x="4060397" y="2040447"/>
            <a:ext cx="1660708" cy="338554"/>
          </a:xfrm>
          <a:prstGeom prst="rect">
            <a:avLst/>
          </a:prstGeom>
          <a:noFill/>
        </p:spPr>
        <p:txBody>
          <a:bodyPr wrap="square" rtlCol="0">
            <a:spAutoFit/>
          </a:bodyPr>
          <a:lstStyle/>
          <a:p>
            <a:r>
              <a:rPr kumimoji="1" lang="en-US" altLang="zh-TW" sz="1600">
                <a:solidFill>
                  <a:srgbClr val="03D2FB"/>
                </a:solidFill>
                <a:latin typeface="微軟正黑體" panose="020B0604030504040204" pitchFamily="34" charset="-120"/>
                <a:ea typeface="微軟正黑體" panose="020B0604030504040204" pitchFamily="34" charset="-120"/>
              </a:rPr>
              <a:t>Present LED</a:t>
            </a:r>
            <a:endParaRPr kumimoji="1" lang="zh-TW" altLang="en-US" sz="1600">
              <a:solidFill>
                <a:srgbClr val="03D2FB"/>
              </a:solidFill>
              <a:latin typeface="微軟正黑體" panose="020B0604030504040204" pitchFamily="34" charset="-120"/>
              <a:ea typeface="微軟正黑體" panose="020B0604030504040204" pitchFamily="34" charset="-120"/>
            </a:endParaRPr>
          </a:p>
        </p:txBody>
      </p:sp>
      <p:sp>
        <p:nvSpPr>
          <p:cNvPr id="15" name="文字方塊 14">
            <a:extLst>
              <a:ext uri="{FF2B5EF4-FFF2-40B4-BE49-F238E27FC236}">
                <a16:creationId xmlns:a16="http://schemas.microsoft.com/office/drawing/2014/main" id="{B8988D51-30B4-4B28-8CE0-C4D583913874}"/>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en-US" altLang="zh-TW" sz="4000" b="1">
                <a:solidFill>
                  <a:schemeClr val="bg1"/>
                </a:solidFill>
                <a:latin typeface="微軟正黑體" panose="020B0604030504040204" pitchFamily="34" charset="-120"/>
                <a:ea typeface="微軟正黑體" panose="020B0604030504040204" pitchFamily="34" charset="-120"/>
              </a:rPr>
              <a:t>TDS-h2489FU </a:t>
            </a:r>
            <a:r>
              <a:rPr lang="zh-TW" altLang="en-US" sz="4000" b="1">
                <a:solidFill>
                  <a:schemeClr val="bg1"/>
                </a:solidFill>
                <a:latin typeface="微軟正黑體" panose="020B0604030504040204" pitchFamily="34" charset="-120"/>
                <a:ea typeface="微軟正黑體" panose="020B0604030504040204" pitchFamily="34" charset="-120"/>
              </a:rPr>
              <a:t>正面硬體配置</a:t>
            </a:r>
          </a:p>
        </p:txBody>
      </p:sp>
      <p:cxnSp>
        <p:nvCxnSpPr>
          <p:cNvPr id="22" name="接點: 肘形 21">
            <a:extLst>
              <a:ext uri="{FF2B5EF4-FFF2-40B4-BE49-F238E27FC236}">
                <a16:creationId xmlns:a16="http://schemas.microsoft.com/office/drawing/2014/main" id="{558E4699-BE39-454D-8F04-EAA9A7A1DF38}"/>
              </a:ext>
            </a:extLst>
          </p:cNvPr>
          <p:cNvCxnSpPr>
            <a:cxnSpLocks/>
          </p:cNvCxnSpPr>
          <p:nvPr/>
        </p:nvCxnSpPr>
        <p:spPr>
          <a:xfrm rot="5400000" flipH="1" flipV="1">
            <a:off x="3076136" y="2626370"/>
            <a:ext cx="1352541" cy="508519"/>
          </a:xfrm>
          <a:prstGeom prst="bentConnector3">
            <a:avLst>
              <a:gd name="adj1" fmla="val 99710"/>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cxnSp>
        <p:nvCxnSpPr>
          <p:cNvPr id="31" name="接點: 肘形 30">
            <a:extLst>
              <a:ext uri="{FF2B5EF4-FFF2-40B4-BE49-F238E27FC236}">
                <a16:creationId xmlns:a16="http://schemas.microsoft.com/office/drawing/2014/main" id="{559537E8-8167-40EE-8109-DFF95C2FB1D2}"/>
              </a:ext>
            </a:extLst>
          </p:cNvPr>
          <p:cNvCxnSpPr>
            <a:cxnSpLocks/>
          </p:cNvCxnSpPr>
          <p:nvPr/>
        </p:nvCxnSpPr>
        <p:spPr>
          <a:xfrm rot="16200000" flipV="1">
            <a:off x="2484477" y="2694084"/>
            <a:ext cx="1352541" cy="373091"/>
          </a:xfrm>
          <a:prstGeom prst="bentConnector3">
            <a:avLst>
              <a:gd name="adj1" fmla="val 100208"/>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cxnSp>
        <p:nvCxnSpPr>
          <p:cNvPr id="41" name="直線接點 40">
            <a:extLst>
              <a:ext uri="{FF2B5EF4-FFF2-40B4-BE49-F238E27FC236}">
                <a16:creationId xmlns:a16="http://schemas.microsoft.com/office/drawing/2014/main" id="{BEFA7FC6-B9FB-4180-8EF1-4F76D3CC8415}"/>
              </a:ext>
            </a:extLst>
          </p:cNvPr>
          <p:cNvCxnSpPr>
            <a:cxnSpLocks/>
          </p:cNvCxnSpPr>
          <p:nvPr/>
        </p:nvCxnSpPr>
        <p:spPr>
          <a:xfrm>
            <a:off x="8970185" y="4933003"/>
            <a:ext cx="0" cy="626164"/>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cxnSp>
        <p:nvCxnSpPr>
          <p:cNvPr id="43" name="直線接點 42">
            <a:extLst>
              <a:ext uri="{FF2B5EF4-FFF2-40B4-BE49-F238E27FC236}">
                <a16:creationId xmlns:a16="http://schemas.microsoft.com/office/drawing/2014/main" id="{7F25E9C1-65C0-4114-9E7F-1A85B41BF2DE}"/>
              </a:ext>
            </a:extLst>
          </p:cNvPr>
          <p:cNvCxnSpPr>
            <a:cxnSpLocks/>
          </p:cNvCxnSpPr>
          <p:nvPr/>
        </p:nvCxnSpPr>
        <p:spPr>
          <a:xfrm>
            <a:off x="1480290" y="4960417"/>
            <a:ext cx="0" cy="626164"/>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026169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文字方塊 20">
            <a:extLst>
              <a:ext uri="{FF2B5EF4-FFF2-40B4-BE49-F238E27FC236}">
                <a16:creationId xmlns:a16="http://schemas.microsoft.com/office/drawing/2014/main" id="{B07EB56A-F7A2-4D83-A263-C88AEB8EFF32}"/>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zh-TW" altLang="en-US" sz="4000" b="1">
                <a:solidFill>
                  <a:schemeClr val="bg1"/>
                </a:solidFill>
                <a:latin typeface="微軟正黑體" panose="020B0604030504040204" pitchFamily="34" charset="-120"/>
                <a:ea typeface="微軟正黑體" panose="020B0604030504040204" pitchFamily="34" charset="-120"/>
              </a:rPr>
              <a:t>一目了然的</a:t>
            </a:r>
            <a:r>
              <a:rPr lang="en-US" altLang="zh-TW" sz="4000" b="1">
                <a:solidFill>
                  <a:schemeClr val="bg1"/>
                </a:solidFill>
                <a:latin typeface="微軟正黑體" panose="020B0604030504040204" pitchFamily="34" charset="-120"/>
                <a:ea typeface="微軟正黑體" panose="020B0604030504040204" pitchFamily="34" charset="-120"/>
              </a:rPr>
              <a:t> OLED </a:t>
            </a:r>
            <a:r>
              <a:rPr lang="zh-TW" altLang="en-US" sz="4000" b="1">
                <a:solidFill>
                  <a:schemeClr val="bg1"/>
                </a:solidFill>
                <a:latin typeface="微軟正黑體" panose="020B0604030504040204" pitchFamily="34" charset="-120"/>
                <a:ea typeface="微軟正黑體" panose="020B0604030504040204" pitchFamily="34" charset="-120"/>
              </a:rPr>
              <a:t>系統狀態顯示</a:t>
            </a:r>
          </a:p>
        </p:txBody>
      </p:sp>
      <p:pic>
        <p:nvPicPr>
          <p:cNvPr id="22" name="圖片 21" descr="一張含有 文字, 電子用品, 電腦 的圖片&#10;&#10;自動產生的描述">
            <a:extLst>
              <a:ext uri="{FF2B5EF4-FFF2-40B4-BE49-F238E27FC236}">
                <a16:creationId xmlns:a16="http://schemas.microsoft.com/office/drawing/2014/main" id="{7F24666A-AB01-4E03-8796-06509EDE176B}"/>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2000" contrast="27000"/>
                    </a14:imgEffect>
                  </a14:imgLayer>
                </a14:imgProps>
              </a:ext>
              <a:ext uri="{28A0092B-C50C-407E-A947-70E740481C1C}">
                <a14:useLocalDpi xmlns:a14="http://schemas.microsoft.com/office/drawing/2010/main" val="0"/>
              </a:ext>
            </a:extLst>
          </a:blip>
          <a:srcRect l="5970" t="6248" r="30764" b="12737"/>
          <a:stretch/>
        </p:blipFill>
        <p:spPr>
          <a:xfrm>
            <a:off x="2665728" y="2127697"/>
            <a:ext cx="9526272" cy="4730303"/>
          </a:xfrm>
          <a:prstGeom prst="rect">
            <a:avLst/>
          </a:prstGeom>
        </p:spPr>
      </p:pic>
      <p:cxnSp>
        <p:nvCxnSpPr>
          <p:cNvPr id="24" name="直線接點 23">
            <a:extLst>
              <a:ext uri="{FF2B5EF4-FFF2-40B4-BE49-F238E27FC236}">
                <a16:creationId xmlns:a16="http://schemas.microsoft.com/office/drawing/2014/main" id="{0F33D566-50B5-4123-A416-58F84E2D559C}"/>
              </a:ext>
            </a:extLst>
          </p:cNvPr>
          <p:cNvCxnSpPr>
            <a:cxnSpLocks/>
          </p:cNvCxnSpPr>
          <p:nvPr/>
        </p:nvCxnSpPr>
        <p:spPr>
          <a:xfrm flipH="1">
            <a:off x="2383735" y="4745934"/>
            <a:ext cx="1785636"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25" name="文字方塊 24">
            <a:extLst>
              <a:ext uri="{FF2B5EF4-FFF2-40B4-BE49-F238E27FC236}">
                <a16:creationId xmlns:a16="http://schemas.microsoft.com/office/drawing/2014/main" id="{70675718-0035-475D-B572-119872CED67B}"/>
              </a:ext>
            </a:extLst>
          </p:cNvPr>
          <p:cNvSpPr txBox="1"/>
          <p:nvPr/>
        </p:nvSpPr>
        <p:spPr>
          <a:xfrm>
            <a:off x="1773481" y="2947883"/>
            <a:ext cx="1199158" cy="338554"/>
          </a:xfrm>
          <a:prstGeom prst="rect">
            <a:avLst/>
          </a:prstGeom>
          <a:noFill/>
        </p:spPr>
        <p:txBody>
          <a:bodyPr wrap="square" rtlCol="0">
            <a:spAutoFit/>
          </a:bodyPr>
          <a:lstStyle/>
          <a:p>
            <a:pPr algn="r"/>
            <a:r>
              <a:rPr kumimoji="1" lang="zh-TW" altLang="en-US" sz="1600">
                <a:solidFill>
                  <a:srgbClr val="03D2FB"/>
                </a:solidFill>
                <a:latin typeface="微軟正黑體" panose="020B0604030504040204" pitchFamily="34" charset="-120"/>
                <a:ea typeface="微軟正黑體" panose="020B0604030504040204" pitchFamily="34" charset="-120"/>
              </a:rPr>
              <a:t>風扇狀態</a:t>
            </a:r>
          </a:p>
        </p:txBody>
      </p:sp>
      <p:sp>
        <p:nvSpPr>
          <p:cNvPr id="26" name="文字方塊 25">
            <a:extLst>
              <a:ext uri="{FF2B5EF4-FFF2-40B4-BE49-F238E27FC236}">
                <a16:creationId xmlns:a16="http://schemas.microsoft.com/office/drawing/2014/main" id="{7BAEE6B4-9F38-4917-A9D5-669320FB7346}"/>
              </a:ext>
            </a:extLst>
          </p:cNvPr>
          <p:cNvSpPr txBox="1"/>
          <p:nvPr/>
        </p:nvSpPr>
        <p:spPr>
          <a:xfrm>
            <a:off x="1634492" y="3376507"/>
            <a:ext cx="1199158" cy="338554"/>
          </a:xfrm>
          <a:prstGeom prst="rect">
            <a:avLst/>
          </a:prstGeom>
          <a:noFill/>
        </p:spPr>
        <p:txBody>
          <a:bodyPr wrap="square" rtlCol="0">
            <a:spAutoFit/>
          </a:bodyPr>
          <a:lstStyle/>
          <a:p>
            <a:r>
              <a:rPr kumimoji="1" lang="zh-TW" altLang="en-US" sz="1600">
                <a:solidFill>
                  <a:srgbClr val="03D2FB"/>
                </a:solidFill>
                <a:latin typeface="微軟正黑體" panose="020B0604030504040204" pitchFamily="34" charset="-120"/>
                <a:ea typeface="微軟正黑體" panose="020B0604030504040204" pitchFamily="34" charset="-120"/>
              </a:rPr>
              <a:t>電源狀態</a:t>
            </a:r>
          </a:p>
        </p:txBody>
      </p:sp>
      <p:sp>
        <p:nvSpPr>
          <p:cNvPr id="27" name="文字方塊 26">
            <a:extLst>
              <a:ext uri="{FF2B5EF4-FFF2-40B4-BE49-F238E27FC236}">
                <a16:creationId xmlns:a16="http://schemas.microsoft.com/office/drawing/2014/main" id="{93E9B20C-D6DF-4143-9D3E-94918994B44A}"/>
              </a:ext>
            </a:extLst>
          </p:cNvPr>
          <p:cNvSpPr txBox="1"/>
          <p:nvPr/>
        </p:nvSpPr>
        <p:spPr>
          <a:xfrm>
            <a:off x="839502" y="3738457"/>
            <a:ext cx="1589980" cy="338554"/>
          </a:xfrm>
          <a:prstGeom prst="rect">
            <a:avLst/>
          </a:prstGeom>
          <a:noFill/>
        </p:spPr>
        <p:txBody>
          <a:bodyPr wrap="square" rtlCol="0">
            <a:spAutoFit/>
          </a:bodyPr>
          <a:lstStyle/>
          <a:p>
            <a:pPr algn="r"/>
            <a:r>
              <a:rPr kumimoji="1" lang="zh-TW" altLang="en-US" sz="1600">
                <a:solidFill>
                  <a:srgbClr val="03D2FB"/>
                </a:solidFill>
                <a:latin typeface="微軟正黑體" panose="020B0604030504040204" pitchFamily="34" charset="-120"/>
                <a:ea typeface="微軟正黑體" panose="020B0604030504040204" pitchFamily="34" charset="-120"/>
              </a:rPr>
              <a:t>系統過溫警示</a:t>
            </a:r>
          </a:p>
        </p:txBody>
      </p:sp>
      <p:sp>
        <p:nvSpPr>
          <p:cNvPr id="28" name="文字方塊 27">
            <a:extLst>
              <a:ext uri="{FF2B5EF4-FFF2-40B4-BE49-F238E27FC236}">
                <a16:creationId xmlns:a16="http://schemas.microsoft.com/office/drawing/2014/main" id="{2BB73297-4472-4AEC-A5B6-6E04080C4EEB}"/>
              </a:ext>
            </a:extLst>
          </p:cNvPr>
          <p:cNvSpPr txBox="1"/>
          <p:nvPr/>
        </p:nvSpPr>
        <p:spPr>
          <a:xfrm>
            <a:off x="618401" y="4148032"/>
            <a:ext cx="1589980" cy="338554"/>
          </a:xfrm>
          <a:prstGeom prst="rect">
            <a:avLst/>
          </a:prstGeom>
          <a:noFill/>
        </p:spPr>
        <p:txBody>
          <a:bodyPr wrap="square" rtlCol="0">
            <a:spAutoFit/>
          </a:bodyPr>
          <a:lstStyle/>
          <a:p>
            <a:pPr algn="r"/>
            <a:r>
              <a:rPr kumimoji="1" lang="zh-TW" altLang="en-US" sz="1600">
                <a:solidFill>
                  <a:srgbClr val="03D2FB"/>
                </a:solidFill>
                <a:latin typeface="微軟正黑體" panose="020B0604030504040204" pitchFamily="34" charset="-120"/>
                <a:ea typeface="微軟正黑體" panose="020B0604030504040204" pitchFamily="34" charset="-120"/>
              </a:rPr>
              <a:t>裝置名稱</a:t>
            </a:r>
          </a:p>
        </p:txBody>
      </p:sp>
      <p:sp>
        <p:nvSpPr>
          <p:cNvPr id="29" name="文字方塊 28">
            <a:extLst>
              <a:ext uri="{FF2B5EF4-FFF2-40B4-BE49-F238E27FC236}">
                <a16:creationId xmlns:a16="http://schemas.microsoft.com/office/drawing/2014/main" id="{6F1F3A67-B978-4E05-8CF1-C800FF0B0412}"/>
              </a:ext>
            </a:extLst>
          </p:cNvPr>
          <p:cNvSpPr txBox="1"/>
          <p:nvPr/>
        </p:nvSpPr>
        <p:spPr>
          <a:xfrm>
            <a:off x="1227891" y="4576657"/>
            <a:ext cx="965344" cy="338554"/>
          </a:xfrm>
          <a:prstGeom prst="rect">
            <a:avLst/>
          </a:prstGeom>
          <a:noFill/>
        </p:spPr>
        <p:txBody>
          <a:bodyPr wrap="square" rtlCol="0">
            <a:spAutoFit/>
          </a:bodyPr>
          <a:lstStyle/>
          <a:p>
            <a:pPr algn="r"/>
            <a:r>
              <a:rPr kumimoji="1" lang="en-US" altLang="zh-TW" sz="1600">
                <a:solidFill>
                  <a:srgbClr val="03D2FB"/>
                </a:solidFill>
                <a:latin typeface="微軟正黑體" panose="020B0604030504040204" pitchFamily="34" charset="-120"/>
                <a:ea typeface="微軟正黑體" panose="020B0604030504040204" pitchFamily="34" charset="-120"/>
              </a:rPr>
              <a:t>IP </a:t>
            </a:r>
            <a:r>
              <a:rPr kumimoji="1" lang="zh-TW" altLang="en-US" sz="1600">
                <a:solidFill>
                  <a:srgbClr val="03D2FB"/>
                </a:solidFill>
                <a:latin typeface="微軟正黑體" panose="020B0604030504040204" pitchFamily="34" charset="-120"/>
                <a:ea typeface="微軟正黑體" panose="020B0604030504040204" pitchFamily="34" charset="-120"/>
              </a:rPr>
              <a:t>位址</a:t>
            </a:r>
          </a:p>
        </p:txBody>
      </p:sp>
      <p:sp>
        <p:nvSpPr>
          <p:cNvPr id="30" name="文字方塊 29">
            <a:extLst>
              <a:ext uri="{FF2B5EF4-FFF2-40B4-BE49-F238E27FC236}">
                <a16:creationId xmlns:a16="http://schemas.microsoft.com/office/drawing/2014/main" id="{C3D7E7D6-26A6-42B1-8784-DB8872BC377A}"/>
              </a:ext>
            </a:extLst>
          </p:cNvPr>
          <p:cNvSpPr txBox="1"/>
          <p:nvPr/>
        </p:nvSpPr>
        <p:spPr>
          <a:xfrm>
            <a:off x="7229561" y="2893594"/>
            <a:ext cx="2344425" cy="338554"/>
          </a:xfrm>
          <a:prstGeom prst="rect">
            <a:avLst/>
          </a:prstGeom>
          <a:noFill/>
        </p:spPr>
        <p:txBody>
          <a:bodyPr wrap="square" rtlCol="0">
            <a:spAutoFit/>
          </a:bodyPr>
          <a:lstStyle/>
          <a:p>
            <a:r>
              <a:rPr kumimoji="1" lang="zh-TW" altLang="en-US" sz="1600">
                <a:solidFill>
                  <a:srgbClr val="03D2FB"/>
                </a:solidFill>
                <a:latin typeface="微軟正黑體" panose="020B0604030504040204" pitchFamily="34" charset="-120"/>
                <a:ea typeface="微軟正黑體" panose="020B0604030504040204" pitchFamily="34" charset="-120"/>
              </a:rPr>
              <a:t>電源供應器狀態</a:t>
            </a:r>
          </a:p>
        </p:txBody>
      </p:sp>
      <p:cxnSp>
        <p:nvCxnSpPr>
          <p:cNvPr id="31" name="直線接點 30">
            <a:extLst>
              <a:ext uri="{FF2B5EF4-FFF2-40B4-BE49-F238E27FC236}">
                <a16:creationId xmlns:a16="http://schemas.microsoft.com/office/drawing/2014/main" id="{49754DDB-9F57-4887-A628-6690B4A83156}"/>
              </a:ext>
            </a:extLst>
          </p:cNvPr>
          <p:cNvCxnSpPr>
            <a:cxnSpLocks/>
          </p:cNvCxnSpPr>
          <p:nvPr/>
        </p:nvCxnSpPr>
        <p:spPr>
          <a:xfrm flipH="1">
            <a:off x="2193235" y="4317309"/>
            <a:ext cx="1976134"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cxnSp>
        <p:nvCxnSpPr>
          <p:cNvPr id="32" name="直線接點 31">
            <a:extLst>
              <a:ext uri="{FF2B5EF4-FFF2-40B4-BE49-F238E27FC236}">
                <a16:creationId xmlns:a16="http://schemas.microsoft.com/office/drawing/2014/main" id="{1CD8D03C-9A35-4E91-80E9-039DE85B552A}"/>
              </a:ext>
            </a:extLst>
          </p:cNvPr>
          <p:cNvCxnSpPr>
            <a:cxnSpLocks/>
          </p:cNvCxnSpPr>
          <p:nvPr/>
        </p:nvCxnSpPr>
        <p:spPr>
          <a:xfrm flipH="1">
            <a:off x="2458379" y="3907734"/>
            <a:ext cx="1710990"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cxnSp>
        <p:nvCxnSpPr>
          <p:cNvPr id="34" name="直線接點 33">
            <a:extLst>
              <a:ext uri="{FF2B5EF4-FFF2-40B4-BE49-F238E27FC236}">
                <a16:creationId xmlns:a16="http://schemas.microsoft.com/office/drawing/2014/main" id="{7ED9CE8E-343C-42E6-8934-F1FA0D367CA4}"/>
              </a:ext>
            </a:extLst>
          </p:cNvPr>
          <p:cNvCxnSpPr>
            <a:cxnSpLocks/>
          </p:cNvCxnSpPr>
          <p:nvPr/>
        </p:nvCxnSpPr>
        <p:spPr>
          <a:xfrm flipH="1">
            <a:off x="2665728" y="3545784"/>
            <a:ext cx="1485755"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cxnSp>
        <p:nvCxnSpPr>
          <p:cNvPr id="38" name="接點: 肘形 37">
            <a:extLst>
              <a:ext uri="{FF2B5EF4-FFF2-40B4-BE49-F238E27FC236}">
                <a16:creationId xmlns:a16="http://schemas.microsoft.com/office/drawing/2014/main" id="{DE43A316-E4C9-4005-B1D2-FCDD62EBD0B9}"/>
              </a:ext>
            </a:extLst>
          </p:cNvPr>
          <p:cNvCxnSpPr>
            <a:cxnSpLocks/>
          </p:cNvCxnSpPr>
          <p:nvPr/>
        </p:nvCxnSpPr>
        <p:spPr>
          <a:xfrm flipV="1">
            <a:off x="5023397" y="3027386"/>
            <a:ext cx="2155910" cy="899930"/>
          </a:xfrm>
          <a:prstGeom prst="bentConnector3">
            <a:avLst>
              <a:gd name="adj1" fmla="val 12888"/>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cxnSp>
        <p:nvCxnSpPr>
          <p:cNvPr id="48" name="接點: 肘形 47">
            <a:extLst>
              <a:ext uri="{FF2B5EF4-FFF2-40B4-BE49-F238E27FC236}">
                <a16:creationId xmlns:a16="http://schemas.microsoft.com/office/drawing/2014/main" id="{0D071719-63D4-4F4D-907F-384C4DDB4DDA}"/>
              </a:ext>
            </a:extLst>
          </p:cNvPr>
          <p:cNvCxnSpPr>
            <a:cxnSpLocks/>
          </p:cNvCxnSpPr>
          <p:nvPr/>
        </p:nvCxnSpPr>
        <p:spPr>
          <a:xfrm rot="10800000">
            <a:off x="2977085" y="3098497"/>
            <a:ext cx="1775602" cy="252173"/>
          </a:xfrm>
          <a:prstGeom prst="bentConnector3">
            <a:avLst>
              <a:gd name="adj1" fmla="val 111"/>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025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1459F727-5D68-E044-9D8C-4D54A4158BD5}"/>
              </a:ext>
            </a:extLst>
          </p:cNvPr>
          <p:cNvSpPr/>
          <p:nvPr/>
        </p:nvSpPr>
        <p:spPr>
          <a:xfrm>
            <a:off x="606169" y="2671118"/>
            <a:ext cx="6785231" cy="1862048"/>
          </a:xfrm>
          <a:prstGeom prst="rect">
            <a:avLst/>
          </a:prstGeom>
        </p:spPr>
        <p:txBody>
          <a:bodyPr wrap="square">
            <a:spAutoFit/>
          </a:bodyPr>
          <a:lstStyle/>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微軟正黑體" panose="020B0604030504040204" pitchFamily="34" charset="-120"/>
                <a:ea typeface="微軟正黑體" panose="020B0604030504040204" pitchFamily="34" charset="-120"/>
              </a:rPr>
              <a:t>TDS-h2489FU-4309Y-64G (8 x 8GB RDIMM)</a:t>
            </a:r>
          </a:p>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微軟正黑體" panose="020B0604030504040204" pitchFamily="34" charset="-120"/>
                <a:ea typeface="微軟正黑體" panose="020B0604030504040204" pitchFamily="34" charset="-120"/>
              </a:rPr>
              <a:t>TDS-h2489FU-4314-128G (8 x 16GB RDIMM)</a:t>
            </a:r>
          </a:p>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微軟正黑體" panose="020B0604030504040204" pitchFamily="34" charset="-120"/>
                <a:ea typeface="微軟正黑體" panose="020B0604030504040204" pitchFamily="34" charset="-120"/>
              </a:rPr>
              <a:t>TDS-h2489FU-4314-256G (8 x 32GB RDIMM)</a:t>
            </a:r>
          </a:p>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微軟正黑體" panose="020B0604030504040204" pitchFamily="34" charset="-120"/>
                <a:ea typeface="微軟正黑體" panose="020B0604030504040204" pitchFamily="34" charset="-120"/>
              </a:rPr>
              <a:t>TDS-h2489FU-4314-512G (16 x 32GB RDIMM) </a:t>
            </a:r>
            <a:r>
              <a:rPr lang="zh-TW" altLang="en-US" sz="1600">
                <a:solidFill>
                  <a:schemeClr val="bg1"/>
                </a:solidFill>
                <a:latin typeface="微軟正黑體" panose="020B0604030504040204" pitchFamily="34" charset="-120"/>
                <a:ea typeface="微軟正黑體" panose="020B0604030504040204" pitchFamily="34" charset="-120"/>
              </a:rPr>
              <a:t>依訂單生產</a:t>
            </a:r>
            <a:endParaRPr lang="en-US" altLang="zh-TW" sz="1600">
              <a:solidFill>
                <a:schemeClr val="bg1"/>
              </a:solidFill>
              <a:latin typeface="微軟正黑體" panose="020B0604030504040204" pitchFamily="34" charset="-120"/>
              <a:ea typeface="微軟正黑體" panose="020B0604030504040204" pitchFamily="34" charset="-120"/>
            </a:endParaRPr>
          </a:p>
          <a:p>
            <a:pPr marL="180975" indent="-180975">
              <a:lnSpc>
                <a:spcPts val="1800"/>
              </a:lnSpc>
              <a:spcBef>
                <a:spcPts val="1200"/>
              </a:spcBef>
              <a:buClr>
                <a:srgbClr val="03D2FB"/>
              </a:buClr>
              <a:buFont typeface="Arial" panose="020B0604020202020204" pitchFamily="34" charset="0"/>
              <a:buChar char="•"/>
            </a:pPr>
            <a:r>
              <a:rPr lang="en" altLang="zh-TW" sz="1600">
                <a:solidFill>
                  <a:schemeClr val="bg1"/>
                </a:solidFill>
                <a:latin typeface="微軟正黑體" panose="020B0604030504040204" pitchFamily="34" charset="-120"/>
                <a:ea typeface="微軟正黑體" panose="020B0604030504040204" pitchFamily="34" charset="-120"/>
              </a:rPr>
              <a:t>TDS-h2489FU-4314-1TB (32 x 32GB RDIMM) </a:t>
            </a:r>
            <a:r>
              <a:rPr lang="zh-TW" altLang="en-US" sz="1600">
                <a:solidFill>
                  <a:schemeClr val="bg1"/>
                </a:solidFill>
                <a:latin typeface="微軟正黑體" panose="020B0604030504040204" pitchFamily="34" charset="-120"/>
                <a:ea typeface="微軟正黑體" panose="020B0604030504040204" pitchFamily="34" charset="-120"/>
              </a:rPr>
              <a:t>依訂單生產</a:t>
            </a:r>
          </a:p>
        </p:txBody>
      </p:sp>
      <p:pic>
        <p:nvPicPr>
          <p:cNvPr id="1026" name="Picture 2" descr="RAIL-A03-57">
            <a:extLst>
              <a:ext uri="{FF2B5EF4-FFF2-40B4-BE49-F238E27FC236}">
                <a16:creationId xmlns:a16="http://schemas.microsoft.com/office/drawing/2014/main" id="{EB5B50FD-12C4-2E43-BF6D-5A744C5361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1973" y="3067398"/>
            <a:ext cx="3333331" cy="1077777"/>
          </a:xfrm>
          <a:prstGeom prst="rect">
            <a:avLst/>
          </a:prstGeom>
          <a:noFill/>
          <a:effectLst>
            <a:outerShdw blurRad="177800" dist="190500" dir="4200000" algn="tl" rotWithShape="0">
              <a:prstClr val="black">
                <a:alpha val="90000"/>
              </a:prstClr>
            </a:outerShdw>
          </a:effectLst>
          <a:extLst>
            <a:ext uri="{909E8E84-426E-40DD-AFC4-6F175D3DCCD1}">
              <a14:hiddenFill xmlns:a14="http://schemas.microsoft.com/office/drawing/2010/main">
                <a:solidFill>
                  <a:srgbClr val="FFFFFF"/>
                </a:solidFill>
              </a14:hiddenFill>
            </a:ext>
          </a:extLst>
        </p:spPr>
      </p:pic>
      <p:sp>
        <p:nvSpPr>
          <p:cNvPr id="7" name="文字方塊 6">
            <a:extLst>
              <a:ext uri="{FF2B5EF4-FFF2-40B4-BE49-F238E27FC236}">
                <a16:creationId xmlns:a16="http://schemas.microsoft.com/office/drawing/2014/main" id="{99678CA8-7391-4419-8FC3-4C0E5611FFC8}"/>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zh-TW" altLang="en-US" sz="4000" b="1">
                <a:solidFill>
                  <a:schemeClr val="bg1"/>
                </a:solidFill>
                <a:latin typeface="微軟正黑體" panose="020B0604030504040204" pitchFamily="34" charset="-120"/>
                <a:ea typeface="微軟正黑體" panose="020B0604030504040204" pitchFamily="34" charset="-120"/>
              </a:rPr>
              <a:t>訂購料號與機架滑軌配件</a:t>
            </a:r>
          </a:p>
        </p:txBody>
      </p:sp>
      <p:sp>
        <p:nvSpPr>
          <p:cNvPr id="9" name="文字方塊 8">
            <a:extLst>
              <a:ext uri="{FF2B5EF4-FFF2-40B4-BE49-F238E27FC236}">
                <a16:creationId xmlns:a16="http://schemas.microsoft.com/office/drawing/2014/main" id="{11182DE0-1B91-4E16-9FB7-67DB37B99851}"/>
              </a:ext>
            </a:extLst>
          </p:cNvPr>
          <p:cNvSpPr txBox="1"/>
          <p:nvPr/>
        </p:nvSpPr>
        <p:spPr>
          <a:xfrm>
            <a:off x="525918" y="2190056"/>
            <a:ext cx="1652587" cy="461665"/>
          </a:xfrm>
          <a:prstGeom prst="rect">
            <a:avLst/>
          </a:prstGeom>
          <a:noFill/>
        </p:spPr>
        <p:txBody>
          <a:bodyPr wrap="square">
            <a:spAutoFit/>
          </a:bodyPr>
          <a:lstStyle/>
          <a:p>
            <a:r>
              <a:rPr lang="zh-TW" altLang="en-US" sz="2400" b="1">
                <a:solidFill>
                  <a:srgbClr val="03D2FB"/>
                </a:solidFill>
                <a:latin typeface="微軟正黑體" panose="020B0604030504040204" pitchFamily="34" charset="-120"/>
                <a:ea typeface="微軟正黑體" panose="020B0604030504040204" pitchFamily="34" charset="-120"/>
              </a:rPr>
              <a:t>訂購料號</a:t>
            </a:r>
            <a:endParaRPr lang="zh-TW" altLang="en-US" sz="2400">
              <a:solidFill>
                <a:srgbClr val="03D2FB"/>
              </a:solidFill>
            </a:endParaRPr>
          </a:p>
        </p:txBody>
      </p:sp>
      <p:sp>
        <p:nvSpPr>
          <p:cNvPr id="11" name="矩形 10">
            <a:extLst>
              <a:ext uri="{FF2B5EF4-FFF2-40B4-BE49-F238E27FC236}">
                <a16:creationId xmlns:a16="http://schemas.microsoft.com/office/drawing/2014/main" id="{0C186A5F-C7FC-4DA8-AE3F-64939E8123D0}"/>
              </a:ext>
            </a:extLst>
          </p:cNvPr>
          <p:cNvSpPr/>
          <p:nvPr/>
        </p:nvSpPr>
        <p:spPr>
          <a:xfrm>
            <a:off x="8152224" y="2671118"/>
            <a:ext cx="2403731" cy="323165"/>
          </a:xfrm>
          <a:prstGeom prst="rect">
            <a:avLst/>
          </a:prstGeom>
        </p:spPr>
        <p:txBody>
          <a:bodyPr wrap="square">
            <a:spAutoFit/>
          </a:bodyPr>
          <a:lstStyle/>
          <a:p>
            <a:pPr marL="180975" indent="-180975">
              <a:lnSpc>
                <a:spcPts val="1800"/>
              </a:lnSpc>
              <a:spcBef>
                <a:spcPts val="1200"/>
              </a:spcBef>
              <a:buClr>
                <a:srgbClr val="03D2FB"/>
              </a:buClr>
              <a:buFont typeface="Arial" panose="020B0604020202020204" pitchFamily="34" charset="0"/>
              <a:buChar char="•"/>
            </a:pPr>
            <a:r>
              <a:rPr lang="en-US" altLang="zh-TW" sz="1600">
                <a:solidFill>
                  <a:schemeClr val="bg1"/>
                </a:solidFill>
                <a:latin typeface="微軟正黑體" panose="020B0604030504040204" pitchFamily="34" charset="-120"/>
                <a:ea typeface="微軟正黑體" panose="020B0604030504040204" pitchFamily="34" charset="-120"/>
              </a:rPr>
              <a:t>RAIL-E03</a:t>
            </a:r>
          </a:p>
        </p:txBody>
      </p:sp>
      <p:sp>
        <p:nvSpPr>
          <p:cNvPr id="12" name="文字方塊 11">
            <a:extLst>
              <a:ext uri="{FF2B5EF4-FFF2-40B4-BE49-F238E27FC236}">
                <a16:creationId xmlns:a16="http://schemas.microsoft.com/office/drawing/2014/main" id="{4F180CD5-D3BD-428F-892E-E3C84ED9E944}"/>
              </a:ext>
            </a:extLst>
          </p:cNvPr>
          <p:cNvSpPr txBox="1"/>
          <p:nvPr/>
        </p:nvSpPr>
        <p:spPr>
          <a:xfrm>
            <a:off x="8071973" y="2190056"/>
            <a:ext cx="2483982" cy="461665"/>
          </a:xfrm>
          <a:prstGeom prst="rect">
            <a:avLst/>
          </a:prstGeom>
          <a:noFill/>
        </p:spPr>
        <p:txBody>
          <a:bodyPr wrap="square">
            <a:spAutoFit/>
          </a:bodyPr>
          <a:lstStyle/>
          <a:p>
            <a:r>
              <a:rPr lang="zh-TW" altLang="en-US" sz="2400" b="1">
                <a:solidFill>
                  <a:srgbClr val="03D2FB"/>
                </a:solidFill>
                <a:latin typeface="微軟正黑體" panose="020B0604030504040204" pitchFamily="34" charset="-120"/>
                <a:ea typeface="微軟正黑體" panose="020B0604030504040204" pitchFamily="34" charset="-120"/>
              </a:rPr>
              <a:t>選購的機架滑軌</a:t>
            </a:r>
          </a:p>
        </p:txBody>
      </p:sp>
      <p:pic>
        <p:nvPicPr>
          <p:cNvPr id="5" name="圖片 4" descr="一張含有 文字, 電子用品, 計算機 的圖片&#10;&#10;自動產生的描述">
            <a:extLst>
              <a:ext uri="{FF2B5EF4-FFF2-40B4-BE49-F238E27FC236}">
                <a16:creationId xmlns:a16="http://schemas.microsoft.com/office/drawing/2014/main" id="{0A3B0BE8-7308-4814-981C-89F3E9A15E3A}"/>
              </a:ext>
            </a:extLst>
          </p:cNvPr>
          <p:cNvPicPr>
            <a:picLocks noChangeAspect="1"/>
          </p:cNvPicPr>
          <p:nvPr/>
        </p:nvPicPr>
        <p:blipFill rotWithShape="1">
          <a:blip r:embed="rId3">
            <a:extLst>
              <a:ext uri="{28A0092B-C50C-407E-A947-70E740481C1C}">
                <a14:useLocalDpi xmlns:a14="http://schemas.microsoft.com/office/drawing/2010/main" val="0"/>
              </a:ext>
            </a:extLst>
          </a:blip>
          <a:srcRect b="6255"/>
          <a:stretch/>
        </p:blipFill>
        <p:spPr>
          <a:xfrm>
            <a:off x="414343" y="4914900"/>
            <a:ext cx="11363314" cy="1943100"/>
          </a:xfrm>
          <a:prstGeom prst="rect">
            <a:avLst/>
          </a:prstGeom>
        </p:spPr>
      </p:pic>
    </p:spTree>
    <p:extLst>
      <p:ext uri="{BB962C8B-B14F-4D97-AF65-F5344CB8AC3E}">
        <p14:creationId xmlns:p14="http://schemas.microsoft.com/office/powerpoint/2010/main" val="1913228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字方塊 11">
            <a:extLst>
              <a:ext uri="{FF2B5EF4-FFF2-40B4-BE49-F238E27FC236}">
                <a16:creationId xmlns:a16="http://schemas.microsoft.com/office/drawing/2014/main" id="{682601AC-CC99-4849-B750-AEEF0406A28A}"/>
              </a:ext>
            </a:extLst>
          </p:cNvPr>
          <p:cNvSpPr txBox="1"/>
          <p:nvPr/>
        </p:nvSpPr>
        <p:spPr>
          <a:xfrm>
            <a:off x="1296164" y="4120634"/>
            <a:ext cx="1871025" cy="369332"/>
          </a:xfrm>
          <a:prstGeom prst="rect">
            <a:avLst/>
          </a:prstGeom>
          <a:noFill/>
        </p:spPr>
        <p:txBody>
          <a:bodyPr wrap="none" rtlCol="0">
            <a:spAutoFit/>
          </a:bodyPr>
          <a:lstStyle/>
          <a:p>
            <a:r>
              <a:rPr kumimoji="1" lang="en-US" altLang="zh-TW">
                <a:solidFill>
                  <a:schemeClr val="bg1"/>
                </a:solidFill>
                <a:latin typeface="微軟正黑體" panose="020B0604030504040204" pitchFamily="34" charset="-120"/>
                <a:ea typeface="微軟正黑體" panose="020B0604030504040204" pitchFamily="34" charset="-120"/>
              </a:rPr>
              <a:t>1. </a:t>
            </a:r>
            <a:r>
              <a:rPr kumimoji="1" lang="zh-TW" altLang="en-US">
                <a:solidFill>
                  <a:schemeClr val="bg1"/>
                </a:solidFill>
                <a:latin typeface="微軟正黑體" panose="020B0604030504040204" pitchFamily="34" charset="-120"/>
                <a:ea typeface="微軟正黑體" panose="020B0604030504040204" pitchFamily="34" charset="-120"/>
              </a:rPr>
              <a:t>拔除磁碟托盤</a:t>
            </a:r>
            <a:r>
              <a:rPr kumimoji="1" lang="en-US" altLang="zh-TW">
                <a:solidFill>
                  <a:schemeClr val="bg1"/>
                </a:solidFill>
                <a:latin typeface="微軟正黑體" panose="020B0604030504040204" pitchFamily="34" charset="-120"/>
                <a:ea typeface="微軟正黑體" panose="020B0604030504040204" pitchFamily="34" charset="-120"/>
              </a:rPr>
              <a:t> </a:t>
            </a:r>
          </a:p>
        </p:txBody>
      </p:sp>
      <p:sp>
        <p:nvSpPr>
          <p:cNvPr id="13" name="文字方塊 12">
            <a:extLst>
              <a:ext uri="{FF2B5EF4-FFF2-40B4-BE49-F238E27FC236}">
                <a16:creationId xmlns:a16="http://schemas.microsoft.com/office/drawing/2014/main" id="{F7F9E47E-DD74-C144-A8AF-6154A50C2582}"/>
              </a:ext>
            </a:extLst>
          </p:cNvPr>
          <p:cNvSpPr txBox="1"/>
          <p:nvPr/>
        </p:nvSpPr>
        <p:spPr>
          <a:xfrm>
            <a:off x="5035546" y="4120634"/>
            <a:ext cx="1797287" cy="369332"/>
          </a:xfrm>
          <a:prstGeom prst="rect">
            <a:avLst/>
          </a:prstGeom>
          <a:noFill/>
        </p:spPr>
        <p:txBody>
          <a:bodyPr wrap="none" rtlCol="0">
            <a:spAutoFit/>
          </a:bodyPr>
          <a:lstStyle/>
          <a:p>
            <a:r>
              <a:rPr kumimoji="1" lang="en-US" altLang="zh-TW">
                <a:solidFill>
                  <a:schemeClr val="bg1"/>
                </a:solidFill>
                <a:latin typeface="微軟正黑體" panose="020B0604030504040204" pitchFamily="34" charset="-120"/>
                <a:ea typeface="微軟正黑體" panose="020B0604030504040204" pitchFamily="34" charset="-120"/>
              </a:rPr>
              <a:t>2. </a:t>
            </a:r>
            <a:r>
              <a:rPr kumimoji="1" lang="zh-TW" altLang="en-US">
                <a:solidFill>
                  <a:schemeClr val="bg1"/>
                </a:solidFill>
                <a:latin typeface="微軟正黑體" panose="020B0604030504040204" pitchFamily="34" charset="-120"/>
                <a:ea typeface="微軟正黑體" panose="020B0604030504040204" pitchFamily="34" charset="-120"/>
              </a:rPr>
              <a:t>使用螺絲固定</a:t>
            </a:r>
            <a:endParaRPr kumimoji="1" lang="en-US" altLang="zh-TW">
              <a:solidFill>
                <a:schemeClr val="bg1"/>
              </a:solidFill>
              <a:latin typeface="微軟正黑體" panose="020B0604030504040204" pitchFamily="34" charset="-120"/>
              <a:ea typeface="微軟正黑體" panose="020B0604030504040204" pitchFamily="34" charset="-120"/>
            </a:endParaRPr>
          </a:p>
        </p:txBody>
      </p:sp>
      <p:sp>
        <p:nvSpPr>
          <p:cNvPr id="14" name="文字方塊 13">
            <a:extLst>
              <a:ext uri="{FF2B5EF4-FFF2-40B4-BE49-F238E27FC236}">
                <a16:creationId xmlns:a16="http://schemas.microsoft.com/office/drawing/2014/main" id="{F56E8570-B5D5-1D4F-94C5-2B88F88E6FB6}"/>
              </a:ext>
            </a:extLst>
          </p:cNvPr>
          <p:cNvSpPr txBox="1"/>
          <p:nvPr/>
        </p:nvSpPr>
        <p:spPr>
          <a:xfrm>
            <a:off x="8330261" y="1788274"/>
            <a:ext cx="1797287" cy="369332"/>
          </a:xfrm>
          <a:prstGeom prst="rect">
            <a:avLst/>
          </a:prstGeom>
          <a:noFill/>
        </p:spPr>
        <p:txBody>
          <a:bodyPr wrap="none" rtlCol="0">
            <a:spAutoFit/>
          </a:bodyPr>
          <a:lstStyle/>
          <a:p>
            <a:r>
              <a:rPr kumimoji="1" lang="en-US" altLang="zh-TW">
                <a:solidFill>
                  <a:schemeClr val="bg1"/>
                </a:solidFill>
                <a:latin typeface="微軟正黑體" panose="020B0604030504040204" pitchFamily="34" charset="-120"/>
                <a:ea typeface="微軟正黑體" panose="020B0604030504040204" pitchFamily="34" charset="-120"/>
              </a:rPr>
              <a:t>3. </a:t>
            </a:r>
            <a:r>
              <a:rPr kumimoji="1" lang="zh-TW" altLang="en-US">
                <a:solidFill>
                  <a:schemeClr val="bg1"/>
                </a:solidFill>
                <a:latin typeface="微軟正黑體" panose="020B0604030504040204" pitchFamily="34" charset="-120"/>
                <a:ea typeface="微軟正黑體" panose="020B0604030504040204" pitchFamily="34" charset="-120"/>
              </a:rPr>
              <a:t>裝回磁碟托盤</a:t>
            </a:r>
            <a:endParaRPr kumimoji="1" lang="en-US" altLang="zh-TW">
              <a:solidFill>
                <a:schemeClr val="bg1"/>
              </a:solidFill>
              <a:latin typeface="微軟正黑體" panose="020B0604030504040204" pitchFamily="34" charset="-120"/>
              <a:ea typeface="微軟正黑體" panose="020B0604030504040204" pitchFamily="34" charset="-120"/>
            </a:endParaRPr>
          </a:p>
        </p:txBody>
      </p:sp>
      <p:sp>
        <p:nvSpPr>
          <p:cNvPr id="15" name="文字方塊 14">
            <a:extLst>
              <a:ext uri="{FF2B5EF4-FFF2-40B4-BE49-F238E27FC236}">
                <a16:creationId xmlns:a16="http://schemas.microsoft.com/office/drawing/2014/main" id="{0AFFCBC3-AB50-3F44-A37E-DE56FA710AB6}"/>
              </a:ext>
            </a:extLst>
          </p:cNvPr>
          <p:cNvSpPr txBox="1"/>
          <p:nvPr/>
        </p:nvSpPr>
        <p:spPr>
          <a:xfrm>
            <a:off x="8330261" y="4120634"/>
            <a:ext cx="3634328" cy="369332"/>
          </a:xfrm>
          <a:prstGeom prst="rect">
            <a:avLst/>
          </a:prstGeom>
          <a:noFill/>
        </p:spPr>
        <p:txBody>
          <a:bodyPr wrap="none" lIns="91440" tIns="45720" rIns="91440" bIns="45720" rtlCol="0" anchor="t">
            <a:spAutoFit/>
          </a:bodyPr>
          <a:lstStyle/>
          <a:p>
            <a:r>
              <a:rPr kumimoji="1" lang="en-US" altLang="zh-TW">
                <a:solidFill>
                  <a:schemeClr val="bg1"/>
                </a:solidFill>
                <a:latin typeface="微軟正黑體"/>
                <a:ea typeface="微軟正黑體"/>
              </a:rPr>
              <a:t>4. </a:t>
            </a:r>
            <a:r>
              <a:rPr kumimoji="1" lang="zh-TW" altLang="en-US">
                <a:solidFill>
                  <a:schemeClr val="bg1"/>
                </a:solidFill>
                <a:latin typeface="微軟正黑體"/>
                <a:ea typeface="微軟正黑體"/>
              </a:rPr>
              <a:t>使用隨附的鑰匙上鎖 (非必要性)</a:t>
            </a:r>
            <a:endParaRPr kumimoji="1" lang="en-US" altLang="zh-TW">
              <a:solidFill>
                <a:schemeClr val="bg1"/>
              </a:solidFill>
              <a:latin typeface="微軟正黑體"/>
              <a:ea typeface="微軟正黑體"/>
            </a:endParaRPr>
          </a:p>
        </p:txBody>
      </p:sp>
      <p:sp>
        <p:nvSpPr>
          <p:cNvPr id="17" name="文字方塊 16">
            <a:extLst>
              <a:ext uri="{FF2B5EF4-FFF2-40B4-BE49-F238E27FC236}">
                <a16:creationId xmlns:a16="http://schemas.microsoft.com/office/drawing/2014/main" id="{5331B3D3-E2EF-4347-BA0B-FFB5B7B6CE8F}"/>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en-US" altLang="zh-TW" sz="4000" b="1">
                <a:solidFill>
                  <a:schemeClr val="bg1"/>
                </a:solidFill>
                <a:latin typeface="微軟正黑體" panose="020B0604030504040204" pitchFamily="34" charset="-120"/>
                <a:ea typeface="微軟正黑體" panose="020B0604030504040204" pitchFamily="34" charset="-120"/>
              </a:rPr>
              <a:t>2.5 </a:t>
            </a:r>
            <a:r>
              <a:rPr lang="zh-TW" altLang="en-US" sz="4000" b="1">
                <a:solidFill>
                  <a:schemeClr val="bg1"/>
                </a:solidFill>
                <a:latin typeface="微軟正黑體" panose="020B0604030504040204" pitchFamily="34" charset="-120"/>
                <a:ea typeface="微軟正黑體" panose="020B0604030504040204" pitchFamily="34" charset="-120"/>
              </a:rPr>
              <a:t>吋</a:t>
            </a:r>
            <a:r>
              <a:rPr lang="en-US" altLang="zh-TW" sz="4000" b="1">
                <a:solidFill>
                  <a:schemeClr val="bg1"/>
                </a:solidFill>
                <a:latin typeface="微軟正黑體" panose="020B0604030504040204" pitchFamily="34" charset="-120"/>
                <a:ea typeface="微軟正黑體" panose="020B0604030504040204" pitchFamily="34" charset="-120"/>
              </a:rPr>
              <a:t> SSD </a:t>
            </a:r>
            <a:r>
              <a:rPr lang="zh-TW" altLang="en-US" sz="4000" b="1">
                <a:solidFill>
                  <a:schemeClr val="bg1"/>
                </a:solidFill>
                <a:latin typeface="微軟正黑體" panose="020B0604030504040204" pitchFamily="34" charset="-120"/>
                <a:ea typeface="微軟正黑體" panose="020B0604030504040204" pitchFamily="34" charset="-120"/>
              </a:rPr>
              <a:t>安裝與可鎖式熱插拔拖盤</a:t>
            </a:r>
          </a:p>
        </p:txBody>
      </p:sp>
    </p:spTree>
    <p:extLst>
      <p:ext uri="{BB962C8B-B14F-4D97-AF65-F5344CB8AC3E}">
        <p14:creationId xmlns:p14="http://schemas.microsoft.com/office/powerpoint/2010/main" val="2880312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圓角 34">
            <a:extLst>
              <a:ext uri="{FF2B5EF4-FFF2-40B4-BE49-F238E27FC236}">
                <a16:creationId xmlns:a16="http://schemas.microsoft.com/office/drawing/2014/main" id="{A1B8769C-1262-4E16-AB5B-C5447C51F5BF}"/>
              </a:ext>
            </a:extLst>
          </p:cNvPr>
          <p:cNvSpPr/>
          <p:nvPr/>
        </p:nvSpPr>
        <p:spPr>
          <a:xfrm>
            <a:off x="9574183" y="3139860"/>
            <a:ext cx="2079217" cy="2057400"/>
          </a:xfrm>
          <a:prstGeom prst="roundRect">
            <a:avLst>
              <a:gd name="adj" fmla="val 3691"/>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bg1"/>
              </a:solidFill>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34" name="矩形: 圓角 33">
            <a:extLst>
              <a:ext uri="{FF2B5EF4-FFF2-40B4-BE49-F238E27FC236}">
                <a16:creationId xmlns:a16="http://schemas.microsoft.com/office/drawing/2014/main" id="{95EC1EB8-030C-4153-9AFD-84EC108E0CE4}"/>
              </a:ext>
            </a:extLst>
          </p:cNvPr>
          <p:cNvSpPr/>
          <p:nvPr/>
        </p:nvSpPr>
        <p:spPr>
          <a:xfrm>
            <a:off x="6717969" y="3139860"/>
            <a:ext cx="2079217" cy="2057400"/>
          </a:xfrm>
          <a:prstGeom prst="roundRect">
            <a:avLst>
              <a:gd name="adj" fmla="val 3691"/>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bg1"/>
              </a:solidFill>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4" name="文字方塊 3">
            <a:extLst>
              <a:ext uri="{FF2B5EF4-FFF2-40B4-BE49-F238E27FC236}">
                <a16:creationId xmlns:a16="http://schemas.microsoft.com/office/drawing/2014/main" id="{4F3CE083-8018-804A-BB83-6853CE29564D}"/>
              </a:ext>
            </a:extLst>
          </p:cNvPr>
          <p:cNvSpPr txBox="1"/>
          <p:nvPr/>
        </p:nvSpPr>
        <p:spPr>
          <a:xfrm>
            <a:off x="751746" y="2040147"/>
            <a:ext cx="8004114" cy="584775"/>
          </a:xfrm>
          <a:prstGeom prst="rect">
            <a:avLst/>
          </a:prstGeom>
        </p:spPr>
        <p:txBody>
          <a:bodyPr wrap="none" rtlCol="0">
            <a:spAutoFit/>
          </a:bodyPr>
          <a:lstStyle/>
          <a:p>
            <a:pPr algn="l"/>
            <a:r>
              <a:rPr kumimoji="1" lang="en-US" altLang="zh-TW" sz="3200" b="1">
                <a:solidFill>
                  <a:schemeClr val="bg1"/>
                </a:solidFill>
                <a:latin typeface="微軟正黑體" panose="020B0604030504040204" pitchFamily="34" charset="-120"/>
                <a:ea typeface="微軟正黑體" panose="020B0604030504040204" pitchFamily="34" charset="-120"/>
                <a:cs typeface="+mn-ea"/>
                <a:sym typeface="+mn-lt"/>
              </a:rPr>
              <a:t>All flash NAS </a:t>
            </a:r>
            <a:r>
              <a:rPr kumimoji="1" lang="zh-TW" altLang="en-US" sz="3200" b="1">
                <a:solidFill>
                  <a:schemeClr val="bg1"/>
                </a:solidFill>
                <a:latin typeface="微軟正黑體" panose="020B0604030504040204" pitchFamily="34" charset="-120"/>
                <a:ea typeface="微軟正黑體" panose="020B0604030504040204" pitchFamily="34" charset="-120"/>
                <a:cs typeface="+mn-ea"/>
                <a:sym typeface="+mn-lt"/>
              </a:rPr>
              <a:t>所需的</a:t>
            </a:r>
            <a:r>
              <a:rPr kumimoji="1" lang="en-US" altLang="zh-TW" sz="3200" b="1">
                <a:solidFill>
                  <a:schemeClr val="bg1"/>
                </a:solidFill>
                <a:latin typeface="微軟正黑體" panose="020B0604030504040204" pitchFamily="34" charset="-120"/>
                <a:ea typeface="微軟正黑體" panose="020B0604030504040204" pitchFamily="34" charset="-120"/>
                <a:cs typeface="+mn-ea"/>
                <a:sym typeface="+mn-lt"/>
              </a:rPr>
              <a:t> 24 x U.2 NVMe SSD</a:t>
            </a:r>
            <a:endParaRPr kumimoji="1" lang="zh-TW" altLang="en-US" sz="3200" b="1">
              <a:solidFill>
                <a:schemeClr val="bg1"/>
              </a:solidFill>
              <a:latin typeface="微軟正黑體" panose="020B0604030504040204" pitchFamily="34" charset="-120"/>
              <a:ea typeface="微軟正黑體" panose="020B0604030504040204" pitchFamily="34" charset="-120"/>
              <a:cs typeface="+mn-ea"/>
              <a:sym typeface="+mn-lt"/>
            </a:endParaRPr>
          </a:p>
        </p:txBody>
      </p:sp>
      <p:sp>
        <p:nvSpPr>
          <p:cNvPr id="22" name="文字方塊 21">
            <a:extLst>
              <a:ext uri="{FF2B5EF4-FFF2-40B4-BE49-F238E27FC236}">
                <a16:creationId xmlns:a16="http://schemas.microsoft.com/office/drawing/2014/main" id="{0DABC584-0743-4D55-B213-EE7AC839D14C}"/>
              </a:ext>
            </a:extLst>
          </p:cNvPr>
          <p:cNvSpPr txBox="1"/>
          <p:nvPr/>
        </p:nvSpPr>
        <p:spPr>
          <a:xfrm>
            <a:off x="6560677" y="5404506"/>
            <a:ext cx="2236510" cy="707886"/>
          </a:xfrm>
          <a:prstGeom prst="rect">
            <a:avLst/>
          </a:prstGeom>
        </p:spPr>
        <p:txBody>
          <a:bodyPr wrap="none" rtlCol="0">
            <a:spAutoFit/>
          </a:bodyPr>
          <a:lstStyle/>
          <a:p>
            <a:pPr algn="l"/>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所在地區並未銷售</a:t>
            </a:r>
            <a:b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br>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或是交期差</a:t>
            </a:r>
            <a: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t>?</a:t>
            </a:r>
          </a:p>
        </p:txBody>
      </p:sp>
      <p:sp>
        <p:nvSpPr>
          <p:cNvPr id="23" name="文字方塊 22">
            <a:extLst>
              <a:ext uri="{FF2B5EF4-FFF2-40B4-BE49-F238E27FC236}">
                <a16:creationId xmlns:a16="http://schemas.microsoft.com/office/drawing/2014/main" id="{35DC2E1D-389F-4CA1-9473-2483163695DF}"/>
              </a:ext>
            </a:extLst>
          </p:cNvPr>
          <p:cNvSpPr txBox="1"/>
          <p:nvPr/>
        </p:nvSpPr>
        <p:spPr>
          <a:xfrm>
            <a:off x="944217" y="201770"/>
            <a:ext cx="10568334" cy="1323439"/>
          </a:xfrm>
          <a:prstGeom prst="rect">
            <a:avLst/>
          </a:prstGeom>
          <a:noFill/>
        </p:spPr>
        <p:txBody>
          <a:bodyPr wrap="square" rtlCol="0">
            <a:spAutoFit/>
          </a:bodyPr>
          <a:lstStyle/>
          <a:p>
            <a:r>
              <a:rPr lang="zh-TW" altLang="en-US" sz="4000" b="1">
                <a:solidFill>
                  <a:schemeClr val="bg1"/>
                </a:solidFill>
                <a:latin typeface="微軟正黑體" panose="020B0604030504040204" pitchFamily="34" charset="-120"/>
                <a:ea typeface="微軟正黑體" panose="020B0604030504040204" pitchFamily="34" charset="-120"/>
              </a:rPr>
              <a:t>如果全快閃 </a:t>
            </a:r>
            <a:r>
              <a:rPr lang="en-US" altLang="zh-TW" sz="4000" b="1">
                <a:solidFill>
                  <a:schemeClr val="bg1"/>
                </a:solidFill>
                <a:latin typeface="微軟正黑體" panose="020B0604030504040204" pitchFamily="34" charset="-120"/>
                <a:ea typeface="微軟正黑體" panose="020B0604030504040204" pitchFamily="34" charset="-120"/>
              </a:rPr>
              <a:t>NAS </a:t>
            </a:r>
            <a:r>
              <a:rPr lang="zh-TW" altLang="en-US" sz="4000" b="1">
                <a:solidFill>
                  <a:schemeClr val="bg1"/>
                </a:solidFill>
                <a:latin typeface="微軟正黑體" panose="020B0604030504040204" pitchFamily="34" charset="-120"/>
                <a:ea typeface="微軟正黑體" panose="020B0604030504040204" pitchFamily="34" charset="-120"/>
              </a:rPr>
              <a:t>使用的 </a:t>
            </a:r>
            <a:r>
              <a:rPr lang="en-US" altLang="zh-TW" sz="4000" b="1">
                <a:solidFill>
                  <a:schemeClr val="bg1"/>
                </a:solidFill>
                <a:latin typeface="微軟正黑體" panose="020B0604030504040204" pitchFamily="34" charset="-120"/>
                <a:ea typeface="微軟正黑體" panose="020B0604030504040204" pitchFamily="34" charset="-120"/>
              </a:rPr>
              <a:t>U.2 NVMe SSDs </a:t>
            </a:r>
            <a:r>
              <a:rPr lang="zh-TW" altLang="en-US" sz="4000" b="1">
                <a:solidFill>
                  <a:schemeClr val="bg1"/>
                </a:solidFill>
                <a:latin typeface="微軟正黑體" panose="020B0604030504040204" pitchFamily="34" charset="-120"/>
                <a:ea typeface="微軟正黑體" panose="020B0604030504040204" pitchFamily="34" charset="-120"/>
              </a:rPr>
              <a:t>並未在您的區域銷售或是遠超過您的 </a:t>
            </a:r>
            <a:r>
              <a:rPr lang="en-US" altLang="zh-TW" sz="4000" b="1">
                <a:solidFill>
                  <a:schemeClr val="bg1"/>
                </a:solidFill>
                <a:latin typeface="微軟正黑體" panose="020B0604030504040204" pitchFamily="34" charset="-120"/>
                <a:ea typeface="微軟正黑體" panose="020B0604030504040204" pitchFamily="34" charset="-120"/>
              </a:rPr>
              <a:t>IT </a:t>
            </a:r>
            <a:r>
              <a:rPr lang="zh-TW" altLang="en-US" sz="4000" b="1">
                <a:solidFill>
                  <a:schemeClr val="bg1"/>
                </a:solidFill>
                <a:latin typeface="微軟正黑體" panose="020B0604030504040204" pitchFamily="34" charset="-120"/>
                <a:ea typeface="微軟正黑體" panose="020B0604030504040204" pitchFamily="34" charset="-120"/>
              </a:rPr>
              <a:t>預算</a:t>
            </a:r>
            <a:r>
              <a:rPr lang="en-US" altLang="zh-TW" sz="4000" b="1">
                <a:solidFill>
                  <a:schemeClr val="bg1"/>
                </a:solidFill>
                <a:latin typeface="微軟正黑體" panose="020B0604030504040204" pitchFamily="34" charset="-120"/>
                <a:ea typeface="微軟正黑體" panose="020B0604030504040204" pitchFamily="34" charset="-120"/>
              </a:rPr>
              <a:t>? </a:t>
            </a:r>
          </a:p>
        </p:txBody>
      </p:sp>
      <p:pic>
        <p:nvPicPr>
          <p:cNvPr id="12" name="圖片 11" descr="一張含有 手推車 的圖片&#10;&#10;自動產生的描述">
            <a:extLst>
              <a:ext uri="{FF2B5EF4-FFF2-40B4-BE49-F238E27FC236}">
                <a16:creationId xmlns:a16="http://schemas.microsoft.com/office/drawing/2014/main" id="{DD390750-4ADB-4B07-A461-4DD212350B12}"/>
              </a:ext>
            </a:extLst>
          </p:cNvPr>
          <p:cNvPicPr>
            <a:picLocks noChangeAspect="1"/>
          </p:cNvPicPr>
          <p:nvPr/>
        </p:nvPicPr>
        <p:blipFill>
          <a:blip r:embed="rId3"/>
          <a:stretch>
            <a:fillRect/>
          </a:stretch>
        </p:blipFill>
        <p:spPr>
          <a:xfrm>
            <a:off x="6560677" y="3313076"/>
            <a:ext cx="1899798" cy="1755414"/>
          </a:xfrm>
          <a:prstGeom prst="rect">
            <a:avLst/>
          </a:prstGeom>
        </p:spPr>
      </p:pic>
      <p:pic>
        <p:nvPicPr>
          <p:cNvPr id="15" name="圖片 14" descr="一張含有 文字 的圖片&#10;&#10;自動產生的描述">
            <a:extLst>
              <a:ext uri="{FF2B5EF4-FFF2-40B4-BE49-F238E27FC236}">
                <a16:creationId xmlns:a16="http://schemas.microsoft.com/office/drawing/2014/main" id="{4A6DE79E-82F9-4762-A685-BD6253E20E52}"/>
              </a:ext>
            </a:extLst>
          </p:cNvPr>
          <p:cNvPicPr>
            <a:picLocks noChangeAspect="1"/>
          </p:cNvPicPr>
          <p:nvPr/>
        </p:nvPicPr>
        <p:blipFill>
          <a:blip r:embed="rId4"/>
          <a:stretch>
            <a:fillRect/>
          </a:stretch>
        </p:blipFill>
        <p:spPr>
          <a:xfrm>
            <a:off x="9698541" y="3479899"/>
            <a:ext cx="2102245" cy="1423220"/>
          </a:xfrm>
          <a:prstGeom prst="rect">
            <a:avLst/>
          </a:prstGeom>
        </p:spPr>
      </p:pic>
      <p:sp>
        <p:nvSpPr>
          <p:cNvPr id="32" name="文字方塊 31">
            <a:extLst>
              <a:ext uri="{FF2B5EF4-FFF2-40B4-BE49-F238E27FC236}">
                <a16:creationId xmlns:a16="http://schemas.microsoft.com/office/drawing/2014/main" id="{A2058E77-71AB-4517-8516-E2ACEC883473}"/>
              </a:ext>
            </a:extLst>
          </p:cNvPr>
          <p:cNvSpPr txBox="1"/>
          <p:nvPr/>
        </p:nvSpPr>
        <p:spPr>
          <a:xfrm>
            <a:off x="9476907" y="5413917"/>
            <a:ext cx="1947969" cy="707886"/>
          </a:xfrm>
          <a:prstGeom prst="rect">
            <a:avLst/>
          </a:prstGeom>
        </p:spPr>
        <p:txBody>
          <a:bodyPr wrap="none" rtlCol="0">
            <a:spAutoFit/>
          </a:bodyPr>
          <a:lstStyle/>
          <a:p>
            <a:pPr algn="l"/>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購置成本太高</a:t>
            </a:r>
            <a:b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br>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而超出 </a:t>
            </a:r>
            <a: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t>IT </a:t>
            </a:r>
            <a:r>
              <a:rPr kumimoji="1" lang="zh-TW" altLang="en-US" sz="2000" b="1">
                <a:solidFill>
                  <a:schemeClr val="bg1"/>
                </a:solidFill>
                <a:latin typeface="微軟正黑體" panose="020B0604030504040204" pitchFamily="34" charset="-120"/>
                <a:ea typeface="微軟正黑體" panose="020B0604030504040204" pitchFamily="34" charset="-120"/>
                <a:cs typeface="+mn-ea"/>
                <a:sym typeface="+mn-lt"/>
              </a:rPr>
              <a:t>預算</a:t>
            </a:r>
            <a:r>
              <a:rPr kumimoji="1" lang="en-US" altLang="zh-TW" sz="2000" b="1">
                <a:solidFill>
                  <a:schemeClr val="bg1"/>
                </a:solidFill>
                <a:latin typeface="微軟正黑體" panose="020B0604030504040204" pitchFamily="34" charset="-120"/>
                <a:ea typeface="微軟正黑體" panose="020B0604030504040204" pitchFamily="34" charset="-120"/>
                <a:cs typeface="+mn-ea"/>
                <a:sym typeface="+mn-lt"/>
              </a:rPr>
              <a:t>?</a:t>
            </a:r>
          </a:p>
        </p:txBody>
      </p:sp>
    </p:spTree>
    <p:extLst>
      <p:ext uri="{BB962C8B-B14F-4D97-AF65-F5344CB8AC3E}">
        <p14:creationId xmlns:p14="http://schemas.microsoft.com/office/powerpoint/2010/main" val="2276993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C4A5A8F-2795-437D-908E-0DE6F2F5FF1B}"/>
              </a:ext>
            </a:extLst>
          </p:cNvPr>
          <p:cNvSpPr txBox="1"/>
          <p:nvPr/>
        </p:nvSpPr>
        <p:spPr>
          <a:xfrm>
            <a:off x="7925946" y="2046035"/>
            <a:ext cx="3885843" cy="707886"/>
          </a:xfrm>
          <a:prstGeom prst="rect">
            <a:avLst/>
          </a:prstGeom>
          <a:noFill/>
        </p:spPr>
        <p:txBody>
          <a:bodyPr wrap="square" lIns="91440" tIns="45720" rIns="91440" bIns="45720" rtlCol="0" anchor="t">
            <a:spAutoFit/>
          </a:bodyPr>
          <a:lstStyle/>
          <a:p>
            <a:r>
              <a:rPr lang="en-US" altLang="zh-TW" sz="2000" b="1">
                <a:solidFill>
                  <a:schemeClr val="bg1"/>
                </a:solidFill>
                <a:latin typeface="微軟正黑體"/>
                <a:ea typeface="微軟正黑體"/>
              </a:rPr>
              <a:t>U.2 NVMe </a:t>
            </a:r>
            <a:r>
              <a:rPr lang="en-US" altLang="zh-TW" sz="2000" b="1" err="1">
                <a:solidFill>
                  <a:schemeClr val="bg1"/>
                </a:solidFill>
                <a:latin typeface="微軟正黑體"/>
                <a:ea typeface="微軟正黑體"/>
              </a:rPr>
              <a:t>轉</a:t>
            </a:r>
            <a:r>
              <a:rPr lang="en-US" altLang="zh-TW" sz="2000" b="1">
                <a:solidFill>
                  <a:schemeClr val="bg1"/>
                </a:solidFill>
                <a:latin typeface="微軟正黑體"/>
                <a:ea typeface="微軟正黑體"/>
              </a:rPr>
              <a:t> M.2 NVMe PCIe </a:t>
            </a:r>
            <a:r>
              <a:rPr lang="en-US" altLang="zh-TW" sz="2000" b="1" err="1">
                <a:solidFill>
                  <a:schemeClr val="bg1"/>
                </a:solidFill>
                <a:latin typeface="微軟正黑體"/>
                <a:ea typeface="微軟正黑體"/>
              </a:rPr>
              <a:t>轉接盒</a:t>
            </a:r>
            <a:r>
              <a:rPr lang="zh-TW" altLang="en-US" sz="2000" b="1">
                <a:solidFill>
                  <a:schemeClr val="bg1"/>
                </a:solidFill>
                <a:latin typeface="微軟正黑體"/>
                <a:ea typeface="微軟正黑體"/>
              </a:rPr>
              <a:t>，支援</a:t>
            </a:r>
            <a:r>
              <a:rPr lang="en-US" altLang="zh-TW" sz="2000" b="1">
                <a:solidFill>
                  <a:schemeClr val="bg1"/>
                </a:solidFill>
                <a:latin typeface="微軟正黑體"/>
                <a:ea typeface="微軟正黑體"/>
              </a:rPr>
              <a:t> PCIe 4.0 </a:t>
            </a:r>
            <a:r>
              <a:rPr lang="zh-TW" altLang="en-US" sz="2000" b="1">
                <a:solidFill>
                  <a:schemeClr val="bg1"/>
                </a:solidFill>
                <a:latin typeface="微軟正黑體"/>
                <a:ea typeface="微軟正黑體"/>
              </a:rPr>
              <a:t>與</a:t>
            </a:r>
            <a:r>
              <a:rPr lang="en-US" altLang="zh-TW" sz="2000" b="1">
                <a:solidFill>
                  <a:schemeClr val="bg1"/>
                </a:solidFill>
                <a:latin typeface="微軟正黑體"/>
                <a:ea typeface="微軟正黑體"/>
              </a:rPr>
              <a:t> 3.0</a:t>
            </a:r>
          </a:p>
        </p:txBody>
      </p:sp>
      <p:pic>
        <p:nvPicPr>
          <p:cNvPr id="8" name="圖片 7" descr="一張含有 電子用品, 電路 的圖片&#10;&#10;自動產生的描述">
            <a:extLst>
              <a:ext uri="{FF2B5EF4-FFF2-40B4-BE49-F238E27FC236}">
                <a16:creationId xmlns:a16="http://schemas.microsoft.com/office/drawing/2014/main" id="{D7241239-FD93-400A-8194-93EF84292836}"/>
              </a:ext>
            </a:extLst>
          </p:cNvPr>
          <p:cNvPicPr>
            <a:picLocks noChangeAspect="1"/>
          </p:cNvPicPr>
          <p:nvPr/>
        </p:nvPicPr>
        <p:blipFill rotWithShape="1">
          <a:blip r:embed="rId2">
            <a:extLst>
              <a:ext uri="{28A0092B-C50C-407E-A947-70E740481C1C}">
                <a14:useLocalDpi xmlns:a14="http://schemas.microsoft.com/office/drawing/2010/main" val="0"/>
              </a:ext>
            </a:extLst>
          </a:blip>
          <a:srcRect l="16164" t="-5085" r="15666" b="-2893"/>
          <a:stretch/>
        </p:blipFill>
        <p:spPr>
          <a:xfrm>
            <a:off x="4081237" y="2335695"/>
            <a:ext cx="3885843" cy="3847539"/>
          </a:xfrm>
          <a:prstGeom prst="rect">
            <a:avLst/>
          </a:prstGeom>
        </p:spPr>
      </p:pic>
      <p:sp>
        <p:nvSpPr>
          <p:cNvPr id="9" name="文字方塊 8">
            <a:extLst>
              <a:ext uri="{FF2B5EF4-FFF2-40B4-BE49-F238E27FC236}">
                <a16:creationId xmlns:a16="http://schemas.microsoft.com/office/drawing/2014/main" id="{86A19D19-79FF-294C-9FB5-73F7053EBC8C}"/>
              </a:ext>
            </a:extLst>
          </p:cNvPr>
          <p:cNvSpPr txBox="1"/>
          <p:nvPr/>
        </p:nvSpPr>
        <p:spPr>
          <a:xfrm>
            <a:off x="7897851" y="2968624"/>
            <a:ext cx="3605033" cy="1569660"/>
          </a:xfrm>
          <a:prstGeom prst="rect">
            <a:avLst/>
          </a:prstGeom>
          <a:noFill/>
        </p:spPr>
        <p:txBody>
          <a:bodyPr wrap="square" rtlCol="0">
            <a:spAutoFit/>
          </a:bodyPr>
          <a:lstStyle/>
          <a:p>
            <a:pPr marL="174625" indent="-174625">
              <a:buFont typeface="Arial" panose="020B0604020202020204" pitchFamily="34" charset="0"/>
              <a:buChar char="•"/>
            </a:pPr>
            <a:r>
              <a:rPr lang="zh-TW" altLang="en-US" sz="1600">
                <a:solidFill>
                  <a:schemeClr val="bg1"/>
                </a:solidFill>
                <a:latin typeface="微軟正黑體" panose="020B0604030504040204" pitchFamily="34" charset="-120"/>
                <a:ea typeface="微軟正黑體" panose="020B0604030504040204" pitchFamily="34" charset="-120"/>
              </a:rPr>
              <a:t>支援使用更易取得且更多選擇的 </a:t>
            </a:r>
            <a:r>
              <a:rPr lang="en-US" altLang="zh-TW" sz="1600">
                <a:solidFill>
                  <a:schemeClr val="bg1"/>
                </a:solidFill>
                <a:latin typeface="微軟正黑體" panose="020B0604030504040204" pitchFamily="34" charset="-120"/>
                <a:ea typeface="微軟正黑體" panose="020B0604030504040204" pitchFamily="34" charset="-120"/>
              </a:rPr>
              <a:t>M.2 NVMe PCIe Gen4/Gen3 SSDs</a:t>
            </a:r>
            <a:br>
              <a:rPr lang="en-US" altLang="zh-TW" sz="1600">
                <a:solidFill>
                  <a:schemeClr val="bg1"/>
                </a:solidFill>
                <a:latin typeface="微軟正黑體" panose="020B0604030504040204" pitchFamily="34" charset="-120"/>
                <a:ea typeface="微軟正黑體" panose="020B0604030504040204" pitchFamily="34" charset="-120"/>
              </a:rPr>
            </a:br>
            <a:endParaRPr lang="en-US" altLang="zh-TW" sz="1600">
              <a:solidFill>
                <a:schemeClr val="bg1"/>
              </a:solidFill>
              <a:latin typeface="微軟正黑體" panose="020B0604030504040204" pitchFamily="34" charset="-120"/>
              <a:ea typeface="微軟正黑體" panose="020B0604030504040204" pitchFamily="34" charset="-120"/>
            </a:endParaRPr>
          </a:p>
          <a:p>
            <a:pPr marL="174625" indent="-174625">
              <a:buFont typeface="Arial" panose="020B0604020202020204" pitchFamily="34" charset="0"/>
              <a:buChar char="•"/>
            </a:pPr>
            <a:r>
              <a:rPr lang="zh-TW" altLang="en-US" sz="1600">
                <a:solidFill>
                  <a:schemeClr val="bg1"/>
                </a:solidFill>
                <a:latin typeface="微軟正黑體" panose="020B0604030504040204" pitchFamily="34" charset="-120"/>
                <a:ea typeface="微軟正黑體" panose="020B0604030504040204" pitchFamily="34" charset="-120"/>
              </a:rPr>
              <a:t>高導熱金屬機身設計，附贈散熱墊，不擔心 </a:t>
            </a:r>
            <a:r>
              <a:rPr lang="en-US" altLang="zh-TW" sz="1600">
                <a:solidFill>
                  <a:schemeClr val="bg1"/>
                </a:solidFill>
                <a:latin typeface="微軟正黑體" panose="020B0604030504040204" pitchFamily="34" charset="-120"/>
                <a:ea typeface="微軟正黑體" panose="020B0604030504040204" pitchFamily="34" charset="-120"/>
              </a:rPr>
              <a:t>M.2 SSD </a:t>
            </a:r>
            <a:r>
              <a:rPr lang="zh-TW" altLang="en-US" sz="1600">
                <a:solidFill>
                  <a:schemeClr val="bg1"/>
                </a:solidFill>
                <a:latin typeface="微軟正黑體" panose="020B0604030504040204" pitchFamily="34" charset="-120"/>
                <a:ea typeface="微軟正黑體" panose="020B0604030504040204" pitchFamily="34" charset="-120"/>
              </a:rPr>
              <a:t>過熱而影響效能或壽命</a:t>
            </a:r>
            <a:endParaRPr lang="en-US" altLang="zh-TW" sz="1600">
              <a:solidFill>
                <a:schemeClr val="bg1"/>
              </a:solidFill>
              <a:latin typeface="微軟正黑體" panose="020B0604030504040204" pitchFamily="34" charset="-120"/>
              <a:ea typeface="微軟正黑體" panose="020B0604030504040204" pitchFamily="34" charset="-120"/>
            </a:endParaRPr>
          </a:p>
        </p:txBody>
      </p:sp>
      <p:grpSp>
        <p:nvGrpSpPr>
          <p:cNvPr id="2" name="群組 1">
            <a:extLst>
              <a:ext uri="{FF2B5EF4-FFF2-40B4-BE49-F238E27FC236}">
                <a16:creationId xmlns:a16="http://schemas.microsoft.com/office/drawing/2014/main" id="{4A47A84F-C22C-4F7E-A126-C730DE36E6C3}"/>
              </a:ext>
            </a:extLst>
          </p:cNvPr>
          <p:cNvGrpSpPr/>
          <p:nvPr/>
        </p:nvGrpSpPr>
        <p:grpSpPr>
          <a:xfrm>
            <a:off x="8017083" y="4703785"/>
            <a:ext cx="3485801" cy="1884653"/>
            <a:chOff x="8017083" y="4703785"/>
            <a:chExt cx="3485801" cy="1884653"/>
          </a:xfrm>
        </p:grpSpPr>
        <p:sp>
          <p:nvSpPr>
            <p:cNvPr id="15" name="矩形: 圓角 14">
              <a:extLst>
                <a:ext uri="{FF2B5EF4-FFF2-40B4-BE49-F238E27FC236}">
                  <a16:creationId xmlns:a16="http://schemas.microsoft.com/office/drawing/2014/main" id="{5888116F-7FD6-4BFF-9582-AE851F72C06F}"/>
                </a:ext>
              </a:extLst>
            </p:cNvPr>
            <p:cNvSpPr/>
            <p:nvPr/>
          </p:nvSpPr>
          <p:spPr>
            <a:xfrm>
              <a:off x="8078940" y="4703785"/>
              <a:ext cx="3423944" cy="1694153"/>
            </a:xfrm>
            <a:prstGeom prst="roundRect">
              <a:avLst>
                <a:gd name="adj" fmla="val 4524"/>
              </a:avLst>
            </a:prstGeom>
            <a:gradFill>
              <a:gsLst>
                <a:gs pos="100000">
                  <a:srgbClr val="0D2670"/>
                </a:gs>
                <a:gs pos="40000">
                  <a:srgbClr val="0D60FE"/>
                </a:gs>
                <a:gs pos="50000">
                  <a:srgbClr val="0D60FE">
                    <a:alpha val="69000"/>
                  </a:srgbClr>
                </a:gs>
                <a:gs pos="0">
                  <a:srgbClr val="1B008E"/>
                </a:gs>
              </a:gsLst>
              <a:lin ang="5400000" scaled="0"/>
            </a:gradFill>
            <a:ln w="15875">
              <a:gradFill>
                <a:gsLst>
                  <a:gs pos="0">
                    <a:srgbClr val="1B008E"/>
                  </a:gs>
                  <a:gs pos="74000">
                    <a:srgbClr val="0D60FE"/>
                  </a:gs>
                  <a:gs pos="100000">
                    <a:srgbClr val="0D2670"/>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026" name="Picture 2">
              <a:hlinkClick r:id="rId3"/>
              <a:extLst>
                <a:ext uri="{FF2B5EF4-FFF2-40B4-BE49-F238E27FC236}">
                  <a16:creationId xmlns:a16="http://schemas.microsoft.com/office/drawing/2014/main" id="{872FADFC-CFA4-433C-8E69-7C8F001420B2}"/>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45000"/>
                      </a14:imgEffect>
                    </a14:imgLayer>
                  </a14:imgProps>
                </a:ext>
                <a:ext uri="{28A0092B-C50C-407E-A947-70E740481C1C}">
                  <a14:useLocalDpi xmlns:a14="http://schemas.microsoft.com/office/drawing/2010/main" val="0"/>
                </a:ext>
              </a:extLst>
            </a:blip>
            <a:srcRect/>
            <a:stretch>
              <a:fillRect/>
            </a:stretch>
          </p:blipFill>
          <p:spPr bwMode="auto">
            <a:xfrm>
              <a:off x="8017083" y="4731063"/>
              <a:ext cx="1847850" cy="1857375"/>
            </a:xfrm>
            <a:prstGeom prst="rect">
              <a:avLst/>
            </a:prstGeom>
            <a:noFill/>
            <a:extLst>
              <a:ext uri="{909E8E84-426E-40DD-AFC4-6F175D3DCCD1}">
                <a14:hiddenFill xmlns:a14="http://schemas.microsoft.com/office/drawing/2010/main">
                  <a:solidFill>
                    <a:srgbClr val="FFFFFF"/>
                  </a:solidFill>
                </a14:hiddenFill>
              </a:ext>
            </a:extLst>
          </p:spPr>
        </p:pic>
        <p:sp>
          <p:nvSpPr>
            <p:cNvPr id="3" name="文字方塊 2">
              <a:extLst>
                <a:ext uri="{FF2B5EF4-FFF2-40B4-BE49-F238E27FC236}">
                  <a16:creationId xmlns:a16="http://schemas.microsoft.com/office/drawing/2014/main" id="{AFD45080-243F-44C3-93DE-F480F776894A}"/>
                </a:ext>
              </a:extLst>
            </p:cNvPr>
            <p:cNvSpPr txBox="1"/>
            <p:nvPr/>
          </p:nvSpPr>
          <p:spPr>
            <a:xfrm>
              <a:off x="8240495" y="4799574"/>
              <a:ext cx="2144195" cy="492443"/>
            </a:xfrm>
            <a:prstGeom prst="rect">
              <a:avLst/>
            </a:prstGeom>
            <a:noFill/>
          </p:spPr>
          <p:txBody>
            <a:bodyPr wrap="square" rtlCol="0">
              <a:spAutoFit/>
            </a:bodyPr>
            <a:lstStyle/>
            <a:p>
              <a:pPr algn="ctr"/>
              <a:r>
                <a:rPr lang="en-US" altLang="zh-TW" sz="1400">
                  <a:solidFill>
                    <a:schemeClr val="bg1"/>
                  </a:solidFill>
                  <a:latin typeface="微軟正黑體" panose="020B0604030504040204" pitchFamily="34" charset="-120"/>
                  <a:ea typeface="微軟正黑體" panose="020B0604030504040204" pitchFamily="34" charset="-120"/>
                </a:rPr>
                <a:t>68 x 21 mm</a:t>
              </a:r>
              <a:r>
                <a:rPr lang="zh-TW" altLang="en-US" sz="1400">
                  <a:solidFill>
                    <a:schemeClr val="bg1"/>
                  </a:solidFill>
                  <a:latin typeface="微軟正黑體" panose="020B0604030504040204" pitchFamily="34" charset="-120"/>
                  <a:ea typeface="微軟正黑體" panose="020B0604030504040204" pitchFamily="34" charset="-120"/>
                </a:rPr>
                <a:t> </a:t>
              </a:r>
              <a:r>
                <a:rPr lang="en-US" altLang="zh-TW" sz="1200">
                  <a:solidFill>
                    <a:schemeClr val="bg1"/>
                  </a:solidFill>
                  <a:latin typeface="微軟正黑體" panose="020B0604030504040204" pitchFamily="34" charset="-120"/>
                  <a:ea typeface="微軟正黑體" panose="020B0604030504040204" pitchFamily="34" charset="-120"/>
                </a:rPr>
                <a:t>(</a:t>
              </a:r>
              <a:r>
                <a:rPr lang="zh-TW" altLang="en-US" sz="1200">
                  <a:solidFill>
                    <a:schemeClr val="bg1"/>
                  </a:solidFill>
                  <a:latin typeface="微軟正黑體" panose="020B0604030504040204" pitchFamily="34" charset="-120"/>
                  <a:ea typeface="微軟正黑體" panose="020B0604030504040204" pitchFamily="34" charset="-120"/>
                </a:rPr>
                <a:t>用於</a:t>
              </a:r>
              <a:r>
                <a:rPr lang="en-US" altLang="zh-TW" sz="1200">
                  <a:solidFill>
                    <a:schemeClr val="bg1"/>
                  </a:solidFill>
                  <a:latin typeface="微軟正黑體" panose="020B0604030504040204" pitchFamily="34" charset="-120"/>
                  <a:ea typeface="微軟正黑體" panose="020B0604030504040204" pitchFamily="34" charset="-120"/>
                </a:rPr>
                <a:t> SSD </a:t>
              </a:r>
              <a:r>
                <a:rPr lang="zh-TW" altLang="en-US" sz="1200">
                  <a:solidFill>
                    <a:schemeClr val="bg1"/>
                  </a:solidFill>
                  <a:latin typeface="微軟正黑體" panose="020B0604030504040204" pitchFamily="34" charset="-120"/>
                  <a:ea typeface="微軟正黑體" panose="020B0604030504040204" pitchFamily="34" charset="-120"/>
                </a:rPr>
                <a:t>上方</a:t>
              </a:r>
              <a:r>
                <a:rPr lang="en-US" altLang="zh-TW" sz="1200">
                  <a:solidFill>
                    <a:schemeClr val="bg1"/>
                  </a:solidFill>
                  <a:latin typeface="微軟正黑體" panose="020B0604030504040204" pitchFamily="34" charset="-120"/>
                  <a:ea typeface="微軟正黑體" panose="020B0604030504040204" pitchFamily="34" charset="-120"/>
                </a:rPr>
                <a:t>)</a:t>
              </a:r>
              <a:endParaRPr lang="zh-TW" altLang="en-US" sz="1200">
                <a:solidFill>
                  <a:schemeClr val="bg1"/>
                </a:solidFill>
                <a:latin typeface="微軟正黑體" panose="020B0604030504040204" pitchFamily="34" charset="-120"/>
                <a:ea typeface="微軟正黑體" panose="020B0604030504040204" pitchFamily="34" charset="-120"/>
              </a:endParaRPr>
            </a:p>
          </p:txBody>
        </p:sp>
        <p:cxnSp>
          <p:nvCxnSpPr>
            <p:cNvPr id="13" name="直線接點 12">
              <a:extLst>
                <a:ext uri="{FF2B5EF4-FFF2-40B4-BE49-F238E27FC236}">
                  <a16:creationId xmlns:a16="http://schemas.microsoft.com/office/drawing/2014/main" id="{CE8C5AC8-74AE-4C09-BC65-6189F1F9FCFB}"/>
                </a:ext>
              </a:extLst>
            </p:cNvPr>
            <p:cNvCxnSpPr>
              <a:cxnSpLocks/>
            </p:cNvCxnSpPr>
            <p:nvPr/>
          </p:nvCxnSpPr>
          <p:spPr>
            <a:xfrm flipV="1">
              <a:off x="8464595" y="5079267"/>
              <a:ext cx="0" cy="147038"/>
            </a:xfrm>
            <a:prstGeom prst="line">
              <a:avLst/>
            </a:prstGeom>
            <a:ln w="12700">
              <a:solidFill>
                <a:srgbClr val="03D2FB"/>
              </a:solidFill>
            </a:ln>
          </p:spPr>
          <p:style>
            <a:lnRef idx="1">
              <a:schemeClr val="dk1"/>
            </a:lnRef>
            <a:fillRef idx="0">
              <a:schemeClr val="dk1"/>
            </a:fillRef>
            <a:effectRef idx="0">
              <a:schemeClr val="dk1"/>
            </a:effectRef>
            <a:fontRef idx="minor">
              <a:schemeClr val="tx1"/>
            </a:fontRef>
          </p:style>
        </p:cxnSp>
        <p:sp>
          <p:nvSpPr>
            <p:cNvPr id="17" name="文字方塊 16">
              <a:extLst>
                <a:ext uri="{FF2B5EF4-FFF2-40B4-BE49-F238E27FC236}">
                  <a16:creationId xmlns:a16="http://schemas.microsoft.com/office/drawing/2014/main" id="{4456D200-0832-46C1-B574-0BE454F43E6C}"/>
                </a:ext>
              </a:extLst>
            </p:cNvPr>
            <p:cNvSpPr txBox="1"/>
            <p:nvPr/>
          </p:nvSpPr>
          <p:spPr>
            <a:xfrm>
              <a:off x="9543175" y="5760050"/>
              <a:ext cx="1847849" cy="677108"/>
            </a:xfrm>
            <a:prstGeom prst="rect">
              <a:avLst/>
            </a:prstGeom>
            <a:noFill/>
          </p:spPr>
          <p:txBody>
            <a:bodyPr wrap="square" rtlCol="0">
              <a:spAutoFit/>
            </a:bodyPr>
            <a:lstStyle/>
            <a:p>
              <a:pPr algn="ctr"/>
              <a:r>
                <a:rPr lang="en-US" altLang="zh-TW" sz="1400">
                  <a:solidFill>
                    <a:schemeClr val="bg1"/>
                  </a:solidFill>
                  <a:latin typeface="微軟正黑體" panose="020B0604030504040204" pitchFamily="34" charset="-120"/>
                  <a:ea typeface="微軟正黑體" panose="020B0604030504040204" pitchFamily="34" charset="-120"/>
                </a:rPr>
                <a:t>68 x 15 mm</a:t>
              </a:r>
              <a:r>
                <a:rPr lang="zh-TW" altLang="en-US" sz="1400">
                  <a:solidFill>
                    <a:schemeClr val="bg1"/>
                  </a:solidFill>
                  <a:latin typeface="微軟正黑體" panose="020B0604030504040204" pitchFamily="34" charset="-120"/>
                  <a:ea typeface="微軟正黑體" panose="020B0604030504040204" pitchFamily="34" charset="-120"/>
                </a:rPr>
                <a:t> </a:t>
              </a:r>
              <a:r>
                <a:rPr lang="en-US" altLang="zh-TW" sz="1200">
                  <a:solidFill>
                    <a:schemeClr val="bg1"/>
                  </a:solidFill>
                  <a:latin typeface="微軟正黑體" panose="020B0604030504040204" pitchFamily="34" charset="-120"/>
                  <a:ea typeface="微軟正黑體" panose="020B0604030504040204" pitchFamily="34" charset="-120"/>
                </a:rPr>
                <a:t>(</a:t>
              </a:r>
              <a:r>
                <a:rPr lang="zh-TW" altLang="en-US" sz="1200">
                  <a:solidFill>
                    <a:schemeClr val="bg1"/>
                  </a:solidFill>
                  <a:latin typeface="微軟正黑體" panose="020B0604030504040204" pitchFamily="34" charset="-120"/>
                  <a:ea typeface="微軟正黑體" panose="020B0604030504040204" pitchFamily="34" charset="-120"/>
                </a:rPr>
                <a:t>用於</a:t>
              </a:r>
              <a:r>
                <a:rPr lang="en-US" altLang="zh-TW" sz="1200">
                  <a:solidFill>
                    <a:schemeClr val="bg1"/>
                  </a:solidFill>
                  <a:latin typeface="微軟正黑體" panose="020B0604030504040204" pitchFamily="34" charset="-120"/>
                  <a:ea typeface="微軟正黑體" panose="020B0604030504040204" pitchFamily="34" charset="-120"/>
                </a:rPr>
                <a:t>SSD</a:t>
              </a:r>
              <a:r>
                <a:rPr lang="zh-TW" altLang="en-US" sz="1200">
                  <a:solidFill>
                    <a:schemeClr val="bg1"/>
                  </a:solidFill>
                  <a:latin typeface="微軟正黑體" panose="020B0604030504040204" pitchFamily="34" charset="-120"/>
                  <a:ea typeface="微軟正黑體" panose="020B0604030504040204" pitchFamily="34" charset="-120"/>
                </a:rPr>
                <a:t>下方，單面</a:t>
              </a:r>
              <a:r>
                <a:rPr lang="en-US" altLang="zh-TW" sz="1200">
                  <a:solidFill>
                    <a:schemeClr val="bg1"/>
                  </a:solidFill>
                  <a:latin typeface="微軟正黑體" panose="020B0604030504040204" pitchFamily="34" charset="-120"/>
                  <a:ea typeface="微軟正黑體" panose="020B0604030504040204" pitchFamily="34" charset="-120"/>
                </a:rPr>
                <a:t>SSD</a:t>
              </a:r>
              <a:r>
                <a:rPr lang="zh-TW" altLang="en-US" sz="1200">
                  <a:solidFill>
                    <a:schemeClr val="bg1"/>
                  </a:solidFill>
                  <a:latin typeface="微軟正黑體" panose="020B0604030504040204" pitchFamily="34" charset="-120"/>
                  <a:ea typeface="微軟正黑體" panose="020B0604030504040204" pitchFamily="34" charset="-120"/>
                </a:rPr>
                <a:t>需使用兩片</a:t>
              </a:r>
              <a:r>
                <a:rPr lang="en-US" altLang="zh-TW" sz="1200">
                  <a:solidFill>
                    <a:schemeClr val="bg1"/>
                  </a:solidFill>
                  <a:latin typeface="微軟正黑體" panose="020B0604030504040204" pitchFamily="34" charset="-120"/>
                  <a:ea typeface="微軟正黑體" panose="020B0604030504040204" pitchFamily="34" charset="-120"/>
                </a:rPr>
                <a:t>)</a:t>
              </a:r>
              <a:endParaRPr lang="zh-TW" altLang="en-US" sz="1200">
                <a:solidFill>
                  <a:schemeClr val="bg1"/>
                </a:solidFill>
                <a:latin typeface="微軟正黑體" panose="020B0604030504040204" pitchFamily="34" charset="-120"/>
                <a:ea typeface="微軟正黑體" panose="020B0604030504040204" pitchFamily="34" charset="-120"/>
              </a:endParaRPr>
            </a:p>
          </p:txBody>
        </p:sp>
        <p:cxnSp>
          <p:nvCxnSpPr>
            <p:cNvPr id="18" name="接點: 肘形 17">
              <a:extLst>
                <a:ext uri="{FF2B5EF4-FFF2-40B4-BE49-F238E27FC236}">
                  <a16:creationId xmlns:a16="http://schemas.microsoft.com/office/drawing/2014/main" id="{89B826C2-5E6C-4CA3-B058-6970D86C79E7}"/>
                </a:ext>
              </a:extLst>
            </p:cNvPr>
            <p:cNvCxnSpPr>
              <a:cxnSpLocks/>
            </p:cNvCxnSpPr>
            <p:nvPr/>
          </p:nvCxnSpPr>
          <p:spPr>
            <a:xfrm>
              <a:off x="8975794" y="6083555"/>
              <a:ext cx="468416" cy="99680"/>
            </a:xfrm>
            <a:prstGeom prst="bentConnector3">
              <a:avLst>
                <a:gd name="adj1" fmla="val 41"/>
              </a:avLst>
            </a:prstGeom>
            <a:ln w="12700">
              <a:solidFill>
                <a:srgbClr val="03D2FB"/>
              </a:solidFill>
            </a:ln>
          </p:spPr>
          <p:style>
            <a:lnRef idx="1">
              <a:schemeClr val="dk1"/>
            </a:lnRef>
            <a:fillRef idx="0">
              <a:schemeClr val="dk1"/>
            </a:fillRef>
            <a:effectRef idx="0">
              <a:schemeClr val="dk1"/>
            </a:effectRef>
            <a:fontRef idx="minor">
              <a:schemeClr val="tx1"/>
            </a:fontRef>
          </p:style>
        </p:cxnSp>
        <p:cxnSp>
          <p:nvCxnSpPr>
            <p:cNvPr id="21" name="直線接點 20">
              <a:extLst>
                <a:ext uri="{FF2B5EF4-FFF2-40B4-BE49-F238E27FC236}">
                  <a16:creationId xmlns:a16="http://schemas.microsoft.com/office/drawing/2014/main" id="{AE47FB6E-EA54-4CE3-BC26-51F1288FB110}"/>
                </a:ext>
              </a:extLst>
            </p:cNvPr>
            <p:cNvCxnSpPr>
              <a:cxnSpLocks/>
            </p:cNvCxnSpPr>
            <p:nvPr/>
          </p:nvCxnSpPr>
          <p:spPr>
            <a:xfrm flipV="1">
              <a:off x="9444210" y="6080154"/>
              <a:ext cx="0" cy="103081"/>
            </a:xfrm>
            <a:prstGeom prst="line">
              <a:avLst/>
            </a:prstGeom>
            <a:ln w="12700">
              <a:solidFill>
                <a:srgbClr val="03D2FB"/>
              </a:solidFill>
            </a:ln>
          </p:spPr>
          <p:style>
            <a:lnRef idx="1">
              <a:schemeClr val="dk1"/>
            </a:lnRef>
            <a:fillRef idx="0">
              <a:schemeClr val="dk1"/>
            </a:fillRef>
            <a:effectRef idx="0">
              <a:schemeClr val="dk1"/>
            </a:effectRef>
            <a:fontRef idx="minor">
              <a:schemeClr val="tx1"/>
            </a:fontRef>
          </p:style>
        </p:cxnSp>
      </p:grpSp>
      <p:sp>
        <p:nvSpPr>
          <p:cNvPr id="16" name="文字方塊 15">
            <a:extLst>
              <a:ext uri="{FF2B5EF4-FFF2-40B4-BE49-F238E27FC236}">
                <a16:creationId xmlns:a16="http://schemas.microsoft.com/office/drawing/2014/main" id="{227CB94F-E394-4B13-A90B-E04E2565BDA5}"/>
              </a:ext>
            </a:extLst>
          </p:cNvPr>
          <p:cNvSpPr txBox="1"/>
          <p:nvPr/>
        </p:nvSpPr>
        <p:spPr>
          <a:xfrm>
            <a:off x="954429" y="175481"/>
            <a:ext cx="10508699" cy="1323439"/>
          </a:xfrm>
          <a:prstGeom prst="rect">
            <a:avLst/>
          </a:prstGeom>
          <a:noFill/>
        </p:spPr>
        <p:txBody>
          <a:bodyPr wrap="square" rtlCol="0">
            <a:spAutoFit/>
          </a:bodyPr>
          <a:lstStyle/>
          <a:p>
            <a:r>
              <a:rPr lang="zh-TW" altLang="en-US" sz="4000" b="1">
                <a:solidFill>
                  <a:schemeClr val="bg1"/>
                </a:solidFill>
                <a:latin typeface="微軟正黑體" panose="020B0604030504040204" pitchFamily="34" charset="-120"/>
                <a:ea typeface="微軟正黑體" panose="020B0604030504040204" pitchFamily="34" charset="-120"/>
              </a:rPr>
              <a:t>安裝 </a:t>
            </a:r>
            <a:r>
              <a:rPr lang="en-US" altLang="zh-TW" sz="4000" b="1">
                <a:solidFill>
                  <a:schemeClr val="bg1"/>
                </a:solidFill>
                <a:latin typeface="微軟正黑體" panose="020B0604030504040204" pitchFamily="34" charset="-120"/>
                <a:ea typeface="微軟正黑體" panose="020B0604030504040204" pitchFamily="34" charset="-120"/>
              </a:rPr>
              <a:t>M.2 NVMe SSDs </a:t>
            </a:r>
            <a:r>
              <a:rPr lang="zh-TW" altLang="en-US" sz="4000" b="1">
                <a:solidFill>
                  <a:schemeClr val="bg1"/>
                </a:solidFill>
                <a:latin typeface="微軟正黑體" panose="020B0604030504040204" pitchFamily="34" charset="-120"/>
                <a:ea typeface="微軟正黑體" panose="020B0604030504040204" pitchFamily="34" charset="-120"/>
              </a:rPr>
              <a:t>於 </a:t>
            </a:r>
            <a:r>
              <a:rPr lang="en-US" altLang="zh-TW" sz="4000" b="1">
                <a:solidFill>
                  <a:schemeClr val="bg1"/>
                </a:solidFill>
                <a:latin typeface="微軟正黑體" panose="020B0604030504040204" pitchFamily="34" charset="-120"/>
                <a:ea typeface="微軟正黑體" panose="020B0604030504040204" pitchFamily="34" charset="-120"/>
              </a:rPr>
              <a:t>QNAP QDA-UMP4 U.2 </a:t>
            </a:r>
            <a:r>
              <a:rPr lang="zh-TW" altLang="en-US" sz="4000" b="1">
                <a:solidFill>
                  <a:schemeClr val="bg1"/>
                </a:solidFill>
                <a:latin typeface="微軟正黑體" panose="020B0604030504040204" pitchFamily="34" charset="-120"/>
                <a:ea typeface="微軟正黑體" panose="020B0604030504040204" pitchFamily="34" charset="-120"/>
              </a:rPr>
              <a:t>對 </a:t>
            </a:r>
            <a:r>
              <a:rPr lang="en-US" altLang="zh-TW" sz="4000" b="1">
                <a:solidFill>
                  <a:schemeClr val="bg1"/>
                </a:solidFill>
                <a:latin typeface="微軟正黑體" panose="020B0604030504040204" pitchFamily="34" charset="-120"/>
                <a:ea typeface="微軟正黑體" panose="020B0604030504040204" pitchFamily="34" charset="-120"/>
              </a:rPr>
              <a:t>M.2 SSD </a:t>
            </a:r>
            <a:r>
              <a:rPr lang="zh-TW" altLang="en-US" sz="4000" b="1">
                <a:solidFill>
                  <a:schemeClr val="bg1"/>
                </a:solidFill>
                <a:latin typeface="微軟正黑體" panose="020B0604030504040204" pitchFamily="34" charset="-120"/>
                <a:ea typeface="微軟正黑體" panose="020B0604030504040204" pitchFamily="34" charset="-120"/>
              </a:rPr>
              <a:t>轉接盒，經濟又彈性</a:t>
            </a:r>
          </a:p>
        </p:txBody>
      </p:sp>
      <p:pic>
        <p:nvPicPr>
          <p:cNvPr id="10" name="圖片 9">
            <a:extLst>
              <a:ext uri="{FF2B5EF4-FFF2-40B4-BE49-F238E27FC236}">
                <a16:creationId xmlns:a16="http://schemas.microsoft.com/office/drawing/2014/main" id="{F5DC727F-5796-433A-848F-6CBA8B1E2281}"/>
              </a:ext>
            </a:extLst>
          </p:cNvPr>
          <p:cNvPicPr>
            <a:picLocks noChangeAspect="1"/>
          </p:cNvPicPr>
          <p:nvPr/>
        </p:nvPicPr>
        <p:blipFill rotWithShape="1">
          <a:blip r:embed="rId6">
            <a:extLst>
              <a:ext uri="{28A0092B-C50C-407E-A947-70E740481C1C}">
                <a14:useLocalDpi xmlns:a14="http://schemas.microsoft.com/office/drawing/2010/main" val="0"/>
              </a:ext>
            </a:extLst>
          </a:blip>
          <a:srcRect b="50222"/>
          <a:stretch/>
        </p:blipFill>
        <p:spPr>
          <a:xfrm>
            <a:off x="176320" y="1990612"/>
            <a:ext cx="4090332" cy="2349135"/>
          </a:xfrm>
          <a:prstGeom prst="rect">
            <a:avLst/>
          </a:prstGeom>
        </p:spPr>
      </p:pic>
      <p:pic>
        <p:nvPicPr>
          <p:cNvPr id="19" name="圖片 18">
            <a:extLst>
              <a:ext uri="{FF2B5EF4-FFF2-40B4-BE49-F238E27FC236}">
                <a16:creationId xmlns:a16="http://schemas.microsoft.com/office/drawing/2014/main" id="{915A1AA4-DD91-4A24-BC05-FF802892B373}"/>
              </a:ext>
            </a:extLst>
          </p:cNvPr>
          <p:cNvPicPr>
            <a:picLocks noChangeAspect="1"/>
          </p:cNvPicPr>
          <p:nvPr/>
        </p:nvPicPr>
        <p:blipFill rotWithShape="1">
          <a:blip r:embed="rId6">
            <a:extLst>
              <a:ext uri="{28A0092B-C50C-407E-A947-70E740481C1C}">
                <a14:useLocalDpi xmlns:a14="http://schemas.microsoft.com/office/drawing/2010/main" val="0"/>
              </a:ext>
            </a:extLst>
          </a:blip>
          <a:srcRect l="-1772" t="48954" r="13169" b="10833"/>
          <a:stretch/>
        </p:blipFill>
        <p:spPr>
          <a:xfrm>
            <a:off x="542111" y="4766254"/>
            <a:ext cx="3547147" cy="1857375"/>
          </a:xfrm>
          <a:prstGeom prst="rect">
            <a:avLst/>
          </a:prstGeom>
        </p:spPr>
      </p:pic>
      <p:sp>
        <p:nvSpPr>
          <p:cNvPr id="20" name="文字方塊 19">
            <a:extLst>
              <a:ext uri="{FF2B5EF4-FFF2-40B4-BE49-F238E27FC236}">
                <a16:creationId xmlns:a16="http://schemas.microsoft.com/office/drawing/2014/main" id="{F3CCAC7F-AC8D-9C4B-B7CB-3EDA69D33773}"/>
              </a:ext>
            </a:extLst>
          </p:cNvPr>
          <p:cNvSpPr txBox="1"/>
          <p:nvPr/>
        </p:nvSpPr>
        <p:spPr>
          <a:xfrm>
            <a:off x="3658827" y="1889794"/>
            <a:ext cx="2949008" cy="400110"/>
          </a:xfrm>
          <a:prstGeom prst="rect">
            <a:avLst/>
          </a:prstGeom>
          <a:noFill/>
        </p:spPr>
        <p:txBody>
          <a:bodyPr wrap="square" lIns="91440" tIns="45720" rIns="91440" bIns="45720" rtlCol="0" anchor="t">
            <a:spAutoFit/>
          </a:bodyPr>
          <a:lstStyle/>
          <a:p>
            <a:r>
              <a:rPr lang="zh-TW" altLang="en-US" sz="2000" b="1">
                <a:solidFill>
                  <a:schemeClr val="bg1"/>
                </a:solidFill>
                <a:latin typeface="微軟正黑體"/>
                <a:ea typeface="微軟正黑體"/>
              </a:rPr>
              <a:t>訂購料號</a:t>
            </a:r>
            <a:r>
              <a:rPr lang="en-US" altLang="zh-TW" sz="2000" b="1">
                <a:solidFill>
                  <a:schemeClr val="bg1"/>
                </a:solidFill>
                <a:latin typeface="微軟正黑體"/>
                <a:ea typeface="微軟正黑體"/>
              </a:rPr>
              <a:t>: QDA-UMP4</a:t>
            </a:r>
          </a:p>
        </p:txBody>
      </p:sp>
    </p:spTree>
    <p:extLst>
      <p:ext uri="{BB962C8B-B14F-4D97-AF65-F5344CB8AC3E}">
        <p14:creationId xmlns:p14="http://schemas.microsoft.com/office/powerpoint/2010/main" val="947226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圓角 33">
            <a:extLst>
              <a:ext uri="{FF2B5EF4-FFF2-40B4-BE49-F238E27FC236}">
                <a16:creationId xmlns:a16="http://schemas.microsoft.com/office/drawing/2014/main" id="{6E1F5CA2-EA15-4A5B-88C0-B9BF08E8E623}"/>
              </a:ext>
            </a:extLst>
          </p:cNvPr>
          <p:cNvSpPr/>
          <p:nvPr/>
        </p:nvSpPr>
        <p:spPr>
          <a:xfrm>
            <a:off x="1912767" y="4292086"/>
            <a:ext cx="8898107" cy="2079208"/>
          </a:xfrm>
          <a:prstGeom prst="roundRect">
            <a:avLst/>
          </a:prstGeom>
          <a:solidFill>
            <a:schemeClr val="tx1"/>
          </a:solidFill>
          <a:ln>
            <a:noFill/>
          </a:ln>
          <a:effectLst>
            <a:softEdge rad="457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4" name="圖片 3" descr="一張含有 電子用品 的圖片&#10;&#10;自動產生的描述">
            <a:extLst>
              <a:ext uri="{FF2B5EF4-FFF2-40B4-BE49-F238E27FC236}">
                <a16:creationId xmlns:a16="http://schemas.microsoft.com/office/drawing/2014/main" id="{2B540FC8-F7A0-BA4E-A7BE-19123938152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1000" contrast="21000"/>
                    </a14:imgEffect>
                  </a14:imgLayer>
                </a14:imgProps>
              </a:ext>
              <a:ext uri="{28A0092B-C50C-407E-A947-70E740481C1C}">
                <a14:useLocalDpi xmlns:a14="http://schemas.microsoft.com/office/drawing/2010/main" val="0"/>
              </a:ext>
            </a:extLst>
          </a:blip>
          <a:stretch>
            <a:fillRect/>
          </a:stretch>
        </p:blipFill>
        <p:spPr>
          <a:xfrm>
            <a:off x="1954005" y="3235188"/>
            <a:ext cx="8724700" cy="2364394"/>
          </a:xfrm>
          <a:prstGeom prst="rect">
            <a:avLst/>
          </a:prstGeom>
        </p:spPr>
      </p:pic>
      <p:sp>
        <p:nvSpPr>
          <p:cNvPr id="17" name="文字方塊 16">
            <a:extLst>
              <a:ext uri="{FF2B5EF4-FFF2-40B4-BE49-F238E27FC236}">
                <a16:creationId xmlns:a16="http://schemas.microsoft.com/office/drawing/2014/main" id="{21A47FD0-E111-4676-B964-E145CD3DBA59}"/>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en-US" altLang="zh-TW" sz="4000" b="1">
                <a:solidFill>
                  <a:schemeClr val="bg1"/>
                </a:solidFill>
                <a:latin typeface="微軟正黑體" panose="020B0604030504040204" pitchFamily="34" charset="-120"/>
                <a:ea typeface="微軟正黑體" panose="020B0604030504040204" pitchFamily="34" charset="-120"/>
              </a:rPr>
              <a:t>TDS-h2489FU </a:t>
            </a:r>
            <a:r>
              <a:rPr lang="zh-TW" altLang="en-US" sz="4000" b="1">
                <a:solidFill>
                  <a:schemeClr val="bg1"/>
                </a:solidFill>
                <a:latin typeface="微軟正黑體" panose="020B0604030504040204" pitchFamily="34" charset="-120"/>
                <a:ea typeface="微軟正黑體" panose="020B0604030504040204" pitchFamily="34" charset="-120"/>
              </a:rPr>
              <a:t>背面硬體配置</a:t>
            </a:r>
          </a:p>
        </p:txBody>
      </p:sp>
      <p:sp>
        <p:nvSpPr>
          <p:cNvPr id="18" name="文字方塊 17">
            <a:extLst>
              <a:ext uri="{FF2B5EF4-FFF2-40B4-BE49-F238E27FC236}">
                <a16:creationId xmlns:a16="http://schemas.microsoft.com/office/drawing/2014/main" id="{EBFB4C0C-CF87-4FBB-A2A2-EDC43CD9DCB8}"/>
              </a:ext>
            </a:extLst>
          </p:cNvPr>
          <p:cNvSpPr txBox="1"/>
          <p:nvPr/>
        </p:nvSpPr>
        <p:spPr>
          <a:xfrm>
            <a:off x="405660" y="4663637"/>
            <a:ext cx="1548345" cy="584775"/>
          </a:xfrm>
          <a:prstGeom prst="rect">
            <a:avLst/>
          </a:prstGeom>
          <a:noFill/>
        </p:spPr>
        <p:txBody>
          <a:bodyPr wrap="square" rtlCol="0">
            <a:spAutoFit/>
          </a:bodyPr>
          <a:lstStyle/>
          <a:p>
            <a:r>
              <a:rPr kumimoji="1" lang="en-US" altLang="zh-TW" sz="1600">
                <a:solidFill>
                  <a:srgbClr val="03D2FB"/>
                </a:solidFill>
                <a:latin typeface="微軟正黑體" panose="020B0604030504040204" pitchFamily="34" charset="-120"/>
                <a:ea typeface="微軟正黑體" panose="020B0604030504040204" pitchFamily="34" charset="-120"/>
              </a:rPr>
              <a:t>2 x 1200W</a:t>
            </a:r>
          </a:p>
          <a:p>
            <a:r>
              <a:rPr kumimoji="1" lang="zh-TW" altLang="en-US" sz="1600">
                <a:solidFill>
                  <a:srgbClr val="03D2FB"/>
                </a:solidFill>
                <a:latin typeface="微軟正黑體" panose="020B0604030504040204" pitchFamily="34" charset="-120"/>
                <a:ea typeface="微軟正黑體" panose="020B0604030504040204" pitchFamily="34" charset="-120"/>
              </a:rPr>
              <a:t>雙電源供應器</a:t>
            </a:r>
          </a:p>
        </p:txBody>
      </p:sp>
      <p:cxnSp>
        <p:nvCxnSpPr>
          <p:cNvPr id="20" name="直線接點 19">
            <a:extLst>
              <a:ext uri="{FF2B5EF4-FFF2-40B4-BE49-F238E27FC236}">
                <a16:creationId xmlns:a16="http://schemas.microsoft.com/office/drawing/2014/main" id="{30339A67-9A00-4FBC-865F-F965F0866A72}"/>
              </a:ext>
            </a:extLst>
          </p:cNvPr>
          <p:cNvCxnSpPr>
            <a:cxnSpLocks/>
          </p:cNvCxnSpPr>
          <p:nvPr/>
        </p:nvCxnSpPr>
        <p:spPr>
          <a:xfrm flipH="1">
            <a:off x="1799046" y="5098297"/>
            <a:ext cx="796185" cy="0"/>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22" name="文字方塊 21">
            <a:extLst>
              <a:ext uri="{FF2B5EF4-FFF2-40B4-BE49-F238E27FC236}">
                <a16:creationId xmlns:a16="http://schemas.microsoft.com/office/drawing/2014/main" id="{74B743EF-7206-4792-AB6B-86E5E6138243}"/>
              </a:ext>
            </a:extLst>
          </p:cNvPr>
          <p:cNvSpPr txBox="1"/>
          <p:nvPr/>
        </p:nvSpPr>
        <p:spPr>
          <a:xfrm>
            <a:off x="1912768" y="2228576"/>
            <a:ext cx="2138224" cy="584775"/>
          </a:xfrm>
          <a:prstGeom prst="rect">
            <a:avLst/>
          </a:prstGeom>
          <a:noFill/>
        </p:spPr>
        <p:txBody>
          <a:bodyPr wrap="square" rtlCol="0">
            <a:spAutoFit/>
          </a:bodyPr>
          <a:lstStyle/>
          <a:p>
            <a:r>
              <a:rPr kumimoji="1" lang="de-DE" altLang="zh-TW" sz="1600">
                <a:solidFill>
                  <a:srgbClr val="03D2FB"/>
                </a:solidFill>
                <a:latin typeface="微軟正黑體" panose="020B0604030504040204" pitchFamily="34" charset="-120"/>
                <a:ea typeface="微軟正黑體" panose="020B0604030504040204" pitchFamily="34" charset="-120"/>
              </a:rPr>
              <a:t>4 x 2.5GbE</a:t>
            </a:r>
          </a:p>
          <a:p>
            <a:r>
              <a:rPr kumimoji="1" lang="de-DE" altLang="zh-TW" sz="1600">
                <a:solidFill>
                  <a:srgbClr val="03D2FB"/>
                </a:solidFill>
                <a:latin typeface="微軟正黑體" panose="020B0604030504040204" pitchFamily="34" charset="-120"/>
                <a:ea typeface="微軟正黑體" panose="020B0604030504040204" pitchFamily="34" charset="-120"/>
              </a:rPr>
              <a:t>(2.5G/1G/100M)</a:t>
            </a:r>
          </a:p>
        </p:txBody>
      </p:sp>
      <p:cxnSp>
        <p:nvCxnSpPr>
          <p:cNvPr id="23" name="接點: 肘形 22">
            <a:extLst>
              <a:ext uri="{FF2B5EF4-FFF2-40B4-BE49-F238E27FC236}">
                <a16:creationId xmlns:a16="http://schemas.microsoft.com/office/drawing/2014/main" id="{B3B5872A-3466-44B8-859F-B3D92D8B03E3}"/>
              </a:ext>
            </a:extLst>
          </p:cNvPr>
          <p:cNvCxnSpPr>
            <a:cxnSpLocks/>
          </p:cNvCxnSpPr>
          <p:nvPr/>
        </p:nvCxnSpPr>
        <p:spPr>
          <a:xfrm rot="16200000" flipV="1">
            <a:off x="2778769" y="3472210"/>
            <a:ext cx="2009765" cy="373090"/>
          </a:xfrm>
          <a:prstGeom prst="bentConnector3">
            <a:avLst>
              <a:gd name="adj1" fmla="val 100237"/>
            </a:avLst>
          </a:prstGeom>
          <a:ln w="15240">
            <a:solidFill>
              <a:srgbClr val="03D2FB"/>
            </a:solidFill>
            <a:headEnd type="oval"/>
          </a:ln>
        </p:spPr>
        <p:style>
          <a:lnRef idx="1">
            <a:schemeClr val="accent1"/>
          </a:lnRef>
          <a:fillRef idx="0">
            <a:schemeClr val="accent1"/>
          </a:fillRef>
          <a:effectRef idx="0">
            <a:schemeClr val="accent1"/>
          </a:effectRef>
          <a:fontRef idx="minor">
            <a:schemeClr val="tx1"/>
          </a:fontRef>
        </p:style>
      </p:cxnSp>
      <p:cxnSp>
        <p:nvCxnSpPr>
          <p:cNvPr id="25" name="直線接點 24">
            <a:extLst>
              <a:ext uri="{FF2B5EF4-FFF2-40B4-BE49-F238E27FC236}">
                <a16:creationId xmlns:a16="http://schemas.microsoft.com/office/drawing/2014/main" id="{F56C1616-38F9-412A-B19E-AADE85F4DA8C}"/>
              </a:ext>
            </a:extLst>
          </p:cNvPr>
          <p:cNvCxnSpPr>
            <a:cxnSpLocks/>
          </p:cNvCxnSpPr>
          <p:nvPr/>
        </p:nvCxnSpPr>
        <p:spPr>
          <a:xfrm>
            <a:off x="4727573" y="5395423"/>
            <a:ext cx="1" cy="408317"/>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27" name="文字方塊 26">
            <a:extLst>
              <a:ext uri="{FF2B5EF4-FFF2-40B4-BE49-F238E27FC236}">
                <a16:creationId xmlns:a16="http://schemas.microsoft.com/office/drawing/2014/main" id="{C94A1E20-722E-4E5B-963D-D2E306A05719}"/>
              </a:ext>
            </a:extLst>
          </p:cNvPr>
          <p:cNvSpPr txBox="1"/>
          <p:nvPr/>
        </p:nvSpPr>
        <p:spPr>
          <a:xfrm>
            <a:off x="3102975" y="5860210"/>
            <a:ext cx="2138224" cy="584775"/>
          </a:xfrm>
          <a:prstGeom prst="rect">
            <a:avLst/>
          </a:prstGeom>
          <a:noFill/>
        </p:spPr>
        <p:txBody>
          <a:bodyPr wrap="square" rtlCol="0">
            <a:spAutoFit/>
          </a:bodyPr>
          <a:lstStyle/>
          <a:p>
            <a:r>
              <a:rPr kumimoji="1" lang="en-US" altLang="zh-TW" sz="1600">
                <a:solidFill>
                  <a:srgbClr val="03D2FB"/>
                </a:solidFill>
                <a:latin typeface="微軟正黑體" panose="020B0604030504040204" pitchFamily="34" charset="-120"/>
                <a:ea typeface="微軟正黑體" panose="020B0604030504040204" pitchFamily="34" charset="-120"/>
              </a:rPr>
              <a:t>4 x USB 3.2 Gen1</a:t>
            </a:r>
          </a:p>
          <a:p>
            <a:r>
              <a:rPr kumimoji="1" lang="en-US" altLang="zh-TW" sz="1600">
                <a:solidFill>
                  <a:srgbClr val="03D2FB"/>
                </a:solidFill>
                <a:latin typeface="微軟正黑體" panose="020B0604030504040204" pitchFamily="34" charset="-120"/>
                <a:ea typeface="微軟正黑體" panose="020B0604030504040204" pitchFamily="34" charset="-120"/>
              </a:rPr>
              <a:t>Type-A</a:t>
            </a:r>
          </a:p>
        </p:txBody>
      </p:sp>
      <p:cxnSp>
        <p:nvCxnSpPr>
          <p:cNvPr id="28" name="直線接點 27">
            <a:extLst>
              <a:ext uri="{FF2B5EF4-FFF2-40B4-BE49-F238E27FC236}">
                <a16:creationId xmlns:a16="http://schemas.microsoft.com/office/drawing/2014/main" id="{942AC07C-E2C8-4466-91B1-4CD5849B2616}"/>
              </a:ext>
            </a:extLst>
          </p:cNvPr>
          <p:cNvCxnSpPr>
            <a:cxnSpLocks/>
          </p:cNvCxnSpPr>
          <p:nvPr/>
        </p:nvCxnSpPr>
        <p:spPr>
          <a:xfrm>
            <a:off x="6956423" y="5391422"/>
            <a:ext cx="1" cy="408317"/>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29" name="文字方塊 28">
            <a:extLst>
              <a:ext uri="{FF2B5EF4-FFF2-40B4-BE49-F238E27FC236}">
                <a16:creationId xmlns:a16="http://schemas.microsoft.com/office/drawing/2014/main" id="{374E1D20-FA6E-4A03-8D1E-5BC01626AA79}"/>
              </a:ext>
            </a:extLst>
          </p:cNvPr>
          <p:cNvSpPr txBox="1"/>
          <p:nvPr/>
        </p:nvSpPr>
        <p:spPr>
          <a:xfrm>
            <a:off x="6095999" y="5836753"/>
            <a:ext cx="3075985" cy="584775"/>
          </a:xfrm>
          <a:prstGeom prst="rect">
            <a:avLst/>
          </a:prstGeom>
          <a:noFill/>
        </p:spPr>
        <p:txBody>
          <a:bodyPr wrap="square" rtlCol="0">
            <a:spAutoFit/>
          </a:bodyPr>
          <a:lstStyle/>
          <a:p>
            <a:r>
              <a:rPr kumimoji="1" lang="en-US" altLang="zh-TW" sz="1600">
                <a:solidFill>
                  <a:srgbClr val="03D2FB"/>
                </a:solidFill>
                <a:latin typeface="微軟正黑體" panose="020B0604030504040204" pitchFamily="34" charset="-120"/>
                <a:ea typeface="微軟正黑體" panose="020B0604030504040204" pitchFamily="34" charset="-120"/>
              </a:rPr>
              <a:t>PCIe Slot #2: 2 x 25GbE SFP28</a:t>
            </a:r>
          </a:p>
          <a:p>
            <a:r>
              <a:rPr kumimoji="1" lang="en-US" altLang="zh-TW" sz="1600">
                <a:solidFill>
                  <a:srgbClr val="03D2FB"/>
                </a:solidFill>
                <a:latin typeface="微軟正黑體" panose="020B0604030504040204" pitchFamily="34" charset="-120"/>
                <a:ea typeface="微軟正黑體" panose="020B0604030504040204" pitchFamily="34" charset="-120"/>
              </a:rPr>
              <a:t>(</a:t>
            </a:r>
            <a:r>
              <a:rPr kumimoji="1" lang="zh-TW" altLang="en-US" sz="1600">
                <a:solidFill>
                  <a:srgbClr val="03D2FB"/>
                </a:solidFill>
                <a:latin typeface="微軟正黑體" panose="020B0604030504040204" pitchFamily="34" charset="-120"/>
                <a:ea typeface="微軟正黑體" panose="020B0604030504040204" pitchFamily="34" charset="-120"/>
              </a:rPr>
              <a:t>出貨預載網卡</a:t>
            </a:r>
            <a:r>
              <a:rPr kumimoji="1" lang="en-US" altLang="zh-TW" sz="1600">
                <a:solidFill>
                  <a:srgbClr val="03D2FB"/>
                </a:solidFill>
                <a:latin typeface="微軟正黑體" panose="020B0604030504040204" pitchFamily="34" charset="-120"/>
                <a:ea typeface="微軟正黑體" panose="020B0604030504040204" pitchFamily="34" charset="-120"/>
              </a:rPr>
              <a:t>)</a:t>
            </a:r>
          </a:p>
        </p:txBody>
      </p:sp>
      <p:cxnSp>
        <p:nvCxnSpPr>
          <p:cNvPr id="30" name="直線接點 29">
            <a:extLst>
              <a:ext uri="{FF2B5EF4-FFF2-40B4-BE49-F238E27FC236}">
                <a16:creationId xmlns:a16="http://schemas.microsoft.com/office/drawing/2014/main" id="{5A12BD1D-323F-466E-8B54-561CF1BC7A1C}"/>
              </a:ext>
            </a:extLst>
          </p:cNvPr>
          <p:cNvCxnSpPr>
            <a:cxnSpLocks/>
          </p:cNvCxnSpPr>
          <p:nvPr/>
        </p:nvCxnSpPr>
        <p:spPr>
          <a:xfrm flipV="1">
            <a:off x="7336465" y="2463476"/>
            <a:ext cx="0" cy="1567982"/>
          </a:xfrm>
          <a:prstGeom prst="line">
            <a:avLst/>
          </a:prstGeom>
          <a:ln w="15240">
            <a:solidFill>
              <a:srgbClr val="03D2FB"/>
            </a:solidFill>
            <a:headEnd type="oval"/>
          </a:ln>
        </p:spPr>
        <p:style>
          <a:lnRef idx="1">
            <a:schemeClr val="accent2"/>
          </a:lnRef>
          <a:fillRef idx="0">
            <a:schemeClr val="accent2"/>
          </a:fillRef>
          <a:effectRef idx="0">
            <a:schemeClr val="accent2"/>
          </a:effectRef>
          <a:fontRef idx="minor">
            <a:schemeClr val="tx1"/>
          </a:fontRef>
        </p:style>
      </p:cxnSp>
      <p:sp>
        <p:nvSpPr>
          <p:cNvPr id="33" name="文字方塊 32">
            <a:extLst>
              <a:ext uri="{FF2B5EF4-FFF2-40B4-BE49-F238E27FC236}">
                <a16:creationId xmlns:a16="http://schemas.microsoft.com/office/drawing/2014/main" id="{1367FD7A-20D3-4318-9A53-B51E4D0DEA38}"/>
              </a:ext>
            </a:extLst>
          </p:cNvPr>
          <p:cNvSpPr txBox="1"/>
          <p:nvPr/>
        </p:nvSpPr>
        <p:spPr>
          <a:xfrm>
            <a:off x="4637313" y="2124922"/>
            <a:ext cx="3503697" cy="338554"/>
          </a:xfrm>
          <a:prstGeom prst="rect">
            <a:avLst/>
          </a:prstGeom>
          <a:noFill/>
        </p:spPr>
        <p:txBody>
          <a:bodyPr wrap="square" rtlCol="0">
            <a:spAutoFit/>
          </a:bodyPr>
          <a:lstStyle/>
          <a:p>
            <a:r>
              <a:rPr kumimoji="1" lang="nl-NL" altLang="zh-TW" sz="1600" err="1">
                <a:solidFill>
                  <a:srgbClr val="03D2FB"/>
                </a:solidFill>
                <a:latin typeface="微軟正黑體" panose="020B0604030504040204" pitchFamily="34" charset="-120"/>
                <a:ea typeface="微軟正黑體" panose="020B0604030504040204" pitchFamily="34" charset="-120"/>
              </a:rPr>
              <a:t>PCIe</a:t>
            </a:r>
            <a:r>
              <a:rPr kumimoji="1" lang="nl-NL" altLang="zh-TW" sz="1600">
                <a:solidFill>
                  <a:srgbClr val="03D2FB"/>
                </a:solidFill>
                <a:latin typeface="微軟正黑體" panose="020B0604030504040204" pitchFamily="34" charset="-120"/>
                <a:ea typeface="微軟正黑體" panose="020B0604030504040204" pitchFamily="34" charset="-120"/>
              </a:rPr>
              <a:t> slot #1: 1 x </a:t>
            </a:r>
            <a:r>
              <a:rPr kumimoji="1" lang="nl-NL" altLang="zh-TW" sz="1600" err="1">
                <a:solidFill>
                  <a:srgbClr val="03D2FB"/>
                </a:solidFill>
                <a:latin typeface="微軟正黑體" panose="020B0604030504040204" pitchFamily="34" charset="-120"/>
                <a:ea typeface="微軟正黑體" panose="020B0604030504040204" pitchFamily="34" charset="-120"/>
              </a:rPr>
              <a:t>PCIe</a:t>
            </a:r>
            <a:r>
              <a:rPr kumimoji="1" lang="nl-NL" altLang="zh-TW" sz="1600">
                <a:solidFill>
                  <a:srgbClr val="03D2FB"/>
                </a:solidFill>
                <a:latin typeface="微軟正黑體" panose="020B0604030504040204" pitchFamily="34" charset="-120"/>
                <a:ea typeface="微軟正黑體" panose="020B0604030504040204" pitchFamily="34" charset="-120"/>
              </a:rPr>
              <a:t> Gen4 x8 </a:t>
            </a:r>
            <a:r>
              <a:rPr kumimoji="1" lang="zh-TW" altLang="nl-NL" sz="1600">
                <a:solidFill>
                  <a:srgbClr val="03D2FB"/>
                </a:solidFill>
                <a:latin typeface="微軟正黑體" panose="020B0604030504040204" pitchFamily="34" charset="-120"/>
                <a:ea typeface="微軟正黑體" panose="020B0604030504040204" pitchFamily="34" charset="-120"/>
              </a:rPr>
              <a:t>插槽</a:t>
            </a:r>
            <a:r>
              <a:rPr kumimoji="1" lang="nl-NL" altLang="zh-TW" sz="1600">
                <a:solidFill>
                  <a:srgbClr val="03D2FB"/>
                </a:solidFill>
                <a:latin typeface="微軟正黑體" panose="020B0604030504040204" pitchFamily="34" charset="-120"/>
                <a:ea typeface="微軟正黑體" panose="020B0604030504040204" pitchFamily="34" charset="-120"/>
              </a:rPr>
              <a:t> </a:t>
            </a:r>
            <a:endParaRPr kumimoji="1" lang="zh-TW" altLang="nl-NL" sz="1600">
              <a:solidFill>
                <a:srgbClr val="03D2FB"/>
              </a:solidFill>
              <a:latin typeface="微軟正黑體" panose="020B0604030504040204" pitchFamily="34" charset="-120"/>
              <a:ea typeface="微軟正黑體" panose="020B0604030504040204" pitchFamily="34" charset="-120"/>
            </a:endParaRPr>
          </a:p>
        </p:txBody>
      </p:sp>
      <p:sp>
        <p:nvSpPr>
          <p:cNvPr id="15" name="文字方塊 14">
            <a:extLst>
              <a:ext uri="{FF2B5EF4-FFF2-40B4-BE49-F238E27FC236}">
                <a16:creationId xmlns:a16="http://schemas.microsoft.com/office/drawing/2014/main" id="{5D82BE7D-DAF0-C148-8D96-9DE71FA637B7}"/>
              </a:ext>
            </a:extLst>
          </p:cNvPr>
          <p:cNvSpPr txBox="1"/>
          <p:nvPr/>
        </p:nvSpPr>
        <p:spPr>
          <a:xfrm>
            <a:off x="8141010" y="2124922"/>
            <a:ext cx="2938320" cy="1008674"/>
          </a:xfrm>
          <a:prstGeom prst="rect">
            <a:avLst/>
          </a:prstGeom>
          <a:noFill/>
        </p:spPr>
        <p:txBody>
          <a:bodyPr wrap="square" rtlCol="0">
            <a:spAutoFit/>
          </a:bodyPr>
          <a:lstStyle/>
          <a:p>
            <a:r>
              <a:rPr kumimoji="1" lang="nl-NL" altLang="zh-TW" sz="1600">
                <a:solidFill>
                  <a:srgbClr val="03D2FB"/>
                </a:solidFill>
                <a:latin typeface="微軟正黑體" panose="020B0604030504040204" pitchFamily="34" charset="-120"/>
                <a:ea typeface="微軟正黑體" panose="020B0604030504040204" pitchFamily="34" charset="-120"/>
              </a:rPr>
              <a:t>2 </a:t>
            </a:r>
            <a:r>
              <a:rPr kumimoji="1" lang="zh-TW" altLang="en-US" sz="1600">
                <a:solidFill>
                  <a:srgbClr val="03D2FB"/>
                </a:solidFill>
                <a:latin typeface="微軟正黑體" panose="020B0604030504040204" pitchFamily="34" charset="-120"/>
                <a:ea typeface="微軟正黑體" panose="020B0604030504040204" pitchFamily="34" charset="-120"/>
              </a:rPr>
              <a:t>個</a:t>
            </a:r>
            <a:r>
              <a:rPr kumimoji="1" lang="en-US" altLang="zh-TW" sz="1600">
                <a:solidFill>
                  <a:srgbClr val="03D2FB"/>
                </a:solidFill>
                <a:latin typeface="微軟正黑體" panose="020B0604030504040204" pitchFamily="34" charset="-120"/>
                <a:ea typeface="微軟正黑體" panose="020B0604030504040204" pitchFamily="34" charset="-120"/>
              </a:rPr>
              <a:t> </a:t>
            </a:r>
            <a:r>
              <a:rPr kumimoji="1" lang="nl-NL" altLang="zh-TW" sz="1600">
                <a:solidFill>
                  <a:srgbClr val="03D2FB"/>
                </a:solidFill>
                <a:latin typeface="微軟正黑體" panose="020B0604030504040204" pitchFamily="34" charset="-120"/>
                <a:ea typeface="微軟正黑體" panose="020B0604030504040204" pitchFamily="34" charset="-120"/>
              </a:rPr>
              <a:t>PCIe Gen4 </a:t>
            </a:r>
            <a:r>
              <a:rPr kumimoji="1" lang="zh-TW" altLang="nl-NL" sz="1600">
                <a:solidFill>
                  <a:srgbClr val="03D2FB"/>
                </a:solidFill>
                <a:latin typeface="微軟正黑體" panose="020B0604030504040204" pitchFamily="34" charset="-120"/>
                <a:ea typeface="微軟正黑體" panose="020B0604030504040204" pitchFamily="34" charset="-120"/>
              </a:rPr>
              <a:t>插槽</a:t>
            </a:r>
            <a:r>
              <a:rPr kumimoji="1" lang="en-US" altLang="zh-TW" sz="1600">
                <a:solidFill>
                  <a:srgbClr val="03D2FB"/>
                </a:solidFill>
                <a:latin typeface="微軟正黑體" panose="020B0604030504040204" pitchFamily="34" charset="-120"/>
                <a:ea typeface="微軟正黑體" panose="020B0604030504040204" pitchFamily="34" charset="-120"/>
              </a:rPr>
              <a:t>:</a:t>
            </a:r>
          </a:p>
          <a:p>
            <a:pPr marL="179388" indent="-179388">
              <a:lnSpc>
                <a:spcPts val="1800"/>
              </a:lnSpc>
              <a:buFont typeface="Arial" panose="020B0604020202020204" pitchFamily="34" charset="0"/>
              <a:buChar char="•"/>
              <a:tabLst>
                <a:tab pos="179388" algn="l"/>
              </a:tabLst>
            </a:pPr>
            <a:r>
              <a:rPr kumimoji="1" lang="zh-TW" altLang="en-US" sz="1200">
                <a:solidFill>
                  <a:schemeClr val="bg1"/>
                </a:solidFill>
                <a:latin typeface="微軟正黑體" panose="020B0604030504040204" pitchFamily="34" charset="-120"/>
                <a:ea typeface="微軟正黑體" panose="020B0604030504040204" pitchFamily="34" charset="-120"/>
              </a:rPr>
              <a:t>若僅安裝單卡則頻寬為</a:t>
            </a:r>
            <a:r>
              <a:rPr kumimoji="1" lang="en-US" altLang="zh-TW" sz="1200">
                <a:solidFill>
                  <a:schemeClr val="bg1"/>
                </a:solidFill>
                <a:latin typeface="微軟正黑體" panose="020B0604030504040204" pitchFamily="34" charset="-120"/>
                <a:ea typeface="微軟正黑體" panose="020B0604030504040204" pitchFamily="34" charset="-120"/>
              </a:rPr>
              <a:t>PCIe Gen4 x16</a:t>
            </a:r>
          </a:p>
          <a:p>
            <a:pPr marL="179388" indent="-179388">
              <a:lnSpc>
                <a:spcPts val="1800"/>
              </a:lnSpc>
              <a:buFont typeface="Arial" panose="020B0604020202020204" pitchFamily="34" charset="0"/>
              <a:buChar char="•"/>
              <a:tabLst>
                <a:tab pos="179388" algn="l"/>
              </a:tabLst>
            </a:pPr>
            <a:r>
              <a:rPr kumimoji="1" lang="zh-TW" altLang="en-US" sz="1200">
                <a:solidFill>
                  <a:schemeClr val="bg1"/>
                </a:solidFill>
                <a:latin typeface="微軟正黑體" panose="020B0604030504040204" pitchFamily="34" charset="-120"/>
                <a:ea typeface="微軟正黑體" panose="020B0604030504040204" pitchFamily="34" charset="-120"/>
              </a:rPr>
              <a:t>若其中一個插槽已被佔用，則剩餘的插槽為</a:t>
            </a:r>
            <a:r>
              <a:rPr kumimoji="1" lang="en-US" altLang="zh-TW" sz="1200">
                <a:solidFill>
                  <a:schemeClr val="bg1"/>
                </a:solidFill>
                <a:latin typeface="微軟正黑體" panose="020B0604030504040204" pitchFamily="34" charset="-120"/>
                <a:ea typeface="微軟正黑體" panose="020B0604030504040204" pitchFamily="34" charset="-120"/>
              </a:rPr>
              <a:t> Gen4 x8 </a:t>
            </a:r>
            <a:r>
              <a:rPr kumimoji="1" lang="zh-TW" altLang="en-US" sz="1200">
                <a:solidFill>
                  <a:schemeClr val="bg1"/>
                </a:solidFill>
                <a:latin typeface="微軟正黑體" panose="020B0604030504040204" pitchFamily="34" charset="-120"/>
                <a:ea typeface="微軟正黑體" panose="020B0604030504040204" pitchFamily="34" charset="-120"/>
              </a:rPr>
              <a:t>速度</a:t>
            </a:r>
            <a:endParaRPr kumimoji="1" lang="en-US" altLang="zh-TW" sz="1200">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446283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圖片 14" descr="一張含有 文字 的圖片&#10;&#10;自動產生的描述">
            <a:extLst>
              <a:ext uri="{FF2B5EF4-FFF2-40B4-BE49-F238E27FC236}">
                <a16:creationId xmlns:a16="http://schemas.microsoft.com/office/drawing/2014/main" id="{1BA8C4A2-E50F-4949-AC3B-E4AA81B66B74}"/>
              </a:ext>
            </a:extLst>
          </p:cNvPr>
          <p:cNvPicPr>
            <a:picLocks noChangeAspect="1"/>
          </p:cNvPicPr>
          <p:nvPr/>
        </p:nvPicPr>
        <p:blipFill rotWithShape="1">
          <a:blip r:embed="rId2">
            <a:extLst>
              <a:ext uri="{28A0092B-C50C-407E-A947-70E740481C1C}">
                <a14:useLocalDpi xmlns:a14="http://schemas.microsoft.com/office/drawing/2010/main" val="0"/>
              </a:ext>
            </a:extLst>
          </a:blip>
          <a:srcRect l="14150" r="18337"/>
          <a:stretch/>
        </p:blipFill>
        <p:spPr>
          <a:xfrm>
            <a:off x="492369" y="1612474"/>
            <a:ext cx="4788830" cy="5131226"/>
          </a:xfrm>
          <a:prstGeom prst="rect">
            <a:avLst/>
          </a:prstGeom>
        </p:spPr>
      </p:pic>
      <p:grpSp>
        <p:nvGrpSpPr>
          <p:cNvPr id="33" name="群組 32">
            <a:extLst>
              <a:ext uri="{FF2B5EF4-FFF2-40B4-BE49-F238E27FC236}">
                <a16:creationId xmlns:a16="http://schemas.microsoft.com/office/drawing/2014/main" id="{C2D0524E-7B3E-41D6-945D-14A68153F384}"/>
              </a:ext>
            </a:extLst>
          </p:cNvPr>
          <p:cNvGrpSpPr/>
          <p:nvPr/>
        </p:nvGrpSpPr>
        <p:grpSpPr>
          <a:xfrm>
            <a:off x="5876592" y="2283527"/>
            <a:ext cx="5707752" cy="3730904"/>
            <a:chOff x="5554621" y="2106096"/>
            <a:chExt cx="6356177" cy="4154753"/>
          </a:xfrm>
        </p:grpSpPr>
        <p:sp>
          <p:nvSpPr>
            <p:cNvPr id="12" name="文字方塊 11">
              <a:extLst>
                <a:ext uri="{FF2B5EF4-FFF2-40B4-BE49-F238E27FC236}">
                  <a16:creationId xmlns:a16="http://schemas.microsoft.com/office/drawing/2014/main" id="{D4905A35-14D7-457A-81F3-269ECEBDD726}"/>
                </a:ext>
              </a:extLst>
            </p:cNvPr>
            <p:cNvSpPr txBox="1"/>
            <p:nvPr/>
          </p:nvSpPr>
          <p:spPr>
            <a:xfrm>
              <a:off x="5845865" y="2141061"/>
              <a:ext cx="2714308" cy="307777"/>
            </a:xfrm>
            <a:prstGeom prst="rect">
              <a:avLst/>
            </a:prstGeom>
            <a:noFill/>
          </p:spPr>
          <p:txBody>
            <a:bodyPr wrap="square" rtlCol="0">
              <a:spAutoFit/>
            </a:bodyPr>
            <a:lstStyle/>
            <a:p>
              <a:r>
                <a:rPr lang="en-US" altLang="zh-TW" sz="1400" b="1" i="0">
                  <a:solidFill>
                    <a:srgbClr val="FFE623"/>
                  </a:solidFill>
                  <a:effectLst/>
                  <a:latin typeface="微軟正黑體" panose="020B0604030504040204" pitchFamily="34" charset="-120"/>
                  <a:ea typeface="微軟正黑體" panose="020B0604030504040204" pitchFamily="34" charset="-120"/>
                </a:rPr>
                <a:t>24 </a:t>
              </a:r>
              <a:r>
                <a:rPr lang="zh-TW" altLang="en-US" sz="1400" b="1" i="0">
                  <a:solidFill>
                    <a:srgbClr val="FFE623"/>
                  </a:solidFill>
                  <a:effectLst/>
                  <a:latin typeface="微軟正黑體" panose="020B0604030504040204" pitchFamily="34" charset="-120"/>
                  <a:ea typeface="微軟正黑體" panose="020B0604030504040204" pitchFamily="34" charset="-120"/>
                </a:rPr>
                <a:t>個 </a:t>
              </a:r>
              <a:r>
                <a:rPr lang="en-US" altLang="zh-TW" sz="1400" b="1" i="0">
                  <a:solidFill>
                    <a:srgbClr val="FFE623"/>
                  </a:solidFill>
                  <a:effectLst/>
                  <a:latin typeface="微軟正黑體" panose="020B0604030504040204" pitchFamily="34" charset="-120"/>
                  <a:ea typeface="微軟正黑體" panose="020B0604030504040204" pitchFamily="34" charset="-120"/>
                </a:rPr>
                <a:t>U.2 NVMe SSD </a:t>
              </a:r>
              <a:r>
                <a:rPr lang="zh-TW" altLang="en-US" sz="1400" b="1" i="0">
                  <a:solidFill>
                    <a:srgbClr val="FFE623"/>
                  </a:solidFill>
                  <a:effectLst/>
                  <a:latin typeface="微軟正黑體" panose="020B0604030504040204" pitchFamily="34" charset="-120"/>
                  <a:ea typeface="微軟正黑體" panose="020B0604030504040204" pitchFamily="34" charset="-120"/>
                </a:rPr>
                <a:t>插槽</a:t>
              </a:r>
            </a:p>
          </p:txBody>
        </p:sp>
        <p:grpSp>
          <p:nvGrpSpPr>
            <p:cNvPr id="22" name="群組 21">
              <a:extLst>
                <a:ext uri="{FF2B5EF4-FFF2-40B4-BE49-F238E27FC236}">
                  <a16:creationId xmlns:a16="http://schemas.microsoft.com/office/drawing/2014/main" id="{5AB70AFC-334D-43A1-AFED-D212376E155D}"/>
                </a:ext>
              </a:extLst>
            </p:cNvPr>
            <p:cNvGrpSpPr/>
            <p:nvPr/>
          </p:nvGrpSpPr>
          <p:grpSpPr>
            <a:xfrm>
              <a:off x="5554621" y="2141061"/>
              <a:ext cx="3589670" cy="4112101"/>
              <a:chOff x="5895975" y="604837"/>
              <a:chExt cx="4930720" cy="5648325"/>
            </a:xfrm>
          </p:grpSpPr>
          <p:pic>
            <p:nvPicPr>
              <p:cNvPr id="19" name="圖形 18">
                <a:extLst>
                  <a:ext uri="{FF2B5EF4-FFF2-40B4-BE49-F238E27FC236}">
                    <a16:creationId xmlns:a16="http://schemas.microsoft.com/office/drawing/2014/main" id="{D304BF62-0761-4422-9958-D084B4D38D0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95975" y="604837"/>
                <a:ext cx="400050" cy="5648325"/>
              </a:xfrm>
              <a:prstGeom prst="rect">
                <a:avLst/>
              </a:prstGeom>
            </p:spPr>
          </p:pic>
          <p:pic>
            <p:nvPicPr>
              <p:cNvPr id="21" name="圖形 20">
                <a:extLst>
                  <a:ext uri="{FF2B5EF4-FFF2-40B4-BE49-F238E27FC236}">
                    <a16:creationId xmlns:a16="http://schemas.microsoft.com/office/drawing/2014/main" id="{9C640F98-3D5B-4654-987D-21453E1826D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26645" y="604837"/>
                <a:ext cx="400050" cy="5648325"/>
              </a:xfrm>
              <a:prstGeom prst="rect">
                <a:avLst/>
              </a:prstGeom>
            </p:spPr>
          </p:pic>
        </p:grpSp>
        <p:sp>
          <p:nvSpPr>
            <p:cNvPr id="24" name="文字方塊 23">
              <a:extLst>
                <a:ext uri="{FF2B5EF4-FFF2-40B4-BE49-F238E27FC236}">
                  <a16:creationId xmlns:a16="http://schemas.microsoft.com/office/drawing/2014/main" id="{D0202C42-CC8D-463D-ABEF-DA428FA3605E}"/>
                </a:ext>
              </a:extLst>
            </p:cNvPr>
            <p:cNvSpPr txBox="1"/>
            <p:nvPr/>
          </p:nvSpPr>
          <p:spPr>
            <a:xfrm>
              <a:off x="5898065" y="2946521"/>
              <a:ext cx="2370862" cy="822580"/>
            </a:xfrm>
            <a:prstGeom prst="rect">
              <a:avLst/>
            </a:prstGeom>
            <a:noFill/>
          </p:spPr>
          <p:txBody>
            <a:bodyPr wrap="square" rtlCol="0">
              <a:spAutoFit/>
            </a:bodyPr>
            <a:lstStyle/>
            <a:p>
              <a:r>
                <a:rPr lang="zh-TW" altLang="en-US" sz="1400" b="1" i="0">
                  <a:solidFill>
                    <a:srgbClr val="FF0000"/>
                  </a:solidFill>
                  <a:effectLst/>
                  <a:latin typeface="微軟正黑體" panose="020B0604030504040204" pitchFamily="34" charset="-120"/>
                  <a:ea typeface="微軟正黑體" panose="020B0604030504040204" pitchFamily="34" charset="-120"/>
                </a:rPr>
                <a:t>雙 </a:t>
              </a:r>
              <a:r>
                <a:rPr lang="en-US" altLang="zh-TW" sz="1400" b="1" i="0">
                  <a:solidFill>
                    <a:srgbClr val="FF0000"/>
                  </a:solidFill>
                  <a:effectLst/>
                  <a:latin typeface="微軟正黑體" panose="020B0604030504040204" pitchFamily="34" charset="-120"/>
                  <a:ea typeface="微軟正黑體" panose="020B0604030504040204" pitchFamily="34" charset="-120"/>
                </a:rPr>
                <a:t>Intel® Xeon® Silver 4300 </a:t>
              </a:r>
              <a:r>
                <a:rPr lang="zh-TW" altLang="en-US" sz="1400" b="1" i="0">
                  <a:solidFill>
                    <a:srgbClr val="FF0000"/>
                  </a:solidFill>
                  <a:effectLst/>
                  <a:latin typeface="微軟正黑體" panose="020B0604030504040204" pitchFamily="34" charset="-120"/>
                  <a:ea typeface="微軟正黑體" panose="020B0604030504040204" pitchFamily="34" charset="-120"/>
                </a:rPr>
                <a:t>系列處理器</a:t>
              </a:r>
              <a:r>
                <a:rPr lang="zh-TW" altLang="en-US" sz="1400" b="1">
                  <a:solidFill>
                    <a:srgbClr val="FF0000"/>
                  </a:solidFill>
                  <a:latin typeface="微軟正黑體" panose="020B0604030504040204" pitchFamily="34" charset="-120"/>
                  <a:ea typeface="微軟正黑體" panose="020B0604030504040204" pitchFamily="34" charset="-120"/>
                </a:rPr>
                <a:t>，高達</a:t>
              </a:r>
              <a:r>
                <a:rPr lang="en-US" altLang="zh-TW" sz="1400" b="1">
                  <a:solidFill>
                    <a:srgbClr val="FF0000"/>
                  </a:solidFill>
                  <a:latin typeface="微軟正黑體" panose="020B0604030504040204" pitchFamily="34" charset="-120"/>
                  <a:ea typeface="微軟正黑體" panose="020B0604030504040204" pitchFamily="34" charset="-120"/>
                </a:rPr>
                <a:t> 32</a:t>
              </a:r>
              <a:r>
                <a:rPr lang="zh-TW" altLang="en-US" sz="1400" b="1">
                  <a:solidFill>
                    <a:srgbClr val="FF0000"/>
                  </a:solidFill>
                  <a:latin typeface="微軟正黑體" panose="020B0604030504040204" pitchFamily="34" charset="-120"/>
                  <a:ea typeface="微軟正黑體" panose="020B0604030504040204" pitchFamily="34" charset="-120"/>
                </a:rPr>
                <a:t> 總核心數</a:t>
              </a:r>
              <a:endParaRPr lang="zh-TW" altLang="en-US" sz="1400" b="1" i="0">
                <a:solidFill>
                  <a:srgbClr val="FF0000"/>
                </a:solidFill>
                <a:effectLst/>
                <a:latin typeface="微軟正黑體" panose="020B0604030504040204" pitchFamily="34" charset="-120"/>
                <a:ea typeface="微軟正黑體" panose="020B0604030504040204" pitchFamily="34" charset="-120"/>
              </a:endParaRPr>
            </a:p>
          </p:txBody>
        </p:sp>
        <p:sp>
          <p:nvSpPr>
            <p:cNvPr id="25" name="文字方塊 24">
              <a:extLst>
                <a:ext uri="{FF2B5EF4-FFF2-40B4-BE49-F238E27FC236}">
                  <a16:creationId xmlns:a16="http://schemas.microsoft.com/office/drawing/2014/main" id="{D2D01B7C-20D6-4056-AEB2-B90A229D1EAE}"/>
                </a:ext>
              </a:extLst>
            </p:cNvPr>
            <p:cNvSpPr txBox="1"/>
            <p:nvPr/>
          </p:nvSpPr>
          <p:spPr>
            <a:xfrm>
              <a:off x="5845865" y="4047067"/>
              <a:ext cx="2714308" cy="582660"/>
            </a:xfrm>
            <a:prstGeom prst="rect">
              <a:avLst/>
            </a:prstGeom>
            <a:noFill/>
          </p:spPr>
          <p:txBody>
            <a:bodyPr wrap="square" rtlCol="0">
              <a:spAutoFit/>
            </a:bodyPr>
            <a:lstStyle/>
            <a:p>
              <a:r>
                <a:rPr lang="en-US" altLang="zh-TW" sz="1400" b="1" i="0">
                  <a:solidFill>
                    <a:srgbClr val="DDD81F"/>
                  </a:solidFill>
                  <a:effectLst/>
                  <a:latin typeface="微軟正黑體" panose="020B0604030504040204" pitchFamily="34" charset="-120"/>
                  <a:ea typeface="微軟正黑體" panose="020B0604030504040204" pitchFamily="34" charset="-120"/>
                </a:rPr>
                <a:t>8 </a:t>
              </a:r>
              <a:r>
                <a:rPr lang="zh-TW" altLang="en-US" sz="1400" b="1" i="0">
                  <a:solidFill>
                    <a:srgbClr val="DDD81F"/>
                  </a:solidFill>
                  <a:effectLst/>
                  <a:latin typeface="微軟正黑體" panose="020B0604030504040204" pitchFamily="34" charset="-120"/>
                  <a:ea typeface="微軟正黑體" panose="020B0604030504040204" pitchFamily="34" charset="-120"/>
                </a:rPr>
                <a:t>通道 </a:t>
              </a:r>
              <a:r>
                <a:rPr lang="en-US" altLang="zh-TW" sz="1400" b="1" i="0">
                  <a:solidFill>
                    <a:srgbClr val="DDD81F"/>
                  </a:solidFill>
                  <a:effectLst/>
                  <a:latin typeface="微軟正黑體" panose="020B0604030504040204" pitchFamily="34" charset="-120"/>
                  <a:ea typeface="微軟正黑體" panose="020B0604030504040204" pitchFamily="34" charset="-120"/>
                </a:rPr>
                <a:t>32 </a:t>
              </a:r>
              <a:r>
                <a:rPr lang="zh-TW" altLang="en-US" sz="1400" b="1" i="0">
                  <a:solidFill>
                    <a:srgbClr val="DDD81F"/>
                  </a:solidFill>
                  <a:effectLst/>
                  <a:latin typeface="微軟正黑體" panose="020B0604030504040204" pitchFamily="34" charset="-120"/>
                  <a:ea typeface="微軟正黑體" panose="020B0604030504040204" pitchFamily="34" charset="-120"/>
                </a:rPr>
                <a:t>條 </a:t>
              </a:r>
              <a:r>
                <a:rPr lang="en-US" altLang="zh-TW" sz="1400" b="1" i="0">
                  <a:solidFill>
                    <a:srgbClr val="DDD81F"/>
                  </a:solidFill>
                  <a:effectLst/>
                  <a:latin typeface="微軟正黑體" panose="020B0604030504040204" pitchFamily="34" charset="-120"/>
                  <a:ea typeface="微軟正黑體" panose="020B0604030504040204" pitchFamily="34" charset="-120"/>
                </a:rPr>
                <a:t>DDR4 </a:t>
              </a:r>
              <a:br>
                <a:rPr lang="en-US" altLang="zh-TW" sz="1400" b="1" i="0">
                  <a:solidFill>
                    <a:srgbClr val="DDD81F"/>
                  </a:solidFill>
                  <a:effectLst/>
                  <a:latin typeface="微軟正黑體" panose="020B0604030504040204" pitchFamily="34" charset="-120"/>
                  <a:ea typeface="微軟正黑體" panose="020B0604030504040204" pitchFamily="34" charset="-120"/>
                </a:rPr>
              </a:br>
              <a:r>
                <a:rPr lang="zh-TW" altLang="en-US" sz="1400" b="1" i="0">
                  <a:solidFill>
                    <a:srgbClr val="DDD81F"/>
                  </a:solidFill>
                  <a:effectLst/>
                  <a:latin typeface="微軟正黑體" panose="020B0604030504040204" pitchFamily="34" charset="-120"/>
                  <a:ea typeface="微軟正黑體" panose="020B0604030504040204" pitchFamily="34" charset="-120"/>
                </a:rPr>
                <a:t>記憶體插槽，</a:t>
              </a:r>
              <a:r>
                <a:rPr lang="en-US" altLang="zh-TW" sz="1400" b="1">
                  <a:solidFill>
                    <a:srgbClr val="DDD81F"/>
                  </a:solidFill>
                  <a:latin typeface="微軟正黑體" panose="020B0604030504040204" pitchFamily="34" charset="-120"/>
                  <a:ea typeface="微軟正黑體" panose="020B0604030504040204" pitchFamily="34" charset="-120"/>
                </a:rPr>
                <a:t>T</a:t>
              </a:r>
              <a:r>
                <a:rPr lang="en-US" altLang="zh-TW" sz="1400" b="1" i="0">
                  <a:solidFill>
                    <a:srgbClr val="DDD81F"/>
                  </a:solidFill>
                  <a:effectLst/>
                  <a:latin typeface="微軟正黑體" panose="020B0604030504040204" pitchFamily="34" charset="-120"/>
                  <a:ea typeface="微軟正黑體" panose="020B0604030504040204" pitchFamily="34" charset="-120"/>
                </a:rPr>
                <a:t>B</a:t>
              </a:r>
              <a:r>
                <a:rPr lang="zh-TW" altLang="en-US" sz="1400" b="1" i="0">
                  <a:solidFill>
                    <a:srgbClr val="DDD81F"/>
                  </a:solidFill>
                  <a:effectLst/>
                  <a:latin typeface="微軟正黑體" panose="020B0604030504040204" pitchFamily="34" charset="-120"/>
                  <a:ea typeface="微軟正黑體" panose="020B0604030504040204" pitchFamily="34" charset="-120"/>
                </a:rPr>
                <a:t>級容量</a:t>
              </a:r>
            </a:p>
          </p:txBody>
        </p:sp>
        <p:sp>
          <p:nvSpPr>
            <p:cNvPr id="26" name="文字方塊 25">
              <a:extLst>
                <a:ext uri="{FF2B5EF4-FFF2-40B4-BE49-F238E27FC236}">
                  <a16:creationId xmlns:a16="http://schemas.microsoft.com/office/drawing/2014/main" id="{DF901091-EF51-43EC-A4C3-8809903CD101}"/>
                </a:ext>
              </a:extLst>
            </p:cNvPr>
            <p:cNvSpPr txBox="1"/>
            <p:nvPr/>
          </p:nvSpPr>
          <p:spPr>
            <a:xfrm>
              <a:off x="5845865" y="5000070"/>
              <a:ext cx="2714308" cy="342742"/>
            </a:xfrm>
            <a:prstGeom prst="rect">
              <a:avLst/>
            </a:prstGeom>
            <a:noFill/>
          </p:spPr>
          <p:txBody>
            <a:bodyPr wrap="square" rtlCol="0">
              <a:spAutoFit/>
            </a:bodyPr>
            <a:lstStyle/>
            <a:p>
              <a:r>
                <a:rPr lang="zh-TW" altLang="en-US" sz="1400" b="1" i="0">
                  <a:solidFill>
                    <a:srgbClr val="A9A1FF"/>
                  </a:solidFill>
                  <a:effectLst/>
                  <a:latin typeface="微軟正黑體" panose="020B0604030504040204" pitchFamily="34" charset="-120"/>
                  <a:ea typeface="微軟正黑體" panose="020B0604030504040204" pitchFamily="34" charset="-120"/>
                </a:rPr>
                <a:t>雙</a:t>
              </a:r>
              <a:r>
                <a:rPr lang="en-US" altLang="zh-TW" sz="1400" b="1" i="0">
                  <a:solidFill>
                    <a:srgbClr val="A9A1FF"/>
                  </a:solidFill>
                  <a:effectLst/>
                  <a:latin typeface="微軟正黑體" panose="020B0604030504040204" pitchFamily="34" charset="-120"/>
                  <a:ea typeface="微軟正黑體" panose="020B0604030504040204" pitchFamily="34" charset="-120"/>
                </a:rPr>
                <a:t> 1200W </a:t>
              </a:r>
              <a:r>
                <a:rPr lang="zh-TW" altLang="en-US" sz="1400" b="1" i="0">
                  <a:solidFill>
                    <a:srgbClr val="A9A1FF"/>
                  </a:solidFill>
                  <a:effectLst/>
                  <a:latin typeface="微軟正黑體" panose="020B0604030504040204" pitchFamily="34" charset="-120"/>
                  <a:ea typeface="微軟正黑體" panose="020B0604030504040204" pitchFamily="34" charset="-120"/>
                </a:rPr>
                <a:t>電源供應器</a:t>
              </a:r>
            </a:p>
          </p:txBody>
        </p:sp>
        <p:sp>
          <p:nvSpPr>
            <p:cNvPr id="27" name="文字方塊 26">
              <a:extLst>
                <a:ext uri="{FF2B5EF4-FFF2-40B4-BE49-F238E27FC236}">
                  <a16:creationId xmlns:a16="http://schemas.microsoft.com/office/drawing/2014/main" id="{8CEAECD5-6337-4993-9459-D4E7547650F7}"/>
                </a:ext>
              </a:extLst>
            </p:cNvPr>
            <p:cNvSpPr txBox="1"/>
            <p:nvPr/>
          </p:nvSpPr>
          <p:spPr>
            <a:xfrm>
              <a:off x="5845865" y="5953072"/>
              <a:ext cx="2714308" cy="307777"/>
            </a:xfrm>
            <a:prstGeom prst="rect">
              <a:avLst/>
            </a:prstGeom>
            <a:noFill/>
          </p:spPr>
          <p:txBody>
            <a:bodyPr wrap="square" rtlCol="0">
              <a:spAutoFit/>
            </a:bodyPr>
            <a:lstStyle/>
            <a:p>
              <a:r>
                <a:rPr lang="en-US" altLang="zh-TW" sz="1400" b="1" i="0">
                  <a:solidFill>
                    <a:srgbClr val="FFA9AB"/>
                  </a:solidFill>
                  <a:effectLst/>
                  <a:latin typeface="微軟正黑體" panose="020B0604030504040204" pitchFamily="34" charset="-120"/>
                  <a:ea typeface="微軟正黑體" panose="020B0604030504040204" pitchFamily="34" charset="-120"/>
                </a:rPr>
                <a:t>4 </a:t>
              </a:r>
              <a:r>
                <a:rPr lang="zh-TW" altLang="en-US" sz="1400" b="1" i="0">
                  <a:solidFill>
                    <a:srgbClr val="FFA9AB"/>
                  </a:solidFill>
                  <a:effectLst/>
                  <a:latin typeface="微軟正黑體" panose="020B0604030504040204" pitchFamily="34" charset="-120"/>
                  <a:ea typeface="微軟正黑體" panose="020B0604030504040204" pitchFamily="34" charset="-120"/>
                </a:rPr>
                <a:t>個 </a:t>
              </a:r>
              <a:r>
                <a:rPr lang="en-US" altLang="zh-TW" sz="1400" b="1" i="0">
                  <a:solidFill>
                    <a:srgbClr val="FFA9AB"/>
                  </a:solidFill>
                  <a:effectLst/>
                  <a:latin typeface="微軟正黑體" panose="020B0604030504040204" pitchFamily="34" charset="-120"/>
                  <a:ea typeface="微軟正黑體" panose="020B0604030504040204" pitchFamily="34" charset="-120"/>
                </a:rPr>
                <a:t>2.5GbE RJ45 </a:t>
              </a:r>
              <a:r>
                <a:rPr lang="zh-TW" altLang="en-US" sz="1400" b="1" i="0">
                  <a:solidFill>
                    <a:srgbClr val="FFA9AB"/>
                  </a:solidFill>
                  <a:effectLst/>
                  <a:latin typeface="微軟正黑體" panose="020B0604030504040204" pitchFamily="34" charset="-120"/>
                  <a:ea typeface="微軟正黑體" panose="020B0604030504040204" pitchFamily="34" charset="-120"/>
                </a:rPr>
                <a:t>網路埠</a:t>
              </a:r>
            </a:p>
          </p:txBody>
        </p:sp>
        <p:sp>
          <p:nvSpPr>
            <p:cNvPr id="28" name="文字方塊 27">
              <a:extLst>
                <a:ext uri="{FF2B5EF4-FFF2-40B4-BE49-F238E27FC236}">
                  <a16:creationId xmlns:a16="http://schemas.microsoft.com/office/drawing/2014/main" id="{C5AF7DA5-CF81-41B1-BA75-55A15887DD1E}"/>
                </a:ext>
              </a:extLst>
            </p:cNvPr>
            <p:cNvSpPr txBox="1"/>
            <p:nvPr/>
          </p:nvSpPr>
          <p:spPr>
            <a:xfrm>
              <a:off x="9196490" y="2106096"/>
              <a:ext cx="2714308" cy="342742"/>
            </a:xfrm>
            <a:prstGeom prst="rect">
              <a:avLst/>
            </a:prstGeom>
            <a:noFill/>
          </p:spPr>
          <p:txBody>
            <a:bodyPr wrap="square" rtlCol="0">
              <a:spAutoFit/>
            </a:bodyPr>
            <a:lstStyle/>
            <a:p>
              <a:r>
                <a:rPr lang="en-US" altLang="zh-TW" sz="1400" b="1" i="0">
                  <a:solidFill>
                    <a:srgbClr val="A6CCEA"/>
                  </a:solidFill>
                  <a:effectLst/>
                  <a:latin typeface="微軟正黑體" panose="020B0604030504040204" pitchFamily="34" charset="-120"/>
                  <a:ea typeface="微軟正黑體" panose="020B0604030504040204" pitchFamily="34" charset="-120"/>
                </a:rPr>
                <a:t>4 </a:t>
              </a:r>
              <a:r>
                <a:rPr lang="zh-TW" altLang="en-US" sz="1400" b="1" i="0">
                  <a:solidFill>
                    <a:srgbClr val="A6CCEA"/>
                  </a:solidFill>
                  <a:effectLst/>
                  <a:latin typeface="微軟正黑體" panose="020B0604030504040204" pitchFamily="34" charset="-120"/>
                  <a:ea typeface="微軟正黑體" panose="020B0604030504040204" pitchFamily="34" charset="-120"/>
                </a:rPr>
                <a:t>個 </a:t>
              </a:r>
              <a:r>
                <a:rPr lang="en-US" altLang="zh-TW" sz="1400" b="1" i="0">
                  <a:solidFill>
                    <a:srgbClr val="A6CCEA"/>
                  </a:solidFill>
                  <a:effectLst/>
                  <a:latin typeface="微軟正黑體" panose="020B0604030504040204" pitchFamily="34" charset="-120"/>
                  <a:ea typeface="微軟正黑體" panose="020B0604030504040204" pitchFamily="34" charset="-120"/>
                </a:rPr>
                <a:t>USB-A 3.2 Gen 1 </a:t>
              </a:r>
              <a:r>
                <a:rPr lang="zh-TW" altLang="en-US" sz="1400" b="1" i="0">
                  <a:solidFill>
                    <a:srgbClr val="A6CCEA"/>
                  </a:solidFill>
                  <a:effectLst/>
                  <a:latin typeface="微軟正黑體" panose="020B0604030504040204" pitchFamily="34" charset="-120"/>
                  <a:ea typeface="微軟正黑體" panose="020B0604030504040204" pitchFamily="34" charset="-120"/>
                </a:rPr>
                <a:t>埠</a:t>
              </a:r>
            </a:p>
          </p:txBody>
        </p:sp>
        <p:sp>
          <p:nvSpPr>
            <p:cNvPr id="29" name="文字方塊 28">
              <a:extLst>
                <a:ext uri="{FF2B5EF4-FFF2-40B4-BE49-F238E27FC236}">
                  <a16:creationId xmlns:a16="http://schemas.microsoft.com/office/drawing/2014/main" id="{E5445502-1B86-4F8F-BE69-BB9ACFB7D768}"/>
                </a:ext>
              </a:extLst>
            </p:cNvPr>
            <p:cNvSpPr txBox="1"/>
            <p:nvPr/>
          </p:nvSpPr>
          <p:spPr>
            <a:xfrm>
              <a:off x="9196490" y="2956622"/>
              <a:ext cx="2714308" cy="582660"/>
            </a:xfrm>
            <a:prstGeom prst="rect">
              <a:avLst/>
            </a:prstGeom>
            <a:noFill/>
          </p:spPr>
          <p:txBody>
            <a:bodyPr wrap="square" rtlCol="0">
              <a:spAutoFit/>
            </a:bodyPr>
            <a:lstStyle/>
            <a:p>
              <a:r>
                <a:rPr lang="en-US" altLang="zh-TW" sz="1400" b="1" i="0">
                  <a:solidFill>
                    <a:srgbClr val="17CE88"/>
                  </a:solidFill>
                  <a:effectLst/>
                  <a:latin typeface="微軟正黑體" panose="020B0604030504040204" pitchFamily="34" charset="-120"/>
                  <a:ea typeface="微軟正黑體" panose="020B0604030504040204" pitchFamily="34" charset="-120"/>
                </a:rPr>
                <a:t>2 </a:t>
              </a:r>
              <a:r>
                <a:rPr lang="zh-TW" altLang="en-US" sz="1400" b="1" i="0">
                  <a:solidFill>
                    <a:srgbClr val="17CE88"/>
                  </a:solidFill>
                  <a:effectLst/>
                  <a:latin typeface="微軟正黑體" panose="020B0604030504040204" pitchFamily="34" charset="-120"/>
                  <a:ea typeface="微軟正黑體" panose="020B0604030504040204" pitchFamily="34" charset="-120"/>
                </a:rPr>
                <a:t>個 </a:t>
              </a:r>
              <a:r>
                <a:rPr lang="en-US" altLang="zh-TW" sz="1400" b="1" i="0">
                  <a:solidFill>
                    <a:srgbClr val="17CE88"/>
                  </a:solidFill>
                  <a:effectLst/>
                  <a:latin typeface="微軟正黑體" panose="020B0604030504040204" pitchFamily="34" charset="-120"/>
                  <a:ea typeface="微軟正黑體" panose="020B0604030504040204" pitchFamily="34" charset="-120"/>
                </a:rPr>
                <a:t>M.2 2280 PCIe Gen3 (x4 + x2) / SATA 6Gbps </a:t>
              </a:r>
              <a:r>
                <a:rPr lang="zh-TW" altLang="en-US" sz="1400" b="1" i="0">
                  <a:solidFill>
                    <a:srgbClr val="17CE88"/>
                  </a:solidFill>
                  <a:effectLst/>
                  <a:latin typeface="微軟正黑體" panose="020B0604030504040204" pitchFamily="34" charset="-120"/>
                  <a:ea typeface="微軟正黑體" panose="020B0604030504040204" pitchFamily="34" charset="-120"/>
                </a:rPr>
                <a:t>埠</a:t>
              </a:r>
              <a:endParaRPr lang="en-US" altLang="zh-TW" sz="1400" b="1" i="0">
                <a:solidFill>
                  <a:srgbClr val="17CE88"/>
                </a:solidFill>
                <a:effectLst/>
                <a:latin typeface="微軟正黑體" panose="020B0604030504040204" pitchFamily="34" charset="-120"/>
                <a:ea typeface="微軟正黑體" panose="020B0604030504040204" pitchFamily="34" charset="-120"/>
              </a:endParaRPr>
            </a:p>
          </p:txBody>
        </p:sp>
        <p:sp>
          <p:nvSpPr>
            <p:cNvPr id="30" name="文字方塊 29">
              <a:extLst>
                <a:ext uri="{FF2B5EF4-FFF2-40B4-BE49-F238E27FC236}">
                  <a16:creationId xmlns:a16="http://schemas.microsoft.com/office/drawing/2014/main" id="{803E5D2B-359D-4014-9D25-35FD5BA43D66}"/>
                </a:ext>
              </a:extLst>
            </p:cNvPr>
            <p:cNvSpPr txBox="1"/>
            <p:nvPr/>
          </p:nvSpPr>
          <p:spPr>
            <a:xfrm>
              <a:off x="9196490" y="4047067"/>
              <a:ext cx="2714308" cy="582660"/>
            </a:xfrm>
            <a:prstGeom prst="rect">
              <a:avLst/>
            </a:prstGeom>
            <a:noFill/>
          </p:spPr>
          <p:txBody>
            <a:bodyPr wrap="square" rtlCol="0">
              <a:spAutoFit/>
            </a:bodyPr>
            <a:lstStyle/>
            <a:p>
              <a:r>
                <a:rPr lang="en-US" altLang="zh-TW" sz="1400" b="1" i="0">
                  <a:solidFill>
                    <a:srgbClr val="FFAC00"/>
                  </a:solidFill>
                  <a:effectLst/>
                  <a:latin typeface="微軟正黑體" panose="020B0604030504040204" pitchFamily="34" charset="-120"/>
                  <a:ea typeface="微軟正黑體" panose="020B0604030504040204" pitchFamily="34" charset="-120"/>
                </a:rPr>
                <a:t>2 </a:t>
              </a:r>
              <a:r>
                <a:rPr lang="zh-TW" altLang="en-US" sz="1400" b="1" i="0">
                  <a:solidFill>
                    <a:srgbClr val="FFAC00"/>
                  </a:solidFill>
                  <a:effectLst/>
                  <a:latin typeface="微軟正黑體" panose="020B0604030504040204" pitchFamily="34" charset="-120"/>
                  <a:ea typeface="微軟正黑體" panose="020B0604030504040204" pitchFamily="34" charset="-120"/>
                </a:rPr>
                <a:t>個 </a:t>
              </a:r>
              <a:r>
                <a:rPr lang="en-US" altLang="zh-TW" sz="1400" b="1" i="0">
                  <a:solidFill>
                    <a:srgbClr val="FFAC00"/>
                  </a:solidFill>
                  <a:effectLst/>
                  <a:latin typeface="微軟正黑體" panose="020B0604030504040204" pitchFamily="34" charset="-120"/>
                  <a:ea typeface="微軟正黑體" panose="020B0604030504040204" pitchFamily="34" charset="-120"/>
                </a:rPr>
                <a:t>25GbE SFP28 </a:t>
              </a:r>
              <a:r>
                <a:rPr lang="zh-TW" altLang="en-US" sz="1400" b="1" i="0">
                  <a:solidFill>
                    <a:srgbClr val="FFAC00"/>
                  </a:solidFill>
                  <a:effectLst/>
                  <a:latin typeface="微軟正黑體" panose="020B0604030504040204" pitchFamily="34" charset="-120"/>
                  <a:ea typeface="微軟正黑體" panose="020B0604030504040204" pitchFamily="34" charset="-120"/>
                </a:rPr>
                <a:t>網路埠 </a:t>
              </a:r>
              <a:r>
                <a:rPr lang="en-US" altLang="zh-TW" sz="1400" b="1" i="0">
                  <a:solidFill>
                    <a:srgbClr val="FFAC00"/>
                  </a:solidFill>
                  <a:effectLst/>
                  <a:latin typeface="微軟正黑體" panose="020B0604030504040204" pitchFamily="34" charset="-120"/>
                  <a:ea typeface="微軟正黑體" panose="020B0604030504040204" pitchFamily="34" charset="-120"/>
                </a:rPr>
                <a:t>(</a:t>
              </a:r>
              <a:r>
                <a:rPr lang="zh-TW" altLang="en-US" sz="1400" b="1" i="0">
                  <a:solidFill>
                    <a:srgbClr val="FFAC00"/>
                  </a:solidFill>
                  <a:effectLst/>
                  <a:latin typeface="微軟正黑體" panose="020B0604030504040204" pitchFamily="34" charset="-120"/>
                  <a:ea typeface="微軟正黑體" panose="020B0604030504040204" pitchFamily="34" charset="-120"/>
                </a:rPr>
                <a:t> </a:t>
              </a:r>
              <a:r>
                <a:rPr lang="en-US" altLang="zh-TW" sz="1400" b="1" i="0">
                  <a:solidFill>
                    <a:srgbClr val="FFAC00"/>
                  </a:solidFill>
                  <a:effectLst/>
                  <a:latin typeface="微軟正黑體" panose="020B0604030504040204" pitchFamily="34" charset="-120"/>
                  <a:ea typeface="微軟正黑體" panose="020B0604030504040204" pitchFamily="34" charset="-120"/>
                </a:rPr>
                <a:t>25GbE </a:t>
              </a:r>
              <a:r>
                <a:rPr lang="zh-TW" altLang="en-US" sz="1400" b="1" i="0">
                  <a:solidFill>
                    <a:srgbClr val="FFAC00"/>
                  </a:solidFill>
                  <a:effectLst/>
                  <a:latin typeface="微軟正黑體" panose="020B0604030504040204" pitchFamily="34" charset="-120"/>
                  <a:ea typeface="微軟正黑體" panose="020B0604030504040204" pitchFamily="34" charset="-120"/>
                </a:rPr>
                <a:t>雙埠網卡）</a:t>
              </a:r>
            </a:p>
          </p:txBody>
        </p:sp>
        <p:sp>
          <p:nvSpPr>
            <p:cNvPr id="31" name="文字方塊 30">
              <a:extLst>
                <a:ext uri="{FF2B5EF4-FFF2-40B4-BE49-F238E27FC236}">
                  <a16:creationId xmlns:a16="http://schemas.microsoft.com/office/drawing/2014/main" id="{01CE10F4-FD6A-45E9-96A5-065FF4399BE3}"/>
                </a:ext>
              </a:extLst>
            </p:cNvPr>
            <p:cNvSpPr txBox="1"/>
            <p:nvPr/>
          </p:nvSpPr>
          <p:spPr>
            <a:xfrm>
              <a:off x="9196490" y="5000070"/>
              <a:ext cx="2714308" cy="582660"/>
            </a:xfrm>
            <a:prstGeom prst="rect">
              <a:avLst/>
            </a:prstGeom>
            <a:noFill/>
          </p:spPr>
          <p:txBody>
            <a:bodyPr wrap="square" rtlCol="0">
              <a:spAutoFit/>
            </a:bodyPr>
            <a:lstStyle/>
            <a:p>
              <a:r>
                <a:rPr lang="en-US" altLang="zh-TW" sz="1400" b="1" i="0">
                  <a:solidFill>
                    <a:srgbClr val="FF82FF"/>
                  </a:solidFill>
                  <a:effectLst/>
                  <a:latin typeface="微軟正黑體" panose="020B0604030504040204" pitchFamily="34" charset="-120"/>
                  <a:ea typeface="微軟正黑體" panose="020B0604030504040204" pitchFamily="34" charset="-120"/>
                </a:rPr>
                <a:t>2 </a:t>
              </a:r>
              <a:r>
                <a:rPr lang="zh-TW" altLang="en-US" sz="1400" b="1" i="0">
                  <a:solidFill>
                    <a:srgbClr val="FF82FF"/>
                  </a:solidFill>
                  <a:effectLst/>
                  <a:latin typeface="微軟正黑體" panose="020B0604030504040204" pitchFamily="34" charset="-120"/>
                  <a:ea typeface="微軟正黑體" panose="020B0604030504040204" pitchFamily="34" charset="-120"/>
                </a:rPr>
                <a:t>個 </a:t>
              </a:r>
              <a:r>
                <a:rPr lang="en-US" altLang="zh-TW" sz="1400" b="1" i="0">
                  <a:solidFill>
                    <a:srgbClr val="FF82FF"/>
                  </a:solidFill>
                  <a:effectLst/>
                  <a:latin typeface="微軟正黑體" panose="020B0604030504040204" pitchFamily="34" charset="-120"/>
                  <a:ea typeface="微軟正黑體" panose="020B0604030504040204" pitchFamily="34" charset="-120"/>
                </a:rPr>
                <a:t>PCIe Gen 4 </a:t>
              </a:r>
              <a:r>
                <a:rPr lang="zh-TW" altLang="en-US" sz="1400" b="1" i="0">
                  <a:solidFill>
                    <a:srgbClr val="FF82FF"/>
                  </a:solidFill>
                  <a:effectLst/>
                  <a:latin typeface="微軟正黑體" panose="020B0604030504040204" pitchFamily="34" charset="-120"/>
                  <a:ea typeface="微軟正黑體" panose="020B0604030504040204" pitchFamily="34" charset="-120"/>
                </a:rPr>
                <a:t>插槽</a:t>
              </a:r>
              <a:endParaRPr lang="en-US" altLang="zh-TW" sz="1400" b="1" i="0">
                <a:solidFill>
                  <a:srgbClr val="FF82FF"/>
                </a:solidFill>
                <a:effectLst/>
                <a:latin typeface="微軟正黑體" panose="020B0604030504040204" pitchFamily="34" charset="-120"/>
                <a:ea typeface="微軟正黑體" panose="020B0604030504040204" pitchFamily="34" charset="-120"/>
              </a:endParaRPr>
            </a:p>
            <a:p>
              <a:r>
                <a:rPr lang="zh-TW" altLang="en-US" sz="1400" b="1" i="0">
                  <a:solidFill>
                    <a:srgbClr val="FF82FF"/>
                  </a:solidFill>
                  <a:effectLst/>
                  <a:latin typeface="微軟正黑體" panose="020B0604030504040204" pitchFamily="34" charset="-120"/>
                  <a:ea typeface="微軟正黑體" panose="020B0604030504040204" pitchFamily="34" charset="-120"/>
                </a:rPr>
                <a:t>（預載一張</a:t>
              </a:r>
              <a:r>
                <a:rPr lang="en-US" altLang="zh-TW" sz="1400" b="1" i="0">
                  <a:solidFill>
                    <a:srgbClr val="FF82FF"/>
                  </a:solidFill>
                  <a:effectLst/>
                  <a:latin typeface="微軟正黑體" panose="020B0604030504040204" pitchFamily="34" charset="-120"/>
                  <a:ea typeface="微軟正黑體" panose="020B0604030504040204" pitchFamily="34" charset="-120"/>
                </a:rPr>
                <a:t> 25GbE </a:t>
              </a:r>
              <a:r>
                <a:rPr lang="zh-TW" altLang="en-US" sz="1400" b="1" i="0">
                  <a:solidFill>
                    <a:srgbClr val="FF82FF"/>
                  </a:solidFill>
                  <a:effectLst/>
                  <a:latin typeface="微軟正黑體" panose="020B0604030504040204" pitchFamily="34" charset="-120"/>
                  <a:ea typeface="微軟正黑體" panose="020B0604030504040204" pitchFamily="34" charset="-120"/>
                </a:rPr>
                <a:t>雙埠網卡）</a:t>
              </a:r>
            </a:p>
          </p:txBody>
        </p:sp>
        <p:sp>
          <p:nvSpPr>
            <p:cNvPr id="32" name="文字方塊 31">
              <a:extLst>
                <a:ext uri="{FF2B5EF4-FFF2-40B4-BE49-F238E27FC236}">
                  <a16:creationId xmlns:a16="http://schemas.microsoft.com/office/drawing/2014/main" id="{9A3FE595-72EC-4B17-AE7F-07A4EBA7F617}"/>
                </a:ext>
              </a:extLst>
            </p:cNvPr>
            <p:cNvSpPr txBox="1"/>
            <p:nvPr/>
          </p:nvSpPr>
          <p:spPr>
            <a:xfrm>
              <a:off x="9196490" y="5953072"/>
              <a:ext cx="2714308" cy="307777"/>
            </a:xfrm>
            <a:prstGeom prst="rect">
              <a:avLst/>
            </a:prstGeom>
            <a:noFill/>
          </p:spPr>
          <p:txBody>
            <a:bodyPr wrap="square" rtlCol="0">
              <a:spAutoFit/>
            </a:bodyPr>
            <a:lstStyle/>
            <a:p>
              <a:r>
                <a:rPr lang="zh-TW" altLang="en-US" sz="1400" b="1" i="0">
                  <a:solidFill>
                    <a:srgbClr val="18E3E8"/>
                  </a:solidFill>
                  <a:effectLst/>
                  <a:latin typeface="微軟正黑體" panose="020B0604030504040204" pitchFamily="34" charset="-120"/>
                  <a:ea typeface="微軟正黑體" panose="020B0604030504040204" pitchFamily="34" charset="-120"/>
                </a:rPr>
                <a:t>系統散熱風扇</a:t>
              </a:r>
            </a:p>
          </p:txBody>
        </p:sp>
      </p:grpSp>
      <p:sp>
        <p:nvSpPr>
          <p:cNvPr id="18" name="文字方塊 17">
            <a:extLst>
              <a:ext uri="{FF2B5EF4-FFF2-40B4-BE49-F238E27FC236}">
                <a16:creationId xmlns:a16="http://schemas.microsoft.com/office/drawing/2014/main" id="{DF159D5A-B680-49B2-9922-45D49F87B16E}"/>
              </a:ext>
            </a:extLst>
          </p:cNvPr>
          <p:cNvSpPr txBox="1"/>
          <p:nvPr/>
        </p:nvSpPr>
        <p:spPr>
          <a:xfrm>
            <a:off x="910349" y="413015"/>
            <a:ext cx="11038233" cy="707886"/>
          </a:xfrm>
          <a:prstGeom prst="rect">
            <a:avLst/>
          </a:prstGeom>
          <a:noFill/>
          <a:effectLst>
            <a:outerShdw blurRad="177800" dist="114300" dir="2700000" algn="tl" rotWithShape="0">
              <a:srgbClr val="030018"/>
            </a:outerShdw>
          </a:effectLst>
        </p:spPr>
        <p:txBody>
          <a:bodyPr wrap="square" rtlCol="0">
            <a:spAutoFit/>
          </a:bodyPr>
          <a:lstStyle/>
          <a:p>
            <a:r>
              <a:rPr lang="en-US" altLang="zh-TW" sz="4000" b="1">
                <a:solidFill>
                  <a:schemeClr val="bg1"/>
                </a:solidFill>
                <a:latin typeface="微軟正黑體" panose="020B0604030504040204" pitchFamily="34" charset="-120"/>
                <a:ea typeface="微軟正黑體" panose="020B0604030504040204" pitchFamily="34" charset="-120"/>
              </a:rPr>
              <a:t>All flash NAS </a:t>
            </a:r>
            <a:r>
              <a:rPr lang="zh-TW" altLang="en-US" sz="4000" b="1">
                <a:solidFill>
                  <a:schemeClr val="bg1"/>
                </a:solidFill>
                <a:latin typeface="微軟正黑體" panose="020B0604030504040204" pitchFamily="34" charset="-120"/>
                <a:ea typeface="微軟正黑體" panose="020B0604030504040204" pitchFamily="34" charset="-120"/>
              </a:rPr>
              <a:t>超強配置，隨時應付需求</a:t>
            </a:r>
          </a:p>
        </p:txBody>
      </p:sp>
    </p:spTree>
    <p:extLst>
      <p:ext uri="{BB962C8B-B14F-4D97-AF65-F5344CB8AC3E}">
        <p14:creationId xmlns:p14="http://schemas.microsoft.com/office/powerpoint/2010/main" val="1838880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圖形 17">
            <a:extLst>
              <a:ext uri="{FF2B5EF4-FFF2-40B4-BE49-F238E27FC236}">
                <a16:creationId xmlns:a16="http://schemas.microsoft.com/office/drawing/2014/main" id="{AD7BB195-8CD5-4425-B173-50EB174F95FB}"/>
              </a:ext>
            </a:extLst>
          </p:cNvPr>
          <p:cNvPicPr>
            <a:picLocks noChangeAspect="1"/>
          </p:cNvPicPr>
          <p:nvPr/>
        </p:nvPicPr>
        <p:blipFill rotWithShape="1">
          <a:blip r:embed="rId2">
            <a:alphaModFix amt="60000"/>
            <a:extLst>
              <a:ext uri="{96DAC541-7B7A-43D3-8B79-37D633B846F1}">
                <asvg:svgBlip xmlns:asvg="http://schemas.microsoft.com/office/drawing/2016/SVG/main" r:embed="rId3"/>
              </a:ext>
            </a:extLst>
          </a:blip>
          <a:srcRect l="13744" t="24483" b="20736"/>
          <a:stretch/>
        </p:blipFill>
        <p:spPr>
          <a:xfrm>
            <a:off x="0" y="3366174"/>
            <a:ext cx="7089637" cy="2998735"/>
          </a:xfrm>
          <a:prstGeom prst="rect">
            <a:avLst/>
          </a:prstGeom>
        </p:spPr>
      </p:pic>
      <p:sp>
        <p:nvSpPr>
          <p:cNvPr id="3" name="文字方塊 2">
            <a:extLst>
              <a:ext uri="{FF2B5EF4-FFF2-40B4-BE49-F238E27FC236}">
                <a16:creationId xmlns:a16="http://schemas.microsoft.com/office/drawing/2014/main" id="{A178C103-F231-0A41-B15E-FDB8A082C715}"/>
              </a:ext>
            </a:extLst>
          </p:cNvPr>
          <p:cNvSpPr txBox="1"/>
          <p:nvPr/>
        </p:nvSpPr>
        <p:spPr>
          <a:xfrm>
            <a:off x="3689407" y="3615610"/>
            <a:ext cx="184731" cy="461665"/>
          </a:xfrm>
          <a:prstGeom prst="rect">
            <a:avLst/>
          </a:prstGeom>
          <a:noFill/>
        </p:spPr>
        <p:txBody>
          <a:bodyPr wrap="none" rtlCol="0">
            <a:spAutoFit/>
          </a:bodyPr>
          <a:lstStyle/>
          <a:p>
            <a:endParaRPr kumimoji="1" lang="zh-TW" altLang="en-US" sz="2400"/>
          </a:p>
        </p:txBody>
      </p:sp>
      <p:grpSp>
        <p:nvGrpSpPr>
          <p:cNvPr id="15" name="群組 14">
            <a:extLst>
              <a:ext uri="{FF2B5EF4-FFF2-40B4-BE49-F238E27FC236}">
                <a16:creationId xmlns:a16="http://schemas.microsoft.com/office/drawing/2014/main" id="{15AFBB00-8EAB-4FC6-A3B3-9BCFF8B85A5E}"/>
              </a:ext>
            </a:extLst>
          </p:cNvPr>
          <p:cNvGrpSpPr/>
          <p:nvPr/>
        </p:nvGrpSpPr>
        <p:grpSpPr>
          <a:xfrm>
            <a:off x="3689407" y="2574669"/>
            <a:ext cx="7382124" cy="666787"/>
            <a:chOff x="2943158" y="2887406"/>
            <a:chExt cx="5536593" cy="500090"/>
          </a:xfrm>
        </p:grpSpPr>
        <p:sp>
          <p:nvSpPr>
            <p:cNvPr id="7" name="TextBox 6">
              <a:extLst>
                <a:ext uri="{FF2B5EF4-FFF2-40B4-BE49-F238E27FC236}">
                  <a16:creationId xmlns:a16="http://schemas.microsoft.com/office/drawing/2014/main" id="{0B4EBBA0-5975-6746-94AE-CB555557579C}"/>
                </a:ext>
              </a:extLst>
            </p:cNvPr>
            <p:cNvSpPr txBox="1"/>
            <p:nvPr/>
          </p:nvSpPr>
          <p:spPr>
            <a:xfrm>
              <a:off x="4027571" y="2887406"/>
              <a:ext cx="4452180" cy="500090"/>
            </a:xfrm>
            <a:prstGeom prst="rect">
              <a:avLst/>
            </a:prstGeom>
            <a:noFill/>
          </p:spPr>
          <p:txBody>
            <a:bodyPr wrap="none" rtlCol="0" anchor="t">
              <a:spAutoFit/>
            </a:bodyPr>
            <a:lstStyle/>
            <a:p>
              <a:r>
                <a:rPr lang="zh-CN" altLang="en-US" sz="3733" b="1">
                  <a:solidFill>
                    <a:schemeClr val="bg1"/>
                  </a:solidFill>
                  <a:latin typeface="微軟正黑體" panose="020B0604030504040204" pitchFamily="34" charset="-120"/>
                  <a:ea typeface="微軟正黑體" panose="020B0604030504040204" pitchFamily="34" charset="-120"/>
                </a:rPr>
                <a:t>維持可靠性</a:t>
              </a:r>
              <a:r>
                <a:rPr lang="zh-TW" altLang="en-US" sz="3733" b="1">
                  <a:solidFill>
                    <a:schemeClr val="bg1"/>
                  </a:solidFill>
                  <a:latin typeface="微軟正黑體" panose="020B0604030504040204" pitchFamily="34" charset="-120"/>
                  <a:ea typeface="微軟正黑體" panose="020B0604030504040204" pitchFamily="34" charset="-120"/>
                </a:rPr>
                <a:t>，</a:t>
              </a:r>
              <a:r>
                <a:rPr lang="zh-CN" altLang="en-US" sz="3733" b="1">
                  <a:solidFill>
                    <a:schemeClr val="bg1"/>
                  </a:solidFill>
                  <a:latin typeface="微軟正黑體" panose="020B0604030504040204" pitchFamily="34" charset="-120"/>
                  <a:ea typeface="微軟正黑體" panose="020B0604030504040204" pitchFamily="34" charset="-120"/>
                </a:rPr>
                <a:t>避免資料毀損</a:t>
              </a:r>
              <a:endParaRPr lang="en-US" sz="3733" b="1">
                <a:solidFill>
                  <a:schemeClr val="bg1"/>
                </a:solidFill>
                <a:latin typeface="微軟正黑體" panose="020B0604030504040204" pitchFamily="34" charset="-120"/>
                <a:ea typeface="微軟正黑體" panose="020B0604030504040204" pitchFamily="34" charset="-120"/>
              </a:endParaRPr>
            </a:p>
          </p:txBody>
        </p:sp>
        <p:grpSp>
          <p:nvGrpSpPr>
            <p:cNvPr id="33" name="圖形 3">
              <a:extLst>
                <a:ext uri="{FF2B5EF4-FFF2-40B4-BE49-F238E27FC236}">
                  <a16:creationId xmlns:a16="http://schemas.microsoft.com/office/drawing/2014/main" id="{AAF8EAD9-1482-4C5C-85E9-B7903175C595}"/>
                </a:ext>
              </a:extLst>
            </p:cNvPr>
            <p:cNvGrpSpPr/>
            <p:nvPr/>
          </p:nvGrpSpPr>
          <p:grpSpPr>
            <a:xfrm>
              <a:off x="2943158" y="2888491"/>
              <a:ext cx="1084412" cy="387286"/>
              <a:chOff x="7943850" y="1388633"/>
              <a:chExt cx="1084412" cy="387286"/>
            </a:xfrm>
            <a:solidFill>
              <a:srgbClr val="4D655A"/>
            </a:solidFill>
          </p:grpSpPr>
          <p:sp>
            <p:nvSpPr>
              <p:cNvPr id="34" name="手繪多邊形: 圖案 33">
                <a:extLst>
                  <a:ext uri="{FF2B5EF4-FFF2-40B4-BE49-F238E27FC236}">
                    <a16:creationId xmlns:a16="http://schemas.microsoft.com/office/drawing/2014/main" id="{9FA5C563-B668-4CC0-BA63-9463605E6F6D}"/>
                  </a:ext>
                </a:extLst>
              </p:cNvPr>
              <p:cNvSpPr/>
              <p:nvPr/>
            </p:nvSpPr>
            <p:spPr>
              <a:xfrm>
                <a:off x="7943850" y="1395165"/>
                <a:ext cx="348090" cy="373287"/>
              </a:xfrm>
              <a:custGeom>
                <a:avLst/>
                <a:gdLst>
                  <a:gd name="connsiteX0" fmla="*/ 293964 w 348090"/>
                  <a:gd name="connsiteY0" fmla="*/ 220240 h 373287"/>
                  <a:gd name="connsiteX1" fmla="*/ 132517 w 348090"/>
                  <a:gd name="connsiteY1" fmla="*/ 220240 h 373287"/>
                  <a:gd name="connsiteX2" fmla="*/ 116652 w 348090"/>
                  <a:gd name="connsiteY2" fmla="*/ 295831 h 373287"/>
                  <a:gd name="connsiteX3" fmla="*/ 301430 w 348090"/>
                  <a:gd name="connsiteY3" fmla="*/ 295831 h 373287"/>
                  <a:gd name="connsiteX4" fmla="*/ 273433 w 348090"/>
                  <a:gd name="connsiteY4" fmla="*/ 373288 h 373287"/>
                  <a:gd name="connsiteX5" fmla="*/ 0 w 348090"/>
                  <a:gd name="connsiteY5" fmla="*/ 373288 h 373287"/>
                  <a:gd name="connsiteX6" fmla="*/ 79324 w 348090"/>
                  <a:gd name="connsiteY6" fmla="*/ 0 h 373287"/>
                  <a:gd name="connsiteX7" fmla="*/ 348091 w 348090"/>
                  <a:gd name="connsiteY7" fmla="*/ 0 h 373287"/>
                  <a:gd name="connsiteX8" fmla="*/ 331293 w 348090"/>
                  <a:gd name="connsiteY8" fmla="*/ 77457 h 373287"/>
                  <a:gd name="connsiteX9" fmla="*/ 163313 w 348090"/>
                  <a:gd name="connsiteY9" fmla="*/ 77457 h 373287"/>
                  <a:gd name="connsiteX10" fmla="*/ 149315 w 348090"/>
                  <a:gd name="connsiteY10" fmla="*/ 142783 h 373287"/>
                  <a:gd name="connsiteX11" fmla="*/ 310762 w 348090"/>
                  <a:gd name="connsiteY11" fmla="*/ 142783 h 373287"/>
                  <a:gd name="connsiteX12" fmla="*/ 293964 w 348090"/>
                  <a:gd name="connsiteY12" fmla="*/ 220240 h 373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8090" h="373287">
                    <a:moveTo>
                      <a:pt x="293964" y="220240"/>
                    </a:moveTo>
                    <a:lnTo>
                      <a:pt x="132517" y="220240"/>
                    </a:lnTo>
                    <a:lnTo>
                      <a:pt x="116652" y="295831"/>
                    </a:lnTo>
                    <a:lnTo>
                      <a:pt x="301430" y="295831"/>
                    </a:lnTo>
                    <a:lnTo>
                      <a:pt x="273433" y="373288"/>
                    </a:lnTo>
                    <a:lnTo>
                      <a:pt x="0" y="373288"/>
                    </a:lnTo>
                    <a:lnTo>
                      <a:pt x="79324" y="0"/>
                    </a:lnTo>
                    <a:lnTo>
                      <a:pt x="348091" y="0"/>
                    </a:lnTo>
                    <a:lnTo>
                      <a:pt x="331293" y="77457"/>
                    </a:lnTo>
                    <a:lnTo>
                      <a:pt x="163313" y="77457"/>
                    </a:lnTo>
                    <a:lnTo>
                      <a:pt x="149315" y="142783"/>
                    </a:lnTo>
                    <a:lnTo>
                      <a:pt x="310762" y="142783"/>
                    </a:lnTo>
                    <a:lnTo>
                      <a:pt x="293964" y="220240"/>
                    </a:lnTo>
                    <a:close/>
                  </a:path>
                </a:pathLst>
              </a:custGeom>
              <a:solidFill>
                <a:srgbClr val="03D2FB"/>
              </a:solidFill>
              <a:ln w="9296" cap="flat">
                <a:noFill/>
                <a:prstDash val="solid"/>
                <a:miter/>
              </a:ln>
            </p:spPr>
            <p:txBody>
              <a:bodyPr rtlCol="0" anchor="ctr"/>
              <a:lstStyle/>
              <a:p>
                <a:endParaRPr lang="zh-TW" altLang="en-US" sz="2400"/>
              </a:p>
            </p:txBody>
          </p:sp>
          <p:sp>
            <p:nvSpPr>
              <p:cNvPr id="35" name="手繪多邊形: 圖案 34">
                <a:extLst>
                  <a:ext uri="{FF2B5EF4-FFF2-40B4-BE49-F238E27FC236}">
                    <a16:creationId xmlns:a16="http://schemas.microsoft.com/office/drawing/2014/main" id="{0AEF024F-6859-483E-9AAC-381B1AD7DD39}"/>
                  </a:ext>
                </a:extLst>
              </p:cNvPr>
              <p:cNvSpPr/>
              <p:nvPr/>
            </p:nvSpPr>
            <p:spPr>
              <a:xfrm>
                <a:off x="8296606" y="1388633"/>
                <a:ext cx="354635" cy="386353"/>
              </a:xfrm>
              <a:custGeom>
                <a:avLst/>
                <a:gdLst>
                  <a:gd name="connsiteX0" fmla="*/ 330360 w 354635"/>
                  <a:gd name="connsiteY0" fmla="*/ 255702 h 386353"/>
                  <a:gd name="connsiteX1" fmla="*/ 148382 w 354635"/>
                  <a:gd name="connsiteY1" fmla="*/ 386353 h 386353"/>
                  <a:gd name="connsiteX2" fmla="*/ 0 w 354635"/>
                  <a:gd name="connsiteY2" fmla="*/ 233305 h 386353"/>
                  <a:gd name="connsiteX3" fmla="*/ 208108 w 354635"/>
                  <a:gd name="connsiteY3" fmla="*/ 0 h 386353"/>
                  <a:gd name="connsiteX4" fmla="*/ 354623 w 354635"/>
                  <a:gd name="connsiteY4" fmla="*/ 130651 h 386353"/>
                  <a:gd name="connsiteX5" fmla="*/ 249170 w 354635"/>
                  <a:gd name="connsiteY5" fmla="*/ 130651 h 386353"/>
                  <a:gd name="connsiteX6" fmla="*/ 199709 w 354635"/>
                  <a:gd name="connsiteY6" fmla="*/ 75591 h 386353"/>
                  <a:gd name="connsiteX7" fmla="*/ 109187 w 354635"/>
                  <a:gd name="connsiteY7" fmla="*/ 238904 h 386353"/>
                  <a:gd name="connsiteX8" fmla="*/ 159581 w 354635"/>
                  <a:gd name="connsiteY8" fmla="*/ 310762 h 386353"/>
                  <a:gd name="connsiteX9" fmla="*/ 225839 w 354635"/>
                  <a:gd name="connsiteY9" fmla="*/ 255702 h 386353"/>
                  <a:gd name="connsiteX10" fmla="*/ 330360 w 354635"/>
                  <a:gd name="connsiteY10" fmla="*/ 255702 h 38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6353">
                    <a:moveTo>
                      <a:pt x="330360" y="255702"/>
                    </a:moveTo>
                    <a:cubicBezTo>
                      <a:pt x="304229" y="345291"/>
                      <a:pt x="239837" y="386353"/>
                      <a:pt x="148382" y="386353"/>
                    </a:cubicBezTo>
                    <a:cubicBezTo>
                      <a:pt x="49461" y="386353"/>
                      <a:pt x="0" y="327560"/>
                      <a:pt x="0" y="233305"/>
                    </a:cubicBezTo>
                    <a:cubicBezTo>
                      <a:pt x="0" y="134384"/>
                      <a:pt x="55993" y="0"/>
                      <a:pt x="208108" y="0"/>
                    </a:cubicBezTo>
                    <a:cubicBezTo>
                      <a:pt x="304229"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0360" y="255702"/>
                    </a:lnTo>
                    <a:close/>
                  </a:path>
                </a:pathLst>
              </a:custGeom>
              <a:solidFill>
                <a:srgbClr val="03D2FB"/>
              </a:solidFill>
              <a:ln w="9296" cap="flat">
                <a:noFill/>
                <a:prstDash val="solid"/>
                <a:miter/>
              </a:ln>
            </p:spPr>
            <p:txBody>
              <a:bodyPr rtlCol="0" anchor="ctr"/>
              <a:lstStyle/>
              <a:p>
                <a:endParaRPr lang="zh-TW" altLang="en-US" sz="2400"/>
              </a:p>
            </p:txBody>
          </p:sp>
          <p:sp>
            <p:nvSpPr>
              <p:cNvPr id="36" name="手繪多邊形: 圖案 35">
                <a:extLst>
                  <a:ext uri="{FF2B5EF4-FFF2-40B4-BE49-F238E27FC236}">
                    <a16:creationId xmlns:a16="http://schemas.microsoft.com/office/drawing/2014/main" id="{03222CEF-22D6-4673-A023-0513684F71A3}"/>
                  </a:ext>
                </a:extLst>
              </p:cNvPr>
              <p:cNvSpPr/>
              <p:nvPr/>
            </p:nvSpPr>
            <p:spPr>
              <a:xfrm>
                <a:off x="8673627" y="1388633"/>
                <a:ext cx="354635" cy="387286"/>
              </a:xfrm>
              <a:custGeom>
                <a:avLst/>
                <a:gdLst>
                  <a:gd name="connsiteX0" fmla="*/ 331293 w 354635"/>
                  <a:gd name="connsiteY0" fmla="*/ 255702 h 387286"/>
                  <a:gd name="connsiteX1" fmla="*/ 148382 w 354635"/>
                  <a:gd name="connsiteY1" fmla="*/ 387286 h 387286"/>
                  <a:gd name="connsiteX2" fmla="*/ 0 w 354635"/>
                  <a:gd name="connsiteY2" fmla="*/ 233305 h 387286"/>
                  <a:gd name="connsiteX3" fmla="*/ 208108 w 354635"/>
                  <a:gd name="connsiteY3" fmla="*/ 0 h 387286"/>
                  <a:gd name="connsiteX4" fmla="*/ 354623 w 354635"/>
                  <a:gd name="connsiteY4" fmla="*/ 130651 h 387286"/>
                  <a:gd name="connsiteX5" fmla="*/ 249170 w 354635"/>
                  <a:gd name="connsiteY5" fmla="*/ 130651 h 387286"/>
                  <a:gd name="connsiteX6" fmla="*/ 199709 w 354635"/>
                  <a:gd name="connsiteY6" fmla="*/ 75591 h 387286"/>
                  <a:gd name="connsiteX7" fmla="*/ 109187 w 354635"/>
                  <a:gd name="connsiteY7" fmla="*/ 238904 h 387286"/>
                  <a:gd name="connsiteX8" fmla="*/ 159581 w 354635"/>
                  <a:gd name="connsiteY8" fmla="*/ 310762 h 387286"/>
                  <a:gd name="connsiteX9" fmla="*/ 225839 w 354635"/>
                  <a:gd name="connsiteY9" fmla="*/ 255702 h 387286"/>
                  <a:gd name="connsiteX10" fmla="*/ 331293 w 354635"/>
                  <a:gd name="connsiteY10" fmla="*/ 255702 h 387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7286">
                    <a:moveTo>
                      <a:pt x="331293" y="255702"/>
                    </a:moveTo>
                    <a:cubicBezTo>
                      <a:pt x="305163" y="345291"/>
                      <a:pt x="240771" y="387286"/>
                      <a:pt x="148382" y="387286"/>
                    </a:cubicBezTo>
                    <a:cubicBezTo>
                      <a:pt x="49461" y="386353"/>
                      <a:pt x="0" y="327560"/>
                      <a:pt x="0" y="233305"/>
                    </a:cubicBezTo>
                    <a:cubicBezTo>
                      <a:pt x="0" y="134384"/>
                      <a:pt x="55993" y="0"/>
                      <a:pt x="208108" y="0"/>
                    </a:cubicBezTo>
                    <a:cubicBezTo>
                      <a:pt x="304230"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1293" y="255702"/>
                    </a:lnTo>
                    <a:close/>
                  </a:path>
                </a:pathLst>
              </a:custGeom>
              <a:solidFill>
                <a:srgbClr val="03D2FB"/>
              </a:solidFill>
              <a:ln w="9296" cap="flat">
                <a:noFill/>
                <a:prstDash val="solid"/>
                <a:miter/>
              </a:ln>
            </p:spPr>
            <p:txBody>
              <a:bodyPr rtlCol="0" anchor="ctr"/>
              <a:lstStyle/>
              <a:p>
                <a:endParaRPr lang="zh-TW" altLang="en-US" sz="2400"/>
              </a:p>
            </p:txBody>
          </p:sp>
        </p:grpSp>
      </p:grpSp>
      <p:sp>
        <p:nvSpPr>
          <p:cNvPr id="12" name="平行四邊形 11">
            <a:extLst>
              <a:ext uri="{FF2B5EF4-FFF2-40B4-BE49-F238E27FC236}">
                <a16:creationId xmlns:a16="http://schemas.microsoft.com/office/drawing/2014/main" id="{872996AC-83D3-4B59-97AC-2B95F34E1697}"/>
              </a:ext>
            </a:extLst>
          </p:cNvPr>
          <p:cNvSpPr/>
          <p:nvPr/>
        </p:nvSpPr>
        <p:spPr>
          <a:xfrm>
            <a:off x="5959948" y="3548680"/>
            <a:ext cx="5868981" cy="982663"/>
          </a:xfrm>
          <a:prstGeom prst="parallelogram">
            <a:avLst>
              <a:gd name="adj" fmla="val 43486"/>
            </a:avLst>
          </a:prstGeom>
          <a:solidFill>
            <a:srgbClr val="32323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219170">
              <a:spcBef>
                <a:spcPts val="1200"/>
              </a:spcBef>
              <a:buClr>
                <a:srgbClr val="000000"/>
              </a:buClr>
              <a:defRPr/>
            </a:pPr>
            <a:r>
              <a:rPr lang="en-US" altLang="zh-CN" sz="2133" kern="0">
                <a:solidFill>
                  <a:schemeClr val="bg1"/>
                </a:solidFill>
                <a:latin typeface="微軟正黑體" panose="020B0604030504040204" pitchFamily="34" charset="-120"/>
                <a:ea typeface="微軟正黑體" panose="020B0604030504040204" pitchFamily="34" charset="-120"/>
                <a:cs typeface="Arial"/>
                <a:sym typeface="Arial"/>
              </a:rPr>
              <a:t>Intel Xeon </a:t>
            </a:r>
            <a:r>
              <a:rPr lang="zh-CN" altLang="en-US" sz="2133" kern="0">
                <a:solidFill>
                  <a:schemeClr val="bg1"/>
                </a:solidFill>
                <a:latin typeface="微軟正黑體" panose="020B0604030504040204" pitchFamily="34" charset="-120"/>
                <a:ea typeface="微軟正黑體" panose="020B0604030504040204" pitchFamily="34" charset="-120"/>
                <a:cs typeface="Arial"/>
                <a:sym typeface="Arial"/>
              </a:rPr>
              <a:t>伺服器級處理器支援 </a:t>
            </a:r>
            <a:r>
              <a:rPr lang="en-US" altLang="zh-CN" sz="2133" kern="0">
                <a:solidFill>
                  <a:schemeClr val="bg1"/>
                </a:solidFill>
                <a:latin typeface="微軟正黑體" panose="020B0604030504040204" pitchFamily="34" charset="-120"/>
                <a:ea typeface="微軟正黑體" panose="020B0604030504040204" pitchFamily="34" charset="-120"/>
                <a:cs typeface="Arial"/>
                <a:sym typeface="Arial"/>
              </a:rPr>
              <a:t>ECC Registered </a:t>
            </a:r>
            <a:r>
              <a:rPr lang="zh-CN" altLang="en-US" sz="2133" kern="0">
                <a:solidFill>
                  <a:schemeClr val="bg1"/>
                </a:solidFill>
                <a:latin typeface="微軟正黑體" panose="020B0604030504040204" pitchFamily="34" charset="-120"/>
                <a:ea typeface="微軟正黑體" panose="020B0604030504040204" pitchFamily="34" charset="-120"/>
                <a:cs typeface="Arial"/>
                <a:sym typeface="Arial"/>
              </a:rPr>
              <a:t>記憶體，能</a:t>
            </a:r>
            <a:r>
              <a:rPr lang="zh-CN" altLang="en-US" sz="2133" kern="0">
                <a:solidFill>
                  <a:srgbClr val="FFFF00"/>
                </a:solidFill>
                <a:latin typeface="微軟正黑體" panose="020B0604030504040204" pitchFamily="34" charset="-120"/>
                <a:ea typeface="微軟正黑體" panose="020B0604030504040204" pitchFamily="34" charset="-120"/>
                <a:cs typeface="Arial"/>
                <a:sym typeface="Arial"/>
              </a:rPr>
              <a:t>自動偵測</a:t>
            </a:r>
            <a:r>
              <a:rPr lang="zh-CN" altLang="en-US" sz="2133" kern="0">
                <a:solidFill>
                  <a:schemeClr val="bg1"/>
                </a:solidFill>
                <a:latin typeface="微軟正黑體" panose="020B0604030504040204" pitchFamily="34" charset="-120"/>
                <a:ea typeface="微軟正黑體" panose="020B0604030504040204" pitchFamily="34" charset="-120"/>
                <a:cs typeface="Arial"/>
                <a:sym typeface="Arial"/>
              </a:rPr>
              <a:t>並</a:t>
            </a:r>
            <a:r>
              <a:rPr lang="zh-CN" altLang="en-US" sz="2133" kern="0">
                <a:solidFill>
                  <a:srgbClr val="FFFF00"/>
                </a:solidFill>
                <a:latin typeface="微軟正黑體" panose="020B0604030504040204" pitchFamily="34" charset="-120"/>
                <a:ea typeface="微軟正黑體" panose="020B0604030504040204" pitchFamily="34" charset="-120"/>
                <a:cs typeface="Arial"/>
                <a:sym typeface="Arial"/>
              </a:rPr>
              <a:t>即時修正單一位元錯誤。</a:t>
            </a:r>
            <a:endParaRPr lang="en-US" altLang="zh-CN" sz="2133" kern="0">
              <a:solidFill>
                <a:srgbClr val="FFFF00"/>
              </a:solidFill>
              <a:latin typeface="微軟正黑體" panose="020B0604030504040204" pitchFamily="34" charset="-120"/>
              <a:ea typeface="微軟正黑體" panose="020B0604030504040204" pitchFamily="34" charset="-120"/>
              <a:cs typeface="Arial"/>
              <a:sym typeface="Arial"/>
            </a:endParaRPr>
          </a:p>
        </p:txBody>
      </p:sp>
      <p:sp>
        <p:nvSpPr>
          <p:cNvPr id="13" name="平行四邊形 12">
            <a:extLst>
              <a:ext uri="{FF2B5EF4-FFF2-40B4-BE49-F238E27FC236}">
                <a16:creationId xmlns:a16="http://schemas.microsoft.com/office/drawing/2014/main" id="{CCCE1088-2930-4CFB-8250-2C08899E494F}"/>
              </a:ext>
            </a:extLst>
          </p:cNvPr>
          <p:cNvSpPr/>
          <p:nvPr/>
        </p:nvSpPr>
        <p:spPr>
          <a:xfrm>
            <a:off x="5620063" y="5002552"/>
            <a:ext cx="5868981" cy="743216"/>
          </a:xfrm>
          <a:prstGeom prst="parallelogram">
            <a:avLst>
              <a:gd name="adj" fmla="val 43486"/>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219170">
              <a:spcBef>
                <a:spcPts val="1200"/>
              </a:spcBef>
              <a:buClr>
                <a:srgbClr val="000000"/>
              </a:buClr>
              <a:defRPr/>
            </a:pPr>
            <a:r>
              <a:rPr lang="zh-CN" altLang="en-US" sz="2667" kern="0">
                <a:solidFill>
                  <a:schemeClr val="bg1"/>
                </a:solidFill>
                <a:latin typeface="微軟正黑體" panose="020B0604030504040204" pitchFamily="34" charset="-120"/>
                <a:ea typeface="微軟正黑體" panose="020B0604030504040204" pitchFamily="34" charset="-120"/>
                <a:cs typeface="Arial"/>
                <a:sym typeface="Arial"/>
              </a:rPr>
              <a:t>系統支援高達</a:t>
            </a:r>
            <a:r>
              <a:rPr lang="en-US" altLang="zh-CN" sz="3200" b="1" kern="0">
                <a:solidFill>
                  <a:srgbClr val="FFFF00"/>
                </a:solidFill>
                <a:latin typeface="微軟正黑體" panose="020B0604030504040204" pitchFamily="34" charset="-120"/>
                <a:ea typeface="微軟正黑體" panose="020B0604030504040204" pitchFamily="34" charset="-120"/>
                <a:cs typeface="Arial"/>
                <a:sym typeface="Arial"/>
              </a:rPr>
              <a:t>1TB</a:t>
            </a:r>
            <a:r>
              <a:rPr lang="zh-CN" altLang="en-US" sz="2667" kern="0">
                <a:solidFill>
                  <a:schemeClr val="bg1"/>
                </a:solidFill>
                <a:latin typeface="微軟正黑體" panose="020B0604030504040204" pitchFamily="34" charset="-120"/>
                <a:ea typeface="微軟正黑體" panose="020B0604030504040204" pitchFamily="34" charset="-120"/>
                <a:cs typeface="Arial"/>
                <a:sym typeface="Arial"/>
              </a:rPr>
              <a:t>記憶體</a:t>
            </a:r>
            <a:endParaRPr lang="en-US" altLang="zh-CN" sz="2667" kern="0">
              <a:solidFill>
                <a:schemeClr val="bg1"/>
              </a:solidFill>
              <a:latin typeface="微軟正黑體" panose="020B0604030504040204" pitchFamily="34" charset="-120"/>
              <a:ea typeface="微軟正黑體" panose="020B0604030504040204" pitchFamily="34" charset="-120"/>
              <a:cs typeface="Arial"/>
              <a:sym typeface="Arial"/>
            </a:endParaRPr>
          </a:p>
        </p:txBody>
      </p:sp>
      <p:pic>
        <p:nvPicPr>
          <p:cNvPr id="16" name="圖片 15" descr="一張含有 電路 的圖片&#10;&#10;自動產生的描述">
            <a:extLst>
              <a:ext uri="{FF2B5EF4-FFF2-40B4-BE49-F238E27FC236}">
                <a16:creationId xmlns:a16="http://schemas.microsoft.com/office/drawing/2014/main" id="{AF643DFD-EB9E-458B-9C5A-27BEC535608D}"/>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84925" y="2448276"/>
            <a:ext cx="2885251" cy="748555"/>
          </a:xfrm>
          <a:prstGeom prst="rect">
            <a:avLst/>
          </a:prstGeom>
        </p:spPr>
      </p:pic>
      <p:pic>
        <p:nvPicPr>
          <p:cNvPr id="24" name="圖片 23" descr="一張含有 電路 的圖片&#10;&#10;自動產生的描述">
            <a:extLst>
              <a:ext uri="{FF2B5EF4-FFF2-40B4-BE49-F238E27FC236}">
                <a16:creationId xmlns:a16="http://schemas.microsoft.com/office/drawing/2014/main" id="{2C29B35E-5AF0-481B-BEE0-BF4F49652DB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rot="683976">
            <a:off x="608441" y="2014769"/>
            <a:ext cx="2885251" cy="748555"/>
          </a:xfrm>
          <a:prstGeom prst="rect">
            <a:avLst/>
          </a:prstGeom>
        </p:spPr>
      </p:pic>
      <p:sp>
        <p:nvSpPr>
          <p:cNvPr id="17" name="文字方塊 16">
            <a:extLst>
              <a:ext uri="{FF2B5EF4-FFF2-40B4-BE49-F238E27FC236}">
                <a16:creationId xmlns:a16="http://schemas.microsoft.com/office/drawing/2014/main" id="{9014893D-165B-401C-AEB9-F1A801C827E6}"/>
              </a:ext>
            </a:extLst>
          </p:cNvPr>
          <p:cNvSpPr txBox="1"/>
          <p:nvPr/>
        </p:nvSpPr>
        <p:spPr>
          <a:xfrm>
            <a:off x="849085" y="418973"/>
            <a:ext cx="11084767" cy="800219"/>
          </a:xfrm>
          <a:prstGeom prst="rect">
            <a:avLst/>
          </a:prstGeom>
          <a:noFill/>
        </p:spPr>
        <p:txBody>
          <a:bodyPr wrap="square" rtlCol="0">
            <a:spAutoFit/>
          </a:bodyPr>
          <a:lstStyle/>
          <a:p>
            <a:pPr algn="ctr"/>
            <a:r>
              <a:rPr lang="zh-TW" altLang="en-US" sz="4600" b="1">
                <a:solidFill>
                  <a:schemeClr val="bg1"/>
                </a:solidFill>
                <a:latin typeface="微軟正黑體" panose="020B0604030504040204" pitchFamily="34" charset="-120"/>
                <a:ea typeface="微軟正黑體" panose="020B0604030504040204" pitchFamily="34" charset="-120"/>
              </a:rPr>
              <a:t>支援高達 </a:t>
            </a:r>
            <a:r>
              <a:rPr lang="en-US" altLang="zh-TW" sz="4600" b="1">
                <a:solidFill>
                  <a:schemeClr val="bg1"/>
                </a:solidFill>
                <a:latin typeface="微軟正黑體" panose="020B0604030504040204" pitchFamily="34" charset="-120"/>
                <a:ea typeface="微軟正黑體" panose="020B0604030504040204" pitchFamily="34" charset="-120"/>
              </a:rPr>
              <a:t>1TB ECC DDR4 RDIMM </a:t>
            </a:r>
            <a:r>
              <a:rPr lang="zh-TW" altLang="en-US" sz="4600" b="1">
                <a:solidFill>
                  <a:schemeClr val="bg1"/>
                </a:solidFill>
                <a:latin typeface="微軟正黑體" panose="020B0604030504040204" pitchFamily="34" charset="-120"/>
                <a:ea typeface="微軟正黑體" panose="020B0604030504040204" pitchFamily="34" charset="-120"/>
              </a:rPr>
              <a:t>記憶體</a:t>
            </a:r>
          </a:p>
        </p:txBody>
      </p:sp>
    </p:spTree>
    <p:extLst>
      <p:ext uri="{BB962C8B-B14F-4D97-AF65-F5344CB8AC3E}">
        <p14:creationId xmlns:p14="http://schemas.microsoft.com/office/powerpoint/2010/main" val="21719723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ADB9EC7-A4B0-492E-8DAF-FF7AEDAE9D8E}"/>
              </a:ext>
            </a:extLst>
          </p:cNvPr>
          <p:cNvSpPr txBox="1"/>
          <p:nvPr/>
        </p:nvSpPr>
        <p:spPr>
          <a:xfrm>
            <a:off x="950989" y="243682"/>
            <a:ext cx="11038233" cy="1323439"/>
          </a:xfrm>
          <a:prstGeom prst="rect">
            <a:avLst/>
          </a:prstGeom>
          <a:noFill/>
          <a:effectLst>
            <a:outerShdw blurRad="177800" dist="114300" dir="2700000" algn="tl" rotWithShape="0">
              <a:srgbClr val="030018"/>
            </a:outerShdw>
          </a:effectLst>
        </p:spPr>
        <p:txBody>
          <a:bodyPr wrap="square" rtlCol="0">
            <a:spAutoFit/>
          </a:bodyPr>
          <a:lstStyle/>
          <a:p>
            <a:r>
              <a:rPr lang="zh-TW" altLang="en-US" sz="4000" b="1">
                <a:solidFill>
                  <a:schemeClr val="bg1"/>
                </a:solidFill>
                <a:latin typeface="微軟正黑體" panose="020B0604030504040204" pitchFamily="34" charset="-120"/>
                <a:ea typeface="微軟正黑體" panose="020B0604030504040204" pitchFamily="34" charset="-120"/>
              </a:rPr>
              <a:t>抽取式模組設計，快速安裝</a:t>
            </a:r>
            <a:r>
              <a:rPr lang="en-US" altLang="zh-TW" sz="4000" b="1">
                <a:solidFill>
                  <a:schemeClr val="bg1"/>
                </a:solidFill>
                <a:latin typeface="微軟正黑體" panose="020B0604030504040204" pitchFamily="34" charset="-120"/>
                <a:ea typeface="微軟正黑體" panose="020B0604030504040204" pitchFamily="34" charset="-120"/>
              </a:rPr>
              <a:t> M.2 2280 PCIe </a:t>
            </a:r>
          </a:p>
          <a:p>
            <a:r>
              <a:rPr lang="zh-TW" altLang="en-US" sz="4000" b="1">
                <a:solidFill>
                  <a:schemeClr val="bg1"/>
                </a:solidFill>
                <a:latin typeface="微軟正黑體" panose="020B0604030504040204" pitchFamily="34" charset="-120"/>
                <a:ea typeface="微軟正黑體" panose="020B0604030504040204" pitchFamily="34" charset="-120"/>
              </a:rPr>
              <a:t>Ｎ</a:t>
            </a:r>
            <a:r>
              <a:rPr lang="en-US" altLang="zh-TW" sz="4000" b="1" err="1">
                <a:solidFill>
                  <a:schemeClr val="bg1"/>
                </a:solidFill>
                <a:latin typeface="微軟正黑體" panose="020B0604030504040204" pitchFamily="34" charset="-120"/>
                <a:ea typeface="微軟正黑體" panose="020B0604030504040204" pitchFamily="34" charset="-120"/>
              </a:rPr>
              <a:t>VMe</a:t>
            </a:r>
            <a:r>
              <a:rPr lang="en-US" altLang="zh-TW" sz="4000" b="1">
                <a:solidFill>
                  <a:schemeClr val="bg1"/>
                </a:solidFill>
                <a:latin typeface="微軟正黑體" panose="020B0604030504040204" pitchFamily="34" charset="-120"/>
                <a:ea typeface="微軟正黑體" panose="020B0604030504040204" pitchFamily="34" charset="-120"/>
              </a:rPr>
              <a:t> / SATA SSD </a:t>
            </a:r>
            <a:r>
              <a:rPr lang="zh-TW" altLang="en-US" sz="4000" b="1">
                <a:solidFill>
                  <a:schemeClr val="bg1"/>
                </a:solidFill>
                <a:latin typeface="微軟正黑體" panose="020B0604030504040204" pitchFamily="34" charset="-120"/>
                <a:ea typeface="微軟正黑體" panose="020B0604030504040204" pitchFamily="34" charset="-120"/>
              </a:rPr>
              <a:t>或升級記憶體配置</a:t>
            </a:r>
          </a:p>
        </p:txBody>
      </p:sp>
      <p:sp>
        <p:nvSpPr>
          <p:cNvPr id="5" name="文字方塊 4">
            <a:extLst>
              <a:ext uri="{FF2B5EF4-FFF2-40B4-BE49-F238E27FC236}">
                <a16:creationId xmlns:a16="http://schemas.microsoft.com/office/drawing/2014/main" id="{ACDD5974-66C9-4E8B-812D-045E4A87F4ED}"/>
              </a:ext>
            </a:extLst>
          </p:cNvPr>
          <p:cNvSpPr txBox="1"/>
          <p:nvPr/>
        </p:nvSpPr>
        <p:spPr>
          <a:xfrm>
            <a:off x="2191514" y="1885794"/>
            <a:ext cx="2274982" cy="369332"/>
          </a:xfrm>
          <a:prstGeom prst="rect">
            <a:avLst/>
          </a:prstGeom>
          <a:noFill/>
        </p:spPr>
        <p:txBody>
          <a:bodyPr wrap="none" rtlCol="0">
            <a:spAutoFit/>
          </a:bodyPr>
          <a:lstStyle/>
          <a:p>
            <a:r>
              <a:rPr kumimoji="1" lang="en-US" altLang="zh-TW">
                <a:solidFill>
                  <a:schemeClr val="bg1"/>
                </a:solidFill>
                <a:latin typeface="微軟正黑體" panose="020B0604030504040204" pitchFamily="34" charset="-120"/>
                <a:ea typeface="微軟正黑體" panose="020B0604030504040204" pitchFamily="34" charset="-120"/>
              </a:rPr>
              <a:t>1. </a:t>
            </a:r>
            <a:r>
              <a:rPr kumimoji="1" lang="zh-TW" altLang="en-US">
                <a:solidFill>
                  <a:schemeClr val="bg1"/>
                </a:solidFill>
                <a:latin typeface="微軟正黑體" panose="020B0604030504040204" pitchFamily="34" charset="-120"/>
                <a:ea typeface="微軟正黑體" panose="020B0604030504040204" pitchFamily="34" charset="-120"/>
              </a:rPr>
              <a:t>鬆開後方固定螺絲</a:t>
            </a:r>
            <a:endParaRPr kumimoji="1" lang="en-US" altLang="zh-TW">
              <a:solidFill>
                <a:schemeClr val="bg1"/>
              </a:solidFill>
              <a:latin typeface="微軟正黑體" panose="020B0604030504040204" pitchFamily="34" charset="-120"/>
              <a:ea typeface="微軟正黑體" panose="020B0604030504040204" pitchFamily="34" charset="-120"/>
            </a:endParaRPr>
          </a:p>
        </p:txBody>
      </p:sp>
      <p:sp>
        <p:nvSpPr>
          <p:cNvPr id="6" name="文字方塊 5">
            <a:extLst>
              <a:ext uri="{FF2B5EF4-FFF2-40B4-BE49-F238E27FC236}">
                <a16:creationId xmlns:a16="http://schemas.microsoft.com/office/drawing/2014/main" id="{A60F0B0D-28FE-44F8-977B-228EC84C5B1C}"/>
              </a:ext>
            </a:extLst>
          </p:cNvPr>
          <p:cNvSpPr txBox="1"/>
          <p:nvPr/>
        </p:nvSpPr>
        <p:spPr>
          <a:xfrm>
            <a:off x="2191514" y="3758684"/>
            <a:ext cx="1640193" cy="369332"/>
          </a:xfrm>
          <a:prstGeom prst="rect">
            <a:avLst/>
          </a:prstGeom>
          <a:noFill/>
        </p:spPr>
        <p:txBody>
          <a:bodyPr wrap="none" rtlCol="0">
            <a:spAutoFit/>
          </a:bodyPr>
          <a:lstStyle/>
          <a:p>
            <a:r>
              <a:rPr kumimoji="1" lang="en-US" altLang="zh-TW">
                <a:solidFill>
                  <a:schemeClr val="bg1"/>
                </a:solidFill>
                <a:latin typeface="微軟正黑體" panose="020B0604030504040204" pitchFamily="34" charset="-120"/>
                <a:ea typeface="微軟正黑體" panose="020B0604030504040204" pitchFamily="34" charset="-120"/>
              </a:rPr>
              <a:t>2. </a:t>
            </a:r>
            <a:r>
              <a:rPr kumimoji="1" lang="zh-TW" altLang="en-US">
                <a:solidFill>
                  <a:schemeClr val="bg1"/>
                </a:solidFill>
                <a:latin typeface="微軟正黑體" panose="020B0604030504040204" pitchFamily="34" charset="-120"/>
                <a:ea typeface="微軟正黑體" panose="020B0604030504040204" pitchFamily="34" charset="-120"/>
              </a:rPr>
              <a:t>拉出系統櫃</a:t>
            </a:r>
            <a:r>
              <a:rPr kumimoji="1" lang="en-US" altLang="zh-TW">
                <a:solidFill>
                  <a:schemeClr val="bg1"/>
                </a:solidFill>
                <a:latin typeface="微軟正黑體" panose="020B0604030504040204" pitchFamily="34" charset="-120"/>
                <a:ea typeface="微軟正黑體" panose="020B0604030504040204" pitchFamily="34" charset="-120"/>
              </a:rPr>
              <a:t> </a:t>
            </a:r>
          </a:p>
        </p:txBody>
      </p:sp>
      <p:sp>
        <p:nvSpPr>
          <p:cNvPr id="10" name="文字方塊 9">
            <a:extLst>
              <a:ext uri="{FF2B5EF4-FFF2-40B4-BE49-F238E27FC236}">
                <a16:creationId xmlns:a16="http://schemas.microsoft.com/office/drawing/2014/main" id="{D5050597-6116-5C40-B640-A83826A2EA02}"/>
              </a:ext>
            </a:extLst>
          </p:cNvPr>
          <p:cNvSpPr txBox="1"/>
          <p:nvPr/>
        </p:nvSpPr>
        <p:spPr>
          <a:xfrm>
            <a:off x="9071285" y="2255126"/>
            <a:ext cx="2489344" cy="923330"/>
          </a:xfrm>
          <a:prstGeom prst="rect">
            <a:avLst/>
          </a:prstGeom>
          <a:noFill/>
        </p:spPr>
        <p:txBody>
          <a:bodyPr wrap="square" rtlCol="0">
            <a:spAutoFit/>
          </a:bodyPr>
          <a:lstStyle/>
          <a:p>
            <a:r>
              <a:rPr kumimoji="1" lang="en-US" altLang="zh-TW">
                <a:solidFill>
                  <a:schemeClr val="bg1"/>
                </a:solidFill>
                <a:latin typeface="微軟正黑體" panose="020B0604030504040204" pitchFamily="34" charset="-120"/>
                <a:ea typeface="微軟正黑體" panose="020B0604030504040204" pitchFamily="34" charset="-120"/>
              </a:rPr>
              <a:t>3. </a:t>
            </a:r>
            <a:r>
              <a:rPr kumimoji="1" lang="zh-TW" altLang="en-US">
                <a:solidFill>
                  <a:schemeClr val="bg1"/>
                </a:solidFill>
                <a:latin typeface="微軟正黑體" panose="020B0604030504040204" pitchFamily="34" charset="-120"/>
                <a:ea typeface="微軟正黑體" panose="020B0604030504040204" pitchFamily="34" charset="-120"/>
              </a:rPr>
              <a:t>可選購</a:t>
            </a:r>
            <a:r>
              <a:rPr kumimoji="1" lang="en-US" altLang="zh-TW">
                <a:solidFill>
                  <a:schemeClr val="bg1"/>
                </a:solidFill>
                <a:latin typeface="微軟正黑體" panose="020B0604030504040204" pitchFamily="34" charset="-120"/>
                <a:ea typeface="微軟正黑體" panose="020B0604030504040204" pitchFamily="34" charset="-120"/>
              </a:rPr>
              <a:t> M.2 SSD </a:t>
            </a:r>
            <a:r>
              <a:rPr kumimoji="1" lang="zh-TW" altLang="en-US">
                <a:solidFill>
                  <a:schemeClr val="bg1"/>
                </a:solidFill>
                <a:latin typeface="微軟正黑體" panose="020B0604030504040204" pitchFamily="34" charset="-120"/>
                <a:ea typeface="微軟正黑體" panose="020B0604030504040204" pitchFamily="34" charset="-120"/>
              </a:rPr>
              <a:t>散熱片（</a:t>
            </a:r>
            <a:r>
              <a:rPr kumimoji="1" lang="en-US" altLang="zh-TW">
                <a:solidFill>
                  <a:schemeClr val="bg1"/>
                </a:solidFill>
                <a:latin typeface="微軟正黑體" panose="020B0604030504040204" pitchFamily="34" charset="-120"/>
                <a:ea typeface="微軟正黑體" panose="020B0604030504040204" pitchFamily="34" charset="-120"/>
              </a:rPr>
              <a:t>8 </a:t>
            </a:r>
            <a:r>
              <a:rPr kumimoji="1" lang="zh-TW" altLang="en-US">
                <a:solidFill>
                  <a:schemeClr val="bg1"/>
                </a:solidFill>
                <a:latin typeface="微軟正黑體" panose="020B0604030504040204" pitchFamily="34" charset="-120"/>
                <a:ea typeface="微軟正黑體" panose="020B0604030504040204" pitchFamily="34" charset="-120"/>
              </a:rPr>
              <a:t>片裝料號：</a:t>
            </a:r>
            <a:r>
              <a:rPr lang="en" altLang="zh-TW">
                <a:solidFill>
                  <a:schemeClr val="bg1"/>
                </a:solidFill>
              </a:rPr>
              <a:t>HS-M2SSD-01</a:t>
            </a:r>
            <a:r>
              <a:rPr lang="en-US" altLang="zh-TW">
                <a:solidFill>
                  <a:schemeClr val="bg1"/>
                </a:solidFill>
              </a:rPr>
              <a:t>)</a:t>
            </a:r>
            <a:endParaRPr kumimoji="1" lang="en-US" altLang="zh-TW">
              <a:solidFill>
                <a:schemeClr val="bg1"/>
              </a:solidFill>
              <a:latin typeface="微軟正黑體" panose="020B0604030504040204" pitchFamily="34" charset="-120"/>
              <a:ea typeface="微軟正黑體" panose="020B0604030504040204" pitchFamily="34" charset="-120"/>
            </a:endParaRPr>
          </a:p>
        </p:txBody>
      </p:sp>
      <p:sp>
        <p:nvSpPr>
          <p:cNvPr id="11" name="文字方塊 10">
            <a:extLst>
              <a:ext uri="{FF2B5EF4-FFF2-40B4-BE49-F238E27FC236}">
                <a16:creationId xmlns:a16="http://schemas.microsoft.com/office/drawing/2014/main" id="{C772FDF7-810D-6F4F-8BBF-B6DF3F3C9A0C}"/>
              </a:ext>
            </a:extLst>
          </p:cNvPr>
          <p:cNvSpPr txBox="1"/>
          <p:nvPr/>
        </p:nvSpPr>
        <p:spPr>
          <a:xfrm>
            <a:off x="7988934" y="3690433"/>
            <a:ext cx="3078087" cy="369332"/>
          </a:xfrm>
          <a:prstGeom prst="rect">
            <a:avLst/>
          </a:prstGeom>
          <a:noFill/>
        </p:spPr>
        <p:txBody>
          <a:bodyPr wrap="none" rtlCol="0">
            <a:spAutoFit/>
          </a:bodyPr>
          <a:lstStyle/>
          <a:p>
            <a:r>
              <a:rPr kumimoji="1" lang="en-US" altLang="zh-TW">
                <a:solidFill>
                  <a:schemeClr val="bg1"/>
                </a:solidFill>
                <a:latin typeface="微軟正黑體" panose="020B0604030504040204" pitchFamily="34" charset="-120"/>
                <a:ea typeface="微軟正黑體" panose="020B0604030504040204" pitchFamily="34" charset="-120"/>
              </a:rPr>
              <a:t>4~6. </a:t>
            </a:r>
            <a:r>
              <a:rPr kumimoji="1" lang="zh-TW" altLang="en-US">
                <a:solidFill>
                  <a:schemeClr val="bg1"/>
                </a:solidFill>
                <a:latin typeface="微軟正黑體" panose="020B0604030504040204" pitchFamily="34" charset="-120"/>
                <a:ea typeface="微軟正黑體" panose="020B0604030504040204" pitchFamily="34" charset="-120"/>
              </a:rPr>
              <a:t>使用螺絲固定</a:t>
            </a:r>
            <a:r>
              <a:rPr kumimoji="1" lang="en-US" altLang="zh-TW">
                <a:solidFill>
                  <a:schemeClr val="bg1"/>
                </a:solidFill>
                <a:latin typeface="微軟正黑體" panose="020B0604030504040204" pitchFamily="34" charset="-120"/>
                <a:ea typeface="微軟正黑體" panose="020B0604030504040204" pitchFamily="34" charset="-120"/>
              </a:rPr>
              <a:t> M.2 SSD</a:t>
            </a:r>
          </a:p>
        </p:txBody>
      </p:sp>
    </p:spTree>
    <p:extLst>
      <p:ext uri="{BB962C8B-B14F-4D97-AF65-F5344CB8AC3E}">
        <p14:creationId xmlns:p14="http://schemas.microsoft.com/office/powerpoint/2010/main" val="3269294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EED543F3-FEC3-43B0-BDEF-3CC92605DE5A}"/>
              </a:ext>
            </a:extLst>
          </p:cNvPr>
          <p:cNvSpPr txBox="1"/>
          <p:nvPr/>
        </p:nvSpPr>
        <p:spPr>
          <a:xfrm>
            <a:off x="620489" y="4533914"/>
            <a:ext cx="6996488" cy="892552"/>
          </a:xfrm>
          <a:prstGeom prst="rect">
            <a:avLst/>
          </a:prstGeom>
          <a:noFill/>
        </p:spPr>
        <p:txBody>
          <a:bodyPr wrap="square" rtlCol="0">
            <a:spAutoFit/>
          </a:bodyPr>
          <a:lstStyle/>
          <a:p>
            <a:pPr defTabSz="914126">
              <a:defRPr/>
            </a:pPr>
            <a:r>
              <a:rPr lang="en-US" altLang="zh-TW" sz="5200">
                <a:solidFill>
                  <a:schemeClr val="bg1"/>
                </a:solidFill>
                <a:latin typeface="微軟正黑體" panose="020B0604030504040204" pitchFamily="34" charset="-120"/>
                <a:ea typeface="微軟正黑體" panose="020B0604030504040204" pitchFamily="34" charset="-120"/>
              </a:rPr>
              <a:t>QNAP All Flash NAS</a:t>
            </a:r>
          </a:p>
        </p:txBody>
      </p:sp>
      <p:sp>
        <p:nvSpPr>
          <p:cNvPr id="6" name="文字方塊 5">
            <a:extLst>
              <a:ext uri="{FF2B5EF4-FFF2-40B4-BE49-F238E27FC236}">
                <a16:creationId xmlns:a16="http://schemas.microsoft.com/office/drawing/2014/main" id="{1E19A96F-0877-4410-890E-846CFAE0278D}"/>
              </a:ext>
            </a:extLst>
          </p:cNvPr>
          <p:cNvSpPr txBox="1"/>
          <p:nvPr/>
        </p:nvSpPr>
        <p:spPr>
          <a:xfrm>
            <a:off x="686663" y="5704761"/>
            <a:ext cx="5715501" cy="400110"/>
          </a:xfrm>
          <a:prstGeom prst="rect">
            <a:avLst/>
          </a:prstGeom>
          <a:noFill/>
        </p:spPr>
        <p:txBody>
          <a:bodyPr wrap="square" rtlCol="0">
            <a:spAutoFit/>
          </a:bodyPr>
          <a:lstStyle/>
          <a:p>
            <a:r>
              <a:rPr lang="zh-TW" altLang="en-US" sz="2000">
                <a:solidFill>
                  <a:schemeClr val="bg1"/>
                </a:solidFill>
                <a:latin typeface="微軟正黑體" panose="020B0604030504040204" pitchFamily="34" charset="-120"/>
                <a:ea typeface="微軟正黑體" panose="020B0604030504040204" pitchFamily="34" charset="-120"/>
              </a:rPr>
              <a:t>迅速反應、強大擴充</a:t>
            </a:r>
          </a:p>
        </p:txBody>
      </p:sp>
      <p:cxnSp>
        <p:nvCxnSpPr>
          <p:cNvPr id="4" name="直線接點 3">
            <a:extLst>
              <a:ext uri="{FF2B5EF4-FFF2-40B4-BE49-F238E27FC236}">
                <a16:creationId xmlns:a16="http://schemas.microsoft.com/office/drawing/2014/main" id="{3DEC5C1D-0730-4C3D-8B87-492232E5D18C}"/>
              </a:ext>
            </a:extLst>
          </p:cNvPr>
          <p:cNvCxnSpPr>
            <a:cxnSpLocks/>
          </p:cNvCxnSpPr>
          <p:nvPr/>
        </p:nvCxnSpPr>
        <p:spPr>
          <a:xfrm>
            <a:off x="786055" y="5565613"/>
            <a:ext cx="6104723" cy="0"/>
          </a:xfrm>
          <a:prstGeom prst="line">
            <a:avLst/>
          </a:prstGeom>
          <a:ln w="15875">
            <a:solidFill>
              <a:srgbClr val="0000FF"/>
            </a:solidFill>
          </a:ln>
          <a:effectLst>
            <a:glow rad="101600">
              <a:srgbClr val="0000FF">
                <a:alpha val="10000"/>
              </a:srgbClr>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083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文字方塊 67">
            <a:extLst>
              <a:ext uri="{FF2B5EF4-FFF2-40B4-BE49-F238E27FC236}">
                <a16:creationId xmlns:a16="http://schemas.microsoft.com/office/drawing/2014/main" id="{DD3DE9F3-AC7D-41D7-A9D9-AABDE7B7D3F5}"/>
              </a:ext>
            </a:extLst>
          </p:cNvPr>
          <p:cNvSpPr txBox="1"/>
          <p:nvPr/>
        </p:nvSpPr>
        <p:spPr>
          <a:xfrm>
            <a:off x="957368" y="50365"/>
            <a:ext cx="10532837" cy="1446550"/>
          </a:xfrm>
          <a:prstGeom prst="rect">
            <a:avLst/>
          </a:prstGeom>
          <a:noFill/>
        </p:spPr>
        <p:txBody>
          <a:bodyPr wrap="square" rtlCol="0" anchor="ctr">
            <a:spAutoFit/>
          </a:bodyPr>
          <a:lstStyle/>
          <a:p>
            <a:r>
              <a:rPr lang="en-US" altLang="zh-TW" sz="4400" b="1">
                <a:solidFill>
                  <a:schemeClr val="bg1"/>
                </a:solidFill>
                <a:latin typeface="微軟正黑體" panose="020B0604030504040204" pitchFamily="34" charset="-120"/>
                <a:ea typeface="微軟正黑體" panose="020B0604030504040204" pitchFamily="34" charset="-120"/>
              </a:rPr>
              <a:t>TDS-h2489FU </a:t>
            </a:r>
            <a:r>
              <a:rPr lang="zh-TW" altLang="en-US" sz="4400" b="1">
                <a:solidFill>
                  <a:schemeClr val="bg1"/>
                </a:solidFill>
                <a:latin typeface="微軟正黑體" panose="020B0604030504040204" pitchFamily="34" charset="-120"/>
                <a:ea typeface="微軟正黑體" panose="020B0604030504040204" pitchFamily="34" charset="-120"/>
              </a:rPr>
              <a:t>具備在線資料縮減技術，</a:t>
            </a:r>
            <a:br>
              <a:rPr lang="en-US" altLang="zh-TW" sz="4400" b="1">
                <a:solidFill>
                  <a:schemeClr val="bg1"/>
                </a:solidFill>
                <a:latin typeface="微軟正黑體" panose="020B0604030504040204" pitchFamily="34" charset="-120"/>
                <a:ea typeface="微軟正黑體" panose="020B0604030504040204" pitchFamily="34" charset="-120"/>
              </a:rPr>
            </a:br>
            <a:r>
              <a:rPr lang="zh-TW" altLang="en-US" sz="4400" b="1">
                <a:solidFill>
                  <a:schemeClr val="bg1"/>
                </a:solidFill>
                <a:latin typeface="微軟正黑體" panose="020B0604030504040204" pitchFamily="34" charset="-120"/>
                <a:ea typeface="微軟正黑體" panose="020B0604030504040204" pitchFamily="34" charset="-120"/>
              </a:rPr>
              <a:t>能大幅延長 </a:t>
            </a:r>
            <a:r>
              <a:rPr lang="en-US" altLang="zh-TW" sz="4400" b="1">
                <a:solidFill>
                  <a:schemeClr val="bg1"/>
                </a:solidFill>
                <a:latin typeface="微軟正黑體" panose="020B0604030504040204" pitchFamily="34" charset="-120"/>
                <a:ea typeface="微軟正黑體" panose="020B0604030504040204" pitchFamily="34" charset="-120"/>
              </a:rPr>
              <a:t>SSD </a:t>
            </a:r>
            <a:r>
              <a:rPr lang="zh-TW" altLang="en-US" sz="4400" b="1">
                <a:solidFill>
                  <a:schemeClr val="bg1"/>
                </a:solidFill>
                <a:latin typeface="微軟正黑體" panose="020B0604030504040204" pitchFamily="34" charset="-120"/>
                <a:ea typeface="微軟正黑體" panose="020B0604030504040204" pitchFamily="34" charset="-120"/>
              </a:rPr>
              <a:t>的使用壽命</a:t>
            </a:r>
            <a:endParaRPr lang="en-US" altLang="zh-TW" sz="4400" b="1">
              <a:solidFill>
                <a:schemeClr val="bg1"/>
              </a:solidFill>
              <a:latin typeface="微軟正黑體" panose="020B0604030504040204" pitchFamily="34" charset="-120"/>
              <a:ea typeface="微軟正黑體" panose="020B0604030504040204" pitchFamily="34" charset="-120"/>
            </a:endParaRPr>
          </a:p>
        </p:txBody>
      </p:sp>
      <p:grpSp>
        <p:nvGrpSpPr>
          <p:cNvPr id="45" name="群組 44">
            <a:extLst>
              <a:ext uri="{FF2B5EF4-FFF2-40B4-BE49-F238E27FC236}">
                <a16:creationId xmlns:a16="http://schemas.microsoft.com/office/drawing/2014/main" id="{31D57431-6447-463D-A5E1-C1D87B96D35D}"/>
              </a:ext>
            </a:extLst>
          </p:cNvPr>
          <p:cNvGrpSpPr/>
          <p:nvPr/>
        </p:nvGrpSpPr>
        <p:grpSpPr>
          <a:xfrm>
            <a:off x="3564334" y="2912258"/>
            <a:ext cx="2783534" cy="1788638"/>
            <a:chOff x="2777649" y="1648820"/>
            <a:chExt cx="2384666" cy="1532335"/>
          </a:xfrm>
        </p:grpSpPr>
        <p:pic>
          <p:nvPicPr>
            <p:cNvPr id="46" name="Google Shape;465;p24">
              <a:extLst>
                <a:ext uri="{FF2B5EF4-FFF2-40B4-BE49-F238E27FC236}">
                  <a16:creationId xmlns:a16="http://schemas.microsoft.com/office/drawing/2014/main" id="{1CC464FD-9795-4604-A396-0DB13222BB1B}"/>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2777649" y="1648820"/>
              <a:ext cx="2384666" cy="1532335"/>
            </a:xfrm>
            <a:prstGeom prst="rect">
              <a:avLst/>
            </a:prstGeom>
            <a:noFill/>
            <a:ln>
              <a:noFill/>
            </a:ln>
          </p:spPr>
        </p:pic>
        <p:pic>
          <p:nvPicPr>
            <p:cNvPr id="47" name="Google Shape;419;p23">
              <a:extLst>
                <a:ext uri="{FF2B5EF4-FFF2-40B4-BE49-F238E27FC236}">
                  <a16:creationId xmlns:a16="http://schemas.microsoft.com/office/drawing/2014/main" id="{F65E2B76-55ED-48DD-B7E4-58A6400ABC24}"/>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3152421" y="1732568"/>
              <a:ext cx="1635125" cy="1049643"/>
            </a:xfrm>
            <a:prstGeom prst="rect">
              <a:avLst/>
            </a:prstGeom>
            <a:noFill/>
            <a:ln>
              <a:solidFill>
                <a:schemeClr val="bg1">
                  <a:lumMod val="65000"/>
                </a:schemeClr>
              </a:solidFill>
            </a:ln>
            <a:effectLst/>
          </p:spPr>
        </p:pic>
      </p:grpSp>
      <p:sp>
        <p:nvSpPr>
          <p:cNvPr id="48" name="手繪多邊形: 圖案 47">
            <a:extLst>
              <a:ext uri="{FF2B5EF4-FFF2-40B4-BE49-F238E27FC236}">
                <a16:creationId xmlns:a16="http://schemas.microsoft.com/office/drawing/2014/main" id="{6BBE9C99-CEEF-4429-A19E-8E6CDFFAF732}"/>
              </a:ext>
            </a:extLst>
          </p:cNvPr>
          <p:cNvSpPr/>
          <p:nvPr/>
        </p:nvSpPr>
        <p:spPr>
          <a:xfrm>
            <a:off x="4021351" y="1964293"/>
            <a:ext cx="7425394" cy="2144317"/>
          </a:xfrm>
          <a:custGeom>
            <a:avLst/>
            <a:gdLst>
              <a:gd name="connsiteX0" fmla="*/ 743712 w 3182112"/>
              <a:gd name="connsiteY0" fmla="*/ 621792 h 682752"/>
              <a:gd name="connsiteX1" fmla="*/ 0 w 3182112"/>
              <a:gd name="connsiteY1" fmla="*/ 0 h 682752"/>
              <a:gd name="connsiteX2" fmla="*/ 3182112 w 3182112"/>
              <a:gd name="connsiteY2" fmla="*/ 0 h 682752"/>
              <a:gd name="connsiteX3" fmla="*/ 2304288 w 3182112"/>
              <a:gd name="connsiteY3" fmla="*/ 658368 h 682752"/>
              <a:gd name="connsiteX4" fmla="*/ 804672 w 3182112"/>
              <a:gd name="connsiteY4" fmla="*/ 682752 h 682752"/>
              <a:gd name="connsiteX0" fmla="*/ 0 w 2438400"/>
              <a:gd name="connsiteY0" fmla="*/ 1626727 h 1687687"/>
              <a:gd name="connsiteX1" fmla="*/ 415131 w 2438400"/>
              <a:gd name="connsiteY1" fmla="*/ 0 h 1687687"/>
              <a:gd name="connsiteX2" fmla="*/ 2438400 w 2438400"/>
              <a:gd name="connsiteY2" fmla="*/ 1004935 h 1687687"/>
              <a:gd name="connsiteX3" fmla="*/ 1560576 w 2438400"/>
              <a:gd name="connsiteY3" fmla="*/ 1663303 h 1687687"/>
              <a:gd name="connsiteX4" fmla="*/ 60960 w 2438400"/>
              <a:gd name="connsiteY4" fmla="*/ 1687687 h 1687687"/>
              <a:gd name="connsiteX0" fmla="*/ 0 w 5389829"/>
              <a:gd name="connsiteY0" fmla="*/ 1626727 h 1687687"/>
              <a:gd name="connsiteX1" fmla="*/ 415131 w 5389829"/>
              <a:gd name="connsiteY1" fmla="*/ 0 h 1687687"/>
              <a:gd name="connsiteX2" fmla="*/ 5389829 w 5389829"/>
              <a:gd name="connsiteY2" fmla="*/ 1312753 h 1687687"/>
              <a:gd name="connsiteX3" fmla="*/ 1560576 w 5389829"/>
              <a:gd name="connsiteY3" fmla="*/ 1663303 h 1687687"/>
              <a:gd name="connsiteX4" fmla="*/ 60960 w 5389829"/>
              <a:gd name="connsiteY4" fmla="*/ 1687687 h 1687687"/>
              <a:gd name="connsiteX0" fmla="*/ 0 w 5389829"/>
              <a:gd name="connsiteY0" fmla="*/ 1626727 h 1863957"/>
              <a:gd name="connsiteX1" fmla="*/ 415131 w 5389829"/>
              <a:gd name="connsiteY1" fmla="*/ 0 h 1863957"/>
              <a:gd name="connsiteX2" fmla="*/ 5389829 w 5389829"/>
              <a:gd name="connsiteY2" fmla="*/ 1312753 h 1863957"/>
              <a:gd name="connsiteX3" fmla="*/ 1560576 w 5389829"/>
              <a:gd name="connsiteY3" fmla="*/ 1663303 h 1863957"/>
              <a:gd name="connsiteX4" fmla="*/ 512652 w 5389829"/>
              <a:gd name="connsiteY4" fmla="*/ 1863957 h 1863957"/>
              <a:gd name="connsiteX0" fmla="*/ 0 w 5389829"/>
              <a:gd name="connsiteY0" fmla="*/ 1626727 h 2114994"/>
              <a:gd name="connsiteX1" fmla="*/ 415131 w 5389829"/>
              <a:gd name="connsiteY1" fmla="*/ 0 h 2114994"/>
              <a:gd name="connsiteX2" fmla="*/ 5389829 w 5389829"/>
              <a:gd name="connsiteY2" fmla="*/ 1312753 h 2114994"/>
              <a:gd name="connsiteX3" fmla="*/ 1549559 w 5389829"/>
              <a:gd name="connsiteY3" fmla="*/ 2114994 h 2114994"/>
              <a:gd name="connsiteX4" fmla="*/ 512652 w 5389829"/>
              <a:gd name="connsiteY4" fmla="*/ 1863957 h 2114994"/>
              <a:gd name="connsiteX0" fmla="*/ 38191 w 5428020"/>
              <a:gd name="connsiteY0" fmla="*/ 1626727 h 2139379"/>
              <a:gd name="connsiteX1" fmla="*/ 453322 w 5428020"/>
              <a:gd name="connsiteY1" fmla="*/ 0 h 2139379"/>
              <a:gd name="connsiteX2" fmla="*/ 5428020 w 5428020"/>
              <a:gd name="connsiteY2" fmla="*/ 1312753 h 2139379"/>
              <a:gd name="connsiteX3" fmla="*/ 1587750 w 5428020"/>
              <a:gd name="connsiteY3" fmla="*/ 2114994 h 2139379"/>
              <a:gd name="connsiteX4" fmla="*/ 0 w 5428020"/>
              <a:gd name="connsiteY4" fmla="*/ 2139379 h 2139379"/>
              <a:gd name="connsiteX0" fmla="*/ 38191 w 5428020"/>
              <a:gd name="connsiteY0" fmla="*/ 1626727 h 2148044"/>
              <a:gd name="connsiteX1" fmla="*/ 453322 w 5428020"/>
              <a:gd name="connsiteY1" fmla="*/ 0 h 2148044"/>
              <a:gd name="connsiteX2" fmla="*/ 5428020 w 5428020"/>
              <a:gd name="connsiteY2" fmla="*/ 1312753 h 2148044"/>
              <a:gd name="connsiteX3" fmla="*/ 1565716 w 5428020"/>
              <a:gd name="connsiteY3" fmla="*/ 2148044 h 2148044"/>
              <a:gd name="connsiteX4" fmla="*/ 0 w 5428020"/>
              <a:gd name="connsiteY4" fmla="*/ 2139379 h 2148044"/>
              <a:gd name="connsiteX0" fmla="*/ 38191 w 5428020"/>
              <a:gd name="connsiteY0" fmla="*/ 1575927 h 2097244"/>
              <a:gd name="connsiteX1" fmla="*/ 491422 w 5428020"/>
              <a:gd name="connsiteY1" fmla="*/ 0 h 2097244"/>
              <a:gd name="connsiteX2" fmla="*/ 5428020 w 5428020"/>
              <a:gd name="connsiteY2" fmla="*/ 1261953 h 2097244"/>
              <a:gd name="connsiteX3" fmla="*/ 1565716 w 5428020"/>
              <a:gd name="connsiteY3" fmla="*/ 2097244 h 2097244"/>
              <a:gd name="connsiteX4" fmla="*/ 0 w 5428020"/>
              <a:gd name="connsiteY4" fmla="*/ 2088579 h 2097244"/>
              <a:gd name="connsiteX0" fmla="*/ 38191 w 6075720"/>
              <a:gd name="connsiteY0" fmla="*/ 1575927 h 2097244"/>
              <a:gd name="connsiteX1" fmla="*/ 491422 w 6075720"/>
              <a:gd name="connsiteY1" fmla="*/ 0 h 2097244"/>
              <a:gd name="connsiteX2" fmla="*/ 6075720 w 6075720"/>
              <a:gd name="connsiteY2" fmla="*/ 1490553 h 2097244"/>
              <a:gd name="connsiteX3" fmla="*/ 1565716 w 6075720"/>
              <a:gd name="connsiteY3" fmla="*/ 2097244 h 2097244"/>
              <a:gd name="connsiteX4" fmla="*/ 0 w 6075720"/>
              <a:gd name="connsiteY4" fmla="*/ 2088579 h 2097244"/>
              <a:gd name="connsiteX0" fmla="*/ 38191 w 6075720"/>
              <a:gd name="connsiteY0" fmla="*/ 1586943 h 2108260"/>
              <a:gd name="connsiteX1" fmla="*/ 2364290 w 6075720"/>
              <a:gd name="connsiteY1" fmla="*/ 0 h 2108260"/>
              <a:gd name="connsiteX2" fmla="*/ 6075720 w 6075720"/>
              <a:gd name="connsiteY2" fmla="*/ 1501569 h 2108260"/>
              <a:gd name="connsiteX3" fmla="*/ 1565716 w 6075720"/>
              <a:gd name="connsiteY3" fmla="*/ 2108260 h 2108260"/>
              <a:gd name="connsiteX4" fmla="*/ 0 w 6075720"/>
              <a:gd name="connsiteY4" fmla="*/ 2099595 h 2108260"/>
              <a:gd name="connsiteX0" fmla="*/ 38191 w 7915537"/>
              <a:gd name="connsiteY0" fmla="*/ 1586943 h 2108260"/>
              <a:gd name="connsiteX1" fmla="*/ 2364290 w 7915537"/>
              <a:gd name="connsiteY1" fmla="*/ 0 h 2108260"/>
              <a:gd name="connsiteX2" fmla="*/ 7915537 w 7915537"/>
              <a:gd name="connsiteY2" fmla="*/ 1512586 h 2108260"/>
              <a:gd name="connsiteX3" fmla="*/ 1565716 w 7915537"/>
              <a:gd name="connsiteY3" fmla="*/ 2108260 h 2108260"/>
              <a:gd name="connsiteX4" fmla="*/ 0 w 7915537"/>
              <a:gd name="connsiteY4" fmla="*/ 2099595 h 2108260"/>
              <a:gd name="connsiteX0" fmla="*/ 38191 w 7915537"/>
              <a:gd name="connsiteY0" fmla="*/ 156491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139567"/>
              <a:gd name="connsiteX1" fmla="*/ 1967683 w 7915537"/>
              <a:gd name="connsiteY1" fmla="*/ 0 h 2139567"/>
              <a:gd name="connsiteX2" fmla="*/ 7915537 w 7915537"/>
              <a:gd name="connsiteY2" fmla="*/ 1490553 h 2139567"/>
              <a:gd name="connsiteX3" fmla="*/ 2091496 w 7915537"/>
              <a:gd name="connsiteY3" fmla="*/ 2139567 h 2139567"/>
              <a:gd name="connsiteX4" fmla="*/ 0 w 7915537"/>
              <a:gd name="connsiteY4" fmla="*/ 2077562 h 2139567"/>
              <a:gd name="connsiteX0" fmla="*/ 0 w 7732566"/>
              <a:gd name="connsiteY0" fmla="*/ 1549670 h 2153762"/>
              <a:gd name="connsiteX1" fmla="*/ 1784712 w 7732566"/>
              <a:gd name="connsiteY1" fmla="*/ 0 h 2153762"/>
              <a:gd name="connsiteX2" fmla="*/ 7732566 w 7732566"/>
              <a:gd name="connsiteY2" fmla="*/ 1490553 h 2153762"/>
              <a:gd name="connsiteX3" fmla="*/ 1908525 w 7732566"/>
              <a:gd name="connsiteY3" fmla="*/ 2139567 h 2153762"/>
              <a:gd name="connsiteX4" fmla="*/ 7529 w 7732566"/>
              <a:gd name="connsiteY4" fmla="*/ 2153762 h 2153762"/>
              <a:gd name="connsiteX0" fmla="*/ 0 w 7782341"/>
              <a:gd name="connsiteY0" fmla="*/ 1578668 h 2182760"/>
              <a:gd name="connsiteX1" fmla="*/ 1784712 w 7782341"/>
              <a:gd name="connsiteY1" fmla="*/ 28998 h 2182760"/>
              <a:gd name="connsiteX2" fmla="*/ 7782341 w 7782341"/>
              <a:gd name="connsiteY2" fmla="*/ 47264 h 2182760"/>
              <a:gd name="connsiteX3" fmla="*/ 7732566 w 7782341"/>
              <a:gd name="connsiteY3" fmla="*/ 1519551 h 2182760"/>
              <a:gd name="connsiteX4" fmla="*/ 1908525 w 7782341"/>
              <a:gd name="connsiteY4" fmla="*/ 2168565 h 2182760"/>
              <a:gd name="connsiteX5" fmla="*/ 7529 w 7782341"/>
              <a:gd name="connsiteY5" fmla="*/ 2182760 h 2182760"/>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495687 h 2158896"/>
              <a:gd name="connsiteX4" fmla="*/ 1908525 w 7782341"/>
              <a:gd name="connsiteY4" fmla="*/ 2144701 h 2158896"/>
              <a:gd name="connsiteX5" fmla="*/ 7529 w 7782341"/>
              <a:gd name="connsiteY5" fmla="*/ 2158896 h 2158896"/>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617607 h 2158896"/>
              <a:gd name="connsiteX4" fmla="*/ 1908525 w 7782341"/>
              <a:gd name="connsiteY4" fmla="*/ 2144701 h 2158896"/>
              <a:gd name="connsiteX5" fmla="*/ 7529 w 7782341"/>
              <a:gd name="connsiteY5" fmla="*/ 2158896 h 2158896"/>
              <a:gd name="connsiteX0" fmla="*/ 0 w 7736621"/>
              <a:gd name="connsiteY0" fmla="*/ 1555653 h 2159745"/>
              <a:gd name="connsiteX1" fmla="*/ 1784712 w 7736621"/>
              <a:gd name="connsiteY1" fmla="*/ 5983 h 2159745"/>
              <a:gd name="connsiteX2" fmla="*/ 7736621 w 7736621"/>
              <a:gd name="connsiteY2" fmla="*/ 16629 h 2159745"/>
              <a:gd name="connsiteX3" fmla="*/ 7732566 w 7736621"/>
              <a:gd name="connsiteY3" fmla="*/ 1618456 h 2159745"/>
              <a:gd name="connsiteX4" fmla="*/ 1908525 w 7736621"/>
              <a:gd name="connsiteY4" fmla="*/ 2145550 h 2159745"/>
              <a:gd name="connsiteX5" fmla="*/ 7529 w 7736621"/>
              <a:gd name="connsiteY5" fmla="*/ 2159745 h 215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36621" h="2159745">
                <a:moveTo>
                  <a:pt x="0" y="1555653"/>
                </a:moveTo>
                <a:lnTo>
                  <a:pt x="1784712" y="5983"/>
                </a:lnTo>
                <a:cubicBezTo>
                  <a:pt x="2704301" y="-13207"/>
                  <a:pt x="7455661" y="20216"/>
                  <a:pt x="7736621" y="16629"/>
                </a:cubicBezTo>
                <a:cubicBezTo>
                  <a:pt x="7735269" y="550571"/>
                  <a:pt x="7733918" y="1084514"/>
                  <a:pt x="7732566" y="1618456"/>
                </a:cubicBezTo>
                <a:lnTo>
                  <a:pt x="1908525" y="2145550"/>
                </a:lnTo>
                <a:lnTo>
                  <a:pt x="7529" y="2159745"/>
                </a:lnTo>
              </a:path>
            </a:pathLst>
          </a:custGeom>
          <a:gradFill flip="none" rotWithShape="1">
            <a:gsLst>
              <a:gs pos="53000">
                <a:srgbClr val="00B0F0">
                  <a:alpha val="69000"/>
                </a:srgbClr>
              </a:gs>
              <a:gs pos="100000">
                <a:srgbClr val="00B0F0">
                  <a:alpha val="0"/>
                </a:srgbClr>
              </a:gs>
            </a:gsLst>
            <a:lin ang="6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grpSp>
        <p:nvGrpSpPr>
          <p:cNvPr id="7" name="群組 6">
            <a:extLst>
              <a:ext uri="{FF2B5EF4-FFF2-40B4-BE49-F238E27FC236}">
                <a16:creationId xmlns:a16="http://schemas.microsoft.com/office/drawing/2014/main" id="{754D5B3F-F0A5-4C41-9ECD-ECD40D4F4169}"/>
              </a:ext>
            </a:extLst>
          </p:cNvPr>
          <p:cNvGrpSpPr/>
          <p:nvPr/>
        </p:nvGrpSpPr>
        <p:grpSpPr>
          <a:xfrm>
            <a:off x="7774941" y="5248179"/>
            <a:ext cx="1721708" cy="974480"/>
            <a:chOff x="9717799" y="4066229"/>
            <a:chExt cx="2786007" cy="1576868"/>
          </a:xfrm>
        </p:grpSpPr>
        <p:pic>
          <p:nvPicPr>
            <p:cNvPr id="8" name="圖形 48">
              <a:extLst>
                <a:ext uri="{FF2B5EF4-FFF2-40B4-BE49-F238E27FC236}">
                  <a16:creationId xmlns:a16="http://schemas.microsoft.com/office/drawing/2014/main" id="{9A649608-E709-423A-BE3D-C74B6AB045B7}"/>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717799" y="4066229"/>
              <a:ext cx="2786007" cy="1576868"/>
            </a:xfrm>
            <a:prstGeom prst="rect">
              <a:avLst/>
            </a:prstGeom>
          </p:spPr>
        </p:pic>
        <p:grpSp>
          <p:nvGrpSpPr>
            <p:cNvPr id="9" name="群組 47">
              <a:extLst>
                <a:ext uri="{FF2B5EF4-FFF2-40B4-BE49-F238E27FC236}">
                  <a16:creationId xmlns:a16="http://schemas.microsoft.com/office/drawing/2014/main" id="{86A65CE5-432F-4EDD-8013-C9529004A8A9}"/>
                </a:ext>
              </a:extLst>
            </p:cNvPr>
            <p:cNvGrpSpPr/>
            <p:nvPr/>
          </p:nvGrpSpPr>
          <p:grpSpPr>
            <a:xfrm>
              <a:off x="10477230" y="4528346"/>
              <a:ext cx="1362897" cy="406200"/>
              <a:chOff x="7584538" y="5498765"/>
              <a:chExt cx="1362897" cy="406200"/>
            </a:xfrm>
          </p:grpSpPr>
          <p:sp>
            <p:nvSpPr>
              <p:cNvPr id="11" name="Google Shape;442;p24">
                <a:extLst>
                  <a:ext uri="{FF2B5EF4-FFF2-40B4-BE49-F238E27FC236}">
                    <a16:creationId xmlns:a16="http://schemas.microsoft.com/office/drawing/2014/main" id="{4E8D15D3-EC50-411F-A33A-21E9BE7F11CF}"/>
                  </a:ext>
                </a:extLst>
              </p:cNvPr>
              <p:cNvSpPr/>
              <p:nvPr/>
            </p:nvSpPr>
            <p:spPr>
              <a:xfrm>
                <a:off x="7584538" y="5498765"/>
                <a:ext cx="280200" cy="406200"/>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12" name="Google Shape;443;p24">
                <a:extLst>
                  <a:ext uri="{FF2B5EF4-FFF2-40B4-BE49-F238E27FC236}">
                    <a16:creationId xmlns:a16="http://schemas.microsoft.com/office/drawing/2014/main" id="{08A27F3B-B2F3-4ABC-A545-C8431204245D}"/>
                  </a:ext>
                </a:extLst>
              </p:cNvPr>
              <p:cNvSpPr/>
              <p:nvPr/>
            </p:nvSpPr>
            <p:spPr>
              <a:xfrm>
                <a:off x="8306337" y="5498765"/>
                <a:ext cx="280200" cy="406200"/>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13" name="Google Shape;444;p24">
                <a:extLst>
                  <a:ext uri="{FF2B5EF4-FFF2-40B4-BE49-F238E27FC236}">
                    <a16:creationId xmlns:a16="http://schemas.microsoft.com/office/drawing/2014/main" id="{07F64BAC-B71F-4A15-9798-D4F4A556295F}"/>
                  </a:ext>
                </a:extLst>
              </p:cNvPr>
              <p:cNvSpPr/>
              <p:nvPr/>
            </p:nvSpPr>
            <p:spPr>
              <a:xfrm>
                <a:off x="7945437" y="5498765"/>
                <a:ext cx="280200" cy="406200"/>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14" name="Google Shape;445;p24">
                <a:extLst>
                  <a:ext uri="{FF2B5EF4-FFF2-40B4-BE49-F238E27FC236}">
                    <a16:creationId xmlns:a16="http://schemas.microsoft.com/office/drawing/2014/main" id="{10114EE8-36EB-414C-A9EB-C10CFB10697E}"/>
                  </a:ext>
                </a:extLst>
              </p:cNvPr>
              <p:cNvSpPr/>
              <p:nvPr/>
            </p:nvSpPr>
            <p:spPr>
              <a:xfrm>
                <a:off x="8667235" y="5498765"/>
                <a:ext cx="280200" cy="406200"/>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grpSp>
      </p:grpSp>
      <p:grpSp>
        <p:nvGrpSpPr>
          <p:cNvPr id="15" name="群組 14">
            <a:extLst>
              <a:ext uri="{FF2B5EF4-FFF2-40B4-BE49-F238E27FC236}">
                <a16:creationId xmlns:a16="http://schemas.microsoft.com/office/drawing/2014/main" id="{2B5FF71A-0367-45BF-A2D9-FE22B6E16730}"/>
              </a:ext>
            </a:extLst>
          </p:cNvPr>
          <p:cNvGrpSpPr/>
          <p:nvPr/>
        </p:nvGrpSpPr>
        <p:grpSpPr>
          <a:xfrm>
            <a:off x="5791375" y="5248179"/>
            <a:ext cx="3733476" cy="974480"/>
            <a:chOff x="6147389" y="4066228"/>
            <a:chExt cx="6041382" cy="1576868"/>
          </a:xfrm>
        </p:grpSpPr>
        <p:pic>
          <p:nvPicPr>
            <p:cNvPr id="16" name="圖形 45">
              <a:extLst>
                <a:ext uri="{FF2B5EF4-FFF2-40B4-BE49-F238E27FC236}">
                  <a16:creationId xmlns:a16="http://schemas.microsoft.com/office/drawing/2014/main" id="{D2632166-490E-4EA4-B14A-227D9496A54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147389" y="4066228"/>
              <a:ext cx="2786007" cy="1576868"/>
            </a:xfrm>
            <a:prstGeom prst="rect">
              <a:avLst/>
            </a:prstGeom>
          </p:spPr>
        </p:pic>
        <p:sp>
          <p:nvSpPr>
            <p:cNvPr id="18" name="Google Shape;448;p24">
              <a:extLst>
                <a:ext uri="{FF2B5EF4-FFF2-40B4-BE49-F238E27FC236}">
                  <a16:creationId xmlns:a16="http://schemas.microsoft.com/office/drawing/2014/main" id="{18FD0C58-9769-4DCF-B38C-2A2EF3D85822}"/>
                </a:ext>
              </a:extLst>
            </p:cNvPr>
            <p:cNvSpPr/>
            <p:nvPr/>
          </p:nvSpPr>
          <p:spPr>
            <a:xfrm>
              <a:off x="9445073" y="5195289"/>
              <a:ext cx="2743698" cy="315095"/>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Deduplicated Data</a:t>
              </a:r>
              <a:endParaRPr lang="en-US" sz="1400" b="1">
                <a:solidFill>
                  <a:schemeClr val="bg1"/>
                </a:solidFill>
                <a:latin typeface="Arial" panose="020B0604020202020204" pitchFamily="34" charset="0"/>
                <a:cs typeface="Arial" panose="020B0604020202020204" pitchFamily="34" charset="0"/>
                <a:sym typeface="+mn-lt"/>
              </a:endParaRPr>
            </a:p>
          </p:txBody>
        </p:sp>
      </p:grpSp>
      <p:grpSp>
        <p:nvGrpSpPr>
          <p:cNvPr id="23" name="群組 22">
            <a:extLst>
              <a:ext uri="{FF2B5EF4-FFF2-40B4-BE49-F238E27FC236}">
                <a16:creationId xmlns:a16="http://schemas.microsoft.com/office/drawing/2014/main" id="{B7BDF2F5-4ABC-4884-8AA5-BAEA6B5CD11E}"/>
              </a:ext>
            </a:extLst>
          </p:cNvPr>
          <p:cNvGrpSpPr/>
          <p:nvPr/>
        </p:nvGrpSpPr>
        <p:grpSpPr>
          <a:xfrm>
            <a:off x="3861295" y="5248179"/>
            <a:ext cx="1721708" cy="974480"/>
            <a:chOff x="2576979" y="4066229"/>
            <a:chExt cx="2786007" cy="1576868"/>
          </a:xfrm>
        </p:grpSpPr>
        <p:pic>
          <p:nvPicPr>
            <p:cNvPr id="24" name="圖形 42">
              <a:extLst>
                <a:ext uri="{FF2B5EF4-FFF2-40B4-BE49-F238E27FC236}">
                  <a16:creationId xmlns:a16="http://schemas.microsoft.com/office/drawing/2014/main" id="{2A15936A-3FFB-466B-BA5E-6F0F2333DFA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576979" y="4066229"/>
              <a:ext cx="2786007" cy="1576868"/>
            </a:xfrm>
            <a:prstGeom prst="rect">
              <a:avLst/>
            </a:prstGeom>
          </p:spPr>
        </p:pic>
        <p:grpSp>
          <p:nvGrpSpPr>
            <p:cNvPr id="25" name="群組 43">
              <a:extLst>
                <a:ext uri="{FF2B5EF4-FFF2-40B4-BE49-F238E27FC236}">
                  <a16:creationId xmlns:a16="http://schemas.microsoft.com/office/drawing/2014/main" id="{7E1C7E63-E99A-4C2F-8DA2-B890C3CA3F11}"/>
                </a:ext>
              </a:extLst>
            </p:cNvPr>
            <p:cNvGrpSpPr/>
            <p:nvPr/>
          </p:nvGrpSpPr>
          <p:grpSpPr>
            <a:xfrm>
              <a:off x="3065882" y="4256204"/>
              <a:ext cx="1852740" cy="909847"/>
              <a:chOff x="4327765" y="3622547"/>
              <a:chExt cx="1852740" cy="909847"/>
            </a:xfrm>
          </p:grpSpPr>
          <p:sp>
            <p:nvSpPr>
              <p:cNvPr id="27" name="Google Shape;428;p24">
                <a:extLst>
                  <a:ext uri="{FF2B5EF4-FFF2-40B4-BE49-F238E27FC236}">
                    <a16:creationId xmlns:a16="http://schemas.microsoft.com/office/drawing/2014/main" id="{016ECB6F-B995-4CF3-8B6A-01B7F4A648CA}"/>
                  </a:ext>
                </a:extLst>
              </p:cNvPr>
              <p:cNvSpPr/>
              <p:nvPr/>
            </p:nvSpPr>
            <p:spPr>
              <a:xfrm>
                <a:off x="4327765" y="3622547"/>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28" name="Google Shape;429;p24">
                <a:extLst>
                  <a:ext uri="{FF2B5EF4-FFF2-40B4-BE49-F238E27FC236}">
                    <a16:creationId xmlns:a16="http://schemas.microsoft.com/office/drawing/2014/main" id="{B02CDA60-37B0-4753-BE18-4DFCF879CDFE}"/>
                  </a:ext>
                </a:extLst>
              </p:cNvPr>
              <p:cNvSpPr/>
              <p:nvPr/>
            </p:nvSpPr>
            <p:spPr>
              <a:xfrm>
                <a:off x="5293125" y="3622547"/>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29" name="Google Shape;430;p24">
                <a:extLst>
                  <a:ext uri="{FF2B5EF4-FFF2-40B4-BE49-F238E27FC236}">
                    <a16:creationId xmlns:a16="http://schemas.microsoft.com/office/drawing/2014/main" id="{12D8572A-95A8-4FD1-A6B5-004F18642F3B}"/>
                  </a:ext>
                </a:extLst>
              </p:cNvPr>
              <p:cNvSpPr/>
              <p:nvPr/>
            </p:nvSpPr>
            <p:spPr>
              <a:xfrm>
                <a:off x="4810445" y="3622547"/>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30" name="Google Shape;431;p24">
                <a:extLst>
                  <a:ext uri="{FF2B5EF4-FFF2-40B4-BE49-F238E27FC236}">
                    <a16:creationId xmlns:a16="http://schemas.microsoft.com/office/drawing/2014/main" id="{E535D319-5D34-4BA9-B02F-6B459EFC8A2F}"/>
                  </a:ext>
                </a:extLst>
              </p:cNvPr>
              <p:cNvSpPr/>
              <p:nvPr/>
            </p:nvSpPr>
            <p:spPr>
              <a:xfrm>
                <a:off x="5775805" y="3622547"/>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sp>
            <p:nvSpPr>
              <p:cNvPr id="31" name="Google Shape;432;p24">
                <a:extLst>
                  <a:ext uri="{FF2B5EF4-FFF2-40B4-BE49-F238E27FC236}">
                    <a16:creationId xmlns:a16="http://schemas.microsoft.com/office/drawing/2014/main" id="{912A07D9-11F8-45BE-802A-71E58191D307}"/>
                  </a:ext>
                </a:extLst>
              </p:cNvPr>
              <p:cNvSpPr/>
              <p:nvPr/>
            </p:nvSpPr>
            <p:spPr>
              <a:xfrm>
                <a:off x="5293125" y="4129508"/>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sz="1400" b="1">
                  <a:latin typeface="Arial" panose="020B0604020202020204" pitchFamily="34" charset="0"/>
                  <a:cs typeface="Arial" panose="020B0604020202020204" pitchFamily="34" charset="0"/>
                  <a:sym typeface="+mn-lt"/>
                </a:endParaRPr>
              </a:p>
            </p:txBody>
          </p:sp>
          <p:sp>
            <p:nvSpPr>
              <p:cNvPr id="32" name="Google Shape;433;p24">
                <a:extLst>
                  <a:ext uri="{FF2B5EF4-FFF2-40B4-BE49-F238E27FC236}">
                    <a16:creationId xmlns:a16="http://schemas.microsoft.com/office/drawing/2014/main" id="{337A1D43-A105-4575-B11E-CF7BF9D34BFF}"/>
                  </a:ext>
                </a:extLst>
              </p:cNvPr>
              <p:cNvSpPr/>
              <p:nvPr/>
            </p:nvSpPr>
            <p:spPr>
              <a:xfrm>
                <a:off x="4810445" y="4129508"/>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sz="1400" b="1">
                  <a:latin typeface="Arial" panose="020B0604020202020204" pitchFamily="34" charset="0"/>
                  <a:cs typeface="Arial" panose="020B0604020202020204" pitchFamily="34" charset="0"/>
                  <a:sym typeface="+mn-lt"/>
                </a:endParaRPr>
              </a:p>
            </p:txBody>
          </p:sp>
          <p:sp>
            <p:nvSpPr>
              <p:cNvPr id="33" name="Google Shape;434;p24">
                <a:extLst>
                  <a:ext uri="{FF2B5EF4-FFF2-40B4-BE49-F238E27FC236}">
                    <a16:creationId xmlns:a16="http://schemas.microsoft.com/office/drawing/2014/main" id="{075BE3CD-9791-4D3A-B493-EA34C202E4D0}"/>
                  </a:ext>
                </a:extLst>
              </p:cNvPr>
              <p:cNvSpPr/>
              <p:nvPr/>
            </p:nvSpPr>
            <p:spPr>
              <a:xfrm>
                <a:off x="5775805" y="4129508"/>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sz="1400" b="1">
                  <a:latin typeface="Arial" panose="020B0604020202020204" pitchFamily="34" charset="0"/>
                  <a:cs typeface="Arial" panose="020B0604020202020204" pitchFamily="34" charset="0"/>
                  <a:sym typeface="+mn-lt"/>
                </a:endParaRPr>
              </a:p>
            </p:txBody>
          </p:sp>
          <p:sp>
            <p:nvSpPr>
              <p:cNvPr id="34" name="Google Shape;435;p24">
                <a:extLst>
                  <a:ext uri="{FF2B5EF4-FFF2-40B4-BE49-F238E27FC236}">
                    <a16:creationId xmlns:a16="http://schemas.microsoft.com/office/drawing/2014/main" id="{90B3B86C-B820-4BE2-AED9-CE437B7F0D56}"/>
                  </a:ext>
                </a:extLst>
              </p:cNvPr>
              <p:cNvSpPr/>
              <p:nvPr/>
            </p:nvSpPr>
            <p:spPr>
              <a:xfrm>
                <a:off x="4327765" y="4129508"/>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sz="1400" b="1">
                  <a:latin typeface="Arial" panose="020B0604020202020204" pitchFamily="34" charset="0"/>
                  <a:cs typeface="Arial" panose="020B0604020202020204" pitchFamily="34" charset="0"/>
                  <a:sym typeface="+mn-lt"/>
                </a:endParaRPr>
              </a:p>
            </p:txBody>
          </p:sp>
        </p:grpSp>
        <p:sp>
          <p:nvSpPr>
            <p:cNvPr id="26" name="Google Shape;447;p24">
              <a:extLst>
                <a:ext uri="{FF2B5EF4-FFF2-40B4-BE49-F238E27FC236}">
                  <a16:creationId xmlns:a16="http://schemas.microsoft.com/office/drawing/2014/main" id="{835921C6-DC9C-40DA-9D6F-25D731302BCE}"/>
                </a:ext>
              </a:extLst>
            </p:cNvPr>
            <p:cNvSpPr/>
            <p:nvPr/>
          </p:nvSpPr>
          <p:spPr>
            <a:xfrm>
              <a:off x="2750097" y="5180306"/>
              <a:ext cx="2433578" cy="409936"/>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Original Data</a:t>
              </a:r>
              <a:endParaRPr lang="en-US" sz="1400" b="1">
                <a:solidFill>
                  <a:schemeClr val="bg1"/>
                </a:solidFill>
                <a:latin typeface="Arial" panose="020B0604020202020204" pitchFamily="34" charset="0"/>
                <a:cs typeface="Arial" panose="020B0604020202020204" pitchFamily="34" charset="0"/>
                <a:sym typeface="+mn-lt"/>
              </a:endParaRPr>
            </a:p>
          </p:txBody>
        </p:sp>
      </p:grpSp>
      <p:grpSp>
        <p:nvGrpSpPr>
          <p:cNvPr id="35" name="群組 34">
            <a:extLst>
              <a:ext uri="{FF2B5EF4-FFF2-40B4-BE49-F238E27FC236}">
                <a16:creationId xmlns:a16="http://schemas.microsoft.com/office/drawing/2014/main" id="{F3E25E67-72A2-4986-ABE9-C286DB5DCFFF}"/>
              </a:ext>
            </a:extLst>
          </p:cNvPr>
          <p:cNvGrpSpPr/>
          <p:nvPr/>
        </p:nvGrpSpPr>
        <p:grpSpPr>
          <a:xfrm>
            <a:off x="9768496" y="5248179"/>
            <a:ext cx="1721708" cy="974480"/>
            <a:chOff x="9725980" y="1758187"/>
            <a:chExt cx="2786007" cy="1576868"/>
          </a:xfrm>
        </p:grpSpPr>
        <p:pic>
          <p:nvPicPr>
            <p:cNvPr id="36" name="圖形 44">
              <a:extLst>
                <a:ext uri="{FF2B5EF4-FFF2-40B4-BE49-F238E27FC236}">
                  <a16:creationId xmlns:a16="http://schemas.microsoft.com/office/drawing/2014/main" id="{6FF2E2DC-2E4B-4621-AF67-7B63265E3C8D}"/>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725980" y="1758187"/>
              <a:ext cx="2786007" cy="1576868"/>
            </a:xfrm>
            <a:prstGeom prst="rect">
              <a:avLst/>
            </a:prstGeom>
          </p:spPr>
        </p:pic>
        <p:sp>
          <p:nvSpPr>
            <p:cNvPr id="37" name="Google Shape;453;p24">
              <a:extLst>
                <a:ext uri="{FF2B5EF4-FFF2-40B4-BE49-F238E27FC236}">
                  <a16:creationId xmlns:a16="http://schemas.microsoft.com/office/drawing/2014/main" id="{A242DB51-E193-437B-80F1-DEA63DBD66A5}"/>
                </a:ext>
              </a:extLst>
            </p:cNvPr>
            <p:cNvSpPr/>
            <p:nvPr/>
          </p:nvSpPr>
          <p:spPr>
            <a:xfrm>
              <a:off x="10415736" y="2977732"/>
              <a:ext cx="1457101" cy="253500"/>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SSD Pool</a:t>
              </a:r>
              <a:endParaRPr lang="en-US" sz="1400" b="1">
                <a:solidFill>
                  <a:schemeClr val="bg1"/>
                </a:solidFill>
                <a:latin typeface="Arial" panose="020B0604020202020204" pitchFamily="34" charset="0"/>
                <a:cs typeface="Arial" panose="020B0604020202020204" pitchFamily="34" charset="0"/>
                <a:sym typeface="+mn-lt"/>
              </a:endParaRPr>
            </a:p>
          </p:txBody>
        </p:sp>
        <p:pic>
          <p:nvPicPr>
            <p:cNvPr id="38" name="圖形 37">
              <a:extLst>
                <a:ext uri="{FF2B5EF4-FFF2-40B4-BE49-F238E27FC236}">
                  <a16:creationId xmlns:a16="http://schemas.microsoft.com/office/drawing/2014/main" id="{DFDDFB67-25A1-4869-A649-2A7A34D1A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40036" y="2014501"/>
              <a:ext cx="617065" cy="785355"/>
            </a:xfrm>
            <a:prstGeom prst="rect">
              <a:avLst/>
            </a:prstGeom>
          </p:spPr>
        </p:pic>
        <p:pic>
          <p:nvPicPr>
            <p:cNvPr id="39" name="圖形 38">
              <a:extLst>
                <a:ext uri="{FF2B5EF4-FFF2-40B4-BE49-F238E27FC236}">
                  <a16:creationId xmlns:a16="http://schemas.microsoft.com/office/drawing/2014/main" id="{894F30A5-F9A6-42CB-93FB-5989D24E100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817667" y="2014501"/>
              <a:ext cx="617065" cy="785355"/>
            </a:xfrm>
            <a:prstGeom prst="rect">
              <a:avLst/>
            </a:prstGeom>
          </p:spPr>
        </p:pic>
        <p:pic>
          <p:nvPicPr>
            <p:cNvPr id="40" name="圖形 39">
              <a:extLst>
                <a:ext uri="{FF2B5EF4-FFF2-40B4-BE49-F238E27FC236}">
                  <a16:creationId xmlns:a16="http://schemas.microsoft.com/office/drawing/2014/main" id="{4E1F6ED3-8A80-483B-A47F-A8898A56D7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590669" y="2014501"/>
              <a:ext cx="617065" cy="785355"/>
            </a:xfrm>
            <a:prstGeom prst="rect">
              <a:avLst/>
            </a:prstGeom>
          </p:spPr>
        </p:pic>
      </p:grpSp>
      <p:grpSp>
        <p:nvGrpSpPr>
          <p:cNvPr id="41" name="群組 49">
            <a:extLst>
              <a:ext uri="{FF2B5EF4-FFF2-40B4-BE49-F238E27FC236}">
                <a16:creationId xmlns:a16="http://schemas.microsoft.com/office/drawing/2014/main" id="{F3C59377-00BD-4423-8A25-D3C0CD348115}"/>
              </a:ext>
            </a:extLst>
          </p:cNvPr>
          <p:cNvGrpSpPr/>
          <p:nvPr/>
        </p:nvGrpSpPr>
        <p:grpSpPr>
          <a:xfrm rot="5400000">
            <a:off x="4168276" y="4253782"/>
            <a:ext cx="1103918" cy="860197"/>
            <a:chOff x="2641159" y="3469016"/>
            <a:chExt cx="1085362" cy="896250"/>
          </a:xfrm>
        </p:grpSpPr>
        <p:sp>
          <p:nvSpPr>
            <p:cNvPr id="42" name="Google Shape;455;p24">
              <a:extLst>
                <a:ext uri="{FF2B5EF4-FFF2-40B4-BE49-F238E27FC236}">
                  <a16:creationId xmlns:a16="http://schemas.microsoft.com/office/drawing/2014/main" id="{23A68C3D-3048-412C-A46D-DC92C4DDA415}"/>
                </a:ext>
              </a:extLst>
            </p:cNvPr>
            <p:cNvSpPr/>
            <p:nvPr/>
          </p:nvSpPr>
          <p:spPr>
            <a:xfrm>
              <a:off x="2641159" y="346901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cs typeface="+mn-ea"/>
                <a:sym typeface="+mn-lt"/>
              </a:endParaRPr>
            </a:p>
          </p:txBody>
        </p:sp>
        <p:sp>
          <p:nvSpPr>
            <p:cNvPr id="43" name="Google Shape;456;p24">
              <a:extLst>
                <a:ext uri="{FF2B5EF4-FFF2-40B4-BE49-F238E27FC236}">
                  <a16:creationId xmlns:a16="http://schemas.microsoft.com/office/drawing/2014/main" id="{7E7CAFB3-F1B4-4F6E-8CB6-0FF66B57A259}"/>
                </a:ext>
              </a:extLst>
            </p:cNvPr>
            <p:cNvSpPr/>
            <p:nvPr/>
          </p:nvSpPr>
          <p:spPr>
            <a:xfrm>
              <a:off x="2641159" y="3790391"/>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cs typeface="+mn-ea"/>
                <a:sym typeface="+mn-lt"/>
              </a:endParaRPr>
            </a:p>
          </p:txBody>
        </p:sp>
        <p:sp>
          <p:nvSpPr>
            <p:cNvPr id="44" name="Google Shape;457;p24">
              <a:extLst>
                <a:ext uri="{FF2B5EF4-FFF2-40B4-BE49-F238E27FC236}">
                  <a16:creationId xmlns:a16="http://schemas.microsoft.com/office/drawing/2014/main" id="{1A275510-ECB1-44F8-AD8E-7FC23C087668}"/>
                </a:ext>
              </a:extLst>
            </p:cNvPr>
            <p:cNvSpPr/>
            <p:nvPr/>
          </p:nvSpPr>
          <p:spPr>
            <a:xfrm>
              <a:off x="2641159" y="411176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sz="1400">
                <a:cs typeface="+mn-ea"/>
                <a:sym typeface="+mn-lt"/>
              </a:endParaRPr>
            </a:p>
          </p:txBody>
        </p:sp>
      </p:grpSp>
      <p:sp>
        <p:nvSpPr>
          <p:cNvPr id="50" name="Google Shape;461;p24">
            <a:extLst>
              <a:ext uri="{FF2B5EF4-FFF2-40B4-BE49-F238E27FC236}">
                <a16:creationId xmlns:a16="http://schemas.microsoft.com/office/drawing/2014/main" id="{9F492E3E-586A-4AB3-9E1E-D1B25FBDE089}"/>
              </a:ext>
            </a:extLst>
          </p:cNvPr>
          <p:cNvSpPr/>
          <p:nvPr/>
        </p:nvSpPr>
        <p:spPr>
          <a:xfrm>
            <a:off x="5064786" y="4782298"/>
            <a:ext cx="762151" cy="248768"/>
          </a:xfrm>
          <a:prstGeom prst="rect">
            <a:avLst/>
          </a:prstGeom>
          <a:noFill/>
          <a:ln>
            <a:noFill/>
          </a:ln>
          <a:effectLst>
            <a:outerShdw blurRad="215900" dist="38100" dir="2700000" algn="tl" rotWithShape="0">
              <a:prstClr val="black">
                <a:alpha val="74000"/>
              </a:prstClr>
            </a:outerShdw>
          </a:effectLst>
        </p:spPr>
        <p:txBody>
          <a:bodyPr spcFirstLastPara="1" wrap="square" lIns="91425" tIns="91425" rIns="91425" bIns="91425" anchor="ctr" anchorCtr="0">
            <a:noAutofit/>
          </a:bodyPr>
          <a:lstStyle/>
          <a:p>
            <a:pPr>
              <a:buClr>
                <a:srgbClr val="D8D8D8"/>
              </a:buClr>
              <a:buSzPts val="1200"/>
            </a:pPr>
            <a:r>
              <a:rPr lang="en-US" sz="1200" b="1">
                <a:solidFill>
                  <a:srgbClr val="03D2FB"/>
                </a:solidFill>
                <a:latin typeface="Arial" panose="020B0604020202020204" pitchFamily="34" charset="0"/>
                <a:cs typeface="Arial" panose="020B0604020202020204" pitchFamily="34" charset="0"/>
                <a:sym typeface="+mn-lt"/>
              </a:rPr>
              <a:t>Write</a:t>
            </a:r>
          </a:p>
        </p:txBody>
      </p:sp>
      <p:sp>
        <p:nvSpPr>
          <p:cNvPr id="51" name="Google Shape;460;p24">
            <a:extLst>
              <a:ext uri="{FF2B5EF4-FFF2-40B4-BE49-F238E27FC236}">
                <a16:creationId xmlns:a16="http://schemas.microsoft.com/office/drawing/2014/main" id="{E2032D9E-7439-40F4-A1F0-9782FBC0BC50}"/>
              </a:ext>
            </a:extLst>
          </p:cNvPr>
          <p:cNvSpPr/>
          <p:nvPr/>
        </p:nvSpPr>
        <p:spPr>
          <a:xfrm>
            <a:off x="8847645" y="6205573"/>
            <a:ext cx="2573762" cy="514514"/>
          </a:xfrm>
          <a:prstGeom prst="rect">
            <a:avLst/>
          </a:prstGeom>
          <a:noFill/>
          <a:ln>
            <a:noFill/>
          </a:ln>
        </p:spPr>
        <p:txBody>
          <a:bodyPr spcFirstLastPara="1" wrap="square" lIns="91425" tIns="91425" rIns="91425" bIns="91425" anchor="t" anchorCtr="0">
            <a:noAutofit/>
          </a:bodyPr>
          <a:lstStyle/>
          <a:p>
            <a:pPr algn="ctr">
              <a:buClr>
                <a:srgbClr val="D8D8D8"/>
              </a:buClr>
              <a:buSzPts val="1200"/>
            </a:pPr>
            <a:r>
              <a:rPr lang="en-US" sz="1200" b="1">
                <a:solidFill>
                  <a:srgbClr val="03D2FB"/>
                </a:solidFill>
                <a:latin typeface="Arial" panose="020B0604020202020204" pitchFamily="34" charset="0"/>
                <a:cs typeface="Arial" panose="020B0604020202020204" pitchFamily="34" charset="0"/>
                <a:sym typeface="+mn-lt"/>
              </a:rPr>
              <a:t>Write to SSDs as sequential as much as possible.</a:t>
            </a:r>
          </a:p>
        </p:txBody>
      </p:sp>
      <p:sp>
        <p:nvSpPr>
          <p:cNvPr id="52" name="Google Shape;459;p24">
            <a:extLst>
              <a:ext uri="{FF2B5EF4-FFF2-40B4-BE49-F238E27FC236}">
                <a16:creationId xmlns:a16="http://schemas.microsoft.com/office/drawing/2014/main" id="{473E2F7E-3B44-4FC5-B8C0-A378FA58AEA6}"/>
              </a:ext>
            </a:extLst>
          </p:cNvPr>
          <p:cNvSpPr/>
          <p:nvPr/>
        </p:nvSpPr>
        <p:spPr>
          <a:xfrm>
            <a:off x="4996182" y="6229028"/>
            <a:ext cx="1329180" cy="243302"/>
          </a:xfrm>
          <a:prstGeom prst="rect">
            <a:avLst/>
          </a:prstGeom>
          <a:noFill/>
          <a:ln>
            <a:noFill/>
          </a:ln>
        </p:spPr>
        <p:txBody>
          <a:bodyPr spcFirstLastPara="1" wrap="square" lIns="91425" tIns="91425" rIns="91425" bIns="91425" anchor="ctr" anchorCtr="0">
            <a:noAutofit/>
          </a:bodyPr>
          <a:lstStyle/>
          <a:p>
            <a:pPr>
              <a:buClr>
                <a:srgbClr val="D8D8D8"/>
              </a:buClr>
              <a:buSzPts val="1200"/>
            </a:pPr>
            <a:r>
              <a:rPr lang="en-US" sz="1200" b="1">
                <a:solidFill>
                  <a:srgbClr val="03D2FB"/>
                </a:solidFill>
                <a:latin typeface="Arial" panose="020B0604020202020204" pitchFamily="34" charset="0"/>
                <a:cs typeface="Arial" panose="020B0604020202020204" pitchFamily="34" charset="0"/>
                <a:sym typeface="+mn-lt"/>
              </a:rPr>
              <a:t>Compression</a:t>
            </a:r>
          </a:p>
        </p:txBody>
      </p:sp>
      <p:sp>
        <p:nvSpPr>
          <p:cNvPr id="53" name="Google Shape;458;p24">
            <a:extLst>
              <a:ext uri="{FF2B5EF4-FFF2-40B4-BE49-F238E27FC236}">
                <a16:creationId xmlns:a16="http://schemas.microsoft.com/office/drawing/2014/main" id="{1D93076F-B5CD-48F4-BBA9-23138847AF7E}"/>
              </a:ext>
            </a:extLst>
          </p:cNvPr>
          <p:cNvSpPr/>
          <p:nvPr/>
        </p:nvSpPr>
        <p:spPr>
          <a:xfrm>
            <a:off x="7013537" y="6229028"/>
            <a:ext cx="1407004" cy="206772"/>
          </a:xfrm>
          <a:prstGeom prst="rect">
            <a:avLst/>
          </a:prstGeom>
          <a:noFill/>
          <a:ln>
            <a:noFill/>
          </a:ln>
        </p:spPr>
        <p:txBody>
          <a:bodyPr spcFirstLastPara="1" wrap="square" lIns="91425" tIns="91425" rIns="91425" bIns="91425" anchor="ctr" anchorCtr="0">
            <a:noAutofit/>
          </a:bodyPr>
          <a:lstStyle/>
          <a:p>
            <a:pPr>
              <a:buClr>
                <a:srgbClr val="D8D8D8"/>
              </a:buClr>
              <a:buSzPts val="1200"/>
            </a:pPr>
            <a:r>
              <a:rPr lang="en-US" sz="1200" b="1">
                <a:solidFill>
                  <a:srgbClr val="03D2FB"/>
                </a:solidFill>
                <a:latin typeface="Arial" panose="020B0604020202020204" pitchFamily="34" charset="0"/>
                <a:cs typeface="Arial" panose="020B0604020202020204" pitchFamily="34" charset="0"/>
                <a:sym typeface="+mn-lt"/>
              </a:rPr>
              <a:t>Deduplication</a:t>
            </a:r>
          </a:p>
        </p:txBody>
      </p:sp>
      <p:grpSp>
        <p:nvGrpSpPr>
          <p:cNvPr id="55" name="群組 54">
            <a:extLst>
              <a:ext uri="{FF2B5EF4-FFF2-40B4-BE49-F238E27FC236}">
                <a16:creationId xmlns:a16="http://schemas.microsoft.com/office/drawing/2014/main" id="{6E4E9887-AE26-4F2E-A7CD-FC520DE690C5}"/>
              </a:ext>
            </a:extLst>
          </p:cNvPr>
          <p:cNvGrpSpPr/>
          <p:nvPr/>
        </p:nvGrpSpPr>
        <p:grpSpPr>
          <a:xfrm>
            <a:off x="5410774" y="5550694"/>
            <a:ext cx="4495399" cy="436216"/>
            <a:chOff x="5102577" y="5060423"/>
            <a:chExt cx="4683818" cy="454500"/>
          </a:xfrm>
        </p:grpSpPr>
        <p:sp>
          <p:nvSpPr>
            <p:cNvPr id="56" name="Google Shape;451;p24">
              <a:extLst>
                <a:ext uri="{FF2B5EF4-FFF2-40B4-BE49-F238E27FC236}">
                  <a16:creationId xmlns:a16="http://schemas.microsoft.com/office/drawing/2014/main" id="{EE9DB14F-5C16-441E-A983-6CBE1E21477D}"/>
                </a:ext>
              </a:extLst>
            </p:cNvPr>
            <p:cNvSpPr/>
            <p:nvPr/>
          </p:nvSpPr>
          <p:spPr>
            <a:xfrm>
              <a:off x="7114473"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sp>
          <p:nvSpPr>
            <p:cNvPr id="57" name="Google Shape;451;p24">
              <a:extLst>
                <a:ext uri="{FF2B5EF4-FFF2-40B4-BE49-F238E27FC236}">
                  <a16:creationId xmlns:a16="http://schemas.microsoft.com/office/drawing/2014/main" id="{5CA4425F-B621-457A-8A2D-1271A1534D53}"/>
                </a:ext>
              </a:extLst>
            </p:cNvPr>
            <p:cNvSpPr/>
            <p:nvPr/>
          </p:nvSpPr>
          <p:spPr>
            <a:xfrm>
              <a:off x="9206604"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sp>
          <p:nvSpPr>
            <p:cNvPr id="58" name="Google Shape;451;p24">
              <a:extLst>
                <a:ext uri="{FF2B5EF4-FFF2-40B4-BE49-F238E27FC236}">
                  <a16:creationId xmlns:a16="http://schemas.microsoft.com/office/drawing/2014/main" id="{0B818020-B201-49D1-ABC6-42E4C8AD8B1E}"/>
                </a:ext>
              </a:extLst>
            </p:cNvPr>
            <p:cNvSpPr/>
            <p:nvPr/>
          </p:nvSpPr>
          <p:spPr>
            <a:xfrm>
              <a:off x="5102577"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a:buSzPts val="1400"/>
              </a:pPr>
              <a:endParaRPr lang="en-US" sz="1400" b="1">
                <a:latin typeface="Arial" panose="020B0604020202020204" pitchFamily="34" charset="0"/>
                <a:cs typeface="Arial" panose="020B0604020202020204" pitchFamily="34" charset="0"/>
                <a:sym typeface="+mn-lt"/>
              </a:endParaRPr>
            </a:p>
          </p:txBody>
        </p:sp>
      </p:grpSp>
      <p:sp>
        <p:nvSpPr>
          <p:cNvPr id="59" name="Google Shape;449;p24">
            <a:extLst>
              <a:ext uri="{FF2B5EF4-FFF2-40B4-BE49-F238E27FC236}">
                <a16:creationId xmlns:a16="http://schemas.microsoft.com/office/drawing/2014/main" id="{CCA07573-BE7E-4210-AC85-68A50B5029B4}"/>
              </a:ext>
            </a:extLst>
          </p:cNvPr>
          <p:cNvSpPr/>
          <p:nvPr/>
        </p:nvSpPr>
        <p:spPr>
          <a:xfrm>
            <a:off x="5760770" y="5983595"/>
            <a:ext cx="1838670" cy="193148"/>
          </a:xfrm>
          <a:prstGeom prst="rect">
            <a:avLst/>
          </a:prstGeom>
          <a:noFill/>
          <a:ln>
            <a:noFill/>
          </a:ln>
        </p:spPr>
        <p:txBody>
          <a:bodyPr spcFirstLastPara="1" wrap="square" lIns="91425" tIns="91425" rIns="91425" bIns="91425" anchor="ctr" anchorCtr="0">
            <a:noAutofit/>
          </a:bodyPr>
          <a:lstStyle/>
          <a:p>
            <a:pPr algn="ctr">
              <a:buClr>
                <a:srgbClr val="D8D8D8"/>
              </a:buClr>
              <a:buSzPts val="1200"/>
            </a:pPr>
            <a:r>
              <a:rPr lang="en-US" sz="1200" b="1">
                <a:solidFill>
                  <a:schemeClr val="bg1"/>
                </a:solidFill>
                <a:latin typeface="Arial" panose="020B0604020202020204" pitchFamily="34" charset="0"/>
                <a:cs typeface="Arial" panose="020B0604020202020204" pitchFamily="34" charset="0"/>
                <a:sym typeface="+mn-lt"/>
              </a:rPr>
              <a:t>Compressed Data</a:t>
            </a:r>
            <a:endParaRPr lang="en-US" sz="1400" b="1">
              <a:solidFill>
                <a:schemeClr val="bg1"/>
              </a:solidFill>
              <a:latin typeface="Arial" panose="020B0604020202020204" pitchFamily="34" charset="0"/>
              <a:cs typeface="Arial" panose="020B0604020202020204" pitchFamily="34" charset="0"/>
              <a:sym typeface="+mn-lt"/>
            </a:endParaRPr>
          </a:p>
        </p:txBody>
      </p:sp>
      <p:sp>
        <p:nvSpPr>
          <p:cNvPr id="60" name="Google Shape;442;p24">
            <a:extLst>
              <a:ext uri="{FF2B5EF4-FFF2-40B4-BE49-F238E27FC236}">
                <a16:creationId xmlns:a16="http://schemas.microsoft.com/office/drawing/2014/main" id="{2B8F21C5-35D3-4671-AE21-69D73C7CBE55}"/>
              </a:ext>
            </a:extLst>
          </p:cNvPr>
          <p:cNvSpPr/>
          <p:nvPr/>
        </p:nvSpPr>
        <p:spPr>
          <a:xfrm>
            <a:off x="6240017" y="5409315"/>
            <a:ext cx="173159" cy="25102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lang="zh-TW" altLang="en-US" sz="1400" b="1">
              <a:latin typeface="Arial" panose="020B0604020202020204" pitchFamily="34" charset="0"/>
              <a:cs typeface="Arial" panose="020B0604020202020204" pitchFamily="34" charset="0"/>
              <a:sym typeface="+mn-lt"/>
            </a:endParaRPr>
          </a:p>
        </p:txBody>
      </p:sp>
      <p:sp>
        <p:nvSpPr>
          <p:cNvPr id="61" name="Google Shape;443;p24">
            <a:extLst>
              <a:ext uri="{FF2B5EF4-FFF2-40B4-BE49-F238E27FC236}">
                <a16:creationId xmlns:a16="http://schemas.microsoft.com/office/drawing/2014/main" id="{7288F7F0-05F2-4881-A1D3-67A36AA06CB7}"/>
              </a:ext>
            </a:extLst>
          </p:cNvPr>
          <p:cNvSpPr/>
          <p:nvPr/>
        </p:nvSpPr>
        <p:spPr>
          <a:xfrm>
            <a:off x="6686077" y="5409315"/>
            <a:ext cx="173159" cy="25102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lang="zh-TW" altLang="en-US" sz="1400" b="1">
              <a:latin typeface="Arial" panose="020B0604020202020204" pitchFamily="34" charset="0"/>
              <a:cs typeface="Arial" panose="020B0604020202020204" pitchFamily="34" charset="0"/>
              <a:sym typeface="+mn-lt"/>
            </a:endParaRPr>
          </a:p>
        </p:txBody>
      </p:sp>
      <p:sp>
        <p:nvSpPr>
          <p:cNvPr id="62" name="Google Shape;444;p24">
            <a:extLst>
              <a:ext uri="{FF2B5EF4-FFF2-40B4-BE49-F238E27FC236}">
                <a16:creationId xmlns:a16="http://schemas.microsoft.com/office/drawing/2014/main" id="{E47CCF98-D4F9-4A35-A917-8971B8083CC7}"/>
              </a:ext>
            </a:extLst>
          </p:cNvPr>
          <p:cNvSpPr/>
          <p:nvPr/>
        </p:nvSpPr>
        <p:spPr>
          <a:xfrm>
            <a:off x="6463047" y="5409315"/>
            <a:ext cx="173159" cy="25102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lang="zh-TW" altLang="en-US" sz="1400" b="1">
              <a:latin typeface="Arial" panose="020B0604020202020204" pitchFamily="34" charset="0"/>
              <a:cs typeface="Arial" panose="020B0604020202020204" pitchFamily="34" charset="0"/>
              <a:sym typeface="+mn-lt"/>
            </a:endParaRPr>
          </a:p>
        </p:txBody>
      </p:sp>
      <p:sp>
        <p:nvSpPr>
          <p:cNvPr id="63" name="Google Shape;445;p24">
            <a:extLst>
              <a:ext uri="{FF2B5EF4-FFF2-40B4-BE49-F238E27FC236}">
                <a16:creationId xmlns:a16="http://schemas.microsoft.com/office/drawing/2014/main" id="{5AE9B2E0-7364-479B-B112-72380EE61265}"/>
              </a:ext>
            </a:extLst>
          </p:cNvPr>
          <p:cNvSpPr/>
          <p:nvPr/>
        </p:nvSpPr>
        <p:spPr>
          <a:xfrm>
            <a:off x="6909105" y="5409315"/>
            <a:ext cx="173159" cy="25102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lang="zh-TW" altLang="en-US" sz="1400" b="1">
              <a:latin typeface="Arial" panose="020B0604020202020204" pitchFamily="34" charset="0"/>
              <a:cs typeface="Arial" panose="020B0604020202020204" pitchFamily="34" charset="0"/>
              <a:sym typeface="+mn-lt"/>
            </a:endParaRPr>
          </a:p>
        </p:txBody>
      </p:sp>
      <p:sp>
        <p:nvSpPr>
          <p:cNvPr id="64" name="Google Shape;442;p24">
            <a:extLst>
              <a:ext uri="{FF2B5EF4-FFF2-40B4-BE49-F238E27FC236}">
                <a16:creationId xmlns:a16="http://schemas.microsoft.com/office/drawing/2014/main" id="{7C84B846-9693-4EF5-BF6B-B69E44F8F645}"/>
              </a:ext>
            </a:extLst>
          </p:cNvPr>
          <p:cNvSpPr/>
          <p:nvPr/>
        </p:nvSpPr>
        <p:spPr>
          <a:xfrm>
            <a:off x="6706299" y="5730135"/>
            <a:ext cx="173159" cy="25102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A</a:t>
            </a:r>
            <a:endParaRPr lang="zh-TW" altLang="en-US" sz="1400" b="1">
              <a:latin typeface="Arial" panose="020B0604020202020204" pitchFamily="34" charset="0"/>
              <a:cs typeface="Arial" panose="020B0604020202020204" pitchFamily="34" charset="0"/>
              <a:sym typeface="+mn-lt"/>
            </a:endParaRPr>
          </a:p>
        </p:txBody>
      </p:sp>
      <p:sp>
        <p:nvSpPr>
          <p:cNvPr id="65" name="Google Shape;443;p24">
            <a:extLst>
              <a:ext uri="{FF2B5EF4-FFF2-40B4-BE49-F238E27FC236}">
                <a16:creationId xmlns:a16="http://schemas.microsoft.com/office/drawing/2014/main" id="{F01A9A03-CE81-41F9-878F-F0C196157510}"/>
              </a:ext>
            </a:extLst>
          </p:cNvPr>
          <p:cNvSpPr/>
          <p:nvPr/>
        </p:nvSpPr>
        <p:spPr>
          <a:xfrm>
            <a:off x="6474316" y="5739276"/>
            <a:ext cx="173159" cy="25102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C</a:t>
            </a:r>
            <a:endParaRPr lang="zh-TW" altLang="en-US" sz="1400" b="1">
              <a:latin typeface="Arial" panose="020B0604020202020204" pitchFamily="34" charset="0"/>
              <a:cs typeface="Arial" panose="020B0604020202020204" pitchFamily="34" charset="0"/>
              <a:sym typeface="+mn-lt"/>
            </a:endParaRPr>
          </a:p>
        </p:txBody>
      </p:sp>
      <p:sp>
        <p:nvSpPr>
          <p:cNvPr id="66" name="Google Shape;444;p24">
            <a:extLst>
              <a:ext uri="{FF2B5EF4-FFF2-40B4-BE49-F238E27FC236}">
                <a16:creationId xmlns:a16="http://schemas.microsoft.com/office/drawing/2014/main" id="{02045C6F-3850-47E0-BEBC-A74E5A1870E9}"/>
              </a:ext>
            </a:extLst>
          </p:cNvPr>
          <p:cNvSpPr/>
          <p:nvPr/>
        </p:nvSpPr>
        <p:spPr>
          <a:xfrm>
            <a:off x="6929535" y="5730135"/>
            <a:ext cx="173159" cy="25102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B</a:t>
            </a:r>
            <a:endParaRPr lang="zh-TW" altLang="en-US" sz="1400" b="1">
              <a:latin typeface="Arial" panose="020B0604020202020204" pitchFamily="34" charset="0"/>
              <a:cs typeface="Arial" panose="020B0604020202020204" pitchFamily="34" charset="0"/>
              <a:sym typeface="+mn-lt"/>
            </a:endParaRPr>
          </a:p>
        </p:txBody>
      </p:sp>
      <p:sp>
        <p:nvSpPr>
          <p:cNvPr id="67" name="Google Shape;445;p24">
            <a:extLst>
              <a:ext uri="{FF2B5EF4-FFF2-40B4-BE49-F238E27FC236}">
                <a16:creationId xmlns:a16="http://schemas.microsoft.com/office/drawing/2014/main" id="{7FD82018-5F2F-4933-8212-081B85D26573}"/>
              </a:ext>
            </a:extLst>
          </p:cNvPr>
          <p:cNvSpPr/>
          <p:nvPr/>
        </p:nvSpPr>
        <p:spPr>
          <a:xfrm>
            <a:off x="6251041" y="5739277"/>
            <a:ext cx="173159" cy="25102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a:buClr>
                <a:srgbClr val="D8D8D8"/>
              </a:buClr>
              <a:buSzPts val="1400"/>
            </a:pPr>
            <a:r>
              <a:rPr lang="en-US" sz="1400" b="1">
                <a:latin typeface="Arial" panose="020B0604020202020204" pitchFamily="34" charset="0"/>
                <a:cs typeface="Arial" panose="020B0604020202020204" pitchFamily="34" charset="0"/>
                <a:sym typeface="+mn-lt"/>
              </a:rPr>
              <a:t>D</a:t>
            </a:r>
            <a:endParaRPr lang="zh-TW" altLang="en-US" sz="1400" b="1">
              <a:latin typeface="Arial" panose="020B0604020202020204" pitchFamily="34" charset="0"/>
              <a:cs typeface="Arial" panose="020B0604020202020204" pitchFamily="34" charset="0"/>
              <a:sym typeface="+mn-lt"/>
            </a:endParaRPr>
          </a:p>
        </p:txBody>
      </p:sp>
      <p:pic>
        <p:nvPicPr>
          <p:cNvPr id="54" name="Google Shape;516;p26">
            <a:extLst>
              <a:ext uri="{FF2B5EF4-FFF2-40B4-BE49-F238E27FC236}">
                <a16:creationId xmlns:a16="http://schemas.microsoft.com/office/drawing/2014/main" id="{61D119A4-54B6-4D16-A0D8-D53D07DC09D6}"/>
              </a:ext>
            </a:extLst>
          </p:cNvPr>
          <p:cNvPicPr preferRelativeResize="0"/>
          <p:nvPr/>
        </p:nvPicPr>
        <p:blipFill rotWithShape="1">
          <a:blip r:embed="rId9" cstate="print">
            <a:alphaModFix/>
            <a:extLst>
              <a:ext uri="{28A0092B-C50C-407E-A947-70E740481C1C}">
                <a14:useLocalDpi xmlns:a14="http://schemas.microsoft.com/office/drawing/2010/main"/>
              </a:ext>
            </a:extLst>
          </a:blip>
          <a:srcRect l="1085" t="2850" r="1272" b="2302"/>
          <a:stretch/>
        </p:blipFill>
        <p:spPr>
          <a:xfrm>
            <a:off x="7730045" y="3405784"/>
            <a:ext cx="3691362" cy="1540032"/>
          </a:xfrm>
          <a:prstGeom prst="rect">
            <a:avLst/>
          </a:prstGeom>
          <a:noFill/>
          <a:ln w="31750">
            <a:solidFill>
              <a:srgbClr val="999999"/>
            </a:solidFill>
          </a:ln>
          <a:effectLst/>
        </p:spPr>
      </p:pic>
      <p:pic>
        <p:nvPicPr>
          <p:cNvPr id="77" name="圖形 76">
            <a:extLst>
              <a:ext uri="{FF2B5EF4-FFF2-40B4-BE49-F238E27FC236}">
                <a16:creationId xmlns:a16="http://schemas.microsoft.com/office/drawing/2014/main" id="{F2A1FA56-B7B4-4B91-A914-837F8B76A7B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5400000">
            <a:off x="8140123" y="774335"/>
            <a:ext cx="914267" cy="5698829"/>
          </a:xfrm>
          <a:prstGeom prst="rect">
            <a:avLst/>
          </a:prstGeom>
        </p:spPr>
      </p:pic>
      <p:pic>
        <p:nvPicPr>
          <p:cNvPr id="49" name="Google Shape;419;p23">
            <a:extLst>
              <a:ext uri="{FF2B5EF4-FFF2-40B4-BE49-F238E27FC236}">
                <a16:creationId xmlns:a16="http://schemas.microsoft.com/office/drawing/2014/main" id="{A000E88E-C83C-45A9-B9BE-813134777F65}"/>
              </a:ext>
            </a:extLst>
          </p:cNvPr>
          <p:cNvPicPr preferRelativeResize="0"/>
          <p:nvPr/>
        </p:nvPicPr>
        <p:blipFill rotWithShape="1">
          <a:blip r:embed="rId12" cstate="print">
            <a:alphaModFix/>
            <a:extLst>
              <a:ext uri="{28A0092B-C50C-407E-A947-70E740481C1C}">
                <a14:useLocalDpi xmlns:a14="http://schemas.microsoft.com/office/drawing/2010/main"/>
              </a:ext>
            </a:extLst>
          </a:blip>
          <a:srcRect l="1052" t="41827" r="1820" b="10966"/>
          <a:stretch/>
        </p:blipFill>
        <p:spPr>
          <a:xfrm>
            <a:off x="5751734" y="1973102"/>
            <a:ext cx="5691120" cy="1508402"/>
          </a:xfrm>
          <a:prstGeom prst="rect">
            <a:avLst/>
          </a:prstGeom>
          <a:noFill/>
          <a:ln w="28575">
            <a:solidFill>
              <a:srgbClr val="00B0F0"/>
            </a:solidFill>
          </a:ln>
          <a:effectLst/>
        </p:spPr>
      </p:pic>
      <p:sp>
        <p:nvSpPr>
          <p:cNvPr id="3" name="Rectangle 3">
            <a:extLst>
              <a:ext uri="{FF2B5EF4-FFF2-40B4-BE49-F238E27FC236}">
                <a16:creationId xmlns:a16="http://schemas.microsoft.com/office/drawing/2014/main" id="{C8F22BE1-55B4-4577-8B2F-ED5955C32BF1}"/>
              </a:ext>
            </a:extLst>
          </p:cNvPr>
          <p:cNvSpPr/>
          <p:nvPr/>
        </p:nvSpPr>
        <p:spPr>
          <a:xfrm flipH="1">
            <a:off x="1031063" y="2009220"/>
            <a:ext cx="4244082" cy="589428"/>
          </a:xfrm>
          <a:prstGeom prst="snip2DiagRect">
            <a:avLst>
              <a:gd name="adj1" fmla="val 0"/>
              <a:gd name="adj2" fmla="val 42596"/>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EE6D2B"/>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4" name="文字方塊 3">
            <a:extLst>
              <a:ext uri="{FF2B5EF4-FFF2-40B4-BE49-F238E27FC236}">
                <a16:creationId xmlns:a16="http://schemas.microsoft.com/office/drawing/2014/main" id="{6C345CBA-CCAF-4DD2-8C39-C05ACCD7CF34}"/>
              </a:ext>
            </a:extLst>
          </p:cNvPr>
          <p:cNvSpPr txBox="1"/>
          <p:nvPr/>
        </p:nvSpPr>
        <p:spPr>
          <a:xfrm>
            <a:off x="1088189" y="2070571"/>
            <a:ext cx="4186956" cy="482541"/>
          </a:xfrm>
          <a:prstGeom prst="rect">
            <a:avLst/>
          </a:prstGeom>
          <a:noFill/>
        </p:spPr>
        <p:txBody>
          <a:bodyPr wrap="square">
            <a:spAutoFit/>
          </a:bodyPr>
          <a:lstStyle/>
          <a:p>
            <a:pPr defTabSz="1219170">
              <a:buClr>
                <a:srgbClr val="000000"/>
              </a:buClr>
              <a:defRPr/>
            </a:pPr>
            <a:r>
              <a:rPr lang="zh-TW" altLang="en-US" sz="2500" b="1" kern="0">
                <a:solidFill>
                  <a:schemeClr val="bg1"/>
                </a:solidFill>
                <a:latin typeface="微軟正黑體" panose="020B0604030504040204" pitchFamily="34" charset="-120"/>
                <a:ea typeface="微軟正黑體" panose="020B0604030504040204" pitchFamily="34" charset="-120"/>
                <a:cs typeface="Calibri"/>
                <a:sym typeface="Arial" panose="020B0604020202020204" pitchFamily="34" charset="0"/>
              </a:rPr>
              <a:t>必須在存入前減量才有效用</a:t>
            </a:r>
          </a:p>
        </p:txBody>
      </p:sp>
      <p:sp>
        <p:nvSpPr>
          <p:cNvPr id="69" name="矩形: 圓角 68">
            <a:extLst>
              <a:ext uri="{FF2B5EF4-FFF2-40B4-BE49-F238E27FC236}">
                <a16:creationId xmlns:a16="http://schemas.microsoft.com/office/drawing/2014/main" id="{10AF4F7F-3A6B-4112-9347-1B3DB6AC5CDB}"/>
              </a:ext>
            </a:extLst>
          </p:cNvPr>
          <p:cNvSpPr/>
          <p:nvPr/>
        </p:nvSpPr>
        <p:spPr>
          <a:xfrm>
            <a:off x="978956" y="2847943"/>
            <a:ext cx="2730540" cy="1283979"/>
          </a:xfrm>
          <a:prstGeom prst="roundRect">
            <a:avLst>
              <a:gd name="adj" fmla="val 4524"/>
            </a:avLst>
          </a:prstGeom>
          <a:gradFill>
            <a:gsLst>
              <a:gs pos="100000">
                <a:srgbClr val="0D2670"/>
              </a:gs>
              <a:gs pos="40000">
                <a:srgbClr val="0D60FE"/>
              </a:gs>
              <a:gs pos="50000">
                <a:srgbClr val="0D60FE">
                  <a:alpha val="69000"/>
                </a:srgbClr>
              </a:gs>
              <a:gs pos="0">
                <a:srgbClr val="1B008E"/>
              </a:gs>
            </a:gsLst>
            <a:lin ang="5400000" scaled="0"/>
          </a:gradFill>
          <a:ln w="15875">
            <a:gradFill>
              <a:gsLst>
                <a:gs pos="0">
                  <a:srgbClr val="1B008E"/>
                </a:gs>
                <a:gs pos="74000">
                  <a:srgbClr val="0D60FE"/>
                </a:gs>
                <a:gs pos="100000">
                  <a:srgbClr val="0D2670"/>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0" name="Google Shape;426;p24">
            <a:extLst>
              <a:ext uri="{FF2B5EF4-FFF2-40B4-BE49-F238E27FC236}">
                <a16:creationId xmlns:a16="http://schemas.microsoft.com/office/drawing/2014/main" id="{A1A0A9DB-2E39-42EA-9437-19996825887B}"/>
              </a:ext>
            </a:extLst>
          </p:cNvPr>
          <p:cNvSpPr txBox="1"/>
          <p:nvPr/>
        </p:nvSpPr>
        <p:spPr>
          <a:xfrm>
            <a:off x="1021618" y="3080127"/>
            <a:ext cx="2471892" cy="1000981"/>
          </a:xfrm>
          <a:prstGeom prst="rect">
            <a:avLst/>
          </a:prstGeom>
          <a:noFill/>
          <a:ln>
            <a:noFill/>
          </a:ln>
        </p:spPr>
        <p:txBody>
          <a:bodyPr spcFirstLastPara="1" wrap="square" lIns="45675" tIns="45675" rIns="45675" bIns="45675" anchor="t" anchorCtr="0">
            <a:noAutofit/>
          </a:bodyPr>
          <a:lstStyle/>
          <a:p>
            <a:pPr marL="112773">
              <a:lnSpc>
                <a:spcPts val="2500"/>
              </a:lnSpc>
              <a:buClr>
                <a:schemeClr val="accent2"/>
              </a:buClr>
              <a:buSzPts val="2400"/>
            </a:pPr>
            <a:r>
              <a:rPr 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ZFS </a:t>
            </a:r>
            <a:r>
              <a:rPr lang="zh-TW" alt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檔案系統的重複數據刪除與壓縮功能</a:t>
            </a:r>
            <a:endParaRPr 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endParaRPr>
          </a:p>
        </p:txBody>
      </p:sp>
      <p:sp>
        <p:nvSpPr>
          <p:cNvPr id="71" name="矩形: 圓角 70">
            <a:extLst>
              <a:ext uri="{FF2B5EF4-FFF2-40B4-BE49-F238E27FC236}">
                <a16:creationId xmlns:a16="http://schemas.microsoft.com/office/drawing/2014/main" id="{90098286-E42C-4175-99F6-E2B98DDF13E4}"/>
              </a:ext>
            </a:extLst>
          </p:cNvPr>
          <p:cNvSpPr/>
          <p:nvPr/>
        </p:nvSpPr>
        <p:spPr>
          <a:xfrm>
            <a:off x="975752" y="4389076"/>
            <a:ext cx="2730540" cy="1839951"/>
          </a:xfrm>
          <a:prstGeom prst="roundRect">
            <a:avLst>
              <a:gd name="adj" fmla="val 4524"/>
            </a:avLst>
          </a:prstGeom>
          <a:gradFill>
            <a:gsLst>
              <a:gs pos="100000">
                <a:srgbClr val="0D2670"/>
              </a:gs>
              <a:gs pos="40000">
                <a:srgbClr val="0D60FE"/>
              </a:gs>
              <a:gs pos="50000">
                <a:srgbClr val="0D60FE">
                  <a:alpha val="69000"/>
                </a:srgbClr>
              </a:gs>
              <a:gs pos="0">
                <a:srgbClr val="1B008E"/>
              </a:gs>
            </a:gsLst>
            <a:lin ang="5400000" scaled="0"/>
          </a:gradFill>
          <a:ln w="15875">
            <a:gradFill>
              <a:gsLst>
                <a:gs pos="0">
                  <a:srgbClr val="1B008E"/>
                </a:gs>
                <a:gs pos="74000">
                  <a:srgbClr val="0D60FE"/>
                </a:gs>
                <a:gs pos="100000">
                  <a:srgbClr val="0D2670"/>
                </a:gs>
              </a:gsLst>
              <a:lin ang="5400000" scaled="1"/>
            </a:gradFill>
          </a:ln>
          <a:effectLst>
            <a:outerShdw blurRad="292100" dist="266700" dir="5400000" sx="94000" sy="94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3" name="Google Shape;427;p24">
            <a:extLst>
              <a:ext uri="{FF2B5EF4-FFF2-40B4-BE49-F238E27FC236}">
                <a16:creationId xmlns:a16="http://schemas.microsoft.com/office/drawing/2014/main" id="{00A43238-BE22-4BE1-BFBE-F30EF3C69942}"/>
              </a:ext>
            </a:extLst>
          </p:cNvPr>
          <p:cNvSpPr txBox="1"/>
          <p:nvPr/>
        </p:nvSpPr>
        <p:spPr>
          <a:xfrm>
            <a:off x="957367" y="4489214"/>
            <a:ext cx="2613441" cy="1908058"/>
          </a:xfrm>
          <a:prstGeom prst="rect">
            <a:avLst/>
          </a:prstGeom>
          <a:noFill/>
          <a:ln>
            <a:noFill/>
          </a:ln>
        </p:spPr>
        <p:txBody>
          <a:bodyPr spcFirstLastPara="1" wrap="square" lIns="91425" tIns="91425" rIns="91425" bIns="91425" anchor="t" anchorCtr="0">
            <a:noAutofit/>
          </a:bodyPr>
          <a:lstStyle/>
          <a:p>
            <a:pPr marL="139697">
              <a:lnSpc>
                <a:spcPts val="2500"/>
              </a:lnSpc>
              <a:buClr>
                <a:srgbClr val="D8D8D8"/>
              </a:buClr>
              <a:buSzPts val="1400"/>
            </a:pPr>
            <a:r>
              <a:rPr lang="zh-TW" alt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透過資料減量來大幅減少 </a:t>
            </a:r>
            <a:r>
              <a:rPr 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SSD</a:t>
            </a:r>
            <a:r>
              <a:rPr lang="en-US" altLang="zh-TW"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 </a:t>
            </a:r>
            <a:r>
              <a:rPr lang="zh-TW" alt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的寫入次數</a:t>
            </a:r>
            <a:r>
              <a:rPr 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，ZFS</a:t>
            </a:r>
            <a:r>
              <a:rPr lang="en-US" altLang="zh-TW"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 </a:t>
            </a:r>
            <a:r>
              <a:rPr lang="zh-TW" alt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檔案系統也因此成為 </a:t>
            </a:r>
            <a:r>
              <a:rPr lang="en-US" altLang="zh-TW"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All Flash / </a:t>
            </a:r>
            <a:r>
              <a:rPr lang="zh-TW" alt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高速</a:t>
            </a:r>
            <a:r>
              <a:rPr lang="en-US" altLang="zh-TW"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SSD</a:t>
            </a:r>
            <a:r>
              <a:rPr lang="zh-TW" alt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系統</a:t>
            </a:r>
            <a:r>
              <a:rPr lang="en-US" sz="1600" err="1">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的最佳</a:t>
            </a:r>
            <a:r>
              <a:rPr lang="zh-TW" alt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搭配夥伴</a:t>
            </a:r>
            <a:r>
              <a:rPr 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rPr>
              <a:t>。</a:t>
            </a:r>
            <a:endParaRPr lang="zh-TW" altLang="en-US" sz="1600">
              <a:solidFill>
                <a:schemeClr val="bg1"/>
              </a:solidFill>
              <a:latin typeface="微軟正黑體" panose="020B0604030504040204" pitchFamily="34" charset="-12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617631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7" name="群組 66" hidden="1">
            <a:extLst>
              <a:ext uri="{FF2B5EF4-FFF2-40B4-BE49-F238E27FC236}">
                <a16:creationId xmlns:a16="http://schemas.microsoft.com/office/drawing/2014/main" id="{07690929-3C77-47F2-AD2D-4A66D7951212}"/>
              </a:ext>
            </a:extLst>
          </p:cNvPr>
          <p:cNvGrpSpPr/>
          <p:nvPr/>
        </p:nvGrpSpPr>
        <p:grpSpPr>
          <a:xfrm>
            <a:off x="606169" y="6869731"/>
            <a:ext cx="11119699" cy="2088511"/>
            <a:chOff x="606169" y="6869730"/>
            <a:chExt cx="11119699" cy="2088510"/>
          </a:xfrm>
        </p:grpSpPr>
        <p:pic>
          <p:nvPicPr>
            <p:cNvPr id="15" name="Picture 14">
              <a:extLst>
                <a:ext uri="{FF2B5EF4-FFF2-40B4-BE49-F238E27FC236}">
                  <a16:creationId xmlns:a16="http://schemas.microsoft.com/office/drawing/2014/main" id="{A2F89324-6F9D-46B5-A0F7-4E0D78BFBE6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49450" y="6869730"/>
              <a:ext cx="3676418" cy="1364609"/>
            </a:xfrm>
            <a:prstGeom prst="rect">
              <a:avLst/>
            </a:prstGeom>
          </p:spPr>
        </p:pic>
        <p:sp>
          <p:nvSpPr>
            <p:cNvPr id="16" name="Rectangle 15">
              <a:extLst>
                <a:ext uri="{FF2B5EF4-FFF2-40B4-BE49-F238E27FC236}">
                  <a16:creationId xmlns:a16="http://schemas.microsoft.com/office/drawing/2014/main" id="{BD463888-2BF6-402A-BF7D-1CE79AB7DE31}"/>
                </a:ext>
              </a:extLst>
            </p:cNvPr>
            <p:cNvSpPr/>
            <p:nvPr/>
          </p:nvSpPr>
          <p:spPr>
            <a:xfrm>
              <a:off x="3432369" y="6942133"/>
              <a:ext cx="4719949" cy="720923"/>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000">
                  <a:solidFill>
                    <a:srgbClr val="002060"/>
                  </a:solidFill>
                  <a:latin typeface="Arial" panose="020B0604020202020204" pitchFamily="34" charset="0"/>
                  <a:ea typeface="微軟正黑體" panose="020B0604030504040204" pitchFamily="34" charset="-120"/>
                  <a:sym typeface="Arial" panose="020B0604020202020204" pitchFamily="34" charset="0"/>
                </a:rPr>
                <a:t>PM</a:t>
              </a:r>
              <a:r>
                <a:rPr lang="zh-TW" altLang="en-US" sz="2000">
                  <a:solidFill>
                    <a:srgbClr val="002060"/>
                  </a:solidFill>
                  <a:latin typeface="Arial" panose="020B0604020202020204" pitchFamily="34" charset="0"/>
                  <a:ea typeface="微軟正黑體" panose="020B0604030504040204" pitchFamily="34" charset="-120"/>
                  <a:sym typeface="Arial" panose="020B0604020202020204" pitchFamily="34" charset="0"/>
                </a:rPr>
                <a:t> 手繪草圖說明</a:t>
              </a:r>
              <a:r>
                <a:rPr lang="en-US" altLang="zh-TW" sz="2000">
                  <a:solidFill>
                    <a:srgbClr val="002060"/>
                  </a:solidFill>
                  <a:latin typeface="Arial" panose="020B0604020202020204" pitchFamily="34" charset="0"/>
                  <a:ea typeface="微軟正黑體" panose="020B0604030504040204" pitchFamily="34" charset="-120"/>
                  <a:sym typeface="Arial" panose="020B0604020202020204" pitchFamily="34" charset="0"/>
                </a:rPr>
                <a:t>, </a:t>
              </a:r>
              <a:r>
                <a:rPr lang="zh-TW" altLang="en-US" sz="2000">
                  <a:solidFill>
                    <a:srgbClr val="002060"/>
                  </a:solidFill>
                  <a:latin typeface="Arial" panose="020B0604020202020204" pitchFamily="34" charset="0"/>
                  <a:ea typeface="微軟正黑體" panose="020B0604030504040204" pitchFamily="34" charset="-120"/>
                  <a:sym typeface="Arial" panose="020B0604020202020204" pitchFamily="34" charset="0"/>
                </a:rPr>
                <a:t>再協助微調圖示</a:t>
              </a:r>
            </a:p>
          </p:txBody>
        </p:sp>
        <p:pic>
          <p:nvPicPr>
            <p:cNvPr id="3" name="Picture 3" descr="A picture containing truck, microwave, standing&#10;&#10;Description generated with very high confidence">
              <a:extLst>
                <a:ext uri="{FF2B5EF4-FFF2-40B4-BE49-F238E27FC236}">
                  <a16:creationId xmlns:a16="http://schemas.microsoft.com/office/drawing/2014/main" id="{D9A599FB-7B82-4544-A1B7-018A0072039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06169" y="7361045"/>
              <a:ext cx="3440935" cy="1597195"/>
            </a:xfrm>
            <a:prstGeom prst="rect">
              <a:avLst/>
            </a:prstGeom>
          </p:spPr>
        </p:pic>
        <p:pic>
          <p:nvPicPr>
            <p:cNvPr id="5" name="Picture 5" descr="A picture containing green, table, computer, man&#10;&#10;Description generated with very high confidence">
              <a:extLst>
                <a:ext uri="{FF2B5EF4-FFF2-40B4-BE49-F238E27FC236}">
                  <a16:creationId xmlns:a16="http://schemas.microsoft.com/office/drawing/2014/main" id="{0D1C2CF9-0F83-4AF9-9127-2500E3657F1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288316" y="7288126"/>
              <a:ext cx="3615368" cy="1642045"/>
            </a:xfrm>
            <a:prstGeom prst="rect">
              <a:avLst/>
            </a:prstGeom>
          </p:spPr>
        </p:pic>
      </p:grpSp>
      <p:sp>
        <p:nvSpPr>
          <p:cNvPr id="10" name="TextBox 7">
            <a:extLst>
              <a:ext uri="{FF2B5EF4-FFF2-40B4-BE49-F238E27FC236}">
                <a16:creationId xmlns:a16="http://schemas.microsoft.com/office/drawing/2014/main" id="{56D08D42-EA5F-47A4-BCE3-A2680E9FFDBE}"/>
              </a:ext>
            </a:extLst>
          </p:cNvPr>
          <p:cNvSpPr txBox="1"/>
          <p:nvPr/>
        </p:nvSpPr>
        <p:spPr>
          <a:xfrm>
            <a:off x="7391756" y="2391961"/>
            <a:ext cx="4481876" cy="923330"/>
          </a:xfrm>
          <a:prstGeom prst="rect">
            <a:avLst/>
          </a:prstGeom>
          <a:noFill/>
        </p:spPr>
        <p:txBody>
          <a:bodyPr wrap="square" rtlCol="0">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QSAL (QNAP SSD Anti-wear Leveling):</a:t>
            </a:r>
          </a:p>
          <a:p>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對應</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RAID 5 / 6 / 50 / 60 / TP</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這幾種的</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SSD RAID Pool, </a:t>
            </a: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將會預設自動啟用</a:t>
            </a: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a:t>
            </a:r>
            <a:endPar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38" name="群組 37">
            <a:extLst>
              <a:ext uri="{FF2B5EF4-FFF2-40B4-BE49-F238E27FC236}">
                <a16:creationId xmlns:a16="http://schemas.microsoft.com/office/drawing/2014/main" id="{B985C7A4-1B89-45E2-AAD0-E6574A0CD710}"/>
              </a:ext>
            </a:extLst>
          </p:cNvPr>
          <p:cNvGrpSpPr/>
          <p:nvPr/>
        </p:nvGrpSpPr>
        <p:grpSpPr>
          <a:xfrm>
            <a:off x="606169" y="2306088"/>
            <a:ext cx="1429875" cy="1283056"/>
            <a:chOff x="131648" y="1813613"/>
            <a:chExt cx="1072406" cy="962292"/>
          </a:xfrm>
        </p:grpSpPr>
        <p:grpSp>
          <p:nvGrpSpPr>
            <p:cNvPr id="21" name="群組 20">
              <a:extLst>
                <a:ext uri="{FF2B5EF4-FFF2-40B4-BE49-F238E27FC236}">
                  <a16:creationId xmlns:a16="http://schemas.microsoft.com/office/drawing/2014/main" id="{5F3D6AE0-1F58-4F21-B7A8-D1188C63F7EF}"/>
                </a:ext>
              </a:extLst>
            </p:cNvPr>
            <p:cNvGrpSpPr/>
            <p:nvPr/>
          </p:nvGrpSpPr>
          <p:grpSpPr>
            <a:xfrm>
              <a:off x="131648" y="1813613"/>
              <a:ext cx="1072406" cy="962292"/>
              <a:chOff x="2369948" y="1461709"/>
              <a:chExt cx="1232742" cy="1106165"/>
            </a:xfrm>
          </p:grpSpPr>
          <p:pic>
            <p:nvPicPr>
              <p:cNvPr id="18" name="圖形 17">
                <a:extLst>
                  <a:ext uri="{FF2B5EF4-FFF2-40B4-BE49-F238E27FC236}">
                    <a16:creationId xmlns:a16="http://schemas.microsoft.com/office/drawing/2014/main" id="{73956904-DDCF-4388-9C48-8D03B38158EA}"/>
                  </a:ext>
                </a:extLst>
              </p:cNvPr>
              <p:cNvPicPr>
                <a:picLocks noChangeAspect="1"/>
              </p:cNvPicPr>
              <p:nvPr/>
            </p:nvPicPr>
            <p:blipFill rotWithShape="1">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rcRect b="-11443"/>
              <a:stretch/>
            </p:blipFill>
            <p:spPr>
              <a:xfrm rot="5400000">
                <a:off x="2433236" y="1398421"/>
                <a:ext cx="1106165" cy="1232742"/>
              </a:xfrm>
              <a:prstGeom prst="rect">
                <a:avLst/>
              </a:prstGeom>
              <a:effectLst>
                <a:outerShdw blurRad="215900" dist="190500" dir="780000" sx="94000" sy="94000" algn="tl" rotWithShape="0">
                  <a:prstClr val="black">
                    <a:alpha val="40000"/>
                  </a:prstClr>
                </a:outerShdw>
              </a:effectLst>
            </p:spPr>
          </p:pic>
          <p:sp>
            <p:nvSpPr>
              <p:cNvPr id="20" name="矩形 19">
                <a:extLst>
                  <a:ext uri="{FF2B5EF4-FFF2-40B4-BE49-F238E27FC236}">
                    <a16:creationId xmlns:a16="http://schemas.microsoft.com/office/drawing/2014/main" id="{3785324E-EE9B-4BA3-BB4C-27B682C5B08C}"/>
                  </a:ext>
                </a:extLst>
              </p:cNvPr>
              <p:cNvSpPr/>
              <p:nvPr/>
            </p:nvSpPr>
            <p:spPr>
              <a:xfrm>
                <a:off x="2507891" y="1659382"/>
                <a:ext cx="1094797" cy="701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600" b="1">
                    <a:solidFill>
                      <a:schemeClr val="bg1"/>
                    </a:solidFill>
                    <a:latin typeface="微軟正黑體" panose="020B0604030504040204" pitchFamily="34" charset="-120"/>
                    <a:ea typeface="微軟正黑體" panose="020B0604030504040204" pitchFamily="34" charset="-120"/>
                  </a:rPr>
                  <a:t>QSAL </a:t>
                </a:r>
                <a:r>
                  <a:rPr kumimoji="1" lang="zh-TW" altLang="en-US" sz="1600" b="1">
                    <a:solidFill>
                      <a:schemeClr val="bg1"/>
                    </a:solidFill>
                    <a:latin typeface="微軟正黑體" panose="020B0604030504040204" pitchFamily="34" charset="-120"/>
                    <a:ea typeface="微軟正黑體" panose="020B0604030504040204" pitchFamily="34" charset="-120"/>
                  </a:rPr>
                  <a:t>專利 </a:t>
                </a:r>
                <a:r>
                  <a:rPr kumimoji="1" lang="zh-TW" altLang="en-US" sz="1600" b="1">
                    <a:solidFill>
                      <a:srgbClr val="FF6600"/>
                    </a:solidFill>
                    <a:latin typeface="微軟正黑體" panose="020B0604030504040204" pitchFamily="34" charset="-120"/>
                    <a:ea typeface="微軟正黑體" panose="020B0604030504040204" pitchFamily="34" charset="-120"/>
                  </a:rPr>
                  <a:t>動態分布</a:t>
                </a:r>
              </a:p>
            </p:txBody>
          </p:sp>
        </p:grpSp>
        <p:pic>
          <p:nvPicPr>
            <p:cNvPr id="33" name="圖形 32">
              <a:extLst>
                <a:ext uri="{FF2B5EF4-FFF2-40B4-BE49-F238E27FC236}">
                  <a16:creationId xmlns:a16="http://schemas.microsoft.com/office/drawing/2014/main" id="{A6F40338-8F51-4218-8159-DA4F563275D0}"/>
                </a:ext>
              </a:extLst>
            </p:cNvPr>
            <p:cNvPicPr>
              <a:picLocks noChangeAspect="1"/>
            </p:cNvPicPr>
            <p:nvPr/>
          </p:nvPicPr>
          <p:blipFill rotWithShape="1">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rcRect b="71080"/>
            <a:stretch/>
          </p:blipFill>
          <p:spPr>
            <a:xfrm>
              <a:off x="279310" y="1878018"/>
              <a:ext cx="876300" cy="123958"/>
            </a:xfrm>
            <a:prstGeom prst="rect">
              <a:avLst/>
            </a:prstGeom>
          </p:spPr>
        </p:pic>
        <p:pic>
          <p:nvPicPr>
            <p:cNvPr id="36" name="圖形 35">
              <a:extLst>
                <a:ext uri="{FF2B5EF4-FFF2-40B4-BE49-F238E27FC236}">
                  <a16:creationId xmlns:a16="http://schemas.microsoft.com/office/drawing/2014/main" id="{5EDBBBE7-3873-4994-B990-77AA340073F1}"/>
                </a:ext>
              </a:extLst>
            </p:cNvPr>
            <p:cNvPicPr>
              <a:picLocks noChangeAspect="1"/>
            </p:cNvPicPr>
            <p:nvPr/>
          </p:nvPicPr>
          <p:blipFill rotWithShape="1">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rcRect b="71080"/>
            <a:stretch/>
          </p:blipFill>
          <p:spPr>
            <a:xfrm>
              <a:off x="279310" y="2610221"/>
              <a:ext cx="876300" cy="123958"/>
            </a:xfrm>
            <a:prstGeom prst="rect">
              <a:avLst/>
            </a:prstGeom>
          </p:spPr>
        </p:pic>
      </p:grpSp>
      <p:pic>
        <p:nvPicPr>
          <p:cNvPr id="8" name="圖形 7">
            <a:extLst>
              <a:ext uri="{FF2B5EF4-FFF2-40B4-BE49-F238E27FC236}">
                <a16:creationId xmlns:a16="http://schemas.microsoft.com/office/drawing/2014/main" id="{836B1107-5FBC-4C47-B810-C71F8E511379}"/>
              </a:ext>
            </a:extLst>
          </p:cNvPr>
          <p:cNvPicPr>
            <a:picLocks noChangeAspect="1"/>
          </p:cNvPicPr>
          <p:nvPr/>
        </p:nvPicPr>
        <p:blipFill>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606169" y="3964757"/>
            <a:ext cx="6417915" cy="2491952"/>
          </a:xfrm>
          <a:prstGeom prst="rect">
            <a:avLst/>
          </a:prstGeom>
        </p:spPr>
      </p:pic>
      <p:sp>
        <p:nvSpPr>
          <p:cNvPr id="23" name="文字方塊 22">
            <a:extLst>
              <a:ext uri="{FF2B5EF4-FFF2-40B4-BE49-F238E27FC236}">
                <a16:creationId xmlns:a16="http://schemas.microsoft.com/office/drawing/2014/main" id="{418185DC-2C89-4D03-8C9E-9D1F23C44B1B}"/>
              </a:ext>
            </a:extLst>
          </p:cNvPr>
          <p:cNvSpPr txBox="1"/>
          <p:nvPr/>
        </p:nvSpPr>
        <p:spPr>
          <a:xfrm>
            <a:off x="957368" y="173475"/>
            <a:ext cx="11234632" cy="1200329"/>
          </a:xfrm>
          <a:prstGeom prst="rect">
            <a:avLst/>
          </a:prstGeom>
          <a:noFill/>
        </p:spPr>
        <p:txBody>
          <a:bodyPr wrap="square" rtlCol="0" anchor="ctr">
            <a:spAutoFit/>
          </a:bodyPr>
          <a:lstStyle/>
          <a:p>
            <a:r>
              <a:rPr lang="zh-TW" altLang="en-US" sz="3600" b="1">
                <a:solidFill>
                  <a:schemeClr val="bg1"/>
                </a:solidFill>
                <a:latin typeface="微軟正黑體" panose="020B0604030504040204" pitchFamily="34" charset="-120"/>
                <a:ea typeface="微軟正黑體" panose="020B0604030504040204" pitchFamily="34" charset="-120"/>
              </a:rPr>
              <a:t>對應各種</a:t>
            </a:r>
            <a:r>
              <a:rPr lang="en-US" altLang="zh-TW" sz="3600" b="1">
                <a:solidFill>
                  <a:schemeClr val="bg1"/>
                </a:solidFill>
                <a:latin typeface="微軟正黑體" panose="020B0604030504040204" pitchFamily="34" charset="-120"/>
                <a:ea typeface="微軟正黑體" panose="020B0604030504040204" pitchFamily="34" charset="-120"/>
              </a:rPr>
              <a:t> RAID</a:t>
            </a:r>
            <a:r>
              <a:rPr lang="zh-TW" altLang="en-US" sz="3600" b="1">
                <a:solidFill>
                  <a:schemeClr val="bg1"/>
                </a:solidFill>
                <a:latin typeface="微軟正黑體" panose="020B0604030504040204" pitchFamily="34" charset="-120"/>
                <a:ea typeface="微軟正黑體" panose="020B0604030504040204" pitchFamily="34" charset="-120"/>
              </a:rPr>
              <a:t>組態，</a:t>
            </a:r>
            <a:r>
              <a:rPr lang="en-US" altLang="zh-TW" sz="3600" b="1">
                <a:solidFill>
                  <a:schemeClr val="bg1"/>
                </a:solidFill>
                <a:latin typeface="微軟正黑體" panose="020B0604030504040204" pitchFamily="34" charset="-120"/>
                <a:ea typeface="微軟正黑體" panose="020B0604030504040204" pitchFamily="34" charset="-120"/>
              </a:rPr>
              <a:t>QNAP All Flash</a:t>
            </a:r>
            <a:r>
              <a:rPr lang="zh-TW" altLang="en-US" sz="3600" b="1">
                <a:solidFill>
                  <a:schemeClr val="bg1"/>
                </a:solidFill>
                <a:latin typeface="微軟正黑體" panose="020B0604030504040204" pitchFamily="34" charset="-120"/>
                <a:ea typeface="微軟正黑體" panose="020B0604030504040204" pitchFamily="34" charset="-120"/>
              </a:rPr>
              <a:t>系統會自動偵測啟用</a:t>
            </a:r>
            <a:r>
              <a:rPr lang="en-US" altLang="zh-TW" sz="3600" b="1">
                <a:solidFill>
                  <a:schemeClr val="bg1"/>
                </a:solidFill>
                <a:latin typeface="微軟正黑體" panose="020B0604030504040204" pitchFamily="34" charset="-120"/>
                <a:ea typeface="微軟正黑體" panose="020B0604030504040204" pitchFamily="34" charset="-120"/>
              </a:rPr>
              <a:t>QSAL</a:t>
            </a:r>
            <a:r>
              <a:rPr lang="zh-TW" altLang="en-US" sz="3600" b="1">
                <a:solidFill>
                  <a:schemeClr val="bg1"/>
                </a:solidFill>
                <a:latin typeface="微軟正黑體" panose="020B0604030504040204" pitchFamily="34" charset="-120"/>
                <a:ea typeface="微軟正黑體" panose="020B0604030504040204" pitchFamily="34" charset="-120"/>
              </a:rPr>
              <a:t>專利技術</a:t>
            </a:r>
            <a:r>
              <a:rPr lang="en-US" altLang="zh-TW" sz="3600" b="1">
                <a:solidFill>
                  <a:schemeClr val="bg1"/>
                </a:solidFill>
                <a:latin typeface="微軟正黑體" panose="020B0604030504040204" pitchFamily="34" charset="-120"/>
                <a:ea typeface="微軟正黑體" panose="020B0604030504040204" pitchFamily="34" charset="-120"/>
              </a:rPr>
              <a:t>, </a:t>
            </a:r>
            <a:r>
              <a:rPr lang="zh-TW" altLang="en-US" sz="3600" b="1">
                <a:solidFill>
                  <a:schemeClr val="bg1"/>
                </a:solidFill>
                <a:latin typeface="微軟正黑體" panose="020B0604030504040204" pitchFamily="34" charset="-120"/>
                <a:ea typeface="微軟正黑體" panose="020B0604030504040204" pitchFamily="34" charset="-120"/>
              </a:rPr>
              <a:t>提供預防</a:t>
            </a:r>
            <a:r>
              <a:rPr lang="en-US" altLang="zh-TW" sz="3600" b="1">
                <a:solidFill>
                  <a:schemeClr val="bg1"/>
                </a:solidFill>
                <a:latin typeface="微軟正黑體" panose="020B0604030504040204" pitchFamily="34" charset="-120"/>
                <a:ea typeface="微軟正黑體" panose="020B0604030504040204" pitchFamily="34" charset="-120"/>
              </a:rPr>
              <a:t>SSD</a:t>
            </a:r>
            <a:r>
              <a:rPr lang="zh-TW" altLang="en-US" sz="3600" b="1">
                <a:solidFill>
                  <a:schemeClr val="bg1"/>
                </a:solidFill>
                <a:latin typeface="微軟正黑體" panose="020B0604030504040204" pitchFamily="34" charset="-120"/>
                <a:ea typeface="微軟正黑體" panose="020B0604030504040204" pitchFamily="34" charset="-120"/>
              </a:rPr>
              <a:t>發生同時損害的機制 </a:t>
            </a:r>
            <a:endParaRPr lang="en-US" altLang="zh-TW" sz="3600" b="1">
              <a:solidFill>
                <a:schemeClr val="bg1"/>
              </a:solidFill>
              <a:latin typeface="微軟正黑體" panose="020B0604030504040204" pitchFamily="34" charset="-120"/>
              <a:ea typeface="微軟正黑體" panose="020B0604030504040204" pitchFamily="34" charset="-120"/>
            </a:endParaRPr>
          </a:p>
        </p:txBody>
      </p:sp>
      <p:pic>
        <p:nvPicPr>
          <p:cNvPr id="6" name="圖形 5">
            <a:extLst>
              <a:ext uri="{FF2B5EF4-FFF2-40B4-BE49-F238E27FC236}">
                <a16:creationId xmlns:a16="http://schemas.microsoft.com/office/drawing/2014/main" id="{27F4ADE0-4687-45AD-8A10-B7A55BC1F95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7531281" y="3472729"/>
            <a:ext cx="3705547" cy="2983980"/>
          </a:xfrm>
          <a:prstGeom prst="rect">
            <a:avLst/>
          </a:prstGeom>
        </p:spPr>
      </p:pic>
      <p:pic>
        <p:nvPicPr>
          <p:cNvPr id="22" name="圖片 21">
            <a:extLst>
              <a:ext uri="{FF2B5EF4-FFF2-40B4-BE49-F238E27FC236}">
                <a16:creationId xmlns:a16="http://schemas.microsoft.com/office/drawing/2014/main" id="{B25A96C5-5E8D-46B5-8D66-963BA4E397A3}"/>
              </a:ext>
            </a:extLst>
          </p:cNvPr>
          <p:cNvPicPr>
            <a:picLocks noChangeAspect="1"/>
          </p:cNvPicPr>
          <p:nvPr/>
        </p:nvPicPr>
        <p:blipFill>
          <a:blip r:embed="rId14">
            <a:extLst>
              <a:ext uri="{BEBA8EAE-BF5A-486C-A8C5-ECC9F3942E4B}">
                <a14:imgProps xmlns:a14="http://schemas.microsoft.com/office/drawing/2010/main">
                  <a14:imgLayer r:embed="rId15">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2337078" y="2522963"/>
            <a:ext cx="4481876" cy="1093578"/>
          </a:xfrm>
          <a:prstGeom prst="rect">
            <a:avLst/>
          </a:prstGeom>
        </p:spPr>
      </p:pic>
    </p:spTree>
    <p:extLst>
      <p:ext uri="{BB962C8B-B14F-4D97-AF65-F5344CB8AC3E}">
        <p14:creationId xmlns:p14="http://schemas.microsoft.com/office/powerpoint/2010/main" val="3192135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qsw-m5216-1t">
            <a:extLst>
              <a:ext uri="{FF2B5EF4-FFF2-40B4-BE49-F238E27FC236}">
                <a16:creationId xmlns:a16="http://schemas.microsoft.com/office/drawing/2014/main" id="{3C05535E-54E3-1241-B371-4CA770211D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53" b="32665"/>
          <a:stretch/>
        </p:blipFill>
        <p:spPr bwMode="auto">
          <a:xfrm>
            <a:off x="3576242" y="5687972"/>
            <a:ext cx="3010448" cy="756031"/>
          </a:xfrm>
          <a:prstGeom prst="rect">
            <a:avLst/>
          </a:prstGeom>
          <a:noFill/>
          <a:extLst>
            <a:ext uri="{909E8E84-426E-40DD-AFC4-6F175D3DCCD1}">
              <a14:hiddenFill xmlns:a14="http://schemas.microsoft.com/office/drawing/2010/main">
                <a:solidFill>
                  <a:srgbClr val="FFFFFF"/>
                </a:solidFill>
              </a14:hiddenFill>
            </a:ext>
          </a:extLst>
        </p:spPr>
      </p:pic>
      <p:pic>
        <p:nvPicPr>
          <p:cNvPr id="27" name="圖片 26" descr="一張含有 電子用品 的圖片&#10;&#10;自動產生的描述">
            <a:extLst>
              <a:ext uri="{FF2B5EF4-FFF2-40B4-BE49-F238E27FC236}">
                <a16:creationId xmlns:a16="http://schemas.microsoft.com/office/drawing/2014/main" id="{FB27F4E0-FE23-9E44-B715-41A2C615E318}"/>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contrast="30000"/>
                    </a14:imgEffect>
                  </a14:imgLayer>
                </a14:imgProps>
              </a:ext>
              <a:ext uri="{28A0092B-C50C-407E-A947-70E740481C1C}">
                <a14:useLocalDpi xmlns:a14="http://schemas.microsoft.com/office/drawing/2010/main" val="0"/>
              </a:ext>
            </a:extLst>
          </a:blip>
          <a:stretch>
            <a:fillRect/>
          </a:stretch>
        </p:blipFill>
        <p:spPr>
          <a:xfrm>
            <a:off x="-2183258" y="5085838"/>
            <a:ext cx="5494470" cy="1489001"/>
          </a:xfrm>
          <a:prstGeom prst="rect">
            <a:avLst/>
          </a:prstGeom>
        </p:spPr>
      </p:pic>
      <p:pic>
        <p:nvPicPr>
          <p:cNvPr id="53" name="圖形 52">
            <a:extLst>
              <a:ext uri="{FF2B5EF4-FFF2-40B4-BE49-F238E27FC236}">
                <a16:creationId xmlns:a16="http://schemas.microsoft.com/office/drawing/2014/main" id="{051F8780-1348-4D2D-82E3-32E69BD7A4D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36277" y="3700079"/>
            <a:ext cx="2127427" cy="2717684"/>
          </a:xfrm>
          <a:prstGeom prst="rect">
            <a:avLst/>
          </a:prstGeom>
        </p:spPr>
      </p:pic>
      <p:sp>
        <p:nvSpPr>
          <p:cNvPr id="2" name="標題 1">
            <a:extLst>
              <a:ext uri="{FF2B5EF4-FFF2-40B4-BE49-F238E27FC236}">
                <a16:creationId xmlns:a16="http://schemas.microsoft.com/office/drawing/2014/main" id="{13D19450-4192-E34B-838F-087361906393}"/>
              </a:ext>
            </a:extLst>
          </p:cNvPr>
          <p:cNvSpPr>
            <a:spLocks noGrp="1"/>
          </p:cNvSpPr>
          <p:nvPr>
            <p:ph type="title" idx="4294967295"/>
          </p:nvPr>
        </p:nvSpPr>
        <p:spPr>
          <a:xfrm>
            <a:off x="964844" y="33338"/>
            <a:ext cx="11227156" cy="1528762"/>
          </a:xfrm>
        </p:spPr>
        <p:txBody>
          <a:bodyPr>
            <a:normAutofit/>
          </a:bodyPr>
          <a:lstStyle/>
          <a:p>
            <a:r>
              <a:rPr kumimoji="1" lang="zh-TW" altLang="en-US" b="1">
                <a:solidFill>
                  <a:schemeClr val="bg1"/>
                </a:solidFill>
                <a:latin typeface="微軟正黑體"/>
                <a:ea typeface="微軟正黑體"/>
              </a:rPr>
              <a:t>彈性網路選擇，25GbE 網路埠搭配</a:t>
            </a:r>
            <a:br>
              <a:rPr kumimoji="1" lang="en-US" altLang="zh-TW" b="1">
                <a:solidFill>
                  <a:schemeClr val="bg1"/>
                </a:solidFill>
                <a:latin typeface="微軟正黑體"/>
                <a:ea typeface="微軟正黑體"/>
              </a:rPr>
            </a:br>
            <a:r>
              <a:rPr kumimoji="1" lang="zh-TW" altLang="en-US" b="1">
                <a:solidFill>
                  <a:schemeClr val="bg1"/>
                </a:solidFill>
                <a:latin typeface="微軟正黑體"/>
                <a:ea typeface="微軟正黑體"/>
              </a:rPr>
              <a:t>轉發器即可向下相容 10GbE/1GbE 網路</a:t>
            </a:r>
            <a:endParaRPr lang="zh-TW" b="1">
              <a:solidFill>
                <a:schemeClr val="bg1"/>
              </a:solidFill>
            </a:endParaRPr>
          </a:p>
        </p:txBody>
      </p:sp>
      <p:sp>
        <p:nvSpPr>
          <p:cNvPr id="12" name="TextBox 19">
            <a:extLst>
              <a:ext uri="{FF2B5EF4-FFF2-40B4-BE49-F238E27FC236}">
                <a16:creationId xmlns:a16="http://schemas.microsoft.com/office/drawing/2014/main" id="{7D7FB26F-986E-4B61-9F00-2DC96E43BC2E}"/>
              </a:ext>
            </a:extLst>
          </p:cNvPr>
          <p:cNvSpPr txBox="1"/>
          <p:nvPr/>
        </p:nvSpPr>
        <p:spPr>
          <a:xfrm>
            <a:off x="785056" y="1978217"/>
            <a:ext cx="10621887" cy="1231106"/>
          </a:xfrm>
          <a:prstGeom prst="rect">
            <a:avLst/>
          </a:prstGeom>
          <a:noFill/>
        </p:spPr>
        <p:txBody>
          <a:bodyPr wrap="square" lIns="121920" tIns="60960" rIns="121920" bIns="60960" rtlCol="0" anchor="t">
            <a:spAutoFit/>
          </a:bodyPr>
          <a:lstStyle/>
          <a:p>
            <a:pPr marL="232828" indent="-232828">
              <a:buClr>
                <a:srgbClr val="4092E5"/>
              </a:buClr>
              <a:buFont typeface="Arial"/>
              <a:buChar char="•"/>
            </a:pPr>
            <a:r>
              <a:rPr lang="zh-TW" altLang="en-US" sz="2400">
                <a:solidFill>
                  <a:schemeClr val="bg1"/>
                </a:solidFill>
                <a:latin typeface="微軟正黑體" panose="020B0604030504040204" pitchFamily="34" charset="-120"/>
                <a:ea typeface="微軟正黑體" panose="020B0604030504040204" pitchFamily="34" charset="-120"/>
              </a:rPr>
              <a:t>內建</a:t>
            </a:r>
            <a:r>
              <a:rPr lang="en-US" altLang="zh-TW" sz="2400">
                <a:solidFill>
                  <a:schemeClr val="bg1"/>
                </a:solidFill>
                <a:latin typeface="微軟正黑體" panose="020B0604030504040204" pitchFamily="34" charset="-120"/>
                <a:ea typeface="微軟正黑體" panose="020B0604030504040204" pitchFamily="34" charset="-120"/>
              </a:rPr>
              <a:t> 25GbE </a:t>
            </a:r>
            <a:r>
              <a:rPr lang="zh-TW" altLang="en-US" sz="2400">
                <a:solidFill>
                  <a:schemeClr val="bg1"/>
                </a:solidFill>
                <a:latin typeface="微軟正黑體" panose="020B0604030504040204" pitchFamily="34" charset="-120"/>
                <a:ea typeface="微軟正黑體" panose="020B0604030504040204" pitchFamily="34" charset="-120"/>
              </a:rPr>
              <a:t>網路埠，適用</a:t>
            </a:r>
            <a:r>
              <a:rPr lang="en-US" altLang="zh-TW" sz="2400">
                <a:solidFill>
                  <a:schemeClr val="bg1"/>
                </a:solidFill>
                <a:latin typeface="微軟正黑體" panose="020B0604030504040204" pitchFamily="34" charset="-120"/>
                <a:ea typeface="微軟正黑體" panose="020B0604030504040204" pitchFamily="34" charset="-120"/>
              </a:rPr>
              <a:t> SFP28 </a:t>
            </a:r>
            <a:r>
              <a:rPr lang="zh-TW" altLang="en-US" sz="2400">
                <a:solidFill>
                  <a:schemeClr val="bg1"/>
                </a:solidFill>
                <a:latin typeface="微軟正黑體" panose="020B0604030504040204" pitchFamily="34" charset="-120"/>
                <a:ea typeface="微軟正黑體" panose="020B0604030504040204" pitchFamily="34" charset="-120"/>
              </a:rPr>
              <a:t>光纖轉發器或</a:t>
            </a:r>
            <a:r>
              <a:rPr lang="en-US" altLang="zh-TW" sz="2400">
                <a:solidFill>
                  <a:schemeClr val="bg1"/>
                </a:solidFill>
                <a:latin typeface="微軟正黑體" panose="020B0604030504040204" pitchFamily="34" charset="-120"/>
                <a:ea typeface="微軟正黑體" panose="020B0604030504040204" pitchFamily="34" charset="-120"/>
              </a:rPr>
              <a:t> DAC </a:t>
            </a:r>
            <a:r>
              <a:rPr lang="zh-TW" altLang="en-US" sz="2400">
                <a:solidFill>
                  <a:schemeClr val="bg1"/>
                </a:solidFill>
                <a:latin typeface="微軟正黑體" panose="020B0604030504040204" pitchFamily="34" charset="-120"/>
                <a:ea typeface="微軟正黑體" panose="020B0604030504040204" pitchFamily="34" charset="-120"/>
              </a:rPr>
              <a:t>直連線材</a:t>
            </a:r>
            <a:endParaRPr lang="en-US" altLang="zh-TW" sz="2400">
              <a:solidFill>
                <a:schemeClr val="bg1"/>
              </a:solidFill>
              <a:latin typeface="微軟正黑體" panose="020B0604030504040204" pitchFamily="34" charset="-120"/>
              <a:ea typeface="微軟正黑體" panose="020B0604030504040204" pitchFamily="34" charset="-120"/>
            </a:endParaRPr>
          </a:p>
          <a:p>
            <a:pPr marL="232828" indent="-232828">
              <a:buClr>
                <a:srgbClr val="4092E5"/>
              </a:buClr>
              <a:buFont typeface="Arial"/>
              <a:buChar char="•"/>
            </a:pPr>
            <a:r>
              <a:rPr lang="zh-TW" altLang="en-US" sz="2400">
                <a:solidFill>
                  <a:schemeClr val="bg1"/>
                </a:solidFill>
                <a:latin typeface="微軟正黑體" panose="020B0604030504040204" pitchFamily="34" charset="-120"/>
                <a:ea typeface="微軟正黑體" panose="020B0604030504040204" pitchFamily="34" charset="-120"/>
              </a:rPr>
              <a:t>向下相容支援</a:t>
            </a:r>
            <a:r>
              <a:rPr lang="en-US" altLang="zh-TW" sz="2400">
                <a:solidFill>
                  <a:schemeClr val="bg1"/>
                </a:solidFill>
                <a:latin typeface="微軟正黑體" panose="020B0604030504040204" pitchFamily="34" charset="-120"/>
                <a:ea typeface="微軟正黑體" panose="020B0604030504040204" pitchFamily="34" charset="-120"/>
              </a:rPr>
              <a:t> </a:t>
            </a:r>
            <a:r>
              <a:rPr lang="en-US" altLang="zh-TW" sz="2400">
                <a:solidFill>
                  <a:srgbClr val="FF0000"/>
                </a:solidFill>
                <a:latin typeface="微軟正黑體" panose="020B0604030504040204" pitchFamily="34" charset="-120"/>
                <a:ea typeface="微軟正黑體" panose="020B0604030504040204" pitchFamily="34" charset="-120"/>
              </a:rPr>
              <a:t>1GbE</a:t>
            </a:r>
            <a:r>
              <a:rPr lang="en-US" altLang="zh-TW" sz="2400">
                <a:solidFill>
                  <a:schemeClr val="bg1"/>
                </a:solidFill>
                <a:latin typeface="微軟正黑體" panose="020B0604030504040204" pitchFamily="34" charset="-120"/>
                <a:ea typeface="微軟正黑體" panose="020B0604030504040204" pitchFamily="34" charset="-120"/>
              </a:rPr>
              <a:t> </a:t>
            </a:r>
            <a:r>
              <a:rPr lang="zh-TW" altLang="en-US" sz="2400">
                <a:solidFill>
                  <a:schemeClr val="bg1"/>
                </a:solidFill>
                <a:latin typeface="微軟正黑體" panose="020B0604030504040204" pitchFamily="34" charset="-120"/>
                <a:ea typeface="微軟正黑體" panose="020B0604030504040204" pitchFamily="34" charset="-120"/>
              </a:rPr>
              <a:t>及</a:t>
            </a:r>
            <a:r>
              <a:rPr lang="en-US" altLang="zh-TW" sz="2400">
                <a:solidFill>
                  <a:schemeClr val="bg1"/>
                </a:solidFill>
                <a:latin typeface="微軟正黑體" panose="020B0604030504040204" pitchFamily="34" charset="-120"/>
                <a:ea typeface="微軟正黑體" panose="020B0604030504040204" pitchFamily="34" charset="-120"/>
              </a:rPr>
              <a:t> </a:t>
            </a:r>
            <a:r>
              <a:rPr lang="en-US" altLang="zh-TW" sz="2400">
                <a:solidFill>
                  <a:srgbClr val="FF0000"/>
                </a:solidFill>
                <a:latin typeface="微軟正黑體" panose="020B0604030504040204" pitchFamily="34" charset="-120"/>
                <a:ea typeface="微軟正黑體" panose="020B0604030504040204" pitchFamily="34" charset="-120"/>
              </a:rPr>
              <a:t>10GbE</a:t>
            </a:r>
            <a:r>
              <a:rPr lang="en-US" altLang="zh-TW" sz="2400">
                <a:solidFill>
                  <a:schemeClr val="bg1"/>
                </a:solidFill>
                <a:latin typeface="微軟正黑體" panose="020B0604030504040204" pitchFamily="34" charset="-120"/>
                <a:ea typeface="微軟正黑體" panose="020B0604030504040204" pitchFamily="34" charset="-120"/>
              </a:rPr>
              <a:t> </a:t>
            </a:r>
            <a:r>
              <a:rPr lang="zh-TW" altLang="en-US" sz="2400">
                <a:solidFill>
                  <a:schemeClr val="bg1"/>
                </a:solidFill>
                <a:latin typeface="微軟正黑體" panose="020B0604030504040204" pitchFamily="34" charset="-120"/>
                <a:ea typeface="微軟正黑體" panose="020B0604030504040204" pitchFamily="34" charset="-120"/>
              </a:rPr>
              <a:t>網路 </a:t>
            </a:r>
            <a:r>
              <a:rPr lang="en-US" altLang="zh-TW" sz="2400">
                <a:solidFill>
                  <a:schemeClr val="bg1"/>
                </a:solidFill>
                <a:latin typeface="微軟正黑體" panose="020B0604030504040204" pitchFamily="34" charset="-120"/>
                <a:ea typeface="微軟正黑體" panose="020B0604030504040204" pitchFamily="34" charset="-120"/>
              </a:rPr>
              <a:t>(</a:t>
            </a:r>
            <a:r>
              <a:rPr lang="zh-TW" altLang="en-US" sz="2400">
                <a:solidFill>
                  <a:schemeClr val="bg1"/>
                </a:solidFill>
                <a:latin typeface="微軟正黑體" panose="020B0604030504040204" pitchFamily="34" charset="-120"/>
                <a:ea typeface="微軟正黑體" panose="020B0604030504040204" pitchFamily="34" charset="-120"/>
              </a:rPr>
              <a:t>適用相容的</a:t>
            </a:r>
            <a:r>
              <a:rPr lang="en-US" altLang="zh-TW" sz="2400">
                <a:solidFill>
                  <a:schemeClr val="bg1"/>
                </a:solidFill>
                <a:latin typeface="微軟正黑體" panose="020B0604030504040204" pitchFamily="34" charset="-120"/>
                <a:ea typeface="微軟正黑體" panose="020B0604030504040204" pitchFamily="34" charset="-120"/>
              </a:rPr>
              <a:t> SFP/SFP+ </a:t>
            </a:r>
            <a:r>
              <a:rPr lang="zh-TW" altLang="en-US" sz="2400">
                <a:solidFill>
                  <a:schemeClr val="bg1"/>
                </a:solidFill>
                <a:latin typeface="微軟正黑體" panose="020B0604030504040204" pitchFamily="34" charset="-120"/>
                <a:ea typeface="微軟正黑體" panose="020B0604030504040204" pitchFamily="34" charset="-120"/>
              </a:rPr>
              <a:t>光纖轉發器</a:t>
            </a:r>
            <a:r>
              <a:rPr lang="en-US" altLang="zh-TW" sz="2400">
                <a:solidFill>
                  <a:schemeClr val="bg1"/>
                </a:solidFill>
                <a:latin typeface="微軟正黑體" panose="020B0604030504040204" pitchFamily="34" charset="-120"/>
                <a:ea typeface="微軟正黑體" panose="020B0604030504040204" pitchFamily="34" charset="-120"/>
              </a:rPr>
              <a:t>)</a:t>
            </a:r>
          </a:p>
          <a:p>
            <a:pPr marL="232828" indent="-232828">
              <a:buClr>
                <a:srgbClr val="4092E5"/>
              </a:buClr>
              <a:buFont typeface="Arial"/>
              <a:buChar char="•"/>
            </a:pPr>
            <a:r>
              <a:rPr lang="en-US" altLang="zh-TW" sz="2400">
                <a:solidFill>
                  <a:schemeClr val="bg1"/>
                </a:solidFill>
                <a:latin typeface="微軟正黑體" panose="020B0604030504040204" pitchFamily="34" charset="-120"/>
                <a:ea typeface="微軟正黑體" panose="020B0604030504040204" pitchFamily="34" charset="-120"/>
              </a:rPr>
              <a:t>Auto-negotiation </a:t>
            </a:r>
            <a:r>
              <a:rPr lang="zh-TW" altLang="en-US" sz="2400">
                <a:solidFill>
                  <a:schemeClr val="bg1"/>
                </a:solidFill>
                <a:latin typeface="微軟正黑體" panose="020B0604030504040204" pitchFamily="34" charset="-120"/>
                <a:ea typeface="微軟正黑體" panose="020B0604030504040204" pitchFamily="34" charset="-120"/>
              </a:rPr>
              <a:t>可自動調整連接速度</a:t>
            </a:r>
            <a:endParaRPr lang="zh-CN" altLang="en-US" sz="2400">
              <a:solidFill>
                <a:schemeClr val="bg1"/>
              </a:solidFill>
              <a:latin typeface="微軟正黑體" panose="020B0604030504040204" pitchFamily="34" charset="-120"/>
              <a:ea typeface="微軟正黑體" panose="020B0604030504040204" pitchFamily="34" charset="-120"/>
            </a:endParaRPr>
          </a:p>
        </p:txBody>
      </p:sp>
      <p:pic>
        <p:nvPicPr>
          <p:cNvPr id="15" name="Google Shape;1028;p60">
            <a:extLst>
              <a:ext uri="{FF2B5EF4-FFF2-40B4-BE49-F238E27FC236}">
                <a16:creationId xmlns:a16="http://schemas.microsoft.com/office/drawing/2014/main" id="{59DBAA1E-98E8-40E6-8710-C8001B63EF05}"/>
              </a:ext>
            </a:extLst>
          </p:cNvPr>
          <p:cNvPicPr preferRelativeResize="0">
            <a:picLocks noChangeAspect="1"/>
          </p:cNvPicPr>
          <p:nvPr/>
        </p:nvPicPr>
        <p:blipFill rotWithShape="1">
          <a:blip r:embed="rId8" cstate="print">
            <a:alphaModFix/>
            <a:extLst>
              <a:ext uri="{28A0092B-C50C-407E-A947-70E740481C1C}">
                <a14:useLocalDpi xmlns:a14="http://schemas.microsoft.com/office/drawing/2010/main"/>
              </a:ext>
            </a:extLst>
          </a:blip>
          <a:srcRect/>
          <a:stretch/>
        </p:blipFill>
        <p:spPr>
          <a:xfrm>
            <a:off x="3629817" y="3288065"/>
            <a:ext cx="2826637" cy="1860516"/>
          </a:xfrm>
          <a:prstGeom prst="rect">
            <a:avLst/>
          </a:prstGeom>
          <a:noFill/>
          <a:ln>
            <a:noFill/>
          </a:ln>
          <a:effectLst>
            <a:outerShdw blurRad="101600" dist="38100" dir="2700000" algn="tl" rotWithShape="0">
              <a:prstClr val="black">
                <a:alpha val="40000"/>
              </a:prstClr>
            </a:outerShdw>
          </a:effectLst>
        </p:spPr>
      </p:pic>
      <p:sp>
        <p:nvSpPr>
          <p:cNvPr id="18" name="文字方塊 17">
            <a:extLst>
              <a:ext uri="{FF2B5EF4-FFF2-40B4-BE49-F238E27FC236}">
                <a16:creationId xmlns:a16="http://schemas.microsoft.com/office/drawing/2014/main" id="{6AD9A377-4505-41A0-96A0-4E9843AC2B0E}"/>
              </a:ext>
            </a:extLst>
          </p:cNvPr>
          <p:cNvSpPr txBox="1"/>
          <p:nvPr/>
        </p:nvSpPr>
        <p:spPr>
          <a:xfrm>
            <a:off x="7687922" y="3746398"/>
            <a:ext cx="1774555" cy="954300"/>
          </a:xfrm>
          <a:prstGeom prst="rect">
            <a:avLst/>
          </a:prstGeom>
          <a:noFill/>
        </p:spPr>
        <p:txBody>
          <a:bodyPr wrap="square" rtlCol="0">
            <a:spAutoFit/>
          </a:bodyPr>
          <a:lstStyle/>
          <a:p>
            <a:pPr algn="ctr"/>
            <a:r>
              <a:rPr lang="en-US" altLang="zh-TW" sz="1867">
                <a:solidFill>
                  <a:schemeClr val="bg1"/>
                </a:solidFill>
                <a:latin typeface="微軟正黑體" panose="020B0604030504040204" pitchFamily="34" charset="-120"/>
                <a:ea typeface="微軟正黑體" panose="020B0604030504040204" pitchFamily="34" charset="-120"/>
              </a:rPr>
              <a:t>10GbE SFP+</a:t>
            </a:r>
          </a:p>
          <a:p>
            <a:pPr algn="ctr"/>
            <a:r>
              <a:rPr lang="zh-TW" altLang="en-US" sz="1867">
                <a:solidFill>
                  <a:schemeClr val="bg1"/>
                </a:solidFill>
                <a:latin typeface="微軟正黑體" panose="020B0604030504040204" pitchFamily="34" charset="-120"/>
                <a:ea typeface="微軟正黑體" panose="020B0604030504040204" pitchFamily="34" charset="-120"/>
              </a:rPr>
              <a:t>轉發器</a:t>
            </a:r>
            <a:endParaRPr lang="en-US" altLang="zh-TW" sz="1867">
              <a:solidFill>
                <a:schemeClr val="bg1"/>
              </a:solidFill>
              <a:latin typeface="微軟正黑體" panose="020B0604030504040204" pitchFamily="34" charset="-120"/>
              <a:ea typeface="微軟正黑體" panose="020B0604030504040204" pitchFamily="34" charset="-120"/>
            </a:endParaRPr>
          </a:p>
          <a:p>
            <a:pPr algn="ctr"/>
            <a:r>
              <a:rPr lang="en-US" altLang="zh-TW" sz="1867">
                <a:solidFill>
                  <a:schemeClr val="bg1"/>
                </a:solidFill>
                <a:latin typeface="微軟正黑體" panose="020B0604030504040204" pitchFamily="34" charset="-120"/>
                <a:ea typeface="微軟正黑體" panose="020B0604030504040204" pitchFamily="34" charset="-120"/>
              </a:rPr>
              <a:t>(transceiver)</a:t>
            </a:r>
            <a:endParaRPr lang="zh-TW" altLang="en-US" sz="1867">
              <a:solidFill>
                <a:schemeClr val="bg1"/>
              </a:solidFill>
              <a:latin typeface="微軟正黑體" panose="020B0604030504040204" pitchFamily="34" charset="-120"/>
              <a:ea typeface="微軟正黑體" panose="020B0604030504040204" pitchFamily="34" charset="-120"/>
            </a:endParaRPr>
          </a:p>
        </p:txBody>
      </p:sp>
      <p:cxnSp>
        <p:nvCxnSpPr>
          <p:cNvPr id="23" name="直線接點 22">
            <a:extLst>
              <a:ext uri="{FF2B5EF4-FFF2-40B4-BE49-F238E27FC236}">
                <a16:creationId xmlns:a16="http://schemas.microsoft.com/office/drawing/2014/main" id="{025BAE03-67A4-4A1E-BF4E-F05C89880330}"/>
              </a:ext>
            </a:extLst>
          </p:cNvPr>
          <p:cNvCxnSpPr>
            <a:cxnSpLocks/>
          </p:cNvCxnSpPr>
          <p:nvPr/>
        </p:nvCxnSpPr>
        <p:spPr>
          <a:xfrm flipH="1">
            <a:off x="2138110" y="5331247"/>
            <a:ext cx="2137644" cy="505451"/>
          </a:xfrm>
          <a:prstGeom prst="line">
            <a:avLst/>
          </a:prstGeom>
        </p:spPr>
        <p:style>
          <a:lnRef idx="3">
            <a:schemeClr val="accent2"/>
          </a:lnRef>
          <a:fillRef idx="0">
            <a:schemeClr val="accent2"/>
          </a:fillRef>
          <a:effectRef idx="2">
            <a:schemeClr val="accent2"/>
          </a:effectRef>
          <a:fontRef idx="minor">
            <a:schemeClr val="tx1"/>
          </a:fontRef>
        </p:style>
      </p:cxnSp>
      <p:sp>
        <p:nvSpPr>
          <p:cNvPr id="24" name="文字方塊 23">
            <a:extLst>
              <a:ext uri="{FF2B5EF4-FFF2-40B4-BE49-F238E27FC236}">
                <a16:creationId xmlns:a16="http://schemas.microsoft.com/office/drawing/2014/main" id="{FE708E81-9030-401C-867B-B2E44B2954F3}"/>
              </a:ext>
            </a:extLst>
          </p:cNvPr>
          <p:cNvSpPr txBox="1"/>
          <p:nvPr/>
        </p:nvSpPr>
        <p:spPr>
          <a:xfrm>
            <a:off x="3649339" y="4533028"/>
            <a:ext cx="2624485" cy="584775"/>
          </a:xfrm>
          <a:prstGeom prst="rect">
            <a:avLst/>
          </a:prstGeom>
          <a:noFill/>
        </p:spPr>
        <p:txBody>
          <a:bodyPr wrap="square" rtlCol="0">
            <a:spAutoFit/>
          </a:bodyPr>
          <a:lstStyle/>
          <a:p>
            <a:pPr algn="ctr"/>
            <a:r>
              <a:rPr lang="en-US" altLang="zh-TW" sz="1600">
                <a:solidFill>
                  <a:schemeClr val="bg1"/>
                </a:solidFill>
                <a:latin typeface="微軟正黑體" panose="020B0604030504040204" pitchFamily="34" charset="-120"/>
                <a:ea typeface="微軟正黑體" panose="020B0604030504040204" pitchFamily="34" charset="-120"/>
              </a:rPr>
              <a:t>10GbE Switch</a:t>
            </a:r>
          </a:p>
          <a:p>
            <a:pPr algn="ctr"/>
            <a:r>
              <a:rPr lang="en-US" altLang="zh-TW" sz="1600">
                <a:solidFill>
                  <a:schemeClr val="bg1"/>
                </a:solidFill>
                <a:latin typeface="微軟正黑體" panose="020B0604030504040204" pitchFamily="34" charset="-120"/>
                <a:ea typeface="微軟正黑體" panose="020B0604030504040204" pitchFamily="34" charset="-120"/>
              </a:rPr>
              <a:t>QSW 10GbE </a:t>
            </a:r>
            <a:r>
              <a:rPr lang="zh-TW" altLang="en-US" sz="1600">
                <a:solidFill>
                  <a:schemeClr val="bg1"/>
                </a:solidFill>
                <a:latin typeface="微軟正黑體" panose="020B0604030504040204" pitchFamily="34" charset="-120"/>
                <a:ea typeface="微軟正黑體" panose="020B0604030504040204" pitchFamily="34" charset="-120"/>
              </a:rPr>
              <a:t>交換器系列</a:t>
            </a:r>
          </a:p>
        </p:txBody>
      </p:sp>
      <p:sp>
        <p:nvSpPr>
          <p:cNvPr id="25" name="文字方塊 24">
            <a:extLst>
              <a:ext uri="{FF2B5EF4-FFF2-40B4-BE49-F238E27FC236}">
                <a16:creationId xmlns:a16="http://schemas.microsoft.com/office/drawing/2014/main" id="{3A5F6336-3447-4808-8B6B-8B6B792B7358}"/>
              </a:ext>
            </a:extLst>
          </p:cNvPr>
          <p:cNvSpPr txBox="1"/>
          <p:nvPr/>
        </p:nvSpPr>
        <p:spPr>
          <a:xfrm>
            <a:off x="3414525" y="6451500"/>
            <a:ext cx="4407278" cy="338554"/>
          </a:xfrm>
          <a:prstGeom prst="rect">
            <a:avLst/>
          </a:prstGeom>
          <a:noFill/>
        </p:spPr>
        <p:txBody>
          <a:bodyPr wrap="square" rtlCol="0">
            <a:spAutoFit/>
          </a:bodyPr>
          <a:lstStyle/>
          <a:p>
            <a:r>
              <a:rPr lang="en-US" altLang="zh-TW" sz="1600">
                <a:solidFill>
                  <a:schemeClr val="bg1"/>
                </a:solidFill>
                <a:latin typeface="微軟正黑體" panose="020B0604030504040204" pitchFamily="34" charset="-120"/>
                <a:ea typeface="微軟正黑體" panose="020B0604030504040204" pitchFamily="34" charset="-120"/>
              </a:rPr>
              <a:t>QNAP QSW-M5216-1T 16</a:t>
            </a:r>
            <a:r>
              <a:rPr lang="zh-TW" altLang="en-US" sz="1600">
                <a:solidFill>
                  <a:schemeClr val="bg1"/>
                </a:solidFill>
                <a:latin typeface="微軟正黑體" panose="020B0604030504040204" pitchFamily="34" charset="-120"/>
                <a:ea typeface="微軟正黑體" panose="020B0604030504040204" pitchFamily="34" charset="-120"/>
              </a:rPr>
              <a:t>埠</a:t>
            </a:r>
            <a:r>
              <a:rPr lang="en-US" altLang="zh-TW" sz="1600">
                <a:solidFill>
                  <a:schemeClr val="bg1"/>
                </a:solidFill>
                <a:latin typeface="微軟正黑體" panose="020B0604030504040204" pitchFamily="34" charset="-120"/>
                <a:ea typeface="微軟正黑體" panose="020B0604030504040204" pitchFamily="34" charset="-120"/>
              </a:rPr>
              <a:t> 25GbE </a:t>
            </a:r>
            <a:r>
              <a:rPr lang="zh-TW" altLang="en-US" sz="1600">
                <a:solidFill>
                  <a:schemeClr val="bg1"/>
                </a:solidFill>
                <a:latin typeface="微軟正黑體" panose="020B0604030504040204" pitchFamily="34" charset="-120"/>
                <a:ea typeface="微軟正黑體" panose="020B0604030504040204" pitchFamily="34" charset="-120"/>
              </a:rPr>
              <a:t>交換器</a:t>
            </a:r>
          </a:p>
        </p:txBody>
      </p:sp>
      <p:pic>
        <p:nvPicPr>
          <p:cNvPr id="29" name="圖片 28">
            <a:extLst>
              <a:ext uri="{FF2B5EF4-FFF2-40B4-BE49-F238E27FC236}">
                <a16:creationId xmlns:a16="http://schemas.microsoft.com/office/drawing/2014/main" id="{C4647718-5954-4D10-B443-E665F23403B9}"/>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rot="10800000">
            <a:off x="964844" y="5148581"/>
            <a:ext cx="960712" cy="789705"/>
          </a:xfrm>
          <a:prstGeom prst="rect">
            <a:avLst/>
          </a:prstGeom>
        </p:spPr>
      </p:pic>
      <p:pic>
        <p:nvPicPr>
          <p:cNvPr id="30" name="圖片 29">
            <a:extLst>
              <a:ext uri="{FF2B5EF4-FFF2-40B4-BE49-F238E27FC236}">
                <a16:creationId xmlns:a16="http://schemas.microsoft.com/office/drawing/2014/main" id="{7F99A8EB-C253-4099-80B4-7B55A806068D}"/>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rot="11221222">
            <a:off x="1136879" y="5598548"/>
            <a:ext cx="960712" cy="789705"/>
          </a:xfrm>
          <a:prstGeom prst="rect">
            <a:avLst/>
          </a:prstGeom>
        </p:spPr>
      </p:pic>
      <p:pic>
        <p:nvPicPr>
          <p:cNvPr id="31" name="圖片 30">
            <a:extLst>
              <a:ext uri="{FF2B5EF4-FFF2-40B4-BE49-F238E27FC236}">
                <a16:creationId xmlns:a16="http://schemas.microsoft.com/office/drawing/2014/main" id="{A522D971-8E4C-45BF-A274-62885785E121}"/>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rot="4246996">
            <a:off x="4222048" y="5106678"/>
            <a:ext cx="960712" cy="789705"/>
          </a:xfrm>
          <a:prstGeom prst="rect">
            <a:avLst/>
          </a:prstGeom>
        </p:spPr>
      </p:pic>
      <p:pic>
        <p:nvPicPr>
          <p:cNvPr id="36" name="圖片 35">
            <a:extLst>
              <a:ext uri="{FF2B5EF4-FFF2-40B4-BE49-F238E27FC236}">
                <a16:creationId xmlns:a16="http://schemas.microsoft.com/office/drawing/2014/main" id="{39F5D77E-B32A-4758-878C-B7F16C6650A5}"/>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rot="4499235">
            <a:off x="3920854" y="3584592"/>
            <a:ext cx="960712" cy="789705"/>
          </a:xfrm>
          <a:prstGeom prst="rect">
            <a:avLst/>
          </a:prstGeom>
        </p:spPr>
      </p:pic>
      <p:sp>
        <p:nvSpPr>
          <p:cNvPr id="38" name="文字方塊 37">
            <a:extLst>
              <a:ext uri="{FF2B5EF4-FFF2-40B4-BE49-F238E27FC236}">
                <a16:creationId xmlns:a16="http://schemas.microsoft.com/office/drawing/2014/main" id="{682349A8-38D4-45C1-BD1D-7DE6B5A61441}"/>
              </a:ext>
            </a:extLst>
          </p:cNvPr>
          <p:cNvSpPr txBox="1"/>
          <p:nvPr/>
        </p:nvSpPr>
        <p:spPr>
          <a:xfrm>
            <a:off x="1988645" y="4191201"/>
            <a:ext cx="1288749" cy="338554"/>
          </a:xfrm>
          <a:prstGeom prst="rect">
            <a:avLst/>
          </a:prstGeom>
          <a:noFill/>
        </p:spPr>
        <p:txBody>
          <a:bodyPr wrap="square" rtlCol="0">
            <a:spAutoFit/>
          </a:bodyPr>
          <a:lstStyle/>
          <a:p>
            <a:r>
              <a:rPr lang="en-US" altLang="zh-TW" sz="1600">
                <a:solidFill>
                  <a:schemeClr val="bg1"/>
                </a:solidFill>
                <a:latin typeface="微軟正黑體" panose="020B0604030504040204" pitchFamily="34" charset="-120"/>
                <a:ea typeface="微軟正黑體" panose="020B0604030504040204" pitchFamily="34" charset="-120"/>
              </a:rPr>
              <a:t>LC </a:t>
            </a:r>
            <a:r>
              <a:rPr lang="zh-TW" altLang="en-US" sz="1600">
                <a:solidFill>
                  <a:schemeClr val="bg1"/>
                </a:solidFill>
                <a:latin typeface="微軟正黑體" panose="020B0604030504040204" pitchFamily="34" charset="-120"/>
                <a:ea typeface="微軟正黑體" panose="020B0604030504040204" pitchFamily="34" charset="-120"/>
              </a:rPr>
              <a:t>光纖線</a:t>
            </a:r>
          </a:p>
        </p:txBody>
      </p:sp>
      <p:sp>
        <p:nvSpPr>
          <p:cNvPr id="42" name="矩形: 圓角 22">
            <a:extLst>
              <a:ext uri="{FF2B5EF4-FFF2-40B4-BE49-F238E27FC236}">
                <a16:creationId xmlns:a16="http://schemas.microsoft.com/office/drawing/2014/main" id="{7EE18105-EBE8-449F-9BE1-84B483B99F61}"/>
              </a:ext>
            </a:extLst>
          </p:cNvPr>
          <p:cNvSpPr/>
          <p:nvPr/>
        </p:nvSpPr>
        <p:spPr>
          <a:xfrm>
            <a:off x="5027194" y="5159757"/>
            <a:ext cx="1349543" cy="274013"/>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微軟正黑體" panose="020B0604030504040204" pitchFamily="34" charset="-120"/>
                <a:ea typeface="微軟正黑體" panose="020B0604030504040204" pitchFamily="34" charset="-120"/>
              </a:rPr>
              <a:t>25GbE SFP28</a:t>
            </a:r>
          </a:p>
        </p:txBody>
      </p:sp>
      <p:sp>
        <p:nvSpPr>
          <p:cNvPr id="46" name="矩形: 圓角 22">
            <a:extLst>
              <a:ext uri="{FF2B5EF4-FFF2-40B4-BE49-F238E27FC236}">
                <a16:creationId xmlns:a16="http://schemas.microsoft.com/office/drawing/2014/main" id="{F89B1FD6-5C4E-4013-ACD5-5484A92B9B63}"/>
              </a:ext>
            </a:extLst>
          </p:cNvPr>
          <p:cNvSpPr/>
          <p:nvPr/>
        </p:nvSpPr>
        <p:spPr>
          <a:xfrm>
            <a:off x="5040660" y="3570898"/>
            <a:ext cx="1264804" cy="274013"/>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微軟正黑體" panose="020B0604030504040204" pitchFamily="34" charset="-120"/>
                <a:ea typeface="微軟正黑體" panose="020B0604030504040204" pitchFamily="34" charset="-120"/>
              </a:rPr>
              <a:t>10GbE SFP+</a:t>
            </a:r>
          </a:p>
        </p:txBody>
      </p:sp>
      <p:pic>
        <p:nvPicPr>
          <p:cNvPr id="47" name="圖形 46">
            <a:extLst>
              <a:ext uri="{FF2B5EF4-FFF2-40B4-BE49-F238E27FC236}">
                <a16:creationId xmlns:a16="http://schemas.microsoft.com/office/drawing/2014/main" id="{F98FA1D4-BC86-A34E-BD7F-19A2EB74BC9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749958" y="3700079"/>
            <a:ext cx="2127427" cy="2717684"/>
          </a:xfrm>
          <a:prstGeom prst="rect">
            <a:avLst/>
          </a:prstGeom>
        </p:spPr>
      </p:pic>
      <p:sp>
        <p:nvSpPr>
          <p:cNvPr id="48" name="文字方塊 47">
            <a:extLst>
              <a:ext uri="{FF2B5EF4-FFF2-40B4-BE49-F238E27FC236}">
                <a16:creationId xmlns:a16="http://schemas.microsoft.com/office/drawing/2014/main" id="{676FBB4A-1513-A34F-8B86-A9F40F434F2D}"/>
              </a:ext>
            </a:extLst>
          </p:cNvPr>
          <p:cNvSpPr txBox="1"/>
          <p:nvPr/>
        </p:nvSpPr>
        <p:spPr>
          <a:xfrm>
            <a:off x="9901603" y="3746397"/>
            <a:ext cx="1774555" cy="954300"/>
          </a:xfrm>
          <a:prstGeom prst="rect">
            <a:avLst/>
          </a:prstGeom>
          <a:noFill/>
        </p:spPr>
        <p:txBody>
          <a:bodyPr wrap="square" rtlCol="0">
            <a:spAutoFit/>
          </a:bodyPr>
          <a:lstStyle/>
          <a:p>
            <a:pPr algn="ctr"/>
            <a:r>
              <a:rPr lang="en-US" altLang="zh-TW" sz="1867">
                <a:solidFill>
                  <a:schemeClr val="bg1"/>
                </a:solidFill>
                <a:latin typeface="微軟正黑體" panose="020B0604030504040204" pitchFamily="34" charset="-120"/>
                <a:ea typeface="微軟正黑體" panose="020B0604030504040204" pitchFamily="34" charset="-120"/>
              </a:rPr>
              <a:t>1GbE SFP </a:t>
            </a:r>
          </a:p>
          <a:p>
            <a:pPr algn="ctr"/>
            <a:r>
              <a:rPr lang="zh-TW" altLang="en-US" sz="1867">
                <a:solidFill>
                  <a:schemeClr val="bg1"/>
                </a:solidFill>
                <a:latin typeface="微軟正黑體" panose="020B0604030504040204" pitchFamily="34" charset="-120"/>
                <a:ea typeface="微軟正黑體" panose="020B0604030504040204" pitchFamily="34" charset="-120"/>
              </a:rPr>
              <a:t>轉發器</a:t>
            </a:r>
            <a:endParaRPr lang="en-US" altLang="zh-TW" sz="1867">
              <a:solidFill>
                <a:schemeClr val="bg1"/>
              </a:solidFill>
              <a:latin typeface="微軟正黑體" panose="020B0604030504040204" pitchFamily="34" charset="-120"/>
              <a:ea typeface="微軟正黑體" panose="020B0604030504040204" pitchFamily="34" charset="-120"/>
            </a:endParaRPr>
          </a:p>
          <a:p>
            <a:pPr algn="ctr"/>
            <a:r>
              <a:rPr lang="en-US" altLang="zh-TW" sz="1867">
                <a:solidFill>
                  <a:schemeClr val="bg1"/>
                </a:solidFill>
                <a:latin typeface="微軟正黑體" panose="020B0604030504040204" pitchFamily="34" charset="-120"/>
                <a:ea typeface="微軟正黑體" panose="020B0604030504040204" pitchFamily="34" charset="-120"/>
              </a:rPr>
              <a:t>(transceiver)</a:t>
            </a:r>
            <a:endParaRPr lang="zh-TW" altLang="en-US" sz="1867">
              <a:solidFill>
                <a:schemeClr val="bg1"/>
              </a:solidFill>
              <a:latin typeface="微軟正黑體" panose="020B0604030504040204" pitchFamily="34" charset="-120"/>
              <a:ea typeface="微軟正黑體" panose="020B0604030504040204" pitchFamily="34" charset="-120"/>
            </a:endParaRPr>
          </a:p>
        </p:txBody>
      </p:sp>
      <p:pic>
        <p:nvPicPr>
          <p:cNvPr id="49" name="圖片 48">
            <a:extLst>
              <a:ext uri="{FF2B5EF4-FFF2-40B4-BE49-F238E27FC236}">
                <a16:creationId xmlns:a16="http://schemas.microsoft.com/office/drawing/2014/main" id="{FB3FB8B1-0D0B-CC44-96AE-37B2D799D67F}"/>
              </a:ext>
            </a:extLst>
          </p:cNvPr>
          <p:cNvPicPr>
            <a:picLocks noChangeAspect="1"/>
          </p:cNvPicPr>
          <p:nvPr/>
        </p:nvPicPr>
        <p:blipFill>
          <a:blip r:embed="rId10" cstate="print">
            <a:extLst>
              <a:ext uri="{BEBA8EAE-BF5A-486C-A8C5-ECC9F3942E4B}">
                <a14:imgProps xmlns:a14="http://schemas.microsoft.com/office/drawing/2010/main">
                  <a14:imgLayer r:embed="rId11">
                    <a14:imgEffect>
                      <a14:brightnessContrast bright="36000"/>
                    </a14:imgEffect>
                  </a14:imgLayer>
                </a14:imgProps>
              </a:ext>
              <a:ext uri="{28A0092B-C50C-407E-A947-70E740481C1C}">
                <a14:useLocalDpi xmlns:a14="http://schemas.microsoft.com/office/drawing/2010/main"/>
              </a:ext>
            </a:extLst>
          </a:blip>
          <a:stretch>
            <a:fillRect/>
          </a:stretch>
        </p:blipFill>
        <p:spPr>
          <a:xfrm>
            <a:off x="9811495" y="4706828"/>
            <a:ext cx="1823857" cy="1499211"/>
          </a:xfrm>
          <a:prstGeom prst="rect">
            <a:avLst/>
          </a:prstGeom>
        </p:spPr>
      </p:pic>
      <p:cxnSp>
        <p:nvCxnSpPr>
          <p:cNvPr id="39" name="直線接點 38">
            <a:extLst>
              <a:ext uri="{FF2B5EF4-FFF2-40B4-BE49-F238E27FC236}">
                <a16:creationId xmlns:a16="http://schemas.microsoft.com/office/drawing/2014/main" id="{DA1AB264-29C4-D148-B8CA-7266B1869C4D}"/>
              </a:ext>
            </a:extLst>
          </p:cNvPr>
          <p:cNvCxnSpPr>
            <a:cxnSpLocks/>
          </p:cNvCxnSpPr>
          <p:nvPr/>
        </p:nvCxnSpPr>
        <p:spPr>
          <a:xfrm flipH="1">
            <a:off x="1988645" y="3829320"/>
            <a:ext cx="1970249" cy="1495872"/>
          </a:xfrm>
          <a:prstGeom prst="line">
            <a:avLst/>
          </a:prstGeom>
        </p:spPr>
        <p:style>
          <a:lnRef idx="3">
            <a:schemeClr val="accent2"/>
          </a:lnRef>
          <a:fillRef idx="0">
            <a:schemeClr val="accent2"/>
          </a:fillRef>
          <a:effectRef idx="2">
            <a:schemeClr val="accent2"/>
          </a:effectRef>
          <a:fontRef idx="minor">
            <a:schemeClr val="tx1"/>
          </a:fontRef>
        </p:style>
      </p:cxnSp>
      <p:pic>
        <p:nvPicPr>
          <p:cNvPr id="43" name="圖片 42">
            <a:extLst>
              <a:ext uri="{FF2B5EF4-FFF2-40B4-BE49-F238E27FC236}">
                <a16:creationId xmlns:a16="http://schemas.microsoft.com/office/drawing/2014/main" id="{0C81C79D-CCC6-4A43-8363-1C9D4992C8FE}"/>
              </a:ext>
            </a:extLst>
          </p:cNvPr>
          <p:cNvPicPr>
            <a:picLocks noChangeAspect="1"/>
          </p:cNvPicPr>
          <p:nvPr/>
        </p:nvPicPr>
        <p:blipFill>
          <a:blip r:embed="rId10" cstate="print">
            <a:extLst>
              <a:ext uri="{BEBA8EAE-BF5A-486C-A8C5-ECC9F3942E4B}">
                <a14:imgProps xmlns:a14="http://schemas.microsoft.com/office/drawing/2010/main">
                  <a14:imgLayer r:embed="rId11">
                    <a14:imgEffect>
                      <a14:brightnessContrast bright="36000"/>
                    </a14:imgEffect>
                  </a14:imgLayer>
                </a14:imgProps>
              </a:ext>
              <a:ext uri="{28A0092B-C50C-407E-A947-70E740481C1C}">
                <a14:useLocalDpi xmlns:a14="http://schemas.microsoft.com/office/drawing/2010/main"/>
              </a:ext>
            </a:extLst>
          </a:blip>
          <a:stretch>
            <a:fillRect/>
          </a:stretch>
        </p:blipFill>
        <p:spPr>
          <a:xfrm>
            <a:off x="7609995" y="4706828"/>
            <a:ext cx="1823857" cy="1499211"/>
          </a:xfrm>
          <a:prstGeom prst="rect">
            <a:avLst/>
          </a:prstGeom>
        </p:spPr>
      </p:pic>
    </p:spTree>
    <p:extLst>
      <p:ext uri="{BB962C8B-B14F-4D97-AF65-F5344CB8AC3E}">
        <p14:creationId xmlns:p14="http://schemas.microsoft.com/office/powerpoint/2010/main" val="10137772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Shape 528">
            <a:extLst>
              <a:ext uri="{FF2B5EF4-FFF2-40B4-BE49-F238E27FC236}">
                <a16:creationId xmlns:a16="http://schemas.microsoft.com/office/drawing/2014/main" id="{EA298FED-2314-4DE5-BB27-8D5C67F71861}"/>
              </a:ext>
            </a:extLst>
          </p:cNvPr>
          <p:cNvSpPr/>
          <p:nvPr/>
        </p:nvSpPr>
        <p:spPr>
          <a:xfrm flipH="1">
            <a:off x="4949786" y="4381994"/>
            <a:ext cx="3032430" cy="2264140"/>
          </a:xfrm>
          <a:prstGeom prst="snip2DiagRect">
            <a:avLst>
              <a:gd name="adj1" fmla="val 0"/>
              <a:gd name="adj2" fmla="val 12393"/>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pic>
        <p:nvPicPr>
          <p:cNvPr id="1030" name="Picture 6" descr="QXG-100G2SF-E810">
            <a:extLst>
              <a:ext uri="{FF2B5EF4-FFF2-40B4-BE49-F238E27FC236}">
                <a16:creationId xmlns:a16="http://schemas.microsoft.com/office/drawing/2014/main" id="{BFEFB0A6-BAA5-5245-B587-D99012CA0E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8932" y="4944700"/>
            <a:ext cx="1740334" cy="1512156"/>
          </a:xfrm>
          <a:prstGeom prst="rect">
            <a:avLst/>
          </a:prstGeom>
          <a:noFill/>
          <a:extLst>
            <a:ext uri="{909E8E84-426E-40DD-AFC4-6F175D3DCCD1}">
              <a14:hiddenFill xmlns:a14="http://schemas.microsoft.com/office/drawing/2010/main">
                <a:solidFill>
                  <a:srgbClr val="FFFFFF"/>
                </a:solidFill>
              </a14:hiddenFill>
            </a:ext>
          </a:extLst>
        </p:spPr>
      </p:pic>
      <p:sp>
        <p:nvSpPr>
          <p:cNvPr id="5" name="Shape 528">
            <a:extLst>
              <a:ext uri="{FF2B5EF4-FFF2-40B4-BE49-F238E27FC236}">
                <a16:creationId xmlns:a16="http://schemas.microsoft.com/office/drawing/2014/main" id="{24B77BE9-F0CE-48C8-A5E7-F237C20D82CF}"/>
              </a:ext>
            </a:extLst>
          </p:cNvPr>
          <p:cNvSpPr/>
          <p:nvPr/>
        </p:nvSpPr>
        <p:spPr>
          <a:xfrm flipH="1">
            <a:off x="614910" y="1960739"/>
            <a:ext cx="7389963" cy="2086721"/>
          </a:xfrm>
          <a:prstGeom prst="snip2DiagRect">
            <a:avLst>
              <a:gd name="adj1" fmla="val 0"/>
              <a:gd name="adj2" fmla="val 14918"/>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85" name="圓角化對角線角落矩形 8">
            <a:extLst>
              <a:ext uri="{FF2B5EF4-FFF2-40B4-BE49-F238E27FC236}">
                <a16:creationId xmlns:a16="http://schemas.microsoft.com/office/drawing/2014/main" id="{0579C713-0693-4BEE-98AD-7C0EA08F1AD3}"/>
              </a:ext>
            </a:extLst>
          </p:cNvPr>
          <p:cNvSpPr/>
          <p:nvPr/>
        </p:nvSpPr>
        <p:spPr>
          <a:xfrm flipH="1">
            <a:off x="615994" y="1960738"/>
            <a:ext cx="1928862"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10GbE </a:t>
            </a:r>
            <a:r>
              <a:rPr lang="zh-TW" altLang="en-US" b="1">
                <a:solidFill>
                  <a:schemeClr val="bg1"/>
                </a:solidFill>
                <a:latin typeface="微軟正黑體" pitchFamily="34" charset="-120"/>
                <a:ea typeface="微軟正黑體" pitchFamily="34" charset="-120"/>
              </a:rPr>
              <a:t>網路卡</a:t>
            </a:r>
            <a:endParaRPr lang="en-US" altLang="zh-TW" b="1">
              <a:solidFill>
                <a:schemeClr val="bg1"/>
              </a:solidFill>
              <a:latin typeface="微軟正黑體" pitchFamily="34" charset="-120"/>
              <a:ea typeface="微軟正黑體" pitchFamily="34" charset="-120"/>
            </a:endParaRPr>
          </a:p>
        </p:txBody>
      </p:sp>
      <p:sp>
        <p:nvSpPr>
          <p:cNvPr id="90" name="Shape 528">
            <a:extLst>
              <a:ext uri="{FF2B5EF4-FFF2-40B4-BE49-F238E27FC236}">
                <a16:creationId xmlns:a16="http://schemas.microsoft.com/office/drawing/2014/main" id="{DE8B63BE-F96A-44F4-93FE-EA4A550B6777}"/>
              </a:ext>
            </a:extLst>
          </p:cNvPr>
          <p:cNvSpPr/>
          <p:nvPr/>
        </p:nvSpPr>
        <p:spPr>
          <a:xfrm flipH="1">
            <a:off x="631263" y="4377702"/>
            <a:ext cx="3971632" cy="2268432"/>
          </a:xfrm>
          <a:prstGeom prst="snip2DiagRect">
            <a:avLst>
              <a:gd name="adj1" fmla="val 0"/>
              <a:gd name="adj2" fmla="val 12556"/>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49" name="Shape 528">
            <a:extLst>
              <a:ext uri="{FF2B5EF4-FFF2-40B4-BE49-F238E27FC236}">
                <a16:creationId xmlns:a16="http://schemas.microsoft.com/office/drawing/2014/main" id="{399928B1-191B-4789-B392-61C77BBDABDA}"/>
              </a:ext>
            </a:extLst>
          </p:cNvPr>
          <p:cNvSpPr/>
          <p:nvPr/>
        </p:nvSpPr>
        <p:spPr>
          <a:xfrm flipH="1">
            <a:off x="8253632" y="1942603"/>
            <a:ext cx="3253740" cy="2086721"/>
          </a:xfrm>
          <a:prstGeom prst="snip2DiagRect">
            <a:avLst>
              <a:gd name="adj1" fmla="val 0"/>
              <a:gd name="adj2" fmla="val 12393"/>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53" name="Shape 528">
            <a:extLst>
              <a:ext uri="{FF2B5EF4-FFF2-40B4-BE49-F238E27FC236}">
                <a16:creationId xmlns:a16="http://schemas.microsoft.com/office/drawing/2014/main" id="{E57ACE7C-83D5-4FFF-8152-C72C829BB23E}"/>
              </a:ext>
            </a:extLst>
          </p:cNvPr>
          <p:cNvSpPr/>
          <p:nvPr/>
        </p:nvSpPr>
        <p:spPr>
          <a:xfrm flipH="1">
            <a:off x="8280838" y="4345721"/>
            <a:ext cx="3253740" cy="2300413"/>
          </a:xfrm>
          <a:prstGeom prst="snip2DiagRect">
            <a:avLst>
              <a:gd name="adj1" fmla="val 0"/>
              <a:gd name="adj2" fmla="val 12393"/>
            </a:avLst>
          </a:prstGeom>
          <a:gradFill>
            <a:gsLst>
              <a:gs pos="47000">
                <a:srgbClr val="0D60FE"/>
              </a:gs>
              <a:gs pos="100000">
                <a:srgbClr val="0D60FE">
                  <a:alpha val="22000"/>
                </a:srgb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a:ea typeface="Arial"/>
              <a:cs typeface="Arial"/>
              <a:sym typeface="Arial"/>
            </a:endParaRPr>
          </a:p>
        </p:txBody>
      </p:sp>
      <p:sp>
        <p:nvSpPr>
          <p:cNvPr id="11" name="TextBox 45">
            <a:extLst>
              <a:ext uri="{FF2B5EF4-FFF2-40B4-BE49-F238E27FC236}">
                <a16:creationId xmlns:a16="http://schemas.microsoft.com/office/drawing/2014/main" id="{3B07719A-5788-44BF-BF3A-A2A1E829E893}"/>
              </a:ext>
            </a:extLst>
          </p:cNvPr>
          <p:cNvSpPr txBox="1"/>
          <p:nvPr/>
        </p:nvSpPr>
        <p:spPr>
          <a:xfrm>
            <a:off x="6164219" y="3675146"/>
            <a:ext cx="1840656" cy="348878"/>
          </a:xfrm>
          <a:prstGeom prst="rect">
            <a:avLst/>
          </a:prstGeom>
          <a:noFill/>
        </p:spPr>
        <p:txBody>
          <a:bodyPr wrap="square" lIns="121920" tIns="60960" rIns="121920" bIns="60960" rtlCol="0" anchor="t">
            <a:spAutoFit/>
          </a:bodyPr>
          <a:lstStyle/>
          <a:p>
            <a:pPr algn="ctr"/>
            <a:r>
              <a:rPr lang="en-US" altLang="zh-TW" sz="1467" b="1">
                <a:solidFill>
                  <a:schemeClr val="bg1"/>
                </a:solidFill>
                <a:ea typeface="新細明體"/>
              </a:rPr>
              <a:t>QXG-10G1T</a:t>
            </a:r>
            <a:endParaRPr lang="zh-TW" altLang="en-US" sz="1467" b="1">
              <a:solidFill>
                <a:schemeClr val="bg1"/>
              </a:solidFill>
            </a:endParaRPr>
          </a:p>
        </p:txBody>
      </p:sp>
      <p:sp>
        <p:nvSpPr>
          <p:cNvPr id="15" name="TextBox 73">
            <a:extLst>
              <a:ext uri="{FF2B5EF4-FFF2-40B4-BE49-F238E27FC236}">
                <a16:creationId xmlns:a16="http://schemas.microsoft.com/office/drawing/2014/main" id="{37923793-AD03-4606-9BA8-E4B0273155C2}"/>
              </a:ext>
            </a:extLst>
          </p:cNvPr>
          <p:cNvSpPr txBox="1"/>
          <p:nvPr/>
        </p:nvSpPr>
        <p:spPr>
          <a:xfrm>
            <a:off x="2669811" y="3656595"/>
            <a:ext cx="1933084" cy="389899"/>
          </a:xfrm>
          <a:prstGeom prst="rect">
            <a:avLst/>
          </a:prstGeom>
          <a:noFill/>
        </p:spPr>
        <p:txBody>
          <a:bodyPr wrap="square" lIns="162544" tIns="81272" rIns="162544" bIns="81272" rtlCol="0" anchor="t">
            <a:spAutoFit/>
          </a:bodyPr>
          <a:lstStyle/>
          <a:p>
            <a:pPr algn="ctr"/>
            <a:r>
              <a:rPr lang="en-US" sz="1467" b="1">
                <a:solidFill>
                  <a:schemeClr val="bg1"/>
                </a:solidFill>
              </a:rPr>
              <a:t>LAN-10G2T-X710</a:t>
            </a:r>
            <a:endParaRPr lang="zh-TW" altLang="en-US" sz="1600" b="1">
              <a:solidFill>
                <a:schemeClr val="bg1"/>
              </a:solidFill>
            </a:endParaRPr>
          </a:p>
        </p:txBody>
      </p:sp>
      <p:sp>
        <p:nvSpPr>
          <p:cNvPr id="20" name="TextBox 29">
            <a:extLst>
              <a:ext uri="{FF2B5EF4-FFF2-40B4-BE49-F238E27FC236}">
                <a16:creationId xmlns:a16="http://schemas.microsoft.com/office/drawing/2014/main" id="{95818D34-4C3B-4C0B-B2E9-7DEE405794E2}"/>
              </a:ext>
            </a:extLst>
          </p:cNvPr>
          <p:cNvSpPr txBox="1"/>
          <p:nvPr/>
        </p:nvSpPr>
        <p:spPr>
          <a:xfrm>
            <a:off x="866718" y="3656595"/>
            <a:ext cx="1668310" cy="389899"/>
          </a:xfrm>
          <a:prstGeom prst="rect">
            <a:avLst/>
          </a:prstGeom>
          <a:noFill/>
        </p:spPr>
        <p:txBody>
          <a:bodyPr wrap="none" lIns="162544" tIns="81272" rIns="162544" bIns="81272" rtlCol="0" anchor="t">
            <a:spAutoFit/>
          </a:bodyPr>
          <a:lstStyle/>
          <a:p>
            <a:r>
              <a:rPr lang="en-US" sz="1467" b="1">
                <a:solidFill>
                  <a:schemeClr val="bg1"/>
                </a:solidFill>
              </a:rPr>
              <a:t>QXG-10G2SF-CX4</a:t>
            </a:r>
          </a:p>
        </p:txBody>
      </p:sp>
      <p:sp>
        <p:nvSpPr>
          <p:cNvPr id="43" name="TextBox 29">
            <a:extLst>
              <a:ext uri="{FF2B5EF4-FFF2-40B4-BE49-F238E27FC236}">
                <a16:creationId xmlns:a16="http://schemas.microsoft.com/office/drawing/2014/main" id="{39FAA6E8-04E2-EA43-9204-1D1561C7C742}"/>
              </a:ext>
            </a:extLst>
          </p:cNvPr>
          <p:cNvSpPr txBox="1"/>
          <p:nvPr/>
        </p:nvSpPr>
        <p:spPr>
          <a:xfrm>
            <a:off x="9658974" y="2801691"/>
            <a:ext cx="1576938"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dirty="0">
                <a:solidFill>
                  <a:schemeClr val="bg1"/>
                </a:solidFill>
              </a:rPr>
              <a:t>QXG-5G1T-111C</a:t>
            </a:r>
          </a:p>
        </p:txBody>
      </p:sp>
      <p:sp>
        <p:nvSpPr>
          <p:cNvPr id="45" name="TextBox 29">
            <a:extLst>
              <a:ext uri="{FF2B5EF4-FFF2-40B4-BE49-F238E27FC236}">
                <a16:creationId xmlns:a16="http://schemas.microsoft.com/office/drawing/2014/main" id="{C310ADD9-A473-6D44-A3A2-DE91256A9E26}"/>
              </a:ext>
            </a:extLst>
          </p:cNvPr>
          <p:cNvSpPr txBox="1"/>
          <p:nvPr/>
        </p:nvSpPr>
        <p:spPr>
          <a:xfrm>
            <a:off x="9654527" y="3083879"/>
            <a:ext cx="1576938"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467">
                <a:solidFill>
                  <a:schemeClr val="bg1"/>
                </a:solidFill>
              </a:rPr>
              <a:t>QXG-5G2T-111C</a:t>
            </a:r>
          </a:p>
        </p:txBody>
      </p:sp>
      <p:sp>
        <p:nvSpPr>
          <p:cNvPr id="47" name="TextBox 29">
            <a:extLst>
              <a:ext uri="{FF2B5EF4-FFF2-40B4-BE49-F238E27FC236}">
                <a16:creationId xmlns:a16="http://schemas.microsoft.com/office/drawing/2014/main" id="{46A2F5E4-8623-B145-BF0A-DAA74F8BA667}"/>
              </a:ext>
            </a:extLst>
          </p:cNvPr>
          <p:cNvSpPr txBox="1"/>
          <p:nvPr/>
        </p:nvSpPr>
        <p:spPr>
          <a:xfrm>
            <a:off x="9658166" y="3366067"/>
            <a:ext cx="1576938"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467">
                <a:solidFill>
                  <a:schemeClr val="bg1"/>
                </a:solidFill>
              </a:rPr>
              <a:t>QXG-5G4T-111C</a:t>
            </a:r>
          </a:p>
        </p:txBody>
      </p:sp>
      <p:pic>
        <p:nvPicPr>
          <p:cNvPr id="32" name="圖片 31">
            <a:extLst>
              <a:ext uri="{FF2B5EF4-FFF2-40B4-BE49-F238E27FC236}">
                <a16:creationId xmlns:a16="http://schemas.microsoft.com/office/drawing/2014/main" id="{85D5C650-2543-FD47-8C75-72A8D2A748F0}"/>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8301642" y="2865764"/>
            <a:ext cx="1526997" cy="1003225"/>
          </a:xfrm>
          <a:prstGeom prst="rect">
            <a:avLst/>
          </a:prstGeom>
        </p:spPr>
      </p:pic>
      <p:sp>
        <p:nvSpPr>
          <p:cNvPr id="56" name="文字方塊 55">
            <a:extLst>
              <a:ext uri="{FF2B5EF4-FFF2-40B4-BE49-F238E27FC236}">
                <a16:creationId xmlns:a16="http://schemas.microsoft.com/office/drawing/2014/main" id="{39388A57-6DB5-774C-8EEE-0EA6361EE25A}"/>
              </a:ext>
            </a:extLst>
          </p:cNvPr>
          <p:cNvSpPr txBox="1"/>
          <p:nvPr/>
        </p:nvSpPr>
        <p:spPr>
          <a:xfrm>
            <a:off x="8504329" y="2493169"/>
            <a:ext cx="1079771" cy="340519"/>
          </a:xfrm>
          <a:prstGeom prst="roundRect">
            <a:avLst/>
          </a:prstGeom>
          <a:solidFill>
            <a:srgbClr val="FFC000">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1200" b="1"/>
              <a:t>1/2/4 x RJ45</a:t>
            </a:r>
            <a:endParaRPr lang="zh-TW" altLang="en-US" sz="1200" b="1"/>
          </a:p>
        </p:txBody>
      </p:sp>
      <p:sp>
        <p:nvSpPr>
          <p:cNvPr id="61" name="TextBox 45">
            <a:extLst>
              <a:ext uri="{FF2B5EF4-FFF2-40B4-BE49-F238E27FC236}">
                <a16:creationId xmlns:a16="http://schemas.microsoft.com/office/drawing/2014/main" id="{01EF8245-0FB0-7347-9DF6-7A0BA9196594}"/>
              </a:ext>
            </a:extLst>
          </p:cNvPr>
          <p:cNvSpPr txBox="1"/>
          <p:nvPr/>
        </p:nvSpPr>
        <p:spPr>
          <a:xfrm>
            <a:off x="4423434" y="3675146"/>
            <a:ext cx="1840656" cy="318100"/>
          </a:xfrm>
          <a:prstGeom prst="rect">
            <a:avLst/>
          </a:prstGeom>
          <a:noFill/>
        </p:spPr>
        <p:txBody>
          <a:bodyPr wrap="square" rtlCol="0" anchor="t">
            <a:spAutoFit/>
          </a:bodyPr>
          <a:lstStyle/>
          <a:p>
            <a:pPr algn="ctr"/>
            <a:r>
              <a:rPr lang="en-US" altLang="zh-TW" sz="1467" b="1">
                <a:solidFill>
                  <a:schemeClr val="bg1"/>
                </a:solidFill>
              </a:rPr>
              <a:t>QXG-10G2TB</a:t>
            </a:r>
            <a:endParaRPr lang="zh-TW" altLang="en-US" sz="1467" b="1">
              <a:solidFill>
                <a:schemeClr val="bg1"/>
              </a:solidFill>
            </a:endParaRPr>
          </a:p>
        </p:txBody>
      </p:sp>
      <p:sp>
        <p:nvSpPr>
          <p:cNvPr id="63" name="文字方塊 62">
            <a:extLst>
              <a:ext uri="{FF2B5EF4-FFF2-40B4-BE49-F238E27FC236}">
                <a16:creationId xmlns:a16="http://schemas.microsoft.com/office/drawing/2014/main" id="{BB0E9AC8-F0C9-2B40-842D-491CC7CD5C79}"/>
              </a:ext>
            </a:extLst>
          </p:cNvPr>
          <p:cNvSpPr txBox="1"/>
          <p:nvPr/>
        </p:nvSpPr>
        <p:spPr>
          <a:xfrm>
            <a:off x="4879969" y="2500114"/>
            <a:ext cx="726280" cy="306467"/>
          </a:xfrm>
          <a:prstGeom prst="roundRect">
            <a:avLst/>
          </a:prstGeom>
          <a:solidFill>
            <a:srgbClr val="FFC000">
              <a:alpha val="85000"/>
            </a:srgbClr>
          </a:solidFill>
        </p:spPr>
        <p:txBody>
          <a:bodyPr wrap="none" rtlCol="0" anchor="t">
            <a:spAutoFit/>
          </a:bodyPr>
          <a:lstStyle/>
          <a:p>
            <a:r>
              <a:rPr kumimoji="1" lang="en-US" altLang="zh-TW" sz="1200" b="1"/>
              <a:t>2 x RJ45</a:t>
            </a:r>
            <a:endParaRPr kumimoji="1" lang="zh-TW" altLang="en-US" sz="1200" b="1"/>
          </a:p>
        </p:txBody>
      </p:sp>
      <p:sp>
        <p:nvSpPr>
          <p:cNvPr id="64" name="文字方塊 63">
            <a:extLst>
              <a:ext uri="{FF2B5EF4-FFF2-40B4-BE49-F238E27FC236}">
                <a16:creationId xmlns:a16="http://schemas.microsoft.com/office/drawing/2014/main" id="{E018BC3E-95E7-2C44-8FC9-566CBFC6F365}"/>
              </a:ext>
            </a:extLst>
          </p:cNvPr>
          <p:cNvSpPr txBox="1"/>
          <p:nvPr/>
        </p:nvSpPr>
        <p:spPr>
          <a:xfrm>
            <a:off x="6629394" y="2500114"/>
            <a:ext cx="726280" cy="306467"/>
          </a:xfrm>
          <a:prstGeom prst="roundRect">
            <a:avLst/>
          </a:prstGeom>
          <a:solidFill>
            <a:srgbClr val="FFC000">
              <a:alpha val="85000"/>
            </a:srgbClr>
          </a:solidFill>
        </p:spPr>
        <p:txBody>
          <a:bodyPr wrap="none" rtlCol="0" anchor="t">
            <a:spAutoFit/>
          </a:bodyPr>
          <a:lstStyle/>
          <a:p>
            <a:r>
              <a:rPr kumimoji="1" lang="en-US" altLang="zh-TW" sz="1200" b="1"/>
              <a:t>1 x RJ45</a:t>
            </a:r>
            <a:endParaRPr kumimoji="1" lang="zh-TW" altLang="en-US" sz="1200" b="1"/>
          </a:p>
        </p:txBody>
      </p:sp>
      <p:sp>
        <p:nvSpPr>
          <p:cNvPr id="65" name="文字方塊 64">
            <a:extLst>
              <a:ext uri="{FF2B5EF4-FFF2-40B4-BE49-F238E27FC236}">
                <a16:creationId xmlns:a16="http://schemas.microsoft.com/office/drawing/2014/main" id="{988A6159-1E58-7F43-98A8-F89F17E16AF0}"/>
              </a:ext>
            </a:extLst>
          </p:cNvPr>
          <p:cNvSpPr txBox="1"/>
          <p:nvPr/>
        </p:nvSpPr>
        <p:spPr>
          <a:xfrm>
            <a:off x="1263730" y="2500114"/>
            <a:ext cx="732940" cy="306467"/>
          </a:xfrm>
          <a:prstGeom prst="roundRect">
            <a:avLst/>
          </a:prstGeom>
          <a:solidFill>
            <a:srgbClr val="FFC000">
              <a:alpha val="85000"/>
            </a:srgbClr>
          </a:solidFill>
        </p:spPr>
        <p:txBody>
          <a:bodyPr wrap="none" rtlCol="0">
            <a:spAutoFit/>
          </a:bodyPr>
          <a:lstStyle/>
          <a:p>
            <a:r>
              <a:rPr kumimoji="1" lang="en-US" altLang="zh-TW" sz="1200" b="1"/>
              <a:t>2 x SFP+</a:t>
            </a:r>
            <a:endParaRPr kumimoji="1" lang="zh-TW" altLang="en-US" sz="1200" b="1"/>
          </a:p>
        </p:txBody>
      </p:sp>
      <p:pic>
        <p:nvPicPr>
          <p:cNvPr id="70" name="圖片 69">
            <a:extLst>
              <a:ext uri="{FF2B5EF4-FFF2-40B4-BE49-F238E27FC236}">
                <a16:creationId xmlns:a16="http://schemas.microsoft.com/office/drawing/2014/main" id="{D5644308-9B86-6D48-84E3-14D228FC3FB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046550" y="2905737"/>
            <a:ext cx="1336107" cy="834919"/>
          </a:xfrm>
          <a:prstGeom prst="rect">
            <a:avLst/>
          </a:prstGeom>
        </p:spPr>
      </p:pic>
      <p:sp>
        <p:nvSpPr>
          <p:cNvPr id="17" name="TextBox 76">
            <a:extLst>
              <a:ext uri="{FF2B5EF4-FFF2-40B4-BE49-F238E27FC236}">
                <a16:creationId xmlns:a16="http://schemas.microsoft.com/office/drawing/2014/main" id="{C3930D45-CD26-47AC-B24C-D3EFB230FDBC}"/>
              </a:ext>
            </a:extLst>
          </p:cNvPr>
          <p:cNvSpPr txBox="1"/>
          <p:nvPr/>
        </p:nvSpPr>
        <p:spPr>
          <a:xfrm>
            <a:off x="814341" y="6229578"/>
            <a:ext cx="1689213"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altLang="zh-TW" sz="1467">
                <a:solidFill>
                  <a:schemeClr val="bg1"/>
                </a:solidFill>
              </a:rPr>
              <a:t>LAN-40G2SF-MLX</a:t>
            </a:r>
          </a:p>
        </p:txBody>
      </p:sp>
      <p:sp>
        <p:nvSpPr>
          <p:cNvPr id="55" name="TextBox 76">
            <a:extLst>
              <a:ext uri="{FF2B5EF4-FFF2-40B4-BE49-F238E27FC236}">
                <a16:creationId xmlns:a16="http://schemas.microsoft.com/office/drawing/2014/main" id="{E0F654A7-FA76-E648-BBFD-6F58934AF787}"/>
              </a:ext>
            </a:extLst>
          </p:cNvPr>
          <p:cNvSpPr txBox="1"/>
          <p:nvPr/>
        </p:nvSpPr>
        <p:spPr>
          <a:xfrm>
            <a:off x="2777930" y="6238857"/>
            <a:ext cx="1524713" cy="318100"/>
          </a:xfrm>
          <a:prstGeom prst="rect">
            <a:avLst/>
          </a:prstGeom>
          <a:noFill/>
        </p:spPr>
        <p:txBody>
          <a:bodyPr wrap="none" rtlCol="0" anchor="t">
            <a:spAutoFit/>
          </a:bodyPr>
          <a:lstStyle/>
          <a:p>
            <a:r>
              <a:rPr lang="en-US" altLang="zh-TW" sz="1467" b="1">
                <a:solidFill>
                  <a:schemeClr val="bg1"/>
                </a:solidFill>
              </a:rPr>
              <a:t>QXG-25G2SF-CX6</a:t>
            </a:r>
          </a:p>
        </p:txBody>
      </p:sp>
      <p:sp>
        <p:nvSpPr>
          <p:cNvPr id="59" name="文字方塊 58">
            <a:extLst>
              <a:ext uri="{FF2B5EF4-FFF2-40B4-BE49-F238E27FC236}">
                <a16:creationId xmlns:a16="http://schemas.microsoft.com/office/drawing/2014/main" id="{206BEB08-93B6-6C4E-8A09-DC46A4116AAF}"/>
              </a:ext>
            </a:extLst>
          </p:cNvPr>
          <p:cNvSpPr txBox="1"/>
          <p:nvPr/>
        </p:nvSpPr>
        <p:spPr>
          <a:xfrm>
            <a:off x="962955" y="4944700"/>
            <a:ext cx="1332763" cy="306467"/>
          </a:xfrm>
          <a:prstGeom prst="roundRect">
            <a:avLst/>
          </a:prstGeom>
          <a:solidFill>
            <a:srgbClr val="FFC000">
              <a:alpha val="85000"/>
            </a:srgbClr>
          </a:solidFill>
        </p:spPr>
        <p:txBody>
          <a:bodyPr wrap="none" rtlCol="0">
            <a:spAutoFit/>
          </a:bodyPr>
          <a:lstStyle/>
          <a:p>
            <a:r>
              <a:rPr kumimoji="1" lang="en-US" altLang="zh-TW" sz="1200" b="1"/>
              <a:t>2 x QSFP+ 40Gb/s</a:t>
            </a:r>
            <a:endParaRPr kumimoji="1" lang="zh-TW" altLang="en-US" sz="1200" b="1"/>
          </a:p>
        </p:txBody>
      </p:sp>
      <p:sp>
        <p:nvSpPr>
          <p:cNvPr id="66" name="文字方塊 65">
            <a:extLst>
              <a:ext uri="{FF2B5EF4-FFF2-40B4-BE49-F238E27FC236}">
                <a16:creationId xmlns:a16="http://schemas.microsoft.com/office/drawing/2014/main" id="{BEDB12C6-BF4F-FC4D-90ED-4C54056E4802}"/>
              </a:ext>
            </a:extLst>
          </p:cNvPr>
          <p:cNvSpPr txBox="1"/>
          <p:nvPr/>
        </p:nvSpPr>
        <p:spPr>
          <a:xfrm>
            <a:off x="2885482" y="4950756"/>
            <a:ext cx="1306619" cy="306467"/>
          </a:xfrm>
          <a:prstGeom prst="roundRect">
            <a:avLst/>
          </a:prstGeom>
          <a:solidFill>
            <a:srgbClr val="FFC000">
              <a:alpha val="85000"/>
            </a:srgbClr>
          </a:solidFill>
        </p:spPr>
        <p:txBody>
          <a:bodyPr wrap="none" rtlCol="0">
            <a:spAutoFit/>
          </a:bodyPr>
          <a:lstStyle/>
          <a:p>
            <a:r>
              <a:rPr kumimoji="1" lang="en-US" altLang="zh-TW" sz="1200" b="1"/>
              <a:t>2 x SFP28 25Gb/s</a:t>
            </a:r>
            <a:endParaRPr kumimoji="1" lang="zh-TW" altLang="en-US" sz="1200" b="1"/>
          </a:p>
        </p:txBody>
      </p:sp>
      <p:sp>
        <p:nvSpPr>
          <p:cNvPr id="73" name="文字方塊 72">
            <a:extLst>
              <a:ext uri="{FF2B5EF4-FFF2-40B4-BE49-F238E27FC236}">
                <a16:creationId xmlns:a16="http://schemas.microsoft.com/office/drawing/2014/main" id="{0ADF4E3D-AE90-8940-AF8C-4080F1C1BBED}"/>
              </a:ext>
            </a:extLst>
          </p:cNvPr>
          <p:cNvSpPr txBox="1"/>
          <p:nvPr/>
        </p:nvSpPr>
        <p:spPr>
          <a:xfrm>
            <a:off x="3123011" y="2500114"/>
            <a:ext cx="726280" cy="306467"/>
          </a:xfrm>
          <a:prstGeom prst="roundRect">
            <a:avLst/>
          </a:prstGeom>
          <a:solidFill>
            <a:srgbClr val="FFC000">
              <a:alpha val="85000"/>
            </a:srgbClr>
          </a:solidFill>
        </p:spPr>
        <p:txBody>
          <a:bodyPr wrap="none" rtlCol="0">
            <a:spAutoFit/>
          </a:bodyPr>
          <a:lstStyle/>
          <a:p>
            <a:r>
              <a:rPr kumimoji="1" lang="en-US" altLang="zh-TW" sz="1200" b="1"/>
              <a:t>2 x RJ45</a:t>
            </a:r>
            <a:endParaRPr kumimoji="1" lang="zh-TW" altLang="en-US" sz="1200" b="1"/>
          </a:p>
        </p:txBody>
      </p:sp>
      <p:sp>
        <p:nvSpPr>
          <p:cNvPr id="81" name="TextBox 45">
            <a:extLst>
              <a:ext uri="{FF2B5EF4-FFF2-40B4-BE49-F238E27FC236}">
                <a16:creationId xmlns:a16="http://schemas.microsoft.com/office/drawing/2014/main" id="{1F68397C-4447-5F46-809F-0A050C350D2D}"/>
              </a:ext>
            </a:extLst>
          </p:cNvPr>
          <p:cNvSpPr txBox="1"/>
          <p:nvPr/>
        </p:nvSpPr>
        <p:spPr>
          <a:xfrm>
            <a:off x="4914941" y="6241988"/>
            <a:ext cx="3032430" cy="318100"/>
          </a:xfrm>
          <a:prstGeom prst="rect">
            <a:avLst/>
          </a:prstGeom>
          <a:noFill/>
        </p:spPr>
        <p:txBody>
          <a:bodyPr wrap="square" rtlCol="0" anchor="t">
            <a:spAutoFit/>
          </a:bodyPr>
          <a:lstStyle>
            <a:defPPr marR="0" lvl="0" algn="l" rtl="0">
              <a:lnSpc>
                <a:spcPct val="100000"/>
              </a:lnSpc>
              <a:spcBef>
                <a:spcPts val="0"/>
              </a:spcBef>
              <a:spcAft>
                <a:spcPts val="0"/>
              </a:spcAft>
            </a:defPPr>
            <a:lvl1pPr algn="ctr">
              <a:defRPr sz="1100" b="1">
                <a:solidFill>
                  <a:srgbClr val="39523E"/>
                </a:solidFill>
                <a:ea typeface="+mn-ea"/>
              </a:defRPr>
            </a:lvl1pPr>
          </a:lstStyle>
          <a:p>
            <a:r>
              <a:rPr lang="en-US" altLang="zh-TW" sz="1467">
                <a:solidFill>
                  <a:schemeClr val="bg1"/>
                </a:solidFill>
              </a:rPr>
              <a:t>QXG-100G2SF-E810</a:t>
            </a:r>
            <a:endParaRPr lang="zh-TW" altLang="en-US" sz="1467">
              <a:solidFill>
                <a:schemeClr val="bg1"/>
              </a:solidFill>
            </a:endParaRPr>
          </a:p>
        </p:txBody>
      </p:sp>
      <p:sp>
        <p:nvSpPr>
          <p:cNvPr id="87" name="圓角化對角線角落矩形 8">
            <a:extLst>
              <a:ext uri="{FF2B5EF4-FFF2-40B4-BE49-F238E27FC236}">
                <a16:creationId xmlns:a16="http://schemas.microsoft.com/office/drawing/2014/main" id="{20FF0F44-DFA9-4DB3-B985-7E4F95D085C3}"/>
              </a:ext>
            </a:extLst>
          </p:cNvPr>
          <p:cNvSpPr/>
          <p:nvPr/>
        </p:nvSpPr>
        <p:spPr>
          <a:xfrm flipH="1">
            <a:off x="4949380" y="4381994"/>
            <a:ext cx="2097495"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100GbE </a:t>
            </a:r>
            <a:r>
              <a:rPr lang="zh-TW" altLang="en-US" b="1">
                <a:solidFill>
                  <a:schemeClr val="bg1"/>
                </a:solidFill>
                <a:latin typeface="Arial" panose="020B0604020202020204" pitchFamily="34" charset="0"/>
                <a:ea typeface="微軟正黑體" pitchFamily="34" charset="-120"/>
                <a:cs typeface="Arial" panose="020B0604020202020204" pitchFamily="34" charset="0"/>
              </a:rPr>
              <a:t>網路卡</a:t>
            </a:r>
            <a:endParaRPr lang="en-US" altLang="zh-TW" b="1">
              <a:solidFill>
                <a:schemeClr val="bg1"/>
              </a:solidFill>
              <a:latin typeface="微軟正黑體" pitchFamily="34" charset="-120"/>
              <a:ea typeface="微軟正黑體" pitchFamily="34" charset="-120"/>
            </a:endParaRPr>
          </a:p>
        </p:txBody>
      </p:sp>
      <p:sp>
        <p:nvSpPr>
          <p:cNvPr id="91" name="圓角化對角線角落矩形 8">
            <a:extLst>
              <a:ext uri="{FF2B5EF4-FFF2-40B4-BE49-F238E27FC236}">
                <a16:creationId xmlns:a16="http://schemas.microsoft.com/office/drawing/2014/main" id="{AD550588-3ACA-4A3E-8CE8-F770C557595B}"/>
              </a:ext>
            </a:extLst>
          </p:cNvPr>
          <p:cNvSpPr/>
          <p:nvPr/>
        </p:nvSpPr>
        <p:spPr>
          <a:xfrm flipH="1">
            <a:off x="631263" y="4377703"/>
            <a:ext cx="2177923"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r>
              <a:rPr lang="en-US" altLang="zh-TW" b="1">
                <a:solidFill>
                  <a:schemeClr val="bg1"/>
                </a:solidFill>
                <a:latin typeface="Arial" panose="020B0604020202020204" pitchFamily="34" charset="0"/>
                <a:ea typeface="微軟正黑體" pitchFamily="34" charset="-120"/>
                <a:cs typeface="Arial" panose="020B0604020202020204" pitchFamily="34" charset="0"/>
              </a:rPr>
              <a:t>40/25GbE</a:t>
            </a:r>
            <a:r>
              <a:rPr lang="zh-CN" altLang="en-US" b="1">
                <a:solidFill>
                  <a:schemeClr val="bg1"/>
                </a:solidFill>
                <a:latin typeface="Arial" panose="020B0604020202020204" pitchFamily="34" charset="0"/>
                <a:ea typeface="微軟正黑體" pitchFamily="34" charset="-120"/>
                <a:cs typeface="Arial" panose="020B0604020202020204" pitchFamily="34" charset="0"/>
              </a:rPr>
              <a:t>網路卡</a:t>
            </a:r>
            <a:endParaRPr lang="en-US" altLang="zh-CN" b="1">
              <a:solidFill>
                <a:schemeClr val="bg1"/>
              </a:solidFill>
              <a:latin typeface="Arial" panose="020B0604020202020204" pitchFamily="34" charset="0"/>
              <a:ea typeface="微軟正黑體" pitchFamily="34" charset="-120"/>
              <a:cs typeface="Arial" panose="020B0604020202020204" pitchFamily="34" charset="0"/>
            </a:endParaRPr>
          </a:p>
        </p:txBody>
      </p:sp>
      <p:sp>
        <p:nvSpPr>
          <p:cNvPr id="50" name="圓角化對角線角落矩形 8">
            <a:extLst>
              <a:ext uri="{FF2B5EF4-FFF2-40B4-BE49-F238E27FC236}">
                <a16:creationId xmlns:a16="http://schemas.microsoft.com/office/drawing/2014/main" id="{627C4274-995F-4D11-BD85-2576756400DE}"/>
              </a:ext>
            </a:extLst>
          </p:cNvPr>
          <p:cNvSpPr/>
          <p:nvPr/>
        </p:nvSpPr>
        <p:spPr>
          <a:xfrm flipH="1">
            <a:off x="8253225" y="1942602"/>
            <a:ext cx="1757243"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a:r>
              <a:rPr lang="en-US" altLang="zh-TW" b="1">
                <a:solidFill>
                  <a:schemeClr val="bg1"/>
                </a:solidFill>
                <a:latin typeface="Arial"/>
                <a:ea typeface="微軟正黑體"/>
                <a:cs typeface="Arial"/>
              </a:rPr>
              <a:t>5GbE</a:t>
            </a:r>
            <a:r>
              <a:rPr lang="zh-TW" altLang="en-US" b="1">
                <a:solidFill>
                  <a:schemeClr val="bg1"/>
                </a:solidFill>
                <a:latin typeface="Microsoft JhengHei"/>
                <a:ea typeface="Microsoft JhengHei"/>
                <a:cs typeface="Arial"/>
              </a:rPr>
              <a:t>網路卡</a:t>
            </a:r>
            <a:endParaRPr lang="zh-TW" altLang="en-US">
              <a:solidFill>
                <a:schemeClr val="bg1"/>
              </a:solidFill>
              <a:ea typeface="新細明體"/>
              <a:cs typeface="Arial"/>
            </a:endParaRPr>
          </a:p>
        </p:txBody>
      </p:sp>
      <p:sp>
        <p:nvSpPr>
          <p:cNvPr id="60" name="TextBox 29">
            <a:extLst>
              <a:ext uri="{FF2B5EF4-FFF2-40B4-BE49-F238E27FC236}">
                <a16:creationId xmlns:a16="http://schemas.microsoft.com/office/drawing/2014/main" id="{685700EF-6A81-4695-AE8F-CB795F69BDCA}"/>
              </a:ext>
            </a:extLst>
          </p:cNvPr>
          <p:cNvSpPr txBox="1"/>
          <p:nvPr/>
        </p:nvSpPr>
        <p:spPr>
          <a:xfrm>
            <a:off x="9695247" y="5175490"/>
            <a:ext cx="1527245"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chemeClr val="bg1"/>
                </a:solidFill>
              </a:rPr>
              <a:t>QXG-2G1T-I225</a:t>
            </a:r>
          </a:p>
        </p:txBody>
      </p:sp>
      <p:sp>
        <p:nvSpPr>
          <p:cNvPr id="68" name="TextBox 29">
            <a:extLst>
              <a:ext uri="{FF2B5EF4-FFF2-40B4-BE49-F238E27FC236}">
                <a16:creationId xmlns:a16="http://schemas.microsoft.com/office/drawing/2014/main" id="{A8A95DE0-EAEB-40EF-9155-EAF7C2A82D7A}"/>
              </a:ext>
            </a:extLst>
          </p:cNvPr>
          <p:cNvSpPr txBox="1"/>
          <p:nvPr/>
        </p:nvSpPr>
        <p:spPr>
          <a:xfrm>
            <a:off x="9695247" y="5437990"/>
            <a:ext cx="1527245"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chemeClr val="bg1"/>
                </a:solidFill>
              </a:rPr>
              <a:t>QXG-2G2T-I225</a:t>
            </a:r>
          </a:p>
        </p:txBody>
      </p:sp>
      <p:sp>
        <p:nvSpPr>
          <p:cNvPr id="69" name="TextBox 29">
            <a:extLst>
              <a:ext uri="{FF2B5EF4-FFF2-40B4-BE49-F238E27FC236}">
                <a16:creationId xmlns:a16="http://schemas.microsoft.com/office/drawing/2014/main" id="{3718E28E-3B51-405D-B3F7-64317E989FD3}"/>
              </a:ext>
            </a:extLst>
          </p:cNvPr>
          <p:cNvSpPr txBox="1"/>
          <p:nvPr/>
        </p:nvSpPr>
        <p:spPr>
          <a:xfrm>
            <a:off x="9695248" y="5700493"/>
            <a:ext cx="1527245" cy="38989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467">
                <a:solidFill>
                  <a:schemeClr val="bg1"/>
                </a:solidFill>
              </a:rPr>
              <a:t>QXG-2G4T-I225</a:t>
            </a:r>
          </a:p>
        </p:txBody>
      </p:sp>
      <p:sp>
        <p:nvSpPr>
          <p:cNvPr id="54" name="圓角化對角線角落矩形 8">
            <a:extLst>
              <a:ext uri="{FF2B5EF4-FFF2-40B4-BE49-F238E27FC236}">
                <a16:creationId xmlns:a16="http://schemas.microsoft.com/office/drawing/2014/main" id="{12447289-E590-4CFF-8D3E-5DE0102ADE04}"/>
              </a:ext>
            </a:extLst>
          </p:cNvPr>
          <p:cNvSpPr/>
          <p:nvPr/>
        </p:nvSpPr>
        <p:spPr>
          <a:xfrm flipH="1">
            <a:off x="8280431" y="4345721"/>
            <a:ext cx="1958366"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a:r>
              <a:rPr lang="en-US" b="1">
                <a:solidFill>
                  <a:schemeClr val="bg1"/>
                </a:solidFill>
                <a:latin typeface="Arial"/>
                <a:ea typeface="微軟正黑體"/>
                <a:cs typeface="Arial"/>
              </a:rPr>
              <a:t>2.5GbE </a:t>
            </a:r>
            <a:r>
              <a:rPr lang="zh-TW" altLang="en-US" b="1">
                <a:solidFill>
                  <a:schemeClr val="bg1"/>
                </a:solidFill>
                <a:latin typeface="Arial"/>
                <a:ea typeface="微軟正黑體"/>
                <a:cs typeface="Arial"/>
              </a:rPr>
              <a:t>網路卡</a:t>
            </a:r>
          </a:p>
        </p:txBody>
      </p:sp>
      <p:sp>
        <p:nvSpPr>
          <p:cNvPr id="44" name="文字方塊 43">
            <a:extLst>
              <a:ext uri="{FF2B5EF4-FFF2-40B4-BE49-F238E27FC236}">
                <a16:creationId xmlns:a16="http://schemas.microsoft.com/office/drawing/2014/main" id="{7ADD31BD-1540-41C2-9913-0E09C56E2C63}"/>
              </a:ext>
            </a:extLst>
          </p:cNvPr>
          <p:cNvSpPr txBox="1"/>
          <p:nvPr/>
        </p:nvSpPr>
        <p:spPr>
          <a:xfrm>
            <a:off x="8573625" y="4927438"/>
            <a:ext cx="1079771" cy="340519"/>
          </a:xfrm>
          <a:prstGeom prst="roundRect">
            <a:avLst/>
          </a:prstGeom>
          <a:solidFill>
            <a:srgbClr val="FFC000">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1200" b="1"/>
              <a:t>1/2/4 x RJ45</a:t>
            </a:r>
            <a:endParaRPr lang="zh-TW" altLang="en-US" sz="1200" b="1"/>
          </a:p>
        </p:txBody>
      </p:sp>
      <p:pic>
        <p:nvPicPr>
          <p:cNvPr id="1026" name="Picture 2" descr="QXG-10G2T-X710">
            <a:extLst>
              <a:ext uri="{FF2B5EF4-FFF2-40B4-BE49-F238E27FC236}">
                <a16:creationId xmlns:a16="http://schemas.microsoft.com/office/drawing/2014/main" id="{1622F116-8889-E44E-9C55-ADBAD43368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2185" y="2769391"/>
            <a:ext cx="1224096" cy="10636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QXG-25G2SF-CX6">
            <a:extLst>
              <a:ext uri="{FF2B5EF4-FFF2-40B4-BE49-F238E27FC236}">
                <a16:creationId xmlns:a16="http://schemas.microsoft.com/office/drawing/2014/main" id="{D6FD8A25-384A-5847-9C79-57AA84851B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8025" y="5200912"/>
            <a:ext cx="1275818" cy="1108544"/>
          </a:xfrm>
          <a:prstGeom prst="rect">
            <a:avLst/>
          </a:prstGeom>
          <a:noFill/>
          <a:extLst>
            <a:ext uri="{909E8E84-426E-40DD-AFC4-6F175D3DCCD1}">
              <a14:hiddenFill xmlns:a14="http://schemas.microsoft.com/office/drawing/2010/main">
                <a:solidFill>
                  <a:srgbClr val="FFFFFF"/>
                </a:solidFill>
              </a14:hiddenFill>
            </a:ext>
          </a:extLst>
        </p:spPr>
      </p:pic>
      <p:sp>
        <p:nvSpPr>
          <p:cNvPr id="48" name="文字方塊 47">
            <a:extLst>
              <a:ext uri="{FF2B5EF4-FFF2-40B4-BE49-F238E27FC236}">
                <a16:creationId xmlns:a16="http://schemas.microsoft.com/office/drawing/2014/main" id="{C7F130D7-AADB-C246-9527-03DAF86ABE98}"/>
              </a:ext>
            </a:extLst>
          </p:cNvPr>
          <p:cNvSpPr txBox="1"/>
          <p:nvPr/>
        </p:nvSpPr>
        <p:spPr>
          <a:xfrm>
            <a:off x="5881184" y="4921301"/>
            <a:ext cx="917459" cy="306467"/>
          </a:xfrm>
          <a:prstGeom prst="roundRect">
            <a:avLst/>
          </a:prstGeom>
          <a:solidFill>
            <a:srgbClr val="FFC000">
              <a:alpha val="85000"/>
            </a:srgbClr>
          </a:solidFill>
        </p:spPr>
        <p:txBody>
          <a:bodyPr wrap="none" rtlCol="0">
            <a:spAutoFit/>
          </a:bodyPr>
          <a:lstStyle/>
          <a:p>
            <a:r>
              <a:rPr kumimoji="1" lang="en-US" altLang="zh-TW" sz="1200" b="1"/>
              <a:t>2 x QSFP28</a:t>
            </a:r>
            <a:endParaRPr kumimoji="1" lang="zh-TW" altLang="en-US" sz="1200" b="1"/>
          </a:p>
        </p:txBody>
      </p:sp>
      <p:pic>
        <p:nvPicPr>
          <p:cNvPr id="1032" name="Picture 8" descr="LAN-40G2SF-MLX">
            <a:extLst>
              <a:ext uri="{FF2B5EF4-FFF2-40B4-BE49-F238E27FC236}">
                <a16:creationId xmlns:a16="http://schemas.microsoft.com/office/drawing/2014/main" id="{FAD07BC8-5DAD-8844-BF59-E874D99BE3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1346" y="5123120"/>
            <a:ext cx="1440493" cy="125162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QXG-5G4T-111C">
            <a:extLst>
              <a:ext uri="{FF2B5EF4-FFF2-40B4-BE49-F238E27FC236}">
                <a16:creationId xmlns:a16="http://schemas.microsoft.com/office/drawing/2014/main" id="{C906B22A-F400-AB44-B43D-8629222D041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66525" y="5154838"/>
            <a:ext cx="1462114" cy="127041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QXG-10G1T">
            <a:extLst>
              <a:ext uri="{FF2B5EF4-FFF2-40B4-BE49-F238E27FC236}">
                <a16:creationId xmlns:a16="http://schemas.microsoft.com/office/drawing/2014/main" id="{DD362F7C-0468-D946-9BDE-645CEF7BE6E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42268" y="2765280"/>
            <a:ext cx="1148661" cy="99805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QXG-10G2TB">
            <a:extLst>
              <a:ext uri="{FF2B5EF4-FFF2-40B4-BE49-F238E27FC236}">
                <a16:creationId xmlns:a16="http://schemas.microsoft.com/office/drawing/2014/main" id="{7B693ECF-7FD9-484D-89AB-4EAA633788A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634916" y="2738858"/>
            <a:ext cx="1224097" cy="1063604"/>
          </a:xfrm>
          <a:prstGeom prst="rect">
            <a:avLst/>
          </a:prstGeom>
          <a:noFill/>
          <a:extLst>
            <a:ext uri="{909E8E84-426E-40DD-AFC4-6F175D3DCCD1}">
              <a14:hiddenFill xmlns:a14="http://schemas.microsoft.com/office/drawing/2010/main">
                <a:solidFill>
                  <a:srgbClr val="FFFFFF"/>
                </a:solidFill>
              </a14:hiddenFill>
            </a:ext>
          </a:extLst>
        </p:spPr>
      </p:pic>
      <p:sp>
        <p:nvSpPr>
          <p:cNvPr id="51" name="標題 1">
            <a:extLst>
              <a:ext uri="{FF2B5EF4-FFF2-40B4-BE49-F238E27FC236}">
                <a16:creationId xmlns:a16="http://schemas.microsoft.com/office/drawing/2014/main" id="{B0213FAF-BCE2-44EC-A362-FCB361F1D740}"/>
              </a:ext>
            </a:extLst>
          </p:cNvPr>
          <p:cNvSpPr txBox="1">
            <a:spLocks/>
          </p:cNvSpPr>
          <p:nvPr/>
        </p:nvSpPr>
        <p:spPr>
          <a:xfrm>
            <a:off x="964844" y="33338"/>
            <a:ext cx="11227156" cy="15287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zh-TW" altLang="en-US" b="1">
                <a:solidFill>
                  <a:schemeClr val="bg1"/>
                </a:solidFill>
                <a:latin typeface="微軟正黑體"/>
                <a:ea typeface="微軟正黑體"/>
              </a:rPr>
              <a:t>網路擴充：豐富的各式網路相關擴充配件</a:t>
            </a:r>
          </a:p>
        </p:txBody>
      </p:sp>
    </p:spTree>
    <p:extLst>
      <p:ext uri="{BB962C8B-B14F-4D97-AF65-F5344CB8AC3E}">
        <p14:creationId xmlns:p14="http://schemas.microsoft.com/office/powerpoint/2010/main" val="720343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83138DD-44BE-4B1D-B8D5-A060D1151A8C}"/>
              </a:ext>
            </a:extLst>
          </p:cNvPr>
          <p:cNvSpPr txBox="1"/>
          <p:nvPr/>
        </p:nvSpPr>
        <p:spPr>
          <a:xfrm>
            <a:off x="972766" y="418973"/>
            <a:ext cx="10539785" cy="769441"/>
          </a:xfrm>
          <a:prstGeom prst="rect">
            <a:avLst/>
          </a:prstGeom>
          <a:noFill/>
        </p:spPr>
        <p:txBody>
          <a:bodyPr wrap="square" rtlCol="0">
            <a:spAutoFit/>
          </a:bodyPr>
          <a:lstStyle/>
          <a:p>
            <a:r>
              <a:rPr lang="en-US" altLang="zh-TW" sz="4400" b="1">
                <a:solidFill>
                  <a:schemeClr val="bg1"/>
                </a:solidFill>
                <a:latin typeface="微軟正黑體" panose="020B0604030504040204" pitchFamily="34" charset="-120"/>
                <a:ea typeface="微軟正黑體" panose="020B0604030504040204" pitchFamily="34" charset="-120"/>
              </a:rPr>
              <a:t>PCIe Gen4 </a:t>
            </a:r>
            <a:r>
              <a:rPr lang="zh-TW" altLang="en-US" sz="4400" b="1">
                <a:solidFill>
                  <a:schemeClr val="bg1"/>
                </a:solidFill>
                <a:latin typeface="微軟正黑體" panose="020B0604030504040204" pitchFamily="34" charset="-120"/>
                <a:ea typeface="微軟正黑體" panose="020B0604030504040204" pitchFamily="34" charset="-120"/>
              </a:rPr>
              <a:t>擴充</a:t>
            </a:r>
            <a:r>
              <a:rPr lang="en-US" altLang="zh-TW" sz="4400" b="1">
                <a:solidFill>
                  <a:schemeClr val="bg1"/>
                </a:solidFill>
                <a:latin typeface="微軟正黑體" panose="020B0604030504040204" pitchFamily="34" charset="-120"/>
                <a:ea typeface="微軟正黑體" panose="020B0604030504040204" pitchFamily="34" charset="-120"/>
              </a:rPr>
              <a:t> 100GbE </a:t>
            </a:r>
            <a:r>
              <a:rPr lang="zh-TW" altLang="en-US" sz="4400" b="1">
                <a:solidFill>
                  <a:schemeClr val="bg1"/>
                </a:solidFill>
                <a:latin typeface="微軟正黑體" panose="020B0604030504040204" pitchFamily="34" charset="-120"/>
                <a:ea typeface="微軟正黑體" panose="020B0604030504040204" pitchFamily="34" charset="-120"/>
              </a:rPr>
              <a:t>網路</a:t>
            </a:r>
          </a:p>
        </p:txBody>
      </p:sp>
      <p:sp>
        <p:nvSpPr>
          <p:cNvPr id="3" name="矩形: 圓角 2">
            <a:extLst>
              <a:ext uri="{FF2B5EF4-FFF2-40B4-BE49-F238E27FC236}">
                <a16:creationId xmlns:a16="http://schemas.microsoft.com/office/drawing/2014/main" id="{E9108BFC-3B9E-2545-A8E3-0F8DE8812572}"/>
              </a:ext>
            </a:extLst>
          </p:cNvPr>
          <p:cNvSpPr/>
          <p:nvPr/>
        </p:nvSpPr>
        <p:spPr>
          <a:xfrm>
            <a:off x="6984691" y="4538879"/>
            <a:ext cx="547064" cy="1897375"/>
          </a:xfrm>
          <a:prstGeom prst="roundRect">
            <a:avLst>
              <a:gd name="adj" fmla="val 4862"/>
            </a:avLst>
          </a:prstGeom>
          <a:solidFill>
            <a:srgbClr val="00B0F0">
              <a:alpha val="15000"/>
            </a:srgbClr>
          </a:solidFill>
          <a:ln>
            <a:solidFill>
              <a:srgbClr val="0070C0"/>
            </a:solidFill>
          </a:ln>
          <a:effectLst>
            <a:outerShdw blurRad="50800" dist="38100" dir="2700000" algn="tl"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文字方塊 3">
            <a:extLst>
              <a:ext uri="{FF2B5EF4-FFF2-40B4-BE49-F238E27FC236}">
                <a16:creationId xmlns:a16="http://schemas.microsoft.com/office/drawing/2014/main" id="{A618332F-A3F0-AA46-ADC7-B2F6F8C31136}"/>
              </a:ext>
            </a:extLst>
          </p:cNvPr>
          <p:cNvSpPr txBox="1"/>
          <p:nvPr/>
        </p:nvSpPr>
        <p:spPr>
          <a:xfrm>
            <a:off x="6898519" y="6488668"/>
            <a:ext cx="1569429" cy="307777"/>
          </a:xfrm>
          <a:prstGeom prst="rect">
            <a:avLst/>
          </a:prstGeom>
          <a:noFill/>
        </p:spPr>
        <p:txBody>
          <a:bodyPr wrap="square" rtlCol="0">
            <a:spAutoFit/>
          </a:bodyPr>
          <a:lstStyle/>
          <a:p>
            <a:r>
              <a:rPr kumimoji="1" lang="zh-TW" altLang="en-US" sz="1400" b="1">
                <a:solidFill>
                  <a:schemeClr val="bg1"/>
                </a:solidFill>
                <a:latin typeface="微軟正黑體" panose="020B0604030504040204" pitchFamily="34" charset="-120"/>
                <a:ea typeface="微軟正黑體" panose="020B0604030504040204" pitchFamily="34" charset="-120"/>
              </a:rPr>
              <a:t>預裝半高擋版</a:t>
            </a:r>
          </a:p>
        </p:txBody>
      </p:sp>
      <p:sp>
        <p:nvSpPr>
          <p:cNvPr id="5" name="文字方塊 4">
            <a:extLst>
              <a:ext uri="{FF2B5EF4-FFF2-40B4-BE49-F238E27FC236}">
                <a16:creationId xmlns:a16="http://schemas.microsoft.com/office/drawing/2014/main" id="{87493432-406F-C140-9A17-B8E78B58D9B4}"/>
              </a:ext>
            </a:extLst>
          </p:cNvPr>
          <p:cNvSpPr txBox="1"/>
          <p:nvPr/>
        </p:nvSpPr>
        <p:spPr>
          <a:xfrm>
            <a:off x="5765495" y="6280040"/>
            <a:ext cx="1569429" cy="523220"/>
          </a:xfrm>
          <a:prstGeom prst="rect">
            <a:avLst/>
          </a:prstGeom>
          <a:noFill/>
        </p:spPr>
        <p:txBody>
          <a:bodyPr wrap="square" rtlCol="0">
            <a:spAutoFit/>
          </a:bodyPr>
          <a:lstStyle/>
          <a:p>
            <a:r>
              <a:rPr kumimoji="1" lang="zh-TW" altLang="en-US" sz="1400" b="1">
                <a:solidFill>
                  <a:schemeClr val="bg1"/>
                </a:solidFill>
                <a:latin typeface="微軟正黑體" panose="020B0604030504040204" pitchFamily="34" charset="-120"/>
                <a:ea typeface="微軟正黑體" panose="020B0604030504040204" pitchFamily="34" charset="-120"/>
              </a:rPr>
              <a:t>附贈</a:t>
            </a:r>
            <a:br>
              <a:rPr kumimoji="1" lang="en-US" altLang="zh-TW" sz="1400" b="1">
                <a:solidFill>
                  <a:schemeClr val="bg1"/>
                </a:solidFill>
                <a:latin typeface="微軟正黑體" panose="020B0604030504040204" pitchFamily="34" charset="-120"/>
                <a:ea typeface="微軟正黑體" panose="020B0604030504040204" pitchFamily="34" charset="-120"/>
              </a:rPr>
            </a:br>
            <a:r>
              <a:rPr kumimoji="1" lang="zh-TW" altLang="en-US" sz="1400" b="1">
                <a:solidFill>
                  <a:schemeClr val="bg1"/>
                </a:solidFill>
                <a:latin typeface="微軟正黑體" panose="020B0604030504040204" pitchFamily="34" charset="-120"/>
                <a:ea typeface="微軟正黑體" panose="020B0604030504040204" pitchFamily="34" charset="-120"/>
              </a:rPr>
              <a:t>全高擋版</a:t>
            </a:r>
          </a:p>
        </p:txBody>
      </p:sp>
      <p:pic>
        <p:nvPicPr>
          <p:cNvPr id="10" name="圖片 9" descr="一張含有 文字, 電子用品 的圖片&#10;&#10;自動產生的描述">
            <a:extLst>
              <a:ext uri="{FF2B5EF4-FFF2-40B4-BE49-F238E27FC236}">
                <a16:creationId xmlns:a16="http://schemas.microsoft.com/office/drawing/2014/main" id="{4419A2AF-6019-8240-AC91-93E465E29FB4}"/>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15000" contrast="41000"/>
                    </a14:imgEffect>
                  </a14:imgLayer>
                </a14:imgProps>
              </a:ext>
              <a:ext uri="{28A0092B-C50C-407E-A947-70E740481C1C}">
                <a14:useLocalDpi xmlns:a14="http://schemas.microsoft.com/office/drawing/2010/main" val="0"/>
              </a:ext>
            </a:extLst>
          </a:blip>
          <a:srcRect l="1953" t="8988" r="85218" b="6993"/>
          <a:stretch/>
        </p:blipFill>
        <p:spPr>
          <a:xfrm>
            <a:off x="6069609" y="4056251"/>
            <a:ext cx="610968" cy="2500725"/>
          </a:xfrm>
          <a:prstGeom prst="rect">
            <a:avLst/>
          </a:prstGeom>
        </p:spPr>
      </p:pic>
      <p:sp>
        <p:nvSpPr>
          <p:cNvPr id="6" name="文字方塊 5">
            <a:extLst>
              <a:ext uri="{FF2B5EF4-FFF2-40B4-BE49-F238E27FC236}">
                <a16:creationId xmlns:a16="http://schemas.microsoft.com/office/drawing/2014/main" id="{0AA803C2-B51F-BD40-BFAB-D848B7DA4DD0}"/>
              </a:ext>
            </a:extLst>
          </p:cNvPr>
          <p:cNvSpPr txBox="1"/>
          <p:nvPr/>
        </p:nvSpPr>
        <p:spPr>
          <a:xfrm rot="5400000">
            <a:off x="10941667" y="5397497"/>
            <a:ext cx="1147482" cy="307777"/>
          </a:xfrm>
          <a:prstGeom prst="rect">
            <a:avLst/>
          </a:prstGeom>
          <a:noFill/>
        </p:spPr>
        <p:txBody>
          <a:bodyPr wrap="square" rtlCol="0">
            <a:spAutoFit/>
          </a:bodyPr>
          <a:lstStyle/>
          <a:p>
            <a:r>
              <a:rPr kumimoji="1" lang="en-US" altLang="zh-TW" sz="1400">
                <a:solidFill>
                  <a:schemeClr val="bg1"/>
                </a:solidFill>
                <a:latin typeface="微軟正黑體" panose="020B0604030504040204" pitchFamily="34" charset="-120"/>
                <a:ea typeface="微軟正黑體" panose="020B0604030504040204" pitchFamily="34" charset="-120"/>
              </a:rPr>
              <a:t>68.9mm</a:t>
            </a:r>
            <a:endParaRPr kumimoji="1" lang="zh-TW" altLang="en-US" sz="1400">
              <a:solidFill>
                <a:schemeClr val="bg1"/>
              </a:solidFill>
              <a:latin typeface="微軟正黑體" panose="020B0604030504040204" pitchFamily="34" charset="-120"/>
              <a:ea typeface="微軟正黑體" panose="020B0604030504040204" pitchFamily="34" charset="-120"/>
            </a:endParaRPr>
          </a:p>
        </p:txBody>
      </p:sp>
      <p:sp>
        <p:nvSpPr>
          <p:cNvPr id="7" name="文字方塊 6">
            <a:extLst>
              <a:ext uri="{FF2B5EF4-FFF2-40B4-BE49-F238E27FC236}">
                <a16:creationId xmlns:a16="http://schemas.microsoft.com/office/drawing/2014/main" id="{2D49F11C-4BD2-0E40-B824-67975C7C57FD}"/>
              </a:ext>
            </a:extLst>
          </p:cNvPr>
          <p:cNvSpPr txBox="1"/>
          <p:nvPr/>
        </p:nvSpPr>
        <p:spPr>
          <a:xfrm>
            <a:off x="8487115" y="4195383"/>
            <a:ext cx="1237589" cy="307777"/>
          </a:xfrm>
          <a:prstGeom prst="rect">
            <a:avLst/>
          </a:prstGeom>
          <a:noFill/>
        </p:spPr>
        <p:txBody>
          <a:bodyPr wrap="square" rtlCol="0">
            <a:spAutoFit/>
          </a:bodyPr>
          <a:lstStyle/>
          <a:p>
            <a:r>
              <a:rPr kumimoji="1" lang="en-US" altLang="zh-TW" sz="1400">
                <a:solidFill>
                  <a:schemeClr val="bg1"/>
                </a:solidFill>
                <a:latin typeface="微軟正黑體" panose="020B0604030504040204" pitchFamily="34" charset="-120"/>
                <a:ea typeface="微軟正黑體" panose="020B0604030504040204" pitchFamily="34" charset="-120"/>
              </a:rPr>
              <a:t>169.5mm</a:t>
            </a:r>
            <a:endParaRPr kumimoji="1" lang="zh-TW" altLang="en-US" sz="1400">
              <a:solidFill>
                <a:schemeClr val="bg1"/>
              </a:solidFill>
              <a:latin typeface="微軟正黑體" panose="020B0604030504040204" pitchFamily="34" charset="-120"/>
              <a:ea typeface="微軟正黑體" panose="020B0604030504040204" pitchFamily="34" charset="-120"/>
            </a:endParaRPr>
          </a:p>
        </p:txBody>
      </p:sp>
      <p:pic>
        <p:nvPicPr>
          <p:cNvPr id="8" name="圖片 7" descr="一張含有 文字 的圖片&#10;&#10;自動產生的描述">
            <a:extLst>
              <a:ext uri="{FF2B5EF4-FFF2-40B4-BE49-F238E27FC236}">
                <a16:creationId xmlns:a16="http://schemas.microsoft.com/office/drawing/2014/main" id="{B7EF541E-3DBD-C741-9D6A-5DFE784861F8}"/>
              </a:ext>
            </a:extLst>
          </p:cNvPr>
          <p:cNvPicPr>
            <a:picLocks noChangeAspect="1"/>
          </p:cNvPicPr>
          <p:nvPr/>
        </p:nvPicPr>
        <p:blipFill rotWithShape="1">
          <a:blip r:embed="rId4">
            <a:extLst>
              <a:ext uri="{28A0092B-C50C-407E-A947-70E740481C1C}">
                <a14:useLocalDpi xmlns:a14="http://schemas.microsoft.com/office/drawing/2010/main" val="0"/>
              </a:ext>
            </a:extLst>
          </a:blip>
          <a:srcRect t="18490" b="13074"/>
          <a:stretch/>
        </p:blipFill>
        <p:spPr>
          <a:xfrm>
            <a:off x="6926771" y="4699688"/>
            <a:ext cx="4544482" cy="1942763"/>
          </a:xfrm>
          <a:prstGeom prst="rect">
            <a:avLst/>
          </a:prstGeom>
        </p:spPr>
      </p:pic>
      <p:grpSp>
        <p:nvGrpSpPr>
          <p:cNvPr id="11" name="群組 10">
            <a:extLst>
              <a:ext uri="{FF2B5EF4-FFF2-40B4-BE49-F238E27FC236}">
                <a16:creationId xmlns:a16="http://schemas.microsoft.com/office/drawing/2014/main" id="{3956E89C-77F5-A246-A007-F8A679162F3D}"/>
              </a:ext>
            </a:extLst>
          </p:cNvPr>
          <p:cNvGrpSpPr/>
          <p:nvPr/>
        </p:nvGrpSpPr>
        <p:grpSpPr>
          <a:xfrm>
            <a:off x="7566090" y="4374388"/>
            <a:ext cx="3079641" cy="242031"/>
            <a:chOff x="5617194" y="2395253"/>
            <a:chExt cx="1610751" cy="372235"/>
          </a:xfrm>
        </p:grpSpPr>
        <p:cxnSp>
          <p:nvCxnSpPr>
            <p:cNvPr id="12" name="直線單箭頭接點 8">
              <a:extLst>
                <a:ext uri="{FF2B5EF4-FFF2-40B4-BE49-F238E27FC236}">
                  <a16:creationId xmlns:a16="http://schemas.microsoft.com/office/drawing/2014/main" id="{D5B532F7-AC78-684C-91D0-0FD3CD1A8677}"/>
                </a:ext>
              </a:extLst>
            </p:cNvPr>
            <p:cNvCxnSpPr/>
            <p:nvPr/>
          </p:nvCxnSpPr>
          <p:spPr>
            <a:xfrm>
              <a:off x="5617194" y="2565757"/>
              <a:ext cx="1610751" cy="0"/>
            </a:xfrm>
            <a:prstGeom prst="straightConnector1">
              <a:avLst/>
            </a:prstGeom>
            <a:ln>
              <a:solidFill>
                <a:schemeClr val="bg1">
                  <a:lumMod val="6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3BA4371F-375A-A040-B02D-12EA70C0B318}"/>
                </a:ext>
              </a:extLst>
            </p:cNvPr>
            <p:cNvCxnSpPr/>
            <p:nvPr/>
          </p:nvCxnSpPr>
          <p:spPr>
            <a:xfrm>
              <a:off x="7227945" y="2395253"/>
              <a:ext cx="0" cy="36914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FD223E9C-EBA2-6F42-A57E-9EA1157F84EE}"/>
                </a:ext>
              </a:extLst>
            </p:cNvPr>
            <p:cNvCxnSpPr/>
            <p:nvPr/>
          </p:nvCxnSpPr>
          <p:spPr>
            <a:xfrm>
              <a:off x="5617194" y="2398345"/>
              <a:ext cx="0" cy="36914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grpSp>
        <p:nvGrpSpPr>
          <p:cNvPr id="15" name="群組 14">
            <a:extLst>
              <a:ext uri="{FF2B5EF4-FFF2-40B4-BE49-F238E27FC236}">
                <a16:creationId xmlns:a16="http://schemas.microsoft.com/office/drawing/2014/main" id="{F0D4A7C3-B0E7-F74C-A675-C33871CB2DB4}"/>
              </a:ext>
            </a:extLst>
          </p:cNvPr>
          <p:cNvGrpSpPr/>
          <p:nvPr/>
        </p:nvGrpSpPr>
        <p:grpSpPr>
          <a:xfrm rot="5400000">
            <a:off x="10554542" y="5377278"/>
            <a:ext cx="1568397" cy="196357"/>
            <a:chOff x="5617194" y="2395253"/>
            <a:chExt cx="1610751" cy="372235"/>
          </a:xfrm>
        </p:grpSpPr>
        <p:cxnSp>
          <p:nvCxnSpPr>
            <p:cNvPr id="16" name="直線單箭頭接點 25">
              <a:extLst>
                <a:ext uri="{FF2B5EF4-FFF2-40B4-BE49-F238E27FC236}">
                  <a16:creationId xmlns:a16="http://schemas.microsoft.com/office/drawing/2014/main" id="{193A4451-11AB-6C47-B8DE-F19C3863F23E}"/>
                </a:ext>
              </a:extLst>
            </p:cNvPr>
            <p:cNvCxnSpPr/>
            <p:nvPr/>
          </p:nvCxnSpPr>
          <p:spPr>
            <a:xfrm>
              <a:off x="5617194" y="2565757"/>
              <a:ext cx="1610751" cy="0"/>
            </a:xfrm>
            <a:prstGeom prst="straightConnector1">
              <a:avLst/>
            </a:prstGeom>
            <a:ln>
              <a:solidFill>
                <a:schemeClr val="bg1">
                  <a:lumMod val="6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直線接點 16">
              <a:extLst>
                <a:ext uri="{FF2B5EF4-FFF2-40B4-BE49-F238E27FC236}">
                  <a16:creationId xmlns:a16="http://schemas.microsoft.com/office/drawing/2014/main" id="{9CAA4092-DB17-0A4F-AC40-7D666028D6B6}"/>
                </a:ext>
              </a:extLst>
            </p:cNvPr>
            <p:cNvCxnSpPr/>
            <p:nvPr/>
          </p:nvCxnSpPr>
          <p:spPr>
            <a:xfrm>
              <a:off x="7227945" y="2395253"/>
              <a:ext cx="0" cy="36914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直線接點 17">
              <a:extLst>
                <a:ext uri="{FF2B5EF4-FFF2-40B4-BE49-F238E27FC236}">
                  <a16:creationId xmlns:a16="http://schemas.microsoft.com/office/drawing/2014/main" id="{2A9FD0EB-8201-DE43-80D1-5D69287F385B}"/>
                </a:ext>
              </a:extLst>
            </p:cNvPr>
            <p:cNvCxnSpPr/>
            <p:nvPr/>
          </p:nvCxnSpPr>
          <p:spPr>
            <a:xfrm>
              <a:off x="5617194" y="2398345"/>
              <a:ext cx="0" cy="36914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pic>
        <p:nvPicPr>
          <p:cNvPr id="24" name="Picture 6">
            <a:extLst>
              <a:ext uri="{FF2B5EF4-FFF2-40B4-BE49-F238E27FC236}">
                <a16:creationId xmlns:a16="http://schemas.microsoft.com/office/drawing/2014/main" id="{FD5D3319-D6EB-6A4D-B0CB-E99118B7064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92661" y="4437438"/>
            <a:ext cx="4376448" cy="1683647"/>
          </a:xfrm>
          <a:prstGeom prst="rect">
            <a:avLst/>
          </a:prstGeom>
        </p:spPr>
      </p:pic>
      <p:sp>
        <p:nvSpPr>
          <p:cNvPr id="25" name="文字方塊 24">
            <a:extLst>
              <a:ext uri="{FF2B5EF4-FFF2-40B4-BE49-F238E27FC236}">
                <a16:creationId xmlns:a16="http://schemas.microsoft.com/office/drawing/2014/main" id="{29CCF614-2A94-7B49-98AD-75AC545D9F80}"/>
              </a:ext>
            </a:extLst>
          </p:cNvPr>
          <p:cNvSpPr txBox="1"/>
          <p:nvPr/>
        </p:nvSpPr>
        <p:spPr>
          <a:xfrm>
            <a:off x="726584" y="6119545"/>
            <a:ext cx="3915819" cy="338554"/>
          </a:xfrm>
          <a:prstGeom prst="rect">
            <a:avLst/>
          </a:prstGeom>
          <a:noFill/>
        </p:spPr>
        <p:txBody>
          <a:bodyPr wrap="square" rtlCol="0">
            <a:spAutoFit/>
          </a:bodyPr>
          <a:lstStyle/>
          <a:p>
            <a:r>
              <a:rPr lang="en-US" altLang="zh-TW" sz="1600">
                <a:solidFill>
                  <a:schemeClr val="bg1"/>
                </a:solidFill>
                <a:latin typeface="微軟正黑體" panose="020B0604030504040204" pitchFamily="34" charset="-120"/>
                <a:ea typeface="微軟正黑體" panose="020B0604030504040204" pitchFamily="34" charset="-120"/>
              </a:rPr>
              <a:t>Mellanox 25</a:t>
            </a:r>
            <a:r>
              <a:rPr lang="zh-TW" altLang="en-US" sz="1600">
                <a:solidFill>
                  <a:schemeClr val="bg1"/>
                </a:solidFill>
                <a:latin typeface="微軟正黑體" panose="020B0604030504040204" pitchFamily="34" charset="-120"/>
                <a:ea typeface="微軟正黑體" panose="020B0604030504040204" pitchFamily="34" charset="-120"/>
              </a:rPr>
              <a:t> </a:t>
            </a:r>
            <a:r>
              <a:rPr lang="en-US" altLang="zh-TW" sz="1600">
                <a:solidFill>
                  <a:schemeClr val="bg1"/>
                </a:solidFill>
                <a:latin typeface="微軟正黑體" panose="020B0604030504040204" pitchFamily="34" charset="-120"/>
                <a:ea typeface="微軟正黑體" panose="020B0604030504040204" pitchFamily="34" charset="-120"/>
              </a:rPr>
              <a:t>/ 100 GbE Switch (SN2010)</a:t>
            </a:r>
            <a:endParaRPr lang="zh-TW" altLang="en-US" sz="1600">
              <a:solidFill>
                <a:schemeClr val="bg1"/>
              </a:solidFill>
              <a:latin typeface="微軟正黑體" panose="020B0604030504040204" pitchFamily="34" charset="-120"/>
              <a:ea typeface="微軟正黑體" panose="020B0604030504040204" pitchFamily="34" charset="-120"/>
            </a:endParaRPr>
          </a:p>
        </p:txBody>
      </p:sp>
      <p:sp>
        <p:nvSpPr>
          <p:cNvPr id="26" name="矩形: 圓角 22">
            <a:extLst>
              <a:ext uri="{FF2B5EF4-FFF2-40B4-BE49-F238E27FC236}">
                <a16:creationId xmlns:a16="http://schemas.microsoft.com/office/drawing/2014/main" id="{04D1815F-5482-FF4C-953B-936BC40DFAC0}"/>
              </a:ext>
            </a:extLst>
          </p:cNvPr>
          <p:cNvSpPr/>
          <p:nvPr/>
        </p:nvSpPr>
        <p:spPr>
          <a:xfrm>
            <a:off x="735564" y="5693895"/>
            <a:ext cx="1349543" cy="338554"/>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333" b="1">
                <a:solidFill>
                  <a:srgbClr val="FF6600"/>
                </a:solidFill>
                <a:latin typeface="微軟正黑體" panose="020B0604030504040204" pitchFamily="34" charset="-120"/>
                <a:ea typeface="微軟正黑體" panose="020B0604030504040204" pitchFamily="34" charset="-120"/>
              </a:rPr>
              <a:t>25GbE SFP28</a:t>
            </a:r>
          </a:p>
        </p:txBody>
      </p:sp>
      <p:grpSp>
        <p:nvGrpSpPr>
          <p:cNvPr id="27" name="群組 26">
            <a:extLst>
              <a:ext uri="{FF2B5EF4-FFF2-40B4-BE49-F238E27FC236}">
                <a16:creationId xmlns:a16="http://schemas.microsoft.com/office/drawing/2014/main" id="{66171FD7-5E48-3B48-BC1B-C8BA5A90A8A1}"/>
              </a:ext>
            </a:extLst>
          </p:cNvPr>
          <p:cNvGrpSpPr/>
          <p:nvPr/>
        </p:nvGrpSpPr>
        <p:grpSpPr>
          <a:xfrm>
            <a:off x="2480102" y="5157369"/>
            <a:ext cx="4095795" cy="594887"/>
            <a:chOff x="2683731" y="5155729"/>
            <a:chExt cx="3108520" cy="594887"/>
          </a:xfrm>
        </p:grpSpPr>
        <p:pic>
          <p:nvPicPr>
            <p:cNvPr id="28" name="圖形 27">
              <a:extLst>
                <a:ext uri="{FF2B5EF4-FFF2-40B4-BE49-F238E27FC236}">
                  <a16:creationId xmlns:a16="http://schemas.microsoft.com/office/drawing/2014/main" id="{C718D52E-D55D-E746-89EC-53A097EA8F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3731" y="5155729"/>
              <a:ext cx="3108520" cy="142318"/>
            </a:xfrm>
            <a:prstGeom prst="rect">
              <a:avLst/>
            </a:prstGeom>
          </p:spPr>
        </p:pic>
        <p:pic>
          <p:nvPicPr>
            <p:cNvPr id="29" name="圖形 28">
              <a:extLst>
                <a:ext uri="{FF2B5EF4-FFF2-40B4-BE49-F238E27FC236}">
                  <a16:creationId xmlns:a16="http://schemas.microsoft.com/office/drawing/2014/main" id="{5CA9895E-F5C8-7B40-ABED-0C992277F53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3731" y="5608298"/>
              <a:ext cx="3108520" cy="142318"/>
            </a:xfrm>
            <a:prstGeom prst="rect">
              <a:avLst/>
            </a:prstGeom>
          </p:spPr>
        </p:pic>
      </p:grpSp>
      <p:sp>
        <p:nvSpPr>
          <p:cNvPr id="30" name="文字方塊 29">
            <a:extLst>
              <a:ext uri="{FF2B5EF4-FFF2-40B4-BE49-F238E27FC236}">
                <a16:creationId xmlns:a16="http://schemas.microsoft.com/office/drawing/2014/main" id="{4033783E-39D9-1B4C-810C-261ED54958EA}"/>
              </a:ext>
            </a:extLst>
          </p:cNvPr>
          <p:cNvSpPr txBox="1"/>
          <p:nvPr/>
        </p:nvSpPr>
        <p:spPr>
          <a:xfrm>
            <a:off x="186340" y="4853266"/>
            <a:ext cx="184731" cy="369332"/>
          </a:xfrm>
          <a:prstGeom prst="rect">
            <a:avLst/>
          </a:prstGeom>
          <a:noFill/>
        </p:spPr>
        <p:txBody>
          <a:bodyPr wrap="none" rtlCol="0">
            <a:spAutoFit/>
          </a:bodyPr>
          <a:lstStyle/>
          <a:p>
            <a:endParaRPr kumimoji="1" lang="zh-TW" altLang="en-US">
              <a:solidFill>
                <a:schemeClr val="bg1"/>
              </a:solidFill>
            </a:endParaRPr>
          </a:p>
        </p:txBody>
      </p:sp>
      <p:sp>
        <p:nvSpPr>
          <p:cNvPr id="31" name="TextBox 19">
            <a:extLst>
              <a:ext uri="{FF2B5EF4-FFF2-40B4-BE49-F238E27FC236}">
                <a16:creationId xmlns:a16="http://schemas.microsoft.com/office/drawing/2014/main" id="{0440C285-8C09-304E-B1BA-61D18A024DCE}"/>
              </a:ext>
            </a:extLst>
          </p:cNvPr>
          <p:cNvSpPr txBox="1"/>
          <p:nvPr/>
        </p:nvSpPr>
        <p:spPr>
          <a:xfrm>
            <a:off x="594103" y="2102307"/>
            <a:ext cx="4859459" cy="2215991"/>
          </a:xfrm>
          <a:prstGeom prst="rect">
            <a:avLst/>
          </a:prstGeom>
          <a:noFill/>
        </p:spPr>
        <p:txBody>
          <a:bodyPr wrap="square" lIns="121920" tIns="60960" rIns="121920" bIns="60960" rtlCol="0" anchor="t">
            <a:spAutoFit/>
          </a:bodyPr>
          <a:lstStyle/>
          <a:p>
            <a:pPr marL="174625" indent="-174625">
              <a:spcBef>
                <a:spcPts val="1200"/>
              </a:spcBef>
              <a:buClr>
                <a:srgbClr val="89CBD2"/>
              </a:buClr>
              <a:buFont typeface="Arial"/>
              <a:buChar char="•"/>
            </a:pPr>
            <a:r>
              <a:rPr lang="zh-CN" altLang="en-US">
                <a:solidFill>
                  <a:schemeClr val="bg1"/>
                </a:solidFill>
                <a:latin typeface="微軟正黑體" panose="020B0604030504040204" pitchFamily="34" charset="-120"/>
                <a:ea typeface="微軟正黑體" panose="020B0604030504040204" pitchFamily="34" charset="-120"/>
              </a:rPr>
              <a:t>安裝</a:t>
            </a:r>
            <a:r>
              <a:rPr lang="en-US" altLang="zh-CN">
                <a:solidFill>
                  <a:schemeClr val="bg1"/>
                </a:solidFill>
                <a:latin typeface="微軟正黑體" panose="020B0604030504040204" pitchFamily="34" charset="-120"/>
                <a:ea typeface="微軟正黑體" panose="020B0604030504040204" pitchFamily="34" charset="-120"/>
              </a:rPr>
              <a:t> QNAP </a:t>
            </a:r>
            <a:r>
              <a:rPr lang="en-US" altLang="zh-CN" b="1">
                <a:solidFill>
                  <a:schemeClr val="bg1"/>
                </a:solidFill>
                <a:latin typeface="微軟正黑體" panose="020B0604030504040204" pitchFamily="34" charset="-120"/>
                <a:ea typeface="微軟正黑體" panose="020B0604030504040204" pitchFamily="34" charset="-120"/>
              </a:rPr>
              <a:t>QXG-100G2SF-E810</a:t>
            </a:r>
            <a:r>
              <a:rPr lang="zh-TW" altLang="en-US">
                <a:solidFill>
                  <a:schemeClr val="bg1"/>
                </a:solidFill>
                <a:latin typeface="微軟正黑體" panose="020B0604030504040204" pitchFamily="34" charset="-120"/>
                <a:ea typeface="微軟正黑體" panose="020B0604030504040204" pitchFamily="34" charset="-120"/>
              </a:rPr>
              <a:t> 網路擴充卡，搭配</a:t>
            </a:r>
            <a:r>
              <a:rPr lang="en-US" altLang="zh-TW">
                <a:solidFill>
                  <a:schemeClr val="bg1"/>
                </a:solidFill>
                <a:latin typeface="微軟正黑體" panose="020B0604030504040204" pitchFamily="34" charset="-120"/>
                <a:ea typeface="微軟正黑體" panose="020B0604030504040204" pitchFamily="34" charset="-120"/>
              </a:rPr>
              <a:t> 100GbE </a:t>
            </a:r>
            <a:r>
              <a:rPr lang="zh-TW" altLang="en-US">
                <a:solidFill>
                  <a:schemeClr val="bg1"/>
                </a:solidFill>
                <a:latin typeface="微軟正黑體" panose="020B0604030504040204" pitchFamily="34" charset="-120"/>
                <a:ea typeface="微軟正黑體" panose="020B0604030504040204" pitchFamily="34" charset="-120"/>
              </a:rPr>
              <a:t>網路交換機提升至 </a:t>
            </a:r>
            <a:r>
              <a:rPr lang="en-US" altLang="zh-TW">
                <a:solidFill>
                  <a:schemeClr val="bg1"/>
                </a:solidFill>
                <a:latin typeface="微軟正黑體" panose="020B0604030504040204" pitchFamily="34" charset="-120"/>
                <a:ea typeface="微軟正黑體" panose="020B0604030504040204" pitchFamily="34" charset="-120"/>
              </a:rPr>
              <a:t>100GbE</a:t>
            </a:r>
            <a:r>
              <a:rPr lang="zh-TW" altLang="en-US">
                <a:solidFill>
                  <a:schemeClr val="bg1"/>
                </a:solidFill>
                <a:latin typeface="微軟正黑體" panose="020B0604030504040204" pitchFamily="34" charset="-120"/>
                <a:ea typeface="微軟正黑體" panose="020B0604030504040204" pitchFamily="34" charset="-120"/>
              </a:rPr>
              <a:t> 網路環境</a:t>
            </a:r>
            <a:endParaRPr lang="en-US" altLang="zh-TW">
              <a:solidFill>
                <a:schemeClr val="bg1"/>
              </a:solidFill>
              <a:latin typeface="微軟正黑體" panose="020B0604030504040204" pitchFamily="34" charset="-120"/>
              <a:ea typeface="微軟正黑體" panose="020B0604030504040204" pitchFamily="34" charset="-120"/>
            </a:endParaRPr>
          </a:p>
          <a:p>
            <a:pPr marL="174625" indent="-174625">
              <a:spcBef>
                <a:spcPts val="1200"/>
              </a:spcBef>
              <a:buClr>
                <a:srgbClr val="89CBD2"/>
              </a:buClr>
              <a:buFont typeface="Arial"/>
              <a:buChar char="•"/>
            </a:pPr>
            <a:r>
              <a:rPr lang="zh-CN" altLang="en-US">
                <a:solidFill>
                  <a:schemeClr val="bg1"/>
                </a:solidFill>
                <a:latin typeface="微軟正黑體" panose="020B0604030504040204" pitchFamily="34" charset="-120"/>
                <a:ea typeface="微軟正黑體" panose="020B0604030504040204" pitchFamily="34" charset="-120"/>
              </a:rPr>
              <a:t>支援分割連接埠模式，搭配</a:t>
            </a:r>
            <a:r>
              <a:rPr lang="en-US" altLang="zh-CN">
                <a:solidFill>
                  <a:schemeClr val="bg1"/>
                </a:solidFill>
                <a:latin typeface="微軟正黑體" panose="020B0604030504040204" pitchFamily="34" charset="-120"/>
                <a:ea typeface="微軟正黑體" panose="020B0604030504040204" pitchFamily="34" charset="-120"/>
              </a:rPr>
              <a:t> 25GbE </a:t>
            </a:r>
            <a:r>
              <a:rPr lang="zh-CN" altLang="en-US">
                <a:solidFill>
                  <a:schemeClr val="bg1"/>
                </a:solidFill>
                <a:latin typeface="微軟正黑體" panose="020B0604030504040204" pitchFamily="34" charset="-120"/>
                <a:ea typeface="微軟正黑體" panose="020B0604030504040204" pitchFamily="34" charset="-120"/>
              </a:rPr>
              <a:t>交換器有更彈性的選擇。也可透過連接埠分割，直接將</a:t>
            </a:r>
            <a:r>
              <a:rPr lang="en-US" altLang="zh-CN">
                <a:solidFill>
                  <a:schemeClr val="bg1"/>
                </a:solidFill>
                <a:latin typeface="微軟正黑體" panose="020B0604030504040204" pitchFamily="34" charset="-120"/>
                <a:ea typeface="微軟正黑體" panose="020B0604030504040204" pitchFamily="34" charset="-120"/>
              </a:rPr>
              <a:t> 100GbE </a:t>
            </a:r>
            <a:r>
              <a:rPr lang="zh-CN" altLang="en-US">
                <a:solidFill>
                  <a:schemeClr val="bg1"/>
                </a:solidFill>
                <a:latin typeface="微軟正黑體" panose="020B0604030504040204" pitchFamily="34" charset="-120"/>
                <a:ea typeface="微軟正黑體" panose="020B0604030504040204" pitchFamily="34" charset="-120"/>
              </a:rPr>
              <a:t>網路擴充卡連接到</a:t>
            </a:r>
            <a:r>
              <a:rPr lang="en-US" altLang="zh-CN">
                <a:solidFill>
                  <a:schemeClr val="bg1"/>
                </a:solidFill>
                <a:latin typeface="微軟正黑體" panose="020B0604030504040204" pitchFamily="34" charset="-120"/>
                <a:ea typeface="微軟正黑體" panose="020B0604030504040204" pitchFamily="34" charset="-120"/>
              </a:rPr>
              <a:t> </a:t>
            </a:r>
            <a:r>
              <a:rPr lang="en-US" altLang="zh-CN" b="1">
                <a:solidFill>
                  <a:srgbClr val="FF0000"/>
                </a:solidFill>
                <a:latin typeface="微軟正黑體" panose="020B0604030504040204" pitchFamily="34" charset="-120"/>
                <a:ea typeface="微軟正黑體" panose="020B0604030504040204" pitchFamily="34" charset="-120"/>
              </a:rPr>
              <a:t>4</a:t>
            </a:r>
            <a:r>
              <a:rPr lang="en-US" altLang="zh-CN">
                <a:solidFill>
                  <a:schemeClr val="bg1"/>
                </a:solidFill>
                <a:latin typeface="微軟正黑體" panose="020B0604030504040204" pitchFamily="34" charset="-120"/>
                <a:ea typeface="微軟正黑體" panose="020B0604030504040204" pitchFamily="34" charset="-120"/>
              </a:rPr>
              <a:t> </a:t>
            </a:r>
            <a:r>
              <a:rPr lang="zh-TW" altLang="en-US" b="1">
                <a:solidFill>
                  <a:srgbClr val="FF0000"/>
                </a:solidFill>
                <a:latin typeface="微軟正黑體" panose="020B0604030504040204" pitchFamily="34" charset="-120"/>
                <a:ea typeface="微軟正黑體" panose="020B0604030504040204" pitchFamily="34" charset="-120"/>
              </a:rPr>
              <a:t>台 </a:t>
            </a:r>
            <a:r>
              <a:rPr lang="en-US" altLang="zh-TW" b="1">
                <a:solidFill>
                  <a:srgbClr val="FF0000"/>
                </a:solidFill>
                <a:latin typeface="微軟正黑體" panose="020B0604030504040204" pitchFamily="34" charset="-120"/>
                <a:ea typeface="微軟正黑體" panose="020B0604030504040204" pitchFamily="34" charset="-120"/>
              </a:rPr>
              <a:t>25GbE</a:t>
            </a:r>
            <a:r>
              <a:rPr lang="zh-TW" altLang="en-US">
                <a:solidFill>
                  <a:schemeClr val="bg1"/>
                </a:solidFill>
                <a:latin typeface="微軟正黑體" panose="020B0604030504040204" pitchFamily="34" charset="-120"/>
                <a:ea typeface="微軟正黑體" panose="020B0604030504040204" pitchFamily="34" charset="-120"/>
              </a:rPr>
              <a:t> 或</a:t>
            </a:r>
            <a:r>
              <a:rPr lang="en-US" altLang="zh-TW">
                <a:solidFill>
                  <a:schemeClr val="bg1"/>
                </a:solidFill>
                <a:latin typeface="微軟正黑體" panose="020B0604030504040204" pitchFamily="34" charset="-120"/>
                <a:ea typeface="微軟正黑體" panose="020B0604030504040204" pitchFamily="34" charset="-120"/>
              </a:rPr>
              <a:t> </a:t>
            </a:r>
            <a:r>
              <a:rPr lang="en-US" altLang="zh-TW" b="1">
                <a:solidFill>
                  <a:srgbClr val="FF0000"/>
                </a:solidFill>
                <a:latin typeface="微軟正黑體" panose="020B0604030504040204" pitchFamily="34" charset="-120"/>
                <a:ea typeface="微軟正黑體" panose="020B0604030504040204" pitchFamily="34" charset="-120"/>
              </a:rPr>
              <a:t>8 </a:t>
            </a:r>
            <a:r>
              <a:rPr lang="zh-TW" altLang="en-US" b="1">
                <a:solidFill>
                  <a:srgbClr val="FF0000"/>
                </a:solidFill>
                <a:latin typeface="微軟正黑體" panose="020B0604030504040204" pitchFamily="34" charset="-120"/>
                <a:ea typeface="微軟正黑體" panose="020B0604030504040204" pitchFamily="34" charset="-120"/>
              </a:rPr>
              <a:t>台</a:t>
            </a:r>
            <a:r>
              <a:rPr lang="en-US" altLang="zh-TW" b="1">
                <a:solidFill>
                  <a:srgbClr val="FF0000"/>
                </a:solidFill>
                <a:latin typeface="微軟正黑體" panose="020B0604030504040204" pitchFamily="34" charset="-120"/>
                <a:ea typeface="微軟正黑體" panose="020B0604030504040204" pitchFamily="34" charset="-120"/>
              </a:rPr>
              <a:t> 10GbE </a:t>
            </a:r>
            <a:r>
              <a:rPr lang="zh-TW" altLang="en-US">
                <a:solidFill>
                  <a:schemeClr val="bg1"/>
                </a:solidFill>
                <a:latin typeface="微軟正黑體" panose="020B0604030504040204" pitchFamily="34" charset="-120"/>
                <a:ea typeface="微軟正黑體" panose="020B0604030504040204" pitchFamily="34" charset="-120"/>
              </a:rPr>
              <a:t>的終端設備</a:t>
            </a:r>
            <a:endParaRPr lang="zh-CN" altLang="en-US">
              <a:solidFill>
                <a:schemeClr val="bg1"/>
              </a:solidFill>
              <a:latin typeface="微軟正黑體" panose="020B0604030504040204" pitchFamily="34" charset="-120"/>
              <a:ea typeface="微軟正黑體" panose="020B0604030504040204" pitchFamily="34" charset="-120"/>
            </a:endParaRPr>
          </a:p>
        </p:txBody>
      </p:sp>
      <p:sp>
        <p:nvSpPr>
          <p:cNvPr id="32" name="矩形: 圓角 13">
            <a:extLst>
              <a:ext uri="{FF2B5EF4-FFF2-40B4-BE49-F238E27FC236}">
                <a16:creationId xmlns:a16="http://schemas.microsoft.com/office/drawing/2014/main" id="{035E42B6-24F9-D645-BC31-D63047DD1F54}"/>
              </a:ext>
            </a:extLst>
          </p:cNvPr>
          <p:cNvSpPr/>
          <p:nvPr/>
        </p:nvSpPr>
        <p:spPr>
          <a:xfrm>
            <a:off x="9361008" y="2018395"/>
            <a:ext cx="2275353" cy="2067951"/>
          </a:xfrm>
          <a:prstGeom prst="roundRect">
            <a:avLst>
              <a:gd name="adj" fmla="val 5102"/>
            </a:avLst>
          </a:prstGeom>
          <a:gradFill>
            <a:gsLst>
              <a:gs pos="56000">
                <a:schemeClr val="bg1">
                  <a:alpha val="10000"/>
                </a:schemeClr>
              </a:gs>
              <a:gs pos="100000">
                <a:schemeClr val="bg1">
                  <a:alpha val="85000"/>
                </a:schemeClr>
              </a:gs>
              <a:gs pos="0">
                <a:schemeClr val="bg1">
                  <a:alpha val="60000"/>
                </a:schemeClr>
              </a:gs>
            </a:gsLst>
            <a:lin ang="5400000" scaled="0"/>
          </a:gra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矩形: 圓角 12">
            <a:extLst>
              <a:ext uri="{FF2B5EF4-FFF2-40B4-BE49-F238E27FC236}">
                <a16:creationId xmlns:a16="http://schemas.microsoft.com/office/drawing/2014/main" id="{226330FF-416E-5644-A234-201AC200742E}"/>
              </a:ext>
            </a:extLst>
          </p:cNvPr>
          <p:cNvSpPr/>
          <p:nvPr/>
        </p:nvSpPr>
        <p:spPr>
          <a:xfrm>
            <a:off x="6827463" y="2018395"/>
            <a:ext cx="2275353" cy="2067951"/>
          </a:xfrm>
          <a:prstGeom prst="roundRect">
            <a:avLst>
              <a:gd name="adj" fmla="val 5102"/>
            </a:avLst>
          </a:prstGeom>
          <a:gradFill>
            <a:gsLst>
              <a:gs pos="56000">
                <a:schemeClr val="bg1">
                  <a:alpha val="10000"/>
                </a:schemeClr>
              </a:gs>
              <a:gs pos="100000">
                <a:schemeClr val="bg1">
                  <a:alpha val="85000"/>
                </a:schemeClr>
              </a:gs>
              <a:gs pos="0">
                <a:schemeClr val="bg1">
                  <a:alpha val="60000"/>
                </a:schemeClr>
              </a:gs>
            </a:gsLst>
            <a:lin ang="5400000" scaled="0"/>
          </a:gra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34" name="圖片 33" descr="一張含有 文字, 纜線, 連接器 的圖片&#10;&#10;自動產生的描述">
            <a:extLst>
              <a:ext uri="{FF2B5EF4-FFF2-40B4-BE49-F238E27FC236}">
                <a16:creationId xmlns:a16="http://schemas.microsoft.com/office/drawing/2014/main" id="{1E74185D-826A-7441-AE15-A99763F0815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6200000">
            <a:off x="7131984" y="2141302"/>
            <a:ext cx="1455300" cy="2064342"/>
          </a:xfrm>
          <a:prstGeom prst="rect">
            <a:avLst/>
          </a:prstGeom>
        </p:spPr>
      </p:pic>
      <p:sp>
        <p:nvSpPr>
          <p:cNvPr id="35" name="矩形: 圓角 22">
            <a:extLst>
              <a:ext uri="{FF2B5EF4-FFF2-40B4-BE49-F238E27FC236}">
                <a16:creationId xmlns:a16="http://schemas.microsoft.com/office/drawing/2014/main" id="{6080B94E-754A-8F4C-9F23-0B9667BB17A6}"/>
              </a:ext>
            </a:extLst>
          </p:cNvPr>
          <p:cNvSpPr/>
          <p:nvPr/>
        </p:nvSpPr>
        <p:spPr>
          <a:xfrm>
            <a:off x="9298034" y="1882508"/>
            <a:ext cx="2401305" cy="427428"/>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9525">
            <a:gradFill>
              <a:gsLst>
                <a:gs pos="56000">
                  <a:schemeClr val="tx2">
                    <a:lumMod val="75000"/>
                  </a:schemeClr>
                </a:gs>
                <a:gs pos="100000">
                  <a:srgbClr val="EE6000"/>
                </a:gs>
                <a:gs pos="0">
                  <a:srgbClr val="EE6000"/>
                </a:gs>
              </a:gsLst>
              <a:lin ang="0" scaled="0"/>
            </a:gradFill>
          </a:ln>
          <a:effectLst>
            <a:outerShdw blurRad="177800" dist="127000" dir="5400000" sx="88000" sy="88000" algn="t"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rgbClr val="FF6600"/>
                </a:solidFill>
                <a:latin typeface="微軟正黑體" panose="020B0604030504040204" pitchFamily="34" charset="-120"/>
                <a:ea typeface="微軟正黑體" panose="020B0604030504040204" pitchFamily="34" charset="-120"/>
              </a:rPr>
              <a:t>CAB-DAC15M-Q28</a:t>
            </a:r>
          </a:p>
        </p:txBody>
      </p:sp>
      <p:pic>
        <p:nvPicPr>
          <p:cNvPr id="36" name="圖片 35">
            <a:extLst>
              <a:ext uri="{FF2B5EF4-FFF2-40B4-BE49-F238E27FC236}">
                <a16:creationId xmlns:a16="http://schemas.microsoft.com/office/drawing/2014/main" id="{248E06DC-151F-0E45-871D-8F1DA3CB2892}"/>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rot="10800000">
            <a:off x="9671768" y="2347855"/>
            <a:ext cx="1653831" cy="1836109"/>
          </a:xfrm>
          <a:prstGeom prst="rect">
            <a:avLst/>
          </a:prstGeom>
          <a:effectLst>
            <a:outerShdw blurRad="50800" dist="50800" dir="2700000" algn="tl" rotWithShape="0">
              <a:prstClr val="black">
                <a:alpha val="49000"/>
              </a:prstClr>
            </a:outerShdw>
          </a:effectLst>
        </p:spPr>
      </p:pic>
      <p:sp>
        <p:nvSpPr>
          <p:cNvPr id="37" name="矩形: 圓角 16">
            <a:extLst>
              <a:ext uri="{FF2B5EF4-FFF2-40B4-BE49-F238E27FC236}">
                <a16:creationId xmlns:a16="http://schemas.microsoft.com/office/drawing/2014/main" id="{B95B3585-E2DF-A947-BE90-A6578F4FBD57}"/>
              </a:ext>
            </a:extLst>
          </p:cNvPr>
          <p:cNvSpPr/>
          <p:nvPr/>
        </p:nvSpPr>
        <p:spPr>
          <a:xfrm>
            <a:off x="8220397" y="3784535"/>
            <a:ext cx="888826" cy="344451"/>
          </a:xfrm>
          <a:prstGeom prst="roundRect">
            <a:avLst>
              <a:gd name="adj" fmla="val 16413"/>
            </a:avLst>
          </a:prstGeom>
          <a:gradFill>
            <a:gsLst>
              <a:gs pos="0">
                <a:srgbClr val="FFC000"/>
              </a:gs>
              <a:gs pos="36000">
                <a:srgbClr val="FF0000"/>
              </a:gs>
              <a:gs pos="100000">
                <a:srgbClr val="303B4A"/>
              </a:gs>
            </a:gsLst>
            <a:lin ang="5400000" scaled="0"/>
          </a:gradFill>
          <a:ln>
            <a:noFill/>
          </a:ln>
          <a:effectLst>
            <a:outerShdw blurRad="50800" dist="38100" dir="5400000" algn="t" rotWithShape="0">
              <a:prstClr val="black">
                <a:alpha val="40000"/>
              </a:prstClr>
            </a:outerShdw>
          </a:effectLst>
          <a:scene3d>
            <a:camera prst="orthographicFront"/>
            <a:lightRig rig="morning" dir="t"/>
          </a:scene3d>
          <a:sp3d extrusionH="25400" contourW="6350" prstMaterial="plastic">
            <a:bevelT w="25400" h="57150"/>
            <a:bevelB w="50800" h="63500"/>
            <a:contourClr>
              <a:srgbClr val="272D39"/>
            </a:contourClr>
          </a:sp3d>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kumimoji="1" lang="zh-TW" altLang="en-US" sz="1200" b="1">
                <a:solidFill>
                  <a:schemeClr val="bg1"/>
                </a:solidFill>
                <a:latin typeface="微軟正黑體" panose="020B0604030504040204" pitchFamily="34" charset="-120"/>
                <a:ea typeface="微軟正黑體" panose="020B0604030504040204" pitchFamily="34" charset="-120"/>
              </a:rPr>
              <a:t>即將推出</a:t>
            </a:r>
          </a:p>
        </p:txBody>
      </p:sp>
      <p:sp>
        <p:nvSpPr>
          <p:cNvPr id="38" name="矩形: 圓角 22">
            <a:extLst>
              <a:ext uri="{FF2B5EF4-FFF2-40B4-BE49-F238E27FC236}">
                <a16:creationId xmlns:a16="http://schemas.microsoft.com/office/drawing/2014/main" id="{7B06E337-FD85-ED4E-A535-18E7FB01EF9B}"/>
              </a:ext>
            </a:extLst>
          </p:cNvPr>
          <p:cNvSpPr/>
          <p:nvPr/>
        </p:nvSpPr>
        <p:spPr>
          <a:xfrm>
            <a:off x="6764927" y="1882508"/>
            <a:ext cx="2401305" cy="427428"/>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9525">
            <a:gradFill>
              <a:gsLst>
                <a:gs pos="56000">
                  <a:schemeClr val="tx2">
                    <a:lumMod val="75000"/>
                  </a:schemeClr>
                </a:gs>
                <a:gs pos="100000">
                  <a:srgbClr val="EE6000"/>
                </a:gs>
                <a:gs pos="0">
                  <a:srgbClr val="EE6000"/>
                </a:gs>
              </a:gsLst>
              <a:lin ang="0" scaled="0"/>
            </a:gradFill>
          </a:ln>
          <a:effectLst>
            <a:outerShdw blurRad="177800" dist="127000" dir="5400000" sx="88000" sy="88000" algn="t"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rgbClr val="FF6600"/>
                </a:solidFill>
                <a:latin typeface="微軟正黑體" panose="020B0604030504040204" pitchFamily="34" charset="-120"/>
                <a:ea typeface="微軟正黑體" panose="020B0604030504040204" pitchFamily="34" charset="-120"/>
              </a:rPr>
              <a:t>CAB-DAC15M-Q28B4</a:t>
            </a:r>
          </a:p>
        </p:txBody>
      </p:sp>
      <p:sp>
        <p:nvSpPr>
          <p:cNvPr id="39" name="矩形: 圓角 16">
            <a:extLst>
              <a:ext uri="{FF2B5EF4-FFF2-40B4-BE49-F238E27FC236}">
                <a16:creationId xmlns:a16="http://schemas.microsoft.com/office/drawing/2014/main" id="{97D9AFA4-A88F-1444-9747-8FAD424F1555}"/>
              </a:ext>
            </a:extLst>
          </p:cNvPr>
          <p:cNvSpPr/>
          <p:nvPr/>
        </p:nvSpPr>
        <p:spPr>
          <a:xfrm>
            <a:off x="10747533" y="3761067"/>
            <a:ext cx="888826" cy="344451"/>
          </a:xfrm>
          <a:prstGeom prst="roundRect">
            <a:avLst>
              <a:gd name="adj" fmla="val 16413"/>
            </a:avLst>
          </a:prstGeom>
          <a:gradFill>
            <a:gsLst>
              <a:gs pos="0">
                <a:srgbClr val="FFC000"/>
              </a:gs>
              <a:gs pos="36000">
                <a:srgbClr val="FF0000"/>
              </a:gs>
              <a:gs pos="100000">
                <a:srgbClr val="303B4A"/>
              </a:gs>
            </a:gsLst>
            <a:lin ang="5400000" scaled="0"/>
          </a:gradFill>
          <a:ln>
            <a:noFill/>
          </a:ln>
          <a:effectLst>
            <a:outerShdw blurRad="50800" dist="38100" dir="5400000" algn="t" rotWithShape="0">
              <a:prstClr val="black">
                <a:alpha val="40000"/>
              </a:prstClr>
            </a:outerShdw>
          </a:effectLst>
          <a:scene3d>
            <a:camera prst="orthographicFront"/>
            <a:lightRig rig="morning" dir="t"/>
          </a:scene3d>
          <a:sp3d extrusionH="25400" contourW="6350" prstMaterial="plastic">
            <a:bevelT w="25400" h="57150"/>
            <a:bevelB w="50800" h="63500"/>
            <a:contourClr>
              <a:srgbClr val="272D39"/>
            </a:contourClr>
          </a:sp3d>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kumimoji="1" lang="zh-TW" altLang="en-US" sz="1200" b="1">
                <a:solidFill>
                  <a:schemeClr val="bg1"/>
                </a:solidFill>
                <a:latin typeface="微軟正黑體" panose="020B0604030504040204" pitchFamily="34" charset="-120"/>
                <a:ea typeface="微軟正黑體" panose="020B0604030504040204" pitchFamily="34" charset="-120"/>
              </a:rPr>
              <a:t>即將推出</a:t>
            </a:r>
          </a:p>
        </p:txBody>
      </p:sp>
    </p:spTree>
    <p:extLst>
      <p:ext uri="{BB962C8B-B14F-4D97-AF65-F5344CB8AC3E}">
        <p14:creationId xmlns:p14="http://schemas.microsoft.com/office/powerpoint/2010/main" val="2373513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圖片 33">
            <a:extLst>
              <a:ext uri="{FF2B5EF4-FFF2-40B4-BE49-F238E27FC236}">
                <a16:creationId xmlns:a16="http://schemas.microsoft.com/office/drawing/2014/main" id="{98ACC873-2B6F-4944-A31E-354CBFE9E31B}"/>
              </a:ext>
            </a:extLst>
          </p:cNvPr>
          <p:cNvPicPr>
            <a:picLocks noChangeAspect="1"/>
          </p:cNvPicPr>
          <p:nvPr/>
        </p:nvPicPr>
        <p:blipFill rotWithShape="1">
          <a:blip r:embed="rId2">
            <a:extLst>
              <a:ext uri="{28A0092B-C50C-407E-A947-70E740481C1C}">
                <a14:useLocalDpi xmlns:a14="http://schemas.microsoft.com/office/drawing/2010/main" val="0"/>
              </a:ext>
            </a:extLst>
          </a:blip>
          <a:srcRect b="77220"/>
          <a:stretch/>
        </p:blipFill>
        <p:spPr>
          <a:xfrm>
            <a:off x="638095" y="2560080"/>
            <a:ext cx="6447439" cy="1436390"/>
          </a:xfrm>
          <a:prstGeom prst="rect">
            <a:avLst/>
          </a:prstGeom>
        </p:spPr>
      </p:pic>
      <p:pic>
        <p:nvPicPr>
          <p:cNvPr id="42" name="圖形 41">
            <a:extLst>
              <a:ext uri="{FF2B5EF4-FFF2-40B4-BE49-F238E27FC236}">
                <a16:creationId xmlns:a16="http://schemas.microsoft.com/office/drawing/2014/main" id="{70B87B81-7816-4B79-9E2F-82E07D0AE991}"/>
              </a:ext>
            </a:extLst>
          </p:cNvPr>
          <p:cNvPicPr>
            <a:picLocks noChangeAspect="1"/>
          </p:cNvPicPr>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4031" t="36170" b="36504"/>
          <a:stretch/>
        </p:blipFill>
        <p:spPr>
          <a:xfrm>
            <a:off x="571098" y="4192891"/>
            <a:ext cx="6874529" cy="1411361"/>
          </a:xfrm>
          <a:prstGeom prst="rect">
            <a:avLst/>
          </a:prstGeom>
        </p:spPr>
      </p:pic>
      <p:grpSp>
        <p:nvGrpSpPr>
          <p:cNvPr id="3" name="群組 2">
            <a:extLst>
              <a:ext uri="{FF2B5EF4-FFF2-40B4-BE49-F238E27FC236}">
                <a16:creationId xmlns:a16="http://schemas.microsoft.com/office/drawing/2014/main" id="{15AE7556-508B-D840-B7A7-968A902B6C2C}"/>
              </a:ext>
            </a:extLst>
          </p:cNvPr>
          <p:cNvGrpSpPr/>
          <p:nvPr/>
        </p:nvGrpSpPr>
        <p:grpSpPr>
          <a:xfrm>
            <a:off x="8122601" y="4206949"/>
            <a:ext cx="3106472" cy="1113085"/>
            <a:chOff x="6608845" y="2918607"/>
            <a:chExt cx="2504515" cy="914188"/>
          </a:xfrm>
        </p:grpSpPr>
        <p:pic>
          <p:nvPicPr>
            <p:cNvPr id="4" name="圖形 3">
              <a:extLst>
                <a:ext uri="{FF2B5EF4-FFF2-40B4-BE49-F238E27FC236}">
                  <a16:creationId xmlns:a16="http://schemas.microsoft.com/office/drawing/2014/main" id="{6AFD36C8-20E0-B74A-9769-6AFF0A6B02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08845" y="2918607"/>
              <a:ext cx="2504515" cy="914188"/>
            </a:xfrm>
            <a:prstGeom prst="rect">
              <a:avLst/>
            </a:prstGeom>
          </p:spPr>
        </p:pic>
        <p:sp>
          <p:nvSpPr>
            <p:cNvPr id="6" name="TextBox 27">
              <a:extLst>
                <a:ext uri="{FF2B5EF4-FFF2-40B4-BE49-F238E27FC236}">
                  <a16:creationId xmlns:a16="http://schemas.microsoft.com/office/drawing/2014/main" id="{3EFD8C23-9F66-F840-A240-4A295F4ADD39}"/>
                </a:ext>
              </a:extLst>
            </p:cNvPr>
            <p:cNvSpPr txBox="1"/>
            <p:nvPr/>
          </p:nvSpPr>
          <p:spPr>
            <a:xfrm>
              <a:off x="6793162"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7" name="TextBox 27">
              <a:extLst>
                <a:ext uri="{FF2B5EF4-FFF2-40B4-BE49-F238E27FC236}">
                  <a16:creationId xmlns:a16="http://schemas.microsoft.com/office/drawing/2014/main" id="{414D692C-1C04-5343-A3E6-8B6FCAD19FE5}"/>
                </a:ext>
              </a:extLst>
            </p:cNvPr>
            <p:cNvSpPr txBox="1"/>
            <p:nvPr/>
          </p:nvSpPr>
          <p:spPr>
            <a:xfrm>
              <a:off x="7196574"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8" name="TextBox 27">
              <a:extLst>
                <a:ext uri="{FF2B5EF4-FFF2-40B4-BE49-F238E27FC236}">
                  <a16:creationId xmlns:a16="http://schemas.microsoft.com/office/drawing/2014/main" id="{951E60B1-FC0E-CC4D-9E4F-B92B698B2BFA}"/>
                </a:ext>
              </a:extLst>
            </p:cNvPr>
            <p:cNvSpPr txBox="1"/>
            <p:nvPr/>
          </p:nvSpPr>
          <p:spPr>
            <a:xfrm>
              <a:off x="7507805" y="3123957"/>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9" name="TextBox 27">
              <a:extLst>
                <a:ext uri="{FF2B5EF4-FFF2-40B4-BE49-F238E27FC236}">
                  <a16:creationId xmlns:a16="http://schemas.microsoft.com/office/drawing/2014/main" id="{58983FFC-DE29-7241-A50D-477CF01F9B4B}"/>
                </a:ext>
              </a:extLst>
            </p:cNvPr>
            <p:cNvSpPr txBox="1"/>
            <p:nvPr/>
          </p:nvSpPr>
          <p:spPr>
            <a:xfrm>
              <a:off x="7832816" y="3123957"/>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10" name="TextBox 27">
              <a:extLst>
                <a:ext uri="{FF2B5EF4-FFF2-40B4-BE49-F238E27FC236}">
                  <a16:creationId xmlns:a16="http://schemas.microsoft.com/office/drawing/2014/main" id="{89FD784D-FDB3-5946-B973-6756B952ED01}"/>
                </a:ext>
              </a:extLst>
            </p:cNvPr>
            <p:cNvSpPr txBox="1"/>
            <p:nvPr/>
          </p:nvSpPr>
          <p:spPr>
            <a:xfrm>
              <a:off x="8175105"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11" name="TextBox 27">
              <a:extLst>
                <a:ext uri="{FF2B5EF4-FFF2-40B4-BE49-F238E27FC236}">
                  <a16:creationId xmlns:a16="http://schemas.microsoft.com/office/drawing/2014/main" id="{23F77D56-6EA5-1345-AAD6-9AEB512708CF}"/>
                </a:ext>
              </a:extLst>
            </p:cNvPr>
            <p:cNvSpPr txBox="1"/>
            <p:nvPr/>
          </p:nvSpPr>
          <p:spPr>
            <a:xfrm>
              <a:off x="8578517"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grpSp>
      <p:sp>
        <p:nvSpPr>
          <p:cNvPr id="12" name="文字版面配置區 1">
            <a:extLst>
              <a:ext uri="{FF2B5EF4-FFF2-40B4-BE49-F238E27FC236}">
                <a16:creationId xmlns:a16="http://schemas.microsoft.com/office/drawing/2014/main" id="{8C5A2CEB-8026-5C49-8F89-309319E7D13D}"/>
              </a:ext>
            </a:extLst>
          </p:cNvPr>
          <p:cNvSpPr txBox="1">
            <a:spLocks/>
          </p:cNvSpPr>
          <p:nvPr/>
        </p:nvSpPr>
        <p:spPr>
          <a:xfrm>
            <a:off x="8304192" y="5540877"/>
            <a:ext cx="2961735" cy="3922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Tx/>
              <a:buNone/>
            </a:pPr>
            <a:r>
              <a:rPr kumimoji="1" lang="zh-TW" altLang="en-US" sz="1600">
                <a:solidFill>
                  <a:schemeClr val="bg1"/>
                </a:solidFill>
              </a:rPr>
              <a:t>６</a:t>
            </a:r>
            <a:r>
              <a:rPr kumimoji="1" lang="en-US" altLang="zh-TW" sz="1600">
                <a:solidFill>
                  <a:schemeClr val="bg1"/>
                </a:solidFill>
              </a:rPr>
              <a:t> </a:t>
            </a:r>
            <a:r>
              <a:rPr kumimoji="1" lang="zh-TW" altLang="en-US" sz="1600">
                <a:solidFill>
                  <a:schemeClr val="bg1"/>
                </a:solidFill>
              </a:rPr>
              <a:t>台</a:t>
            </a:r>
            <a:r>
              <a:rPr kumimoji="1" lang="en-US" altLang="zh-TW" sz="1600">
                <a:solidFill>
                  <a:schemeClr val="bg1"/>
                </a:solidFill>
              </a:rPr>
              <a:t> 25GbE clients  </a:t>
            </a:r>
            <a:r>
              <a:rPr kumimoji="1" lang="zh-TW" altLang="en-US" sz="1600">
                <a:solidFill>
                  <a:schemeClr val="bg1"/>
                </a:solidFill>
              </a:rPr>
              <a:t>同時存取</a:t>
            </a:r>
            <a:endParaRPr kumimoji="1" lang="en-US" altLang="zh-TW" sz="1600">
              <a:solidFill>
                <a:schemeClr val="bg1"/>
              </a:solidFill>
            </a:endParaRPr>
          </a:p>
        </p:txBody>
      </p:sp>
      <p:pic>
        <p:nvPicPr>
          <p:cNvPr id="14" name="圖片 13">
            <a:extLst>
              <a:ext uri="{FF2B5EF4-FFF2-40B4-BE49-F238E27FC236}">
                <a16:creationId xmlns:a16="http://schemas.microsoft.com/office/drawing/2014/main" id="{0D6D7189-A9AE-4CD0-8821-62A4351EA7F2}"/>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8068934" y="3424522"/>
            <a:ext cx="3326276" cy="811611"/>
          </a:xfrm>
          <a:prstGeom prst="rect">
            <a:avLst/>
          </a:prstGeom>
        </p:spPr>
      </p:pic>
      <p:sp>
        <p:nvSpPr>
          <p:cNvPr id="16" name="標題 1">
            <a:extLst>
              <a:ext uri="{FF2B5EF4-FFF2-40B4-BE49-F238E27FC236}">
                <a16:creationId xmlns:a16="http://schemas.microsoft.com/office/drawing/2014/main" id="{8A762693-BD1A-452B-ADE5-3C833B533C84}"/>
              </a:ext>
            </a:extLst>
          </p:cNvPr>
          <p:cNvSpPr txBox="1">
            <a:spLocks/>
          </p:cNvSpPr>
          <p:nvPr/>
        </p:nvSpPr>
        <p:spPr>
          <a:xfrm>
            <a:off x="964844" y="33338"/>
            <a:ext cx="11227156" cy="15287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TW" sz="3600" b="1">
                <a:solidFill>
                  <a:schemeClr val="bg1"/>
                </a:solidFill>
                <a:latin typeface="微軟正黑體"/>
                <a:ea typeface="微軟正黑體"/>
              </a:rPr>
              <a:t>32 </a:t>
            </a:r>
            <a:r>
              <a:rPr kumimoji="1" lang="zh-TW" altLang="en-US" sz="3600" b="1">
                <a:solidFill>
                  <a:schemeClr val="bg1"/>
                </a:solidFill>
                <a:latin typeface="微軟正黑體"/>
                <a:ea typeface="微軟正黑體"/>
              </a:rPr>
              <a:t>總核心數</a:t>
            </a:r>
            <a:r>
              <a:rPr kumimoji="1" lang="en-US" altLang="zh-TW" sz="3600" b="1">
                <a:solidFill>
                  <a:schemeClr val="bg1"/>
                </a:solidFill>
                <a:latin typeface="微軟正黑體"/>
                <a:ea typeface="微軟正黑體"/>
              </a:rPr>
              <a:t> TDS-h2489FU-4314-128G</a:t>
            </a:r>
          </a:p>
          <a:p>
            <a:r>
              <a:rPr kumimoji="1" lang="en-US" altLang="zh-TW" sz="3600" b="1">
                <a:solidFill>
                  <a:schemeClr val="bg1"/>
                </a:solidFill>
                <a:latin typeface="微軟正黑體"/>
                <a:ea typeface="微軟正黑體"/>
              </a:rPr>
              <a:t>6 </a:t>
            </a:r>
            <a:r>
              <a:rPr kumimoji="1" lang="zh-TW" altLang="en-US" sz="3600" b="1">
                <a:solidFill>
                  <a:schemeClr val="bg1"/>
                </a:solidFill>
                <a:latin typeface="微軟正黑體"/>
                <a:ea typeface="微軟正黑體"/>
              </a:rPr>
              <a:t>台</a:t>
            </a:r>
            <a:r>
              <a:rPr kumimoji="1" lang="en-US" altLang="zh-TW" sz="3600" b="1">
                <a:solidFill>
                  <a:schemeClr val="bg1"/>
                </a:solidFill>
                <a:latin typeface="微軟正黑體"/>
                <a:ea typeface="微軟正黑體"/>
              </a:rPr>
              <a:t> 25GbE </a:t>
            </a:r>
            <a:r>
              <a:rPr kumimoji="1" lang="zh-TW" altLang="en-US" sz="3600" b="1">
                <a:solidFill>
                  <a:schemeClr val="bg1"/>
                </a:solidFill>
                <a:latin typeface="微軟正黑體"/>
                <a:ea typeface="微軟正黑體"/>
              </a:rPr>
              <a:t>用戶端環境同時存取效能</a:t>
            </a:r>
          </a:p>
        </p:txBody>
      </p:sp>
      <p:sp>
        <p:nvSpPr>
          <p:cNvPr id="15" name="文字方塊 14">
            <a:extLst>
              <a:ext uri="{FF2B5EF4-FFF2-40B4-BE49-F238E27FC236}">
                <a16:creationId xmlns:a16="http://schemas.microsoft.com/office/drawing/2014/main" id="{5E819749-B279-A243-BE6E-B0505EE0366D}"/>
              </a:ext>
            </a:extLst>
          </p:cNvPr>
          <p:cNvSpPr txBox="1"/>
          <p:nvPr/>
        </p:nvSpPr>
        <p:spPr>
          <a:xfrm>
            <a:off x="112317" y="5783227"/>
            <a:ext cx="10042422" cy="954107"/>
          </a:xfrm>
          <a:prstGeom prst="rect">
            <a:avLst/>
          </a:prstGeom>
          <a:noFill/>
        </p:spPr>
        <p:txBody>
          <a:bodyPr wrap="square">
            <a:spAutoFit/>
          </a:bodyPr>
          <a:lstStyle/>
          <a:p>
            <a:r>
              <a:rPr lang="zh-TW" altLang="en-US" sz="800" b="0" i="0" dirty="0">
                <a:solidFill>
                  <a:srgbClr val="FFFFFF"/>
                </a:solidFill>
                <a:effectLst/>
                <a:latin typeface="Arial" panose="020B0604020202020204" pitchFamily="34" charset="0"/>
                <a:cs typeface="Arial" panose="020B0604020202020204" pitchFamily="34" charset="0"/>
              </a:rPr>
              <a:t>測試於 </a:t>
            </a:r>
            <a:r>
              <a:rPr lang="en" altLang="zh-TW" sz="800" b="0" i="0" dirty="0">
                <a:solidFill>
                  <a:srgbClr val="FFFFFF"/>
                </a:solidFill>
                <a:effectLst/>
                <a:latin typeface="Arial" panose="020B0604020202020204" pitchFamily="34" charset="0"/>
                <a:cs typeface="Arial" panose="020B0604020202020204" pitchFamily="34" charset="0"/>
              </a:rPr>
              <a:t>QNAP </a:t>
            </a:r>
            <a:r>
              <a:rPr lang="zh-TW" altLang="en-US" sz="800" b="0" i="0" dirty="0">
                <a:solidFill>
                  <a:srgbClr val="FFFFFF"/>
                </a:solidFill>
                <a:effectLst/>
                <a:latin typeface="Arial" panose="020B0604020202020204" pitchFamily="34" charset="0"/>
                <a:cs typeface="Arial" panose="020B0604020202020204" pitchFamily="34" charset="0"/>
              </a:rPr>
              <a:t>實驗室，數據會因實際環境而有所不同。</a:t>
            </a:r>
            <a:br>
              <a:rPr lang="zh-TW" altLang="en-US" sz="800" dirty="0">
                <a:latin typeface="Arial" panose="020B0604020202020204" pitchFamily="34" charset="0"/>
                <a:cs typeface="Arial" panose="020B0604020202020204" pitchFamily="34" charset="0"/>
              </a:rPr>
            </a:br>
            <a:br>
              <a:rPr lang="zh-TW" altLang="en-US" sz="800" dirty="0">
                <a:latin typeface="Arial" panose="020B0604020202020204" pitchFamily="34" charset="0"/>
                <a:cs typeface="Arial" panose="020B0604020202020204" pitchFamily="34" charset="0"/>
              </a:rPr>
            </a:br>
            <a:r>
              <a:rPr lang="zh-TW" altLang="en-US" sz="800" b="0" i="0" dirty="0">
                <a:solidFill>
                  <a:srgbClr val="FFFFFF"/>
                </a:solidFill>
                <a:effectLst/>
                <a:latin typeface="Arial" panose="020B0604020202020204" pitchFamily="34" charset="0"/>
                <a:cs typeface="Arial" panose="020B0604020202020204" pitchFamily="34" charset="0"/>
              </a:rPr>
              <a:t>測試環境：</a:t>
            </a:r>
            <a:br>
              <a:rPr lang="zh-TW" altLang="en-US" sz="800" dirty="0">
                <a:latin typeface="Arial" panose="020B0604020202020204" pitchFamily="34" charset="0"/>
                <a:cs typeface="Arial" panose="020B0604020202020204" pitchFamily="34" charset="0"/>
              </a:rPr>
            </a:br>
            <a:r>
              <a:rPr lang="en" altLang="zh-TW" sz="800" b="0" i="0" dirty="0">
                <a:solidFill>
                  <a:srgbClr val="FFFFFF"/>
                </a:solidFill>
                <a:effectLst/>
                <a:latin typeface="Arial" panose="020B0604020202020204" pitchFamily="34" charset="0"/>
                <a:cs typeface="Arial" panose="020B0604020202020204" pitchFamily="34" charset="0"/>
              </a:rPr>
              <a:t>NAS: TDS-h2489FU-4314-128G with QuTS hero 5.0</a:t>
            </a:r>
            <a:br>
              <a:rPr lang="en" altLang="zh-TW" sz="800" dirty="0">
                <a:latin typeface="Arial" panose="020B0604020202020204" pitchFamily="34" charset="0"/>
                <a:cs typeface="Arial" panose="020B0604020202020204" pitchFamily="34" charset="0"/>
              </a:rPr>
            </a:br>
            <a:r>
              <a:rPr lang="en" altLang="zh-TW" sz="800" b="0" i="0" dirty="0">
                <a:solidFill>
                  <a:srgbClr val="FFFFFF"/>
                </a:solidFill>
                <a:effectLst/>
                <a:latin typeface="Arial" panose="020B0604020202020204" pitchFamily="34" charset="0"/>
                <a:cs typeface="Arial" panose="020B0604020202020204" pitchFamily="34" charset="0"/>
              </a:rPr>
              <a:t>Volume type: Samsung PM9A3 960G Gen4 U.2 NVMe SSD x24 (RAID 50); Intel QXG-100G2SF-E810; QXG-25G2SF-CX4</a:t>
            </a:r>
            <a:br>
              <a:rPr lang="en" altLang="zh-TW" sz="800" dirty="0">
                <a:latin typeface="Arial" panose="020B0604020202020204" pitchFamily="34" charset="0"/>
                <a:cs typeface="Arial" panose="020B0604020202020204" pitchFamily="34" charset="0"/>
              </a:rPr>
            </a:br>
            <a:r>
              <a:rPr lang="en" altLang="zh-TW" sz="800" b="0" i="0" dirty="0">
                <a:solidFill>
                  <a:srgbClr val="FFFFFF"/>
                </a:solidFill>
                <a:effectLst/>
                <a:latin typeface="Arial" panose="020B0604020202020204" pitchFamily="34" charset="0"/>
                <a:cs typeface="Arial" panose="020B0604020202020204" pitchFamily="34" charset="0"/>
              </a:rPr>
              <a:t>Client PC: 6* Client PC simultaneously read and write 16GB file (= 96GB totally)</a:t>
            </a:r>
            <a:br>
              <a:rPr lang="en" altLang="zh-TW" sz="800" dirty="0">
                <a:latin typeface="Arial" panose="020B0604020202020204" pitchFamily="34" charset="0"/>
                <a:cs typeface="Arial" panose="020B0604020202020204" pitchFamily="34" charset="0"/>
              </a:rPr>
            </a:br>
            <a:r>
              <a:rPr lang="en" altLang="zh-TW" sz="800" b="0" i="0" dirty="0">
                <a:solidFill>
                  <a:srgbClr val="FFFFFF"/>
                </a:solidFill>
                <a:effectLst/>
                <a:latin typeface="Arial" panose="020B0604020202020204" pitchFamily="34" charset="0"/>
                <a:cs typeface="Arial" panose="020B0604020202020204" pitchFamily="34" charset="0"/>
              </a:rPr>
              <a:t>Intel Core™ i7-7700 4.20GHz CPU, 32GB DDR4 RAM, QXG-25G2SF-CX4, Windows® Server 2016, and Intel Core™ i3-8100 3.60GHz CPU, 4GB DDR4 RAM, QXG-25G2SF-CX4, Windows® Server 2016</a:t>
            </a:r>
            <a:endParaRPr lang="zh-TW" altLang="en-US" sz="800" dirty="0">
              <a:latin typeface="Arial" panose="020B0604020202020204" pitchFamily="34" charset="0"/>
              <a:cs typeface="Arial" panose="020B0604020202020204" pitchFamily="34" charset="0"/>
            </a:endParaRPr>
          </a:p>
        </p:txBody>
      </p:sp>
      <p:sp>
        <p:nvSpPr>
          <p:cNvPr id="17" name="文字方塊 16">
            <a:extLst>
              <a:ext uri="{FF2B5EF4-FFF2-40B4-BE49-F238E27FC236}">
                <a16:creationId xmlns:a16="http://schemas.microsoft.com/office/drawing/2014/main" id="{C87BC38E-BAEF-1443-9FAE-93963C8058C5}"/>
              </a:ext>
            </a:extLst>
          </p:cNvPr>
          <p:cNvSpPr txBox="1"/>
          <p:nvPr/>
        </p:nvSpPr>
        <p:spPr>
          <a:xfrm>
            <a:off x="555413" y="2171523"/>
            <a:ext cx="8094134" cy="307777"/>
          </a:xfrm>
          <a:prstGeom prst="rect">
            <a:avLst/>
          </a:prstGeom>
          <a:noFill/>
        </p:spPr>
        <p:txBody>
          <a:bodyPr wrap="square">
            <a:spAutoFit/>
          </a:bodyPr>
          <a:lstStyle/>
          <a:p>
            <a:r>
              <a:rPr lang="en" altLang="zh-TW" sz="1400" b="0" i="0">
                <a:solidFill>
                  <a:srgbClr val="FFFFFF"/>
                </a:solidFill>
                <a:effectLst/>
                <a:latin typeface="Arial" panose="020B0604020202020204" pitchFamily="34" charset="0"/>
                <a:cs typeface="Arial" panose="020B0604020202020204" pitchFamily="34" charset="0"/>
              </a:rPr>
              <a:t>6 x 25GbE iSCSI, Random IOPS (4K), Compression On, Dedupe Off</a:t>
            </a:r>
            <a:endParaRPr lang="zh-TW" altLang="en-US" sz="1400">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932CA06F-092C-5747-B40F-B21ABB6A1B26}"/>
              </a:ext>
            </a:extLst>
          </p:cNvPr>
          <p:cNvSpPr txBox="1"/>
          <p:nvPr/>
        </p:nvSpPr>
        <p:spPr>
          <a:xfrm>
            <a:off x="555413" y="4025916"/>
            <a:ext cx="8046720" cy="307777"/>
          </a:xfrm>
          <a:prstGeom prst="rect">
            <a:avLst/>
          </a:prstGeom>
          <a:noFill/>
        </p:spPr>
        <p:txBody>
          <a:bodyPr wrap="square">
            <a:spAutoFit/>
          </a:bodyPr>
          <a:lstStyle/>
          <a:p>
            <a:r>
              <a:rPr lang="en" altLang="zh-TW" sz="1400" b="0" i="0">
                <a:solidFill>
                  <a:srgbClr val="FFFFFF"/>
                </a:solidFill>
                <a:effectLst/>
                <a:latin typeface="Arial" panose="020B0604020202020204" pitchFamily="34" charset="0"/>
                <a:cs typeface="Arial" panose="020B0604020202020204" pitchFamily="34" charset="0"/>
              </a:rPr>
              <a:t>6 x 25GbE SAMBA, Sequential Throughout (1MB), Compression On, Dedupe Off</a:t>
            </a:r>
            <a:endParaRPr lang="zh-TW" altLang="en-US" sz="1400">
              <a:latin typeface="Arial" panose="020B0604020202020204" pitchFamily="34" charset="0"/>
              <a:cs typeface="Arial" panose="020B0604020202020204" pitchFamily="34" charset="0"/>
            </a:endParaRPr>
          </a:p>
        </p:txBody>
      </p:sp>
      <p:sp>
        <p:nvSpPr>
          <p:cNvPr id="25" name="文字方塊 24">
            <a:extLst>
              <a:ext uri="{FF2B5EF4-FFF2-40B4-BE49-F238E27FC236}">
                <a16:creationId xmlns:a16="http://schemas.microsoft.com/office/drawing/2014/main" id="{555154AC-34F8-46E2-9F87-ABE108D8614A}"/>
              </a:ext>
            </a:extLst>
          </p:cNvPr>
          <p:cNvSpPr txBox="1"/>
          <p:nvPr/>
        </p:nvSpPr>
        <p:spPr>
          <a:xfrm>
            <a:off x="5941692" y="2958556"/>
            <a:ext cx="1213953" cy="215444"/>
          </a:xfrm>
          <a:prstGeom prst="rect">
            <a:avLst/>
          </a:prstGeom>
          <a:noFill/>
        </p:spPr>
        <p:txBody>
          <a:bodyPr wrap="square">
            <a:spAutoFit/>
          </a:bodyPr>
          <a:lstStyle/>
          <a:p>
            <a:pPr algn="r" fontAlgn="base"/>
            <a:r>
              <a:rPr lang="en-US" altLang="zh-TW" sz="800" b="1" i="0">
                <a:solidFill>
                  <a:srgbClr val="FFBD1E"/>
                </a:solidFill>
                <a:effectLst/>
                <a:latin typeface="Arial" panose="020B0604020202020204" pitchFamily="34" charset="0"/>
                <a:cs typeface="Arial" panose="020B0604020202020204" pitchFamily="34" charset="0"/>
              </a:rPr>
              <a:t>1,127,217 IOPS</a:t>
            </a:r>
          </a:p>
        </p:txBody>
      </p:sp>
      <p:sp>
        <p:nvSpPr>
          <p:cNvPr id="27" name="文字方塊 26">
            <a:extLst>
              <a:ext uri="{FF2B5EF4-FFF2-40B4-BE49-F238E27FC236}">
                <a16:creationId xmlns:a16="http://schemas.microsoft.com/office/drawing/2014/main" id="{5DAD01F2-0902-4CC3-B651-865D686C1D02}"/>
              </a:ext>
            </a:extLst>
          </p:cNvPr>
          <p:cNvSpPr txBox="1"/>
          <p:nvPr/>
        </p:nvSpPr>
        <p:spPr>
          <a:xfrm>
            <a:off x="5874694" y="4721237"/>
            <a:ext cx="1213953" cy="215444"/>
          </a:xfrm>
          <a:prstGeom prst="rect">
            <a:avLst/>
          </a:prstGeom>
          <a:noFill/>
        </p:spPr>
        <p:txBody>
          <a:bodyPr wrap="square">
            <a:spAutoFit/>
          </a:bodyPr>
          <a:lstStyle/>
          <a:p>
            <a:pPr algn="r" fontAlgn="base"/>
            <a:r>
              <a:rPr lang="en-US" altLang="zh-TW" sz="800" b="1" i="0">
                <a:solidFill>
                  <a:srgbClr val="FFBD1E"/>
                </a:solidFill>
                <a:effectLst/>
                <a:latin typeface="Arial" panose="020B0604020202020204" pitchFamily="34" charset="0"/>
                <a:cs typeface="Arial" panose="020B0604020202020204" pitchFamily="34" charset="0"/>
              </a:rPr>
              <a:t>16,165 MB/s</a:t>
            </a:r>
          </a:p>
        </p:txBody>
      </p:sp>
      <p:sp>
        <p:nvSpPr>
          <p:cNvPr id="28" name="文字方塊 27">
            <a:extLst>
              <a:ext uri="{FF2B5EF4-FFF2-40B4-BE49-F238E27FC236}">
                <a16:creationId xmlns:a16="http://schemas.microsoft.com/office/drawing/2014/main" id="{49D78F19-8219-4541-BB7E-70E281F030A0}"/>
              </a:ext>
            </a:extLst>
          </p:cNvPr>
          <p:cNvSpPr txBox="1"/>
          <p:nvPr/>
        </p:nvSpPr>
        <p:spPr>
          <a:xfrm>
            <a:off x="3971796" y="5290289"/>
            <a:ext cx="1213953" cy="215444"/>
          </a:xfrm>
          <a:prstGeom prst="rect">
            <a:avLst/>
          </a:prstGeom>
          <a:noFill/>
        </p:spPr>
        <p:txBody>
          <a:bodyPr wrap="square">
            <a:spAutoFit/>
          </a:bodyPr>
          <a:lstStyle/>
          <a:p>
            <a:pPr algn="r" fontAlgn="base"/>
            <a:r>
              <a:rPr lang="en-US" altLang="zh-TW" sz="800" b="1" i="0">
                <a:solidFill>
                  <a:srgbClr val="03D2FB"/>
                </a:solidFill>
                <a:effectLst/>
                <a:latin typeface="Arial" panose="020B0604020202020204" pitchFamily="34" charset="0"/>
                <a:cs typeface="Arial" panose="020B0604020202020204" pitchFamily="34" charset="0"/>
              </a:rPr>
              <a:t>11,022 MB/s</a:t>
            </a:r>
          </a:p>
        </p:txBody>
      </p:sp>
      <p:sp>
        <p:nvSpPr>
          <p:cNvPr id="29" name="文字方塊 28">
            <a:extLst>
              <a:ext uri="{FF2B5EF4-FFF2-40B4-BE49-F238E27FC236}">
                <a16:creationId xmlns:a16="http://schemas.microsoft.com/office/drawing/2014/main" id="{3B396747-4D65-4768-89CC-A0C8FB52E781}"/>
              </a:ext>
            </a:extLst>
          </p:cNvPr>
          <p:cNvSpPr txBox="1"/>
          <p:nvPr/>
        </p:nvSpPr>
        <p:spPr>
          <a:xfrm>
            <a:off x="671863" y="4701991"/>
            <a:ext cx="1213953" cy="215444"/>
          </a:xfrm>
          <a:prstGeom prst="rect">
            <a:avLst/>
          </a:prstGeom>
          <a:noFill/>
        </p:spPr>
        <p:txBody>
          <a:bodyPr wrap="square">
            <a:spAutoFit/>
          </a:bodyPr>
          <a:lstStyle/>
          <a:p>
            <a:pPr algn="l" fontAlgn="base"/>
            <a:r>
              <a:rPr lang="en-US" altLang="zh-TW" sz="800" b="0" i="0">
                <a:solidFill>
                  <a:srgbClr val="FFFFFF"/>
                </a:solidFill>
                <a:effectLst/>
                <a:latin typeface="Arial" panose="020B0604020202020204" pitchFamily="34" charset="0"/>
                <a:cs typeface="Arial" panose="020B0604020202020204" pitchFamily="34" charset="0"/>
              </a:rPr>
              <a:t>SMB </a:t>
            </a:r>
            <a:r>
              <a:rPr lang="zh-TW" altLang="en-US" sz="800" b="0" i="0">
                <a:solidFill>
                  <a:srgbClr val="FFFFFF"/>
                </a:solidFill>
                <a:effectLst/>
                <a:latin typeface="Arial" panose="020B0604020202020204" pitchFamily="34" charset="0"/>
                <a:cs typeface="Arial" panose="020B0604020202020204" pitchFamily="34" charset="0"/>
              </a:rPr>
              <a:t>循序讀取</a:t>
            </a:r>
            <a:endParaRPr lang="en-US" altLang="zh-TW" sz="800" b="0" i="0">
              <a:solidFill>
                <a:srgbClr val="FFFFFF"/>
              </a:solidFill>
              <a:effectLst/>
              <a:latin typeface="Arial" panose="020B0604020202020204" pitchFamily="34" charset="0"/>
              <a:cs typeface="Arial" panose="020B0604020202020204" pitchFamily="34" charset="0"/>
            </a:endParaRPr>
          </a:p>
        </p:txBody>
      </p:sp>
      <p:sp>
        <p:nvSpPr>
          <p:cNvPr id="30" name="文字方塊 29">
            <a:extLst>
              <a:ext uri="{FF2B5EF4-FFF2-40B4-BE49-F238E27FC236}">
                <a16:creationId xmlns:a16="http://schemas.microsoft.com/office/drawing/2014/main" id="{2E7CCBC9-AB00-4760-A377-C2CEFF9BFAAB}"/>
              </a:ext>
            </a:extLst>
          </p:cNvPr>
          <p:cNvSpPr txBox="1"/>
          <p:nvPr/>
        </p:nvSpPr>
        <p:spPr>
          <a:xfrm>
            <a:off x="671863" y="5217828"/>
            <a:ext cx="1213953" cy="215444"/>
          </a:xfrm>
          <a:prstGeom prst="rect">
            <a:avLst/>
          </a:prstGeom>
          <a:noFill/>
        </p:spPr>
        <p:txBody>
          <a:bodyPr wrap="square">
            <a:spAutoFit/>
          </a:bodyPr>
          <a:lstStyle/>
          <a:p>
            <a:pPr fontAlgn="base"/>
            <a:r>
              <a:rPr lang="en-US" altLang="zh-TW" sz="800">
                <a:solidFill>
                  <a:srgbClr val="FFFFFF"/>
                </a:solidFill>
                <a:latin typeface="Arial" panose="020B0604020202020204" pitchFamily="34" charset="0"/>
                <a:cs typeface="Arial" panose="020B0604020202020204" pitchFamily="34" charset="0"/>
              </a:rPr>
              <a:t>SMB </a:t>
            </a:r>
            <a:r>
              <a:rPr lang="zh-TW" altLang="en-US" sz="800">
                <a:solidFill>
                  <a:srgbClr val="FFFFFF"/>
                </a:solidFill>
                <a:latin typeface="Arial" panose="020B0604020202020204" pitchFamily="34" charset="0"/>
                <a:cs typeface="Arial" panose="020B0604020202020204" pitchFamily="34" charset="0"/>
              </a:rPr>
              <a:t>循序寫入</a:t>
            </a:r>
            <a:endParaRPr lang="en-US" altLang="zh-TW" sz="800">
              <a:solidFill>
                <a:srgbClr val="FFFFFF"/>
              </a:solidFill>
              <a:latin typeface="Arial" panose="020B0604020202020204" pitchFamily="34" charset="0"/>
              <a:cs typeface="Arial" panose="020B0604020202020204" pitchFamily="34" charset="0"/>
            </a:endParaRPr>
          </a:p>
        </p:txBody>
      </p:sp>
      <p:sp>
        <p:nvSpPr>
          <p:cNvPr id="31" name="文字方塊 30">
            <a:extLst>
              <a:ext uri="{FF2B5EF4-FFF2-40B4-BE49-F238E27FC236}">
                <a16:creationId xmlns:a16="http://schemas.microsoft.com/office/drawing/2014/main" id="{587D3F05-F498-4C27-8D36-42040DCC2738}"/>
              </a:ext>
            </a:extLst>
          </p:cNvPr>
          <p:cNvSpPr txBox="1"/>
          <p:nvPr/>
        </p:nvSpPr>
        <p:spPr>
          <a:xfrm>
            <a:off x="738860" y="2925277"/>
            <a:ext cx="1213953" cy="215444"/>
          </a:xfrm>
          <a:prstGeom prst="rect">
            <a:avLst/>
          </a:prstGeom>
          <a:noFill/>
        </p:spPr>
        <p:txBody>
          <a:bodyPr wrap="square">
            <a:spAutoFit/>
          </a:bodyPr>
          <a:lstStyle/>
          <a:p>
            <a:pPr fontAlgn="base"/>
            <a:r>
              <a:rPr lang="en-US" altLang="zh-TW" sz="800" b="0" i="0">
                <a:solidFill>
                  <a:schemeClr val="bg1"/>
                </a:solidFill>
                <a:effectLst/>
                <a:latin typeface="Arial" panose="020B0604020202020204" pitchFamily="34" charset="0"/>
                <a:cs typeface="Arial" panose="020B0604020202020204" pitchFamily="34" charset="0"/>
              </a:rPr>
              <a:t>iSCSI </a:t>
            </a:r>
            <a:r>
              <a:rPr lang="zh-TW" altLang="en-US" sz="800" b="0" i="0">
                <a:solidFill>
                  <a:schemeClr val="bg1"/>
                </a:solidFill>
                <a:effectLst/>
                <a:latin typeface="Arial" panose="020B0604020202020204" pitchFamily="34" charset="0"/>
                <a:cs typeface="Arial" panose="020B0604020202020204" pitchFamily="34" charset="0"/>
              </a:rPr>
              <a:t>隨機讀取</a:t>
            </a:r>
            <a:endParaRPr lang="en-US" altLang="zh-TW" sz="800" b="0" i="0">
              <a:solidFill>
                <a:schemeClr val="bg1"/>
              </a:solidFill>
              <a:effectLst/>
              <a:latin typeface="Arial" panose="020B0604020202020204" pitchFamily="34" charset="0"/>
              <a:cs typeface="Arial" panose="020B0604020202020204" pitchFamily="34" charset="0"/>
            </a:endParaRPr>
          </a:p>
        </p:txBody>
      </p:sp>
      <p:sp>
        <p:nvSpPr>
          <p:cNvPr id="26" name="文字方塊 25">
            <a:extLst>
              <a:ext uri="{FF2B5EF4-FFF2-40B4-BE49-F238E27FC236}">
                <a16:creationId xmlns:a16="http://schemas.microsoft.com/office/drawing/2014/main" id="{BF7E4102-A82A-F84D-B06F-873B8CEBB44B}"/>
              </a:ext>
            </a:extLst>
          </p:cNvPr>
          <p:cNvSpPr txBox="1"/>
          <p:nvPr/>
        </p:nvSpPr>
        <p:spPr>
          <a:xfrm>
            <a:off x="7432243" y="1977329"/>
            <a:ext cx="4324270" cy="1015663"/>
          </a:xfrm>
          <a:prstGeom prst="rect">
            <a:avLst/>
          </a:prstGeom>
          <a:noFill/>
        </p:spPr>
        <p:txBody>
          <a:bodyPr wrap="square">
            <a:spAutoFit/>
          </a:bodyPr>
          <a:lstStyle/>
          <a:p>
            <a:pPr marL="285750" indent="-285750">
              <a:buFont typeface="Arial" panose="020B0604020202020204" pitchFamily="34" charset="0"/>
              <a:buChar char="•"/>
            </a:pPr>
            <a:r>
              <a:rPr kumimoji="1" lang="zh-TW" altLang="en-US" sz="2000" b="1">
                <a:solidFill>
                  <a:schemeClr val="bg1"/>
                </a:solidFill>
                <a:latin typeface="微軟正黑體"/>
                <a:ea typeface="微軟正黑體"/>
              </a:rPr>
              <a:t>高達百萬級</a:t>
            </a:r>
            <a:r>
              <a:rPr kumimoji="1" lang="en-US" altLang="zh-TW" sz="2000" b="1">
                <a:solidFill>
                  <a:schemeClr val="bg1"/>
                </a:solidFill>
                <a:latin typeface="微軟正黑體"/>
                <a:ea typeface="微軟正黑體"/>
              </a:rPr>
              <a:t> iSCSI </a:t>
            </a:r>
            <a:r>
              <a:rPr kumimoji="1" lang="zh-TW" altLang="en-US" sz="2000" b="1">
                <a:solidFill>
                  <a:schemeClr val="bg1"/>
                </a:solidFill>
                <a:latin typeface="微軟正黑體"/>
                <a:ea typeface="微軟正黑體"/>
              </a:rPr>
              <a:t>隨機讀取</a:t>
            </a:r>
            <a:r>
              <a:rPr kumimoji="1" lang="en-US" altLang="zh-TW" sz="2000" b="1">
                <a:solidFill>
                  <a:schemeClr val="bg1"/>
                </a:solidFill>
                <a:latin typeface="微軟正黑體"/>
                <a:ea typeface="微軟正黑體"/>
              </a:rPr>
              <a:t> IOPS!</a:t>
            </a:r>
          </a:p>
          <a:p>
            <a:pPr marL="285750" indent="-285750">
              <a:buFont typeface="Arial" panose="020B0604020202020204" pitchFamily="34" charset="0"/>
              <a:buChar char="•"/>
            </a:pPr>
            <a:r>
              <a:rPr kumimoji="1" lang="en-US" altLang="zh-TW" sz="2000" b="1">
                <a:solidFill>
                  <a:schemeClr val="bg1"/>
                </a:solidFill>
                <a:latin typeface="微軟正黑體"/>
                <a:ea typeface="微軟正黑體"/>
              </a:rPr>
              <a:t>16,165MB/s SMB </a:t>
            </a:r>
            <a:r>
              <a:rPr kumimoji="1" lang="zh-TW" altLang="en-US" sz="2000" b="1">
                <a:solidFill>
                  <a:schemeClr val="bg1"/>
                </a:solidFill>
                <a:latin typeface="微軟正黑體"/>
                <a:ea typeface="微軟正黑體"/>
              </a:rPr>
              <a:t>循序讀取與</a:t>
            </a:r>
            <a:endParaRPr kumimoji="1" lang="en-US" altLang="zh-TW" sz="2000" b="1">
              <a:solidFill>
                <a:schemeClr val="bg1"/>
              </a:solidFill>
              <a:latin typeface="微軟正黑體"/>
              <a:ea typeface="微軟正黑體"/>
            </a:endParaRPr>
          </a:p>
          <a:p>
            <a:r>
              <a:rPr kumimoji="1" lang="zh-TW" altLang="en-US" sz="2000" b="1">
                <a:solidFill>
                  <a:schemeClr val="bg1"/>
                </a:solidFill>
                <a:latin typeface="微軟正黑體"/>
                <a:ea typeface="微軟正黑體"/>
              </a:rPr>
              <a:t>    </a:t>
            </a:r>
            <a:r>
              <a:rPr kumimoji="1" lang="en-US" altLang="zh-TW" sz="2000" b="1">
                <a:solidFill>
                  <a:schemeClr val="bg1"/>
                </a:solidFill>
                <a:latin typeface="微軟正黑體"/>
                <a:ea typeface="微軟正黑體"/>
              </a:rPr>
              <a:t> 11,022 MB/s SMB </a:t>
            </a:r>
            <a:r>
              <a:rPr kumimoji="1" lang="zh-TW" altLang="en-US" sz="2000" b="1">
                <a:solidFill>
                  <a:schemeClr val="bg1"/>
                </a:solidFill>
                <a:latin typeface="微軟正黑體"/>
                <a:ea typeface="微軟正黑體"/>
              </a:rPr>
              <a:t>循序寫入速度</a:t>
            </a:r>
            <a:r>
              <a:rPr kumimoji="1" lang="en-US" altLang="zh-TW" sz="2000" b="1">
                <a:solidFill>
                  <a:schemeClr val="bg1"/>
                </a:solidFill>
                <a:latin typeface="微軟正黑體"/>
                <a:ea typeface="微軟正黑體"/>
              </a:rPr>
              <a:t>!</a:t>
            </a:r>
            <a:endParaRPr kumimoji="1" lang="zh-TW" altLang="en-US" sz="2000" b="1">
              <a:solidFill>
                <a:schemeClr val="bg1"/>
              </a:solidFill>
              <a:latin typeface="微軟正黑體"/>
              <a:ea typeface="微軟正黑體"/>
            </a:endParaRPr>
          </a:p>
        </p:txBody>
      </p:sp>
      <p:sp>
        <p:nvSpPr>
          <p:cNvPr id="32" name="文字方塊 31">
            <a:extLst>
              <a:ext uri="{FF2B5EF4-FFF2-40B4-BE49-F238E27FC236}">
                <a16:creationId xmlns:a16="http://schemas.microsoft.com/office/drawing/2014/main" id="{2C6A1C85-BB92-294C-A1F5-69A3BF9C2384}"/>
              </a:ext>
            </a:extLst>
          </p:cNvPr>
          <p:cNvSpPr txBox="1"/>
          <p:nvPr/>
        </p:nvSpPr>
        <p:spPr>
          <a:xfrm>
            <a:off x="738860" y="3471598"/>
            <a:ext cx="1213953" cy="215444"/>
          </a:xfrm>
          <a:prstGeom prst="rect">
            <a:avLst/>
          </a:prstGeom>
          <a:noFill/>
        </p:spPr>
        <p:txBody>
          <a:bodyPr wrap="square">
            <a:spAutoFit/>
          </a:bodyPr>
          <a:lstStyle/>
          <a:p>
            <a:pPr fontAlgn="base"/>
            <a:r>
              <a:rPr lang="en-US" altLang="zh-TW" sz="800" b="0" i="0" dirty="0">
                <a:solidFill>
                  <a:srgbClr val="FFFFFF"/>
                </a:solidFill>
                <a:effectLst/>
                <a:latin typeface="Arial" panose="020B0604020202020204" pitchFamily="34" charset="0"/>
                <a:cs typeface="Arial" panose="020B0604020202020204" pitchFamily="34" charset="0"/>
              </a:rPr>
              <a:t>iSCSI </a:t>
            </a:r>
            <a:r>
              <a:rPr lang="zh-TW" altLang="en-US" sz="800" b="0" i="0" dirty="0">
                <a:solidFill>
                  <a:srgbClr val="FFFFFF"/>
                </a:solidFill>
                <a:effectLst/>
                <a:latin typeface="Arial" panose="020B0604020202020204" pitchFamily="34" charset="0"/>
                <a:cs typeface="Arial" panose="020B0604020202020204" pitchFamily="34" charset="0"/>
              </a:rPr>
              <a:t>隨機寫入</a:t>
            </a:r>
            <a:endParaRPr lang="en-US" altLang="zh-TW" sz="800" b="0" i="0" dirty="0">
              <a:solidFill>
                <a:schemeClr val="bg1"/>
              </a:solidFill>
              <a:effectLst/>
              <a:latin typeface="Arial" panose="020B0604020202020204" pitchFamily="34" charset="0"/>
              <a:cs typeface="Arial" panose="020B0604020202020204" pitchFamily="34" charset="0"/>
            </a:endParaRPr>
          </a:p>
        </p:txBody>
      </p:sp>
      <p:sp>
        <p:nvSpPr>
          <p:cNvPr id="33" name="文字方塊 32">
            <a:extLst>
              <a:ext uri="{FF2B5EF4-FFF2-40B4-BE49-F238E27FC236}">
                <a16:creationId xmlns:a16="http://schemas.microsoft.com/office/drawing/2014/main" id="{A2C96490-C3B3-9E4E-9888-1E2283ACB5BD}"/>
              </a:ext>
            </a:extLst>
          </p:cNvPr>
          <p:cNvSpPr txBox="1"/>
          <p:nvPr/>
        </p:nvSpPr>
        <p:spPr>
          <a:xfrm>
            <a:off x="2345254" y="3452352"/>
            <a:ext cx="1213953" cy="215444"/>
          </a:xfrm>
          <a:prstGeom prst="rect">
            <a:avLst/>
          </a:prstGeom>
          <a:noFill/>
        </p:spPr>
        <p:txBody>
          <a:bodyPr wrap="square">
            <a:spAutoFit/>
          </a:bodyPr>
          <a:lstStyle/>
          <a:p>
            <a:pPr algn="r" fontAlgn="base"/>
            <a:r>
              <a:rPr lang="en-US" altLang="zh-TW" sz="800" b="1" i="0" dirty="0">
                <a:solidFill>
                  <a:srgbClr val="03D2FB"/>
                </a:solidFill>
                <a:effectLst/>
                <a:latin typeface="Arial" panose="020B0604020202020204" pitchFamily="34" charset="0"/>
                <a:cs typeface="Arial" panose="020B0604020202020204" pitchFamily="34" charset="0"/>
              </a:rPr>
              <a:t>280,886 IOPS</a:t>
            </a:r>
          </a:p>
        </p:txBody>
      </p:sp>
    </p:spTree>
    <p:extLst>
      <p:ext uri="{BB962C8B-B14F-4D97-AF65-F5344CB8AC3E}">
        <p14:creationId xmlns:p14="http://schemas.microsoft.com/office/powerpoint/2010/main" val="26114900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1EC2E4F7-A556-4D81-9379-A5726D0CEE66}"/>
              </a:ext>
            </a:extLst>
          </p:cNvPr>
          <p:cNvPicPr>
            <a:picLocks noChangeAspect="1"/>
          </p:cNvPicPr>
          <p:nvPr/>
        </p:nvPicPr>
        <p:blipFill rotWithShape="1">
          <a:blip r:embed="rId2">
            <a:extLst>
              <a:ext uri="{28A0092B-C50C-407E-A947-70E740481C1C}">
                <a14:useLocalDpi xmlns:a14="http://schemas.microsoft.com/office/drawing/2010/main" val="0"/>
              </a:ext>
            </a:extLst>
          </a:blip>
          <a:srcRect t="26549" b="50671"/>
          <a:stretch/>
        </p:blipFill>
        <p:spPr>
          <a:xfrm>
            <a:off x="645831" y="2479300"/>
            <a:ext cx="6447439" cy="1436390"/>
          </a:xfrm>
          <a:prstGeom prst="rect">
            <a:avLst/>
          </a:prstGeom>
        </p:spPr>
      </p:pic>
      <p:pic>
        <p:nvPicPr>
          <p:cNvPr id="34" name="圖形 33">
            <a:extLst>
              <a:ext uri="{FF2B5EF4-FFF2-40B4-BE49-F238E27FC236}">
                <a16:creationId xmlns:a16="http://schemas.microsoft.com/office/drawing/2014/main" id="{C539021F-7DA5-4534-95F9-628CBD963BC9}"/>
              </a:ext>
            </a:extLst>
          </p:cNvPr>
          <p:cNvPicPr>
            <a:picLocks noChangeAspect="1"/>
          </p:cNvPicPr>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4031" t="67193" b="5481"/>
          <a:stretch/>
        </p:blipFill>
        <p:spPr>
          <a:xfrm>
            <a:off x="571098" y="4274395"/>
            <a:ext cx="6874529" cy="1411361"/>
          </a:xfrm>
          <a:prstGeom prst="rect">
            <a:avLst/>
          </a:prstGeom>
        </p:spPr>
      </p:pic>
      <p:grpSp>
        <p:nvGrpSpPr>
          <p:cNvPr id="3" name="群組 2">
            <a:extLst>
              <a:ext uri="{FF2B5EF4-FFF2-40B4-BE49-F238E27FC236}">
                <a16:creationId xmlns:a16="http://schemas.microsoft.com/office/drawing/2014/main" id="{15AE7556-508B-D840-B7A7-968A902B6C2C}"/>
              </a:ext>
            </a:extLst>
          </p:cNvPr>
          <p:cNvGrpSpPr/>
          <p:nvPr/>
        </p:nvGrpSpPr>
        <p:grpSpPr>
          <a:xfrm>
            <a:off x="8189084" y="4086834"/>
            <a:ext cx="3106472" cy="1113085"/>
            <a:chOff x="6608845" y="2918607"/>
            <a:chExt cx="2504515" cy="914188"/>
          </a:xfrm>
        </p:grpSpPr>
        <p:pic>
          <p:nvPicPr>
            <p:cNvPr id="4" name="圖形 3">
              <a:extLst>
                <a:ext uri="{FF2B5EF4-FFF2-40B4-BE49-F238E27FC236}">
                  <a16:creationId xmlns:a16="http://schemas.microsoft.com/office/drawing/2014/main" id="{6AFD36C8-20E0-B74A-9769-6AFF0A6B02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08845" y="2918607"/>
              <a:ext cx="2504515" cy="914188"/>
            </a:xfrm>
            <a:prstGeom prst="rect">
              <a:avLst/>
            </a:prstGeom>
          </p:spPr>
        </p:pic>
        <p:sp>
          <p:nvSpPr>
            <p:cNvPr id="6" name="TextBox 27">
              <a:extLst>
                <a:ext uri="{FF2B5EF4-FFF2-40B4-BE49-F238E27FC236}">
                  <a16:creationId xmlns:a16="http://schemas.microsoft.com/office/drawing/2014/main" id="{3EFD8C23-9F66-F840-A240-4A295F4ADD39}"/>
                </a:ext>
              </a:extLst>
            </p:cNvPr>
            <p:cNvSpPr txBox="1"/>
            <p:nvPr/>
          </p:nvSpPr>
          <p:spPr>
            <a:xfrm>
              <a:off x="6793162"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7" name="TextBox 27">
              <a:extLst>
                <a:ext uri="{FF2B5EF4-FFF2-40B4-BE49-F238E27FC236}">
                  <a16:creationId xmlns:a16="http://schemas.microsoft.com/office/drawing/2014/main" id="{414D692C-1C04-5343-A3E6-8B6FCAD19FE5}"/>
                </a:ext>
              </a:extLst>
            </p:cNvPr>
            <p:cNvSpPr txBox="1"/>
            <p:nvPr/>
          </p:nvSpPr>
          <p:spPr>
            <a:xfrm>
              <a:off x="7196574"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8" name="TextBox 27">
              <a:extLst>
                <a:ext uri="{FF2B5EF4-FFF2-40B4-BE49-F238E27FC236}">
                  <a16:creationId xmlns:a16="http://schemas.microsoft.com/office/drawing/2014/main" id="{951E60B1-FC0E-CC4D-9E4F-B92B698B2BFA}"/>
                </a:ext>
              </a:extLst>
            </p:cNvPr>
            <p:cNvSpPr txBox="1"/>
            <p:nvPr/>
          </p:nvSpPr>
          <p:spPr>
            <a:xfrm>
              <a:off x="7507805" y="3123957"/>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9" name="TextBox 27">
              <a:extLst>
                <a:ext uri="{FF2B5EF4-FFF2-40B4-BE49-F238E27FC236}">
                  <a16:creationId xmlns:a16="http://schemas.microsoft.com/office/drawing/2014/main" id="{58983FFC-DE29-7241-A50D-477CF01F9B4B}"/>
                </a:ext>
              </a:extLst>
            </p:cNvPr>
            <p:cNvSpPr txBox="1"/>
            <p:nvPr/>
          </p:nvSpPr>
          <p:spPr>
            <a:xfrm>
              <a:off x="7832816" y="3123957"/>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10" name="TextBox 27">
              <a:extLst>
                <a:ext uri="{FF2B5EF4-FFF2-40B4-BE49-F238E27FC236}">
                  <a16:creationId xmlns:a16="http://schemas.microsoft.com/office/drawing/2014/main" id="{89FD784D-FDB3-5946-B973-6756B952ED01}"/>
                </a:ext>
              </a:extLst>
            </p:cNvPr>
            <p:cNvSpPr txBox="1"/>
            <p:nvPr/>
          </p:nvSpPr>
          <p:spPr>
            <a:xfrm>
              <a:off x="8175105"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sp>
          <p:nvSpPr>
            <p:cNvPr id="11" name="TextBox 27">
              <a:extLst>
                <a:ext uri="{FF2B5EF4-FFF2-40B4-BE49-F238E27FC236}">
                  <a16:creationId xmlns:a16="http://schemas.microsoft.com/office/drawing/2014/main" id="{23F77D56-6EA5-1345-AAD6-9AEB512708CF}"/>
                </a:ext>
              </a:extLst>
            </p:cNvPr>
            <p:cNvSpPr txBox="1"/>
            <p:nvPr/>
          </p:nvSpPr>
          <p:spPr>
            <a:xfrm>
              <a:off x="8578517" y="3100423"/>
              <a:ext cx="441356" cy="202224"/>
            </a:xfrm>
            <a:prstGeom prst="rect">
              <a:avLst/>
            </a:prstGeom>
            <a:noFill/>
          </p:spPr>
          <p:txBody>
            <a:bodyPr wrap="square"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a:solidFill>
                    <a:srgbClr val="EE6D2B"/>
                  </a:solidFill>
                  <a:ea typeface="微軟正黑體" panose="020B0604030504040204" pitchFamily="34" charset="-120"/>
                  <a:cs typeface="Arial" panose="020B0604020202020204" pitchFamily="34" charset="0"/>
                  <a:sym typeface="Arial" panose="020B0604020202020204" pitchFamily="34" charset="0"/>
                </a:rPr>
                <a:t>25Gb</a:t>
              </a:r>
            </a:p>
          </p:txBody>
        </p:sp>
      </p:grpSp>
      <p:sp>
        <p:nvSpPr>
          <p:cNvPr id="12" name="文字版面配置區 1">
            <a:extLst>
              <a:ext uri="{FF2B5EF4-FFF2-40B4-BE49-F238E27FC236}">
                <a16:creationId xmlns:a16="http://schemas.microsoft.com/office/drawing/2014/main" id="{8C5A2CEB-8026-5C49-8F89-309319E7D13D}"/>
              </a:ext>
            </a:extLst>
          </p:cNvPr>
          <p:cNvSpPr txBox="1">
            <a:spLocks/>
          </p:cNvSpPr>
          <p:nvPr/>
        </p:nvSpPr>
        <p:spPr>
          <a:xfrm>
            <a:off x="8370675" y="5420762"/>
            <a:ext cx="2961735" cy="3922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Tx/>
              <a:buNone/>
            </a:pPr>
            <a:r>
              <a:rPr kumimoji="1" lang="zh-TW" altLang="en-US" sz="1600">
                <a:solidFill>
                  <a:schemeClr val="bg1"/>
                </a:solidFill>
              </a:rPr>
              <a:t>６</a:t>
            </a:r>
            <a:r>
              <a:rPr kumimoji="1" lang="en-US" altLang="zh-TW" sz="1600">
                <a:solidFill>
                  <a:schemeClr val="bg1"/>
                </a:solidFill>
              </a:rPr>
              <a:t> </a:t>
            </a:r>
            <a:r>
              <a:rPr kumimoji="1" lang="zh-TW" altLang="en-US" sz="1600">
                <a:solidFill>
                  <a:schemeClr val="bg1"/>
                </a:solidFill>
              </a:rPr>
              <a:t>台</a:t>
            </a:r>
            <a:r>
              <a:rPr kumimoji="1" lang="en-US" altLang="zh-TW" sz="1600">
                <a:solidFill>
                  <a:schemeClr val="bg1"/>
                </a:solidFill>
              </a:rPr>
              <a:t> 25GbE clients  </a:t>
            </a:r>
            <a:r>
              <a:rPr kumimoji="1" lang="zh-TW" altLang="en-US" sz="1600">
                <a:solidFill>
                  <a:schemeClr val="bg1"/>
                </a:solidFill>
              </a:rPr>
              <a:t>同時存取</a:t>
            </a:r>
            <a:endParaRPr kumimoji="1" lang="en-US" altLang="zh-TW" sz="1600">
              <a:solidFill>
                <a:schemeClr val="bg1"/>
              </a:solidFill>
            </a:endParaRPr>
          </a:p>
        </p:txBody>
      </p:sp>
      <p:pic>
        <p:nvPicPr>
          <p:cNvPr id="14" name="圖片 13">
            <a:extLst>
              <a:ext uri="{FF2B5EF4-FFF2-40B4-BE49-F238E27FC236}">
                <a16:creationId xmlns:a16="http://schemas.microsoft.com/office/drawing/2014/main" id="{0D6D7189-A9AE-4CD0-8821-62A4351EA7F2}"/>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8135417" y="3304407"/>
            <a:ext cx="3326276" cy="811611"/>
          </a:xfrm>
          <a:prstGeom prst="rect">
            <a:avLst/>
          </a:prstGeom>
        </p:spPr>
      </p:pic>
      <p:sp>
        <p:nvSpPr>
          <p:cNvPr id="16" name="標題 1">
            <a:extLst>
              <a:ext uri="{FF2B5EF4-FFF2-40B4-BE49-F238E27FC236}">
                <a16:creationId xmlns:a16="http://schemas.microsoft.com/office/drawing/2014/main" id="{8A762693-BD1A-452B-ADE5-3C833B533C84}"/>
              </a:ext>
            </a:extLst>
          </p:cNvPr>
          <p:cNvSpPr txBox="1">
            <a:spLocks/>
          </p:cNvSpPr>
          <p:nvPr/>
        </p:nvSpPr>
        <p:spPr>
          <a:xfrm>
            <a:off x="964844" y="33338"/>
            <a:ext cx="11227156" cy="15287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TW" sz="3600" b="1">
                <a:solidFill>
                  <a:schemeClr val="bg1"/>
                </a:solidFill>
                <a:latin typeface="微軟正黑體"/>
                <a:ea typeface="微軟正黑體"/>
              </a:rPr>
              <a:t>16 </a:t>
            </a:r>
            <a:r>
              <a:rPr kumimoji="1" lang="zh-TW" altLang="en-US" sz="3600" b="1">
                <a:solidFill>
                  <a:schemeClr val="bg1"/>
                </a:solidFill>
                <a:latin typeface="微軟正黑體"/>
                <a:ea typeface="微軟正黑體"/>
              </a:rPr>
              <a:t>總核心數</a:t>
            </a:r>
            <a:r>
              <a:rPr kumimoji="1" lang="en-US" altLang="zh-TW" sz="3600" b="1">
                <a:solidFill>
                  <a:schemeClr val="bg1"/>
                </a:solidFill>
                <a:latin typeface="微軟正黑體"/>
                <a:ea typeface="微軟正黑體"/>
              </a:rPr>
              <a:t> TDS-h2489FU-4309Y-64G</a:t>
            </a:r>
          </a:p>
          <a:p>
            <a:r>
              <a:rPr kumimoji="1" lang="en-US" altLang="zh-TW" sz="3600" b="1">
                <a:solidFill>
                  <a:schemeClr val="bg1"/>
                </a:solidFill>
                <a:latin typeface="微軟正黑體"/>
                <a:ea typeface="微軟正黑體"/>
              </a:rPr>
              <a:t>6 </a:t>
            </a:r>
            <a:r>
              <a:rPr kumimoji="1" lang="zh-TW" altLang="en-US" sz="3600" b="1">
                <a:solidFill>
                  <a:schemeClr val="bg1"/>
                </a:solidFill>
                <a:latin typeface="微軟正黑體"/>
                <a:ea typeface="微軟正黑體"/>
              </a:rPr>
              <a:t>台</a:t>
            </a:r>
            <a:r>
              <a:rPr kumimoji="1" lang="en-US" altLang="zh-TW" sz="3600" b="1">
                <a:solidFill>
                  <a:schemeClr val="bg1"/>
                </a:solidFill>
                <a:latin typeface="微軟正黑體"/>
                <a:ea typeface="微軟正黑體"/>
              </a:rPr>
              <a:t> 25GbE </a:t>
            </a:r>
            <a:r>
              <a:rPr kumimoji="1" lang="zh-TW" altLang="en-US" sz="3600" b="1">
                <a:solidFill>
                  <a:schemeClr val="bg1"/>
                </a:solidFill>
                <a:latin typeface="微軟正黑體"/>
                <a:ea typeface="微軟正黑體"/>
              </a:rPr>
              <a:t>用戶端環境同時存取效能</a:t>
            </a:r>
          </a:p>
        </p:txBody>
      </p:sp>
      <p:sp>
        <p:nvSpPr>
          <p:cNvPr id="15" name="文字方塊 14">
            <a:extLst>
              <a:ext uri="{FF2B5EF4-FFF2-40B4-BE49-F238E27FC236}">
                <a16:creationId xmlns:a16="http://schemas.microsoft.com/office/drawing/2014/main" id="{5E819749-B279-A243-BE6E-B0505EE0366D}"/>
              </a:ext>
            </a:extLst>
          </p:cNvPr>
          <p:cNvSpPr txBox="1"/>
          <p:nvPr/>
        </p:nvSpPr>
        <p:spPr>
          <a:xfrm>
            <a:off x="112317" y="5727885"/>
            <a:ext cx="10042422" cy="954107"/>
          </a:xfrm>
          <a:prstGeom prst="rect">
            <a:avLst/>
          </a:prstGeom>
          <a:noFill/>
        </p:spPr>
        <p:txBody>
          <a:bodyPr wrap="square">
            <a:spAutoFit/>
          </a:bodyPr>
          <a:lstStyle/>
          <a:p>
            <a:r>
              <a:rPr lang="zh-TW" altLang="en-US" sz="800" b="0" i="0">
                <a:solidFill>
                  <a:srgbClr val="FFFFFF"/>
                </a:solidFill>
                <a:effectLst/>
                <a:latin typeface="Arial" panose="020B0604020202020204" pitchFamily="34" charset="0"/>
                <a:cs typeface="Arial" panose="020B0604020202020204" pitchFamily="34" charset="0"/>
              </a:rPr>
              <a:t>測試於 </a:t>
            </a:r>
            <a:r>
              <a:rPr lang="en" altLang="zh-TW" sz="800" b="0" i="0">
                <a:solidFill>
                  <a:srgbClr val="FFFFFF"/>
                </a:solidFill>
                <a:effectLst/>
                <a:latin typeface="Arial" panose="020B0604020202020204" pitchFamily="34" charset="0"/>
                <a:cs typeface="Arial" panose="020B0604020202020204" pitchFamily="34" charset="0"/>
              </a:rPr>
              <a:t>QNAP </a:t>
            </a:r>
            <a:r>
              <a:rPr lang="zh-TW" altLang="en-US" sz="800" b="0" i="0">
                <a:solidFill>
                  <a:srgbClr val="FFFFFF"/>
                </a:solidFill>
                <a:effectLst/>
                <a:latin typeface="Arial" panose="020B0604020202020204" pitchFamily="34" charset="0"/>
                <a:cs typeface="Arial" panose="020B0604020202020204" pitchFamily="34" charset="0"/>
              </a:rPr>
              <a:t>實驗室，數據會因實際環境而有所不同。</a:t>
            </a:r>
            <a:br>
              <a:rPr lang="zh-TW" altLang="en-US" sz="800">
                <a:latin typeface="Arial" panose="020B0604020202020204" pitchFamily="34" charset="0"/>
                <a:cs typeface="Arial" panose="020B0604020202020204" pitchFamily="34" charset="0"/>
              </a:rPr>
            </a:br>
            <a:br>
              <a:rPr lang="zh-TW" altLang="en-US" sz="800">
                <a:latin typeface="Arial" panose="020B0604020202020204" pitchFamily="34" charset="0"/>
                <a:cs typeface="Arial" panose="020B0604020202020204" pitchFamily="34" charset="0"/>
              </a:rPr>
            </a:br>
            <a:r>
              <a:rPr lang="zh-TW" altLang="en-US" sz="800" b="0" i="0">
                <a:solidFill>
                  <a:srgbClr val="FFFFFF"/>
                </a:solidFill>
                <a:effectLst/>
                <a:latin typeface="Arial" panose="020B0604020202020204" pitchFamily="34" charset="0"/>
                <a:cs typeface="Arial" panose="020B0604020202020204" pitchFamily="34" charset="0"/>
              </a:rPr>
              <a:t>測試環境：</a:t>
            </a:r>
            <a:br>
              <a:rPr lang="zh-TW" altLang="en-US" sz="800">
                <a:latin typeface="Arial" panose="020B0604020202020204" pitchFamily="34" charset="0"/>
                <a:cs typeface="Arial" panose="020B0604020202020204" pitchFamily="34" charset="0"/>
              </a:rPr>
            </a:br>
            <a:r>
              <a:rPr lang="en" altLang="zh-TW" sz="800" b="0" i="0">
                <a:solidFill>
                  <a:srgbClr val="FFFFFF"/>
                </a:solidFill>
                <a:effectLst/>
                <a:latin typeface="Arial" panose="020B0604020202020204" pitchFamily="34" charset="0"/>
                <a:cs typeface="Arial" panose="020B0604020202020204" pitchFamily="34" charset="0"/>
              </a:rPr>
              <a:t>NAS: TDS-h2489FU-4309Y-64G with QuTS hero 5.0</a:t>
            </a:r>
            <a:br>
              <a:rPr lang="en" altLang="zh-TW" sz="800">
                <a:latin typeface="Arial" panose="020B0604020202020204" pitchFamily="34" charset="0"/>
                <a:cs typeface="Arial" panose="020B0604020202020204" pitchFamily="34" charset="0"/>
              </a:rPr>
            </a:br>
            <a:r>
              <a:rPr lang="en" altLang="zh-TW" sz="800" b="0" i="0">
                <a:solidFill>
                  <a:srgbClr val="FFFFFF"/>
                </a:solidFill>
                <a:effectLst/>
                <a:latin typeface="Arial" panose="020B0604020202020204" pitchFamily="34" charset="0"/>
                <a:cs typeface="Arial" panose="020B0604020202020204" pitchFamily="34" charset="0"/>
              </a:rPr>
              <a:t>Volume type: Samsung PM9A3 960G Gen4 U.2 NVMe SSD x24 (RAID 50); Intel QXG-100G2SF-E810; QXG-25G2SF-CX4</a:t>
            </a:r>
            <a:br>
              <a:rPr lang="en" altLang="zh-TW" sz="800">
                <a:latin typeface="Arial" panose="020B0604020202020204" pitchFamily="34" charset="0"/>
                <a:cs typeface="Arial" panose="020B0604020202020204" pitchFamily="34" charset="0"/>
              </a:rPr>
            </a:br>
            <a:r>
              <a:rPr lang="en" altLang="zh-TW" sz="800" b="0" i="0">
                <a:solidFill>
                  <a:srgbClr val="FFFFFF"/>
                </a:solidFill>
                <a:effectLst/>
                <a:latin typeface="Arial" panose="020B0604020202020204" pitchFamily="34" charset="0"/>
                <a:cs typeface="Arial" panose="020B0604020202020204" pitchFamily="34" charset="0"/>
              </a:rPr>
              <a:t>Client PC: 6* Client PC simultaneously read and write 16GB file (= 96GB totally)</a:t>
            </a:r>
            <a:br>
              <a:rPr lang="en" altLang="zh-TW" sz="800">
                <a:latin typeface="Arial" panose="020B0604020202020204" pitchFamily="34" charset="0"/>
                <a:cs typeface="Arial" panose="020B0604020202020204" pitchFamily="34" charset="0"/>
              </a:rPr>
            </a:br>
            <a:r>
              <a:rPr lang="en" altLang="zh-TW" sz="800" b="0" i="0">
                <a:solidFill>
                  <a:srgbClr val="FFFFFF"/>
                </a:solidFill>
                <a:effectLst/>
                <a:latin typeface="Arial" panose="020B0604020202020204" pitchFamily="34" charset="0"/>
                <a:cs typeface="Arial" panose="020B0604020202020204" pitchFamily="34" charset="0"/>
              </a:rPr>
              <a:t>Intel Core™ i7-7700 4.20GHz CPU, 32GB DDR4 RAM, QXG-25G2SF-CX4, Windows® Server 2016, and Intel Core™ i3-8100 3.60GHz CPU, 4GB DDR4 RAM, QXG-25G2SF-CX4, Windows® Server 2016</a:t>
            </a:r>
            <a:endParaRPr lang="zh-TW" altLang="en-US" sz="800">
              <a:latin typeface="Arial" panose="020B0604020202020204" pitchFamily="34" charset="0"/>
              <a:cs typeface="Arial" panose="020B0604020202020204" pitchFamily="34" charset="0"/>
            </a:endParaRPr>
          </a:p>
        </p:txBody>
      </p:sp>
      <p:sp>
        <p:nvSpPr>
          <p:cNvPr id="17" name="文字方塊 16">
            <a:extLst>
              <a:ext uri="{FF2B5EF4-FFF2-40B4-BE49-F238E27FC236}">
                <a16:creationId xmlns:a16="http://schemas.microsoft.com/office/drawing/2014/main" id="{C87BC38E-BAEF-1443-9FAE-93963C8058C5}"/>
              </a:ext>
            </a:extLst>
          </p:cNvPr>
          <p:cNvSpPr txBox="1"/>
          <p:nvPr/>
        </p:nvSpPr>
        <p:spPr>
          <a:xfrm>
            <a:off x="555413" y="2171523"/>
            <a:ext cx="8094134" cy="307777"/>
          </a:xfrm>
          <a:prstGeom prst="rect">
            <a:avLst/>
          </a:prstGeom>
          <a:noFill/>
        </p:spPr>
        <p:txBody>
          <a:bodyPr wrap="square">
            <a:spAutoFit/>
          </a:bodyPr>
          <a:lstStyle/>
          <a:p>
            <a:r>
              <a:rPr lang="en" altLang="zh-TW" sz="1400" b="0" i="0">
                <a:solidFill>
                  <a:srgbClr val="FFFFFF"/>
                </a:solidFill>
                <a:effectLst/>
                <a:latin typeface="Arial" panose="020B0604020202020204" pitchFamily="34" charset="0"/>
                <a:cs typeface="Arial" panose="020B0604020202020204" pitchFamily="34" charset="0"/>
              </a:rPr>
              <a:t>6 x 25GbE iSCSI, Random IOPS (4K), Compression On, Dedupe Off</a:t>
            </a:r>
            <a:endParaRPr lang="zh-TW" altLang="en-US" sz="1400">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932CA06F-092C-5747-B40F-B21ABB6A1B26}"/>
              </a:ext>
            </a:extLst>
          </p:cNvPr>
          <p:cNvSpPr txBox="1"/>
          <p:nvPr/>
        </p:nvSpPr>
        <p:spPr>
          <a:xfrm>
            <a:off x="555413" y="4107420"/>
            <a:ext cx="8046720" cy="307777"/>
          </a:xfrm>
          <a:prstGeom prst="rect">
            <a:avLst/>
          </a:prstGeom>
          <a:noFill/>
        </p:spPr>
        <p:txBody>
          <a:bodyPr wrap="square">
            <a:spAutoFit/>
          </a:bodyPr>
          <a:lstStyle/>
          <a:p>
            <a:r>
              <a:rPr lang="en" altLang="zh-TW" sz="1400" b="0" i="0">
                <a:solidFill>
                  <a:srgbClr val="FFFFFF"/>
                </a:solidFill>
                <a:effectLst/>
                <a:latin typeface="Arial" panose="020B0604020202020204" pitchFamily="34" charset="0"/>
                <a:cs typeface="Arial" panose="020B0604020202020204" pitchFamily="34" charset="0"/>
              </a:rPr>
              <a:t>6 x 25GbE SAMBA, Sequential Throughout (1MB), Compression On, Dedupe Off</a:t>
            </a:r>
            <a:endParaRPr lang="zh-TW" altLang="en-US" sz="1400">
              <a:latin typeface="Arial" panose="020B0604020202020204" pitchFamily="34" charset="0"/>
              <a:cs typeface="Arial" panose="020B0604020202020204" pitchFamily="34" charset="0"/>
            </a:endParaRPr>
          </a:p>
        </p:txBody>
      </p:sp>
      <p:sp>
        <p:nvSpPr>
          <p:cNvPr id="25" name="文字方塊 24">
            <a:extLst>
              <a:ext uri="{FF2B5EF4-FFF2-40B4-BE49-F238E27FC236}">
                <a16:creationId xmlns:a16="http://schemas.microsoft.com/office/drawing/2014/main" id="{555154AC-34F8-46E2-9F87-ABE108D8614A}"/>
              </a:ext>
            </a:extLst>
          </p:cNvPr>
          <p:cNvSpPr txBox="1"/>
          <p:nvPr/>
        </p:nvSpPr>
        <p:spPr>
          <a:xfrm>
            <a:off x="5881731" y="2969434"/>
            <a:ext cx="1213953" cy="215444"/>
          </a:xfrm>
          <a:prstGeom prst="rect">
            <a:avLst/>
          </a:prstGeom>
          <a:noFill/>
        </p:spPr>
        <p:txBody>
          <a:bodyPr wrap="square">
            <a:spAutoFit/>
          </a:bodyPr>
          <a:lstStyle/>
          <a:p>
            <a:pPr algn="r" fontAlgn="base"/>
            <a:r>
              <a:rPr lang="en-US" altLang="zh-TW" sz="800" b="1" i="0">
                <a:solidFill>
                  <a:srgbClr val="FFBD1E"/>
                </a:solidFill>
                <a:effectLst/>
                <a:latin typeface="Arial" panose="020B0604020202020204" pitchFamily="34" charset="0"/>
                <a:cs typeface="Arial" panose="020B0604020202020204" pitchFamily="34" charset="0"/>
              </a:rPr>
              <a:t>745,479 IOPS</a:t>
            </a:r>
          </a:p>
        </p:txBody>
      </p:sp>
      <p:sp>
        <p:nvSpPr>
          <p:cNvPr id="27" name="文字方塊 26">
            <a:extLst>
              <a:ext uri="{FF2B5EF4-FFF2-40B4-BE49-F238E27FC236}">
                <a16:creationId xmlns:a16="http://schemas.microsoft.com/office/drawing/2014/main" id="{5DAD01F2-0902-4CC3-B651-865D686C1D02}"/>
              </a:ext>
            </a:extLst>
          </p:cNvPr>
          <p:cNvSpPr txBox="1"/>
          <p:nvPr/>
        </p:nvSpPr>
        <p:spPr>
          <a:xfrm>
            <a:off x="5911017" y="4865413"/>
            <a:ext cx="1213953" cy="215444"/>
          </a:xfrm>
          <a:prstGeom prst="rect">
            <a:avLst/>
          </a:prstGeom>
          <a:noFill/>
        </p:spPr>
        <p:txBody>
          <a:bodyPr wrap="square">
            <a:spAutoFit/>
          </a:bodyPr>
          <a:lstStyle/>
          <a:p>
            <a:pPr algn="r" fontAlgn="base"/>
            <a:r>
              <a:rPr lang="en-US" altLang="zh-TW" sz="800" b="1" i="0">
                <a:solidFill>
                  <a:srgbClr val="FFBD1E"/>
                </a:solidFill>
                <a:effectLst/>
                <a:latin typeface="Arial" panose="020B0604020202020204" pitchFamily="34" charset="0"/>
                <a:cs typeface="Arial" panose="020B0604020202020204" pitchFamily="34" charset="0"/>
              </a:rPr>
              <a:t>15,666 MB/s</a:t>
            </a:r>
          </a:p>
        </p:txBody>
      </p:sp>
      <p:sp>
        <p:nvSpPr>
          <p:cNvPr id="28" name="文字方塊 27">
            <a:extLst>
              <a:ext uri="{FF2B5EF4-FFF2-40B4-BE49-F238E27FC236}">
                <a16:creationId xmlns:a16="http://schemas.microsoft.com/office/drawing/2014/main" id="{49D78F19-8219-4541-BB7E-70E281F030A0}"/>
              </a:ext>
            </a:extLst>
          </p:cNvPr>
          <p:cNvSpPr txBox="1"/>
          <p:nvPr/>
        </p:nvSpPr>
        <p:spPr>
          <a:xfrm>
            <a:off x="2629176" y="5365668"/>
            <a:ext cx="1213953" cy="215444"/>
          </a:xfrm>
          <a:prstGeom prst="rect">
            <a:avLst/>
          </a:prstGeom>
          <a:noFill/>
        </p:spPr>
        <p:txBody>
          <a:bodyPr wrap="square">
            <a:spAutoFit/>
          </a:bodyPr>
          <a:lstStyle/>
          <a:p>
            <a:pPr algn="r" fontAlgn="base"/>
            <a:r>
              <a:rPr lang="en-US" altLang="zh-TW" sz="800" b="1" i="0">
                <a:solidFill>
                  <a:srgbClr val="03D2FB"/>
                </a:solidFill>
                <a:effectLst/>
                <a:latin typeface="Arial" panose="020B0604020202020204" pitchFamily="34" charset="0"/>
                <a:cs typeface="Arial" panose="020B0604020202020204" pitchFamily="34" charset="0"/>
              </a:rPr>
              <a:t>9,958 MB/s</a:t>
            </a:r>
          </a:p>
        </p:txBody>
      </p:sp>
      <p:sp>
        <p:nvSpPr>
          <p:cNvPr id="32" name="文字方塊 31">
            <a:extLst>
              <a:ext uri="{FF2B5EF4-FFF2-40B4-BE49-F238E27FC236}">
                <a16:creationId xmlns:a16="http://schemas.microsoft.com/office/drawing/2014/main" id="{65FF4FAE-A52C-6B42-A5F5-272D71ADE9B4}"/>
              </a:ext>
            </a:extLst>
          </p:cNvPr>
          <p:cNvSpPr txBox="1"/>
          <p:nvPr/>
        </p:nvSpPr>
        <p:spPr>
          <a:xfrm>
            <a:off x="7432243" y="1977329"/>
            <a:ext cx="4606364" cy="1015663"/>
          </a:xfrm>
          <a:prstGeom prst="rect">
            <a:avLst/>
          </a:prstGeom>
          <a:noFill/>
        </p:spPr>
        <p:txBody>
          <a:bodyPr wrap="square">
            <a:spAutoFit/>
          </a:bodyPr>
          <a:lstStyle/>
          <a:p>
            <a:pPr marL="285750" indent="-285750">
              <a:buFont typeface="Arial" panose="020B0604020202020204" pitchFamily="34" charset="0"/>
              <a:buChar char="•"/>
            </a:pPr>
            <a:r>
              <a:rPr kumimoji="1" lang="zh-TW" altLang="en-US" sz="2000" b="1">
                <a:solidFill>
                  <a:schemeClr val="bg1"/>
                </a:solidFill>
                <a:latin typeface="微軟正黑體"/>
                <a:ea typeface="微軟正黑體"/>
              </a:rPr>
              <a:t>高達</a:t>
            </a:r>
            <a:r>
              <a:rPr kumimoji="1" lang="en-US" altLang="zh-TW" sz="2000" b="1">
                <a:solidFill>
                  <a:schemeClr val="bg1"/>
                </a:solidFill>
                <a:latin typeface="微軟正黑體"/>
                <a:ea typeface="微軟正黑體"/>
              </a:rPr>
              <a:t> 745,479 iSCSI </a:t>
            </a:r>
            <a:r>
              <a:rPr kumimoji="1" lang="zh-TW" altLang="en-US" sz="2000" b="1">
                <a:solidFill>
                  <a:schemeClr val="bg1"/>
                </a:solidFill>
                <a:latin typeface="微軟正黑體"/>
                <a:ea typeface="微軟正黑體"/>
              </a:rPr>
              <a:t>隨機讀取</a:t>
            </a:r>
            <a:r>
              <a:rPr kumimoji="1" lang="en-US" altLang="zh-TW" sz="2000" b="1">
                <a:solidFill>
                  <a:schemeClr val="bg1"/>
                </a:solidFill>
                <a:latin typeface="微軟正黑體"/>
                <a:ea typeface="微軟正黑體"/>
              </a:rPr>
              <a:t> IOPS!</a:t>
            </a:r>
          </a:p>
          <a:p>
            <a:pPr marL="285750" indent="-285750">
              <a:buFont typeface="Arial" panose="020B0604020202020204" pitchFamily="34" charset="0"/>
              <a:buChar char="•"/>
            </a:pPr>
            <a:r>
              <a:rPr kumimoji="1" lang="en-US" altLang="zh-TW" sz="2000" b="1">
                <a:solidFill>
                  <a:schemeClr val="bg1"/>
                </a:solidFill>
                <a:latin typeface="微軟正黑體"/>
                <a:ea typeface="微軟正黑體"/>
              </a:rPr>
              <a:t>15,666 MB/s SMB </a:t>
            </a:r>
            <a:r>
              <a:rPr kumimoji="1" lang="zh-TW" altLang="en-US" sz="2000" b="1">
                <a:solidFill>
                  <a:schemeClr val="bg1"/>
                </a:solidFill>
                <a:latin typeface="微軟正黑體"/>
                <a:ea typeface="微軟正黑體"/>
              </a:rPr>
              <a:t>循序讀取與</a:t>
            </a:r>
            <a:endParaRPr kumimoji="1" lang="en-US" altLang="zh-TW" sz="2000" b="1">
              <a:solidFill>
                <a:schemeClr val="bg1"/>
              </a:solidFill>
              <a:latin typeface="微軟正黑體"/>
              <a:ea typeface="微軟正黑體"/>
            </a:endParaRPr>
          </a:p>
          <a:p>
            <a:r>
              <a:rPr kumimoji="1" lang="zh-TW" altLang="en-US" sz="2000" b="1">
                <a:solidFill>
                  <a:schemeClr val="bg1"/>
                </a:solidFill>
                <a:latin typeface="微軟正黑體"/>
                <a:ea typeface="微軟正黑體"/>
              </a:rPr>
              <a:t>    </a:t>
            </a:r>
            <a:r>
              <a:rPr kumimoji="1" lang="en-US" altLang="zh-TW" sz="2000" b="1">
                <a:solidFill>
                  <a:schemeClr val="bg1"/>
                </a:solidFill>
                <a:latin typeface="微軟正黑體"/>
                <a:ea typeface="微軟正黑體"/>
              </a:rPr>
              <a:t> 9,958 MB/s SMB </a:t>
            </a:r>
            <a:r>
              <a:rPr kumimoji="1" lang="zh-TW" altLang="en-US" sz="2000" b="1">
                <a:solidFill>
                  <a:schemeClr val="bg1"/>
                </a:solidFill>
                <a:latin typeface="微軟正黑體"/>
                <a:ea typeface="微軟正黑體"/>
              </a:rPr>
              <a:t>循序寫入速度</a:t>
            </a:r>
            <a:r>
              <a:rPr kumimoji="1" lang="en-US" altLang="zh-TW" sz="2000" b="1">
                <a:solidFill>
                  <a:schemeClr val="bg1"/>
                </a:solidFill>
                <a:latin typeface="微軟正黑體"/>
                <a:ea typeface="微軟正黑體"/>
              </a:rPr>
              <a:t>!</a:t>
            </a:r>
            <a:endParaRPr kumimoji="1" lang="zh-TW" altLang="en-US" sz="2000" b="1">
              <a:solidFill>
                <a:schemeClr val="bg1"/>
              </a:solidFill>
              <a:latin typeface="微軟正黑體"/>
              <a:ea typeface="微軟正黑體"/>
            </a:endParaRPr>
          </a:p>
        </p:txBody>
      </p:sp>
      <p:sp>
        <p:nvSpPr>
          <p:cNvPr id="26" name="文字方塊 25">
            <a:extLst>
              <a:ext uri="{FF2B5EF4-FFF2-40B4-BE49-F238E27FC236}">
                <a16:creationId xmlns:a16="http://schemas.microsoft.com/office/drawing/2014/main" id="{1BC85625-C8EA-2941-AFB0-4E743852D2EE}"/>
              </a:ext>
            </a:extLst>
          </p:cNvPr>
          <p:cNvSpPr txBox="1"/>
          <p:nvPr/>
        </p:nvSpPr>
        <p:spPr>
          <a:xfrm>
            <a:off x="1878195" y="3457015"/>
            <a:ext cx="1213953" cy="215444"/>
          </a:xfrm>
          <a:prstGeom prst="rect">
            <a:avLst/>
          </a:prstGeom>
          <a:noFill/>
        </p:spPr>
        <p:txBody>
          <a:bodyPr wrap="square">
            <a:spAutoFit/>
          </a:bodyPr>
          <a:lstStyle/>
          <a:p>
            <a:pPr algn="r" fontAlgn="base"/>
            <a:r>
              <a:rPr lang="en-US" altLang="zh-TW" sz="800" b="1" i="0" dirty="0">
                <a:solidFill>
                  <a:srgbClr val="03D2FB"/>
                </a:solidFill>
                <a:effectLst/>
                <a:latin typeface="Arial" panose="020B0604020202020204" pitchFamily="34" charset="0"/>
                <a:cs typeface="Arial" panose="020B0604020202020204" pitchFamily="34" charset="0"/>
              </a:rPr>
              <a:t>178,849 IOPS</a:t>
            </a:r>
          </a:p>
        </p:txBody>
      </p:sp>
      <p:sp>
        <p:nvSpPr>
          <p:cNvPr id="33" name="文字方塊 32">
            <a:extLst>
              <a:ext uri="{FF2B5EF4-FFF2-40B4-BE49-F238E27FC236}">
                <a16:creationId xmlns:a16="http://schemas.microsoft.com/office/drawing/2014/main" id="{DA568E64-A0C2-4F45-8634-3CA1073358AC}"/>
              </a:ext>
            </a:extLst>
          </p:cNvPr>
          <p:cNvSpPr txBox="1"/>
          <p:nvPr/>
        </p:nvSpPr>
        <p:spPr>
          <a:xfrm>
            <a:off x="671863" y="4856097"/>
            <a:ext cx="1213953" cy="215444"/>
          </a:xfrm>
          <a:prstGeom prst="rect">
            <a:avLst/>
          </a:prstGeom>
          <a:noFill/>
        </p:spPr>
        <p:txBody>
          <a:bodyPr wrap="square">
            <a:spAutoFit/>
          </a:bodyPr>
          <a:lstStyle/>
          <a:p>
            <a:pPr algn="l" fontAlgn="base"/>
            <a:r>
              <a:rPr lang="en-US" altLang="zh-TW" sz="800" b="0" i="0">
                <a:solidFill>
                  <a:srgbClr val="FFFFFF"/>
                </a:solidFill>
                <a:effectLst/>
                <a:latin typeface="Arial" panose="020B0604020202020204" pitchFamily="34" charset="0"/>
                <a:cs typeface="Arial" panose="020B0604020202020204" pitchFamily="34" charset="0"/>
              </a:rPr>
              <a:t>SMB </a:t>
            </a:r>
            <a:r>
              <a:rPr lang="zh-TW" altLang="en-US" sz="800" b="0" i="0">
                <a:solidFill>
                  <a:srgbClr val="FFFFFF"/>
                </a:solidFill>
                <a:effectLst/>
                <a:latin typeface="Arial" panose="020B0604020202020204" pitchFamily="34" charset="0"/>
                <a:cs typeface="Arial" panose="020B0604020202020204" pitchFamily="34" charset="0"/>
              </a:rPr>
              <a:t>循序讀取</a:t>
            </a:r>
            <a:endParaRPr lang="en-US" altLang="zh-TW" sz="800" b="0" i="0">
              <a:solidFill>
                <a:srgbClr val="FFFFFF"/>
              </a:solidFill>
              <a:effectLst/>
              <a:latin typeface="Arial" panose="020B0604020202020204" pitchFamily="34" charset="0"/>
              <a:cs typeface="Arial" panose="020B0604020202020204" pitchFamily="34" charset="0"/>
            </a:endParaRPr>
          </a:p>
        </p:txBody>
      </p:sp>
      <p:sp>
        <p:nvSpPr>
          <p:cNvPr id="35" name="文字方塊 34">
            <a:extLst>
              <a:ext uri="{FF2B5EF4-FFF2-40B4-BE49-F238E27FC236}">
                <a16:creationId xmlns:a16="http://schemas.microsoft.com/office/drawing/2014/main" id="{0880DAAF-775E-274D-9091-E8C2CBE27923}"/>
              </a:ext>
            </a:extLst>
          </p:cNvPr>
          <p:cNvSpPr txBox="1"/>
          <p:nvPr/>
        </p:nvSpPr>
        <p:spPr>
          <a:xfrm>
            <a:off x="664242" y="5404719"/>
            <a:ext cx="1213953" cy="215444"/>
          </a:xfrm>
          <a:prstGeom prst="rect">
            <a:avLst/>
          </a:prstGeom>
          <a:noFill/>
        </p:spPr>
        <p:txBody>
          <a:bodyPr wrap="square">
            <a:spAutoFit/>
          </a:bodyPr>
          <a:lstStyle/>
          <a:p>
            <a:pPr fontAlgn="base"/>
            <a:r>
              <a:rPr lang="en-US" altLang="zh-TW" sz="800">
                <a:solidFill>
                  <a:srgbClr val="FFFFFF"/>
                </a:solidFill>
                <a:latin typeface="Arial" panose="020B0604020202020204" pitchFamily="34" charset="0"/>
                <a:cs typeface="Arial" panose="020B0604020202020204" pitchFamily="34" charset="0"/>
              </a:rPr>
              <a:t>SMB </a:t>
            </a:r>
            <a:r>
              <a:rPr lang="zh-TW" altLang="en-US" sz="800">
                <a:solidFill>
                  <a:srgbClr val="FFFFFF"/>
                </a:solidFill>
                <a:latin typeface="Arial" panose="020B0604020202020204" pitchFamily="34" charset="0"/>
                <a:cs typeface="Arial" panose="020B0604020202020204" pitchFamily="34" charset="0"/>
              </a:rPr>
              <a:t>循序寫入</a:t>
            </a:r>
            <a:endParaRPr lang="en-US" altLang="zh-TW" sz="800">
              <a:solidFill>
                <a:srgbClr val="FFFFFF"/>
              </a:solidFill>
              <a:latin typeface="Arial" panose="020B0604020202020204" pitchFamily="34" charset="0"/>
              <a:cs typeface="Arial" panose="020B0604020202020204" pitchFamily="34" charset="0"/>
            </a:endParaRPr>
          </a:p>
        </p:txBody>
      </p:sp>
      <p:sp>
        <p:nvSpPr>
          <p:cNvPr id="36" name="文字方塊 35">
            <a:extLst>
              <a:ext uri="{FF2B5EF4-FFF2-40B4-BE49-F238E27FC236}">
                <a16:creationId xmlns:a16="http://schemas.microsoft.com/office/drawing/2014/main" id="{07CC6588-5C64-5149-8A13-BC687B2AB850}"/>
              </a:ext>
            </a:extLst>
          </p:cNvPr>
          <p:cNvSpPr txBox="1"/>
          <p:nvPr/>
        </p:nvSpPr>
        <p:spPr>
          <a:xfrm>
            <a:off x="681774" y="2969434"/>
            <a:ext cx="1213953" cy="215444"/>
          </a:xfrm>
          <a:prstGeom prst="rect">
            <a:avLst/>
          </a:prstGeom>
          <a:noFill/>
        </p:spPr>
        <p:txBody>
          <a:bodyPr wrap="square">
            <a:spAutoFit/>
          </a:bodyPr>
          <a:lstStyle/>
          <a:p>
            <a:pPr fontAlgn="base"/>
            <a:r>
              <a:rPr lang="en-US" altLang="zh-TW" sz="800" b="0" i="0">
                <a:solidFill>
                  <a:schemeClr val="bg1"/>
                </a:solidFill>
                <a:effectLst/>
                <a:latin typeface="Arial" panose="020B0604020202020204" pitchFamily="34" charset="0"/>
                <a:cs typeface="Arial" panose="020B0604020202020204" pitchFamily="34" charset="0"/>
              </a:rPr>
              <a:t>iSCSI </a:t>
            </a:r>
            <a:r>
              <a:rPr lang="zh-TW" altLang="en-US" sz="800" b="0" i="0">
                <a:solidFill>
                  <a:schemeClr val="bg1"/>
                </a:solidFill>
                <a:effectLst/>
                <a:latin typeface="Arial" panose="020B0604020202020204" pitchFamily="34" charset="0"/>
                <a:cs typeface="Arial" panose="020B0604020202020204" pitchFamily="34" charset="0"/>
              </a:rPr>
              <a:t>隨機讀取</a:t>
            </a:r>
            <a:endParaRPr lang="en-US" altLang="zh-TW" sz="800" b="0" i="0">
              <a:solidFill>
                <a:schemeClr val="bg1"/>
              </a:solidFill>
              <a:effectLst/>
              <a:latin typeface="Arial" panose="020B0604020202020204" pitchFamily="34" charset="0"/>
              <a:cs typeface="Arial" panose="020B0604020202020204" pitchFamily="34" charset="0"/>
            </a:endParaRPr>
          </a:p>
        </p:txBody>
      </p:sp>
      <p:sp>
        <p:nvSpPr>
          <p:cNvPr id="37" name="文字方塊 36">
            <a:extLst>
              <a:ext uri="{FF2B5EF4-FFF2-40B4-BE49-F238E27FC236}">
                <a16:creationId xmlns:a16="http://schemas.microsoft.com/office/drawing/2014/main" id="{F44F35D8-2AAC-974C-9CCF-747BB3767C4F}"/>
              </a:ext>
            </a:extLst>
          </p:cNvPr>
          <p:cNvSpPr txBox="1"/>
          <p:nvPr/>
        </p:nvSpPr>
        <p:spPr>
          <a:xfrm>
            <a:off x="681773" y="3474199"/>
            <a:ext cx="1213953" cy="215444"/>
          </a:xfrm>
          <a:prstGeom prst="rect">
            <a:avLst/>
          </a:prstGeom>
          <a:noFill/>
        </p:spPr>
        <p:txBody>
          <a:bodyPr wrap="square">
            <a:spAutoFit/>
          </a:bodyPr>
          <a:lstStyle/>
          <a:p>
            <a:pPr fontAlgn="base"/>
            <a:r>
              <a:rPr lang="en-US" altLang="zh-TW" sz="800" b="0" i="0">
                <a:solidFill>
                  <a:srgbClr val="FFFFFF"/>
                </a:solidFill>
                <a:effectLst/>
                <a:latin typeface="Arial" panose="020B0604020202020204" pitchFamily="34" charset="0"/>
                <a:cs typeface="Arial" panose="020B0604020202020204" pitchFamily="34" charset="0"/>
              </a:rPr>
              <a:t>iSCSI </a:t>
            </a:r>
            <a:r>
              <a:rPr lang="zh-TW" altLang="en-US" sz="800" b="0" i="0">
                <a:solidFill>
                  <a:srgbClr val="FFFFFF"/>
                </a:solidFill>
                <a:effectLst/>
                <a:latin typeface="Arial" panose="020B0604020202020204" pitchFamily="34" charset="0"/>
                <a:cs typeface="Arial" panose="020B0604020202020204" pitchFamily="34" charset="0"/>
              </a:rPr>
              <a:t>隨機寫入</a:t>
            </a:r>
            <a:endParaRPr lang="en-US" altLang="zh-TW" sz="800" b="0" i="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6552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線接點 2">
            <a:extLst>
              <a:ext uri="{FF2B5EF4-FFF2-40B4-BE49-F238E27FC236}">
                <a16:creationId xmlns:a16="http://schemas.microsoft.com/office/drawing/2014/main" id="{6BD1466A-0728-B346-8D23-58A5A24F4F79}"/>
              </a:ext>
            </a:extLst>
          </p:cNvPr>
          <p:cNvCxnSpPr>
            <a:cxnSpLocks/>
          </p:cNvCxnSpPr>
          <p:nvPr/>
        </p:nvCxnSpPr>
        <p:spPr>
          <a:xfrm>
            <a:off x="2671655" y="3081363"/>
            <a:ext cx="3207435" cy="0"/>
          </a:xfrm>
          <a:prstGeom prst="line">
            <a:avLst/>
          </a:prstGeom>
          <a:ln w="76200">
            <a:gradFill>
              <a:gsLst>
                <a:gs pos="0">
                  <a:srgbClr val="1FB3F2"/>
                </a:gs>
                <a:gs pos="100000">
                  <a:srgbClr val="E9E9E9"/>
                </a:gs>
                <a:gs pos="67000">
                  <a:schemeClr val="accent1">
                    <a:lumMod val="30000"/>
                    <a:lumOff val="70000"/>
                    <a:alpha val="78000"/>
                  </a:schemeClr>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4" name="群組 3">
            <a:extLst>
              <a:ext uri="{FF2B5EF4-FFF2-40B4-BE49-F238E27FC236}">
                <a16:creationId xmlns:a16="http://schemas.microsoft.com/office/drawing/2014/main" id="{96AA27EE-3E1B-744F-9E0D-6CF168093C12}"/>
              </a:ext>
            </a:extLst>
          </p:cNvPr>
          <p:cNvGrpSpPr/>
          <p:nvPr/>
        </p:nvGrpSpPr>
        <p:grpSpPr>
          <a:xfrm>
            <a:off x="5517591" y="2339180"/>
            <a:ext cx="4132985" cy="1405352"/>
            <a:chOff x="5281398" y="2130931"/>
            <a:chExt cx="5815446" cy="1873802"/>
          </a:xfrm>
        </p:grpSpPr>
        <p:sp>
          <p:nvSpPr>
            <p:cNvPr id="5" name="矩形: 圓角 15">
              <a:extLst>
                <a:ext uri="{FF2B5EF4-FFF2-40B4-BE49-F238E27FC236}">
                  <a16:creationId xmlns:a16="http://schemas.microsoft.com/office/drawing/2014/main" id="{6CCEDFDF-C8CE-0446-BBA8-91BBC598F1A8}"/>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6" name="圖片 5">
              <a:extLst>
                <a:ext uri="{FF2B5EF4-FFF2-40B4-BE49-F238E27FC236}">
                  <a16:creationId xmlns:a16="http://schemas.microsoft.com/office/drawing/2014/main" id="{C7FCB07A-C661-1E40-A74F-7A75FAB55CE1}"/>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7" name="圖片 6">
              <a:extLst>
                <a:ext uri="{FF2B5EF4-FFF2-40B4-BE49-F238E27FC236}">
                  <a16:creationId xmlns:a16="http://schemas.microsoft.com/office/drawing/2014/main" id="{29F9AF52-2A6E-2E4D-8AAE-2DF1DA162FCB}"/>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cxnSp>
        <p:nvCxnSpPr>
          <p:cNvPr id="8" name="直線接點 7">
            <a:extLst>
              <a:ext uri="{FF2B5EF4-FFF2-40B4-BE49-F238E27FC236}">
                <a16:creationId xmlns:a16="http://schemas.microsoft.com/office/drawing/2014/main" id="{4CC1A21C-C19F-154A-8987-C4B6CB68C8AF}"/>
              </a:ext>
            </a:extLst>
          </p:cNvPr>
          <p:cNvCxnSpPr>
            <a:cxnSpLocks/>
          </p:cNvCxnSpPr>
          <p:nvPr/>
        </p:nvCxnSpPr>
        <p:spPr>
          <a:xfrm>
            <a:off x="3943290" y="5314826"/>
            <a:ext cx="3238904" cy="0"/>
          </a:xfrm>
          <a:prstGeom prst="line">
            <a:avLst/>
          </a:prstGeom>
          <a:ln w="76200">
            <a:gradFill>
              <a:gsLst>
                <a:gs pos="0">
                  <a:srgbClr val="1FB3F2"/>
                </a:gs>
                <a:gs pos="100000">
                  <a:srgbClr val="E9E9E9"/>
                </a:gs>
                <a:gs pos="67000">
                  <a:schemeClr val="accent1">
                    <a:lumMod val="30000"/>
                    <a:lumOff val="70000"/>
                    <a:alpha val="8000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9" name="內容版面配置區 2">
            <a:extLst>
              <a:ext uri="{FF2B5EF4-FFF2-40B4-BE49-F238E27FC236}">
                <a16:creationId xmlns:a16="http://schemas.microsoft.com/office/drawing/2014/main" id="{B716CB79-51A2-3E46-8A7C-D6566A498E0E}"/>
              </a:ext>
            </a:extLst>
          </p:cNvPr>
          <p:cNvSpPr txBox="1">
            <a:spLocks/>
          </p:cNvSpPr>
          <p:nvPr/>
        </p:nvSpPr>
        <p:spPr>
          <a:xfrm>
            <a:off x="1030136" y="1842043"/>
            <a:ext cx="8497887" cy="1239320"/>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79066" indent="-179066">
              <a:lnSpc>
                <a:spcPts val="2400"/>
              </a:lnSpc>
              <a:spcBef>
                <a:spcPts val="900"/>
              </a:spcBef>
              <a:buClr>
                <a:srgbClr val="F70F78"/>
              </a:buClr>
            </a:pPr>
            <a:endParaRPr lang="zh-CN" altLang="en-US" sz="1800" b="1">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0" name="內容版面配置區 2">
            <a:extLst>
              <a:ext uri="{FF2B5EF4-FFF2-40B4-BE49-F238E27FC236}">
                <a16:creationId xmlns:a16="http://schemas.microsoft.com/office/drawing/2014/main" id="{A8CA964A-87A5-8E4E-88C1-64F0A8662214}"/>
              </a:ext>
            </a:extLst>
          </p:cNvPr>
          <p:cNvSpPr txBox="1">
            <a:spLocks/>
          </p:cNvSpPr>
          <p:nvPr/>
        </p:nvSpPr>
        <p:spPr>
          <a:xfrm>
            <a:off x="5696919" y="2546583"/>
            <a:ext cx="3806868" cy="963313"/>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nSpc>
                <a:spcPts val="2625"/>
              </a:lnSpc>
              <a:spcBef>
                <a:spcPts val="900"/>
              </a:spcBef>
              <a:buClr>
                <a:schemeClr val="bg1"/>
              </a:buClr>
            </a:pPr>
            <a:r>
              <a:rPr lang="zh-TW" altLang="en-US" sz="2000">
                <a:latin typeface="微軟正黑體" panose="020B0604030504040204" pitchFamily="34" charset="-120"/>
                <a:ea typeface="微軟正黑體" panose="020B0604030504040204" pitchFamily="34" charset="-120"/>
                <a:cs typeface="Arial" panose="020B0604020202020204" pitchFamily="34" charset="0"/>
              </a:rPr>
              <a:t>適用於 </a:t>
            </a:r>
            <a:r>
              <a:rPr lang="en-US" altLang="zh-TW"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NAS </a:t>
            </a:r>
            <a:r>
              <a:rPr lang="zh-TW" altLang="en-US"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a:t>
            </a:r>
            <a:r>
              <a:rPr lang="zh-TW" altLang="en-US" sz="2000">
                <a:latin typeface="微軟正黑體" panose="020B0604030504040204" pitchFamily="34" charset="-120"/>
                <a:ea typeface="微軟正黑體" panose="020B0604030504040204" pitchFamily="34" charset="-120"/>
                <a:cs typeface="Arial" panose="020B0604020202020204" pitchFamily="34" charset="0"/>
              </a:rPr>
              <a:t>高速且經濟實惠的 </a:t>
            </a:r>
            <a:r>
              <a:rPr lang="en-US" altLang="zh-TW"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QNAP FC </a:t>
            </a:r>
            <a:r>
              <a:rPr lang="zh-TW" altLang="en-US" sz="2000">
                <a:solidFill>
                  <a:srgbClr val="0070C0"/>
                </a:solidFill>
                <a:latin typeface="微軟正黑體" panose="020B0604030504040204" pitchFamily="34" charset="-120"/>
                <a:ea typeface="微軟正黑體" panose="020B0604030504040204" pitchFamily="34" charset="-120"/>
                <a:cs typeface="Arial" panose="020B0604020202020204" pitchFamily="34" charset="0"/>
              </a:rPr>
              <a:t>高速擴充卡</a:t>
            </a:r>
            <a:endParaRPr lang="en-US" altLang="zh-TW" sz="2000">
              <a:latin typeface="微軟正黑體" panose="020B0604030504040204" pitchFamily="34" charset="-120"/>
              <a:ea typeface="微軟正黑體" panose="020B0604030504040204" pitchFamily="34" charset="-120"/>
              <a:cs typeface="Arial" panose="020B0604020202020204" pitchFamily="34" charset="0"/>
            </a:endParaRPr>
          </a:p>
          <a:p>
            <a:pPr>
              <a:spcBef>
                <a:spcPts val="900"/>
              </a:spcBef>
              <a:buClr>
                <a:schemeClr val="bg1"/>
              </a:buClr>
            </a:pPr>
            <a:r>
              <a:rPr lang="en-US" altLang="zh-CN" sz="1050">
                <a:latin typeface="微軟正黑體" panose="020B0604030504040204" pitchFamily="34" charset="-120"/>
                <a:ea typeface="微軟正黑體" panose="020B0604030504040204" pitchFamily="34" charset="-120"/>
                <a:cs typeface="Arial" panose="020B0604020202020204" pitchFamily="34" charset="0"/>
              </a:rPr>
              <a:t>* </a:t>
            </a:r>
            <a:r>
              <a:rPr lang="zh-TW" altLang="en-US" sz="1050">
                <a:latin typeface="微軟正黑體" panose="020B0604030504040204" pitchFamily="34" charset="-120"/>
                <a:ea typeface="微軟正黑體" panose="020B0604030504040204" pitchFamily="34" charset="-120"/>
                <a:cs typeface="Arial" panose="020B0604020202020204" pitchFamily="34" charset="0"/>
              </a:rPr>
              <a:t>不支援安裝於 </a:t>
            </a:r>
            <a:r>
              <a:rPr lang="en-US" altLang="zh-CN" sz="1050">
                <a:latin typeface="微軟正黑體" panose="020B0604030504040204" pitchFamily="34" charset="-120"/>
                <a:ea typeface="微軟正黑體" panose="020B0604030504040204" pitchFamily="34" charset="-120"/>
                <a:cs typeface="Arial" panose="020B0604020202020204" pitchFamily="34" charset="0"/>
              </a:rPr>
              <a:t>Windows/Linux </a:t>
            </a:r>
            <a:r>
              <a:rPr lang="zh-TW" altLang="en-US" sz="1050">
                <a:latin typeface="微軟正黑體" panose="020B0604030504040204" pitchFamily="34" charset="-120"/>
                <a:ea typeface="微軟正黑體" panose="020B0604030504040204" pitchFamily="34" charset="-120"/>
                <a:cs typeface="Arial" panose="020B0604020202020204" pitchFamily="34" charset="0"/>
              </a:rPr>
              <a:t>主機</a:t>
            </a:r>
            <a:endParaRPr lang="zh-CN" altLang="en-US" sz="1050">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1" name="文本框 16">
            <a:extLst>
              <a:ext uri="{FF2B5EF4-FFF2-40B4-BE49-F238E27FC236}">
                <a16:creationId xmlns:a16="http://schemas.microsoft.com/office/drawing/2014/main" id="{EF41CFEB-B697-FB45-B4B8-0A1949C073D9}"/>
              </a:ext>
            </a:extLst>
          </p:cNvPr>
          <p:cNvSpPr txBox="1"/>
          <p:nvPr/>
        </p:nvSpPr>
        <p:spPr>
          <a:xfrm>
            <a:off x="4515319" y="4274329"/>
            <a:ext cx="3812021"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buSzPct val="80000"/>
            </a:pPr>
            <a:r>
              <a:rPr lang="zh-CN" altLang="en-US" b="1" dirty="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隨附</a:t>
            </a:r>
            <a:r>
              <a:rPr lang="en-US" altLang="zh-CN" b="1" dirty="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 Optical FC </a:t>
            </a:r>
            <a:r>
              <a:rPr lang="zh-TW" altLang="en-US" sz="2100" b="1" dirty="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收發器</a:t>
            </a:r>
            <a:endParaRPr lang="zh-CN" altLang="en-US" b="1" dirty="0">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12" name="文本框 17">
            <a:extLst>
              <a:ext uri="{FF2B5EF4-FFF2-40B4-BE49-F238E27FC236}">
                <a16:creationId xmlns:a16="http://schemas.microsoft.com/office/drawing/2014/main" id="{25ADD1E1-E020-1C43-AF28-AA9B72A2F5FC}"/>
              </a:ext>
            </a:extLst>
          </p:cNvPr>
          <p:cNvSpPr txBox="1"/>
          <p:nvPr/>
        </p:nvSpPr>
        <p:spPr>
          <a:xfrm>
            <a:off x="3358053" y="2322246"/>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QXP-32G2FC</a:t>
            </a:r>
          </a:p>
          <a:p>
            <a:pPr>
              <a:lnSpc>
                <a:spcPts val="1875"/>
              </a:lnSpc>
            </a:pPr>
            <a:r>
              <a:rPr lang="zh-CN" altLang="en-US"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雙埠</a:t>
            </a:r>
            <a:r>
              <a:rPr lang="en-US" altLang="zh-CN"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 32Gbps FC </a:t>
            </a:r>
            <a:r>
              <a:rPr lang="zh-CN" altLang="en-US"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擴充卡</a:t>
            </a:r>
          </a:p>
        </p:txBody>
      </p:sp>
      <p:sp>
        <p:nvSpPr>
          <p:cNvPr id="13" name="文本框 17">
            <a:extLst>
              <a:ext uri="{FF2B5EF4-FFF2-40B4-BE49-F238E27FC236}">
                <a16:creationId xmlns:a16="http://schemas.microsoft.com/office/drawing/2014/main" id="{E0D5AD51-8A88-024A-ACB3-B97F81BF09B3}"/>
              </a:ext>
            </a:extLst>
          </p:cNvPr>
          <p:cNvSpPr txBox="1"/>
          <p:nvPr/>
        </p:nvSpPr>
        <p:spPr>
          <a:xfrm>
            <a:off x="3375764" y="3228197"/>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QXP-16G2FC</a:t>
            </a:r>
          </a:p>
          <a:p>
            <a:pPr>
              <a:lnSpc>
                <a:spcPts val="1875"/>
              </a:lnSpc>
            </a:pPr>
            <a:r>
              <a:rPr lang="zh-CN" altLang="en-US"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雙埠</a:t>
            </a:r>
            <a:r>
              <a:rPr lang="en-US" altLang="zh-CN"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 16Gbps FC </a:t>
            </a:r>
            <a:r>
              <a:rPr lang="zh-CN" altLang="en-US" sz="10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擴充卡</a:t>
            </a:r>
          </a:p>
        </p:txBody>
      </p:sp>
      <p:sp>
        <p:nvSpPr>
          <p:cNvPr id="14" name="文本框 17">
            <a:extLst>
              <a:ext uri="{FF2B5EF4-FFF2-40B4-BE49-F238E27FC236}">
                <a16:creationId xmlns:a16="http://schemas.microsoft.com/office/drawing/2014/main" id="{76F96C76-9CAA-F849-914A-1823BE5595E0}"/>
              </a:ext>
            </a:extLst>
          </p:cNvPr>
          <p:cNvSpPr txBox="1"/>
          <p:nvPr/>
        </p:nvSpPr>
        <p:spPr>
          <a:xfrm>
            <a:off x="4361593" y="4669540"/>
            <a:ext cx="2476527" cy="123110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indent="152400">
              <a:buFont typeface="Arial" panose="020B0604020202020204" pitchFamily="34" charset="0"/>
              <a:buChar char="•"/>
            </a:pPr>
            <a:r>
              <a:rPr lang="en-US" altLang="zh-CN" sz="16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TRX-32GFCSFP-SR</a:t>
            </a:r>
          </a:p>
          <a:p>
            <a:pPr marL="180975" lvl="1" indent="152400"/>
            <a:r>
              <a:rPr lang="en-US" altLang="zh-CN"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32Gb/16Gb/8Gb</a:t>
            </a:r>
            <a:br>
              <a:rPr lang="en-US" altLang="zh-CN"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br>
            <a:endParaRPr lang="en-US" altLang="zh-CN"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a:p>
            <a:pPr marL="180975" indent="152400">
              <a:buFont typeface="Arial" panose="020B0604020202020204" pitchFamily="34" charset="0"/>
              <a:buChar char="•"/>
            </a:pPr>
            <a:r>
              <a:rPr lang="en-US" altLang="zh-CN" sz="16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TRX-16GFCSFP-SR</a:t>
            </a:r>
          </a:p>
          <a:p>
            <a:pPr marL="180975" lvl="1" indent="152400"/>
            <a:r>
              <a:rPr lang="en-US" altLang="zh-CN"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16Gb/8Gb/4Gb</a:t>
            </a:r>
            <a:endParaRPr lang="zh-CN" altLang="en-US" sz="1400">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pic>
        <p:nvPicPr>
          <p:cNvPr id="15" name="Picture 26" descr="A close up of a device&#10;&#10;Description automatically generated">
            <a:extLst>
              <a:ext uri="{FF2B5EF4-FFF2-40B4-BE49-F238E27FC236}">
                <a16:creationId xmlns:a16="http://schemas.microsoft.com/office/drawing/2014/main" id="{7AD86B00-9601-DB4B-AEFA-18833EE3C32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3388514" y="4755272"/>
            <a:ext cx="1126805" cy="986571"/>
          </a:xfrm>
          <a:prstGeom prst="rect">
            <a:avLst/>
          </a:prstGeom>
          <a:effectLst>
            <a:reflection blurRad="6350" stA="52000" endA="300" endPos="35000" dir="5400000" sy="-100000" algn="bl" rotWithShape="0"/>
          </a:effectLst>
        </p:spPr>
      </p:pic>
      <p:pic>
        <p:nvPicPr>
          <p:cNvPr id="17" name="圖片 16">
            <a:extLst>
              <a:ext uri="{FF2B5EF4-FFF2-40B4-BE49-F238E27FC236}">
                <a16:creationId xmlns:a16="http://schemas.microsoft.com/office/drawing/2014/main" id="{A9ADAB75-BCEA-ED4A-85EA-5754A617A388}"/>
              </a:ext>
            </a:extLst>
          </p:cNvPr>
          <p:cNvPicPr>
            <a:picLocks noChangeAspect="1"/>
          </p:cNvPicPr>
          <p:nvPr/>
        </p:nvPicPr>
        <p:blipFill>
          <a:blip r:embed="rId5"/>
          <a:stretch>
            <a:fillRect/>
          </a:stretch>
        </p:blipFill>
        <p:spPr>
          <a:xfrm>
            <a:off x="277674" y="2185270"/>
            <a:ext cx="3553152" cy="2220720"/>
          </a:xfrm>
          <a:prstGeom prst="rect">
            <a:avLst/>
          </a:prstGeom>
        </p:spPr>
      </p:pic>
      <p:sp>
        <p:nvSpPr>
          <p:cNvPr id="18" name="文本框 17">
            <a:extLst>
              <a:ext uri="{FF2B5EF4-FFF2-40B4-BE49-F238E27FC236}">
                <a16:creationId xmlns:a16="http://schemas.microsoft.com/office/drawing/2014/main" id="{37B9C6FA-875F-8245-B486-2EBF32389D33}"/>
              </a:ext>
            </a:extLst>
          </p:cNvPr>
          <p:cNvSpPr txBox="1"/>
          <p:nvPr/>
        </p:nvSpPr>
        <p:spPr>
          <a:xfrm>
            <a:off x="4363631" y="5978755"/>
            <a:ext cx="2325756"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a:r>
              <a:rPr lang="zh-CN" altLang="en-US" sz="1100">
                <a:solidFill>
                  <a:schemeClr val="bg1"/>
                </a:solidFill>
                <a:latin typeface="微軟正黑體" panose="020B0604030504040204" pitchFamily="34" charset="-120"/>
                <a:ea typeface="微軟正黑體" panose="020B0604030504040204" pitchFamily="34" charset="-120"/>
                <a:cs typeface="Arial" panose="020B0604020202020204" pitchFamily="34" charset="0"/>
              </a:rPr>
              <a:t>注意：光纖線材為選購配件．</a:t>
            </a:r>
          </a:p>
        </p:txBody>
      </p:sp>
      <p:sp>
        <p:nvSpPr>
          <p:cNvPr id="20" name="文字方塊 19">
            <a:extLst>
              <a:ext uri="{FF2B5EF4-FFF2-40B4-BE49-F238E27FC236}">
                <a16:creationId xmlns:a16="http://schemas.microsoft.com/office/drawing/2014/main" id="{E825E853-CFA5-4FBA-8EC7-58179E950E8A}"/>
              </a:ext>
            </a:extLst>
          </p:cNvPr>
          <p:cNvSpPr txBox="1"/>
          <p:nvPr/>
        </p:nvSpPr>
        <p:spPr>
          <a:xfrm>
            <a:off x="1030136" y="120113"/>
            <a:ext cx="10919387" cy="1446550"/>
          </a:xfrm>
          <a:prstGeom prst="rect">
            <a:avLst/>
          </a:prstGeom>
          <a:noFill/>
        </p:spPr>
        <p:txBody>
          <a:bodyPr wrap="square" rtlCol="0">
            <a:spAutoFit/>
          </a:bodyPr>
          <a:lstStyle/>
          <a:p>
            <a:r>
              <a:rPr lang="en-US" altLang="zh-TW" sz="4400" b="1" err="1">
                <a:solidFill>
                  <a:schemeClr val="bg1"/>
                </a:solidFill>
                <a:latin typeface="微軟正黑體" panose="020B0604030504040204" pitchFamily="34" charset="-120"/>
                <a:ea typeface="微軟正黑體" panose="020B0604030504040204" pitchFamily="34" charset="-120"/>
              </a:rPr>
              <a:t>Fibre</a:t>
            </a:r>
            <a:r>
              <a:rPr lang="en-US" altLang="zh-TW" sz="4400" b="1">
                <a:solidFill>
                  <a:schemeClr val="bg1"/>
                </a:solidFill>
                <a:latin typeface="微軟正黑體" panose="020B0604030504040204" pitchFamily="34" charset="-120"/>
                <a:ea typeface="微軟正黑體" panose="020B0604030504040204" pitchFamily="34" charset="-120"/>
              </a:rPr>
              <a:t> Channel SAN</a:t>
            </a:r>
            <a:br>
              <a:rPr lang="en-US" altLang="zh-TW" sz="4400" b="1">
                <a:solidFill>
                  <a:schemeClr val="bg1"/>
                </a:solidFill>
                <a:latin typeface="微軟正黑體" panose="020B0604030504040204" pitchFamily="34" charset="-120"/>
                <a:ea typeface="微軟正黑體" panose="020B0604030504040204" pitchFamily="34" charset="-120"/>
              </a:rPr>
            </a:br>
            <a:r>
              <a:rPr lang="en-US" altLang="zh-TW" sz="4400" b="1">
                <a:solidFill>
                  <a:schemeClr val="bg1"/>
                </a:solidFill>
                <a:latin typeface="微軟正黑體" panose="020B0604030504040204" pitchFamily="34" charset="-120"/>
                <a:ea typeface="微軟正黑體" panose="020B0604030504040204" pitchFamily="34" charset="-120"/>
              </a:rPr>
              <a:t>32Gb &amp; 16Gb </a:t>
            </a:r>
            <a:r>
              <a:rPr lang="zh-TW" altLang="en-US" sz="4400" b="1">
                <a:solidFill>
                  <a:schemeClr val="bg1"/>
                </a:solidFill>
                <a:latin typeface="微軟正黑體" panose="020B0604030504040204" pitchFamily="34" charset="-120"/>
                <a:ea typeface="微軟正黑體" panose="020B0604030504040204" pitchFamily="34" charset="-120"/>
              </a:rPr>
              <a:t>儲存方案</a:t>
            </a:r>
          </a:p>
        </p:txBody>
      </p:sp>
      <p:pic>
        <p:nvPicPr>
          <p:cNvPr id="5122" name="Picture 2">
            <a:extLst>
              <a:ext uri="{FF2B5EF4-FFF2-40B4-BE49-F238E27FC236}">
                <a16:creationId xmlns:a16="http://schemas.microsoft.com/office/drawing/2014/main" id="{17A96D45-DB2E-BC47-9CF8-6BE76CD4C3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36396" y="3611161"/>
            <a:ext cx="5239666" cy="3274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2945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圓角化對角線角落矩形 8">
            <a:extLst>
              <a:ext uri="{FF2B5EF4-FFF2-40B4-BE49-F238E27FC236}">
                <a16:creationId xmlns:a16="http://schemas.microsoft.com/office/drawing/2014/main" id="{A38478E2-1D52-4915-98B2-C709C8A0E3F2}"/>
              </a:ext>
            </a:extLst>
          </p:cNvPr>
          <p:cNvSpPr/>
          <p:nvPr/>
        </p:nvSpPr>
        <p:spPr>
          <a:xfrm flipH="1">
            <a:off x="1340225" y="2040942"/>
            <a:ext cx="6309916" cy="712527"/>
          </a:xfrm>
          <a:prstGeom prst="snip2DiagRect">
            <a:avLst>
              <a:gd name="adj1" fmla="val 0"/>
              <a:gd name="adj2" fmla="val 28051"/>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endParaRPr lang="en-US" altLang="zh-TW" sz="2133" b="1">
              <a:solidFill>
                <a:schemeClr val="bg1"/>
              </a:solidFill>
              <a:latin typeface="微軟正黑體" pitchFamily="34" charset="-120"/>
              <a:ea typeface="微軟正黑體" pitchFamily="34" charset="-120"/>
            </a:endParaRPr>
          </a:p>
        </p:txBody>
      </p:sp>
      <p:sp>
        <p:nvSpPr>
          <p:cNvPr id="5" name="Shape 316">
            <a:extLst>
              <a:ext uri="{FF2B5EF4-FFF2-40B4-BE49-F238E27FC236}">
                <a16:creationId xmlns:a16="http://schemas.microsoft.com/office/drawing/2014/main" id="{3A9BFEA9-45C5-2541-9515-06DF258EEA4C}"/>
              </a:ext>
            </a:extLst>
          </p:cNvPr>
          <p:cNvSpPr>
            <a:spLocks noChangeArrowheads="1"/>
          </p:cNvSpPr>
          <p:nvPr/>
        </p:nvSpPr>
        <p:spPr bwMode="auto">
          <a:xfrm>
            <a:off x="1215153" y="4693738"/>
            <a:ext cx="1408313" cy="1376493"/>
          </a:xfrm>
          <a:prstGeom prst="ellipse">
            <a:avLst/>
          </a:prstGeom>
          <a:solidFill>
            <a:srgbClr val="AFB5C5"/>
          </a:solidFill>
          <a:ln w="9525">
            <a:noFill/>
            <a:round/>
            <a:headEnd/>
            <a:tailEnd/>
          </a:ln>
        </p:spPr>
        <p:txBody>
          <a:bodyPr lIns="162533" tIns="81267" rIns="162533" bIns="81267" anchor="ctr"/>
          <a:lstStyle/>
          <a:p>
            <a:pPr indent="-156629" algn="ctr">
              <a:buClr>
                <a:srgbClr val="000000"/>
              </a:buClr>
              <a:buSzPts val="1400"/>
              <a:defRPr/>
            </a:pPr>
            <a:endParaRPr lang="zh-TW" altLang="zh-TW" sz="2533">
              <a:solidFill>
                <a:srgbClr val="FFFFFF"/>
              </a:solidFill>
              <a:ea typeface="新細明體" pitchFamily="18" charset="-120"/>
              <a:cs typeface="Arial" charset="0"/>
              <a:sym typeface="Arial" charset="0"/>
            </a:endParaRPr>
          </a:p>
        </p:txBody>
      </p:sp>
      <p:pic>
        <p:nvPicPr>
          <p:cNvPr id="6" name="圖片 10" descr="QM2-2S-220A_Front_left-angle.png">
            <a:extLst>
              <a:ext uri="{FF2B5EF4-FFF2-40B4-BE49-F238E27FC236}">
                <a16:creationId xmlns:a16="http://schemas.microsoft.com/office/drawing/2014/main" id="{1BFD7739-A94D-6E4D-9E7E-CFDA28BBC307}"/>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4586" y="4754577"/>
            <a:ext cx="2202837" cy="1377004"/>
          </a:xfrm>
          <a:prstGeom prst="rect">
            <a:avLst/>
          </a:prstGeom>
        </p:spPr>
      </p:pic>
      <p:sp>
        <p:nvSpPr>
          <p:cNvPr id="8" name="Shape 316">
            <a:extLst>
              <a:ext uri="{FF2B5EF4-FFF2-40B4-BE49-F238E27FC236}">
                <a16:creationId xmlns:a16="http://schemas.microsoft.com/office/drawing/2014/main" id="{D7B7168B-C9F1-3946-B553-0EB0EEDCBD95}"/>
              </a:ext>
            </a:extLst>
          </p:cNvPr>
          <p:cNvSpPr>
            <a:spLocks noChangeArrowheads="1"/>
          </p:cNvSpPr>
          <p:nvPr/>
        </p:nvSpPr>
        <p:spPr bwMode="auto">
          <a:xfrm>
            <a:off x="1221875" y="3110709"/>
            <a:ext cx="1401591" cy="1388675"/>
          </a:xfrm>
          <a:prstGeom prst="ellipse">
            <a:avLst/>
          </a:prstGeom>
          <a:solidFill>
            <a:srgbClr val="AFB5C5"/>
          </a:solidFill>
          <a:ln>
            <a:noFill/>
          </a:ln>
        </p:spPr>
        <p:txBody>
          <a:bodyPr lIns="162533" tIns="81267" rIns="162533" bIns="81267" anchor="ctr"/>
          <a:lstStyle>
            <a:lvl1pPr indent="-117475">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algn="ctr">
              <a:buClr>
                <a:srgbClr val="000000"/>
              </a:buClr>
              <a:buSzPts val="1400"/>
            </a:pPr>
            <a:endParaRPr lang="zh-TW" altLang="zh-TW" sz="2533">
              <a:solidFill>
                <a:srgbClr val="FFFFFF"/>
              </a:solidFill>
              <a:sym typeface="Arial" charset="0"/>
            </a:endParaRPr>
          </a:p>
        </p:txBody>
      </p:sp>
      <p:pic>
        <p:nvPicPr>
          <p:cNvPr id="9" name="圖片 11">
            <a:extLst>
              <a:ext uri="{FF2B5EF4-FFF2-40B4-BE49-F238E27FC236}">
                <a16:creationId xmlns:a16="http://schemas.microsoft.com/office/drawing/2014/main" id="{1233EDDE-3C9A-294D-9758-514B812D1773}"/>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71820" y="3186305"/>
            <a:ext cx="2275096" cy="1313080"/>
          </a:xfrm>
          <a:prstGeom prst="rect">
            <a:avLst/>
          </a:prstGeom>
        </p:spPr>
      </p:pic>
      <p:sp>
        <p:nvSpPr>
          <p:cNvPr id="26" name="Shape 258">
            <a:extLst>
              <a:ext uri="{FF2B5EF4-FFF2-40B4-BE49-F238E27FC236}">
                <a16:creationId xmlns:a16="http://schemas.microsoft.com/office/drawing/2014/main" id="{3785CD9C-5718-A54C-9AFB-5FED4D68859E}"/>
              </a:ext>
            </a:extLst>
          </p:cNvPr>
          <p:cNvSpPr>
            <a:spLocks noChangeArrowheads="1"/>
          </p:cNvSpPr>
          <p:nvPr/>
        </p:nvSpPr>
        <p:spPr bwMode="auto">
          <a:xfrm>
            <a:off x="3039702" y="3820860"/>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4 x M.2 2280 PCIe Gen</a:t>
            </a:r>
            <a:r>
              <a:rPr lang="zh-TW"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 </a:t>
            </a: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3</a:t>
            </a:r>
            <a:r>
              <a:rPr lang="zh-TW"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 </a:t>
            </a: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x4</a:t>
            </a:r>
            <a:r>
              <a:rPr lang="zh-TW"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 </a:t>
            </a: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NVMe SSD </a:t>
            </a:r>
            <a:r>
              <a:rPr lang="zh-Hant"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埠</a:t>
            </a:r>
            <a:endParaRPr lang="en-US" altLang="en-US" sz="2667" b="1">
              <a:solidFill>
                <a:schemeClr val="bg1"/>
              </a:solidFill>
              <a:latin typeface="Arial" panose="020B0604020202020204" pitchFamily="34" charset="0"/>
              <a:ea typeface="微軟正黑體" charset="-120"/>
              <a:cs typeface="Arial" panose="020B0604020202020204" pitchFamily="34" charset="0"/>
            </a:endParaRPr>
          </a:p>
        </p:txBody>
      </p:sp>
      <p:sp>
        <p:nvSpPr>
          <p:cNvPr id="27" name="文字方塊 16">
            <a:extLst>
              <a:ext uri="{FF2B5EF4-FFF2-40B4-BE49-F238E27FC236}">
                <a16:creationId xmlns:a16="http://schemas.microsoft.com/office/drawing/2014/main" id="{07E58397-8BBE-C54F-A012-4AC527B44067}"/>
              </a:ext>
            </a:extLst>
          </p:cNvPr>
          <p:cNvSpPr txBox="1"/>
          <p:nvPr/>
        </p:nvSpPr>
        <p:spPr>
          <a:xfrm>
            <a:off x="2973520" y="3062162"/>
            <a:ext cx="3981853" cy="789896"/>
          </a:xfrm>
          <a:prstGeom prst="rect">
            <a:avLst/>
          </a:prstGeom>
          <a:noFill/>
        </p:spPr>
        <p:txBody>
          <a:bodyPr wrap="square" rtlCol="0" anchor="t">
            <a:spAutoFit/>
          </a:bodyPr>
          <a:lstStyle/>
          <a:p>
            <a:r>
              <a:rPr kumimoji="1" lang="en-US" altLang="zh-TW" sz="4533" b="1">
                <a:solidFill>
                  <a:schemeClr val="bg1"/>
                </a:solidFill>
                <a:latin typeface="Arial" panose="020B0604020202020204" pitchFamily="34" charset="0"/>
                <a:cs typeface="Arial" panose="020B0604020202020204" pitchFamily="34" charset="0"/>
              </a:rPr>
              <a:t>QM2-4P-384</a:t>
            </a:r>
            <a:endParaRPr kumimoji="1" lang="zh-TW" altLang="en-US" sz="4533" b="1">
              <a:solidFill>
                <a:schemeClr val="bg1"/>
              </a:solidFill>
              <a:latin typeface="Arial" panose="020B0604020202020204" pitchFamily="34" charset="0"/>
              <a:cs typeface="Arial" panose="020B0604020202020204" pitchFamily="34" charset="0"/>
            </a:endParaRPr>
          </a:p>
        </p:txBody>
      </p:sp>
      <p:sp>
        <p:nvSpPr>
          <p:cNvPr id="28" name="矩形 17">
            <a:extLst>
              <a:ext uri="{FF2B5EF4-FFF2-40B4-BE49-F238E27FC236}">
                <a16:creationId xmlns:a16="http://schemas.microsoft.com/office/drawing/2014/main" id="{F052A504-76CD-9D4D-ACD3-290056093690}"/>
              </a:ext>
            </a:extLst>
          </p:cNvPr>
          <p:cNvSpPr/>
          <p:nvPr/>
        </p:nvSpPr>
        <p:spPr>
          <a:xfrm>
            <a:off x="6589100" y="3130163"/>
            <a:ext cx="2688557"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3</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zh-TW" altLang="en-US" sz="3200">
                <a:solidFill>
                  <a:srgbClr val="EE6D2B"/>
                </a:solidFill>
                <a:latin typeface="Arial" panose="020B0604020202020204" pitchFamily="34" charset="0"/>
                <a:ea typeface="Microsoft YaHei"/>
                <a:cs typeface="Arial" panose="020B0604020202020204" pitchFamily="34" charset="0"/>
                <a:sym typeface="微軟正黑體" charset="-120"/>
              </a:rPr>
              <a:t>卡</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a:t>
            </a:r>
            <a:endParaRPr lang="zh-TW" altLang="en-US" sz="3200" b="1">
              <a:solidFill>
                <a:srgbClr val="EE6D2B"/>
              </a:solidFill>
              <a:latin typeface="Arial" panose="020B0604020202020204" pitchFamily="34" charset="0"/>
              <a:ea typeface="微軟正黑體" charset="-120"/>
              <a:cs typeface="Arial" panose="020B0604020202020204" pitchFamily="34" charset="0"/>
            </a:endParaRPr>
          </a:p>
        </p:txBody>
      </p:sp>
      <p:sp>
        <p:nvSpPr>
          <p:cNvPr id="31" name="Shape 258">
            <a:extLst>
              <a:ext uri="{FF2B5EF4-FFF2-40B4-BE49-F238E27FC236}">
                <a16:creationId xmlns:a16="http://schemas.microsoft.com/office/drawing/2014/main" id="{882DBE91-3A05-AE43-8AAF-39D7519C74C9}"/>
              </a:ext>
            </a:extLst>
          </p:cNvPr>
          <p:cNvSpPr>
            <a:spLocks noChangeArrowheads="1"/>
          </p:cNvSpPr>
          <p:nvPr/>
        </p:nvSpPr>
        <p:spPr bwMode="auto">
          <a:xfrm>
            <a:off x="3090752" y="5402356"/>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2 x M.2 22110/2280 PCIe Gen 3 x4 NVMe SSD </a:t>
            </a:r>
            <a:r>
              <a:rPr lang="zh-Hant"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埠</a:t>
            </a:r>
            <a:endParaRPr lang="en-US" altLang="en-US" sz="2667" b="1">
              <a:solidFill>
                <a:schemeClr val="bg1"/>
              </a:solidFill>
              <a:latin typeface="Arial" panose="020B0604020202020204" pitchFamily="34" charset="0"/>
              <a:ea typeface="微軟正黑體" charset="-120"/>
              <a:cs typeface="Arial" panose="020B0604020202020204" pitchFamily="34" charset="0"/>
            </a:endParaRPr>
          </a:p>
        </p:txBody>
      </p:sp>
      <p:sp>
        <p:nvSpPr>
          <p:cNvPr id="32" name="文字方塊 21">
            <a:extLst>
              <a:ext uri="{FF2B5EF4-FFF2-40B4-BE49-F238E27FC236}">
                <a16:creationId xmlns:a16="http://schemas.microsoft.com/office/drawing/2014/main" id="{FF2CD4A5-0300-F54C-929D-827BC8FC0450}"/>
              </a:ext>
            </a:extLst>
          </p:cNvPr>
          <p:cNvSpPr txBox="1"/>
          <p:nvPr/>
        </p:nvSpPr>
        <p:spPr>
          <a:xfrm>
            <a:off x="3024567" y="4643657"/>
            <a:ext cx="3515706" cy="789896"/>
          </a:xfrm>
          <a:prstGeom prst="rect">
            <a:avLst/>
          </a:prstGeom>
          <a:noFill/>
        </p:spPr>
        <p:txBody>
          <a:bodyPr wrap="none" rtlCol="0" anchor="t">
            <a:spAutoFit/>
          </a:bodyPr>
          <a:lstStyle/>
          <a:p>
            <a:r>
              <a:rPr kumimoji="1" lang="en-US" altLang="zh-TW" sz="4533" b="1">
                <a:solidFill>
                  <a:schemeClr val="bg1"/>
                </a:solidFill>
                <a:latin typeface="Arial" panose="020B0604020202020204" pitchFamily="34" charset="0"/>
                <a:cs typeface="Arial" panose="020B0604020202020204" pitchFamily="34" charset="0"/>
              </a:rPr>
              <a:t>QM2-2P-384</a:t>
            </a:r>
            <a:endParaRPr kumimoji="1" lang="zh-TW" altLang="en-US" sz="4533" b="1">
              <a:solidFill>
                <a:schemeClr val="bg1"/>
              </a:solidFill>
              <a:latin typeface="Arial" panose="020B0604020202020204" pitchFamily="34" charset="0"/>
              <a:cs typeface="Arial" panose="020B0604020202020204" pitchFamily="34" charset="0"/>
            </a:endParaRPr>
          </a:p>
        </p:txBody>
      </p:sp>
      <p:sp>
        <p:nvSpPr>
          <p:cNvPr id="33" name="矩形 22">
            <a:extLst>
              <a:ext uri="{FF2B5EF4-FFF2-40B4-BE49-F238E27FC236}">
                <a16:creationId xmlns:a16="http://schemas.microsoft.com/office/drawing/2014/main" id="{CF062247-F961-B74A-88B9-B6F965D27301}"/>
              </a:ext>
            </a:extLst>
          </p:cNvPr>
          <p:cNvSpPr/>
          <p:nvPr/>
        </p:nvSpPr>
        <p:spPr>
          <a:xfrm>
            <a:off x="6553260" y="4741286"/>
            <a:ext cx="2672526" cy="584775"/>
          </a:xfrm>
          <a:prstGeom prst="rect">
            <a:avLst/>
          </a:prstGeom>
        </p:spPr>
        <p:txBody>
          <a:bodyPr wrap="none" anchor="t">
            <a:spAutoFit/>
          </a:bodyPr>
          <a:lstStyle/>
          <a:p>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3</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卡</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a:t>
            </a:r>
            <a:endPar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endParaRPr>
          </a:p>
        </p:txBody>
      </p:sp>
      <p:sp>
        <p:nvSpPr>
          <p:cNvPr id="24" name="TextBox 23">
            <a:extLst>
              <a:ext uri="{FF2B5EF4-FFF2-40B4-BE49-F238E27FC236}">
                <a16:creationId xmlns:a16="http://schemas.microsoft.com/office/drawing/2014/main" id="{BBF446C4-DE26-974E-B112-D88CEF265AF2}"/>
              </a:ext>
            </a:extLst>
          </p:cNvPr>
          <p:cNvSpPr txBox="1"/>
          <p:nvPr/>
        </p:nvSpPr>
        <p:spPr>
          <a:xfrm>
            <a:off x="898811" y="976712"/>
            <a:ext cx="10645588" cy="420564"/>
          </a:xfrm>
          <a:prstGeom prst="rect">
            <a:avLst/>
          </a:prstGeom>
          <a:noFill/>
        </p:spPr>
        <p:txBody>
          <a:bodyPr wrap="square" rtlCol="0">
            <a:spAutoFit/>
          </a:bodyPr>
          <a:lstStyle/>
          <a:p>
            <a:r>
              <a:rPr lang="zh-CN" altLang="en-US" sz="2133">
                <a:solidFill>
                  <a:schemeClr val="bg1"/>
                </a:solidFill>
              </a:rPr>
              <a:t>需要更多的</a:t>
            </a:r>
            <a:r>
              <a:rPr lang="en-US" altLang="zh-CN" sz="2133">
                <a:solidFill>
                  <a:schemeClr val="bg1"/>
                </a:solidFill>
              </a:rPr>
              <a:t>NVMe M.2 SSD</a:t>
            </a:r>
            <a:r>
              <a:rPr lang="zh-CN" altLang="en-US" sz="2133">
                <a:solidFill>
                  <a:schemeClr val="bg1"/>
                </a:solidFill>
              </a:rPr>
              <a:t>作為加速嗎？沒問題！</a:t>
            </a:r>
            <a:r>
              <a:rPr lang="en-US" altLang="zh-CN" sz="2133">
                <a:solidFill>
                  <a:schemeClr val="bg1"/>
                </a:solidFill>
              </a:rPr>
              <a:t>QM2</a:t>
            </a:r>
            <a:r>
              <a:rPr lang="zh-CN" altLang="en-US" sz="2133">
                <a:solidFill>
                  <a:schemeClr val="bg1"/>
                </a:solidFill>
              </a:rPr>
              <a:t>擴充卡讓您擁有更多高速</a:t>
            </a:r>
            <a:r>
              <a:rPr lang="en-US" altLang="zh-CN" sz="2133">
                <a:solidFill>
                  <a:schemeClr val="bg1"/>
                </a:solidFill>
              </a:rPr>
              <a:t>SSD</a:t>
            </a:r>
            <a:endParaRPr lang="zh-CN" altLang="en-US" sz="2133">
              <a:solidFill>
                <a:schemeClr val="bg1"/>
              </a:solidFill>
            </a:endParaRPr>
          </a:p>
        </p:txBody>
      </p:sp>
      <p:sp>
        <p:nvSpPr>
          <p:cNvPr id="39" name="矩形 38">
            <a:extLst>
              <a:ext uri="{FF2B5EF4-FFF2-40B4-BE49-F238E27FC236}">
                <a16:creationId xmlns:a16="http://schemas.microsoft.com/office/drawing/2014/main" id="{BC6CC6FC-4BE7-294D-966A-244A3E6EF400}"/>
              </a:ext>
            </a:extLst>
          </p:cNvPr>
          <p:cNvSpPr/>
          <p:nvPr/>
        </p:nvSpPr>
        <p:spPr>
          <a:xfrm>
            <a:off x="1749686" y="2126556"/>
            <a:ext cx="5821009" cy="584775"/>
          </a:xfrm>
          <a:prstGeom prst="rect">
            <a:avLst/>
          </a:prstGeom>
        </p:spPr>
        <p:txBody>
          <a:bodyPr wrap="square" anchor="t">
            <a:spAutoFit/>
          </a:bodyPr>
          <a:lstStyle/>
          <a:p>
            <a:pPr algn="ctr"/>
            <a:r>
              <a:rPr lang="zh-TW" altLang="en-US" sz="3200" b="1">
                <a:solidFill>
                  <a:srgbClr val="EE6D2B"/>
                </a:solidFill>
                <a:ea typeface="微軟正黑體"/>
              </a:rPr>
              <a:t>無須破壞 </a:t>
            </a:r>
            <a:r>
              <a:rPr lang="zh-TW" altLang="en-US" sz="3200" b="1">
                <a:latin typeface="微軟正黑體"/>
                <a:ea typeface="微軟正黑體"/>
              </a:rPr>
              <a:t>原有儲存架構與配置</a:t>
            </a:r>
            <a:endParaRPr lang="en-US" altLang="zh-TW" sz="3200" b="1" kern="0">
              <a:latin typeface="微軟正黑體"/>
              <a:ea typeface="微軟正黑體"/>
              <a:cs typeface="Verdana"/>
              <a:sym typeface="Verdana"/>
            </a:endParaRPr>
          </a:p>
        </p:txBody>
      </p:sp>
      <p:grpSp>
        <p:nvGrpSpPr>
          <p:cNvPr id="16" name="群組 15">
            <a:extLst>
              <a:ext uri="{FF2B5EF4-FFF2-40B4-BE49-F238E27FC236}">
                <a16:creationId xmlns:a16="http://schemas.microsoft.com/office/drawing/2014/main" id="{62D765EA-E5BC-4CD3-ADF7-62B109B33EB0}"/>
              </a:ext>
            </a:extLst>
          </p:cNvPr>
          <p:cNvGrpSpPr/>
          <p:nvPr/>
        </p:nvGrpSpPr>
        <p:grpSpPr>
          <a:xfrm>
            <a:off x="1017417" y="1944683"/>
            <a:ext cx="885408" cy="885408"/>
            <a:chOff x="2699439" y="1405217"/>
            <a:chExt cx="664056" cy="664056"/>
          </a:xfrm>
        </p:grpSpPr>
        <p:sp>
          <p:nvSpPr>
            <p:cNvPr id="7" name="手繪多邊形: 圖案 6">
              <a:extLst>
                <a:ext uri="{FF2B5EF4-FFF2-40B4-BE49-F238E27FC236}">
                  <a16:creationId xmlns:a16="http://schemas.microsoft.com/office/drawing/2014/main" id="{90ADF16A-5A47-4C25-B588-AD4DB8FE89DB}"/>
                </a:ext>
              </a:extLst>
            </p:cNvPr>
            <p:cNvSpPr/>
            <p:nvPr/>
          </p:nvSpPr>
          <p:spPr>
            <a:xfrm>
              <a:off x="2699439" y="1405217"/>
              <a:ext cx="664056" cy="66405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path>
              </a:pathLst>
            </a:custGeom>
            <a:solidFill>
              <a:srgbClr val="333333"/>
            </a:solidFill>
            <a:ln w="2699" cap="flat">
              <a:noFill/>
              <a:prstDash val="solid"/>
              <a:miter/>
            </a:ln>
          </p:spPr>
          <p:txBody>
            <a:bodyPr rtlCol="0" anchor="ctr"/>
            <a:lstStyle/>
            <a:p>
              <a:endParaRPr lang="zh-TW" altLang="en-US" sz="2400"/>
            </a:p>
          </p:txBody>
        </p:sp>
        <p:grpSp>
          <p:nvGrpSpPr>
            <p:cNvPr id="10" name="圖形 3">
              <a:extLst>
                <a:ext uri="{FF2B5EF4-FFF2-40B4-BE49-F238E27FC236}">
                  <a16:creationId xmlns:a16="http://schemas.microsoft.com/office/drawing/2014/main" id="{188B5D3D-AC08-483C-8262-FA634A70D08C}"/>
                </a:ext>
              </a:extLst>
            </p:cNvPr>
            <p:cNvGrpSpPr/>
            <p:nvPr/>
          </p:nvGrpSpPr>
          <p:grpSpPr>
            <a:xfrm>
              <a:off x="2735474" y="1441252"/>
              <a:ext cx="591986" cy="591986"/>
              <a:chOff x="2733879" y="1443340"/>
              <a:chExt cx="591986" cy="591986"/>
            </a:xfrm>
          </p:grpSpPr>
          <p:sp>
            <p:nvSpPr>
              <p:cNvPr id="11" name="手繪多邊形: 圖案 10">
                <a:extLst>
                  <a:ext uri="{FF2B5EF4-FFF2-40B4-BE49-F238E27FC236}">
                    <a16:creationId xmlns:a16="http://schemas.microsoft.com/office/drawing/2014/main" id="{2222ECDD-8290-4FD6-AAF0-18D13045808A}"/>
                  </a:ext>
                </a:extLst>
              </p:cNvPr>
              <p:cNvSpPr/>
              <p:nvPr/>
            </p:nvSpPr>
            <p:spPr>
              <a:xfrm>
                <a:off x="2733879" y="1443340"/>
                <a:ext cx="591986" cy="59198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 name="connsiteX9" fmla="*/ 296007 w 591986"/>
                  <a:gd name="connsiteY9" fmla="*/ 563620 h 591986"/>
                  <a:gd name="connsiteX10" fmla="*/ 106828 w 591986"/>
                  <a:gd name="connsiteY10" fmla="*/ 485131 h 591986"/>
                  <a:gd name="connsiteX11" fmla="*/ 28339 w 591986"/>
                  <a:gd name="connsiteY11" fmla="*/ 295979 h 591986"/>
                  <a:gd name="connsiteX12" fmla="*/ 106828 w 591986"/>
                  <a:gd name="connsiteY12" fmla="*/ 106828 h 591986"/>
                  <a:gd name="connsiteX13" fmla="*/ 296007 w 591986"/>
                  <a:gd name="connsiteY13" fmla="*/ 28339 h 591986"/>
                  <a:gd name="connsiteX14" fmla="*/ 485158 w 591986"/>
                  <a:gd name="connsiteY14" fmla="*/ 106801 h 591986"/>
                  <a:gd name="connsiteX15" fmla="*/ 563620 w 591986"/>
                  <a:gd name="connsiteY15" fmla="*/ 295952 h 591986"/>
                  <a:gd name="connsiteX16" fmla="*/ 485158 w 591986"/>
                  <a:gd name="connsiteY16" fmla="*/ 485104 h 591986"/>
                  <a:gd name="connsiteX17" fmla="*/ 296007 w 591986"/>
                  <a:gd name="connsiteY17" fmla="*/ 56362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moveTo>
                      <a:pt x="296007" y="563620"/>
                    </a:moveTo>
                    <a:cubicBezTo>
                      <a:pt x="222195" y="563620"/>
                      <a:pt x="155346" y="533622"/>
                      <a:pt x="106828" y="485131"/>
                    </a:cubicBezTo>
                    <a:cubicBezTo>
                      <a:pt x="58336" y="436613"/>
                      <a:pt x="28339" y="369791"/>
                      <a:pt x="28339" y="295979"/>
                    </a:cubicBezTo>
                    <a:cubicBezTo>
                      <a:pt x="28339" y="222168"/>
                      <a:pt x="58336" y="155319"/>
                      <a:pt x="106828" y="106828"/>
                    </a:cubicBezTo>
                    <a:cubicBezTo>
                      <a:pt x="155346" y="58336"/>
                      <a:pt x="222195" y="28366"/>
                      <a:pt x="296007" y="28339"/>
                    </a:cubicBezTo>
                    <a:cubicBezTo>
                      <a:pt x="369818" y="28339"/>
                      <a:pt x="436640" y="58336"/>
                      <a:pt x="485158" y="106801"/>
                    </a:cubicBezTo>
                    <a:cubicBezTo>
                      <a:pt x="533650" y="155292"/>
                      <a:pt x="563620" y="222141"/>
                      <a:pt x="563620" y="295952"/>
                    </a:cubicBezTo>
                    <a:cubicBezTo>
                      <a:pt x="563620" y="369764"/>
                      <a:pt x="533623" y="436613"/>
                      <a:pt x="485158" y="485104"/>
                    </a:cubicBezTo>
                    <a:cubicBezTo>
                      <a:pt x="436640" y="533622"/>
                      <a:pt x="369818" y="563620"/>
                      <a:pt x="296007" y="563620"/>
                    </a:cubicBezTo>
                    <a:close/>
                  </a:path>
                </a:pathLst>
              </a:custGeom>
              <a:solidFill>
                <a:schemeClr val="bg1"/>
              </a:solidFill>
              <a:ln w="2699" cap="flat">
                <a:noFill/>
                <a:prstDash val="solid"/>
                <a:miter/>
              </a:ln>
            </p:spPr>
            <p:txBody>
              <a:bodyPr rtlCol="0" anchor="ctr"/>
              <a:lstStyle/>
              <a:p>
                <a:endParaRPr lang="zh-TW" altLang="en-US" sz="2400"/>
              </a:p>
            </p:txBody>
          </p:sp>
          <p:sp>
            <p:nvSpPr>
              <p:cNvPr id="12" name="手繪多邊形: 圖案 11">
                <a:extLst>
                  <a:ext uri="{FF2B5EF4-FFF2-40B4-BE49-F238E27FC236}">
                    <a16:creationId xmlns:a16="http://schemas.microsoft.com/office/drawing/2014/main" id="{B88CECCB-A815-49A8-97B7-2AB9F384117E}"/>
                  </a:ext>
                </a:extLst>
              </p:cNvPr>
              <p:cNvSpPr/>
              <p:nvPr/>
            </p:nvSpPr>
            <p:spPr>
              <a:xfrm>
                <a:off x="3174625" y="1612828"/>
                <a:ext cx="2719" cy="2719"/>
              </a:xfrm>
              <a:custGeom>
                <a:avLst/>
                <a:gdLst>
                  <a:gd name="connsiteX0" fmla="*/ 0 w 2719"/>
                  <a:gd name="connsiteY0" fmla="*/ 0 h 2719"/>
                  <a:gd name="connsiteX1" fmla="*/ 0 w 2719"/>
                  <a:gd name="connsiteY1" fmla="*/ 0 h 2719"/>
                  <a:gd name="connsiteX2" fmla="*/ 0 w 2719"/>
                  <a:gd name="connsiteY2" fmla="*/ 0 h 2719"/>
                </a:gdLst>
                <a:ahLst/>
                <a:cxnLst>
                  <a:cxn ang="0">
                    <a:pos x="connsiteX0" y="connsiteY0"/>
                  </a:cxn>
                  <a:cxn ang="0">
                    <a:pos x="connsiteX1" y="connsiteY1"/>
                  </a:cxn>
                  <a:cxn ang="0">
                    <a:pos x="connsiteX2" y="connsiteY2"/>
                  </a:cxn>
                </a:cxnLst>
                <a:rect l="l" t="t" r="r" b="b"/>
                <a:pathLst>
                  <a:path w="2719" h="2719">
                    <a:moveTo>
                      <a:pt x="0" y="0"/>
                    </a:moveTo>
                    <a:lnTo>
                      <a:pt x="0" y="0"/>
                    </a:lnTo>
                    <a:lnTo>
                      <a:pt x="0" y="0"/>
                    </a:lnTo>
                    <a:close/>
                  </a:path>
                </a:pathLst>
              </a:custGeom>
              <a:solidFill>
                <a:srgbClr val="3C3636"/>
              </a:solidFill>
              <a:ln w="2699" cap="flat">
                <a:noFill/>
                <a:prstDash val="solid"/>
                <a:miter/>
              </a:ln>
            </p:spPr>
            <p:txBody>
              <a:bodyPr rtlCol="0" anchor="ctr"/>
              <a:lstStyle/>
              <a:p>
                <a:endParaRPr lang="zh-TW" altLang="en-US" sz="2400"/>
              </a:p>
            </p:txBody>
          </p:sp>
        </p:grpSp>
        <p:grpSp>
          <p:nvGrpSpPr>
            <p:cNvPr id="13" name="圖形 3">
              <a:extLst>
                <a:ext uri="{FF2B5EF4-FFF2-40B4-BE49-F238E27FC236}">
                  <a16:creationId xmlns:a16="http://schemas.microsoft.com/office/drawing/2014/main" id="{188B5D3D-AC08-483C-8262-FA634A70D08C}"/>
                </a:ext>
              </a:extLst>
            </p:cNvPr>
            <p:cNvGrpSpPr/>
            <p:nvPr/>
          </p:nvGrpSpPr>
          <p:grpSpPr>
            <a:xfrm>
              <a:off x="2869467" y="1555073"/>
              <a:ext cx="324000" cy="324000"/>
              <a:chOff x="2883459" y="1589053"/>
              <a:chExt cx="296009" cy="268090"/>
            </a:xfrm>
            <a:noFill/>
          </p:grpSpPr>
          <p:sp>
            <p:nvSpPr>
              <p:cNvPr id="14" name="手繪多邊形: 圖案 13">
                <a:extLst>
                  <a:ext uri="{FF2B5EF4-FFF2-40B4-BE49-F238E27FC236}">
                    <a16:creationId xmlns:a16="http://schemas.microsoft.com/office/drawing/2014/main" id="{6F505050-3536-41A5-B816-FED818530437}"/>
                  </a:ext>
                </a:extLst>
              </p:cNvPr>
              <p:cNvSpPr/>
              <p:nvPr/>
            </p:nvSpPr>
            <p:spPr>
              <a:xfrm>
                <a:off x="2965266" y="1589053"/>
                <a:ext cx="214202" cy="268090"/>
              </a:xfrm>
              <a:custGeom>
                <a:avLst/>
                <a:gdLst>
                  <a:gd name="connsiteX0" fmla="*/ 435 w 214202"/>
                  <a:gd name="connsiteY0" fmla="*/ 135009 h 268090"/>
                  <a:gd name="connsiteX1" fmla="*/ 65897 w 214202"/>
                  <a:gd name="connsiteY1" fmla="*/ 57254 h 268090"/>
                  <a:gd name="connsiteX2" fmla="*/ 69134 w 214202"/>
                  <a:gd name="connsiteY2" fmla="*/ 31227 h 268090"/>
                  <a:gd name="connsiteX3" fmla="*/ 78625 w 214202"/>
                  <a:gd name="connsiteY3" fmla="*/ 2208 h 268090"/>
                  <a:gd name="connsiteX4" fmla="*/ 103455 w 214202"/>
                  <a:gd name="connsiteY4" fmla="*/ 11972 h 268090"/>
                  <a:gd name="connsiteX5" fmla="*/ 98315 w 214202"/>
                  <a:gd name="connsiteY5" fmla="*/ 104413 h 268090"/>
                  <a:gd name="connsiteX6" fmla="*/ 182217 w 214202"/>
                  <a:gd name="connsiteY6" fmla="*/ 104413 h 268090"/>
                  <a:gd name="connsiteX7" fmla="*/ 212214 w 214202"/>
                  <a:gd name="connsiteY7" fmla="*/ 116842 h 268090"/>
                  <a:gd name="connsiteX8" fmla="*/ 192660 w 214202"/>
                  <a:gd name="connsiteY8" fmla="*/ 147383 h 268090"/>
                  <a:gd name="connsiteX9" fmla="*/ 209304 w 214202"/>
                  <a:gd name="connsiteY9" fmla="*/ 158724 h 268090"/>
                  <a:gd name="connsiteX10" fmla="*/ 190049 w 214202"/>
                  <a:gd name="connsiteY10" fmla="*/ 188423 h 268090"/>
                  <a:gd name="connsiteX11" fmla="*/ 206476 w 214202"/>
                  <a:gd name="connsiteY11" fmla="*/ 199465 h 268090"/>
                  <a:gd name="connsiteX12" fmla="*/ 187520 w 214202"/>
                  <a:gd name="connsiteY12" fmla="*/ 228374 h 268090"/>
                  <a:gd name="connsiteX13" fmla="*/ 203729 w 214202"/>
                  <a:gd name="connsiteY13" fmla="*/ 239117 h 268090"/>
                  <a:gd name="connsiteX14" fmla="*/ 180422 w 214202"/>
                  <a:gd name="connsiteY14" fmla="*/ 267619 h 268090"/>
                  <a:gd name="connsiteX15" fmla="*/ 111614 w 214202"/>
                  <a:gd name="connsiteY15" fmla="*/ 267619 h 268090"/>
                  <a:gd name="connsiteX16" fmla="*/ 69106 w 214202"/>
                  <a:gd name="connsiteY16" fmla="*/ 267619 h 268090"/>
                  <a:gd name="connsiteX17" fmla="*/ 49280 w 214202"/>
                  <a:gd name="connsiteY17" fmla="*/ 267619 h 268090"/>
                  <a:gd name="connsiteX18" fmla="*/ 23688 w 214202"/>
                  <a:gd name="connsiteY18" fmla="*/ 248989 h 268090"/>
                  <a:gd name="connsiteX19" fmla="*/ 0 w 214202"/>
                  <a:gd name="connsiteY19" fmla="*/ 239688 h 26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4202" h="268090">
                    <a:moveTo>
                      <a:pt x="435" y="135009"/>
                    </a:moveTo>
                    <a:cubicBezTo>
                      <a:pt x="435" y="135009"/>
                      <a:pt x="58336" y="107350"/>
                      <a:pt x="65897" y="57254"/>
                    </a:cubicBezTo>
                    <a:cubicBezTo>
                      <a:pt x="67203" y="48633"/>
                      <a:pt x="68562" y="39930"/>
                      <a:pt x="69134" y="31227"/>
                    </a:cubicBezTo>
                    <a:cubicBezTo>
                      <a:pt x="69841" y="20212"/>
                      <a:pt x="66278" y="8110"/>
                      <a:pt x="78625" y="2208"/>
                    </a:cubicBezTo>
                    <a:cubicBezTo>
                      <a:pt x="89476" y="-2959"/>
                      <a:pt x="98370" y="1202"/>
                      <a:pt x="103455" y="11972"/>
                    </a:cubicBezTo>
                    <a:cubicBezTo>
                      <a:pt x="115476" y="37346"/>
                      <a:pt x="112104" y="85430"/>
                      <a:pt x="98315" y="104413"/>
                    </a:cubicBezTo>
                    <a:cubicBezTo>
                      <a:pt x="98315" y="104413"/>
                      <a:pt x="181999" y="104413"/>
                      <a:pt x="182217" y="104413"/>
                    </a:cubicBezTo>
                    <a:cubicBezTo>
                      <a:pt x="193748" y="104413"/>
                      <a:pt x="206884" y="104821"/>
                      <a:pt x="212214" y="116842"/>
                    </a:cubicBezTo>
                    <a:cubicBezTo>
                      <a:pt x="219204" y="132561"/>
                      <a:pt x="206585" y="144990"/>
                      <a:pt x="192660" y="147383"/>
                    </a:cubicBezTo>
                    <a:cubicBezTo>
                      <a:pt x="199704" y="148526"/>
                      <a:pt x="205986" y="151408"/>
                      <a:pt x="209304" y="158724"/>
                    </a:cubicBezTo>
                    <a:cubicBezTo>
                      <a:pt x="216212" y="174009"/>
                      <a:pt x="203783" y="186111"/>
                      <a:pt x="190049" y="188423"/>
                    </a:cubicBezTo>
                    <a:cubicBezTo>
                      <a:pt x="196984" y="189538"/>
                      <a:pt x="203212" y="192339"/>
                      <a:pt x="206476" y="199465"/>
                    </a:cubicBezTo>
                    <a:cubicBezTo>
                      <a:pt x="213302" y="214341"/>
                      <a:pt x="201064" y="226117"/>
                      <a:pt x="187520" y="228374"/>
                    </a:cubicBezTo>
                    <a:cubicBezTo>
                      <a:pt x="194373" y="229462"/>
                      <a:pt x="200493" y="232182"/>
                      <a:pt x="203729" y="239117"/>
                    </a:cubicBezTo>
                    <a:cubicBezTo>
                      <a:pt x="211235" y="255245"/>
                      <a:pt x="195407" y="267619"/>
                      <a:pt x="180422" y="267619"/>
                    </a:cubicBezTo>
                    <a:cubicBezTo>
                      <a:pt x="157495" y="267619"/>
                      <a:pt x="134568" y="267619"/>
                      <a:pt x="111614" y="267619"/>
                    </a:cubicBezTo>
                    <a:cubicBezTo>
                      <a:pt x="95106" y="267619"/>
                      <a:pt x="85615" y="267619"/>
                      <a:pt x="69106" y="267619"/>
                    </a:cubicBezTo>
                    <a:cubicBezTo>
                      <a:pt x="62797" y="267619"/>
                      <a:pt x="55481" y="268680"/>
                      <a:pt x="49280" y="267619"/>
                    </a:cubicBezTo>
                    <a:cubicBezTo>
                      <a:pt x="38129" y="265715"/>
                      <a:pt x="29671" y="257203"/>
                      <a:pt x="23688" y="248989"/>
                    </a:cubicBezTo>
                    <a:cubicBezTo>
                      <a:pt x="19119" y="242761"/>
                      <a:pt x="6065" y="238845"/>
                      <a:pt x="0" y="239688"/>
                    </a:cubicBezTo>
                  </a:path>
                </a:pathLst>
              </a:custGeom>
              <a:noFill/>
              <a:ln w="25937" cap="rnd">
                <a:solidFill>
                  <a:schemeClr val="bg1"/>
                </a:solidFill>
                <a:prstDash val="solid"/>
                <a:round/>
              </a:ln>
            </p:spPr>
            <p:txBody>
              <a:bodyPr rtlCol="0" anchor="ctr"/>
              <a:lstStyle/>
              <a:p>
                <a:endParaRPr lang="zh-TW" altLang="en-US" sz="2400"/>
              </a:p>
            </p:txBody>
          </p:sp>
          <p:sp>
            <p:nvSpPr>
              <p:cNvPr id="15" name="手繪多邊形: 圖案 14">
                <a:extLst>
                  <a:ext uri="{FF2B5EF4-FFF2-40B4-BE49-F238E27FC236}">
                    <a16:creationId xmlns:a16="http://schemas.microsoft.com/office/drawing/2014/main" id="{88B13829-BC17-4F96-B8EE-257C962B60B5}"/>
                  </a:ext>
                </a:extLst>
              </p:cNvPr>
              <p:cNvSpPr/>
              <p:nvPr/>
            </p:nvSpPr>
            <p:spPr>
              <a:xfrm>
                <a:off x="2883459" y="1710219"/>
                <a:ext cx="81834" cy="145746"/>
              </a:xfrm>
              <a:custGeom>
                <a:avLst/>
                <a:gdLst>
                  <a:gd name="connsiteX0" fmla="*/ 0 w 81834"/>
                  <a:gd name="connsiteY0" fmla="*/ 0 h 145746"/>
                  <a:gd name="connsiteX1" fmla="*/ 81834 w 81834"/>
                  <a:gd name="connsiteY1" fmla="*/ 0 h 145746"/>
                  <a:gd name="connsiteX2" fmla="*/ 81834 w 81834"/>
                  <a:gd name="connsiteY2" fmla="*/ 145746 h 145746"/>
                  <a:gd name="connsiteX3" fmla="*/ 0 w 81834"/>
                  <a:gd name="connsiteY3" fmla="*/ 145746 h 145746"/>
                </a:gdLst>
                <a:ahLst/>
                <a:cxnLst>
                  <a:cxn ang="0">
                    <a:pos x="connsiteX0" y="connsiteY0"/>
                  </a:cxn>
                  <a:cxn ang="0">
                    <a:pos x="connsiteX1" y="connsiteY1"/>
                  </a:cxn>
                  <a:cxn ang="0">
                    <a:pos x="connsiteX2" y="connsiteY2"/>
                  </a:cxn>
                  <a:cxn ang="0">
                    <a:pos x="connsiteX3" y="connsiteY3"/>
                  </a:cxn>
                </a:cxnLst>
                <a:rect l="l" t="t" r="r" b="b"/>
                <a:pathLst>
                  <a:path w="81834" h="145746">
                    <a:moveTo>
                      <a:pt x="0" y="0"/>
                    </a:moveTo>
                    <a:lnTo>
                      <a:pt x="81834" y="0"/>
                    </a:lnTo>
                    <a:lnTo>
                      <a:pt x="81834" y="145746"/>
                    </a:lnTo>
                    <a:lnTo>
                      <a:pt x="0" y="145746"/>
                    </a:lnTo>
                    <a:close/>
                  </a:path>
                </a:pathLst>
              </a:custGeom>
              <a:noFill/>
              <a:ln w="25937" cap="rnd">
                <a:solidFill>
                  <a:schemeClr val="bg1"/>
                </a:solidFill>
                <a:prstDash val="solid"/>
                <a:round/>
              </a:ln>
            </p:spPr>
            <p:txBody>
              <a:bodyPr rtlCol="0" anchor="ctr"/>
              <a:lstStyle/>
              <a:p>
                <a:endParaRPr lang="zh-TW" altLang="en-US" sz="2400"/>
              </a:p>
            </p:txBody>
          </p:sp>
        </p:grpSp>
      </p:grpSp>
      <p:sp>
        <p:nvSpPr>
          <p:cNvPr id="25" name="文字方塊 24">
            <a:extLst>
              <a:ext uri="{FF2B5EF4-FFF2-40B4-BE49-F238E27FC236}">
                <a16:creationId xmlns:a16="http://schemas.microsoft.com/office/drawing/2014/main" id="{9189C200-C729-4055-9948-9E0D49B4CFEC}"/>
              </a:ext>
            </a:extLst>
          </p:cNvPr>
          <p:cNvSpPr txBox="1"/>
          <p:nvPr/>
        </p:nvSpPr>
        <p:spPr>
          <a:xfrm>
            <a:off x="898811" y="272814"/>
            <a:ext cx="11356975" cy="738664"/>
          </a:xfrm>
          <a:prstGeom prst="rect">
            <a:avLst/>
          </a:prstGeom>
          <a:noFill/>
        </p:spPr>
        <p:txBody>
          <a:bodyPr wrap="square" rtlCol="0">
            <a:spAutoFit/>
          </a:bodyPr>
          <a:lstStyle/>
          <a:p>
            <a:r>
              <a:rPr lang="zh-TW" altLang="en-US" sz="4200" b="1">
                <a:solidFill>
                  <a:schemeClr val="bg1"/>
                </a:solidFill>
                <a:latin typeface="微軟正黑體" panose="020B0604030504040204" pitchFamily="34" charset="-120"/>
                <a:ea typeface="微軟正黑體" panose="020B0604030504040204" pitchFamily="34" charset="-120"/>
              </a:rPr>
              <a:t>容量擴充：利用 </a:t>
            </a:r>
            <a:r>
              <a:rPr lang="en-US" altLang="zh-TW" sz="4200" b="1">
                <a:solidFill>
                  <a:schemeClr val="bg1"/>
                </a:solidFill>
                <a:latin typeface="微軟正黑體" panose="020B0604030504040204" pitchFamily="34" charset="-120"/>
                <a:ea typeface="微軟正黑體" panose="020B0604030504040204" pitchFamily="34" charset="-120"/>
              </a:rPr>
              <a:t>QM2 </a:t>
            </a:r>
            <a:r>
              <a:rPr lang="zh-TW" altLang="en-US" sz="4200" b="1">
                <a:solidFill>
                  <a:schemeClr val="bg1"/>
                </a:solidFill>
                <a:latin typeface="微軟正黑體" panose="020B0604030504040204" pitchFamily="34" charset="-120"/>
                <a:ea typeface="微軟正黑體" panose="020B0604030504040204" pitchFamily="34" charset="-120"/>
              </a:rPr>
              <a:t>卡擴展 </a:t>
            </a:r>
            <a:r>
              <a:rPr lang="en-US" altLang="zh-TW" sz="4200" b="1">
                <a:solidFill>
                  <a:schemeClr val="bg1"/>
                </a:solidFill>
                <a:latin typeface="微軟正黑體" panose="020B0604030504040204" pitchFamily="34" charset="-120"/>
                <a:ea typeface="微軟正黑體" panose="020B0604030504040204" pitchFamily="34" charset="-120"/>
              </a:rPr>
              <a:t>M.2 NVMe SSD </a:t>
            </a:r>
          </a:p>
        </p:txBody>
      </p:sp>
    </p:spTree>
    <p:extLst>
      <p:ext uri="{BB962C8B-B14F-4D97-AF65-F5344CB8AC3E}">
        <p14:creationId xmlns:p14="http://schemas.microsoft.com/office/powerpoint/2010/main" val="34754390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5A00F716-53CC-1943-832A-7E40244EE7EA}"/>
              </a:ext>
            </a:extLst>
          </p:cNvPr>
          <p:cNvSpPr txBox="1"/>
          <p:nvPr/>
        </p:nvSpPr>
        <p:spPr>
          <a:xfrm>
            <a:off x="898811" y="272814"/>
            <a:ext cx="11356975" cy="738664"/>
          </a:xfrm>
          <a:prstGeom prst="rect">
            <a:avLst/>
          </a:prstGeom>
          <a:noFill/>
        </p:spPr>
        <p:txBody>
          <a:bodyPr wrap="square" rtlCol="0">
            <a:spAutoFit/>
          </a:bodyPr>
          <a:lstStyle/>
          <a:p>
            <a:r>
              <a:rPr lang="zh-TW" altLang="en-US" sz="4200" b="1">
                <a:solidFill>
                  <a:schemeClr val="bg1"/>
                </a:solidFill>
                <a:latin typeface="微軟正黑體" panose="020B0604030504040204" pitchFamily="34" charset="-120"/>
                <a:ea typeface="微軟正黑體" panose="020B0604030504040204" pitchFamily="34" charset="-120"/>
              </a:rPr>
              <a:t>容量擴充：利用 </a:t>
            </a:r>
            <a:r>
              <a:rPr lang="en-US" altLang="zh-TW" sz="4200" b="1">
                <a:solidFill>
                  <a:schemeClr val="bg1"/>
                </a:solidFill>
                <a:latin typeface="微軟正黑體" panose="020B0604030504040204" pitchFamily="34" charset="-120"/>
                <a:ea typeface="微軟正黑體" panose="020B0604030504040204" pitchFamily="34" charset="-120"/>
              </a:rPr>
              <a:t>QM2 </a:t>
            </a:r>
            <a:r>
              <a:rPr lang="zh-TW" altLang="en-US" sz="4200" b="1">
                <a:solidFill>
                  <a:schemeClr val="bg1"/>
                </a:solidFill>
                <a:latin typeface="微軟正黑體" panose="020B0604030504040204" pitchFamily="34" charset="-120"/>
                <a:ea typeface="微軟正黑體" panose="020B0604030504040204" pitchFamily="34" charset="-120"/>
              </a:rPr>
              <a:t>卡擴展 </a:t>
            </a:r>
            <a:r>
              <a:rPr lang="en-US" altLang="zh-TW" sz="4200" b="1">
                <a:solidFill>
                  <a:schemeClr val="bg1"/>
                </a:solidFill>
                <a:latin typeface="微軟正黑體" panose="020B0604030504040204" pitchFamily="34" charset="-120"/>
                <a:ea typeface="微軟正黑體" panose="020B0604030504040204" pitchFamily="34" charset="-120"/>
              </a:rPr>
              <a:t>M.2 NVMe SSD </a:t>
            </a:r>
          </a:p>
        </p:txBody>
      </p:sp>
      <p:sp>
        <p:nvSpPr>
          <p:cNvPr id="3" name="TextBox 23">
            <a:extLst>
              <a:ext uri="{FF2B5EF4-FFF2-40B4-BE49-F238E27FC236}">
                <a16:creationId xmlns:a16="http://schemas.microsoft.com/office/drawing/2014/main" id="{3633E3ED-6E0A-B848-AF02-25A9469D0844}"/>
              </a:ext>
            </a:extLst>
          </p:cNvPr>
          <p:cNvSpPr txBox="1"/>
          <p:nvPr/>
        </p:nvSpPr>
        <p:spPr>
          <a:xfrm>
            <a:off x="898811" y="976712"/>
            <a:ext cx="10645588" cy="420564"/>
          </a:xfrm>
          <a:prstGeom prst="rect">
            <a:avLst/>
          </a:prstGeom>
          <a:noFill/>
        </p:spPr>
        <p:txBody>
          <a:bodyPr wrap="square" rtlCol="0">
            <a:spAutoFit/>
          </a:bodyPr>
          <a:lstStyle/>
          <a:p>
            <a:r>
              <a:rPr lang="zh-CN" altLang="en-US" sz="2133">
                <a:solidFill>
                  <a:schemeClr val="bg1"/>
                </a:solidFill>
              </a:rPr>
              <a:t>全新</a:t>
            </a:r>
            <a:r>
              <a:rPr lang="zh-TW" altLang="en-US" sz="2133">
                <a:solidFill>
                  <a:schemeClr val="bg1"/>
                </a:solidFill>
              </a:rPr>
              <a:t> </a:t>
            </a:r>
            <a:r>
              <a:rPr lang="en-US" altLang="zh-TW" sz="2133">
                <a:solidFill>
                  <a:schemeClr val="bg1"/>
                </a:solidFill>
              </a:rPr>
              <a:t>PCIe Gen4 </a:t>
            </a:r>
            <a:r>
              <a:rPr lang="zh-TW" altLang="en-US" sz="2133">
                <a:solidFill>
                  <a:schemeClr val="bg1"/>
                </a:solidFill>
              </a:rPr>
              <a:t>的 </a:t>
            </a:r>
            <a:r>
              <a:rPr lang="en-US" altLang="zh-CN" sz="2133">
                <a:solidFill>
                  <a:schemeClr val="bg1"/>
                </a:solidFill>
              </a:rPr>
              <a:t>QM2</a:t>
            </a:r>
            <a:r>
              <a:rPr lang="zh-TW" altLang="en-US" sz="2133">
                <a:solidFill>
                  <a:schemeClr val="bg1"/>
                </a:solidFill>
              </a:rPr>
              <a:t> </a:t>
            </a:r>
            <a:r>
              <a:rPr lang="zh-CN" altLang="en-US" sz="2133">
                <a:solidFill>
                  <a:schemeClr val="bg1"/>
                </a:solidFill>
              </a:rPr>
              <a:t>擴充卡，讓您擁有更多高速</a:t>
            </a:r>
            <a:r>
              <a:rPr lang="zh-TW" altLang="en-US" sz="2133">
                <a:solidFill>
                  <a:schemeClr val="bg1"/>
                </a:solidFill>
              </a:rPr>
              <a:t> </a:t>
            </a:r>
            <a:r>
              <a:rPr lang="en-US" altLang="zh-CN" sz="2133">
                <a:solidFill>
                  <a:schemeClr val="bg1"/>
                </a:solidFill>
              </a:rPr>
              <a:t>SSD</a:t>
            </a:r>
            <a:r>
              <a:rPr lang="zh-TW" altLang="en-US" sz="2133">
                <a:solidFill>
                  <a:schemeClr val="bg1"/>
                </a:solidFill>
              </a:rPr>
              <a:t> 與</a:t>
            </a:r>
            <a:r>
              <a:rPr lang="en-US" altLang="zh-TW" sz="2133">
                <a:solidFill>
                  <a:schemeClr val="bg1"/>
                </a:solidFill>
              </a:rPr>
              <a:t> 10GbE</a:t>
            </a:r>
            <a:r>
              <a:rPr lang="zh-TW" altLang="en-US" sz="2133">
                <a:solidFill>
                  <a:schemeClr val="bg1"/>
                </a:solidFill>
              </a:rPr>
              <a:t> 網路能力</a:t>
            </a:r>
            <a:endParaRPr lang="zh-CN" altLang="en-US" sz="2133">
              <a:solidFill>
                <a:schemeClr val="bg1"/>
              </a:solidFill>
            </a:endParaRPr>
          </a:p>
        </p:txBody>
      </p:sp>
      <p:sp>
        <p:nvSpPr>
          <p:cNvPr id="4" name="圓角化對角線角落矩形 8">
            <a:extLst>
              <a:ext uri="{FF2B5EF4-FFF2-40B4-BE49-F238E27FC236}">
                <a16:creationId xmlns:a16="http://schemas.microsoft.com/office/drawing/2014/main" id="{D10B2C8A-85FF-B04E-8E54-8E1BF3968710}"/>
              </a:ext>
            </a:extLst>
          </p:cNvPr>
          <p:cNvSpPr/>
          <p:nvPr/>
        </p:nvSpPr>
        <p:spPr>
          <a:xfrm flipH="1">
            <a:off x="1340225" y="2040942"/>
            <a:ext cx="6309916" cy="712527"/>
          </a:xfrm>
          <a:prstGeom prst="snip2DiagRect">
            <a:avLst>
              <a:gd name="adj1" fmla="val 0"/>
              <a:gd name="adj2" fmla="val 28051"/>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endParaRPr lang="en-US" altLang="zh-TW" sz="2133" b="1">
              <a:solidFill>
                <a:schemeClr val="bg1"/>
              </a:solidFill>
              <a:latin typeface="微軟正黑體" pitchFamily="34" charset="-120"/>
              <a:ea typeface="微軟正黑體" pitchFamily="34" charset="-120"/>
            </a:endParaRPr>
          </a:p>
        </p:txBody>
      </p:sp>
      <p:sp>
        <p:nvSpPr>
          <p:cNvPr id="5" name="Shape 316">
            <a:extLst>
              <a:ext uri="{FF2B5EF4-FFF2-40B4-BE49-F238E27FC236}">
                <a16:creationId xmlns:a16="http://schemas.microsoft.com/office/drawing/2014/main" id="{F931F688-CEA3-9F4A-9325-32FE9D70AC6A}"/>
              </a:ext>
            </a:extLst>
          </p:cNvPr>
          <p:cNvSpPr>
            <a:spLocks noChangeArrowheads="1"/>
          </p:cNvSpPr>
          <p:nvPr/>
        </p:nvSpPr>
        <p:spPr bwMode="auto">
          <a:xfrm>
            <a:off x="1215153" y="4887184"/>
            <a:ext cx="1408313" cy="1376493"/>
          </a:xfrm>
          <a:prstGeom prst="ellipse">
            <a:avLst/>
          </a:prstGeom>
          <a:solidFill>
            <a:srgbClr val="AFB5C5"/>
          </a:solidFill>
          <a:ln w="9525">
            <a:noFill/>
            <a:round/>
            <a:headEnd/>
            <a:tailEnd/>
          </a:ln>
        </p:spPr>
        <p:txBody>
          <a:bodyPr lIns="162533" tIns="81267" rIns="162533" bIns="81267" anchor="ctr"/>
          <a:lstStyle/>
          <a:p>
            <a:pPr indent="-156629" algn="ctr">
              <a:buClr>
                <a:srgbClr val="000000"/>
              </a:buClr>
              <a:buSzPts val="1400"/>
              <a:defRPr/>
            </a:pPr>
            <a:endParaRPr lang="zh-TW" altLang="zh-TW" sz="2533">
              <a:solidFill>
                <a:srgbClr val="FFFFFF"/>
              </a:solidFill>
              <a:ea typeface="新細明體" pitchFamily="18" charset="-120"/>
              <a:cs typeface="Arial" charset="0"/>
              <a:sym typeface="Arial" charset="0"/>
            </a:endParaRPr>
          </a:p>
        </p:txBody>
      </p:sp>
      <p:sp>
        <p:nvSpPr>
          <p:cNvPr id="7" name="Shape 316">
            <a:extLst>
              <a:ext uri="{FF2B5EF4-FFF2-40B4-BE49-F238E27FC236}">
                <a16:creationId xmlns:a16="http://schemas.microsoft.com/office/drawing/2014/main" id="{0159639B-8B22-124C-806D-DBAB1C401A36}"/>
              </a:ext>
            </a:extLst>
          </p:cNvPr>
          <p:cNvSpPr>
            <a:spLocks noChangeArrowheads="1"/>
          </p:cNvSpPr>
          <p:nvPr/>
        </p:nvSpPr>
        <p:spPr bwMode="auto">
          <a:xfrm>
            <a:off x="1221875" y="3110709"/>
            <a:ext cx="1401591" cy="1388675"/>
          </a:xfrm>
          <a:prstGeom prst="ellipse">
            <a:avLst/>
          </a:prstGeom>
          <a:solidFill>
            <a:srgbClr val="AFB5C5"/>
          </a:solidFill>
          <a:ln>
            <a:noFill/>
          </a:ln>
        </p:spPr>
        <p:txBody>
          <a:bodyPr lIns="162533" tIns="81267" rIns="162533" bIns="81267" anchor="ctr"/>
          <a:lstStyle>
            <a:lvl1pPr indent="-117475">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algn="ctr">
              <a:buClr>
                <a:srgbClr val="000000"/>
              </a:buClr>
              <a:buSzPts val="1400"/>
            </a:pPr>
            <a:endParaRPr lang="zh-TW" altLang="zh-TW" sz="2533">
              <a:solidFill>
                <a:srgbClr val="FFFFFF"/>
              </a:solidFill>
              <a:sym typeface="Arial" charset="0"/>
            </a:endParaRPr>
          </a:p>
        </p:txBody>
      </p:sp>
      <p:sp>
        <p:nvSpPr>
          <p:cNvPr id="9" name="Shape 258">
            <a:extLst>
              <a:ext uri="{FF2B5EF4-FFF2-40B4-BE49-F238E27FC236}">
                <a16:creationId xmlns:a16="http://schemas.microsoft.com/office/drawing/2014/main" id="{9E700065-CFB1-554F-92A6-75FFCB27922B}"/>
              </a:ext>
            </a:extLst>
          </p:cNvPr>
          <p:cNvSpPr>
            <a:spLocks noChangeArrowheads="1"/>
          </p:cNvSpPr>
          <p:nvPr/>
        </p:nvSpPr>
        <p:spPr bwMode="auto">
          <a:xfrm>
            <a:off x="3039702" y="3638837"/>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dirty="0">
                <a:solidFill>
                  <a:schemeClr val="bg1"/>
                </a:solidFill>
                <a:latin typeface="Arial" panose="020B0604020202020204" pitchFamily="34" charset="0"/>
                <a:ea typeface="微軟正黑體" charset="-120"/>
                <a:cs typeface="Arial" panose="020B0604020202020204" pitchFamily="34" charset="0"/>
                <a:sym typeface="微軟正黑體" charset="-120"/>
              </a:rPr>
              <a:t>2 x M.2 2280 PCIe </a:t>
            </a:r>
            <a:r>
              <a:rPr lang="en-US" altLang="zh-TW" sz="3200" b="1" dirty="0">
                <a:solidFill>
                  <a:srgbClr val="EE6D2B"/>
                </a:solidFill>
                <a:latin typeface="+mn-lt"/>
                <a:ea typeface="微軟正黑體" charset="-120"/>
                <a:sym typeface="微軟正黑體" charset="-120"/>
              </a:rPr>
              <a:t>Gen</a:t>
            </a:r>
            <a:r>
              <a:rPr lang="zh-TW" altLang="en-US" sz="3200" b="1" dirty="0">
                <a:solidFill>
                  <a:srgbClr val="EE6D2B"/>
                </a:solidFill>
                <a:latin typeface="+mn-lt"/>
                <a:ea typeface="微軟正黑體" charset="-120"/>
                <a:sym typeface="微軟正黑體" charset="-120"/>
              </a:rPr>
              <a:t> </a:t>
            </a:r>
            <a:r>
              <a:rPr lang="en-US" altLang="zh-TW" sz="3200" b="1" dirty="0">
                <a:solidFill>
                  <a:srgbClr val="EE6D2B"/>
                </a:solidFill>
                <a:latin typeface="+mn-lt"/>
                <a:ea typeface="微軟正黑體" charset="-120"/>
                <a:sym typeface="微軟正黑體" charset="-120"/>
              </a:rPr>
              <a:t>4</a:t>
            </a:r>
            <a:r>
              <a:rPr lang="zh-TW" altLang="en-US" sz="3200" b="1" dirty="0">
                <a:solidFill>
                  <a:srgbClr val="EE6D2B"/>
                </a:solidFill>
                <a:latin typeface="+mn-lt"/>
                <a:ea typeface="微軟正黑體" charset="-120"/>
                <a:sym typeface="微軟正黑體" charset="-120"/>
              </a:rPr>
              <a:t> </a:t>
            </a:r>
            <a:r>
              <a:rPr lang="en-US" altLang="zh-TW" sz="3200" b="1" dirty="0">
                <a:solidFill>
                  <a:srgbClr val="EE6D2B"/>
                </a:solidFill>
                <a:latin typeface="+mn-lt"/>
                <a:ea typeface="微軟正黑體" charset="-120"/>
                <a:sym typeface="微軟正黑體" charset="-120"/>
              </a:rPr>
              <a:t>x4</a:t>
            </a:r>
            <a:r>
              <a:rPr lang="zh-TW" altLang="en-US" sz="3200" b="1" dirty="0">
                <a:solidFill>
                  <a:srgbClr val="EE6D2B"/>
                </a:solidFill>
                <a:latin typeface="+mn-lt"/>
                <a:ea typeface="微軟正黑體" charset="-120"/>
                <a:sym typeface="微軟正黑體" charset="-120"/>
              </a:rPr>
              <a:t> </a:t>
            </a:r>
            <a:r>
              <a:rPr lang="en-US" altLang="zh-TW" sz="2667" b="1" dirty="0" err="1">
                <a:solidFill>
                  <a:schemeClr val="bg1"/>
                </a:solidFill>
                <a:latin typeface="Arial" panose="020B0604020202020204" pitchFamily="34" charset="0"/>
                <a:ea typeface="微軟正黑體" charset="-120"/>
                <a:cs typeface="Arial" panose="020B0604020202020204" pitchFamily="34" charset="0"/>
                <a:sym typeface="微軟正黑體" charset="-120"/>
              </a:rPr>
              <a:t>NVMe</a:t>
            </a:r>
            <a:r>
              <a:rPr lang="en-US" altLang="zh-TW" sz="2667" b="1" dirty="0">
                <a:solidFill>
                  <a:schemeClr val="bg1"/>
                </a:solidFill>
                <a:latin typeface="Arial" panose="020B0604020202020204" pitchFamily="34" charset="0"/>
                <a:ea typeface="微軟正黑體" charset="-120"/>
                <a:cs typeface="Arial" panose="020B0604020202020204" pitchFamily="34" charset="0"/>
                <a:sym typeface="微軟正黑體" charset="-120"/>
              </a:rPr>
              <a:t> SSD </a:t>
            </a:r>
            <a:r>
              <a:rPr lang="zh-Hant" altLang="en-US" sz="2667" b="1" dirty="0">
                <a:solidFill>
                  <a:schemeClr val="bg1"/>
                </a:solidFill>
                <a:latin typeface="Arial" panose="020B0604020202020204" pitchFamily="34" charset="0"/>
                <a:ea typeface="微軟正黑體" charset="-120"/>
                <a:cs typeface="Arial" panose="020B0604020202020204" pitchFamily="34" charset="0"/>
                <a:sym typeface="微軟正黑體" charset="-120"/>
              </a:rPr>
              <a:t>埠</a:t>
            </a:r>
            <a:endParaRPr lang="en-US" altLang="zh-Hant" sz="2667" b="1" dirty="0">
              <a:solidFill>
                <a:schemeClr val="bg1"/>
              </a:solidFill>
              <a:latin typeface="Arial" panose="020B0604020202020204" pitchFamily="34" charset="0"/>
              <a:ea typeface="微軟正黑體" charset="-120"/>
              <a:cs typeface="Arial" panose="020B0604020202020204" pitchFamily="34" charset="0"/>
              <a:sym typeface="微軟正黑體" charset="-120"/>
            </a:endParaRPr>
          </a:p>
          <a:p>
            <a:pPr marL="454649" indent="-454649">
              <a:buClr>
                <a:srgbClr val="000000"/>
              </a:buClr>
              <a:buSzPct val="100000"/>
            </a:pPr>
            <a:r>
              <a:rPr lang="en-US" altLang="en-US" sz="2667" b="1" dirty="0">
                <a:solidFill>
                  <a:schemeClr val="bg1"/>
                </a:solidFill>
                <a:latin typeface="Arial" panose="020B0604020202020204" pitchFamily="34" charset="0"/>
                <a:ea typeface="微軟正黑體" charset="-120"/>
                <a:cs typeface="Arial" panose="020B0604020202020204" pitchFamily="34" charset="0"/>
                <a:sym typeface="微軟正黑體" charset="-120"/>
              </a:rPr>
              <a:t>+ </a:t>
            </a:r>
            <a:r>
              <a:rPr lang="en-US" altLang="zh-TW" sz="2667" b="1" dirty="0">
                <a:solidFill>
                  <a:schemeClr val="bg1"/>
                </a:solidFill>
                <a:latin typeface="Arial" panose="020B0604020202020204" pitchFamily="34" charset="0"/>
                <a:ea typeface="微軟正黑體" charset="-120"/>
                <a:cs typeface="Arial" panose="020B0604020202020204" pitchFamily="34" charset="0"/>
                <a:sym typeface="微軟正黑體" charset="-120"/>
              </a:rPr>
              <a:t>2</a:t>
            </a:r>
            <a:r>
              <a:rPr lang="en-US" altLang="en-US" sz="2667" b="1" dirty="0">
                <a:solidFill>
                  <a:schemeClr val="bg1"/>
                </a:solidFill>
                <a:latin typeface="Arial" panose="020B0604020202020204" pitchFamily="34" charset="0"/>
                <a:ea typeface="微軟正黑體" charset="-120"/>
                <a:cs typeface="Arial" panose="020B0604020202020204" pitchFamily="34" charset="0"/>
                <a:sym typeface="微軟正黑體" charset="-120"/>
              </a:rPr>
              <a:t> x 10GbE RJ45 </a:t>
            </a:r>
            <a:r>
              <a:rPr lang="en-US" altLang="en-US" sz="2667" b="1" dirty="0" err="1">
                <a:solidFill>
                  <a:schemeClr val="bg1"/>
                </a:solidFill>
                <a:latin typeface="Arial" panose="020B0604020202020204" pitchFamily="34" charset="0"/>
                <a:ea typeface="微軟正黑體" charset="-120"/>
                <a:cs typeface="Arial" panose="020B0604020202020204" pitchFamily="34" charset="0"/>
                <a:sym typeface="微軟正黑體" charset="-120"/>
              </a:rPr>
              <a:t>網路埠</a:t>
            </a:r>
            <a:endParaRPr lang="en-US" altLang="en-US" sz="2667" b="1" dirty="0">
              <a:solidFill>
                <a:schemeClr val="bg1"/>
              </a:solidFill>
              <a:latin typeface="Arial" panose="020B0604020202020204" pitchFamily="34" charset="0"/>
              <a:ea typeface="微軟正黑體" charset="-120"/>
              <a:cs typeface="Arial" panose="020B0604020202020204" pitchFamily="34" charset="0"/>
            </a:endParaRPr>
          </a:p>
        </p:txBody>
      </p:sp>
      <p:sp>
        <p:nvSpPr>
          <p:cNvPr id="10" name="文字方塊 16">
            <a:extLst>
              <a:ext uri="{FF2B5EF4-FFF2-40B4-BE49-F238E27FC236}">
                <a16:creationId xmlns:a16="http://schemas.microsoft.com/office/drawing/2014/main" id="{016F013E-E8E6-EE4A-A765-349F1933A9D9}"/>
              </a:ext>
            </a:extLst>
          </p:cNvPr>
          <p:cNvSpPr txBox="1"/>
          <p:nvPr/>
        </p:nvSpPr>
        <p:spPr>
          <a:xfrm>
            <a:off x="2973520" y="3062162"/>
            <a:ext cx="5381340" cy="789896"/>
          </a:xfrm>
          <a:prstGeom prst="rect">
            <a:avLst/>
          </a:prstGeom>
          <a:noFill/>
        </p:spPr>
        <p:txBody>
          <a:bodyPr wrap="square" rtlCol="0" anchor="t">
            <a:spAutoFit/>
          </a:bodyPr>
          <a:lstStyle/>
          <a:p>
            <a:r>
              <a:rPr kumimoji="1" lang="en-US" altLang="zh-TW" sz="4533" b="1">
                <a:solidFill>
                  <a:schemeClr val="bg1"/>
                </a:solidFill>
                <a:latin typeface="Arial" panose="020B0604020202020204" pitchFamily="34" charset="0"/>
                <a:cs typeface="Arial" panose="020B0604020202020204" pitchFamily="34" charset="0"/>
              </a:rPr>
              <a:t>QM2-2P410G2T</a:t>
            </a:r>
            <a:endParaRPr kumimoji="1" lang="zh-TW" altLang="en-US" sz="4533" b="1">
              <a:solidFill>
                <a:schemeClr val="bg1"/>
              </a:solidFill>
              <a:latin typeface="Arial" panose="020B0604020202020204" pitchFamily="34" charset="0"/>
              <a:cs typeface="Arial" panose="020B0604020202020204" pitchFamily="34" charset="0"/>
            </a:endParaRPr>
          </a:p>
        </p:txBody>
      </p:sp>
      <p:sp>
        <p:nvSpPr>
          <p:cNvPr id="11" name="矩形 17">
            <a:extLst>
              <a:ext uri="{FF2B5EF4-FFF2-40B4-BE49-F238E27FC236}">
                <a16:creationId xmlns:a16="http://schemas.microsoft.com/office/drawing/2014/main" id="{D9F35793-5558-034B-AD6E-FB26C92915B1}"/>
              </a:ext>
            </a:extLst>
          </p:cNvPr>
          <p:cNvSpPr/>
          <p:nvPr/>
        </p:nvSpPr>
        <p:spPr>
          <a:xfrm>
            <a:off x="7428342" y="3130163"/>
            <a:ext cx="2424062" cy="584775"/>
          </a:xfrm>
          <a:prstGeom prst="rect">
            <a:avLst/>
          </a:prstGeom>
        </p:spPr>
        <p:txBody>
          <a:bodyPr wrap="none" anchor="t">
            <a:spAutoFit/>
          </a:bodyPr>
          <a:lstStyle/>
          <a:p>
            <a:r>
              <a:rPr lang="en-US" altLang="zh-TW" sz="3200" b="1">
                <a:solidFill>
                  <a:srgbClr val="EE6D2B"/>
                </a:solidFill>
                <a:ea typeface="微軟正黑體" charset="-120"/>
                <a:sym typeface="微軟正黑體" charset="-120"/>
              </a:rPr>
              <a:t>(Gen</a:t>
            </a:r>
            <a:r>
              <a:rPr lang="zh-TW" altLang="en-US" sz="3200" b="1">
                <a:solidFill>
                  <a:srgbClr val="EE6D2B"/>
                </a:solidFill>
                <a:ea typeface="微軟正黑體" charset="-120"/>
                <a:sym typeface="微軟正黑體" charset="-120"/>
              </a:rPr>
              <a:t> </a:t>
            </a:r>
            <a:r>
              <a:rPr lang="en-US" altLang="zh-TW" sz="3200" b="1">
                <a:solidFill>
                  <a:srgbClr val="EE6D2B"/>
                </a:solidFill>
                <a:ea typeface="微軟正黑體" charset="-120"/>
                <a:sym typeface="微軟正黑體" charset="-120"/>
              </a:rPr>
              <a:t>4</a:t>
            </a:r>
            <a:r>
              <a:rPr lang="zh-TW" altLang="en-US" sz="3200" b="1">
                <a:solidFill>
                  <a:srgbClr val="EE6D2B"/>
                </a:solidFill>
                <a:ea typeface="微軟正黑體" charset="-120"/>
                <a:sym typeface="微軟正黑體" charset="-120"/>
              </a:rPr>
              <a:t> </a:t>
            </a:r>
            <a:r>
              <a:rPr lang="en-US" altLang="zh-TW" sz="3200" b="1">
                <a:solidFill>
                  <a:srgbClr val="EE6D2B"/>
                </a:solidFill>
                <a:ea typeface="微軟正黑體" charset="-120"/>
                <a:sym typeface="微軟正黑體" charset="-120"/>
              </a:rPr>
              <a:t>x8</a:t>
            </a:r>
            <a:r>
              <a:rPr lang="zh-TW" altLang="en-US" sz="3200" b="1">
                <a:solidFill>
                  <a:srgbClr val="EE6D2B"/>
                </a:solidFill>
                <a:ea typeface="微軟正黑體" charset="-120"/>
                <a:sym typeface="微軟正黑體" charset="-120"/>
              </a:rPr>
              <a:t> </a:t>
            </a:r>
            <a:r>
              <a:rPr lang="zh-TW" altLang="en-US" sz="3200">
                <a:solidFill>
                  <a:srgbClr val="EE6D2B"/>
                </a:solidFill>
                <a:ea typeface="Microsoft YaHei"/>
                <a:sym typeface="微軟正黑體" charset="-120"/>
              </a:rPr>
              <a:t>卡</a:t>
            </a:r>
            <a:r>
              <a:rPr lang="en-US" altLang="zh-TW" sz="3200" b="1">
                <a:solidFill>
                  <a:srgbClr val="EE6D2B"/>
                </a:solidFill>
                <a:ea typeface="微軟正黑體" charset="-120"/>
                <a:sym typeface="微軟正黑體" charset="-120"/>
              </a:rPr>
              <a:t>)</a:t>
            </a:r>
            <a:endParaRPr lang="zh-TW" altLang="en-US" sz="3200" b="1">
              <a:solidFill>
                <a:srgbClr val="EE6D2B"/>
              </a:solidFill>
              <a:latin typeface="微軟正黑體"/>
              <a:ea typeface="微軟正黑體" charset="-120"/>
            </a:endParaRPr>
          </a:p>
        </p:txBody>
      </p:sp>
      <p:sp>
        <p:nvSpPr>
          <p:cNvPr id="12" name="Shape 258">
            <a:extLst>
              <a:ext uri="{FF2B5EF4-FFF2-40B4-BE49-F238E27FC236}">
                <a16:creationId xmlns:a16="http://schemas.microsoft.com/office/drawing/2014/main" id="{E407FFE5-1CEF-F34B-88F2-2F188BF48467}"/>
              </a:ext>
            </a:extLst>
          </p:cNvPr>
          <p:cNvSpPr>
            <a:spLocks noChangeArrowheads="1"/>
          </p:cNvSpPr>
          <p:nvPr/>
        </p:nvSpPr>
        <p:spPr bwMode="auto">
          <a:xfrm>
            <a:off x="3090752" y="5413779"/>
            <a:ext cx="8202929" cy="7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8" tIns="60932" rIns="121908" bIns="60932" anchor="t"/>
          <a:lstStyle>
            <a:lvl1pPr marL="341313" indent="-341313">
              <a:defRPr kumimoji="1">
                <a:solidFill>
                  <a:schemeClr val="tx1"/>
                </a:solidFill>
                <a:latin typeface="Arial" charset="0"/>
                <a:ea typeface="新細明體" charset="-120"/>
              </a:defRPr>
            </a:lvl1pPr>
            <a:lvl2pPr marL="742950" indent="-285750">
              <a:defRPr kumimoji="1">
                <a:solidFill>
                  <a:schemeClr val="tx1"/>
                </a:solidFill>
                <a:latin typeface="Arial" charset="0"/>
                <a:ea typeface="新細明體" charset="-120"/>
              </a:defRPr>
            </a:lvl2pPr>
            <a:lvl3pPr marL="1143000" indent="-228600">
              <a:defRPr kumimoji="1">
                <a:solidFill>
                  <a:schemeClr val="tx1"/>
                </a:solidFill>
                <a:latin typeface="Arial" charset="0"/>
                <a:ea typeface="新細明體" charset="-120"/>
              </a:defRPr>
            </a:lvl3pPr>
            <a:lvl4pPr marL="1600200" indent="-228600">
              <a:defRPr kumimoji="1">
                <a:solidFill>
                  <a:schemeClr val="tx1"/>
                </a:solidFill>
                <a:latin typeface="Arial" charset="0"/>
                <a:ea typeface="新細明體" charset="-120"/>
              </a:defRPr>
            </a:lvl4pPr>
            <a:lvl5pPr marL="2057400" indent="-22860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marL="454649" indent="-454649">
              <a:buClr>
                <a:srgbClr val="000000"/>
              </a:buClr>
              <a:buSzPct val="100000"/>
            </a:pP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2 x M.2 2280 PCIe </a:t>
            </a:r>
            <a:r>
              <a:rPr lang="en-US" altLang="zh-TW" sz="2800" b="1">
                <a:solidFill>
                  <a:srgbClr val="EE6D2B"/>
                </a:solidFill>
                <a:ea typeface="微軟正黑體" charset="-120"/>
                <a:sym typeface="微軟正黑體" charset="-120"/>
              </a:rPr>
              <a:t>Gen</a:t>
            </a:r>
            <a:r>
              <a:rPr lang="zh-TW" altLang="en-US" sz="2800" b="1">
                <a:solidFill>
                  <a:srgbClr val="EE6D2B"/>
                </a:solidFill>
                <a:ea typeface="微軟正黑體" charset="-120"/>
                <a:sym typeface="微軟正黑體" charset="-120"/>
              </a:rPr>
              <a:t> </a:t>
            </a:r>
            <a:r>
              <a:rPr lang="en-US" altLang="zh-TW" sz="2800" b="1">
                <a:solidFill>
                  <a:srgbClr val="EE6D2B"/>
                </a:solidFill>
                <a:ea typeface="微軟正黑體" charset="-120"/>
                <a:sym typeface="微軟正黑體" charset="-120"/>
              </a:rPr>
              <a:t>4</a:t>
            </a:r>
            <a:r>
              <a:rPr lang="zh-TW" altLang="en-US" sz="2800" b="1">
                <a:solidFill>
                  <a:srgbClr val="EE6D2B"/>
                </a:solidFill>
                <a:ea typeface="微軟正黑體" charset="-120"/>
                <a:sym typeface="微軟正黑體" charset="-120"/>
              </a:rPr>
              <a:t> </a:t>
            </a:r>
            <a:r>
              <a:rPr lang="en-US" altLang="zh-TW" sz="2800" b="1">
                <a:solidFill>
                  <a:srgbClr val="EE6D2B"/>
                </a:solidFill>
                <a:ea typeface="微軟正黑體" charset="-120"/>
                <a:sym typeface="微軟正黑體" charset="-120"/>
              </a:rPr>
              <a:t>x4</a:t>
            </a:r>
            <a:r>
              <a:rPr lang="zh-TW" altLang="en-US" sz="2800" b="1">
                <a:solidFill>
                  <a:srgbClr val="EE6D2B"/>
                </a:solidFill>
                <a:ea typeface="微軟正黑體" charset="-120"/>
                <a:sym typeface="微軟正黑體" charset="-120"/>
              </a:rPr>
              <a:t> </a:t>
            </a:r>
            <a:r>
              <a:rPr lang="en-US" altLang="zh-TW" sz="2667" b="1">
                <a:solidFill>
                  <a:schemeClr val="bg1"/>
                </a:solidFill>
                <a:latin typeface="Arial" panose="020B0604020202020204" pitchFamily="34" charset="0"/>
                <a:ea typeface="微軟正黑體" charset="-120"/>
                <a:cs typeface="Arial" panose="020B0604020202020204" pitchFamily="34" charset="0"/>
                <a:sym typeface="微軟正黑體" charset="-120"/>
              </a:rPr>
              <a:t>NVMe SSD </a:t>
            </a:r>
            <a:r>
              <a:rPr lang="zh-Hant"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埠</a:t>
            </a:r>
            <a:endParaRPr lang="en-US" altLang="zh-Hant" sz="2667" b="1">
              <a:solidFill>
                <a:schemeClr val="bg1"/>
              </a:solidFill>
              <a:latin typeface="Arial" panose="020B0604020202020204" pitchFamily="34" charset="0"/>
              <a:ea typeface="微軟正黑體" charset="-120"/>
              <a:cs typeface="Arial" panose="020B0604020202020204" pitchFamily="34" charset="0"/>
              <a:sym typeface="微軟正黑體" charset="-120"/>
            </a:endParaRPr>
          </a:p>
          <a:p>
            <a:pPr marL="454649" indent="-454649">
              <a:buClr>
                <a:srgbClr val="000000"/>
              </a:buClr>
              <a:buSzPct val="100000"/>
            </a:pPr>
            <a:r>
              <a:rPr lang="en-US" altLang="en-US" sz="2667" b="1">
                <a:solidFill>
                  <a:schemeClr val="bg1"/>
                </a:solidFill>
                <a:latin typeface="Arial" panose="020B0604020202020204" pitchFamily="34" charset="0"/>
                <a:ea typeface="微軟正黑體" charset="-120"/>
                <a:cs typeface="Arial" panose="020B0604020202020204" pitchFamily="34" charset="0"/>
                <a:sym typeface="微軟正黑體" charset="-120"/>
              </a:rPr>
              <a:t>+ 1 x 10GbE RJ45 </a:t>
            </a:r>
            <a:r>
              <a:rPr lang="en-US" altLang="en-US" sz="2667" b="1" err="1">
                <a:solidFill>
                  <a:schemeClr val="bg1"/>
                </a:solidFill>
                <a:latin typeface="Arial" panose="020B0604020202020204" pitchFamily="34" charset="0"/>
                <a:ea typeface="微軟正黑體" charset="-120"/>
                <a:cs typeface="Arial" panose="020B0604020202020204" pitchFamily="34" charset="0"/>
                <a:sym typeface="微軟正黑體" charset="-120"/>
              </a:rPr>
              <a:t>網路埠</a:t>
            </a:r>
            <a:endParaRPr lang="en-US" altLang="en-US" sz="2667" b="1">
              <a:solidFill>
                <a:schemeClr val="bg1"/>
              </a:solidFill>
              <a:latin typeface="Arial" panose="020B0604020202020204" pitchFamily="34" charset="0"/>
              <a:ea typeface="微軟正黑體" charset="-120"/>
              <a:cs typeface="Arial" panose="020B0604020202020204" pitchFamily="34" charset="0"/>
            </a:endParaRPr>
          </a:p>
        </p:txBody>
      </p:sp>
      <p:sp>
        <p:nvSpPr>
          <p:cNvPr id="13" name="文字方塊 21">
            <a:extLst>
              <a:ext uri="{FF2B5EF4-FFF2-40B4-BE49-F238E27FC236}">
                <a16:creationId xmlns:a16="http://schemas.microsoft.com/office/drawing/2014/main" id="{FF5D7D81-340C-4F47-A45E-99FEF17EB594}"/>
              </a:ext>
            </a:extLst>
          </p:cNvPr>
          <p:cNvSpPr txBox="1"/>
          <p:nvPr/>
        </p:nvSpPr>
        <p:spPr>
          <a:xfrm>
            <a:off x="3024567" y="4837103"/>
            <a:ext cx="4453463" cy="789896"/>
          </a:xfrm>
          <a:prstGeom prst="rect">
            <a:avLst/>
          </a:prstGeom>
          <a:noFill/>
        </p:spPr>
        <p:txBody>
          <a:bodyPr wrap="none" rtlCol="0" anchor="t">
            <a:spAutoFit/>
          </a:bodyPr>
          <a:lstStyle/>
          <a:p>
            <a:r>
              <a:rPr kumimoji="1" lang="en-US" altLang="zh-TW" sz="4533" b="1">
                <a:solidFill>
                  <a:schemeClr val="bg1"/>
                </a:solidFill>
                <a:latin typeface="Arial" panose="020B0604020202020204" pitchFamily="34" charset="0"/>
                <a:cs typeface="Arial" panose="020B0604020202020204" pitchFamily="34" charset="0"/>
              </a:rPr>
              <a:t>QM2-2P410G1T</a:t>
            </a:r>
            <a:endParaRPr kumimoji="1" lang="zh-TW" altLang="en-US" sz="4533" b="1">
              <a:solidFill>
                <a:schemeClr val="bg1"/>
              </a:solidFill>
              <a:latin typeface="Arial" panose="020B0604020202020204" pitchFamily="34" charset="0"/>
              <a:cs typeface="Arial" panose="020B0604020202020204" pitchFamily="34" charset="0"/>
            </a:endParaRPr>
          </a:p>
        </p:txBody>
      </p:sp>
      <p:sp>
        <p:nvSpPr>
          <p:cNvPr id="14" name="矩形 22">
            <a:extLst>
              <a:ext uri="{FF2B5EF4-FFF2-40B4-BE49-F238E27FC236}">
                <a16:creationId xmlns:a16="http://schemas.microsoft.com/office/drawing/2014/main" id="{BA93FAB6-2CBD-6942-BAA8-7E26A700C50E}"/>
              </a:ext>
            </a:extLst>
          </p:cNvPr>
          <p:cNvSpPr/>
          <p:nvPr/>
        </p:nvSpPr>
        <p:spPr>
          <a:xfrm>
            <a:off x="7428342" y="4907615"/>
            <a:ext cx="2672526" cy="584775"/>
          </a:xfrm>
          <a:prstGeom prst="rect">
            <a:avLst/>
          </a:prstGeom>
        </p:spPr>
        <p:txBody>
          <a:bodyPr wrap="none" anchor="t">
            <a:spAutoFit/>
          </a:bodyPr>
          <a:lstStyle/>
          <a:p>
            <a:r>
              <a:rPr lang="en-US" altLang="zh-TW" sz="3200" b="1">
                <a:solidFill>
                  <a:srgbClr val="EE6D2B"/>
                </a:solidFill>
                <a:ea typeface="微軟正黑體" charset="-120"/>
                <a:sym typeface="微軟正黑體" charset="-120"/>
              </a:rPr>
              <a:t>(</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Gen</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4</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en-US" altLang="zh-TW" sz="3200" b="1">
                <a:solidFill>
                  <a:srgbClr val="EE6D2B"/>
                </a:solidFill>
                <a:latin typeface="Arial" panose="020B0604020202020204" pitchFamily="34" charset="0"/>
                <a:ea typeface="微軟正黑體" charset="-120"/>
                <a:cs typeface="Arial" panose="020B0604020202020204" pitchFamily="34" charset="0"/>
                <a:sym typeface="微軟正黑體" charset="-120"/>
              </a:rPr>
              <a:t>x8</a:t>
            </a:r>
            <a:r>
              <a:rPr lang="zh-TW" altLang="en-US" sz="3200" b="1">
                <a:solidFill>
                  <a:srgbClr val="EE6D2B"/>
                </a:solidFill>
                <a:latin typeface="Arial" panose="020B0604020202020204" pitchFamily="34" charset="0"/>
                <a:ea typeface="微軟正黑體" charset="-120"/>
                <a:cs typeface="Arial" panose="020B0604020202020204" pitchFamily="34" charset="0"/>
                <a:sym typeface="微軟正黑體" charset="-120"/>
              </a:rPr>
              <a:t> </a:t>
            </a:r>
            <a:r>
              <a:rPr lang="zh-TW" altLang="en-US" sz="3200" b="1">
                <a:solidFill>
                  <a:srgbClr val="EE6D2B"/>
                </a:solidFill>
                <a:ea typeface="微軟正黑體" charset="-120"/>
                <a:sym typeface="微軟正黑體" charset="-120"/>
              </a:rPr>
              <a:t>卡</a:t>
            </a:r>
            <a:r>
              <a:rPr lang="en-US" altLang="zh-TW" sz="3200" b="1">
                <a:solidFill>
                  <a:srgbClr val="EE6D2B"/>
                </a:solidFill>
                <a:ea typeface="微軟正黑體" charset="-120"/>
                <a:sym typeface="微軟正黑體" charset="-120"/>
              </a:rPr>
              <a:t>)</a:t>
            </a:r>
            <a:endParaRPr lang="zh-TW" altLang="en-US" sz="3200" b="1">
              <a:solidFill>
                <a:srgbClr val="EE6D2B"/>
              </a:solidFill>
              <a:ea typeface="微軟正黑體" charset="-120"/>
              <a:sym typeface="微軟正黑體" charset="-120"/>
            </a:endParaRPr>
          </a:p>
        </p:txBody>
      </p:sp>
      <p:sp>
        <p:nvSpPr>
          <p:cNvPr id="15" name="矩形 14">
            <a:extLst>
              <a:ext uri="{FF2B5EF4-FFF2-40B4-BE49-F238E27FC236}">
                <a16:creationId xmlns:a16="http://schemas.microsoft.com/office/drawing/2014/main" id="{F177D6B7-34B8-5B40-ABCF-D825D6B58AD6}"/>
              </a:ext>
            </a:extLst>
          </p:cNvPr>
          <p:cNvSpPr/>
          <p:nvPr/>
        </p:nvSpPr>
        <p:spPr>
          <a:xfrm>
            <a:off x="1749686" y="2126556"/>
            <a:ext cx="5821009" cy="584775"/>
          </a:xfrm>
          <a:prstGeom prst="rect">
            <a:avLst/>
          </a:prstGeom>
        </p:spPr>
        <p:txBody>
          <a:bodyPr wrap="square" anchor="t">
            <a:spAutoFit/>
          </a:bodyPr>
          <a:lstStyle/>
          <a:p>
            <a:pPr algn="ctr"/>
            <a:r>
              <a:rPr lang="en-US" altLang="zh-TW" sz="3200" b="1">
                <a:solidFill>
                  <a:srgbClr val="EE6D2B"/>
                </a:solidFill>
                <a:ea typeface="微軟正黑體"/>
              </a:rPr>
              <a:t>PCIe 4.0</a:t>
            </a:r>
            <a:r>
              <a:rPr lang="zh-TW" altLang="en-US" sz="3200" b="1">
                <a:solidFill>
                  <a:srgbClr val="EE6D2B"/>
                </a:solidFill>
                <a:ea typeface="微軟正黑體"/>
              </a:rPr>
              <a:t> </a:t>
            </a:r>
            <a:r>
              <a:rPr lang="zh-TW" altLang="en-US" sz="3200" b="1">
                <a:latin typeface="微軟正黑體"/>
                <a:ea typeface="微軟正黑體"/>
              </a:rPr>
              <a:t>超高速全新介面</a:t>
            </a:r>
            <a:endParaRPr lang="en-US" altLang="zh-TW" sz="3200" b="1" kern="0">
              <a:latin typeface="微軟正黑體"/>
              <a:ea typeface="微軟正黑體"/>
              <a:cs typeface="Verdana"/>
              <a:sym typeface="Verdana"/>
            </a:endParaRPr>
          </a:p>
        </p:txBody>
      </p:sp>
      <p:grpSp>
        <p:nvGrpSpPr>
          <p:cNvPr id="16" name="群組 15">
            <a:extLst>
              <a:ext uri="{FF2B5EF4-FFF2-40B4-BE49-F238E27FC236}">
                <a16:creationId xmlns:a16="http://schemas.microsoft.com/office/drawing/2014/main" id="{7F834FBC-CFAF-A843-AD86-69D032553EE8}"/>
              </a:ext>
            </a:extLst>
          </p:cNvPr>
          <p:cNvGrpSpPr/>
          <p:nvPr/>
        </p:nvGrpSpPr>
        <p:grpSpPr>
          <a:xfrm>
            <a:off x="1017417" y="1944683"/>
            <a:ext cx="885408" cy="885408"/>
            <a:chOff x="2699439" y="1405217"/>
            <a:chExt cx="664056" cy="664056"/>
          </a:xfrm>
        </p:grpSpPr>
        <p:sp>
          <p:nvSpPr>
            <p:cNvPr id="17" name="手繪多邊形: 圖案 6">
              <a:extLst>
                <a:ext uri="{FF2B5EF4-FFF2-40B4-BE49-F238E27FC236}">
                  <a16:creationId xmlns:a16="http://schemas.microsoft.com/office/drawing/2014/main" id="{F49F32E3-19CA-CB43-B8DE-4F674251FFC7}"/>
                </a:ext>
              </a:extLst>
            </p:cNvPr>
            <p:cNvSpPr/>
            <p:nvPr/>
          </p:nvSpPr>
          <p:spPr>
            <a:xfrm>
              <a:off x="2699439" y="1405217"/>
              <a:ext cx="664056" cy="66405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path>
              </a:pathLst>
            </a:custGeom>
            <a:solidFill>
              <a:srgbClr val="333333"/>
            </a:solidFill>
            <a:ln w="2699" cap="flat">
              <a:noFill/>
              <a:prstDash val="solid"/>
              <a:miter/>
            </a:ln>
          </p:spPr>
          <p:txBody>
            <a:bodyPr rtlCol="0" anchor="ctr"/>
            <a:lstStyle/>
            <a:p>
              <a:endParaRPr lang="zh-TW" altLang="en-US" sz="2400"/>
            </a:p>
          </p:txBody>
        </p:sp>
        <p:grpSp>
          <p:nvGrpSpPr>
            <p:cNvPr id="18" name="圖形 3">
              <a:extLst>
                <a:ext uri="{FF2B5EF4-FFF2-40B4-BE49-F238E27FC236}">
                  <a16:creationId xmlns:a16="http://schemas.microsoft.com/office/drawing/2014/main" id="{6433D8B5-FB17-4F46-A0FC-495479D7A337}"/>
                </a:ext>
              </a:extLst>
            </p:cNvPr>
            <p:cNvGrpSpPr/>
            <p:nvPr/>
          </p:nvGrpSpPr>
          <p:grpSpPr>
            <a:xfrm>
              <a:off x="2735474" y="1441252"/>
              <a:ext cx="591986" cy="591986"/>
              <a:chOff x="2733879" y="1443340"/>
              <a:chExt cx="591986" cy="591986"/>
            </a:xfrm>
          </p:grpSpPr>
          <p:sp>
            <p:nvSpPr>
              <p:cNvPr id="22" name="手繪多邊形: 圖案 10">
                <a:extLst>
                  <a:ext uri="{FF2B5EF4-FFF2-40B4-BE49-F238E27FC236}">
                    <a16:creationId xmlns:a16="http://schemas.microsoft.com/office/drawing/2014/main" id="{86B311C3-6428-9449-88D9-08AF32673B50}"/>
                  </a:ext>
                </a:extLst>
              </p:cNvPr>
              <p:cNvSpPr/>
              <p:nvPr/>
            </p:nvSpPr>
            <p:spPr>
              <a:xfrm>
                <a:off x="2733879" y="1443340"/>
                <a:ext cx="591986" cy="591986"/>
              </a:xfrm>
              <a:custGeom>
                <a:avLst/>
                <a:gdLst>
                  <a:gd name="connsiteX0" fmla="*/ 296007 w 591986"/>
                  <a:gd name="connsiteY0" fmla="*/ 0 h 591986"/>
                  <a:gd name="connsiteX1" fmla="*/ 86784 w 591986"/>
                  <a:gd name="connsiteY1" fmla="*/ 86784 h 591986"/>
                  <a:gd name="connsiteX2" fmla="*/ 0 w 591986"/>
                  <a:gd name="connsiteY2" fmla="*/ 295979 h 591986"/>
                  <a:gd name="connsiteX3" fmla="*/ 86784 w 591986"/>
                  <a:gd name="connsiteY3" fmla="*/ 505202 h 591986"/>
                  <a:gd name="connsiteX4" fmla="*/ 296007 w 591986"/>
                  <a:gd name="connsiteY4" fmla="*/ 591986 h 591986"/>
                  <a:gd name="connsiteX5" fmla="*/ 505202 w 591986"/>
                  <a:gd name="connsiteY5" fmla="*/ 505202 h 591986"/>
                  <a:gd name="connsiteX6" fmla="*/ 591986 w 591986"/>
                  <a:gd name="connsiteY6" fmla="*/ 295979 h 591986"/>
                  <a:gd name="connsiteX7" fmla="*/ 505202 w 591986"/>
                  <a:gd name="connsiteY7" fmla="*/ 86784 h 591986"/>
                  <a:gd name="connsiteX8" fmla="*/ 296007 w 591986"/>
                  <a:gd name="connsiteY8" fmla="*/ 0 h 591986"/>
                  <a:gd name="connsiteX9" fmla="*/ 296007 w 591986"/>
                  <a:gd name="connsiteY9" fmla="*/ 563620 h 591986"/>
                  <a:gd name="connsiteX10" fmla="*/ 106828 w 591986"/>
                  <a:gd name="connsiteY10" fmla="*/ 485131 h 591986"/>
                  <a:gd name="connsiteX11" fmla="*/ 28339 w 591986"/>
                  <a:gd name="connsiteY11" fmla="*/ 295979 h 591986"/>
                  <a:gd name="connsiteX12" fmla="*/ 106828 w 591986"/>
                  <a:gd name="connsiteY12" fmla="*/ 106828 h 591986"/>
                  <a:gd name="connsiteX13" fmla="*/ 296007 w 591986"/>
                  <a:gd name="connsiteY13" fmla="*/ 28339 h 591986"/>
                  <a:gd name="connsiteX14" fmla="*/ 485158 w 591986"/>
                  <a:gd name="connsiteY14" fmla="*/ 106801 h 591986"/>
                  <a:gd name="connsiteX15" fmla="*/ 563620 w 591986"/>
                  <a:gd name="connsiteY15" fmla="*/ 295952 h 591986"/>
                  <a:gd name="connsiteX16" fmla="*/ 485158 w 591986"/>
                  <a:gd name="connsiteY16" fmla="*/ 485104 h 591986"/>
                  <a:gd name="connsiteX17" fmla="*/ 296007 w 591986"/>
                  <a:gd name="connsiteY17" fmla="*/ 563620 h 591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1986" h="591986">
                    <a:moveTo>
                      <a:pt x="296007" y="0"/>
                    </a:moveTo>
                    <a:cubicBezTo>
                      <a:pt x="214417" y="0"/>
                      <a:pt x="140361" y="33207"/>
                      <a:pt x="86784" y="86784"/>
                    </a:cubicBezTo>
                    <a:cubicBezTo>
                      <a:pt x="33207" y="140334"/>
                      <a:pt x="0" y="214390"/>
                      <a:pt x="0" y="295979"/>
                    </a:cubicBezTo>
                    <a:cubicBezTo>
                      <a:pt x="0" y="377569"/>
                      <a:pt x="33207" y="451625"/>
                      <a:pt x="86784" y="505202"/>
                    </a:cubicBezTo>
                    <a:cubicBezTo>
                      <a:pt x="140334" y="558779"/>
                      <a:pt x="214417" y="591986"/>
                      <a:pt x="296007" y="591986"/>
                    </a:cubicBezTo>
                    <a:cubicBezTo>
                      <a:pt x="377596" y="591986"/>
                      <a:pt x="451652" y="558779"/>
                      <a:pt x="505202" y="505202"/>
                    </a:cubicBezTo>
                    <a:cubicBezTo>
                      <a:pt x="558779" y="451652"/>
                      <a:pt x="591986" y="377596"/>
                      <a:pt x="591986" y="295979"/>
                    </a:cubicBezTo>
                    <a:cubicBezTo>
                      <a:pt x="591986" y="214390"/>
                      <a:pt x="558779" y="140334"/>
                      <a:pt x="505202" y="86784"/>
                    </a:cubicBezTo>
                    <a:cubicBezTo>
                      <a:pt x="451652" y="33207"/>
                      <a:pt x="377596" y="0"/>
                      <a:pt x="296007" y="0"/>
                    </a:cubicBezTo>
                    <a:close/>
                    <a:moveTo>
                      <a:pt x="296007" y="563620"/>
                    </a:moveTo>
                    <a:cubicBezTo>
                      <a:pt x="222195" y="563620"/>
                      <a:pt x="155346" y="533622"/>
                      <a:pt x="106828" y="485131"/>
                    </a:cubicBezTo>
                    <a:cubicBezTo>
                      <a:pt x="58336" y="436613"/>
                      <a:pt x="28339" y="369791"/>
                      <a:pt x="28339" y="295979"/>
                    </a:cubicBezTo>
                    <a:cubicBezTo>
                      <a:pt x="28339" y="222168"/>
                      <a:pt x="58336" y="155319"/>
                      <a:pt x="106828" y="106828"/>
                    </a:cubicBezTo>
                    <a:cubicBezTo>
                      <a:pt x="155346" y="58336"/>
                      <a:pt x="222195" y="28366"/>
                      <a:pt x="296007" y="28339"/>
                    </a:cubicBezTo>
                    <a:cubicBezTo>
                      <a:pt x="369818" y="28339"/>
                      <a:pt x="436640" y="58336"/>
                      <a:pt x="485158" y="106801"/>
                    </a:cubicBezTo>
                    <a:cubicBezTo>
                      <a:pt x="533650" y="155292"/>
                      <a:pt x="563620" y="222141"/>
                      <a:pt x="563620" y="295952"/>
                    </a:cubicBezTo>
                    <a:cubicBezTo>
                      <a:pt x="563620" y="369764"/>
                      <a:pt x="533623" y="436613"/>
                      <a:pt x="485158" y="485104"/>
                    </a:cubicBezTo>
                    <a:cubicBezTo>
                      <a:pt x="436640" y="533622"/>
                      <a:pt x="369818" y="563620"/>
                      <a:pt x="296007" y="563620"/>
                    </a:cubicBezTo>
                    <a:close/>
                  </a:path>
                </a:pathLst>
              </a:custGeom>
              <a:solidFill>
                <a:schemeClr val="bg1"/>
              </a:solidFill>
              <a:ln w="2699" cap="flat">
                <a:noFill/>
                <a:prstDash val="solid"/>
                <a:miter/>
              </a:ln>
            </p:spPr>
            <p:txBody>
              <a:bodyPr rtlCol="0" anchor="ctr"/>
              <a:lstStyle/>
              <a:p>
                <a:endParaRPr lang="zh-TW" altLang="en-US" sz="2400"/>
              </a:p>
            </p:txBody>
          </p:sp>
          <p:sp>
            <p:nvSpPr>
              <p:cNvPr id="23" name="手繪多邊形: 圖案 11">
                <a:extLst>
                  <a:ext uri="{FF2B5EF4-FFF2-40B4-BE49-F238E27FC236}">
                    <a16:creationId xmlns:a16="http://schemas.microsoft.com/office/drawing/2014/main" id="{2DDB1C55-8D4E-C141-8C9C-64DEF781D619}"/>
                  </a:ext>
                </a:extLst>
              </p:cNvPr>
              <p:cNvSpPr/>
              <p:nvPr/>
            </p:nvSpPr>
            <p:spPr>
              <a:xfrm>
                <a:off x="3174625" y="1612828"/>
                <a:ext cx="2719" cy="2719"/>
              </a:xfrm>
              <a:custGeom>
                <a:avLst/>
                <a:gdLst>
                  <a:gd name="connsiteX0" fmla="*/ 0 w 2719"/>
                  <a:gd name="connsiteY0" fmla="*/ 0 h 2719"/>
                  <a:gd name="connsiteX1" fmla="*/ 0 w 2719"/>
                  <a:gd name="connsiteY1" fmla="*/ 0 h 2719"/>
                  <a:gd name="connsiteX2" fmla="*/ 0 w 2719"/>
                  <a:gd name="connsiteY2" fmla="*/ 0 h 2719"/>
                </a:gdLst>
                <a:ahLst/>
                <a:cxnLst>
                  <a:cxn ang="0">
                    <a:pos x="connsiteX0" y="connsiteY0"/>
                  </a:cxn>
                  <a:cxn ang="0">
                    <a:pos x="connsiteX1" y="connsiteY1"/>
                  </a:cxn>
                  <a:cxn ang="0">
                    <a:pos x="connsiteX2" y="connsiteY2"/>
                  </a:cxn>
                </a:cxnLst>
                <a:rect l="l" t="t" r="r" b="b"/>
                <a:pathLst>
                  <a:path w="2719" h="2719">
                    <a:moveTo>
                      <a:pt x="0" y="0"/>
                    </a:moveTo>
                    <a:lnTo>
                      <a:pt x="0" y="0"/>
                    </a:lnTo>
                    <a:lnTo>
                      <a:pt x="0" y="0"/>
                    </a:lnTo>
                    <a:close/>
                  </a:path>
                </a:pathLst>
              </a:custGeom>
              <a:solidFill>
                <a:srgbClr val="3C3636"/>
              </a:solidFill>
              <a:ln w="2699" cap="flat">
                <a:noFill/>
                <a:prstDash val="solid"/>
                <a:miter/>
              </a:ln>
            </p:spPr>
            <p:txBody>
              <a:bodyPr rtlCol="0" anchor="ctr"/>
              <a:lstStyle/>
              <a:p>
                <a:endParaRPr lang="zh-TW" altLang="en-US" sz="2400"/>
              </a:p>
            </p:txBody>
          </p:sp>
        </p:grpSp>
        <p:grpSp>
          <p:nvGrpSpPr>
            <p:cNvPr id="19" name="圖形 3">
              <a:extLst>
                <a:ext uri="{FF2B5EF4-FFF2-40B4-BE49-F238E27FC236}">
                  <a16:creationId xmlns:a16="http://schemas.microsoft.com/office/drawing/2014/main" id="{C52ECCA0-64FC-0245-B88C-DBE13240F8B3}"/>
                </a:ext>
              </a:extLst>
            </p:cNvPr>
            <p:cNvGrpSpPr/>
            <p:nvPr/>
          </p:nvGrpSpPr>
          <p:grpSpPr>
            <a:xfrm>
              <a:off x="2869467" y="1555073"/>
              <a:ext cx="324000" cy="324000"/>
              <a:chOff x="2883459" y="1589053"/>
              <a:chExt cx="296009" cy="268090"/>
            </a:xfrm>
            <a:noFill/>
          </p:grpSpPr>
          <p:sp>
            <p:nvSpPr>
              <p:cNvPr id="20" name="手繪多邊形: 圖案 13">
                <a:extLst>
                  <a:ext uri="{FF2B5EF4-FFF2-40B4-BE49-F238E27FC236}">
                    <a16:creationId xmlns:a16="http://schemas.microsoft.com/office/drawing/2014/main" id="{C391A129-E1AF-4041-A1A6-E593EA1B5735}"/>
                  </a:ext>
                </a:extLst>
              </p:cNvPr>
              <p:cNvSpPr/>
              <p:nvPr/>
            </p:nvSpPr>
            <p:spPr>
              <a:xfrm>
                <a:off x="2965266" y="1589053"/>
                <a:ext cx="214202" cy="268090"/>
              </a:xfrm>
              <a:custGeom>
                <a:avLst/>
                <a:gdLst>
                  <a:gd name="connsiteX0" fmla="*/ 435 w 214202"/>
                  <a:gd name="connsiteY0" fmla="*/ 135009 h 268090"/>
                  <a:gd name="connsiteX1" fmla="*/ 65897 w 214202"/>
                  <a:gd name="connsiteY1" fmla="*/ 57254 h 268090"/>
                  <a:gd name="connsiteX2" fmla="*/ 69134 w 214202"/>
                  <a:gd name="connsiteY2" fmla="*/ 31227 h 268090"/>
                  <a:gd name="connsiteX3" fmla="*/ 78625 w 214202"/>
                  <a:gd name="connsiteY3" fmla="*/ 2208 h 268090"/>
                  <a:gd name="connsiteX4" fmla="*/ 103455 w 214202"/>
                  <a:gd name="connsiteY4" fmla="*/ 11972 h 268090"/>
                  <a:gd name="connsiteX5" fmla="*/ 98315 w 214202"/>
                  <a:gd name="connsiteY5" fmla="*/ 104413 h 268090"/>
                  <a:gd name="connsiteX6" fmla="*/ 182217 w 214202"/>
                  <a:gd name="connsiteY6" fmla="*/ 104413 h 268090"/>
                  <a:gd name="connsiteX7" fmla="*/ 212214 w 214202"/>
                  <a:gd name="connsiteY7" fmla="*/ 116842 h 268090"/>
                  <a:gd name="connsiteX8" fmla="*/ 192660 w 214202"/>
                  <a:gd name="connsiteY8" fmla="*/ 147383 h 268090"/>
                  <a:gd name="connsiteX9" fmla="*/ 209304 w 214202"/>
                  <a:gd name="connsiteY9" fmla="*/ 158724 h 268090"/>
                  <a:gd name="connsiteX10" fmla="*/ 190049 w 214202"/>
                  <a:gd name="connsiteY10" fmla="*/ 188423 h 268090"/>
                  <a:gd name="connsiteX11" fmla="*/ 206476 w 214202"/>
                  <a:gd name="connsiteY11" fmla="*/ 199465 h 268090"/>
                  <a:gd name="connsiteX12" fmla="*/ 187520 w 214202"/>
                  <a:gd name="connsiteY12" fmla="*/ 228374 h 268090"/>
                  <a:gd name="connsiteX13" fmla="*/ 203729 w 214202"/>
                  <a:gd name="connsiteY13" fmla="*/ 239117 h 268090"/>
                  <a:gd name="connsiteX14" fmla="*/ 180422 w 214202"/>
                  <a:gd name="connsiteY14" fmla="*/ 267619 h 268090"/>
                  <a:gd name="connsiteX15" fmla="*/ 111614 w 214202"/>
                  <a:gd name="connsiteY15" fmla="*/ 267619 h 268090"/>
                  <a:gd name="connsiteX16" fmla="*/ 69106 w 214202"/>
                  <a:gd name="connsiteY16" fmla="*/ 267619 h 268090"/>
                  <a:gd name="connsiteX17" fmla="*/ 49280 w 214202"/>
                  <a:gd name="connsiteY17" fmla="*/ 267619 h 268090"/>
                  <a:gd name="connsiteX18" fmla="*/ 23688 w 214202"/>
                  <a:gd name="connsiteY18" fmla="*/ 248989 h 268090"/>
                  <a:gd name="connsiteX19" fmla="*/ 0 w 214202"/>
                  <a:gd name="connsiteY19" fmla="*/ 239688 h 26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4202" h="268090">
                    <a:moveTo>
                      <a:pt x="435" y="135009"/>
                    </a:moveTo>
                    <a:cubicBezTo>
                      <a:pt x="435" y="135009"/>
                      <a:pt x="58336" y="107350"/>
                      <a:pt x="65897" y="57254"/>
                    </a:cubicBezTo>
                    <a:cubicBezTo>
                      <a:pt x="67203" y="48633"/>
                      <a:pt x="68562" y="39930"/>
                      <a:pt x="69134" y="31227"/>
                    </a:cubicBezTo>
                    <a:cubicBezTo>
                      <a:pt x="69841" y="20212"/>
                      <a:pt x="66278" y="8110"/>
                      <a:pt x="78625" y="2208"/>
                    </a:cubicBezTo>
                    <a:cubicBezTo>
                      <a:pt x="89476" y="-2959"/>
                      <a:pt x="98370" y="1202"/>
                      <a:pt x="103455" y="11972"/>
                    </a:cubicBezTo>
                    <a:cubicBezTo>
                      <a:pt x="115476" y="37346"/>
                      <a:pt x="112104" y="85430"/>
                      <a:pt x="98315" y="104413"/>
                    </a:cubicBezTo>
                    <a:cubicBezTo>
                      <a:pt x="98315" y="104413"/>
                      <a:pt x="181999" y="104413"/>
                      <a:pt x="182217" y="104413"/>
                    </a:cubicBezTo>
                    <a:cubicBezTo>
                      <a:pt x="193748" y="104413"/>
                      <a:pt x="206884" y="104821"/>
                      <a:pt x="212214" y="116842"/>
                    </a:cubicBezTo>
                    <a:cubicBezTo>
                      <a:pt x="219204" y="132561"/>
                      <a:pt x="206585" y="144990"/>
                      <a:pt x="192660" y="147383"/>
                    </a:cubicBezTo>
                    <a:cubicBezTo>
                      <a:pt x="199704" y="148526"/>
                      <a:pt x="205986" y="151408"/>
                      <a:pt x="209304" y="158724"/>
                    </a:cubicBezTo>
                    <a:cubicBezTo>
                      <a:pt x="216212" y="174009"/>
                      <a:pt x="203783" y="186111"/>
                      <a:pt x="190049" y="188423"/>
                    </a:cubicBezTo>
                    <a:cubicBezTo>
                      <a:pt x="196984" y="189538"/>
                      <a:pt x="203212" y="192339"/>
                      <a:pt x="206476" y="199465"/>
                    </a:cubicBezTo>
                    <a:cubicBezTo>
                      <a:pt x="213302" y="214341"/>
                      <a:pt x="201064" y="226117"/>
                      <a:pt x="187520" y="228374"/>
                    </a:cubicBezTo>
                    <a:cubicBezTo>
                      <a:pt x="194373" y="229462"/>
                      <a:pt x="200493" y="232182"/>
                      <a:pt x="203729" y="239117"/>
                    </a:cubicBezTo>
                    <a:cubicBezTo>
                      <a:pt x="211235" y="255245"/>
                      <a:pt x="195407" y="267619"/>
                      <a:pt x="180422" y="267619"/>
                    </a:cubicBezTo>
                    <a:cubicBezTo>
                      <a:pt x="157495" y="267619"/>
                      <a:pt x="134568" y="267619"/>
                      <a:pt x="111614" y="267619"/>
                    </a:cubicBezTo>
                    <a:cubicBezTo>
                      <a:pt x="95106" y="267619"/>
                      <a:pt x="85615" y="267619"/>
                      <a:pt x="69106" y="267619"/>
                    </a:cubicBezTo>
                    <a:cubicBezTo>
                      <a:pt x="62797" y="267619"/>
                      <a:pt x="55481" y="268680"/>
                      <a:pt x="49280" y="267619"/>
                    </a:cubicBezTo>
                    <a:cubicBezTo>
                      <a:pt x="38129" y="265715"/>
                      <a:pt x="29671" y="257203"/>
                      <a:pt x="23688" y="248989"/>
                    </a:cubicBezTo>
                    <a:cubicBezTo>
                      <a:pt x="19119" y="242761"/>
                      <a:pt x="6065" y="238845"/>
                      <a:pt x="0" y="239688"/>
                    </a:cubicBezTo>
                  </a:path>
                </a:pathLst>
              </a:custGeom>
              <a:noFill/>
              <a:ln w="25937" cap="rnd">
                <a:solidFill>
                  <a:schemeClr val="bg1"/>
                </a:solidFill>
                <a:prstDash val="solid"/>
                <a:round/>
              </a:ln>
            </p:spPr>
            <p:txBody>
              <a:bodyPr rtlCol="0" anchor="ctr"/>
              <a:lstStyle/>
              <a:p>
                <a:endParaRPr lang="zh-TW" altLang="en-US" sz="2400"/>
              </a:p>
            </p:txBody>
          </p:sp>
          <p:sp>
            <p:nvSpPr>
              <p:cNvPr id="21" name="手繪多邊形: 圖案 14">
                <a:extLst>
                  <a:ext uri="{FF2B5EF4-FFF2-40B4-BE49-F238E27FC236}">
                    <a16:creationId xmlns:a16="http://schemas.microsoft.com/office/drawing/2014/main" id="{71F25F0A-C91A-594A-99EB-E863E4C4643E}"/>
                  </a:ext>
                </a:extLst>
              </p:cNvPr>
              <p:cNvSpPr/>
              <p:nvPr/>
            </p:nvSpPr>
            <p:spPr>
              <a:xfrm>
                <a:off x="2883459" y="1710219"/>
                <a:ext cx="81834" cy="145746"/>
              </a:xfrm>
              <a:custGeom>
                <a:avLst/>
                <a:gdLst>
                  <a:gd name="connsiteX0" fmla="*/ 0 w 81834"/>
                  <a:gd name="connsiteY0" fmla="*/ 0 h 145746"/>
                  <a:gd name="connsiteX1" fmla="*/ 81834 w 81834"/>
                  <a:gd name="connsiteY1" fmla="*/ 0 h 145746"/>
                  <a:gd name="connsiteX2" fmla="*/ 81834 w 81834"/>
                  <a:gd name="connsiteY2" fmla="*/ 145746 h 145746"/>
                  <a:gd name="connsiteX3" fmla="*/ 0 w 81834"/>
                  <a:gd name="connsiteY3" fmla="*/ 145746 h 145746"/>
                </a:gdLst>
                <a:ahLst/>
                <a:cxnLst>
                  <a:cxn ang="0">
                    <a:pos x="connsiteX0" y="connsiteY0"/>
                  </a:cxn>
                  <a:cxn ang="0">
                    <a:pos x="connsiteX1" y="connsiteY1"/>
                  </a:cxn>
                  <a:cxn ang="0">
                    <a:pos x="connsiteX2" y="connsiteY2"/>
                  </a:cxn>
                  <a:cxn ang="0">
                    <a:pos x="connsiteX3" y="connsiteY3"/>
                  </a:cxn>
                </a:cxnLst>
                <a:rect l="l" t="t" r="r" b="b"/>
                <a:pathLst>
                  <a:path w="81834" h="145746">
                    <a:moveTo>
                      <a:pt x="0" y="0"/>
                    </a:moveTo>
                    <a:lnTo>
                      <a:pt x="81834" y="0"/>
                    </a:lnTo>
                    <a:lnTo>
                      <a:pt x="81834" y="145746"/>
                    </a:lnTo>
                    <a:lnTo>
                      <a:pt x="0" y="145746"/>
                    </a:lnTo>
                    <a:close/>
                  </a:path>
                </a:pathLst>
              </a:custGeom>
              <a:noFill/>
              <a:ln w="25937" cap="rnd">
                <a:solidFill>
                  <a:schemeClr val="bg1"/>
                </a:solidFill>
                <a:prstDash val="solid"/>
                <a:round/>
              </a:ln>
            </p:spPr>
            <p:txBody>
              <a:bodyPr rtlCol="0" anchor="ctr"/>
              <a:lstStyle/>
              <a:p>
                <a:endParaRPr lang="zh-TW" altLang="en-US" sz="2400"/>
              </a:p>
            </p:txBody>
          </p:sp>
        </p:grpSp>
      </p:grpSp>
      <p:pic>
        <p:nvPicPr>
          <p:cNvPr id="25" name="圖片 24" descr="一張含有 文字 的圖片&#10;&#10;自動產生的描述">
            <a:extLst>
              <a:ext uri="{FF2B5EF4-FFF2-40B4-BE49-F238E27FC236}">
                <a16:creationId xmlns:a16="http://schemas.microsoft.com/office/drawing/2014/main" id="{488FB2E9-C253-BD4D-9C08-7189394D1E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782" y="3187331"/>
            <a:ext cx="2330635" cy="1456388"/>
          </a:xfrm>
          <a:prstGeom prst="rect">
            <a:avLst/>
          </a:prstGeom>
        </p:spPr>
      </p:pic>
      <p:pic>
        <p:nvPicPr>
          <p:cNvPr id="27" name="圖片 26" descr="一張含有 文字 的圖片&#10;&#10;自動產生的描述">
            <a:extLst>
              <a:ext uri="{FF2B5EF4-FFF2-40B4-BE49-F238E27FC236}">
                <a16:creationId xmlns:a16="http://schemas.microsoft.com/office/drawing/2014/main" id="{24341895-43D9-6846-B4A5-538700BD0F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782" y="4847235"/>
            <a:ext cx="2330637" cy="1456389"/>
          </a:xfrm>
          <a:prstGeom prst="rect">
            <a:avLst/>
          </a:prstGeom>
        </p:spPr>
      </p:pic>
    </p:spTree>
    <p:extLst>
      <p:ext uri="{BB962C8B-B14F-4D97-AF65-F5344CB8AC3E}">
        <p14:creationId xmlns:p14="http://schemas.microsoft.com/office/powerpoint/2010/main" val="2390317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27F25206-2E59-8D46-AE1D-32786FBBDDD0}"/>
              </a:ext>
            </a:extLst>
          </p:cNvPr>
          <p:cNvSpPr txBox="1"/>
          <p:nvPr/>
        </p:nvSpPr>
        <p:spPr>
          <a:xfrm>
            <a:off x="6396157" y="1989997"/>
            <a:ext cx="4268828" cy="492443"/>
          </a:xfrm>
          <a:prstGeom prst="rect">
            <a:avLst/>
          </a:prstGeom>
          <a:noFill/>
        </p:spPr>
        <p:txBody>
          <a:bodyPr wrap="square" lIns="121920" tIns="60960" rIns="121920" bIns="60960" rtlCol="0" anchor="t">
            <a:spAutoFit/>
          </a:bodyPr>
          <a:lstStyle/>
          <a:p>
            <a:pPr lvl="1" fontAlgn="base"/>
            <a:r>
              <a:rPr lang="en-US" altLang="zh-CN" sz="2400" b="1">
                <a:solidFill>
                  <a:schemeClr val="bg1"/>
                </a:solidFill>
                <a:latin typeface="Microsoft JhengHei"/>
                <a:ea typeface="微軟正黑體"/>
              </a:rPr>
              <a:t>SAS</a:t>
            </a:r>
            <a:r>
              <a:rPr lang="zh-TW" altLang="en-US" sz="2400" b="1">
                <a:solidFill>
                  <a:schemeClr val="bg1"/>
                </a:solidFill>
                <a:latin typeface="Microsoft JhengHei"/>
                <a:ea typeface="Microsoft JhengHei"/>
              </a:rPr>
              <a:t> HBA </a:t>
            </a:r>
            <a:r>
              <a:rPr lang="zh-CN" altLang="en-US" sz="2400" b="1">
                <a:solidFill>
                  <a:schemeClr val="bg1"/>
                </a:solidFill>
                <a:latin typeface="Microsoft JhengHei"/>
                <a:ea typeface="Microsoft JhengHei"/>
              </a:rPr>
              <a:t>擴充卡</a:t>
            </a:r>
            <a:r>
              <a:rPr lang="en-US" altLang="zh-CN" sz="2400" b="1">
                <a:solidFill>
                  <a:schemeClr val="bg1"/>
                </a:solidFill>
                <a:latin typeface="Microsoft JhengHei"/>
                <a:ea typeface="微軟正黑體"/>
              </a:rPr>
              <a:t>(</a:t>
            </a:r>
            <a:r>
              <a:rPr lang="zh-CN" altLang="en-US" sz="2400" b="1">
                <a:solidFill>
                  <a:schemeClr val="bg1"/>
                </a:solidFill>
                <a:latin typeface="Microsoft JhengHei"/>
                <a:ea typeface="Microsoft JhengHei"/>
              </a:rPr>
              <a:t>選購</a:t>
            </a:r>
            <a:r>
              <a:rPr lang="en-US" altLang="zh-CN" sz="2400" b="1">
                <a:solidFill>
                  <a:schemeClr val="bg1"/>
                </a:solidFill>
                <a:latin typeface="Microsoft JhengHei"/>
                <a:ea typeface="微軟正黑體"/>
              </a:rPr>
              <a:t>)</a:t>
            </a:r>
          </a:p>
        </p:txBody>
      </p:sp>
      <p:grpSp>
        <p:nvGrpSpPr>
          <p:cNvPr id="42" name="群組 41">
            <a:extLst>
              <a:ext uri="{FF2B5EF4-FFF2-40B4-BE49-F238E27FC236}">
                <a16:creationId xmlns:a16="http://schemas.microsoft.com/office/drawing/2014/main" id="{3CD1F9F1-FE63-4ADD-8772-8EAB76E50AA5}"/>
              </a:ext>
            </a:extLst>
          </p:cNvPr>
          <p:cNvGrpSpPr/>
          <p:nvPr/>
        </p:nvGrpSpPr>
        <p:grpSpPr>
          <a:xfrm>
            <a:off x="7673895" y="2631751"/>
            <a:ext cx="3919423" cy="1382362"/>
            <a:chOff x="5012337" y="2022513"/>
            <a:chExt cx="3931063" cy="1386467"/>
          </a:xfrm>
        </p:grpSpPr>
        <p:pic>
          <p:nvPicPr>
            <p:cNvPr id="36" name="圖片 35">
              <a:extLst>
                <a:ext uri="{FF2B5EF4-FFF2-40B4-BE49-F238E27FC236}">
                  <a16:creationId xmlns:a16="http://schemas.microsoft.com/office/drawing/2014/main" id="{652084FA-A137-4BE1-A4AA-4E911A6882CF}"/>
                </a:ext>
              </a:extLst>
            </p:cNvPr>
            <p:cNvPicPr>
              <a:picLocks noChangeAspect="1"/>
            </p:cNvPicPr>
            <p:nvPr/>
          </p:nvPicPr>
          <p:blipFill>
            <a:blip r:embed="rId2">
              <a:alphaModFix amt="32000"/>
              <a:extLst>
                <a:ext uri="{28A0092B-C50C-407E-A947-70E740481C1C}">
                  <a14:useLocalDpi xmlns:a14="http://schemas.microsoft.com/office/drawing/2010/main"/>
                </a:ext>
              </a:extLst>
            </a:blip>
            <a:stretch>
              <a:fillRect/>
            </a:stretch>
          </p:blipFill>
          <p:spPr>
            <a:xfrm rot="21354687">
              <a:off x="6657178" y="2631375"/>
              <a:ext cx="2286222" cy="603027"/>
            </a:xfrm>
            <a:prstGeom prst="rect">
              <a:avLst/>
            </a:prstGeom>
          </p:spPr>
        </p:pic>
        <p:pic>
          <p:nvPicPr>
            <p:cNvPr id="22" name="圖片 21">
              <a:extLst>
                <a:ext uri="{FF2B5EF4-FFF2-40B4-BE49-F238E27FC236}">
                  <a16:creationId xmlns:a16="http://schemas.microsoft.com/office/drawing/2014/main" id="{0E6F80A3-DEED-4087-831E-A298690F9181}"/>
                </a:ext>
              </a:extLst>
            </p:cNvPr>
            <p:cNvPicPr>
              <a:picLocks noChangeAspect="1"/>
            </p:cNvPicPr>
            <p:nvPr/>
          </p:nvPicPr>
          <p:blipFill>
            <a:blip r:embed="rId2">
              <a:alphaModFix amt="31000"/>
              <a:extLst>
                <a:ext uri="{28A0092B-C50C-407E-A947-70E740481C1C}">
                  <a14:useLocalDpi xmlns:a14="http://schemas.microsoft.com/office/drawing/2010/main"/>
                </a:ext>
              </a:extLst>
            </a:blip>
            <a:stretch>
              <a:fillRect/>
            </a:stretch>
          </p:blipFill>
          <p:spPr>
            <a:xfrm>
              <a:off x="5012337" y="2805953"/>
              <a:ext cx="2286222" cy="603027"/>
            </a:xfrm>
            <a:prstGeom prst="rect">
              <a:avLst/>
            </a:prstGeom>
          </p:spPr>
        </p:pic>
        <p:grpSp>
          <p:nvGrpSpPr>
            <p:cNvPr id="20" name="群組 19">
              <a:extLst>
                <a:ext uri="{FF2B5EF4-FFF2-40B4-BE49-F238E27FC236}">
                  <a16:creationId xmlns:a16="http://schemas.microsoft.com/office/drawing/2014/main" id="{FB60E271-80A5-4770-BC8F-D2085B185D19}"/>
                </a:ext>
              </a:extLst>
            </p:cNvPr>
            <p:cNvGrpSpPr/>
            <p:nvPr/>
          </p:nvGrpSpPr>
          <p:grpSpPr>
            <a:xfrm>
              <a:off x="5231295" y="2022513"/>
              <a:ext cx="3251161" cy="1084954"/>
              <a:chOff x="-30157" y="905418"/>
              <a:chExt cx="12699792" cy="4238082"/>
            </a:xfrm>
          </p:grpSpPr>
          <p:pic>
            <p:nvPicPr>
              <p:cNvPr id="15" name="圖片 14">
                <a:extLst>
                  <a:ext uri="{FF2B5EF4-FFF2-40B4-BE49-F238E27FC236}">
                    <a16:creationId xmlns:a16="http://schemas.microsoft.com/office/drawing/2014/main" id="{E15735D9-8176-4E07-B81E-59300B9AF514}"/>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0157" y="905418"/>
                <a:ext cx="6777314" cy="4238082"/>
              </a:xfrm>
              <a:prstGeom prst="rect">
                <a:avLst/>
              </a:prstGeom>
            </p:spPr>
          </p:pic>
          <p:pic>
            <p:nvPicPr>
              <p:cNvPr id="19" name="圖片 18" descr="一張含有 電腦 的圖片&#10;&#10;自動產生的描述">
                <a:extLst>
                  <a:ext uri="{FF2B5EF4-FFF2-40B4-BE49-F238E27FC236}">
                    <a16:creationId xmlns:a16="http://schemas.microsoft.com/office/drawing/2014/main" id="{A3D0B147-E499-4E29-B5DF-CD2DFF0C6FCD}"/>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892321" y="905418"/>
                <a:ext cx="6777314" cy="4238082"/>
              </a:xfrm>
              <a:prstGeom prst="rect">
                <a:avLst/>
              </a:prstGeom>
            </p:spPr>
          </p:pic>
        </p:grpSp>
      </p:grpSp>
      <p:graphicFrame>
        <p:nvGraphicFramePr>
          <p:cNvPr id="3" name="表格 6">
            <a:extLst>
              <a:ext uri="{FF2B5EF4-FFF2-40B4-BE49-F238E27FC236}">
                <a16:creationId xmlns:a16="http://schemas.microsoft.com/office/drawing/2014/main" id="{57AE7A47-5606-4C0F-B3D0-E210FC01397A}"/>
              </a:ext>
            </a:extLst>
          </p:cNvPr>
          <p:cNvGraphicFramePr>
            <a:graphicFrameLocks noGrp="1"/>
          </p:cNvGraphicFramePr>
          <p:nvPr/>
        </p:nvGraphicFramePr>
        <p:xfrm>
          <a:off x="6959937" y="3596680"/>
          <a:ext cx="4207311" cy="2552380"/>
        </p:xfrm>
        <a:graphic>
          <a:graphicData uri="http://schemas.openxmlformats.org/drawingml/2006/table">
            <a:tbl>
              <a:tblPr firstRow="1" bandRow="1">
                <a:tableStyleId>{21E4AEA4-8DFA-4A89-87EB-49C32662AFE0}</a:tableStyleId>
              </a:tblPr>
              <a:tblGrid>
                <a:gridCol w="1007595">
                  <a:extLst>
                    <a:ext uri="{9D8B030D-6E8A-4147-A177-3AD203B41FA5}">
                      <a16:colId xmlns:a16="http://schemas.microsoft.com/office/drawing/2014/main" val="2877333535"/>
                    </a:ext>
                  </a:extLst>
                </a:gridCol>
                <a:gridCol w="1558241">
                  <a:extLst>
                    <a:ext uri="{9D8B030D-6E8A-4147-A177-3AD203B41FA5}">
                      <a16:colId xmlns:a16="http://schemas.microsoft.com/office/drawing/2014/main" val="1583857918"/>
                    </a:ext>
                  </a:extLst>
                </a:gridCol>
                <a:gridCol w="1641475">
                  <a:extLst>
                    <a:ext uri="{9D8B030D-6E8A-4147-A177-3AD203B41FA5}">
                      <a16:colId xmlns:a16="http://schemas.microsoft.com/office/drawing/2014/main" val="4178243829"/>
                    </a:ext>
                  </a:extLst>
                </a:gridCol>
              </a:tblGrid>
              <a:tr h="329628">
                <a:tc>
                  <a:txBody>
                    <a:bodyPr/>
                    <a:lstStyle/>
                    <a:p>
                      <a:pPr algn="ctr"/>
                      <a:endParaRPr lang="zh-TW" altLang="en-US" sz="1100">
                        <a:latin typeface="Arial"/>
                      </a:endParaRPr>
                    </a:p>
                  </a:txBody>
                  <a:tcPr marL="121920" marR="121920" marT="60960" marB="60960"/>
                </a:tc>
                <a:tc>
                  <a:txBody>
                    <a:bodyPr/>
                    <a:lstStyle/>
                    <a:p>
                      <a:pPr algn="ctr"/>
                      <a:r>
                        <a:rPr lang="zh-TW" altLang="en-US" sz="1100">
                          <a:latin typeface="Arial"/>
                        </a:rPr>
                        <a:t>QXP-820S-B3408</a:t>
                      </a:r>
                    </a:p>
                  </a:txBody>
                  <a:tcPr marL="121920" marR="121920" marT="60960" marB="60960"/>
                </a:tc>
                <a:tc>
                  <a:txBody>
                    <a:bodyPr/>
                    <a:lstStyle/>
                    <a:p>
                      <a:pPr algn="ctr"/>
                      <a:r>
                        <a:rPr lang="zh-TW" altLang="en-US" sz="1100">
                          <a:latin typeface="Arial"/>
                        </a:rPr>
                        <a:t>QXP-1620S-B3616W</a:t>
                      </a:r>
                    </a:p>
                  </a:txBody>
                  <a:tcPr marL="121920" marR="121920" marT="60960" marB="60960"/>
                </a:tc>
                <a:extLst>
                  <a:ext uri="{0D108BD9-81ED-4DB2-BD59-A6C34878D82A}">
                    <a16:rowId xmlns:a16="http://schemas.microsoft.com/office/drawing/2014/main" val="3084093980"/>
                  </a:ext>
                </a:extLst>
              </a:tr>
              <a:tr h="447040">
                <a:tc>
                  <a:txBody>
                    <a:bodyPr/>
                    <a:lstStyle/>
                    <a:p>
                      <a:pPr algn="ctr"/>
                      <a:r>
                        <a:rPr lang="zh-TW" altLang="en-US" sz="1100">
                          <a:latin typeface="微軟正黑體" panose="020B0604030504040204" pitchFamily="34" charset="-120"/>
                          <a:ea typeface="微軟正黑體" panose="020B0604030504040204" pitchFamily="34" charset="-120"/>
                        </a:rPr>
                        <a:t>SAS晶片</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Broadcom SAS3408</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Broadcom SAS3616W</a:t>
                      </a:r>
                    </a:p>
                  </a:txBody>
                  <a:tcPr marL="121920" marR="121920" marT="60960" marB="60960"/>
                </a:tc>
                <a:extLst>
                  <a:ext uri="{0D108BD9-81ED-4DB2-BD59-A6C34878D82A}">
                    <a16:rowId xmlns:a16="http://schemas.microsoft.com/office/drawing/2014/main" val="3375784983"/>
                  </a:ext>
                </a:extLst>
              </a:tr>
              <a:tr h="329628">
                <a:tc>
                  <a:txBody>
                    <a:bodyPr/>
                    <a:lstStyle/>
                    <a:p>
                      <a:pPr algn="ctr"/>
                      <a:r>
                        <a:rPr lang="zh-TW" altLang="en-US" sz="1100">
                          <a:latin typeface="微軟正黑體" panose="020B0604030504040204" pitchFamily="34" charset="-120"/>
                          <a:ea typeface="微軟正黑體" panose="020B0604030504040204" pitchFamily="34" charset="-120"/>
                        </a:rPr>
                        <a:t>PCI 匯流排</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PCIe3 x8</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PCIe3 x16</a:t>
                      </a:r>
                    </a:p>
                  </a:txBody>
                  <a:tcPr marL="121920" marR="121920" marT="60960" marB="60960"/>
                </a:tc>
                <a:extLst>
                  <a:ext uri="{0D108BD9-81ED-4DB2-BD59-A6C34878D82A}">
                    <a16:rowId xmlns:a16="http://schemas.microsoft.com/office/drawing/2014/main" val="934413174"/>
                  </a:ext>
                </a:extLst>
              </a:tr>
              <a:tr h="329628">
                <a:tc>
                  <a:txBody>
                    <a:bodyPr/>
                    <a:lstStyle/>
                    <a:p>
                      <a:pPr lvl="0" algn="ctr">
                        <a:buNone/>
                      </a:pPr>
                      <a:r>
                        <a:rPr lang="zh-TW" altLang="en-US" sz="1100">
                          <a:latin typeface="微軟正黑體" panose="020B0604030504040204" pitchFamily="34" charset="-120"/>
                          <a:ea typeface="微軟正黑體" panose="020B0604030504040204" pitchFamily="34" charset="-120"/>
                        </a:rPr>
                        <a:t>IOPS</a:t>
                      </a:r>
                    </a:p>
                  </a:txBody>
                  <a:tcPr marL="121920" marR="121920" marT="60960" marB="60960"/>
                </a:tc>
                <a:tc>
                  <a:txBody>
                    <a:bodyPr/>
                    <a:lstStyle/>
                    <a:p>
                      <a:pPr lvl="0" algn="ctr">
                        <a:buNone/>
                      </a:pPr>
                      <a:r>
                        <a:rPr lang="zh-TW" altLang="en-US" sz="1100">
                          <a:latin typeface="微軟正黑體" panose="020B0604030504040204" pitchFamily="34" charset="-120"/>
                          <a:ea typeface="微軟正黑體" panose="020B0604030504040204" pitchFamily="34" charset="-120"/>
                        </a:rPr>
                        <a:t>1.2X</a:t>
                      </a:r>
                      <a:endParaRPr lang="zh-TW" sz="2400">
                        <a:latin typeface="微軟正黑體" panose="020B0604030504040204" pitchFamily="34" charset="-120"/>
                        <a:ea typeface="微軟正黑體" panose="020B0604030504040204" pitchFamily="34" charset="-120"/>
                      </a:endParaRPr>
                    </a:p>
                  </a:txBody>
                  <a:tcPr marL="121920" marR="121920" marT="60960" marB="60960"/>
                </a:tc>
                <a:tc>
                  <a:txBody>
                    <a:bodyPr/>
                    <a:lstStyle/>
                    <a:p>
                      <a:pPr lvl="0" algn="ctr">
                        <a:buNone/>
                      </a:pPr>
                      <a:r>
                        <a:rPr lang="zh-TW" altLang="en-US" sz="1100">
                          <a:latin typeface="微軟正黑體" panose="020B0604030504040204" pitchFamily="34" charset="-120"/>
                          <a:ea typeface="微軟正黑體" panose="020B0604030504040204" pitchFamily="34" charset="-120"/>
                        </a:rPr>
                        <a:t>1.8X</a:t>
                      </a:r>
                      <a:endParaRPr lang="zh-TW" sz="2400">
                        <a:latin typeface="微軟正黑體" panose="020B0604030504040204" pitchFamily="34" charset="-120"/>
                        <a:ea typeface="微軟正黑體" panose="020B0604030504040204" pitchFamily="34" charset="-120"/>
                      </a:endParaRPr>
                    </a:p>
                  </a:txBody>
                  <a:tcPr marL="121920" marR="121920" marT="60960" marB="60960"/>
                </a:tc>
                <a:extLst>
                  <a:ext uri="{0D108BD9-81ED-4DB2-BD59-A6C34878D82A}">
                    <a16:rowId xmlns:a16="http://schemas.microsoft.com/office/drawing/2014/main" val="3158572183"/>
                  </a:ext>
                </a:extLst>
              </a:tr>
              <a:tr h="329628">
                <a:tc>
                  <a:txBody>
                    <a:bodyPr/>
                    <a:lstStyle/>
                    <a:p>
                      <a:pPr lvl="0" algn="ctr">
                        <a:buNone/>
                      </a:pPr>
                      <a:r>
                        <a:rPr lang="zh-TW" altLang="en-US" sz="1100">
                          <a:latin typeface="微軟正黑體" panose="020B0604030504040204" pitchFamily="34" charset="-120"/>
                          <a:ea typeface="微軟正黑體" panose="020B0604030504040204" pitchFamily="34" charset="-120"/>
                        </a:rPr>
                        <a:t>Bandwidth</a:t>
                      </a:r>
                    </a:p>
                  </a:txBody>
                  <a:tcPr marL="121920" marR="121920" marT="60960" marB="60960"/>
                </a:tc>
                <a:tc>
                  <a:txBody>
                    <a:bodyPr/>
                    <a:lstStyle/>
                    <a:p>
                      <a:pPr lvl="0" algn="ctr">
                        <a:buNone/>
                      </a:pPr>
                      <a:r>
                        <a:rPr lang="zh-TW" altLang="en-US" sz="1100">
                          <a:latin typeface="微軟正黑體" panose="020B0604030504040204" pitchFamily="34" charset="-120"/>
                          <a:ea typeface="微軟正黑體" panose="020B0604030504040204" pitchFamily="34" charset="-120"/>
                        </a:rPr>
                        <a:t>6,850 MBs</a:t>
                      </a:r>
                    </a:p>
                  </a:txBody>
                  <a:tcPr marL="121920" marR="121920" marT="60960" marB="60960"/>
                </a:tc>
                <a:tc>
                  <a:txBody>
                    <a:bodyPr/>
                    <a:lstStyle/>
                    <a:p>
                      <a:pPr lvl="0" algn="ctr">
                        <a:buNone/>
                      </a:pPr>
                      <a:r>
                        <a:rPr lang="zh-TW" altLang="en-US" sz="1100">
                          <a:latin typeface="微軟正黑體" panose="020B0604030504040204" pitchFamily="34" charset="-120"/>
                          <a:ea typeface="微軟正黑體" panose="020B0604030504040204" pitchFamily="34" charset="-120"/>
                        </a:rPr>
                        <a:t>13,700 MBs</a:t>
                      </a:r>
                    </a:p>
                  </a:txBody>
                  <a:tcPr marL="121920" marR="121920" marT="60960" marB="60960"/>
                </a:tc>
                <a:extLst>
                  <a:ext uri="{0D108BD9-81ED-4DB2-BD59-A6C34878D82A}">
                    <a16:rowId xmlns:a16="http://schemas.microsoft.com/office/drawing/2014/main" val="4222810260"/>
                  </a:ext>
                </a:extLst>
              </a:tr>
              <a:tr h="447040">
                <a:tc>
                  <a:txBody>
                    <a:bodyPr/>
                    <a:lstStyle/>
                    <a:p>
                      <a:pPr algn="ctr"/>
                      <a:r>
                        <a:rPr lang="zh-TW" altLang="en-US" sz="1100">
                          <a:latin typeface="微軟正黑體" panose="020B0604030504040204" pitchFamily="34" charset="-120"/>
                          <a:ea typeface="微軟正黑體" panose="020B0604030504040204" pitchFamily="34" charset="-120"/>
                        </a:rPr>
                        <a:t>埠數</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External 8 port</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External 16 port</a:t>
                      </a:r>
                    </a:p>
                  </a:txBody>
                  <a:tcPr marL="121920" marR="121920" marT="60960" marB="60960"/>
                </a:tc>
                <a:extLst>
                  <a:ext uri="{0D108BD9-81ED-4DB2-BD59-A6C34878D82A}">
                    <a16:rowId xmlns:a16="http://schemas.microsoft.com/office/drawing/2014/main" val="1776245412"/>
                  </a:ext>
                </a:extLst>
              </a:tr>
              <a:tr h="329628">
                <a:tc>
                  <a:txBody>
                    <a:bodyPr/>
                    <a:lstStyle/>
                    <a:p>
                      <a:pPr algn="ctr"/>
                      <a:r>
                        <a:rPr lang="zh-TW" altLang="en-US" sz="1100">
                          <a:latin typeface="微軟正黑體" panose="020B0604030504040204" pitchFamily="34" charset="-120"/>
                          <a:ea typeface="微軟正黑體" panose="020B0604030504040204" pitchFamily="34" charset="-120"/>
                        </a:rPr>
                        <a:t>連接頭</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2 x SFF8644</a:t>
                      </a:r>
                    </a:p>
                  </a:txBody>
                  <a:tcPr marL="121920" marR="121920" marT="60960" marB="60960"/>
                </a:tc>
                <a:tc>
                  <a:txBody>
                    <a:bodyPr/>
                    <a:lstStyle/>
                    <a:p>
                      <a:pPr algn="ctr"/>
                      <a:r>
                        <a:rPr lang="zh-TW" altLang="en-US" sz="1100">
                          <a:latin typeface="微軟正黑體" panose="020B0604030504040204" pitchFamily="34" charset="-120"/>
                          <a:ea typeface="微軟正黑體" panose="020B0604030504040204" pitchFamily="34" charset="-120"/>
                        </a:rPr>
                        <a:t>4  x SFF8644</a:t>
                      </a:r>
                    </a:p>
                  </a:txBody>
                  <a:tcPr marL="121920" marR="121920" marT="60960" marB="60960"/>
                </a:tc>
                <a:extLst>
                  <a:ext uri="{0D108BD9-81ED-4DB2-BD59-A6C34878D82A}">
                    <a16:rowId xmlns:a16="http://schemas.microsoft.com/office/drawing/2014/main" val="417990189"/>
                  </a:ext>
                </a:extLst>
              </a:tr>
            </a:tbl>
          </a:graphicData>
        </a:graphic>
      </p:graphicFrame>
      <p:sp>
        <p:nvSpPr>
          <p:cNvPr id="7" name="文字方塊 6">
            <a:extLst>
              <a:ext uri="{FF2B5EF4-FFF2-40B4-BE49-F238E27FC236}">
                <a16:creationId xmlns:a16="http://schemas.microsoft.com/office/drawing/2014/main" id="{78998A0E-A160-4A35-B289-8C2755442C4F}"/>
              </a:ext>
            </a:extLst>
          </p:cNvPr>
          <p:cNvSpPr txBox="1"/>
          <p:nvPr/>
        </p:nvSpPr>
        <p:spPr>
          <a:xfrm>
            <a:off x="6873575" y="6263038"/>
            <a:ext cx="4880808" cy="28732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zh-TW" altLang="en-US" sz="1067">
                <a:solidFill>
                  <a:schemeClr val="bg1"/>
                </a:solidFill>
                <a:ea typeface="+mn-lt"/>
                <a:cs typeface="+mn-lt"/>
              </a:rPr>
              <a:t>*以上數據為規格參考值，實際效能與搭配的主機、外接擴充櫃以及硬碟有關 </a:t>
            </a:r>
            <a:endParaRPr lang="zh-TW" altLang="en-US" sz="2400">
              <a:solidFill>
                <a:schemeClr val="bg1"/>
              </a:solidFill>
            </a:endParaRPr>
          </a:p>
        </p:txBody>
      </p:sp>
      <p:grpSp>
        <p:nvGrpSpPr>
          <p:cNvPr id="34" name="群組 33">
            <a:extLst>
              <a:ext uri="{FF2B5EF4-FFF2-40B4-BE49-F238E27FC236}">
                <a16:creationId xmlns:a16="http://schemas.microsoft.com/office/drawing/2014/main" id="{C01476AC-A0AF-4690-9EA0-C4B2CA16CF3B}"/>
              </a:ext>
            </a:extLst>
          </p:cNvPr>
          <p:cNvGrpSpPr/>
          <p:nvPr/>
        </p:nvGrpSpPr>
        <p:grpSpPr>
          <a:xfrm>
            <a:off x="1288007" y="1693780"/>
            <a:ext cx="4737599" cy="3805804"/>
            <a:chOff x="183104" y="1745928"/>
            <a:chExt cx="4737599" cy="3141813"/>
          </a:xfrm>
        </p:grpSpPr>
        <p:cxnSp>
          <p:nvCxnSpPr>
            <p:cNvPr id="30" name="直線接點 29">
              <a:extLst>
                <a:ext uri="{FF2B5EF4-FFF2-40B4-BE49-F238E27FC236}">
                  <a16:creationId xmlns:a16="http://schemas.microsoft.com/office/drawing/2014/main" id="{6367D44A-A8D3-4C6D-9731-70B87E955827}"/>
                </a:ext>
              </a:extLst>
            </p:cNvPr>
            <p:cNvCxnSpPr>
              <a:cxnSpLocks/>
            </p:cNvCxnSpPr>
            <p:nvPr/>
          </p:nvCxnSpPr>
          <p:spPr>
            <a:xfrm>
              <a:off x="1379801" y="3197289"/>
              <a:ext cx="0" cy="844629"/>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直線接點 30">
              <a:extLst>
                <a:ext uri="{FF2B5EF4-FFF2-40B4-BE49-F238E27FC236}">
                  <a16:creationId xmlns:a16="http://schemas.microsoft.com/office/drawing/2014/main" id="{E1DBDCB0-8B13-4901-93C1-8AE1FFD7CFFE}"/>
                </a:ext>
              </a:extLst>
            </p:cNvPr>
            <p:cNvCxnSpPr>
              <a:cxnSpLocks/>
            </p:cNvCxnSpPr>
            <p:nvPr/>
          </p:nvCxnSpPr>
          <p:spPr>
            <a:xfrm>
              <a:off x="3651561" y="3215096"/>
              <a:ext cx="0" cy="848847"/>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直線接點 23">
              <a:extLst>
                <a:ext uri="{FF2B5EF4-FFF2-40B4-BE49-F238E27FC236}">
                  <a16:creationId xmlns:a16="http://schemas.microsoft.com/office/drawing/2014/main" id="{C253AD0F-AC61-422D-8393-52C324B0B25D}"/>
                </a:ext>
              </a:extLst>
            </p:cNvPr>
            <p:cNvCxnSpPr>
              <a:cxnSpLocks/>
            </p:cNvCxnSpPr>
            <p:nvPr/>
          </p:nvCxnSpPr>
          <p:spPr>
            <a:xfrm>
              <a:off x="1775117"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6" name="直線接點 25">
              <a:extLst>
                <a:ext uri="{FF2B5EF4-FFF2-40B4-BE49-F238E27FC236}">
                  <a16:creationId xmlns:a16="http://schemas.microsoft.com/office/drawing/2014/main" id="{BD8A31D8-84E1-4BE6-B39C-28669D94B28B}"/>
                </a:ext>
              </a:extLst>
            </p:cNvPr>
            <p:cNvCxnSpPr>
              <a:cxnSpLocks/>
            </p:cNvCxnSpPr>
            <p:nvPr/>
          </p:nvCxnSpPr>
          <p:spPr>
            <a:xfrm>
              <a:off x="1894901" y="2230857"/>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7" name="直線接點 26">
              <a:extLst>
                <a:ext uri="{FF2B5EF4-FFF2-40B4-BE49-F238E27FC236}">
                  <a16:creationId xmlns:a16="http://schemas.microsoft.com/office/drawing/2014/main" id="{4720C94E-C086-4033-8CFD-5635893B5E24}"/>
                </a:ext>
              </a:extLst>
            </p:cNvPr>
            <p:cNvCxnSpPr>
              <a:cxnSpLocks/>
            </p:cNvCxnSpPr>
            <p:nvPr/>
          </p:nvCxnSpPr>
          <p:spPr>
            <a:xfrm>
              <a:off x="3171283"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9" name="直線接點 28">
              <a:extLst>
                <a:ext uri="{FF2B5EF4-FFF2-40B4-BE49-F238E27FC236}">
                  <a16:creationId xmlns:a16="http://schemas.microsoft.com/office/drawing/2014/main" id="{85756209-9586-45DE-9AD8-1110D128038E}"/>
                </a:ext>
              </a:extLst>
            </p:cNvPr>
            <p:cNvCxnSpPr>
              <a:cxnSpLocks/>
            </p:cNvCxnSpPr>
            <p:nvPr/>
          </p:nvCxnSpPr>
          <p:spPr>
            <a:xfrm>
              <a:off x="3291068" y="2230856"/>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17" name="群組 16">
              <a:extLst>
                <a:ext uri="{FF2B5EF4-FFF2-40B4-BE49-F238E27FC236}">
                  <a16:creationId xmlns:a16="http://schemas.microsoft.com/office/drawing/2014/main" id="{8F1FB67F-CEFF-4197-B0ED-E12A3336A661}"/>
                </a:ext>
              </a:extLst>
            </p:cNvPr>
            <p:cNvGrpSpPr/>
            <p:nvPr/>
          </p:nvGrpSpPr>
          <p:grpSpPr>
            <a:xfrm>
              <a:off x="341212" y="2672206"/>
              <a:ext cx="4348938" cy="1680022"/>
              <a:chOff x="341212" y="2672206"/>
              <a:chExt cx="4348938" cy="1680022"/>
            </a:xfrm>
          </p:grpSpPr>
          <p:pic>
            <p:nvPicPr>
              <p:cNvPr id="8" name="圖片 7">
                <a:extLst>
                  <a:ext uri="{FF2B5EF4-FFF2-40B4-BE49-F238E27FC236}">
                    <a16:creationId xmlns:a16="http://schemas.microsoft.com/office/drawing/2014/main" id="{C590D684-3806-DC44-81A0-43C21D992F5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3781150"/>
                <a:ext cx="2077177" cy="571078"/>
              </a:xfrm>
              <a:prstGeom prst="rect">
                <a:avLst/>
              </a:prstGeom>
            </p:spPr>
          </p:pic>
          <p:pic>
            <p:nvPicPr>
              <p:cNvPr id="12" name="圖片 11">
                <a:extLst>
                  <a:ext uri="{FF2B5EF4-FFF2-40B4-BE49-F238E27FC236}">
                    <a16:creationId xmlns:a16="http://schemas.microsoft.com/office/drawing/2014/main" id="{EF725FA3-9FCA-BC4E-87E0-1E9E5CE5E0D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3781150"/>
                <a:ext cx="2077177" cy="571078"/>
              </a:xfrm>
              <a:prstGeom prst="rect">
                <a:avLst/>
              </a:prstGeom>
            </p:spPr>
          </p:pic>
          <p:pic>
            <p:nvPicPr>
              <p:cNvPr id="9" name="圖片 8">
                <a:extLst>
                  <a:ext uri="{FF2B5EF4-FFF2-40B4-BE49-F238E27FC236}">
                    <a16:creationId xmlns:a16="http://schemas.microsoft.com/office/drawing/2014/main" id="{85CDA1A0-BD5B-C741-84CF-0ED9E3754516}"/>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3079704"/>
                <a:ext cx="2077177" cy="571078"/>
              </a:xfrm>
              <a:prstGeom prst="rect">
                <a:avLst/>
              </a:prstGeom>
            </p:spPr>
          </p:pic>
          <p:pic>
            <p:nvPicPr>
              <p:cNvPr id="10" name="圖片 9">
                <a:extLst>
                  <a:ext uri="{FF2B5EF4-FFF2-40B4-BE49-F238E27FC236}">
                    <a16:creationId xmlns:a16="http://schemas.microsoft.com/office/drawing/2014/main" id="{F47C7A99-95C0-D340-8830-BEF8CB619F30}"/>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212" y="2672206"/>
                <a:ext cx="2077177" cy="571078"/>
              </a:xfrm>
              <a:prstGeom prst="rect">
                <a:avLst/>
              </a:prstGeom>
            </p:spPr>
          </p:pic>
          <p:pic>
            <p:nvPicPr>
              <p:cNvPr id="13" name="圖片 12">
                <a:extLst>
                  <a:ext uri="{FF2B5EF4-FFF2-40B4-BE49-F238E27FC236}">
                    <a16:creationId xmlns:a16="http://schemas.microsoft.com/office/drawing/2014/main" id="{15427581-77E9-4746-BC2C-C0F5828E73E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3079704"/>
                <a:ext cx="2077177" cy="571078"/>
              </a:xfrm>
              <a:prstGeom prst="rect">
                <a:avLst/>
              </a:prstGeom>
            </p:spPr>
          </p:pic>
          <p:pic>
            <p:nvPicPr>
              <p:cNvPr id="14" name="圖片 13">
                <a:extLst>
                  <a:ext uri="{FF2B5EF4-FFF2-40B4-BE49-F238E27FC236}">
                    <a16:creationId xmlns:a16="http://schemas.microsoft.com/office/drawing/2014/main" id="{3733CD16-A37C-D24E-B8E4-1EA3C24C828A}"/>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12973" y="2672206"/>
                <a:ext cx="2077177" cy="571078"/>
              </a:xfrm>
              <a:prstGeom prst="rect">
                <a:avLst/>
              </a:prstGeom>
            </p:spPr>
          </p:pic>
        </p:grpSp>
        <p:pic>
          <p:nvPicPr>
            <p:cNvPr id="4" name="圖片 3">
              <a:extLst>
                <a:ext uri="{FF2B5EF4-FFF2-40B4-BE49-F238E27FC236}">
                  <a16:creationId xmlns:a16="http://schemas.microsoft.com/office/drawing/2014/main" id="{57BBD8D7-9E83-4713-98AC-375D192034B0}"/>
                </a:ext>
              </a:extLst>
            </p:cNvPr>
            <p:cNvPicPr>
              <a:picLocks noChangeAspect="1"/>
            </p:cNvPicPr>
            <p:nvPr/>
          </p:nvPicPr>
          <p:blipFill>
            <a:blip r:embed="rId2">
              <a:alphaModFix amt="41000"/>
              <a:extLst>
                <a:ext uri="{28A0092B-C50C-407E-A947-70E740481C1C}">
                  <a14:useLocalDpi xmlns:a14="http://schemas.microsoft.com/office/drawing/2010/main"/>
                </a:ext>
              </a:extLst>
            </a:blip>
            <a:stretch>
              <a:fillRect/>
            </a:stretch>
          </p:blipFill>
          <p:spPr>
            <a:xfrm>
              <a:off x="183104" y="4445464"/>
              <a:ext cx="2354017" cy="399284"/>
            </a:xfrm>
            <a:prstGeom prst="rect">
              <a:avLst/>
            </a:prstGeom>
          </p:spPr>
        </p:pic>
        <p:pic>
          <p:nvPicPr>
            <p:cNvPr id="21" name="圖片 20">
              <a:extLst>
                <a:ext uri="{FF2B5EF4-FFF2-40B4-BE49-F238E27FC236}">
                  <a16:creationId xmlns:a16="http://schemas.microsoft.com/office/drawing/2014/main" id="{3CC10625-43F7-4CA6-B75A-A9EBF54A4DAF}"/>
                </a:ext>
              </a:extLst>
            </p:cNvPr>
            <p:cNvPicPr>
              <a:picLocks noChangeAspect="1"/>
            </p:cNvPicPr>
            <p:nvPr/>
          </p:nvPicPr>
          <p:blipFill>
            <a:blip r:embed="rId2">
              <a:alphaModFix amt="44000"/>
              <a:extLst>
                <a:ext uri="{28A0092B-C50C-407E-A947-70E740481C1C}">
                  <a14:useLocalDpi xmlns:a14="http://schemas.microsoft.com/office/drawing/2010/main"/>
                </a:ext>
              </a:extLst>
            </a:blip>
            <a:stretch>
              <a:fillRect/>
            </a:stretch>
          </p:blipFill>
          <p:spPr>
            <a:xfrm>
              <a:off x="557143" y="1745928"/>
              <a:ext cx="3940228" cy="1039297"/>
            </a:xfrm>
            <a:prstGeom prst="rect">
              <a:avLst/>
            </a:prstGeom>
          </p:spPr>
        </p:pic>
        <p:sp>
          <p:nvSpPr>
            <p:cNvPr id="25" name="TextBox 17">
              <a:extLst>
                <a:ext uri="{FF2B5EF4-FFF2-40B4-BE49-F238E27FC236}">
                  <a16:creationId xmlns:a16="http://schemas.microsoft.com/office/drawing/2014/main" id="{99C7F6B9-4E57-9443-8031-8D14011E5195}"/>
                </a:ext>
              </a:extLst>
            </p:cNvPr>
            <p:cNvSpPr txBox="1"/>
            <p:nvPr/>
          </p:nvSpPr>
          <p:spPr>
            <a:xfrm>
              <a:off x="580229" y="4349171"/>
              <a:ext cx="1287865" cy="245558"/>
            </a:xfrm>
            <a:prstGeom prst="rect">
              <a:avLst/>
            </a:prstGeom>
            <a:noFill/>
          </p:spPr>
          <p:txBody>
            <a:bodyPr wrap="none" rtlCol="0">
              <a:spAutoFit/>
            </a:bodyPr>
            <a:lstStyle/>
            <a:p>
              <a:r>
                <a:rPr lang="en-US" sz="1333" b="1">
                  <a:solidFill>
                    <a:schemeClr val="bg1"/>
                  </a:solidFill>
                  <a:latin typeface="Arial" panose="020B0604020202020204" pitchFamily="34" charset="0"/>
                  <a:ea typeface="微軟正黑體" panose="020B0604030504040204" pitchFamily="34" charset="-120"/>
                  <a:sym typeface="Arial" panose="020B0604020202020204" pitchFamily="34" charset="0"/>
                </a:rPr>
                <a:t>TL-R1620Sep-RP</a:t>
              </a:r>
            </a:p>
          </p:txBody>
        </p:sp>
        <p:sp>
          <p:nvSpPr>
            <p:cNvPr id="28" name="TextBox 17">
              <a:extLst>
                <a:ext uri="{FF2B5EF4-FFF2-40B4-BE49-F238E27FC236}">
                  <a16:creationId xmlns:a16="http://schemas.microsoft.com/office/drawing/2014/main" id="{34B68AD5-8EDC-DC42-967F-90E4C9066B34}"/>
                </a:ext>
              </a:extLst>
            </p:cNvPr>
            <p:cNvSpPr txBox="1"/>
            <p:nvPr/>
          </p:nvSpPr>
          <p:spPr>
            <a:xfrm>
              <a:off x="2842583" y="4350976"/>
              <a:ext cx="1805486" cy="245558"/>
            </a:xfrm>
            <a:prstGeom prst="rect">
              <a:avLst/>
            </a:prstGeom>
            <a:noFill/>
          </p:spPr>
          <p:txBody>
            <a:bodyPr wrap="square" rtlCol="0">
              <a:spAutoFit/>
            </a:bodyPr>
            <a:lstStyle/>
            <a:p>
              <a:r>
                <a:rPr lang="en-US" altLang="zh-TW" sz="1333" b="1">
                  <a:solidFill>
                    <a:schemeClr val="bg1"/>
                  </a:solidFill>
                  <a:latin typeface="Arial" panose="020B0604020202020204" pitchFamily="34" charset="0"/>
                  <a:ea typeface="微軟正黑體" panose="020B0604030504040204" pitchFamily="34" charset="-120"/>
                  <a:sym typeface="Arial" panose="020B0604020202020204" pitchFamily="34" charset="0"/>
                </a:rPr>
                <a:t>TL-R1620Sep-RP</a:t>
              </a:r>
            </a:p>
          </p:txBody>
        </p:sp>
        <p:pic>
          <p:nvPicPr>
            <p:cNvPr id="16" name="圖片 15">
              <a:extLst>
                <a:ext uri="{FF2B5EF4-FFF2-40B4-BE49-F238E27FC236}">
                  <a16:creationId xmlns:a16="http://schemas.microsoft.com/office/drawing/2014/main" id="{320C7C3D-BEFD-4A06-8D37-891623FB0221}"/>
                </a:ext>
              </a:extLst>
            </p:cNvPr>
            <p:cNvPicPr>
              <a:picLocks noChangeAspect="1"/>
            </p:cNvPicPr>
            <p:nvPr/>
          </p:nvPicPr>
          <p:blipFill>
            <a:blip r:embed="rId2">
              <a:alphaModFix amt="41000"/>
              <a:extLst>
                <a:ext uri="{28A0092B-C50C-407E-A947-70E740481C1C}">
                  <a14:useLocalDpi xmlns:a14="http://schemas.microsoft.com/office/drawing/2010/main"/>
                </a:ext>
              </a:extLst>
            </a:blip>
            <a:stretch>
              <a:fillRect/>
            </a:stretch>
          </p:blipFill>
          <p:spPr>
            <a:xfrm>
              <a:off x="2566686" y="4488457"/>
              <a:ext cx="2354017" cy="399284"/>
            </a:xfrm>
            <a:prstGeom prst="rect">
              <a:avLst/>
            </a:prstGeom>
          </p:spPr>
        </p:pic>
      </p:grpSp>
      <p:sp>
        <p:nvSpPr>
          <p:cNvPr id="23" name="矩形: 圓角 22">
            <a:extLst>
              <a:ext uri="{FF2B5EF4-FFF2-40B4-BE49-F238E27FC236}">
                <a16:creationId xmlns:a16="http://schemas.microsoft.com/office/drawing/2014/main" id="{8F752D94-F8AE-4D9E-B357-906646063CF2}"/>
              </a:ext>
            </a:extLst>
          </p:cNvPr>
          <p:cNvSpPr/>
          <p:nvPr/>
        </p:nvSpPr>
        <p:spPr>
          <a:xfrm>
            <a:off x="967091" y="5178663"/>
            <a:ext cx="5260568" cy="1416195"/>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33">
              <a:solidFill>
                <a:srgbClr val="FF6600"/>
              </a:solidFill>
              <a:latin typeface="微軟正黑體" panose="020B0604030504040204" pitchFamily="34" charset="-120"/>
              <a:ea typeface="微軟正黑體" panose="020B0604030504040204" pitchFamily="34" charset="-120"/>
            </a:endParaRPr>
          </a:p>
        </p:txBody>
      </p:sp>
      <p:sp>
        <p:nvSpPr>
          <p:cNvPr id="32" name="文字方塊 31">
            <a:extLst>
              <a:ext uri="{FF2B5EF4-FFF2-40B4-BE49-F238E27FC236}">
                <a16:creationId xmlns:a16="http://schemas.microsoft.com/office/drawing/2014/main" id="{2FF7DECD-8817-45FC-BC76-F9240EF37F0A}"/>
              </a:ext>
            </a:extLst>
          </p:cNvPr>
          <p:cNvSpPr txBox="1"/>
          <p:nvPr/>
        </p:nvSpPr>
        <p:spPr>
          <a:xfrm>
            <a:off x="628315" y="5246068"/>
            <a:ext cx="6041435" cy="1266825"/>
          </a:xfrm>
          <a:prstGeom prst="rect">
            <a:avLst/>
          </a:prstGeom>
          <a:noFill/>
        </p:spPr>
        <p:txBody>
          <a:bodyPr wrap="square" lIns="121920" tIns="60960" rIns="121920" bIns="60960" rtlCol="0" anchor="t">
            <a:spAutoFit/>
          </a:bodyPr>
          <a:lstStyle/>
          <a:p>
            <a:pPr marL="457188" lvl="1" fontAlgn="base">
              <a:lnSpc>
                <a:spcPct val="150000"/>
              </a:lnSpc>
              <a:spcBef>
                <a:spcPts val="800"/>
              </a:spcBef>
              <a:buClr>
                <a:srgbClr val="FA7100"/>
              </a:buClr>
              <a:buSzPct val="80000"/>
            </a:pPr>
            <a:r>
              <a:rPr lang="zh-CN" altLang="en-US" sz="1200">
                <a:solidFill>
                  <a:schemeClr val="bg1"/>
                </a:solidFill>
                <a:latin typeface="微軟正黑體"/>
                <a:ea typeface="微軟正黑體"/>
              </a:rPr>
              <a:t>每台主機均可支援</a:t>
            </a:r>
            <a:r>
              <a:rPr lang="zh-TW" altLang="en-US" sz="1200" b="1">
                <a:solidFill>
                  <a:srgbClr val="FA7100"/>
                </a:solidFill>
                <a:latin typeface="微軟正黑體"/>
                <a:ea typeface="微軟正黑體"/>
              </a:rPr>
              <a:t>串接</a:t>
            </a:r>
            <a:r>
              <a:rPr lang="en-US" altLang="zh-TW" sz="1200" b="1">
                <a:solidFill>
                  <a:srgbClr val="FA7100"/>
                </a:solidFill>
                <a:latin typeface="微軟正黑體"/>
                <a:ea typeface="微軟正黑體"/>
              </a:rPr>
              <a:t> 16 </a:t>
            </a:r>
            <a:r>
              <a:rPr lang="zh-TW" altLang="en-US" sz="1200" b="1">
                <a:solidFill>
                  <a:srgbClr val="FA7100"/>
                </a:solidFill>
                <a:latin typeface="微軟正黑體"/>
                <a:ea typeface="微軟正黑體"/>
              </a:rPr>
              <a:t>台</a:t>
            </a:r>
            <a:r>
              <a:rPr lang="en-US" altLang="zh-TW" sz="1200" b="1">
                <a:solidFill>
                  <a:srgbClr val="FA7100"/>
                </a:solidFill>
                <a:latin typeface="微軟正黑體"/>
                <a:ea typeface="微軟正黑體"/>
              </a:rPr>
              <a:t> </a:t>
            </a:r>
            <a:r>
              <a:rPr lang="en-US" altLang="zh-TW" sz="1200">
                <a:solidFill>
                  <a:schemeClr val="bg1"/>
                </a:solidFill>
                <a:latin typeface="微軟正黑體"/>
                <a:ea typeface="微軟正黑體"/>
              </a:rPr>
              <a:t>QNAP SAS JBOD </a:t>
            </a:r>
            <a:endParaRPr lang="zh-TW" altLang="en-US" sz="1200">
              <a:solidFill>
                <a:schemeClr val="bg1"/>
              </a:solidFill>
              <a:latin typeface="微軟正黑體"/>
              <a:ea typeface="微軟正黑體"/>
            </a:endParaRPr>
          </a:p>
          <a:p>
            <a:pPr marL="749270" lvl="1" indent="-139697">
              <a:spcBef>
                <a:spcPts val="800"/>
              </a:spcBef>
              <a:buClr>
                <a:srgbClr val="FA7100"/>
              </a:buClr>
              <a:buSzPct val="80000"/>
              <a:buFont typeface="Arial" panose="020B0604020202020204" pitchFamily="34" charset="0"/>
              <a:buChar char="•"/>
            </a:pPr>
            <a:r>
              <a:rPr lang="en-US" altLang="zh-TW" sz="1200">
                <a:solidFill>
                  <a:schemeClr val="bg1"/>
                </a:solidFill>
                <a:latin typeface="微軟正黑體"/>
                <a:ea typeface="微軟正黑體"/>
                <a:cs typeface="+mn-lt"/>
              </a:rPr>
              <a:t>12-bay TL-R1220Sep-RP </a:t>
            </a:r>
            <a:r>
              <a:rPr lang="zh-TW" altLang="en-US" sz="1200">
                <a:solidFill>
                  <a:schemeClr val="bg1"/>
                </a:solidFill>
                <a:latin typeface="微軟正黑體"/>
                <a:ea typeface="微軟正黑體"/>
                <a:cs typeface="+mn-lt"/>
              </a:rPr>
              <a:t>或</a:t>
            </a:r>
            <a:r>
              <a:rPr lang="en-US" altLang="zh-TW" sz="1200">
                <a:solidFill>
                  <a:schemeClr val="bg1"/>
                </a:solidFill>
                <a:latin typeface="微軟正黑體"/>
                <a:ea typeface="微軟正黑體"/>
                <a:cs typeface="+mn-lt"/>
              </a:rPr>
              <a:t> 16-bay </a:t>
            </a:r>
            <a:r>
              <a:rPr lang="en-US" altLang="zh-TW" sz="1200">
                <a:solidFill>
                  <a:schemeClr val="bg1"/>
                </a:solidFill>
                <a:latin typeface="微軟正黑體"/>
                <a:ea typeface="微軟正黑體"/>
              </a:rPr>
              <a:t>TL-R1620Sep-RP</a:t>
            </a:r>
          </a:p>
          <a:p>
            <a:pPr marL="749270" lvl="1" indent="-139697">
              <a:spcBef>
                <a:spcPts val="800"/>
              </a:spcBef>
              <a:buClr>
                <a:srgbClr val="FA7100"/>
              </a:buClr>
              <a:buSzPct val="80000"/>
              <a:buFont typeface="Arial" panose="020B0604020202020204" pitchFamily="34" charset="0"/>
              <a:buChar char="•"/>
            </a:pPr>
            <a:r>
              <a:rPr lang="zh-CN" altLang="en-US" sz="1200">
                <a:solidFill>
                  <a:schemeClr val="bg1"/>
                </a:solidFill>
                <a:latin typeface="微軟正黑體"/>
                <a:ea typeface="微軟正黑體"/>
              </a:rPr>
              <a:t>每台主機支援</a:t>
            </a:r>
            <a:r>
              <a:rPr lang="zh-CN" altLang="en-US" sz="1200" b="1">
                <a:solidFill>
                  <a:srgbClr val="FA7100"/>
                </a:solidFill>
                <a:latin typeface="微軟正黑體"/>
                <a:ea typeface="微軟正黑體"/>
              </a:rPr>
              <a:t>百顆硬碟，</a:t>
            </a:r>
            <a:r>
              <a:rPr lang="en-US" altLang="zh-CN" sz="1200" b="1">
                <a:solidFill>
                  <a:srgbClr val="FA7100"/>
                </a:solidFill>
                <a:latin typeface="微軟正黑體"/>
                <a:ea typeface="微軟正黑體"/>
              </a:rPr>
              <a:t>1~2PB </a:t>
            </a:r>
            <a:r>
              <a:rPr lang="zh-CN" altLang="en-US" sz="1200">
                <a:solidFill>
                  <a:schemeClr val="bg1"/>
                </a:solidFill>
                <a:latin typeface="微軟正黑體"/>
                <a:ea typeface="微軟正黑體"/>
              </a:rPr>
              <a:t>的原始儲存空間</a:t>
            </a:r>
            <a:r>
              <a:rPr lang="en-US" altLang="zh-CN" sz="1200">
                <a:solidFill>
                  <a:schemeClr val="bg1"/>
                </a:solidFill>
                <a:latin typeface="微軟正黑體"/>
                <a:ea typeface="微軟正黑體"/>
              </a:rPr>
              <a:t>(raw capacity)</a:t>
            </a:r>
          </a:p>
          <a:p>
            <a:pPr marL="749270" lvl="1" indent="-139697">
              <a:spcBef>
                <a:spcPts val="800"/>
              </a:spcBef>
              <a:buClr>
                <a:srgbClr val="FA7100"/>
              </a:buClr>
              <a:buSzPct val="80000"/>
              <a:buFont typeface="Arial" panose="020B0604020202020204" pitchFamily="34" charset="0"/>
              <a:buChar char="•"/>
            </a:pPr>
            <a:r>
              <a:rPr lang="en-US" altLang="zh-CN" sz="1200">
                <a:solidFill>
                  <a:schemeClr val="bg1"/>
                </a:solidFill>
                <a:latin typeface="微軟正黑體"/>
                <a:ea typeface="微軟正黑體"/>
              </a:rPr>
              <a:t>SAS JBOD </a:t>
            </a:r>
            <a:r>
              <a:rPr lang="zh-CN" altLang="en-US" sz="1200">
                <a:solidFill>
                  <a:schemeClr val="bg1"/>
                </a:solidFill>
                <a:latin typeface="微軟正黑體"/>
                <a:ea typeface="微軟正黑體"/>
              </a:rPr>
              <a:t>額外支援擴充</a:t>
            </a:r>
            <a:r>
              <a:rPr lang="en-US" altLang="zh-CN" sz="1200">
                <a:solidFill>
                  <a:schemeClr val="bg1"/>
                </a:solidFill>
                <a:latin typeface="微軟正黑體"/>
                <a:ea typeface="微軟正黑體"/>
              </a:rPr>
              <a:t> NAS </a:t>
            </a:r>
            <a:r>
              <a:rPr lang="zh-CN" altLang="en-US" sz="1200">
                <a:solidFill>
                  <a:schemeClr val="bg1"/>
                </a:solidFill>
                <a:latin typeface="微軟正黑體"/>
                <a:ea typeface="微軟正黑體"/>
              </a:rPr>
              <a:t>本機儲存池空間</a:t>
            </a:r>
            <a:endParaRPr lang="en-US" altLang="zh-CN" sz="1200">
              <a:solidFill>
                <a:schemeClr val="bg1"/>
              </a:solidFill>
              <a:latin typeface="微軟正黑體"/>
              <a:ea typeface="微軟正黑體"/>
            </a:endParaRPr>
          </a:p>
        </p:txBody>
      </p:sp>
      <p:sp>
        <p:nvSpPr>
          <p:cNvPr id="37" name="文字方塊 36">
            <a:extLst>
              <a:ext uri="{FF2B5EF4-FFF2-40B4-BE49-F238E27FC236}">
                <a16:creationId xmlns:a16="http://schemas.microsoft.com/office/drawing/2014/main" id="{416918FD-C6C7-44F5-9B5D-CB0353654837}"/>
              </a:ext>
            </a:extLst>
          </p:cNvPr>
          <p:cNvSpPr txBox="1"/>
          <p:nvPr/>
        </p:nvSpPr>
        <p:spPr>
          <a:xfrm>
            <a:off x="967091" y="78132"/>
            <a:ext cx="10545460" cy="1446550"/>
          </a:xfrm>
          <a:prstGeom prst="rect">
            <a:avLst/>
          </a:prstGeom>
          <a:noFill/>
        </p:spPr>
        <p:txBody>
          <a:bodyPr wrap="square" rtlCol="0">
            <a:spAutoFit/>
          </a:bodyPr>
          <a:lstStyle/>
          <a:p>
            <a:r>
              <a:rPr lang="en-US" altLang="zh-TW" sz="4400" b="1">
                <a:solidFill>
                  <a:schemeClr val="bg1"/>
                </a:solidFill>
                <a:latin typeface="微軟正黑體" panose="020B0604030504040204" pitchFamily="34" charset="-120"/>
                <a:ea typeface="微軟正黑體" panose="020B0604030504040204" pitchFamily="34" charset="-120"/>
              </a:rPr>
              <a:t>PB </a:t>
            </a:r>
            <a:r>
              <a:rPr lang="zh-TW" altLang="en-US" sz="4400" b="1">
                <a:solidFill>
                  <a:schemeClr val="bg1"/>
                </a:solidFill>
                <a:latin typeface="微軟正黑體" panose="020B0604030504040204" pitchFamily="34" charset="-120"/>
                <a:ea typeface="微軟正黑體" panose="020B0604030504040204" pitchFamily="34" charset="-120"/>
              </a:rPr>
              <a:t>級大容量的多台</a:t>
            </a:r>
            <a:r>
              <a:rPr lang="en-US" altLang="zh-TW" sz="4400" b="1">
                <a:solidFill>
                  <a:schemeClr val="bg1"/>
                </a:solidFill>
                <a:latin typeface="微軟正黑體" panose="020B0604030504040204" pitchFamily="34" charset="-120"/>
                <a:ea typeface="微軟正黑體" panose="020B0604030504040204" pitchFamily="34" charset="-120"/>
              </a:rPr>
              <a:t> QNAP</a:t>
            </a:r>
            <a:r>
              <a:rPr lang="zh-TW" altLang="en-US" sz="4400" b="1">
                <a:solidFill>
                  <a:schemeClr val="bg1"/>
                </a:solidFill>
                <a:latin typeface="微軟正黑體" panose="020B0604030504040204" pitchFamily="34" charset="-120"/>
                <a:ea typeface="微軟正黑體" panose="020B0604030504040204" pitchFamily="34" charset="-120"/>
              </a:rPr>
              <a:t> </a:t>
            </a:r>
            <a:r>
              <a:rPr lang="en-US" altLang="zh-TW" sz="4400" b="1">
                <a:solidFill>
                  <a:schemeClr val="bg1"/>
                </a:solidFill>
                <a:latin typeface="微軟正黑體" panose="020B0604030504040204" pitchFamily="34" charset="-120"/>
                <a:ea typeface="微軟正黑體" panose="020B0604030504040204" pitchFamily="34" charset="-120"/>
              </a:rPr>
              <a:t>SAS 12Gb/s </a:t>
            </a:r>
          </a:p>
          <a:p>
            <a:r>
              <a:rPr lang="en-US" altLang="zh-TW" sz="4400" b="1">
                <a:solidFill>
                  <a:schemeClr val="bg1"/>
                </a:solidFill>
                <a:latin typeface="微軟正黑體" panose="020B0604030504040204" pitchFamily="34" charset="-120"/>
                <a:ea typeface="微軟正黑體" panose="020B0604030504040204" pitchFamily="34" charset="-120"/>
              </a:rPr>
              <a:t>12-bay &amp; 16-bay JBOD </a:t>
            </a:r>
            <a:r>
              <a:rPr lang="zh-TW" altLang="en-US" sz="4400" b="1">
                <a:solidFill>
                  <a:schemeClr val="bg1"/>
                </a:solidFill>
                <a:latin typeface="微軟正黑體" panose="020B0604030504040204" pitchFamily="34" charset="-120"/>
                <a:ea typeface="微軟正黑體" panose="020B0604030504040204" pitchFamily="34" charset="-120"/>
              </a:rPr>
              <a:t>儲存擴充</a:t>
            </a:r>
            <a:endParaRPr lang="en-US" altLang="zh-TW" sz="4400" b="1">
              <a:solidFill>
                <a:schemeClr val="bg1"/>
              </a:solidFill>
              <a:latin typeface="微軟正黑體" panose="020B0604030504040204" pitchFamily="34" charset="-120"/>
              <a:ea typeface="微軟正黑體" panose="020B0604030504040204" pitchFamily="34" charset="-120"/>
            </a:endParaRPr>
          </a:p>
        </p:txBody>
      </p:sp>
      <p:pic>
        <p:nvPicPr>
          <p:cNvPr id="38" name="圖片 37">
            <a:extLst>
              <a:ext uri="{FF2B5EF4-FFF2-40B4-BE49-F238E27FC236}">
                <a16:creationId xmlns:a16="http://schemas.microsoft.com/office/drawing/2014/main" id="{AC4FAA23-CF15-7B45-B20E-2B90CF19416A}"/>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1820141" y="1731696"/>
            <a:ext cx="3386995" cy="826427"/>
          </a:xfrm>
          <a:prstGeom prst="rect">
            <a:avLst/>
          </a:prstGeom>
        </p:spPr>
      </p:pic>
    </p:spTree>
    <p:extLst>
      <p:ext uri="{BB962C8B-B14F-4D97-AF65-F5344CB8AC3E}">
        <p14:creationId xmlns:p14="http://schemas.microsoft.com/office/powerpoint/2010/main" val="2139370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圖片 17">
            <a:extLst>
              <a:ext uri="{FF2B5EF4-FFF2-40B4-BE49-F238E27FC236}">
                <a16:creationId xmlns:a16="http://schemas.microsoft.com/office/drawing/2014/main" id="{B41842DA-3703-ED45-99FE-3AACFF6FBDCB}"/>
              </a:ext>
            </a:extLst>
          </p:cNvPr>
          <p:cNvPicPr>
            <a:picLocks noChangeAspect="1"/>
          </p:cNvPicPr>
          <p:nvPr/>
        </p:nvPicPr>
        <p:blipFill>
          <a:blip r:embed="rId3"/>
          <a:srcRect/>
          <a:stretch/>
        </p:blipFill>
        <p:spPr>
          <a:xfrm>
            <a:off x="7452216" y="1861391"/>
            <a:ext cx="4589168" cy="2501276"/>
          </a:xfrm>
          <a:prstGeom prst="rect">
            <a:avLst/>
          </a:prstGeom>
          <a:ln w="20066">
            <a:noFill/>
          </a:ln>
          <a:effectLst>
            <a:outerShdw blurRad="342900" dist="177800" dir="3600000" algn="ctr" rotWithShape="0">
              <a:srgbClr val="000000">
                <a:alpha val="40000"/>
              </a:srgbClr>
            </a:outerShdw>
          </a:effectLst>
        </p:spPr>
      </p:pic>
      <p:sp>
        <p:nvSpPr>
          <p:cNvPr id="34" name="矩形: 圓角 22">
            <a:extLst>
              <a:ext uri="{FF2B5EF4-FFF2-40B4-BE49-F238E27FC236}">
                <a16:creationId xmlns:a16="http://schemas.microsoft.com/office/drawing/2014/main" id="{308D7ABA-32FB-404A-9DC0-1EBBD907F8BE}"/>
              </a:ext>
            </a:extLst>
          </p:cNvPr>
          <p:cNvSpPr/>
          <p:nvPr/>
        </p:nvSpPr>
        <p:spPr>
          <a:xfrm>
            <a:off x="7452215" y="4642567"/>
            <a:ext cx="4589168" cy="1880838"/>
          </a:xfrm>
          <a:prstGeom prst="roundRect">
            <a:avLst>
              <a:gd name="adj" fmla="val 3329"/>
            </a:avLst>
          </a:prstGeom>
          <a:gradFill>
            <a:gsLst>
              <a:gs pos="42000">
                <a:srgbClr val="2B3645"/>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00FA00"/>
                </a:gs>
                <a:gs pos="37000">
                  <a:srgbClr val="00FA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cs typeface="+mn-ea"/>
              <a:sym typeface="+mn-lt"/>
            </a:endParaRPr>
          </a:p>
        </p:txBody>
      </p:sp>
      <p:sp>
        <p:nvSpPr>
          <p:cNvPr id="36" name="文字方塊 35">
            <a:extLst>
              <a:ext uri="{FF2B5EF4-FFF2-40B4-BE49-F238E27FC236}">
                <a16:creationId xmlns:a16="http://schemas.microsoft.com/office/drawing/2014/main" id="{572290C2-661F-044A-BDD6-0BDECA122718}"/>
              </a:ext>
            </a:extLst>
          </p:cNvPr>
          <p:cNvSpPr txBox="1"/>
          <p:nvPr/>
        </p:nvSpPr>
        <p:spPr>
          <a:xfrm>
            <a:off x="7327716" y="4725564"/>
            <a:ext cx="4589169" cy="803553"/>
          </a:xfrm>
          <a:prstGeom prst="rect">
            <a:avLst/>
          </a:prstGeom>
          <a:noFill/>
        </p:spPr>
        <p:txBody>
          <a:bodyPr wrap="square" lIns="91440" tIns="45720" rIns="91440" bIns="45720" anchor="t">
            <a:spAutoFit/>
          </a:bodyPr>
          <a:lstStyle/>
          <a:p>
            <a:pPr marL="447675" lvl="1" indent="-104775" fontAlgn="base">
              <a:lnSpc>
                <a:spcPts val="1850"/>
              </a:lnSpc>
              <a:spcBef>
                <a:spcPts val="600"/>
              </a:spcBef>
              <a:buClr>
                <a:srgbClr val="00FA00"/>
              </a:buClr>
              <a:buSzPct val="80000"/>
              <a:buFont typeface="Arial" panose="020B0604020202020204" pitchFamily="34" charset="0"/>
              <a:buChar char="•"/>
            </a:pPr>
            <a:r>
              <a:rPr lang="en-US" altLang="zh-TW" sz="1400" b="1">
                <a:solidFill>
                  <a:schemeClr val="bg1"/>
                </a:solidFill>
                <a:latin typeface="微軟正黑體" panose="020B0604030504040204" pitchFamily="34" charset="-120"/>
                <a:ea typeface="微軟正黑體" panose="020B0604030504040204" pitchFamily="34" charset="-120"/>
                <a:cs typeface="+mn-ea"/>
                <a:sym typeface="+mn-lt"/>
              </a:rPr>
              <a:t>QNAP NAS </a:t>
            </a:r>
            <a:r>
              <a:rPr lang="zh-TW" altLang="en-US" sz="1400" b="1">
                <a:solidFill>
                  <a:schemeClr val="bg1"/>
                </a:solidFill>
                <a:latin typeface="微軟正黑體" panose="020B0604030504040204" pitchFamily="34" charset="-120"/>
                <a:ea typeface="微軟正黑體" panose="020B0604030504040204" pitchFamily="34" charset="-120"/>
                <a:cs typeface="+mn-ea"/>
                <a:sym typeface="+mn-lt"/>
              </a:rPr>
              <a:t>支援</a:t>
            </a:r>
            <a:r>
              <a:rPr lang="en-US" altLang="zh-TW" sz="1400" b="1">
                <a:solidFill>
                  <a:schemeClr val="bg1"/>
                </a:solidFill>
                <a:latin typeface="微軟正黑體" panose="020B0604030504040204" pitchFamily="34" charset="-120"/>
                <a:ea typeface="微軟正黑體" panose="020B0604030504040204" pitchFamily="34" charset="-120"/>
                <a:cs typeface="+mn-ea"/>
                <a:sym typeface="+mn-lt"/>
              </a:rPr>
              <a:t> </a:t>
            </a:r>
            <a:r>
              <a:rPr lang="en-US" altLang="zh-TW" sz="1400" b="1">
                <a:solidFill>
                  <a:srgbClr val="00E200"/>
                </a:solidFill>
                <a:latin typeface="微軟正黑體" panose="020B0604030504040204" pitchFamily="34" charset="-120"/>
                <a:ea typeface="微軟正黑體" panose="020B0604030504040204" pitchFamily="34" charset="-120"/>
                <a:cs typeface="+mn-ea"/>
                <a:sym typeface="+mn-lt"/>
              </a:rPr>
              <a:t>Seagate </a:t>
            </a:r>
            <a:r>
              <a:rPr lang="en-US" altLang="zh-TW" sz="1400" b="1" err="1">
                <a:solidFill>
                  <a:srgbClr val="00E200"/>
                </a:solidFill>
                <a:latin typeface="微軟正黑體" panose="020B0604030504040204" pitchFamily="34" charset="-120"/>
                <a:ea typeface="微軟正黑體" panose="020B0604030504040204" pitchFamily="34" charset="-120"/>
                <a:cs typeface="+mn-ea"/>
                <a:sym typeface="+mn-lt"/>
              </a:rPr>
              <a:t>Exos</a:t>
            </a:r>
            <a:r>
              <a:rPr lang="en-US" altLang="zh-TW" sz="1400" b="1">
                <a:solidFill>
                  <a:srgbClr val="00E200"/>
                </a:solidFill>
                <a:latin typeface="微軟正黑體" panose="020B0604030504040204" pitchFamily="34" charset="-120"/>
                <a:ea typeface="微軟正黑體" panose="020B0604030504040204" pitchFamily="34" charset="-120"/>
                <a:cs typeface="+mn-ea"/>
                <a:sym typeface="+mn-lt"/>
              </a:rPr>
              <a:t> E SAS JBOD </a:t>
            </a:r>
            <a:r>
              <a:rPr lang="zh-TW" altLang="en-US" sz="1400">
                <a:solidFill>
                  <a:schemeClr val="bg1"/>
                </a:solidFill>
                <a:latin typeface="微軟正黑體" panose="020B0604030504040204" pitchFamily="34" charset="-120"/>
                <a:ea typeface="微軟正黑體" panose="020B0604030504040204" pitchFamily="34" charset="-120"/>
                <a:cs typeface="+mn-ea"/>
                <a:sym typeface="+mn-lt"/>
              </a:rPr>
              <a:t>跟</a:t>
            </a:r>
            <a:r>
              <a:rPr lang="zh-CN" altLang="en-US" sz="1400">
                <a:solidFill>
                  <a:schemeClr val="bg1"/>
                </a:solidFill>
                <a:latin typeface="微軟正黑體" panose="020B0604030504040204" pitchFamily="34" charset="-120"/>
                <a:ea typeface="微軟正黑體" panose="020B0604030504040204" pitchFamily="34" charset="-120"/>
                <a:cs typeface="+mn-ea"/>
                <a:sym typeface="+mn-lt"/>
              </a:rPr>
              <a:t> </a:t>
            </a:r>
            <a:r>
              <a:rPr lang="zh-CN" altLang="en-US" sz="1400" b="1">
                <a:solidFill>
                  <a:srgbClr val="04DA05"/>
                </a:solidFill>
                <a:latin typeface="微軟正黑體" panose="020B0604030504040204" pitchFamily="34" charset="-120"/>
                <a:ea typeface="微軟正黑體" panose="020B0604030504040204" pitchFamily="34" charset="-120"/>
                <a:cs typeface="+mn-ea"/>
                <a:sym typeface="+mn-lt"/>
              </a:rPr>
              <a:t>1</a:t>
            </a:r>
            <a:r>
              <a:rPr lang="en-US" altLang="zh-CN" sz="1400" b="1">
                <a:solidFill>
                  <a:srgbClr val="04DA05"/>
                </a:solidFill>
                <a:latin typeface="微軟正黑體" panose="020B0604030504040204" pitchFamily="34" charset="-120"/>
                <a:ea typeface="微軟正黑體" panose="020B0604030504040204" pitchFamily="34" charset="-120"/>
                <a:cs typeface="+mn-ea"/>
                <a:sym typeface="+mn-lt"/>
              </a:rPr>
              <a:t>00+</a:t>
            </a:r>
            <a:r>
              <a:rPr lang="zh-CN" altLang="en-US" sz="1400" b="1">
                <a:solidFill>
                  <a:srgbClr val="04DA05"/>
                </a:solidFill>
                <a:latin typeface="微軟正黑體" panose="020B0604030504040204" pitchFamily="34" charset="-120"/>
                <a:ea typeface="微軟正黑體" panose="020B0604030504040204" pitchFamily="34" charset="-120"/>
                <a:cs typeface="+mn-ea"/>
                <a:sym typeface="+mn-lt"/>
              </a:rPr>
              <a:t> 硬碟數</a:t>
            </a:r>
            <a:r>
              <a:rPr lang="en-US" altLang="zh-CN" sz="1400" b="1">
                <a:solidFill>
                  <a:srgbClr val="04DA05"/>
                </a:solidFill>
                <a:latin typeface="微軟正黑體" panose="020B0604030504040204" pitchFamily="34" charset="-120"/>
                <a:ea typeface="微軟正黑體" panose="020B0604030504040204" pitchFamily="34" charset="-120"/>
                <a:cs typeface="+mn-ea"/>
                <a:sym typeface="+mn-lt"/>
              </a:rPr>
              <a:t> </a:t>
            </a:r>
            <a:r>
              <a:rPr lang="zh-CN" altLang="en-US" sz="1400" b="1">
                <a:solidFill>
                  <a:schemeClr val="bg1"/>
                </a:solidFill>
                <a:latin typeface="微軟正黑體" panose="020B0604030504040204" pitchFamily="34" charset="-120"/>
                <a:ea typeface="微軟正黑體" panose="020B0604030504040204" pitchFamily="34" charset="-120"/>
                <a:cs typeface="+mn-ea"/>
                <a:sym typeface="+mn-lt"/>
              </a:rPr>
              <a:t>以提供</a:t>
            </a:r>
            <a:r>
              <a:rPr lang="zh-TW" altLang="en-US" sz="1400" b="1">
                <a:solidFill>
                  <a:schemeClr val="bg1"/>
                </a:solidFill>
                <a:latin typeface="微軟正黑體" panose="020B0604030504040204" pitchFamily="34" charset="-120"/>
                <a:ea typeface="微軟正黑體" panose="020B0604030504040204" pitchFamily="34" charset="-120"/>
                <a:cs typeface="+mn-ea"/>
                <a:sym typeface="+mn-lt"/>
              </a:rPr>
              <a:t> </a:t>
            </a:r>
            <a:r>
              <a:rPr lang="en-US" altLang="zh-CN" sz="1400" b="1">
                <a:solidFill>
                  <a:srgbClr val="04DA05"/>
                </a:solidFill>
                <a:latin typeface="微軟正黑體" panose="020B0604030504040204" pitchFamily="34" charset="-120"/>
                <a:ea typeface="微軟正黑體" panose="020B0604030504040204" pitchFamily="34" charset="-120"/>
                <a:cs typeface="+mn-ea"/>
                <a:sym typeface="+mn-lt"/>
              </a:rPr>
              <a:t>petabytes (PBs) </a:t>
            </a:r>
            <a:r>
              <a:rPr lang="zh-CN" altLang="en-US" sz="1400" b="1">
                <a:solidFill>
                  <a:schemeClr val="bg1"/>
                </a:solidFill>
                <a:latin typeface="微軟正黑體" panose="020B0604030504040204" pitchFamily="34" charset="-120"/>
                <a:ea typeface="微軟正黑體" panose="020B0604030504040204" pitchFamily="34" charset="-120"/>
                <a:cs typeface="+mn-ea"/>
                <a:sym typeface="+mn-lt"/>
              </a:rPr>
              <a:t>原始儲存容量</a:t>
            </a:r>
            <a:r>
              <a:rPr lang="en-US" altLang="zh-CN" sz="1400" b="1">
                <a:solidFill>
                  <a:schemeClr val="bg1"/>
                </a:solidFill>
                <a:latin typeface="微軟正黑體" panose="020B0604030504040204" pitchFamily="34" charset="-120"/>
                <a:ea typeface="微軟正黑體" panose="020B0604030504040204" pitchFamily="34" charset="-120"/>
                <a:cs typeface="+mn-ea"/>
                <a:sym typeface="+mn-lt"/>
              </a:rPr>
              <a:t> (raw capacity)</a:t>
            </a:r>
            <a:r>
              <a:rPr lang="zh-CN" altLang="en-US" sz="1400" b="1">
                <a:solidFill>
                  <a:schemeClr val="bg1"/>
                </a:solidFill>
                <a:latin typeface="微軟正黑體" panose="020B0604030504040204" pitchFamily="34" charset="-120"/>
                <a:ea typeface="微軟正黑體" panose="020B0604030504040204" pitchFamily="34" charset="-120"/>
                <a:cs typeface="+mn-ea"/>
                <a:sym typeface="+mn-lt"/>
              </a:rPr>
              <a:t>．</a:t>
            </a:r>
            <a:endParaRPr lang="en-US" altLang="zh-CN" sz="1400">
              <a:solidFill>
                <a:schemeClr val="bg1"/>
              </a:solidFill>
              <a:latin typeface="微軟正黑體" panose="020B0604030504040204" pitchFamily="34" charset="-120"/>
              <a:ea typeface="微軟正黑體" panose="020B0604030504040204" pitchFamily="34" charset="-120"/>
              <a:cs typeface="+mn-ea"/>
              <a:sym typeface="+mn-lt"/>
            </a:endParaRPr>
          </a:p>
        </p:txBody>
      </p:sp>
      <p:sp>
        <p:nvSpPr>
          <p:cNvPr id="37" name="文字方塊 36">
            <a:extLst>
              <a:ext uri="{FF2B5EF4-FFF2-40B4-BE49-F238E27FC236}">
                <a16:creationId xmlns:a16="http://schemas.microsoft.com/office/drawing/2014/main" id="{3CCF7F4B-C79D-D14F-9AEA-2C7026F9B61F}"/>
              </a:ext>
            </a:extLst>
          </p:cNvPr>
          <p:cNvSpPr txBox="1"/>
          <p:nvPr/>
        </p:nvSpPr>
        <p:spPr>
          <a:xfrm>
            <a:off x="7823108" y="5543319"/>
            <a:ext cx="2864725" cy="861774"/>
          </a:xfrm>
          <a:prstGeom prst="rect">
            <a:avLst/>
          </a:prstGeom>
        </p:spPr>
        <p:txBody>
          <a:bodyPr wrap="square" rtlCol="0">
            <a:spAutoFit/>
          </a:bodyPr>
          <a:lstStyle/>
          <a:p>
            <a:pPr algn="l"/>
            <a:r>
              <a:rPr kumimoji="1" lang="zh-TW" altLang="en-US" sz="10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注意：</a:t>
            </a:r>
            <a:endParaRPr kumimoji="1" lang="en-US" altLang="zh-TW" sz="10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a:p>
            <a:pPr marL="228600" indent="-228600" algn="l">
              <a:buAutoNum type="arabicPeriod"/>
            </a:pPr>
            <a:r>
              <a:rPr kumimoji="1" lang="zh-TW" altLang="en-US" sz="10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需再額外選購</a:t>
            </a:r>
            <a:r>
              <a:rPr kumimoji="1" lang="en-US" altLang="zh-TW" sz="10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SAS HBA </a:t>
            </a:r>
            <a:r>
              <a:rPr kumimoji="1" lang="zh-TW" altLang="en-US" sz="10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擴充卡安裝至</a:t>
            </a:r>
            <a:r>
              <a:rPr kumimoji="1" lang="en-US" altLang="zh-TW" sz="10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NAS.</a:t>
            </a:r>
          </a:p>
          <a:p>
            <a:pPr marL="228600" indent="-228600">
              <a:buAutoNum type="arabicPeriod"/>
            </a:pPr>
            <a:r>
              <a:rPr lang="zh-TW" altLang="en-US" sz="1000">
                <a:solidFill>
                  <a:schemeClr val="bg1"/>
                </a:solidFill>
                <a:latin typeface="Arial" panose="020B0604020202020204" pitchFamily="34" charset="0"/>
                <a:cs typeface="Arial" panose="020B0604020202020204" pitchFamily="34" charset="0"/>
              </a:rPr>
              <a:t>僅能作為獨立的儲存池或磁碟區，無法與 </a:t>
            </a:r>
            <a:r>
              <a:rPr lang="en" altLang="zh-TW" sz="1000">
                <a:solidFill>
                  <a:schemeClr val="bg1"/>
                </a:solidFill>
                <a:latin typeface="Arial" panose="020B0604020202020204" pitchFamily="34" charset="0"/>
                <a:cs typeface="Arial" panose="020B0604020202020204" pitchFamily="34" charset="0"/>
              </a:rPr>
              <a:t>NAS </a:t>
            </a:r>
            <a:r>
              <a:rPr lang="zh-TW" altLang="en-US" sz="1000">
                <a:solidFill>
                  <a:schemeClr val="bg1"/>
                </a:solidFill>
                <a:latin typeface="Arial" panose="020B0604020202020204" pitchFamily="34" charset="0"/>
                <a:cs typeface="Arial" panose="020B0604020202020204" pitchFamily="34" charset="0"/>
              </a:rPr>
              <a:t>主機的儲存池或磁碟區合併使用，且系統應用僅能安裝於 </a:t>
            </a:r>
            <a:r>
              <a:rPr lang="en" altLang="zh-TW" sz="1000">
                <a:solidFill>
                  <a:schemeClr val="bg1"/>
                </a:solidFill>
                <a:latin typeface="Arial" panose="020B0604020202020204" pitchFamily="34" charset="0"/>
                <a:cs typeface="Arial" panose="020B0604020202020204" pitchFamily="34" charset="0"/>
              </a:rPr>
              <a:t>NAS </a:t>
            </a:r>
            <a:r>
              <a:rPr lang="zh-TW" altLang="en-US" sz="1000">
                <a:solidFill>
                  <a:schemeClr val="bg1"/>
                </a:solidFill>
                <a:latin typeface="Arial" panose="020B0604020202020204" pitchFamily="34" charset="0"/>
                <a:cs typeface="Arial" panose="020B0604020202020204" pitchFamily="34" charset="0"/>
              </a:rPr>
              <a:t>本機。</a:t>
            </a:r>
            <a:endParaRPr kumimoji="1" lang="zh-TW" altLang="en-US" sz="10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endParaRPr>
          </a:p>
        </p:txBody>
      </p:sp>
      <p:grpSp>
        <p:nvGrpSpPr>
          <p:cNvPr id="7" name="群組 6">
            <a:extLst>
              <a:ext uri="{FF2B5EF4-FFF2-40B4-BE49-F238E27FC236}">
                <a16:creationId xmlns:a16="http://schemas.microsoft.com/office/drawing/2014/main" id="{A79CAF3F-10A7-42AB-ADA4-99653158A820}"/>
              </a:ext>
            </a:extLst>
          </p:cNvPr>
          <p:cNvGrpSpPr/>
          <p:nvPr/>
        </p:nvGrpSpPr>
        <p:grpSpPr>
          <a:xfrm>
            <a:off x="491697" y="1545019"/>
            <a:ext cx="6960518" cy="4782035"/>
            <a:chOff x="150616" y="1243276"/>
            <a:chExt cx="7442200" cy="5112962"/>
          </a:xfrm>
        </p:grpSpPr>
        <p:pic>
          <p:nvPicPr>
            <p:cNvPr id="14" name="圖片 13" descr="一張含有 文字, 電子用品 的圖片&#10;&#10;自動產生的描述">
              <a:extLst>
                <a:ext uri="{FF2B5EF4-FFF2-40B4-BE49-F238E27FC236}">
                  <a16:creationId xmlns:a16="http://schemas.microsoft.com/office/drawing/2014/main" id="{CA18C422-0416-D441-841C-7C02C464412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475057" y="1243276"/>
              <a:ext cx="2590800" cy="2590800"/>
            </a:xfrm>
            <a:prstGeom prst="rect">
              <a:avLst/>
            </a:prstGeom>
          </p:spPr>
        </p:pic>
        <p:pic>
          <p:nvPicPr>
            <p:cNvPr id="4" name="圖片 3">
              <a:extLst>
                <a:ext uri="{FF2B5EF4-FFF2-40B4-BE49-F238E27FC236}">
                  <a16:creationId xmlns:a16="http://schemas.microsoft.com/office/drawing/2014/main" id="{4EC72761-B30C-7749-85B5-70A93B73A949}"/>
                </a:ext>
              </a:extLst>
            </p:cNvPr>
            <p:cNvPicPr>
              <a:picLocks noChangeAspect="1"/>
            </p:cNvPicPr>
            <p:nvPr/>
          </p:nvPicPr>
          <p:blipFill>
            <a:blip r:embed="rId5"/>
            <a:stretch>
              <a:fillRect/>
            </a:stretch>
          </p:blipFill>
          <p:spPr>
            <a:xfrm>
              <a:off x="5121254" y="1509359"/>
              <a:ext cx="2230346" cy="2230346"/>
            </a:xfrm>
            <a:prstGeom prst="rect">
              <a:avLst/>
            </a:prstGeom>
          </p:spPr>
        </p:pic>
        <p:grpSp>
          <p:nvGrpSpPr>
            <p:cNvPr id="22" name="群組 21">
              <a:extLst>
                <a:ext uri="{FF2B5EF4-FFF2-40B4-BE49-F238E27FC236}">
                  <a16:creationId xmlns:a16="http://schemas.microsoft.com/office/drawing/2014/main" id="{74628A0A-0DCE-41C6-9DE7-C1F22ED34BF0}"/>
                </a:ext>
              </a:extLst>
            </p:cNvPr>
            <p:cNvGrpSpPr/>
            <p:nvPr/>
          </p:nvGrpSpPr>
          <p:grpSpPr>
            <a:xfrm>
              <a:off x="4977424" y="3891808"/>
              <a:ext cx="2615392" cy="2464430"/>
              <a:chOff x="576844" y="2275242"/>
              <a:chExt cx="3080756" cy="4754880"/>
            </a:xfrm>
          </p:grpSpPr>
          <p:sp>
            <p:nvSpPr>
              <p:cNvPr id="23" name="矩形 22">
                <a:extLst>
                  <a:ext uri="{FF2B5EF4-FFF2-40B4-BE49-F238E27FC236}">
                    <a16:creationId xmlns:a16="http://schemas.microsoft.com/office/drawing/2014/main" id="{2A54E89D-52C4-4AE6-9D7D-28511CB0184F}"/>
                  </a:ext>
                </a:extLst>
              </p:cNvPr>
              <p:cNvSpPr/>
              <p:nvPr/>
            </p:nvSpPr>
            <p:spPr>
              <a:xfrm>
                <a:off x="576844" y="2275242"/>
                <a:ext cx="2743200" cy="4754880"/>
              </a:xfrm>
              <a:prstGeom prst="rect">
                <a:avLst/>
              </a:prstGeom>
              <a:gradFill>
                <a:gsLst>
                  <a:gs pos="13000">
                    <a:schemeClr val="bg1">
                      <a:alpha val="90000"/>
                    </a:schemeClr>
                  </a:gs>
                  <a:gs pos="93000">
                    <a:srgbClr val="F5F5F5">
                      <a:alpha val="82000"/>
                    </a:srgbClr>
                  </a:gs>
                  <a:gs pos="0">
                    <a:schemeClr val="bg1">
                      <a:alpha val="84000"/>
                    </a:schemeClr>
                  </a:gs>
                  <a:gs pos="100000">
                    <a:schemeClr val="bg1">
                      <a:lumMod val="75000"/>
                      <a:alpha val="6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cs typeface="+mn-ea"/>
                  <a:sym typeface="+mn-lt"/>
                </a:endParaRPr>
              </a:p>
            </p:txBody>
          </p:sp>
          <p:pic>
            <p:nvPicPr>
              <p:cNvPr id="24" name="圖形 23">
                <a:extLst>
                  <a:ext uri="{FF2B5EF4-FFF2-40B4-BE49-F238E27FC236}">
                    <a16:creationId xmlns:a16="http://schemas.microsoft.com/office/drawing/2014/main" id="{2914B4F4-CF42-4E24-9A66-2AB0632FCC55}"/>
                  </a:ext>
                </a:extLst>
              </p:cNvPr>
              <p:cNvPicPr>
                <a:picLocks noChangeAspect="1"/>
              </p:cNvPicPr>
              <p:nvPr/>
            </p:nvPicPr>
            <p:blipFill rotWithShape="1">
              <a:blip r:embed="rId6">
                <a:extLst>
                  <a:ext uri="{96DAC541-7B7A-43D3-8B79-37D633B846F1}">
                    <asvg:svgBlip xmlns:asvg="http://schemas.microsoft.com/office/drawing/2016/SVG/main" r:embed="rId7"/>
                  </a:ext>
                </a:extLst>
              </a:blip>
              <a:srcRect t="62821"/>
              <a:stretch/>
            </p:blipFill>
            <p:spPr>
              <a:xfrm rot="16200000">
                <a:off x="1258118" y="4337170"/>
                <a:ext cx="4461410" cy="337554"/>
              </a:xfrm>
              <a:prstGeom prst="rect">
                <a:avLst/>
              </a:prstGeom>
            </p:spPr>
          </p:pic>
        </p:grpSp>
        <p:grpSp>
          <p:nvGrpSpPr>
            <p:cNvPr id="2" name="群組 1">
              <a:extLst>
                <a:ext uri="{FF2B5EF4-FFF2-40B4-BE49-F238E27FC236}">
                  <a16:creationId xmlns:a16="http://schemas.microsoft.com/office/drawing/2014/main" id="{73BBF07A-DCD2-4CF1-AA47-9114510912B1}"/>
                </a:ext>
              </a:extLst>
            </p:cNvPr>
            <p:cNvGrpSpPr/>
            <p:nvPr/>
          </p:nvGrpSpPr>
          <p:grpSpPr>
            <a:xfrm>
              <a:off x="150617" y="3468956"/>
              <a:ext cx="7210912" cy="2887282"/>
              <a:chOff x="150617" y="3468956"/>
              <a:chExt cx="7210912" cy="2887282"/>
            </a:xfrm>
          </p:grpSpPr>
          <p:grpSp>
            <p:nvGrpSpPr>
              <p:cNvPr id="11" name="群組 10">
                <a:extLst>
                  <a:ext uri="{FF2B5EF4-FFF2-40B4-BE49-F238E27FC236}">
                    <a16:creationId xmlns:a16="http://schemas.microsoft.com/office/drawing/2014/main" id="{287C4AD7-1C95-4C58-B9A0-69064EC37CED}"/>
                  </a:ext>
                </a:extLst>
              </p:cNvPr>
              <p:cNvGrpSpPr/>
              <p:nvPr/>
            </p:nvGrpSpPr>
            <p:grpSpPr>
              <a:xfrm>
                <a:off x="150617" y="3891808"/>
                <a:ext cx="2615392" cy="2464430"/>
                <a:chOff x="576844" y="2275242"/>
                <a:chExt cx="3080756" cy="4754880"/>
              </a:xfrm>
            </p:grpSpPr>
            <p:sp>
              <p:nvSpPr>
                <p:cNvPr id="12" name="矩形 11">
                  <a:extLst>
                    <a:ext uri="{FF2B5EF4-FFF2-40B4-BE49-F238E27FC236}">
                      <a16:creationId xmlns:a16="http://schemas.microsoft.com/office/drawing/2014/main" id="{DCC095A5-4104-4EE1-96AD-AFE3948EB42B}"/>
                    </a:ext>
                  </a:extLst>
                </p:cNvPr>
                <p:cNvSpPr/>
                <p:nvPr/>
              </p:nvSpPr>
              <p:spPr>
                <a:xfrm>
                  <a:off x="576844" y="2275242"/>
                  <a:ext cx="2743201" cy="4754880"/>
                </a:xfrm>
                <a:prstGeom prst="rect">
                  <a:avLst/>
                </a:prstGeom>
                <a:gradFill>
                  <a:gsLst>
                    <a:gs pos="13000">
                      <a:schemeClr val="bg1">
                        <a:alpha val="90000"/>
                      </a:schemeClr>
                    </a:gs>
                    <a:gs pos="93000">
                      <a:srgbClr val="F5F5F5">
                        <a:alpha val="82000"/>
                      </a:srgbClr>
                    </a:gs>
                    <a:gs pos="0">
                      <a:schemeClr val="bg1">
                        <a:alpha val="84000"/>
                      </a:schemeClr>
                    </a:gs>
                    <a:gs pos="100000">
                      <a:schemeClr val="bg1">
                        <a:lumMod val="75000"/>
                        <a:alpha val="6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cs typeface="+mn-ea"/>
                    <a:sym typeface="+mn-lt"/>
                  </a:endParaRPr>
                </a:p>
              </p:txBody>
            </p:sp>
            <p:pic>
              <p:nvPicPr>
                <p:cNvPr id="16" name="圖形 15">
                  <a:extLst>
                    <a:ext uri="{FF2B5EF4-FFF2-40B4-BE49-F238E27FC236}">
                      <a16:creationId xmlns:a16="http://schemas.microsoft.com/office/drawing/2014/main" id="{906C7F30-8927-42EC-8B9A-E603230218C2}"/>
                    </a:ext>
                  </a:extLst>
                </p:cNvPr>
                <p:cNvPicPr>
                  <a:picLocks noChangeAspect="1"/>
                </p:cNvPicPr>
                <p:nvPr/>
              </p:nvPicPr>
              <p:blipFill rotWithShape="1">
                <a:blip r:embed="rId6">
                  <a:extLst>
                    <a:ext uri="{96DAC541-7B7A-43D3-8B79-37D633B846F1}">
                      <asvg:svgBlip xmlns:asvg="http://schemas.microsoft.com/office/drawing/2016/SVG/main" r:embed="rId7"/>
                    </a:ext>
                  </a:extLst>
                </a:blip>
                <a:srcRect t="62821"/>
                <a:stretch/>
              </p:blipFill>
              <p:spPr>
                <a:xfrm rot="16200000">
                  <a:off x="1258118" y="4337170"/>
                  <a:ext cx="4461410" cy="337554"/>
                </a:xfrm>
                <a:prstGeom prst="rect">
                  <a:avLst/>
                </a:prstGeom>
              </p:spPr>
            </p:pic>
          </p:grpSp>
          <p:pic>
            <p:nvPicPr>
              <p:cNvPr id="10" name="圖片 9" descr="一張含有 文字, 綠色, 電子用品, 顯示 的圖片&#10;&#10;自動產生的描述">
                <a:extLst>
                  <a:ext uri="{FF2B5EF4-FFF2-40B4-BE49-F238E27FC236}">
                    <a16:creationId xmlns:a16="http://schemas.microsoft.com/office/drawing/2014/main" id="{8525A9A4-F901-42B2-B630-ECEC8C3BE578}"/>
                  </a:ext>
                </a:extLst>
              </p:cNvPr>
              <p:cNvPicPr>
                <a:picLocks noChangeAspect="1"/>
              </p:cNvPicPr>
              <p:nvPr/>
            </p:nvPicPr>
            <p:blipFill>
              <a:blip r:embed="rId8"/>
              <a:stretch>
                <a:fillRect/>
              </a:stretch>
            </p:blipFill>
            <p:spPr>
              <a:xfrm>
                <a:off x="150617" y="3468956"/>
                <a:ext cx="2328826" cy="476250"/>
              </a:xfrm>
              <a:prstGeom prst="rect">
                <a:avLst/>
              </a:prstGeom>
              <a:effectLst>
                <a:outerShdw blurRad="190500" dist="114300" dir="3960000" algn="tl" rotWithShape="0">
                  <a:prstClr val="black">
                    <a:alpha val="40000"/>
                  </a:prstClr>
                </a:outerShdw>
              </a:effectLst>
            </p:spPr>
          </p:pic>
          <p:grpSp>
            <p:nvGrpSpPr>
              <p:cNvPr id="17" name="群組 16">
                <a:extLst>
                  <a:ext uri="{FF2B5EF4-FFF2-40B4-BE49-F238E27FC236}">
                    <a16:creationId xmlns:a16="http://schemas.microsoft.com/office/drawing/2014/main" id="{34405291-3E49-4540-BD61-D8760991E395}"/>
                  </a:ext>
                </a:extLst>
              </p:cNvPr>
              <p:cNvGrpSpPr/>
              <p:nvPr/>
            </p:nvGrpSpPr>
            <p:grpSpPr>
              <a:xfrm>
                <a:off x="2564021" y="3891808"/>
                <a:ext cx="2615392" cy="2464430"/>
                <a:chOff x="576844" y="2275242"/>
                <a:chExt cx="3080756" cy="4754880"/>
              </a:xfrm>
            </p:grpSpPr>
            <p:sp>
              <p:nvSpPr>
                <p:cNvPr id="19" name="矩形 18">
                  <a:extLst>
                    <a:ext uri="{FF2B5EF4-FFF2-40B4-BE49-F238E27FC236}">
                      <a16:creationId xmlns:a16="http://schemas.microsoft.com/office/drawing/2014/main" id="{9BA44DCF-C232-451F-9294-19AF6505092A}"/>
                    </a:ext>
                  </a:extLst>
                </p:cNvPr>
                <p:cNvSpPr/>
                <p:nvPr/>
              </p:nvSpPr>
              <p:spPr>
                <a:xfrm>
                  <a:off x="576844" y="2275242"/>
                  <a:ext cx="2743201" cy="4754880"/>
                </a:xfrm>
                <a:prstGeom prst="rect">
                  <a:avLst/>
                </a:prstGeom>
                <a:gradFill>
                  <a:gsLst>
                    <a:gs pos="13000">
                      <a:schemeClr val="bg1">
                        <a:alpha val="90000"/>
                      </a:schemeClr>
                    </a:gs>
                    <a:gs pos="93000">
                      <a:srgbClr val="F5F5F5">
                        <a:alpha val="82000"/>
                      </a:srgbClr>
                    </a:gs>
                    <a:gs pos="0">
                      <a:schemeClr val="bg1">
                        <a:alpha val="84000"/>
                      </a:schemeClr>
                    </a:gs>
                    <a:gs pos="100000">
                      <a:schemeClr val="bg1">
                        <a:lumMod val="75000"/>
                        <a:alpha val="6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cs typeface="+mn-ea"/>
                    <a:sym typeface="+mn-lt"/>
                  </a:endParaRPr>
                </a:p>
              </p:txBody>
            </p:sp>
            <p:pic>
              <p:nvPicPr>
                <p:cNvPr id="20" name="圖形 19">
                  <a:extLst>
                    <a:ext uri="{FF2B5EF4-FFF2-40B4-BE49-F238E27FC236}">
                      <a16:creationId xmlns:a16="http://schemas.microsoft.com/office/drawing/2014/main" id="{EB449251-4474-48E2-B43C-586D618B673B}"/>
                    </a:ext>
                  </a:extLst>
                </p:cNvPr>
                <p:cNvPicPr>
                  <a:picLocks noChangeAspect="1"/>
                </p:cNvPicPr>
                <p:nvPr/>
              </p:nvPicPr>
              <p:blipFill rotWithShape="1">
                <a:blip r:embed="rId6">
                  <a:extLst>
                    <a:ext uri="{96DAC541-7B7A-43D3-8B79-37D633B846F1}">
                      <asvg:svgBlip xmlns:asvg="http://schemas.microsoft.com/office/drawing/2016/SVG/main" r:embed="rId7"/>
                    </a:ext>
                  </a:extLst>
                </a:blip>
                <a:srcRect t="62821"/>
                <a:stretch/>
              </p:blipFill>
              <p:spPr>
                <a:xfrm rot="16200000">
                  <a:off x="1258118" y="4337170"/>
                  <a:ext cx="4461410" cy="337554"/>
                </a:xfrm>
                <a:prstGeom prst="rect">
                  <a:avLst/>
                </a:prstGeom>
              </p:spPr>
            </p:pic>
          </p:grpSp>
          <p:pic>
            <p:nvPicPr>
              <p:cNvPr id="21" name="圖片 20" descr="一張含有 文字, 綠色, 電子用品, 顯示 的圖片&#10;&#10;自動產生的描述">
                <a:extLst>
                  <a:ext uri="{FF2B5EF4-FFF2-40B4-BE49-F238E27FC236}">
                    <a16:creationId xmlns:a16="http://schemas.microsoft.com/office/drawing/2014/main" id="{185F3418-31FB-495F-82B8-816E9D1272F3}"/>
                  </a:ext>
                </a:extLst>
              </p:cNvPr>
              <p:cNvPicPr>
                <a:picLocks noChangeAspect="1"/>
              </p:cNvPicPr>
              <p:nvPr/>
            </p:nvPicPr>
            <p:blipFill>
              <a:blip r:embed="rId8"/>
              <a:stretch>
                <a:fillRect/>
              </a:stretch>
            </p:blipFill>
            <p:spPr>
              <a:xfrm>
                <a:off x="2564021" y="3468956"/>
                <a:ext cx="2328826" cy="476250"/>
              </a:xfrm>
              <a:prstGeom prst="rect">
                <a:avLst/>
              </a:prstGeom>
              <a:effectLst>
                <a:outerShdw blurRad="190500" dist="114300" dir="3960000" algn="tl" rotWithShape="0">
                  <a:prstClr val="black">
                    <a:alpha val="40000"/>
                  </a:prstClr>
                </a:outerShdw>
              </a:effectLst>
            </p:spPr>
          </p:pic>
          <p:pic>
            <p:nvPicPr>
              <p:cNvPr id="25" name="圖片 24" descr="一張含有 文字, 綠色, 電子用品, 顯示 的圖片&#10;&#10;自動產生的描述">
                <a:extLst>
                  <a:ext uri="{FF2B5EF4-FFF2-40B4-BE49-F238E27FC236}">
                    <a16:creationId xmlns:a16="http://schemas.microsoft.com/office/drawing/2014/main" id="{75309ECA-8DBD-4FB6-B9D2-E8B6DB560E34}"/>
                  </a:ext>
                </a:extLst>
              </p:cNvPr>
              <p:cNvPicPr>
                <a:picLocks noChangeAspect="1"/>
              </p:cNvPicPr>
              <p:nvPr/>
            </p:nvPicPr>
            <p:blipFill>
              <a:blip r:embed="rId8"/>
              <a:stretch>
                <a:fillRect/>
              </a:stretch>
            </p:blipFill>
            <p:spPr>
              <a:xfrm>
                <a:off x="4977424" y="3468956"/>
                <a:ext cx="2328826" cy="476250"/>
              </a:xfrm>
              <a:prstGeom prst="rect">
                <a:avLst/>
              </a:prstGeom>
              <a:effectLst>
                <a:outerShdw blurRad="190500" dist="114300" dir="3960000" algn="tl" rotWithShape="0">
                  <a:prstClr val="black">
                    <a:alpha val="40000"/>
                  </a:prstClr>
                </a:outerShdw>
              </a:effectLst>
            </p:spPr>
          </p:pic>
          <p:sp>
            <p:nvSpPr>
              <p:cNvPr id="26" name="文字方塊 25">
                <a:extLst>
                  <a:ext uri="{FF2B5EF4-FFF2-40B4-BE49-F238E27FC236}">
                    <a16:creationId xmlns:a16="http://schemas.microsoft.com/office/drawing/2014/main" id="{823E5F6E-2EAA-46E5-A269-1C024EFECDA5}"/>
                  </a:ext>
                </a:extLst>
              </p:cNvPr>
              <p:cNvSpPr txBox="1"/>
              <p:nvPr/>
            </p:nvSpPr>
            <p:spPr>
              <a:xfrm>
                <a:off x="226816" y="3527466"/>
                <a:ext cx="2170257" cy="353943"/>
              </a:xfrm>
              <a:prstGeom prst="rect">
                <a:avLst/>
              </a:prstGeom>
              <a:noFill/>
            </p:spPr>
            <p:txBody>
              <a:bodyPr wrap="square">
                <a:spAutoFit/>
              </a:bodyPr>
              <a:lstStyle/>
              <a:p>
                <a:pPr algn="ctr"/>
                <a:r>
                  <a:rPr lang="zh-TW" altLang="en-US" sz="1700" kern="0">
                    <a:solidFill>
                      <a:srgbClr val="00E200"/>
                    </a:solidFill>
                    <a:effectLst/>
                    <a:latin typeface="微軟正黑體" panose="020B0604030504040204" pitchFamily="34" charset="-120"/>
                    <a:ea typeface="微軟正黑體" panose="020B0604030504040204" pitchFamily="34" charset="-120"/>
                    <a:cs typeface="+mn-ea"/>
                    <a:sym typeface="+mn-lt"/>
                  </a:rPr>
                  <a:t>超大容量</a:t>
                </a:r>
                <a:endParaRPr lang="zh-TW" altLang="zh-TW" sz="1700" kern="100">
                  <a:solidFill>
                    <a:srgbClr val="00E200"/>
                  </a:solidFill>
                  <a:effectLst/>
                  <a:latin typeface="微軟正黑體" panose="020B0604030504040204" pitchFamily="34" charset="-120"/>
                  <a:ea typeface="微軟正黑體" panose="020B0604030504040204" pitchFamily="34" charset="-120"/>
                  <a:cs typeface="+mn-ea"/>
                  <a:sym typeface="+mn-lt"/>
                </a:endParaRPr>
              </a:p>
            </p:txBody>
          </p:sp>
          <p:sp>
            <p:nvSpPr>
              <p:cNvPr id="27" name="文字方塊 26">
                <a:extLst>
                  <a:ext uri="{FF2B5EF4-FFF2-40B4-BE49-F238E27FC236}">
                    <a16:creationId xmlns:a16="http://schemas.microsoft.com/office/drawing/2014/main" id="{57D0B126-18C4-4E88-A30B-648B852E8CD9}"/>
                  </a:ext>
                </a:extLst>
              </p:cNvPr>
              <p:cNvSpPr txBox="1"/>
              <p:nvPr/>
            </p:nvSpPr>
            <p:spPr>
              <a:xfrm>
                <a:off x="2589418" y="3528773"/>
                <a:ext cx="2279247" cy="353943"/>
              </a:xfrm>
              <a:prstGeom prst="rect">
                <a:avLst/>
              </a:prstGeom>
              <a:noFill/>
            </p:spPr>
            <p:txBody>
              <a:bodyPr wrap="square">
                <a:spAutoFit/>
              </a:bodyPr>
              <a:lstStyle/>
              <a:p>
                <a:pPr algn="ctr"/>
                <a:r>
                  <a:rPr lang="zh-TW" altLang="en-US" sz="1700" kern="0">
                    <a:solidFill>
                      <a:srgbClr val="00E200"/>
                    </a:solidFill>
                    <a:effectLst/>
                    <a:latin typeface="微軟正黑體" panose="020B0604030504040204" pitchFamily="34" charset="-120"/>
                    <a:ea typeface="微軟正黑體" panose="020B0604030504040204" pitchFamily="34" charset="-120"/>
                    <a:cs typeface="+mn-ea"/>
                    <a:sym typeface="+mn-lt"/>
                  </a:rPr>
                  <a:t>超高密度</a:t>
                </a:r>
                <a:endParaRPr lang="en-US" altLang="zh-TW" sz="1700" kern="0">
                  <a:solidFill>
                    <a:srgbClr val="00E200"/>
                  </a:solidFill>
                  <a:effectLst/>
                  <a:latin typeface="微軟正黑體" panose="020B0604030504040204" pitchFamily="34" charset="-120"/>
                  <a:ea typeface="微軟正黑體" panose="020B0604030504040204" pitchFamily="34" charset="-120"/>
                  <a:cs typeface="+mn-ea"/>
                  <a:sym typeface="+mn-lt"/>
                </a:endParaRPr>
              </a:p>
            </p:txBody>
          </p:sp>
          <p:sp>
            <p:nvSpPr>
              <p:cNvPr id="28" name="文字方塊 27">
                <a:extLst>
                  <a:ext uri="{FF2B5EF4-FFF2-40B4-BE49-F238E27FC236}">
                    <a16:creationId xmlns:a16="http://schemas.microsoft.com/office/drawing/2014/main" id="{97A02C22-1BA9-4EDC-8ECC-43E12360368F}"/>
                  </a:ext>
                </a:extLst>
              </p:cNvPr>
              <p:cNvSpPr txBox="1"/>
              <p:nvPr/>
            </p:nvSpPr>
            <p:spPr>
              <a:xfrm>
                <a:off x="4915140" y="3526382"/>
                <a:ext cx="2446389" cy="353943"/>
              </a:xfrm>
              <a:prstGeom prst="rect">
                <a:avLst/>
              </a:prstGeom>
              <a:noFill/>
            </p:spPr>
            <p:txBody>
              <a:bodyPr wrap="square">
                <a:spAutoFit/>
              </a:bodyPr>
              <a:lstStyle/>
              <a:p>
                <a:pPr algn="ctr"/>
                <a:r>
                  <a:rPr lang="zh-TW" altLang="en-US" sz="1700" kern="0">
                    <a:solidFill>
                      <a:srgbClr val="00E200"/>
                    </a:solidFill>
                    <a:effectLst/>
                    <a:latin typeface="微軟正黑體" panose="020B0604030504040204" pitchFamily="34" charset="-120"/>
                    <a:ea typeface="微軟正黑體" panose="020B0604030504040204" pitchFamily="34" charset="-120"/>
                    <a:cs typeface="+mn-ea"/>
                    <a:sym typeface="+mn-lt"/>
                  </a:rPr>
                  <a:t>深度整合與管理</a:t>
                </a:r>
                <a:endParaRPr lang="en-US" altLang="zh-TW" sz="1700" kern="0">
                  <a:solidFill>
                    <a:srgbClr val="00E200"/>
                  </a:solidFill>
                  <a:effectLst/>
                  <a:latin typeface="微軟正黑體" panose="020B0604030504040204" pitchFamily="34" charset="-120"/>
                  <a:ea typeface="微軟正黑體" panose="020B0604030504040204" pitchFamily="34" charset="-120"/>
                  <a:cs typeface="+mn-ea"/>
                  <a:sym typeface="+mn-lt"/>
                </a:endParaRPr>
              </a:p>
            </p:txBody>
          </p:sp>
          <p:sp>
            <p:nvSpPr>
              <p:cNvPr id="29" name="文字方塊 28">
                <a:extLst>
                  <a:ext uri="{FF2B5EF4-FFF2-40B4-BE49-F238E27FC236}">
                    <a16:creationId xmlns:a16="http://schemas.microsoft.com/office/drawing/2014/main" id="{99D52491-CCA0-45D7-9D8A-EAA9E4DEDB84}"/>
                  </a:ext>
                </a:extLst>
              </p:cNvPr>
              <p:cNvSpPr txBox="1"/>
              <p:nvPr/>
            </p:nvSpPr>
            <p:spPr>
              <a:xfrm>
                <a:off x="314507" y="4139989"/>
                <a:ext cx="2026038" cy="1684885"/>
              </a:xfrm>
              <a:prstGeom prst="rect">
                <a:avLst/>
              </a:prstGeom>
              <a:noFill/>
            </p:spPr>
            <p:txBody>
              <a:bodyPr wrap="square">
                <a:spAutoFit/>
              </a:bodyPr>
              <a:lstStyle/>
              <a:p>
                <a:pPr>
                  <a:lnSpc>
                    <a:spcPts val="2100"/>
                  </a:lnSpc>
                </a:pP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NAS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搭配</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Seagate JBOD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全面滿足</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4K/8K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多媒體剪輯、大資料儲存資料中心、高效率虛擬化應用等企業需求．</a:t>
                </a:r>
                <a:endParaRPr lang="zh-TW" altLang="zh-TW" sz="1500" kern="100">
                  <a:solidFill>
                    <a:schemeClr val="tx1"/>
                  </a:solidFill>
                  <a:effectLst/>
                  <a:latin typeface="微軟正黑體" panose="020B0604030504040204" pitchFamily="34" charset="-120"/>
                  <a:ea typeface="微軟正黑體" panose="020B0604030504040204" pitchFamily="34" charset="-120"/>
                  <a:cs typeface="+mn-ea"/>
                  <a:sym typeface="+mn-lt"/>
                </a:endParaRPr>
              </a:p>
            </p:txBody>
          </p:sp>
          <p:sp>
            <p:nvSpPr>
              <p:cNvPr id="30" name="文字方塊 29">
                <a:extLst>
                  <a:ext uri="{FF2B5EF4-FFF2-40B4-BE49-F238E27FC236}">
                    <a16:creationId xmlns:a16="http://schemas.microsoft.com/office/drawing/2014/main" id="{9B42FED6-B752-4673-9E44-6D3A4720AC04}"/>
                  </a:ext>
                </a:extLst>
              </p:cNvPr>
              <p:cNvSpPr txBox="1"/>
              <p:nvPr/>
            </p:nvSpPr>
            <p:spPr>
              <a:xfrm>
                <a:off x="2766010" y="4139989"/>
                <a:ext cx="2026038" cy="1684885"/>
              </a:xfrm>
              <a:prstGeom prst="rect">
                <a:avLst/>
              </a:prstGeom>
              <a:noFill/>
            </p:spPr>
            <p:txBody>
              <a:bodyPr wrap="square">
                <a:spAutoFit/>
              </a:bodyPr>
              <a:lstStyle/>
              <a:p>
                <a:pPr>
                  <a:lnSpc>
                    <a:spcPts val="2100"/>
                  </a:lnSpc>
                </a:pP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Seagate </a:t>
                </a:r>
                <a:r>
                  <a:rPr lang="en-US" altLang="zh-TW" sz="1500" b="0" kern="1200" err="1">
                    <a:solidFill>
                      <a:schemeClr val="tx1"/>
                    </a:solidFill>
                    <a:effectLst/>
                    <a:latin typeface="微軟正黑體" panose="020B0604030504040204" pitchFamily="34" charset="-120"/>
                    <a:ea typeface="微軟正黑體" panose="020B0604030504040204" pitchFamily="34" charset="-120"/>
                    <a:cs typeface="+mn-ea"/>
                    <a:sym typeface="+mn-lt"/>
                  </a:rPr>
                  <a:t>Exos</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E 5U84 5U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高密度機架式</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JBOD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能支援</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84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顆硬碟</a:t>
                </a:r>
                <a:r>
                  <a:rPr lang="zh-TW" altLang="en-US" sz="1500">
                    <a:latin typeface="微軟正黑體" panose="020B0604030504040204" pitchFamily="34" charset="-120"/>
                    <a:ea typeface="微軟正黑體" panose="020B0604030504040204" pitchFamily="34" charset="-120"/>
                    <a:cs typeface="+mn-ea"/>
                    <a:sym typeface="+mn-lt"/>
                  </a:rPr>
                  <a:t>提供單機高達</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1.5 PB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超大儲存空間．</a:t>
                </a:r>
                <a:endPar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endParaRPr>
              </a:p>
            </p:txBody>
          </p:sp>
          <p:sp>
            <p:nvSpPr>
              <p:cNvPr id="31" name="文字方塊 30">
                <a:extLst>
                  <a:ext uri="{FF2B5EF4-FFF2-40B4-BE49-F238E27FC236}">
                    <a16:creationId xmlns:a16="http://schemas.microsoft.com/office/drawing/2014/main" id="{BEF2EFA2-51C2-4CC4-8F64-A6B68B3E1259}"/>
                  </a:ext>
                </a:extLst>
              </p:cNvPr>
              <p:cNvSpPr txBox="1"/>
              <p:nvPr/>
            </p:nvSpPr>
            <p:spPr>
              <a:xfrm>
                <a:off x="5168033" y="4152664"/>
                <a:ext cx="2026038" cy="1954189"/>
              </a:xfrm>
              <a:prstGeom prst="rect">
                <a:avLst/>
              </a:prstGeom>
              <a:noFill/>
            </p:spPr>
            <p:txBody>
              <a:bodyPr wrap="square">
                <a:spAutoFit/>
              </a:bodyPr>
              <a:lstStyle/>
              <a:p>
                <a:pPr>
                  <a:lnSpc>
                    <a:spcPts val="2100"/>
                  </a:lnSpc>
                </a:pP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QNAP NAS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作業系統內對</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a:t>
                </a:r>
                <a:r>
                  <a:rPr lang="en-US" altLang="zh-TW" sz="1500" b="1" i="1" kern="1200">
                    <a:solidFill>
                      <a:schemeClr val="tx1"/>
                    </a:solidFill>
                    <a:effectLst/>
                    <a:latin typeface="微軟正黑體" panose="020B0604030504040204" pitchFamily="34" charset="-120"/>
                    <a:ea typeface="微軟正黑體" panose="020B0604030504040204" pitchFamily="34" charset="-120"/>
                    <a:cs typeface="+mn-ea"/>
                    <a:sym typeface="+mn-lt"/>
                  </a:rPr>
                  <a:t>Storage</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&amp; </a:t>
                </a:r>
                <a:r>
                  <a:rPr lang="en-US" altLang="zh-TW" sz="1500" b="1" i="1" kern="1200">
                    <a:solidFill>
                      <a:schemeClr val="tx1"/>
                    </a:solidFill>
                    <a:effectLst/>
                    <a:latin typeface="微軟正黑體" panose="020B0604030504040204" pitchFamily="34" charset="-120"/>
                    <a:ea typeface="微軟正黑體" panose="020B0604030504040204" pitchFamily="34" charset="-120"/>
                    <a:cs typeface="+mn-ea"/>
                    <a:sym typeface="+mn-lt"/>
                  </a:rPr>
                  <a:t>Snapshots</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網頁管理介面讓</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NAS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與</a:t>
                </a:r>
                <a:r>
                  <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rPr>
                  <a:t> JBOD </a:t>
                </a:r>
                <a:r>
                  <a:rPr lang="zh-TW" altLang="en-US" sz="1500" b="0" kern="1200">
                    <a:solidFill>
                      <a:schemeClr val="tx1"/>
                    </a:solidFill>
                    <a:effectLst/>
                    <a:latin typeface="微軟正黑體" panose="020B0604030504040204" pitchFamily="34" charset="-120"/>
                    <a:ea typeface="微軟正黑體" panose="020B0604030504040204" pitchFamily="34" charset="-120"/>
                    <a:cs typeface="+mn-ea"/>
                    <a:sym typeface="+mn-lt"/>
                  </a:rPr>
                  <a:t>即時管理更有效率，並能有效</a:t>
                </a:r>
                <a:r>
                  <a:rPr lang="zh-TW" altLang="en-US" sz="1500">
                    <a:latin typeface="微軟正黑體" panose="020B0604030504040204" pitchFamily="34" charset="-120"/>
                    <a:ea typeface="微軟正黑體" panose="020B0604030504040204" pitchFamily="34" charset="-120"/>
                    <a:cs typeface="+mn-ea"/>
                    <a:sym typeface="+mn-lt"/>
                  </a:rPr>
                  <a:t>減輕</a:t>
                </a:r>
                <a:r>
                  <a:rPr lang="en-US" altLang="zh-TW" sz="1500">
                    <a:latin typeface="微軟正黑體" panose="020B0604030504040204" pitchFamily="34" charset="-120"/>
                    <a:ea typeface="微軟正黑體" panose="020B0604030504040204" pitchFamily="34" charset="-120"/>
                    <a:cs typeface="+mn-ea"/>
                    <a:sym typeface="+mn-lt"/>
                  </a:rPr>
                  <a:t> IT </a:t>
                </a:r>
                <a:r>
                  <a:rPr lang="zh-TW" altLang="en-US" sz="1500">
                    <a:latin typeface="微軟正黑體" panose="020B0604030504040204" pitchFamily="34" charset="-120"/>
                    <a:ea typeface="微軟正黑體" panose="020B0604030504040204" pitchFamily="34" charset="-120"/>
                    <a:cs typeface="+mn-ea"/>
                    <a:sym typeface="+mn-lt"/>
                  </a:rPr>
                  <a:t>管理負擔．</a:t>
                </a:r>
                <a:endParaRPr lang="en-US" altLang="zh-TW" sz="1500" b="0" kern="1200">
                  <a:solidFill>
                    <a:schemeClr val="tx1"/>
                  </a:solidFill>
                  <a:effectLst/>
                  <a:latin typeface="微軟正黑體" panose="020B0604030504040204" pitchFamily="34" charset="-120"/>
                  <a:ea typeface="微軟正黑體" panose="020B0604030504040204" pitchFamily="34" charset="-120"/>
                  <a:cs typeface="+mn-ea"/>
                  <a:sym typeface="+mn-lt"/>
                </a:endParaRPr>
              </a:p>
            </p:txBody>
          </p:sp>
        </p:grpSp>
        <p:sp>
          <p:nvSpPr>
            <p:cNvPr id="32" name="文字方塊 31">
              <a:extLst>
                <a:ext uri="{FF2B5EF4-FFF2-40B4-BE49-F238E27FC236}">
                  <a16:creationId xmlns:a16="http://schemas.microsoft.com/office/drawing/2014/main" id="{F5338281-F93F-4949-9A38-D4139D38F2DD}"/>
                </a:ext>
              </a:extLst>
            </p:cNvPr>
            <p:cNvSpPr txBox="1"/>
            <p:nvPr/>
          </p:nvSpPr>
          <p:spPr>
            <a:xfrm>
              <a:off x="2766010" y="2997152"/>
              <a:ext cx="1378408" cy="276999"/>
            </a:xfrm>
            <a:prstGeom prst="rect">
              <a:avLst/>
            </a:prstGeom>
            <a:noFill/>
          </p:spPr>
          <p:txBody>
            <a:bodyPr wrap="square">
              <a:spAutoFit/>
            </a:bodyPr>
            <a:lstStyle/>
            <a:p>
              <a:pPr algn="ctr"/>
              <a:r>
                <a:rPr lang="en-US" altLang="zh-TW" sz="1200" b="0" i="0" kern="1200">
                  <a:solidFill>
                    <a:schemeClr val="bg1"/>
                  </a:solidFill>
                  <a:effectLst/>
                  <a:latin typeface="微軟正黑體" panose="020B0604030504040204" pitchFamily="34" charset="-120"/>
                  <a:ea typeface="微軟正黑體" panose="020B0604030504040204" pitchFamily="34" charset="-120"/>
                  <a:cs typeface="+mn-ea"/>
                  <a:sym typeface="+mn-lt"/>
                </a:rPr>
                <a:t>Seagate JBOD</a:t>
              </a:r>
              <a:endParaRPr lang="zh-TW" altLang="en-US" sz="1200">
                <a:solidFill>
                  <a:schemeClr val="bg1"/>
                </a:solidFill>
                <a:latin typeface="微軟正黑體" panose="020B0604030504040204" pitchFamily="34" charset="-120"/>
                <a:ea typeface="微軟正黑體" panose="020B0604030504040204" pitchFamily="34" charset="-120"/>
                <a:cs typeface="+mn-ea"/>
                <a:sym typeface="+mn-lt"/>
              </a:endParaRPr>
            </a:p>
          </p:txBody>
        </p:sp>
        <p:sp>
          <p:nvSpPr>
            <p:cNvPr id="33" name="文字方塊 32">
              <a:extLst>
                <a:ext uri="{FF2B5EF4-FFF2-40B4-BE49-F238E27FC236}">
                  <a16:creationId xmlns:a16="http://schemas.microsoft.com/office/drawing/2014/main" id="{0F2A54BA-15A7-B848-8B4C-5E9D0D356F2B}"/>
                </a:ext>
              </a:extLst>
            </p:cNvPr>
            <p:cNvSpPr txBox="1"/>
            <p:nvPr/>
          </p:nvSpPr>
          <p:spPr>
            <a:xfrm>
              <a:off x="150616" y="3003630"/>
              <a:ext cx="2056618" cy="276999"/>
            </a:xfrm>
            <a:prstGeom prst="rect">
              <a:avLst/>
            </a:prstGeom>
            <a:noFill/>
          </p:spPr>
          <p:txBody>
            <a:bodyPr wrap="square">
              <a:spAutoFit/>
            </a:bodyPr>
            <a:lstStyle/>
            <a:p>
              <a:pPr algn="ct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QNAP TDS-h2489FU NAS</a:t>
              </a:r>
              <a:endParaRPr lang="zh-TW" altLang="en-US" sz="1200">
                <a:solidFill>
                  <a:schemeClr val="bg1"/>
                </a:solidFill>
                <a:latin typeface="微軟正黑體" panose="020B0604030504040204" pitchFamily="34" charset="-120"/>
                <a:ea typeface="微軟正黑體" panose="020B0604030504040204" pitchFamily="34" charset="-120"/>
                <a:cs typeface="+mn-ea"/>
                <a:sym typeface="+mn-lt"/>
              </a:endParaRPr>
            </a:p>
          </p:txBody>
        </p:sp>
        <p:pic>
          <p:nvPicPr>
            <p:cNvPr id="35" name="圖片 34">
              <a:extLst>
                <a:ext uri="{FF2B5EF4-FFF2-40B4-BE49-F238E27FC236}">
                  <a16:creationId xmlns:a16="http://schemas.microsoft.com/office/drawing/2014/main" id="{2A9EC25D-1F99-5E49-B737-8D5EA607F3CC}"/>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150616" y="2286649"/>
              <a:ext cx="2256335" cy="550546"/>
            </a:xfrm>
            <a:prstGeom prst="rect">
              <a:avLst/>
            </a:prstGeom>
          </p:spPr>
        </p:pic>
      </p:grpSp>
      <p:pic>
        <p:nvPicPr>
          <p:cNvPr id="5" name="圖片 4">
            <a:extLst>
              <a:ext uri="{FF2B5EF4-FFF2-40B4-BE49-F238E27FC236}">
                <a16:creationId xmlns:a16="http://schemas.microsoft.com/office/drawing/2014/main" id="{1B55F70D-5777-C34E-9D17-A3054467D0F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419815" y="5098603"/>
            <a:ext cx="1772185" cy="1555852"/>
          </a:xfrm>
          <a:prstGeom prst="rect">
            <a:avLst/>
          </a:prstGeom>
        </p:spPr>
      </p:pic>
      <p:sp>
        <p:nvSpPr>
          <p:cNvPr id="38" name="文字方塊 37">
            <a:extLst>
              <a:ext uri="{FF2B5EF4-FFF2-40B4-BE49-F238E27FC236}">
                <a16:creationId xmlns:a16="http://schemas.microsoft.com/office/drawing/2014/main" id="{27E1D598-5C5E-484E-9BB1-59FE03A92CED}"/>
              </a:ext>
            </a:extLst>
          </p:cNvPr>
          <p:cNvSpPr txBox="1"/>
          <p:nvPr/>
        </p:nvSpPr>
        <p:spPr>
          <a:xfrm>
            <a:off x="826851" y="194625"/>
            <a:ext cx="11595370" cy="1200329"/>
          </a:xfrm>
          <a:prstGeom prst="rect">
            <a:avLst/>
          </a:prstGeom>
          <a:noFill/>
        </p:spPr>
        <p:txBody>
          <a:bodyPr wrap="square" rtlCol="0">
            <a:spAutoFit/>
          </a:bodyPr>
          <a:lstStyle/>
          <a:p>
            <a:r>
              <a:rPr lang="en-US" altLang="zh-TW" sz="3600" b="1">
                <a:solidFill>
                  <a:schemeClr val="bg1"/>
                </a:solidFill>
                <a:latin typeface="微軟正黑體" panose="020B0604030504040204" pitchFamily="34" charset="-120"/>
                <a:ea typeface="微軟正黑體" panose="020B0604030504040204" pitchFamily="34" charset="-120"/>
              </a:rPr>
              <a:t>QNAP NAS x Seagate JBOD </a:t>
            </a:r>
            <a:r>
              <a:rPr lang="zh-TW" altLang="en-US" sz="3600" b="1">
                <a:solidFill>
                  <a:schemeClr val="bg1"/>
                </a:solidFill>
                <a:latin typeface="微軟正黑體" panose="020B0604030504040204" pitchFamily="34" charset="-120"/>
                <a:ea typeface="微軟正黑體" panose="020B0604030504040204" pitchFamily="34" charset="-120"/>
              </a:rPr>
              <a:t>解決方案提供企業高效率</a:t>
            </a:r>
          </a:p>
          <a:p>
            <a:r>
              <a:rPr lang="zh-TW" altLang="en-US" sz="3600" b="1">
                <a:solidFill>
                  <a:schemeClr val="bg1"/>
                </a:solidFill>
                <a:latin typeface="微軟正黑體" panose="020B0604030504040204" pitchFamily="34" charset="-120"/>
                <a:ea typeface="微軟正黑體" panose="020B0604030504040204" pitchFamily="34" charset="-120"/>
              </a:rPr>
              <a:t>數位轉型需求的超大容量 </a:t>
            </a:r>
            <a:r>
              <a:rPr lang="en-US" altLang="zh-TW" sz="3600" b="1">
                <a:solidFill>
                  <a:schemeClr val="bg1"/>
                </a:solidFill>
                <a:latin typeface="微軟正黑體" panose="020B0604030504040204" pitchFamily="34" charset="-120"/>
                <a:ea typeface="微軟正黑體" panose="020B0604030504040204" pitchFamily="34" charset="-120"/>
              </a:rPr>
              <a:t>PB </a:t>
            </a:r>
            <a:r>
              <a:rPr lang="zh-TW" altLang="en-US" sz="3600" b="1">
                <a:solidFill>
                  <a:schemeClr val="bg1"/>
                </a:solidFill>
                <a:latin typeface="微軟正黑體" panose="020B0604030504040204" pitchFamily="34" charset="-120"/>
                <a:ea typeface="微軟正黑體" panose="020B0604030504040204" pitchFamily="34" charset="-120"/>
              </a:rPr>
              <a:t>級儲存空間</a:t>
            </a:r>
          </a:p>
        </p:txBody>
      </p:sp>
    </p:spTree>
    <p:extLst>
      <p:ext uri="{BB962C8B-B14F-4D97-AF65-F5344CB8AC3E}">
        <p14:creationId xmlns:p14="http://schemas.microsoft.com/office/powerpoint/2010/main" val="5528925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矩形: 圓角 22">
            <a:extLst>
              <a:ext uri="{FF2B5EF4-FFF2-40B4-BE49-F238E27FC236}">
                <a16:creationId xmlns:a16="http://schemas.microsoft.com/office/drawing/2014/main" id="{E3A4A7A3-67BA-40C6-A2FB-D71FFF840138}"/>
              </a:ext>
            </a:extLst>
          </p:cNvPr>
          <p:cNvSpPr/>
          <p:nvPr/>
        </p:nvSpPr>
        <p:spPr>
          <a:xfrm>
            <a:off x="6210467" y="4353630"/>
            <a:ext cx="5811169" cy="1404514"/>
          </a:xfrm>
          <a:prstGeom prst="roundRect">
            <a:avLst>
              <a:gd name="adj" fmla="val 3329"/>
            </a:avLst>
          </a:prstGeom>
          <a:gradFill>
            <a:gsLst>
              <a:gs pos="0">
                <a:schemeClr val="tx1">
                  <a:lumMod val="85000"/>
                  <a:lumOff val="15000"/>
                  <a:alpha val="41000"/>
                </a:schemeClr>
              </a:gs>
              <a:gs pos="100000">
                <a:schemeClr val="tx1">
                  <a:lumMod val="95000"/>
                  <a:lumOff val="5000"/>
                  <a:alpha val="0"/>
                </a:schemeClr>
              </a:gs>
            </a:gsLst>
            <a:lin ang="0" scaled="0"/>
          </a:gradFill>
          <a:ln w="15875">
            <a:gradFill>
              <a:gsLst>
                <a:gs pos="0">
                  <a:srgbClr val="00FA00">
                    <a:lumMod val="96000"/>
                  </a:srgbClr>
                </a:gs>
                <a:gs pos="32000">
                  <a:schemeClr val="tx2">
                    <a:lumMod val="50000"/>
                    <a:alpha val="0"/>
                  </a:schemeClr>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cs typeface="+mn-ea"/>
              <a:sym typeface="+mn-lt"/>
            </a:endParaRPr>
          </a:p>
        </p:txBody>
      </p:sp>
      <p:sp>
        <p:nvSpPr>
          <p:cNvPr id="43" name="矩形: 圓角 22">
            <a:extLst>
              <a:ext uri="{FF2B5EF4-FFF2-40B4-BE49-F238E27FC236}">
                <a16:creationId xmlns:a16="http://schemas.microsoft.com/office/drawing/2014/main" id="{A2D07813-347A-45A1-BE50-D9F054355D98}"/>
              </a:ext>
            </a:extLst>
          </p:cNvPr>
          <p:cNvSpPr/>
          <p:nvPr/>
        </p:nvSpPr>
        <p:spPr>
          <a:xfrm>
            <a:off x="615066" y="4353630"/>
            <a:ext cx="5811169" cy="1404514"/>
          </a:xfrm>
          <a:prstGeom prst="roundRect">
            <a:avLst>
              <a:gd name="adj" fmla="val 3329"/>
            </a:avLst>
          </a:prstGeom>
          <a:gradFill>
            <a:gsLst>
              <a:gs pos="0">
                <a:schemeClr val="tx1">
                  <a:lumMod val="85000"/>
                  <a:lumOff val="15000"/>
                  <a:alpha val="41000"/>
                </a:schemeClr>
              </a:gs>
              <a:gs pos="100000">
                <a:schemeClr val="tx1">
                  <a:lumMod val="95000"/>
                  <a:lumOff val="5000"/>
                  <a:alpha val="0"/>
                </a:schemeClr>
              </a:gs>
            </a:gsLst>
            <a:lin ang="0" scaled="0"/>
          </a:gradFill>
          <a:ln w="15875">
            <a:gradFill>
              <a:gsLst>
                <a:gs pos="0">
                  <a:srgbClr val="00FA00">
                    <a:lumMod val="96000"/>
                  </a:srgbClr>
                </a:gs>
                <a:gs pos="32000">
                  <a:schemeClr val="tx2">
                    <a:lumMod val="50000"/>
                    <a:alpha val="0"/>
                  </a:schemeClr>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cs typeface="+mn-ea"/>
              <a:sym typeface="+mn-lt"/>
            </a:endParaRPr>
          </a:p>
        </p:txBody>
      </p:sp>
      <p:sp>
        <p:nvSpPr>
          <p:cNvPr id="41" name="矩形: 圓角 22">
            <a:extLst>
              <a:ext uri="{FF2B5EF4-FFF2-40B4-BE49-F238E27FC236}">
                <a16:creationId xmlns:a16="http://schemas.microsoft.com/office/drawing/2014/main" id="{0D1E6798-D519-4BCF-BEAE-909EF8AFB977}"/>
              </a:ext>
            </a:extLst>
          </p:cNvPr>
          <p:cNvSpPr/>
          <p:nvPr/>
        </p:nvSpPr>
        <p:spPr>
          <a:xfrm>
            <a:off x="6210467" y="2202287"/>
            <a:ext cx="5811169" cy="1404514"/>
          </a:xfrm>
          <a:prstGeom prst="roundRect">
            <a:avLst>
              <a:gd name="adj" fmla="val 3329"/>
            </a:avLst>
          </a:prstGeom>
          <a:gradFill>
            <a:gsLst>
              <a:gs pos="0">
                <a:schemeClr val="tx1">
                  <a:lumMod val="85000"/>
                  <a:lumOff val="15000"/>
                  <a:alpha val="41000"/>
                </a:schemeClr>
              </a:gs>
              <a:gs pos="100000">
                <a:schemeClr val="tx1">
                  <a:lumMod val="95000"/>
                  <a:lumOff val="5000"/>
                  <a:alpha val="0"/>
                </a:schemeClr>
              </a:gs>
            </a:gsLst>
            <a:lin ang="0" scaled="0"/>
          </a:gradFill>
          <a:ln w="15875">
            <a:gradFill>
              <a:gsLst>
                <a:gs pos="0">
                  <a:srgbClr val="00FA00">
                    <a:lumMod val="96000"/>
                  </a:srgbClr>
                </a:gs>
                <a:gs pos="32000">
                  <a:schemeClr val="tx2">
                    <a:lumMod val="50000"/>
                    <a:alpha val="0"/>
                  </a:schemeClr>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cs typeface="+mn-ea"/>
              <a:sym typeface="+mn-lt"/>
            </a:endParaRPr>
          </a:p>
        </p:txBody>
      </p:sp>
      <p:sp>
        <p:nvSpPr>
          <p:cNvPr id="40" name="矩形: 圓角 22">
            <a:extLst>
              <a:ext uri="{FF2B5EF4-FFF2-40B4-BE49-F238E27FC236}">
                <a16:creationId xmlns:a16="http://schemas.microsoft.com/office/drawing/2014/main" id="{2F0CFE09-D95C-434E-80FA-85C5E908DC28}"/>
              </a:ext>
            </a:extLst>
          </p:cNvPr>
          <p:cNvSpPr/>
          <p:nvPr/>
        </p:nvSpPr>
        <p:spPr>
          <a:xfrm>
            <a:off x="615066" y="2202287"/>
            <a:ext cx="5811169" cy="1404514"/>
          </a:xfrm>
          <a:prstGeom prst="roundRect">
            <a:avLst>
              <a:gd name="adj" fmla="val 3329"/>
            </a:avLst>
          </a:prstGeom>
          <a:gradFill>
            <a:gsLst>
              <a:gs pos="0">
                <a:schemeClr val="tx1">
                  <a:lumMod val="85000"/>
                  <a:lumOff val="15000"/>
                  <a:alpha val="41000"/>
                </a:schemeClr>
              </a:gs>
              <a:gs pos="100000">
                <a:schemeClr val="tx1">
                  <a:lumMod val="95000"/>
                  <a:lumOff val="5000"/>
                  <a:alpha val="0"/>
                </a:schemeClr>
              </a:gs>
            </a:gsLst>
            <a:lin ang="0" scaled="0"/>
          </a:gradFill>
          <a:ln w="15875">
            <a:gradFill>
              <a:gsLst>
                <a:gs pos="0">
                  <a:srgbClr val="00FA00">
                    <a:lumMod val="96000"/>
                  </a:srgbClr>
                </a:gs>
                <a:gs pos="32000">
                  <a:schemeClr val="tx2">
                    <a:lumMod val="50000"/>
                    <a:alpha val="0"/>
                  </a:schemeClr>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cs typeface="+mn-ea"/>
              <a:sym typeface="+mn-lt"/>
            </a:endParaRPr>
          </a:p>
        </p:txBody>
      </p:sp>
      <p:sp>
        <p:nvSpPr>
          <p:cNvPr id="3" name="TextBox 2">
            <a:extLst>
              <a:ext uri="{FF2B5EF4-FFF2-40B4-BE49-F238E27FC236}">
                <a16:creationId xmlns:a16="http://schemas.microsoft.com/office/drawing/2014/main" id="{0F0AE9D0-374C-BD43-98E7-ED69BF51A999}"/>
              </a:ext>
            </a:extLst>
          </p:cNvPr>
          <p:cNvSpPr txBox="1"/>
          <p:nvPr/>
        </p:nvSpPr>
        <p:spPr>
          <a:xfrm>
            <a:off x="927370" y="243500"/>
            <a:ext cx="11695852" cy="1200329"/>
          </a:xfrm>
          <a:prstGeom prst="rect">
            <a:avLst/>
          </a:prstGeom>
        </p:spPr>
        <p:txBody>
          <a:bodyPr wrap="square" lIns="0" tIns="45720" rIns="0" bIns="45720" rtlCol="0" anchor="t">
            <a:spAutoFit/>
          </a:bodyPr>
          <a:lstStyle/>
          <a:p>
            <a:r>
              <a:rPr lang="zh-TW" altLang="en-US" sz="3600" b="1">
                <a:solidFill>
                  <a:schemeClr val="bg1"/>
                </a:solidFill>
                <a:latin typeface="微軟正黑體" panose="020B0604030504040204" pitchFamily="34" charset="-120"/>
                <a:ea typeface="微軟正黑體" panose="020B0604030504040204" pitchFamily="34" charset="-120"/>
                <a:cs typeface="+mn-ea"/>
                <a:sym typeface="+mn-lt"/>
              </a:rPr>
              <a:t>促進業務成長，使用最佳成本的</a:t>
            </a:r>
            <a:r>
              <a:rPr lang="en-US" altLang="zh-TW" sz="3600" b="1">
                <a:solidFill>
                  <a:schemeClr val="bg1"/>
                </a:solidFill>
                <a:latin typeface="微軟正黑體" panose="020B0604030504040204" pitchFamily="34" charset="-120"/>
                <a:ea typeface="微軟正黑體" panose="020B0604030504040204" pitchFamily="34" charset="-120"/>
                <a:cs typeface="+mn-ea"/>
                <a:sym typeface="+mn-lt"/>
              </a:rPr>
              <a:t> Seagate </a:t>
            </a:r>
            <a:r>
              <a:rPr lang="en-US" altLang="zh-TW" sz="3600" b="1" err="1">
                <a:solidFill>
                  <a:schemeClr val="bg1"/>
                </a:solidFill>
                <a:latin typeface="微軟正黑體" panose="020B0604030504040204" pitchFamily="34" charset="-120"/>
                <a:ea typeface="微軟正黑體" panose="020B0604030504040204" pitchFamily="34" charset="-120"/>
                <a:cs typeface="+mn-ea"/>
                <a:sym typeface="+mn-lt"/>
              </a:rPr>
              <a:t>Exos</a:t>
            </a:r>
            <a:r>
              <a:rPr lang="en-US" altLang="zh-TW" sz="3600" b="1">
                <a:solidFill>
                  <a:schemeClr val="bg1"/>
                </a:solidFill>
                <a:latin typeface="微軟正黑體" panose="020B0604030504040204" pitchFamily="34" charset="-120"/>
                <a:ea typeface="微軟正黑體" panose="020B0604030504040204" pitchFamily="34" charset="-120"/>
                <a:cs typeface="+mn-ea"/>
                <a:sym typeface="+mn-lt"/>
              </a:rPr>
              <a:t> E JBOD </a:t>
            </a:r>
          </a:p>
          <a:p>
            <a:r>
              <a:rPr lang="zh-TW" altLang="en-US" sz="3600" b="1">
                <a:solidFill>
                  <a:schemeClr val="bg1"/>
                </a:solidFill>
                <a:latin typeface="微軟正黑體" panose="020B0604030504040204" pitchFamily="34" charset="-120"/>
                <a:ea typeface="微軟正黑體" panose="020B0604030504040204" pitchFamily="34" charset="-120"/>
                <a:cs typeface="+mn-ea"/>
                <a:sym typeface="+mn-lt"/>
              </a:rPr>
              <a:t>大幅擴充</a:t>
            </a:r>
            <a:r>
              <a:rPr lang="en-US" altLang="zh-TW" sz="3600" b="1">
                <a:solidFill>
                  <a:schemeClr val="bg1"/>
                </a:solidFill>
                <a:latin typeface="微軟正黑體" panose="020B0604030504040204" pitchFamily="34" charset="-120"/>
                <a:ea typeface="微軟正黑體" panose="020B0604030504040204" pitchFamily="34" charset="-120"/>
                <a:cs typeface="+mn-ea"/>
                <a:sym typeface="+mn-lt"/>
              </a:rPr>
              <a:t> QNAP all flash NAS </a:t>
            </a:r>
            <a:r>
              <a:rPr lang="zh-TW" altLang="en-US" sz="3600" b="1">
                <a:solidFill>
                  <a:schemeClr val="bg1"/>
                </a:solidFill>
                <a:latin typeface="微軟正黑體" panose="020B0604030504040204" pitchFamily="34" charset="-120"/>
                <a:ea typeface="微軟正黑體" panose="020B0604030504040204" pitchFamily="34" charset="-120"/>
                <a:cs typeface="+mn-ea"/>
                <a:sym typeface="+mn-lt"/>
              </a:rPr>
              <a:t>儲存空間</a:t>
            </a:r>
            <a:endParaRPr lang="en-US" sz="3600" b="1">
              <a:solidFill>
                <a:schemeClr val="bg1"/>
              </a:solidFill>
              <a:latin typeface="微軟正黑體" panose="020B0604030504040204" pitchFamily="34" charset="-120"/>
              <a:ea typeface="微軟正黑體" panose="020B0604030504040204" pitchFamily="34" charset="-120"/>
              <a:cs typeface="+mn-ea"/>
              <a:sym typeface="+mn-lt"/>
            </a:endParaRPr>
          </a:p>
        </p:txBody>
      </p:sp>
      <p:grpSp>
        <p:nvGrpSpPr>
          <p:cNvPr id="37" name="群組 36">
            <a:extLst>
              <a:ext uri="{FF2B5EF4-FFF2-40B4-BE49-F238E27FC236}">
                <a16:creationId xmlns:a16="http://schemas.microsoft.com/office/drawing/2014/main" id="{9DA3EEE9-3D44-4098-ADCC-CFE3DFB7758D}"/>
              </a:ext>
            </a:extLst>
          </p:cNvPr>
          <p:cNvGrpSpPr/>
          <p:nvPr/>
        </p:nvGrpSpPr>
        <p:grpSpPr>
          <a:xfrm>
            <a:off x="6447337" y="4370564"/>
            <a:ext cx="2875691" cy="1492218"/>
            <a:chOff x="6613969" y="4241333"/>
            <a:chExt cx="2875691" cy="1492218"/>
          </a:xfrm>
        </p:grpSpPr>
        <p:sp>
          <p:nvSpPr>
            <p:cNvPr id="38" name="矩形 37">
              <a:extLst>
                <a:ext uri="{FF2B5EF4-FFF2-40B4-BE49-F238E27FC236}">
                  <a16:creationId xmlns:a16="http://schemas.microsoft.com/office/drawing/2014/main" id="{63E82290-FA5A-4719-95E4-DA467A346785}"/>
                </a:ext>
              </a:extLst>
            </p:cNvPr>
            <p:cNvSpPr/>
            <p:nvPr/>
          </p:nvSpPr>
          <p:spPr>
            <a:xfrm>
              <a:off x="6695980" y="4341202"/>
              <a:ext cx="2641249" cy="1077218"/>
            </a:xfrm>
            <a:prstGeom prst="rect">
              <a:avLst/>
            </a:prstGeom>
            <a:solidFill>
              <a:schemeClr val="tx1"/>
            </a:solidFill>
            <a:ln>
              <a:noFill/>
            </a:ln>
            <a:effectLst>
              <a:glow rad="736600">
                <a:schemeClr val="tx1">
                  <a:lumMod val="85000"/>
                  <a:lumOff val="1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cs typeface="+mn-ea"/>
                <a:sym typeface="+mn-lt"/>
              </a:endParaRPr>
            </a:p>
          </p:txBody>
        </p:sp>
        <p:pic>
          <p:nvPicPr>
            <p:cNvPr id="8" name="圖片 7" descr="一張含有 文字, 電子用品, 綠色 的圖片&#10;&#10;自動產生的描述">
              <a:extLst>
                <a:ext uri="{FF2B5EF4-FFF2-40B4-BE49-F238E27FC236}">
                  <a16:creationId xmlns:a16="http://schemas.microsoft.com/office/drawing/2014/main" id="{AB73871E-5E01-1F4F-A2F6-DFE18AE7FDA5}"/>
                </a:ext>
              </a:extLst>
            </p:cNvPr>
            <p:cNvPicPr>
              <a:picLocks noChangeAspect="1"/>
            </p:cNvPicPr>
            <p:nvPr/>
          </p:nvPicPr>
          <p:blipFill rotWithShape="1">
            <a:blip r:embed="rId3"/>
            <a:srcRect t="25246" b="22863"/>
            <a:stretch/>
          </p:blipFill>
          <p:spPr>
            <a:xfrm>
              <a:off x="6613969" y="4241333"/>
              <a:ext cx="2875691" cy="1492218"/>
            </a:xfrm>
            <a:prstGeom prst="rect">
              <a:avLst/>
            </a:prstGeom>
          </p:spPr>
        </p:pic>
      </p:grpSp>
      <p:grpSp>
        <p:nvGrpSpPr>
          <p:cNvPr id="35" name="群組 34">
            <a:extLst>
              <a:ext uri="{FF2B5EF4-FFF2-40B4-BE49-F238E27FC236}">
                <a16:creationId xmlns:a16="http://schemas.microsoft.com/office/drawing/2014/main" id="{693424A5-58BB-4E1A-897E-FC961AC608C6}"/>
              </a:ext>
            </a:extLst>
          </p:cNvPr>
          <p:cNvGrpSpPr/>
          <p:nvPr/>
        </p:nvGrpSpPr>
        <p:grpSpPr>
          <a:xfrm>
            <a:off x="6385385" y="2257914"/>
            <a:ext cx="2946110" cy="1259819"/>
            <a:chOff x="6543550" y="2311117"/>
            <a:chExt cx="2946110" cy="1259819"/>
          </a:xfrm>
        </p:grpSpPr>
        <p:sp>
          <p:nvSpPr>
            <p:cNvPr id="36" name="矩形 35">
              <a:extLst>
                <a:ext uri="{FF2B5EF4-FFF2-40B4-BE49-F238E27FC236}">
                  <a16:creationId xmlns:a16="http://schemas.microsoft.com/office/drawing/2014/main" id="{7903A553-964E-4579-B501-8D6536AF4DC9}"/>
                </a:ext>
              </a:extLst>
            </p:cNvPr>
            <p:cNvSpPr/>
            <p:nvPr/>
          </p:nvSpPr>
          <p:spPr>
            <a:xfrm>
              <a:off x="6689018" y="2402418"/>
              <a:ext cx="2641249" cy="1026582"/>
            </a:xfrm>
            <a:prstGeom prst="rect">
              <a:avLst/>
            </a:prstGeom>
            <a:solidFill>
              <a:schemeClr val="tx1"/>
            </a:solidFill>
            <a:ln>
              <a:noFill/>
            </a:ln>
            <a:effectLst>
              <a:glow rad="190500">
                <a:schemeClr val="tx1">
                  <a:lumMod val="85000"/>
                  <a:lumOff val="1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cs typeface="+mn-ea"/>
                <a:sym typeface="+mn-lt"/>
              </a:endParaRPr>
            </a:p>
          </p:txBody>
        </p:sp>
        <p:pic>
          <p:nvPicPr>
            <p:cNvPr id="10" name="圖片 9" descr="一張含有 文字 的圖片&#10;&#10;自動產生的描述">
              <a:extLst>
                <a:ext uri="{FF2B5EF4-FFF2-40B4-BE49-F238E27FC236}">
                  <a16:creationId xmlns:a16="http://schemas.microsoft.com/office/drawing/2014/main" id="{4A2AFBB8-9647-9448-A7F6-B3ED9D760C8B}"/>
                </a:ext>
              </a:extLst>
            </p:cNvPr>
            <p:cNvPicPr>
              <a:picLocks noChangeAspect="1"/>
            </p:cNvPicPr>
            <p:nvPr/>
          </p:nvPicPr>
          <p:blipFill rotWithShape="1">
            <a:blip r:embed="rId4"/>
            <a:srcRect t="28819" b="28419"/>
            <a:stretch/>
          </p:blipFill>
          <p:spPr>
            <a:xfrm>
              <a:off x="6543550" y="2311117"/>
              <a:ext cx="2946110" cy="1259819"/>
            </a:xfrm>
            <a:prstGeom prst="rect">
              <a:avLst/>
            </a:prstGeom>
          </p:spPr>
        </p:pic>
      </p:grpSp>
      <p:grpSp>
        <p:nvGrpSpPr>
          <p:cNvPr id="31" name="群組 30">
            <a:extLst>
              <a:ext uri="{FF2B5EF4-FFF2-40B4-BE49-F238E27FC236}">
                <a16:creationId xmlns:a16="http://schemas.microsoft.com/office/drawing/2014/main" id="{707634B7-D881-49BF-9B56-4910FAABD092}"/>
              </a:ext>
            </a:extLst>
          </p:cNvPr>
          <p:cNvGrpSpPr/>
          <p:nvPr/>
        </p:nvGrpSpPr>
        <p:grpSpPr>
          <a:xfrm>
            <a:off x="775740" y="4752737"/>
            <a:ext cx="2903072" cy="702289"/>
            <a:chOff x="560818" y="4581173"/>
            <a:chExt cx="2903072" cy="702289"/>
          </a:xfrm>
        </p:grpSpPr>
        <p:sp>
          <p:nvSpPr>
            <p:cNvPr id="33" name="矩形 32">
              <a:extLst>
                <a:ext uri="{FF2B5EF4-FFF2-40B4-BE49-F238E27FC236}">
                  <a16:creationId xmlns:a16="http://schemas.microsoft.com/office/drawing/2014/main" id="{93C3618F-8BC2-4FFC-96AD-E05318F2D08E}"/>
                </a:ext>
              </a:extLst>
            </p:cNvPr>
            <p:cNvSpPr/>
            <p:nvPr/>
          </p:nvSpPr>
          <p:spPr>
            <a:xfrm>
              <a:off x="614758" y="4727038"/>
              <a:ext cx="2795192" cy="497729"/>
            </a:xfrm>
            <a:prstGeom prst="rect">
              <a:avLst/>
            </a:prstGeom>
            <a:solidFill>
              <a:schemeClr val="tx1"/>
            </a:solidFill>
            <a:ln>
              <a:noFill/>
            </a:ln>
            <a:effectLst>
              <a:glow rad="190500">
                <a:schemeClr val="tx1">
                  <a:lumMod val="85000"/>
                  <a:lumOff val="1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cs typeface="+mn-ea"/>
                <a:sym typeface="+mn-lt"/>
              </a:endParaRPr>
            </a:p>
          </p:txBody>
        </p:sp>
        <p:pic>
          <p:nvPicPr>
            <p:cNvPr id="29" name="圖片 28" descr="一張含有 吉他 的圖片&#10;&#10;自動產生的描述">
              <a:extLst>
                <a:ext uri="{FF2B5EF4-FFF2-40B4-BE49-F238E27FC236}">
                  <a16:creationId xmlns:a16="http://schemas.microsoft.com/office/drawing/2014/main" id="{460BBC1E-0323-A248-B461-892064D03867}"/>
                </a:ext>
              </a:extLst>
            </p:cNvPr>
            <p:cNvPicPr>
              <a:picLocks noChangeAspect="1"/>
            </p:cNvPicPr>
            <p:nvPr/>
          </p:nvPicPr>
          <p:blipFill rotWithShape="1">
            <a:blip r:embed="rId5"/>
            <a:srcRect t="36326" b="39483"/>
            <a:stretch/>
          </p:blipFill>
          <p:spPr>
            <a:xfrm>
              <a:off x="560818" y="4581173"/>
              <a:ext cx="2903072" cy="702289"/>
            </a:xfrm>
            <a:prstGeom prst="rect">
              <a:avLst/>
            </a:prstGeom>
          </p:spPr>
        </p:pic>
      </p:grpSp>
      <p:grpSp>
        <p:nvGrpSpPr>
          <p:cNvPr id="12" name="群組 11">
            <a:extLst>
              <a:ext uri="{FF2B5EF4-FFF2-40B4-BE49-F238E27FC236}">
                <a16:creationId xmlns:a16="http://schemas.microsoft.com/office/drawing/2014/main" id="{FC5C33CC-BD1F-4D6E-A669-C0729DB406E5}"/>
              </a:ext>
            </a:extLst>
          </p:cNvPr>
          <p:cNvGrpSpPr/>
          <p:nvPr/>
        </p:nvGrpSpPr>
        <p:grpSpPr>
          <a:xfrm>
            <a:off x="742193" y="2564096"/>
            <a:ext cx="2993540" cy="690114"/>
            <a:chOff x="556595" y="2498430"/>
            <a:chExt cx="2993540" cy="690114"/>
          </a:xfrm>
        </p:grpSpPr>
        <p:sp>
          <p:nvSpPr>
            <p:cNvPr id="9" name="矩形 8">
              <a:extLst>
                <a:ext uri="{FF2B5EF4-FFF2-40B4-BE49-F238E27FC236}">
                  <a16:creationId xmlns:a16="http://schemas.microsoft.com/office/drawing/2014/main" id="{89B077CB-93A0-4B35-B5A0-E4503E46FDB9}"/>
                </a:ext>
              </a:extLst>
            </p:cNvPr>
            <p:cNvSpPr/>
            <p:nvPr/>
          </p:nvSpPr>
          <p:spPr>
            <a:xfrm>
              <a:off x="630449" y="2594623"/>
              <a:ext cx="2842428" cy="497729"/>
            </a:xfrm>
            <a:prstGeom prst="rect">
              <a:avLst/>
            </a:prstGeom>
            <a:solidFill>
              <a:schemeClr val="tx1"/>
            </a:solidFill>
            <a:ln>
              <a:noFill/>
            </a:ln>
            <a:effectLst>
              <a:glow rad="190500">
                <a:schemeClr val="tx1">
                  <a:lumMod val="85000"/>
                  <a:lumOff val="1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cs typeface="+mn-ea"/>
                <a:sym typeface="+mn-lt"/>
              </a:endParaRPr>
            </a:p>
          </p:txBody>
        </p:sp>
        <p:pic>
          <p:nvPicPr>
            <p:cNvPr id="32" name="圖片 31" descr="一張含有 電子用品 的圖片&#10;&#10;自動產生的描述">
              <a:extLst>
                <a:ext uri="{FF2B5EF4-FFF2-40B4-BE49-F238E27FC236}">
                  <a16:creationId xmlns:a16="http://schemas.microsoft.com/office/drawing/2014/main" id="{BA898AE9-25DA-AC4A-B32F-C0DD0A46B395}"/>
                </a:ext>
              </a:extLst>
            </p:cNvPr>
            <p:cNvPicPr>
              <a:picLocks noChangeAspect="1"/>
            </p:cNvPicPr>
            <p:nvPr/>
          </p:nvPicPr>
          <p:blipFill rotWithShape="1">
            <a:blip r:embed="rId6"/>
            <a:srcRect t="38614" b="38333"/>
            <a:stretch/>
          </p:blipFill>
          <p:spPr>
            <a:xfrm>
              <a:off x="556595" y="2498430"/>
              <a:ext cx="2993540" cy="690114"/>
            </a:xfrm>
            <a:prstGeom prst="rect">
              <a:avLst/>
            </a:prstGeom>
          </p:spPr>
        </p:pic>
      </p:grpSp>
      <p:sp>
        <p:nvSpPr>
          <p:cNvPr id="25" name="文字方塊 24">
            <a:extLst>
              <a:ext uri="{FF2B5EF4-FFF2-40B4-BE49-F238E27FC236}">
                <a16:creationId xmlns:a16="http://schemas.microsoft.com/office/drawing/2014/main" id="{3CB1F42C-6BB5-9E42-9AA1-5F0EDC7BED0B}"/>
              </a:ext>
            </a:extLst>
          </p:cNvPr>
          <p:cNvSpPr txBox="1"/>
          <p:nvPr/>
        </p:nvSpPr>
        <p:spPr>
          <a:xfrm>
            <a:off x="3850201" y="2435713"/>
            <a:ext cx="2677083" cy="931794"/>
          </a:xfrm>
          <a:prstGeom prst="rect">
            <a:avLst/>
          </a:prstGeom>
          <a:noFill/>
        </p:spPr>
        <p:txBody>
          <a:bodyPr wrap="square">
            <a:spAutoFit/>
          </a:bodyPr>
          <a:lstStyle/>
          <a:p>
            <a:pPr>
              <a:lnSpc>
                <a:spcPts val="1900"/>
              </a:lnSpc>
              <a:spcBef>
                <a:spcPts val="450"/>
              </a:spcBef>
            </a:pPr>
            <a:r>
              <a:rPr lang="en-US" altLang="zh-TW" b="1" err="1">
                <a:solidFill>
                  <a:srgbClr val="18E217"/>
                </a:solidFill>
                <a:latin typeface="微軟正黑體" panose="020B0604030504040204" pitchFamily="34" charset="-120"/>
                <a:ea typeface="微軟正黑體" panose="020B0604030504040204" pitchFamily="34" charset="-120"/>
                <a:cs typeface="+mn-ea"/>
                <a:sym typeface="+mn-lt"/>
              </a:rPr>
              <a:t>Exos</a:t>
            </a:r>
            <a:r>
              <a:rPr lang="en-US" altLang="zh-TW" b="1">
                <a:solidFill>
                  <a:srgbClr val="18E217"/>
                </a:solidFill>
                <a:latin typeface="微軟正黑體" panose="020B0604030504040204" pitchFamily="34" charset="-120"/>
                <a:ea typeface="微軟正黑體" panose="020B0604030504040204" pitchFamily="34" charset="-120"/>
                <a:cs typeface="+mn-ea"/>
                <a:sym typeface="+mn-lt"/>
              </a:rPr>
              <a:t> E 2U12</a:t>
            </a:r>
          </a:p>
          <a:p>
            <a:pPr marL="177800" indent="-177800">
              <a:lnSpc>
                <a:spcPts val="1900"/>
              </a:lnSpc>
              <a:spcBef>
                <a:spcPts val="450"/>
              </a:spcBef>
              <a:buFont typeface="Arial" panose="020B0604020202020204" pitchFamily="34" charset="0"/>
              <a:buChar char="•"/>
              <a:tabLst>
                <a:tab pos="177800" algn="l"/>
              </a:tabLst>
            </a:pPr>
            <a:r>
              <a:rPr lang="zh-TW" altLang="en-US" sz="1200">
                <a:solidFill>
                  <a:schemeClr val="bg1"/>
                </a:solidFill>
                <a:latin typeface="微軟正黑體" panose="020B0604030504040204" pitchFamily="34" charset="-120"/>
                <a:ea typeface="微軟正黑體" panose="020B0604030504040204" pitchFamily="34" charset="-120"/>
                <a:cs typeface="+mn-ea"/>
                <a:sym typeface="+mn-lt"/>
              </a:rPr>
              <a:t>最高</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 216 TB</a:t>
            </a:r>
          </a:p>
          <a:p>
            <a:pPr marL="177800" indent="-177800">
              <a:lnSpc>
                <a:spcPts val="1900"/>
              </a:lnSpc>
              <a:spcBef>
                <a:spcPts val="450"/>
              </a:spcBef>
              <a:buFont typeface="Arial" panose="020B0604020202020204" pitchFamily="34" charset="0"/>
              <a:buChar char="•"/>
              <a:tabLst>
                <a:tab pos="177800" algn="l"/>
              </a:tabLst>
            </a:pP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12 x 18 TB 3.5</a:t>
            </a: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SAS HDD</a:t>
            </a:r>
          </a:p>
        </p:txBody>
      </p:sp>
      <p:sp>
        <p:nvSpPr>
          <p:cNvPr id="26" name="文字方塊 25">
            <a:extLst>
              <a:ext uri="{FF2B5EF4-FFF2-40B4-BE49-F238E27FC236}">
                <a16:creationId xmlns:a16="http://schemas.microsoft.com/office/drawing/2014/main" id="{416799E8-E268-2D4A-9599-575CED942F16}"/>
              </a:ext>
            </a:extLst>
          </p:cNvPr>
          <p:cNvSpPr txBox="1"/>
          <p:nvPr/>
        </p:nvSpPr>
        <p:spPr>
          <a:xfrm>
            <a:off x="3769600" y="4628108"/>
            <a:ext cx="3007973" cy="951543"/>
          </a:xfrm>
          <a:prstGeom prst="rect">
            <a:avLst/>
          </a:prstGeom>
          <a:noFill/>
        </p:spPr>
        <p:txBody>
          <a:bodyPr wrap="square">
            <a:spAutoFit/>
          </a:bodyPr>
          <a:lstStyle/>
          <a:p>
            <a:pPr>
              <a:lnSpc>
                <a:spcPts val="1900"/>
              </a:lnSpc>
              <a:spcBef>
                <a:spcPts val="450"/>
              </a:spcBef>
            </a:pPr>
            <a:r>
              <a:rPr lang="en-US" altLang="zh-TW" b="1" err="1">
                <a:solidFill>
                  <a:srgbClr val="18E217"/>
                </a:solidFill>
                <a:latin typeface="微軟正黑體" panose="020B0604030504040204" pitchFamily="34" charset="-120"/>
                <a:ea typeface="微軟正黑體" panose="020B0604030504040204" pitchFamily="34" charset="-120"/>
                <a:cs typeface="+mn-ea"/>
                <a:sym typeface="+mn-lt"/>
              </a:rPr>
              <a:t>Exos</a:t>
            </a:r>
            <a:r>
              <a:rPr lang="en-US" altLang="zh-TW" b="1">
                <a:solidFill>
                  <a:srgbClr val="18E217"/>
                </a:solidFill>
                <a:latin typeface="微軟正黑體" panose="020B0604030504040204" pitchFamily="34" charset="-120"/>
                <a:ea typeface="微軟正黑體" panose="020B0604030504040204" pitchFamily="34" charset="-120"/>
                <a:cs typeface="+mn-ea"/>
                <a:sym typeface="+mn-lt"/>
              </a:rPr>
              <a:t> E 2U24</a:t>
            </a:r>
          </a:p>
          <a:p>
            <a:pPr marL="177800" indent="-177800">
              <a:lnSpc>
                <a:spcPts val="1900"/>
              </a:lnSpc>
              <a:spcBef>
                <a:spcPts val="450"/>
              </a:spcBef>
              <a:buFont typeface="Arial" panose="020B0604020202020204" pitchFamily="34" charset="0"/>
              <a:buChar char="•"/>
            </a:pPr>
            <a:r>
              <a:rPr lang="zh-TW" altLang="en-US" sz="1200">
                <a:solidFill>
                  <a:schemeClr val="bg1"/>
                </a:solidFill>
                <a:latin typeface="微軟正黑體" panose="020B0604030504040204" pitchFamily="34" charset="-120"/>
                <a:ea typeface="微軟正黑體" panose="020B0604030504040204" pitchFamily="34" charset="-120"/>
                <a:cs typeface="+mn-ea"/>
                <a:sym typeface="+mn-lt"/>
              </a:rPr>
              <a:t>最高</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 57.6 TB</a:t>
            </a:r>
          </a:p>
          <a:p>
            <a:pPr marL="177800" indent="-177800">
              <a:lnSpc>
                <a:spcPts val="1900"/>
              </a:lnSpc>
              <a:spcBef>
                <a:spcPts val="450"/>
              </a:spcBef>
              <a:buFont typeface="Arial" panose="020B0604020202020204" pitchFamily="34" charset="0"/>
              <a:buChar char="•"/>
            </a:pP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24 x 2.4 TB 2.5</a:t>
            </a: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 SAS SSD</a:t>
            </a:r>
          </a:p>
        </p:txBody>
      </p:sp>
      <p:sp>
        <p:nvSpPr>
          <p:cNvPr id="27" name="文字方塊 26">
            <a:extLst>
              <a:ext uri="{FF2B5EF4-FFF2-40B4-BE49-F238E27FC236}">
                <a16:creationId xmlns:a16="http://schemas.microsoft.com/office/drawing/2014/main" id="{2B09DB5F-585F-3D47-AD15-D7B6DE02B67F}"/>
              </a:ext>
            </a:extLst>
          </p:cNvPr>
          <p:cNvSpPr txBox="1"/>
          <p:nvPr/>
        </p:nvSpPr>
        <p:spPr>
          <a:xfrm>
            <a:off x="9382296" y="2417408"/>
            <a:ext cx="3313122" cy="951543"/>
          </a:xfrm>
          <a:prstGeom prst="rect">
            <a:avLst/>
          </a:prstGeom>
          <a:noFill/>
        </p:spPr>
        <p:txBody>
          <a:bodyPr wrap="square">
            <a:spAutoFit/>
          </a:bodyPr>
          <a:lstStyle/>
          <a:p>
            <a:pPr>
              <a:lnSpc>
                <a:spcPts val="1900"/>
              </a:lnSpc>
              <a:spcBef>
                <a:spcPts val="450"/>
              </a:spcBef>
            </a:pPr>
            <a:r>
              <a:rPr lang="en-US" altLang="zh-TW" b="1" err="1">
                <a:solidFill>
                  <a:srgbClr val="18E217"/>
                </a:solidFill>
                <a:latin typeface="微軟正黑體" panose="020B0604030504040204" pitchFamily="34" charset="-120"/>
                <a:ea typeface="微軟正黑體" panose="020B0604030504040204" pitchFamily="34" charset="-120"/>
                <a:cs typeface="+mn-ea"/>
                <a:sym typeface="+mn-lt"/>
              </a:rPr>
              <a:t>Exos</a:t>
            </a:r>
            <a:r>
              <a:rPr lang="en-US" altLang="zh-TW" b="1">
                <a:solidFill>
                  <a:srgbClr val="18E217"/>
                </a:solidFill>
                <a:latin typeface="微軟正黑體" panose="020B0604030504040204" pitchFamily="34" charset="-120"/>
                <a:ea typeface="微軟正黑體" panose="020B0604030504040204" pitchFamily="34" charset="-120"/>
                <a:cs typeface="+mn-ea"/>
                <a:sym typeface="+mn-lt"/>
              </a:rPr>
              <a:t> E 4U106</a:t>
            </a:r>
          </a:p>
          <a:p>
            <a:pPr marL="177800" indent="-177800">
              <a:lnSpc>
                <a:spcPts val="1900"/>
              </a:lnSpc>
              <a:spcBef>
                <a:spcPts val="450"/>
              </a:spcBef>
              <a:buFont typeface="Arial" panose="020B0604020202020204" pitchFamily="34" charset="0"/>
              <a:buChar char="•"/>
            </a:pPr>
            <a:r>
              <a:rPr lang="zh-TW" altLang="en-US" sz="1200">
                <a:solidFill>
                  <a:schemeClr val="bg1"/>
                </a:solidFill>
                <a:latin typeface="微軟正黑體" panose="020B0604030504040204" pitchFamily="34" charset="-120"/>
                <a:ea typeface="微軟正黑體" panose="020B0604030504040204" pitchFamily="34" charset="-120"/>
                <a:cs typeface="+mn-ea"/>
                <a:sym typeface="+mn-lt"/>
              </a:rPr>
              <a:t>最高</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 1.9 PB</a:t>
            </a:r>
          </a:p>
          <a:p>
            <a:pPr marL="177800" indent="-177800">
              <a:lnSpc>
                <a:spcPts val="1900"/>
              </a:lnSpc>
              <a:spcBef>
                <a:spcPts val="450"/>
              </a:spcBef>
              <a:buFont typeface="Arial" panose="020B0604020202020204" pitchFamily="34" charset="0"/>
              <a:buChar char="•"/>
            </a:pP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106 x 18 TB 3.5</a:t>
            </a: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 SAS HDD</a:t>
            </a:r>
          </a:p>
        </p:txBody>
      </p:sp>
      <p:sp>
        <p:nvSpPr>
          <p:cNvPr id="28" name="文字方塊 27">
            <a:extLst>
              <a:ext uri="{FF2B5EF4-FFF2-40B4-BE49-F238E27FC236}">
                <a16:creationId xmlns:a16="http://schemas.microsoft.com/office/drawing/2014/main" id="{FBDC1B32-AD47-6A45-BE32-FFADBE9310C4}"/>
              </a:ext>
            </a:extLst>
          </p:cNvPr>
          <p:cNvSpPr txBox="1"/>
          <p:nvPr/>
        </p:nvSpPr>
        <p:spPr>
          <a:xfrm>
            <a:off x="9379638" y="4628108"/>
            <a:ext cx="3535414" cy="951543"/>
          </a:xfrm>
          <a:prstGeom prst="rect">
            <a:avLst/>
          </a:prstGeom>
          <a:noFill/>
        </p:spPr>
        <p:txBody>
          <a:bodyPr wrap="square">
            <a:spAutoFit/>
          </a:bodyPr>
          <a:lstStyle/>
          <a:p>
            <a:pPr>
              <a:lnSpc>
                <a:spcPts val="1900"/>
              </a:lnSpc>
              <a:spcBef>
                <a:spcPts val="450"/>
              </a:spcBef>
            </a:pPr>
            <a:r>
              <a:rPr lang="en-US" altLang="zh-TW" b="1" err="1">
                <a:solidFill>
                  <a:srgbClr val="18E217"/>
                </a:solidFill>
                <a:latin typeface="微軟正黑體" panose="020B0604030504040204" pitchFamily="34" charset="-120"/>
                <a:ea typeface="微軟正黑體" panose="020B0604030504040204" pitchFamily="34" charset="-120"/>
                <a:cs typeface="+mn-ea"/>
                <a:sym typeface="+mn-lt"/>
              </a:rPr>
              <a:t>Exos</a:t>
            </a:r>
            <a:r>
              <a:rPr lang="en-US" altLang="zh-TW" b="1">
                <a:solidFill>
                  <a:srgbClr val="18E217"/>
                </a:solidFill>
                <a:latin typeface="微軟正黑體" panose="020B0604030504040204" pitchFamily="34" charset="-120"/>
                <a:ea typeface="微軟正黑體" panose="020B0604030504040204" pitchFamily="34" charset="-120"/>
                <a:cs typeface="+mn-ea"/>
                <a:sym typeface="+mn-lt"/>
              </a:rPr>
              <a:t> E 5U84</a:t>
            </a:r>
          </a:p>
          <a:p>
            <a:pPr marL="177800" indent="-177800">
              <a:lnSpc>
                <a:spcPts val="1900"/>
              </a:lnSpc>
              <a:spcBef>
                <a:spcPts val="450"/>
              </a:spcBef>
              <a:buFont typeface="Arial" panose="020B0604020202020204" pitchFamily="34" charset="0"/>
              <a:buChar char="•"/>
            </a:pPr>
            <a:r>
              <a:rPr lang="zh-TW" altLang="en-US" sz="1200">
                <a:solidFill>
                  <a:schemeClr val="bg1"/>
                </a:solidFill>
                <a:latin typeface="微軟正黑體" panose="020B0604030504040204" pitchFamily="34" charset="-120"/>
                <a:ea typeface="微軟正黑體" panose="020B0604030504040204" pitchFamily="34" charset="-120"/>
                <a:cs typeface="+mn-ea"/>
                <a:sym typeface="+mn-lt"/>
              </a:rPr>
              <a:t>最高</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 1.5 PB</a:t>
            </a:r>
          </a:p>
          <a:p>
            <a:pPr marL="177800" indent="-177800">
              <a:lnSpc>
                <a:spcPts val="1900"/>
              </a:lnSpc>
              <a:spcBef>
                <a:spcPts val="450"/>
              </a:spcBef>
              <a:buFont typeface="Arial" panose="020B0604020202020204" pitchFamily="34" charset="0"/>
              <a:buChar char="•"/>
            </a:pP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84 x 18 TB 3.5</a:t>
            </a:r>
            <a:r>
              <a:rPr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mn-lt"/>
              </a:rPr>
              <a:t>” </a:t>
            </a:r>
            <a:r>
              <a:rPr lang="en-US" altLang="zh-TW" sz="1200">
                <a:solidFill>
                  <a:schemeClr val="bg1"/>
                </a:solidFill>
                <a:latin typeface="微軟正黑體" panose="020B0604030504040204" pitchFamily="34" charset="-120"/>
                <a:ea typeface="微軟正黑體" panose="020B0604030504040204" pitchFamily="34" charset="-120"/>
                <a:cs typeface="+mn-ea"/>
                <a:sym typeface="+mn-lt"/>
              </a:rPr>
              <a:t>SAS HDD</a:t>
            </a:r>
          </a:p>
        </p:txBody>
      </p:sp>
      <p:sp>
        <p:nvSpPr>
          <p:cNvPr id="2" name="文字方塊 1">
            <a:extLst>
              <a:ext uri="{FF2B5EF4-FFF2-40B4-BE49-F238E27FC236}">
                <a16:creationId xmlns:a16="http://schemas.microsoft.com/office/drawing/2014/main" id="{3B607135-9451-F143-B8A6-509BDED7C448}"/>
              </a:ext>
            </a:extLst>
          </p:cNvPr>
          <p:cNvSpPr txBox="1"/>
          <p:nvPr/>
        </p:nvSpPr>
        <p:spPr>
          <a:xfrm>
            <a:off x="474135" y="6032622"/>
            <a:ext cx="11074400" cy="400110"/>
          </a:xfrm>
          <a:prstGeom prst="rect">
            <a:avLst/>
          </a:prstGeom>
          <a:noFill/>
        </p:spPr>
        <p:txBody>
          <a:bodyPr wrap="square" rtlCol="0">
            <a:spAutoFit/>
          </a:bodyPr>
          <a:lstStyle/>
          <a:p>
            <a:r>
              <a:rPr kumimoji="1" lang="zh-TW" altLang="en-US" sz="1000" dirty="0">
                <a:solidFill>
                  <a:schemeClr val="bg1"/>
                </a:solidFill>
                <a:latin typeface="微軟正黑體" panose="020B0604030504040204" pitchFamily="34" charset="-120"/>
                <a:ea typeface="微軟正黑體" panose="020B0604030504040204" pitchFamily="34" charset="-120"/>
              </a:rPr>
              <a:t>注意：</a:t>
            </a:r>
            <a:endParaRPr kumimoji="1" lang="en-US" altLang="zh-TW" sz="1000" dirty="0">
              <a:solidFill>
                <a:schemeClr val="bg1"/>
              </a:solidFill>
              <a:latin typeface="微軟正黑體" panose="020B0604030504040204" pitchFamily="34" charset="-120"/>
              <a:ea typeface="微軟正黑體" panose="020B0604030504040204" pitchFamily="34" charset="-120"/>
            </a:endParaRPr>
          </a:p>
          <a:p>
            <a:r>
              <a:rPr kumimoji="1" lang="en-US" altLang="zh-TW" sz="1000" dirty="0">
                <a:solidFill>
                  <a:schemeClr val="bg1"/>
                </a:solidFill>
                <a:latin typeface="微軟正黑體" panose="020B0604030504040204" pitchFamily="34" charset="-120"/>
                <a:ea typeface="微軟正黑體" panose="020B0604030504040204" pitchFamily="34" charset="-120"/>
              </a:rPr>
              <a:t>2022 Q1 &amp; Q2 </a:t>
            </a:r>
            <a:r>
              <a:rPr kumimoji="1" lang="zh-TW" altLang="en-US" sz="1000" dirty="0">
                <a:solidFill>
                  <a:schemeClr val="bg1"/>
                </a:solidFill>
                <a:latin typeface="微軟正黑體" panose="020B0604030504040204" pitchFamily="34" charset="-120"/>
                <a:ea typeface="微軟正黑體" panose="020B0604030504040204" pitchFamily="34" charset="-120"/>
              </a:rPr>
              <a:t>陸續新增支援機型與最大連接數量，詳細支援清單請參考</a:t>
            </a:r>
            <a:r>
              <a:rPr kumimoji="1" lang="en-US" altLang="zh-TW" sz="1000" dirty="0">
                <a:solidFill>
                  <a:schemeClr val="bg1"/>
                </a:solidFill>
                <a:latin typeface="微軟正黑體" panose="020B0604030504040204" pitchFamily="34" charset="-120"/>
                <a:ea typeface="微軟正黑體" panose="020B0604030504040204" pitchFamily="34" charset="-120"/>
              </a:rPr>
              <a:t> QNAP </a:t>
            </a:r>
            <a:r>
              <a:rPr kumimoji="1" lang="zh-TW" altLang="en-US" sz="1000" dirty="0">
                <a:solidFill>
                  <a:schemeClr val="bg1"/>
                </a:solidFill>
                <a:latin typeface="微軟正黑體" panose="020B0604030504040204" pitchFamily="34" charset="-120"/>
                <a:ea typeface="微軟正黑體" panose="020B0604030504040204" pitchFamily="34" charset="-120"/>
              </a:rPr>
              <a:t>相容性列表</a:t>
            </a:r>
            <a:r>
              <a:rPr kumimoji="1" lang="en-US" altLang="zh-TW" sz="1000" dirty="0">
                <a:solidFill>
                  <a:schemeClr val="bg1"/>
                </a:solidFill>
                <a:latin typeface="微軟正黑體" panose="020B0604030504040204" pitchFamily="34" charset="-120"/>
                <a:ea typeface="微軟正黑體" panose="020B0604030504040204" pitchFamily="34" charset="-120"/>
              </a:rPr>
              <a:t> </a:t>
            </a:r>
            <a:r>
              <a:rPr kumimoji="1" lang="en-US" altLang="zh-TW" sz="1000" dirty="0">
                <a:solidFill>
                  <a:schemeClr val="bg1"/>
                </a:solidFill>
                <a:latin typeface="微軟正黑體" panose="020B0604030504040204" pitchFamily="34" charset="-120"/>
                <a:ea typeface="微軟正黑體" panose="020B0604030504040204" pitchFamily="34" charset="-120"/>
                <a:hlinkClick r:id="rId7"/>
              </a:rPr>
              <a:t>https://www.qnap.com/en/compatibility-expansion?model=tds-h2489fu</a:t>
            </a:r>
            <a:endParaRPr kumimoji="1" lang="en-US" altLang="zh-TW" sz="1000" dirty="0">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4311234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形 2">
            <a:extLst>
              <a:ext uri="{FF2B5EF4-FFF2-40B4-BE49-F238E27FC236}">
                <a16:creationId xmlns:a16="http://schemas.microsoft.com/office/drawing/2014/main" id="{2739BA2C-8FA4-49D5-A83E-8DE655372DB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38870" y="3893945"/>
            <a:ext cx="3038683" cy="1966207"/>
          </a:xfrm>
          <a:prstGeom prst="rect">
            <a:avLst/>
          </a:prstGeom>
          <a:effectLst>
            <a:outerShdw blurRad="177800" dist="304800" dir="2700000" sx="106000" sy="106000" algn="tl" rotWithShape="0">
              <a:prstClr val="black">
                <a:alpha val="83000"/>
              </a:prstClr>
            </a:outerShdw>
          </a:effectLst>
        </p:spPr>
      </p:pic>
    </p:spTree>
    <p:extLst>
      <p:ext uri="{BB962C8B-B14F-4D97-AF65-F5344CB8AC3E}">
        <p14:creationId xmlns:p14="http://schemas.microsoft.com/office/powerpoint/2010/main" val="40994757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pic>
        <p:nvPicPr>
          <p:cNvPr id="8" name="Google Shape;100;p19">
            <a:extLst>
              <a:ext uri="{FF2B5EF4-FFF2-40B4-BE49-F238E27FC236}">
                <a16:creationId xmlns:a16="http://schemas.microsoft.com/office/drawing/2014/main" id="{553F454B-0ED1-3A40-8BD5-FB59CA4CD6B4}"/>
              </a:ext>
            </a:extLst>
          </p:cNvPr>
          <p:cNvPicPr preferRelativeResize="0"/>
          <p:nvPr/>
        </p:nvPicPr>
        <p:blipFill rotWithShape="1">
          <a:blip r:embed="rId3">
            <a:alphaModFix/>
          </a:blip>
          <a:srcRect b="32103"/>
          <a:stretch/>
        </p:blipFill>
        <p:spPr>
          <a:xfrm>
            <a:off x="6602253" y="5100670"/>
            <a:ext cx="4287141" cy="1757330"/>
          </a:xfrm>
          <a:prstGeom prst="rect">
            <a:avLst/>
          </a:prstGeom>
          <a:noFill/>
          <a:ln>
            <a:noFill/>
          </a:ln>
        </p:spPr>
      </p:pic>
      <p:sp>
        <p:nvSpPr>
          <p:cNvPr id="79" name="Google Shape;79;p16"/>
          <p:cNvSpPr txBox="1">
            <a:spLocks noGrp="1"/>
          </p:cNvSpPr>
          <p:nvPr>
            <p:ph type="title" idx="4294967295"/>
          </p:nvPr>
        </p:nvSpPr>
        <p:spPr>
          <a:xfrm>
            <a:off x="5930452" y="416837"/>
            <a:ext cx="5384463" cy="764117"/>
          </a:xfrm>
          <a:prstGeom prst="rect">
            <a:avLst/>
          </a:prstGeom>
        </p:spPr>
        <p:txBody>
          <a:bodyPr spcFirstLastPara="1" vert="horz" wrap="square" lIns="121900" tIns="121900" rIns="121900" bIns="121900" rtlCol="0" anchor="t" anchorCtr="0">
            <a:noAutofit/>
          </a:bodyPr>
          <a:lstStyle/>
          <a:p>
            <a:pPr>
              <a:spcBef>
                <a:spcPts val="0"/>
              </a:spcBef>
            </a:pPr>
            <a:r>
              <a:rPr lang="en" sz="4267" b="1" dirty="0">
                <a:latin typeface="微軟正黑體" panose="020B0604030504040204" pitchFamily="34" charset="-120"/>
                <a:ea typeface="微軟正黑體" panose="020B0604030504040204" pitchFamily="34" charset="-120"/>
              </a:rPr>
              <a:t>Kernel 5.10 LTS</a:t>
            </a:r>
            <a:endParaRPr sz="4267" b="1" dirty="0">
              <a:latin typeface="微軟正黑體" panose="020B0604030504040204" pitchFamily="34" charset="-120"/>
              <a:ea typeface="微軟正黑體" panose="020B0604030504040204" pitchFamily="34" charset="-120"/>
            </a:endParaRPr>
          </a:p>
        </p:txBody>
      </p:sp>
      <p:sp>
        <p:nvSpPr>
          <p:cNvPr id="4" name="Google Shape;61;p14">
            <a:extLst>
              <a:ext uri="{FF2B5EF4-FFF2-40B4-BE49-F238E27FC236}">
                <a16:creationId xmlns:a16="http://schemas.microsoft.com/office/drawing/2014/main" id="{DE0ADD0E-2CC2-4E38-9A1F-0AAB0121A19A}"/>
              </a:ext>
            </a:extLst>
          </p:cNvPr>
          <p:cNvSpPr txBox="1">
            <a:spLocks/>
          </p:cNvSpPr>
          <p:nvPr/>
        </p:nvSpPr>
        <p:spPr>
          <a:xfrm>
            <a:off x="5930451" y="1315865"/>
            <a:ext cx="5630744" cy="1379273"/>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114300" indent="0" fontAlgn="base">
              <a:buNone/>
            </a:pPr>
            <a:r>
              <a:rPr lang="zh-TW" altLang="en-US" sz="2400" dirty="0">
                <a:solidFill>
                  <a:schemeClr val="tx1"/>
                </a:solidFill>
                <a:latin typeface="微軟正黑體" panose="020B0604030504040204" pitchFamily="34" charset="-120"/>
                <a:ea typeface="微軟正黑體" panose="020B0604030504040204" pitchFamily="34" charset="-120"/>
              </a:rPr>
              <a:t>採用 </a:t>
            </a:r>
            <a:r>
              <a:rPr lang="en" altLang="zh-TW" sz="2400" dirty="0">
                <a:solidFill>
                  <a:schemeClr val="tx1"/>
                </a:solidFill>
                <a:latin typeface="微軟正黑體" panose="020B0604030504040204" pitchFamily="34" charset="-120"/>
                <a:ea typeface="微軟正黑體" panose="020B0604030504040204" pitchFamily="34" charset="-120"/>
              </a:rPr>
              <a:t>ZFS </a:t>
            </a:r>
            <a:r>
              <a:rPr lang="zh-TW" altLang="en-US" sz="2400" dirty="0">
                <a:solidFill>
                  <a:schemeClr val="tx1"/>
                </a:solidFill>
                <a:latin typeface="微軟正黑體" panose="020B0604030504040204" pitchFamily="34" charset="-120"/>
                <a:ea typeface="微軟正黑體" panose="020B0604030504040204" pitchFamily="34" charset="-120"/>
              </a:rPr>
              <a:t>檔案系統，</a:t>
            </a:r>
            <a:r>
              <a:rPr lang="en" altLang="zh-TW" sz="2400" dirty="0">
                <a:solidFill>
                  <a:schemeClr val="tx1"/>
                </a:solidFill>
                <a:latin typeface="微軟正黑體" panose="020B0604030504040204" pitchFamily="34" charset="-120"/>
                <a:ea typeface="微軟正黑體" panose="020B0604030504040204" pitchFamily="34" charset="-120"/>
              </a:rPr>
              <a:t>QuTS hero </a:t>
            </a:r>
            <a:r>
              <a:rPr lang="zh-TW" altLang="en-US" sz="2400" dirty="0">
                <a:solidFill>
                  <a:schemeClr val="tx1"/>
                </a:solidFill>
                <a:latin typeface="微軟正黑體" panose="020B0604030504040204" pitchFamily="34" charset="-120"/>
                <a:ea typeface="微軟正黑體" panose="020B0604030504040204" pitchFamily="34" charset="-120"/>
              </a:rPr>
              <a:t>保障效能與資料完整</a:t>
            </a:r>
          </a:p>
        </p:txBody>
      </p:sp>
      <p:cxnSp>
        <p:nvCxnSpPr>
          <p:cNvPr id="3" name="直線接點 2">
            <a:extLst>
              <a:ext uri="{FF2B5EF4-FFF2-40B4-BE49-F238E27FC236}">
                <a16:creationId xmlns:a16="http://schemas.microsoft.com/office/drawing/2014/main" id="{820B12DB-006F-4075-BC64-F2BD6E247C3B}"/>
              </a:ext>
            </a:extLst>
          </p:cNvPr>
          <p:cNvCxnSpPr>
            <a:cxnSpLocks/>
          </p:cNvCxnSpPr>
          <p:nvPr/>
        </p:nvCxnSpPr>
        <p:spPr>
          <a:xfrm>
            <a:off x="6027692" y="1315865"/>
            <a:ext cx="5191293" cy="0"/>
          </a:xfrm>
          <a:prstGeom prst="line">
            <a:avLst/>
          </a:prstGeom>
          <a:ln w="25400">
            <a:solidFill>
              <a:srgbClr val="00AA79"/>
            </a:solidFill>
          </a:ln>
        </p:spPr>
        <p:style>
          <a:lnRef idx="1">
            <a:schemeClr val="accent1"/>
          </a:lnRef>
          <a:fillRef idx="0">
            <a:schemeClr val="accent1"/>
          </a:fillRef>
          <a:effectRef idx="0">
            <a:schemeClr val="accent1"/>
          </a:effectRef>
          <a:fontRef idx="minor">
            <a:schemeClr val="tx1"/>
          </a:fontRef>
        </p:style>
      </p:cxnSp>
      <p:sp>
        <p:nvSpPr>
          <p:cNvPr id="5" name="Google Shape;79;p16">
            <a:extLst>
              <a:ext uri="{FF2B5EF4-FFF2-40B4-BE49-F238E27FC236}">
                <a16:creationId xmlns:a16="http://schemas.microsoft.com/office/drawing/2014/main" id="{C49462F0-8AD7-004E-B3F1-27A03F397CC2}"/>
              </a:ext>
            </a:extLst>
          </p:cNvPr>
          <p:cNvSpPr txBox="1">
            <a:spLocks/>
          </p:cNvSpPr>
          <p:nvPr/>
        </p:nvSpPr>
        <p:spPr>
          <a:xfrm>
            <a:off x="5930451" y="2818132"/>
            <a:ext cx="6155532" cy="764117"/>
          </a:xfrm>
          <a:prstGeom prst="rect">
            <a:avLst/>
          </a:prstGeom>
        </p:spPr>
        <p:txBody>
          <a:bodyPr spcFirstLastPara="1" vert="horz" wrap="square" lIns="121900" tIns="121900" rIns="121900" bIns="12190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0"/>
              </a:spcBef>
            </a:pPr>
            <a:r>
              <a:rPr lang="en" sz="4267" b="1" dirty="0">
                <a:latin typeface="微軟正黑體" panose="020B0604030504040204" pitchFamily="34" charset="-120"/>
                <a:ea typeface="微軟正黑體" panose="020B0604030504040204" pitchFamily="34" charset="-120"/>
              </a:rPr>
              <a:t>非 IT 也能安裝與使用</a:t>
            </a:r>
          </a:p>
        </p:txBody>
      </p:sp>
      <p:sp>
        <p:nvSpPr>
          <p:cNvPr id="6" name="Google Shape;61;p14">
            <a:extLst>
              <a:ext uri="{FF2B5EF4-FFF2-40B4-BE49-F238E27FC236}">
                <a16:creationId xmlns:a16="http://schemas.microsoft.com/office/drawing/2014/main" id="{B9483B98-EA55-F740-B533-AB995A0DC168}"/>
              </a:ext>
            </a:extLst>
          </p:cNvPr>
          <p:cNvSpPr txBox="1">
            <a:spLocks/>
          </p:cNvSpPr>
          <p:nvPr/>
        </p:nvSpPr>
        <p:spPr>
          <a:xfrm>
            <a:off x="5930452" y="3724215"/>
            <a:ext cx="5630744" cy="1379273"/>
          </a:xfrm>
          <a:prstGeom prst="rect">
            <a:avLst/>
          </a:prstGeom>
          <a:noFill/>
          <a:ln>
            <a:noFill/>
          </a:ln>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0" indent="0">
              <a:lnSpc>
                <a:spcPct val="100000"/>
              </a:lnSpc>
              <a:buClr>
                <a:schemeClr val="dk1"/>
              </a:buClr>
              <a:buSzPts val="1100"/>
              <a:buNone/>
            </a:pPr>
            <a:r>
              <a:rPr lang="zh-TW" altLang="en-US" sz="2400" dirty="0">
                <a:solidFill>
                  <a:schemeClr val="dk1"/>
                </a:solidFill>
                <a:latin typeface="微軟正黑體" panose="020B0604030504040204" pitchFamily="34" charset="-120"/>
                <a:ea typeface="微軟正黑體" panose="020B0604030504040204" pitchFamily="34" charset="-120"/>
              </a:rPr>
              <a:t>安裝精靈導引與管理帳號建立，視覺式網頁介面與多種</a:t>
            </a:r>
            <a:r>
              <a:rPr lang="en-US" altLang="zh-TW" sz="2400" dirty="0">
                <a:solidFill>
                  <a:schemeClr val="dk1"/>
                </a:solidFill>
                <a:latin typeface="微軟正黑體" panose="020B0604030504040204" pitchFamily="34" charset="-120"/>
                <a:ea typeface="微軟正黑體" panose="020B0604030504040204" pitchFamily="34" charset="-120"/>
              </a:rPr>
              <a:t> app </a:t>
            </a:r>
            <a:r>
              <a:rPr lang="zh-TW" altLang="en-US" sz="2400" dirty="0">
                <a:solidFill>
                  <a:schemeClr val="dk1"/>
                </a:solidFill>
                <a:latin typeface="微軟正黑體" panose="020B0604030504040204" pitchFamily="34" charset="-120"/>
                <a:ea typeface="微軟正黑體" panose="020B0604030504040204" pitchFamily="34" charset="-120"/>
              </a:rPr>
              <a:t>與行動裝置支援</a:t>
            </a:r>
          </a:p>
        </p:txBody>
      </p:sp>
      <p:cxnSp>
        <p:nvCxnSpPr>
          <p:cNvPr id="7" name="直線接點 6">
            <a:extLst>
              <a:ext uri="{FF2B5EF4-FFF2-40B4-BE49-F238E27FC236}">
                <a16:creationId xmlns:a16="http://schemas.microsoft.com/office/drawing/2014/main" id="{78E8E570-8E5F-544D-9657-DC5870ECC9E5}"/>
              </a:ext>
            </a:extLst>
          </p:cNvPr>
          <p:cNvCxnSpPr>
            <a:cxnSpLocks/>
          </p:cNvCxnSpPr>
          <p:nvPr/>
        </p:nvCxnSpPr>
        <p:spPr>
          <a:xfrm>
            <a:off x="6027691" y="3727032"/>
            <a:ext cx="5045799" cy="0"/>
          </a:xfrm>
          <a:prstGeom prst="line">
            <a:avLst/>
          </a:prstGeom>
          <a:ln w="25400">
            <a:solidFill>
              <a:srgbClr val="00AA79"/>
            </a:solidFill>
          </a:ln>
        </p:spPr>
        <p:style>
          <a:lnRef idx="1">
            <a:schemeClr val="accent1"/>
          </a:lnRef>
          <a:fillRef idx="0">
            <a:schemeClr val="accent1"/>
          </a:fillRef>
          <a:effectRef idx="0">
            <a:schemeClr val="accent1"/>
          </a:effectRef>
          <a:fontRef idx="minor">
            <a:schemeClr val="tx1"/>
          </a:fontRef>
        </p:style>
      </p:cxnSp>
      <p:pic>
        <p:nvPicPr>
          <p:cNvPr id="10" name="Google Shape;116;p21">
            <a:extLst>
              <a:ext uri="{FF2B5EF4-FFF2-40B4-BE49-F238E27FC236}">
                <a16:creationId xmlns:a16="http://schemas.microsoft.com/office/drawing/2014/main" id="{899F9116-C85B-8F43-A322-B81016ECE589}"/>
              </a:ext>
            </a:extLst>
          </p:cNvPr>
          <p:cNvPicPr preferRelativeResize="0"/>
          <p:nvPr/>
        </p:nvPicPr>
        <p:blipFill>
          <a:blip r:embed="rId4">
            <a:alphaModFix/>
          </a:blip>
          <a:stretch>
            <a:fillRect/>
          </a:stretch>
        </p:blipFill>
        <p:spPr>
          <a:xfrm>
            <a:off x="3579041" y="4163500"/>
            <a:ext cx="2198467" cy="26945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1" name="Google Shape;79;p16">
            <a:extLst>
              <a:ext uri="{FF2B5EF4-FFF2-40B4-BE49-F238E27FC236}">
                <a16:creationId xmlns:a16="http://schemas.microsoft.com/office/drawing/2014/main" id="{E6D09418-6026-4302-B913-F1FDEA07D3FE}"/>
              </a:ext>
            </a:extLst>
          </p:cNvPr>
          <p:cNvSpPr txBox="1">
            <a:spLocks/>
          </p:cNvSpPr>
          <p:nvPr/>
        </p:nvSpPr>
        <p:spPr>
          <a:xfrm>
            <a:off x="5379397" y="476028"/>
            <a:ext cx="5054409"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dist"/>
            <a:r>
              <a:rPr lang="zh-TW" altLang="en-US" sz="4667" b="1">
                <a:solidFill>
                  <a:schemeClr val="tx1"/>
                </a:solidFill>
                <a:latin typeface="微軟正黑體" panose="020B0604030504040204" pitchFamily="34" charset="-120"/>
                <a:ea typeface="微軟正黑體" panose="020B0604030504040204" pitchFamily="34" charset="-120"/>
              </a:rPr>
              <a:t>提升安全保護等級</a:t>
            </a:r>
            <a:endParaRPr lang="en-US" sz="4667" b="1">
              <a:solidFill>
                <a:schemeClr val="tx1"/>
              </a:solidFill>
              <a:latin typeface="微軟正黑體" panose="020B0604030504040204" pitchFamily="34" charset="-120"/>
              <a:ea typeface="微軟正黑體" panose="020B0604030504040204" pitchFamily="34" charset="-120"/>
            </a:endParaRPr>
          </a:p>
        </p:txBody>
      </p:sp>
      <p:sp>
        <p:nvSpPr>
          <p:cNvPr id="12" name="Google Shape;61;p14">
            <a:extLst>
              <a:ext uri="{FF2B5EF4-FFF2-40B4-BE49-F238E27FC236}">
                <a16:creationId xmlns:a16="http://schemas.microsoft.com/office/drawing/2014/main" id="{30213053-FCBC-43EE-8BE6-B997438AD7DB}"/>
              </a:ext>
            </a:extLst>
          </p:cNvPr>
          <p:cNvSpPr txBox="1">
            <a:spLocks/>
          </p:cNvSpPr>
          <p:nvPr/>
        </p:nvSpPr>
        <p:spPr>
          <a:xfrm>
            <a:off x="5511180" y="1944650"/>
            <a:ext cx="4790845" cy="418208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a:t>
            </a:r>
            <a:r>
              <a:rPr lang="en-US" altLang="zh-TW" sz="2000">
                <a:solidFill>
                  <a:schemeClr val="dk1"/>
                </a:solidFill>
                <a:latin typeface="微軟正黑體" panose="020B0604030504040204" pitchFamily="34" charset="-120"/>
                <a:ea typeface="微軟正黑體" panose="020B0604030504040204" pitchFamily="34" charset="-120"/>
              </a:rPr>
              <a:t> TLS 1.3</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預設將 </a:t>
            </a:r>
            <a:r>
              <a:rPr lang="en-US" altLang="zh-TW" sz="2000">
                <a:solidFill>
                  <a:schemeClr val="dk1"/>
                </a:solidFill>
                <a:latin typeface="微軟正黑體" panose="020B0604030504040204" pitchFamily="34" charset="-120"/>
                <a:ea typeface="微軟正黑體" panose="020B0604030504040204" pitchFamily="34" charset="-120"/>
              </a:rPr>
              <a:t>admin </a:t>
            </a:r>
            <a:r>
              <a:rPr lang="zh-TW" altLang="en-US" sz="2000">
                <a:solidFill>
                  <a:schemeClr val="dk1"/>
                </a:solidFill>
                <a:latin typeface="微軟正黑體" panose="020B0604030504040204" pitchFamily="34" charset="-120"/>
                <a:ea typeface="微軟正黑體" panose="020B0604030504040204" pitchFamily="34" charset="-120"/>
              </a:rPr>
              <a:t>帳號關閉</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支援進階加密套件</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調整安全設定</a:t>
            </a:r>
            <a:r>
              <a:rPr lang="en-US" altLang="zh-TW" sz="2000">
                <a:solidFill>
                  <a:schemeClr val="dk1"/>
                </a:solidFill>
                <a:latin typeface="微軟正黑體" panose="020B0604030504040204" pitchFamily="34" charset="-120"/>
                <a:ea typeface="微軟正黑體" panose="020B0604030504040204" pitchFamily="34" charset="-120"/>
              </a:rPr>
              <a:t>, </a:t>
            </a:r>
            <a:r>
              <a:rPr lang="zh-TW" altLang="en-US" sz="2000">
                <a:solidFill>
                  <a:schemeClr val="dk1"/>
                </a:solidFill>
                <a:latin typeface="微軟正黑體" panose="020B0604030504040204" pitchFamily="34" charset="-120"/>
                <a:ea typeface="微軟正黑體" panose="020B0604030504040204" pitchFamily="34" charset="-120"/>
              </a:rPr>
              <a:t>更符合安全防護標準</a:t>
            </a:r>
          </a:p>
          <a:p>
            <a:pPr marL="241294" indent="-241294">
              <a:lnSpc>
                <a:spcPts val="2400"/>
              </a:lnSpc>
              <a:spcBef>
                <a:spcPts val="1600"/>
              </a:spcBef>
              <a:buClr>
                <a:srgbClr val="E9613B"/>
              </a:buClr>
              <a:buSzPts val="1100"/>
              <a:buFont typeface="Wingdings" panose="05000000000000000000" pitchFamily="2" charset="2"/>
              <a:buChar char="l"/>
            </a:pPr>
            <a:r>
              <a:rPr lang="en-US" altLang="zh-TW" sz="2000">
                <a:solidFill>
                  <a:schemeClr val="dk1"/>
                </a:solidFill>
                <a:latin typeface="微軟正黑體" panose="020B0604030504040204" pitchFamily="34" charset="-120"/>
                <a:ea typeface="微軟正黑體" panose="020B0604030504040204" pitchFamily="34" charset="-120"/>
              </a:rPr>
              <a:t>SSH Key </a:t>
            </a:r>
            <a:r>
              <a:rPr lang="zh-TW" altLang="en-US" sz="2000">
                <a:solidFill>
                  <a:schemeClr val="dk1"/>
                </a:solidFill>
                <a:latin typeface="微軟正黑體" panose="020B0604030504040204" pitchFamily="34" charset="-120"/>
                <a:ea typeface="微軟正黑體" panose="020B0604030504040204" pitchFamily="34" charset="-120"/>
              </a:rPr>
              <a:t>登入</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dk1"/>
                </a:solidFill>
                <a:latin typeface="微軟正黑體" panose="020B0604030504040204" pitchFamily="34" charset="-120"/>
                <a:ea typeface="微軟正黑體" panose="020B0604030504040204" pitchFamily="34" charset="-120"/>
              </a:rPr>
              <a:t>韌體自動更新 </a:t>
            </a:r>
            <a:r>
              <a:rPr lang="en-US" altLang="zh-TW" sz="2000">
                <a:solidFill>
                  <a:schemeClr val="dk1"/>
                </a:solidFill>
                <a:latin typeface="微軟正黑體" panose="020B0604030504040204" pitchFamily="34" charset="-120"/>
                <a:ea typeface="微軟正黑體" panose="020B0604030504040204" pitchFamily="34" charset="-120"/>
              </a:rPr>
              <a:t>(</a:t>
            </a:r>
            <a:r>
              <a:rPr lang="zh-TW" altLang="en-US" sz="2000">
                <a:solidFill>
                  <a:schemeClr val="dk1"/>
                </a:solidFill>
                <a:latin typeface="微軟正黑體" panose="020B0604030504040204" pitchFamily="34" charset="-120"/>
                <a:ea typeface="微軟正黑體" panose="020B0604030504040204" pitchFamily="34" charset="-120"/>
              </a:rPr>
              <a:t>建議更新</a:t>
            </a:r>
            <a:r>
              <a:rPr lang="en-US" altLang="zh-TW" sz="2000">
                <a:solidFill>
                  <a:schemeClr val="dk1"/>
                </a:solidFill>
                <a:latin typeface="微軟正黑體" panose="020B0604030504040204" pitchFamily="34" charset="-120"/>
                <a:ea typeface="微軟正黑體" panose="020B0604030504040204" pitchFamily="34" charset="-120"/>
              </a:rPr>
              <a:t>, </a:t>
            </a:r>
            <a:r>
              <a:rPr lang="zh-TW" altLang="en-US" sz="2000">
                <a:solidFill>
                  <a:schemeClr val="dk1"/>
                </a:solidFill>
                <a:latin typeface="微軟正黑體" panose="020B0604030504040204" pitchFamily="34" charset="-120"/>
                <a:ea typeface="微軟正黑體" panose="020B0604030504040204" pitchFamily="34" charset="-120"/>
              </a:rPr>
              <a:t>自動更新</a:t>
            </a:r>
            <a:r>
              <a:rPr lang="en-US" altLang="zh-TW" sz="2000">
                <a:solidFill>
                  <a:schemeClr val="dk1"/>
                </a:solidFill>
                <a:latin typeface="微軟正黑體" panose="020B0604030504040204" pitchFamily="34" charset="-120"/>
                <a:ea typeface="微軟正黑體" panose="020B0604030504040204" pitchFamily="34" charset="-120"/>
              </a:rPr>
              <a:t>)</a:t>
            </a:r>
          </a:p>
          <a:p>
            <a:pPr marL="241294" indent="-241294">
              <a:lnSpc>
                <a:spcPts val="2400"/>
              </a:lnSpc>
              <a:spcBef>
                <a:spcPts val="1600"/>
              </a:spcBef>
              <a:buClr>
                <a:srgbClr val="E9613B"/>
              </a:buClr>
              <a:buSzPts val="1100"/>
              <a:buFont typeface="Wingdings" panose="05000000000000000000" pitchFamily="2" charset="2"/>
              <a:buChar char="l"/>
            </a:pPr>
            <a:r>
              <a:rPr lang="en-US" altLang="zh-TW" sz="2000">
                <a:solidFill>
                  <a:schemeClr val="dk1"/>
                </a:solidFill>
                <a:latin typeface="微軟正黑體" panose="020B0604030504040204" pitchFamily="34" charset="-120"/>
                <a:ea typeface="微軟正黑體" panose="020B0604030504040204" pitchFamily="34" charset="-120"/>
              </a:rPr>
              <a:t>App</a:t>
            </a:r>
            <a:r>
              <a:rPr lang="zh-TW" altLang="en-US" sz="2000">
                <a:solidFill>
                  <a:schemeClr val="dk1"/>
                </a:solidFill>
                <a:latin typeface="微軟正黑體" panose="020B0604030504040204" pitchFamily="34" charset="-120"/>
                <a:ea typeface="微軟正黑體" panose="020B0604030504040204" pitchFamily="34" charset="-120"/>
              </a:rPr>
              <a:t>自動更新 </a:t>
            </a:r>
            <a:r>
              <a:rPr lang="en-US" altLang="zh-TW" sz="2000">
                <a:solidFill>
                  <a:schemeClr val="dk1"/>
                </a:solidFill>
                <a:latin typeface="微軟正黑體" panose="020B0604030504040204" pitchFamily="34" charset="-120"/>
                <a:ea typeface="微軟正黑體" panose="020B0604030504040204" pitchFamily="34" charset="-120"/>
              </a:rPr>
              <a:t>(</a:t>
            </a:r>
            <a:r>
              <a:rPr lang="zh-TW" altLang="en-US" sz="2000">
                <a:solidFill>
                  <a:schemeClr val="dk1"/>
                </a:solidFill>
                <a:latin typeface="微軟正黑體" panose="020B0604030504040204" pitchFamily="34" charset="-120"/>
                <a:ea typeface="微軟正黑體" panose="020B0604030504040204" pitchFamily="34" charset="-120"/>
              </a:rPr>
              <a:t>建議更新</a:t>
            </a:r>
            <a:r>
              <a:rPr lang="en-US" altLang="zh-TW" sz="2000">
                <a:solidFill>
                  <a:schemeClr val="dk1"/>
                </a:solidFill>
                <a:latin typeface="微軟正黑體" panose="020B0604030504040204" pitchFamily="34" charset="-120"/>
                <a:ea typeface="微軟正黑體" panose="020B0604030504040204" pitchFamily="34" charset="-120"/>
              </a:rPr>
              <a:t>, </a:t>
            </a:r>
            <a:r>
              <a:rPr lang="zh-TW" altLang="en-US" sz="2000">
                <a:solidFill>
                  <a:schemeClr val="dk1"/>
                </a:solidFill>
                <a:latin typeface="微軟正黑體" panose="020B0604030504040204" pitchFamily="34" charset="-120"/>
                <a:ea typeface="微軟正黑體" panose="020B0604030504040204" pitchFamily="34" charset="-120"/>
              </a:rPr>
              <a:t>自動更新</a:t>
            </a:r>
            <a:r>
              <a:rPr lang="en-US" altLang="zh-TW" sz="2000">
                <a:solidFill>
                  <a:schemeClr val="dk1"/>
                </a:solidFill>
                <a:latin typeface="微軟正黑體" panose="020B0604030504040204" pitchFamily="34" charset="-120"/>
                <a:ea typeface="微軟正黑體" panose="020B0604030504040204" pitchFamily="34" charset="-120"/>
              </a:rPr>
              <a:t>)</a:t>
            </a:r>
          </a:p>
        </p:txBody>
      </p:sp>
      <p:pic>
        <p:nvPicPr>
          <p:cNvPr id="5" name="圖形 4">
            <a:extLst>
              <a:ext uri="{FF2B5EF4-FFF2-40B4-BE49-F238E27FC236}">
                <a16:creationId xmlns:a16="http://schemas.microsoft.com/office/drawing/2014/main" id="{347FF8C2-33FB-42BC-BDDA-2480C4AA020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82836" y="1533221"/>
            <a:ext cx="2256191" cy="2410901"/>
          </a:xfrm>
          <a:prstGeom prst="rect">
            <a:avLst/>
          </a:prstGeom>
          <a:effectLst>
            <a:outerShdw blurRad="152400" dist="190500" dir="8100000" algn="tr" rotWithShape="0">
              <a:prstClr val="black">
                <a:alpha val="13000"/>
              </a:prstClr>
            </a:outerShdw>
          </a:effec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extBox 4">
            <a:extLst>
              <a:ext uri="{FF2B5EF4-FFF2-40B4-BE49-F238E27FC236}">
                <a16:creationId xmlns:a16="http://schemas.microsoft.com/office/drawing/2014/main" id="{CD52B9E8-5EFC-46E4-ADF2-A50AF14DE864}"/>
              </a:ext>
            </a:extLst>
          </p:cNvPr>
          <p:cNvSpPr txBox="1"/>
          <p:nvPr/>
        </p:nvSpPr>
        <p:spPr>
          <a:xfrm>
            <a:off x="3390857" y="6152518"/>
            <a:ext cx="67154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CN" altLang="en-US" sz="3600" b="1" spc="6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避免原始數據損壞</a:t>
            </a:r>
          </a:p>
        </p:txBody>
      </p:sp>
      <p:pic>
        <p:nvPicPr>
          <p:cNvPr id="50" name="圖形 49">
            <a:extLst>
              <a:ext uri="{FF2B5EF4-FFF2-40B4-BE49-F238E27FC236}">
                <a16:creationId xmlns:a16="http://schemas.microsoft.com/office/drawing/2014/main" id="{9B618E09-8CDD-4F26-9E4D-FFA13EE3012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67354" y="1974646"/>
            <a:ext cx="8983364" cy="3100237"/>
          </a:xfrm>
          <a:prstGeom prst="rect">
            <a:avLst/>
          </a:prstGeom>
          <a:effectLst>
            <a:outerShdw blurRad="50800" dist="38100" dir="2700000" algn="tl" rotWithShape="0">
              <a:prstClr val="black">
                <a:alpha val="40000"/>
              </a:prstClr>
            </a:outerShdw>
          </a:effectLst>
        </p:spPr>
      </p:pic>
      <p:pic>
        <p:nvPicPr>
          <p:cNvPr id="51" name="圖片 50">
            <a:extLst>
              <a:ext uri="{FF2B5EF4-FFF2-40B4-BE49-F238E27FC236}">
                <a16:creationId xmlns:a16="http://schemas.microsoft.com/office/drawing/2014/main" id="{7D017CB4-4791-4387-9FFE-FEF144C8172C}"/>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2552815" y="5013564"/>
            <a:ext cx="2747593" cy="1070411"/>
          </a:xfrm>
          <a:prstGeom prst="rect">
            <a:avLst/>
          </a:prstGeom>
          <a:effectLst>
            <a:outerShdw blurRad="50800" dist="38100" dir="2700000" algn="tl" rotWithShape="0">
              <a:prstClr val="black">
                <a:alpha val="40000"/>
              </a:prstClr>
            </a:outerShdw>
          </a:effectLst>
        </p:spPr>
      </p:pic>
      <p:sp>
        <p:nvSpPr>
          <p:cNvPr id="52" name="文字方塊 51">
            <a:extLst>
              <a:ext uri="{FF2B5EF4-FFF2-40B4-BE49-F238E27FC236}">
                <a16:creationId xmlns:a16="http://schemas.microsoft.com/office/drawing/2014/main" id="{DA92CDAE-0A58-406F-A6D4-543D19C2893C}"/>
              </a:ext>
            </a:extLst>
          </p:cNvPr>
          <p:cNvSpPr txBox="1"/>
          <p:nvPr/>
        </p:nvSpPr>
        <p:spPr>
          <a:xfrm>
            <a:off x="2552815" y="5141167"/>
            <a:ext cx="2672145" cy="630173"/>
          </a:xfrm>
          <a:prstGeom prst="rect">
            <a:avLst/>
          </a:prstGeom>
          <a:noFill/>
        </p:spPr>
        <p:txBody>
          <a:bodyPr wrap="square" rtlCol="0">
            <a:spAutoFit/>
          </a:bodyPr>
          <a:lstStyle/>
          <a:p>
            <a:pPr algn="ctr">
              <a:lnSpc>
                <a:spcPts val="2200"/>
              </a:lnSpc>
            </a:pPr>
            <a:r>
              <a:rPr lang="zh-TW" altLang="en-US" sz="1500" b="1">
                <a:solidFill>
                  <a:schemeClr val="bg1"/>
                </a:solidFill>
                <a:latin typeface="微軟正黑體" panose="020B0604030504040204" pitchFamily="34" charset="-120"/>
                <a:ea typeface="微軟正黑體" panose="020B0604030504040204" pitchFamily="34" charset="-120"/>
              </a:rPr>
              <a:t>資料存取時</a:t>
            </a:r>
            <a:r>
              <a:rPr lang="en-US" altLang="zh-TW" sz="1500" b="1">
                <a:solidFill>
                  <a:schemeClr val="bg1"/>
                </a:solidFill>
                <a:latin typeface="微軟正黑體" panose="020B0604030504040204" pitchFamily="34" charset="-120"/>
                <a:ea typeface="微軟正黑體" panose="020B0604030504040204" pitchFamily="34" charset="-120"/>
              </a:rPr>
              <a:t>Checksum</a:t>
            </a:r>
            <a:r>
              <a:rPr lang="zh-TW" altLang="en-US" sz="1500" b="1">
                <a:solidFill>
                  <a:schemeClr val="bg1"/>
                </a:solidFill>
                <a:latin typeface="微軟正黑體" panose="020B0604030504040204" pitchFamily="34" charset="-120"/>
                <a:ea typeface="微軟正黑體" panose="020B0604030504040204" pitchFamily="34" charset="-120"/>
              </a:rPr>
              <a:t>比對不符</a:t>
            </a:r>
            <a:r>
              <a:rPr lang="en-US" altLang="zh-TW" sz="1500" b="1">
                <a:solidFill>
                  <a:schemeClr val="bg1"/>
                </a:solidFill>
                <a:latin typeface="微軟正黑體" panose="020B0604030504040204" pitchFamily="34" charset="-120"/>
                <a:ea typeface="微軟正黑體" panose="020B0604030504040204" pitchFamily="34" charset="-120"/>
              </a:rPr>
              <a:t>, </a:t>
            </a:r>
            <a:r>
              <a:rPr lang="zh-TW" altLang="en-US" sz="1500" b="1">
                <a:solidFill>
                  <a:schemeClr val="bg1"/>
                </a:solidFill>
                <a:latin typeface="微軟正黑體" panose="020B0604030504040204" pitchFamily="34" charset="-120"/>
                <a:ea typeface="微軟正黑體" panose="020B0604030504040204" pitchFamily="34" charset="-120"/>
              </a:rPr>
              <a:t>發現</a:t>
            </a:r>
            <a:r>
              <a:rPr lang="en-US" altLang="zh-TW" sz="1500" b="1">
                <a:solidFill>
                  <a:schemeClr val="bg1"/>
                </a:solidFill>
                <a:latin typeface="微軟正黑體" panose="020B0604030504040204" pitchFamily="34" charset="-120"/>
                <a:ea typeface="微軟正黑體" panose="020B0604030504040204" pitchFamily="34" charset="-120"/>
              </a:rPr>
              <a:t>data corruption</a:t>
            </a:r>
            <a:endParaRPr lang="zh-TW" altLang="en-US" sz="1500" b="1">
              <a:solidFill>
                <a:schemeClr val="bg1"/>
              </a:solidFill>
              <a:latin typeface="微軟正黑體" panose="020B0604030504040204" pitchFamily="34" charset="-120"/>
              <a:ea typeface="微軟正黑體" panose="020B0604030504040204" pitchFamily="34" charset="-120"/>
            </a:endParaRPr>
          </a:p>
        </p:txBody>
      </p:sp>
      <p:pic>
        <p:nvPicPr>
          <p:cNvPr id="53" name="圖片 52">
            <a:extLst>
              <a:ext uri="{FF2B5EF4-FFF2-40B4-BE49-F238E27FC236}">
                <a16:creationId xmlns:a16="http://schemas.microsoft.com/office/drawing/2014/main" id="{E52F1026-A2BA-4749-B2DF-1E0586C677F3}"/>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5702383" y="5013564"/>
            <a:ext cx="2747593" cy="1070411"/>
          </a:xfrm>
          <a:prstGeom prst="rect">
            <a:avLst/>
          </a:prstGeom>
          <a:effectLst>
            <a:outerShdw blurRad="50800" dist="38100" dir="2700000" algn="tl" rotWithShape="0">
              <a:prstClr val="black">
                <a:alpha val="40000"/>
              </a:prstClr>
            </a:outerShdw>
          </a:effectLst>
        </p:spPr>
      </p:pic>
      <p:sp>
        <p:nvSpPr>
          <p:cNvPr id="54" name="文字方塊 53">
            <a:extLst>
              <a:ext uri="{FF2B5EF4-FFF2-40B4-BE49-F238E27FC236}">
                <a16:creationId xmlns:a16="http://schemas.microsoft.com/office/drawing/2014/main" id="{94F80B60-54D0-46D8-B2DB-AEA147BC1814}"/>
              </a:ext>
            </a:extLst>
          </p:cNvPr>
          <p:cNvSpPr txBox="1"/>
          <p:nvPr/>
        </p:nvSpPr>
        <p:spPr>
          <a:xfrm>
            <a:off x="5853357" y="5141167"/>
            <a:ext cx="2521172" cy="630173"/>
          </a:xfrm>
          <a:prstGeom prst="rect">
            <a:avLst/>
          </a:prstGeom>
          <a:noFill/>
        </p:spPr>
        <p:txBody>
          <a:bodyPr wrap="square" rtlCol="0">
            <a:spAutoFit/>
          </a:bodyPr>
          <a:lstStyle/>
          <a:p>
            <a:pPr algn="ctr">
              <a:lnSpc>
                <a:spcPts val="2200"/>
              </a:lnSpc>
            </a:pPr>
            <a:r>
              <a:rPr lang="zh-TW" altLang="en-US" sz="1500" b="1">
                <a:solidFill>
                  <a:schemeClr val="bg1"/>
                </a:solidFill>
                <a:latin typeface="微軟正黑體" panose="020B0604030504040204" pitchFamily="34" charset="-120"/>
                <a:ea typeface="微軟正黑體" panose="020B0604030504040204" pitchFamily="34" charset="-120"/>
              </a:rPr>
              <a:t>從</a:t>
            </a:r>
            <a:r>
              <a:rPr lang="en-US" altLang="zh-TW" sz="1500" b="1">
                <a:solidFill>
                  <a:schemeClr val="bg1"/>
                </a:solidFill>
                <a:latin typeface="微軟正黑體" panose="020B0604030504040204" pitchFamily="34" charset="-120"/>
                <a:ea typeface="微軟正黑體" panose="020B0604030504040204" pitchFamily="34" charset="-120"/>
              </a:rPr>
              <a:t>Data Copy </a:t>
            </a:r>
            <a:r>
              <a:rPr lang="zh-TW" altLang="en-US" sz="1500" b="1">
                <a:solidFill>
                  <a:schemeClr val="bg1"/>
                </a:solidFill>
                <a:latin typeface="微軟正黑體" panose="020B0604030504040204" pitchFamily="34" charset="-120"/>
                <a:ea typeface="微軟正黑體" panose="020B0604030504040204" pitchFamily="34" charset="-120"/>
              </a:rPr>
              <a:t>中取出正確資料</a:t>
            </a:r>
          </a:p>
        </p:txBody>
      </p:sp>
      <p:pic>
        <p:nvPicPr>
          <p:cNvPr id="55" name="圖片 54">
            <a:extLst>
              <a:ext uri="{FF2B5EF4-FFF2-40B4-BE49-F238E27FC236}">
                <a16:creationId xmlns:a16="http://schemas.microsoft.com/office/drawing/2014/main" id="{FB030C2C-6D1A-4826-8A02-6038011D862C}"/>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8832902" y="5013564"/>
            <a:ext cx="2747593" cy="1070411"/>
          </a:xfrm>
          <a:prstGeom prst="rect">
            <a:avLst/>
          </a:prstGeom>
          <a:effectLst>
            <a:outerShdw blurRad="50800" dist="38100" dir="2700000" algn="tl" rotWithShape="0">
              <a:prstClr val="black">
                <a:alpha val="40000"/>
              </a:prstClr>
            </a:outerShdw>
          </a:effectLst>
        </p:spPr>
      </p:pic>
      <p:sp>
        <p:nvSpPr>
          <p:cNvPr id="56" name="文字方塊 55">
            <a:extLst>
              <a:ext uri="{FF2B5EF4-FFF2-40B4-BE49-F238E27FC236}">
                <a16:creationId xmlns:a16="http://schemas.microsoft.com/office/drawing/2014/main" id="{87DF75F9-55C6-458D-A0F6-C5F89A75ED84}"/>
              </a:ext>
            </a:extLst>
          </p:cNvPr>
          <p:cNvSpPr txBox="1"/>
          <p:nvPr/>
        </p:nvSpPr>
        <p:spPr>
          <a:xfrm>
            <a:off x="8870625" y="5032221"/>
            <a:ext cx="2672145" cy="912301"/>
          </a:xfrm>
          <a:prstGeom prst="rect">
            <a:avLst/>
          </a:prstGeom>
          <a:noFill/>
        </p:spPr>
        <p:txBody>
          <a:bodyPr wrap="square" rtlCol="0">
            <a:spAutoFit/>
          </a:bodyPr>
          <a:lstStyle/>
          <a:p>
            <a:pPr algn="ctr">
              <a:lnSpc>
                <a:spcPts val="2200"/>
              </a:lnSpc>
            </a:pPr>
            <a:r>
              <a:rPr lang="zh-TW" altLang="en-US" sz="1500" b="1">
                <a:solidFill>
                  <a:schemeClr val="bg1"/>
                </a:solidFill>
                <a:latin typeface="微軟正黑體" panose="020B0604030504040204" pitchFamily="34" charset="-120"/>
                <a:ea typeface="微軟正黑體" panose="020B0604030504040204" pitchFamily="34" charset="-120"/>
              </a:rPr>
              <a:t>以正確資料提交給應用程式層使用</a:t>
            </a:r>
            <a:r>
              <a:rPr lang="en-US" altLang="zh-TW" sz="1500" b="1">
                <a:solidFill>
                  <a:schemeClr val="bg1"/>
                </a:solidFill>
                <a:latin typeface="微軟正黑體" panose="020B0604030504040204" pitchFamily="34" charset="-120"/>
                <a:ea typeface="微軟正黑體" panose="020B0604030504040204" pitchFamily="34" charset="-120"/>
              </a:rPr>
              <a:t>, </a:t>
            </a:r>
            <a:r>
              <a:rPr lang="zh-TW" altLang="en-US" sz="1500" b="1">
                <a:solidFill>
                  <a:schemeClr val="bg1"/>
                </a:solidFill>
                <a:latin typeface="微軟正黑體" panose="020B0604030504040204" pitchFamily="34" charset="-120"/>
                <a:ea typeface="微軟正黑體" panose="020B0604030504040204" pitchFamily="34" charset="-120"/>
              </a:rPr>
              <a:t>並針對損壞資料進行自動修復</a:t>
            </a:r>
            <a:r>
              <a:rPr lang="en-US" altLang="zh-TW" sz="1500" b="1">
                <a:solidFill>
                  <a:schemeClr val="bg1"/>
                </a:solidFill>
                <a:latin typeface="微軟正黑體" panose="020B0604030504040204" pitchFamily="34" charset="-120"/>
                <a:ea typeface="微軟正黑體" panose="020B0604030504040204" pitchFamily="34" charset="-120"/>
              </a:rPr>
              <a:t>.</a:t>
            </a:r>
            <a:endParaRPr lang="zh-TW" altLang="en-US" sz="1500" b="1">
              <a:solidFill>
                <a:schemeClr val="bg1"/>
              </a:solidFill>
              <a:latin typeface="微軟正黑體" panose="020B0604030504040204" pitchFamily="34" charset="-120"/>
              <a:ea typeface="微軟正黑體" panose="020B0604030504040204" pitchFamily="34" charset="-120"/>
            </a:endParaRPr>
          </a:p>
        </p:txBody>
      </p:sp>
      <p:pic>
        <p:nvPicPr>
          <p:cNvPr id="13" name="圖片 12" descr="一張含有 火車, 電腦 的圖片&#10;&#10;自動產生的描述">
            <a:extLst>
              <a:ext uri="{FF2B5EF4-FFF2-40B4-BE49-F238E27FC236}">
                <a16:creationId xmlns:a16="http://schemas.microsoft.com/office/drawing/2014/main" id="{B6A15020-E0A8-46D5-9AD3-DF81DFF0024A}"/>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257135" y="3398031"/>
            <a:ext cx="2038474" cy="2754487"/>
          </a:xfrm>
          <a:prstGeom prst="rect">
            <a:avLst/>
          </a:prstGeom>
        </p:spPr>
      </p:pic>
      <p:sp>
        <p:nvSpPr>
          <p:cNvPr id="14" name="文字方塊 13">
            <a:extLst>
              <a:ext uri="{FF2B5EF4-FFF2-40B4-BE49-F238E27FC236}">
                <a16:creationId xmlns:a16="http://schemas.microsoft.com/office/drawing/2014/main" id="{EC9D3D99-BF9F-4645-A4AC-F0AFBAF0DE02}"/>
              </a:ext>
            </a:extLst>
          </p:cNvPr>
          <p:cNvSpPr txBox="1"/>
          <p:nvPr/>
        </p:nvSpPr>
        <p:spPr>
          <a:xfrm>
            <a:off x="1057275" y="397588"/>
            <a:ext cx="10455276" cy="769441"/>
          </a:xfrm>
          <a:prstGeom prst="rect">
            <a:avLst/>
          </a:prstGeom>
          <a:noFill/>
        </p:spPr>
        <p:txBody>
          <a:bodyPr wrap="square" rtlCol="0">
            <a:spAutoFit/>
          </a:bodyPr>
          <a:lstStyle/>
          <a:p>
            <a:r>
              <a:rPr lang="en-US" altLang="zh-TW" sz="4400" b="1" err="1">
                <a:solidFill>
                  <a:schemeClr val="bg1"/>
                </a:solidFill>
                <a:latin typeface="微軟正黑體" panose="020B0604030504040204" pitchFamily="34" charset="-120"/>
                <a:ea typeface="微軟正黑體" panose="020B0604030504040204" pitchFamily="34" charset="-120"/>
              </a:rPr>
              <a:t>QuTS</a:t>
            </a:r>
            <a:r>
              <a:rPr lang="en-US" altLang="zh-TW" sz="4400" b="1">
                <a:solidFill>
                  <a:schemeClr val="bg1"/>
                </a:solidFill>
                <a:latin typeface="微軟正黑體" panose="020B0604030504040204" pitchFamily="34" charset="-120"/>
                <a:ea typeface="微軟正黑體" panose="020B0604030504040204" pitchFamily="34" charset="-120"/>
              </a:rPr>
              <a:t> hero </a:t>
            </a:r>
            <a:r>
              <a:rPr lang="zh-TW" altLang="en-US" sz="4400" b="1">
                <a:solidFill>
                  <a:schemeClr val="bg1"/>
                </a:solidFill>
                <a:latin typeface="微軟正黑體" panose="020B0604030504040204" pitchFamily="34" charset="-120"/>
                <a:ea typeface="微軟正黑體" panose="020B0604030504040204" pitchFamily="34" charset="-120"/>
              </a:rPr>
              <a:t>強大的資料自我修復能力</a:t>
            </a:r>
            <a:endParaRPr lang="en-US" altLang="zh-TW" sz="4400" b="1">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5629207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A60AB19-9621-4962-88A1-43201EFD33C6}"/>
              </a:ext>
            </a:extLst>
          </p:cNvPr>
          <p:cNvSpPr>
            <a:spLocks noGrp="1"/>
          </p:cNvSpPr>
          <p:nvPr>
            <p:ph type="title" idx="4294967295"/>
          </p:nvPr>
        </p:nvSpPr>
        <p:spPr>
          <a:xfrm>
            <a:off x="1076325" y="351652"/>
            <a:ext cx="10956925" cy="898525"/>
          </a:xfrm>
        </p:spPr>
        <p:txBody>
          <a:bodyPr>
            <a:normAutofit/>
          </a:bodyPr>
          <a:lstStyle/>
          <a:p>
            <a:r>
              <a:rPr lang="zh-TW" b="1">
                <a:solidFill>
                  <a:schemeClr val="bg1"/>
                </a:solidFill>
                <a:latin typeface="微軟正黑體" panose="020B0604030504040204" pitchFamily="34" charset="-120"/>
                <a:ea typeface="微軟正黑體" panose="020B0604030504040204" pitchFamily="34" charset="-120"/>
              </a:rPr>
              <a:t>Dedicated ZIL - SLOG</a:t>
            </a:r>
            <a:endParaRPr lang="zh-TW">
              <a:solidFill>
                <a:schemeClr val="bg1"/>
              </a:solidFill>
              <a:latin typeface="微軟正黑體" panose="020B0604030504040204" pitchFamily="34" charset="-120"/>
              <a:ea typeface="微軟正黑體" panose="020B0604030504040204" pitchFamily="34" charset="-120"/>
              <a:cs typeface="Calibri Light" panose="020F0302020204030204"/>
            </a:endParaRPr>
          </a:p>
        </p:txBody>
      </p:sp>
      <p:sp>
        <p:nvSpPr>
          <p:cNvPr id="74" name="文字方塊 73">
            <a:extLst>
              <a:ext uri="{FF2B5EF4-FFF2-40B4-BE49-F238E27FC236}">
                <a16:creationId xmlns:a16="http://schemas.microsoft.com/office/drawing/2014/main" id="{DC5D7130-0845-4AA1-B0A2-AD73268AAE7F}"/>
              </a:ext>
            </a:extLst>
          </p:cNvPr>
          <p:cNvSpPr txBox="1"/>
          <p:nvPr/>
        </p:nvSpPr>
        <p:spPr>
          <a:xfrm>
            <a:off x="1076325" y="1836936"/>
            <a:ext cx="8742907" cy="646331"/>
          </a:xfrm>
          <a:prstGeom prst="rect">
            <a:avLst/>
          </a:prstGeom>
          <a:noFill/>
        </p:spPr>
        <p:txBody>
          <a:bodyPr wrap="square" rtlCol="0">
            <a:spAutoFit/>
          </a:bodyPr>
          <a:lstStyle/>
          <a:p>
            <a:r>
              <a:rPr lang="en-US" altLang="zh-TW">
                <a:solidFill>
                  <a:schemeClr val="bg1"/>
                </a:solidFill>
                <a:latin typeface="微軟正黑體" panose="020B0604030504040204" pitchFamily="34" charset="-120"/>
                <a:ea typeface="微軟正黑體" panose="020B0604030504040204" pitchFamily="34" charset="-120"/>
              </a:rPr>
              <a:t>AFA </a:t>
            </a:r>
            <a:r>
              <a:rPr lang="zh-TW" altLang="en-US">
                <a:solidFill>
                  <a:schemeClr val="bg1"/>
                </a:solidFill>
                <a:latin typeface="微軟正黑體" panose="020B0604030504040204" pitchFamily="34" charset="-120"/>
                <a:ea typeface="微軟正黑體" panose="020B0604030504040204" pitchFamily="34" charset="-120"/>
              </a:rPr>
              <a:t>不須使用</a:t>
            </a:r>
            <a:r>
              <a:rPr lang="en-US" altLang="zh-TW">
                <a:solidFill>
                  <a:schemeClr val="bg1"/>
                </a:solidFill>
                <a:latin typeface="微軟正黑體" panose="020B0604030504040204" pitchFamily="34" charset="-120"/>
                <a:ea typeface="微軟正黑體" panose="020B0604030504040204" pitchFamily="34" charset="-120"/>
              </a:rPr>
              <a:t>read cache, </a:t>
            </a:r>
            <a:r>
              <a:rPr lang="zh-TW" altLang="en-US">
                <a:solidFill>
                  <a:schemeClr val="bg1"/>
                </a:solidFill>
                <a:latin typeface="微軟正黑體" panose="020B0604030504040204" pitchFamily="34" charset="-120"/>
                <a:ea typeface="微軟正黑體" panose="020B0604030504040204" pitchFamily="34" charset="-120"/>
              </a:rPr>
              <a:t>用了速度反而會拖慢</a:t>
            </a:r>
            <a:r>
              <a:rPr lang="en-US" altLang="zh-TW">
                <a:solidFill>
                  <a:schemeClr val="bg1"/>
                </a:solidFill>
                <a:latin typeface="微軟正黑體" panose="020B0604030504040204" pitchFamily="34" charset="-120"/>
                <a:ea typeface="微軟正黑體" panose="020B0604030504040204" pitchFamily="34" charset="-120"/>
              </a:rPr>
              <a:t>pool</a:t>
            </a:r>
            <a:r>
              <a:rPr lang="zh-TW" altLang="en-US">
                <a:solidFill>
                  <a:schemeClr val="bg1"/>
                </a:solidFill>
                <a:latin typeface="微軟正黑體" panose="020B0604030504040204" pitchFamily="34" charset="-120"/>
                <a:ea typeface="微軟正黑體" panose="020B0604030504040204" pitchFamily="34" charset="-120"/>
              </a:rPr>
              <a:t>效能</a:t>
            </a:r>
            <a:r>
              <a:rPr lang="en-US" altLang="zh-TW">
                <a:solidFill>
                  <a:schemeClr val="bg1"/>
                </a:solidFill>
                <a:latin typeface="微軟正黑體" panose="020B0604030504040204" pitchFamily="34" charset="-120"/>
                <a:ea typeface="微軟正黑體" panose="020B0604030504040204" pitchFamily="34" charset="-120"/>
              </a:rPr>
              <a:t>. </a:t>
            </a:r>
            <a:r>
              <a:rPr lang="zh-TW" altLang="en-US">
                <a:solidFill>
                  <a:schemeClr val="bg1"/>
                </a:solidFill>
                <a:latin typeface="微軟正黑體" panose="020B0604030504040204" pitchFamily="34" charset="-120"/>
                <a:ea typeface="微軟正黑體" panose="020B0604030504040204" pitchFamily="34" charset="-120"/>
              </a:rPr>
              <a:t>而資料保護的</a:t>
            </a:r>
            <a:r>
              <a:rPr lang="en-US" altLang="zh-TW">
                <a:solidFill>
                  <a:schemeClr val="bg1"/>
                </a:solidFill>
                <a:latin typeface="微軟正黑體" panose="020B0604030504040204" pitchFamily="34" charset="-120"/>
                <a:ea typeface="微軟正黑體" panose="020B0604030504040204" pitchFamily="34" charset="-120"/>
              </a:rPr>
              <a:t>ZIL</a:t>
            </a:r>
            <a:r>
              <a:rPr lang="zh-TW" altLang="en-US">
                <a:solidFill>
                  <a:schemeClr val="bg1"/>
                </a:solidFill>
                <a:latin typeface="微軟正黑體" panose="020B0604030504040204" pitchFamily="34" charset="-120"/>
                <a:ea typeface="微軟正黑體" panose="020B0604030504040204" pitchFamily="34" charset="-120"/>
              </a:rPr>
              <a:t>仍然需要</a:t>
            </a:r>
            <a:r>
              <a:rPr lang="en-US" altLang="zh-TW">
                <a:solidFill>
                  <a:schemeClr val="bg1"/>
                </a:solidFill>
                <a:latin typeface="微軟正黑體" panose="020B0604030504040204" pitchFamily="34" charset="-120"/>
                <a:ea typeface="微軟正黑體" panose="020B0604030504040204" pitchFamily="34" charset="-120"/>
              </a:rPr>
              <a:t>, </a:t>
            </a:r>
            <a:r>
              <a:rPr lang="zh-TW" altLang="en-US">
                <a:solidFill>
                  <a:schemeClr val="bg1"/>
                </a:solidFill>
                <a:latin typeface="微軟正黑體" panose="020B0604030504040204" pitchFamily="34" charset="-120"/>
                <a:ea typeface="微軟正黑體" panose="020B0604030504040204" pitchFamily="34" charset="-120"/>
              </a:rPr>
              <a:t>特別推薦小容量而高耐寫的</a:t>
            </a:r>
            <a:r>
              <a:rPr lang="en-US" altLang="zh-TW">
                <a:solidFill>
                  <a:schemeClr val="bg1"/>
                </a:solidFill>
                <a:latin typeface="微軟正黑體" panose="020B0604030504040204" pitchFamily="34" charset="-120"/>
                <a:ea typeface="微軟正黑體" panose="020B0604030504040204" pitchFamily="34" charset="-120"/>
              </a:rPr>
              <a:t>Optane SSD</a:t>
            </a:r>
            <a:endParaRPr lang="zh-TW" altLang="en-US">
              <a:solidFill>
                <a:schemeClr val="bg1"/>
              </a:solidFill>
              <a:latin typeface="微軟正黑體" panose="020B0604030504040204" pitchFamily="34" charset="-120"/>
              <a:ea typeface="微軟正黑體" panose="020B0604030504040204" pitchFamily="34" charset="-120"/>
            </a:endParaRPr>
          </a:p>
        </p:txBody>
      </p:sp>
      <p:pic>
        <p:nvPicPr>
          <p:cNvPr id="4" name="圖片 3" descr="一張含有 文字, 標誌, 計分板 的圖片&#10;&#10;自動產生的描述">
            <a:extLst>
              <a:ext uri="{FF2B5EF4-FFF2-40B4-BE49-F238E27FC236}">
                <a16:creationId xmlns:a16="http://schemas.microsoft.com/office/drawing/2014/main" id="{CEC5C00F-2228-488B-996C-765CDAF33E67}"/>
              </a:ext>
            </a:extLst>
          </p:cNvPr>
          <p:cNvPicPr>
            <a:picLocks noChangeAspect="1"/>
          </p:cNvPicPr>
          <p:nvPr/>
        </p:nvPicPr>
        <p:blipFill rotWithShape="1">
          <a:blip r:embed="rId2">
            <a:extLst>
              <a:ext uri="{28A0092B-C50C-407E-A947-70E740481C1C}">
                <a14:useLocalDpi xmlns:a14="http://schemas.microsoft.com/office/drawing/2010/main" val="0"/>
              </a:ext>
            </a:extLst>
          </a:blip>
          <a:srcRect r="50367" b="32500"/>
          <a:stretch/>
        </p:blipFill>
        <p:spPr>
          <a:xfrm>
            <a:off x="1227118" y="2742218"/>
            <a:ext cx="4429127" cy="2331116"/>
          </a:xfrm>
          <a:prstGeom prst="rect">
            <a:avLst/>
          </a:prstGeom>
          <a:effectLst>
            <a:outerShdw blurRad="50800" dist="381000" dir="5400000" algn="t" rotWithShape="0">
              <a:prstClr val="black">
                <a:alpha val="40000"/>
              </a:prstClr>
            </a:outerShdw>
          </a:effectLst>
        </p:spPr>
      </p:pic>
      <p:pic>
        <p:nvPicPr>
          <p:cNvPr id="10" name="圖片 9" descr="一張含有 文字, 電子用品, 計算機 的圖片&#10;&#10;自動產生的描述">
            <a:extLst>
              <a:ext uri="{FF2B5EF4-FFF2-40B4-BE49-F238E27FC236}">
                <a16:creationId xmlns:a16="http://schemas.microsoft.com/office/drawing/2014/main" id="{C3FF3216-9107-40AD-9A9D-9162695545BA}"/>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7000"/>
                    </a14:imgEffect>
                  </a14:imgLayer>
                </a14:imgProps>
              </a:ext>
              <a:ext uri="{28A0092B-C50C-407E-A947-70E740481C1C}">
                <a14:useLocalDpi xmlns:a14="http://schemas.microsoft.com/office/drawing/2010/main" val="0"/>
              </a:ext>
            </a:extLst>
          </a:blip>
          <a:srcRect t="1" b="-7960"/>
          <a:stretch/>
        </p:blipFill>
        <p:spPr>
          <a:xfrm>
            <a:off x="6872446" y="5760754"/>
            <a:ext cx="4124325" cy="812190"/>
          </a:xfrm>
          <a:prstGeom prst="rect">
            <a:avLst/>
          </a:prstGeom>
          <a:effectLst/>
        </p:spPr>
      </p:pic>
      <p:pic>
        <p:nvPicPr>
          <p:cNvPr id="11" name="圖片 10" descr="一張含有 文字, 標誌, 計分板 的圖片&#10;&#10;自動產生的描述">
            <a:extLst>
              <a:ext uri="{FF2B5EF4-FFF2-40B4-BE49-F238E27FC236}">
                <a16:creationId xmlns:a16="http://schemas.microsoft.com/office/drawing/2014/main" id="{55E96057-2B74-4AF3-84C0-E17FEF39F67F}"/>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contrast="15000"/>
                    </a14:imgEffect>
                  </a14:imgLayer>
                </a14:imgProps>
              </a:ext>
              <a:ext uri="{28A0092B-C50C-407E-A947-70E740481C1C}">
                <a14:useLocalDpi xmlns:a14="http://schemas.microsoft.com/office/drawing/2010/main" val="0"/>
              </a:ext>
            </a:extLst>
          </a:blip>
          <a:srcRect t="70630" r="57882" b="-1520"/>
          <a:stretch/>
        </p:blipFill>
        <p:spPr>
          <a:xfrm>
            <a:off x="1127420" y="5073335"/>
            <a:ext cx="4320358" cy="1226274"/>
          </a:xfrm>
          <a:prstGeom prst="rect">
            <a:avLst/>
          </a:prstGeom>
          <a:effectLst/>
        </p:spPr>
      </p:pic>
      <p:pic>
        <p:nvPicPr>
          <p:cNvPr id="9" name="圖片 8" descr="一張含有 文字, 電子用品, 電路 的圖片&#10;&#10;自動產生的描述">
            <a:extLst>
              <a:ext uri="{FF2B5EF4-FFF2-40B4-BE49-F238E27FC236}">
                <a16:creationId xmlns:a16="http://schemas.microsoft.com/office/drawing/2014/main" id="{49E5D932-6D11-4170-B5A5-16A66589F61E}"/>
              </a:ext>
            </a:extLst>
          </p:cNvPr>
          <p:cNvPicPr>
            <a:picLocks noChangeAspect="1"/>
          </p:cNvPicPr>
          <p:nvPr/>
        </p:nvPicPr>
        <p:blipFill rotWithShape="1">
          <a:blip r:embed="rId7">
            <a:extLst>
              <a:ext uri="{28A0092B-C50C-407E-A947-70E740481C1C}">
                <a14:useLocalDpi xmlns:a14="http://schemas.microsoft.com/office/drawing/2010/main" val="0"/>
              </a:ext>
            </a:extLst>
          </a:blip>
          <a:srcRect l="7926" r="8391"/>
          <a:stretch/>
        </p:blipFill>
        <p:spPr>
          <a:xfrm>
            <a:off x="6872446" y="2458746"/>
            <a:ext cx="2319179" cy="666975"/>
          </a:xfrm>
          <a:prstGeom prst="rect">
            <a:avLst/>
          </a:prstGeom>
          <a:effectLst>
            <a:outerShdw blurRad="50800" dist="381000" dir="5400000" algn="t" rotWithShape="0">
              <a:prstClr val="black">
                <a:alpha val="40000"/>
              </a:prstClr>
            </a:outerShdw>
          </a:effectLst>
        </p:spPr>
      </p:pic>
      <p:pic>
        <p:nvPicPr>
          <p:cNvPr id="14" name="Picture 4" descr="Optane ssd dc badge">
            <a:extLst>
              <a:ext uri="{FF2B5EF4-FFF2-40B4-BE49-F238E27FC236}">
                <a16:creationId xmlns:a16="http://schemas.microsoft.com/office/drawing/2014/main" id="{E7CABA02-6CDE-43A1-B6F6-5628F015513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1900" r="22963"/>
          <a:stretch/>
        </p:blipFill>
        <p:spPr bwMode="auto">
          <a:xfrm>
            <a:off x="9819233" y="1833916"/>
            <a:ext cx="1266246" cy="1291805"/>
          </a:xfrm>
          <a:prstGeom prst="rect">
            <a:avLst/>
          </a:prstGeom>
          <a:noFill/>
          <a:extLst>
            <a:ext uri="{909E8E84-426E-40DD-AFC4-6F175D3DCCD1}">
              <a14:hiddenFill xmlns:a14="http://schemas.microsoft.com/office/drawing/2010/main">
                <a:solidFill>
                  <a:srgbClr val="FFFFFF"/>
                </a:solidFill>
              </a14:hiddenFill>
            </a:ext>
          </a:extLst>
        </p:spPr>
      </p:pic>
      <p:pic>
        <p:nvPicPr>
          <p:cNvPr id="15" name="圖片 14" descr="一張含有 文字, 標誌, 計分板 的圖片&#10;&#10;自動產生的描述">
            <a:extLst>
              <a:ext uri="{FF2B5EF4-FFF2-40B4-BE49-F238E27FC236}">
                <a16:creationId xmlns:a16="http://schemas.microsoft.com/office/drawing/2014/main" id="{F36B87B2-C6C9-4099-8C52-36DB2B0E47E3}"/>
              </a:ext>
            </a:extLst>
          </p:cNvPr>
          <p:cNvPicPr>
            <a:picLocks noChangeAspect="1"/>
          </p:cNvPicPr>
          <p:nvPr/>
        </p:nvPicPr>
        <p:blipFill rotWithShape="1">
          <a:blip r:embed="rId2">
            <a:extLst>
              <a:ext uri="{28A0092B-C50C-407E-A947-70E740481C1C}">
                <a14:useLocalDpi xmlns:a14="http://schemas.microsoft.com/office/drawing/2010/main" val="0"/>
              </a:ext>
            </a:extLst>
          </a:blip>
          <a:srcRect l="49204" r="-1293" b="32500"/>
          <a:stretch/>
        </p:blipFill>
        <p:spPr>
          <a:xfrm>
            <a:off x="6609987" y="3311325"/>
            <a:ext cx="4648200" cy="2331116"/>
          </a:xfrm>
          <a:prstGeom prst="rect">
            <a:avLst/>
          </a:prstGeom>
          <a:effectLst>
            <a:outerShdw blurRad="50800" dist="381000" dir="5400000" algn="t" rotWithShape="0">
              <a:prstClr val="black">
                <a:alpha val="40000"/>
              </a:prstClr>
            </a:outerShdw>
          </a:effectLst>
        </p:spPr>
      </p:pic>
    </p:spTree>
    <p:extLst>
      <p:ext uri="{BB962C8B-B14F-4D97-AF65-F5344CB8AC3E}">
        <p14:creationId xmlns:p14="http://schemas.microsoft.com/office/powerpoint/2010/main" val="40246130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B663A84-C7A9-425F-A368-D3B7AE027944}"/>
              </a:ext>
            </a:extLst>
          </p:cNvPr>
          <p:cNvSpPr>
            <a:spLocks noGrp="1"/>
          </p:cNvSpPr>
          <p:nvPr>
            <p:ph type="title" idx="4294967295"/>
          </p:nvPr>
        </p:nvSpPr>
        <p:spPr>
          <a:xfrm>
            <a:off x="1062038" y="328792"/>
            <a:ext cx="11129962" cy="982663"/>
          </a:xfrm>
        </p:spPr>
        <p:txBody>
          <a:bodyPr>
            <a:noAutofit/>
          </a:bodyPr>
          <a:lstStyle/>
          <a:p>
            <a:pPr>
              <a:lnSpc>
                <a:spcPts val="5100"/>
              </a:lnSpc>
            </a:pPr>
            <a:r>
              <a:rPr lang="zh-TW" altLang="en-US" b="1">
                <a:solidFill>
                  <a:schemeClr val="bg1"/>
                </a:solidFill>
                <a:latin typeface="微軟正黑體" panose="020B0604030504040204" pitchFamily="34" charset="-120"/>
                <a:ea typeface="微軟正黑體" panose="020B0604030504040204" pitchFamily="34" charset="-120"/>
              </a:rPr>
              <a:t>一次提供三階段的備份方式 </a:t>
            </a:r>
            <a:r>
              <a:rPr lang="en-US" altLang="zh-TW" b="1">
                <a:solidFill>
                  <a:schemeClr val="bg1"/>
                </a:solidFill>
                <a:latin typeface="微軟正黑體" panose="020B0604030504040204" pitchFamily="34" charset="-120"/>
                <a:ea typeface="微軟正黑體" panose="020B0604030504040204" pitchFamily="34" charset="-120"/>
              </a:rPr>
              <a:t>: </a:t>
            </a:r>
            <a:br>
              <a:rPr lang="en-US" altLang="zh-TW" b="1">
                <a:solidFill>
                  <a:schemeClr val="bg1"/>
                </a:solidFill>
                <a:latin typeface="微軟正黑體" panose="020B0604030504040204" pitchFamily="34" charset="-120"/>
                <a:ea typeface="微軟正黑體" panose="020B0604030504040204" pitchFamily="34" charset="-120"/>
              </a:rPr>
            </a:br>
            <a:r>
              <a:rPr lang="zh-TW" altLang="en-US" b="1">
                <a:solidFill>
                  <a:schemeClr val="bg1"/>
                </a:solidFill>
                <a:latin typeface="微軟正黑體" panose="020B0604030504040204" pitchFamily="34" charset="-120"/>
                <a:ea typeface="微軟正黑體" panose="020B0604030504040204" pitchFamily="34" charset="-120"/>
              </a:rPr>
              <a:t>給您最齊全的資料備援保護</a:t>
            </a:r>
          </a:p>
        </p:txBody>
      </p:sp>
      <p:cxnSp>
        <p:nvCxnSpPr>
          <p:cNvPr id="35" name="直線單箭頭接點 34">
            <a:extLst>
              <a:ext uri="{FF2B5EF4-FFF2-40B4-BE49-F238E27FC236}">
                <a16:creationId xmlns:a16="http://schemas.microsoft.com/office/drawing/2014/main" id="{23AF9DE6-F9EE-4475-89F7-47EDC4D3FEF0}"/>
              </a:ext>
            </a:extLst>
          </p:cNvPr>
          <p:cNvCxnSpPr/>
          <p:nvPr/>
        </p:nvCxnSpPr>
        <p:spPr>
          <a:xfrm>
            <a:off x="2164347" y="2568244"/>
            <a:ext cx="4317833" cy="0"/>
          </a:xfrm>
          <a:prstGeom prst="straightConnector1">
            <a:avLst/>
          </a:prstGeom>
          <a:ln w="508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直線單箭頭接點 55">
            <a:extLst>
              <a:ext uri="{FF2B5EF4-FFF2-40B4-BE49-F238E27FC236}">
                <a16:creationId xmlns:a16="http://schemas.microsoft.com/office/drawing/2014/main" id="{4FB73504-DC5C-43FB-917D-871764347EEA}"/>
              </a:ext>
            </a:extLst>
          </p:cNvPr>
          <p:cNvCxnSpPr/>
          <p:nvPr/>
        </p:nvCxnSpPr>
        <p:spPr>
          <a:xfrm>
            <a:off x="2164347" y="3834566"/>
            <a:ext cx="4317833" cy="0"/>
          </a:xfrm>
          <a:prstGeom prst="straightConnector1">
            <a:avLst/>
          </a:prstGeom>
          <a:ln w="508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直線單箭頭接點 56">
            <a:extLst>
              <a:ext uri="{FF2B5EF4-FFF2-40B4-BE49-F238E27FC236}">
                <a16:creationId xmlns:a16="http://schemas.microsoft.com/office/drawing/2014/main" id="{AA3AC9D3-1827-459A-8182-7C146DAD9685}"/>
              </a:ext>
            </a:extLst>
          </p:cNvPr>
          <p:cNvCxnSpPr/>
          <p:nvPr/>
        </p:nvCxnSpPr>
        <p:spPr>
          <a:xfrm>
            <a:off x="2164347" y="5066577"/>
            <a:ext cx="4317833" cy="0"/>
          </a:xfrm>
          <a:prstGeom prst="straightConnector1">
            <a:avLst/>
          </a:prstGeom>
          <a:ln w="508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76" name="Rectangle 3">
            <a:extLst>
              <a:ext uri="{FF2B5EF4-FFF2-40B4-BE49-F238E27FC236}">
                <a16:creationId xmlns:a16="http://schemas.microsoft.com/office/drawing/2014/main" id="{3D014A53-D7F4-4EA4-8F6A-760D47949697}"/>
              </a:ext>
            </a:extLst>
          </p:cNvPr>
          <p:cNvSpPr/>
          <p:nvPr/>
        </p:nvSpPr>
        <p:spPr>
          <a:xfrm flipH="1">
            <a:off x="6948604" y="3352761"/>
            <a:ext cx="4277388" cy="894750"/>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77" name="Rectangle 3">
            <a:extLst>
              <a:ext uri="{FF2B5EF4-FFF2-40B4-BE49-F238E27FC236}">
                <a16:creationId xmlns:a16="http://schemas.microsoft.com/office/drawing/2014/main" id="{48933AE7-E537-4F75-9C6B-28FD113F34F5}"/>
              </a:ext>
            </a:extLst>
          </p:cNvPr>
          <p:cNvSpPr/>
          <p:nvPr/>
        </p:nvSpPr>
        <p:spPr>
          <a:xfrm flipH="1">
            <a:off x="6948604" y="4602769"/>
            <a:ext cx="4277388" cy="894750"/>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6" name="Rectangle 3">
            <a:extLst>
              <a:ext uri="{FF2B5EF4-FFF2-40B4-BE49-F238E27FC236}">
                <a16:creationId xmlns:a16="http://schemas.microsoft.com/office/drawing/2014/main" id="{AFBD5C64-72FB-4098-8075-4EC76B58BAE6}"/>
              </a:ext>
            </a:extLst>
          </p:cNvPr>
          <p:cNvSpPr/>
          <p:nvPr/>
        </p:nvSpPr>
        <p:spPr>
          <a:xfrm flipH="1">
            <a:off x="6948606" y="2110721"/>
            <a:ext cx="4277388" cy="894750"/>
          </a:xfrm>
          <a:prstGeom prst="snip2DiagRect">
            <a:avLst>
              <a:gd name="adj1" fmla="val 0"/>
              <a:gd name="adj2" fmla="val 1725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3400" b="1">
              <a:solidFill>
                <a:srgbClr val="333333"/>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85" name="文字方塊 84">
            <a:extLst>
              <a:ext uri="{FF2B5EF4-FFF2-40B4-BE49-F238E27FC236}">
                <a16:creationId xmlns:a16="http://schemas.microsoft.com/office/drawing/2014/main" id="{FBAA9CCC-9308-4F75-8FDA-8B2961196F02}"/>
              </a:ext>
            </a:extLst>
          </p:cNvPr>
          <p:cNvSpPr txBox="1"/>
          <p:nvPr/>
        </p:nvSpPr>
        <p:spPr>
          <a:xfrm>
            <a:off x="7575748" y="3477786"/>
            <a:ext cx="3480906" cy="705431"/>
          </a:xfrm>
          <a:prstGeom prst="rect">
            <a:avLst/>
          </a:prstGeom>
          <a:noFill/>
        </p:spPr>
        <p:txBody>
          <a:bodyPr wrap="square" rtlCol="0" anchor="t">
            <a:spAutoFit/>
          </a:bodyPr>
          <a:lstStyle>
            <a:defPPr marR="0" lvl="0" algn="l" rtl="0">
              <a:lnSpc>
                <a:spcPct val="100000"/>
              </a:lnSpc>
              <a:spcBef>
                <a:spcPts val="0"/>
              </a:spcBef>
              <a:spcAft>
                <a:spcPts val="0"/>
              </a:spcAft>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600" b="1"/>
              <a:t>Snapshot &amp; Replica: </a:t>
            </a:r>
          </a:p>
          <a:p>
            <a:r>
              <a:rPr lang="zh-TW" altLang="en-US" sz="1400"/>
              <a:t>區塊層級，多版本控制，</a:t>
            </a:r>
            <a:r>
              <a:rPr lang="en-US" altLang="zh-TW" sz="1400"/>
              <a:t> ZFS</a:t>
            </a:r>
            <a:r>
              <a:rPr lang="zh-TW" altLang="en-US" sz="1400"/>
              <a:t>提供最輕負載量的快照，</a:t>
            </a:r>
            <a:r>
              <a:rPr lang="en-US" altLang="zh-TW" sz="1400"/>
              <a:t> </a:t>
            </a:r>
            <a:r>
              <a:rPr lang="zh-TW" altLang="en-US" sz="1400"/>
              <a:t>完全不影響儲存效能</a:t>
            </a:r>
            <a:endParaRPr lang="en-US" altLang="zh-TW" sz="1400"/>
          </a:p>
        </p:txBody>
      </p:sp>
      <p:sp>
        <p:nvSpPr>
          <p:cNvPr id="87" name="文字方塊 86">
            <a:extLst>
              <a:ext uri="{FF2B5EF4-FFF2-40B4-BE49-F238E27FC236}">
                <a16:creationId xmlns:a16="http://schemas.microsoft.com/office/drawing/2014/main" id="{8288428A-DE3E-4D54-8FD1-F074E6B4CC19}"/>
              </a:ext>
            </a:extLst>
          </p:cNvPr>
          <p:cNvSpPr txBox="1"/>
          <p:nvPr/>
        </p:nvSpPr>
        <p:spPr>
          <a:xfrm>
            <a:off x="7555142" y="4710358"/>
            <a:ext cx="3541216" cy="680765"/>
          </a:xfrm>
          <a:prstGeom prst="rect">
            <a:avLst/>
          </a:prstGeom>
          <a:noFill/>
        </p:spPr>
        <p:txBody>
          <a:bodyPr wrap="square" lIns="91440" tIns="45720" rIns="91440" bIns="45720" rtlCol="0" anchor="t">
            <a:spAutoFit/>
          </a:bodyPr>
          <a:lstStyle>
            <a:defPPr marR="0" lvl="0" algn="l" rtl="0">
              <a:lnSpc>
                <a:spcPct val="100000"/>
              </a:lnSpc>
              <a:spcBef>
                <a:spcPts val="0"/>
              </a:spcBef>
              <a:spcAft>
                <a:spcPts val="0"/>
              </a:spcAft>
              <a:defRPr/>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600" b="1" err="1">
                <a:latin typeface="微軟正黑體"/>
                <a:ea typeface="微軟正黑體"/>
              </a:rPr>
              <a:t>SnapSync</a:t>
            </a:r>
            <a:r>
              <a:rPr lang="en-US" altLang="zh-TW" sz="1600" b="1">
                <a:latin typeface="微軟正黑體"/>
                <a:ea typeface="微軟正黑體"/>
              </a:rPr>
              <a:t>:</a:t>
            </a:r>
            <a:br>
              <a:rPr lang="en-US" altLang="zh-TW" sz="1600"/>
            </a:br>
            <a:r>
              <a:rPr lang="zh-TW" altLang="en-US" sz="1400">
                <a:latin typeface="微軟正黑體"/>
                <a:ea typeface="微軟正黑體"/>
              </a:rPr>
              <a:t>區塊層級，</a:t>
            </a:r>
            <a:r>
              <a:rPr lang="en-US" altLang="zh-TW" sz="1400" err="1">
                <a:latin typeface="微軟正黑體"/>
                <a:ea typeface="微軟正黑體"/>
              </a:rPr>
              <a:t>讓系統</a:t>
            </a:r>
            <a:r>
              <a:rPr lang="zh-TW" altLang="en-US" sz="1400">
                <a:latin typeface="微軟正黑體"/>
                <a:ea typeface="微軟正黑體"/>
              </a:rPr>
              <a:t>始終維持一份在最新狀態的資料副本</a:t>
            </a:r>
            <a:endParaRPr lang="en-US" altLang="zh-TW" sz="1400">
              <a:latin typeface="微軟正黑體"/>
              <a:ea typeface="微軟正黑體"/>
            </a:endParaRPr>
          </a:p>
        </p:txBody>
      </p:sp>
      <p:sp>
        <p:nvSpPr>
          <p:cNvPr id="121" name="矩形: 圓角 120">
            <a:extLst>
              <a:ext uri="{FF2B5EF4-FFF2-40B4-BE49-F238E27FC236}">
                <a16:creationId xmlns:a16="http://schemas.microsoft.com/office/drawing/2014/main" id="{45CA3BF5-C221-452B-9ECE-4B4BD9B1FB03}"/>
              </a:ext>
            </a:extLst>
          </p:cNvPr>
          <p:cNvSpPr/>
          <p:nvPr/>
        </p:nvSpPr>
        <p:spPr>
          <a:xfrm>
            <a:off x="2700927" y="4812762"/>
            <a:ext cx="3304355" cy="474771"/>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10" name="矩形 9">
            <a:extLst>
              <a:ext uri="{FF2B5EF4-FFF2-40B4-BE49-F238E27FC236}">
                <a16:creationId xmlns:a16="http://schemas.microsoft.com/office/drawing/2014/main" id="{4A418388-91F1-4CF1-897B-8DDB12EB24EF}"/>
              </a:ext>
            </a:extLst>
          </p:cNvPr>
          <p:cNvSpPr/>
          <p:nvPr/>
        </p:nvSpPr>
        <p:spPr>
          <a:xfrm>
            <a:off x="2968821" y="4895900"/>
            <a:ext cx="2682102" cy="356266"/>
          </a:xfrm>
          <a:prstGeom prst="rect">
            <a:avLst/>
          </a:prstGeom>
          <a:noFill/>
        </p:spPr>
        <p:txBody>
          <a:bodyPr wrap="square" rtlCol="0" anchor="t">
            <a:spAutoFit/>
          </a:bodyPr>
          <a:lstStyle/>
          <a:p>
            <a:pPr algn="ctr">
              <a:lnSpc>
                <a:spcPts val="2100"/>
              </a:lnSpc>
              <a:spcBef>
                <a:spcPts val="200"/>
              </a:spcBef>
            </a:pPr>
            <a:r>
              <a:rPr lang="en-US" altLang="zh-TW" sz="1600" b="1">
                <a:latin typeface="微軟正黑體" panose="020B0604030504040204" pitchFamily="34" charset="-120"/>
                <a:ea typeface="微軟正黑體" panose="020B0604030504040204" pitchFamily="34" charset="-120"/>
              </a:rPr>
              <a:t>RPO :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即時性 </a:t>
            </a:r>
            <a:r>
              <a:rPr lang="en-US" altLang="zh-TW" sz="1600" b="1">
                <a:latin typeface="微軟正黑體" panose="020B0604030504040204" pitchFamily="34" charset="-120"/>
                <a:ea typeface="微軟正黑體" panose="020B0604030504040204" pitchFamily="34" charset="-120"/>
                <a:sym typeface="Arial" panose="020B0604020202020204" pitchFamily="34" charset="0"/>
              </a:rPr>
              <a:t>/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隨時隨地</a:t>
            </a:r>
            <a:endParaRPr lang="en-US" altLang="zh-TW" sz="1600" b="1">
              <a:latin typeface="微軟正黑體" panose="020B0604030504040204" pitchFamily="34" charset="-120"/>
              <a:ea typeface="微軟正黑體" panose="020B0604030504040204" pitchFamily="34" charset="-120"/>
            </a:endParaRPr>
          </a:p>
        </p:txBody>
      </p:sp>
      <p:sp>
        <p:nvSpPr>
          <p:cNvPr id="49" name="矩形: 圓角 48">
            <a:extLst>
              <a:ext uri="{FF2B5EF4-FFF2-40B4-BE49-F238E27FC236}">
                <a16:creationId xmlns:a16="http://schemas.microsoft.com/office/drawing/2014/main" id="{3532D6AA-D9A0-4030-A6E9-4A7B6820251D}"/>
              </a:ext>
            </a:extLst>
          </p:cNvPr>
          <p:cNvSpPr/>
          <p:nvPr/>
        </p:nvSpPr>
        <p:spPr>
          <a:xfrm>
            <a:off x="2700927" y="3571523"/>
            <a:ext cx="3304355" cy="474771"/>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9" name="矩形 8">
            <a:extLst>
              <a:ext uri="{FF2B5EF4-FFF2-40B4-BE49-F238E27FC236}">
                <a16:creationId xmlns:a16="http://schemas.microsoft.com/office/drawing/2014/main" id="{1E936D25-21E9-4C6C-B5F3-432F0FDA54D4}"/>
              </a:ext>
            </a:extLst>
          </p:cNvPr>
          <p:cNvSpPr/>
          <p:nvPr/>
        </p:nvSpPr>
        <p:spPr>
          <a:xfrm>
            <a:off x="2700926" y="3637328"/>
            <a:ext cx="3217891" cy="356266"/>
          </a:xfrm>
          <a:prstGeom prst="rect">
            <a:avLst/>
          </a:prstGeom>
          <a:noFill/>
        </p:spPr>
        <p:txBody>
          <a:bodyPr wrap="square" rtlCol="0" anchor="t">
            <a:spAutoFit/>
          </a:bodyPr>
          <a:lstStyle/>
          <a:p>
            <a:pPr algn="ctr">
              <a:lnSpc>
                <a:spcPts val="2100"/>
              </a:lnSpc>
              <a:spcBef>
                <a:spcPts val="200"/>
              </a:spcBef>
            </a:pPr>
            <a:r>
              <a:rPr lang="en-US" altLang="zh-TW" sz="1600" b="1">
                <a:latin typeface="微軟正黑體" panose="020B0604030504040204" pitchFamily="34" charset="-120"/>
                <a:ea typeface="微軟正黑體" panose="020B0604030504040204" pitchFamily="34" charset="-120"/>
              </a:rPr>
              <a:t>RPO :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每小時 </a:t>
            </a:r>
            <a:r>
              <a:rPr lang="en-US" altLang="zh-TW" sz="1600" b="1">
                <a:latin typeface="微軟正黑體" panose="020B0604030504040204" pitchFamily="34" charset="-120"/>
                <a:ea typeface="微軟正黑體" panose="020B0604030504040204" pitchFamily="34" charset="-120"/>
                <a:sym typeface="Arial" panose="020B0604020202020204" pitchFamily="34" charset="0"/>
              </a:rPr>
              <a:t>/ 24</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小時 </a:t>
            </a:r>
            <a:r>
              <a:rPr lang="en-US" altLang="zh-TW" sz="1600" b="1">
                <a:latin typeface="微軟正黑體" panose="020B0604030504040204" pitchFamily="34" charset="-120"/>
                <a:ea typeface="微軟正黑體" panose="020B0604030504040204" pitchFamily="34" charset="-120"/>
                <a:sym typeface="Arial" panose="020B0604020202020204" pitchFamily="34" charset="0"/>
              </a:rPr>
              <a:t>/ 365</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天</a:t>
            </a:r>
            <a:endParaRPr lang="en-US" altLang="zh-TW" sz="1600" b="1">
              <a:latin typeface="微軟正黑體" panose="020B0604030504040204" pitchFamily="34" charset="-120"/>
              <a:ea typeface="微軟正黑體" panose="020B0604030504040204" pitchFamily="34" charset="-120"/>
            </a:endParaRPr>
          </a:p>
        </p:txBody>
      </p:sp>
      <p:sp>
        <p:nvSpPr>
          <p:cNvPr id="51" name="矩形: 圓角 50">
            <a:extLst>
              <a:ext uri="{FF2B5EF4-FFF2-40B4-BE49-F238E27FC236}">
                <a16:creationId xmlns:a16="http://schemas.microsoft.com/office/drawing/2014/main" id="{041B400F-68C5-4B87-B9EC-AEBE4FF8C4E9}"/>
              </a:ext>
            </a:extLst>
          </p:cNvPr>
          <p:cNvSpPr/>
          <p:nvPr/>
        </p:nvSpPr>
        <p:spPr>
          <a:xfrm>
            <a:off x="2700927" y="2330858"/>
            <a:ext cx="3304355" cy="474771"/>
          </a:xfrm>
          <a:prstGeom prst="roundRect">
            <a:avLst>
              <a:gd name="adj" fmla="val 50000"/>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8" name="矩形 7">
            <a:extLst>
              <a:ext uri="{FF2B5EF4-FFF2-40B4-BE49-F238E27FC236}">
                <a16:creationId xmlns:a16="http://schemas.microsoft.com/office/drawing/2014/main" id="{1BD09A93-754B-4214-9092-0C7BFCA21DA9}"/>
              </a:ext>
            </a:extLst>
          </p:cNvPr>
          <p:cNvSpPr/>
          <p:nvPr/>
        </p:nvSpPr>
        <p:spPr>
          <a:xfrm>
            <a:off x="3263912" y="2405317"/>
            <a:ext cx="2160298" cy="356266"/>
          </a:xfrm>
          <a:prstGeom prst="rect">
            <a:avLst/>
          </a:prstGeom>
          <a:noFill/>
        </p:spPr>
        <p:txBody>
          <a:bodyPr wrap="square" rtlCol="0" anchor="t">
            <a:spAutoFit/>
          </a:bodyPr>
          <a:lstStyle/>
          <a:p>
            <a:pPr algn="ctr">
              <a:lnSpc>
                <a:spcPts val="2100"/>
              </a:lnSpc>
              <a:spcBef>
                <a:spcPts val="200"/>
              </a:spcBef>
            </a:pPr>
            <a:r>
              <a:rPr lang="en-US" altLang="zh-TW" sz="1600" b="1">
                <a:latin typeface="微軟正黑體" panose="020B0604030504040204" pitchFamily="34" charset="-120"/>
                <a:ea typeface="微軟正黑體" panose="020B0604030504040204" pitchFamily="34" charset="-120"/>
              </a:rPr>
              <a:t>RPO :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每天 </a:t>
            </a:r>
            <a:r>
              <a:rPr lang="en-US" altLang="zh-TW" sz="1600" b="1">
                <a:latin typeface="微軟正黑體" panose="020B0604030504040204" pitchFamily="34" charset="-120"/>
                <a:ea typeface="微軟正黑體" panose="020B0604030504040204" pitchFamily="34" charset="-120"/>
                <a:sym typeface="Arial" panose="020B0604020202020204" pitchFamily="34" charset="0"/>
              </a:rPr>
              <a:t>/ </a:t>
            </a:r>
            <a:r>
              <a:rPr lang="zh-TW" altLang="en-US" sz="1600" b="1">
                <a:latin typeface="微軟正黑體" panose="020B0604030504040204" pitchFamily="34" charset="-120"/>
                <a:ea typeface="微軟正黑體" panose="020B0604030504040204" pitchFamily="34" charset="-120"/>
                <a:sym typeface="Arial" panose="020B0604020202020204" pitchFamily="34" charset="0"/>
              </a:rPr>
              <a:t>週期性</a:t>
            </a:r>
            <a:endParaRPr lang="en-US" altLang="zh-TW" sz="1600" b="1">
              <a:latin typeface="微軟正黑體" panose="020B0604030504040204" pitchFamily="34" charset="-120"/>
              <a:ea typeface="微軟正黑體" panose="020B0604030504040204" pitchFamily="34" charset="-120"/>
              <a:sym typeface="Arial" panose="020B0604020202020204" pitchFamily="34" charset="0"/>
            </a:endParaRPr>
          </a:p>
        </p:txBody>
      </p:sp>
      <p:pic>
        <p:nvPicPr>
          <p:cNvPr id="41" name="圖形 40">
            <a:extLst>
              <a:ext uri="{FF2B5EF4-FFF2-40B4-BE49-F238E27FC236}">
                <a16:creationId xmlns:a16="http://schemas.microsoft.com/office/drawing/2014/main" id="{64DF9B46-3135-485D-95B2-E6DA2C1E9A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07058" y="2096106"/>
            <a:ext cx="927484" cy="927484"/>
          </a:xfrm>
          <a:prstGeom prst="rect">
            <a:avLst/>
          </a:prstGeom>
          <a:effectLst/>
        </p:spPr>
      </p:pic>
      <p:pic>
        <p:nvPicPr>
          <p:cNvPr id="43" name="圖形 42">
            <a:extLst>
              <a:ext uri="{FF2B5EF4-FFF2-40B4-BE49-F238E27FC236}">
                <a16:creationId xmlns:a16="http://schemas.microsoft.com/office/drawing/2014/main" id="{5C046A85-2375-4EC7-BA1F-03460CB7C2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23423" y="3315336"/>
            <a:ext cx="894749" cy="894749"/>
          </a:xfrm>
          <a:prstGeom prst="rect">
            <a:avLst/>
          </a:prstGeom>
          <a:effectLst/>
        </p:spPr>
      </p:pic>
      <p:pic>
        <p:nvPicPr>
          <p:cNvPr id="45" name="圖形 44">
            <a:extLst>
              <a:ext uri="{FF2B5EF4-FFF2-40B4-BE49-F238E27FC236}">
                <a16:creationId xmlns:a16="http://schemas.microsoft.com/office/drawing/2014/main" id="{327EAF71-3F41-4283-9BB7-3D7978072B8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323423" y="4682292"/>
            <a:ext cx="894749" cy="894749"/>
          </a:xfrm>
          <a:prstGeom prst="rect">
            <a:avLst/>
          </a:prstGeom>
          <a:effectLst/>
        </p:spPr>
      </p:pic>
      <p:pic>
        <p:nvPicPr>
          <p:cNvPr id="67" name="圖形 66">
            <a:extLst>
              <a:ext uri="{FF2B5EF4-FFF2-40B4-BE49-F238E27FC236}">
                <a16:creationId xmlns:a16="http://schemas.microsoft.com/office/drawing/2014/main" id="{48BE8F6F-8321-4375-9922-E8E2CE2DC08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598930" y="2096106"/>
            <a:ext cx="927484" cy="927484"/>
          </a:xfrm>
          <a:prstGeom prst="rect">
            <a:avLst/>
          </a:prstGeom>
          <a:effectLst/>
        </p:spPr>
      </p:pic>
      <p:pic>
        <p:nvPicPr>
          <p:cNvPr id="68" name="圖形 67">
            <a:extLst>
              <a:ext uri="{FF2B5EF4-FFF2-40B4-BE49-F238E27FC236}">
                <a16:creationId xmlns:a16="http://schemas.microsoft.com/office/drawing/2014/main" id="{D6AB12AE-7193-4E47-9B3A-165B53AAD58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15295" y="3352763"/>
            <a:ext cx="894749" cy="894749"/>
          </a:xfrm>
          <a:prstGeom prst="rect">
            <a:avLst/>
          </a:prstGeom>
          <a:effectLst/>
        </p:spPr>
      </p:pic>
      <p:pic>
        <p:nvPicPr>
          <p:cNvPr id="69" name="圖形 68">
            <a:extLst>
              <a:ext uri="{FF2B5EF4-FFF2-40B4-BE49-F238E27FC236}">
                <a16:creationId xmlns:a16="http://schemas.microsoft.com/office/drawing/2014/main" id="{D15250F5-1D5F-43DE-8801-856E0B92DD8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615295" y="4602772"/>
            <a:ext cx="894749" cy="894749"/>
          </a:xfrm>
          <a:prstGeom prst="rect">
            <a:avLst/>
          </a:prstGeom>
          <a:effectLst/>
        </p:spPr>
      </p:pic>
      <p:pic>
        <p:nvPicPr>
          <p:cNvPr id="12" name="圖片 11">
            <a:extLst>
              <a:ext uri="{FF2B5EF4-FFF2-40B4-BE49-F238E27FC236}">
                <a16:creationId xmlns:a16="http://schemas.microsoft.com/office/drawing/2014/main" id="{A6B4D233-7901-408E-972F-EB175A093978}"/>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7575748" y="5632175"/>
            <a:ext cx="2683427" cy="1024562"/>
          </a:xfrm>
          <a:prstGeom prst="rect">
            <a:avLst/>
          </a:prstGeom>
          <a:effectLst>
            <a:outerShdw blurRad="101600" dist="38100" dir="2700000" algn="tl" rotWithShape="0">
              <a:prstClr val="black">
                <a:alpha val="40000"/>
              </a:prstClr>
            </a:outerShdw>
          </a:effectLst>
        </p:spPr>
      </p:pic>
      <p:cxnSp>
        <p:nvCxnSpPr>
          <p:cNvPr id="4" name="直線單箭頭接點 3">
            <a:extLst>
              <a:ext uri="{FF2B5EF4-FFF2-40B4-BE49-F238E27FC236}">
                <a16:creationId xmlns:a16="http://schemas.microsoft.com/office/drawing/2014/main" id="{161D2E05-3F23-4F5E-A88C-FA4FF2D10EBF}"/>
              </a:ext>
            </a:extLst>
          </p:cNvPr>
          <p:cNvCxnSpPr>
            <a:cxnSpLocks/>
          </p:cNvCxnSpPr>
          <p:nvPr/>
        </p:nvCxnSpPr>
        <p:spPr>
          <a:xfrm flipV="1">
            <a:off x="3216965" y="6193168"/>
            <a:ext cx="4293079" cy="17568"/>
          </a:xfrm>
          <a:prstGeom prst="straightConnector1">
            <a:avLst/>
          </a:prstGeom>
          <a:ln w="38100">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文字方塊 30">
            <a:extLst>
              <a:ext uri="{FF2B5EF4-FFF2-40B4-BE49-F238E27FC236}">
                <a16:creationId xmlns:a16="http://schemas.microsoft.com/office/drawing/2014/main" id="{8466B98E-E2B8-4614-B476-6AD3EF2E19F8}"/>
              </a:ext>
            </a:extLst>
          </p:cNvPr>
          <p:cNvSpPr txBox="1"/>
          <p:nvPr/>
        </p:nvSpPr>
        <p:spPr>
          <a:xfrm>
            <a:off x="7575749" y="2243067"/>
            <a:ext cx="3480906" cy="680765"/>
          </a:xfrm>
          <a:prstGeom prst="rect">
            <a:avLst/>
          </a:prstGeom>
          <a:noFill/>
        </p:spPr>
        <p:txBody>
          <a:bodyPr wrap="square" rtlCol="0" anchor="t">
            <a:spAutoFit/>
          </a:bodyPr>
          <a:lstStyle>
            <a:defPPr marR="0" lvl="0" algn="l" rtl="0">
              <a:lnSpc>
                <a:spcPct val="100000"/>
              </a:lnSpc>
              <a:spcBef>
                <a:spcPts val="0"/>
              </a:spcBef>
              <a:spcAft>
                <a:spcPts val="0"/>
              </a:spcAft>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600" b="1">
                <a:latin typeface="微軟正黑體" panose="020B0604030504040204" pitchFamily="34" charset="-120"/>
                <a:ea typeface="微軟正黑體" panose="020B0604030504040204" pitchFamily="34" charset="-120"/>
              </a:rPr>
              <a:t>HBS 3 :</a:t>
            </a:r>
            <a:br>
              <a:rPr lang="en-US" altLang="zh-TW" sz="1600" b="1">
                <a:latin typeface="微軟正黑體" panose="020B0604030504040204" pitchFamily="34" charset="-120"/>
                <a:ea typeface="微軟正黑體" panose="020B0604030504040204" pitchFamily="34" charset="-120"/>
              </a:rPr>
            </a:br>
            <a:r>
              <a:rPr lang="zh-TW" altLang="en-US" sz="1400"/>
              <a:t>檔案類型，多版本控制</a:t>
            </a:r>
            <a:br>
              <a:rPr lang="zh-TW" altLang="en-US" sz="1400"/>
            </a:br>
            <a:r>
              <a:rPr lang="zh-TW" altLang="en-US" sz="1400"/>
              <a:t>實現備份</a:t>
            </a:r>
            <a:r>
              <a:rPr lang="en-US" altLang="zh-TW" sz="1400"/>
              <a:t>321</a:t>
            </a:r>
            <a:r>
              <a:rPr lang="zh-TW" altLang="en-US" sz="1400"/>
              <a:t>的最佳工具</a:t>
            </a:r>
            <a:endParaRPr lang="en-US" altLang="zh-TW" sz="1400"/>
          </a:p>
        </p:txBody>
      </p:sp>
      <p:pic>
        <p:nvPicPr>
          <p:cNvPr id="28" name="圖片 27">
            <a:extLst>
              <a:ext uri="{FF2B5EF4-FFF2-40B4-BE49-F238E27FC236}">
                <a16:creationId xmlns:a16="http://schemas.microsoft.com/office/drawing/2014/main" id="{13A119F1-79B5-6749-A611-62BCA21861C2}"/>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1062038" y="5865844"/>
            <a:ext cx="3089893" cy="753934"/>
          </a:xfrm>
          <a:prstGeom prst="rect">
            <a:avLst/>
          </a:prstGeom>
        </p:spPr>
      </p:pic>
      <p:pic>
        <p:nvPicPr>
          <p:cNvPr id="29" name="圖片 5" descr="一張含有 電腦 的圖片&#10;&#10;自動產生的描述">
            <a:extLst>
              <a:ext uri="{FF2B5EF4-FFF2-40B4-BE49-F238E27FC236}">
                <a16:creationId xmlns:a16="http://schemas.microsoft.com/office/drawing/2014/main" id="{F0084A04-F795-48D4-8296-3E2CFF1FB6FF}"/>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4772502" y="5658758"/>
            <a:ext cx="1854517" cy="1168105"/>
          </a:xfrm>
          <a:prstGeom prst="rect">
            <a:avLst/>
          </a:prstGeom>
        </p:spPr>
      </p:pic>
    </p:spTree>
    <p:extLst>
      <p:ext uri="{BB962C8B-B14F-4D97-AF65-F5344CB8AC3E}">
        <p14:creationId xmlns:p14="http://schemas.microsoft.com/office/powerpoint/2010/main" val="18563721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圓角 34">
            <a:extLst>
              <a:ext uri="{FF2B5EF4-FFF2-40B4-BE49-F238E27FC236}">
                <a16:creationId xmlns:a16="http://schemas.microsoft.com/office/drawing/2014/main" id="{A3ABB146-378A-4E0D-A053-F59E77AE43D4}"/>
              </a:ext>
            </a:extLst>
          </p:cNvPr>
          <p:cNvSpPr/>
          <p:nvPr/>
        </p:nvSpPr>
        <p:spPr>
          <a:xfrm>
            <a:off x="4406312" y="2563883"/>
            <a:ext cx="3193135" cy="4217564"/>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67" name="矩形: 圓角 166">
            <a:extLst>
              <a:ext uri="{FF2B5EF4-FFF2-40B4-BE49-F238E27FC236}">
                <a16:creationId xmlns:a16="http://schemas.microsoft.com/office/drawing/2014/main" id="{07094414-DE19-4177-94AD-5191EFA9EA8F}"/>
              </a:ext>
            </a:extLst>
          </p:cNvPr>
          <p:cNvSpPr/>
          <p:nvPr/>
        </p:nvSpPr>
        <p:spPr>
          <a:xfrm>
            <a:off x="1033839" y="2573222"/>
            <a:ext cx="3193135" cy="4217564"/>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pic>
        <p:nvPicPr>
          <p:cNvPr id="19" name="圖形 18">
            <a:extLst>
              <a:ext uri="{FF2B5EF4-FFF2-40B4-BE49-F238E27FC236}">
                <a16:creationId xmlns:a16="http://schemas.microsoft.com/office/drawing/2014/main" id="{C73BA58C-4ECA-406C-836A-271AD0C3DFE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48112" y="3264955"/>
            <a:ext cx="1603889" cy="389179"/>
          </a:xfrm>
          <a:prstGeom prst="rect">
            <a:avLst/>
          </a:prstGeom>
        </p:spPr>
      </p:pic>
      <p:pic>
        <p:nvPicPr>
          <p:cNvPr id="166" name="圖形 165">
            <a:extLst>
              <a:ext uri="{FF2B5EF4-FFF2-40B4-BE49-F238E27FC236}">
                <a16:creationId xmlns:a16="http://schemas.microsoft.com/office/drawing/2014/main" id="{3C426DD1-292A-451F-938A-7D17D18558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48112" y="5311157"/>
            <a:ext cx="1603889" cy="389179"/>
          </a:xfrm>
          <a:prstGeom prst="rect">
            <a:avLst/>
          </a:prstGeom>
        </p:spPr>
      </p:pic>
      <p:pic>
        <p:nvPicPr>
          <p:cNvPr id="168" name="圖形 167">
            <a:extLst>
              <a:ext uri="{FF2B5EF4-FFF2-40B4-BE49-F238E27FC236}">
                <a16:creationId xmlns:a16="http://schemas.microsoft.com/office/drawing/2014/main" id="{09198C2A-966F-4183-8932-572CA8F4473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93351" y="3217990"/>
            <a:ext cx="1271703" cy="308575"/>
          </a:xfrm>
          <a:prstGeom prst="rect">
            <a:avLst/>
          </a:prstGeom>
        </p:spPr>
      </p:pic>
      <p:sp>
        <p:nvSpPr>
          <p:cNvPr id="2" name="標題 1">
            <a:extLst>
              <a:ext uri="{FF2B5EF4-FFF2-40B4-BE49-F238E27FC236}">
                <a16:creationId xmlns:a16="http://schemas.microsoft.com/office/drawing/2014/main" id="{7E7A61FB-0746-4080-8E54-5CFF8D8B26FC}"/>
              </a:ext>
            </a:extLst>
          </p:cNvPr>
          <p:cNvSpPr>
            <a:spLocks noGrp="1"/>
          </p:cNvSpPr>
          <p:nvPr>
            <p:ph type="title" idx="4294967295"/>
          </p:nvPr>
        </p:nvSpPr>
        <p:spPr>
          <a:xfrm>
            <a:off x="2254250" y="342900"/>
            <a:ext cx="9937750" cy="898525"/>
          </a:xfrm>
        </p:spPr>
        <p:txBody>
          <a:bodyPr>
            <a:normAutofit/>
          </a:bodyPr>
          <a:lstStyle/>
          <a:p>
            <a:pPr algn="ctr"/>
            <a:r>
              <a:rPr lang="en-US" altLang="zh-TW" b="1">
                <a:solidFill>
                  <a:schemeClr val="bg1"/>
                </a:solidFill>
                <a:latin typeface="微軟正黑體" panose="020B0604030504040204" pitchFamily="34" charset="-120"/>
                <a:ea typeface="微軟正黑體" panose="020B0604030504040204" pitchFamily="34" charset="-120"/>
              </a:rPr>
              <a:t>HBS 3.0 </a:t>
            </a:r>
            <a:r>
              <a:rPr lang="zh-CN" altLang="en-US" b="1">
                <a:solidFill>
                  <a:schemeClr val="bg1"/>
                </a:solidFill>
                <a:latin typeface="微軟正黑體" panose="020B0604030504040204" pitchFamily="34" charset="-120"/>
                <a:ea typeface="微軟正黑體" panose="020B0604030504040204" pitchFamily="34" charset="-120"/>
              </a:rPr>
              <a:t>輕鬆完成備份</a:t>
            </a:r>
            <a:r>
              <a:rPr lang="zh-TW" altLang="en-US" b="1">
                <a:solidFill>
                  <a:schemeClr val="bg1"/>
                </a:solidFill>
                <a:latin typeface="微軟正黑體" panose="020B0604030504040204" pitchFamily="34" charset="-120"/>
                <a:ea typeface="微軟正黑體" panose="020B0604030504040204" pitchFamily="34" charset="-120"/>
              </a:rPr>
              <a:t> </a:t>
            </a:r>
            <a:r>
              <a:rPr lang="en-US" altLang="zh-CN" b="1">
                <a:solidFill>
                  <a:schemeClr val="bg1"/>
                </a:solidFill>
                <a:latin typeface="微軟正黑體" panose="020B0604030504040204" pitchFamily="34" charset="-120"/>
                <a:ea typeface="微軟正黑體" panose="020B0604030504040204" pitchFamily="34" charset="-120"/>
              </a:rPr>
              <a:t>3-2-1</a:t>
            </a:r>
            <a:r>
              <a:rPr lang="zh-TW" altLang="en-US" b="1">
                <a:solidFill>
                  <a:schemeClr val="bg1"/>
                </a:solidFill>
                <a:latin typeface="微軟正黑體" panose="020B0604030504040204" pitchFamily="34" charset="-120"/>
                <a:ea typeface="微軟正黑體" panose="020B0604030504040204" pitchFamily="34" charset="-120"/>
              </a:rPr>
              <a:t> </a:t>
            </a:r>
            <a:r>
              <a:rPr lang="zh-CN" altLang="en-US" b="1">
                <a:solidFill>
                  <a:schemeClr val="bg1"/>
                </a:solidFill>
                <a:latin typeface="微軟正黑體" panose="020B0604030504040204" pitchFamily="34" charset="-120"/>
                <a:ea typeface="微軟正黑體" panose="020B0604030504040204" pitchFamily="34" charset="-120"/>
              </a:rPr>
              <a:t>的策略</a:t>
            </a:r>
            <a:endParaRPr lang="zh-TW" altLang="en-US" b="1">
              <a:solidFill>
                <a:schemeClr val="bg1"/>
              </a:solidFill>
              <a:latin typeface="微軟正黑體" panose="020B0604030504040204" pitchFamily="34" charset="-120"/>
              <a:ea typeface="微軟正黑體" panose="020B0604030504040204" pitchFamily="34" charset="-120"/>
            </a:endParaRPr>
          </a:p>
        </p:txBody>
      </p:sp>
      <p:sp>
        <p:nvSpPr>
          <p:cNvPr id="34" name="矩形: 圓角 33">
            <a:extLst>
              <a:ext uri="{FF2B5EF4-FFF2-40B4-BE49-F238E27FC236}">
                <a16:creationId xmlns:a16="http://schemas.microsoft.com/office/drawing/2014/main" id="{26331DD1-18DD-4546-A651-D303F95E84C0}"/>
              </a:ext>
            </a:extLst>
          </p:cNvPr>
          <p:cNvSpPr/>
          <p:nvPr/>
        </p:nvSpPr>
        <p:spPr>
          <a:xfrm>
            <a:off x="7778785" y="2563883"/>
            <a:ext cx="3446719" cy="4217564"/>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37" name="Google Shape;1476;p83">
            <a:extLst>
              <a:ext uri="{FF2B5EF4-FFF2-40B4-BE49-F238E27FC236}">
                <a16:creationId xmlns:a16="http://schemas.microsoft.com/office/drawing/2014/main" id="{2B2F6E34-101B-464C-93D9-1B4303404AD5}"/>
              </a:ext>
            </a:extLst>
          </p:cNvPr>
          <p:cNvSpPr/>
          <p:nvPr/>
        </p:nvSpPr>
        <p:spPr>
          <a:xfrm>
            <a:off x="1023421" y="2051112"/>
            <a:ext cx="3213008" cy="757423"/>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微軟正黑體" panose="020B0604030504040204" pitchFamily="34" charset="-120"/>
              <a:ea typeface="微軟正黑體" panose="020B0604030504040204" pitchFamily="34" charset="-120"/>
            </a:endParaRPr>
          </a:p>
        </p:txBody>
      </p:sp>
      <p:sp>
        <p:nvSpPr>
          <p:cNvPr id="38" name="Google Shape;1476;p83">
            <a:extLst>
              <a:ext uri="{FF2B5EF4-FFF2-40B4-BE49-F238E27FC236}">
                <a16:creationId xmlns:a16="http://schemas.microsoft.com/office/drawing/2014/main" id="{ACF01A1B-2FF5-4B1A-BA14-DBA8C70E4AFE}"/>
              </a:ext>
            </a:extLst>
          </p:cNvPr>
          <p:cNvSpPr/>
          <p:nvPr/>
        </p:nvSpPr>
        <p:spPr>
          <a:xfrm>
            <a:off x="7783924" y="2039347"/>
            <a:ext cx="3446719" cy="757423"/>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微軟正黑體" panose="020B0604030504040204" pitchFamily="34" charset="-120"/>
              <a:ea typeface="微軟正黑體" panose="020B0604030504040204" pitchFamily="34" charset="-120"/>
            </a:endParaRPr>
          </a:p>
        </p:txBody>
      </p:sp>
      <p:sp>
        <p:nvSpPr>
          <p:cNvPr id="39" name="Google Shape;1476;p83">
            <a:extLst>
              <a:ext uri="{FF2B5EF4-FFF2-40B4-BE49-F238E27FC236}">
                <a16:creationId xmlns:a16="http://schemas.microsoft.com/office/drawing/2014/main" id="{51A3BED6-8A67-41A5-9BA1-8BF0EF1E2D40}"/>
              </a:ext>
            </a:extLst>
          </p:cNvPr>
          <p:cNvSpPr/>
          <p:nvPr/>
        </p:nvSpPr>
        <p:spPr>
          <a:xfrm>
            <a:off x="4398943" y="2039347"/>
            <a:ext cx="3213008" cy="757423"/>
          </a:xfrm>
          <a:prstGeom prst="snip2DiagRect">
            <a:avLst/>
          </a:prstGeom>
          <a:solidFill>
            <a:srgbClr val="EE6D2B"/>
          </a:solidFill>
          <a:ln>
            <a:noFill/>
          </a:ln>
          <a:effectLst>
            <a:outerShdw blurRad="40000" dist="20000" dir="5400000" rotWithShape="0">
              <a:srgbClr val="000000">
                <a:alpha val="37647"/>
              </a:srgbClr>
            </a:outerShdw>
          </a:effectLst>
        </p:spPr>
        <p:txBody>
          <a:bodyPr spcFirstLastPara="1" wrap="square" lIns="121900" tIns="60933" rIns="121900" bIns="60933" anchor="ctr" anchorCtr="0">
            <a:noAutofit/>
          </a:bodyPr>
          <a:lstStyle/>
          <a:p>
            <a:pPr algn="ctr">
              <a:lnSpc>
                <a:spcPct val="115000"/>
              </a:lnSpc>
            </a:pPr>
            <a:endParaRPr lang="en-US" sz="1600">
              <a:latin typeface="微軟正黑體" panose="020B0604030504040204" pitchFamily="34" charset="-120"/>
              <a:ea typeface="微軟正黑體" panose="020B0604030504040204" pitchFamily="34" charset="-120"/>
            </a:endParaRPr>
          </a:p>
        </p:txBody>
      </p:sp>
      <p:pic>
        <p:nvPicPr>
          <p:cNvPr id="40" name="Picture 6" descr="ãwindowsãçåçæå°çµæ">
            <a:extLst>
              <a:ext uri="{FF2B5EF4-FFF2-40B4-BE49-F238E27FC236}">
                <a16:creationId xmlns:a16="http://schemas.microsoft.com/office/drawing/2014/main" id="{F6205F42-E70E-4B0F-BAA1-1994A57573EE}"/>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10378200" y="2700457"/>
            <a:ext cx="822345" cy="822345"/>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8" descr="ç¸éåç">
            <a:extLst>
              <a:ext uri="{FF2B5EF4-FFF2-40B4-BE49-F238E27FC236}">
                <a16:creationId xmlns:a16="http://schemas.microsoft.com/office/drawing/2014/main" id="{8AD7EB05-2D38-4FC7-BA06-E15E736E900A}"/>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10343612" y="4206024"/>
            <a:ext cx="822345" cy="613603"/>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0" descr="ãubuntuãçåçæå°çµæ">
            <a:extLst>
              <a:ext uri="{FF2B5EF4-FFF2-40B4-BE49-F238E27FC236}">
                <a16:creationId xmlns:a16="http://schemas.microsoft.com/office/drawing/2014/main" id="{CADAA71E-72FA-4AE7-B704-0B27351D9F86}"/>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10417705" y="5381321"/>
            <a:ext cx="715652" cy="740171"/>
          </a:xfrm>
          <a:prstGeom prst="rect">
            <a:avLst/>
          </a:prstGeom>
          <a:noFill/>
          <a:extLst>
            <a:ext uri="{909E8E84-426E-40DD-AFC4-6F175D3DCCD1}">
              <a14:hiddenFill xmlns:a14="http://schemas.microsoft.com/office/drawing/2010/main">
                <a:solidFill>
                  <a:srgbClr val="FFFFFF"/>
                </a:solidFill>
              </a14:hiddenFill>
            </a:ext>
          </a:extLst>
        </p:spPr>
      </p:pic>
      <p:sp>
        <p:nvSpPr>
          <p:cNvPr id="43" name="文字方塊 42">
            <a:extLst>
              <a:ext uri="{FF2B5EF4-FFF2-40B4-BE49-F238E27FC236}">
                <a16:creationId xmlns:a16="http://schemas.microsoft.com/office/drawing/2014/main" id="{C32694A7-8170-4EAB-9ED3-F9FE76B893F7}"/>
              </a:ext>
            </a:extLst>
          </p:cNvPr>
          <p:cNvSpPr txBox="1"/>
          <p:nvPr/>
        </p:nvSpPr>
        <p:spPr>
          <a:xfrm>
            <a:off x="4718733" y="2038065"/>
            <a:ext cx="2493724" cy="707886"/>
          </a:xfrm>
          <a:prstGeom prst="rect">
            <a:avLst/>
          </a:prstGeom>
          <a:noFill/>
        </p:spPr>
        <p:txBody>
          <a:bodyPr wrap="square" rtlCol="0" anchor="t">
            <a:spAutoFit/>
          </a:bodyPr>
          <a:lstStyle/>
          <a:p>
            <a:pPr algn="ctr"/>
            <a:r>
              <a:rPr lang="zh-TW" altLang="en-US" sz="2000" b="1">
                <a:latin typeface="微軟正黑體" panose="020B0604030504040204" pitchFamily="34" charset="-120"/>
                <a:ea typeface="微軟正黑體" panose="020B0604030504040204" pitchFamily="34" charset="-120"/>
              </a:rPr>
              <a:t>遠端 </a:t>
            </a:r>
            <a:r>
              <a:rPr lang="en-US" altLang="zh-TW" sz="2000" b="1">
                <a:latin typeface="微軟正黑體" panose="020B0604030504040204" pitchFamily="34" charset="-120"/>
                <a:ea typeface="微軟正黑體" panose="020B0604030504040204" pitchFamily="34" charset="-120"/>
              </a:rPr>
              <a:t>NAS </a:t>
            </a:r>
            <a:r>
              <a:rPr lang="zh-TW" altLang="en-US" sz="2000" b="1">
                <a:latin typeface="微軟正黑體" panose="020B0604030504040204" pitchFamily="34" charset="-120"/>
                <a:ea typeface="微軟正黑體" panose="020B0604030504040204" pitchFamily="34" charset="-120"/>
              </a:rPr>
              <a:t>存取 
</a:t>
            </a:r>
            <a:r>
              <a:rPr lang="en-US" altLang="zh-TW" sz="2000" b="1">
                <a:latin typeface="微軟正黑體" panose="020B0604030504040204" pitchFamily="34" charset="-120"/>
                <a:ea typeface="微軟正黑體" panose="020B0604030504040204" pitchFamily="34" charset="-120"/>
              </a:rPr>
              <a:t>( </a:t>
            </a:r>
            <a:r>
              <a:rPr lang="zh-TW" altLang="en-US" sz="2000" b="1">
                <a:latin typeface="微軟正黑體" panose="020B0604030504040204" pitchFamily="34" charset="-120"/>
                <a:ea typeface="微軟正黑體" panose="020B0604030504040204" pitchFamily="34" charset="-120"/>
              </a:rPr>
              <a:t>經 </a:t>
            </a:r>
            <a:r>
              <a:rPr lang="en-US" altLang="zh-TW" sz="2000" b="1">
                <a:latin typeface="微軟正黑體" panose="020B0604030504040204" pitchFamily="34" charset="-120"/>
                <a:ea typeface="微軟正黑體" panose="020B0604030504040204" pitchFamily="34" charset="-120"/>
              </a:rPr>
              <a:t>File Station )</a:t>
            </a:r>
            <a:endParaRPr lang="en-US" altLang="zh-TW" sz="1600" b="1">
              <a:latin typeface="微軟正黑體" panose="020B0604030504040204" pitchFamily="34" charset="-120"/>
              <a:ea typeface="微軟正黑體" panose="020B0604030504040204" pitchFamily="34" charset="-120"/>
              <a:cs typeface="Calibri"/>
            </a:endParaRPr>
          </a:p>
        </p:txBody>
      </p:sp>
      <p:sp>
        <p:nvSpPr>
          <p:cNvPr id="44" name="文字方塊 43">
            <a:extLst>
              <a:ext uri="{FF2B5EF4-FFF2-40B4-BE49-F238E27FC236}">
                <a16:creationId xmlns:a16="http://schemas.microsoft.com/office/drawing/2014/main" id="{E4D37D65-8ABD-474E-B3A1-958482530881}"/>
              </a:ext>
            </a:extLst>
          </p:cNvPr>
          <p:cNvSpPr txBox="1"/>
          <p:nvPr/>
        </p:nvSpPr>
        <p:spPr>
          <a:xfrm>
            <a:off x="7845252" y="2068843"/>
            <a:ext cx="3372813" cy="646331"/>
          </a:xfrm>
          <a:prstGeom prst="rect">
            <a:avLst/>
          </a:prstGeom>
          <a:noFill/>
        </p:spPr>
        <p:txBody>
          <a:bodyPr wrap="square" rtlCol="0" anchor="t">
            <a:spAutoFit/>
          </a:bodyPr>
          <a:lstStyle/>
          <a:p>
            <a:pPr algn="ctr"/>
            <a:r>
              <a:rPr lang="zh-TW" altLang="en-US" sz="2000" b="1" dirty="0">
                <a:latin typeface="微軟正黑體" panose="020B0604030504040204" pitchFamily="34" charset="-120"/>
                <a:ea typeface="微軟正黑體" panose="020B0604030504040204" pitchFamily="34" charset="-120"/>
                <a:cs typeface="Calibri"/>
              </a:rPr>
              <a:t>攜帶使用
</a:t>
            </a:r>
            <a:r>
              <a:rPr lang="en-US" altLang="zh-TW" sz="1600" b="1" dirty="0">
                <a:latin typeface="微軟正黑體" panose="020B0604030504040204" pitchFamily="34" charset="-120"/>
                <a:ea typeface="微軟正黑體" panose="020B0604030504040204" pitchFamily="34" charset="-120"/>
                <a:cs typeface="Calibri"/>
              </a:rPr>
              <a:t>(</a:t>
            </a:r>
            <a:r>
              <a:rPr lang="en-US" altLang="zh-TW" sz="1600" b="1" dirty="0" err="1">
                <a:latin typeface="微軟正黑體" panose="020B0604030504040204" pitchFamily="34" charset="-120"/>
                <a:ea typeface="微軟正黑體" panose="020B0604030504040204" pitchFamily="34" charset="-120"/>
                <a:cs typeface="Calibri"/>
              </a:rPr>
              <a:t>QuDedup</a:t>
            </a:r>
            <a:r>
              <a:rPr lang="en-US" altLang="zh-TW" sz="1600" b="1" dirty="0">
                <a:latin typeface="微軟正黑體" panose="020B0604030504040204" pitchFamily="34" charset="-120"/>
                <a:ea typeface="微軟正黑體" panose="020B0604030504040204" pitchFamily="34" charset="-120"/>
                <a:cs typeface="Calibri"/>
              </a:rPr>
              <a:t> Extract Tool </a:t>
            </a:r>
            <a:r>
              <a:rPr lang="zh-TW" altLang="en-US" sz="1600" b="1" dirty="0">
                <a:latin typeface="微軟正黑體" panose="020B0604030504040204" pitchFamily="34" charset="-120"/>
                <a:ea typeface="微軟正黑體" panose="020B0604030504040204" pitchFamily="34" charset="-120"/>
                <a:cs typeface="Calibri"/>
              </a:rPr>
              <a:t>還原工具</a:t>
            </a:r>
            <a:r>
              <a:rPr lang="en-US" altLang="zh-TW" sz="1600" b="1" dirty="0">
                <a:latin typeface="微軟正黑體" panose="020B0604030504040204" pitchFamily="34" charset="-120"/>
                <a:ea typeface="微軟正黑體" panose="020B0604030504040204" pitchFamily="34" charset="-120"/>
                <a:cs typeface="Calibri"/>
              </a:rPr>
              <a:t>)</a:t>
            </a:r>
          </a:p>
        </p:txBody>
      </p:sp>
      <p:sp>
        <p:nvSpPr>
          <p:cNvPr id="45" name="文字方塊 44">
            <a:extLst>
              <a:ext uri="{FF2B5EF4-FFF2-40B4-BE49-F238E27FC236}">
                <a16:creationId xmlns:a16="http://schemas.microsoft.com/office/drawing/2014/main" id="{8BEC99C7-C344-4460-A14A-01D6C80CEF7E}"/>
              </a:ext>
            </a:extLst>
          </p:cNvPr>
          <p:cNvSpPr txBox="1"/>
          <p:nvPr/>
        </p:nvSpPr>
        <p:spPr>
          <a:xfrm>
            <a:off x="5853035" y="6281449"/>
            <a:ext cx="1891111" cy="338554"/>
          </a:xfrm>
          <a:prstGeom prst="rect">
            <a:avLst/>
          </a:prstGeom>
          <a:noFill/>
        </p:spPr>
        <p:txBody>
          <a:bodyPr wrap="square" rtlCol="0" anchor="t">
            <a:spAutoFit/>
          </a:bodyPr>
          <a:lstStyle/>
          <a:p>
            <a:pPr algn="ctr"/>
            <a:r>
              <a:rPr lang="zh-TW" altLang="en-US" sz="1600" b="1" dirty="0">
                <a:latin typeface="微軟正黑體" panose="020B0604030504040204" pitchFamily="34" charset="-120"/>
                <a:ea typeface="微軟正黑體" panose="020B0604030504040204" pitchFamily="34" charset="-120"/>
              </a:rPr>
              <a:t>雲端存取</a:t>
            </a:r>
          </a:p>
        </p:txBody>
      </p:sp>
      <p:sp>
        <p:nvSpPr>
          <p:cNvPr id="46" name="文字方塊 45">
            <a:extLst>
              <a:ext uri="{FF2B5EF4-FFF2-40B4-BE49-F238E27FC236}">
                <a16:creationId xmlns:a16="http://schemas.microsoft.com/office/drawing/2014/main" id="{84C922F8-F264-42AB-9FCB-034EE1D477BF}"/>
              </a:ext>
            </a:extLst>
          </p:cNvPr>
          <p:cNvSpPr txBox="1"/>
          <p:nvPr/>
        </p:nvSpPr>
        <p:spPr>
          <a:xfrm>
            <a:off x="4595790" y="4239458"/>
            <a:ext cx="2732732"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b="1">
                <a:latin typeface="微軟正黑體"/>
                <a:ea typeface="微軟正黑體"/>
                <a:cs typeface="Arial"/>
              </a:rPr>
              <a:t>File Station</a:t>
            </a:r>
            <a:r>
              <a:rPr lang="zh-TW" altLang="en-US" sz="1200" b="1">
                <a:latin typeface="微軟正黑體"/>
                <a:ea typeface="微軟正黑體"/>
                <a:cs typeface="Arial"/>
              </a:rPr>
              <a:t>支援 </a:t>
            </a:r>
            <a:r>
              <a:rPr lang="en-US" altLang="zh-TW" sz="1200" b="1" err="1">
                <a:latin typeface="微軟正黑體"/>
                <a:ea typeface="微軟正黑體"/>
                <a:cs typeface="Arial"/>
              </a:rPr>
              <a:t>QuDedup</a:t>
            </a:r>
            <a:r>
              <a:rPr lang="en-US" altLang="zh-TW" sz="1200" b="1">
                <a:latin typeface="微軟正黑體"/>
                <a:ea typeface="微軟正黑體"/>
                <a:cs typeface="Arial"/>
              </a:rPr>
              <a:t> </a:t>
            </a:r>
            <a:r>
              <a:rPr lang="zh-TW" altLang="en-US" sz="1200" b="1">
                <a:latin typeface="微軟正黑體"/>
                <a:ea typeface="微軟正黑體"/>
                <a:cs typeface="Arial"/>
              </a:rPr>
              <a:t>還原功能</a:t>
            </a:r>
          </a:p>
        </p:txBody>
      </p:sp>
      <p:sp>
        <p:nvSpPr>
          <p:cNvPr id="47" name="文字方塊 46">
            <a:extLst>
              <a:ext uri="{FF2B5EF4-FFF2-40B4-BE49-F238E27FC236}">
                <a16:creationId xmlns:a16="http://schemas.microsoft.com/office/drawing/2014/main" id="{D0583521-1935-425D-AF73-52FD2B25C5F5}"/>
              </a:ext>
            </a:extLst>
          </p:cNvPr>
          <p:cNvSpPr txBox="1"/>
          <p:nvPr/>
        </p:nvSpPr>
        <p:spPr>
          <a:xfrm>
            <a:off x="1224008" y="6264221"/>
            <a:ext cx="2723622"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b="1">
                <a:latin typeface="微軟正黑體"/>
                <a:ea typeface="微軟正黑體"/>
                <a:cs typeface="Arial"/>
              </a:rPr>
              <a:t>File Station</a:t>
            </a:r>
            <a:r>
              <a:rPr lang="zh-TW" altLang="en-US" sz="1200" b="1">
                <a:latin typeface="微軟正黑體"/>
                <a:ea typeface="微軟正黑體"/>
                <a:cs typeface="Arial"/>
              </a:rPr>
              <a:t>支援 </a:t>
            </a:r>
            <a:r>
              <a:rPr lang="en-US" altLang="zh-TW" sz="1200" b="1" err="1">
                <a:latin typeface="微軟正黑體"/>
                <a:ea typeface="微軟正黑體"/>
                <a:cs typeface="Arial"/>
              </a:rPr>
              <a:t>QuDedup</a:t>
            </a:r>
            <a:r>
              <a:rPr lang="en-US" altLang="zh-TW" sz="1200" b="1">
                <a:latin typeface="微軟正黑體"/>
                <a:ea typeface="微軟正黑體"/>
                <a:cs typeface="Arial"/>
              </a:rPr>
              <a:t> </a:t>
            </a:r>
            <a:r>
              <a:rPr lang="zh-TW" altLang="en-US" sz="1200" b="1">
                <a:latin typeface="微軟正黑體"/>
                <a:ea typeface="微軟正黑體"/>
                <a:cs typeface="Arial"/>
              </a:rPr>
              <a:t>還原功能</a:t>
            </a:r>
          </a:p>
        </p:txBody>
      </p:sp>
      <p:sp>
        <p:nvSpPr>
          <p:cNvPr id="50" name="矩形 34">
            <a:extLst>
              <a:ext uri="{FF2B5EF4-FFF2-40B4-BE49-F238E27FC236}">
                <a16:creationId xmlns:a16="http://schemas.microsoft.com/office/drawing/2014/main" id="{B0CCADA3-8145-4B5F-878C-519BCBED6514}"/>
              </a:ext>
            </a:extLst>
          </p:cNvPr>
          <p:cNvSpPr/>
          <p:nvPr/>
        </p:nvSpPr>
        <p:spPr>
          <a:xfrm>
            <a:off x="1398680" y="1602300"/>
            <a:ext cx="5642303" cy="348878"/>
          </a:xfrm>
          <a:prstGeom prst="rect">
            <a:avLst/>
          </a:prstGeom>
        </p:spPr>
        <p:txBody>
          <a:bodyPr wrap="square">
            <a:spAutoFit/>
          </a:bodyPr>
          <a:lstStyle/>
          <a:p>
            <a:pPr algn="ctr"/>
            <a:r>
              <a:rPr lang="en-US" altLang="zh-TW" sz="1667"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HBS 3 (Hybrid Backup Sync 3) </a:t>
            </a:r>
            <a:r>
              <a:rPr lang="zh-TW" altLang="en-US" sz="1667"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混合型備份與同步中心</a:t>
            </a:r>
          </a:p>
        </p:txBody>
      </p:sp>
      <p:sp>
        <p:nvSpPr>
          <p:cNvPr id="51" name="文字方塊 50">
            <a:extLst>
              <a:ext uri="{FF2B5EF4-FFF2-40B4-BE49-F238E27FC236}">
                <a16:creationId xmlns:a16="http://schemas.microsoft.com/office/drawing/2014/main" id="{58766382-DA36-4A47-A838-D3FFEA6579E5}"/>
              </a:ext>
            </a:extLst>
          </p:cNvPr>
          <p:cNvSpPr txBox="1"/>
          <p:nvPr/>
        </p:nvSpPr>
        <p:spPr>
          <a:xfrm>
            <a:off x="1378532" y="2038064"/>
            <a:ext cx="2534993" cy="707886"/>
          </a:xfrm>
          <a:prstGeom prst="rect">
            <a:avLst/>
          </a:prstGeom>
          <a:noFill/>
        </p:spPr>
        <p:txBody>
          <a:bodyPr wrap="square" rtlCol="0" anchor="t">
            <a:spAutoFit/>
          </a:bodyPr>
          <a:lstStyle/>
          <a:p>
            <a:pPr algn="ctr"/>
            <a:r>
              <a:rPr lang="zh-TW" altLang="en-US" sz="2000" b="1">
                <a:latin typeface="微軟正黑體" panose="020B0604030504040204" pitchFamily="34" charset="-120"/>
                <a:ea typeface="微軟正黑體" panose="020B0604030504040204" pitchFamily="34" charset="-120"/>
              </a:rPr>
              <a:t>本地 </a:t>
            </a:r>
            <a:r>
              <a:rPr lang="en-US" altLang="zh-TW" sz="2000" b="1">
                <a:latin typeface="微軟正黑體" panose="020B0604030504040204" pitchFamily="34" charset="-120"/>
                <a:ea typeface="微軟正黑體" panose="020B0604030504040204" pitchFamily="34" charset="-120"/>
              </a:rPr>
              <a:t>NAS </a:t>
            </a:r>
            <a:r>
              <a:rPr lang="zh-TW" altLang="en-US" sz="2000" b="1">
                <a:latin typeface="微軟正黑體" panose="020B0604030504040204" pitchFamily="34" charset="-120"/>
                <a:ea typeface="微軟正黑體" panose="020B0604030504040204" pitchFamily="34" charset="-120"/>
              </a:rPr>
              <a:t>存取 </a:t>
            </a:r>
            <a:endParaRPr lang="en-US" altLang="zh-TW" sz="2000" b="1">
              <a:latin typeface="微軟正黑體" panose="020B0604030504040204" pitchFamily="34" charset="-120"/>
              <a:ea typeface="微軟正黑體" panose="020B0604030504040204" pitchFamily="34" charset="-120"/>
            </a:endParaRPr>
          </a:p>
          <a:p>
            <a:pPr algn="ctr"/>
            <a:r>
              <a:rPr lang="en-US" altLang="zh-TW" sz="2000" b="1">
                <a:latin typeface="微軟正黑體" panose="020B0604030504040204" pitchFamily="34" charset="-120"/>
                <a:ea typeface="微軟正黑體" panose="020B0604030504040204" pitchFamily="34" charset="-120"/>
              </a:rPr>
              <a:t>(</a:t>
            </a:r>
            <a:r>
              <a:rPr lang="zh-TW" altLang="en-US" sz="2000" b="1">
                <a:latin typeface="微軟正黑體" panose="020B0604030504040204" pitchFamily="34" charset="-120"/>
                <a:ea typeface="微軟正黑體" panose="020B0604030504040204" pitchFamily="34" charset="-120"/>
              </a:rPr>
              <a:t>經 </a:t>
            </a:r>
            <a:r>
              <a:rPr lang="en-US" altLang="zh-TW" sz="2000" b="1">
                <a:latin typeface="微軟正黑體" panose="020B0604030504040204" pitchFamily="34" charset="-120"/>
                <a:ea typeface="微軟正黑體" panose="020B0604030504040204" pitchFamily="34" charset="-120"/>
              </a:rPr>
              <a:t>HBS 3)</a:t>
            </a:r>
            <a:endParaRPr lang="en-US" altLang="zh-TW" sz="1500" b="1">
              <a:latin typeface="微軟正黑體" panose="020B0604030504040204" pitchFamily="34" charset="-120"/>
              <a:ea typeface="微軟正黑體" panose="020B0604030504040204" pitchFamily="34" charset="-120"/>
              <a:cs typeface="Calibri"/>
            </a:endParaRPr>
          </a:p>
        </p:txBody>
      </p:sp>
      <p:cxnSp>
        <p:nvCxnSpPr>
          <p:cNvPr id="56" name="直線單箭頭接點 55">
            <a:extLst>
              <a:ext uri="{FF2B5EF4-FFF2-40B4-BE49-F238E27FC236}">
                <a16:creationId xmlns:a16="http://schemas.microsoft.com/office/drawing/2014/main" id="{8AE9E2D1-80BA-4EEC-A967-D151C89476FF}"/>
              </a:ext>
            </a:extLst>
          </p:cNvPr>
          <p:cNvCxnSpPr>
            <a:cxnSpLocks/>
          </p:cNvCxnSpPr>
          <p:nvPr/>
        </p:nvCxnSpPr>
        <p:spPr>
          <a:xfrm>
            <a:off x="3849974" y="3322766"/>
            <a:ext cx="927185"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57" name="圖形 56">
            <a:extLst>
              <a:ext uri="{FF2B5EF4-FFF2-40B4-BE49-F238E27FC236}">
                <a16:creationId xmlns:a16="http://schemas.microsoft.com/office/drawing/2014/main" id="{2AE83B03-8F00-423F-9322-6F5BDD71E0B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759600" y="2980191"/>
            <a:ext cx="269372" cy="838047"/>
          </a:xfrm>
          <a:prstGeom prst="rect">
            <a:avLst/>
          </a:prstGeom>
          <a:effectLst>
            <a:outerShdw blurRad="50800" dist="38100" dir="2700000" algn="tl" rotWithShape="0">
              <a:prstClr val="black">
                <a:alpha val="40000"/>
              </a:prstClr>
            </a:outerShdw>
          </a:effectLst>
        </p:spPr>
      </p:pic>
      <p:sp>
        <p:nvSpPr>
          <p:cNvPr id="63" name="矩形: 圓角 62">
            <a:extLst>
              <a:ext uri="{FF2B5EF4-FFF2-40B4-BE49-F238E27FC236}">
                <a16:creationId xmlns:a16="http://schemas.microsoft.com/office/drawing/2014/main" id="{5553B719-44B2-4680-86A3-7234D376B2B6}"/>
              </a:ext>
            </a:extLst>
          </p:cNvPr>
          <p:cNvSpPr/>
          <p:nvPr/>
        </p:nvSpPr>
        <p:spPr>
          <a:xfrm>
            <a:off x="3532915" y="2898090"/>
            <a:ext cx="1097632" cy="247508"/>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64" name="文字方塊 63">
            <a:extLst>
              <a:ext uri="{FF2B5EF4-FFF2-40B4-BE49-F238E27FC236}">
                <a16:creationId xmlns:a16="http://schemas.microsoft.com/office/drawing/2014/main" id="{6279F4BD-4A61-4343-B303-585F626FC3AE}"/>
              </a:ext>
            </a:extLst>
          </p:cNvPr>
          <p:cNvSpPr txBox="1"/>
          <p:nvPr/>
        </p:nvSpPr>
        <p:spPr>
          <a:xfrm>
            <a:off x="3214651" y="2869060"/>
            <a:ext cx="1722923" cy="256545"/>
          </a:xfrm>
          <a:prstGeom prst="rect">
            <a:avLst/>
          </a:prstGeom>
          <a:noFill/>
        </p:spPr>
        <p:txBody>
          <a:bodyPr wrap="square" rtlCol="0">
            <a:spAutoFit/>
          </a:bodyPr>
          <a:lstStyle/>
          <a:p>
            <a:pPr algn="ctr"/>
            <a:r>
              <a:rPr lang="en-US" altLang="zh-TW" sz="1067" b="1">
                <a:solidFill>
                  <a:schemeClr val="bg1"/>
                </a:solidFill>
                <a:latin typeface="Arial" panose="020B0604020202020204" pitchFamily="34" charset="0"/>
                <a:ea typeface="微軟正黑體" panose="020B0604030504040204" pitchFamily="34" charset="-120"/>
                <a:cs typeface="Arial" panose="020B0604020202020204" pitchFamily="34" charset="0"/>
              </a:rPr>
              <a:t>Backup/Restore</a:t>
            </a:r>
            <a:endParaRPr lang="zh-TW" altLang="en-US" sz="1067"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69" name="直線單箭頭接點 68">
            <a:extLst>
              <a:ext uri="{FF2B5EF4-FFF2-40B4-BE49-F238E27FC236}">
                <a16:creationId xmlns:a16="http://schemas.microsoft.com/office/drawing/2014/main" id="{1847BE53-998C-42BA-94D1-B444A76D9E18}"/>
              </a:ext>
            </a:extLst>
          </p:cNvPr>
          <p:cNvCxnSpPr>
            <a:cxnSpLocks/>
          </p:cNvCxnSpPr>
          <p:nvPr/>
        </p:nvCxnSpPr>
        <p:spPr>
          <a:xfrm>
            <a:off x="6309806" y="3367106"/>
            <a:ext cx="589048"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0" name="圖形 69">
            <a:extLst>
              <a:ext uri="{FF2B5EF4-FFF2-40B4-BE49-F238E27FC236}">
                <a16:creationId xmlns:a16="http://schemas.microsoft.com/office/drawing/2014/main" id="{45D5ED61-E706-4F47-A35C-9884BDD56D0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903149" y="2968594"/>
            <a:ext cx="600072" cy="600072"/>
          </a:xfrm>
          <a:prstGeom prst="rect">
            <a:avLst/>
          </a:prstGeom>
          <a:effectLst>
            <a:outerShdw blurRad="50800" dist="38100" dir="2700000" algn="tl" rotWithShape="0">
              <a:prstClr val="black">
                <a:alpha val="40000"/>
              </a:prstClr>
            </a:outerShdw>
          </a:effectLst>
        </p:spPr>
      </p:pic>
      <p:pic>
        <p:nvPicPr>
          <p:cNvPr id="71" name="圖形 70">
            <a:extLst>
              <a:ext uri="{FF2B5EF4-FFF2-40B4-BE49-F238E27FC236}">
                <a16:creationId xmlns:a16="http://schemas.microsoft.com/office/drawing/2014/main" id="{AC5C5CE0-94B0-4C4F-854E-1AACF5D935D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568400" y="4697698"/>
            <a:ext cx="2079639" cy="900559"/>
          </a:xfrm>
          <a:prstGeom prst="rect">
            <a:avLst/>
          </a:prstGeom>
          <a:effectLst>
            <a:outerShdw blurRad="50800" dist="38100" dir="2700000" algn="tl" rotWithShape="0">
              <a:prstClr val="black">
                <a:alpha val="40000"/>
              </a:prstClr>
            </a:outerShdw>
          </a:effectLst>
        </p:spPr>
      </p:pic>
      <p:pic>
        <p:nvPicPr>
          <p:cNvPr id="72" name="圖片 71">
            <a:extLst>
              <a:ext uri="{FF2B5EF4-FFF2-40B4-BE49-F238E27FC236}">
                <a16:creationId xmlns:a16="http://schemas.microsoft.com/office/drawing/2014/main" id="{E697732A-6E4A-4CFB-B02A-F53FEF46BD4D}"/>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5257596" y="4947248"/>
            <a:ext cx="509677" cy="509677"/>
          </a:xfrm>
          <a:prstGeom prst="rect">
            <a:avLst/>
          </a:prstGeom>
        </p:spPr>
      </p:pic>
      <p:pic>
        <p:nvPicPr>
          <p:cNvPr id="73" name="圖形 72">
            <a:extLst>
              <a:ext uri="{FF2B5EF4-FFF2-40B4-BE49-F238E27FC236}">
                <a16:creationId xmlns:a16="http://schemas.microsoft.com/office/drawing/2014/main" id="{50C8DEBA-D96E-489B-990B-23D36A93692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783613" y="4753431"/>
            <a:ext cx="269372" cy="838047"/>
          </a:xfrm>
          <a:prstGeom prst="rect">
            <a:avLst/>
          </a:prstGeom>
          <a:effectLst>
            <a:outerShdw blurRad="50800" dist="38100" dir="2700000" algn="tl" rotWithShape="0">
              <a:prstClr val="black">
                <a:alpha val="40000"/>
              </a:prstClr>
            </a:outerShdw>
          </a:effectLst>
        </p:spPr>
      </p:pic>
      <p:sp>
        <p:nvSpPr>
          <p:cNvPr id="74" name="矩形: 圓角 73">
            <a:extLst>
              <a:ext uri="{FF2B5EF4-FFF2-40B4-BE49-F238E27FC236}">
                <a16:creationId xmlns:a16="http://schemas.microsoft.com/office/drawing/2014/main" id="{D5B8828E-3661-45A3-B97A-52FBCED72525}"/>
              </a:ext>
            </a:extLst>
          </p:cNvPr>
          <p:cNvSpPr/>
          <p:nvPr/>
        </p:nvSpPr>
        <p:spPr>
          <a:xfrm>
            <a:off x="6153924" y="5103050"/>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75" name="文字方塊 74">
            <a:extLst>
              <a:ext uri="{FF2B5EF4-FFF2-40B4-BE49-F238E27FC236}">
                <a16:creationId xmlns:a16="http://schemas.microsoft.com/office/drawing/2014/main" id="{7A541569-9CC4-4AB3-A351-112B985F17B0}"/>
              </a:ext>
            </a:extLst>
          </p:cNvPr>
          <p:cNvSpPr txBox="1"/>
          <p:nvPr/>
        </p:nvSpPr>
        <p:spPr>
          <a:xfrm>
            <a:off x="6141116" y="5075326"/>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76" name="圖形 75">
            <a:extLst>
              <a:ext uri="{FF2B5EF4-FFF2-40B4-BE49-F238E27FC236}">
                <a16:creationId xmlns:a16="http://schemas.microsoft.com/office/drawing/2014/main" id="{43673905-4F31-4762-BB99-3BE2EED47ED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212669" y="6124398"/>
            <a:ext cx="600072" cy="600072"/>
          </a:xfrm>
          <a:prstGeom prst="rect">
            <a:avLst/>
          </a:prstGeom>
          <a:effectLst>
            <a:outerShdw blurRad="50800" dist="38100" dir="2700000" algn="tl" rotWithShape="0">
              <a:prstClr val="black">
                <a:alpha val="40000"/>
              </a:prstClr>
            </a:outerShdw>
          </a:effectLst>
        </p:spPr>
      </p:pic>
      <p:cxnSp>
        <p:nvCxnSpPr>
          <p:cNvPr id="78" name="直線單箭頭接點 77">
            <a:extLst>
              <a:ext uri="{FF2B5EF4-FFF2-40B4-BE49-F238E27FC236}">
                <a16:creationId xmlns:a16="http://schemas.microsoft.com/office/drawing/2014/main" id="{D2613E25-6D74-452D-870C-799E12213B08}"/>
              </a:ext>
            </a:extLst>
          </p:cNvPr>
          <p:cNvCxnSpPr>
            <a:cxnSpLocks/>
          </p:cNvCxnSpPr>
          <p:nvPr/>
        </p:nvCxnSpPr>
        <p:spPr>
          <a:xfrm>
            <a:off x="5499371" y="5620301"/>
            <a:ext cx="0" cy="411776"/>
          </a:xfrm>
          <a:prstGeom prst="straightConnector1">
            <a:avLst/>
          </a:prstGeom>
          <a:ln w="63500" cap="rnd">
            <a:gradFill flip="none" rotWithShape="1">
              <a:gsLst>
                <a:gs pos="11000">
                  <a:srgbClr val="2C50F5"/>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9" name="圖形 78">
            <a:extLst>
              <a:ext uri="{FF2B5EF4-FFF2-40B4-BE49-F238E27FC236}">
                <a16:creationId xmlns:a16="http://schemas.microsoft.com/office/drawing/2014/main" id="{DD9DCB33-F77D-4F6C-B04D-6AF916002753}"/>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569515" y="5624214"/>
            <a:ext cx="1785404" cy="1004291"/>
          </a:xfrm>
          <a:prstGeom prst="rect">
            <a:avLst/>
          </a:prstGeom>
          <a:effectLst>
            <a:outerShdw blurRad="50800" dist="38100" dir="2700000" algn="tl" rotWithShape="0">
              <a:prstClr val="black">
                <a:alpha val="40000"/>
              </a:prstClr>
            </a:outerShdw>
          </a:effectLst>
        </p:spPr>
      </p:pic>
      <p:sp>
        <p:nvSpPr>
          <p:cNvPr id="84" name="矩形: 圓角 83">
            <a:extLst>
              <a:ext uri="{FF2B5EF4-FFF2-40B4-BE49-F238E27FC236}">
                <a16:creationId xmlns:a16="http://schemas.microsoft.com/office/drawing/2014/main" id="{CAD81311-83ED-47AA-A487-3F9C95EDB157}"/>
              </a:ext>
            </a:extLst>
          </p:cNvPr>
          <p:cNvSpPr/>
          <p:nvPr/>
        </p:nvSpPr>
        <p:spPr>
          <a:xfrm>
            <a:off x="9657861" y="5459332"/>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98" name="文字方塊 97">
            <a:extLst>
              <a:ext uri="{FF2B5EF4-FFF2-40B4-BE49-F238E27FC236}">
                <a16:creationId xmlns:a16="http://schemas.microsoft.com/office/drawing/2014/main" id="{04F31CEA-C992-42B8-A611-F24141FA1D1C}"/>
              </a:ext>
            </a:extLst>
          </p:cNvPr>
          <p:cNvSpPr txBox="1"/>
          <p:nvPr/>
        </p:nvSpPr>
        <p:spPr>
          <a:xfrm>
            <a:off x="9645052" y="5431606"/>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9" name="矩形: 圓角 98">
            <a:extLst>
              <a:ext uri="{FF2B5EF4-FFF2-40B4-BE49-F238E27FC236}">
                <a16:creationId xmlns:a16="http://schemas.microsoft.com/office/drawing/2014/main" id="{0B501B59-CE2B-49EA-A285-910F45082213}"/>
              </a:ext>
            </a:extLst>
          </p:cNvPr>
          <p:cNvSpPr/>
          <p:nvPr/>
        </p:nvSpPr>
        <p:spPr>
          <a:xfrm>
            <a:off x="9940275" y="3498638"/>
            <a:ext cx="1198208"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sp>
        <p:nvSpPr>
          <p:cNvPr id="100" name="文字方塊 99">
            <a:extLst>
              <a:ext uri="{FF2B5EF4-FFF2-40B4-BE49-F238E27FC236}">
                <a16:creationId xmlns:a16="http://schemas.microsoft.com/office/drawing/2014/main" id="{22E8BF5B-3166-47C8-AF13-5F25BFB6AA52}"/>
              </a:ext>
            </a:extLst>
          </p:cNvPr>
          <p:cNvSpPr txBox="1"/>
          <p:nvPr/>
        </p:nvSpPr>
        <p:spPr>
          <a:xfrm>
            <a:off x="10373279" y="3498388"/>
            <a:ext cx="702233"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zh-TW" altLang="en-US" sz="1200" b="1">
                <a:latin typeface="微軟正黑體" panose="020B0604030504040204" pitchFamily="34" charset="-120"/>
                <a:ea typeface="微軟正黑體" panose="020B0604030504040204" pitchFamily="34" charset="-120"/>
              </a:rPr>
              <a:t>東京</a:t>
            </a:r>
          </a:p>
        </p:txBody>
      </p:sp>
      <p:pic>
        <p:nvPicPr>
          <p:cNvPr id="101" name="圖形 100">
            <a:extLst>
              <a:ext uri="{FF2B5EF4-FFF2-40B4-BE49-F238E27FC236}">
                <a16:creationId xmlns:a16="http://schemas.microsoft.com/office/drawing/2014/main" id="{A4596CB6-D13C-4FDE-95F7-B5575209561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538207" y="3020841"/>
            <a:ext cx="1785404" cy="1004291"/>
          </a:xfrm>
          <a:prstGeom prst="rect">
            <a:avLst/>
          </a:prstGeom>
          <a:effectLst>
            <a:outerShdw blurRad="50800" dist="38100" dir="2700000" algn="tl" rotWithShape="0">
              <a:prstClr val="black">
                <a:alpha val="40000"/>
              </a:prstClr>
            </a:outerShdw>
          </a:effectLst>
        </p:spPr>
      </p:pic>
      <p:pic>
        <p:nvPicPr>
          <p:cNvPr id="102" name="圖片 101">
            <a:extLst>
              <a:ext uri="{FF2B5EF4-FFF2-40B4-BE49-F238E27FC236}">
                <a16:creationId xmlns:a16="http://schemas.microsoft.com/office/drawing/2014/main" id="{6BF95859-D162-4F9D-A075-EFBD297633A7}"/>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804365" y="3358792"/>
            <a:ext cx="509677" cy="509677"/>
          </a:xfrm>
          <a:prstGeom prst="rect">
            <a:avLst/>
          </a:prstGeom>
          <a:effectLst>
            <a:outerShdw blurRad="50800" dist="38100" dir="2700000" algn="tl" rotWithShape="0">
              <a:prstClr val="black">
                <a:alpha val="40000"/>
              </a:prstClr>
            </a:outerShdw>
          </a:effectLst>
        </p:spPr>
      </p:pic>
      <p:sp>
        <p:nvSpPr>
          <p:cNvPr id="103" name="矩形: 圓角 102">
            <a:extLst>
              <a:ext uri="{FF2B5EF4-FFF2-40B4-BE49-F238E27FC236}">
                <a16:creationId xmlns:a16="http://schemas.microsoft.com/office/drawing/2014/main" id="{902582E7-677C-4064-A743-33A65D9BC0B8}"/>
              </a:ext>
            </a:extLst>
          </p:cNvPr>
          <p:cNvSpPr/>
          <p:nvPr/>
        </p:nvSpPr>
        <p:spPr>
          <a:xfrm>
            <a:off x="9626553" y="2855958"/>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04" name="文字方塊 103">
            <a:extLst>
              <a:ext uri="{FF2B5EF4-FFF2-40B4-BE49-F238E27FC236}">
                <a16:creationId xmlns:a16="http://schemas.microsoft.com/office/drawing/2014/main" id="{A2975AB3-671D-4D74-8390-5A6B01D1E217}"/>
              </a:ext>
            </a:extLst>
          </p:cNvPr>
          <p:cNvSpPr txBox="1"/>
          <p:nvPr/>
        </p:nvSpPr>
        <p:spPr>
          <a:xfrm>
            <a:off x="9613746" y="2828234"/>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6" name="圖形 105">
            <a:extLst>
              <a:ext uri="{FF2B5EF4-FFF2-40B4-BE49-F238E27FC236}">
                <a16:creationId xmlns:a16="http://schemas.microsoft.com/office/drawing/2014/main" id="{57CC8DB6-718C-4EE9-B138-A9F70AC4EF44}"/>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508488" y="4341925"/>
            <a:ext cx="1785404" cy="1004291"/>
          </a:xfrm>
          <a:prstGeom prst="rect">
            <a:avLst/>
          </a:prstGeom>
          <a:effectLst>
            <a:outerShdw blurRad="50800" dist="38100" dir="2700000" algn="tl" rotWithShape="0">
              <a:prstClr val="black">
                <a:alpha val="40000"/>
              </a:prstClr>
            </a:outerShdw>
          </a:effectLst>
        </p:spPr>
      </p:pic>
      <p:sp>
        <p:nvSpPr>
          <p:cNvPr id="108" name="矩形: 圓角 107">
            <a:extLst>
              <a:ext uri="{FF2B5EF4-FFF2-40B4-BE49-F238E27FC236}">
                <a16:creationId xmlns:a16="http://schemas.microsoft.com/office/drawing/2014/main" id="{1FB8E6C0-803C-4B97-9A63-980AFE7E153C}"/>
              </a:ext>
            </a:extLst>
          </p:cNvPr>
          <p:cNvSpPr/>
          <p:nvPr/>
        </p:nvSpPr>
        <p:spPr>
          <a:xfrm>
            <a:off x="9596836" y="4177041"/>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09" name="文字方塊 108">
            <a:extLst>
              <a:ext uri="{FF2B5EF4-FFF2-40B4-BE49-F238E27FC236}">
                <a16:creationId xmlns:a16="http://schemas.microsoft.com/office/drawing/2014/main" id="{46DAF8C1-B2C7-4BDB-A60B-DFFADD79A17E}"/>
              </a:ext>
            </a:extLst>
          </p:cNvPr>
          <p:cNvSpPr txBox="1"/>
          <p:nvPr/>
        </p:nvSpPr>
        <p:spPr>
          <a:xfrm>
            <a:off x="9584028" y="4149316"/>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62" name="直線單箭頭接點 61">
            <a:extLst>
              <a:ext uri="{FF2B5EF4-FFF2-40B4-BE49-F238E27FC236}">
                <a16:creationId xmlns:a16="http://schemas.microsoft.com/office/drawing/2014/main" id="{FDE02164-B0ED-422D-9317-82FD8FCE5FA5}"/>
              </a:ext>
            </a:extLst>
          </p:cNvPr>
          <p:cNvCxnSpPr>
            <a:cxnSpLocks/>
          </p:cNvCxnSpPr>
          <p:nvPr/>
        </p:nvCxnSpPr>
        <p:spPr>
          <a:xfrm>
            <a:off x="2971054" y="4126912"/>
            <a:ext cx="0" cy="1135610"/>
          </a:xfrm>
          <a:prstGeom prst="straightConnector1">
            <a:avLst/>
          </a:prstGeom>
          <a:ln w="63500" cap="rnd">
            <a:gradFill flip="none" rotWithShape="1">
              <a:gsLst>
                <a:gs pos="11000">
                  <a:srgbClr val="3333FF"/>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cxnSp>
        <p:nvCxnSpPr>
          <p:cNvPr id="114" name="接點: 肘形 113">
            <a:extLst>
              <a:ext uri="{FF2B5EF4-FFF2-40B4-BE49-F238E27FC236}">
                <a16:creationId xmlns:a16="http://schemas.microsoft.com/office/drawing/2014/main" id="{11B1E204-2DDF-489A-88FD-F5B2238834E3}"/>
              </a:ext>
            </a:extLst>
          </p:cNvPr>
          <p:cNvCxnSpPr>
            <a:cxnSpLocks/>
          </p:cNvCxnSpPr>
          <p:nvPr/>
        </p:nvCxnSpPr>
        <p:spPr>
          <a:xfrm>
            <a:off x="3836158" y="3633789"/>
            <a:ext cx="952035" cy="1264092"/>
          </a:xfrm>
          <a:prstGeom prst="bentConnector3">
            <a:avLst>
              <a:gd name="adj1" fmla="val 50000"/>
            </a:avLst>
          </a:prstGeom>
          <a:ln w="63500">
            <a:gradFill>
              <a:gsLst>
                <a:gs pos="0">
                  <a:srgbClr val="3333FF"/>
                </a:gs>
                <a:gs pos="100000">
                  <a:srgbClr val="0CE6C2"/>
                </a:gs>
              </a:gsLst>
              <a:lin ang="5400000" scaled="1"/>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115" name="矩形: 圓角 114">
            <a:extLst>
              <a:ext uri="{FF2B5EF4-FFF2-40B4-BE49-F238E27FC236}">
                <a16:creationId xmlns:a16="http://schemas.microsoft.com/office/drawing/2014/main" id="{9C49BB45-F74D-4E59-B6BC-8A5893E2D477}"/>
              </a:ext>
            </a:extLst>
          </p:cNvPr>
          <p:cNvSpPr/>
          <p:nvPr/>
        </p:nvSpPr>
        <p:spPr>
          <a:xfrm>
            <a:off x="3704080" y="3978868"/>
            <a:ext cx="702233" cy="241012"/>
          </a:xfrm>
          <a:prstGeom prst="roundRect">
            <a:avLst>
              <a:gd name="adj" fmla="val 33459"/>
            </a:avLst>
          </a:prstGeom>
          <a:gradFill flip="none" rotWithShape="1">
            <a:gsLst>
              <a:gs pos="0">
                <a:srgbClr val="9A0000"/>
              </a:gs>
              <a:gs pos="100000">
                <a:srgbClr val="D00000"/>
              </a:gs>
            </a:gsLst>
            <a:lin ang="135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16" name="文字方塊 115">
            <a:extLst>
              <a:ext uri="{FF2B5EF4-FFF2-40B4-BE49-F238E27FC236}">
                <a16:creationId xmlns:a16="http://schemas.microsoft.com/office/drawing/2014/main" id="{ED6220CC-4430-4ADC-85DB-9973D2DA1281}"/>
              </a:ext>
            </a:extLst>
          </p:cNvPr>
          <p:cNvSpPr txBox="1"/>
          <p:nvPr/>
        </p:nvSpPr>
        <p:spPr>
          <a:xfrm>
            <a:off x="3639283" y="3965227"/>
            <a:ext cx="925841" cy="256545"/>
          </a:xfrm>
          <a:prstGeom prst="rect">
            <a:avLst/>
          </a:prstGeom>
          <a:noFill/>
        </p:spPr>
        <p:txBody>
          <a:bodyPr wrap="square" rtlCol="0">
            <a:spAutoFit/>
          </a:bodyPr>
          <a:lstStyle/>
          <a:p>
            <a:r>
              <a:rPr lang="en-US" altLang="zh-TW" sz="1067" b="1" dirty="0">
                <a:solidFill>
                  <a:schemeClr val="bg1"/>
                </a:solidFill>
                <a:latin typeface="Arial" panose="020B0604020202020204" pitchFamily="34" charset="0"/>
                <a:ea typeface="微軟正黑體" panose="020B0604030504040204" pitchFamily="34" charset="-120"/>
                <a:cs typeface="Arial" panose="020B0604020202020204" pitchFamily="34" charset="0"/>
              </a:rPr>
              <a:t>TCP BBR</a:t>
            </a:r>
            <a:endParaRPr lang="zh-TW" altLang="en-US" sz="1067" b="1" spc="-151" dirty="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7" name="橢圓 116">
            <a:extLst>
              <a:ext uri="{FF2B5EF4-FFF2-40B4-BE49-F238E27FC236}">
                <a16:creationId xmlns:a16="http://schemas.microsoft.com/office/drawing/2014/main" id="{288B34C5-885B-4D52-84DE-E0AD7EE9F71A}"/>
              </a:ext>
            </a:extLst>
          </p:cNvPr>
          <p:cNvSpPr/>
          <p:nvPr/>
        </p:nvSpPr>
        <p:spPr>
          <a:xfrm>
            <a:off x="7355548" y="3467469"/>
            <a:ext cx="841869" cy="841869"/>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grpSp>
        <p:nvGrpSpPr>
          <p:cNvPr id="118" name="圖形 107">
            <a:extLst>
              <a:ext uri="{FF2B5EF4-FFF2-40B4-BE49-F238E27FC236}">
                <a16:creationId xmlns:a16="http://schemas.microsoft.com/office/drawing/2014/main" id="{84E88FD0-DA04-4797-9747-CFE2F70C4357}"/>
              </a:ext>
            </a:extLst>
          </p:cNvPr>
          <p:cNvGrpSpPr/>
          <p:nvPr/>
        </p:nvGrpSpPr>
        <p:grpSpPr>
          <a:xfrm>
            <a:off x="7566558" y="3581763"/>
            <a:ext cx="432993" cy="622972"/>
            <a:chOff x="5681591" y="3996458"/>
            <a:chExt cx="353664" cy="508836"/>
          </a:xfrm>
          <a:solidFill>
            <a:schemeClr val="bg1"/>
          </a:solidFill>
        </p:grpSpPr>
        <p:sp>
          <p:nvSpPr>
            <p:cNvPr id="119" name="手繪多邊形: 圖案 118">
              <a:extLst>
                <a:ext uri="{FF2B5EF4-FFF2-40B4-BE49-F238E27FC236}">
                  <a16:creationId xmlns:a16="http://schemas.microsoft.com/office/drawing/2014/main" id="{D63AD719-8ADE-48AC-8A89-753562A54EB5}"/>
                </a:ext>
              </a:extLst>
            </p:cNvPr>
            <p:cNvSpPr/>
            <p:nvPr/>
          </p:nvSpPr>
          <p:spPr>
            <a:xfrm>
              <a:off x="5681591" y="3996458"/>
              <a:ext cx="353664" cy="508836"/>
            </a:xfrm>
            <a:custGeom>
              <a:avLst/>
              <a:gdLst>
                <a:gd name="connsiteX0" fmla="*/ 0 w 353664"/>
                <a:gd name="connsiteY0" fmla="*/ 0 h 508836"/>
                <a:gd name="connsiteX1" fmla="*/ 0 w 353664"/>
                <a:gd name="connsiteY1" fmla="*/ 508837 h 508836"/>
                <a:gd name="connsiteX2" fmla="*/ 353664 w 353664"/>
                <a:gd name="connsiteY2" fmla="*/ 508837 h 508836"/>
                <a:gd name="connsiteX3" fmla="*/ 353664 w 353664"/>
                <a:gd name="connsiteY3" fmla="*/ 0 h 508836"/>
                <a:gd name="connsiteX4" fmla="*/ 0 w 353664"/>
                <a:gd name="connsiteY4" fmla="*/ 0 h 508836"/>
                <a:gd name="connsiteX5" fmla="*/ 328714 w 353664"/>
                <a:gd name="connsiteY5" fmla="*/ 10684 h 508836"/>
                <a:gd name="connsiteX6" fmla="*/ 341873 w 353664"/>
                <a:gd name="connsiteY6" fmla="*/ 23843 h 508836"/>
                <a:gd name="connsiteX7" fmla="*/ 328714 w 353664"/>
                <a:gd name="connsiteY7" fmla="*/ 37002 h 508836"/>
                <a:gd name="connsiteX8" fmla="*/ 315555 w 353664"/>
                <a:gd name="connsiteY8" fmla="*/ 23843 h 508836"/>
                <a:gd name="connsiteX9" fmla="*/ 328714 w 353664"/>
                <a:gd name="connsiteY9" fmla="*/ 10684 h 508836"/>
                <a:gd name="connsiteX10" fmla="*/ 25080 w 353664"/>
                <a:gd name="connsiteY10" fmla="*/ 10684 h 508836"/>
                <a:gd name="connsiteX11" fmla="*/ 38239 w 353664"/>
                <a:gd name="connsiteY11" fmla="*/ 23843 h 508836"/>
                <a:gd name="connsiteX12" fmla="*/ 25080 w 353664"/>
                <a:gd name="connsiteY12" fmla="*/ 37002 h 508836"/>
                <a:gd name="connsiteX13" fmla="*/ 11921 w 353664"/>
                <a:gd name="connsiteY13" fmla="*/ 23843 h 508836"/>
                <a:gd name="connsiteX14" fmla="*/ 25080 w 353664"/>
                <a:gd name="connsiteY14" fmla="*/ 10684 h 508836"/>
                <a:gd name="connsiteX15" fmla="*/ 25080 w 353664"/>
                <a:gd name="connsiteY15" fmla="*/ 498088 h 508836"/>
                <a:gd name="connsiteX16" fmla="*/ 11921 w 353664"/>
                <a:gd name="connsiteY16" fmla="*/ 484929 h 508836"/>
                <a:gd name="connsiteX17" fmla="*/ 25080 w 353664"/>
                <a:gd name="connsiteY17" fmla="*/ 471770 h 508836"/>
                <a:gd name="connsiteX18" fmla="*/ 38239 w 353664"/>
                <a:gd name="connsiteY18" fmla="*/ 484929 h 508836"/>
                <a:gd name="connsiteX19" fmla="*/ 25080 w 353664"/>
                <a:gd name="connsiteY19" fmla="*/ 498088 h 508836"/>
                <a:gd name="connsiteX20" fmla="*/ 74329 w 353664"/>
                <a:gd name="connsiteY20" fmla="*/ 491052 h 508836"/>
                <a:gd name="connsiteX21" fmla="*/ 65795 w 353664"/>
                <a:gd name="connsiteY21" fmla="*/ 487535 h 508836"/>
                <a:gd name="connsiteX22" fmla="*/ 18370 w 353664"/>
                <a:gd name="connsiteY22" fmla="*/ 440110 h 508836"/>
                <a:gd name="connsiteX23" fmla="*/ 14853 w 353664"/>
                <a:gd name="connsiteY23" fmla="*/ 431576 h 508836"/>
                <a:gd name="connsiteX24" fmla="*/ 14853 w 353664"/>
                <a:gd name="connsiteY24" fmla="*/ 315034 h 508836"/>
                <a:gd name="connsiteX25" fmla="*/ 23582 w 353664"/>
                <a:gd name="connsiteY25" fmla="*/ 303439 h 508836"/>
                <a:gd name="connsiteX26" fmla="*/ 44558 w 353664"/>
                <a:gd name="connsiteY26" fmla="*/ 268326 h 508836"/>
                <a:gd name="connsiteX27" fmla="*/ 14853 w 353664"/>
                <a:gd name="connsiteY27" fmla="*/ 174845 h 508836"/>
                <a:gd name="connsiteX28" fmla="*/ 15895 w 353664"/>
                <a:gd name="connsiteY28" fmla="*/ 156410 h 508836"/>
                <a:gd name="connsiteX29" fmla="*/ 29705 w 353664"/>
                <a:gd name="connsiteY29" fmla="*/ 107096 h 508836"/>
                <a:gd name="connsiteX30" fmla="*/ 24038 w 353664"/>
                <a:gd name="connsiteY30" fmla="*/ 69508 h 508836"/>
                <a:gd name="connsiteX31" fmla="*/ 34656 w 353664"/>
                <a:gd name="connsiteY31" fmla="*/ 46057 h 508836"/>
                <a:gd name="connsiteX32" fmla="*/ 60779 w 353664"/>
                <a:gd name="connsiteY32" fmla="*/ 29315 h 508836"/>
                <a:gd name="connsiteX33" fmla="*/ 88400 w 353664"/>
                <a:gd name="connsiteY33" fmla="*/ 30813 h 508836"/>
                <a:gd name="connsiteX34" fmla="*/ 94263 w 353664"/>
                <a:gd name="connsiteY34" fmla="*/ 35503 h 508836"/>
                <a:gd name="connsiteX35" fmla="*/ 176865 w 353664"/>
                <a:gd name="connsiteY35" fmla="*/ 12833 h 508836"/>
                <a:gd name="connsiteX36" fmla="*/ 337835 w 353664"/>
                <a:gd name="connsiteY36" fmla="*/ 156410 h 508836"/>
                <a:gd name="connsiteX37" fmla="*/ 338942 w 353664"/>
                <a:gd name="connsiteY37" fmla="*/ 174845 h 508836"/>
                <a:gd name="connsiteX38" fmla="*/ 288130 w 353664"/>
                <a:gd name="connsiteY38" fmla="*/ 292625 h 508836"/>
                <a:gd name="connsiteX39" fmla="*/ 284547 w 353664"/>
                <a:gd name="connsiteY39" fmla="*/ 303439 h 508836"/>
                <a:gd name="connsiteX40" fmla="*/ 324350 w 353664"/>
                <a:gd name="connsiteY40" fmla="*/ 336857 h 508836"/>
                <a:gd name="connsiteX41" fmla="*/ 326890 w 353664"/>
                <a:gd name="connsiteY41" fmla="*/ 336857 h 508836"/>
                <a:gd name="connsiteX42" fmla="*/ 338942 w 353664"/>
                <a:gd name="connsiteY42" fmla="*/ 348909 h 508836"/>
                <a:gd name="connsiteX43" fmla="*/ 338942 w 353664"/>
                <a:gd name="connsiteY43" fmla="*/ 431511 h 508836"/>
                <a:gd name="connsiteX44" fmla="*/ 335424 w 353664"/>
                <a:gd name="connsiteY44" fmla="*/ 440045 h 508836"/>
                <a:gd name="connsiteX45" fmla="*/ 288000 w 353664"/>
                <a:gd name="connsiteY45" fmla="*/ 487469 h 508836"/>
                <a:gd name="connsiteX46" fmla="*/ 279466 w 353664"/>
                <a:gd name="connsiteY46" fmla="*/ 490987 h 508836"/>
                <a:gd name="connsiteX47" fmla="*/ 74329 w 353664"/>
                <a:gd name="connsiteY47" fmla="*/ 490987 h 508836"/>
                <a:gd name="connsiteX48" fmla="*/ 328714 w 353664"/>
                <a:gd name="connsiteY48" fmla="*/ 498088 h 508836"/>
                <a:gd name="connsiteX49" fmla="*/ 315555 w 353664"/>
                <a:gd name="connsiteY49" fmla="*/ 484929 h 508836"/>
                <a:gd name="connsiteX50" fmla="*/ 328714 w 353664"/>
                <a:gd name="connsiteY50" fmla="*/ 471770 h 508836"/>
                <a:gd name="connsiteX51" fmla="*/ 341873 w 353664"/>
                <a:gd name="connsiteY51" fmla="*/ 484929 h 508836"/>
                <a:gd name="connsiteX52" fmla="*/ 328714 w 353664"/>
                <a:gd name="connsiteY52" fmla="*/ 498088 h 508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53664" h="508836">
                  <a:moveTo>
                    <a:pt x="0" y="0"/>
                  </a:moveTo>
                  <a:lnTo>
                    <a:pt x="0" y="508837"/>
                  </a:lnTo>
                  <a:lnTo>
                    <a:pt x="353664" y="508837"/>
                  </a:lnTo>
                  <a:lnTo>
                    <a:pt x="353664" y="0"/>
                  </a:lnTo>
                  <a:lnTo>
                    <a:pt x="0" y="0"/>
                  </a:lnTo>
                  <a:close/>
                  <a:moveTo>
                    <a:pt x="328714" y="10684"/>
                  </a:moveTo>
                  <a:cubicBezTo>
                    <a:pt x="336011" y="10684"/>
                    <a:pt x="341873" y="16612"/>
                    <a:pt x="341873" y="23843"/>
                  </a:cubicBezTo>
                  <a:cubicBezTo>
                    <a:pt x="341873" y="31139"/>
                    <a:pt x="335945" y="37002"/>
                    <a:pt x="328714" y="37002"/>
                  </a:cubicBezTo>
                  <a:cubicBezTo>
                    <a:pt x="321418" y="37002"/>
                    <a:pt x="315555" y="31073"/>
                    <a:pt x="315555" y="23843"/>
                  </a:cubicBezTo>
                  <a:cubicBezTo>
                    <a:pt x="315490" y="16612"/>
                    <a:pt x="321418" y="10684"/>
                    <a:pt x="328714" y="10684"/>
                  </a:cubicBezTo>
                  <a:close/>
                  <a:moveTo>
                    <a:pt x="25080" y="10684"/>
                  </a:moveTo>
                  <a:cubicBezTo>
                    <a:pt x="32376" y="10684"/>
                    <a:pt x="38239" y="16612"/>
                    <a:pt x="38239" y="23843"/>
                  </a:cubicBezTo>
                  <a:cubicBezTo>
                    <a:pt x="38239" y="31139"/>
                    <a:pt x="32311" y="37002"/>
                    <a:pt x="25080" y="37002"/>
                  </a:cubicBezTo>
                  <a:cubicBezTo>
                    <a:pt x="17784" y="37002"/>
                    <a:pt x="11921" y="31073"/>
                    <a:pt x="11921" y="23843"/>
                  </a:cubicBezTo>
                  <a:cubicBezTo>
                    <a:pt x="11856" y="16612"/>
                    <a:pt x="17784" y="10684"/>
                    <a:pt x="25080" y="10684"/>
                  </a:cubicBezTo>
                  <a:close/>
                  <a:moveTo>
                    <a:pt x="25080" y="498088"/>
                  </a:moveTo>
                  <a:cubicBezTo>
                    <a:pt x="17784" y="498088"/>
                    <a:pt x="11921" y="492160"/>
                    <a:pt x="11921" y="484929"/>
                  </a:cubicBezTo>
                  <a:cubicBezTo>
                    <a:pt x="11921" y="477633"/>
                    <a:pt x="17849" y="471770"/>
                    <a:pt x="25080" y="471770"/>
                  </a:cubicBezTo>
                  <a:cubicBezTo>
                    <a:pt x="32376" y="471770"/>
                    <a:pt x="38239" y="477698"/>
                    <a:pt x="38239" y="484929"/>
                  </a:cubicBezTo>
                  <a:cubicBezTo>
                    <a:pt x="38239" y="492225"/>
                    <a:pt x="32311" y="498088"/>
                    <a:pt x="25080" y="498088"/>
                  </a:cubicBezTo>
                  <a:close/>
                  <a:moveTo>
                    <a:pt x="74329" y="491052"/>
                  </a:moveTo>
                  <a:cubicBezTo>
                    <a:pt x="71137" y="491052"/>
                    <a:pt x="68075" y="489815"/>
                    <a:pt x="65795" y="487535"/>
                  </a:cubicBezTo>
                  <a:lnTo>
                    <a:pt x="18370" y="440110"/>
                  </a:lnTo>
                  <a:cubicBezTo>
                    <a:pt x="16090" y="437830"/>
                    <a:pt x="14853" y="434768"/>
                    <a:pt x="14853" y="431576"/>
                  </a:cubicBezTo>
                  <a:lnTo>
                    <a:pt x="14853" y="315034"/>
                  </a:lnTo>
                  <a:cubicBezTo>
                    <a:pt x="14853" y="309627"/>
                    <a:pt x="18436" y="304937"/>
                    <a:pt x="23582" y="303439"/>
                  </a:cubicBezTo>
                  <a:cubicBezTo>
                    <a:pt x="42604" y="298032"/>
                    <a:pt x="49705" y="275688"/>
                    <a:pt x="44558" y="268326"/>
                  </a:cubicBezTo>
                  <a:cubicBezTo>
                    <a:pt x="25862" y="241943"/>
                    <a:pt x="14853" y="209697"/>
                    <a:pt x="14853" y="174845"/>
                  </a:cubicBezTo>
                  <a:cubicBezTo>
                    <a:pt x="14853" y="168592"/>
                    <a:pt x="15244" y="162468"/>
                    <a:pt x="15895" y="156410"/>
                  </a:cubicBezTo>
                  <a:cubicBezTo>
                    <a:pt x="17849" y="138951"/>
                    <a:pt x="22605" y="122405"/>
                    <a:pt x="29705" y="107096"/>
                  </a:cubicBezTo>
                  <a:lnTo>
                    <a:pt x="24038" y="69508"/>
                  </a:lnTo>
                  <a:cubicBezTo>
                    <a:pt x="22670" y="60258"/>
                    <a:pt x="26839" y="51073"/>
                    <a:pt x="34656" y="46057"/>
                  </a:cubicBezTo>
                  <a:lnTo>
                    <a:pt x="60779" y="29315"/>
                  </a:lnTo>
                  <a:cubicBezTo>
                    <a:pt x="69378" y="23843"/>
                    <a:pt x="80452" y="24429"/>
                    <a:pt x="88400" y="30813"/>
                  </a:cubicBezTo>
                  <a:lnTo>
                    <a:pt x="94263" y="35503"/>
                  </a:lnTo>
                  <a:cubicBezTo>
                    <a:pt x="118431" y="21107"/>
                    <a:pt x="146703" y="12833"/>
                    <a:pt x="176865" y="12833"/>
                  </a:cubicBezTo>
                  <a:cubicBezTo>
                    <a:pt x="260118" y="12833"/>
                    <a:pt x="328649" y="75632"/>
                    <a:pt x="337835" y="156410"/>
                  </a:cubicBezTo>
                  <a:cubicBezTo>
                    <a:pt x="338551" y="162468"/>
                    <a:pt x="338942" y="168592"/>
                    <a:pt x="338942" y="174845"/>
                  </a:cubicBezTo>
                  <a:cubicBezTo>
                    <a:pt x="338942" y="221228"/>
                    <a:pt x="319399" y="263050"/>
                    <a:pt x="288130" y="292625"/>
                  </a:cubicBezTo>
                  <a:cubicBezTo>
                    <a:pt x="285199" y="295426"/>
                    <a:pt x="283831" y="299465"/>
                    <a:pt x="284547" y="303439"/>
                  </a:cubicBezTo>
                  <a:cubicBezTo>
                    <a:pt x="287869" y="322461"/>
                    <a:pt x="304416" y="336857"/>
                    <a:pt x="324350" y="336857"/>
                  </a:cubicBezTo>
                  <a:lnTo>
                    <a:pt x="326890" y="336857"/>
                  </a:lnTo>
                  <a:cubicBezTo>
                    <a:pt x="333535" y="336857"/>
                    <a:pt x="338942" y="342264"/>
                    <a:pt x="338942" y="348909"/>
                  </a:cubicBezTo>
                  <a:lnTo>
                    <a:pt x="338942" y="431511"/>
                  </a:lnTo>
                  <a:cubicBezTo>
                    <a:pt x="338942" y="434703"/>
                    <a:pt x="337704" y="437765"/>
                    <a:pt x="335424" y="440045"/>
                  </a:cubicBezTo>
                  <a:lnTo>
                    <a:pt x="288000" y="487469"/>
                  </a:lnTo>
                  <a:cubicBezTo>
                    <a:pt x="285720" y="489749"/>
                    <a:pt x="282658" y="490987"/>
                    <a:pt x="279466" y="490987"/>
                  </a:cubicBezTo>
                  <a:lnTo>
                    <a:pt x="74329" y="490987"/>
                  </a:lnTo>
                  <a:close/>
                  <a:moveTo>
                    <a:pt x="328714" y="498088"/>
                  </a:moveTo>
                  <a:cubicBezTo>
                    <a:pt x="321418" y="498088"/>
                    <a:pt x="315555" y="492160"/>
                    <a:pt x="315555" y="484929"/>
                  </a:cubicBezTo>
                  <a:cubicBezTo>
                    <a:pt x="315555" y="477633"/>
                    <a:pt x="321484" y="471770"/>
                    <a:pt x="328714" y="471770"/>
                  </a:cubicBezTo>
                  <a:cubicBezTo>
                    <a:pt x="336011" y="471770"/>
                    <a:pt x="341873" y="477698"/>
                    <a:pt x="341873" y="484929"/>
                  </a:cubicBezTo>
                  <a:cubicBezTo>
                    <a:pt x="341873" y="492225"/>
                    <a:pt x="335945" y="498088"/>
                    <a:pt x="328714" y="498088"/>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0" name="手繪多邊形: 圖案 119">
              <a:extLst>
                <a:ext uri="{FF2B5EF4-FFF2-40B4-BE49-F238E27FC236}">
                  <a16:creationId xmlns:a16="http://schemas.microsoft.com/office/drawing/2014/main" id="{98724CBA-B085-4EBA-9517-67848B7B1E75}"/>
                </a:ext>
              </a:extLst>
            </p:cNvPr>
            <p:cNvSpPr/>
            <p:nvPr/>
          </p:nvSpPr>
          <p:spPr>
            <a:xfrm>
              <a:off x="5716182" y="4029029"/>
              <a:ext cx="284547" cy="280638"/>
            </a:xfrm>
            <a:custGeom>
              <a:avLst/>
              <a:gdLst>
                <a:gd name="connsiteX0" fmla="*/ 284547 w 284547"/>
                <a:gd name="connsiteY0" fmla="*/ 142274 h 280638"/>
                <a:gd name="connsiteX1" fmla="*/ 142274 w 284547"/>
                <a:gd name="connsiteY1" fmla="*/ 0 h 280638"/>
                <a:gd name="connsiteX2" fmla="*/ 0 w 284547"/>
                <a:gd name="connsiteY2" fmla="*/ 142274 h 280638"/>
                <a:gd name="connsiteX3" fmla="*/ 93220 w 284547"/>
                <a:gd name="connsiteY3" fmla="*/ 275818 h 280638"/>
                <a:gd name="connsiteX4" fmla="*/ 158494 w 284547"/>
                <a:gd name="connsiteY4" fmla="*/ 212433 h 280638"/>
                <a:gd name="connsiteX5" fmla="*/ 174194 w 284547"/>
                <a:gd name="connsiteY5" fmla="*/ 206049 h 280638"/>
                <a:gd name="connsiteX6" fmla="*/ 187157 w 284547"/>
                <a:gd name="connsiteY6" fmla="*/ 210153 h 280638"/>
                <a:gd name="connsiteX7" fmla="*/ 194649 w 284547"/>
                <a:gd name="connsiteY7" fmla="*/ 237904 h 280638"/>
                <a:gd name="connsiteX8" fmla="*/ 175041 w 284547"/>
                <a:gd name="connsiteY8" fmla="*/ 280639 h 280638"/>
                <a:gd name="connsiteX9" fmla="*/ 284547 w 284547"/>
                <a:gd name="connsiteY9" fmla="*/ 142274 h 280638"/>
                <a:gd name="connsiteX10" fmla="*/ 142274 w 284547"/>
                <a:gd name="connsiteY10" fmla="*/ 192695 h 280638"/>
                <a:gd name="connsiteX11" fmla="*/ 91918 w 284547"/>
                <a:gd name="connsiteY11" fmla="*/ 142339 h 280638"/>
                <a:gd name="connsiteX12" fmla="*/ 142274 w 284547"/>
                <a:gd name="connsiteY12" fmla="*/ 91983 h 280638"/>
                <a:gd name="connsiteX13" fmla="*/ 192630 w 284547"/>
                <a:gd name="connsiteY13" fmla="*/ 142339 h 280638"/>
                <a:gd name="connsiteX14" fmla="*/ 142274 w 284547"/>
                <a:gd name="connsiteY14" fmla="*/ 192695 h 280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547" h="280638">
                  <a:moveTo>
                    <a:pt x="284547" y="142274"/>
                  </a:moveTo>
                  <a:cubicBezTo>
                    <a:pt x="284547" y="63841"/>
                    <a:pt x="220706" y="0"/>
                    <a:pt x="142274" y="0"/>
                  </a:cubicBezTo>
                  <a:cubicBezTo>
                    <a:pt x="63841" y="0"/>
                    <a:pt x="0" y="63841"/>
                    <a:pt x="0" y="142274"/>
                  </a:cubicBezTo>
                  <a:cubicBezTo>
                    <a:pt x="0" y="203509"/>
                    <a:pt x="38826" y="255754"/>
                    <a:pt x="93220" y="275818"/>
                  </a:cubicBezTo>
                  <a:lnTo>
                    <a:pt x="158494" y="212433"/>
                  </a:lnTo>
                  <a:cubicBezTo>
                    <a:pt x="162729" y="208329"/>
                    <a:pt x="168266" y="206049"/>
                    <a:pt x="174194" y="206049"/>
                  </a:cubicBezTo>
                  <a:cubicBezTo>
                    <a:pt x="178884" y="206049"/>
                    <a:pt x="183379" y="207482"/>
                    <a:pt x="187157" y="210153"/>
                  </a:cubicBezTo>
                  <a:cubicBezTo>
                    <a:pt x="196017" y="216407"/>
                    <a:pt x="199144" y="228068"/>
                    <a:pt x="194649" y="237904"/>
                  </a:cubicBezTo>
                  <a:lnTo>
                    <a:pt x="175041" y="280639"/>
                  </a:lnTo>
                  <a:cubicBezTo>
                    <a:pt x="237709" y="265851"/>
                    <a:pt x="284547" y="209437"/>
                    <a:pt x="284547" y="142274"/>
                  </a:cubicBezTo>
                  <a:close/>
                  <a:moveTo>
                    <a:pt x="142274" y="192695"/>
                  </a:moveTo>
                  <a:cubicBezTo>
                    <a:pt x="114457" y="192695"/>
                    <a:pt x="91918" y="170155"/>
                    <a:pt x="91918" y="142339"/>
                  </a:cubicBezTo>
                  <a:cubicBezTo>
                    <a:pt x="91918" y="114522"/>
                    <a:pt x="114457" y="91983"/>
                    <a:pt x="142274" y="91983"/>
                  </a:cubicBezTo>
                  <a:cubicBezTo>
                    <a:pt x="170090" y="91983"/>
                    <a:pt x="192630" y="114522"/>
                    <a:pt x="192630" y="142339"/>
                  </a:cubicBezTo>
                  <a:cubicBezTo>
                    <a:pt x="192630" y="170155"/>
                    <a:pt x="170090" y="192695"/>
                    <a:pt x="142274" y="192695"/>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1" name="手繪多邊形: 圖案 120">
              <a:extLst>
                <a:ext uri="{FF2B5EF4-FFF2-40B4-BE49-F238E27FC236}">
                  <a16:creationId xmlns:a16="http://schemas.microsoft.com/office/drawing/2014/main" id="{C2F1F38D-1A35-4303-BD2F-BBA8364BD366}"/>
                </a:ext>
              </a:extLst>
            </p:cNvPr>
            <p:cNvSpPr/>
            <p:nvPr/>
          </p:nvSpPr>
          <p:spPr>
            <a:xfrm>
              <a:off x="5893177" y="4356180"/>
              <a:ext cx="101689" cy="92764"/>
            </a:xfrm>
            <a:custGeom>
              <a:avLst/>
              <a:gdLst>
                <a:gd name="connsiteX0" fmla="*/ 3518 w 101689"/>
                <a:gd name="connsiteY0" fmla="*/ 18305 h 92764"/>
                <a:gd name="connsiteX1" fmla="*/ 0 w 101689"/>
                <a:gd name="connsiteY1" fmla="*/ 26839 h 92764"/>
                <a:gd name="connsiteX2" fmla="*/ 0 w 101689"/>
                <a:gd name="connsiteY2" fmla="*/ 80713 h 92764"/>
                <a:gd name="connsiteX3" fmla="*/ 12052 w 101689"/>
                <a:gd name="connsiteY3" fmla="*/ 92764 h 92764"/>
                <a:gd name="connsiteX4" fmla="*/ 74850 w 101689"/>
                <a:gd name="connsiteY4" fmla="*/ 92764 h 92764"/>
                <a:gd name="connsiteX5" fmla="*/ 83384 w 101689"/>
                <a:gd name="connsiteY5" fmla="*/ 89247 h 92764"/>
                <a:gd name="connsiteX6" fmla="*/ 98171 w 101689"/>
                <a:gd name="connsiteY6" fmla="*/ 74459 h 92764"/>
                <a:gd name="connsiteX7" fmla="*/ 101689 w 101689"/>
                <a:gd name="connsiteY7" fmla="*/ 65925 h 92764"/>
                <a:gd name="connsiteX8" fmla="*/ 101689 w 101689"/>
                <a:gd name="connsiteY8" fmla="*/ 12052 h 92764"/>
                <a:gd name="connsiteX9" fmla="*/ 89638 w 101689"/>
                <a:gd name="connsiteY9" fmla="*/ 0 h 92764"/>
                <a:gd name="connsiteX10" fmla="*/ 26839 w 101689"/>
                <a:gd name="connsiteY10" fmla="*/ 0 h 92764"/>
                <a:gd name="connsiteX11" fmla="*/ 18305 w 101689"/>
                <a:gd name="connsiteY11" fmla="*/ 3518 h 92764"/>
                <a:gd name="connsiteX12" fmla="*/ 3518 w 101689"/>
                <a:gd name="connsiteY12" fmla="*/ 18305 h 92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689" h="92764">
                  <a:moveTo>
                    <a:pt x="3518" y="18305"/>
                  </a:moveTo>
                  <a:cubicBezTo>
                    <a:pt x="1238" y="20585"/>
                    <a:pt x="0" y="23647"/>
                    <a:pt x="0" y="26839"/>
                  </a:cubicBezTo>
                  <a:lnTo>
                    <a:pt x="0" y="80713"/>
                  </a:lnTo>
                  <a:cubicBezTo>
                    <a:pt x="0" y="87358"/>
                    <a:pt x="5407" y="92764"/>
                    <a:pt x="12052" y="92764"/>
                  </a:cubicBezTo>
                  <a:lnTo>
                    <a:pt x="74850" y="92764"/>
                  </a:lnTo>
                  <a:cubicBezTo>
                    <a:pt x="78042" y="92764"/>
                    <a:pt x="81104" y="91527"/>
                    <a:pt x="83384" y="89247"/>
                  </a:cubicBezTo>
                  <a:lnTo>
                    <a:pt x="98171" y="74459"/>
                  </a:lnTo>
                  <a:cubicBezTo>
                    <a:pt x="100451" y="72179"/>
                    <a:pt x="101689" y="69117"/>
                    <a:pt x="101689" y="65925"/>
                  </a:cubicBezTo>
                  <a:lnTo>
                    <a:pt x="101689" y="12052"/>
                  </a:lnTo>
                  <a:cubicBezTo>
                    <a:pt x="101689" y="5407"/>
                    <a:pt x="96282" y="0"/>
                    <a:pt x="89638" y="0"/>
                  </a:cubicBezTo>
                  <a:lnTo>
                    <a:pt x="26839" y="0"/>
                  </a:lnTo>
                  <a:cubicBezTo>
                    <a:pt x="23647" y="0"/>
                    <a:pt x="20585" y="1238"/>
                    <a:pt x="18305" y="3518"/>
                  </a:cubicBezTo>
                  <a:lnTo>
                    <a:pt x="3518" y="18305"/>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2" name="手繪多邊形: 圖案 121">
              <a:extLst>
                <a:ext uri="{FF2B5EF4-FFF2-40B4-BE49-F238E27FC236}">
                  <a16:creationId xmlns:a16="http://schemas.microsoft.com/office/drawing/2014/main" id="{74ED14CB-A1C6-49BD-92BB-FD780AED0B52}"/>
                </a:ext>
              </a:extLst>
            </p:cNvPr>
            <p:cNvSpPr/>
            <p:nvPr/>
          </p:nvSpPr>
          <p:spPr>
            <a:xfrm>
              <a:off x="5718201" y="4318462"/>
              <a:ext cx="149178" cy="152305"/>
            </a:xfrm>
            <a:custGeom>
              <a:avLst/>
              <a:gdLst>
                <a:gd name="connsiteX0" fmla="*/ 107096 w 149178"/>
                <a:gd name="connsiteY0" fmla="*/ 100191 h 152305"/>
                <a:gd name="connsiteX1" fmla="*/ 93025 w 149178"/>
                <a:gd name="connsiteY1" fmla="*/ 102471 h 152305"/>
                <a:gd name="connsiteX2" fmla="*/ 70941 w 149178"/>
                <a:gd name="connsiteY2" fmla="*/ 96738 h 152305"/>
                <a:gd name="connsiteX3" fmla="*/ 45470 w 149178"/>
                <a:gd name="connsiteY3" fmla="*/ 59216 h 152305"/>
                <a:gd name="connsiteX4" fmla="*/ 50617 w 149178"/>
                <a:gd name="connsiteY4" fmla="*/ 29771 h 152305"/>
                <a:gd name="connsiteX5" fmla="*/ 51985 w 149178"/>
                <a:gd name="connsiteY5" fmla="*/ 20846 h 152305"/>
                <a:gd name="connsiteX6" fmla="*/ 29510 w 149178"/>
                <a:gd name="connsiteY6" fmla="*/ 0 h 152305"/>
                <a:gd name="connsiteX7" fmla="*/ 26839 w 149178"/>
                <a:gd name="connsiteY7" fmla="*/ 0 h 152305"/>
                <a:gd name="connsiteX8" fmla="*/ 18305 w 149178"/>
                <a:gd name="connsiteY8" fmla="*/ 3518 h 152305"/>
                <a:gd name="connsiteX9" fmla="*/ 3518 w 149178"/>
                <a:gd name="connsiteY9" fmla="*/ 18305 h 152305"/>
                <a:gd name="connsiteX10" fmla="*/ 0 w 149178"/>
                <a:gd name="connsiteY10" fmla="*/ 26839 h 152305"/>
                <a:gd name="connsiteX11" fmla="*/ 0 w 149178"/>
                <a:gd name="connsiteY11" fmla="*/ 91006 h 152305"/>
                <a:gd name="connsiteX12" fmla="*/ 3518 w 149178"/>
                <a:gd name="connsiteY12" fmla="*/ 99539 h 152305"/>
                <a:gd name="connsiteX13" fmla="*/ 52766 w 149178"/>
                <a:gd name="connsiteY13" fmla="*/ 148788 h 152305"/>
                <a:gd name="connsiteX14" fmla="*/ 61300 w 149178"/>
                <a:gd name="connsiteY14" fmla="*/ 152306 h 152305"/>
                <a:gd name="connsiteX15" fmla="*/ 117258 w 149178"/>
                <a:gd name="connsiteY15" fmla="*/ 152306 h 152305"/>
                <a:gd name="connsiteX16" fmla="*/ 125792 w 149178"/>
                <a:gd name="connsiteY16" fmla="*/ 148788 h 152305"/>
                <a:gd name="connsiteX17" fmla="*/ 145661 w 149178"/>
                <a:gd name="connsiteY17" fmla="*/ 128919 h 152305"/>
                <a:gd name="connsiteX18" fmla="*/ 149179 w 149178"/>
                <a:gd name="connsiteY18" fmla="*/ 120385 h 152305"/>
                <a:gd name="connsiteX19" fmla="*/ 149179 w 149178"/>
                <a:gd name="connsiteY19" fmla="*/ 102471 h 152305"/>
                <a:gd name="connsiteX20" fmla="*/ 141427 w 149178"/>
                <a:gd name="connsiteY20" fmla="*/ 91201 h 152305"/>
                <a:gd name="connsiteX21" fmla="*/ 119343 w 149178"/>
                <a:gd name="connsiteY21" fmla="*/ 94067 h 152305"/>
                <a:gd name="connsiteX22" fmla="*/ 107096 w 149178"/>
                <a:gd name="connsiteY22" fmla="*/ 100191 h 152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9178" h="152305">
                  <a:moveTo>
                    <a:pt x="107096" y="100191"/>
                  </a:moveTo>
                  <a:cubicBezTo>
                    <a:pt x="102536" y="101689"/>
                    <a:pt x="97780" y="102471"/>
                    <a:pt x="93025" y="102471"/>
                  </a:cubicBezTo>
                  <a:cubicBezTo>
                    <a:pt x="85338" y="102471"/>
                    <a:pt x="77716" y="100517"/>
                    <a:pt x="70941" y="96738"/>
                  </a:cubicBezTo>
                  <a:cubicBezTo>
                    <a:pt x="57066" y="88986"/>
                    <a:pt x="47555" y="74980"/>
                    <a:pt x="45470" y="59216"/>
                  </a:cubicBezTo>
                  <a:cubicBezTo>
                    <a:pt x="44167" y="49183"/>
                    <a:pt x="45731" y="39151"/>
                    <a:pt x="50617" y="29771"/>
                  </a:cubicBezTo>
                  <a:cubicBezTo>
                    <a:pt x="51919" y="27230"/>
                    <a:pt x="52245" y="24103"/>
                    <a:pt x="51985" y="20846"/>
                  </a:cubicBezTo>
                  <a:cubicBezTo>
                    <a:pt x="51073" y="9055"/>
                    <a:pt x="41301" y="0"/>
                    <a:pt x="29510" y="0"/>
                  </a:cubicBezTo>
                  <a:cubicBezTo>
                    <a:pt x="28533" y="0"/>
                    <a:pt x="27621" y="0"/>
                    <a:pt x="26839" y="0"/>
                  </a:cubicBezTo>
                  <a:cubicBezTo>
                    <a:pt x="23647" y="0"/>
                    <a:pt x="20585" y="1238"/>
                    <a:pt x="18305" y="3518"/>
                  </a:cubicBezTo>
                  <a:lnTo>
                    <a:pt x="3518" y="18305"/>
                  </a:lnTo>
                  <a:cubicBezTo>
                    <a:pt x="1238" y="20585"/>
                    <a:pt x="0" y="23647"/>
                    <a:pt x="0" y="26839"/>
                  </a:cubicBezTo>
                  <a:lnTo>
                    <a:pt x="0" y="91006"/>
                  </a:lnTo>
                  <a:cubicBezTo>
                    <a:pt x="0" y="94198"/>
                    <a:pt x="1238" y="97259"/>
                    <a:pt x="3518" y="99539"/>
                  </a:cubicBezTo>
                  <a:lnTo>
                    <a:pt x="52766" y="148788"/>
                  </a:lnTo>
                  <a:cubicBezTo>
                    <a:pt x="55046" y="151068"/>
                    <a:pt x="58108" y="152306"/>
                    <a:pt x="61300" y="152306"/>
                  </a:cubicBezTo>
                  <a:lnTo>
                    <a:pt x="117258" y="152306"/>
                  </a:lnTo>
                  <a:cubicBezTo>
                    <a:pt x="120450" y="152306"/>
                    <a:pt x="123512" y="151068"/>
                    <a:pt x="125792" y="148788"/>
                  </a:cubicBezTo>
                  <a:lnTo>
                    <a:pt x="145661" y="128919"/>
                  </a:lnTo>
                  <a:cubicBezTo>
                    <a:pt x="147941" y="126639"/>
                    <a:pt x="149179" y="123577"/>
                    <a:pt x="149179" y="120385"/>
                  </a:cubicBezTo>
                  <a:lnTo>
                    <a:pt x="149179" y="102471"/>
                  </a:lnTo>
                  <a:cubicBezTo>
                    <a:pt x="149179" y="97455"/>
                    <a:pt x="146117" y="92960"/>
                    <a:pt x="141427" y="91201"/>
                  </a:cubicBezTo>
                  <a:cubicBezTo>
                    <a:pt x="133935" y="88335"/>
                    <a:pt x="125727" y="89572"/>
                    <a:pt x="119343" y="94067"/>
                  </a:cubicBezTo>
                  <a:cubicBezTo>
                    <a:pt x="115565" y="96673"/>
                    <a:pt x="111461" y="98758"/>
                    <a:pt x="107096" y="100191"/>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3" name="手繪多邊形: 圖案 122">
              <a:extLst>
                <a:ext uri="{FF2B5EF4-FFF2-40B4-BE49-F238E27FC236}">
                  <a16:creationId xmlns:a16="http://schemas.microsoft.com/office/drawing/2014/main" id="{66C036A8-25FB-4AA5-B046-35C298809FC3}"/>
                </a:ext>
              </a:extLst>
            </p:cNvPr>
            <p:cNvSpPr/>
            <p:nvPr/>
          </p:nvSpPr>
          <p:spPr>
            <a:xfrm>
              <a:off x="5840020" y="4152867"/>
              <a:ext cx="36871" cy="36871"/>
            </a:xfrm>
            <a:custGeom>
              <a:avLst/>
              <a:gdLst>
                <a:gd name="connsiteX0" fmla="*/ 18436 w 36871"/>
                <a:gd name="connsiteY0" fmla="*/ 0 h 36871"/>
                <a:gd name="connsiteX1" fmla="*/ 0 w 36871"/>
                <a:gd name="connsiteY1" fmla="*/ 18436 h 36871"/>
                <a:gd name="connsiteX2" fmla="*/ 18436 w 36871"/>
                <a:gd name="connsiteY2" fmla="*/ 36871 h 36871"/>
                <a:gd name="connsiteX3" fmla="*/ 36871 w 36871"/>
                <a:gd name="connsiteY3" fmla="*/ 18436 h 36871"/>
                <a:gd name="connsiteX4" fmla="*/ 18436 w 36871"/>
                <a:gd name="connsiteY4" fmla="*/ 0 h 36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71" h="36871">
                  <a:moveTo>
                    <a:pt x="18436" y="0"/>
                  </a:moveTo>
                  <a:cubicBezTo>
                    <a:pt x="8273" y="0"/>
                    <a:pt x="0" y="8273"/>
                    <a:pt x="0" y="18436"/>
                  </a:cubicBezTo>
                  <a:cubicBezTo>
                    <a:pt x="0" y="28598"/>
                    <a:pt x="8273" y="36871"/>
                    <a:pt x="18436" y="36871"/>
                  </a:cubicBezTo>
                  <a:cubicBezTo>
                    <a:pt x="28598" y="36871"/>
                    <a:pt x="36871" y="28598"/>
                    <a:pt x="36871" y="18436"/>
                  </a:cubicBezTo>
                  <a:cubicBezTo>
                    <a:pt x="36871" y="8273"/>
                    <a:pt x="28598" y="0"/>
                    <a:pt x="18436" y="0"/>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4" name="手繪多邊形: 圖案 123">
              <a:extLst>
                <a:ext uri="{FF2B5EF4-FFF2-40B4-BE49-F238E27FC236}">
                  <a16:creationId xmlns:a16="http://schemas.microsoft.com/office/drawing/2014/main" id="{1BDE4CE2-97AD-4C47-BC14-F22F9FBDCEA8}"/>
                </a:ext>
              </a:extLst>
            </p:cNvPr>
            <p:cNvSpPr/>
            <p:nvPr/>
          </p:nvSpPr>
          <p:spPr>
            <a:xfrm>
              <a:off x="5782940" y="4254947"/>
              <a:ext cx="110153" cy="146247"/>
            </a:xfrm>
            <a:custGeom>
              <a:avLst/>
              <a:gdLst>
                <a:gd name="connsiteX0" fmla="*/ 15779 w 110153"/>
                <a:gd name="connsiteY0" fmla="*/ 142990 h 146247"/>
                <a:gd name="connsiteX1" fmla="*/ 28221 w 110153"/>
                <a:gd name="connsiteY1" fmla="*/ 146247 h 146247"/>
                <a:gd name="connsiteX2" fmla="*/ 36169 w 110153"/>
                <a:gd name="connsiteY2" fmla="*/ 145010 h 146247"/>
                <a:gd name="connsiteX3" fmla="*/ 51477 w 110153"/>
                <a:gd name="connsiteY3" fmla="*/ 131395 h 146247"/>
                <a:gd name="connsiteX4" fmla="*/ 109911 w 110153"/>
                <a:gd name="connsiteY4" fmla="*/ 3909 h 146247"/>
                <a:gd name="connsiteX5" fmla="*/ 108999 w 110153"/>
                <a:gd name="connsiteY5" fmla="*/ 521 h 146247"/>
                <a:gd name="connsiteX6" fmla="*/ 107436 w 110153"/>
                <a:gd name="connsiteY6" fmla="*/ 0 h 146247"/>
                <a:gd name="connsiteX7" fmla="*/ 105546 w 110153"/>
                <a:gd name="connsiteY7" fmla="*/ 782 h 146247"/>
                <a:gd name="connsiteX8" fmla="*/ 9329 w 110153"/>
                <a:gd name="connsiteY8" fmla="*/ 94067 h 146247"/>
                <a:gd name="connsiteX9" fmla="*/ 274 w 110153"/>
                <a:gd name="connsiteY9" fmla="*/ 120125 h 146247"/>
                <a:gd name="connsiteX10" fmla="*/ 15779 w 110153"/>
                <a:gd name="connsiteY10" fmla="*/ 142990 h 146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3" h="146247">
                  <a:moveTo>
                    <a:pt x="15779" y="142990"/>
                  </a:moveTo>
                  <a:cubicBezTo>
                    <a:pt x="19622" y="145140"/>
                    <a:pt x="23922" y="146247"/>
                    <a:pt x="28221" y="146247"/>
                  </a:cubicBezTo>
                  <a:cubicBezTo>
                    <a:pt x="30892" y="146247"/>
                    <a:pt x="33563" y="145856"/>
                    <a:pt x="36169" y="145010"/>
                  </a:cubicBezTo>
                  <a:cubicBezTo>
                    <a:pt x="42944" y="142795"/>
                    <a:pt x="48481" y="137844"/>
                    <a:pt x="51477" y="131395"/>
                  </a:cubicBezTo>
                  <a:lnTo>
                    <a:pt x="109911" y="3909"/>
                  </a:lnTo>
                  <a:cubicBezTo>
                    <a:pt x="110432" y="2736"/>
                    <a:pt x="110107" y="1303"/>
                    <a:pt x="108999" y="521"/>
                  </a:cubicBezTo>
                  <a:cubicBezTo>
                    <a:pt x="108543" y="195"/>
                    <a:pt x="107957" y="0"/>
                    <a:pt x="107436" y="0"/>
                  </a:cubicBezTo>
                  <a:cubicBezTo>
                    <a:pt x="106719" y="0"/>
                    <a:pt x="106068" y="261"/>
                    <a:pt x="105546" y="782"/>
                  </a:cubicBezTo>
                  <a:lnTo>
                    <a:pt x="9329" y="94067"/>
                  </a:lnTo>
                  <a:cubicBezTo>
                    <a:pt x="2359" y="100842"/>
                    <a:pt x="-1028" y="110484"/>
                    <a:pt x="274" y="120125"/>
                  </a:cubicBezTo>
                  <a:cubicBezTo>
                    <a:pt x="1577" y="129766"/>
                    <a:pt x="7310" y="138235"/>
                    <a:pt x="15779" y="142990"/>
                  </a:cubicBez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sp>
        <p:nvSpPr>
          <p:cNvPr id="125" name="橢圓 124">
            <a:extLst>
              <a:ext uri="{FF2B5EF4-FFF2-40B4-BE49-F238E27FC236}">
                <a16:creationId xmlns:a16="http://schemas.microsoft.com/office/drawing/2014/main" id="{89AA1B4E-F865-47AF-AEC1-349FD65A36C9}"/>
              </a:ext>
            </a:extLst>
          </p:cNvPr>
          <p:cNvSpPr/>
          <p:nvPr/>
        </p:nvSpPr>
        <p:spPr>
          <a:xfrm>
            <a:off x="7373085" y="5666104"/>
            <a:ext cx="841869" cy="841869"/>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grpSp>
        <p:nvGrpSpPr>
          <p:cNvPr id="126" name="圖形 107">
            <a:extLst>
              <a:ext uri="{FF2B5EF4-FFF2-40B4-BE49-F238E27FC236}">
                <a16:creationId xmlns:a16="http://schemas.microsoft.com/office/drawing/2014/main" id="{5D5790E6-8F63-4B35-AD5E-A48F888313DF}"/>
              </a:ext>
            </a:extLst>
          </p:cNvPr>
          <p:cNvGrpSpPr/>
          <p:nvPr/>
        </p:nvGrpSpPr>
        <p:grpSpPr>
          <a:xfrm>
            <a:off x="7548075" y="5895282"/>
            <a:ext cx="506668" cy="426757"/>
            <a:chOff x="5683805" y="5518573"/>
            <a:chExt cx="371586" cy="312979"/>
          </a:xfrm>
          <a:solidFill>
            <a:schemeClr val="bg1"/>
          </a:solidFill>
        </p:grpSpPr>
        <p:sp>
          <p:nvSpPr>
            <p:cNvPr id="127" name="手繪多邊形: 圖案 126">
              <a:extLst>
                <a:ext uri="{FF2B5EF4-FFF2-40B4-BE49-F238E27FC236}">
                  <a16:creationId xmlns:a16="http://schemas.microsoft.com/office/drawing/2014/main" id="{7EC99E53-E092-4E08-BBA2-DC5FDB67C893}"/>
                </a:ext>
              </a:extLst>
            </p:cNvPr>
            <p:cNvSpPr/>
            <p:nvPr/>
          </p:nvSpPr>
          <p:spPr>
            <a:xfrm>
              <a:off x="5688578" y="5618924"/>
              <a:ext cx="315913" cy="121737"/>
            </a:xfrm>
            <a:custGeom>
              <a:avLst/>
              <a:gdLst>
                <a:gd name="connsiteX0" fmla="*/ 147208 w 315913"/>
                <a:gd name="connsiteY0" fmla="*/ 118366 h 121737"/>
                <a:gd name="connsiteX1" fmla="*/ 9169 w 315913"/>
                <a:gd name="connsiteY1" fmla="*/ 20325 h 121737"/>
                <a:gd name="connsiteX2" fmla="*/ 9234 w 315913"/>
                <a:gd name="connsiteY2" fmla="*/ 0 h 121737"/>
                <a:gd name="connsiteX3" fmla="*/ 306679 w 315913"/>
                <a:gd name="connsiteY3" fmla="*/ 0 h 121737"/>
                <a:gd name="connsiteX4" fmla="*/ 306745 w 315913"/>
                <a:gd name="connsiteY4" fmla="*/ 20325 h 121737"/>
                <a:gd name="connsiteX5" fmla="*/ 168705 w 315913"/>
                <a:gd name="connsiteY5" fmla="*/ 118366 h 121737"/>
                <a:gd name="connsiteX6" fmla="*/ 147208 w 315913"/>
                <a:gd name="connsiteY6" fmla="*/ 118366 h 121737"/>
                <a:gd name="connsiteX7" fmla="*/ 147208 w 315913"/>
                <a:gd name="connsiteY7" fmla="*/ 118366 h 12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913" h="121737">
                  <a:moveTo>
                    <a:pt x="147208" y="118366"/>
                  </a:moveTo>
                  <a:lnTo>
                    <a:pt x="9169" y="20325"/>
                  </a:lnTo>
                  <a:cubicBezTo>
                    <a:pt x="179" y="13941"/>
                    <a:pt x="-5945" y="0"/>
                    <a:pt x="9234" y="0"/>
                  </a:cubicBezTo>
                  <a:lnTo>
                    <a:pt x="306679" y="0"/>
                  </a:lnTo>
                  <a:cubicBezTo>
                    <a:pt x="321858" y="0"/>
                    <a:pt x="315734" y="13941"/>
                    <a:pt x="306745" y="20325"/>
                  </a:cubicBezTo>
                  <a:lnTo>
                    <a:pt x="168705" y="118366"/>
                  </a:lnTo>
                  <a:cubicBezTo>
                    <a:pt x="162386" y="122861"/>
                    <a:pt x="153462" y="122861"/>
                    <a:pt x="147208" y="118366"/>
                  </a:cubicBezTo>
                  <a:lnTo>
                    <a:pt x="147208" y="118366"/>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8" name="手繪多邊形: 圖案 127">
              <a:extLst>
                <a:ext uri="{FF2B5EF4-FFF2-40B4-BE49-F238E27FC236}">
                  <a16:creationId xmlns:a16="http://schemas.microsoft.com/office/drawing/2014/main" id="{83FE204B-EB18-4F27-A7F4-69D94CE00A4F}"/>
                </a:ext>
              </a:extLst>
            </p:cNvPr>
            <p:cNvSpPr/>
            <p:nvPr/>
          </p:nvSpPr>
          <p:spPr>
            <a:xfrm>
              <a:off x="5693920" y="5741260"/>
              <a:ext cx="305167" cy="90292"/>
            </a:xfrm>
            <a:custGeom>
              <a:avLst/>
              <a:gdLst>
                <a:gd name="connsiteX0" fmla="*/ 297558 w 305167"/>
                <a:gd name="connsiteY0" fmla="*/ 90292 h 90292"/>
                <a:gd name="connsiteX1" fmla="*/ 299057 w 305167"/>
                <a:gd name="connsiteY1" fmla="*/ 73876 h 90292"/>
                <a:gd name="connsiteX2" fmla="*/ 201081 w 305167"/>
                <a:gd name="connsiteY2" fmla="*/ 6192 h 90292"/>
                <a:gd name="connsiteX3" fmla="*/ 186489 w 305167"/>
                <a:gd name="connsiteY3" fmla="*/ 133 h 90292"/>
                <a:gd name="connsiteX4" fmla="*/ 167792 w 305167"/>
                <a:gd name="connsiteY4" fmla="*/ 13488 h 90292"/>
                <a:gd name="connsiteX5" fmla="*/ 152549 w 305167"/>
                <a:gd name="connsiteY5" fmla="*/ 17917 h 90292"/>
                <a:gd name="connsiteX6" fmla="*/ 137305 w 305167"/>
                <a:gd name="connsiteY6" fmla="*/ 13488 h 90292"/>
                <a:gd name="connsiteX7" fmla="*/ 118609 w 305167"/>
                <a:gd name="connsiteY7" fmla="*/ 133 h 90292"/>
                <a:gd name="connsiteX8" fmla="*/ 104017 w 305167"/>
                <a:gd name="connsiteY8" fmla="*/ 6192 h 90292"/>
                <a:gd name="connsiteX9" fmla="*/ 6041 w 305167"/>
                <a:gd name="connsiteY9" fmla="*/ 73876 h 90292"/>
                <a:gd name="connsiteX10" fmla="*/ 6497 w 305167"/>
                <a:gd name="connsiteY10" fmla="*/ 89575 h 90292"/>
                <a:gd name="connsiteX11" fmla="*/ 297558 w 305167"/>
                <a:gd name="connsiteY11" fmla="*/ 90292 h 90292"/>
                <a:gd name="connsiteX12" fmla="*/ 297558 w 305167"/>
                <a:gd name="connsiteY12" fmla="*/ 90292 h 9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5167" h="90292">
                  <a:moveTo>
                    <a:pt x="297558" y="90292"/>
                  </a:moveTo>
                  <a:cubicBezTo>
                    <a:pt x="304659" y="85276"/>
                    <a:pt x="309675" y="81498"/>
                    <a:pt x="299057" y="73876"/>
                  </a:cubicBezTo>
                  <a:lnTo>
                    <a:pt x="201081" y="6192"/>
                  </a:lnTo>
                  <a:cubicBezTo>
                    <a:pt x="194175" y="1175"/>
                    <a:pt x="190137" y="-453"/>
                    <a:pt x="186489" y="133"/>
                  </a:cubicBezTo>
                  <a:cubicBezTo>
                    <a:pt x="181733" y="1827"/>
                    <a:pt x="177173" y="7104"/>
                    <a:pt x="167792" y="13488"/>
                  </a:cubicBezTo>
                  <a:cubicBezTo>
                    <a:pt x="163037" y="16745"/>
                    <a:pt x="157760" y="18178"/>
                    <a:pt x="152549" y="17917"/>
                  </a:cubicBezTo>
                  <a:cubicBezTo>
                    <a:pt x="147337" y="18113"/>
                    <a:pt x="142061" y="16680"/>
                    <a:pt x="137305" y="13488"/>
                  </a:cubicBezTo>
                  <a:cubicBezTo>
                    <a:pt x="127859" y="7104"/>
                    <a:pt x="123364" y="1827"/>
                    <a:pt x="118609" y="133"/>
                  </a:cubicBezTo>
                  <a:cubicBezTo>
                    <a:pt x="114961" y="-518"/>
                    <a:pt x="110987" y="1175"/>
                    <a:pt x="104017" y="6192"/>
                  </a:cubicBezTo>
                  <a:lnTo>
                    <a:pt x="6041" y="73876"/>
                  </a:lnTo>
                  <a:cubicBezTo>
                    <a:pt x="-3470" y="80781"/>
                    <a:pt x="-539" y="84624"/>
                    <a:pt x="6497" y="89575"/>
                  </a:cubicBezTo>
                  <a:lnTo>
                    <a:pt x="297558" y="90292"/>
                  </a:lnTo>
                  <a:lnTo>
                    <a:pt x="297558" y="90292"/>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29" name="手繪多邊形: 圖案 128">
              <a:extLst>
                <a:ext uri="{FF2B5EF4-FFF2-40B4-BE49-F238E27FC236}">
                  <a16:creationId xmlns:a16="http://schemas.microsoft.com/office/drawing/2014/main" id="{A02E207A-518D-4441-A0C4-F96B73D4939B}"/>
                </a:ext>
              </a:extLst>
            </p:cNvPr>
            <p:cNvSpPr/>
            <p:nvPr/>
          </p:nvSpPr>
          <p:spPr>
            <a:xfrm>
              <a:off x="5683805" y="5652330"/>
              <a:ext cx="114245" cy="150998"/>
            </a:xfrm>
            <a:custGeom>
              <a:avLst/>
              <a:gdLst>
                <a:gd name="connsiteX0" fmla="*/ 111070 w 114245"/>
                <a:gd name="connsiteY0" fmla="*/ 71279 h 150998"/>
                <a:gd name="connsiteX1" fmla="*/ 111070 w 114245"/>
                <a:gd name="connsiteY1" fmla="*/ 82028 h 150998"/>
                <a:gd name="connsiteX2" fmla="*/ 13615 w 114245"/>
                <a:gd name="connsiteY2" fmla="*/ 148344 h 150998"/>
                <a:gd name="connsiteX3" fmla="*/ 0 w 114245"/>
                <a:gd name="connsiteY3" fmla="*/ 145152 h 150998"/>
                <a:gd name="connsiteX4" fmla="*/ 0 w 114245"/>
                <a:gd name="connsiteY4" fmla="*/ 5614 h 150998"/>
                <a:gd name="connsiteX5" fmla="*/ 13615 w 114245"/>
                <a:gd name="connsiteY5" fmla="*/ 2943 h 150998"/>
                <a:gd name="connsiteX6" fmla="*/ 111070 w 114245"/>
                <a:gd name="connsiteY6" fmla="*/ 71279 h 150998"/>
                <a:gd name="connsiteX7" fmla="*/ 111070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111070" y="71279"/>
                  </a:moveTo>
                  <a:cubicBezTo>
                    <a:pt x="115304" y="74276"/>
                    <a:pt x="115304" y="79031"/>
                    <a:pt x="111070" y="82028"/>
                  </a:cubicBezTo>
                  <a:lnTo>
                    <a:pt x="13615" y="148344"/>
                  </a:lnTo>
                  <a:cubicBezTo>
                    <a:pt x="6514" y="153165"/>
                    <a:pt x="0" y="151015"/>
                    <a:pt x="0" y="145152"/>
                  </a:cubicBezTo>
                  <a:lnTo>
                    <a:pt x="0" y="5614"/>
                  </a:lnTo>
                  <a:cubicBezTo>
                    <a:pt x="0" y="-249"/>
                    <a:pt x="7101" y="-2138"/>
                    <a:pt x="13615" y="2943"/>
                  </a:cubicBezTo>
                  <a:lnTo>
                    <a:pt x="111070" y="71279"/>
                  </a:lnTo>
                  <a:lnTo>
                    <a:pt x="111070" y="71279"/>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0" name="手繪多邊形: 圖案 129">
              <a:extLst>
                <a:ext uri="{FF2B5EF4-FFF2-40B4-BE49-F238E27FC236}">
                  <a16:creationId xmlns:a16="http://schemas.microsoft.com/office/drawing/2014/main" id="{577AC6E7-E9C1-492E-B7C4-9CE79EB05484}"/>
                </a:ext>
              </a:extLst>
            </p:cNvPr>
            <p:cNvSpPr/>
            <p:nvPr/>
          </p:nvSpPr>
          <p:spPr>
            <a:xfrm>
              <a:off x="5894952" y="5652330"/>
              <a:ext cx="114245" cy="150998"/>
            </a:xfrm>
            <a:custGeom>
              <a:avLst/>
              <a:gdLst>
                <a:gd name="connsiteX0" fmla="*/ 3176 w 114245"/>
                <a:gd name="connsiteY0" fmla="*/ 71279 h 150998"/>
                <a:gd name="connsiteX1" fmla="*/ 3176 w 114245"/>
                <a:gd name="connsiteY1" fmla="*/ 82028 h 150998"/>
                <a:gd name="connsiteX2" fmla="*/ 100630 w 114245"/>
                <a:gd name="connsiteY2" fmla="*/ 148344 h 150998"/>
                <a:gd name="connsiteX3" fmla="*/ 114246 w 114245"/>
                <a:gd name="connsiteY3" fmla="*/ 145152 h 150998"/>
                <a:gd name="connsiteX4" fmla="*/ 114246 w 114245"/>
                <a:gd name="connsiteY4" fmla="*/ 5614 h 150998"/>
                <a:gd name="connsiteX5" fmla="*/ 100630 w 114245"/>
                <a:gd name="connsiteY5" fmla="*/ 2943 h 150998"/>
                <a:gd name="connsiteX6" fmla="*/ 3176 w 114245"/>
                <a:gd name="connsiteY6" fmla="*/ 71279 h 150998"/>
                <a:gd name="connsiteX7" fmla="*/ 3176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3176" y="71279"/>
                  </a:moveTo>
                  <a:cubicBezTo>
                    <a:pt x="-1059" y="74276"/>
                    <a:pt x="-1059" y="79031"/>
                    <a:pt x="3176" y="82028"/>
                  </a:cubicBezTo>
                  <a:lnTo>
                    <a:pt x="100630" y="148344"/>
                  </a:lnTo>
                  <a:cubicBezTo>
                    <a:pt x="107731" y="153165"/>
                    <a:pt x="114246" y="151015"/>
                    <a:pt x="114246" y="145152"/>
                  </a:cubicBezTo>
                  <a:lnTo>
                    <a:pt x="114246" y="5614"/>
                  </a:lnTo>
                  <a:cubicBezTo>
                    <a:pt x="114246" y="-249"/>
                    <a:pt x="107145" y="-2138"/>
                    <a:pt x="100630" y="2943"/>
                  </a:cubicBezTo>
                  <a:lnTo>
                    <a:pt x="3176" y="71279"/>
                  </a:lnTo>
                  <a:lnTo>
                    <a:pt x="3176" y="71279"/>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1" name="手繪多邊形: 圖案 130">
              <a:extLst>
                <a:ext uri="{FF2B5EF4-FFF2-40B4-BE49-F238E27FC236}">
                  <a16:creationId xmlns:a16="http://schemas.microsoft.com/office/drawing/2014/main" id="{A928931C-E0FF-481A-8A8E-110745E44679}"/>
                </a:ext>
              </a:extLst>
            </p:cNvPr>
            <p:cNvSpPr/>
            <p:nvPr/>
          </p:nvSpPr>
          <p:spPr>
            <a:xfrm>
              <a:off x="5742666" y="5518573"/>
              <a:ext cx="312723" cy="85367"/>
            </a:xfrm>
            <a:custGeom>
              <a:avLst/>
              <a:gdLst>
                <a:gd name="connsiteX0" fmla="*/ 75205 w 312723"/>
                <a:gd name="connsiteY0" fmla="*/ 85303 h 85367"/>
                <a:gd name="connsiteX1" fmla="*/ 7130 w 312723"/>
                <a:gd name="connsiteY1" fmla="*/ 20290 h 85367"/>
                <a:gd name="connsiteX2" fmla="*/ 10127 w 312723"/>
                <a:gd name="connsiteY2" fmla="*/ 225 h 85367"/>
                <a:gd name="connsiteX3" fmla="*/ 304445 w 312723"/>
                <a:gd name="connsiteY3" fmla="*/ 43155 h 85367"/>
                <a:gd name="connsiteX4" fmla="*/ 301579 w 312723"/>
                <a:gd name="connsiteY4" fmla="*/ 63284 h 85367"/>
                <a:gd name="connsiteX5" fmla="*/ 258454 w 312723"/>
                <a:gd name="connsiteY5" fmla="*/ 85368 h 85367"/>
                <a:gd name="connsiteX6" fmla="*/ 75205 w 312723"/>
                <a:gd name="connsiteY6" fmla="*/ 85368 h 85367"/>
                <a:gd name="connsiteX7" fmla="*/ 75205 w 312723"/>
                <a:gd name="connsiteY7" fmla="*/ 85303 h 8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723" h="85367">
                  <a:moveTo>
                    <a:pt x="75205" y="85303"/>
                  </a:moveTo>
                  <a:lnTo>
                    <a:pt x="7130" y="20290"/>
                  </a:lnTo>
                  <a:cubicBezTo>
                    <a:pt x="-817" y="12668"/>
                    <a:pt x="-4922" y="-1990"/>
                    <a:pt x="10127" y="225"/>
                  </a:cubicBezTo>
                  <a:lnTo>
                    <a:pt x="304445" y="43155"/>
                  </a:lnTo>
                  <a:cubicBezTo>
                    <a:pt x="319428" y="45370"/>
                    <a:pt x="311351" y="58268"/>
                    <a:pt x="301579" y="63284"/>
                  </a:cubicBezTo>
                  <a:lnTo>
                    <a:pt x="258454" y="85368"/>
                  </a:lnTo>
                  <a:lnTo>
                    <a:pt x="75205" y="85368"/>
                  </a:lnTo>
                  <a:lnTo>
                    <a:pt x="75205" y="85303"/>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2" name="手繪多邊形: 圖案 131">
              <a:extLst>
                <a:ext uri="{FF2B5EF4-FFF2-40B4-BE49-F238E27FC236}">
                  <a16:creationId xmlns:a16="http://schemas.microsoft.com/office/drawing/2014/main" id="{442B8C23-1096-4D54-93D5-5DBAE9ECFD45}"/>
                </a:ext>
              </a:extLst>
            </p:cNvPr>
            <p:cNvSpPr/>
            <p:nvPr/>
          </p:nvSpPr>
          <p:spPr>
            <a:xfrm>
              <a:off x="6020663" y="5760481"/>
              <a:ext cx="880" cy="5667"/>
            </a:xfrm>
            <a:custGeom>
              <a:avLst/>
              <a:gdLst>
                <a:gd name="connsiteX0" fmla="*/ 0 w 880"/>
                <a:gd name="connsiteY0" fmla="*/ 5667 h 5667"/>
                <a:gd name="connsiteX1" fmla="*/ 0 w 880"/>
                <a:gd name="connsiteY1" fmla="*/ 0 h 5667"/>
                <a:gd name="connsiteX2" fmla="*/ 0 w 880"/>
                <a:gd name="connsiteY2" fmla="*/ 5667 h 5667"/>
                <a:gd name="connsiteX3" fmla="*/ 0 w 880"/>
                <a:gd name="connsiteY3" fmla="*/ 5667 h 5667"/>
              </a:gdLst>
              <a:ahLst/>
              <a:cxnLst>
                <a:cxn ang="0">
                  <a:pos x="connsiteX0" y="connsiteY0"/>
                </a:cxn>
                <a:cxn ang="0">
                  <a:pos x="connsiteX1" y="connsiteY1"/>
                </a:cxn>
                <a:cxn ang="0">
                  <a:pos x="connsiteX2" y="connsiteY2"/>
                </a:cxn>
                <a:cxn ang="0">
                  <a:pos x="connsiteX3" y="connsiteY3"/>
                </a:cxn>
              </a:cxnLst>
              <a:rect l="l" t="t" r="r" b="b"/>
              <a:pathLst>
                <a:path w="880" h="5667">
                  <a:moveTo>
                    <a:pt x="0" y="5667"/>
                  </a:moveTo>
                  <a:cubicBezTo>
                    <a:pt x="1107" y="4169"/>
                    <a:pt x="1238" y="2345"/>
                    <a:pt x="0" y="0"/>
                  </a:cubicBezTo>
                  <a:lnTo>
                    <a:pt x="0" y="5667"/>
                  </a:lnTo>
                  <a:lnTo>
                    <a:pt x="0" y="5667"/>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3" name="手繪多邊形: 圖案 132">
              <a:extLst>
                <a:ext uri="{FF2B5EF4-FFF2-40B4-BE49-F238E27FC236}">
                  <a16:creationId xmlns:a16="http://schemas.microsoft.com/office/drawing/2014/main" id="{8829E31A-DB1A-455A-AAB8-150A50F1AC30}"/>
                </a:ext>
              </a:extLst>
            </p:cNvPr>
            <p:cNvSpPr/>
            <p:nvPr/>
          </p:nvSpPr>
          <p:spPr>
            <a:xfrm>
              <a:off x="5726214" y="5550578"/>
              <a:ext cx="73091" cy="53297"/>
            </a:xfrm>
            <a:custGeom>
              <a:avLst/>
              <a:gdLst>
                <a:gd name="connsiteX0" fmla="*/ 0 w 73091"/>
                <a:gd name="connsiteY0" fmla="*/ 53297 h 53297"/>
                <a:gd name="connsiteX1" fmla="*/ 7101 w 73091"/>
                <a:gd name="connsiteY1" fmla="*/ 4765 h 53297"/>
                <a:gd name="connsiteX2" fmla="*/ 20911 w 73091"/>
                <a:gd name="connsiteY2" fmla="*/ 4114 h 53297"/>
                <a:gd name="connsiteX3" fmla="*/ 73091 w 73091"/>
                <a:gd name="connsiteY3" fmla="*/ 53297 h 53297"/>
                <a:gd name="connsiteX4" fmla="*/ 0 w 73091"/>
                <a:gd name="connsiteY4" fmla="*/ 53297 h 53297"/>
                <a:gd name="connsiteX5" fmla="*/ 0 w 73091"/>
                <a:gd name="connsiteY5" fmla="*/ 53297 h 5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91" h="53297">
                  <a:moveTo>
                    <a:pt x="0" y="53297"/>
                  </a:moveTo>
                  <a:lnTo>
                    <a:pt x="7101" y="4765"/>
                  </a:lnTo>
                  <a:cubicBezTo>
                    <a:pt x="7947" y="-1033"/>
                    <a:pt x="15244" y="-1880"/>
                    <a:pt x="20911" y="4114"/>
                  </a:cubicBezTo>
                  <a:lnTo>
                    <a:pt x="73091" y="53297"/>
                  </a:lnTo>
                  <a:lnTo>
                    <a:pt x="0" y="53297"/>
                  </a:lnTo>
                  <a:lnTo>
                    <a:pt x="0" y="53297"/>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34" name="手繪多邊形: 圖案 133">
              <a:extLst>
                <a:ext uri="{FF2B5EF4-FFF2-40B4-BE49-F238E27FC236}">
                  <a16:creationId xmlns:a16="http://schemas.microsoft.com/office/drawing/2014/main" id="{1902DD71-A616-4207-8B32-E854C48EDE45}"/>
                </a:ext>
              </a:extLst>
            </p:cNvPr>
            <p:cNvSpPr/>
            <p:nvPr/>
          </p:nvSpPr>
          <p:spPr>
            <a:xfrm>
              <a:off x="6020598" y="5595866"/>
              <a:ext cx="34793" cy="149529"/>
            </a:xfrm>
            <a:custGeom>
              <a:avLst/>
              <a:gdLst>
                <a:gd name="connsiteX0" fmla="*/ 65 w 34793"/>
                <a:gd name="connsiteY0" fmla="*/ 145137 h 149529"/>
                <a:gd name="connsiteX1" fmla="*/ 651 w 34793"/>
                <a:gd name="connsiteY1" fmla="*/ 145723 h 149529"/>
                <a:gd name="connsiteX2" fmla="*/ 14592 w 34793"/>
                <a:gd name="connsiteY2" fmla="*/ 144551 h 149529"/>
                <a:gd name="connsiteX3" fmla="*/ 34722 w 34793"/>
                <a:gd name="connsiteY3" fmla="*/ 6512 h 149529"/>
                <a:gd name="connsiteX4" fmla="*/ 21628 w 34793"/>
                <a:gd name="connsiteY4" fmla="*/ 1886 h 149529"/>
                <a:gd name="connsiteX5" fmla="*/ 0 w 34793"/>
                <a:gd name="connsiteY5" fmla="*/ 12765 h 149529"/>
                <a:gd name="connsiteX6" fmla="*/ 0 w 34793"/>
                <a:gd name="connsiteY6" fmla="*/ 145137 h 149529"/>
                <a:gd name="connsiteX7" fmla="*/ 65 w 34793"/>
                <a:gd name="connsiteY7" fmla="*/ 145137 h 149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93" h="149529">
                  <a:moveTo>
                    <a:pt x="65" y="145137"/>
                  </a:moveTo>
                  <a:lnTo>
                    <a:pt x="651" y="145723"/>
                  </a:lnTo>
                  <a:cubicBezTo>
                    <a:pt x="6970" y="151521"/>
                    <a:pt x="13745" y="150349"/>
                    <a:pt x="14592" y="144551"/>
                  </a:cubicBezTo>
                  <a:lnTo>
                    <a:pt x="34722" y="6512"/>
                  </a:lnTo>
                  <a:cubicBezTo>
                    <a:pt x="35568" y="714"/>
                    <a:pt x="28793" y="-2153"/>
                    <a:pt x="21628" y="1886"/>
                  </a:cubicBezTo>
                  <a:lnTo>
                    <a:pt x="0" y="12765"/>
                  </a:lnTo>
                  <a:lnTo>
                    <a:pt x="0" y="145137"/>
                  </a:lnTo>
                  <a:lnTo>
                    <a:pt x="65" y="145137"/>
                  </a:lnTo>
                  <a:close/>
                </a:path>
              </a:pathLst>
            </a:custGeom>
            <a:grp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grpSp>
        <p:nvGrpSpPr>
          <p:cNvPr id="135" name="群組 134">
            <a:extLst>
              <a:ext uri="{FF2B5EF4-FFF2-40B4-BE49-F238E27FC236}">
                <a16:creationId xmlns:a16="http://schemas.microsoft.com/office/drawing/2014/main" id="{99CD2D8E-3CF2-4FE9-8FC5-F85A17ABAF9A}"/>
              </a:ext>
            </a:extLst>
          </p:cNvPr>
          <p:cNvGrpSpPr/>
          <p:nvPr/>
        </p:nvGrpSpPr>
        <p:grpSpPr>
          <a:xfrm>
            <a:off x="7115618" y="4561807"/>
            <a:ext cx="1272149" cy="700805"/>
            <a:chOff x="5382236" y="3152426"/>
            <a:chExt cx="932985" cy="513965"/>
          </a:xfrm>
          <a:effectLst>
            <a:outerShdw blurRad="50800" dist="38100" dir="2700000" algn="tl" rotWithShape="0">
              <a:prstClr val="black">
                <a:alpha val="40000"/>
              </a:prstClr>
            </a:outerShdw>
          </a:effectLst>
        </p:grpSpPr>
        <p:grpSp>
          <p:nvGrpSpPr>
            <p:cNvPr id="136" name="圖形 106">
              <a:extLst>
                <a:ext uri="{FF2B5EF4-FFF2-40B4-BE49-F238E27FC236}">
                  <a16:creationId xmlns:a16="http://schemas.microsoft.com/office/drawing/2014/main" id="{76544BAA-0990-4237-BD66-BD8C1CFE36AB}"/>
                </a:ext>
              </a:extLst>
            </p:cNvPr>
            <p:cNvGrpSpPr/>
            <p:nvPr/>
          </p:nvGrpSpPr>
          <p:grpSpPr>
            <a:xfrm>
              <a:off x="5382236" y="3398651"/>
              <a:ext cx="366236" cy="267740"/>
              <a:chOff x="9637509" y="2915693"/>
              <a:chExt cx="366236" cy="267740"/>
            </a:xfrm>
            <a:solidFill>
              <a:schemeClr val="accent1"/>
            </a:solidFill>
          </p:grpSpPr>
          <p:sp>
            <p:nvSpPr>
              <p:cNvPr id="151" name="手繪多邊形: 圖案 150">
                <a:extLst>
                  <a:ext uri="{FF2B5EF4-FFF2-40B4-BE49-F238E27FC236}">
                    <a16:creationId xmlns:a16="http://schemas.microsoft.com/office/drawing/2014/main" id="{FE9E76D6-78F3-49FB-82C0-06BCA46B400B}"/>
                  </a:ext>
                </a:extLst>
              </p:cNvPr>
              <p:cNvSpPr/>
              <p:nvPr/>
            </p:nvSpPr>
            <p:spPr>
              <a:xfrm>
                <a:off x="9637509"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nvGrpSpPr>
              <p:cNvPr id="152" name="圖形 106">
                <a:extLst>
                  <a:ext uri="{FF2B5EF4-FFF2-40B4-BE49-F238E27FC236}">
                    <a16:creationId xmlns:a16="http://schemas.microsoft.com/office/drawing/2014/main" id="{52795A39-2F1B-4DD3-A1F9-F628FE235C31}"/>
                  </a:ext>
                </a:extLst>
              </p:cNvPr>
              <p:cNvGrpSpPr/>
              <p:nvPr/>
            </p:nvGrpSpPr>
            <p:grpSpPr>
              <a:xfrm>
                <a:off x="9647019" y="2961685"/>
                <a:ext cx="306045" cy="221748"/>
                <a:chOff x="9647019" y="2961685"/>
                <a:chExt cx="306045" cy="221748"/>
              </a:xfrm>
              <a:solidFill>
                <a:schemeClr val="accent1"/>
              </a:solidFill>
            </p:grpSpPr>
            <p:sp>
              <p:nvSpPr>
                <p:cNvPr id="154" name="手繪多邊形: 圖案 153">
                  <a:extLst>
                    <a:ext uri="{FF2B5EF4-FFF2-40B4-BE49-F238E27FC236}">
                      <a16:creationId xmlns:a16="http://schemas.microsoft.com/office/drawing/2014/main" id="{F1C41560-0DD6-4EF0-852D-257B61F39A89}"/>
                    </a:ext>
                  </a:extLst>
                </p:cNvPr>
                <p:cNvSpPr/>
                <p:nvPr/>
              </p:nvSpPr>
              <p:spPr>
                <a:xfrm>
                  <a:off x="9647019"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55" name="手繪多邊形: 圖案 154">
                  <a:extLst>
                    <a:ext uri="{FF2B5EF4-FFF2-40B4-BE49-F238E27FC236}">
                      <a16:creationId xmlns:a16="http://schemas.microsoft.com/office/drawing/2014/main" id="{E98117C0-8451-488E-B8CA-EBEBBFB64A06}"/>
                    </a:ext>
                  </a:extLst>
                </p:cNvPr>
                <p:cNvSpPr/>
                <p:nvPr/>
              </p:nvSpPr>
              <p:spPr>
                <a:xfrm>
                  <a:off x="9657052"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sp>
            <p:nvSpPr>
              <p:cNvPr id="153" name="手繪多邊形: 圖案 152">
                <a:extLst>
                  <a:ext uri="{FF2B5EF4-FFF2-40B4-BE49-F238E27FC236}">
                    <a16:creationId xmlns:a16="http://schemas.microsoft.com/office/drawing/2014/main" id="{656FCF60-52C5-4CAD-BFEF-B1ECD87B1820}"/>
                  </a:ext>
                </a:extLst>
              </p:cNvPr>
              <p:cNvSpPr/>
              <p:nvPr/>
            </p:nvSpPr>
            <p:spPr>
              <a:xfrm>
                <a:off x="9656661"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0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0"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grpSp>
          <p:nvGrpSpPr>
            <p:cNvPr id="137" name="圖形 106">
              <a:extLst>
                <a:ext uri="{FF2B5EF4-FFF2-40B4-BE49-F238E27FC236}">
                  <a16:creationId xmlns:a16="http://schemas.microsoft.com/office/drawing/2014/main" id="{92761C02-CF44-434C-A230-CB1A5394266A}"/>
                </a:ext>
              </a:extLst>
            </p:cNvPr>
            <p:cNvGrpSpPr/>
            <p:nvPr/>
          </p:nvGrpSpPr>
          <p:grpSpPr>
            <a:xfrm>
              <a:off x="5948985" y="3398651"/>
              <a:ext cx="366236" cy="267740"/>
              <a:chOff x="10204258" y="2915693"/>
              <a:chExt cx="366236" cy="267740"/>
            </a:xfrm>
            <a:solidFill>
              <a:schemeClr val="accent1"/>
            </a:solidFill>
          </p:grpSpPr>
          <p:sp>
            <p:nvSpPr>
              <p:cNvPr id="146" name="手繪多邊形: 圖案 145">
                <a:extLst>
                  <a:ext uri="{FF2B5EF4-FFF2-40B4-BE49-F238E27FC236}">
                    <a16:creationId xmlns:a16="http://schemas.microsoft.com/office/drawing/2014/main" id="{7AB52530-8F01-4451-9382-C433C5ADFD68}"/>
                  </a:ext>
                </a:extLst>
              </p:cNvPr>
              <p:cNvSpPr/>
              <p:nvPr/>
            </p:nvSpPr>
            <p:spPr>
              <a:xfrm>
                <a:off x="10204258"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nvGrpSpPr>
              <p:cNvPr id="147" name="圖形 106">
                <a:extLst>
                  <a:ext uri="{FF2B5EF4-FFF2-40B4-BE49-F238E27FC236}">
                    <a16:creationId xmlns:a16="http://schemas.microsoft.com/office/drawing/2014/main" id="{27BD9274-0D49-48EA-9B1B-168228E25CD4}"/>
                  </a:ext>
                </a:extLst>
              </p:cNvPr>
              <p:cNvGrpSpPr/>
              <p:nvPr/>
            </p:nvGrpSpPr>
            <p:grpSpPr>
              <a:xfrm>
                <a:off x="10213768" y="2961685"/>
                <a:ext cx="306045" cy="221748"/>
                <a:chOff x="10213768" y="2961685"/>
                <a:chExt cx="306045" cy="221748"/>
              </a:xfrm>
              <a:solidFill>
                <a:schemeClr val="accent1"/>
              </a:solidFill>
            </p:grpSpPr>
            <p:sp>
              <p:nvSpPr>
                <p:cNvPr id="149" name="手繪多邊形: 圖案 148">
                  <a:extLst>
                    <a:ext uri="{FF2B5EF4-FFF2-40B4-BE49-F238E27FC236}">
                      <a16:creationId xmlns:a16="http://schemas.microsoft.com/office/drawing/2014/main" id="{B48BDB31-4C04-4EE7-8A1C-BE1B57E7D2C9}"/>
                    </a:ext>
                  </a:extLst>
                </p:cNvPr>
                <p:cNvSpPr/>
                <p:nvPr/>
              </p:nvSpPr>
              <p:spPr>
                <a:xfrm>
                  <a:off x="10213768"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50" name="手繪多邊形: 圖案 149">
                  <a:extLst>
                    <a:ext uri="{FF2B5EF4-FFF2-40B4-BE49-F238E27FC236}">
                      <a16:creationId xmlns:a16="http://schemas.microsoft.com/office/drawing/2014/main" id="{D83BBC39-C73B-46B4-89D6-D12F104BAFFF}"/>
                    </a:ext>
                  </a:extLst>
                </p:cNvPr>
                <p:cNvSpPr/>
                <p:nvPr/>
              </p:nvSpPr>
              <p:spPr>
                <a:xfrm>
                  <a:off x="10223801"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sp>
            <p:nvSpPr>
              <p:cNvPr id="148" name="手繪多邊形: 圖案 147">
                <a:extLst>
                  <a:ext uri="{FF2B5EF4-FFF2-40B4-BE49-F238E27FC236}">
                    <a16:creationId xmlns:a16="http://schemas.microsoft.com/office/drawing/2014/main" id="{AAC11411-3B75-4D07-8BE3-1250C2C26A2F}"/>
                  </a:ext>
                </a:extLst>
              </p:cNvPr>
              <p:cNvSpPr/>
              <p:nvPr/>
            </p:nvSpPr>
            <p:spPr>
              <a:xfrm>
                <a:off x="10223410"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1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1"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grpSp>
          <p:nvGrpSpPr>
            <p:cNvPr id="138" name="圖形 106">
              <a:extLst>
                <a:ext uri="{FF2B5EF4-FFF2-40B4-BE49-F238E27FC236}">
                  <a16:creationId xmlns:a16="http://schemas.microsoft.com/office/drawing/2014/main" id="{9C621A73-D219-4EB2-897B-8BAA0DB689C6}"/>
                </a:ext>
              </a:extLst>
            </p:cNvPr>
            <p:cNvGrpSpPr/>
            <p:nvPr/>
          </p:nvGrpSpPr>
          <p:grpSpPr>
            <a:xfrm>
              <a:off x="5413635" y="3228366"/>
              <a:ext cx="538932" cy="172109"/>
              <a:chOff x="9668908" y="2745408"/>
              <a:chExt cx="538932" cy="172109"/>
            </a:xfrm>
            <a:solidFill>
              <a:schemeClr val="accent1"/>
            </a:solidFill>
          </p:grpSpPr>
          <p:sp>
            <p:nvSpPr>
              <p:cNvPr id="140" name="手繪多邊形: 圖案 139">
                <a:extLst>
                  <a:ext uri="{FF2B5EF4-FFF2-40B4-BE49-F238E27FC236}">
                    <a16:creationId xmlns:a16="http://schemas.microsoft.com/office/drawing/2014/main" id="{A5AD4B8E-8390-4611-B7AD-BFE536244BE4}"/>
                  </a:ext>
                </a:extLst>
              </p:cNvPr>
              <p:cNvSpPr/>
              <p:nvPr/>
            </p:nvSpPr>
            <p:spPr>
              <a:xfrm>
                <a:off x="9668908" y="2745408"/>
                <a:ext cx="538932" cy="172109"/>
              </a:xfrm>
              <a:custGeom>
                <a:avLst/>
                <a:gdLst>
                  <a:gd name="connsiteX0" fmla="*/ 538933 w 538932"/>
                  <a:gd name="connsiteY0" fmla="*/ 12638 h 172109"/>
                  <a:gd name="connsiteX1" fmla="*/ 538933 w 538932"/>
                  <a:gd name="connsiteY1" fmla="*/ 159472 h 172109"/>
                  <a:gd name="connsiteX2" fmla="*/ 526295 w 538932"/>
                  <a:gd name="connsiteY2" fmla="*/ 172109 h 172109"/>
                  <a:gd name="connsiteX3" fmla="*/ 12638 w 538932"/>
                  <a:gd name="connsiteY3" fmla="*/ 172109 h 172109"/>
                  <a:gd name="connsiteX4" fmla="*/ 0 w 538932"/>
                  <a:gd name="connsiteY4" fmla="*/ 159472 h 172109"/>
                  <a:gd name="connsiteX5" fmla="*/ 0 w 538932"/>
                  <a:gd name="connsiteY5" fmla="*/ 12638 h 172109"/>
                  <a:gd name="connsiteX6" fmla="*/ 12638 w 538932"/>
                  <a:gd name="connsiteY6" fmla="*/ 0 h 172109"/>
                  <a:gd name="connsiteX7" fmla="*/ 526295 w 538932"/>
                  <a:gd name="connsiteY7" fmla="*/ 0 h 172109"/>
                  <a:gd name="connsiteX8" fmla="*/ 538933 w 538932"/>
                  <a:gd name="connsiteY8" fmla="*/ 12638 h 172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32" h="172109">
                    <a:moveTo>
                      <a:pt x="538933" y="12638"/>
                    </a:moveTo>
                    <a:lnTo>
                      <a:pt x="538933" y="159472"/>
                    </a:lnTo>
                    <a:cubicBezTo>
                      <a:pt x="538933" y="166442"/>
                      <a:pt x="533265" y="172109"/>
                      <a:pt x="526295" y="172109"/>
                    </a:cubicBezTo>
                    <a:lnTo>
                      <a:pt x="12638" y="172109"/>
                    </a:lnTo>
                    <a:cubicBezTo>
                      <a:pt x="5667" y="172109"/>
                      <a:pt x="0" y="166442"/>
                      <a:pt x="0" y="159472"/>
                    </a:cubicBezTo>
                    <a:lnTo>
                      <a:pt x="0" y="12638"/>
                    </a:lnTo>
                    <a:cubicBezTo>
                      <a:pt x="0" y="5668"/>
                      <a:pt x="5667" y="0"/>
                      <a:pt x="12638" y="0"/>
                    </a:cubicBezTo>
                    <a:lnTo>
                      <a:pt x="526295" y="0"/>
                    </a:lnTo>
                    <a:cubicBezTo>
                      <a:pt x="533265" y="65"/>
                      <a:pt x="538933" y="5668"/>
                      <a:pt x="538933" y="12638"/>
                    </a:cubicBezTo>
                    <a:close/>
                  </a:path>
                </a:pathLst>
              </a:custGeom>
              <a:solidFill>
                <a:srgbClr val="F2F2F2"/>
              </a:solidFill>
              <a:ln w="6461" cap="flat">
                <a:solidFill>
                  <a:srgbClr val="BEBEBE"/>
                </a:solid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nvGrpSpPr>
              <p:cNvPr id="141" name="圖形 106">
                <a:extLst>
                  <a:ext uri="{FF2B5EF4-FFF2-40B4-BE49-F238E27FC236}">
                    <a16:creationId xmlns:a16="http://schemas.microsoft.com/office/drawing/2014/main" id="{33CC4CA4-AE73-471F-A096-B6370FF426F7}"/>
                  </a:ext>
                </a:extLst>
              </p:cNvPr>
              <p:cNvGrpSpPr/>
              <p:nvPr/>
            </p:nvGrpSpPr>
            <p:grpSpPr>
              <a:xfrm>
                <a:off x="9696177" y="2803301"/>
                <a:ext cx="277610" cy="56382"/>
                <a:chOff x="9696177" y="2803301"/>
                <a:chExt cx="277610" cy="56382"/>
              </a:xfrm>
              <a:solidFill>
                <a:schemeClr val="accent1"/>
              </a:solidFill>
            </p:grpSpPr>
            <p:sp>
              <p:nvSpPr>
                <p:cNvPr id="142" name="手繪多邊形: 圖案 141">
                  <a:extLst>
                    <a:ext uri="{FF2B5EF4-FFF2-40B4-BE49-F238E27FC236}">
                      <a16:creationId xmlns:a16="http://schemas.microsoft.com/office/drawing/2014/main" id="{DC953ADF-6F64-49F5-BF59-A77D0DB0065F}"/>
                    </a:ext>
                  </a:extLst>
                </p:cNvPr>
                <p:cNvSpPr/>
                <p:nvPr/>
              </p:nvSpPr>
              <p:spPr>
                <a:xfrm rot="-5400000">
                  <a:off x="9696177" y="280330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41A5FF"/>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43" name="手繪多邊形: 圖案 142">
                  <a:extLst>
                    <a:ext uri="{FF2B5EF4-FFF2-40B4-BE49-F238E27FC236}">
                      <a16:creationId xmlns:a16="http://schemas.microsoft.com/office/drawing/2014/main" id="{CF38A666-379A-4300-89DA-A47DE44DF06A}"/>
                    </a:ext>
                  </a:extLst>
                </p:cNvPr>
                <p:cNvSpPr/>
                <p:nvPr/>
              </p:nvSpPr>
              <p:spPr>
                <a:xfrm rot="-5400000">
                  <a:off x="9769932" y="280331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FF7D00"/>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44" name="手繪多邊形: 圖案 143">
                  <a:extLst>
                    <a:ext uri="{FF2B5EF4-FFF2-40B4-BE49-F238E27FC236}">
                      <a16:creationId xmlns:a16="http://schemas.microsoft.com/office/drawing/2014/main" id="{49EAE718-998D-4D46-9C8E-C66BE5C6EBD2}"/>
                    </a:ext>
                  </a:extLst>
                </p:cNvPr>
                <p:cNvSpPr/>
                <p:nvPr/>
              </p:nvSpPr>
              <p:spPr>
                <a:xfrm rot="-5400000">
                  <a:off x="9843685" y="280332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F4387"/>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sp>
              <p:nvSpPr>
                <p:cNvPr id="145" name="手繪多邊形: 圖案 144">
                  <a:extLst>
                    <a:ext uri="{FF2B5EF4-FFF2-40B4-BE49-F238E27FC236}">
                      <a16:creationId xmlns:a16="http://schemas.microsoft.com/office/drawing/2014/main" id="{3B8BC2A9-FC8A-4599-B4DE-D49777EDA0BD}"/>
                    </a:ext>
                  </a:extLst>
                </p:cNvPr>
                <p:cNvSpPr/>
                <p:nvPr/>
              </p:nvSpPr>
              <p:spPr>
                <a:xfrm rot="-5400000">
                  <a:off x="9917438" y="280333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65656"/>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grpSp>
        <p:sp>
          <p:nvSpPr>
            <p:cNvPr id="139" name="手繪多邊形: 圖案 138">
              <a:extLst>
                <a:ext uri="{FF2B5EF4-FFF2-40B4-BE49-F238E27FC236}">
                  <a16:creationId xmlns:a16="http://schemas.microsoft.com/office/drawing/2014/main" id="{D44DBDA9-4A6E-44A4-AA9C-486337791C1C}"/>
                </a:ext>
              </a:extLst>
            </p:cNvPr>
            <p:cNvSpPr/>
            <p:nvPr/>
          </p:nvSpPr>
          <p:spPr>
            <a:xfrm>
              <a:off x="5612713" y="3152426"/>
              <a:ext cx="672542" cy="357686"/>
            </a:xfrm>
            <a:custGeom>
              <a:avLst/>
              <a:gdLst>
                <a:gd name="connsiteX0" fmla="*/ 593914 w 672542"/>
                <a:gd name="connsiteY0" fmla="*/ 203296 h 357686"/>
                <a:gd name="connsiteX1" fmla="*/ 332037 w 672542"/>
                <a:gd name="connsiteY1" fmla="*/ 3044 h 357686"/>
                <a:gd name="connsiteX2" fmla="*/ 0 w 672542"/>
                <a:gd name="connsiteY2" fmla="*/ 164861 h 357686"/>
                <a:gd name="connsiteX3" fmla="*/ 254646 w 672542"/>
                <a:gd name="connsiteY3" fmla="*/ 73074 h 357686"/>
                <a:gd name="connsiteX4" fmla="*/ 473463 w 672542"/>
                <a:gd name="connsiteY4" fmla="*/ 225054 h 357686"/>
                <a:gd name="connsiteX5" fmla="*/ 386953 w 672542"/>
                <a:gd name="connsiteY5" fmla="*/ 240688 h 357686"/>
                <a:gd name="connsiteX6" fmla="*/ 555544 w 672542"/>
                <a:gd name="connsiteY6" fmla="*/ 357686 h 357686"/>
                <a:gd name="connsiteX7" fmla="*/ 672542 w 672542"/>
                <a:gd name="connsiteY7" fmla="*/ 189095 h 357686"/>
                <a:gd name="connsiteX8" fmla="*/ 593914 w 672542"/>
                <a:gd name="connsiteY8" fmla="*/ 203296 h 357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542" h="357686">
                  <a:moveTo>
                    <a:pt x="593914" y="203296"/>
                  </a:moveTo>
                  <a:cubicBezTo>
                    <a:pt x="549616" y="98675"/>
                    <a:pt x="452813" y="19395"/>
                    <a:pt x="332037" y="3044"/>
                  </a:cubicBezTo>
                  <a:cubicBezTo>
                    <a:pt x="194779" y="-15521"/>
                    <a:pt x="65860" y="52358"/>
                    <a:pt x="0" y="164861"/>
                  </a:cubicBezTo>
                  <a:cubicBezTo>
                    <a:pt x="62668" y="97047"/>
                    <a:pt x="156214" y="59785"/>
                    <a:pt x="254646" y="73074"/>
                  </a:cubicBezTo>
                  <a:cubicBezTo>
                    <a:pt x="351384" y="86168"/>
                    <a:pt x="430534" y="145123"/>
                    <a:pt x="473463" y="225054"/>
                  </a:cubicBezTo>
                  <a:lnTo>
                    <a:pt x="386953" y="240688"/>
                  </a:lnTo>
                  <a:lnTo>
                    <a:pt x="555544" y="357686"/>
                  </a:lnTo>
                  <a:lnTo>
                    <a:pt x="672542" y="189095"/>
                  </a:lnTo>
                  <a:lnTo>
                    <a:pt x="593914" y="203296"/>
                  </a:lnTo>
                  <a:close/>
                </a:path>
              </a:pathLst>
            </a:custGeom>
            <a:solidFill>
              <a:srgbClr val="000000"/>
            </a:solidFill>
            <a:ln w="6461" cap="flat">
              <a:noFill/>
              <a:prstDash val="solid"/>
              <a:miter/>
            </a:ln>
          </p:spPr>
          <p:txBody>
            <a:bodyPr rtlCol="0" anchor="ctr"/>
            <a:lstStyle/>
            <a:p>
              <a:endParaRPr lang="zh-TW" altLang="en-US" sz="2400">
                <a:latin typeface="微軟正黑體" panose="020B0604030504040204" pitchFamily="34" charset="-120"/>
                <a:ea typeface="微軟正黑體" panose="020B0604030504040204" pitchFamily="34" charset="-120"/>
              </a:endParaRPr>
            </a:p>
          </p:txBody>
        </p:sp>
      </p:grpSp>
      <p:sp>
        <p:nvSpPr>
          <p:cNvPr id="156" name="矩形: 圓角 155">
            <a:extLst>
              <a:ext uri="{FF2B5EF4-FFF2-40B4-BE49-F238E27FC236}">
                <a16:creationId xmlns:a16="http://schemas.microsoft.com/office/drawing/2014/main" id="{B0D194DC-6238-42C1-8F96-032C4AD589FF}"/>
              </a:ext>
            </a:extLst>
          </p:cNvPr>
          <p:cNvSpPr/>
          <p:nvPr/>
        </p:nvSpPr>
        <p:spPr>
          <a:xfrm>
            <a:off x="7095235" y="5320890"/>
            <a:ext cx="1319339" cy="286919"/>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157" name="文字方塊 156">
            <a:extLst>
              <a:ext uri="{FF2B5EF4-FFF2-40B4-BE49-F238E27FC236}">
                <a16:creationId xmlns:a16="http://schemas.microsoft.com/office/drawing/2014/main" id="{73916558-DA67-4F6F-8A8E-AF3B7F879897}"/>
              </a:ext>
            </a:extLst>
          </p:cNvPr>
          <p:cNvSpPr txBox="1"/>
          <p:nvPr/>
        </p:nvSpPr>
        <p:spPr>
          <a:xfrm>
            <a:off x="6898854" y="5314983"/>
            <a:ext cx="1687629" cy="261610"/>
          </a:xfrm>
          <a:prstGeom prst="rect">
            <a:avLst/>
          </a:prstGeom>
          <a:noFill/>
        </p:spPr>
        <p:txBody>
          <a:bodyPr wrap="square" lIns="91440" tIns="45720" rIns="91440" bIns="45720" rtlCol="0" anchor="t">
            <a:spAutoFit/>
          </a:bodyPr>
          <a:lstStyle/>
          <a:p>
            <a:pPr algn="ctr"/>
            <a:r>
              <a:rPr lang="en-US" altLang="zh-TW" sz="1100" b="1">
                <a:solidFill>
                  <a:schemeClr val="bg1"/>
                </a:solidFill>
                <a:latin typeface="Arial"/>
                <a:ea typeface="微軟正黑體"/>
                <a:cs typeface="Arial"/>
              </a:rPr>
              <a:t>SMB / Rsync / FTP</a:t>
            </a:r>
          </a:p>
        </p:txBody>
      </p:sp>
      <p:pic>
        <p:nvPicPr>
          <p:cNvPr id="169" name="圖形 168">
            <a:extLst>
              <a:ext uri="{FF2B5EF4-FFF2-40B4-BE49-F238E27FC236}">
                <a16:creationId xmlns:a16="http://schemas.microsoft.com/office/drawing/2014/main" id="{879E94D5-EEF2-48AA-A9B0-E2595339CDC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99651" y="5067878"/>
            <a:ext cx="269372" cy="838047"/>
          </a:xfrm>
          <a:prstGeom prst="rect">
            <a:avLst/>
          </a:prstGeom>
          <a:effectLst>
            <a:outerShdw blurRad="50800" dist="38100" dir="2700000" algn="tl" rotWithShape="0">
              <a:prstClr val="black">
                <a:alpha val="40000"/>
              </a:prstClr>
            </a:outerShdw>
          </a:effectLst>
        </p:spPr>
      </p:pic>
      <p:sp>
        <p:nvSpPr>
          <p:cNvPr id="172" name="矩形: 圓角 171">
            <a:extLst>
              <a:ext uri="{FF2B5EF4-FFF2-40B4-BE49-F238E27FC236}">
                <a16:creationId xmlns:a16="http://schemas.microsoft.com/office/drawing/2014/main" id="{8AF8D4AD-6B45-4088-B525-01D0537B3FA6}"/>
              </a:ext>
            </a:extLst>
          </p:cNvPr>
          <p:cNvSpPr/>
          <p:nvPr/>
        </p:nvSpPr>
        <p:spPr>
          <a:xfrm>
            <a:off x="9950851" y="4821123"/>
            <a:ext cx="1198208"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pic>
        <p:nvPicPr>
          <p:cNvPr id="107" name="圖片 106">
            <a:extLst>
              <a:ext uri="{FF2B5EF4-FFF2-40B4-BE49-F238E27FC236}">
                <a16:creationId xmlns:a16="http://schemas.microsoft.com/office/drawing/2014/main" id="{8782B0F8-14F6-4B1F-8C05-15A40312BE8A}"/>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774648" y="4706236"/>
            <a:ext cx="509677" cy="509677"/>
          </a:xfrm>
          <a:prstGeom prst="rect">
            <a:avLst/>
          </a:prstGeom>
          <a:effectLst>
            <a:outerShdw blurRad="50800" dist="38100" dir="2700000" algn="tl" rotWithShape="0">
              <a:prstClr val="black">
                <a:alpha val="40000"/>
              </a:prstClr>
            </a:outerShdw>
          </a:effectLst>
        </p:spPr>
      </p:pic>
      <p:sp>
        <p:nvSpPr>
          <p:cNvPr id="110" name="文字方塊 109">
            <a:extLst>
              <a:ext uri="{FF2B5EF4-FFF2-40B4-BE49-F238E27FC236}">
                <a16:creationId xmlns:a16="http://schemas.microsoft.com/office/drawing/2014/main" id="{0483D82A-9977-4327-9585-90A2B0E6497E}"/>
              </a:ext>
            </a:extLst>
          </p:cNvPr>
          <p:cNvSpPr txBox="1"/>
          <p:nvPr/>
        </p:nvSpPr>
        <p:spPr>
          <a:xfrm>
            <a:off x="10227955" y="4825419"/>
            <a:ext cx="1015980"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zh-TW" altLang="en-US" sz="1200" b="1">
                <a:latin typeface="微軟正黑體" panose="020B0604030504040204" pitchFamily="34" charset="-120"/>
                <a:ea typeface="微軟正黑體" panose="020B0604030504040204" pitchFamily="34" charset="-120"/>
                <a:cs typeface="Calibri"/>
              </a:rPr>
              <a:t>紐約</a:t>
            </a:r>
            <a:endParaRPr lang="en-US" altLang="zh-TW" sz="1200" b="1">
              <a:latin typeface="微軟正黑體" panose="020B0604030504040204" pitchFamily="34" charset="-120"/>
              <a:ea typeface="微軟正黑體" panose="020B0604030504040204" pitchFamily="34" charset="-120"/>
              <a:cs typeface="Calibri"/>
            </a:endParaRPr>
          </a:p>
        </p:txBody>
      </p:sp>
      <p:sp>
        <p:nvSpPr>
          <p:cNvPr id="173" name="矩形: 圓角 172">
            <a:extLst>
              <a:ext uri="{FF2B5EF4-FFF2-40B4-BE49-F238E27FC236}">
                <a16:creationId xmlns:a16="http://schemas.microsoft.com/office/drawing/2014/main" id="{F7640708-0A46-4B1D-B3B7-189AFFC8C3B5}"/>
              </a:ext>
            </a:extLst>
          </p:cNvPr>
          <p:cNvSpPr/>
          <p:nvPr/>
        </p:nvSpPr>
        <p:spPr>
          <a:xfrm>
            <a:off x="9950851" y="6194142"/>
            <a:ext cx="1198208"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pic>
        <p:nvPicPr>
          <p:cNvPr id="112" name="圖片 111">
            <a:extLst>
              <a:ext uri="{FF2B5EF4-FFF2-40B4-BE49-F238E27FC236}">
                <a16:creationId xmlns:a16="http://schemas.microsoft.com/office/drawing/2014/main" id="{64658C66-A75B-42E5-90E7-025B2EF6EC29}"/>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835673" y="6011016"/>
            <a:ext cx="509677" cy="509677"/>
          </a:xfrm>
          <a:prstGeom prst="rect">
            <a:avLst/>
          </a:prstGeom>
          <a:effectLst>
            <a:outerShdw blurRad="50800" dist="38100" dir="2700000" algn="tl" rotWithShape="0">
              <a:prstClr val="black">
                <a:alpha val="40000"/>
              </a:prstClr>
            </a:outerShdw>
          </a:effectLst>
        </p:spPr>
      </p:pic>
      <p:sp>
        <p:nvSpPr>
          <p:cNvPr id="113" name="文字方塊 112">
            <a:extLst>
              <a:ext uri="{FF2B5EF4-FFF2-40B4-BE49-F238E27FC236}">
                <a16:creationId xmlns:a16="http://schemas.microsoft.com/office/drawing/2014/main" id="{06CD4A67-BD52-494F-AD01-073DA4597ABA}"/>
              </a:ext>
            </a:extLst>
          </p:cNvPr>
          <p:cNvSpPr txBox="1"/>
          <p:nvPr/>
        </p:nvSpPr>
        <p:spPr>
          <a:xfrm>
            <a:off x="10360043" y="6192911"/>
            <a:ext cx="797135"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zh-TW" altLang="en-US" sz="1200" b="1">
                <a:latin typeface="微軟正黑體" panose="020B0604030504040204" pitchFamily="34" charset="-120"/>
                <a:ea typeface="微軟正黑體" panose="020B0604030504040204" pitchFamily="34" charset="-120"/>
              </a:rPr>
              <a:t>北京</a:t>
            </a:r>
          </a:p>
        </p:txBody>
      </p:sp>
      <p:sp>
        <p:nvSpPr>
          <p:cNvPr id="66" name="矩形: 圓角 65">
            <a:extLst>
              <a:ext uri="{FF2B5EF4-FFF2-40B4-BE49-F238E27FC236}">
                <a16:creationId xmlns:a16="http://schemas.microsoft.com/office/drawing/2014/main" id="{702585BE-951E-4A64-A5EA-9C149C5490E0}"/>
              </a:ext>
            </a:extLst>
          </p:cNvPr>
          <p:cNvSpPr/>
          <p:nvPr/>
        </p:nvSpPr>
        <p:spPr>
          <a:xfrm>
            <a:off x="5515517" y="3853134"/>
            <a:ext cx="726687" cy="320688"/>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67" name="文字方塊 66">
            <a:extLst>
              <a:ext uri="{FF2B5EF4-FFF2-40B4-BE49-F238E27FC236}">
                <a16:creationId xmlns:a16="http://schemas.microsoft.com/office/drawing/2014/main" id="{4A7BB382-7579-4F50-A8F2-9AEA6116A655}"/>
              </a:ext>
            </a:extLst>
          </p:cNvPr>
          <p:cNvSpPr txBox="1"/>
          <p:nvPr/>
        </p:nvSpPr>
        <p:spPr>
          <a:xfrm>
            <a:off x="5502708" y="3825408"/>
            <a:ext cx="702233" cy="338554"/>
          </a:xfrm>
          <a:prstGeom prst="rect">
            <a:avLst/>
          </a:prstGeom>
          <a:noFill/>
        </p:spPr>
        <p:txBody>
          <a:bodyPr wrap="square" rtlCol="0">
            <a:spAutoFit/>
          </a:bodyPr>
          <a:lstStyle/>
          <a:p>
            <a:pPr algn="ctr"/>
            <a:r>
              <a:rPr lang="en-US" altLang="zh-TW" sz="1600">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TW" sz="1600" err="1">
                <a:solidFill>
                  <a:schemeClr val="bg1"/>
                </a:solidFill>
                <a:latin typeface="Arial" panose="020B0604020202020204" pitchFamily="34" charset="0"/>
                <a:ea typeface="微軟正黑體" panose="020B0604030504040204" pitchFamily="34" charset="-120"/>
                <a:cs typeface="Arial" panose="020B0604020202020204" pitchFamily="34" charset="0"/>
              </a:rPr>
              <a:t>qdff</a:t>
            </a:r>
            <a:endParaRPr lang="zh-TW" altLang="en-US" sz="1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77" name="矩形: 圓角 176">
            <a:extLst>
              <a:ext uri="{FF2B5EF4-FFF2-40B4-BE49-F238E27FC236}">
                <a16:creationId xmlns:a16="http://schemas.microsoft.com/office/drawing/2014/main" id="{716FB2CA-9B68-4C92-A012-68619A2C0558}"/>
              </a:ext>
            </a:extLst>
          </p:cNvPr>
          <p:cNvSpPr/>
          <p:nvPr/>
        </p:nvSpPr>
        <p:spPr>
          <a:xfrm>
            <a:off x="2547302" y="5779042"/>
            <a:ext cx="912643"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sp>
        <p:nvSpPr>
          <p:cNvPr id="178" name="文字方塊 177">
            <a:extLst>
              <a:ext uri="{FF2B5EF4-FFF2-40B4-BE49-F238E27FC236}">
                <a16:creationId xmlns:a16="http://schemas.microsoft.com/office/drawing/2014/main" id="{487F2695-3BF2-468B-934F-B9CCE374F27D}"/>
              </a:ext>
            </a:extLst>
          </p:cNvPr>
          <p:cNvSpPr txBox="1"/>
          <p:nvPr/>
        </p:nvSpPr>
        <p:spPr>
          <a:xfrm>
            <a:off x="2676496" y="5786291"/>
            <a:ext cx="612924"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zh-TW" altLang="en-US">
                <a:solidFill>
                  <a:schemeClr val="tx1"/>
                </a:solidFill>
              </a:rPr>
              <a:t>台北</a:t>
            </a:r>
          </a:p>
        </p:txBody>
      </p:sp>
      <p:pic>
        <p:nvPicPr>
          <p:cNvPr id="68" name="圖片 67" descr="一張含有 畫畫 的圖片&#10;&#10;自動產生的描述">
            <a:extLst>
              <a:ext uri="{FF2B5EF4-FFF2-40B4-BE49-F238E27FC236}">
                <a16:creationId xmlns:a16="http://schemas.microsoft.com/office/drawing/2014/main" id="{CF9DE27D-31B4-4B41-8F5A-437C5EB926D7}"/>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3486309" y="5438744"/>
            <a:ext cx="374067" cy="374067"/>
          </a:xfrm>
          <a:prstGeom prst="rect">
            <a:avLst/>
          </a:prstGeom>
          <a:effectLst>
            <a:outerShdw blurRad="50800" dist="38100" dir="2700000" algn="tl" rotWithShape="0">
              <a:prstClr val="black">
                <a:alpha val="40000"/>
              </a:prstClr>
            </a:outerShdw>
          </a:effectLst>
        </p:spPr>
      </p:pic>
      <p:pic>
        <p:nvPicPr>
          <p:cNvPr id="65" name="圖片 64" descr="一張含有 畫畫 的圖片&#10;&#10;自動產生的描述">
            <a:extLst>
              <a:ext uri="{FF2B5EF4-FFF2-40B4-BE49-F238E27FC236}">
                <a16:creationId xmlns:a16="http://schemas.microsoft.com/office/drawing/2014/main" id="{9A435CC0-BE76-4F11-9B77-EB0C460FFBFB}"/>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5843967" y="3510413"/>
            <a:ext cx="374067" cy="374067"/>
          </a:xfrm>
          <a:prstGeom prst="rect">
            <a:avLst/>
          </a:prstGeom>
          <a:effectLst>
            <a:outerShdw blurRad="50800" dist="38100" dir="2700000" algn="tl" rotWithShape="0">
              <a:prstClr val="black">
                <a:alpha val="40000"/>
              </a:prstClr>
            </a:outerShdw>
          </a:effectLst>
        </p:spPr>
      </p:pic>
      <p:pic>
        <p:nvPicPr>
          <p:cNvPr id="53" name="圖形 52">
            <a:extLst>
              <a:ext uri="{FF2B5EF4-FFF2-40B4-BE49-F238E27FC236}">
                <a16:creationId xmlns:a16="http://schemas.microsoft.com/office/drawing/2014/main" id="{76BE999A-D544-4BBB-B211-2E4FB74F4793}"/>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137983" y="2983176"/>
            <a:ext cx="1073727" cy="850877"/>
          </a:xfrm>
          <a:prstGeom prst="rect">
            <a:avLst/>
          </a:prstGeom>
          <a:effectLst>
            <a:outerShdw blurRad="50800" dist="38100" dir="2700000" algn="tl" rotWithShape="0">
              <a:prstClr val="black">
                <a:alpha val="40000"/>
              </a:prstClr>
            </a:outerShdw>
          </a:effectLst>
        </p:spPr>
      </p:pic>
      <p:sp>
        <p:nvSpPr>
          <p:cNvPr id="174" name="矩形: 圓角 173">
            <a:extLst>
              <a:ext uri="{FF2B5EF4-FFF2-40B4-BE49-F238E27FC236}">
                <a16:creationId xmlns:a16="http://schemas.microsoft.com/office/drawing/2014/main" id="{BA6442C9-8728-4F38-BBE9-4647D79E9300}"/>
              </a:ext>
            </a:extLst>
          </p:cNvPr>
          <p:cNvSpPr/>
          <p:nvPr/>
        </p:nvSpPr>
        <p:spPr>
          <a:xfrm>
            <a:off x="2547302" y="3766250"/>
            <a:ext cx="912643" cy="283271"/>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sz="3200">
              <a:latin typeface="微軟正黑體" panose="020B0604030504040204" pitchFamily="34" charset="-120"/>
              <a:ea typeface="微軟正黑體" panose="020B0604030504040204" pitchFamily="34" charset="-120"/>
            </a:endParaRPr>
          </a:p>
        </p:txBody>
      </p:sp>
      <p:sp>
        <p:nvSpPr>
          <p:cNvPr id="55" name="文字方塊 54">
            <a:extLst>
              <a:ext uri="{FF2B5EF4-FFF2-40B4-BE49-F238E27FC236}">
                <a16:creationId xmlns:a16="http://schemas.microsoft.com/office/drawing/2014/main" id="{B6BF5107-C096-48A0-968B-0B58B907FD6F}"/>
              </a:ext>
            </a:extLst>
          </p:cNvPr>
          <p:cNvSpPr txBox="1"/>
          <p:nvPr/>
        </p:nvSpPr>
        <p:spPr>
          <a:xfrm>
            <a:off x="2676496" y="3773499"/>
            <a:ext cx="612924" cy="276999"/>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zh-TW" altLang="en-US">
                <a:solidFill>
                  <a:schemeClr val="tx1"/>
                </a:solidFill>
              </a:rPr>
              <a:t>台北</a:t>
            </a:r>
          </a:p>
        </p:txBody>
      </p:sp>
      <p:pic>
        <p:nvPicPr>
          <p:cNvPr id="3" name="Picture 3" descr="A picture containing text, pool ball&#10;&#10;Description automatically generated">
            <a:extLst>
              <a:ext uri="{FF2B5EF4-FFF2-40B4-BE49-F238E27FC236}">
                <a16:creationId xmlns:a16="http://schemas.microsoft.com/office/drawing/2014/main" id="{9D1BF6AE-8108-4E37-8679-1C9F37805845}"/>
              </a:ext>
            </a:extLst>
          </p:cNvPr>
          <p:cNvPicPr>
            <a:picLocks noChangeAspect="1"/>
          </p:cNvPicPr>
          <p:nvPr/>
        </p:nvPicPr>
        <p:blipFill>
          <a:blip r:embed="rId20"/>
          <a:stretch>
            <a:fillRect/>
          </a:stretch>
        </p:blipFill>
        <p:spPr>
          <a:xfrm>
            <a:off x="590048" y="1712996"/>
            <a:ext cx="885323" cy="875298"/>
          </a:xfrm>
          <a:prstGeom prst="rect">
            <a:avLst/>
          </a:prstGeom>
        </p:spPr>
      </p:pic>
      <p:grpSp>
        <p:nvGrpSpPr>
          <p:cNvPr id="7" name="群組 6">
            <a:extLst>
              <a:ext uri="{FF2B5EF4-FFF2-40B4-BE49-F238E27FC236}">
                <a16:creationId xmlns:a16="http://schemas.microsoft.com/office/drawing/2014/main" id="{18DD973E-A8D9-4EF7-A36D-7A0E0865A8F5}"/>
              </a:ext>
            </a:extLst>
          </p:cNvPr>
          <p:cNvGrpSpPr/>
          <p:nvPr/>
        </p:nvGrpSpPr>
        <p:grpSpPr>
          <a:xfrm>
            <a:off x="7056050" y="1595650"/>
            <a:ext cx="3858002" cy="450169"/>
            <a:chOff x="7056050" y="1595650"/>
            <a:chExt cx="3858002" cy="450169"/>
          </a:xfrm>
        </p:grpSpPr>
        <p:grpSp>
          <p:nvGrpSpPr>
            <p:cNvPr id="4" name="群組 3">
              <a:extLst>
                <a:ext uri="{FF2B5EF4-FFF2-40B4-BE49-F238E27FC236}">
                  <a16:creationId xmlns:a16="http://schemas.microsoft.com/office/drawing/2014/main" id="{9F7CABA9-F9BF-40A7-B0A8-6627CFE9F819}"/>
                </a:ext>
              </a:extLst>
            </p:cNvPr>
            <p:cNvGrpSpPr/>
            <p:nvPr/>
          </p:nvGrpSpPr>
          <p:grpSpPr>
            <a:xfrm>
              <a:off x="7056050" y="1636698"/>
              <a:ext cx="1858577" cy="409121"/>
              <a:chOff x="6987961" y="1893412"/>
              <a:chExt cx="1858577" cy="409121"/>
            </a:xfrm>
          </p:grpSpPr>
          <p:pic>
            <p:nvPicPr>
              <p:cNvPr id="163" name="Shape 834">
                <a:extLst>
                  <a:ext uri="{FF2B5EF4-FFF2-40B4-BE49-F238E27FC236}">
                    <a16:creationId xmlns:a16="http://schemas.microsoft.com/office/drawing/2014/main" id="{6E2B8E3F-DE88-44DA-AF83-FCFFCF457C5C}"/>
                  </a:ext>
                </a:extLst>
              </p:cNvPr>
              <p:cNvPicPr preferRelativeResize="0"/>
              <p:nvPr/>
            </p:nvPicPr>
            <p:blipFill rotWithShape="1">
              <a:blip r:embed="rId21" cstate="screen">
                <a:alphaModFix/>
                <a:extLst>
                  <a:ext uri="{28A0092B-C50C-407E-A947-70E740481C1C}">
                    <a14:useLocalDpi xmlns:a14="http://schemas.microsoft.com/office/drawing/2010/main"/>
                  </a:ext>
                </a:extLst>
              </a:blip>
              <a:srcRect/>
              <a:stretch/>
            </p:blipFill>
            <p:spPr>
              <a:xfrm>
                <a:off x="7448996" y="1893412"/>
                <a:ext cx="409123" cy="409121"/>
              </a:xfrm>
              <a:prstGeom prst="rect">
                <a:avLst/>
              </a:prstGeom>
              <a:noFill/>
              <a:ln>
                <a:noFill/>
              </a:ln>
            </p:spPr>
          </p:pic>
          <p:pic>
            <p:nvPicPr>
              <p:cNvPr id="164" name="Shape 835">
                <a:extLst>
                  <a:ext uri="{FF2B5EF4-FFF2-40B4-BE49-F238E27FC236}">
                    <a16:creationId xmlns:a16="http://schemas.microsoft.com/office/drawing/2014/main" id="{D5985948-55FA-4A34-902A-C546D25827BF}"/>
                  </a:ext>
                </a:extLst>
              </p:cNvPr>
              <p:cNvPicPr preferRelativeResize="0"/>
              <p:nvPr/>
            </p:nvPicPr>
            <p:blipFill rotWithShape="1">
              <a:blip r:embed="rId22" cstate="print">
                <a:alphaModFix/>
                <a:extLst>
                  <a:ext uri="{28A0092B-C50C-407E-A947-70E740481C1C}">
                    <a14:useLocalDpi xmlns:a14="http://schemas.microsoft.com/office/drawing/2010/main"/>
                  </a:ext>
                </a:extLst>
              </a:blip>
              <a:srcRect/>
              <a:stretch/>
            </p:blipFill>
            <p:spPr>
              <a:xfrm>
                <a:off x="6987961" y="1893412"/>
                <a:ext cx="409123" cy="409121"/>
              </a:xfrm>
              <a:prstGeom prst="rect">
                <a:avLst/>
              </a:prstGeom>
              <a:noFill/>
              <a:ln>
                <a:noFill/>
              </a:ln>
            </p:spPr>
          </p:pic>
          <p:pic>
            <p:nvPicPr>
              <p:cNvPr id="165" name="Shape 836">
                <a:extLst>
                  <a:ext uri="{FF2B5EF4-FFF2-40B4-BE49-F238E27FC236}">
                    <a16:creationId xmlns:a16="http://schemas.microsoft.com/office/drawing/2014/main" id="{6B48AA31-6937-4653-BF20-1C752934656C}"/>
                  </a:ext>
                </a:extLst>
              </p:cNvPr>
              <p:cNvPicPr preferRelativeResize="0"/>
              <p:nvPr/>
            </p:nvPicPr>
            <p:blipFill rotWithShape="1">
              <a:blip r:embed="rId23" cstate="screen">
                <a:alphaModFix/>
                <a:extLst>
                  <a:ext uri="{28A0092B-C50C-407E-A947-70E740481C1C}">
                    <a14:useLocalDpi xmlns:a14="http://schemas.microsoft.com/office/drawing/2010/main"/>
                  </a:ext>
                </a:extLst>
              </a:blip>
              <a:srcRect/>
              <a:stretch/>
            </p:blipFill>
            <p:spPr>
              <a:xfrm>
                <a:off x="7910032" y="1893412"/>
                <a:ext cx="409123" cy="409121"/>
              </a:xfrm>
              <a:prstGeom prst="rect">
                <a:avLst/>
              </a:prstGeom>
              <a:noFill/>
              <a:ln>
                <a:noFill/>
              </a:ln>
            </p:spPr>
          </p:pic>
          <p:pic>
            <p:nvPicPr>
              <p:cNvPr id="5" name="圖片 4">
                <a:extLst>
                  <a:ext uri="{FF2B5EF4-FFF2-40B4-BE49-F238E27FC236}">
                    <a16:creationId xmlns:a16="http://schemas.microsoft.com/office/drawing/2014/main" id="{F392A390-13A0-4FDF-8DDF-5865F17A55C8}"/>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406465" y="1920022"/>
                <a:ext cx="440073" cy="318938"/>
              </a:xfrm>
              <a:prstGeom prst="rect">
                <a:avLst/>
              </a:prstGeom>
            </p:spPr>
          </p:pic>
        </p:grpSp>
        <p:grpSp>
          <p:nvGrpSpPr>
            <p:cNvPr id="6" name="群組 5">
              <a:extLst>
                <a:ext uri="{FF2B5EF4-FFF2-40B4-BE49-F238E27FC236}">
                  <a16:creationId xmlns:a16="http://schemas.microsoft.com/office/drawing/2014/main" id="{358D33DD-0DAC-466C-BED0-E7DBD095221E}"/>
                </a:ext>
              </a:extLst>
            </p:cNvPr>
            <p:cNvGrpSpPr/>
            <p:nvPr/>
          </p:nvGrpSpPr>
          <p:grpSpPr>
            <a:xfrm>
              <a:off x="9046836" y="1595650"/>
              <a:ext cx="1867216" cy="409121"/>
              <a:chOff x="7119686" y="1432378"/>
              <a:chExt cx="1867216" cy="409121"/>
            </a:xfrm>
          </p:grpSpPr>
          <p:pic>
            <p:nvPicPr>
              <p:cNvPr id="159" name="Shape 830">
                <a:extLst>
                  <a:ext uri="{FF2B5EF4-FFF2-40B4-BE49-F238E27FC236}">
                    <a16:creationId xmlns:a16="http://schemas.microsoft.com/office/drawing/2014/main" id="{8EA26885-E25E-42EF-9CAF-2BFFED5E233C}"/>
                  </a:ext>
                </a:extLst>
              </p:cNvPr>
              <p:cNvPicPr preferRelativeResize="0"/>
              <p:nvPr/>
            </p:nvPicPr>
            <p:blipFill rotWithShape="1">
              <a:blip r:embed="rId25" cstate="print">
                <a:alphaModFix/>
                <a:extLst>
                  <a:ext uri="{28A0092B-C50C-407E-A947-70E740481C1C}">
                    <a14:useLocalDpi xmlns:a14="http://schemas.microsoft.com/office/drawing/2010/main"/>
                  </a:ext>
                </a:extLst>
              </a:blip>
              <a:srcRect/>
              <a:stretch/>
            </p:blipFill>
            <p:spPr>
              <a:xfrm>
                <a:off x="7119686" y="1432378"/>
                <a:ext cx="409123" cy="409121"/>
              </a:xfrm>
              <a:prstGeom prst="rect">
                <a:avLst/>
              </a:prstGeom>
              <a:noFill/>
              <a:ln>
                <a:noFill/>
              </a:ln>
            </p:spPr>
          </p:pic>
          <p:pic>
            <p:nvPicPr>
              <p:cNvPr id="160" name="Shape 831">
                <a:extLst>
                  <a:ext uri="{FF2B5EF4-FFF2-40B4-BE49-F238E27FC236}">
                    <a16:creationId xmlns:a16="http://schemas.microsoft.com/office/drawing/2014/main" id="{2AC81ACD-79F2-4062-BE2F-A635BBF71D6A}"/>
                  </a:ext>
                </a:extLst>
              </p:cNvPr>
              <p:cNvPicPr preferRelativeResize="0"/>
              <p:nvPr/>
            </p:nvPicPr>
            <p:blipFill rotWithShape="1">
              <a:blip r:embed="rId26" cstate="screen">
                <a:alphaModFix/>
                <a:extLst>
                  <a:ext uri="{28A0092B-C50C-407E-A947-70E740481C1C}">
                    <a14:useLocalDpi xmlns:a14="http://schemas.microsoft.com/office/drawing/2010/main"/>
                  </a:ext>
                </a:extLst>
              </a:blip>
              <a:srcRect/>
              <a:stretch/>
            </p:blipFill>
            <p:spPr>
              <a:xfrm>
                <a:off x="7580720" y="1432378"/>
                <a:ext cx="409123" cy="409121"/>
              </a:xfrm>
              <a:prstGeom prst="rect">
                <a:avLst/>
              </a:prstGeom>
              <a:noFill/>
              <a:ln>
                <a:noFill/>
              </a:ln>
            </p:spPr>
          </p:pic>
          <p:pic>
            <p:nvPicPr>
              <p:cNvPr id="1052" name="Picture 28" descr="Alibaba Cloud">
                <a:extLst>
                  <a:ext uri="{FF2B5EF4-FFF2-40B4-BE49-F238E27FC236}">
                    <a16:creationId xmlns:a16="http://schemas.microsoft.com/office/drawing/2014/main" id="{76F92F75-DEEF-467B-BA83-30D0B94AA585}"/>
                  </a:ext>
                </a:extLst>
              </p:cNvPr>
              <p:cNvPicPr>
                <a:picLocks noChangeAspect="1" noChangeArrowheads="1"/>
              </p:cNvPicPr>
              <p:nvPr/>
            </p:nvPicPr>
            <p:blipFill rotWithShape="1">
              <a:blip r:embed="rId27">
                <a:extLst>
                  <a:ext uri="{28A0092B-C50C-407E-A947-70E740481C1C}">
                    <a14:useLocalDpi xmlns:a14="http://schemas.microsoft.com/office/drawing/2010/main" val="0"/>
                  </a:ext>
                </a:extLst>
              </a:blip>
              <a:srcRect r="49553" b="-4110"/>
              <a:stretch/>
            </p:blipFill>
            <p:spPr bwMode="auto">
              <a:xfrm>
                <a:off x="8017690" y="1493509"/>
                <a:ext cx="470560" cy="286482"/>
              </a:xfrm>
              <a:prstGeom prst="rect">
                <a:avLst/>
              </a:prstGeom>
              <a:noFill/>
              <a:extLst>
                <a:ext uri="{909E8E84-426E-40DD-AFC4-6F175D3DCCD1}">
                  <a14:hiddenFill xmlns:a14="http://schemas.microsoft.com/office/drawing/2010/main">
                    <a:solidFill>
                      <a:srgbClr val="FFFFFF"/>
                    </a:solidFill>
                  </a14:hiddenFill>
                </a:ext>
              </a:extLst>
            </p:spPr>
          </p:pic>
          <p:pic>
            <p:nvPicPr>
              <p:cNvPr id="1056" name="Picture 32" descr="百度網盤- 維基百科，自由的百科全書">
                <a:extLst>
                  <a:ext uri="{FF2B5EF4-FFF2-40B4-BE49-F238E27FC236}">
                    <a16:creationId xmlns:a16="http://schemas.microsoft.com/office/drawing/2014/main" id="{E1C5A24A-CE09-4F31-A7C9-A0289A296D1A}"/>
                  </a:ext>
                </a:extLst>
              </p:cNvPr>
              <p:cNvPicPr>
                <a:picLocks noChangeAspect="1" noChangeArrowheads="1"/>
              </p:cNvPicPr>
              <p:nvPr/>
            </p:nvPicPr>
            <p:blipFill rotWithShape="1">
              <a:blip r:embed="rId28">
                <a:extLst>
                  <a:ext uri="{BEBA8EAE-BF5A-486C-A8C5-ECC9F3942E4B}">
                    <a14:imgProps xmlns:a14="http://schemas.microsoft.com/office/drawing/2010/main">
                      <a14:imgLayer r:embed="rId29">
                        <a14:imgEffect>
                          <a14:backgroundRemoval t="7732" b="89691" l="9317" r="89441">
                            <a14:foregroundMark x1="50932" y1="8247" x2="37267" y2="9794"/>
                            <a14:foregroundMark x1="13043" y1="38660" x2="11180" y2="43814"/>
                            <a14:foregroundMark x1="11180" y1="37113" x2="9317" y2="45876"/>
                          </a14:backgroundRemoval>
                        </a14:imgEffect>
                      </a14:imgLayer>
                    </a14:imgProps>
                  </a:ext>
                  <a:ext uri="{28A0092B-C50C-407E-A947-70E740481C1C}">
                    <a14:useLocalDpi xmlns:a14="http://schemas.microsoft.com/office/drawing/2010/main" val="0"/>
                  </a:ext>
                </a:extLst>
              </a:blip>
              <a:srcRect b="39575"/>
              <a:stretch/>
            </p:blipFill>
            <p:spPr bwMode="auto">
              <a:xfrm>
                <a:off x="8453236" y="1432534"/>
                <a:ext cx="533666" cy="388564"/>
              </a:xfrm>
              <a:prstGeom prst="rect">
                <a:avLst/>
              </a:prstGeom>
              <a:noFill/>
              <a:extLst>
                <a:ext uri="{909E8E84-426E-40DD-AFC4-6F175D3DCCD1}">
                  <a14:hiddenFill xmlns:a14="http://schemas.microsoft.com/office/drawing/2010/main">
                    <a:solidFill>
                      <a:srgbClr val="FFFFFF"/>
                    </a:solidFill>
                  </a14:hiddenFill>
                </a:ext>
              </a:extLst>
            </p:spPr>
          </p:pic>
        </p:grpSp>
      </p:grpSp>
    </p:spTree>
    <p:extLst>
      <p:ext uri="{BB962C8B-B14F-4D97-AF65-F5344CB8AC3E}">
        <p14:creationId xmlns:p14="http://schemas.microsoft.com/office/powerpoint/2010/main" val="32550909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0225FCC-E296-42AC-9A92-153524FEC3AD}"/>
              </a:ext>
            </a:extLst>
          </p:cNvPr>
          <p:cNvSpPr>
            <a:spLocks noGrp="1"/>
          </p:cNvSpPr>
          <p:nvPr>
            <p:ph type="title" idx="4294967295"/>
          </p:nvPr>
        </p:nvSpPr>
        <p:spPr>
          <a:xfrm>
            <a:off x="963050" y="186924"/>
            <a:ext cx="10177463" cy="808038"/>
          </a:xfrm>
        </p:spPr>
        <p:txBody>
          <a:bodyPr vert="horz" lIns="121920" tIns="60960" rIns="121920" bIns="60960" rtlCol="0" anchor="t">
            <a:noAutofit/>
          </a:bodyPr>
          <a:lstStyle/>
          <a:p>
            <a:r>
              <a:rPr lang="en-US" altLang="zh-TW" b="1" err="1">
                <a:solidFill>
                  <a:schemeClr val="bg1"/>
                </a:solidFill>
                <a:latin typeface="微軟正黑體" panose="020B0604030504040204" pitchFamily="34" charset="-120"/>
                <a:ea typeface="微軟正黑體" panose="020B0604030504040204" pitchFamily="34" charset="-120"/>
              </a:rPr>
              <a:t>SnapSync</a:t>
            </a:r>
            <a:r>
              <a:rPr lang="en-US" altLang="zh-TW" b="1">
                <a:solidFill>
                  <a:schemeClr val="bg1"/>
                </a:solidFill>
                <a:latin typeface="微軟正黑體" panose="020B0604030504040204" pitchFamily="34" charset="-120"/>
                <a:ea typeface="微軟正黑體" panose="020B0604030504040204" pitchFamily="34" charset="-120"/>
              </a:rPr>
              <a:t> </a:t>
            </a:r>
            <a:r>
              <a:rPr lang="zh-TW" altLang="en-US" b="1">
                <a:solidFill>
                  <a:schemeClr val="bg1"/>
                </a:solidFill>
                <a:latin typeface="微軟正黑體" panose="020B0604030504040204" pitchFamily="34" charset="-120"/>
                <a:ea typeface="微軟正黑體" panose="020B0604030504040204" pitchFamily="34" charset="-120"/>
              </a:rPr>
              <a:t>快照同步</a:t>
            </a:r>
            <a:endParaRPr lang="zh-TW" altLang="en-US" sz="3467" b="1">
              <a:solidFill>
                <a:schemeClr val="bg1"/>
              </a:solidFill>
              <a:latin typeface="微軟正黑體" panose="020B0604030504040204" pitchFamily="34" charset="-120"/>
              <a:ea typeface="微軟正黑體" panose="020B0604030504040204" pitchFamily="34" charset="-120"/>
            </a:endParaRPr>
          </a:p>
        </p:txBody>
      </p:sp>
      <p:sp>
        <p:nvSpPr>
          <p:cNvPr id="8" name="文字方塊 7">
            <a:extLst>
              <a:ext uri="{FF2B5EF4-FFF2-40B4-BE49-F238E27FC236}">
                <a16:creationId xmlns:a16="http://schemas.microsoft.com/office/drawing/2014/main" id="{4C207531-2253-4E3E-9F12-B49519C21C12}"/>
              </a:ext>
            </a:extLst>
          </p:cNvPr>
          <p:cNvSpPr txBox="1"/>
          <p:nvPr/>
        </p:nvSpPr>
        <p:spPr>
          <a:xfrm>
            <a:off x="6350867" y="2501404"/>
            <a:ext cx="2257349" cy="379656"/>
          </a:xfrm>
          <a:prstGeom prst="rect">
            <a:avLst/>
          </a:prstGeom>
          <a:noFill/>
        </p:spPr>
        <p:txBody>
          <a:bodyPr wrap="none" rtlCol="0">
            <a:spAutoFit/>
          </a:bodyPr>
          <a:lstStyle/>
          <a:p>
            <a:r>
              <a:rPr lang="en-US" altLang="zh-TW" sz="1867" b="1">
                <a:solidFill>
                  <a:schemeClr val="bg1"/>
                </a:solidFill>
                <a:latin typeface="Arial" panose="020B0604020202020204" pitchFamily="34" charset="0"/>
                <a:cs typeface="Arial" panose="020B0604020202020204" pitchFamily="34" charset="0"/>
              </a:rPr>
              <a:t>Production Server</a:t>
            </a:r>
            <a:endParaRPr lang="zh-TW" altLang="en-US" sz="1867" b="1">
              <a:solidFill>
                <a:schemeClr val="bg1"/>
              </a:solidFill>
              <a:latin typeface="Arial" panose="020B0604020202020204" pitchFamily="34" charset="0"/>
              <a:cs typeface="Arial" panose="020B0604020202020204" pitchFamily="34" charset="0"/>
            </a:endParaRPr>
          </a:p>
        </p:txBody>
      </p:sp>
      <p:grpSp>
        <p:nvGrpSpPr>
          <p:cNvPr id="9" name="群組 8">
            <a:extLst>
              <a:ext uri="{FF2B5EF4-FFF2-40B4-BE49-F238E27FC236}">
                <a16:creationId xmlns:a16="http://schemas.microsoft.com/office/drawing/2014/main" id="{4D5DB653-2266-4022-B7BB-B3A8071B0FBD}"/>
              </a:ext>
            </a:extLst>
          </p:cNvPr>
          <p:cNvGrpSpPr/>
          <p:nvPr/>
        </p:nvGrpSpPr>
        <p:grpSpPr>
          <a:xfrm>
            <a:off x="4060618" y="5118344"/>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10" name="手繪多邊形: 圖案 9">
              <a:extLst>
                <a:ext uri="{FF2B5EF4-FFF2-40B4-BE49-F238E27FC236}">
                  <a16:creationId xmlns:a16="http://schemas.microsoft.com/office/drawing/2014/main" id="{F02DF4E0-3378-43D9-92EC-B2D3A201BF92}"/>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1" name="手繪多邊形: 圖案 10">
              <a:extLst>
                <a:ext uri="{FF2B5EF4-FFF2-40B4-BE49-F238E27FC236}">
                  <a16:creationId xmlns:a16="http://schemas.microsoft.com/office/drawing/2014/main" id="{4034FE09-2A6E-43FB-ADFF-1B24B760EC28}"/>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2" name="手繪多邊形: 圖案 11">
              <a:extLst>
                <a:ext uri="{FF2B5EF4-FFF2-40B4-BE49-F238E27FC236}">
                  <a16:creationId xmlns:a16="http://schemas.microsoft.com/office/drawing/2014/main" id="{E3CD1538-5D9C-4DA3-B26B-3BB3D9D3AB07}"/>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3" name="手繪多邊形: 圖案 12">
              <a:extLst>
                <a:ext uri="{FF2B5EF4-FFF2-40B4-BE49-F238E27FC236}">
                  <a16:creationId xmlns:a16="http://schemas.microsoft.com/office/drawing/2014/main" id="{DCC135B1-05AE-436E-BCFB-6D956CFACAA7}"/>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4" name="手繪多邊形: 圖案 13">
              <a:extLst>
                <a:ext uri="{FF2B5EF4-FFF2-40B4-BE49-F238E27FC236}">
                  <a16:creationId xmlns:a16="http://schemas.microsoft.com/office/drawing/2014/main" id="{A52B1BAC-B6BD-4C1F-A85A-6EFC06B446D3}"/>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5" name="手繪多邊形: 圖案 14">
              <a:extLst>
                <a:ext uri="{FF2B5EF4-FFF2-40B4-BE49-F238E27FC236}">
                  <a16:creationId xmlns:a16="http://schemas.microsoft.com/office/drawing/2014/main" id="{3C3B003D-447A-465C-A306-01B20091A5C6}"/>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6" name="手繪多邊形: 圖案 15">
              <a:extLst>
                <a:ext uri="{FF2B5EF4-FFF2-40B4-BE49-F238E27FC236}">
                  <a16:creationId xmlns:a16="http://schemas.microsoft.com/office/drawing/2014/main" id="{5D018226-403A-4273-9AF5-BF8E21A9D8BC}"/>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7" name="手繪多邊形: 圖案 16">
              <a:extLst>
                <a:ext uri="{FF2B5EF4-FFF2-40B4-BE49-F238E27FC236}">
                  <a16:creationId xmlns:a16="http://schemas.microsoft.com/office/drawing/2014/main" id="{F87287A2-2C60-4BD6-B51A-FCCF8788F524}"/>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8" name="手繪多邊形: 圖案 17">
              <a:extLst>
                <a:ext uri="{FF2B5EF4-FFF2-40B4-BE49-F238E27FC236}">
                  <a16:creationId xmlns:a16="http://schemas.microsoft.com/office/drawing/2014/main" id="{B343C692-06FB-4610-A4CA-17358B5A61EC}"/>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9" name="手繪多邊形: 圖案 18">
              <a:extLst>
                <a:ext uri="{FF2B5EF4-FFF2-40B4-BE49-F238E27FC236}">
                  <a16:creationId xmlns:a16="http://schemas.microsoft.com/office/drawing/2014/main" id="{636FCC27-AA26-473A-8220-883B3349F2AC}"/>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0" name="手繪多邊形: 圖案 19">
              <a:extLst>
                <a:ext uri="{FF2B5EF4-FFF2-40B4-BE49-F238E27FC236}">
                  <a16:creationId xmlns:a16="http://schemas.microsoft.com/office/drawing/2014/main" id="{58F2A98D-0B6F-4000-8141-CA7C87BB7373}"/>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1" name="手繪多邊形: 圖案 20">
              <a:extLst>
                <a:ext uri="{FF2B5EF4-FFF2-40B4-BE49-F238E27FC236}">
                  <a16:creationId xmlns:a16="http://schemas.microsoft.com/office/drawing/2014/main" id="{59CF8CFB-7171-421F-8238-333D25C5FDC8}"/>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2" name="手繪多邊形: 圖案 21">
              <a:extLst>
                <a:ext uri="{FF2B5EF4-FFF2-40B4-BE49-F238E27FC236}">
                  <a16:creationId xmlns:a16="http://schemas.microsoft.com/office/drawing/2014/main" id="{B532E4D1-6BE2-4FD8-84C2-F94E942677E1}"/>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3" name="手繪多邊形: 圖案 22">
              <a:extLst>
                <a:ext uri="{FF2B5EF4-FFF2-40B4-BE49-F238E27FC236}">
                  <a16:creationId xmlns:a16="http://schemas.microsoft.com/office/drawing/2014/main" id="{A5478CB3-BF8E-4795-96FD-F5B1261B386C}"/>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4" name="手繪多邊形: 圖案 23">
              <a:extLst>
                <a:ext uri="{FF2B5EF4-FFF2-40B4-BE49-F238E27FC236}">
                  <a16:creationId xmlns:a16="http://schemas.microsoft.com/office/drawing/2014/main" id="{F21AAF5B-976F-4C6D-BC74-B540E22BE42F}"/>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5" name="手繪多邊形: 圖案 24">
              <a:extLst>
                <a:ext uri="{FF2B5EF4-FFF2-40B4-BE49-F238E27FC236}">
                  <a16:creationId xmlns:a16="http://schemas.microsoft.com/office/drawing/2014/main" id="{17776A58-B66C-4CB2-BAAB-968B66955095}"/>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6" name="手繪多邊形: 圖案 25">
              <a:extLst>
                <a:ext uri="{FF2B5EF4-FFF2-40B4-BE49-F238E27FC236}">
                  <a16:creationId xmlns:a16="http://schemas.microsoft.com/office/drawing/2014/main" id="{CB2C3015-96C8-478D-81EE-1A91C471D5F8}"/>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7" name="手繪多邊形: 圖案 26">
              <a:extLst>
                <a:ext uri="{FF2B5EF4-FFF2-40B4-BE49-F238E27FC236}">
                  <a16:creationId xmlns:a16="http://schemas.microsoft.com/office/drawing/2014/main" id="{AD7EF9B5-39E4-4770-9D2E-D9925B09B311}"/>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8" name="手繪多邊形: 圖案 27">
              <a:extLst>
                <a:ext uri="{FF2B5EF4-FFF2-40B4-BE49-F238E27FC236}">
                  <a16:creationId xmlns:a16="http://schemas.microsoft.com/office/drawing/2014/main" id="{6003CA66-FBE2-4C94-93C7-1B53E98ACE63}"/>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29" name="手繪多邊形: 圖案 28">
              <a:extLst>
                <a:ext uri="{FF2B5EF4-FFF2-40B4-BE49-F238E27FC236}">
                  <a16:creationId xmlns:a16="http://schemas.microsoft.com/office/drawing/2014/main" id="{B075AE7B-88CF-4B81-AC75-6733BF4EC0E4}"/>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0" name="手繪多邊形: 圖案 29">
              <a:extLst>
                <a:ext uri="{FF2B5EF4-FFF2-40B4-BE49-F238E27FC236}">
                  <a16:creationId xmlns:a16="http://schemas.microsoft.com/office/drawing/2014/main" id="{BA86F2DD-73BA-49FB-B13A-5B7527728451}"/>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1" name="手繪多邊形: 圖案 30">
              <a:extLst>
                <a:ext uri="{FF2B5EF4-FFF2-40B4-BE49-F238E27FC236}">
                  <a16:creationId xmlns:a16="http://schemas.microsoft.com/office/drawing/2014/main" id="{980EBF34-D2CF-4250-804E-64CD83A542C3}"/>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2" name="手繪多邊形: 圖案 31">
              <a:extLst>
                <a:ext uri="{FF2B5EF4-FFF2-40B4-BE49-F238E27FC236}">
                  <a16:creationId xmlns:a16="http://schemas.microsoft.com/office/drawing/2014/main" id="{55FDEFAA-F9E9-4C0A-8FFB-781F82CEDDBD}"/>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3" name="手繪多邊形: 圖案 32">
              <a:extLst>
                <a:ext uri="{FF2B5EF4-FFF2-40B4-BE49-F238E27FC236}">
                  <a16:creationId xmlns:a16="http://schemas.microsoft.com/office/drawing/2014/main" id="{6DBED11E-3196-452E-A2FB-686D226446CB}"/>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4" name="手繪多邊形: 圖案 33">
              <a:extLst>
                <a:ext uri="{FF2B5EF4-FFF2-40B4-BE49-F238E27FC236}">
                  <a16:creationId xmlns:a16="http://schemas.microsoft.com/office/drawing/2014/main" id="{735CEC39-838A-47B0-853C-D4BF614AEDE5}"/>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5" name="手繪多邊形: 圖案 34">
              <a:extLst>
                <a:ext uri="{FF2B5EF4-FFF2-40B4-BE49-F238E27FC236}">
                  <a16:creationId xmlns:a16="http://schemas.microsoft.com/office/drawing/2014/main" id="{275EB123-2091-45C9-8986-00A058741CE0}"/>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6" name="手繪多邊形: 圖案 35">
              <a:extLst>
                <a:ext uri="{FF2B5EF4-FFF2-40B4-BE49-F238E27FC236}">
                  <a16:creationId xmlns:a16="http://schemas.microsoft.com/office/drawing/2014/main" id="{3039CAAB-538A-47F5-8A50-B155EB7183B8}"/>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7" name="手繪多邊形: 圖案 36">
              <a:extLst>
                <a:ext uri="{FF2B5EF4-FFF2-40B4-BE49-F238E27FC236}">
                  <a16:creationId xmlns:a16="http://schemas.microsoft.com/office/drawing/2014/main" id="{51A89C08-B87B-493A-9196-57C7895CB1F8}"/>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8" name="手繪多邊形: 圖案 37">
              <a:extLst>
                <a:ext uri="{FF2B5EF4-FFF2-40B4-BE49-F238E27FC236}">
                  <a16:creationId xmlns:a16="http://schemas.microsoft.com/office/drawing/2014/main" id="{B943A889-B9F0-4A64-83E5-B0FD91C3A08D}"/>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39" name="手繪多邊形: 圖案 38">
              <a:extLst>
                <a:ext uri="{FF2B5EF4-FFF2-40B4-BE49-F238E27FC236}">
                  <a16:creationId xmlns:a16="http://schemas.microsoft.com/office/drawing/2014/main" id="{39F97167-E7D8-499D-B274-388C042C84DF}"/>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40" name="手繪多邊形: 圖案 39">
              <a:extLst>
                <a:ext uri="{FF2B5EF4-FFF2-40B4-BE49-F238E27FC236}">
                  <a16:creationId xmlns:a16="http://schemas.microsoft.com/office/drawing/2014/main" id="{F30F3383-AEBA-4C90-94E0-47E2BDD6D1F5}"/>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41" name="手繪多邊形: 圖案 40">
              <a:extLst>
                <a:ext uri="{FF2B5EF4-FFF2-40B4-BE49-F238E27FC236}">
                  <a16:creationId xmlns:a16="http://schemas.microsoft.com/office/drawing/2014/main" id="{045D127B-F88E-4818-949A-69F3A321322C}"/>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42" name="手繪多邊形: 圖案 41">
              <a:extLst>
                <a:ext uri="{FF2B5EF4-FFF2-40B4-BE49-F238E27FC236}">
                  <a16:creationId xmlns:a16="http://schemas.microsoft.com/office/drawing/2014/main" id="{9C9F3149-883B-4892-B034-EE8D22904DFE}"/>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43" name="手繪多邊形: 圖案 42">
              <a:extLst>
                <a:ext uri="{FF2B5EF4-FFF2-40B4-BE49-F238E27FC236}">
                  <a16:creationId xmlns:a16="http://schemas.microsoft.com/office/drawing/2014/main" id="{A5FD64C9-0BAA-4AF4-8CE0-087E05CB2EC5}"/>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44" name="手繪多邊形: 圖案 43">
              <a:extLst>
                <a:ext uri="{FF2B5EF4-FFF2-40B4-BE49-F238E27FC236}">
                  <a16:creationId xmlns:a16="http://schemas.microsoft.com/office/drawing/2014/main" id="{14EFB3AA-73B3-4B45-A783-579830450D24}"/>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45" name="手繪多邊形: 圖案 44">
              <a:extLst>
                <a:ext uri="{FF2B5EF4-FFF2-40B4-BE49-F238E27FC236}">
                  <a16:creationId xmlns:a16="http://schemas.microsoft.com/office/drawing/2014/main" id="{F974022F-34CF-4D05-8444-E2FF7F9BEE45}"/>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46" name="手繪多邊形: 圖案 45">
              <a:extLst>
                <a:ext uri="{FF2B5EF4-FFF2-40B4-BE49-F238E27FC236}">
                  <a16:creationId xmlns:a16="http://schemas.microsoft.com/office/drawing/2014/main" id="{59505565-13CF-46C5-9E42-FA9E06AF5AE4}"/>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47" name="手繪多邊形: 圖案 46">
              <a:extLst>
                <a:ext uri="{FF2B5EF4-FFF2-40B4-BE49-F238E27FC236}">
                  <a16:creationId xmlns:a16="http://schemas.microsoft.com/office/drawing/2014/main" id="{B53D8660-74E1-4308-AA36-27958163C142}"/>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endParaRPr lang="zh-TW" altLang="en-US" sz="2400">
                <a:solidFill>
                  <a:schemeClr val="bg1"/>
                </a:solidFill>
              </a:endParaRPr>
            </a:p>
          </p:txBody>
        </p:sp>
        <p:sp>
          <p:nvSpPr>
            <p:cNvPr id="48" name="手繪多邊形: 圖案 47">
              <a:extLst>
                <a:ext uri="{FF2B5EF4-FFF2-40B4-BE49-F238E27FC236}">
                  <a16:creationId xmlns:a16="http://schemas.microsoft.com/office/drawing/2014/main" id="{C9B4B36E-9145-442C-B3EC-2BF615567803}"/>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endParaRPr lang="zh-TW" altLang="en-US" sz="2400">
                <a:solidFill>
                  <a:schemeClr val="bg1"/>
                </a:solidFill>
              </a:endParaRPr>
            </a:p>
          </p:txBody>
        </p:sp>
        <p:sp>
          <p:nvSpPr>
            <p:cNvPr id="49" name="手繪多邊形: 圖案 48">
              <a:extLst>
                <a:ext uri="{FF2B5EF4-FFF2-40B4-BE49-F238E27FC236}">
                  <a16:creationId xmlns:a16="http://schemas.microsoft.com/office/drawing/2014/main" id="{8835E1B1-79D9-4B75-82E0-565A6FAD8387}"/>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50" name="手繪多邊形: 圖案 49">
              <a:extLst>
                <a:ext uri="{FF2B5EF4-FFF2-40B4-BE49-F238E27FC236}">
                  <a16:creationId xmlns:a16="http://schemas.microsoft.com/office/drawing/2014/main" id="{CF301577-968D-40F3-A1E9-627DC8DF8FBF}"/>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grpSp>
      <p:cxnSp>
        <p:nvCxnSpPr>
          <p:cNvPr id="52" name="直線單箭頭接點 915">
            <a:extLst>
              <a:ext uri="{FF2B5EF4-FFF2-40B4-BE49-F238E27FC236}">
                <a16:creationId xmlns:a16="http://schemas.microsoft.com/office/drawing/2014/main" id="{808DF0B1-1124-46EC-9159-7C95C3D85269}"/>
              </a:ext>
            </a:extLst>
          </p:cNvPr>
          <p:cNvCxnSpPr>
            <a:cxnSpLocks/>
          </p:cNvCxnSpPr>
          <p:nvPr/>
        </p:nvCxnSpPr>
        <p:spPr>
          <a:xfrm>
            <a:off x="1906328" y="3653843"/>
            <a:ext cx="4309" cy="1268347"/>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grpSp>
        <p:nvGrpSpPr>
          <p:cNvPr id="53" name="群組 52">
            <a:extLst>
              <a:ext uri="{FF2B5EF4-FFF2-40B4-BE49-F238E27FC236}">
                <a16:creationId xmlns:a16="http://schemas.microsoft.com/office/drawing/2014/main" id="{4AD9C3FF-7024-4DED-9116-4B8F2305BBB7}"/>
              </a:ext>
            </a:extLst>
          </p:cNvPr>
          <p:cNvGrpSpPr/>
          <p:nvPr/>
        </p:nvGrpSpPr>
        <p:grpSpPr>
          <a:xfrm>
            <a:off x="1291976" y="2713952"/>
            <a:ext cx="1209541" cy="939888"/>
            <a:chOff x="-1775124" y="4074892"/>
            <a:chExt cx="620254" cy="492851"/>
          </a:xfrm>
          <a:gradFill>
            <a:gsLst>
              <a:gs pos="0">
                <a:srgbClr val="0D60FE"/>
              </a:gs>
              <a:gs pos="100000">
                <a:srgbClr val="4092E5"/>
              </a:gs>
            </a:gsLst>
            <a:lin ang="0" scaled="0"/>
          </a:gradFill>
          <a:effectLst>
            <a:outerShdw blurRad="50800" dist="38100" dir="2700000" algn="tl" rotWithShape="0">
              <a:prstClr val="black">
                <a:alpha val="40000"/>
              </a:prstClr>
            </a:outerShdw>
          </a:effectLst>
        </p:grpSpPr>
        <p:sp>
          <p:nvSpPr>
            <p:cNvPr id="54" name="手繪多邊形: 圖案 53">
              <a:extLst>
                <a:ext uri="{FF2B5EF4-FFF2-40B4-BE49-F238E27FC236}">
                  <a16:creationId xmlns:a16="http://schemas.microsoft.com/office/drawing/2014/main" id="{099D487A-4608-4534-8761-41CDD189331F}"/>
                </a:ext>
              </a:extLst>
            </p:cNvPr>
            <p:cNvSpPr/>
            <p:nvPr/>
          </p:nvSpPr>
          <p:spPr>
            <a:xfrm>
              <a:off x="-1775124" y="4074892"/>
              <a:ext cx="620254" cy="405123"/>
            </a:xfrm>
            <a:custGeom>
              <a:avLst/>
              <a:gdLst>
                <a:gd name="connsiteX0" fmla="*/ 571137 w 570007"/>
                <a:gd name="connsiteY0" fmla="*/ 16818 h 372301"/>
                <a:gd name="connsiteX1" fmla="*/ 571137 w 570007"/>
                <a:gd name="connsiteY1" fmla="*/ 357127 h 372301"/>
                <a:gd name="connsiteX2" fmla="*/ 554370 w 570007"/>
                <a:gd name="connsiteY2" fmla="*/ 373945 h 372301"/>
                <a:gd name="connsiteX3" fmla="*/ 554319 w 570007"/>
                <a:gd name="connsiteY3" fmla="*/ 373945 h 372301"/>
                <a:gd name="connsiteX4" fmla="*/ 16869 w 570007"/>
                <a:gd name="connsiteY4" fmla="*/ 373945 h 372301"/>
                <a:gd name="connsiteX5" fmla="*/ 0 w 570007"/>
                <a:gd name="connsiteY5" fmla="*/ 357127 h 372301"/>
                <a:gd name="connsiteX6" fmla="*/ 0 w 570007"/>
                <a:gd name="connsiteY6" fmla="*/ 16818 h 372301"/>
                <a:gd name="connsiteX7" fmla="*/ 16869 w 570007"/>
                <a:gd name="connsiteY7" fmla="*/ 0 h 372301"/>
                <a:gd name="connsiteX8" fmla="*/ 554319 w 570007"/>
                <a:gd name="connsiteY8" fmla="*/ 0 h 372301"/>
                <a:gd name="connsiteX9" fmla="*/ 571137 w 570007"/>
                <a:gd name="connsiteY9" fmla="*/ 16818 h 372301"/>
                <a:gd name="connsiteX10" fmla="*/ 553292 w 570007"/>
                <a:gd name="connsiteY10" fmla="*/ 294118 h 372301"/>
                <a:gd name="connsiteX11" fmla="*/ 553292 w 570007"/>
                <a:gd name="connsiteY11" fmla="*/ 26575 h 372301"/>
                <a:gd name="connsiteX12" fmla="*/ 540326 w 570007"/>
                <a:gd name="connsiteY12" fmla="*/ 15046 h 372301"/>
                <a:gd name="connsiteX13" fmla="*/ 30837 w 570007"/>
                <a:gd name="connsiteY13" fmla="*/ 15046 h 372301"/>
                <a:gd name="connsiteX14" fmla="*/ 17845 w 570007"/>
                <a:gd name="connsiteY14" fmla="*/ 26575 h 372301"/>
                <a:gd name="connsiteX15" fmla="*/ 17845 w 570007"/>
                <a:gd name="connsiteY15" fmla="*/ 293990 h 372301"/>
                <a:gd name="connsiteX16" fmla="*/ 30837 w 570007"/>
                <a:gd name="connsiteY16" fmla="*/ 305519 h 372301"/>
                <a:gd name="connsiteX17" fmla="*/ 540326 w 570007"/>
                <a:gd name="connsiteY17" fmla="*/ 305519 h 372301"/>
                <a:gd name="connsiteX18" fmla="*/ 553292 w 570007"/>
                <a:gd name="connsiteY18" fmla="*/ 293990 h 372301"/>
                <a:gd name="connsiteX19" fmla="*/ 315815 w 570007"/>
                <a:gd name="connsiteY19" fmla="*/ 338743 h 372301"/>
                <a:gd name="connsiteX20" fmla="*/ 292218 w 570007"/>
                <a:gd name="connsiteY20" fmla="*/ 315147 h 372301"/>
                <a:gd name="connsiteX21" fmla="*/ 268622 w 570007"/>
                <a:gd name="connsiteY21" fmla="*/ 338743 h 372301"/>
                <a:gd name="connsiteX22" fmla="*/ 292218 w 570007"/>
                <a:gd name="connsiteY22" fmla="*/ 362340 h 372301"/>
                <a:gd name="connsiteX23" fmla="*/ 292244 w 570007"/>
                <a:gd name="connsiteY23" fmla="*/ 362340 h 372301"/>
                <a:gd name="connsiteX24" fmla="*/ 315815 w 570007"/>
                <a:gd name="connsiteY24" fmla="*/ 338769 h 372301"/>
                <a:gd name="connsiteX25" fmla="*/ 315815 w 570007"/>
                <a:gd name="connsiteY25" fmla="*/ 338743 h 37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70007" h="372301">
                  <a:moveTo>
                    <a:pt x="571137" y="16818"/>
                  </a:moveTo>
                  <a:lnTo>
                    <a:pt x="571137" y="357127"/>
                  </a:lnTo>
                  <a:cubicBezTo>
                    <a:pt x="571152" y="366401"/>
                    <a:pt x="563645" y="373930"/>
                    <a:pt x="554370" y="373945"/>
                  </a:cubicBezTo>
                  <a:cubicBezTo>
                    <a:pt x="554352" y="373945"/>
                    <a:pt x="554337" y="373945"/>
                    <a:pt x="554319" y="373945"/>
                  </a:cubicBezTo>
                  <a:lnTo>
                    <a:pt x="16869" y="373945"/>
                  </a:lnTo>
                  <a:cubicBezTo>
                    <a:pt x="7567" y="373960"/>
                    <a:pt x="15" y="366430"/>
                    <a:pt x="0" y="357127"/>
                  </a:cubicBezTo>
                  <a:lnTo>
                    <a:pt x="0" y="16818"/>
                  </a:lnTo>
                  <a:cubicBezTo>
                    <a:pt x="28" y="7520"/>
                    <a:pt x="7572" y="0"/>
                    <a:pt x="16869" y="0"/>
                  </a:cubicBezTo>
                  <a:lnTo>
                    <a:pt x="554319" y="0"/>
                  </a:lnTo>
                  <a:cubicBezTo>
                    <a:pt x="563606" y="0"/>
                    <a:pt x="571137" y="7531"/>
                    <a:pt x="571137" y="16818"/>
                  </a:cubicBezTo>
                  <a:close/>
                  <a:moveTo>
                    <a:pt x="553292" y="294118"/>
                  </a:moveTo>
                  <a:lnTo>
                    <a:pt x="553292" y="26575"/>
                  </a:lnTo>
                  <a:cubicBezTo>
                    <a:pt x="552866" y="19824"/>
                    <a:pt x="547078" y="14681"/>
                    <a:pt x="540326" y="15046"/>
                  </a:cubicBezTo>
                  <a:lnTo>
                    <a:pt x="30837" y="15046"/>
                  </a:lnTo>
                  <a:cubicBezTo>
                    <a:pt x="24079" y="14679"/>
                    <a:pt x="18286" y="19822"/>
                    <a:pt x="17845" y="26575"/>
                  </a:cubicBezTo>
                  <a:lnTo>
                    <a:pt x="17845" y="293990"/>
                  </a:lnTo>
                  <a:cubicBezTo>
                    <a:pt x="18271" y="300751"/>
                    <a:pt x="24074" y="305899"/>
                    <a:pt x="30837" y="305519"/>
                  </a:cubicBezTo>
                  <a:lnTo>
                    <a:pt x="540326" y="305519"/>
                  </a:lnTo>
                  <a:cubicBezTo>
                    <a:pt x="547084" y="305899"/>
                    <a:pt x="552879" y="300745"/>
                    <a:pt x="553292" y="293990"/>
                  </a:cubicBezTo>
                  <a:close/>
                  <a:moveTo>
                    <a:pt x="315815" y="338743"/>
                  </a:moveTo>
                  <a:cubicBezTo>
                    <a:pt x="315815" y="325710"/>
                    <a:pt x="305249" y="315147"/>
                    <a:pt x="292218" y="315147"/>
                  </a:cubicBezTo>
                  <a:cubicBezTo>
                    <a:pt x="279185" y="315147"/>
                    <a:pt x="268622" y="325710"/>
                    <a:pt x="268622" y="338743"/>
                  </a:cubicBezTo>
                  <a:cubicBezTo>
                    <a:pt x="268622" y="351776"/>
                    <a:pt x="279188" y="362340"/>
                    <a:pt x="292218" y="362340"/>
                  </a:cubicBezTo>
                  <a:cubicBezTo>
                    <a:pt x="292226" y="362340"/>
                    <a:pt x="292237" y="362340"/>
                    <a:pt x="292244" y="362340"/>
                  </a:cubicBezTo>
                  <a:cubicBezTo>
                    <a:pt x="305262" y="362340"/>
                    <a:pt x="315815" y="351787"/>
                    <a:pt x="315815" y="338769"/>
                  </a:cubicBezTo>
                  <a:cubicBezTo>
                    <a:pt x="315815" y="338761"/>
                    <a:pt x="315815" y="338751"/>
                    <a:pt x="315815" y="338743"/>
                  </a:cubicBezTo>
                  <a:close/>
                </a:path>
              </a:pathLst>
            </a:custGeom>
            <a:grpFill/>
            <a:ln w="2566" cap="flat">
              <a:noFill/>
              <a:prstDash val="solid"/>
              <a:miter/>
            </a:ln>
          </p:spPr>
          <p:txBody>
            <a:bodyPr rtlCol="0" anchor="ctr"/>
            <a:lstStyle/>
            <a:p>
              <a:endParaRPr lang="zh-TW" altLang="en-US" sz="2400">
                <a:solidFill>
                  <a:schemeClr val="bg1"/>
                </a:solidFill>
              </a:endParaRPr>
            </a:p>
          </p:txBody>
        </p:sp>
        <p:sp>
          <p:nvSpPr>
            <p:cNvPr id="55" name="手繪多邊形: 圖案 54">
              <a:extLst>
                <a:ext uri="{FF2B5EF4-FFF2-40B4-BE49-F238E27FC236}">
                  <a16:creationId xmlns:a16="http://schemas.microsoft.com/office/drawing/2014/main" id="{A47F127B-C057-4B30-B0B8-8BFDC204532D}"/>
                </a:ext>
              </a:extLst>
            </p:cNvPr>
            <p:cNvSpPr/>
            <p:nvPr/>
          </p:nvSpPr>
          <p:spPr>
            <a:xfrm>
              <a:off x="-1617128" y="4548185"/>
              <a:ext cx="318508" cy="19558"/>
            </a:xfrm>
            <a:custGeom>
              <a:avLst/>
              <a:gdLst>
                <a:gd name="connsiteX0" fmla="*/ 294093 w 292706"/>
                <a:gd name="connsiteY0" fmla="*/ 19103 h 17973"/>
                <a:gd name="connsiteX1" fmla="*/ 0 w 292706"/>
                <a:gd name="connsiteY1" fmla="*/ 19103 h 17973"/>
                <a:gd name="connsiteX2" fmla="*/ 58387 w 292706"/>
                <a:gd name="connsiteY2" fmla="*/ 0 h 17973"/>
                <a:gd name="connsiteX3" fmla="*/ 147046 w 292706"/>
                <a:gd name="connsiteY3" fmla="*/ 0 h 17973"/>
                <a:gd name="connsiteX4" fmla="*/ 235654 w 292706"/>
                <a:gd name="connsiteY4" fmla="*/ 0 h 17973"/>
                <a:gd name="connsiteX5" fmla="*/ 294093 w 292706"/>
                <a:gd name="connsiteY5" fmla="*/ 19103 h 17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2706" h="17973">
                  <a:moveTo>
                    <a:pt x="294093" y="19103"/>
                  </a:moveTo>
                  <a:lnTo>
                    <a:pt x="0" y="19103"/>
                  </a:lnTo>
                  <a:lnTo>
                    <a:pt x="58387" y="0"/>
                  </a:lnTo>
                  <a:lnTo>
                    <a:pt x="147046" y="0"/>
                  </a:lnTo>
                  <a:lnTo>
                    <a:pt x="235654" y="0"/>
                  </a:lnTo>
                  <a:lnTo>
                    <a:pt x="294093" y="19103"/>
                  </a:lnTo>
                  <a:close/>
                </a:path>
              </a:pathLst>
            </a:custGeom>
            <a:grpFill/>
            <a:ln w="2566" cap="flat">
              <a:noFill/>
              <a:prstDash val="solid"/>
              <a:miter/>
            </a:ln>
          </p:spPr>
          <p:txBody>
            <a:bodyPr rtlCol="0" anchor="ctr"/>
            <a:lstStyle/>
            <a:p>
              <a:endParaRPr lang="zh-TW" altLang="en-US" sz="2400">
                <a:solidFill>
                  <a:schemeClr val="bg1"/>
                </a:solidFill>
              </a:endParaRPr>
            </a:p>
          </p:txBody>
        </p:sp>
        <p:sp>
          <p:nvSpPr>
            <p:cNvPr id="56" name="手繪多邊形: 圖案 55">
              <a:extLst>
                <a:ext uri="{FF2B5EF4-FFF2-40B4-BE49-F238E27FC236}">
                  <a16:creationId xmlns:a16="http://schemas.microsoft.com/office/drawing/2014/main" id="{A2C28978-FB24-4F97-828A-EEA45005E320}"/>
                </a:ext>
              </a:extLst>
            </p:cNvPr>
            <p:cNvSpPr/>
            <p:nvPr/>
          </p:nvSpPr>
          <p:spPr>
            <a:xfrm>
              <a:off x="-1553595" y="4494571"/>
              <a:ext cx="192782" cy="41910"/>
            </a:xfrm>
            <a:custGeom>
              <a:avLst/>
              <a:gdLst>
                <a:gd name="connsiteX0" fmla="*/ 0 w 177164"/>
                <a:gd name="connsiteY0" fmla="*/ 0 h 38513"/>
                <a:gd name="connsiteX1" fmla="*/ 177267 w 177164"/>
                <a:gd name="connsiteY1" fmla="*/ 0 h 38513"/>
                <a:gd name="connsiteX2" fmla="*/ 177267 w 177164"/>
                <a:gd name="connsiteY2" fmla="*/ 39978 h 38513"/>
                <a:gd name="connsiteX3" fmla="*/ 0 w 177164"/>
                <a:gd name="connsiteY3" fmla="*/ 39978 h 38513"/>
              </a:gdLst>
              <a:ahLst/>
              <a:cxnLst>
                <a:cxn ang="0">
                  <a:pos x="connsiteX0" y="connsiteY0"/>
                </a:cxn>
                <a:cxn ang="0">
                  <a:pos x="connsiteX1" y="connsiteY1"/>
                </a:cxn>
                <a:cxn ang="0">
                  <a:pos x="connsiteX2" y="connsiteY2"/>
                </a:cxn>
                <a:cxn ang="0">
                  <a:pos x="connsiteX3" y="connsiteY3"/>
                </a:cxn>
              </a:cxnLst>
              <a:rect l="l" t="t" r="r" b="b"/>
              <a:pathLst>
                <a:path w="177164" h="38513">
                  <a:moveTo>
                    <a:pt x="0" y="0"/>
                  </a:moveTo>
                  <a:lnTo>
                    <a:pt x="177267" y="0"/>
                  </a:lnTo>
                  <a:lnTo>
                    <a:pt x="177267" y="39978"/>
                  </a:lnTo>
                  <a:lnTo>
                    <a:pt x="0" y="39978"/>
                  </a:lnTo>
                  <a:close/>
                </a:path>
              </a:pathLst>
            </a:custGeom>
            <a:grpFill/>
            <a:ln w="2566" cap="flat">
              <a:noFill/>
              <a:prstDash val="solid"/>
              <a:miter/>
            </a:ln>
          </p:spPr>
          <p:txBody>
            <a:bodyPr rtlCol="0" anchor="ctr"/>
            <a:lstStyle/>
            <a:p>
              <a:endParaRPr lang="zh-TW" altLang="en-US" sz="2400">
                <a:solidFill>
                  <a:schemeClr val="bg1"/>
                </a:solidFill>
              </a:endParaRPr>
            </a:p>
          </p:txBody>
        </p:sp>
      </p:grpSp>
      <p:cxnSp>
        <p:nvCxnSpPr>
          <p:cNvPr id="57" name="直線單箭頭接點 915">
            <a:extLst>
              <a:ext uri="{FF2B5EF4-FFF2-40B4-BE49-F238E27FC236}">
                <a16:creationId xmlns:a16="http://schemas.microsoft.com/office/drawing/2014/main" id="{5A433D8C-E7CD-4EA2-8FC5-FC40C0FD49DB}"/>
              </a:ext>
            </a:extLst>
          </p:cNvPr>
          <p:cNvCxnSpPr>
            <a:cxnSpLocks/>
          </p:cNvCxnSpPr>
          <p:nvPr/>
        </p:nvCxnSpPr>
        <p:spPr>
          <a:xfrm>
            <a:off x="2725818" y="5271458"/>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63" name="矩形 901">
            <a:extLst>
              <a:ext uri="{FF2B5EF4-FFF2-40B4-BE49-F238E27FC236}">
                <a16:creationId xmlns:a16="http://schemas.microsoft.com/office/drawing/2014/main" id="{F525F459-4C51-45F9-99A9-5BB3542D5BF8}"/>
              </a:ext>
            </a:extLst>
          </p:cNvPr>
          <p:cNvSpPr/>
          <p:nvPr/>
        </p:nvSpPr>
        <p:spPr>
          <a:xfrm>
            <a:off x="1057507" y="3913195"/>
            <a:ext cx="833883" cy="318100"/>
          </a:xfrm>
          <a:prstGeom prst="rect">
            <a:avLst/>
          </a:prstGeom>
        </p:spPr>
        <p:txBody>
          <a:bodyPr wrap="none" anchor="t">
            <a:spAutoFit/>
          </a:bodyPr>
          <a:lstStyle/>
          <a:p>
            <a:r>
              <a:rPr lang="en-US" altLang="zh-TW" sz="1467" b="1">
                <a:solidFill>
                  <a:schemeClr val="bg1"/>
                </a:solidFill>
                <a:latin typeface="Arial" panose="020B0604020202020204" pitchFamily="34" charset="0"/>
                <a:ea typeface="Microsoft JhengHei"/>
                <a:cs typeface="Arial" panose="020B0604020202020204" pitchFamily="34" charset="0"/>
              </a:rPr>
              <a:t>Normal</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4" name="矩形 901">
            <a:extLst>
              <a:ext uri="{FF2B5EF4-FFF2-40B4-BE49-F238E27FC236}">
                <a16:creationId xmlns:a16="http://schemas.microsoft.com/office/drawing/2014/main" id="{DA1E80EC-A61F-4B50-A65B-B953D727BA9D}"/>
              </a:ext>
            </a:extLst>
          </p:cNvPr>
          <p:cNvSpPr/>
          <p:nvPr/>
        </p:nvSpPr>
        <p:spPr>
          <a:xfrm>
            <a:off x="946557" y="5598619"/>
            <a:ext cx="1740047" cy="318100"/>
          </a:xfrm>
          <a:prstGeom prst="rect">
            <a:avLst/>
          </a:prstGeom>
        </p:spPr>
        <p:txBody>
          <a:bodyPr wrap="square" anchor="t">
            <a:spAutoFit/>
          </a:bodyPr>
          <a:lstStyle/>
          <a:p>
            <a:pPr algn="ctr"/>
            <a:r>
              <a:rPr lang="en-US" altLang="zh-TW" sz="1467" b="1">
                <a:solidFill>
                  <a:schemeClr val="bg1"/>
                </a:solidFill>
                <a:latin typeface="Arial" panose="020B0604020202020204" pitchFamily="34" charset="0"/>
                <a:ea typeface="Microsoft JhengHei"/>
                <a:cs typeface="Arial" panose="020B0604020202020204" pitchFamily="34" charset="0"/>
              </a:rPr>
              <a:t>Primary NAS</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5" name="矩形 901">
            <a:extLst>
              <a:ext uri="{FF2B5EF4-FFF2-40B4-BE49-F238E27FC236}">
                <a16:creationId xmlns:a16="http://schemas.microsoft.com/office/drawing/2014/main" id="{BABDFD95-5835-45E4-B82C-E3C64684D5D1}"/>
              </a:ext>
            </a:extLst>
          </p:cNvPr>
          <p:cNvSpPr/>
          <p:nvPr/>
        </p:nvSpPr>
        <p:spPr>
          <a:xfrm>
            <a:off x="4094393" y="5538847"/>
            <a:ext cx="1740047" cy="318100"/>
          </a:xfrm>
          <a:prstGeom prst="rect">
            <a:avLst/>
          </a:prstGeom>
        </p:spPr>
        <p:txBody>
          <a:bodyPr wrap="square" anchor="t">
            <a:spAutoFit/>
          </a:bodyPr>
          <a:lstStyle/>
          <a:p>
            <a:pPr algn="ctr"/>
            <a:r>
              <a:rPr lang="en-US" altLang="zh-TW" sz="1467" b="1">
                <a:solidFill>
                  <a:schemeClr val="bg1"/>
                </a:solidFill>
                <a:latin typeface="Arial" panose="020B0604020202020204" pitchFamily="34" charset="0"/>
                <a:ea typeface="Microsoft JhengHei"/>
                <a:cs typeface="Arial" panose="020B0604020202020204" pitchFamily="34" charset="0"/>
              </a:rPr>
              <a:t>Secondary NAS</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6" name="矩形 901">
            <a:extLst>
              <a:ext uri="{FF2B5EF4-FFF2-40B4-BE49-F238E27FC236}">
                <a16:creationId xmlns:a16="http://schemas.microsoft.com/office/drawing/2014/main" id="{E9CDD8C0-62B2-4C88-837D-2775940D8EC5}"/>
              </a:ext>
            </a:extLst>
          </p:cNvPr>
          <p:cNvSpPr/>
          <p:nvPr/>
        </p:nvSpPr>
        <p:spPr>
          <a:xfrm>
            <a:off x="2482495" y="4912212"/>
            <a:ext cx="1740047" cy="297454"/>
          </a:xfrm>
          <a:prstGeom prst="rect">
            <a:avLst/>
          </a:prstGeom>
        </p:spPr>
        <p:txBody>
          <a:bodyPr wrap="square" anchor="t">
            <a:spAutoFit/>
          </a:bodyPr>
          <a:lstStyle/>
          <a:p>
            <a:pPr algn="ctr"/>
            <a:r>
              <a:rPr lang="en-US" altLang="zh-TW" sz="1333" b="1">
                <a:solidFill>
                  <a:schemeClr val="bg1"/>
                </a:solidFill>
                <a:latin typeface="Arial" panose="020B0604020202020204" pitchFamily="34" charset="0"/>
                <a:ea typeface="Microsoft JhengHei"/>
                <a:cs typeface="Arial" panose="020B0604020202020204" pitchFamily="34" charset="0"/>
              </a:rPr>
              <a:t>By schedule</a:t>
            </a:r>
            <a:endParaRPr lang="en-US" sz="1333">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7" name="矩形 901">
            <a:extLst>
              <a:ext uri="{FF2B5EF4-FFF2-40B4-BE49-F238E27FC236}">
                <a16:creationId xmlns:a16="http://schemas.microsoft.com/office/drawing/2014/main" id="{50BCDB10-51B7-43CA-8F85-AF38AD37FAFE}"/>
              </a:ext>
            </a:extLst>
          </p:cNvPr>
          <p:cNvSpPr/>
          <p:nvPr/>
        </p:nvSpPr>
        <p:spPr>
          <a:xfrm>
            <a:off x="2506685" y="5335657"/>
            <a:ext cx="1740047" cy="287323"/>
          </a:xfrm>
          <a:prstGeom prst="rect">
            <a:avLst/>
          </a:prstGeom>
        </p:spPr>
        <p:txBody>
          <a:bodyPr wrap="square" anchor="t">
            <a:spAutoFit/>
          </a:bodyPr>
          <a:lstStyle/>
          <a:p>
            <a:pPr algn="ctr"/>
            <a:r>
              <a:rPr lang="en-US" altLang="zh-TW" sz="1267" b="1">
                <a:solidFill>
                  <a:schemeClr val="bg1"/>
                </a:solidFill>
                <a:latin typeface="Arial" panose="020B0604020202020204" pitchFamily="34" charset="0"/>
                <a:ea typeface="Microsoft JhengHei"/>
                <a:cs typeface="Arial" panose="020B0604020202020204" pitchFamily="34" charset="0"/>
              </a:rPr>
              <a:t>Snapshot send</a:t>
            </a:r>
            <a:endParaRPr lang="en-US" sz="12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68" name="群組 67">
            <a:extLst>
              <a:ext uri="{FF2B5EF4-FFF2-40B4-BE49-F238E27FC236}">
                <a16:creationId xmlns:a16="http://schemas.microsoft.com/office/drawing/2014/main" id="{24AA6EF0-B143-4D05-9F72-6A5451A8112E}"/>
              </a:ext>
            </a:extLst>
          </p:cNvPr>
          <p:cNvGrpSpPr/>
          <p:nvPr/>
        </p:nvGrpSpPr>
        <p:grpSpPr>
          <a:xfrm>
            <a:off x="9580889" y="5107450"/>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69" name="手繪多邊形: 圖案 68">
              <a:extLst>
                <a:ext uri="{FF2B5EF4-FFF2-40B4-BE49-F238E27FC236}">
                  <a16:creationId xmlns:a16="http://schemas.microsoft.com/office/drawing/2014/main" id="{67863B4B-D759-4954-85E2-481B5D98F119}"/>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0" name="手繪多邊形: 圖案 69">
              <a:extLst>
                <a:ext uri="{FF2B5EF4-FFF2-40B4-BE49-F238E27FC236}">
                  <a16:creationId xmlns:a16="http://schemas.microsoft.com/office/drawing/2014/main" id="{BC3E0317-DB9C-4CF1-8E75-30BE4598CAFF}"/>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1" name="手繪多邊形: 圖案 70">
              <a:extLst>
                <a:ext uri="{FF2B5EF4-FFF2-40B4-BE49-F238E27FC236}">
                  <a16:creationId xmlns:a16="http://schemas.microsoft.com/office/drawing/2014/main" id="{7AB5414C-A1DC-4BC9-AF2C-75CDCAFFE42B}"/>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2" name="手繪多邊形: 圖案 71">
              <a:extLst>
                <a:ext uri="{FF2B5EF4-FFF2-40B4-BE49-F238E27FC236}">
                  <a16:creationId xmlns:a16="http://schemas.microsoft.com/office/drawing/2014/main" id="{822694A0-317A-4C86-91C9-4FFEF0C511E4}"/>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3" name="手繪多邊形: 圖案 72">
              <a:extLst>
                <a:ext uri="{FF2B5EF4-FFF2-40B4-BE49-F238E27FC236}">
                  <a16:creationId xmlns:a16="http://schemas.microsoft.com/office/drawing/2014/main" id="{C6818C61-3AAB-4698-9A2F-91D0A66B3E5C}"/>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4" name="手繪多邊形: 圖案 73">
              <a:extLst>
                <a:ext uri="{FF2B5EF4-FFF2-40B4-BE49-F238E27FC236}">
                  <a16:creationId xmlns:a16="http://schemas.microsoft.com/office/drawing/2014/main" id="{8665BA37-AF64-44C9-A1B7-479F9548CD1B}"/>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5" name="手繪多邊形: 圖案 74">
              <a:extLst>
                <a:ext uri="{FF2B5EF4-FFF2-40B4-BE49-F238E27FC236}">
                  <a16:creationId xmlns:a16="http://schemas.microsoft.com/office/drawing/2014/main" id="{9298841D-516E-499D-B2FC-17C6FF9982F4}"/>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6" name="手繪多邊形: 圖案 75">
              <a:extLst>
                <a:ext uri="{FF2B5EF4-FFF2-40B4-BE49-F238E27FC236}">
                  <a16:creationId xmlns:a16="http://schemas.microsoft.com/office/drawing/2014/main" id="{54059617-FB08-4337-BA24-31FDE4DB5537}"/>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7" name="手繪多邊形: 圖案 76">
              <a:extLst>
                <a:ext uri="{FF2B5EF4-FFF2-40B4-BE49-F238E27FC236}">
                  <a16:creationId xmlns:a16="http://schemas.microsoft.com/office/drawing/2014/main" id="{5806155E-9656-453E-B8D0-B8A881C07367}"/>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8" name="手繪多邊形: 圖案 77">
              <a:extLst>
                <a:ext uri="{FF2B5EF4-FFF2-40B4-BE49-F238E27FC236}">
                  <a16:creationId xmlns:a16="http://schemas.microsoft.com/office/drawing/2014/main" id="{B71294CF-35AA-41E2-A2E8-571AAE3BCFD7}"/>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79" name="手繪多邊形: 圖案 78">
              <a:extLst>
                <a:ext uri="{FF2B5EF4-FFF2-40B4-BE49-F238E27FC236}">
                  <a16:creationId xmlns:a16="http://schemas.microsoft.com/office/drawing/2014/main" id="{E69F45BA-447A-4A96-B1E9-55C4B193D45A}"/>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0" name="手繪多邊形: 圖案 79">
              <a:extLst>
                <a:ext uri="{FF2B5EF4-FFF2-40B4-BE49-F238E27FC236}">
                  <a16:creationId xmlns:a16="http://schemas.microsoft.com/office/drawing/2014/main" id="{5C11F24C-E2A9-448F-9715-6DDB324BA0CA}"/>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1" name="手繪多邊形: 圖案 80">
              <a:extLst>
                <a:ext uri="{FF2B5EF4-FFF2-40B4-BE49-F238E27FC236}">
                  <a16:creationId xmlns:a16="http://schemas.microsoft.com/office/drawing/2014/main" id="{6C833438-9F77-4685-BAB3-C92C98F6AC10}"/>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2" name="手繪多邊形: 圖案 81">
              <a:extLst>
                <a:ext uri="{FF2B5EF4-FFF2-40B4-BE49-F238E27FC236}">
                  <a16:creationId xmlns:a16="http://schemas.microsoft.com/office/drawing/2014/main" id="{8C036D31-DD05-4EAF-A26B-5EAFB16B1309}"/>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3" name="手繪多邊形: 圖案 82">
              <a:extLst>
                <a:ext uri="{FF2B5EF4-FFF2-40B4-BE49-F238E27FC236}">
                  <a16:creationId xmlns:a16="http://schemas.microsoft.com/office/drawing/2014/main" id="{39B84A27-A2ED-4A4D-B7FD-15FA64217E41}"/>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4" name="手繪多邊形: 圖案 83">
              <a:extLst>
                <a:ext uri="{FF2B5EF4-FFF2-40B4-BE49-F238E27FC236}">
                  <a16:creationId xmlns:a16="http://schemas.microsoft.com/office/drawing/2014/main" id="{E30CA93A-1F87-4B8B-BF6D-19042749F524}"/>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5" name="手繪多邊形: 圖案 84">
              <a:extLst>
                <a:ext uri="{FF2B5EF4-FFF2-40B4-BE49-F238E27FC236}">
                  <a16:creationId xmlns:a16="http://schemas.microsoft.com/office/drawing/2014/main" id="{A4C74C4E-1014-439F-BD1B-D351DCCCD0EE}"/>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6" name="手繪多邊形: 圖案 85">
              <a:extLst>
                <a:ext uri="{FF2B5EF4-FFF2-40B4-BE49-F238E27FC236}">
                  <a16:creationId xmlns:a16="http://schemas.microsoft.com/office/drawing/2014/main" id="{1BA2DB34-8791-4AC6-A09E-4B08F910C5A3}"/>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7" name="手繪多邊形: 圖案 86">
              <a:extLst>
                <a:ext uri="{FF2B5EF4-FFF2-40B4-BE49-F238E27FC236}">
                  <a16:creationId xmlns:a16="http://schemas.microsoft.com/office/drawing/2014/main" id="{AA39F9E8-0826-41FD-B3CB-24B9C4B3DF9A}"/>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8" name="手繪多邊形: 圖案 87">
              <a:extLst>
                <a:ext uri="{FF2B5EF4-FFF2-40B4-BE49-F238E27FC236}">
                  <a16:creationId xmlns:a16="http://schemas.microsoft.com/office/drawing/2014/main" id="{090EF563-0D63-4795-ABC3-EC92A124F295}"/>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89" name="手繪多邊形: 圖案 88">
              <a:extLst>
                <a:ext uri="{FF2B5EF4-FFF2-40B4-BE49-F238E27FC236}">
                  <a16:creationId xmlns:a16="http://schemas.microsoft.com/office/drawing/2014/main" id="{41CA087C-95FF-4FB6-867E-E8D579BFEC72}"/>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0" name="手繪多邊形: 圖案 89">
              <a:extLst>
                <a:ext uri="{FF2B5EF4-FFF2-40B4-BE49-F238E27FC236}">
                  <a16:creationId xmlns:a16="http://schemas.microsoft.com/office/drawing/2014/main" id="{4FFFE67D-7420-4C23-BA94-AE3DC57955B6}"/>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1" name="手繪多邊形: 圖案 90">
              <a:extLst>
                <a:ext uri="{FF2B5EF4-FFF2-40B4-BE49-F238E27FC236}">
                  <a16:creationId xmlns:a16="http://schemas.microsoft.com/office/drawing/2014/main" id="{FB4C29B6-DDD9-499E-9F9A-4E18E6C2D747}"/>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2" name="手繪多邊形: 圖案 91">
              <a:extLst>
                <a:ext uri="{FF2B5EF4-FFF2-40B4-BE49-F238E27FC236}">
                  <a16:creationId xmlns:a16="http://schemas.microsoft.com/office/drawing/2014/main" id="{872B27AC-16CF-4442-9CEE-1506B4A36D09}"/>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3" name="手繪多邊形: 圖案 92">
              <a:extLst>
                <a:ext uri="{FF2B5EF4-FFF2-40B4-BE49-F238E27FC236}">
                  <a16:creationId xmlns:a16="http://schemas.microsoft.com/office/drawing/2014/main" id="{291EB3C0-1A6F-458C-9870-56C13A65D61B}"/>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4" name="手繪多邊形: 圖案 93">
              <a:extLst>
                <a:ext uri="{FF2B5EF4-FFF2-40B4-BE49-F238E27FC236}">
                  <a16:creationId xmlns:a16="http://schemas.microsoft.com/office/drawing/2014/main" id="{63D8A37F-838A-4D62-B600-C3F4F7AA0533}"/>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5" name="手繪多邊形: 圖案 94">
              <a:extLst>
                <a:ext uri="{FF2B5EF4-FFF2-40B4-BE49-F238E27FC236}">
                  <a16:creationId xmlns:a16="http://schemas.microsoft.com/office/drawing/2014/main" id="{9F0D20F8-8408-4B6D-8C36-747490643170}"/>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6" name="手繪多邊形: 圖案 95">
              <a:extLst>
                <a:ext uri="{FF2B5EF4-FFF2-40B4-BE49-F238E27FC236}">
                  <a16:creationId xmlns:a16="http://schemas.microsoft.com/office/drawing/2014/main" id="{F72CF418-D1D7-4B70-B6C7-9865642AB3F2}"/>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7" name="手繪多邊形: 圖案 96">
              <a:extLst>
                <a:ext uri="{FF2B5EF4-FFF2-40B4-BE49-F238E27FC236}">
                  <a16:creationId xmlns:a16="http://schemas.microsoft.com/office/drawing/2014/main" id="{9B18B769-824E-41BB-8AD3-423621829CB8}"/>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8" name="手繪多邊形: 圖案 97">
              <a:extLst>
                <a:ext uri="{FF2B5EF4-FFF2-40B4-BE49-F238E27FC236}">
                  <a16:creationId xmlns:a16="http://schemas.microsoft.com/office/drawing/2014/main" id="{62E9FA34-A924-4D90-AB6A-9B5A93169F61}"/>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99" name="手繪多邊形: 圖案 98">
              <a:extLst>
                <a:ext uri="{FF2B5EF4-FFF2-40B4-BE49-F238E27FC236}">
                  <a16:creationId xmlns:a16="http://schemas.microsoft.com/office/drawing/2014/main" id="{84F9FE36-2F67-46DA-A790-C3EB7CEAEFE6}"/>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00" name="手繪多邊形: 圖案 99">
              <a:extLst>
                <a:ext uri="{FF2B5EF4-FFF2-40B4-BE49-F238E27FC236}">
                  <a16:creationId xmlns:a16="http://schemas.microsoft.com/office/drawing/2014/main" id="{B2943DB3-9BFA-4D69-9298-3E1E08E8ADEF}"/>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01" name="手繪多邊形: 圖案 100">
              <a:extLst>
                <a:ext uri="{FF2B5EF4-FFF2-40B4-BE49-F238E27FC236}">
                  <a16:creationId xmlns:a16="http://schemas.microsoft.com/office/drawing/2014/main" id="{50A745DC-B058-440A-8DE1-2E620A0705BD}"/>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02" name="手繪多邊形: 圖案 101">
              <a:extLst>
                <a:ext uri="{FF2B5EF4-FFF2-40B4-BE49-F238E27FC236}">
                  <a16:creationId xmlns:a16="http://schemas.microsoft.com/office/drawing/2014/main" id="{9EC4FD20-40EE-40C1-AC18-136E92109AAC}"/>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03" name="手繪多邊形: 圖案 102">
              <a:extLst>
                <a:ext uri="{FF2B5EF4-FFF2-40B4-BE49-F238E27FC236}">
                  <a16:creationId xmlns:a16="http://schemas.microsoft.com/office/drawing/2014/main" id="{48C1F1C0-B44F-415F-B93C-D6A227E9ECAD}"/>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04" name="手繪多邊形: 圖案 103">
              <a:extLst>
                <a:ext uri="{FF2B5EF4-FFF2-40B4-BE49-F238E27FC236}">
                  <a16:creationId xmlns:a16="http://schemas.microsoft.com/office/drawing/2014/main" id="{21748E99-D636-4947-BE8C-90A2011F3756}"/>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05" name="手繪多邊形: 圖案 104">
              <a:extLst>
                <a:ext uri="{FF2B5EF4-FFF2-40B4-BE49-F238E27FC236}">
                  <a16:creationId xmlns:a16="http://schemas.microsoft.com/office/drawing/2014/main" id="{95A0CFBA-D823-45DE-B420-0BB2D2686F78}"/>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06" name="手繪多邊形: 圖案 105">
              <a:extLst>
                <a:ext uri="{FF2B5EF4-FFF2-40B4-BE49-F238E27FC236}">
                  <a16:creationId xmlns:a16="http://schemas.microsoft.com/office/drawing/2014/main" id="{A3900A12-2D9A-4E3C-9D51-FD9F378025FD}"/>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endParaRPr lang="zh-TW" altLang="en-US" sz="2400">
                <a:solidFill>
                  <a:schemeClr val="bg1"/>
                </a:solidFill>
              </a:endParaRPr>
            </a:p>
          </p:txBody>
        </p:sp>
        <p:sp>
          <p:nvSpPr>
            <p:cNvPr id="107" name="手繪多邊形: 圖案 106">
              <a:extLst>
                <a:ext uri="{FF2B5EF4-FFF2-40B4-BE49-F238E27FC236}">
                  <a16:creationId xmlns:a16="http://schemas.microsoft.com/office/drawing/2014/main" id="{75CCF799-E1F4-4828-94B6-683E66A629D1}"/>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endParaRPr lang="zh-TW" altLang="en-US" sz="2400">
                <a:solidFill>
                  <a:schemeClr val="bg1"/>
                </a:solidFill>
              </a:endParaRPr>
            </a:p>
          </p:txBody>
        </p:sp>
        <p:sp>
          <p:nvSpPr>
            <p:cNvPr id="108" name="手繪多邊形: 圖案 107">
              <a:extLst>
                <a:ext uri="{FF2B5EF4-FFF2-40B4-BE49-F238E27FC236}">
                  <a16:creationId xmlns:a16="http://schemas.microsoft.com/office/drawing/2014/main" id="{2E4CD6D0-7BDF-48DD-B4DD-6388C1CAF5B0}"/>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sp>
          <p:nvSpPr>
            <p:cNvPr id="109" name="手繪多邊形: 圖案 108">
              <a:extLst>
                <a:ext uri="{FF2B5EF4-FFF2-40B4-BE49-F238E27FC236}">
                  <a16:creationId xmlns:a16="http://schemas.microsoft.com/office/drawing/2014/main" id="{3CE8720C-FD0B-4E59-AA77-68A09BEB39CB}"/>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endParaRPr lang="zh-TW" altLang="en-US" sz="2400">
                <a:solidFill>
                  <a:schemeClr val="bg1"/>
                </a:solidFill>
              </a:endParaRPr>
            </a:p>
          </p:txBody>
        </p:sp>
      </p:grpSp>
      <p:cxnSp>
        <p:nvCxnSpPr>
          <p:cNvPr id="115" name="直線單箭頭接點 915">
            <a:extLst>
              <a:ext uri="{FF2B5EF4-FFF2-40B4-BE49-F238E27FC236}">
                <a16:creationId xmlns:a16="http://schemas.microsoft.com/office/drawing/2014/main" id="{1C2D8E79-FBC2-4A88-A794-9AE532297856}"/>
              </a:ext>
            </a:extLst>
          </p:cNvPr>
          <p:cNvCxnSpPr>
            <a:cxnSpLocks/>
          </p:cNvCxnSpPr>
          <p:nvPr/>
        </p:nvCxnSpPr>
        <p:spPr>
          <a:xfrm>
            <a:off x="7330315" y="3071070"/>
            <a:ext cx="37567" cy="1898275"/>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16" name="矩形 901">
            <a:extLst>
              <a:ext uri="{FF2B5EF4-FFF2-40B4-BE49-F238E27FC236}">
                <a16:creationId xmlns:a16="http://schemas.microsoft.com/office/drawing/2014/main" id="{EBC5AE23-CBF0-4A1F-900E-16F3A00D2C7B}"/>
              </a:ext>
            </a:extLst>
          </p:cNvPr>
          <p:cNvSpPr/>
          <p:nvPr/>
        </p:nvSpPr>
        <p:spPr>
          <a:xfrm>
            <a:off x="6533999" y="3649106"/>
            <a:ext cx="833883" cy="318100"/>
          </a:xfrm>
          <a:prstGeom prst="rect">
            <a:avLst/>
          </a:prstGeom>
        </p:spPr>
        <p:txBody>
          <a:bodyPr wrap="none" anchor="t">
            <a:spAutoFit/>
          </a:bodyPr>
          <a:lstStyle/>
          <a:p>
            <a:r>
              <a:rPr lang="en-US" altLang="zh-TW" sz="1467" b="1">
                <a:solidFill>
                  <a:schemeClr val="bg1"/>
                </a:solidFill>
                <a:latin typeface="Arial" panose="020B0604020202020204" pitchFamily="34" charset="0"/>
                <a:ea typeface="Microsoft JhengHei"/>
                <a:cs typeface="Arial" panose="020B0604020202020204" pitchFamily="34" charset="0"/>
              </a:rPr>
              <a:t>Normal</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7" name="矩形 901">
            <a:extLst>
              <a:ext uri="{FF2B5EF4-FFF2-40B4-BE49-F238E27FC236}">
                <a16:creationId xmlns:a16="http://schemas.microsoft.com/office/drawing/2014/main" id="{4F0D2130-106B-4FD5-ACFA-74C233A4BC4C}"/>
              </a:ext>
            </a:extLst>
          </p:cNvPr>
          <p:cNvSpPr/>
          <p:nvPr/>
        </p:nvSpPr>
        <p:spPr>
          <a:xfrm>
            <a:off x="6454754" y="5599112"/>
            <a:ext cx="1740047" cy="318100"/>
          </a:xfrm>
          <a:prstGeom prst="rect">
            <a:avLst/>
          </a:prstGeom>
        </p:spPr>
        <p:txBody>
          <a:bodyPr wrap="square" anchor="t">
            <a:spAutoFit/>
          </a:bodyPr>
          <a:lstStyle/>
          <a:p>
            <a:pPr algn="ctr"/>
            <a:r>
              <a:rPr lang="en-US" altLang="zh-TW" sz="1467" b="1">
                <a:solidFill>
                  <a:schemeClr val="bg1"/>
                </a:solidFill>
                <a:latin typeface="Arial" panose="020B0604020202020204" pitchFamily="34" charset="0"/>
                <a:ea typeface="Microsoft JhengHei"/>
                <a:cs typeface="Arial" panose="020B0604020202020204" pitchFamily="34" charset="0"/>
              </a:rPr>
              <a:t>Primary NAS</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8" name="矩形 901">
            <a:extLst>
              <a:ext uri="{FF2B5EF4-FFF2-40B4-BE49-F238E27FC236}">
                <a16:creationId xmlns:a16="http://schemas.microsoft.com/office/drawing/2014/main" id="{3F4CF34A-8D90-4C85-806F-ABDE6811F2D2}"/>
              </a:ext>
            </a:extLst>
          </p:cNvPr>
          <p:cNvSpPr/>
          <p:nvPr/>
        </p:nvSpPr>
        <p:spPr>
          <a:xfrm>
            <a:off x="9602590" y="5539340"/>
            <a:ext cx="1740047" cy="318100"/>
          </a:xfrm>
          <a:prstGeom prst="rect">
            <a:avLst/>
          </a:prstGeom>
        </p:spPr>
        <p:txBody>
          <a:bodyPr wrap="square" anchor="t">
            <a:spAutoFit/>
          </a:bodyPr>
          <a:lstStyle/>
          <a:p>
            <a:pPr algn="ctr"/>
            <a:r>
              <a:rPr lang="en-US" altLang="zh-TW" sz="1467" b="1">
                <a:solidFill>
                  <a:schemeClr val="bg1"/>
                </a:solidFill>
                <a:latin typeface="Arial" panose="020B0604020202020204" pitchFamily="34" charset="0"/>
                <a:ea typeface="Microsoft JhengHei"/>
                <a:cs typeface="Arial" panose="020B0604020202020204" pitchFamily="34" charset="0"/>
              </a:rPr>
              <a:t>Secondary NAS</a:t>
            </a:r>
            <a:endParaRPr lang="en-US" sz="1467">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119" name="直線單箭頭接點 915">
            <a:extLst>
              <a:ext uri="{FF2B5EF4-FFF2-40B4-BE49-F238E27FC236}">
                <a16:creationId xmlns:a16="http://schemas.microsoft.com/office/drawing/2014/main" id="{E4F15E62-B4B1-4DA7-9DC2-49428EA9BC74}"/>
              </a:ext>
            </a:extLst>
          </p:cNvPr>
          <p:cNvCxnSpPr>
            <a:cxnSpLocks/>
          </p:cNvCxnSpPr>
          <p:nvPr/>
        </p:nvCxnSpPr>
        <p:spPr>
          <a:xfrm>
            <a:off x="8246105" y="5268800"/>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20" name="矩形 901">
            <a:extLst>
              <a:ext uri="{FF2B5EF4-FFF2-40B4-BE49-F238E27FC236}">
                <a16:creationId xmlns:a16="http://schemas.microsoft.com/office/drawing/2014/main" id="{77F63149-C60A-4E19-A5A6-43A7B66CA894}"/>
              </a:ext>
            </a:extLst>
          </p:cNvPr>
          <p:cNvSpPr/>
          <p:nvPr/>
        </p:nvSpPr>
        <p:spPr>
          <a:xfrm>
            <a:off x="7994261" y="5230294"/>
            <a:ext cx="1740047" cy="502573"/>
          </a:xfrm>
          <a:prstGeom prst="rect">
            <a:avLst/>
          </a:prstGeom>
        </p:spPr>
        <p:txBody>
          <a:bodyPr wrap="square" anchor="t">
            <a:spAutoFit/>
          </a:bodyPr>
          <a:lstStyle/>
          <a:p>
            <a:pPr algn="ctr"/>
            <a:r>
              <a:rPr lang="en-US" altLang="zh-TW" sz="1333" b="1">
                <a:solidFill>
                  <a:schemeClr val="bg1"/>
                </a:solidFill>
                <a:latin typeface="Arial" panose="020B0604020202020204" pitchFamily="34" charset="0"/>
                <a:ea typeface="Microsoft JhengHei"/>
                <a:cs typeface="Arial" panose="020B0604020202020204" pitchFamily="34" charset="0"/>
              </a:rPr>
              <a:t>Real-time Snapshot</a:t>
            </a:r>
            <a:endParaRPr lang="en-US" sz="1333">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121" name="直線單箭頭接點 915">
            <a:extLst>
              <a:ext uri="{FF2B5EF4-FFF2-40B4-BE49-F238E27FC236}">
                <a16:creationId xmlns:a16="http://schemas.microsoft.com/office/drawing/2014/main" id="{37CE696B-957A-4D43-BCA0-C7DEAECA9A7F}"/>
              </a:ext>
            </a:extLst>
          </p:cNvPr>
          <p:cNvCxnSpPr>
            <a:cxnSpLocks/>
          </p:cNvCxnSpPr>
          <p:nvPr/>
        </p:nvCxnSpPr>
        <p:spPr>
          <a:xfrm>
            <a:off x="7720499" y="3071068"/>
            <a:ext cx="1838989" cy="1851122"/>
          </a:xfrm>
          <a:prstGeom prst="straightConnector1">
            <a:avLst/>
          </a:prstGeom>
          <a:ln w="19050" cap="rnd">
            <a:gradFill>
              <a:gsLst>
                <a:gs pos="0">
                  <a:srgbClr val="00379A"/>
                </a:gs>
                <a:gs pos="100000">
                  <a:srgbClr val="274DA5"/>
                </a:gs>
              </a:gsLst>
              <a:lin ang="5400000" scaled="1"/>
            </a:gradFill>
            <a:prstDash val="sysDash"/>
            <a:round/>
            <a:headEnd type="none"/>
            <a:tailEnd type="triangle"/>
          </a:ln>
        </p:spPr>
        <p:style>
          <a:lnRef idx="1">
            <a:schemeClr val="accent1"/>
          </a:lnRef>
          <a:fillRef idx="0">
            <a:schemeClr val="accent1"/>
          </a:fillRef>
          <a:effectRef idx="0">
            <a:schemeClr val="accent1"/>
          </a:effectRef>
          <a:fontRef idx="minor">
            <a:schemeClr val="tx1"/>
          </a:fontRef>
        </p:style>
      </p:cxnSp>
      <p:grpSp>
        <p:nvGrpSpPr>
          <p:cNvPr id="122" name="群組 121">
            <a:extLst>
              <a:ext uri="{FF2B5EF4-FFF2-40B4-BE49-F238E27FC236}">
                <a16:creationId xmlns:a16="http://schemas.microsoft.com/office/drawing/2014/main" id="{AF937037-51C5-4960-AA51-F1D3FBF32AC1}"/>
              </a:ext>
            </a:extLst>
          </p:cNvPr>
          <p:cNvGrpSpPr/>
          <p:nvPr/>
        </p:nvGrpSpPr>
        <p:grpSpPr>
          <a:xfrm>
            <a:off x="6439663" y="2908827"/>
            <a:ext cx="1992229" cy="240091"/>
            <a:chOff x="6409340" y="2839578"/>
            <a:chExt cx="2149752" cy="259074"/>
          </a:xfrm>
          <a:effectLst>
            <a:outerShdw blurRad="50800" dist="38100" dir="2700000" algn="tl" rotWithShape="0">
              <a:prstClr val="black">
                <a:alpha val="40000"/>
              </a:prstClr>
            </a:outerShdw>
          </a:effectLst>
        </p:grpSpPr>
        <p:sp>
          <p:nvSpPr>
            <p:cNvPr id="123" name="矩形: 圓角 122">
              <a:extLst>
                <a:ext uri="{FF2B5EF4-FFF2-40B4-BE49-F238E27FC236}">
                  <a16:creationId xmlns:a16="http://schemas.microsoft.com/office/drawing/2014/main" id="{5D74F49E-6188-4951-8B6F-CEC2A665DF49}"/>
                </a:ext>
              </a:extLst>
            </p:cNvPr>
            <p:cNvSpPr/>
            <p:nvPr/>
          </p:nvSpPr>
          <p:spPr>
            <a:xfrm>
              <a:off x="6410338" y="2847594"/>
              <a:ext cx="2148754" cy="251058"/>
            </a:xfrm>
            <a:prstGeom prst="roundRect">
              <a:avLst>
                <a:gd name="adj" fmla="val 9313"/>
              </a:avLst>
            </a:prstGeom>
            <a:gradFill>
              <a:gsLst>
                <a:gs pos="4000">
                  <a:srgbClr val="1B3394"/>
                </a:gs>
                <a:gs pos="100000">
                  <a:srgbClr val="3259A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4533" b="1">
                <a:solidFill>
                  <a:schemeClr val="bg1"/>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pic>
          <p:nvPicPr>
            <p:cNvPr id="124" name="圖形 123">
              <a:extLst>
                <a:ext uri="{FF2B5EF4-FFF2-40B4-BE49-F238E27FC236}">
                  <a16:creationId xmlns:a16="http://schemas.microsoft.com/office/drawing/2014/main" id="{670591BB-27AD-4A47-9E84-FFC92246D11F}"/>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409340" y="2839578"/>
              <a:ext cx="2149751" cy="259073"/>
            </a:xfrm>
            <a:prstGeom prst="rect">
              <a:avLst/>
            </a:prstGeom>
          </p:spPr>
        </p:pic>
      </p:grpSp>
      <p:sp>
        <p:nvSpPr>
          <p:cNvPr id="125" name="矩形 901">
            <a:extLst>
              <a:ext uri="{FF2B5EF4-FFF2-40B4-BE49-F238E27FC236}">
                <a16:creationId xmlns:a16="http://schemas.microsoft.com/office/drawing/2014/main" id="{77576072-8A56-4D01-BE1A-7F4A0A304A18}"/>
              </a:ext>
            </a:extLst>
          </p:cNvPr>
          <p:cNvSpPr/>
          <p:nvPr/>
        </p:nvSpPr>
        <p:spPr>
          <a:xfrm>
            <a:off x="8763185" y="3730370"/>
            <a:ext cx="2606804" cy="315471"/>
          </a:xfrm>
          <a:prstGeom prst="rect">
            <a:avLst/>
          </a:prstGeom>
        </p:spPr>
        <p:txBody>
          <a:bodyPr wrap="none" lIns="91440" tIns="45720" rIns="91440" bIns="45720" anchor="t">
            <a:spAutoFit/>
          </a:bodyPr>
          <a:lstStyle/>
          <a:p>
            <a:r>
              <a:rPr lang="en-US" altLang="zh-TW" sz="1450" b="1">
                <a:solidFill>
                  <a:schemeClr val="bg1"/>
                </a:solidFill>
                <a:latin typeface="Arial"/>
                <a:ea typeface="Microsoft JhengHei"/>
                <a:cs typeface="Arial"/>
              </a:rPr>
              <a:t>Disaster Recovery (RPO=0)</a:t>
            </a:r>
            <a:endParaRPr lang="en-US" sz="1450">
              <a:solidFill>
                <a:schemeClr val="bg1"/>
              </a:solidFill>
              <a:latin typeface="Arial"/>
              <a:ea typeface="微軟正黑體" panose="020B0604030504040204" pitchFamily="34" charset="-120"/>
              <a:cs typeface="Arial"/>
            </a:endParaRPr>
          </a:p>
        </p:txBody>
      </p:sp>
      <p:sp>
        <p:nvSpPr>
          <p:cNvPr id="126" name="矩形 901">
            <a:extLst>
              <a:ext uri="{FF2B5EF4-FFF2-40B4-BE49-F238E27FC236}">
                <a16:creationId xmlns:a16="http://schemas.microsoft.com/office/drawing/2014/main" id="{82938F85-D2B6-4808-B0C9-4990F5365523}"/>
              </a:ext>
            </a:extLst>
          </p:cNvPr>
          <p:cNvSpPr/>
          <p:nvPr/>
        </p:nvSpPr>
        <p:spPr>
          <a:xfrm>
            <a:off x="7676693" y="5899267"/>
            <a:ext cx="2432269" cy="502573"/>
          </a:xfrm>
          <a:prstGeom prst="rect">
            <a:avLst/>
          </a:prstGeom>
        </p:spPr>
        <p:txBody>
          <a:bodyPr wrap="none" anchor="t">
            <a:spAutoFit/>
          </a:bodyPr>
          <a:lstStyle/>
          <a:p>
            <a:r>
              <a:rPr lang="en-US" altLang="zh-TW" sz="1333" b="1">
                <a:solidFill>
                  <a:schemeClr val="bg1"/>
                </a:solidFill>
                <a:latin typeface="Arial" panose="020B0604020202020204" pitchFamily="34" charset="0"/>
                <a:ea typeface="Microsoft JhengHei"/>
                <a:cs typeface="Arial" panose="020B0604020202020204" pitchFamily="34" charset="0"/>
              </a:rPr>
              <a:t>Direct connected via 25GbE</a:t>
            </a:r>
            <a:br>
              <a:rPr lang="en-US" sz="1333" b="1">
                <a:solidFill>
                  <a:schemeClr val="bg1"/>
                </a:solidFill>
                <a:latin typeface="Arial" panose="020B0604020202020204" pitchFamily="34" charset="0"/>
                <a:ea typeface="Microsoft JhengHei"/>
                <a:cs typeface="Arial" panose="020B0604020202020204" pitchFamily="34" charset="0"/>
              </a:rPr>
            </a:br>
            <a:r>
              <a:rPr lang="en-US" sz="1333" b="1">
                <a:solidFill>
                  <a:schemeClr val="bg1"/>
                </a:solidFill>
                <a:latin typeface="Arial" panose="020B0604020202020204" pitchFamily="34" charset="0"/>
                <a:ea typeface="Microsoft JhengHei"/>
                <a:cs typeface="Arial" panose="020B0604020202020204" pitchFamily="34" charset="0"/>
              </a:rPr>
              <a:t>(Round Trip Latency &lt; 5ms)</a:t>
            </a:r>
            <a:endParaRPr lang="en-US" sz="1333">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27" name="群組 126">
            <a:extLst>
              <a:ext uri="{FF2B5EF4-FFF2-40B4-BE49-F238E27FC236}">
                <a16:creationId xmlns:a16="http://schemas.microsoft.com/office/drawing/2014/main" id="{E8269A29-469E-4DA0-B0FD-5E8CB2633708}"/>
              </a:ext>
            </a:extLst>
          </p:cNvPr>
          <p:cNvGrpSpPr/>
          <p:nvPr/>
        </p:nvGrpSpPr>
        <p:grpSpPr>
          <a:xfrm>
            <a:off x="4679943" y="4632193"/>
            <a:ext cx="579995" cy="579995"/>
            <a:chOff x="4435908" y="4889651"/>
            <a:chExt cx="759453" cy="759453"/>
          </a:xfrm>
        </p:grpSpPr>
        <p:sp>
          <p:nvSpPr>
            <p:cNvPr id="128" name="手繪多邊形: 圖案 956">
              <a:extLst>
                <a:ext uri="{FF2B5EF4-FFF2-40B4-BE49-F238E27FC236}">
                  <a16:creationId xmlns:a16="http://schemas.microsoft.com/office/drawing/2014/main" id="{6CEF0806-4EB8-44CA-B5E7-DE27BC00C1E5}"/>
                </a:ext>
              </a:extLst>
            </p:cNvPr>
            <p:cNvSpPr/>
            <p:nvPr/>
          </p:nvSpPr>
          <p:spPr>
            <a:xfrm>
              <a:off x="4435908" y="4889651"/>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pic>
          <p:nvPicPr>
            <p:cNvPr id="129" name="圖形 128">
              <a:extLst>
                <a:ext uri="{FF2B5EF4-FFF2-40B4-BE49-F238E27FC236}">
                  <a16:creationId xmlns:a16="http://schemas.microsoft.com/office/drawing/2014/main" id="{9B1F413C-8985-473D-B560-519788D55A2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545942" y="5052140"/>
              <a:ext cx="542227" cy="408344"/>
            </a:xfrm>
            <a:prstGeom prst="rect">
              <a:avLst/>
            </a:prstGeom>
            <a:effectLst>
              <a:outerShdw blurRad="50800" dist="38100" dir="2700000" algn="tl" rotWithShape="0">
                <a:prstClr val="black">
                  <a:alpha val="40000"/>
                </a:prstClr>
              </a:outerShdw>
            </a:effectLst>
          </p:spPr>
        </p:pic>
      </p:grpSp>
      <p:pic>
        <p:nvPicPr>
          <p:cNvPr id="133" name="圖片 132">
            <a:extLst>
              <a:ext uri="{FF2B5EF4-FFF2-40B4-BE49-F238E27FC236}">
                <a16:creationId xmlns:a16="http://schemas.microsoft.com/office/drawing/2014/main" id="{B9367910-1B36-4E5A-AD7A-F5DD2F1412AD}"/>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 uri="{28A0092B-C50C-407E-A947-70E740481C1C}">
                <a14:useLocalDpi xmlns:a14="http://schemas.microsoft.com/office/drawing/2010/main"/>
              </a:ext>
            </a:extLst>
          </a:blip>
          <a:srcRect/>
          <a:stretch/>
        </p:blipFill>
        <p:spPr>
          <a:xfrm>
            <a:off x="916325" y="1992142"/>
            <a:ext cx="3660695" cy="415720"/>
          </a:xfrm>
          <a:prstGeom prst="rect">
            <a:avLst/>
          </a:prstGeom>
          <a:effectLst>
            <a:outerShdw blurRad="50800" dist="38100" dir="2700000" algn="tl" rotWithShape="0">
              <a:prstClr val="black">
                <a:alpha val="40000"/>
              </a:prstClr>
            </a:outerShdw>
          </a:effectLst>
        </p:spPr>
      </p:pic>
      <p:pic>
        <p:nvPicPr>
          <p:cNvPr id="134" name="圖片 133">
            <a:extLst>
              <a:ext uri="{FF2B5EF4-FFF2-40B4-BE49-F238E27FC236}">
                <a16:creationId xmlns:a16="http://schemas.microsoft.com/office/drawing/2014/main" id="{87956480-ACED-4B30-BE7C-F170AD13E4E1}"/>
              </a:ext>
            </a:extLst>
          </p:cNvPr>
          <p:cNvPicPr>
            <a:picLocks noChangeAspect="1"/>
          </p:cNvPicPr>
          <p:nvPr/>
        </p:nvPicPr>
        <p:blipFill>
          <a:blip r:embed="rId9" cstate="print">
            <a:extLst>
              <a:ext uri="{28A0092B-C50C-407E-A947-70E740481C1C}">
                <a14:useLocalDpi xmlns:a14="http://schemas.microsoft.com/office/drawing/2010/main"/>
              </a:ext>
            </a:extLst>
          </a:blip>
          <a:srcRect/>
          <a:stretch/>
        </p:blipFill>
        <p:spPr>
          <a:xfrm>
            <a:off x="6439631" y="2006522"/>
            <a:ext cx="2958500" cy="415720"/>
          </a:xfrm>
          <a:prstGeom prst="rect">
            <a:avLst/>
          </a:prstGeom>
          <a:effectLst>
            <a:outerShdw blurRad="50800" dist="38100" dir="2700000" algn="tl" rotWithShape="0">
              <a:prstClr val="black">
                <a:alpha val="40000"/>
              </a:prstClr>
            </a:outerShdw>
          </a:effectLst>
        </p:spPr>
      </p:pic>
      <p:sp>
        <p:nvSpPr>
          <p:cNvPr id="135" name="文字方塊 134">
            <a:extLst>
              <a:ext uri="{FF2B5EF4-FFF2-40B4-BE49-F238E27FC236}">
                <a16:creationId xmlns:a16="http://schemas.microsoft.com/office/drawing/2014/main" id="{8C8E4CAE-3A39-45D7-82C6-A01A9A4E1F4A}"/>
              </a:ext>
            </a:extLst>
          </p:cNvPr>
          <p:cNvSpPr txBox="1"/>
          <p:nvPr/>
        </p:nvSpPr>
        <p:spPr>
          <a:xfrm>
            <a:off x="441119" y="2043354"/>
            <a:ext cx="4679047" cy="338554"/>
          </a:xfrm>
          <a:prstGeom prst="rect">
            <a:avLst/>
          </a:prstGeom>
          <a:noFill/>
        </p:spPr>
        <p:txBody>
          <a:bodyPr wrap="square" lIns="91440" tIns="45720" rIns="91440" bIns="45720" anchor="t">
            <a:spAutoFit/>
          </a:bodyPr>
          <a:lstStyle/>
          <a:p>
            <a:pPr algn="ctr"/>
            <a:r>
              <a:rPr lang="en-US" altLang="zh-TW" sz="1600" b="1">
                <a:solidFill>
                  <a:schemeClr val="bg1"/>
                </a:solidFill>
                <a:latin typeface="Arial"/>
                <a:ea typeface="新細明體"/>
                <a:cs typeface="Arial"/>
              </a:rPr>
              <a:t>Schedule </a:t>
            </a:r>
            <a:r>
              <a:rPr lang="en-US" altLang="zh-TW" sz="1600" b="1" err="1">
                <a:solidFill>
                  <a:schemeClr val="bg1"/>
                </a:solidFill>
                <a:latin typeface="Arial"/>
                <a:ea typeface="新細明體"/>
                <a:cs typeface="Arial"/>
              </a:rPr>
              <a:t>SnapSync</a:t>
            </a:r>
            <a:r>
              <a:rPr lang="en-US" altLang="zh-TW" sz="1600" b="1">
                <a:solidFill>
                  <a:schemeClr val="bg1"/>
                </a:solidFill>
                <a:latin typeface="Arial"/>
                <a:ea typeface="新細明體"/>
                <a:cs typeface="Arial"/>
              </a:rPr>
              <a:t>: 5min~60min</a:t>
            </a:r>
            <a:endParaRPr lang="zh-TW" altLang="en-US" sz="1600" b="1">
              <a:solidFill>
                <a:schemeClr val="bg1"/>
              </a:solidFill>
              <a:latin typeface="Arial"/>
              <a:ea typeface="新細明體"/>
              <a:cs typeface="Arial"/>
            </a:endParaRPr>
          </a:p>
        </p:txBody>
      </p:sp>
      <p:sp>
        <p:nvSpPr>
          <p:cNvPr id="136" name="文字方塊 135">
            <a:extLst>
              <a:ext uri="{FF2B5EF4-FFF2-40B4-BE49-F238E27FC236}">
                <a16:creationId xmlns:a16="http://schemas.microsoft.com/office/drawing/2014/main" id="{B0C2294B-30A2-4346-8E0C-6657265C7B32}"/>
              </a:ext>
            </a:extLst>
          </p:cNvPr>
          <p:cNvSpPr txBox="1"/>
          <p:nvPr/>
        </p:nvSpPr>
        <p:spPr>
          <a:xfrm>
            <a:off x="6423484" y="2029005"/>
            <a:ext cx="2974645" cy="338554"/>
          </a:xfrm>
          <a:prstGeom prst="rect">
            <a:avLst/>
          </a:prstGeom>
          <a:noFill/>
        </p:spPr>
        <p:txBody>
          <a:bodyPr wrap="square" lIns="91440" tIns="45720" rIns="91440" bIns="45720" anchor="t">
            <a:spAutoFit/>
          </a:bodyPr>
          <a:lstStyle/>
          <a:p>
            <a:pPr algn="ctr"/>
            <a:r>
              <a:rPr lang="en-US" altLang="zh-TW" sz="1600" b="1">
                <a:solidFill>
                  <a:schemeClr val="bg1"/>
                </a:solidFill>
                <a:latin typeface="Arial"/>
                <a:ea typeface="新細明體"/>
                <a:cs typeface="Arial"/>
              </a:rPr>
              <a:t>Realtime </a:t>
            </a:r>
            <a:r>
              <a:rPr lang="en-US" altLang="zh-TW" sz="1600" b="1" err="1">
                <a:solidFill>
                  <a:schemeClr val="bg1"/>
                </a:solidFill>
                <a:latin typeface="Arial"/>
                <a:ea typeface="新細明體"/>
                <a:cs typeface="Arial"/>
              </a:rPr>
              <a:t>SnapSync</a:t>
            </a:r>
            <a:r>
              <a:rPr lang="en-US" altLang="zh-TW" sz="1600" b="1">
                <a:solidFill>
                  <a:schemeClr val="bg1"/>
                </a:solidFill>
                <a:latin typeface="Arial"/>
                <a:ea typeface="新細明體"/>
                <a:cs typeface="Arial"/>
              </a:rPr>
              <a:t>: RPO=0</a:t>
            </a:r>
          </a:p>
        </p:txBody>
      </p:sp>
      <p:sp>
        <p:nvSpPr>
          <p:cNvPr id="143" name="文字方塊 142">
            <a:extLst>
              <a:ext uri="{FF2B5EF4-FFF2-40B4-BE49-F238E27FC236}">
                <a16:creationId xmlns:a16="http://schemas.microsoft.com/office/drawing/2014/main" id="{C8932C55-62BC-402E-97EC-6A4B5BF7EB3C}"/>
              </a:ext>
            </a:extLst>
          </p:cNvPr>
          <p:cNvSpPr txBox="1"/>
          <p:nvPr/>
        </p:nvSpPr>
        <p:spPr>
          <a:xfrm>
            <a:off x="963050" y="904722"/>
            <a:ext cx="11264300" cy="461665"/>
          </a:xfrm>
          <a:prstGeom prst="rect">
            <a:avLst/>
          </a:prstGeom>
          <a:noFill/>
        </p:spPr>
        <p:txBody>
          <a:bodyPr wrap="square">
            <a:spAutoFit/>
          </a:bodyPr>
          <a:lstStyle/>
          <a:p>
            <a:r>
              <a:rPr lang="zh-TW" altLang="en-US" sz="2400" b="1">
                <a:solidFill>
                  <a:schemeClr val="bg1"/>
                </a:solidFill>
                <a:latin typeface="微軟正黑體" pitchFamily="34" charset="-120"/>
                <a:ea typeface="微軟正黑體" pitchFamily="34" charset="-120"/>
                <a:cs typeface="+mj-cs"/>
              </a:rPr>
              <a:t>最經濟高效的複合式備份，數據保護和災難復原解決方案</a:t>
            </a:r>
            <a:endParaRPr lang="zh-TW" altLang="en-US" sz="2400" b="1">
              <a:solidFill>
                <a:schemeClr val="bg1"/>
              </a:solidFill>
            </a:endParaRPr>
          </a:p>
        </p:txBody>
      </p:sp>
      <p:grpSp>
        <p:nvGrpSpPr>
          <p:cNvPr id="130" name="群組 129">
            <a:extLst>
              <a:ext uri="{FF2B5EF4-FFF2-40B4-BE49-F238E27FC236}">
                <a16:creationId xmlns:a16="http://schemas.microsoft.com/office/drawing/2014/main" id="{67E1682F-93CA-43AF-A386-1E9CC3CE269A}"/>
              </a:ext>
            </a:extLst>
          </p:cNvPr>
          <p:cNvGrpSpPr/>
          <p:nvPr/>
        </p:nvGrpSpPr>
        <p:grpSpPr>
          <a:xfrm>
            <a:off x="2548479" y="4097848"/>
            <a:ext cx="579995" cy="579995"/>
            <a:chOff x="1633663" y="4907432"/>
            <a:chExt cx="759453" cy="759453"/>
          </a:xfrm>
        </p:grpSpPr>
        <p:sp>
          <p:nvSpPr>
            <p:cNvPr id="131" name="手繪多邊形: 圖案 956">
              <a:extLst>
                <a:ext uri="{FF2B5EF4-FFF2-40B4-BE49-F238E27FC236}">
                  <a16:creationId xmlns:a16="http://schemas.microsoft.com/office/drawing/2014/main" id="{6CEECDBA-EADF-461F-907E-107F886B569A}"/>
                </a:ext>
              </a:extLst>
            </p:cNvPr>
            <p:cNvSpPr/>
            <p:nvPr/>
          </p:nvSpPr>
          <p:spPr>
            <a:xfrm>
              <a:off x="1633663" y="4907432"/>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pic>
          <p:nvPicPr>
            <p:cNvPr id="132" name="圖形 131">
              <a:extLst>
                <a:ext uri="{FF2B5EF4-FFF2-40B4-BE49-F238E27FC236}">
                  <a16:creationId xmlns:a16="http://schemas.microsoft.com/office/drawing/2014/main" id="{74EEAC8A-7522-4281-A4E5-9D1E3F8E8E8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743697" y="5069921"/>
              <a:ext cx="542227" cy="408344"/>
            </a:xfrm>
            <a:prstGeom prst="rect">
              <a:avLst/>
            </a:prstGeom>
            <a:effectLst>
              <a:outerShdw blurRad="50800" dist="38100" dir="2700000" algn="tl" rotWithShape="0">
                <a:prstClr val="black">
                  <a:alpha val="40000"/>
                </a:prstClr>
              </a:outerShdw>
            </a:effectLst>
          </p:spPr>
        </p:pic>
      </p:grpSp>
      <p:pic>
        <p:nvPicPr>
          <p:cNvPr id="1026" name="Picture 2">
            <a:extLst>
              <a:ext uri="{FF2B5EF4-FFF2-40B4-BE49-F238E27FC236}">
                <a16:creationId xmlns:a16="http://schemas.microsoft.com/office/drawing/2014/main" id="{7FECEA88-19FF-4E4C-9428-E9BED4DAF0D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44409" y="4626112"/>
            <a:ext cx="2050198" cy="12813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F046671-1FD0-614B-B5AA-C27ABC8D622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310166" y="4685251"/>
            <a:ext cx="1906043" cy="1191277"/>
          </a:xfrm>
          <a:prstGeom prst="rect">
            <a:avLst/>
          </a:prstGeom>
          <a:noFill/>
          <a:extLst>
            <a:ext uri="{909E8E84-426E-40DD-AFC4-6F175D3DCCD1}">
              <a14:hiddenFill xmlns:a14="http://schemas.microsoft.com/office/drawing/2010/main">
                <a:solidFill>
                  <a:srgbClr val="FFFFFF"/>
                </a:solidFill>
              </a14:hiddenFill>
            </a:ext>
          </a:extLst>
        </p:spPr>
      </p:pic>
      <p:sp>
        <p:nvSpPr>
          <p:cNvPr id="139" name="矩形: 圓角 53">
            <a:extLst>
              <a:ext uri="{FF2B5EF4-FFF2-40B4-BE49-F238E27FC236}">
                <a16:creationId xmlns:a16="http://schemas.microsoft.com/office/drawing/2014/main" id="{8BDF336F-A0A7-449D-9774-6FD963980198}"/>
              </a:ext>
            </a:extLst>
          </p:cNvPr>
          <p:cNvSpPr/>
          <p:nvPr/>
        </p:nvSpPr>
        <p:spPr>
          <a:xfrm>
            <a:off x="646239" y="1992142"/>
            <a:ext cx="5313871" cy="6018318"/>
          </a:xfrm>
          <a:prstGeom prst="roundRect">
            <a:avLst>
              <a:gd name="adj" fmla="val 2038"/>
            </a:avLst>
          </a:prstGeom>
          <a:noFill/>
          <a:ln w="28575" cap="flat">
            <a:gradFill>
              <a:gsLst>
                <a:gs pos="0">
                  <a:srgbClr val="1563DD"/>
                </a:gs>
                <a:gs pos="77000">
                  <a:srgbClr val="0E9CF4">
                    <a:alpha val="0"/>
                  </a:srgbClr>
                </a:gs>
              </a:gsLst>
              <a:lin ang="5400000" scaled="1"/>
            </a:gradFill>
            <a:prstDash val="solid"/>
            <a:miter/>
          </a:ln>
          <a:effectLst>
            <a:outerShdw blurRad="50800" dist="38100" dir="2700000" algn="tl" rotWithShape="0">
              <a:prstClr val="black">
                <a:alpha val="40000"/>
              </a:prstClr>
            </a:outerShdw>
          </a:effectLst>
        </p:spPr>
        <p:txBody>
          <a:bodyPr rtlCol="0" anchor="ctr"/>
          <a:lstStyle/>
          <a:p>
            <a:endParaRPr lang="zh-TW" altLang="en-US" sz="3200" b="1">
              <a:solidFill>
                <a:schemeClr val="bg1"/>
              </a:solidFill>
            </a:endParaRPr>
          </a:p>
        </p:txBody>
      </p:sp>
      <p:sp>
        <p:nvSpPr>
          <p:cNvPr id="140" name="矩形: 圓角 53">
            <a:extLst>
              <a:ext uri="{FF2B5EF4-FFF2-40B4-BE49-F238E27FC236}">
                <a16:creationId xmlns:a16="http://schemas.microsoft.com/office/drawing/2014/main" id="{C0B6E1A3-47B4-4911-9A4F-699AC5132878}"/>
              </a:ext>
            </a:extLst>
          </p:cNvPr>
          <p:cNvSpPr/>
          <p:nvPr/>
        </p:nvSpPr>
        <p:spPr>
          <a:xfrm>
            <a:off x="6173940" y="1992142"/>
            <a:ext cx="5313871" cy="6018318"/>
          </a:xfrm>
          <a:prstGeom prst="roundRect">
            <a:avLst>
              <a:gd name="adj" fmla="val 2038"/>
            </a:avLst>
          </a:prstGeom>
          <a:noFill/>
          <a:ln w="28575" cap="flat">
            <a:gradFill>
              <a:gsLst>
                <a:gs pos="0">
                  <a:srgbClr val="1563DD"/>
                </a:gs>
                <a:gs pos="77000">
                  <a:srgbClr val="0E9CF4">
                    <a:alpha val="0"/>
                  </a:srgbClr>
                </a:gs>
              </a:gsLst>
              <a:lin ang="5400000" scaled="1"/>
            </a:gradFill>
            <a:prstDash val="solid"/>
            <a:miter/>
          </a:ln>
          <a:effectLst>
            <a:outerShdw blurRad="50800" dist="38100" dir="2700000" algn="tl" rotWithShape="0">
              <a:prstClr val="black">
                <a:alpha val="40000"/>
              </a:prstClr>
            </a:outerShdw>
          </a:effectLst>
        </p:spPr>
        <p:txBody>
          <a:bodyPr rtlCol="0" anchor="ctr"/>
          <a:lstStyle/>
          <a:p>
            <a:endParaRPr lang="zh-TW" altLang="en-US" sz="3200" b="1">
              <a:solidFill>
                <a:schemeClr val="bg1"/>
              </a:solidFill>
            </a:endParaRPr>
          </a:p>
        </p:txBody>
      </p:sp>
    </p:spTree>
    <p:extLst>
      <p:ext uri="{BB962C8B-B14F-4D97-AF65-F5344CB8AC3E}">
        <p14:creationId xmlns:p14="http://schemas.microsoft.com/office/powerpoint/2010/main" val="935967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 name="肘形接點 79">
            <a:extLst>
              <a:ext uri="{FF2B5EF4-FFF2-40B4-BE49-F238E27FC236}">
                <a16:creationId xmlns:a16="http://schemas.microsoft.com/office/drawing/2014/main" id="{CFACFAEA-448C-4614-87EA-46B7EA3E5D62}"/>
              </a:ext>
            </a:extLst>
          </p:cNvPr>
          <p:cNvCxnSpPr>
            <a:cxnSpLocks/>
          </p:cNvCxnSpPr>
          <p:nvPr/>
        </p:nvCxnSpPr>
        <p:spPr>
          <a:xfrm rot="10800000">
            <a:off x="6784551" y="3972085"/>
            <a:ext cx="3237290" cy="328633"/>
          </a:xfrm>
          <a:prstGeom prst="bentConnector3">
            <a:avLst>
              <a:gd name="adj1" fmla="val 5220"/>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3" name="圖形 12">
            <a:extLst>
              <a:ext uri="{FF2B5EF4-FFF2-40B4-BE49-F238E27FC236}">
                <a16:creationId xmlns:a16="http://schemas.microsoft.com/office/drawing/2014/main" id="{777EABE7-004B-401B-B4C3-CB5D3675B524}"/>
              </a:ext>
            </a:extLst>
          </p:cNvPr>
          <p:cNvPicPr>
            <a:picLocks noChangeAspect="1"/>
          </p:cNvPicPr>
          <p:nvPr/>
        </p:nvPicPr>
        <p:blipFill>
          <a:blip r:embed="rId2">
            <a:lum contrast="40000"/>
            <a:extLst>
              <a:ext uri="{96DAC541-7B7A-43D3-8B79-37D633B846F1}">
                <asvg:svgBlip xmlns:asvg="http://schemas.microsoft.com/office/drawing/2016/SVG/main" r:embed="rId3"/>
              </a:ext>
            </a:extLst>
          </a:blip>
          <a:stretch>
            <a:fillRect/>
          </a:stretch>
        </p:blipFill>
        <p:spPr>
          <a:xfrm>
            <a:off x="9108126" y="2962772"/>
            <a:ext cx="2854740" cy="2228090"/>
          </a:xfrm>
          <a:prstGeom prst="rect">
            <a:avLst/>
          </a:prstGeom>
          <a:effectLst>
            <a:outerShdw blurRad="50800" dist="38100" dir="2700000" algn="tl" rotWithShape="0">
              <a:prstClr val="black">
                <a:alpha val="40000"/>
              </a:prstClr>
            </a:outerShdw>
          </a:effectLst>
        </p:spPr>
      </p:pic>
      <p:cxnSp>
        <p:nvCxnSpPr>
          <p:cNvPr id="14" name="直線接點 13">
            <a:extLst>
              <a:ext uri="{FF2B5EF4-FFF2-40B4-BE49-F238E27FC236}">
                <a16:creationId xmlns:a16="http://schemas.microsoft.com/office/drawing/2014/main" id="{12AEA936-09C9-4668-9812-2F308C1BC00A}"/>
              </a:ext>
            </a:extLst>
          </p:cNvPr>
          <p:cNvCxnSpPr>
            <a:cxnSpLocks/>
          </p:cNvCxnSpPr>
          <p:nvPr/>
        </p:nvCxnSpPr>
        <p:spPr>
          <a:xfrm>
            <a:off x="2133988" y="3980505"/>
            <a:ext cx="2744205"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5" name="直線接點 14">
            <a:extLst>
              <a:ext uri="{FF2B5EF4-FFF2-40B4-BE49-F238E27FC236}">
                <a16:creationId xmlns:a16="http://schemas.microsoft.com/office/drawing/2014/main" id="{79C82F85-3B4A-40E6-AD05-8ED3798478E8}"/>
              </a:ext>
            </a:extLst>
          </p:cNvPr>
          <p:cNvCxnSpPr>
            <a:cxnSpLocks/>
          </p:cNvCxnSpPr>
          <p:nvPr/>
        </p:nvCxnSpPr>
        <p:spPr>
          <a:xfrm>
            <a:off x="4598865" y="3981703"/>
            <a:ext cx="1734640" cy="1086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文字方塊 15">
            <a:extLst>
              <a:ext uri="{FF2B5EF4-FFF2-40B4-BE49-F238E27FC236}">
                <a16:creationId xmlns:a16="http://schemas.microsoft.com/office/drawing/2014/main" id="{EC2B7A64-6F64-46B9-86D7-D71B1C24FD0C}"/>
              </a:ext>
            </a:extLst>
          </p:cNvPr>
          <p:cNvSpPr txBox="1"/>
          <p:nvPr/>
        </p:nvSpPr>
        <p:spPr>
          <a:xfrm>
            <a:off x="6360827" y="5733272"/>
            <a:ext cx="814647" cy="553998"/>
          </a:xfrm>
          <a:prstGeom prst="rect">
            <a:avLst/>
          </a:prstGeom>
          <a:noFill/>
        </p:spPr>
        <p:txBody>
          <a:bodyPr wrap="none" rtlCol="0">
            <a:spAutoFit/>
          </a:bodyPr>
          <a:lstStyle/>
          <a:p>
            <a:pPr algn="ctr"/>
            <a:r>
              <a:rPr kumimoji="1" lang="en-US" altLang="zh-TW" sz="1500" b="1">
                <a:solidFill>
                  <a:schemeClr val="bg1"/>
                </a:solidFill>
                <a:latin typeface="Arial" panose="020B0604020202020204" pitchFamily="34" charset="0"/>
                <a:ea typeface="微軟正黑體" panose="020B0604030504040204" pitchFamily="34" charset="-120"/>
                <a:cs typeface="Arial" panose="020B0604020202020204" pitchFamily="34" charset="0"/>
              </a:rPr>
              <a:t>Instant</a:t>
            </a:r>
          </a:p>
          <a:p>
            <a:pPr algn="ctr"/>
            <a:r>
              <a:rPr kumimoji="1" lang="en-US" altLang="zh-TW" sz="1500" b="1">
                <a:solidFill>
                  <a:schemeClr val="bg1"/>
                </a:solidFill>
                <a:latin typeface="Arial" panose="020B0604020202020204" pitchFamily="34" charset="0"/>
                <a:ea typeface="微軟正黑體" panose="020B0604030504040204" pitchFamily="34" charset="-120"/>
                <a:cs typeface="Arial" panose="020B0604020202020204" pitchFamily="34" charset="0"/>
              </a:rPr>
              <a:t>Clone</a:t>
            </a:r>
            <a:endParaRPr kumimoji="1" lang="zh-TW" altLang="en-US" sz="15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7" name="群組 16">
            <a:extLst>
              <a:ext uri="{FF2B5EF4-FFF2-40B4-BE49-F238E27FC236}">
                <a16:creationId xmlns:a16="http://schemas.microsoft.com/office/drawing/2014/main" id="{6E329C6F-907E-4BB2-8D0D-4065020CA788}"/>
              </a:ext>
            </a:extLst>
          </p:cNvPr>
          <p:cNvGrpSpPr/>
          <p:nvPr/>
        </p:nvGrpSpPr>
        <p:grpSpPr>
          <a:xfrm>
            <a:off x="7635535" y="3625924"/>
            <a:ext cx="1161727" cy="868416"/>
            <a:chOff x="6212618" y="1796412"/>
            <a:chExt cx="1594773" cy="704508"/>
          </a:xfrm>
        </p:grpSpPr>
        <p:pic>
          <p:nvPicPr>
            <p:cNvPr id="18" name="圖片 17">
              <a:extLst>
                <a:ext uri="{FF2B5EF4-FFF2-40B4-BE49-F238E27FC236}">
                  <a16:creationId xmlns:a16="http://schemas.microsoft.com/office/drawing/2014/main" id="{2512C600-212E-46B1-B0B6-B66CDC0DE57E}"/>
                </a:ext>
              </a:extLst>
            </p:cNvPr>
            <p:cNvPicPr>
              <a:picLocks noChangeAspect="1"/>
            </p:cNvPicPr>
            <p:nvPr/>
          </p:nvPicPr>
          <p:blipFill rotWithShape="1">
            <a:blip r:embed="rId4" cstate="print">
              <a:alphaModFix amt="90000"/>
              <a:extLst>
                <a:ext uri="{BEBA8EAE-BF5A-486C-A8C5-ECC9F3942E4B}">
                  <a14:imgProps xmlns:a14="http://schemas.microsoft.com/office/drawing/2010/main">
                    <a14:imgLayer r:embed="rId5">
                      <a14:imgEffect>
                        <a14:sharpenSoften amount="50000"/>
                      </a14:imgEffect>
                      <a14:imgEffect>
                        <a14:colorTemperature colorTemp="11200"/>
                      </a14:imgEffect>
                      <a14:imgEffect>
                        <a14:brightnessContrast bright="-20000" contrast="40000"/>
                      </a14:imgEffect>
                    </a14:imgLayer>
                  </a14:imgProps>
                </a:ext>
                <a:ext uri="{28A0092B-C50C-407E-A947-70E740481C1C}">
                  <a14:useLocalDpi xmlns:a14="http://schemas.microsoft.com/office/drawing/2010/main"/>
                </a:ext>
              </a:extLst>
            </a:blip>
            <a:srcRect l="-1"/>
            <a:stretch/>
          </p:blipFill>
          <p:spPr>
            <a:xfrm>
              <a:off x="6212618" y="1796412"/>
              <a:ext cx="1594773" cy="704508"/>
            </a:xfrm>
            <a:prstGeom prst="rect">
              <a:avLst/>
            </a:prstGeom>
          </p:spPr>
        </p:pic>
        <p:sp>
          <p:nvSpPr>
            <p:cNvPr id="19" name="矩形 18">
              <a:extLst>
                <a:ext uri="{FF2B5EF4-FFF2-40B4-BE49-F238E27FC236}">
                  <a16:creationId xmlns:a16="http://schemas.microsoft.com/office/drawing/2014/main" id="{1132323A-21E2-42D9-98F6-427DC1834879}"/>
                </a:ext>
              </a:extLst>
            </p:cNvPr>
            <p:cNvSpPr/>
            <p:nvPr/>
          </p:nvSpPr>
          <p:spPr>
            <a:xfrm>
              <a:off x="6372761" y="1814776"/>
              <a:ext cx="1402272" cy="531496"/>
            </a:xfrm>
            <a:prstGeom prst="rect">
              <a:avLst/>
            </a:prstGeom>
            <a:gradFill flip="none" rotWithShape="1">
              <a:gsLst>
                <a:gs pos="0">
                  <a:srgbClr val="732929">
                    <a:alpha val="55000"/>
                  </a:srgbClr>
                </a:gs>
                <a:gs pos="100000">
                  <a:srgbClr val="E89128">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20" name="Google Shape;1624;p84">
            <a:extLst>
              <a:ext uri="{FF2B5EF4-FFF2-40B4-BE49-F238E27FC236}">
                <a16:creationId xmlns:a16="http://schemas.microsoft.com/office/drawing/2014/main" id="{44521A84-E9A1-4855-B713-726F6D237A96}"/>
              </a:ext>
            </a:extLst>
          </p:cNvPr>
          <p:cNvSpPr/>
          <p:nvPr/>
        </p:nvSpPr>
        <p:spPr>
          <a:xfrm>
            <a:off x="528966" y="4611480"/>
            <a:ext cx="1911821" cy="633368"/>
          </a:xfrm>
          <a:prstGeom prst="round2DiagRect">
            <a:avLst>
              <a:gd name="adj1" fmla="val 12572"/>
              <a:gd name="adj2" fmla="val 0"/>
            </a:avLst>
          </a:prstGeom>
          <a:gradFill>
            <a:gsLst>
              <a:gs pos="100000">
                <a:srgbClr val="2F8141"/>
              </a:gs>
              <a:gs pos="0">
                <a:srgbClr val="48BD62"/>
              </a:gs>
            </a:gsLst>
            <a:lin ang="5400000" scaled="0"/>
          </a:gra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lvl="0" algn="ctr">
              <a:lnSpc>
                <a:spcPct val="103125"/>
              </a:lnSpc>
            </a:pPr>
            <a:endParaRPr lang="en-US" sz="1400">
              <a:solidFill>
                <a:schemeClr val="bg1"/>
              </a:solidFill>
              <a:latin typeface="+mj-lt"/>
              <a:ea typeface="微軟正黑體" panose="020B0604030504040204" pitchFamily="34" charset="-120"/>
            </a:endParaRPr>
          </a:p>
        </p:txBody>
      </p:sp>
      <p:sp>
        <p:nvSpPr>
          <p:cNvPr id="21" name="Google Shape;1466;p83">
            <a:extLst>
              <a:ext uri="{FF2B5EF4-FFF2-40B4-BE49-F238E27FC236}">
                <a16:creationId xmlns:a16="http://schemas.microsoft.com/office/drawing/2014/main" id="{BB845B4B-4D8B-4909-98FF-529DBD5F4287}"/>
              </a:ext>
            </a:extLst>
          </p:cNvPr>
          <p:cNvSpPr/>
          <p:nvPr/>
        </p:nvSpPr>
        <p:spPr>
          <a:xfrm>
            <a:off x="528965" y="4360535"/>
            <a:ext cx="1911820" cy="340381"/>
          </a:xfrm>
          <a:prstGeom prst="round2DiagRect">
            <a:avLst>
              <a:gd name="adj1" fmla="val 12572"/>
              <a:gd name="adj2" fmla="val 0"/>
            </a:avLst>
          </a:prstGeom>
          <a:gradFill>
            <a:gsLst>
              <a:gs pos="0">
                <a:srgbClr val="7B74D2"/>
              </a:gs>
              <a:gs pos="100000">
                <a:srgbClr val="5850CA"/>
              </a:gs>
            </a:gsLst>
            <a:lin ang="5400000" scaled="0"/>
          </a:gra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marL="88898" lvl="0" algn="ctr">
              <a:lnSpc>
                <a:spcPts val="2200"/>
              </a:lnSpc>
              <a:buSzPct val="80000"/>
              <a:tabLst>
                <a:tab pos="88898" algn="l"/>
              </a:tabLst>
            </a:pPr>
            <a:r>
              <a:rPr lang="en-US" sz="1600" b="1">
                <a:solidFill>
                  <a:schemeClr val="bg1"/>
                </a:solidFill>
                <a:latin typeface="Arial" panose="020B0604020202020204" pitchFamily="34" charset="0"/>
                <a:ea typeface="微軟正黑體" panose="020B0604030504040204" pitchFamily="34" charset="-120"/>
                <a:cs typeface="Arial" panose="020B0604020202020204" pitchFamily="34" charset="0"/>
              </a:rPr>
              <a:t>VMware</a:t>
            </a:r>
          </a:p>
        </p:txBody>
      </p:sp>
      <p:sp>
        <p:nvSpPr>
          <p:cNvPr id="22" name="矩形 21">
            <a:extLst>
              <a:ext uri="{FF2B5EF4-FFF2-40B4-BE49-F238E27FC236}">
                <a16:creationId xmlns:a16="http://schemas.microsoft.com/office/drawing/2014/main" id="{096400E1-D712-475D-9A69-48FF69507119}"/>
              </a:ext>
            </a:extLst>
          </p:cNvPr>
          <p:cNvSpPr/>
          <p:nvPr/>
        </p:nvSpPr>
        <p:spPr>
          <a:xfrm>
            <a:off x="526924" y="4799960"/>
            <a:ext cx="1915909" cy="350609"/>
          </a:xfrm>
          <a:prstGeom prst="rect">
            <a:avLst/>
          </a:prstGeom>
        </p:spPr>
        <p:txBody>
          <a:bodyPr wrap="none">
            <a:spAutoFit/>
          </a:bodyPr>
          <a:lstStyle/>
          <a:p>
            <a:pPr marL="88898" algn="ctr">
              <a:lnSpc>
                <a:spcPts val="2200"/>
              </a:lnSpc>
              <a:buSzPct val="80000"/>
              <a:tabLst>
                <a:tab pos="88898" algn="l"/>
              </a:tabLst>
            </a:pPr>
            <a:r>
              <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Hypervisor Host</a:t>
            </a:r>
            <a:r>
              <a:rPr lang="zh-TW" altLang="en-US" sz="1600" b="1">
                <a:solidFill>
                  <a:schemeClr val="bg1"/>
                </a:solidFill>
                <a:latin typeface="Arial" panose="020B0604020202020204" pitchFamily="34" charset="0"/>
                <a:ea typeface="微軟正黑體" panose="020B0604030504040204" pitchFamily="34" charset="-120"/>
                <a:cs typeface="Arial" panose="020B0604020202020204" pitchFamily="34" charset="0"/>
              </a:rPr>
              <a:t> </a:t>
            </a:r>
            <a:endPar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3" name="文字方塊 22">
            <a:extLst>
              <a:ext uri="{FF2B5EF4-FFF2-40B4-BE49-F238E27FC236}">
                <a16:creationId xmlns:a16="http://schemas.microsoft.com/office/drawing/2014/main" id="{3CC62841-54FF-417C-A84B-D5108C9A629C}"/>
              </a:ext>
            </a:extLst>
          </p:cNvPr>
          <p:cNvSpPr txBox="1"/>
          <p:nvPr/>
        </p:nvSpPr>
        <p:spPr>
          <a:xfrm>
            <a:off x="4339524" y="5624831"/>
            <a:ext cx="1050289" cy="307777"/>
          </a:xfrm>
          <a:prstGeom prst="rect">
            <a:avLst/>
          </a:prstGeom>
          <a:noFill/>
        </p:spPr>
        <p:txBody>
          <a:bodyPr wrap="none" rtlCol="0">
            <a:spAutoFit/>
          </a:bodyPr>
          <a:lstStyle/>
          <a:p>
            <a:pPr algn="ctr"/>
            <a:r>
              <a:rPr kumimoji="1" lang="en-US" altLang="zh-TW" sz="1400" b="1" err="1">
                <a:solidFill>
                  <a:schemeClr val="bg1"/>
                </a:solidFill>
                <a:latin typeface="Arial" panose="020B0604020202020204" pitchFamily="34" charset="0"/>
                <a:ea typeface="微軟正黑體" panose="020B0604030504040204" pitchFamily="34" charset="-120"/>
                <a:cs typeface="Arial" panose="020B0604020202020204" pitchFamily="34" charset="0"/>
              </a:rPr>
              <a:t>SnapSync</a:t>
            </a:r>
            <a:endPar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4" name="向右箭號 58">
            <a:extLst>
              <a:ext uri="{FF2B5EF4-FFF2-40B4-BE49-F238E27FC236}">
                <a16:creationId xmlns:a16="http://schemas.microsoft.com/office/drawing/2014/main" id="{2EE1CD8D-4517-49D7-AA8A-1B1CBDCBBF17}"/>
              </a:ext>
            </a:extLst>
          </p:cNvPr>
          <p:cNvSpPr/>
          <p:nvPr/>
        </p:nvSpPr>
        <p:spPr>
          <a:xfrm>
            <a:off x="3973781" y="5485690"/>
            <a:ext cx="1534025" cy="182044"/>
          </a:xfrm>
          <a:prstGeom prst="rightArrow">
            <a:avLst>
              <a:gd name="adj1" fmla="val 50000"/>
              <a:gd name="adj2" fmla="val 50000"/>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latin typeface="微軟正黑體" panose="020B0604030504040204" pitchFamily="34" charset="-120"/>
              <a:ea typeface="微軟正黑體" panose="020B0604030504040204" pitchFamily="34" charset="-120"/>
            </a:endParaRPr>
          </a:p>
        </p:txBody>
      </p:sp>
      <p:sp>
        <p:nvSpPr>
          <p:cNvPr id="25" name="Google Shape;1617;p84">
            <a:extLst>
              <a:ext uri="{FF2B5EF4-FFF2-40B4-BE49-F238E27FC236}">
                <a16:creationId xmlns:a16="http://schemas.microsoft.com/office/drawing/2014/main" id="{1B4F5EA2-8BA2-40F4-805E-F29A344D5D65}"/>
              </a:ext>
            </a:extLst>
          </p:cNvPr>
          <p:cNvSpPr/>
          <p:nvPr/>
        </p:nvSpPr>
        <p:spPr>
          <a:xfrm>
            <a:off x="7684977" y="3713598"/>
            <a:ext cx="1083307" cy="490255"/>
          </a:xfrm>
          <a:prstGeom prst="round2DiagRect">
            <a:avLst>
              <a:gd name="adj1" fmla="val 0"/>
              <a:gd name="adj2" fmla="val 0"/>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88898" algn="ctr">
              <a:lnSpc>
                <a:spcPts val="2200"/>
              </a:lnSpc>
              <a:buSzPct val="80000"/>
              <a:tabLst>
                <a:tab pos="88898" algn="l"/>
              </a:tabLst>
            </a:pPr>
            <a:r>
              <a:rPr lang="en-US" altLang="zh-TW" sz="1600" b="1">
                <a:solidFill>
                  <a:schemeClr val="bg1"/>
                </a:solidFill>
                <a:latin typeface="Arial" panose="020B0604020202020204" pitchFamily="34" charset="0"/>
                <a:ea typeface="微軟正黑體" panose="020B0604030504040204" pitchFamily="34" charset="-120"/>
                <a:cs typeface="Arial" panose="020B0604020202020204" pitchFamily="34" charset="0"/>
              </a:rPr>
              <a:t>ethernet switch</a:t>
            </a:r>
          </a:p>
        </p:txBody>
      </p:sp>
      <p:grpSp>
        <p:nvGrpSpPr>
          <p:cNvPr id="26" name="群組 25">
            <a:extLst>
              <a:ext uri="{FF2B5EF4-FFF2-40B4-BE49-F238E27FC236}">
                <a16:creationId xmlns:a16="http://schemas.microsoft.com/office/drawing/2014/main" id="{9896BE1F-B53F-4621-95D9-7FADB0D5605D}"/>
              </a:ext>
            </a:extLst>
          </p:cNvPr>
          <p:cNvGrpSpPr/>
          <p:nvPr/>
        </p:nvGrpSpPr>
        <p:grpSpPr>
          <a:xfrm>
            <a:off x="7285467" y="5065888"/>
            <a:ext cx="773344" cy="969352"/>
            <a:chOff x="7428131" y="4448338"/>
            <a:chExt cx="773344" cy="969352"/>
          </a:xfrm>
        </p:grpSpPr>
        <p:grpSp>
          <p:nvGrpSpPr>
            <p:cNvPr id="27" name="圖形 18">
              <a:extLst>
                <a:ext uri="{FF2B5EF4-FFF2-40B4-BE49-F238E27FC236}">
                  <a16:creationId xmlns:a16="http://schemas.microsoft.com/office/drawing/2014/main" id="{C3B62C9B-B0BE-40A5-AF5A-07FCF8EE6C2F}"/>
                </a:ext>
              </a:extLst>
            </p:cNvPr>
            <p:cNvGrpSpPr/>
            <p:nvPr/>
          </p:nvGrpSpPr>
          <p:grpSpPr>
            <a:xfrm>
              <a:off x="7428131" y="4448338"/>
              <a:ext cx="773344" cy="969352"/>
              <a:chOff x="2615896" y="4386318"/>
              <a:chExt cx="918750" cy="1151612"/>
            </a:xfrm>
          </p:grpSpPr>
          <p:grpSp>
            <p:nvGrpSpPr>
              <p:cNvPr id="29" name="圖形 18">
                <a:extLst>
                  <a:ext uri="{FF2B5EF4-FFF2-40B4-BE49-F238E27FC236}">
                    <a16:creationId xmlns:a16="http://schemas.microsoft.com/office/drawing/2014/main" id="{1D76779F-5111-4F35-A467-AD24FD030B8B}"/>
                  </a:ext>
                </a:extLst>
              </p:cNvPr>
              <p:cNvGrpSpPr/>
              <p:nvPr/>
            </p:nvGrpSpPr>
            <p:grpSpPr>
              <a:xfrm>
                <a:off x="2615896" y="4981177"/>
                <a:ext cx="918750" cy="556753"/>
                <a:chOff x="2615896" y="4981177"/>
                <a:chExt cx="918750" cy="556753"/>
              </a:xfrm>
            </p:grpSpPr>
            <p:sp>
              <p:nvSpPr>
                <p:cNvPr id="36" name="手繪多邊形: 圖案 35">
                  <a:extLst>
                    <a:ext uri="{FF2B5EF4-FFF2-40B4-BE49-F238E27FC236}">
                      <a16:creationId xmlns:a16="http://schemas.microsoft.com/office/drawing/2014/main" id="{20F7664B-06DB-4FA5-A476-A1BA31E551DD}"/>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endParaRPr>
                </a:p>
              </p:txBody>
            </p:sp>
            <p:sp>
              <p:nvSpPr>
                <p:cNvPr id="37" name="手繪多邊形: 圖案 36">
                  <a:extLst>
                    <a:ext uri="{FF2B5EF4-FFF2-40B4-BE49-F238E27FC236}">
                      <a16:creationId xmlns:a16="http://schemas.microsoft.com/office/drawing/2014/main" id="{7D2A6AF8-CEAE-4DFF-AC03-A554888C7562}"/>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endParaRPr>
                </a:p>
              </p:txBody>
            </p:sp>
          </p:grpSp>
          <p:grpSp>
            <p:nvGrpSpPr>
              <p:cNvPr id="30" name="圖形 18">
                <a:extLst>
                  <a:ext uri="{FF2B5EF4-FFF2-40B4-BE49-F238E27FC236}">
                    <a16:creationId xmlns:a16="http://schemas.microsoft.com/office/drawing/2014/main" id="{AF8FC140-A336-42F5-BD16-4CEE88FA33FB}"/>
                  </a:ext>
                </a:extLst>
              </p:cNvPr>
              <p:cNvGrpSpPr/>
              <p:nvPr/>
            </p:nvGrpSpPr>
            <p:grpSpPr>
              <a:xfrm>
                <a:off x="2615896" y="4683536"/>
                <a:ext cx="918750" cy="557176"/>
                <a:chOff x="2615896" y="4683536"/>
                <a:chExt cx="918750" cy="557176"/>
              </a:xfrm>
            </p:grpSpPr>
            <p:sp>
              <p:nvSpPr>
                <p:cNvPr id="34" name="手繪多邊形: 圖案 33">
                  <a:extLst>
                    <a:ext uri="{FF2B5EF4-FFF2-40B4-BE49-F238E27FC236}">
                      <a16:creationId xmlns:a16="http://schemas.microsoft.com/office/drawing/2014/main" id="{6DFB0853-4651-4E0E-A2C8-E43B086E027A}"/>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endParaRPr>
                </a:p>
              </p:txBody>
            </p:sp>
            <p:sp>
              <p:nvSpPr>
                <p:cNvPr id="35" name="手繪多邊形: 圖案 34">
                  <a:extLst>
                    <a:ext uri="{FF2B5EF4-FFF2-40B4-BE49-F238E27FC236}">
                      <a16:creationId xmlns:a16="http://schemas.microsoft.com/office/drawing/2014/main" id="{23C58B42-CC6B-4A86-8924-F5AA45D6FC3C}"/>
                    </a:ext>
                  </a:extLst>
                </p:cNvPr>
                <p:cNvSpPr/>
                <p:nvPr/>
              </p:nvSpPr>
              <p:spPr>
                <a:xfrm>
                  <a:off x="2615896" y="4683536"/>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endParaRPr>
                </a:p>
              </p:txBody>
            </p:sp>
          </p:grpSp>
          <p:grpSp>
            <p:nvGrpSpPr>
              <p:cNvPr id="31" name="圖形 18">
                <a:extLst>
                  <a:ext uri="{FF2B5EF4-FFF2-40B4-BE49-F238E27FC236}">
                    <a16:creationId xmlns:a16="http://schemas.microsoft.com/office/drawing/2014/main" id="{8B72028E-1C23-4E95-91D4-B5228ED352C4}"/>
                  </a:ext>
                </a:extLst>
              </p:cNvPr>
              <p:cNvGrpSpPr/>
              <p:nvPr/>
            </p:nvGrpSpPr>
            <p:grpSpPr>
              <a:xfrm>
                <a:off x="2615896" y="4386318"/>
                <a:ext cx="918750" cy="557176"/>
                <a:chOff x="2615896" y="4386318"/>
                <a:chExt cx="918750" cy="557176"/>
              </a:xfrm>
            </p:grpSpPr>
            <p:sp>
              <p:nvSpPr>
                <p:cNvPr id="32" name="手繪多邊形: 圖案 31">
                  <a:extLst>
                    <a:ext uri="{FF2B5EF4-FFF2-40B4-BE49-F238E27FC236}">
                      <a16:creationId xmlns:a16="http://schemas.microsoft.com/office/drawing/2014/main" id="{C7B019FA-4F00-41DA-B426-AFBA25562A05}"/>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endParaRPr>
                </a:p>
              </p:txBody>
            </p:sp>
            <p:sp>
              <p:nvSpPr>
                <p:cNvPr id="33" name="手繪多邊形: 圖案 32">
                  <a:extLst>
                    <a:ext uri="{FF2B5EF4-FFF2-40B4-BE49-F238E27FC236}">
                      <a16:creationId xmlns:a16="http://schemas.microsoft.com/office/drawing/2014/main" id="{BAF1E518-C85A-4717-9FD0-79C1E5E588F9}"/>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endParaRPr>
                </a:p>
              </p:txBody>
            </p:sp>
          </p:grpSp>
        </p:grpSp>
        <p:sp>
          <p:nvSpPr>
            <p:cNvPr id="28" name="矩形 27">
              <a:extLst>
                <a:ext uri="{FF2B5EF4-FFF2-40B4-BE49-F238E27FC236}">
                  <a16:creationId xmlns:a16="http://schemas.microsoft.com/office/drawing/2014/main" id="{BC7C34EA-FB4E-4DA3-B3CE-C82AC57A4534}"/>
                </a:ext>
              </a:extLst>
            </p:cNvPr>
            <p:cNvSpPr/>
            <p:nvPr/>
          </p:nvSpPr>
          <p:spPr>
            <a:xfrm>
              <a:off x="7518087" y="4682094"/>
              <a:ext cx="593431" cy="523220"/>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CDM</a:t>
              </a:r>
            </a:p>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38" name="向右箭號 58">
            <a:extLst>
              <a:ext uri="{FF2B5EF4-FFF2-40B4-BE49-F238E27FC236}">
                <a16:creationId xmlns:a16="http://schemas.microsoft.com/office/drawing/2014/main" id="{87CB09C1-9125-468F-A788-19044CA9A211}"/>
              </a:ext>
            </a:extLst>
          </p:cNvPr>
          <p:cNvSpPr/>
          <p:nvPr/>
        </p:nvSpPr>
        <p:spPr>
          <a:xfrm>
            <a:off x="6264784" y="5479622"/>
            <a:ext cx="1006732" cy="217457"/>
          </a:xfrm>
          <a:prstGeom prst="rightArrow">
            <a:avLst>
              <a:gd name="adj1" fmla="val 50000"/>
              <a:gd name="adj2" fmla="val 50000"/>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kumimoji="1" lang="zh-TW" altLang="en-US" sz="1400">
              <a:solidFill>
                <a:schemeClr val="bg1"/>
              </a:solidFill>
              <a:latin typeface="微軟正黑體" panose="020B0604030504040204" pitchFamily="34" charset="-120"/>
              <a:ea typeface="微軟正黑體" panose="020B0604030504040204" pitchFamily="34" charset="-120"/>
            </a:endParaRPr>
          </a:p>
        </p:txBody>
      </p:sp>
      <p:pic>
        <p:nvPicPr>
          <p:cNvPr id="39" name="圖形 38">
            <a:extLst>
              <a:ext uri="{FF2B5EF4-FFF2-40B4-BE49-F238E27FC236}">
                <a16:creationId xmlns:a16="http://schemas.microsoft.com/office/drawing/2014/main" id="{D5F6CDC4-AB54-47D0-9906-9EEFD1A4164E}"/>
              </a:ext>
            </a:extLst>
          </p:cNvPr>
          <p:cNvPicPr>
            <a:picLocks noChangeAspect="1"/>
          </p:cNvPicPr>
          <p:nvPr/>
        </p:nvPicPr>
        <p:blipFill>
          <a:blip r:embed="rId6">
            <a:lum contrast="60000"/>
            <a:extLst>
              <a:ext uri="{96DAC541-7B7A-43D3-8B79-37D633B846F1}">
                <asvg:svgBlip xmlns:asvg="http://schemas.microsoft.com/office/drawing/2016/SVG/main" r:embed="rId7"/>
              </a:ext>
            </a:extLst>
          </a:blip>
          <a:stretch>
            <a:fillRect/>
          </a:stretch>
        </p:blipFill>
        <p:spPr>
          <a:xfrm>
            <a:off x="476634" y="3718352"/>
            <a:ext cx="2047875" cy="495300"/>
          </a:xfrm>
          <a:prstGeom prst="rect">
            <a:avLst/>
          </a:prstGeom>
          <a:effectLst>
            <a:outerShdw blurRad="50800" dist="38100" dir="2700000" algn="tl" rotWithShape="0">
              <a:prstClr val="black">
                <a:alpha val="40000"/>
              </a:prstClr>
            </a:outerShdw>
          </a:effectLst>
        </p:spPr>
      </p:pic>
      <p:pic>
        <p:nvPicPr>
          <p:cNvPr id="40" name="圖形 39">
            <a:extLst>
              <a:ext uri="{FF2B5EF4-FFF2-40B4-BE49-F238E27FC236}">
                <a16:creationId xmlns:a16="http://schemas.microsoft.com/office/drawing/2014/main" id="{766F886C-243F-4569-B725-7D730FA39379}"/>
              </a:ext>
            </a:extLst>
          </p:cNvPr>
          <p:cNvPicPr>
            <a:picLocks noChangeAspect="1"/>
          </p:cNvPicPr>
          <p:nvPr/>
        </p:nvPicPr>
        <p:blipFill>
          <a:blip r:embed="rId8">
            <a:lum contrast="60000"/>
            <a:extLst>
              <a:ext uri="{96DAC541-7B7A-43D3-8B79-37D633B846F1}">
                <asvg:svgBlip xmlns:asvg="http://schemas.microsoft.com/office/drawing/2016/SVG/main" r:embed="rId9"/>
              </a:ext>
            </a:extLst>
          </a:blip>
          <a:stretch>
            <a:fillRect/>
          </a:stretch>
        </p:blipFill>
        <p:spPr>
          <a:xfrm>
            <a:off x="3151261" y="3258575"/>
            <a:ext cx="1817430" cy="1427020"/>
          </a:xfrm>
          <a:prstGeom prst="rect">
            <a:avLst/>
          </a:prstGeom>
          <a:effectLst>
            <a:outerShdw blurRad="50800" dist="38100" dir="2700000" algn="tl" rotWithShape="0">
              <a:prstClr val="black">
                <a:alpha val="40000"/>
              </a:prstClr>
            </a:outerShdw>
          </a:effectLst>
        </p:spPr>
      </p:pic>
      <p:pic>
        <p:nvPicPr>
          <p:cNvPr id="41" name="圖形 40">
            <a:extLst>
              <a:ext uri="{FF2B5EF4-FFF2-40B4-BE49-F238E27FC236}">
                <a16:creationId xmlns:a16="http://schemas.microsoft.com/office/drawing/2014/main" id="{A252580C-80C4-4880-A5F8-7DB11EAB4B9E}"/>
              </a:ext>
            </a:extLst>
          </p:cNvPr>
          <p:cNvPicPr>
            <a:picLocks noChangeAspect="1"/>
          </p:cNvPicPr>
          <p:nvPr/>
        </p:nvPicPr>
        <p:blipFill>
          <a:blip r:embed="rId8">
            <a:lum contrast="60000"/>
            <a:extLst>
              <a:ext uri="{96DAC541-7B7A-43D3-8B79-37D633B846F1}">
                <asvg:svgBlip xmlns:asvg="http://schemas.microsoft.com/office/drawing/2016/SVG/main" r:embed="rId9"/>
              </a:ext>
            </a:extLst>
          </a:blip>
          <a:stretch>
            <a:fillRect/>
          </a:stretch>
        </p:blipFill>
        <p:spPr>
          <a:xfrm>
            <a:off x="5556683" y="3252863"/>
            <a:ext cx="1817430" cy="1427019"/>
          </a:xfrm>
          <a:prstGeom prst="rect">
            <a:avLst/>
          </a:prstGeom>
          <a:effectLst>
            <a:outerShdw blurRad="50800" dist="38100" dir="2700000" algn="tl" rotWithShape="0">
              <a:prstClr val="black">
                <a:alpha val="40000"/>
              </a:prstClr>
            </a:outerShdw>
          </a:effectLst>
        </p:spPr>
      </p:pic>
      <p:pic>
        <p:nvPicPr>
          <p:cNvPr id="42" name="圖片 41">
            <a:extLst>
              <a:ext uri="{FF2B5EF4-FFF2-40B4-BE49-F238E27FC236}">
                <a16:creationId xmlns:a16="http://schemas.microsoft.com/office/drawing/2014/main" id="{BFAC86B9-388B-496F-8DFA-36D4F5F6DB0E}"/>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l="1515" t="3858" r="3383" b="4719"/>
          <a:stretch/>
        </p:blipFill>
        <p:spPr>
          <a:xfrm>
            <a:off x="9194256" y="3026429"/>
            <a:ext cx="2697784" cy="1473834"/>
          </a:xfrm>
          <a:prstGeom prst="rect">
            <a:avLst/>
          </a:prstGeom>
          <a:ln>
            <a:noFill/>
          </a:ln>
          <a:effectLst>
            <a:innerShdw blurRad="12700">
              <a:prstClr val="black"/>
            </a:innerShdw>
          </a:effectLst>
        </p:spPr>
      </p:pic>
      <p:grpSp>
        <p:nvGrpSpPr>
          <p:cNvPr id="43" name="群組 42">
            <a:extLst>
              <a:ext uri="{FF2B5EF4-FFF2-40B4-BE49-F238E27FC236}">
                <a16:creationId xmlns:a16="http://schemas.microsoft.com/office/drawing/2014/main" id="{9D847B61-3834-4831-B037-D3E63EA18737}"/>
              </a:ext>
            </a:extLst>
          </p:cNvPr>
          <p:cNvGrpSpPr/>
          <p:nvPr/>
        </p:nvGrpSpPr>
        <p:grpSpPr>
          <a:xfrm>
            <a:off x="3543276" y="5065888"/>
            <a:ext cx="773344" cy="969352"/>
            <a:chOff x="3280098" y="4367438"/>
            <a:chExt cx="918750" cy="1151612"/>
          </a:xfrm>
        </p:grpSpPr>
        <p:grpSp>
          <p:nvGrpSpPr>
            <p:cNvPr id="44" name="圖形 18">
              <a:extLst>
                <a:ext uri="{FF2B5EF4-FFF2-40B4-BE49-F238E27FC236}">
                  <a16:creationId xmlns:a16="http://schemas.microsoft.com/office/drawing/2014/main" id="{DC305332-9EA2-4990-877A-21906303EB47}"/>
                </a:ext>
              </a:extLst>
            </p:cNvPr>
            <p:cNvGrpSpPr/>
            <p:nvPr/>
          </p:nvGrpSpPr>
          <p:grpSpPr>
            <a:xfrm>
              <a:off x="3280098" y="4367438"/>
              <a:ext cx="918750" cy="1151612"/>
              <a:chOff x="2615896" y="4386318"/>
              <a:chExt cx="918750" cy="1151612"/>
            </a:xfrm>
          </p:grpSpPr>
          <p:grpSp>
            <p:nvGrpSpPr>
              <p:cNvPr id="46" name="圖形 18">
                <a:extLst>
                  <a:ext uri="{FF2B5EF4-FFF2-40B4-BE49-F238E27FC236}">
                    <a16:creationId xmlns:a16="http://schemas.microsoft.com/office/drawing/2014/main" id="{2117998C-9E5D-4411-A216-710FC657A93D}"/>
                  </a:ext>
                </a:extLst>
              </p:cNvPr>
              <p:cNvGrpSpPr/>
              <p:nvPr/>
            </p:nvGrpSpPr>
            <p:grpSpPr>
              <a:xfrm>
                <a:off x="2615896" y="4981177"/>
                <a:ext cx="918750" cy="556753"/>
                <a:chOff x="2615896" y="4981177"/>
                <a:chExt cx="918750" cy="556753"/>
              </a:xfrm>
            </p:grpSpPr>
            <p:sp>
              <p:nvSpPr>
                <p:cNvPr id="54" name="手繪多邊形: 圖案 53">
                  <a:extLst>
                    <a:ext uri="{FF2B5EF4-FFF2-40B4-BE49-F238E27FC236}">
                      <a16:creationId xmlns:a16="http://schemas.microsoft.com/office/drawing/2014/main" id="{C9162D8D-552C-43FB-8652-29D46FEFF27B}"/>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endParaRPr>
                </a:p>
              </p:txBody>
            </p:sp>
            <p:sp>
              <p:nvSpPr>
                <p:cNvPr id="55" name="手繪多邊形: 圖案 54">
                  <a:extLst>
                    <a:ext uri="{FF2B5EF4-FFF2-40B4-BE49-F238E27FC236}">
                      <a16:creationId xmlns:a16="http://schemas.microsoft.com/office/drawing/2014/main" id="{A0ACC769-DE46-4363-A0EA-EB90025E4504}"/>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endParaRPr>
                </a:p>
              </p:txBody>
            </p:sp>
          </p:grpSp>
          <p:grpSp>
            <p:nvGrpSpPr>
              <p:cNvPr id="47" name="圖形 18">
                <a:extLst>
                  <a:ext uri="{FF2B5EF4-FFF2-40B4-BE49-F238E27FC236}">
                    <a16:creationId xmlns:a16="http://schemas.microsoft.com/office/drawing/2014/main" id="{898FC329-6B9D-45B8-8C20-96300EDAE526}"/>
                  </a:ext>
                </a:extLst>
              </p:cNvPr>
              <p:cNvGrpSpPr/>
              <p:nvPr/>
            </p:nvGrpSpPr>
            <p:grpSpPr>
              <a:xfrm>
                <a:off x="2615896" y="4683535"/>
                <a:ext cx="918750" cy="557177"/>
                <a:chOff x="2615896" y="4683535"/>
                <a:chExt cx="918750" cy="557177"/>
              </a:xfrm>
            </p:grpSpPr>
            <p:sp>
              <p:nvSpPr>
                <p:cNvPr id="52" name="手繪多邊形: 圖案 51">
                  <a:extLst>
                    <a:ext uri="{FF2B5EF4-FFF2-40B4-BE49-F238E27FC236}">
                      <a16:creationId xmlns:a16="http://schemas.microsoft.com/office/drawing/2014/main" id="{C3D23608-42B5-4984-98BC-6C060107782C}"/>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endParaRPr>
                </a:p>
              </p:txBody>
            </p:sp>
            <p:sp>
              <p:nvSpPr>
                <p:cNvPr id="53" name="手繪多邊形: 圖案 52">
                  <a:extLst>
                    <a:ext uri="{FF2B5EF4-FFF2-40B4-BE49-F238E27FC236}">
                      <a16:creationId xmlns:a16="http://schemas.microsoft.com/office/drawing/2014/main" id="{9FCD8676-9D78-4420-8626-DF124921D61D}"/>
                    </a:ext>
                  </a:extLst>
                </p:cNvPr>
                <p:cNvSpPr/>
                <p:nvPr/>
              </p:nvSpPr>
              <p:spPr>
                <a:xfrm>
                  <a:off x="2615896" y="4683535"/>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endParaRPr>
                </a:p>
              </p:txBody>
            </p:sp>
          </p:grpSp>
          <p:grpSp>
            <p:nvGrpSpPr>
              <p:cNvPr id="48" name="圖形 18">
                <a:extLst>
                  <a:ext uri="{FF2B5EF4-FFF2-40B4-BE49-F238E27FC236}">
                    <a16:creationId xmlns:a16="http://schemas.microsoft.com/office/drawing/2014/main" id="{3CBA639F-FE7D-4D41-BF40-A985B0934007}"/>
                  </a:ext>
                </a:extLst>
              </p:cNvPr>
              <p:cNvGrpSpPr/>
              <p:nvPr/>
            </p:nvGrpSpPr>
            <p:grpSpPr>
              <a:xfrm>
                <a:off x="2615896" y="4386318"/>
                <a:ext cx="918750" cy="557176"/>
                <a:chOff x="2615896" y="4386318"/>
                <a:chExt cx="918750" cy="557176"/>
              </a:xfrm>
            </p:grpSpPr>
            <p:sp>
              <p:nvSpPr>
                <p:cNvPr id="49" name="手繪多邊形: 圖案 48">
                  <a:extLst>
                    <a:ext uri="{FF2B5EF4-FFF2-40B4-BE49-F238E27FC236}">
                      <a16:creationId xmlns:a16="http://schemas.microsoft.com/office/drawing/2014/main" id="{3CCD0E0A-1E77-45EF-ACA0-538024927925}"/>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endParaRPr>
                </a:p>
              </p:txBody>
            </p:sp>
            <p:sp>
              <p:nvSpPr>
                <p:cNvPr id="50" name="手繪多邊形: 圖案 49">
                  <a:extLst>
                    <a:ext uri="{FF2B5EF4-FFF2-40B4-BE49-F238E27FC236}">
                      <a16:creationId xmlns:a16="http://schemas.microsoft.com/office/drawing/2014/main" id="{B02A4BCD-9104-43C5-B9A0-B09EE3062CAB}"/>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endParaRPr>
                </a:p>
              </p:txBody>
            </p:sp>
          </p:grpSp>
        </p:grpSp>
        <p:sp>
          <p:nvSpPr>
            <p:cNvPr id="45" name="矩形 44">
              <a:extLst>
                <a:ext uri="{FF2B5EF4-FFF2-40B4-BE49-F238E27FC236}">
                  <a16:creationId xmlns:a16="http://schemas.microsoft.com/office/drawing/2014/main" id="{4AAC9BCE-DA8B-49BD-A3A5-B843D917DA2A}"/>
                </a:ext>
              </a:extLst>
            </p:cNvPr>
            <p:cNvSpPr/>
            <p:nvPr/>
          </p:nvSpPr>
          <p:spPr>
            <a:xfrm>
              <a:off x="3410773" y="4924365"/>
              <a:ext cx="657401" cy="365646"/>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56" name="群組 55">
            <a:extLst>
              <a:ext uri="{FF2B5EF4-FFF2-40B4-BE49-F238E27FC236}">
                <a16:creationId xmlns:a16="http://schemas.microsoft.com/office/drawing/2014/main" id="{AC306C75-67F3-47F3-8FF7-2D17ADB14E34}"/>
              </a:ext>
            </a:extLst>
          </p:cNvPr>
          <p:cNvGrpSpPr/>
          <p:nvPr/>
        </p:nvGrpSpPr>
        <p:grpSpPr>
          <a:xfrm>
            <a:off x="5537000" y="5065886"/>
            <a:ext cx="773344" cy="969352"/>
            <a:chOff x="3280098" y="4367438"/>
            <a:chExt cx="918750" cy="1151612"/>
          </a:xfrm>
        </p:grpSpPr>
        <p:grpSp>
          <p:nvGrpSpPr>
            <p:cNvPr id="57" name="圖形 18">
              <a:extLst>
                <a:ext uri="{FF2B5EF4-FFF2-40B4-BE49-F238E27FC236}">
                  <a16:creationId xmlns:a16="http://schemas.microsoft.com/office/drawing/2014/main" id="{AF069C7A-FB02-43EC-A51E-DD0CB1687DD2}"/>
                </a:ext>
              </a:extLst>
            </p:cNvPr>
            <p:cNvGrpSpPr/>
            <p:nvPr/>
          </p:nvGrpSpPr>
          <p:grpSpPr>
            <a:xfrm>
              <a:off x="3280098" y="4367438"/>
              <a:ext cx="918750" cy="1151612"/>
              <a:chOff x="2615896" y="4386318"/>
              <a:chExt cx="918750" cy="1151612"/>
            </a:xfrm>
          </p:grpSpPr>
          <p:grpSp>
            <p:nvGrpSpPr>
              <p:cNvPr id="59" name="圖形 18">
                <a:extLst>
                  <a:ext uri="{FF2B5EF4-FFF2-40B4-BE49-F238E27FC236}">
                    <a16:creationId xmlns:a16="http://schemas.microsoft.com/office/drawing/2014/main" id="{79FFB25D-989E-4167-A2B6-2AD868EE4601}"/>
                  </a:ext>
                </a:extLst>
              </p:cNvPr>
              <p:cNvGrpSpPr/>
              <p:nvPr/>
            </p:nvGrpSpPr>
            <p:grpSpPr>
              <a:xfrm>
                <a:off x="2615896" y="4981177"/>
                <a:ext cx="918750" cy="556753"/>
                <a:chOff x="2615896" y="4981177"/>
                <a:chExt cx="918750" cy="556753"/>
              </a:xfrm>
            </p:grpSpPr>
            <p:sp>
              <p:nvSpPr>
                <p:cNvPr id="66" name="手繪多邊形: 圖案 65">
                  <a:extLst>
                    <a:ext uri="{FF2B5EF4-FFF2-40B4-BE49-F238E27FC236}">
                      <a16:creationId xmlns:a16="http://schemas.microsoft.com/office/drawing/2014/main" id="{FD92C684-AD4A-4A91-836C-03A43F7BB06E}"/>
                    </a:ext>
                  </a:extLst>
                </p:cNvPr>
                <p:cNvSpPr/>
                <p:nvPr/>
              </p:nvSpPr>
              <p:spPr>
                <a:xfrm>
                  <a:off x="2615896" y="5116237"/>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endParaRPr>
                </a:p>
              </p:txBody>
            </p:sp>
            <p:sp>
              <p:nvSpPr>
                <p:cNvPr id="67" name="手繪多邊形: 圖案 66">
                  <a:extLst>
                    <a:ext uri="{FF2B5EF4-FFF2-40B4-BE49-F238E27FC236}">
                      <a16:creationId xmlns:a16="http://schemas.microsoft.com/office/drawing/2014/main" id="{AE4E70B8-A5E8-4A25-BF02-3E44EF9D300E}"/>
                    </a:ext>
                  </a:extLst>
                </p:cNvPr>
                <p:cNvSpPr/>
                <p:nvPr/>
              </p:nvSpPr>
              <p:spPr>
                <a:xfrm>
                  <a:off x="2615896" y="4981177"/>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endParaRPr>
                </a:p>
              </p:txBody>
            </p:sp>
          </p:grpSp>
          <p:grpSp>
            <p:nvGrpSpPr>
              <p:cNvPr id="60" name="圖形 18">
                <a:extLst>
                  <a:ext uri="{FF2B5EF4-FFF2-40B4-BE49-F238E27FC236}">
                    <a16:creationId xmlns:a16="http://schemas.microsoft.com/office/drawing/2014/main" id="{6250F3F1-9B2E-4EEE-BEEF-CD675D06F370}"/>
                  </a:ext>
                </a:extLst>
              </p:cNvPr>
              <p:cNvGrpSpPr/>
              <p:nvPr/>
            </p:nvGrpSpPr>
            <p:grpSpPr>
              <a:xfrm>
                <a:off x="2615896" y="4683535"/>
                <a:ext cx="918750" cy="557177"/>
                <a:chOff x="2615896" y="4683535"/>
                <a:chExt cx="918750" cy="557177"/>
              </a:xfrm>
            </p:grpSpPr>
            <p:sp>
              <p:nvSpPr>
                <p:cNvPr id="64" name="手繪多邊形: 圖案 63">
                  <a:extLst>
                    <a:ext uri="{FF2B5EF4-FFF2-40B4-BE49-F238E27FC236}">
                      <a16:creationId xmlns:a16="http://schemas.microsoft.com/office/drawing/2014/main" id="{123E7DE5-73A1-4F5B-A535-D10E5A9CD0FE}"/>
                    </a:ext>
                  </a:extLst>
                </p:cNvPr>
                <p:cNvSpPr/>
                <p:nvPr/>
              </p:nvSpPr>
              <p:spPr>
                <a:xfrm>
                  <a:off x="2615896" y="4819019"/>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endParaRPr>
                </a:p>
              </p:txBody>
            </p:sp>
            <p:sp>
              <p:nvSpPr>
                <p:cNvPr id="65" name="手繪多邊形: 圖案 64">
                  <a:extLst>
                    <a:ext uri="{FF2B5EF4-FFF2-40B4-BE49-F238E27FC236}">
                      <a16:creationId xmlns:a16="http://schemas.microsoft.com/office/drawing/2014/main" id="{FF018764-ABAD-4A17-9DB0-CAA31A85BF87}"/>
                    </a:ext>
                  </a:extLst>
                </p:cNvPr>
                <p:cNvSpPr/>
                <p:nvPr/>
              </p:nvSpPr>
              <p:spPr>
                <a:xfrm>
                  <a:off x="2615896" y="4683535"/>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endParaRPr>
                </a:p>
              </p:txBody>
            </p:sp>
          </p:grpSp>
          <p:grpSp>
            <p:nvGrpSpPr>
              <p:cNvPr id="61" name="圖形 18">
                <a:extLst>
                  <a:ext uri="{FF2B5EF4-FFF2-40B4-BE49-F238E27FC236}">
                    <a16:creationId xmlns:a16="http://schemas.microsoft.com/office/drawing/2014/main" id="{3E257B38-84EC-46E5-8026-3000463B9F30}"/>
                  </a:ext>
                </a:extLst>
              </p:cNvPr>
              <p:cNvGrpSpPr/>
              <p:nvPr/>
            </p:nvGrpSpPr>
            <p:grpSpPr>
              <a:xfrm>
                <a:off x="2615896" y="4386318"/>
                <a:ext cx="918750" cy="557176"/>
                <a:chOff x="2615896" y="4386318"/>
                <a:chExt cx="918750" cy="557176"/>
              </a:xfrm>
            </p:grpSpPr>
            <p:sp>
              <p:nvSpPr>
                <p:cNvPr id="62" name="手繪多邊形: 圖案 61">
                  <a:extLst>
                    <a:ext uri="{FF2B5EF4-FFF2-40B4-BE49-F238E27FC236}">
                      <a16:creationId xmlns:a16="http://schemas.microsoft.com/office/drawing/2014/main" id="{1FBD6D73-06CF-4A64-A266-16C334F74E88}"/>
                    </a:ext>
                  </a:extLst>
                </p:cNvPr>
                <p:cNvSpPr/>
                <p:nvPr/>
              </p:nvSpPr>
              <p:spPr>
                <a:xfrm>
                  <a:off x="2615896" y="4521801"/>
                  <a:ext cx="918750" cy="421693"/>
                </a:xfrm>
                <a:custGeom>
                  <a:avLst/>
                  <a:gdLst>
                    <a:gd name="connsiteX0" fmla="*/ 0 w 918750"/>
                    <a:gd name="connsiteY0" fmla="*/ 0 h 421693"/>
                    <a:gd name="connsiteX1" fmla="*/ 0 w 918750"/>
                    <a:gd name="connsiteY1" fmla="*/ 276049 h 421693"/>
                    <a:gd name="connsiteX2" fmla="*/ 459375 w 918750"/>
                    <a:gd name="connsiteY2" fmla="*/ 421694 h 421693"/>
                    <a:gd name="connsiteX3" fmla="*/ 918750 w 918750"/>
                    <a:gd name="connsiteY3" fmla="*/ 276049 h 421693"/>
                    <a:gd name="connsiteX4" fmla="*/ 918750 w 918750"/>
                    <a:gd name="connsiteY4" fmla="*/ 0 h 421693"/>
                    <a:gd name="connsiteX5" fmla="*/ 0 w 918750"/>
                    <a:gd name="connsiteY5" fmla="*/ 0 h 42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750" h="421693">
                      <a:moveTo>
                        <a:pt x="0" y="0"/>
                      </a:moveTo>
                      <a:lnTo>
                        <a:pt x="0" y="276049"/>
                      </a:lnTo>
                      <a:cubicBezTo>
                        <a:pt x="0" y="356492"/>
                        <a:pt x="205766" y="421694"/>
                        <a:pt x="459375" y="421694"/>
                      </a:cubicBezTo>
                      <a:cubicBezTo>
                        <a:pt x="712984" y="421694"/>
                        <a:pt x="918750" y="356492"/>
                        <a:pt x="918750" y="276049"/>
                      </a:cubicBezTo>
                      <a:lnTo>
                        <a:pt x="918750" y="0"/>
                      </a:lnTo>
                      <a:lnTo>
                        <a:pt x="0" y="0"/>
                      </a:lnTo>
                      <a:close/>
                    </a:path>
                  </a:pathLst>
                </a:custGeom>
                <a:solidFill>
                  <a:schemeClr val="tx2">
                    <a:lumMod val="75000"/>
                  </a:schemeClr>
                </a:solidFill>
                <a:ln w="41997" cap="flat">
                  <a:noFill/>
                  <a:prstDash val="solid"/>
                  <a:miter/>
                </a:ln>
              </p:spPr>
              <p:txBody>
                <a:bodyPr rtlCol="0" anchor="ctr"/>
                <a:lstStyle/>
                <a:p>
                  <a:endParaRPr lang="zh-TW" altLang="en-US">
                    <a:solidFill>
                      <a:schemeClr val="bg1"/>
                    </a:solidFill>
                  </a:endParaRPr>
                </a:p>
              </p:txBody>
            </p:sp>
            <p:sp>
              <p:nvSpPr>
                <p:cNvPr id="63" name="手繪多邊形: 圖案 62">
                  <a:extLst>
                    <a:ext uri="{FF2B5EF4-FFF2-40B4-BE49-F238E27FC236}">
                      <a16:creationId xmlns:a16="http://schemas.microsoft.com/office/drawing/2014/main" id="{EB207454-3F60-495E-BCDD-2B483358FF10}"/>
                    </a:ext>
                  </a:extLst>
                </p:cNvPr>
                <p:cNvSpPr/>
                <p:nvPr/>
              </p:nvSpPr>
              <p:spPr>
                <a:xfrm>
                  <a:off x="2615896" y="4386318"/>
                  <a:ext cx="918750" cy="291290"/>
                </a:xfrm>
                <a:custGeom>
                  <a:avLst/>
                  <a:gdLst>
                    <a:gd name="connsiteX0" fmla="*/ 918750 w 918750"/>
                    <a:gd name="connsiteY0" fmla="*/ 145645 h 291290"/>
                    <a:gd name="connsiteX1" fmla="*/ 459375 w 918750"/>
                    <a:gd name="connsiteY1" fmla="*/ 291291 h 291290"/>
                    <a:gd name="connsiteX2" fmla="*/ 0 w 918750"/>
                    <a:gd name="connsiteY2" fmla="*/ 145645 h 291290"/>
                    <a:gd name="connsiteX3" fmla="*/ 459375 w 918750"/>
                    <a:gd name="connsiteY3" fmla="*/ 0 h 291290"/>
                    <a:gd name="connsiteX4" fmla="*/ 918750 w 918750"/>
                    <a:gd name="connsiteY4" fmla="*/ 145645 h 291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750" h="291290">
                      <a:moveTo>
                        <a:pt x="918750" y="145645"/>
                      </a:moveTo>
                      <a:cubicBezTo>
                        <a:pt x="918750" y="226083"/>
                        <a:pt x="713081" y="291291"/>
                        <a:pt x="459375" y="291291"/>
                      </a:cubicBezTo>
                      <a:cubicBezTo>
                        <a:pt x="205669" y="291291"/>
                        <a:pt x="0" y="226083"/>
                        <a:pt x="0" y="145645"/>
                      </a:cubicBezTo>
                      <a:cubicBezTo>
                        <a:pt x="0" y="65208"/>
                        <a:pt x="205669" y="0"/>
                        <a:pt x="459375" y="0"/>
                      </a:cubicBezTo>
                      <a:cubicBezTo>
                        <a:pt x="713081" y="0"/>
                        <a:pt x="918750" y="65208"/>
                        <a:pt x="918750" y="145645"/>
                      </a:cubicBezTo>
                      <a:close/>
                    </a:path>
                  </a:pathLst>
                </a:custGeom>
                <a:solidFill>
                  <a:schemeClr val="tx2">
                    <a:lumMod val="60000"/>
                    <a:lumOff val="40000"/>
                  </a:schemeClr>
                </a:solidFill>
                <a:ln w="41997" cap="flat">
                  <a:noFill/>
                  <a:prstDash val="solid"/>
                  <a:miter/>
                </a:ln>
              </p:spPr>
              <p:txBody>
                <a:bodyPr rtlCol="0" anchor="ctr"/>
                <a:lstStyle/>
                <a:p>
                  <a:endParaRPr lang="zh-TW" altLang="en-US">
                    <a:solidFill>
                      <a:schemeClr val="bg1"/>
                    </a:solidFill>
                  </a:endParaRPr>
                </a:p>
              </p:txBody>
            </p:sp>
          </p:grpSp>
        </p:grpSp>
        <p:sp>
          <p:nvSpPr>
            <p:cNvPr id="58" name="矩形 57">
              <a:extLst>
                <a:ext uri="{FF2B5EF4-FFF2-40B4-BE49-F238E27FC236}">
                  <a16:creationId xmlns:a16="http://schemas.microsoft.com/office/drawing/2014/main" id="{2F004D92-0A69-42E3-8715-45952DD77335}"/>
                </a:ext>
              </a:extLst>
            </p:cNvPr>
            <p:cNvSpPr/>
            <p:nvPr/>
          </p:nvSpPr>
          <p:spPr>
            <a:xfrm>
              <a:off x="3437983" y="4634779"/>
              <a:ext cx="657401" cy="621597"/>
            </a:xfrm>
            <a:prstGeom prst="rect">
              <a:avLst/>
            </a:prstGeom>
          </p:spPr>
          <p:txBody>
            <a:bodyPr wrap="none">
              <a:spAutoFit/>
            </a:bodyPr>
            <a:lstStyle/>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DR </a:t>
              </a:r>
            </a:p>
            <a:p>
              <a:pPr algn="ctr"/>
              <a:r>
                <a:rPr kumimoji="1"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rPr>
                <a:t>LUN</a:t>
              </a:r>
              <a:endParaRPr kumimoji="1" lang="zh-TW" altLang="en-US" sz="14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68" name="圖片 67">
            <a:extLst>
              <a:ext uri="{FF2B5EF4-FFF2-40B4-BE49-F238E27FC236}">
                <a16:creationId xmlns:a16="http://schemas.microsoft.com/office/drawing/2014/main" id="{42D8F2B2-8369-4933-9223-C1E4A634CCAB}"/>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476634" y="2470307"/>
            <a:ext cx="1950463" cy="661738"/>
          </a:xfrm>
          <a:prstGeom prst="rect">
            <a:avLst/>
          </a:prstGeom>
          <a:effectLst>
            <a:outerShdw blurRad="50800" dist="38100" dir="2700000" algn="tl" rotWithShape="0">
              <a:prstClr val="black">
                <a:alpha val="40000"/>
              </a:prstClr>
            </a:outerShdw>
          </a:effectLst>
        </p:spPr>
      </p:pic>
      <p:sp>
        <p:nvSpPr>
          <p:cNvPr id="69" name="文字方塊 68">
            <a:extLst>
              <a:ext uri="{FF2B5EF4-FFF2-40B4-BE49-F238E27FC236}">
                <a16:creationId xmlns:a16="http://schemas.microsoft.com/office/drawing/2014/main" id="{F02E4AFF-3B68-4209-91E7-3C54670C968C}"/>
              </a:ext>
            </a:extLst>
          </p:cNvPr>
          <p:cNvSpPr txBox="1"/>
          <p:nvPr/>
        </p:nvSpPr>
        <p:spPr>
          <a:xfrm>
            <a:off x="476634" y="2595412"/>
            <a:ext cx="1950463" cy="338554"/>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Production Server</a:t>
            </a:r>
          </a:p>
        </p:txBody>
      </p:sp>
      <p:pic>
        <p:nvPicPr>
          <p:cNvPr id="70" name="圖片 69">
            <a:extLst>
              <a:ext uri="{FF2B5EF4-FFF2-40B4-BE49-F238E27FC236}">
                <a16:creationId xmlns:a16="http://schemas.microsoft.com/office/drawing/2014/main" id="{B35F926C-CDDA-4633-BE14-E4FA7615F4DE}"/>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3099401" y="2470307"/>
            <a:ext cx="1950463" cy="661738"/>
          </a:xfrm>
          <a:prstGeom prst="rect">
            <a:avLst/>
          </a:prstGeom>
          <a:effectLst>
            <a:outerShdw blurRad="50800" dist="38100" dir="2700000" algn="tl" rotWithShape="0">
              <a:prstClr val="black">
                <a:alpha val="40000"/>
              </a:prstClr>
            </a:outerShdw>
          </a:effectLst>
        </p:spPr>
      </p:pic>
      <p:sp>
        <p:nvSpPr>
          <p:cNvPr id="71" name="文字方塊 70">
            <a:extLst>
              <a:ext uri="{FF2B5EF4-FFF2-40B4-BE49-F238E27FC236}">
                <a16:creationId xmlns:a16="http://schemas.microsoft.com/office/drawing/2014/main" id="{D8726E75-2F00-4A78-972B-98CD392D29CF}"/>
              </a:ext>
            </a:extLst>
          </p:cNvPr>
          <p:cNvSpPr txBox="1"/>
          <p:nvPr/>
        </p:nvSpPr>
        <p:spPr>
          <a:xfrm>
            <a:off x="3099401" y="2595412"/>
            <a:ext cx="1950463" cy="338554"/>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Main Storage</a:t>
            </a:r>
          </a:p>
        </p:txBody>
      </p:sp>
      <p:pic>
        <p:nvPicPr>
          <p:cNvPr id="72" name="圖片 71">
            <a:extLst>
              <a:ext uri="{FF2B5EF4-FFF2-40B4-BE49-F238E27FC236}">
                <a16:creationId xmlns:a16="http://schemas.microsoft.com/office/drawing/2014/main" id="{9C7EF799-3C82-4D50-9345-3CB617655A2E}"/>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a:ext>
            </a:extLst>
          </a:blip>
          <a:srcRect/>
          <a:stretch/>
        </p:blipFill>
        <p:spPr>
          <a:xfrm>
            <a:off x="5516985" y="2470307"/>
            <a:ext cx="1950463" cy="661738"/>
          </a:xfrm>
          <a:prstGeom prst="rect">
            <a:avLst/>
          </a:prstGeom>
          <a:effectLst>
            <a:outerShdw blurRad="50800" dist="38100" dir="2700000" algn="tl" rotWithShape="0">
              <a:prstClr val="black">
                <a:alpha val="40000"/>
              </a:prstClr>
            </a:outerShdw>
          </a:effectLst>
        </p:spPr>
      </p:pic>
      <p:sp>
        <p:nvSpPr>
          <p:cNvPr id="73" name="文字方塊 72">
            <a:extLst>
              <a:ext uri="{FF2B5EF4-FFF2-40B4-BE49-F238E27FC236}">
                <a16:creationId xmlns:a16="http://schemas.microsoft.com/office/drawing/2014/main" id="{4B6B3B41-1ADC-46DA-B83F-0C95840A601D}"/>
              </a:ext>
            </a:extLst>
          </p:cNvPr>
          <p:cNvSpPr txBox="1"/>
          <p:nvPr/>
        </p:nvSpPr>
        <p:spPr>
          <a:xfrm>
            <a:off x="5516985" y="2481380"/>
            <a:ext cx="1950463" cy="584775"/>
          </a:xfrm>
          <a:prstGeom prst="rect">
            <a:avLst/>
          </a:prstGeom>
          <a:noFill/>
        </p:spPr>
        <p:txBody>
          <a:bodyPr wrap="square">
            <a:spAutoFit/>
          </a:bodyPr>
          <a:lstStyle/>
          <a:p>
            <a:pPr algn="ctr"/>
            <a:r>
              <a:rPr lang="en-US" altLang="zh-TW" sz="1600" b="1">
                <a:solidFill>
                  <a:schemeClr val="bg1"/>
                </a:solidFill>
                <a:latin typeface="Arial" panose="020B0604020202020204" pitchFamily="34" charset="0"/>
                <a:cs typeface="Arial" panose="020B0604020202020204" pitchFamily="34" charset="0"/>
              </a:rPr>
              <a:t>DR Storage &amp; Analysis Server</a:t>
            </a:r>
          </a:p>
        </p:txBody>
      </p:sp>
      <p:sp>
        <p:nvSpPr>
          <p:cNvPr id="74" name="標題 1">
            <a:extLst>
              <a:ext uri="{FF2B5EF4-FFF2-40B4-BE49-F238E27FC236}">
                <a16:creationId xmlns:a16="http://schemas.microsoft.com/office/drawing/2014/main" id="{C141AB8B-285C-4871-8B56-905B856485D9}"/>
              </a:ext>
            </a:extLst>
          </p:cNvPr>
          <p:cNvSpPr txBox="1">
            <a:spLocks/>
          </p:cNvSpPr>
          <p:nvPr/>
        </p:nvSpPr>
        <p:spPr>
          <a:xfrm>
            <a:off x="963050" y="186924"/>
            <a:ext cx="10177463" cy="808038"/>
          </a:xfrm>
          <a:prstGeom prst="rect">
            <a:avLst/>
          </a:prstGeom>
        </p:spPr>
        <p:txBody>
          <a:bodyPr vert="horz" lIns="121920" tIns="60960" rIns="121920" bIns="6096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TW" sz="4400" b="1" err="1">
                <a:solidFill>
                  <a:schemeClr val="bg1"/>
                </a:solidFill>
                <a:latin typeface="微軟正黑體" panose="020B0604030504040204" pitchFamily="34" charset="-120"/>
                <a:ea typeface="微軟正黑體" panose="020B0604030504040204" pitchFamily="34" charset="-120"/>
              </a:rPr>
              <a:t>SnapSync</a:t>
            </a:r>
            <a:r>
              <a:rPr lang="en-US" altLang="zh-TW" sz="4400" b="1">
                <a:solidFill>
                  <a:schemeClr val="bg1"/>
                </a:solidFill>
                <a:latin typeface="微軟正黑體" panose="020B0604030504040204" pitchFamily="34" charset="-120"/>
                <a:ea typeface="微軟正黑體" panose="020B0604030504040204" pitchFamily="34" charset="-120"/>
              </a:rPr>
              <a:t> + Instant Clone</a:t>
            </a:r>
            <a:endParaRPr lang="zh-TW" altLang="en-US" sz="3467" b="1">
              <a:solidFill>
                <a:schemeClr val="bg1"/>
              </a:solidFill>
              <a:latin typeface="微軟正黑體" panose="020B0604030504040204" pitchFamily="34" charset="-120"/>
              <a:ea typeface="微軟正黑體" panose="020B0604030504040204" pitchFamily="34" charset="-120"/>
            </a:endParaRPr>
          </a:p>
        </p:txBody>
      </p:sp>
      <p:sp>
        <p:nvSpPr>
          <p:cNvPr id="75" name="文字方塊 74">
            <a:extLst>
              <a:ext uri="{FF2B5EF4-FFF2-40B4-BE49-F238E27FC236}">
                <a16:creationId xmlns:a16="http://schemas.microsoft.com/office/drawing/2014/main" id="{7F95CB40-F7A4-4B7A-8183-990AD48DA522}"/>
              </a:ext>
            </a:extLst>
          </p:cNvPr>
          <p:cNvSpPr txBox="1"/>
          <p:nvPr/>
        </p:nvSpPr>
        <p:spPr>
          <a:xfrm>
            <a:off x="963050" y="904722"/>
            <a:ext cx="11264300" cy="461665"/>
          </a:xfrm>
          <a:prstGeom prst="rect">
            <a:avLst/>
          </a:prstGeom>
          <a:noFill/>
        </p:spPr>
        <p:txBody>
          <a:bodyPr wrap="square">
            <a:spAutoFit/>
          </a:bodyPr>
          <a:lstStyle/>
          <a:p>
            <a:r>
              <a:rPr lang="zh-TW" altLang="en-US" sz="2400" b="1">
                <a:solidFill>
                  <a:schemeClr val="bg1"/>
                </a:solidFill>
                <a:latin typeface="微軟正黑體" pitchFamily="34" charset="-120"/>
                <a:ea typeface="微軟正黑體" pitchFamily="34" charset="-120"/>
                <a:cs typeface="+mj-cs"/>
              </a:rPr>
              <a:t>最經濟高效的複本資料管理</a:t>
            </a:r>
            <a:r>
              <a:rPr lang="en-US" altLang="zh-TW" sz="2400" b="1">
                <a:solidFill>
                  <a:schemeClr val="bg1"/>
                </a:solidFill>
                <a:latin typeface="微軟正黑體" pitchFamily="34" charset="-120"/>
                <a:ea typeface="微軟正黑體" pitchFamily="34" charset="-120"/>
                <a:cs typeface="+mj-cs"/>
              </a:rPr>
              <a:t>CDM (Copy Data Management)</a:t>
            </a:r>
            <a:r>
              <a:rPr lang="zh-TW" altLang="en-US" sz="2400" b="1">
                <a:solidFill>
                  <a:schemeClr val="bg1"/>
                </a:solidFill>
                <a:latin typeface="微軟正黑體" pitchFamily="34" charset="-120"/>
                <a:ea typeface="微軟正黑體" pitchFamily="34" charset="-120"/>
                <a:cs typeface="+mj-cs"/>
              </a:rPr>
              <a:t>解決方案</a:t>
            </a:r>
            <a:endParaRPr lang="zh-TW" altLang="en-US" sz="2400" b="1">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2537986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7" name="矩形: 圓角 6">
            <a:extLst>
              <a:ext uri="{FF2B5EF4-FFF2-40B4-BE49-F238E27FC236}">
                <a16:creationId xmlns:a16="http://schemas.microsoft.com/office/drawing/2014/main" id="{A9237F5E-F9F4-44FF-8EA5-271B9269681D}"/>
              </a:ext>
            </a:extLst>
          </p:cNvPr>
          <p:cNvSpPr/>
          <p:nvPr/>
        </p:nvSpPr>
        <p:spPr>
          <a:xfrm>
            <a:off x="4603335" y="1410511"/>
            <a:ext cx="7637432" cy="4972360"/>
          </a:xfrm>
          <a:prstGeom prst="roundRect">
            <a:avLst>
              <a:gd name="adj" fmla="val 0"/>
            </a:avLst>
          </a:prstGeom>
          <a:gradFill>
            <a:gsLst>
              <a:gs pos="0">
                <a:schemeClr val="tx1">
                  <a:alpha val="0"/>
                </a:schemeClr>
              </a:gs>
              <a:gs pos="100000">
                <a:srgbClr val="1F2127">
                  <a:alpha val="64000"/>
                </a:srgbClr>
              </a:gs>
            </a:gsLst>
            <a:lin ang="5400000" scaled="1"/>
          </a:gradFill>
          <a:ln>
            <a:noFill/>
          </a:ln>
          <a:effectLst>
            <a:outerShdw dist="50800" dir="5400000" algn="ctr" rotWithShape="0">
              <a:srgbClr val="000000">
                <a:alpha val="43137"/>
              </a:srgbClr>
            </a:outerShdw>
            <a:softEdge rad="431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endParaRPr>
          </a:p>
        </p:txBody>
      </p:sp>
      <p:pic>
        <p:nvPicPr>
          <p:cNvPr id="166" name="Google Shape;166;p28"/>
          <p:cNvPicPr preferRelativeResize="0"/>
          <p:nvPr/>
        </p:nvPicPr>
        <p:blipFill>
          <a:blip r:embed="rId3">
            <a:alphaModFix/>
          </a:blip>
          <a:stretch>
            <a:fillRect/>
          </a:stretch>
        </p:blipFill>
        <p:spPr>
          <a:xfrm>
            <a:off x="4419668" y="2155777"/>
            <a:ext cx="7772332" cy="4189476"/>
          </a:xfrm>
          <a:prstGeom prst="rect">
            <a:avLst/>
          </a:prstGeom>
          <a:noFill/>
          <a:ln>
            <a:noFill/>
          </a:ln>
        </p:spPr>
      </p:pic>
      <p:sp>
        <p:nvSpPr>
          <p:cNvPr id="8" name="Google Shape;61;p14">
            <a:extLst>
              <a:ext uri="{FF2B5EF4-FFF2-40B4-BE49-F238E27FC236}">
                <a16:creationId xmlns:a16="http://schemas.microsoft.com/office/drawing/2014/main" id="{3CF1AB01-9E72-4DBE-AB89-27C36E1D6A60}"/>
              </a:ext>
            </a:extLst>
          </p:cNvPr>
          <p:cNvSpPr txBox="1">
            <a:spLocks/>
          </p:cNvSpPr>
          <p:nvPr/>
        </p:nvSpPr>
        <p:spPr>
          <a:xfrm>
            <a:off x="689059" y="2163164"/>
            <a:ext cx="3210589" cy="418208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bg1"/>
                </a:solidFill>
                <a:latin typeface="微軟正黑體" panose="020B0604030504040204" pitchFamily="34" charset="-120"/>
                <a:ea typeface="微軟正黑體" panose="020B0604030504040204" pitchFamily="34" charset="-120"/>
              </a:rPr>
              <a:t>可獨立更新</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bg1"/>
                </a:solidFill>
                <a:latin typeface="微軟正黑體" panose="020B0604030504040204" pitchFamily="34" charset="-120"/>
                <a:ea typeface="微軟正黑體" panose="020B0604030504040204" pitchFamily="34" charset="-120"/>
              </a:rPr>
              <a:t>支援 </a:t>
            </a:r>
            <a:r>
              <a:rPr lang="en-US" altLang="zh-TW" sz="2000">
                <a:solidFill>
                  <a:schemeClr val="bg1"/>
                </a:solidFill>
                <a:latin typeface="微軟正黑體" panose="020B0604030504040204" pitchFamily="34" charset="-120"/>
                <a:ea typeface="微軟正黑體" panose="020B0604030504040204" pitchFamily="34" charset="-120"/>
              </a:rPr>
              <a:t>FTP </a:t>
            </a:r>
            <a:r>
              <a:rPr lang="zh-TW" altLang="en-US" sz="2000">
                <a:solidFill>
                  <a:schemeClr val="bg1"/>
                </a:solidFill>
                <a:latin typeface="微軟正黑體" panose="020B0604030504040204" pitchFamily="34" charset="-120"/>
                <a:ea typeface="微軟正黑體" panose="020B0604030504040204" pitchFamily="34" charset="-120"/>
              </a:rPr>
              <a:t>服務器</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bg1"/>
                </a:solidFill>
                <a:latin typeface="微軟正黑體" panose="020B0604030504040204" pitchFamily="34" charset="-120"/>
                <a:ea typeface="微軟正黑體" panose="020B0604030504040204" pitchFamily="34" charset="-120"/>
              </a:rPr>
              <a:t>支援 </a:t>
            </a:r>
            <a:r>
              <a:rPr lang="en-US" altLang="zh-TW" sz="2000">
                <a:solidFill>
                  <a:schemeClr val="bg1"/>
                </a:solidFill>
                <a:latin typeface="微軟正黑體" panose="020B0604030504040204" pitchFamily="34" charset="-120"/>
                <a:ea typeface="微軟正黑體" panose="020B0604030504040204" pitchFamily="34" charset="-120"/>
              </a:rPr>
              <a:t>TLS </a:t>
            </a:r>
            <a:r>
              <a:rPr lang="zh-TW" altLang="en-US" sz="2000">
                <a:solidFill>
                  <a:schemeClr val="bg1"/>
                </a:solidFill>
                <a:latin typeface="微軟正黑體" panose="020B0604030504040204" pitchFamily="34" charset="-120"/>
                <a:ea typeface="微軟正黑體" panose="020B0604030504040204" pitchFamily="34" charset="-120"/>
              </a:rPr>
              <a:t>設定</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bg1"/>
                </a:solidFill>
                <a:latin typeface="微軟正黑體" panose="020B0604030504040204" pitchFamily="34" charset="-120"/>
                <a:ea typeface="微軟正黑體" panose="020B0604030504040204" pitchFamily="34" charset="-120"/>
              </a:rPr>
              <a:t>支援 </a:t>
            </a:r>
            <a:r>
              <a:rPr lang="en-US" altLang="zh-TW" sz="2000">
                <a:solidFill>
                  <a:schemeClr val="bg1"/>
                </a:solidFill>
                <a:latin typeface="微軟正黑體" panose="020B0604030504040204" pitchFamily="34" charset="-120"/>
                <a:ea typeface="微軟正黑體" panose="020B0604030504040204" pitchFamily="34" charset="-120"/>
              </a:rPr>
              <a:t>QoS </a:t>
            </a:r>
            <a:r>
              <a:rPr lang="zh-TW" altLang="en-US" sz="2000">
                <a:solidFill>
                  <a:schemeClr val="bg1"/>
                </a:solidFill>
                <a:latin typeface="微軟正黑體" panose="020B0604030504040204" pitchFamily="34" charset="-120"/>
                <a:ea typeface="微軟正黑體" panose="020B0604030504040204" pitchFamily="34" charset="-120"/>
              </a:rPr>
              <a:t>設定</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bg1"/>
                </a:solidFill>
                <a:latin typeface="微軟正黑體" panose="020B0604030504040204" pitchFamily="34" charset="-120"/>
                <a:ea typeface="微軟正黑體" panose="020B0604030504040204" pitchFamily="34" charset="-120"/>
              </a:rPr>
              <a:t>支援規格設定</a:t>
            </a:r>
          </a:p>
          <a:p>
            <a:pPr marL="241294" indent="-241294">
              <a:lnSpc>
                <a:spcPts val="2400"/>
              </a:lnSpc>
              <a:spcBef>
                <a:spcPts val="1600"/>
              </a:spcBef>
              <a:buClr>
                <a:srgbClr val="E9613B"/>
              </a:buClr>
              <a:buSzPts val="1100"/>
              <a:buFont typeface="Wingdings" panose="05000000000000000000" pitchFamily="2" charset="2"/>
              <a:buChar char="l"/>
            </a:pPr>
            <a:r>
              <a:rPr lang="zh-TW" altLang="en-US" sz="2000">
                <a:solidFill>
                  <a:schemeClr val="bg1"/>
                </a:solidFill>
                <a:latin typeface="微軟正黑體" panose="020B0604030504040204" pitchFamily="34" charset="-120"/>
                <a:ea typeface="微軟正黑體" panose="020B0604030504040204" pitchFamily="34" charset="-120"/>
              </a:rPr>
              <a:t>支援 </a:t>
            </a:r>
            <a:r>
              <a:rPr lang="en-US" altLang="zh-TW" sz="2000">
                <a:solidFill>
                  <a:schemeClr val="bg1"/>
                </a:solidFill>
                <a:latin typeface="微軟正黑體" panose="020B0604030504040204" pitchFamily="34" charset="-120"/>
                <a:ea typeface="微軟正黑體" panose="020B0604030504040204" pitchFamily="34" charset="-120"/>
              </a:rPr>
              <a:t>FTP </a:t>
            </a:r>
            <a:r>
              <a:rPr lang="zh-TW" altLang="en-US" sz="2000">
                <a:solidFill>
                  <a:schemeClr val="bg1"/>
                </a:solidFill>
                <a:latin typeface="微軟正黑體" panose="020B0604030504040204" pitchFamily="34" charset="-120"/>
                <a:ea typeface="微軟正黑體" panose="020B0604030504040204" pitchFamily="34" charset="-120"/>
              </a:rPr>
              <a:t>用戶端</a:t>
            </a:r>
          </a:p>
        </p:txBody>
      </p:sp>
      <p:sp>
        <p:nvSpPr>
          <p:cNvPr id="9" name="Google Shape;79;p16">
            <a:extLst>
              <a:ext uri="{FF2B5EF4-FFF2-40B4-BE49-F238E27FC236}">
                <a16:creationId xmlns:a16="http://schemas.microsoft.com/office/drawing/2014/main" id="{20C8FD56-6866-4FA9-9255-67672F8CAF70}"/>
              </a:ext>
            </a:extLst>
          </p:cNvPr>
          <p:cNvSpPr txBox="1">
            <a:spLocks/>
          </p:cNvSpPr>
          <p:nvPr/>
        </p:nvSpPr>
        <p:spPr>
          <a:xfrm>
            <a:off x="962952" y="315625"/>
            <a:ext cx="7918354"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267" b="1" err="1">
                <a:solidFill>
                  <a:schemeClr val="bg1"/>
                </a:solidFill>
                <a:latin typeface="微軟正黑體" panose="020B0604030504040204" pitchFamily="34" charset="-120"/>
                <a:ea typeface="微軟正黑體" panose="020B0604030504040204" pitchFamily="34" charset="-120"/>
              </a:rPr>
              <a:t>QuFTP</a:t>
            </a:r>
            <a:r>
              <a:rPr lang="en-US" altLang="zh-TW" sz="4267" b="1">
                <a:solidFill>
                  <a:schemeClr val="bg1"/>
                </a:solidFill>
                <a:latin typeface="微軟正黑體" panose="020B0604030504040204" pitchFamily="34" charset="-120"/>
                <a:ea typeface="微軟正黑體" panose="020B0604030504040204" pitchFamily="34" charset="-120"/>
              </a:rPr>
              <a:t> </a:t>
            </a:r>
            <a:r>
              <a:rPr lang="zh-TW" altLang="en-US" sz="4267" b="1">
                <a:solidFill>
                  <a:schemeClr val="bg1"/>
                </a:solidFill>
                <a:latin typeface="微軟正黑體" panose="020B0604030504040204" pitchFamily="34" charset="-120"/>
                <a:ea typeface="微軟正黑體" panose="020B0604030504040204" pitchFamily="34" charset="-120"/>
              </a:rPr>
              <a:t>遠端檔案</a:t>
            </a:r>
            <a:r>
              <a:rPr lang="en-US" altLang="zh-TW" sz="4267" b="1">
                <a:solidFill>
                  <a:schemeClr val="bg1"/>
                </a:solidFill>
                <a:latin typeface="微軟正黑體" panose="020B0604030504040204" pitchFamily="34" charset="-120"/>
                <a:ea typeface="微軟正黑體" panose="020B0604030504040204" pitchFamily="34" charset="-120"/>
              </a:rPr>
              <a:t> FTP </a:t>
            </a:r>
            <a:r>
              <a:rPr lang="zh-TW" altLang="en-US" sz="4267" b="1">
                <a:solidFill>
                  <a:schemeClr val="bg1"/>
                </a:solidFill>
                <a:latin typeface="微軟正黑體" panose="020B0604030504040204" pitchFamily="34" charset="-120"/>
                <a:ea typeface="微軟正黑體" panose="020B0604030504040204" pitchFamily="34" charset="-120"/>
              </a:rPr>
              <a:t>存取服務</a:t>
            </a:r>
            <a:endParaRPr lang="en-US" sz="4267" b="1">
              <a:solidFill>
                <a:schemeClr val="bg1"/>
              </a:solidFill>
              <a:latin typeface="微軟正黑體" panose="020B0604030504040204" pitchFamily="34" charset="-120"/>
              <a:ea typeface="微軟正黑體" panose="020B0604030504040204" pitchFamily="34" charset="-12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8" name="Google Shape;61;p14">
            <a:extLst>
              <a:ext uri="{FF2B5EF4-FFF2-40B4-BE49-F238E27FC236}">
                <a16:creationId xmlns:a16="http://schemas.microsoft.com/office/drawing/2014/main" id="{EF8B2BF8-8E3F-4113-B625-1C43F9118417}"/>
              </a:ext>
            </a:extLst>
          </p:cNvPr>
          <p:cNvSpPr txBox="1">
            <a:spLocks/>
          </p:cNvSpPr>
          <p:nvPr/>
        </p:nvSpPr>
        <p:spPr>
          <a:xfrm>
            <a:off x="641538" y="1879035"/>
            <a:ext cx="4087222" cy="245186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zh-TW" altLang="en-US" sz="1600">
                <a:solidFill>
                  <a:schemeClr val="bg1"/>
                </a:solidFill>
                <a:latin typeface="微軟正黑體" panose="020B0604030504040204" pitchFamily="34" charset="-120"/>
                <a:ea typeface="微軟正黑體" panose="020B0604030504040204" pitchFamily="34" charset="-120"/>
              </a:rPr>
              <a:t>全新 </a:t>
            </a:r>
            <a:r>
              <a:rPr lang="en-US" altLang="zh-TW" sz="1600">
                <a:solidFill>
                  <a:schemeClr val="bg1"/>
                </a:solidFill>
                <a:latin typeface="微軟正黑體" panose="020B0604030504040204" pitchFamily="34" charset="-120"/>
                <a:ea typeface="微軟正黑體" panose="020B0604030504040204" pitchFamily="34" charset="-120"/>
              </a:rPr>
              <a:t>QVPN </a:t>
            </a:r>
            <a:r>
              <a:rPr lang="zh-TW" altLang="en-US" sz="1600">
                <a:solidFill>
                  <a:schemeClr val="bg1"/>
                </a:solidFill>
                <a:latin typeface="微軟正黑體" panose="020B0604030504040204" pitchFamily="34" charset="-120"/>
                <a:ea typeface="微軟正黑體" panose="020B0604030504040204" pitchFamily="34" charset="-120"/>
              </a:rPr>
              <a:t>支援 </a:t>
            </a:r>
            <a:r>
              <a:rPr lang="en-US" altLang="zh-TW" sz="1600" err="1">
                <a:solidFill>
                  <a:schemeClr val="bg1"/>
                </a:solidFill>
                <a:latin typeface="微軟正黑體" panose="020B0604030504040204" pitchFamily="34" charset="-120"/>
                <a:ea typeface="微軟正黑體" panose="020B0604030504040204" pitchFamily="34" charset="-120"/>
              </a:rPr>
              <a:t>WireGuard</a:t>
            </a:r>
            <a:r>
              <a:rPr lang="en-US" altLang="zh-TW" sz="1600">
                <a:solidFill>
                  <a:schemeClr val="bg1"/>
                </a:solidFill>
                <a:latin typeface="微軟正黑體" panose="020B0604030504040204" pitchFamily="34" charset="-120"/>
                <a:ea typeface="微軟正黑體" panose="020B0604030504040204" pitchFamily="34" charset="-120"/>
              </a:rPr>
              <a:t> VPN, </a:t>
            </a:r>
            <a:r>
              <a:rPr lang="zh-TW" altLang="en-US" sz="1600">
                <a:solidFill>
                  <a:schemeClr val="bg1"/>
                </a:solidFill>
                <a:latin typeface="微軟正黑體" panose="020B0604030504040204" pitchFamily="34" charset="-120"/>
                <a:ea typeface="微軟正黑體" panose="020B0604030504040204" pitchFamily="34" charset="-120"/>
              </a:rPr>
              <a:t>更加輕量</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容易設定</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支援多種用戶平台</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速度大幅提升</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是個人用戶</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在家工作的必備工具．</a:t>
            </a:r>
            <a:endParaRPr lang="en-US" altLang="zh-TW" sz="1600">
              <a:solidFill>
                <a:schemeClr val="bg1"/>
              </a:solidFill>
              <a:latin typeface="微軟正黑體" panose="020B0604030504040204" pitchFamily="34" charset="-120"/>
              <a:ea typeface="微軟正黑體" panose="020B0604030504040204" pitchFamily="34" charset="-120"/>
            </a:endParaRPr>
          </a:p>
          <a:p>
            <a:pPr marL="241294" indent="-241294">
              <a:lnSpc>
                <a:spcPts val="2400"/>
              </a:lnSpc>
              <a:spcBef>
                <a:spcPts val="1600"/>
              </a:spcBef>
              <a:buClr>
                <a:srgbClr val="E9613B"/>
              </a:buClr>
              <a:buSzPts val="1100"/>
              <a:buFont typeface="Wingdings" panose="05000000000000000000" pitchFamily="2" charset="2"/>
              <a:buChar char="l"/>
            </a:pPr>
            <a:r>
              <a:rPr lang="zh-TW" altLang="en-US" sz="1600">
                <a:solidFill>
                  <a:schemeClr val="bg1"/>
                </a:solidFill>
                <a:latin typeface="微軟正黑體" panose="020B0604030504040204" pitchFamily="34" charset="-120"/>
                <a:ea typeface="微軟正黑體" panose="020B0604030504040204" pitchFamily="34" charset="-120"/>
              </a:rPr>
              <a:t>由</a:t>
            </a:r>
            <a:r>
              <a:rPr lang="en-US" altLang="zh-TW" sz="1600">
                <a:solidFill>
                  <a:schemeClr val="bg1"/>
                </a:solidFill>
                <a:latin typeface="微軟正黑體" panose="020B0604030504040204" pitchFamily="34" charset="-120"/>
                <a:ea typeface="微軟正黑體" panose="020B0604030504040204" pitchFamily="34" charset="-120"/>
              </a:rPr>
              <a:t>Kernel</a:t>
            </a:r>
            <a:r>
              <a:rPr lang="zh-TW" altLang="en-US" sz="1600">
                <a:solidFill>
                  <a:schemeClr val="bg1"/>
                </a:solidFill>
                <a:latin typeface="微軟正黑體" panose="020B0604030504040204" pitchFamily="34" charset="-120"/>
                <a:ea typeface="微軟正黑體" panose="020B0604030504040204" pitchFamily="34" charset="-120"/>
              </a:rPr>
              <a:t>層直接處理</a:t>
            </a:r>
            <a:r>
              <a:rPr lang="en-US" altLang="zh-TW" sz="1600">
                <a:solidFill>
                  <a:schemeClr val="bg1"/>
                </a:solidFill>
                <a:latin typeface="微軟正黑體" panose="020B0604030504040204" pitchFamily="34" charset="-120"/>
                <a:ea typeface="微軟正黑體" panose="020B0604030504040204" pitchFamily="34" charset="-120"/>
              </a:rPr>
              <a:t>VPN</a:t>
            </a:r>
            <a:r>
              <a:rPr lang="zh-TW" altLang="en-US" sz="1600">
                <a:solidFill>
                  <a:schemeClr val="bg1"/>
                </a:solidFill>
                <a:latin typeface="微軟正黑體" panose="020B0604030504040204" pitchFamily="34" charset="-120"/>
                <a:ea typeface="微軟正黑體" panose="020B0604030504040204" pitchFamily="34" charset="-120"/>
              </a:rPr>
              <a:t>加密封包</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傳輸速度更快</a:t>
            </a:r>
            <a:r>
              <a:rPr lang="en-US" altLang="zh-TW" sz="1600">
                <a:solidFill>
                  <a:schemeClr val="bg1"/>
                </a:solidFill>
                <a:latin typeface="微軟正黑體" panose="020B0604030504040204" pitchFamily="34" charset="-120"/>
                <a:ea typeface="微軟正黑體" panose="020B0604030504040204" pitchFamily="34" charset="-120"/>
              </a:rPr>
              <a:t>.</a:t>
            </a:r>
          </a:p>
          <a:p>
            <a:pPr marL="241294" indent="-241294">
              <a:lnSpc>
                <a:spcPts val="2400"/>
              </a:lnSpc>
              <a:spcBef>
                <a:spcPts val="1600"/>
              </a:spcBef>
              <a:buClr>
                <a:srgbClr val="E9613B"/>
              </a:buClr>
              <a:buSzPts val="1100"/>
              <a:buFont typeface="Wingdings" panose="05000000000000000000" pitchFamily="2" charset="2"/>
              <a:buChar char="l"/>
            </a:pPr>
            <a:r>
              <a:rPr lang="zh-TW" altLang="en-US" sz="1600">
                <a:solidFill>
                  <a:schemeClr val="bg1"/>
                </a:solidFill>
                <a:latin typeface="微軟正黑體" panose="020B0604030504040204" pitchFamily="34" charset="-120"/>
                <a:ea typeface="微軟正黑體" panose="020B0604030504040204" pitchFamily="34" charset="-120"/>
              </a:rPr>
              <a:t>僅用金鑰登入</a:t>
            </a:r>
            <a:r>
              <a:rPr lang="en-US" altLang="zh-TW" sz="1600">
                <a:solidFill>
                  <a:schemeClr val="bg1"/>
                </a:solidFill>
                <a:latin typeface="微軟正黑體" panose="020B0604030504040204" pitchFamily="34" charset="-120"/>
                <a:ea typeface="微軟正黑體" panose="020B0604030504040204" pitchFamily="34" charset="-120"/>
              </a:rPr>
              <a:t>. (</a:t>
            </a:r>
            <a:r>
              <a:rPr lang="zh-TW" altLang="en-US" sz="1600">
                <a:solidFill>
                  <a:schemeClr val="bg1"/>
                </a:solidFill>
                <a:latin typeface="微軟正黑體" panose="020B0604030504040204" pitchFamily="34" charset="-120"/>
                <a:ea typeface="微軟正黑體" panose="020B0604030504040204" pitchFamily="34" charset="-120"/>
              </a:rPr>
              <a:t>無一般帳號管理</a:t>
            </a:r>
            <a:r>
              <a:rPr lang="en-US" altLang="zh-TW" sz="1600">
                <a:solidFill>
                  <a:schemeClr val="bg1"/>
                </a:solidFill>
                <a:latin typeface="微軟正黑體" panose="020B0604030504040204" pitchFamily="34" charset="-120"/>
                <a:ea typeface="微軟正黑體" panose="020B0604030504040204" pitchFamily="34" charset="-120"/>
              </a:rPr>
              <a:t>)</a:t>
            </a:r>
          </a:p>
          <a:p>
            <a:pPr marL="241294" indent="-241294">
              <a:lnSpc>
                <a:spcPts val="2400"/>
              </a:lnSpc>
              <a:spcBef>
                <a:spcPts val="1600"/>
              </a:spcBef>
              <a:buClr>
                <a:srgbClr val="E9613B"/>
              </a:buClr>
              <a:buSzPts val="1100"/>
              <a:buFont typeface="Wingdings" panose="05000000000000000000" pitchFamily="2" charset="2"/>
              <a:buChar char="l"/>
            </a:pPr>
            <a:endParaRPr lang="en-US" altLang="zh-TW" sz="1400">
              <a:solidFill>
                <a:schemeClr val="bg1"/>
              </a:solidFill>
              <a:latin typeface="微軟正黑體" panose="020B0604030504040204" pitchFamily="34" charset="-120"/>
              <a:ea typeface="微軟正黑體" panose="020B0604030504040204" pitchFamily="34" charset="-120"/>
            </a:endParaRPr>
          </a:p>
          <a:p>
            <a:pPr marL="241294" indent="-241294">
              <a:lnSpc>
                <a:spcPts val="2400"/>
              </a:lnSpc>
              <a:spcBef>
                <a:spcPts val="1600"/>
              </a:spcBef>
              <a:buClr>
                <a:srgbClr val="E9613B"/>
              </a:buClr>
              <a:buSzPts val="1100"/>
              <a:buFont typeface="Wingdings" panose="05000000000000000000" pitchFamily="2" charset="2"/>
              <a:buChar char="l"/>
            </a:pPr>
            <a:endParaRPr lang="en-US" altLang="zh-TW" sz="2000">
              <a:solidFill>
                <a:schemeClr val="bg1"/>
              </a:solidFill>
              <a:latin typeface="微軟正黑體" panose="020B0604030504040204" pitchFamily="34" charset="-120"/>
              <a:ea typeface="微軟正黑體" panose="020B0604030504040204" pitchFamily="34" charset="-120"/>
            </a:endParaRPr>
          </a:p>
        </p:txBody>
      </p:sp>
      <p:pic>
        <p:nvPicPr>
          <p:cNvPr id="16" name="圖片 10">
            <a:extLst>
              <a:ext uri="{FF2B5EF4-FFF2-40B4-BE49-F238E27FC236}">
                <a16:creationId xmlns:a16="http://schemas.microsoft.com/office/drawing/2014/main" id="{78728470-9DA1-6747-9B6A-CFC7C23EBEA6}"/>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Effect>
                      <a14:brightnessContrast bright="100000"/>
                    </a14:imgEffect>
                  </a14:imgLayer>
                </a14:imgProps>
              </a:ext>
            </a:extLst>
          </a:blip>
          <a:stretch>
            <a:fillRect/>
          </a:stretch>
        </p:blipFill>
        <p:spPr>
          <a:xfrm>
            <a:off x="3014773" y="5709965"/>
            <a:ext cx="1761509" cy="924792"/>
          </a:xfrm>
          <a:prstGeom prst="rect">
            <a:avLst/>
          </a:prstGeom>
        </p:spPr>
      </p:pic>
      <p:pic>
        <p:nvPicPr>
          <p:cNvPr id="6" name="圖片 32">
            <a:extLst>
              <a:ext uri="{FF2B5EF4-FFF2-40B4-BE49-F238E27FC236}">
                <a16:creationId xmlns:a16="http://schemas.microsoft.com/office/drawing/2014/main" id="{BE7FE538-33B1-481D-B272-F607829A9FC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65342" y="4845232"/>
            <a:ext cx="3190671" cy="1789525"/>
          </a:xfrm>
          <a:prstGeom prst="rect">
            <a:avLst/>
          </a:prstGeom>
          <a:effectLst>
            <a:outerShdw blurRad="50800" dist="38100" dir="2700000" algn="tl" rotWithShape="0">
              <a:prstClr val="black">
                <a:alpha val="40000"/>
              </a:prstClr>
            </a:outerShdw>
          </a:effectLst>
        </p:spPr>
      </p:pic>
      <p:pic>
        <p:nvPicPr>
          <p:cNvPr id="3" name="圖片 2">
            <a:extLst>
              <a:ext uri="{FF2B5EF4-FFF2-40B4-BE49-F238E27FC236}">
                <a16:creationId xmlns:a16="http://schemas.microsoft.com/office/drawing/2014/main" id="{C9AC9384-1362-1346-9423-ABB06ABC805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49299" y="1632857"/>
            <a:ext cx="7342701" cy="5225143"/>
          </a:xfrm>
          <a:prstGeom prst="rect">
            <a:avLst/>
          </a:prstGeom>
        </p:spPr>
      </p:pic>
      <p:pic>
        <p:nvPicPr>
          <p:cNvPr id="10" name="圖片 9">
            <a:extLst>
              <a:ext uri="{FF2B5EF4-FFF2-40B4-BE49-F238E27FC236}">
                <a16:creationId xmlns:a16="http://schemas.microsoft.com/office/drawing/2014/main" id="{3AE97D09-0354-A141-AC56-36174D6E6F8F}"/>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3169530" y="4866922"/>
            <a:ext cx="1978089" cy="482654"/>
          </a:xfrm>
          <a:prstGeom prst="rect">
            <a:avLst/>
          </a:prstGeom>
        </p:spPr>
      </p:pic>
      <p:sp>
        <p:nvSpPr>
          <p:cNvPr id="11" name="標題 1">
            <a:extLst>
              <a:ext uri="{FF2B5EF4-FFF2-40B4-BE49-F238E27FC236}">
                <a16:creationId xmlns:a16="http://schemas.microsoft.com/office/drawing/2014/main" id="{1CA5AB45-ECC7-488C-B972-AED8482E1175}"/>
              </a:ext>
            </a:extLst>
          </p:cNvPr>
          <p:cNvSpPr txBox="1">
            <a:spLocks/>
          </p:cNvSpPr>
          <p:nvPr/>
        </p:nvSpPr>
        <p:spPr>
          <a:xfrm>
            <a:off x="1076325" y="351652"/>
            <a:ext cx="10956925" cy="8985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zh-TW" altLang="en-US" sz="4400" b="1">
                <a:solidFill>
                  <a:schemeClr val="bg1"/>
                </a:solidFill>
                <a:latin typeface="微軟正黑體" panose="020B0604030504040204" pitchFamily="34" charset="-120"/>
                <a:ea typeface="微軟正黑體" panose="020B0604030504040204" pitchFamily="34" charset="-120"/>
              </a:rPr>
              <a:t>更輕量，更快速的個人用 </a:t>
            </a:r>
            <a:r>
              <a:rPr lang="en-US" altLang="zh-TW" sz="4400" b="1">
                <a:solidFill>
                  <a:schemeClr val="bg1"/>
                </a:solidFill>
                <a:latin typeface="微軟正黑體" panose="020B0604030504040204" pitchFamily="34" charset="-120"/>
                <a:ea typeface="微軟正黑體" panose="020B0604030504040204" pitchFamily="34" charset="-120"/>
              </a:rPr>
              <a:t>VPN </a:t>
            </a:r>
            <a:r>
              <a:rPr lang="zh-TW" altLang="en-US" sz="4400" b="1">
                <a:solidFill>
                  <a:schemeClr val="bg1"/>
                </a:solidFill>
                <a:latin typeface="微軟正黑體" panose="020B0604030504040204" pitchFamily="34" charset="-120"/>
                <a:ea typeface="微軟正黑體" panose="020B0604030504040204" pitchFamily="34" charset="-120"/>
              </a:rPr>
              <a:t>服務</a:t>
            </a:r>
            <a:endParaRPr lang="en-US" altLang="zh-TW" sz="4400" b="1">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1674623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9" name="Google Shape;79;p16">
            <a:extLst>
              <a:ext uri="{FF2B5EF4-FFF2-40B4-BE49-F238E27FC236}">
                <a16:creationId xmlns:a16="http://schemas.microsoft.com/office/drawing/2014/main" id="{FFC900F3-CDB4-4AD9-A6E8-A5314140D12D}"/>
              </a:ext>
            </a:extLst>
          </p:cNvPr>
          <p:cNvSpPr txBox="1">
            <a:spLocks/>
          </p:cNvSpPr>
          <p:nvPr/>
        </p:nvSpPr>
        <p:spPr>
          <a:xfrm>
            <a:off x="977150" y="134256"/>
            <a:ext cx="11010373"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800" b="1" err="1">
                <a:solidFill>
                  <a:schemeClr val="bg1"/>
                </a:solidFill>
                <a:latin typeface="微軟正黑體" panose="020B0604030504040204" pitchFamily="34" charset="-120"/>
                <a:ea typeface="微軟正黑體" panose="020B0604030504040204" pitchFamily="34" charset="-120"/>
              </a:rPr>
              <a:t>QuWAN</a:t>
            </a:r>
            <a:br>
              <a:rPr lang="en-US" altLang="zh-TW" sz="4800" b="1">
                <a:solidFill>
                  <a:schemeClr val="bg1"/>
                </a:solidFill>
                <a:latin typeface="微軟正黑體" panose="020B0604030504040204" pitchFamily="34" charset="-120"/>
                <a:ea typeface="微軟正黑體" panose="020B0604030504040204" pitchFamily="34" charset="-120"/>
              </a:rPr>
            </a:br>
            <a:r>
              <a:rPr lang="zh-TW" altLang="en-US" sz="2400" b="1">
                <a:solidFill>
                  <a:schemeClr val="bg1"/>
                </a:solidFill>
                <a:latin typeface="微軟正黑體" panose="020B0604030504040204" pitchFamily="34" charset="-120"/>
                <a:ea typeface="微軟正黑體" panose="020B0604030504040204" pitchFamily="34" charset="-120"/>
              </a:rPr>
              <a:t>方便、快速搭建企業跨點的 </a:t>
            </a:r>
            <a:r>
              <a:rPr lang="en-US" altLang="zh-TW" sz="2400" b="1">
                <a:solidFill>
                  <a:schemeClr val="bg1"/>
                </a:solidFill>
                <a:latin typeface="微軟正黑體" panose="020B0604030504040204" pitchFamily="34" charset="-120"/>
                <a:ea typeface="微軟正黑體" panose="020B0604030504040204" pitchFamily="34" charset="-120"/>
              </a:rPr>
              <a:t>SD-WAN</a:t>
            </a:r>
            <a:r>
              <a:rPr lang="zh-TW" altLang="en-US" sz="2400" b="1">
                <a:solidFill>
                  <a:schemeClr val="bg1"/>
                </a:solidFill>
                <a:latin typeface="微軟正黑體" panose="020B0604030504040204" pitchFamily="34" charset="-120"/>
                <a:ea typeface="微軟正黑體" panose="020B0604030504040204" pitchFamily="34" charset="-120"/>
              </a:rPr>
              <a:t>解決方案</a:t>
            </a:r>
            <a:endParaRPr lang="en-US" sz="2400" b="1">
              <a:solidFill>
                <a:schemeClr val="bg1"/>
              </a:solidFill>
              <a:latin typeface="微軟正黑體" panose="020B0604030504040204" pitchFamily="34" charset="-120"/>
              <a:ea typeface="微軟正黑體" panose="020B0604030504040204" pitchFamily="34" charset="-120"/>
            </a:endParaRPr>
          </a:p>
        </p:txBody>
      </p:sp>
      <p:pic>
        <p:nvPicPr>
          <p:cNvPr id="1026" name="Picture 2">
            <a:extLst>
              <a:ext uri="{FF2B5EF4-FFF2-40B4-BE49-F238E27FC236}">
                <a16:creationId xmlns:a16="http://schemas.microsoft.com/office/drawing/2014/main" id="{579B24B5-BDE6-4584-8C37-0CAF80F4DF09}"/>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contrast="25000"/>
                    </a14:imgEffect>
                  </a14:imgLayer>
                </a14:imgProps>
              </a:ext>
              <a:ext uri="{28A0092B-C50C-407E-A947-70E740481C1C}">
                <a14:useLocalDpi xmlns:a14="http://schemas.microsoft.com/office/drawing/2010/main" val="0"/>
              </a:ext>
            </a:extLst>
          </a:blip>
          <a:srcRect/>
          <a:stretch>
            <a:fillRect/>
          </a:stretch>
        </p:blipFill>
        <p:spPr bwMode="auto">
          <a:xfrm>
            <a:off x="7048414" y="1734211"/>
            <a:ext cx="4939109" cy="493910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CEBBFF0D-327E-471A-9036-00A120247E2C}"/>
              </a:ext>
            </a:extLst>
          </p:cNvPr>
          <p:cNvSpPr>
            <a:spLocks noChangeArrowheads="1"/>
          </p:cNvSpPr>
          <p:nvPr/>
        </p:nvSpPr>
        <p:spPr bwMode="auto">
          <a:xfrm>
            <a:off x="511211" y="5321086"/>
            <a:ext cx="2336427"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r>
              <a:rPr kumimoji="0" lang="zh-TW" altLang="zh-TW" sz="1200" b="1" i="0" u="none" strike="noStrike" cap="none" normalizeH="0" baseline="0">
                <a:ln>
                  <a:noFill/>
                </a:ln>
                <a:solidFill>
                  <a:schemeClr val="bg1"/>
                </a:solidFill>
                <a:effectLst/>
                <a:latin typeface="Roboto" panose="02000000000000000000" pitchFamily="2" charset="0"/>
                <a:ea typeface="inherit"/>
              </a:rPr>
              <a:t>雲端集中管理</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sp>
        <p:nvSpPr>
          <p:cNvPr id="10" name="文字方塊 9">
            <a:extLst>
              <a:ext uri="{FF2B5EF4-FFF2-40B4-BE49-F238E27FC236}">
                <a16:creationId xmlns:a16="http://schemas.microsoft.com/office/drawing/2014/main" id="{9DADBA1F-ECB4-441F-938D-797F6157EB63}"/>
              </a:ext>
            </a:extLst>
          </p:cNvPr>
          <p:cNvSpPr txBox="1"/>
          <p:nvPr/>
        </p:nvSpPr>
        <p:spPr>
          <a:xfrm>
            <a:off x="523312" y="2122691"/>
            <a:ext cx="6187446" cy="1754326"/>
          </a:xfrm>
          <a:prstGeom prst="rect">
            <a:avLst/>
          </a:prstGeom>
          <a:noFill/>
        </p:spPr>
        <p:txBody>
          <a:bodyPr wrap="square" rtlCol="0">
            <a:spAutoFit/>
          </a:bodyPr>
          <a:lstStyle/>
          <a:p>
            <a:r>
              <a:rPr lang="en-US" altLang="zh-TW" err="1">
                <a:solidFill>
                  <a:schemeClr val="bg1"/>
                </a:solidFill>
                <a:latin typeface="微軟正黑體" panose="020B0604030504040204" pitchFamily="34" charset="-120"/>
                <a:ea typeface="微軟正黑體" panose="020B0604030504040204" pitchFamily="34" charset="-120"/>
              </a:rPr>
              <a:t>QuWAN</a:t>
            </a:r>
            <a:r>
              <a:rPr lang="en-US" altLang="zh-TW">
                <a:solidFill>
                  <a:schemeClr val="bg1"/>
                </a:solidFill>
                <a:latin typeface="微軟正黑體" panose="020B0604030504040204" pitchFamily="34" charset="-120"/>
                <a:ea typeface="微軟正黑體" panose="020B0604030504040204" pitchFamily="34" charset="-120"/>
              </a:rPr>
              <a:t> </a:t>
            </a:r>
            <a:r>
              <a:rPr lang="zh-TW" altLang="en-US">
                <a:solidFill>
                  <a:schemeClr val="bg1"/>
                </a:solidFill>
                <a:latin typeface="微軟正黑體" panose="020B0604030504040204" pitchFamily="34" charset="-120"/>
                <a:ea typeface="微軟正黑體" panose="020B0604030504040204" pitchFamily="34" charset="-120"/>
              </a:rPr>
              <a:t>是 </a:t>
            </a:r>
            <a:r>
              <a:rPr lang="en-US" altLang="zh-TW">
                <a:solidFill>
                  <a:schemeClr val="bg1"/>
                </a:solidFill>
                <a:latin typeface="微軟正黑體" panose="020B0604030504040204" pitchFamily="34" charset="-120"/>
                <a:ea typeface="微軟正黑體" panose="020B0604030504040204" pitchFamily="34" charset="-120"/>
              </a:rPr>
              <a:t>QNAP </a:t>
            </a:r>
            <a:r>
              <a:rPr lang="zh-TW" altLang="en-US">
                <a:solidFill>
                  <a:schemeClr val="bg1"/>
                </a:solidFill>
                <a:latin typeface="微軟正黑體" panose="020B0604030504040204" pitchFamily="34" charset="-120"/>
                <a:ea typeface="微軟正黑體" panose="020B0604030504040204" pitchFamily="34" charset="-120"/>
              </a:rPr>
              <a:t>獨家的 </a:t>
            </a:r>
            <a:r>
              <a:rPr lang="en-US" altLang="zh-TW">
                <a:solidFill>
                  <a:schemeClr val="bg1"/>
                </a:solidFill>
                <a:latin typeface="微軟正黑體" panose="020B0604030504040204" pitchFamily="34" charset="-120"/>
                <a:ea typeface="微軟正黑體" panose="020B0604030504040204" pitchFamily="34" charset="-120"/>
              </a:rPr>
              <a:t>SD-WAN </a:t>
            </a:r>
            <a:r>
              <a:rPr lang="zh-TW" altLang="en-US">
                <a:solidFill>
                  <a:schemeClr val="bg1"/>
                </a:solidFill>
                <a:latin typeface="微軟正黑體" panose="020B0604030504040204" pitchFamily="34" charset="-120"/>
                <a:ea typeface="微軟正黑體" panose="020B0604030504040204" pitchFamily="34" charset="-120"/>
              </a:rPr>
              <a:t>智慧網路優化方案，支援多分點自動組建 </a:t>
            </a:r>
            <a:r>
              <a:rPr lang="en-US" altLang="zh-TW">
                <a:solidFill>
                  <a:schemeClr val="bg1"/>
                </a:solidFill>
                <a:latin typeface="微軟正黑體" panose="020B0604030504040204" pitchFamily="34" charset="-120"/>
                <a:ea typeface="微軟正黑體" panose="020B0604030504040204" pitchFamily="34" charset="-120"/>
              </a:rPr>
              <a:t>IPsec VPN </a:t>
            </a:r>
            <a:r>
              <a:rPr lang="zh-TW" altLang="en-US">
                <a:solidFill>
                  <a:schemeClr val="bg1"/>
                </a:solidFill>
                <a:latin typeface="微軟正黑體" panose="020B0604030504040204" pitchFamily="34" charset="-120"/>
                <a:ea typeface="微軟正黑體" panose="020B0604030504040204" pitchFamily="34" charset="-120"/>
              </a:rPr>
              <a:t>加密網路及雲端集中管理，可雲端部署 </a:t>
            </a:r>
            <a:r>
              <a:rPr lang="en-US" altLang="zh-TW">
                <a:solidFill>
                  <a:schemeClr val="bg1"/>
                </a:solidFill>
                <a:latin typeface="微軟正黑體" panose="020B0604030504040204" pitchFamily="34" charset="-120"/>
                <a:ea typeface="微軟正黑體" panose="020B0604030504040204" pitchFamily="34" charset="-120"/>
              </a:rPr>
              <a:t>QVPN </a:t>
            </a:r>
            <a:r>
              <a:rPr lang="zh-TW" altLang="en-US">
                <a:solidFill>
                  <a:schemeClr val="bg1"/>
                </a:solidFill>
                <a:latin typeface="微軟正黑體" panose="020B0604030504040204" pitchFamily="34" charset="-120"/>
                <a:ea typeface="微軟正黑體" panose="020B0604030504040204" pitchFamily="34" charset="-120"/>
              </a:rPr>
              <a:t>終端裝置連線，並可運行於各式 </a:t>
            </a:r>
            <a:r>
              <a:rPr lang="en-US" altLang="zh-TW">
                <a:solidFill>
                  <a:schemeClr val="bg1"/>
                </a:solidFill>
                <a:latin typeface="微軟正黑體" panose="020B0604030504040204" pitchFamily="34" charset="-120"/>
                <a:ea typeface="微軟正黑體" panose="020B0604030504040204" pitchFamily="34" charset="-120"/>
              </a:rPr>
              <a:t>QNAP </a:t>
            </a:r>
            <a:r>
              <a:rPr lang="zh-TW" altLang="en-US">
                <a:solidFill>
                  <a:schemeClr val="bg1"/>
                </a:solidFill>
                <a:latin typeface="微軟正黑體" panose="020B0604030504040204" pitchFamily="34" charset="-120"/>
                <a:ea typeface="微軟正黑體" panose="020B0604030504040204" pitchFamily="34" charset="-120"/>
              </a:rPr>
              <a:t>硬體設備或是 </a:t>
            </a:r>
            <a:r>
              <a:rPr lang="en-US" altLang="zh-TW">
                <a:solidFill>
                  <a:schemeClr val="bg1"/>
                </a:solidFill>
                <a:latin typeface="微軟正黑體" panose="020B0604030504040204" pitchFamily="34" charset="-120"/>
                <a:ea typeface="微軟正黑體" panose="020B0604030504040204" pitchFamily="34" charset="-120"/>
              </a:rPr>
              <a:t>VMware </a:t>
            </a:r>
            <a:r>
              <a:rPr lang="en-US" altLang="zh-TW" err="1">
                <a:solidFill>
                  <a:schemeClr val="bg1"/>
                </a:solidFill>
                <a:latin typeface="微軟正黑體" panose="020B0604030504040204" pitchFamily="34" charset="-120"/>
                <a:ea typeface="微軟正黑體" panose="020B0604030504040204" pitchFamily="34" charset="-120"/>
              </a:rPr>
              <a:t>ESXi</a:t>
            </a:r>
            <a:r>
              <a:rPr lang="en-US" altLang="zh-TW">
                <a:solidFill>
                  <a:schemeClr val="bg1"/>
                </a:solidFill>
                <a:latin typeface="微軟正黑體" panose="020B0604030504040204" pitchFamily="34" charset="-120"/>
                <a:ea typeface="微軟正黑體" panose="020B0604030504040204" pitchFamily="34" charset="-120"/>
              </a:rPr>
              <a:t> </a:t>
            </a:r>
            <a:r>
              <a:rPr lang="zh-TW" altLang="en-US">
                <a:solidFill>
                  <a:schemeClr val="bg1"/>
                </a:solidFill>
                <a:latin typeface="微軟正黑體" panose="020B0604030504040204" pitchFamily="34" charset="-120"/>
                <a:ea typeface="微軟正黑體" panose="020B0604030504040204" pitchFamily="34" charset="-120"/>
              </a:rPr>
              <a:t>等自有 </a:t>
            </a:r>
            <a:r>
              <a:rPr lang="en-US" altLang="zh-TW">
                <a:solidFill>
                  <a:schemeClr val="bg1"/>
                </a:solidFill>
                <a:latin typeface="微軟正黑體" panose="020B0604030504040204" pitchFamily="34" charset="-120"/>
                <a:ea typeface="微軟正黑體" panose="020B0604030504040204" pitchFamily="34" charset="-120"/>
              </a:rPr>
              <a:t>Hypervisor </a:t>
            </a:r>
            <a:r>
              <a:rPr lang="zh-TW" altLang="en-US">
                <a:solidFill>
                  <a:schemeClr val="bg1"/>
                </a:solidFill>
                <a:latin typeface="微軟正黑體" panose="020B0604030504040204" pitchFamily="34" charset="-120"/>
                <a:ea typeface="微軟正黑體" panose="020B0604030504040204" pitchFamily="34" charset="-120"/>
              </a:rPr>
              <a:t>平台上，讓中小企業以高成本效益的預算，超前部署靈活可靠的全新 </a:t>
            </a:r>
            <a:r>
              <a:rPr lang="en-US" altLang="zh-TW">
                <a:solidFill>
                  <a:schemeClr val="bg1"/>
                </a:solidFill>
                <a:latin typeface="微軟正黑體" panose="020B0604030504040204" pitchFamily="34" charset="-120"/>
                <a:ea typeface="微軟正黑體" panose="020B0604030504040204" pitchFamily="34" charset="-120"/>
              </a:rPr>
              <a:t>IT </a:t>
            </a:r>
            <a:r>
              <a:rPr lang="zh-TW" altLang="en-US">
                <a:solidFill>
                  <a:schemeClr val="bg1"/>
                </a:solidFill>
                <a:latin typeface="微軟正黑體" panose="020B0604030504040204" pitchFamily="34" charset="-120"/>
                <a:ea typeface="微軟正黑體" panose="020B0604030504040204" pitchFamily="34" charset="-120"/>
              </a:rPr>
              <a:t>架構，因應企業數位轉型、商業拓展與遠距工作型態。</a:t>
            </a:r>
          </a:p>
        </p:txBody>
      </p:sp>
      <p:sp>
        <p:nvSpPr>
          <p:cNvPr id="17" name="Rectangle 3">
            <a:extLst>
              <a:ext uri="{FF2B5EF4-FFF2-40B4-BE49-F238E27FC236}">
                <a16:creationId xmlns:a16="http://schemas.microsoft.com/office/drawing/2014/main" id="{5C48F49D-59EB-4B8F-8A5F-C389577E95BC}"/>
              </a:ext>
            </a:extLst>
          </p:cNvPr>
          <p:cNvSpPr>
            <a:spLocks noChangeArrowheads="1"/>
          </p:cNvSpPr>
          <p:nvPr/>
        </p:nvSpPr>
        <p:spPr bwMode="auto">
          <a:xfrm>
            <a:off x="500900" y="4083527"/>
            <a:ext cx="2668121"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r>
              <a:rPr kumimoji="0" lang="zh-TW" altLang="zh-TW" sz="1200" b="1" i="0" u="none" strike="noStrike" cap="none" normalizeH="0" baseline="0">
                <a:ln>
                  <a:noFill/>
                </a:ln>
                <a:solidFill>
                  <a:schemeClr val="bg1"/>
                </a:solidFill>
                <a:effectLst/>
                <a:latin typeface="Roboto" panose="02000000000000000000" pitchFamily="2" charset="0"/>
                <a:ea typeface="inherit"/>
              </a:rPr>
              <a:t>自動化 VPN 部署</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sp>
        <p:nvSpPr>
          <p:cNvPr id="18" name="Rectangle 5">
            <a:extLst>
              <a:ext uri="{FF2B5EF4-FFF2-40B4-BE49-F238E27FC236}">
                <a16:creationId xmlns:a16="http://schemas.microsoft.com/office/drawing/2014/main" id="{59A00CD1-D99D-44E3-800B-21FFBA75AAF8}"/>
              </a:ext>
            </a:extLst>
          </p:cNvPr>
          <p:cNvSpPr>
            <a:spLocks noChangeArrowheads="1"/>
          </p:cNvSpPr>
          <p:nvPr/>
        </p:nvSpPr>
        <p:spPr bwMode="auto">
          <a:xfrm>
            <a:off x="3457458" y="4083526"/>
            <a:ext cx="2479862"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r>
              <a:rPr kumimoji="0" lang="zh-TW" altLang="zh-TW" sz="1200" b="1" i="0" u="none" strike="noStrike" cap="none" normalizeH="0" baseline="0">
                <a:ln>
                  <a:noFill/>
                </a:ln>
                <a:solidFill>
                  <a:schemeClr val="bg1"/>
                </a:solidFill>
                <a:effectLst/>
                <a:latin typeface="Roboto" panose="02000000000000000000" pitchFamily="2" charset="0"/>
                <a:ea typeface="inherit"/>
              </a:rPr>
              <a:t>智慧優化頻寬</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sp>
        <p:nvSpPr>
          <p:cNvPr id="20" name="Rectangle 9">
            <a:extLst>
              <a:ext uri="{FF2B5EF4-FFF2-40B4-BE49-F238E27FC236}">
                <a16:creationId xmlns:a16="http://schemas.microsoft.com/office/drawing/2014/main" id="{4D84CB60-A550-480B-AE7A-AB03DECDF3FB}"/>
              </a:ext>
            </a:extLst>
          </p:cNvPr>
          <p:cNvSpPr>
            <a:spLocks noChangeArrowheads="1"/>
          </p:cNvSpPr>
          <p:nvPr/>
        </p:nvSpPr>
        <p:spPr bwMode="auto">
          <a:xfrm>
            <a:off x="3457458" y="5321086"/>
            <a:ext cx="2479862"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200" b="1" i="0" u="none" strike="noStrike" cap="none" normalizeH="0" baseline="0">
                <a:ln>
                  <a:noFill/>
                </a:ln>
                <a:solidFill>
                  <a:schemeClr val="bg1"/>
                </a:solidFill>
                <a:effectLst/>
                <a:latin typeface="Roboto" panose="02000000000000000000" pitchFamily="2" charset="0"/>
                <a:ea typeface="inherit"/>
              </a:rPr>
              <a:t>  </a:t>
            </a:r>
            <a:r>
              <a:rPr kumimoji="0" lang="zh-TW" altLang="zh-TW" sz="4900" b="1" i="0" u="none" strike="noStrike" cap="none" normalizeH="0" baseline="0">
                <a:ln>
                  <a:noFill/>
                </a:ln>
                <a:solidFill>
                  <a:schemeClr val="bg1"/>
                </a:solidFill>
                <a:effectLst/>
                <a:latin typeface="Roboto" panose="02000000000000000000" pitchFamily="2" charset="0"/>
                <a:ea typeface="inherit"/>
              </a:rPr>
              <a:t>       </a:t>
            </a:r>
            <a:r>
              <a:rPr kumimoji="0" lang="zh-TW" altLang="zh-TW" sz="1200" b="1" i="0" u="none" strike="noStrike" cap="none" normalizeH="0" baseline="0">
                <a:ln>
                  <a:noFill/>
                </a:ln>
                <a:solidFill>
                  <a:schemeClr val="bg1"/>
                </a:solidFill>
                <a:effectLst/>
                <a:latin typeface="Roboto" panose="02000000000000000000" pitchFamily="2" charset="0"/>
                <a:ea typeface="inherit"/>
              </a:rPr>
              <a:t>網路資安防護</a:t>
            </a:r>
            <a:endParaRPr kumimoji="0" lang="zh-TW" altLang="zh-TW" sz="1200" b="1" i="0" u="none" strike="noStrike" cap="none" normalizeH="0" baseline="0">
              <a:ln>
                <a:noFill/>
              </a:ln>
              <a:solidFill>
                <a:schemeClr val="bg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TW" altLang="zh-TW" sz="1800" b="0" i="0" u="none" strike="noStrike" cap="none" normalizeH="0" baseline="0">
              <a:ln>
                <a:noFill/>
              </a:ln>
              <a:solidFill>
                <a:schemeClr val="bg1"/>
              </a:solidFill>
              <a:effectLst/>
              <a:latin typeface="Arial" panose="020B0604020202020204" pitchFamily="34" charset="0"/>
            </a:endParaRPr>
          </a:p>
        </p:txBody>
      </p:sp>
      <p:pic>
        <p:nvPicPr>
          <p:cNvPr id="22" name="Picture 4">
            <a:extLst>
              <a:ext uri="{FF2B5EF4-FFF2-40B4-BE49-F238E27FC236}">
                <a16:creationId xmlns:a16="http://schemas.microsoft.com/office/drawing/2014/main" id="{940779A0-6A4C-4AE8-AC8F-12A2DDFD8699}"/>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contrast="36000"/>
                    </a14:imgEffect>
                  </a14:imgLayer>
                </a14:imgProps>
              </a:ext>
              <a:ext uri="{28A0092B-C50C-407E-A947-70E740481C1C}">
                <a14:useLocalDpi xmlns:a14="http://schemas.microsoft.com/office/drawing/2010/main" val="0"/>
              </a:ext>
            </a:extLst>
          </a:blip>
          <a:srcRect/>
          <a:stretch>
            <a:fillRect/>
          </a:stretch>
        </p:blipFill>
        <p:spPr bwMode="auto">
          <a:xfrm>
            <a:off x="500900" y="4203763"/>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a:extLst>
              <a:ext uri="{FF2B5EF4-FFF2-40B4-BE49-F238E27FC236}">
                <a16:creationId xmlns:a16="http://schemas.microsoft.com/office/drawing/2014/main" id="{CC8A9BA3-284A-4A6D-9DAB-F641A0780F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07733" y="4203763"/>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8">
            <a:extLst>
              <a:ext uri="{FF2B5EF4-FFF2-40B4-BE49-F238E27FC236}">
                <a16:creationId xmlns:a16="http://schemas.microsoft.com/office/drawing/2014/main" id="{F8AD903E-A41B-4EE9-AC68-4D1622A9CA40}"/>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contrast="58000"/>
                    </a14:imgEffect>
                  </a14:imgLayer>
                </a14:imgProps>
              </a:ext>
              <a:ext uri="{28A0092B-C50C-407E-A947-70E740481C1C}">
                <a14:useLocalDpi xmlns:a14="http://schemas.microsoft.com/office/drawing/2010/main" val="0"/>
              </a:ext>
            </a:extLst>
          </a:blip>
          <a:srcRect/>
          <a:stretch>
            <a:fillRect/>
          </a:stretch>
        </p:blipFill>
        <p:spPr bwMode="auto">
          <a:xfrm>
            <a:off x="518831" y="5441322"/>
            <a:ext cx="952500" cy="790575"/>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0">
            <a:extLst>
              <a:ext uri="{FF2B5EF4-FFF2-40B4-BE49-F238E27FC236}">
                <a16:creationId xmlns:a16="http://schemas.microsoft.com/office/drawing/2014/main" id="{352B0D92-3647-4CF5-814E-4FF47461AA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611657" y="5441324"/>
            <a:ext cx="952500" cy="790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3532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CCB7B65-636A-4E01-8271-CFE2841AF53B}"/>
              </a:ext>
            </a:extLst>
          </p:cNvPr>
          <p:cNvSpPr>
            <a:spLocks noGrp="1"/>
          </p:cNvSpPr>
          <p:nvPr>
            <p:ph type="title" idx="4294967295"/>
          </p:nvPr>
        </p:nvSpPr>
        <p:spPr>
          <a:xfrm>
            <a:off x="990600" y="356908"/>
            <a:ext cx="10829925" cy="898525"/>
          </a:xfrm>
        </p:spPr>
        <p:txBody>
          <a:bodyPr>
            <a:noAutofit/>
          </a:bodyPr>
          <a:lstStyle/>
          <a:p>
            <a:r>
              <a:rPr lang="zh-CN" altLang="en-US" b="1">
                <a:solidFill>
                  <a:schemeClr val="bg1"/>
                </a:solidFill>
                <a:latin typeface="微軟正黑體"/>
                <a:ea typeface="微軟正黑體"/>
              </a:rPr>
              <a:t>Hyper Data Protector</a:t>
            </a:r>
            <a:r>
              <a:rPr lang="zh-TW" altLang="en-US" b="1">
                <a:solidFill>
                  <a:schemeClr val="bg1"/>
                </a:solidFill>
                <a:latin typeface="微軟正黑體"/>
                <a:ea typeface="微軟正黑體"/>
              </a:rPr>
              <a:t> </a:t>
            </a:r>
            <a:r>
              <a:rPr lang="zh-CN" altLang="en-US" b="1">
                <a:solidFill>
                  <a:schemeClr val="bg1"/>
                </a:solidFill>
                <a:latin typeface="微軟正黑體"/>
                <a:ea typeface="微軟正黑體"/>
              </a:rPr>
              <a:t>虛擬機備份</a:t>
            </a:r>
            <a:br>
              <a:rPr lang="en-US" altLang="zh-CN" b="1">
                <a:solidFill>
                  <a:schemeClr val="bg1"/>
                </a:solidFill>
                <a:latin typeface="微軟正黑體"/>
                <a:ea typeface="微軟正黑體"/>
              </a:rPr>
            </a:br>
            <a:r>
              <a:rPr lang="zh-CN" altLang="en-US" b="1">
                <a:solidFill>
                  <a:schemeClr val="bg1"/>
                </a:solidFill>
                <a:latin typeface="微軟正黑體"/>
                <a:ea typeface="微軟正黑體"/>
              </a:rPr>
              <a:t>高速主動式虛擬機備份</a:t>
            </a:r>
          </a:p>
        </p:txBody>
      </p:sp>
      <p:sp>
        <p:nvSpPr>
          <p:cNvPr id="5" name="Google Shape;83;p16">
            <a:extLst>
              <a:ext uri="{FF2B5EF4-FFF2-40B4-BE49-F238E27FC236}">
                <a16:creationId xmlns:a16="http://schemas.microsoft.com/office/drawing/2014/main" id="{01E565C2-0D32-FB4D-871A-4C68C06A2614}"/>
              </a:ext>
            </a:extLst>
          </p:cNvPr>
          <p:cNvSpPr txBox="1">
            <a:spLocks/>
          </p:cNvSpPr>
          <p:nvPr/>
        </p:nvSpPr>
        <p:spPr>
          <a:xfrm>
            <a:off x="875740" y="1735834"/>
            <a:ext cx="5086260" cy="2181625"/>
          </a:xfrm>
          <a:prstGeom prst="rect">
            <a:avLst/>
          </a:prstGeom>
        </p:spPr>
        <p:txBody>
          <a:bodyPr spcFirstLastPara="1" wrap="square" lIns="121900" tIns="121900" rIns="121900" bIns="121900" anchor="t" anchorCtr="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42925" indent="-277813">
              <a:lnSpc>
                <a:spcPct val="150000"/>
              </a:lnSpc>
              <a:spcBef>
                <a:spcPts val="0"/>
              </a:spcBef>
              <a:buClr>
                <a:srgbClr val="4092E5"/>
              </a:buClr>
              <a:buSzPts val="1800"/>
              <a:buFont typeface="Arial" pitchFamily="34" charset="0"/>
              <a:buChar char="●"/>
            </a:pPr>
            <a:r>
              <a:rPr lang="zh-TW" altLang="en-US" sz="1600">
                <a:solidFill>
                  <a:schemeClr val="bg1"/>
                </a:solidFill>
              </a:rPr>
              <a:t>支援</a:t>
            </a:r>
            <a:r>
              <a:rPr lang="en-US" altLang="zh-TW" sz="1600">
                <a:solidFill>
                  <a:schemeClr val="bg1"/>
                </a:solidFill>
              </a:rPr>
              <a:t> VMware, Microsoft Hyper-V</a:t>
            </a:r>
          </a:p>
          <a:p>
            <a:pPr marL="542925" indent="-277813">
              <a:lnSpc>
                <a:spcPct val="150000"/>
              </a:lnSpc>
              <a:spcBef>
                <a:spcPts val="0"/>
              </a:spcBef>
              <a:buClr>
                <a:srgbClr val="4092E5"/>
              </a:buClr>
              <a:buSzPts val="1800"/>
              <a:buFont typeface="Arial" pitchFamily="34" charset="0"/>
              <a:buChar char="●"/>
            </a:pPr>
            <a:r>
              <a:rPr lang="zh-TW" altLang="en-US" sz="1600">
                <a:solidFill>
                  <a:schemeClr val="bg1"/>
                </a:solidFill>
              </a:rPr>
              <a:t>免費授權讓</a:t>
            </a:r>
            <a:r>
              <a:rPr lang="en-US" altLang="zh-TW" sz="1600">
                <a:solidFill>
                  <a:schemeClr val="bg1"/>
                </a:solidFill>
              </a:rPr>
              <a:t>VM</a:t>
            </a:r>
            <a:r>
              <a:rPr lang="zh-TW" altLang="en-US" sz="1600">
                <a:solidFill>
                  <a:schemeClr val="bg1"/>
                </a:solidFill>
              </a:rPr>
              <a:t>備份無上限</a:t>
            </a:r>
            <a:endParaRPr lang="en-US" altLang="zh-TW" sz="1600">
              <a:solidFill>
                <a:schemeClr val="bg1"/>
              </a:solidFill>
            </a:endParaRPr>
          </a:p>
          <a:p>
            <a:pPr marL="542925" indent="-277813">
              <a:lnSpc>
                <a:spcPct val="150000"/>
              </a:lnSpc>
              <a:spcBef>
                <a:spcPts val="0"/>
              </a:spcBef>
              <a:buClr>
                <a:srgbClr val="4092E5"/>
              </a:buClr>
              <a:buSzPts val="1800"/>
              <a:buFont typeface="Arial" pitchFamily="34" charset="0"/>
              <a:buChar char="●"/>
            </a:pPr>
            <a:r>
              <a:rPr lang="zh-TW" altLang="en-US" sz="1600">
                <a:solidFill>
                  <a:schemeClr val="bg1"/>
                </a:solidFill>
              </a:rPr>
              <a:t>高速主動式備份</a:t>
            </a:r>
            <a:endParaRPr lang="en-US" altLang="zh-TW" sz="1600">
              <a:solidFill>
                <a:schemeClr val="bg1"/>
              </a:solidFill>
            </a:endParaRPr>
          </a:p>
          <a:p>
            <a:pPr marL="542925" indent="-277813">
              <a:lnSpc>
                <a:spcPct val="150000"/>
              </a:lnSpc>
              <a:spcBef>
                <a:spcPts val="0"/>
              </a:spcBef>
              <a:buClr>
                <a:srgbClr val="4092E5"/>
              </a:buClr>
              <a:buSzPts val="1800"/>
              <a:buFont typeface="Arial" pitchFamily="34" charset="0"/>
              <a:buChar char="●"/>
            </a:pPr>
            <a:r>
              <a:rPr lang="zh-TW" altLang="en-US" sz="1600">
                <a:solidFill>
                  <a:schemeClr val="bg1"/>
                </a:solidFill>
              </a:rPr>
              <a:t>立即還原</a:t>
            </a:r>
            <a:endParaRPr lang="en-US" altLang="zh-TW" sz="1600">
              <a:solidFill>
                <a:schemeClr val="bg1"/>
              </a:solidFill>
            </a:endParaRPr>
          </a:p>
          <a:p>
            <a:pPr marL="542925" indent="-277813">
              <a:lnSpc>
                <a:spcPct val="150000"/>
              </a:lnSpc>
              <a:spcBef>
                <a:spcPts val="0"/>
              </a:spcBef>
              <a:buClr>
                <a:srgbClr val="4092E5"/>
              </a:buClr>
              <a:buSzPts val="1800"/>
              <a:buFont typeface="Arial" pitchFamily="34" charset="0"/>
              <a:buChar char="●"/>
            </a:pPr>
            <a:r>
              <a:rPr lang="zh-TW" altLang="en-US" sz="1600">
                <a:solidFill>
                  <a:schemeClr val="bg1"/>
                </a:solidFill>
              </a:rPr>
              <a:t>持續監控</a:t>
            </a:r>
          </a:p>
        </p:txBody>
      </p:sp>
      <p:grpSp>
        <p:nvGrpSpPr>
          <p:cNvPr id="7" name="群組 6">
            <a:extLst>
              <a:ext uri="{FF2B5EF4-FFF2-40B4-BE49-F238E27FC236}">
                <a16:creationId xmlns:a16="http://schemas.microsoft.com/office/drawing/2014/main" id="{8BB581AB-39B2-3F44-B79A-1714AAC17EC7}"/>
              </a:ext>
            </a:extLst>
          </p:cNvPr>
          <p:cNvGrpSpPr/>
          <p:nvPr/>
        </p:nvGrpSpPr>
        <p:grpSpPr>
          <a:xfrm>
            <a:off x="1299902" y="4320401"/>
            <a:ext cx="2437667" cy="2308772"/>
            <a:chOff x="717589" y="2231079"/>
            <a:chExt cx="2416341" cy="2303682"/>
          </a:xfrm>
          <a:solidFill>
            <a:srgbClr val="0070C0"/>
          </a:solidFill>
        </p:grpSpPr>
        <p:pic>
          <p:nvPicPr>
            <p:cNvPr id="14" name="圖形 13">
              <a:extLst>
                <a:ext uri="{FF2B5EF4-FFF2-40B4-BE49-F238E27FC236}">
                  <a16:creationId xmlns:a16="http://schemas.microsoft.com/office/drawing/2014/main" id="{3BF054B3-FDBD-214B-A351-00CA63AA521A}"/>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717589" y="2231079"/>
              <a:ext cx="2416341" cy="2303682"/>
            </a:xfrm>
            <a:prstGeom prst="rect">
              <a:avLst/>
            </a:prstGeom>
          </p:spPr>
        </p:pic>
        <p:pic>
          <p:nvPicPr>
            <p:cNvPr id="15" name="圖形 14">
              <a:extLst>
                <a:ext uri="{FF2B5EF4-FFF2-40B4-BE49-F238E27FC236}">
                  <a16:creationId xmlns:a16="http://schemas.microsoft.com/office/drawing/2014/main" id="{007FCE6F-F25F-8A4B-BEE9-659EE0F4DFCB}"/>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178867" y="2485642"/>
              <a:ext cx="772857" cy="772857"/>
            </a:xfrm>
            <a:prstGeom prst="rect">
              <a:avLst/>
            </a:prstGeom>
          </p:spPr>
        </p:pic>
      </p:grpSp>
      <p:pic>
        <p:nvPicPr>
          <p:cNvPr id="8" name="圖形 7">
            <a:extLst>
              <a:ext uri="{FF2B5EF4-FFF2-40B4-BE49-F238E27FC236}">
                <a16:creationId xmlns:a16="http://schemas.microsoft.com/office/drawing/2014/main" id="{E456A7AD-607E-674D-A811-0E6821B5EB4C}"/>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468632" y="4275468"/>
            <a:ext cx="2437667" cy="2308772"/>
          </a:xfrm>
          <a:prstGeom prst="rect">
            <a:avLst/>
          </a:prstGeom>
        </p:spPr>
      </p:pic>
      <p:pic>
        <p:nvPicPr>
          <p:cNvPr id="9" name="圖形 8">
            <a:extLst>
              <a:ext uri="{FF2B5EF4-FFF2-40B4-BE49-F238E27FC236}">
                <a16:creationId xmlns:a16="http://schemas.microsoft.com/office/drawing/2014/main" id="{E2E4D19A-1536-4B4D-94C0-DFC33C8C9A76}"/>
              </a:ext>
            </a:extLst>
          </p:cNvPr>
          <p:cNvPicPr>
            <a:picLocks noChangeAspect="1"/>
          </p:cNvPicPr>
          <p:nvPr/>
        </p:nvPicPr>
        <p:blipFill rotWithShape="1">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rcRect r="56132"/>
          <a:stretch/>
        </p:blipFill>
        <p:spPr>
          <a:xfrm>
            <a:off x="9941604" y="4580404"/>
            <a:ext cx="723923" cy="674940"/>
          </a:xfrm>
          <a:prstGeom prst="rect">
            <a:avLst/>
          </a:prstGeom>
        </p:spPr>
      </p:pic>
      <p:pic>
        <p:nvPicPr>
          <p:cNvPr id="13" name="圖片 12" descr="一張含有 畫畫, 傘 的圖片&#10;&#10;自動產生的描述">
            <a:extLst>
              <a:ext uri="{FF2B5EF4-FFF2-40B4-BE49-F238E27FC236}">
                <a16:creationId xmlns:a16="http://schemas.microsoft.com/office/drawing/2014/main" id="{F1C92EE6-1B32-EC44-943A-0111126B5411}"/>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495750" y="4320401"/>
            <a:ext cx="1051353" cy="1044458"/>
          </a:xfrm>
          <a:prstGeom prst="rect">
            <a:avLst/>
          </a:prstGeom>
          <a:noFill/>
        </p:spPr>
      </p:pic>
      <p:pic>
        <p:nvPicPr>
          <p:cNvPr id="19" name="圖形 18">
            <a:extLst>
              <a:ext uri="{FF2B5EF4-FFF2-40B4-BE49-F238E27FC236}">
                <a16:creationId xmlns:a16="http://schemas.microsoft.com/office/drawing/2014/main" id="{18FA1B93-3440-0E4E-9778-712C5ED06E89}"/>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863781" y="3924458"/>
            <a:ext cx="1548434" cy="204554"/>
          </a:xfrm>
          <a:prstGeom prst="rect">
            <a:avLst/>
          </a:prstGeom>
        </p:spPr>
      </p:pic>
      <p:sp>
        <p:nvSpPr>
          <p:cNvPr id="21" name="文字方塊 20">
            <a:extLst>
              <a:ext uri="{FF2B5EF4-FFF2-40B4-BE49-F238E27FC236}">
                <a16:creationId xmlns:a16="http://schemas.microsoft.com/office/drawing/2014/main" id="{B3302A2F-F62F-C24B-911F-51DFAE4A998E}"/>
              </a:ext>
            </a:extLst>
          </p:cNvPr>
          <p:cNvSpPr txBox="1"/>
          <p:nvPr/>
        </p:nvSpPr>
        <p:spPr>
          <a:xfrm>
            <a:off x="8319330" y="3770551"/>
            <a:ext cx="2475806" cy="461665"/>
          </a:xfrm>
          <a:prstGeom prst="rect">
            <a:avLst/>
          </a:prstGeom>
          <a:noFill/>
        </p:spPr>
        <p:txBody>
          <a:bodyPr wrap="none" rtlCol="0">
            <a:spAutoFit/>
          </a:bodyPr>
          <a:lstStyle/>
          <a:p>
            <a:r>
              <a:rPr kumimoji="1" lang="en-US" altLang="zh-TW" sz="2400">
                <a:solidFill>
                  <a:schemeClr val="bg1"/>
                </a:solidFill>
              </a:rPr>
              <a:t>Microsoft Hyper-V</a:t>
            </a:r>
            <a:endParaRPr kumimoji="1" lang="zh-TW" altLang="en-US" sz="2400">
              <a:solidFill>
                <a:schemeClr val="bg1"/>
              </a:solidFill>
            </a:endParaRPr>
          </a:p>
        </p:txBody>
      </p:sp>
      <p:sp>
        <p:nvSpPr>
          <p:cNvPr id="22" name="文字方塊 21">
            <a:extLst>
              <a:ext uri="{FF2B5EF4-FFF2-40B4-BE49-F238E27FC236}">
                <a16:creationId xmlns:a16="http://schemas.microsoft.com/office/drawing/2014/main" id="{88F2C2E5-63E8-1F49-B399-C372F133C982}"/>
              </a:ext>
            </a:extLst>
          </p:cNvPr>
          <p:cNvSpPr txBox="1"/>
          <p:nvPr/>
        </p:nvSpPr>
        <p:spPr>
          <a:xfrm>
            <a:off x="4700673" y="3809817"/>
            <a:ext cx="2949388" cy="461665"/>
          </a:xfrm>
          <a:prstGeom prst="rect">
            <a:avLst/>
          </a:prstGeom>
          <a:noFill/>
        </p:spPr>
        <p:txBody>
          <a:bodyPr wrap="square" rtlCol="0">
            <a:spAutoFit/>
          </a:bodyPr>
          <a:lstStyle/>
          <a:p>
            <a:r>
              <a:rPr kumimoji="1" lang="en-US" altLang="zh-TW" sz="2400">
                <a:solidFill>
                  <a:schemeClr val="bg1"/>
                </a:solidFill>
              </a:rPr>
              <a:t>Hyper Data Protector</a:t>
            </a:r>
            <a:endParaRPr kumimoji="1" lang="zh-TW" altLang="en-US" sz="2400">
              <a:solidFill>
                <a:schemeClr val="bg1"/>
              </a:solidFill>
            </a:endParaRPr>
          </a:p>
        </p:txBody>
      </p:sp>
      <p:sp>
        <p:nvSpPr>
          <p:cNvPr id="24" name="文字方塊 23">
            <a:extLst>
              <a:ext uri="{FF2B5EF4-FFF2-40B4-BE49-F238E27FC236}">
                <a16:creationId xmlns:a16="http://schemas.microsoft.com/office/drawing/2014/main" id="{025A0123-5003-4F93-BFAF-2A57DE4D1893}"/>
              </a:ext>
            </a:extLst>
          </p:cNvPr>
          <p:cNvSpPr txBox="1"/>
          <p:nvPr/>
        </p:nvSpPr>
        <p:spPr>
          <a:xfrm>
            <a:off x="6415049" y="2097767"/>
            <a:ext cx="3616439" cy="400110"/>
          </a:xfrm>
          <a:prstGeom prst="rect">
            <a:avLst/>
          </a:prstGeom>
          <a:noFill/>
        </p:spPr>
        <p:txBody>
          <a:bodyPr wrap="none" rtlCol="0">
            <a:spAutoFit/>
          </a:bodyPr>
          <a:lstStyle/>
          <a:p>
            <a:r>
              <a:rPr kumimoji="1" lang="en-US" altLang="zh-TW" sz="2000">
                <a:solidFill>
                  <a:schemeClr val="bg1"/>
                </a:solidFill>
              </a:rPr>
              <a:t>Win10 / Server2016/ Server2019</a:t>
            </a:r>
            <a:endParaRPr kumimoji="1" lang="zh-TW" altLang="en-US" sz="2000">
              <a:solidFill>
                <a:schemeClr val="bg1"/>
              </a:solidFill>
            </a:endParaRPr>
          </a:p>
        </p:txBody>
      </p:sp>
      <p:sp>
        <p:nvSpPr>
          <p:cNvPr id="3" name="弧形 2">
            <a:extLst>
              <a:ext uri="{FF2B5EF4-FFF2-40B4-BE49-F238E27FC236}">
                <a16:creationId xmlns:a16="http://schemas.microsoft.com/office/drawing/2014/main" id="{8F7DC27A-AE85-4057-B9AE-CF3DBEF1F67F}"/>
              </a:ext>
            </a:extLst>
          </p:cNvPr>
          <p:cNvSpPr/>
          <p:nvPr/>
        </p:nvSpPr>
        <p:spPr>
          <a:xfrm rot="16413414">
            <a:off x="5798344" y="2769783"/>
            <a:ext cx="2560175" cy="2224262"/>
          </a:xfrm>
          <a:prstGeom prst="arc">
            <a:avLst/>
          </a:prstGeom>
          <a:ln w="50800">
            <a:solidFill>
              <a:srgbClr val="03D2FB"/>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solidFill>
                <a:schemeClr val="bg1"/>
              </a:solidFill>
            </a:endParaRPr>
          </a:p>
        </p:txBody>
      </p:sp>
      <p:pic>
        <p:nvPicPr>
          <p:cNvPr id="25" name="圖片 24">
            <a:extLst>
              <a:ext uri="{FF2B5EF4-FFF2-40B4-BE49-F238E27FC236}">
                <a16:creationId xmlns:a16="http://schemas.microsoft.com/office/drawing/2014/main" id="{B2DB5561-959D-3A49-8B00-20B868C0DCA5}"/>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4596502" y="5656460"/>
            <a:ext cx="2828195" cy="690080"/>
          </a:xfrm>
          <a:prstGeom prst="rect">
            <a:avLst/>
          </a:prstGeom>
        </p:spPr>
      </p:pic>
      <p:grpSp>
        <p:nvGrpSpPr>
          <p:cNvPr id="16" name="群組 15">
            <a:extLst>
              <a:ext uri="{FF2B5EF4-FFF2-40B4-BE49-F238E27FC236}">
                <a16:creationId xmlns:a16="http://schemas.microsoft.com/office/drawing/2014/main" id="{0DF83A04-794B-4856-A2FB-E7664FA06674}"/>
              </a:ext>
            </a:extLst>
          </p:cNvPr>
          <p:cNvGrpSpPr/>
          <p:nvPr/>
        </p:nvGrpSpPr>
        <p:grpSpPr>
          <a:xfrm>
            <a:off x="7666890" y="2537775"/>
            <a:ext cx="1062282" cy="726423"/>
            <a:chOff x="8629994" y="2510573"/>
            <a:chExt cx="1062282" cy="726423"/>
          </a:xfrm>
        </p:grpSpPr>
        <p:sp>
          <p:nvSpPr>
            <p:cNvPr id="10" name="矩形 9">
              <a:extLst>
                <a:ext uri="{FF2B5EF4-FFF2-40B4-BE49-F238E27FC236}">
                  <a16:creationId xmlns:a16="http://schemas.microsoft.com/office/drawing/2014/main" id="{79259957-D564-4862-B30D-584B1B242BD2}"/>
                </a:ext>
              </a:extLst>
            </p:cNvPr>
            <p:cNvSpPr/>
            <p:nvPr/>
          </p:nvSpPr>
          <p:spPr>
            <a:xfrm>
              <a:off x="8903845" y="2594451"/>
              <a:ext cx="788431" cy="507318"/>
            </a:xfrm>
            <a:prstGeom prst="rect">
              <a:avLst/>
            </a:prstGeom>
            <a:solidFill>
              <a:srgbClr val="121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手繪多邊形: 圖案 398">
              <a:extLst>
                <a:ext uri="{FF2B5EF4-FFF2-40B4-BE49-F238E27FC236}">
                  <a16:creationId xmlns:a16="http://schemas.microsoft.com/office/drawing/2014/main" id="{57297B9C-1AB8-467F-BCEF-5D820A3FAF11}"/>
                </a:ext>
              </a:extLst>
            </p:cNvPr>
            <p:cNvSpPr/>
            <p:nvPr/>
          </p:nvSpPr>
          <p:spPr>
            <a:xfrm>
              <a:off x="8882833" y="2510573"/>
              <a:ext cx="809443" cy="712928"/>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solidFill>
              <a:srgbClr val="0070C0"/>
            </a:solidFill>
            <a:ln w="1270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34" name="手繪多邊形: 圖案 399">
              <a:extLst>
                <a:ext uri="{FF2B5EF4-FFF2-40B4-BE49-F238E27FC236}">
                  <a16:creationId xmlns:a16="http://schemas.microsoft.com/office/drawing/2014/main" id="{3BC1823A-592F-43DE-9DE5-946F1EF85E86}"/>
                </a:ext>
              </a:extLst>
            </p:cNvPr>
            <p:cNvSpPr/>
            <p:nvPr/>
          </p:nvSpPr>
          <p:spPr>
            <a:xfrm>
              <a:off x="8629994" y="2594451"/>
              <a:ext cx="273851" cy="642545"/>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solidFill>
              <a:srgbClr val="0070C0"/>
            </a:solidFill>
            <a:ln w="1270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sp>
        <p:nvSpPr>
          <p:cNvPr id="4" name="箭號: 向右 3">
            <a:extLst>
              <a:ext uri="{FF2B5EF4-FFF2-40B4-BE49-F238E27FC236}">
                <a16:creationId xmlns:a16="http://schemas.microsoft.com/office/drawing/2014/main" id="{EE61DA57-8937-4BBD-8B1B-38FE009F07BB}"/>
              </a:ext>
            </a:extLst>
          </p:cNvPr>
          <p:cNvSpPr/>
          <p:nvPr/>
        </p:nvSpPr>
        <p:spPr>
          <a:xfrm>
            <a:off x="2533651" y="5656460"/>
            <a:ext cx="2062852" cy="681317"/>
          </a:xfrm>
          <a:prstGeom prst="rightArrow">
            <a:avLst/>
          </a:prstGeom>
          <a:gradFill>
            <a:gsLst>
              <a:gs pos="100000">
                <a:srgbClr val="CF5CA2"/>
              </a:gs>
              <a:gs pos="0">
                <a:srgbClr val="0070C0">
                  <a:alpha val="9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箭號: 向右 34">
            <a:extLst>
              <a:ext uri="{FF2B5EF4-FFF2-40B4-BE49-F238E27FC236}">
                <a16:creationId xmlns:a16="http://schemas.microsoft.com/office/drawing/2014/main" id="{F42CBD1E-0B35-430E-A8FF-4DD4D9BAB4E2}"/>
              </a:ext>
            </a:extLst>
          </p:cNvPr>
          <p:cNvSpPr/>
          <p:nvPr/>
        </p:nvSpPr>
        <p:spPr>
          <a:xfrm rot="10800000">
            <a:off x="7370975" y="5708936"/>
            <a:ext cx="2062852" cy="681317"/>
          </a:xfrm>
          <a:prstGeom prst="rightArrow">
            <a:avLst/>
          </a:prstGeom>
          <a:gradFill>
            <a:gsLst>
              <a:gs pos="100000">
                <a:srgbClr val="CF5CA2"/>
              </a:gs>
              <a:gs pos="0">
                <a:srgbClr val="0070C0">
                  <a:alpha val="9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36" name="群組 35">
            <a:extLst>
              <a:ext uri="{FF2B5EF4-FFF2-40B4-BE49-F238E27FC236}">
                <a16:creationId xmlns:a16="http://schemas.microsoft.com/office/drawing/2014/main" id="{06B0723D-C7BB-48F3-BFC7-FA061CC6C602}"/>
              </a:ext>
            </a:extLst>
          </p:cNvPr>
          <p:cNvGrpSpPr/>
          <p:nvPr/>
        </p:nvGrpSpPr>
        <p:grpSpPr>
          <a:xfrm>
            <a:off x="8840930" y="2512750"/>
            <a:ext cx="1062282" cy="726423"/>
            <a:chOff x="8629994" y="2510573"/>
            <a:chExt cx="1062282" cy="726423"/>
          </a:xfrm>
        </p:grpSpPr>
        <p:sp>
          <p:nvSpPr>
            <p:cNvPr id="37" name="矩形 36">
              <a:extLst>
                <a:ext uri="{FF2B5EF4-FFF2-40B4-BE49-F238E27FC236}">
                  <a16:creationId xmlns:a16="http://schemas.microsoft.com/office/drawing/2014/main" id="{BFE574B4-B010-47FB-A3F4-D252676496E3}"/>
                </a:ext>
              </a:extLst>
            </p:cNvPr>
            <p:cNvSpPr/>
            <p:nvPr/>
          </p:nvSpPr>
          <p:spPr>
            <a:xfrm>
              <a:off x="8903845" y="2594451"/>
              <a:ext cx="788431" cy="507318"/>
            </a:xfrm>
            <a:prstGeom prst="rect">
              <a:avLst/>
            </a:prstGeom>
            <a:solidFill>
              <a:srgbClr val="121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8" name="手繪多邊形: 圖案 398">
              <a:extLst>
                <a:ext uri="{FF2B5EF4-FFF2-40B4-BE49-F238E27FC236}">
                  <a16:creationId xmlns:a16="http://schemas.microsoft.com/office/drawing/2014/main" id="{9660CF79-955F-4FC2-9BED-296F692FCDA9}"/>
                </a:ext>
              </a:extLst>
            </p:cNvPr>
            <p:cNvSpPr/>
            <p:nvPr/>
          </p:nvSpPr>
          <p:spPr>
            <a:xfrm>
              <a:off x="8882833" y="2510573"/>
              <a:ext cx="809443" cy="712928"/>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solidFill>
              <a:srgbClr val="0070C0"/>
            </a:solidFill>
            <a:ln w="12700" cap="rnd">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sp>
          <p:nvSpPr>
            <p:cNvPr id="39" name="手繪多邊形: 圖案 399">
              <a:extLst>
                <a:ext uri="{FF2B5EF4-FFF2-40B4-BE49-F238E27FC236}">
                  <a16:creationId xmlns:a16="http://schemas.microsoft.com/office/drawing/2014/main" id="{EBD0A4CE-284C-4271-BB73-2EFB1AEBBF6F}"/>
                </a:ext>
              </a:extLst>
            </p:cNvPr>
            <p:cNvSpPr/>
            <p:nvPr/>
          </p:nvSpPr>
          <p:spPr>
            <a:xfrm>
              <a:off x="8629994" y="2594451"/>
              <a:ext cx="273851" cy="642545"/>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solidFill>
              <a:srgbClr val="0070C0"/>
            </a:solidFill>
            <a:ln w="12700" cap="flat">
              <a:solidFill>
                <a:schemeClr val="bg1"/>
              </a:solidFill>
              <a:prstDash val="solid"/>
              <a:miter/>
            </a:ln>
          </p:spPr>
          <p:txBody>
            <a:bodyPr wrap="square" rtlCol="0" anchor="ctr">
              <a:noAutofit/>
            </a:bodyPr>
            <a:lstStyle/>
            <a:p>
              <a:endParaRPr lang="zh-TW" altLang="en-US" sz="2400">
                <a:latin typeface="Arial" panose="020B0604020202020204" pitchFamily="34" charset="0"/>
                <a:cs typeface="Arial" panose="020B0604020202020204" pitchFamily="34" charset="0"/>
              </a:endParaRPr>
            </a:p>
          </p:txBody>
        </p:sp>
      </p:grpSp>
      <p:pic>
        <p:nvPicPr>
          <p:cNvPr id="40" name="圖片 39">
            <a:extLst>
              <a:ext uri="{FF2B5EF4-FFF2-40B4-BE49-F238E27FC236}">
                <a16:creationId xmlns:a16="http://schemas.microsoft.com/office/drawing/2014/main" id="{A0989943-5CC4-4D82-AE94-ADC8663D924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019743" y="1811651"/>
            <a:ext cx="874811" cy="1001659"/>
          </a:xfrm>
          <a:prstGeom prst="rect">
            <a:avLst/>
          </a:prstGeom>
        </p:spPr>
      </p:pic>
    </p:spTree>
    <p:extLst>
      <p:ext uri="{BB962C8B-B14F-4D97-AF65-F5344CB8AC3E}">
        <p14:creationId xmlns:p14="http://schemas.microsoft.com/office/powerpoint/2010/main" val="10411463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梯形 249">
            <a:extLst>
              <a:ext uri="{FF2B5EF4-FFF2-40B4-BE49-F238E27FC236}">
                <a16:creationId xmlns:a16="http://schemas.microsoft.com/office/drawing/2014/main" id="{2E2876E5-6F93-49F0-8D27-2E8E802E918C}"/>
              </a:ext>
            </a:extLst>
          </p:cNvPr>
          <p:cNvSpPr/>
          <p:nvPr/>
        </p:nvSpPr>
        <p:spPr>
          <a:xfrm rot="16200000">
            <a:off x="4795143" y="173401"/>
            <a:ext cx="4261709" cy="10726161"/>
          </a:xfrm>
          <a:prstGeom prst="trapezoid">
            <a:avLst>
              <a:gd name="adj" fmla="val 40677"/>
            </a:avLst>
          </a:prstGeom>
          <a:gradFill flip="none" rotWithShape="1">
            <a:gsLst>
              <a:gs pos="100000">
                <a:schemeClr val="bg1">
                  <a:alpha val="40000"/>
                </a:schemeClr>
              </a:gs>
              <a:gs pos="0">
                <a:schemeClr val="bg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67" dirty="0">
              <a:solidFill>
                <a:schemeClr val="tx1"/>
              </a:solidFill>
            </a:endParaRPr>
          </a:p>
        </p:txBody>
      </p:sp>
      <p:sp>
        <p:nvSpPr>
          <p:cNvPr id="126" name="文字方塊 125">
            <a:extLst>
              <a:ext uri="{FF2B5EF4-FFF2-40B4-BE49-F238E27FC236}">
                <a16:creationId xmlns:a16="http://schemas.microsoft.com/office/drawing/2014/main" id="{12F00140-69AB-496A-BA6E-0D3AD9AE9475}"/>
              </a:ext>
            </a:extLst>
          </p:cNvPr>
          <p:cNvSpPr txBox="1"/>
          <p:nvPr/>
        </p:nvSpPr>
        <p:spPr>
          <a:xfrm>
            <a:off x="456017" y="1896912"/>
            <a:ext cx="2689068" cy="492379"/>
          </a:xfrm>
          <a:prstGeom prst="rect">
            <a:avLst/>
          </a:prstGeom>
          <a:noFill/>
        </p:spPr>
        <p:txBody>
          <a:bodyPr rot="0" spcFirstLastPara="0" vertOverflow="overflow" horzOverflow="overflow" vert="horz" wrap="square" lIns="162560" tIns="81280" rIns="162560" bIns="81280" numCol="1" spcCol="0" rtlCol="0" fromWordArt="0" anchor="t" anchorCtr="0" forceAA="0" compatLnSpc="1">
            <a:prstTxWarp prst="textNoShape">
              <a:avLst/>
            </a:prstTxWarp>
            <a:spAutoFit/>
          </a:bodyPr>
          <a:lstStyle/>
          <a:p>
            <a:r>
              <a:rPr lang="zh-TW" altLang="en-US" sz="2133">
                <a:solidFill>
                  <a:schemeClr val="bg1"/>
                </a:solidFill>
                <a:latin typeface="微軟正黑體"/>
                <a:ea typeface="微軟正黑體"/>
                <a:cs typeface="+mn-lt"/>
              </a:rPr>
              <a:t>物件的位址範例</a:t>
            </a:r>
            <a:endParaRPr lang="en-US" sz="2133">
              <a:solidFill>
                <a:schemeClr val="bg1"/>
              </a:solidFill>
              <a:latin typeface="微軟正黑體"/>
              <a:ea typeface="微軟正黑體"/>
              <a:cs typeface="Calibri"/>
            </a:endParaRPr>
          </a:p>
        </p:txBody>
      </p:sp>
      <p:grpSp>
        <p:nvGrpSpPr>
          <p:cNvPr id="214" name="群組 213">
            <a:extLst>
              <a:ext uri="{FF2B5EF4-FFF2-40B4-BE49-F238E27FC236}">
                <a16:creationId xmlns:a16="http://schemas.microsoft.com/office/drawing/2014/main" id="{EBFAF7E5-B959-4B84-A069-2CD4AD29F34D}"/>
              </a:ext>
            </a:extLst>
          </p:cNvPr>
          <p:cNvGrpSpPr/>
          <p:nvPr/>
        </p:nvGrpSpPr>
        <p:grpSpPr>
          <a:xfrm>
            <a:off x="6149561" y="4397827"/>
            <a:ext cx="2675345" cy="2240631"/>
            <a:chOff x="3156833" y="4132253"/>
            <a:chExt cx="2329920" cy="2440856"/>
          </a:xfrm>
        </p:grpSpPr>
        <p:pic>
          <p:nvPicPr>
            <p:cNvPr id="235" name="圖形 234">
              <a:extLst>
                <a:ext uri="{FF2B5EF4-FFF2-40B4-BE49-F238E27FC236}">
                  <a16:creationId xmlns:a16="http://schemas.microsoft.com/office/drawing/2014/main" id="{D5244366-133B-4E58-A248-2EF94C3C198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156833" y="4132253"/>
              <a:ext cx="2287618" cy="2440856"/>
            </a:xfrm>
            <a:prstGeom prst="rect">
              <a:avLst/>
            </a:prstGeom>
          </p:spPr>
        </p:pic>
        <p:sp>
          <p:nvSpPr>
            <p:cNvPr id="236" name="文字方塊 235">
              <a:extLst>
                <a:ext uri="{FF2B5EF4-FFF2-40B4-BE49-F238E27FC236}">
                  <a16:creationId xmlns:a16="http://schemas.microsoft.com/office/drawing/2014/main" id="{2710F9F5-CAAB-4747-B29E-4CA59B888D2A}"/>
                </a:ext>
              </a:extLst>
            </p:cNvPr>
            <p:cNvSpPr txBox="1"/>
            <p:nvPr/>
          </p:nvSpPr>
          <p:spPr>
            <a:xfrm>
              <a:off x="3739432" y="4230203"/>
              <a:ext cx="1747321" cy="368808"/>
            </a:xfrm>
            <a:prstGeom prst="rect">
              <a:avLst/>
            </a:prstGeom>
            <a:noFill/>
          </p:spPr>
          <p:txBody>
            <a:bodyPr wrap="square" lIns="121920" tIns="60960" rIns="121920" bIns="60960" anchor="t">
              <a:spAutoFit/>
            </a:bodyPr>
            <a:lstStyle/>
            <a:p>
              <a:r>
                <a:rPr lang="en-US" altLang="zh-TW" sz="1400" b="1" err="1">
                  <a:solidFill>
                    <a:schemeClr val="bg1"/>
                  </a:solidFill>
                  <a:latin typeface="微軟正黑體"/>
                  <a:ea typeface="微軟正黑體"/>
                  <a:cs typeface="+mn-lt"/>
                </a:rPr>
                <a:t>貯體</a:t>
              </a:r>
              <a:r>
                <a:rPr lang="en-US" altLang="zh-TW" sz="1400" b="1">
                  <a:solidFill>
                    <a:schemeClr val="bg1"/>
                  </a:solidFill>
                  <a:latin typeface="微軟正黑體"/>
                  <a:ea typeface="微軟正黑體"/>
                  <a:cs typeface="+mn-lt"/>
                </a:rPr>
                <a:t> (bucket)</a:t>
              </a:r>
              <a:endParaRPr lang="en-US" altLang="zh-TW" sz="1400" b="1">
                <a:solidFill>
                  <a:schemeClr val="bg1"/>
                </a:solidFill>
                <a:latin typeface="微軟正黑體"/>
                <a:ea typeface="微軟正黑體"/>
                <a:cs typeface="Calibri"/>
              </a:endParaRPr>
            </a:p>
          </p:txBody>
        </p:sp>
        <p:sp>
          <p:nvSpPr>
            <p:cNvPr id="237" name="矩形: 圓角 236">
              <a:extLst>
                <a:ext uri="{FF2B5EF4-FFF2-40B4-BE49-F238E27FC236}">
                  <a16:creationId xmlns:a16="http://schemas.microsoft.com/office/drawing/2014/main" id="{04BE7305-3C59-486F-B7A7-5392A8853EB0}"/>
                </a:ext>
              </a:extLst>
            </p:cNvPr>
            <p:cNvSpPr/>
            <p:nvPr/>
          </p:nvSpPr>
          <p:spPr>
            <a:xfrm>
              <a:off x="3336374" y="4815479"/>
              <a:ext cx="924319" cy="322447"/>
            </a:xfrm>
            <a:prstGeom prst="roundRect">
              <a:avLst>
                <a:gd name="adj" fmla="val 50000"/>
              </a:avLst>
            </a:prstGeom>
            <a:solidFill>
              <a:srgbClr val="0D6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bg1"/>
                  </a:solidFill>
                  <a:latin typeface="Arial" panose="020B0604020202020204" pitchFamily="34" charset="0"/>
                  <a:cs typeface="Arial" panose="020B0604020202020204" pitchFamily="34" charset="0"/>
                </a:rPr>
                <a:t>Object</a:t>
              </a:r>
              <a:endParaRPr lang="zh-TW" altLang="en-US" sz="1467" b="1">
                <a:solidFill>
                  <a:schemeClr val="bg1"/>
                </a:solidFill>
                <a:latin typeface="Arial" panose="020B0604020202020204" pitchFamily="34" charset="0"/>
                <a:cs typeface="Arial" panose="020B0604020202020204" pitchFamily="34" charset="0"/>
              </a:endParaRPr>
            </a:p>
          </p:txBody>
        </p:sp>
        <p:sp>
          <p:nvSpPr>
            <p:cNvPr id="238" name="矩形: 圓角 237">
              <a:extLst>
                <a:ext uri="{FF2B5EF4-FFF2-40B4-BE49-F238E27FC236}">
                  <a16:creationId xmlns:a16="http://schemas.microsoft.com/office/drawing/2014/main" id="{8DACADB3-3467-40FA-8541-BE3A5BC4738A}"/>
                </a:ext>
              </a:extLst>
            </p:cNvPr>
            <p:cNvSpPr/>
            <p:nvPr/>
          </p:nvSpPr>
          <p:spPr>
            <a:xfrm>
              <a:off x="3336374" y="5191458"/>
              <a:ext cx="924319" cy="322447"/>
            </a:xfrm>
            <a:prstGeom prst="roundRect">
              <a:avLst>
                <a:gd name="adj" fmla="val 50000"/>
              </a:avLst>
            </a:prstGeom>
            <a:solidFill>
              <a:srgbClr val="0D6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bg1"/>
                  </a:solidFill>
                  <a:latin typeface="Arial" panose="020B0604020202020204" pitchFamily="34" charset="0"/>
                  <a:cs typeface="Arial" panose="020B0604020202020204" pitchFamily="34" charset="0"/>
                </a:rPr>
                <a:t>Object</a:t>
              </a:r>
              <a:endParaRPr lang="zh-TW" altLang="en-US" sz="1467" b="1">
                <a:solidFill>
                  <a:schemeClr val="bg1"/>
                </a:solidFill>
                <a:latin typeface="Arial" panose="020B0604020202020204" pitchFamily="34" charset="0"/>
                <a:cs typeface="Arial" panose="020B0604020202020204" pitchFamily="34" charset="0"/>
              </a:endParaRPr>
            </a:p>
          </p:txBody>
        </p:sp>
        <p:sp>
          <p:nvSpPr>
            <p:cNvPr id="239" name="矩形: 圓角 238">
              <a:extLst>
                <a:ext uri="{FF2B5EF4-FFF2-40B4-BE49-F238E27FC236}">
                  <a16:creationId xmlns:a16="http://schemas.microsoft.com/office/drawing/2014/main" id="{8188E44C-C217-459B-8491-081DB826AED9}"/>
                </a:ext>
              </a:extLst>
            </p:cNvPr>
            <p:cNvSpPr/>
            <p:nvPr/>
          </p:nvSpPr>
          <p:spPr>
            <a:xfrm>
              <a:off x="4345669" y="4815479"/>
              <a:ext cx="924319" cy="322447"/>
            </a:xfrm>
            <a:prstGeom prst="roundRect">
              <a:avLst>
                <a:gd name="adj" fmla="val 50000"/>
              </a:avLst>
            </a:prstGeom>
            <a:solidFill>
              <a:srgbClr val="0D6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bg1"/>
                  </a:solidFill>
                  <a:latin typeface="Arial" panose="020B0604020202020204" pitchFamily="34" charset="0"/>
                  <a:cs typeface="Arial" panose="020B0604020202020204" pitchFamily="34" charset="0"/>
                </a:rPr>
                <a:t>Object</a:t>
              </a:r>
              <a:endParaRPr lang="zh-TW" altLang="en-US" sz="1467" b="1">
                <a:solidFill>
                  <a:schemeClr val="bg1"/>
                </a:solidFill>
                <a:latin typeface="Arial" panose="020B0604020202020204" pitchFamily="34" charset="0"/>
                <a:cs typeface="Arial" panose="020B0604020202020204" pitchFamily="34" charset="0"/>
              </a:endParaRPr>
            </a:p>
          </p:txBody>
        </p:sp>
        <p:sp>
          <p:nvSpPr>
            <p:cNvPr id="240" name="矩形: 圓角 239">
              <a:extLst>
                <a:ext uri="{FF2B5EF4-FFF2-40B4-BE49-F238E27FC236}">
                  <a16:creationId xmlns:a16="http://schemas.microsoft.com/office/drawing/2014/main" id="{AF6F3EF3-9D20-4BAE-AEA8-9CFE5CFAA3CD}"/>
                </a:ext>
              </a:extLst>
            </p:cNvPr>
            <p:cNvSpPr/>
            <p:nvPr/>
          </p:nvSpPr>
          <p:spPr>
            <a:xfrm>
              <a:off x="4345669" y="5191458"/>
              <a:ext cx="924319" cy="322447"/>
            </a:xfrm>
            <a:prstGeom prst="roundRect">
              <a:avLst>
                <a:gd name="adj" fmla="val 5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600" b="1">
                  <a:solidFill>
                    <a:schemeClr val="bg1"/>
                  </a:solidFill>
                  <a:latin typeface="Arial" panose="020B0604020202020204" pitchFamily="34" charset="0"/>
                  <a:cs typeface="Arial" panose="020B0604020202020204" pitchFamily="34" charset="0"/>
                </a:rPr>
                <a:t>Object</a:t>
              </a:r>
              <a:endParaRPr lang="zh-TW" altLang="en-US" sz="1600" b="1">
                <a:solidFill>
                  <a:schemeClr val="bg1"/>
                </a:solidFill>
                <a:latin typeface="Arial" panose="020B0604020202020204" pitchFamily="34" charset="0"/>
                <a:cs typeface="Arial" panose="020B0604020202020204" pitchFamily="34" charset="0"/>
              </a:endParaRPr>
            </a:p>
          </p:txBody>
        </p:sp>
        <p:sp>
          <p:nvSpPr>
            <p:cNvPr id="241" name="矩形: 圓角 240">
              <a:extLst>
                <a:ext uri="{FF2B5EF4-FFF2-40B4-BE49-F238E27FC236}">
                  <a16:creationId xmlns:a16="http://schemas.microsoft.com/office/drawing/2014/main" id="{D8DFA6BF-A2BE-4FE4-A281-4F55D5D4D45B}"/>
                </a:ext>
              </a:extLst>
            </p:cNvPr>
            <p:cNvSpPr/>
            <p:nvPr/>
          </p:nvSpPr>
          <p:spPr>
            <a:xfrm>
              <a:off x="3336374" y="5574173"/>
              <a:ext cx="924319" cy="322447"/>
            </a:xfrm>
            <a:prstGeom prst="roundRect">
              <a:avLst>
                <a:gd name="adj" fmla="val 50000"/>
              </a:avLst>
            </a:prstGeom>
            <a:solidFill>
              <a:srgbClr val="0D6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bg1"/>
                  </a:solidFill>
                  <a:latin typeface="Arial" panose="020B0604020202020204" pitchFamily="34" charset="0"/>
                  <a:cs typeface="Arial" panose="020B0604020202020204" pitchFamily="34" charset="0"/>
                </a:rPr>
                <a:t>Object</a:t>
              </a:r>
              <a:endParaRPr lang="zh-TW" altLang="en-US" sz="1467" b="1">
                <a:solidFill>
                  <a:schemeClr val="bg1"/>
                </a:solidFill>
                <a:latin typeface="Arial" panose="020B0604020202020204" pitchFamily="34" charset="0"/>
                <a:cs typeface="Arial" panose="020B0604020202020204" pitchFamily="34" charset="0"/>
              </a:endParaRPr>
            </a:p>
          </p:txBody>
        </p:sp>
        <p:sp>
          <p:nvSpPr>
            <p:cNvPr id="242" name="矩形: 圓角 241">
              <a:extLst>
                <a:ext uri="{FF2B5EF4-FFF2-40B4-BE49-F238E27FC236}">
                  <a16:creationId xmlns:a16="http://schemas.microsoft.com/office/drawing/2014/main" id="{10C3E46A-43CF-4A2C-B3E1-25459BB23DDE}"/>
                </a:ext>
              </a:extLst>
            </p:cNvPr>
            <p:cNvSpPr/>
            <p:nvPr/>
          </p:nvSpPr>
          <p:spPr>
            <a:xfrm>
              <a:off x="3336374" y="5950152"/>
              <a:ext cx="924319" cy="322447"/>
            </a:xfrm>
            <a:prstGeom prst="roundRect">
              <a:avLst>
                <a:gd name="adj" fmla="val 50000"/>
              </a:avLst>
            </a:prstGeom>
            <a:solidFill>
              <a:srgbClr val="0D6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bg1"/>
                  </a:solidFill>
                  <a:latin typeface="Arial" panose="020B0604020202020204" pitchFamily="34" charset="0"/>
                  <a:cs typeface="Arial" panose="020B0604020202020204" pitchFamily="34" charset="0"/>
                </a:rPr>
                <a:t>Object</a:t>
              </a:r>
              <a:endParaRPr lang="zh-TW" altLang="en-US" sz="1467" b="1">
                <a:solidFill>
                  <a:schemeClr val="bg1"/>
                </a:solidFill>
                <a:latin typeface="Arial" panose="020B0604020202020204" pitchFamily="34" charset="0"/>
                <a:cs typeface="Arial" panose="020B0604020202020204" pitchFamily="34" charset="0"/>
              </a:endParaRPr>
            </a:p>
          </p:txBody>
        </p:sp>
        <p:sp>
          <p:nvSpPr>
            <p:cNvPr id="243" name="矩形: 圓角 242">
              <a:extLst>
                <a:ext uri="{FF2B5EF4-FFF2-40B4-BE49-F238E27FC236}">
                  <a16:creationId xmlns:a16="http://schemas.microsoft.com/office/drawing/2014/main" id="{91DDA73C-FB05-4F48-B2F4-1BB0F371DE51}"/>
                </a:ext>
              </a:extLst>
            </p:cNvPr>
            <p:cNvSpPr/>
            <p:nvPr/>
          </p:nvSpPr>
          <p:spPr>
            <a:xfrm>
              <a:off x="4345669" y="5574173"/>
              <a:ext cx="924319" cy="322447"/>
            </a:xfrm>
            <a:prstGeom prst="roundRect">
              <a:avLst>
                <a:gd name="adj" fmla="val 50000"/>
              </a:avLst>
            </a:prstGeom>
            <a:solidFill>
              <a:srgbClr val="0D6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bg1"/>
                  </a:solidFill>
                  <a:latin typeface="Arial" panose="020B0604020202020204" pitchFamily="34" charset="0"/>
                  <a:cs typeface="Arial" panose="020B0604020202020204" pitchFamily="34" charset="0"/>
                </a:rPr>
                <a:t>Object</a:t>
              </a:r>
              <a:endParaRPr lang="zh-TW" altLang="en-US" sz="1467" b="1">
                <a:solidFill>
                  <a:schemeClr val="bg1"/>
                </a:solidFill>
                <a:latin typeface="Arial" panose="020B0604020202020204" pitchFamily="34" charset="0"/>
                <a:cs typeface="Arial" panose="020B0604020202020204" pitchFamily="34" charset="0"/>
              </a:endParaRPr>
            </a:p>
          </p:txBody>
        </p:sp>
        <p:sp>
          <p:nvSpPr>
            <p:cNvPr id="244" name="矩形: 圓角 243">
              <a:extLst>
                <a:ext uri="{FF2B5EF4-FFF2-40B4-BE49-F238E27FC236}">
                  <a16:creationId xmlns:a16="http://schemas.microsoft.com/office/drawing/2014/main" id="{9C21560A-5DAC-44FD-9DC5-46B9D5AB12E3}"/>
                </a:ext>
              </a:extLst>
            </p:cNvPr>
            <p:cNvSpPr/>
            <p:nvPr/>
          </p:nvSpPr>
          <p:spPr>
            <a:xfrm>
              <a:off x="4345669" y="5950152"/>
              <a:ext cx="924319" cy="322447"/>
            </a:xfrm>
            <a:prstGeom prst="roundRect">
              <a:avLst>
                <a:gd name="adj" fmla="val 50000"/>
              </a:avLst>
            </a:prstGeom>
            <a:solidFill>
              <a:srgbClr val="0D6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bg1"/>
                  </a:solidFill>
                  <a:latin typeface="Arial" panose="020B0604020202020204" pitchFamily="34" charset="0"/>
                  <a:cs typeface="Arial" panose="020B0604020202020204" pitchFamily="34" charset="0"/>
                </a:rPr>
                <a:t>Object</a:t>
              </a:r>
              <a:endParaRPr lang="zh-TW" altLang="en-US" sz="1467" b="1">
                <a:solidFill>
                  <a:schemeClr val="bg1"/>
                </a:solidFill>
                <a:latin typeface="Arial" panose="020B0604020202020204" pitchFamily="34" charset="0"/>
                <a:cs typeface="Arial" panose="020B0604020202020204" pitchFamily="34" charset="0"/>
              </a:endParaRPr>
            </a:p>
          </p:txBody>
        </p:sp>
      </p:grpSp>
      <p:grpSp>
        <p:nvGrpSpPr>
          <p:cNvPr id="215" name="群組 214">
            <a:extLst>
              <a:ext uri="{FF2B5EF4-FFF2-40B4-BE49-F238E27FC236}">
                <a16:creationId xmlns:a16="http://schemas.microsoft.com/office/drawing/2014/main" id="{5B23D5D1-F29F-4E40-9545-81608FB901AF}"/>
              </a:ext>
            </a:extLst>
          </p:cNvPr>
          <p:cNvGrpSpPr/>
          <p:nvPr/>
        </p:nvGrpSpPr>
        <p:grpSpPr>
          <a:xfrm>
            <a:off x="9789273" y="4657019"/>
            <a:ext cx="1873287" cy="1667367"/>
            <a:chOff x="6152742" y="4469093"/>
            <a:chExt cx="1631419" cy="1816365"/>
          </a:xfrm>
        </p:grpSpPr>
        <p:sp>
          <p:nvSpPr>
            <p:cNvPr id="230" name="矩形: 圓角 229">
              <a:extLst>
                <a:ext uri="{FF2B5EF4-FFF2-40B4-BE49-F238E27FC236}">
                  <a16:creationId xmlns:a16="http://schemas.microsoft.com/office/drawing/2014/main" id="{0BCBBCE6-2471-4C28-BC2D-CABCE322FF78}"/>
                </a:ext>
              </a:extLst>
            </p:cNvPr>
            <p:cNvSpPr/>
            <p:nvPr/>
          </p:nvSpPr>
          <p:spPr>
            <a:xfrm>
              <a:off x="6152742" y="4591443"/>
              <a:ext cx="1631419" cy="1694015"/>
            </a:xfrm>
            <a:prstGeom prst="roundRect">
              <a:avLst>
                <a:gd name="adj" fmla="val 9587"/>
              </a:avLst>
            </a:prstGeom>
            <a:noFill/>
            <a:ln w="190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67">
                <a:solidFill>
                  <a:schemeClr val="bg1"/>
                </a:solidFill>
              </a:endParaRPr>
            </a:p>
          </p:txBody>
        </p:sp>
        <p:sp>
          <p:nvSpPr>
            <p:cNvPr id="231" name="矩形: 圓角 230">
              <a:extLst>
                <a:ext uri="{FF2B5EF4-FFF2-40B4-BE49-F238E27FC236}">
                  <a16:creationId xmlns:a16="http://schemas.microsoft.com/office/drawing/2014/main" id="{9D91D902-5B3A-41CD-AC79-5376BE354A2A}"/>
                </a:ext>
              </a:extLst>
            </p:cNvPr>
            <p:cNvSpPr/>
            <p:nvPr/>
          </p:nvSpPr>
          <p:spPr>
            <a:xfrm>
              <a:off x="6517353" y="4469093"/>
              <a:ext cx="924319" cy="322447"/>
            </a:xfrm>
            <a:prstGeom prst="roundRect">
              <a:avLst>
                <a:gd name="adj" fmla="val 50000"/>
              </a:avLst>
            </a:prstGeom>
            <a:solidFill>
              <a:srgbClr val="0D60FE"/>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bg1"/>
                  </a:solidFill>
                  <a:latin typeface="Arial" panose="020B0604020202020204" pitchFamily="34" charset="0"/>
                  <a:cs typeface="Arial" panose="020B0604020202020204" pitchFamily="34" charset="0"/>
                </a:rPr>
                <a:t>Object</a:t>
              </a:r>
              <a:endParaRPr lang="zh-TW" altLang="en-US" sz="1467" b="1">
                <a:solidFill>
                  <a:schemeClr val="bg1"/>
                </a:solidFill>
                <a:latin typeface="Arial" panose="020B0604020202020204" pitchFamily="34" charset="0"/>
                <a:cs typeface="Arial" panose="020B0604020202020204" pitchFamily="34" charset="0"/>
              </a:endParaRPr>
            </a:p>
          </p:txBody>
        </p:sp>
        <p:sp>
          <p:nvSpPr>
            <p:cNvPr id="232" name="矩形: 圓角 231">
              <a:extLst>
                <a:ext uri="{FF2B5EF4-FFF2-40B4-BE49-F238E27FC236}">
                  <a16:creationId xmlns:a16="http://schemas.microsoft.com/office/drawing/2014/main" id="{EA69A19E-FA53-4CB9-B24E-603A5B20D7B4}"/>
                </a:ext>
              </a:extLst>
            </p:cNvPr>
            <p:cNvSpPr/>
            <p:nvPr/>
          </p:nvSpPr>
          <p:spPr>
            <a:xfrm>
              <a:off x="6353278" y="4904073"/>
              <a:ext cx="1255477" cy="322447"/>
            </a:xfrm>
            <a:prstGeom prst="roundRect">
              <a:avLst>
                <a:gd name="adj" fmla="val 50000"/>
              </a:avLst>
            </a:pr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a:solidFill>
                    <a:schemeClr val="bg1"/>
                  </a:solidFill>
                  <a:latin typeface="Arial" panose="020B0604020202020204" pitchFamily="34" charset="0"/>
                  <a:cs typeface="Arial" panose="020B0604020202020204" pitchFamily="34" charset="0"/>
                </a:rPr>
                <a:t>Key</a:t>
              </a:r>
              <a:endParaRPr lang="zh-TW" altLang="en-US" sz="1467">
                <a:solidFill>
                  <a:schemeClr val="bg1"/>
                </a:solidFill>
                <a:latin typeface="Arial" panose="020B0604020202020204" pitchFamily="34" charset="0"/>
                <a:cs typeface="Arial" panose="020B0604020202020204" pitchFamily="34" charset="0"/>
              </a:endParaRPr>
            </a:p>
          </p:txBody>
        </p:sp>
        <p:sp>
          <p:nvSpPr>
            <p:cNvPr id="233" name="矩形: 圓角 232">
              <a:extLst>
                <a:ext uri="{FF2B5EF4-FFF2-40B4-BE49-F238E27FC236}">
                  <a16:creationId xmlns:a16="http://schemas.microsoft.com/office/drawing/2014/main" id="{93E74D6D-FDB7-43CA-9BED-19E4C7BF33DA}"/>
                </a:ext>
              </a:extLst>
            </p:cNvPr>
            <p:cNvSpPr/>
            <p:nvPr/>
          </p:nvSpPr>
          <p:spPr>
            <a:xfrm>
              <a:off x="6353278" y="5351533"/>
              <a:ext cx="1255477" cy="322447"/>
            </a:xfrm>
            <a:prstGeom prst="roundRect">
              <a:avLst>
                <a:gd name="adj" fmla="val 50000"/>
              </a:avLst>
            </a:pr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a:solidFill>
                    <a:schemeClr val="bg1"/>
                  </a:solidFill>
                  <a:latin typeface="Arial" panose="020B0604020202020204" pitchFamily="34" charset="0"/>
                  <a:cs typeface="Arial" panose="020B0604020202020204" pitchFamily="34" charset="0"/>
                </a:rPr>
                <a:t>Data</a:t>
              </a:r>
              <a:endParaRPr lang="zh-TW" altLang="en-US" sz="1467">
                <a:solidFill>
                  <a:schemeClr val="bg1"/>
                </a:solidFill>
                <a:latin typeface="Arial" panose="020B0604020202020204" pitchFamily="34" charset="0"/>
                <a:cs typeface="Arial" panose="020B0604020202020204" pitchFamily="34" charset="0"/>
              </a:endParaRPr>
            </a:p>
          </p:txBody>
        </p:sp>
        <p:sp>
          <p:nvSpPr>
            <p:cNvPr id="234" name="矩形: 圓角 233">
              <a:extLst>
                <a:ext uri="{FF2B5EF4-FFF2-40B4-BE49-F238E27FC236}">
                  <a16:creationId xmlns:a16="http://schemas.microsoft.com/office/drawing/2014/main" id="{9CF5736C-D113-4F29-8F7F-0AA9D3401249}"/>
                </a:ext>
              </a:extLst>
            </p:cNvPr>
            <p:cNvSpPr/>
            <p:nvPr/>
          </p:nvSpPr>
          <p:spPr>
            <a:xfrm>
              <a:off x="6353278" y="5796330"/>
              <a:ext cx="1255477" cy="322447"/>
            </a:xfrm>
            <a:prstGeom prst="roundRect">
              <a:avLst>
                <a:gd name="adj" fmla="val 50000"/>
              </a:avLst>
            </a:pr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a:solidFill>
                    <a:schemeClr val="bg1"/>
                  </a:solidFill>
                  <a:latin typeface="Arial" panose="020B0604020202020204" pitchFamily="34" charset="0"/>
                  <a:cs typeface="Arial" panose="020B0604020202020204" pitchFamily="34" charset="0"/>
                </a:rPr>
                <a:t>Metadata</a:t>
              </a:r>
              <a:endParaRPr lang="zh-TW" altLang="en-US" sz="1467">
                <a:solidFill>
                  <a:schemeClr val="bg1"/>
                </a:solidFill>
                <a:latin typeface="Arial" panose="020B0604020202020204" pitchFamily="34" charset="0"/>
                <a:cs typeface="Arial" panose="020B0604020202020204" pitchFamily="34" charset="0"/>
              </a:endParaRPr>
            </a:p>
          </p:txBody>
        </p:sp>
      </p:grpSp>
      <p:grpSp>
        <p:nvGrpSpPr>
          <p:cNvPr id="216" name="群組 215">
            <a:extLst>
              <a:ext uri="{FF2B5EF4-FFF2-40B4-BE49-F238E27FC236}">
                <a16:creationId xmlns:a16="http://schemas.microsoft.com/office/drawing/2014/main" id="{D3954757-3945-4853-B868-55124AC21AF4}"/>
              </a:ext>
            </a:extLst>
          </p:cNvPr>
          <p:cNvGrpSpPr/>
          <p:nvPr/>
        </p:nvGrpSpPr>
        <p:grpSpPr>
          <a:xfrm>
            <a:off x="4909953" y="4726256"/>
            <a:ext cx="948446" cy="760155"/>
            <a:chOff x="347187" y="4115247"/>
            <a:chExt cx="825988" cy="828083"/>
          </a:xfrm>
        </p:grpSpPr>
        <p:pic>
          <p:nvPicPr>
            <p:cNvPr id="228" name="圖形 227">
              <a:extLst>
                <a:ext uri="{FF2B5EF4-FFF2-40B4-BE49-F238E27FC236}">
                  <a16:creationId xmlns:a16="http://schemas.microsoft.com/office/drawing/2014/main" id="{13BF7D11-441A-45B8-811F-F4CDC8B7840D}"/>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84176" y="4115247"/>
              <a:ext cx="776096" cy="828083"/>
            </a:xfrm>
            <a:prstGeom prst="rect">
              <a:avLst/>
            </a:prstGeom>
          </p:spPr>
        </p:pic>
        <p:sp>
          <p:nvSpPr>
            <p:cNvPr id="229" name="文字方塊 228">
              <a:extLst>
                <a:ext uri="{FF2B5EF4-FFF2-40B4-BE49-F238E27FC236}">
                  <a16:creationId xmlns:a16="http://schemas.microsoft.com/office/drawing/2014/main" id="{D3DD97D2-DFE8-4995-A9C4-DD3F091FEDF3}"/>
                </a:ext>
              </a:extLst>
            </p:cNvPr>
            <p:cNvSpPr txBox="1"/>
            <p:nvPr/>
          </p:nvSpPr>
          <p:spPr>
            <a:xfrm>
              <a:off x="347187" y="4318760"/>
              <a:ext cx="825988" cy="603504"/>
            </a:xfrm>
            <a:prstGeom prst="rect">
              <a:avLst/>
            </a:prstGeom>
            <a:noFill/>
          </p:spPr>
          <p:txBody>
            <a:bodyPr wrap="square" lIns="121920" tIns="60960" rIns="121920" bIns="60960" anchor="t">
              <a:spAutoFit/>
            </a:bodyPr>
            <a:lstStyle/>
            <a:p>
              <a:pPr algn="ctr"/>
              <a:r>
                <a:rPr lang="en-US" altLang="zh-TW" sz="1400" b="1" err="1">
                  <a:solidFill>
                    <a:schemeClr val="bg1"/>
                  </a:solidFill>
                  <a:latin typeface="微軟正黑體"/>
                  <a:ea typeface="微軟正黑體"/>
                  <a:cs typeface="+mn-lt"/>
                </a:rPr>
                <a:t>貯體</a:t>
              </a:r>
              <a:endParaRPr lang="en-US" altLang="zh-TW" sz="1400" b="1">
                <a:solidFill>
                  <a:schemeClr val="bg1"/>
                </a:solidFill>
                <a:latin typeface="微軟正黑體"/>
                <a:ea typeface="微軟正黑體"/>
                <a:cs typeface="+mn-lt"/>
              </a:endParaRPr>
            </a:p>
            <a:p>
              <a:pPr algn="ctr"/>
              <a:r>
                <a:rPr lang="en-US" altLang="zh-TW" sz="1400" b="1">
                  <a:solidFill>
                    <a:schemeClr val="bg1"/>
                  </a:solidFill>
                  <a:latin typeface="微軟正黑體"/>
                  <a:ea typeface="微軟正黑體"/>
                  <a:cs typeface="+mn-lt"/>
                </a:rPr>
                <a:t>(bucket)</a:t>
              </a:r>
              <a:endParaRPr lang="zh-TW" altLang="en-US" sz="1400" b="1">
                <a:solidFill>
                  <a:schemeClr val="bg1"/>
                </a:solidFill>
              </a:endParaRPr>
            </a:p>
          </p:txBody>
        </p:sp>
      </p:grpSp>
      <p:grpSp>
        <p:nvGrpSpPr>
          <p:cNvPr id="217" name="群組 216">
            <a:extLst>
              <a:ext uri="{FF2B5EF4-FFF2-40B4-BE49-F238E27FC236}">
                <a16:creationId xmlns:a16="http://schemas.microsoft.com/office/drawing/2014/main" id="{025F29E3-0AFD-44FB-A640-E4DED4F72B0C}"/>
              </a:ext>
            </a:extLst>
          </p:cNvPr>
          <p:cNvGrpSpPr/>
          <p:nvPr/>
        </p:nvGrpSpPr>
        <p:grpSpPr>
          <a:xfrm>
            <a:off x="4923973" y="5571993"/>
            <a:ext cx="934426" cy="760155"/>
            <a:chOff x="359397" y="4115247"/>
            <a:chExt cx="813778" cy="828083"/>
          </a:xfrm>
        </p:grpSpPr>
        <p:pic>
          <p:nvPicPr>
            <p:cNvPr id="226" name="圖形 225">
              <a:extLst>
                <a:ext uri="{FF2B5EF4-FFF2-40B4-BE49-F238E27FC236}">
                  <a16:creationId xmlns:a16="http://schemas.microsoft.com/office/drawing/2014/main" id="{DF40F60C-E8A7-4456-AEB4-3CB7BAF382EC}"/>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84176" y="4115247"/>
              <a:ext cx="776096" cy="828083"/>
            </a:xfrm>
            <a:prstGeom prst="rect">
              <a:avLst/>
            </a:prstGeom>
          </p:spPr>
        </p:pic>
        <p:sp>
          <p:nvSpPr>
            <p:cNvPr id="227" name="文字方塊 226">
              <a:extLst>
                <a:ext uri="{FF2B5EF4-FFF2-40B4-BE49-F238E27FC236}">
                  <a16:creationId xmlns:a16="http://schemas.microsoft.com/office/drawing/2014/main" id="{971CD27E-6A2D-4156-B99B-3B4C180AF9F7}"/>
                </a:ext>
              </a:extLst>
            </p:cNvPr>
            <p:cNvSpPr txBox="1"/>
            <p:nvPr/>
          </p:nvSpPr>
          <p:spPr>
            <a:xfrm>
              <a:off x="359397" y="4316703"/>
              <a:ext cx="813778" cy="603504"/>
            </a:xfrm>
            <a:prstGeom prst="rect">
              <a:avLst/>
            </a:prstGeom>
            <a:noFill/>
          </p:spPr>
          <p:txBody>
            <a:bodyPr wrap="square" lIns="121920" tIns="60960" rIns="121920" bIns="60960" anchor="t">
              <a:spAutoFit/>
            </a:bodyPr>
            <a:lstStyle/>
            <a:p>
              <a:pPr algn="ctr"/>
              <a:r>
                <a:rPr lang="en-US" altLang="zh-TW" sz="1400" b="1" err="1">
                  <a:solidFill>
                    <a:schemeClr val="bg1"/>
                  </a:solidFill>
                  <a:latin typeface="微軟正黑體"/>
                  <a:ea typeface="微軟正黑體"/>
                  <a:cs typeface="+mn-lt"/>
                </a:rPr>
                <a:t>貯體</a:t>
              </a:r>
              <a:r>
                <a:rPr lang="en-US" altLang="zh-TW" sz="1400" b="1">
                  <a:solidFill>
                    <a:schemeClr val="bg1"/>
                  </a:solidFill>
                  <a:latin typeface="微軟正黑體"/>
                  <a:ea typeface="微軟正黑體"/>
                  <a:cs typeface="+mn-lt"/>
                </a:rPr>
                <a:t> </a:t>
              </a:r>
            </a:p>
            <a:p>
              <a:pPr algn="ctr"/>
              <a:r>
                <a:rPr lang="en-US" altLang="zh-TW" sz="1400" b="1">
                  <a:solidFill>
                    <a:schemeClr val="bg1"/>
                  </a:solidFill>
                  <a:latin typeface="微軟正黑體"/>
                  <a:ea typeface="微軟正黑體"/>
                  <a:cs typeface="+mn-lt"/>
                </a:rPr>
                <a:t>(bucket)</a:t>
              </a:r>
              <a:endParaRPr lang="zh-TW" altLang="en-US" sz="1400" b="1">
                <a:solidFill>
                  <a:schemeClr val="bg1"/>
                </a:solidFill>
              </a:endParaRPr>
            </a:p>
          </p:txBody>
        </p:sp>
      </p:grpSp>
      <p:grpSp>
        <p:nvGrpSpPr>
          <p:cNvPr id="218" name="群組 217">
            <a:extLst>
              <a:ext uri="{FF2B5EF4-FFF2-40B4-BE49-F238E27FC236}">
                <a16:creationId xmlns:a16="http://schemas.microsoft.com/office/drawing/2014/main" id="{9E8FD791-315C-4B63-8C65-3874DAD63F19}"/>
              </a:ext>
            </a:extLst>
          </p:cNvPr>
          <p:cNvGrpSpPr/>
          <p:nvPr/>
        </p:nvGrpSpPr>
        <p:grpSpPr>
          <a:xfrm>
            <a:off x="3896307" y="4726256"/>
            <a:ext cx="916072" cy="760155"/>
            <a:chOff x="362478" y="4115247"/>
            <a:chExt cx="797794" cy="828083"/>
          </a:xfrm>
        </p:grpSpPr>
        <p:pic>
          <p:nvPicPr>
            <p:cNvPr id="224" name="圖形 223">
              <a:extLst>
                <a:ext uri="{FF2B5EF4-FFF2-40B4-BE49-F238E27FC236}">
                  <a16:creationId xmlns:a16="http://schemas.microsoft.com/office/drawing/2014/main" id="{04F96B48-8964-4CB1-9B1F-CA15235396BC}"/>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84176" y="4115247"/>
              <a:ext cx="776096" cy="828083"/>
            </a:xfrm>
            <a:prstGeom prst="rect">
              <a:avLst/>
            </a:prstGeom>
          </p:spPr>
        </p:pic>
        <p:sp>
          <p:nvSpPr>
            <p:cNvPr id="225" name="文字方塊 224">
              <a:extLst>
                <a:ext uri="{FF2B5EF4-FFF2-40B4-BE49-F238E27FC236}">
                  <a16:creationId xmlns:a16="http://schemas.microsoft.com/office/drawing/2014/main" id="{A71DF0D4-9F1F-4AF9-B84F-C1B38AD2EEC5}"/>
                </a:ext>
              </a:extLst>
            </p:cNvPr>
            <p:cNvSpPr txBox="1"/>
            <p:nvPr/>
          </p:nvSpPr>
          <p:spPr>
            <a:xfrm>
              <a:off x="362478" y="4318760"/>
              <a:ext cx="797794" cy="603504"/>
            </a:xfrm>
            <a:prstGeom prst="rect">
              <a:avLst/>
            </a:prstGeom>
            <a:noFill/>
          </p:spPr>
          <p:txBody>
            <a:bodyPr wrap="square" lIns="121920" tIns="60960" rIns="121920" bIns="60960" anchor="t">
              <a:spAutoFit/>
            </a:bodyPr>
            <a:lstStyle/>
            <a:p>
              <a:pPr algn="ctr"/>
              <a:r>
                <a:rPr lang="en-US" altLang="zh-TW" sz="1400" b="1" err="1">
                  <a:solidFill>
                    <a:schemeClr val="bg1"/>
                  </a:solidFill>
                  <a:latin typeface="微軟正黑體"/>
                  <a:ea typeface="微軟正黑體"/>
                  <a:cs typeface="+mn-lt"/>
                </a:rPr>
                <a:t>貯體</a:t>
              </a:r>
              <a:endParaRPr lang="en-US" altLang="zh-TW" sz="1400" b="1">
                <a:solidFill>
                  <a:schemeClr val="bg1"/>
                </a:solidFill>
                <a:latin typeface="微軟正黑體"/>
                <a:ea typeface="微軟正黑體"/>
                <a:cs typeface="+mn-lt"/>
              </a:endParaRPr>
            </a:p>
            <a:p>
              <a:pPr algn="ctr"/>
              <a:r>
                <a:rPr lang="en-US" altLang="zh-TW" sz="1400" b="1">
                  <a:solidFill>
                    <a:schemeClr val="bg1"/>
                  </a:solidFill>
                  <a:latin typeface="微軟正黑體"/>
                  <a:ea typeface="微軟正黑體"/>
                  <a:cs typeface="+mn-lt"/>
                </a:rPr>
                <a:t>(bucket)</a:t>
              </a:r>
              <a:endParaRPr lang="zh-TW" altLang="en-US" sz="1400" b="1">
                <a:solidFill>
                  <a:schemeClr val="bg1"/>
                </a:solidFill>
              </a:endParaRPr>
            </a:p>
          </p:txBody>
        </p:sp>
      </p:grpSp>
      <p:grpSp>
        <p:nvGrpSpPr>
          <p:cNvPr id="219" name="群組 218">
            <a:extLst>
              <a:ext uri="{FF2B5EF4-FFF2-40B4-BE49-F238E27FC236}">
                <a16:creationId xmlns:a16="http://schemas.microsoft.com/office/drawing/2014/main" id="{A44C034C-E782-4ADC-AF74-59063644E7CD}"/>
              </a:ext>
            </a:extLst>
          </p:cNvPr>
          <p:cNvGrpSpPr/>
          <p:nvPr/>
        </p:nvGrpSpPr>
        <p:grpSpPr>
          <a:xfrm>
            <a:off x="3921222" y="5571993"/>
            <a:ext cx="916072" cy="760155"/>
            <a:chOff x="384176" y="4115247"/>
            <a:chExt cx="797794" cy="828083"/>
          </a:xfrm>
        </p:grpSpPr>
        <p:pic>
          <p:nvPicPr>
            <p:cNvPr id="222" name="圖形 221">
              <a:extLst>
                <a:ext uri="{FF2B5EF4-FFF2-40B4-BE49-F238E27FC236}">
                  <a16:creationId xmlns:a16="http://schemas.microsoft.com/office/drawing/2014/main" id="{7ADE7C2F-82D9-4ECA-A095-695FC2CC2F62}"/>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84176" y="4115247"/>
              <a:ext cx="776096" cy="828083"/>
            </a:xfrm>
            <a:prstGeom prst="rect">
              <a:avLst/>
            </a:prstGeom>
          </p:spPr>
        </p:pic>
        <p:sp>
          <p:nvSpPr>
            <p:cNvPr id="223" name="文字方塊 222">
              <a:extLst>
                <a:ext uri="{FF2B5EF4-FFF2-40B4-BE49-F238E27FC236}">
                  <a16:creationId xmlns:a16="http://schemas.microsoft.com/office/drawing/2014/main" id="{909F359B-EF9F-4429-96DF-260AD80E814A}"/>
                </a:ext>
              </a:extLst>
            </p:cNvPr>
            <p:cNvSpPr txBox="1"/>
            <p:nvPr/>
          </p:nvSpPr>
          <p:spPr>
            <a:xfrm>
              <a:off x="397187" y="4331372"/>
              <a:ext cx="784783" cy="603504"/>
            </a:xfrm>
            <a:prstGeom prst="rect">
              <a:avLst/>
            </a:prstGeom>
            <a:noFill/>
          </p:spPr>
          <p:txBody>
            <a:bodyPr wrap="square" lIns="121920" tIns="60960" rIns="121920" bIns="60960" anchor="t">
              <a:spAutoFit/>
            </a:bodyPr>
            <a:lstStyle/>
            <a:p>
              <a:pPr algn="ctr"/>
              <a:r>
                <a:rPr lang="en-US" altLang="zh-TW" sz="1400" b="1" err="1">
                  <a:solidFill>
                    <a:schemeClr val="bg1"/>
                  </a:solidFill>
                  <a:latin typeface="微軟正黑體"/>
                  <a:ea typeface="微軟正黑體"/>
                  <a:cs typeface="+mn-lt"/>
                </a:rPr>
                <a:t>貯體</a:t>
              </a:r>
              <a:r>
                <a:rPr lang="en-US" altLang="zh-TW" sz="1400" b="1">
                  <a:solidFill>
                    <a:schemeClr val="bg1"/>
                  </a:solidFill>
                  <a:latin typeface="微軟正黑體"/>
                  <a:ea typeface="微軟正黑體"/>
                  <a:cs typeface="+mn-lt"/>
                </a:rPr>
                <a:t> </a:t>
              </a:r>
            </a:p>
            <a:p>
              <a:pPr algn="ctr"/>
              <a:r>
                <a:rPr lang="en-US" altLang="zh-TW" sz="1400" b="1">
                  <a:solidFill>
                    <a:schemeClr val="bg1"/>
                  </a:solidFill>
                  <a:latin typeface="微軟正黑體"/>
                  <a:ea typeface="微軟正黑體"/>
                  <a:cs typeface="+mn-lt"/>
                </a:rPr>
                <a:t>(bucket)</a:t>
              </a:r>
              <a:endParaRPr lang="zh-TW" altLang="en-US" sz="1400" b="1">
                <a:solidFill>
                  <a:schemeClr val="bg1"/>
                </a:solidFill>
              </a:endParaRPr>
            </a:p>
          </p:txBody>
        </p:sp>
      </p:grpSp>
      <p:sp>
        <p:nvSpPr>
          <p:cNvPr id="220" name="梯形 219">
            <a:extLst>
              <a:ext uri="{FF2B5EF4-FFF2-40B4-BE49-F238E27FC236}">
                <a16:creationId xmlns:a16="http://schemas.microsoft.com/office/drawing/2014/main" id="{F818DC36-382E-4796-BFEA-393015823840}"/>
              </a:ext>
            </a:extLst>
          </p:cNvPr>
          <p:cNvSpPr/>
          <p:nvPr/>
        </p:nvSpPr>
        <p:spPr>
          <a:xfrm rot="16200000">
            <a:off x="8696477" y="4863873"/>
            <a:ext cx="867662" cy="1317936"/>
          </a:xfrm>
          <a:prstGeom prst="trapezoid">
            <a:avLst>
              <a:gd name="adj" fmla="val 35313"/>
            </a:avLst>
          </a:prstGeom>
          <a:gradFill>
            <a:gsLst>
              <a:gs pos="0">
                <a:schemeClr val="bg1">
                  <a:alpha val="40000"/>
                </a:schemeClr>
              </a:gs>
              <a:gs pos="100000">
                <a:schemeClr val="bg1">
                  <a:lumMod val="7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67">
              <a:solidFill>
                <a:schemeClr val="bg1"/>
              </a:solidFill>
            </a:endParaRPr>
          </a:p>
        </p:txBody>
      </p:sp>
      <p:sp>
        <p:nvSpPr>
          <p:cNvPr id="221" name="矩形: 圓角 220">
            <a:extLst>
              <a:ext uri="{FF2B5EF4-FFF2-40B4-BE49-F238E27FC236}">
                <a16:creationId xmlns:a16="http://schemas.microsoft.com/office/drawing/2014/main" id="{2A04E448-1CC1-4BD6-9E66-374F23B093A2}"/>
              </a:ext>
            </a:extLst>
          </p:cNvPr>
          <p:cNvSpPr/>
          <p:nvPr/>
        </p:nvSpPr>
        <p:spPr>
          <a:xfrm>
            <a:off x="7520561" y="5370580"/>
            <a:ext cx="1061355" cy="295996"/>
          </a:xfrm>
          <a:prstGeom prst="roundRect">
            <a:avLst>
              <a:gd name="adj" fmla="val 50000"/>
            </a:avLst>
          </a:prstGeom>
          <a:solidFill>
            <a:srgbClr val="0D60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67" b="1">
                <a:solidFill>
                  <a:schemeClr val="bg1"/>
                </a:solidFill>
                <a:latin typeface="Arial" panose="020B0604020202020204" pitchFamily="34" charset="0"/>
                <a:cs typeface="Arial" panose="020B0604020202020204" pitchFamily="34" charset="0"/>
              </a:rPr>
              <a:t>Object</a:t>
            </a:r>
            <a:endParaRPr lang="zh-TW" altLang="en-US" sz="1467" b="1">
              <a:solidFill>
                <a:schemeClr val="bg1"/>
              </a:solidFill>
              <a:latin typeface="Arial" panose="020B0604020202020204" pitchFamily="34" charset="0"/>
              <a:cs typeface="Arial" panose="020B0604020202020204" pitchFamily="34" charset="0"/>
            </a:endParaRPr>
          </a:p>
        </p:txBody>
      </p:sp>
      <p:sp>
        <p:nvSpPr>
          <p:cNvPr id="260" name="文字方塊 259">
            <a:extLst>
              <a:ext uri="{FF2B5EF4-FFF2-40B4-BE49-F238E27FC236}">
                <a16:creationId xmlns:a16="http://schemas.microsoft.com/office/drawing/2014/main" id="{D0CAA7FC-9674-44AE-8436-64EC28CEFBAF}"/>
              </a:ext>
            </a:extLst>
          </p:cNvPr>
          <p:cNvSpPr txBox="1"/>
          <p:nvPr/>
        </p:nvSpPr>
        <p:spPr>
          <a:xfrm>
            <a:off x="2402727" y="5435233"/>
            <a:ext cx="1324411" cy="369332"/>
          </a:xfrm>
          <a:prstGeom prst="rect">
            <a:avLst/>
          </a:prstGeom>
          <a:noFill/>
          <a:ln>
            <a:noFill/>
          </a:ln>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ctr"/>
            <a:r>
              <a:rPr lang="en-US" altLang="zh-TW" sz="1600" b="1" err="1">
                <a:solidFill>
                  <a:schemeClr val="bg1"/>
                </a:solidFill>
                <a:latin typeface="Arial" panose="020B0604020202020204" pitchFamily="34" charset="0"/>
                <a:ea typeface="微軟正黑體"/>
                <a:cs typeface="Arial" panose="020B0604020202020204" pitchFamily="34" charset="0"/>
              </a:rPr>
              <a:t>QuObjects</a:t>
            </a:r>
            <a:endParaRPr lang="en-US" altLang="zh-TW" sz="1600">
              <a:solidFill>
                <a:schemeClr val="bg1"/>
              </a:solidFill>
              <a:latin typeface="Arial" panose="020B0604020202020204" pitchFamily="34" charset="0"/>
              <a:cs typeface="Arial" panose="020B0604020202020204" pitchFamily="34" charset="0"/>
            </a:endParaRPr>
          </a:p>
        </p:txBody>
      </p:sp>
      <p:pic>
        <p:nvPicPr>
          <p:cNvPr id="264" name="圖形 263">
            <a:extLst>
              <a:ext uri="{FF2B5EF4-FFF2-40B4-BE49-F238E27FC236}">
                <a16:creationId xmlns:a16="http://schemas.microsoft.com/office/drawing/2014/main" id="{3BE23727-5B5F-4AEC-BBEE-A7A1EE33B87C}"/>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flipH="1">
            <a:off x="683659" y="3526041"/>
            <a:ext cx="2003268" cy="1563873"/>
          </a:xfrm>
          <a:prstGeom prst="rect">
            <a:avLst/>
          </a:prstGeom>
        </p:spPr>
      </p:pic>
      <p:pic>
        <p:nvPicPr>
          <p:cNvPr id="266" name="圖形 29">
            <a:extLst>
              <a:ext uri="{FF2B5EF4-FFF2-40B4-BE49-F238E27FC236}">
                <a16:creationId xmlns:a16="http://schemas.microsoft.com/office/drawing/2014/main" id="{914DCBFC-6C53-4605-8DD2-52B0C82EF3A0}"/>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1433047" y="5088846"/>
            <a:ext cx="1014254" cy="1014254"/>
          </a:xfrm>
          <a:prstGeom prst="rect">
            <a:avLst/>
          </a:prstGeom>
          <a:effectLst>
            <a:outerShdw blurRad="88900" sx="103000" sy="103000" algn="ctr" rotWithShape="0">
              <a:prstClr val="black">
                <a:alpha val="62000"/>
              </a:prstClr>
            </a:outerShdw>
          </a:effectLst>
        </p:spPr>
      </p:pic>
      <p:sp>
        <p:nvSpPr>
          <p:cNvPr id="267" name="箭號: 上彎 266">
            <a:extLst>
              <a:ext uri="{FF2B5EF4-FFF2-40B4-BE49-F238E27FC236}">
                <a16:creationId xmlns:a16="http://schemas.microsoft.com/office/drawing/2014/main" id="{8B9080CC-B039-44A3-98C1-9EDB11C60B9F}"/>
              </a:ext>
            </a:extLst>
          </p:cNvPr>
          <p:cNvSpPr/>
          <p:nvPr/>
        </p:nvSpPr>
        <p:spPr>
          <a:xfrm rot="5400000">
            <a:off x="778106" y="5041546"/>
            <a:ext cx="976191" cy="345613"/>
          </a:xfrm>
          <a:prstGeom prst="bentUpArrow">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endParaRPr>
          </a:p>
        </p:txBody>
      </p:sp>
      <p:sp>
        <p:nvSpPr>
          <p:cNvPr id="268" name="文字方塊 267">
            <a:extLst>
              <a:ext uri="{FF2B5EF4-FFF2-40B4-BE49-F238E27FC236}">
                <a16:creationId xmlns:a16="http://schemas.microsoft.com/office/drawing/2014/main" id="{0F921C84-D9ED-45D2-B41C-7E9805DFE097}"/>
              </a:ext>
            </a:extLst>
          </p:cNvPr>
          <p:cNvSpPr txBox="1"/>
          <p:nvPr/>
        </p:nvSpPr>
        <p:spPr>
          <a:xfrm>
            <a:off x="603406" y="5328180"/>
            <a:ext cx="695372" cy="461665"/>
          </a:xfrm>
          <a:prstGeom prst="rect">
            <a:avLst/>
          </a:prstGeom>
          <a:noFill/>
        </p:spPr>
        <p:txBody>
          <a:bodyPr wrap="square" rtlCol="0">
            <a:spAutoFit/>
          </a:bodyPr>
          <a:lstStyle/>
          <a:p>
            <a:r>
              <a:rPr lang="en-US" altLang="zh-TW" sz="2400">
                <a:solidFill>
                  <a:schemeClr val="bg1"/>
                </a:solidFill>
              </a:rPr>
              <a:t>S3</a:t>
            </a:r>
            <a:endParaRPr lang="zh-TW" altLang="en-US" sz="2400">
              <a:solidFill>
                <a:schemeClr val="bg1"/>
              </a:solidFill>
            </a:endParaRPr>
          </a:p>
        </p:txBody>
      </p:sp>
      <p:grpSp>
        <p:nvGrpSpPr>
          <p:cNvPr id="9" name="群組 8">
            <a:extLst>
              <a:ext uri="{FF2B5EF4-FFF2-40B4-BE49-F238E27FC236}">
                <a16:creationId xmlns:a16="http://schemas.microsoft.com/office/drawing/2014/main" id="{57416264-550C-4C1B-8D52-2D352F6EFEDE}"/>
              </a:ext>
            </a:extLst>
          </p:cNvPr>
          <p:cNvGrpSpPr/>
          <p:nvPr/>
        </p:nvGrpSpPr>
        <p:grpSpPr>
          <a:xfrm>
            <a:off x="659739" y="2420716"/>
            <a:ext cx="7969329" cy="795212"/>
            <a:chOff x="482594" y="2029821"/>
            <a:chExt cx="7969329" cy="795212"/>
          </a:xfrm>
        </p:grpSpPr>
        <p:grpSp>
          <p:nvGrpSpPr>
            <p:cNvPr id="269" name="群組 268">
              <a:extLst>
                <a:ext uri="{FF2B5EF4-FFF2-40B4-BE49-F238E27FC236}">
                  <a16:creationId xmlns:a16="http://schemas.microsoft.com/office/drawing/2014/main" id="{0D16642E-40F5-4289-9D7A-68FCDFB7651B}"/>
                </a:ext>
              </a:extLst>
            </p:cNvPr>
            <p:cNvGrpSpPr/>
            <p:nvPr/>
          </p:nvGrpSpPr>
          <p:grpSpPr>
            <a:xfrm>
              <a:off x="482594" y="2029821"/>
              <a:ext cx="870366" cy="274783"/>
              <a:chOff x="595005" y="3603923"/>
              <a:chExt cx="957345" cy="302243"/>
            </a:xfrm>
            <a:solidFill>
              <a:schemeClr val="bg1">
                <a:lumMod val="75000"/>
              </a:schemeClr>
            </a:solidFill>
          </p:grpSpPr>
          <p:sp>
            <p:nvSpPr>
              <p:cNvPr id="325" name="手繪多邊形: 圖案 324">
                <a:extLst>
                  <a:ext uri="{FF2B5EF4-FFF2-40B4-BE49-F238E27FC236}">
                    <a16:creationId xmlns:a16="http://schemas.microsoft.com/office/drawing/2014/main" id="{C3E4BF88-5DC9-46EF-A3CE-B9C8E0E5E1BB}"/>
                  </a:ext>
                </a:extLst>
              </p:cNvPr>
              <p:cNvSpPr/>
              <p:nvPr/>
            </p:nvSpPr>
            <p:spPr>
              <a:xfrm>
                <a:off x="595005" y="3607886"/>
                <a:ext cx="137723" cy="233455"/>
              </a:xfrm>
              <a:custGeom>
                <a:avLst/>
                <a:gdLst>
                  <a:gd name="connsiteX0" fmla="*/ 0 w 137724"/>
                  <a:gd name="connsiteY0" fmla="*/ 233455 h 233454"/>
                  <a:gd name="connsiteX1" fmla="*/ 0 w 137724"/>
                  <a:gd name="connsiteY1" fmla="*/ 0 h 233454"/>
                  <a:gd name="connsiteX2" fmla="*/ 28649 w 137724"/>
                  <a:gd name="connsiteY2" fmla="*/ 0 h 233454"/>
                  <a:gd name="connsiteX3" fmla="*/ 28649 w 137724"/>
                  <a:gd name="connsiteY3" fmla="*/ 83739 h 233454"/>
                  <a:gd name="connsiteX4" fmla="*/ 79273 w 137724"/>
                  <a:gd name="connsiteY4" fmla="*/ 60509 h 233454"/>
                  <a:gd name="connsiteX5" fmla="*/ 111936 w 137724"/>
                  <a:gd name="connsiteY5" fmla="*/ 67934 h 233454"/>
                  <a:gd name="connsiteX6" fmla="*/ 131754 w 137724"/>
                  <a:gd name="connsiteY6" fmla="*/ 88405 h 233454"/>
                  <a:gd name="connsiteX7" fmla="*/ 137725 w 137724"/>
                  <a:gd name="connsiteY7" fmla="*/ 126285 h 233454"/>
                  <a:gd name="connsiteX8" fmla="*/ 137725 w 137724"/>
                  <a:gd name="connsiteY8" fmla="*/ 233455 h 233454"/>
                  <a:gd name="connsiteX9" fmla="*/ 109076 w 137724"/>
                  <a:gd name="connsiteY9" fmla="*/ 233455 h 233454"/>
                  <a:gd name="connsiteX10" fmla="*/ 109076 w 137724"/>
                  <a:gd name="connsiteY10" fmla="*/ 126285 h 233454"/>
                  <a:gd name="connsiteX11" fmla="*/ 99744 w 137724"/>
                  <a:gd name="connsiteY11" fmla="*/ 94977 h 233454"/>
                  <a:gd name="connsiteX12" fmla="*/ 73403 w 137724"/>
                  <a:gd name="connsiteY12" fmla="*/ 85194 h 233454"/>
                  <a:gd name="connsiteX13" fmla="*/ 49420 w 137724"/>
                  <a:gd name="connsiteY13" fmla="*/ 91817 h 233454"/>
                  <a:gd name="connsiteX14" fmla="*/ 33415 w 137724"/>
                  <a:gd name="connsiteY14" fmla="*/ 109728 h 233454"/>
                  <a:gd name="connsiteX15" fmla="*/ 28649 w 137724"/>
                  <a:gd name="connsiteY15" fmla="*/ 140936 h 233454"/>
                  <a:gd name="connsiteX16" fmla="*/ 28649 w 137724"/>
                  <a:gd name="connsiteY16" fmla="*/ 233455 h 233454"/>
                  <a:gd name="connsiteX17" fmla="*/ 0 w 137724"/>
                  <a:gd name="connsiteY17" fmla="*/ 233455 h 23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724" h="233454">
                    <a:moveTo>
                      <a:pt x="0" y="233455"/>
                    </a:moveTo>
                    <a:lnTo>
                      <a:pt x="0" y="0"/>
                    </a:lnTo>
                    <a:lnTo>
                      <a:pt x="28649" y="0"/>
                    </a:lnTo>
                    <a:lnTo>
                      <a:pt x="28649" y="83739"/>
                    </a:lnTo>
                    <a:cubicBezTo>
                      <a:pt x="42045" y="68235"/>
                      <a:pt x="58903" y="60509"/>
                      <a:pt x="79273" y="60509"/>
                    </a:cubicBezTo>
                    <a:cubicBezTo>
                      <a:pt x="91817" y="60509"/>
                      <a:pt x="102704" y="62967"/>
                      <a:pt x="111936" y="67934"/>
                    </a:cubicBezTo>
                    <a:cubicBezTo>
                      <a:pt x="121168" y="72851"/>
                      <a:pt x="127791" y="79675"/>
                      <a:pt x="131754" y="88405"/>
                    </a:cubicBezTo>
                    <a:cubicBezTo>
                      <a:pt x="135718" y="97135"/>
                      <a:pt x="137725" y="109728"/>
                      <a:pt x="137725" y="126285"/>
                    </a:cubicBezTo>
                    <a:lnTo>
                      <a:pt x="137725" y="233455"/>
                    </a:lnTo>
                    <a:lnTo>
                      <a:pt x="109076" y="233455"/>
                    </a:lnTo>
                    <a:lnTo>
                      <a:pt x="109076" y="126285"/>
                    </a:lnTo>
                    <a:cubicBezTo>
                      <a:pt x="109076" y="111936"/>
                      <a:pt x="105965" y="101500"/>
                      <a:pt x="99744" y="94977"/>
                    </a:cubicBezTo>
                    <a:cubicBezTo>
                      <a:pt x="93522" y="88455"/>
                      <a:pt x="84742" y="85194"/>
                      <a:pt x="73403" y="85194"/>
                    </a:cubicBezTo>
                    <a:cubicBezTo>
                      <a:pt x="64924" y="85194"/>
                      <a:pt x="56946" y="87401"/>
                      <a:pt x="49420" y="91817"/>
                    </a:cubicBezTo>
                    <a:cubicBezTo>
                      <a:pt x="41945" y="96232"/>
                      <a:pt x="36626" y="102202"/>
                      <a:pt x="33415" y="109728"/>
                    </a:cubicBezTo>
                    <a:cubicBezTo>
                      <a:pt x="30254" y="117254"/>
                      <a:pt x="28649" y="127690"/>
                      <a:pt x="28649" y="140936"/>
                    </a:cubicBezTo>
                    <a:lnTo>
                      <a:pt x="28649" y="233455"/>
                    </a:lnTo>
                    <a:lnTo>
                      <a:pt x="0" y="233455"/>
                    </a:lnTo>
                    <a:close/>
                  </a:path>
                </a:pathLst>
              </a:custGeom>
              <a:grpFill/>
              <a:ln w="5012" cap="flat">
                <a:noFill/>
                <a:prstDash val="solid"/>
                <a:miter/>
              </a:ln>
            </p:spPr>
            <p:txBody>
              <a:bodyPr rtlCol="0" anchor="ctr"/>
              <a:lstStyle/>
              <a:p>
                <a:endParaRPr lang="zh-TW" altLang="en-US" sz="2400">
                  <a:solidFill>
                    <a:schemeClr val="bg1">
                      <a:lumMod val="85000"/>
                    </a:schemeClr>
                  </a:solidFill>
                </a:endParaRPr>
              </a:p>
            </p:txBody>
          </p:sp>
          <p:sp>
            <p:nvSpPr>
              <p:cNvPr id="326" name="手繪多邊形: 圖案 325">
                <a:extLst>
                  <a:ext uri="{FF2B5EF4-FFF2-40B4-BE49-F238E27FC236}">
                    <a16:creationId xmlns:a16="http://schemas.microsoft.com/office/drawing/2014/main" id="{AC467207-1D47-498A-90B2-0B51E7EB19DC}"/>
                  </a:ext>
                </a:extLst>
              </p:cNvPr>
              <p:cNvSpPr/>
              <p:nvPr/>
            </p:nvSpPr>
            <p:spPr>
              <a:xfrm>
                <a:off x="760629" y="3613154"/>
                <a:ext cx="82483"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grpFill/>
              <a:ln w="5012" cap="flat">
                <a:noFill/>
                <a:prstDash val="solid"/>
                <a:miter/>
              </a:ln>
            </p:spPr>
            <p:txBody>
              <a:bodyPr rtlCol="0" anchor="ctr"/>
              <a:lstStyle/>
              <a:p>
                <a:endParaRPr lang="zh-TW" altLang="en-US" sz="2400">
                  <a:solidFill>
                    <a:schemeClr val="bg1">
                      <a:lumMod val="85000"/>
                    </a:schemeClr>
                  </a:solidFill>
                </a:endParaRPr>
              </a:p>
            </p:txBody>
          </p:sp>
          <p:sp>
            <p:nvSpPr>
              <p:cNvPr id="327" name="手繪多邊形: 圖案 326">
                <a:extLst>
                  <a:ext uri="{FF2B5EF4-FFF2-40B4-BE49-F238E27FC236}">
                    <a16:creationId xmlns:a16="http://schemas.microsoft.com/office/drawing/2014/main" id="{5661D64A-B97F-4AD5-97BC-172C9299A00C}"/>
                  </a:ext>
                </a:extLst>
              </p:cNvPr>
              <p:cNvSpPr/>
              <p:nvPr/>
            </p:nvSpPr>
            <p:spPr>
              <a:xfrm>
                <a:off x="851239" y="3613154"/>
                <a:ext cx="82483"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grpFill/>
              <a:ln w="5012" cap="flat">
                <a:noFill/>
                <a:prstDash val="solid"/>
                <a:miter/>
              </a:ln>
            </p:spPr>
            <p:txBody>
              <a:bodyPr rtlCol="0" anchor="ctr"/>
              <a:lstStyle/>
              <a:p>
                <a:endParaRPr lang="zh-TW" altLang="en-US" sz="2400">
                  <a:solidFill>
                    <a:schemeClr val="bg1">
                      <a:lumMod val="85000"/>
                    </a:schemeClr>
                  </a:solidFill>
                </a:endParaRPr>
              </a:p>
            </p:txBody>
          </p:sp>
          <p:sp>
            <p:nvSpPr>
              <p:cNvPr id="328" name="手繪多邊形: 圖案 327">
                <a:extLst>
                  <a:ext uri="{FF2B5EF4-FFF2-40B4-BE49-F238E27FC236}">
                    <a16:creationId xmlns:a16="http://schemas.microsoft.com/office/drawing/2014/main" id="{C27D0375-A67D-44BA-8204-E9472AB2FCCE}"/>
                  </a:ext>
                </a:extLst>
              </p:cNvPr>
              <p:cNvSpPr/>
              <p:nvPr/>
            </p:nvSpPr>
            <p:spPr>
              <a:xfrm>
                <a:off x="957607" y="3668395"/>
                <a:ext cx="146856" cy="237771"/>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1 w 146856"/>
                  <a:gd name="connsiteY10" fmla="*/ 165721 h 237769"/>
                  <a:gd name="connsiteX11" fmla="*/ 73102 w 146856"/>
                  <a:gd name="connsiteY11" fmla="*/ 176809 h 237769"/>
                  <a:gd name="connsiteX12" fmla="*/ 47363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39 w 146856"/>
                  <a:gd name="connsiteY16" fmla="*/ 89358 h 237769"/>
                  <a:gd name="connsiteX17" fmla="*/ 39135 w 146856"/>
                  <a:gd name="connsiteY17" fmla="*/ 137624 h 237769"/>
                  <a:gd name="connsiteX18" fmla="*/ 71145 w 146856"/>
                  <a:gd name="connsiteY18" fmla="*/ 153228 h 237769"/>
                  <a:gd name="connsiteX19" fmla="*/ 103858 w 146856"/>
                  <a:gd name="connsiteY19" fmla="*/ 137072 h 237769"/>
                  <a:gd name="connsiteX20" fmla="*/ 117455 w 146856"/>
                  <a:gd name="connsiteY20" fmla="*/ 87000 h 237769"/>
                  <a:gd name="connsiteX21" fmla="*/ 104159 w 146856"/>
                  <a:gd name="connsiteY21" fmla="*/ 38583 h 237769"/>
                  <a:gd name="connsiteX22" fmla="*/ 72400 w 146856"/>
                  <a:gd name="connsiteY22" fmla="*/ 22477 h 237769"/>
                  <a:gd name="connsiteX23" fmla="*/ 39988 w 146856"/>
                  <a:gd name="connsiteY23" fmla="*/ 39586 h 237769"/>
                  <a:gd name="connsiteX24" fmla="*/ 25939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1" y="17259"/>
                      <a:pt x="39235"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7" y="56144"/>
                      <a:pt x="146856" y="70945"/>
                      <a:pt x="146856" y="87100"/>
                    </a:cubicBezTo>
                    <a:cubicBezTo>
                      <a:pt x="146856" y="104410"/>
                      <a:pt x="143746" y="119964"/>
                      <a:pt x="137524" y="133861"/>
                    </a:cubicBezTo>
                    <a:cubicBezTo>
                      <a:pt x="131303" y="147709"/>
                      <a:pt x="122272" y="158346"/>
                      <a:pt x="110431" y="165721"/>
                    </a:cubicBezTo>
                    <a:cubicBezTo>
                      <a:pt x="98590" y="173097"/>
                      <a:pt x="86147" y="176809"/>
                      <a:pt x="73102" y="176809"/>
                    </a:cubicBezTo>
                    <a:cubicBezTo>
                      <a:pt x="63569" y="176809"/>
                      <a:pt x="54990" y="174803"/>
                      <a:pt x="47363" y="170739"/>
                    </a:cubicBezTo>
                    <a:cubicBezTo>
                      <a:pt x="39787" y="166725"/>
                      <a:pt x="33516" y="161607"/>
                      <a:pt x="28649" y="155436"/>
                    </a:cubicBezTo>
                    <a:lnTo>
                      <a:pt x="28649" y="237770"/>
                    </a:lnTo>
                    <a:lnTo>
                      <a:pt x="0" y="237770"/>
                    </a:lnTo>
                    <a:close/>
                    <a:moveTo>
                      <a:pt x="25939" y="89358"/>
                    </a:moveTo>
                    <a:cubicBezTo>
                      <a:pt x="25939" y="111133"/>
                      <a:pt x="30355" y="127188"/>
                      <a:pt x="39135" y="137624"/>
                    </a:cubicBezTo>
                    <a:cubicBezTo>
                      <a:pt x="47965" y="148010"/>
                      <a:pt x="58602" y="153228"/>
                      <a:pt x="71145" y="153228"/>
                    </a:cubicBezTo>
                    <a:cubicBezTo>
                      <a:pt x="83889" y="153228"/>
                      <a:pt x="94777" y="147860"/>
                      <a:pt x="103858" y="137072"/>
                    </a:cubicBezTo>
                    <a:cubicBezTo>
                      <a:pt x="112939" y="126285"/>
                      <a:pt x="117455" y="109628"/>
                      <a:pt x="117455" y="87000"/>
                    </a:cubicBezTo>
                    <a:cubicBezTo>
                      <a:pt x="117455" y="65476"/>
                      <a:pt x="113040" y="49320"/>
                      <a:pt x="104159" y="38583"/>
                    </a:cubicBezTo>
                    <a:cubicBezTo>
                      <a:pt x="95279" y="27846"/>
                      <a:pt x="84692" y="22477"/>
                      <a:pt x="72400" y="22477"/>
                    </a:cubicBezTo>
                    <a:cubicBezTo>
                      <a:pt x="60208" y="22477"/>
                      <a:pt x="49370" y="28197"/>
                      <a:pt x="39988" y="39586"/>
                    </a:cubicBezTo>
                    <a:cubicBezTo>
                      <a:pt x="30656" y="51026"/>
                      <a:pt x="25939" y="67583"/>
                      <a:pt x="25939" y="89358"/>
                    </a:cubicBezTo>
                    <a:close/>
                  </a:path>
                </a:pathLst>
              </a:custGeom>
              <a:grpFill/>
              <a:ln w="5012" cap="flat">
                <a:noFill/>
                <a:prstDash val="solid"/>
                <a:miter/>
              </a:ln>
            </p:spPr>
            <p:txBody>
              <a:bodyPr rtlCol="0" anchor="ctr"/>
              <a:lstStyle/>
              <a:p>
                <a:endParaRPr lang="zh-TW" altLang="en-US" sz="2400">
                  <a:solidFill>
                    <a:schemeClr val="bg1">
                      <a:lumMod val="85000"/>
                    </a:schemeClr>
                  </a:solidFill>
                </a:endParaRPr>
              </a:p>
            </p:txBody>
          </p:sp>
          <p:sp>
            <p:nvSpPr>
              <p:cNvPr id="329" name="手繪多邊形: 圖案 328">
                <a:extLst>
                  <a:ext uri="{FF2B5EF4-FFF2-40B4-BE49-F238E27FC236}">
                    <a16:creationId xmlns:a16="http://schemas.microsoft.com/office/drawing/2014/main" id="{EDDA9DA7-2C5C-44E4-993C-DD0A5DBC0A7F}"/>
                  </a:ext>
                </a:extLst>
              </p:cNvPr>
              <p:cNvSpPr/>
              <p:nvPr/>
            </p:nvSpPr>
            <p:spPr>
              <a:xfrm>
                <a:off x="1127488" y="3668395"/>
                <a:ext cx="140484" cy="176710"/>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3 w 140484"/>
                  <a:gd name="connsiteY7" fmla="*/ 101299 h 176709"/>
                  <a:gd name="connsiteX8" fmla="*/ 29552 w 140484"/>
                  <a:gd name="connsiteY8" fmla="*/ 87502 h 176709"/>
                  <a:gd name="connsiteX9" fmla="*/ 11088 w 140484"/>
                  <a:gd name="connsiteY9" fmla="*/ 71396 h 176709"/>
                  <a:gd name="connsiteX10" fmla="*/ 4817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6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9"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3" y="101299"/>
                    </a:cubicBezTo>
                    <a:cubicBezTo>
                      <a:pt x="52230" y="95981"/>
                      <a:pt x="37680" y="91415"/>
                      <a:pt x="29552" y="87502"/>
                    </a:cubicBezTo>
                    <a:cubicBezTo>
                      <a:pt x="21424" y="83588"/>
                      <a:pt x="15253" y="78270"/>
                      <a:pt x="11088" y="71396"/>
                    </a:cubicBezTo>
                    <a:cubicBezTo>
                      <a:pt x="6874" y="64573"/>
                      <a:pt x="4817" y="56996"/>
                      <a:pt x="4817" y="48718"/>
                    </a:cubicBezTo>
                    <a:cubicBezTo>
                      <a:pt x="4817" y="41192"/>
                      <a:pt x="6523"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2" y="42547"/>
                      <a:pt x="101149" y="35723"/>
                      <a:pt x="95028" y="30856"/>
                    </a:cubicBezTo>
                    <a:cubicBezTo>
                      <a:pt x="88907" y="25990"/>
                      <a:pt x="80277" y="23531"/>
                      <a:pt x="69138" y="23531"/>
                    </a:cubicBezTo>
                    <a:cubicBezTo>
                      <a:pt x="55993" y="23531"/>
                      <a:pt x="46561"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6" y="150218"/>
                    </a:cubicBezTo>
                    <a:cubicBezTo>
                      <a:pt x="126536" y="158647"/>
                      <a:pt x="118509" y="165169"/>
                      <a:pt x="107972" y="169785"/>
                    </a:cubicBezTo>
                    <a:cubicBezTo>
                      <a:pt x="97486" y="174401"/>
                      <a:pt x="85595" y="176709"/>
                      <a:pt x="72299" y="176709"/>
                    </a:cubicBezTo>
                    <a:cubicBezTo>
                      <a:pt x="50324"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bg1">
                      <a:lumMod val="85000"/>
                    </a:schemeClr>
                  </a:solidFill>
                </a:endParaRPr>
              </a:p>
            </p:txBody>
          </p:sp>
          <p:sp>
            <p:nvSpPr>
              <p:cNvPr id="330" name="手繪多邊形: 圖案 329">
                <a:extLst>
                  <a:ext uri="{FF2B5EF4-FFF2-40B4-BE49-F238E27FC236}">
                    <a16:creationId xmlns:a16="http://schemas.microsoft.com/office/drawing/2014/main" id="{87756BF8-2B0A-4306-AD34-F8E50385D9C0}"/>
                  </a:ext>
                </a:extLst>
              </p:cNvPr>
              <p:cNvSpPr/>
              <p:nvPr/>
            </p:nvSpPr>
            <p:spPr>
              <a:xfrm>
                <a:off x="1309978" y="3672207"/>
                <a:ext cx="32662" cy="169133"/>
              </a:xfrm>
              <a:custGeom>
                <a:avLst/>
                <a:gdLst>
                  <a:gd name="connsiteX0" fmla="*/ 0 w 32662"/>
                  <a:gd name="connsiteY0" fmla="*/ 32663 h 169133"/>
                  <a:gd name="connsiteX1" fmla="*/ 0 w 32662"/>
                  <a:gd name="connsiteY1" fmla="*/ 0 h 169133"/>
                  <a:gd name="connsiteX2" fmla="*/ 32663 w 32662"/>
                  <a:gd name="connsiteY2" fmla="*/ 0 h 169133"/>
                  <a:gd name="connsiteX3" fmla="*/ 32663 w 32662"/>
                  <a:gd name="connsiteY3" fmla="*/ 32663 h 169133"/>
                  <a:gd name="connsiteX4" fmla="*/ 0 w 32662"/>
                  <a:gd name="connsiteY4" fmla="*/ 32663 h 169133"/>
                  <a:gd name="connsiteX5" fmla="*/ 0 w 32662"/>
                  <a:gd name="connsiteY5" fmla="*/ 169133 h 169133"/>
                  <a:gd name="connsiteX6" fmla="*/ 0 w 32662"/>
                  <a:gd name="connsiteY6" fmla="*/ 136470 h 169133"/>
                  <a:gd name="connsiteX7" fmla="*/ 32663 w 32662"/>
                  <a:gd name="connsiteY7" fmla="*/ 136470 h 169133"/>
                  <a:gd name="connsiteX8" fmla="*/ 32663 w 32662"/>
                  <a:gd name="connsiteY8" fmla="*/ 169133 h 169133"/>
                  <a:gd name="connsiteX9" fmla="*/ 0 w 32662"/>
                  <a:gd name="connsiteY9"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662" h="169133">
                    <a:moveTo>
                      <a:pt x="0" y="32663"/>
                    </a:moveTo>
                    <a:lnTo>
                      <a:pt x="0" y="0"/>
                    </a:lnTo>
                    <a:lnTo>
                      <a:pt x="32663" y="0"/>
                    </a:lnTo>
                    <a:lnTo>
                      <a:pt x="32663" y="32663"/>
                    </a:lnTo>
                    <a:lnTo>
                      <a:pt x="0" y="32663"/>
                    </a:lnTo>
                    <a:close/>
                    <a:moveTo>
                      <a:pt x="0" y="169133"/>
                    </a:moveTo>
                    <a:lnTo>
                      <a:pt x="0" y="136470"/>
                    </a:lnTo>
                    <a:lnTo>
                      <a:pt x="32663" y="136470"/>
                    </a:lnTo>
                    <a:lnTo>
                      <a:pt x="32663" y="169133"/>
                    </a:lnTo>
                    <a:lnTo>
                      <a:pt x="0" y="169133"/>
                    </a:lnTo>
                    <a:close/>
                  </a:path>
                </a:pathLst>
              </a:custGeom>
              <a:grpFill/>
              <a:ln w="5012" cap="flat">
                <a:noFill/>
                <a:prstDash val="solid"/>
                <a:miter/>
              </a:ln>
            </p:spPr>
            <p:txBody>
              <a:bodyPr rtlCol="0" anchor="ctr"/>
              <a:lstStyle/>
              <a:p>
                <a:endParaRPr lang="zh-TW" altLang="en-US" sz="2400">
                  <a:solidFill>
                    <a:schemeClr val="bg1">
                      <a:lumMod val="85000"/>
                    </a:schemeClr>
                  </a:solidFill>
                </a:endParaRPr>
              </a:p>
            </p:txBody>
          </p:sp>
          <p:sp>
            <p:nvSpPr>
              <p:cNvPr id="331" name="手繪多邊形: 圖案 330">
                <a:extLst>
                  <a:ext uri="{FF2B5EF4-FFF2-40B4-BE49-F238E27FC236}">
                    <a16:creationId xmlns:a16="http://schemas.microsoft.com/office/drawing/2014/main" id="{0094D16B-0F30-4F33-9364-9BE29F5DE8EB}"/>
                  </a:ext>
                </a:extLst>
              </p:cNvPr>
              <p:cNvSpPr/>
              <p:nvPr/>
            </p:nvSpPr>
            <p:spPr>
              <a:xfrm>
                <a:off x="1371138" y="3603923"/>
                <a:ext cx="90611" cy="241433"/>
              </a:xfrm>
              <a:custGeom>
                <a:avLst/>
                <a:gdLst>
                  <a:gd name="connsiteX0" fmla="*/ 0 w 90612"/>
                  <a:gd name="connsiteY0" fmla="*/ 241432 h 241432"/>
                  <a:gd name="connsiteX1" fmla="*/ 67683 w 90612"/>
                  <a:gd name="connsiteY1" fmla="*/ 0 h 241432"/>
                  <a:gd name="connsiteX2" fmla="*/ 90612 w 90612"/>
                  <a:gd name="connsiteY2" fmla="*/ 0 h 241432"/>
                  <a:gd name="connsiteX3" fmla="*/ 23080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80" y="241432"/>
                    </a:lnTo>
                    <a:lnTo>
                      <a:pt x="0" y="241432"/>
                    </a:lnTo>
                    <a:close/>
                  </a:path>
                </a:pathLst>
              </a:custGeom>
              <a:grpFill/>
              <a:ln w="5012" cap="flat">
                <a:noFill/>
                <a:prstDash val="solid"/>
                <a:miter/>
              </a:ln>
            </p:spPr>
            <p:txBody>
              <a:bodyPr rtlCol="0" anchor="ctr"/>
              <a:lstStyle/>
              <a:p>
                <a:endParaRPr lang="zh-TW" altLang="en-US" sz="2400">
                  <a:solidFill>
                    <a:schemeClr val="bg1">
                      <a:lumMod val="85000"/>
                    </a:schemeClr>
                  </a:solidFill>
                </a:endParaRPr>
              </a:p>
            </p:txBody>
          </p:sp>
          <p:sp>
            <p:nvSpPr>
              <p:cNvPr id="332" name="手繪多邊形: 圖案 331">
                <a:extLst>
                  <a:ext uri="{FF2B5EF4-FFF2-40B4-BE49-F238E27FC236}">
                    <a16:creationId xmlns:a16="http://schemas.microsoft.com/office/drawing/2014/main" id="{EF77461E-46F9-4880-931D-C5F66B9C8045}"/>
                  </a:ext>
                </a:extLst>
              </p:cNvPr>
              <p:cNvSpPr/>
              <p:nvPr/>
            </p:nvSpPr>
            <p:spPr>
              <a:xfrm>
                <a:off x="1461739" y="3603923"/>
                <a:ext cx="90611" cy="241431"/>
              </a:xfrm>
              <a:custGeom>
                <a:avLst/>
                <a:gdLst>
                  <a:gd name="connsiteX0" fmla="*/ 0 w 90612"/>
                  <a:gd name="connsiteY0" fmla="*/ 241432 h 241432"/>
                  <a:gd name="connsiteX1" fmla="*/ 67683 w 90612"/>
                  <a:gd name="connsiteY1" fmla="*/ 0 h 241432"/>
                  <a:gd name="connsiteX2" fmla="*/ 90612 w 90612"/>
                  <a:gd name="connsiteY2" fmla="*/ 0 h 241432"/>
                  <a:gd name="connsiteX3" fmla="*/ 23080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80" y="241432"/>
                    </a:lnTo>
                    <a:lnTo>
                      <a:pt x="0" y="241432"/>
                    </a:lnTo>
                    <a:close/>
                  </a:path>
                </a:pathLst>
              </a:custGeom>
              <a:grpFill/>
              <a:ln w="5012" cap="flat">
                <a:noFill/>
                <a:prstDash val="solid"/>
                <a:miter/>
              </a:ln>
            </p:spPr>
            <p:txBody>
              <a:bodyPr rtlCol="0" anchor="ctr"/>
              <a:lstStyle/>
              <a:p>
                <a:endParaRPr lang="zh-TW" altLang="en-US" sz="2400">
                  <a:solidFill>
                    <a:schemeClr val="bg1">
                      <a:lumMod val="85000"/>
                    </a:schemeClr>
                  </a:solidFill>
                </a:endParaRPr>
              </a:p>
            </p:txBody>
          </p:sp>
        </p:grpSp>
        <p:grpSp>
          <p:nvGrpSpPr>
            <p:cNvPr id="270" name="群組 269">
              <a:extLst>
                <a:ext uri="{FF2B5EF4-FFF2-40B4-BE49-F238E27FC236}">
                  <a16:creationId xmlns:a16="http://schemas.microsoft.com/office/drawing/2014/main" id="{24CBC086-D0F5-45D7-9716-ACA07197051D}"/>
                </a:ext>
              </a:extLst>
            </p:cNvPr>
            <p:cNvGrpSpPr/>
            <p:nvPr/>
          </p:nvGrpSpPr>
          <p:grpSpPr>
            <a:xfrm>
              <a:off x="1385772" y="2032604"/>
              <a:ext cx="830231" cy="216532"/>
              <a:chOff x="1588441" y="3606984"/>
              <a:chExt cx="913199" cy="238171"/>
            </a:xfrm>
            <a:solidFill>
              <a:schemeClr val="accent4">
                <a:lumMod val="75000"/>
              </a:schemeClr>
            </a:solidFill>
          </p:grpSpPr>
          <p:sp>
            <p:nvSpPr>
              <p:cNvPr id="318" name="手繪多邊形: 圖案 317">
                <a:extLst>
                  <a:ext uri="{FF2B5EF4-FFF2-40B4-BE49-F238E27FC236}">
                    <a16:creationId xmlns:a16="http://schemas.microsoft.com/office/drawing/2014/main" id="{E5F1B850-7606-4982-9FDD-6ECF1053477F}"/>
                  </a:ext>
                </a:extLst>
              </p:cNvPr>
              <p:cNvSpPr/>
              <p:nvPr/>
            </p:nvSpPr>
            <p:spPr>
              <a:xfrm>
                <a:off x="1588441"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69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6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0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656 w 155737"/>
                  <a:gd name="connsiteY28" fmla="*/ 88104 h 176759"/>
                  <a:gd name="connsiteX29" fmla="*/ 70844 w 155737"/>
                  <a:gd name="connsiteY29" fmla="*/ 98941 h 176759"/>
                  <a:gd name="connsiteX30" fmla="*/ 45858 w 155737"/>
                  <a:gd name="connsiteY30" fmla="*/ 104661 h 176759"/>
                  <a:gd name="connsiteX31" fmla="*/ 34569 w 155737"/>
                  <a:gd name="connsiteY31" fmla="*/ 113993 h 176759"/>
                  <a:gd name="connsiteX32" fmla="*/ 30605 w 155737"/>
                  <a:gd name="connsiteY32" fmla="*/ 127590 h 176759"/>
                  <a:gd name="connsiteX33" fmla="*/ 39285 w 155737"/>
                  <a:gd name="connsiteY33" fmla="*/ 146706 h 176759"/>
                  <a:gd name="connsiteX34" fmla="*/ 64673 w 155737"/>
                  <a:gd name="connsiteY34" fmla="*/ 154332 h 176759"/>
                  <a:gd name="connsiteX35" fmla="*/ 94125 w 155737"/>
                  <a:gd name="connsiteY35" fmla="*/ 147107 h 176759"/>
                  <a:gd name="connsiteX36" fmla="*/ 113090 w 155737"/>
                  <a:gd name="connsiteY36" fmla="*/ 127289 h 176759"/>
                  <a:gd name="connsiteX37" fmla="*/ 117706 w 155737"/>
                  <a:gd name="connsiteY37" fmla="*/ 98640 h 176759"/>
                  <a:gd name="connsiteX38" fmla="*/ 11770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4" y="174903"/>
                      <a:pt x="69038" y="176759"/>
                      <a:pt x="57799" y="176759"/>
                    </a:cubicBezTo>
                    <a:cubicBezTo>
                      <a:pt x="39235" y="176759"/>
                      <a:pt x="24936" y="172244"/>
                      <a:pt x="14952" y="163162"/>
                    </a:cubicBezTo>
                    <a:cubicBezTo>
                      <a:pt x="4967" y="154081"/>
                      <a:pt x="0" y="142491"/>
                      <a:pt x="0" y="128393"/>
                    </a:cubicBezTo>
                    <a:cubicBezTo>
                      <a:pt x="0" y="120114"/>
                      <a:pt x="1907" y="112538"/>
                      <a:pt x="5669" y="105714"/>
                    </a:cubicBezTo>
                    <a:cubicBezTo>
                      <a:pt x="9432" y="98841"/>
                      <a:pt x="14349" y="93372"/>
                      <a:pt x="20471" y="89208"/>
                    </a:cubicBezTo>
                    <a:cubicBezTo>
                      <a:pt x="26592" y="85043"/>
                      <a:pt x="33465"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4" y="166524"/>
                      <a:pt x="155737" y="172996"/>
                    </a:cubicBezTo>
                    <a:lnTo>
                      <a:pt x="125784" y="172996"/>
                    </a:lnTo>
                    <a:cubicBezTo>
                      <a:pt x="122823"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1" y="106768"/>
                      <a:pt x="37228" y="109879"/>
                      <a:pt x="34569" y="113993"/>
                    </a:cubicBezTo>
                    <a:cubicBezTo>
                      <a:pt x="31910" y="118057"/>
                      <a:pt x="30605" y="122623"/>
                      <a:pt x="30605" y="127590"/>
                    </a:cubicBezTo>
                    <a:cubicBezTo>
                      <a:pt x="30605" y="135216"/>
                      <a:pt x="33516" y="141588"/>
                      <a:pt x="39285" y="146706"/>
                    </a:cubicBezTo>
                    <a:cubicBezTo>
                      <a:pt x="45055" y="151823"/>
                      <a:pt x="53535" y="154332"/>
                      <a:pt x="64673" y="154332"/>
                    </a:cubicBezTo>
                    <a:cubicBezTo>
                      <a:pt x="75711" y="154332"/>
                      <a:pt x="85545" y="151924"/>
                      <a:pt x="94125" y="147107"/>
                    </a:cubicBezTo>
                    <a:cubicBezTo>
                      <a:pt x="102704" y="142290"/>
                      <a:pt x="109026" y="135668"/>
                      <a:pt x="113090" y="127289"/>
                    </a:cubicBezTo>
                    <a:cubicBezTo>
                      <a:pt x="116150" y="120816"/>
                      <a:pt x="117706" y="111284"/>
                      <a:pt x="117706" y="98640"/>
                    </a:cubicBezTo>
                    <a:lnTo>
                      <a:pt x="117706" y="88104"/>
                    </a:lnTo>
                    <a:close/>
                  </a:path>
                </a:pathLst>
              </a:custGeom>
              <a:solidFill>
                <a:srgbClr val="EE6D2B"/>
              </a:solidFill>
              <a:ln w="5012" cap="flat">
                <a:noFill/>
                <a:prstDash val="solid"/>
                <a:miter/>
              </a:ln>
            </p:spPr>
            <p:txBody>
              <a:bodyPr rtlCol="0" anchor="ctr"/>
              <a:lstStyle/>
              <a:p>
                <a:endParaRPr lang="zh-TW" altLang="en-US" sz="2400">
                  <a:solidFill>
                    <a:schemeClr val="bg1"/>
                  </a:solidFill>
                </a:endParaRPr>
              </a:p>
            </p:txBody>
          </p:sp>
          <p:sp>
            <p:nvSpPr>
              <p:cNvPr id="319" name="手繪多邊形: 圖案 318">
                <a:extLst>
                  <a:ext uri="{FF2B5EF4-FFF2-40B4-BE49-F238E27FC236}">
                    <a16:creationId xmlns:a16="http://schemas.microsoft.com/office/drawing/2014/main" id="{5B76BD76-B489-44D4-8475-D1D904E6E5C1}"/>
                  </a:ext>
                </a:extLst>
              </p:cNvPr>
              <p:cNvSpPr/>
              <p:nvPr/>
            </p:nvSpPr>
            <p:spPr>
              <a:xfrm>
                <a:off x="1789485" y="3607887"/>
                <a:ext cx="28648" cy="233454"/>
              </a:xfrm>
              <a:custGeom>
                <a:avLst/>
                <a:gdLst>
                  <a:gd name="connsiteX0" fmla="*/ 0 w 28648"/>
                  <a:gd name="connsiteY0" fmla="*/ 233455 h 233454"/>
                  <a:gd name="connsiteX1" fmla="*/ 0 w 28648"/>
                  <a:gd name="connsiteY1" fmla="*/ 0 h 233454"/>
                  <a:gd name="connsiteX2" fmla="*/ 28649 w 28648"/>
                  <a:gd name="connsiteY2" fmla="*/ 0 h 233454"/>
                  <a:gd name="connsiteX3" fmla="*/ 28649 w 28648"/>
                  <a:gd name="connsiteY3" fmla="*/ 233455 h 233454"/>
                  <a:gd name="connsiteX4" fmla="*/ 0 w 28648"/>
                  <a:gd name="connsiteY4" fmla="*/ 233455 h 233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48" h="233454">
                    <a:moveTo>
                      <a:pt x="0" y="233455"/>
                    </a:moveTo>
                    <a:lnTo>
                      <a:pt x="0" y="0"/>
                    </a:lnTo>
                    <a:lnTo>
                      <a:pt x="28649" y="0"/>
                    </a:lnTo>
                    <a:lnTo>
                      <a:pt x="28649" y="233455"/>
                    </a:lnTo>
                    <a:lnTo>
                      <a:pt x="0" y="233455"/>
                    </a:lnTo>
                    <a:close/>
                  </a:path>
                </a:pathLst>
              </a:custGeom>
              <a:solidFill>
                <a:srgbClr val="EE6D2B"/>
              </a:solidFill>
              <a:ln w="5012" cap="flat">
                <a:noFill/>
                <a:prstDash val="solid"/>
                <a:miter/>
              </a:ln>
            </p:spPr>
            <p:txBody>
              <a:bodyPr rtlCol="0" anchor="ctr"/>
              <a:lstStyle/>
              <a:p>
                <a:endParaRPr lang="zh-TW" altLang="en-US" sz="2400">
                  <a:solidFill>
                    <a:schemeClr val="bg1"/>
                  </a:solidFill>
                </a:endParaRPr>
              </a:p>
            </p:txBody>
          </p:sp>
          <p:sp>
            <p:nvSpPr>
              <p:cNvPr id="320" name="手繪多邊形: 圖案 319">
                <a:extLst>
                  <a:ext uri="{FF2B5EF4-FFF2-40B4-BE49-F238E27FC236}">
                    <a16:creationId xmlns:a16="http://schemas.microsoft.com/office/drawing/2014/main" id="{E1FF3A45-574C-4A92-9712-BF67EFDBD676}"/>
                  </a:ext>
                </a:extLst>
              </p:cNvPr>
              <p:cNvSpPr/>
              <p:nvPr/>
            </p:nvSpPr>
            <p:spPr>
              <a:xfrm>
                <a:off x="1845227" y="3672209"/>
                <a:ext cx="155134" cy="169133"/>
              </a:xfrm>
              <a:custGeom>
                <a:avLst/>
                <a:gdLst>
                  <a:gd name="connsiteX0" fmla="*/ 64322 w 155134"/>
                  <a:gd name="connsiteY0" fmla="*/ 169133 h 169133"/>
                  <a:gd name="connsiteX1" fmla="*/ 0 w 155134"/>
                  <a:gd name="connsiteY1" fmla="*/ 0 h 169133"/>
                  <a:gd name="connsiteX2" fmla="*/ 30254 w 155134"/>
                  <a:gd name="connsiteY2" fmla="*/ 0 h 169133"/>
                  <a:gd name="connsiteX3" fmla="*/ 66580 w 155134"/>
                  <a:gd name="connsiteY3" fmla="*/ 101299 h 169133"/>
                  <a:gd name="connsiteX4" fmla="*/ 77417 w 155134"/>
                  <a:gd name="connsiteY4" fmla="*/ 135367 h 169133"/>
                  <a:gd name="connsiteX5" fmla="*/ 88104 w 155134"/>
                  <a:gd name="connsiteY5" fmla="*/ 103206 h 169133"/>
                  <a:gd name="connsiteX6" fmla="*/ 125683 w 155134"/>
                  <a:gd name="connsiteY6" fmla="*/ 0 h 169133"/>
                  <a:gd name="connsiteX7" fmla="*/ 155135 w 155134"/>
                  <a:gd name="connsiteY7" fmla="*/ 0 h 169133"/>
                  <a:gd name="connsiteX8" fmla="*/ 91114 w 155134"/>
                  <a:gd name="connsiteY8" fmla="*/ 169133 h 169133"/>
                  <a:gd name="connsiteX9" fmla="*/ 64322 w 155134"/>
                  <a:gd name="connsiteY9"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5134" h="169133">
                    <a:moveTo>
                      <a:pt x="64322" y="169133"/>
                    </a:moveTo>
                    <a:lnTo>
                      <a:pt x="0" y="0"/>
                    </a:lnTo>
                    <a:lnTo>
                      <a:pt x="30254" y="0"/>
                    </a:lnTo>
                    <a:lnTo>
                      <a:pt x="66580" y="101299"/>
                    </a:lnTo>
                    <a:cubicBezTo>
                      <a:pt x="70493" y="112237"/>
                      <a:pt x="74105" y="123576"/>
                      <a:pt x="77417" y="135367"/>
                    </a:cubicBezTo>
                    <a:cubicBezTo>
                      <a:pt x="79976" y="126436"/>
                      <a:pt x="83538" y="115749"/>
                      <a:pt x="88104" y="103206"/>
                    </a:cubicBezTo>
                    <a:lnTo>
                      <a:pt x="125683" y="0"/>
                    </a:lnTo>
                    <a:lnTo>
                      <a:pt x="155135" y="0"/>
                    </a:lnTo>
                    <a:lnTo>
                      <a:pt x="91114" y="169133"/>
                    </a:lnTo>
                    <a:lnTo>
                      <a:pt x="64322" y="169133"/>
                    </a:lnTo>
                    <a:close/>
                  </a:path>
                </a:pathLst>
              </a:custGeom>
              <a:solidFill>
                <a:srgbClr val="EE6D2B"/>
              </a:solidFill>
              <a:ln w="5012" cap="flat">
                <a:noFill/>
                <a:prstDash val="solid"/>
                <a:miter/>
              </a:ln>
            </p:spPr>
            <p:txBody>
              <a:bodyPr rtlCol="0" anchor="ctr"/>
              <a:lstStyle/>
              <a:p>
                <a:endParaRPr lang="zh-TW" altLang="en-US" sz="2400">
                  <a:solidFill>
                    <a:schemeClr val="bg1"/>
                  </a:solidFill>
                </a:endParaRPr>
              </a:p>
            </p:txBody>
          </p:sp>
          <p:sp>
            <p:nvSpPr>
              <p:cNvPr id="321" name="手繪多邊形: 圖案 320">
                <a:extLst>
                  <a:ext uri="{FF2B5EF4-FFF2-40B4-BE49-F238E27FC236}">
                    <a16:creationId xmlns:a16="http://schemas.microsoft.com/office/drawing/2014/main" id="{A2165332-29D5-46F9-B6A7-E8C5F41B2363}"/>
                  </a:ext>
                </a:extLst>
              </p:cNvPr>
              <p:cNvSpPr/>
              <p:nvPr/>
            </p:nvSpPr>
            <p:spPr>
              <a:xfrm>
                <a:off x="2025800" y="3607887"/>
                <a:ext cx="28648" cy="233504"/>
              </a:xfrm>
              <a:custGeom>
                <a:avLst/>
                <a:gdLst>
                  <a:gd name="connsiteX0" fmla="*/ 0 w 28648"/>
                  <a:gd name="connsiteY0" fmla="*/ 32964 h 233504"/>
                  <a:gd name="connsiteX1" fmla="*/ 0 w 28648"/>
                  <a:gd name="connsiteY1" fmla="*/ 0 h 233504"/>
                  <a:gd name="connsiteX2" fmla="*/ 28649 w 28648"/>
                  <a:gd name="connsiteY2" fmla="*/ 0 h 233504"/>
                  <a:gd name="connsiteX3" fmla="*/ 28649 w 28648"/>
                  <a:gd name="connsiteY3" fmla="*/ 32964 h 233504"/>
                  <a:gd name="connsiteX4" fmla="*/ 0 w 28648"/>
                  <a:gd name="connsiteY4" fmla="*/ 32964 h 233504"/>
                  <a:gd name="connsiteX5" fmla="*/ 0 w 28648"/>
                  <a:gd name="connsiteY5" fmla="*/ 233455 h 233504"/>
                  <a:gd name="connsiteX6" fmla="*/ 0 w 28648"/>
                  <a:gd name="connsiteY6" fmla="*/ 64372 h 233504"/>
                  <a:gd name="connsiteX7" fmla="*/ 28649 w 28648"/>
                  <a:gd name="connsiteY7" fmla="*/ 64372 h 233504"/>
                  <a:gd name="connsiteX8" fmla="*/ 28649 w 28648"/>
                  <a:gd name="connsiteY8" fmla="*/ 233505 h 233504"/>
                  <a:gd name="connsiteX9" fmla="*/ 0 w 28648"/>
                  <a:gd name="connsiteY9" fmla="*/ 233505 h 23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648" h="233504">
                    <a:moveTo>
                      <a:pt x="0" y="32964"/>
                    </a:moveTo>
                    <a:lnTo>
                      <a:pt x="0" y="0"/>
                    </a:lnTo>
                    <a:lnTo>
                      <a:pt x="28649" y="0"/>
                    </a:lnTo>
                    <a:lnTo>
                      <a:pt x="28649" y="32964"/>
                    </a:lnTo>
                    <a:lnTo>
                      <a:pt x="0" y="32964"/>
                    </a:lnTo>
                    <a:close/>
                    <a:moveTo>
                      <a:pt x="0" y="233455"/>
                    </a:moveTo>
                    <a:lnTo>
                      <a:pt x="0" y="64372"/>
                    </a:lnTo>
                    <a:lnTo>
                      <a:pt x="28649" y="64372"/>
                    </a:lnTo>
                    <a:lnTo>
                      <a:pt x="28649" y="233505"/>
                    </a:lnTo>
                    <a:lnTo>
                      <a:pt x="0" y="233505"/>
                    </a:lnTo>
                    <a:close/>
                  </a:path>
                </a:pathLst>
              </a:custGeom>
              <a:solidFill>
                <a:srgbClr val="EE6D2B"/>
              </a:solidFill>
              <a:ln w="5012" cap="flat">
                <a:noFill/>
                <a:prstDash val="solid"/>
                <a:miter/>
              </a:ln>
            </p:spPr>
            <p:txBody>
              <a:bodyPr rtlCol="0" anchor="ctr"/>
              <a:lstStyle/>
              <a:p>
                <a:endParaRPr lang="zh-TW" altLang="en-US" sz="2400">
                  <a:solidFill>
                    <a:schemeClr val="bg1"/>
                  </a:solidFill>
                </a:endParaRPr>
              </a:p>
            </p:txBody>
          </p:sp>
          <p:sp>
            <p:nvSpPr>
              <p:cNvPr id="322" name="手繪多邊形: 圖案 321">
                <a:extLst>
                  <a:ext uri="{FF2B5EF4-FFF2-40B4-BE49-F238E27FC236}">
                    <a16:creationId xmlns:a16="http://schemas.microsoft.com/office/drawing/2014/main" id="{C6273AEC-A615-43C4-90B7-4B5D7977A489}"/>
                  </a:ext>
                </a:extLst>
              </p:cNvPr>
              <p:cNvSpPr/>
              <p:nvPr/>
            </p:nvSpPr>
            <p:spPr>
              <a:xfrm>
                <a:off x="2098099" y="3668446"/>
                <a:ext cx="137423" cy="172895"/>
              </a:xfrm>
              <a:custGeom>
                <a:avLst/>
                <a:gdLst>
                  <a:gd name="connsiteX0" fmla="*/ 0 w 137423"/>
                  <a:gd name="connsiteY0" fmla="*/ 172896 h 172895"/>
                  <a:gd name="connsiteX1" fmla="*/ 0 w 137423"/>
                  <a:gd name="connsiteY1" fmla="*/ 3813 h 172895"/>
                  <a:gd name="connsiteX2" fmla="*/ 25789 w 137423"/>
                  <a:gd name="connsiteY2" fmla="*/ 3813 h 172895"/>
                  <a:gd name="connsiteX3" fmla="*/ 25789 w 137423"/>
                  <a:gd name="connsiteY3" fmla="*/ 27846 h 172895"/>
                  <a:gd name="connsiteX4" fmla="*/ 79625 w 137423"/>
                  <a:gd name="connsiteY4" fmla="*/ 0 h 172895"/>
                  <a:gd name="connsiteX5" fmla="*/ 107721 w 137423"/>
                  <a:gd name="connsiteY5" fmla="*/ 5469 h 172895"/>
                  <a:gd name="connsiteX6" fmla="*/ 126888 w 137423"/>
                  <a:gd name="connsiteY6" fmla="*/ 19868 h 172895"/>
                  <a:gd name="connsiteX7" fmla="*/ 135818 w 137423"/>
                  <a:gd name="connsiteY7" fmla="*/ 41041 h 172895"/>
                  <a:gd name="connsiteX8" fmla="*/ 137424 w 137423"/>
                  <a:gd name="connsiteY8" fmla="*/ 68887 h 172895"/>
                  <a:gd name="connsiteX9" fmla="*/ 137424 w 137423"/>
                  <a:gd name="connsiteY9" fmla="*/ 172846 h 172895"/>
                  <a:gd name="connsiteX10" fmla="*/ 108775 w 137423"/>
                  <a:gd name="connsiteY10" fmla="*/ 172846 h 172895"/>
                  <a:gd name="connsiteX11" fmla="*/ 108775 w 137423"/>
                  <a:gd name="connsiteY11" fmla="*/ 69991 h 172895"/>
                  <a:gd name="connsiteX12" fmla="*/ 105414 w 137423"/>
                  <a:gd name="connsiteY12" fmla="*/ 43801 h 172895"/>
                  <a:gd name="connsiteX13" fmla="*/ 93573 w 137423"/>
                  <a:gd name="connsiteY13" fmla="*/ 29953 h 172895"/>
                  <a:gd name="connsiteX14" fmla="*/ 73604 w 137423"/>
                  <a:gd name="connsiteY14" fmla="*/ 24785 h 172895"/>
                  <a:gd name="connsiteX15" fmla="*/ 41995 w 137423"/>
                  <a:gd name="connsiteY15" fmla="*/ 36426 h 172895"/>
                  <a:gd name="connsiteX16" fmla="*/ 28699 w 137423"/>
                  <a:gd name="connsiteY16" fmla="*/ 80528 h 172895"/>
                  <a:gd name="connsiteX17" fmla="*/ 28699 w 137423"/>
                  <a:gd name="connsiteY17" fmla="*/ 172896 h 172895"/>
                  <a:gd name="connsiteX18" fmla="*/ 0 w 137423"/>
                  <a:gd name="connsiteY18" fmla="*/ 172896 h 17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7423" h="172895">
                    <a:moveTo>
                      <a:pt x="0" y="172896"/>
                    </a:moveTo>
                    <a:lnTo>
                      <a:pt x="0" y="3813"/>
                    </a:lnTo>
                    <a:lnTo>
                      <a:pt x="25789" y="3813"/>
                    </a:lnTo>
                    <a:lnTo>
                      <a:pt x="25789" y="27846"/>
                    </a:lnTo>
                    <a:cubicBezTo>
                      <a:pt x="38232" y="9282"/>
                      <a:pt x="56144" y="0"/>
                      <a:pt x="79625" y="0"/>
                    </a:cubicBezTo>
                    <a:cubicBezTo>
                      <a:pt x="89810" y="0"/>
                      <a:pt x="99192" y="1856"/>
                      <a:pt x="107721" y="5469"/>
                    </a:cubicBezTo>
                    <a:cubicBezTo>
                      <a:pt x="116251" y="9131"/>
                      <a:pt x="122673" y="13948"/>
                      <a:pt x="126888" y="19868"/>
                    </a:cubicBezTo>
                    <a:cubicBezTo>
                      <a:pt x="131152" y="25789"/>
                      <a:pt x="134112" y="32863"/>
                      <a:pt x="135818" y="41041"/>
                    </a:cubicBezTo>
                    <a:cubicBezTo>
                      <a:pt x="136872" y="46360"/>
                      <a:pt x="137424" y="55642"/>
                      <a:pt x="137424" y="68887"/>
                    </a:cubicBezTo>
                    <a:lnTo>
                      <a:pt x="137424" y="172846"/>
                    </a:lnTo>
                    <a:lnTo>
                      <a:pt x="108775" y="172846"/>
                    </a:lnTo>
                    <a:lnTo>
                      <a:pt x="108775" y="69991"/>
                    </a:lnTo>
                    <a:cubicBezTo>
                      <a:pt x="108775" y="58301"/>
                      <a:pt x="107671" y="49571"/>
                      <a:pt x="105414" y="43801"/>
                    </a:cubicBezTo>
                    <a:cubicBezTo>
                      <a:pt x="103156" y="38031"/>
                      <a:pt x="99242" y="33415"/>
                      <a:pt x="93573" y="29953"/>
                    </a:cubicBezTo>
                    <a:cubicBezTo>
                      <a:pt x="87903" y="26491"/>
                      <a:pt x="81230" y="24785"/>
                      <a:pt x="73604" y="24785"/>
                    </a:cubicBezTo>
                    <a:cubicBezTo>
                      <a:pt x="61412" y="24785"/>
                      <a:pt x="50875" y="28649"/>
                      <a:pt x="41995" y="36426"/>
                    </a:cubicBezTo>
                    <a:cubicBezTo>
                      <a:pt x="33114" y="44152"/>
                      <a:pt x="28699" y="58853"/>
                      <a:pt x="28699" y="80528"/>
                    </a:cubicBezTo>
                    <a:lnTo>
                      <a:pt x="28699" y="172896"/>
                    </a:lnTo>
                    <a:lnTo>
                      <a:pt x="0" y="172896"/>
                    </a:lnTo>
                    <a:close/>
                  </a:path>
                </a:pathLst>
              </a:custGeom>
              <a:solidFill>
                <a:srgbClr val="EE6D2B"/>
              </a:solidFill>
              <a:ln w="5012" cap="flat">
                <a:noFill/>
                <a:prstDash val="solid"/>
                <a:miter/>
              </a:ln>
            </p:spPr>
            <p:txBody>
              <a:bodyPr rtlCol="0" anchor="ctr"/>
              <a:lstStyle/>
              <a:p>
                <a:endParaRPr lang="zh-TW" altLang="en-US" sz="2400">
                  <a:solidFill>
                    <a:schemeClr val="bg1"/>
                  </a:solidFill>
                </a:endParaRPr>
              </a:p>
            </p:txBody>
          </p:sp>
          <p:sp>
            <p:nvSpPr>
              <p:cNvPr id="323" name="手繪多邊形: 圖案 322">
                <a:extLst>
                  <a:ext uri="{FF2B5EF4-FFF2-40B4-BE49-F238E27FC236}">
                    <a16:creationId xmlns:a16="http://schemas.microsoft.com/office/drawing/2014/main" id="{576E4755-83CD-4FA2-A71F-E5CC42E4E46A}"/>
                  </a:ext>
                </a:extLst>
              </p:cNvPr>
              <p:cNvSpPr/>
              <p:nvPr/>
            </p:nvSpPr>
            <p:spPr>
              <a:xfrm>
                <a:off x="2293523" y="3606984"/>
                <a:ext cx="85996" cy="234357"/>
              </a:xfrm>
              <a:custGeom>
                <a:avLst/>
                <a:gdLst>
                  <a:gd name="connsiteX0" fmla="*/ 85946 w 85996"/>
                  <a:gd name="connsiteY0" fmla="*/ 234358 h 234357"/>
                  <a:gd name="connsiteX1" fmla="*/ 57298 w 85996"/>
                  <a:gd name="connsiteY1" fmla="*/ 234358 h 234357"/>
                  <a:gd name="connsiteX2" fmla="*/ 57298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8" y="234358"/>
                    </a:lnTo>
                    <a:lnTo>
                      <a:pt x="57298" y="51728"/>
                    </a:lnTo>
                    <a:cubicBezTo>
                      <a:pt x="50374" y="58301"/>
                      <a:pt x="41343" y="64874"/>
                      <a:pt x="30154" y="71496"/>
                    </a:cubicBezTo>
                    <a:cubicBezTo>
                      <a:pt x="18965" y="78069"/>
                      <a:pt x="8881" y="83036"/>
                      <a:pt x="0" y="86297"/>
                    </a:cubicBezTo>
                    <a:lnTo>
                      <a:pt x="0" y="58602"/>
                    </a:lnTo>
                    <a:cubicBezTo>
                      <a:pt x="16005" y="51076"/>
                      <a:pt x="30054" y="41945"/>
                      <a:pt x="42045" y="31208"/>
                    </a:cubicBezTo>
                    <a:cubicBezTo>
                      <a:pt x="54036" y="20471"/>
                      <a:pt x="62516" y="10085"/>
                      <a:pt x="67533" y="0"/>
                    </a:cubicBezTo>
                    <a:lnTo>
                      <a:pt x="85997" y="0"/>
                    </a:lnTo>
                    <a:lnTo>
                      <a:pt x="85997" y="234358"/>
                    </a:lnTo>
                    <a:close/>
                  </a:path>
                </a:pathLst>
              </a:custGeom>
              <a:solidFill>
                <a:srgbClr val="EE6D2B"/>
              </a:solidFill>
              <a:ln w="5012" cap="flat">
                <a:noFill/>
                <a:prstDash val="solid"/>
                <a:miter/>
              </a:ln>
            </p:spPr>
            <p:txBody>
              <a:bodyPr rtlCol="0" anchor="ctr"/>
              <a:lstStyle/>
              <a:p>
                <a:endParaRPr lang="zh-TW" altLang="en-US" sz="2400">
                  <a:solidFill>
                    <a:schemeClr val="bg1"/>
                  </a:solidFill>
                </a:endParaRPr>
              </a:p>
            </p:txBody>
          </p:sp>
          <p:sp>
            <p:nvSpPr>
              <p:cNvPr id="324" name="手繪多邊形: 圖案 323">
                <a:extLst>
                  <a:ext uri="{FF2B5EF4-FFF2-40B4-BE49-F238E27FC236}">
                    <a16:creationId xmlns:a16="http://schemas.microsoft.com/office/drawing/2014/main" id="{9159D058-4894-4B79-8185-586892C7DA40}"/>
                  </a:ext>
                </a:extLst>
              </p:cNvPr>
              <p:cNvSpPr/>
              <p:nvPr/>
            </p:nvSpPr>
            <p:spPr>
              <a:xfrm>
                <a:off x="2468978"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solidFill>
                    <a:schemeClr val="bg1"/>
                  </a:solidFill>
                </a:endParaRPr>
              </a:p>
            </p:txBody>
          </p:sp>
        </p:grpSp>
        <p:grpSp>
          <p:nvGrpSpPr>
            <p:cNvPr id="271" name="群組 270">
              <a:extLst>
                <a:ext uri="{FF2B5EF4-FFF2-40B4-BE49-F238E27FC236}">
                  <a16:creationId xmlns:a16="http://schemas.microsoft.com/office/drawing/2014/main" id="{F222F29E-9AB6-40BE-BB51-52708CCDF7D0}"/>
                </a:ext>
              </a:extLst>
            </p:cNvPr>
            <p:cNvGrpSpPr/>
            <p:nvPr/>
          </p:nvGrpSpPr>
          <p:grpSpPr>
            <a:xfrm>
              <a:off x="2250852" y="2032558"/>
              <a:ext cx="3926820" cy="272045"/>
              <a:chOff x="2539972" y="3606934"/>
              <a:chExt cx="4319242" cy="299231"/>
            </a:xfrm>
            <a:solidFill>
              <a:srgbClr val="11F7C0"/>
            </a:solidFill>
          </p:grpSpPr>
          <p:sp>
            <p:nvSpPr>
              <p:cNvPr id="291" name="手繪多邊形: 圖案 290">
                <a:extLst>
                  <a:ext uri="{FF2B5EF4-FFF2-40B4-BE49-F238E27FC236}">
                    <a16:creationId xmlns:a16="http://schemas.microsoft.com/office/drawing/2014/main" id="{60AB5CED-E268-4DF9-9E07-F4FD63265806}"/>
                  </a:ext>
                </a:extLst>
              </p:cNvPr>
              <p:cNvSpPr/>
              <p:nvPr/>
            </p:nvSpPr>
            <p:spPr>
              <a:xfrm>
                <a:off x="2539972" y="3668396"/>
                <a:ext cx="140484" cy="176709"/>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7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7" y="56996"/>
                      <a:pt x="4817" y="48718"/>
                    </a:cubicBezTo>
                    <a:cubicBezTo>
                      <a:pt x="4817" y="41192"/>
                      <a:pt x="6522"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2" y="42547"/>
                      <a:pt x="101149" y="35723"/>
                      <a:pt x="95028" y="30856"/>
                    </a:cubicBezTo>
                    <a:cubicBezTo>
                      <a:pt x="88907" y="25990"/>
                      <a:pt x="80277" y="23531"/>
                      <a:pt x="69138" y="23531"/>
                    </a:cubicBezTo>
                    <a:cubicBezTo>
                      <a:pt x="55993" y="23531"/>
                      <a:pt x="46561"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5" y="150218"/>
                    </a:cubicBezTo>
                    <a:cubicBezTo>
                      <a:pt x="126536" y="158647"/>
                      <a:pt x="118509" y="165169"/>
                      <a:pt x="107972" y="169785"/>
                    </a:cubicBezTo>
                    <a:cubicBezTo>
                      <a:pt x="97486" y="174401"/>
                      <a:pt x="85595" y="176709"/>
                      <a:pt x="72299" y="176709"/>
                    </a:cubicBezTo>
                    <a:cubicBezTo>
                      <a:pt x="50324"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92" name="手繪多邊形: 圖案 291">
                <a:extLst>
                  <a:ext uri="{FF2B5EF4-FFF2-40B4-BE49-F238E27FC236}">
                    <a16:creationId xmlns:a16="http://schemas.microsoft.com/office/drawing/2014/main" id="{D18A32B9-4C5D-433C-B020-423539E44AB7}"/>
                  </a:ext>
                </a:extLst>
              </p:cNvPr>
              <p:cNvSpPr/>
              <p:nvPr/>
            </p:nvSpPr>
            <p:spPr>
              <a:xfrm>
                <a:off x="2706697" y="3606934"/>
                <a:ext cx="152877" cy="238572"/>
              </a:xfrm>
              <a:custGeom>
                <a:avLst/>
                <a:gdLst>
                  <a:gd name="connsiteX0" fmla="*/ 0 w 152877"/>
                  <a:gd name="connsiteY0" fmla="*/ 172796 h 238572"/>
                  <a:gd name="connsiteX1" fmla="*/ 28649 w 152877"/>
                  <a:gd name="connsiteY1" fmla="*/ 168982 h 238572"/>
                  <a:gd name="connsiteX2" fmla="*/ 45457 w 152877"/>
                  <a:gd name="connsiteY2" fmla="*/ 204104 h 238572"/>
                  <a:gd name="connsiteX3" fmla="*/ 74356 w 152877"/>
                  <a:gd name="connsiteY3" fmla="*/ 214841 h 238572"/>
                  <a:gd name="connsiteX4" fmla="*/ 108524 w 152877"/>
                  <a:gd name="connsiteY4" fmla="*/ 200842 h 238572"/>
                  <a:gd name="connsiteX5" fmla="*/ 122472 w 152877"/>
                  <a:gd name="connsiteY5" fmla="*/ 166123 h 238572"/>
                  <a:gd name="connsiteX6" fmla="*/ 109578 w 152877"/>
                  <a:gd name="connsiteY6" fmla="*/ 133560 h 238572"/>
                  <a:gd name="connsiteX7" fmla="*/ 76765 w 152877"/>
                  <a:gd name="connsiteY7" fmla="*/ 120766 h 238572"/>
                  <a:gd name="connsiteX8" fmla="*/ 56545 w 152877"/>
                  <a:gd name="connsiteY8" fmla="*/ 123927 h 238572"/>
                  <a:gd name="connsiteX9" fmla="*/ 59706 w 152877"/>
                  <a:gd name="connsiteY9" fmla="*/ 98791 h 238572"/>
                  <a:gd name="connsiteX10" fmla="*/ 64322 w 152877"/>
                  <a:gd name="connsiteY10" fmla="*/ 99092 h 238572"/>
                  <a:gd name="connsiteX11" fmla="*/ 97286 w 152877"/>
                  <a:gd name="connsiteY11" fmla="*/ 89559 h 238572"/>
                  <a:gd name="connsiteX12" fmla="*/ 111936 w 152877"/>
                  <a:gd name="connsiteY12" fmla="*/ 60107 h 238572"/>
                  <a:gd name="connsiteX13" fmla="*/ 101249 w 152877"/>
                  <a:gd name="connsiteY13" fmla="*/ 33967 h 238572"/>
                  <a:gd name="connsiteX14" fmla="*/ 73704 w 152877"/>
                  <a:gd name="connsiteY14" fmla="*/ 23631 h 238572"/>
                  <a:gd name="connsiteX15" fmla="*/ 45858 w 152877"/>
                  <a:gd name="connsiteY15" fmla="*/ 34118 h 238572"/>
                  <a:gd name="connsiteX16" fmla="*/ 31509 w 152877"/>
                  <a:gd name="connsiteY16" fmla="*/ 65626 h 238572"/>
                  <a:gd name="connsiteX17" fmla="*/ 2860 w 152877"/>
                  <a:gd name="connsiteY17" fmla="*/ 60509 h 238572"/>
                  <a:gd name="connsiteX18" fmla="*/ 26742 w 152877"/>
                  <a:gd name="connsiteY18" fmla="*/ 15855 h 238572"/>
                  <a:gd name="connsiteX19" fmla="*/ 73102 w 152877"/>
                  <a:gd name="connsiteY19" fmla="*/ 0 h 238572"/>
                  <a:gd name="connsiteX20" fmla="*/ 108273 w 152877"/>
                  <a:gd name="connsiteY20" fmla="*/ 8178 h 238572"/>
                  <a:gd name="connsiteX21" fmla="*/ 132858 w 152877"/>
                  <a:gd name="connsiteY21" fmla="*/ 30555 h 238572"/>
                  <a:gd name="connsiteX22" fmla="*/ 141387 w 152877"/>
                  <a:gd name="connsiteY22" fmla="*/ 60659 h 238572"/>
                  <a:gd name="connsiteX23" fmla="*/ 133259 w 152877"/>
                  <a:gd name="connsiteY23" fmla="*/ 88204 h 238572"/>
                  <a:gd name="connsiteX24" fmla="*/ 109227 w 152877"/>
                  <a:gd name="connsiteY24" fmla="*/ 107972 h 238572"/>
                  <a:gd name="connsiteX25" fmla="*/ 141387 w 152877"/>
                  <a:gd name="connsiteY25" fmla="*/ 127791 h 238572"/>
                  <a:gd name="connsiteX26" fmla="*/ 152877 w 152877"/>
                  <a:gd name="connsiteY26" fmla="*/ 165470 h 238572"/>
                  <a:gd name="connsiteX27" fmla="*/ 130600 w 152877"/>
                  <a:gd name="connsiteY27" fmla="*/ 217299 h 238572"/>
                  <a:gd name="connsiteX28" fmla="*/ 74206 w 152877"/>
                  <a:gd name="connsiteY28" fmla="*/ 238572 h 238572"/>
                  <a:gd name="connsiteX29" fmla="*/ 23180 w 152877"/>
                  <a:gd name="connsiteY29" fmla="*/ 220259 h 238572"/>
                  <a:gd name="connsiteX30" fmla="*/ 0 w 152877"/>
                  <a:gd name="connsiteY30" fmla="*/ 172796 h 238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2877" h="238572">
                    <a:moveTo>
                      <a:pt x="0" y="172796"/>
                    </a:moveTo>
                    <a:lnTo>
                      <a:pt x="28649" y="168982"/>
                    </a:lnTo>
                    <a:cubicBezTo>
                      <a:pt x="31960" y="185239"/>
                      <a:pt x="37529" y="196929"/>
                      <a:pt x="45457" y="204104"/>
                    </a:cubicBezTo>
                    <a:cubicBezTo>
                      <a:pt x="53384" y="211278"/>
                      <a:pt x="63017" y="214841"/>
                      <a:pt x="74356" y="214841"/>
                    </a:cubicBezTo>
                    <a:cubicBezTo>
                      <a:pt x="87853" y="214841"/>
                      <a:pt x="99242" y="210175"/>
                      <a:pt x="108524" y="200842"/>
                    </a:cubicBezTo>
                    <a:cubicBezTo>
                      <a:pt x="117806" y="191510"/>
                      <a:pt x="122472" y="179920"/>
                      <a:pt x="122472" y="166123"/>
                    </a:cubicBezTo>
                    <a:cubicBezTo>
                      <a:pt x="122472" y="152977"/>
                      <a:pt x="118157" y="142090"/>
                      <a:pt x="109578" y="133560"/>
                    </a:cubicBezTo>
                    <a:cubicBezTo>
                      <a:pt x="100998" y="125031"/>
                      <a:pt x="90061" y="120766"/>
                      <a:pt x="76765" y="120766"/>
                    </a:cubicBezTo>
                    <a:cubicBezTo>
                      <a:pt x="71346" y="120766"/>
                      <a:pt x="64623" y="121820"/>
                      <a:pt x="56545" y="123927"/>
                    </a:cubicBezTo>
                    <a:lnTo>
                      <a:pt x="59706" y="98791"/>
                    </a:lnTo>
                    <a:cubicBezTo>
                      <a:pt x="61612" y="98991"/>
                      <a:pt x="63168" y="99092"/>
                      <a:pt x="64322" y="99092"/>
                    </a:cubicBezTo>
                    <a:cubicBezTo>
                      <a:pt x="76514" y="99092"/>
                      <a:pt x="87502" y="95931"/>
                      <a:pt x="97286" y="89559"/>
                    </a:cubicBezTo>
                    <a:cubicBezTo>
                      <a:pt x="107069" y="83187"/>
                      <a:pt x="111936" y="73353"/>
                      <a:pt x="111936" y="60107"/>
                    </a:cubicBezTo>
                    <a:cubicBezTo>
                      <a:pt x="111936" y="49621"/>
                      <a:pt x="108374" y="40891"/>
                      <a:pt x="101249" y="33967"/>
                    </a:cubicBezTo>
                    <a:cubicBezTo>
                      <a:pt x="94125" y="27043"/>
                      <a:pt x="84943" y="23631"/>
                      <a:pt x="73704" y="23631"/>
                    </a:cubicBezTo>
                    <a:cubicBezTo>
                      <a:pt x="62566" y="23631"/>
                      <a:pt x="53284" y="27144"/>
                      <a:pt x="45858" y="34118"/>
                    </a:cubicBezTo>
                    <a:cubicBezTo>
                      <a:pt x="38433" y="41142"/>
                      <a:pt x="33666" y="51628"/>
                      <a:pt x="31509" y="65626"/>
                    </a:cubicBezTo>
                    <a:lnTo>
                      <a:pt x="2860" y="60509"/>
                    </a:lnTo>
                    <a:cubicBezTo>
                      <a:pt x="6372" y="41292"/>
                      <a:pt x="14350" y="26391"/>
                      <a:pt x="26742" y="15855"/>
                    </a:cubicBezTo>
                    <a:cubicBezTo>
                      <a:pt x="39135" y="5318"/>
                      <a:pt x="54638" y="0"/>
                      <a:pt x="73102" y="0"/>
                    </a:cubicBezTo>
                    <a:cubicBezTo>
                      <a:pt x="85846" y="0"/>
                      <a:pt x="97587" y="2709"/>
                      <a:pt x="108273" y="8178"/>
                    </a:cubicBezTo>
                    <a:cubicBezTo>
                      <a:pt x="119010" y="13647"/>
                      <a:pt x="127189" y="21123"/>
                      <a:pt x="132858" y="30555"/>
                    </a:cubicBezTo>
                    <a:cubicBezTo>
                      <a:pt x="138528" y="39988"/>
                      <a:pt x="141387" y="50022"/>
                      <a:pt x="141387" y="60659"/>
                    </a:cubicBezTo>
                    <a:cubicBezTo>
                      <a:pt x="141387" y="70744"/>
                      <a:pt x="138678" y="79926"/>
                      <a:pt x="133259" y="88204"/>
                    </a:cubicBezTo>
                    <a:cubicBezTo>
                      <a:pt x="127841" y="96483"/>
                      <a:pt x="119813" y="103055"/>
                      <a:pt x="109227" y="107972"/>
                    </a:cubicBezTo>
                    <a:cubicBezTo>
                      <a:pt x="123024" y="111133"/>
                      <a:pt x="133761" y="117756"/>
                      <a:pt x="141387" y="127791"/>
                    </a:cubicBezTo>
                    <a:cubicBezTo>
                      <a:pt x="149014" y="137825"/>
                      <a:pt x="152877" y="150368"/>
                      <a:pt x="152877" y="165470"/>
                    </a:cubicBezTo>
                    <a:cubicBezTo>
                      <a:pt x="152877" y="185841"/>
                      <a:pt x="145452" y="203150"/>
                      <a:pt x="130600" y="217299"/>
                    </a:cubicBezTo>
                    <a:cubicBezTo>
                      <a:pt x="115749" y="231498"/>
                      <a:pt x="96934" y="238572"/>
                      <a:pt x="74206" y="238572"/>
                    </a:cubicBezTo>
                    <a:cubicBezTo>
                      <a:pt x="53735" y="238572"/>
                      <a:pt x="36727" y="232451"/>
                      <a:pt x="23180" y="220259"/>
                    </a:cubicBezTo>
                    <a:cubicBezTo>
                      <a:pt x="9633" y="208017"/>
                      <a:pt x="1907" y="192213"/>
                      <a:pt x="0" y="172796"/>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93" name="手繪多邊形: 圖案 292">
                <a:extLst>
                  <a:ext uri="{FF2B5EF4-FFF2-40B4-BE49-F238E27FC236}">
                    <a16:creationId xmlns:a16="http://schemas.microsoft.com/office/drawing/2014/main" id="{AAE54EDB-110B-423F-AA41-F3693A896F2E}"/>
                  </a:ext>
                </a:extLst>
              </p:cNvPr>
              <p:cNvSpPr/>
              <p:nvPr/>
            </p:nvSpPr>
            <p:spPr>
              <a:xfrm>
                <a:off x="2903977"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94" name="手繪多邊形: 圖案 293">
                <a:extLst>
                  <a:ext uri="{FF2B5EF4-FFF2-40B4-BE49-F238E27FC236}">
                    <a16:creationId xmlns:a16="http://schemas.microsoft.com/office/drawing/2014/main" id="{4842F760-5F6D-474A-84C9-2A3B42000139}"/>
                  </a:ext>
                </a:extLst>
              </p:cNvPr>
              <p:cNvSpPr/>
              <p:nvPr/>
            </p:nvSpPr>
            <p:spPr>
              <a:xfrm>
                <a:off x="2976779"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1 w 155736"/>
                  <a:gd name="connsiteY6" fmla="*/ 89208 h 176759"/>
                  <a:gd name="connsiteX7" fmla="*/ 41092 w 155736"/>
                  <a:gd name="connsiteY7" fmla="*/ 79825 h 176759"/>
                  <a:gd name="connsiteX8" fmla="*/ 66580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3 w 155736"/>
                  <a:gd name="connsiteY13" fmla="*/ 30806 h 176759"/>
                  <a:gd name="connsiteX14" fmla="*/ 32964 w 155736"/>
                  <a:gd name="connsiteY14" fmla="*/ 55893 h 176759"/>
                  <a:gd name="connsiteX15" fmla="*/ 4917 w 155736"/>
                  <a:gd name="connsiteY15" fmla="*/ 52080 h 176759"/>
                  <a:gd name="connsiteX16" fmla="*/ 17510 w 155736"/>
                  <a:gd name="connsiteY16" fmla="*/ 23029 h 176759"/>
                  <a:gd name="connsiteX17" fmla="*/ 42848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4 w 155736"/>
                  <a:gd name="connsiteY26" fmla="*/ 172996 h 176759"/>
                  <a:gd name="connsiteX27" fmla="*/ 120064 w 155736"/>
                  <a:gd name="connsiteY27" fmla="*/ 152074 h 176759"/>
                  <a:gd name="connsiteX28" fmla="*/ 117656 w 155736"/>
                  <a:gd name="connsiteY28" fmla="*/ 88104 h 176759"/>
                  <a:gd name="connsiteX29" fmla="*/ 70844 w 155736"/>
                  <a:gd name="connsiteY29" fmla="*/ 98941 h 176759"/>
                  <a:gd name="connsiteX30" fmla="*/ 45858 w 155736"/>
                  <a:gd name="connsiteY30" fmla="*/ 104661 h 176759"/>
                  <a:gd name="connsiteX31" fmla="*/ 34569 w 155736"/>
                  <a:gd name="connsiteY31" fmla="*/ 113993 h 176759"/>
                  <a:gd name="connsiteX32" fmla="*/ 30605 w 155736"/>
                  <a:gd name="connsiteY32" fmla="*/ 127590 h 176759"/>
                  <a:gd name="connsiteX33" fmla="*/ 39285 w 155736"/>
                  <a:gd name="connsiteY33" fmla="*/ 146706 h 176759"/>
                  <a:gd name="connsiteX34" fmla="*/ 64673 w 155736"/>
                  <a:gd name="connsiteY34" fmla="*/ 154332 h 176759"/>
                  <a:gd name="connsiteX35" fmla="*/ 94125 w 155736"/>
                  <a:gd name="connsiteY35" fmla="*/ 147107 h 176759"/>
                  <a:gd name="connsiteX36" fmla="*/ 113090 w 155736"/>
                  <a:gd name="connsiteY36" fmla="*/ 127289 h 176759"/>
                  <a:gd name="connsiteX37" fmla="*/ 117706 w 155736"/>
                  <a:gd name="connsiteY37" fmla="*/ 98640 h 176759"/>
                  <a:gd name="connsiteX38" fmla="*/ 11770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1" y="89208"/>
                    </a:cubicBezTo>
                    <a:cubicBezTo>
                      <a:pt x="26592" y="85043"/>
                      <a:pt x="33465"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3"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1" y="106768"/>
                      <a:pt x="37228" y="109879"/>
                      <a:pt x="34569" y="113993"/>
                    </a:cubicBezTo>
                    <a:cubicBezTo>
                      <a:pt x="31910" y="118057"/>
                      <a:pt x="30605" y="122623"/>
                      <a:pt x="30605" y="127590"/>
                    </a:cubicBezTo>
                    <a:cubicBezTo>
                      <a:pt x="30605" y="135216"/>
                      <a:pt x="33516" y="141588"/>
                      <a:pt x="39285" y="146706"/>
                    </a:cubicBezTo>
                    <a:cubicBezTo>
                      <a:pt x="45055" y="151823"/>
                      <a:pt x="53534" y="154332"/>
                      <a:pt x="64673" y="154332"/>
                    </a:cubicBezTo>
                    <a:cubicBezTo>
                      <a:pt x="75711" y="154332"/>
                      <a:pt x="85545" y="151924"/>
                      <a:pt x="94125" y="147107"/>
                    </a:cubicBezTo>
                    <a:cubicBezTo>
                      <a:pt x="102704" y="142290"/>
                      <a:pt x="109026" y="135668"/>
                      <a:pt x="113090" y="127289"/>
                    </a:cubicBezTo>
                    <a:cubicBezTo>
                      <a:pt x="116150" y="120816"/>
                      <a:pt x="117706" y="111284"/>
                      <a:pt x="117706" y="98640"/>
                    </a:cubicBezTo>
                    <a:lnTo>
                      <a:pt x="117706" y="88104"/>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95" name="手繪多邊形: 圖案 294">
                <a:extLst>
                  <a:ext uri="{FF2B5EF4-FFF2-40B4-BE49-F238E27FC236}">
                    <a16:creationId xmlns:a16="http://schemas.microsoft.com/office/drawing/2014/main" id="{3A5BEE30-E55C-4FF9-9BC5-EA91678C9D77}"/>
                  </a:ext>
                </a:extLst>
              </p:cNvPr>
              <p:cNvSpPr/>
              <p:nvPr/>
            </p:nvSpPr>
            <p:spPr>
              <a:xfrm>
                <a:off x="3167837" y="3668396"/>
                <a:ext cx="146856" cy="237769"/>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0 w 146856"/>
                  <a:gd name="connsiteY10" fmla="*/ 165721 h 237769"/>
                  <a:gd name="connsiteX11" fmla="*/ 73102 w 146856"/>
                  <a:gd name="connsiteY11" fmla="*/ 176809 h 237769"/>
                  <a:gd name="connsiteX12" fmla="*/ 47363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90 w 146856"/>
                  <a:gd name="connsiteY16" fmla="*/ 89358 h 237769"/>
                  <a:gd name="connsiteX17" fmla="*/ 39185 w 146856"/>
                  <a:gd name="connsiteY17" fmla="*/ 137624 h 237769"/>
                  <a:gd name="connsiteX18" fmla="*/ 71195 w 146856"/>
                  <a:gd name="connsiteY18" fmla="*/ 153228 h 237769"/>
                  <a:gd name="connsiteX19" fmla="*/ 103908 w 146856"/>
                  <a:gd name="connsiteY19" fmla="*/ 137072 h 237769"/>
                  <a:gd name="connsiteX20" fmla="*/ 117505 w 146856"/>
                  <a:gd name="connsiteY20" fmla="*/ 87000 h 237769"/>
                  <a:gd name="connsiteX21" fmla="*/ 104209 w 146856"/>
                  <a:gd name="connsiteY21" fmla="*/ 38583 h 237769"/>
                  <a:gd name="connsiteX22" fmla="*/ 72450 w 146856"/>
                  <a:gd name="connsiteY22" fmla="*/ 22477 h 237769"/>
                  <a:gd name="connsiteX23" fmla="*/ 40038 w 146856"/>
                  <a:gd name="connsiteY23" fmla="*/ 39586 h 237769"/>
                  <a:gd name="connsiteX24" fmla="*/ 25990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1" y="17259"/>
                      <a:pt x="39235"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6" y="56144"/>
                      <a:pt x="146856" y="70945"/>
                      <a:pt x="146856" y="87100"/>
                    </a:cubicBezTo>
                    <a:cubicBezTo>
                      <a:pt x="146856" y="104410"/>
                      <a:pt x="143745" y="119964"/>
                      <a:pt x="137524" y="133861"/>
                    </a:cubicBezTo>
                    <a:cubicBezTo>
                      <a:pt x="131303" y="147709"/>
                      <a:pt x="122272" y="158346"/>
                      <a:pt x="110430" y="165721"/>
                    </a:cubicBezTo>
                    <a:cubicBezTo>
                      <a:pt x="98590" y="173097"/>
                      <a:pt x="86147" y="176809"/>
                      <a:pt x="73102" y="176809"/>
                    </a:cubicBezTo>
                    <a:cubicBezTo>
                      <a:pt x="63569" y="176809"/>
                      <a:pt x="54989" y="174803"/>
                      <a:pt x="47363" y="170739"/>
                    </a:cubicBezTo>
                    <a:cubicBezTo>
                      <a:pt x="39787" y="166725"/>
                      <a:pt x="33516" y="161607"/>
                      <a:pt x="28649" y="155436"/>
                    </a:cubicBezTo>
                    <a:lnTo>
                      <a:pt x="28649" y="237770"/>
                    </a:lnTo>
                    <a:lnTo>
                      <a:pt x="0" y="237770"/>
                    </a:lnTo>
                    <a:close/>
                    <a:moveTo>
                      <a:pt x="25990" y="89358"/>
                    </a:moveTo>
                    <a:cubicBezTo>
                      <a:pt x="25990" y="111133"/>
                      <a:pt x="30405" y="127188"/>
                      <a:pt x="39185" y="137624"/>
                    </a:cubicBezTo>
                    <a:cubicBezTo>
                      <a:pt x="48015" y="148010"/>
                      <a:pt x="58652" y="153228"/>
                      <a:pt x="71195" y="153228"/>
                    </a:cubicBezTo>
                    <a:cubicBezTo>
                      <a:pt x="83939" y="153228"/>
                      <a:pt x="94827" y="147860"/>
                      <a:pt x="103908" y="137072"/>
                    </a:cubicBezTo>
                    <a:cubicBezTo>
                      <a:pt x="112989" y="126285"/>
                      <a:pt x="117505" y="109628"/>
                      <a:pt x="117505" y="87000"/>
                    </a:cubicBezTo>
                    <a:cubicBezTo>
                      <a:pt x="117505" y="65476"/>
                      <a:pt x="113090" y="49320"/>
                      <a:pt x="104209" y="38583"/>
                    </a:cubicBezTo>
                    <a:cubicBezTo>
                      <a:pt x="95329" y="27846"/>
                      <a:pt x="84742" y="22477"/>
                      <a:pt x="72450" y="22477"/>
                    </a:cubicBezTo>
                    <a:cubicBezTo>
                      <a:pt x="60258" y="22477"/>
                      <a:pt x="49420" y="28197"/>
                      <a:pt x="40038" y="39586"/>
                    </a:cubicBezTo>
                    <a:cubicBezTo>
                      <a:pt x="30656" y="51026"/>
                      <a:pt x="25990" y="67583"/>
                      <a:pt x="25990" y="89358"/>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96" name="手繪多邊形: 圖案 295">
                <a:extLst>
                  <a:ext uri="{FF2B5EF4-FFF2-40B4-BE49-F238E27FC236}">
                    <a16:creationId xmlns:a16="http://schemas.microsoft.com/office/drawing/2014/main" id="{79A8F1D1-1528-4B4C-B1E0-F562F6C86D6C}"/>
                  </a:ext>
                </a:extLst>
              </p:cNvPr>
              <p:cNvSpPr/>
              <p:nvPr/>
            </p:nvSpPr>
            <p:spPr>
              <a:xfrm>
                <a:off x="3338074" y="3742501"/>
                <a:ext cx="88053" cy="28799"/>
              </a:xfrm>
              <a:custGeom>
                <a:avLst/>
                <a:gdLst>
                  <a:gd name="connsiteX0" fmla="*/ 0 w 88053"/>
                  <a:gd name="connsiteY0" fmla="*/ 28799 h 28799"/>
                  <a:gd name="connsiteX1" fmla="*/ 0 w 88053"/>
                  <a:gd name="connsiteY1" fmla="*/ 0 h 28799"/>
                  <a:gd name="connsiteX2" fmla="*/ 88054 w 88053"/>
                  <a:gd name="connsiteY2" fmla="*/ 0 h 28799"/>
                  <a:gd name="connsiteX3" fmla="*/ 88054 w 88053"/>
                  <a:gd name="connsiteY3" fmla="*/ 28799 h 28799"/>
                  <a:gd name="connsiteX4" fmla="*/ 0 w 88053"/>
                  <a:gd name="connsiteY4" fmla="*/ 28799 h 2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053" h="28799">
                    <a:moveTo>
                      <a:pt x="0" y="28799"/>
                    </a:moveTo>
                    <a:lnTo>
                      <a:pt x="0" y="0"/>
                    </a:lnTo>
                    <a:lnTo>
                      <a:pt x="88054" y="0"/>
                    </a:lnTo>
                    <a:lnTo>
                      <a:pt x="88054" y="28799"/>
                    </a:lnTo>
                    <a:lnTo>
                      <a:pt x="0" y="28799"/>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97" name="手繪多邊形: 圖案 296">
                <a:extLst>
                  <a:ext uri="{FF2B5EF4-FFF2-40B4-BE49-F238E27FC236}">
                    <a16:creationId xmlns:a16="http://schemas.microsoft.com/office/drawing/2014/main" id="{1CC5EE6C-9F5B-4C96-95DF-DB0D8CEFD50E}"/>
                  </a:ext>
                </a:extLst>
              </p:cNvPr>
              <p:cNvSpPr/>
              <p:nvPr/>
            </p:nvSpPr>
            <p:spPr>
              <a:xfrm>
                <a:off x="3448254" y="3668496"/>
                <a:ext cx="155837" cy="176709"/>
              </a:xfrm>
              <a:custGeom>
                <a:avLst/>
                <a:gdLst>
                  <a:gd name="connsiteX0" fmla="*/ 125332 w 155837"/>
                  <a:gd name="connsiteY0" fmla="*/ 118408 h 176709"/>
                  <a:gd name="connsiteX1" fmla="*/ 154934 w 155837"/>
                  <a:gd name="connsiteY1" fmla="*/ 122071 h 176709"/>
                  <a:gd name="connsiteX2" fmla="*/ 128995 w 155837"/>
                  <a:gd name="connsiteY2" fmla="*/ 162360 h 176709"/>
                  <a:gd name="connsiteX3" fmla="*/ 80578 w 155837"/>
                  <a:gd name="connsiteY3" fmla="*/ 176709 h 176709"/>
                  <a:gd name="connsiteX4" fmla="*/ 21725 w 155837"/>
                  <a:gd name="connsiteY4" fmla="*/ 153880 h 176709"/>
                  <a:gd name="connsiteX5" fmla="*/ 0 w 155837"/>
                  <a:gd name="connsiteY5" fmla="*/ 89810 h 176709"/>
                  <a:gd name="connsiteX6" fmla="*/ 21976 w 155837"/>
                  <a:gd name="connsiteY6" fmla="*/ 23581 h 176709"/>
                  <a:gd name="connsiteX7" fmla="*/ 78972 w 155837"/>
                  <a:gd name="connsiteY7" fmla="*/ 0 h 176709"/>
                  <a:gd name="connsiteX8" fmla="*/ 134363 w 155837"/>
                  <a:gd name="connsiteY8" fmla="*/ 23080 h 176709"/>
                  <a:gd name="connsiteX9" fmla="*/ 155837 w 155837"/>
                  <a:gd name="connsiteY9" fmla="*/ 88054 h 176709"/>
                  <a:gd name="connsiteX10" fmla="*/ 155687 w 155837"/>
                  <a:gd name="connsiteY10" fmla="*/ 95680 h 176709"/>
                  <a:gd name="connsiteX11" fmla="*/ 29552 w 155837"/>
                  <a:gd name="connsiteY11" fmla="*/ 95680 h 176709"/>
                  <a:gd name="connsiteX12" fmla="*/ 45306 w 155837"/>
                  <a:gd name="connsiteY12" fmla="*/ 138377 h 176709"/>
                  <a:gd name="connsiteX13" fmla="*/ 80678 w 155837"/>
                  <a:gd name="connsiteY13" fmla="*/ 153178 h 176709"/>
                  <a:gd name="connsiteX14" fmla="*/ 107571 w 155837"/>
                  <a:gd name="connsiteY14" fmla="*/ 144899 h 176709"/>
                  <a:gd name="connsiteX15" fmla="*/ 125332 w 155837"/>
                  <a:gd name="connsiteY15" fmla="*/ 118408 h 176709"/>
                  <a:gd name="connsiteX16" fmla="*/ 31258 w 155837"/>
                  <a:gd name="connsiteY16" fmla="*/ 72048 h 176709"/>
                  <a:gd name="connsiteX17" fmla="*/ 125684 w 155837"/>
                  <a:gd name="connsiteY17" fmla="*/ 72048 h 176709"/>
                  <a:gd name="connsiteX18" fmla="*/ 114846 w 155837"/>
                  <a:gd name="connsiteY18" fmla="*/ 40038 h 176709"/>
                  <a:gd name="connsiteX19" fmla="*/ 79323 w 155837"/>
                  <a:gd name="connsiteY19" fmla="*/ 23481 h 176709"/>
                  <a:gd name="connsiteX20" fmla="*/ 46109 w 155837"/>
                  <a:gd name="connsiteY20" fmla="*/ 36676 h 176709"/>
                  <a:gd name="connsiteX21" fmla="*/ 31258 w 155837"/>
                  <a:gd name="connsiteY21" fmla="*/ 72048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5837" h="176709">
                    <a:moveTo>
                      <a:pt x="125332" y="118408"/>
                    </a:moveTo>
                    <a:lnTo>
                      <a:pt x="154934" y="122071"/>
                    </a:lnTo>
                    <a:cubicBezTo>
                      <a:pt x="150268" y="139380"/>
                      <a:pt x="141588" y="152827"/>
                      <a:pt x="128995" y="162360"/>
                    </a:cubicBezTo>
                    <a:cubicBezTo>
                      <a:pt x="116351" y="171893"/>
                      <a:pt x="100246" y="176709"/>
                      <a:pt x="80578" y="176709"/>
                    </a:cubicBezTo>
                    <a:cubicBezTo>
                      <a:pt x="55843" y="176709"/>
                      <a:pt x="36225" y="169083"/>
                      <a:pt x="21725" y="153880"/>
                    </a:cubicBezTo>
                    <a:cubicBezTo>
                      <a:pt x="7225" y="138628"/>
                      <a:pt x="0" y="117304"/>
                      <a:pt x="0" y="89810"/>
                    </a:cubicBezTo>
                    <a:cubicBezTo>
                      <a:pt x="0" y="61362"/>
                      <a:pt x="7325" y="39285"/>
                      <a:pt x="21976" y="23581"/>
                    </a:cubicBezTo>
                    <a:cubicBezTo>
                      <a:pt x="36627" y="7877"/>
                      <a:pt x="55642" y="0"/>
                      <a:pt x="78972" y="0"/>
                    </a:cubicBezTo>
                    <a:cubicBezTo>
                      <a:pt x="101600" y="0"/>
                      <a:pt x="120064" y="7676"/>
                      <a:pt x="134363" y="23080"/>
                    </a:cubicBezTo>
                    <a:cubicBezTo>
                      <a:pt x="148713" y="38483"/>
                      <a:pt x="155837" y="60107"/>
                      <a:pt x="155837" y="88054"/>
                    </a:cubicBezTo>
                    <a:cubicBezTo>
                      <a:pt x="155837" y="89759"/>
                      <a:pt x="155787" y="92318"/>
                      <a:pt x="155687" y="95680"/>
                    </a:cubicBezTo>
                    <a:lnTo>
                      <a:pt x="29552" y="95680"/>
                    </a:lnTo>
                    <a:cubicBezTo>
                      <a:pt x="30606" y="114244"/>
                      <a:pt x="35874" y="128493"/>
                      <a:pt x="45306" y="138377"/>
                    </a:cubicBezTo>
                    <a:cubicBezTo>
                      <a:pt x="54739" y="148261"/>
                      <a:pt x="66529" y="153178"/>
                      <a:pt x="80678" y="153178"/>
                    </a:cubicBezTo>
                    <a:cubicBezTo>
                      <a:pt x="91165" y="153178"/>
                      <a:pt x="100145" y="150419"/>
                      <a:pt x="107571" y="144899"/>
                    </a:cubicBezTo>
                    <a:cubicBezTo>
                      <a:pt x="115097" y="139330"/>
                      <a:pt x="121017" y="130500"/>
                      <a:pt x="125332" y="118408"/>
                    </a:cubicBezTo>
                    <a:close/>
                    <a:moveTo>
                      <a:pt x="31258" y="72048"/>
                    </a:moveTo>
                    <a:lnTo>
                      <a:pt x="125684" y="72048"/>
                    </a:lnTo>
                    <a:cubicBezTo>
                      <a:pt x="124429" y="57799"/>
                      <a:pt x="120817" y="47163"/>
                      <a:pt x="114846" y="40038"/>
                    </a:cubicBezTo>
                    <a:cubicBezTo>
                      <a:pt x="105715" y="29000"/>
                      <a:pt x="93874" y="23481"/>
                      <a:pt x="79323" y="23481"/>
                    </a:cubicBezTo>
                    <a:cubicBezTo>
                      <a:pt x="66178" y="23481"/>
                      <a:pt x="55090" y="27896"/>
                      <a:pt x="46109" y="36676"/>
                    </a:cubicBezTo>
                    <a:cubicBezTo>
                      <a:pt x="37178" y="45507"/>
                      <a:pt x="32211" y="57298"/>
                      <a:pt x="31258" y="72048"/>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98" name="手繪多邊形: 圖案 297">
                <a:extLst>
                  <a:ext uri="{FF2B5EF4-FFF2-40B4-BE49-F238E27FC236}">
                    <a16:creationId xmlns:a16="http://schemas.microsoft.com/office/drawing/2014/main" id="{8881CCB6-B7F9-440C-B8C4-AC19809E77A5}"/>
                  </a:ext>
                </a:extLst>
              </p:cNvPr>
              <p:cNvSpPr/>
              <p:nvPr/>
            </p:nvSpPr>
            <p:spPr>
              <a:xfrm>
                <a:off x="3629479"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70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7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1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706 w 155737"/>
                  <a:gd name="connsiteY28" fmla="*/ 88104 h 176759"/>
                  <a:gd name="connsiteX29" fmla="*/ 70894 w 155737"/>
                  <a:gd name="connsiteY29" fmla="*/ 98941 h 176759"/>
                  <a:gd name="connsiteX30" fmla="*/ 45908 w 155737"/>
                  <a:gd name="connsiteY30" fmla="*/ 104661 h 176759"/>
                  <a:gd name="connsiteX31" fmla="*/ 34619 w 155737"/>
                  <a:gd name="connsiteY31" fmla="*/ 113993 h 176759"/>
                  <a:gd name="connsiteX32" fmla="*/ 30656 w 155737"/>
                  <a:gd name="connsiteY32" fmla="*/ 127590 h 176759"/>
                  <a:gd name="connsiteX33" fmla="*/ 39336 w 155737"/>
                  <a:gd name="connsiteY33" fmla="*/ 146706 h 176759"/>
                  <a:gd name="connsiteX34" fmla="*/ 64723 w 155737"/>
                  <a:gd name="connsiteY34" fmla="*/ 154332 h 176759"/>
                  <a:gd name="connsiteX35" fmla="*/ 94175 w 155737"/>
                  <a:gd name="connsiteY35" fmla="*/ 147107 h 176759"/>
                  <a:gd name="connsiteX36" fmla="*/ 113140 w 155737"/>
                  <a:gd name="connsiteY36" fmla="*/ 127289 h 176759"/>
                  <a:gd name="connsiteX37" fmla="*/ 117756 w 155737"/>
                  <a:gd name="connsiteY37" fmla="*/ 98640 h 176759"/>
                  <a:gd name="connsiteX38" fmla="*/ 11775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5" y="174903"/>
                      <a:pt x="69038" y="176759"/>
                      <a:pt x="57799" y="176759"/>
                    </a:cubicBezTo>
                    <a:cubicBezTo>
                      <a:pt x="39235" y="176759"/>
                      <a:pt x="24936" y="172244"/>
                      <a:pt x="14952" y="163162"/>
                    </a:cubicBezTo>
                    <a:cubicBezTo>
                      <a:pt x="4967" y="154081"/>
                      <a:pt x="0" y="142491"/>
                      <a:pt x="0" y="128393"/>
                    </a:cubicBezTo>
                    <a:cubicBezTo>
                      <a:pt x="0" y="120114"/>
                      <a:pt x="1907" y="112538"/>
                      <a:pt x="5670" y="105714"/>
                    </a:cubicBezTo>
                    <a:cubicBezTo>
                      <a:pt x="9433" y="98841"/>
                      <a:pt x="14350" y="93372"/>
                      <a:pt x="20471" y="89208"/>
                    </a:cubicBezTo>
                    <a:cubicBezTo>
                      <a:pt x="26592" y="85043"/>
                      <a:pt x="33466" y="81932"/>
                      <a:pt x="41092" y="79825"/>
                    </a:cubicBezTo>
                    <a:cubicBezTo>
                      <a:pt x="46711" y="78320"/>
                      <a:pt x="55190" y="76915"/>
                      <a:pt x="66580" y="75510"/>
                    </a:cubicBezTo>
                    <a:cubicBezTo>
                      <a:pt x="89709" y="72751"/>
                      <a:pt x="106768" y="69439"/>
                      <a:pt x="117706" y="65626"/>
                    </a:cubicBezTo>
                    <a:cubicBezTo>
                      <a:pt x="117806" y="61713"/>
                      <a:pt x="117857" y="59204"/>
                      <a:pt x="117857" y="58150"/>
                    </a:cubicBezTo>
                    <a:cubicBezTo>
                      <a:pt x="117857" y="46460"/>
                      <a:pt x="115147" y="38232"/>
                      <a:pt x="109728" y="33465"/>
                    </a:cubicBezTo>
                    <a:cubicBezTo>
                      <a:pt x="102403" y="26993"/>
                      <a:pt x="91516" y="23732"/>
                      <a:pt x="77066" y="23732"/>
                    </a:cubicBezTo>
                    <a:cubicBezTo>
                      <a:pt x="63569" y="23732"/>
                      <a:pt x="53635" y="26090"/>
                      <a:pt x="47213" y="30806"/>
                    </a:cubicBezTo>
                    <a:cubicBezTo>
                      <a:pt x="40791" y="35522"/>
                      <a:pt x="36024" y="43901"/>
                      <a:pt x="32964" y="55893"/>
                    </a:cubicBezTo>
                    <a:lnTo>
                      <a:pt x="4917" y="52080"/>
                    </a:lnTo>
                    <a:cubicBezTo>
                      <a:pt x="7476" y="40088"/>
                      <a:pt x="11640" y="30405"/>
                      <a:pt x="17511" y="23029"/>
                    </a:cubicBezTo>
                    <a:cubicBezTo>
                      <a:pt x="23331" y="15654"/>
                      <a:pt x="31810" y="9984"/>
                      <a:pt x="42848" y="5971"/>
                    </a:cubicBezTo>
                    <a:cubicBezTo>
                      <a:pt x="53886" y="2007"/>
                      <a:pt x="66680" y="0"/>
                      <a:pt x="81230" y="0"/>
                    </a:cubicBezTo>
                    <a:cubicBezTo>
                      <a:pt x="95680" y="0"/>
                      <a:pt x="107421"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4" y="167026"/>
                      <a:pt x="120917" y="160052"/>
                      <a:pt x="120064" y="152074"/>
                    </a:cubicBezTo>
                    <a:close/>
                    <a:moveTo>
                      <a:pt x="117706" y="88104"/>
                    </a:moveTo>
                    <a:cubicBezTo>
                      <a:pt x="107320" y="92368"/>
                      <a:pt x="91716" y="95981"/>
                      <a:pt x="70894" y="98941"/>
                    </a:cubicBezTo>
                    <a:cubicBezTo>
                      <a:pt x="59104" y="100647"/>
                      <a:pt x="50775" y="102554"/>
                      <a:pt x="45908" y="104661"/>
                    </a:cubicBezTo>
                    <a:cubicBezTo>
                      <a:pt x="41042" y="106768"/>
                      <a:pt x="37279" y="109879"/>
                      <a:pt x="34619" y="113993"/>
                    </a:cubicBezTo>
                    <a:cubicBezTo>
                      <a:pt x="31960" y="118057"/>
                      <a:pt x="30656" y="122623"/>
                      <a:pt x="30656" y="127590"/>
                    </a:cubicBezTo>
                    <a:cubicBezTo>
                      <a:pt x="30656" y="135216"/>
                      <a:pt x="33566" y="141588"/>
                      <a:pt x="39336" y="146706"/>
                    </a:cubicBezTo>
                    <a:cubicBezTo>
                      <a:pt x="45106" y="151823"/>
                      <a:pt x="53585" y="154332"/>
                      <a:pt x="64723" y="154332"/>
                    </a:cubicBezTo>
                    <a:cubicBezTo>
                      <a:pt x="75761" y="154332"/>
                      <a:pt x="85595" y="151924"/>
                      <a:pt x="94175" y="147107"/>
                    </a:cubicBezTo>
                    <a:cubicBezTo>
                      <a:pt x="102754" y="142290"/>
                      <a:pt x="109076" y="135668"/>
                      <a:pt x="113140" y="127289"/>
                    </a:cubicBezTo>
                    <a:cubicBezTo>
                      <a:pt x="116201" y="120816"/>
                      <a:pt x="117756" y="111284"/>
                      <a:pt x="117756" y="98640"/>
                    </a:cubicBezTo>
                    <a:lnTo>
                      <a:pt x="117756" y="88104"/>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99" name="手繪多邊形: 圖案 298">
                <a:extLst>
                  <a:ext uri="{FF2B5EF4-FFF2-40B4-BE49-F238E27FC236}">
                    <a16:creationId xmlns:a16="http://schemas.microsoft.com/office/drawing/2014/main" id="{D1005F50-2B2A-40A1-86E3-A7FFC7B19445}"/>
                  </a:ext>
                </a:extLst>
              </p:cNvPr>
              <p:cNvSpPr/>
              <p:nvPr/>
            </p:nvSpPr>
            <p:spPr>
              <a:xfrm>
                <a:off x="3809098" y="3668396"/>
                <a:ext cx="140484" cy="176709"/>
              </a:xfrm>
              <a:custGeom>
                <a:avLst/>
                <a:gdLst>
                  <a:gd name="connsiteX0" fmla="*/ 0 w 140484"/>
                  <a:gd name="connsiteY0" fmla="*/ 122472 h 176709"/>
                  <a:gd name="connsiteX1" fmla="*/ 28348 w 140484"/>
                  <a:gd name="connsiteY1" fmla="*/ 118007 h 176709"/>
                  <a:gd name="connsiteX2" fmla="*/ 41644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4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6 w 140484"/>
                  <a:gd name="connsiteY13" fmla="*/ 3412 h 176709"/>
                  <a:gd name="connsiteX14" fmla="*/ 67081 w 140484"/>
                  <a:gd name="connsiteY14" fmla="*/ 0 h 176709"/>
                  <a:gd name="connsiteX15" fmla="*/ 102052 w 140484"/>
                  <a:gd name="connsiteY15" fmla="*/ 5720 h 176709"/>
                  <a:gd name="connsiteX16" fmla="*/ 124278 w 140484"/>
                  <a:gd name="connsiteY16" fmla="*/ 21223 h 176709"/>
                  <a:gd name="connsiteX17" fmla="*/ 134163 w 140484"/>
                  <a:gd name="connsiteY17" fmla="*/ 47413 h 176709"/>
                  <a:gd name="connsiteX18" fmla="*/ 106116 w 140484"/>
                  <a:gd name="connsiteY18" fmla="*/ 51227 h 176709"/>
                  <a:gd name="connsiteX19" fmla="*/ 95028 w 140484"/>
                  <a:gd name="connsiteY19" fmla="*/ 30856 h 176709"/>
                  <a:gd name="connsiteX20" fmla="*/ 69138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4"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4"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6" y="3412"/>
                    </a:cubicBezTo>
                    <a:cubicBezTo>
                      <a:pt x="49972" y="1104"/>
                      <a:pt x="58251" y="0"/>
                      <a:pt x="67081" y="0"/>
                    </a:cubicBezTo>
                    <a:cubicBezTo>
                      <a:pt x="80327" y="0"/>
                      <a:pt x="92017" y="1907"/>
                      <a:pt x="102052" y="5720"/>
                    </a:cubicBezTo>
                    <a:cubicBezTo>
                      <a:pt x="112086" y="9533"/>
                      <a:pt x="119512" y="14701"/>
                      <a:pt x="124278" y="21223"/>
                    </a:cubicBezTo>
                    <a:cubicBezTo>
                      <a:pt x="129045" y="27746"/>
                      <a:pt x="132356" y="36476"/>
                      <a:pt x="134163" y="47413"/>
                    </a:cubicBezTo>
                    <a:lnTo>
                      <a:pt x="106116" y="51227"/>
                    </a:lnTo>
                    <a:cubicBezTo>
                      <a:pt x="104861" y="42547"/>
                      <a:pt x="101149" y="35723"/>
                      <a:pt x="95028" y="30856"/>
                    </a:cubicBezTo>
                    <a:cubicBezTo>
                      <a:pt x="88906" y="25990"/>
                      <a:pt x="80277" y="23531"/>
                      <a:pt x="69138" y="23531"/>
                    </a:cubicBezTo>
                    <a:cubicBezTo>
                      <a:pt x="55993" y="23531"/>
                      <a:pt x="46560" y="25689"/>
                      <a:pt x="40941" y="30054"/>
                    </a:cubicBezTo>
                    <a:cubicBezTo>
                      <a:pt x="35322"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7" y="105263"/>
                      <a:pt x="140484" y="113441"/>
                      <a:pt x="140484" y="123225"/>
                    </a:cubicBezTo>
                    <a:cubicBezTo>
                      <a:pt x="140484" y="132758"/>
                      <a:pt x="137675" y="141789"/>
                      <a:pt x="132105" y="150218"/>
                    </a:cubicBezTo>
                    <a:cubicBezTo>
                      <a:pt x="126536" y="158647"/>
                      <a:pt x="118509" y="165169"/>
                      <a:pt x="107972" y="169785"/>
                    </a:cubicBezTo>
                    <a:cubicBezTo>
                      <a:pt x="97486" y="174401"/>
                      <a:pt x="85595" y="176709"/>
                      <a:pt x="72299" y="176709"/>
                    </a:cubicBezTo>
                    <a:cubicBezTo>
                      <a:pt x="50323" y="176709"/>
                      <a:pt x="33566"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0" name="手繪多邊形: 圖案 299">
                <a:extLst>
                  <a:ext uri="{FF2B5EF4-FFF2-40B4-BE49-F238E27FC236}">
                    <a16:creationId xmlns:a16="http://schemas.microsoft.com/office/drawing/2014/main" id="{EB222414-42DF-4666-9D7C-63A6E95C46C8}"/>
                  </a:ext>
                </a:extLst>
              </p:cNvPr>
              <p:cNvSpPr/>
              <p:nvPr/>
            </p:nvSpPr>
            <p:spPr>
              <a:xfrm>
                <a:off x="3967896" y="3613155"/>
                <a:ext cx="82484"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5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7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7" y="229591"/>
                      <a:pt x="67182" y="230444"/>
                      <a:pt x="60810" y="230444"/>
                    </a:cubicBezTo>
                    <a:cubicBezTo>
                      <a:pt x="50424" y="230444"/>
                      <a:pt x="42346" y="228789"/>
                      <a:pt x="36626" y="225527"/>
                    </a:cubicBezTo>
                    <a:cubicBezTo>
                      <a:pt x="30907" y="222216"/>
                      <a:pt x="26843" y="217901"/>
                      <a:pt x="24535"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3" y="193668"/>
                      <a:pt x="51026" y="195976"/>
                    </a:cubicBezTo>
                    <a:cubicBezTo>
                      <a:pt x="52029" y="198334"/>
                      <a:pt x="53685" y="200190"/>
                      <a:pt x="55943" y="201545"/>
                    </a:cubicBezTo>
                    <a:cubicBezTo>
                      <a:pt x="58201" y="202950"/>
                      <a:pt x="61512" y="203602"/>
                      <a:pt x="65727" y="203602"/>
                    </a:cubicBezTo>
                    <a:cubicBezTo>
                      <a:pt x="68938" y="203652"/>
                      <a:pt x="73152" y="203301"/>
                      <a:pt x="78320" y="202548"/>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1" name="手繪多邊形: 圖案 300">
                <a:extLst>
                  <a:ext uri="{FF2B5EF4-FFF2-40B4-BE49-F238E27FC236}">
                    <a16:creationId xmlns:a16="http://schemas.microsoft.com/office/drawing/2014/main" id="{5C0E352D-9EE1-4783-8C7E-01EF77D8824E}"/>
                  </a:ext>
                </a:extLst>
              </p:cNvPr>
              <p:cNvSpPr/>
              <p:nvPr/>
            </p:nvSpPr>
            <p:spPr>
              <a:xfrm>
                <a:off x="4063124" y="3742501"/>
                <a:ext cx="88053" cy="28799"/>
              </a:xfrm>
              <a:custGeom>
                <a:avLst/>
                <a:gdLst>
                  <a:gd name="connsiteX0" fmla="*/ 0 w 88053"/>
                  <a:gd name="connsiteY0" fmla="*/ 28799 h 28799"/>
                  <a:gd name="connsiteX1" fmla="*/ 0 w 88053"/>
                  <a:gd name="connsiteY1" fmla="*/ 0 h 28799"/>
                  <a:gd name="connsiteX2" fmla="*/ 88054 w 88053"/>
                  <a:gd name="connsiteY2" fmla="*/ 0 h 28799"/>
                  <a:gd name="connsiteX3" fmla="*/ 88054 w 88053"/>
                  <a:gd name="connsiteY3" fmla="*/ 28799 h 28799"/>
                  <a:gd name="connsiteX4" fmla="*/ 0 w 88053"/>
                  <a:gd name="connsiteY4" fmla="*/ 28799 h 28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053" h="28799">
                    <a:moveTo>
                      <a:pt x="0" y="28799"/>
                    </a:moveTo>
                    <a:lnTo>
                      <a:pt x="0" y="0"/>
                    </a:lnTo>
                    <a:lnTo>
                      <a:pt x="88054" y="0"/>
                    </a:lnTo>
                    <a:lnTo>
                      <a:pt x="88054" y="28799"/>
                    </a:lnTo>
                    <a:lnTo>
                      <a:pt x="0" y="28799"/>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2" name="手繪多邊形: 圖案 301">
                <a:extLst>
                  <a:ext uri="{FF2B5EF4-FFF2-40B4-BE49-F238E27FC236}">
                    <a16:creationId xmlns:a16="http://schemas.microsoft.com/office/drawing/2014/main" id="{47188132-4D3C-4EEB-BA9B-446A2B457AEF}"/>
                  </a:ext>
                </a:extLst>
              </p:cNvPr>
              <p:cNvSpPr/>
              <p:nvPr/>
            </p:nvSpPr>
            <p:spPr>
              <a:xfrm>
                <a:off x="4196935" y="3606984"/>
                <a:ext cx="85996" cy="234357"/>
              </a:xfrm>
              <a:custGeom>
                <a:avLst/>
                <a:gdLst>
                  <a:gd name="connsiteX0" fmla="*/ 85946 w 85996"/>
                  <a:gd name="connsiteY0" fmla="*/ 234358 h 234357"/>
                  <a:gd name="connsiteX1" fmla="*/ 57297 w 85996"/>
                  <a:gd name="connsiteY1" fmla="*/ 234358 h 234357"/>
                  <a:gd name="connsiteX2" fmla="*/ 57297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7" y="234358"/>
                    </a:lnTo>
                    <a:lnTo>
                      <a:pt x="57297" y="51728"/>
                    </a:lnTo>
                    <a:cubicBezTo>
                      <a:pt x="50374" y="58301"/>
                      <a:pt x="41342" y="64874"/>
                      <a:pt x="30154" y="71496"/>
                    </a:cubicBezTo>
                    <a:cubicBezTo>
                      <a:pt x="18965" y="78069"/>
                      <a:pt x="8880" y="83036"/>
                      <a:pt x="0" y="86297"/>
                    </a:cubicBezTo>
                    <a:lnTo>
                      <a:pt x="0" y="58602"/>
                    </a:lnTo>
                    <a:cubicBezTo>
                      <a:pt x="16005" y="51076"/>
                      <a:pt x="30054" y="41945"/>
                      <a:pt x="42045" y="31208"/>
                    </a:cubicBezTo>
                    <a:cubicBezTo>
                      <a:pt x="54036" y="20471"/>
                      <a:pt x="62515" y="10085"/>
                      <a:pt x="67533" y="0"/>
                    </a:cubicBezTo>
                    <a:lnTo>
                      <a:pt x="85997" y="0"/>
                    </a:lnTo>
                    <a:lnTo>
                      <a:pt x="85997" y="234358"/>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3" name="手繪多邊形: 圖案 302">
                <a:extLst>
                  <a:ext uri="{FF2B5EF4-FFF2-40B4-BE49-F238E27FC236}">
                    <a16:creationId xmlns:a16="http://schemas.microsoft.com/office/drawing/2014/main" id="{7784D038-3206-437A-A80A-19DDC572870F}"/>
                  </a:ext>
                </a:extLst>
              </p:cNvPr>
              <p:cNvSpPr/>
              <p:nvPr/>
            </p:nvSpPr>
            <p:spPr>
              <a:xfrm>
                <a:off x="4372340"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4" name="手繪多邊形: 圖案 303">
                <a:extLst>
                  <a:ext uri="{FF2B5EF4-FFF2-40B4-BE49-F238E27FC236}">
                    <a16:creationId xmlns:a16="http://schemas.microsoft.com/office/drawing/2014/main" id="{A40940E3-7339-4A50-98B3-F977EAC9D77C}"/>
                  </a:ext>
                </a:extLst>
              </p:cNvPr>
              <p:cNvSpPr/>
              <p:nvPr/>
            </p:nvSpPr>
            <p:spPr>
              <a:xfrm>
                <a:off x="4445141" y="3668396"/>
                <a:ext cx="155737" cy="176759"/>
              </a:xfrm>
              <a:custGeom>
                <a:avLst/>
                <a:gdLst>
                  <a:gd name="connsiteX0" fmla="*/ 120064 w 155737"/>
                  <a:gd name="connsiteY0" fmla="*/ 152074 h 176759"/>
                  <a:gd name="connsiteX1" fmla="*/ 89408 w 155737"/>
                  <a:gd name="connsiteY1" fmla="*/ 171190 h 176759"/>
                  <a:gd name="connsiteX2" fmla="*/ 57799 w 155737"/>
                  <a:gd name="connsiteY2" fmla="*/ 176759 h 176759"/>
                  <a:gd name="connsiteX3" fmla="*/ 14952 w 155737"/>
                  <a:gd name="connsiteY3" fmla="*/ 163162 h 176759"/>
                  <a:gd name="connsiteX4" fmla="*/ 0 w 155737"/>
                  <a:gd name="connsiteY4" fmla="*/ 128393 h 176759"/>
                  <a:gd name="connsiteX5" fmla="*/ 5670 w 155737"/>
                  <a:gd name="connsiteY5" fmla="*/ 105714 h 176759"/>
                  <a:gd name="connsiteX6" fmla="*/ 20471 w 155737"/>
                  <a:gd name="connsiteY6" fmla="*/ 89208 h 176759"/>
                  <a:gd name="connsiteX7" fmla="*/ 41092 w 155737"/>
                  <a:gd name="connsiteY7" fmla="*/ 79825 h 176759"/>
                  <a:gd name="connsiteX8" fmla="*/ 66580 w 155737"/>
                  <a:gd name="connsiteY8" fmla="*/ 75510 h 176759"/>
                  <a:gd name="connsiteX9" fmla="*/ 117706 w 155737"/>
                  <a:gd name="connsiteY9" fmla="*/ 65626 h 176759"/>
                  <a:gd name="connsiteX10" fmla="*/ 117856 w 155737"/>
                  <a:gd name="connsiteY10" fmla="*/ 58150 h 176759"/>
                  <a:gd name="connsiteX11" fmla="*/ 109728 w 155737"/>
                  <a:gd name="connsiteY11" fmla="*/ 33465 h 176759"/>
                  <a:gd name="connsiteX12" fmla="*/ 77066 w 155737"/>
                  <a:gd name="connsiteY12" fmla="*/ 23732 h 176759"/>
                  <a:gd name="connsiteX13" fmla="*/ 47213 w 155737"/>
                  <a:gd name="connsiteY13" fmla="*/ 30806 h 176759"/>
                  <a:gd name="connsiteX14" fmla="*/ 32964 w 155737"/>
                  <a:gd name="connsiteY14" fmla="*/ 55893 h 176759"/>
                  <a:gd name="connsiteX15" fmla="*/ 4917 w 155737"/>
                  <a:gd name="connsiteY15" fmla="*/ 52080 h 176759"/>
                  <a:gd name="connsiteX16" fmla="*/ 17510 w 155737"/>
                  <a:gd name="connsiteY16" fmla="*/ 23029 h 176759"/>
                  <a:gd name="connsiteX17" fmla="*/ 42848 w 155737"/>
                  <a:gd name="connsiteY17" fmla="*/ 5971 h 176759"/>
                  <a:gd name="connsiteX18" fmla="*/ 81230 w 155737"/>
                  <a:gd name="connsiteY18" fmla="*/ 0 h 176759"/>
                  <a:gd name="connsiteX19" fmla="*/ 116401 w 155737"/>
                  <a:gd name="connsiteY19" fmla="*/ 5118 h 176759"/>
                  <a:gd name="connsiteX20" fmla="*/ 136320 w 155737"/>
                  <a:gd name="connsiteY20" fmla="*/ 17912 h 176759"/>
                  <a:gd name="connsiteX21" fmla="*/ 145251 w 155737"/>
                  <a:gd name="connsiteY21" fmla="*/ 37429 h 176759"/>
                  <a:gd name="connsiteX22" fmla="*/ 146706 w 155737"/>
                  <a:gd name="connsiteY22" fmla="*/ 63870 h 176759"/>
                  <a:gd name="connsiteX23" fmla="*/ 146706 w 155737"/>
                  <a:gd name="connsiteY23" fmla="*/ 102102 h 176759"/>
                  <a:gd name="connsiteX24" fmla="*/ 148512 w 155737"/>
                  <a:gd name="connsiteY24" fmla="*/ 152676 h 176759"/>
                  <a:gd name="connsiteX25" fmla="*/ 155737 w 155737"/>
                  <a:gd name="connsiteY25" fmla="*/ 172996 h 176759"/>
                  <a:gd name="connsiteX26" fmla="*/ 125784 w 155737"/>
                  <a:gd name="connsiteY26" fmla="*/ 172996 h 176759"/>
                  <a:gd name="connsiteX27" fmla="*/ 120064 w 155737"/>
                  <a:gd name="connsiteY27" fmla="*/ 152074 h 176759"/>
                  <a:gd name="connsiteX28" fmla="*/ 117656 w 155737"/>
                  <a:gd name="connsiteY28" fmla="*/ 88104 h 176759"/>
                  <a:gd name="connsiteX29" fmla="*/ 70844 w 155737"/>
                  <a:gd name="connsiteY29" fmla="*/ 98941 h 176759"/>
                  <a:gd name="connsiteX30" fmla="*/ 45858 w 155737"/>
                  <a:gd name="connsiteY30" fmla="*/ 104661 h 176759"/>
                  <a:gd name="connsiteX31" fmla="*/ 34569 w 155737"/>
                  <a:gd name="connsiteY31" fmla="*/ 113993 h 176759"/>
                  <a:gd name="connsiteX32" fmla="*/ 30606 w 155737"/>
                  <a:gd name="connsiteY32" fmla="*/ 127590 h 176759"/>
                  <a:gd name="connsiteX33" fmla="*/ 39286 w 155737"/>
                  <a:gd name="connsiteY33" fmla="*/ 146706 h 176759"/>
                  <a:gd name="connsiteX34" fmla="*/ 64673 w 155737"/>
                  <a:gd name="connsiteY34" fmla="*/ 154332 h 176759"/>
                  <a:gd name="connsiteX35" fmla="*/ 94125 w 155737"/>
                  <a:gd name="connsiteY35" fmla="*/ 147107 h 176759"/>
                  <a:gd name="connsiteX36" fmla="*/ 113090 w 155737"/>
                  <a:gd name="connsiteY36" fmla="*/ 127289 h 176759"/>
                  <a:gd name="connsiteX37" fmla="*/ 117706 w 155737"/>
                  <a:gd name="connsiteY37" fmla="*/ 98640 h 176759"/>
                  <a:gd name="connsiteX38" fmla="*/ 117706 w 155737"/>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7" h="176759">
                    <a:moveTo>
                      <a:pt x="120064" y="152074"/>
                    </a:moveTo>
                    <a:cubicBezTo>
                      <a:pt x="109427" y="161105"/>
                      <a:pt x="99242" y="167477"/>
                      <a:pt x="89408" y="171190"/>
                    </a:cubicBezTo>
                    <a:cubicBezTo>
                      <a:pt x="79575" y="174903"/>
                      <a:pt x="69038" y="176759"/>
                      <a:pt x="57799" y="176759"/>
                    </a:cubicBezTo>
                    <a:cubicBezTo>
                      <a:pt x="39235" y="176759"/>
                      <a:pt x="24936" y="172244"/>
                      <a:pt x="14952" y="163162"/>
                    </a:cubicBezTo>
                    <a:cubicBezTo>
                      <a:pt x="4967" y="154081"/>
                      <a:pt x="0" y="142491"/>
                      <a:pt x="0" y="128393"/>
                    </a:cubicBezTo>
                    <a:cubicBezTo>
                      <a:pt x="0" y="120114"/>
                      <a:pt x="1907" y="112538"/>
                      <a:pt x="5670" y="105714"/>
                    </a:cubicBezTo>
                    <a:cubicBezTo>
                      <a:pt x="9433" y="98841"/>
                      <a:pt x="14350" y="93372"/>
                      <a:pt x="20471" y="89208"/>
                    </a:cubicBezTo>
                    <a:cubicBezTo>
                      <a:pt x="26592" y="85043"/>
                      <a:pt x="33466" y="81932"/>
                      <a:pt x="41092"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1" y="15654"/>
                      <a:pt x="31810" y="9984"/>
                      <a:pt x="42848" y="5971"/>
                    </a:cubicBezTo>
                    <a:cubicBezTo>
                      <a:pt x="53886" y="2007"/>
                      <a:pt x="66680" y="0"/>
                      <a:pt x="81230" y="0"/>
                    </a:cubicBezTo>
                    <a:cubicBezTo>
                      <a:pt x="95680" y="0"/>
                      <a:pt x="107421"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4" y="167026"/>
                      <a:pt x="120917" y="160052"/>
                      <a:pt x="120064" y="152074"/>
                    </a:cubicBezTo>
                    <a:close/>
                    <a:moveTo>
                      <a:pt x="117656" y="88104"/>
                    </a:moveTo>
                    <a:cubicBezTo>
                      <a:pt x="107270" y="92368"/>
                      <a:pt x="91666" y="95981"/>
                      <a:pt x="70844" y="98941"/>
                    </a:cubicBezTo>
                    <a:cubicBezTo>
                      <a:pt x="59054" y="100647"/>
                      <a:pt x="50725" y="102554"/>
                      <a:pt x="45858" y="104661"/>
                    </a:cubicBezTo>
                    <a:cubicBezTo>
                      <a:pt x="40992" y="106768"/>
                      <a:pt x="37229" y="109879"/>
                      <a:pt x="34569" y="113993"/>
                    </a:cubicBezTo>
                    <a:cubicBezTo>
                      <a:pt x="31910" y="118057"/>
                      <a:pt x="30606" y="122623"/>
                      <a:pt x="30606" y="127590"/>
                    </a:cubicBezTo>
                    <a:cubicBezTo>
                      <a:pt x="30606" y="135216"/>
                      <a:pt x="33516" y="141588"/>
                      <a:pt x="39286" y="146706"/>
                    </a:cubicBezTo>
                    <a:cubicBezTo>
                      <a:pt x="45056" y="151823"/>
                      <a:pt x="53535" y="154332"/>
                      <a:pt x="64673" y="154332"/>
                    </a:cubicBezTo>
                    <a:cubicBezTo>
                      <a:pt x="75711" y="154332"/>
                      <a:pt x="85545" y="151924"/>
                      <a:pt x="94125" y="147107"/>
                    </a:cubicBezTo>
                    <a:cubicBezTo>
                      <a:pt x="102704" y="142290"/>
                      <a:pt x="109026" y="135668"/>
                      <a:pt x="113090" y="127289"/>
                    </a:cubicBezTo>
                    <a:cubicBezTo>
                      <a:pt x="116151" y="120816"/>
                      <a:pt x="117706" y="111284"/>
                      <a:pt x="117706" y="98640"/>
                    </a:cubicBezTo>
                    <a:lnTo>
                      <a:pt x="117706" y="88104"/>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5" name="手繪多邊形: 圖案 304">
                <a:extLst>
                  <a:ext uri="{FF2B5EF4-FFF2-40B4-BE49-F238E27FC236}">
                    <a16:creationId xmlns:a16="http://schemas.microsoft.com/office/drawing/2014/main" id="{D3B05737-F6E0-4089-AA0B-C1F9951E43ED}"/>
                  </a:ext>
                </a:extLst>
              </p:cNvPr>
              <p:cNvSpPr/>
              <p:nvPr/>
            </p:nvSpPr>
            <p:spPr>
              <a:xfrm>
                <a:off x="4636200" y="3668446"/>
                <a:ext cx="229139" cy="172996"/>
              </a:xfrm>
              <a:custGeom>
                <a:avLst/>
                <a:gdLst>
                  <a:gd name="connsiteX0" fmla="*/ 0 w 229139"/>
                  <a:gd name="connsiteY0" fmla="*/ 172896 h 172996"/>
                  <a:gd name="connsiteX1" fmla="*/ 0 w 229139"/>
                  <a:gd name="connsiteY1" fmla="*/ 3813 h 172996"/>
                  <a:gd name="connsiteX2" fmla="*/ 25638 w 229139"/>
                  <a:gd name="connsiteY2" fmla="*/ 3813 h 172996"/>
                  <a:gd name="connsiteX3" fmla="*/ 25638 w 229139"/>
                  <a:gd name="connsiteY3" fmla="*/ 27545 h 172996"/>
                  <a:gd name="connsiteX4" fmla="*/ 46811 w 229139"/>
                  <a:gd name="connsiteY4" fmla="*/ 7576 h 172996"/>
                  <a:gd name="connsiteX5" fmla="*/ 76915 w 229139"/>
                  <a:gd name="connsiteY5" fmla="*/ 0 h 172996"/>
                  <a:gd name="connsiteX6" fmla="*/ 107721 w 229139"/>
                  <a:gd name="connsiteY6" fmla="*/ 7827 h 172996"/>
                  <a:gd name="connsiteX7" fmla="*/ 124680 w 229139"/>
                  <a:gd name="connsiteY7" fmla="*/ 29652 h 172996"/>
                  <a:gd name="connsiteX8" fmla="*/ 176910 w 229139"/>
                  <a:gd name="connsiteY8" fmla="*/ 50 h 172996"/>
                  <a:gd name="connsiteX9" fmla="*/ 215593 w 229139"/>
                  <a:gd name="connsiteY9" fmla="*/ 13998 h 172996"/>
                  <a:gd name="connsiteX10" fmla="*/ 229140 w 229139"/>
                  <a:gd name="connsiteY10" fmla="*/ 56896 h 172996"/>
                  <a:gd name="connsiteX11" fmla="*/ 229140 w 229139"/>
                  <a:gd name="connsiteY11" fmla="*/ 172996 h 172996"/>
                  <a:gd name="connsiteX12" fmla="*/ 200642 w 229139"/>
                  <a:gd name="connsiteY12" fmla="*/ 172996 h 172996"/>
                  <a:gd name="connsiteX13" fmla="*/ 200642 w 229139"/>
                  <a:gd name="connsiteY13" fmla="*/ 66379 h 172996"/>
                  <a:gd name="connsiteX14" fmla="*/ 197832 w 229139"/>
                  <a:gd name="connsiteY14" fmla="*/ 41593 h 172996"/>
                  <a:gd name="connsiteX15" fmla="*/ 187697 w 229139"/>
                  <a:gd name="connsiteY15" fmla="*/ 29401 h 172996"/>
                  <a:gd name="connsiteX16" fmla="*/ 170488 w 229139"/>
                  <a:gd name="connsiteY16" fmla="*/ 24785 h 172996"/>
                  <a:gd name="connsiteX17" fmla="*/ 140886 w 229139"/>
                  <a:gd name="connsiteY17" fmla="*/ 36626 h 172996"/>
                  <a:gd name="connsiteX18" fmla="*/ 129095 w 229139"/>
                  <a:gd name="connsiteY18" fmla="*/ 74607 h 172996"/>
                  <a:gd name="connsiteX19" fmla="*/ 129095 w 229139"/>
                  <a:gd name="connsiteY19" fmla="*/ 172846 h 172996"/>
                  <a:gd name="connsiteX20" fmla="*/ 100446 w 229139"/>
                  <a:gd name="connsiteY20" fmla="*/ 172846 h 172996"/>
                  <a:gd name="connsiteX21" fmla="*/ 100446 w 229139"/>
                  <a:gd name="connsiteY21" fmla="*/ 62967 h 172996"/>
                  <a:gd name="connsiteX22" fmla="*/ 93422 w 229139"/>
                  <a:gd name="connsiteY22" fmla="*/ 34318 h 172996"/>
                  <a:gd name="connsiteX23" fmla="*/ 70493 w 229139"/>
                  <a:gd name="connsiteY23" fmla="*/ 24785 h 172996"/>
                  <a:gd name="connsiteX24" fmla="*/ 48116 w 229139"/>
                  <a:gd name="connsiteY24" fmla="*/ 31157 h 172996"/>
                  <a:gd name="connsiteX25" fmla="*/ 33214 w 229139"/>
                  <a:gd name="connsiteY25" fmla="*/ 49772 h 172996"/>
                  <a:gd name="connsiteX26" fmla="*/ 28599 w 229139"/>
                  <a:gd name="connsiteY26" fmla="*/ 85093 h 172996"/>
                  <a:gd name="connsiteX27" fmla="*/ 28599 w 229139"/>
                  <a:gd name="connsiteY27" fmla="*/ 172846 h 172996"/>
                  <a:gd name="connsiteX28" fmla="*/ 0 w 229139"/>
                  <a:gd name="connsiteY28" fmla="*/ 172846 h 17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29139" h="172996">
                    <a:moveTo>
                      <a:pt x="0" y="172896"/>
                    </a:moveTo>
                    <a:lnTo>
                      <a:pt x="0" y="3813"/>
                    </a:lnTo>
                    <a:lnTo>
                      <a:pt x="25638" y="3813"/>
                    </a:lnTo>
                    <a:lnTo>
                      <a:pt x="25638" y="27545"/>
                    </a:lnTo>
                    <a:cubicBezTo>
                      <a:pt x="30957" y="19266"/>
                      <a:pt x="37981" y="12593"/>
                      <a:pt x="46811" y="7576"/>
                    </a:cubicBezTo>
                    <a:cubicBezTo>
                      <a:pt x="55642" y="2559"/>
                      <a:pt x="65677" y="0"/>
                      <a:pt x="76915" y="0"/>
                    </a:cubicBezTo>
                    <a:cubicBezTo>
                      <a:pt x="89459" y="0"/>
                      <a:pt x="99694" y="2609"/>
                      <a:pt x="107721" y="7827"/>
                    </a:cubicBezTo>
                    <a:cubicBezTo>
                      <a:pt x="115749" y="13045"/>
                      <a:pt x="121368" y="20320"/>
                      <a:pt x="124680" y="29652"/>
                    </a:cubicBezTo>
                    <a:cubicBezTo>
                      <a:pt x="138076" y="9884"/>
                      <a:pt x="155486" y="50"/>
                      <a:pt x="176910" y="50"/>
                    </a:cubicBezTo>
                    <a:cubicBezTo>
                      <a:pt x="193668" y="50"/>
                      <a:pt x="206562" y="4716"/>
                      <a:pt x="215593" y="13998"/>
                    </a:cubicBezTo>
                    <a:cubicBezTo>
                      <a:pt x="224625" y="23280"/>
                      <a:pt x="229140" y="37580"/>
                      <a:pt x="229140" y="56896"/>
                    </a:cubicBezTo>
                    <a:lnTo>
                      <a:pt x="229140" y="172996"/>
                    </a:lnTo>
                    <a:lnTo>
                      <a:pt x="200642" y="172996"/>
                    </a:lnTo>
                    <a:lnTo>
                      <a:pt x="200642" y="66379"/>
                    </a:lnTo>
                    <a:cubicBezTo>
                      <a:pt x="200642" y="54889"/>
                      <a:pt x="199688" y="46661"/>
                      <a:pt x="197832" y="41593"/>
                    </a:cubicBezTo>
                    <a:cubicBezTo>
                      <a:pt x="195976" y="36576"/>
                      <a:pt x="192614" y="32512"/>
                      <a:pt x="187697" y="29401"/>
                    </a:cubicBezTo>
                    <a:cubicBezTo>
                      <a:pt x="182830" y="26341"/>
                      <a:pt x="177060" y="24785"/>
                      <a:pt x="170488" y="24785"/>
                    </a:cubicBezTo>
                    <a:cubicBezTo>
                      <a:pt x="158597" y="24785"/>
                      <a:pt x="148713" y="28749"/>
                      <a:pt x="140886" y="36626"/>
                    </a:cubicBezTo>
                    <a:cubicBezTo>
                      <a:pt x="133009" y="44554"/>
                      <a:pt x="129095" y="57197"/>
                      <a:pt x="129095" y="74607"/>
                    </a:cubicBezTo>
                    <a:lnTo>
                      <a:pt x="129095" y="172846"/>
                    </a:lnTo>
                    <a:lnTo>
                      <a:pt x="100446" y="172846"/>
                    </a:lnTo>
                    <a:lnTo>
                      <a:pt x="100446" y="62967"/>
                    </a:lnTo>
                    <a:cubicBezTo>
                      <a:pt x="100446" y="50223"/>
                      <a:pt x="98088" y="40690"/>
                      <a:pt x="93422" y="34318"/>
                    </a:cubicBezTo>
                    <a:cubicBezTo>
                      <a:pt x="88756" y="27946"/>
                      <a:pt x="81130" y="24785"/>
                      <a:pt x="70493" y="24785"/>
                    </a:cubicBezTo>
                    <a:cubicBezTo>
                      <a:pt x="62415" y="24785"/>
                      <a:pt x="54990" y="26893"/>
                      <a:pt x="48116" y="31157"/>
                    </a:cubicBezTo>
                    <a:cubicBezTo>
                      <a:pt x="41292" y="35422"/>
                      <a:pt x="36325" y="41593"/>
                      <a:pt x="33214" y="49772"/>
                    </a:cubicBezTo>
                    <a:cubicBezTo>
                      <a:pt x="30154" y="57950"/>
                      <a:pt x="28599" y="69740"/>
                      <a:pt x="28599" y="85093"/>
                    </a:cubicBezTo>
                    <a:lnTo>
                      <a:pt x="28599" y="172846"/>
                    </a:lnTo>
                    <a:lnTo>
                      <a:pt x="0" y="172846"/>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6" name="手繪多邊形: 圖案 305">
                <a:extLst>
                  <a:ext uri="{FF2B5EF4-FFF2-40B4-BE49-F238E27FC236}">
                    <a16:creationId xmlns:a16="http://schemas.microsoft.com/office/drawing/2014/main" id="{A95FFEF2-8602-4BAB-83FD-1C6510172982}"/>
                  </a:ext>
                </a:extLst>
              </p:cNvPr>
              <p:cNvSpPr/>
              <p:nvPr/>
            </p:nvSpPr>
            <p:spPr>
              <a:xfrm>
                <a:off x="4898153"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0 w 155736"/>
                  <a:gd name="connsiteY6" fmla="*/ 89208 h 176759"/>
                  <a:gd name="connsiteX7" fmla="*/ 41092 w 155736"/>
                  <a:gd name="connsiteY7" fmla="*/ 79825 h 176759"/>
                  <a:gd name="connsiteX8" fmla="*/ 66579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3 w 155736"/>
                  <a:gd name="connsiteY13" fmla="*/ 30806 h 176759"/>
                  <a:gd name="connsiteX14" fmla="*/ 32964 w 155736"/>
                  <a:gd name="connsiteY14" fmla="*/ 55893 h 176759"/>
                  <a:gd name="connsiteX15" fmla="*/ 4917 w 155736"/>
                  <a:gd name="connsiteY15" fmla="*/ 52080 h 176759"/>
                  <a:gd name="connsiteX16" fmla="*/ 17510 w 155736"/>
                  <a:gd name="connsiteY16" fmla="*/ 23029 h 176759"/>
                  <a:gd name="connsiteX17" fmla="*/ 42848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4 w 155736"/>
                  <a:gd name="connsiteY26" fmla="*/ 172996 h 176759"/>
                  <a:gd name="connsiteX27" fmla="*/ 120064 w 155736"/>
                  <a:gd name="connsiteY27" fmla="*/ 152074 h 176759"/>
                  <a:gd name="connsiteX28" fmla="*/ 117706 w 155736"/>
                  <a:gd name="connsiteY28" fmla="*/ 88104 h 176759"/>
                  <a:gd name="connsiteX29" fmla="*/ 70894 w 155736"/>
                  <a:gd name="connsiteY29" fmla="*/ 98941 h 176759"/>
                  <a:gd name="connsiteX30" fmla="*/ 45908 w 155736"/>
                  <a:gd name="connsiteY30" fmla="*/ 104661 h 176759"/>
                  <a:gd name="connsiteX31" fmla="*/ 34619 w 155736"/>
                  <a:gd name="connsiteY31" fmla="*/ 113993 h 176759"/>
                  <a:gd name="connsiteX32" fmla="*/ 30656 w 155736"/>
                  <a:gd name="connsiteY32" fmla="*/ 127590 h 176759"/>
                  <a:gd name="connsiteX33" fmla="*/ 39335 w 155736"/>
                  <a:gd name="connsiteY33" fmla="*/ 146706 h 176759"/>
                  <a:gd name="connsiteX34" fmla="*/ 64723 w 155736"/>
                  <a:gd name="connsiteY34" fmla="*/ 154332 h 176759"/>
                  <a:gd name="connsiteX35" fmla="*/ 94174 w 155736"/>
                  <a:gd name="connsiteY35" fmla="*/ 147107 h 176759"/>
                  <a:gd name="connsiteX36" fmla="*/ 113140 w 155736"/>
                  <a:gd name="connsiteY36" fmla="*/ 127289 h 176759"/>
                  <a:gd name="connsiteX37" fmla="*/ 117756 w 155736"/>
                  <a:gd name="connsiteY37" fmla="*/ 98640 h 176759"/>
                  <a:gd name="connsiteX38" fmla="*/ 11775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0" y="89208"/>
                    </a:cubicBezTo>
                    <a:cubicBezTo>
                      <a:pt x="26592" y="85043"/>
                      <a:pt x="33465" y="81932"/>
                      <a:pt x="41092" y="79825"/>
                    </a:cubicBezTo>
                    <a:cubicBezTo>
                      <a:pt x="46711" y="78320"/>
                      <a:pt x="55190" y="76915"/>
                      <a:pt x="66579"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3" y="30806"/>
                    </a:cubicBezTo>
                    <a:cubicBezTo>
                      <a:pt x="40791" y="35522"/>
                      <a:pt x="36024" y="43901"/>
                      <a:pt x="32964" y="55893"/>
                    </a:cubicBezTo>
                    <a:lnTo>
                      <a:pt x="4917" y="52080"/>
                    </a:lnTo>
                    <a:cubicBezTo>
                      <a:pt x="7476" y="40088"/>
                      <a:pt x="11640" y="30405"/>
                      <a:pt x="17510" y="23029"/>
                    </a:cubicBezTo>
                    <a:cubicBezTo>
                      <a:pt x="23330" y="15654"/>
                      <a:pt x="31810" y="9984"/>
                      <a:pt x="42848" y="5971"/>
                    </a:cubicBezTo>
                    <a:cubicBezTo>
                      <a:pt x="53886" y="2007"/>
                      <a:pt x="66680"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5" y="166524"/>
                      <a:pt x="155737" y="172996"/>
                    </a:cubicBezTo>
                    <a:lnTo>
                      <a:pt x="125784" y="172996"/>
                    </a:lnTo>
                    <a:cubicBezTo>
                      <a:pt x="122823" y="167026"/>
                      <a:pt x="120917" y="160052"/>
                      <a:pt x="120064" y="152074"/>
                    </a:cubicBezTo>
                    <a:close/>
                    <a:moveTo>
                      <a:pt x="117706" y="88104"/>
                    </a:moveTo>
                    <a:cubicBezTo>
                      <a:pt x="107320" y="92368"/>
                      <a:pt x="91716" y="95981"/>
                      <a:pt x="70894" y="98941"/>
                    </a:cubicBezTo>
                    <a:cubicBezTo>
                      <a:pt x="59104" y="100647"/>
                      <a:pt x="50775" y="102554"/>
                      <a:pt x="45908" y="104661"/>
                    </a:cubicBezTo>
                    <a:cubicBezTo>
                      <a:pt x="41041" y="106768"/>
                      <a:pt x="37278" y="109879"/>
                      <a:pt x="34619" y="113993"/>
                    </a:cubicBezTo>
                    <a:cubicBezTo>
                      <a:pt x="31960" y="118057"/>
                      <a:pt x="30656" y="122623"/>
                      <a:pt x="30656" y="127590"/>
                    </a:cubicBezTo>
                    <a:cubicBezTo>
                      <a:pt x="30656" y="135216"/>
                      <a:pt x="33566" y="141588"/>
                      <a:pt x="39335" y="146706"/>
                    </a:cubicBezTo>
                    <a:cubicBezTo>
                      <a:pt x="45105" y="151823"/>
                      <a:pt x="53585" y="154332"/>
                      <a:pt x="64723" y="154332"/>
                    </a:cubicBezTo>
                    <a:cubicBezTo>
                      <a:pt x="75761" y="154332"/>
                      <a:pt x="85595" y="151924"/>
                      <a:pt x="94174" y="147107"/>
                    </a:cubicBezTo>
                    <a:cubicBezTo>
                      <a:pt x="102754" y="142290"/>
                      <a:pt x="109076" y="135668"/>
                      <a:pt x="113140" y="127289"/>
                    </a:cubicBezTo>
                    <a:cubicBezTo>
                      <a:pt x="116201" y="120816"/>
                      <a:pt x="117756" y="111284"/>
                      <a:pt x="117756" y="98640"/>
                    </a:cubicBezTo>
                    <a:lnTo>
                      <a:pt x="117756" y="88104"/>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7" name="手繪多邊形: 圖案 306">
                <a:extLst>
                  <a:ext uri="{FF2B5EF4-FFF2-40B4-BE49-F238E27FC236}">
                    <a16:creationId xmlns:a16="http://schemas.microsoft.com/office/drawing/2014/main" id="{7A16F5F2-9657-4900-B4A9-CD2A10D85533}"/>
                  </a:ext>
                </a:extLst>
              </p:cNvPr>
              <p:cNvSpPr/>
              <p:nvPr/>
            </p:nvSpPr>
            <p:spPr>
              <a:xfrm>
                <a:off x="5074110" y="3672259"/>
                <a:ext cx="149716" cy="169082"/>
              </a:xfrm>
              <a:custGeom>
                <a:avLst/>
                <a:gdLst>
                  <a:gd name="connsiteX0" fmla="*/ 0 w 149716"/>
                  <a:gd name="connsiteY0" fmla="*/ 169083 h 169082"/>
                  <a:gd name="connsiteX1" fmla="*/ 0 w 149716"/>
                  <a:gd name="connsiteY1" fmla="*/ 145853 h 169082"/>
                  <a:gd name="connsiteX2" fmla="*/ 107671 w 149716"/>
                  <a:gd name="connsiteY2" fmla="*/ 22277 h 169082"/>
                  <a:gd name="connsiteX3" fmla="*/ 75360 w 149716"/>
                  <a:gd name="connsiteY3" fmla="*/ 23230 h 169082"/>
                  <a:gd name="connsiteX4" fmla="*/ 6422 w 149716"/>
                  <a:gd name="connsiteY4" fmla="*/ 23230 h 169082"/>
                  <a:gd name="connsiteX5" fmla="*/ 6422 w 149716"/>
                  <a:gd name="connsiteY5" fmla="*/ 0 h 169082"/>
                  <a:gd name="connsiteX6" fmla="*/ 144649 w 149716"/>
                  <a:gd name="connsiteY6" fmla="*/ 0 h 169082"/>
                  <a:gd name="connsiteX7" fmla="*/ 144649 w 149716"/>
                  <a:gd name="connsiteY7" fmla="*/ 18965 h 169082"/>
                  <a:gd name="connsiteX8" fmla="*/ 53083 w 149716"/>
                  <a:gd name="connsiteY8" fmla="*/ 126285 h 169082"/>
                  <a:gd name="connsiteX9" fmla="*/ 35422 w 149716"/>
                  <a:gd name="connsiteY9" fmla="*/ 145853 h 169082"/>
                  <a:gd name="connsiteX10" fmla="*/ 71546 w 149716"/>
                  <a:gd name="connsiteY10" fmla="*/ 144398 h 169082"/>
                  <a:gd name="connsiteX11" fmla="*/ 149716 w 149716"/>
                  <a:gd name="connsiteY11" fmla="*/ 144398 h 169082"/>
                  <a:gd name="connsiteX12" fmla="*/ 149716 w 149716"/>
                  <a:gd name="connsiteY12" fmla="*/ 169083 h 169082"/>
                  <a:gd name="connsiteX13" fmla="*/ 0 w 149716"/>
                  <a:gd name="connsiteY13" fmla="*/ 169083 h 16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716" h="169082">
                    <a:moveTo>
                      <a:pt x="0" y="169083"/>
                    </a:moveTo>
                    <a:lnTo>
                      <a:pt x="0" y="145853"/>
                    </a:lnTo>
                    <a:lnTo>
                      <a:pt x="107671" y="22277"/>
                    </a:lnTo>
                    <a:cubicBezTo>
                      <a:pt x="95479" y="22929"/>
                      <a:pt x="84692" y="23230"/>
                      <a:pt x="75360" y="23230"/>
                    </a:cubicBezTo>
                    <a:lnTo>
                      <a:pt x="6422" y="23230"/>
                    </a:lnTo>
                    <a:lnTo>
                      <a:pt x="6422" y="0"/>
                    </a:lnTo>
                    <a:lnTo>
                      <a:pt x="144649" y="0"/>
                    </a:lnTo>
                    <a:lnTo>
                      <a:pt x="144649" y="18965"/>
                    </a:lnTo>
                    <a:lnTo>
                      <a:pt x="53083" y="126285"/>
                    </a:lnTo>
                    <a:lnTo>
                      <a:pt x="35422" y="145853"/>
                    </a:lnTo>
                    <a:cubicBezTo>
                      <a:pt x="48266" y="144899"/>
                      <a:pt x="60308" y="144398"/>
                      <a:pt x="71546" y="144398"/>
                    </a:cubicBezTo>
                    <a:lnTo>
                      <a:pt x="149716" y="144398"/>
                    </a:lnTo>
                    <a:lnTo>
                      <a:pt x="149716" y="169083"/>
                    </a:lnTo>
                    <a:lnTo>
                      <a:pt x="0" y="169083"/>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8" name="手繪多邊形: 圖案 307">
                <a:extLst>
                  <a:ext uri="{FF2B5EF4-FFF2-40B4-BE49-F238E27FC236}">
                    <a16:creationId xmlns:a16="http://schemas.microsoft.com/office/drawing/2014/main" id="{E7C88F57-C78A-4823-A7A9-E07C63793EEA}"/>
                  </a:ext>
                </a:extLst>
              </p:cNvPr>
              <p:cNvSpPr/>
              <p:nvPr/>
            </p:nvSpPr>
            <p:spPr>
              <a:xfrm>
                <a:off x="5241637" y="3668396"/>
                <a:ext cx="158446" cy="176709"/>
              </a:xfrm>
              <a:custGeom>
                <a:avLst/>
                <a:gdLst>
                  <a:gd name="connsiteX0" fmla="*/ 0 w 158446"/>
                  <a:gd name="connsiteY0" fmla="*/ 88405 h 176709"/>
                  <a:gd name="connsiteX1" fmla="*/ 26140 w 158446"/>
                  <a:gd name="connsiteY1" fmla="*/ 18815 h 176709"/>
                  <a:gd name="connsiteX2" fmla="*/ 79323 w 158446"/>
                  <a:gd name="connsiteY2" fmla="*/ 0 h 176709"/>
                  <a:gd name="connsiteX3" fmla="*/ 136320 w 158446"/>
                  <a:gd name="connsiteY3" fmla="*/ 22829 h 176709"/>
                  <a:gd name="connsiteX4" fmla="*/ 158446 w 158446"/>
                  <a:gd name="connsiteY4" fmla="*/ 85946 h 176709"/>
                  <a:gd name="connsiteX5" fmla="*/ 148663 w 158446"/>
                  <a:gd name="connsiteY5" fmla="*/ 137323 h 176709"/>
                  <a:gd name="connsiteX6" fmla="*/ 120164 w 158446"/>
                  <a:gd name="connsiteY6" fmla="*/ 166374 h 176709"/>
                  <a:gd name="connsiteX7" fmla="*/ 79323 w 158446"/>
                  <a:gd name="connsiteY7" fmla="*/ 176709 h 176709"/>
                  <a:gd name="connsiteX8" fmla="*/ 21926 w 158446"/>
                  <a:gd name="connsiteY8" fmla="*/ 153931 h 176709"/>
                  <a:gd name="connsiteX9" fmla="*/ 0 w 158446"/>
                  <a:gd name="connsiteY9" fmla="*/ 88405 h 176709"/>
                  <a:gd name="connsiteX10" fmla="*/ 29452 w 158446"/>
                  <a:gd name="connsiteY10" fmla="*/ 88405 h 176709"/>
                  <a:gd name="connsiteX11" fmla="*/ 43600 w 158446"/>
                  <a:gd name="connsiteY11" fmla="*/ 137072 h 176709"/>
                  <a:gd name="connsiteX12" fmla="*/ 79273 w 158446"/>
                  <a:gd name="connsiteY12" fmla="*/ 153228 h 176709"/>
                  <a:gd name="connsiteX13" fmla="*/ 114796 w 158446"/>
                  <a:gd name="connsiteY13" fmla="*/ 136972 h 176709"/>
                  <a:gd name="connsiteX14" fmla="*/ 128945 w 158446"/>
                  <a:gd name="connsiteY14" fmla="*/ 87451 h 176709"/>
                  <a:gd name="connsiteX15" fmla="*/ 114696 w 158446"/>
                  <a:gd name="connsiteY15" fmla="*/ 39938 h 176709"/>
                  <a:gd name="connsiteX16" fmla="*/ 79273 w 158446"/>
                  <a:gd name="connsiteY16" fmla="*/ 23782 h 176709"/>
                  <a:gd name="connsiteX17" fmla="*/ 43600 w 158446"/>
                  <a:gd name="connsiteY17" fmla="*/ 39887 h 176709"/>
                  <a:gd name="connsiteX18" fmla="*/ 29452 w 158446"/>
                  <a:gd name="connsiteY18" fmla="*/ 88405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8446" h="176709">
                    <a:moveTo>
                      <a:pt x="0" y="88405"/>
                    </a:moveTo>
                    <a:cubicBezTo>
                      <a:pt x="0" y="57097"/>
                      <a:pt x="8680" y="33917"/>
                      <a:pt x="26140" y="18815"/>
                    </a:cubicBezTo>
                    <a:cubicBezTo>
                      <a:pt x="40691" y="6272"/>
                      <a:pt x="58401" y="0"/>
                      <a:pt x="79323" y="0"/>
                    </a:cubicBezTo>
                    <a:cubicBezTo>
                      <a:pt x="102554" y="0"/>
                      <a:pt x="121569" y="7626"/>
                      <a:pt x="136320" y="22829"/>
                    </a:cubicBezTo>
                    <a:cubicBezTo>
                      <a:pt x="151071" y="38081"/>
                      <a:pt x="158446" y="59104"/>
                      <a:pt x="158446" y="85946"/>
                    </a:cubicBezTo>
                    <a:cubicBezTo>
                      <a:pt x="158446" y="107721"/>
                      <a:pt x="155185" y="124830"/>
                      <a:pt x="148663" y="137323"/>
                    </a:cubicBezTo>
                    <a:cubicBezTo>
                      <a:pt x="142140" y="149816"/>
                      <a:pt x="132607" y="159500"/>
                      <a:pt x="120164" y="166374"/>
                    </a:cubicBezTo>
                    <a:cubicBezTo>
                      <a:pt x="107671" y="173297"/>
                      <a:pt x="94074" y="176709"/>
                      <a:pt x="79323" y="176709"/>
                    </a:cubicBezTo>
                    <a:cubicBezTo>
                      <a:pt x="55642" y="176709"/>
                      <a:pt x="36526" y="169133"/>
                      <a:pt x="21926" y="153931"/>
                    </a:cubicBezTo>
                    <a:cubicBezTo>
                      <a:pt x="7325" y="138829"/>
                      <a:pt x="0" y="116953"/>
                      <a:pt x="0" y="88405"/>
                    </a:cubicBezTo>
                    <a:close/>
                    <a:moveTo>
                      <a:pt x="29452" y="88405"/>
                    </a:moveTo>
                    <a:cubicBezTo>
                      <a:pt x="29452" y="110079"/>
                      <a:pt x="34168" y="126285"/>
                      <a:pt x="43600" y="137072"/>
                    </a:cubicBezTo>
                    <a:cubicBezTo>
                      <a:pt x="53033" y="147860"/>
                      <a:pt x="64924" y="153228"/>
                      <a:pt x="79273" y="153228"/>
                    </a:cubicBezTo>
                    <a:cubicBezTo>
                      <a:pt x="93523" y="153228"/>
                      <a:pt x="105313" y="147810"/>
                      <a:pt x="114796" y="136972"/>
                    </a:cubicBezTo>
                    <a:cubicBezTo>
                      <a:pt x="124228" y="126135"/>
                      <a:pt x="128945" y="109628"/>
                      <a:pt x="128945" y="87451"/>
                    </a:cubicBezTo>
                    <a:cubicBezTo>
                      <a:pt x="128945" y="66529"/>
                      <a:pt x="124178" y="50675"/>
                      <a:pt x="114696" y="39938"/>
                    </a:cubicBezTo>
                    <a:cubicBezTo>
                      <a:pt x="105213" y="29150"/>
                      <a:pt x="93372" y="23782"/>
                      <a:pt x="79273" y="23782"/>
                    </a:cubicBezTo>
                    <a:cubicBezTo>
                      <a:pt x="64924" y="23782"/>
                      <a:pt x="53033" y="29150"/>
                      <a:pt x="43600" y="39887"/>
                    </a:cubicBezTo>
                    <a:cubicBezTo>
                      <a:pt x="34218" y="50574"/>
                      <a:pt x="29452" y="66730"/>
                      <a:pt x="29452" y="88405"/>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09" name="手繪多邊形: 圖案 308">
                <a:extLst>
                  <a:ext uri="{FF2B5EF4-FFF2-40B4-BE49-F238E27FC236}">
                    <a16:creationId xmlns:a16="http://schemas.microsoft.com/office/drawing/2014/main" id="{B147E26C-9620-4F59-B2CA-8AA6A4DB1F86}"/>
                  </a:ext>
                </a:extLst>
              </p:cNvPr>
              <p:cNvSpPr/>
              <p:nvPr/>
            </p:nvSpPr>
            <p:spPr>
              <a:xfrm>
                <a:off x="5433700" y="3668446"/>
                <a:ext cx="137423" cy="172895"/>
              </a:xfrm>
              <a:custGeom>
                <a:avLst/>
                <a:gdLst>
                  <a:gd name="connsiteX0" fmla="*/ 0 w 137423"/>
                  <a:gd name="connsiteY0" fmla="*/ 172896 h 172895"/>
                  <a:gd name="connsiteX1" fmla="*/ 0 w 137423"/>
                  <a:gd name="connsiteY1" fmla="*/ 3813 h 172895"/>
                  <a:gd name="connsiteX2" fmla="*/ 25789 w 137423"/>
                  <a:gd name="connsiteY2" fmla="*/ 3813 h 172895"/>
                  <a:gd name="connsiteX3" fmla="*/ 25789 w 137423"/>
                  <a:gd name="connsiteY3" fmla="*/ 27846 h 172895"/>
                  <a:gd name="connsiteX4" fmla="*/ 79625 w 137423"/>
                  <a:gd name="connsiteY4" fmla="*/ 0 h 172895"/>
                  <a:gd name="connsiteX5" fmla="*/ 107721 w 137423"/>
                  <a:gd name="connsiteY5" fmla="*/ 5469 h 172895"/>
                  <a:gd name="connsiteX6" fmla="*/ 126887 w 137423"/>
                  <a:gd name="connsiteY6" fmla="*/ 19868 h 172895"/>
                  <a:gd name="connsiteX7" fmla="*/ 135818 w 137423"/>
                  <a:gd name="connsiteY7" fmla="*/ 41041 h 172895"/>
                  <a:gd name="connsiteX8" fmla="*/ 137424 w 137423"/>
                  <a:gd name="connsiteY8" fmla="*/ 68887 h 172895"/>
                  <a:gd name="connsiteX9" fmla="*/ 137424 w 137423"/>
                  <a:gd name="connsiteY9" fmla="*/ 172846 h 172895"/>
                  <a:gd name="connsiteX10" fmla="*/ 108775 w 137423"/>
                  <a:gd name="connsiteY10" fmla="*/ 172846 h 172895"/>
                  <a:gd name="connsiteX11" fmla="*/ 108775 w 137423"/>
                  <a:gd name="connsiteY11" fmla="*/ 69991 h 172895"/>
                  <a:gd name="connsiteX12" fmla="*/ 105414 w 137423"/>
                  <a:gd name="connsiteY12" fmla="*/ 43801 h 172895"/>
                  <a:gd name="connsiteX13" fmla="*/ 93572 w 137423"/>
                  <a:gd name="connsiteY13" fmla="*/ 29953 h 172895"/>
                  <a:gd name="connsiteX14" fmla="*/ 73604 w 137423"/>
                  <a:gd name="connsiteY14" fmla="*/ 24785 h 172895"/>
                  <a:gd name="connsiteX15" fmla="*/ 41995 w 137423"/>
                  <a:gd name="connsiteY15" fmla="*/ 36426 h 172895"/>
                  <a:gd name="connsiteX16" fmla="*/ 28699 w 137423"/>
                  <a:gd name="connsiteY16" fmla="*/ 80528 h 172895"/>
                  <a:gd name="connsiteX17" fmla="*/ 28699 w 137423"/>
                  <a:gd name="connsiteY17" fmla="*/ 172896 h 172895"/>
                  <a:gd name="connsiteX18" fmla="*/ 0 w 137423"/>
                  <a:gd name="connsiteY18" fmla="*/ 172896 h 17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7423" h="172895">
                    <a:moveTo>
                      <a:pt x="0" y="172896"/>
                    </a:moveTo>
                    <a:lnTo>
                      <a:pt x="0" y="3813"/>
                    </a:lnTo>
                    <a:lnTo>
                      <a:pt x="25789" y="3813"/>
                    </a:lnTo>
                    <a:lnTo>
                      <a:pt x="25789" y="27846"/>
                    </a:lnTo>
                    <a:cubicBezTo>
                      <a:pt x="38232" y="9282"/>
                      <a:pt x="56144" y="0"/>
                      <a:pt x="79625" y="0"/>
                    </a:cubicBezTo>
                    <a:cubicBezTo>
                      <a:pt x="89809" y="0"/>
                      <a:pt x="99192" y="1856"/>
                      <a:pt x="107721" y="5469"/>
                    </a:cubicBezTo>
                    <a:cubicBezTo>
                      <a:pt x="116251" y="9131"/>
                      <a:pt x="122673" y="13948"/>
                      <a:pt x="126887" y="19868"/>
                    </a:cubicBezTo>
                    <a:cubicBezTo>
                      <a:pt x="131152" y="25789"/>
                      <a:pt x="134112" y="32863"/>
                      <a:pt x="135818" y="41041"/>
                    </a:cubicBezTo>
                    <a:cubicBezTo>
                      <a:pt x="136872" y="46360"/>
                      <a:pt x="137424" y="55642"/>
                      <a:pt x="137424" y="68887"/>
                    </a:cubicBezTo>
                    <a:lnTo>
                      <a:pt x="137424" y="172846"/>
                    </a:lnTo>
                    <a:lnTo>
                      <a:pt x="108775" y="172846"/>
                    </a:lnTo>
                    <a:lnTo>
                      <a:pt x="108775" y="69991"/>
                    </a:lnTo>
                    <a:cubicBezTo>
                      <a:pt x="108775" y="58301"/>
                      <a:pt x="107671" y="49571"/>
                      <a:pt x="105414" y="43801"/>
                    </a:cubicBezTo>
                    <a:cubicBezTo>
                      <a:pt x="103156" y="38031"/>
                      <a:pt x="99242" y="33415"/>
                      <a:pt x="93572" y="29953"/>
                    </a:cubicBezTo>
                    <a:cubicBezTo>
                      <a:pt x="87903" y="26491"/>
                      <a:pt x="81230" y="24785"/>
                      <a:pt x="73604" y="24785"/>
                    </a:cubicBezTo>
                    <a:cubicBezTo>
                      <a:pt x="61412" y="24785"/>
                      <a:pt x="50875" y="28649"/>
                      <a:pt x="41995" y="36426"/>
                    </a:cubicBezTo>
                    <a:cubicBezTo>
                      <a:pt x="33114" y="44152"/>
                      <a:pt x="28699" y="58853"/>
                      <a:pt x="28699" y="80528"/>
                    </a:cubicBezTo>
                    <a:lnTo>
                      <a:pt x="28699" y="172896"/>
                    </a:lnTo>
                    <a:lnTo>
                      <a:pt x="0" y="172896"/>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10" name="手繪多邊形: 圖案 309">
                <a:extLst>
                  <a:ext uri="{FF2B5EF4-FFF2-40B4-BE49-F238E27FC236}">
                    <a16:creationId xmlns:a16="http://schemas.microsoft.com/office/drawing/2014/main" id="{8D7CF4D1-916B-403C-9EDB-52FED860C724}"/>
                  </a:ext>
                </a:extLst>
              </p:cNvPr>
              <p:cNvSpPr/>
              <p:nvPr/>
            </p:nvSpPr>
            <p:spPr>
              <a:xfrm>
                <a:off x="5605342" y="3668396"/>
                <a:ext cx="155736" cy="176759"/>
              </a:xfrm>
              <a:custGeom>
                <a:avLst/>
                <a:gdLst>
                  <a:gd name="connsiteX0" fmla="*/ 120064 w 155736"/>
                  <a:gd name="connsiteY0" fmla="*/ 152074 h 176759"/>
                  <a:gd name="connsiteX1" fmla="*/ 89408 w 155736"/>
                  <a:gd name="connsiteY1" fmla="*/ 171190 h 176759"/>
                  <a:gd name="connsiteX2" fmla="*/ 57799 w 155736"/>
                  <a:gd name="connsiteY2" fmla="*/ 176759 h 176759"/>
                  <a:gd name="connsiteX3" fmla="*/ 14951 w 155736"/>
                  <a:gd name="connsiteY3" fmla="*/ 163162 h 176759"/>
                  <a:gd name="connsiteX4" fmla="*/ 0 w 155736"/>
                  <a:gd name="connsiteY4" fmla="*/ 128393 h 176759"/>
                  <a:gd name="connsiteX5" fmla="*/ 5670 w 155736"/>
                  <a:gd name="connsiteY5" fmla="*/ 105714 h 176759"/>
                  <a:gd name="connsiteX6" fmla="*/ 20470 w 155736"/>
                  <a:gd name="connsiteY6" fmla="*/ 89208 h 176759"/>
                  <a:gd name="connsiteX7" fmla="*/ 41091 w 155736"/>
                  <a:gd name="connsiteY7" fmla="*/ 79825 h 176759"/>
                  <a:gd name="connsiteX8" fmla="*/ 66580 w 155736"/>
                  <a:gd name="connsiteY8" fmla="*/ 75510 h 176759"/>
                  <a:gd name="connsiteX9" fmla="*/ 117706 w 155736"/>
                  <a:gd name="connsiteY9" fmla="*/ 65626 h 176759"/>
                  <a:gd name="connsiteX10" fmla="*/ 117856 w 155736"/>
                  <a:gd name="connsiteY10" fmla="*/ 58150 h 176759"/>
                  <a:gd name="connsiteX11" fmla="*/ 109728 w 155736"/>
                  <a:gd name="connsiteY11" fmla="*/ 33465 h 176759"/>
                  <a:gd name="connsiteX12" fmla="*/ 77066 w 155736"/>
                  <a:gd name="connsiteY12" fmla="*/ 23732 h 176759"/>
                  <a:gd name="connsiteX13" fmla="*/ 47212 w 155736"/>
                  <a:gd name="connsiteY13" fmla="*/ 30806 h 176759"/>
                  <a:gd name="connsiteX14" fmla="*/ 32963 w 155736"/>
                  <a:gd name="connsiteY14" fmla="*/ 55893 h 176759"/>
                  <a:gd name="connsiteX15" fmla="*/ 4917 w 155736"/>
                  <a:gd name="connsiteY15" fmla="*/ 52080 h 176759"/>
                  <a:gd name="connsiteX16" fmla="*/ 17510 w 155736"/>
                  <a:gd name="connsiteY16" fmla="*/ 23029 h 176759"/>
                  <a:gd name="connsiteX17" fmla="*/ 42847 w 155736"/>
                  <a:gd name="connsiteY17" fmla="*/ 5971 h 176759"/>
                  <a:gd name="connsiteX18" fmla="*/ 81230 w 155736"/>
                  <a:gd name="connsiteY18" fmla="*/ 0 h 176759"/>
                  <a:gd name="connsiteX19" fmla="*/ 116401 w 155736"/>
                  <a:gd name="connsiteY19" fmla="*/ 5118 h 176759"/>
                  <a:gd name="connsiteX20" fmla="*/ 136320 w 155736"/>
                  <a:gd name="connsiteY20" fmla="*/ 17912 h 176759"/>
                  <a:gd name="connsiteX21" fmla="*/ 145251 w 155736"/>
                  <a:gd name="connsiteY21" fmla="*/ 37429 h 176759"/>
                  <a:gd name="connsiteX22" fmla="*/ 146706 w 155736"/>
                  <a:gd name="connsiteY22" fmla="*/ 63870 h 176759"/>
                  <a:gd name="connsiteX23" fmla="*/ 146706 w 155736"/>
                  <a:gd name="connsiteY23" fmla="*/ 102102 h 176759"/>
                  <a:gd name="connsiteX24" fmla="*/ 148512 w 155736"/>
                  <a:gd name="connsiteY24" fmla="*/ 152676 h 176759"/>
                  <a:gd name="connsiteX25" fmla="*/ 155737 w 155736"/>
                  <a:gd name="connsiteY25" fmla="*/ 172996 h 176759"/>
                  <a:gd name="connsiteX26" fmla="*/ 125783 w 155736"/>
                  <a:gd name="connsiteY26" fmla="*/ 172996 h 176759"/>
                  <a:gd name="connsiteX27" fmla="*/ 120064 w 155736"/>
                  <a:gd name="connsiteY27" fmla="*/ 152074 h 176759"/>
                  <a:gd name="connsiteX28" fmla="*/ 117706 w 155736"/>
                  <a:gd name="connsiteY28" fmla="*/ 88104 h 176759"/>
                  <a:gd name="connsiteX29" fmla="*/ 70894 w 155736"/>
                  <a:gd name="connsiteY29" fmla="*/ 98941 h 176759"/>
                  <a:gd name="connsiteX30" fmla="*/ 45908 w 155736"/>
                  <a:gd name="connsiteY30" fmla="*/ 104661 h 176759"/>
                  <a:gd name="connsiteX31" fmla="*/ 34619 w 155736"/>
                  <a:gd name="connsiteY31" fmla="*/ 113993 h 176759"/>
                  <a:gd name="connsiteX32" fmla="*/ 30656 w 155736"/>
                  <a:gd name="connsiteY32" fmla="*/ 127590 h 176759"/>
                  <a:gd name="connsiteX33" fmla="*/ 39335 w 155736"/>
                  <a:gd name="connsiteY33" fmla="*/ 146706 h 176759"/>
                  <a:gd name="connsiteX34" fmla="*/ 64723 w 155736"/>
                  <a:gd name="connsiteY34" fmla="*/ 154332 h 176759"/>
                  <a:gd name="connsiteX35" fmla="*/ 94175 w 155736"/>
                  <a:gd name="connsiteY35" fmla="*/ 147107 h 176759"/>
                  <a:gd name="connsiteX36" fmla="*/ 113140 w 155736"/>
                  <a:gd name="connsiteY36" fmla="*/ 127289 h 176759"/>
                  <a:gd name="connsiteX37" fmla="*/ 117756 w 155736"/>
                  <a:gd name="connsiteY37" fmla="*/ 98640 h 176759"/>
                  <a:gd name="connsiteX38" fmla="*/ 117756 w 155736"/>
                  <a:gd name="connsiteY38" fmla="*/ 88104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736" h="176759">
                    <a:moveTo>
                      <a:pt x="120064" y="152074"/>
                    </a:moveTo>
                    <a:cubicBezTo>
                      <a:pt x="109427" y="161105"/>
                      <a:pt x="99242" y="167477"/>
                      <a:pt x="89408" y="171190"/>
                    </a:cubicBezTo>
                    <a:cubicBezTo>
                      <a:pt x="79574" y="174903"/>
                      <a:pt x="69038" y="176759"/>
                      <a:pt x="57799" y="176759"/>
                    </a:cubicBezTo>
                    <a:cubicBezTo>
                      <a:pt x="39235" y="176759"/>
                      <a:pt x="24936" y="172244"/>
                      <a:pt x="14951" y="163162"/>
                    </a:cubicBezTo>
                    <a:cubicBezTo>
                      <a:pt x="4967" y="154081"/>
                      <a:pt x="0" y="142491"/>
                      <a:pt x="0" y="128393"/>
                    </a:cubicBezTo>
                    <a:cubicBezTo>
                      <a:pt x="0" y="120114"/>
                      <a:pt x="1907" y="112538"/>
                      <a:pt x="5670" y="105714"/>
                    </a:cubicBezTo>
                    <a:cubicBezTo>
                      <a:pt x="9433" y="98841"/>
                      <a:pt x="14349" y="93372"/>
                      <a:pt x="20470" y="89208"/>
                    </a:cubicBezTo>
                    <a:cubicBezTo>
                      <a:pt x="26591" y="85043"/>
                      <a:pt x="33465" y="81932"/>
                      <a:pt x="41091" y="79825"/>
                    </a:cubicBezTo>
                    <a:cubicBezTo>
                      <a:pt x="46711" y="78320"/>
                      <a:pt x="55190" y="76915"/>
                      <a:pt x="66580" y="75510"/>
                    </a:cubicBezTo>
                    <a:cubicBezTo>
                      <a:pt x="89709" y="72751"/>
                      <a:pt x="106768" y="69439"/>
                      <a:pt x="117706" y="65626"/>
                    </a:cubicBezTo>
                    <a:cubicBezTo>
                      <a:pt x="117806" y="61713"/>
                      <a:pt x="117856" y="59204"/>
                      <a:pt x="117856" y="58150"/>
                    </a:cubicBezTo>
                    <a:cubicBezTo>
                      <a:pt x="117856" y="46460"/>
                      <a:pt x="115147" y="38232"/>
                      <a:pt x="109728" y="33465"/>
                    </a:cubicBezTo>
                    <a:cubicBezTo>
                      <a:pt x="102403" y="26993"/>
                      <a:pt x="91515" y="23732"/>
                      <a:pt x="77066" y="23732"/>
                    </a:cubicBezTo>
                    <a:cubicBezTo>
                      <a:pt x="63569" y="23732"/>
                      <a:pt x="53635" y="26090"/>
                      <a:pt x="47212" y="30806"/>
                    </a:cubicBezTo>
                    <a:cubicBezTo>
                      <a:pt x="40791" y="35522"/>
                      <a:pt x="36024" y="43901"/>
                      <a:pt x="32963" y="55893"/>
                    </a:cubicBezTo>
                    <a:lnTo>
                      <a:pt x="4917" y="52080"/>
                    </a:lnTo>
                    <a:cubicBezTo>
                      <a:pt x="7476" y="40088"/>
                      <a:pt x="11640" y="30405"/>
                      <a:pt x="17510" y="23029"/>
                    </a:cubicBezTo>
                    <a:cubicBezTo>
                      <a:pt x="23331" y="15654"/>
                      <a:pt x="31810" y="9984"/>
                      <a:pt x="42847" y="5971"/>
                    </a:cubicBezTo>
                    <a:cubicBezTo>
                      <a:pt x="53886" y="2007"/>
                      <a:pt x="66679" y="0"/>
                      <a:pt x="81230" y="0"/>
                    </a:cubicBezTo>
                    <a:cubicBezTo>
                      <a:pt x="95680" y="0"/>
                      <a:pt x="107420" y="1706"/>
                      <a:pt x="116401" y="5118"/>
                    </a:cubicBezTo>
                    <a:cubicBezTo>
                      <a:pt x="125432" y="8529"/>
                      <a:pt x="132055" y="12794"/>
                      <a:pt x="136320" y="17912"/>
                    </a:cubicBezTo>
                    <a:cubicBezTo>
                      <a:pt x="140585" y="23080"/>
                      <a:pt x="143545" y="29552"/>
                      <a:pt x="145251" y="37429"/>
                    </a:cubicBezTo>
                    <a:cubicBezTo>
                      <a:pt x="146204" y="42296"/>
                      <a:pt x="146706" y="51126"/>
                      <a:pt x="146706" y="63870"/>
                    </a:cubicBezTo>
                    <a:lnTo>
                      <a:pt x="146706" y="102102"/>
                    </a:lnTo>
                    <a:cubicBezTo>
                      <a:pt x="146706" y="128744"/>
                      <a:pt x="147308" y="145602"/>
                      <a:pt x="148512" y="152676"/>
                    </a:cubicBezTo>
                    <a:cubicBezTo>
                      <a:pt x="149716" y="159751"/>
                      <a:pt x="152124" y="166524"/>
                      <a:pt x="155737" y="172996"/>
                    </a:cubicBezTo>
                    <a:lnTo>
                      <a:pt x="125783" y="172996"/>
                    </a:lnTo>
                    <a:cubicBezTo>
                      <a:pt x="122823" y="167026"/>
                      <a:pt x="120917" y="160052"/>
                      <a:pt x="120064" y="152074"/>
                    </a:cubicBezTo>
                    <a:close/>
                    <a:moveTo>
                      <a:pt x="117706" y="88104"/>
                    </a:moveTo>
                    <a:cubicBezTo>
                      <a:pt x="107320" y="92368"/>
                      <a:pt x="91716" y="95981"/>
                      <a:pt x="70894" y="98941"/>
                    </a:cubicBezTo>
                    <a:cubicBezTo>
                      <a:pt x="59103" y="100647"/>
                      <a:pt x="50775" y="102554"/>
                      <a:pt x="45908" y="104661"/>
                    </a:cubicBezTo>
                    <a:cubicBezTo>
                      <a:pt x="41041" y="106768"/>
                      <a:pt x="37278" y="109879"/>
                      <a:pt x="34619" y="113993"/>
                    </a:cubicBezTo>
                    <a:cubicBezTo>
                      <a:pt x="31960" y="118057"/>
                      <a:pt x="30656" y="122623"/>
                      <a:pt x="30656" y="127590"/>
                    </a:cubicBezTo>
                    <a:cubicBezTo>
                      <a:pt x="30656" y="135216"/>
                      <a:pt x="33565" y="141588"/>
                      <a:pt x="39335" y="146706"/>
                    </a:cubicBezTo>
                    <a:cubicBezTo>
                      <a:pt x="45105" y="151823"/>
                      <a:pt x="53584" y="154332"/>
                      <a:pt x="64723" y="154332"/>
                    </a:cubicBezTo>
                    <a:cubicBezTo>
                      <a:pt x="75761" y="154332"/>
                      <a:pt x="85595" y="151924"/>
                      <a:pt x="94175" y="147107"/>
                    </a:cubicBezTo>
                    <a:cubicBezTo>
                      <a:pt x="102754" y="142290"/>
                      <a:pt x="109076" y="135668"/>
                      <a:pt x="113140" y="127289"/>
                    </a:cubicBezTo>
                    <a:cubicBezTo>
                      <a:pt x="116200" y="120816"/>
                      <a:pt x="117756" y="111284"/>
                      <a:pt x="117756" y="98640"/>
                    </a:cubicBezTo>
                    <a:lnTo>
                      <a:pt x="117756" y="88104"/>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11" name="手繪多邊形: 圖案 310">
                <a:extLst>
                  <a:ext uri="{FF2B5EF4-FFF2-40B4-BE49-F238E27FC236}">
                    <a16:creationId xmlns:a16="http://schemas.microsoft.com/office/drawing/2014/main" id="{A0DCFE7F-DB49-4C59-B493-EC5A9FF8C998}"/>
                  </a:ext>
                </a:extLst>
              </p:cNvPr>
              <p:cNvSpPr/>
              <p:nvPr/>
            </p:nvSpPr>
            <p:spPr>
              <a:xfrm>
                <a:off x="5775930" y="3672209"/>
                <a:ext cx="231999" cy="169133"/>
              </a:xfrm>
              <a:custGeom>
                <a:avLst/>
                <a:gdLst>
                  <a:gd name="connsiteX0" fmla="*/ 51728 w 231999"/>
                  <a:gd name="connsiteY0" fmla="*/ 169133 h 169133"/>
                  <a:gd name="connsiteX1" fmla="*/ 0 w 231999"/>
                  <a:gd name="connsiteY1" fmla="*/ 0 h 169133"/>
                  <a:gd name="connsiteX2" fmla="*/ 29602 w 231999"/>
                  <a:gd name="connsiteY2" fmla="*/ 0 h 169133"/>
                  <a:gd name="connsiteX3" fmla="*/ 56495 w 231999"/>
                  <a:gd name="connsiteY3" fmla="*/ 97637 h 169133"/>
                  <a:gd name="connsiteX4" fmla="*/ 66529 w 231999"/>
                  <a:gd name="connsiteY4" fmla="*/ 133962 h 169133"/>
                  <a:gd name="connsiteX5" fmla="*/ 75310 w 231999"/>
                  <a:gd name="connsiteY5" fmla="*/ 99092 h 169133"/>
                  <a:gd name="connsiteX6" fmla="*/ 102202 w 231999"/>
                  <a:gd name="connsiteY6" fmla="*/ 50 h 169133"/>
                  <a:gd name="connsiteX7" fmla="*/ 131654 w 231999"/>
                  <a:gd name="connsiteY7" fmla="*/ 50 h 169133"/>
                  <a:gd name="connsiteX8" fmla="*/ 156991 w 231999"/>
                  <a:gd name="connsiteY8" fmla="*/ 98138 h 169133"/>
                  <a:gd name="connsiteX9" fmla="*/ 165420 w 231999"/>
                  <a:gd name="connsiteY9" fmla="*/ 130450 h 169133"/>
                  <a:gd name="connsiteX10" fmla="*/ 175153 w 231999"/>
                  <a:gd name="connsiteY10" fmla="*/ 97787 h 169133"/>
                  <a:gd name="connsiteX11" fmla="*/ 204154 w 231999"/>
                  <a:gd name="connsiteY11" fmla="*/ 0 h 169133"/>
                  <a:gd name="connsiteX12" fmla="*/ 232000 w 231999"/>
                  <a:gd name="connsiteY12" fmla="*/ 0 h 169133"/>
                  <a:gd name="connsiteX13" fmla="*/ 179117 w 231999"/>
                  <a:gd name="connsiteY13" fmla="*/ 169133 h 169133"/>
                  <a:gd name="connsiteX14" fmla="*/ 149315 w 231999"/>
                  <a:gd name="connsiteY14" fmla="*/ 169133 h 169133"/>
                  <a:gd name="connsiteX15" fmla="*/ 122422 w 231999"/>
                  <a:gd name="connsiteY15" fmla="*/ 67834 h 169133"/>
                  <a:gd name="connsiteX16" fmla="*/ 115899 w 231999"/>
                  <a:gd name="connsiteY16" fmla="*/ 39035 h 169133"/>
                  <a:gd name="connsiteX17" fmla="*/ 81681 w 231999"/>
                  <a:gd name="connsiteY17" fmla="*/ 169133 h 169133"/>
                  <a:gd name="connsiteX18" fmla="*/ 51728 w 231999"/>
                  <a:gd name="connsiteY18" fmla="*/ 169133 h 169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31999" h="169133">
                    <a:moveTo>
                      <a:pt x="51728" y="169133"/>
                    </a:moveTo>
                    <a:lnTo>
                      <a:pt x="0" y="0"/>
                    </a:lnTo>
                    <a:lnTo>
                      <a:pt x="29602" y="0"/>
                    </a:lnTo>
                    <a:lnTo>
                      <a:pt x="56495" y="97637"/>
                    </a:lnTo>
                    <a:lnTo>
                      <a:pt x="66529" y="133962"/>
                    </a:lnTo>
                    <a:cubicBezTo>
                      <a:pt x="66931" y="132156"/>
                      <a:pt x="69891" y="120515"/>
                      <a:pt x="75310" y="99092"/>
                    </a:cubicBezTo>
                    <a:lnTo>
                      <a:pt x="102202" y="50"/>
                    </a:lnTo>
                    <a:lnTo>
                      <a:pt x="131654" y="50"/>
                    </a:lnTo>
                    <a:lnTo>
                      <a:pt x="156991" y="98138"/>
                    </a:lnTo>
                    <a:lnTo>
                      <a:pt x="165420" y="130450"/>
                    </a:lnTo>
                    <a:lnTo>
                      <a:pt x="175153" y="97787"/>
                    </a:lnTo>
                    <a:lnTo>
                      <a:pt x="204154" y="0"/>
                    </a:lnTo>
                    <a:lnTo>
                      <a:pt x="232000" y="0"/>
                    </a:lnTo>
                    <a:lnTo>
                      <a:pt x="179117" y="169133"/>
                    </a:lnTo>
                    <a:lnTo>
                      <a:pt x="149315" y="169133"/>
                    </a:lnTo>
                    <a:lnTo>
                      <a:pt x="122422" y="67834"/>
                    </a:lnTo>
                    <a:lnTo>
                      <a:pt x="115899" y="39035"/>
                    </a:lnTo>
                    <a:lnTo>
                      <a:pt x="81681" y="169133"/>
                    </a:lnTo>
                    <a:lnTo>
                      <a:pt x="51728" y="169133"/>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12" name="手繪多邊形: 圖案 311">
                <a:extLst>
                  <a:ext uri="{FF2B5EF4-FFF2-40B4-BE49-F238E27FC236}">
                    <a16:creationId xmlns:a16="http://schemas.microsoft.com/office/drawing/2014/main" id="{F0A47271-2BEA-41B9-8B1C-AB13E41DC248}"/>
                  </a:ext>
                </a:extLst>
              </p:cNvPr>
              <p:cNvSpPr/>
              <p:nvPr/>
            </p:nvSpPr>
            <p:spPr>
              <a:xfrm>
                <a:off x="6020473" y="3668396"/>
                <a:ext cx="140484" cy="176709"/>
              </a:xfrm>
              <a:custGeom>
                <a:avLst/>
                <a:gdLst>
                  <a:gd name="connsiteX0" fmla="*/ 0 w 140484"/>
                  <a:gd name="connsiteY0" fmla="*/ 122472 h 176709"/>
                  <a:gd name="connsiteX1" fmla="*/ 28348 w 140484"/>
                  <a:gd name="connsiteY1" fmla="*/ 118007 h 176709"/>
                  <a:gd name="connsiteX2" fmla="*/ 41643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3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5 w 140484"/>
                  <a:gd name="connsiteY13" fmla="*/ 3412 h 176709"/>
                  <a:gd name="connsiteX14" fmla="*/ 67081 w 140484"/>
                  <a:gd name="connsiteY14" fmla="*/ 0 h 176709"/>
                  <a:gd name="connsiteX15" fmla="*/ 102052 w 140484"/>
                  <a:gd name="connsiteY15" fmla="*/ 5720 h 176709"/>
                  <a:gd name="connsiteX16" fmla="*/ 124279 w 140484"/>
                  <a:gd name="connsiteY16" fmla="*/ 21223 h 176709"/>
                  <a:gd name="connsiteX17" fmla="*/ 134163 w 140484"/>
                  <a:gd name="connsiteY17" fmla="*/ 47413 h 176709"/>
                  <a:gd name="connsiteX18" fmla="*/ 106116 w 140484"/>
                  <a:gd name="connsiteY18" fmla="*/ 51227 h 176709"/>
                  <a:gd name="connsiteX19" fmla="*/ 95027 w 140484"/>
                  <a:gd name="connsiteY19" fmla="*/ 30856 h 176709"/>
                  <a:gd name="connsiteX20" fmla="*/ 69139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3"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3"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5" y="3412"/>
                    </a:cubicBezTo>
                    <a:cubicBezTo>
                      <a:pt x="49972" y="1104"/>
                      <a:pt x="58251" y="0"/>
                      <a:pt x="67081" y="0"/>
                    </a:cubicBezTo>
                    <a:cubicBezTo>
                      <a:pt x="80327" y="0"/>
                      <a:pt x="92017" y="1907"/>
                      <a:pt x="102052" y="5720"/>
                    </a:cubicBezTo>
                    <a:cubicBezTo>
                      <a:pt x="112086" y="9533"/>
                      <a:pt x="119512" y="14701"/>
                      <a:pt x="124279" y="21223"/>
                    </a:cubicBezTo>
                    <a:cubicBezTo>
                      <a:pt x="129045" y="27746"/>
                      <a:pt x="132356" y="36476"/>
                      <a:pt x="134163" y="47413"/>
                    </a:cubicBezTo>
                    <a:lnTo>
                      <a:pt x="106116" y="51227"/>
                    </a:lnTo>
                    <a:cubicBezTo>
                      <a:pt x="104862" y="42547"/>
                      <a:pt x="101149" y="35723"/>
                      <a:pt x="95027" y="30856"/>
                    </a:cubicBezTo>
                    <a:cubicBezTo>
                      <a:pt x="88906" y="25990"/>
                      <a:pt x="80277" y="23531"/>
                      <a:pt x="69139" y="23531"/>
                    </a:cubicBezTo>
                    <a:cubicBezTo>
                      <a:pt x="55993" y="23531"/>
                      <a:pt x="46561" y="25689"/>
                      <a:pt x="40941" y="30054"/>
                    </a:cubicBezTo>
                    <a:cubicBezTo>
                      <a:pt x="35321"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6" y="105263"/>
                      <a:pt x="140484" y="113441"/>
                      <a:pt x="140484" y="123225"/>
                    </a:cubicBezTo>
                    <a:cubicBezTo>
                      <a:pt x="140484" y="132758"/>
                      <a:pt x="137674" y="141789"/>
                      <a:pt x="132105" y="150218"/>
                    </a:cubicBezTo>
                    <a:cubicBezTo>
                      <a:pt x="126536" y="158647"/>
                      <a:pt x="118509" y="165169"/>
                      <a:pt x="107972" y="169785"/>
                    </a:cubicBezTo>
                    <a:cubicBezTo>
                      <a:pt x="97486" y="174401"/>
                      <a:pt x="85595" y="176709"/>
                      <a:pt x="72299" y="176709"/>
                    </a:cubicBezTo>
                    <a:cubicBezTo>
                      <a:pt x="50324" y="176709"/>
                      <a:pt x="33565" y="172143"/>
                      <a:pt x="22076" y="163012"/>
                    </a:cubicBezTo>
                    <a:cubicBezTo>
                      <a:pt x="10536" y="153981"/>
                      <a:pt x="3211" y="140434"/>
                      <a:pt x="0" y="122472"/>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13" name="手繪多邊形: 圖案 312">
                <a:extLst>
                  <a:ext uri="{FF2B5EF4-FFF2-40B4-BE49-F238E27FC236}">
                    <a16:creationId xmlns:a16="http://schemas.microsoft.com/office/drawing/2014/main" id="{C5431143-D1DE-4A6D-BDF9-19F3DFB77487}"/>
                  </a:ext>
                </a:extLst>
              </p:cNvPr>
              <p:cNvSpPr/>
              <p:nvPr/>
            </p:nvSpPr>
            <p:spPr>
              <a:xfrm>
                <a:off x="6203153" y="3808679"/>
                <a:ext cx="32662" cy="32662"/>
              </a:xfrm>
              <a:custGeom>
                <a:avLst/>
                <a:gdLst>
                  <a:gd name="connsiteX0" fmla="*/ 0 w 32662"/>
                  <a:gd name="connsiteY0" fmla="*/ 32663 h 32662"/>
                  <a:gd name="connsiteX1" fmla="*/ 0 w 32662"/>
                  <a:gd name="connsiteY1" fmla="*/ 0 h 32662"/>
                  <a:gd name="connsiteX2" fmla="*/ 32662 w 32662"/>
                  <a:gd name="connsiteY2" fmla="*/ 0 h 32662"/>
                  <a:gd name="connsiteX3" fmla="*/ 32662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2" y="0"/>
                    </a:lnTo>
                    <a:lnTo>
                      <a:pt x="32662" y="32663"/>
                    </a:lnTo>
                    <a:lnTo>
                      <a:pt x="0" y="32663"/>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14" name="手繪多邊形: 圖案 313">
                <a:extLst>
                  <a:ext uri="{FF2B5EF4-FFF2-40B4-BE49-F238E27FC236}">
                    <a16:creationId xmlns:a16="http://schemas.microsoft.com/office/drawing/2014/main" id="{8309D359-5D3F-4B03-AA5F-7DC8DB0118C2}"/>
                  </a:ext>
                </a:extLst>
              </p:cNvPr>
              <p:cNvSpPr/>
              <p:nvPr/>
            </p:nvSpPr>
            <p:spPr>
              <a:xfrm>
                <a:off x="6276857" y="3668446"/>
                <a:ext cx="147307" cy="176759"/>
              </a:xfrm>
              <a:custGeom>
                <a:avLst/>
                <a:gdLst>
                  <a:gd name="connsiteX0" fmla="*/ 119111 w 147307"/>
                  <a:gd name="connsiteY0" fmla="*/ 110983 h 176759"/>
                  <a:gd name="connsiteX1" fmla="*/ 147308 w 147307"/>
                  <a:gd name="connsiteY1" fmla="*/ 114645 h 176759"/>
                  <a:gd name="connsiteX2" fmla="*/ 123677 w 147307"/>
                  <a:gd name="connsiteY2" fmla="*/ 160252 h 176759"/>
                  <a:gd name="connsiteX3" fmla="*/ 76915 w 147307"/>
                  <a:gd name="connsiteY3" fmla="*/ 176759 h 176759"/>
                  <a:gd name="connsiteX4" fmla="*/ 21123 w 147307"/>
                  <a:gd name="connsiteY4" fmla="*/ 154081 h 176759"/>
                  <a:gd name="connsiteX5" fmla="*/ 0 w 147307"/>
                  <a:gd name="connsiteY5" fmla="*/ 89007 h 176759"/>
                  <a:gd name="connsiteX6" fmla="*/ 9082 w 147307"/>
                  <a:gd name="connsiteY6" fmla="*/ 41092 h 176759"/>
                  <a:gd name="connsiteX7" fmla="*/ 36726 w 147307"/>
                  <a:gd name="connsiteY7" fmla="*/ 10285 h 176759"/>
                  <a:gd name="connsiteX8" fmla="*/ 77116 w 147307"/>
                  <a:gd name="connsiteY8" fmla="*/ 0 h 176759"/>
                  <a:gd name="connsiteX9" fmla="*/ 122171 w 147307"/>
                  <a:gd name="connsiteY9" fmla="*/ 13948 h 176759"/>
                  <a:gd name="connsiteX10" fmla="*/ 144649 w 147307"/>
                  <a:gd name="connsiteY10" fmla="*/ 53535 h 176759"/>
                  <a:gd name="connsiteX11" fmla="*/ 116803 w 147307"/>
                  <a:gd name="connsiteY11" fmla="*/ 57849 h 176759"/>
                  <a:gd name="connsiteX12" fmla="*/ 102704 w 147307"/>
                  <a:gd name="connsiteY12" fmla="*/ 32211 h 176759"/>
                  <a:gd name="connsiteX13" fmla="*/ 78270 w 147307"/>
                  <a:gd name="connsiteY13" fmla="*/ 23631 h 176759"/>
                  <a:gd name="connsiteX14" fmla="*/ 43098 w 147307"/>
                  <a:gd name="connsiteY14" fmla="*/ 39135 h 176759"/>
                  <a:gd name="connsiteX15" fmla="*/ 29552 w 147307"/>
                  <a:gd name="connsiteY15" fmla="*/ 88254 h 176759"/>
                  <a:gd name="connsiteX16" fmla="*/ 42597 w 147307"/>
                  <a:gd name="connsiteY16" fmla="*/ 137775 h 176759"/>
                  <a:gd name="connsiteX17" fmla="*/ 76664 w 147307"/>
                  <a:gd name="connsiteY17" fmla="*/ 153228 h 176759"/>
                  <a:gd name="connsiteX18" fmla="*/ 104862 w 147307"/>
                  <a:gd name="connsiteY18" fmla="*/ 142893 h 176759"/>
                  <a:gd name="connsiteX19" fmla="*/ 119111 w 147307"/>
                  <a:gd name="connsiteY19" fmla="*/ 110983 h 176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307" h="176759">
                    <a:moveTo>
                      <a:pt x="119111" y="110983"/>
                    </a:moveTo>
                    <a:lnTo>
                      <a:pt x="147308" y="114645"/>
                    </a:lnTo>
                    <a:cubicBezTo>
                      <a:pt x="144247" y="134062"/>
                      <a:pt x="136320" y="149265"/>
                      <a:pt x="123677" y="160252"/>
                    </a:cubicBezTo>
                    <a:cubicBezTo>
                      <a:pt x="110983" y="171240"/>
                      <a:pt x="95429" y="176759"/>
                      <a:pt x="76915" y="176759"/>
                    </a:cubicBezTo>
                    <a:cubicBezTo>
                      <a:pt x="53785" y="176759"/>
                      <a:pt x="35171" y="169183"/>
                      <a:pt x="21123" y="154081"/>
                    </a:cubicBezTo>
                    <a:cubicBezTo>
                      <a:pt x="7075" y="138929"/>
                      <a:pt x="0" y="117254"/>
                      <a:pt x="0" y="89007"/>
                    </a:cubicBezTo>
                    <a:cubicBezTo>
                      <a:pt x="0" y="70744"/>
                      <a:pt x="3010" y="54789"/>
                      <a:pt x="9082" y="41092"/>
                    </a:cubicBezTo>
                    <a:cubicBezTo>
                      <a:pt x="15152" y="27394"/>
                      <a:pt x="24334" y="17109"/>
                      <a:pt x="36726" y="10285"/>
                    </a:cubicBezTo>
                    <a:cubicBezTo>
                      <a:pt x="49069" y="3462"/>
                      <a:pt x="62566" y="0"/>
                      <a:pt x="77116" y="0"/>
                    </a:cubicBezTo>
                    <a:cubicBezTo>
                      <a:pt x="95479" y="0"/>
                      <a:pt x="110481" y="4666"/>
                      <a:pt x="122171" y="13948"/>
                    </a:cubicBezTo>
                    <a:cubicBezTo>
                      <a:pt x="133862" y="23230"/>
                      <a:pt x="141338" y="36426"/>
                      <a:pt x="144649" y="53535"/>
                    </a:cubicBezTo>
                    <a:lnTo>
                      <a:pt x="116803" y="57849"/>
                    </a:lnTo>
                    <a:cubicBezTo>
                      <a:pt x="114144" y="46510"/>
                      <a:pt x="109428" y="37931"/>
                      <a:pt x="102704" y="32211"/>
                    </a:cubicBezTo>
                    <a:cubicBezTo>
                      <a:pt x="95981" y="26491"/>
                      <a:pt x="87803" y="23631"/>
                      <a:pt x="78270" y="23631"/>
                    </a:cubicBezTo>
                    <a:cubicBezTo>
                      <a:pt x="63820" y="23631"/>
                      <a:pt x="52080" y="28799"/>
                      <a:pt x="43098" y="39135"/>
                    </a:cubicBezTo>
                    <a:cubicBezTo>
                      <a:pt x="34068" y="49471"/>
                      <a:pt x="29552" y="65877"/>
                      <a:pt x="29552" y="88254"/>
                    </a:cubicBezTo>
                    <a:cubicBezTo>
                      <a:pt x="29552" y="110983"/>
                      <a:pt x="33917" y="127489"/>
                      <a:pt x="42597" y="137775"/>
                    </a:cubicBezTo>
                    <a:cubicBezTo>
                      <a:pt x="51277" y="148060"/>
                      <a:pt x="62666" y="153228"/>
                      <a:pt x="76664" y="153228"/>
                    </a:cubicBezTo>
                    <a:cubicBezTo>
                      <a:pt x="87903" y="153228"/>
                      <a:pt x="97286" y="149766"/>
                      <a:pt x="104862" y="142893"/>
                    </a:cubicBezTo>
                    <a:cubicBezTo>
                      <a:pt x="112337" y="135919"/>
                      <a:pt x="117104" y="125282"/>
                      <a:pt x="119111" y="110983"/>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15" name="手繪多邊形: 圖案 314">
                <a:extLst>
                  <a:ext uri="{FF2B5EF4-FFF2-40B4-BE49-F238E27FC236}">
                    <a16:creationId xmlns:a16="http://schemas.microsoft.com/office/drawing/2014/main" id="{410EF48C-C1A2-4432-A593-D08F76F4CD5F}"/>
                  </a:ext>
                </a:extLst>
              </p:cNvPr>
              <p:cNvSpPr/>
              <p:nvPr/>
            </p:nvSpPr>
            <p:spPr>
              <a:xfrm>
                <a:off x="6438012" y="3668396"/>
                <a:ext cx="158446" cy="176709"/>
              </a:xfrm>
              <a:custGeom>
                <a:avLst/>
                <a:gdLst>
                  <a:gd name="connsiteX0" fmla="*/ 0 w 158446"/>
                  <a:gd name="connsiteY0" fmla="*/ 88405 h 176709"/>
                  <a:gd name="connsiteX1" fmla="*/ 26140 w 158446"/>
                  <a:gd name="connsiteY1" fmla="*/ 18815 h 176709"/>
                  <a:gd name="connsiteX2" fmla="*/ 79324 w 158446"/>
                  <a:gd name="connsiteY2" fmla="*/ 0 h 176709"/>
                  <a:gd name="connsiteX3" fmla="*/ 136320 w 158446"/>
                  <a:gd name="connsiteY3" fmla="*/ 22829 h 176709"/>
                  <a:gd name="connsiteX4" fmla="*/ 158446 w 158446"/>
                  <a:gd name="connsiteY4" fmla="*/ 85946 h 176709"/>
                  <a:gd name="connsiteX5" fmla="*/ 148663 w 158446"/>
                  <a:gd name="connsiteY5" fmla="*/ 137323 h 176709"/>
                  <a:gd name="connsiteX6" fmla="*/ 120164 w 158446"/>
                  <a:gd name="connsiteY6" fmla="*/ 166374 h 176709"/>
                  <a:gd name="connsiteX7" fmla="*/ 79324 w 158446"/>
                  <a:gd name="connsiteY7" fmla="*/ 176709 h 176709"/>
                  <a:gd name="connsiteX8" fmla="*/ 21926 w 158446"/>
                  <a:gd name="connsiteY8" fmla="*/ 153931 h 176709"/>
                  <a:gd name="connsiteX9" fmla="*/ 0 w 158446"/>
                  <a:gd name="connsiteY9" fmla="*/ 88405 h 176709"/>
                  <a:gd name="connsiteX10" fmla="*/ 29452 w 158446"/>
                  <a:gd name="connsiteY10" fmla="*/ 88405 h 176709"/>
                  <a:gd name="connsiteX11" fmla="*/ 43601 w 158446"/>
                  <a:gd name="connsiteY11" fmla="*/ 137072 h 176709"/>
                  <a:gd name="connsiteX12" fmla="*/ 79274 w 158446"/>
                  <a:gd name="connsiteY12" fmla="*/ 153228 h 176709"/>
                  <a:gd name="connsiteX13" fmla="*/ 114796 w 158446"/>
                  <a:gd name="connsiteY13" fmla="*/ 136972 h 176709"/>
                  <a:gd name="connsiteX14" fmla="*/ 128944 w 158446"/>
                  <a:gd name="connsiteY14" fmla="*/ 87451 h 176709"/>
                  <a:gd name="connsiteX15" fmla="*/ 114695 w 158446"/>
                  <a:gd name="connsiteY15" fmla="*/ 39938 h 176709"/>
                  <a:gd name="connsiteX16" fmla="*/ 79274 w 158446"/>
                  <a:gd name="connsiteY16" fmla="*/ 23782 h 176709"/>
                  <a:gd name="connsiteX17" fmla="*/ 43601 w 158446"/>
                  <a:gd name="connsiteY17" fmla="*/ 39887 h 176709"/>
                  <a:gd name="connsiteX18" fmla="*/ 29452 w 158446"/>
                  <a:gd name="connsiteY18" fmla="*/ 88405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8446" h="176709">
                    <a:moveTo>
                      <a:pt x="0" y="88405"/>
                    </a:moveTo>
                    <a:cubicBezTo>
                      <a:pt x="0" y="57097"/>
                      <a:pt x="8680" y="33917"/>
                      <a:pt x="26140" y="18815"/>
                    </a:cubicBezTo>
                    <a:cubicBezTo>
                      <a:pt x="40690" y="6272"/>
                      <a:pt x="58401" y="0"/>
                      <a:pt x="79324" y="0"/>
                    </a:cubicBezTo>
                    <a:cubicBezTo>
                      <a:pt x="102554" y="0"/>
                      <a:pt x="121569" y="7626"/>
                      <a:pt x="136320" y="22829"/>
                    </a:cubicBezTo>
                    <a:cubicBezTo>
                      <a:pt x="151071" y="38081"/>
                      <a:pt x="158446" y="59104"/>
                      <a:pt x="158446" y="85946"/>
                    </a:cubicBezTo>
                    <a:cubicBezTo>
                      <a:pt x="158446" y="107721"/>
                      <a:pt x="155185" y="124830"/>
                      <a:pt x="148663" y="137323"/>
                    </a:cubicBezTo>
                    <a:cubicBezTo>
                      <a:pt x="142140" y="149816"/>
                      <a:pt x="132607" y="159500"/>
                      <a:pt x="120164" y="166374"/>
                    </a:cubicBezTo>
                    <a:cubicBezTo>
                      <a:pt x="107671" y="173297"/>
                      <a:pt x="94074" y="176709"/>
                      <a:pt x="79324" y="176709"/>
                    </a:cubicBezTo>
                    <a:cubicBezTo>
                      <a:pt x="55642" y="176709"/>
                      <a:pt x="36526" y="169133"/>
                      <a:pt x="21926" y="153931"/>
                    </a:cubicBezTo>
                    <a:cubicBezTo>
                      <a:pt x="7325" y="138829"/>
                      <a:pt x="0" y="116953"/>
                      <a:pt x="0" y="88405"/>
                    </a:cubicBezTo>
                    <a:close/>
                    <a:moveTo>
                      <a:pt x="29452" y="88405"/>
                    </a:moveTo>
                    <a:cubicBezTo>
                      <a:pt x="29452" y="110079"/>
                      <a:pt x="34168" y="126285"/>
                      <a:pt x="43601" y="137072"/>
                    </a:cubicBezTo>
                    <a:cubicBezTo>
                      <a:pt x="53033" y="147860"/>
                      <a:pt x="64924" y="153228"/>
                      <a:pt x="79274" y="153228"/>
                    </a:cubicBezTo>
                    <a:cubicBezTo>
                      <a:pt x="93523" y="153228"/>
                      <a:pt x="105313" y="147810"/>
                      <a:pt x="114796" y="136972"/>
                    </a:cubicBezTo>
                    <a:cubicBezTo>
                      <a:pt x="124228" y="126135"/>
                      <a:pt x="128944" y="109628"/>
                      <a:pt x="128944" y="87451"/>
                    </a:cubicBezTo>
                    <a:cubicBezTo>
                      <a:pt x="128944" y="66529"/>
                      <a:pt x="124178" y="50675"/>
                      <a:pt x="114695" y="39938"/>
                    </a:cubicBezTo>
                    <a:cubicBezTo>
                      <a:pt x="105213" y="29150"/>
                      <a:pt x="93372" y="23782"/>
                      <a:pt x="79274" y="23782"/>
                    </a:cubicBezTo>
                    <a:cubicBezTo>
                      <a:pt x="64924" y="23782"/>
                      <a:pt x="53033" y="29150"/>
                      <a:pt x="43601" y="39887"/>
                    </a:cubicBezTo>
                    <a:cubicBezTo>
                      <a:pt x="34168" y="50574"/>
                      <a:pt x="29452" y="66730"/>
                      <a:pt x="29452" y="88405"/>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316" name="手繪多邊形: 圖案 315">
                <a:extLst>
                  <a:ext uri="{FF2B5EF4-FFF2-40B4-BE49-F238E27FC236}">
                    <a16:creationId xmlns:a16="http://schemas.microsoft.com/office/drawing/2014/main" id="{9CE46CF9-A6EA-4DD7-9F51-AFEA20E433D5}"/>
                  </a:ext>
                </a:extLst>
              </p:cNvPr>
              <p:cNvSpPr/>
              <p:nvPr/>
            </p:nvSpPr>
            <p:spPr>
              <a:xfrm>
                <a:off x="6630075" y="3668446"/>
                <a:ext cx="229139" cy="172996"/>
              </a:xfrm>
              <a:custGeom>
                <a:avLst/>
                <a:gdLst>
                  <a:gd name="connsiteX0" fmla="*/ 0 w 229139"/>
                  <a:gd name="connsiteY0" fmla="*/ 172896 h 172996"/>
                  <a:gd name="connsiteX1" fmla="*/ 0 w 229139"/>
                  <a:gd name="connsiteY1" fmla="*/ 3813 h 172996"/>
                  <a:gd name="connsiteX2" fmla="*/ 25638 w 229139"/>
                  <a:gd name="connsiteY2" fmla="*/ 3813 h 172996"/>
                  <a:gd name="connsiteX3" fmla="*/ 25638 w 229139"/>
                  <a:gd name="connsiteY3" fmla="*/ 27545 h 172996"/>
                  <a:gd name="connsiteX4" fmla="*/ 46811 w 229139"/>
                  <a:gd name="connsiteY4" fmla="*/ 7576 h 172996"/>
                  <a:gd name="connsiteX5" fmla="*/ 76915 w 229139"/>
                  <a:gd name="connsiteY5" fmla="*/ 0 h 172996"/>
                  <a:gd name="connsiteX6" fmla="*/ 107721 w 229139"/>
                  <a:gd name="connsiteY6" fmla="*/ 7827 h 172996"/>
                  <a:gd name="connsiteX7" fmla="*/ 124680 w 229139"/>
                  <a:gd name="connsiteY7" fmla="*/ 29652 h 172996"/>
                  <a:gd name="connsiteX8" fmla="*/ 176910 w 229139"/>
                  <a:gd name="connsiteY8" fmla="*/ 50 h 172996"/>
                  <a:gd name="connsiteX9" fmla="*/ 215593 w 229139"/>
                  <a:gd name="connsiteY9" fmla="*/ 13998 h 172996"/>
                  <a:gd name="connsiteX10" fmla="*/ 229140 w 229139"/>
                  <a:gd name="connsiteY10" fmla="*/ 56896 h 172996"/>
                  <a:gd name="connsiteX11" fmla="*/ 229140 w 229139"/>
                  <a:gd name="connsiteY11" fmla="*/ 172996 h 172996"/>
                  <a:gd name="connsiteX12" fmla="*/ 200642 w 229139"/>
                  <a:gd name="connsiteY12" fmla="*/ 172996 h 172996"/>
                  <a:gd name="connsiteX13" fmla="*/ 200642 w 229139"/>
                  <a:gd name="connsiteY13" fmla="*/ 66379 h 172996"/>
                  <a:gd name="connsiteX14" fmla="*/ 197832 w 229139"/>
                  <a:gd name="connsiteY14" fmla="*/ 41593 h 172996"/>
                  <a:gd name="connsiteX15" fmla="*/ 187697 w 229139"/>
                  <a:gd name="connsiteY15" fmla="*/ 29401 h 172996"/>
                  <a:gd name="connsiteX16" fmla="*/ 170488 w 229139"/>
                  <a:gd name="connsiteY16" fmla="*/ 24785 h 172996"/>
                  <a:gd name="connsiteX17" fmla="*/ 140886 w 229139"/>
                  <a:gd name="connsiteY17" fmla="*/ 36626 h 172996"/>
                  <a:gd name="connsiteX18" fmla="*/ 129095 w 229139"/>
                  <a:gd name="connsiteY18" fmla="*/ 74607 h 172996"/>
                  <a:gd name="connsiteX19" fmla="*/ 129095 w 229139"/>
                  <a:gd name="connsiteY19" fmla="*/ 172846 h 172996"/>
                  <a:gd name="connsiteX20" fmla="*/ 100446 w 229139"/>
                  <a:gd name="connsiteY20" fmla="*/ 172846 h 172996"/>
                  <a:gd name="connsiteX21" fmla="*/ 100446 w 229139"/>
                  <a:gd name="connsiteY21" fmla="*/ 62967 h 172996"/>
                  <a:gd name="connsiteX22" fmla="*/ 93422 w 229139"/>
                  <a:gd name="connsiteY22" fmla="*/ 34318 h 172996"/>
                  <a:gd name="connsiteX23" fmla="*/ 70493 w 229139"/>
                  <a:gd name="connsiteY23" fmla="*/ 24785 h 172996"/>
                  <a:gd name="connsiteX24" fmla="*/ 48116 w 229139"/>
                  <a:gd name="connsiteY24" fmla="*/ 31157 h 172996"/>
                  <a:gd name="connsiteX25" fmla="*/ 33214 w 229139"/>
                  <a:gd name="connsiteY25" fmla="*/ 49772 h 172996"/>
                  <a:gd name="connsiteX26" fmla="*/ 28598 w 229139"/>
                  <a:gd name="connsiteY26" fmla="*/ 85093 h 172996"/>
                  <a:gd name="connsiteX27" fmla="*/ 28598 w 229139"/>
                  <a:gd name="connsiteY27" fmla="*/ 172846 h 172996"/>
                  <a:gd name="connsiteX28" fmla="*/ 0 w 229139"/>
                  <a:gd name="connsiteY28" fmla="*/ 172846 h 17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29139" h="172996">
                    <a:moveTo>
                      <a:pt x="0" y="172896"/>
                    </a:moveTo>
                    <a:lnTo>
                      <a:pt x="0" y="3813"/>
                    </a:lnTo>
                    <a:lnTo>
                      <a:pt x="25638" y="3813"/>
                    </a:lnTo>
                    <a:lnTo>
                      <a:pt x="25638" y="27545"/>
                    </a:lnTo>
                    <a:cubicBezTo>
                      <a:pt x="30956" y="19266"/>
                      <a:pt x="37981" y="12593"/>
                      <a:pt x="46811" y="7576"/>
                    </a:cubicBezTo>
                    <a:cubicBezTo>
                      <a:pt x="55642" y="2559"/>
                      <a:pt x="65676" y="0"/>
                      <a:pt x="76915" y="0"/>
                    </a:cubicBezTo>
                    <a:cubicBezTo>
                      <a:pt x="89458" y="0"/>
                      <a:pt x="99694" y="2609"/>
                      <a:pt x="107721" y="7827"/>
                    </a:cubicBezTo>
                    <a:cubicBezTo>
                      <a:pt x="115749" y="13045"/>
                      <a:pt x="121368" y="20320"/>
                      <a:pt x="124680" y="29652"/>
                    </a:cubicBezTo>
                    <a:cubicBezTo>
                      <a:pt x="138076" y="9884"/>
                      <a:pt x="155486" y="50"/>
                      <a:pt x="176910" y="50"/>
                    </a:cubicBezTo>
                    <a:cubicBezTo>
                      <a:pt x="193668" y="50"/>
                      <a:pt x="206562" y="4716"/>
                      <a:pt x="215593" y="13998"/>
                    </a:cubicBezTo>
                    <a:cubicBezTo>
                      <a:pt x="224625" y="23280"/>
                      <a:pt x="229140" y="37580"/>
                      <a:pt x="229140" y="56896"/>
                    </a:cubicBezTo>
                    <a:lnTo>
                      <a:pt x="229140" y="172996"/>
                    </a:lnTo>
                    <a:lnTo>
                      <a:pt x="200642" y="172996"/>
                    </a:lnTo>
                    <a:lnTo>
                      <a:pt x="200642" y="66379"/>
                    </a:lnTo>
                    <a:cubicBezTo>
                      <a:pt x="200642" y="54889"/>
                      <a:pt x="199688" y="46661"/>
                      <a:pt x="197832" y="41593"/>
                    </a:cubicBezTo>
                    <a:cubicBezTo>
                      <a:pt x="195975" y="36576"/>
                      <a:pt x="192614" y="32512"/>
                      <a:pt x="187697" y="29401"/>
                    </a:cubicBezTo>
                    <a:cubicBezTo>
                      <a:pt x="182830" y="26341"/>
                      <a:pt x="177060" y="24785"/>
                      <a:pt x="170488" y="24785"/>
                    </a:cubicBezTo>
                    <a:cubicBezTo>
                      <a:pt x="158597" y="24785"/>
                      <a:pt x="148713" y="28749"/>
                      <a:pt x="140886" y="36626"/>
                    </a:cubicBezTo>
                    <a:cubicBezTo>
                      <a:pt x="133009" y="44554"/>
                      <a:pt x="129095" y="57197"/>
                      <a:pt x="129095" y="74607"/>
                    </a:cubicBezTo>
                    <a:lnTo>
                      <a:pt x="129095" y="172846"/>
                    </a:lnTo>
                    <a:lnTo>
                      <a:pt x="100446" y="172846"/>
                    </a:lnTo>
                    <a:lnTo>
                      <a:pt x="100446" y="62967"/>
                    </a:lnTo>
                    <a:cubicBezTo>
                      <a:pt x="100446" y="50223"/>
                      <a:pt x="98088" y="40690"/>
                      <a:pt x="93422" y="34318"/>
                    </a:cubicBezTo>
                    <a:cubicBezTo>
                      <a:pt x="88756" y="27946"/>
                      <a:pt x="81129" y="24785"/>
                      <a:pt x="70493" y="24785"/>
                    </a:cubicBezTo>
                    <a:cubicBezTo>
                      <a:pt x="62415" y="24785"/>
                      <a:pt x="54989" y="26893"/>
                      <a:pt x="48116" y="31157"/>
                    </a:cubicBezTo>
                    <a:cubicBezTo>
                      <a:pt x="41292" y="35422"/>
                      <a:pt x="36325" y="41593"/>
                      <a:pt x="33214" y="49772"/>
                    </a:cubicBezTo>
                    <a:cubicBezTo>
                      <a:pt x="30154" y="57950"/>
                      <a:pt x="28598" y="69740"/>
                      <a:pt x="28598" y="85093"/>
                    </a:cubicBezTo>
                    <a:lnTo>
                      <a:pt x="28598" y="172846"/>
                    </a:lnTo>
                    <a:lnTo>
                      <a:pt x="0" y="172846"/>
                    </a:lnTo>
                    <a:close/>
                  </a:path>
                </a:pathLst>
              </a:custGeom>
              <a:grpFill/>
              <a:ln w="5012" cap="flat">
                <a:noFill/>
                <a:prstDash val="solid"/>
                <a:miter/>
              </a:ln>
            </p:spPr>
            <p:txBody>
              <a:bodyPr rtlCol="0" anchor="ctr"/>
              <a:lstStyle/>
              <a:p>
                <a:endParaRPr lang="zh-TW" altLang="en-US" sz="2400">
                  <a:solidFill>
                    <a:schemeClr val="bg1"/>
                  </a:solidFill>
                </a:endParaRPr>
              </a:p>
            </p:txBody>
          </p:sp>
        </p:grpSp>
        <p:grpSp>
          <p:nvGrpSpPr>
            <p:cNvPr id="272" name="群組 271">
              <a:extLst>
                <a:ext uri="{FF2B5EF4-FFF2-40B4-BE49-F238E27FC236}">
                  <a16:creationId xmlns:a16="http://schemas.microsoft.com/office/drawing/2014/main" id="{9B42660B-7122-4FB5-AFC2-2D735A3FF54B}"/>
                </a:ext>
              </a:extLst>
            </p:cNvPr>
            <p:cNvGrpSpPr/>
            <p:nvPr/>
          </p:nvGrpSpPr>
          <p:grpSpPr>
            <a:xfrm>
              <a:off x="6196785" y="2029822"/>
              <a:ext cx="670762" cy="219497"/>
              <a:chOff x="6880237" y="3603924"/>
              <a:chExt cx="737794" cy="241432"/>
            </a:xfrm>
            <a:solidFill>
              <a:schemeClr val="accent4">
                <a:lumMod val="60000"/>
                <a:lumOff val="40000"/>
              </a:schemeClr>
            </a:solidFill>
          </p:grpSpPr>
          <p:sp>
            <p:nvSpPr>
              <p:cNvPr id="285" name="手繪多邊形: 圖案 284">
                <a:extLst>
                  <a:ext uri="{FF2B5EF4-FFF2-40B4-BE49-F238E27FC236}">
                    <a16:creationId xmlns:a16="http://schemas.microsoft.com/office/drawing/2014/main" id="{C9035DE9-26D7-4F12-ABC1-3921A6F7B23F}"/>
                  </a:ext>
                </a:extLst>
              </p:cNvPr>
              <p:cNvSpPr/>
              <p:nvPr/>
            </p:nvSpPr>
            <p:spPr>
              <a:xfrm>
                <a:off x="6880237" y="3603924"/>
                <a:ext cx="90612" cy="241432"/>
              </a:xfrm>
              <a:custGeom>
                <a:avLst/>
                <a:gdLst>
                  <a:gd name="connsiteX0" fmla="*/ 0 w 90612"/>
                  <a:gd name="connsiteY0" fmla="*/ 241432 h 241432"/>
                  <a:gd name="connsiteX1" fmla="*/ 67683 w 90612"/>
                  <a:gd name="connsiteY1" fmla="*/ 0 h 241432"/>
                  <a:gd name="connsiteX2" fmla="*/ 90612 w 90612"/>
                  <a:gd name="connsiteY2" fmla="*/ 0 h 241432"/>
                  <a:gd name="connsiteX3" fmla="*/ 23079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2" y="0"/>
                    </a:lnTo>
                    <a:lnTo>
                      <a:pt x="23079" y="241432"/>
                    </a:lnTo>
                    <a:lnTo>
                      <a:pt x="0" y="241432"/>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86" name="手繪多邊形: 圖案 285">
                <a:extLst>
                  <a:ext uri="{FF2B5EF4-FFF2-40B4-BE49-F238E27FC236}">
                    <a16:creationId xmlns:a16="http://schemas.microsoft.com/office/drawing/2014/main" id="{9B20D972-2D92-4E8F-BAE2-CE4FFCC46A8C}"/>
                  </a:ext>
                </a:extLst>
              </p:cNvPr>
              <p:cNvSpPr/>
              <p:nvPr/>
            </p:nvSpPr>
            <p:spPr>
              <a:xfrm>
                <a:off x="6976619" y="3613155"/>
                <a:ext cx="82484" cy="230444"/>
              </a:xfrm>
              <a:custGeom>
                <a:avLst/>
                <a:gdLst>
                  <a:gd name="connsiteX0" fmla="*/ 78320 w 82484"/>
                  <a:gd name="connsiteY0" fmla="*/ 202548 h 230444"/>
                  <a:gd name="connsiteX1" fmla="*/ 82485 w 82484"/>
                  <a:gd name="connsiteY1" fmla="*/ 227886 h 230444"/>
                  <a:gd name="connsiteX2" fmla="*/ 60810 w 82484"/>
                  <a:gd name="connsiteY2" fmla="*/ 230444 h 230444"/>
                  <a:gd name="connsiteX3" fmla="*/ 36627 w 82484"/>
                  <a:gd name="connsiteY3" fmla="*/ 225527 h 230444"/>
                  <a:gd name="connsiteX4" fmla="*/ 24535 w 82484"/>
                  <a:gd name="connsiteY4" fmla="*/ 212533 h 230444"/>
                  <a:gd name="connsiteX5" fmla="*/ 21023 w 82484"/>
                  <a:gd name="connsiteY5" fmla="*/ 178666 h 230444"/>
                  <a:gd name="connsiteX6" fmla="*/ 21023 w 82484"/>
                  <a:gd name="connsiteY6" fmla="*/ 81381 h 230444"/>
                  <a:gd name="connsiteX7" fmla="*/ 0 w 82484"/>
                  <a:gd name="connsiteY7" fmla="*/ 81381 h 230444"/>
                  <a:gd name="connsiteX8" fmla="*/ 0 w 82484"/>
                  <a:gd name="connsiteY8" fmla="*/ 59104 h 230444"/>
                  <a:gd name="connsiteX9" fmla="*/ 21023 w 82484"/>
                  <a:gd name="connsiteY9" fmla="*/ 59104 h 230444"/>
                  <a:gd name="connsiteX10" fmla="*/ 21023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3 w 82484"/>
                  <a:gd name="connsiteY18" fmla="*/ 201545 h 230444"/>
                  <a:gd name="connsiteX19" fmla="*/ 65726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5" y="227886"/>
                    </a:lnTo>
                    <a:cubicBezTo>
                      <a:pt x="74407" y="229591"/>
                      <a:pt x="67182" y="230444"/>
                      <a:pt x="60810" y="230444"/>
                    </a:cubicBezTo>
                    <a:cubicBezTo>
                      <a:pt x="50424" y="230444"/>
                      <a:pt x="42346" y="228789"/>
                      <a:pt x="36627" y="225527"/>
                    </a:cubicBezTo>
                    <a:cubicBezTo>
                      <a:pt x="30907" y="222216"/>
                      <a:pt x="26842" y="217901"/>
                      <a:pt x="24535" y="212533"/>
                    </a:cubicBezTo>
                    <a:cubicBezTo>
                      <a:pt x="22177" y="207164"/>
                      <a:pt x="21023" y="195875"/>
                      <a:pt x="21023" y="178666"/>
                    </a:cubicBezTo>
                    <a:lnTo>
                      <a:pt x="21023" y="81381"/>
                    </a:lnTo>
                    <a:lnTo>
                      <a:pt x="0" y="81381"/>
                    </a:lnTo>
                    <a:lnTo>
                      <a:pt x="0" y="59104"/>
                    </a:lnTo>
                    <a:lnTo>
                      <a:pt x="21023" y="59104"/>
                    </a:lnTo>
                    <a:lnTo>
                      <a:pt x="21023"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3" y="201545"/>
                    </a:cubicBezTo>
                    <a:cubicBezTo>
                      <a:pt x="58201" y="202950"/>
                      <a:pt x="61512" y="203602"/>
                      <a:pt x="65726" y="203602"/>
                    </a:cubicBezTo>
                    <a:cubicBezTo>
                      <a:pt x="68887" y="203652"/>
                      <a:pt x="73102" y="203301"/>
                      <a:pt x="78320" y="202548"/>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87" name="手繪多邊形: 圖案 286">
                <a:extLst>
                  <a:ext uri="{FF2B5EF4-FFF2-40B4-BE49-F238E27FC236}">
                    <a16:creationId xmlns:a16="http://schemas.microsoft.com/office/drawing/2014/main" id="{B2155371-7DF7-4B88-AF07-2BD2329DF05E}"/>
                  </a:ext>
                </a:extLst>
              </p:cNvPr>
              <p:cNvSpPr/>
              <p:nvPr/>
            </p:nvSpPr>
            <p:spPr>
              <a:xfrm>
                <a:off x="7073403" y="3668496"/>
                <a:ext cx="155836" cy="176709"/>
              </a:xfrm>
              <a:custGeom>
                <a:avLst/>
                <a:gdLst>
                  <a:gd name="connsiteX0" fmla="*/ 125332 w 155836"/>
                  <a:gd name="connsiteY0" fmla="*/ 118408 h 176709"/>
                  <a:gd name="connsiteX1" fmla="*/ 154934 w 155836"/>
                  <a:gd name="connsiteY1" fmla="*/ 122071 h 176709"/>
                  <a:gd name="connsiteX2" fmla="*/ 128995 w 155836"/>
                  <a:gd name="connsiteY2" fmla="*/ 162360 h 176709"/>
                  <a:gd name="connsiteX3" fmla="*/ 80578 w 155836"/>
                  <a:gd name="connsiteY3" fmla="*/ 176709 h 176709"/>
                  <a:gd name="connsiteX4" fmla="*/ 21725 w 155836"/>
                  <a:gd name="connsiteY4" fmla="*/ 153880 h 176709"/>
                  <a:gd name="connsiteX5" fmla="*/ 0 w 155836"/>
                  <a:gd name="connsiteY5" fmla="*/ 89810 h 176709"/>
                  <a:gd name="connsiteX6" fmla="*/ 21976 w 155836"/>
                  <a:gd name="connsiteY6" fmla="*/ 23581 h 176709"/>
                  <a:gd name="connsiteX7" fmla="*/ 78972 w 155836"/>
                  <a:gd name="connsiteY7" fmla="*/ 0 h 176709"/>
                  <a:gd name="connsiteX8" fmla="*/ 134363 w 155836"/>
                  <a:gd name="connsiteY8" fmla="*/ 23080 h 176709"/>
                  <a:gd name="connsiteX9" fmla="*/ 155837 w 155836"/>
                  <a:gd name="connsiteY9" fmla="*/ 88054 h 176709"/>
                  <a:gd name="connsiteX10" fmla="*/ 155687 w 155836"/>
                  <a:gd name="connsiteY10" fmla="*/ 95680 h 176709"/>
                  <a:gd name="connsiteX11" fmla="*/ 29552 w 155836"/>
                  <a:gd name="connsiteY11" fmla="*/ 95680 h 176709"/>
                  <a:gd name="connsiteX12" fmla="*/ 45306 w 155836"/>
                  <a:gd name="connsiteY12" fmla="*/ 138377 h 176709"/>
                  <a:gd name="connsiteX13" fmla="*/ 80678 w 155836"/>
                  <a:gd name="connsiteY13" fmla="*/ 153178 h 176709"/>
                  <a:gd name="connsiteX14" fmla="*/ 107571 w 155836"/>
                  <a:gd name="connsiteY14" fmla="*/ 144899 h 176709"/>
                  <a:gd name="connsiteX15" fmla="*/ 125332 w 155836"/>
                  <a:gd name="connsiteY15" fmla="*/ 118408 h 176709"/>
                  <a:gd name="connsiteX16" fmla="*/ 31207 w 155836"/>
                  <a:gd name="connsiteY16" fmla="*/ 72048 h 176709"/>
                  <a:gd name="connsiteX17" fmla="*/ 125633 w 155836"/>
                  <a:gd name="connsiteY17" fmla="*/ 72048 h 176709"/>
                  <a:gd name="connsiteX18" fmla="*/ 114796 w 155836"/>
                  <a:gd name="connsiteY18" fmla="*/ 40038 h 176709"/>
                  <a:gd name="connsiteX19" fmla="*/ 79274 w 155836"/>
                  <a:gd name="connsiteY19" fmla="*/ 23481 h 176709"/>
                  <a:gd name="connsiteX20" fmla="*/ 46058 w 155836"/>
                  <a:gd name="connsiteY20" fmla="*/ 36676 h 176709"/>
                  <a:gd name="connsiteX21" fmla="*/ 31207 w 155836"/>
                  <a:gd name="connsiteY21" fmla="*/ 72048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5836" h="176709">
                    <a:moveTo>
                      <a:pt x="125332" y="118408"/>
                    </a:moveTo>
                    <a:lnTo>
                      <a:pt x="154934" y="122071"/>
                    </a:lnTo>
                    <a:cubicBezTo>
                      <a:pt x="150268" y="139380"/>
                      <a:pt x="141588" y="152827"/>
                      <a:pt x="128995" y="162360"/>
                    </a:cubicBezTo>
                    <a:cubicBezTo>
                      <a:pt x="116351" y="171893"/>
                      <a:pt x="100246" y="176709"/>
                      <a:pt x="80578" y="176709"/>
                    </a:cubicBezTo>
                    <a:cubicBezTo>
                      <a:pt x="55843" y="176709"/>
                      <a:pt x="36225" y="169083"/>
                      <a:pt x="21725" y="153880"/>
                    </a:cubicBezTo>
                    <a:cubicBezTo>
                      <a:pt x="7225" y="138628"/>
                      <a:pt x="0" y="117304"/>
                      <a:pt x="0" y="89810"/>
                    </a:cubicBezTo>
                    <a:cubicBezTo>
                      <a:pt x="0" y="61362"/>
                      <a:pt x="7325" y="39285"/>
                      <a:pt x="21976" y="23581"/>
                    </a:cubicBezTo>
                    <a:cubicBezTo>
                      <a:pt x="36627" y="7877"/>
                      <a:pt x="55642" y="0"/>
                      <a:pt x="78972" y="0"/>
                    </a:cubicBezTo>
                    <a:cubicBezTo>
                      <a:pt x="101600" y="0"/>
                      <a:pt x="120064" y="7676"/>
                      <a:pt x="134363" y="23080"/>
                    </a:cubicBezTo>
                    <a:cubicBezTo>
                      <a:pt x="148713" y="38483"/>
                      <a:pt x="155837" y="60107"/>
                      <a:pt x="155837" y="88054"/>
                    </a:cubicBezTo>
                    <a:cubicBezTo>
                      <a:pt x="155837" y="89759"/>
                      <a:pt x="155787" y="92318"/>
                      <a:pt x="155687" y="95680"/>
                    </a:cubicBezTo>
                    <a:lnTo>
                      <a:pt x="29552" y="95680"/>
                    </a:lnTo>
                    <a:cubicBezTo>
                      <a:pt x="30605" y="114244"/>
                      <a:pt x="35874" y="128493"/>
                      <a:pt x="45306" y="138377"/>
                    </a:cubicBezTo>
                    <a:cubicBezTo>
                      <a:pt x="54739" y="148261"/>
                      <a:pt x="66529" y="153178"/>
                      <a:pt x="80678" y="153178"/>
                    </a:cubicBezTo>
                    <a:cubicBezTo>
                      <a:pt x="91165" y="153178"/>
                      <a:pt x="100145" y="150419"/>
                      <a:pt x="107571" y="144899"/>
                    </a:cubicBezTo>
                    <a:cubicBezTo>
                      <a:pt x="115046" y="139330"/>
                      <a:pt x="120967" y="130500"/>
                      <a:pt x="125332" y="118408"/>
                    </a:cubicBezTo>
                    <a:close/>
                    <a:moveTo>
                      <a:pt x="31207" y="72048"/>
                    </a:moveTo>
                    <a:lnTo>
                      <a:pt x="125633" y="72048"/>
                    </a:lnTo>
                    <a:cubicBezTo>
                      <a:pt x="124379" y="57799"/>
                      <a:pt x="120766" y="47163"/>
                      <a:pt x="114796" y="40038"/>
                    </a:cubicBezTo>
                    <a:cubicBezTo>
                      <a:pt x="105664" y="29000"/>
                      <a:pt x="93823" y="23481"/>
                      <a:pt x="79274" y="23481"/>
                    </a:cubicBezTo>
                    <a:cubicBezTo>
                      <a:pt x="66128" y="23481"/>
                      <a:pt x="55040" y="27896"/>
                      <a:pt x="46058" y="36676"/>
                    </a:cubicBezTo>
                    <a:cubicBezTo>
                      <a:pt x="37128" y="45507"/>
                      <a:pt x="32161" y="57298"/>
                      <a:pt x="31207" y="72048"/>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88" name="手繪多邊形: 圖案 287">
                <a:extLst>
                  <a:ext uri="{FF2B5EF4-FFF2-40B4-BE49-F238E27FC236}">
                    <a16:creationId xmlns:a16="http://schemas.microsoft.com/office/drawing/2014/main" id="{7F2B4423-CD50-4C5D-BDCF-DDC8D5AD4255}"/>
                  </a:ext>
                </a:extLst>
              </p:cNvPr>
              <p:cNvSpPr/>
              <p:nvPr/>
            </p:nvSpPr>
            <p:spPr>
              <a:xfrm>
                <a:off x="7252872" y="3668396"/>
                <a:ext cx="140484" cy="176709"/>
              </a:xfrm>
              <a:custGeom>
                <a:avLst/>
                <a:gdLst>
                  <a:gd name="connsiteX0" fmla="*/ 0 w 140484"/>
                  <a:gd name="connsiteY0" fmla="*/ 122472 h 176709"/>
                  <a:gd name="connsiteX1" fmla="*/ 28348 w 140484"/>
                  <a:gd name="connsiteY1" fmla="*/ 118007 h 176709"/>
                  <a:gd name="connsiteX2" fmla="*/ 41643 w 140484"/>
                  <a:gd name="connsiteY2" fmla="*/ 144147 h 176709"/>
                  <a:gd name="connsiteX3" fmla="*/ 72149 w 140484"/>
                  <a:gd name="connsiteY3" fmla="*/ 153228 h 176709"/>
                  <a:gd name="connsiteX4" fmla="*/ 101450 w 140484"/>
                  <a:gd name="connsiteY4" fmla="*/ 145201 h 176709"/>
                  <a:gd name="connsiteX5" fmla="*/ 110983 w 140484"/>
                  <a:gd name="connsiteY5" fmla="*/ 126335 h 176709"/>
                  <a:gd name="connsiteX6" fmla="*/ 102553 w 140484"/>
                  <a:gd name="connsiteY6" fmla="*/ 111033 h 176709"/>
                  <a:gd name="connsiteX7" fmla="*/ 73252 w 140484"/>
                  <a:gd name="connsiteY7" fmla="*/ 101299 h 176709"/>
                  <a:gd name="connsiteX8" fmla="*/ 29552 w 140484"/>
                  <a:gd name="connsiteY8" fmla="*/ 87502 h 176709"/>
                  <a:gd name="connsiteX9" fmla="*/ 11088 w 140484"/>
                  <a:gd name="connsiteY9" fmla="*/ 71396 h 176709"/>
                  <a:gd name="connsiteX10" fmla="*/ 4816 w 140484"/>
                  <a:gd name="connsiteY10" fmla="*/ 48718 h 176709"/>
                  <a:gd name="connsiteX11" fmla="*/ 9984 w 140484"/>
                  <a:gd name="connsiteY11" fmla="*/ 27796 h 176709"/>
                  <a:gd name="connsiteX12" fmla="*/ 24083 w 140484"/>
                  <a:gd name="connsiteY12" fmla="*/ 11791 h 176709"/>
                  <a:gd name="connsiteX13" fmla="*/ 42295 w 140484"/>
                  <a:gd name="connsiteY13" fmla="*/ 3412 h 176709"/>
                  <a:gd name="connsiteX14" fmla="*/ 67081 w 140484"/>
                  <a:gd name="connsiteY14" fmla="*/ 0 h 176709"/>
                  <a:gd name="connsiteX15" fmla="*/ 102052 w 140484"/>
                  <a:gd name="connsiteY15" fmla="*/ 5720 h 176709"/>
                  <a:gd name="connsiteX16" fmla="*/ 124279 w 140484"/>
                  <a:gd name="connsiteY16" fmla="*/ 21223 h 176709"/>
                  <a:gd name="connsiteX17" fmla="*/ 134163 w 140484"/>
                  <a:gd name="connsiteY17" fmla="*/ 47413 h 176709"/>
                  <a:gd name="connsiteX18" fmla="*/ 106116 w 140484"/>
                  <a:gd name="connsiteY18" fmla="*/ 51227 h 176709"/>
                  <a:gd name="connsiteX19" fmla="*/ 95027 w 140484"/>
                  <a:gd name="connsiteY19" fmla="*/ 30856 h 176709"/>
                  <a:gd name="connsiteX20" fmla="*/ 69139 w 140484"/>
                  <a:gd name="connsiteY20" fmla="*/ 23531 h 176709"/>
                  <a:gd name="connsiteX21" fmla="*/ 40941 w 140484"/>
                  <a:gd name="connsiteY21" fmla="*/ 30054 h 176709"/>
                  <a:gd name="connsiteX22" fmla="*/ 32512 w 140484"/>
                  <a:gd name="connsiteY22" fmla="*/ 45356 h 176709"/>
                  <a:gd name="connsiteX23" fmla="*/ 36024 w 140484"/>
                  <a:gd name="connsiteY23" fmla="*/ 55391 h 176709"/>
                  <a:gd name="connsiteX24" fmla="*/ 47012 w 140484"/>
                  <a:gd name="connsiteY24" fmla="*/ 63017 h 176709"/>
                  <a:gd name="connsiteX25" fmla="*/ 72349 w 140484"/>
                  <a:gd name="connsiteY25" fmla="*/ 70342 h 176709"/>
                  <a:gd name="connsiteX26" fmla="*/ 114796 w 140484"/>
                  <a:gd name="connsiteY26" fmla="*/ 83638 h 176709"/>
                  <a:gd name="connsiteX27" fmla="*/ 133661 w 140484"/>
                  <a:gd name="connsiteY27" fmla="*/ 98690 h 176709"/>
                  <a:gd name="connsiteX28" fmla="*/ 140484 w 140484"/>
                  <a:gd name="connsiteY28" fmla="*/ 123225 h 176709"/>
                  <a:gd name="connsiteX29" fmla="*/ 132105 w 140484"/>
                  <a:gd name="connsiteY29" fmla="*/ 150218 h 176709"/>
                  <a:gd name="connsiteX30" fmla="*/ 107972 w 140484"/>
                  <a:gd name="connsiteY30" fmla="*/ 169785 h 176709"/>
                  <a:gd name="connsiteX31" fmla="*/ 72299 w 140484"/>
                  <a:gd name="connsiteY31" fmla="*/ 176709 h 176709"/>
                  <a:gd name="connsiteX32" fmla="*/ 22076 w 140484"/>
                  <a:gd name="connsiteY32" fmla="*/ 163012 h 176709"/>
                  <a:gd name="connsiteX33" fmla="*/ 0 w 140484"/>
                  <a:gd name="connsiteY33" fmla="*/ 122472 h 176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0484" h="176709">
                    <a:moveTo>
                      <a:pt x="0" y="122472"/>
                    </a:moveTo>
                    <a:lnTo>
                      <a:pt x="28348" y="118007"/>
                    </a:lnTo>
                    <a:cubicBezTo>
                      <a:pt x="29953" y="129346"/>
                      <a:pt x="34368" y="138076"/>
                      <a:pt x="41643" y="144147"/>
                    </a:cubicBezTo>
                    <a:cubicBezTo>
                      <a:pt x="48919" y="150218"/>
                      <a:pt x="59104" y="153228"/>
                      <a:pt x="72149" y="153228"/>
                    </a:cubicBezTo>
                    <a:cubicBezTo>
                      <a:pt x="85294" y="153228"/>
                      <a:pt x="95078" y="150569"/>
                      <a:pt x="101450" y="145201"/>
                    </a:cubicBezTo>
                    <a:cubicBezTo>
                      <a:pt x="107822" y="139832"/>
                      <a:pt x="110983" y="133560"/>
                      <a:pt x="110983" y="126335"/>
                    </a:cubicBezTo>
                    <a:cubicBezTo>
                      <a:pt x="110983" y="119863"/>
                      <a:pt x="108173" y="114746"/>
                      <a:pt x="102553" y="111033"/>
                    </a:cubicBezTo>
                    <a:cubicBezTo>
                      <a:pt x="98640" y="108474"/>
                      <a:pt x="88856" y="105263"/>
                      <a:pt x="73252" y="101299"/>
                    </a:cubicBezTo>
                    <a:cubicBezTo>
                      <a:pt x="52230" y="95981"/>
                      <a:pt x="37680" y="91415"/>
                      <a:pt x="29552" y="87502"/>
                    </a:cubicBezTo>
                    <a:cubicBezTo>
                      <a:pt x="21424" y="83588"/>
                      <a:pt x="15252" y="78270"/>
                      <a:pt x="11088" y="71396"/>
                    </a:cubicBezTo>
                    <a:cubicBezTo>
                      <a:pt x="6874" y="64573"/>
                      <a:pt x="4816" y="56996"/>
                      <a:pt x="4816" y="48718"/>
                    </a:cubicBezTo>
                    <a:cubicBezTo>
                      <a:pt x="4816" y="41192"/>
                      <a:pt x="6522" y="34218"/>
                      <a:pt x="9984" y="27796"/>
                    </a:cubicBezTo>
                    <a:cubicBezTo>
                      <a:pt x="13446" y="21374"/>
                      <a:pt x="18112" y="16055"/>
                      <a:pt x="24083" y="11791"/>
                    </a:cubicBezTo>
                    <a:cubicBezTo>
                      <a:pt x="28548" y="8479"/>
                      <a:pt x="34619" y="5720"/>
                      <a:pt x="42295" y="3412"/>
                    </a:cubicBezTo>
                    <a:cubicBezTo>
                      <a:pt x="49972" y="1104"/>
                      <a:pt x="58251" y="0"/>
                      <a:pt x="67081" y="0"/>
                    </a:cubicBezTo>
                    <a:cubicBezTo>
                      <a:pt x="80327" y="0"/>
                      <a:pt x="92017" y="1907"/>
                      <a:pt x="102052" y="5720"/>
                    </a:cubicBezTo>
                    <a:cubicBezTo>
                      <a:pt x="112086" y="9533"/>
                      <a:pt x="119512" y="14701"/>
                      <a:pt x="124279" y="21223"/>
                    </a:cubicBezTo>
                    <a:cubicBezTo>
                      <a:pt x="129045" y="27746"/>
                      <a:pt x="132356" y="36476"/>
                      <a:pt x="134163" y="47413"/>
                    </a:cubicBezTo>
                    <a:lnTo>
                      <a:pt x="106116" y="51227"/>
                    </a:lnTo>
                    <a:cubicBezTo>
                      <a:pt x="104862" y="42547"/>
                      <a:pt x="101148" y="35723"/>
                      <a:pt x="95027" y="30856"/>
                    </a:cubicBezTo>
                    <a:cubicBezTo>
                      <a:pt x="88906" y="25990"/>
                      <a:pt x="80277" y="23531"/>
                      <a:pt x="69139" y="23531"/>
                    </a:cubicBezTo>
                    <a:cubicBezTo>
                      <a:pt x="55993" y="23531"/>
                      <a:pt x="46561" y="25689"/>
                      <a:pt x="40941" y="30054"/>
                    </a:cubicBezTo>
                    <a:cubicBezTo>
                      <a:pt x="35321" y="34419"/>
                      <a:pt x="32512" y="39486"/>
                      <a:pt x="32512" y="45356"/>
                    </a:cubicBezTo>
                    <a:cubicBezTo>
                      <a:pt x="32512" y="49069"/>
                      <a:pt x="33666" y="52431"/>
                      <a:pt x="36024" y="55391"/>
                    </a:cubicBezTo>
                    <a:cubicBezTo>
                      <a:pt x="38382" y="58451"/>
                      <a:pt x="42045" y="61010"/>
                      <a:pt x="47012" y="63017"/>
                    </a:cubicBezTo>
                    <a:cubicBezTo>
                      <a:pt x="49872" y="64071"/>
                      <a:pt x="58301" y="66529"/>
                      <a:pt x="72349" y="70342"/>
                    </a:cubicBezTo>
                    <a:cubicBezTo>
                      <a:pt x="92619" y="75761"/>
                      <a:pt x="106768" y="80176"/>
                      <a:pt x="114796" y="83638"/>
                    </a:cubicBezTo>
                    <a:cubicBezTo>
                      <a:pt x="122823" y="87100"/>
                      <a:pt x="129095" y="92118"/>
                      <a:pt x="133661" y="98690"/>
                    </a:cubicBezTo>
                    <a:cubicBezTo>
                      <a:pt x="138226" y="105263"/>
                      <a:pt x="140484" y="113441"/>
                      <a:pt x="140484" y="123225"/>
                    </a:cubicBezTo>
                    <a:cubicBezTo>
                      <a:pt x="140484" y="132758"/>
                      <a:pt x="137674" y="141789"/>
                      <a:pt x="132105" y="150218"/>
                    </a:cubicBezTo>
                    <a:cubicBezTo>
                      <a:pt x="126536" y="158647"/>
                      <a:pt x="118509" y="165169"/>
                      <a:pt x="107972" y="169785"/>
                    </a:cubicBezTo>
                    <a:cubicBezTo>
                      <a:pt x="97486" y="174401"/>
                      <a:pt x="85595" y="176709"/>
                      <a:pt x="72299" y="176709"/>
                    </a:cubicBezTo>
                    <a:cubicBezTo>
                      <a:pt x="50324" y="176709"/>
                      <a:pt x="33565" y="172143"/>
                      <a:pt x="22076" y="163012"/>
                    </a:cubicBezTo>
                    <a:cubicBezTo>
                      <a:pt x="10536" y="153981"/>
                      <a:pt x="3161" y="140434"/>
                      <a:pt x="0" y="122472"/>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89" name="手繪多邊形: 圖案 288">
                <a:extLst>
                  <a:ext uri="{FF2B5EF4-FFF2-40B4-BE49-F238E27FC236}">
                    <a16:creationId xmlns:a16="http://schemas.microsoft.com/office/drawing/2014/main" id="{3767D4C3-A1B5-43F9-833F-FAABF82D5E1B}"/>
                  </a:ext>
                </a:extLst>
              </p:cNvPr>
              <p:cNvSpPr/>
              <p:nvPr/>
            </p:nvSpPr>
            <p:spPr>
              <a:xfrm>
                <a:off x="7411670" y="3613155"/>
                <a:ext cx="82484" cy="230444"/>
              </a:xfrm>
              <a:custGeom>
                <a:avLst/>
                <a:gdLst>
                  <a:gd name="connsiteX0" fmla="*/ 78320 w 82484"/>
                  <a:gd name="connsiteY0" fmla="*/ 202548 h 230444"/>
                  <a:gd name="connsiteX1" fmla="*/ 82484 w 82484"/>
                  <a:gd name="connsiteY1" fmla="*/ 227886 h 230444"/>
                  <a:gd name="connsiteX2" fmla="*/ 60810 w 82484"/>
                  <a:gd name="connsiteY2" fmla="*/ 230444 h 230444"/>
                  <a:gd name="connsiteX3" fmla="*/ 36626 w 82484"/>
                  <a:gd name="connsiteY3" fmla="*/ 225527 h 230444"/>
                  <a:gd name="connsiteX4" fmla="*/ 24534 w 82484"/>
                  <a:gd name="connsiteY4" fmla="*/ 212533 h 230444"/>
                  <a:gd name="connsiteX5" fmla="*/ 21022 w 82484"/>
                  <a:gd name="connsiteY5" fmla="*/ 178666 h 230444"/>
                  <a:gd name="connsiteX6" fmla="*/ 21022 w 82484"/>
                  <a:gd name="connsiteY6" fmla="*/ 81381 h 230444"/>
                  <a:gd name="connsiteX7" fmla="*/ 0 w 82484"/>
                  <a:gd name="connsiteY7" fmla="*/ 81381 h 230444"/>
                  <a:gd name="connsiteX8" fmla="*/ 0 w 82484"/>
                  <a:gd name="connsiteY8" fmla="*/ 59104 h 230444"/>
                  <a:gd name="connsiteX9" fmla="*/ 21022 w 82484"/>
                  <a:gd name="connsiteY9" fmla="*/ 59104 h 230444"/>
                  <a:gd name="connsiteX10" fmla="*/ 21022 w 82484"/>
                  <a:gd name="connsiteY10" fmla="*/ 17209 h 230444"/>
                  <a:gd name="connsiteX11" fmla="*/ 49521 w 82484"/>
                  <a:gd name="connsiteY11" fmla="*/ 0 h 230444"/>
                  <a:gd name="connsiteX12" fmla="*/ 49521 w 82484"/>
                  <a:gd name="connsiteY12" fmla="*/ 59054 h 230444"/>
                  <a:gd name="connsiteX13" fmla="*/ 78320 w 82484"/>
                  <a:gd name="connsiteY13" fmla="*/ 59054 h 230444"/>
                  <a:gd name="connsiteX14" fmla="*/ 78320 w 82484"/>
                  <a:gd name="connsiteY14" fmla="*/ 81330 h 230444"/>
                  <a:gd name="connsiteX15" fmla="*/ 49521 w 82484"/>
                  <a:gd name="connsiteY15" fmla="*/ 81330 h 230444"/>
                  <a:gd name="connsiteX16" fmla="*/ 49521 w 82484"/>
                  <a:gd name="connsiteY16" fmla="*/ 180221 h 230444"/>
                  <a:gd name="connsiteX17" fmla="*/ 51026 w 82484"/>
                  <a:gd name="connsiteY17" fmla="*/ 195976 h 230444"/>
                  <a:gd name="connsiteX18" fmla="*/ 55942 w 82484"/>
                  <a:gd name="connsiteY18" fmla="*/ 201545 h 230444"/>
                  <a:gd name="connsiteX19" fmla="*/ 65726 w 82484"/>
                  <a:gd name="connsiteY19" fmla="*/ 203602 h 230444"/>
                  <a:gd name="connsiteX20" fmla="*/ 78320 w 82484"/>
                  <a:gd name="connsiteY20" fmla="*/ 202548 h 23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84" h="230444">
                    <a:moveTo>
                      <a:pt x="78320" y="202548"/>
                    </a:moveTo>
                    <a:lnTo>
                      <a:pt x="82484" y="227886"/>
                    </a:lnTo>
                    <a:cubicBezTo>
                      <a:pt x="74406" y="229591"/>
                      <a:pt x="67181" y="230444"/>
                      <a:pt x="60810" y="230444"/>
                    </a:cubicBezTo>
                    <a:cubicBezTo>
                      <a:pt x="50423" y="230444"/>
                      <a:pt x="42346" y="228789"/>
                      <a:pt x="36626" y="225527"/>
                    </a:cubicBezTo>
                    <a:cubicBezTo>
                      <a:pt x="30906" y="222216"/>
                      <a:pt x="26842" y="217901"/>
                      <a:pt x="24534" y="212533"/>
                    </a:cubicBezTo>
                    <a:cubicBezTo>
                      <a:pt x="22176" y="207164"/>
                      <a:pt x="21022" y="195875"/>
                      <a:pt x="21022" y="178666"/>
                    </a:cubicBezTo>
                    <a:lnTo>
                      <a:pt x="21022" y="81381"/>
                    </a:lnTo>
                    <a:lnTo>
                      <a:pt x="0" y="81381"/>
                    </a:lnTo>
                    <a:lnTo>
                      <a:pt x="0" y="59104"/>
                    </a:lnTo>
                    <a:lnTo>
                      <a:pt x="21022" y="59104"/>
                    </a:lnTo>
                    <a:lnTo>
                      <a:pt x="21022" y="17209"/>
                    </a:lnTo>
                    <a:lnTo>
                      <a:pt x="49521" y="0"/>
                    </a:lnTo>
                    <a:lnTo>
                      <a:pt x="49521" y="59054"/>
                    </a:lnTo>
                    <a:lnTo>
                      <a:pt x="78320" y="59054"/>
                    </a:lnTo>
                    <a:lnTo>
                      <a:pt x="78320" y="81330"/>
                    </a:lnTo>
                    <a:lnTo>
                      <a:pt x="49521" y="81330"/>
                    </a:lnTo>
                    <a:lnTo>
                      <a:pt x="49521" y="180221"/>
                    </a:lnTo>
                    <a:cubicBezTo>
                      <a:pt x="49521" y="188399"/>
                      <a:pt x="50022" y="193668"/>
                      <a:pt x="51026" y="195976"/>
                    </a:cubicBezTo>
                    <a:cubicBezTo>
                      <a:pt x="52029" y="198334"/>
                      <a:pt x="53685" y="200190"/>
                      <a:pt x="55942" y="201545"/>
                    </a:cubicBezTo>
                    <a:cubicBezTo>
                      <a:pt x="58201" y="202950"/>
                      <a:pt x="61512" y="203602"/>
                      <a:pt x="65726" y="203602"/>
                    </a:cubicBezTo>
                    <a:cubicBezTo>
                      <a:pt x="68887" y="203652"/>
                      <a:pt x="73102" y="203301"/>
                      <a:pt x="78320" y="202548"/>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90" name="手繪多邊形: 圖案 289">
                <a:extLst>
                  <a:ext uri="{FF2B5EF4-FFF2-40B4-BE49-F238E27FC236}">
                    <a16:creationId xmlns:a16="http://schemas.microsoft.com/office/drawing/2014/main" id="{ECD21414-619F-4F87-B260-7EAFA5231046}"/>
                  </a:ext>
                </a:extLst>
              </p:cNvPr>
              <p:cNvSpPr/>
              <p:nvPr/>
            </p:nvSpPr>
            <p:spPr>
              <a:xfrm>
                <a:off x="7532035" y="3606984"/>
                <a:ext cx="85996" cy="234357"/>
              </a:xfrm>
              <a:custGeom>
                <a:avLst/>
                <a:gdLst>
                  <a:gd name="connsiteX0" fmla="*/ 85946 w 85996"/>
                  <a:gd name="connsiteY0" fmla="*/ 234358 h 234357"/>
                  <a:gd name="connsiteX1" fmla="*/ 57297 w 85996"/>
                  <a:gd name="connsiteY1" fmla="*/ 234358 h 234357"/>
                  <a:gd name="connsiteX2" fmla="*/ 57297 w 85996"/>
                  <a:gd name="connsiteY2" fmla="*/ 51728 h 234357"/>
                  <a:gd name="connsiteX3" fmla="*/ 30154 w 85996"/>
                  <a:gd name="connsiteY3" fmla="*/ 71496 h 234357"/>
                  <a:gd name="connsiteX4" fmla="*/ 0 w 85996"/>
                  <a:gd name="connsiteY4" fmla="*/ 86297 h 234357"/>
                  <a:gd name="connsiteX5" fmla="*/ 0 w 85996"/>
                  <a:gd name="connsiteY5" fmla="*/ 58602 h 234357"/>
                  <a:gd name="connsiteX6" fmla="*/ 42045 w 85996"/>
                  <a:gd name="connsiteY6" fmla="*/ 31208 h 234357"/>
                  <a:gd name="connsiteX7" fmla="*/ 67533 w 85996"/>
                  <a:gd name="connsiteY7" fmla="*/ 0 h 234357"/>
                  <a:gd name="connsiteX8" fmla="*/ 85997 w 85996"/>
                  <a:gd name="connsiteY8" fmla="*/ 0 h 234357"/>
                  <a:gd name="connsiteX9" fmla="*/ 85997 w 85996"/>
                  <a:gd name="connsiteY9" fmla="*/ 234358 h 23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996" h="234357">
                    <a:moveTo>
                      <a:pt x="85946" y="234358"/>
                    </a:moveTo>
                    <a:lnTo>
                      <a:pt x="57297" y="234358"/>
                    </a:lnTo>
                    <a:lnTo>
                      <a:pt x="57297" y="51728"/>
                    </a:lnTo>
                    <a:cubicBezTo>
                      <a:pt x="50373" y="58301"/>
                      <a:pt x="41342" y="64874"/>
                      <a:pt x="30154" y="71496"/>
                    </a:cubicBezTo>
                    <a:cubicBezTo>
                      <a:pt x="18965" y="78069"/>
                      <a:pt x="8880" y="83036"/>
                      <a:pt x="0" y="86297"/>
                    </a:cubicBezTo>
                    <a:lnTo>
                      <a:pt x="0" y="58602"/>
                    </a:lnTo>
                    <a:cubicBezTo>
                      <a:pt x="16005" y="51076"/>
                      <a:pt x="30054" y="41945"/>
                      <a:pt x="42045" y="31208"/>
                    </a:cubicBezTo>
                    <a:cubicBezTo>
                      <a:pt x="54036" y="20471"/>
                      <a:pt x="62515" y="10085"/>
                      <a:pt x="67533" y="0"/>
                    </a:cubicBezTo>
                    <a:lnTo>
                      <a:pt x="85997" y="0"/>
                    </a:lnTo>
                    <a:lnTo>
                      <a:pt x="85997" y="234358"/>
                    </a:lnTo>
                    <a:close/>
                  </a:path>
                </a:pathLst>
              </a:custGeom>
              <a:grpFill/>
              <a:ln w="5012" cap="flat">
                <a:noFill/>
                <a:prstDash val="solid"/>
                <a:miter/>
              </a:ln>
            </p:spPr>
            <p:txBody>
              <a:bodyPr rtlCol="0" anchor="ctr"/>
              <a:lstStyle/>
              <a:p>
                <a:endParaRPr lang="zh-TW" altLang="en-US" sz="2400">
                  <a:solidFill>
                    <a:schemeClr val="bg1"/>
                  </a:solidFill>
                </a:endParaRPr>
              </a:p>
            </p:txBody>
          </p:sp>
        </p:grpSp>
        <p:grpSp>
          <p:nvGrpSpPr>
            <p:cNvPr id="273" name="群組 272">
              <a:extLst>
                <a:ext uri="{FF2B5EF4-FFF2-40B4-BE49-F238E27FC236}">
                  <a16:creationId xmlns:a16="http://schemas.microsoft.com/office/drawing/2014/main" id="{3FEAC6C0-B16C-47D8-A559-5C7C7E4C737D}"/>
                </a:ext>
              </a:extLst>
            </p:cNvPr>
            <p:cNvGrpSpPr/>
            <p:nvPr/>
          </p:nvGrpSpPr>
          <p:grpSpPr>
            <a:xfrm>
              <a:off x="6921965" y="2029822"/>
              <a:ext cx="1529958" cy="278384"/>
              <a:chOff x="7677887" y="3603924"/>
              <a:chExt cx="1682852" cy="306204"/>
            </a:xfrm>
            <a:solidFill>
              <a:srgbClr val="00B0F0"/>
            </a:solidFill>
          </p:grpSpPr>
          <p:sp>
            <p:nvSpPr>
              <p:cNvPr id="274" name="手繪多邊形: 圖案 273">
                <a:extLst>
                  <a:ext uri="{FF2B5EF4-FFF2-40B4-BE49-F238E27FC236}">
                    <a16:creationId xmlns:a16="http://schemas.microsoft.com/office/drawing/2014/main" id="{BA87353A-BA22-4316-B5E8-397288E2072C}"/>
                  </a:ext>
                </a:extLst>
              </p:cNvPr>
              <p:cNvSpPr/>
              <p:nvPr/>
            </p:nvSpPr>
            <p:spPr>
              <a:xfrm>
                <a:off x="7677887" y="3603924"/>
                <a:ext cx="90612" cy="241432"/>
              </a:xfrm>
              <a:custGeom>
                <a:avLst/>
                <a:gdLst>
                  <a:gd name="connsiteX0" fmla="*/ 0 w 90612"/>
                  <a:gd name="connsiteY0" fmla="*/ 241432 h 241432"/>
                  <a:gd name="connsiteX1" fmla="*/ 67683 w 90612"/>
                  <a:gd name="connsiteY1" fmla="*/ 0 h 241432"/>
                  <a:gd name="connsiteX2" fmla="*/ 90613 w 90612"/>
                  <a:gd name="connsiteY2" fmla="*/ 0 h 241432"/>
                  <a:gd name="connsiteX3" fmla="*/ 23079 w 90612"/>
                  <a:gd name="connsiteY3" fmla="*/ 241432 h 241432"/>
                  <a:gd name="connsiteX4" fmla="*/ 0 w 90612"/>
                  <a:gd name="connsiteY4" fmla="*/ 241432 h 241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12" h="241432">
                    <a:moveTo>
                      <a:pt x="0" y="241432"/>
                    </a:moveTo>
                    <a:lnTo>
                      <a:pt x="67683" y="0"/>
                    </a:lnTo>
                    <a:lnTo>
                      <a:pt x="90613" y="0"/>
                    </a:lnTo>
                    <a:lnTo>
                      <a:pt x="23079" y="241432"/>
                    </a:lnTo>
                    <a:lnTo>
                      <a:pt x="0" y="241432"/>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75" name="手繪多邊形: 圖案 274">
                <a:extLst>
                  <a:ext uri="{FF2B5EF4-FFF2-40B4-BE49-F238E27FC236}">
                    <a16:creationId xmlns:a16="http://schemas.microsoft.com/office/drawing/2014/main" id="{EF92E0FF-38A5-4907-BAD5-040533E6EB95}"/>
                  </a:ext>
                </a:extLst>
              </p:cNvPr>
              <p:cNvSpPr/>
              <p:nvPr/>
            </p:nvSpPr>
            <p:spPr>
              <a:xfrm>
                <a:off x="7778361" y="3607034"/>
                <a:ext cx="154305" cy="234307"/>
              </a:xfrm>
              <a:custGeom>
                <a:avLst/>
                <a:gdLst>
                  <a:gd name="connsiteX0" fmla="*/ 154305 w 154305"/>
                  <a:gd name="connsiteY0" fmla="*/ 206763 h 234307"/>
                  <a:gd name="connsiteX1" fmla="*/ 154305 w 154305"/>
                  <a:gd name="connsiteY1" fmla="*/ 234308 h 234307"/>
                  <a:gd name="connsiteX2" fmla="*/ 23 w 154305"/>
                  <a:gd name="connsiteY2" fmla="*/ 234308 h 234307"/>
                  <a:gd name="connsiteX3" fmla="*/ 3384 w 154305"/>
                  <a:gd name="connsiteY3" fmla="*/ 214389 h 234307"/>
                  <a:gd name="connsiteX4" fmla="*/ 22249 w 154305"/>
                  <a:gd name="connsiteY4" fmla="*/ 183332 h 234307"/>
                  <a:gd name="connsiteX5" fmla="*/ 59729 w 154305"/>
                  <a:gd name="connsiteY5" fmla="*/ 147960 h 234307"/>
                  <a:gd name="connsiteX6" fmla="*/ 111156 w 154305"/>
                  <a:gd name="connsiteY6" fmla="*/ 98540 h 234307"/>
                  <a:gd name="connsiteX7" fmla="*/ 124552 w 154305"/>
                  <a:gd name="connsiteY7" fmla="*/ 64071 h 234307"/>
                  <a:gd name="connsiteX8" fmla="*/ 112361 w 154305"/>
                  <a:gd name="connsiteY8" fmla="*/ 35322 h 234307"/>
                  <a:gd name="connsiteX9" fmla="*/ 80601 w 154305"/>
                  <a:gd name="connsiteY9" fmla="*/ 23631 h 234307"/>
                  <a:gd name="connsiteX10" fmla="*/ 47487 w 154305"/>
                  <a:gd name="connsiteY10" fmla="*/ 36074 h 234307"/>
                  <a:gd name="connsiteX11" fmla="*/ 34893 w 154305"/>
                  <a:gd name="connsiteY11" fmla="*/ 70493 h 234307"/>
                  <a:gd name="connsiteX12" fmla="*/ 5442 w 154305"/>
                  <a:gd name="connsiteY12" fmla="*/ 67483 h 234307"/>
                  <a:gd name="connsiteX13" fmla="*/ 28220 w 154305"/>
                  <a:gd name="connsiteY13" fmla="*/ 17259 h 234307"/>
                  <a:gd name="connsiteX14" fmla="*/ 81253 w 154305"/>
                  <a:gd name="connsiteY14" fmla="*/ 0 h 234307"/>
                  <a:gd name="connsiteX15" fmla="*/ 134437 w 154305"/>
                  <a:gd name="connsiteY15" fmla="*/ 18614 h 234307"/>
                  <a:gd name="connsiteX16" fmla="*/ 154004 w 154305"/>
                  <a:gd name="connsiteY16" fmla="*/ 64823 h 234307"/>
                  <a:gd name="connsiteX17" fmla="*/ 148284 w 154305"/>
                  <a:gd name="connsiteY17" fmla="*/ 92368 h 234307"/>
                  <a:gd name="connsiteX18" fmla="*/ 129269 w 154305"/>
                  <a:gd name="connsiteY18" fmla="*/ 120867 h 234307"/>
                  <a:gd name="connsiteX19" fmla="*/ 85066 w 154305"/>
                  <a:gd name="connsiteY19" fmla="*/ 161958 h 234307"/>
                  <a:gd name="connsiteX20" fmla="*/ 51952 w 154305"/>
                  <a:gd name="connsiteY20" fmla="*/ 191360 h 234307"/>
                  <a:gd name="connsiteX21" fmla="*/ 39860 w 154305"/>
                  <a:gd name="connsiteY21" fmla="*/ 206863 h 234307"/>
                  <a:gd name="connsiteX22" fmla="*/ 154305 w 154305"/>
                  <a:gd name="connsiteY22" fmla="*/ 206863 h 23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305" h="234307">
                    <a:moveTo>
                      <a:pt x="154305" y="206763"/>
                    </a:moveTo>
                    <a:lnTo>
                      <a:pt x="154305" y="234308"/>
                    </a:lnTo>
                    <a:lnTo>
                      <a:pt x="23" y="234308"/>
                    </a:lnTo>
                    <a:cubicBezTo>
                      <a:pt x="-178" y="227384"/>
                      <a:pt x="926" y="220761"/>
                      <a:pt x="3384" y="214389"/>
                    </a:cubicBezTo>
                    <a:cubicBezTo>
                      <a:pt x="7298" y="203853"/>
                      <a:pt x="13620" y="193517"/>
                      <a:pt x="22249" y="183332"/>
                    </a:cubicBezTo>
                    <a:cubicBezTo>
                      <a:pt x="30880" y="173147"/>
                      <a:pt x="43423" y="161356"/>
                      <a:pt x="59729" y="147960"/>
                    </a:cubicBezTo>
                    <a:cubicBezTo>
                      <a:pt x="85116" y="127138"/>
                      <a:pt x="102226" y="110682"/>
                      <a:pt x="111156" y="98540"/>
                    </a:cubicBezTo>
                    <a:cubicBezTo>
                      <a:pt x="120087" y="86398"/>
                      <a:pt x="124552" y="74908"/>
                      <a:pt x="124552" y="64071"/>
                    </a:cubicBezTo>
                    <a:cubicBezTo>
                      <a:pt x="124552" y="52732"/>
                      <a:pt x="120489" y="43149"/>
                      <a:pt x="112361" y="35322"/>
                    </a:cubicBezTo>
                    <a:cubicBezTo>
                      <a:pt x="104233" y="27545"/>
                      <a:pt x="93646" y="23631"/>
                      <a:pt x="80601" y="23631"/>
                    </a:cubicBezTo>
                    <a:cubicBezTo>
                      <a:pt x="66803" y="23631"/>
                      <a:pt x="55765" y="27796"/>
                      <a:pt x="47487" y="36074"/>
                    </a:cubicBezTo>
                    <a:cubicBezTo>
                      <a:pt x="39208" y="44353"/>
                      <a:pt x="34994" y="55842"/>
                      <a:pt x="34893" y="70493"/>
                    </a:cubicBezTo>
                    <a:lnTo>
                      <a:pt x="5442" y="67483"/>
                    </a:lnTo>
                    <a:cubicBezTo>
                      <a:pt x="7449" y="45507"/>
                      <a:pt x="15025" y="28749"/>
                      <a:pt x="28220" y="17259"/>
                    </a:cubicBezTo>
                    <a:cubicBezTo>
                      <a:pt x="41366" y="5770"/>
                      <a:pt x="59077" y="0"/>
                      <a:pt x="81253" y="0"/>
                    </a:cubicBezTo>
                    <a:cubicBezTo>
                      <a:pt x="103631" y="0"/>
                      <a:pt x="121391" y="6221"/>
                      <a:pt x="134437" y="18614"/>
                    </a:cubicBezTo>
                    <a:cubicBezTo>
                      <a:pt x="147482" y="31057"/>
                      <a:pt x="154004" y="46410"/>
                      <a:pt x="154004" y="64823"/>
                    </a:cubicBezTo>
                    <a:cubicBezTo>
                      <a:pt x="154004" y="74156"/>
                      <a:pt x="152097" y="83337"/>
                      <a:pt x="148284" y="92368"/>
                    </a:cubicBezTo>
                    <a:cubicBezTo>
                      <a:pt x="144471" y="101400"/>
                      <a:pt x="138099" y="110882"/>
                      <a:pt x="129269" y="120867"/>
                    </a:cubicBezTo>
                    <a:cubicBezTo>
                      <a:pt x="120388" y="130851"/>
                      <a:pt x="105687" y="144548"/>
                      <a:pt x="85066" y="161958"/>
                    </a:cubicBezTo>
                    <a:cubicBezTo>
                      <a:pt x="67857" y="176408"/>
                      <a:pt x="56819" y="186192"/>
                      <a:pt x="51952" y="191360"/>
                    </a:cubicBezTo>
                    <a:cubicBezTo>
                      <a:pt x="47085" y="196527"/>
                      <a:pt x="43021" y="201695"/>
                      <a:pt x="39860" y="206863"/>
                    </a:cubicBezTo>
                    <a:lnTo>
                      <a:pt x="154305" y="206863"/>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76" name="手繪多邊形: 圖案 275">
                <a:extLst>
                  <a:ext uri="{FF2B5EF4-FFF2-40B4-BE49-F238E27FC236}">
                    <a16:creationId xmlns:a16="http://schemas.microsoft.com/office/drawing/2014/main" id="{1D81F351-848F-4A67-96A7-BF42ABC804B3}"/>
                  </a:ext>
                </a:extLst>
              </p:cNvPr>
              <p:cNvSpPr/>
              <p:nvPr/>
            </p:nvSpPr>
            <p:spPr>
              <a:xfrm>
                <a:off x="7963422" y="3607034"/>
                <a:ext cx="153479" cy="238371"/>
              </a:xfrm>
              <a:custGeom>
                <a:avLst/>
                <a:gdLst>
                  <a:gd name="connsiteX0" fmla="*/ 4265 w 153479"/>
                  <a:gd name="connsiteY0" fmla="*/ 180322 h 238371"/>
                  <a:gd name="connsiteX1" fmla="*/ 31810 w 153479"/>
                  <a:gd name="connsiteY1" fmla="*/ 177763 h 238371"/>
                  <a:gd name="connsiteX2" fmla="*/ 45206 w 153479"/>
                  <a:gd name="connsiteY2" fmla="*/ 205960 h 238371"/>
                  <a:gd name="connsiteX3" fmla="*/ 70543 w 153479"/>
                  <a:gd name="connsiteY3" fmla="*/ 214740 h 238371"/>
                  <a:gd name="connsiteX4" fmla="*/ 93723 w 153479"/>
                  <a:gd name="connsiteY4" fmla="*/ 208669 h 238371"/>
                  <a:gd name="connsiteX5" fmla="*/ 110029 w 153479"/>
                  <a:gd name="connsiteY5" fmla="*/ 192514 h 238371"/>
                  <a:gd name="connsiteX6" fmla="*/ 120716 w 153479"/>
                  <a:gd name="connsiteY6" fmla="*/ 165220 h 238371"/>
                  <a:gd name="connsiteX7" fmla="*/ 125031 w 153479"/>
                  <a:gd name="connsiteY7" fmla="*/ 130199 h 238371"/>
                  <a:gd name="connsiteX8" fmla="*/ 124881 w 153479"/>
                  <a:gd name="connsiteY8" fmla="*/ 124479 h 238371"/>
                  <a:gd name="connsiteX9" fmla="*/ 101399 w 153479"/>
                  <a:gd name="connsiteY9" fmla="*/ 146706 h 238371"/>
                  <a:gd name="connsiteX10" fmla="*/ 69139 w 153479"/>
                  <a:gd name="connsiteY10" fmla="*/ 155235 h 238371"/>
                  <a:gd name="connsiteX11" fmla="*/ 20069 w 153479"/>
                  <a:gd name="connsiteY11" fmla="*/ 134213 h 238371"/>
                  <a:gd name="connsiteX12" fmla="*/ 0 w 153479"/>
                  <a:gd name="connsiteY12" fmla="*/ 78822 h 238371"/>
                  <a:gd name="connsiteX13" fmla="*/ 20922 w 153479"/>
                  <a:gd name="connsiteY13" fmla="*/ 21675 h 238371"/>
                  <a:gd name="connsiteX14" fmla="*/ 73403 w 153479"/>
                  <a:gd name="connsiteY14" fmla="*/ 0 h 238371"/>
                  <a:gd name="connsiteX15" fmla="*/ 115046 w 153479"/>
                  <a:gd name="connsiteY15" fmla="*/ 12242 h 238371"/>
                  <a:gd name="connsiteX16" fmla="*/ 143696 w 153479"/>
                  <a:gd name="connsiteY16" fmla="*/ 47213 h 238371"/>
                  <a:gd name="connsiteX17" fmla="*/ 153479 w 153479"/>
                  <a:gd name="connsiteY17" fmla="*/ 112889 h 238371"/>
                  <a:gd name="connsiteX18" fmla="*/ 143746 w 153479"/>
                  <a:gd name="connsiteY18" fmla="*/ 184135 h 238371"/>
                  <a:gd name="connsiteX19" fmla="*/ 114846 w 153479"/>
                  <a:gd name="connsiteY19" fmla="*/ 224524 h 238371"/>
                  <a:gd name="connsiteX20" fmla="*/ 69840 w 153479"/>
                  <a:gd name="connsiteY20" fmla="*/ 238372 h 238371"/>
                  <a:gd name="connsiteX21" fmla="*/ 25086 w 153479"/>
                  <a:gd name="connsiteY21" fmla="*/ 223169 h 238371"/>
                  <a:gd name="connsiteX22" fmla="*/ 4265 w 153479"/>
                  <a:gd name="connsiteY22" fmla="*/ 180322 h 238371"/>
                  <a:gd name="connsiteX23" fmla="*/ 121619 w 153479"/>
                  <a:gd name="connsiteY23" fmla="*/ 77317 h 238371"/>
                  <a:gd name="connsiteX24" fmla="*/ 108474 w 153479"/>
                  <a:gd name="connsiteY24" fmla="*/ 38131 h 238371"/>
                  <a:gd name="connsiteX25" fmla="*/ 76865 w 153479"/>
                  <a:gd name="connsiteY25" fmla="*/ 23631 h 238371"/>
                  <a:gd name="connsiteX26" fmla="*/ 43600 w 153479"/>
                  <a:gd name="connsiteY26" fmla="*/ 39235 h 238371"/>
                  <a:gd name="connsiteX27" fmla="*/ 29452 w 153479"/>
                  <a:gd name="connsiteY27" fmla="*/ 79675 h 238371"/>
                  <a:gd name="connsiteX28" fmla="*/ 42898 w 153479"/>
                  <a:gd name="connsiteY28" fmla="*/ 115900 h 238371"/>
                  <a:gd name="connsiteX29" fmla="*/ 76112 w 153479"/>
                  <a:gd name="connsiteY29" fmla="*/ 129848 h 238371"/>
                  <a:gd name="connsiteX30" fmla="*/ 108825 w 153479"/>
                  <a:gd name="connsiteY30" fmla="*/ 115900 h 238371"/>
                  <a:gd name="connsiteX31" fmla="*/ 121619 w 153479"/>
                  <a:gd name="connsiteY31" fmla="*/ 77317 h 23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3479" h="238371">
                    <a:moveTo>
                      <a:pt x="4265" y="180322"/>
                    </a:moveTo>
                    <a:lnTo>
                      <a:pt x="31810" y="177763"/>
                    </a:lnTo>
                    <a:cubicBezTo>
                      <a:pt x="34167" y="190707"/>
                      <a:pt x="38583" y="200140"/>
                      <a:pt x="45206" y="205960"/>
                    </a:cubicBezTo>
                    <a:cubicBezTo>
                      <a:pt x="51778" y="211780"/>
                      <a:pt x="60208" y="214740"/>
                      <a:pt x="70543" y="214740"/>
                    </a:cubicBezTo>
                    <a:cubicBezTo>
                      <a:pt x="79373" y="214740"/>
                      <a:pt x="87100" y="212733"/>
                      <a:pt x="93723" y="208669"/>
                    </a:cubicBezTo>
                    <a:cubicBezTo>
                      <a:pt x="100346" y="204655"/>
                      <a:pt x="105815" y="199237"/>
                      <a:pt x="110029" y="192514"/>
                    </a:cubicBezTo>
                    <a:cubicBezTo>
                      <a:pt x="114294" y="185790"/>
                      <a:pt x="117856" y="176659"/>
                      <a:pt x="120716" y="165220"/>
                    </a:cubicBezTo>
                    <a:cubicBezTo>
                      <a:pt x="123576" y="153780"/>
                      <a:pt x="125031" y="142090"/>
                      <a:pt x="125031" y="130199"/>
                    </a:cubicBezTo>
                    <a:cubicBezTo>
                      <a:pt x="125031" y="128944"/>
                      <a:pt x="124981" y="127038"/>
                      <a:pt x="124881" y="124479"/>
                    </a:cubicBezTo>
                    <a:cubicBezTo>
                      <a:pt x="119161" y="133611"/>
                      <a:pt x="111334" y="141036"/>
                      <a:pt x="101399" y="146706"/>
                    </a:cubicBezTo>
                    <a:cubicBezTo>
                      <a:pt x="91465" y="152375"/>
                      <a:pt x="80728" y="155235"/>
                      <a:pt x="69139" y="155235"/>
                    </a:cubicBezTo>
                    <a:cubicBezTo>
                      <a:pt x="49821" y="155235"/>
                      <a:pt x="33465" y="148211"/>
                      <a:pt x="20069" y="134213"/>
                    </a:cubicBezTo>
                    <a:cubicBezTo>
                      <a:pt x="6673" y="120214"/>
                      <a:pt x="0" y="101751"/>
                      <a:pt x="0" y="78822"/>
                    </a:cubicBezTo>
                    <a:cubicBezTo>
                      <a:pt x="0" y="55140"/>
                      <a:pt x="6974" y="36074"/>
                      <a:pt x="20922" y="21675"/>
                    </a:cubicBezTo>
                    <a:cubicBezTo>
                      <a:pt x="34870" y="7225"/>
                      <a:pt x="52380" y="0"/>
                      <a:pt x="73403" y="0"/>
                    </a:cubicBezTo>
                    <a:cubicBezTo>
                      <a:pt x="88606" y="0"/>
                      <a:pt x="102453" y="4064"/>
                      <a:pt x="115046" y="12242"/>
                    </a:cubicBezTo>
                    <a:cubicBezTo>
                      <a:pt x="127640" y="20420"/>
                      <a:pt x="137173" y="32061"/>
                      <a:pt x="143696" y="47213"/>
                    </a:cubicBezTo>
                    <a:cubicBezTo>
                      <a:pt x="150218" y="62365"/>
                      <a:pt x="153479" y="84240"/>
                      <a:pt x="153479" y="112889"/>
                    </a:cubicBezTo>
                    <a:cubicBezTo>
                      <a:pt x="153479" y="142742"/>
                      <a:pt x="150218" y="166474"/>
                      <a:pt x="143746" y="184135"/>
                    </a:cubicBezTo>
                    <a:cubicBezTo>
                      <a:pt x="137273" y="201796"/>
                      <a:pt x="127640" y="215292"/>
                      <a:pt x="114846" y="224524"/>
                    </a:cubicBezTo>
                    <a:cubicBezTo>
                      <a:pt x="102052" y="233756"/>
                      <a:pt x="87050" y="238372"/>
                      <a:pt x="69840" y="238372"/>
                    </a:cubicBezTo>
                    <a:cubicBezTo>
                      <a:pt x="51578" y="238372"/>
                      <a:pt x="36676" y="233304"/>
                      <a:pt x="25086" y="223169"/>
                    </a:cubicBezTo>
                    <a:cubicBezTo>
                      <a:pt x="13546" y="212934"/>
                      <a:pt x="6623" y="198685"/>
                      <a:pt x="4265" y="180322"/>
                    </a:cubicBezTo>
                    <a:close/>
                    <a:moveTo>
                      <a:pt x="121619" y="77317"/>
                    </a:moveTo>
                    <a:cubicBezTo>
                      <a:pt x="121619" y="60860"/>
                      <a:pt x="117254" y="47815"/>
                      <a:pt x="108474" y="38131"/>
                    </a:cubicBezTo>
                    <a:cubicBezTo>
                      <a:pt x="99694" y="28498"/>
                      <a:pt x="89158" y="23631"/>
                      <a:pt x="76865" y="23631"/>
                    </a:cubicBezTo>
                    <a:cubicBezTo>
                      <a:pt x="64121" y="23631"/>
                      <a:pt x="53033" y="28849"/>
                      <a:pt x="43600" y="39235"/>
                    </a:cubicBezTo>
                    <a:cubicBezTo>
                      <a:pt x="34167" y="49621"/>
                      <a:pt x="29452" y="63118"/>
                      <a:pt x="29452" y="79675"/>
                    </a:cubicBezTo>
                    <a:cubicBezTo>
                      <a:pt x="29452" y="94526"/>
                      <a:pt x="33917" y="106618"/>
                      <a:pt x="42898" y="115900"/>
                    </a:cubicBezTo>
                    <a:cubicBezTo>
                      <a:pt x="51879" y="125182"/>
                      <a:pt x="62917" y="129848"/>
                      <a:pt x="76112" y="129848"/>
                    </a:cubicBezTo>
                    <a:cubicBezTo>
                      <a:pt x="89358" y="129848"/>
                      <a:pt x="100296" y="125182"/>
                      <a:pt x="108825" y="115900"/>
                    </a:cubicBezTo>
                    <a:cubicBezTo>
                      <a:pt x="117355" y="106618"/>
                      <a:pt x="121619" y="93773"/>
                      <a:pt x="121619" y="77317"/>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77" name="手繪多邊形: 圖案 276">
                <a:extLst>
                  <a:ext uri="{FF2B5EF4-FFF2-40B4-BE49-F238E27FC236}">
                    <a16:creationId xmlns:a16="http://schemas.microsoft.com/office/drawing/2014/main" id="{0EFA8402-EAA8-41F8-8B61-5C7E302F12D0}"/>
                  </a:ext>
                </a:extLst>
              </p:cNvPr>
              <p:cNvSpPr/>
              <p:nvPr/>
            </p:nvSpPr>
            <p:spPr>
              <a:xfrm>
                <a:off x="8141111" y="3607034"/>
                <a:ext cx="154304" cy="234307"/>
              </a:xfrm>
              <a:custGeom>
                <a:avLst/>
                <a:gdLst>
                  <a:gd name="connsiteX0" fmla="*/ 154305 w 154304"/>
                  <a:gd name="connsiteY0" fmla="*/ 206763 h 234307"/>
                  <a:gd name="connsiteX1" fmla="*/ 154305 w 154304"/>
                  <a:gd name="connsiteY1" fmla="*/ 234308 h 234307"/>
                  <a:gd name="connsiteX2" fmla="*/ 23 w 154304"/>
                  <a:gd name="connsiteY2" fmla="*/ 234308 h 234307"/>
                  <a:gd name="connsiteX3" fmla="*/ 3385 w 154304"/>
                  <a:gd name="connsiteY3" fmla="*/ 214389 h 234307"/>
                  <a:gd name="connsiteX4" fmla="*/ 22250 w 154304"/>
                  <a:gd name="connsiteY4" fmla="*/ 183332 h 234307"/>
                  <a:gd name="connsiteX5" fmla="*/ 59729 w 154304"/>
                  <a:gd name="connsiteY5" fmla="*/ 147960 h 234307"/>
                  <a:gd name="connsiteX6" fmla="*/ 111156 w 154304"/>
                  <a:gd name="connsiteY6" fmla="*/ 98540 h 234307"/>
                  <a:gd name="connsiteX7" fmla="*/ 124553 w 154304"/>
                  <a:gd name="connsiteY7" fmla="*/ 64071 h 234307"/>
                  <a:gd name="connsiteX8" fmla="*/ 112360 w 154304"/>
                  <a:gd name="connsiteY8" fmla="*/ 35322 h 234307"/>
                  <a:gd name="connsiteX9" fmla="*/ 80601 w 154304"/>
                  <a:gd name="connsiteY9" fmla="*/ 23631 h 234307"/>
                  <a:gd name="connsiteX10" fmla="*/ 47487 w 154304"/>
                  <a:gd name="connsiteY10" fmla="*/ 36074 h 234307"/>
                  <a:gd name="connsiteX11" fmla="*/ 34894 w 154304"/>
                  <a:gd name="connsiteY11" fmla="*/ 70493 h 234307"/>
                  <a:gd name="connsiteX12" fmla="*/ 5442 w 154304"/>
                  <a:gd name="connsiteY12" fmla="*/ 67483 h 234307"/>
                  <a:gd name="connsiteX13" fmla="*/ 28220 w 154304"/>
                  <a:gd name="connsiteY13" fmla="*/ 17259 h 234307"/>
                  <a:gd name="connsiteX14" fmla="*/ 81253 w 154304"/>
                  <a:gd name="connsiteY14" fmla="*/ 0 h 234307"/>
                  <a:gd name="connsiteX15" fmla="*/ 134437 w 154304"/>
                  <a:gd name="connsiteY15" fmla="*/ 18614 h 234307"/>
                  <a:gd name="connsiteX16" fmla="*/ 154004 w 154304"/>
                  <a:gd name="connsiteY16" fmla="*/ 64823 h 234307"/>
                  <a:gd name="connsiteX17" fmla="*/ 148284 w 154304"/>
                  <a:gd name="connsiteY17" fmla="*/ 92368 h 234307"/>
                  <a:gd name="connsiteX18" fmla="*/ 129269 w 154304"/>
                  <a:gd name="connsiteY18" fmla="*/ 120867 h 234307"/>
                  <a:gd name="connsiteX19" fmla="*/ 85067 w 154304"/>
                  <a:gd name="connsiteY19" fmla="*/ 161958 h 234307"/>
                  <a:gd name="connsiteX20" fmla="*/ 51953 w 154304"/>
                  <a:gd name="connsiteY20" fmla="*/ 191360 h 234307"/>
                  <a:gd name="connsiteX21" fmla="*/ 39861 w 154304"/>
                  <a:gd name="connsiteY21" fmla="*/ 206863 h 234307"/>
                  <a:gd name="connsiteX22" fmla="*/ 154305 w 154304"/>
                  <a:gd name="connsiteY22" fmla="*/ 206863 h 234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304" h="234307">
                    <a:moveTo>
                      <a:pt x="154305" y="206763"/>
                    </a:moveTo>
                    <a:lnTo>
                      <a:pt x="154305" y="234308"/>
                    </a:lnTo>
                    <a:lnTo>
                      <a:pt x="23" y="234308"/>
                    </a:lnTo>
                    <a:cubicBezTo>
                      <a:pt x="-177" y="227384"/>
                      <a:pt x="926" y="220761"/>
                      <a:pt x="3385" y="214389"/>
                    </a:cubicBezTo>
                    <a:cubicBezTo>
                      <a:pt x="7298" y="203853"/>
                      <a:pt x="13620" y="193517"/>
                      <a:pt x="22250" y="183332"/>
                    </a:cubicBezTo>
                    <a:cubicBezTo>
                      <a:pt x="30880" y="173147"/>
                      <a:pt x="43423" y="161356"/>
                      <a:pt x="59729" y="147960"/>
                    </a:cubicBezTo>
                    <a:cubicBezTo>
                      <a:pt x="85117" y="127138"/>
                      <a:pt x="102225" y="110682"/>
                      <a:pt x="111156" y="98540"/>
                    </a:cubicBezTo>
                    <a:cubicBezTo>
                      <a:pt x="120087" y="86398"/>
                      <a:pt x="124553" y="74908"/>
                      <a:pt x="124553" y="64071"/>
                    </a:cubicBezTo>
                    <a:cubicBezTo>
                      <a:pt x="124553" y="52732"/>
                      <a:pt x="120488" y="43149"/>
                      <a:pt x="112360" y="35322"/>
                    </a:cubicBezTo>
                    <a:cubicBezTo>
                      <a:pt x="104232" y="27545"/>
                      <a:pt x="93646" y="23631"/>
                      <a:pt x="80601" y="23631"/>
                    </a:cubicBezTo>
                    <a:cubicBezTo>
                      <a:pt x="66804" y="23631"/>
                      <a:pt x="55766" y="27796"/>
                      <a:pt x="47487" y="36074"/>
                    </a:cubicBezTo>
                    <a:cubicBezTo>
                      <a:pt x="39208" y="44353"/>
                      <a:pt x="34994" y="55842"/>
                      <a:pt x="34894" y="70493"/>
                    </a:cubicBezTo>
                    <a:lnTo>
                      <a:pt x="5442" y="67483"/>
                    </a:lnTo>
                    <a:cubicBezTo>
                      <a:pt x="7449" y="45507"/>
                      <a:pt x="15025" y="28749"/>
                      <a:pt x="28220" y="17259"/>
                    </a:cubicBezTo>
                    <a:cubicBezTo>
                      <a:pt x="41366" y="5770"/>
                      <a:pt x="59077" y="0"/>
                      <a:pt x="81253" y="0"/>
                    </a:cubicBezTo>
                    <a:cubicBezTo>
                      <a:pt x="103630" y="0"/>
                      <a:pt x="121392" y="6221"/>
                      <a:pt x="134437" y="18614"/>
                    </a:cubicBezTo>
                    <a:cubicBezTo>
                      <a:pt x="147482" y="31057"/>
                      <a:pt x="154004" y="46410"/>
                      <a:pt x="154004" y="64823"/>
                    </a:cubicBezTo>
                    <a:cubicBezTo>
                      <a:pt x="154004" y="74156"/>
                      <a:pt x="152098" y="83337"/>
                      <a:pt x="148284" y="92368"/>
                    </a:cubicBezTo>
                    <a:cubicBezTo>
                      <a:pt x="144471" y="101400"/>
                      <a:pt x="138099" y="110882"/>
                      <a:pt x="129269" y="120867"/>
                    </a:cubicBezTo>
                    <a:cubicBezTo>
                      <a:pt x="120389" y="130851"/>
                      <a:pt x="105688" y="144548"/>
                      <a:pt x="85067" y="161958"/>
                    </a:cubicBezTo>
                    <a:cubicBezTo>
                      <a:pt x="67857" y="176408"/>
                      <a:pt x="56819" y="186192"/>
                      <a:pt x="51953" y="191360"/>
                    </a:cubicBezTo>
                    <a:cubicBezTo>
                      <a:pt x="47085" y="196527"/>
                      <a:pt x="43022" y="201695"/>
                      <a:pt x="39861" y="206863"/>
                    </a:cubicBezTo>
                    <a:lnTo>
                      <a:pt x="154305" y="206863"/>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78" name="手繪多邊形: 圖案 277">
                <a:extLst>
                  <a:ext uri="{FF2B5EF4-FFF2-40B4-BE49-F238E27FC236}">
                    <a16:creationId xmlns:a16="http://schemas.microsoft.com/office/drawing/2014/main" id="{AF6658AA-1541-48BC-AD3A-78DCB473927E}"/>
                  </a:ext>
                </a:extLst>
              </p:cNvPr>
              <p:cNvSpPr/>
              <p:nvPr/>
            </p:nvSpPr>
            <p:spPr>
              <a:xfrm>
                <a:off x="8326122" y="3611098"/>
                <a:ext cx="154784" cy="234257"/>
              </a:xfrm>
              <a:custGeom>
                <a:avLst/>
                <a:gdLst>
                  <a:gd name="connsiteX0" fmla="*/ 0 w 154784"/>
                  <a:gd name="connsiteY0" fmla="*/ 169083 h 234257"/>
                  <a:gd name="connsiteX1" fmla="*/ 30104 w 154784"/>
                  <a:gd name="connsiteY1" fmla="*/ 166524 h 234257"/>
                  <a:gd name="connsiteX2" fmla="*/ 45608 w 154784"/>
                  <a:gd name="connsiteY2" fmla="*/ 199588 h 234257"/>
                  <a:gd name="connsiteX3" fmla="*/ 75009 w 154784"/>
                  <a:gd name="connsiteY3" fmla="*/ 210676 h 234257"/>
                  <a:gd name="connsiteX4" fmla="*/ 110030 w 154784"/>
                  <a:gd name="connsiteY4" fmla="*/ 195072 h 234257"/>
                  <a:gd name="connsiteX5" fmla="*/ 124379 w 154784"/>
                  <a:gd name="connsiteY5" fmla="*/ 153680 h 234257"/>
                  <a:gd name="connsiteX6" fmla="*/ 110581 w 154784"/>
                  <a:gd name="connsiteY6" fmla="*/ 114996 h 234257"/>
                  <a:gd name="connsiteX7" fmla="*/ 74507 w 154784"/>
                  <a:gd name="connsiteY7" fmla="*/ 100848 h 234257"/>
                  <a:gd name="connsiteX8" fmla="*/ 49521 w 154784"/>
                  <a:gd name="connsiteY8" fmla="*/ 107119 h 234257"/>
                  <a:gd name="connsiteX9" fmla="*/ 32010 w 154784"/>
                  <a:gd name="connsiteY9" fmla="*/ 123425 h 234257"/>
                  <a:gd name="connsiteX10" fmla="*/ 5118 w 154784"/>
                  <a:gd name="connsiteY10" fmla="*/ 119913 h 234257"/>
                  <a:gd name="connsiteX11" fmla="*/ 27746 w 154784"/>
                  <a:gd name="connsiteY11" fmla="*/ 0 h 234257"/>
                  <a:gd name="connsiteX12" fmla="*/ 143846 w 154784"/>
                  <a:gd name="connsiteY12" fmla="*/ 0 h 234257"/>
                  <a:gd name="connsiteX13" fmla="*/ 143846 w 154784"/>
                  <a:gd name="connsiteY13" fmla="*/ 27394 h 234257"/>
                  <a:gd name="connsiteX14" fmla="*/ 50675 w 154784"/>
                  <a:gd name="connsiteY14" fmla="*/ 27394 h 234257"/>
                  <a:gd name="connsiteX15" fmla="*/ 38082 w 154784"/>
                  <a:gd name="connsiteY15" fmla="*/ 90111 h 234257"/>
                  <a:gd name="connsiteX16" fmla="*/ 82183 w 154784"/>
                  <a:gd name="connsiteY16" fmla="*/ 75460 h 234257"/>
                  <a:gd name="connsiteX17" fmla="*/ 133761 w 154784"/>
                  <a:gd name="connsiteY17" fmla="*/ 96633 h 234257"/>
                  <a:gd name="connsiteX18" fmla="*/ 154784 w 154784"/>
                  <a:gd name="connsiteY18" fmla="*/ 151121 h 234257"/>
                  <a:gd name="connsiteX19" fmla="*/ 136320 w 154784"/>
                  <a:gd name="connsiteY19" fmla="*/ 205910 h 234257"/>
                  <a:gd name="connsiteX20" fmla="*/ 75009 w 154784"/>
                  <a:gd name="connsiteY20" fmla="*/ 234258 h 234257"/>
                  <a:gd name="connsiteX21" fmla="*/ 23030 w 154784"/>
                  <a:gd name="connsiteY21" fmla="*/ 216446 h 234257"/>
                  <a:gd name="connsiteX22" fmla="*/ 0 w 154784"/>
                  <a:gd name="connsiteY22" fmla="*/ 169083 h 234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784" h="234257">
                    <a:moveTo>
                      <a:pt x="0" y="169083"/>
                    </a:moveTo>
                    <a:lnTo>
                      <a:pt x="30104" y="166524"/>
                    </a:lnTo>
                    <a:cubicBezTo>
                      <a:pt x="32312" y="181175"/>
                      <a:pt x="37530" y="192213"/>
                      <a:pt x="45608" y="199588"/>
                    </a:cubicBezTo>
                    <a:cubicBezTo>
                      <a:pt x="53685" y="206963"/>
                      <a:pt x="63519" y="210676"/>
                      <a:pt x="75009" y="210676"/>
                    </a:cubicBezTo>
                    <a:cubicBezTo>
                      <a:pt x="88807" y="210676"/>
                      <a:pt x="100497" y="205458"/>
                      <a:pt x="110030" y="195072"/>
                    </a:cubicBezTo>
                    <a:cubicBezTo>
                      <a:pt x="119563" y="184687"/>
                      <a:pt x="124379" y="170889"/>
                      <a:pt x="124379" y="153680"/>
                    </a:cubicBezTo>
                    <a:cubicBezTo>
                      <a:pt x="124379" y="137323"/>
                      <a:pt x="119764" y="124429"/>
                      <a:pt x="110581" y="114996"/>
                    </a:cubicBezTo>
                    <a:cubicBezTo>
                      <a:pt x="101400" y="105564"/>
                      <a:pt x="89358" y="100848"/>
                      <a:pt x="74507" y="100848"/>
                    </a:cubicBezTo>
                    <a:cubicBezTo>
                      <a:pt x="65275" y="100848"/>
                      <a:pt x="56947" y="102955"/>
                      <a:pt x="49521" y="107119"/>
                    </a:cubicBezTo>
                    <a:cubicBezTo>
                      <a:pt x="42095" y="111334"/>
                      <a:pt x="36225" y="116752"/>
                      <a:pt x="32010" y="123425"/>
                    </a:cubicBezTo>
                    <a:lnTo>
                      <a:pt x="5118" y="119913"/>
                    </a:lnTo>
                    <a:lnTo>
                      <a:pt x="27746" y="0"/>
                    </a:lnTo>
                    <a:lnTo>
                      <a:pt x="143846" y="0"/>
                    </a:lnTo>
                    <a:lnTo>
                      <a:pt x="143846" y="27394"/>
                    </a:lnTo>
                    <a:lnTo>
                      <a:pt x="50675" y="27394"/>
                    </a:lnTo>
                    <a:lnTo>
                      <a:pt x="38082" y="90111"/>
                    </a:lnTo>
                    <a:cubicBezTo>
                      <a:pt x="52080" y="80327"/>
                      <a:pt x="66781" y="75460"/>
                      <a:pt x="82183" y="75460"/>
                    </a:cubicBezTo>
                    <a:cubicBezTo>
                      <a:pt x="102554" y="75460"/>
                      <a:pt x="119764" y="82535"/>
                      <a:pt x="133761" y="96633"/>
                    </a:cubicBezTo>
                    <a:cubicBezTo>
                      <a:pt x="147760" y="110732"/>
                      <a:pt x="154784" y="128894"/>
                      <a:pt x="154784" y="151121"/>
                    </a:cubicBezTo>
                    <a:cubicBezTo>
                      <a:pt x="154784" y="172244"/>
                      <a:pt x="148613" y="190507"/>
                      <a:pt x="136320" y="205910"/>
                    </a:cubicBezTo>
                    <a:cubicBezTo>
                      <a:pt x="121369" y="224825"/>
                      <a:pt x="100898" y="234258"/>
                      <a:pt x="75009" y="234258"/>
                    </a:cubicBezTo>
                    <a:cubicBezTo>
                      <a:pt x="53786" y="234258"/>
                      <a:pt x="36426" y="228337"/>
                      <a:pt x="23030" y="216446"/>
                    </a:cubicBezTo>
                    <a:cubicBezTo>
                      <a:pt x="9583" y="204505"/>
                      <a:pt x="1907" y="188751"/>
                      <a:pt x="0" y="169083"/>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79" name="手繪多邊形: 圖案 278">
                <a:extLst>
                  <a:ext uri="{FF2B5EF4-FFF2-40B4-BE49-F238E27FC236}">
                    <a16:creationId xmlns:a16="http://schemas.microsoft.com/office/drawing/2014/main" id="{C8A08B99-F5FA-4C93-8B31-B8130250E87E}"/>
                  </a:ext>
                </a:extLst>
              </p:cNvPr>
              <p:cNvSpPr/>
              <p:nvPr/>
            </p:nvSpPr>
            <p:spPr>
              <a:xfrm>
                <a:off x="8507497" y="3611098"/>
                <a:ext cx="154783" cy="234257"/>
              </a:xfrm>
              <a:custGeom>
                <a:avLst/>
                <a:gdLst>
                  <a:gd name="connsiteX0" fmla="*/ 0 w 154783"/>
                  <a:gd name="connsiteY0" fmla="*/ 169083 h 234257"/>
                  <a:gd name="connsiteX1" fmla="*/ 30104 w 154783"/>
                  <a:gd name="connsiteY1" fmla="*/ 166524 h 234257"/>
                  <a:gd name="connsiteX2" fmla="*/ 45608 w 154783"/>
                  <a:gd name="connsiteY2" fmla="*/ 199588 h 234257"/>
                  <a:gd name="connsiteX3" fmla="*/ 75009 w 154783"/>
                  <a:gd name="connsiteY3" fmla="*/ 210676 h 234257"/>
                  <a:gd name="connsiteX4" fmla="*/ 110030 w 154783"/>
                  <a:gd name="connsiteY4" fmla="*/ 195072 h 234257"/>
                  <a:gd name="connsiteX5" fmla="*/ 124379 w 154783"/>
                  <a:gd name="connsiteY5" fmla="*/ 153680 h 234257"/>
                  <a:gd name="connsiteX6" fmla="*/ 110581 w 154783"/>
                  <a:gd name="connsiteY6" fmla="*/ 114996 h 234257"/>
                  <a:gd name="connsiteX7" fmla="*/ 74507 w 154783"/>
                  <a:gd name="connsiteY7" fmla="*/ 100848 h 234257"/>
                  <a:gd name="connsiteX8" fmla="*/ 49521 w 154783"/>
                  <a:gd name="connsiteY8" fmla="*/ 107119 h 234257"/>
                  <a:gd name="connsiteX9" fmla="*/ 32010 w 154783"/>
                  <a:gd name="connsiteY9" fmla="*/ 123425 h 234257"/>
                  <a:gd name="connsiteX10" fmla="*/ 5118 w 154783"/>
                  <a:gd name="connsiteY10" fmla="*/ 119913 h 234257"/>
                  <a:gd name="connsiteX11" fmla="*/ 27746 w 154783"/>
                  <a:gd name="connsiteY11" fmla="*/ 0 h 234257"/>
                  <a:gd name="connsiteX12" fmla="*/ 143846 w 154783"/>
                  <a:gd name="connsiteY12" fmla="*/ 0 h 234257"/>
                  <a:gd name="connsiteX13" fmla="*/ 143846 w 154783"/>
                  <a:gd name="connsiteY13" fmla="*/ 27394 h 234257"/>
                  <a:gd name="connsiteX14" fmla="*/ 50675 w 154783"/>
                  <a:gd name="connsiteY14" fmla="*/ 27394 h 234257"/>
                  <a:gd name="connsiteX15" fmla="*/ 38082 w 154783"/>
                  <a:gd name="connsiteY15" fmla="*/ 90111 h 234257"/>
                  <a:gd name="connsiteX16" fmla="*/ 82183 w 154783"/>
                  <a:gd name="connsiteY16" fmla="*/ 75460 h 234257"/>
                  <a:gd name="connsiteX17" fmla="*/ 133761 w 154783"/>
                  <a:gd name="connsiteY17" fmla="*/ 96633 h 234257"/>
                  <a:gd name="connsiteX18" fmla="*/ 154784 w 154783"/>
                  <a:gd name="connsiteY18" fmla="*/ 151121 h 234257"/>
                  <a:gd name="connsiteX19" fmla="*/ 136320 w 154783"/>
                  <a:gd name="connsiteY19" fmla="*/ 205910 h 234257"/>
                  <a:gd name="connsiteX20" fmla="*/ 75009 w 154783"/>
                  <a:gd name="connsiteY20" fmla="*/ 234258 h 234257"/>
                  <a:gd name="connsiteX21" fmla="*/ 23030 w 154783"/>
                  <a:gd name="connsiteY21" fmla="*/ 216446 h 234257"/>
                  <a:gd name="connsiteX22" fmla="*/ 0 w 154783"/>
                  <a:gd name="connsiteY22" fmla="*/ 169083 h 234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783" h="234257">
                    <a:moveTo>
                      <a:pt x="0" y="169083"/>
                    </a:moveTo>
                    <a:lnTo>
                      <a:pt x="30104" y="166524"/>
                    </a:lnTo>
                    <a:cubicBezTo>
                      <a:pt x="32312" y="181175"/>
                      <a:pt x="37529" y="192213"/>
                      <a:pt x="45608" y="199588"/>
                    </a:cubicBezTo>
                    <a:cubicBezTo>
                      <a:pt x="53685" y="206963"/>
                      <a:pt x="63519" y="210676"/>
                      <a:pt x="75009" y="210676"/>
                    </a:cubicBezTo>
                    <a:cubicBezTo>
                      <a:pt x="88807" y="210676"/>
                      <a:pt x="100497" y="205458"/>
                      <a:pt x="110030" y="195072"/>
                    </a:cubicBezTo>
                    <a:cubicBezTo>
                      <a:pt x="119563" y="184687"/>
                      <a:pt x="124379" y="170889"/>
                      <a:pt x="124379" y="153680"/>
                    </a:cubicBezTo>
                    <a:cubicBezTo>
                      <a:pt x="124379" y="137323"/>
                      <a:pt x="119763" y="124429"/>
                      <a:pt x="110581" y="114996"/>
                    </a:cubicBezTo>
                    <a:cubicBezTo>
                      <a:pt x="101400" y="105564"/>
                      <a:pt x="89358" y="100848"/>
                      <a:pt x="74507" y="100848"/>
                    </a:cubicBezTo>
                    <a:cubicBezTo>
                      <a:pt x="65275" y="100848"/>
                      <a:pt x="56946" y="102955"/>
                      <a:pt x="49521" y="107119"/>
                    </a:cubicBezTo>
                    <a:cubicBezTo>
                      <a:pt x="42095" y="111334"/>
                      <a:pt x="36225" y="116752"/>
                      <a:pt x="32010" y="123425"/>
                    </a:cubicBezTo>
                    <a:lnTo>
                      <a:pt x="5118" y="119913"/>
                    </a:lnTo>
                    <a:lnTo>
                      <a:pt x="27746" y="0"/>
                    </a:lnTo>
                    <a:lnTo>
                      <a:pt x="143846" y="0"/>
                    </a:lnTo>
                    <a:lnTo>
                      <a:pt x="143846" y="27394"/>
                    </a:lnTo>
                    <a:lnTo>
                      <a:pt x="50675" y="27394"/>
                    </a:lnTo>
                    <a:lnTo>
                      <a:pt x="38082" y="90111"/>
                    </a:lnTo>
                    <a:cubicBezTo>
                      <a:pt x="52080" y="80327"/>
                      <a:pt x="66781" y="75460"/>
                      <a:pt x="82183" y="75460"/>
                    </a:cubicBezTo>
                    <a:cubicBezTo>
                      <a:pt x="102554" y="75460"/>
                      <a:pt x="119763" y="82535"/>
                      <a:pt x="133761" y="96633"/>
                    </a:cubicBezTo>
                    <a:cubicBezTo>
                      <a:pt x="147760" y="110732"/>
                      <a:pt x="154784" y="128894"/>
                      <a:pt x="154784" y="151121"/>
                    </a:cubicBezTo>
                    <a:cubicBezTo>
                      <a:pt x="154784" y="172244"/>
                      <a:pt x="148612" y="190507"/>
                      <a:pt x="136320" y="205910"/>
                    </a:cubicBezTo>
                    <a:cubicBezTo>
                      <a:pt x="121369" y="224825"/>
                      <a:pt x="100898" y="234258"/>
                      <a:pt x="75009" y="234258"/>
                    </a:cubicBezTo>
                    <a:cubicBezTo>
                      <a:pt x="53786" y="234258"/>
                      <a:pt x="36426" y="228337"/>
                      <a:pt x="23030" y="216446"/>
                    </a:cubicBezTo>
                    <a:cubicBezTo>
                      <a:pt x="9583" y="204505"/>
                      <a:pt x="1907" y="188751"/>
                      <a:pt x="0" y="169083"/>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80" name="手繪多邊形: 圖案 279">
                <a:extLst>
                  <a:ext uri="{FF2B5EF4-FFF2-40B4-BE49-F238E27FC236}">
                    <a16:creationId xmlns:a16="http://schemas.microsoft.com/office/drawing/2014/main" id="{B16D7944-5480-4818-953C-00E6B30A3FF4}"/>
                  </a:ext>
                </a:extLst>
              </p:cNvPr>
              <p:cNvSpPr/>
              <p:nvPr/>
            </p:nvSpPr>
            <p:spPr>
              <a:xfrm>
                <a:off x="8690779" y="3610948"/>
                <a:ext cx="151121" cy="230394"/>
              </a:xfrm>
              <a:custGeom>
                <a:avLst/>
                <a:gdLst>
                  <a:gd name="connsiteX0" fmla="*/ 0 w 151121"/>
                  <a:gd name="connsiteY0" fmla="*/ 27545 h 230394"/>
                  <a:gd name="connsiteX1" fmla="*/ 0 w 151121"/>
                  <a:gd name="connsiteY1" fmla="*/ 0 h 230394"/>
                  <a:gd name="connsiteX2" fmla="*/ 151121 w 151121"/>
                  <a:gd name="connsiteY2" fmla="*/ 0 h 230394"/>
                  <a:gd name="connsiteX3" fmla="*/ 151121 w 151121"/>
                  <a:gd name="connsiteY3" fmla="*/ 22277 h 230394"/>
                  <a:gd name="connsiteX4" fmla="*/ 106919 w 151121"/>
                  <a:gd name="connsiteY4" fmla="*/ 85344 h 230394"/>
                  <a:gd name="connsiteX5" fmla="*/ 73102 w 151121"/>
                  <a:gd name="connsiteY5" fmla="*/ 166223 h 230394"/>
                  <a:gd name="connsiteX6" fmla="*/ 62114 w 151121"/>
                  <a:gd name="connsiteY6" fmla="*/ 230394 h 230394"/>
                  <a:gd name="connsiteX7" fmla="*/ 32663 w 151121"/>
                  <a:gd name="connsiteY7" fmla="*/ 230394 h 230394"/>
                  <a:gd name="connsiteX8" fmla="*/ 43500 w 151121"/>
                  <a:gd name="connsiteY8" fmla="*/ 163815 h 230394"/>
                  <a:gd name="connsiteX9" fmla="*/ 73202 w 151121"/>
                  <a:gd name="connsiteY9" fmla="*/ 88555 h 230394"/>
                  <a:gd name="connsiteX10" fmla="*/ 114344 w 151121"/>
                  <a:gd name="connsiteY10" fmla="*/ 27495 h 230394"/>
                  <a:gd name="connsiteX11" fmla="*/ 0 w 151121"/>
                  <a:gd name="connsiteY11" fmla="*/ 27495 h 230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121" h="230394">
                    <a:moveTo>
                      <a:pt x="0" y="27545"/>
                    </a:moveTo>
                    <a:lnTo>
                      <a:pt x="0" y="0"/>
                    </a:lnTo>
                    <a:lnTo>
                      <a:pt x="151121" y="0"/>
                    </a:lnTo>
                    <a:lnTo>
                      <a:pt x="151121" y="22277"/>
                    </a:lnTo>
                    <a:cubicBezTo>
                      <a:pt x="136270" y="38081"/>
                      <a:pt x="121519" y="59104"/>
                      <a:pt x="106919" y="85344"/>
                    </a:cubicBezTo>
                    <a:cubicBezTo>
                      <a:pt x="92318" y="111585"/>
                      <a:pt x="81030" y="138528"/>
                      <a:pt x="73102" y="166223"/>
                    </a:cubicBezTo>
                    <a:cubicBezTo>
                      <a:pt x="67383" y="185740"/>
                      <a:pt x="63719" y="207164"/>
                      <a:pt x="62114" y="230394"/>
                    </a:cubicBezTo>
                    <a:lnTo>
                      <a:pt x="32663" y="230394"/>
                    </a:lnTo>
                    <a:cubicBezTo>
                      <a:pt x="32963" y="212031"/>
                      <a:pt x="36576" y="189854"/>
                      <a:pt x="43500" y="163815"/>
                    </a:cubicBezTo>
                    <a:cubicBezTo>
                      <a:pt x="50424" y="137825"/>
                      <a:pt x="60308" y="112739"/>
                      <a:pt x="73202" y="88555"/>
                    </a:cubicBezTo>
                    <a:cubicBezTo>
                      <a:pt x="86097" y="64372"/>
                      <a:pt x="99844" y="44052"/>
                      <a:pt x="114344" y="27495"/>
                    </a:cubicBezTo>
                    <a:lnTo>
                      <a:pt x="0" y="27495"/>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81" name="手繪多邊形: 圖案 280">
                <a:extLst>
                  <a:ext uri="{FF2B5EF4-FFF2-40B4-BE49-F238E27FC236}">
                    <a16:creationId xmlns:a16="http://schemas.microsoft.com/office/drawing/2014/main" id="{D90736C8-ABD4-4EA1-AA35-A45FEED4F3C6}"/>
                  </a:ext>
                </a:extLst>
              </p:cNvPr>
              <p:cNvSpPr/>
              <p:nvPr/>
            </p:nvSpPr>
            <p:spPr>
              <a:xfrm>
                <a:off x="8886354" y="3808679"/>
                <a:ext cx="32662" cy="32662"/>
              </a:xfrm>
              <a:custGeom>
                <a:avLst/>
                <a:gdLst>
                  <a:gd name="connsiteX0" fmla="*/ 0 w 32662"/>
                  <a:gd name="connsiteY0" fmla="*/ 32663 h 32662"/>
                  <a:gd name="connsiteX1" fmla="*/ 0 w 32662"/>
                  <a:gd name="connsiteY1" fmla="*/ 0 h 32662"/>
                  <a:gd name="connsiteX2" fmla="*/ 32663 w 32662"/>
                  <a:gd name="connsiteY2" fmla="*/ 0 h 32662"/>
                  <a:gd name="connsiteX3" fmla="*/ 32663 w 32662"/>
                  <a:gd name="connsiteY3" fmla="*/ 32663 h 32662"/>
                  <a:gd name="connsiteX4" fmla="*/ 0 w 32662"/>
                  <a:gd name="connsiteY4" fmla="*/ 32663 h 32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2" h="32662">
                    <a:moveTo>
                      <a:pt x="0" y="32663"/>
                    </a:moveTo>
                    <a:lnTo>
                      <a:pt x="0" y="0"/>
                    </a:lnTo>
                    <a:lnTo>
                      <a:pt x="32663" y="0"/>
                    </a:lnTo>
                    <a:lnTo>
                      <a:pt x="32663" y="32663"/>
                    </a:lnTo>
                    <a:lnTo>
                      <a:pt x="0" y="32663"/>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82" name="手繪多邊形: 圖案 281">
                <a:extLst>
                  <a:ext uri="{FF2B5EF4-FFF2-40B4-BE49-F238E27FC236}">
                    <a16:creationId xmlns:a16="http://schemas.microsoft.com/office/drawing/2014/main" id="{7EABD633-2AC9-4A58-A388-3788D7F1BBE7}"/>
                  </a:ext>
                </a:extLst>
              </p:cNvPr>
              <p:cNvSpPr/>
              <p:nvPr/>
            </p:nvSpPr>
            <p:spPr>
              <a:xfrm>
                <a:off x="8932363" y="3607887"/>
                <a:ext cx="64973" cy="302141"/>
              </a:xfrm>
              <a:custGeom>
                <a:avLst/>
                <a:gdLst>
                  <a:gd name="connsiteX0" fmla="*/ 0 w 64973"/>
                  <a:gd name="connsiteY0" fmla="*/ 299081 h 302141"/>
                  <a:gd name="connsiteX1" fmla="*/ 5418 w 64973"/>
                  <a:gd name="connsiteY1" fmla="*/ 274697 h 302141"/>
                  <a:gd name="connsiteX2" fmla="*/ 18966 w 64973"/>
                  <a:gd name="connsiteY2" fmla="*/ 276905 h 302141"/>
                  <a:gd name="connsiteX3" fmla="*/ 32010 w 64973"/>
                  <a:gd name="connsiteY3" fmla="*/ 271084 h 302141"/>
                  <a:gd name="connsiteX4" fmla="*/ 36325 w 64973"/>
                  <a:gd name="connsiteY4" fmla="*/ 242034 h 302141"/>
                  <a:gd name="connsiteX5" fmla="*/ 36325 w 64973"/>
                  <a:gd name="connsiteY5" fmla="*/ 64372 h 302141"/>
                  <a:gd name="connsiteX6" fmla="*/ 64974 w 64973"/>
                  <a:gd name="connsiteY6" fmla="*/ 64372 h 302141"/>
                  <a:gd name="connsiteX7" fmla="*/ 64974 w 64973"/>
                  <a:gd name="connsiteY7" fmla="*/ 242737 h 302141"/>
                  <a:gd name="connsiteX8" fmla="*/ 56846 w 64973"/>
                  <a:gd name="connsiteY8" fmla="*/ 286237 h 302141"/>
                  <a:gd name="connsiteX9" fmla="*/ 22427 w 64973"/>
                  <a:gd name="connsiteY9" fmla="*/ 302142 h 302141"/>
                  <a:gd name="connsiteX10" fmla="*/ 0 w 64973"/>
                  <a:gd name="connsiteY10" fmla="*/ 299081 h 302141"/>
                  <a:gd name="connsiteX11" fmla="*/ 36325 w 64973"/>
                  <a:gd name="connsiteY11" fmla="*/ 33315 h 302141"/>
                  <a:gd name="connsiteX12" fmla="*/ 36325 w 64973"/>
                  <a:gd name="connsiteY12" fmla="*/ 0 h 302141"/>
                  <a:gd name="connsiteX13" fmla="*/ 64974 w 64973"/>
                  <a:gd name="connsiteY13" fmla="*/ 0 h 302141"/>
                  <a:gd name="connsiteX14" fmla="*/ 64974 w 64973"/>
                  <a:gd name="connsiteY14" fmla="*/ 33265 h 302141"/>
                  <a:gd name="connsiteX15" fmla="*/ 36325 w 64973"/>
                  <a:gd name="connsiteY15" fmla="*/ 33265 h 30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973" h="302141">
                    <a:moveTo>
                      <a:pt x="0" y="299081"/>
                    </a:moveTo>
                    <a:lnTo>
                      <a:pt x="5418" y="274697"/>
                    </a:lnTo>
                    <a:cubicBezTo>
                      <a:pt x="11138" y="276202"/>
                      <a:pt x="15654" y="276905"/>
                      <a:pt x="18966" y="276905"/>
                    </a:cubicBezTo>
                    <a:cubicBezTo>
                      <a:pt x="24785" y="276905"/>
                      <a:pt x="29150" y="274948"/>
                      <a:pt x="32010" y="271084"/>
                    </a:cubicBezTo>
                    <a:cubicBezTo>
                      <a:pt x="34870" y="267221"/>
                      <a:pt x="36325" y="257538"/>
                      <a:pt x="36325" y="242034"/>
                    </a:cubicBezTo>
                    <a:lnTo>
                      <a:pt x="36325" y="64372"/>
                    </a:lnTo>
                    <a:lnTo>
                      <a:pt x="64974" y="64372"/>
                    </a:lnTo>
                    <a:lnTo>
                      <a:pt x="64974" y="242737"/>
                    </a:lnTo>
                    <a:cubicBezTo>
                      <a:pt x="64974" y="263559"/>
                      <a:pt x="62265" y="278059"/>
                      <a:pt x="56846" y="286237"/>
                    </a:cubicBezTo>
                    <a:cubicBezTo>
                      <a:pt x="49922" y="296873"/>
                      <a:pt x="38482" y="302142"/>
                      <a:pt x="22427" y="302142"/>
                    </a:cubicBezTo>
                    <a:cubicBezTo>
                      <a:pt x="14700" y="302091"/>
                      <a:pt x="7225" y="301088"/>
                      <a:pt x="0" y="299081"/>
                    </a:cubicBezTo>
                    <a:close/>
                    <a:moveTo>
                      <a:pt x="36325" y="33315"/>
                    </a:moveTo>
                    <a:lnTo>
                      <a:pt x="36325" y="0"/>
                    </a:lnTo>
                    <a:lnTo>
                      <a:pt x="64974" y="0"/>
                    </a:lnTo>
                    <a:lnTo>
                      <a:pt x="64974" y="33265"/>
                    </a:lnTo>
                    <a:lnTo>
                      <a:pt x="36325" y="33265"/>
                    </a:ln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83" name="手繪多邊形: 圖案 282">
                <a:extLst>
                  <a:ext uri="{FF2B5EF4-FFF2-40B4-BE49-F238E27FC236}">
                    <a16:creationId xmlns:a16="http://schemas.microsoft.com/office/drawing/2014/main" id="{63E3A20D-3EE0-460D-A87C-D92D601BC51A}"/>
                  </a:ext>
                </a:extLst>
              </p:cNvPr>
              <p:cNvSpPr/>
              <p:nvPr/>
            </p:nvSpPr>
            <p:spPr>
              <a:xfrm>
                <a:off x="9041288" y="3668396"/>
                <a:ext cx="146856" cy="237769"/>
              </a:xfrm>
              <a:custGeom>
                <a:avLst/>
                <a:gdLst>
                  <a:gd name="connsiteX0" fmla="*/ 0 w 146856"/>
                  <a:gd name="connsiteY0" fmla="*/ 237770 h 237769"/>
                  <a:gd name="connsiteX1" fmla="*/ 0 w 146856"/>
                  <a:gd name="connsiteY1" fmla="*/ 3863 h 237769"/>
                  <a:gd name="connsiteX2" fmla="*/ 26140 w 146856"/>
                  <a:gd name="connsiteY2" fmla="*/ 3863 h 237769"/>
                  <a:gd name="connsiteX3" fmla="*/ 26140 w 146856"/>
                  <a:gd name="connsiteY3" fmla="*/ 25839 h 237769"/>
                  <a:gd name="connsiteX4" fmla="*/ 47012 w 146856"/>
                  <a:gd name="connsiteY4" fmla="*/ 6472 h 237769"/>
                  <a:gd name="connsiteX5" fmla="*/ 75209 w 146856"/>
                  <a:gd name="connsiteY5" fmla="*/ 0 h 237769"/>
                  <a:gd name="connsiteX6" fmla="*/ 113441 w 146856"/>
                  <a:gd name="connsiteY6" fmla="*/ 11138 h 237769"/>
                  <a:gd name="connsiteX7" fmla="*/ 138427 w 146856"/>
                  <a:gd name="connsiteY7" fmla="*/ 42597 h 237769"/>
                  <a:gd name="connsiteX8" fmla="*/ 146856 w 146856"/>
                  <a:gd name="connsiteY8" fmla="*/ 87100 h 237769"/>
                  <a:gd name="connsiteX9" fmla="*/ 137524 w 146856"/>
                  <a:gd name="connsiteY9" fmla="*/ 133861 h 237769"/>
                  <a:gd name="connsiteX10" fmla="*/ 110431 w 146856"/>
                  <a:gd name="connsiteY10" fmla="*/ 165721 h 237769"/>
                  <a:gd name="connsiteX11" fmla="*/ 73102 w 146856"/>
                  <a:gd name="connsiteY11" fmla="*/ 176809 h 237769"/>
                  <a:gd name="connsiteX12" fmla="*/ 47364 w 146856"/>
                  <a:gd name="connsiteY12" fmla="*/ 170739 h 237769"/>
                  <a:gd name="connsiteX13" fmla="*/ 28649 w 146856"/>
                  <a:gd name="connsiteY13" fmla="*/ 155436 h 237769"/>
                  <a:gd name="connsiteX14" fmla="*/ 28649 w 146856"/>
                  <a:gd name="connsiteY14" fmla="*/ 237770 h 237769"/>
                  <a:gd name="connsiteX15" fmla="*/ 0 w 146856"/>
                  <a:gd name="connsiteY15" fmla="*/ 237770 h 237769"/>
                  <a:gd name="connsiteX16" fmla="*/ 25940 w 146856"/>
                  <a:gd name="connsiteY16" fmla="*/ 89358 h 237769"/>
                  <a:gd name="connsiteX17" fmla="*/ 39135 w 146856"/>
                  <a:gd name="connsiteY17" fmla="*/ 137624 h 237769"/>
                  <a:gd name="connsiteX18" fmla="*/ 71146 w 146856"/>
                  <a:gd name="connsiteY18" fmla="*/ 153228 h 237769"/>
                  <a:gd name="connsiteX19" fmla="*/ 103858 w 146856"/>
                  <a:gd name="connsiteY19" fmla="*/ 137072 h 237769"/>
                  <a:gd name="connsiteX20" fmla="*/ 117455 w 146856"/>
                  <a:gd name="connsiteY20" fmla="*/ 87000 h 237769"/>
                  <a:gd name="connsiteX21" fmla="*/ 104159 w 146856"/>
                  <a:gd name="connsiteY21" fmla="*/ 38583 h 237769"/>
                  <a:gd name="connsiteX22" fmla="*/ 72400 w 146856"/>
                  <a:gd name="connsiteY22" fmla="*/ 22477 h 237769"/>
                  <a:gd name="connsiteX23" fmla="*/ 39988 w 146856"/>
                  <a:gd name="connsiteY23" fmla="*/ 39586 h 237769"/>
                  <a:gd name="connsiteX24" fmla="*/ 25940 w 146856"/>
                  <a:gd name="connsiteY24" fmla="*/ 89358 h 237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46856" h="237769">
                    <a:moveTo>
                      <a:pt x="0" y="237770"/>
                    </a:moveTo>
                    <a:lnTo>
                      <a:pt x="0" y="3863"/>
                    </a:lnTo>
                    <a:lnTo>
                      <a:pt x="26140" y="3863"/>
                    </a:lnTo>
                    <a:lnTo>
                      <a:pt x="26140" y="25839"/>
                    </a:lnTo>
                    <a:cubicBezTo>
                      <a:pt x="32312" y="17259"/>
                      <a:pt x="39236" y="10787"/>
                      <a:pt x="47012" y="6472"/>
                    </a:cubicBezTo>
                    <a:cubicBezTo>
                      <a:pt x="54739" y="2157"/>
                      <a:pt x="64171" y="0"/>
                      <a:pt x="75209" y="0"/>
                    </a:cubicBezTo>
                    <a:cubicBezTo>
                      <a:pt x="89659" y="0"/>
                      <a:pt x="102403" y="3713"/>
                      <a:pt x="113441" y="11138"/>
                    </a:cubicBezTo>
                    <a:cubicBezTo>
                      <a:pt x="124479" y="18564"/>
                      <a:pt x="132808" y="29050"/>
                      <a:pt x="138427" y="42597"/>
                    </a:cubicBezTo>
                    <a:cubicBezTo>
                      <a:pt x="144046" y="56144"/>
                      <a:pt x="146856" y="70945"/>
                      <a:pt x="146856" y="87100"/>
                    </a:cubicBezTo>
                    <a:cubicBezTo>
                      <a:pt x="146856" y="104410"/>
                      <a:pt x="143746" y="119964"/>
                      <a:pt x="137524" y="133861"/>
                    </a:cubicBezTo>
                    <a:cubicBezTo>
                      <a:pt x="131303" y="147709"/>
                      <a:pt x="122272" y="158346"/>
                      <a:pt x="110431" y="165721"/>
                    </a:cubicBezTo>
                    <a:cubicBezTo>
                      <a:pt x="98590" y="173097"/>
                      <a:pt x="86147" y="176809"/>
                      <a:pt x="73102" y="176809"/>
                    </a:cubicBezTo>
                    <a:cubicBezTo>
                      <a:pt x="63569" y="176809"/>
                      <a:pt x="54989" y="174803"/>
                      <a:pt x="47364" y="170739"/>
                    </a:cubicBezTo>
                    <a:cubicBezTo>
                      <a:pt x="39787" y="166725"/>
                      <a:pt x="33516" y="161607"/>
                      <a:pt x="28649" y="155436"/>
                    </a:cubicBezTo>
                    <a:lnTo>
                      <a:pt x="28649" y="237770"/>
                    </a:lnTo>
                    <a:lnTo>
                      <a:pt x="0" y="237770"/>
                    </a:lnTo>
                    <a:close/>
                    <a:moveTo>
                      <a:pt x="25940" y="89358"/>
                    </a:moveTo>
                    <a:cubicBezTo>
                      <a:pt x="25940" y="111133"/>
                      <a:pt x="30355" y="127188"/>
                      <a:pt x="39135" y="137624"/>
                    </a:cubicBezTo>
                    <a:cubicBezTo>
                      <a:pt x="47966" y="148010"/>
                      <a:pt x="58602" y="153228"/>
                      <a:pt x="71146" y="153228"/>
                    </a:cubicBezTo>
                    <a:cubicBezTo>
                      <a:pt x="83889" y="153228"/>
                      <a:pt x="94777" y="147860"/>
                      <a:pt x="103858" y="137072"/>
                    </a:cubicBezTo>
                    <a:cubicBezTo>
                      <a:pt x="112939" y="126285"/>
                      <a:pt x="117455" y="109628"/>
                      <a:pt x="117455" y="87000"/>
                    </a:cubicBezTo>
                    <a:cubicBezTo>
                      <a:pt x="117455" y="65476"/>
                      <a:pt x="113040" y="49320"/>
                      <a:pt x="104159" y="38583"/>
                    </a:cubicBezTo>
                    <a:cubicBezTo>
                      <a:pt x="95278" y="27846"/>
                      <a:pt x="84692" y="22477"/>
                      <a:pt x="72400" y="22477"/>
                    </a:cubicBezTo>
                    <a:cubicBezTo>
                      <a:pt x="60208" y="22477"/>
                      <a:pt x="49370" y="28197"/>
                      <a:pt x="39988" y="39586"/>
                    </a:cubicBezTo>
                    <a:cubicBezTo>
                      <a:pt x="30656" y="51026"/>
                      <a:pt x="25940" y="67583"/>
                      <a:pt x="25940" y="89358"/>
                    </a:cubicBezTo>
                    <a:close/>
                  </a:path>
                </a:pathLst>
              </a:custGeom>
              <a:grpFill/>
              <a:ln w="5012" cap="flat">
                <a:noFill/>
                <a:prstDash val="solid"/>
                <a:miter/>
              </a:ln>
            </p:spPr>
            <p:txBody>
              <a:bodyPr rtlCol="0" anchor="ctr"/>
              <a:lstStyle/>
              <a:p>
                <a:endParaRPr lang="zh-TW" altLang="en-US" sz="2400">
                  <a:solidFill>
                    <a:schemeClr val="bg1"/>
                  </a:solidFill>
                </a:endParaRPr>
              </a:p>
            </p:txBody>
          </p:sp>
          <p:sp>
            <p:nvSpPr>
              <p:cNvPr id="284" name="手繪多邊形: 圖案 283">
                <a:extLst>
                  <a:ext uri="{FF2B5EF4-FFF2-40B4-BE49-F238E27FC236}">
                    <a16:creationId xmlns:a16="http://schemas.microsoft.com/office/drawing/2014/main" id="{0CE146CE-C62D-4D47-B939-D0499D448314}"/>
                  </a:ext>
                </a:extLst>
              </p:cNvPr>
              <p:cNvSpPr/>
              <p:nvPr/>
            </p:nvSpPr>
            <p:spPr>
              <a:xfrm>
                <a:off x="9211675" y="3668546"/>
                <a:ext cx="149064" cy="241582"/>
              </a:xfrm>
              <a:custGeom>
                <a:avLst/>
                <a:gdLst>
                  <a:gd name="connsiteX0" fmla="*/ 5720 w 149064"/>
                  <a:gd name="connsiteY0" fmla="*/ 186844 h 241582"/>
                  <a:gd name="connsiteX1" fmla="*/ 33566 w 149064"/>
                  <a:gd name="connsiteY1" fmla="*/ 191008 h 241582"/>
                  <a:gd name="connsiteX2" fmla="*/ 43299 w 149064"/>
                  <a:gd name="connsiteY2" fmla="*/ 209823 h 241582"/>
                  <a:gd name="connsiteX3" fmla="*/ 72450 w 149064"/>
                  <a:gd name="connsiteY3" fmla="*/ 217801 h 241582"/>
                  <a:gd name="connsiteX4" fmla="*/ 103206 w 149064"/>
                  <a:gd name="connsiteY4" fmla="*/ 209823 h 241582"/>
                  <a:gd name="connsiteX5" fmla="*/ 117857 w 149064"/>
                  <a:gd name="connsiteY5" fmla="*/ 187546 h 241582"/>
                  <a:gd name="connsiteX6" fmla="*/ 119914 w 149064"/>
                  <a:gd name="connsiteY6" fmla="*/ 150770 h 241582"/>
                  <a:gd name="connsiteX7" fmla="*/ 73102 w 149064"/>
                  <a:gd name="connsiteY7" fmla="*/ 172896 h 241582"/>
                  <a:gd name="connsiteX8" fmla="*/ 19116 w 149064"/>
                  <a:gd name="connsiteY8" fmla="*/ 147759 h 241582"/>
                  <a:gd name="connsiteX9" fmla="*/ 0 w 149064"/>
                  <a:gd name="connsiteY9" fmla="*/ 87401 h 241582"/>
                  <a:gd name="connsiteX10" fmla="*/ 8780 w 149064"/>
                  <a:gd name="connsiteY10" fmla="*/ 42747 h 241582"/>
                  <a:gd name="connsiteX11" fmla="*/ 34168 w 149064"/>
                  <a:gd name="connsiteY11" fmla="*/ 11138 h 241582"/>
                  <a:gd name="connsiteX12" fmla="*/ 73253 w 149064"/>
                  <a:gd name="connsiteY12" fmla="*/ 0 h 241582"/>
                  <a:gd name="connsiteX13" fmla="*/ 122623 w 149064"/>
                  <a:gd name="connsiteY13" fmla="*/ 24183 h 241582"/>
                  <a:gd name="connsiteX14" fmla="*/ 122623 w 149064"/>
                  <a:gd name="connsiteY14" fmla="*/ 3813 h 241582"/>
                  <a:gd name="connsiteX15" fmla="*/ 149064 w 149064"/>
                  <a:gd name="connsiteY15" fmla="*/ 3813 h 241582"/>
                  <a:gd name="connsiteX16" fmla="*/ 149064 w 149064"/>
                  <a:gd name="connsiteY16" fmla="*/ 150017 h 241582"/>
                  <a:gd name="connsiteX17" fmla="*/ 141037 w 149064"/>
                  <a:gd name="connsiteY17" fmla="*/ 206010 h 241582"/>
                  <a:gd name="connsiteX18" fmla="*/ 115549 w 149064"/>
                  <a:gd name="connsiteY18" fmla="*/ 232050 h 241582"/>
                  <a:gd name="connsiteX19" fmla="*/ 72651 w 149064"/>
                  <a:gd name="connsiteY19" fmla="*/ 241583 h 241582"/>
                  <a:gd name="connsiteX20" fmla="*/ 23783 w 149064"/>
                  <a:gd name="connsiteY20" fmla="*/ 227986 h 241582"/>
                  <a:gd name="connsiteX21" fmla="*/ 5720 w 149064"/>
                  <a:gd name="connsiteY21" fmla="*/ 186844 h 241582"/>
                  <a:gd name="connsiteX22" fmla="*/ 29452 w 149064"/>
                  <a:gd name="connsiteY22" fmla="*/ 85244 h 241582"/>
                  <a:gd name="connsiteX23" fmla="*/ 42647 w 149064"/>
                  <a:gd name="connsiteY23" fmla="*/ 133811 h 241582"/>
                  <a:gd name="connsiteX24" fmla="*/ 75762 w 149064"/>
                  <a:gd name="connsiteY24" fmla="*/ 149114 h 241582"/>
                  <a:gd name="connsiteX25" fmla="*/ 108876 w 149064"/>
                  <a:gd name="connsiteY25" fmla="*/ 133912 h 241582"/>
                  <a:gd name="connsiteX26" fmla="*/ 122272 w 149064"/>
                  <a:gd name="connsiteY26" fmla="*/ 86197 h 241582"/>
                  <a:gd name="connsiteX27" fmla="*/ 108475 w 149064"/>
                  <a:gd name="connsiteY27" fmla="*/ 39386 h 241582"/>
                  <a:gd name="connsiteX28" fmla="*/ 75259 w 149064"/>
                  <a:gd name="connsiteY28" fmla="*/ 23631 h 241582"/>
                  <a:gd name="connsiteX29" fmla="*/ 42798 w 149064"/>
                  <a:gd name="connsiteY29" fmla="*/ 39135 h 241582"/>
                  <a:gd name="connsiteX30" fmla="*/ 29452 w 149064"/>
                  <a:gd name="connsiteY30" fmla="*/ 85244 h 241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49064" h="241582">
                    <a:moveTo>
                      <a:pt x="5720" y="186844"/>
                    </a:moveTo>
                    <a:lnTo>
                      <a:pt x="33566" y="191008"/>
                    </a:lnTo>
                    <a:cubicBezTo>
                      <a:pt x="34720" y="199588"/>
                      <a:pt x="37981" y="205860"/>
                      <a:pt x="43299" y="209823"/>
                    </a:cubicBezTo>
                    <a:cubicBezTo>
                      <a:pt x="50424" y="215142"/>
                      <a:pt x="60108" y="217801"/>
                      <a:pt x="72450" y="217801"/>
                    </a:cubicBezTo>
                    <a:cubicBezTo>
                      <a:pt x="85696" y="217801"/>
                      <a:pt x="95981" y="215142"/>
                      <a:pt x="103206" y="209823"/>
                    </a:cubicBezTo>
                    <a:cubicBezTo>
                      <a:pt x="110431" y="204505"/>
                      <a:pt x="115298" y="197079"/>
                      <a:pt x="117857" y="187546"/>
                    </a:cubicBezTo>
                    <a:cubicBezTo>
                      <a:pt x="119362" y="181726"/>
                      <a:pt x="120014" y="169434"/>
                      <a:pt x="119914" y="150770"/>
                    </a:cubicBezTo>
                    <a:cubicBezTo>
                      <a:pt x="107370" y="165521"/>
                      <a:pt x="91767" y="172896"/>
                      <a:pt x="73102" y="172896"/>
                    </a:cubicBezTo>
                    <a:cubicBezTo>
                      <a:pt x="49872" y="172896"/>
                      <a:pt x="31860" y="164517"/>
                      <a:pt x="19116" y="147759"/>
                    </a:cubicBezTo>
                    <a:cubicBezTo>
                      <a:pt x="6372" y="131002"/>
                      <a:pt x="0" y="110882"/>
                      <a:pt x="0" y="87401"/>
                    </a:cubicBezTo>
                    <a:cubicBezTo>
                      <a:pt x="0" y="71246"/>
                      <a:pt x="2910" y="56394"/>
                      <a:pt x="8780" y="42747"/>
                    </a:cubicBezTo>
                    <a:cubicBezTo>
                      <a:pt x="14601" y="29100"/>
                      <a:pt x="23080" y="18564"/>
                      <a:pt x="34168" y="11138"/>
                    </a:cubicBezTo>
                    <a:cubicBezTo>
                      <a:pt x="45256" y="3713"/>
                      <a:pt x="58302" y="0"/>
                      <a:pt x="73253" y="0"/>
                    </a:cubicBezTo>
                    <a:cubicBezTo>
                      <a:pt x="93222" y="0"/>
                      <a:pt x="109679" y="8078"/>
                      <a:pt x="122623" y="24183"/>
                    </a:cubicBezTo>
                    <a:lnTo>
                      <a:pt x="122623" y="3813"/>
                    </a:lnTo>
                    <a:lnTo>
                      <a:pt x="149064" y="3813"/>
                    </a:lnTo>
                    <a:lnTo>
                      <a:pt x="149064" y="150017"/>
                    </a:lnTo>
                    <a:cubicBezTo>
                      <a:pt x="149064" y="176358"/>
                      <a:pt x="146405" y="195022"/>
                      <a:pt x="141037" y="206010"/>
                    </a:cubicBezTo>
                    <a:cubicBezTo>
                      <a:pt x="135668" y="216998"/>
                      <a:pt x="127189" y="225678"/>
                      <a:pt x="115549" y="232050"/>
                    </a:cubicBezTo>
                    <a:cubicBezTo>
                      <a:pt x="103909" y="238422"/>
                      <a:pt x="89610" y="241583"/>
                      <a:pt x="72651" y="241583"/>
                    </a:cubicBezTo>
                    <a:cubicBezTo>
                      <a:pt x="52481" y="241583"/>
                      <a:pt x="36175" y="237017"/>
                      <a:pt x="23783" y="227986"/>
                    </a:cubicBezTo>
                    <a:cubicBezTo>
                      <a:pt x="11289" y="218754"/>
                      <a:pt x="5319" y="205057"/>
                      <a:pt x="5720" y="186844"/>
                    </a:cubicBezTo>
                    <a:close/>
                    <a:moveTo>
                      <a:pt x="29452" y="85244"/>
                    </a:moveTo>
                    <a:cubicBezTo>
                      <a:pt x="29452" y="107420"/>
                      <a:pt x="33867" y="123626"/>
                      <a:pt x="42647" y="133811"/>
                    </a:cubicBezTo>
                    <a:cubicBezTo>
                      <a:pt x="51478" y="143996"/>
                      <a:pt x="62516" y="149114"/>
                      <a:pt x="75762" y="149114"/>
                    </a:cubicBezTo>
                    <a:cubicBezTo>
                      <a:pt x="88907" y="149114"/>
                      <a:pt x="99945" y="144047"/>
                      <a:pt x="108876" y="133912"/>
                    </a:cubicBezTo>
                    <a:cubicBezTo>
                      <a:pt x="117807" y="123777"/>
                      <a:pt x="122272" y="107872"/>
                      <a:pt x="122272" y="86197"/>
                    </a:cubicBezTo>
                    <a:cubicBezTo>
                      <a:pt x="122272" y="65476"/>
                      <a:pt x="117656" y="49872"/>
                      <a:pt x="108475" y="39386"/>
                    </a:cubicBezTo>
                    <a:cubicBezTo>
                      <a:pt x="99293" y="28900"/>
                      <a:pt x="88205" y="23631"/>
                      <a:pt x="75259" y="23631"/>
                    </a:cubicBezTo>
                    <a:cubicBezTo>
                      <a:pt x="62516" y="23631"/>
                      <a:pt x="51678" y="28799"/>
                      <a:pt x="42798" y="39135"/>
                    </a:cubicBezTo>
                    <a:cubicBezTo>
                      <a:pt x="33917" y="49471"/>
                      <a:pt x="29452" y="64823"/>
                      <a:pt x="29452" y="85244"/>
                    </a:cubicBezTo>
                    <a:close/>
                  </a:path>
                </a:pathLst>
              </a:custGeom>
              <a:grpFill/>
              <a:ln w="5012" cap="flat">
                <a:noFill/>
                <a:prstDash val="solid"/>
                <a:miter/>
              </a:ln>
            </p:spPr>
            <p:txBody>
              <a:bodyPr rtlCol="0" anchor="ctr"/>
              <a:lstStyle/>
              <a:p>
                <a:endParaRPr lang="zh-TW" altLang="en-US" sz="2400">
                  <a:solidFill>
                    <a:schemeClr val="bg1"/>
                  </a:solidFill>
                </a:endParaRPr>
              </a:p>
            </p:txBody>
          </p:sp>
        </p:grpSp>
        <p:grpSp>
          <p:nvGrpSpPr>
            <p:cNvPr id="8" name="群組 7">
              <a:extLst>
                <a:ext uri="{FF2B5EF4-FFF2-40B4-BE49-F238E27FC236}">
                  <a16:creationId xmlns:a16="http://schemas.microsoft.com/office/drawing/2014/main" id="{03EF6970-551D-49D3-8D4D-283DE438A005}"/>
                </a:ext>
              </a:extLst>
            </p:cNvPr>
            <p:cNvGrpSpPr/>
            <p:nvPr/>
          </p:nvGrpSpPr>
          <p:grpSpPr>
            <a:xfrm>
              <a:off x="1246174" y="2330430"/>
              <a:ext cx="7194425" cy="494603"/>
              <a:chOff x="934630" y="1521212"/>
              <a:chExt cx="5395819" cy="370953"/>
            </a:xfrm>
          </p:grpSpPr>
          <p:sp>
            <p:nvSpPr>
              <p:cNvPr id="128" name="文字方塊 127">
                <a:extLst>
                  <a:ext uri="{FF2B5EF4-FFF2-40B4-BE49-F238E27FC236}">
                    <a16:creationId xmlns:a16="http://schemas.microsoft.com/office/drawing/2014/main" id="{B084BAED-D203-4A3D-9C9E-83447D994033}"/>
                  </a:ext>
                </a:extLst>
              </p:cNvPr>
              <p:cNvSpPr txBox="1"/>
              <p:nvPr/>
            </p:nvSpPr>
            <p:spPr>
              <a:xfrm>
                <a:off x="934630" y="1638249"/>
                <a:ext cx="738337" cy="253916"/>
              </a:xfrm>
              <a:prstGeom prst="rect">
                <a:avLst/>
              </a:prstGeom>
              <a:noFill/>
            </p:spPr>
            <p:txBody>
              <a:bodyPr wrap="square">
                <a:spAutoFit/>
              </a:bodyPr>
              <a:lstStyle/>
              <a:p>
                <a:r>
                  <a:rPr lang="en-US" altLang="zh-TW" sz="1600" b="1">
                    <a:solidFill>
                      <a:schemeClr val="bg1"/>
                    </a:solidFill>
                    <a:latin typeface="Arial" panose="020B0604020202020204" pitchFamily="34" charset="0"/>
                    <a:cs typeface="Arial" panose="020B0604020202020204" pitchFamily="34" charset="0"/>
                  </a:rPr>
                  <a:t> bucket</a:t>
                </a:r>
                <a:endParaRPr lang="zh-TW" altLang="en-US" sz="1600" b="1">
                  <a:solidFill>
                    <a:schemeClr val="bg1"/>
                  </a:solidFill>
                  <a:latin typeface="Arial" panose="020B0604020202020204" pitchFamily="34" charset="0"/>
                  <a:cs typeface="Arial" panose="020B0604020202020204" pitchFamily="34" charset="0"/>
                </a:endParaRPr>
              </a:p>
            </p:txBody>
          </p:sp>
          <p:grpSp>
            <p:nvGrpSpPr>
              <p:cNvPr id="150" name="群組 149">
                <a:extLst>
                  <a:ext uri="{FF2B5EF4-FFF2-40B4-BE49-F238E27FC236}">
                    <a16:creationId xmlns:a16="http://schemas.microsoft.com/office/drawing/2014/main" id="{3118A299-2E85-4979-B482-E51BBB798FAD}"/>
                  </a:ext>
                </a:extLst>
              </p:cNvPr>
              <p:cNvGrpSpPr/>
              <p:nvPr/>
            </p:nvGrpSpPr>
            <p:grpSpPr>
              <a:xfrm>
                <a:off x="1111386" y="1528842"/>
                <a:ext cx="446846" cy="104675"/>
                <a:chOff x="1951819" y="4577685"/>
                <a:chExt cx="685799" cy="220509"/>
              </a:xfrm>
            </p:grpSpPr>
            <p:cxnSp>
              <p:nvCxnSpPr>
                <p:cNvPr id="262" name="直線接點 261">
                  <a:extLst>
                    <a:ext uri="{FF2B5EF4-FFF2-40B4-BE49-F238E27FC236}">
                      <a16:creationId xmlns:a16="http://schemas.microsoft.com/office/drawing/2014/main" id="{E3292584-13EA-4F2B-B38F-EE6D67F7CB0E}"/>
                    </a:ext>
                  </a:extLst>
                </p:cNvPr>
                <p:cNvCxnSpPr/>
                <p:nvPr/>
              </p:nvCxnSpPr>
              <p:spPr>
                <a:xfrm>
                  <a:off x="1960195" y="4577685"/>
                  <a:ext cx="0" cy="220509"/>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cxnSp>
              <p:nvCxnSpPr>
                <p:cNvPr id="263" name="直線接點 262">
                  <a:extLst>
                    <a:ext uri="{FF2B5EF4-FFF2-40B4-BE49-F238E27FC236}">
                      <a16:creationId xmlns:a16="http://schemas.microsoft.com/office/drawing/2014/main" id="{C81A736C-48E0-4302-A976-A79EA26D901C}"/>
                    </a:ext>
                  </a:extLst>
                </p:cNvPr>
                <p:cNvCxnSpPr/>
                <p:nvPr/>
              </p:nvCxnSpPr>
              <p:spPr>
                <a:xfrm>
                  <a:off x="1951819" y="4783755"/>
                  <a:ext cx="680126" cy="0"/>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cxnSp>
              <p:nvCxnSpPr>
                <p:cNvPr id="265" name="直線接點 264">
                  <a:extLst>
                    <a:ext uri="{FF2B5EF4-FFF2-40B4-BE49-F238E27FC236}">
                      <a16:creationId xmlns:a16="http://schemas.microsoft.com/office/drawing/2014/main" id="{55E56F32-76F8-4F03-823F-14ED3890A828}"/>
                    </a:ext>
                  </a:extLst>
                </p:cNvPr>
                <p:cNvCxnSpPr/>
                <p:nvPr/>
              </p:nvCxnSpPr>
              <p:spPr>
                <a:xfrm>
                  <a:off x="2637618" y="4577685"/>
                  <a:ext cx="0" cy="220509"/>
                </a:xfrm>
                <a:prstGeom prst="line">
                  <a:avLst/>
                </a:prstGeom>
                <a:ln w="28575">
                  <a:solidFill>
                    <a:srgbClr val="EE6D2B"/>
                  </a:solidFill>
                </a:ln>
              </p:spPr>
              <p:style>
                <a:lnRef idx="1">
                  <a:schemeClr val="accent1"/>
                </a:lnRef>
                <a:fillRef idx="0">
                  <a:schemeClr val="accent1"/>
                </a:fillRef>
                <a:effectRef idx="0">
                  <a:schemeClr val="accent1"/>
                </a:effectRef>
                <a:fontRef idx="minor">
                  <a:schemeClr val="tx1"/>
                </a:fontRef>
              </p:style>
            </p:cxnSp>
          </p:grpSp>
          <p:grpSp>
            <p:nvGrpSpPr>
              <p:cNvPr id="197" name="群組 196">
                <a:extLst>
                  <a:ext uri="{FF2B5EF4-FFF2-40B4-BE49-F238E27FC236}">
                    <a16:creationId xmlns:a16="http://schemas.microsoft.com/office/drawing/2014/main" id="{522343B6-2A3A-454E-AAE0-FDDB9D964613}"/>
                  </a:ext>
                </a:extLst>
              </p:cNvPr>
              <p:cNvGrpSpPr/>
              <p:nvPr/>
            </p:nvGrpSpPr>
            <p:grpSpPr>
              <a:xfrm>
                <a:off x="1755947" y="1526844"/>
                <a:ext cx="2877305" cy="100426"/>
                <a:chOff x="1842305" y="4573208"/>
                <a:chExt cx="681132" cy="224986"/>
              </a:xfrm>
            </p:grpSpPr>
            <p:cxnSp>
              <p:nvCxnSpPr>
                <p:cNvPr id="258" name="直線接點 257">
                  <a:extLst>
                    <a:ext uri="{FF2B5EF4-FFF2-40B4-BE49-F238E27FC236}">
                      <a16:creationId xmlns:a16="http://schemas.microsoft.com/office/drawing/2014/main" id="{55A74298-D77C-4B14-ABD2-AAB931C5FBB9}"/>
                    </a:ext>
                  </a:extLst>
                </p:cNvPr>
                <p:cNvCxnSpPr/>
                <p:nvPr/>
              </p:nvCxnSpPr>
              <p:spPr>
                <a:xfrm>
                  <a:off x="1844217" y="4577685"/>
                  <a:ext cx="0" cy="220509"/>
                </a:xfrm>
                <a:prstGeom prst="line">
                  <a:avLst/>
                </a:prstGeom>
                <a:ln w="28575">
                  <a:solidFill>
                    <a:srgbClr val="11F7C0"/>
                  </a:solidFill>
                </a:ln>
              </p:spPr>
              <p:style>
                <a:lnRef idx="1">
                  <a:schemeClr val="accent1"/>
                </a:lnRef>
                <a:fillRef idx="0">
                  <a:schemeClr val="accent1"/>
                </a:fillRef>
                <a:effectRef idx="0">
                  <a:schemeClr val="accent1"/>
                </a:effectRef>
                <a:fontRef idx="minor">
                  <a:schemeClr val="tx1"/>
                </a:fontRef>
              </p:style>
            </p:cxnSp>
            <p:cxnSp>
              <p:nvCxnSpPr>
                <p:cNvPr id="259" name="直線接點 258">
                  <a:extLst>
                    <a:ext uri="{FF2B5EF4-FFF2-40B4-BE49-F238E27FC236}">
                      <a16:creationId xmlns:a16="http://schemas.microsoft.com/office/drawing/2014/main" id="{E8ABB04A-63D7-446F-9FF7-C919399FE97F}"/>
                    </a:ext>
                  </a:extLst>
                </p:cNvPr>
                <p:cNvCxnSpPr/>
                <p:nvPr/>
              </p:nvCxnSpPr>
              <p:spPr>
                <a:xfrm>
                  <a:off x="1842305" y="4783755"/>
                  <a:ext cx="680123" cy="0"/>
                </a:xfrm>
                <a:prstGeom prst="line">
                  <a:avLst/>
                </a:prstGeom>
                <a:ln w="28575">
                  <a:solidFill>
                    <a:srgbClr val="11F7C0"/>
                  </a:solidFill>
                </a:ln>
              </p:spPr>
              <p:style>
                <a:lnRef idx="1">
                  <a:schemeClr val="accent1"/>
                </a:lnRef>
                <a:fillRef idx="0">
                  <a:schemeClr val="accent1"/>
                </a:fillRef>
                <a:effectRef idx="0">
                  <a:schemeClr val="accent1"/>
                </a:effectRef>
                <a:fontRef idx="minor">
                  <a:schemeClr val="tx1"/>
                </a:fontRef>
              </p:style>
            </p:cxnSp>
            <p:cxnSp>
              <p:nvCxnSpPr>
                <p:cNvPr id="261" name="直線接點 260">
                  <a:extLst>
                    <a:ext uri="{FF2B5EF4-FFF2-40B4-BE49-F238E27FC236}">
                      <a16:creationId xmlns:a16="http://schemas.microsoft.com/office/drawing/2014/main" id="{4968074F-1B79-44B0-A3A5-3180BC90D499}"/>
                    </a:ext>
                  </a:extLst>
                </p:cNvPr>
                <p:cNvCxnSpPr/>
                <p:nvPr/>
              </p:nvCxnSpPr>
              <p:spPr>
                <a:xfrm>
                  <a:off x="2523437" y="4573208"/>
                  <a:ext cx="0" cy="220509"/>
                </a:xfrm>
                <a:prstGeom prst="line">
                  <a:avLst/>
                </a:prstGeom>
                <a:ln w="28575">
                  <a:solidFill>
                    <a:srgbClr val="11F7C0"/>
                  </a:solidFill>
                </a:ln>
              </p:spPr>
              <p:style>
                <a:lnRef idx="1">
                  <a:schemeClr val="accent1"/>
                </a:lnRef>
                <a:fillRef idx="0">
                  <a:schemeClr val="accent1"/>
                </a:fillRef>
                <a:effectRef idx="0">
                  <a:schemeClr val="accent1"/>
                </a:effectRef>
                <a:fontRef idx="minor">
                  <a:schemeClr val="tx1"/>
                </a:fontRef>
              </p:style>
            </p:cxnSp>
          </p:grpSp>
          <p:sp>
            <p:nvSpPr>
              <p:cNvPr id="203" name="文字方塊 202">
                <a:extLst>
                  <a:ext uri="{FF2B5EF4-FFF2-40B4-BE49-F238E27FC236}">
                    <a16:creationId xmlns:a16="http://schemas.microsoft.com/office/drawing/2014/main" id="{D3EBCF05-241E-44FB-8099-7A4758200F42}"/>
                  </a:ext>
                </a:extLst>
              </p:cNvPr>
              <p:cNvSpPr txBox="1"/>
              <p:nvPr/>
            </p:nvSpPr>
            <p:spPr>
              <a:xfrm>
                <a:off x="4555133" y="1638249"/>
                <a:ext cx="738337" cy="253916"/>
              </a:xfrm>
              <a:prstGeom prst="rect">
                <a:avLst/>
              </a:prstGeom>
              <a:noFill/>
            </p:spPr>
            <p:txBody>
              <a:bodyPr wrap="square">
                <a:spAutoFit/>
              </a:bodyPr>
              <a:lstStyle/>
              <a:p>
                <a:r>
                  <a:rPr lang="en-US" altLang="zh-TW" sz="16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 </a:t>
                </a:r>
                <a:r>
                  <a:rPr lang="en-US" altLang="zh-TW" sz="1600" b="1">
                    <a:solidFill>
                      <a:schemeClr val="bg1"/>
                    </a:solidFill>
                    <a:latin typeface="微軟正黑體" panose="020B0604030504040204" pitchFamily="34" charset="-120"/>
                    <a:ea typeface="微軟正黑體" panose="020B0604030504040204" pitchFamily="34" charset="-120"/>
                    <a:cs typeface="Calibri"/>
                  </a:rPr>
                  <a:t> </a:t>
                </a:r>
                <a:r>
                  <a:rPr lang="en-US" altLang="zh-TW" sz="1600" b="1" err="1">
                    <a:solidFill>
                      <a:schemeClr val="bg1"/>
                    </a:solidFill>
                    <a:latin typeface="微軟正黑體" panose="020B0604030504040204" pitchFamily="34" charset="-120"/>
                    <a:ea typeface="微軟正黑體" panose="020B0604030504040204" pitchFamily="34" charset="-120"/>
                    <a:cs typeface="Calibri"/>
                  </a:rPr>
                  <a:t>資料夾</a:t>
                </a:r>
                <a:endParaRPr lang="zh-TW" altLang="en-US" sz="1600" b="1">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grpSp>
            <p:nvGrpSpPr>
              <p:cNvPr id="245" name="群組 244">
                <a:extLst>
                  <a:ext uri="{FF2B5EF4-FFF2-40B4-BE49-F238E27FC236}">
                    <a16:creationId xmlns:a16="http://schemas.microsoft.com/office/drawing/2014/main" id="{BEAF4FC5-6419-48B5-9F24-211A1331DDD8}"/>
                  </a:ext>
                </a:extLst>
              </p:cNvPr>
              <p:cNvGrpSpPr/>
              <p:nvPr/>
            </p:nvGrpSpPr>
            <p:grpSpPr>
              <a:xfrm>
                <a:off x="4677898" y="1530166"/>
                <a:ext cx="472762" cy="88442"/>
                <a:chOff x="1838425" y="4573208"/>
                <a:chExt cx="685788" cy="224986"/>
              </a:xfrm>
            </p:grpSpPr>
            <p:cxnSp>
              <p:nvCxnSpPr>
                <p:cNvPr id="255" name="直線接點 254">
                  <a:extLst>
                    <a:ext uri="{FF2B5EF4-FFF2-40B4-BE49-F238E27FC236}">
                      <a16:creationId xmlns:a16="http://schemas.microsoft.com/office/drawing/2014/main" id="{0B11983F-7D93-4694-8F1D-241B2CED99D3}"/>
                    </a:ext>
                  </a:extLst>
                </p:cNvPr>
                <p:cNvCxnSpPr/>
                <p:nvPr/>
              </p:nvCxnSpPr>
              <p:spPr>
                <a:xfrm>
                  <a:off x="1850425" y="4577685"/>
                  <a:ext cx="0" cy="220509"/>
                </a:xfrm>
                <a:prstGeom prst="line">
                  <a:avLst/>
                </a:prstGeom>
                <a:ln w="28575">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6" name="直線接點 255">
                  <a:extLst>
                    <a:ext uri="{FF2B5EF4-FFF2-40B4-BE49-F238E27FC236}">
                      <a16:creationId xmlns:a16="http://schemas.microsoft.com/office/drawing/2014/main" id="{E7E5224D-4176-4B72-8A49-816FDFB70253}"/>
                    </a:ext>
                  </a:extLst>
                </p:cNvPr>
                <p:cNvCxnSpPr/>
                <p:nvPr/>
              </p:nvCxnSpPr>
              <p:spPr>
                <a:xfrm>
                  <a:off x="1838425" y="4783755"/>
                  <a:ext cx="680123" cy="0"/>
                </a:xfrm>
                <a:prstGeom prst="line">
                  <a:avLst/>
                </a:prstGeom>
                <a:ln w="28575">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7" name="直線接點 256">
                  <a:extLst>
                    <a:ext uri="{FF2B5EF4-FFF2-40B4-BE49-F238E27FC236}">
                      <a16:creationId xmlns:a16="http://schemas.microsoft.com/office/drawing/2014/main" id="{F620B059-56B9-4EA6-AC4B-07484F421832}"/>
                    </a:ext>
                  </a:extLst>
                </p:cNvPr>
                <p:cNvCxnSpPr/>
                <p:nvPr/>
              </p:nvCxnSpPr>
              <p:spPr>
                <a:xfrm>
                  <a:off x="2524213" y="4573208"/>
                  <a:ext cx="0" cy="220509"/>
                </a:xfrm>
                <a:prstGeom prst="line">
                  <a:avLst/>
                </a:prstGeom>
                <a:ln w="28575">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grpSp>
          <p:grpSp>
            <p:nvGrpSpPr>
              <p:cNvPr id="247" name="群組 246">
                <a:extLst>
                  <a:ext uri="{FF2B5EF4-FFF2-40B4-BE49-F238E27FC236}">
                    <a16:creationId xmlns:a16="http://schemas.microsoft.com/office/drawing/2014/main" id="{F5DF2924-C0CD-49F6-95BD-700B02157EBD}"/>
                  </a:ext>
                </a:extLst>
              </p:cNvPr>
              <p:cNvGrpSpPr/>
              <p:nvPr/>
            </p:nvGrpSpPr>
            <p:grpSpPr>
              <a:xfrm>
                <a:off x="5231449" y="1521212"/>
                <a:ext cx="1099000" cy="108505"/>
                <a:chOff x="1846561" y="4577685"/>
                <a:chExt cx="680123" cy="220677"/>
              </a:xfrm>
            </p:grpSpPr>
            <p:cxnSp>
              <p:nvCxnSpPr>
                <p:cNvPr id="251" name="直線接點 250">
                  <a:extLst>
                    <a:ext uri="{FF2B5EF4-FFF2-40B4-BE49-F238E27FC236}">
                      <a16:creationId xmlns:a16="http://schemas.microsoft.com/office/drawing/2014/main" id="{ED1A4911-C717-4478-91A6-96D37A133C96}"/>
                    </a:ext>
                  </a:extLst>
                </p:cNvPr>
                <p:cNvCxnSpPr/>
                <p:nvPr/>
              </p:nvCxnSpPr>
              <p:spPr>
                <a:xfrm>
                  <a:off x="1850425" y="4577685"/>
                  <a:ext cx="0" cy="220509"/>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53" name="直線接點 252">
                  <a:extLst>
                    <a:ext uri="{FF2B5EF4-FFF2-40B4-BE49-F238E27FC236}">
                      <a16:creationId xmlns:a16="http://schemas.microsoft.com/office/drawing/2014/main" id="{297C8F43-49C3-4061-835B-A0CF1FBB15B9}"/>
                    </a:ext>
                  </a:extLst>
                </p:cNvPr>
                <p:cNvCxnSpPr/>
                <p:nvPr/>
              </p:nvCxnSpPr>
              <p:spPr>
                <a:xfrm>
                  <a:off x="1846561" y="4783755"/>
                  <a:ext cx="68012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54" name="直線接點 253">
                  <a:extLst>
                    <a:ext uri="{FF2B5EF4-FFF2-40B4-BE49-F238E27FC236}">
                      <a16:creationId xmlns:a16="http://schemas.microsoft.com/office/drawing/2014/main" id="{00D5A206-E442-4EF7-935F-C203EC285D5A}"/>
                    </a:ext>
                  </a:extLst>
                </p:cNvPr>
                <p:cNvCxnSpPr/>
                <p:nvPr/>
              </p:nvCxnSpPr>
              <p:spPr>
                <a:xfrm>
                  <a:off x="2524213" y="4577853"/>
                  <a:ext cx="0" cy="220509"/>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grpSp>
          <p:sp>
            <p:nvSpPr>
              <p:cNvPr id="248" name="文字方塊 247">
                <a:extLst>
                  <a:ext uri="{FF2B5EF4-FFF2-40B4-BE49-F238E27FC236}">
                    <a16:creationId xmlns:a16="http://schemas.microsoft.com/office/drawing/2014/main" id="{F23C74A4-73E4-4F51-AACB-7BBFCE9AA43A}"/>
                  </a:ext>
                </a:extLst>
              </p:cNvPr>
              <p:cNvSpPr txBox="1"/>
              <p:nvPr/>
            </p:nvSpPr>
            <p:spPr>
              <a:xfrm>
                <a:off x="5220309" y="1638249"/>
                <a:ext cx="1089194" cy="253916"/>
              </a:xfrm>
              <a:prstGeom prst="rect">
                <a:avLst/>
              </a:prstGeom>
              <a:noFill/>
            </p:spPr>
            <p:txBody>
              <a:bodyPr wrap="square">
                <a:spAutoFit/>
              </a:bodyPr>
              <a:lstStyle/>
              <a:p>
                <a:pPr algn="ctr"/>
                <a:r>
                  <a:rPr lang="zh-TW" altLang="en-US" sz="16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檔案名稱</a:t>
                </a:r>
              </a:p>
            </p:txBody>
          </p:sp>
          <p:sp>
            <p:nvSpPr>
              <p:cNvPr id="249" name="文字方塊 248">
                <a:extLst>
                  <a:ext uri="{FF2B5EF4-FFF2-40B4-BE49-F238E27FC236}">
                    <a16:creationId xmlns:a16="http://schemas.microsoft.com/office/drawing/2014/main" id="{5D651550-CC64-415E-9A8C-9BCEC4508F99}"/>
                  </a:ext>
                </a:extLst>
              </p:cNvPr>
              <p:cNvSpPr txBox="1"/>
              <p:nvPr/>
            </p:nvSpPr>
            <p:spPr>
              <a:xfrm>
                <a:off x="2602197" y="1638249"/>
                <a:ext cx="1089194" cy="253916"/>
              </a:xfrm>
              <a:prstGeom prst="rect">
                <a:avLst/>
              </a:prstGeom>
              <a:noFill/>
            </p:spPr>
            <p:txBody>
              <a:bodyPr wrap="square">
                <a:spAutoFit/>
              </a:bodyPr>
              <a:lstStyle/>
              <a:p>
                <a:pPr algn="ctr"/>
                <a:r>
                  <a:rPr lang="zh-TW" altLang="en-US" sz="16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雲服務商</a:t>
                </a:r>
              </a:p>
            </p:txBody>
          </p:sp>
        </p:grpSp>
      </p:grpSp>
      <p:grpSp>
        <p:nvGrpSpPr>
          <p:cNvPr id="7" name="群組 6">
            <a:extLst>
              <a:ext uri="{FF2B5EF4-FFF2-40B4-BE49-F238E27FC236}">
                <a16:creationId xmlns:a16="http://schemas.microsoft.com/office/drawing/2014/main" id="{CA5B537F-1315-4E0A-87AC-B178BA04FFA2}"/>
              </a:ext>
            </a:extLst>
          </p:cNvPr>
          <p:cNvGrpSpPr/>
          <p:nvPr/>
        </p:nvGrpSpPr>
        <p:grpSpPr>
          <a:xfrm>
            <a:off x="9564767" y="1367362"/>
            <a:ext cx="2314505" cy="3025957"/>
            <a:chOff x="6678282" y="634282"/>
            <a:chExt cx="1860995" cy="2494840"/>
          </a:xfrm>
        </p:grpSpPr>
        <p:grpSp>
          <p:nvGrpSpPr>
            <p:cNvPr id="5" name="群組 4">
              <a:extLst>
                <a:ext uri="{FF2B5EF4-FFF2-40B4-BE49-F238E27FC236}">
                  <a16:creationId xmlns:a16="http://schemas.microsoft.com/office/drawing/2014/main" id="{47DDAC4A-AD12-4A55-B046-78453658C86F}"/>
                </a:ext>
              </a:extLst>
            </p:cNvPr>
            <p:cNvGrpSpPr/>
            <p:nvPr/>
          </p:nvGrpSpPr>
          <p:grpSpPr>
            <a:xfrm>
              <a:off x="6678282" y="634282"/>
              <a:ext cx="1860995" cy="2494840"/>
              <a:chOff x="7283910" y="628725"/>
              <a:chExt cx="1860995" cy="2494840"/>
            </a:xfrm>
          </p:grpSpPr>
          <p:pic>
            <p:nvPicPr>
              <p:cNvPr id="3" name="圖片 5" descr="一張含有 螢幕擷取畫面 的圖片&#10;&#10;自動產生的描述">
                <a:extLst>
                  <a:ext uri="{FF2B5EF4-FFF2-40B4-BE49-F238E27FC236}">
                    <a16:creationId xmlns:a16="http://schemas.microsoft.com/office/drawing/2014/main" id="{DFCF0AFB-FBAF-4249-BBB1-11F40AE7BBDA}"/>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7283910" y="628725"/>
                <a:ext cx="1860995" cy="2494840"/>
              </a:xfrm>
              <a:prstGeom prst="rect">
                <a:avLst/>
              </a:prstGeom>
            </p:spPr>
          </p:pic>
          <p:sp>
            <p:nvSpPr>
              <p:cNvPr id="4" name="矩形 3">
                <a:extLst>
                  <a:ext uri="{FF2B5EF4-FFF2-40B4-BE49-F238E27FC236}">
                    <a16:creationId xmlns:a16="http://schemas.microsoft.com/office/drawing/2014/main" id="{8892195E-EC6D-47D8-8C69-E6F496C8F1BE}"/>
                  </a:ext>
                </a:extLst>
              </p:cNvPr>
              <p:cNvSpPr/>
              <p:nvPr/>
            </p:nvSpPr>
            <p:spPr>
              <a:xfrm>
                <a:off x="7405541" y="1206875"/>
                <a:ext cx="104642" cy="143816"/>
              </a:xfrm>
              <a:prstGeom prst="rect">
                <a:avLst/>
              </a:prstGeom>
              <a:solidFill>
                <a:srgbClr val="FAFBFB"/>
              </a:solidFill>
              <a:ln>
                <a:solidFill>
                  <a:srgbClr val="FAFBF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endParaRPr>
              </a:p>
            </p:txBody>
          </p:sp>
        </p:grpSp>
        <p:sp>
          <p:nvSpPr>
            <p:cNvPr id="6" name="矩形 5">
              <a:extLst>
                <a:ext uri="{FF2B5EF4-FFF2-40B4-BE49-F238E27FC236}">
                  <a16:creationId xmlns:a16="http://schemas.microsoft.com/office/drawing/2014/main" id="{66293A1D-9C36-4C62-8647-18F27D5F8028}"/>
                </a:ext>
              </a:extLst>
            </p:cNvPr>
            <p:cNvSpPr/>
            <p:nvPr/>
          </p:nvSpPr>
          <p:spPr>
            <a:xfrm>
              <a:off x="7364471" y="934563"/>
              <a:ext cx="105369" cy="87413"/>
            </a:xfrm>
            <a:prstGeom prst="rect">
              <a:avLst/>
            </a:prstGeom>
            <a:solidFill>
              <a:srgbClr val="F5F7F7"/>
            </a:solidFill>
            <a:ln>
              <a:solidFill>
                <a:srgbClr val="F5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endParaRPr>
            </a:p>
          </p:txBody>
        </p:sp>
      </p:grpSp>
      <p:sp>
        <p:nvSpPr>
          <p:cNvPr id="133" name="Google Shape;79;p16">
            <a:extLst>
              <a:ext uri="{FF2B5EF4-FFF2-40B4-BE49-F238E27FC236}">
                <a16:creationId xmlns:a16="http://schemas.microsoft.com/office/drawing/2014/main" id="{4BD6139B-CC8F-4D60-AD23-D6CFAA7E66DB}"/>
              </a:ext>
            </a:extLst>
          </p:cNvPr>
          <p:cNvSpPr txBox="1">
            <a:spLocks/>
          </p:cNvSpPr>
          <p:nvPr/>
        </p:nvSpPr>
        <p:spPr>
          <a:xfrm>
            <a:off x="977150" y="134256"/>
            <a:ext cx="11010373"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800" b="1" err="1">
                <a:solidFill>
                  <a:schemeClr val="bg1"/>
                </a:solidFill>
                <a:latin typeface="微軟正黑體" panose="020B0604030504040204" pitchFamily="34" charset="-120"/>
                <a:ea typeface="微軟正黑體" panose="020B0604030504040204" pitchFamily="34" charset="-120"/>
              </a:rPr>
              <a:t>QuObjects</a:t>
            </a:r>
            <a:br>
              <a:rPr lang="en-US" altLang="zh-TW" sz="4800" b="1">
                <a:solidFill>
                  <a:schemeClr val="bg1"/>
                </a:solidFill>
                <a:latin typeface="微軟正黑體" panose="020B0604030504040204" pitchFamily="34" charset="-120"/>
                <a:ea typeface="微軟正黑體" panose="020B0604030504040204" pitchFamily="34" charset="-120"/>
              </a:rPr>
            </a:br>
            <a:r>
              <a:rPr lang="zh-TW" altLang="en-US" sz="2400" b="1">
                <a:solidFill>
                  <a:schemeClr val="bg1"/>
                </a:solidFill>
                <a:latin typeface="微軟正黑體" panose="020B0604030504040204" pitchFamily="34" charset="-120"/>
                <a:ea typeface="微軟正黑體" panose="020B0604030504040204" pitchFamily="34" charset="-120"/>
              </a:rPr>
              <a:t>立即讓 </a:t>
            </a:r>
            <a:r>
              <a:rPr lang="en-US" altLang="zh-TW" sz="2400" b="1">
                <a:solidFill>
                  <a:schemeClr val="bg1"/>
                </a:solidFill>
                <a:latin typeface="微軟正黑體" panose="020B0604030504040204" pitchFamily="34" charset="-120"/>
                <a:ea typeface="微軟正黑體" panose="020B0604030504040204" pitchFamily="34" charset="-120"/>
              </a:rPr>
              <a:t>NAS </a:t>
            </a:r>
            <a:r>
              <a:rPr lang="zh-TW" altLang="en-US" sz="2400" b="1">
                <a:solidFill>
                  <a:schemeClr val="bg1"/>
                </a:solidFill>
                <a:latin typeface="微軟正黑體" panose="020B0604030504040204" pitchFamily="34" charset="-120"/>
                <a:ea typeface="微軟正黑體" panose="020B0604030504040204" pitchFamily="34" charset="-120"/>
              </a:rPr>
              <a:t>成為 </a:t>
            </a:r>
            <a:r>
              <a:rPr lang="en-US" altLang="zh-TW" sz="2400" b="1">
                <a:solidFill>
                  <a:schemeClr val="bg1"/>
                </a:solidFill>
                <a:latin typeface="微軟正黑體" panose="020B0604030504040204" pitchFamily="34" charset="-120"/>
                <a:ea typeface="微軟正黑體" panose="020B0604030504040204" pitchFamily="34" charset="-120"/>
              </a:rPr>
              <a:t>S3 </a:t>
            </a:r>
            <a:r>
              <a:rPr lang="zh-TW" altLang="en-US" sz="2400" b="1">
                <a:solidFill>
                  <a:schemeClr val="bg1"/>
                </a:solidFill>
                <a:latin typeface="微軟正黑體" panose="020B0604030504040204" pitchFamily="34" charset="-120"/>
                <a:ea typeface="微軟正黑體" panose="020B0604030504040204" pitchFamily="34" charset="-120"/>
              </a:rPr>
              <a:t>格式存取載體</a:t>
            </a:r>
            <a:endParaRPr lang="en-US" sz="2400" b="1">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8014927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5F158D3-FC63-4710-A0F3-71ECA767EFB9}"/>
              </a:ext>
            </a:extLst>
          </p:cNvPr>
          <p:cNvSpPr>
            <a:spLocks noGrp="1"/>
          </p:cNvSpPr>
          <p:nvPr>
            <p:ph type="title" idx="4294967295"/>
          </p:nvPr>
        </p:nvSpPr>
        <p:spPr>
          <a:xfrm>
            <a:off x="1011118" y="623078"/>
            <a:ext cx="11180882" cy="898525"/>
          </a:xfrm>
        </p:spPr>
        <p:txBody>
          <a:bodyPr>
            <a:normAutofit fontScale="90000"/>
          </a:bodyPr>
          <a:lstStyle/>
          <a:p>
            <a:r>
              <a:rPr lang="en-US" altLang="zh-TW" sz="4900" b="1" err="1">
                <a:solidFill>
                  <a:schemeClr val="bg1"/>
                </a:solidFill>
                <a:latin typeface="微軟正黑體"/>
                <a:ea typeface="微軟正黑體"/>
              </a:rPr>
              <a:t>HybridMount</a:t>
            </a:r>
            <a:r>
              <a:rPr lang="en-US" altLang="zh-TW" sz="4900" b="1">
                <a:solidFill>
                  <a:schemeClr val="bg1"/>
                </a:solidFill>
                <a:latin typeface="微軟正黑體"/>
                <a:ea typeface="微軟正黑體"/>
              </a:rPr>
              <a:t> </a:t>
            </a:r>
            <a:r>
              <a:rPr lang="zh-CN" altLang="en-US" sz="4900" b="1">
                <a:solidFill>
                  <a:schemeClr val="bg1"/>
                </a:solidFill>
                <a:latin typeface="微軟正黑體"/>
                <a:ea typeface="微軟正黑體"/>
              </a:rPr>
              <a:t>無縫掛載雲空間，</a:t>
            </a:r>
            <a:br>
              <a:rPr lang="en-US" altLang="zh-CN" sz="4900" b="1">
                <a:solidFill>
                  <a:schemeClr val="bg1"/>
                </a:solidFill>
                <a:latin typeface="微軟正黑體"/>
                <a:ea typeface="微軟正黑體"/>
              </a:rPr>
            </a:br>
            <a:r>
              <a:rPr lang="zh-TW" altLang="en-US" sz="4900" b="1">
                <a:solidFill>
                  <a:schemeClr val="bg1"/>
                </a:solidFill>
                <a:latin typeface="微軟正黑體"/>
                <a:ea typeface="微軟正黑體"/>
              </a:rPr>
              <a:t>兩種彈性存取模式</a:t>
            </a:r>
            <a:endParaRPr lang="en-US" altLang="zh-TW" sz="4900" b="1">
              <a:solidFill>
                <a:schemeClr val="bg1"/>
              </a:solidFill>
              <a:latin typeface="微軟正黑體"/>
              <a:ea typeface="微軟正黑體"/>
            </a:endParaRPr>
          </a:p>
          <a:p>
            <a:endParaRPr lang="zh-TW" b="1">
              <a:solidFill>
                <a:schemeClr val="bg1"/>
              </a:solidFill>
            </a:endParaRPr>
          </a:p>
        </p:txBody>
      </p:sp>
      <p:graphicFrame>
        <p:nvGraphicFramePr>
          <p:cNvPr id="14" name="表格 3">
            <a:extLst>
              <a:ext uri="{FF2B5EF4-FFF2-40B4-BE49-F238E27FC236}">
                <a16:creationId xmlns:a16="http://schemas.microsoft.com/office/drawing/2014/main" id="{1E3B0E68-6A0A-4C27-BB48-D6622454836B}"/>
              </a:ext>
            </a:extLst>
          </p:cNvPr>
          <p:cNvGraphicFramePr>
            <a:graphicFrameLocks noGrp="1"/>
          </p:cNvGraphicFramePr>
          <p:nvPr>
            <p:extLst>
              <p:ext uri="{D42A27DB-BD31-4B8C-83A1-F6EECF244321}">
                <p14:modId xmlns:p14="http://schemas.microsoft.com/office/powerpoint/2010/main" val="3140555099"/>
              </p:ext>
            </p:extLst>
          </p:nvPr>
        </p:nvGraphicFramePr>
        <p:xfrm>
          <a:off x="620941" y="2109746"/>
          <a:ext cx="7576265" cy="3432824"/>
        </p:xfrm>
        <a:graphic>
          <a:graphicData uri="http://schemas.openxmlformats.org/drawingml/2006/table">
            <a:tbl>
              <a:tblPr firstRow="1" bandRow="1"/>
              <a:tblGrid>
                <a:gridCol w="1951657">
                  <a:extLst>
                    <a:ext uri="{9D8B030D-6E8A-4147-A177-3AD203B41FA5}">
                      <a16:colId xmlns:a16="http://schemas.microsoft.com/office/drawing/2014/main" val="1342336146"/>
                    </a:ext>
                  </a:extLst>
                </a:gridCol>
                <a:gridCol w="2667176">
                  <a:extLst>
                    <a:ext uri="{9D8B030D-6E8A-4147-A177-3AD203B41FA5}">
                      <a16:colId xmlns:a16="http://schemas.microsoft.com/office/drawing/2014/main" val="3829529322"/>
                    </a:ext>
                  </a:extLst>
                </a:gridCol>
                <a:gridCol w="2957432">
                  <a:extLst>
                    <a:ext uri="{9D8B030D-6E8A-4147-A177-3AD203B41FA5}">
                      <a16:colId xmlns:a16="http://schemas.microsoft.com/office/drawing/2014/main" val="3150085459"/>
                    </a:ext>
                  </a:extLst>
                </a:gridCol>
              </a:tblGrid>
              <a:tr h="467476">
                <a:tc>
                  <a:txBody>
                    <a:bodyPr/>
                    <a:lstStyle/>
                    <a:p>
                      <a:pPr marL="0" marR="0" lvl="0" indent="0" algn="ctr" defTabSz="914400" rtl="0">
                        <a:spcBef>
                          <a:spcPts val="0"/>
                        </a:spcBef>
                        <a:spcAft>
                          <a:spcPts val="0"/>
                        </a:spcAft>
                        <a:buNone/>
                      </a:pPr>
                      <a:endParaRPr lang="en-US" altLang="zh-TW" sz="1000" b="1" kern="1200">
                        <a:solidFill>
                          <a:schemeClr val="tx1"/>
                        </a:solidFill>
                        <a:effectLst/>
                        <a:latin typeface="微軟正黑體"/>
                        <a:ea typeface="微軟正黑體"/>
                        <a:cs typeface="Arial"/>
                        <a:sym typeface="Microsoft JhengHei"/>
                      </a:endParaRPr>
                    </a:p>
                  </a:txBody>
                  <a:tcPr marL="84547" marR="84547" marT="42273" marB="42273"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2F61D3"/>
                    </a:solidFill>
                  </a:tcPr>
                </a:tc>
                <a:tc>
                  <a:txBody>
                    <a:bodyPr/>
                    <a:lstStyle/>
                    <a:p>
                      <a:pPr lvl="0" algn="ctr">
                        <a:buNone/>
                      </a:pPr>
                      <a:r>
                        <a:rPr lang="zh-TW" altLang="en-US" sz="1100" b="1" i="0" u="none" strike="noStrike" noProof="0">
                          <a:solidFill>
                            <a:schemeClr val="bg1"/>
                          </a:solidFill>
                          <a:effectLst/>
                          <a:latin typeface="微軟正黑體"/>
                          <a:ea typeface="微軟正黑體"/>
                        </a:rPr>
                        <a:t>網路磁碟掛載</a:t>
                      </a:r>
                      <a:endParaRPr lang="zh-TW" altLang="en-US" sz="1100" b="1" i="0" u="none" strike="noStrike" kern="1200">
                        <a:solidFill>
                          <a:schemeClr val="bg1"/>
                        </a:solidFill>
                        <a:effectLst/>
                        <a:latin typeface="微軟正黑體"/>
                        <a:ea typeface="微軟正黑體"/>
                        <a:cs typeface="+mn-cs"/>
                      </a:endParaRPr>
                    </a:p>
                  </a:txBody>
                  <a:tcPr marL="59328" marR="59328" marT="31701" marB="31701"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2F61D3"/>
                    </a:solidFill>
                  </a:tcPr>
                </a:tc>
                <a:tc>
                  <a:txBody>
                    <a:bodyPr/>
                    <a:lstStyle/>
                    <a:p>
                      <a:pPr lvl="0" algn="ctr">
                        <a:buNone/>
                      </a:pPr>
                      <a:r>
                        <a:rPr lang="zh-TW" altLang="en-US" sz="1100" b="1" i="0" u="none" strike="noStrike" noProof="0">
                          <a:solidFill>
                            <a:schemeClr val="bg1"/>
                          </a:solidFill>
                          <a:effectLst/>
                          <a:latin typeface="微軟正黑體"/>
                          <a:ea typeface="微軟正黑體"/>
                        </a:rPr>
                        <a:t>檔案型雲網關</a:t>
                      </a:r>
                      <a:endParaRPr lang="zh-TW" sz="1100">
                        <a:solidFill>
                          <a:schemeClr val="bg1"/>
                        </a:solidFill>
                        <a:latin typeface="微軟正黑體"/>
                        <a:ea typeface="微軟正黑體"/>
                      </a:endParaRPr>
                    </a:p>
                  </a:txBody>
                  <a:tcPr marL="61800" marR="61800" marT="132090" marB="132090"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2F61D3"/>
                    </a:solidFill>
                  </a:tcPr>
                </a:tc>
                <a:extLst>
                  <a:ext uri="{0D108BD9-81ED-4DB2-BD59-A6C34878D82A}">
                    <a16:rowId xmlns:a16="http://schemas.microsoft.com/office/drawing/2014/main" val="2364017304"/>
                  </a:ext>
                </a:extLst>
              </a:tr>
              <a:tr h="528800">
                <a:tc>
                  <a:txBody>
                    <a:bodyPr/>
                    <a:lstStyle/>
                    <a:p>
                      <a:pPr algn="ctr" fontAlgn="ctr"/>
                      <a:r>
                        <a:rPr lang="zh-TW" altLang="en-US" sz="1100" b="1">
                          <a:solidFill>
                            <a:schemeClr val="bg1"/>
                          </a:solidFill>
                          <a:effectLst/>
                          <a:latin typeface="微軟正黑體"/>
                          <a:ea typeface="微軟正黑體"/>
                        </a:rPr>
                        <a:t>設置方法</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bg1"/>
                          </a:solidFill>
                          <a:effectLst/>
                          <a:latin typeface="微軟正黑體"/>
                          <a:ea typeface="微軟正黑體"/>
                        </a:rPr>
                        <a:t>建立</a:t>
                      </a:r>
                      <a:r>
                        <a:rPr lang="en-US" altLang="zh-TW" sz="1100" b="0">
                          <a:solidFill>
                            <a:schemeClr val="bg1"/>
                          </a:solidFill>
                          <a:effectLst/>
                          <a:latin typeface="微軟正黑體"/>
                          <a:ea typeface="微軟正黑體"/>
                        </a:rPr>
                        <a:t> File Station </a:t>
                      </a:r>
                      <a:endParaRPr lang="zh-TW" altLang="en-US" sz="1600">
                        <a:solidFill>
                          <a:schemeClr val="bg1"/>
                        </a:solidFill>
                      </a:endParaRPr>
                    </a:p>
                    <a:p>
                      <a:pPr lvl="0" algn="ctr">
                        <a:buNone/>
                      </a:pPr>
                      <a:r>
                        <a:rPr lang="zh-CN" altLang="en-US" sz="1100" b="0">
                          <a:solidFill>
                            <a:schemeClr val="bg1"/>
                          </a:solidFill>
                          <a:effectLst/>
                          <a:latin typeface="微軟正黑體"/>
                          <a:ea typeface="微軟正黑體"/>
                        </a:rPr>
                        <a:t>雲端掛載模式</a:t>
                      </a:r>
                      <a:endParaRPr lang="zh-TW" altLang="en-US" sz="1100" b="0">
                        <a:solidFill>
                          <a:schemeClr val="bg1"/>
                        </a:solidFill>
                        <a:effectLst/>
                        <a:latin typeface="微軟正黑體"/>
                        <a:ea typeface="微軟正黑體"/>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bg1"/>
                          </a:solidFill>
                          <a:effectLst/>
                          <a:latin typeface="微軟正黑體"/>
                          <a:ea typeface="微軟正黑體"/>
                        </a:rPr>
                        <a:t>選擇檔案型雲網關模式</a:t>
                      </a:r>
                      <a:br>
                        <a:rPr lang="zh-TW" altLang="en-US" sz="1100" b="0">
                          <a:solidFill>
                            <a:schemeClr val="bg1"/>
                          </a:solidFill>
                          <a:effectLst/>
                          <a:latin typeface="微軟正黑體"/>
                          <a:ea typeface="微軟正黑體"/>
                        </a:rPr>
                      </a:br>
                      <a:r>
                        <a:rPr lang="zh-TW" altLang="en-US" sz="1100" b="0">
                          <a:solidFill>
                            <a:schemeClr val="bg1"/>
                          </a:solidFill>
                          <a:effectLst/>
                          <a:latin typeface="微軟正黑體"/>
                          <a:ea typeface="微軟正黑體"/>
                        </a:rPr>
                        <a:t>並配置快取空間</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4105057157"/>
                  </a:ext>
                </a:extLst>
              </a:tr>
              <a:tr h="528800">
                <a:tc>
                  <a:txBody>
                    <a:bodyPr/>
                    <a:lstStyle/>
                    <a:p>
                      <a:pPr algn="ctr" fontAlgn="ctr"/>
                      <a:r>
                        <a:rPr lang="zh-TW" altLang="en-US" sz="1100" b="1">
                          <a:solidFill>
                            <a:schemeClr val="bg1"/>
                          </a:solidFill>
                          <a:effectLst/>
                          <a:latin typeface="微軟正黑體"/>
                          <a:ea typeface="微軟正黑體"/>
                        </a:rPr>
                        <a:t>掛載數量</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bg1"/>
                          </a:solidFill>
                          <a:effectLst/>
                          <a:latin typeface="微軟正黑體"/>
                          <a:ea typeface="微軟正黑體"/>
                        </a:rPr>
                        <a:t>無限制</a:t>
                      </a:r>
                      <a:endParaRPr lang="en-US" altLang="zh-TW" sz="1100" b="0">
                        <a:solidFill>
                          <a:schemeClr val="bg1"/>
                        </a:solidFill>
                        <a:effectLst/>
                        <a:latin typeface="微軟正黑體"/>
                        <a:ea typeface="微軟正黑體"/>
                      </a:endParaRPr>
                    </a:p>
                    <a:p>
                      <a:pPr lvl="0" algn="ctr">
                        <a:buNone/>
                      </a:pPr>
                      <a:r>
                        <a:rPr lang="zh-TW" altLang="en-US" sz="1100" b="0">
                          <a:solidFill>
                            <a:schemeClr val="bg1"/>
                          </a:solidFill>
                          <a:effectLst/>
                          <a:latin typeface="微軟正黑體"/>
                          <a:ea typeface="微軟正黑體"/>
                        </a:rPr>
                        <a:t>可掛載無限個雲端服務</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buNone/>
                      </a:pPr>
                      <a:r>
                        <a:rPr lang="en-US" altLang="zh-TW" sz="1100" b="0" i="0" u="none" strike="noStrike" noProof="0">
                          <a:solidFill>
                            <a:schemeClr val="bg1"/>
                          </a:solidFill>
                          <a:effectLst/>
                          <a:latin typeface="微軟正黑體"/>
                          <a:ea typeface="微軟正黑體"/>
                        </a:rPr>
                        <a:t>2 </a:t>
                      </a:r>
                      <a:r>
                        <a:rPr lang="zh-TW" altLang="en-US" sz="1100" b="0" i="0" u="none" strike="noStrike" noProof="0">
                          <a:solidFill>
                            <a:schemeClr val="bg1"/>
                          </a:solidFill>
                          <a:effectLst/>
                          <a:latin typeface="微軟正黑體"/>
                          <a:ea typeface="微軟正黑體"/>
                        </a:rPr>
                        <a:t>個永久免費的網關授權</a:t>
                      </a:r>
                      <a:endParaRPr lang="en-US" altLang="zh-TW" sz="1100" b="0" i="0" u="none" strike="noStrike" noProof="0">
                        <a:solidFill>
                          <a:schemeClr val="bg1"/>
                        </a:solidFill>
                        <a:effectLst/>
                        <a:latin typeface="微軟正黑體"/>
                        <a:ea typeface="微軟正黑體"/>
                      </a:endParaRPr>
                    </a:p>
                    <a:p>
                      <a:pPr lvl="0" algn="ctr">
                        <a:buNone/>
                      </a:pPr>
                      <a:r>
                        <a:rPr lang="zh-TW" altLang="en-US" sz="1100" b="0" i="0" u="none" strike="noStrike" noProof="0">
                          <a:solidFill>
                            <a:schemeClr val="bg1"/>
                          </a:solidFill>
                          <a:effectLst/>
                          <a:latin typeface="微軟正黑體"/>
                          <a:ea typeface="微軟正黑體"/>
                        </a:rPr>
                        <a:t>可依需求購置額外授權</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1886247581"/>
                  </a:ext>
                </a:extLst>
              </a:tr>
              <a:tr h="344737">
                <a:tc>
                  <a:txBody>
                    <a:bodyPr/>
                    <a:lstStyle/>
                    <a:p>
                      <a:pPr algn="ctr" fontAlgn="ctr"/>
                      <a:r>
                        <a:rPr lang="zh-TW" altLang="en-US" sz="1100" b="1">
                          <a:solidFill>
                            <a:schemeClr val="bg1"/>
                          </a:solidFill>
                          <a:effectLst/>
                          <a:latin typeface="微軟正黑體"/>
                          <a:ea typeface="微軟正黑體"/>
                        </a:rPr>
                        <a:t>存取體驗</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bg1"/>
                          </a:solidFill>
                          <a:effectLst/>
                          <a:latin typeface="微軟正黑體"/>
                          <a:ea typeface="微軟正黑體"/>
                        </a:rPr>
                        <a:t>存取速度取決於網際網路速度</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bg1"/>
                          </a:solidFill>
                          <a:effectLst/>
                          <a:latin typeface="微軟正黑體"/>
                          <a:ea typeface="微軟正黑體"/>
                        </a:rPr>
                        <a:t>快取機制大幅減少讀寫等待時間</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1438036707"/>
                  </a:ext>
                </a:extLst>
              </a:tr>
              <a:tr h="344737">
                <a:tc>
                  <a:txBody>
                    <a:bodyPr/>
                    <a:lstStyle/>
                    <a:p>
                      <a:pPr algn="ctr" fontAlgn="ctr"/>
                      <a:r>
                        <a:rPr lang="zh-TW" altLang="en-US" sz="1100" b="1">
                          <a:solidFill>
                            <a:schemeClr val="bg1"/>
                          </a:solidFill>
                          <a:effectLst/>
                          <a:latin typeface="微軟正黑體"/>
                          <a:ea typeface="微軟正黑體"/>
                        </a:rPr>
                        <a:t>於 </a:t>
                      </a:r>
                      <a:r>
                        <a:rPr lang="af-ZA" altLang="zh-TW" sz="1100" b="1">
                          <a:solidFill>
                            <a:schemeClr val="bg1"/>
                          </a:solidFill>
                          <a:effectLst/>
                          <a:latin typeface="微軟正黑體"/>
                          <a:ea typeface="微軟正黑體"/>
                          <a:cs typeface="Arial"/>
                        </a:rPr>
                        <a:t>File Station</a:t>
                      </a:r>
                      <a:r>
                        <a:rPr lang="af-ZA" altLang="zh-TW" sz="1100" b="1">
                          <a:solidFill>
                            <a:schemeClr val="bg1"/>
                          </a:solidFill>
                          <a:effectLst/>
                          <a:latin typeface="微軟正黑體"/>
                          <a:ea typeface="微軟正黑體"/>
                        </a:rPr>
                        <a:t> </a:t>
                      </a:r>
                      <a:r>
                        <a:rPr lang="zh-TW" altLang="en-US" sz="1100" b="1">
                          <a:solidFill>
                            <a:schemeClr val="bg1"/>
                          </a:solidFill>
                          <a:effectLst/>
                          <a:latin typeface="微軟正黑體"/>
                          <a:ea typeface="微軟正黑體"/>
                        </a:rPr>
                        <a:t>存取</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bg1"/>
                          </a:solidFill>
                          <a:effectLst/>
                          <a:latin typeface="微軟正黑體"/>
                          <a:ea typeface="微軟正黑體"/>
                        </a:rPr>
                        <a:t>支援</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bg1"/>
                          </a:solidFill>
                          <a:effectLst/>
                          <a:latin typeface="微軟正黑體"/>
                          <a:ea typeface="微軟正黑體"/>
                        </a:rPr>
                        <a:t>支援</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57742144"/>
                  </a:ext>
                </a:extLst>
              </a:tr>
              <a:tr h="528800">
                <a:tc>
                  <a:txBody>
                    <a:bodyPr/>
                    <a:lstStyle/>
                    <a:p>
                      <a:pPr algn="ctr" fontAlgn="ctr"/>
                      <a:r>
                        <a:rPr lang="zh-TW" altLang="en-US" sz="1100" b="1">
                          <a:solidFill>
                            <a:schemeClr val="bg1"/>
                          </a:solidFill>
                          <a:effectLst/>
                          <a:latin typeface="微軟正黑體"/>
                          <a:ea typeface="微軟正黑體"/>
                        </a:rPr>
                        <a:t>透過 </a:t>
                      </a:r>
                      <a:r>
                        <a:rPr lang="af-ZA" altLang="zh-TW" sz="1100" b="1">
                          <a:solidFill>
                            <a:schemeClr val="bg1"/>
                          </a:solidFill>
                          <a:effectLst/>
                          <a:latin typeface="微軟正黑體"/>
                          <a:ea typeface="微軟正黑體"/>
                          <a:cs typeface="Arial"/>
                        </a:rPr>
                        <a:t>SMB / NFS / AFP </a:t>
                      </a:r>
                      <a:r>
                        <a:rPr lang="zh-TW" altLang="en-US" sz="1100" b="1">
                          <a:solidFill>
                            <a:schemeClr val="bg1"/>
                          </a:solidFill>
                          <a:effectLst/>
                          <a:latin typeface="微軟正黑體"/>
                          <a:ea typeface="微軟正黑體"/>
                        </a:rPr>
                        <a:t>存取</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bg1"/>
                          </a:solidFill>
                          <a:effectLst/>
                          <a:latin typeface="微軟正黑體"/>
                          <a:ea typeface="微軟正黑體"/>
                        </a:rPr>
                        <a:t>不支援</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marL="0" algn="ctr" defTabSz="914400" rtl="0" eaLnBrk="1" fontAlgn="ctr" latinLnBrk="0" hangingPunct="1"/>
                      <a:r>
                        <a:rPr lang="zh-TW" altLang="en-US" sz="1100" b="0" kern="1200">
                          <a:solidFill>
                            <a:schemeClr val="bg1"/>
                          </a:solidFill>
                          <a:effectLst/>
                          <a:latin typeface="微軟正黑體"/>
                          <a:ea typeface="微軟正黑體"/>
                          <a:cs typeface="+mn-cs"/>
                        </a:rPr>
                        <a:t>支援</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3587223761"/>
                  </a:ext>
                </a:extLst>
              </a:tr>
              <a:tr h="344737">
                <a:tc>
                  <a:txBody>
                    <a:bodyPr/>
                    <a:lstStyle/>
                    <a:p>
                      <a:pPr algn="ctr" fontAlgn="ctr"/>
                      <a:r>
                        <a:rPr lang="zh-TW" altLang="en-US" sz="1100" b="1">
                          <a:solidFill>
                            <a:schemeClr val="bg1"/>
                          </a:solidFill>
                          <a:effectLst/>
                          <a:latin typeface="微軟正黑體"/>
                          <a:ea typeface="微軟正黑體"/>
                        </a:rPr>
                        <a:t>同步機制</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algn="ctr" fontAlgn="ctr"/>
                      <a:r>
                        <a:rPr lang="zh-TW" altLang="en-US" sz="1100" b="0">
                          <a:solidFill>
                            <a:schemeClr val="bg1"/>
                          </a:solidFill>
                          <a:effectLst/>
                          <a:latin typeface="微軟正黑體"/>
                          <a:ea typeface="微軟正黑體"/>
                        </a:rPr>
                        <a:t>每次瀏覽時需重新與雲端同步</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marL="0" algn="ctr" defTabSz="914400" rtl="0" eaLnBrk="1" fontAlgn="ctr" latinLnBrk="0" hangingPunct="1"/>
                      <a:r>
                        <a:rPr lang="zh-TW" altLang="en-US" sz="1100" b="0" kern="1200">
                          <a:solidFill>
                            <a:schemeClr val="bg1"/>
                          </a:solidFill>
                          <a:effectLst/>
                          <a:latin typeface="微軟正黑體"/>
                          <a:ea typeface="微軟正黑體"/>
                          <a:cs typeface="+mn-cs"/>
                        </a:rPr>
                        <a:t>定期同步，可快速瀏覽</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3065402618"/>
                  </a:ext>
                </a:extLst>
              </a:tr>
              <a:tr h="344737">
                <a:tc>
                  <a:txBody>
                    <a:bodyPr/>
                    <a:lstStyle/>
                    <a:p>
                      <a:pPr algn="ctr" fontAlgn="ctr"/>
                      <a:r>
                        <a:rPr lang="en-US" altLang="zh-TW" sz="1100" b="1">
                          <a:solidFill>
                            <a:schemeClr val="bg1"/>
                          </a:solidFill>
                          <a:effectLst/>
                          <a:latin typeface="微軟正黑體"/>
                          <a:ea typeface="微軟正黑體"/>
                        </a:rPr>
                        <a:t>QTS Apps </a:t>
                      </a:r>
                      <a:r>
                        <a:rPr lang="zh-CN" altLang="en-US" sz="1100" b="1">
                          <a:solidFill>
                            <a:schemeClr val="bg1"/>
                          </a:solidFill>
                          <a:effectLst/>
                          <a:latin typeface="微軟正黑體"/>
                          <a:ea typeface="微軟正黑體"/>
                        </a:rPr>
                        <a:t>檔案管理</a:t>
                      </a:r>
                      <a:endParaRPr lang="zh-TW" altLang="en-US" sz="1100" b="1">
                        <a:solidFill>
                          <a:schemeClr val="bg1"/>
                        </a:solidFill>
                        <a:effectLst/>
                        <a:latin typeface="微軟正黑體"/>
                        <a:ea typeface="微軟正黑體"/>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lvl="0" algn="ctr">
                        <a:buNone/>
                      </a:pPr>
                      <a:r>
                        <a:rPr lang="zh-TW" altLang="en-US" sz="1100" b="0">
                          <a:solidFill>
                            <a:schemeClr val="bg1"/>
                          </a:solidFill>
                          <a:effectLst/>
                          <a:latin typeface="微軟正黑體"/>
                          <a:ea typeface="微軟正黑體"/>
                        </a:rPr>
                        <a:t>不支援</a:t>
                      </a:r>
                      <a:endParaRPr lang="zh-TW" sz="1600">
                        <a:solidFill>
                          <a:schemeClr val="bg1"/>
                        </a:solidFill>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tc>
                  <a:txBody>
                    <a:bodyPr/>
                    <a:lstStyle/>
                    <a:p>
                      <a:pPr marL="0" lvl="0" algn="l" rtl="0" eaLnBrk="1" fontAlgn="ctr" latinLnBrk="0" hangingPunct="1">
                        <a:buNone/>
                      </a:pPr>
                      <a:r>
                        <a:rPr lang="en-US" altLang="zh-TW" sz="1100" b="0" kern="1200">
                          <a:solidFill>
                            <a:schemeClr val="bg1"/>
                          </a:solidFill>
                          <a:effectLst/>
                          <a:latin typeface="微軟正黑體"/>
                          <a:ea typeface="微軟正黑體"/>
                          <a:cs typeface="+mn-cs"/>
                        </a:rPr>
                        <a:t>   </a:t>
                      </a:r>
                      <a:r>
                        <a:rPr lang="zh-TW" altLang="en-US" sz="1100" b="0" kern="1200">
                          <a:solidFill>
                            <a:schemeClr val="bg1"/>
                          </a:solidFill>
                          <a:effectLst/>
                          <a:latin typeface="微軟正黑體"/>
                          <a:ea typeface="微軟正黑體"/>
                          <a:cs typeface="+mn-cs"/>
                        </a:rPr>
                        <a:t>  </a:t>
                      </a:r>
                      <a:r>
                        <a:rPr lang="en-US" altLang="zh-TW" sz="1100" b="0" kern="1200">
                          <a:solidFill>
                            <a:schemeClr val="bg1"/>
                          </a:solidFill>
                          <a:effectLst/>
                          <a:latin typeface="微軟正黑體"/>
                          <a:ea typeface="微軟正黑體"/>
                          <a:cs typeface="+mn-cs"/>
                        </a:rPr>
                        <a:t> </a:t>
                      </a:r>
                      <a:r>
                        <a:rPr lang="zh-TW" altLang="en-US" sz="1100" b="0" kern="1200">
                          <a:solidFill>
                            <a:schemeClr val="bg1"/>
                          </a:solidFill>
                          <a:effectLst/>
                          <a:latin typeface="微軟正黑體"/>
                          <a:ea typeface="微軟正黑體"/>
                          <a:cs typeface="+mn-cs"/>
                        </a:rPr>
                        <a:t>支援</a:t>
                      </a:r>
                      <a:r>
                        <a:rPr lang="en-US" altLang="zh-TW" sz="1100" b="0" kern="1200">
                          <a:solidFill>
                            <a:schemeClr val="bg1"/>
                          </a:solidFill>
                          <a:effectLst/>
                          <a:latin typeface="微軟正黑體"/>
                          <a:ea typeface="微軟正黑體"/>
                          <a:cs typeface="+mn-cs"/>
                        </a:rPr>
                        <a:t>                                         ...</a:t>
                      </a:r>
                      <a:endParaRPr lang="zh-TW" altLang="en-US" sz="1100" b="0" kern="1200">
                        <a:solidFill>
                          <a:schemeClr val="bg1"/>
                        </a:solidFill>
                        <a:effectLst/>
                        <a:latin typeface="微軟正黑體"/>
                        <a:ea typeface="微軟正黑體"/>
                        <a:cs typeface="+mn-cs"/>
                      </a:endParaRPr>
                    </a:p>
                  </a:txBody>
                  <a:tcPr marL="61800" marR="61800" marT="74885" marB="74885" anchor="ctr">
                    <a:lnL w="6350" cap="flat" cmpd="sng" algn="ctr">
                      <a:solidFill>
                        <a:srgbClr val="C5C5C5"/>
                      </a:solidFill>
                      <a:prstDash val="solid"/>
                      <a:round/>
                      <a:headEnd type="none" w="med" len="med"/>
                      <a:tailEnd type="none" w="med" len="med"/>
                    </a:lnL>
                    <a:lnR w="6350" cap="flat" cmpd="sng" algn="ctr">
                      <a:solidFill>
                        <a:srgbClr val="C5C5C5"/>
                      </a:solidFill>
                      <a:prstDash val="solid"/>
                      <a:round/>
                      <a:headEnd type="none" w="med" len="med"/>
                      <a:tailEnd type="none" w="med" len="med"/>
                    </a:lnR>
                    <a:lnT w="6350" cap="flat" cmpd="sng" algn="ctr">
                      <a:solidFill>
                        <a:srgbClr val="C5C5C5"/>
                      </a:solidFill>
                      <a:prstDash val="solid"/>
                      <a:round/>
                      <a:headEnd type="none" w="med" len="med"/>
                      <a:tailEnd type="none" w="med" len="med"/>
                    </a:lnT>
                    <a:lnB w="6350" cap="flat" cmpd="sng" algn="ctr">
                      <a:solidFill>
                        <a:srgbClr val="C5C5C5"/>
                      </a:solidFill>
                      <a:prstDash val="solid"/>
                      <a:round/>
                      <a:headEnd type="none" w="med" len="med"/>
                      <a:tailEnd type="none" w="med" len="med"/>
                    </a:lnB>
                    <a:solidFill>
                      <a:srgbClr val="FFE599">
                        <a:alpha val="0"/>
                      </a:srgbClr>
                    </a:solidFill>
                  </a:tcPr>
                </a:tc>
                <a:extLst>
                  <a:ext uri="{0D108BD9-81ED-4DB2-BD59-A6C34878D82A}">
                    <a16:rowId xmlns:a16="http://schemas.microsoft.com/office/drawing/2014/main" val="2726153205"/>
                  </a:ext>
                </a:extLst>
              </a:tr>
            </a:tbl>
          </a:graphicData>
        </a:graphic>
      </p:graphicFrame>
      <p:grpSp>
        <p:nvGrpSpPr>
          <p:cNvPr id="43" name="群組 42">
            <a:extLst>
              <a:ext uri="{FF2B5EF4-FFF2-40B4-BE49-F238E27FC236}">
                <a16:creationId xmlns:a16="http://schemas.microsoft.com/office/drawing/2014/main" id="{8AF9330D-5A76-4143-BFC0-5CCAF305C401}"/>
              </a:ext>
            </a:extLst>
          </p:cNvPr>
          <p:cNvGrpSpPr/>
          <p:nvPr/>
        </p:nvGrpSpPr>
        <p:grpSpPr>
          <a:xfrm>
            <a:off x="8731452" y="3089487"/>
            <a:ext cx="2276489" cy="3395699"/>
            <a:chOff x="9960014" y="1888151"/>
            <a:chExt cx="2347057" cy="3500964"/>
          </a:xfrm>
        </p:grpSpPr>
        <p:sp>
          <p:nvSpPr>
            <p:cNvPr id="5" name="文字方塊 34">
              <a:extLst>
                <a:ext uri="{FF2B5EF4-FFF2-40B4-BE49-F238E27FC236}">
                  <a16:creationId xmlns:a16="http://schemas.microsoft.com/office/drawing/2014/main" id="{0094C4F6-CD07-734A-9402-38E0B1B51C36}"/>
                </a:ext>
              </a:extLst>
            </p:cNvPr>
            <p:cNvSpPr txBox="1"/>
            <p:nvPr/>
          </p:nvSpPr>
          <p:spPr>
            <a:xfrm>
              <a:off x="11467574" y="3122336"/>
              <a:ext cx="839497" cy="428643"/>
            </a:xfrm>
            <a:prstGeom prst="rect">
              <a:avLst/>
            </a:prstGeom>
            <a:noFill/>
          </p:spPr>
          <p:txBody>
            <a:bodyPr wrap="square" rtlCol="0">
              <a:spAutoFit/>
            </a:bodyPr>
            <a:lstStyle/>
            <a:p>
              <a:r>
                <a:rPr lang="en-US" altLang="zh-TW" sz="1051" b="1">
                  <a:solidFill>
                    <a:schemeClr val="bg1"/>
                  </a:solidFill>
                  <a:latin typeface="Arial" panose="020B0604020202020204" pitchFamily="34" charset="0"/>
                  <a:ea typeface="微軟正黑體" panose="020B0604030504040204" pitchFamily="34" charset="-120"/>
                  <a:cs typeface="Arial" panose="020B0604020202020204" pitchFamily="34" charset="0"/>
                </a:rPr>
                <a:t>NAS</a:t>
              </a:r>
              <a:r>
                <a:rPr lang="en-US" altLang="zh-TW" sz="1051" b="1">
                  <a:solidFill>
                    <a:schemeClr val="bg1"/>
                  </a:solidFill>
                  <a:latin typeface="微軟正黑體" panose="020B0604030504040204" pitchFamily="34" charset="-120"/>
                  <a:ea typeface="微軟正黑體" panose="020B0604030504040204" pitchFamily="34" charset="-120"/>
                </a:rPr>
                <a:t> </a:t>
              </a:r>
            </a:p>
            <a:p>
              <a:r>
                <a:rPr lang="zh-TW" altLang="en-US" sz="1051" b="1">
                  <a:solidFill>
                    <a:schemeClr val="bg1"/>
                  </a:solidFill>
                  <a:latin typeface="微軟正黑體" panose="020B0604030504040204" pitchFamily="34" charset="-120"/>
                  <a:ea typeface="微軟正黑體" panose="020B0604030504040204" pitchFamily="34" charset="-120"/>
                </a:rPr>
                <a:t>快取空間</a:t>
              </a:r>
              <a:endParaRPr lang="en-GB" altLang="zh-TW" sz="1051" b="1">
                <a:solidFill>
                  <a:schemeClr val="bg1"/>
                </a:solidFill>
                <a:latin typeface="微軟正黑體" panose="020B0604030504040204" pitchFamily="34" charset="-120"/>
                <a:ea typeface="微軟正黑體" panose="020B0604030504040204" pitchFamily="34" charset="-120"/>
              </a:endParaRPr>
            </a:p>
          </p:txBody>
        </p:sp>
        <p:cxnSp>
          <p:nvCxnSpPr>
            <p:cNvPr id="15" name="直線單箭頭接點 2049">
              <a:extLst>
                <a:ext uri="{FF2B5EF4-FFF2-40B4-BE49-F238E27FC236}">
                  <a16:creationId xmlns:a16="http://schemas.microsoft.com/office/drawing/2014/main" id="{CB819E92-7835-D84C-A27F-5464567168F3}"/>
                </a:ext>
              </a:extLst>
            </p:cNvPr>
            <p:cNvCxnSpPr>
              <a:cxnSpLocks/>
            </p:cNvCxnSpPr>
            <p:nvPr/>
          </p:nvCxnSpPr>
          <p:spPr>
            <a:xfrm>
              <a:off x="10561209" y="2339266"/>
              <a:ext cx="0" cy="1318283"/>
            </a:xfrm>
            <a:prstGeom prst="straightConnector1">
              <a:avLst/>
            </a:prstGeom>
            <a:ln w="25400">
              <a:solidFill>
                <a:srgbClr val="00B050"/>
              </a:soli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16" name="圖形 37">
              <a:extLst>
                <a:ext uri="{FF2B5EF4-FFF2-40B4-BE49-F238E27FC236}">
                  <a16:creationId xmlns:a16="http://schemas.microsoft.com/office/drawing/2014/main" id="{9E94EF24-05A5-5E4A-9DED-C78DD71EA456}"/>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376775" y="3620974"/>
              <a:ext cx="555275" cy="555275"/>
            </a:xfrm>
            <a:prstGeom prst="rect">
              <a:avLst/>
            </a:prstGeom>
          </p:spPr>
        </p:pic>
        <p:cxnSp>
          <p:nvCxnSpPr>
            <p:cNvPr id="17" name="直線單箭頭接點 2049">
              <a:extLst>
                <a:ext uri="{FF2B5EF4-FFF2-40B4-BE49-F238E27FC236}">
                  <a16:creationId xmlns:a16="http://schemas.microsoft.com/office/drawing/2014/main" id="{0FE8697E-A034-6749-B725-4F5BBB209651}"/>
                </a:ext>
              </a:extLst>
            </p:cNvPr>
            <p:cNvCxnSpPr>
              <a:cxnSpLocks/>
            </p:cNvCxnSpPr>
            <p:nvPr/>
          </p:nvCxnSpPr>
          <p:spPr>
            <a:xfrm>
              <a:off x="10852368" y="2339266"/>
              <a:ext cx="0" cy="1318283"/>
            </a:xfrm>
            <a:prstGeom prst="straightConnector1">
              <a:avLst/>
            </a:prstGeom>
            <a:ln w="25400">
              <a:gradFill>
                <a:gsLst>
                  <a:gs pos="0">
                    <a:srgbClr val="077AE8"/>
                  </a:gs>
                  <a:gs pos="100000">
                    <a:srgbClr val="22334A"/>
                  </a:gs>
                </a:gsLst>
                <a:lin ang="5400000" scaled="1"/>
              </a:gra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8" name="直線單箭頭接點 2049">
              <a:extLst>
                <a:ext uri="{FF2B5EF4-FFF2-40B4-BE49-F238E27FC236}">
                  <a16:creationId xmlns:a16="http://schemas.microsoft.com/office/drawing/2014/main" id="{8F578D73-0657-FC47-890F-A20350142A7D}"/>
                </a:ext>
              </a:extLst>
            </p:cNvPr>
            <p:cNvCxnSpPr>
              <a:cxnSpLocks/>
            </p:cNvCxnSpPr>
            <p:nvPr/>
          </p:nvCxnSpPr>
          <p:spPr>
            <a:xfrm>
              <a:off x="11151396" y="2517325"/>
              <a:ext cx="0" cy="1140225"/>
            </a:xfrm>
            <a:prstGeom prst="straightConnector1">
              <a:avLst/>
            </a:prstGeom>
            <a:ln w="25400">
              <a:gradFill>
                <a:gsLst>
                  <a:gs pos="0">
                    <a:srgbClr val="AD10C2"/>
                  </a:gs>
                  <a:gs pos="53000">
                    <a:srgbClr val="F700FF"/>
                  </a:gs>
                </a:gsLst>
                <a:lin ang="5400000" scaled="1"/>
              </a:gradFill>
              <a:prstDash val="sys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pic>
          <p:nvPicPr>
            <p:cNvPr id="19" name="圖形 42">
              <a:extLst>
                <a:ext uri="{FF2B5EF4-FFF2-40B4-BE49-F238E27FC236}">
                  <a16:creationId xmlns:a16="http://schemas.microsoft.com/office/drawing/2014/main" id="{63D9ED4E-92F7-CF4A-B50E-FE081B806AB3}"/>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26547" y="1888151"/>
              <a:ext cx="1050229" cy="629174"/>
            </a:xfrm>
            <a:prstGeom prst="rect">
              <a:avLst/>
            </a:prstGeom>
            <a:effectLst>
              <a:outerShdw blurRad="50800" dist="38100" dir="2700000" algn="tl" rotWithShape="0">
                <a:prstClr val="black">
                  <a:alpha val="40000"/>
                </a:prstClr>
              </a:outerShdw>
            </a:effectLst>
          </p:spPr>
        </p:pic>
        <p:grpSp>
          <p:nvGrpSpPr>
            <p:cNvPr id="20" name="群組 26">
              <a:extLst>
                <a:ext uri="{FF2B5EF4-FFF2-40B4-BE49-F238E27FC236}">
                  <a16:creationId xmlns:a16="http://schemas.microsoft.com/office/drawing/2014/main" id="{25295283-6F23-CB4D-8506-513D04634D62}"/>
                </a:ext>
              </a:extLst>
            </p:cNvPr>
            <p:cNvGrpSpPr/>
            <p:nvPr/>
          </p:nvGrpSpPr>
          <p:grpSpPr>
            <a:xfrm>
              <a:off x="10396491" y="3675161"/>
              <a:ext cx="355659" cy="327429"/>
              <a:chOff x="3584870" y="5275450"/>
              <a:chExt cx="843804" cy="776825"/>
            </a:xfrm>
          </p:grpSpPr>
          <p:pic>
            <p:nvPicPr>
              <p:cNvPr id="21" name="Picture 2" descr="Image result for file icon green">
                <a:extLst>
                  <a:ext uri="{FF2B5EF4-FFF2-40B4-BE49-F238E27FC236}">
                    <a16:creationId xmlns:a16="http://schemas.microsoft.com/office/drawing/2014/main" id="{98482F47-5601-3241-90AB-332236BF8D2F}"/>
                  </a:ext>
                </a:extLst>
              </p:cNvPr>
              <p:cNvPicPr>
                <a:picLocks noChangeAspect="1" noChangeArrowheads="1"/>
              </p:cNvPicPr>
              <p:nvPr/>
            </p:nvPicPr>
            <p:blipFill>
              <a:blip r:embed="rId7" cstate="print">
                <a:clrChange>
                  <a:clrFrom>
                    <a:srgbClr val="FFFFFF"/>
                  </a:clrFrom>
                  <a:clrTo>
                    <a:srgbClr val="FFFFFF">
                      <a:alpha val="0"/>
                    </a:srgbClr>
                  </a:clrTo>
                </a:clrChange>
                <a:lum bright="70000" contrast="-70000"/>
                <a:extLst>
                  <a:ext uri="{28A0092B-C50C-407E-A947-70E740481C1C}">
                    <a14:useLocalDpi xmlns:a14="http://schemas.microsoft.com/office/drawing/2010/main"/>
                  </a:ext>
                </a:extLst>
              </a:blip>
              <a:srcRect/>
              <a:stretch>
                <a:fillRect/>
              </a:stretch>
            </p:blipFill>
            <p:spPr bwMode="auto">
              <a:xfrm>
                <a:off x="3682260" y="5275450"/>
                <a:ext cx="649014" cy="649014"/>
              </a:xfrm>
              <a:prstGeom prst="rect">
                <a:avLst/>
              </a:prstGeom>
              <a:noFill/>
              <a:extLst>
                <a:ext uri="{909E8E84-426E-40DD-AFC4-6F175D3DCCD1}">
                  <a14:hiddenFill xmlns:a14="http://schemas.microsoft.com/office/drawing/2010/main">
                    <a:solidFill>
                      <a:srgbClr val="FFFFFF"/>
                    </a:solidFill>
                  </a14:hiddenFill>
                </a:ext>
              </a:extLst>
            </p:spPr>
          </p:pic>
          <p:sp>
            <p:nvSpPr>
              <p:cNvPr id="22" name="矩形 28">
                <a:extLst>
                  <a:ext uri="{FF2B5EF4-FFF2-40B4-BE49-F238E27FC236}">
                    <a16:creationId xmlns:a16="http://schemas.microsoft.com/office/drawing/2014/main" id="{AE1B6A72-1245-4046-87F3-532FA09EDBC8}"/>
                  </a:ext>
                </a:extLst>
              </p:cNvPr>
              <p:cNvSpPr/>
              <p:nvPr/>
            </p:nvSpPr>
            <p:spPr>
              <a:xfrm>
                <a:off x="3584870" y="5487019"/>
                <a:ext cx="843804" cy="565256"/>
              </a:xfrm>
              <a:prstGeom prst="rect">
                <a:avLst/>
              </a:prstGeom>
            </p:spPr>
            <p:txBody>
              <a:bodyPr wrap="none">
                <a:spAutoFit/>
              </a:bodyPr>
              <a:lstStyle/>
              <a:p>
                <a:pPr algn="ctr" defTabSz="457167"/>
                <a:r>
                  <a:rPr lang="en-US" altLang="zh-TW" sz="451">
                    <a:solidFill>
                      <a:schemeClr val="bg1"/>
                    </a:solidFill>
                    <a:latin typeface="Arial" panose="020B0604020202020204" pitchFamily="34" charset="0"/>
                    <a:ea typeface="新細明體" panose="02020500000000000000" pitchFamily="18" charset="-120"/>
                    <a:cs typeface="Arial" panose="020B0604020202020204" pitchFamily="34" charset="0"/>
                  </a:rPr>
                  <a:t>META</a:t>
                </a:r>
              </a:p>
              <a:p>
                <a:pPr algn="ctr" defTabSz="457167"/>
                <a:r>
                  <a:rPr lang="en-US" altLang="zh-TW" sz="451">
                    <a:solidFill>
                      <a:schemeClr val="bg1"/>
                    </a:solidFill>
                    <a:latin typeface="Arial" panose="020B0604020202020204" pitchFamily="34" charset="0"/>
                    <a:ea typeface="新細明體" panose="02020500000000000000" pitchFamily="18" charset="-120"/>
                    <a:cs typeface="Arial" panose="020B0604020202020204" pitchFamily="34" charset="0"/>
                  </a:rPr>
                  <a:t>DATA</a:t>
                </a:r>
                <a:endParaRPr lang="en-GB" sz="451">
                  <a:solidFill>
                    <a:schemeClr val="bg1"/>
                  </a:solidFill>
                  <a:latin typeface="Arial" panose="020B0604020202020204" pitchFamily="34" charset="0"/>
                  <a:cs typeface="Arial" panose="020B0604020202020204" pitchFamily="34" charset="0"/>
                </a:endParaRPr>
              </a:p>
            </p:txBody>
          </p:sp>
        </p:grpSp>
        <p:pic>
          <p:nvPicPr>
            <p:cNvPr id="23" name="Picture 6" descr="Related image">
              <a:extLst>
                <a:ext uri="{FF2B5EF4-FFF2-40B4-BE49-F238E27FC236}">
                  <a16:creationId xmlns:a16="http://schemas.microsoft.com/office/drawing/2014/main" id="{7942D709-BFB6-AA48-972B-04797533D6EC}"/>
                </a:ext>
              </a:extLst>
            </p:cNvPr>
            <p:cNvPicPr>
              <a:picLocks noChangeAspect="1" noChangeArrowheads="1"/>
            </p:cNvPicPr>
            <p:nvPr/>
          </p:nvPicPr>
          <p:blipFill>
            <a:blip r:embed="rId8" cstate="print">
              <a:clrChange>
                <a:clrFrom>
                  <a:srgbClr val="FFFFFF"/>
                </a:clrFrom>
                <a:clrTo>
                  <a:srgbClr val="FFFFFF">
                    <a:alpha val="0"/>
                  </a:srgbClr>
                </a:clrTo>
              </a:clrChange>
              <a:duotone>
                <a:prstClr val="black"/>
                <a:schemeClr val="accent1">
                  <a:tint val="45000"/>
                  <a:satMod val="400000"/>
                </a:schemeClr>
              </a:duotone>
              <a:extLst>
                <a:ext uri="{BEBA8EAE-BF5A-486C-A8C5-ECC9F3942E4B}">
                  <a14:imgProps xmlns:a14="http://schemas.microsoft.com/office/drawing/2010/main">
                    <a14:imgLayer r:embed="rId9">
                      <a14:imgEffect>
                        <a14:sharpenSoften amount="50000"/>
                      </a14:imgEffect>
                      <a14:imgEffect>
                        <a14:saturation sat="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10717974" y="3684472"/>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Related image">
              <a:extLst>
                <a:ext uri="{FF2B5EF4-FFF2-40B4-BE49-F238E27FC236}">
                  <a16:creationId xmlns:a16="http://schemas.microsoft.com/office/drawing/2014/main" id="{243EDA50-BB94-564D-BC82-A5D958F548EF}"/>
                </a:ext>
              </a:extLst>
            </p:cNvPr>
            <p:cNvPicPr>
              <a:picLocks noChangeAspect="1" noChangeArrowheads="1"/>
            </p:cNvPicPr>
            <p:nvPr/>
          </p:nvPicPr>
          <p:blipFill>
            <a:blip r:embed="rId10" cstate="print">
              <a:clrChange>
                <a:clrFrom>
                  <a:srgbClr val="FFFFFF"/>
                </a:clrFrom>
                <a:clrTo>
                  <a:srgbClr val="FFFFFF">
                    <a:alpha val="0"/>
                  </a:srgbClr>
                </a:clrTo>
              </a:clrChange>
              <a:extLst>
                <a:ext uri="{BEBA8EAE-BF5A-486C-A8C5-ECC9F3942E4B}">
                  <a14:imgProps xmlns:a14="http://schemas.microsoft.com/office/drawing/2010/main">
                    <a14:imgLayer r:embed="rId11">
                      <a14:imgEffect>
                        <a14:colorTemperature colorTemp="7200"/>
                      </a14:imgEffect>
                      <a14:imgEffect>
                        <a14:saturation sat="400000"/>
                      </a14:imgEffect>
                      <a14:imgEffect>
                        <a14:brightnessContrast bright="40000"/>
                      </a14:imgEffect>
                    </a14:imgLayer>
                  </a14:imgProps>
                </a:ext>
                <a:ext uri="{28A0092B-C50C-407E-A947-70E740481C1C}">
                  <a14:useLocalDpi xmlns:a14="http://schemas.microsoft.com/office/drawing/2010/main"/>
                </a:ext>
              </a:extLst>
            </a:blip>
            <a:srcRect/>
            <a:stretch>
              <a:fillRect/>
            </a:stretch>
          </p:blipFill>
          <p:spPr bwMode="auto">
            <a:xfrm>
              <a:off x="11021428" y="3689951"/>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5" name="圖形 39">
              <a:extLst>
                <a:ext uri="{FF2B5EF4-FFF2-40B4-BE49-F238E27FC236}">
                  <a16:creationId xmlns:a16="http://schemas.microsoft.com/office/drawing/2014/main" id="{79DE5075-AE4E-BE49-AED1-69B4099570D4}"/>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211811" y="4613684"/>
              <a:ext cx="1276229" cy="775431"/>
            </a:xfrm>
            <a:prstGeom prst="rect">
              <a:avLst/>
            </a:prstGeom>
          </p:spPr>
        </p:pic>
        <p:cxnSp>
          <p:nvCxnSpPr>
            <p:cNvPr id="26" name="直線單箭頭接點 2049">
              <a:extLst>
                <a:ext uri="{FF2B5EF4-FFF2-40B4-BE49-F238E27FC236}">
                  <a16:creationId xmlns:a16="http://schemas.microsoft.com/office/drawing/2014/main" id="{05D65C86-6D0A-B641-9321-AB82EB46A5FD}"/>
                </a:ext>
              </a:extLst>
            </p:cNvPr>
            <p:cNvCxnSpPr>
              <a:cxnSpLocks/>
            </p:cNvCxnSpPr>
            <p:nvPr/>
          </p:nvCxnSpPr>
          <p:spPr>
            <a:xfrm>
              <a:off x="10851661" y="4037554"/>
              <a:ext cx="0" cy="493472"/>
            </a:xfrm>
            <a:prstGeom prst="straightConnector1">
              <a:avLst/>
            </a:prstGeom>
            <a:ln w="76200">
              <a:gradFill>
                <a:gsLst>
                  <a:gs pos="0">
                    <a:srgbClr val="077AE8"/>
                  </a:gs>
                  <a:gs pos="100000">
                    <a:srgbClr val="22334A"/>
                  </a:gs>
                </a:gsLst>
                <a:lin ang="5400000" scaled="1"/>
              </a:gra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直線單箭頭接點 2049">
              <a:extLst>
                <a:ext uri="{FF2B5EF4-FFF2-40B4-BE49-F238E27FC236}">
                  <a16:creationId xmlns:a16="http://schemas.microsoft.com/office/drawing/2014/main" id="{A707A44A-D298-BD41-8637-B170114D5346}"/>
                </a:ext>
              </a:extLst>
            </p:cNvPr>
            <p:cNvCxnSpPr>
              <a:cxnSpLocks/>
            </p:cNvCxnSpPr>
            <p:nvPr/>
          </p:nvCxnSpPr>
          <p:spPr>
            <a:xfrm>
              <a:off x="11151396" y="4019531"/>
              <a:ext cx="0" cy="503626"/>
            </a:xfrm>
            <a:prstGeom prst="straightConnector1">
              <a:avLst/>
            </a:prstGeom>
            <a:ln w="76200">
              <a:gradFill>
                <a:gsLst>
                  <a:gs pos="0">
                    <a:srgbClr val="AD10C2"/>
                  </a:gs>
                  <a:gs pos="53000">
                    <a:srgbClr val="F700FF"/>
                  </a:gs>
                </a:gsLst>
                <a:lin ang="5400000" scaled="1"/>
              </a:gradFill>
              <a:prstDash val="solid"/>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28" name="矩形 50">
              <a:extLst>
                <a:ext uri="{FF2B5EF4-FFF2-40B4-BE49-F238E27FC236}">
                  <a16:creationId xmlns:a16="http://schemas.microsoft.com/office/drawing/2014/main" id="{0890ED3E-6486-924A-AEBB-9C1D5ECD25A6}"/>
                </a:ext>
              </a:extLst>
            </p:cNvPr>
            <p:cNvSpPr/>
            <p:nvPr/>
          </p:nvSpPr>
          <p:spPr>
            <a:xfrm>
              <a:off x="11067372" y="2585036"/>
              <a:ext cx="1239699" cy="285586"/>
            </a:xfrm>
            <a:prstGeom prst="rect">
              <a:avLst/>
            </a:prstGeom>
          </p:spPr>
          <p:txBody>
            <a:bodyPr wrap="square">
              <a:spAutoFit/>
            </a:bodyPr>
            <a:lstStyle/>
            <a:p>
              <a:pPr algn="ctr" defTabSz="457167"/>
              <a:r>
                <a:rPr lang="zh-CN" altLang="en-US" sz="12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網際網路</a:t>
              </a:r>
              <a:endParaRPr lang="en-GB" altLang="zh-TW" sz="1200" b="1">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29" name="矩形: 圓角 35">
              <a:extLst>
                <a:ext uri="{FF2B5EF4-FFF2-40B4-BE49-F238E27FC236}">
                  <a16:creationId xmlns:a16="http://schemas.microsoft.com/office/drawing/2014/main" id="{50A5A0F0-8E0C-874C-89DC-CC1C89560014}"/>
                </a:ext>
              </a:extLst>
            </p:cNvPr>
            <p:cNvSpPr/>
            <p:nvPr/>
          </p:nvSpPr>
          <p:spPr>
            <a:xfrm>
              <a:off x="11280342" y="2364591"/>
              <a:ext cx="750830" cy="220471"/>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67"/>
              <a:r>
                <a:rPr lang="zh-CN" altLang="en-US" sz="1067"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較慢</a:t>
              </a:r>
              <a:endParaRPr lang="zh-TW" altLang="en-US" sz="1067" b="1">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0" name="文字方塊 30">
              <a:extLst>
                <a:ext uri="{FF2B5EF4-FFF2-40B4-BE49-F238E27FC236}">
                  <a16:creationId xmlns:a16="http://schemas.microsoft.com/office/drawing/2014/main" id="{A9D8F984-CB02-FA49-A3D2-8458FB87A293}"/>
                </a:ext>
              </a:extLst>
            </p:cNvPr>
            <p:cNvSpPr txBox="1"/>
            <p:nvPr/>
          </p:nvSpPr>
          <p:spPr>
            <a:xfrm>
              <a:off x="11205516" y="4196150"/>
              <a:ext cx="919886" cy="285586"/>
            </a:xfrm>
            <a:prstGeom prst="rect">
              <a:avLst/>
            </a:prstGeom>
            <a:noFill/>
          </p:spPr>
          <p:txBody>
            <a:bodyPr wrap="square" rtlCol="0">
              <a:spAutoFit/>
            </a:bodyPr>
            <a:lstStyle/>
            <a:p>
              <a:pPr algn="ctr" defTabSz="457167"/>
              <a:r>
                <a:rPr lang="zh-CN" altLang="en-US" sz="12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區域網路</a:t>
              </a:r>
              <a:endParaRPr lang="en-GB" sz="1200" b="1">
                <a:solidFill>
                  <a:schemeClr val="bg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1" name="矩形: 圓角 35">
              <a:extLst>
                <a:ext uri="{FF2B5EF4-FFF2-40B4-BE49-F238E27FC236}">
                  <a16:creationId xmlns:a16="http://schemas.microsoft.com/office/drawing/2014/main" id="{A543A250-E0A6-3A44-962B-2E7E8E51AFF7}"/>
                </a:ext>
              </a:extLst>
            </p:cNvPr>
            <p:cNvSpPr/>
            <p:nvPr/>
          </p:nvSpPr>
          <p:spPr>
            <a:xfrm>
              <a:off x="11295923" y="4528274"/>
              <a:ext cx="739074" cy="209775"/>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67"/>
              <a:r>
                <a:rPr lang="zh-TW" altLang="en-US" sz="1067"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較快</a:t>
              </a:r>
            </a:p>
          </p:txBody>
        </p:sp>
        <p:pic>
          <p:nvPicPr>
            <p:cNvPr id="32" name="圖片 24">
              <a:extLst>
                <a:ext uri="{FF2B5EF4-FFF2-40B4-BE49-F238E27FC236}">
                  <a16:creationId xmlns:a16="http://schemas.microsoft.com/office/drawing/2014/main" id="{07D516C5-CBB7-464E-880E-903586334360}"/>
                </a:ext>
              </a:extLst>
            </p:cNvPr>
            <p:cNvPicPr>
              <a:picLocks noChangeAspect="1"/>
            </p:cNvPicPr>
            <p:nvPr/>
          </p:nvPicPr>
          <p:blipFill rotWithShape="1">
            <a:blip r:embed="rId14" cstate="print">
              <a:extLst>
                <a:ext uri="{28A0092B-C50C-407E-A947-70E740481C1C}">
                  <a14:useLocalDpi xmlns:a14="http://schemas.microsoft.com/office/drawing/2010/main"/>
                </a:ext>
              </a:extLst>
            </a:blip>
            <a:srcRect/>
            <a:stretch/>
          </p:blipFill>
          <p:spPr>
            <a:xfrm>
              <a:off x="9960014" y="4243480"/>
              <a:ext cx="670891" cy="670891"/>
            </a:xfrm>
            <a:prstGeom prst="ellipse">
              <a:avLst/>
            </a:prstGeom>
            <a:ln w="19050">
              <a:solidFill>
                <a:srgbClr val="31213C"/>
              </a:solidFill>
            </a:ln>
            <a:effectLst>
              <a:outerShdw blurRad="50800" dist="38100" dir="2700000" algn="tl" rotWithShape="0">
                <a:prstClr val="black">
                  <a:alpha val="40000"/>
                </a:prstClr>
              </a:outerShdw>
            </a:effectLst>
          </p:spPr>
        </p:pic>
        <p:sp>
          <p:nvSpPr>
            <p:cNvPr id="33" name="Oval 40">
              <a:extLst>
                <a:ext uri="{FF2B5EF4-FFF2-40B4-BE49-F238E27FC236}">
                  <a16:creationId xmlns:a16="http://schemas.microsoft.com/office/drawing/2014/main" id="{488282E9-ADCE-BA48-B4AC-34B1C4E074D3}"/>
                </a:ext>
              </a:extLst>
            </p:cNvPr>
            <p:cNvSpPr/>
            <p:nvPr/>
          </p:nvSpPr>
          <p:spPr>
            <a:xfrm>
              <a:off x="10365893"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bg1"/>
                  </a:solidFill>
                </a:rPr>
                <a:t>1</a:t>
              </a:r>
            </a:p>
          </p:txBody>
        </p:sp>
        <p:sp>
          <p:nvSpPr>
            <p:cNvPr id="34" name="Oval 41">
              <a:extLst>
                <a:ext uri="{FF2B5EF4-FFF2-40B4-BE49-F238E27FC236}">
                  <a16:creationId xmlns:a16="http://schemas.microsoft.com/office/drawing/2014/main" id="{AF89E2EA-9F5E-8243-AA59-A77629CFED5B}"/>
                </a:ext>
              </a:extLst>
            </p:cNvPr>
            <p:cNvSpPr/>
            <p:nvPr/>
          </p:nvSpPr>
          <p:spPr>
            <a:xfrm>
              <a:off x="10657052"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bg1"/>
                  </a:solidFill>
                </a:rPr>
                <a:t>2</a:t>
              </a:r>
            </a:p>
          </p:txBody>
        </p:sp>
        <p:sp>
          <p:nvSpPr>
            <p:cNvPr id="35" name="Oval 42">
              <a:extLst>
                <a:ext uri="{FF2B5EF4-FFF2-40B4-BE49-F238E27FC236}">
                  <a16:creationId xmlns:a16="http://schemas.microsoft.com/office/drawing/2014/main" id="{1E33BC93-92ED-6D4B-A377-A730932630EC}"/>
                </a:ext>
              </a:extLst>
            </p:cNvPr>
            <p:cNvSpPr/>
            <p:nvPr/>
          </p:nvSpPr>
          <p:spPr>
            <a:xfrm>
              <a:off x="11003295"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3">
                  <a:solidFill>
                    <a:schemeClr val="bg1"/>
                  </a:solidFill>
                </a:rPr>
                <a:t>3</a:t>
              </a:r>
            </a:p>
          </p:txBody>
        </p:sp>
      </p:grpSp>
      <p:pic>
        <p:nvPicPr>
          <p:cNvPr id="40" name="圖片 39">
            <a:extLst>
              <a:ext uri="{FF2B5EF4-FFF2-40B4-BE49-F238E27FC236}">
                <a16:creationId xmlns:a16="http://schemas.microsoft.com/office/drawing/2014/main" id="{334951C4-99EE-4B0C-8527-641485BDED8A}"/>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8362225" y="2048531"/>
            <a:ext cx="1221230" cy="1221230"/>
          </a:xfrm>
          <a:prstGeom prst="rect">
            <a:avLst/>
          </a:prstGeom>
          <a:effectLst>
            <a:outerShdw blurRad="63500" sx="102000" sy="102000" algn="ctr" rotWithShape="0">
              <a:prstClr val="black">
                <a:alpha val="40000"/>
              </a:prstClr>
            </a:outerShdw>
          </a:effectLst>
        </p:spPr>
      </p:pic>
      <p:grpSp>
        <p:nvGrpSpPr>
          <p:cNvPr id="7" name="群組 6">
            <a:extLst>
              <a:ext uri="{FF2B5EF4-FFF2-40B4-BE49-F238E27FC236}">
                <a16:creationId xmlns:a16="http://schemas.microsoft.com/office/drawing/2014/main" id="{031E4378-3324-4A3F-9B8C-8048D0AA3B44}"/>
              </a:ext>
            </a:extLst>
          </p:cNvPr>
          <p:cNvGrpSpPr/>
          <p:nvPr/>
        </p:nvGrpSpPr>
        <p:grpSpPr>
          <a:xfrm>
            <a:off x="6257562" y="5207155"/>
            <a:ext cx="1776260" cy="360000"/>
            <a:chOff x="7022816" y="5340353"/>
            <a:chExt cx="1776260" cy="360000"/>
          </a:xfrm>
        </p:grpSpPr>
        <p:pic>
          <p:nvPicPr>
            <p:cNvPr id="6" name="Picture 35" descr="https://lh4.googleusercontent.com/ETlYkxMtNwBhq_pF5u1Y0xJwnaq7RXkdBxqpC3lVyjcob8rGPOWaXiTlFupURIDJ0HJjjiUV9J85QzE7q_rLvINO7Ow9ShVw_x_KIq7Mfm-4ukuNjXC_AnFPBN4-2jjw7GL0pN0LihM">
              <a:extLst>
                <a:ext uri="{FF2B5EF4-FFF2-40B4-BE49-F238E27FC236}">
                  <a16:creationId xmlns:a16="http://schemas.microsoft.com/office/drawing/2014/main" id="{D05F7278-E29A-DF43-956F-1207A0A17BB1}"/>
                </a:ext>
              </a:extLst>
            </p:cNvPr>
            <p:cNvPicPr>
              <a:picLocks noChangeAspect="1" noChangeArrowheads="1"/>
            </p:cNvPicPr>
            <p:nvPr/>
          </p:nvPicPr>
          <p:blipFill>
            <a:blip r:embed="rId16" cstate="print">
              <a:extLst>
                <a:ext uri="{28A0092B-C50C-407E-A947-70E740481C1C}">
                  <a14:useLocalDpi xmlns:a14="http://schemas.microsoft.com/office/drawing/2010/main"/>
                </a:ext>
              </a:extLst>
            </a:blip>
            <a:srcRect/>
            <a:stretch>
              <a:fillRect/>
            </a:stretch>
          </p:blipFill>
          <p:spPr bwMode="auto">
            <a:xfrm>
              <a:off x="8439076" y="5340353"/>
              <a:ext cx="360000" cy="360000"/>
            </a:xfrm>
            <a:prstGeom prst="rect">
              <a:avLst/>
            </a:prstGeom>
            <a:noFill/>
            <a:effectLst>
              <a:outerShdw blurRad="50800" dist="38100" dir="2700000" algn="tl" rotWithShape="0">
                <a:prstClr val="black">
                  <a:alpha val="40000"/>
                </a:prstClr>
              </a:outerShdw>
            </a:effectLst>
          </p:spPr>
        </p:pic>
        <p:pic>
          <p:nvPicPr>
            <p:cNvPr id="8" name="Picture 37" descr="https://lh3.googleusercontent.com/-NG0S4Pwe25TCICHnKWyvCv5tMwZQO4HmP1zJ8VIaAY2muB5NPdEhMsO7o3dAh04YrJwLxVE18ona_WuHYZ-pY4HnfTbOIjEhgKUWAxuOT-lfh14fMdFHPjdg1b6fdTOQIgUIO9wjn0">
              <a:extLst>
                <a:ext uri="{FF2B5EF4-FFF2-40B4-BE49-F238E27FC236}">
                  <a16:creationId xmlns:a16="http://schemas.microsoft.com/office/drawing/2014/main" id="{517529BD-F712-E448-ADF9-B2BF1EEF92E7}"/>
                </a:ext>
              </a:extLst>
            </p:cNvPr>
            <p:cNvPicPr>
              <a:picLocks noChangeAspect="1" noChangeArrowheads="1"/>
            </p:cNvPicPr>
            <p:nvPr/>
          </p:nvPicPr>
          <p:blipFill>
            <a:blip r:embed="rId17" cstate="print">
              <a:extLst>
                <a:ext uri="{28A0092B-C50C-407E-A947-70E740481C1C}">
                  <a14:useLocalDpi xmlns:a14="http://schemas.microsoft.com/office/drawing/2010/main"/>
                </a:ext>
              </a:extLst>
            </a:blip>
            <a:srcRect/>
            <a:stretch>
              <a:fillRect/>
            </a:stretch>
          </p:blipFill>
          <p:spPr bwMode="auto">
            <a:xfrm>
              <a:off x="7966989" y="5340353"/>
              <a:ext cx="360000" cy="360000"/>
            </a:xfrm>
            <a:prstGeom prst="rect">
              <a:avLst/>
            </a:prstGeom>
            <a:noFill/>
            <a:effectLst>
              <a:outerShdw blurRad="50800" dist="38100" dir="2700000" algn="tl" rotWithShape="0">
                <a:prstClr val="black">
                  <a:alpha val="40000"/>
                </a:prstClr>
              </a:outerShdw>
            </a:effectLst>
          </p:spPr>
        </p:pic>
        <p:pic>
          <p:nvPicPr>
            <p:cNvPr id="37" name="圖片 36">
              <a:extLst>
                <a:ext uri="{FF2B5EF4-FFF2-40B4-BE49-F238E27FC236}">
                  <a16:creationId xmlns:a16="http://schemas.microsoft.com/office/drawing/2014/main" id="{B4692559-EF33-4AF7-B125-F73B63586A26}"/>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7494903" y="5340353"/>
              <a:ext cx="360000" cy="360000"/>
            </a:xfrm>
            <a:prstGeom prst="rect">
              <a:avLst/>
            </a:prstGeom>
            <a:noFill/>
            <a:effectLst>
              <a:outerShdw blurRad="50800" dist="38100" dir="2700000" algn="tl" rotWithShape="0">
                <a:prstClr val="black">
                  <a:alpha val="40000"/>
                </a:prstClr>
              </a:outerShdw>
            </a:effectLst>
          </p:spPr>
        </p:pic>
        <p:pic>
          <p:nvPicPr>
            <p:cNvPr id="42" name="圖片 41" descr="一張含有 時鐘 的圖片&#10;&#10;自動產生的描述">
              <a:extLst>
                <a:ext uri="{FF2B5EF4-FFF2-40B4-BE49-F238E27FC236}">
                  <a16:creationId xmlns:a16="http://schemas.microsoft.com/office/drawing/2014/main" id="{386906F1-37C7-41A4-8E73-9B1915221DC4}"/>
                </a:ext>
              </a:extLst>
            </p:cNvPr>
            <p:cNvPicPr>
              <a:picLocks noChangeAspect="1"/>
            </p:cNvPicPr>
            <p:nvPr/>
          </p:nvPicPr>
          <p:blipFill>
            <a:blip r:embed="rId19" cstate="print">
              <a:extLst>
                <a:ext uri="{28A0092B-C50C-407E-A947-70E740481C1C}">
                  <a14:useLocalDpi xmlns:a14="http://schemas.microsoft.com/office/drawing/2010/main"/>
                </a:ext>
              </a:extLst>
            </a:blip>
            <a:stretch>
              <a:fillRect/>
            </a:stretch>
          </p:blipFill>
          <p:spPr>
            <a:xfrm>
              <a:off x="7022816" y="5340353"/>
              <a:ext cx="360000" cy="360000"/>
            </a:xfrm>
            <a:prstGeom prst="rect">
              <a:avLst/>
            </a:prstGeom>
            <a:noFill/>
            <a:effectLst>
              <a:outerShdw blurRad="50800" dist="38100" dir="2700000" algn="tl" rotWithShape="0">
                <a:prstClr val="black">
                  <a:alpha val="40000"/>
                </a:prstClr>
              </a:outerShdw>
            </a:effectLst>
          </p:spPr>
        </p:pic>
      </p:grpSp>
      <p:pic>
        <p:nvPicPr>
          <p:cNvPr id="36" name="圖片 35">
            <a:extLst>
              <a:ext uri="{FF2B5EF4-FFF2-40B4-BE49-F238E27FC236}">
                <a16:creationId xmlns:a16="http://schemas.microsoft.com/office/drawing/2014/main" id="{5D8EDF48-8DF3-EA42-AAB8-6A7A8BF55ACD}"/>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rot="358397">
            <a:off x="3713609" y="5807488"/>
            <a:ext cx="512057" cy="512057"/>
          </a:xfrm>
          <a:prstGeom prst="rect">
            <a:avLst/>
          </a:prstGeom>
          <a:effectLst>
            <a:outerShdw blurRad="50800" dist="38100" dir="2700000" algn="tl" rotWithShape="0">
              <a:prstClr val="black">
                <a:alpha val="40000"/>
              </a:prstClr>
            </a:outerShdw>
          </a:effectLst>
        </p:spPr>
      </p:pic>
      <p:pic>
        <p:nvPicPr>
          <p:cNvPr id="38" name="圖片 37">
            <a:extLst>
              <a:ext uri="{FF2B5EF4-FFF2-40B4-BE49-F238E27FC236}">
                <a16:creationId xmlns:a16="http://schemas.microsoft.com/office/drawing/2014/main" id="{4F1FFDE6-2B1A-7F44-AFB9-ECC03F7AF54C}"/>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rot="20603179">
            <a:off x="4312261" y="6011240"/>
            <a:ext cx="381687" cy="355315"/>
          </a:xfrm>
          <a:prstGeom prst="rect">
            <a:avLst/>
          </a:prstGeom>
          <a:effectLst>
            <a:outerShdw blurRad="50800" dist="38100" dir="2700000" algn="tl" rotWithShape="0">
              <a:prstClr val="black">
                <a:alpha val="40000"/>
              </a:prstClr>
            </a:outerShdw>
          </a:effectLst>
        </p:spPr>
      </p:pic>
      <p:pic>
        <p:nvPicPr>
          <p:cNvPr id="39" name="圖片 38">
            <a:extLst>
              <a:ext uri="{FF2B5EF4-FFF2-40B4-BE49-F238E27FC236}">
                <a16:creationId xmlns:a16="http://schemas.microsoft.com/office/drawing/2014/main" id="{3A6924D9-2254-8544-8A0F-D2FD6F0E5A9C}"/>
              </a:ext>
            </a:extLst>
          </p:cNvPr>
          <p:cNvPicPr>
            <a:picLocks noChangeAspect="1"/>
          </p:cNvPicPr>
          <p:nvPr/>
        </p:nvPicPr>
        <p:blipFill>
          <a:blip r:embed="rId22" cstate="print">
            <a:extLst>
              <a:ext uri="{BEBA8EAE-BF5A-486C-A8C5-ECC9F3942E4B}">
                <a14:imgProps xmlns:a14="http://schemas.microsoft.com/office/drawing/2010/main">
                  <a14:imgLayer r:embed="rId23">
                    <a14:imgEffect>
                      <a14:brightnessContrast bright="100000"/>
                    </a14:imgEffect>
                  </a14:imgLayer>
                </a14:imgProps>
              </a:ext>
              <a:ext uri="{28A0092B-C50C-407E-A947-70E740481C1C}">
                <a14:useLocalDpi xmlns:a14="http://schemas.microsoft.com/office/drawing/2010/main"/>
              </a:ext>
            </a:extLst>
          </a:blip>
          <a:stretch>
            <a:fillRect/>
          </a:stretch>
        </p:blipFill>
        <p:spPr>
          <a:xfrm>
            <a:off x="2168494" y="6023022"/>
            <a:ext cx="335901" cy="240197"/>
          </a:xfrm>
          <a:prstGeom prst="rect">
            <a:avLst/>
          </a:prstGeom>
          <a:effectLst>
            <a:outerShdw blurRad="50800" dist="38100" dir="2700000" algn="tl" rotWithShape="0">
              <a:prstClr val="black">
                <a:alpha val="40000"/>
              </a:prstClr>
            </a:outerShdw>
          </a:effectLst>
        </p:spPr>
      </p:pic>
      <p:pic>
        <p:nvPicPr>
          <p:cNvPr id="41" name="圖片 40">
            <a:extLst>
              <a:ext uri="{FF2B5EF4-FFF2-40B4-BE49-F238E27FC236}">
                <a16:creationId xmlns:a16="http://schemas.microsoft.com/office/drawing/2014/main" id="{F744647D-5B81-7F4E-B7D8-9C5D8D62985E}"/>
              </a:ext>
            </a:extLst>
          </p:cNvPr>
          <p:cNvPicPr>
            <a:picLocks noChangeAspect="1"/>
          </p:cNvPicPr>
          <p:nvPr/>
        </p:nvPicPr>
        <p:blipFill>
          <a:blip r:embed="rId24" cstate="print">
            <a:extLst>
              <a:ext uri="{28A0092B-C50C-407E-A947-70E740481C1C}">
                <a14:useLocalDpi xmlns:a14="http://schemas.microsoft.com/office/drawing/2010/main"/>
              </a:ext>
            </a:extLst>
          </a:blip>
          <a:stretch>
            <a:fillRect/>
          </a:stretch>
        </p:blipFill>
        <p:spPr>
          <a:xfrm>
            <a:off x="1586104" y="5827101"/>
            <a:ext cx="391841" cy="391841"/>
          </a:xfrm>
          <a:prstGeom prst="rect">
            <a:avLst/>
          </a:prstGeom>
          <a:effectLst>
            <a:outerShdw blurRad="50800" dist="38100" dir="2700000" algn="tl" rotWithShape="0">
              <a:prstClr val="black">
                <a:alpha val="40000"/>
              </a:prstClr>
            </a:outerShdw>
          </a:effectLst>
        </p:spPr>
      </p:pic>
      <p:pic>
        <p:nvPicPr>
          <p:cNvPr id="44" name="圖片 43" descr="一張含有 物件 的圖片&#10;&#10;自動產生的描述">
            <a:extLst>
              <a:ext uri="{FF2B5EF4-FFF2-40B4-BE49-F238E27FC236}">
                <a16:creationId xmlns:a16="http://schemas.microsoft.com/office/drawing/2014/main" id="{CBA343DB-3ADD-3546-88FB-F1BB6CC1DA4F}"/>
              </a:ext>
            </a:extLst>
          </p:cNvPr>
          <p:cNvPicPr>
            <a:picLocks noChangeAspect="1"/>
          </p:cNvPicPr>
          <p:nvPr/>
        </p:nvPicPr>
        <p:blipFill rotWithShape="1">
          <a:blip r:embed="rId25" cstate="print">
            <a:extLst>
              <a:ext uri="{28A0092B-C50C-407E-A947-70E740481C1C}">
                <a14:useLocalDpi xmlns:a14="http://schemas.microsoft.com/office/drawing/2010/main"/>
              </a:ext>
            </a:extLst>
          </a:blip>
          <a:srcRect/>
          <a:stretch/>
        </p:blipFill>
        <p:spPr>
          <a:xfrm rot="20887694">
            <a:off x="1140875" y="5995052"/>
            <a:ext cx="406139" cy="305347"/>
          </a:xfrm>
          <a:prstGeom prst="rect">
            <a:avLst/>
          </a:prstGeom>
          <a:effectLst>
            <a:outerShdw blurRad="50800" dist="38100" dir="2700000" algn="tl" rotWithShape="0">
              <a:prstClr val="black">
                <a:alpha val="40000"/>
              </a:prstClr>
            </a:outerShdw>
          </a:effectLst>
        </p:spPr>
      </p:pic>
      <p:pic>
        <p:nvPicPr>
          <p:cNvPr id="45" name="圖片 44">
            <a:extLst>
              <a:ext uri="{FF2B5EF4-FFF2-40B4-BE49-F238E27FC236}">
                <a16:creationId xmlns:a16="http://schemas.microsoft.com/office/drawing/2014/main" id="{E1E65652-568F-F147-9269-1F3CC4C6D33F}"/>
              </a:ext>
            </a:extLst>
          </p:cNvPr>
          <p:cNvPicPr>
            <a:picLocks noChangeAspect="1"/>
          </p:cNvPicPr>
          <p:nvPr/>
        </p:nvPicPr>
        <p:blipFill>
          <a:blip r:embed="rId26" cstate="print">
            <a:extLst>
              <a:ext uri="{28A0092B-C50C-407E-A947-70E740481C1C}">
                <a14:useLocalDpi xmlns:a14="http://schemas.microsoft.com/office/drawing/2010/main"/>
              </a:ext>
            </a:extLst>
          </a:blip>
          <a:stretch>
            <a:fillRect/>
          </a:stretch>
        </p:blipFill>
        <p:spPr>
          <a:xfrm rot="20812052">
            <a:off x="438640" y="5944574"/>
            <a:ext cx="534355" cy="397092"/>
          </a:xfrm>
          <a:prstGeom prst="rect">
            <a:avLst/>
          </a:prstGeom>
          <a:effectLst>
            <a:outerShdw blurRad="50800" dist="38100" dir="2700000" algn="tl" rotWithShape="0">
              <a:prstClr val="black">
                <a:alpha val="40000"/>
              </a:prstClr>
            </a:outerShdw>
          </a:effectLst>
        </p:spPr>
      </p:pic>
      <p:pic>
        <p:nvPicPr>
          <p:cNvPr id="46" name="圖片 45">
            <a:extLst>
              <a:ext uri="{FF2B5EF4-FFF2-40B4-BE49-F238E27FC236}">
                <a16:creationId xmlns:a16="http://schemas.microsoft.com/office/drawing/2014/main" id="{1B6576C4-5DD6-4349-B7F5-C90A16087354}"/>
              </a:ext>
            </a:extLst>
          </p:cNvPr>
          <p:cNvPicPr>
            <a:picLocks noChangeAspect="1"/>
          </p:cNvPicPr>
          <p:nvPr/>
        </p:nvPicPr>
        <p:blipFill>
          <a:blip r:embed="rId27" cstate="print">
            <a:extLst>
              <a:ext uri="{28A0092B-C50C-407E-A947-70E740481C1C}">
                <a14:useLocalDpi xmlns:a14="http://schemas.microsoft.com/office/drawing/2010/main"/>
              </a:ext>
            </a:extLst>
          </a:blip>
          <a:stretch>
            <a:fillRect/>
          </a:stretch>
        </p:blipFill>
        <p:spPr>
          <a:xfrm rot="558526">
            <a:off x="3195246" y="5960811"/>
            <a:ext cx="422063" cy="422063"/>
          </a:xfrm>
          <a:prstGeom prst="rect">
            <a:avLst/>
          </a:prstGeom>
          <a:effectLst>
            <a:outerShdw blurRad="50800" dist="38100" dir="2700000" algn="tl" rotWithShape="0">
              <a:prstClr val="black">
                <a:alpha val="40000"/>
              </a:prstClr>
            </a:outerShdw>
          </a:effectLst>
        </p:spPr>
      </p:pic>
      <p:pic>
        <p:nvPicPr>
          <p:cNvPr id="47" name="圖片 46">
            <a:extLst>
              <a:ext uri="{FF2B5EF4-FFF2-40B4-BE49-F238E27FC236}">
                <a16:creationId xmlns:a16="http://schemas.microsoft.com/office/drawing/2014/main" id="{1D791636-22EA-1A4A-91E4-B42EDA1F06AE}"/>
              </a:ext>
            </a:extLst>
          </p:cNvPr>
          <p:cNvPicPr>
            <a:picLocks noChangeAspect="1"/>
          </p:cNvPicPr>
          <p:nvPr/>
        </p:nvPicPr>
        <p:blipFill>
          <a:blip r:embed="rId28" cstate="print">
            <a:extLst>
              <a:ext uri="{28A0092B-C50C-407E-A947-70E740481C1C}">
                <a14:useLocalDpi xmlns:a14="http://schemas.microsoft.com/office/drawing/2010/main"/>
              </a:ext>
            </a:extLst>
          </a:blip>
          <a:stretch>
            <a:fillRect/>
          </a:stretch>
        </p:blipFill>
        <p:spPr>
          <a:xfrm>
            <a:off x="2714161" y="5904324"/>
            <a:ext cx="350040" cy="359881"/>
          </a:xfrm>
          <a:prstGeom prst="rect">
            <a:avLst/>
          </a:prstGeom>
          <a:effectLst>
            <a:outerShdw blurRad="50800" dist="38100" dir="2700000" algn="tl" rotWithShape="0">
              <a:prstClr val="black">
                <a:alpha val="40000"/>
              </a:prstClr>
            </a:outerShdw>
          </a:effectLst>
        </p:spPr>
      </p:pic>
      <p:pic>
        <p:nvPicPr>
          <p:cNvPr id="48" name="圖片 47">
            <a:extLst>
              <a:ext uri="{FF2B5EF4-FFF2-40B4-BE49-F238E27FC236}">
                <a16:creationId xmlns:a16="http://schemas.microsoft.com/office/drawing/2014/main" id="{F0F5C1C1-BB43-284B-B159-8D8846B65B83}"/>
              </a:ext>
            </a:extLst>
          </p:cNvPr>
          <p:cNvPicPr>
            <a:picLocks noChangeAspect="1"/>
          </p:cNvPicPr>
          <p:nvPr/>
        </p:nvPicPr>
        <p:blipFill>
          <a:blip r:embed="rId29" cstate="print">
            <a:extLst>
              <a:ext uri="{28A0092B-C50C-407E-A947-70E740481C1C}">
                <a14:useLocalDpi xmlns:a14="http://schemas.microsoft.com/office/drawing/2010/main"/>
              </a:ext>
            </a:extLst>
          </a:blip>
          <a:stretch>
            <a:fillRect/>
          </a:stretch>
        </p:blipFill>
        <p:spPr>
          <a:xfrm rot="20812052">
            <a:off x="6246838" y="5879966"/>
            <a:ext cx="361199" cy="361199"/>
          </a:xfrm>
          <a:prstGeom prst="rect">
            <a:avLst/>
          </a:prstGeom>
          <a:effectLst>
            <a:outerShdw blurRad="50800" dist="38100" dir="2700000" algn="tl" rotWithShape="0">
              <a:prstClr val="black">
                <a:alpha val="40000"/>
              </a:prstClr>
            </a:outerShdw>
          </a:effectLst>
        </p:spPr>
      </p:pic>
      <p:pic>
        <p:nvPicPr>
          <p:cNvPr id="49" name="圖片 48">
            <a:extLst>
              <a:ext uri="{FF2B5EF4-FFF2-40B4-BE49-F238E27FC236}">
                <a16:creationId xmlns:a16="http://schemas.microsoft.com/office/drawing/2014/main" id="{2E7661F1-2277-6B4E-8588-5BA2D6CE62D4}"/>
              </a:ext>
            </a:extLst>
          </p:cNvPr>
          <p:cNvPicPr>
            <a:picLocks noChangeAspect="1"/>
          </p:cNvPicPr>
          <p:nvPr/>
        </p:nvPicPr>
        <p:blipFill>
          <a:blip r:embed="rId30" cstate="print">
            <a:extLst>
              <a:ext uri="{28A0092B-C50C-407E-A947-70E740481C1C}">
                <a14:useLocalDpi xmlns:a14="http://schemas.microsoft.com/office/drawing/2010/main"/>
              </a:ext>
            </a:extLst>
          </a:blip>
          <a:stretch>
            <a:fillRect/>
          </a:stretch>
        </p:blipFill>
        <p:spPr>
          <a:xfrm rot="573835">
            <a:off x="7432323" y="5839013"/>
            <a:ext cx="511807" cy="511807"/>
          </a:xfrm>
          <a:prstGeom prst="rect">
            <a:avLst/>
          </a:prstGeom>
          <a:effectLst>
            <a:outerShdw blurRad="50800" dist="38100" dir="2700000" algn="tl" rotWithShape="0">
              <a:prstClr val="black">
                <a:alpha val="40000"/>
              </a:prstClr>
            </a:outerShdw>
          </a:effectLst>
        </p:spPr>
      </p:pic>
      <p:pic>
        <p:nvPicPr>
          <p:cNvPr id="51" name="圖片 50">
            <a:extLst>
              <a:ext uri="{FF2B5EF4-FFF2-40B4-BE49-F238E27FC236}">
                <a16:creationId xmlns:a16="http://schemas.microsoft.com/office/drawing/2014/main" id="{8FEEC6A0-D551-4441-A24B-B46B17FB8A59}"/>
              </a:ext>
            </a:extLst>
          </p:cNvPr>
          <p:cNvPicPr>
            <a:picLocks noChangeAspect="1"/>
          </p:cNvPicPr>
          <p:nvPr/>
        </p:nvPicPr>
        <p:blipFill>
          <a:blip r:embed="rId31" cstate="print">
            <a:extLst>
              <a:ext uri="{28A0092B-C50C-407E-A947-70E740481C1C}">
                <a14:useLocalDpi xmlns:a14="http://schemas.microsoft.com/office/drawing/2010/main"/>
              </a:ext>
            </a:extLst>
          </a:blip>
          <a:stretch>
            <a:fillRect/>
          </a:stretch>
        </p:blipFill>
        <p:spPr>
          <a:xfrm>
            <a:off x="5715805" y="5931287"/>
            <a:ext cx="358805" cy="359881"/>
          </a:xfrm>
          <a:prstGeom prst="rect">
            <a:avLst/>
          </a:prstGeom>
          <a:effectLst>
            <a:outerShdw blurRad="50800" dist="38100" dir="2700000" algn="tl" rotWithShape="0">
              <a:prstClr val="black">
                <a:alpha val="40000"/>
              </a:prstClr>
            </a:outerShdw>
          </a:effectLst>
        </p:spPr>
      </p:pic>
      <p:pic>
        <p:nvPicPr>
          <p:cNvPr id="52" name="圖片 51">
            <a:extLst>
              <a:ext uri="{FF2B5EF4-FFF2-40B4-BE49-F238E27FC236}">
                <a16:creationId xmlns:a16="http://schemas.microsoft.com/office/drawing/2014/main" id="{1B6242D7-C52B-2F48-A61A-B2393C052B0C}"/>
              </a:ext>
            </a:extLst>
          </p:cNvPr>
          <p:cNvPicPr>
            <a:picLocks noChangeAspect="1"/>
          </p:cNvPicPr>
          <p:nvPr/>
        </p:nvPicPr>
        <p:blipFill>
          <a:blip r:embed="rId32" cstate="print">
            <a:extLst>
              <a:ext uri="{28A0092B-C50C-407E-A947-70E740481C1C}">
                <a14:useLocalDpi xmlns:a14="http://schemas.microsoft.com/office/drawing/2010/main"/>
              </a:ext>
            </a:extLst>
          </a:blip>
          <a:stretch>
            <a:fillRect/>
          </a:stretch>
        </p:blipFill>
        <p:spPr>
          <a:xfrm rot="20996850">
            <a:off x="8124698" y="5729851"/>
            <a:ext cx="430037" cy="194503"/>
          </a:xfrm>
          <a:prstGeom prst="rect">
            <a:avLst/>
          </a:prstGeom>
          <a:effectLst>
            <a:outerShdw blurRad="50800" dist="38100" dir="2700000" algn="tl" rotWithShape="0">
              <a:prstClr val="black">
                <a:alpha val="40000"/>
              </a:prstClr>
            </a:outerShdw>
          </a:effectLst>
        </p:spPr>
      </p:pic>
      <p:pic>
        <p:nvPicPr>
          <p:cNvPr id="53" name="Picture 7">
            <a:extLst>
              <a:ext uri="{FF2B5EF4-FFF2-40B4-BE49-F238E27FC236}">
                <a16:creationId xmlns:a16="http://schemas.microsoft.com/office/drawing/2014/main" id="{1E90ADB9-ED2F-B645-90EB-453C5FB454E2}"/>
              </a:ext>
            </a:extLst>
          </p:cNvPr>
          <p:cNvPicPr>
            <a:picLocks noChangeAspect="1" noChangeArrowheads="1"/>
          </p:cNvPicPr>
          <p:nvPr/>
        </p:nvPicPr>
        <p:blipFill>
          <a:blip r:embed="rId33" cstate="print">
            <a:extLst>
              <a:ext uri="{28A0092B-C50C-407E-A947-70E740481C1C}">
                <a14:useLocalDpi xmlns:a14="http://schemas.microsoft.com/office/drawing/2010/main"/>
              </a:ext>
            </a:extLst>
          </a:blip>
          <a:srcRect/>
          <a:stretch>
            <a:fillRect/>
          </a:stretch>
        </p:blipFill>
        <p:spPr bwMode="auto">
          <a:xfrm rot="1417122">
            <a:off x="6810157" y="5911391"/>
            <a:ext cx="458625" cy="395579"/>
          </a:xfrm>
          <a:prstGeom prst="rect">
            <a:avLst/>
          </a:prstGeom>
          <a:noFill/>
          <a:effectLst>
            <a:outerShdw blurRad="50800" dist="38100" dir="2700000" algn="tl" rotWithShape="0">
              <a:prstClr val="black">
                <a:alpha val="40000"/>
              </a:prstClr>
            </a:outerShdw>
          </a:effectLst>
        </p:spPr>
      </p:pic>
      <p:pic>
        <p:nvPicPr>
          <p:cNvPr id="54" name="圖片 53">
            <a:extLst>
              <a:ext uri="{FF2B5EF4-FFF2-40B4-BE49-F238E27FC236}">
                <a16:creationId xmlns:a16="http://schemas.microsoft.com/office/drawing/2014/main" id="{C805644C-6702-3743-81E3-BE31D90150D9}"/>
              </a:ext>
            </a:extLst>
          </p:cNvPr>
          <p:cNvPicPr>
            <a:picLocks noChangeAspect="1"/>
          </p:cNvPicPr>
          <p:nvPr/>
        </p:nvPicPr>
        <p:blipFill>
          <a:blip r:embed="rId34" cstate="print">
            <a:extLst>
              <a:ext uri="{28A0092B-C50C-407E-A947-70E740481C1C}">
                <a14:useLocalDpi xmlns:a14="http://schemas.microsoft.com/office/drawing/2010/main"/>
              </a:ext>
            </a:extLst>
          </a:blip>
          <a:stretch>
            <a:fillRect/>
          </a:stretch>
        </p:blipFill>
        <p:spPr>
          <a:xfrm rot="20812052">
            <a:off x="4921758" y="5993552"/>
            <a:ext cx="590941" cy="231944"/>
          </a:xfrm>
          <a:prstGeom prst="rect">
            <a:avLst/>
          </a:prstGeom>
          <a:effectLst>
            <a:outerShdw blurRad="50800" dist="38100" dir="2700000" algn="tl" rotWithShape="0">
              <a:prstClr val="black">
                <a:alpha val="40000"/>
              </a:prstClr>
            </a:outerShdw>
          </a:effectLst>
        </p:spPr>
      </p:pic>
      <p:pic>
        <p:nvPicPr>
          <p:cNvPr id="55" name="圖片 54">
            <a:extLst>
              <a:ext uri="{FF2B5EF4-FFF2-40B4-BE49-F238E27FC236}">
                <a16:creationId xmlns:a16="http://schemas.microsoft.com/office/drawing/2014/main" id="{6C7AF845-0A59-CF4B-9355-5C34D6A21794}"/>
              </a:ext>
            </a:extLst>
          </p:cNvPr>
          <p:cNvPicPr>
            <a:picLocks noChangeAspect="1"/>
          </p:cNvPicPr>
          <p:nvPr/>
        </p:nvPicPr>
        <p:blipFill rotWithShape="1">
          <a:blip r:embed="rId35" cstate="print">
            <a:extLst>
              <a:ext uri="{28A0092B-C50C-407E-A947-70E740481C1C}">
                <a14:useLocalDpi xmlns:a14="http://schemas.microsoft.com/office/drawing/2010/main"/>
              </a:ext>
            </a:extLst>
          </a:blip>
          <a:srcRect/>
          <a:stretch/>
        </p:blipFill>
        <p:spPr>
          <a:xfrm rot="181714">
            <a:off x="8358081" y="6120186"/>
            <a:ext cx="350040" cy="339321"/>
          </a:xfrm>
          <a:prstGeom prst="rect">
            <a:avLst/>
          </a:prstGeom>
          <a:effectLst>
            <a:outerShdw blurRad="50800" dist="38100" dir="2700000" algn="tl" rotWithShape="0">
              <a:prstClr val="black">
                <a:alpha val="40000"/>
              </a:prstClr>
            </a:outerShdw>
          </a:effectLst>
        </p:spPr>
      </p:pic>
      <p:sp>
        <p:nvSpPr>
          <p:cNvPr id="3" name="矩形 2">
            <a:extLst>
              <a:ext uri="{FF2B5EF4-FFF2-40B4-BE49-F238E27FC236}">
                <a16:creationId xmlns:a16="http://schemas.microsoft.com/office/drawing/2014/main" id="{133AD9E4-564C-F242-B48E-7B72EADC3EAA}"/>
              </a:ext>
            </a:extLst>
          </p:cNvPr>
          <p:cNvSpPr/>
          <p:nvPr/>
        </p:nvSpPr>
        <p:spPr>
          <a:xfrm>
            <a:off x="9707298" y="2039339"/>
            <a:ext cx="1803699" cy="523220"/>
          </a:xfrm>
          <a:prstGeom prst="rect">
            <a:avLst/>
          </a:prstGeom>
        </p:spPr>
        <p:txBody>
          <a:bodyPr wrap="none">
            <a:spAutoFit/>
          </a:bodyPr>
          <a:lstStyle/>
          <a:p>
            <a:pPr marL="180975" indent="-180975" fontAlgn="ctr">
              <a:buFont typeface="Arial" panose="020B0604020202020204" pitchFamily="34" charset="0"/>
              <a:buChar char="•"/>
            </a:pPr>
            <a:r>
              <a:rPr lang="zh-CN" altLang="en-US" sz="1400">
                <a:solidFill>
                  <a:schemeClr val="bg1"/>
                </a:solidFill>
                <a:latin typeface="微軟正黑體" panose="020B0604030504040204" pitchFamily="34" charset="-120"/>
                <a:ea typeface="微軟正黑體" panose="020B0604030504040204" pitchFamily="34" charset="-120"/>
              </a:rPr>
              <a:t>多方線上協作</a:t>
            </a:r>
            <a:endParaRPr lang="en-US" altLang="zh-CN" sz="1400">
              <a:solidFill>
                <a:schemeClr val="bg1"/>
              </a:solidFill>
              <a:latin typeface="微軟正黑體" panose="020B0604030504040204" pitchFamily="34" charset="-120"/>
              <a:ea typeface="微軟正黑體" panose="020B0604030504040204" pitchFamily="34" charset="-120"/>
            </a:endParaRPr>
          </a:p>
          <a:p>
            <a:pPr marL="180975" indent="-180975" fontAlgn="ctr">
              <a:buFont typeface="Arial" panose="020B0604020202020204" pitchFamily="34" charset="0"/>
              <a:buChar char="•"/>
            </a:pPr>
            <a:r>
              <a:rPr lang="zh-CN" altLang="en-US" sz="1400">
                <a:solidFill>
                  <a:schemeClr val="bg1"/>
                </a:solidFill>
                <a:latin typeface="微軟正黑體" panose="020B0604030504040204" pitchFamily="34" charset="-120"/>
                <a:ea typeface="微軟正黑體" panose="020B0604030504040204" pitchFamily="34" charset="-120"/>
              </a:rPr>
              <a:t>檔案層級資料分析</a:t>
            </a:r>
            <a:endParaRPr lang="en-US" altLang="zh-TW" sz="1400">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2041736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矩形: 圓角化對角角落 289">
            <a:extLst>
              <a:ext uri="{FF2B5EF4-FFF2-40B4-BE49-F238E27FC236}">
                <a16:creationId xmlns:a16="http://schemas.microsoft.com/office/drawing/2014/main" id="{3D67FEBD-85CC-4318-A715-8BB8B1D90A70}"/>
              </a:ext>
            </a:extLst>
          </p:cNvPr>
          <p:cNvSpPr/>
          <p:nvPr/>
        </p:nvSpPr>
        <p:spPr>
          <a:xfrm>
            <a:off x="5928599" y="2092396"/>
            <a:ext cx="3657399" cy="4327099"/>
          </a:xfrm>
          <a:prstGeom prst="round2DiagRect">
            <a:avLst>
              <a:gd name="adj1" fmla="val 9220"/>
              <a:gd name="adj2" fmla="val 8913"/>
            </a:avLst>
          </a:prstGeom>
          <a:noFill/>
          <a:ln w="38100">
            <a:solidFill>
              <a:srgbClr val="EE6D2B"/>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solidFill>
                <a:schemeClr val="bg1"/>
              </a:solidFill>
              <a:latin typeface="Arial" panose="020B0604020202020204" pitchFamily="34" charset="0"/>
              <a:cs typeface="Arial" panose="020B0604020202020204" pitchFamily="34" charset="0"/>
            </a:endParaRPr>
          </a:p>
        </p:txBody>
      </p:sp>
      <p:sp>
        <p:nvSpPr>
          <p:cNvPr id="22" name="矩形: 圓角化同側角落 21">
            <a:extLst>
              <a:ext uri="{FF2B5EF4-FFF2-40B4-BE49-F238E27FC236}">
                <a16:creationId xmlns:a16="http://schemas.microsoft.com/office/drawing/2014/main" id="{2446890A-EF59-4683-A872-F5B5E2EB2F0A}"/>
              </a:ext>
            </a:extLst>
          </p:cNvPr>
          <p:cNvSpPr/>
          <p:nvPr/>
        </p:nvSpPr>
        <p:spPr>
          <a:xfrm>
            <a:off x="5908501" y="2012011"/>
            <a:ext cx="3686275" cy="661436"/>
          </a:xfrm>
          <a:prstGeom prst="round2SameRect">
            <a:avLst>
              <a:gd name="adj1" fmla="val 17519"/>
              <a:gd name="adj2" fmla="val 0"/>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18" name="矩形: 圓角 417">
            <a:extLst>
              <a:ext uri="{FF2B5EF4-FFF2-40B4-BE49-F238E27FC236}">
                <a16:creationId xmlns:a16="http://schemas.microsoft.com/office/drawing/2014/main" id="{995C5C68-3015-4460-B61A-895EAA936053}"/>
              </a:ext>
            </a:extLst>
          </p:cNvPr>
          <p:cNvSpPr/>
          <p:nvPr/>
        </p:nvSpPr>
        <p:spPr>
          <a:xfrm rot="16200000" flipH="1">
            <a:off x="9116630" y="3949037"/>
            <a:ext cx="3128300" cy="1812613"/>
          </a:xfrm>
          <a:prstGeom prst="roundRect">
            <a:avLst>
              <a:gd name="adj" fmla="val 15021"/>
            </a:avLst>
          </a:prstGeom>
          <a:solidFill>
            <a:srgbClr val="39523E">
              <a:alpha val="50000"/>
            </a:srgbClr>
          </a:solidFill>
          <a:ln w="38100">
            <a:solidFill>
              <a:srgbClr val="D6FF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b="1">
              <a:solidFill>
                <a:schemeClr val="bg1"/>
              </a:solidFill>
              <a:latin typeface="Arial" panose="020B0604020202020204" pitchFamily="34" charset="0"/>
              <a:cs typeface="Arial" panose="020B0604020202020204" pitchFamily="34" charset="0"/>
            </a:endParaRPr>
          </a:p>
        </p:txBody>
      </p:sp>
      <p:sp>
        <p:nvSpPr>
          <p:cNvPr id="416" name="矩形: 圓角化對角角落 415">
            <a:extLst>
              <a:ext uri="{FF2B5EF4-FFF2-40B4-BE49-F238E27FC236}">
                <a16:creationId xmlns:a16="http://schemas.microsoft.com/office/drawing/2014/main" id="{42C93494-F8CF-4530-9BD4-282968CDD921}"/>
              </a:ext>
            </a:extLst>
          </p:cNvPr>
          <p:cNvSpPr/>
          <p:nvPr/>
        </p:nvSpPr>
        <p:spPr>
          <a:xfrm>
            <a:off x="9831433" y="3520976"/>
            <a:ext cx="2042160" cy="2898515"/>
          </a:xfrm>
          <a:prstGeom prst="round2DiagRect">
            <a:avLst>
              <a:gd name="adj1" fmla="val 15489"/>
              <a:gd name="adj2" fmla="val 8913"/>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solidFill>
                <a:schemeClr val="bg1"/>
              </a:solidFill>
              <a:latin typeface="Arial" panose="020B0604020202020204" pitchFamily="34" charset="0"/>
              <a:cs typeface="Arial" panose="020B0604020202020204" pitchFamily="34" charset="0"/>
            </a:endParaRPr>
          </a:p>
        </p:txBody>
      </p:sp>
      <p:sp>
        <p:nvSpPr>
          <p:cNvPr id="291" name="文字方塊 290">
            <a:extLst>
              <a:ext uri="{FF2B5EF4-FFF2-40B4-BE49-F238E27FC236}">
                <a16:creationId xmlns:a16="http://schemas.microsoft.com/office/drawing/2014/main" id="{A9E19C3B-671B-457C-8214-5E0CEC859630}"/>
              </a:ext>
            </a:extLst>
          </p:cNvPr>
          <p:cNvSpPr txBox="1"/>
          <p:nvPr/>
        </p:nvSpPr>
        <p:spPr>
          <a:xfrm>
            <a:off x="5908501" y="2097117"/>
            <a:ext cx="36862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2400" b="1">
                <a:solidFill>
                  <a:schemeClr val="bg1"/>
                </a:solidFill>
                <a:latin typeface="Arial" panose="020B0604020202020204" pitchFamily="34" charset="0"/>
                <a:ea typeface="新細明體"/>
                <a:cs typeface="Arial" panose="020B0604020202020204" pitchFamily="34" charset="0"/>
              </a:rPr>
              <a:t>VJBOD Cloud Gateway</a:t>
            </a:r>
          </a:p>
        </p:txBody>
      </p:sp>
      <p:sp>
        <p:nvSpPr>
          <p:cNvPr id="2" name="標題 1">
            <a:extLst>
              <a:ext uri="{FF2B5EF4-FFF2-40B4-BE49-F238E27FC236}">
                <a16:creationId xmlns:a16="http://schemas.microsoft.com/office/drawing/2014/main" id="{504DA140-E0F2-40E9-840F-E7E55AA4D2AF}"/>
              </a:ext>
            </a:extLst>
          </p:cNvPr>
          <p:cNvSpPr>
            <a:spLocks noGrp="1"/>
          </p:cNvSpPr>
          <p:nvPr>
            <p:ph type="title" idx="4294967295"/>
          </p:nvPr>
        </p:nvSpPr>
        <p:spPr>
          <a:xfrm>
            <a:off x="971550" y="445606"/>
            <a:ext cx="10766424" cy="898525"/>
          </a:xfrm>
        </p:spPr>
        <p:txBody>
          <a:bodyPr>
            <a:noAutofit/>
          </a:bodyPr>
          <a:lstStyle/>
          <a:p>
            <a:r>
              <a:rPr lang="en-US" altLang="zh-TW" b="1">
                <a:solidFill>
                  <a:schemeClr val="bg1"/>
                </a:solidFill>
                <a:latin typeface="微軟正黑體" panose="020B0604030504040204" pitchFamily="34" charset="-120"/>
                <a:ea typeface="微軟正黑體" panose="020B0604030504040204" pitchFamily="34" charset="-120"/>
              </a:rPr>
              <a:t>LUN </a:t>
            </a:r>
            <a:r>
              <a:rPr lang="zh-CN" altLang="en-US" b="1">
                <a:solidFill>
                  <a:schemeClr val="bg1"/>
                </a:solidFill>
                <a:latin typeface="微軟正黑體" panose="020B0604030504040204" pitchFamily="34" charset="-120"/>
                <a:ea typeface="微軟正黑體" panose="020B0604030504040204" pitchFamily="34" charset="-120"/>
              </a:rPr>
              <a:t>資料上雲與大型資料庫雲端備份利器：</a:t>
            </a:r>
            <a:br>
              <a:rPr lang="en-US" altLang="zh-CN" b="1">
                <a:solidFill>
                  <a:schemeClr val="bg1"/>
                </a:solidFill>
                <a:latin typeface="微軟正黑體" panose="020B0604030504040204" pitchFamily="34" charset="-120"/>
                <a:ea typeface="微軟正黑體" panose="020B0604030504040204" pitchFamily="34" charset="-120"/>
              </a:rPr>
            </a:br>
            <a:r>
              <a:rPr lang="zh-TW" altLang="en-US" b="1">
                <a:solidFill>
                  <a:schemeClr val="bg1"/>
                </a:solidFill>
                <a:latin typeface="微軟正黑體" panose="020B0604030504040204" pitchFamily="34" charset="-120"/>
                <a:ea typeface="微軟正黑體" panose="020B0604030504040204" pitchFamily="34" charset="-120"/>
              </a:rPr>
              <a:t>VJBOD cloud 區塊型雲網關</a:t>
            </a:r>
          </a:p>
        </p:txBody>
      </p:sp>
      <p:grpSp>
        <p:nvGrpSpPr>
          <p:cNvPr id="131" name="圖形 152">
            <a:extLst>
              <a:ext uri="{FF2B5EF4-FFF2-40B4-BE49-F238E27FC236}">
                <a16:creationId xmlns:a16="http://schemas.microsoft.com/office/drawing/2014/main" id="{952873CE-8FE1-4AEA-8B41-FC705E37E2E6}"/>
              </a:ext>
            </a:extLst>
          </p:cNvPr>
          <p:cNvGrpSpPr/>
          <p:nvPr/>
        </p:nvGrpSpPr>
        <p:grpSpPr>
          <a:xfrm flipH="1">
            <a:off x="7832613" y="5584104"/>
            <a:ext cx="412923" cy="531799"/>
            <a:chOff x="9272428" y="5069210"/>
            <a:chExt cx="458537" cy="590550"/>
          </a:xfrm>
          <a:solidFill>
            <a:srgbClr val="0070C0"/>
          </a:solidFill>
        </p:grpSpPr>
        <p:sp>
          <p:nvSpPr>
            <p:cNvPr id="146" name="手繪多邊形: 圖案 145">
              <a:extLst>
                <a:ext uri="{FF2B5EF4-FFF2-40B4-BE49-F238E27FC236}">
                  <a16:creationId xmlns:a16="http://schemas.microsoft.com/office/drawing/2014/main" id="{08F926E4-87F1-423C-94EB-3EA7C438A3C3}"/>
                </a:ext>
              </a:extLst>
            </p:cNvPr>
            <p:cNvSpPr/>
            <p:nvPr/>
          </p:nvSpPr>
          <p:spPr>
            <a:xfrm>
              <a:off x="9329230" y="5130551"/>
              <a:ext cx="346242" cy="47625"/>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47" name="手繪多邊形: 圖案 146">
              <a:extLst>
                <a:ext uri="{FF2B5EF4-FFF2-40B4-BE49-F238E27FC236}">
                  <a16:creationId xmlns:a16="http://schemas.microsoft.com/office/drawing/2014/main" id="{E16C225B-A1B8-4B2C-BD96-08325DA08C8B}"/>
                </a:ext>
              </a:extLst>
            </p:cNvPr>
            <p:cNvSpPr/>
            <p:nvPr/>
          </p:nvSpPr>
          <p:spPr>
            <a:xfrm>
              <a:off x="9272428" y="5069210"/>
              <a:ext cx="458537" cy="590550"/>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48" name="手繪多邊形: 圖案 147">
              <a:extLst>
                <a:ext uri="{FF2B5EF4-FFF2-40B4-BE49-F238E27FC236}">
                  <a16:creationId xmlns:a16="http://schemas.microsoft.com/office/drawing/2014/main" id="{07CAA1C4-07CF-4C32-B1C9-6480EF83FC46}"/>
                </a:ext>
              </a:extLst>
            </p:cNvPr>
            <p:cNvSpPr/>
            <p:nvPr/>
          </p:nvSpPr>
          <p:spPr>
            <a:xfrm>
              <a:off x="9455562" y="5443638"/>
              <a:ext cx="56147" cy="57150"/>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49" name="手繪多邊形: 圖案 148">
              <a:extLst>
                <a:ext uri="{FF2B5EF4-FFF2-40B4-BE49-F238E27FC236}">
                  <a16:creationId xmlns:a16="http://schemas.microsoft.com/office/drawing/2014/main" id="{A55E68C5-F30E-4F3C-9A77-0E7B6079A1B3}"/>
                </a:ext>
              </a:extLst>
            </p:cNvPr>
            <p:cNvSpPr/>
            <p:nvPr/>
          </p:nvSpPr>
          <p:spPr>
            <a:xfrm>
              <a:off x="9441806" y="5405252"/>
              <a:ext cx="37432" cy="57150"/>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0" name="手繪多邊形: 圖案 149">
              <a:extLst>
                <a:ext uri="{FF2B5EF4-FFF2-40B4-BE49-F238E27FC236}">
                  <a16:creationId xmlns:a16="http://schemas.microsoft.com/office/drawing/2014/main" id="{3ACDA93F-1120-4813-8152-47438181D1AB}"/>
                </a:ext>
              </a:extLst>
            </p:cNvPr>
            <p:cNvSpPr/>
            <p:nvPr/>
          </p:nvSpPr>
          <p:spPr>
            <a:xfrm>
              <a:off x="9516108" y="5361532"/>
              <a:ext cx="56147" cy="57150"/>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1" name="手繪多邊形: 圖案 150">
              <a:extLst>
                <a:ext uri="{FF2B5EF4-FFF2-40B4-BE49-F238E27FC236}">
                  <a16:creationId xmlns:a16="http://schemas.microsoft.com/office/drawing/2014/main" id="{B542BC1B-E3D2-4A3F-B94A-1BC13F5F24CB}"/>
                </a:ext>
              </a:extLst>
            </p:cNvPr>
            <p:cNvSpPr/>
            <p:nvPr/>
          </p:nvSpPr>
          <p:spPr>
            <a:xfrm>
              <a:off x="9452380" y="5361913"/>
              <a:ext cx="65505" cy="28575"/>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2" name="手繪多邊形: 圖案 151">
              <a:extLst>
                <a:ext uri="{FF2B5EF4-FFF2-40B4-BE49-F238E27FC236}">
                  <a16:creationId xmlns:a16="http://schemas.microsoft.com/office/drawing/2014/main" id="{DCDC7D08-75DE-46A8-9D8C-5984368A275D}"/>
                </a:ext>
              </a:extLst>
            </p:cNvPr>
            <p:cNvSpPr/>
            <p:nvPr/>
          </p:nvSpPr>
          <p:spPr>
            <a:xfrm>
              <a:off x="9540906" y="5399918"/>
              <a:ext cx="37432" cy="57150"/>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3" name="手繪多邊形: 圖案 152">
              <a:extLst>
                <a:ext uri="{FF2B5EF4-FFF2-40B4-BE49-F238E27FC236}">
                  <a16:creationId xmlns:a16="http://schemas.microsoft.com/office/drawing/2014/main" id="{570CE798-12A6-40EE-A2E8-9F084C0306C8}"/>
                </a:ext>
              </a:extLst>
            </p:cNvPr>
            <p:cNvSpPr/>
            <p:nvPr/>
          </p:nvSpPr>
          <p:spPr>
            <a:xfrm>
              <a:off x="9502071" y="5473737"/>
              <a:ext cx="65505" cy="28575"/>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5" name="手繪多邊形: 圖案 154">
              <a:extLst>
                <a:ext uri="{FF2B5EF4-FFF2-40B4-BE49-F238E27FC236}">
                  <a16:creationId xmlns:a16="http://schemas.microsoft.com/office/drawing/2014/main" id="{9F6B50A4-646C-4465-BC19-51CD8A5C499A}"/>
                </a:ext>
              </a:extLst>
            </p:cNvPr>
            <p:cNvSpPr/>
            <p:nvPr/>
          </p:nvSpPr>
          <p:spPr>
            <a:xfrm>
              <a:off x="9361890" y="5300763"/>
              <a:ext cx="74863" cy="66675"/>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6" name="手繪多邊形: 圖案 155">
              <a:extLst>
                <a:ext uri="{FF2B5EF4-FFF2-40B4-BE49-F238E27FC236}">
                  <a16:creationId xmlns:a16="http://schemas.microsoft.com/office/drawing/2014/main" id="{C3E48B94-CE24-493D-BBBC-FC29DC37D3EC}"/>
                </a:ext>
              </a:extLst>
            </p:cNvPr>
            <p:cNvSpPr/>
            <p:nvPr/>
          </p:nvSpPr>
          <p:spPr>
            <a:xfrm>
              <a:off x="9361890" y="5478309"/>
              <a:ext cx="56147" cy="66675"/>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7" name="手繪多邊形: 圖案 156">
              <a:extLst>
                <a:ext uri="{FF2B5EF4-FFF2-40B4-BE49-F238E27FC236}">
                  <a16:creationId xmlns:a16="http://schemas.microsoft.com/office/drawing/2014/main" id="{130B5AF4-C2A9-4EBE-BB52-F6BCFE7F3BB4}"/>
                </a:ext>
              </a:extLst>
            </p:cNvPr>
            <p:cNvSpPr/>
            <p:nvPr/>
          </p:nvSpPr>
          <p:spPr>
            <a:xfrm>
              <a:off x="9580303" y="5300763"/>
              <a:ext cx="65505" cy="57150"/>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grpFill/>
            <a:ln w="3175" cap="flat">
              <a:noFill/>
              <a:prstDash val="solid"/>
              <a:miter/>
            </a:ln>
          </p:spPr>
          <p:txBody>
            <a:bodyPr rtlCol="0" anchor="ctr"/>
            <a:lstStyle/>
            <a:p>
              <a:endParaRPr lang="zh-TW" altLang="en-US" sz="1400">
                <a:solidFill>
                  <a:schemeClr val="bg1"/>
                </a:solidFill>
              </a:endParaRPr>
            </a:p>
          </p:txBody>
        </p:sp>
        <p:sp>
          <p:nvSpPr>
            <p:cNvPr id="158" name="手繪多邊形: 圖案 157">
              <a:extLst>
                <a:ext uri="{FF2B5EF4-FFF2-40B4-BE49-F238E27FC236}">
                  <a16:creationId xmlns:a16="http://schemas.microsoft.com/office/drawing/2014/main" id="{E7348B41-FD63-4F27-A8FB-AED41E2C8903}"/>
                </a:ext>
              </a:extLst>
            </p:cNvPr>
            <p:cNvSpPr/>
            <p:nvPr/>
          </p:nvSpPr>
          <p:spPr>
            <a:xfrm>
              <a:off x="9594901" y="5470975"/>
              <a:ext cx="56147" cy="7620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grpFill/>
            <a:ln w="3175" cap="flat">
              <a:noFill/>
              <a:prstDash val="solid"/>
              <a:miter/>
            </a:ln>
          </p:spPr>
          <p:txBody>
            <a:bodyPr rtlCol="0" anchor="ctr"/>
            <a:lstStyle/>
            <a:p>
              <a:endParaRPr lang="zh-TW" altLang="en-US" sz="1400">
                <a:solidFill>
                  <a:schemeClr val="bg1"/>
                </a:solidFill>
              </a:endParaRPr>
            </a:p>
          </p:txBody>
        </p:sp>
      </p:grpSp>
      <p:sp>
        <p:nvSpPr>
          <p:cNvPr id="133" name="手繪多邊形: 圖案 132">
            <a:extLst>
              <a:ext uri="{FF2B5EF4-FFF2-40B4-BE49-F238E27FC236}">
                <a16:creationId xmlns:a16="http://schemas.microsoft.com/office/drawing/2014/main" id="{2B9B3A50-E569-4DA4-9EB7-D8CC5B2110EF}"/>
              </a:ext>
            </a:extLst>
          </p:cNvPr>
          <p:cNvSpPr/>
          <p:nvPr/>
        </p:nvSpPr>
        <p:spPr>
          <a:xfrm flipH="1">
            <a:off x="8308643" y="5641419"/>
            <a:ext cx="311799" cy="42887"/>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4" name="手繪多邊形: 圖案 133">
            <a:extLst>
              <a:ext uri="{FF2B5EF4-FFF2-40B4-BE49-F238E27FC236}">
                <a16:creationId xmlns:a16="http://schemas.microsoft.com/office/drawing/2014/main" id="{1EB27ED5-F50D-4C09-924F-D7946653319E}"/>
              </a:ext>
            </a:extLst>
          </p:cNvPr>
          <p:cNvSpPr/>
          <p:nvPr/>
        </p:nvSpPr>
        <p:spPr>
          <a:xfrm flipH="1">
            <a:off x="8258669" y="5586180"/>
            <a:ext cx="412923" cy="531803"/>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5" name="手繪多邊形: 圖案 134">
            <a:extLst>
              <a:ext uri="{FF2B5EF4-FFF2-40B4-BE49-F238E27FC236}">
                <a16:creationId xmlns:a16="http://schemas.microsoft.com/office/drawing/2014/main" id="{0FA4B152-531B-435A-9946-C215F8CFAC93}"/>
              </a:ext>
            </a:extLst>
          </p:cNvPr>
          <p:cNvSpPr/>
          <p:nvPr/>
        </p:nvSpPr>
        <p:spPr>
          <a:xfrm flipH="1">
            <a:off x="8456114" y="5923361"/>
            <a:ext cx="50563" cy="51465"/>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6" name="手繪多邊形: 圖案 135">
            <a:extLst>
              <a:ext uri="{FF2B5EF4-FFF2-40B4-BE49-F238E27FC236}">
                <a16:creationId xmlns:a16="http://schemas.microsoft.com/office/drawing/2014/main" id="{CD57F66A-DE99-4108-B2F0-3C95FF37BEB1}"/>
              </a:ext>
            </a:extLst>
          </p:cNvPr>
          <p:cNvSpPr/>
          <p:nvPr/>
        </p:nvSpPr>
        <p:spPr>
          <a:xfrm flipH="1">
            <a:off x="8485355" y="5888793"/>
            <a:ext cx="33708" cy="51465"/>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7" name="手繪多邊形: 圖案 136">
            <a:extLst>
              <a:ext uri="{FF2B5EF4-FFF2-40B4-BE49-F238E27FC236}">
                <a16:creationId xmlns:a16="http://schemas.microsoft.com/office/drawing/2014/main" id="{AA8F3617-1547-4E4B-BFD8-D4175A776001}"/>
              </a:ext>
            </a:extLst>
          </p:cNvPr>
          <p:cNvSpPr/>
          <p:nvPr/>
        </p:nvSpPr>
        <p:spPr>
          <a:xfrm flipH="1">
            <a:off x="8401592" y="5849422"/>
            <a:ext cx="50563" cy="51465"/>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8" name="手繪多邊形: 圖案 137">
            <a:extLst>
              <a:ext uri="{FF2B5EF4-FFF2-40B4-BE49-F238E27FC236}">
                <a16:creationId xmlns:a16="http://schemas.microsoft.com/office/drawing/2014/main" id="{F03C3E08-396A-4572-8EBB-8FD1FC84966D}"/>
              </a:ext>
            </a:extLst>
          </p:cNvPr>
          <p:cNvSpPr/>
          <p:nvPr/>
        </p:nvSpPr>
        <p:spPr>
          <a:xfrm flipH="1">
            <a:off x="8450552" y="5849764"/>
            <a:ext cx="58989" cy="25732"/>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39" name="手繪多邊形: 圖案 138">
            <a:extLst>
              <a:ext uri="{FF2B5EF4-FFF2-40B4-BE49-F238E27FC236}">
                <a16:creationId xmlns:a16="http://schemas.microsoft.com/office/drawing/2014/main" id="{9ECE1406-A3F5-4D3A-8304-DCBA4A9F0C00}"/>
              </a:ext>
            </a:extLst>
          </p:cNvPr>
          <p:cNvSpPr/>
          <p:nvPr/>
        </p:nvSpPr>
        <p:spPr>
          <a:xfrm flipH="1">
            <a:off x="8396114" y="5883989"/>
            <a:ext cx="33708" cy="51465"/>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0" name="手繪多邊形: 圖案 139">
            <a:extLst>
              <a:ext uri="{FF2B5EF4-FFF2-40B4-BE49-F238E27FC236}">
                <a16:creationId xmlns:a16="http://schemas.microsoft.com/office/drawing/2014/main" id="{58568D38-2502-4DD8-982C-83708768AA99}"/>
              </a:ext>
            </a:extLst>
          </p:cNvPr>
          <p:cNvSpPr/>
          <p:nvPr/>
        </p:nvSpPr>
        <p:spPr>
          <a:xfrm flipH="1">
            <a:off x="8405804" y="5950464"/>
            <a:ext cx="58989" cy="25732"/>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2" name="手繪多邊形: 圖案 141">
            <a:extLst>
              <a:ext uri="{FF2B5EF4-FFF2-40B4-BE49-F238E27FC236}">
                <a16:creationId xmlns:a16="http://schemas.microsoft.com/office/drawing/2014/main" id="{1BF58476-BFB9-4050-9753-EBA590C3B74B}"/>
              </a:ext>
            </a:extLst>
          </p:cNvPr>
          <p:cNvSpPr/>
          <p:nvPr/>
        </p:nvSpPr>
        <p:spPr>
          <a:xfrm flipH="1">
            <a:off x="8523613" y="5794697"/>
            <a:ext cx="67416" cy="60043"/>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3" name="手繪多邊形: 圖案 142">
            <a:extLst>
              <a:ext uri="{FF2B5EF4-FFF2-40B4-BE49-F238E27FC236}">
                <a16:creationId xmlns:a16="http://schemas.microsoft.com/office/drawing/2014/main" id="{F8B7B6AB-2893-4301-AA24-30F4D29CF3A7}"/>
              </a:ext>
            </a:extLst>
          </p:cNvPr>
          <p:cNvSpPr/>
          <p:nvPr/>
        </p:nvSpPr>
        <p:spPr>
          <a:xfrm flipH="1">
            <a:off x="8540468" y="5954581"/>
            <a:ext cx="50563" cy="60043"/>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4" name="手繪多邊形: 圖案 143">
            <a:extLst>
              <a:ext uri="{FF2B5EF4-FFF2-40B4-BE49-F238E27FC236}">
                <a16:creationId xmlns:a16="http://schemas.microsoft.com/office/drawing/2014/main" id="{9A5E013B-9C64-4754-A345-30B3B963032D}"/>
              </a:ext>
            </a:extLst>
          </p:cNvPr>
          <p:cNvSpPr/>
          <p:nvPr/>
        </p:nvSpPr>
        <p:spPr>
          <a:xfrm flipH="1">
            <a:off x="8335356" y="5794698"/>
            <a:ext cx="58989" cy="51465"/>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45" name="手繪多邊形: 圖案 144">
            <a:extLst>
              <a:ext uri="{FF2B5EF4-FFF2-40B4-BE49-F238E27FC236}">
                <a16:creationId xmlns:a16="http://schemas.microsoft.com/office/drawing/2014/main" id="{D21A50CC-1E02-4811-BB38-2DD6FD10D5FE}"/>
              </a:ext>
            </a:extLst>
          </p:cNvPr>
          <p:cNvSpPr/>
          <p:nvPr/>
        </p:nvSpPr>
        <p:spPr>
          <a:xfrm flipH="1">
            <a:off x="8330636" y="5947976"/>
            <a:ext cx="50563" cy="6862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0070C0"/>
          </a:solidFill>
          <a:ln w="3175" cap="flat">
            <a:noFill/>
            <a:prstDash val="solid"/>
            <a:miter/>
          </a:ln>
        </p:spPr>
        <p:txBody>
          <a:bodyPr rtlCol="0" anchor="ctr"/>
          <a:lstStyle/>
          <a:p>
            <a:endParaRPr lang="zh-TW" altLang="en-US" sz="1400">
              <a:solidFill>
                <a:schemeClr val="bg1"/>
              </a:solidFill>
            </a:endParaRPr>
          </a:p>
        </p:txBody>
      </p:sp>
      <p:sp>
        <p:nvSpPr>
          <p:cNvPr id="173" name="文字方塊 172">
            <a:extLst>
              <a:ext uri="{FF2B5EF4-FFF2-40B4-BE49-F238E27FC236}">
                <a16:creationId xmlns:a16="http://schemas.microsoft.com/office/drawing/2014/main" id="{9F81420C-6607-4A38-8843-2600744F22E3}"/>
              </a:ext>
            </a:extLst>
          </p:cNvPr>
          <p:cNvSpPr txBox="1"/>
          <p:nvPr/>
        </p:nvSpPr>
        <p:spPr>
          <a:xfrm>
            <a:off x="5869848" y="5782202"/>
            <a:ext cx="1749059" cy="5104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a:solidFill>
                  <a:schemeClr val="lt1"/>
                </a:solidFill>
                <a:latin typeface="+mj-lt"/>
                <a:ea typeface="微軟正黑體" panose="020B0604030504040204" pitchFamily="34" charset="-12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TW" altLang="en-US" sz="1200" b="1">
                <a:solidFill>
                  <a:schemeClr val="bg1"/>
                </a:solidFill>
                <a:latin typeface="Arial" panose="020B0604020202020204" pitchFamily="34" charset="0"/>
                <a:ea typeface="新細明體"/>
                <a:cs typeface="Arial" panose="020B0604020202020204" pitchFamily="34" charset="0"/>
              </a:rPr>
              <a:t>Cloud Volume</a:t>
            </a:r>
          </a:p>
          <a:p>
            <a:r>
              <a:rPr lang="zh-TW" altLang="en-US" sz="1200" b="1">
                <a:solidFill>
                  <a:schemeClr val="bg1"/>
                </a:solidFill>
                <a:latin typeface="Arial" panose="020B0604020202020204" pitchFamily="34" charset="0"/>
                <a:ea typeface="新細明體"/>
                <a:cs typeface="Arial" panose="020B0604020202020204" pitchFamily="34" charset="0"/>
              </a:rPr>
              <a:t>/Shared folder</a:t>
            </a:r>
          </a:p>
        </p:txBody>
      </p:sp>
      <p:grpSp>
        <p:nvGrpSpPr>
          <p:cNvPr id="177" name="群組 176">
            <a:extLst>
              <a:ext uri="{FF2B5EF4-FFF2-40B4-BE49-F238E27FC236}">
                <a16:creationId xmlns:a16="http://schemas.microsoft.com/office/drawing/2014/main" id="{3349A917-4681-4FF1-98C9-2A470557BEFF}"/>
              </a:ext>
            </a:extLst>
          </p:cNvPr>
          <p:cNvGrpSpPr/>
          <p:nvPr/>
        </p:nvGrpSpPr>
        <p:grpSpPr>
          <a:xfrm>
            <a:off x="6288769" y="5162551"/>
            <a:ext cx="945011" cy="568292"/>
            <a:chOff x="7312118" y="3899140"/>
            <a:chExt cx="854042" cy="513588"/>
          </a:xfrm>
          <a:solidFill>
            <a:srgbClr val="0070C0"/>
          </a:solidFill>
        </p:grpSpPr>
        <p:grpSp>
          <p:nvGrpSpPr>
            <p:cNvPr id="178" name="群組 177">
              <a:extLst>
                <a:ext uri="{FF2B5EF4-FFF2-40B4-BE49-F238E27FC236}">
                  <a16:creationId xmlns:a16="http://schemas.microsoft.com/office/drawing/2014/main" id="{7E40F9E7-628D-4A1C-BE78-07164AE24175}"/>
                </a:ext>
              </a:extLst>
            </p:cNvPr>
            <p:cNvGrpSpPr/>
            <p:nvPr/>
          </p:nvGrpSpPr>
          <p:grpSpPr>
            <a:xfrm>
              <a:off x="7782686" y="4029234"/>
              <a:ext cx="383474" cy="383494"/>
              <a:chOff x="15278278" y="10198066"/>
              <a:chExt cx="2260108" cy="2094445"/>
            </a:xfrm>
            <a:grpFill/>
          </p:grpSpPr>
          <p:sp>
            <p:nvSpPr>
              <p:cNvPr id="183" name="手繪多邊形: 圖案 182">
                <a:extLst>
                  <a:ext uri="{FF2B5EF4-FFF2-40B4-BE49-F238E27FC236}">
                    <a16:creationId xmlns:a16="http://schemas.microsoft.com/office/drawing/2014/main" id="{3B929BB8-7773-4534-95DF-DB5AEA8B3D16}"/>
                  </a:ext>
                </a:extLst>
              </p:cNvPr>
              <p:cNvSpPr/>
              <p:nvPr/>
            </p:nvSpPr>
            <p:spPr>
              <a:xfrm>
                <a:off x="15344873" y="10264662"/>
                <a:ext cx="2118111" cy="1964282"/>
              </a:xfrm>
              <a:custGeom>
                <a:avLst/>
                <a:gdLst>
                  <a:gd name="connsiteX0" fmla="*/ 2011022 w 2118111"/>
                  <a:gd name="connsiteY0" fmla="*/ 510950 h 1964282"/>
                  <a:gd name="connsiteX1" fmla="*/ 2011022 w 2118111"/>
                  <a:gd name="connsiteY1" fmla="*/ 232992 h 1964282"/>
                  <a:gd name="connsiteX2" fmla="*/ 896352 w 2118111"/>
                  <a:gd name="connsiteY2" fmla="*/ 232992 h 1964282"/>
                  <a:gd name="connsiteX3" fmla="*/ 672234 w 2118111"/>
                  <a:gd name="connsiteY3" fmla="*/ 8875 h 1964282"/>
                  <a:gd name="connsiteX4" fmla="*/ 8875 w 2118111"/>
                  <a:gd name="connsiteY4" fmla="*/ 8875 h 1964282"/>
                  <a:gd name="connsiteX5" fmla="*/ 8875 w 2118111"/>
                  <a:gd name="connsiteY5" fmla="*/ 1592607 h 1964282"/>
                  <a:gd name="connsiteX6" fmla="*/ 8875 w 2118111"/>
                  <a:gd name="connsiteY6" fmla="*/ 1756968 h 1964282"/>
                  <a:gd name="connsiteX7" fmla="*/ 222579 w 2118111"/>
                  <a:gd name="connsiteY7" fmla="*/ 1962981 h 1964282"/>
                  <a:gd name="connsiteX8" fmla="*/ 1918370 w 2118111"/>
                  <a:gd name="connsiteY8" fmla="*/ 1963099 h 1964282"/>
                  <a:gd name="connsiteX9" fmla="*/ 2118585 w 2118111"/>
                  <a:gd name="connsiteY9" fmla="*/ 1762884 h 1964282"/>
                  <a:gd name="connsiteX10" fmla="*/ 2118585 w 2118111"/>
                  <a:gd name="connsiteY10" fmla="*/ 510950 h 1964282"/>
                  <a:gd name="connsiteX11" fmla="*/ 2011022 w 2118111"/>
                  <a:gd name="connsiteY11" fmla="*/ 510950 h 196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8111" h="1964282">
                    <a:moveTo>
                      <a:pt x="2011022" y="510950"/>
                    </a:moveTo>
                    <a:lnTo>
                      <a:pt x="2011022" y="232992"/>
                    </a:lnTo>
                    <a:lnTo>
                      <a:pt x="896352" y="232992"/>
                    </a:lnTo>
                    <a:lnTo>
                      <a:pt x="672234" y="8875"/>
                    </a:lnTo>
                    <a:lnTo>
                      <a:pt x="8875" y="8875"/>
                    </a:lnTo>
                    <a:lnTo>
                      <a:pt x="8875" y="1592607"/>
                    </a:lnTo>
                    <a:lnTo>
                      <a:pt x="8875" y="1756968"/>
                    </a:lnTo>
                    <a:cubicBezTo>
                      <a:pt x="8875" y="1873286"/>
                      <a:pt x="105314" y="1967240"/>
                      <a:pt x="222579" y="1962981"/>
                    </a:cubicBezTo>
                    <a:cubicBezTo>
                      <a:pt x="229443" y="1962744"/>
                      <a:pt x="1918370" y="1963099"/>
                      <a:pt x="1918370" y="1963099"/>
                    </a:cubicBezTo>
                    <a:cubicBezTo>
                      <a:pt x="2028890" y="1963099"/>
                      <a:pt x="2118585" y="1873404"/>
                      <a:pt x="2118585" y="1762884"/>
                    </a:cubicBezTo>
                    <a:lnTo>
                      <a:pt x="2118585" y="510950"/>
                    </a:lnTo>
                    <a:lnTo>
                      <a:pt x="2011022" y="510950"/>
                    </a:lnTo>
                    <a:close/>
                  </a:path>
                </a:pathLst>
              </a:custGeom>
              <a:grpFill/>
              <a:ln w="1270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4" name="手繪多邊形: 圖案 183">
                <a:extLst>
                  <a:ext uri="{FF2B5EF4-FFF2-40B4-BE49-F238E27FC236}">
                    <a16:creationId xmlns:a16="http://schemas.microsoft.com/office/drawing/2014/main" id="{58812CD0-7C43-48E6-B59D-25E475A8D57E}"/>
                  </a:ext>
                </a:extLst>
              </p:cNvPr>
              <p:cNvSpPr/>
              <p:nvPr/>
            </p:nvSpPr>
            <p:spPr>
              <a:xfrm>
                <a:off x="15278278" y="10198066"/>
                <a:ext cx="2260108" cy="2094445"/>
              </a:xfrm>
              <a:custGeom>
                <a:avLst/>
                <a:gdLst>
                  <a:gd name="connsiteX0" fmla="*/ 307161 w 2260107"/>
                  <a:gd name="connsiteY0" fmla="*/ 2029812 h 2094445"/>
                  <a:gd name="connsiteX1" fmla="*/ 1985084 w 2260107"/>
                  <a:gd name="connsiteY1" fmla="*/ 2029812 h 2094445"/>
                  <a:gd name="connsiteX2" fmla="*/ 2185299 w 2260107"/>
                  <a:gd name="connsiteY2" fmla="*/ 1829598 h 2094445"/>
                  <a:gd name="connsiteX3" fmla="*/ 2185299 w 2260107"/>
                  <a:gd name="connsiteY3" fmla="*/ 577545 h 2094445"/>
                  <a:gd name="connsiteX4" fmla="*/ 487851 w 2260107"/>
                  <a:gd name="connsiteY4" fmla="*/ 577545 h 2094445"/>
                  <a:gd name="connsiteX5" fmla="*/ 487851 w 2260107"/>
                  <a:gd name="connsiteY5" fmla="*/ 1674230 h 2094445"/>
                  <a:gd name="connsiteX6" fmla="*/ 487851 w 2260107"/>
                  <a:gd name="connsiteY6" fmla="*/ 1818711 h 2094445"/>
                  <a:gd name="connsiteX7" fmla="*/ 289175 w 2260107"/>
                  <a:gd name="connsiteY7" fmla="*/ 2029694 h 2094445"/>
                  <a:gd name="connsiteX8" fmla="*/ 75470 w 2260107"/>
                  <a:gd name="connsiteY8" fmla="*/ 1823681 h 2094445"/>
                  <a:gd name="connsiteX9" fmla="*/ 75470 w 2260107"/>
                  <a:gd name="connsiteY9" fmla="*/ 1659320 h 2094445"/>
                  <a:gd name="connsiteX10" fmla="*/ 75470 w 2260107"/>
                  <a:gd name="connsiteY10" fmla="*/ 75470 h 2094445"/>
                  <a:gd name="connsiteX11" fmla="*/ 738830 w 2260107"/>
                  <a:gd name="connsiteY11" fmla="*/ 75470 h 2094445"/>
                  <a:gd name="connsiteX12" fmla="*/ 962947 w 2260107"/>
                  <a:gd name="connsiteY12" fmla="*/ 299588 h 2094445"/>
                  <a:gd name="connsiteX13" fmla="*/ 2077618 w 2260107"/>
                  <a:gd name="connsiteY13" fmla="*/ 299588 h 2094445"/>
                  <a:gd name="connsiteX14" fmla="*/ 2077618 w 2260107"/>
                  <a:gd name="connsiteY14" fmla="*/ 577545 h 2094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60107" h="2094445">
                    <a:moveTo>
                      <a:pt x="307161" y="2029812"/>
                    </a:moveTo>
                    <a:lnTo>
                      <a:pt x="1985084" y="2029812"/>
                    </a:lnTo>
                    <a:cubicBezTo>
                      <a:pt x="2095604" y="2029812"/>
                      <a:pt x="2185299" y="1940118"/>
                      <a:pt x="2185299" y="1829598"/>
                    </a:cubicBezTo>
                    <a:lnTo>
                      <a:pt x="2185299" y="577545"/>
                    </a:lnTo>
                    <a:lnTo>
                      <a:pt x="487851" y="577545"/>
                    </a:lnTo>
                    <a:lnTo>
                      <a:pt x="487851" y="1674230"/>
                    </a:lnTo>
                    <a:lnTo>
                      <a:pt x="487851" y="1818711"/>
                    </a:lnTo>
                    <a:cubicBezTo>
                      <a:pt x="487851" y="1930534"/>
                      <a:pt x="400878" y="2025789"/>
                      <a:pt x="289175" y="2029694"/>
                    </a:cubicBezTo>
                    <a:cubicBezTo>
                      <a:pt x="171909" y="2033836"/>
                      <a:pt x="75470" y="1940000"/>
                      <a:pt x="75470" y="1823681"/>
                    </a:cubicBezTo>
                    <a:lnTo>
                      <a:pt x="75470" y="1659320"/>
                    </a:lnTo>
                    <a:lnTo>
                      <a:pt x="75470" y="75470"/>
                    </a:lnTo>
                    <a:lnTo>
                      <a:pt x="738830" y="75470"/>
                    </a:lnTo>
                    <a:lnTo>
                      <a:pt x="962947" y="299588"/>
                    </a:lnTo>
                    <a:lnTo>
                      <a:pt x="2077618" y="299588"/>
                    </a:lnTo>
                    <a:lnTo>
                      <a:pt x="2077618" y="577545"/>
                    </a:lnTo>
                  </a:path>
                </a:pathLst>
              </a:custGeom>
              <a:grpFill/>
              <a:ln w="12700" cap="flat">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5" name="手繪多邊形: 圖案 184">
                <a:extLst>
                  <a:ext uri="{FF2B5EF4-FFF2-40B4-BE49-F238E27FC236}">
                    <a16:creationId xmlns:a16="http://schemas.microsoft.com/office/drawing/2014/main" id="{8F3FC041-8490-4B09-A07E-BF3485A09E81}"/>
                  </a:ext>
                </a:extLst>
              </p:cNvPr>
              <p:cNvSpPr/>
              <p:nvPr/>
            </p:nvSpPr>
            <p:spPr>
              <a:xfrm>
                <a:off x="16108435" y="10987873"/>
                <a:ext cx="911143" cy="1005807"/>
              </a:xfrm>
              <a:custGeom>
                <a:avLst/>
                <a:gdLst>
                  <a:gd name="connsiteX0" fmla="*/ 698409 w 911142"/>
                  <a:gd name="connsiteY0" fmla="*/ 50314 h 1005807"/>
                  <a:gd name="connsiteX1" fmla="*/ 50314 w 911142"/>
                  <a:gd name="connsiteY1" fmla="*/ 50314 h 1005807"/>
                  <a:gd name="connsiteX2" fmla="*/ 50314 w 911142"/>
                  <a:gd name="connsiteY2" fmla="*/ 956368 h 1005807"/>
                  <a:gd name="connsiteX3" fmla="*/ 870934 w 911142"/>
                  <a:gd name="connsiteY3" fmla="*/ 956368 h 1005807"/>
                  <a:gd name="connsiteX4" fmla="*/ 870934 w 911142"/>
                  <a:gd name="connsiteY4" fmla="*/ 222839 h 1005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142" h="1005807">
                    <a:moveTo>
                      <a:pt x="698409" y="50314"/>
                    </a:moveTo>
                    <a:lnTo>
                      <a:pt x="50314" y="50314"/>
                    </a:lnTo>
                    <a:lnTo>
                      <a:pt x="50314" y="956368"/>
                    </a:lnTo>
                    <a:lnTo>
                      <a:pt x="870934" y="956368"/>
                    </a:lnTo>
                    <a:lnTo>
                      <a:pt x="870934" y="222839"/>
                    </a:lnTo>
                    <a:close/>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6" name="手繪多邊形: 圖案 185">
                <a:extLst>
                  <a:ext uri="{FF2B5EF4-FFF2-40B4-BE49-F238E27FC236}">
                    <a16:creationId xmlns:a16="http://schemas.microsoft.com/office/drawing/2014/main" id="{52A0EB41-3F20-4EC0-925A-1937EA127CF5}"/>
                  </a:ext>
                </a:extLst>
              </p:cNvPr>
              <p:cNvSpPr/>
              <p:nvPr/>
            </p:nvSpPr>
            <p:spPr>
              <a:xfrm>
                <a:off x="16739372" y="10999232"/>
                <a:ext cx="272160" cy="272160"/>
              </a:xfrm>
              <a:custGeom>
                <a:avLst/>
                <a:gdLst>
                  <a:gd name="connsiteX0" fmla="*/ 232069 w 272159"/>
                  <a:gd name="connsiteY0" fmla="*/ 232069 h 272159"/>
                  <a:gd name="connsiteX1" fmla="*/ 50314 w 272159"/>
                  <a:gd name="connsiteY1" fmla="*/ 232069 h 272159"/>
                  <a:gd name="connsiteX2" fmla="*/ 50314 w 272159"/>
                  <a:gd name="connsiteY2" fmla="*/ 50314 h 272159"/>
                </a:gdLst>
                <a:ahLst/>
                <a:cxnLst>
                  <a:cxn ang="0">
                    <a:pos x="connsiteX0" y="connsiteY0"/>
                  </a:cxn>
                  <a:cxn ang="0">
                    <a:pos x="connsiteX1" y="connsiteY1"/>
                  </a:cxn>
                  <a:cxn ang="0">
                    <a:pos x="connsiteX2" y="connsiteY2"/>
                  </a:cxn>
                </a:cxnLst>
                <a:rect l="l" t="t" r="r" b="b"/>
                <a:pathLst>
                  <a:path w="272159" h="272159">
                    <a:moveTo>
                      <a:pt x="232069" y="232069"/>
                    </a:moveTo>
                    <a:lnTo>
                      <a:pt x="50314" y="232069"/>
                    </a:lnTo>
                    <a:lnTo>
                      <a:pt x="50314"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7" name="手繪多邊形: 圖案 186">
                <a:extLst>
                  <a:ext uri="{FF2B5EF4-FFF2-40B4-BE49-F238E27FC236}">
                    <a16:creationId xmlns:a16="http://schemas.microsoft.com/office/drawing/2014/main" id="{DDF5DDE7-CE76-4468-B2B0-74C5C87F8E2E}"/>
                  </a:ext>
                </a:extLst>
              </p:cNvPr>
              <p:cNvSpPr/>
              <p:nvPr/>
            </p:nvSpPr>
            <p:spPr>
              <a:xfrm>
                <a:off x="16253744" y="11184419"/>
                <a:ext cx="354991" cy="94664"/>
              </a:xfrm>
              <a:custGeom>
                <a:avLst/>
                <a:gdLst>
                  <a:gd name="connsiteX0" fmla="*/ 50314 w 354990"/>
                  <a:gd name="connsiteY0" fmla="*/ 50314 h 94664"/>
                  <a:gd name="connsiteX1" fmla="*/ 312415 w 354990"/>
                  <a:gd name="connsiteY1" fmla="*/ 50314 h 94664"/>
                </a:gdLst>
                <a:ahLst/>
                <a:cxnLst>
                  <a:cxn ang="0">
                    <a:pos x="connsiteX0" y="connsiteY0"/>
                  </a:cxn>
                  <a:cxn ang="0">
                    <a:pos x="connsiteX1" y="connsiteY1"/>
                  </a:cxn>
                </a:cxnLst>
                <a:rect l="l" t="t" r="r" b="b"/>
                <a:pathLst>
                  <a:path w="354990" h="94664">
                    <a:moveTo>
                      <a:pt x="50314" y="50314"/>
                    </a:moveTo>
                    <a:lnTo>
                      <a:pt x="312415"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8" name="手繪多邊形: 圖案 187">
                <a:extLst>
                  <a:ext uri="{FF2B5EF4-FFF2-40B4-BE49-F238E27FC236}">
                    <a16:creationId xmlns:a16="http://schemas.microsoft.com/office/drawing/2014/main" id="{92C20FFF-F923-4FBD-B960-E493412BDE2A}"/>
                  </a:ext>
                </a:extLst>
              </p:cNvPr>
              <p:cNvSpPr/>
              <p:nvPr/>
            </p:nvSpPr>
            <p:spPr>
              <a:xfrm>
                <a:off x="16253744" y="11341207"/>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89" name="手繪多邊形: 圖案 188">
                <a:extLst>
                  <a:ext uri="{FF2B5EF4-FFF2-40B4-BE49-F238E27FC236}">
                    <a16:creationId xmlns:a16="http://schemas.microsoft.com/office/drawing/2014/main" id="{7B77E40D-01A0-4AC9-AB91-504E20C9B1EF}"/>
                  </a:ext>
                </a:extLst>
              </p:cNvPr>
              <p:cNvSpPr/>
              <p:nvPr/>
            </p:nvSpPr>
            <p:spPr>
              <a:xfrm>
                <a:off x="16253744" y="11497876"/>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190" name="手繪多邊形: 圖案 189">
                <a:extLst>
                  <a:ext uri="{FF2B5EF4-FFF2-40B4-BE49-F238E27FC236}">
                    <a16:creationId xmlns:a16="http://schemas.microsoft.com/office/drawing/2014/main" id="{91674B2A-9D44-41A6-8FFB-63E9925A13BC}"/>
                  </a:ext>
                </a:extLst>
              </p:cNvPr>
              <p:cNvSpPr/>
              <p:nvPr/>
            </p:nvSpPr>
            <p:spPr>
              <a:xfrm>
                <a:off x="16253744" y="11654545"/>
                <a:ext cx="615317" cy="94664"/>
              </a:xfrm>
              <a:custGeom>
                <a:avLst/>
                <a:gdLst>
                  <a:gd name="connsiteX0" fmla="*/ 50314 w 615317"/>
                  <a:gd name="connsiteY0" fmla="*/ 50314 h 94664"/>
                  <a:gd name="connsiteX1" fmla="*/ 574517 w 615317"/>
                  <a:gd name="connsiteY1" fmla="*/ 50314 h 94664"/>
                </a:gdLst>
                <a:ahLst/>
                <a:cxnLst>
                  <a:cxn ang="0">
                    <a:pos x="connsiteX0" y="connsiteY0"/>
                  </a:cxn>
                  <a:cxn ang="0">
                    <a:pos x="connsiteX1" y="connsiteY1"/>
                  </a:cxn>
                </a:cxnLst>
                <a:rect l="l" t="t" r="r" b="b"/>
                <a:pathLst>
                  <a:path w="615317" h="94664">
                    <a:moveTo>
                      <a:pt x="50314" y="50314"/>
                    </a:moveTo>
                    <a:lnTo>
                      <a:pt x="574517" y="50314"/>
                    </a:lnTo>
                  </a:path>
                </a:pathLst>
              </a:custGeom>
              <a:grpFill/>
              <a:ln w="12700" cap="rnd">
                <a:solidFill>
                  <a:schemeClr val="bg1"/>
                </a:solidFill>
                <a:prstDash val="solid"/>
                <a:miter/>
              </a:ln>
            </p:spPr>
            <p:txBody>
              <a:bodyPr rtlCol="0" anchor="ctr"/>
              <a:lstStyle/>
              <a:p>
                <a:endParaRPr lang="zh-TW" altLang="en-US" sz="2400">
                  <a:solidFill>
                    <a:schemeClr val="bg1"/>
                  </a:solidFill>
                  <a:latin typeface="Arial" panose="020B0604020202020204" pitchFamily="34" charset="0"/>
                  <a:cs typeface="Arial" panose="020B0604020202020204" pitchFamily="34" charset="0"/>
                </a:endParaRPr>
              </a:p>
            </p:txBody>
          </p:sp>
        </p:grpSp>
        <p:grpSp>
          <p:nvGrpSpPr>
            <p:cNvPr id="179" name="圖形 113">
              <a:extLst>
                <a:ext uri="{FF2B5EF4-FFF2-40B4-BE49-F238E27FC236}">
                  <a16:creationId xmlns:a16="http://schemas.microsoft.com/office/drawing/2014/main" id="{EDC8D5BF-02CA-4000-B0C4-D879CB3F7494}"/>
                </a:ext>
              </a:extLst>
            </p:cNvPr>
            <p:cNvGrpSpPr/>
            <p:nvPr/>
          </p:nvGrpSpPr>
          <p:grpSpPr>
            <a:xfrm>
              <a:off x="7312118" y="3899140"/>
              <a:ext cx="408248" cy="496517"/>
              <a:chOff x="5884043" y="5462967"/>
              <a:chExt cx="467409" cy="568471"/>
            </a:xfrm>
            <a:grpFill/>
          </p:grpSpPr>
          <p:sp>
            <p:nvSpPr>
              <p:cNvPr id="180" name="手繪多邊形: 圖案 179">
                <a:extLst>
                  <a:ext uri="{FF2B5EF4-FFF2-40B4-BE49-F238E27FC236}">
                    <a16:creationId xmlns:a16="http://schemas.microsoft.com/office/drawing/2014/main" id="{D9A73321-DF5E-4509-9513-370191324550}"/>
                  </a:ext>
                </a:extLst>
              </p:cNvPr>
              <p:cNvSpPr/>
              <p:nvPr/>
            </p:nvSpPr>
            <p:spPr>
              <a:xfrm>
                <a:off x="5884043" y="5462967"/>
                <a:ext cx="467409" cy="568471"/>
              </a:xfrm>
              <a:custGeom>
                <a:avLst/>
                <a:gdLst>
                  <a:gd name="connsiteX0" fmla="*/ 0 w 467409"/>
                  <a:gd name="connsiteY0" fmla="*/ 286825 h 568470"/>
                  <a:gd name="connsiteX1" fmla="*/ 0 w 467409"/>
                  <a:gd name="connsiteY1" fmla="*/ 49520 h 568470"/>
                  <a:gd name="connsiteX2" fmla="*/ 49646 w 467409"/>
                  <a:gd name="connsiteY2" fmla="*/ 0 h 568470"/>
                  <a:gd name="connsiteX3" fmla="*/ 421679 w 467409"/>
                  <a:gd name="connsiteY3" fmla="*/ 0 h 568470"/>
                  <a:gd name="connsiteX4" fmla="*/ 463177 w 467409"/>
                  <a:gd name="connsiteY4" fmla="*/ 22865 h 568470"/>
                  <a:gd name="connsiteX5" fmla="*/ 469620 w 467409"/>
                  <a:gd name="connsiteY5" fmla="*/ 46804 h 568470"/>
                  <a:gd name="connsiteX6" fmla="*/ 469872 w 467409"/>
                  <a:gd name="connsiteY6" fmla="*/ 527541 h 568470"/>
                  <a:gd name="connsiteX7" fmla="*/ 423005 w 467409"/>
                  <a:gd name="connsiteY7" fmla="*/ 574282 h 568470"/>
                  <a:gd name="connsiteX8" fmla="*/ 46930 w 467409"/>
                  <a:gd name="connsiteY8" fmla="*/ 574282 h 568470"/>
                  <a:gd name="connsiteX9" fmla="*/ 0 w 467409"/>
                  <a:gd name="connsiteY9" fmla="*/ 526151 h 568470"/>
                  <a:gd name="connsiteX10" fmla="*/ 0 w 467409"/>
                  <a:gd name="connsiteY10" fmla="*/ 286825 h 568470"/>
                  <a:gd name="connsiteX11" fmla="*/ 211345 w 467409"/>
                  <a:gd name="connsiteY11" fmla="*/ 424016 h 568470"/>
                  <a:gd name="connsiteX12" fmla="*/ 226314 w 467409"/>
                  <a:gd name="connsiteY12" fmla="*/ 425342 h 568470"/>
                  <a:gd name="connsiteX13" fmla="*/ 261749 w 467409"/>
                  <a:gd name="connsiteY13" fmla="*/ 423637 h 568470"/>
                  <a:gd name="connsiteX14" fmla="*/ 419531 w 467409"/>
                  <a:gd name="connsiteY14" fmla="*/ 208945 h 568470"/>
                  <a:gd name="connsiteX15" fmla="*/ 205849 w 467409"/>
                  <a:gd name="connsiteY15" fmla="*/ 54257 h 568470"/>
                  <a:gd name="connsiteX16" fmla="*/ 88366 w 467409"/>
                  <a:gd name="connsiteY16" fmla="*/ 354599 h 568470"/>
                  <a:gd name="connsiteX17" fmla="*/ 98472 w 467409"/>
                  <a:gd name="connsiteY17" fmla="*/ 357821 h 568470"/>
                  <a:gd name="connsiteX18" fmla="*/ 220630 w 467409"/>
                  <a:gd name="connsiteY18" fmla="*/ 316512 h 568470"/>
                  <a:gd name="connsiteX19" fmla="*/ 274508 w 467409"/>
                  <a:gd name="connsiteY19" fmla="*/ 299205 h 568470"/>
                  <a:gd name="connsiteX20" fmla="*/ 306974 w 467409"/>
                  <a:gd name="connsiteY20" fmla="*/ 317207 h 568470"/>
                  <a:gd name="connsiteX21" fmla="*/ 298573 w 467409"/>
                  <a:gd name="connsiteY21" fmla="*/ 350999 h 568470"/>
                  <a:gd name="connsiteX22" fmla="*/ 262381 w 467409"/>
                  <a:gd name="connsiteY22" fmla="*/ 381254 h 568470"/>
                  <a:gd name="connsiteX23" fmla="*/ 211345 w 467409"/>
                  <a:gd name="connsiteY23" fmla="*/ 424016 h 568470"/>
                  <a:gd name="connsiteX24" fmla="*/ 113568 w 467409"/>
                  <a:gd name="connsiteY24" fmla="*/ 473536 h 568470"/>
                  <a:gd name="connsiteX25" fmla="*/ 154119 w 467409"/>
                  <a:gd name="connsiteY25" fmla="*/ 456861 h 568470"/>
                  <a:gd name="connsiteX26" fmla="*/ 289794 w 467409"/>
                  <a:gd name="connsiteY26" fmla="*/ 343293 h 568470"/>
                  <a:gd name="connsiteX27" fmla="*/ 297879 w 467409"/>
                  <a:gd name="connsiteY27" fmla="*/ 329208 h 568470"/>
                  <a:gd name="connsiteX28" fmla="*/ 271224 w 467409"/>
                  <a:gd name="connsiteY28" fmla="*/ 311143 h 568470"/>
                  <a:gd name="connsiteX29" fmla="*/ 97461 w 467409"/>
                  <a:gd name="connsiteY29" fmla="*/ 370074 h 568470"/>
                  <a:gd name="connsiteX30" fmla="*/ 61900 w 467409"/>
                  <a:gd name="connsiteY30" fmla="*/ 411825 h 568470"/>
                  <a:gd name="connsiteX31" fmla="*/ 113568 w 467409"/>
                  <a:gd name="connsiteY31" fmla="*/ 473536 h 568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67409" h="568470">
                    <a:moveTo>
                      <a:pt x="0" y="286825"/>
                    </a:moveTo>
                    <a:cubicBezTo>
                      <a:pt x="0" y="207744"/>
                      <a:pt x="0" y="128664"/>
                      <a:pt x="0" y="49520"/>
                    </a:cubicBezTo>
                    <a:cubicBezTo>
                      <a:pt x="0" y="19265"/>
                      <a:pt x="19328" y="0"/>
                      <a:pt x="49646" y="0"/>
                    </a:cubicBezTo>
                    <a:cubicBezTo>
                      <a:pt x="173699" y="0"/>
                      <a:pt x="297689" y="0"/>
                      <a:pt x="421679" y="0"/>
                    </a:cubicBezTo>
                    <a:cubicBezTo>
                      <a:pt x="439743" y="0"/>
                      <a:pt x="454397" y="7011"/>
                      <a:pt x="463177" y="22865"/>
                    </a:cubicBezTo>
                    <a:cubicBezTo>
                      <a:pt x="467093" y="29939"/>
                      <a:pt x="469620" y="38782"/>
                      <a:pt x="469620" y="46804"/>
                    </a:cubicBezTo>
                    <a:cubicBezTo>
                      <a:pt x="469999" y="207050"/>
                      <a:pt x="469936" y="367295"/>
                      <a:pt x="469872" y="527541"/>
                    </a:cubicBezTo>
                    <a:cubicBezTo>
                      <a:pt x="469872" y="554196"/>
                      <a:pt x="449723" y="574219"/>
                      <a:pt x="423005" y="574282"/>
                    </a:cubicBezTo>
                    <a:cubicBezTo>
                      <a:pt x="297626" y="574408"/>
                      <a:pt x="172247" y="574345"/>
                      <a:pt x="46930" y="574282"/>
                    </a:cubicBezTo>
                    <a:cubicBezTo>
                      <a:pt x="19770" y="574219"/>
                      <a:pt x="0" y="553817"/>
                      <a:pt x="0" y="526151"/>
                    </a:cubicBezTo>
                    <a:cubicBezTo>
                      <a:pt x="0" y="446376"/>
                      <a:pt x="0" y="366600"/>
                      <a:pt x="0" y="286825"/>
                    </a:cubicBezTo>
                    <a:close/>
                    <a:moveTo>
                      <a:pt x="211345" y="424016"/>
                    </a:moveTo>
                    <a:cubicBezTo>
                      <a:pt x="217724" y="424584"/>
                      <a:pt x="222019" y="425406"/>
                      <a:pt x="226314" y="425342"/>
                    </a:cubicBezTo>
                    <a:cubicBezTo>
                      <a:pt x="238126" y="425027"/>
                      <a:pt x="250064" y="425342"/>
                      <a:pt x="261749" y="423637"/>
                    </a:cubicBezTo>
                    <a:cubicBezTo>
                      <a:pt x="364705" y="408983"/>
                      <a:pt x="435827" y="311964"/>
                      <a:pt x="419531" y="208945"/>
                    </a:cubicBezTo>
                    <a:cubicBezTo>
                      <a:pt x="403425" y="107441"/>
                      <a:pt x="307416" y="37961"/>
                      <a:pt x="205849" y="54257"/>
                    </a:cubicBezTo>
                    <a:cubicBezTo>
                      <a:pt x="64490" y="76933"/>
                      <a:pt x="-253" y="242421"/>
                      <a:pt x="88366" y="354599"/>
                    </a:cubicBezTo>
                    <a:cubicBezTo>
                      <a:pt x="91271" y="358326"/>
                      <a:pt x="93671" y="359463"/>
                      <a:pt x="98472" y="357821"/>
                    </a:cubicBezTo>
                    <a:cubicBezTo>
                      <a:pt x="139149" y="343862"/>
                      <a:pt x="179889" y="330155"/>
                      <a:pt x="220630" y="316512"/>
                    </a:cubicBezTo>
                    <a:cubicBezTo>
                      <a:pt x="238505" y="310511"/>
                      <a:pt x="256317" y="304132"/>
                      <a:pt x="274508" y="299205"/>
                    </a:cubicBezTo>
                    <a:cubicBezTo>
                      <a:pt x="287772" y="295668"/>
                      <a:pt x="300658" y="303690"/>
                      <a:pt x="306974" y="317207"/>
                    </a:cubicBezTo>
                    <a:cubicBezTo>
                      <a:pt x="312343" y="328702"/>
                      <a:pt x="308932" y="342409"/>
                      <a:pt x="298573" y="350999"/>
                    </a:cubicBezTo>
                    <a:cubicBezTo>
                      <a:pt x="286509" y="361042"/>
                      <a:pt x="274445" y="371148"/>
                      <a:pt x="262381" y="381254"/>
                    </a:cubicBezTo>
                    <a:cubicBezTo>
                      <a:pt x="245895" y="395024"/>
                      <a:pt x="229409" y="408920"/>
                      <a:pt x="211345" y="424016"/>
                    </a:cubicBezTo>
                    <a:close/>
                    <a:moveTo>
                      <a:pt x="113568" y="473536"/>
                    </a:moveTo>
                    <a:cubicBezTo>
                      <a:pt x="129548" y="473978"/>
                      <a:pt x="142244" y="466841"/>
                      <a:pt x="154119" y="456861"/>
                    </a:cubicBezTo>
                    <a:cubicBezTo>
                      <a:pt x="199280" y="418900"/>
                      <a:pt x="244758" y="381317"/>
                      <a:pt x="289794" y="343293"/>
                    </a:cubicBezTo>
                    <a:cubicBezTo>
                      <a:pt x="293773" y="339945"/>
                      <a:pt x="297310" y="334198"/>
                      <a:pt x="297879" y="329208"/>
                    </a:cubicBezTo>
                    <a:cubicBezTo>
                      <a:pt x="299584" y="315185"/>
                      <a:pt x="285941" y="306216"/>
                      <a:pt x="271224" y="311143"/>
                    </a:cubicBezTo>
                    <a:cubicBezTo>
                      <a:pt x="213303" y="330660"/>
                      <a:pt x="155319" y="350241"/>
                      <a:pt x="97461" y="370074"/>
                    </a:cubicBezTo>
                    <a:cubicBezTo>
                      <a:pt x="77628" y="376896"/>
                      <a:pt x="65437" y="390729"/>
                      <a:pt x="61900" y="411825"/>
                    </a:cubicBezTo>
                    <a:cubicBezTo>
                      <a:pt x="56531" y="443344"/>
                      <a:pt x="81544" y="473347"/>
                      <a:pt x="113568" y="473536"/>
                    </a:cubicBezTo>
                    <a:close/>
                  </a:path>
                </a:pathLst>
              </a:custGeom>
              <a:grpFill/>
              <a:ln w="1270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181" name="手繪多邊形: 圖案 180">
                <a:extLst>
                  <a:ext uri="{FF2B5EF4-FFF2-40B4-BE49-F238E27FC236}">
                    <a16:creationId xmlns:a16="http://schemas.microsoft.com/office/drawing/2014/main" id="{34707418-070B-4DC0-B1B5-C7C96D0C080E}"/>
                  </a:ext>
                </a:extLst>
              </p:cNvPr>
              <p:cNvSpPr/>
              <p:nvPr/>
            </p:nvSpPr>
            <p:spPr>
              <a:xfrm>
                <a:off x="6084523" y="5667046"/>
                <a:ext cx="63163" cy="63163"/>
              </a:xfrm>
              <a:custGeom>
                <a:avLst/>
                <a:gdLst>
                  <a:gd name="connsiteX0" fmla="*/ 1 w 63163"/>
                  <a:gd name="connsiteY0" fmla="*/ 34552 h 63163"/>
                  <a:gd name="connsiteX1" fmla="*/ 34804 w 63163"/>
                  <a:gd name="connsiteY1" fmla="*/ 2 h 63163"/>
                  <a:gd name="connsiteX2" fmla="*/ 68912 w 63163"/>
                  <a:gd name="connsiteY2" fmla="*/ 35247 h 63163"/>
                  <a:gd name="connsiteX3" fmla="*/ 33793 w 63163"/>
                  <a:gd name="connsiteY3" fmla="*/ 69355 h 63163"/>
                  <a:gd name="connsiteX4" fmla="*/ 1 w 63163"/>
                  <a:gd name="connsiteY4" fmla="*/ 34552 h 631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63" h="63163">
                    <a:moveTo>
                      <a:pt x="1" y="34552"/>
                    </a:moveTo>
                    <a:cubicBezTo>
                      <a:pt x="190" y="15161"/>
                      <a:pt x="15602" y="-188"/>
                      <a:pt x="34804" y="2"/>
                    </a:cubicBezTo>
                    <a:cubicBezTo>
                      <a:pt x="54005" y="191"/>
                      <a:pt x="69165" y="15856"/>
                      <a:pt x="68912" y="35247"/>
                    </a:cubicBezTo>
                    <a:cubicBezTo>
                      <a:pt x="68659" y="54575"/>
                      <a:pt x="53184" y="69608"/>
                      <a:pt x="33793" y="69355"/>
                    </a:cubicBezTo>
                    <a:cubicBezTo>
                      <a:pt x="14907" y="69039"/>
                      <a:pt x="-126" y="53564"/>
                      <a:pt x="1" y="34552"/>
                    </a:cubicBezTo>
                    <a:close/>
                  </a:path>
                </a:pathLst>
              </a:custGeom>
              <a:grpFill/>
              <a:ln w="1270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182" name="手繪多邊形: 圖案 181">
                <a:extLst>
                  <a:ext uri="{FF2B5EF4-FFF2-40B4-BE49-F238E27FC236}">
                    <a16:creationId xmlns:a16="http://schemas.microsoft.com/office/drawing/2014/main" id="{714501C9-46B7-42E9-ACEE-FF481C66BC89}"/>
                  </a:ext>
                </a:extLst>
              </p:cNvPr>
              <p:cNvSpPr/>
              <p:nvPr/>
            </p:nvSpPr>
            <p:spPr>
              <a:xfrm>
                <a:off x="5978467" y="5863228"/>
                <a:ext cx="37898" cy="37898"/>
              </a:xfrm>
              <a:custGeom>
                <a:avLst/>
                <a:gdLst>
                  <a:gd name="connsiteX0" fmla="*/ 20344 w 37898"/>
                  <a:gd name="connsiteY0" fmla="*/ 40051 h 37898"/>
                  <a:gd name="connsiteX1" fmla="*/ 5 w 37898"/>
                  <a:gd name="connsiteY1" fmla="*/ 20344 h 37898"/>
                  <a:gd name="connsiteX2" fmla="*/ 19649 w 37898"/>
                  <a:gd name="connsiteY2" fmla="*/ 5 h 37898"/>
                  <a:gd name="connsiteX3" fmla="*/ 40367 w 37898"/>
                  <a:gd name="connsiteY3" fmla="*/ 19965 h 37898"/>
                  <a:gd name="connsiteX4" fmla="*/ 20344 w 37898"/>
                  <a:gd name="connsiteY4" fmla="*/ 40051 h 37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898" h="37898">
                    <a:moveTo>
                      <a:pt x="20344" y="40051"/>
                    </a:moveTo>
                    <a:cubicBezTo>
                      <a:pt x="9353" y="40177"/>
                      <a:pt x="258" y="31334"/>
                      <a:pt x="5" y="20344"/>
                    </a:cubicBezTo>
                    <a:cubicBezTo>
                      <a:pt x="-247" y="9416"/>
                      <a:pt x="8595" y="258"/>
                      <a:pt x="19649" y="5"/>
                    </a:cubicBezTo>
                    <a:cubicBezTo>
                      <a:pt x="31019" y="-247"/>
                      <a:pt x="40430" y="8848"/>
                      <a:pt x="40367" y="19965"/>
                    </a:cubicBezTo>
                    <a:cubicBezTo>
                      <a:pt x="40240" y="30955"/>
                      <a:pt x="31271" y="39924"/>
                      <a:pt x="20344" y="40051"/>
                    </a:cubicBezTo>
                    <a:close/>
                  </a:path>
                </a:pathLst>
              </a:custGeom>
              <a:grpFill/>
              <a:ln w="1270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grpSp>
      </p:grpSp>
      <p:sp>
        <p:nvSpPr>
          <p:cNvPr id="282" name="文字方塊 281">
            <a:extLst>
              <a:ext uri="{FF2B5EF4-FFF2-40B4-BE49-F238E27FC236}">
                <a16:creationId xmlns:a16="http://schemas.microsoft.com/office/drawing/2014/main" id="{65E6732B-7214-471B-AB41-8A59B463DF0E}"/>
              </a:ext>
            </a:extLst>
          </p:cNvPr>
          <p:cNvSpPr txBox="1"/>
          <p:nvPr/>
        </p:nvSpPr>
        <p:spPr>
          <a:xfrm>
            <a:off x="6168013" y="3997272"/>
            <a:ext cx="11731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1200" b="1">
                <a:solidFill>
                  <a:schemeClr val="bg1"/>
                </a:solidFill>
                <a:latin typeface="Arial" panose="020B0604020202020204" pitchFamily="34" charset="0"/>
                <a:ea typeface="新細明體"/>
                <a:cs typeface="Arial" panose="020B0604020202020204" pitchFamily="34" charset="0"/>
              </a:rPr>
              <a:t>Cloud LUN</a:t>
            </a:r>
          </a:p>
        </p:txBody>
      </p:sp>
      <p:grpSp>
        <p:nvGrpSpPr>
          <p:cNvPr id="283" name="群組 282">
            <a:extLst>
              <a:ext uri="{FF2B5EF4-FFF2-40B4-BE49-F238E27FC236}">
                <a16:creationId xmlns:a16="http://schemas.microsoft.com/office/drawing/2014/main" id="{3D87E6A6-7F53-4710-A61B-4A88AAFBC1E6}"/>
              </a:ext>
            </a:extLst>
          </p:cNvPr>
          <p:cNvGrpSpPr/>
          <p:nvPr/>
        </p:nvGrpSpPr>
        <p:grpSpPr>
          <a:xfrm>
            <a:off x="6252704" y="3263617"/>
            <a:ext cx="849928" cy="666137"/>
            <a:chOff x="6612338" y="3841845"/>
            <a:chExt cx="1023583" cy="696036"/>
          </a:xfrm>
          <a:solidFill>
            <a:srgbClr val="0070C0"/>
          </a:solidFill>
        </p:grpSpPr>
        <p:sp>
          <p:nvSpPr>
            <p:cNvPr id="284" name="手繪多邊形: 圖案 283">
              <a:extLst>
                <a:ext uri="{FF2B5EF4-FFF2-40B4-BE49-F238E27FC236}">
                  <a16:creationId xmlns:a16="http://schemas.microsoft.com/office/drawing/2014/main" id="{C78B9EF5-54A3-4985-A9D4-95A2416D6D6C}"/>
                </a:ext>
              </a:extLst>
            </p:cNvPr>
            <p:cNvSpPr/>
            <p:nvPr/>
          </p:nvSpPr>
          <p:spPr>
            <a:xfrm>
              <a:off x="6730153" y="4185314"/>
              <a:ext cx="877057" cy="168376"/>
            </a:xfrm>
            <a:custGeom>
              <a:avLst/>
              <a:gdLst>
                <a:gd name="connsiteX0" fmla="*/ 0 w 877057"/>
                <a:gd name="connsiteY0" fmla="*/ 164925 h 162064"/>
                <a:gd name="connsiteX1" fmla="*/ 47666 w 877057"/>
                <a:gd name="connsiteY1" fmla="*/ 110585 h 162064"/>
                <a:gd name="connsiteX2" fmla="*/ 119165 w 877057"/>
                <a:gd name="connsiteY2" fmla="*/ 32413 h 162064"/>
                <a:gd name="connsiteX3" fmla="*/ 138232 w 877057"/>
                <a:gd name="connsiteY3" fmla="*/ 10487 h 162064"/>
                <a:gd name="connsiteX4" fmla="*/ 162065 w 877057"/>
                <a:gd name="connsiteY4" fmla="*/ 0 h 162064"/>
                <a:gd name="connsiteX5" fmla="*/ 720712 w 877057"/>
                <a:gd name="connsiteY5" fmla="*/ 0 h 162064"/>
                <a:gd name="connsiteX6" fmla="*/ 747405 w 877057"/>
                <a:gd name="connsiteY6" fmla="*/ 10487 h 162064"/>
                <a:gd name="connsiteX7" fmla="*/ 882777 w 877057"/>
                <a:gd name="connsiteY7" fmla="*/ 162065 h 162064"/>
                <a:gd name="connsiteX8" fmla="*/ 882777 w 877057"/>
                <a:gd name="connsiteY8" fmla="*/ 164925 h 162064"/>
                <a:gd name="connsiteX9" fmla="*/ 0 w 877057"/>
                <a:gd name="connsiteY9" fmla="*/ 164925 h 162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7057" h="162064">
                  <a:moveTo>
                    <a:pt x="0" y="164925"/>
                  </a:moveTo>
                  <a:cubicBezTo>
                    <a:pt x="16206" y="145858"/>
                    <a:pt x="32413" y="128699"/>
                    <a:pt x="47666" y="110585"/>
                  </a:cubicBezTo>
                  <a:cubicBezTo>
                    <a:pt x="71499" y="83892"/>
                    <a:pt x="95332" y="58153"/>
                    <a:pt x="119165" y="32413"/>
                  </a:cubicBezTo>
                  <a:cubicBezTo>
                    <a:pt x="125839" y="25740"/>
                    <a:pt x="132512" y="18113"/>
                    <a:pt x="138232" y="10487"/>
                  </a:cubicBezTo>
                  <a:cubicBezTo>
                    <a:pt x="143952" y="2860"/>
                    <a:pt x="151578" y="0"/>
                    <a:pt x="162065" y="0"/>
                  </a:cubicBezTo>
                  <a:cubicBezTo>
                    <a:pt x="347963" y="0"/>
                    <a:pt x="534814" y="0"/>
                    <a:pt x="720712" y="0"/>
                  </a:cubicBezTo>
                  <a:cubicBezTo>
                    <a:pt x="731199" y="0"/>
                    <a:pt x="739779" y="1907"/>
                    <a:pt x="747405" y="10487"/>
                  </a:cubicBezTo>
                  <a:cubicBezTo>
                    <a:pt x="792211" y="61966"/>
                    <a:pt x="837971" y="111539"/>
                    <a:pt x="882777" y="162065"/>
                  </a:cubicBezTo>
                  <a:cubicBezTo>
                    <a:pt x="882777" y="162065"/>
                    <a:pt x="882777" y="163018"/>
                    <a:pt x="882777" y="164925"/>
                  </a:cubicBezTo>
                  <a:cubicBezTo>
                    <a:pt x="589154" y="164925"/>
                    <a:pt x="295530" y="164925"/>
                    <a:pt x="0" y="164925"/>
                  </a:cubicBezTo>
                  <a:close/>
                </a:path>
              </a:pathLst>
            </a:custGeom>
            <a:grpFill/>
            <a:ln w="1270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85" name="手繪多邊形: 圖案 284">
              <a:extLst>
                <a:ext uri="{FF2B5EF4-FFF2-40B4-BE49-F238E27FC236}">
                  <a16:creationId xmlns:a16="http://schemas.microsoft.com/office/drawing/2014/main" id="{15C4F408-45A3-4493-AC00-ADBEAF804986}"/>
                </a:ext>
              </a:extLst>
            </p:cNvPr>
            <p:cNvSpPr/>
            <p:nvPr/>
          </p:nvSpPr>
          <p:spPr>
            <a:xfrm>
              <a:off x="6844837" y="4408227"/>
              <a:ext cx="75696" cy="75692"/>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chemeClr val="bg1"/>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86" name="手繪多邊形: 圖案 285">
              <a:extLst>
                <a:ext uri="{FF2B5EF4-FFF2-40B4-BE49-F238E27FC236}">
                  <a16:creationId xmlns:a16="http://schemas.microsoft.com/office/drawing/2014/main" id="{D8AEE9E0-10C4-4EB0-AF36-0C9AB3E8EDC3}"/>
                </a:ext>
              </a:extLst>
            </p:cNvPr>
            <p:cNvSpPr/>
            <p:nvPr/>
          </p:nvSpPr>
          <p:spPr>
            <a:xfrm flipH="1">
              <a:off x="6612338" y="3841845"/>
              <a:ext cx="754387" cy="409433"/>
            </a:xfrm>
            <a:custGeom>
              <a:avLst/>
              <a:gdLst>
                <a:gd name="connsiteX0" fmla="*/ 460275 w 841660"/>
                <a:gd name="connsiteY0" fmla="*/ 0 h 542595"/>
                <a:gd name="connsiteX1" fmla="*/ 683491 w 841660"/>
                <a:gd name="connsiteY1" fmla="*/ 207169 h 542595"/>
                <a:gd name="connsiteX2" fmla="*/ 841660 w 841660"/>
                <a:gd name="connsiteY2" fmla="*/ 374651 h 542595"/>
                <a:gd name="connsiteX3" fmla="*/ 670697 w 841660"/>
                <a:gd name="connsiteY3" fmla="*/ 542595 h 542595"/>
                <a:gd name="connsiteX4" fmla="*/ 596375 w 841660"/>
                <a:gd name="connsiteY4" fmla="*/ 542595 h 542595"/>
                <a:gd name="connsiteX5" fmla="*/ 596375 w 841660"/>
                <a:gd name="connsiteY5" fmla="*/ 516753 h 542595"/>
                <a:gd name="connsiteX6" fmla="*/ 670697 w 841660"/>
                <a:gd name="connsiteY6" fmla="*/ 516753 h 542595"/>
                <a:gd name="connsiteX7" fmla="*/ 815354 w 841660"/>
                <a:gd name="connsiteY7" fmla="*/ 374651 h 542595"/>
                <a:gd name="connsiteX8" fmla="*/ 670697 w 841660"/>
                <a:gd name="connsiteY8" fmla="*/ 232548 h 542595"/>
                <a:gd name="connsiteX9" fmla="*/ 657544 w 841660"/>
                <a:gd name="connsiteY9" fmla="*/ 232548 h 542595"/>
                <a:gd name="connsiteX10" fmla="*/ 657544 w 841660"/>
                <a:gd name="connsiteY10" fmla="*/ 219628 h 542595"/>
                <a:gd name="connsiteX11" fmla="*/ 460275 w 841660"/>
                <a:gd name="connsiteY11" fmla="*/ 25842 h 542595"/>
                <a:gd name="connsiteX12" fmla="*/ 287651 w 841660"/>
                <a:gd name="connsiteY12" fmla="*/ 122544 h 542595"/>
                <a:gd name="connsiteX13" fmla="*/ 283913 w 841660"/>
                <a:gd name="connsiteY13" fmla="*/ 129209 h 542595"/>
                <a:gd name="connsiteX14" fmla="*/ 263006 w 841660"/>
                <a:gd name="connsiteY14" fmla="*/ 129209 h 542595"/>
                <a:gd name="connsiteX15" fmla="*/ 157809 w 841660"/>
                <a:gd name="connsiteY15" fmla="*/ 232548 h 542595"/>
                <a:gd name="connsiteX16" fmla="*/ 157809 w 841660"/>
                <a:gd name="connsiteY16" fmla="*/ 245469 h 542595"/>
                <a:gd name="connsiteX17" fmla="*/ 144656 w 841660"/>
                <a:gd name="connsiteY17" fmla="*/ 245469 h 542595"/>
                <a:gd name="connsiteX18" fmla="*/ 26306 w 841660"/>
                <a:gd name="connsiteY18" fmla="*/ 374651 h 542595"/>
                <a:gd name="connsiteX19" fmla="*/ 36794 w 841660"/>
                <a:gd name="connsiteY19" fmla="*/ 425556 h 542595"/>
                <a:gd name="connsiteX20" fmla="*/ 10491 w 841660"/>
                <a:gd name="connsiteY20" fmla="*/ 425556 h 542595"/>
                <a:gd name="connsiteX21" fmla="*/ 0 w 841660"/>
                <a:gd name="connsiteY21" fmla="*/ 374651 h 542595"/>
                <a:gd name="connsiteX22" fmla="*/ 131946 w 841660"/>
                <a:gd name="connsiteY22" fmla="*/ 220144 h 542595"/>
                <a:gd name="connsiteX23" fmla="*/ 263006 w 841660"/>
                <a:gd name="connsiteY23" fmla="*/ 103340 h 542595"/>
                <a:gd name="connsiteX24" fmla="*/ 268572 w 841660"/>
                <a:gd name="connsiteY24" fmla="*/ 103340 h 542595"/>
                <a:gd name="connsiteX25" fmla="*/ 460275 w 841660"/>
                <a:gd name="connsiteY25" fmla="*/ 0 h 54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1660" h="542595">
                  <a:moveTo>
                    <a:pt x="460275" y="0"/>
                  </a:moveTo>
                  <a:cubicBezTo>
                    <a:pt x="579318" y="0"/>
                    <a:pt x="676900" y="91833"/>
                    <a:pt x="683491" y="207169"/>
                  </a:cubicBezTo>
                  <a:cubicBezTo>
                    <a:pt x="771796" y="213616"/>
                    <a:pt x="841660" y="286272"/>
                    <a:pt x="841660" y="374651"/>
                  </a:cubicBezTo>
                  <a:cubicBezTo>
                    <a:pt x="841660" y="467246"/>
                    <a:pt x="764985" y="542595"/>
                    <a:pt x="670697" y="542595"/>
                  </a:cubicBezTo>
                  <a:lnTo>
                    <a:pt x="596375" y="542595"/>
                  </a:lnTo>
                  <a:lnTo>
                    <a:pt x="596375" y="516753"/>
                  </a:lnTo>
                  <a:lnTo>
                    <a:pt x="670697" y="516753"/>
                  </a:lnTo>
                  <a:cubicBezTo>
                    <a:pt x="750447" y="516753"/>
                    <a:pt x="815354" y="452992"/>
                    <a:pt x="815354" y="374651"/>
                  </a:cubicBezTo>
                  <a:cubicBezTo>
                    <a:pt x="815354" y="296309"/>
                    <a:pt x="750475" y="232548"/>
                    <a:pt x="670697" y="232548"/>
                  </a:cubicBezTo>
                  <a:lnTo>
                    <a:pt x="657544" y="232548"/>
                  </a:lnTo>
                  <a:lnTo>
                    <a:pt x="657544" y="219628"/>
                  </a:lnTo>
                  <a:cubicBezTo>
                    <a:pt x="657544" y="112752"/>
                    <a:pt x="569045" y="25842"/>
                    <a:pt x="460275" y="25842"/>
                  </a:cubicBezTo>
                  <a:cubicBezTo>
                    <a:pt x="386341" y="25842"/>
                    <a:pt x="321822" y="61993"/>
                    <a:pt x="287651" y="122544"/>
                  </a:cubicBezTo>
                  <a:lnTo>
                    <a:pt x="283913" y="129209"/>
                  </a:lnTo>
                  <a:lnTo>
                    <a:pt x="263006" y="129209"/>
                  </a:lnTo>
                  <a:cubicBezTo>
                    <a:pt x="185444" y="129209"/>
                    <a:pt x="157809" y="182579"/>
                    <a:pt x="157809" y="232548"/>
                  </a:cubicBezTo>
                  <a:lnTo>
                    <a:pt x="157809" y="245469"/>
                  </a:lnTo>
                  <a:lnTo>
                    <a:pt x="144656" y="245469"/>
                  </a:lnTo>
                  <a:cubicBezTo>
                    <a:pt x="77201" y="245469"/>
                    <a:pt x="26306" y="300988"/>
                    <a:pt x="26306" y="374651"/>
                  </a:cubicBezTo>
                  <a:lnTo>
                    <a:pt x="36794" y="425556"/>
                  </a:lnTo>
                  <a:lnTo>
                    <a:pt x="10491" y="425556"/>
                  </a:lnTo>
                  <a:lnTo>
                    <a:pt x="0" y="374651"/>
                  </a:lnTo>
                  <a:cubicBezTo>
                    <a:pt x="0" y="290869"/>
                    <a:pt x="55880" y="226618"/>
                    <a:pt x="131946" y="220144"/>
                  </a:cubicBezTo>
                  <a:cubicBezTo>
                    <a:pt x="137124" y="148767"/>
                    <a:pt x="187411" y="103340"/>
                    <a:pt x="263006" y="103340"/>
                  </a:cubicBezTo>
                  <a:lnTo>
                    <a:pt x="268572" y="103340"/>
                  </a:lnTo>
                  <a:cubicBezTo>
                    <a:pt x="308281" y="38491"/>
                    <a:pt x="379363" y="0"/>
                    <a:pt x="460275"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sp>
          <p:nvSpPr>
            <p:cNvPr id="287" name="矩形: 圓角化同側角落 286">
              <a:extLst>
                <a:ext uri="{FF2B5EF4-FFF2-40B4-BE49-F238E27FC236}">
                  <a16:creationId xmlns:a16="http://schemas.microsoft.com/office/drawing/2014/main" id="{6332F32B-83EF-495F-899F-71EC8E04C303}"/>
                </a:ext>
              </a:extLst>
            </p:cNvPr>
            <p:cNvSpPr/>
            <p:nvPr/>
          </p:nvSpPr>
          <p:spPr>
            <a:xfrm>
              <a:off x="6707874" y="4360460"/>
              <a:ext cx="928047" cy="177421"/>
            </a:xfrm>
            <a:prstGeom prst="round2Same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sp>
          <p:nvSpPr>
            <p:cNvPr id="288" name="矩形: 圓角 287">
              <a:extLst>
                <a:ext uri="{FF2B5EF4-FFF2-40B4-BE49-F238E27FC236}">
                  <a16:creationId xmlns:a16="http://schemas.microsoft.com/office/drawing/2014/main" id="{B516203A-8CBB-444C-81C1-DE6DB1433C10}"/>
                </a:ext>
              </a:extLst>
            </p:cNvPr>
            <p:cNvSpPr/>
            <p:nvPr/>
          </p:nvSpPr>
          <p:spPr>
            <a:xfrm>
              <a:off x="7327167" y="4427815"/>
              <a:ext cx="211760" cy="53060"/>
            </a:xfrm>
            <a:prstGeom prst="roundRect">
              <a:avLst/>
            </a:prstGeom>
            <a:grp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grpSp>
      <p:sp>
        <p:nvSpPr>
          <p:cNvPr id="289" name="文字方塊 288">
            <a:extLst>
              <a:ext uri="{FF2B5EF4-FFF2-40B4-BE49-F238E27FC236}">
                <a16:creationId xmlns:a16="http://schemas.microsoft.com/office/drawing/2014/main" id="{2F811D02-BA4D-495E-A1B1-A3BADBC860C4}"/>
              </a:ext>
            </a:extLst>
          </p:cNvPr>
          <p:cNvSpPr txBox="1"/>
          <p:nvPr/>
        </p:nvSpPr>
        <p:spPr>
          <a:xfrm>
            <a:off x="6318517" y="2945556"/>
            <a:ext cx="92680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b="1">
                <a:solidFill>
                  <a:schemeClr val="bg1"/>
                </a:solidFill>
                <a:latin typeface="Arial" panose="020B0604020202020204" pitchFamily="34" charset="0"/>
                <a:ea typeface="新細明體"/>
                <a:cs typeface="Arial" panose="020B0604020202020204" pitchFamily="34" charset="0"/>
              </a:rPr>
              <a:t>Target</a:t>
            </a:r>
          </a:p>
        </p:txBody>
      </p:sp>
      <p:grpSp>
        <p:nvGrpSpPr>
          <p:cNvPr id="293" name="群組 292">
            <a:extLst>
              <a:ext uri="{FF2B5EF4-FFF2-40B4-BE49-F238E27FC236}">
                <a16:creationId xmlns:a16="http://schemas.microsoft.com/office/drawing/2014/main" id="{4C9761F3-298F-438C-8880-2950FF04EFF8}"/>
              </a:ext>
            </a:extLst>
          </p:cNvPr>
          <p:cNvGrpSpPr/>
          <p:nvPr/>
        </p:nvGrpSpPr>
        <p:grpSpPr>
          <a:xfrm>
            <a:off x="2404373" y="3509647"/>
            <a:ext cx="796370" cy="1138601"/>
            <a:chOff x="4912659" y="5508327"/>
            <a:chExt cx="905540" cy="1215201"/>
          </a:xfrm>
          <a:solidFill>
            <a:srgbClr val="0070C0"/>
          </a:solidFill>
        </p:grpSpPr>
        <p:sp>
          <p:nvSpPr>
            <p:cNvPr id="294" name="手繪多邊形: 圖案 293">
              <a:extLst>
                <a:ext uri="{FF2B5EF4-FFF2-40B4-BE49-F238E27FC236}">
                  <a16:creationId xmlns:a16="http://schemas.microsoft.com/office/drawing/2014/main" id="{F7F0750A-AF9E-4533-A5FB-CE1B96182782}"/>
                </a:ext>
              </a:extLst>
            </p:cNvPr>
            <p:cNvSpPr/>
            <p:nvPr/>
          </p:nvSpPr>
          <p:spPr>
            <a:xfrm>
              <a:off x="4937913" y="5508327"/>
              <a:ext cx="870633" cy="110304"/>
            </a:xfrm>
            <a:custGeom>
              <a:avLst/>
              <a:gdLst>
                <a:gd name="connsiteX0" fmla="*/ 0 w 877057"/>
                <a:gd name="connsiteY0" fmla="*/ 164925 h 162064"/>
                <a:gd name="connsiteX1" fmla="*/ 47666 w 877057"/>
                <a:gd name="connsiteY1" fmla="*/ 110585 h 162064"/>
                <a:gd name="connsiteX2" fmla="*/ 119165 w 877057"/>
                <a:gd name="connsiteY2" fmla="*/ 32413 h 162064"/>
                <a:gd name="connsiteX3" fmla="*/ 138232 w 877057"/>
                <a:gd name="connsiteY3" fmla="*/ 10487 h 162064"/>
                <a:gd name="connsiteX4" fmla="*/ 162065 w 877057"/>
                <a:gd name="connsiteY4" fmla="*/ 0 h 162064"/>
                <a:gd name="connsiteX5" fmla="*/ 720712 w 877057"/>
                <a:gd name="connsiteY5" fmla="*/ 0 h 162064"/>
                <a:gd name="connsiteX6" fmla="*/ 747405 w 877057"/>
                <a:gd name="connsiteY6" fmla="*/ 10487 h 162064"/>
                <a:gd name="connsiteX7" fmla="*/ 882777 w 877057"/>
                <a:gd name="connsiteY7" fmla="*/ 162065 h 162064"/>
                <a:gd name="connsiteX8" fmla="*/ 882777 w 877057"/>
                <a:gd name="connsiteY8" fmla="*/ 164925 h 162064"/>
                <a:gd name="connsiteX9" fmla="*/ 0 w 877057"/>
                <a:gd name="connsiteY9" fmla="*/ 164925 h 162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7057" h="162064">
                  <a:moveTo>
                    <a:pt x="0" y="164925"/>
                  </a:moveTo>
                  <a:cubicBezTo>
                    <a:pt x="16206" y="145858"/>
                    <a:pt x="32413" y="128699"/>
                    <a:pt x="47666" y="110585"/>
                  </a:cubicBezTo>
                  <a:cubicBezTo>
                    <a:pt x="71499" y="83892"/>
                    <a:pt x="95332" y="58153"/>
                    <a:pt x="119165" y="32413"/>
                  </a:cubicBezTo>
                  <a:cubicBezTo>
                    <a:pt x="125839" y="25740"/>
                    <a:pt x="132512" y="18113"/>
                    <a:pt x="138232" y="10487"/>
                  </a:cubicBezTo>
                  <a:cubicBezTo>
                    <a:pt x="143952" y="2860"/>
                    <a:pt x="151578" y="0"/>
                    <a:pt x="162065" y="0"/>
                  </a:cubicBezTo>
                  <a:cubicBezTo>
                    <a:pt x="347963" y="0"/>
                    <a:pt x="534814" y="0"/>
                    <a:pt x="720712" y="0"/>
                  </a:cubicBezTo>
                  <a:cubicBezTo>
                    <a:pt x="731199" y="0"/>
                    <a:pt x="739779" y="1907"/>
                    <a:pt x="747405" y="10487"/>
                  </a:cubicBezTo>
                  <a:cubicBezTo>
                    <a:pt x="792211" y="61966"/>
                    <a:pt x="837971" y="111539"/>
                    <a:pt x="882777" y="162065"/>
                  </a:cubicBezTo>
                  <a:cubicBezTo>
                    <a:pt x="882777" y="162065"/>
                    <a:pt x="882777" y="163018"/>
                    <a:pt x="882777" y="164925"/>
                  </a:cubicBezTo>
                  <a:cubicBezTo>
                    <a:pt x="589154" y="164925"/>
                    <a:pt x="295530" y="164925"/>
                    <a:pt x="0" y="164925"/>
                  </a:cubicBezTo>
                  <a:close/>
                </a:path>
              </a:pathLst>
            </a:custGeom>
            <a:grpFill/>
            <a:ln w="19050" cap="flat">
              <a:solidFill>
                <a:srgbClr val="171716"/>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95" name="手繪多邊形: 圖案 294">
              <a:extLst>
                <a:ext uri="{FF2B5EF4-FFF2-40B4-BE49-F238E27FC236}">
                  <a16:creationId xmlns:a16="http://schemas.microsoft.com/office/drawing/2014/main" id="{92570D56-C214-418F-AA23-4232F71035A0}"/>
                </a:ext>
              </a:extLst>
            </p:cNvPr>
            <p:cNvSpPr/>
            <p:nvPr/>
          </p:nvSpPr>
          <p:spPr>
            <a:xfrm>
              <a:off x="5048040" y="5726315"/>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rgbClr val="171716"/>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96" name="矩形: 圓角 295">
              <a:extLst>
                <a:ext uri="{FF2B5EF4-FFF2-40B4-BE49-F238E27FC236}">
                  <a16:creationId xmlns:a16="http://schemas.microsoft.com/office/drawing/2014/main" id="{D3B17FE5-45CB-4FB6-AC45-959A594206F5}"/>
                </a:ext>
              </a:extLst>
            </p:cNvPr>
            <p:cNvSpPr/>
            <p:nvPr/>
          </p:nvSpPr>
          <p:spPr>
            <a:xfrm>
              <a:off x="5511079" y="5715000"/>
              <a:ext cx="203290" cy="57222"/>
            </a:xfrm>
            <a:prstGeom prst="roundRect">
              <a:avLst/>
            </a:prstGeom>
            <a:grpFill/>
            <a:ln w="19050">
              <a:solidFill>
                <a:srgbClr val="1717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sp>
          <p:nvSpPr>
            <p:cNvPr id="297" name="手繪多邊形: 圖案 296">
              <a:extLst>
                <a:ext uri="{FF2B5EF4-FFF2-40B4-BE49-F238E27FC236}">
                  <a16:creationId xmlns:a16="http://schemas.microsoft.com/office/drawing/2014/main" id="{189EEEC6-2576-441C-89A7-B4D759FF64D8}"/>
                </a:ext>
              </a:extLst>
            </p:cNvPr>
            <p:cNvSpPr/>
            <p:nvPr/>
          </p:nvSpPr>
          <p:spPr>
            <a:xfrm>
              <a:off x="5048040" y="5976528"/>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rgbClr val="171716"/>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298" name="矩形: 圓角化同側角落 297">
              <a:extLst>
                <a:ext uri="{FF2B5EF4-FFF2-40B4-BE49-F238E27FC236}">
                  <a16:creationId xmlns:a16="http://schemas.microsoft.com/office/drawing/2014/main" id="{ADA6C972-8A61-44CD-8406-664010955460}"/>
                </a:ext>
              </a:extLst>
            </p:cNvPr>
            <p:cNvSpPr/>
            <p:nvPr/>
          </p:nvSpPr>
          <p:spPr>
            <a:xfrm flipV="1">
              <a:off x="4922535" y="5623858"/>
              <a:ext cx="895664" cy="1099670"/>
            </a:xfrm>
            <a:prstGeom prst="round2SameRect">
              <a:avLst>
                <a:gd name="adj1" fmla="val 8603"/>
                <a:gd name="adj2" fmla="val 0"/>
              </a:avLst>
            </a:prstGeom>
            <a:grpFill/>
            <a:ln w="19050">
              <a:solidFill>
                <a:srgbClr val="1717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sp>
          <p:nvSpPr>
            <p:cNvPr id="299" name="矩形: 圓角 298">
              <a:extLst>
                <a:ext uri="{FF2B5EF4-FFF2-40B4-BE49-F238E27FC236}">
                  <a16:creationId xmlns:a16="http://schemas.microsoft.com/office/drawing/2014/main" id="{B4D8D1DF-A38E-4932-BF61-9A6A4AF938D5}"/>
                </a:ext>
              </a:extLst>
            </p:cNvPr>
            <p:cNvSpPr/>
            <p:nvPr/>
          </p:nvSpPr>
          <p:spPr>
            <a:xfrm>
              <a:off x="5511079" y="5997651"/>
              <a:ext cx="203290" cy="57222"/>
            </a:xfrm>
            <a:prstGeom prst="roundRect">
              <a:avLst/>
            </a:prstGeom>
            <a:grpFill/>
            <a:ln w="19050">
              <a:solidFill>
                <a:srgbClr val="1717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cxnSp>
          <p:nvCxnSpPr>
            <p:cNvPr id="300" name="直線接點 299">
              <a:extLst>
                <a:ext uri="{FF2B5EF4-FFF2-40B4-BE49-F238E27FC236}">
                  <a16:creationId xmlns:a16="http://schemas.microsoft.com/office/drawing/2014/main" id="{020C9F44-7D9F-4D24-90D6-4398FB1BEB57}"/>
                </a:ext>
              </a:extLst>
            </p:cNvPr>
            <p:cNvCxnSpPr>
              <a:cxnSpLocks/>
            </p:cNvCxnSpPr>
            <p:nvPr/>
          </p:nvCxnSpPr>
          <p:spPr>
            <a:xfrm>
              <a:off x="4916557" y="6136906"/>
              <a:ext cx="890926" cy="0"/>
            </a:xfrm>
            <a:prstGeom prst="line">
              <a:avLst/>
            </a:prstGeom>
            <a:grpFill/>
            <a:ln w="19050">
              <a:solidFill>
                <a:srgbClr val="171716"/>
              </a:solidFill>
            </a:ln>
          </p:spPr>
          <p:style>
            <a:lnRef idx="1">
              <a:schemeClr val="accent1"/>
            </a:lnRef>
            <a:fillRef idx="0">
              <a:schemeClr val="accent1"/>
            </a:fillRef>
            <a:effectRef idx="0">
              <a:schemeClr val="accent1"/>
            </a:effectRef>
            <a:fontRef idx="minor">
              <a:schemeClr val="tx1"/>
            </a:fontRef>
          </p:style>
        </p:cxnSp>
        <p:cxnSp>
          <p:nvCxnSpPr>
            <p:cNvPr id="301" name="直線接點 300">
              <a:extLst>
                <a:ext uri="{FF2B5EF4-FFF2-40B4-BE49-F238E27FC236}">
                  <a16:creationId xmlns:a16="http://schemas.microsoft.com/office/drawing/2014/main" id="{E0519C78-7865-4821-A52D-0FF13E0D2B7D}"/>
                </a:ext>
              </a:extLst>
            </p:cNvPr>
            <p:cNvCxnSpPr>
              <a:cxnSpLocks/>
            </p:cNvCxnSpPr>
            <p:nvPr/>
          </p:nvCxnSpPr>
          <p:spPr>
            <a:xfrm>
              <a:off x="4912659" y="5886822"/>
              <a:ext cx="883823" cy="0"/>
            </a:xfrm>
            <a:prstGeom prst="line">
              <a:avLst/>
            </a:prstGeom>
            <a:grpFill/>
            <a:ln w="19050">
              <a:solidFill>
                <a:srgbClr val="171716"/>
              </a:solidFill>
            </a:ln>
          </p:spPr>
          <p:style>
            <a:lnRef idx="1">
              <a:schemeClr val="accent1"/>
            </a:lnRef>
            <a:fillRef idx="0">
              <a:schemeClr val="accent1"/>
            </a:fillRef>
            <a:effectRef idx="0">
              <a:schemeClr val="accent1"/>
            </a:effectRef>
            <a:fontRef idx="minor">
              <a:schemeClr val="tx1"/>
            </a:fontRef>
          </p:style>
        </p:cxnSp>
        <p:sp>
          <p:nvSpPr>
            <p:cNvPr id="302" name="手繪多邊形: 圖案 301">
              <a:extLst>
                <a:ext uri="{FF2B5EF4-FFF2-40B4-BE49-F238E27FC236}">
                  <a16:creationId xmlns:a16="http://schemas.microsoft.com/office/drawing/2014/main" id="{51B25F2E-E704-4FA7-A11F-1EBC146E8C2A}"/>
                </a:ext>
              </a:extLst>
            </p:cNvPr>
            <p:cNvSpPr/>
            <p:nvPr/>
          </p:nvSpPr>
          <p:spPr>
            <a:xfrm>
              <a:off x="5048040" y="6233516"/>
              <a:ext cx="85747" cy="77638"/>
            </a:xfrm>
            <a:custGeom>
              <a:avLst/>
              <a:gdLst>
                <a:gd name="connsiteX0" fmla="*/ 43853 w 38132"/>
                <a:gd name="connsiteY0" fmla="*/ 21926 h 38132"/>
                <a:gd name="connsiteX1" fmla="*/ 21926 w 38132"/>
                <a:gd name="connsiteY1" fmla="*/ 43853 h 38132"/>
                <a:gd name="connsiteX2" fmla="*/ 0 w 38132"/>
                <a:gd name="connsiteY2" fmla="*/ 21926 h 38132"/>
                <a:gd name="connsiteX3" fmla="*/ 21926 w 38132"/>
                <a:gd name="connsiteY3" fmla="*/ 0 h 38132"/>
                <a:gd name="connsiteX4" fmla="*/ 43853 w 38132"/>
                <a:gd name="connsiteY4" fmla="*/ 21926 h 3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32" h="38132">
                  <a:moveTo>
                    <a:pt x="43853" y="21926"/>
                  </a:moveTo>
                  <a:cubicBezTo>
                    <a:pt x="43853" y="34036"/>
                    <a:pt x="34036" y="43853"/>
                    <a:pt x="21926" y="43853"/>
                  </a:cubicBezTo>
                  <a:cubicBezTo>
                    <a:pt x="9817" y="43853"/>
                    <a:pt x="0" y="34036"/>
                    <a:pt x="0" y="21926"/>
                  </a:cubicBezTo>
                  <a:cubicBezTo>
                    <a:pt x="0" y="9817"/>
                    <a:pt x="9817" y="0"/>
                    <a:pt x="21926" y="0"/>
                  </a:cubicBezTo>
                  <a:cubicBezTo>
                    <a:pt x="34036" y="0"/>
                    <a:pt x="43853" y="9817"/>
                    <a:pt x="43853" y="21926"/>
                  </a:cubicBezTo>
                  <a:close/>
                </a:path>
              </a:pathLst>
            </a:custGeom>
            <a:grpFill/>
            <a:ln w="19050" cap="flat">
              <a:solidFill>
                <a:srgbClr val="171716"/>
              </a:solidFill>
              <a:prstDash val="solid"/>
              <a:miter/>
            </a:ln>
          </p:spPr>
          <p:txBody>
            <a:bodyPr rtlCol="0" anchor="ctr"/>
            <a:lstStyle/>
            <a:p>
              <a:endParaRPr lang="zh-TW" altLang="en-US" sz="1400">
                <a:solidFill>
                  <a:schemeClr val="bg1"/>
                </a:solidFill>
                <a:latin typeface="Arial" panose="020B0604020202020204" pitchFamily="34" charset="0"/>
                <a:cs typeface="Arial" panose="020B0604020202020204" pitchFamily="34" charset="0"/>
              </a:endParaRPr>
            </a:p>
          </p:txBody>
        </p:sp>
        <p:sp>
          <p:nvSpPr>
            <p:cNvPr id="303" name="矩形: 圓角 302">
              <a:extLst>
                <a:ext uri="{FF2B5EF4-FFF2-40B4-BE49-F238E27FC236}">
                  <a16:creationId xmlns:a16="http://schemas.microsoft.com/office/drawing/2014/main" id="{12D35C2F-AAFA-4512-8CE3-DAC6ADD99D94}"/>
                </a:ext>
              </a:extLst>
            </p:cNvPr>
            <p:cNvSpPr/>
            <p:nvPr/>
          </p:nvSpPr>
          <p:spPr>
            <a:xfrm>
              <a:off x="5511079" y="6254639"/>
              <a:ext cx="203290" cy="57222"/>
            </a:xfrm>
            <a:prstGeom prst="roundRect">
              <a:avLst/>
            </a:prstGeom>
            <a:grpFill/>
            <a:ln w="19050">
              <a:solidFill>
                <a:srgbClr val="1717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latin typeface="Arial" panose="020B0604020202020204" pitchFamily="34" charset="0"/>
                <a:cs typeface="Arial" panose="020B0604020202020204" pitchFamily="34" charset="0"/>
              </a:endParaRPr>
            </a:p>
          </p:txBody>
        </p:sp>
        <p:cxnSp>
          <p:nvCxnSpPr>
            <p:cNvPr id="304" name="直線接點 303">
              <a:extLst>
                <a:ext uri="{FF2B5EF4-FFF2-40B4-BE49-F238E27FC236}">
                  <a16:creationId xmlns:a16="http://schemas.microsoft.com/office/drawing/2014/main" id="{7FC85B71-E1F7-486D-8B57-B816406E0A44}"/>
                </a:ext>
              </a:extLst>
            </p:cNvPr>
            <p:cNvCxnSpPr>
              <a:cxnSpLocks/>
            </p:cNvCxnSpPr>
            <p:nvPr/>
          </p:nvCxnSpPr>
          <p:spPr>
            <a:xfrm>
              <a:off x="4916557" y="6393894"/>
              <a:ext cx="890926" cy="0"/>
            </a:xfrm>
            <a:prstGeom prst="line">
              <a:avLst/>
            </a:prstGeom>
            <a:grpFill/>
            <a:ln w="19050">
              <a:solidFill>
                <a:srgbClr val="171716"/>
              </a:solidFill>
            </a:ln>
          </p:spPr>
          <p:style>
            <a:lnRef idx="1">
              <a:schemeClr val="accent1"/>
            </a:lnRef>
            <a:fillRef idx="0">
              <a:schemeClr val="accent1"/>
            </a:fillRef>
            <a:effectRef idx="0">
              <a:schemeClr val="accent1"/>
            </a:effectRef>
            <a:fontRef idx="minor">
              <a:schemeClr val="tx1"/>
            </a:fontRef>
          </p:style>
        </p:cxnSp>
      </p:grpSp>
      <p:sp>
        <p:nvSpPr>
          <p:cNvPr id="351" name="文字方塊 350">
            <a:extLst>
              <a:ext uri="{FF2B5EF4-FFF2-40B4-BE49-F238E27FC236}">
                <a16:creationId xmlns:a16="http://schemas.microsoft.com/office/drawing/2014/main" id="{FE47A378-8FA1-471C-9744-9F9FADE72AB0}"/>
              </a:ext>
            </a:extLst>
          </p:cNvPr>
          <p:cNvSpPr txBox="1"/>
          <p:nvPr/>
        </p:nvSpPr>
        <p:spPr>
          <a:xfrm>
            <a:off x="2081946" y="4640113"/>
            <a:ext cx="141299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400" b="1">
                <a:solidFill>
                  <a:schemeClr val="bg1"/>
                </a:solidFill>
                <a:latin typeface="Arial" panose="020B0604020202020204" pitchFamily="34" charset="0"/>
                <a:ea typeface="+mn-lt"/>
                <a:cs typeface="Arial" panose="020B0604020202020204" pitchFamily="34" charset="0"/>
              </a:rPr>
              <a:t>Application </a:t>
            </a:r>
          </a:p>
          <a:p>
            <a:pPr algn="ctr"/>
            <a:r>
              <a:rPr lang="zh-TW" altLang="en-US" sz="1400" b="1">
                <a:solidFill>
                  <a:schemeClr val="bg1"/>
                </a:solidFill>
                <a:latin typeface="Arial" panose="020B0604020202020204" pitchFamily="34" charset="0"/>
                <a:ea typeface="+mn-lt"/>
                <a:cs typeface="Arial" panose="020B0604020202020204" pitchFamily="34" charset="0"/>
              </a:rPr>
              <a:t>Server</a:t>
            </a:r>
          </a:p>
          <a:p>
            <a:pPr algn="ctr"/>
            <a:endParaRPr lang="zh-TW" altLang="en-US" sz="1400" b="1">
              <a:solidFill>
                <a:schemeClr val="bg1"/>
              </a:solidFill>
              <a:latin typeface="Arial" panose="020B0604020202020204" pitchFamily="34" charset="0"/>
              <a:ea typeface="新細明體"/>
              <a:cs typeface="Arial" panose="020B0604020202020204" pitchFamily="34" charset="0"/>
            </a:endParaRPr>
          </a:p>
        </p:txBody>
      </p:sp>
      <p:sp>
        <p:nvSpPr>
          <p:cNvPr id="352" name="箭號: 左-右雙向 351">
            <a:extLst>
              <a:ext uri="{FF2B5EF4-FFF2-40B4-BE49-F238E27FC236}">
                <a16:creationId xmlns:a16="http://schemas.microsoft.com/office/drawing/2014/main" id="{80AB96BE-7255-467A-AA63-1952019869A7}"/>
              </a:ext>
            </a:extLst>
          </p:cNvPr>
          <p:cNvSpPr/>
          <p:nvPr/>
        </p:nvSpPr>
        <p:spPr>
          <a:xfrm>
            <a:off x="3466151" y="3805652"/>
            <a:ext cx="2243300" cy="181816"/>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bg1"/>
              </a:solidFill>
              <a:latin typeface="Arial" panose="020B0604020202020204" pitchFamily="34" charset="0"/>
              <a:cs typeface="Arial" panose="020B0604020202020204" pitchFamily="34" charset="0"/>
            </a:endParaRPr>
          </a:p>
        </p:txBody>
      </p:sp>
      <p:sp>
        <p:nvSpPr>
          <p:cNvPr id="353" name="文字方塊 352">
            <a:extLst>
              <a:ext uri="{FF2B5EF4-FFF2-40B4-BE49-F238E27FC236}">
                <a16:creationId xmlns:a16="http://schemas.microsoft.com/office/drawing/2014/main" id="{1C5FB618-434A-4E5A-BC6E-6BBAE3659F7E}"/>
              </a:ext>
            </a:extLst>
          </p:cNvPr>
          <p:cNvSpPr txBox="1"/>
          <p:nvPr/>
        </p:nvSpPr>
        <p:spPr>
          <a:xfrm>
            <a:off x="3200012" y="3998736"/>
            <a:ext cx="11312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600">
                <a:solidFill>
                  <a:schemeClr val="bg1"/>
                </a:solidFill>
                <a:latin typeface="Arial" panose="020B0604020202020204" pitchFamily="34" charset="0"/>
                <a:ea typeface="新細明體"/>
                <a:cs typeface="Arial" panose="020B0604020202020204" pitchFamily="34" charset="0"/>
              </a:rPr>
              <a:t>Initiator</a:t>
            </a:r>
          </a:p>
        </p:txBody>
      </p:sp>
      <p:sp>
        <p:nvSpPr>
          <p:cNvPr id="354" name="箭號: 左-右雙向 353">
            <a:extLst>
              <a:ext uri="{FF2B5EF4-FFF2-40B4-BE49-F238E27FC236}">
                <a16:creationId xmlns:a16="http://schemas.microsoft.com/office/drawing/2014/main" id="{19090117-6BE8-494F-A581-0D19451C5729}"/>
              </a:ext>
            </a:extLst>
          </p:cNvPr>
          <p:cNvSpPr/>
          <p:nvPr/>
        </p:nvSpPr>
        <p:spPr>
          <a:xfrm>
            <a:off x="2642995" y="5574925"/>
            <a:ext cx="3009613" cy="156304"/>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bg1"/>
              </a:solidFill>
              <a:latin typeface="Arial" panose="020B0604020202020204" pitchFamily="34" charset="0"/>
              <a:cs typeface="Arial" panose="020B0604020202020204" pitchFamily="34" charset="0"/>
            </a:endParaRPr>
          </a:p>
        </p:txBody>
      </p:sp>
      <p:sp>
        <p:nvSpPr>
          <p:cNvPr id="355" name="文字方塊 354">
            <a:extLst>
              <a:ext uri="{FF2B5EF4-FFF2-40B4-BE49-F238E27FC236}">
                <a16:creationId xmlns:a16="http://schemas.microsoft.com/office/drawing/2014/main" id="{F4002467-4411-4E4B-84E4-6AE4D8EEF4E4}"/>
              </a:ext>
            </a:extLst>
          </p:cNvPr>
          <p:cNvSpPr txBox="1"/>
          <p:nvPr/>
        </p:nvSpPr>
        <p:spPr>
          <a:xfrm>
            <a:off x="3522545" y="5703835"/>
            <a:ext cx="21476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400">
                <a:solidFill>
                  <a:schemeClr val="bg1"/>
                </a:solidFill>
                <a:latin typeface="Arial" panose="020B0604020202020204" pitchFamily="34" charset="0"/>
                <a:ea typeface="新細明體"/>
                <a:cs typeface="Arial" panose="020B0604020202020204" pitchFamily="34" charset="0"/>
              </a:rPr>
              <a:t>SMB/NFS/AFP/</a:t>
            </a:r>
            <a:endParaRPr lang="en-US" altLang="zh-TW" sz="1400">
              <a:solidFill>
                <a:schemeClr val="bg1"/>
              </a:solidFill>
              <a:latin typeface="Arial" panose="020B0604020202020204" pitchFamily="34" charset="0"/>
              <a:ea typeface="新細明體"/>
              <a:cs typeface="Arial" panose="020B0604020202020204" pitchFamily="34" charset="0"/>
            </a:endParaRPr>
          </a:p>
          <a:p>
            <a:pPr algn="ctr"/>
            <a:r>
              <a:rPr lang="zh-TW" altLang="en-US" sz="1400">
                <a:solidFill>
                  <a:schemeClr val="bg1"/>
                </a:solidFill>
                <a:latin typeface="Arial" panose="020B0604020202020204" pitchFamily="34" charset="0"/>
                <a:ea typeface="新細明體"/>
                <a:cs typeface="Arial" panose="020B0604020202020204" pitchFamily="34" charset="0"/>
              </a:rPr>
              <a:t>FTP/WebDAV</a:t>
            </a:r>
          </a:p>
        </p:txBody>
      </p:sp>
      <p:sp>
        <p:nvSpPr>
          <p:cNvPr id="360" name="文字方塊 359">
            <a:extLst>
              <a:ext uri="{FF2B5EF4-FFF2-40B4-BE49-F238E27FC236}">
                <a16:creationId xmlns:a16="http://schemas.microsoft.com/office/drawing/2014/main" id="{68194F5E-37B9-40E6-8CCD-8EF781BABE3B}"/>
              </a:ext>
            </a:extLst>
          </p:cNvPr>
          <p:cNvSpPr txBox="1"/>
          <p:nvPr/>
        </p:nvSpPr>
        <p:spPr>
          <a:xfrm>
            <a:off x="4387425" y="4005889"/>
            <a:ext cx="7115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a:solidFill>
                  <a:schemeClr val="bg1"/>
                </a:solidFill>
                <a:latin typeface="Arial" panose="020B0604020202020204" pitchFamily="34" charset="0"/>
                <a:ea typeface="新細明體"/>
                <a:cs typeface="Arial" panose="020B0604020202020204" pitchFamily="34" charset="0"/>
              </a:rPr>
              <a:t>iSCSI</a:t>
            </a:r>
          </a:p>
        </p:txBody>
      </p:sp>
      <p:sp>
        <p:nvSpPr>
          <p:cNvPr id="387" name="文字方塊 386">
            <a:extLst>
              <a:ext uri="{FF2B5EF4-FFF2-40B4-BE49-F238E27FC236}">
                <a16:creationId xmlns:a16="http://schemas.microsoft.com/office/drawing/2014/main" id="{A754B1F1-9E2B-4778-9523-4793075A9FBD}"/>
              </a:ext>
            </a:extLst>
          </p:cNvPr>
          <p:cNvSpPr txBox="1"/>
          <p:nvPr/>
        </p:nvSpPr>
        <p:spPr>
          <a:xfrm>
            <a:off x="858112" y="4494334"/>
            <a:ext cx="9342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solidFill>
                  <a:schemeClr val="bg1"/>
                </a:solidFill>
                <a:latin typeface="Arial" panose="020B0604020202020204" pitchFamily="34" charset="0"/>
                <a:ea typeface="微軟正黑體"/>
                <a:cs typeface="Arial" panose="020B0604020202020204" pitchFamily="34" charset="0"/>
              </a:rPr>
              <a:t>Client</a:t>
            </a:r>
            <a:endParaRPr lang="zh-TW" altLang="en-US" sz="1400" b="1">
              <a:solidFill>
                <a:schemeClr val="bg1"/>
              </a:solidFill>
              <a:latin typeface="Arial" panose="020B0604020202020204" pitchFamily="34" charset="0"/>
              <a:ea typeface="微軟正黑體"/>
              <a:cs typeface="Arial" panose="020B0604020202020204" pitchFamily="34" charset="0"/>
            </a:endParaRPr>
          </a:p>
        </p:txBody>
      </p:sp>
      <p:sp>
        <p:nvSpPr>
          <p:cNvPr id="388" name="箭號: 左-右雙向 387">
            <a:extLst>
              <a:ext uri="{FF2B5EF4-FFF2-40B4-BE49-F238E27FC236}">
                <a16:creationId xmlns:a16="http://schemas.microsoft.com/office/drawing/2014/main" id="{E99D8E79-3C97-486B-A9C3-E84D1CE806AA}"/>
              </a:ext>
            </a:extLst>
          </p:cNvPr>
          <p:cNvSpPr/>
          <p:nvPr/>
        </p:nvSpPr>
        <p:spPr>
          <a:xfrm>
            <a:off x="1718180" y="4023578"/>
            <a:ext cx="625983" cy="162937"/>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bg1"/>
              </a:solidFill>
              <a:latin typeface="Arial" panose="020B0604020202020204" pitchFamily="34" charset="0"/>
              <a:cs typeface="Arial" panose="020B0604020202020204" pitchFamily="34" charset="0"/>
            </a:endParaRPr>
          </a:p>
        </p:txBody>
      </p:sp>
      <p:grpSp>
        <p:nvGrpSpPr>
          <p:cNvPr id="397" name="群組 396">
            <a:extLst>
              <a:ext uri="{FF2B5EF4-FFF2-40B4-BE49-F238E27FC236}">
                <a16:creationId xmlns:a16="http://schemas.microsoft.com/office/drawing/2014/main" id="{C33B0932-7575-4EB0-80A2-5A2EE9EFD330}"/>
              </a:ext>
            </a:extLst>
          </p:cNvPr>
          <p:cNvGrpSpPr/>
          <p:nvPr/>
        </p:nvGrpSpPr>
        <p:grpSpPr>
          <a:xfrm>
            <a:off x="2238371" y="2286218"/>
            <a:ext cx="1074505" cy="712928"/>
            <a:chOff x="672980" y="1966505"/>
            <a:chExt cx="1057450" cy="651099"/>
          </a:xfrm>
          <a:solidFill>
            <a:srgbClr val="0070C0"/>
          </a:solidFill>
        </p:grpSpPr>
        <p:sp>
          <p:nvSpPr>
            <p:cNvPr id="399" name="手繪多邊形: 圖案 398">
              <a:extLst>
                <a:ext uri="{FF2B5EF4-FFF2-40B4-BE49-F238E27FC236}">
                  <a16:creationId xmlns:a16="http://schemas.microsoft.com/office/drawing/2014/main" id="{954075C4-8FA8-4BA5-AF4E-028214F60395}"/>
                </a:ext>
              </a:extLst>
            </p:cNvPr>
            <p:cNvSpPr/>
            <p:nvPr/>
          </p:nvSpPr>
          <p:spPr>
            <a:xfrm>
              <a:off x="933835" y="1966505"/>
              <a:ext cx="796595" cy="651099"/>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grpFill/>
            <a:ln w="19050" cap="rnd">
              <a:solidFill>
                <a:srgbClr val="171716"/>
              </a:solidFill>
              <a:prstDash val="solid"/>
              <a:miter/>
            </a:ln>
          </p:spPr>
          <p:txBody>
            <a:bodyPr wrap="square" rtlCol="0" anchor="ctr">
              <a:noAutofit/>
            </a:bodyP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400" name="手繪多邊形: 圖案 399">
              <a:extLst>
                <a:ext uri="{FF2B5EF4-FFF2-40B4-BE49-F238E27FC236}">
                  <a16:creationId xmlns:a16="http://schemas.microsoft.com/office/drawing/2014/main" id="{DD9A4203-107F-47C0-8637-2470B67A0D39}"/>
                </a:ext>
              </a:extLst>
            </p:cNvPr>
            <p:cNvSpPr/>
            <p:nvPr/>
          </p:nvSpPr>
          <p:spPr>
            <a:xfrm>
              <a:off x="672980" y="2002209"/>
              <a:ext cx="269504" cy="586820"/>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grpFill/>
            <a:ln w="19050" cap="flat">
              <a:solidFill>
                <a:srgbClr val="171716"/>
              </a:solidFill>
              <a:prstDash val="solid"/>
              <a:miter/>
            </a:ln>
          </p:spPr>
          <p:txBody>
            <a:bodyPr wrap="square" rtlCol="0" anchor="ctr">
              <a:noAutofit/>
            </a:bodyPr>
            <a:lstStyle/>
            <a:p>
              <a:endParaRPr lang="zh-TW" altLang="en-US" sz="2400">
                <a:solidFill>
                  <a:schemeClr val="bg1"/>
                </a:solidFill>
                <a:latin typeface="Arial" panose="020B0604020202020204" pitchFamily="34" charset="0"/>
                <a:cs typeface="Arial" panose="020B0604020202020204" pitchFamily="34" charset="0"/>
              </a:endParaRPr>
            </a:p>
          </p:txBody>
        </p:sp>
      </p:grpSp>
      <p:grpSp>
        <p:nvGrpSpPr>
          <p:cNvPr id="401" name="群組 400">
            <a:extLst>
              <a:ext uri="{FF2B5EF4-FFF2-40B4-BE49-F238E27FC236}">
                <a16:creationId xmlns:a16="http://schemas.microsoft.com/office/drawing/2014/main" id="{F4E954A0-1934-44DA-A366-FABCEDFEAB01}"/>
              </a:ext>
            </a:extLst>
          </p:cNvPr>
          <p:cNvGrpSpPr/>
          <p:nvPr/>
        </p:nvGrpSpPr>
        <p:grpSpPr>
          <a:xfrm>
            <a:off x="649714" y="3677363"/>
            <a:ext cx="1053055" cy="765063"/>
            <a:chOff x="4219147" y="3532915"/>
            <a:chExt cx="1243059" cy="854781"/>
          </a:xfrm>
          <a:solidFill>
            <a:srgbClr val="0070C0"/>
          </a:solidFill>
        </p:grpSpPr>
        <p:pic>
          <p:nvPicPr>
            <p:cNvPr id="402" name="圖形 401">
              <a:extLst>
                <a:ext uri="{FF2B5EF4-FFF2-40B4-BE49-F238E27FC236}">
                  <a16:creationId xmlns:a16="http://schemas.microsoft.com/office/drawing/2014/main" id="{1A7A128F-ABAF-4874-95D8-25213A2EF3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66831" y="3532915"/>
              <a:ext cx="1095375" cy="847725"/>
            </a:xfrm>
            <a:prstGeom prst="rect">
              <a:avLst/>
            </a:prstGeom>
          </p:spPr>
        </p:pic>
        <p:pic>
          <p:nvPicPr>
            <p:cNvPr id="403" name="圖形 402">
              <a:extLst>
                <a:ext uri="{FF2B5EF4-FFF2-40B4-BE49-F238E27FC236}">
                  <a16:creationId xmlns:a16="http://schemas.microsoft.com/office/drawing/2014/main" id="{82CBA3A5-58D5-4822-9DAC-E1A62C2336C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219147" y="3971490"/>
              <a:ext cx="462454" cy="416206"/>
            </a:xfrm>
            <a:prstGeom prst="rect">
              <a:avLst/>
            </a:prstGeom>
          </p:spPr>
        </p:pic>
      </p:grpSp>
      <p:sp>
        <p:nvSpPr>
          <p:cNvPr id="20" name="矩形 19">
            <a:extLst>
              <a:ext uri="{FF2B5EF4-FFF2-40B4-BE49-F238E27FC236}">
                <a16:creationId xmlns:a16="http://schemas.microsoft.com/office/drawing/2014/main" id="{803ED537-4F73-4C08-93B3-B2F3542F5216}"/>
              </a:ext>
            </a:extLst>
          </p:cNvPr>
          <p:cNvSpPr/>
          <p:nvPr/>
        </p:nvSpPr>
        <p:spPr>
          <a:xfrm>
            <a:off x="10241934" y="3427616"/>
            <a:ext cx="902811" cy="523220"/>
          </a:xfrm>
          <a:prstGeom prst="rect">
            <a:avLst/>
          </a:prstGeom>
        </p:spPr>
        <p:txBody>
          <a:bodyPr wrap="none">
            <a:spAutoFit/>
          </a:bodyPr>
          <a:lstStyle/>
          <a:p>
            <a:pPr algn="ctr"/>
            <a:r>
              <a:rPr lang="zh-TW" altLang="en-US" sz="1400" b="1">
                <a:solidFill>
                  <a:schemeClr val="bg1"/>
                </a:solidFill>
                <a:ea typeface="微軟正黑體"/>
              </a:rPr>
              <a:t>雲端物件</a:t>
            </a:r>
            <a:endParaRPr lang="en-US" altLang="zh-TW" sz="1400" b="1">
              <a:solidFill>
                <a:schemeClr val="bg1"/>
              </a:solidFill>
              <a:ea typeface="微軟正黑體"/>
            </a:endParaRPr>
          </a:p>
          <a:p>
            <a:pPr algn="ctr"/>
            <a:r>
              <a:rPr lang="zh-TW" altLang="en-US" sz="1400" b="1">
                <a:solidFill>
                  <a:schemeClr val="bg1"/>
                </a:solidFill>
                <a:ea typeface="微軟正黑體"/>
              </a:rPr>
              <a:t>儲存空間</a:t>
            </a:r>
            <a:endParaRPr lang="en-US" altLang="zh-TW" sz="1400" b="1">
              <a:solidFill>
                <a:schemeClr val="bg1"/>
              </a:solidFill>
              <a:ea typeface="微軟正黑體"/>
            </a:endParaRPr>
          </a:p>
        </p:txBody>
      </p:sp>
      <p:grpSp>
        <p:nvGrpSpPr>
          <p:cNvPr id="436" name="群組 435">
            <a:extLst>
              <a:ext uri="{FF2B5EF4-FFF2-40B4-BE49-F238E27FC236}">
                <a16:creationId xmlns:a16="http://schemas.microsoft.com/office/drawing/2014/main" id="{7EAA582B-7454-468A-B571-4D23424B2724}"/>
              </a:ext>
            </a:extLst>
          </p:cNvPr>
          <p:cNvGrpSpPr/>
          <p:nvPr/>
        </p:nvGrpSpPr>
        <p:grpSpPr>
          <a:xfrm>
            <a:off x="9953431" y="4161009"/>
            <a:ext cx="1449999" cy="1011720"/>
            <a:chOff x="6134382" y="1540701"/>
            <a:chExt cx="4347102" cy="3033140"/>
          </a:xfrm>
        </p:grpSpPr>
        <p:grpSp>
          <p:nvGrpSpPr>
            <p:cNvPr id="437" name="群組 436">
              <a:extLst>
                <a:ext uri="{FF2B5EF4-FFF2-40B4-BE49-F238E27FC236}">
                  <a16:creationId xmlns:a16="http://schemas.microsoft.com/office/drawing/2014/main" id="{15B256A0-76B2-465F-921B-BFF432C3DE70}"/>
                </a:ext>
              </a:extLst>
            </p:cNvPr>
            <p:cNvGrpSpPr/>
            <p:nvPr/>
          </p:nvGrpSpPr>
          <p:grpSpPr>
            <a:xfrm>
              <a:off x="6134382" y="1540701"/>
              <a:ext cx="4347102" cy="3013137"/>
              <a:chOff x="2426218" y="335742"/>
              <a:chExt cx="7276477" cy="5043588"/>
            </a:xfrm>
          </p:grpSpPr>
          <p:pic>
            <p:nvPicPr>
              <p:cNvPr id="441" name="圖形 440">
                <a:extLst>
                  <a:ext uri="{FF2B5EF4-FFF2-40B4-BE49-F238E27FC236}">
                    <a16:creationId xmlns:a16="http://schemas.microsoft.com/office/drawing/2014/main" id="{7A0C5C1F-DCD0-4B51-BC2D-9F75952FBDAD}"/>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847477" y="335742"/>
                <a:ext cx="6258560" cy="4326014"/>
              </a:xfrm>
              <a:prstGeom prst="rect">
                <a:avLst/>
              </a:prstGeom>
            </p:spPr>
          </p:pic>
          <p:sp>
            <p:nvSpPr>
              <p:cNvPr id="442" name="矩形 441">
                <a:extLst>
                  <a:ext uri="{FF2B5EF4-FFF2-40B4-BE49-F238E27FC236}">
                    <a16:creationId xmlns:a16="http://schemas.microsoft.com/office/drawing/2014/main" id="{3014A457-AADB-467B-A6DD-63AB12304664}"/>
                  </a:ext>
                </a:extLst>
              </p:cNvPr>
              <p:cNvSpPr/>
              <p:nvPr/>
            </p:nvSpPr>
            <p:spPr>
              <a:xfrm>
                <a:off x="549923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43" name="矩形 442">
                <a:extLst>
                  <a:ext uri="{FF2B5EF4-FFF2-40B4-BE49-F238E27FC236}">
                    <a16:creationId xmlns:a16="http://schemas.microsoft.com/office/drawing/2014/main" id="{DF14F322-4192-4CBA-B141-E877C0A331A3}"/>
                  </a:ext>
                </a:extLst>
              </p:cNvPr>
              <p:cNvSpPr/>
              <p:nvPr/>
            </p:nvSpPr>
            <p:spPr>
              <a:xfrm>
                <a:off x="594627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44" name="矩形 443">
                <a:extLst>
                  <a:ext uri="{FF2B5EF4-FFF2-40B4-BE49-F238E27FC236}">
                    <a16:creationId xmlns:a16="http://schemas.microsoft.com/office/drawing/2014/main" id="{A8FD5397-A80B-4D9E-A77B-7AEDB9969505}"/>
                  </a:ext>
                </a:extLst>
              </p:cNvPr>
              <p:cNvSpPr/>
              <p:nvPr/>
            </p:nvSpPr>
            <p:spPr>
              <a:xfrm>
                <a:off x="6403477" y="3905909"/>
                <a:ext cx="243840" cy="24384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grpSp>
            <p:nvGrpSpPr>
              <p:cNvPr id="445" name="群組 444">
                <a:extLst>
                  <a:ext uri="{FF2B5EF4-FFF2-40B4-BE49-F238E27FC236}">
                    <a16:creationId xmlns:a16="http://schemas.microsoft.com/office/drawing/2014/main" id="{B9B6C846-0B1C-4528-BD7D-CE86C190FDEE}"/>
                  </a:ext>
                </a:extLst>
              </p:cNvPr>
              <p:cNvGrpSpPr/>
              <p:nvPr/>
            </p:nvGrpSpPr>
            <p:grpSpPr>
              <a:xfrm>
                <a:off x="2426218" y="4123037"/>
                <a:ext cx="1071485" cy="1071480"/>
                <a:chOff x="551616" y="5265594"/>
                <a:chExt cx="222492" cy="222491"/>
              </a:xfrm>
            </p:grpSpPr>
            <p:sp>
              <p:nvSpPr>
                <p:cNvPr id="453" name="手繪多邊形: 圖案 452">
                  <a:extLst>
                    <a:ext uri="{FF2B5EF4-FFF2-40B4-BE49-F238E27FC236}">
                      <a16:creationId xmlns:a16="http://schemas.microsoft.com/office/drawing/2014/main" id="{DBC5FF0F-7CC7-4D50-8B2B-072529194C63}"/>
                    </a:ext>
                  </a:extLst>
                </p:cNvPr>
                <p:cNvSpPr/>
                <p:nvPr/>
              </p:nvSpPr>
              <p:spPr>
                <a:xfrm>
                  <a:off x="731494" y="5265594"/>
                  <a:ext cx="42614" cy="42614"/>
                </a:xfrm>
                <a:custGeom>
                  <a:avLst/>
                  <a:gdLst>
                    <a:gd name="connsiteX0" fmla="*/ 0 w 85725"/>
                    <a:gd name="connsiteY0" fmla="*/ 0 h 85725"/>
                    <a:gd name="connsiteX1" fmla="*/ 90488 w 85725"/>
                    <a:gd name="connsiteY1" fmla="*/ 0 h 85725"/>
                    <a:gd name="connsiteX2" fmla="*/ 90488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4" name="手繪多邊形: 圖案 453">
                  <a:extLst>
                    <a:ext uri="{FF2B5EF4-FFF2-40B4-BE49-F238E27FC236}">
                      <a16:creationId xmlns:a16="http://schemas.microsoft.com/office/drawing/2014/main" id="{6ED4E485-B5A5-4F54-BCCC-3543DB3B4036}"/>
                    </a:ext>
                  </a:extLst>
                </p:cNvPr>
                <p:cNvSpPr/>
                <p:nvPr/>
              </p:nvSpPr>
              <p:spPr>
                <a:xfrm>
                  <a:off x="641578"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5" name="手繪多邊形: 圖案 454">
                  <a:extLst>
                    <a:ext uri="{FF2B5EF4-FFF2-40B4-BE49-F238E27FC236}">
                      <a16:creationId xmlns:a16="http://schemas.microsoft.com/office/drawing/2014/main" id="{4ECC2B0E-2D2F-4091-8C43-B1900A8FB00E}"/>
                    </a:ext>
                  </a:extLst>
                </p:cNvPr>
                <p:cNvSpPr/>
                <p:nvPr/>
              </p:nvSpPr>
              <p:spPr>
                <a:xfrm>
                  <a:off x="731494" y="5355509"/>
                  <a:ext cx="42614" cy="42614"/>
                </a:xfrm>
                <a:custGeom>
                  <a:avLst/>
                  <a:gdLst>
                    <a:gd name="connsiteX0" fmla="*/ 0 w 85725"/>
                    <a:gd name="connsiteY0" fmla="*/ 0 h 85725"/>
                    <a:gd name="connsiteX1" fmla="*/ 90488 w 85725"/>
                    <a:gd name="connsiteY1" fmla="*/ 0 h 85725"/>
                    <a:gd name="connsiteX2" fmla="*/ 90488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6" name="手繪多邊形: 圖案 455">
                  <a:extLst>
                    <a:ext uri="{FF2B5EF4-FFF2-40B4-BE49-F238E27FC236}">
                      <a16:creationId xmlns:a16="http://schemas.microsoft.com/office/drawing/2014/main" id="{BE7B51C3-31D4-4457-A602-010F27A6865A}"/>
                    </a:ext>
                  </a:extLst>
                </p:cNvPr>
                <p:cNvSpPr/>
                <p:nvPr/>
              </p:nvSpPr>
              <p:spPr>
                <a:xfrm>
                  <a:off x="641578"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7" name="手繪多邊形: 圖案 456">
                  <a:extLst>
                    <a:ext uri="{FF2B5EF4-FFF2-40B4-BE49-F238E27FC236}">
                      <a16:creationId xmlns:a16="http://schemas.microsoft.com/office/drawing/2014/main" id="{2E12E695-AEC8-4110-A16F-8DB75046DE3E}"/>
                    </a:ext>
                  </a:extLst>
                </p:cNvPr>
                <p:cNvSpPr/>
                <p:nvPr/>
              </p:nvSpPr>
              <p:spPr>
                <a:xfrm>
                  <a:off x="731494" y="5445471"/>
                  <a:ext cx="42614" cy="42614"/>
                </a:xfrm>
                <a:custGeom>
                  <a:avLst/>
                  <a:gdLst>
                    <a:gd name="connsiteX0" fmla="*/ 0 w 85725"/>
                    <a:gd name="connsiteY0" fmla="*/ 0 h 85725"/>
                    <a:gd name="connsiteX1" fmla="*/ 90488 w 85725"/>
                    <a:gd name="connsiteY1" fmla="*/ 0 h 85725"/>
                    <a:gd name="connsiteX2" fmla="*/ 90488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8" name="手繪多邊形: 圖案 457">
                  <a:extLst>
                    <a:ext uri="{FF2B5EF4-FFF2-40B4-BE49-F238E27FC236}">
                      <a16:creationId xmlns:a16="http://schemas.microsoft.com/office/drawing/2014/main" id="{2E983F30-0BFD-4D84-BB52-EFFBEB1AB7DB}"/>
                    </a:ext>
                  </a:extLst>
                </p:cNvPr>
                <p:cNvSpPr/>
                <p:nvPr/>
              </p:nvSpPr>
              <p:spPr>
                <a:xfrm>
                  <a:off x="551616" y="5265594"/>
                  <a:ext cx="42614" cy="42614"/>
                </a:xfrm>
                <a:custGeom>
                  <a:avLst/>
                  <a:gdLst>
                    <a:gd name="connsiteX0" fmla="*/ 0 w 85725"/>
                    <a:gd name="connsiteY0" fmla="*/ 0 h 85725"/>
                    <a:gd name="connsiteX1" fmla="*/ 90488 w 85725"/>
                    <a:gd name="connsiteY1" fmla="*/ 0 h 85725"/>
                    <a:gd name="connsiteX2" fmla="*/ 90488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8" y="0"/>
                      </a:lnTo>
                      <a:lnTo>
                        <a:pt x="90488"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grpSp>
          <p:grpSp>
            <p:nvGrpSpPr>
              <p:cNvPr id="446" name="群組 445">
                <a:extLst>
                  <a:ext uri="{FF2B5EF4-FFF2-40B4-BE49-F238E27FC236}">
                    <a16:creationId xmlns:a16="http://schemas.microsoft.com/office/drawing/2014/main" id="{718DBCF2-FB69-43CF-AA86-89195CF2DBDA}"/>
                  </a:ext>
                </a:extLst>
              </p:cNvPr>
              <p:cNvGrpSpPr/>
              <p:nvPr/>
            </p:nvGrpSpPr>
            <p:grpSpPr>
              <a:xfrm>
                <a:off x="8614059" y="4290924"/>
                <a:ext cx="1088636" cy="1088406"/>
                <a:chOff x="1385335" y="5265594"/>
                <a:chExt cx="222540" cy="222492"/>
              </a:xfrm>
            </p:grpSpPr>
            <p:sp>
              <p:nvSpPr>
                <p:cNvPr id="447" name="手繪多邊形: 圖案 446">
                  <a:extLst>
                    <a:ext uri="{FF2B5EF4-FFF2-40B4-BE49-F238E27FC236}">
                      <a16:creationId xmlns:a16="http://schemas.microsoft.com/office/drawing/2014/main" id="{F08276DA-1C5E-47C6-98C2-6114D7DE923D}"/>
                    </a:ext>
                  </a:extLst>
                </p:cNvPr>
                <p:cNvSpPr/>
                <p:nvPr/>
              </p:nvSpPr>
              <p:spPr>
                <a:xfrm>
                  <a:off x="1385335"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48" name="手繪多邊形: 圖案 447">
                  <a:extLst>
                    <a:ext uri="{FF2B5EF4-FFF2-40B4-BE49-F238E27FC236}">
                      <a16:creationId xmlns:a16="http://schemas.microsoft.com/office/drawing/2014/main" id="{75F26158-3632-46EF-8638-94AC5DD6F259}"/>
                    </a:ext>
                  </a:extLst>
                </p:cNvPr>
                <p:cNvSpPr/>
                <p:nvPr/>
              </p:nvSpPr>
              <p:spPr>
                <a:xfrm>
                  <a:off x="1475298"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49" name="手繪多邊形: 圖案 448">
                  <a:extLst>
                    <a:ext uri="{FF2B5EF4-FFF2-40B4-BE49-F238E27FC236}">
                      <a16:creationId xmlns:a16="http://schemas.microsoft.com/office/drawing/2014/main" id="{DFD5F641-082E-4436-B669-455EE462EFB5}"/>
                    </a:ext>
                  </a:extLst>
                </p:cNvPr>
                <p:cNvSpPr/>
                <p:nvPr/>
              </p:nvSpPr>
              <p:spPr>
                <a:xfrm>
                  <a:off x="1385335"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0" name="手繪多邊形: 圖案 449">
                  <a:extLst>
                    <a:ext uri="{FF2B5EF4-FFF2-40B4-BE49-F238E27FC236}">
                      <a16:creationId xmlns:a16="http://schemas.microsoft.com/office/drawing/2014/main" id="{5D4224AA-A3C1-4EC4-9712-6F971F3E3245}"/>
                    </a:ext>
                  </a:extLst>
                </p:cNvPr>
                <p:cNvSpPr/>
                <p:nvPr/>
              </p:nvSpPr>
              <p:spPr>
                <a:xfrm>
                  <a:off x="1475298" y="5355509"/>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1" name="手繪多邊形: 圖案 450">
                  <a:extLst>
                    <a:ext uri="{FF2B5EF4-FFF2-40B4-BE49-F238E27FC236}">
                      <a16:creationId xmlns:a16="http://schemas.microsoft.com/office/drawing/2014/main" id="{DA762789-57CD-4A00-A715-75F853DD3659}"/>
                    </a:ext>
                  </a:extLst>
                </p:cNvPr>
                <p:cNvSpPr/>
                <p:nvPr/>
              </p:nvSpPr>
              <p:spPr>
                <a:xfrm>
                  <a:off x="1385335" y="5445472"/>
                  <a:ext cx="42614" cy="42614"/>
                </a:xfrm>
                <a:custGeom>
                  <a:avLst/>
                  <a:gdLst>
                    <a:gd name="connsiteX0" fmla="*/ 0 w 85725"/>
                    <a:gd name="connsiteY0" fmla="*/ 0 h 85725"/>
                    <a:gd name="connsiteX1" fmla="*/ 90487 w 85725"/>
                    <a:gd name="connsiteY1" fmla="*/ 0 h 85725"/>
                    <a:gd name="connsiteX2" fmla="*/ 90487 w 85725"/>
                    <a:gd name="connsiteY2" fmla="*/ 90488 h 85725"/>
                    <a:gd name="connsiteX3" fmla="*/ 0 w 85725"/>
                    <a:gd name="connsiteY3" fmla="*/ 90488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8"/>
                      </a:lnTo>
                      <a:lnTo>
                        <a:pt x="0" y="90488"/>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sp>
              <p:nvSpPr>
                <p:cNvPr id="452" name="手繪多邊形: 圖案 451">
                  <a:extLst>
                    <a:ext uri="{FF2B5EF4-FFF2-40B4-BE49-F238E27FC236}">
                      <a16:creationId xmlns:a16="http://schemas.microsoft.com/office/drawing/2014/main" id="{A28CDE9D-1057-4D81-AD53-DFB6D9BC1F3A}"/>
                    </a:ext>
                  </a:extLst>
                </p:cNvPr>
                <p:cNvSpPr/>
                <p:nvPr/>
              </p:nvSpPr>
              <p:spPr>
                <a:xfrm>
                  <a:off x="1565261" y="5265594"/>
                  <a:ext cx="42614" cy="42614"/>
                </a:xfrm>
                <a:custGeom>
                  <a:avLst/>
                  <a:gdLst>
                    <a:gd name="connsiteX0" fmla="*/ 0 w 85725"/>
                    <a:gd name="connsiteY0" fmla="*/ 0 h 85725"/>
                    <a:gd name="connsiteX1" fmla="*/ 90487 w 85725"/>
                    <a:gd name="connsiteY1" fmla="*/ 0 h 85725"/>
                    <a:gd name="connsiteX2" fmla="*/ 90487 w 85725"/>
                    <a:gd name="connsiteY2" fmla="*/ 90487 h 85725"/>
                    <a:gd name="connsiteX3" fmla="*/ 0 w 85725"/>
                    <a:gd name="connsiteY3" fmla="*/ 90487 h 85725"/>
                  </a:gdLst>
                  <a:ahLst/>
                  <a:cxnLst>
                    <a:cxn ang="0">
                      <a:pos x="connsiteX0" y="connsiteY0"/>
                    </a:cxn>
                    <a:cxn ang="0">
                      <a:pos x="connsiteX1" y="connsiteY1"/>
                    </a:cxn>
                    <a:cxn ang="0">
                      <a:pos x="connsiteX2" y="connsiteY2"/>
                    </a:cxn>
                    <a:cxn ang="0">
                      <a:pos x="connsiteX3" y="connsiteY3"/>
                    </a:cxn>
                  </a:cxnLst>
                  <a:rect l="l" t="t" r="r" b="b"/>
                  <a:pathLst>
                    <a:path w="85725" h="85725">
                      <a:moveTo>
                        <a:pt x="0" y="0"/>
                      </a:moveTo>
                      <a:lnTo>
                        <a:pt x="90487" y="0"/>
                      </a:lnTo>
                      <a:lnTo>
                        <a:pt x="90487" y="90487"/>
                      </a:lnTo>
                      <a:lnTo>
                        <a:pt x="0" y="90487"/>
                      </a:lnTo>
                      <a:close/>
                    </a:path>
                  </a:pathLst>
                </a:custGeom>
                <a:solidFill>
                  <a:srgbClr val="FFFFFF"/>
                </a:solidFill>
                <a:ln w="9525" cap="flat">
                  <a:noFill/>
                  <a:prstDash val="solid"/>
                  <a:miter/>
                </a:ln>
              </p:spPr>
              <p:txBody>
                <a:bodyPr rtlCol="0" anchor="ctr"/>
                <a:lstStyle/>
                <a:p>
                  <a:endParaRPr lang="zh-TW" altLang="en-US" sz="1400">
                    <a:solidFill>
                      <a:schemeClr val="bg1"/>
                    </a:solidFill>
                  </a:endParaRPr>
                </a:p>
              </p:txBody>
            </p:sp>
          </p:grpSp>
        </p:grpSp>
        <p:sp>
          <p:nvSpPr>
            <p:cNvPr id="438" name="矩形 437">
              <a:extLst>
                <a:ext uri="{FF2B5EF4-FFF2-40B4-BE49-F238E27FC236}">
                  <a16:creationId xmlns:a16="http://schemas.microsoft.com/office/drawing/2014/main" id="{CB03ECB6-11F5-498A-B3C2-B9561E43A8C9}"/>
                </a:ext>
              </a:extLst>
            </p:cNvPr>
            <p:cNvSpPr/>
            <p:nvPr/>
          </p:nvSpPr>
          <p:spPr>
            <a:xfrm>
              <a:off x="7019442"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39" name="矩形 438">
              <a:extLst>
                <a:ext uri="{FF2B5EF4-FFF2-40B4-BE49-F238E27FC236}">
                  <a16:creationId xmlns:a16="http://schemas.microsoft.com/office/drawing/2014/main" id="{5EA1B084-0431-4107-B54F-67DF9495CA90}"/>
                </a:ext>
              </a:extLst>
            </p:cNvPr>
            <p:cNvSpPr/>
            <p:nvPr/>
          </p:nvSpPr>
          <p:spPr>
            <a:xfrm>
              <a:off x="8077200"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sp>
          <p:nvSpPr>
            <p:cNvPr id="440" name="矩形 439">
              <a:extLst>
                <a:ext uri="{FF2B5EF4-FFF2-40B4-BE49-F238E27FC236}">
                  <a16:creationId xmlns:a16="http://schemas.microsoft.com/office/drawing/2014/main" id="{F8F97A7B-27BA-4EEC-8B7E-715C973AF99F}"/>
                </a:ext>
              </a:extLst>
            </p:cNvPr>
            <p:cNvSpPr/>
            <p:nvPr/>
          </p:nvSpPr>
          <p:spPr>
            <a:xfrm>
              <a:off x="9067800" y="4125683"/>
              <a:ext cx="448158" cy="448158"/>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bg1"/>
                </a:solidFill>
              </a:endParaRPr>
            </a:p>
          </p:txBody>
        </p:sp>
      </p:grpSp>
      <p:grpSp>
        <p:nvGrpSpPr>
          <p:cNvPr id="463" name="圖形 211">
            <a:extLst>
              <a:ext uri="{FF2B5EF4-FFF2-40B4-BE49-F238E27FC236}">
                <a16:creationId xmlns:a16="http://schemas.microsoft.com/office/drawing/2014/main" id="{E53ADF60-DF45-4B88-9903-D98C41C2697B}"/>
              </a:ext>
            </a:extLst>
          </p:cNvPr>
          <p:cNvGrpSpPr/>
          <p:nvPr/>
        </p:nvGrpSpPr>
        <p:grpSpPr>
          <a:xfrm>
            <a:off x="10375121" y="4489796"/>
            <a:ext cx="229360" cy="280147"/>
            <a:chOff x="6880167" y="2925402"/>
            <a:chExt cx="551412" cy="630183"/>
          </a:xfrm>
          <a:solidFill>
            <a:schemeClr val="tx1"/>
          </a:solidFill>
        </p:grpSpPr>
        <p:sp>
          <p:nvSpPr>
            <p:cNvPr id="464" name="手繪多邊形: 圖案 463">
              <a:extLst>
                <a:ext uri="{FF2B5EF4-FFF2-40B4-BE49-F238E27FC236}">
                  <a16:creationId xmlns:a16="http://schemas.microsoft.com/office/drawing/2014/main" id="{80E48FAD-5E2C-4B07-80BC-6841174E1621}"/>
                </a:ext>
              </a:extLst>
            </p:cNvPr>
            <p:cNvSpPr/>
            <p:nvPr/>
          </p:nvSpPr>
          <p:spPr>
            <a:xfrm>
              <a:off x="6880167" y="2925402"/>
              <a:ext cx="551412" cy="630183"/>
            </a:xfrm>
            <a:custGeom>
              <a:avLst/>
              <a:gdLst>
                <a:gd name="connsiteX0" fmla="*/ 278294 w 551412"/>
                <a:gd name="connsiteY0" fmla="*/ 636935 h 630182"/>
                <a:gd name="connsiteX1" fmla="*/ 0 w 551412"/>
                <a:gd name="connsiteY1" fmla="*/ 536443 h 630182"/>
                <a:gd name="connsiteX2" fmla="*/ 0 w 551412"/>
                <a:gd name="connsiteY2" fmla="*/ 77873 h 630182"/>
                <a:gd name="connsiteX3" fmla="*/ 278294 w 551412"/>
                <a:gd name="connsiteY3" fmla="*/ 0 h 630182"/>
                <a:gd name="connsiteX4" fmla="*/ 556589 w 551412"/>
                <a:gd name="connsiteY4" fmla="*/ 77873 h 630182"/>
                <a:gd name="connsiteX5" fmla="*/ 556589 w 551412"/>
                <a:gd name="connsiteY5" fmla="*/ 536443 h 630182"/>
                <a:gd name="connsiteX6" fmla="*/ 278294 w 551412"/>
                <a:gd name="connsiteY6" fmla="*/ 636935 h 630182"/>
                <a:gd name="connsiteX7" fmla="*/ 22507 w 551412"/>
                <a:gd name="connsiteY7" fmla="*/ 110732 h 630182"/>
                <a:gd name="connsiteX8" fmla="*/ 22507 w 551412"/>
                <a:gd name="connsiteY8" fmla="*/ 536556 h 630182"/>
                <a:gd name="connsiteX9" fmla="*/ 278294 w 551412"/>
                <a:gd name="connsiteY9" fmla="*/ 614428 h 630182"/>
                <a:gd name="connsiteX10" fmla="*/ 534082 w 551412"/>
                <a:gd name="connsiteY10" fmla="*/ 536556 h 630182"/>
                <a:gd name="connsiteX11" fmla="*/ 534082 w 551412"/>
                <a:gd name="connsiteY11" fmla="*/ 110732 h 630182"/>
                <a:gd name="connsiteX12" fmla="*/ 278294 w 551412"/>
                <a:gd name="connsiteY12" fmla="*/ 155858 h 630182"/>
                <a:gd name="connsiteX13" fmla="*/ 22507 w 551412"/>
                <a:gd name="connsiteY13" fmla="*/ 110732 h 630182"/>
                <a:gd name="connsiteX14" fmla="*/ 278294 w 551412"/>
                <a:gd name="connsiteY14" fmla="*/ 22507 h 630182"/>
                <a:gd name="connsiteX15" fmla="*/ 22507 w 551412"/>
                <a:gd name="connsiteY15" fmla="*/ 77873 h 630182"/>
                <a:gd name="connsiteX16" fmla="*/ 278294 w 551412"/>
                <a:gd name="connsiteY16" fmla="*/ 133239 h 630182"/>
                <a:gd name="connsiteX17" fmla="*/ 534082 w 551412"/>
                <a:gd name="connsiteY17" fmla="*/ 77873 h 630182"/>
                <a:gd name="connsiteX18" fmla="*/ 278294 w 551412"/>
                <a:gd name="connsiteY18" fmla="*/ 22507 h 63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1412" h="630182">
                  <a:moveTo>
                    <a:pt x="278294" y="636935"/>
                  </a:moveTo>
                  <a:cubicBezTo>
                    <a:pt x="137853" y="636935"/>
                    <a:pt x="0" y="587195"/>
                    <a:pt x="0" y="536443"/>
                  </a:cubicBezTo>
                  <a:lnTo>
                    <a:pt x="0" y="77873"/>
                  </a:lnTo>
                  <a:cubicBezTo>
                    <a:pt x="0" y="26783"/>
                    <a:pt x="139991" y="0"/>
                    <a:pt x="278294" y="0"/>
                  </a:cubicBezTo>
                  <a:cubicBezTo>
                    <a:pt x="416597" y="0"/>
                    <a:pt x="556589" y="26783"/>
                    <a:pt x="556589" y="77873"/>
                  </a:cubicBezTo>
                  <a:lnTo>
                    <a:pt x="556589" y="536443"/>
                  </a:lnTo>
                  <a:cubicBezTo>
                    <a:pt x="556589" y="587195"/>
                    <a:pt x="418736" y="636935"/>
                    <a:pt x="278294" y="636935"/>
                  </a:cubicBezTo>
                  <a:close/>
                  <a:moveTo>
                    <a:pt x="22507" y="110732"/>
                  </a:moveTo>
                  <a:lnTo>
                    <a:pt x="22507" y="536556"/>
                  </a:lnTo>
                  <a:cubicBezTo>
                    <a:pt x="22507" y="559062"/>
                    <a:pt x="124462" y="614428"/>
                    <a:pt x="278294" y="614428"/>
                  </a:cubicBezTo>
                  <a:cubicBezTo>
                    <a:pt x="432127" y="614428"/>
                    <a:pt x="534082" y="558950"/>
                    <a:pt x="534082" y="536556"/>
                  </a:cubicBezTo>
                  <a:lnTo>
                    <a:pt x="534082" y="110732"/>
                  </a:lnTo>
                  <a:cubicBezTo>
                    <a:pt x="489069" y="140441"/>
                    <a:pt x="383175" y="155858"/>
                    <a:pt x="278294" y="155858"/>
                  </a:cubicBezTo>
                  <a:cubicBezTo>
                    <a:pt x="173413" y="155858"/>
                    <a:pt x="67520" y="140441"/>
                    <a:pt x="22507" y="110732"/>
                  </a:cubicBezTo>
                  <a:close/>
                  <a:moveTo>
                    <a:pt x="278294" y="22507"/>
                  </a:moveTo>
                  <a:cubicBezTo>
                    <a:pt x="122098" y="22507"/>
                    <a:pt x="22507" y="55366"/>
                    <a:pt x="22507" y="77873"/>
                  </a:cubicBezTo>
                  <a:cubicBezTo>
                    <a:pt x="22507" y="100379"/>
                    <a:pt x="122098" y="133239"/>
                    <a:pt x="278294" y="133239"/>
                  </a:cubicBezTo>
                  <a:cubicBezTo>
                    <a:pt x="434490" y="133239"/>
                    <a:pt x="534082" y="100379"/>
                    <a:pt x="534082" y="77873"/>
                  </a:cubicBezTo>
                  <a:cubicBezTo>
                    <a:pt x="534082" y="55366"/>
                    <a:pt x="434490" y="22507"/>
                    <a:pt x="278294" y="22507"/>
                  </a:cubicBezTo>
                  <a:close/>
                </a:path>
              </a:pathLst>
            </a:custGeom>
            <a:grpFill/>
            <a:ln w="12700" cap="flat">
              <a:solidFill>
                <a:schemeClr val="bg1"/>
              </a:solidFill>
              <a:prstDash val="solid"/>
              <a:miter/>
            </a:ln>
          </p:spPr>
          <p:txBody>
            <a:bodyPr rtlCol="0" anchor="ctr"/>
            <a:lstStyle/>
            <a:p>
              <a:endParaRPr lang="zh-TW" altLang="en-US" sz="1400">
                <a:solidFill>
                  <a:schemeClr val="bg1"/>
                </a:solidFill>
              </a:endParaRPr>
            </a:p>
          </p:txBody>
        </p:sp>
        <p:sp>
          <p:nvSpPr>
            <p:cNvPr id="465" name="手繪多邊形: 圖案 464">
              <a:extLst>
                <a:ext uri="{FF2B5EF4-FFF2-40B4-BE49-F238E27FC236}">
                  <a16:creationId xmlns:a16="http://schemas.microsoft.com/office/drawing/2014/main" id="{A071547E-E941-4D98-962E-9531009676B5}"/>
                </a:ext>
              </a:extLst>
            </p:cNvPr>
            <p:cNvSpPr/>
            <p:nvPr/>
          </p:nvSpPr>
          <p:spPr>
            <a:xfrm>
              <a:off x="6889507" y="3161721"/>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solidFill>
                  <a:schemeClr val="bg1"/>
                </a:solidFill>
              </a:endParaRPr>
            </a:p>
          </p:txBody>
        </p:sp>
        <p:sp>
          <p:nvSpPr>
            <p:cNvPr id="466" name="手繪多邊形: 圖案 465">
              <a:extLst>
                <a:ext uri="{FF2B5EF4-FFF2-40B4-BE49-F238E27FC236}">
                  <a16:creationId xmlns:a16="http://schemas.microsoft.com/office/drawing/2014/main" id="{9A97EBD5-BF1A-48F7-826E-428ED80781D0}"/>
                </a:ext>
              </a:extLst>
            </p:cNvPr>
            <p:cNvSpPr/>
            <p:nvPr/>
          </p:nvSpPr>
          <p:spPr>
            <a:xfrm>
              <a:off x="6889507" y="3319266"/>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solidFill>
                  <a:schemeClr val="bg1"/>
                </a:solidFill>
              </a:endParaRPr>
            </a:p>
          </p:txBody>
        </p:sp>
      </p:grpSp>
      <p:sp>
        <p:nvSpPr>
          <p:cNvPr id="235" name="文字方塊 352">
            <a:extLst>
              <a:ext uri="{FF2B5EF4-FFF2-40B4-BE49-F238E27FC236}">
                <a16:creationId xmlns:a16="http://schemas.microsoft.com/office/drawing/2014/main" id="{4B4B246B-714E-4ECB-B818-4F2E0E422FDD}"/>
              </a:ext>
            </a:extLst>
          </p:cNvPr>
          <p:cNvSpPr txBox="1"/>
          <p:nvPr/>
        </p:nvSpPr>
        <p:spPr>
          <a:xfrm>
            <a:off x="3352403" y="2411648"/>
            <a:ext cx="11312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tLang="zh-TW" sz="1600">
                <a:solidFill>
                  <a:schemeClr val="bg1"/>
                </a:solidFill>
                <a:latin typeface="Arial" panose="020B0604020202020204" pitchFamily="34" charset="0"/>
                <a:ea typeface="新細明體"/>
                <a:cs typeface="Arial" panose="020B0604020202020204" pitchFamily="34" charset="0"/>
              </a:rPr>
              <a:t>Initiator</a:t>
            </a:r>
          </a:p>
        </p:txBody>
      </p:sp>
      <p:sp>
        <p:nvSpPr>
          <p:cNvPr id="236" name="箭號: 左-右雙向 351">
            <a:extLst>
              <a:ext uri="{FF2B5EF4-FFF2-40B4-BE49-F238E27FC236}">
                <a16:creationId xmlns:a16="http://schemas.microsoft.com/office/drawing/2014/main" id="{FFCF47E7-CD1D-45EA-8A8F-3EA6E42D16C0}"/>
              </a:ext>
            </a:extLst>
          </p:cNvPr>
          <p:cNvSpPr/>
          <p:nvPr/>
        </p:nvSpPr>
        <p:spPr>
          <a:xfrm>
            <a:off x="3437538" y="2823638"/>
            <a:ext cx="2243300" cy="181816"/>
          </a:xfrm>
          <a:prstGeom prst="leftRightArrow">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600">
              <a:solidFill>
                <a:schemeClr val="bg1"/>
              </a:solidFill>
              <a:latin typeface="Arial" panose="020B0604020202020204" pitchFamily="34" charset="0"/>
              <a:cs typeface="Arial" panose="020B0604020202020204" pitchFamily="34" charset="0"/>
            </a:endParaRPr>
          </a:p>
        </p:txBody>
      </p:sp>
      <p:sp>
        <p:nvSpPr>
          <p:cNvPr id="237" name="文字方塊 359">
            <a:extLst>
              <a:ext uri="{FF2B5EF4-FFF2-40B4-BE49-F238E27FC236}">
                <a16:creationId xmlns:a16="http://schemas.microsoft.com/office/drawing/2014/main" id="{51777329-7F2C-48E1-9355-42979D476401}"/>
              </a:ext>
            </a:extLst>
          </p:cNvPr>
          <p:cNvSpPr txBox="1"/>
          <p:nvPr/>
        </p:nvSpPr>
        <p:spPr>
          <a:xfrm>
            <a:off x="4367689" y="2979487"/>
            <a:ext cx="7115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a:solidFill>
                  <a:schemeClr val="bg1"/>
                </a:solidFill>
                <a:latin typeface="Arial" panose="020B0604020202020204" pitchFamily="34" charset="0"/>
                <a:ea typeface="新細明體"/>
                <a:cs typeface="Arial" panose="020B0604020202020204" pitchFamily="34" charset="0"/>
              </a:rPr>
              <a:t>iSCSI</a:t>
            </a:r>
          </a:p>
        </p:txBody>
      </p:sp>
      <p:pic>
        <p:nvPicPr>
          <p:cNvPr id="197" name="圖片 196" descr="一張含有 向量圖形 的圖片&#10;&#10;自動產生的描述">
            <a:extLst>
              <a:ext uri="{FF2B5EF4-FFF2-40B4-BE49-F238E27FC236}">
                <a16:creationId xmlns:a16="http://schemas.microsoft.com/office/drawing/2014/main" id="{FF688B74-E9B0-ED4D-BE54-30BF98F4695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122250" y="1976865"/>
            <a:ext cx="1096752" cy="1096749"/>
          </a:xfrm>
          <a:prstGeom prst="roundRect">
            <a:avLst>
              <a:gd name="adj" fmla="val 23763"/>
            </a:avLst>
          </a:prstGeom>
          <a:ln w="28575">
            <a:noFill/>
          </a:ln>
          <a:effectLst/>
        </p:spPr>
      </p:pic>
      <p:grpSp>
        <p:nvGrpSpPr>
          <p:cNvPr id="198" name="群組 197">
            <a:extLst>
              <a:ext uri="{FF2B5EF4-FFF2-40B4-BE49-F238E27FC236}">
                <a16:creationId xmlns:a16="http://schemas.microsoft.com/office/drawing/2014/main" id="{3502B36C-A39A-458B-81E2-FAF0C1B43461}"/>
              </a:ext>
            </a:extLst>
          </p:cNvPr>
          <p:cNvGrpSpPr/>
          <p:nvPr/>
        </p:nvGrpSpPr>
        <p:grpSpPr>
          <a:xfrm>
            <a:off x="10050282" y="5553267"/>
            <a:ext cx="1407224" cy="533879"/>
            <a:chOff x="7884633" y="5312644"/>
            <a:chExt cx="1407224" cy="533876"/>
          </a:xfrm>
        </p:grpSpPr>
        <p:sp>
          <p:nvSpPr>
            <p:cNvPr id="199" name="文字方塊 198">
              <a:extLst>
                <a:ext uri="{FF2B5EF4-FFF2-40B4-BE49-F238E27FC236}">
                  <a16:creationId xmlns:a16="http://schemas.microsoft.com/office/drawing/2014/main" id="{9A0E53F5-A091-4776-AEC5-7F1E9A42F0DC}"/>
                </a:ext>
              </a:extLst>
            </p:cNvPr>
            <p:cNvSpPr txBox="1"/>
            <p:nvPr/>
          </p:nvSpPr>
          <p:spPr>
            <a:xfrm>
              <a:off x="8715818" y="5461291"/>
              <a:ext cx="576039" cy="307775"/>
            </a:xfrm>
            <a:prstGeom prst="rect">
              <a:avLst/>
            </a:prstGeom>
            <a:solidFill>
              <a:srgbClr val="35393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400" b="1">
                  <a:solidFill>
                    <a:schemeClr val="bg1"/>
                  </a:solidFill>
                  <a:latin typeface="微軟正黑體" panose="020B0604030504040204" pitchFamily="34" charset="-120"/>
                  <a:ea typeface="微軟正黑體" panose="020B0604030504040204" pitchFamily="34" charset="-120"/>
                  <a:cs typeface="Arial" panose="020B0604020202020204" pitchFamily="34" charset="0"/>
                </a:rPr>
                <a:t>快照</a:t>
              </a:r>
            </a:p>
          </p:txBody>
        </p:sp>
        <p:grpSp>
          <p:nvGrpSpPr>
            <p:cNvPr id="200" name="圖形 152">
              <a:extLst>
                <a:ext uri="{FF2B5EF4-FFF2-40B4-BE49-F238E27FC236}">
                  <a16:creationId xmlns:a16="http://schemas.microsoft.com/office/drawing/2014/main" id="{4F9A9F03-2D16-482B-8B22-560EAD06EC37}"/>
                </a:ext>
              </a:extLst>
            </p:cNvPr>
            <p:cNvGrpSpPr/>
            <p:nvPr/>
          </p:nvGrpSpPr>
          <p:grpSpPr>
            <a:xfrm flipH="1">
              <a:off x="7884633" y="5312644"/>
              <a:ext cx="412922" cy="531799"/>
              <a:chOff x="9272428" y="5069210"/>
              <a:chExt cx="458537" cy="590550"/>
            </a:xfrm>
          </p:grpSpPr>
          <p:sp>
            <p:nvSpPr>
              <p:cNvPr id="277" name="手繪多邊形: 圖案 276">
                <a:extLst>
                  <a:ext uri="{FF2B5EF4-FFF2-40B4-BE49-F238E27FC236}">
                    <a16:creationId xmlns:a16="http://schemas.microsoft.com/office/drawing/2014/main" id="{E2B1DB29-115B-45A2-A11D-7F7BE2E768B7}"/>
                  </a:ext>
                </a:extLst>
              </p:cNvPr>
              <p:cNvSpPr/>
              <p:nvPr/>
            </p:nvSpPr>
            <p:spPr>
              <a:xfrm>
                <a:off x="9329230" y="5130551"/>
                <a:ext cx="346242" cy="47625"/>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78" name="手繪多邊形: 圖案 277">
                <a:extLst>
                  <a:ext uri="{FF2B5EF4-FFF2-40B4-BE49-F238E27FC236}">
                    <a16:creationId xmlns:a16="http://schemas.microsoft.com/office/drawing/2014/main" id="{6673CC6A-3DF3-45B2-9B43-6AB608319690}"/>
                  </a:ext>
                </a:extLst>
              </p:cNvPr>
              <p:cNvSpPr/>
              <p:nvPr/>
            </p:nvSpPr>
            <p:spPr>
              <a:xfrm>
                <a:off x="9272428" y="5069210"/>
                <a:ext cx="458537" cy="590550"/>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79" name="手繪多邊形: 圖案 278">
                <a:extLst>
                  <a:ext uri="{FF2B5EF4-FFF2-40B4-BE49-F238E27FC236}">
                    <a16:creationId xmlns:a16="http://schemas.microsoft.com/office/drawing/2014/main" id="{33863368-EE21-4666-8545-8B51D1A3294E}"/>
                  </a:ext>
                </a:extLst>
              </p:cNvPr>
              <p:cNvSpPr/>
              <p:nvPr/>
            </p:nvSpPr>
            <p:spPr>
              <a:xfrm>
                <a:off x="9455562" y="5443638"/>
                <a:ext cx="56147" cy="57150"/>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80" name="手繪多邊形: 圖案 279">
                <a:extLst>
                  <a:ext uri="{FF2B5EF4-FFF2-40B4-BE49-F238E27FC236}">
                    <a16:creationId xmlns:a16="http://schemas.microsoft.com/office/drawing/2014/main" id="{3F86B91F-D404-448A-8D79-DD49A8C439B4}"/>
                  </a:ext>
                </a:extLst>
              </p:cNvPr>
              <p:cNvSpPr/>
              <p:nvPr/>
            </p:nvSpPr>
            <p:spPr>
              <a:xfrm>
                <a:off x="9441806" y="5405252"/>
                <a:ext cx="37432" cy="57150"/>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81" name="手繪多邊形: 圖案 280">
                <a:extLst>
                  <a:ext uri="{FF2B5EF4-FFF2-40B4-BE49-F238E27FC236}">
                    <a16:creationId xmlns:a16="http://schemas.microsoft.com/office/drawing/2014/main" id="{8BE7ACA1-E162-4487-9E13-3B2A804DE2BB}"/>
                  </a:ext>
                </a:extLst>
              </p:cNvPr>
              <p:cNvSpPr/>
              <p:nvPr/>
            </p:nvSpPr>
            <p:spPr>
              <a:xfrm>
                <a:off x="9516108" y="5361532"/>
                <a:ext cx="56147" cy="57150"/>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chemeClr val="bg1"/>
              </a:solidFill>
              <a:ln w="3175" cap="flat">
                <a:noFill/>
                <a:prstDash val="solid"/>
                <a:miter/>
              </a:ln>
            </p:spPr>
            <p:txBody>
              <a:bodyPr rtlCol="0" anchor="ctr"/>
              <a:lstStyle/>
              <a:p>
                <a:endParaRPr lang="zh-TW" altLang="en-US" sz="1400">
                  <a:solidFill>
                    <a:schemeClr val="bg1"/>
                  </a:solidFill>
                </a:endParaRPr>
              </a:p>
            </p:txBody>
          </p:sp>
          <p:sp>
            <p:nvSpPr>
              <p:cNvPr id="292" name="手繪多邊形: 圖案 291">
                <a:extLst>
                  <a:ext uri="{FF2B5EF4-FFF2-40B4-BE49-F238E27FC236}">
                    <a16:creationId xmlns:a16="http://schemas.microsoft.com/office/drawing/2014/main" id="{CF06C327-3D82-49CD-BCB2-16E14185CDC2}"/>
                  </a:ext>
                </a:extLst>
              </p:cNvPr>
              <p:cNvSpPr/>
              <p:nvPr/>
            </p:nvSpPr>
            <p:spPr>
              <a:xfrm>
                <a:off x="9452380" y="5361913"/>
                <a:ext cx="65505" cy="28575"/>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305" name="手繪多邊形: 圖案 304">
                <a:extLst>
                  <a:ext uri="{FF2B5EF4-FFF2-40B4-BE49-F238E27FC236}">
                    <a16:creationId xmlns:a16="http://schemas.microsoft.com/office/drawing/2014/main" id="{C60E3718-E389-41E3-86FC-1E4234F43F15}"/>
                  </a:ext>
                </a:extLst>
              </p:cNvPr>
              <p:cNvSpPr/>
              <p:nvPr/>
            </p:nvSpPr>
            <p:spPr>
              <a:xfrm>
                <a:off x="9540906" y="5399918"/>
                <a:ext cx="37432" cy="57150"/>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306" name="手繪多邊形: 圖案 305">
                <a:extLst>
                  <a:ext uri="{FF2B5EF4-FFF2-40B4-BE49-F238E27FC236}">
                    <a16:creationId xmlns:a16="http://schemas.microsoft.com/office/drawing/2014/main" id="{B8808E35-B787-47C9-9A42-6E724486BFB7}"/>
                  </a:ext>
                </a:extLst>
              </p:cNvPr>
              <p:cNvSpPr/>
              <p:nvPr/>
            </p:nvSpPr>
            <p:spPr>
              <a:xfrm>
                <a:off x="9502071" y="5473737"/>
                <a:ext cx="65505" cy="28575"/>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307" name="手繪多邊形: 圖案 306">
                <a:extLst>
                  <a:ext uri="{FF2B5EF4-FFF2-40B4-BE49-F238E27FC236}">
                    <a16:creationId xmlns:a16="http://schemas.microsoft.com/office/drawing/2014/main" id="{0CCC998D-E98D-46D7-BC63-FFD04D1B93BF}"/>
                  </a:ext>
                </a:extLst>
              </p:cNvPr>
              <p:cNvSpPr/>
              <p:nvPr/>
            </p:nvSpPr>
            <p:spPr>
              <a:xfrm>
                <a:off x="9361890" y="5300763"/>
                <a:ext cx="74863" cy="66675"/>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308" name="手繪多邊形: 圖案 307">
                <a:extLst>
                  <a:ext uri="{FF2B5EF4-FFF2-40B4-BE49-F238E27FC236}">
                    <a16:creationId xmlns:a16="http://schemas.microsoft.com/office/drawing/2014/main" id="{D25D9787-AC5F-4494-A215-39BE258576E3}"/>
                  </a:ext>
                </a:extLst>
              </p:cNvPr>
              <p:cNvSpPr/>
              <p:nvPr/>
            </p:nvSpPr>
            <p:spPr>
              <a:xfrm>
                <a:off x="9361890" y="5478309"/>
                <a:ext cx="56147" cy="66675"/>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309" name="手繪多邊形: 圖案 308">
                <a:extLst>
                  <a:ext uri="{FF2B5EF4-FFF2-40B4-BE49-F238E27FC236}">
                    <a16:creationId xmlns:a16="http://schemas.microsoft.com/office/drawing/2014/main" id="{2956FEDB-2DB2-4F21-A56C-7D9445873B9D}"/>
                  </a:ext>
                </a:extLst>
              </p:cNvPr>
              <p:cNvSpPr/>
              <p:nvPr/>
            </p:nvSpPr>
            <p:spPr>
              <a:xfrm>
                <a:off x="9580303" y="5300763"/>
                <a:ext cx="65505" cy="57150"/>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310" name="手繪多邊形: 圖案 309">
                <a:extLst>
                  <a:ext uri="{FF2B5EF4-FFF2-40B4-BE49-F238E27FC236}">
                    <a16:creationId xmlns:a16="http://schemas.microsoft.com/office/drawing/2014/main" id="{2EAF9211-EBA4-4C1C-AAE1-51564C934B41}"/>
                  </a:ext>
                </a:extLst>
              </p:cNvPr>
              <p:cNvSpPr/>
              <p:nvPr/>
            </p:nvSpPr>
            <p:spPr>
              <a:xfrm>
                <a:off x="9594901" y="5470975"/>
                <a:ext cx="56147" cy="7620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grpSp>
        <p:sp>
          <p:nvSpPr>
            <p:cNvPr id="201" name="手繪多邊形: 圖案 200">
              <a:extLst>
                <a:ext uri="{FF2B5EF4-FFF2-40B4-BE49-F238E27FC236}">
                  <a16:creationId xmlns:a16="http://schemas.microsoft.com/office/drawing/2014/main" id="{A92CAFFF-656D-4A65-B095-C7AE0945087E}"/>
                </a:ext>
              </a:extLst>
            </p:cNvPr>
            <p:cNvSpPr/>
            <p:nvPr/>
          </p:nvSpPr>
          <p:spPr>
            <a:xfrm flipH="1">
              <a:off x="8360662" y="5369957"/>
              <a:ext cx="311798" cy="42887"/>
            </a:xfrm>
            <a:custGeom>
              <a:avLst/>
              <a:gdLst>
                <a:gd name="connsiteX0" fmla="*/ 7112 w 346242"/>
                <a:gd name="connsiteY0" fmla="*/ 53912 h 47625"/>
                <a:gd name="connsiteX1" fmla="*/ 0 w 346242"/>
                <a:gd name="connsiteY1" fmla="*/ 40957 h 47625"/>
                <a:gd name="connsiteX2" fmla="*/ 174057 w 346242"/>
                <a:gd name="connsiteY2" fmla="*/ 0 h 47625"/>
                <a:gd name="connsiteX3" fmla="*/ 346429 w 346242"/>
                <a:gd name="connsiteY3" fmla="*/ 40005 h 47625"/>
                <a:gd name="connsiteX4" fmla="*/ 339505 w 346242"/>
                <a:gd name="connsiteY4" fmla="*/ 53054 h 47625"/>
                <a:gd name="connsiteX5" fmla="*/ 173963 w 346242"/>
                <a:gd name="connsiteY5" fmla="*/ 14764 h 47625"/>
                <a:gd name="connsiteX6" fmla="*/ 7112 w 346242"/>
                <a:gd name="connsiteY6" fmla="*/ 53912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6242" h="47625">
                  <a:moveTo>
                    <a:pt x="7112" y="53912"/>
                  </a:moveTo>
                  <a:lnTo>
                    <a:pt x="0" y="40957"/>
                  </a:lnTo>
                  <a:cubicBezTo>
                    <a:pt x="33408" y="21907"/>
                    <a:pt x="83379" y="0"/>
                    <a:pt x="174057" y="0"/>
                  </a:cubicBezTo>
                  <a:cubicBezTo>
                    <a:pt x="262115" y="0"/>
                    <a:pt x="312460" y="21431"/>
                    <a:pt x="346429" y="40005"/>
                  </a:cubicBezTo>
                  <a:lnTo>
                    <a:pt x="339505" y="53054"/>
                  </a:lnTo>
                  <a:cubicBezTo>
                    <a:pt x="304974" y="34100"/>
                    <a:pt x="258278" y="14764"/>
                    <a:pt x="173963" y="14764"/>
                  </a:cubicBezTo>
                  <a:cubicBezTo>
                    <a:pt x="86748" y="14764"/>
                    <a:pt x="38929" y="35719"/>
                    <a:pt x="7112" y="53912"/>
                  </a:cubicBez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02" name="手繪多邊形: 圖案 201">
              <a:extLst>
                <a:ext uri="{FF2B5EF4-FFF2-40B4-BE49-F238E27FC236}">
                  <a16:creationId xmlns:a16="http://schemas.microsoft.com/office/drawing/2014/main" id="{773A9717-E229-40D8-A591-11E150620F8F}"/>
                </a:ext>
              </a:extLst>
            </p:cNvPr>
            <p:cNvSpPr/>
            <p:nvPr/>
          </p:nvSpPr>
          <p:spPr>
            <a:xfrm flipH="1">
              <a:off x="8310689" y="5314718"/>
              <a:ext cx="412922" cy="531802"/>
            </a:xfrm>
            <a:custGeom>
              <a:avLst/>
              <a:gdLst>
                <a:gd name="connsiteX0" fmla="*/ 231421 w 458537"/>
                <a:gd name="connsiteY0" fmla="*/ 596265 h 590550"/>
                <a:gd name="connsiteX1" fmla="*/ 0 w 458537"/>
                <a:gd name="connsiteY1" fmla="*/ 530257 h 590550"/>
                <a:gd name="connsiteX2" fmla="*/ 0 w 458537"/>
                <a:gd name="connsiteY2" fmla="*/ 65913 h 590550"/>
                <a:gd name="connsiteX3" fmla="*/ 231421 w 458537"/>
                <a:gd name="connsiteY3" fmla="*/ 0 h 590550"/>
                <a:gd name="connsiteX4" fmla="*/ 462842 w 458537"/>
                <a:gd name="connsiteY4" fmla="*/ 65913 h 590550"/>
                <a:gd name="connsiteX5" fmla="*/ 462842 w 458537"/>
                <a:gd name="connsiteY5" fmla="*/ 530257 h 590550"/>
                <a:gd name="connsiteX6" fmla="*/ 231421 w 458537"/>
                <a:gd name="connsiteY6" fmla="*/ 596265 h 590550"/>
                <a:gd name="connsiteX7" fmla="*/ 18716 w 458537"/>
                <a:gd name="connsiteY7" fmla="*/ 93726 h 590550"/>
                <a:gd name="connsiteX8" fmla="*/ 18716 w 458537"/>
                <a:gd name="connsiteY8" fmla="*/ 530352 h 590550"/>
                <a:gd name="connsiteX9" fmla="*/ 231421 w 458537"/>
                <a:gd name="connsiteY9" fmla="*/ 577215 h 590550"/>
                <a:gd name="connsiteX10" fmla="*/ 444126 w 458537"/>
                <a:gd name="connsiteY10" fmla="*/ 530352 h 590550"/>
                <a:gd name="connsiteX11" fmla="*/ 444126 w 458537"/>
                <a:gd name="connsiteY11" fmla="*/ 93726 h 590550"/>
                <a:gd name="connsiteX12" fmla="*/ 231421 w 458537"/>
                <a:gd name="connsiteY12" fmla="*/ 131921 h 590550"/>
                <a:gd name="connsiteX13" fmla="*/ 18716 w 458537"/>
                <a:gd name="connsiteY13" fmla="*/ 93726 h 590550"/>
                <a:gd name="connsiteX14" fmla="*/ 231421 w 458537"/>
                <a:gd name="connsiteY14" fmla="*/ 19050 h 590550"/>
                <a:gd name="connsiteX15" fmla="*/ 18716 w 458537"/>
                <a:gd name="connsiteY15" fmla="*/ 65913 h 590550"/>
                <a:gd name="connsiteX16" fmla="*/ 231421 w 458537"/>
                <a:gd name="connsiteY16" fmla="*/ 112776 h 590550"/>
                <a:gd name="connsiteX17" fmla="*/ 444126 w 458537"/>
                <a:gd name="connsiteY17" fmla="*/ 65913 h 590550"/>
                <a:gd name="connsiteX18" fmla="*/ 231421 w 458537"/>
                <a:gd name="connsiteY18" fmla="*/ 19050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8537" h="590550">
                  <a:moveTo>
                    <a:pt x="231421" y="596265"/>
                  </a:moveTo>
                  <a:cubicBezTo>
                    <a:pt x="116412" y="596265"/>
                    <a:pt x="0" y="573596"/>
                    <a:pt x="0" y="530257"/>
                  </a:cubicBezTo>
                  <a:lnTo>
                    <a:pt x="0" y="65913"/>
                  </a:lnTo>
                  <a:cubicBezTo>
                    <a:pt x="0" y="22670"/>
                    <a:pt x="116412" y="0"/>
                    <a:pt x="231421" y="0"/>
                  </a:cubicBezTo>
                  <a:cubicBezTo>
                    <a:pt x="346429" y="0"/>
                    <a:pt x="462842" y="22670"/>
                    <a:pt x="462842" y="65913"/>
                  </a:cubicBezTo>
                  <a:lnTo>
                    <a:pt x="462842" y="530257"/>
                  </a:lnTo>
                  <a:cubicBezTo>
                    <a:pt x="462842" y="573596"/>
                    <a:pt x="346429" y="596265"/>
                    <a:pt x="231421" y="596265"/>
                  </a:cubicBezTo>
                  <a:close/>
                  <a:moveTo>
                    <a:pt x="18716" y="93726"/>
                  </a:moveTo>
                  <a:lnTo>
                    <a:pt x="18716" y="530352"/>
                  </a:lnTo>
                  <a:cubicBezTo>
                    <a:pt x="18716" y="549497"/>
                    <a:pt x="101533" y="577215"/>
                    <a:pt x="231421" y="577215"/>
                  </a:cubicBezTo>
                  <a:cubicBezTo>
                    <a:pt x="361308" y="577215"/>
                    <a:pt x="444126" y="549402"/>
                    <a:pt x="444126" y="530352"/>
                  </a:cubicBezTo>
                  <a:lnTo>
                    <a:pt x="444126" y="93726"/>
                  </a:lnTo>
                  <a:cubicBezTo>
                    <a:pt x="406694" y="118872"/>
                    <a:pt x="318636" y="131921"/>
                    <a:pt x="231421" y="131921"/>
                  </a:cubicBezTo>
                  <a:cubicBezTo>
                    <a:pt x="144205" y="131921"/>
                    <a:pt x="56147" y="118872"/>
                    <a:pt x="18716" y="93726"/>
                  </a:cubicBezTo>
                  <a:close/>
                  <a:moveTo>
                    <a:pt x="231421" y="19050"/>
                  </a:moveTo>
                  <a:cubicBezTo>
                    <a:pt x="101533" y="19050"/>
                    <a:pt x="18716" y="46863"/>
                    <a:pt x="18716" y="65913"/>
                  </a:cubicBezTo>
                  <a:cubicBezTo>
                    <a:pt x="18716" y="84963"/>
                    <a:pt x="101533" y="112776"/>
                    <a:pt x="231421" y="112776"/>
                  </a:cubicBezTo>
                  <a:cubicBezTo>
                    <a:pt x="361308" y="112776"/>
                    <a:pt x="444126" y="84963"/>
                    <a:pt x="444126" y="65913"/>
                  </a:cubicBezTo>
                  <a:cubicBezTo>
                    <a:pt x="444126" y="46863"/>
                    <a:pt x="361308" y="19050"/>
                    <a:pt x="231421" y="19050"/>
                  </a:cubicBezTo>
                  <a:close/>
                </a:path>
              </a:pathLst>
            </a:custGeom>
            <a:solidFill>
              <a:schemeClr val="bg1"/>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03" name="手繪多邊形: 圖案 202">
              <a:extLst>
                <a:ext uri="{FF2B5EF4-FFF2-40B4-BE49-F238E27FC236}">
                  <a16:creationId xmlns:a16="http://schemas.microsoft.com/office/drawing/2014/main" id="{2EC99132-1CB5-48EC-998B-217A9766F785}"/>
                </a:ext>
              </a:extLst>
            </p:cNvPr>
            <p:cNvSpPr/>
            <p:nvPr/>
          </p:nvSpPr>
          <p:spPr>
            <a:xfrm flipH="1">
              <a:off x="8508134" y="5651898"/>
              <a:ext cx="50562" cy="51465"/>
            </a:xfrm>
            <a:custGeom>
              <a:avLst/>
              <a:gdLst>
                <a:gd name="connsiteX0" fmla="*/ 55492 w 56147"/>
                <a:gd name="connsiteY0" fmla="*/ 62674 h 57150"/>
                <a:gd name="connsiteX1" fmla="*/ 55492 w 56147"/>
                <a:gd name="connsiteY1" fmla="*/ 62674 h 57150"/>
                <a:gd name="connsiteX2" fmla="*/ 36028 w 56147"/>
                <a:gd name="connsiteY2" fmla="*/ 28289 h 57150"/>
                <a:gd name="connsiteX3" fmla="*/ 36028 w 56147"/>
                <a:gd name="connsiteY3" fmla="*/ 28289 h 57150"/>
                <a:gd name="connsiteX4" fmla="*/ 35934 w 56147"/>
                <a:gd name="connsiteY4" fmla="*/ 28194 h 57150"/>
                <a:gd name="connsiteX5" fmla="*/ 35934 w 56147"/>
                <a:gd name="connsiteY5" fmla="*/ 28099 h 57150"/>
                <a:gd name="connsiteX6" fmla="*/ 35841 w 56147"/>
                <a:gd name="connsiteY6" fmla="*/ 28003 h 57150"/>
                <a:gd name="connsiteX7" fmla="*/ 35747 w 56147"/>
                <a:gd name="connsiteY7" fmla="*/ 27908 h 57150"/>
                <a:gd name="connsiteX8" fmla="*/ 30600 w 56147"/>
                <a:gd name="connsiteY8" fmla="*/ 18859 h 57150"/>
                <a:gd name="connsiteX9" fmla="*/ 19932 w 56147"/>
                <a:gd name="connsiteY9" fmla="*/ 0 h 57150"/>
                <a:gd name="connsiteX10" fmla="*/ 19932 w 56147"/>
                <a:gd name="connsiteY10" fmla="*/ 0 h 57150"/>
                <a:gd name="connsiteX11" fmla="*/ 1591 w 56147"/>
                <a:gd name="connsiteY11" fmla="*/ 32290 h 57150"/>
                <a:gd name="connsiteX12" fmla="*/ 0 w 56147"/>
                <a:gd name="connsiteY12" fmla="*/ 35052 h 57150"/>
                <a:gd name="connsiteX13" fmla="*/ 57177 w 56147"/>
                <a:gd name="connsiteY13" fmla="*/ 65532 h 57150"/>
                <a:gd name="connsiteX14" fmla="*/ 55492 w 56147"/>
                <a:gd name="connsiteY14" fmla="*/ 62674 h 57150"/>
                <a:gd name="connsiteX15" fmla="*/ 55492 w 56147"/>
                <a:gd name="connsiteY15" fmla="*/ 62674 h 57150"/>
                <a:gd name="connsiteX16" fmla="*/ 55492 w 56147"/>
                <a:gd name="connsiteY16" fmla="*/ 6267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147" h="57150">
                  <a:moveTo>
                    <a:pt x="55492" y="62674"/>
                  </a:moveTo>
                  <a:lnTo>
                    <a:pt x="55492" y="62674"/>
                  </a:lnTo>
                  <a:lnTo>
                    <a:pt x="36028" y="28289"/>
                  </a:lnTo>
                  <a:lnTo>
                    <a:pt x="36028" y="28289"/>
                  </a:lnTo>
                  <a:cubicBezTo>
                    <a:pt x="36028" y="28194"/>
                    <a:pt x="35934" y="28194"/>
                    <a:pt x="35934" y="28194"/>
                  </a:cubicBezTo>
                  <a:lnTo>
                    <a:pt x="35934" y="28099"/>
                  </a:lnTo>
                  <a:lnTo>
                    <a:pt x="35841" y="28003"/>
                  </a:lnTo>
                  <a:lnTo>
                    <a:pt x="35747" y="27908"/>
                  </a:lnTo>
                  <a:lnTo>
                    <a:pt x="30600" y="18859"/>
                  </a:lnTo>
                  <a:lnTo>
                    <a:pt x="19932" y="0"/>
                  </a:lnTo>
                  <a:lnTo>
                    <a:pt x="19932" y="0"/>
                  </a:lnTo>
                  <a:lnTo>
                    <a:pt x="1591" y="32290"/>
                  </a:lnTo>
                  <a:lnTo>
                    <a:pt x="0" y="35052"/>
                  </a:lnTo>
                  <a:cubicBezTo>
                    <a:pt x="12914" y="53149"/>
                    <a:pt x="33595" y="64960"/>
                    <a:pt x="57177" y="65532"/>
                  </a:cubicBezTo>
                  <a:lnTo>
                    <a:pt x="55492" y="62674"/>
                  </a:lnTo>
                  <a:lnTo>
                    <a:pt x="55492" y="62674"/>
                  </a:lnTo>
                  <a:lnTo>
                    <a:pt x="55492" y="62674"/>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38" name="手繪多邊形: 圖案 237">
              <a:extLst>
                <a:ext uri="{FF2B5EF4-FFF2-40B4-BE49-F238E27FC236}">
                  <a16:creationId xmlns:a16="http://schemas.microsoft.com/office/drawing/2014/main" id="{E0D8AB38-E844-4D32-AC21-F1733C354809}"/>
                </a:ext>
              </a:extLst>
            </p:cNvPr>
            <p:cNvSpPr/>
            <p:nvPr/>
          </p:nvSpPr>
          <p:spPr>
            <a:xfrm flipH="1">
              <a:off x="8537374" y="5617330"/>
              <a:ext cx="33708" cy="51465"/>
            </a:xfrm>
            <a:custGeom>
              <a:avLst/>
              <a:gdLst>
                <a:gd name="connsiteX0" fmla="*/ 6270 w 37431"/>
                <a:gd name="connsiteY0" fmla="*/ 0 h 57150"/>
                <a:gd name="connsiteX1" fmla="*/ 0 w 37431"/>
                <a:gd name="connsiteY1" fmla="*/ 30099 h 57150"/>
                <a:gd name="connsiteX2" fmla="*/ 8890 w 37431"/>
                <a:gd name="connsiteY2" fmla="*/ 65532 h 57150"/>
                <a:gd name="connsiteX3" fmla="*/ 10574 w 37431"/>
                <a:gd name="connsiteY3" fmla="*/ 62579 h 57150"/>
                <a:gd name="connsiteX4" fmla="*/ 30132 w 37431"/>
                <a:gd name="connsiteY4" fmla="*/ 28099 h 57150"/>
                <a:gd name="connsiteX5" fmla="*/ 30226 w 37431"/>
                <a:gd name="connsiteY5" fmla="*/ 28004 h 57150"/>
                <a:gd name="connsiteX6" fmla="*/ 30320 w 37431"/>
                <a:gd name="connsiteY6" fmla="*/ 27908 h 57150"/>
                <a:gd name="connsiteX7" fmla="*/ 46228 w 37431"/>
                <a:gd name="connsiteY7" fmla="*/ 0 h 57150"/>
                <a:gd name="connsiteX8" fmla="*/ 6270 w 37431"/>
                <a:gd name="connsiteY8" fmla="*/ 0 h 57150"/>
                <a:gd name="connsiteX9" fmla="*/ 6270 w 37431"/>
                <a:gd name="connsiteY9" fmla="*/ 0 h 57150"/>
                <a:gd name="connsiteX10" fmla="*/ 6270 w 37431"/>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431" h="57150">
                  <a:moveTo>
                    <a:pt x="6270" y="0"/>
                  </a:moveTo>
                  <a:cubicBezTo>
                    <a:pt x="2246" y="9239"/>
                    <a:pt x="0" y="19431"/>
                    <a:pt x="0" y="30099"/>
                  </a:cubicBezTo>
                  <a:cubicBezTo>
                    <a:pt x="0" y="42958"/>
                    <a:pt x="3182" y="55055"/>
                    <a:pt x="8890" y="65532"/>
                  </a:cubicBezTo>
                  <a:lnTo>
                    <a:pt x="10574" y="62579"/>
                  </a:lnTo>
                  <a:lnTo>
                    <a:pt x="30132" y="28099"/>
                  </a:lnTo>
                  <a:cubicBezTo>
                    <a:pt x="30132" y="28099"/>
                    <a:pt x="30132" y="28004"/>
                    <a:pt x="30226" y="28004"/>
                  </a:cubicBezTo>
                  <a:cubicBezTo>
                    <a:pt x="30226" y="27908"/>
                    <a:pt x="30320" y="27908"/>
                    <a:pt x="30320" y="27908"/>
                  </a:cubicBezTo>
                  <a:lnTo>
                    <a:pt x="46228" y="0"/>
                  </a:lnTo>
                  <a:lnTo>
                    <a:pt x="6270" y="0"/>
                  </a:lnTo>
                  <a:lnTo>
                    <a:pt x="6270" y="0"/>
                  </a:lnTo>
                  <a:lnTo>
                    <a:pt x="6270" y="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39" name="手繪多邊形: 圖案 238">
              <a:extLst>
                <a:ext uri="{FF2B5EF4-FFF2-40B4-BE49-F238E27FC236}">
                  <a16:creationId xmlns:a16="http://schemas.microsoft.com/office/drawing/2014/main" id="{8FDF6B2B-1609-481D-B689-53844E2A97AC}"/>
                </a:ext>
              </a:extLst>
            </p:cNvPr>
            <p:cNvSpPr/>
            <p:nvPr/>
          </p:nvSpPr>
          <p:spPr>
            <a:xfrm flipH="1">
              <a:off x="8453611" y="5577960"/>
              <a:ext cx="50562" cy="51465"/>
            </a:xfrm>
            <a:custGeom>
              <a:avLst/>
              <a:gdLst>
                <a:gd name="connsiteX0" fmla="*/ 0 w 56147"/>
                <a:gd name="connsiteY0" fmla="*/ 0 h 57150"/>
                <a:gd name="connsiteX1" fmla="*/ 1684 w 56147"/>
                <a:gd name="connsiteY1" fmla="*/ 2953 h 57150"/>
                <a:gd name="connsiteX2" fmla="*/ 21242 w 56147"/>
                <a:gd name="connsiteY2" fmla="*/ 37433 h 57150"/>
                <a:gd name="connsiteX3" fmla="*/ 21336 w 56147"/>
                <a:gd name="connsiteY3" fmla="*/ 37624 h 57150"/>
                <a:gd name="connsiteX4" fmla="*/ 37244 w 56147"/>
                <a:gd name="connsiteY4" fmla="*/ 65532 h 57150"/>
                <a:gd name="connsiteX5" fmla="*/ 37244 w 56147"/>
                <a:gd name="connsiteY5" fmla="*/ 65532 h 57150"/>
                <a:gd name="connsiteX6" fmla="*/ 55586 w 56147"/>
                <a:gd name="connsiteY6" fmla="*/ 33242 h 57150"/>
                <a:gd name="connsiteX7" fmla="*/ 57177 w 56147"/>
                <a:gd name="connsiteY7" fmla="*/ 30480 h 57150"/>
                <a:gd name="connsiteX8" fmla="*/ 0 w 56147"/>
                <a:gd name="connsiteY8" fmla="*/ 0 h 57150"/>
                <a:gd name="connsiteX9" fmla="*/ 0 w 56147"/>
                <a:gd name="connsiteY9"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47" h="57150">
                  <a:moveTo>
                    <a:pt x="0" y="0"/>
                  </a:moveTo>
                  <a:lnTo>
                    <a:pt x="1684" y="2953"/>
                  </a:lnTo>
                  <a:lnTo>
                    <a:pt x="21242" y="37433"/>
                  </a:lnTo>
                  <a:lnTo>
                    <a:pt x="21336" y="37624"/>
                  </a:lnTo>
                  <a:lnTo>
                    <a:pt x="37244" y="65532"/>
                  </a:lnTo>
                  <a:lnTo>
                    <a:pt x="37244" y="65532"/>
                  </a:lnTo>
                  <a:lnTo>
                    <a:pt x="55586" y="33242"/>
                  </a:lnTo>
                  <a:lnTo>
                    <a:pt x="57177" y="30480"/>
                  </a:lnTo>
                  <a:cubicBezTo>
                    <a:pt x="44169" y="12382"/>
                    <a:pt x="23488" y="476"/>
                    <a:pt x="0" y="0"/>
                  </a:cubicBezTo>
                  <a:lnTo>
                    <a:pt x="0" y="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40" name="手繪多邊形: 圖案 239">
              <a:extLst>
                <a:ext uri="{FF2B5EF4-FFF2-40B4-BE49-F238E27FC236}">
                  <a16:creationId xmlns:a16="http://schemas.microsoft.com/office/drawing/2014/main" id="{3D532864-60C3-4D0A-86A7-F1DCE0F51982}"/>
                </a:ext>
              </a:extLst>
            </p:cNvPr>
            <p:cNvSpPr/>
            <p:nvPr/>
          </p:nvSpPr>
          <p:spPr>
            <a:xfrm flipH="1">
              <a:off x="8502572" y="5578303"/>
              <a:ext cx="58989" cy="25732"/>
            </a:xfrm>
            <a:custGeom>
              <a:avLst/>
              <a:gdLst>
                <a:gd name="connsiteX0" fmla="*/ 54463 w 65505"/>
                <a:gd name="connsiteY0" fmla="*/ 0 h 28575"/>
                <a:gd name="connsiteX1" fmla="*/ 0 w 65505"/>
                <a:gd name="connsiteY1" fmla="*/ 35147 h 28575"/>
                <a:gd name="connsiteX2" fmla="*/ 74395 w 65505"/>
                <a:gd name="connsiteY2" fmla="*/ 35147 h 28575"/>
                <a:gd name="connsiteX3" fmla="*/ 56054 w 65505"/>
                <a:gd name="connsiteY3" fmla="*/ 2762 h 28575"/>
                <a:gd name="connsiteX4" fmla="*/ 54463 w 65505"/>
                <a:gd name="connsiteY4" fmla="*/ 0 h 28575"/>
                <a:gd name="connsiteX5" fmla="*/ 54463 w 65505"/>
                <a:gd name="connsiteY5" fmla="*/ 0 h 28575"/>
                <a:gd name="connsiteX6" fmla="*/ 54463 w 65505"/>
                <a:gd name="connsiteY6"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28575">
                  <a:moveTo>
                    <a:pt x="54463" y="0"/>
                  </a:moveTo>
                  <a:cubicBezTo>
                    <a:pt x="31443" y="2477"/>
                    <a:pt x="11510" y="15907"/>
                    <a:pt x="0" y="35147"/>
                  </a:cubicBezTo>
                  <a:lnTo>
                    <a:pt x="74395" y="35147"/>
                  </a:lnTo>
                  <a:lnTo>
                    <a:pt x="56054" y="2762"/>
                  </a:lnTo>
                  <a:lnTo>
                    <a:pt x="54463" y="0"/>
                  </a:lnTo>
                  <a:lnTo>
                    <a:pt x="54463" y="0"/>
                  </a:lnTo>
                  <a:lnTo>
                    <a:pt x="54463" y="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41" name="手繪多邊形: 圖案 240">
              <a:extLst>
                <a:ext uri="{FF2B5EF4-FFF2-40B4-BE49-F238E27FC236}">
                  <a16:creationId xmlns:a16="http://schemas.microsoft.com/office/drawing/2014/main" id="{C3B2E8D4-7512-4844-BBCD-CAACEA53F16E}"/>
                </a:ext>
              </a:extLst>
            </p:cNvPr>
            <p:cNvSpPr/>
            <p:nvPr/>
          </p:nvSpPr>
          <p:spPr>
            <a:xfrm flipH="1">
              <a:off x="8448133" y="5612527"/>
              <a:ext cx="33708" cy="51465"/>
            </a:xfrm>
            <a:custGeom>
              <a:avLst/>
              <a:gdLst>
                <a:gd name="connsiteX0" fmla="*/ 37244 w 37431"/>
                <a:gd name="connsiteY0" fmla="*/ 0 h 57150"/>
                <a:gd name="connsiteX1" fmla="*/ 35560 w 37431"/>
                <a:gd name="connsiteY1" fmla="*/ 2953 h 57150"/>
                <a:gd name="connsiteX2" fmla="*/ 16002 w 37431"/>
                <a:gd name="connsiteY2" fmla="*/ 37433 h 57150"/>
                <a:gd name="connsiteX3" fmla="*/ 16096 w 37431"/>
                <a:gd name="connsiteY3" fmla="*/ 37338 h 57150"/>
                <a:gd name="connsiteX4" fmla="*/ 16002 w 37431"/>
                <a:gd name="connsiteY4" fmla="*/ 37528 h 57150"/>
                <a:gd name="connsiteX5" fmla="*/ 15908 w 37431"/>
                <a:gd name="connsiteY5" fmla="*/ 37624 h 57150"/>
                <a:gd name="connsiteX6" fmla="*/ 15815 w 37431"/>
                <a:gd name="connsiteY6" fmla="*/ 37719 h 57150"/>
                <a:gd name="connsiteX7" fmla="*/ 11417 w 37431"/>
                <a:gd name="connsiteY7" fmla="*/ 45434 h 57150"/>
                <a:gd name="connsiteX8" fmla="*/ 8703 w 37431"/>
                <a:gd name="connsiteY8" fmla="*/ 50292 h 57150"/>
                <a:gd name="connsiteX9" fmla="*/ 0 w 37431"/>
                <a:gd name="connsiteY9" fmla="*/ 65627 h 57150"/>
                <a:gd name="connsiteX10" fmla="*/ 39865 w 37431"/>
                <a:gd name="connsiteY10" fmla="*/ 65627 h 57150"/>
                <a:gd name="connsiteX11" fmla="*/ 46134 w 37431"/>
                <a:gd name="connsiteY11" fmla="*/ 35528 h 57150"/>
                <a:gd name="connsiteX12" fmla="*/ 37244 w 37431"/>
                <a:gd name="connsiteY12" fmla="*/ 0 h 57150"/>
                <a:gd name="connsiteX13" fmla="*/ 37244 w 37431"/>
                <a:gd name="connsiteY13"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431" h="57150">
                  <a:moveTo>
                    <a:pt x="37244" y="0"/>
                  </a:moveTo>
                  <a:lnTo>
                    <a:pt x="35560" y="2953"/>
                  </a:lnTo>
                  <a:lnTo>
                    <a:pt x="16002" y="37433"/>
                  </a:lnTo>
                  <a:cubicBezTo>
                    <a:pt x="16002" y="37338"/>
                    <a:pt x="16096" y="37338"/>
                    <a:pt x="16096" y="37338"/>
                  </a:cubicBezTo>
                  <a:cubicBezTo>
                    <a:pt x="16002" y="37433"/>
                    <a:pt x="16002" y="37433"/>
                    <a:pt x="16002" y="37528"/>
                  </a:cubicBezTo>
                  <a:cubicBezTo>
                    <a:pt x="16002" y="37624"/>
                    <a:pt x="15908" y="37624"/>
                    <a:pt x="15908" y="37624"/>
                  </a:cubicBezTo>
                  <a:cubicBezTo>
                    <a:pt x="15908" y="37624"/>
                    <a:pt x="15908" y="37719"/>
                    <a:pt x="15815" y="37719"/>
                  </a:cubicBezTo>
                  <a:lnTo>
                    <a:pt x="11417" y="45434"/>
                  </a:lnTo>
                  <a:lnTo>
                    <a:pt x="8703" y="50292"/>
                  </a:lnTo>
                  <a:lnTo>
                    <a:pt x="0" y="65627"/>
                  </a:lnTo>
                  <a:lnTo>
                    <a:pt x="39865" y="65627"/>
                  </a:lnTo>
                  <a:cubicBezTo>
                    <a:pt x="43889" y="56388"/>
                    <a:pt x="46134" y="46196"/>
                    <a:pt x="46134" y="35528"/>
                  </a:cubicBezTo>
                  <a:cubicBezTo>
                    <a:pt x="46134" y="22574"/>
                    <a:pt x="42953" y="10573"/>
                    <a:pt x="37244" y="0"/>
                  </a:cubicBezTo>
                  <a:lnTo>
                    <a:pt x="37244" y="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42" name="手繪多邊形: 圖案 241">
              <a:extLst>
                <a:ext uri="{FF2B5EF4-FFF2-40B4-BE49-F238E27FC236}">
                  <a16:creationId xmlns:a16="http://schemas.microsoft.com/office/drawing/2014/main" id="{20D4B699-7231-4D2E-B3F6-A8BF1E5A39F9}"/>
                </a:ext>
              </a:extLst>
            </p:cNvPr>
            <p:cNvSpPr/>
            <p:nvPr/>
          </p:nvSpPr>
          <p:spPr>
            <a:xfrm flipH="1">
              <a:off x="8457824" y="5679003"/>
              <a:ext cx="58989" cy="25732"/>
            </a:xfrm>
            <a:custGeom>
              <a:avLst/>
              <a:gdLst>
                <a:gd name="connsiteX0" fmla="*/ 0 w 65505"/>
                <a:gd name="connsiteY0" fmla="*/ 0 h 28575"/>
                <a:gd name="connsiteX1" fmla="*/ 0 w 65505"/>
                <a:gd name="connsiteY1" fmla="*/ 0 h 28575"/>
                <a:gd name="connsiteX2" fmla="*/ 18341 w 65505"/>
                <a:gd name="connsiteY2" fmla="*/ 32385 h 28575"/>
                <a:gd name="connsiteX3" fmla="*/ 18341 w 65505"/>
                <a:gd name="connsiteY3" fmla="*/ 32385 h 28575"/>
                <a:gd name="connsiteX4" fmla="*/ 19932 w 65505"/>
                <a:gd name="connsiteY4" fmla="*/ 35147 h 28575"/>
                <a:gd name="connsiteX5" fmla="*/ 74395 w 65505"/>
                <a:gd name="connsiteY5" fmla="*/ 0 h 28575"/>
                <a:gd name="connsiteX6" fmla="*/ 0 w 65505"/>
                <a:gd name="connsiteY6" fmla="*/ 0 h 28575"/>
                <a:gd name="connsiteX7" fmla="*/ 0 w 65505"/>
                <a:gd name="connsiteY7" fmla="*/ 0 h 28575"/>
                <a:gd name="connsiteX8" fmla="*/ 0 w 65505"/>
                <a:gd name="connsiteY8" fmla="*/ 0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5" h="28575">
                  <a:moveTo>
                    <a:pt x="0" y="0"/>
                  </a:moveTo>
                  <a:lnTo>
                    <a:pt x="0" y="0"/>
                  </a:lnTo>
                  <a:lnTo>
                    <a:pt x="18341" y="32385"/>
                  </a:lnTo>
                  <a:lnTo>
                    <a:pt x="18341" y="32385"/>
                  </a:lnTo>
                  <a:lnTo>
                    <a:pt x="19932" y="35147"/>
                  </a:lnTo>
                  <a:cubicBezTo>
                    <a:pt x="43046" y="32766"/>
                    <a:pt x="62979" y="19241"/>
                    <a:pt x="74395" y="0"/>
                  </a:cubicBezTo>
                  <a:lnTo>
                    <a:pt x="0" y="0"/>
                  </a:lnTo>
                  <a:lnTo>
                    <a:pt x="0" y="0"/>
                  </a:lnTo>
                  <a:lnTo>
                    <a:pt x="0" y="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43" name="手繪多邊形: 圖案 242">
              <a:extLst>
                <a:ext uri="{FF2B5EF4-FFF2-40B4-BE49-F238E27FC236}">
                  <a16:creationId xmlns:a16="http://schemas.microsoft.com/office/drawing/2014/main" id="{3BF11BF6-B036-42DD-9969-11427342991F}"/>
                </a:ext>
              </a:extLst>
            </p:cNvPr>
            <p:cNvSpPr/>
            <p:nvPr/>
          </p:nvSpPr>
          <p:spPr>
            <a:xfrm flipH="1">
              <a:off x="8575633" y="5523236"/>
              <a:ext cx="67416" cy="60042"/>
            </a:xfrm>
            <a:custGeom>
              <a:avLst/>
              <a:gdLst>
                <a:gd name="connsiteX0" fmla="*/ 0 w 74863"/>
                <a:gd name="connsiteY0" fmla="*/ 74009 h 66675"/>
                <a:gd name="connsiteX1" fmla="*/ 18154 w 74863"/>
                <a:gd name="connsiteY1" fmla="*/ 74009 h 66675"/>
                <a:gd name="connsiteX2" fmla="*/ 18154 w 74863"/>
                <a:gd name="connsiteY2" fmla="*/ 21527 h 66675"/>
                <a:gd name="connsiteX3" fmla="*/ 80104 w 74863"/>
                <a:gd name="connsiteY3" fmla="*/ 21527 h 66675"/>
                <a:gd name="connsiteX4" fmla="*/ 80104 w 74863"/>
                <a:gd name="connsiteY4" fmla="*/ 0 h 66675"/>
                <a:gd name="connsiteX5" fmla="*/ 0 w 74863"/>
                <a:gd name="connsiteY5" fmla="*/ 0 h 66675"/>
                <a:gd name="connsiteX6" fmla="*/ 0 w 74863"/>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63" h="66675">
                  <a:moveTo>
                    <a:pt x="0" y="74009"/>
                  </a:moveTo>
                  <a:lnTo>
                    <a:pt x="18154" y="74009"/>
                  </a:lnTo>
                  <a:lnTo>
                    <a:pt x="18154" y="21527"/>
                  </a:lnTo>
                  <a:lnTo>
                    <a:pt x="80104" y="21527"/>
                  </a:lnTo>
                  <a:lnTo>
                    <a:pt x="80104" y="0"/>
                  </a:lnTo>
                  <a:lnTo>
                    <a:pt x="0" y="0"/>
                  </a:lnTo>
                  <a:lnTo>
                    <a:pt x="0" y="74009"/>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44" name="手繪多邊形: 圖案 243">
              <a:extLst>
                <a:ext uri="{FF2B5EF4-FFF2-40B4-BE49-F238E27FC236}">
                  <a16:creationId xmlns:a16="http://schemas.microsoft.com/office/drawing/2014/main" id="{48E24605-512F-4D4D-ACED-E6D065758FFD}"/>
                </a:ext>
              </a:extLst>
            </p:cNvPr>
            <p:cNvSpPr/>
            <p:nvPr/>
          </p:nvSpPr>
          <p:spPr>
            <a:xfrm flipH="1">
              <a:off x="8592487" y="5683120"/>
              <a:ext cx="50562" cy="60042"/>
            </a:xfrm>
            <a:custGeom>
              <a:avLst/>
              <a:gdLst>
                <a:gd name="connsiteX0" fmla="*/ 65505 w 56147"/>
                <a:gd name="connsiteY0" fmla="*/ 74009 h 66675"/>
                <a:gd name="connsiteX1" fmla="*/ 65505 w 56147"/>
                <a:gd name="connsiteY1" fmla="*/ 57341 h 66675"/>
                <a:gd name="connsiteX2" fmla="*/ 19090 w 56147"/>
                <a:gd name="connsiteY2" fmla="*/ 57341 h 66675"/>
                <a:gd name="connsiteX3" fmla="*/ 19090 w 56147"/>
                <a:gd name="connsiteY3" fmla="*/ 0 h 66675"/>
                <a:gd name="connsiteX4" fmla="*/ 0 w 56147"/>
                <a:gd name="connsiteY4" fmla="*/ 0 h 66675"/>
                <a:gd name="connsiteX5" fmla="*/ 0 w 56147"/>
                <a:gd name="connsiteY5" fmla="*/ 74009 h 66675"/>
                <a:gd name="connsiteX6" fmla="*/ 65505 w 56147"/>
                <a:gd name="connsiteY6" fmla="*/ 74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66675">
                  <a:moveTo>
                    <a:pt x="65505" y="74009"/>
                  </a:moveTo>
                  <a:lnTo>
                    <a:pt x="65505" y="57341"/>
                  </a:lnTo>
                  <a:lnTo>
                    <a:pt x="19090" y="57341"/>
                  </a:lnTo>
                  <a:lnTo>
                    <a:pt x="19090" y="0"/>
                  </a:lnTo>
                  <a:lnTo>
                    <a:pt x="0" y="0"/>
                  </a:lnTo>
                  <a:lnTo>
                    <a:pt x="0" y="74009"/>
                  </a:lnTo>
                  <a:lnTo>
                    <a:pt x="65505" y="74009"/>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75" name="手繪多邊形: 圖案 274">
              <a:extLst>
                <a:ext uri="{FF2B5EF4-FFF2-40B4-BE49-F238E27FC236}">
                  <a16:creationId xmlns:a16="http://schemas.microsoft.com/office/drawing/2014/main" id="{77AFC5AB-2A2B-4D35-BF1A-4102CEE76EA2}"/>
                </a:ext>
              </a:extLst>
            </p:cNvPr>
            <p:cNvSpPr/>
            <p:nvPr/>
          </p:nvSpPr>
          <p:spPr>
            <a:xfrm flipH="1">
              <a:off x="8387375" y="5523236"/>
              <a:ext cx="58989" cy="51465"/>
            </a:xfrm>
            <a:custGeom>
              <a:avLst/>
              <a:gdLst>
                <a:gd name="connsiteX0" fmla="*/ 72804 w 65505"/>
                <a:gd name="connsiteY0" fmla="*/ 66580 h 57150"/>
                <a:gd name="connsiteX1" fmla="*/ 56428 w 65505"/>
                <a:gd name="connsiteY1" fmla="*/ 66580 h 57150"/>
                <a:gd name="connsiteX2" fmla="*/ 56428 w 65505"/>
                <a:gd name="connsiteY2" fmla="*/ 19431 h 57150"/>
                <a:gd name="connsiteX3" fmla="*/ 0 w 65505"/>
                <a:gd name="connsiteY3" fmla="*/ 19431 h 57150"/>
                <a:gd name="connsiteX4" fmla="*/ 0 w 65505"/>
                <a:gd name="connsiteY4" fmla="*/ 0 h 57150"/>
                <a:gd name="connsiteX5" fmla="*/ 72804 w 65505"/>
                <a:gd name="connsiteY5" fmla="*/ 0 h 57150"/>
                <a:gd name="connsiteX6" fmla="*/ 72804 w 65505"/>
                <a:gd name="connsiteY6" fmla="*/ 6658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505" h="57150">
                  <a:moveTo>
                    <a:pt x="72804" y="66580"/>
                  </a:moveTo>
                  <a:lnTo>
                    <a:pt x="56428" y="66580"/>
                  </a:lnTo>
                  <a:lnTo>
                    <a:pt x="56428" y="19431"/>
                  </a:lnTo>
                  <a:lnTo>
                    <a:pt x="0" y="19431"/>
                  </a:lnTo>
                  <a:lnTo>
                    <a:pt x="0" y="0"/>
                  </a:lnTo>
                  <a:lnTo>
                    <a:pt x="72804" y="0"/>
                  </a:lnTo>
                  <a:lnTo>
                    <a:pt x="72804" y="66580"/>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sp>
          <p:nvSpPr>
            <p:cNvPr id="276" name="手繪多邊形: 圖案 275">
              <a:extLst>
                <a:ext uri="{FF2B5EF4-FFF2-40B4-BE49-F238E27FC236}">
                  <a16:creationId xmlns:a16="http://schemas.microsoft.com/office/drawing/2014/main" id="{CA7EDC4B-C984-4907-8014-A08048EF540F}"/>
                </a:ext>
              </a:extLst>
            </p:cNvPr>
            <p:cNvSpPr/>
            <p:nvPr/>
          </p:nvSpPr>
          <p:spPr>
            <a:xfrm flipH="1">
              <a:off x="8382656" y="5676515"/>
              <a:ext cx="50562" cy="68620"/>
            </a:xfrm>
            <a:custGeom>
              <a:avLst/>
              <a:gdLst>
                <a:gd name="connsiteX0" fmla="*/ 0 w 56147"/>
                <a:gd name="connsiteY0" fmla="*/ 81344 h 76200"/>
                <a:gd name="connsiteX1" fmla="*/ 0 w 56147"/>
                <a:gd name="connsiteY1" fmla="*/ 66580 h 76200"/>
                <a:gd name="connsiteX2" fmla="*/ 41268 w 56147"/>
                <a:gd name="connsiteY2" fmla="*/ 66580 h 76200"/>
                <a:gd name="connsiteX3" fmla="*/ 41268 w 56147"/>
                <a:gd name="connsiteY3" fmla="*/ 0 h 76200"/>
                <a:gd name="connsiteX4" fmla="*/ 58206 w 56147"/>
                <a:gd name="connsiteY4" fmla="*/ 0 h 76200"/>
                <a:gd name="connsiteX5" fmla="*/ 58206 w 56147"/>
                <a:gd name="connsiteY5" fmla="*/ 81344 h 76200"/>
                <a:gd name="connsiteX6" fmla="*/ 0 w 56147"/>
                <a:gd name="connsiteY6" fmla="*/ 8134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147" h="76200">
                  <a:moveTo>
                    <a:pt x="0" y="81344"/>
                  </a:moveTo>
                  <a:lnTo>
                    <a:pt x="0" y="66580"/>
                  </a:lnTo>
                  <a:lnTo>
                    <a:pt x="41268" y="66580"/>
                  </a:lnTo>
                  <a:lnTo>
                    <a:pt x="41268" y="0"/>
                  </a:lnTo>
                  <a:lnTo>
                    <a:pt x="58206" y="0"/>
                  </a:lnTo>
                  <a:lnTo>
                    <a:pt x="58206" y="81344"/>
                  </a:lnTo>
                  <a:lnTo>
                    <a:pt x="0" y="81344"/>
                  </a:lnTo>
                  <a:close/>
                </a:path>
              </a:pathLst>
            </a:custGeom>
            <a:solidFill>
              <a:srgbClr val="FFFFFF"/>
            </a:solidFill>
            <a:ln w="3175" cap="flat">
              <a:solidFill>
                <a:schemeClr val="bg1"/>
              </a:solidFill>
              <a:prstDash val="solid"/>
              <a:miter/>
            </a:ln>
          </p:spPr>
          <p:txBody>
            <a:bodyPr rtlCol="0" anchor="ctr"/>
            <a:lstStyle/>
            <a:p>
              <a:endParaRPr lang="zh-TW" altLang="en-US" sz="1400">
                <a:solidFill>
                  <a:schemeClr val="bg1"/>
                </a:solidFill>
              </a:endParaRPr>
            </a:p>
          </p:txBody>
        </p:sp>
      </p:grpSp>
      <p:grpSp>
        <p:nvGrpSpPr>
          <p:cNvPr id="311" name="圖形 211">
            <a:extLst>
              <a:ext uri="{FF2B5EF4-FFF2-40B4-BE49-F238E27FC236}">
                <a16:creationId xmlns:a16="http://schemas.microsoft.com/office/drawing/2014/main" id="{E8E68237-25B9-468C-80E8-34716B2AE555}"/>
              </a:ext>
            </a:extLst>
          </p:cNvPr>
          <p:cNvGrpSpPr/>
          <p:nvPr/>
        </p:nvGrpSpPr>
        <p:grpSpPr>
          <a:xfrm>
            <a:off x="10669705" y="4489796"/>
            <a:ext cx="229360" cy="280147"/>
            <a:chOff x="6880167" y="2925402"/>
            <a:chExt cx="551412" cy="630183"/>
          </a:xfrm>
          <a:solidFill>
            <a:schemeClr val="tx1"/>
          </a:solidFill>
        </p:grpSpPr>
        <p:sp>
          <p:nvSpPr>
            <p:cNvPr id="312" name="手繪多邊形: 圖案 311">
              <a:extLst>
                <a:ext uri="{FF2B5EF4-FFF2-40B4-BE49-F238E27FC236}">
                  <a16:creationId xmlns:a16="http://schemas.microsoft.com/office/drawing/2014/main" id="{66E28089-7A39-474D-8700-35EE14688F0A}"/>
                </a:ext>
              </a:extLst>
            </p:cNvPr>
            <p:cNvSpPr/>
            <p:nvPr/>
          </p:nvSpPr>
          <p:spPr>
            <a:xfrm>
              <a:off x="6880167" y="2925402"/>
              <a:ext cx="551412" cy="630183"/>
            </a:xfrm>
            <a:custGeom>
              <a:avLst/>
              <a:gdLst>
                <a:gd name="connsiteX0" fmla="*/ 278294 w 551412"/>
                <a:gd name="connsiteY0" fmla="*/ 636935 h 630182"/>
                <a:gd name="connsiteX1" fmla="*/ 0 w 551412"/>
                <a:gd name="connsiteY1" fmla="*/ 536443 h 630182"/>
                <a:gd name="connsiteX2" fmla="*/ 0 w 551412"/>
                <a:gd name="connsiteY2" fmla="*/ 77873 h 630182"/>
                <a:gd name="connsiteX3" fmla="*/ 278294 w 551412"/>
                <a:gd name="connsiteY3" fmla="*/ 0 h 630182"/>
                <a:gd name="connsiteX4" fmla="*/ 556589 w 551412"/>
                <a:gd name="connsiteY4" fmla="*/ 77873 h 630182"/>
                <a:gd name="connsiteX5" fmla="*/ 556589 w 551412"/>
                <a:gd name="connsiteY5" fmla="*/ 536443 h 630182"/>
                <a:gd name="connsiteX6" fmla="*/ 278294 w 551412"/>
                <a:gd name="connsiteY6" fmla="*/ 636935 h 630182"/>
                <a:gd name="connsiteX7" fmla="*/ 22507 w 551412"/>
                <a:gd name="connsiteY7" fmla="*/ 110732 h 630182"/>
                <a:gd name="connsiteX8" fmla="*/ 22507 w 551412"/>
                <a:gd name="connsiteY8" fmla="*/ 536556 h 630182"/>
                <a:gd name="connsiteX9" fmla="*/ 278294 w 551412"/>
                <a:gd name="connsiteY9" fmla="*/ 614428 h 630182"/>
                <a:gd name="connsiteX10" fmla="*/ 534082 w 551412"/>
                <a:gd name="connsiteY10" fmla="*/ 536556 h 630182"/>
                <a:gd name="connsiteX11" fmla="*/ 534082 w 551412"/>
                <a:gd name="connsiteY11" fmla="*/ 110732 h 630182"/>
                <a:gd name="connsiteX12" fmla="*/ 278294 w 551412"/>
                <a:gd name="connsiteY12" fmla="*/ 155858 h 630182"/>
                <a:gd name="connsiteX13" fmla="*/ 22507 w 551412"/>
                <a:gd name="connsiteY13" fmla="*/ 110732 h 630182"/>
                <a:gd name="connsiteX14" fmla="*/ 278294 w 551412"/>
                <a:gd name="connsiteY14" fmla="*/ 22507 h 630182"/>
                <a:gd name="connsiteX15" fmla="*/ 22507 w 551412"/>
                <a:gd name="connsiteY15" fmla="*/ 77873 h 630182"/>
                <a:gd name="connsiteX16" fmla="*/ 278294 w 551412"/>
                <a:gd name="connsiteY16" fmla="*/ 133239 h 630182"/>
                <a:gd name="connsiteX17" fmla="*/ 534082 w 551412"/>
                <a:gd name="connsiteY17" fmla="*/ 77873 h 630182"/>
                <a:gd name="connsiteX18" fmla="*/ 278294 w 551412"/>
                <a:gd name="connsiteY18" fmla="*/ 22507 h 63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1412" h="630182">
                  <a:moveTo>
                    <a:pt x="278294" y="636935"/>
                  </a:moveTo>
                  <a:cubicBezTo>
                    <a:pt x="137853" y="636935"/>
                    <a:pt x="0" y="587195"/>
                    <a:pt x="0" y="536443"/>
                  </a:cubicBezTo>
                  <a:lnTo>
                    <a:pt x="0" y="77873"/>
                  </a:lnTo>
                  <a:cubicBezTo>
                    <a:pt x="0" y="26783"/>
                    <a:pt x="139991" y="0"/>
                    <a:pt x="278294" y="0"/>
                  </a:cubicBezTo>
                  <a:cubicBezTo>
                    <a:pt x="416597" y="0"/>
                    <a:pt x="556589" y="26783"/>
                    <a:pt x="556589" y="77873"/>
                  </a:cubicBezTo>
                  <a:lnTo>
                    <a:pt x="556589" y="536443"/>
                  </a:lnTo>
                  <a:cubicBezTo>
                    <a:pt x="556589" y="587195"/>
                    <a:pt x="418736" y="636935"/>
                    <a:pt x="278294" y="636935"/>
                  </a:cubicBezTo>
                  <a:close/>
                  <a:moveTo>
                    <a:pt x="22507" y="110732"/>
                  </a:moveTo>
                  <a:lnTo>
                    <a:pt x="22507" y="536556"/>
                  </a:lnTo>
                  <a:cubicBezTo>
                    <a:pt x="22507" y="559062"/>
                    <a:pt x="124462" y="614428"/>
                    <a:pt x="278294" y="614428"/>
                  </a:cubicBezTo>
                  <a:cubicBezTo>
                    <a:pt x="432127" y="614428"/>
                    <a:pt x="534082" y="558950"/>
                    <a:pt x="534082" y="536556"/>
                  </a:cubicBezTo>
                  <a:lnTo>
                    <a:pt x="534082" y="110732"/>
                  </a:lnTo>
                  <a:cubicBezTo>
                    <a:pt x="489069" y="140441"/>
                    <a:pt x="383175" y="155858"/>
                    <a:pt x="278294" y="155858"/>
                  </a:cubicBezTo>
                  <a:cubicBezTo>
                    <a:pt x="173413" y="155858"/>
                    <a:pt x="67520" y="140441"/>
                    <a:pt x="22507" y="110732"/>
                  </a:cubicBezTo>
                  <a:close/>
                  <a:moveTo>
                    <a:pt x="278294" y="22507"/>
                  </a:moveTo>
                  <a:cubicBezTo>
                    <a:pt x="122098" y="22507"/>
                    <a:pt x="22507" y="55366"/>
                    <a:pt x="22507" y="77873"/>
                  </a:cubicBezTo>
                  <a:cubicBezTo>
                    <a:pt x="22507" y="100379"/>
                    <a:pt x="122098" y="133239"/>
                    <a:pt x="278294" y="133239"/>
                  </a:cubicBezTo>
                  <a:cubicBezTo>
                    <a:pt x="434490" y="133239"/>
                    <a:pt x="534082" y="100379"/>
                    <a:pt x="534082" y="77873"/>
                  </a:cubicBezTo>
                  <a:cubicBezTo>
                    <a:pt x="534082" y="55366"/>
                    <a:pt x="434490" y="22507"/>
                    <a:pt x="278294" y="22507"/>
                  </a:cubicBezTo>
                  <a:close/>
                </a:path>
              </a:pathLst>
            </a:custGeom>
            <a:grpFill/>
            <a:ln w="12700" cap="flat">
              <a:solidFill>
                <a:schemeClr val="bg1"/>
              </a:solidFill>
              <a:prstDash val="solid"/>
              <a:miter/>
            </a:ln>
          </p:spPr>
          <p:txBody>
            <a:bodyPr rtlCol="0" anchor="ctr"/>
            <a:lstStyle/>
            <a:p>
              <a:endParaRPr lang="zh-TW" altLang="en-US" sz="1400">
                <a:solidFill>
                  <a:schemeClr val="bg1"/>
                </a:solidFill>
              </a:endParaRPr>
            </a:p>
          </p:txBody>
        </p:sp>
        <p:sp>
          <p:nvSpPr>
            <p:cNvPr id="313" name="手繪多邊形: 圖案 312">
              <a:extLst>
                <a:ext uri="{FF2B5EF4-FFF2-40B4-BE49-F238E27FC236}">
                  <a16:creationId xmlns:a16="http://schemas.microsoft.com/office/drawing/2014/main" id="{82F9FC01-FC67-4AEB-8C9E-F6E12409D9E1}"/>
                </a:ext>
              </a:extLst>
            </p:cNvPr>
            <p:cNvSpPr/>
            <p:nvPr/>
          </p:nvSpPr>
          <p:spPr>
            <a:xfrm>
              <a:off x="6889507" y="3161721"/>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solidFill>
                  <a:schemeClr val="bg1"/>
                </a:solidFill>
              </a:endParaRPr>
            </a:p>
          </p:txBody>
        </p:sp>
        <p:sp>
          <p:nvSpPr>
            <p:cNvPr id="314" name="手繪多邊形: 圖案 313">
              <a:extLst>
                <a:ext uri="{FF2B5EF4-FFF2-40B4-BE49-F238E27FC236}">
                  <a16:creationId xmlns:a16="http://schemas.microsoft.com/office/drawing/2014/main" id="{05D14FEE-F028-46CC-A152-3DFB0C31A955}"/>
                </a:ext>
              </a:extLst>
            </p:cNvPr>
            <p:cNvSpPr/>
            <p:nvPr/>
          </p:nvSpPr>
          <p:spPr>
            <a:xfrm>
              <a:off x="6889507" y="3319266"/>
              <a:ext cx="528905" cy="67520"/>
            </a:xfrm>
            <a:custGeom>
              <a:avLst/>
              <a:gdLst>
                <a:gd name="connsiteX0" fmla="*/ 264115 w 528905"/>
                <a:gd name="connsiteY0" fmla="*/ 73821 h 67519"/>
                <a:gd name="connsiteX1" fmla="*/ 0 w 528905"/>
                <a:gd name="connsiteY1" fmla="*/ 15980 h 67519"/>
                <a:gd name="connsiteX2" fmla="*/ 10578 w 528905"/>
                <a:gd name="connsiteY2" fmla="*/ 113 h 67519"/>
                <a:gd name="connsiteX3" fmla="*/ 264115 w 528905"/>
                <a:gd name="connsiteY3" fmla="*/ 54803 h 67519"/>
                <a:gd name="connsiteX4" fmla="*/ 529018 w 528905"/>
                <a:gd name="connsiteY4" fmla="*/ 0 h 67519"/>
                <a:gd name="connsiteX5" fmla="*/ 539258 w 528905"/>
                <a:gd name="connsiteY5" fmla="*/ 16092 h 67519"/>
                <a:gd name="connsiteX6" fmla="*/ 264115 w 528905"/>
                <a:gd name="connsiteY6" fmla="*/ 73821 h 6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905" h="67519">
                  <a:moveTo>
                    <a:pt x="264115" y="73821"/>
                  </a:moveTo>
                  <a:cubicBezTo>
                    <a:pt x="150007" y="73821"/>
                    <a:pt x="35560" y="39611"/>
                    <a:pt x="0" y="15980"/>
                  </a:cubicBezTo>
                  <a:lnTo>
                    <a:pt x="10578" y="113"/>
                  </a:lnTo>
                  <a:cubicBezTo>
                    <a:pt x="44113" y="22507"/>
                    <a:pt x="153720" y="54803"/>
                    <a:pt x="264115" y="54803"/>
                  </a:cubicBezTo>
                  <a:cubicBezTo>
                    <a:pt x="371809" y="54803"/>
                    <a:pt x="494920" y="21831"/>
                    <a:pt x="529018" y="0"/>
                  </a:cubicBezTo>
                  <a:lnTo>
                    <a:pt x="539258" y="16092"/>
                  </a:lnTo>
                  <a:cubicBezTo>
                    <a:pt x="502460" y="39611"/>
                    <a:pt x="376873" y="73821"/>
                    <a:pt x="264115" y="73821"/>
                  </a:cubicBezTo>
                  <a:close/>
                </a:path>
              </a:pathLst>
            </a:custGeom>
            <a:grpFill/>
            <a:ln w="11080" cap="flat">
              <a:solidFill>
                <a:schemeClr val="bg1"/>
              </a:solidFill>
              <a:prstDash val="solid"/>
              <a:miter/>
            </a:ln>
          </p:spPr>
          <p:txBody>
            <a:bodyPr rtlCol="0" anchor="ctr"/>
            <a:lstStyle/>
            <a:p>
              <a:endParaRPr lang="zh-TW" altLang="en-US" sz="1400">
                <a:solidFill>
                  <a:schemeClr val="bg1"/>
                </a:solidFill>
              </a:endParaRPr>
            </a:p>
          </p:txBody>
        </p:sp>
      </p:grpSp>
      <p:sp>
        <p:nvSpPr>
          <p:cNvPr id="315" name="文字方塊 314">
            <a:extLst>
              <a:ext uri="{FF2B5EF4-FFF2-40B4-BE49-F238E27FC236}">
                <a16:creationId xmlns:a16="http://schemas.microsoft.com/office/drawing/2014/main" id="{6F64CE75-73E3-49E1-AD2F-59C36770480B}"/>
              </a:ext>
            </a:extLst>
          </p:cNvPr>
          <p:cNvSpPr txBox="1"/>
          <p:nvPr/>
        </p:nvSpPr>
        <p:spPr>
          <a:xfrm>
            <a:off x="2244738" y="3014953"/>
            <a:ext cx="1345067"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solidFill>
                  <a:schemeClr val="bg1"/>
                </a:solidFill>
                <a:latin typeface="Arial" panose="020B0604020202020204" pitchFamily="34" charset="0"/>
                <a:ea typeface="微軟正黑體"/>
                <a:cs typeface="Arial" panose="020B0604020202020204" pitchFamily="34" charset="0"/>
              </a:rPr>
              <a:t>Local user</a:t>
            </a:r>
          </a:p>
        </p:txBody>
      </p:sp>
      <p:pic>
        <p:nvPicPr>
          <p:cNvPr id="316" name="圖形 315">
            <a:extLst>
              <a:ext uri="{FF2B5EF4-FFF2-40B4-BE49-F238E27FC236}">
                <a16:creationId xmlns:a16="http://schemas.microsoft.com/office/drawing/2014/main" id="{A83B1F37-7C31-4985-8992-B844E896A795}"/>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034824" y="2642350"/>
            <a:ext cx="391767" cy="372521"/>
          </a:xfrm>
          <a:prstGeom prst="rect">
            <a:avLst/>
          </a:prstGeom>
        </p:spPr>
      </p:pic>
      <p:grpSp>
        <p:nvGrpSpPr>
          <p:cNvPr id="321" name="群組 320">
            <a:extLst>
              <a:ext uri="{FF2B5EF4-FFF2-40B4-BE49-F238E27FC236}">
                <a16:creationId xmlns:a16="http://schemas.microsoft.com/office/drawing/2014/main" id="{A83E0AE9-DE75-488F-A8B6-34FF8CD69EC6}"/>
              </a:ext>
            </a:extLst>
          </p:cNvPr>
          <p:cNvGrpSpPr/>
          <p:nvPr/>
        </p:nvGrpSpPr>
        <p:grpSpPr>
          <a:xfrm>
            <a:off x="1305839" y="5306493"/>
            <a:ext cx="1074505" cy="712928"/>
            <a:chOff x="672980" y="1966505"/>
            <a:chExt cx="1057450" cy="651099"/>
          </a:xfrm>
          <a:solidFill>
            <a:srgbClr val="0070C0"/>
          </a:solidFill>
        </p:grpSpPr>
        <p:sp>
          <p:nvSpPr>
            <p:cNvPr id="322" name="手繪多邊形: 圖案 321">
              <a:extLst>
                <a:ext uri="{FF2B5EF4-FFF2-40B4-BE49-F238E27FC236}">
                  <a16:creationId xmlns:a16="http://schemas.microsoft.com/office/drawing/2014/main" id="{CFB3F76A-A50E-4552-AEB3-2181470588E2}"/>
                </a:ext>
              </a:extLst>
            </p:cNvPr>
            <p:cNvSpPr/>
            <p:nvPr/>
          </p:nvSpPr>
          <p:spPr>
            <a:xfrm>
              <a:off x="933835" y="1966505"/>
              <a:ext cx="796595" cy="651099"/>
            </a:xfrm>
            <a:custGeom>
              <a:avLst/>
              <a:gdLst>
                <a:gd name="connsiteX0" fmla="*/ 63593 w 796595"/>
                <a:gd name="connsiteY0" fmla="*/ 607620 h 651099"/>
                <a:gd name="connsiteX1" fmla="*/ 733001 w 796595"/>
                <a:gd name="connsiteY1" fmla="*/ 607620 h 651099"/>
                <a:gd name="connsiteX2" fmla="*/ 733001 w 796595"/>
                <a:gd name="connsiteY2" fmla="*/ 651099 h 651099"/>
                <a:gd name="connsiteX3" fmla="*/ 63593 w 796595"/>
                <a:gd name="connsiteY3" fmla="*/ 651099 h 651099"/>
                <a:gd name="connsiteX4" fmla="*/ 63148 w 796595"/>
                <a:gd name="connsiteY4" fmla="*/ 60404 h 651099"/>
                <a:gd name="connsiteX5" fmla="*/ 63148 w 796595"/>
                <a:gd name="connsiteY5" fmla="*/ 464625 h 651099"/>
                <a:gd name="connsiteX6" fmla="*/ 733390 w 796595"/>
                <a:gd name="connsiteY6" fmla="*/ 464625 h 651099"/>
                <a:gd name="connsiteX7" fmla="*/ 733390 w 796595"/>
                <a:gd name="connsiteY7" fmla="*/ 60404 h 651099"/>
                <a:gd name="connsiteX8" fmla="*/ 0 w 796595"/>
                <a:gd name="connsiteY8" fmla="*/ 0 h 651099"/>
                <a:gd name="connsiteX9" fmla="*/ 796595 w 796595"/>
                <a:gd name="connsiteY9" fmla="*/ 0 h 651099"/>
                <a:gd name="connsiteX10" fmla="*/ 796595 w 796595"/>
                <a:gd name="connsiteY10" fmla="*/ 525032 h 651099"/>
                <a:gd name="connsiteX11" fmla="*/ 509142 w 796595"/>
                <a:gd name="connsiteY11" fmla="*/ 525032 h 651099"/>
                <a:gd name="connsiteX12" fmla="*/ 509142 w 796595"/>
                <a:gd name="connsiteY12" fmla="*/ 603286 h 651099"/>
                <a:gd name="connsiteX13" fmla="*/ 287451 w 796595"/>
                <a:gd name="connsiteY13" fmla="*/ 603286 h 651099"/>
                <a:gd name="connsiteX14" fmla="*/ 287451 w 796595"/>
                <a:gd name="connsiteY14" fmla="*/ 525032 h 651099"/>
                <a:gd name="connsiteX15" fmla="*/ 0 w 796595"/>
                <a:gd name="connsiteY15" fmla="*/ 525032 h 65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6595" h="651099">
                  <a:moveTo>
                    <a:pt x="63593" y="607620"/>
                  </a:moveTo>
                  <a:lnTo>
                    <a:pt x="733001" y="607620"/>
                  </a:lnTo>
                  <a:lnTo>
                    <a:pt x="733001" y="651099"/>
                  </a:lnTo>
                  <a:lnTo>
                    <a:pt x="63593" y="651099"/>
                  </a:lnTo>
                  <a:close/>
                  <a:moveTo>
                    <a:pt x="63148" y="60404"/>
                  </a:moveTo>
                  <a:lnTo>
                    <a:pt x="63148" y="464625"/>
                  </a:lnTo>
                  <a:lnTo>
                    <a:pt x="733390" y="464625"/>
                  </a:lnTo>
                  <a:lnTo>
                    <a:pt x="733390" y="60404"/>
                  </a:lnTo>
                  <a:close/>
                  <a:moveTo>
                    <a:pt x="0" y="0"/>
                  </a:moveTo>
                  <a:lnTo>
                    <a:pt x="796595" y="0"/>
                  </a:lnTo>
                  <a:lnTo>
                    <a:pt x="796595" y="525032"/>
                  </a:lnTo>
                  <a:lnTo>
                    <a:pt x="509142" y="525032"/>
                  </a:lnTo>
                  <a:lnTo>
                    <a:pt x="509142" y="603286"/>
                  </a:lnTo>
                  <a:lnTo>
                    <a:pt x="287451" y="603286"/>
                  </a:lnTo>
                  <a:lnTo>
                    <a:pt x="287451" y="525032"/>
                  </a:lnTo>
                  <a:lnTo>
                    <a:pt x="0" y="525032"/>
                  </a:lnTo>
                  <a:close/>
                </a:path>
              </a:pathLst>
            </a:custGeom>
            <a:grpFill/>
            <a:ln w="19050" cap="rnd">
              <a:solidFill>
                <a:srgbClr val="171716"/>
              </a:solidFill>
              <a:prstDash val="solid"/>
              <a:miter/>
            </a:ln>
          </p:spPr>
          <p:txBody>
            <a:bodyPr wrap="square" rtlCol="0" anchor="ctr">
              <a:noAutofit/>
            </a:bodyPr>
            <a:lstStyle/>
            <a:p>
              <a:endParaRPr lang="zh-TW" altLang="en-US" sz="2400">
                <a:solidFill>
                  <a:schemeClr val="bg1"/>
                </a:solidFill>
                <a:latin typeface="Arial" panose="020B0604020202020204" pitchFamily="34" charset="0"/>
                <a:cs typeface="Arial" panose="020B0604020202020204" pitchFamily="34" charset="0"/>
              </a:endParaRPr>
            </a:p>
          </p:txBody>
        </p:sp>
        <p:sp>
          <p:nvSpPr>
            <p:cNvPr id="323" name="手繪多邊形: 圖案 322">
              <a:extLst>
                <a:ext uri="{FF2B5EF4-FFF2-40B4-BE49-F238E27FC236}">
                  <a16:creationId xmlns:a16="http://schemas.microsoft.com/office/drawing/2014/main" id="{F979B78B-E025-48A3-BA91-528466673A84}"/>
                </a:ext>
              </a:extLst>
            </p:cNvPr>
            <p:cNvSpPr/>
            <p:nvPr/>
          </p:nvSpPr>
          <p:spPr>
            <a:xfrm>
              <a:off x="672980" y="2002209"/>
              <a:ext cx="269504" cy="586820"/>
            </a:xfrm>
            <a:custGeom>
              <a:avLst/>
              <a:gdLst>
                <a:gd name="connsiteX0" fmla="*/ 52181 w 269504"/>
                <a:gd name="connsiteY0" fmla="*/ 469456 h 586820"/>
                <a:gd name="connsiteX1" fmla="*/ 52181 w 269504"/>
                <a:gd name="connsiteY1" fmla="*/ 508565 h 586820"/>
                <a:gd name="connsiteX2" fmla="*/ 213024 w 269504"/>
                <a:gd name="connsiteY2" fmla="*/ 508565 h 586820"/>
                <a:gd name="connsiteX3" fmla="*/ 213024 w 269504"/>
                <a:gd name="connsiteY3" fmla="*/ 469456 h 586820"/>
                <a:gd name="connsiteX4" fmla="*/ 52181 w 269504"/>
                <a:gd name="connsiteY4" fmla="*/ 397738 h 586820"/>
                <a:gd name="connsiteX5" fmla="*/ 52181 w 269504"/>
                <a:gd name="connsiteY5" fmla="*/ 436847 h 586820"/>
                <a:gd name="connsiteX6" fmla="*/ 213024 w 269504"/>
                <a:gd name="connsiteY6" fmla="*/ 436847 h 586820"/>
                <a:gd name="connsiteX7" fmla="*/ 213024 w 269504"/>
                <a:gd name="connsiteY7" fmla="*/ 397738 h 586820"/>
                <a:gd name="connsiteX8" fmla="*/ 52181 w 269504"/>
                <a:gd name="connsiteY8" fmla="*/ 256468 h 586820"/>
                <a:gd name="connsiteX9" fmla="*/ 52181 w 269504"/>
                <a:gd name="connsiteY9" fmla="*/ 365129 h 586820"/>
                <a:gd name="connsiteX10" fmla="*/ 213024 w 269504"/>
                <a:gd name="connsiteY10" fmla="*/ 365129 h 586820"/>
                <a:gd name="connsiteX11" fmla="*/ 213024 w 269504"/>
                <a:gd name="connsiteY11" fmla="*/ 256468 h 586820"/>
                <a:gd name="connsiteX12" fmla="*/ 68469 w 269504"/>
                <a:gd name="connsiteY12" fmla="*/ 203203 h 586820"/>
                <a:gd name="connsiteX13" fmla="*/ 56516 w 269504"/>
                <a:gd name="connsiteY13" fmla="*/ 215156 h 586820"/>
                <a:gd name="connsiteX14" fmla="*/ 68469 w 269504"/>
                <a:gd name="connsiteY14" fmla="*/ 227109 h 586820"/>
                <a:gd name="connsiteX15" fmla="*/ 80422 w 269504"/>
                <a:gd name="connsiteY15" fmla="*/ 215156 h 586820"/>
                <a:gd name="connsiteX16" fmla="*/ 68469 w 269504"/>
                <a:gd name="connsiteY16" fmla="*/ 203203 h 586820"/>
                <a:gd name="connsiteX17" fmla="*/ 0 w 269504"/>
                <a:gd name="connsiteY17" fmla="*/ 0 h 586820"/>
                <a:gd name="connsiteX18" fmla="*/ 269504 w 269504"/>
                <a:gd name="connsiteY18" fmla="*/ 0 h 586820"/>
                <a:gd name="connsiteX19" fmla="*/ 269504 w 269504"/>
                <a:gd name="connsiteY19" fmla="*/ 586820 h 586820"/>
                <a:gd name="connsiteX20" fmla="*/ 0 w 269504"/>
                <a:gd name="connsiteY20" fmla="*/ 586820 h 586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9504" h="586820">
                  <a:moveTo>
                    <a:pt x="52181" y="469456"/>
                  </a:moveTo>
                  <a:lnTo>
                    <a:pt x="52181" y="508565"/>
                  </a:lnTo>
                  <a:lnTo>
                    <a:pt x="213024" y="508565"/>
                  </a:lnTo>
                  <a:lnTo>
                    <a:pt x="213024" y="469456"/>
                  </a:lnTo>
                  <a:close/>
                  <a:moveTo>
                    <a:pt x="52181" y="397738"/>
                  </a:moveTo>
                  <a:lnTo>
                    <a:pt x="52181" y="436847"/>
                  </a:lnTo>
                  <a:lnTo>
                    <a:pt x="213024" y="436847"/>
                  </a:lnTo>
                  <a:lnTo>
                    <a:pt x="213024" y="397738"/>
                  </a:lnTo>
                  <a:close/>
                  <a:moveTo>
                    <a:pt x="52181" y="256468"/>
                  </a:moveTo>
                  <a:lnTo>
                    <a:pt x="52181" y="365129"/>
                  </a:lnTo>
                  <a:lnTo>
                    <a:pt x="213024" y="365129"/>
                  </a:lnTo>
                  <a:lnTo>
                    <a:pt x="213024" y="256468"/>
                  </a:lnTo>
                  <a:close/>
                  <a:moveTo>
                    <a:pt x="68469" y="203203"/>
                  </a:moveTo>
                  <a:cubicBezTo>
                    <a:pt x="61867" y="203203"/>
                    <a:pt x="56516" y="208554"/>
                    <a:pt x="56516" y="215156"/>
                  </a:cubicBezTo>
                  <a:cubicBezTo>
                    <a:pt x="56516" y="221758"/>
                    <a:pt x="61867" y="227109"/>
                    <a:pt x="68469" y="227109"/>
                  </a:cubicBezTo>
                  <a:cubicBezTo>
                    <a:pt x="75070" y="227109"/>
                    <a:pt x="80422" y="221758"/>
                    <a:pt x="80422" y="215156"/>
                  </a:cubicBezTo>
                  <a:cubicBezTo>
                    <a:pt x="80422" y="208554"/>
                    <a:pt x="75070" y="203203"/>
                    <a:pt x="68469" y="203203"/>
                  </a:cubicBezTo>
                  <a:close/>
                  <a:moveTo>
                    <a:pt x="0" y="0"/>
                  </a:moveTo>
                  <a:lnTo>
                    <a:pt x="269504" y="0"/>
                  </a:lnTo>
                  <a:lnTo>
                    <a:pt x="269504" y="586820"/>
                  </a:lnTo>
                  <a:lnTo>
                    <a:pt x="0" y="586820"/>
                  </a:lnTo>
                  <a:close/>
                </a:path>
              </a:pathLst>
            </a:custGeom>
            <a:grpFill/>
            <a:ln w="19050" cap="flat">
              <a:solidFill>
                <a:srgbClr val="171716"/>
              </a:solidFill>
              <a:prstDash val="solid"/>
              <a:miter/>
            </a:ln>
          </p:spPr>
          <p:txBody>
            <a:bodyPr wrap="square" rtlCol="0" anchor="ctr">
              <a:noAutofit/>
            </a:bodyPr>
            <a:lstStyle/>
            <a:p>
              <a:endParaRPr lang="zh-TW" altLang="en-US" sz="2400">
                <a:solidFill>
                  <a:schemeClr val="bg1"/>
                </a:solidFill>
                <a:latin typeface="Arial" panose="020B0604020202020204" pitchFamily="34" charset="0"/>
                <a:cs typeface="Arial" panose="020B0604020202020204" pitchFamily="34" charset="0"/>
              </a:endParaRPr>
            </a:p>
          </p:txBody>
        </p:sp>
      </p:grpSp>
      <p:sp>
        <p:nvSpPr>
          <p:cNvPr id="324" name="文字方塊 323">
            <a:extLst>
              <a:ext uri="{FF2B5EF4-FFF2-40B4-BE49-F238E27FC236}">
                <a16:creationId xmlns:a16="http://schemas.microsoft.com/office/drawing/2014/main" id="{3729410E-1962-4525-8E4E-E6E1CA136F2A}"/>
              </a:ext>
            </a:extLst>
          </p:cNvPr>
          <p:cNvSpPr txBox="1"/>
          <p:nvPr/>
        </p:nvSpPr>
        <p:spPr>
          <a:xfrm>
            <a:off x="1312206" y="6035227"/>
            <a:ext cx="1345067"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b="1">
                <a:solidFill>
                  <a:schemeClr val="bg1"/>
                </a:solidFill>
                <a:latin typeface="Arial" panose="020B0604020202020204" pitchFamily="34" charset="0"/>
                <a:ea typeface="微軟正黑體"/>
                <a:cs typeface="Arial" panose="020B0604020202020204" pitchFamily="34" charset="0"/>
              </a:rPr>
              <a:t>Local user</a:t>
            </a:r>
          </a:p>
        </p:txBody>
      </p:sp>
      <p:pic>
        <p:nvPicPr>
          <p:cNvPr id="325" name="圖形 324">
            <a:extLst>
              <a:ext uri="{FF2B5EF4-FFF2-40B4-BE49-F238E27FC236}">
                <a16:creationId xmlns:a16="http://schemas.microsoft.com/office/drawing/2014/main" id="{DD9D457A-A143-4143-A859-E216FC09E2C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02291" y="5662625"/>
            <a:ext cx="391767" cy="372521"/>
          </a:xfrm>
          <a:prstGeom prst="rect">
            <a:avLst/>
          </a:prstGeom>
        </p:spPr>
      </p:pic>
      <p:sp>
        <p:nvSpPr>
          <p:cNvPr id="192" name="文字方塊 191">
            <a:extLst>
              <a:ext uri="{FF2B5EF4-FFF2-40B4-BE49-F238E27FC236}">
                <a16:creationId xmlns:a16="http://schemas.microsoft.com/office/drawing/2014/main" id="{10748BF9-79FD-4154-AFB2-3FEE9DFA08D5}"/>
              </a:ext>
            </a:extLst>
          </p:cNvPr>
          <p:cNvSpPr txBox="1"/>
          <p:nvPr/>
        </p:nvSpPr>
        <p:spPr>
          <a:xfrm>
            <a:off x="8590027" y="5711953"/>
            <a:ext cx="651852" cy="307777"/>
          </a:xfrm>
          <a:prstGeom prst="rect">
            <a:avLst/>
          </a:prstGeom>
          <a:noFill/>
        </p:spPr>
        <p:txBody>
          <a:bodyPr wrap="square">
            <a:spAutoFit/>
          </a:bodyPr>
          <a:lstStyle/>
          <a:p>
            <a:pPr defTabSz="1219170">
              <a:buClr>
                <a:srgbClr val="000000"/>
              </a:buClr>
              <a:defRPr/>
            </a:pPr>
            <a:r>
              <a:rPr lang="zh-TW" altLang="en-US" sz="1400" b="1" kern="0">
                <a:solidFill>
                  <a:schemeClr val="bg1"/>
                </a:solidFill>
                <a:latin typeface="微軟正黑體" panose="020B0604030504040204" pitchFamily="34" charset="-120"/>
                <a:ea typeface="微軟正黑體" panose="020B0604030504040204" pitchFamily="34" charset="-120"/>
                <a:cs typeface="Arial" panose="020B0604020202020204" pitchFamily="34" charset="0"/>
                <a:sym typeface="Arial"/>
              </a:rPr>
              <a:t>快照</a:t>
            </a:r>
          </a:p>
        </p:txBody>
      </p:sp>
      <p:pic>
        <p:nvPicPr>
          <p:cNvPr id="154" name="圖片 153">
            <a:extLst>
              <a:ext uri="{FF2B5EF4-FFF2-40B4-BE49-F238E27FC236}">
                <a16:creationId xmlns:a16="http://schemas.microsoft.com/office/drawing/2014/main" id="{6ED8F0B9-3721-BB4B-B7DB-0597C4B06B30}"/>
              </a:ext>
            </a:extLst>
          </p:cNvPr>
          <p:cNvPicPr>
            <a:picLocks noChangeAspect="1"/>
          </p:cNvPicPr>
          <p:nvPr/>
        </p:nvPicPr>
        <p:blipFill>
          <a:blip r:embed="rId12">
            <a:extLst>
              <a:ext uri="{BEBA8EAE-BF5A-486C-A8C5-ECC9F3942E4B}">
                <a14:imgProps xmlns:a14="http://schemas.microsoft.com/office/drawing/2010/main">
                  <a14:imgLayer r:embed="rId13">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6703708" y="4278948"/>
            <a:ext cx="2700564" cy="658938"/>
          </a:xfrm>
          <a:prstGeom prst="rect">
            <a:avLst/>
          </a:prstGeom>
        </p:spPr>
      </p:pic>
    </p:spTree>
    <p:extLst>
      <p:ext uri="{BB962C8B-B14F-4D97-AF65-F5344CB8AC3E}">
        <p14:creationId xmlns:p14="http://schemas.microsoft.com/office/powerpoint/2010/main" val="34860845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a:extLst>
              <a:ext uri="{FF2B5EF4-FFF2-40B4-BE49-F238E27FC236}">
                <a16:creationId xmlns:a16="http://schemas.microsoft.com/office/drawing/2014/main" id="{FFB35739-FDF9-E241-8415-2862DAC91DC5}"/>
              </a:ext>
            </a:extLst>
          </p:cNvPr>
          <p:cNvSpPr/>
          <p:nvPr/>
        </p:nvSpPr>
        <p:spPr>
          <a:xfrm>
            <a:off x="2298479" y="2100732"/>
            <a:ext cx="6740681" cy="584775"/>
          </a:xfrm>
          <a:prstGeom prst="rect">
            <a:avLst/>
          </a:prstGeom>
        </p:spPr>
        <p:txBody>
          <a:bodyPr wrap="square">
            <a:spAutoFit/>
          </a:bodyPr>
          <a:lstStyle/>
          <a:p>
            <a:pPr marL="180975" indent="-180975">
              <a:buClr>
                <a:srgbClr val="4092E5"/>
              </a:buClr>
              <a:buFont typeface="Arial" panose="020B0604020202020204" pitchFamily="34" charset="0"/>
              <a:buChar char="•"/>
            </a:pPr>
            <a:r>
              <a:rPr lang="zh-CN" altLang="en-US" sz="1600">
                <a:solidFill>
                  <a:schemeClr val="bg1"/>
                </a:solidFill>
                <a:latin typeface="微軟正黑體" panose="020B0604030504040204" pitchFamily="34" charset="-120"/>
                <a:ea typeface="微軟正黑體" panose="020B0604030504040204" pitchFamily="34" charset="-120"/>
              </a:rPr>
              <a:t>親手掌握企業的資料</a:t>
            </a:r>
            <a:endParaRPr lang="en-US" altLang="zh-CN" sz="1600">
              <a:solidFill>
                <a:schemeClr val="bg1"/>
              </a:solidFill>
              <a:latin typeface="微軟正黑體" panose="020B0604030504040204" pitchFamily="34" charset="-120"/>
              <a:ea typeface="微軟正黑體" panose="020B0604030504040204" pitchFamily="34" charset="-120"/>
            </a:endParaRPr>
          </a:p>
          <a:p>
            <a:pPr marL="180975" indent="-180975">
              <a:buClr>
                <a:srgbClr val="4092E5"/>
              </a:buClr>
              <a:buFont typeface="Arial" panose="020B0604020202020204" pitchFamily="34" charset="0"/>
              <a:buChar char="•"/>
            </a:pPr>
            <a:r>
              <a:rPr lang="zh-CN" altLang="en-US" sz="1600">
                <a:solidFill>
                  <a:schemeClr val="bg1"/>
                </a:solidFill>
                <a:latin typeface="微軟正黑體" panose="020B0604030504040204" pitchFamily="34" charset="-120"/>
                <a:ea typeface="微軟正黑體" panose="020B0604030504040204" pitchFamily="34" charset="-120"/>
              </a:rPr>
              <a:t>把重要資料移出雲端，節省服務成本</a:t>
            </a:r>
            <a:endParaRPr lang="zh-TW" altLang="en-US" sz="1600">
              <a:solidFill>
                <a:schemeClr val="bg1"/>
              </a:solidFill>
              <a:latin typeface="微軟正黑體" panose="020B0604030504040204" pitchFamily="34" charset="-120"/>
              <a:ea typeface="微軟正黑體" panose="020B0604030504040204" pitchFamily="34" charset="-120"/>
            </a:endParaRPr>
          </a:p>
        </p:txBody>
      </p:sp>
      <p:pic>
        <p:nvPicPr>
          <p:cNvPr id="4" name="Picture 15" descr="A picture containing shirt&#10;&#10;Description automatically generated">
            <a:extLst>
              <a:ext uri="{FF2B5EF4-FFF2-40B4-BE49-F238E27FC236}">
                <a16:creationId xmlns:a16="http://schemas.microsoft.com/office/drawing/2014/main" id="{614F78FD-5C2C-3046-A02B-9D4410FF5CF3}"/>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070405" y="1750494"/>
            <a:ext cx="1072153" cy="1072150"/>
          </a:xfrm>
          <a:prstGeom prst="rect">
            <a:avLst/>
          </a:prstGeom>
        </p:spPr>
      </p:pic>
      <p:pic>
        <p:nvPicPr>
          <p:cNvPr id="8" name="圖片 7">
            <a:extLst>
              <a:ext uri="{FF2B5EF4-FFF2-40B4-BE49-F238E27FC236}">
                <a16:creationId xmlns:a16="http://schemas.microsoft.com/office/drawing/2014/main" id="{96797B96-E61E-BD48-B54E-963B4A5DE31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952822" y="3639798"/>
            <a:ext cx="716200" cy="556632"/>
          </a:xfrm>
          <a:prstGeom prst="rect">
            <a:avLst/>
          </a:prstGeom>
        </p:spPr>
      </p:pic>
      <p:pic>
        <p:nvPicPr>
          <p:cNvPr id="9" name="圖片 8">
            <a:extLst>
              <a:ext uri="{FF2B5EF4-FFF2-40B4-BE49-F238E27FC236}">
                <a16:creationId xmlns:a16="http://schemas.microsoft.com/office/drawing/2014/main" id="{269023D6-F72B-2E4F-A537-3B6084591DA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908533" y="4373403"/>
            <a:ext cx="804777" cy="625475"/>
          </a:xfrm>
          <a:prstGeom prst="rect">
            <a:avLst/>
          </a:prstGeom>
        </p:spPr>
      </p:pic>
      <p:pic>
        <p:nvPicPr>
          <p:cNvPr id="10" name="圖片 9">
            <a:extLst>
              <a:ext uri="{FF2B5EF4-FFF2-40B4-BE49-F238E27FC236}">
                <a16:creationId xmlns:a16="http://schemas.microsoft.com/office/drawing/2014/main" id="{50E84079-8EEE-A146-A182-92CF37A639F1}"/>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908532" y="5236729"/>
            <a:ext cx="821251" cy="638277"/>
          </a:xfrm>
          <a:prstGeom prst="rect">
            <a:avLst/>
          </a:prstGeom>
        </p:spPr>
      </p:pic>
      <p:pic>
        <p:nvPicPr>
          <p:cNvPr id="11" name="圖片 10">
            <a:extLst>
              <a:ext uri="{FF2B5EF4-FFF2-40B4-BE49-F238E27FC236}">
                <a16:creationId xmlns:a16="http://schemas.microsoft.com/office/drawing/2014/main" id="{29C49868-32B0-DE4C-831D-EDA6F32B84C7}"/>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948005" y="6071234"/>
            <a:ext cx="809593" cy="629217"/>
          </a:xfrm>
          <a:prstGeom prst="rect">
            <a:avLst/>
          </a:prstGeom>
        </p:spPr>
      </p:pic>
      <p:sp>
        <p:nvSpPr>
          <p:cNvPr id="12" name="矩形 11">
            <a:extLst>
              <a:ext uri="{FF2B5EF4-FFF2-40B4-BE49-F238E27FC236}">
                <a16:creationId xmlns:a16="http://schemas.microsoft.com/office/drawing/2014/main" id="{CB14EC27-368E-EC4B-A2C4-FC39FAB6B4AE}"/>
              </a:ext>
            </a:extLst>
          </p:cNvPr>
          <p:cNvSpPr/>
          <p:nvPr/>
        </p:nvSpPr>
        <p:spPr>
          <a:xfrm>
            <a:off x="1695198" y="3540328"/>
            <a:ext cx="3129063" cy="584775"/>
          </a:xfrm>
          <a:prstGeom prst="rect">
            <a:avLst/>
          </a:prstGeom>
        </p:spPr>
        <p:txBody>
          <a:bodyPr wrap="square">
            <a:spAutoFit/>
          </a:bodyPr>
          <a:lstStyle/>
          <a:p>
            <a:pPr fontAlgn="base"/>
            <a:r>
              <a:rPr lang="en-US" altLang="zh-TW" sz="1600" b="1">
                <a:solidFill>
                  <a:schemeClr val="bg1"/>
                </a:solidFill>
                <a:latin typeface="微軟正黑體" panose="020B0604030504040204" pitchFamily="34" charset="-120"/>
                <a:ea typeface="微軟正黑體" panose="020B0604030504040204" pitchFamily="34" charset="-120"/>
              </a:rPr>
              <a:t>Gmail</a:t>
            </a:r>
          </a:p>
          <a:p>
            <a:pPr fontAlgn="base"/>
            <a:r>
              <a:rPr lang="zh-TW" altLang="en-US" sz="1600">
                <a:solidFill>
                  <a:schemeClr val="bg1"/>
                </a:solidFill>
                <a:latin typeface="微軟正黑體" panose="020B0604030504040204" pitchFamily="34" charset="-120"/>
                <a:ea typeface="微軟正黑體" panose="020B0604030504040204" pitchFamily="34" charset="-120"/>
              </a:rPr>
              <a:t>備份所有 </a:t>
            </a:r>
            <a:r>
              <a:rPr lang="en-US" altLang="zh-TW" sz="1600">
                <a:solidFill>
                  <a:schemeClr val="bg1"/>
                </a:solidFill>
                <a:latin typeface="微軟正黑體" panose="020B0604030504040204" pitchFamily="34" charset="-120"/>
                <a:ea typeface="微軟正黑體" panose="020B0604030504040204" pitchFamily="34" charset="-120"/>
              </a:rPr>
              <a:t>Email </a:t>
            </a:r>
            <a:r>
              <a:rPr lang="zh-TW" altLang="en-US" sz="1600">
                <a:solidFill>
                  <a:schemeClr val="bg1"/>
                </a:solidFill>
                <a:latin typeface="微軟正黑體" panose="020B0604030504040204" pitchFamily="34" charset="-120"/>
                <a:ea typeface="微軟正黑體" panose="020B0604030504040204" pitchFamily="34" charset="-120"/>
              </a:rPr>
              <a:t>及附檔</a:t>
            </a:r>
          </a:p>
        </p:txBody>
      </p:sp>
      <p:sp>
        <p:nvSpPr>
          <p:cNvPr id="13" name="矩形 12">
            <a:extLst>
              <a:ext uri="{FF2B5EF4-FFF2-40B4-BE49-F238E27FC236}">
                <a16:creationId xmlns:a16="http://schemas.microsoft.com/office/drawing/2014/main" id="{C3FA0CB3-3677-AE4F-8F14-A12C9F16CF6A}"/>
              </a:ext>
            </a:extLst>
          </p:cNvPr>
          <p:cNvSpPr/>
          <p:nvPr/>
        </p:nvSpPr>
        <p:spPr>
          <a:xfrm>
            <a:off x="1695198" y="4243135"/>
            <a:ext cx="5054812" cy="830997"/>
          </a:xfrm>
          <a:prstGeom prst="rect">
            <a:avLst/>
          </a:prstGeom>
        </p:spPr>
        <p:txBody>
          <a:bodyPr wrap="square">
            <a:spAutoFit/>
          </a:bodyPr>
          <a:lstStyle/>
          <a:p>
            <a:r>
              <a:rPr lang="zh-TW" altLang="en-US" sz="1600" b="1">
                <a:solidFill>
                  <a:schemeClr val="bg1"/>
                </a:solidFill>
                <a:latin typeface="微軟正黑體" panose="020B0604030504040204" pitchFamily="34" charset="-120"/>
                <a:ea typeface="微軟正黑體" panose="020B0604030504040204" pitchFamily="34" charset="-120"/>
              </a:rPr>
              <a:t>雲端硬碟</a:t>
            </a:r>
            <a:endParaRPr lang="en-US" altLang="zh-TW" sz="1600" b="1">
              <a:solidFill>
                <a:schemeClr val="bg1"/>
              </a:solidFill>
              <a:latin typeface="微軟正黑體" panose="020B0604030504040204" pitchFamily="34" charset="-120"/>
              <a:ea typeface="微軟正黑體" panose="020B0604030504040204" pitchFamily="34" charset="-120"/>
            </a:endParaRPr>
          </a:p>
          <a:p>
            <a:r>
              <a:rPr lang="zh-TW" altLang="en-US" sz="1600">
                <a:solidFill>
                  <a:schemeClr val="bg1"/>
                </a:solidFill>
                <a:latin typeface="微軟正黑體" panose="020B0604030504040204" pitchFamily="34" charset="-120"/>
                <a:ea typeface="微軟正黑體" panose="020B0604030504040204" pitchFamily="34" charset="-120"/>
              </a:rPr>
              <a:t>備份所有檔案，包含檔案的所有版本，支援備份 </a:t>
            </a:r>
            <a:r>
              <a:rPr lang="en-US" altLang="zh-TW" sz="1600">
                <a:solidFill>
                  <a:schemeClr val="bg1"/>
                </a:solidFill>
                <a:latin typeface="微軟正黑體" panose="020B0604030504040204" pitchFamily="34" charset="-120"/>
                <a:ea typeface="微軟正黑體" panose="020B0604030504040204" pitchFamily="34" charset="-120"/>
              </a:rPr>
              <a:t>My Drive </a:t>
            </a:r>
            <a:r>
              <a:rPr lang="zh-TW" altLang="en-US" sz="1600">
                <a:solidFill>
                  <a:schemeClr val="bg1"/>
                </a:solidFill>
                <a:latin typeface="微軟正黑體" panose="020B0604030504040204" pitchFamily="34" charset="-120"/>
                <a:ea typeface="微軟正黑體" panose="020B0604030504040204" pitchFamily="34" charset="-120"/>
              </a:rPr>
              <a:t>及 </a:t>
            </a:r>
            <a:r>
              <a:rPr lang="en-US" altLang="zh-TW" sz="1600">
                <a:solidFill>
                  <a:schemeClr val="bg1"/>
                </a:solidFill>
                <a:latin typeface="微軟正黑體" panose="020B0604030504040204" pitchFamily="34" charset="-120"/>
                <a:ea typeface="微軟正黑體" panose="020B0604030504040204" pitchFamily="34" charset="-120"/>
              </a:rPr>
              <a:t>Shared Drive</a:t>
            </a:r>
            <a:endParaRPr lang="zh-TW" altLang="en-US" sz="1600">
              <a:solidFill>
                <a:schemeClr val="bg1"/>
              </a:solidFill>
              <a:latin typeface="微軟正黑體" panose="020B0604030504040204" pitchFamily="34" charset="-120"/>
              <a:ea typeface="微軟正黑體" panose="020B0604030504040204" pitchFamily="34" charset="-120"/>
            </a:endParaRPr>
          </a:p>
        </p:txBody>
      </p:sp>
      <p:pic>
        <p:nvPicPr>
          <p:cNvPr id="14" name="圖片 13">
            <a:extLst>
              <a:ext uri="{FF2B5EF4-FFF2-40B4-BE49-F238E27FC236}">
                <a16:creationId xmlns:a16="http://schemas.microsoft.com/office/drawing/2014/main" id="{95C92E04-3DD6-D042-AD95-24FC1F2D3DEC}"/>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6798381" y="3575775"/>
            <a:ext cx="776573" cy="603555"/>
          </a:xfrm>
          <a:prstGeom prst="rect">
            <a:avLst/>
          </a:prstGeom>
        </p:spPr>
      </p:pic>
      <p:pic>
        <p:nvPicPr>
          <p:cNvPr id="15" name="圖片 14">
            <a:extLst>
              <a:ext uri="{FF2B5EF4-FFF2-40B4-BE49-F238E27FC236}">
                <a16:creationId xmlns:a16="http://schemas.microsoft.com/office/drawing/2014/main" id="{79858F16-E4CA-9D49-BA6A-C5748A8700C0}"/>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6798381" y="4332282"/>
            <a:ext cx="776573" cy="603555"/>
          </a:xfrm>
          <a:prstGeom prst="rect">
            <a:avLst/>
          </a:prstGeom>
        </p:spPr>
      </p:pic>
      <p:pic>
        <p:nvPicPr>
          <p:cNvPr id="16" name="圖片 15">
            <a:extLst>
              <a:ext uri="{FF2B5EF4-FFF2-40B4-BE49-F238E27FC236}">
                <a16:creationId xmlns:a16="http://schemas.microsoft.com/office/drawing/2014/main" id="{31562C3D-B9A7-E444-B98E-753708C92B8A}"/>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6798381" y="5095562"/>
            <a:ext cx="776573" cy="603555"/>
          </a:xfrm>
          <a:prstGeom prst="rect">
            <a:avLst/>
          </a:prstGeom>
        </p:spPr>
      </p:pic>
      <p:pic>
        <p:nvPicPr>
          <p:cNvPr id="17" name="圖片 16">
            <a:extLst>
              <a:ext uri="{FF2B5EF4-FFF2-40B4-BE49-F238E27FC236}">
                <a16:creationId xmlns:a16="http://schemas.microsoft.com/office/drawing/2014/main" id="{99B1D64C-2146-F54C-BA6F-93EE7C9DAC4C}"/>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6798381" y="5845295"/>
            <a:ext cx="776573" cy="603555"/>
          </a:xfrm>
          <a:prstGeom prst="rect">
            <a:avLst/>
          </a:prstGeom>
        </p:spPr>
      </p:pic>
      <p:sp>
        <p:nvSpPr>
          <p:cNvPr id="18" name="矩形 17">
            <a:extLst>
              <a:ext uri="{FF2B5EF4-FFF2-40B4-BE49-F238E27FC236}">
                <a16:creationId xmlns:a16="http://schemas.microsoft.com/office/drawing/2014/main" id="{D8AB2CD0-BF8C-B043-B694-D52B13487592}"/>
              </a:ext>
            </a:extLst>
          </p:cNvPr>
          <p:cNvSpPr/>
          <p:nvPr/>
        </p:nvSpPr>
        <p:spPr>
          <a:xfrm>
            <a:off x="1695199" y="5242716"/>
            <a:ext cx="4831089" cy="584775"/>
          </a:xfrm>
          <a:prstGeom prst="rect">
            <a:avLst/>
          </a:prstGeom>
        </p:spPr>
        <p:txBody>
          <a:bodyPr wrap="square">
            <a:spAutoFit/>
          </a:bodyPr>
          <a:lstStyle/>
          <a:p>
            <a:pPr fontAlgn="base"/>
            <a:r>
              <a:rPr lang="zh-TW" altLang="en-US" sz="1600" b="1">
                <a:solidFill>
                  <a:schemeClr val="bg1"/>
                </a:solidFill>
                <a:latin typeface="微軟正黑體" panose="020B0604030504040204" pitchFamily="34" charset="-120"/>
                <a:ea typeface="微軟正黑體" panose="020B0604030504040204" pitchFamily="34" charset="-120"/>
              </a:rPr>
              <a:t>聯絡人</a:t>
            </a:r>
          </a:p>
          <a:p>
            <a:pPr fontAlgn="base"/>
            <a:r>
              <a:rPr lang="zh-TW" altLang="en-US" sz="1600">
                <a:solidFill>
                  <a:schemeClr val="bg1"/>
                </a:solidFill>
                <a:latin typeface="微軟正黑體" panose="020B0604030504040204" pitchFamily="34" charset="-120"/>
                <a:ea typeface="微軟正黑體" panose="020B0604030504040204" pitchFamily="34" charset="-120"/>
              </a:rPr>
              <a:t>備份所有聯絡人資訊</a:t>
            </a:r>
          </a:p>
        </p:txBody>
      </p:sp>
      <p:sp>
        <p:nvSpPr>
          <p:cNvPr id="19" name="矩形 18">
            <a:extLst>
              <a:ext uri="{FF2B5EF4-FFF2-40B4-BE49-F238E27FC236}">
                <a16:creationId xmlns:a16="http://schemas.microsoft.com/office/drawing/2014/main" id="{251B05E0-5BB9-4A4A-BF31-2CDA15ACBE75}"/>
              </a:ext>
            </a:extLst>
          </p:cNvPr>
          <p:cNvSpPr/>
          <p:nvPr/>
        </p:nvSpPr>
        <p:spPr>
          <a:xfrm>
            <a:off x="1760295" y="5991443"/>
            <a:ext cx="6096000" cy="584775"/>
          </a:xfrm>
          <a:prstGeom prst="rect">
            <a:avLst/>
          </a:prstGeom>
        </p:spPr>
        <p:txBody>
          <a:bodyPr>
            <a:spAutoFit/>
          </a:bodyPr>
          <a:lstStyle/>
          <a:p>
            <a:pPr fontAlgn="base"/>
            <a:r>
              <a:rPr lang="zh-TW" altLang="en-US" sz="1600" b="1">
                <a:solidFill>
                  <a:schemeClr val="bg1"/>
                </a:solidFill>
                <a:latin typeface="微軟正黑體" panose="020B0604030504040204" pitchFamily="34" charset="-120"/>
                <a:ea typeface="微軟正黑體" panose="020B0604030504040204" pitchFamily="34" charset="-120"/>
              </a:rPr>
              <a:t>日曆</a:t>
            </a:r>
          </a:p>
          <a:p>
            <a:pPr fontAlgn="base"/>
            <a:r>
              <a:rPr lang="zh-TW" altLang="en-US" sz="1600">
                <a:solidFill>
                  <a:schemeClr val="bg1"/>
                </a:solidFill>
                <a:latin typeface="微軟正黑體" panose="020B0604030504040204" pitchFamily="34" charset="-120"/>
                <a:ea typeface="微軟正黑體" panose="020B0604030504040204" pitchFamily="34" charset="-120"/>
              </a:rPr>
              <a:t>備份所有日曆事件資訊及附檔</a:t>
            </a:r>
          </a:p>
        </p:txBody>
      </p:sp>
      <p:sp>
        <p:nvSpPr>
          <p:cNvPr id="20" name="矩形 19">
            <a:extLst>
              <a:ext uri="{FF2B5EF4-FFF2-40B4-BE49-F238E27FC236}">
                <a16:creationId xmlns:a16="http://schemas.microsoft.com/office/drawing/2014/main" id="{EE76F351-202C-C249-BF05-932698B7339C}"/>
              </a:ext>
            </a:extLst>
          </p:cNvPr>
          <p:cNvSpPr/>
          <p:nvPr/>
        </p:nvSpPr>
        <p:spPr>
          <a:xfrm>
            <a:off x="7617745" y="3567421"/>
            <a:ext cx="3710213" cy="584775"/>
          </a:xfrm>
          <a:prstGeom prst="rect">
            <a:avLst/>
          </a:prstGeom>
        </p:spPr>
        <p:txBody>
          <a:bodyPr wrap="square">
            <a:spAutoFit/>
          </a:bodyPr>
          <a:lstStyle/>
          <a:p>
            <a:pPr fontAlgn="base"/>
            <a:r>
              <a:rPr lang="zh-TW" altLang="en-US" sz="1600" b="1">
                <a:solidFill>
                  <a:schemeClr val="bg1"/>
                </a:solidFill>
                <a:latin typeface="微軟正黑體" panose="020B0604030504040204" pitchFamily="34" charset="-120"/>
                <a:ea typeface="微軟正黑體" panose="020B0604030504040204" pitchFamily="34" charset="-120"/>
              </a:rPr>
              <a:t>信箱</a:t>
            </a:r>
          </a:p>
          <a:p>
            <a:pPr fontAlgn="base"/>
            <a:r>
              <a:rPr lang="zh-TW" altLang="en-US" sz="1600">
                <a:solidFill>
                  <a:schemeClr val="bg1"/>
                </a:solidFill>
                <a:latin typeface="微軟正黑體" panose="020B0604030504040204" pitchFamily="34" charset="-120"/>
                <a:ea typeface="微軟正黑體" panose="020B0604030504040204" pitchFamily="34" charset="-120"/>
              </a:rPr>
              <a:t>備份所有 </a:t>
            </a:r>
            <a:r>
              <a:rPr lang="en-US" altLang="zh-TW" sz="1600">
                <a:solidFill>
                  <a:schemeClr val="bg1"/>
                </a:solidFill>
                <a:latin typeface="微軟正黑體" panose="020B0604030504040204" pitchFamily="34" charset="-120"/>
                <a:ea typeface="微軟正黑體" panose="020B0604030504040204" pitchFamily="34" charset="-120"/>
              </a:rPr>
              <a:t>Outlook Email </a:t>
            </a:r>
            <a:r>
              <a:rPr lang="zh-TW" altLang="en-US" sz="1600">
                <a:solidFill>
                  <a:schemeClr val="bg1"/>
                </a:solidFill>
                <a:latin typeface="微軟正黑體" panose="020B0604030504040204" pitchFamily="34" charset="-120"/>
                <a:ea typeface="微軟正黑體" panose="020B0604030504040204" pitchFamily="34" charset="-120"/>
              </a:rPr>
              <a:t>及附檔</a:t>
            </a:r>
          </a:p>
        </p:txBody>
      </p:sp>
      <p:sp>
        <p:nvSpPr>
          <p:cNvPr id="21" name="矩形 20">
            <a:extLst>
              <a:ext uri="{FF2B5EF4-FFF2-40B4-BE49-F238E27FC236}">
                <a16:creationId xmlns:a16="http://schemas.microsoft.com/office/drawing/2014/main" id="{148503DA-59EA-F44F-AE8A-E977737B7A30}"/>
              </a:ext>
            </a:extLst>
          </p:cNvPr>
          <p:cNvSpPr/>
          <p:nvPr/>
        </p:nvSpPr>
        <p:spPr>
          <a:xfrm>
            <a:off x="7617745" y="4240292"/>
            <a:ext cx="3710213" cy="584775"/>
          </a:xfrm>
          <a:prstGeom prst="rect">
            <a:avLst/>
          </a:prstGeom>
        </p:spPr>
        <p:txBody>
          <a:bodyPr wrap="square">
            <a:spAutoFit/>
          </a:bodyPr>
          <a:lstStyle/>
          <a:p>
            <a:pPr fontAlgn="base"/>
            <a:r>
              <a:rPr lang="zh-TW" altLang="en-US" sz="1600" b="1">
                <a:solidFill>
                  <a:schemeClr val="bg1"/>
                </a:solidFill>
                <a:latin typeface="微軟正黑體" panose="020B0604030504040204" pitchFamily="34" charset="-120"/>
                <a:ea typeface="微軟正黑體" panose="020B0604030504040204" pitchFamily="34" charset="-120"/>
              </a:rPr>
              <a:t>人員</a:t>
            </a:r>
          </a:p>
          <a:p>
            <a:pPr fontAlgn="base"/>
            <a:r>
              <a:rPr lang="zh-TW" altLang="en-US" sz="1600">
                <a:solidFill>
                  <a:schemeClr val="bg1"/>
                </a:solidFill>
                <a:latin typeface="微軟正黑體" panose="020B0604030504040204" pitchFamily="34" charset="-120"/>
                <a:ea typeface="微軟正黑體" panose="020B0604030504040204" pitchFamily="34" charset="-120"/>
              </a:rPr>
              <a:t>備份所有 </a:t>
            </a:r>
            <a:r>
              <a:rPr lang="en-US" altLang="zh-TW" sz="1600">
                <a:solidFill>
                  <a:schemeClr val="bg1"/>
                </a:solidFill>
                <a:latin typeface="微軟正黑體" panose="020B0604030504040204" pitchFamily="34" charset="-120"/>
                <a:ea typeface="微軟正黑體" panose="020B0604030504040204" pitchFamily="34" charset="-120"/>
              </a:rPr>
              <a:t>Outlook </a:t>
            </a:r>
            <a:r>
              <a:rPr lang="zh-TW" altLang="en-US" sz="1600">
                <a:solidFill>
                  <a:schemeClr val="bg1"/>
                </a:solidFill>
                <a:latin typeface="微軟正黑體" panose="020B0604030504040204" pitchFamily="34" charset="-120"/>
                <a:ea typeface="微軟正黑體" panose="020B0604030504040204" pitchFamily="34" charset="-120"/>
              </a:rPr>
              <a:t>聯絡人資訊</a:t>
            </a:r>
          </a:p>
        </p:txBody>
      </p:sp>
      <p:sp>
        <p:nvSpPr>
          <p:cNvPr id="22" name="矩形 21">
            <a:extLst>
              <a:ext uri="{FF2B5EF4-FFF2-40B4-BE49-F238E27FC236}">
                <a16:creationId xmlns:a16="http://schemas.microsoft.com/office/drawing/2014/main" id="{91C6F25F-521F-F044-9F69-A1E1B43B749D}"/>
              </a:ext>
            </a:extLst>
          </p:cNvPr>
          <p:cNvSpPr/>
          <p:nvPr/>
        </p:nvSpPr>
        <p:spPr>
          <a:xfrm>
            <a:off x="7617744" y="4956908"/>
            <a:ext cx="4831088" cy="584775"/>
          </a:xfrm>
          <a:prstGeom prst="rect">
            <a:avLst/>
          </a:prstGeom>
        </p:spPr>
        <p:txBody>
          <a:bodyPr wrap="square">
            <a:spAutoFit/>
          </a:bodyPr>
          <a:lstStyle/>
          <a:p>
            <a:pPr fontAlgn="base"/>
            <a:r>
              <a:rPr lang="zh-TW" altLang="en-US" sz="1600" b="1">
                <a:solidFill>
                  <a:schemeClr val="bg1"/>
                </a:solidFill>
                <a:latin typeface="微軟正黑體" panose="020B0604030504040204" pitchFamily="34" charset="-120"/>
                <a:ea typeface="微軟正黑體" panose="020B0604030504040204" pitchFamily="34" charset="-120"/>
              </a:rPr>
              <a:t>行事曆</a:t>
            </a:r>
          </a:p>
          <a:p>
            <a:pPr fontAlgn="base"/>
            <a:r>
              <a:rPr lang="zh-TW" altLang="en-US" sz="1600">
                <a:solidFill>
                  <a:schemeClr val="bg1"/>
                </a:solidFill>
                <a:latin typeface="微軟正黑體" panose="020B0604030504040204" pitchFamily="34" charset="-120"/>
                <a:ea typeface="微軟正黑體" panose="020B0604030504040204" pitchFamily="34" charset="-120"/>
              </a:rPr>
              <a:t>備份所有 </a:t>
            </a:r>
            <a:r>
              <a:rPr lang="en-US" altLang="zh-TW" sz="1600">
                <a:solidFill>
                  <a:schemeClr val="bg1"/>
                </a:solidFill>
                <a:latin typeface="微軟正黑體" panose="020B0604030504040204" pitchFamily="34" charset="-120"/>
                <a:ea typeface="微軟正黑體" panose="020B0604030504040204" pitchFamily="34" charset="-120"/>
              </a:rPr>
              <a:t>Outlook </a:t>
            </a:r>
            <a:r>
              <a:rPr lang="zh-TW" altLang="en-US" sz="1600">
                <a:solidFill>
                  <a:schemeClr val="bg1"/>
                </a:solidFill>
                <a:latin typeface="微軟正黑體" panose="020B0604030504040204" pitchFamily="34" charset="-120"/>
                <a:ea typeface="微軟正黑體" panose="020B0604030504040204" pitchFamily="34" charset="-120"/>
              </a:rPr>
              <a:t>行事曆事件資訊及附檔</a:t>
            </a:r>
          </a:p>
        </p:txBody>
      </p:sp>
      <p:sp>
        <p:nvSpPr>
          <p:cNvPr id="23" name="矩形 22">
            <a:extLst>
              <a:ext uri="{FF2B5EF4-FFF2-40B4-BE49-F238E27FC236}">
                <a16:creationId xmlns:a16="http://schemas.microsoft.com/office/drawing/2014/main" id="{2C236B95-AE8F-1142-BCEA-FB09F03689F9}"/>
              </a:ext>
            </a:extLst>
          </p:cNvPr>
          <p:cNvSpPr/>
          <p:nvPr/>
        </p:nvSpPr>
        <p:spPr>
          <a:xfrm>
            <a:off x="7617744" y="5762082"/>
            <a:ext cx="3537936" cy="584775"/>
          </a:xfrm>
          <a:prstGeom prst="rect">
            <a:avLst/>
          </a:prstGeom>
        </p:spPr>
        <p:txBody>
          <a:bodyPr wrap="square">
            <a:spAutoFit/>
          </a:bodyPr>
          <a:lstStyle/>
          <a:p>
            <a:pPr fontAlgn="base"/>
            <a:r>
              <a:rPr lang="en-US" altLang="zh-TW" sz="1600" b="1">
                <a:solidFill>
                  <a:schemeClr val="bg1"/>
                </a:solidFill>
                <a:latin typeface="微軟正黑體" panose="020B0604030504040204" pitchFamily="34" charset="-120"/>
                <a:ea typeface="微軟正黑體" panose="020B0604030504040204" pitchFamily="34" charset="-120"/>
              </a:rPr>
              <a:t>SharePoint &amp; OneDrive</a:t>
            </a:r>
          </a:p>
          <a:p>
            <a:pPr fontAlgn="base"/>
            <a:r>
              <a:rPr lang="zh-TW" altLang="en-US" sz="1600">
                <a:solidFill>
                  <a:schemeClr val="bg1"/>
                </a:solidFill>
                <a:latin typeface="微軟正黑體" panose="020B0604030504040204" pitchFamily="34" charset="-120"/>
                <a:ea typeface="微軟正黑體" panose="020B0604030504040204" pitchFamily="34" charset="-120"/>
              </a:rPr>
              <a:t>備份所有檔案，包含</a:t>
            </a:r>
            <a:r>
              <a:rPr lang="en-US" altLang="zh-TW" sz="1600">
                <a:solidFill>
                  <a:schemeClr val="bg1"/>
                </a:solidFill>
                <a:latin typeface="微軟正黑體" panose="020B0604030504040204" pitchFamily="34" charset="-120"/>
                <a:ea typeface="微軟正黑體" panose="020B0604030504040204" pitchFamily="34" charset="-120"/>
              </a:rPr>
              <a:t> OneNote</a:t>
            </a:r>
            <a:endParaRPr lang="zh-TW" altLang="en-US" sz="1600">
              <a:solidFill>
                <a:schemeClr val="bg1"/>
              </a:solidFill>
              <a:latin typeface="微軟正黑體" panose="020B0604030504040204" pitchFamily="34" charset="-120"/>
              <a:ea typeface="微軟正黑體" panose="020B0604030504040204" pitchFamily="34" charset="-120"/>
            </a:endParaRPr>
          </a:p>
        </p:txBody>
      </p:sp>
      <p:sp>
        <p:nvSpPr>
          <p:cNvPr id="25" name="圓角化對角線角落矩形 8">
            <a:extLst>
              <a:ext uri="{FF2B5EF4-FFF2-40B4-BE49-F238E27FC236}">
                <a16:creationId xmlns:a16="http://schemas.microsoft.com/office/drawing/2014/main" id="{90073FF2-1B21-48F9-8BF7-4137588CF904}"/>
              </a:ext>
            </a:extLst>
          </p:cNvPr>
          <p:cNvSpPr/>
          <p:nvPr/>
        </p:nvSpPr>
        <p:spPr>
          <a:xfrm flipH="1">
            <a:off x="1070404" y="2980888"/>
            <a:ext cx="3058833" cy="543157"/>
          </a:xfrm>
          <a:prstGeom prst="snip2DiagRect">
            <a:avLst/>
          </a:prstGeom>
          <a:solidFill>
            <a:schemeClr val="tx1">
              <a:lumMod val="65000"/>
              <a:lumOff val="3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sz="2000" b="1">
                <a:solidFill>
                  <a:schemeClr val="bg1"/>
                </a:solidFill>
                <a:latin typeface="Arial" panose="020B0604020202020204" pitchFamily="34" charset="0"/>
                <a:cs typeface="Arial" panose="020B0604020202020204" pitchFamily="34" charset="0"/>
              </a:rPr>
              <a:t>Google™ Workspace</a:t>
            </a:r>
          </a:p>
        </p:txBody>
      </p:sp>
      <p:sp>
        <p:nvSpPr>
          <p:cNvPr id="26" name="圓角化對角線角落矩形 8">
            <a:extLst>
              <a:ext uri="{FF2B5EF4-FFF2-40B4-BE49-F238E27FC236}">
                <a16:creationId xmlns:a16="http://schemas.microsoft.com/office/drawing/2014/main" id="{5E219AB7-B12D-4D93-9723-BC4F4C9E1FB3}"/>
              </a:ext>
            </a:extLst>
          </p:cNvPr>
          <p:cNvSpPr/>
          <p:nvPr/>
        </p:nvSpPr>
        <p:spPr>
          <a:xfrm flipH="1">
            <a:off x="6957924" y="2980888"/>
            <a:ext cx="2662548" cy="543157"/>
          </a:xfrm>
          <a:prstGeom prst="snip2DiagRect">
            <a:avLst/>
          </a:prstGeom>
          <a:solidFill>
            <a:schemeClr val="tx1">
              <a:lumMod val="65000"/>
              <a:lumOff val="3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algn="ctr"/>
            <a:r>
              <a:rPr lang="en-US" altLang="zh-TW" sz="2000" b="1">
                <a:solidFill>
                  <a:schemeClr val="bg1"/>
                </a:solidFill>
                <a:latin typeface="Arial" panose="020B0604020202020204" pitchFamily="34" charset="0"/>
                <a:cs typeface="Arial" panose="020B0604020202020204" pitchFamily="34" charset="0"/>
              </a:rPr>
              <a:t>Microsoft 365</a:t>
            </a:r>
            <a:r>
              <a:rPr lang="en-US" altLang="zh-TW" sz="2000" b="1" baseline="30000">
                <a:solidFill>
                  <a:schemeClr val="bg1"/>
                </a:solidFill>
                <a:latin typeface="Arial" panose="020B0604020202020204" pitchFamily="34" charset="0"/>
                <a:cs typeface="Arial" panose="020B0604020202020204" pitchFamily="34" charset="0"/>
              </a:rPr>
              <a:t>®</a:t>
            </a:r>
          </a:p>
        </p:txBody>
      </p:sp>
      <p:sp>
        <p:nvSpPr>
          <p:cNvPr id="24" name="Google Shape;79;p16">
            <a:extLst>
              <a:ext uri="{FF2B5EF4-FFF2-40B4-BE49-F238E27FC236}">
                <a16:creationId xmlns:a16="http://schemas.microsoft.com/office/drawing/2014/main" id="{FB6E9106-2A9E-4A1F-9E47-724939604BC8}"/>
              </a:ext>
            </a:extLst>
          </p:cNvPr>
          <p:cNvSpPr txBox="1">
            <a:spLocks/>
          </p:cNvSpPr>
          <p:nvPr/>
        </p:nvSpPr>
        <p:spPr>
          <a:xfrm>
            <a:off x="977150" y="134256"/>
            <a:ext cx="11010373" cy="159995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800" b="1" err="1">
                <a:solidFill>
                  <a:schemeClr val="bg1"/>
                </a:solidFill>
                <a:latin typeface="微軟正黑體" panose="020B0604030504040204" pitchFamily="34" charset="-120"/>
                <a:ea typeface="微軟正黑體" panose="020B0604030504040204" pitchFamily="34" charset="-120"/>
              </a:rPr>
              <a:t>Boxafe</a:t>
            </a:r>
            <a:br>
              <a:rPr lang="en-US" altLang="zh-TW" sz="4800" b="1">
                <a:solidFill>
                  <a:schemeClr val="bg1"/>
                </a:solidFill>
                <a:latin typeface="微軟正黑體" panose="020B0604030504040204" pitchFamily="34" charset="-120"/>
                <a:ea typeface="微軟正黑體" panose="020B0604030504040204" pitchFamily="34" charset="-120"/>
              </a:rPr>
            </a:br>
            <a:r>
              <a:rPr lang="en-US" altLang="zh-TW" sz="2400" b="1">
                <a:solidFill>
                  <a:schemeClr val="bg1"/>
                </a:solidFill>
                <a:latin typeface="微軟正黑體" panose="020B0604030504040204" pitchFamily="34" charset="-120"/>
                <a:ea typeface="微軟正黑體" panose="020B0604030504040204" pitchFamily="34" charset="-120"/>
              </a:rPr>
              <a:t>Google</a:t>
            </a:r>
            <a:r>
              <a:rPr lang="en-US" altLang="zh-TW" sz="2400" b="1">
                <a:solidFill>
                  <a:schemeClr val="bg1"/>
                </a:solidFill>
                <a:latin typeface="Arial" panose="020B0604020202020204" pitchFamily="34" charset="0"/>
                <a:cs typeface="Arial" panose="020B0604020202020204" pitchFamily="34" charset="0"/>
              </a:rPr>
              <a:t>™</a:t>
            </a:r>
            <a:r>
              <a:rPr lang="en-US" altLang="zh-TW" sz="2400" b="1">
                <a:solidFill>
                  <a:schemeClr val="bg1"/>
                </a:solidFill>
                <a:latin typeface="微軟正黑體" panose="020B0604030504040204" pitchFamily="34" charset="-120"/>
                <a:ea typeface="微軟正黑體" panose="020B0604030504040204" pitchFamily="34" charset="-120"/>
              </a:rPr>
              <a:t> Workspace </a:t>
            </a:r>
            <a:r>
              <a:rPr lang="zh-TW" altLang="en-US" sz="2400" b="1">
                <a:solidFill>
                  <a:schemeClr val="bg1"/>
                </a:solidFill>
                <a:latin typeface="微軟正黑體" panose="020B0604030504040204" pitchFamily="34" charset="-120"/>
                <a:ea typeface="微軟正黑體" panose="020B0604030504040204" pitchFamily="34" charset="-120"/>
              </a:rPr>
              <a:t>與</a:t>
            </a:r>
            <a:r>
              <a:rPr lang="en-US" altLang="zh-TW" sz="2400" b="1">
                <a:solidFill>
                  <a:schemeClr val="bg1"/>
                </a:solidFill>
                <a:latin typeface="微軟正黑體" panose="020B0604030504040204" pitchFamily="34" charset="-120"/>
                <a:ea typeface="微軟正黑體" panose="020B0604030504040204" pitchFamily="34" charset="-120"/>
              </a:rPr>
              <a:t> Microsoft 365 </a:t>
            </a:r>
            <a:r>
              <a:rPr lang="zh-TW" altLang="en-US" sz="2400" b="1">
                <a:solidFill>
                  <a:schemeClr val="bg1"/>
                </a:solidFill>
                <a:latin typeface="微軟正黑體" panose="020B0604030504040204" pitchFamily="34" charset="-120"/>
                <a:ea typeface="微軟正黑體" panose="020B0604030504040204" pitchFamily="34" charset="-120"/>
              </a:rPr>
              <a:t>的備份還原方案</a:t>
            </a:r>
            <a:endParaRPr lang="en-US" sz="2400" b="1">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8896100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idx="4294967295"/>
          </p:nvPr>
        </p:nvSpPr>
        <p:spPr>
          <a:xfrm>
            <a:off x="982436" y="271356"/>
            <a:ext cx="11094098" cy="1082379"/>
          </a:xfrm>
        </p:spPr>
        <p:txBody>
          <a:bodyPr>
            <a:noAutofit/>
          </a:bodyPr>
          <a:lstStyle/>
          <a:p>
            <a:r>
              <a:rPr kumimoji="1" lang="zh-TW" altLang="en-US" b="1">
                <a:solidFill>
                  <a:schemeClr val="bg1"/>
                </a:solidFill>
                <a:latin typeface="微軟正黑體" panose="020B0604030504040204" pitchFamily="34" charset="-120"/>
                <a:ea typeface="微軟正黑體" panose="020B0604030504040204" pitchFamily="34" charset="-120"/>
              </a:rPr>
              <a:t>虛擬機工作站與容器工作站創建</a:t>
            </a:r>
            <a:br>
              <a:rPr kumimoji="1" lang="en-US" altLang="zh-TW" b="1">
                <a:solidFill>
                  <a:schemeClr val="bg1"/>
                </a:solidFill>
                <a:latin typeface="微軟正黑體" panose="020B0604030504040204" pitchFamily="34" charset="-120"/>
                <a:ea typeface="微軟正黑體" panose="020B0604030504040204" pitchFamily="34" charset="-120"/>
              </a:rPr>
            </a:br>
            <a:r>
              <a:rPr kumimoji="1" lang="en-US" altLang="zh-TW" b="1">
                <a:solidFill>
                  <a:schemeClr val="bg1"/>
                </a:solidFill>
                <a:latin typeface="微軟正黑體" panose="020B0604030504040204" pitchFamily="34" charset="-120"/>
                <a:ea typeface="微軟正黑體" panose="020B0604030504040204" pitchFamily="34" charset="-120"/>
              </a:rPr>
              <a:t>VM </a:t>
            </a:r>
            <a:r>
              <a:rPr kumimoji="1" lang="zh-TW" altLang="en-US" b="1">
                <a:solidFill>
                  <a:schemeClr val="bg1"/>
                </a:solidFill>
                <a:latin typeface="微軟正黑體" panose="020B0604030504040204" pitchFamily="34" charset="-120"/>
                <a:ea typeface="微軟正黑體" panose="020B0604030504040204" pitchFamily="34" charset="-120"/>
              </a:rPr>
              <a:t>應用儲存一體機</a:t>
            </a:r>
          </a:p>
        </p:txBody>
      </p:sp>
      <p:pic>
        <p:nvPicPr>
          <p:cNvPr id="3" name="圖片 2">
            <a:extLst>
              <a:ext uri="{FF2B5EF4-FFF2-40B4-BE49-F238E27FC236}">
                <a16:creationId xmlns:a16="http://schemas.microsoft.com/office/drawing/2014/main" id="{28015BED-F043-4245-AD01-5C73AF4B0ED1}"/>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1038782" y="2099609"/>
            <a:ext cx="1146380" cy="1146380"/>
          </a:xfrm>
          <a:prstGeom prst="rect">
            <a:avLst/>
          </a:prstGeom>
        </p:spPr>
      </p:pic>
      <p:sp>
        <p:nvSpPr>
          <p:cNvPr id="4" name="矩形 3">
            <a:extLst>
              <a:ext uri="{FF2B5EF4-FFF2-40B4-BE49-F238E27FC236}">
                <a16:creationId xmlns:a16="http://schemas.microsoft.com/office/drawing/2014/main" id="{27BF68AF-F0DA-AB46-BD75-2A72588E91DB}"/>
              </a:ext>
            </a:extLst>
          </p:cNvPr>
          <p:cNvSpPr/>
          <p:nvPr/>
        </p:nvSpPr>
        <p:spPr>
          <a:xfrm>
            <a:off x="2367045" y="2452280"/>
            <a:ext cx="1940558" cy="441036"/>
          </a:xfrm>
          <a:prstGeom prst="rect">
            <a:avLst/>
          </a:prstGeom>
        </p:spPr>
        <p:txBody>
          <a:bodyPr wrap="none">
            <a:spAutoFit/>
          </a:bodyPr>
          <a:lstStyle/>
          <a:p>
            <a:pPr algn="ctr" fontAlgn="base"/>
            <a:r>
              <a:rPr lang="zh-TW" altLang="en-US" sz="2400" b="1">
                <a:solidFill>
                  <a:schemeClr val="bg1"/>
                </a:solidFill>
                <a:latin typeface="微軟正黑體" panose="020B0604030504040204" pitchFamily="34" charset="-120"/>
                <a:ea typeface="微軟正黑體" panose="020B0604030504040204" pitchFamily="34" charset="-120"/>
              </a:rPr>
              <a:t>虛擬機工作站</a:t>
            </a:r>
            <a:endParaRPr lang="en-US" altLang="zh-TW" sz="2400" b="1">
              <a:solidFill>
                <a:schemeClr val="bg1"/>
              </a:solidFill>
              <a:latin typeface="微軟正黑體" panose="020B0604030504040204" pitchFamily="34" charset="-120"/>
              <a:ea typeface="微軟正黑體" panose="020B0604030504040204" pitchFamily="34" charset="-120"/>
            </a:endParaRPr>
          </a:p>
        </p:txBody>
      </p:sp>
      <p:sp>
        <p:nvSpPr>
          <p:cNvPr id="5" name="矩形 4">
            <a:extLst>
              <a:ext uri="{FF2B5EF4-FFF2-40B4-BE49-F238E27FC236}">
                <a16:creationId xmlns:a16="http://schemas.microsoft.com/office/drawing/2014/main" id="{39185FD8-4283-1245-94CA-A53458AC986B}"/>
              </a:ext>
            </a:extLst>
          </p:cNvPr>
          <p:cNvSpPr/>
          <p:nvPr/>
        </p:nvSpPr>
        <p:spPr>
          <a:xfrm>
            <a:off x="7793346" y="2409488"/>
            <a:ext cx="1646535" cy="441036"/>
          </a:xfrm>
          <a:prstGeom prst="rect">
            <a:avLst/>
          </a:prstGeom>
        </p:spPr>
        <p:txBody>
          <a:bodyPr wrap="none">
            <a:spAutoFit/>
          </a:bodyPr>
          <a:lstStyle/>
          <a:p>
            <a:pPr algn="ctr" fontAlgn="base"/>
            <a:r>
              <a:rPr lang="zh-TW" altLang="en-US" sz="2400" b="1">
                <a:solidFill>
                  <a:schemeClr val="bg1"/>
                </a:solidFill>
                <a:latin typeface="微軟正黑體" panose="020B0604030504040204" pitchFamily="34" charset="-120"/>
                <a:ea typeface="微軟正黑體" panose="020B0604030504040204" pitchFamily="34" charset="-120"/>
              </a:rPr>
              <a:t>容器工作站</a:t>
            </a:r>
            <a:endParaRPr lang="en-US" altLang="zh-TW" sz="2400" b="1">
              <a:solidFill>
                <a:schemeClr val="bg1"/>
              </a:solidFill>
              <a:latin typeface="微軟正黑體" panose="020B0604030504040204" pitchFamily="34" charset="-120"/>
              <a:ea typeface="微軟正黑體" panose="020B0604030504040204" pitchFamily="34" charset="-120"/>
            </a:endParaRPr>
          </a:p>
        </p:txBody>
      </p:sp>
      <p:sp>
        <p:nvSpPr>
          <p:cNvPr id="6" name="矩形 5">
            <a:extLst>
              <a:ext uri="{FF2B5EF4-FFF2-40B4-BE49-F238E27FC236}">
                <a16:creationId xmlns:a16="http://schemas.microsoft.com/office/drawing/2014/main" id="{B880000D-4CCA-B04D-A5C2-0D0D7DC5F952}"/>
              </a:ext>
            </a:extLst>
          </p:cNvPr>
          <p:cNvSpPr/>
          <p:nvPr/>
        </p:nvSpPr>
        <p:spPr>
          <a:xfrm>
            <a:off x="913231" y="3402734"/>
            <a:ext cx="4942085" cy="738664"/>
          </a:xfrm>
          <a:prstGeom prst="rect">
            <a:avLst/>
          </a:prstGeom>
        </p:spPr>
        <p:txBody>
          <a:bodyPr wrap="square">
            <a:spAutoFit/>
          </a:bodyPr>
          <a:lstStyle/>
          <a:p>
            <a:pPr>
              <a:buClr>
                <a:schemeClr val="bg1"/>
              </a:buClr>
            </a:pPr>
            <a:r>
              <a:rPr lang="en-US" altLang="zh-TW" sz="1400" b="1">
                <a:solidFill>
                  <a:schemeClr val="bg1"/>
                </a:solidFill>
                <a:latin typeface="微軟正黑體" panose="020B0604030504040204" pitchFamily="34" charset="-120"/>
                <a:ea typeface="微軟正黑體" panose="020B0604030504040204" pitchFamily="34" charset="-120"/>
              </a:rPr>
              <a:t>Virtualization Station </a:t>
            </a:r>
            <a:r>
              <a:rPr lang="zh-TW" altLang="en-US" sz="1400" b="1">
                <a:solidFill>
                  <a:schemeClr val="bg1"/>
                </a:solidFill>
                <a:latin typeface="微軟正黑體" panose="020B0604030504040204" pitchFamily="34" charset="-120"/>
                <a:ea typeface="微軟正黑體" panose="020B0604030504040204" pitchFamily="34" charset="-120"/>
              </a:rPr>
              <a:t>允許您在 </a:t>
            </a:r>
            <a:r>
              <a:rPr lang="en-US" altLang="zh-TW" sz="1400" b="1">
                <a:solidFill>
                  <a:schemeClr val="bg1"/>
                </a:solidFill>
                <a:latin typeface="微軟正黑體" panose="020B0604030504040204" pitchFamily="34" charset="-120"/>
                <a:ea typeface="微軟正黑體" panose="020B0604030504040204" pitchFamily="34" charset="-120"/>
              </a:rPr>
              <a:t>Turbo NAS </a:t>
            </a:r>
            <a:r>
              <a:rPr lang="zh-TW" altLang="en-US" sz="1400" b="1">
                <a:solidFill>
                  <a:schemeClr val="bg1"/>
                </a:solidFill>
                <a:latin typeface="微軟正黑體" panose="020B0604030504040204" pitchFamily="34" charset="-120"/>
                <a:ea typeface="微軟正黑體" panose="020B0604030504040204" pitchFamily="34" charset="-120"/>
              </a:rPr>
              <a:t>上建立虛擬機器來安裝 </a:t>
            </a:r>
            <a:r>
              <a:rPr lang="en-US" altLang="zh-TW" sz="1400" b="1">
                <a:solidFill>
                  <a:schemeClr val="bg1"/>
                </a:solidFill>
                <a:latin typeface="微軟正黑體" panose="020B0604030504040204" pitchFamily="34" charset="-120"/>
                <a:ea typeface="微軟正黑體" panose="020B0604030504040204" pitchFamily="34" charset="-120"/>
              </a:rPr>
              <a:t>Windows</a:t>
            </a:r>
            <a:r>
              <a:rPr lang="zh-TW" altLang="en-US" sz="1400" b="1">
                <a:solidFill>
                  <a:schemeClr val="bg1"/>
                </a:solidFill>
                <a:latin typeface="微軟正黑體" panose="020B0604030504040204" pitchFamily="34" charset="-120"/>
                <a:ea typeface="微軟正黑體" panose="020B0604030504040204" pitchFamily="34" charset="-120"/>
              </a:rPr>
              <a:t>、</a:t>
            </a:r>
            <a:r>
              <a:rPr lang="en-US" altLang="zh-TW" sz="1400" b="1">
                <a:solidFill>
                  <a:schemeClr val="bg1"/>
                </a:solidFill>
                <a:latin typeface="微軟正黑體" panose="020B0604030504040204" pitchFamily="34" charset="-120"/>
                <a:ea typeface="微軟正黑體" panose="020B0604030504040204" pitchFamily="34" charset="-120"/>
              </a:rPr>
              <a:t>Linux</a:t>
            </a:r>
            <a:r>
              <a:rPr lang="en-US" altLang="zh-TW" sz="1400" b="1" baseline="30000">
                <a:solidFill>
                  <a:schemeClr val="bg1"/>
                </a:solidFill>
                <a:latin typeface="微軟正黑體" panose="020B0604030504040204" pitchFamily="34" charset="-120"/>
                <a:ea typeface="微軟正黑體" panose="020B0604030504040204" pitchFamily="34" charset="-120"/>
              </a:rPr>
              <a:t>® </a:t>
            </a:r>
            <a:r>
              <a:rPr lang="zh-TW" altLang="en-US" sz="1400" b="1">
                <a:solidFill>
                  <a:schemeClr val="bg1"/>
                </a:solidFill>
                <a:latin typeface="微軟正黑體" panose="020B0604030504040204" pitchFamily="34" charset="-120"/>
                <a:ea typeface="微軟正黑體" panose="020B0604030504040204" pitchFamily="34" charset="-120"/>
              </a:rPr>
              <a:t>、</a:t>
            </a:r>
            <a:r>
              <a:rPr lang="en-US" altLang="zh-TW" sz="1400" b="1">
                <a:solidFill>
                  <a:schemeClr val="bg1"/>
                </a:solidFill>
                <a:latin typeface="微軟正黑體" panose="020B0604030504040204" pitchFamily="34" charset="-120"/>
                <a:ea typeface="微軟正黑體" panose="020B0604030504040204" pitchFamily="34" charset="-120"/>
              </a:rPr>
              <a:t>UNIX</a:t>
            </a:r>
            <a:r>
              <a:rPr lang="en-US" altLang="zh-TW" sz="1400" b="1" baseline="30000">
                <a:solidFill>
                  <a:schemeClr val="bg1"/>
                </a:solidFill>
                <a:latin typeface="微軟正黑體" panose="020B0604030504040204" pitchFamily="34" charset="-120"/>
                <a:ea typeface="微軟正黑體" panose="020B0604030504040204" pitchFamily="34" charset="-120"/>
              </a:rPr>
              <a:t>®</a:t>
            </a:r>
            <a:r>
              <a:rPr lang="en-US" altLang="zh-TW" sz="1400" b="1">
                <a:solidFill>
                  <a:schemeClr val="bg1"/>
                </a:solidFill>
                <a:latin typeface="微軟正黑體" panose="020B0604030504040204" pitchFamily="34" charset="-120"/>
                <a:ea typeface="微軟正黑體" panose="020B0604030504040204" pitchFamily="34" charset="-120"/>
              </a:rPr>
              <a:t> </a:t>
            </a:r>
            <a:r>
              <a:rPr lang="zh-TW" altLang="en-US" sz="1400" b="1">
                <a:solidFill>
                  <a:schemeClr val="bg1"/>
                </a:solidFill>
                <a:latin typeface="微軟正黑體" panose="020B0604030504040204" pitchFamily="34" charset="-120"/>
                <a:ea typeface="微軟正黑體" panose="020B0604030504040204" pitchFamily="34" charset="-120"/>
              </a:rPr>
              <a:t>、</a:t>
            </a:r>
            <a:r>
              <a:rPr lang="en-US" altLang="zh-TW" sz="1400" b="1">
                <a:solidFill>
                  <a:schemeClr val="bg1"/>
                </a:solidFill>
                <a:latin typeface="微軟正黑體" panose="020B0604030504040204" pitchFamily="34" charset="-120"/>
                <a:ea typeface="微軟正黑體" panose="020B0604030504040204" pitchFamily="34" charset="-120"/>
              </a:rPr>
              <a:t>Android</a:t>
            </a:r>
            <a:r>
              <a:rPr lang="zh-TW" altLang="en-US" sz="1400" b="1">
                <a:solidFill>
                  <a:schemeClr val="bg1"/>
                </a:solidFill>
                <a:latin typeface="微軟正黑體" panose="020B0604030504040204" pitchFamily="34" charset="-120"/>
                <a:ea typeface="微軟正黑體" panose="020B0604030504040204" pitchFamily="34" charset="-120"/>
              </a:rPr>
              <a:t> 、</a:t>
            </a:r>
            <a:r>
              <a:rPr lang="en-US" altLang="zh-TW" sz="1400" b="1">
                <a:solidFill>
                  <a:schemeClr val="bg1"/>
                </a:solidFill>
                <a:latin typeface="微軟正黑體" panose="020B0604030504040204" pitchFamily="34" charset="-120"/>
                <a:ea typeface="微軟正黑體" panose="020B0604030504040204" pitchFamily="34" charset="-120"/>
              </a:rPr>
              <a:t>QuTScloud </a:t>
            </a:r>
            <a:r>
              <a:rPr lang="zh-TW" altLang="en-US" sz="1400" b="1">
                <a:solidFill>
                  <a:schemeClr val="bg1"/>
                </a:solidFill>
                <a:latin typeface="微軟正黑體" panose="020B0604030504040204" pitchFamily="34" charset="-120"/>
                <a:ea typeface="微軟正黑體" panose="020B0604030504040204" pitchFamily="34" charset="-120"/>
              </a:rPr>
              <a:t>等作業系統。</a:t>
            </a:r>
          </a:p>
        </p:txBody>
      </p:sp>
      <p:pic>
        <p:nvPicPr>
          <p:cNvPr id="10" name="圖片 9">
            <a:extLst>
              <a:ext uri="{FF2B5EF4-FFF2-40B4-BE49-F238E27FC236}">
                <a16:creationId xmlns:a16="http://schemas.microsoft.com/office/drawing/2014/main" id="{739154E3-7A13-EE40-943A-F9D72056D22B}"/>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6430046" y="2070487"/>
            <a:ext cx="1144587" cy="1146380"/>
          </a:xfrm>
          <a:prstGeom prst="rect">
            <a:avLst/>
          </a:prstGeom>
        </p:spPr>
      </p:pic>
      <p:sp>
        <p:nvSpPr>
          <p:cNvPr id="13" name="矩形 12">
            <a:extLst>
              <a:ext uri="{FF2B5EF4-FFF2-40B4-BE49-F238E27FC236}">
                <a16:creationId xmlns:a16="http://schemas.microsoft.com/office/drawing/2014/main" id="{B5530B72-036B-2B48-8658-B3F2D21C24ED}"/>
              </a:ext>
            </a:extLst>
          </p:cNvPr>
          <p:cNvSpPr/>
          <p:nvPr/>
        </p:nvSpPr>
        <p:spPr>
          <a:xfrm>
            <a:off x="6571577" y="3299895"/>
            <a:ext cx="5133696" cy="738664"/>
          </a:xfrm>
          <a:prstGeom prst="rect">
            <a:avLst/>
          </a:prstGeom>
        </p:spPr>
        <p:txBody>
          <a:bodyPr wrap="square" lIns="91440" tIns="45720" rIns="91440" bIns="45720" anchor="t">
            <a:spAutoFit/>
          </a:bodyPr>
          <a:lstStyle/>
          <a:p>
            <a:pPr>
              <a:buClr>
                <a:schemeClr val="bg1"/>
              </a:buClr>
            </a:pPr>
            <a:r>
              <a:rPr lang="zh-TW" altLang="en-US" sz="1400" b="1">
                <a:solidFill>
                  <a:schemeClr val="bg1"/>
                </a:solidFill>
                <a:latin typeface="微軟正黑體" panose="020B0604030504040204" pitchFamily="34" charset="-120"/>
                <a:ea typeface="微軟正黑體" panose="020B0604030504040204" pitchFamily="34" charset="-120"/>
              </a:rPr>
              <a:t>支援 </a:t>
            </a:r>
            <a:r>
              <a:rPr lang="en-US" altLang="zh-TW" sz="1400" b="1">
                <a:solidFill>
                  <a:schemeClr val="bg1"/>
                </a:solidFill>
                <a:latin typeface="微軟正黑體" panose="020B0604030504040204" pitchFamily="34" charset="-120"/>
                <a:ea typeface="微軟正黑體" panose="020B0604030504040204" pitchFamily="34" charset="-120"/>
              </a:rPr>
              <a:t>LXC/LXD </a:t>
            </a:r>
            <a:r>
              <a:rPr lang="zh-TW" altLang="en-US" sz="1400" b="1">
                <a:solidFill>
                  <a:schemeClr val="bg1"/>
                </a:solidFill>
                <a:latin typeface="微軟正黑體" panose="020B0604030504040204" pitchFamily="34" charset="-120"/>
                <a:ea typeface="微軟正黑體" panose="020B0604030504040204" pitchFamily="34" charset="-120"/>
              </a:rPr>
              <a:t>與 </a:t>
            </a:r>
            <a:r>
              <a:rPr lang="en-US" altLang="zh-TW" sz="1400" b="1">
                <a:solidFill>
                  <a:schemeClr val="bg1"/>
                </a:solidFill>
                <a:latin typeface="微軟正黑體" panose="020B0604030504040204" pitchFamily="34" charset="-120"/>
                <a:ea typeface="微軟正黑體" panose="020B0604030504040204" pitchFamily="34" charset="-120"/>
              </a:rPr>
              <a:t>Docker</a:t>
            </a:r>
            <a:r>
              <a:rPr lang="en-US" altLang="zh-TW" sz="1400" b="1" baseline="30000">
                <a:solidFill>
                  <a:schemeClr val="bg1"/>
                </a:solidFill>
                <a:latin typeface="微軟正黑體" panose="020B0604030504040204" pitchFamily="34" charset="-120"/>
                <a:ea typeface="微軟正黑體" panose="020B0604030504040204" pitchFamily="34" charset="-120"/>
              </a:rPr>
              <a:t>®</a:t>
            </a:r>
            <a:r>
              <a:rPr lang="en-US" altLang="zh-TW" sz="1400" b="1">
                <a:solidFill>
                  <a:schemeClr val="bg1"/>
                </a:solidFill>
                <a:latin typeface="微軟正黑體" panose="020B0604030504040204" pitchFamily="34" charset="-120"/>
                <a:ea typeface="微軟正黑體" panose="020B0604030504040204" pitchFamily="34" charset="-120"/>
              </a:rPr>
              <a:t> </a:t>
            </a:r>
            <a:r>
              <a:rPr lang="zh-TW" altLang="en-US" sz="1400" b="1">
                <a:solidFill>
                  <a:schemeClr val="bg1"/>
                </a:solidFill>
                <a:latin typeface="微軟正黑體" panose="020B0604030504040204" pitchFamily="34" charset="-120"/>
                <a:ea typeface="微軟正黑體" panose="020B0604030504040204" pitchFamily="34" charset="-120"/>
              </a:rPr>
              <a:t>兩項輕量級虛擬技術。您可在 </a:t>
            </a:r>
            <a:r>
              <a:rPr lang="en-US" altLang="zh-TW" sz="1400" b="1">
                <a:solidFill>
                  <a:schemeClr val="bg1"/>
                </a:solidFill>
                <a:latin typeface="微軟正黑體" panose="020B0604030504040204" pitchFamily="34" charset="-120"/>
                <a:ea typeface="微軟正黑體" panose="020B0604030504040204" pitchFamily="34" charset="-120"/>
              </a:rPr>
              <a:t>QNAP NAS </a:t>
            </a:r>
            <a:r>
              <a:rPr lang="zh-TW" altLang="en-US" sz="1400" b="1">
                <a:solidFill>
                  <a:schemeClr val="bg1"/>
                </a:solidFill>
                <a:latin typeface="微軟正黑體" panose="020B0604030504040204" pitchFamily="34" charset="-120"/>
                <a:ea typeface="微軟正黑體" panose="020B0604030504040204" pitchFamily="34" charset="-120"/>
              </a:rPr>
              <a:t>上執行完整的 </a:t>
            </a:r>
            <a:r>
              <a:rPr lang="en-US" altLang="zh-TW" sz="1400" b="1">
                <a:solidFill>
                  <a:schemeClr val="bg1"/>
                </a:solidFill>
                <a:latin typeface="微軟正黑體" panose="020B0604030504040204" pitchFamily="34" charset="-120"/>
                <a:ea typeface="微軟正黑體" panose="020B0604030504040204" pitchFamily="34" charset="-120"/>
              </a:rPr>
              <a:t>Linux</a:t>
            </a:r>
            <a:r>
              <a:rPr lang="en-US" altLang="zh-TW" sz="1400" b="1" baseline="30000">
                <a:solidFill>
                  <a:schemeClr val="bg1"/>
                </a:solidFill>
                <a:latin typeface="微軟正黑體" panose="020B0604030504040204" pitchFamily="34" charset="-120"/>
                <a:ea typeface="微軟正黑體" panose="020B0604030504040204" pitchFamily="34" charset="-120"/>
              </a:rPr>
              <a:t>®</a:t>
            </a:r>
            <a:r>
              <a:rPr lang="en-US" altLang="zh-TW" sz="1400" b="1">
                <a:solidFill>
                  <a:schemeClr val="bg1"/>
                </a:solidFill>
                <a:latin typeface="微軟正黑體" panose="020B0604030504040204" pitchFamily="34" charset="-120"/>
                <a:ea typeface="微軟正黑體" panose="020B0604030504040204" pitchFamily="34" charset="-120"/>
              </a:rPr>
              <a:t> </a:t>
            </a:r>
            <a:r>
              <a:rPr lang="zh-TW" altLang="en-US" sz="1400" b="1">
                <a:solidFill>
                  <a:schemeClr val="bg1"/>
                </a:solidFill>
                <a:latin typeface="微軟正黑體" panose="020B0604030504040204" pitchFamily="34" charset="-120"/>
                <a:ea typeface="微軟正黑體" panose="020B0604030504040204" pitchFamily="34" charset="-120"/>
              </a:rPr>
              <a:t>虛擬機，並由 </a:t>
            </a:r>
            <a:r>
              <a:rPr lang="en-US" altLang="zh-TW" sz="1400" b="1">
                <a:solidFill>
                  <a:schemeClr val="bg1"/>
                </a:solidFill>
                <a:latin typeface="微軟正黑體" panose="020B0604030504040204" pitchFamily="34" charset="-120"/>
                <a:ea typeface="微軟正黑體" panose="020B0604030504040204" pitchFamily="34" charset="-120"/>
              </a:rPr>
              <a:t>Docker</a:t>
            </a:r>
            <a:r>
              <a:rPr lang="en-US" altLang="zh-TW" sz="1400" b="1" baseline="30000">
                <a:solidFill>
                  <a:schemeClr val="bg1"/>
                </a:solidFill>
                <a:latin typeface="微軟正黑體" panose="020B0604030504040204" pitchFamily="34" charset="-120"/>
                <a:ea typeface="微軟正黑體" panose="020B0604030504040204" pitchFamily="34" charset="-120"/>
              </a:rPr>
              <a:t>®</a:t>
            </a:r>
            <a:r>
              <a:rPr lang="en-US" altLang="zh-TW" sz="1400" b="1">
                <a:solidFill>
                  <a:schemeClr val="bg1"/>
                </a:solidFill>
                <a:latin typeface="微軟正黑體" panose="020B0604030504040204" pitchFamily="34" charset="-120"/>
                <a:ea typeface="微軟正黑體" panose="020B0604030504040204" pitchFamily="34" charset="-120"/>
              </a:rPr>
              <a:t> Hub </a:t>
            </a:r>
            <a:r>
              <a:rPr lang="zh-TW" altLang="en-US" sz="1400" b="1">
                <a:solidFill>
                  <a:schemeClr val="bg1"/>
                </a:solidFill>
                <a:latin typeface="微軟正黑體" panose="020B0604030504040204" pitchFamily="34" charset="-120"/>
                <a:ea typeface="微軟正黑體" panose="020B0604030504040204" pitchFamily="34" charset="-120"/>
              </a:rPr>
              <a:t>線上市集下載來自全球各地數以千計的應用程式。</a:t>
            </a:r>
            <a:endParaRPr lang="zh-TW" sz="1400">
              <a:solidFill>
                <a:schemeClr val="bg1"/>
              </a:solidFill>
              <a:latin typeface="微軟正黑體" panose="020B0604030504040204" pitchFamily="34" charset="-120"/>
              <a:ea typeface="微軟正黑體" panose="020B0604030504040204" pitchFamily="34" charset="-120"/>
            </a:endParaRPr>
          </a:p>
        </p:txBody>
      </p:sp>
      <p:grpSp>
        <p:nvGrpSpPr>
          <p:cNvPr id="25" name="群組 24">
            <a:extLst>
              <a:ext uri="{FF2B5EF4-FFF2-40B4-BE49-F238E27FC236}">
                <a16:creationId xmlns:a16="http://schemas.microsoft.com/office/drawing/2014/main" id="{0D4C30CE-07E9-42F5-9A44-8B52AF11412F}"/>
              </a:ext>
            </a:extLst>
          </p:cNvPr>
          <p:cNvGrpSpPr/>
          <p:nvPr/>
        </p:nvGrpSpPr>
        <p:grpSpPr>
          <a:xfrm>
            <a:off x="380456" y="4614344"/>
            <a:ext cx="4632333" cy="1065754"/>
            <a:chOff x="1360606" y="1631086"/>
            <a:chExt cx="3007657" cy="703044"/>
          </a:xfrm>
        </p:grpSpPr>
        <p:grpSp>
          <p:nvGrpSpPr>
            <p:cNvPr id="24" name="群組 23">
              <a:extLst>
                <a:ext uri="{FF2B5EF4-FFF2-40B4-BE49-F238E27FC236}">
                  <a16:creationId xmlns:a16="http://schemas.microsoft.com/office/drawing/2014/main" id="{1DF07DC7-2D73-482F-8588-C5EDCCB9DA01}"/>
                </a:ext>
              </a:extLst>
            </p:cNvPr>
            <p:cNvGrpSpPr/>
            <p:nvPr/>
          </p:nvGrpSpPr>
          <p:grpSpPr>
            <a:xfrm>
              <a:off x="1360606" y="1631086"/>
              <a:ext cx="3007657" cy="703044"/>
              <a:chOff x="1360608" y="1631084"/>
              <a:chExt cx="3007661" cy="703043"/>
            </a:xfrm>
          </p:grpSpPr>
          <p:sp>
            <p:nvSpPr>
              <p:cNvPr id="20" name="橢圓 19">
                <a:extLst>
                  <a:ext uri="{FF2B5EF4-FFF2-40B4-BE49-F238E27FC236}">
                    <a16:creationId xmlns:a16="http://schemas.microsoft.com/office/drawing/2014/main" id="{EEA58DCE-F156-43D5-9A87-C1AF328433E5}"/>
                  </a:ext>
                </a:extLst>
              </p:cNvPr>
              <p:cNvSpPr/>
              <p:nvPr/>
            </p:nvSpPr>
            <p:spPr>
              <a:xfrm>
                <a:off x="1360608"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bg1"/>
                  </a:solidFill>
                  <a:latin typeface="微軟正黑體" panose="020B0604030504040204" pitchFamily="34" charset="-120"/>
                  <a:ea typeface="微軟正黑體" panose="020B0604030504040204" pitchFamily="34" charset="-120"/>
                </a:endParaRPr>
              </a:p>
            </p:txBody>
          </p:sp>
          <p:sp>
            <p:nvSpPr>
              <p:cNvPr id="21" name="橢圓 20">
                <a:extLst>
                  <a:ext uri="{FF2B5EF4-FFF2-40B4-BE49-F238E27FC236}">
                    <a16:creationId xmlns:a16="http://schemas.microsoft.com/office/drawing/2014/main" id="{2A859233-4265-417D-AFC6-2540CE756E5C}"/>
                  </a:ext>
                </a:extLst>
              </p:cNvPr>
              <p:cNvSpPr/>
              <p:nvPr/>
            </p:nvSpPr>
            <p:spPr>
              <a:xfrm>
                <a:off x="2128814"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bg1"/>
                  </a:solidFill>
                  <a:latin typeface="微軟正黑體" panose="020B0604030504040204" pitchFamily="34" charset="-120"/>
                  <a:ea typeface="微軟正黑體" panose="020B0604030504040204" pitchFamily="34" charset="-120"/>
                </a:endParaRPr>
              </a:p>
            </p:txBody>
          </p:sp>
          <p:sp>
            <p:nvSpPr>
              <p:cNvPr id="22" name="橢圓 21">
                <a:extLst>
                  <a:ext uri="{FF2B5EF4-FFF2-40B4-BE49-F238E27FC236}">
                    <a16:creationId xmlns:a16="http://schemas.microsoft.com/office/drawing/2014/main" id="{14C13BFB-AF51-487F-84A4-F86B449C9955}"/>
                  </a:ext>
                </a:extLst>
              </p:cNvPr>
              <p:cNvSpPr/>
              <p:nvPr/>
            </p:nvSpPr>
            <p:spPr>
              <a:xfrm>
                <a:off x="2897020"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bg1"/>
                  </a:solidFill>
                  <a:latin typeface="微軟正黑體" panose="020B0604030504040204" pitchFamily="34" charset="-120"/>
                  <a:ea typeface="微軟正黑體" panose="020B0604030504040204" pitchFamily="34" charset="-120"/>
                </a:endParaRPr>
              </a:p>
            </p:txBody>
          </p:sp>
          <p:sp>
            <p:nvSpPr>
              <p:cNvPr id="23" name="橢圓 22">
                <a:extLst>
                  <a:ext uri="{FF2B5EF4-FFF2-40B4-BE49-F238E27FC236}">
                    <a16:creationId xmlns:a16="http://schemas.microsoft.com/office/drawing/2014/main" id="{7B01E238-CC39-4FA0-942A-714CEEB093E0}"/>
                  </a:ext>
                </a:extLst>
              </p:cNvPr>
              <p:cNvSpPr/>
              <p:nvPr/>
            </p:nvSpPr>
            <p:spPr>
              <a:xfrm>
                <a:off x="3665226"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TW" altLang="en-US">
                  <a:solidFill>
                    <a:schemeClr val="bg1"/>
                  </a:solidFill>
                  <a:latin typeface="微軟正黑體" panose="020B0604030504040204" pitchFamily="34" charset="-120"/>
                  <a:ea typeface="微軟正黑體" panose="020B0604030504040204" pitchFamily="34" charset="-120"/>
                </a:endParaRPr>
              </a:p>
            </p:txBody>
          </p:sp>
        </p:grpSp>
        <p:pic>
          <p:nvPicPr>
            <p:cNvPr id="16" name="圖形 15">
              <a:extLst>
                <a:ext uri="{FF2B5EF4-FFF2-40B4-BE49-F238E27FC236}">
                  <a16:creationId xmlns:a16="http://schemas.microsoft.com/office/drawing/2014/main" id="{F0A7C05A-E27C-4380-9C4C-80E8A83C2B21}"/>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829006" y="1755316"/>
              <a:ext cx="375475" cy="444014"/>
            </a:xfrm>
            <a:prstGeom prst="rect">
              <a:avLst/>
            </a:prstGeom>
          </p:spPr>
        </p:pic>
        <p:pic>
          <p:nvPicPr>
            <p:cNvPr id="17" name="圖形 16">
              <a:extLst>
                <a:ext uri="{FF2B5EF4-FFF2-40B4-BE49-F238E27FC236}">
                  <a16:creationId xmlns:a16="http://schemas.microsoft.com/office/drawing/2014/main" id="{23D79156-1F1E-48FE-A957-842BE206E16C}"/>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271376" y="1748573"/>
              <a:ext cx="377479" cy="444014"/>
            </a:xfrm>
            <a:prstGeom prst="rect">
              <a:avLst/>
            </a:prstGeom>
          </p:spPr>
        </p:pic>
        <p:pic>
          <p:nvPicPr>
            <p:cNvPr id="18" name="圖形 17">
              <a:extLst>
                <a:ext uri="{FF2B5EF4-FFF2-40B4-BE49-F238E27FC236}">
                  <a16:creationId xmlns:a16="http://schemas.microsoft.com/office/drawing/2014/main" id="{6A474FBE-3705-4D4E-9CBF-ECEF170ACC63}"/>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2976423" y="1889079"/>
              <a:ext cx="559910" cy="161824"/>
            </a:xfrm>
            <a:prstGeom prst="rect">
              <a:avLst/>
            </a:prstGeom>
          </p:spPr>
        </p:pic>
        <p:pic>
          <p:nvPicPr>
            <p:cNvPr id="19" name="圖形 18">
              <a:extLst>
                <a:ext uri="{FF2B5EF4-FFF2-40B4-BE49-F238E27FC236}">
                  <a16:creationId xmlns:a16="http://schemas.microsoft.com/office/drawing/2014/main" id="{22CF2E59-4161-4C6C-AEA9-C9EB4090DE4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488031" y="1779103"/>
              <a:ext cx="452027" cy="399363"/>
            </a:xfrm>
            <a:prstGeom prst="rect">
              <a:avLst/>
            </a:prstGeom>
          </p:spPr>
        </p:pic>
      </p:grpSp>
      <p:grpSp>
        <p:nvGrpSpPr>
          <p:cNvPr id="41" name="群組 40">
            <a:extLst>
              <a:ext uri="{FF2B5EF4-FFF2-40B4-BE49-F238E27FC236}">
                <a16:creationId xmlns:a16="http://schemas.microsoft.com/office/drawing/2014/main" id="{E672C8C9-68D3-41FB-9B1F-4FC959782DBA}"/>
              </a:ext>
            </a:extLst>
          </p:cNvPr>
          <p:cNvGrpSpPr/>
          <p:nvPr/>
        </p:nvGrpSpPr>
        <p:grpSpPr>
          <a:xfrm>
            <a:off x="6572529" y="4123369"/>
            <a:ext cx="5133696" cy="2290601"/>
            <a:chOff x="4572000" y="2832757"/>
            <a:chExt cx="4030362" cy="1798305"/>
          </a:xfrm>
        </p:grpSpPr>
        <p:sp>
          <p:nvSpPr>
            <p:cNvPr id="26" name="矩形 25">
              <a:extLst>
                <a:ext uri="{FF2B5EF4-FFF2-40B4-BE49-F238E27FC236}">
                  <a16:creationId xmlns:a16="http://schemas.microsoft.com/office/drawing/2014/main" id="{142536B5-24ED-48EC-BB8D-E51B0FCF1710}"/>
                </a:ext>
              </a:extLst>
            </p:cNvPr>
            <p:cNvSpPr/>
            <p:nvPr/>
          </p:nvSpPr>
          <p:spPr>
            <a:xfrm>
              <a:off x="4572000" y="2832757"/>
              <a:ext cx="972713" cy="988253"/>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微軟正黑體" panose="020B0604030504040204" pitchFamily="34" charset="-120"/>
                <a:ea typeface="微軟正黑體" panose="020B0604030504040204" pitchFamily="34" charset="-120"/>
              </a:endParaRPr>
            </a:p>
          </p:txBody>
        </p:sp>
        <p:sp>
          <p:nvSpPr>
            <p:cNvPr id="27" name="矩形 26">
              <a:extLst>
                <a:ext uri="{FF2B5EF4-FFF2-40B4-BE49-F238E27FC236}">
                  <a16:creationId xmlns:a16="http://schemas.microsoft.com/office/drawing/2014/main" id="{3339241D-0911-4579-99CD-426C44EC077C}"/>
                </a:ext>
              </a:extLst>
            </p:cNvPr>
            <p:cNvSpPr/>
            <p:nvPr/>
          </p:nvSpPr>
          <p:spPr>
            <a:xfrm>
              <a:off x="5606508" y="2832757"/>
              <a:ext cx="2995854" cy="988253"/>
            </a:xfrm>
            <a:prstGeom prst="rect">
              <a:avLst/>
            </a:prstGeom>
            <a:noFill/>
            <a:ln>
              <a:solidFill>
                <a:schemeClr val="accent1">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微軟正黑體" panose="020B0604030504040204" pitchFamily="34" charset="-120"/>
                <a:ea typeface="微軟正黑體" panose="020B0604030504040204" pitchFamily="34" charset="-120"/>
              </a:endParaRPr>
            </a:p>
          </p:txBody>
        </p:sp>
        <p:sp>
          <p:nvSpPr>
            <p:cNvPr id="28" name="文字方塊 27">
              <a:extLst>
                <a:ext uri="{FF2B5EF4-FFF2-40B4-BE49-F238E27FC236}">
                  <a16:creationId xmlns:a16="http://schemas.microsoft.com/office/drawing/2014/main" id="{56EF6652-E79E-4D4C-8FAF-45EB7644F595}"/>
                </a:ext>
              </a:extLst>
            </p:cNvPr>
            <p:cNvSpPr txBox="1"/>
            <p:nvPr/>
          </p:nvSpPr>
          <p:spPr>
            <a:xfrm>
              <a:off x="5604280" y="2833521"/>
              <a:ext cx="1008067" cy="196208"/>
            </a:xfrm>
            <a:prstGeom prst="rect">
              <a:avLst/>
            </a:prstGeom>
            <a:noFill/>
          </p:spPr>
          <p:txBody>
            <a:bodyPr wrap="square" rtlCol="0">
              <a:spAutoFit/>
            </a:bodyPr>
            <a:lstStyle/>
            <a:p>
              <a:r>
                <a:rPr lang="en-US" altLang="zh-TW" sz="1100" b="1">
                  <a:solidFill>
                    <a:schemeClr val="bg1"/>
                  </a:solidFill>
                  <a:latin typeface="微軟正黑體" panose="020B0604030504040204" pitchFamily="34" charset="-120"/>
                  <a:ea typeface="微軟正黑體" panose="020B0604030504040204" pitchFamily="34" charset="-120"/>
                </a:rPr>
                <a:t>Container</a:t>
              </a:r>
              <a:endParaRPr lang="zh-TW" altLang="en-US" sz="1100" b="1">
                <a:solidFill>
                  <a:schemeClr val="bg1"/>
                </a:solidFill>
                <a:latin typeface="微軟正黑體" panose="020B0604030504040204" pitchFamily="34" charset="-120"/>
                <a:ea typeface="微軟正黑體" panose="020B0604030504040204" pitchFamily="34" charset="-120"/>
              </a:endParaRPr>
            </a:p>
          </p:txBody>
        </p:sp>
        <p:sp>
          <p:nvSpPr>
            <p:cNvPr id="29" name="矩形 28">
              <a:extLst>
                <a:ext uri="{FF2B5EF4-FFF2-40B4-BE49-F238E27FC236}">
                  <a16:creationId xmlns:a16="http://schemas.microsoft.com/office/drawing/2014/main" id="{A5A70353-3146-47D3-973F-674C4FD5EF18}"/>
                </a:ext>
              </a:extLst>
            </p:cNvPr>
            <p:cNvSpPr/>
            <p:nvPr/>
          </p:nvSpPr>
          <p:spPr>
            <a:xfrm>
              <a:off x="5677200"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0" name="矩形 29">
              <a:extLst>
                <a:ext uri="{FF2B5EF4-FFF2-40B4-BE49-F238E27FC236}">
                  <a16:creationId xmlns:a16="http://schemas.microsoft.com/office/drawing/2014/main" id="{4B490B6E-08C7-4305-8F82-AB1986CF3DB7}"/>
                </a:ext>
              </a:extLst>
            </p:cNvPr>
            <p:cNvSpPr/>
            <p:nvPr/>
          </p:nvSpPr>
          <p:spPr>
            <a:xfrm>
              <a:off x="6649972"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1" name="矩形 30">
              <a:extLst>
                <a:ext uri="{FF2B5EF4-FFF2-40B4-BE49-F238E27FC236}">
                  <a16:creationId xmlns:a16="http://schemas.microsoft.com/office/drawing/2014/main" id="{B85574E7-1A2C-424E-BD63-0D6C724AB380}"/>
                </a:ext>
              </a:extLst>
            </p:cNvPr>
            <p:cNvSpPr/>
            <p:nvPr/>
          </p:nvSpPr>
          <p:spPr>
            <a:xfrm>
              <a:off x="7610777" y="3133196"/>
              <a:ext cx="902080" cy="261610"/>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Application</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2" name="矩形 31">
              <a:extLst>
                <a:ext uri="{FF2B5EF4-FFF2-40B4-BE49-F238E27FC236}">
                  <a16:creationId xmlns:a16="http://schemas.microsoft.com/office/drawing/2014/main" id="{7E113304-1BBA-437D-8BDD-707F68FF96EB}"/>
                </a:ext>
              </a:extLst>
            </p:cNvPr>
            <p:cNvSpPr/>
            <p:nvPr/>
          </p:nvSpPr>
          <p:spPr>
            <a:xfrm>
              <a:off x="5677200"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3" name="矩形 32">
              <a:extLst>
                <a:ext uri="{FF2B5EF4-FFF2-40B4-BE49-F238E27FC236}">
                  <a16:creationId xmlns:a16="http://schemas.microsoft.com/office/drawing/2014/main" id="{AABC5854-1093-4556-A4C8-CCA0449F43D2}"/>
                </a:ext>
              </a:extLst>
            </p:cNvPr>
            <p:cNvSpPr/>
            <p:nvPr/>
          </p:nvSpPr>
          <p:spPr>
            <a:xfrm>
              <a:off x="6649972"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4" name="矩形 33">
              <a:extLst>
                <a:ext uri="{FF2B5EF4-FFF2-40B4-BE49-F238E27FC236}">
                  <a16:creationId xmlns:a16="http://schemas.microsoft.com/office/drawing/2014/main" id="{76F5C093-51BD-47A6-9925-7814001F51A3}"/>
                </a:ext>
              </a:extLst>
            </p:cNvPr>
            <p:cNvSpPr/>
            <p:nvPr/>
          </p:nvSpPr>
          <p:spPr>
            <a:xfrm>
              <a:off x="7610777" y="3454978"/>
              <a:ext cx="902080" cy="261610"/>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Filesystem</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35" name="文字方塊 34">
              <a:extLst>
                <a:ext uri="{FF2B5EF4-FFF2-40B4-BE49-F238E27FC236}">
                  <a16:creationId xmlns:a16="http://schemas.microsoft.com/office/drawing/2014/main" id="{F6EB1856-14AA-4F30-9B3A-852049FC0E43}"/>
                </a:ext>
              </a:extLst>
            </p:cNvPr>
            <p:cNvSpPr txBox="1"/>
            <p:nvPr/>
          </p:nvSpPr>
          <p:spPr>
            <a:xfrm>
              <a:off x="4572000" y="2895861"/>
              <a:ext cx="972714" cy="338281"/>
            </a:xfrm>
            <a:prstGeom prst="rect">
              <a:avLst/>
            </a:prstGeom>
            <a:noFill/>
          </p:spPr>
          <p:txBody>
            <a:bodyPr wrap="square" rtlCol="0">
              <a:spAutoFit/>
            </a:bodyPr>
            <a:lstStyle/>
            <a:p>
              <a:pPr algn="ctr"/>
              <a:r>
                <a:rPr lang="en-US" altLang="zh-TW" sz="1100" b="1">
                  <a:latin typeface="微軟正黑體" panose="020B0604030504040204" pitchFamily="34" charset="-120"/>
                  <a:ea typeface="微軟正黑體" panose="020B0604030504040204" pitchFamily="34" charset="-120"/>
                </a:rPr>
                <a:t>Container Station</a:t>
              </a:r>
              <a:endParaRPr lang="zh-TW" altLang="en-US" sz="1100" b="1">
                <a:latin typeface="微軟正黑體" panose="020B0604030504040204" pitchFamily="34" charset="-120"/>
                <a:ea typeface="微軟正黑體" panose="020B0604030504040204" pitchFamily="34" charset="-120"/>
              </a:endParaRPr>
            </a:p>
          </p:txBody>
        </p:sp>
        <p:pic>
          <p:nvPicPr>
            <p:cNvPr id="36" name="圖形 35">
              <a:extLst>
                <a:ext uri="{FF2B5EF4-FFF2-40B4-BE49-F238E27FC236}">
                  <a16:creationId xmlns:a16="http://schemas.microsoft.com/office/drawing/2014/main" id="{A3AB64E3-D3CE-4658-9FE0-23C1980621C4}"/>
                </a:ext>
              </a:extLst>
            </p:cNvPr>
            <p:cNvPicPr>
              <a:picLocks noChangeAspect="1"/>
            </p:cNvPicPr>
            <p:nvPr/>
          </p:nvPicPr>
          <p:blipFill>
            <a:blip r:embed="rId12" cstate="print">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4667482" y="3368305"/>
              <a:ext cx="399720" cy="336907"/>
            </a:xfrm>
            <a:prstGeom prst="rect">
              <a:avLst/>
            </a:prstGeom>
          </p:spPr>
        </p:pic>
        <p:pic>
          <p:nvPicPr>
            <p:cNvPr id="38" name="圖片 37" descr="一張含有 標誌, 時鐘 的圖片&#10;&#10;自動產生的描述">
              <a:extLst>
                <a:ext uri="{FF2B5EF4-FFF2-40B4-BE49-F238E27FC236}">
                  <a16:creationId xmlns:a16="http://schemas.microsoft.com/office/drawing/2014/main" id="{B8C51635-4ED5-412E-AAAB-6B2654F897DA}"/>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5067203" y="3419845"/>
              <a:ext cx="424864" cy="285367"/>
            </a:xfrm>
            <a:prstGeom prst="rect">
              <a:avLst/>
            </a:prstGeom>
          </p:spPr>
        </p:pic>
        <p:sp>
          <p:nvSpPr>
            <p:cNvPr id="39" name="矩形 38">
              <a:extLst>
                <a:ext uri="{FF2B5EF4-FFF2-40B4-BE49-F238E27FC236}">
                  <a16:creationId xmlns:a16="http://schemas.microsoft.com/office/drawing/2014/main" id="{501ECC3E-3003-41FC-AA0F-8C941BD4BE71}"/>
                </a:ext>
              </a:extLst>
            </p:cNvPr>
            <p:cNvSpPr/>
            <p:nvPr/>
          </p:nvSpPr>
          <p:spPr>
            <a:xfrm>
              <a:off x="4572000" y="3924611"/>
              <a:ext cx="4030362" cy="310139"/>
            </a:xfrm>
            <a:prstGeom prst="rect">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Host OS</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sp>
          <p:nvSpPr>
            <p:cNvPr id="40" name="矩形 39">
              <a:extLst>
                <a:ext uri="{FF2B5EF4-FFF2-40B4-BE49-F238E27FC236}">
                  <a16:creationId xmlns:a16="http://schemas.microsoft.com/office/drawing/2014/main" id="{C44D6F11-E2B8-49DC-9CCF-0E066D0566EE}"/>
                </a:ext>
              </a:extLst>
            </p:cNvPr>
            <p:cNvSpPr/>
            <p:nvPr/>
          </p:nvSpPr>
          <p:spPr>
            <a:xfrm>
              <a:off x="4572000" y="4320923"/>
              <a:ext cx="4030362" cy="310139"/>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rPr>
                <a:t>Hardware</a:t>
              </a:r>
              <a:endParaRPr lang="zh-TW" altLang="en-US" sz="1100" b="1">
                <a:solidFill>
                  <a:schemeClr val="tx1"/>
                </a:solidFill>
                <a:latin typeface="微軟正黑體" panose="020B0604030504040204" pitchFamily="34" charset="-120"/>
                <a:ea typeface="微軟正黑體" panose="020B0604030504040204" pitchFamily="34" charset="-120"/>
                <a:cs typeface="Arial" panose="020B0604020202020204" pitchFamily="34" charset="0"/>
              </a:endParaRPr>
            </a:p>
          </p:txBody>
        </p:sp>
      </p:grpSp>
      <p:pic>
        <p:nvPicPr>
          <p:cNvPr id="8" name="Picture 7">
            <a:extLst>
              <a:ext uri="{FF2B5EF4-FFF2-40B4-BE49-F238E27FC236}">
                <a16:creationId xmlns:a16="http://schemas.microsoft.com/office/drawing/2014/main" id="{AD77499E-F4B6-AB4F-A791-9617E25F3436}"/>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142592" y="4605816"/>
            <a:ext cx="1082810" cy="1082810"/>
          </a:xfrm>
          <a:prstGeom prst="rect">
            <a:avLst/>
          </a:prstGeom>
        </p:spPr>
      </p:pic>
    </p:spTree>
    <p:extLst>
      <p:ext uri="{BB962C8B-B14F-4D97-AF65-F5344CB8AC3E}">
        <p14:creationId xmlns:p14="http://schemas.microsoft.com/office/powerpoint/2010/main" val="11689452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idx="4294967295"/>
          </p:nvPr>
        </p:nvSpPr>
        <p:spPr>
          <a:xfrm>
            <a:off x="982436" y="271356"/>
            <a:ext cx="11094098" cy="1082379"/>
          </a:xfrm>
        </p:spPr>
        <p:txBody>
          <a:bodyPr>
            <a:noAutofit/>
          </a:bodyPr>
          <a:lstStyle/>
          <a:p>
            <a:r>
              <a:rPr kumimoji="1" lang="zh-TW" altLang="en-US" b="1">
                <a:solidFill>
                  <a:schemeClr val="bg1"/>
                </a:solidFill>
                <a:latin typeface="微軟正黑體" panose="020B0604030504040204" pitchFamily="34" charset="-120"/>
                <a:ea typeface="微軟正黑體" panose="020B0604030504040204" pitchFamily="34" charset="-120"/>
              </a:rPr>
              <a:t>適合企業與工作團隊使用的 </a:t>
            </a:r>
            <a:br>
              <a:rPr kumimoji="1" lang="en-US" altLang="zh-TW" b="1">
                <a:solidFill>
                  <a:schemeClr val="bg1"/>
                </a:solidFill>
                <a:latin typeface="微軟正黑體" panose="020B0604030504040204" pitchFamily="34" charset="-120"/>
                <a:ea typeface="微軟正黑體" panose="020B0604030504040204" pitchFamily="34" charset="-120"/>
              </a:rPr>
            </a:br>
            <a:r>
              <a:rPr kumimoji="1" lang="en-US" altLang="zh-TW" b="1">
                <a:solidFill>
                  <a:schemeClr val="bg1"/>
                </a:solidFill>
                <a:latin typeface="微軟正黑體" panose="020B0604030504040204" pitchFamily="34" charset="-120"/>
                <a:ea typeface="微軟正黑體" panose="020B0604030504040204" pitchFamily="34" charset="-120"/>
              </a:rPr>
              <a:t>Virtual NAS </a:t>
            </a:r>
            <a:r>
              <a:rPr kumimoji="1" lang="zh-TW" altLang="en-US" b="1">
                <a:solidFill>
                  <a:schemeClr val="bg1"/>
                </a:solidFill>
                <a:latin typeface="微軟正黑體" panose="020B0604030504040204" pitchFamily="34" charset="-120"/>
                <a:ea typeface="微軟正黑體" panose="020B0604030504040204" pitchFamily="34" charset="-120"/>
              </a:rPr>
              <a:t>解決方案</a:t>
            </a:r>
          </a:p>
        </p:txBody>
      </p:sp>
      <p:sp>
        <p:nvSpPr>
          <p:cNvPr id="6" name="矩形 5">
            <a:extLst>
              <a:ext uri="{FF2B5EF4-FFF2-40B4-BE49-F238E27FC236}">
                <a16:creationId xmlns:a16="http://schemas.microsoft.com/office/drawing/2014/main" id="{B880000D-4CCA-B04D-A5C2-0D0D7DC5F952}"/>
              </a:ext>
            </a:extLst>
          </p:cNvPr>
          <p:cNvSpPr/>
          <p:nvPr/>
        </p:nvSpPr>
        <p:spPr>
          <a:xfrm>
            <a:off x="472361" y="3429000"/>
            <a:ext cx="3593454" cy="2246769"/>
          </a:xfrm>
          <a:prstGeom prst="rect">
            <a:avLst/>
          </a:prstGeom>
        </p:spPr>
        <p:txBody>
          <a:bodyPr wrap="square">
            <a:spAutoFit/>
          </a:bodyPr>
          <a:lstStyle/>
          <a:p>
            <a:pPr>
              <a:buClr>
                <a:schemeClr val="bg1"/>
              </a:buClr>
            </a:pPr>
            <a:r>
              <a:rPr lang="en-US" altLang="zh-TW" sz="1400" b="1">
                <a:solidFill>
                  <a:schemeClr val="bg1"/>
                </a:solidFill>
                <a:latin typeface="微軟正黑體" panose="020B0604030504040204" pitchFamily="34" charset="-120"/>
                <a:ea typeface="微軟正黑體" panose="020B0604030504040204" pitchFamily="34" charset="-120"/>
              </a:rPr>
              <a:t>QuTScloud </a:t>
            </a:r>
            <a:r>
              <a:rPr lang="ja-JP" altLang="en-US" sz="1400" b="1">
                <a:solidFill>
                  <a:schemeClr val="bg1"/>
                </a:solidFill>
                <a:latin typeface="微軟正黑體" panose="020B0604030504040204" pitchFamily="34" charset="-120"/>
                <a:ea typeface="微軟正黑體" panose="020B0604030504040204" pitchFamily="34" charset="-120"/>
              </a:rPr>
              <a:t>虛擬設備 </a:t>
            </a:r>
            <a:r>
              <a:rPr lang="en-US" altLang="ja-JP" sz="1400" b="1">
                <a:solidFill>
                  <a:schemeClr val="bg1"/>
                </a:solidFill>
                <a:latin typeface="微軟正黑體" panose="020B0604030504040204" pitchFamily="34" charset="-120"/>
                <a:ea typeface="微軟正黑體" panose="020B0604030504040204" pitchFamily="34" charset="-120"/>
              </a:rPr>
              <a:t>(</a:t>
            </a:r>
            <a:r>
              <a:rPr lang="en-US" altLang="zh-TW" sz="1400" b="1">
                <a:solidFill>
                  <a:schemeClr val="bg1"/>
                </a:solidFill>
                <a:latin typeface="微軟正黑體" panose="020B0604030504040204" pitchFamily="34" charset="-120"/>
                <a:ea typeface="微軟正黑體" panose="020B0604030504040204" pitchFamily="34" charset="-120"/>
              </a:rPr>
              <a:t>Virtual Appliance) </a:t>
            </a:r>
            <a:r>
              <a:rPr lang="ja-JP" altLang="en-US" sz="1400" b="1">
                <a:solidFill>
                  <a:schemeClr val="bg1"/>
                </a:solidFill>
                <a:latin typeface="微軟正黑體" panose="020B0604030504040204" pitchFamily="34" charset="-120"/>
                <a:ea typeface="微軟正黑體" panose="020B0604030504040204" pitchFamily="34" charset="-120"/>
              </a:rPr>
              <a:t>內建與 </a:t>
            </a:r>
            <a:r>
              <a:rPr lang="en-US" altLang="zh-TW" sz="1400" b="1">
                <a:solidFill>
                  <a:schemeClr val="bg1"/>
                </a:solidFill>
                <a:latin typeface="微軟正黑體" panose="020B0604030504040204" pitchFamily="34" charset="-120"/>
                <a:ea typeface="微軟正黑體" panose="020B0604030504040204" pitchFamily="34" charset="-120"/>
              </a:rPr>
              <a:t>QNAP </a:t>
            </a:r>
            <a:r>
              <a:rPr lang="ja-JP" altLang="en-US" sz="1400" b="1">
                <a:solidFill>
                  <a:schemeClr val="bg1"/>
                </a:solidFill>
                <a:latin typeface="微軟正黑體" panose="020B0604030504040204" pitchFamily="34" charset="-120"/>
                <a:ea typeface="微軟正黑體" panose="020B0604030504040204" pitchFamily="34" charset="-120"/>
              </a:rPr>
              <a:t>實體 </a:t>
            </a:r>
            <a:r>
              <a:rPr lang="en-US" altLang="zh-TW" sz="1400" b="1">
                <a:solidFill>
                  <a:schemeClr val="bg1"/>
                </a:solidFill>
                <a:latin typeface="微軟正黑體" panose="020B0604030504040204" pitchFamily="34" charset="-120"/>
                <a:ea typeface="微軟正黑體" panose="020B0604030504040204" pitchFamily="34" charset="-120"/>
              </a:rPr>
              <a:t>NAS </a:t>
            </a:r>
            <a:r>
              <a:rPr lang="ja-JP" altLang="en-US" sz="1400" b="1">
                <a:solidFill>
                  <a:schemeClr val="bg1"/>
                </a:solidFill>
                <a:latin typeface="微軟正黑體" panose="020B0604030504040204" pitchFamily="34" charset="-120"/>
                <a:ea typeface="微軟正黑體" panose="020B0604030504040204" pitchFamily="34" charset="-120"/>
              </a:rPr>
              <a:t>相同的 </a:t>
            </a:r>
            <a:r>
              <a:rPr lang="en-US" altLang="zh-TW" sz="1400" b="1">
                <a:solidFill>
                  <a:schemeClr val="bg1"/>
                </a:solidFill>
                <a:latin typeface="微軟正黑體" panose="020B0604030504040204" pitchFamily="34" charset="-120"/>
                <a:ea typeface="微軟正黑體" panose="020B0604030504040204" pitchFamily="34" charset="-120"/>
              </a:rPr>
              <a:t>QTS </a:t>
            </a:r>
            <a:r>
              <a:rPr lang="ja-JP" altLang="en-US" sz="1400" b="1">
                <a:solidFill>
                  <a:schemeClr val="bg1"/>
                </a:solidFill>
                <a:latin typeface="微軟正黑體" panose="020B0604030504040204" pitchFamily="34" charset="-120"/>
                <a:ea typeface="微軟正黑體" panose="020B0604030504040204" pitchFamily="34" charset="-120"/>
              </a:rPr>
              <a:t>智能作業系統，可輕鬆部署於 </a:t>
            </a:r>
            <a:r>
              <a:rPr lang="en-US" altLang="zh-TW" sz="1400" b="1">
                <a:solidFill>
                  <a:schemeClr val="bg1"/>
                </a:solidFill>
                <a:latin typeface="微軟正黑體" panose="020B0604030504040204" pitchFamily="34" charset="-120"/>
                <a:ea typeface="微軟正黑體" panose="020B0604030504040204" pitchFamily="34" charset="-120"/>
              </a:rPr>
              <a:t>Virtualization Station</a:t>
            </a:r>
            <a:r>
              <a:rPr lang="zh-TW" altLang="en-US" sz="1400" b="1">
                <a:solidFill>
                  <a:schemeClr val="bg1"/>
                </a:solidFill>
                <a:latin typeface="微軟正黑體" panose="020B0604030504040204" pitchFamily="34" charset="-120"/>
                <a:ea typeface="微軟正黑體" panose="020B0604030504040204" pitchFamily="34" charset="-120"/>
              </a:rPr>
              <a:t>。</a:t>
            </a:r>
            <a:endParaRPr lang="en-US" altLang="zh-TW" sz="1400" b="1">
              <a:solidFill>
                <a:schemeClr val="bg1"/>
              </a:solidFill>
              <a:latin typeface="微軟正黑體" panose="020B0604030504040204" pitchFamily="34" charset="-120"/>
              <a:ea typeface="微軟正黑體" panose="020B0604030504040204" pitchFamily="34" charset="-120"/>
            </a:endParaRPr>
          </a:p>
          <a:p>
            <a:pPr>
              <a:buClr>
                <a:schemeClr val="bg1"/>
              </a:buClr>
            </a:pPr>
            <a:endParaRPr lang="en-US" altLang="ja-JP" sz="1400" b="1">
              <a:solidFill>
                <a:schemeClr val="bg1"/>
              </a:solidFill>
              <a:latin typeface="微軟正黑體" panose="020B0604030504040204" pitchFamily="34" charset="-120"/>
              <a:ea typeface="微軟正黑體" panose="020B0604030504040204" pitchFamily="34" charset="-120"/>
            </a:endParaRPr>
          </a:p>
          <a:p>
            <a:pPr>
              <a:buClr>
                <a:schemeClr val="bg1"/>
              </a:buClr>
            </a:pPr>
            <a:r>
              <a:rPr lang="ja-JP" altLang="en-US" sz="1400" b="1">
                <a:solidFill>
                  <a:schemeClr val="bg1"/>
                </a:solidFill>
                <a:latin typeface="微軟正黑體" panose="020B0604030504040204" pitchFamily="34" charset="-120"/>
                <a:ea typeface="微軟正黑體" panose="020B0604030504040204" pitchFamily="34" charset="-120"/>
              </a:rPr>
              <a:t>企業組織可有效利用既有的虛擬環境架構，享有更高的配置及成本彈性，同時也節省了額外的硬體放置空間和維護心力，更獲得 </a:t>
            </a:r>
            <a:r>
              <a:rPr lang="en-US" altLang="zh-TW" sz="1400" b="1">
                <a:solidFill>
                  <a:schemeClr val="bg1"/>
                </a:solidFill>
                <a:latin typeface="微軟正黑體" panose="020B0604030504040204" pitchFamily="34" charset="-120"/>
                <a:ea typeface="微軟正黑體" panose="020B0604030504040204" pitchFamily="34" charset="-120"/>
              </a:rPr>
              <a:t>QuTScloud </a:t>
            </a:r>
            <a:r>
              <a:rPr lang="ja-JP" altLang="en-US" sz="1400" b="1">
                <a:solidFill>
                  <a:schemeClr val="bg1"/>
                </a:solidFill>
                <a:latin typeface="微軟正黑體" panose="020B0604030504040204" pitchFamily="34" charset="-120"/>
                <a:ea typeface="微軟正黑體" panose="020B0604030504040204" pitchFamily="34" charset="-120"/>
              </a:rPr>
              <a:t>提供的豐富應用和資料管理的多重好處。</a:t>
            </a:r>
            <a:endParaRPr lang="zh-TW" altLang="en-US" sz="1400" b="1">
              <a:solidFill>
                <a:schemeClr val="bg1"/>
              </a:solidFill>
              <a:latin typeface="微軟正黑體" panose="020B0604030504040204" pitchFamily="34" charset="-120"/>
              <a:ea typeface="微軟正黑體" panose="020B0604030504040204" pitchFamily="34" charset="-120"/>
            </a:endParaRPr>
          </a:p>
        </p:txBody>
      </p:sp>
      <p:pic>
        <p:nvPicPr>
          <p:cNvPr id="43" name="Picture 42">
            <a:extLst>
              <a:ext uri="{FF2B5EF4-FFF2-40B4-BE49-F238E27FC236}">
                <a16:creationId xmlns:a16="http://schemas.microsoft.com/office/drawing/2014/main" id="{4265F172-EFFB-BB49-8EC5-49FF706B6D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3910" y="1671030"/>
            <a:ext cx="1965472" cy="1965472"/>
          </a:xfrm>
          <a:prstGeom prst="rect">
            <a:avLst/>
          </a:prstGeom>
        </p:spPr>
      </p:pic>
      <p:pic>
        <p:nvPicPr>
          <p:cNvPr id="20" name="圖片 19">
            <a:extLst>
              <a:ext uri="{FF2B5EF4-FFF2-40B4-BE49-F238E27FC236}">
                <a16:creationId xmlns:a16="http://schemas.microsoft.com/office/drawing/2014/main" id="{D31857D1-1124-43C6-82CE-869210271B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237" y="2227109"/>
            <a:ext cx="7633899" cy="3788958"/>
          </a:xfrm>
          <a:prstGeom prst="rect">
            <a:avLst/>
          </a:prstGeom>
        </p:spPr>
      </p:pic>
    </p:spTree>
    <p:extLst>
      <p:ext uri="{BB962C8B-B14F-4D97-AF65-F5344CB8AC3E}">
        <p14:creationId xmlns:p14="http://schemas.microsoft.com/office/powerpoint/2010/main" val="28144369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8" descr="一張含有 螢幕擷取畫面 的圖片&#10;&#10;自動產生的描述">
            <a:extLst>
              <a:ext uri="{FF2B5EF4-FFF2-40B4-BE49-F238E27FC236}">
                <a16:creationId xmlns:a16="http://schemas.microsoft.com/office/drawing/2014/main" id="{CA69C0BE-818D-2B40-B427-3188FA74B33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7086"/>
          <a:stretch/>
        </p:blipFill>
        <p:spPr>
          <a:xfrm>
            <a:off x="6318249" y="2183450"/>
            <a:ext cx="5873752" cy="2608065"/>
          </a:xfrm>
          <a:prstGeom prst="rect">
            <a:avLst/>
          </a:prstGeom>
        </p:spPr>
      </p:pic>
      <p:pic>
        <p:nvPicPr>
          <p:cNvPr id="5" name="圖片 9" descr="一張含有 螢幕擷取畫面 的圖片&#10;&#10;自動產生的描述">
            <a:extLst>
              <a:ext uri="{FF2B5EF4-FFF2-40B4-BE49-F238E27FC236}">
                <a16:creationId xmlns:a16="http://schemas.microsoft.com/office/drawing/2014/main" id="{7E8CB21F-BC81-0C42-880C-C329C9A4D63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68778" y="4493690"/>
            <a:ext cx="6333785" cy="2364309"/>
          </a:xfrm>
          <a:prstGeom prst="rect">
            <a:avLst/>
          </a:prstGeom>
          <a:effectLst>
            <a:outerShdw blurRad="317500" dist="38100" dir="16200000" rotWithShape="0">
              <a:prstClr val="black">
                <a:alpha val="40000"/>
              </a:prstClr>
            </a:outerShdw>
          </a:effectLst>
        </p:spPr>
      </p:pic>
      <p:sp>
        <p:nvSpPr>
          <p:cNvPr id="7" name="文字方塊 6">
            <a:extLst>
              <a:ext uri="{FF2B5EF4-FFF2-40B4-BE49-F238E27FC236}">
                <a16:creationId xmlns:a16="http://schemas.microsoft.com/office/drawing/2014/main" id="{6E4DFFBA-AD6B-9744-8546-518830929F59}"/>
              </a:ext>
            </a:extLst>
          </p:cNvPr>
          <p:cNvSpPr txBox="1"/>
          <p:nvPr/>
        </p:nvSpPr>
        <p:spPr>
          <a:xfrm>
            <a:off x="660206" y="2042408"/>
            <a:ext cx="4494662" cy="1287917"/>
          </a:xfrm>
          <a:prstGeom prst="rect">
            <a:avLst/>
          </a:prstGeom>
          <a:noFill/>
        </p:spPr>
        <p:txBody>
          <a:bodyPr wrap="square">
            <a:spAutoFit/>
          </a:bodyPr>
          <a:lstStyle/>
          <a:p>
            <a:pPr>
              <a:lnSpc>
                <a:spcPct val="150000"/>
              </a:lnSpc>
            </a:pPr>
            <a:r>
              <a:rPr lang="zh-TW" altLang="en-US">
                <a:solidFill>
                  <a:schemeClr val="bg1"/>
                </a:solidFill>
                <a:latin typeface="微軟正黑體" panose="020B0604030504040204" pitchFamily="34" charset="-120"/>
                <a:ea typeface="微軟正黑體" panose="020B0604030504040204" pitchFamily="34" charset="-120"/>
              </a:rPr>
              <a:t>單一根 </a:t>
            </a:r>
            <a:r>
              <a:rPr lang="en" altLang="zh-TW">
                <a:solidFill>
                  <a:schemeClr val="bg1"/>
                </a:solidFill>
                <a:latin typeface="微軟正黑體" panose="020B0604030504040204" pitchFamily="34" charset="-120"/>
                <a:ea typeface="微軟正黑體" panose="020B0604030504040204" pitchFamily="34" charset="-120"/>
              </a:rPr>
              <a:t>I/O </a:t>
            </a:r>
            <a:r>
              <a:rPr lang="zh-TW" altLang="en-US">
                <a:solidFill>
                  <a:schemeClr val="bg1"/>
                </a:solidFill>
                <a:latin typeface="微軟正黑體" panose="020B0604030504040204" pitchFamily="34" charset="-120"/>
                <a:ea typeface="微軟正黑體" panose="020B0604030504040204" pitchFamily="34" charset="-120"/>
              </a:rPr>
              <a:t>虛擬化 </a:t>
            </a:r>
            <a:r>
              <a:rPr lang="en-US" altLang="zh-TW">
                <a:solidFill>
                  <a:schemeClr val="bg1"/>
                </a:solidFill>
                <a:latin typeface="微軟正黑體" panose="020B0604030504040204" pitchFamily="34" charset="-120"/>
                <a:ea typeface="微軟正黑體" panose="020B0604030504040204" pitchFamily="34" charset="-120"/>
              </a:rPr>
              <a:t>(</a:t>
            </a:r>
            <a:r>
              <a:rPr lang="en" altLang="zh-TW">
                <a:solidFill>
                  <a:schemeClr val="bg1"/>
                </a:solidFill>
                <a:latin typeface="微軟正黑體" panose="020B0604030504040204" pitchFamily="34" charset="-120"/>
                <a:ea typeface="微軟正黑體" panose="020B0604030504040204" pitchFamily="34" charset="-120"/>
              </a:rPr>
              <a:t>Single-Root Input/Output Virtualization, SR-IOV) </a:t>
            </a:r>
          </a:p>
          <a:p>
            <a:pPr>
              <a:lnSpc>
                <a:spcPct val="150000"/>
              </a:lnSpc>
            </a:pPr>
            <a:r>
              <a:rPr lang="zh-TW" altLang="en-US">
                <a:solidFill>
                  <a:schemeClr val="bg1"/>
                </a:solidFill>
                <a:latin typeface="微軟正黑體" panose="020B0604030504040204" pitchFamily="34" charset="-120"/>
                <a:ea typeface="微軟正黑體" panose="020B0604030504040204" pitchFamily="34" charset="-120"/>
              </a:rPr>
              <a:t>可提升虛擬機的網路效能</a:t>
            </a:r>
          </a:p>
        </p:txBody>
      </p:sp>
      <p:sp>
        <p:nvSpPr>
          <p:cNvPr id="8" name="標題 1">
            <a:extLst>
              <a:ext uri="{FF2B5EF4-FFF2-40B4-BE49-F238E27FC236}">
                <a16:creationId xmlns:a16="http://schemas.microsoft.com/office/drawing/2014/main" id="{C7D71820-9B10-804A-BBA5-9165570ED34B}"/>
              </a:ext>
            </a:extLst>
          </p:cNvPr>
          <p:cNvSpPr txBox="1">
            <a:spLocks/>
          </p:cNvSpPr>
          <p:nvPr/>
        </p:nvSpPr>
        <p:spPr>
          <a:xfrm>
            <a:off x="855463" y="354641"/>
            <a:ext cx="11147311" cy="8604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TW" sz="4000" b="1">
                <a:solidFill>
                  <a:schemeClr val="bg1"/>
                </a:solidFill>
                <a:latin typeface="微軟正黑體" panose="020B0604030504040204" pitchFamily="34" charset="-120"/>
                <a:ea typeface="微軟正黑體" panose="020B0604030504040204" pitchFamily="34" charset="-120"/>
              </a:rPr>
              <a:t>SR-IOV </a:t>
            </a:r>
            <a:r>
              <a:rPr kumimoji="1" lang="zh-TW" altLang="en-US" sz="4000" b="1">
                <a:solidFill>
                  <a:schemeClr val="bg1"/>
                </a:solidFill>
                <a:latin typeface="微軟正黑體" panose="020B0604030504040204" pitchFamily="34" charset="-120"/>
                <a:ea typeface="微軟正黑體" panose="020B0604030504040204" pitchFamily="34" charset="-120"/>
              </a:rPr>
              <a:t>讓虛擬機直用網卡硬體，提升網路效率</a:t>
            </a:r>
            <a:r>
              <a:rPr kumimoji="1" lang="en-US" altLang="zh-TW" sz="4000" b="1">
                <a:solidFill>
                  <a:schemeClr val="bg1"/>
                </a:solidFill>
                <a:latin typeface="微軟正黑體" panose="020B0604030504040204" pitchFamily="34" charset="-120"/>
                <a:ea typeface="微軟正黑體" panose="020B0604030504040204" pitchFamily="34" charset="-120"/>
              </a:rPr>
              <a:t> 20%</a:t>
            </a:r>
            <a:r>
              <a:rPr kumimoji="1" lang="zh-TW" altLang="en-US" sz="4000" b="1">
                <a:solidFill>
                  <a:schemeClr val="bg1"/>
                </a:solidFill>
                <a:latin typeface="微軟正黑體" panose="020B0604030504040204" pitchFamily="34" charset="-120"/>
                <a:ea typeface="微軟正黑體" panose="020B0604030504040204" pitchFamily="34" charset="-120"/>
              </a:rPr>
              <a:t>以上，低延遲與釋放</a:t>
            </a:r>
            <a:r>
              <a:rPr kumimoji="1" lang="en-US" altLang="zh-TW" sz="4000" b="1">
                <a:solidFill>
                  <a:schemeClr val="bg1"/>
                </a:solidFill>
                <a:latin typeface="微軟正黑體" panose="020B0604030504040204" pitchFamily="34" charset="-120"/>
                <a:ea typeface="微軟正黑體" panose="020B0604030504040204" pitchFamily="34" charset="-120"/>
              </a:rPr>
              <a:t> CPU </a:t>
            </a:r>
            <a:r>
              <a:rPr kumimoji="1" lang="zh-TW" altLang="en-US" sz="4000" b="1">
                <a:solidFill>
                  <a:schemeClr val="bg1"/>
                </a:solidFill>
                <a:latin typeface="微軟正黑體" panose="020B0604030504040204" pitchFamily="34" charset="-120"/>
                <a:ea typeface="微軟正黑體" panose="020B0604030504040204" pitchFamily="34" charset="-120"/>
              </a:rPr>
              <a:t>使用率</a:t>
            </a:r>
          </a:p>
        </p:txBody>
      </p:sp>
      <p:grpSp>
        <p:nvGrpSpPr>
          <p:cNvPr id="9" name="群組 8">
            <a:extLst>
              <a:ext uri="{FF2B5EF4-FFF2-40B4-BE49-F238E27FC236}">
                <a16:creationId xmlns:a16="http://schemas.microsoft.com/office/drawing/2014/main" id="{04577301-9783-4A0E-82C1-640AE9C817BE}"/>
              </a:ext>
            </a:extLst>
          </p:cNvPr>
          <p:cNvGrpSpPr/>
          <p:nvPr/>
        </p:nvGrpSpPr>
        <p:grpSpPr>
          <a:xfrm>
            <a:off x="603056" y="3793571"/>
            <a:ext cx="5255285" cy="2709788"/>
            <a:chOff x="343042" y="3253228"/>
            <a:chExt cx="3555922" cy="1909077"/>
          </a:xfrm>
        </p:grpSpPr>
        <p:sp>
          <p:nvSpPr>
            <p:cNvPr id="10" name="矩形: 圓角 9">
              <a:extLst>
                <a:ext uri="{FF2B5EF4-FFF2-40B4-BE49-F238E27FC236}">
                  <a16:creationId xmlns:a16="http://schemas.microsoft.com/office/drawing/2014/main" id="{2AD8C566-AB25-4738-B48C-9E3E461450C6}"/>
                </a:ext>
              </a:extLst>
            </p:cNvPr>
            <p:cNvSpPr/>
            <p:nvPr/>
          </p:nvSpPr>
          <p:spPr>
            <a:xfrm>
              <a:off x="457951" y="3887902"/>
              <a:ext cx="3441013" cy="590535"/>
            </a:xfrm>
            <a:prstGeom prst="roundRect">
              <a:avLst>
                <a:gd name="adj" fmla="val 11968"/>
              </a:avLst>
            </a:prstGeom>
            <a:solidFill>
              <a:schemeClr val="bg1">
                <a:lumMod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endParaRPr>
            </a:p>
          </p:txBody>
        </p:sp>
        <p:sp>
          <p:nvSpPr>
            <p:cNvPr id="11" name="矩形: 圓角 10">
              <a:extLst>
                <a:ext uri="{FF2B5EF4-FFF2-40B4-BE49-F238E27FC236}">
                  <a16:creationId xmlns:a16="http://schemas.microsoft.com/office/drawing/2014/main" id="{34B00C4D-4C3B-4AD0-8EA7-6B7455B9870A}"/>
                </a:ext>
              </a:extLst>
            </p:cNvPr>
            <p:cNvSpPr/>
            <p:nvPr/>
          </p:nvSpPr>
          <p:spPr>
            <a:xfrm>
              <a:off x="457951" y="4571770"/>
              <a:ext cx="3441013" cy="590535"/>
            </a:xfrm>
            <a:prstGeom prst="roundRect">
              <a:avLst>
                <a:gd name="adj" fmla="val 11968"/>
              </a:avLst>
            </a:prstGeom>
            <a:solidFill>
              <a:schemeClr val="bg1">
                <a:lumMod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endParaRPr>
            </a:p>
          </p:txBody>
        </p:sp>
        <p:pic>
          <p:nvPicPr>
            <p:cNvPr id="12" name="圖形 11">
              <a:extLst>
                <a:ext uri="{FF2B5EF4-FFF2-40B4-BE49-F238E27FC236}">
                  <a16:creationId xmlns:a16="http://schemas.microsoft.com/office/drawing/2014/main" id="{8C18E32B-395C-41AE-9151-1D7DDDB21D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81684" y="3691887"/>
              <a:ext cx="143085" cy="884525"/>
            </a:xfrm>
            <a:prstGeom prst="rect">
              <a:avLst/>
            </a:prstGeom>
          </p:spPr>
        </p:pic>
        <p:pic>
          <p:nvPicPr>
            <p:cNvPr id="13" name="圖形 12">
              <a:extLst>
                <a:ext uri="{FF2B5EF4-FFF2-40B4-BE49-F238E27FC236}">
                  <a16:creationId xmlns:a16="http://schemas.microsoft.com/office/drawing/2014/main" id="{BA447F2F-372E-489E-A122-A91F8F0801D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1386865" y="3772209"/>
              <a:ext cx="143085" cy="884525"/>
            </a:xfrm>
            <a:prstGeom prst="rect">
              <a:avLst/>
            </a:prstGeom>
          </p:spPr>
        </p:pic>
        <p:pic>
          <p:nvPicPr>
            <p:cNvPr id="14" name="圖形 13">
              <a:extLst>
                <a:ext uri="{FF2B5EF4-FFF2-40B4-BE49-F238E27FC236}">
                  <a16:creationId xmlns:a16="http://schemas.microsoft.com/office/drawing/2014/main" id="{763EF7D7-9B83-4643-B0D5-70A2358083C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55662" y="3691887"/>
              <a:ext cx="143085" cy="884525"/>
            </a:xfrm>
            <a:prstGeom prst="rect">
              <a:avLst/>
            </a:prstGeom>
          </p:spPr>
        </p:pic>
        <p:pic>
          <p:nvPicPr>
            <p:cNvPr id="15" name="圖形 14">
              <a:extLst>
                <a:ext uri="{FF2B5EF4-FFF2-40B4-BE49-F238E27FC236}">
                  <a16:creationId xmlns:a16="http://schemas.microsoft.com/office/drawing/2014/main" id="{394E8048-920B-4A26-A795-DFD9D5FD6A2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2360843" y="3772209"/>
              <a:ext cx="143085" cy="884525"/>
            </a:xfrm>
            <a:prstGeom prst="rect">
              <a:avLst/>
            </a:prstGeom>
          </p:spPr>
        </p:pic>
        <p:pic>
          <p:nvPicPr>
            <p:cNvPr id="16" name="圖形 15">
              <a:extLst>
                <a:ext uri="{FF2B5EF4-FFF2-40B4-BE49-F238E27FC236}">
                  <a16:creationId xmlns:a16="http://schemas.microsoft.com/office/drawing/2014/main" id="{2B540C08-653A-4024-B496-3BBC246580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74702" y="3691887"/>
              <a:ext cx="143085" cy="884525"/>
            </a:xfrm>
            <a:prstGeom prst="rect">
              <a:avLst/>
            </a:prstGeom>
          </p:spPr>
        </p:pic>
        <p:pic>
          <p:nvPicPr>
            <p:cNvPr id="17" name="圖形 16">
              <a:extLst>
                <a:ext uri="{FF2B5EF4-FFF2-40B4-BE49-F238E27FC236}">
                  <a16:creationId xmlns:a16="http://schemas.microsoft.com/office/drawing/2014/main" id="{67B7E411-127F-4642-9280-3B9F8025B7E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3279883" y="3772209"/>
              <a:ext cx="143085" cy="884525"/>
            </a:xfrm>
            <a:prstGeom prst="rect">
              <a:avLst/>
            </a:prstGeom>
          </p:spPr>
        </p:pic>
        <p:sp>
          <p:nvSpPr>
            <p:cNvPr id="18" name="矩形: 圓角 17">
              <a:extLst>
                <a:ext uri="{FF2B5EF4-FFF2-40B4-BE49-F238E27FC236}">
                  <a16:creationId xmlns:a16="http://schemas.microsoft.com/office/drawing/2014/main" id="{8DEFF809-E73F-4E88-A444-6E408A99508F}"/>
                </a:ext>
              </a:extLst>
            </p:cNvPr>
            <p:cNvSpPr/>
            <p:nvPr/>
          </p:nvSpPr>
          <p:spPr>
            <a:xfrm>
              <a:off x="103929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bg1"/>
                  </a:solidFill>
                  <a:latin typeface="Arial" panose="020B0604020202020204" pitchFamily="34" charset="0"/>
                  <a:cs typeface="Arial" panose="020B0604020202020204" pitchFamily="34" charset="0"/>
                </a:rPr>
                <a:t>VM</a:t>
              </a:r>
              <a:endParaRPr lang="zh-TW" altLang="en-US" sz="1100" b="1">
                <a:solidFill>
                  <a:schemeClr val="bg1"/>
                </a:solidFill>
                <a:latin typeface="Arial" panose="020B0604020202020204" pitchFamily="34" charset="0"/>
                <a:cs typeface="Arial" panose="020B0604020202020204" pitchFamily="34" charset="0"/>
              </a:endParaRPr>
            </a:p>
          </p:txBody>
        </p:sp>
        <p:sp>
          <p:nvSpPr>
            <p:cNvPr id="19" name="矩形 18">
              <a:extLst>
                <a:ext uri="{FF2B5EF4-FFF2-40B4-BE49-F238E27FC236}">
                  <a16:creationId xmlns:a16="http://schemas.microsoft.com/office/drawing/2014/main" id="{1ABADB51-4B28-47F1-A2D4-A35C1E6B77C2}"/>
                </a:ext>
              </a:extLst>
            </p:cNvPr>
            <p:cNvSpPr/>
            <p:nvPr/>
          </p:nvSpPr>
          <p:spPr>
            <a:xfrm>
              <a:off x="103929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bg1"/>
                  </a:solidFill>
                  <a:latin typeface="Arial" panose="020B0604020202020204" pitchFamily="34" charset="0"/>
                  <a:cs typeface="Arial" panose="020B0604020202020204" pitchFamily="34" charset="0"/>
                </a:rPr>
                <a:t>VF Driver</a:t>
              </a:r>
              <a:endParaRPr lang="zh-TW" altLang="en-US" sz="1000" b="1">
                <a:solidFill>
                  <a:schemeClr val="bg1"/>
                </a:solidFill>
                <a:latin typeface="Arial" panose="020B0604020202020204" pitchFamily="34" charset="0"/>
                <a:cs typeface="Arial" panose="020B0604020202020204" pitchFamily="34" charset="0"/>
              </a:endParaRPr>
            </a:p>
          </p:txBody>
        </p:sp>
        <p:sp>
          <p:nvSpPr>
            <p:cNvPr id="20" name="矩形: 圓角 19">
              <a:extLst>
                <a:ext uri="{FF2B5EF4-FFF2-40B4-BE49-F238E27FC236}">
                  <a16:creationId xmlns:a16="http://schemas.microsoft.com/office/drawing/2014/main" id="{89151B62-1F73-49CD-A900-5F7EC0A8AE18}"/>
                </a:ext>
              </a:extLst>
            </p:cNvPr>
            <p:cNvSpPr/>
            <p:nvPr/>
          </p:nvSpPr>
          <p:spPr>
            <a:xfrm>
              <a:off x="1983713"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bg1"/>
                  </a:solidFill>
                  <a:latin typeface="Arial" panose="020B0604020202020204" pitchFamily="34" charset="0"/>
                  <a:cs typeface="Arial" panose="020B0604020202020204" pitchFamily="34" charset="0"/>
                </a:rPr>
                <a:t>VM</a:t>
              </a:r>
              <a:endParaRPr lang="zh-TW" altLang="en-US" sz="1100" b="1">
                <a:solidFill>
                  <a:schemeClr val="bg1"/>
                </a:solidFill>
                <a:latin typeface="Arial" panose="020B0604020202020204" pitchFamily="34" charset="0"/>
                <a:cs typeface="Arial" panose="020B0604020202020204" pitchFamily="34" charset="0"/>
              </a:endParaRPr>
            </a:p>
          </p:txBody>
        </p:sp>
        <p:sp>
          <p:nvSpPr>
            <p:cNvPr id="21" name="矩形 20">
              <a:extLst>
                <a:ext uri="{FF2B5EF4-FFF2-40B4-BE49-F238E27FC236}">
                  <a16:creationId xmlns:a16="http://schemas.microsoft.com/office/drawing/2014/main" id="{129FBE66-FA89-466E-B089-8CC8AAEB5857}"/>
                </a:ext>
              </a:extLst>
            </p:cNvPr>
            <p:cNvSpPr/>
            <p:nvPr/>
          </p:nvSpPr>
          <p:spPr>
            <a:xfrm>
              <a:off x="1983713"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bg1"/>
                  </a:solidFill>
                  <a:latin typeface="Arial" panose="020B0604020202020204" pitchFamily="34" charset="0"/>
                  <a:cs typeface="Arial" panose="020B0604020202020204" pitchFamily="34" charset="0"/>
                </a:rPr>
                <a:t>VF Driver</a:t>
              </a:r>
              <a:endParaRPr lang="zh-TW" altLang="en-US" sz="1000" b="1">
                <a:solidFill>
                  <a:schemeClr val="bg1"/>
                </a:solidFill>
                <a:latin typeface="Arial" panose="020B0604020202020204" pitchFamily="34" charset="0"/>
                <a:cs typeface="Arial" panose="020B0604020202020204" pitchFamily="34" charset="0"/>
              </a:endParaRPr>
            </a:p>
          </p:txBody>
        </p:sp>
        <p:sp>
          <p:nvSpPr>
            <p:cNvPr id="22" name="矩形: 圓角 21">
              <a:extLst>
                <a:ext uri="{FF2B5EF4-FFF2-40B4-BE49-F238E27FC236}">
                  <a16:creationId xmlns:a16="http://schemas.microsoft.com/office/drawing/2014/main" id="{69BCD7C8-A06F-4FD8-8EE4-DE51C53FBA0B}"/>
                </a:ext>
              </a:extLst>
            </p:cNvPr>
            <p:cNvSpPr/>
            <p:nvPr/>
          </p:nvSpPr>
          <p:spPr>
            <a:xfrm>
              <a:off x="290590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100" b="1">
                  <a:solidFill>
                    <a:schemeClr val="bg1"/>
                  </a:solidFill>
                  <a:latin typeface="Arial" panose="020B0604020202020204" pitchFamily="34" charset="0"/>
                  <a:cs typeface="Arial" panose="020B0604020202020204" pitchFamily="34" charset="0"/>
                </a:rPr>
                <a:t>VM</a:t>
              </a:r>
              <a:endParaRPr lang="zh-TW" altLang="en-US" sz="1100" b="1">
                <a:solidFill>
                  <a:schemeClr val="bg1"/>
                </a:solidFill>
                <a:latin typeface="Arial" panose="020B0604020202020204" pitchFamily="34" charset="0"/>
                <a:cs typeface="Arial" panose="020B0604020202020204" pitchFamily="34" charset="0"/>
              </a:endParaRPr>
            </a:p>
          </p:txBody>
        </p:sp>
        <p:sp>
          <p:nvSpPr>
            <p:cNvPr id="23" name="矩形 22">
              <a:extLst>
                <a:ext uri="{FF2B5EF4-FFF2-40B4-BE49-F238E27FC236}">
                  <a16:creationId xmlns:a16="http://schemas.microsoft.com/office/drawing/2014/main" id="{11D1BB10-C53E-4D1F-ABE3-031B99454613}"/>
                </a:ext>
              </a:extLst>
            </p:cNvPr>
            <p:cNvSpPr/>
            <p:nvPr/>
          </p:nvSpPr>
          <p:spPr>
            <a:xfrm>
              <a:off x="290590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bg1"/>
                  </a:solidFill>
                  <a:latin typeface="Arial" panose="020B0604020202020204" pitchFamily="34" charset="0"/>
                  <a:cs typeface="Arial" panose="020B0604020202020204" pitchFamily="34" charset="0"/>
                </a:rPr>
                <a:t>VF Driver</a:t>
              </a:r>
              <a:endParaRPr lang="zh-TW" altLang="en-US" sz="1000" b="1">
                <a:solidFill>
                  <a:schemeClr val="bg1"/>
                </a:solidFill>
                <a:latin typeface="Arial" panose="020B0604020202020204" pitchFamily="34" charset="0"/>
                <a:cs typeface="Arial" panose="020B0604020202020204" pitchFamily="34" charset="0"/>
              </a:endParaRPr>
            </a:p>
          </p:txBody>
        </p:sp>
        <p:sp>
          <p:nvSpPr>
            <p:cNvPr id="24" name="矩形 23">
              <a:extLst>
                <a:ext uri="{FF2B5EF4-FFF2-40B4-BE49-F238E27FC236}">
                  <a16:creationId xmlns:a16="http://schemas.microsoft.com/office/drawing/2014/main" id="{69583C33-0BA8-408A-B86B-E7B4AA2972F7}"/>
                </a:ext>
              </a:extLst>
            </p:cNvPr>
            <p:cNvSpPr/>
            <p:nvPr/>
          </p:nvSpPr>
          <p:spPr>
            <a:xfrm>
              <a:off x="910292"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tx1"/>
                  </a:solidFill>
                  <a:latin typeface="Arial" panose="020B0604020202020204" pitchFamily="34" charset="0"/>
                  <a:cs typeface="Arial" panose="020B0604020202020204" pitchFamily="34" charset="0"/>
                </a:rPr>
                <a:t>Virtual Function</a:t>
              </a:r>
              <a:endParaRPr lang="zh-TW" altLang="en-US" sz="1000" b="1">
                <a:solidFill>
                  <a:schemeClr val="tx1"/>
                </a:solidFill>
                <a:latin typeface="Arial" panose="020B0604020202020204" pitchFamily="34" charset="0"/>
                <a:cs typeface="Arial" panose="020B0604020202020204" pitchFamily="34" charset="0"/>
              </a:endParaRPr>
            </a:p>
          </p:txBody>
        </p:sp>
        <p:sp>
          <p:nvSpPr>
            <p:cNvPr id="25" name="矩形 24">
              <a:extLst>
                <a:ext uri="{FF2B5EF4-FFF2-40B4-BE49-F238E27FC236}">
                  <a16:creationId xmlns:a16="http://schemas.microsoft.com/office/drawing/2014/main" id="{69CA82F9-2376-4498-8726-E241A74F0C87}"/>
                </a:ext>
              </a:extLst>
            </p:cNvPr>
            <p:cNvSpPr/>
            <p:nvPr/>
          </p:nvSpPr>
          <p:spPr>
            <a:xfrm>
              <a:off x="1900876"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tx1"/>
                  </a:solidFill>
                  <a:latin typeface="Arial" panose="020B0604020202020204" pitchFamily="34" charset="0"/>
                  <a:cs typeface="Arial" panose="020B0604020202020204" pitchFamily="34" charset="0"/>
                </a:rPr>
                <a:t>Virtual Function</a:t>
              </a:r>
              <a:endParaRPr lang="zh-TW" altLang="en-US" sz="1000" b="1">
                <a:solidFill>
                  <a:schemeClr val="tx1"/>
                </a:solidFill>
                <a:latin typeface="Arial" panose="020B0604020202020204" pitchFamily="34" charset="0"/>
                <a:cs typeface="Arial" panose="020B0604020202020204" pitchFamily="34" charset="0"/>
              </a:endParaRPr>
            </a:p>
          </p:txBody>
        </p:sp>
        <p:sp>
          <p:nvSpPr>
            <p:cNvPr id="26" name="矩形 25">
              <a:extLst>
                <a:ext uri="{FF2B5EF4-FFF2-40B4-BE49-F238E27FC236}">
                  <a16:creationId xmlns:a16="http://schemas.microsoft.com/office/drawing/2014/main" id="{0251F52D-ADAA-44FA-8995-C3A4419F4C7B}"/>
                </a:ext>
              </a:extLst>
            </p:cNvPr>
            <p:cNvSpPr/>
            <p:nvPr/>
          </p:nvSpPr>
          <p:spPr>
            <a:xfrm>
              <a:off x="2891459"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tx1"/>
                  </a:solidFill>
                  <a:latin typeface="Arial" panose="020B0604020202020204" pitchFamily="34" charset="0"/>
                  <a:cs typeface="Arial" panose="020B0604020202020204" pitchFamily="34" charset="0"/>
                </a:rPr>
                <a:t>Virtual Function</a:t>
              </a:r>
              <a:endParaRPr lang="zh-TW" altLang="en-US" sz="1000" b="1">
                <a:solidFill>
                  <a:schemeClr val="tx1"/>
                </a:solidFill>
                <a:latin typeface="Arial" panose="020B0604020202020204" pitchFamily="34" charset="0"/>
                <a:cs typeface="Arial" panose="020B0604020202020204" pitchFamily="34" charset="0"/>
              </a:endParaRPr>
            </a:p>
          </p:txBody>
        </p:sp>
        <p:sp>
          <p:nvSpPr>
            <p:cNvPr id="27" name="矩形 26">
              <a:extLst>
                <a:ext uri="{FF2B5EF4-FFF2-40B4-BE49-F238E27FC236}">
                  <a16:creationId xmlns:a16="http://schemas.microsoft.com/office/drawing/2014/main" id="{3FB65991-B05D-4A68-8E27-A270ADA99799}"/>
                </a:ext>
              </a:extLst>
            </p:cNvPr>
            <p:cNvSpPr/>
            <p:nvPr/>
          </p:nvSpPr>
          <p:spPr>
            <a:xfrm>
              <a:off x="910292" y="4878403"/>
              <a:ext cx="2942402" cy="228763"/>
            </a:xfrm>
            <a:prstGeom prst="rect">
              <a:avLst/>
            </a:prstGeom>
            <a:solidFill>
              <a:srgbClr val="03D2FB"/>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000" b="1">
                  <a:solidFill>
                    <a:schemeClr val="tx1"/>
                  </a:solidFill>
                  <a:latin typeface="Arial" panose="020B0604020202020204" pitchFamily="34" charset="0"/>
                  <a:cs typeface="Arial" panose="020B0604020202020204" pitchFamily="34" charset="0"/>
                </a:rPr>
                <a:t>Virtual Ethernet Bridge + Classifier</a:t>
              </a:r>
              <a:endParaRPr lang="zh-TW" altLang="en-US" sz="1000" b="1">
                <a:solidFill>
                  <a:schemeClr val="tx1"/>
                </a:solidFill>
                <a:latin typeface="Arial" panose="020B0604020202020204" pitchFamily="34" charset="0"/>
                <a:cs typeface="Arial" panose="020B0604020202020204" pitchFamily="34" charset="0"/>
              </a:endParaRPr>
            </a:p>
          </p:txBody>
        </p:sp>
        <p:sp>
          <p:nvSpPr>
            <p:cNvPr id="28" name="文字方塊 27">
              <a:extLst>
                <a:ext uri="{FF2B5EF4-FFF2-40B4-BE49-F238E27FC236}">
                  <a16:creationId xmlns:a16="http://schemas.microsoft.com/office/drawing/2014/main" id="{88AE0BB0-86A3-4660-B80A-B2B446A3D072}"/>
                </a:ext>
              </a:extLst>
            </p:cNvPr>
            <p:cNvSpPr txBox="1"/>
            <p:nvPr/>
          </p:nvSpPr>
          <p:spPr>
            <a:xfrm>
              <a:off x="381712" y="3898962"/>
              <a:ext cx="769051" cy="227673"/>
            </a:xfrm>
            <a:prstGeom prst="rect">
              <a:avLst/>
            </a:prstGeom>
            <a:noFill/>
          </p:spPr>
          <p:txBody>
            <a:bodyPr wrap="square">
              <a:spAutoFit/>
            </a:bodyPr>
            <a:lstStyle/>
            <a:p>
              <a:pPr algn="ctr"/>
              <a:r>
                <a:rPr lang="en-US" altLang="zh-TW" sz="1500" b="1">
                  <a:solidFill>
                    <a:schemeClr val="bg1"/>
                  </a:solidFill>
                  <a:latin typeface="Arial" panose="020B0604020202020204" pitchFamily="34" charset="0"/>
                  <a:cs typeface="Arial" panose="020B0604020202020204" pitchFamily="34" charset="0"/>
                </a:rPr>
                <a:t>NAS</a:t>
              </a:r>
              <a:r>
                <a:rPr lang="zh-TW" altLang="en-US" sz="1500" b="1">
                  <a:solidFill>
                    <a:schemeClr val="bg1"/>
                  </a:solidFill>
                  <a:latin typeface="Arial" panose="020B0604020202020204" pitchFamily="34" charset="0"/>
                  <a:cs typeface="Arial" panose="020B0604020202020204" pitchFamily="34" charset="0"/>
                </a:rPr>
                <a:t> </a:t>
              </a:r>
              <a:r>
                <a:rPr lang="en-US" altLang="zh-TW" sz="1500" b="1">
                  <a:solidFill>
                    <a:schemeClr val="bg1"/>
                  </a:solidFill>
                  <a:latin typeface="Arial" panose="020B0604020202020204" pitchFamily="34" charset="0"/>
                  <a:cs typeface="Arial" panose="020B0604020202020204" pitchFamily="34" charset="0"/>
                </a:rPr>
                <a:t>OS</a:t>
              </a:r>
              <a:endParaRPr lang="zh-TW" altLang="en-US" sz="1500" b="1">
                <a:solidFill>
                  <a:schemeClr val="bg1"/>
                </a:solidFill>
                <a:latin typeface="Arial" panose="020B0604020202020204" pitchFamily="34" charset="0"/>
                <a:cs typeface="Arial" panose="020B0604020202020204" pitchFamily="34" charset="0"/>
              </a:endParaRPr>
            </a:p>
          </p:txBody>
        </p:sp>
        <p:sp>
          <p:nvSpPr>
            <p:cNvPr id="29" name="文字方塊 28">
              <a:extLst>
                <a:ext uri="{FF2B5EF4-FFF2-40B4-BE49-F238E27FC236}">
                  <a16:creationId xmlns:a16="http://schemas.microsoft.com/office/drawing/2014/main" id="{92CFF920-960F-4EB7-A35E-BAE8D0D2F40B}"/>
                </a:ext>
              </a:extLst>
            </p:cNvPr>
            <p:cNvSpPr txBox="1"/>
            <p:nvPr/>
          </p:nvSpPr>
          <p:spPr>
            <a:xfrm>
              <a:off x="343042" y="4589808"/>
              <a:ext cx="575427" cy="227673"/>
            </a:xfrm>
            <a:prstGeom prst="rect">
              <a:avLst/>
            </a:prstGeom>
            <a:noFill/>
          </p:spPr>
          <p:txBody>
            <a:bodyPr wrap="square">
              <a:spAutoFit/>
            </a:bodyPr>
            <a:lstStyle/>
            <a:p>
              <a:pPr algn="ctr"/>
              <a:r>
                <a:rPr lang="en-US" altLang="zh-TW" sz="1500" b="1">
                  <a:solidFill>
                    <a:schemeClr val="bg1"/>
                  </a:solidFill>
                  <a:latin typeface="Arial" panose="020B0604020202020204" pitchFamily="34" charset="0"/>
                  <a:cs typeface="Arial" panose="020B0604020202020204" pitchFamily="34" charset="0"/>
                </a:rPr>
                <a:t>NIC</a:t>
              </a:r>
              <a:endParaRPr lang="zh-TW" altLang="en-US" sz="1500" b="1">
                <a:solidFill>
                  <a:schemeClr val="bg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4671343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44D9616F-D820-DF4D-ABCD-D2BE37A61059}"/>
              </a:ext>
            </a:extLst>
          </p:cNvPr>
          <p:cNvSpPr>
            <a:spLocks noGrp="1"/>
          </p:cNvSpPr>
          <p:nvPr>
            <p:ph type="title" idx="4294967295"/>
          </p:nvPr>
        </p:nvSpPr>
        <p:spPr>
          <a:xfrm>
            <a:off x="987267" y="127237"/>
            <a:ext cx="9772650" cy="1506537"/>
          </a:xfrm>
        </p:spPr>
        <p:txBody>
          <a:bodyPr>
            <a:noAutofit/>
          </a:bodyPr>
          <a:lstStyle/>
          <a:p>
            <a:r>
              <a:rPr kumimoji="1" lang="zh-CN" altLang="en-US" b="1">
                <a:solidFill>
                  <a:schemeClr val="bg1"/>
                </a:solidFill>
                <a:latin typeface="微軟正黑體"/>
                <a:ea typeface="微軟正黑體"/>
              </a:rPr>
              <a:t>搭配網路攝影機與</a:t>
            </a:r>
            <a:r>
              <a:rPr kumimoji="1" lang="en-US" altLang="zh-CN" b="1">
                <a:solidFill>
                  <a:schemeClr val="bg1"/>
                </a:solidFill>
                <a:latin typeface="微軟正黑體"/>
                <a:ea typeface="微軟正黑體"/>
              </a:rPr>
              <a:t> </a:t>
            </a:r>
            <a:r>
              <a:rPr kumimoji="1" lang="zh-CN" altLang="en-US" b="1">
                <a:solidFill>
                  <a:schemeClr val="bg1"/>
                </a:solidFill>
                <a:latin typeface="微軟正黑體"/>
                <a:ea typeface="微軟正黑體"/>
              </a:rPr>
              <a:t>QVR Elite</a:t>
            </a:r>
            <a:r>
              <a:rPr kumimoji="1" lang="en-US" altLang="zh-CN" b="1">
                <a:solidFill>
                  <a:schemeClr val="bg1"/>
                </a:solidFill>
                <a:latin typeface="微軟正黑體"/>
                <a:ea typeface="微軟正黑體"/>
              </a:rPr>
              <a:t> </a:t>
            </a:r>
            <a:r>
              <a:rPr kumimoji="1" lang="zh-CN" altLang="en-US" b="1">
                <a:solidFill>
                  <a:schemeClr val="bg1"/>
                </a:solidFill>
                <a:latin typeface="微軟正黑體"/>
                <a:ea typeface="微軟正黑體"/>
              </a:rPr>
              <a:t>軟體</a:t>
            </a:r>
            <a:br>
              <a:rPr kumimoji="1" lang="en-US" altLang="zh-CN" b="1">
                <a:solidFill>
                  <a:schemeClr val="bg1"/>
                </a:solidFill>
                <a:latin typeface="微軟正黑體"/>
                <a:ea typeface="微軟正黑體"/>
              </a:rPr>
            </a:br>
            <a:r>
              <a:rPr kumimoji="1" lang="zh-CN" altLang="en-US" b="1">
                <a:solidFill>
                  <a:schemeClr val="bg1"/>
                </a:solidFill>
                <a:latin typeface="微軟正黑體"/>
                <a:ea typeface="微軟正黑體"/>
              </a:rPr>
              <a:t>打造智慧安全監控系統</a:t>
            </a:r>
            <a:endParaRPr kumimoji="1" lang="zh-TW" altLang="en-US" b="1">
              <a:solidFill>
                <a:schemeClr val="bg1"/>
              </a:solidFill>
            </a:endParaRPr>
          </a:p>
        </p:txBody>
      </p:sp>
      <p:pic>
        <p:nvPicPr>
          <p:cNvPr id="4" name="Picture 6" descr="A close up of a logo&#10;&#10;Description automatically generated">
            <a:extLst>
              <a:ext uri="{FF2B5EF4-FFF2-40B4-BE49-F238E27FC236}">
                <a16:creationId xmlns:a16="http://schemas.microsoft.com/office/drawing/2014/main" id="{9ADBE9D5-93B9-41C5-AF69-448CA836035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0487770" y="1902578"/>
            <a:ext cx="1389485" cy="1348981"/>
          </a:xfrm>
          <a:prstGeom prst="rect">
            <a:avLst/>
          </a:prstGeom>
        </p:spPr>
      </p:pic>
      <p:grpSp>
        <p:nvGrpSpPr>
          <p:cNvPr id="5" name="群組 4">
            <a:extLst>
              <a:ext uri="{FF2B5EF4-FFF2-40B4-BE49-F238E27FC236}">
                <a16:creationId xmlns:a16="http://schemas.microsoft.com/office/drawing/2014/main" id="{64D614ED-D25F-4697-8C3D-B9519A279019}"/>
              </a:ext>
            </a:extLst>
          </p:cNvPr>
          <p:cNvGrpSpPr/>
          <p:nvPr/>
        </p:nvGrpSpPr>
        <p:grpSpPr>
          <a:xfrm>
            <a:off x="662950" y="3533775"/>
            <a:ext cx="3430424" cy="3127104"/>
            <a:chOff x="373879" y="3025577"/>
            <a:chExt cx="3997791" cy="3644304"/>
          </a:xfrm>
        </p:grpSpPr>
        <p:pic>
          <p:nvPicPr>
            <p:cNvPr id="11" name="圖片 10">
              <a:extLst>
                <a:ext uri="{FF2B5EF4-FFF2-40B4-BE49-F238E27FC236}">
                  <a16:creationId xmlns:a16="http://schemas.microsoft.com/office/drawing/2014/main" id="{85E3374D-F471-4844-924E-89B380536B29}"/>
                </a:ext>
              </a:extLst>
            </p:cNvPr>
            <p:cNvPicPr>
              <a:picLocks noChangeAspect="1"/>
            </p:cNvPicPr>
            <p:nvPr/>
          </p:nvPicPr>
          <p:blipFill>
            <a:blip r:embed="rId4"/>
            <a:stretch>
              <a:fillRect/>
            </a:stretch>
          </p:blipFill>
          <p:spPr>
            <a:xfrm>
              <a:off x="373879" y="4944184"/>
              <a:ext cx="1907350" cy="1725697"/>
            </a:xfrm>
            <a:prstGeom prst="rect">
              <a:avLst/>
            </a:prstGeom>
          </p:spPr>
        </p:pic>
        <p:pic>
          <p:nvPicPr>
            <p:cNvPr id="13" name="圖片 12">
              <a:extLst>
                <a:ext uri="{FF2B5EF4-FFF2-40B4-BE49-F238E27FC236}">
                  <a16:creationId xmlns:a16="http://schemas.microsoft.com/office/drawing/2014/main" id="{84BC2690-0F9D-AE4A-AC90-63EDFD44A1B6}"/>
                </a:ext>
              </a:extLst>
            </p:cNvPr>
            <p:cNvPicPr>
              <a:picLocks noChangeAspect="1"/>
            </p:cNvPicPr>
            <p:nvPr/>
          </p:nvPicPr>
          <p:blipFill>
            <a:blip r:embed="rId5"/>
            <a:stretch>
              <a:fillRect/>
            </a:stretch>
          </p:blipFill>
          <p:spPr>
            <a:xfrm>
              <a:off x="2444418" y="3025577"/>
              <a:ext cx="1927252" cy="1729195"/>
            </a:xfrm>
            <a:prstGeom prst="rect">
              <a:avLst/>
            </a:prstGeom>
          </p:spPr>
        </p:pic>
        <p:pic>
          <p:nvPicPr>
            <p:cNvPr id="15" name="圖片 14" descr="一張含有 文字 的圖片&#10;&#10;自動產生的描述">
              <a:extLst>
                <a:ext uri="{FF2B5EF4-FFF2-40B4-BE49-F238E27FC236}">
                  <a16:creationId xmlns:a16="http://schemas.microsoft.com/office/drawing/2014/main" id="{D2B739E4-369A-E347-811D-7E295D0B938A}"/>
                </a:ext>
              </a:extLst>
            </p:cNvPr>
            <p:cNvPicPr>
              <a:picLocks noChangeAspect="1"/>
            </p:cNvPicPr>
            <p:nvPr/>
          </p:nvPicPr>
          <p:blipFill>
            <a:blip r:embed="rId6"/>
            <a:stretch>
              <a:fillRect/>
            </a:stretch>
          </p:blipFill>
          <p:spPr>
            <a:xfrm>
              <a:off x="2466531" y="4915288"/>
              <a:ext cx="1885237" cy="1745589"/>
            </a:xfrm>
            <a:prstGeom prst="rect">
              <a:avLst/>
            </a:prstGeom>
          </p:spPr>
        </p:pic>
        <p:pic>
          <p:nvPicPr>
            <p:cNvPr id="17" name="圖片 16">
              <a:extLst>
                <a:ext uri="{FF2B5EF4-FFF2-40B4-BE49-F238E27FC236}">
                  <a16:creationId xmlns:a16="http://schemas.microsoft.com/office/drawing/2014/main" id="{B3276B76-5153-3544-BA3E-D2B784471BF8}"/>
                </a:ext>
              </a:extLst>
            </p:cNvPr>
            <p:cNvPicPr>
              <a:picLocks noChangeAspect="1"/>
            </p:cNvPicPr>
            <p:nvPr/>
          </p:nvPicPr>
          <p:blipFill>
            <a:blip r:embed="rId7"/>
            <a:stretch>
              <a:fillRect/>
            </a:stretch>
          </p:blipFill>
          <p:spPr>
            <a:xfrm>
              <a:off x="373879" y="3028241"/>
              <a:ext cx="1866897" cy="1723869"/>
            </a:xfrm>
            <a:prstGeom prst="rect">
              <a:avLst/>
            </a:prstGeom>
          </p:spPr>
        </p:pic>
      </p:grpSp>
      <p:sp>
        <p:nvSpPr>
          <p:cNvPr id="34" name="文字方塊 33">
            <a:extLst>
              <a:ext uri="{FF2B5EF4-FFF2-40B4-BE49-F238E27FC236}">
                <a16:creationId xmlns:a16="http://schemas.microsoft.com/office/drawing/2014/main" id="{A00AF0D8-EE51-4646-9230-BB2E653ED5CE}"/>
              </a:ext>
            </a:extLst>
          </p:cNvPr>
          <p:cNvSpPr txBox="1"/>
          <p:nvPr/>
        </p:nvSpPr>
        <p:spPr>
          <a:xfrm>
            <a:off x="510871" y="1883979"/>
            <a:ext cx="9698603" cy="923330"/>
          </a:xfrm>
          <a:prstGeom prst="rect">
            <a:avLst/>
          </a:prstGeom>
          <a:noFill/>
        </p:spPr>
        <p:txBody>
          <a:bodyPr wrap="square">
            <a:spAutoFit/>
          </a:bodyPr>
          <a:lstStyle/>
          <a:p>
            <a:r>
              <a:rPr lang="en" altLang="zh-TW" b="0" i="0">
                <a:solidFill>
                  <a:schemeClr val="bg1"/>
                </a:solidFill>
                <a:effectLst/>
                <a:latin typeface="微軟正黑體" panose="020B0604030504040204" pitchFamily="34" charset="-120"/>
                <a:ea typeface="微軟正黑體" panose="020B0604030504040204" pitchFamily="34" charset="-120"/>
              </a:rPr>
              <a:t>QNAP QVR Elite </a:t>
            </a:r>
            <a:r>
              <a:rPr lang="zh-TW" altLang="en-US" b="0" i="0">
                <a:solidFill>
                  <a:schemeClr val="bg1"/>
                </a:solidFill>
                <a:effectLst/>
                <a:latin typeface="微軟正黑體" panose="020B0604030504040204" pitchFamily="34" charset="-120"/>
                <a:ea typeface="微軟正黑體" panose="020B0604030504040204" pitchFamily="34" charset="-120"/>
              </a:rPr>
              <a:t>智慧安全監控系統，訂閱制架設低門檻，每頻道最低只要 </a:t>
            </a:r>
            <a:r>
              <a:rPr lang="en" altLang="zh-TW" b="0" i="0">
                <a:solidFill>
                  <a:schemeClr val="bg1"/>
                </a:solidFill>
                <a:effectLst/>
                <a:latin typeface="微軟正黑體" panose="020B0604030504040204" pitchFamily="34" charset="-120"/>
                <a:ea typeface="微軟正黑體" panose="020B0604030504040204" pitchFamily="34" charset="-120"/>
              </a:rPr>
              <a:t>US $1.99 </a:t>
            </a:r>
            <a:r>
              <a:rPr lang="zh-TW" altLang="en-US" b="0" i="0">
                <a:solidFill>
                  <a:schemeClr val="bg1"/>
                </a:solidFill>
                <a:effectLst/>
                <a:latin typeface="微軟正黑體" panose="020B0604030504040204" pitchFamily="34" charset="-120"/>
                <a:ea typeface="微軟正黑體" panose="020B0604030504040204" pitchFamily="34" charset="-120"/>
              </a:rPr>
              <a:t>訂閱月費，容量隨需擴充，並可整合多樣 </a:t>
            </a:r>
            <a:r>
              <a:rPr lang="en" altLang="zh-TW" b="0" i="0">
                <a:solidFill>
                  <a:schemeClr val="bg1"/>
                </a:solidFill>
                <a:effectLst/>
                <a:latin typeface="微軟正黑體" panose="020B0604030504040204" pitchFamily="34" charset="-120"/>
                <a:ea typeface="微軟正黑體" panose="020B0604030504040204" pitchFamily="34" charset="-120"/>
              </a:rPr>
              <a:t>QNAP AI </a:t>
            </a:r>
            <a:r>
              <a:rPr lang="zh-TW" altLang="en-US" b="0" i="0">
                <a:solidFill>
                  <a:schemeClr val="bg1"/>
                </a:solidFill>
                <a:effectLst/>
                <a:latin typeface="微軟正黑體" panose="020B0604030504040204" pitchFamily="34" charset="-120"/>
                <a:ea typeface="微軟正黑體" panose="020B0604030504040204" pitchFamily="34" charset="-120"/>
              </a:rPr>
              <a:t>影像分析應用，為您打造最完善的 </a:t>
            </a:r>
            <a:r>
              <a:rPr lang="en" altLang="zh-TW" b="0" i="0">
                <a:solidFill>
                  <a:schemeClr val="bg1"/>
                </a:solidFill>
                <a:effectLst/>
                <a:latin typeface="微軟正黑體" panose="020B0604030504040204" pitchFamily="34" charset="-120"/>
                <a:ea typeface="微軟正黑體" panose="020B0604030504040204" pitchFamily="34" charset="-120"/>
              </a:rPr>
              <a:t>NAS </a:t>
            </a:r>
            <a:r>
              <a:rPr lang="zh-TW" altLang="en-US" b="0" i="0">
                <a:solidFill>
                  <a:schemeClr val="bg1"/>
                </a:solidFill>
                <a:effectLst/>
                <a:latin typeface="微軟正黑體" panose="020B0604030504040204" pitchFamily="34" charset="-120"/>
                <a:ea typeface="微軟正黑體" panose="020B0604030504040204" pitchFamily="34" charset="-120"/>
              </a:rPr>
              <a:t>智慧安全監控、人臉辨識、門禁管理等應用。</a:t>
            </a:r>
            <a:endParaRPr lang="zh-TW" altLang="en-US">
              <a:solidFill>
                <a:schemeClr val="bg1"/>
              </a:solidFill>
              <a:latin typeface="微軟正黑體" panose="020B0604030504040204" pitchFamily="34" charset="-120"/>
              <a:ea typeface="微軟正黑體" panose="020B0604030504040204" pitchFamily="34" charset="-120"/>
            </a:endParaRPr>
          </a:p>
        </p:txBody>
      </p:sp>
      <p:pic>
        <p:nvPicPr>
          <p:cNvPr id="6158" name="Picture 14">
            <a:extLst>
              <a:ext uri="{FF2B5EF4-FFF2-40B4-BE49-F238E27FC236}">
                <a16:creationId xmlns:a16="http://schemas.microsoft.com/office/drawing/2014/main" id="{29956FF7-065E-7D49-ADAB-0F84244D61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09721" y="3404284"/>
            <a:ext cx="5952912" cy="3256593"/>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a:extLst>
              <a:ext uri="{FF2B5EF4-FFF2-40B4-BE49-F238E27FC236}">
                <a16:creationId xmlns:a16="http://schemas.microsoft.com/office/drawing/2014/main" id="{22CA780B-2B6E-D84F-81BC-E17285A2812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33732" y="4070133"/>
            <a:ext cx="4249617" cy="2660630"/>
          </a:xfrm>
          <a:prstGeom prst="rect">
            <a:avLst/>
          </a:prstGeom>
          <a:noFill/>
          <a:extLst>
            <a:ext uri="{909E8E84-426E-40DD-AFC4-6F175D3DCCD1}">
              <a14:hiddenFill xmlns:a14="http://schemas.microsoft.com/office/drawing/2010/main">
                <a:solidFill>
                  <a:srgbClr val="FFFFFF"/>
                </a:solidFill>
              </a14:hiddenFill>
            </a:ext>
          </a:extLst>
        </p:spPr>
      </p:pic>
      <p:sp>
        <p:nvSpPr>
          <p:cNvPr id="35" name="文字方塊 34">
            <a:extLst>
              <a:ext uri="{FF2B5EF4-FFF2-40B4-BE49-F238E27FC236}">
                <a16:creationId xmlns:a16="http://schemas.microsoft.com/office/drawing/2014/main" id="{E3F3B458-5D4E-4F46-864C-DA38FF0B4673}"/>
              </a:ext>
            </a:extLst>
          </p:cNvPr>
          <p:cNvSpPr txBox="1"/>
          <p:nvPr/>
        </p:nvSpPr>
        <p:spPr>
          <a:xfrm>
            <a:off x="4371670" y="3042029"/>
            <a:ext cx="5837804" cy="369332"/>
          </a:xfrm>
          <a:prstGeom prst="rect">
            <a:avLst/>
          </a:prstGeom>
          <a:noFill/>
        </p:spPr>
        <p:txBody>
          <a:bodyPr wrap="square">
            <a:spAutoFit/>
          </a:bodyPr>
          <a:lstStyle/>
          <a:p>
            <a:pPr marL="180975" indent="-180975">
              <a:buFont typeface="Arial" panose="020B0604020202020204" pitchFamily="34" charset="0"/>
              <a:buChar char="•"/>
            </a:pPr>
            <a:r>
              <a:rPr lang="en" altLang="zh-TW" sz="1800" b="0" i="0">
                <a:solidFill>
                  <a:schemeClr val="bg1"/>
                </a:solidFill>
                <a:effectLst/>
                <a:latin typeface="Roboto" panose="02000000000000000000" pitchFamily="2" charset="0"/>
              </a:rPr>
              <a:t>Windows/macOS/iOS/Android QVR Pro client</a:t>
            </a:r>
            <a:endParaRPr lang="zh-TW" altLang="en-US">
              <a:solidFill>
                <a:schemeClr val="bg1"/>
              </a:solidFill>
            </a:endParaRPr>
          </a:p>
        </p:txBody>
      </p:sp>
    </p:spTree>
    <p:extLst>
      <p:ext uri="{BB962C8B-B14F-4D97-AF65-F5344CB8AC3E}">
        <p14:creationId xmlns:p14="http://schemas.microsoft.com/office/powerpoint/2010/main" val="40799452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8" name="矩形: 圓角 7">
            <a:extLst>
              <a:ext uri="{FF2B5EF4-FFF2-40B4-BE49-F238E27FC236}">
                <a16:creationId xmlns:a16="http://schemas.microsoft.com/office/drawing/2014/main" id="{6DAE3DA8-DB0C-4CAE-B5CB-9FB6F31834A1}"/>
              </a:ext>
            </a:extLst>
          </p:cNvPr>
          <p:cNvSpPr/>
          <p:nvPr/>
        </p:nvSpPr>
        <p:spPr>
          <a:xfrm>
            <a:off x="5152480" y="1907004"/>
            <a:ext cx="7637432" cy="4388471"/>
          </a:xfrm>
          <a:prstGeom prst="roundRect">
            <a:avLst>
              <a:gd name="adj" fmla="val 0"/>
            </a:avLst>
          </a:prstGeom>
          <a:gradFill>
            <a:gsLst>
              <a:gs pos="0">
                <a:schemeClr val="tx1">
                  <a:alpha val="12000"/>
                </a:schemeClr>
              </a:gs>
              <a:gs pos="100000">
                <a:srgbClr val="1F2127">
                  <a:alpha val="64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endParaRPr>
          </a:p>
        </p:txBody>
      </p:sp>
      <p:sp>
        <p:nvSpPr>
          <p:cNvPr id="6" name="Google Shape;61;p14">
            <a:extLst>
              <a:ext uri="{FF2B5EF4-FFF2-40B4-BE49-F238E27FC236}">
                <a16:creationId xmlns:a16="http://schemas.microsoft.com/office/drawing/2014/main" id="{12030319-C9E3-404D-BA65-BF6F36F7ADAD}"/>
              </a:ext>
            </a:extLst>
          </p:cNvPr>
          <p:cNvSpPr txBox="1">
            <a:spLocks/>
          </p:cNvSpPr>
          <p:nvPr/>
        </p:nvSpPr>
        <p:spPr>
          <a:xfrm>
            <a:off x="923137" y="1907004"/>
            <a:ext cx="4229343" cy="1621903"/>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41294" indent="-241294">
              <a:lnSpc>
                <a:spcPts val="2400"/>
              </a:lnSpc>
              <a:spcBef>
                <a:spcPts val="1600"/>
              </a:spcBef>
              <a:buClr>
                <a:srgbClr val="E9613B"/>
              </a:buClr>
              <a:buSzPts val="1100"/>
              <a:buFont typeface="Wingdings" panose="05000000000000000000" pitchFamily="2" charset="2"/>
              <a:buChar char="l"/>
            </a:pPr>
            <a:r>
              <a:rPr lang="zh-TW" altLang="en-US">
                <a:solidFill>
                  <a:schemeClr val="bg1"/>
                </a:solidFill>
                <a:latin typeface="微軟正黑體" panose="020B0604030504040204" pitchFamily="34" charset="-120"/>
                <a:ea typeface="微軟正黑體" panose="020B0604030504040204" pitchFamily="34" charset="-120"/>
              </a:rPr>
              <a:t>通過</a:t>
            </a:r>
            <a:r>
              <a:rPr lang="en-US" altLang="zh-TW">
                <a:solidFill>
                  <a:schemeClr val="bg1"/>
                </a:solidFill>
                <a:latin typeface="微軟正黑體" panose="020B0604030504040204" pitchFamily="34" charset="-120"/>
                <a:ea typeface="微軟正黑體" panose="020B0604030504040204" pitchFamily="34" charset="-120"/>
              </a:rPr>
              <a:t> Google </a:t>
            </a:r>
            <a:r>
              <a:rPr lang="zh-TW" altLang="en-US">
                <a:solidFill>
                  <a:schemeClr val="bg1"/>
                </a:solidFill>
                <a:latin typeface="微軟正黑體" panose="020B0604030504040204" pitchFamily="34" charset="-120"/>
                <a:ea typeface="微軟正黑體" panose="020B0604030504040204" pitchFamily="34" charset="-120"/>
              </a:rPr>
              <a:t>正式認證，支援</a:t>
            </a:r>
            <a:r>
              <a:rPr lang="en-US" altLang="zh-TW">
                <a:solidFill>
                  <a:schemeClr val="bg1"/>
                </a:solidFill>
                <a:latin typeface="微軟正黑體" panose="020B0604030504040204" pitchFamily="34" charset="-120"/>
                <a:ea typeface="微軟正黑體" panose="020B0604030504040204" pitchFamily="34" charset="-120"/>
              </a:rPr>
              <a:t> Coral M.2 </a:t>
            </a:r>
            <a:r>
              <a:rPr lang="zh-TW" altLang="en-US">
                <a:solidFill>
                  <a:schemeClr val="bg1"/>
                </a:solidFill>
                <a:latin typeface="微軟正黑體" panose="020B0604030504040204" pitchFamily="34" charset="-120"/>
                <a:ea typeface="微軟正黑體" panose="020B0604030504040204" pitchFamily="34" charset="-120"/>
              </a:rPr>
              <a:t>與</a:t>
            </a:r>
            <a:r>
              <a:rPr lang="en-US" altLang="zh-TW">
                <a:solidFill>
                  <a:schemeClr val="bg1"/>
                </a:solidFill>
                <a:latin typeface="微軟正黑體" panose="020B0604030504040204" pitchFamily="34" charset="-120"/>
                <a:ea typeface="微軟正黑體" panose="020B0604030504040204" pitchFamily="34" charset="-120"/>
              </a:rPr>
              <a:t> USB TPU</a:t>
            </a:r>
            <a:r>
              <a:rPr lang="zh-TW" altLang="en-US">
                <a:solidFill>
                  <a:schemeClr val="bg1"/>
                </a:solidFill>
                <a:latin typeface="微軟正黑體" panose="020B0604030504040204" pitchFamily="34" charset="-120"/>
                <a:ea typeface="微軟正黑體" panose="020B0604030504040204" pitchFamily="34" charset="-120"/>
              </a:rPr>
              <a:t>裝置</a:t>
            </a:r>
          </a:p>
          <a:p>
            <a:pPr marL="241294" indent="-241294">
              <a:lnSpc>
                <a:spcPts val="2400"/>
              </a:lnSpc>
              <a:spcBef>
                <a:spcPts val="1600"/>
              </a:spcBef>
              <a:buClr>
                <a:srgbClr val="E9613B"/>
              </a:buClr>
              <a:buSzPts val="1100"/>
              <a:buFont typeface="Wingdings" panose="05000000000000000000" pitchFamily="2" charset="2"/>
              <a:buChar char="l"/>
            </a:pPr>
            <a:r>
              <a:rPr lang="zh-TW" altLang="en-US">
                <a:solidFill>
                  <a:schemeClr val="bg1"/>
                </a:solidFill>
                <a:latin typeface="微軟正黑體" panose="020B0604030504040204" pitchFamily="34" charset="-120"/>
                <a:ea typeface="微軟正黑體" panose="020B0604030504040204" pitchFamily="34" charset="-120"/>
              </a:rPr>
              <a:t>可同時支援多組</a:t>
            </a:r>
            <a:r>
              <a:rPr lang="en-US" altLang="zh-TW">
                <a:solidFill>
                  <a:schemeClr val="bg1"/>
                </a:solidFill>
                <a:latin typeface="微軟正黑體" panose="020B0604030504040204" pitchFamily="34" charset="-120"/>
                <a:ea typeface="微軟正黑體" panose="020B0604030504040204" pitchFamily="34" charset="-120"/>
              </a:rPr>
              <a:t>TPU</a:t>
            </a:r>
            <a:r>
              <a:rPr lang="zh-TW" altLang="en-US">
                <a:solidFill>
                  <a:schemeClr val="bg1"/>
                </a:solidFill>
                <a:latin typeface="微軟正黑體" panose="020B0604030504040204" pitchFamily="34" charset="-120"/>
                <a:ea typeface="微軟正黑體" panose="020B0604030504040204" pitchFamily="34" charset="-120"/>
              </a:rPr>
              <a:t>裝置</a:t>
            </a:r>
            <a:endParaRPr lang="en-US" altLang="zh-TW">
              <a:solidFill>
                <a:schemeClr val="bg1"/>
              </a:solidFill>
              <a:latin typeface="微軟正黑體" panose="020B0604030504040204" pitchFamily="34" charset="-120"/>
              <a:ea typeface="微軟正黑體" panose="020B0604030504040204" pitchFamily="34" charset="-120"/>
            </a:endParaRPr>
          </a:p>
        </p:txBody>
      </p:sp>
      <p:sp>
        <p:nvSpPr>
          <p:cNvPr id="7" name="Google Shape;79;p16">
            <a:extLst>
              <a:ext uri="{FF2B5EF4-FFF2-40B4-BE49-F238E27FC236}">
                <a16:creationId xmlns:a16="http://schemas.microsoft.com/office/drawing/2014/main" id="{74003714-237A-4C10-ADBF-D1106AA500D6}"/>
              </a:ext>
            </a:extLst>
          </p:cNvPr>
          <p:cNvSpPr txBox="1">
            <a:spLocks/>
          </p:cNvSpPr>
          <p:nvPr/>
        </p:nvSpPr>
        <p:spPr>
          <a:xfrm>
            <a:off x="952500" y="402066"/>
            <a:ext cx="10533047"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zh-TW" altLang="en-US" sz="4400" b="1">
                <a:solidFill>
                  <a:schemeClr val="bg1"/>
                </a:solidFill>
                <a:latin typeface="微軟正黑體" panose="020B0604030504040204" pitchFamily="34" charset="-120"/>
                <a:ea typeface="微軟正黑體" panose="020B0604030504040204" pitchFamily="34" charset="-120"/>
              </a:rPr>
              <a:t>支援</a:t>
            </a:r>
            <a:r>
              <a:rPr lang="en-US" altLang="zh-TW" sz="4400" b="1">
                <a:solidFill>
                  <a:schemeClr val="bg1"/>
                </a:solidFill>
                <a:latin typeface="微軟正黑體" panose="020B0604030504040204" pitchFamily="34" charset="-120"/>
                <a:ea typeface="微軟正黑體" panose="020B0604030504040204" pitchFamily="34" charset="-120"/>
              </a:rPr>
              <a:t> Coral Edge TPU </a:t>
            </a:r>
            <a:r>
              <a:rPr lang="zh-TW" altLang="en-US" sz="4400" b="1">
                <a:solidFill>
                  <a:schemeClr val="bg1"/>
                </a:solidFill>
                <a:latin typeface="微軟正黑體" panose="020B0604030504040204" pitchFamily="34" charset="-120"/>
                <a:ea typeface="微軟正黑體" panose="020B0604030504040204" pitchFamily="34" charset="-120"/>
              </a:rPr>
              <a:t>助力</a:t>
            </a:r>
            <a:r>
              <a:rPr lang="en-US" altLang="zh-TW" sz="4400" b="1">
                <a:solidFill>
                  <a:schemeClr val="bg1"/>
                </a:solidFill>
                <a:latin typeface="微軟正黑體" panose="020B0604030504040204" pitchFamily="34" charset="-120"/>
                <a:ea typeface="微軟正黑體" panose="020B0604030504040204" pitchFamily="34" charset="-120"/>
              </a:rPr>
              <a:t> AI </a:t>
            </a:r>
            <a:r>
              <a:rPr lang="zh-TW" altLang="en-US" sz="4400" b="1">
                <a:solidFill>
                  <a:schemeClr val="bg1"/>
                </a:solidFill>
                <a:latin typeface="微軟正黑體" panose="020B0604030504040204" pitchFamily="34" charset="-120"/>
                <a:ea typeface="微軟正黑體" panose="020B0604030504040204" pitchFamily="34" charset="-120"/>
              </a:rPr>
              <a:t>運算加速 </a:t>
            </a:r>
            <a:endParaRPr lang="en-US" sz="4400" b="1">
              <a:solidFill>
                <a:schemeClr val="bg1"/>
              </a:solidFill>
              <a:latin typeface="微軟正黑體" panose="020B0604030504040204" pitchFamily="34" charset="-120"/>
              <a:ea typeface="微軟正黑體" panose="020B0604030504040204" pitchFamily="34" charset="-120"/>
            </a:endParaRPr>
          </a:p>
        </p:txBody>
      </p:sp>
      <p:pic>
        <p:nvPicPr>
          <p:cNvPr id="193" name="Google Shape;193;p32"/>
          <p:cNvPicPr preferRelativeResize="0"/>
          <p:nvPr/>
        </p:nvPicPr>
        <p:blipFill rotWithShape="1">
          <a:blip r:embed="rId3">
            <a:alphaModFix/>
          </a:blip>
          <a:srcRect l="573" t="728" r="719" b="1109"/>
          <a:stretch/>
        </p:blipFill>
        <p:spPr>
          <a:xfrm>
            <a:off x="5033435" y="3025500"/>
            <a:ext cx="7122473" cy="3269975"/>
          </a:xfrm>
          <a:prstGeom prst="rect">
            <a:avLst/>
          </a:prstGeom>
          <a:noFill/>
          <a:ln>
            <a:noFill/>
          </a:ln>
        </p:spPr>
      </p:pic>
      <p:pic>
        <p:nvPicPr>
          <p:cNvPr id="4" name="Picture 3" descr="A red background with white text&#10;&#10;Description automatically generated with low confidence">
            <a:extLst>
              <a:ext uri="{FF2B5EF4-FFF2-40B4-BE49-F238E27FC236}">
                <a16:creationId xmlns:a16="http://schemas.microsoft.com/office/drawing/2014/main" id="{FD4ED31B-12F5-AC4A-A1E0-506B09AF7FE3}"/>
              </a:ext>
            </a:extLst>
          </p:cNvPr>
          <p:cNvPicPr>
            <a:picLocks noChangeAspect="1"/>
          </p:cNvPicPr>
          <p:nvPr/>
        </p:nvPicPr>
        <p:blipFill>
          <a:blip r:embed="rId4"/>
          <a:stretch>
            <a:fillRect/>
          </a:stretch>
        </p:blipFill>
        <p:spPr>
          <a:xfrm>
            <a:off x="9932367" y="1907004"/>
            <a:ext cx="2116365" cy="1893589"/>
          </a:xfrm>
          <a:prstGeom prst="rect">
            <a:avLst/>
          </a:prstGeom>
          <a:effectLst>
            <a:outerShdw blurRad="254000" dist="342900" dir="2700000" algn="tl" rotWithShape="0">
              <a:prstClr val="black">
                <a:alpha val="33000"/>
              </a:prstClr>
            </a:outerShdw>
          </a:effectLst>
        </p:spPr>
      </p:pic>
      <p:sp>
        <p:nvSpPr>
          <p:cNvPr id="9" name="文字方塊 8">
            <a:extLst>
              <a:ext uri="{FF2B5EF4-FFF2-40B4-BE49-F238E27FC236}">
                <a16:creationId xmlns:a16="http://schemas.microsoft.com/office/drawing/2014/main" id="{3BF78463-7031-1741-8B55-5A6FEFE9CA32}"/>
              </a:ext>
            </a:extLst>
          </p:cNvPr>
          <p:cNvSpPr txBox="1"/>
          <p:nvPr/>
        </p:nvSpPr>
        <p:spPr>
          <a:xfrm>
            <a:off x="1132763" y="4211332"/>
            <a:ext cx="2790613" cy="369332"/>
          </a:xfrm>
          <a:prstGeom prst="rect">
            <a:avLst/>
          </a:prstGeom>
          <a:noFill/>
        </p:spPr>
        <p:txBody>
          <a:bodyPr wrap="square">
            <a:spAutoFit/>
          </a:bodyPr>
          <a:lstStyle/>
          <a:p>
            <a:r>
              <a:rPr lang="zh-TW" altLang="en-US">
                <a:solidFill>
                  <a:schemeClr val="bg1"/>
                </a:solidFill>
              </a:rPr>
              <a:t>https://coral.ai/products/</a:t>
            </a:r>
          </a:p>
        </p:txBody>
      </p:sp>
      <p:pic>
        <p:nvPicPr>
          <p:cNvPr id="1030" name="Picture 6" descr="g650-04686-01-qnap">
            <a:extLst>
              <a:ext uri="{FF2B5EF4-FFF2-40B4-BE49-F238E27FC236}">
                <a16:creationId xmlns:a16="http://schemas.microsoft.com/office/drawing/2014/main" id="{A940030A-750C-E549-BAE3-99C95C56882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4417" b="17745"/>
          <a:stretch/>
        </p:blipFill>
        <p:spPr bwMode="auto">
          <a:xfrm>
            <a:off x="2694272" y="5170810"/>
            <a:ext cx="2458208" cy="69760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g950-06809-01-qnap">
            <a:extLst>
              <a:ext uri="{FF2B5EF4-FFF2-40B4-BE49-F238E27FC236}">
                <a16:creationId xmlns:a16="http://schemas.microsoft.com/office/drawing/2014/main" id="{8C6A4826-64C6-AC4B-A942-0BF7C0BD38F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7993" y="4339867"/>
            <a:ext cx="2301510" cy="21160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10" name="矩形 9">
            <a:extLst>
              <a:ext uri="{FF2B5EF4-FFF2-40B4-BE49-F238E27FC236}">
                <a16:creationId xmlns:a16="http://schemas.microsoft.com/office/drawing/2014/main" id="{072E884D-37A8-4281-8156-7DF1FB77EBEB}"/>
              </a:ext>
            </a:extLst>
          </p:cNvPr>
          <p:cNvSpPr/>
          <p:nvPr/>
        </p:nvSpPr>
        <p:spPr>
          <a:xfrm>
            <a:off x="-42324" y="0"/>
            <a:ext cx="12234323" cy="6858000"/>
          </a:xfrm>
          <a:prstGeom prst="rect">
            <a:avLst/>
          </a:prstGeom>
          <a:gradFill>
            <a:gsLst>
              <a:gs pos="0">
                <a:srgbClr val="DFE3EE"/>
              </a:gs>
              <a:gs pos="100000">
                <a:srgbClr val="E6E6E6"/>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3" name="圖形 12">
            <a:extLst>
              <a:ext uri="{FF2B5EF4-FFF2-40B4-BE49-F238E27FC236}">
                <a16:creationId xmlns:a16="http://schemas.microsoft.com/office/drawing/2014/main" id="{DA4D1211-E1AA-4426-810D-CA202B6D0F0C}"/>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1" r="17280"/>
          <a:stretch/>
        </p:blipFill>
        <p:spPr>
          <a:xfrm>
            <a:off x="6515089" y="0"/>
            <a:ext cx="5676912" cy="6858000"/>
          </a:xfrm>
          <a:prstGeom prst="rect">
            <a:avLst/>
          </a:prstGeom>
        </p:spPr>
      </p:pic>
      <p:grpSp>
        <p:nvGrpSpPr>
          <p:cNvPr id="9" name="群組 8">
            <a:extLst>
              <a:ext uri="{FF2B5EF4-FFF2-40B4-BE49-F238E27FC236}">
                <a16:creationId xmlns:a16="http://schemas.microsoft.com/office/drawing/2014/main" id="{B0C4F38B-379A-4B93-842C-23E24C5C6624}"/>
              </a:ext>
            </a:extLst>
          </p:cNvPr>
          <p:cNvGrpSpPr/>
          <p:nvPr/>
        </p:nvGrpSpPr>
        <p:grpSpPr>
          <a:xfrm>
            <a:off x="4719591" y="1304651"/>
            <a:ext cx="7472409" cy="4555065"/>
            <a:chOff x="3539693" y="349803"/>
            <a:chExt cx="5604307" cy="3416299"/>
          </a:xfrm>
        </p:grpSpPr>
        <p:pic>
          <p:nvPicPr>
            <p:cNvPr id="7" name="圖片 6" descr="一張含有 文字, 電子用品, 監視器, 電腦 的圖片&#10;&#10;自動產生的描述">
              <a:extLst>
                <a:ext uri="{FF2B5EF4-FFF2-40B4-BE49-F238E27FC236}">
                  <a16:creationId xmlns:a16="http://schemas.microsoft.com/office/drawing/2014/main" id="{B5A9A7E8-C7B5-445C-89F5-BFFD0B684C98}"/>
                </a:ext>
              </a:extLst>
            </p:cNvPr>
            <p:cNvPicPr>
              <a:picLocks noChangeAspect="1"/>
            </p:cNvPicPr>
            <p:nvPr/>
          </p:nvPicPr>
          <p:blipFill rotWithShape="1">
            <a:blip r:embed="rId5"/>
            <a:srcRect r="10220"/>
            <a:stretch/>
          </p:blipFill>
          <p:spPr>
            <a:xfrm>
              <a:off x="3539693" y="349803"/>
              <a:ext cx="5604307" cy="3416299"/>
            </a:xfrm>
            <a:prstGeom prst="rect">
              <a:avLst/>
            </a:prstGeom>
          </p:spPr>
        </p:pic>
        <p:pic>
          <p:nvPicPr>
            <p:cNvPr id="3" name="圖片 2" descr="一張含有 個人, 室外, 團體, 數個 的圖片&#10;&#10;自動產生的描述">
              <a:extLst>
                <a:ext uri="{FF2B5EF4-FFF2-40B4-BE49-F238E27FC236}">
                  <a16:creationId xmlns:a16="http://schemas.microsoft.com/office/drawing/2014/main" id="{3FB0A7AF-FD99-4C04-A2E6-D4FC40503DC1}"/>
                </a:ext>
              </a:extLst>
            </p:cNvPr>
            <p:cNvPicPr>
              <a:picLocks noChangeAspect="1"/>
            </p:cNvPicPr>
            <p:nvPr/>
          </p:nvPicPr>
          <p:blipFill rotWithShape="1">
            <a:blip r:embed="rId6"/>
            <a:srcRect l="1522" b="6649"/>
            <a:stretch/>
          </p:blipFill>
          <p:spPr>
            <a:xfrm>
              <a:off x="4467117" y="555638"/>
              <a:ext cx="4430145" cy="2798970"/>
            </a:xfrm>
            <a:prstGeom prst="rect">
              <a:avLst/>
            </a:prstGeom>
            <a:effectLst>
              <a:innerShdw blurRad="114300">
                <a:prstClr val="black"/>
              </a:innerShdw>
            </a:effectLst>
          </p:spPr>
        </p:pic>
      </p:grpSp>
      <p:sp>
        <p:nvSpPr>
          <p:cNvPr id="11" name="Google Shape;61;p14">
            <a:extLst>
              <a:ext uri="{FF2B5EF4-FFF2-40B4-BE49-F238E27FC236}">
                <a16:creationId xmlns:a16="http://schemas.microsoft.com/office/drawing/2014/main" id="{81F46595-4E0C-44B1-833C-8FEEEEA49F1B}"/>
              </a:ext>
            </a:extLst>
          </p:cNvPr>
          <p:cNvSpPr txBox="1">
            <a:spLocks/>
          </p:cNvSpPr>
          <p:nvPr/>
        </p:nvSpPr>
        <p:spPr>
          <a:xfrm>
            <a:off x="38135" y="3693871"/>
            <a:ext cx="4490741" cy="2785608"/>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114300" indent="0" fontAlgn="base">
              <a:buNone/>
            </a:pPr>
            <a:r>
              <a:rPr lang="zh-TW" altLang="en-US"/>
              <a:t>智慧影像分析，一台 </a:t>
            </a:r>
            <a:r>
              <a:rPr lang="en" altLang="zh-TW"/>
              <a:t>NAS </a:t>
            </a:r>
            <a:r>
              <a:rPr lang="zh-TW" altLang="en-US"/>
              <a:t>搞定</a:t>
            </a:r>
            <a:endParaRPr lang="en-US" altLang="zh-TW"/>
          </a:p>
          <a:p>
            <a:pPr fontAlgn="base"/>
            <a:r>
              <a:rPr lang="zh-TW" altLang="en-US"/>
              <a:t>建立人臉資料庫，智慧把關更安心</a:t>
            </a:r>
          </a:p>
          <a:p>
            <a:pPr fontAlgn="base"/>
            <a:r>
              <a:rPr lang="zh-TW" altLang="en-US"/>
              <a:t>動態人臉辨識與分析</a:t>
            </a:r>
          </a:p>
          <a:p>
            <a:pPr fontAlgn="base"/>
            <a:r>
              <a:rPr lang="zh-TW" altLang="en-US"/>
              <a:t>口罩偵測辨識</a:t>
            </a:r>
            <a:endParaRPr lang="en-US" altLang="zh-TW"/>
          </a:p>
          <a:p>
            <a:pPr fontAlgn="base"/>
            <a:r>
              <a:rPr lang="zh-TW" altLang="en-US"/>
              <a:t>支援 </a:t>
            </a:r>
            <a:r>
              <a:rPr lang="en" altLang="zh-TW"/>
              <a:t>Edge TPU</a:t>
            </a:r>
            <a:r>
              <a:rPr lang="zh-TW" altLang="en"/>
              <a:t>，</a:t>
            </a:r>
            <a:r>
              <a:rPr lang="zh-TW" altLang="en-US"/>
              <a:t>加速人臉辨識分析</a:t>
            </a:r>
            <a:endParaRPr lang="en-US" altLang="zh-TW"/>
          </a:p>
          <a:p>
            <a:pPr fontAlgn="base"/>
            <a:r>
              <a:rPr lang="zh-TW" altLang="en-US"/>
              <a:t>整合 </a:t>
            </a:r>
            <a:r>
              <a:rPr lang="en" altLang="zh-TW"/>
              <a:t>QVR Pro </a:t>
            </a:r>
            <a:r>
              <a:rPr lang="zh-TW" altLang="en-US"/>
              <a:t>監控應用，發揮更多用途：串流影像、人臉搜索、建立ＡＩ</a:t>
            </a:r>
            <a:r>
              <a:rPr lang="en-US" altLang="zh-TW"/>
              <a:t> </a:t>
            </a:r>
            <a:r>
              <a:rPr lang="zh-TW" altLang="en-US"/>
              <a:t>事件</a:t>
            </a:r>
          </a:p>
        </p:txBody>
      </p:sp>
      <p:sp>
        <p:nvSpPr>
          <p:cNvPr id="12" name="Google Shape;79;p16">
            <a:extLst>
              <a:ext uri="{FF2B5EF4-FFF2-40B4-BE49-F238E27FC236}">
                <a16:creationId xmlns:a16="http://schemas.microsoft.com/office/drawing/2014/main" id="{C8B3CCF9-4FB8-4872-9B78-D9DDAD593950}"/>
              </a:ext>
            </a:extLst>
          </p:cNvPr>
          <p:cNvSpPr txBox="1">
            <a:spLocks/>
          </p:cNvSpPr>
          <p:nvPr/>
        </p:nvSpPr>
        <p:spPr>
          <a:xfrm>
            <a:off x="100549" y="2422508"/>
            <a:ext cx="5749991" cy="7641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267" b="1">
                <a:solidFill>
                  <a:schemeClr val="tx1"/>
                </a:solidFill>
                <a:latin typeface="微軟正黑體" panose="020B0604030504040204" pitchFamily="34" charset="-120"/>
                <a:ea typeface="微軟正黑體" panose="020B0604030504040204" pitchFamily="34" charset="-120"/>
              </a:rPr>
              <a:t>QVR Face Insight</a:t>
            </a:r>
          </a:p>
          <a:p>
            <a:r>
              <a:rPr lang="en" altLang="zh-TW"/>
              <a:t>QNAP </a:t>
            </a:r>
            <a:r>
              <a:rPr lang="zh-TW" altLang="en-US"/>
              <a:t>智慧人臉辨識分析解決方案</a:t>
            </a:r>
            <a:endParaRPr lang="en-US" sz="4000" b="1">
              <a:solidFill>
                <a:schemeClr val="tx1"/>
              </a:solidFill>
              <a:latin typeface="微軟正黑體" panose="020B0604030504040204" pitchFamily="34" charset="-120"/>
              <a:ea typeface="微軟正黑體" panose="020B0604030504040204" pitchFamily="34" charset="-120"/>
            </a:endParaRPr>
          </a:p>
        </p:txBody>
      </p:sp>
      <p:sp>
        <p:nvSpPr>
          <p:cNvPr id="17" name="矩形: 圓角 16">
            <a:extLst>
              <a:ext uri="{FF2B5EF4-FFF2-40B4-BE49-F238E27FC236}">
                <a16:creationId xmlns:a16="http://schemas.microsoft.com/office/drawing/2014/main" id="{3B95E637-44EC-49C8-875A-ED13CFE37BB6}"/>
              </a:ext>
            </a:extLst>
          </p:cNvPr>
          <p:cNvSpPr/>
          <p:nvPr/>
        </p:nvSpPr>
        <p:spPr>
          <a:xfrm>
            <a:off x="401395" y="358137"/>
            <a:ext cx="2766247" cy="2855660"/>
          </a:xfrm>
          <a:prstGeom prst="roundRect">
            <a:avLst>
              <a:gd name="adj" fmla="val 5874"/>
            </a:avLst>
          </a:prstGeom>
          <a:gradFill>
            <a:gsLst>
              <a:gs pos="0">
                <a:schemeClr val="tx1">
                  <a:alpha val="12000"/>
                </a:schemeClr>
              </a:gs>
              <a:gs pos="100000">
                <a:srgbClr val="1F2127">
                  <a:alpha val="20000"/>
                </a:srgbClr>
              </a:gs>
            </a:gsLst>
            <a:lin ang="5400000" scaled="1"/>
          </a:gradFill>
          <a:ln>
            <a:noFill/>
          </a:ln>
          <a:effectLst>
            <a:outerShdw dist="50800" dir="5400000" algn="ctr" rotWithShape="0">
              <a:srgbClr val="000000">
                <a:alpha val="43137"/>
              </a:srgbClr>
            </a:outerShdw>
            <a:softEdge rad="444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p>
        </p:txBody>
      </p:sp>
      <p:pic>
        <p:nvPicPr>
          <p:cNvPr id="7170" name="Picture 2">
            <a:extLst>
              <a:ext uri="{FF2B5EF4-FFF2-40B4-BE49-F238E27FC236}">
                <a16:creationId xmlns:a16="http://schemas.microsoft.com/office/drawing/2014/main" id="{2091D577-8B95-AF4F-AE6B-167C3166CB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61763" y="122816"/>
            <a:ext cx="3865984" cy="2899488"/>
          </a:xfrm>
          <a:prstGeom prst="rect">
            <a:avLst/>
          </a:prstGeom>
          <a:noFill/>
          <a:extLst>
            <a:ext uri="{909E8E84-426E-40DD-AFC4-6F175D3DCCD1}">
              <a14:hiddenFill xmlns:a14="http://schemas.microsoft.com/office/drawing/2010/main">
                <a:solidFill>
                  <a:srgbClr val="FFFFFF"/>
                </a:solidFill>
              </a14:hiddenFill>
            </a:ext>
          </a:extLst>
        </p:spPr>
      </p:pic>
      <p:pic>
        <p:nvPicPr>
          <p:cNvPr id="5" name="圖片 4">
            <a:extLst>
              <a:ext uri="{FF2B5EF4-FFF2-40B4-BE49-F238E27FC236}">
                <a16:creationId xmlns:a16="http://schemas.microsoft.com/office/drawing/2014/main" id="{D7FCD634-CA9F-4449-9D25-D678F7601D7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7660" y="403736"/>
            <a:ext cx="2132550" cy="2132550"/>
          </a:xfrm>
          <a:prstGeom prst="rect">
            <a:avLst/>
          </a:prstGeom>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descr="一張含有 文字 的圖片&#10;&#10;自動產生的描述">
            <a:extLst>
              <a:ext uri="{FF2B5EF4-FFF2-40B4-BE49-F238E27FC236}">
                <a16:creationId xmlns:a16="http://schemas.microsoft.com/office/drawing/2014/main" id="{7A737DA2-9FED-C543-AEF9-F60F1FF0E8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661" y="2152650"/>
            <a:ext cx="7197558" cy="4066074"/>
          </a:xfrm>
          <a:prstGeom prst="rect">
            <a:avLst/>
          </a:prstGeom>
        </p:spPr>
      </p:pic>
      <p:sp>
        <p:nvSpPr>
          <p:cNvPr id="6" name="文字方塊 5">
            <a:extLst>
              <a:ext uri="{FF2B5EF4-FFF2-40B4-BE49-F238E27FC236}">
                <a16:creationId xmlns:a16="http://schemas.microsoft.com/office/drawing/2014/main" id="{3BB7A978-F67D-4040-9D69-4F1AE48F5B8C}"/>
              </a:ext>
            </a:extLst>
          </p:cNvPr>
          <p:cNvSpPr txBox="1"/>
          <p:nvPr/>
        </p:nvSpPr>
        <p:spPr>
          <a:xfrm>
            <a:off x="8173616" y="2152650"/>
            <a:ext cx="3778898" cy="2585323"/>
          </a:xfrm>
          <a:prstGeom prst="rect">
            <a:avLst/>
          </a:prstGeom>
          <a:noFill/>
        </p:spPr>
        <p:txBody>
          <a:bodyPr wrap="square">
            <a:spAutoFit/>
          </a:bodyPr>
          <a:lstStyle/>
          <a:p>
            <a:pPr fontAlgn="base"/>
            <a:r>
              <a:rPr lang="en" altLang="zh-TW">
                <a:solidFill>
                  <a:schemeClr val="bg1"/>
                </a:solidFill>
                <a:latin typeface="微軟正黑體" panose="020B0604030504040204" pitchFamily="34" charset="-120"/>
                <a:ea typeface="微軟正黑體" panose="020B0604030504040204" pitchFamily="34" charset="-120"/>
              </a:rPr>
              <a:t>TDS-h2489FU </a:t>
            </a:r>
            <a:r>
              <a:rPr lang="zh-TW" altLang="en-US">
                <a:solidFill>
                  <a:schemeClr val="bg1"/>
                </a:solidFill>
                <a:latin typeface="微軟正黑體" panose="020B0604030504040204" pitchFamily="34" charset="-120"/>
                <a:ea typeface="微軟正黑體" panose="020B0604030504040204" pitchFamily="34" charset="-120"/>
              </a:rPr>
              <a:t>出貨搭載 </a:t>
            </a:r>
            <a:r>
              <a:rPr lang="en" altLang="zh-TW" err="1">
                <a:solidFill>
                  <a:schemeClr val="bg1"/>
                </a:solidFill>
                <a:latin typeface="微軟正黑體" panose="020B0604030504040204" pitchFamily="34" charset="-120"/>
                <a:ea typeface="微軟正黑體" panose="020B0604030504040204" pitchFamily="34" charset="-120"/>
              </a:rPr>
              <a:t>QuTS</a:t>
            </a:r>
            <a:r>
              <a:rPr lang="en" altLang="zh-TW">
                <a:solidFill>
                  <a:schemeClr val="bg1"/>
                </a:solidFill>
                <a:latin typeface="微軟正黑體" panose="020B0604030504040204" pitchFamily="34" charset="-120"/>
                <a:ea typeface="微軟正黑體" panose="020B0604030504040204" pitchFamily="34" charset="-120"/>
              </a:rPr>
              <a:t> hero </a:t>
            </a:r>
            <a:r>
              <a:rPr lang="zh-TW" altLang="en-US">
                <a:solidFill>
                  <a:schemeClr val="bg1"/>
                </a:solidFill>
                <a:latin typeface="微軟正黑體" panose="020B0604030504040204" pitchFamily="34" charset="-120"/>
                <a:ea typeface="微軟正黑體" panose="020B0604030504040204" pitchFamily="34" charset="-120"/>
              </a:rPr>
              <a:t>作業系統，提供獨特的資料完整度保護特性。您亦可依需求更改為 </a:t>
            </a:r>
            <a:r>
              <a:rPr lang="en" altLang="zh-TW">
                <a:solidFill>
                  <a:schemeClr val="bg1"/>
                </a:solidFill>
                <a:latin typeface="微軟正黑體" panose="020B0604030504040204" pitchFamily="34" charset="-120"/>
                <a:ea typeface="微軟正黑體" panose="020B0604030504040204" pitchFamily="34" charset="-120"/>
              </a:rPr>
              <a:t>QTS </a:t>
            </a:r>
            <a:r>
              <a:rPr lang="zh-TW" altLang="en-US">
                <a:solidFill>
                  <a:schemeClr val="bg1"/>
                </a:solidFill>
                <a:latin typeface="微軟正黑體" panose="020B0604030504040204" pitchFamily="34" charset="-120"/>
                <a:ea typeface="微軟正黑體" panose="020B0604030504040204" pitchFamily="34" charset="-120"/>
              </a:rPr>
              <a:t>作業系統，獲得更強悍的資料傳輸效能及更精省的記憶體使用效率，並享有 </a:t>
            </a:r>
            <a:r>
              <a:rPr lang="en" altLang="zh-TW" err="1">
                <a:solidFill>
                  <a:schemeClr val="bg1"/>
                </a:solidFill>
                <a:latin typeface="微軟正黑體" panose="020B0604030504040204" pitchFamily="34" charset="-120"/>
                <a:ea typeface="微軟正黑體" panose="020B0604030504040204" pitchFamily="34" charset="-120"/>
              </a:rPr>
              <a:t>Qtier</a:t>
            </a:r>
            <a:r>
              <a:rPr lang="en" altLang="zh-TW">
                <a:solidFill>
                  <a:schemeClr val="bg1"/>
                </a:solidFill>
                <a:latin typeface="微軟正黑體" panose="020B0604030504040204" pitchFamily="34" charset="-120"/>
                <a:ea typeface="微軟正黑體" panose="020B0604030504040204" pitchFamily="34" charset="-120"/>
              </a:rPr>
              <a:t> </a:t>
            </a:r>
            <a:r>
              <a:rPr lang="zh-TW" altLang="en-US">
                <a:solidFill>
                  <a:schemeClr val="bg1"/>
                </a:solidFill>
                <a:latin typeface="微軟正黑體" panose="020B0604030504040204" pitchFamily="34" charset="-120"/>
                <a:ea typeface="微軟正黑體" panose="020B0604030504040204" pitchFamily="34" charset="-120"/>
              </a:rPr>
              <a:t>自動分層儲存功能。轉換為 </a:t>
            </a:r>
            <a:r>
              <a:rPr lang="en" altLang="zh-TW">
                <a:solidFill>
                  <a:schemeClr val="bg1"/>
                </a:solidFill>
                <a:latin typeface="微軟正黑體" panose="020B0604030504040204" pitchFamily="34" charset="-120"/>
                <a:ea typeface="微軟正黑體" panose="020B0604030504040204" pitchFamily="34" charset="-120"/>
              </a:rPr>
              <a:t>QTS </a:t>
            </a:r>
            <a:r>
              <a:rPr lang="zh-TW" altLang="en-US">
                <a:solidFill>
                  <a:schemeClr val="bg1"/>
                </a:solidFill>
                <a:latin typeface="微軟正黑體" panose="020B0604030504040204" pitchFamily="34" charset="-120"/>
                <a:ea typeface="微軟正黑體" panose="020B0604030504040204" pitchFamily="34" charset="-120"/>
              </a:rPr>
              <a:t>作業系統的 </a:t>
            </a:r>
            <a:r>
              <a:rPr lang="en" altLang="zh-TW">
                <a:solidFill>
                  <a:schemeClr val="bg1"/>
                </a:solidFill>
                <a:latin typeface="微軟正黑體" panose="020B0604030504040204" pitchFamily="34" charset="-120"/>
                <a:ea typeface="微軟正黑體" panose="020B0604030504040204" pitchFamily="34" charset="-120"/>
              </a:rPr>
              <a:t>TDS-h2489FU </a:t>
            </a:r>
            <a:r>
              <a:rPr lang="zh-TW" altLang="en-US">
                <a:solidFill>
                  <a:schemeClr val="bg1"/>
                </a:solidFill>
                <a:latin typeface="微軟正黑體" panose="020B0604030504040204" pitchFamily="34" charset="-120"/>
                <a:ea typeface="微軟正黑體" panose="020B0604030504040204" pitchFamily="34" charset="-120"/>
              </a:rPr>
              <a:t>可與其他同樣運行 </a:t>
            </a:r>
            <a:r>
              <a:rPr lang="en" altLang="zh-TW">
                <a:solidFill>
                  <a:schemeClr val="bg1"/>
                </a:solidFill>
                <a:latin typeface="微軟正黑體" panose="020B0604030504040204" pitchFamily="34" charset="-120"/>
                <a:ea typeface="微軟正黑體" panose="020B0604030504040204" pitchFamily="34" charset="-120"/>
              </a:rPr>
              <a:t>QTS </a:t>
            </a:r>
            <a:r>
              <a:rPr lang="zh-TW" altLang="en-US">
                <a:solidFill>
                  <a:schemeClr val="bg1"/>
                </a:solidFill>
                <a:latin typeface="微軟正黑體" panose="020B0604030504040204" pitchFamily="34" charset="-120"/>
                <a:ea typeface="微軟正黑體" panose="020B0604030504040204" pitchFamily="34" charset="-120"/>
              </a:rPr>
              <a:t>的 </a:t>
            </a:r>
            <a:r>
              <a:rPr lang="en" altLang="zh-TW">
                <a:solidFill>
                  <a:schemeClr val="bg1"/>
                </a:solidFill>
                <a:latin typeface="微軟正黑體" panose="020B0604030504040204" pitchFamily="34" charset="-120"/>
                <a:ea typeface="微軟正黑體" panose="020B0604030504040204" pitchFamily="34" charset="-120"/>
              </a:rPr>
              <a:t>QNAP NAS </a:t>
            </a:r>
            <a:r>
              <a:rPr lang="zh-TW" altLang="en-US">
                <a:solidFill>
                  <a:schemeClr val="bg1"/>
                </a:solidFill>
                <a:latin typeface="微軟正黑體" panose="020B0604030504040204" pitchFamily="34" charset="-120"/>
                <a:ea typeface="微軟正黑體" panose="020B0604030504040204" pitchFamily="34" charset="-120"/>
              </a:rPr>
              <a:t>進行系統遷移。</a:t>
            </a:r>
            <a:endParaRPr lang="zh-TW" altLang="en-US" b="0" i="0">
              <a:solidFill>
                <a:schemeClr val="bg1"/>
              </a:solidFill>
              <a:effectLst/>
              <a:latin typeface="微軟正黑體" panose="020B0604030504040204" pitchFamily="34" charset="-120"/>
              <a:ea typeface="微軟正黑體" panose="020B0604030504040204" pitchFamily="34" charset="-120"/>
            </a:endParaRPr>
          </a:p>
        </p:txBody>
      </p:sp>
      <p:sp>
        <p:nvSpPr>
          <p:cNvPr id="8" name="文字方塊 7">
            <a:extLst>
              <a:ext uri="{FF2B5EF4-FFF2-40B4-BE49-F238E27FC236}">
                <a16:creationId xmlns:a16="http://schemas.microsoft.com/office/drawing/2014/main" id="{AB1E2C9C-AFEE-E744-A30C-19322EFD53F2}"/>
              </a:ext>
            </a:extLst>
          </p:cNvPr>
          <p:cNvSpPr txBox="1"/>
          <p:nvPr/>
        </p:nvSpPr>
        <p:spPr>
          <a:xfrm>
            <a:off x="8173616" y="5264617"/>
            <a:ext cx="3650602" cy="954107"/>
          </a:xfrm>
          <a:prstGeom prst="rect">
            <a:avLst/>
          </a:prstGeom>
          <a:noFill/>
        </p:spPr>
        <p:txBody>
          <a:bodyPr wrap="square">
            <a:spAutoFit/>
          </a:bodyPr>
          <a:lstStyle/>
          <a:p>
            <a:pPr algn="l" fontAlgn="base"/>
            <a:r>
              <a:rPr lang="zh-TW" altLang="en-US" sz="1400" b="0" i="0">
                <a:solidFill>
                  <a:schemeClr val="bg1"/>
                </a:solidFill>
                <a:effectLst/>
                <a:latin typeface="微軟正黑體" panose="020B0604030504040204" pitchFamily="34" charset="-120"/>
                <a:ea typeface="微軟正黑體" panose="020B0604030504040204" pitchFamily="34" charset="-120"/>
              </a:rPr>
              <a:t>注意：</a:t>
            </a:r>
          </a:p>
          <a:p>
            <a:pPr algn="l" fontAlgn="base">
              <a:buFont typeface="Arial" panose="020B0604020202020204" pitchFamily="34" charset="0"/>
              <a:buChar char="•"/>
            </a:pPr>
            <a:r>
              <a:rPr lang="zh-TW" altLang="en-US" sz="1400" b="0" i="0">
                <a:solidFill>
                  <a:schemeClr val="bg1"/>
                </a:solidFill>
                <a:effectLst/>
                <a:latin typeface="微軟正黑體" panose="020B0604030504040204" pitchFamily="34" charset="-120"/>
                <a:ea typeface="微軟正黑體" panose="020B0604030504040204" pitchFamily="34" charset="-120"/>
              </a:rPr>
              <a:t>由於 </a:t>
            </a:r>
            <a:r>
              <a:rPr lang="en" altLang="zh-TW" sz="1400" b="0" i="0">
                <a:solidFill>
                  <a:schemeClr val="bg1"/>
                </a:solidFill>
                <a:effectLst/>
                <a:latin typeface="微軟正黑體" panose="020B0604030504040204" pitchFamily="34" charset="-120"/>
                <a:ea typeface="微軟正黑體" panose="020B0604030504040204" pitchFamily="34" charset="-120"/>
              </a:rPr>
              <a:t>QTS </a:t>
            </a:r>
            <a:r>
              <a:rPr lang="zh-TW" altLang="en-US" sz="1400" b="0" i="0">
                <a:solidFill>
                  <a:schemeClr val="bg1"/>
                </a:solidFill>
                <a:effectLst/>
                <a:latin typeface="微軟正黑體" panose="020B0604030504040204" pitchFamily="34" charset="-120"/>
                <a:ea typeface="微軟正黑體" panose="020B0604030504040204" pitchFamily="34" charset="-120"/>
              </a:rPr>
              <a:t>與 </a:t>
            </a:r>
            <a:r>
              <a:rPr lang="en" altLang="zh-TW" sz="1400" b="0" i="0">
                <a:solidFill>
                  <a:schemeClr val="bg1"/>
                </a:solidFill>
                <a:effectLst/>
                <a:latin typeface="微軟正黑體" panose="020B0604030504040204" pitchFamily="34" charset="-120"/>
                <a:ea typeface="微軟正黑體" panose="020B0604030504040204" pitchFamily="34" charset="-120"/>
              </a:rPr>
              <a:t>QuTS hero </a:t>
            </a:r>
            <a:r>
              <a:rPr lang="zh-TW" altLang="en-US" sz="1400" b="0" i="0">
                <a:solidFill>
                  <a:schemeClr val="bg1"/>
                </a:solidFill>
                <a:effectLst/>
                <a:latin typeface="微軟正黑體" panose="020B0604030504040204" pitchFamily="34" charset="-120"/>
                <a:ea typeface="微軟正黑體" panose="020B0604030504040204" pitchFamily="34" charset="-120"/>
              </a:rPr>
              <a:t>採用不同檔案系統，請用戶務必先空機 </a:t>
            </a:r>
            <a:r>
              <a:rPr lang="en-US" altLang="zh-TW" sz="1400" b="0" i="0">
                <a:solidFill>
                  <a:schemeClr val="bg1"/>
                </a:solidFill>
                <a:effectLst/>
                <a:latin typeface="微軟正黑體" panose="020B0604030504040204" pitchFamily="34" charset="-120"/>
                <a:ea typeface="微軟正黑體" panose="020B0604030504040204" pitchFamily="34" charset="-120"/>
              </a:rPr>
              <a:t>(</a:t>
            </a:r>
            <a:r>
              <a:rPr lang="zh-TW" altLang="en-US" sz="1400" b="0" i="0">
                <a:solidFill>
                  <a:schemeClr val="bg1"/>
                </a:solidFill>
                <a:effectLst/>
                <a:latin typeface="微軟正黑體" panose="020B0604030504040204" pitchFamily="34" charset="-120"/>
                <a:ea typeface="微軟正黑體" panose="020B0604030504040204" pitchFamily="34" charset="-120"/>
              </a:rPr>
              <a:t>不裝入硬碟</a:t>
            </a:r>
            <a:r>
              <a:rPr lang="en-US" altLang="zh-TW" sz="1400" b="0" i="0">
                <a:solidFill>
                  <a:schemeClr val="bg1"/>
                </a:solidFill>
                <a:effectLst/>
                <a:latin typeface="微軟正黑體" panose="020B0604030504040204" pitchFamily="34" charset="-120"/>
                <a:ea typeface="微軟正黑體" panose="020B0604030504040204" pitchFamily="34" charset="-120"/>
              </a:rPr>
              <a:t>) </a:t>
            </a:r>
            <a:r>
              <a:rPr lang="zh-TW" altLang="en-US" sz="1400" b="0" i="0">
                <a:solidFill>
                  <a:schemeClr val="bg1"/>
                </a:solidFill>
                <a:effectLst/>
                <a:latin typeface="微軟正黑體" panose="020B0604030504040204" pitchFamily="34" charset="-120"/>
                <a:ea typeface="微軟正黑體" panose="020B0604030504040204" pitchFamily="34" charset="-120"/>
              </a:rPr>
              <a:t>切換作業系統後，再執行系統遷移。</a:t>
            </a:r>
          </a:p>
        </p:txBody>
      </p:sp>
      <p:sp>
        <p:nvSpPr>
          <p:cNvPr id="7" name="標題 2">
            <a:extLst>
              <a:ext uri="{FF2B5EF4-FFF2-40B4-BE49-F238E27FC236}">
                <a16:creationId xmlns:a16="http://schemas.microsoft.com/office/drawing/2014/main" id="{63898E1E-047E-4D7E-8803-9474341CEAF0}"/>
              </a:ext>
            </a:extLst>
          </p:cNvPr>
          <p:cNvSpPr txBox="1">
            <a:spLocks/>
          </p:cNvSpPr>
          <p:nvPr/>
        </p:nvSpPr>
        <p:spPr>
          <a:xfrm>
            <a:off x="987266" y="127237"/>
            <a:ext cx="10614183" cy="15065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zh-TW" altLang="en-US" b="1">
                <a:solidFill>
                  <a:schemeClr val="bg1"/>
                </a:solidFill>
                <a:latin typeface="微軟正黑體"/>
                <a:ea typeface="微軟正黑體"/>
              </a:rPr>
              <a:t>可彈性轉換 </a:t>
            </a:r>
            <a:r>
              <a:rPr kumimoji="1" lang="en-US" altLang="zh-TW" b="1" err="1">
                <a:solidFill>
                  <a:schemeClr val="bg1"/>
                </a:solidFill>
                <a:latin typeface="微軟正黑體"/>
                <a:ea typeface="微軟正黑體"/>
              </a:rPr>
              <a:t>QuTS</a:t>
            </a:r>
            <a:r>
              <a:rPr kumimoji="1" lang="en-US" altLang="zh-TW" b="1">
                <a:solidFill>
                  <a:schemeClr val="bg1"/>
                </a:solidFill>
                <a:latin typeface="微軟正黑體"/>
                <a:ea typeface="微軟正黑體"/>
              </a:rPr>
              <a:t> hero / QTS </a:t>
            </a:r>
            <a:r>
              <a:rPr kumimoji="1" lang="zh-TW" altLang="en-US" b="1">
                <a:solidFill>
                  <a:schemeClr val="bg1"/>
                </a:solidFill>
                <a:latin typeface="微軟正黑體"/>
                <a:ea typeface="微軟正黑體"/>
              </a:rPr>
              <a:t>作業系統，獲得強悍效能</a:t>
            </a:r>
          </a:p>
        </p:txBody>
      </p:sp>
    </p:spTree>
    <p:extLst>
      <p:ext uri="{BB962C8B-B14F-4D97-AF65-F5344CB8AC3E}">
        <p14:creationId xmlns:p14="http://schemas.microsoft.com/office/powerpoint/2010/main" val="429163996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BF36FD8-CC85-2541-A873-1DCCE0E0D1A5}"/>
              </a:ext>
            </a:extLst>
          </p:cNvPr>
          <p:cNvSpPr txBox="1"/>
          <p:nvPr/>
        </p:nvSpPr>
        <p:spPr>
          <a:xfrm>
            <a:off x="5146417" y="2663565"/>
            <a:ext cx="6097554" cy="1420774"/>
          </a:xfrm>
          <a:prstGeom prst="rect">
            <a:avLst/>
          </a:prstGeom>
          <a:noFill/>
        </p:spPr>
        <p:txBody>
          <a:bodyPr wrap="square">
            <a:spAutoFit/>
          </a:bodyPr>
          <a:lstStyle/>
          <a:p>
            <a:pPr algn="ctr">
              <a:lnSpc>
                <a:spcPct val="150000"/>
              </a:lnSpc>
            </a:pPr>
            <a:r>
              <a:rPr lang="en" altLang="zh-TW" sz="2000" b="0" i="0">
                <a:solidFill>
                  <a:srgbClr val="FFFFFF"/>
                </a:solidFill>
                <a:effectLst/>
                <a:latin typeface="微軟正黑體" panose="020B0604030504040204" pitchFamily="34" charset="-120"/>
                <a:ea typeface="微軟正黑體" panose="020B0604030504040204" pitchFamily="34" charset="-120"/>
              </a:rPr>
              <a:t>TDS-h2489FU </a:t>
            </a:r>
            <a:r>
              <a:rPr lang="zh-TW" altLang="en-US" sz="2000" b="0" i="0">
                <a:solidFill>
                  <a:srgbClr val="FFFFFF"/>
                </a:solidFill>
                <a:effectLst/>
                <a:latin typeface="微軟正黑體" panose="020B0604030504040204" pitchFamily="34" charset="-120"/>
                <a:ea typeface="微軟正黑體" panose="020B0604030504040204" pitchFamily="34" charset="-120"/>
              </a:rPr>
              <a:t>享有高達 </a:t>
            </a:r>
            <a:r>
              <a:rPr lang="en-US" altLang="zh-TW" sz="2000" b="0" i="0">
                <a:solidFill>
                  <a:srgbClr val="FFFFFF"/>
                </a:solidFill>
                <a:effectLst/>
                <a:latin typeface="微軟正黑體" panose="020B0604030504040204" pitchFamily="34" charset="-120"/>
                <a:ea typeface="微軟正黑體" panose="020B0604030504040204" pitchFamily="34" charset="-120"/>
              </a:rPr>
              <a:t>5 </a:t>
            </a:r>
            <a:r>
              <a:rPr lang="zh-TW" altLang="en-US" sz="2000" b="0" i="0">
                <a:solidFill>
                  <a:srgbClr val="FFFFFF"/>
                </a:solidFill>
                <a:effectLst/>
                <a:latin typeface="微軟正黑體" panose="020B0604030504040204" pitchFamily="34" charset="-120"/>
                <a:ea typeface="微軟正黑體" panose="020B0604030504040204" pitchFamily="34" charset="-120"/>
              </a:rPr>
              <a:t>年的免費產品保固。</a:t>
            </a:r>
            <a:r>
              <a:rPr lang="en" altLang="zh-TW" sz="2000" b="0" i="0">
                <a:solidFill>
                  <a:srgbClr val="FFFFFF"/>
                </a:solidFill>
                <a:effectLst/>
                <a:latin typeface="微軟正黑體" panose="020B0604030504040204" pitchFamily="34" charset="-120"/>
                <a:ea typeface="微軟正黑體" panose="020B0604030504040204" pitchFamily="34" charset="-120"/>
              </a:rPr>
              <a:t>QNAP </a:t>
            </a:r>
            <a:r>
              <a:rPr lang="zh-TW" altLang="en-US" sz="2000" b="0" i="0">
                <a:solidFill>
                  <a:srgbClr val="FFFFFF"/>
                </a:solidFill>
                <a:effectLst/>
                <a:latin typeface="微軟正黑體" panose="020B0604030504040204" pitchFamily="34" charset="-120"/>
                <a:ea typeface="微軟正黑體" panose="020B0604030504040204" pitchFamily="34" charset="-120"/>
              </a:rPr>
              <a:t>提供如此尊榮的保固服務，協助您的企業組織持續運作，提供不中斷的服務給予您的客戶。</a:t>
            </a:r>
            <a:endParaRPr lang="zh-TW" altLang="en-US" sz="2000">
              <a:latin typeface="微軟正黑體" panose="020B0604030504040204" pitchFamily="34" charset="-120"/>
              <a:ea typeface="微軟正黑體" panose="020B0604030504040204" pitchFamily="34" charset="-120"/>
            </a:endParaRPr>
          </a:p>
        </p:txBody>
      </p:sp>
      <p:pic>
        <p:nvPicPr>
          <p:cNvPr id="9" name="圖片 8">
            <a:extLst>
              <a:ext uri="{FF2B5EF4-FFF2-40B4-BE49-F238E27FC236}">
                <a16:creationId xmlns:a16="http://schemas.microsoft.com/office/drawing/2014/main" id="{D78C73BD-35A4-264D-BB0C-2224EB6BDC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594" y="2307523"/>
            <a:ext cx="4078090" cy="4036047"/>
          </a:xfrm>
          <a:prstGeom prst="rect">
            <a:avLst/>
          </a:prstGeom>
        </p:spPr>
      </p:pic>
      <p:pic>
        <p:nvPicPr>
          <p:cNvPr id="10" name="圖片 9">
            <a:extLst>
              <a:ext uri="{FF2B5EF4-FFF2-40B4-BE49-F238E27FC236}">
                <a16:creationId xmlns:a16="http://schemas.microsoft.com/office/drawing/2014/main" id="{01E9050A-5580-4A45-8FB8-6B52D6A62BA9}"/>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7000"/>
                    </a14:imgEffect>
                  </a14:imgLayer>
                </a14:imgProps>
              </a:ext>
              <a:ext uri="{28A0092B-C50C-407E-A947-70E740481C1C}">
                <a14:useLocalDpi xmlns:a14="http://schemas.microsoft.com/office/drawing/2010/main" val="0"/>
              </a:ext>
            </a:extLst>
          </a:blip>
          <a:stretch>
            <a:fillRect/>
          </a:stretch>
        </p:blipFill>
        <p:spPr>
          <a:xfrm>
            <a:off x="4998107" y="4709020"/>
            <a:ext cx="6698974" cy="1634550"/>
          </a:xfrm>
          <a:prstGeom prst="rect">
            <a:avLst/>
          </a:prstGeom>
        </p:spPr>
      </p:pic>
      <p:sp>
        <p:nvSpPr>
          <p:cNvPr id="6" name="標題 2">
            <a:extLst>
              <a:ext uri="{FF2B5EF4-FFF2-40B4-BE49-F238E27FC236}">
                <a16:creationId xmlns:a16="http://schemas.microsoft.com/office/drawing/2014/main" id="{1498CDB5-28F7-45DB-8F28-3E09C0F82F5D}"/>
              </a:ext>
            </a:extLst>
          </p:cNvPr>
          <p:cNvSpPr txBox="1">
            <a:spLocks/>
          </p:cNvSpPr>
          <p:nvPr/>
        </p:nvSpPr>
        <p:spPr>
          <a:xfrm>
            <a:off x="987266" y="127237"/>
            <a:ext cx="10614183" cy="15065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TW" b="1">
                <a:solidFill>
                  <a:schemeClr val="bg1"/>
                </a:solidFill>
                <a:latin typeface="微軟正黑體"/>
                <a:ea typeface="微軟正黑體"/>
              </a:rPr>
              <a:t>5 </a:t>
            </a:r>
            <a:r>
              <a:rPr kumimoji="1" lang="zh-TW" altLang="en-US" b="1">
                <a:solidFill>
                  <a:schemeClr val="bg1"/>
                </a:solidFill>
                <a:latin typeface="微軟正黑體"/>
                <a:ea typeface="微軟正黑體"/>
              </a:rPr>
              <a:t>年標準保固，涵蓋硬體維修與支援服務</a:t>
            </a:r>
          </a:p>
        </p:txBody>
      </p:sp>
    </p:spTree>
    <p:extLst>
      <p:ext uri="{BB962C8B-B14F-4D97-AF65-F5344CB8AC3E}">
        <p14:creationId xmlns:p14="http://schemas.microsoft.com/office/powerpoint/2010/main" val="166802119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文字方塊 10">
            <a:extLst>
              <a:ext uri="{FF2B5EF4-FFF2-40B4-BE49-F238E27FC236}">
                <a16:creationId xmlns:a16="http://schemas.microsoft.com/office/drawing/2014/main" id="{87A10C53-6B23-4422-A8CE-9C75ACFC8D63}"/>
              </a:ext>
            </a:extLst>
          </p:cNvPr>
          <p:cNvSpPr txBox="1"/>
          <p:nvPr/>
        </p:nvSpPr>
        <p:spPr>
          <a:xfrm>
            <a:off x="493643" y="6076201"/>
            <a:ext cx="11102009" cy="233141"/>
          </a:xfrm>
          <a:prstGeom prst="rect">
            <a:avLst/>
          </a:prstGeom>
          <a:noFill/>
        </p:spPr>
        <p:txBody>
          <a:bodyPr wrap="square" rtlCol="0">
            <a:spAutoFit/>
          </a:bodyPr>
          <a:lstStyle/>
          <a:p>
            <a:pPr fontAlgn="base">
              <a:lnSpc>
                <a:spcPct val="150000"/>
              </a:lnSpc>
            </a:pPr>
            <a:r>
              <a:rPr lang="en-US" altLang="zh-TW" sz="700" spc="150">
                <a:solidFill>
                  <a:schemeClr val="bg1"/>
                </a:solidFill>
                <a:latin typeface="微軟正黑體" panose="020B0604030504040204" pitchFamily="34" charset="-120"/>
                <a:ea typeface="微軟正黑體" panose="020B0604030504040204" pitchFamily="34" charset="-120"/>
              </a:rPr>
              <a:t>©2022</a:t>
            </a:r>
            <a:r>
              <a:rPr lang="zh-TW" altLang="en-US" sz="700" spc="150">
                <a:solidFill>
                  <a:schemeClr val="bg1"/>
                </a:solidFill>
                <a:latin typeface="微軟正黑體" panose="020B0604030504040204" pitchFamily="34" charset="-120"/>
                <a:ea typeface="微軟正黑體" panose="020B0604030504040204" pitchFamily="34" charset="-120"/>
              </a:rPr>
              <a:t>著作權為威聯通科技股份有限公司所有。威聯通科技並保留所有權利。威聯通科技股份有限公司所使用或註冊之商標或標章。檔案中所提及之產品及公司名稱可能為其他公司所有之商標 。​</a:t>
            </a:r>
          </a:p>
        </p:txBody>
      </p:sp>
      <p:sp>
        <p:nvSpPr>
          <p:cNvPr id="12" name="文字方塊 11">
            <a:extLst>
              <a:ext uri="{FF2B5EF4-FFF2-40B4-BE49-F238E27FC236}">
                <a16:creationId xmlns:a16="http://schemas.microsoft.com/office/drawing/2014/main" id="{978EE2DA-D37D-4ED7-98D4-E216BE107C4B}"/>
              </a:ext>
            </a:extLst>
          </p:cNvPr>
          <p:cNvSpPr txBox="1"/>
          <p:nvPr/>
        </p:nvSpPr>
        <p:spPr>
          <a:xfrm>
            <a:off x="597912" y="2263782"/>
            <a:ext cx="6191927" cy="954107"/>
          </a:xfrm>
          <a:prstGeom prst="rect">
            <a:avLst/>
          </a:prstGeom>
          <a:noFill/>
          <a:effectLst>
            <a:outerShdw blurRad="127000" dist="304800" dir="3540000" algn="t" rotWithShape="0">
              <a:prstClr val="black">
                <a:alpha val="70000"/>
              </a:prstClr>
            </a:outerShdw>
          </a:effectLst>
        </p:spPr>
        <p:txBody>
          <a:bodyPr wrap="square" rtlCol="0">
            <a:spAutoFit/>
          </a:bodyPr>
          <a:lstStyle/>
          <a:p>
            <a:r>
              <a:rPr lang="en-US" altLang="zh-TW" sz="5600" b="1">
                <a:solidFill>
                  <a:schemeClr val="bg1"/>
                </a:solidFill>
                <a:latin typeface="微軟正黑體" panose="020B0604030504040204" pitchFamily="34" charset="-120"/>
                <a:ea typeface="微軟正黑體" panose="020B0604030504040204" pitchFamily="34" charset="-120"/>
              </a:rPr>
              <a:t>TDS-h2489FU</a:t>
            </a:r>
            <a:endParaRPr lang="zh-TW" altLang="en-US" sz="5600" b="1">
              <a:solidFill>
                <a:schemeClr val="bg1"/>
              </a:solidFill>
              <a:latin typeface="微軟正黑體" panose="020B0604030504040204" pitchFamily="34" charset="-120"/>
              <a:ea typeface="微軟正黑體" panose="020B0604030504040204" pitchFamily="34" charset="-120"/>
            </a:endParaRPr>
          </a:p>
        </p:txBody>
      </p:sp>
      <p:sp>
        <p:nvSpPr>
          <p:cNvPr id="13" name="文字方塊 12">
            <a:extLst>
              <a:ext uri="{FF2B5EF4-FFF2-40B4-BE49-F238E27FC236}">
                <a16:creationId xmlns:a16="http://schemas.microsoft.com/office/drawing/2014/main" id="{4193101A-93D6-42C2-B1E8-61DC8BF2CC84}"/>
              </a:ext>
            </a:extLst>
          </p:cNvPr>
          <p:cNvSpPr txBox="1"/>
          <p:nvPr/>
        </p:nvSpPr>
        <p:spPr>
          <a:xfrm>
            <a:off x="680104" y="3217889"/>
            <a:ext cx="6803047" cy="892552"/>
          </a:xfrm>
          <a:prstGeom prst="rect">
            <a:avLst/>
          </a:prstGeom>
          <a:noFill/>
          <a:effectLst>
            <a:outerShdw blurRad="127000" dist="304800" dir="3540000" algn="t" rotWithShape="0">
              <a:prstClr val="black">
                <a:alpha val="70000"/>
              </a:prstClr>
            </a:outerShdw>
          </a:effectLst>
        </p:spPr>
        <p:txBody>
          <a:bodyPr wrap="square" rtlCol="0">
            <a:spAutoFit/>
          </a:bodyPr>
          <a:lstStyle/>
          <a:p>
            <a:r>
              <a:rPr lang="zh-TW" altLang="en-US" sz="2600" b="1" dirty="0">
                <a:solidFill>
                  <a:schemeClr val="bg1"/>
                </a:solidFill>
                <a:latin typeface="微軟正黑體" panose="020B0604030504040204" pitchFamily="34" charset="-120"/>
                <a:ea typeface="微軟正黑體" panose="020B0604030504040204" pitchFamily="34" charset="-120"/>
              </a:rPr>
              <a:t>雙處理器 </a:t>
            </a:r>
            <a:r>
              <a:rPr lang="en-US" altLang="zh-TW" sz="2600" b="1" dirty="0">
                <a:solidFill>
                  <a:schemeClr val="bg1"/>
                </a:solidFill>
                <a:latin typeface="微軟正黑體" panose="020B0604030504040204" pitchFamily="34" charset="-120"/>
                <a:ea typeface="微軟正黑體" panose="020B0604030504040204" pitchFamily="34" charset="-120"/>
              </a:rPr>
              <a:t>(</a:t>
            </a:r>
            <a:r>
              <a:rPr lang="zh-TW" altLang="en-US" sz="2600" b="1" dirty="0">
                <a:solidFill>
                  <a:schemeClr val="bg1"/>
                </a:solidFill>
                <a:latin typeface="微軟正黑體" panose="020B0604030504040204" pitchFamily="34" charset="-120"/>
                <a:ea typeface="微軟正黑體" panose="020B0604030504040204" pitchFamily="34" charset="-120"/>
              </a:rPr>
              <a:t>共 </a:t>
            </a:r>
            <a:r>
              <a:rPr lang="en-US" altLang="zh-TW" sz="2600" b="1" dirty="0">
                <a:solidFill>
                  <a:schemeClr val="bg1"/>
                </a:solidFill>
                <a:latin typeface="微軟正黑體" panose="020B0604030504040204" pitchFamily="34" charset="-120"/>
                <a:ea typeface="微軟正黑體" panose="020B0604030504040204" pitchFamily="34" charset="-120"/>
              </a:rPr>
              <a:t>16 </a:t>
            </a:r>
            <a:r>
              <a:rPr lang="zh-TW" altLang="en-US" sz="2600" b="1" dirty="0">
                <a:solidFill>
                  <a:schemeClr val="bg1"/>
                </a:solidFill>
                <a:latin typeface="微軟正黑體" panose="020B0604030504040204" pitchFamily="34" charset="-120"/>
                <a:ea typeface="微軟正黑體" panose="020B0604030504040204" pitchFamily="34" charset="-120"/>
              </a:rPr>
              <a:t>與 </a:t>
            </a:r>
            <a:r>
              <a:rPr lang="en-US" altLang="zh-TW" sz="2600" b="1" dirty="0">
                <a:solidFill>
                  <a:schemeClr val="bg1"/>
                </a:solidFill>
                <a:latin typeface="微軟正黑體" panose="020B0604030504040204" pitchFamily="34" charset="-120"/>
                <a:ea typeface="微軟正黑體" panose="020B0604030504040204" pitchFamily="34" charset="-120"/>
              </a:rPr>
              <a:t>32 </a:t>
            </a:r>
            <a:r>
              <a:rPr lang="zh-TW" altLang="en-US" sz="2600" b="1" dirty="0">
                <a:solidFill>
                  <a:schemeClr val="bg1"/>
                </a:solidFill>
                <a:latin typeface="微軟正黑體" panose="020B0604030504040204" pitchFamily="34" charset="-120"/>
                <a:ea typeface="微軟正黑體" panose="020B0604030504040204" pitchFamily="34" charset="-120"/>
              </a:rPr>
              <a:t>核心</a:t>
            </a:r>
            <a:r>
              <a:rPr lang="en-US" altLang="zh-TW" sz="2600" b="1" dirty="0">
                <a:solidFill>
                  <a:schemeClr val="bg1"/>
                </a:solidFill>
                <a:latin typeface="微軟正黑體" panose="020B0604030504040204" pitchFamily="34" charset="-120"/>
                <a:ea typeface="微軟正黑體" panose="020B0604030504040204" pitchFamily="34" charset="-120"/>
              </a:rPr>
              <a:t>)</a:t>
            </a:r>
            <a:r>
              <a:rPr lang="zh-TW" altLang="en-US" sz="2600" b="1" dirty="0">
                <a:solidFill>
                  <a:schemeClr val="bg1"/>
                </a:solidFill>
                <a:latin typeface="微軟正黑體" panose="020B0604030504040204" pitchFamily="34" charset="-120"/>
                <a:ea typeface="微軟正黑體" panose="020B0604030504040204" pitchFamily="34" charset="-120"/>
              </a:rPr>
              <a:t>、</a:t>
            </a:r>
            <a:r>
              <a:rPr lang="en-US" altLang="zh-TW" sz="2600" b="1" dirty="0">
                <a:solidFill>
                  <a:schemeClr val="bg1"/>
                </a:solidFill>
                <a:latin typeface="微軟正黑體" panose="020B0604030504040204" pitchFamily="34" charset="-120"/>
                <a:ea typeface="微軟正黑體" panose="020B0604030504040204" pitchFamily="34" charset="-120"/>
              </a:rPr>
              <a:t>24-bay U.2 </a:t>
            </a:r>
            <a:r>
              <a:rPr lang="en-US" altLang="zh-TW" sz="2600" b="1" dirty="0" err="1">
                <a:solidFill>
                  <a:schemeClr val="bg1"/>
                </a:solidFill>
                <a:latin typeface="微軟正黑體" panose="020B0604030504040204" pitchFamily="34" charset="-120"/>
                <a:ea typeface="微軟正黑體" panose="020B0604030504040204" pitchFamily="34" charset="-120"/>
              </a:rPr>
              <a:t>NVMe</a:t>
            </a:r>
            <a:r>
              <a:rPr lang="en-US" altLang="zh-TW" sz="2600" b="1" dirty="0">
                <a:solidFill>
                  <a:schemeClr val="bg1"/>
                </a:solidFill>
                <a:latin typeface="微軟正黑體" panose="020B0604030504040204" pitchFamily="34" charset="-120"/>
                <a:ea typeface="微軟正黑體" panose="020B0604030504040204" pitchFamily="34" charset="-120"/>
              </a:rPr>
              <a:t> PCIe Gen4 </a:t>
            </a:r>
            <a:r>
              <a:rPr lang="zh-TW" altLang="en-US" sz="2600" b="1" dirty="0">
                <a:solidFill>
                  <a:schemeClr val="bg1"/>
                </a:solidFill>
                <a:latin typeface="微軟正黑體" panose="020B0604030504040204" pitchFamily="34" charset="-120"/>
                <a:ea typeface="微軟正黑體" panose="020B0604030504040204" pitchFamily="34" charset="-120"/>
              </a:rPr>
              <a:t>全快閃陣列</a:t>
            </a:r>
            <a:r>
              <a:rPr lang="en-US" altLang="zh-TW" sz="2600" b="1" dirty="0">
                <a:solidFill>
                  <a:schemeClr val="bg1"/>
                </a:solidFill>
                <a:latin typeface="微軟正黑體" panose="020B0604030504040204" pitchFamily="34" charset="-120"/>
                <a:ea typeface="微軟正黑體" panose="020B0604030504040204" pitchFamily="34" charset="-120"/>
              </a:rPr>
              <a:t> 25GbE NAS</a:t>
            </a:r>
            <a:endParaRPr lang="zh-TW" altLang="en-US" sz="2600" dirty="0">
              <a:solidFill>
                <a:schemeClr val="bg1"/>
              </a:solidFill>
              <a:latin typeface="微軟正黑體 Light" panose="020B0304030504040204" pitchFamily="34" charset="-120"/>
              <a:ea typeface="微軟正黑體 Light" panose="020B0304030504040204" pitchFamily="34" charset="-120"/>
            </a:endParaRPr>
          </a:p>
        </p:txBody>
      </p:sp>
      <p:pic>
        <p:nvPicPr>
          <p:cNvPr id="18" name="圖形 17">
            <a:extLst>
              <a:ext uri="{FF2B5EF4-FFF2-40B4-BE49-F238E27FC236}">
                <a16:creationId xmlns:a16="http://schemas.microsoft.com/office/drawing/2014/main" id="{168FCC1A-8A29-4E08-82B0-39443C873B19}"/>
              </a:ext>
            </a:extLst>
          </p:cNvPr>
          <p:cNvPicPr>
            <a:picLocks noChangeAspect="1"/>
          </p:cNvPicPr>
          <p:nvPr/>
        </p:nvPicPr>
        <p:blipFill>
          <a:blip r:embed="rId2">
            <a:alphaModFix/>
            <a:extLst>
              <a:ext uri="{96DAC541-7B7A-43D3-8B79-37D633B846F1}">
                <asvg:svgBlip xmlns:asvg="http://schemas.microsoft.com/office/drawing/2016/SVG/main" r:embed="rId3"/>
              </a:ext>
            </a:extLst>
          </a:blip>
          <a:stretch>
            <a:fillRect/>
          </a:stretch>
        </p:blipFill>
        <p:spPr>
          <a:xfrm>
            <a:off x="597912" y="5557592"/>
            <a:ext cx="1335645" cy="238824"/>
          </a:xfrm>
          <a:prstGeom prst="rect">
            <a:avLst/>
          </a:prstGeom>
        </p:spPr>
      </p:pic>
      <p:cxnSp>
        <p:nvCxnSpPr>
          <p:cNvPr id="19" name="直線接點 18">
            <a:extLst>
              <a:ext uri="{FF2B5EF4-FFF2-40B4-BE49-F238E27FC236}">
                <a16:creationId xmlns:a16="http://schemas.microsoft.com/office/drawing/2014/main" id="{74A37572-3B65-4FE5-A913-77F6C4C32B5A}"/>
              </a:ext>
            </a:extLst>
          </p:cNvPr>
          <p:cNvCxnSpPr>
            <a:cxnSpLocks/>
          </p:cNvCxnSpPr>
          <p:nvPr/>
        </p:nvCxnSpPr>
        <p:spPr>
          <a:xfrm>
            <a:off x="597912" y="5969285"/>
            <a:ext cx="1110044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7" name="圖片 6" descr="一張含有 文字 的圖片&#10;&#10;自動產生的描述">
            <a:extLst>
              <a:ext uri="{FF2B5EF4-FFF2-40B4-BE49-F238E27FC236}">
                <a16:creationId xmlns:a16="http://schemas.microsoft.com/office/drawing/2014/main" id="{9156FDFC-432B-BB43-9A88-DB7A81D802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65343" y="2164362"/>
            <a:ext cx="1874871" cy="1874871"/>
          </a:xfrm>
          <a:prstGeom prst="rect">
            <a:avLst/>
          </a:prstGeom>
        </p:spPr>
      </p:pic>
    </p:spTree>
    <p:extLst>
      <p:ext uri="{BB962C8B-B14F-4D97-AF65-F5344CB8AC3E}">
        <p14:creationId xmlns:p14="http://schemas.microsoft.com/office/powerpoint/2010/main" val="3532457118"/>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文件" ma:contentTypeID="0x010100516C237E5AED534FA28A1706C33D2837" ma:contentTypeVersion="13" ma:contentTypeDescription="建立新的文件。" ma:contentTypeScope="" ma:versionID="63148b1697032560d15f24a78993bd89">
  <xsd:schema xmlns:xsd="http://www.w3.org/2001/XMLSchema" xmlns:xs="http://www.w3.org/2001/XMLSchema" xmlns:p="http://schemas.microsoft.com/office/2006/metadata/properties" xmlns:ns3="dcbbd555-b457-42c6-b2a2-eaac61238ccd" xmlns:ns4="ddefd5bb-6d8d-4f06-9742-d3da6e9c2d1a" targetNamespace="http://schemas.microsoft.com/office/2006/metadata/properties" ma:root="true" ma:fieldsID="211776a63d99d10b8013641215ad2968" ns3:_="" ns4:_="">
    <xsd:import namespace="dcbbd555-b457-42c6-b2a2-eaac61238ccd"/>
    <xsd:import namespace="ddefd5bb-6d8d-4f06-9742-d3da6e9c2d1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bbd555-b457-42c6-b2a2-eaac61238c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defd5bb-6d8d-4f06-9742-d3da6e9c2d1a" elementFormDefault="qualified">
    <xsd:import namespace="http://schemas.microsoft.com/office/2006/documentManagement/types"/>
    <xsd:import namespace="http://schemas.microsoft.com/office/infopath/2007/PartnerControls"/>
    <xsd:element name="SharedWithUsers" ma:index="10" nillable="true" ma:displayName="共用對象:"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共用詳細資料" ma:internalName="SharedWithDetails" ma:readOnly="true">
      <xsd:simpleType>
        <xsd:restriction base="dms:Note">
          <xsd:maxLength value="255"/>
        </xsd:restriction>
      </xsd:simpleType>
    </xsd:element>
    <xsd:element name="SharingHintHash" ma:index="12" nillable="true" ma:displayName="共用提示雜湊"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內容類型"/>
        <xsd:element ref="dc:title" minOccurs="0" maxOccurs="1" ma:index="4" ma:displayName="標題"/>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FF8D4FE-2953-4F11-B0D4-873241189577}">
  <ds:schemaRefs>
    <ds:schemaRef ds:uri="dcbbd555-b457-42c6-b2a2-eaac61238ccd"/>
    <ds:schemaRef ds:uri="ddefd5bb-6d8d-4f06-9742-d3da6e9c2d1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32549F7-CA84-4F5D-BCF8-3AA274847B11}">
  <ds:schemaRefs>
    <ds:schemaRef ds:uri="dcbbd555-b457-42c6-b2a2-eaac61238ccd"/>
    <ds:schemaRef ds:uri="ddefd5bb-6d8d-4f06-9742-d3da6e9c2d1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0CF2B04-FAFA-4AEB-A73B-508D0A43CDF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5515</Words>
  <Application>Microsoft Office PowerPoint</Application>
  <PresentationFormat>寬螢幕</PresentationFormat>
  <Paragraphs>743</Paragraphs>
  <Slides>59</Slides>
  <Notes>24</Notes>
  <HiddenSlides>0</HiddenSlides>
  <MMClips>0</MMClips>
  <ScaleCrop>false</ScaleCrop>
  <HeadingPairs>
    <vt:vector size="6" baseType="variant">
      <vt:variant>
        <vt:lpstr>使用字型</vt:lpstr>
      </vt:variant>
      <vt:variant>
        <vt:i4>8</vt:i4>
      </vt:variant>
      <vt:variant>
        <vt:lpstr>佈景主題</vt:lpstr>
      </vt:variant>
      <vt:variant>
        <vt:i4>1</vt:i4>
      </vt:variant>
      <vt:variant>
        <vt:lpstr>投影片標題</vt:lpstr>
      </vt:variant>
      <vt:variant>
        <vt:i4>59</vt:i4>
      </vt:variant>
    </vt:vector>
  </HeadingPairs>
  <TitlesOfParts>
    <vt:vector size="68" baseType="lpstr">
      <vt:lpstr>微軟正黑體</vt:lpstr>
      <vt:lpstr>微軟正黑體</vt:lpstr>
      <vt:lpstr>微軟正黑體 Light</vt:lpstr>
      <vt:lpstr>Arial</vt:lpstr>
      <vt:lpstr>Calibri</vt:lpstr>
      <vt:lpstr>Calibri Light</vt:lpstr>
      <vt:lpstr>Roboto</vt:lpstr>
      <vt:lpstr>Wingdings</vt:lpstr>
      <vt:lpstr>Office 佈景主題</vt:lpstr>
      <vt:lpstr>PowerPoint 簡報</vt:lpstr>
      <vt:lpstr>PowerPoint 簡報</vt:lpstr>
      <vt:lpstr>PowerPoint 簡報</vt:lpstr>
      <vt:lpstr>需要使用 SSD 才能達到最高效能 如何挑選 SSD ? 主流 SSD 介面、外型、與效能</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彈性網路選擇，25GbE 網路埠搭配 轉發器即可向下相容 10GbE/1GbE 網路</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Kernel 5.10 LTS</vt:lpstr>
      <vt:lpstr>PowerPoint 簡報</vt:lpstr>
      <vt:lpstr>PowerPoint 簡報</vt:lpstr>
      <vt:lpstr>Dedicated ZIL - SLOG</vt:lpstr>
      <vt:lpstr>一次提供三階段的備份方式 :  給您最齊全的資料備援保護</vt:lpstr>
      <vt:lpstr>HBS 3.0 輕鬆完成備份 3-2-1 的策略</vt:lpstr>
      <vt:lpstr>SnapSync 快照同步</vt:lpstr>
      <vt:lpstr>PowerPoint 簡報</vt:lpstr>
      <vt:lpstr>PowerPoint 簡報</vt:lpstr>
      <vt:lpstr>PowerPoint 簡報</vt:lpstr>
      <vt:lpstr>PowerPoint 簡報</vt:lpstr>
      <vt:lpstr>Hyper Data Protector 虛擬機備份 高速主動式虛擬機備份</vt:lpstr>
      <vt:lpstr>PowerPoint 簡報</vt:lpstr>
      <vt:lpstr>HybridMount 無縫掛載雲空間， 兩種彈性存取模式 </vt:lpstr>
      <vt:lpstr>LUN 資料上雲與大型資料庫雲端備份利器： VJBOD cloud 區塊型雲網關</vt:lpstr>
      <vt:lpstr>PowerPoint 簡報</vt:lpstr>
      <vt:lpstr>虛擬機工作站與容器工作站創建 VM 應用儲存一體機</vt:lpstr>
      <vt:lpstr>適合企業與工作團隊使用的  Virtual NAS 解決方案</vt:lpstr>
      <vt:lpstr>PowerPoint 簡報</vt:lpstr>
      <vt:lpstr>搭配網路攝影機與 QVR Elite 軟體 打造智慧安全監控系統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QNAP_Copy Su</dc:creator>
  <cp:lastModifiedBy>Sabrina Wang 王儷蓉</cp:lastModifiedBy>
  <cp:revision>3</cp:revision>
  <dcterms:created xsi:type="dcterms:W3CDTF">2021-03-26T08:21:54Z</dcterms:created>
  <dcterms:modified xsi:type="dcterms:W3CDTF">2022-02-18T03:18:16Z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0x010100516C237E5AED534FA28A1706C33D2837</vt:lpwstr>
  </property>
</Properties>
</file>