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65"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02" r:id="rId21"/>
    <p:sldId id="303" r:id="rId22"/>
    <p:sldId id="304" r:id="rId23"/>
    <p:sldId id="305" r:id="rId24"/>
    <p:sldId id="306" r:id="rId25"/>
    <p:sldId id="307" r:id="rId26"/>
    <p:sldId id="308" r:id="rId27"/>
    <p:sldId id="309" r:id="rId28"/>
    <p:sldId id="318" r:id="rId29"/>
    <p:sldId id="311" r:id="rId30"/>
    <p:sldId id="312" r:id="rId31"/>
    <p:sldId id="319" r:id="rId32"/>
    <p:sldId id="320" r:id="rId33"/>
    <p:sldId id="348"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200"/>
    <a:srgbClr val="EE6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123336-DE6D-4CF5-88BF-503E2EF815F7}">
  <a:tblStyle styleId="{FB123336-DE6D-4CF5-88BF-503E2EF815F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01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472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0590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87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527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87" name="Google Shape;1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824971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55" name="Google Shape;25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512526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sym typeface="Microsoft JhengHei"/>
            </a:endParaRPr>
          </a:p>
        </p:txBody>
      </p:sp>
      <p:sp>
        <p:nvSpPr>
          <p:cNvPr id="271" name="Google Shape;27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79354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2419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5875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7151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52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155459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275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2" name="Google Shape;7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914884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BD6D91F-C0E0-4E48-92F2-7BB17C9752D5}" type="slidenum">
              <a:rPr lang="en-US" smtClean="0"/>
              <a:t>33</a:t>
            </a:fld>
            <a:endParaRPr lang="en-US"/>
          </a:p>
        </p:txBody>
      </p:sp>
    </p:spTree>
    <p:extLst>
      <p:ext uri="{BB962C8B-B14F-4D97-AF65-F5344CB8AC3E}">
        <p14:creationId xmlns:p14="http://schemas.microsoft.com/office/powerpoint/2010/main" val="1926681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1075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63851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19428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732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114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265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15" name="Google Shape;2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2711628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38" name="Google Shape;33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173092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9088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974019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281982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29628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477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811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91" name="Google Shape;69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436996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43" name="Google Shape;74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2475035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1950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244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1296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2179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321566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21252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827762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22778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89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96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5" name="Google Shape;22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_自訂版面配置">
  <p:cSld name="9_自訂版面配置">
    <p:spTree>
      <p:nvGrpSpPr>
        <p:cNvPr id="1" name="Shape 39"/>
        <p:cNvGrpSpPr/>
        <p:nvPr/>
      </p:nvGrpSpPr>
      <p:grpSpPr>
        <a:xfrm>
          <a:off x="0" y="0"/>
          <a:ext cx="0" cy="0"/>
          <a:chOff x="0" y="0"/>
          <a:chExt cx="0" cy="0"/>
        </a:xfrm>
      </p:grpSpPr>
      <p:pic>
        <p:nvPicPr>
          <p:cNvPr id="40" name="Google Shape;40;p11"/>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41" name="Google Shape;41;p11"/>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_自訂版面配置">
  <p:cSld name="8_自訂版面配置">
    <p:spTree>
      <p:nvGrpSpPr>
        <p:cNvPr id="1" name="Shape 42"/>
        <p:cNvGrpSpPr/>
        <p:nvPr/>
      </p:nvGrpSpPr>
      <p:grpSpPr>
        <a:xfrm>
          <a:off x="0" y="0"/>
          <a:ext cx="0" cy="0"/>
          <a:chOff x="0" y="0"/>
          <a:chExt cx="0" cy="0"/>
        </a:xfrm>
      </p:grpSpPr>
      <p:pic>
        <p:nvPicPr>
          <p:cNvPr id="43" name="Google Shape;43;p12"/>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44" name="Google Shape;44;p12"/>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自訂版面配置">
  <p:cSld name="1_自訂版面配置">
    <p:spTree>
      <p:nvGrpSpPr>
        <p:cNvPr id="1" name="Shape 45"/>
        <p:cNvGrpSpPr/>
        <p:nvPr/>
      </p:nvGrpSpPr>
      <p:grpSpPr>
        <a:xfrm>
          <a:off x="0" y="0"/>
          <a:ext cx="0" cy="0"/>
          <a:chOff x="0" y="0"/>
          <a:chExt cx="0" cy="0"/>
        </a:xfrm>
      </p:grpSpPr>
      <p:pic>
        <p:nvPicPr>
          <p:cNvPr id="46" name="Google Shape;46;p13"/>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47" name="Google Shape;47;p13"/>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自訂版面配置">
  <p:cSld name="5_自訂版面配置">
    <p:spTree>
      <p:nvGrpSpPr>
        <p:cNvPr id="1" name="Shape 48"/>
        <p:cNvGrpSpPr/>
        <p:nvPr/>
      </p:nvGrpSpPr>
      <p:grpSpPr>
        <a:xfrm>
          <a:off x="0" y="0"/>
          <a:ext cx="0" cy="0"/>
          <a:chOff x="0" y="0"/>
          <a:chExt cx="0" cy="0"/>
        </a:xfrm>
      </p:grpSpPr>
      <p:pic>
        <p:nvPicPr>
          <p:cNvPr id="49" name="Google Shape;49;p14" descr="一張含有 室內, 電子用品 的圖片&#10;&#10;自動產生的描述"/>
          <p:cNvPicPr preferRelativeResize="0"/>
          <p:nvPr/>
        </p:nvPicPr>
        <p:blipFill rotWithShape="1">
          <a:blip r:embed="rId2">
            <a:alphaModFix/>
          </a:blip>
          <a:srcRect l="17544" t="4093" b="13451"/>
          <a:stretch/>
        </p:blipFill>
        <p:spPr>
          <a:xfrm>
            <a:off x="1851" y="0"/>
            <a:ext cx="12188298"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50"/>
        <p:cNvGrpSpPr/>
        <p:nvPr/>
      </p:nvGrpSpPr>
      <p:grpSpPr>
        <a:xfrm>
          <a:off x="0" y="0"/>
          <a:ext cx="0" cy="0"/>
          <a:chOff x="0" y="0"/>
          <a:chExt cx="0" cy="0"/>
        </a:xfrm>
      </p:grpSpPr>
      <p:pic>
        <p:nvPicPr>
          <p:cNvPr id="51" name="Google Shape;51;p15"/>
          <p:cNvPicPr preferRelativeResize="0"/>
          <p:nvPr/>
        </p:nvPicPr>
        <p:blipFill rotWithShape="1">
          <a:blip r:embed="rId2">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自訂版面配置">
  <p:cSld name="7_自訂版面配置">
    <p:spTree>
      <p:nvGrpSpPr>
        <p:cNvPr id="1" name="Shape 52"/>
        <p:cNvGrpSpPr/>
        <p:nvPr/>
      </p:nvGrpSpPr>
      <p:grpSpPr>
        <a:xfrm>
          <a:off x="0" y="0"/>
          <a:ext cx="0" cy="0"/>
          <a:chOff x="0" y="0"/>
          <a:chExt cx="0" cy="0"/>
        </a:xfrm>
      </p:grpSpPr>
      <p:pic>
        <p:nvPicPr>
          <p:cNvPr id="53" name="Google Shape;53;p16" descr="一張含有 文字, 室內, 電腦, 組 的圖片&#10;&#10;自動產生的描述"/>
          <p:cNvPicPr preferRelativeResize="0"/>
          <p:nvPr/>
        </p:nvPicPr>
        <p:blipFill rotWithShape="1">
          <a:blip r:embed="rId2">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Constellations">
  <p:cSld name="Title + Constellations">
    <p:bg>
      <p:bgPr>
        <a:blipFill>
          <a:blip r:embed="rId2">
            <a:alphaModFix/>
          </a:blip>
          <a:stretch>
            <a:fillRect/>
          </a:stretch>
        </a:blipFill>
        <a:effectLst/>
      </p:bgPr>
    </p:bg>
    <p:spTree>
      <p:nvGrpSpPr>
        <p:cNvPr id="1" name="Shape 54"/>
        <p:cNvGrpSpPr/>
        <p:nvPr/>
      </p:nvGrpSpPr>
      <p:grpSpPr>
        <a:xfrm>
          <a:off x="0" y="0"/>
          <a:ext cx="0" cy="0"/>
          <a:chOff x="0" y="0"/>
          <a:chExt cx="0" cy="0"/>
        </a:xfrm>
      </p:grpSpPr>
      <p:cxnSp>
        <p:nvCxnSpPr>
          <p:cNvPr id="55" name="Google Shape;55;p17"/>
          <p:cNvCxnSpPr/>
          <p:nvPr/>
        </p:nvCxnSpPr>
        <p:spPr>
          <a:xfrm>
            <a:off x="609020" y="392590"/>
            <a:ext cx="689113" cy="0"/>
          </a:xfrm>
          <a:prstGeom prst="straightConnector1">
            <a:avLst/>
          </a:prstGeom>
          <a:noFill/>
          <a:ln w="12700" cap="flat" cmpd="sng">
            <a:solidFill>
              <a:schemeClr val="lt2"/>
            </a:solidFill>
            <a:prstDash val="solid"/>
            <a:miter lim="800000"/>
            <a:headEnd type="none" w="sm" len="sm"/>
            <a:tailEnd type="none" w="sm" len="sm"/>
          </a:ln>
        </p:spPr>
      </p:cxnSp>
      <p:pic>
        <p:nvPicPr>
          <p:cNvPr id="56" name="Google Shape;56;p17"/>
          <p:cNvPicPr preferRelativeResize="0"/>
          <p:nvPr/>
        </p:nvPicPr>
        <p:blipFill rotWithShape="1">
          <a:blip r:embed="rId3">
            <a:alphaModFix/>
          </a:blip>
          <a:srcRect/>
          <a:stretch/>
        </p:blipFill>
        <p:spPr>
          <a:xfrm>
            <a:off x="11036300" y="200450"/>
            <a:ext cx="924780" cy="16855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標題投影片">
  <p:cSld name="12_標題投影片">
    <p:spTree>
      <p:nvGrpSpPr>
        <p:cNvPr id="1" name="Shape 57"/>
        <p:cNvGrpSpPr/>
        <p:nvPr/>
      </p:nvGrpSpPr>
      <p:grpSpPr>
        <a:xfrm>
          <a:off x="0" y="0"/>
          <a:ext cx="0" cy="0"/>
          <a:chOff x="0" y="0"/>
          <a:chExt cx="0" cy="0"/>
        </a:xfrm>
      </p:grpSpPr>
      <p:pic>
        <p:nvPicPr>
          <p:cNvPr id="58" name="Google Shape;58;p18"/>
          <p:cNvPicPr preferRelativeResize="0"/>
          <p:nvPr/>
        </p:nvPicPr>
        <p:blipFill rotWithShape="1">
          <a:blip r:embed="rId2">
            <a:alphaModFix/>
          </a:blip>
          <a:srcRect/>
          <a:stretch/>
        </p:blipFill>
        <p:spPr>
          <a:xfrm>
            <a:off x="1482" y="168"/>
            <a:ext cx="12189037" cy="6857665"/>
          </a:xfrm>
          <a:prstGeom prst="rect">
            <a:avLst/>
          </a:prstGeom>
          <a:noFill/>
          <a:ln>
            <a:noFill/>
          </a:ln>
        </p:spPr>
      </p:pic>
      <p:sp>
        <p:nvSpPr>
          <p:cNvPr id="59" name="Google Shape;59;p18"/>
          <p:cNvSpPr txBox="1">
            <a:spLocks noGrp="1"/>
          </p:cNvSpPr>
          <p:nvPr>
            <p:ph type="title"/>
          </p:nvPr>
        </p:nvSpPr>
        <p:spPr>
          <a:xfrm>
            <a:off x="161927" y="33866"/>
            <a:ext cx="11910803" cy="152823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5067"/>
              <a:buFont typeface="Microsoft JhengHei"/>
              <a:buNone/>
              <a:defRPr sz="5067"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7" name="圖片 6">
            <a:extLst>
              <a:ext uri="{FF2B5EF4-FFF2-40B4-BE49-F238E27FC236}">
                <a16:creationId xmlns:a16="http://schemas.microsoft.com/office/drawing/2014/main" id="{2C07D3B7-6752-4D9C-997E-160A880312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spTree>
    <p:extLst>
      <p:ext uri="{BB962C8B-B14F-4D97-AF65-F5344CB8AC3E}">
        <p14:creationId xmlns:p14="http://schemas.microsoft.com/office/powerpoint/2010/main" val="2129908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7" name="圖片 6">
            <a:extLst>
              <a:ext uri="{FF2B5EF4-FFF2-40B4-BE49-F238E27FC236}">
                <a16:creationId xmlns:a16="http://schemas.microsoft.com/office/drawing/2014/main" id="{2C07D3B7-6752-4D9C-997E-160A880312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spTree>
    <p:extLst>
      <p:ext uri="{BB962C8B-B14F-4D97-AF65-F5344CB8AC3E}">
        <p14:creationId xmlns:p14="http://schemas.microsoft.com/office/powerpoint/2010/main" val="261019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18" name="Google Shape;18;p3"/>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1016" y="0"/>
            <a:ext cx="12189969" cy="6858000"/>
          </a:xfrm>
          <a:prstGeom prst="rect">
            <a:avLst/>
          </a:prstGeom>
          <a:noFill/>
          <a:ln>
            <a:noFill/>
          </a:ln>
        </p:spPr>
      </p:pic>
    </p:spTree>
    <p:extLst>
      <p:ext uri="{BB962C8B-B14F-4D97-AF65-F5344CB8AC3E}">
        <p14:creationId xmlns:p14="http://schemas.microsoft.com/office/powerpoint/2010/main" val="3682354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3_自訂版面配置">
  <p:cSld name="15_自訂版面配置">
    <p:spTree>
      <p:nvGrpSpPr>
        <p:cNvPr id="1"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24" name="Google Shape;24;p5"/>
          <p:cNvPicPr preferRelativeResize="0"/>
          <p:nvPr/>
        </p:nvPicPr>
        <p:blipFill rotWithShape="1">
          <a:blip r:embed="rId3">
            <a:alphaModFix/>
          </a:blip>
          <a:srcRect/>
          <a:stretch/>
        </p:blipFill>
        <p:spPr>
          <a:xfrm>
            <a:off x="1851" y="0"/>
            <a:ext cx="12188298" cy="6858000"/>
          </a:xfrm>
          <a:prstGeom prst="rect">
            <a:avLst/>
          </a:prstGeom>
          <a:noFill/>
          <a:ln>
            <a:noFill/>
          </a:ln>
        </p:spPr>
      </p:pic>
    </p:spTree>
    <p:extLst>
      <p:ext uri="{BB962C8B-B14F-4D97-AF65-F5344CB8AC3E}">
        <p14:creationId xmlns:p14="http://schemas.microsoft.com/office/powerpoint/2010/main" val="649961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4_自訂版面配置">
  <p:cSld name="15_自訂版面配置">
    <p:spTree>
      <p:nvGrpSpPr>
        <p:cNvPr id="1" name="Shape 25"/>
        <p:cNvGrpSpPr/>
        <p:nvPr/>
      </p:nvGrpSpPr>
      <p:grpSpPr>
        <a:xfrm>
          <a:off x="0" y="0"/>
          <a:ext cx="0" cy="0"/>
          <a:chOff x="0" y="0"/>
          <a:chExt cx="0" cy="0"/>
        </a:xfrm>
      </p:grpSpPr>
      <p:pic>
        <p:nvPicPr>
          <p:cNvPr id="26" name="Google Shape;26;p6"/>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27" name="Google Shape;27;p6"/>
          <p:cNvPicPr preferRelativeResize="0"/>
          <p:nvPr/>
        </p:nvPicPr>
        <p:blipFill rotWithShape="1">
          <a:blip r:embed="rId3">
            <a:alphaModFix/>
          </a:blip>
          <a:srcRect/>
          <a:stretch/>
        </p:blipFill>
        <p:spPr>
          <a:xfrm>
            <a:off x="1851" y="0"/>
            <a:ext cx="12188298" cy="6858000"/>
          </a:xfrm>
          <a:prstGeom prst="rect">
            <a:avLst/>
          </a:prstGeom>
          <a:noFill/>
          <a:ln>
            <a:noFill/>
          </a:ln>
        </p:spPr>
      </p:pic>
    </p:spTree>
    <p:extLst>
      <p:ext uri="{BB962C8B-B14F-4D97-AF65-F5344CB8AC3E}">
        <p14:creationId xmlns:p14="http://schemas.microsoft.com/office/powerpoint/2010/main" val="3975244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自訂版面配置">
  <p:cSld name="15_自訂版面配置">
    <p:spTree>
      <p:nvGrpSpPr>
        <p:cNvPr id="1" name="Shape 28"/>
        <p:cNvGrpSpPr/>
        <p:nvPr/>
      </p:nvGrpSpPr>
      <p:grpSpPr>
        <a:xfrm>
          <a:off x="0" y="0"/>
          <a:ext cx="0" cy="0"/>
          <a:chOff x="0" y="0"/>
          <a:chExt cx="0" cy="0"/>
        </a:xfrm>
      </p:grpSpPr>
      <p:pic>
        <p:nvPicPr>
          <p:cNvPr id="29" name="Google Shape;29;p7" descr="一張含有 文字, 室內, 電腦, 組 的圖片&#10;&#10;自動產生的描述"/>
          <p:cNvPicPr preferRelativeResize="0"/>
          <p:nvPr/>
        </p:nvPicPr>
        <p:blipFill rotWithShape="1">
          <a:blip r:embed="rId2">
            <a:alphaModFix/>
          </a:blip>
          <a:srcRect/>
          <a:stretch/>
        </p:blipFill>
        <p:spPr>
          <a:xfrm>
            <a:off x="1851" y="0"/>
            <a:ext cx="12188298" cy="6858000"/>
          </a:xfrm>
          <a:prstGeom prst="rect">
            <a:avLst/>
          </a:prstGeom>
          <a:noFill/>
          <a:ln>
            <a:noFill/>
          </a:ln>
        </p:spPr>
      </p:pic>
    </p:spTree>
    <p:extLst>
      <p:ext uri="{BB962C8B-B14F-4D97-AF65-F5344CB8AC3E}">
        <p14:creationId xmlns:p14="http://schemas.microsoft.com/office/powerpoint/2010/main" val="85648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7" name="圖片 6">
            <a:extLst>
              <a:ext uri="{FF2B5EF4-FFF2-40B4-BE49-F238E27FC236}">
                <a16:creationId xmlns:a16="http://schemas.microsoft.com/office/drawing/2014/main" id="{2C07D3B7-6752-4D9C-997E-160A880312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spTree>
    <p:extLst>
      <p:ext uri="{BB962C8B-B14F-4D97-AF65-F5344CB8AC3E}">
        <p14:creationId xmlns:p14="http://schemas.microsoft.com/office/powerpoint/2010/main" val="412830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0_自訂版面配置">
  <p:cSld name="10_自訂版面配置">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21" name="Google Shape;21;p4"/>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自訂版面配置">
  <p:cSld name="11_自訂版面配置">
    <p:spTree>
      <p:nvGrpSpPr>
        <p:cNvPr id="1"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24" name="Google Shape;24;p5"/>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自訂版面配置">
  <p:cSld name="3_自訂版面配置">
    <p:spTree>
      <p:nvGrpSpPr>
        <p:cNvPr id="1" name="Shape 25"/>
        <p:cNvGrpSpPr/>
        <p:nvPr/>
      </p:nvGrpSpPr>
      <p:grpSpPr>
        <a:xfrm>
          <a:off x="0" y="0"/>
          <a:ext cx="0" cy="0"/>
          <a:chOff x="0" y="0"/>
          <a:chExt cx="0" cy="0"/>
        </a:xfrm>
      </p:grpSpPr>
      <p:pic>
        <p:nvPicPr>
          <p:cNvPr id="26" name="Google Shape;26;p6"/>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27" name="Google Shape;27;p6"/>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自訂版面配置">
  <p:cSld name="4_自訂版面配置">
    <p:spTree>
      <p:nvGrpSpPr>
        <p:cNvPr id="1" name="Shape 28"/>
        <p:cNvGrpSpPr/>
        <p:nvPr/>
      </p:nvGrpSpPr>
      <p:grpSpPr>
        <a:xfrm>
          <a:off x="0" y="0"/>
          <a:ext cx="0" cy="0"/>
          <a:chOff x="0" y="0"/>
          <a:chExt cx="0" cy="0"/>
        </a:xfrm>
      </p:grpSpPr>
      <p:pic>
        <p:nvPicPr>
          <p:cNvPr id="29" name="Google Shape;29;p7"/>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30" name="Google Shape;30;p7"/>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_自訂版面配置">
  <p:cSld name="12_自訂版面配置">
    <p:spTree>
      <p:nvGrpSpPr>
        <p:cNvPr id="1" name="Shape 31"/>
        <p:cNvGrpSpPr/>
        <p:nvPr/>
      </p:nvGrpSpPr>
      <p:grpSpPr>
        <a:xfrm>
          <a:off x="0" y="0"/>
          <a:ext cx="0" cy="0"/>
          <a:chOff x="0" y="0"/>
          <a:chExt cx="0" cy="0"/>
        </a:xfrm>
      </p:grpSpPr>
      <p:pic>
        <p:nvPicPr>
          <p:cNvPr id="32" name="Google Shape;32;p8"/>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33" name="Google Shape;33;p8" descr="一張含有 文字, 手 的圖片&#10;&#10;自動產生的描述"/>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標題投影片">
  <p:cSld name="3_標題投影片">
    <p:spTree>
      <p:nvGrpSpPr>
        <p:cNvPr id="1" name="Shape 34"/>
        <p:cNvGrpSpPr/>
        <p:nvPr/>
      </p:nvGrpSpPr>
      <p:grpSpPr>
        <a:xfrm>
          <a:off x="0" y="0"/>
          <a:ext cx="0" cy="0"/>
          <a:chOff x="0" y="0"/>
          <a:chExt cx="0" cy="0"/>
        </a:xfrm>
      </p:grpSpPr>
      <p:pic>
        <p:nvPicPr>
          <p:cNvPr id="35" name="Google Shape;35;p9" descr="一張含有 電子用品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自訂版面配置">
  <p:cSld name="6_自訂版面配置">
    <p:spTree>
      <p:nvGrpSpPr>
        <p:cNvPr id="1" name="Shape 36"/>
        <p:cNvGrpSpPr/>
        <p:nvPr/>
      </p:nvGrpSpPr>
      <p:grpSpPr>
        <a:xfrm>
          <a:off x="0" y="0"/>
          <a:ext cx="0" cy="0"/>
          <a:chOff x="0" y="0"/>
          <a:chExt cx="0" cy="0"/>
        </a:xfrm>
      </p:grpSpPr>
      <p:pic>
        <p:nvPicPr>
          <p:cNvPr id="37" name="Google Shape;37;p10"/>
          <p:cNvPicPr preferRelativeResize="0"/>
          <p:nvPr/>
        </p:nvPicPr>
        <p:blipFill rotWithShape="1">
          <a:blip r:embed="rId2">
            <a:alphaModFix/>
          </a:blip>
          <a:srcRect/>
          <a:stretch/>
        </p:blipFill>
        <p:spPr>
          <a:xfrm>
            <a:off x="185737" y="1533525"/>
            <a:ext cx="11820525" cy="5324474"/>
          </a:xfrm>
          <a:prstGeom prst="rect">
            <a:avLst/>
          </a:prstGeom>
          <a:noFill/>
          <a:ln>
            <a:noFill/>
          </a:ln>
        </p:spPr>
      </p:pic>
      <p:pic>
        <p:nvPicPr>
          <p:cNvPr id="38" name="Google Shape;38;p10"/>
          <p:cNvPicPr preferRelativeResize="0"/>
          <p:nvPr/>
        </p:nvPicPr>
        <p:blipFill rotWithShape="1">
          <a:blip r:embed="rId3">
            <a:alphaModFix/>
          </a:blip>
          <a:srcRect/>
          <a:stretch/>
        </p:blipFill>
        <p:spPr>
          <a:xfrm>
            <a:off x="1851" y="0"/>
            <a:ext cx="12188298"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77" r:id="rId18"/>
    <p:sldLayoutId id="2147483678" r:id="rId19"/>
    <p:sldLayoutId id="2147483679" r:id="rId20"/>
    <p:sldLayoutId id="2147483680" r:id="rId21"/>
    <p:sldLayoutId id="2147483681" r:id="rId22"/>
    <p:sldLayoutId id="2147483682" r:id="rId23"/>
    <p:sldLayoutId id="214748368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drive.google.com/file/d/1xnMMPHilgorfRGX3egW1NGSjQZeeBpJ6/view?usp=shar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3.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tiff"/><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2.wdp"/><Relationship Id="rId2" Type="http://schemas.openxmlformats.org/officeDocument/2006/relationships/image" Target="../media/image101.pn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104.tiff"/><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jp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s://www.qnap.com/en/compatibility-expansion?model=tds-h2489fu" TargetMode="External"/><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3" Type="http://schemas.openxmlformats.org/officeDocument/2006/relationships/image" Target="../media/image132.png"/><Relationship Id="rId21" Type="http://schemas.openxmlformats.org/officeDocument/2006/relationships/image" Target="../media/image150.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notesSlide" Target="../notesSlides/notesSlide38.xml"/><Relationship Id="rId16" Type="http://schemas.openxmlformats.org/officeDocument/2006/relationships/image" Target="../media/image145.png"/><Relationship Id="rId20"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png"/><Relationship Id="rId19"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s>
</file>

<file path=ppt/slides/_rels/slide4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45.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8.png"/></Relationships>
</file>

<file path=ppt/slides/_rels/slide4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48.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26" Type="http://schemas.openxmlformats.org/officeDocument/2006/relationships/image" Target="../media/image204.png"/><Relationship Id="rId3" Type="http://schemas.openxmlformats.org/officeDocument/2006/relationships/image" Target="../media/image181.png"/><Relationship Id="rId21" Type="http://schemas.openxmlformats.org/officeDocument/2006/relationships/image" Target="../media/image199.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5" Type="http://schemas.openxmlformats.org/officeDocument/2006/relationships/image" Target="../media/image203.png"/><Relationship Id="rId2" Type="http://schemas.openxmlformats.org/officeDocument/2006/relationships/notesSlide" Target="../notesSlides/notesSlide46.xml"/><Relationship Id="rId16" Type="http://schemas.openxmlformats.org/officeDocument/2006/relationships/image" Target="../media/image194.png"/><Relationship Id="rId20" Type="http://schemas.openxmlformats.org/officeDocument/2006/relationships/image" Target="../media/image198.png"/><Relationship Id="rId29"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24" Type="http://schemas.openxmlformats.org/officeDocument/2006/relationships/image" Target="../media/image202.png"/><Relationship Id="rId5" Type="http://schemas.openxmlformats.org/officeDocument/2006/relationships/image" Target="../media/image183.png"/><Relationship Id="rId15" Type="http://schemas.openxmlformats.org/officeDocument/2006/relationships/image" Target="../media/image193.png"/><Relationship Id="rId23" Type="http://schemas.openxmlformats.org/officeDocument/2006/relationships/image" Target="../media/image201.png"/><Relationship Id="rId28" Type="http://schemas.openxmlformats.org/officeDocument/2006/relationships/image" Target="../media/image206.png"/><Relationship Id="rId10" Type="http://schemas.openxmlformats.org/officeDocument/2006/relationships/image" Target="../media/image188.png"/><Relationship Id="rId19" Type="http://schemas.openxmlformats.org/officeDocument/2006/relationships/image" Target="../media/image197.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png"/><Relationship Id="rId27" Type="http://schemas.openxmlformats.org/officeDocument/2006/relationships/image" Target="../media/image205.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51.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5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5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54.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jpg"/></Relationships>
</file>

<file path=ppt/slides/_rels/slide5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56.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8.jpg"/><Relationship Id="rId4" Type="http://schemas.openxmlformats.org/officeDocument/2006/relationships/image" Target="../media/image247.png"/></Relationships>
</file>

<file path=ppt/slides/_rels/slide5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9" descr="一張含有 文字, 電子用品 的圖片&#10;&#10;自動產生的描述"/>
          <p:cNvPicPr preferRelativeResize="0"/>
          <p:nvPr/>
        </p:nvPicPr>
        <p:blipFill rotWithShape="1">
          <a:blip r:embed="rId3">
            <a:alphaModFix/>
          </a:blip>
          <a:srcRect/>
          <a:stretch/>
        </p:blipFill>
        <p:spPr>
          <a:xfrm>
            <a:off x="1185" y="0"/>
            <a:ext cx="1218963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p:cNvSpPr/>
          <p:nvPr/>
        </p:nvSpPr>
        <p:spPr>
          <a:xfrm>
            <a:off x="1244981" y="3893399"/>
            <a:ext cx="9927844" cy="2079208"/>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260" name="Google Shape;260;p28"/>
          <p:cNvPicPr preferRelativeResize="0"/>
          <p:nvPr/>
        </p:nvPicPr>
        <p:blipFill rotWithShape="1">
          <a:blip r:embed="rId3">
            <a:alphaModFix/>
          </a:blip>
          <a:srcRect l="1991" t="29655" r="1991" b="30403"/>
          <a:stretch/>
        </p:blipFill>
        <p:spPr>
          <a:xfrm>
            <a:off x="1174806" y="2705490"/>
            <a:ext cx="10066740" cy="2617802"/>
          </a:xfrm>
          <a:prstGeom prst="rect">
            <a:avLst/>
          </a:prstGeom>
          <a:noFill/>
          <a:ln>
            <a:noFill/>
          </a:ln>
        </p:spPr>
      </p:pic>
      <p:sp>
        <p:nvSpPr>
          <p:cNvPr id="261" name="Google Shape;261;p28"/>
          <p:cNvSpPr txBox="1"/>
          <p:nvPr/>
        </p:nvSpPr>
        <p:spPr>
          <a:xfrm>
            <a:off x="932869" y="5623707"/>
            <a:ext cx="133974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OLED</a:t>
            </a:r>
            <a:endParaRPr sz="1600"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1600" dirty="0">
                <a:solidFill>
                  <a:srgbClr val="03D2FB"/>
                </a:solidFill>
                <a:latin typeface="Meiryo UI" panose="020B0604030504040204" pitchFamily="50" charset="-128"/>
                <a:ea typeface="Meiryo UI" panose="020B0604030504040204" pitchFamily="50" charset="-128"/>
              </a:rPr>
              <a:t>ステータス</a:t>
            </a:r>
            <a:endParaRPr sz="1600" dirty="0">
              <a:solidFill>
                <a:srgbClr val="03D2FB"/>
              </a:solidFill>
              <a:latin typeface="Meiryo UI" panose="020B0604030504040204" pitchFamily="50" charset="-128"/>
              <a:ea typeface="Meiryo UI" panose="020B0604030504040204" pitchFamily="50" charset="-128"/>
            </a:endParaRPr>
          </a:p>
        </p:txBody>
      </p:sp>
      <p:cxnSp>
        <p:nvCxnSpPr>
          <p:cNvPr id="262" name="Google Shape;262;p28"/>
          <p:cNvCxnSpPr/>
          <p:nvPr/>
        </p:nvCxnSpPr>
        <p:spPr>
          <a:xfrm>
            <a:off x="3425514" y="4933003"/>
            <a:ext cx="0" cy="626164"/>
          </a:xfrm>
          <a:prstGeom prst="straightConnector1">
            <a:avLst/>
          </a:prstGeom>
          <a:noFill/>
          <a:ln w="15225" cap="flat" cmpd="sng">
            <a:solidFill>
              <a:srgbClr val="03D2FB"/>
            </a:solidFill>
            <a:prstDash val="solid"/>
            <a:miter lim="800000"/>
            <a:headEnd type="oval" w="med" len="med"/>
            <a:tailEnd type="none" w="sm" len="sm"/>
          </a:ln>
        </p:spPr>
      </p:cxnSp>
      <p:sp>
        <p:nvSpPr>
          <p:cNvPr id="263" name="Google Shape;263;p28"/>
          <p:cNvSpPr txBox="1"/>
          <p:nvPr/>
        </p:nvSpPr>
        <p:spPr>
          <a:xfrm>
            <a:off x="2428957" y="5617755"/>
            <a:ext cx="492318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24 </a:t>
            </a:r>
            <a:r>
              <a:rPr lang="en-US" sz="1600" dirty="0" smtClean="0">
                <a:solidFill>
                  <a:srgbClr val="03D2FB"/>
                </a:solidFill>
                <a:latin typeface="Meiryo UI" panose="020B0604030504040204" pitchFamily="50" charset="-128"/>
                <a:ea typeface="Meiryo UI" panose="020B0604030504040204" pitchFamily="50" charset="-128"/>
              </a:rPr>
              <a:t>x 2.5</a:t>
            </a:r>
            <a:r>
              <a:rPr lang="en-US" sz="1600" dirty="0">
                <a:solidFill>
                  <a:srgbClr val="03D2FB"/>
                </a:solidFill>
                <a:latin typeface="Meiryo UI" panose="020B0604030504040204" pitchFamily="50" charset="-128"/>
                <a:ea typeface="Meiryo UI" panose="020B0604030504040204" pitchFamily="50" charset="-128"/>
              </a:rPr>
              <a:t>インチU.2NVMe </a:t>
            </a:r>
            <a:r>
              <a:rPr lang="en-US" sz="1600" dirty="0" err="1">
                <a:solidFill>
                  <a:srgbClr val="03D2FB"/>
                </a:solidFill>
                <a:latin typeface="Meiryo UI" panose="020B0604030504040204" pitchFamily="50" charset="-128"/>
                <a:ea typeface="Meiryo UI" panose="020B0604030504040204" pitchFamily="50" charset="-128"/>
              </a:rPr>
              <a:t>PCIe</a:t>
            </a:r>
            <a:r>
              <a:rPr lang="en-US" sz="1600" dirty="0">
                <a:solidFill>
                  <a:srgbClr val="03D2FB"/>
                </a:solidFill>
                <a:latin typeface="Meiryo UI" panose="020B0604030504040204" pitchFamily="50" charset="-128"/>
                <a:ea typeface="Meiryo UI" panose="020B0604030504040204" pitchFamily="50" charset="-128"/>
              </a:rPr>
              <a:t> Gen4 x4 </a:t>
            </a:r>
            <a:r>
              <a:rPr lang="en-US" sz="1600" dirty="0" err="1">
                <a:solidFill>
                  <a:srgbClr val="03D2FB"/>
                </a:solidFill>
                <a:latin typeface="Meiryo UI" panose="020B0604030504040204" pitchFamily="50" charset="-128"/>
                <a:ea typeface="Meiryo UI" panose="020B0604030504040204" pitchFamily="50" charset="-128"/>
              </a:rPr>
              <a:t>SSDベイ</a:t>
            </a:r>
            <a:r>
              <a:rPr lang="en-US" sz="1600" dirty="0">
                <a:solidFill>
                  <a:srgbClr val="03D2FB"/>
                </a:solidFill>
                <a:latin typeface="Meiryo UI" panose="020B0604030504040204" pitchFamily="50" charset="-128"/>
                <a:ea typeface="Meiryo UI" panose="020B0604030504040204" pitchFamily="50" charset="-128"/>
              </a:rPr>
              <a:t>、</a:t>
            </a:r>
            <a:endParaRPr sz="1600"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smtClean="0">
                <a:solidFill>
                  <a:srgbClr val="03D2FB"/>
                </a:solidFill>
                <a:latin typeface="Meiryo UI" panose="020B0604030504040204" pitchFamily="50" charset="-128"/>
                <a:ea typeface="Meiryo UI" panose="020B0604030504040204" pitchFamily="50" charset="-128"/>
              </a:rPr>
              <a:t>キーロック付きの</a:t>
            </a:r>
            <a:r>
              <a:rPr lang="ja-JP" altLang="en-US" sz="1600" dirty="0" smtClean="0">
                <a:solidFill>
                  <a:srgbClr val="03D2FB"/>
                </a:solidFill>
                <a:latin typeface="Meiryo UI" panose="020B0604030504040204" pitchFamily="50" charset="-128"/>
                <a:ea typeface="Meiryo UI" panose="020B0604030504040204" pitchFamily="50" charset="-128"/>
              </a:rPr>
              <a:t>ホットスワップ対応</a:t>
            </a:r>
            <a:r>
              <a:rPr lang="en-US" sz="1600" dirty="0" err="1" smtClean="0">
                <a:solidFill>
                  <a:srgbClr val="03D2FB"/>
                </a:solidFill>
                <a:latin typeface="Meiryo UI" panose="020B0604030504040204" pitchFamily="50" charset="-128"/>
                <a:ea typeface="Meiryo UI" panose="020B0604030504040204" pitchFamily="50" charset="-128"/>
              </a:rPr>
              <a:t>トレイ</a:t>
            </a:r>
            <a:endParaRPr sz="1600" dirty="0">
              <a:solidFill>
                <a:srgbClr val="03D2FB"/>
              </a:solidFill>
              <a:latin typeface="Meiryo UI" panose="020B0604030504040204" pitchFamily="50" charset="-128"/>
              <a:ea typeface="Meiryo UI" panose="020B0604030504040204" pitchFamily="50" charset="-128"/>
            </a:endParaRPr>
          </a:p>
        </p:txBody>
      </p:sp>
      <p:sp>
        <p:nvSpPr>
          <p:cNvPr id="264" name="Google Shape;264;p28"/>
          <p:cNvSpPr txBox="1"/>
          <p:nvPr/>
        </p:nvSpPr>
        <p:spPr>
          <a:xfrm>
            <a:off x="7674744" y="5613988"/>
            <a:ext cx="453427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ベイ17〜24は、U.2 </a:t>
            </a:r>
            <a:r>
              <a:rPr lang="en-US" sz="1600" dirty="0" err="1">
                <a:solidFill>
                  <a:srgbClr val="03D2FB"/>
                </a:solidFill>
                <a:latin typeface="Meiryo UI" panose="020B0604030504040204" pitchFamily="50" charset="-128"/>
                <a:ea typeface="Meiryo UI" panose="020B0604030504040204" pitchFamily="50" charset="-128"/>
              </a:rPr>
              <a:t>NVMe</a:t>
            </a:r>
            <a:r>
              <a:rPr lang="en-US" sz="1600" dirty="0">
                <a:solidFill>
                  <a:srgbClr val="03D2FB"/>
                </a:solidFill>
                <a:latin typeface="Meiryo UI" panose="020B0604030504040204" pitchFamily="50" charset="-128"/>
                <a:ea typeface="Meiryo UI" panose="020B0604030504040204" pitchFamily="50" charset="-128"/>
              </a:rPr>
              <a:t> </a:t>
            </a:r>
            <a:r>
              <a:rPr lang="en-US" sz="1600" dirty="0" err="1">
                <a:solidFill>
                  <a:srgbClr val="03D2FB"/>
                </a:solidFill>
                <a:latin typeface="Meiryo UI" panose="020B0604030504040204" pitchFamily="50" charset="-128"/>
                <a:ea typeface="Meiryo UI" panose="020B0604030504040204" pitchFamily="50" charset="-128"/>
              </a:rPr>
              <a:t>PCIe</a:t>
            </a:r>
            <a:r>
              <a:rPr lang="en-US" sz="1600" dirty="0">
                <a:solidFill>
                  <a:srgbClr val="03D2FB"/>
                </a:solidFill>
                <a:latin typeface="Meiryo UI" panose="020B0604030504040204" pitchFamily="50" charset="-128"/>
                <a:ea typeface="Meiryo UI" panose="020B0604030504040204" pitchFamily="50" charset="-128"/>
              </a:rPr>
              <a:t> </a:t>
            </a:r>
            <a:r>
              <a:rPr lang="en-US" sz="1600" dirty="0" smtClean="0">
                <a:solidFill>
                  <a:srgbClr val="03D2FB"/>
                </a:solidFill>
                <a:latin typeface="Meiryo UI" panose="020B0604030504040204" pitchFamily="50" charset="-128"/>
                <a:ea typeface="Meiryo UI" panose="020B0604030504040204" pitchFamily="50" charset="-128"/>
              </a:rPr>
              <a:t>Gen4  x4 </a:t>
            </a:r>
            <a:r>
              <a:rPr lang="en-US" sz="1600" dirty="0" err="1" smtClean="0">
                <a:solidFill>
                  <a:srgbClr val="03D2FB"/>
                </a:solidFill>
                <a:latin typeface="Meiryo UI" panose="020B0604030504040204" pitchFamily="50" charset="-128"/>
                <a:ea typeface="Meiryo UI" panose="020B0604030504040204" pitchFamily="50" charset="-128"/>
              </a:rPr>
              <a:t>SSD</a:t>
            </a:r>
            <a:r>
              <a:rPr lang="en-US" sz="1600" dirty="0" err="1">
                <a:solidFill>
                  <a:srgbClr val="03D2FB"/>
                </a:solidFill>
                <a:latin typeface="Meiryo UI" panose="020B0604030504040204" pitchFamily="50" charset="-128"/>
                <a:ea typeface="Meiryo UI" panose="020B0604030504040204" pitchFamily="50" charset="-128"/>
              </a:rPr>
              <a:t>および</a:t>
            </a:r>
            <a:r>
              <a:rPr lang="en-US" sz="1600" dirty="0" err="1" smtClean="0">
                <a:solidFill>
                  <a:srgbClr val="03D2FB"/>
                </a:solidFill>
                <a:latin typeface="Meiryo UI" panose="020B0604030504040204" pitchFamily="50" charset="-128"/>
                <a:ea typeface="Meiryo UI" panose="020B0604030504040204" pitchFamily="50" charset="-128"/>
              </a:rPr>
              <a:t>SATA</a:t>
            </a:r>
            <a:r>
              <a:rPr lang="en-US" sz="1600" dirty="0" smtClean="0">
                <a:solidFill>
                  <a:srgbClr val="03D2FB"/>
                </a:solidFill>
                <a:latin typeface="Meiryo UI" panose="020B0604030504040204" pitchFamily="50" charset="-128"/>
                <a:ea typeface="Meiryo UI" panose="020B0604030504040204" pitchFamily="50" charset="-128"/>
              </a:rPr>
              <a:t> 6Gb/</a:t>
            </a:r>
            <a:r>
              <a:rPr lang="en-US" sz="1600" dirty="0" err="1" smtClean="0">
                <a:solidFill>
                  <a:srgbClr val="03D2FB"/>
                </a:solidFill>
                <a:latin typeface="Meiryo UI" panose="020B0604030504040204" pitchFamily="50" charset="-128"/>
                <a:ea typeface="Meiryo UI" panose="020B0604030504040204" pitchFamily="50" charset="-128"/>
              </a:rPr>
              <a:t>s</a:t>
            </a:r>
            <a:r>
              <a:rPr lang="en-US" sz="1600" dirty="0" err="1">
                <a:solidFill>
                  <a:srgbClr val="03D2FB"/>
                </a:solidFill>
                <a:latin typeface="Meiryo UI" panose="020B0604030504040204" pitchFamily="50" charset="-128"/>
                <a:ea typeface="Meiryo UI" panose="020B0604030504040204" pitchFamily="50" charset="-128"/>
              </a:rPr>
              <a:t>コンボベイです</a:t>
            </a:r>
            <a:r>
              <a:rPr lang="en-US" sz="1600" dirty="0">
                <a:solidFill>
                  <a:srgbClr val="03D2FB"/>
                </a:solidFill>
                <a:latin typeface="Meiryo UI" panose="020B0604030504040204" pitchFamily="50" charset="-128"/>
                <a:ea typeface="Meiryo UI" panose="020B0604030504040204" pitchFamily="50" charset="-128"/>
              </a:rPr>
              <a:t>。</a:t>
            </a:r>
            <a:endParaRPr sz="1600" dirty="0">
              <a:solidFill>
                <a:srgbClr val="03D2FB"/>
              </a:solidFill>
              <a:latin typeface="Meiryo UI" panose="020B0604030504040204" pitchFamily="50" charset="-128"/>
              <a:ea typeface="Meiryo UI" panose="020B0604030504040204" pitchFamily="50" charset="-128"/>
              <a:sym typeface="Arial"/>
            </a:endParaRPr>
          </a:p>
        </p:txBody>
      </p:sp>
      <p:sp>
        <p:nvSpPr>
          <p:cNvPr id="265" name="Google Shape;265;p28"/>
          <p:cNvSpPr txBox="1"/>
          <p:nvPr/>
        </p:nvSpPr>
        <p:spPr>
          <a:xfrm>
            <a:off x="1938871" y="2029410"/>
            <a:ext cx="122958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3D2FB"/>
                </a:solidFill>
                <a:latin typeface="Meiryo UI" panose="020B0604030504040204" pitchFamily="50" charset="-128"/>
                <a:ea typeface="Meiryo UI" panose="020B0604030504040204" pitchFamily="50" charset="-128"/>
              </a:rPr>
              <a:t>ACT LED</a:t>
            </a:r>
            <a:endParaRPr sz="1600">
              <a:solidFill>
                <a:srgbClr val="03D2FB"/>
              </a:solidFill>
              <a:latin typeface="Meiryo UI" panose="020B0604030504040204" pitchFamily="50" charset="-128"/>
              <a:ea typeface="Meiryo UI" panose="020B0604030504040204" pitchFamily="50" charset="-128"/>
              <a:sym typeface="Arial"/>
            </a:endParaRPr>
          </a:p>
        </p:txBody>
      </p:sp>
      <p:sp>
        <p:nvSpPr>
          <p:cNvPr id="266" name="Google Shape;266;p28"/>
          <p:cNvSpPr txBox="1"/>
          <p:nvPr/>
        </p:nvSpPr>
        <p:spPr>
          <a:xfrm>
            <a:off x="4060397" y="2040447"/>
            <a:ext cx="1660708"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3D2FB"/>
                </a:solidFill>
                <a:latin typeface="Meiryo UI" panose="020B0604030504040204" pitchFamily="50" charset="-128"/>
                <a:ea typeface="Meiryo UI" panose="020B0604030504040204" pitchFamily="50" charset="-128"/>
              </a:rPr>
              <a:t>現在のLED</a:t>
            </a:r>
            <a:endParaRPr sz="1600">
              <a:solidFill>
                <a:srgbClr val="03D2FB"/>
              </a:solidFill>
              <a:latin typeface="Meiryo UI" panose="020B0604030504040204" pitchFamily="50" charset="-128"/>
              <a:ea typeface="Meiryo UI" panose="020B0604030504040204" pitchFamily="50" charset="-128"/>
              <a:sym typeface="Arial"/>
            </a:endParaRPr>
          </a:p>
        </p:txBody>
      </p:sp>
      <p:sp>
        <p:nvSpPr>
          <p:cNvPr id="267" name="Google Shape;267;p28"/>
          <p:cNvSpPr txBox="1"/>
          <p:nvPr/>
        </p:nvSpPr>
        <p:spPr>
          <a:xfrm>
            <a:off x="910349" y="413015"/>
            <a:ext cx="11038233" cy="707886"/>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chemeClr val="lt1"/>
                </a:solidFill>
                <a:latin typeface="Meiryo UI" panose="020B0604030504040204" pitchFamily="50" charset="-128"/>
                <a:ea typeface="Meiryo UI" panose="020B0604030504040204" pitchFamily="50" charset="-128"/>
              </a:rPr>
              <a:t>TDS-h2489FU正面図</a:t>
            </a:r>
            <a:endParaRPr sz="4000" b="1" dirty="0">
              <a:solidFill>
                <a:schemeClr val="lt1"/>
              </a:solidFill>
              <a:latin typeface="Meiryo UI" panose="020B0604030504040204" pitchFamily="50" charset="-128"/>
              <a:ea typeface="Meiryo UI" panose="020B0604030504040204" pitchFamily="50" charset="-128"/>
              <a:sym typeface="Arial"/>
            </a:endParaRPr>
          </a:p>
        </p:txBody>
      </p:sp>
      <p:cxnSp>
        <p:nvCxnSpPr>
          <p:cNvPr id="268" name="Google Shape;268;p28"/>
          <p:cNvCxnSpPr/>
          <p:nvPr/>
        </p:nvCxnSpPr>
        <p:spPr>
          <a:xfrm rot="-5400000">
            <a:off x="3076197" y="2626450"/>
            <a:ext cx="1352400" cy="508500"/>
          </a:xfrm>
          <a:prstGeom prst="bentConnector3">
            <a:avLst>
              <a:gd name="adj1" fmla="val 99720"/>
            </a:avLst>
          </a:prstGeom>
          <a:noFill/>
          <a:ln w="15225" cap="flat" cmpd="sng">
            <a:solidFill>
              <a:srgbClr val="03D2FB"/>
            </a:solidFill>
            <a:prstDash val="solid"/>
            <a:miter lim="800000"/>
            <a:headEnd type="oval" w="med" len="med"/>
            <a:tailEnd type="none" w="sm" len="sm"/>
          </a:ln>
        </p:spPr>
      </p:cxnSp>
      <p:cxnSp>
        <p:nvCxnSpPr>
          <p:cNvPr id="269" name="Google Shape;269;p28"/>
          <p:cNvCxnSpPr/>
          <p:nvPr/>
        </p:nvCxnSpPr>
        <p:spPr>
          <a:xfrm rot="5400000" flipH="1">
            <a:off x="2484493" y="2694100"/>
            <a:ext cx="1352400" cy="373200"/>
          </a:xfrm>
          <a:prstGeom prst="bentConnector3">
            <a:avLst>
              <a:gd name="adj1" fmla="val 100218"/>
            </a:avLst>
          </a:prstGeom>
          <a:noFill/>
          <a:ln w="15225" cap="flat" cmpd="sng">
            <a:solidFill>
              <a:srgbClr val="03D2FB"/>
            </a:solidFill>
            <a:prstDash val="solid"/>
            <a:miter lim="800000"/>
            <a:headEnd type="oval" w="med" len="med"/>
            <a:tailEnd type="none" w="sm" len="sm"/>
          </a:ln>
        </p:spPr>
      </p:cxnSp>
      <p:cxnSp>
        <p:nvCxnSpPr>
          <p:cNvPr id="270" name="Google Shape;270;p28"/>
          <p:cNvCxnSpPr/>
          <p:nvPr/>
        </p:nvCxnSpPr>
        <p:spPr>
          <a:xfrm>
            <a:off x="8970185" y="4933003"/>
            <a:ext cx="0" cy="626164"/>
          </a:xfrm>
          <a:prstGeom prst="straightConnector1">
            <a:avLst/>
          </a:prstGeom>
          <a:noFill/>
          <a:ln w="15225" cap="flat" cmpd="sng">
            <a:solidFill>
              <a:srgbClr val="03D2FB"/>
            </a:solidFill>
            <a:prstDash val="solid"/>
            <a:miter lim="800000"/>
            <a:headEnd type="oval" w="med" len="med"/>
            <a:tailEnd type="none" w="sm" len="sm"/>
          </a:ln>
        </p:spPr>
      </p:cxnSp>
      <p:cxnSp>
        <p:nvCxnSpPr>
          <p:cNvPr id="271" name="Google Shape;271;p28"/>
          <p:cNvCxnSpPr/>
          <p:nvPr/>
        </p:nvCxnSpPr>
        <p:spPr>
          <a:xfrm>
            <a:off x="1480290" y="4960417"/>
            <a:ext cx="0" cy="626164"/>
          </a:xfrm>
          <a:prstGeom prst="straightConnector1">
            <a:avLst/>
          </a:prstGeom>
          <a:noFill/>
          <a:ln w="15225" cap="flat" cmpd="sng">
            <a:solidFill>
              <a:srgbClr val="03D2FB"/>
            </a:solidFill>
            <a:prstDash val="solid"/>
            <a:miter lim="800000"/>
            <a:headEnd type="oval" w="med" len="med"/>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9"/>
          <p:cNvSpPr txBox="1"/>
          <p:nvPr/>
        </p:nvSpPr>
        <p:spPr>
          <a:xfrm>
            <a:off x="910349" y="200580"/>
            <a:ext cx="11038233" cy="707886"/>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smtClean="0">
                <a:solidFill>
                  <a:schemeClr val="lt1"/>
                </a:solidFill>
                <a:latin typeface="Meiryo UI" panose="020B0604030504040204" pitchFamily="50" charset="-128"/>
                <a:ea typeface="Meiryo UI" panose="020B0604030504040204" pitchFamily="50" charset="-128"/>
              </a:rPr>
              <a:t>システムステータスの高度な</a:t>
            </a:r>
            <a:r>
              <a:rPr lang="en-US" sz="4000" b="1" dirty="0" smtClean="0">
                <a:solidFill>
                  <a:schemeClr val="lt1"/>
                </a:solidFill>
                <a:latin typeface="Meiryo UI" panose="020B0604030504040204" pitchFamily="50" charset="-128"/>
                <a:ea typeface="Meiryo UI" panose="020B0604030504040204" pitchFamily="50" charset="-128"/>
              </a:rPr>
              <a:t/>
            </a:r>
            <a:br>
              <a:rPr lang="en-US" sz="4000" b="1" dirty="0" smtClean="0">
                <a:solidFill>
                  <a:schemeClr val="lt1"/>
                </a:solidFill>
                <a:latin typeface="Meiryo UI" panose="020B0604030504040204" pitchFamily="50" charset="-128"/>
                <a:ea typeface="Meiryo UI" panose="020B0604030504040204" pitchFamily="50" charset="-128"/>
              </a:rPr>
            </a:br>
            <a:r>
              <a:rPr lang="en-US" sz="4000" b="1" dirty="0" err="1" smtClean="0">
                <a:solidFill>
                  <a:schemeClr val="lt1"/>
                </a:solidFill>
                <a:latin typeface="Meiryo UI" panose="020B0604030504040204" pitchFamily="50" charset="-128"/>
                <a:ea typeface="Meiryo UI" panose="020B0604030504040204" pitchFamily="50" charset="-128"/>
              </a:rPr>
              <a:t>OLED</a:t>
            </a:r>
            <a:r>
              <a:rPr lang="en-US" sz="4000" b="1" dirty="0" err="1">
                <a:solidFill>
                  <a:schemeClr val="lt1"/>
                </a:solidFill>
                <a:latin typeface="Meiryo UI" panose="020B0604030504040204" pitchFamily="50" charset="-128"/>
                <a:ea typeface="Meiryo UI" panose="020B0604030504040204" pitchFamily="50" charset="-128"/>
              </a:rPr>
              <a:t>ディスプレイ</a:t>
            </a:r>
            <a:endParaRPr sz="4000" b="1" dirty="0">
              <a:solidFill>
                <a:schemeClr val="lt1"/>
              </a:solidFill>
              <a:latin typeface="Meiryo UI" panose="020B0604030504040204" pitchFamily="50" charset="-128"/>
              <a:ea typeface="Meiryo UI" panose="020B0604030504040204" pitchFamily="50" charset="-128"/>
              <a:sym typeface="Arial"/>
            </a:endParaRPr>
          </a:p>
        </p:txBody>
      </p:sp>
      <p:pic>
        <p:nvPicPr>
          <p:cNvPr id="277" name="Google Shape;277;p29" descr="一張含有 文字, 電子用品, 電腦 的圖片&#10;&#10;自動產生的描述"/>
          <p:cNvPicPr preferRelativeResize="0"/>
          <p:nvPr/>
        </p:nvPicPr>
        <p:blipFill rotWithShape="1">
          <a:blip r:embed="rId3">
            <a:alphaModFix/>
          </a:blip>
          <a:srcRect l="5970" t="6248" r="30764" b="12736"/>
          <a:stretch/>
        </p:blipFill>
        <p:spPr>
          <a:xfrm>
            <a:off x="2665728" y="2127697"/>
            <a:ext cx="9526272" cy="4730303"/>
          </a:xfrm>
          <a:prstGeom prst="rect">
            <a:avLst/>
          </a:prstGeom>
          <a:noFill/>
          <a:ln>
            <a:noFill/>
          </a:ln>
        </p:spPr>
      </p:pic>
      <p:cxnSp>
        <p:nvCxnSpPr>
          <p:cNvPr id="278" name="Google Shape;278;p29"/>
          <p:cNvCxnSpPr/>
          <p:nvPr/>
        </p:nvCxnSpPr>
        <p:spPr>
          <a:xfrm rot="10800000">
            <a:off x="2383735" y="4745934"/>
            <a:ext cx="1785636" cy="0"/>
          </a:xfrm>
          <a:prstGeom prst="straightConnector1">
            <a:avLst/>
          </a:prstGeom>
          <a:noFill/>
          <a:ln w="15225" cap="flat" cmpd="sng">
            <a:solidFill>
              <a:srgbClr val="03D2FB"/>
            </a:solidFill>
            <a:prstDash val="solid"/>
            <a:miter lim="800000"/>
            <a:headEnd type="oval" w="med" len="med"/>
            <a:tailEnd type="none" w="sm" len="sm"/>
          </a:ln>
        </p:spPr>
      </p:cxnSp>
      <p:sp>
        <p:nvSpPr>
          <p:cNvPr id="279" name="Google Shape;279;p29"/>
          <p:cNvSpPr txBox="1"/>
          <p:nvPr/>
        </p:nvSpPr>
        <p:spPr>
          <a:xfrm>
            <a:off x="910349" y="2947883"/>
            <a:ext cx="2062290" cy="23595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err="1" smtClean="0">
                <a:solidFill>
                  <a:srgbClr val="03D2FB"/>
                </a:solidFill>
                <a:latin typeface="Meiryo UI" panose="020B0604030504040204" pitchFamily="50" charset="-128"/>
                <a:ea typeface="Meiryo UI" panose="020B0604030504040204" pitchFamily="50" charset="-128"/>
              </a:rPr>
              <a:t>ファンステータス</a:t>
            </a:r>
            <a:endParaRPr sz="1600" dirty="0">
              <a:solidFill>
                <a:srgbClr val="03D2FB"/>
              </a:solidFill>
              <a:latin typeface="Meiryo UI" panose="020B0604030504040204" pitchFamily="50" charset="-128"/>
              <a:ea typeface="Meiryo UI" panose="020B0604030504040204" pitchFamily="50" charset="-128"/>
              <a:sym typeface="Arial"/>
            </a:endParaRPr>
          </a:p>
        </p:txBody>
      </p:sp>
      <p:sp>
        <p:nvSpPr>
          <p:cNvPr id="280" name="Google Shape;280;p29"/>
          <p:cNvSpPr txBox="1"/>
          <p:nvPr/>
        </p:nvSpPr>
        <p:spPr>
          <a:xfrm>
            <a:off x="1016000" y="3376507"/>
            <a:ext cx="181765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rgbClr val="03D2FB"/>
                </a:solidFill>
                <a:latin typeface="Meiryo UI" panose="020B0604030504040204" pitchFamily="50" charset="-128"/>
                <a:ea typeface="Meiryo UI" panose="020B0604030504040204" pitchFamily="50" charset="-128"/>
              </a:rPr>
              <a:t>電源ステータス</a:t>
            </a:r>
            <a:endParaRPr sz="1600" dirty="0">
              <a:solidFill>
                <a:srgbClr val="03D2FB"/>
              </a:solidFill>
              <a:latin typeface="Meiryo UI" panose="020B0604030504040204" pitchFamily="50" charset="-128"/>
              <a:ea typeface="Meiryo UI" panose="020B0604030504040204" pitchFamily="50" charset="-128"/>
              <a:sym typeface="Arial"/>
            </a:endParaRPr>
          </a:p>
        </p:txBody>
      </p:sp>
      <p:sp>
        <p:nvSpPr>
          <p:cNvPr id="281" name="Google Shape;281;p29"/>
          <p:cNvSpPr txBox="1"/>
          <p:nvPr/>
        </p:nvSpPr>
        <p:spPr>
          <a:xfrm>
            <a:off x="325120" y="3738457"/>
            <a:ext cx="2104362"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rgbClr val="03D2FB"/>
                </a:solidFill>
                <a:latin typeface="Meiryo UI" panose="020B0604030504040204" pitchFamily="50" charset="-128"/>
                <a:ea typeface="Meiryo UI" panose="020B0604030504040204" pitchFamily="50" charset="-128"/>
              </a:rPr>
              <a:t>温度状態</a:t>
            </a:r>
            <a:endParaRPr sz="1600">
              <a:solidFill>
                <a:srgbClr val="03D2FB"/>
              </a:solidFill>
              <a:latin typeface="Meiryo UI" panose="020B0604030504040204" pitchFamily="50" charset="-128"/>
              <a:ea typeface="Meiryo UI" panose="020B0604030504040204" pitchFamily="50" charset="-128"/>
              <a:sym typeface="Arial"/>
            </a:endParaRPr>
          </a:p>
        </p:txBody>
      </p:sp>
      <p:sp>
        <p:nvSpPr>
          <p:cNvPr id="282" name="Google Shape;282;p29"/>
          <p:cNvSpPr txBox="1"/>
          <p:nvPr/>
        </p:nvSpPr>
        <p:spPr>
          <a:xfrm>
            <a:off x="618401" y="4148032"/>
            <a:ext cx="158998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rgbClr val="03D2FB"/>
                </a:solidFill>
                <a:latin typeface="Meiryo UI" panose="020B0604030504040204" pitchFamily="50" charset="-128"/>
                <a:ea typeface="Meiryo UI" panose="020B0604030504040204" pitchFamily="50" charset="-128"/>
              </a:rPr>
              <a:t>NAS名</a:t>
            </a:r>
            <a:endParaRPr sz="1600">
              <a:solidFill>
                <a:srgbClr val="03D2FB"/>
              </a:solidFill>
              <a:latin typeface="Meiryo UI" panose="020B0604030504040204" pitchFamily="50" charset="-128"/>
              <a:ea typeface="Meiryo UI" panose="020B0604030504040204" pitchFamily="50" charset="-128"/>
              <a:sym typeface="Arial"/>
            </a:endParaRPr>
          </a:p>
        </p:txBody>
      </p:sp>
      <p:sp>
        <p:nvSpPr>
          <p:cNvPr id="283" name="Google Shape;283;p29"/>
          <p:cNvSpPr txBox="1"/>
          <p:nvPr/>
        </p:nvSpPr>
        <p:spPr>
          <a:xfrm>
            <a:off x="521547" y="4576657"/>
            <a:ext cx="1671688"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smtClean="0">
                <a:solidFill>
                  <a:srgbClr val="03D2FB"/>
                </a:solidFill>
                <a:latin typeface="Meiryo UI" panose="020B0604030504040204" pitchFamily="50" charset="-128"/>
                <a:ea typeface="Meiryo UI" panose="020B0604030504040204" pitchFamily="50" charset="-128"/>
              </a:rPr>
              <a:t>NAS </a:t>
            </a:r>
            <a:r>
              <a:rPr lang="en-US" sz="1600" dirty="0" err="1" smtClean="0">
                <a:solidFill>
                  <a:srgbClr val="03D2FB"/>
                </a:solidFill>
                <a:latin typeface="Meiryo UI" panose="020B0604030504040204" pitchFamily="50" charset="-128"/>
                <a:ea typeface="Meiryo UI" panose="020B0604030504040204" pitchFamily="50" charset="-128"/>
              </a:rPr>
              <a:t>IP</a:t>
            </a:r>
            <a:r>
              <a:rPr lang="en-US" sz="1600" dirty="0" err="1">
                <a:solidFill>
                  <a:srgbClr val="03D2FB"/>
                </a:solidFill>
                <a:latin typeface="Meiryo UI" panose="020B0604030504040204" pitchFamily="50" charset="-128"/>
                <a:ea typeface="Meiryo UI" panose="020B0604030504040204" pitchFamily="50" charset="-128"/>
              </a:rPr>
              <a:t>アドレス</a:t>
            </a:r>
            <a:endParaRPr sz="1600" dirty="0">
              <a:solidFill>
                <a:srgbClr val="03D2FB"/>
              </a:solidFill>
              <a:latin typeface="Meiryo UI" panose="020B0604030504040204" pitchFamily="50" charset="-128"/>
              <a:ea typeface="Meiryo UI" panose="020B0604030504040204" pitchFamily="50" charset="-128"/>
              <a:sym typeface="Arial"/>
            </a:endParaRPr>
          </a:p>
        </p:txBody>
      </p:sp>
      <p:sp>
        <p:nvSpPr>
          <p:cNvPr id="284" name="Google Shape;284;p29"/>
          <p:cNvSpPr txBox="1"/>
          <p:nvPr/>
        </p:nvSpPr>
        <p:spPr>
          <a:xfrm>
            <a:off x="7229561" y="2893594"/>
            <a:ext cx="274078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600" dirty="0">
                <a:solidFill>
                  <a:srgbClr val="03D2FB"/>
                </a:solidFill>
                <a:latin typeface="Meiryo UI" panose="020B0604030504040204" pitchFamily="50" charset="-128"/>
                <a:ea typeface="Meiryo UI" panose="020B0604030504040204" pitchFamily="50" charset="-128"/>
              </a:rPr>
              <a:t>電源</a:t>
            </a:r>
            <a:r>
              <a:rPr lang="en-US" sz="1600" dirty="0" err="1" smtClean="0">
                <a:solidFill>
                  <a:srgbClr val="03D2FB"/>
                </a:solidFill>
                <a:latin typeface="Meiryo UI" panose="020B0604030504040204" pitchFamily="50" charset="-128"/>
                <a:ea typeface="Meiryo UI" panose="020B0604030504040204" pitchFamily="50" charset="-128"/>
              </a:rPr>
              <a:t>モジュールステータス</a:t>
            </a:r>
            <a:endParaRPr sz="1600" dirty="0">
              <a:solidFill>
                <a:srgbClr val="03D2FB"/>
              </a:solidFill>
              <a:latin typeface="Meiryo UI" panose="020B0604030504040204" pitchFamily="50" charset="-128"/>
              <a:ea typeface="Meiryo UI" panose="020B0604030504040204" pitchFamily="50" charset="-128"/>
              <a:sym typeface="Arial"/>
            </a:endParaRPr>
          </a:p>
        </p:txBody>
      </p:sp>
      <p:cxnSp>
        <p:nvCxnSpPr>
          <p:cNvPr id="285" name="Google Shape;285;p29"/>
          <p:cNvCxnSpPr/>
          <p:nvPr/>
        </p:nvCxnSpPr>
        <p:spPr>
          <a:xfrm rot="10800000">
            <a:off x="2193235" y="4317309"/>
            <a:ext cx="1976134" cy="0"/>
          </a:xfrm>
          <a:prstGeom prst="straightConnector1">
            <a:avLst/>
          </a:prstGeom>
          <a:noFill/>
          <a:ln w="15225" cap="flat" cmpd="sng">
            <a:solidFill>
              <a:srgbClr val="03D2FB"/>
            </a:solidFill>
            <a:prstDash val="solid"/>
            <a:miter lim="800000"/>
            <a:headEnd type="oval" w="med" len="med"/>
            <a:tailEnd type="none" w="sm" len="sm"/>
          </a:ln>
        </p:spPr>
      </p:cxnSp>
      <p:cxnSp>
        <p:nvCxnSpPr>
          <p:cNvPr id="286" name="Google Shape;286;p29"/>
          <p:cNvCxnSpPr/>
          <p:nvPr/>
        </p:nvCxnSpPr>
        <p:spPr>
          <a:xfrm rot="10800000">
            <a:off x="2458379" y="3907734"/>
            <a:ext cx="1710990" cy="0"/>
          </a:xfrm>
          <a:prstGeom prst="straightConnector1">
            <a:avLst/>
          </a:prstGeom>
          <a:noFill/>
          <a:ln w="15225" cap="flat" cmpd="sng">
            <a:solidFill>
              <a:srgbClr val="03D2FB"/>
            </a:solidFill>
            <a:prstDash val="solid"/>
            <a:miter lim="800000"/>
            <a:headEnd type="oval" w="med" len="med"/>
            <a:tailEnd type="none" w="sm" len="sm"/>
          </a:ln>
        </p:spPr>
      </p:cxnSp>
      <p:cxnSp>
        <p:nvCxnSpPr>
          <p:cNvPr id="287" name="Google Shape;287;p29"/>
          <p:cNvCxnSpPr/>
          <p:nvPr/>
        </p:nvCxnSpPr>
        <p:spPr>
          <a:xfrm rot="10800000">
            <a:off x="2665728" y="3545784"/>
            <a:ext cx="1485755" cy="0"/>
          </a:xfrm>
          <a:prstGeom prst="straightConnector1">
            <a:avLst/>
          </a:prstGeom>
          <a:noFill/>
          <a:ln w="15225" cap="flat" cmpd="sng">
            <a:solidFill>
              <a:srgbClr val="03D2FB"/>
            </a:solidFill>
            <a:prstDash val="solid"/>
            <a:miter lim="800000"/>
            <a:headEnd type="oval" w="med" len="med"/>
            <a:tailEnd type="none" w="sm" len="sm"/>
          </a:ln>
        </p:spPr>
      </p:cxnSp>
      <p:cxnSp>
        <p:nvCxnSpPr>
          <p:cNvPr id="288" name="Google Shape;288;p29"/>
          <p:cNvCxnSpPr/>
          <p:nvPr/>
        </p:nvCxnSpPr>
        <p:spPr>
          <a:xfrm rot="10800000" flipH="1">
            <a:off x="5023397" y="3027316"/>
            <a:ext cx="2155800" cy="900000"/>
          </a:xfrm>
          <a:prstGeom prst="bentConnector3">
            <a:avLst>
              <a:gd name="adj1" fmla="val 12889"/>
            </a:avLst>
          </a:prstGeom>
          <a:noFill/>
          <a:ln w="15225" cap="flat" cmpd="sng">
            <a:solidFill>
              <a:srgbClr val="03D2FB"/>
            </a:solidFill>
            <a:prstDash val="solid"/>
            <a:miter lim="800000"/>
            <a:headEnd type="oval" w="med" len="med"/>
            <a:tailEnd type="none" w="sm" len="sm"/>
          </a:ln>
        </p:spPr>
      </p:cxnSp>
      <p:cxnSp>
        <p:nvCxnSpPr>
          <p:cNvPr id="289" name="Google Shape;289;p29"/>
          <p:cNvCxnSpPr/>
          <p:nvPr/>
        </p:nvCxnSpPr>
        <p:spPr>
          <a:xfrm rot="10800000">
            <a:off x="2976987" y="3098370"/>
            <a:ext cx="1775700" cy="252300"/>
          </a:xfrm>
          <a:prstGeom prst="bentConnector3">
            <a:avLst>
              <a:gd name="adj1" fmla="val 111"/>
            </a:avLst>
          </a:prstGeom>
          <a:noFill/>
          <a:ln w="15225" cap="flat" cmpd="sng">
            <a:solidFill>
              <a:srgbClr val="03D2FB"/>
            </a:solidFill>
            <a:prstDash val="solid"/>
            <a:miter lim="800000"/>
            <a:headEnd type="oval" w="med" len="med"/>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0"/>
          <p:cNvSpPr/>
          <p:nvPr/>
        </p:nvSpPr>
        <p:spPr>
          <a:xfrm>
            <a:off x="606169" y="2495629"/>
            <a:ext cx="6785231" cy="1862048"/>
          </a:xfrm>
          <a:prstGeom prst="rect">
            <a:avLst/>
          </a:prstGeom>
          <a:noFill/>
          <a:ln>
            <a:noFill/>
          </a:ln>
        </p:spPr>
        <p:txBody>
          <a:bodyPr spcFirstLastPara="1" wrap="square" lIns="91425" tIns="45700" rIns="91425" bIns="45700" anchor="t" anchorCtr="0">
            <a:noAutofit/>
          </a:bodyPr>
          <a:lstStyle/>
          <a:p>
            <a:pPr marL="180975" marR="0" lvl="0" indent="-180975" algn="l" rtl="0">
              <a:lnSpc>
                <a:spcPct val="112500"/>
              </a:lnSpc>
              <a:spcBef>
                <a:spcPts val="1200"/>
              </a:spcBef>
              <a:spcAft>
                <a:spcPts val="0"/>
              </a:spcAft>
              <a:buClr>
                <a:srgbClr val="03D2FB"/>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TDS-h2489FU-4309Y-64G (8 </a:t>
            </a:r>
            <a:r>
              <a:rPr lang="en-US" sz="1600" dirty="0">
                <a:solidFill>
                  <a:schemeClr val="lt1"/>
                </a:solidFill>
                <a:latin typeface="Meiryo UI" panose="020B0604030504040204" pitchFamily="50" charset="-128"/>
                <a:ea typeface="Meiryo UI" panose="020B0604030504040204" pitchFamily="50" charset="-128"/>
              </a:rPr>
              <a:t>x 8GB </a:t>
            </a:r>
            <a:r>
              <a:rPr lang="en-US" sz="1600" dirty="0" smtClean="0">
                <a:solidFill>
                  <a:schemeClr val="lt1"/>
                </a:solidFill>
                <a:latin typeface="Meiryo UI" panose="020B0604030504040204" pitchFamily="50" charset="-128"/>
                <a:ea typeface="Meiryo UI" panose="020B0604030504040204" pitchFamily="50" charset="-128"/>
              </a:rPr>
              <a:t>RDIMM)</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12500"/>
              </a:lnSpc>
              <a:spcBef>
                <a:spcPts val="1200"/>
              </a:spcBef>
              <a:spcAft>
                <a:spcPts val="0"/>
              </a:spcAft>
              <a:buClr>
                <a:srgbClr val="03D2FB"/>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TDS-h2489FU-4314-128G (8 </a:t>
            </a:r>
            <a:r>
              <a:rPr lang="en-US" sz="1600" dirty="0">
                <a:solidFill>
                  <a:schemeClr val="lt1"/>
                </a:solidFill>
                <a:latin typeface="Meiryo UI" panose="020B0604030504040204" pitchFamily="50" charset="-128"/>
                <a:ea typeface="Meiryo UI" panose="020B0604030504040204" pitchFamily="50" charset="-128"/>
              </a:rPr>
              <a:t>x 16GB </a:t>
            </a:r>
            <a:r>
              <a:rPr lang="en-US" sz="1600" dirty="0" smtClean="0">
                <a:solidFill>
                  <a:schemeClr val="lt1"/>
                </a:solidFill>
                <a:latin typeface="Meiryo UI" panose="020B0604030504040204" pitchFamily="50" charset="-128"/>
                <a:ea typeface="Meiryo UI" panose="020B0604030504040204" pitchFamily="50" charset="-128"/>
              </a:rPr>
              <a:t>RDIMM)</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12500"/>
              </a:lnSpc>
              <a:spcBef>
                <a:spcPts val="1200"/>
              </a:spcBef>
              <a:spcAft>
                <a:spcPts val="0"/>
              </a:spcAft>
              <a:buClr>
                <a:srgbClr val="03D2FB"/>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TDS-h2489FU-4314-256G (8 </a:t>
            </a:r>
            <a:r>
              <a:rPr lang="en-US" sz="1600" dirty="0">
                <a:solidFill>
                  <a:schemeClr val="lt1"/>
                </a:solidFill>
                <a:latin typeface="Meiryo UI" panose="020B0604030504040204" pitchFamily="50" charset="-128"/>
                <a:ea typeface="Meiryo UI" panose="020B0604030504040204" pitchFamily="50" charset="-128"/>
              </a:rPr>
              <a:t>x 32GB </a:t>
            </a:r>
            <a:r>
              <a:rPr lang="en-US" sz="1600" dirty="0" smtClean="0">
                <a:solidFill>
                  <a:schemeClr val="lt1"/>
                </a:solidFill>
                <a:latin typeface="Meiryo UI" panose="020B0604030504040204" pitchFamily="50" charset="-128"/>
                <a:ea typeface="Meiryo UI" panose="020B0604030504040204" pitchFamily="50" charset="-128"/>
              </a:rPr>
              <a:t>RDIMM)</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12500"/>
              </a:lnSpc>
              <a:spcBef>
                <a:spcPts val="1200"/>
              </a:spcBef>
              <a:spcAft>
                <a:spcPts val="0"/>
              </a:spcAft>
              <a:buClr>
                <a:srgbClr val="03D2FB"/>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TDS-h2489FU-4314-512G (16 </a:t>
            </a:r>
            <a:r>
              <a:rPr lang="en-US" sz="1600" dirty="0">
                <a:solidFill>
                  <a:schemeClr val="lt1"/>
                </a:solidFill>
                <a:latin typeface="Meiryo UI" panose="020B0604030504040204" pitchFamily="50" charset="-128"/>
                <a:ea typeface="Meiryo UI" panose="020B0604030504040204" pitchFamily="50" charset="-128"/>
              </a:rPr>
              <a:t>x 32GB </a:t>
            </a:r>
            <a:r>
              <a:rPr lang="en-US" sz="1600" dirty="0" smtClean="0">
                <a:solidFill>
                  <a:schemeClr val="lt1"/>
                </a:solidFill>
                <a:latin typeface="Meiryo UI" panose="020B0604030504040204" pitchFamily="50" charset="-128"/>
                <a:ea typeface="Meiryo UI" panose="020B0604030504040204" pitchFamily="50" charset="-128"/>
              </a:rPr>
              <a:t>RDIMM</a:t>
            </a:r>
            <a:r>
              <a:rPr lang="en-US" sz="1600" dirty="0">
                <a:solidFill>
                  <a:schemeClr val="lt1"/>
                </a:solidFill>
                <a:latin typeface="Meiryo UI" panose="020B0604030504040204" pitchFamily="50" charset="-128"/>
                <a:ea typeface="Meiryo UI" panose="020B0604030504040204" pitchFamily="50" charset="-128"/>
              </a:rPr>
              <a:t>)</a:t>
            </a:r>
            <a:r>
              <a:rPr lang="en-US" sz="1600" dirty="0" smtClean="0">
                <a:solidFill>
                  <a:schemeClr val="lt1"/>
                </a:solidFill>
                <a:latin typeface="Meiryo UI" panose="020B0604030504040204" pitchFamily="50" charset="-128"/>
                <a:ea typeface="Meiryo UI" panose="020B0604030504040204" pitchFamily="50" charset="-128"/>
              </a:rPr>
              <a:t>、</a:t>
            </a:r>
            <a:r>
              <a:rPr lang="ja-JP" altLang="en-US" sz="1600" dirty="0">
                <a:solidFill>
                  <a:schemeClr val="lt1"/>
                </a:solidFill>
                <a:latin typeface="Meiryo UI" panose="020B0604030504040204" pitchFamily="50" charset="-128"/>
                <a:ea typeface="Meiryo UI" panose="020B0604030504040204" pitchFamily="50" charset="-128"/>
              </a:rPr>
              <a:t>受注生産</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12500"/>
              </a:lnSpc>
              <a:spcBef>
                <a:spcPts val="1200"/>
              </a:spcBef>
              <a:spcAft>
                <a:spcPts val="0"/>
              </a:spcAft>
              <a:buClr>
                <a:srgbClr val="03D2FB"/>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TDS-h2489FU-4314-1TB (32 </a:t>
            </a:r>
            <a:r>
              <a:rPr lang="en-US" sz="1600" dirty="0">
                <a:solidFill>
                  <a:schemeClr val="lt1"/>
                </a:solidFill>
                <a:latin typeface="Meiryo UI" panose="020B0604030504040204" pitchFamily="50" charset="-128"/>
                <a:ea typeface="Meiryo UI" panose="020B0604030504040204" pitchFamily="50" charset="-128"/>
              </a:rPr>
              <a:t>x 32GB </a:t>
            </a:r>
            <a:r>
              <a:rPr lang="en-US" sz="1600" dirty="0" smtClean="0">
                <a:solidFill>
                  <a:schemeClr val="lt1"/>
                </a:solidFill>
                <a:latin typeface="Meiryo UI" panose="020B0604030504040204" pitchFamily="50" charset="-128"/>
                <a:ea typeface="Meiryo UI" panose="020B0604030504040204" pitchFamily="50" charset="-128"/>
              </a:rPr>
              <a:t>RDIMM</a:t>
            </a:r>
            <a:r>
              <a:rPr lang="en-US" sz="1600" dirty="0">
                <a:solidFill>
                  <a:schemeClr val="lt1"/>
                </a:solidFill>
                <a:latin typeface="Meiryo UI" panose="020B0604030504040204" pitchFamily="50" charset="-128"/>
                <a:ea typeface="Meiryo UI" panose="020B0604030504040204" pitchFamily="50" charset="-128"/>
              </a:rPr>
              <a:t>)</a:t>
            </a:r>
            <a:r>
              <a:rPr lang="en-US" sz="1600" dirty="0" smtClean="0">
                <a:solidFill>
                  <a:schemeClr val="lt1"/>
                </a:solidFill>
                <a:latin typeface="Meiryo UI" panose="020B0604030504040204" pitchFamily="50" charset="-128"/>
                <a:ea typeface="Meiryo UI" panose="020B0604030504040204" pitchFamily="50" charset="-128"/>
              </a:rPr>
              <a:t>、</a:t>
            </a:r>
            <a:r>
              <a:rPr lang="ja-JP" altLang="en-US" sz="1600" dirty="0" smtClean="0">
                <a:solidFill>
                  <a:schemeClr val="lt1"/>
                </a:solidFill>
                <a:latin typeface="Meiryo UI" panose="020B0604030504040204" pitchFamily="50" charset="-128"/>
                <a:ea typeface="Meiryo UI" panose="020B0604030504040204" pitchFamily="50" charset="-128"/>
              </a:rPr>
              <a:t>受注生産</a:t>
            </a:r>
            <a:endParaRPr sz="1600" dirty="0">
              <a:solidFill>
                <a:schemeClr val="lt1"/>
              </a:solidFill>
              <a:latin typeface="Meiryo UI" panose="020B0604030504040204" pitchFamily="50" charset="-128"/>
              <a:ea typeface="Meiryo UI" panose="020B0604030504040204" pitchFamily="50" charset="-128"/>
            </a:endParaRPr>
          </a:p>
        </p:txBody>
      </p:sp>
      <p:pic>
        <p:nvPicPr>
          <p:cNvPr id="295" name="Google Shape;295;p30" descr="RAIL-A03-57"/>
          <p:cNvPicPr preferRelativeResize="0"/>
          <p:nvPr/>
        </p:nvPicPr>
        <p:blipFill rotWithShape="1">
          <a:blip r:embed="rId3">
            <a:alphaModFix/>
          </a:blip>
          <a:srcRect/>
          <a:stretch/>
        </p:blipFill>
        <p:spPr>
          <a:xfrm>
            <a:off x="8071973" y="3067398"/>
            <a:ext cx="3333331" cy="1077777"/>
          </a:xfrm>
          <a:prstGeom prst="rect">
            <a:avLst/>
          </a:prstGeom>
          <a:noFill/>
          <a:ln>
            <a:noFill/>
          </a:ln>
          <a:effectLst>
            <a:outerShdw blurRad="177800" dist="190500" dir="4200000" algn="tl" rotWithShape="0">
              <a:srgbClr val="000000">
                <a:alpha val="89803"/>
              </a:srgbClr>
            </a:outerShdw>
          </a:effectLst>
        </p:spPr>
      </p:pic>
      <p:sp>
        <p:nvSpPr>
          <p:cNvPr id="296" name="Google Shape;296;p30"/>
          <p:cNvSpPr txBox="1"/>
          <p:nvPr/>
        </p:nvSpPr>
        <p:spPr>
          <a:xfrm>
            <a:off x="910349" y="413015"/>
            <a:ext cx="11038233" cy="707886"/>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lt1"/>
                </a:solidFill>
                <a:latin typeface="Meiryo UI" panose="020B0604030504040204" pitchFamily="50" charset="-128"/>
                <a:ea typeface="Meiryo UI" panose="020B0604030504040204" pitchFamily="50" charset="-128"/>
              </a:rPr>
              <a:t>注文情報とオプションのレールキット</a:t>
            </a:r>
            <a:endParaRPr sz="4000" b="1">
              <a:solidFill>
                <a:schemeClr val="lt1"/>
              </a:solidFill>
              <a:latin typeface="Meiryo UI" panose="020B0604030504040204" pitchFamily="50" charset="-128"/>
              <a:ea typeface="Meiryo UI" panose="020B0604030504040204" pitchFamily="50" charset="-128"/>
              <a:sym typeface="Arial"/>
            </a:endParaRPr>
          </a:p>
        </p:txBody>
      </p:sp>
      <p:sp>
        <p:nvSpPr>
          <p:cNvPr id="297" name="Google Shape;297;p30"/>
          <p:cNvSpPr txBox="1"/>
          <p:nvPr/>
        </p:nvSpPr>
        <p:spPr>
          <a:xfrm>
            <a:off x="525918" y="2190056"/>
            <a:ext cx="359411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3D2FB"/>
                </a:solidFill>
                <a:latin typeface="Meiryo UI" panose="020B0604030504040204" pitchFamily="50" charset="-128"/>
                <a:ea typeface="Meiryo UI" panose="020B0604030504040204" pitchFamily="50" charset="-128"/>
              </a:rPr>
              <a:t>注文情報</a:t>
            </a:r>
            <a:endParaRPr sz="2400">
              <a:solidFill>
                <a:srgbClr val="03D2FB"/>
              </a:solidFill>
              <a:latin typeface="Meiryo UI" panose="020B0604030504040204" pitchFamily="50" charset="-128"/>
              <a:ea typeface="Meiryo UI" panose="020B0604030504040204" pitchFamily="50" charset="-128"/>
              <a:sym typeface="Arial"/>
            </a:endParaRPr>
          </a:p>
        </p:txBody>
      </p:sp>
      <p:sp>
        <p:nvSpPr>
          <p:cNvPr id="298" name="Google Shape;298;p30"/>
          <p:cNvSpPr/>
          <p:nvPr/>
        </p:nvSpPr>
        <p:spPr>
          <a:xfrm>
            <a:off x="8152224" y="2671118"/>
            <a:ext cx="2403731" cy="323165"/>
          </a:xfrm>
          <a:prstGeom prst="rect">
            <a:avLst/>
          </a:prstGeom>
          <a:noFill/>
          <a:ln>
            <a:noFill/>
          </a:ln>
        </p:spPr>
        <p:txBody>
          <a:bodyPr spcFirstLastPara="1" wrap="square" lIns="91425" tIns="45700" rIns="91425" bIns="45700" anchor="t" anchorCtr="0">
            <a:noAutofit/>
          </a:bodyPr>
          <a:lstStyle/>
          <a:p>
            <a:pPr marL="180975" marR="0" lvl="0" indent="-180975" algn="l" rtl="0">
              <a:lnSpc>
                <a:spcPct val="112500"/>
              </a:lnSpc>
              <a:spcBef>
                <a:spcPts val="0"/>
              </a:spcBef>
              <a:spcAft>
                <a:spcPts val="0"/>
              </a:spcAft>
              <a:buClr>
                <a:srgbClr val="03D2FB"/>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RAIL-E03</a:t>
            </a:r>
            <a:endParaRPr dirty="0">
              <a:latin typeface="Meiryo UI" panose="020B0604030504040204" pitchFamily="50" charset="-128"/>
              <a:ea typeface="Meiryo UI" panose="020B0604030504040204" pitchFamily="50" charset="-128"/>
            </a:endParaRPr>
          </a:p>
        </p:txBody>
      </p:sp>
      <p:sp>
        <p:nvSpPr>
          <p:cNvPr id="299" name="Google Shape;299;p30"/>
          <p:cNvSpPr txBox="1"/>
          <p:nvPr/>
        </p:nvSpPr>
        <p:spPr>
          <a:xfrm>
            <a:off x="8071972" y="2190056"/>
            <a:ext cx="387661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03D2FB"/>
                </a:solidFill>
                <a:latin typeface="Meiryo UI" panose="020B0604030504040204" pitchFamily="50" charset="-128"/>
                <a:ea typeface="Meiryo UI" panose="020B0604030504040204" pitchFamily="50" charset="-128"/>
              </a:rPr>
              <a:t>オプションのレールキット</a:t>
            </a:r>
            <a:endParaRPr sz="2400" b="1" dirty="0">
              <a:solidFill>
                <a:srgbClr val="03D2FB"/>
              </a:solidFill>
              <a:latin typeface="Meiryo UI" panose="020B0604030504040204" pitchFamily="50" charset="-128"/>
              <a:ea typeface="Meiryo UI" panose="020B0604030504040204" pitchFamily="50" charset="-128"/>
              <a:sym typeface="Arial"/>
            </a:endParaRPr>
          </a:p>
        </p:txBody>
      </p:sp>
      <p:pic>
        <p:nvPicPr>
          <p:cNvPr id="300" name="Google Shape;300;p30" descr="一張含有 文字, 電子用品, 計算機 的圖片&#10;&#10;自動產生的描述"/>
          <p:cNvPicPr preferRelativeResize="0"/>
          <p:nvPr/>
        </p:nvPicPr>
        <p:blipFill rotWithShape="1">
          <a:blip r:embed="rId4">
            <a:alphaModFix/>
          </a:blip>
          <a:srcRect b="6255"/>
          <a:stretch/>
        </p:blipFill>
        <p:spPr>
          <a:xfrm>
            <a:off x="414343" y="4914900"/>
            <a:ext cx="11363314" cy="1943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1"/>
          <p:cNvSpPr txBox="1"/>
          <p:nvPr/>
        </p:nvSpPr>
        <p:spPr>
          <a:xfrm>
            <a:off x="1296164" y="4120633"/>
            <a:ext cx="2934091" cy="5252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1.トレイを取り外します</a:t>
            </a:r>
            <a:endParaRPr dirty="0">
              <a:latin typeface="Meiryo UI" panose="020B0604030504040204" pitchFamily="50" charset="-128"/>
              <a:ea typeface="Meiryo UI" panose="020B0604030504040204" pitchFamily="50" charset="-128"/>
            </a:endParaRPr>
          </a:p>
        </p:txBody>
      </p:sp>
      <p:sp>
        <p:nvSpPr>
          <p:cNvPr id="306" name="Google Shape;306;p31"/>
          <p:cNvSpPr txBox="1"/>
          <p:nvPr/>
        </p:nvSpPr>
        <p:spPr>
          <a:xfrm>
            <a:off x="5035546" y="4120634"/>
            <a:ext cx="231505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Meiryo UI" panose="020B0604030504040204" pitchFamily="50" charset="-128"/>
                <a:ea typeface="Meiryo UI" panose="020B0604030504040204" pitchFamily="50" charset="-128"/>
              </a:rPr>
              <a:t>2.ネジを締めます</a:t>
            </a:r>
            <a:endParaRPr>
              <a:latin typeface="Meiryo UI" panose="020B0604030504040204" pitchFamily="50" charset="-128"/>
              <a:ea typeface="Meiryo UI" panose="020B0604030504040204" pitchFamily="50" charset="-128"/>
            </a:endParaRPr>
          </a:p>
        </p:txBody>
      </p:sp>
      <p:sp>
        <p:nvSpPr>
          <p:cNvPr id="307" name="Google Shape;307;p31"/>
          <p:cNvSpPr txBox="1"/>
          <p:nvPr/>
        </p:nvSpPr>
        <p:spPr>
          <a:xfrm>
            <a:off x="8330261" y="1788274"/>
            <a:ext cx="2670248" cy="4561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3.トレイを挿入します</a:t>
            </a:r>
            <a:endParaRPr dirty="0">
              <a:latin typeface="Meiryo UI" panose="020B0604030504040204" pitchFamily="50" charset="-128"/>
              <a:ea typeface="Meiryo UI" panose="020B0604030504040204" pitchFamily="50" charset="-128"/>
            </a:endParaRPr>
          </a:p>
        </p:txBody>
      </p:sp>
      <p:sp>
        <p:nvSpPr>
          <p:cNvPr id="308" name="Google Shape;308;p31"/>
          <p:cNvSpPr txBox="1"/>
          <p:nvPr/>
        </p:nvSpPr>
        <p:spPr>
          <a:xfrm>
            <a:off x="8330261" y="4120634"/>
            <a:ext cx="342763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4.キーでトレイをロックします</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オプション</a:t>
            </a:r>
            <a:r>
              <a:rPr lang="ja-JP" altLang="en-US" sz="1800" dirty="0" smtClean="0">
                <a:solidFill>
                  <a:schemeClr val="lt1"/>
                </a:solidFill>
                <a:latin typeface="Meiryo UI" panose="020B0604030504040204" pitchFamily="50" charset="-128"/>
                <a:ea typeface="Meiryo UI" panose="020B0604030504040204" pitchFamily="50" charset="-128"/>
              </a:rPr>
              <a:t>のステップ</a:t>
            </a:r>
            <a:r>
              <a:rPr lang="en-US" sz="1800" dirty="0" smtClean="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p:txBody>
      </p:sp>
      <p:sp>
        <p:nvSpPr>
          <p:cNvPr id="309" name="Google Shape;309;p31"/>
          <p:cNvSpPr txBox="1"/>
          <p:nvPr/>
        </p:nvSpPr>
        <p:spPr>
          <a:xfrm>
            <a:off x="917123" y="230135"/>
            <a:ext cx="11038233" cy="1323439"/>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lvl="0"/>
            <a:r>
              <a:rPr lang="ja-JP" altLang="en-US" sz="4000" b="1" dirty="0">
                <a:solidFill>
                  <a:schemeClr val="lt1"/>
                </a:solidFill>
                <a:latin typeface="Meiryo UI" panose="020B0604030504040204" pitchFamily="50" charset="-128"/>
                <a:ea typeface="Meiryo UI" panose="020B0604030504040204" pitchFamily="50" charset="-128"/>
              </a:rPr>
              <a:t>ホットスワップ対応の</a:t>
            </a:r>
            <a:r>
              <a:rPr lang="en-US" altLang="ja-JP" sz="4000" b="1" dirty="0">
                <a:solidFill>
                  <a:schemeClr val="lt1"/>
                </a:solidFill>
                <a:latin typeface="Meiryo UI" panose="020B0604030504040204" pitchFamily="50" charset="-128"/>
                <a:ea typeface="Meiryo UI" panose="020B0604030504040204" pitchFamily="50" charset="-128"/>
              </a:rPr>
              <a:t>SSD</a:t>
            </a:r>
            <a:r>
              <a:rPr lang="ja-JP" altLang="en-US" sz="4000" b="1" dirty="0">
                <a:solidFill>
                  <a:schemeClr val="lt1"/>
                </a:solidFill>
                <a:latin typeface="Meiryo UI" panose="020B0604030504040204" pitchFamily="50" charset="-128"/>
                <a:ea typeface="Meiryo UI" panose="020B0604030504040204" pitchFamily="50" charset="-128"/>
              </a:rPr>
              <a:t>トレイを</a:t>
            </a:r>
            <a:r>
              <a:rPr lang="en-US" altLang="ja-JP" sz="4000" b="1" dirty="0">
                <a:solidFill>
                  <a:schemeClr val="lt1"/>
                </a:solidFill>
                <a:latin typeface="Meiryo UI" panose="020B0604030504040204" pitchFamily="50" charset="-128"/>
                <a:ea typeface="Meiryo UI" panose="020B0604030504040204" pitchFamily="50" charset="-128"/>
              </a:rPr>
              <a:t>24</a:t>
            </a:r>
            <a:r>
              <a:rPr lang="ja-JP" altLang="en-US" sz="4000" b="1" dirty="0">
                <a:solidFill>
                  <a:schemeClr val="lt1"/>
                </a:solidFill>
                <a:latin typeface="Meiryo UI" panose="020B0604030504040204" pitchFamily="50" charset="-128"/>
                <a:ea typeface="Meiryo UI" panose="020B0604030504040204" pitchFamily="50" charset="-128"/>
              </a:rPr>
              <a:t>個搭</a:t>
            </a:r>
            <a:r>
              <a:rPr lang="ja-JP" altLang="en-US" sz="4000" b="1" dirty="0" smtClean="0">
                <a:solidFill>
                  <a:schemeClr val="lt1"/>
                </a:solidFill>
                <a:latin typeface="Meiryo UI" panose="020B0604030504040204" pitchFamily="50" charset="-128"/>
                <a:ea typeface="Meiryo UI" panose="020B0604030504040204" pitchFamily="50" charset="-128"/>
              </a:rPr>
              <a:t>載</a:t>
            </a:r>
            <a:endParaRPr lang="en-US" altLang="ja-JP" sz="4000" b="1" dirty="0" smtClean="0">
              <a:solidFill>
                <a:schemeClr val="lt1"/>
              </a:solidFill>
              <a:latin typeface="Meiryo UI" panose="020B0604030504040204" pitchFamily="50" charset="-128"/>
              <a:ea typeface="Meiryo UI" panose="020B0604030504040204" pitchFamily="50" charset="-128"/>
            </a:endParaRPr>
          </a:p>
          <a:p>
            <a:pPr lvl="0"/>
            <a:r>
              <a:rPr lang="en-US" altLang="ja-JP" sz="4000" b="1" dirty="0" smtClean="0">
                <a:solidFill>
                  <a:schemeClr val="lt1"/>
                </a:solidFill>
                <a:latin typeface="Meiryo UI" panose="020B0604030504040204" pitchFamily="50" charset="-128"/>
                <a:ea typeface="Meiryo UI" panose="020B0604030504040204" pitchFamily="50" charset="-128"/>
              </a:rPr>
              <a:t>2.5</a:t>
            </a:r>
            <a:r>
              <a:rPr lang="ja-JP" altLang="en-US" sz="4000" b="1" dirty="0">
                <a:solidFill>
                  <a:schemeClr val="lt1"/>
                </a:solidFill>
                <a:latin typeface="Meiryo UI" panose="020B0604030504040204" pitchFamily="50" charset="-128"/>
                <a:ea typeface="Meiryo UI" panose="020B0604030504040204" pitchFamily="50" charset="-128"/>
              </a:rPr>
              <a:t>インチ</a:t>
            </a:r>
            <a:r>
              <a:rPr lang="en-US" altLang="ja-JP" sz="4000" b="1" dirty="0">
                <a:solidFill>
                  <a:schemeClr val="lt1"/>
                </a:solidFill>
                <a:latin typeface="Meiryo UI" panose="020B0604030504040204" pitchFamily="50" charset="-128"/>
                <a:ea typeface="Meiryo UI" panose="020B0604030504040204" pitchFamily="50" charset="-128"/>
              </a:rPr>
              <a:t>SSD</a:t>
            </a:r>
            <a:r>
              <a:rPr lang="ja-JP" altLang="en-US" sz="4000" b="1" dirty="0">
                <a:solidFill>
                  <a:schemeClr val="lt1"/>
                </a:solidFill>
                <a:latin typeface="Meiryo UI" panose="020B0604030504040204" pitchFamily="50" charset="-128"/>
                <a:ea typeface="Meiryo UI" panose="020B0604030504040204" pitchFamily="50" charset="-128"/>
              </a:rPr>
              <a:t>を簡単に取り付け可能</a:t>
            </a:r>
            <a:endParaRPr sz="40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2"/>
          <p:cNvSpPr/>
          <p:nvPr/>
        </p:nvSpPr>
        <p:spPr>
          <a:xfrm>
            <a:off x="9574183" y="3139860"/>
            <a:ext cx="2079217" cy="2057400"/>
          </a:xfrm>
          <a:prstGeom prst="roundRect">
            <a:avLst>
              <a:gd name="adj" fmla="val 3691"/>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Meiryo UI" panose="020B0604030504040204" pitchFamily="50" charset="-128"/>
              <a:ea typeface="Meiryo UI" panose="020B0604030504040204" pitchFamily="50" charset="-128"/>
              <a:sym typeface="Arial"/>
            </a:endParaRPr>
          </a:p>
        </p:txBody>
      </p:sp>
      <p:sp>
        <p:nvSpPr>
          <p:cNvPr id="316" name="Google Shape;316;p32"/>
          <p:cNvSpPr/>
          <p:nvPr/>
        </p:nvSpPr>
        <p:spPr>
          <a:xfrm>
            <a:off x="6717969" y="3139860"/>
            <a:ext cx="2079217" cy="2057400"/>
          </a:xfrm>
          <a:prstGeom prst="roundRect">
            <a:avLst>
              <a:gd name="adj" fmla="val 3691"/>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Meiryo UI" panose="020B0604030504040204" pitchFamily="50" charset="-128"/>
              <a:ea typeface="Meiryo UI" panose="020B0604030504040204" pitchFamily="50" charset="-128"/>
              <a:sym typeface="Arial"/>
            </a:endParaRPr>
          </a:p>
        </p:txBody>
      </p:sp>
      <p:sp>
        <p:nvSpPr>
          <p:cNvPr id="317" name="Google Shape;317;p32"/>
          <p:cNvSpPr txBox="1"/>
          <p:nvPr/>
        </p:nvSpPr>
        <p:spPr>
          <a:xfrm>
            <a:off x="751746" y="2040147"/>
            <a:ext cx="10601748" cy="584775"/>
          </a:xfrm>
          <a:prstGeom prst="rect">
            <a:avLst/>
          </a:prstGeom>
          <a:noFill/>
          <a:ln>
            <a:noFill/>
          </a:ln>
        </p:spPr>
        <p:txBody>
          <a:bodyPr spcFirstLastPara="1" wrap="square" lIns="91425" tIns="45700" rIns="91425" bIns="45700" anchor="t" anchorCtr="0">
            <a:noAutofit/>
          </a:bodyPr>
          <a:lstStyle/>
          <a:p>
            <a:r>
              <a:rPr lang="en-US" altLang="ja-JP" sz="2400" b="1" dirty="0" smtClean="0">
                <a:solidFill>
                  <a:schemeClr val="lt1"/>
                </a:solidFill>
                <a:latin typeface="Meiryo UI" panose="020B0604030504040204" pitchFamily="50" charset="-128"/>
                <a:ea typeface="Meiryo UI" panose="020B0604030504040204" pitchFamily="50" charset="-128"/>
              </a:rPr>
              <a:t>24 </a:t>
            </a:r>
            <a:r>
              <a:rPr lang="en-US" altLang="ja-JP" sz="2400" b="1" dirty="0">
                <a:solidFill>
                  <a:schemeClr val="lt1"/>
                </a:solidFill>
                <a:latin typeface="Meiryo UI" panose="020B0604030504040204" pitchFamily="50" charset="-128"/>
                <a:ea typeface="Meiryo UI" panose="020B0604030504040204" pitchFamily="50" charset="-128"/>
              </a:rPr>
              <a:t>x U.2 </a:t>
            </a:r>
            <a:r>
              <a:rPr lang="en-US" altLang="ja-JP" sz="2400" b="1" dirty="0" err="1" smtClean="0">
                <a:solidFill>
                  <a:schemeClr val="lt1"/>
                </a:solidFill>
                <a:latin typeface="Meiryo UI" panose="020B0604030504040204" pitchFamily="50" charset="-128"/>
                <a:ea typeface="Meiryo UI" panose="020B0604030504040204" pitchFamily="50" charset="-128"/>
              </a:rPr>
              <a:t>NVMe</a:t>
            </a:r>
            <a:r>
              <a:rPr lang="en-US" altLang="ja-JP" sz="2400" b="1" dirty="0" smtClean="0">
                <a:solidFill>
                  <a:schemeClr val="lt1"/>
                </a:solidFill>
                <a:latin typeface="Meiryo UI" panose="020B0604030504040204" pitchFamily="50" charset="-128"/>
                <a:ea typeface="Meiryo UI" panose="020B0604030504040204" pitchFamily="50" charset="-128"/>
              </a:rPr>
              <a:t> SSD</a:t>
            </a:r>
            <a:r>
              <a:rPr lang="ja-JP" altLang="en-US" sz="2400" b="1" dirty="0" smtClean="0">
                <a:solidFill>
                  <a:schemeClr val="lt1"/>
                </a:solidFill>
                <a:latin typeface="Meiryo UI" panose="020B0604030504040204" pitchFamily="50" charset="-128"/>
                <a:ea typeface="Meiryo UI" panose="020B0604030504040204" pitchFamily="50" charset="-128"/>
              </a:rPr>
              <a:t>搭載の</a:t>
            </a:r>
            <a:r>
              <a:rPr lang="en-US" sz="2400" b="1" dirty="0" err="1" smtClean="0">
                <a:solidFill>
                  <a:schemeClr val="lt1"/>
                </a:solidFill>
                <a:latin typeface="Meiryo UI" panose="020B0604030504040204" pitchFamily="50" charset="-128"/>
                <a:ea typeface="Meiryo UI" panose="020B0604030504040204" pitchFamily="50" charset="-128"/>
              </a:rPr>
              <a:t>オールフラッシュNAS</a:t>
            </a:r>
            <a:r>
              <a:rPr lang="en-US" sz="2400" b="1" dirty="0" smtClean="0">
                <a:solidFill>
                  <a:schemeClr val="lt1"/>
                </a:solidFill>
                <a:latin typeface="Meiryo UI" panose="020B0604030504040204" pitchFamily="50" charset="-128"/>
                <a:ea typeface="Meiryo UI" panose="020B0604030504040204" pitchFamily="50" charset="-128"/>
              </a:rPr>
              <a:t> TDS</a:t>
            </a:r>
            <a:r>
              <a:rPr lang="en-US" altLang="ja-JP" sz="2400" b="1" dirty="0" smtClean="0">
                <a:solidFill>
                  <a:schemeClr val="lt1"/>
                </a:solidFill>
                <a:latin typeface="Meiryo UI" panose="020B0604030504040204" pitchFamily="50" charset="-128"/>
                <a:ea typeface="Meiryo UI" panose="020B0604030504040204" pitchFamily="50" charset="-128"/>
              </a:rPr>
              <a:t>-h2489FU</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318" name="Google Shape;318;p32"/>
          <p:cNvSpPr txBox="1"/>
          <p:nvPr/>
        </p:nvSpPr>
        <p:spPr>
          <a:xfrm>
            <a:off x="6560676" y="5404506"/>
            <a:ext cx="280499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smtClean="0">
                <a:solidFill>
                  <a:schemeClr val="lt1"/>
                </a:solidFill>
                <a:latin typeface="Meiryo UI" panose="020B0604030504040204" pitchFamily="50" charset="-128"/>
                <a:ea typeface="Meiryo UI" panose="020B0604030504040204" pitchFamily="50" charset="-128"/>
              </a:rPr>
              <a:t>販売されていない</a:t>
            </a:r>
            <a:r>
              <a:rPr lang="en-US" sz="2000" b="1" dirty="0" smtClean="0">
                <a:solidFill>
                  <a:schemeClr val="lt1"/>
                </a:solidFill>
                <a:latin typeface="Meiryo UI" panose="020B0604030504040204" pitchFamily="50" charset="-128"/>
                <a:ea typeface="Meiryo UI" panose="020B0604030504040204" pitchFamily="50" charset="-128"/>
              </a:rPr>
              <a:t>、</a:t>
            </a:r>
            <a:br>
              <a:rPr lang="en-US" sz="2000" b="1" dirty="0" smtClean="0">
                <a:solidFill>
                  <a:schemeClr val="lt1"/>
                </a:solidFill>
                <a:latin typeface="Meiryo UI" panose="020B0604030504040204" pitchFamily="50" charset="-128"/>
                <a:ea typeface="Meiryo UI" panose="020B0604030504040204" pitchFamily="50" charset="-128"/>
              </a:rPr>
            </a:br>
            <a:r>
              <a:rPr lang="ja-JP" altLang="en-US" sz="2000" b="1" dirty="0" smtClean="0">
                <a:solidFill>
                  <a:schemeClr val="lt1"/>
                </a:solidFill>
                <a:latin typeface="Meiryo UI" panose="020B0604030504040204" pitchFamily="50" charset="-128"/>
                <a:ea typeface="Meiryo UI" panose="020B0604030504040204" pitchFamily="50" charset="-128"/>
              </a:rPr>
              <a:t>または</a:t>
            </a:r>
            <a:r>
              <a:rPr lang="en-US" sz="2000" b="1" dirty="0" err="1" smtClean="0">
                <a:solidFill>
                  <a:schemeClr val="lt1"/>
                </a:solidFill>
                <a:latin typeface="Meiryo UI" panose="020B0604030504040204" pitchFamily="50" charset="-128"/>
                <a:ea typeface="Meiryo UI" panose="020B0604030504040204" pitchFamily="50" charset="-128"/>
              </a:rPr>
              <a:t>リードタイム</a:t>
            </a:r>
            <a:r>
              <a:rPr lang="ja-JP" altLang="en-US" sz="2000" b="1" dirty="0" smtClean="0">
                <a:solidFill>
                  <a:schemeClr val="lt1"/>
                </a:solidFill>
                <a:latin typeface="Meiryo UI" panose="020B0604030504040204" pitchFamily="50" charset="-128"/>
                <a:ea typeface="Meiryo UI" panose="020B0604030504040204" pitchFamily="50" charset="-128"/>
              </a:rPr>
              <a:t>が長い</a:t>
            </a:r>
            <a:r>
              <a:rPr lang="en-US" sz="2000" b="1" dirty="0" err="1" smtClean="0">
                <a:solidFill>
                  <a:schemeClr val="lt1"/>
                </a:solidFill>
                <a:latin typeface="Meiryo UI" panose="020B0604030504040204" pitchFamily="50" charset="-128"/>
                <a:ea typeface="Meiryo UI" panose="020B0604030504040204" pitchFamily="50" charset="-128"/>
              </a:rPr>
              <a:t>ですか</a:t>
            </a:r>
            <a:r>
              <a:rPr lang="en-US" sz="20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319" name="Google Shape;319;p32"/>
          <p:cNvSpPr txBox="1"/>
          <p:nvPr/>
        </p:nvSpPr>
        <p:spPr>
          <a:xfrm>
            <a:off x="944217" y="201770"/>
            <a:ext cx="1115973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お住まいの国で</a:t>
            </a:r>
            <a:r>
              <a:rPr lang="en-US" sz="3600" b="1" dirty="0" smtClean="0">
                <a:solidFill>
                  <a:schemeClr val="lt1"/>
                </a:solidFill>
                <a:latin typeface="Meiryo UI" panose="020B0604030504040204" pitchFamily="50" charset="-128"/>
                <a:ea typeface="Meiryo UI" panose="020B0604030504040204" pitchFamily="50" charset="-128"/>
              </a:rPr>
              <a:t>U.2 </a:t>
            </a:r>
            <a:r>
              <a:rPr lang="en-US" sz="3600" b="1" dirty="0" err="1" smtClean="0">
                <a:solidFill>
                  <a:schemeClr val="lt1"/>
                </a:solidFill>
                <a:latin typeface="Meiryo UI" panose="020B0604030504040204" pitchFamily="50" charset="-128"/>
                <a:ea typeface="Meiryo UI" panose="020B0604030504040204" pitchFamily="50" charset="-128"/>
              </a:rPr>
              <a:t>NVMe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a:solidFill>
                  <a:schemeClr val="lt1"/>
                </a:solidFill>
                <a:latin typeface="Meiryo UI" panose="020B0604030504040204" pitchFamily="50" charset="-128"/>
                <a:ea typeface="Meiryo UI" panose="020B0604030504040204" pitchFamily="50" charset="-128"/>
              </a:rPr>
              <a:t>SSD</a:t>
            </a:r>
            <a:r>
              <a:rPr lang="en-US" sz="3600" b="1" dirty="0" err="1" smtClean="0">
                <a:solidFill>
                  <a:schemeClr val="lt1"/>
                </a:solidFill>
                <a:latin typeface="Meiryo UI" panose="020B0604030504040204" pitchFamily="50" charset="-128"/>
                <a:ea typeface="Meiryo UI" panose="020B0604030504040204" pitchFamily="50" charset="-128"/>
              </a:rPr>
              <a:t>が利用できない場合</a:t>
            </a:r>
            <a:r>
              <a:rPr lang="ja-JP" altLang="en-US" sz="3600" b="1" dirty="0">
                <a:solidFill>
                  <a:schemeClr val="lt1"/>
                </a:solidFill>
                <a:latin typeface="Meiryo UI" panose="020B0604030504040204" pitchFamily="50" charset="-128"/>
                <a:ea typeface="Meiryo UI" panose="020B0604030504040204" pitchFamily="50" charset="-128"/>
              </a:rPr>
              <a:t>や</a:t>
            </a:r>
            <a:r>
              <a:rPr lang="en-US" sz="3600" b="1" dirty="0" err="1" smtClean="0">
                <a:solidFill>
                  <a:schemeClr val="lt1"/>
                </a:solidFill>
                <a:latin typeface="Meiryo UI" panose="020B0604030504040204" pitchFamily="50" charset="-128"/>
                <a:ea typeface="Meiryo UI" panose="020B0604030504040204" pitchFamily="50" charset="-128"/>
              </a:rPr>
              <a:t>コストが</a:t>
            </a:r>
            <a:r>
              <a:rPr lang="en-US" sz="3600" b="1" dirty="0" err="1">
                <a:solidFill>
                  <a:schemeClr val="lt1"/>
                </a:solidFill>
                <a:latin typeface="Meiryo UI" panose="020B0604030504040204" pitchFamily="50" charset="-128"/>
                <a:ea typeface="Meiryo UI" panose="020B0604030504040204" pitchFamily="50" charset="-128"/>
              </a:rPr>
              <a:t>IT</a:t>
            </a:r>
            <a:r>
              <a:rPr lang="en-US" sz="3600" b="1" dirty="0" err="1" smtClean="0">
                <a:solidFill>
                  <a:schemeClr val="lt1"/>
                </a:solidFill>
                <a:latin typeface="Meiryo UI" panose="020B0604030504040204" pitchFamily="50" charset="-128"/>
                <a:ea typeface="Meiryo UI" panose="020B0604030504040204" pitchFamily="50" charset="-128"/>
              </a:rPr>
              <a:t>予算を超えている場合は</a:t>
            </a:r>
            <a:r>
              <a:rPr lang="en-US" sz="3600" b="1" dirty="0" smtClean="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320" name="Google Shape;320;p32" descr="一張含有 手推車 的圖片&#10;&#10;自動產生的描述"/>
          <p:cNvPicPr preferRelativeResize="0"/>
          <p:nvPr/>
        </p:nvPicPr>
        <p:blipFill rotWithShape="1">
          <a:blip r:embed="rId3">
            <a:alphaModFix/>
          </a:blip>
          <a:srcRect/>
          <a:stretch/>
        </p:blipFill>
        <p:spPr>
          <a:xfrm>
            <a:off x="6560677" y="3313076"/>
            <a:ext cx="1899798" cy="1755414"/>
          </a:xfrm>
          <a:prstGeom prst="rect">
            <a:avLst/>
          </a:prstGeom>
          <a:noFill/>
          <a:ln>
            <a:noFill/>
          </a:ln>
        </p:spPr>
      </p:pic>
      <p:pic>
        <p:nvPicPr>
          <p:cNvPr id="321" name="Google Shape;321;p32" descr="一張含有 文字 的圖片&#10;&#10;自動產生的描述"/>
          <p:cNvPicPr preferRelativeResize="0"/>
          <p:nvPr/>
        </p:nvPicPr>
        <p:blipFill rotWithShape="1">
          <a:blip r:embed="rId4">
            <a:alphaModFix/>
          </a:blip>
          <a:srcRect/>
          <a:stretch/>
        </p:blipFill>
        <p:spPr>
          <a:xfrm>
            <a:off x="9698541" y="3479899"/>
            <a:ext cx="2102245" cy="1423220"/>
          </a:xfrm>
          <a:prstGeom prst="rect">
            <a:avLst/>
          </a:prstGeom>
          <a:noFill/>
          <a:ln>
            <a:noFill/>
          </a:ln>
        </p:spPr>
      </p:pic>
      <p:sp>
        <p:nvSpPr>
          <p:cNvPr id="322" name="Google Shape;322;p32"/>
          <p:cNvSpPr txBox="1"/>
          <p:nvPr/>
        </p:nvSpPr>
        <p:spPr>
          <a:xfrm>
            <a:off x="9574183" y="5404506"/>
            <a:ext cx="2529764"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費用がかかりすぎてIT</a:t>
            </a:r>
            <a:r>
              <a:rPr lang="en-US" sz="2000" b="1" dirty="0" err="1" smtClean="0">
                <a:solidFill>
                  <a:schemeClr val="lt1"/>
                </a:solidFill>
                <a:latin typeface="Meiryo UI" panose="020B0604030504040204" pitchFamily="50" charset="-128"/>
                <a:ea typeface="Meiryo UI" panose="020B0604030504040204" pitchFamily="50" charset="-128"/>
              </a:rPr>
              <a:t>予算を超えて</a:t>
            </a:r>
            <a:r>
              <a:rPr lang="en-US" sz="2000" b="1" dirty="0" smtClean="0">
                <a:solidFill>
                  <a:schemeClr val="lt1"/>
                </a:solidFill>
                <a:latin typeface="Meiryo UI" panose="020B0604030504040204" pitchFamily="50" charset="-128"/>
                <a:ea typeface="Meiryo UI" panose="020B0604030504040204" pitchFamily="50" charset="-128"/>
              </a:rPr>
              <a:t/>
            </a:r>
            <a:br>
              <a:rPr lang="en-US" sz="2000" b="1" dirty="0" smtClean="0">
                <a:solidFill>
                  <a:schemeClr val="lt1"/>
                </a:solidFill>
                <a:latin typeface="Meiryo UI" panose="020B0604030504040204" pitchFamily="50" charset="-128"/>
                <a:ea typeface="Meiryo UI" panose="020B0604030504040204" pitchFamily="50" charset="-128"/>
              </a:rPr>
            </a:br>
            <a:r>
              <a:rPr lang="en-US" sz="2000" b="1" dirty="0" err="1" smtClean="0">
                <a:solidFill>
                  <a:schemeClr val="lt1"/>
                </a:solidFill>
                <a:latin typeface="Meiryo UI" panose="020B0604030504040204" pitchFamily="50" charset="-128"/>
                <a:ea typeface="Meiryo UI" panose="020B0604030504040204" pitchFamily="50" charset="-128"/>
              </a:rPr>
              <a:t>いませんか</a:t>
            </a:r>
            <a:r>
              <a:rPr lang="en-US" sz="20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3"/>
          <p:cNvSpPr txBox="1"/>
          <p:nvPr/>
        </p:nvSpPr>
        <p:spPr>
          <a:xfrm>
            <a:off x="7740070" y="2046035"/>
            <a:ext cx="439568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chemeClr val="lt1"/>
                </a:solidFill>
                <a:latin typeface="Meiryo UI" panose="020B0604030504040204" pitchFamily="50" charset="-128"/>
                <a:ea typeface="Meiryo UI" panose="020B0604030504040204" pitchFamily="50" charset="-128"/>
              </a:rPr>
              <a:t>U.2 </a:t>
            </a:r>
            <a:r>
              <a:rPr lang="en-US" sz="1800" b="1" dirty="0" err="1" smtClean="0">
                <a:solidFill>
                  <a:schemeClr val="lt1"/>
                </a:solidFill>
                <a:latin typeface="Meiryo UI" panose="020B0604030504040204" pitchFamily="50" charset="-128"/>
                <a:ea typeface="Meiryo UI" panose="020B0604030504040204" pitchFamily="50" charset="-128"/>
              </a:rPr>
              <a:t>NVMe</a:t>
            </a:r>
            <a:r>
              <a:rPr lang="en-US" sz="1800" b="1" dirty="0" smtClean="0">
                <a:solidFill>
                  <a:schemeClr val="lt1"/>
                </a:solidFill>
                <a:latin typeface="Meiryo UI" panose="020B0604030504040204" pitchFamily="50" charset="-128"/>
                <a:ea typeface="Meiryo UI" panose="020B0604030504040204" pitchFamily="50" charset="-128"/>
              </a:rPr>
              <a:t> to M.2 </a:t>
            </a:r>
            <a:r>
              <a:rPr lang="en-US" sz="1800" b="1" dirty="0" err="1" smtClean="0">
                <a:solidFill>
                  <a:schemeClr val="lt1"/>
                </a:solidFill>
                <a:latin typeface="Meiryo UI" panose="020B0604030504040204" pitchFamily="50" charset="-128"/>
                <a:ea typeface="Meiryo UI" panose="020B0604030504040204" pitchFamily="50" charset="-128"/>
              </a:rPr>
              <a:t>NVMe</a:t>
            </a:r>
            <a:r>
              <a:rPr lang="en-US" sz="1800" b="1" dirty="0" smtClean="0">
                <a:solidFill>
                  <a:schemeClr val="lt1"/>
                </a:solidFill>
                <a:latin typeface="Meiryo UI" panose="020B0604030504040204" pitchFamily="50" charset="-128"/>
                <a:ea typeface="Meiryo UI" panose="020B0604030504040204" pitchFamily="50" charset="-128"/>
              </a:rPr>
              <a:t> </a:t>
            </a:r>
            <a:r>
              <a:rPr lang="en-US" sz="1800" b="1" dirty="0" err="1">
                <a:solidFill>
                  <a:schemeClr val="lt1"/>
                </a:solidFill>
                <a:latin typeface="Meiryo UI" panose="020B0604030504040204" pitchFamily="50" charset="-128"/>
                <a:ea typeface="Meiryo UI" panose="020B0604030504040204" pitchFamily="50" charset="-128"/>
              </a:rPr>
              <a:t>PCIe</a:t>
            </a:r>
            <a:r>
              <a:rPr lang="en-US" sz="1800" b="1" dirty="0" err="1" smtClean="0">
                <a:solidFill>
                  <a:schemeClr val="lt1"/>
                </a:solidFill>
                <a:latin typeface="Meiryo UI" panose="020B0604030504040204" pitchFamily="50" charset="-128"/>
                <a:ea typeface="Meiryo UI" panose="020B0604030504040204" pitchFamily="50" charset="-128"/>
              </a:rPr>
              <a:t>アダプタ、</a:t>
            </a:r>
            <a:r>
              <a:rPr lang="en-US" sz="1800" b="1" dirty="0" err="1">
                <a:solidFill>
                  <a:schemeClr val="lt1"/>
                </a:solidFill>
                <a:latin typeface="Meiryo UI" panose="020B0604030504040204" pitchFamily="50" charset="-128"/>
                <a:ea typeface="Meiryo UI" panose="020B0604030504040204" pitchFamily="50" charset="-128"/>
              </a:rPr>
              <a:t>PCIe</a:t>
            </a:r>
            <a:r>
              <a:rPr lang="en-US" sz="1800" b="1" dirty="0">
                <a:solidFill>
                  <a:schemeClr val="lt1"/>
                </a:solidFill>
                <a:latin typeface="Meiryo UI" panose="020B0604030504040204" pitchFamily="50" charset="-128"/>
                <a:ea typeface="Meiryo UI" panose="020B0604030504040204" pitchFamily="50" charset="-128"/>
              </a:rPr>
              <a:t> </a:t>
            </a:r>
            <a:r>
              <a:rPr lang="en-US" sz="1800" b="1" dirty="0" smtClean="0">
                <a:solidFill>
                  <a:schemeClr val="lt1"/>
                </a:solidFill>
                <a:latin typeface="Meiryo UI" panose="020B0604030504040204" pitchFamily="50" charset="-128"/>
                <a:ea typeface="Meiryo UI" panose="020B0604030504040204" pitchFamily="50" charset="-128"/>
              </a:rPr>
              <a:t>4.0/3.0</a:t>
            </a:r>
            <a:r>
              <a:rPr lang="en-US" sz="1800" b="1" dirty="0">
                <a:solidFill>
                  <a:schemeClr val="lt1"/>
                </a:solidFill>
                <a:latin typeface="Meiryo UI" panose="020B0604030504040204" pitchFamily="50" charset="-128"/>
                <a:ea typeface="Meiryo UI" panose="020B0604030504040204" pitchFamily="50" charset="-128"/>
              </a:rPr>
              <a:t>をサポート</a:t>
            </a:r>
            <a:endParaRPr sz="1800" dirty="0">
              <a:latin typeface="Meiryo UI" panose="020B0604030504040204" pitchFamily="50" charset="-128"/>
              <a:ea typeface="Meiryo UI" panose="020B0604030504040204" pitchFamily="50" charset="-128"/>
            </a:endParaRPr>
          </a:p>
        </p:txBody>
      </p:sp>
      <p:pic>
        <p:nvPicPr>
          <p:cNvPr id="328" name="Google Shape;328;p33" descr="一張含有 電子用品, 電路 的圖片&#10;&#10;自動產生的描述"/>
          <p:cNvPicPr preferRelativeResize="0"/>
          <p:nvPr/>
        </p:nvPicPr>
        <p:blipFill rotWithShape="1">
          <a:blip r:embed="rId3">
            <a:alphaModFix/>
          </a:blip>
          <a:srcRect l="16164" t="-5084" r="15666" b="-2892"/>
          <a:stretch/>
        </p:blipFill>
        <p:spPr>
          <a:xfrm>
            <a:off x="4081237" y="2335695"/>
            <a:ext cx="3885843" cy="3847539"/>
          </a:xfrm>
          <a:prstGeom prst="rect">
            <a:avLst/>
          </a:prstGeom>
          <a:noFill/>
          <a:ln>
            <a:noFill/>
          </a:ln>
        </p:spPr>
      </p:pic>
      <p:sp>
        <p:nvSpPr>
          <p:cNvPr id="329" name="Google Shape;329;p33"/>
          <p:cNvSpPr txBox="1"/>
          <p:nvPr/>
        </p:nvSpPr>
        <p:spPr>
          <a:xfrm>
            <a:off x="7805778" y="2968624"/>
            <a:ext cx="4229204" cy="1600438"/>
          </a:xfrm>
          <a:prstGeom prst="rect">
            <a:avLst/>
          </a:prstGeom>
          <a:noFill/>
          <a:ln>
            <a:noFill/>
          </a:ln>
        </p:spPr>
        <p:txBody>
          <a:bodyPr spcFirstLastPara="1" wrap="square" lIns="91425" tIns="45700" rIns="91425" bIns="45700" anchor="t" anchorCtr="0">
            <a:noAutofit/>
          </a:bodyPr>
          <a:lstStyle/>
          <a:p>
            <a:pPr marL="174625" marR="0" lvl="0" indent="-174625" algn="l" rtl="0">
              <a:spcBef>
                <a:spcPts val="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すぐに利用でき、</a:t>
            </a:r>
            <a:r>
              <a:rPr lang="en-US" dirty="0" err="1" smtClean="0">
                <a:solidFill>
                  <a:schemeClr val="lt1"/>
                </a:solidFill>
                <a:latin typeface="Meiryo UI" panose="020B0604030504040204" pitchFamily="50" charset="-128"/>
                <a:ea typeface="Meiryo UI" panose="020B0604030504040204" pitchFamily="50" charset="-128"/>
              </a:rPr>
              <a:t>より手頃な価格の</a:t>
            </a:r>
            <a:r>
              <a:rPr lang="en-US" dirty="0" smtClean="0">
                <a:solidFill>
                  <a:schemeClr val="lt1"/>
                </a:solidFill>
                <a:latin typeface="Meiryo UI" panose="020B0604030504040204" pitchFamily="50" charset="-128"/>
                <a:ea typeface="Meiryo UI" panose="020B0604030504040204" pitchFamily="50" charset="-128"/>
              </a:rPr>
              <a:t/>
            </a:r>
            <a:br>
              <a:rPr lang="en-US" dirty="0" smtClean="0">
                <a:solidFill>
                  <a:schemeClr val="lt1"/>
                </a:solidFill>
                <a:latin typeface="Meiryo UI" panose="020B0604030504040204" pitchFamily="50" charset="-128"/>
                <a:ea typeface="Meiryo UI" panose="020B0604030504040204" pitchFamily="50" charset="-128"/>
              </a:rPr>
            </a:br>
            <a:r>
              <a:rPr lang="en-US" dirty="0" smtClean="0">
                <a:solidFill>
                  <a:schemeClr val="lt1"/>
                </a:solidFill>
                <a:latin typeface="Meiryo UI" panose="020B0604030504040204" pitchFamily="50" charset="-128"/>
                <a:ea typeface="Meiryo UI" panose="020B0604030504040204" pitchFamily="50" charset="-128"/>
              </a:rPr>
              <a:t>M.2  </a:t>
            </a:r>
            <a:r>
              <a:rPr lang="en-US" dirty="0" err="1" smtClean="0">
                <a:solidFill>
                  <a:schemeClr val="lt1"/>
                </a:solidFill>
                <a:latin typeface="Meiryo UI" panose="020B0604030504040204" pitchFamily="50" charset="-128"/>
                <a:ea typeface="Meiryo UI" panose="020B0604030504040204" pitchFamily="50" charset="-128"/>
              </a:rPr>
              <a:t>NVMe</a:t>
            </a:r>
            <a:r>
              <a:rPr lang="en-US" dirty="0" smtClean="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PCIe</a:t>
            </a:r>
            <a:r>
              <a:rPr lang="en-US" dirty="0">
                <a:solidFill>
                  <a:schemeClr val="lt1"/>
                </a:solidFill>
                <a:latin typeface="Meiryo UI" panose="020B0604030504040204" pitchFamily="50" charset="-128"/>
                <a:ea typeface="Meiryo UI" panose="020B0604030504040204" pitchFamily="50" charset="-128"/>
              </a:rPr>
              <a:t> </a:t>
            </a:r>
            <a:r>
              <a:rPr lang="en-US" dirty="0" smtClean="0">
                <a:solidFill>
                  <a:schemeClr val="lt1"/>
                </a:solidFill>
                <a:latin typeface="Meiryo UI" panose="020B0604030504040204" pitchFamily="50" charset="-128"/>
                <a:ea typeface="Meiryo UI" panose="020B0604030504040204" pitchFamily="50" charset="-128"/>
              </a:rPr>
              <a:t>Gen4/Gen3 </a:t>
            </a:r>
            <a:r>
              <a:rPr lang="en-US" dirty="0" err="1" smtClean="0">
                <a:solidFill>
                  <a:schemeClr val="lt1"/>
                </a:solidFill>
                <a:latin typeface="Meiryo UI" panose="020B0604030504040204" pitchFamily="50" charset="-128"/>
                <a:ea typeface="Meiryo UI" panose="020B0604030504040204" pitchFamily="50" charset="-128"/>
              </a:rPr>
              <a:t>SSDを使用</a:t>
            </a:r>
            <a:r>
              <a:rPr lang="en-US" dirty="0" smtClean="0">
                <a:solidFill>
                  <a:schemeClr val="lt1"/>
                </a:solidFill>
                <a:latin typeface="Meiryo UI" panose="020B0604030504040204" pitchFamily="50" charset="-128"/>
                <a:ea typeface="Meiryo UI" panose="020B0604030504040204" pitchFamily="50" charset="-128"/>
              </a:rPr>
              <a:t/>
            </a:r>
            <a:br>
              <a:rPr lang="en-US" dirty="0" smtClean="0">
                <a:solidFill>
                  <a:schemeClr val="lt1"/>
                </a:solidFill>
                <a:latin typeface="Meiryo UI" panose="020B0604030504040204" pitchFamily="50" charset="-128"/>
                <a:ea typeface="Meiryo UI" panose="020B0604030504040204" pitchFamily="50" charset="-128"/>
              </a:rPr>
            </a:br>
            <a:endParaRPr dirty="0">
              <a:solidFill>
                <a:schemeClr val="lt1"/>
              </a:solidFill>
              <a:latin typeface="Meiryo UI" panose="020B0604030504040204" pitchFamily="50" charset="-128"/>
              <a:ea typeface="Meiryo UI" panose="020B0604030504040204" pitchFamily="50" charset="-128"/>
            </a:endParaRPr>
          </a:p>
          <a:p>
            <a:pPr marL="174625" marR="0" lvl="0" indent="-174625" algn="l" rtl="0">
              <a:spcBef>
                <a:spcPts val="0"/>
              </a:spcBef>
              <a:spcAft>
                <a:spcPts val="0"/>
              </a:spcAft>
              <a:buClr>
                <a:schemeClr val="lt1"/>
              </a:buClr>
              <a:buSzPts val="1400"/>
              <a:buFont typeface="Arial"/>
              <a:buChar char="•"/>
            </a:pPr>
            <a:r>
              <a:rPr lang="en-US" dirty="0">
                <a:solidFill>
                  <a:schemeClr val="lt1"/>
                </a:solidFill>
                <a:latin typeface="Meiryo UI" panose="020B0604030504040204" pitchFamily="50" charset="-128"/>
                <a:ea typeface="Meiryo UI" panose="020B0604030504040204" pitchFamily="50" charset="-128"/>
              </a:rPr>
              <a:t>M.2 </a:t>
            </a:r>
            <a:r>
              <a:rPr lang="en-US" dirty="0" err="1">
                <a:solidFill>
                  <a:schemeClr val="lt1"/>
                </a:solidFill>
                <a:latin typeface="Meiryo UI" panose="020B0604030504040204" pitchFamily="50" charset="-128"/>
                <a:ea typeface="Meiryo UI" panose="020B0604030504040204" pitchFamily="50" charset="-128"/>
              </a:rPr>
              <a:t>SSD</a:t>
            </a:r>
            <a:r>
              <a:rPr lang="en-US" dirty="0" err="1" smtClean="0">
                <a:solidFill>
                  <a:schemeClr val="lt1"/>
                </a:solidFill>
                <a:latin typeface="Meiryo UI" panose="020B0604030504040204" pitchFamily="50" charset="-128"/>
                <a:ea typeface="Meiryo UI" panose="020B0604030504040204" pitchFamily="50" charset="-128"/>
              </a:rPr>
              <a:t>が過熱しないよう、</a:t>
            </a:r>
            <a:r>
              <a:rPr lang="en-US" dirty="0" err="1">
                <a:solidFill>
                  <a:schemeClr val="lt1"/>
                </a:solidFill>
                <a:latin typeface="Meiryo UI" panose="020B0604030504040204" pitchFamily="50" charset="-128"/>
                <a:ea typeface="Meiryo UI" panose="020B0604030504040204" pitchFamily="50" charset="-128"/>
              </a:rPr>
              <a:t>サーマルパッドを備えた優れた熱伝導性金属設計</a:t>
            </a:r>
            <a:r>
              <a:rPr lang="en-US" dirty="0" err="1" smtClean="0">
                <a:solidFill>
                  <a:schemeClr val="lt1"/>
                </a:solidFill>
                <a:latin typeface="Meiryo UI" panose="020B0604030504040204" pitchFamily="50" charset="-128"/>
                <a:ea typeface="Meiryo UI" panose="020B0604030504040204" pitchFamily="50" charset="-128"/>
              </a:rPr>
              <a:t>。最適な</a:t>
            </a:r>
            <a:r>
              <a:rPr lang="en-US" dirty="0" smtClean="0">
                <a:solidFill>
                  <a:schemeClr val="lt1"/>
                </a:solidFill>
                <a:latin typeface="Meiryo UI" panose="020B0604030504040204" pitchFamily="50" charset="-128"/>
                <a:ea typeface="Meiryo UI" panose="020B0604030504040204" pitchFamily="50" charset="-128"/>
              </a:rPr>
              <a:t/>
            </a:r>
            <a:br>
              <a:rPr lang="en-US" dirty="0" smtClean="0">
                <a:solidFill>
                  <a:schemeClr val="lt1"/>
                </a:solidFill>
                <a:latin typeface="Meiryo UI" panose="020B0604030504040204" pitchFamily="50" charset="-128"/>
                <a:ea typeface="Meiryo UI" panose="020B0604030504040204" pitchFamily="50" charset="-128"/>
              </a:rPr>
            </a:br>
            <a:r>
              <a:rPr lang="en-US" dirty="0" err="1" smtClean="0">
                <a:solidFill>
                  <a:schemeClr val="lt1"/>
                </a:solidFill>
                <a:latin typeface="Meiryo UI" panose="020B0604030504040204" pitchFamily="50" charset="-128"/>
                <a:ea typeface="Meiryo UI" panose="020B0604030504040204" pitchFamily="50" charset="-128"/>
              </a:rPr>
              <a:t>パフォーマンスを維持し、寿命を延ばします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p:txBody>
      </p:sp>
      <p:grpSp>
        <p:nvGrpSpPr>
          <p:cNvPr id="330" name="Google Shape;330;p33"/>
          <p:cNvGrpSpPr/>
          <p:nvPr/>
        </p:nvGrpSpPr>
        <p:grpSpPr>
          <a:xfrm>
            <a:off x="8102231" y="4766254"/>
            <a:ext cx="3547658" cy="1884653"/>
            <a:chOff x="8017083" y="4703785"/>
            <a:chExt cx="3547658" cy="1884653"/>
          </a:xfrm>
        </p:grpSpPr>
        <p:sp>
          <p:nvSpPr>
            <p:cNvPr id="331" name="Google Shape;331;p33"/>
            <p:cNvSpPr/>
            <p:nvPr/>
          </p:nvSpPr>
          <p:spPr>
            <a:xfrm>
              <a:off x="8078940" y="4703785"/>
              <a:ext cx="3423944" cy="1694153"/>
            </a:xfrm>
            <a:prstGeom prst="roundRect">
              <a:avLst>
                <a:gd name="adj" fmla="val 4524"/>
              </a:avLst>
            </a:prstGeom>
            <a:gradFill>
              <a:gsLst>
                <a:gs pos="0">
                  <a:srgbClr val="1B008E"/>
                </a:gs>
                <a:gs pos="40000">
                  <a:srgbClr val="0D60FE"/>
                </a:gs>
                <a:gs pos="50000">
                  <a:srgbClr val="0D60FE">
                    <a:alpha val="68627"/>
                  </a:srgbClr>
                </a:gs>
                <a:gs pos="100000">
                  <a:srgbClr val="0D2670"/>
                </a:gs>
              </a:gsLst>
              <a:lin ang="5400000" scaled="0"/>
            </a:gradFill>
            <a:ln w="15875" cap="flat" cmpd="sng">
              <a:solidFill>
                <a:srgbClr val="1B008E"/>
              </a:solidFill>
              <a:prstDash val="solid"/>
              <a:miter lim="800000"/>
              <a:headEnd type="none" w="sm" len="sm"/>
              <a:tailEnd type="none" w="sm" len="sm"/>
            </a:ln>
            <a:effectLst>
              <a:outerShdw blurRad="292100" dist="266700" dir="5400000" sx="94000" sy="94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cs typeface="Calibri"/>
                <a:sym typeface="Calibri"/>
              </a:endParaRPr>
            </a:p>
          </p:txBody>
        </p:sp>
        <p:pic>
          <p:nvPicPr>
            <p:cNvPr id="332" name="Google Shape;332;p33">
              <a:hlinkClick r:id="rId4"/>
            </p:cNvPr>
            <p:cNvPicPr preferRelativeResize="0"/>
            <p:nvPr/>
          </p:nvPicPr>
          <p:blipFill rotWithShape="1">
            <a:blip r:embed="rId5">
              <a:alphaModFix/>
            </a:blip>
            <a:srcRect/>
            <a:stretch/>
          </p:blipFill>
          <p:spPr>
            <a:xfrm>
              <a:off x="8017083" y="4731063"/>
              <a:ext cx="1847850" cy="1857375"/>
            </a:xfrm>
            <a:prstGeom prst="rect">
              <a:avLst/>
            </a:prstGeom>
            <a:noFill/>
            <a:ln>
              <a:noFill/>
            </a:ln>
          </p:spPr>
        </p:pic>
        <p:sp>
          <p:nvSpPr>
            <p:cNvPr id="333" name="Google Shape;333;p33"/>
            <p:cNvSpPr txBox="1"/>
            <p:nvPr/>
          </p:nvSpPr>
          <p:spPr>
            <a:xfrm>
              <a:off x="8240495" y="4799574"/>
              <a:ext cx="326238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cs typeface="Microsoft JhengHei"/>
                  <a:sym typeface="Microsoft JhengHei"/>
                </a:rPr>
                <a:t>68 x 21 mm </a:t>
              </a:r>
              <a:r>
                <a:rPr lang="en-US" sz="1200" dirty="0" smtClean="0">
                  <a:solidFill>
                    <a:schemeClr val="lt1"/>
                  </a:solidFill>
                  <a:latin typeface="Meiryo UI" panose="020B0604030504040204" pitchFamily="50" charset="-128"/>
                  <a:ea typeface="Meiryo UI" panose="020B0604030504040204" pitchFamily="50" charset="-128"/>
                  <a:cs typeface="Microsoft JhengHei"/>
                  <a:sym typeface="Microsoft JhengHei"/>
                </a:rPr>
                <a:t>(</a:t>
              </a:r>
              <a:r>
                <a:rPr lang="en-US" sz="1200" dirty="0" smtClean="0">
                  <a:solidFill>
                    <a:schemeClr val="lt1"/>
                  </a:solidFill>
                  <a:latin typeface="Meiryo UI" panose="020B0604030504040204" pitchFamily="50" charset="-128"/>
                  <a:ea typeface="Meiryo UI" panose="020B0604030504040204" pitchFamily="50" charset="-128"/>
                  <a:sym typeface="Arial"/>
                </a:rPr>
                <a:t>M.2 SSD</a:t>
              </a:r>
              <a:r>
                <a:rPr lang="ja-JP" altLang="en-US" sz="1200" dirty="0" smtClean="0">
                  <a:solidFill>
                    <a:schemeClr val="lt1"/>
                  </a:solidFill>
                  <a:latin typeface="Meiryo UI" panose="020B0604030504040204" pitchFamily="50" charset="-128"/>
                  <a:ea typeface="Meiryo UI" panose="020B0604030504040204" pitchFamily="50" charset="-128"/>
                </a:rPr>
                <a:t>の上面</a:t>
              </a:r>
              <a:r>
                <a:rPr lang="en-US" sz="1200" dirty="0" smtClean="0">
                  <a:solidFill>
                    <a:schemeClr val="lt1"/>
                  </a:solidFill>
                  <a:latin typeface="Meiryo UI" panose="020B0604030504040204" pitchFamily="50" charset="-128"/>
                  <a:ea typeface="Meiryo UI" panose="020B0604030504040204" pitchFamily="50" charset="-128"/>
                  <a:cs typeface="Microsoft JhengHei"/>
                  <a:sym typeface="Microsoft JhengHei"/>
                </a:rPr>
                <a:t>)</a:t>
              </a:r>
              <a:endParaRPr sz="1200"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cxnSp>
          <p:nvCxnSpPr>
            <p:cNvPr id="334" name="Google Shape;334;p33"/>
            <p:cNvCxnSpPr/>
            <p:nvPr/>
          </p:nvCxnSpPr>
          <p:spPr>
            <a:xfrm rot="10800000">
              <a:off x="8464595" y="5079267"/>
              <a:ext cx="0" cy="147038"/>
            </a:xfrm>
            <a:prstGeom prst="straightConnector1">
              <a:avLst/>
            </a:prstGeom>
            <a:noFill/>
            <a:ln w="12700" cap="flat" cmpd="sng">
              <a:solidFill>
                <a:srgbClr val="03D2FB"/>
              </a:solidFill>
              <a:prstDash val="solid"/>
              <a:miter lim="800000"/>
              <a:headEnd type="none" w="sm" len="sm"/>
              <a:tailEnd type="none" w="sm" len="sm"/>
            </a:ln>
          </p:spPr>
        </p:cxnSp>
        <p:sp>
          <p:nvSpPr>
            <p:cNvPr id="335" name="Google Shape;335;p33"/>
            <p:cNvSpPr txBox="1"/>
            <p:nvPr/>
          </p:nvSpPr>
          <p:spPr>
            <a:xfrm>
              <a:off x="9543175" y="5760050"/>
              <a:ext cx="2021566" cy="4924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cs typeface="Microsoft JhengHei"/>
                  <a:sym typeface="Microsoft JhengHei"/>
                </a:rPr>
                <a:t>68 x 15 mm </a:t>
              </a:r>
              <a:r>
                <a:rPr lang="en-US" sz="1200" dirty="0" smtClean="0">
                  <a:solidFill>
                    <a:schemeClr val="lt1"/>
                  </a:solidFill>
                  <a:latin typeface="Meiryo UI" panose="020B0604030504040204" pitchFamily="50" charset="-128"/>
                  <a:ea typeface="Meiryo UI" panose="020B0604030504040204" pitchFamily="50" charset="-128"/>
                  <a:cs typeface="Microsoft JhengHei"/>
                  <a:sym typeface="Microsoft JhengHei"/>
                </a:rPr>
                <a:t>(</a:t>
              </a:r>
              <a:r>
                <a:rPr lang="en-US" sz="1200" dirty="0" smtClean="0">
                  <a:solidFill>
                    <a:schemeClr val="lt1"/>
                  </a:solidFill>
                  <a:latin typeface="Meiryo UI" panose="020B0604030504040204" pitchFamily="50" charset="-128"/>
                  <a:ea typeface="Meiryo UI" panose="020B0604030504040204" pitchFamily="50" charset="-128"/>
                  <a:sym typeface="Arial"/>
                </a:rPr>
                <a:t>SSD</a:t>
              </a:r>
              <a:r>
                <a:rPr lang="ja-JP" altLang="en-US" sz="1200" dirty="0" smtClean="0">
                  <a:solidFill>
                    <a:schemeClr val="lt1"/>
                  </a:solidFill>
                  <a:latin typeface="Meiryo UI" panose="020B0604030504040204" pitchFamily="50" charset="-128"/>
                  <a:ea typeface="Meiryo UI" panose="020B0604030504040204" pitchFamily="50" charset="-128"/>
                  <a:sym typeface="Arial"/>
                </a:rPr>
                <a:t>の下面。</a:t>
              </a:r>
              <a:r>
                <a:rPr lang="en-US" sz="1200" dirty="0" smtClean="0">
                  <a:solidFill>
                    <a:schemeClr val="lt1"/>
                  </a:solidFill>
                  <a:latin typeface="Meiryo UI" panose="020B0604030504040204" pitchFamily="50" charset="-128"/>
                  <a:ea typeface="Meiryo UI" panose="020B0604030504040204" pitchFamily="50" charset="-128"/>
                  <a:sym typeface="Arial"/>
                </a:rPr>
                <a:t>SSD</a:t>
              </a:r>
              <a:r>
                <a:rPr lang="ja-JP" altLang="en-US" sz="1200" dirty="0" smtClean="0">
                  <a:solidFill>
                    <a:schemeClr val="lt1"/>
                  </a:solidFill>
                  <a:latin typeface="Meiryo UI" panose="020B0604030504040204" pitchFamily="50" charset="-128"/>
                  <a:ea typeface="Meiryo UI" panose="020B0604030504040204" pitchFamily="50" charset="-128"/>
                  <a:sym typeface="Arial"/>
                </a:rPr>
                <a:t>の片面に</a:t>
              </a:r>
              <a:r>
                <a:rPr lang="en-US" altLang="ja-JP" sz="1200" dirty="0" smtClean="0">
                  <a:solidFill>
                    <a:schemeClr val="lt1"/>
                  </a:solidFill>
                  <a:latin typeface="Meiryo UI" panose="020B0604030504040204" pitchFamily="50" charset="-128"/>
                  <a:ea typeface="Meiryo UI" panose="020B0604030504040204" pitchFamily="50" charset="-128"/>
                  <a:sym typeface="Arial"/>
                </a:rPr>
                <a:t>2</a:t>
              </a:r>
              <a:r>
                <a:rPr lang="ja-JP" altLang="en-US" sz="1200" dirty="0">
                  <a:solidFill>
                    <a:schemeClr val="lt1"/>
                  </a:solidFill>
                  <a:latin typeface="Meiryo UI" panose="020B0604030504040204" pitchFamily="50" charset="-128"/>
                  <a:ea typeface="Meiryo UI" panose="020B0604030504040204" pitchFamily="50" charset="-128"/>
                </a:rPr>
                <a:t>台</a:t>
              </a:r>
              <a:r>
                <a:rPr lang="ja-JP" altLang="en-US" sz="1200" dirty="0" smtClean="0">
                  <a:solidFill>
                    <a:schemeClr val="lt1"/>
                  </a:solidFill>
                  <a:latin typeface="Meiryo UI" panose="020B0604030504040204" pitchFamily="50" charset="-128"/>
                  <a:ea typeface="Meiryo UI" panose="020B0604030504040204" pitchFamily="50" charset="-128"/>
                </a:rPr>
                <a:t>使用</a:t>
              </a:r>
              <a:r>
                <a:rPr lang="en-US" sz="1200" dirty="0" smtClean="0">
                  <a:solidFill>
                    <a:schemeClr val="lt1"/>
                  </a:solidFill>
                  <a:latin typeface="Meiryo UI" panose="020B0604030504040204" pitchFamily="50" charset="-128"/>
                  <a:ea typeface="Meiryo UI" panose="020B0604030504040204" pitchFamily="50" charset="-128"/>
                  <a:cs typeface="Microsoft JhengHei"/>
                  <a:sym typeface="Microsoft JhengHei"/>
                </a:rPr>
                <a:t>)</a:t>
              </a:r>
              <a:endParaRPr sz="1200"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cxnSp>
          <p:nvCxnSpPr>
            <p:cNvPr id="336" name="Google Shape;336;p33"/>
            <p:cNvCxnSpPr/>
            <p:nvPr/>
          </p:nvCxnSpPr>
          <p:spPr>
            <a:xfrm>
              <a:off x="8975794" y="6083555"/>
              <a:ext cx="468416" cy="99680"/>
            </a:xfrm>
            <a:prstGeom prst="bentConnector3">
              <a:avLst>
                <a:gd name="adj1" fmla="val -18137"/>
              </a:avLst>
            </a:prstGeom>
            <a:noFill/>
            <a:ln w="12700" cap="flat" cmpd="sng">
              <a:solidFill>
                <a:srgbClr val="03D2FB"/>
              </a:solidFill>
              <a:prstDash val="solid"/>
              <a:miter lim="800000"/>
              <a:headEnd type="none" w="sm" len="sm"/>
              <a:tailEnd type="none" w="sm" len="sm"/>
            </a:ln>
          </p:spPr>
        </p:cxnSp>
        <p:cxnSp>
          <p:nvCxnSpPr>
            <p:cNvPr id="337" name="Google Shape;337;p33"/>
            <p:cNvCxnSpPr/>
            <p:nvPr/>
          </p:nvCxnSpPr>
          <p:spPr>
            <a:xfrm rot="10800000">
              <a:off x="9444210" y="6080154"/>
              <a:ext cx="0" cy="103081"/>
            </a:xfrm>
            <a:prstGeom prst="straightConnector1">
              <a:avLst/>
            </a:prstGeom>
            <a:noFill/>
            <a:ln w="12700" cap="flat" cmpd="sng">
              <a:solidFill>
                <a:srgbClr val="03D2FB"/>
              </a:solidFill>
              <a:prstDash val="solid"/>
              <a:miter lim="800000"/>
              <a:headEnd type="none" w="sm" len="sm"/>
              <a:tailEnd type="none" w="sm" len="sm"/>
            </a:ln>
          </p:spPr>
        </p:cxnSp>
      </p:grpSp>
      <p:sp>
        <p:nvSpPr>
          <p:cNvPr id="338" name="Google Shape;338;p33"/>
          <p:cNvSpPr txBox="1"/>
          <p:nvPr/>
        </p:nvSpPr>
        <p:spPr>
          <a:xfrm>
            <a:off x="954429" y="175481"/>
            <a:ext cx="10794226"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lt1"/>
                </a:solidFill>
                <a:latin typeface="Meiryo UI" panose="020B0604030504040204" pitchFamily="50" charset="-128"/>
                <a:ea typeface="Meiryo UI" panose="020B0604030504040204" pitchFamily="50" charset="-128"/>
              </a:rPr>
              <a:t>QNAP </a:t>
            </a:r>
            <a:r>
              <a:rPr lang="en-US" sz="4000" b="1" dirty="0" smtClean="0">
                <a:solidFill>
                  <a:schemeClr val="lt1"/>
                </a:solidFill>
                <a:latin typeface="Meiryo UI" panose="020B0604030504040204" pitchFamily="50" charset="-128"/>
                <a:ea typeface="Meiryo UI" panose="020B0604030504040204" pitchFamily="50" charset="-128"/>
              </a:rPr>
              <a:t>QDA-UMP4 U.2 to M.2 SSDアダプタを備えたM.2 </a:t>
            </a:r>
            <a:r>
              <a:rPr lang="en-US" sz="4000" b="1" dirty="0" err="1" smtClean="0">
                <a:solidFill>
                  <a:schemeClr val="lt1"/>
                </a:solidFill>
                <a:latin typeface="Meiryo UI" panose="020B0604030504040204" pitchFamily="50" charset="-128"/>
                <a:ea typeface="Meiryo UI" panose="020B0604030504040204" pitchFamily="50" charset="-128"/>
              </a:rPr>
              <a:t>NVMe</a:t>
            </a:r>
            <a:r>
              <a:rPr lang="en-US" sz="4000" b="1" dirty="0" smtClean="0">
                <a:solidFill>
                  <a:schemeClr val="lt1"/>
                </a:solidFill>
                <a:latin typeface="Meiryo UI" panose="020B0604030504040204" pitchFamily="50" charset="-128"/>
                <a:ea typeface="Meiryo UI" panose="020B0604030504040204" pitchFamily="50" charset="-128"/>
              </a:rPr>
              <a:t> </a:t>
            </a:r>
            <a:r>
              <a:rPr lang="en-US" sz="4000" b="1" dirty="0" err="1" smtClean="0">
                <a:solidFill>
                  <a:schemeClr val="lt1"/>
                </a:solidFill>
                <a:latin typeface="Meiryo UI" panose="020B0604030504040204" pitchFamily="50" charset="-128"/>
                <a:ea typeface="Meiryo UI" panose="020B0604030504040204" pitchFamily="50" charset="-128"/>
              </a:rPr>
              <a:t>SSDを経済的に</a:t>
            </a:r>
            <a:r>
              <a:rPr lang="ja-JP" altLang="en-US" sz="4000" b="1" dirty="0" smtClean="0">
                <a:solidFill>
                  <a:schemeClr val="lt1"/>
                </a:solidFill>
                <a:latin typeface="Meiryo UI" panose="020B0604030504040204" pitchFamily="50" charset="-128"/>
                <a:ea typeface="Meiryo UI" panose="020B0604030504040204" pitchFamily="50" charset="-128"/>
              </a:rPr>
              <a:t>活用</a:t>
            </a:r>
            <a:endParaRPr sz="4000" b="1" dirty="0">
              <a:solidFill>
                <a:schemeClr val="lt1"/>
              </a:solidFill>
              <a:latin typeface="Meiryo UI" panose="020B0604030504040204" pitchFamily="50" charset="-128"/>
              <a:ea typeface="Meiryo UI" panose="020B0604030504040204" pitchFamily="50" charset="-128"/>
              <a:sym typeface="Arial"/>
            </a:endParaRPr>
          </a:p>
        </p:txBody>
      </p:sp>
      <p:pic>
        <p:nvPicPr>
          <p:cNvPr id="339" name="Google Shape;339;p33"/>
          <p:cNvPicPr preferRelativeResize="0"/>
          <p:nvPr/>
        </p:nvPicPr>
        <p:blipFill rotWithShape="1">
          <a:blip r:embed="rId6">
            <a:alphaModFix/>
          </a:blip>
          <a:srcRect b="50221"/>
          <a:stretch/>
        </p:blipFill>
        <p:spPr>
          <a:xfrm>
            <a:off x="176320" y="1990612"/>
            <a:ext cx="4090332" cy="2349135"/>
          </a:xfrm>
          <a:prstGeom prst="rect">
            <a:avLst/>
          </a:prstGeom>
          <a:noFill/>
          <a:ln>
            <a:noFill/>
          </a:ln>
        </p:spPr>
      </p:pic>
      <p:pic>
        <p:nvPicPr>
          <p:cNvPr id="340" name="Google Shape;340;p33"/>
          <p:cNvPicPr preferRelativeResize="0"/>
          <p:nvPr/>
        </p:nvPicPr>
        <p:blipFill rotWithShape="1">
          <a:blip r:embed="rId6">
            <a:alphaModFix/>
          </a:blip>
          <a:srcRect l="-1771" t="48953" r="13169" b="10833"/>
          <a:stretch/>
        </p:blipFill>
        <p:spPr>
          <a:xfrm>
            <a:off x="542111" y="4766254"/>
            <a:ext cx="3547147" cy="1857375"/>
          </a:xfrm>
          <a:prstGeom prst="rect">
            <a:avLst/>
          </a:prstGeom>
          <a:noFill/>
          <a:ln>
            <a:noFill/>
          </a:ln>
        </p:spPr>
      </p:pic>
      <p:sp>
        <p:nvSpPr>
          <p:cNvPr id="341" name="Google Shape;341;p33"/>
          <p:cNvSpPr txBox="1"/>
          <p:nvPr/>
        </p:nvSpPr>
        <p:spPr>
          <a:xfrm>
            <a:off x="3658827" y="1889794"/>
            <a:ext cx="3430036"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cs typeface="Microsoft JhengHei"/>
                <a:sym typeface="Microsoft JhengHei"/>
              </a:rPr>
              <a:t>注文</a:t>
            </a:r>
            <a:r>
              <a:rPr lang="en-US" sz="20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P</a:t>
            </a:r>
            <a:r>
              <a:rPr lang="en-US" sz="20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/N: QDA-UMP4</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1"/>
          <p:cNvSpPr/>
          <p:nvPr/>
        </p:nvSpPr>
        <p:spPr>
          <a:xfrm>
            <a:off x="1912767" y="4292086"/>
            <a:ext cx="8898107" cy="2079208"/>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79" name="Google Shape;79;p21" descr="一張含有 電子用品 的圖片&#10;&#10;自動產生的描述"/>
          <p:cNvPicPr preferRelativeResize="0"/>
          <p:nvPr/>
        </p:nvPicPr>
        <p:blipFill rotWithShape="1">
          <a:blip r:embed="rId3">
            <a:alphaModFix/>
          </a:blip>
          <a:srcRect/>
          <a:stretch/>
        </p:blipFill>
        <p:spPr>
          <a:xfrm>
            <a:off x="1954005" y="3235188"/>
            <a:ext cx="8724700" cy="2364394"/>
          </a:xfrm>
          <a:prstGeom prst="rect">
            <a:avLst/>
          </a:prstGeom>
          <a:noFill/>
          <a:ln>
            <a:noFill/>
          </a:ln>
        </p:spPr>
      </p:pic>
      <p:sp>
        <p:nvSpPr>
          <p:cNvPr id="80" name="Google Shape;80;p21"/>
          <p:cNvSpPr txBox="1"/>
          <p:nvPr/>
        </p:nvSpPr>
        <p:spPr>
          <a:xfrm>
            <a:off x="910349" y="413015"/>
            <a:ext cx="11038233" cy="707886"/>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lt1"/>
                </a:solidFill>
                <a:latin typeface="Meiryo UI" panose="020B0604030504040204" pitchFamily="50" charset="-128"/>
                <a:ea typeface="Meiryo UI" panose="020B0604030504040204" pitchFamily="50" charset="-128"/>
              </a:rPr>
              <a:t>TDS-h2489FU背面図</a:t>
            </a:r>
            <a:endParaRPr sz="4000" b="1">
              <a:solidFill>
                <a:schemeClr val="lt1"/>
              </a:solidFill>
              <a:latin typeface="Meiryo UI" panose="020B0604030504040204" pitchFamily="50" charset="-128"/>
              <a:ea typeface="Meiryo UI" panose="020B0604030504040204" pitchFamily="50" charset="-128"/>
              <a:sym typeface="Arial"/>
            </a:endParaRPr>
          </a:p>
        </p:txBody>
      </p:sp>
      <p:sp>
        <p:nvSpPr>
          <p:cNvPr id="81" name="Google Shape;81;p21"/>
          <p:cNvSpPr txBox="1"/>
          <p:nvPr/>
        </p:nvSpPr>
        <p:spPr>
          <a:xfrm>
            <a:off x="405660" y="4663637"/>
            <a:ext cx="1548345"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2 x 1200W</a:t>
            </a:r>
            <a:endParaRPr sz="1600"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smtClean="0">
                <a:solidFill>
                  <a:srgbClr val="03D2FB"/>
                </a:solidFill>
                <a:latin typeface="Meiryo UI" panose="020B0604030504040204" pitchFamily="50" charset="-128"/>
                <a:ea typeface="Meiryo UI" panose="020B0604030504040204" pitchFamily="50" charset="-128"/>
              </a:rPr>
              <a:t>冗長PSU</a:t>
            </a:r>
            <a:endParaRPr sz="1600" dirty="0">
              <a:solidFill>
                <a:srgbClr val="03D2FB"/>
              </a:solidFill>
              <a:latin typeface="Meiryo UI" panose="020B0604030504040204" pitchFamily="50" charset="-128"/>
              <a:ea typeface="Meiryo UI" panose="020B0604030504040204" pitchFamily="50" charset="-128"/>
            </a:endParaRPr>
          </a:p>
        </p:txBody>
      </p:sp>
      <p:cxnSp>
        <p:nvCxnSpPr>
          <p:cNvPr id="82" name="Google Shape;82;p21"/>
          <p:cNvCxnSpPr/>
          <p:nvPr/>
        </p:nvCxnSpPr>
        <p:spPr>
          <a:xfrm rot="10800000">
            <a:off x="1799046" y="5098297"/>
            <a:ext cx="796185" cy="0"/>
          </a:xfrm>
          <a:prstGeom prst="straightConnector1">
            <a:avLst/>
          </a:prstGeom>
          <a:noFill/>
          <a:ln w="15225" cap="flat" cmpd="sng">
            <a:solidFill>
              <a:srgbClr val="03D2FB"/>
            </a:solidFill>
            <a:prstDash val="solid"/>
            <a:miter lim="800000"/>
            <a:headEnd type="oval" w="med" len="med"/>
            <a:tailEnd type="none" w="sm" len="sm"/>
          </a:ln>
        </p:spPr>
      </p:cxnSp>
      <p:sp>
        <p:nvSpPr>
          <p:cNvPr id="83" name="Google Shape;83;p21"/>
          <p:cNvSpPr txBox="1"/>
          <p:nvPr/>
        </p:nvSpPr>
        <p:spPr>
          <a:xfrm>
            <a:off x="1912768" y="2228576"/>
            <a:ext cx="21382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4 x 2.5GbE</a:t>
            </a:r>
            <a:endParaRPr sz="1600"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a:t>
            </a:r>
            <a:r>
              <a:rPr lang="en-US" sz="1600" dirty="0" smtClean="0">
                <a:solidFill>
                  <a:srgbClr val="03D2FB"/>
                </a:solidFill>
                <a:latin typeface="Meiryo UI" panose="020B0604030504040204" pitchFamily="50" charset="-128"/>
                <a:ea typeface="Meiryo UI" panose="020B0604030504040204" pitchFamily="50" charset="-128"/>
              </a:rPr>
              <a:t>2.5G/1G/100M)</a:t>
            </a:r>
            <a:endParaRPr sz="1600" dirty="0">
              <a:solidFill>
                <a:srgbClr val="03D2FB"/>
              </a:solidFill>
              <a:latin typeface="Meiryo UI" panose="020B0604030504040204" pitchFamily="50" charset="-128"/>
              <a:ea typeface="Meiryo UI" panose="020B0604030504040204" pitchFamily="50" charset="-128"/>
            </a:endParaRPr>
          </a:p>
        </p:txBody>
      </p:sp>
      <p:cxnSp>
        <p:nvCxnSpPr>
          <p:cNvPr id="84" name="Google Shape;84;p21"/>
          <p:cNvCxnSpPr/>
          <p:nvPr/>
        </p:nvCxnSpPr>
        <p:spPr>
          <a:xfrm rot="5400000" flipH="1">
            <a:off x="2778746" y="3472188"/>
            <a:ext cx="2009700" cy="373200"/>
          </a:xfrm>
          <a:prstGeom prst="bentConnector3">
            <a:avLst>
              <a:gd name="adj1" fmla="val 100240"/>
            </a:avLst>
          </a:prstGeom>
          <a:noFill/>
          <a:ln w="15225" cap="flat" cmpd="sng">
            <a:solidFill>
              <a:srgbClr val="03D2FB"/>
            </a:solidFill>
            <a:prstDash val="solid"/>
            <a:miter lim="800000"/>
            <a:headEnd type="oval" w="med" len="med"/>
            <a:tailEnd type="none" w="sm" len="sm"/>
          </a:ln>
        </p:spPr>
      </p:cxnSp>
      <p:cxnSp>
        <p:nvCxnSpPr>
          <p:cNvPr id="85" name="Google Shape;85;p21"/>
          <p:cNvCxnSpPr/>
          <p:nvPr/>
        </p:nvCxnSpPr>
        <p:spPr>
          <a:xfrm>
            <a:off x="4727573" y="5395423"/>
            <a:ext cx="1" cy="408317"/>
          </a:xfrm>
          <a:prstGeom prst="straightConnector1">
            <a:avLst/>
          </a:prstGeom>
          <a:noFill/>
          <a:ln w="15225" cap="flat" cmpd="sng">
            <a:solidFill>
              <a:srgbClr val="03D2FB"/>
            </a:solidFill>
            <a:prstDash val="solid"/>
            <a:miter lim="800000"/>
            <a:headEnd type="oval" w="med" len="med"/>
            <a:tailEnd type="none" w="sm" len="sm"/>
          </a:ln>
        </p:spPr>
      </p:cxnSp>
      <p:sp>
        <p:nvSpPr>
          <p:cNvPr id="86" name="Google Shape;86;p21"/>
          <p:cNvSpPr txBox="1"/>
          <p:nvPr/>
        </p:nvSpPr>
        <p:spPr>
          <a:xfrm>
            <a:off x="3102975" y="5860210"/>
            <a:ext cx="267029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4 x USB 3.2 Gen1</a:t>
            </a:r>
            <a:endParaRPr sz="1600"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smtClean="0">
                <a:solidFill>
                  <a:srgbClr val="03D2FB"/>
                </a:solidFill>
                <a:latin typeface="Meiryo UI" panose="020B0604030504040204" pitchFamily="50" charset="-128"/>
                <a:ea typeface="Meiryo UI" panose="020B0604030504040204" pitchFamily="50" charset="-128"/>
              </a:rPr>
              <a:t>Type-A</a:t>
            </a:r>
            <a:endParaRPr sz="1600" dirty="0">
              <a:solidFill>
                <a:srgbClr val="03D2FB"/>
              </a:solidFill>
              <a:latin typeface="Meiryo UI" panose="020B0604030504040204" pitchFamily="50" charset="-128"/>
              <a:ea typeface="Meiryo UI" panose="020B0604030504040204" pitchFamily="50" charset="-128"/>
            </a:endParaRPr>
          </a:p>
        </p:txBody>
      </p:sp>
      <p:cxnSp>
        <p:nvCxnSpPr>
          <p:cNvPr id="87" name="Google Shape;87;p21"/>
          <p:cNvCxnSpPr/>
          <p:nvPr/>
        </p:nvCxnSpPr>
        <p:spPr>
          <a:xfrm>
            <a:off x="6956423" y="5391422"/>
            <a:ext cx="1" cy="408317"/>
          </a:xfrm>
          <a:prstGeom prst="straightConnector1">
            <a:avLst/>
          </a:prstGeom>
          <a:noFill/>
          <a:ln w="15225" cap="flat" cmpd="sng">
            <a:solidFill>
              <a:srgbClr val="03D2FB"/>
            </a:solidFill>
            <a:prstDash val="solid"/>
            <a:miter lim="800000"/>
            <a:headEnd type="oval" w="med" len="med"/>
            <a:tailEnd type="none" w="sm" len="sm"/>
          </a:ln>
        </p:spPr>
      </p:cxnSp>
      <p:sp>
        <p:nvSpPr>
          <p:cNvPr id="88" name="Google Shape;88;p21"/>
          <p:cNvSpPr txBox="1"/>
          <p:nvPr/>
        </p:nvSpPr>
        <p:spPr>
          <a:xfrm>
            <a:off x="6095999" y="5836753"/>
            <a:ext cx="404308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PCIeスロット2：2 x 25GbE SFP28</a:t>
            </a:r>
            <a:endParaRPr sz="1600"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smtClean="0">
                <a:solidFill>
                  <a:srgbClr val="03D2FB"/>
                </a:solidFill>
                <a:latin typeface="Meiryo UI" panose="020B0604030504040204" pitchFamily="50" charset="-128"/>
                <a:ea typeface="Meiryo UI" panose="020B0604030504040204" pitchFamily="50" charset="-128"/>
              </a:rPr>
              <a:t>(2</a:t>
            </a:r>
            <a:r>
              <a:rPr lang="en-US" sz="1600" dirty="0">
                <a:solidFill>
                  <a:srgbClr val="03D2FB"/>
                </a:solidFill>
                <a:latin typeface="Meiryo UI" panose="020B0604030504040204" pitchFamily="50" charset="-128"/>
                <a:ea typeface="Meiryo UI" panose="020B0604030504040204" pitchFamily="50" charset="-128"/>
              </a:rPr>
              <a:t>ポート25GbE </a:t>
            </a:r>
            <a:r>
              <a:rPr lang="en-US" sz="1600" dirty="0" smtClean="0">
                <a:solidFill>
                  <a:srgbClr val="03D2FB"/>
                </a:solidFill>
                <a:latin typeface="Meiryo UI" panose="020B0604030504040204" pitchFamily="50" charset="-128"/>
                <a:ea typeface="Meiryo UI" panose="020B0604030504040204" pitchFamily="50" charset="-128"/>
              </a:rPr>
              <a:t>NIC</a:t>
            </a:r>
            <a:r>
              <a:rPr lang="ja-JP" altLang="en-US" sz="1600" dirty="0" smtClean="0">
                <a:solidFill>
                  <a:srgbClr val="03D2FB"/>
                </a:solidFill>
                <a:latin typeface="Meiryo UI" panose="020B0604030504040204" pitchFamily="50" charset="-128"/>
                <a:ea typeface="Meiryo UI" panose="020B0604030504040204" pitchFamily="50" charset="-128"/>
              </a:rPr>
              <a:t>　プリインストール済み</a:t>
            </a:r>
            <a:r>
              <a:rPr lang="en-US" sz="1600" dirty="0" smtClean="0">
                <a:solidFill>
                  <a:srgbClr val="03D2FB"/>
                </a:solidFill>
                <a:latin typeface="Meiryo UI" panose="020B0604030504040204" pitchFamily="50" charset="-128"/>
                <a:ea typeface="Meiryo UI" panose="020B0604030504040204" pitchFamily="50" charset="-128"/>
              </a:rPr>
              <a:t>)</a:t>
            </a:r>
            <a:endParaRPr sz="1600" dirty="0">
              <a:solidFill>
                <a:srgbClr val="03D2FB"/>
              </a:solidFill>
              <a:latin typeface="Meiryo UI" panose="020B0604030504040204" pitchFamily="50" charset="-128"/>
              <a:ea typeface="Meiryo UI" panose="020B0604030504040204" pitchFamily="50" charset="-128"/>
            </a:endParaRPr>
          </a:p>
        </p:txBody>
      </p:sp>
      <p:cxnSp>
        <p:nvCxnSpPr>
          <p:cNvPr id="89" name="Google Shape;89;p21"/>
          <p:cNvCxnSpPr/>
          <p:nvPr/>
        </p:nvCxnSpPr>
        <p:spPr>
          <a:xfrm rot="10800000">
            <a:off x="7336465" y="2463476"/>
            <a:ext cx="0" cy="1567982"/>
          </a:xfrm>
          <a:prstGeom prst="straightConnector1">
            <a:avLst/>
          </a:prstGeom>
          <a:noFill/>
          <a:ln w="15225" cap="flat" cmpd="sng">
            <a:solidFill>
              <a:srgbClr val="03D2FB"/>
            </a:solidFill>
            <a:prstDash val="solid"/>
            <a:miter lim="800000"/>
            <a:headEnd type="oval" w="med" len="med"/>
            <a:tailEnd type="none" w="sm" len="sm"/>
          </a:ln>
        </p:spPr>
      </p:cxnSp>
      <p:sp>
        <p:nvSpPr>
          <p:cNvPr id="90" name="Google Shape;90;p21"/>
          <p:cNvSpPr txBox="1"/>
          <p:nvPr/>
        </p:nvSpPr>
        <p:spPr>
          <a:xfrm>
            <a:off x="3851563" y="2078744"/>
            <a:ext cx="430791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3D2FB"/>
                </a:solidFill>
                <a:latin typeface="Meiryo UI" panose="020B0604030504040204" pitchFamily="50" charset="-128"/>
                <a:ea typeface="Meiryo UI" panose="020B0604030504040204" pitchFamily="50" charset="-128"/>
              </a:rPr>
              <a:t>PCIeスロット</a:t>
            </a:r>
            <a:r>
              <a:rPr lang="en-US" sz="1600" dirty="0" smtClean="0">
                <a:solidFill>
                  <a:srgbClr val="03D2FB"/>
                </a:solidFill>
                <a:latin typeface="Meiryo UI" panose="020B0604030504040204" pitchFamily="50" charset="-128"/>
                <a:ea typeface="Meiryo UI" panose="020B0604030504040204" pitchFamily="50" charset="-128"/>
              </a:rPr>
              <a:t>1: 1x </a:t>
            </a:r>
            <a:r>
              <a:rPr lang="en-US" sz="1600" dirty="0" err="1">
                <a:solidFill>
                  <a:srgbClr val="03D2FB"/>
                </a:solidFill>
                <a:latin typeface="Meiryo UI" panose="020B0604030504040204" pitchFamily="50" charset="-128"/>
                <a:ea typeface="Meiryo UI" panose="020B0604030504040204" pitchFamily="50" charset="-128"/>
              </a:rPr>
              <a:t>PCIe</a:t>
            </a:r>
            <a:r>
              <a:rPr lang="en-US" sz="1600" dirty="0">
                <a:solidFill>
                  <a:srgbClr val="03D2FB"/>
                </a:solidFill>
                <a:latin typeface="Meiryo UI" panose="020B0604030504040204" pitchFamily="50" charset="-128"/>
                <a:ea typeface="Meiryo UI" panose="020B0604030504040204" pitchFamily="50" charset="-128"/>
              </a:rPr>
              <a:t> </a:t>
            </a:r>
            <a:r>
              <a:rPr lang="en-US" sz="1600" dirty="0" smtClean="0">
                <a:solidFill>
                  <a:srgbClr val="03D2FB"/>
                </a:solidFill>
                <a:latin typeface="Meiryo UI" panose="020B0604030504040204" pitchFamily="50" charset="-128"/>
                <a:ea typeface="Meiryo UI" panose="020B0604030504040204" pitchFamily="50" charset="-128"/>
              </a:rPr>
              <a:t>Gen4 x16</a:t>
            </a:r>
            <a:r>
              <a:rPr lang="en-US" sz="1600" dirty="0">
                <a:solidFill>
                  <a:srgbClr val="03D2FB"/>
                </a:solidFill>
                <a:latin typeface="Meiryo UI" panose="020B0604030504040204" pitchFamily="50" charset="-128"/>
                <a:ea typeface="Meiryo UI" panose="020B0604030504040204" pitchFamily="50" charset="-128"/>
              </a:rPr>
              <a:t>スロット</a:t>
            </a:r>
            <a:endParaRPr sz="1600"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smtClean="0">
                <a:solidFill>
                  <a:srgbClr val="03D2FB"/>
                </a:solidFill>
                <a:latin typeface="Meiryo UI" panose="020B0604030504040204" pitchFamily="50" charset="-128"/>
                <a:ea typeface="Meiryo UI" panose="020B0604030504040204" pitchFamily="50" charset="-128"/>
              </a:rPr>
              <a:t>(スロット2</a:t>
            </a:r>
            <a:r>
              <a:rPr lang="ja-JP" altLang="en-US" sz="1600" dirty="0" smtClean="0">
                <a:solidFill>
                  <a:srgbClr val="03D2FB"/>
                </a:solidFill>
                <a:latin typeface="Meiryo UI" panose="020B0604030504040204" pitchFamily="50" charset="-128"/>
                <a:ea typeface="Meiryo UI" panose="020B0604030504040204" pitchFamily="50" charset="-128"/>
              </a:rPr>
              <a:t>を使用し</a:t>
            </a:r>
            <a:r>
              <a:rPr lang="en-US" sz="1600" dirty="0" smtClean="0">
                <a:solidFill>
                  <a:srgbClr val="03D2FB"/>
                </a:solidFill>
                <a:latin typeface="Meiryo UI" panose="020B0604030504040204" pitchFamily="50" charset="-128"/>
                <a:ea typeface="Meiryo UI" panose="020B0604030504040204" pitchFamily="50" charset="-128"/>
              </a:rPr>
              <a:t>ている場合はx8)</a:t>
            </a:r>
            <a:endParaRPr sz="1600" dirty="0">
              <a:solidFill>
                <a:srgbClr val="03D2FB"/>
              </a:solidFill>
              <a:latin typeface="Meiryo UI" panose="020B0604030504040204" pitchFamily="50" charset="-128"/>
              <a:ea typeface="Meiryo UI" panose="020B0604030504040204" pitchFamily="50" charset="-128"/>
            </a:endParaRPr>
          </a:p>
        </p:txBody>
      </p:sp>
      <p:sp>
        <p:nvSpPr>
          <p:cNvPr id="91" name="Google Shape;91;p21"/>
          <p:cNvSpPr txBox="1"/>
          <p:nvPr/>
        </p:nvSpPr>
        <p:spPr>
          <a:xfrm>
            <a:off x="8017164" y="1819835"/>
            <a:ext cx="4139909" cy="1298882"/>
          </a:xfrm>
          <a:prstGeom prst="rect">
            <a:avLst/>
          </a:prstGeom>
          <a:noFill/>
          <a:ln>
            <a:noFill/>
          </a:ln>
        </p:spPr>
        <p:txBody>
          <a:bodyPr spcFirstLastPara="1" wrap="square" lIns="91425" tIns="45700" rIns="91425" bIns="45700" anchor="t" anchorCtr="0">
            <a:noAutofit/>
          </a:bodyPr>
          <a:lstStyle/>
          <a:p>
            <a:pPr marR="0" lvl="0" algn="l" rtl="0">
              <a:lnSpc>
                <a:spcPct val="150000"/>
              </a:lnSpc>
              <a:spcBef>
                <a:spcPts val="0"/>
              </a:spcBef>
              <a:spcAft>
                <a:spcPts val="0"/>
              </a:spcAft>
              <a:buClr>
                <a:schemeClr val="lt1"/>
              </a:buClr>
              <a:buSzPts val="1400"/>
            </a:pPr>
            <a:r>
              <a:rPr lang="en-US" sz="1800" dirty="0" smtClean="0">
                <a:solidFill>
                  <a:srgbClr val="03D2FB"/>
                </a:solidFill>
                <a:latin typeface="Meiryo UI" panose="020B0604030504040204" pitchFamily="50" charset="-128"/>
                <a:ea typeface="Meiryo UI" panose="020B0604030504040204" pitchFamily="50" charset="-128"/>
              </a:rPr>
              <a:t>2x </a:t>
            </a:r>
            <a:r>
              <a:rPr lang="en-US" sz="1800" dirty="0" err="1" smtClean="0">
                <a:solidFill>
                  <a:srgbClr val="03D2FB"/>
                </a:solidFill>
                <a:latin typeface="Meiryo UI" panose="020B0604030504040204" pitchFamily="50" charset="-128"/>
                <a:ea typeface="Meiryo UI" panose="020B0604030504040204" pitchFamily="50" charset="-128"/>
              </a:rPr>
              <a:t>PCIe</a:t>
            </a:r>
            <a:r>
              <a:rPr lang="ja-JP" altLang="en-US" sz="1800" dirty="0">
                <a:solidFill>
                  <a:srgbClr val="03D2FB"/>
                </a:solidFill>
                <a:latin typeface="Meiryo UI" panose="020B0604030504040204" pitchFamily="50" charset="-128"/>
                <a:ea typeface="Meiryo UI" panose="020B0604030504040204" pitchFamily="50" charset="-128"/>
              </a:rPr>
              <a:t> </a:t>
            </a:r>
            <a:r>
              <a:rPr lang="en-US" sz="1800" dirty="0" smtClean="0">
                <a:solidFill>
                  <a:srgbClr val="03D2FB"/>
                </a:solidFill>
                <a:latin typeface="Meiryo UI" panose="020B0604030504040204" pitchFamily="50" charset="-128"/>
                <a:ea typeface="Meiryo UI" panose="020B0604030504040204" pitchFamily="50" charset="-128"/>
              </a:rPr>
              <a:t>Gen4</a:t>
            </a:r>
            <a:r>
              <a:rPr lang="en-US" sz="1800" dirty="0">
                <a:solidFill>
                  <a:srgbClr val="03D2FB"/>
                </a:solidFill>
                <a:latin typeface="Meiryo UI" panose="020B0604030504040204" pitchFamily="50" charset="-128"/>
                <a:ea typeface="Meiryo UI" panose="020B0604030504040204" pitchFamily="50" charset="-128"/>
              </a:rPr>
              <a:t>スロット</a:t>
            </a:r>
            <a:endParaRPr sz="1800" dirty="0">
              <a:solidFill>
                <a:srgbClr val="03D2FB"/>
              </a:solidFill>
              <a:latin typeface="Meiryo UI" panose="020B0604030504040204" pitchFamily="50" charset="-128"/>
              <a:ea typeface="Meiryo UI" panose="020B0604030504040204" pitchFamily="50" charset="-128"/>
            </a:endParaRPr>
          </a:p>
          <a:p>
            <a:pPr marL="179388" marR="0" lvl="0" indent="-179388" algn="l" rtl="0">
              <a:lnSpc>
                <a:spcPct val="150000"/>
              </a:lnSpc>
              <a:spcBef>
                <a:spcPts val="0"/>
              </a:spcBef>
              <a:spcAft>
                <a:spcPts val="0"/>
              </a:spcAft>
              <a:buClr>
                <a:schemeClr val="lt1"/>
              </a:buClr>
              <a:buSzPts val="1400"/>
              <a:buFont typeface="Arial"/>
              <a:buChar char="•"/>
            </a:pPr>
            <a:r>
              <a:rPr lang="en-US" dirty="0">
                <a:solidFill>
                  <a:schemeClr val="bg1"/>
                </a:solidFill>
                <a:latin typeface="Meiryo UI" panose="020B0604030504040204" pitchFamily="50" charset="-128"/>
                <a:ea typeface="Meiryo UI" panose="020B0604030504040204" pitchFamily="50" charset="-128"/>
              </a:rPr>
              <a:t>スロット1は、スロット</a:t>
            </a:r>
            <a:r>
              <a:rPr lang="en-US" dirty="0" smtClean="0">
                <a:solidFill>
                  <a:schemeClr val="bg1"/>
                </a:solidFill>
                <a:latin typeface="Meiryo UI" panose="020B0604030504040204" pitchFamily="50" charset="-128"/>
                <a:ea typeface="Meiryo UI" panose="020B0604030504040204" pitchFamily="50" charset="-128"/>
              </a:rPr>
              <a:t>2</a:t>
            </a:r>
            <a:r>
              <a:rPr lang="ja-JP" altLang="en-US" dirty="0" smtClean="0">
                <a:solidFill>
                  <a:schemeClr val="bg1"/>
                </a:solidFill>
                <a:latin typeface="Meiryo UI" panose="020B0604030504040204" pitchFamily="50" charset="-128"/>
                <a:ea typeface="Meiryo UI" panose="020B0604030504040204" pitchFamily="50" charset="-128"/>
              </a:rPr>
              <a:t>を使用して</a:t>
            </a:r>
            <a:r>
              <a:rPr lang="en-US" dirty="0" err="1" smtClean="0">
                <a:solidFill>
                  <a:schemeClr val="bg1"/>
                </a:solidFill>
                <a:latin typeface="Meiryo UI" panose="020B0604030504040204" pitchFamily="50" charset="-128"/>
                <a:ea typeface="Meiryo UI" panose="020B0604030504040204" pitchFamily="50" charset="-128"/>
              </a:rPr>
              <a:t>いない</a:t>
            </a:r>
            <a:r>
              <a:rPr lang="ja-JP" altLang="en-US" dirty="0" smtClean="0">
                <a:solidFill>
                  <a:schemeClr val="bg1"/>
                </a:solidFill>
                <a:latin typeface="Meiryo UI" panose="020B0604030504040204" pitchFamily="50" charset="-128"/>
                <a:ea typeface="Meiryo UI" panose="020B0604030504040204" pitchFamily="50" charset="-128"/>
              </a:rPr>
              <a:t>際は</a:t>
            </a:r>
            <a:r>
              <a:rPr lang="en-US" dirty="0" err="1" smtClean="0">
                <a:solidFill>
                  <a:schemeClr val="bg1"/>
                </a:solidFill>
                <a:latin typeface="Meiryo UI" panose="020B0604030504040204" pitchFamily="50" charset="-128"/>
                <a:ea typeface="Meiryo UI" panose="020B0604030504040204" pitchFamily="50" charset="-128"/>
              </a:rPr>
              <a:t>PCIe</a:t>
            </a:r>
            <a:r>
              <a:rPr lang="en-US" dirty="0" smtClean="0">
                <a:solidFill>
                  <a:schemeClr val="bg1"/>
                </a:solidFill>
                <a:latin typeface="Meiryo UI" panose="020B0604030504040204" pitchFamily="50" charset="-128"/>
                <a:ea typeface="Meiryo UI" panose="020B0604030504040204" pitchFamily="50" charset="-128"/>
              </a:rPr>
              <a:t> </a:t>
            </a:r>
            <a:r>
              <a:rPr lang="en-US" dirty="0">
                <a:solidFill>
                  <a:schemeClr val="bg1"/>
                </a:solidFill>
                <a:latin typeface="Meiryo UI" panose="020B0604030504040204" pitchFamily="50" charset="-128"/>
                <a:ea typeface="Meiryo UI" panose="020B0604030504040204" pitchFamily="50" charset="-128"/>
              </a:rPr>
              <a:t>Gen4 x16</a:t>
            </a:r>
            <a:r>
              <a:rPr lang="en-US" dirty="0" smtClean="0">
                <a:solidFill>
                  <a:schemeClr val="bg1"/>
                </a:solidFill>
                <a:latin typeface="Meiryo UI" panose="020B0604030504040204" pitchFamily="50" charset="-128"/>
                <a:ea typeface="Meiryo UI" panose="020B0604030504040204" pitchFamily="50" charset="-128"/>
              </a:rPr>
              <a:t>の幅を、</a:t>
            </a:r>
            <a:r>
              <a:rPr lang="en-US" dirty="0">
                <a:solidFill>
                  <a:schemeClr val="bg1"/>
                </a:solidFill>
                <a:latin typeface="Meiryo UI" panose="020B0604030504040204" pitchFamily="50" charset="-128"/>
                <a:ea typeface="Meiryo UI" panose="020B0604030504040204" pitchFamily="50" charset="-128"/>
              </a:rPr>
              <a:t>スロット</a:t>
            </a:r>
            <a:r>
              <a:rPr lang="en-US" dirty="0" smtClean="0">
                <a:solidFill>
                  <a:schemeClr val="bg1"/>
                </a:solidFill>
                <a:latin typeface="Meiryo UI" panose="020B0604030504040204" pitchFamily="50" charset="-128"/>
                <a:ea typeface="Meiryo UI" panose="020B0604030504040204" pitchFamily="50" charset="-128"/>
              </a:rPr>
              <a:t>2</a:t>
            </a:r>
            <a:r>
              <a:rPr lang="ja-JP" altLang="en-US" dirty="0" smtClean="0">
                <a:solidFill>
                  <a:schemeClr val="bg1"/>
                </a:solidFill>
                <a:latin typeface="Meiryo UI" panose="020B0604030504040204" pitchFamily="50" charset="-128"/>
                <a:ea typeface="Meiryo UI" panose="020B0604030504040204" pitchFamily="50" charset="-128"/>
              </a:rPr>
              <a:t>を使用し</a:t>
            </a:r>
            <a:r>
              <a:rPr lang="en-US" dirty="0" err="1" smtClean="0">
                <a:solidFill>
                  <a:schemeClr val="bg1"/>
                </a:solidFill>
                <a:latin typeface="Meiryo UI" panose="020B0604030504040204" pitchFamily="50" charset="-128"/>
                <a:ea typeface="Meiryo UI" panose="020B0604030504040204" pitchFamily="50" charset="-128"/>
              </a:rPr>
              <a:t>ている</a:t>
            </a:r>
            <a:r>
              <a:rPr lang="ja-JP" altLang="en-US" dirty="0" smtClean="0">
                <a:solidFill>
                  <a:schemeClr val="bg1"/>
                </a:solidFill>
                <a:latin typeface="Meiryo UI" panose="020B0604030504040204" pitchFamily="50" charset="-128"/>
                <a:ea typeface="Meiryo UI" panose="020B0604030504040204" pitchFamily="50" charset="-128"/>
              </a:rPr>
              <a:t>際は</a:t>
            </a:r>
            <a:r>
              <a:rPr lang="en-US" dirty="0" err="1" smtClean="0">
                <a:solidFill>
                  <a:schemeClr val="bg1"/>
                </a:solidFill>
                <a:latin typeface="Meiryo UI" panose="020B0604030504040204" pitchFamily="50" charset="-128"/>
                <a:ea typeface="Meiryo UI" panose="020B0604030504040204" pitchFamily="50" charset="-128"/>
              </a:rPr>
              <a:t>PCIe</a:t>
            </a:r>
            <a:r>
              <a:rPr lang="en-US" dirty="0" smtClean="0">
                <a:solidFill>
                  <a:schemeClr val="bg1"/>
                </a:solidFill>
                <a:latin typeface="Meiryo UI" panose="020B0604030504040204" pitchFamily="50" charset="-128"/>
                <a:ea typeface="Meiryo UI" panose="020B0604030504040204" pitchFamily="50" charset="-128"/>
              </a:rPr>
              <a:t> Gen4 x8</a:t>
            </a:r>
            <a:r>
              <a:rPr lang="en-US" dirty="0">
                <a:solidFill>
                  <a:schemeClr val="bg1"/>
                </a:solidFill>
                <a:latin typeface="Meiryo UI" panose="020B0604030504040204" pitchFamily="50" charset="-128"/>
                <a:ea typeface="Meiryo UI" panose="020B0604030504040204" pitchFamily="50" charset="-128"/>
              </a:rPr>
              <a:t>の幅を提供します。</a:t>
            </a:r>
            <a:endParaRPr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3348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2" descr="一張含有 文字 的圖片&#10;&#10;自動產生的描述"/>
          <p:cNvPicPr preferRelativeResize="0"/>
          <p:nvPr/>
        </p:nvPicPr>
        <p:blipFill rotWithShape="1">
          <a:blip r:embed="rId3">
            <a:alphaModFix/>
          </a:blip>
          <a:srcRect l="14150" r="18337"/>
          <a:stretch/>
        </p:blipFill>
        <p:spPr>
          <a:xfrm>
            <a:off x="492369" y="1612474"/>
            <a:ext cx="4788830" cy="5131226"/>
          </a:xfrm>
          <a:prstGeom prst="rect">
            <a:avLst/>
          </a:prstGeom>
          <a:noFill/>
          <a:ln>
            <a:noFill/>
          </a:ln>
        </p:spPr>
      </p:pic>
      <p:grpSp>
        <p:nvGrpSpPr>
          <p:cNvPr id="97" name="Google Shape;97;p22"/>
          <p:cNvGrpSpPr/>
          <p:nvPr/>
        </p:nvGrpSpPr>
        <p:grpSpPr>
          <a:xfrm>
            <a:off x="5876592" y="2246149"/>
            <a:ext cx="5823038" cy="3768861"/>
            <a:chOff x="5554621" y="2064472"/>
            <a:chExt cx="6484560" cy="4197023"/>
          </a:xfrm>
        </p:grpSpPr>
        <p:sp>
          <p:nvSpPr>
            <p:cNvPr id="98" name="Google Shape;98;p22"/>
            <p:cNvSpPr txBox="1"/>
            <p:nvPr/>
          </p:nvSpPr>
          <p:spPr>
            <a:xfrm>
              <a:off x="5845865" y="2064472"/>
              <a:ext cx="2714308" cy="719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FFE623"/>
                  </a:solidFill>
                  <a:latin typeface="Meiryo UI" panose="020B0604030504040204" pitchFamily="50" charset="-128"/>
                  <a:ea typeface="Meiryo UI" panose="020B0604030504040204" pitchFamily="50" charset="-128"/>
                  <a:sym typeface="Arial"/>
                </a:rPr>
                <a:t>24x </a:t>
              </a:r>
              <a:r>
                <a:rPr lang="en-US" sz="1200" b="1" i="0" dirty="0">
                  <a:solidFill>
                    <a:srgbClr val="FFE623"/>
                  </a:solidFill>
                  <a:latin typeface="Meiryo UI" panose="020B0604030504040204" pitchFamily="50" charset="-128"/>
                  <a:ea typeface="Meiryo UI" panose="020B0604030504040204" pitchFamily="50" charset="-128"/>
                  <a:sym typeface="Arial"/>
                </a:rPr>
                <a:t>U.2 </a:t>
              </a:r>
              <a:r>
                <a:rPr lang="en-US" sz="1200" b="1" i="0" dirty="0" err="1">
                  <a:solidFill>
                    <a:srgbClr val="FFE623"/>
                  </a:solidFill>
                  <a:latin typeface="Meiryo UI" panose="020B0604030504040204" pitchFamily="50" charset="-128"/>
                  <a:ea typeface="Meiryo UI" panose="020B0604030504040204" pitchFamily="50" charset="-128"/>
                  <a:sym typeface="Arial"/>
                </a:rPr>
                <a:t>NVMe</a:t>
              </a:r>
              <a:r>
                <a:rPr lang="en-US" sz="1200" b="1" i="0" dirty="0">
                  <a:solidFill>
                    <a:srgbClr val="FFE623"/>
                  </a:solidFill>
                  <a:latin typeface="Meiryo UI" panose="020B0604030504040204" pitchFamily="50" charset="-128"/>
                  <a:ea typeface="Meiryo UI" panose="020B0604030504040204" pitchFamily="50" charset="-128"/>
                  <a:sym typeface="Arial"/>
                </a:rPr>
                <a:t> </a:t>
              </a:r>
              <a:r>
                <a:rPr lang="en-US" sz="1200" b="1" i="0" dirty="0" smtClean="0">
                  <a:solidFill>
                    <a:srgbClr val="FFE623"/>
                  </a:solidFill>
                  <a:latin typeface="Meiryo UI" panose="020B0604030504040204" pitchFamily="50" charset="-128"/>
                  <a:ea typeface="Meiryo UI" panose="020B0604030504040204" pitchFamily="50" charset="-128"/>
                  <a:sym typeface="Arial"/>
                </a:rPr>
                <a:t>SSD</a:t>
              </a:r>
              <a:r>
                <a:rPr lang="ja-JP" altLang="en-US" sz="1200" b="1" i="0" dirty="0" smtClean="0">
                  <a:solidFill>
                    <a:srgbClr val="FFE623"/>
                  </a:solidFill>
                  <a:latin typeface="Meiryo UI" panose="020B0604030504040204" pitchFamily="50" charset="-128"/>
                  <a:ea typeface="Meiryo UI" panose="020B0604030504040204" pitchFamily="50" charset="-128"/>
                  <a:sym typeface="Arial"/>
                </a:rPr>
                <a:t>ベイ</a:t>
              </a:r>
              <a:r>
                <a:rPr lang="en-US" sz="1200" b="1" i="0" dirty="0" smtClean="0">
                  <a:solidFill>
                    <a:srgbClr val="FFE623"/>
                  </a:solidFill>
                  <a:latin typeface="Meiryo UI" panose="020B0604030504040204" pitchFamily="50" charset="-128"/>
                  <a:ea typeface="Meiryo UI" panose="020B0604030504040204" pitchFamily="50" charset="-128"/>
                  <a:sym typeface="Arial"/>
                </a:rPr>
                <a:t> </a:t>
              </a:r>
              <a:br>
                <a:rPr lang="en-US" sz="1200" b="1" i="0" dirty="0" smtClean="0">
                  <a:solidFill>
                    <a:srgbClr val="FFE623"/>
                  </a:solidFill>
                  <a:latin typeface="Meiryo UI" panose="020B0604030504040204" pitchFamily="50" charset="-128"/>
                  <a:ea typeface="Meiryo UI" panose="020B0604030504040204" pitchFamily="50" charset="-128"/>
                  <a:sym typeface="Arial"/>
                </a:rPr>
              </a:br>
              <a:r>
                <a:rPr lang="en-US" sz="1200" b="1" i="0" dirty="0" smtClean="0">
                  <a:solidFill>
                    <a:srgbClr val="FFE623"/>
                  </a:solidFill>
                  <a:latin typeface="Meiryo UI" panose="020B0604030504040204" pitchFamily="50" charset="-128"/>
                  <a:ea typeface="Meiryo UI" panose="020B0604030504040204" pitchFamily="50" charset="-128"/>
                  <a:sym typeface="Arial"/>
                </a:rPr>
                <a:t>(</a:t>
              </a:r>
              <a:r>
                <a:rPr lang="ja-JP" altLang="en-US" sz="1200" b="1" dirty="0">
                  <a:solidFill>
                    <a:srgbClr val="FFE623"/>
                  </a:solidFill>
                  <a:latin typeface="Meiryo UI" panose="020B0604030504040204" pitchFamily="50" charset="-128"/>
                  <a:ea typeface="Meiryo UI" panose="020B0604030504040204" pitchFamily="50" charset="-128"/>
                </a:rPr>
                <a:t>ベイ</a:t>
              </a:r>
              <a:r>
                <a:rPr lang="en-US" sz="1200" b="1" i="0" dirty="0" smtClean="0">
                  <a:solidFill>
                    <a:srgbClr val="FFE623"/>
                  </a:solidFill>
                  <a:latin typeface="Meiryo UI" panose="020B0604030504040204" pitchFamily="50" charset="-128"/>
                  <a:ea typeface="Meiryo UI" panose="020B0604030504040204" pitchFamily="50" charset="-128"/>
                  <a:sym typeface="Arial"/>
                </a:rPr>
                <a:t>17~24</a:t>
              </a:r>
              <a:r>
                <a:rPr lang="ja-JP" altLang="en-US" sz="1200" b="1" i="0" dirty="0" smtClean="0">
                  <a:solidFill>
                    <a:srgbClr val="FFE623"/>
                  </a:solidFill>
                  <a:latin typeface="Meiryo UI" panose="020B0604030504040204" pitchFamily="50" charset="-128"/>
                  <a:ea typeface="Meiryo UI" panose="020B0604030504040204" pitchFamily="50" charset="-128"/>
                  <a:sym typeface="Arial"/>
                </a:rPr>
                <a:t>は</a:t>
              </a:r>
              <a:r>
                <a:rPr lang="en-US" altLang="ja-JP" sz="1200" b="1" i="0" dirty="0" smtClean="0">
                  <a:solidFill>
                    <a:srgbClr val="FFE623"/>
                  </a:solidFill>
                  <a:latin typeface="Meiryo UI" panose="020B0604030504040204" pitchFamily="50" charset="-128"/>
                  <a:ea typeface="Meiryo UI" panose="020B0604030504040204" pitchFamily="50" charset="-128"/>
                  <a:sym typeface="Arial"/>
                </a:rPr>
                <a:t/>
              </a:r>
              <a:br>
                <a:rPr lang="en-US" altLang="ja-JP" sz="1200" b="1" i="0" dirty="0" smtClean="0">
                  <a:solidFill>
                    <a:srgbClr val="FFE623"/>
                  </a:solidFill>
                  <a:latin typeface="Meiryo UI" panose="020B0604030504040204" pitchFamily="50" charset="-128"/>
                  <a:ea typeface="Meiryo UI" panose="020B0604030504040204" pitchFamily="50" charset="-128"/>
                  <a:sym typeface="Arial"/>
                </a:rPr>
              </a:br>
              <a:r>
                <a:rPr lang="en-US" sz="1200" b="1" i="0" dirty="0" smtClean="0">
                  <a:solidFill>
                    <a:srgbClr val="FFE623"/>
                  </a:solidFill>
                  <a:latin typeface="Meiryo UI" panose="020B0604030504040204" pitchFamily="50" charset="-128"/>
                  <a:ea typeface="Meiryo UI" panose="020B0604030504040204" pitchFamily="50" charset="-128"/>
                  <a:sym typeface="Arial"/>
                </a:rPr>
                <a:t>SATA 6Gb/s</a:t>
              </a:r>
              <a:r>
                <a:rPr lang="ja-JP" altLang="en-US" sz="1200" b="1" i="0" dirty="0" smtClean="0">
                  <a:solidFill>
                    <a:srgbClr val="FFE623"/>
                  </a:solidFill>
                  <a:latin typeface="Meiryo UI" panose="020B0604030504040204" pitchFamily="50" charset="-128"/>
                  <a:ea typeface="Meiryo UI" panose="020B0604030504040204" pitchFamily="50" charset="-128"/>
                  <a:sym typeface="Arial"/>
                </a:rPr>
                <a:t>対応</a:t>
              </a:r>
              <a:r>
                <a:rPr lang="en-US" sz="1200" b="1" i="0" dirty="0" smtClean="0">
                  <a:solidFill>
                    <a:srgbClr val="FFE623"/>
                  </a:solidFill>
                  <a:latin typeface="Meiryo UI" panose="020B0604030504040204" pitchFamily="50" charset="-128"/>
                  <a:ea typeface="Meiryo UI" panose="020B0604030504040204" pitchFamily="50" charset="-128"/>
                  <a:sym typeface="Arial"/>
                </a:rPr>
                <a:t>)</a:t>
              </a:r>
              <a:endParaRPr sz="1200" b="1" i="0" dirty="0">
                <a:solidFill>
                  <a:srgbClr val="FFE623"/>
                </a:solidFill>
                <a:latin typeface="Meiryo UI" panose="020B0604030504040204" pitchFamily="50" charset="-128"/>
                <a:ea typeface="Meiryo UI" panose="020B0604030504040204" pitchFamily="50" charset="-128"/>
                <a:sym typeface="Arial"/>
              </a:endParaRPr>
            </a:p>
          </p:txBody>
        </p:sp>
        <p:grpSp>
          <p:nvGrpSpPr>
            <p:cNvPr id="99" name="Google Shape;99;p22"/>
            <p:cNvGrpSpPr/>
            <p:nvPr/>
          </p:nvGrpSpPr>
          <p:grpSpPr>
            <a:xfrm>
              <a:off x="5554621" y="2141061"/>
              <a:ext cx="3589670" cy="4112101"/>
              <a:chOff x="5895975" y="604837"/>
              <a:chExt cx="4930720" cy="5648325"/>
            </a:xfrm>
          </p:grpSpPr>
          <p:pic>
            <p:nvPicPr>
              <p:cNvPr id="100" name="Google Shape;100;p22"/>
              <p:cNvPicPr preferRelativeResize="0"/>
              <p:nvPr/>
            </p:nvPicPr>
            <p:blipFill rotWithShape="1">
              <a:blip r:embed="rId4">
                <a:alphaModFix/>
              </a:blip>
              <a:srcRect/>
              <a:stretch/>
            </p:blipFill>
            <p:spPr>
              <a:xfrm>
                <a:off x="5895975" y="604837"/>
                <a:ext cx="400050" cy="5648325"/>
              </a:xfrm>
              <a:prstGeom prst="rect">
                <a:avLst/>
              </a:prstGeom>
              <a:noFill/>
              <a:ln>
                <a:noFill/>
              </a:ln>
            </p:spPr>
          </p:pic>
          <p:pic>
            <p:nvPicPr>
              <p:cNvPr id="101" name="Google Shape;101;p22"/>
              <p:cNvPicPr preferRelativeResize="0"/>
              <p:nvPr/>
            </p:nvPicPr>
            <p:blipFill rotWithShape="1">
              <a:blip r:embed="rId5">
                <a:alphaModFix/>
              </a:blip>
              <a:srcRect/>
              <a:stretch/>
            </p:blipFill>
            <p:spPr>
              <a:xfrm>
                <a:off x="10426645" y="604837"/>
                <a:ext cx="400050" cy="5648325"/>
              </a:xfrm>
              <a:prstGeom prst="rect">
                <a:avLst/>
              </a:prstGeom>
              <a:noFill/>
              <a:ln>
                <a:noFill/>
              </a:ln>
            </p:spPr>
          </p:pic>
        </p:grpSp>
        <p:sp>
          <p:nvSpPr>
            <p:cNvPr id="102" name="Google Shape;102;p22"/>
            <p:cNvSpPr txBox="1"/>
            <p:nvPr/>
          </p:nvSpPr>
          <p:spPr>
            <a:xfrm>
              <a:off x="5898065" y="2997947"/>
              <a:ext cx="2954980" cy="51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FF0000"/>
                  </a:solidFill>
                  <a:latin typeface="Meiryo UI" panose="020B0604030504040204" pitchFamily="50" charset="-128"/>
                  <a:ea typeface="Meiryo UI" panose="020B0604030504040204" pitchFamily="50" charset="-128"/>
                  <a:sym typeface="Arial"/>
                </a:rPr>
                <a:t>2x </a:t>
              </a:r>
              <a:r>
                <a:rPr lang="en-US" sz="1200" b="1" i="0" dirty="0">
                  <a:solidFill>
                    <a:srgbClr val="FF0000"/>
                  </a:solidFill>
                  <a:latin typeface="Meiryo UI" panose="020B0604030504040204" pitchFamily="50" charset="-128"/>
                  <a:ea typeface="Meiryo UI" panose="020B0604030504040204" pitchFamily="50" charset="-128"/>
                  <a:sym typeface="Arial"/>
                </a:rPr>
                <a:t>Intel® Xeon® Silver 4300 </a:t>
              </a:r>
              <a:r>
                <a:rPr lang="ja-JP" altLang="en-US" sz="1200" b="1" dirty="0" smtClean="0">
                  <a:solidFill>
                    <a:srgbClr val="FF0000"/>
                  </a:solidFill>
                  <a:latin typeface="Meiryo UI" panose="020B0604030504040204" pitchFamily="50" charset="-128"/>
                  <a:ea typeface="Meiryo UI" panose="020B0604030504040204" pitchFamily="50" charset="-128"/>
                </a:rPr>
                <a:t>プロセッサ、</a:t>
              </a:r>
              <a:r>
                <a:rPr lang="ja-JP" altLang="en-US" sz="1200" b="1" dirty="0">
                  <a:solidFill>
                    <a:srgbClr val="FF0000"/>
                  </a:solidFill>
                  <a:latin typeface="Meiryo UI" panose="020B0604030504040204" pitchFamily="50" charset="-128"/>
                  <a:ea typeface="Meiryo UI" panose="020B0604030504040204" pitchFamily="50" charset="-128"/>
                </a:rPr>
                <a:t>最大</a:t>
              </a:r>
              <a:r>
                <a:rPr lang="en-US" sz="1200" b="1" dirty="0" smtClean="0">
                  <a:solidFill>
                    <a:srgbClr val="FF0000"/>
                  </a:solidFill>
                  <a:latin typeface="Meiryo UI" panose="020B0604030504040204" pitchFamily="50" charset="-128"/>
                  <a:ea typeface="Meiryo UI" panose="020B0604030504040204" pitchFamily="50" charset="-128"/>
                  <a:sym typeface="Arial"/>
                </a:rPr>
                <a:t>32</a:t>
              </a:r>
              <a:r>
                <a:rPr lang="ja-JP" altLang="en-US" sz="1200" b="1" dirty="0" smtClean="0">
                  <a:solidFill>
                    <a:srgbClr val="FF0000"/>
                  </a:solidFill>
                  <a:latin typeface="Meiryo UI" panose="020B0604030504040204" pitchFamily="50" charset="-128"/>
                  <a:ea typeface="Meiryo UI" panose="020B0604030504040204" pitchFamily="50" charset="-128"/>
                  <a:sym typeface="Arial"/>
                </a:rPr>
                <a:t>コア</a:t>
              </a:r>
              <a:endParaRPr sz="1200" b="1" i="0" dirty="0">
                <a:solidFill>
                  <a:srgbClr val="FF0000"/>
                </a:solidFill>
                <a:latin typeface="Meiryo UI" panose="020B0604030504040204" pitchFamily="50" charset="-128"/>
                <a:ea typeface="Meiryo UI" panose="020B0604030504040204" pitchFamily="50" charset="-128"/>
                <a:sym typeface="Arial"/>
              </a:endParaRPr>
            </a:p>
          </p:txBody>
        </p:sp>
        <p:sp>
          <p:nvSpPr>
            <p:cNvPr id="103" name="Google Shape;103;p22"/>
            <p:cNvSpPr txBox="1"/>
            <p:nvPr/>
          </p:nvSpPr>
          <p:spPr>
            <a:xfrm>
              <a:off x="5845865" y="4026496"/>
              <a:ext cx="3007180" cy="51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DDD81F"/>
                  </a:solidFill>
                  <a:latin typeface="Meiryo UI" panose="020B0604030504040204" pitchFamily="50" charset="-128"/>
                  <a:ea typeface="Meiryo UI" panose="020B0604030504040204" pitchFamily="50" charset="-128"/>
                  <a:sym typeface="Arial"/>
                </a:rPr>
                <a:t>8</a:t>
              </a:r>
              <a:r>
                <a:rPr lang="ja-JP" altLang="en-US" sz="1200" b="1" i="0" dirty="0" smtClean="0">
                  <a:solidFill>
                    <a:srgbClr val="DDD81F"/>
                  </a:solidFill>
                  <a:latin typeface="Meiryo UI" panose="020B0604030504040204" pitchFamily="50" charset="-128"/>
                  <a:ea typeface="Meiryo UI" panose="020B0604030504040204" pitchFamily="50" charset="-128"/>
                  <a:sym typeface="Arial"/>
                </a:rPr>
                <a:t>チャネル</a:t>
              </a:r>
              <a:r>
                <a:rPr lang="en-US" sz="1200" b="1" i="0" dirty="0" smtClean="0">
                  <a:solidFill>
                    <a:srgbClr val="DDD81F"/>
                  </a:solidFill>
                  <a:latin typeface="Meiryo UI" panose="020B0604030504040204" pitchFamily="50" charset="-128"/>
                  <a:ea typeface="Meiryo UI" panose="020B0604030504040204" pitchFamily="50" charset="-128"/>
                  <a:sym typeface="Arial"/>
                </a:rPr>
                <a:t>32 </a:t>
              </a:r>
              <a:r>
                <a:rPr lang="en-US" sz="1200" b="1" i="0" dirty="0">
                  <a:solidFill>
                    <a:srgbClr val="DDD81F"/>
                  </a:solidFill>
                  <a:latin typeface="Meiryo UI" panose="020B0604030504040204" pitchFamily="50" charset="-128"/>
                  <a:ea typeface="Meiryo UI" panose="020B0604030504040204" pitchFamily="50" charset="-128"/>
                  <a:sym typeface="Arial"/>
                </a:rPr>
                <a:t>x DDR4 </a:t>
              </a:r>
              <a:br>
                <a:rPr lang="en-US" sz="1200" b="1" i="0" dirty="0">
                  <a:solidFill>
                    <a:srgbClr val="DDD81F"/>
                  </a:solidFill>
                  <a:latin typeface="Meiryo UI" panose="020B0604030504040204" pitchFamily="50" charset="-128"/>
                  <a:ea typeface="Meiryo UI" panose="020B0604030504040204" pitchFamily="50" charset="-128"/>
                  <a:sym typeface="Arial"/>
                </a:rPr>
              </a:br>
              <a:r>
                <a:rPr lang="en-US" sz="1200" b="1" i="0" dirty="0" smtClean="0">
                  <a:solidFill>
                    <a:srgbClr val="DDD81F"/>
                  </a:solidFill>
                  <a:latin typeface="Meiryo UI" panose="020B0604030504040204" pitchFamily="50" charset="-128"/>
                  <a:ea typeface="Meiryo UI" panose="020B0604030504040204" pitchFamily="50" charset="-128"/>
                  <a:sym typeface="Arial"/>
                </a:rPr>
                <a:t>RDIMM</a:t>
              </a:r>
              <a:r>
                <a:rPr lang="ja-JP" altLang="en-US" sz="1200" b="1" i="0" dirty="0" smtClean="0">
                  <a:solidFill>
                    <a:srgbClr val="DDD81F"/>
                  </a:solidFill>
                  <a:latin typeface="Meiryo UI" panose="020B0604030504040204" pitchFamily="50" charset="-128"/>
                  <a:ea typeface="Meiryo UI" panose="020B0604030504040204" pitchFamily="50" charset="-128"/>
                  <a:sym typeface="Arial"/>
                </a:rPr>
                <a:t>スロット、最大</a:t>
              </a:r>
              <a:r>
                <a:rPr lang="en-US" sz="1200" b="1" i="0" dirty="0" smtClean="0">
                  <a:solidFill>
                    <a:srgbClr val="DDD81F"/>
                  </a:solidFill>
                  <a:latin typeface="Meiryo UI" panose="020B0604030504040204" pitchFamily="50" charset="-128"/>
                  <a:ea typeface="Meiryo UI" panose="020B0604030504040204" pitchFamily="50" charset="-128"/>
                  <a:sym typeface="Arial"/>
                </a:rPr>
                <a:t>1TB</a:t>
              </a:r>
              <a:endParaRPr sz="1200" b="1" i="0" dirty="0">
                <a:solidFill>
                  <a:srgbClr val="DDD81F"/>
                </a:solidFill>
                <a:latin typeface="Meiryo UI" panose="020B0604030504040204" pitchFamily="50" charset="-128"/>
                <a:ea typeface="Meiryo UI" panose="020B0604030504040204" pitchFamily="50" charset="-128"/>
                <a:sym typeface="Arial"/>
              </a:endParaRPr>
            </a:p>
          </p:txBody>
        </p:sp>
        <p:sp>
          <p:nvSpPr>
            <p:cNvPr id="104" name="Google Shape;104;p22"/>
            <p:cNvSpPr txBox="1"/>
            <p:nvPr/>
          </p:nvSpPr>
          <p:spPr>
            <a:xfrm>
              <a:off x="5845865" y="4979499"/>
              <a:ext cx="2714308" cy="308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A9A1FF"/>
                  </a:solidFill>
                  <a:latin typeface="Meiryo UI" panose="020B0604030504040204" pitchFamily="50" charset="-128"/>
                  <a:ea typeface="Meiryo UI" panose="020B0604030504040204" pitchFamily="50" charset="-128"/>
                  <a:sym typeface="Arial"/>
                </a:rPr>
                <a:t>2x </a:t>
              </a:r>
              <a:r>
                <a:rPr lang="en-US" sz="1200" b="1" i="0" dirty="0">
                  <a:solidFill>
                    <a:srgbClr val="A9A1FF"/>
                  </a:solidFill>
                  <a:latin typeface="Meiryo UI" panose="020B0604030504040204" pitchFamily="50" charset="-128"/>
                  <a:ea typeface="Meiryo UI" panose="020B0604030504040204" pitchFamily="50" charset="-128"/>
                  <a:sym typeface="Arial"/>
                </a:rPr>
                <a:t>1200W </a:t>
              </a:r>
              <a:r>
                <a:rPr lang="ja-JP" altLang="en-US" sz="1200" b="1" dirty="0">
                  <a:solidFill>
                    <a:srgbClr val="A9A1FF"/>
                  </a:solidFill>
                  <a:latin typeface="Meiryo UI" panose="020B0604030504040204" pitchFamily="50" charset="-128"/>
                  <a:ea typeface="Meiryo UI" panose="020B0604030504040204" pitchFamily="50" charset="-128"/>
                </a:rPr>
                <a:t>冗長</a:t>
              </a:r>
              <a:r>
                <a:rPr lang="en-US" sz="1200" b="1" i="0" dirty="0" smtClean="0">
                  <a:solidFill>
                    <a:srgbClr val="A9A1FF"/>
                  </a:solidFill>
                  <a:latin typeface="Meiryo UI" panose="020B0604030504040204" pitchFamily="50" charset="-128"/>
                  <a:ea typeface="Meiryo UI" panose="020B0604030504040204" pitchFamily="50" charset="-128"/>
                  <a:sym typeface="Arial"/>
                </a:rPr>
                <a:t>PSU</a:t>
              </a:r>
              <a:endParaRPr sz="1200" b="1" i="0" dirty="0">
                <a:solidFill>
                  <a:srgbClr val="A9A1FF"/>
                </a:solidFill>
                <a:latin typeface="Meiryo UI" panose="020B0604030504040204" pitchFamily="50" charset="-128"/>
                <a:ea typeface="Meiryo UI" panose="020B0604030504040204" pitchFamily="50" charset="-128"/>
                <a:sym typeface="Arial"/>
              </a:endParaRPr>
            </a:p>
          </p:txBody>
        </p:sp>
        <p:sp>
          <p:nvSpPr>
            <p:cNvPr id="105" name="Google Shape;105;p22"/>
            <p:cNvSpPr txBox="1"/>
            <p:nvPr/>
          </p:nvSpPr>
          <p:spPr>
            <a:xfrm>
              <a:off x="5845865" y="5953072"/>
              <a:ext cx="2714308" cy="308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FFA9AB"/>
                  </a:solidFill>
                  <a:latin typeface="Meiryo UI" panose="020B0604030504040204" pitchFamily="50" charset="-128"/>
                  <a:ea typeface="Meiryo UI" panose="020B0604030504040204" pitchFamily="50" charset="-128"/>
                  <a:sym typeface="Arial"/>
                </a:rPr>
                <a:t>4x </a:t>
              </a:r>
              <a:r>
                <a:rPr lang="en-US" sz="1200" b="1" i="0" dirty="0">
                  <a:solidFill>
                    <a:srgbClr val="FFA9AB"/>
                  </a:solidFill>
                  <a:latin typeface="Meiryo UI" panose="020B0604030504040204" pitchFamily="50" charset="-128"/>
                  <a:ea typeface="Meiryo UI" panose="020B0604030504040204" pitchFamily="50" charset="-128"/>
                  <a:sym typeface="Arial"/>
                </a:rPr>
                <a:t>2.5GbE </a:t>
              </a:r>
              <a:r>
                <a:rPr lang="en-US" sz="1200" b="1" i="0" dirty="0" smtClean="0">
                  <a:solidFill>
                    <a:srgbClr val="FFA9AB"/>
                  </a:solidFill>
                  <a:latin typeface="Meiryo UI" panose="020B0604030504040204" pitchFamily="50" charset="-128"/>
                  <a:ea typeface="Meiryo UI" panose="020B0604030504040204" pitchFamily="50" charset="-128"/>
                  <a:sym typeface="Arial"/>
                </a:rPr>
                <a:t>RJ45</a:t>
              </a:r>
              <a:r>
                <a:rPr lang="ja-JP" altLang="en-US" sz="1200" b="1" i="0" dirty="0" smtClean="0">
                  <a:solidFill>
                    <a:srgbClr val="FFA9AB"/>
                  </a:solidFill>
                  <a:latin typeface="Meiryo UI" panose="020B0604030504040204" pitchFamily="50" charset="-128"/>
                  <a:ea typeface="Meiryo UI" panose="020B0604030504040204" pitchFamily="50" charset="-128"/>
                  <a:sym typeface="Arial"/>
                </a:rPr>
                <a:t>ポート</a:t>
              </a:r>
              <a:endParaRPr sz="1200" b="1" i="0" dirty="0">
                <a:solidFill>
                  <a:srgbClr val="FFA9AB"/>
                </a:solidFill>
                <a:latin typeface="Meiryo UI" panose="020B0604030504040204" pitchFamily="50" charset="-128"/>
                <a:ea typeface="Meiryo UI" panose="020B0604030504040204" pitchFamily="50" charset="-128"/>
                <a:sym typeface="Arial"/>
              </a:endParaRPr>
            </a:p>
          </p:txBody>
        </p:sp>
        <p:sp>
          <p:nvSpPr>
            <p:cNvPr id="106" name="Google Shape;106;p22"/>
            <p:cNvSpPr txBox="1"/>
            <p:nvPr/>
          </p:nvSpPr>
          <p:spPr>
            <a:xfrm>
              <a:off x="9196490" y="2106096"/>
              <a:ext cx="2714308" cy="308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A6CCEA"/>
                  </a:solidFill>
                  <a:latin typeface="Meiryo UI" panose="020B0604030504040204" pitchFamily="50" charset="-128"/>
                  <a:ea typeface="Meiryo UI" panose="020B0604030504040204" pitchFamily="50" charset="-128"/>
                  <a:sym typeface="Arial"/>
                </a:rPr>
                <a:t>4x </a:t>
              </a:r>
              <a:r>
                <a:rPr lang="en-US" sz="1200" b="1" i="0" dirty="0">
                  <a:solidFill>
                    <a:srgbClr val="A6CCEA"/>
                  </a:solidFill>
                  <a:latin typeface="Meiryo UI" panose="020B0604030504040204" pitchFamily="50" charset="-128"/>
                  <a:ea typeface="Meiryo UI" panose="020B0604030504040204" pitchFamily="50" charset="-128"/>
                  <a:sym typeface="Arial"/>
                </a:rPr>
                <a:t>USB-A 3.2 Gen </a:t>
              </a:r>
              <a:r>
                <a:rPr lang="en-US" sz="1200" b="1" i="0" dirty="0" smtClean="0">
                  <a:solidFill>
                    <a:srgbClr val="A6CCEA"/>
                  </a:solidFill>
                  <a:latin typeface="Meiryo UI" panose="020B0604030504040204" pitchFamily="50" charset="-128"/>
                  <a:ea typeface="Meiryo UI" panose="020B0604030504040204" pitchFamily="50" charset="-128"/>
                  <a:sym typeface="Arial"/>
                </a:rPr>
                <a:t>1</a:t>
              </a:r>
              <a:r>
                <a:rPr lang="ja-JP" altLang="en-US" sz="1200" b="1" i="0" dirty="0" smtClean="0">
                  <a:solidFill>
                    <a:srgbClr val="A6CCEA"/>
                  </a:solidFill>
                  <a:latin typeface="Meiryo UI" panose="020B0604030504040204" pitchFamily="50" charset="-128"/>
                  <a:ea typeface="Meiryo UI" panose="020B0604030504040204" pitchFamily="50" charset="-128"/>
                  <a:sym typeface="Arial"/>
                </a:rPr>
                <a:t>ポート</a:t>
              </a:r>
              <a:endParaRPr sz="1200" b="1" i="0" dirty="0">
                <a:solidFill>
                  <a:srgbClr val="A6CCEA"/>
                </a:solidFill>
                <a:latin typeface="Meiryo UI" panose="020B0604030504040204" pitchFamily="50" charset="-128"/>
                <a:ea typeface="Meiryo UI" panose="020B0604030504040204" pitchFamily="50" charset="-128"/>
                <a:sym typeface="Arial"/>
              </a:endParaRPr>
            </a:p>
          </p:txBody>
        </p:sp>
        <p:sp>
          <p:nvSpPr>
            <p:cNvPr id="107" name="Google Shape;107;p22"/>
            <p:cNvSpPr txBox="1"/>
            <p:nvPr/>
          </p:nvSpPr>
          <p:spPr>
            <a:xfrm>
              <a:off x="9196489" y="2956622"/>
              <a:ext cx="2842692" cy="719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17CE88"/>
                  </a:solidFill>
                  <a:latin typeface="Meiryo UI" panose="020B0604030504040204" pitchFamily="50" charset="-128"/>
                  <a:ea typeface="Meiryo UI" panose="020B0604030504040204" pitchFamily="50" charset="-128"/>
                  <a:sym typeface="Arial"/>
                </a:rPr>
                <a:t>2</a:t>
              </a:r>
              <a:r>
                <a:rPr lang="en-US" sz="1200" b="1" dirty="0" smtClean="0">
                  <a:solidFill>
                    <a:srgbClr val="17CE88"/>
                  </a:solidFill>
                  <a:latin typeface="Meiryo UI" panose="020B0604030504040204" pitchFamily="50" charset="-128"/>
                  <a:ea typeface="Meiryo UI" panose="020B0604030504040204" pitchFamily="50" charset="-128"/>
                  <a:sym typeface="Arial"/>
                </a:rPr>
                <a:t>x</a:t>
              </a:r>
              <a:r>
                <a:rPr lang="en-US" sz="1200" b="1" i="0" dirty="0" smtClean="0">
                  <a:solidFill>
                    <a:srgbClr val="17CE88"/>
                  </a:solidFill>
                  <a:latin typeface="Meiryo UI" panose="020B0604030504040204" pitchFamily="50" charset="-128"/>
                  <a:ea typeface="Meiryo UI" panose="020B0604030504040204" pitchFamily="50" charset="-128"/>
                  <a:sym typeface="Arial"/>
                </a:rPr>
                <a:t> </a:t>
              </a:r>
              <a:r>
                <a:rPr lang="en-US" sz="1200" b="1" i="0" dirty="0">
                  <a:solidFill>
                    <a:srgbClr val="17CE88"/>
                  </a:solidFill>
                  <a:latin typeface="Meiryo UI" panose="020B0604030504040204" pitchFamily="50" charset="-128"/>
                  <a:ea typeface="Meiryo UI" panose="020B0604030504040204" pitchFamily="50" charset="-128"/>
                  <a:sym typeface="Arial"/>
                </a:rPr>
                <a:t>M.2 2280 </a:t>
              </a:r>
              <a:r>
                <a:rPr lang="en-US" sz="1200" b="1" i="0" dirty="0" err="1">
                  <a:solidFill>
                    <a:srgbClr val="17CE88"/>
                  </a:solidFill>
                  <a:latin typeface="Meiryo UI" panose="020B0604030504040204" pitchFamily="50" charset="-128"/>
                  <a:ea typeface="Meiryo UI" panose="020B0604030504040204" pitchFamily="50" charset="-128"/>
                  <a:sym typeface="Arial"/>
                </a:rPr>
                <a:t>PCIe</a:t>
              </a:r>
              <a:r>
                <a:rPr lang="en-US" sz="1200" b="1" i="0" dirty="0">
                  <a:solidFill>
                    <a:srgbClr val="17CE88"/>
                  </a:solidFill>
                  <a:latin typeface="Meiryo UI" panose="020B0604030504040204" pitchFamily="50" charset="-128"/>
                  <a:ea typeface="Meiryo UI" panose="020B0604030504040204" pitchFamily="50" charset="-128"/>
                  <a:sym typeface="Arial"/>
                </a:rPr>
                <a:t> Gen3 </a:t>
              </a:r>
              <a:r>
                <a:rPr lang="en-US" sz="1200" b="1" dirty="0">
                  <a:solidFill>
                    <a:srgbClr val="17CE88"/>
                  </a:solidFill>
                  <a:latin typeface="Meiryo UI" panose="020B0604030504040204" pitchFamily="50" charset="-128"/>
                  <a:ea typeface="Meiryo UI" panose="020B0604030504040204" pitchFamily="50" charset="-128"/>
                </a:rPr>
                <a:t/>
              </a:r>
              <a:br>
                <a:rPr lang="en-US" sz="1200" b="1" dirty="0">
                  <a:solidFill>
                    <a:srgbClr val="17CE88"/>
                  </a:solidFill>
                  <a:latin typeface="Meiryo UI" panose="020B0604030504040204" pitchFamily="50" charset="-128"/>
                  <a:ea typeface="Meiryo UI" panose="020B0604030504040204" pitchFamily="50" charset="-128"/>
                </a:rPr>
              </a:br>
              <a:r>
                <a:rPr lang="en-US" sz="1200" b="1" i="0" dirty="0" smtClean="0">
                  <a:solidFill>
                    <a:srgbClr val="17CE88"/>
                  </a:solidFill>
                  <a:latin typeface="Meiryo UI" panose="020B0604030504040204" pitchFamily="50" charset="-128"/>
                  <a:ea typeface="Meiryo UI" panose="020B0604030504040204" pitchFamily="50" charset="-128"/>
                  <a:sym typeface="Arial"/>
                </a:rPr>
                <a:t>(</a:t>
              </a:r>
              <a:r>
                <a:rPr lang="en-US" sz="1200" b="1" i="0" dirty="0">
                  <a:solidFill>
                    <a:srgbClr val="17CE88"/>
                  </a:solidFill>
                  <a:latin typeface="Meiryo UI" panose="020B0604030504040204" pitchFamily="50" charset="-128"/>
                  <a:ea typeface="Meiryo UI" panose="020B0604030504040204" pitchFamily="50" charset="-128"/>
                  <a:sym typeface="Arial"/>
                </a:rPr>
                <a:t>x4 + x2) / </a:t>
              </a:r>
              <a:r>
                <a:rPr lang="en-US" sz="1200" b="1" i="0" dirty="0" smtClean="0">
                  <a:solidFill>
                    <a:srgbClr val="17CE88"/>
                  </a:solidFill>
                  <a:latin typeface="Meiryo UI" panose="020B0604030504040204" pitchFamily="50" charset="-128"/>
                  <a:ea typeface="Meiryo UI" panose="020B0604030504040204" pitchFamily="50" charset="-128"/>
                  <a:sym typeface="Arial"/>
                </a:rPr>
                <a:t/>
              </a:r>
              <a:br>
                <a:rPr lang="en-US" sz="1200" b="1" i="0" dirty="0" smtClean="0">
                  <a:solidFill>
                    <a:srgbClr val="17CE88"/>
                  </a:solidFill>
                  <a:latin typeface="Meiryo UI" panose="020B0604030504040204" pitchFamily="50" charset="-128"/>
                  <a:ea typeface="Meiryo UI" panose="020B0604030504040204" pitchFamily="50" charset="-128"/>
                  <a:sym typeface="Arial"/>
                </a:rPr>
              </a:br>
              <a:r>
                <a:rPr lang="en-US" sz="1200" b="1" i="0" dirty="0" smtClean="0">
                  <a:solidFill>
                    <a:srgbClr val="17CE88"/>
                  </a:solidFill>
                  <a:latin typeface="Meiryo UI" panose="020B0604030504040204" pitchFamily="50" charset="-128"/>
                  <a:ea typeface="Meiryo UI" panose="020B0604030504040204" pitchFamily="50" charset="-128"/>
                  <a:sym typeface="Arial"/>
                </a:rPr>
                <a:t>SATA 6Gbps</a:t>
              </a:r>
              <a:r>
                <a:rPr lang="ja-JP" altLang="en-US" sz="1200" b="1" i="0" dirty="0" smtClean="0">
                  <a:solidFill>
                    <a:srgbClr val="17CE88"/>
                  </a:solidFill>
                  <a:latin typeface="Meiryo UI" panose="020B0604030504040204" pitchFamily="50" charset="-128"/>
                  <a:ea typeface="Meiryo UI" panose="020B0604030504040204" pitchFamily="50" charset="-128"/>
                  <a:sym typeface="Arial"/>
                </a:rPr>
                <a:t>ポート</a:t>
              </a:r>
              <a:endParaRPr sz="1200" dirty="0">
                <a:latin typeface="Meiryo UI" panose="020B0604030504040204" pitchFamily="50" charset="-128"/>
                <a:ea typeface="Meiryo UI" panose="020B0604030504040204" pitchFamily="50" charset="-128"/>
              </a:endParaRPr>
            </a:p>
          </p:txBody>
        </p:sp>
        <p:sp>
          <p:nvSpPr>
            <p:cNvPr id="108" name="Google Shape;108;p22"/>
            <p:cNvSpPr txBox="1"/>
            <p:nvPr/>
          </p:nvSpPr>
          <p:spPr>
            <a:xfrm>
              <a:off x="9196490" y="4016211"/>
              <a:ext cx="2714308" cy="51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smtClean="0">
                  <a:solidFill>
                    <a:srgbClr val="FFAC00"/>
                  </a:solidFill>
                  <a:latin typeface="Meiryo UI" panose="020B0604030504040204" pitchFamily="50" charset="-128"/>
                  <a:ea typeface="Meiryo UI" panose="020B0604030504040204" pitchFamily="50" charset="-128"/>
                  <a:sym typeface="Arial"/>
                </a:rPr>
                <a:t>2x </a:t>
              </a:r>
              <a:r>
                <a:rPr lang="en-US" sz="1200" b="1" i="0" dirty="0">
                  <a:solidFill>
                    <a:srgbClr val="FFAC00"/>
                  </a:solidFill>
                  <a:latin typeface="Meiryo UI" panose="020B0604030504040204" pitchFamily="50" charset="-128"/>
                  <a:ea typeface="Meiryo UI" panose="020B0604030504040204" pitchFamily="50" charset="-128"/>
                  <a:sym typeface="Arial"/>
                </a:rPr>
                <a:t>25GbE </a:t>
              </a:r>
              <a:r>
                <a:rPr lang="en-US" sz="1200" b="1" i="0" dirty="0" smtClean="0">
                  <a:solidFill>
                    <a:srgbClr val="FFAC00"/>
                  </a:solidFill>
                  <a:latin typeface="Meiryo UI" panose="020B0604030504040204" pitchFamily="50" charset="-128"/>
                  <a:ea typeface="Meiryo UI" panose="020B0604030504040204" pitchFamily="50" charset="-128"/>
                  <a:sym typeface="Arial"/>
                </a:rPr>
                <a:t>SFP28</a:t>
              </a:r>
              <a:r>
                <a:rPr lang="ja-JP" altLang="en-US" sz="1200" b="1" i="0" dirty="0" smtClean="0">
                  <a:solidFill>
                    <a:srgbClr val="FFAC00"/>
                  </a:solidFill>
                  <a:latin typeface="Meiryo UI" panose="020B0604030504040204" pitchFamily="50" charset="-128"/>
                  <a:ea typeface="Meiryo UI" panose="020B0604030504040204" pitchFamily="50" charset="-128"/>
                  <a:sym typeface="Arial"/>
                </a:rPr>
                <a:t>ポート</a:t>
              </a:r>
              <a:endParaRPr sz="1200" b="1" i="0" dirty="0">
                <a:solidFill>
                  <a:srgbClr val="FFAC00"/>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en-US" sz="1200" b="1" i="0" dirty="0">
                  <a:solidFill>
                    <a:srgbClr val="FFAC00"/>
                  </a:solidFill>
                  <a:latin typeface="Meiryo UI" panose="020B0604030504040204" pitchFamily="50" charset="-128"/>
                  <a:ea typeface="Meiryo UI" panose="020B0604030504040204" pitchFamily="50" charset="-128"/>
                  <a:sym typeface="Arial"/>
                </a:rPr>
                <a:t>(</a:t>
              </a:r>
              <a:r>
                <a:rPr lang="en-US" sz="1200" b="1" i="0" dirty="0" smtClean="0">
                  <a:solidFill>
                    <a:srgbClr val="FFAC00"/>
                  </a:solidFill>
                  <a:latin typeface="Meiryo UI" panose="020B0604030504040204" pitchFamily="50" charset="-128"/>
                  <a:ea typeface="Meiryo UI" panose="020B0604030504040204" pitchFamily="50" charset="-128"/>
                  <a:sym typeface="Arial"/>
                </a:rPr>
                <a:t>2</a:t>
              </a:r>
              <a:r>
                <a:rPr lang="ja-JP" altLang="en-US" sz="1200" b="1" i="0" dirty="0" smtClean="0">
                  <a:solidFill>
                    <a:srgbClr val="FFAC00"/>
                  </a:solidFill>
                  <a:latin typeface="Meiryo UI" panose="020B0604030504040204" pitchFamily="50" charset="-128"/>
                  <a:ea typeface="Meiryo UI" panose="020B0604030504040204" pitchFamily="50" charset="-128"/>
                  <a:sym typeface="Arial"/>
                </a:rPr>
                <a:t>ポート</a:t>
              </a:r>
              <a:r>
                <a:rPr lang="en-US" sz="1200" b="1" i="0" dirty="0" smtClean="0">
                  <a:solidFill>
                    <a:srgbClr val="FFAC00"/>
                  </a:solidFill>
                  <a:latin typeface="Meiryo UI" panose="020B0604030504040204" pitchFamily="50" charset="-128"/>
                  <a:ea typeface="Meiryo UI" panose="020B0604030504040204" pitchFamily="50" charset="-128"/>
                  <a:sym typeface="Arial"/>
                </a:rPr>
                <a:t> </a:t>
              </a:r>
              <a:r>
                <a:rPr lang="en-US" sz="1200" b="1" i="0" dirty="0">
                  <a:solidFill>
                    <a:srgbClr val="FFAC00"/>
                  </a:solidFill>
                  <a:latin typeface="Meiryo UI" panose="020B0604030504040204" pitchFamily="50" charset="-128"/>
                  <a:ea typeface="Meiryo UI" panose="020B0604030504040204" pitchFamily="50" charset="-128"/>
                  <a:sym typeface="Arial"/>
                </a:rPr>
                <a:t>25GbE NIC)</a:t>
              </a:r>
              <a:endParaRPr sz="1200" b="1" i="0" dirty="0">
                <a:solidFill>
                  <a:srgbClr val="FFAC00"/>
                </a:solidFill>
                <a:latin typeface="Meiryo UI" panose="020B0604030504040204" pitchFamily="50" charset="-128"/>
                <a:ea typeface="Meiryo UI" panose="020B0604030504040204" pitchFamily="50" charset="-128"/>
                <a:sym typeface="Arial"/>
              </a:endParaRPr>
            </a:p>
          </p:txBody>
        </p:sp>
        <p:sp>
          <p:nvSpPr>
            <p:cNvPr id="109" name="Google Shape;109;p22"/>
            <p:cNvSpPr txBox="1"/>
            <p:nvPr/>
          </p:nvSpPr>
          <p:spPr>
            <a:xfrm>
              <a:off x="9196490" y="4880110"/>
              <a:ext cx="2714308" cy="719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dirty="0">
                  <a:solidFill>
                    <a:srgbClr val="FF82FF"/>
                  </a:solidFill>
                  <a:latin typeface="Meiryo UI" panose="020B0604030504040204" pitchFamily="50" charset="-128"/>
                  <a:ea typeface="Meiryo UI" panose="020B0604030504040204" pitchFamily="50" charset="-128"/>
                  <a:sym typeface="Arial"/>
                </a:rPr>
                <a:t>2 </a:t>
              </a:r>
              <a:r>
                <a:rPr lang="en-US" sz="1200" b="1" dirty="0">
                  <a:solidFill>
                    <a:srgbClr val="FF82FF"/>
                  </a:solidFill>
                  <a:latin typeface="Meiryo UI" panose="020B0604030504040204" pitchFamily="50" charset="-128"/>
                  <a:ea typeface="Meiryo UI" panose="020B0604030504040204" pitchFamily="50" charset="-128"/>
                  <a:sym typeface="Arial"/>
                </a:rPr>
                <a:t>x</a:t>
              </a:r>
              <a:r>
                <a:rPr lang="en-US" sz="1200" b="1" i="0" dirty="0">
                  <a:solidFill>
                    <a:srgbClr val="FF82FF"/>
                  </a:solidFill>
                  <a:latin typeface="Meiryo UI" panose="020B0604030504040204" pitchFamily="50" charset="-128"/>
                  <a:ea typeface="Meiryo UI" panose="020B0604030504040204" pitchFamily="50" charset="-128"/>
                  <a:sym typeface="Arial"/>
                </a:rPr>
                <a:t> </a:t>
              </a:r>
              <a:r>
                <a:rPr lang="en-US" sz="1200" b="1" i="0" dirty="0" err="1">
                  <a:solidFill>
                    <a:srgbClr val="FF82FF"/>
                  </a:solidFill>
                  <a:latin typeface="Meiryo UI" panose="020B0604030504040204" pitchFamily="50" charset="-128"/>
                  <a:ea typeface="Meiryo UI" panose="020B0604030504040204" pitchFamily="50" charset="-128"/>
                  <a:sym typeface="Arial"/>
                </a:rPr>
                <a:t>PCIe</a:t>
              </a:r>
              <a:r>
                <a:rPr lang="en-US" sz="1200" b="1" i="0" dirty="0">
                  <a:solidFill>
                    <a:srgbClr val="FF82FF"/>
                  </a:solidFill>
                  <a:latin typeface="Meiryo UI" panose="020B0604030504040204" pitchFamily="50" charset="-128"/>
                  <a:ea typeface="Meiryo UI" panose="020B0604030504040204" pitchFamily="50" charset="-128"/>
                  <a:sym typeface="Arial"/>
                </a:rPr>
                <a:t> Gen </a:t>
              </a:r>
              <a:r>
                <a:rPr lang="en-US" sz="1200" b="1" i="0" dirty="0" smtClean="0">
                  <a:solidFill>
                    <a:srgbClr val="FF82FF"/>
                  </a:solidFill>
                  <a:latin typeface="Meiryo UI" panose="020B0604030504040204" pitchFamily="50" charset="-128"/>
                  <a:ea typeface="Meiryo UI" panose="020B0604030504040204" pitchFamily="50" charset="-128"/>
                  <a:sym typeface="Arial"/>
                </a:rPr>
                <a:t>4</a:t>
              </a:r>
              <a:r>
                <a:rPr lang="ja-JP" altLang="en-US" sz="1200" b="1" i="0" dirty="0" smtClean="0">
                  <a:solidFill>
                    <a:srgbClr val="FF82FF"/>
                  </a:solidFill>
                  <a:latin typeface="Meiryo UI" panose="020B0604030504040204" pitchFamily="50" charset="-128"/>
                  <a:ea typeface="Meiryo UI" panose="020B0604030504040204" pitchFamily="50" charset="-128"/>
                  <a:sym typeface="Arial"/>
                </a:rPr>
                <a:t>スロット</a:t>
              </a:r>
              <a:endParaRPr sz="1200"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b="1" dirty="0" smtClean="0">
                  <a:solidFill>
                    <a:srgbClr val="FF82FF"/>
                  </a:solidFill>
                  <a:latin typeface="Meiryo UI" panose="020B0604030504040204" pitchFamily="50" charset="-128"/>
                  <a:ea typeface="Meiryo UI" panose="020B0604030504040204" pitchFamily="50" charset="-128"/>
                  <a:sym typeface="Arial"/>
                </a:rPr>
                <a:t>(</a:t>
              </a:r>
              <a:r>
                <a:rPr lang="en-US" sz="1200" b="1" i="0" dirty="0" smtClean="0">
                  <a:solidFill>
                    <a:srgbClr val="FF82FF"/>
                  </a:solidFill>
                  <a:latin typeface="Meiryo UI" panose="020B0604030504040204" pitchFamily="50" charset="-128"/>
                  <a:ea typeface="Meiryo UI" panose="020B0604030504040204" pitchFamily="50" charset="-128"/>
                  <a:sym typeface="Arial"/>
                </a:rPr>
                <a:t>25GbE NIC</a:t>
              </a:r>
              <a:br>
                <a:rPr lang="en-US" sz="1200" b="1" i="0" dirty="0" smtClean="0">
                  <a:solidFill>
                    <a:srgbClr val="FF82FF"/>
                  </a:solidFill>
                  <a:latin typeface="Meiryo UI" panose="020B0604030504040204" pitchFamily="50" charset="-128"/>
                  <a:ea typeface="Meiryo UI" panose="020B0604030504040204" pitchFamily="50" charset="-128"/>
                  <a:sym typeface="Arial"/>
                </a:rPr>
              </a:br>
              <a:r>
                <a:rPr lang="ja-JP" altLang="en-US" sz="1200" b="1" i="0" dirty="0" smtClean="0">
                  <a:solidFill>
                    <a:srgbClr val="FF82FF"/>
                  </a:solidFill>
                  <a:latin typeface="Meiryo UI" panose="020B0604030504040204" pitchFamily="50" charset="-128"/>
                  <a:ea typeface="Meiryo UI" panose="020B0604030504040204" pitchFamily="50" charset="-128"/>
                  <a:sym typeface="Arial"/>
                </a:rPr>
                <a:t>プリインストール済み</a:t>
              </a:r>
              <a:r>
                <a:rPr lang="en-US" sz="1200" b="1" i="0" dirty="0" smtClean="0">
                  <a:solidFill>
                    <a:srgbClr val="FF82FF"/>
                  </a:solidFill>
                  <a:latin typeface="Meiryo UI" panose="020B0604030504040204" pitchFamily="50" charset="-128"/>
                  <a:ea typeface="Meiryo UI" panose="020B0604030504040204" pitchFamily="50" charset="-128"/>
                  <a:sym typeface="Arial"/>
                </a:rPr>
                <a:t>)</a:t>
              </a:r>
              <a:endParaRPr sz="1200" b="1" i="0" dirty="0">
                <a:solidFill>
                  <a:srgbClr val="FF82FF"/>
                </a:solidFill>
                <a:latin typeface="Meiryo UI" panose="020B0604030504040204" pitchFamily="50" charset="-128"/>
                <a:ea typeface="Meiryo UI" panose="020B0604030504040204" pitchFamily="50" charset="-128"/>
                <a:sym typeface="Arial"/>
              </a:endParaRPr>
            </a:p>
          </p:txBody>
        </p:sp>
        <p:sp>
          <p:nvSpPr>
            <p:cNvPr id="110" name="Google Shape;110;p22"/>
            <p:cNvSpPr txBox="1"/>
            <p:nvPr/>
          </p:nvSpPr>
          <p:spPr>
            <a:xfrm>
              <a:off x="9196490" y="5953072"/>
              <a:ext cx="2714308" cy="308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b="1" dirty="0">
                  <a:solidFill>
                    <a:srgbClr val="18E3E8"/>
                  </a:solidFill>
                  <a:latin typeface="Meiryo UI" panose="020B0604030504040204" pitchFamily="50" charset="-128"/>
                  <a:ea typeface="Meiryo UI" panose="020B0604030504040204" pitchFamily="50" charset="-128"/>
                </a:rPr>
                <a:t>システムファンモジュール</a:t>
              </a:r>
              <a:endParaRPr sz="1200" b="1" i="0" dirty="0">
                <a:solidFill>
                  <a:srgbClr val="18E3E8"/>
                </a:solidFill>
                <a:latin typeface="Meiryo UI" panose="020B0604030504040204" pitchFamily="50" charset="-128"/>
                <a:ea typeface="Meiryo UI" panose="020B0604030504040204" pitchFamily="50" charset="-128"/>
                <a:sym typeface="Arial"/>
              </a:endParaRPr>
            </a:p>
          </p:txBody>
        </p:sp>
      </p:grpSp>
      <p:sp>
        <p:nvSpPr>
          <p:cNvPr id="111" name="Google Shape;111;p22"/>
          <p:cNvSpPr txBox="1"/>
          <p:nvPr/>
        </p:nvSpPr>
        <p:spPr>
          <a:xfrm>
            <a:off x="869709" y="138143"/>
            <a:ext cx="11433127" cy="1200329"/>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chemeClr val="lt1"/>
                </a:solidFill>
                <a:latin typeface="Meiryo UI" panose="020B0604030504040204" pitchFamily="50" charset="-128"/>
                <a:ea typeface="Meiryo UI" panose="020B0604030504040204" pitchFamily="50" charset="-128"/>
              </a:rPr>
              <a:t>ビジネスのデジタルトランスフォーメーション要件を満たす強力なオールフラッシュ</a:t>
            </a:r>
            <a:r>
              <a:rPr lang="en-US" sz="3600" b="1" dirty="0" err="1" smtClean="0">
                <a:solidFill>
                  <a:schemeClr val="lt1"/>
                </a:solidFill>
                <a:latin typeface="Meiryo UI" panose="020B0604030504040204" pitchFamily="50" charset="-128"/>
                <a:ea typeface="Meiryo UI" panose="020B0604030504040204" pitchFamily="50" charset="-128"/>
              </a:rPr>
              <a:t>NVMe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NAS仕様</a:t>
            </a:r>
            <a:endParaRPr sz="3600"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87891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3"/>
          <p:cNvPicPr preferRelativeResize="0"/>
          <p:nvPr/>
        </p:nvPicPr>
        <p:blipFill rotWithShape="1">
          <a:blip r:embed="rId3">
            <a:alphaModFix amt="60000"/>
          </a:blip>
          <a:srcRect l="13744" t="24483" b="20736"/>
          <a:stretch/>
        </p:blipFill>
        <p:spPr>
          <a:xfrm>
            <a:off x="0" y="3366174"/>
            <a:ext cx="7089637" cy="2998735"/>
          </a:xfrm>
          <a:prstGeom prst="rect">
            <a:avLst/>
          </a:prstGeom>
          <a:noFill/>
          <a:ln>
            <a:noFill/>
          </a:ln>
        </p:spPr>
      </p:pic>
      <p:sp>
        <p:nvSpPr>
          <p:cNvPr id="117" name="Google Shape;117;p23"/>
          <p:cNvSpPr txBox="1"/>
          <p:nvPr/>
        </p:nvSpPr>
        <p:spPr>
          <a:xfrm>
            <a:off x="3689407" y="3615610"/>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grpSp>
        <p:nvGrpSpPr>
          <p:cNvPr id="118" name="Google Shape;118;p23"/>
          <p:cNvGrpSpPr/>
          <p:nvPr/>
        </p:nvGrpSpPr>
        <p:grpSpPr>
          <a:xfrm>
            <a:off x="3689405" y="2097423"/>
            <a:ext cx="5931543" cy="1241197"/>
            <a:chOff x="2943158" y="2529474"/>
            <a:chExt cx="4448662" cy="930898"/>
          </a:xfrm>
        </p:grpSpPr>
        <p:sp>
          <p:nvSpPr>
            <p:cNvPr id="119" name="Google Shape;119;p23"/>
            <p:cNvSpPr txBox="1"/>
            <p:nvPr/>
          </p:nvSpPr>
          <p:spPr>
            <a:xfrm>
              <a:off x="4164731" y="2529474"/>
              <a:ext cx="3227089" cy="9308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733" b="1" dirty="0">
                  <a:solidFill>
                    <a:schemeClr val="lt1"/>
                  </a:solidFill>
                  <a:latin typeface="Meiryo UI" panose="020B0604030504040204" pitchFamily="50" charset="-128"/>
                  <a:ea typeface="Meiryo UI" panose="020B0604030504040204" pitchFamily="50" charset="-128"/>
                </a:rPr>
                <a:t>誤り</a:t>
              </a:r>
              <a:r>
                <a:rPr lang="ja-JP" altLang="en-US" sz="3733" b="1" dirty="0" smtClean="0">
                  <a:solidFill>
                    <a:schemeClr val="lt1"/>
                  </a:solidFill>
                  <a:latin typeface="Meiryo UI" panose="020B0604030504040204" pitchFamily="50" charset="-128"/>
                  <a:ea typeface="Meiryo UI" panose="020B0604030504040204" pitchFamily="50" charset="-128"/>
                </a:rPr>
                <a:t>訂正および</a:t>
              </a:r>
              <a:endParaRPr lang="en-US" altLang="ja-JP" sz="3733"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3733" b="1" dirty="0">
                  <a:solidFill>
                    <a:schemeClr val="lt1"/>
                  </a:solidFill>
                  <a:latin typeface="Meiryo UI" panose="020B0604030504040204" pitchFamily="50" charset="-128"/>
                  <a:ea typeface="Meiryo UI" panose="020B0604030504040204" pitchFamily="50" charset="-128"/>
                </a:rPr>
                <a:t>最適安定性</a:t>
              </a:r>
              <a:endParaRPr dirty="0">
                <a:latin typeface="Meiryo UI" panose="020B0604030504040204" pitchFamily="50" charset="-128"/>
                <a:ea typeface="Meiryo UI" panose="020B0604030504040204" pitchFamily="50" charset="-128"/>
              </a:endParaRPr>
            </a:p>
          </p:txBody>
        </p:sp>
        <p:grpSp>
          <p:nvGrpSpPr>
            <p:cNvPr id="120" name="Google Shape;120;p23"/>
            <p:cNvGrpSpPr/>
            <p:nvPr/>
          </p:nvGrpSpPr>
          <p:grpSpPr>
            <a:xfrm>
              <a:off x="2943158" y="2888491"/>
              <a:ext cx="1084412" cy="387286"/>
              <a:chOff x="7943850" y="1388633"/>
              <a:chExt cx="1084412" cy="387286"/>
            </a:xfrm>
          </p:grpSpPr>
          <p:sp>
            <p:nvSpPr>
              <p:cNvPr id="121" name="Google Shape;121;p23"/>
              <p:cNvSpPr/>
              <p:nvPr/>
            </p:nvSpPr>
            <p:spPr>
              <a:xfrm>
                <a:off x="7943850" y="1395165"/>
                <a:ext cx="348090" cy="373287"/>
              </a:xfrm>
              <a:custGeom>
                <a:avLst/>
                <a:gdLst/>
                <a:ahLst/>
                <a:cxnLst/>
                <a:rect l="l" t="t" r="r" b="b"/>
                <a:pathLst>
                  <a:path w="348090" h="373287" extrusionOk="0">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solidFill>
                <a:srgbClr val="03D2F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22" name="Google Shape;122;p23"/>
              <p:cNvSpPr/>
              <p:nvPr/>
            </p:nvSpPr>
            <p:spPr>
              <a:xfrm>
                <a:off x="8296606" y="1388633"/>
                <a:ext cx="354635" cy="386353"/>
              </a:xfrm>
              <a:custGeom>
                <a:avLst/>
                <a:gdLst/>
                <a:ahLst/>
                <a:cxnLst/>
                <a:rect l="l" t="t" r="r" b="b"/>
                <a:pathLst>
                  <a:path w="354635" h="386353" extrusionOk="0">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solidFill>
                <a:srgbClr val="03D2F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23" name="Google Shape;123;p23"/>
              <p:cNvSpPr/>
              <p:nvPr/>
            </p:nvSpPr>
            <p:spPr>
              <a:xfrm>
                <a:off x="8673627" y="1388633"/>
                <a:ext cx="354635" cy="387286"/>
              </a:xfrm>
              <a:custGeom>
                <a:avLst/>
                <a:gdLst/>
                <a:ahLst/>
                <a:cxnLst/>
                <a:rect l="l" t="t" r="r" b="b"/>
                <a:pathLst>
                  <a:path w="354635" h="387286" extrusionOk="0">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solidFill>
                <a:srgbClr val="03D2F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grpSp>
      </p:grpSp>
      <p:sp>
        <p:nvSpPr>
          <p:cNvPr id="124" name="Google Shape;124;p23"/>
          <p:cNvSpPr/>
          <p:nvPr/>
        </p:nvSpPr>
        <p:spPr>
          <a:xfrm>
            <a:off x="5987042" y="3534225"/>
            <a:ext cx="6455970" cy="982663"/>
          </a:xfrm>
          <a:prstGeom prst="parallelogram">
            <a:avLst>
              <a:gd name="adj" fmla="val 43486"/>
            </a:avLst>
          </a:prstGeom>
          <a:solidFill>
            <a:srgbClr val="32323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133" dirty="0">
                <a:solidFill>
                  <a:schemeClr val="lt1"/>
                </a:solidFill>
                <a:latin typeface="Meiryo UI" panose="020B0604030504040204" pitchFamily="50" charset="-128"/>
                <a:ea typeface="Meiryo UI" panose="020B0604030504040204" pitchFamily="50" charset="-128"/>
              </a:rPr>
              <a:t>TDS-h2489FUは、</a:t>
            </a:r>
            <a:r>
              <a:rPr lang="en-US" sz="2133" dirty="0" smtClean="0">
                <a:solidFill>
                  <a:schemeClr val="lt1"/>
                </a:solidFill>
                <a:latin typeface="Meiryo UI" panose="020B0604030504040204" pitchFamily="50" charset="-128"/>
                <a:ea typeface="Meiryo UI" panose="020B0604030504040204" pitchFamily="50" charset="-128"/>
              </a:rPr>
              <a:t>自動エラー検出と</a:t>
            </a:r>
            <a:br>
              <a:rPr lang="en-US" sz="2133" dirty="0" smtClean="0">
                <a:solidFill>
                  <a:schemeClr val="lt1"/>
                </a:solidFill>
                <a:latin typeface="Meiryo UI" panose="020B0604030504040204" pitchFamily="50" charset="-128"/>
                <a:ea typeface="Meiryo UI" panose="020B0604030504040204" pitchFamily="50" charset="-128"/>
              </a:rPr>
            </a:br>
            <a:r>
              <a:rPr lang="en-US" sz="2133" dirty="0" err="1" smtClean="0">
                <a:solidFill>
                  <a:schemeClr val="lt1"/>
                </a:solidFill>
                <a:latin typeface="Meiryo UI" panose="020B0604030504040204" pitchFamily="50" charset="-128"/>
                <a:ea typeface="Meiryo UI" panose="020B0604030504040204" pitchFamily="50" charset="-128"/>
              </a:rPr>
              <a:t>訂正</a:t>
            </a:r>
            <a:r>
              <a:rPr lang="ja-JP" altLang="en-US" sz="2133" dirty="0" smtClean="0">
                <a:solidFill>
                  <a:schemeClr val="lt1"/>
                </a:solidFill>
                <a:latin typeface="Meiryo UI" panose="020B0604030504040204" pitchFamily="50" charset="-128"/>
                <a:ea typeface="Meiryo UI" panose="020B0604030504040204" pitchFamily="50" charset="-128"/>
              </a:rPr>
              <a:t>を行う</a:t>
            </a:r>
            <a:r>
              <a:rPr lang="en-US" sz="2133" dirty="0" smtClean="0">
                <a:solidFill>
                  <a:schemeClr val="lt1"/>
                </a:solidFill>
                <a:latin typeface="Meiryo UI" panose="020B0604030504040204" pitchFamily="50" charset="-128"/>
                <a:ea typeface="Meiryo UI" panose="020B0604030504040204" pitchFamily="50" charset="-128"/>
              </a:rPr>
              <a:t>ECC </a:t>
            </a:r>
            <a:r>
              <a:rPr lang="en-US" sz="2133" dirty="0" err="1" smtClean="0">
                <a:solidFill>
                  <a:schemeClr val="lt1"/>
                </a:solidFill>
                <a:latin typeface="Meiryo UI" panose="020B0604030504040204" pitchFamily="50" charset="-128"/>
                <a:ea typeface="Meiryo UI" panose="020B0604030504040204" pitchFamily="50" charset="-128"/>
              </a:rPr>
              <a:t>Registeredメモリをサポート</a:t>
            </a:r>
            <a:endParaRPr sz="2133" dirty="0">
              <a:solidFill>
                <a:srgbClr val="FFFF00"/>
              </a:solidFill>
              <a:latin typeface="Meiryo UI" panose="020B0604030504040204" pitchFamily="50" charset="-128"/>
              <a:ea typeface="Meiryo UI" panose="020B0604030504040204" pitchFamily="50" charset="-128"/>
              <a:sym typeface="Arial"/>
            </a:endParaRPr>
          </a:p>
        </p:txBody>
      </p:sp>
      <p:sp>
        <p:nvSpPr>
          <p:cNvPr id="125" name="Google Shape;125;p23"/>
          <p:cNvSpPr/>
          <p:nvPr/>
        </p:nvSpPr>
        <p:spPr>
          <a:xfrm>
            <a:off x="5477163" y="5002552"/>
            <a:ext cx="6351765" cy="743216"/>
          </a:xfrm>
          <a:prstGeom prst="parallelogram">
            <a:avLst>
              <a:gd name="adj" fmla="val 43486"/>
            </a:avLst>
          </a:prstGeom>
          <a:solidFill>
            <a:srgbClr val="EE6D2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dirty="0" smtClean="0">
                <a:solidFill>
                  <a:schemeClr val="lt1"/>
                </a:solidFill>
                <a:latin typeface="Meiryo UI" panose="020B0604030504040204" pitchFamily="50" charset="-128"/>
                <a:ea typeface="Meiryo UI" panose="020B0604030504040204" pitchFamily="50" charset="-128"/>
              </a:rPr>
              <a:t>NAS</a:t>
            </a:r>
            <a:r>
              <a:rPr lang="ja-JP" altLang="en-US" sz="2000" dirty="0" smtClean="0">
                <a:solidFill>
                  <a:schemeClr val="lt1"/>
                </a:solidFill>
                <a:latin typeface="Meiryo UI" panose="020B0604030504040204" pitchFamily="50" charset="-128"/>
                <a:ea typeface="Meiryo UI" panose="020B0604030504040204" pitchFamily="50" charset="-128"/>
              </a:rPr>
              <a:t>を</a:t>
            </a:r>
            <a:r>
              <a:rPr lang="en-US" sz="2600" dirty="0" smtClean="0">
                <a:solidFill>
                  <a:srgbClr val="FFFF00"/>
                </a:solidFill>
                <a:latin typeface="Meiryo UI" panose="020B0604030504040204" pitchFamily="50" charset="-128"/>
                <a:ea typeface="Meiryo UI" panose="020B0604030504040204" pitchFamily="50" charset="-128"/>
              </a:rPr>
              <a:t>1TB</a:t>
            </a:r>
            <a:r>
              <a:rPr lang="en-US" sz="2600" dirty="0">
                <a:solidFill>
                  <a:srgbClr val="FFFF00"/>
                </a:solidFill>
                <a:latin typeface="Meiryo UI" panose="020B0604030504040204" pitchFamily="50" charset="-128"/>
                <a:ea typeface="Meiryo UI" panose="020B0604030504040204" pitchFamily="50" charset="-128"/>
              </a:rPr>
              <a:t>のRAM</a:t>
            </a:r>
            <a:r>
              <a:rPr lang="en-US" sz="2000" dirty="0" smtClean="0">
                <a:solidFill>
                  <a:schemeClr val="lt1"/>
                </a:solidFill>
                <a:latin typeface="Meiryo UI" panose="020B0604030504040204" pitchFamily="50" charset="-128"/>
                <a:ea typeface="Meiryo UI" panose="020B0604030504040204" pitchFamily="50" charset="-128"/>
              </a:rPr>
              <a:t>でテスト</a:t>
            </a:r>
            <a:r>
              <a:rPr lang="ja-JP" altLang="en-US" sz="2000" dirty="0" smtClean="0">
                <a:solidFill>
                  <a:schemeClr val="lt1"/>
                </a:solidFill>
                <a:latin typeface="Meiryo UI" panose="020B0604030504040204" pitchFamily="50" charset="-128"/>
                <a:ea typeface="Meiryo UI" panose="020B0604030504040204" pitchFamily="50" charset="-128"/>
              </a:rPr>
              <a:t>しました！</a:t>
            </a:r>
            <a:endParaRPr sz="2000" dirty="0">
              <a:solidFill>
                <a:schemeClr val="lt1"/>
              </a:solidFill>
              <a:latin typeface="Meiryo UI" panose="020B0604030504040204" pitchFamily="50" charset="-128"/>
              <a:ea typeface="Meiryo UI" panose="020B0604030504040204" pitchFamily="50" charset="-128"/>
              <a:sym typeface="Arial"/>
            </a:endParaRPr>
          </a:p>
        </p:txBody>
      </p:sp>
      <p:pic>
        <p:nvPicPr>
          <p:cNvPr id="126" name="Google Shape;126;p23" descr="一張含有 電路 的圖片&#10;&#10;自動產生的描述"/>
          <p:cNvPicPr preferRelativeResize="0"/>
          <p:nvPr/>
        </p:nvPicPr>
        <p:blipFill rotWithShape="1">
          <a:blip r:embed="rId4">
            <a:alphaModFix/>
          </a:blip>
          <a:srcRect/>
          <a:stretch/>
        </p:blipFill>
        <p:spPr>
          <a:xfrm>
            <a:off x="484925" y="2448276"/>
            <a:ext cx="2885251" cy="748555"/>
          </a:xfrm>
          <a:prstGeom prst="rect">
            <a:avLst/>
          </a:prstGeom>
          <a:noFill/>
          <a:ln>
            <a:noFill/>
          </a:ln>
        </p:spPr>
      </p:pic>
      <p:pic>
        <p:nvPicPr>
          <p:cNvPr id="127" name="Google Shape;127;p23" descr="一張含有 電路 的圖片&#10;&#10;自動產生的描述"/>
          <p:cNvPicPr preferRelativeResize="0"/>
          <p:nvPr/>
        </p:nvPicPr>
        <p:blipFill rotWithShape="1">
          <a:blip r:embed="rId4">
            <a:alphaModFix/>
          </a:blip>
          <a:srcRect/>
          <a:stretch/>
        </p:blipFill>
        <p:spPr>
          <a:xfrm rot="683976">
            <a:off x="608441" y="2014769"/>
            <a:ext cx="2885251" cy="748555"/>
          </a:xfrm>
          <a:prstGeom prst="rect">
            <a:avLst/>
          </a:prstGeom>
          <a:noFill/>
          <a:ln>
            <a:noFill/>
          </a:ln>
        </p:spPr>
      </p:pic>
      <p:sp>
        <p:nvSpPr>
          <p:cNvPr id="128" name="Google Shape;128;p23"/>
          <p:cNvSpPr txBox="1"/>
          <p:nvPr/>
        </p:nvSpPr>
        <p:spPr>
          <a:xfrm>
            <a:off x="744162" y="87095"/>
            <a:ext cx="11084767"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lt1"/>
                </a:solidFill>
                <a:latin typeface="Meiryo UI" panose="020B0604030504040204" pitchFamily="50" charset="-128"/>
                <a:ea typeface="Meiryo UI" panose="020B0604030504040204" pitchFamily="50" charset="-128"/>
              </a:rPr>
              <a:t>32 DDR4 ECC RDIMM </a:t>
            </a:r>
            <a:r>
              <a:rPr lang="en-US" sz="4000" b="1" dirty="0" err="1">
                <a:solidFill>
                  <a:schemeClr val="lt1"/>
                </a:solidFill>
                <a:latin typeface="Meiryo UI" panose="020B0604030504040204" pitchFamily="50" charset="-128"/>
                <a:ea typeface="Meiryo UI" panose="020B0604030504040204" pitchFamily="50" charset="-128"/>
              </a:rPr>
              <a:t>RAMスロット</a:t>
            </a:r>
            <a:r>
              <a:rPr lang="en-US" sz="4000" b="1" dirty="0" smtClean="0">
                <a:solidFill>
                  <a:schemeClr val="lt1"/>
                </a:solidFill>
                <a:latin typeface="Meiryo UI" panose="020B0604030504040204" pitchFamily="50" charset="-128"/>
                <a:ea typeface="Meiryo UI" panose="020B0604030504040204" pitchFamily="50" charset="-128"/>
              </a:rPr>
              <a:t>、</a:t>
            </a:r>
            <a:br>
              <a:rPr lang="en-US" sz="4000" b="1" dirty="0" smtClean="0">
                <a:solidFill>
                  <a:schemeClr val="lt1"/>
                </a:solidFill>
                <a:latin typeface="Meiryo UI" panose="020B0604030504040204" pitchFamily="50" charset="-128"/>
                <a:ea typeface="Meiryo UI" panose="020B0604030504040204" pitchFamily="50" charset="-128"/>
              </a:rPr>
            </a:br>
            <a:r>
              <a:rPr lang="en-US" sz="4000" b="1" dirty="0" smtClean="0">
                <a:solidFill>
                  <a:schemeClr val="lt1"/>
                </a:solidFill>
                <a:latin typeface="Meiryo UI" panose="020B0604030504040204" pitchFamily="50" charset="-128"/>
                <a:ea typeface="Meiryo UI" panose="020B0604030504040204" pitchFamily="50" charset="-128"/>
              </a:rPr>
              <a:t>8チャネル高速メモリ</a:t>
            </a:r>
            <a:r>
              <a:rPr lang="en-US" sz="4000" b="1" dirty="0">
                <a:solidFill>
                  <a:schemeClr val="lt1"/>
                </a:solidFill>
                <a:latin typeface="Meiryo UI" panose="020B0604030504040204" pitchFamily="50" charset="-128"/>
                <a:ea typeface="Meiryo UI" panose="020B0604030504040204" pitchFamily="50" charset="-128"/>
              </a:rPr>
              <a:t>、合計最大1TBのRAM</a:t>
            </a:r>
            <a:endParaRPr sz="4000" b="1"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040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p:nvPr/>
        </p:nvSpPr>
        <p:spPr>
          <a:xfrm>
            <a:off x="896801" y="118220"/>
            <a:ext cx="11038233" cy="1200329"/>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smtClean="0">
                <a:solidFill>
                  <a:schemeClr val="lt1"/>
                </a:solidFill>
                <a:latin typeface="Meiryo UI" panose="020B0604030504040204" pitchFamily="50" charset="-128"/>
                <a:ea typeface="Meiryo UI" panose="020B0604030504040204" pitchFamily="50" charset="-128"/>
              </a:rPr>
              <a:t>迅速</a:t>
            </a:r>
            <a:r>
              <a:rPr lang="ja-JP" altLang="en-US" sz="3600" b="1" dirty="0">
                <a:solidFill>
                  <a:schemeClr val="lt1"/>
                </a:solidFill>
                <a:latin typeface="Meiryo UI" panose="020B0604030504040204" pitchFamily="50" charset="-128"/>
                <a:ea typeface="Meiryo UI" panose="020B0604030504040204" pitchFamily="50" charset="-128"/>
              </a:rPr>
              <a:t>に</a:t>
            </a:r>
            <a:r>
              <a:rPr lang="en-US" sz="3600" b="1" dirty="0" smtClean="0">
                <a:solidFill>
                  <a:schemeClr val="lt1"/>
                </a:solidFill>
                <a:latin typeface="Meiryo UI" panose="020B0604030504040204" pitchFamily="50" charset="-128"/>
                <a:ea typeface="Meiryo UI" panose="020B0604030504040204" pitchFamily="50" charset="-128"/>
              </a:rPr>
              <a:t>M.2 2280 </a:t>
            </a:r>
            <a:r>
              <a:rPr lang="en-US" sz="3600" b="1" dirty="0" err="1">
                <a:solidFill>
                  <a:schemeClr val="lt1"/>
                </a:solidFill>
                <a:latin typeface="Meiryo UI" panose="020B0604030504040204" pitchFamily="50" charset="-128"/>
                <a:ea typeface="Meiryo UI" panose="020B0604030504040204" pitchFamily="50" charset="-128"/>
              </a:rPr>
              <a:t>PCIe</a:t>
            </a:r>
            <a:r>
              <a:rPr lang="en-US" sz="3600" b="1" dirty="0">
                <a:solidFill>
                  <a:schemeClr val="lt1"/>
                </a:solidFill>
                <a:latin typeface="Meiryo UI" panose="020B0604030504040204" pitchFamily="50" charset="-128"/>
                <a:ea typeface="Meiryo UI" panose="020B0604030504040204" pitchFamily="50" charset="-128"/>
              </a:rPr>
              <a:t> </a:t>
            </a:r>
            <a:r>
              <a:rPr lang="en-US" sz="3600" b="1" dirty="0" err="1">
                <a:solidFill>
                  <a:schemeClr val="lt1"/>
                </a:solidFill>
                <a:latin typeface="Meiryo UI" panose="020B0604030504040204" pitchFamily="50" charset="-128"/>
                <a:ea typeface="Meiryo UI" panose="020B0604030504040204" pitchFamily="50" charset="-128"/>
              </a:rPr>
              <a:t>NUVMe</a:t>
            </a:r>
            <a:r>
              <a:rPr lang="en-US" sz="3600" b="1" dirty="0">
                <a:solidFill>
                  <a:schemeClr val="lt1"/>
                </a:solidFill>
                <a:latin typeface="Meiryo UI" panose="020B0604030504040204" pitchFamily="50" charset="-128"/>
                <a:ea typeface="Meiryo UI" panose="020B0604030504040204" pitchFamily="50" charset="-128"/>
              </a:rPr>
              <a:t> / </a:t>
            </a:r>
            <a:r>
              <a:rPr lang="en-US" sz="3600" b="1" dirty="0" smtClean="0">
                <a:solidFill>
                  <a:schemeClr val="lt1"/>
                </a:solidFill>
                <a:latin typeface="Meiryo UI" panose="020B0604030504040204" pitchFamily="50" charset="-128"/>
                <a:ea typeface="Meiryo UI" panose="020B0604030504040204" pitchFamily="50" charset="-128"/>
              </a:rPr>
              <a:t>SATA </a:t>
            </a:r>
            <a:r>
              <a:rPr lang="en-US" sz="3600" b="1" dirty="0" err="1" smtClean="0">
                <a:solidFill>
                  <a:schemeClr val="lt1"/>
                </a:solidFill>
                <a:latin typeface="Meiryo UI" panose="020B0604030504040204" pitchFamily="50" charset="-128"/>
                <a:ea typeface="Meiryo UI" panose="020B0604030504040204" pitchFamily="50" charset="-128"/>
              </a:rPr>
              <a:t>SSD</a:t>
            </a:r>
            <a:r>
              <a:rPr lang="en-US" sz="3600" b="1" dirty="0" err="1">
                <a:solidFill>
                  <a:schemeClr val="lt1"/>
                </a:solidFill>
                <a:latin typeface="Meiryo UI" panose="020B0604030504040204" pitchFamily="50" charset="-128"/>
                <a:ea typeface="Meiryo UI" panose="020B0604030504040204" pitchFamily="50" charset="-128"/>
              </a:rPr>
              <a:t>またはRAM</a:t>
            </a:r>
            <a:r>
              <a:rPr lang="en-US" sz="3600" b="1" dirty="0" err="1" smtClean="0">
                <a:solidFill>
                  <a:schemeClr val="lt1"/>
                </a:solidFill>
                <a:latin typeface="Meiryo UI" panose="020B0604030504040204" pitchFamily="50" charset="-128"/>
                <a:ea typeface="Meiryo UI" panose="020B0604030504040204" pitchFamily="50" charset="-128"/>
              </a:rPr>
              <a:t>アップグレード</a:t>
            </a:r>
            <a:r>
              <a:rPr lang="ja-JP" altLang="en-US" sz="3600" b="1" dirty="0" smtClean="0">
                <a:solidFill>
                  <a:schemeClr val="lt1"/>
                </a:solidFill>
                <a:latin typeface="Meiryo UI" panose="020B0604030504040204" pitchFamily="50" charset="-128"/>
                <a:ea typeface="Meiryo UI" panose="020B0604030504040204" pitchFamily="50" charset="-128"/>
              </a:rPr>
              <a:t>が</a:t>
            </a:r>
            <a:r>
              <a:rPr lang="en-US" sz="3600" b="1" dirty="0" err="1" smtClean="0">
                <a:solidFill>
                  <a:schemeClr val="lt1"/>
                </a:solidFill>
                <a:latin typeface="Meiryo UI" panose="020B0604030504040204" pitchFamily="50" charset="-128"/>
                <a:ea typeface="Meiryo UI" panose="020B0604030504040204" pitchFamily="50" charset="-128"/>
              </a:rPr>
              <a:t>簡単なメンテナンス設計</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134" name="Google Shape;134;p24"/>
          <p:cNvSpPr txBox="1"/>
          <p:nvPr/>
        </p:nvSpPr>
        <p:spPr>
          <a:xfrm>
            <a:off x="2191514" y="1885794"/>
            <a:ext cx="236475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1.ネジを緩めます</a:t>
            </a:r>
            <a:endParaRPr sz="1200">
              <a:latin typeface="Meiryo UI" panose="020B0604030504040204" pitchFamily="50" charset="-128"/>
              <a:ea typeface="Meiryo UI" panose="020B0604030504040204" pitchFamily="50" charset="-128"/>
            </a:endParaRPr>
          </a:p>
        </p:txBody>
      </p:sp>
      <p:sp>
        <p:nvSpPr>
          <p:cNvPr id="135" name="Google Shape;135;p24"/>
          <p:cNvSpPr txBox="1"/>
          <p:nvPr/>
        </p:nvSpPr>
        <p:spPr>
          <a:xfrm>
            <a:off x="2191514" y="3758684"/>
            <a:ext cx="4209286" cy="2683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2.システムモジュールを引き出します</a:t>
            </a:r>
            <a:endParaRPr sz="1200" dirty="0">
              <a:latin typeface="Meiryo UI" panose="020B0604030504040204" pitchFamily="50" charset="-128"/>
              <a:ea typeface="Meiryo UI" panose="020B0604030504040204" pitchFamily="50" charset="-128"/>
            </a:endParaRPr>
          </a:p>
        </p:txBody>
      </p:sp>
      <p:sp>
        <p:nvSpPr>
          <p:cNvPr id="136" name="Google Shape;136;p24"/>
          <p:cNvSpPr txBox="1"/>
          <p:nvPr/>
        </p:nvSpPr>
        <p:spPr>
          <a:xfrm>
            <a:off x="9071284" y="2255126"/>
            <a:ext cx="325926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a:t>
            </a:r>
            <a:r>
              <a:rPr lang="en-US" sz="1600" dirty="0" smtClean="0">
                <a:solidFill>
                  <a:schemeClr val="lt1"/>
                </a:solidFill>
                <a:latin typeface="Meiryo UI" panose="020B0604030504040204" pitchFamily="50" charset="-128"/>
                <a:ea typeface="Meiryo UI" panose="020B0604030504040204" pitchFamily="50" charset="-128"/>
              </a:rPr>
              <a:t>.</a:t>
            </a:r>
            <a:r>
              <a:rPr lang="ja-JP" altLang="en-US" sz="1600" dirty="0">
                <a:solidFill>
                  <a:schemeClr val="lt1"/>
                </a:solidFill>
                <a:latin typeface="Meiryo UI" panose="020B0604030504040204" pitchFamily="50" charset="-128"/>
                <a:ea typeface="Meiryo UI" panose="020B0604030504040204" pitchFamily="50" charset="-128"/>
              </a:rPr>
              <a:t>有料</a:t>
            </a:r>
            <a:r>
              <a:rPr lang="en-US" sz="1600" dirty="0" err="1" smtClean="0">
                <a:solidFill>
                  <a:schemeClr val="lt1"/>
                </a:solidFill>
                <a:latin typeface="Meiryo UI" panose="020B0604030504040204" pitchFamily="50" charset="-128"/>
                <a:ea typeface="Meiryo UI" panose="020B0604030504040204" pitchFamily="50" charset="-128"/>
              </a:rPr>
              <a:t>オプションの</a:t>
            </a:r>
            <a:r>
              <a:rPr lang="en-US" sz="1600" dirty="0" smtClean="0">
                <a:solidFill>
                  <a:schemeClr val="lt1"/>
                </a:solidFill>
                <a:latin typeface="Meiryo UI" panose="020B0604030504040204" pitchFamily="50" charset="-128"/>
                <a:ea typeface="Meiryo UI" panose="020B0604030504040204" pitchFamily="50" charset="-128"/>
              </a:rPr>
              <a:t/>
            </a:r>
            <a:br>
              <a:rPr lang="en-US" sz="1600" dirty="0" smtClean="0">
                <a:solidFill>
                  <a:schemeClr val="lt1"/>
                </a:solidFill>
                <a:latin typeface="Meiryo UI" panose="020B0604030504040204" pitchFamily="50" charset="-128"/>
                <a:ea typeface="Meiryo UI" panose="020B0604030504040204" pitchFamily="50" charset="-128"/>
              </a:rPr>
            </a:br>
            <a:r>
              <a:rPr lang="en-US" sz="1600" dirty="0" smtClean="0">
                <a:solidFill>
                  <a:schemeClr val="lt1"/>
                </a:solidFill>
                <a:latin typeface="Meiryo UI" panose="020B0604030504040204" pitchFamily="50" charset="-128"/>
                <a:ea typeface="Meiryo UI" panose="020B0604030504040204" pitchFamily="50" charset="-128"/>
              </a:rPr>
              <a:t>   M.2 </a:t>
            </a:r>
            <a:r>
              <a:rPr lang="en-US" sz="1600" dirty="0" err="1" smtClean="0">
                <a:solidFill>
                  <a:schemeClr val="lt1"/>
                </a:solidFill>
                <a:latin typeface="Meiryo UI" panose="020B0604030504040204" pitchFamily="50" charset="-128"/>
                <a:ea typeface="Meiryo UI" panose="020B0604030504040204" pitchFamily="50" charset="-128"/>
              </a:rPr>
              <a:t>SSD</a:t>
            </a:r>
            <a:r>
              <a:rPr lang="en-US" sz="1600" dirty="0" err="1">
                <a:solidFill>
                  <a:schemeClr val="lt1"/>
                </a:solidFill>
                <a:latin typeface="Meiryo UI" panose="020B0604030504040204" pitchFamily="50" charset="-128"/>
                <a:ea typeface="Meiryo UI" panose="020B0604030504040204" pitchFamily="50" charset="-128"/>
              </a:rPr>
              <a:t>ヒートシンク</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   (8pcs P/N: HS-M2SSD-01)</a:t>
            </a:r>
            <a:endParaRPr sz="1600" dirty="0">
              <a:solidFill>
                <a:schemeClr val="lt1"/>
              </a:solidFill>
              <a:latin typeface="Meiryo UI" panose="020B0604030504040204" pitchFamily="50" charset="-128"/>
              <a:ea typeface="Meiryo UI" panose="020B0604030504040204" pitchFamily="50" charset="-128"/>
            </a:endParaRPr>
          </a:p>
        </p:txBody>
      </p:sp>
      <p:sp>
        <p:nvSpPr>
          <p:cNvPr id="137" name="Google Shape;137;p24"/>
          <p:cNvSpPr txBox="1"/>
          <p:nvPr/>
        </p:nvSpPr>
        <p:spPr>
          <a:xfrm>
            <a:off x="7988933" y="3690433"/>
            <a:ext cx="385208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4〜6. </a:t>
            </a:r>
            <a:r>
              <a:rPr lang="en-US" sz="1600" dirty="0" err="1">
                <a:solidFill>
                  <a:schemeClr val="lt1"/>
                </a:solidFill>
                <a:latin typeface="Meiryo UI" panose="020B0604030504040204" pitchFamily="50" charset="-128"/>
                <a:ea typeface="Meiryo UI" panose="020B0604030504040204" pitchFamily="50" charset="-128"/>
              </a:rPr>
              <a:t>SSDをインストールして</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        </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ネジを締めます</a:t>
            </a:r>
            <a:endParaRPr sz="1600"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08691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0"/>
          <p:cNvSpPr txBox="1"/>
          <p:nvPr/>
        </p:nvSpPr>
        <p:spPr>
          <a:xfrm>
            <a:off x="1630870" y="2757934"/>
            <a:ext cx="145777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dirty="0" smtClean="0">
                <a:solidFill>
                  <a:srgbClr val="FFFFFF"/>
                </a:solidFill>
                <a:latin typeface="Meiryo UI" panose="020B0604030504040204" pitchFamily="50" charset="-128"/>
                <a:ea typeface="Meiryo UI" panose="020B0604030504040204" pitchFamily="50" charset="-128"/>
              </a:rPr>
              <a:t>/Engineering</a:t>
            </a:r>
            <a:endParaRPr dirty="0">
              <a:latin typeface="Meiryo UI" panose="020B0604030504040204" pitchFamily="50" charset="-128"/>
              <a:ea typeface="Meiryo UI" panose="020B0604030504040204" pitchFamily="50" charset="-128"/>
            </a:endParaRPr>
          </a:p>
        </p:txBody>
      </p:sp>
      <p:sp>
        <p:nvSpPr>
          <p:cNvPr id="72" name="Google Shape;72;p20"/>
          <p:cNvSpPr txBox="1"/>
          <p:nvPr/>
        </p:nvSpPr>
        <p:spPr>
          <a:xfrm>
            <a:off x="4457118" y="2757934"/>
            <a:ext cx="1590767" cy="3385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dirty="0" smtClean="0">
                <a:solidFill>
                  <a:srgbClr val="FFFFFF"/>
                </a:solidFill>
                <a:latin typeface="Meiryo UI" panose="020B0604030504040204" pitchFamily="50" charset="-128"/>
                <a:ea typeface="Meiryo UI" panose="020B0604030504040204" pitchFamily="50" charset="-128"/>
              </a:rPr>
              <a:t>/Sales 1</a:t>
            </a:r>
            <a:endParaRPr dirty="0">
              <a:latin typeface="Meiryo UI" panose="020B0604030504040204" pitchFamily="50" charset="-128"/>
              <a:ea typeface="Meiryo UI" panose="020B0604030504040204" pitchFamily="50" charset="-128"/>
            </a:endParaRPr>
          </a:p>
        </p:txBody>
      </p:sp>
      <p:sp>
        <p:nvSpPr>
          <p:cNvPr id="73" name="Google Shape;73;p20"/>
          <p:cNvSpPr txBox="1"/>
          <p:nvPr/>
        </p:nvSpPr>
        <p:spPr>
          <a:xfrm>
            <a:off x="6028375" y="2757934"/>
            <a:ext cx="1590767" cy="3385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dirty="0" smtClean="0">
                <a:solidFill>
                  <a:srgbClr val="FFFFFF"/>
                </a:solidFill>
                <a:latin typeface="Meiryo UI" panose="020B0604030504040204" pitchFamily="50" charset="-128"/>
                <a:ea typeface="Meiryo UI" panose="020B0604030504040204" pitchFamily="50" charset="-128"/>
              </a:rPr>
              <a:t>/MKT </a:t>
            </a:r>
            <a:r>
              <a:rPr lang="en-US" sz="1600" dirty="0">
                <a:solidFill>
                  <a:srgbClr val="FFFFFF"/>
                </a:solidFill>
                <a:latin typeface="Meiryo UI" panose="020B0604030504040204" pitchFamily="50" charset="-128"/>
                <a:ea typeface="Meiryo UI" panose="020B0604030504040204" pitchFamily="50" charset="-128"/>
              </a:rPr>
              <a:t>1</a:t>
            </a:r>
            <a:endParaRPr sz="16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74" name="Google Shape;74;p20"/>
          <p:cNvSpPr txBox="1"/>
          <p:nvPr/>
        </p:nvSpPr>
        <p:spPr>
          <a:xfrm>
            <a:off x="439972" y="2757934"/>
            <a:ext cx="1056935"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dirty="0" smtClean="0">
                <a:solidFill>
                  <a:srgbClr val="FFFFFF"/>
                </a:solidFill>
                <a:latin typeface="Meiryo UI" panose="020B0604030504040204" pitchFamily="50" charset="-128"/>
                <a:ea typeface="Meiryo UI" panose="020B0604030504040204" pitchFamily="50" charset="-128"/>
              </a:rPr>
              <a:t>/DevOps</a:t>
            </a:r>
            <a:endParaRPr dirty="0">
              <a:latin typeface="Meiryo UI" panose="020B0604030504040204" pitchFamily="50" charset="-128"/>
              <a:ea typeface="Meiryo UI" panose="020B0604030504040204" pitchFamily="50" charset="-128"/>
            </a:endParaRPr>
          </a:p>
        </p:txBody>
      </p:sp>
      <p:sp>
        <p:nvSpPr>
          <p:cNvPr id="75" name="Google Shape;75;p20"/>
          <p:cNvSpPr txBox="1"/>
          <p:nvPr/>
        </p:nvSpPr>
        <p:spPr>
          <a:xfrm>
            <a:off x="3247840" y="2757934"/>
            <a:ext cx="1590767" cy="3385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dirty="0" smtClean="0">
                <a:solidFill>
                  <a:srgbClr val="FFFFFF"/>
                </a:solidFill>
                <a:latin typeface="Meiryo UI" panose="020B0604030504040204" pitchFamily="50" charset="-128"/>
                <a:ea typeface="Meiryo UI" panose="020B0604030504040204" pitchFamily="50" charset="-128"/>
              </a:rPr>
              <a:t>/Sales 2</a:t>
            </a:r>
            <a:endParaRPr dirty="0">
              <a:latin typeface="Meiryo UI" panose="020B0604030504040204" pitchFamily="50" charset="-128"/>
              <a:ea typeface="Meiryo UI" panose="020B0604030504040204" pitchFamily="50" charset="-128"/>
            </a:endParaRPr>
          </a:p>
        </p:txBody>
      </p:sp>
      <p:sp>
        <p:nvSpPr>
          <p:cNvPr id="76" name="Google Shape;76;p20"/>
          <p:cNvSpPr txBox="1"/>
          <p:nvPr/>
        </p:nvSpPr>
        <p:spPr>
          <a:xfrm>
            <a:off x="7283366" y="2757934"/>
            <a:ext cx="980101" cy="3385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dirty="0" smtClean="0">
                <a:solidFill>
                  <a:srgbClr val="FFFFFF"/>
                </a:solidFill>
                <a:latin typeface="Meiryo UI" panose="020B0604030504040204" pitchFamily="50" charset="-128"/>
                <a:ea typeface="Meiryo UI" panose="020B0604030504040204" pitchFamily="50" charset="-128"/>
              </a:rPr>
              <a:t>/MKT </a:t>
            </a:r>
            <a:r>
              <a:rPr lang="en-US" sz="1600" dirty="0">
                <a:solidFill>
                  <a:srgbClr val="FFFFFF"/>
                </a:solidFill>
                <a:latin typeface="Meiryo UI" panose="020B0604030504040204" pitchFamily="50" charset="-128"/>
                <a:ea typeface="Meiryo UI" panose="020B0604030504040204" pitchFamily="50" charset="-128"/>
              </a:rPr>
              <a:t>2</a:t>
            </a:r>
            <a:endParaRPr dirty="0">
              <a:latin typeface="Meiryo UI" panose="020B0604030504040204" pitchFamily="50" charset="-128"/>
              <a:ea typeface="Meiryo UI" panose="020B0604030504040204" pitchFamily="50" charset="-128"/>
            </a:endParaRPr>
          </a:p>
        </p:txBody>
      </p:sp>
      <p:sp>
        <p:nvSpPr>
          <p:cNvPr id="77" name="Google Shape;77;p20"/>
          <p:cNvSpPr txBox="1"/>
          <p:nvPr/>
        </p:nvSpPr>
        <p:spPr>
          <a:xfrm>
            <a:off x="439971" y="2020406"/>
            <a:ext cx="55884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err="1" smtClean="0">
                <a:solidFill>
                  <a:srgbClr val="18E217"/>
                </a:solidFill>
                <a:latin typeface="Meiryo UI" panose="020B0604030504040204" pitchFamily="50" charset="-128"/>
                <a:ea typeface="Meiryo UI" panose="020B0604030504040204" pitchFamily="50" charset="-128"/>
              </a:rPr>
              <a:t>ファイルはどこに行きましたか</a:t>
            </a:r>
            <a:r>
              <a:rPr lang="en-US" sz="2400" dirty="0">
                <a:solidFill>
                  <a:srgbClr val="18E217"/>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78" name="Google Shape;78;p20"/>
          <p:cNvSpPr/>
          <p:nvPr/>
        </p:nvSpPr>
        <p:spPr>
          <a:xfrm>
            <a:off x="8619073" y="2251238"/>
            <a:ext cx="3049809"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smtClean="0">
                <a:solidFill>
                  <a:srgbClr val="00FFFF"/>
                </a:solidFill>
                <a:latin typeface="Meiryo UI" panose="020B0604030504040204" pitchFamily="50" charset="-128"/>
                <a:ea typeface="Meiryo UI" panose="020B0604030504040204" pitchFamily="50" charset="-128"/>
              </a:rPr>
              <a:t>不均一な負荷と</a:t>
            </a:r>
            <a:r>
              <a:rPr lang="en-US" sz="2000" b="1" dirty="0" smtClean="0">
                <a:solidFill>
                  <a:srgbClr val="00FFFF"/>
                </a:solidFill>
                <a:latin typeface="Meiryo UI" panose="020B0604030504040204" pitchFamily="50" charset="-128"/>
                <a:ea typeface="Meiryo UI" panose="020B0604030504040204" pitchFamily="50" charset="-128"/>
              </a:rPr>
              <a:t/>
            </a:r>
            <a:br>
              <a:rPr lang="en-US" sz="2000" b="1" dirty="0" smtClean="0">
                <a:solidFill>
                  <a:srgbClr val="00FFFF"/>
                </a:solidFill>
                <a:latin typeface="Meiryo UI" panose="020B0604030504040204" pitchFamily="50" charset="-128"/>
                <a:ea typeface="Meiryo UI" panose="020B0604030504040204" pitchFamily="50" charset="-128"/>
              </a:rPr>
            </a:br>
            <a:r>
              <a:rPr lang="en-US" sz="2000" b="1" dirty="0" err="1" smtClean="0">
                <a:solidFill>
                  <a:srgbClr val="00FFFF"/>
                </a:solidFill>
                <a:latin typeface="Meiryo UI" panose="020B0604030504040204" pitchFamily="50" charset="-128"/>
                <a:ea typeface="Meiryo UI" panose="020B0604030504040204" pitchFamily="50" charset="-128"/>
              </a:rPr>
              <a:t>容量の消費</a:t>
            </a:r>
            <a:endParaRPr dirty="0">
              <a:latin typeface="Meiryo UI" panose="020B0604030504040204" pitchFamily="50" charset="-128"/>
              <a:ea typeface="Meiryo UI" panose="020B0604030504040204" pitchFamily="50" charset="-128"/>
            </a:endParaRPr>
          </a:p>
        </p:txBody>
      </p:sp>
      <p:sp>
        <p:nvSpPr>
          <p:cNvPr id="79" name="Google Shape;79;p20"/>
          <p:cNvSpPr txBox="1"/>
          <p:nvPr/>
        </p:nvSpPr>
        <p:spPr>
          <a:xfrm>
            <a:off x="1053549" y="129885"/>
            <a:ext cx="9868451" cy="1170320"/>
          </a:xfrm>
          <a:prstGeom prst="rect">
            <a:avLst/>
          </a:prstGeom>
          <a:noFill/>
          <a:ln>
            <a:noFill/>
          </a:ln>
        </p:spPr>
        <p:txBody>
          <a:bodyPr spcFirstLastPara="1" wrap="square" lIns="0" tIns="45700" rIns="0" bIns="45700" anchor="t" anchorCtr="0">
            <a:noAutofit/>
          </a:bodyPr>
          <a:lstStyle/>
          <a:p>
            <a:pPr marL="0" marR="0" lvl="0" indent="0" algn="l" rtl="0">
              <a:lnSpc>
                <a:spcPct val="104999"/>
              </a:lnSpc>
              <a:spcBef>
                <a:spcPts val="0"/>
              </a:spcBef>
              <a:spcAft>
                <a:spcPts val="0"/>
              </a:spcAft>
              <a:buNone/>
            </a:pPr>
            <a:r>
              <a:rPr lang="en-US" sz="4000" b="1" dirty="0" err="1">
                <a:solidFill>
                  <a:schemeClr val="lt1"/>
                </a:solidFill>
                <a:latin typeface="Meiryo UI" panose="020B0604030504040204" pitchFamily="50" charset="-128"/>
                <a:ea typeface="Meiryo UI" panose="020B0604030504040204" pitchFamily="50" charset="-128"/>
              </a:rPr>
              <a:t>データの増加は、</a:t>
            </a:r>
            <a:r>
              <a:rPr lang="en-US" sz="4000" b="1" dirty="0" err="1" smtClean="0">
                <a:solidFill>
                  <a:schemeClr val="lt1"/>
                </a:solidFill>
                <a:latin typeface="Meiryo UI" panose="020B0604030504040204" pitchFamily="50" charset="-128"/>
                <a:ea typeface="Meiryo UI" panose="020B0604030504040204" pitchFamily="50" charset="-128"/>
              </a:rPr>
              <a:t>企業の</a:t>
            </a:r>
            <a:r>
              <a:rPr lang="ja-JP" altLang="en-US" sz="4000" b="1" dirty="0" smtClean="0">
                <a:solidFill>
                  <a:schemeClr val="lt1"/>
                </a:solidFill>
                <a:latin typeface="Meiryo UI" panose="020B0604030504040204" pitchFamily="50" charset="-128"/>
                <a:ea typeface="Meiryo UI" panose="020B0604030504040204" pitchFamily="50" charset="-128"/>
              </a:rPr>
              <a:t>革新</a:t>
            </a:r>
            <a:r>
              <a:rPr lang="en-US" sz="4000" b="1" dirty="0" err="1" smtClean="0">
                <a:solidFill>
                  <a:schemeClr val="lt1"/>
                </a:solidFill>
                <a:latin typeface="Meiryo UI" panose="020B0604030504040204" pitchFamily="50" charset="-128"/>
                <a:ea typeface="Meiryo UI" panose="020B0604030504040204" pitchFamily="50" charset="-128"/>
              </a:rPr>
              <a:t>的な拡大に</a:t>
            </a:r>
            <a:r>
              <a:rPr lang="en-US" sz="4000" b="1" dirty="0" smtClean="0">
                <a:solidFill>
                  <a:schemeClr val="lt1"/>
                </a:solidFill>
                <a:latin typeface="Meiryo UI" panose="020B0604030504040204" pitchFamily="50" charset="-128"/>
                <a:ea typeface="Meiryo UI" panose="020B0604030504040204" pitchFamily="50" charset="-128"/>
              </a:rPr>
              <a:t/>
            </a:r>
            <a:br>
              <a:rPr lang="en-US" sz="4000" b="1" dirty="0" smtClean="0">
                <a:solidFill>
                  <a:schemeClr val="lt1"/>
                </a:solidFill>
                <a:latin typeface="Meiryo UI" panose="020B0604030504040204" pitchFamily="50" charset="-128"/>
                <a:ea typeface="Meiryo UI" panose="020B0604030504040204" pitchFamily="50" charset="-128"/>
              </a:rPr>
            </a:br>
            <a:r>
              <a:rPr lang="ja-JP" altLang="en-US" sz="4000" b="1" dirty="0" smtClean="0">
                <a:solidFill>
                  <a:schemeClr val="lt1"/>
                </a:solidFill>
                <a:latin typeface="Meiryo UI" panose="020B0604030504040204" pitchFamily="50" charset="-128"/>
                <a:ea typeface="Meiryo UI" panose="020B0604030504040204" pitchFamily="50" charset="-128"/>
              </a:rPr>
              <a:t>繋がり</a:t>
            </a:r>
            <a:r>
              <a:rPr lang="en-US" sz="4000" b="1" dirty="0" err="1" smtClean="0">
                <a:solidFill>
                  <a:schemeClr val="lt1"/>
                </a:solidFill>
                <a:latin typeface="Meiryo UI" panose="020B0604030504040204" pitchFamily="50" charset="-128"/>
                <a:ea typeface="Meiryo UI" panose="020B0604030504040204" pitchFamily="50" charset="-128"/>
              </a:rPr>
              <a:t>ます</a:t>
            </a:r>
            <a:endParaRPr dirty="0">
              <a:latin typeface="Meiryo UI" panose="020B0604030504040204" pitchFamily="50" charset="-128"/>
              <a:ea typeface="Meiryo UI" panose="020B0604030504040204" pitchFamily="50" charset="-128"/>
            </a:endParaRPr>
          </a:p>
        </p:txBody>
      </p:sp>
      <p:pic>
        <p:nvPicPr>
          <p:cNvPr id="80" name="Google Shape;80;p20"/>
          <p:cNvPicPr preferRelativeResize="0"/>
          <p:nvPr/>
        </p:nvPicPr>
        <p:blipFill rotWithShape="1">
          <a:blip r:embed="rId3">
            <a:alphaModFix/>
          </a:blip>
          <a:srcRect/>
          <a:stretch/>
        </p:blipFill>
        <p:spPr>
          <a:xfrm>
            <a:off x="486687" y="3202222"/>
            <a:ext cx="7963651" cy="3312878"/>
          </a:xfrm>
          <a:prstGeom prst="rect">
            <a:avLst/>
          </a:prstGeom>
          <a:noFill/>
          <a:ln>
            <a:noFill/>
          </a:ln>
        </p:spPr>
      </p:pic>
      <p:sp>
        <p:nvSpPr>
          <p:cNvPr id="81" name="Google Shape;81;p20"/>
          <p:cNvSpPr txBox="1"/>
          <p:nvPr/>
        </p:nvSpPr>
        <p:spPr>
          <a:xfrm>
            <a:off x="8672355" y="3096488"/>
            <a:ext cx="3194604" cy="2174506"/>
          </a:xfrm>
          <a:prstGeom prst="rect">
            <a:avLst/>
          </a:prstGeom>
          <a:noFill/>
          <a:ln>
            <a:noFill/>
          </a:ln>
        </p:spPr>
        <p:txBody>
          <a:bodyPr spcFirstLastPara="1" wrap="square" lIns="91425" tIns="45700" rIns="91425" bIns="45700" anchor="t" anchorCtr="0">
            <a:noAutofit/>
          </a:bodyPr>
          <a:lstStyle/>
          <a:p>
            <a:pPr marL="177800" marR="0" lvl="0" indent="-177800" algn="l" rtl="0">
              <a:lnSpc>
                <a:spcPct val="130000"/>
              </a:lnSpc>
              <a:spcBef>
                <a:spcPts val="360"/>
              </a:spcBef>
              <a:spcAft>
                <a:spcPts val="0"/>
              </a:spcAft>
              <a:buClr>
                <a:schemeClr val="lt1"/>
              </a:buClr>
              <a:buSzPts val="1800"/>
              <a:buFont typeface="Arial"/>
              <a:buChar char="•"/>
            </a:pPr>
            <a:r>
              <a:rPr lang="ja-JP" altLang="en-US" sz="1800" dirty="0">
                <a:solidFill>
                  <a:schemeClr val="lt1"/>
                </a:solidFill>
                <a:latin typeface="Meiryo UI" panose="020B0604030504040204" pitchFamily="50" charset="-128"/>
                <a:ea typeface="Meiryo UI" panose="020B0604030504040204" pitchFamily="50" charset="-128"/>
              </a:rPr>
              <a:t>手動で</a:t>
            </a:r>
            <a:r>
              <a:rPr lang="ja-JP" altLang="en-US" sz="1800" dirty="0" smtClean="0">
                <a:solidFill>
                  <a:schemeClr val="lt1"/>
                </a:solidFill>
                <a:latin typeface="Meiryo UI" panose="020B0604030504040204" pitchFamily="50" charset="-128"/>
                <a:ea typeface="Meiryo UI" panose="020B0604030504040204" pitchFamily="50" charset="-128"/>
              </a:rPr>
              <a:t>のファイル保存先の分割</a:t>
            </a:r>
            <a:endParaRPr sz="1800" dirty="0">
              <a:solidFill>
                <a:schemeClr val="lt1"/>
              </a:solidFill>
              <a:latin typeface="Meiryo UI" panose="020B0604030504040204" pitchFamily="50" charset="-128"/>
              <a:ea typeface="Meiryo UI" panose="020B0604030504040204" pitchFamily="50" charset="-128"/>
            </a:endParaRPr>
          </a:p>
          <a:p>
            <a:pPr marL="177800" marR="0" lvl="0" indent="-177800" algn="l" rtl="0">
              <a:lnSpc>
                <a:spcPct val="130000"/>
              </a:lnSpc>
              <a:spcBef>
                <a:spcPts val="360"/>
              </a:spcBef>
              <a:spcAft>
                <a:spcPts val="0"/>
              </a:spcAft>
              <a:buClr>
                <a:schemeClr val="lt1"/>
              </a:buClr>
              <a:buSzPts val="1800"/>
              <a:buFont typeface="Arial"/>
              <a:buChar char="•"/>
            </a:pPr>
            <a:r>
              <a:rPr lang="en-US" sz="1800" dirty="0" err="1" smtClean="0">
                <a:solidFill>
                  <a:schemeClr val="lt1"/>
                </a:solidFill>
                <a:latin typeface="Meiryo UI" panose="020B0604030504040204" pitchFamily="50" charset="-128"/>
                <a:ea typeface="Meiryo UI" panose="020B0604030504040204" pitchFamily="50" charset="-128"/>
              </a:rPr>
              <a:t>新しいサーバーに</a:t>
            </a:r>
            <a:r>
              <a:rPr lang="en-US" sz="1800" dirty="0" smtClean="0">
                <a:solidFill>
                  <a:schemeClr val="lt1"/>
                </a:solidFill>
                <a:latin typeface="Meiryo UI" panose="020B0604030504040204" pitchFamily="50" charset="-128"/>
                <a:ea typeface="Meiryo UI" panose="020B0604030504040204" pitchFamily="50" charset="-128"/>
              </a:rPr>
              <a:t/>
            </a:r>
            <a:br>
              <a:rPr lang="en-US" sz="1800" dirty="0" smtClean="0">
                <a:solidFill>
                  <a:schemeClr val="lt1"/>
                </a:solidFill>
                <a:latin typeface="Meiryo UI" panose="020B0604030504040204" pitchFamily="50" charset="-128"/>
                <a:ea typeface="Meiryo UI" panose="020B0604030504040204" pitchFamily="50" charset="-128"/>
              </a:rPr>
            </a:br>
            <a:r>
              <a:rPr lang="en-US" sz="1800" dirty="0" err="1" smtClean="0">
                <a:solidFill>
                  <a:schemeClr val="lt1"/>
                </a:solidFill>
                <a:latin typeface="Meiryo UI" panose="020B0604030504040204" pitchFamily="50" charset="-128"/>
                <a:ea typeface="Meiryo UI" panose="020B0604030504040204" pitchFamily="50" charset="-128"/>
              </a:rPr>
              <a:t>ファイルをコピ</a:t>
            </a:r>
            <a:r>
              <a:rPr lang="en-US" sz="1800" dirty="0" smtClean="0">
                <a:solidFill>
                  <a:schemeClr val="lt1"/>
                </a:solidFill>
                <a:latin typeface="Meiryo UI" panose="020B0604030504040204" pitchFamily="50" charset="-128"/>
                <a:ea typeface="Meiryo UI" panose="020B0604030504040204" pitchFamily="50" charset="-128"/>
              </a:rPr>
              <a:t>ー</a:t>
            </a:r>
            <a:endParaRPr sz="1800" dirty="0">
              <a:solidFill>
                <a:schemeClr val="lt1"/>
              </a:solidFill>
              <a:latin typeface="Meiryo UI" panose="020B0604030504040204" pitchFamily="50" charset="-128"/>
              <a:ea typeface="Meiryo UI" panose="020B0604030504040204" pitchFamily="50" charset="-128"/>
            </a:endParaRPr>
          </a:p>
          <a:p>
            <a:pPr marL="177800" marR="0" lvl="0" indent="-177800" algn="l" rtl="0">
              <a:lnSpc>
                <a:spcPct val="130000"/>
              </a:lnSpc>
              <a:spcBef>
                <a:spcPts val="360"/>
              </a:spcBef>
              <a:spcAft>
                <a:spcPts val="0"/>
              </a:spcAft>
              <a:buClr>
                <a:schemeClr val="lt1"/>
              </a:buClr>
              <a:buSzPts val="1800"/>
              <a:buFont typeface="Arial"/>
              <a:buChar char="•"/>
            </a:pPr>
            <a:r>
              <a:rPr lang="en-US" sz="1800" dirty="0" err="1" smtClean="0">
                <a:solidFill>
                  <a:schemeClr val="lt1"/>
                </a:solidFill>
                <a:latin typeface="Meiryo UI" panose="020B0604030504040204" pitchFamily="50" charset="-128"/>
                <a:ea typeface="Meiryo UI" panose="020B0604030504040204" pitchFamily="50" charset="-128"/>
              </a:rPr>
              <a:t>アプリとユーザーを</a:t>
            </a:r>
            <a:r>
              <a:rPr lang="en-US" sz="1800" dirty="0" smtClean="0">
                <a:solidFill>
                  <a:schemeClr val="lt1"/>
                </a:solidFill>
                <a:latin typeface="Meiryo UI" panose="020B0604030504040204" pitchFamily="50" charset="-128"/>
                <a:ea typeface="Meiryo UI" panose="020B0604030504040204" pitchFamily="50" charset="-128"/>
              </a:rPr>
              <a:t/>
            </a:r>
            <a:br>
              <a:rPr lang="en-US" sz="1800" dirty="0" smtClean="0">
                <a:solidFill>
                  <a:schemeClr val="lt1"/>
                </a:solidFill>
                <a:latin typeface="Meiryo UI" panose="020B0604030504040204" pitchFamily="50" charset="-128"/>
                <a:ea typeface="Meiryo UI" panose="020B0604030504040204" pitchFamily="50" charset="-128"/>
              </a:rPr>
            </a:br>
            <a:r>
              <a:rPr lang="en-US" sz="1800" dirty="0" err="1" smtClean="0">
                <a:solidFill>
                  <a:schemeClr val="lt1"/>
                </a:solidFill>
                <a:latin typeface="Meiryo UI" panose="020B0604030504040204" pitchFamily="50" charset="-128"/>
                <a:ea typeface="Meiryo UI" panose="020B0604030504040204" pitchFamily="50" charset="-128"/>
              </a:rPr>
              <a:t>新しいURLにリダイレクト</a:t>
            </a:r>
            <a:endParaRPr sz="18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p:nvPr/>
        </p:nvSpPr>
        <p:spPr>
          <a:xfrm>
            <a:off x="620489" y="4533914"/>
            <a:ext cx="9982856" cy="8925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200" dirty="0" err="1">
                <a:solidFill>
                  <a:schemeClr val="lt1"/>
                </a:solidFill>
                <a:latin typeface="Meiryo UI" panose="020B0604030504040204" pitchFamily="50" charset="-128"/>
                <a:ea typeface="Meiryo UI" panose="020B0604030504040204" pitchFamily="50" charset="-128"/>
              </a:rPr>
              <a:t>QNAPオールフラッシュNAS</a:t>
            </a:r>
            <a:endParaRPr dirty="0">
              <a:latin typeface="Meiryo UI" panose="020B0604030504040204" pitchFamily="50" charset="-128"/>
              <a:ea typeface="Meiryo UI" panose="020B0604030504040204" pitchFamily="50" charset="-128"/>
            </a:endParaRPr>
          </a:p>
        </p:txBody>
      </p:sp>
      <p:sp>
        <p:nvSpPr>
          <p:cNvPr id="182" name="Google Shape;182;p29"/>
          <p:cNvSpPr txBox="1"/>
          <p:nvPr/>
        </p:nvSpPr>
        <p:spPr>
          <a:xfrm>
            <a:off x="686663" y="5704761"/>
            <a:ext cx="5715501"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dirty="0" err="1" smtClean="0">
                <a:solidFill>
                  <a:schemeClr val="lt1"/>
                </a:solidFill>
                <a:latin typeface="Meiryo UI" panose="020B0604030504040204" pitchFamily="50" charset="-128"/>
                <a:ea typeface="Meiryo UI" panose="020B0604030504040204" pitchFamily="50" charset="-128"/>
              </a:rPr>
              <a:t>拡張性</a:t>
            </a:r>
            <a:r>
              <a:rPr lang="ja-JP" altLang="en-US" sz="2000" dirty="0" smtClean="0">
                <a:solidFill>
                  <a:schemeClr val="lt1"/>
                </a:solidFill>
                <a:latin typeface="Meiryo UI" panose="020B0604030504040204" pitchFamily="50" charset="-128"/>
                <a:ea typeface="Meiryo UI" panose="020B0604030504040204" pitchFamily="50" charset="-128"/>
              </a:rPr>
              <a:t>があり、超高速</a:t>
            </a:r>
            <a:endParaRPr sz="2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183" name="Google Shape;183;p29"/>
          <p:cNvCxnSpPr/>
          <p:nvPr/>
        </p:nvCxnSpPr>
        <p:spPr>
          <a:xfrm>
            <a:off x="786055" y="5565613"/>
            <a:ext cx="8450309" cy="3914"/>
          </a:xfrm>
          <a:prstGeom prst="straightConnector1">
            <a:avLst/>
          </a:prstGeom>
          <a:noFill/>
          <a:ln w="15875" cap="flat" cmpd="sng">
            <a:solidFill>
              <a:srgbClr val="0000FF"/>
            </a:solidFill>
            <a:prstDash val="solid"/>
            <a:round/>
            <a:headEnd type="none" w="sm" len="sm"/>
            <a:tailEnd type="none" w="sm" len="sm"/>
          </a:ln>
        </p:spPr>
      </p:cxnSp>
    </p:spTree>
    <p:extLst>
      <p:ext uri="{BB962C8B-B14F-4D97-AF65-F5344CB8AC3E}">
        <p14:creationId xmlns:p14="http://schemas.microsoft.com/office/powerpoint/2010/main" val="356700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p:nvPr/>
        </p:nvSpPr>
        <p:spPr>
          <a:xfrm>
            <a:off x="957368" y="111920"/>
            <a:ext cx="10532837" cy="132343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1" dirty="0" err="1">
                <a:solidFill>
                  <a:schemeClr val="lt1"/>
                </a:solidFill>
                <a:latin typeface="Meiryo UI" panose="020B0604030504040204" pitchFamily="50" charset="-128"/>
                <a:ea typeface="Meiryo UI" panose="020B0604030504040204" pitchFamily="50" charset="-128"/>
              </a:rPr>
              <a:t>SSD</a:t>
            </a:r>
            <a:r>
              <a:rPr lang="en-US" sz="4000" b="1" dirty="0" err="1" smtClean="0">
                <a:solidFill>
                  <a:schemeClr val="lt1"/>
                </a:solidFill>
                <a:latin typeface="Meiryo UI" panose="020B0604030504040204" pitchFamily="50" charset="-128"/>
                <a:ea typeface="Meiryo UI" panose="020B0604030504040204" pitchFamily="50" charset="-128"/>
              </a:rPr>
              <a:t>の耐久性を</a:t>
            </a:r>
            <a:r>
              <a:rPr lang="ja-JP" altLang="en-US" sz="4000" b="1" dirty="0" smtClean="0">
                <a:solidFill>
                  <a:schemeClr val="lt1"/>
                </a:solidFill>
                <a:latin typeface="Meiryo UI" panose="020B0604030504040204" pitchFamily="50" charset="-128"/>
                <a:ea typeface="Meiryo UI" panose="020B0604030504040204" pitchFamily="50" charset="-128"/>
              </a:rPr>
              <a:t>高める</a:t>
            </a:r>
            <a:r>
              <a:rPr lang="en-US" altLang="ja-JP" sz="4000" b="1" dirty="0" smtClean="0">
                <a:solidFill>
                  <a:schemeClr val="lt1"/>
                </a:solidFill>
                <a:latin typeface="Meiryo UI" panose="020B0604030504040204" pitchFamily="50" charset="-128"/>
                <a:ea typeface="Meiryo UI" panose="020B0604030504040204" pitchFamily="50" charset="-128"/>
              </a:rPr>
              <a:t/>
            </a:r>
            <a:br>
              <a:rPr lang="en-US" altLang="ja-JP" sz="4000" b="1" dirty="0" smtClean="0">
                <a:solidFill>
                  <a:schemeClr val="lt1"/>
                </a:solidFill>
                <a:latin typeface="Meiryo UI" panose="020B0604030504040204" pitchFamily="50" charset="-128"/>
                <a:ea typeface="Meiryo UI" panose="020B0604030504040204" pitchFamily="50" charset="-128"/>
              </a:rPr>
            </a:br>
            <a:r>
              <a:rPr lang="en-US" sz="4000" b="1" dirty="0" err="1" smtClean="0">
                <a:solidFill>
                  <a:schemeClr val="lt1"/>
                </a:solidFill>
                <a:latin typeface="Meiryo UI" panose="020B0604030504040204" pitchFamily="50" charset="-128"/>
                <a:ea typeface="Meiryo UI" panose="020B0604030504040204" pitchFamily="50" charset="-128"/>
              </a:rPr>
              <a:t>強力なデータ削減</a:t>
            </a:r>
            <a:r>
              <a:rPr lang="ja-JP" altLang="en-US" sz="4000" b="1" dirty="0" smtClean="0">
                <a:solidFill>
                  <a:schemeClr val="lt1"/>
                </a:solidFill>
                <a:latin typeface="Meiryo UI" panose="020B0604030504040204" pitchFamily="50" charset="-128"/>
                <a:ea typeface="Meiryo UI" panose="020B0604030504040204" pitchFamily="50" charset="-128"/>
              </a:rPr>
              <a:t>に対応する</a:t>
            </a:r>
            <a:r>
              <a:rPr lang="en-US" sz="4000" b="1" dirty="0" smtClean="0">
                <a:solidFill>
                  <a:schemeClr val="lt1"/>
                </a:solidFill>
                <a:latin typeface="Meiryo UI" panose="020B0604030504040204" pitchFamily="50" charset="-128"/>
                <a:ea typeface="Meiryo UI" panose="020B0604030504040204" pitchFamily="50" charset="-128"/>
              </a:rPr>
              <a:t>TDS-h2489FU</a:t>
            </a:r>
            <a:endParaRPr dirty="0">
              <a:latin typeface="Meiryo UI" panose="020B0604030504040204" pitchFamily="50" charset="-128"/>
              <a:ea typeface="Meiryo UI" panose="020B0604030504040204" pitchFamily="50" charset="-128"/>
            </a:endParaRPr>
          </a:p>
        </p:txBody>
      </p:sp>
      <p:grpSp>
        <p:nvGrpSpPr>
          <p:cNvPr id="190" name="Google Shape;190;p30"/>
          <p:cNvGrpSpPr/>
          <p:nvPr/>
        </p:nvGrpSpPr>
        <p:grpSpPr>
          <a:xfrm>
            <a:off x="3564334" y="2912258"/>
            <a:ext cx="2783534" cy="1788638"/>
            <a:chOff x="2777649" y="1648820"/>
            <a:chExt cx="2384666" cy="1532335"/>
          </a:xfrm>
        </p:grpSpPr>
        <p:pic>
          <p:nvPicPr>
            <p:cNvPr id="191" name="Google Shape;191;p30"/>
            <p:cNvPicPr preferRelativeResize="0"/>
            <p:nvPr/>
          </p:nvPicPr>
          <p:blipFill rotWithShape="1">
            <a:blip r:embed="rId3">
              <a:alphaModFix/>
            </a:blip>
            <a:srcRect/>
            <a:stretch/>
          </p:blipFill>
          <p:spPr>
            <a:xfrm>
              <a:off x="2777649" y="1648820"/>
              <a:ext cx="2384666" cy="1532335"/>
            </a:xfrm>
            <a:prstGeom prst="rect">
              <a:avLst/>
            </a:prstGeom>
            <a:noFill/>
            <a:ln>
              <a:noFill/>
            </a:ln>
          </p:spPr>
        </p:pic>
        <p:pic>
          <p:nvPicPr>
            <p:cNvPr id="192" name="Google Shape;192;p30"/>
            <p:cNvPicPr preferRelativeResize="0"/>
            <p:nvPr/>
          </p:nvPicPr>
          <p:blipFill rotWithShape="1">
            <a:blip r:embed="rId4">
              <a:alphaModFix/>
            </a:blip>
            <a:srcRect/>
            <a:stretch/>
          </p:blipFill>
          <p:spPr>
            <a:xfrm>
              <a:off x="3152421" y="1732568"/>
              <a:ext cx="1635125" cy="1049643"/>
            </a:xfrm>
            <a:prstGeom prst="rect">
              <a:avLst/>
            </a:prstGeom>
            <a:noFill/>
            <a:ln w="9525" cap="flat" cmpd="sng">
              <a:solidFill>
                <a:srgbClr val="A5A5A5"/>
              </a:solidFill>
              <a:prstDash val="solid"/>
              <a:round/>
              <a:headEnd type="none" w="sm" len="sm"/>
              <a:tailEnd type="none" w="sm" len="sm"/>
            </a:ln>
          </p:spPr>
        </p:pic>
      </p:grpSp>
      <p:sp>
        <p:nvSpPr>
          <p:cNvPr id="193" name="Google Shape;193;p30"/>
          <p:cNvSpPr/>
          <p:nvPr/>
        </p:nvSpPr>
        <p:spPr>
          <a:xfrm>
            <a:off x="4021351" y="1964293"/>
            <a:ext cx="7425394" cy="2144317"/>
          </a:xfrm>
          <a:custGeom>
            <a:avLst/>
            <a:gdLst/>
            <a:ahLst/>
            <a:cxnLst/>
            <a:rect l="l" t="t" r="r" b="b"/>
            <a:pathLst>
              <a:path w="7736621" h="2159745" extrusionOk="0">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a:gsLst>
              <a:gs pos="0">
                <a:srgbClr val="00B0F0">
                  <a:alpha val="68627"/>
                </a:srgbClr>
              </a:gs>
              <a:gs pos="52999">
                <a:srgbClr val="00B0F0">
                  <a:alpha val="68627"/>
                </a:srgbClr>
              </a:gs>
              <a:gs pos="100000">
                <a:srgbClr val="00B0F0">
                  <a:alpha val="0"/>
                </a:srgbClr>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Meiryo UI" panose="020B0604030504040204" pitchFamily="50" charset="-128"/>
              <a:ea typeface="Meiryo UI" panose="020B0604030504040204" pitchFamily="50" charset="-128"/>
              <a:sym typeface="Arial"/>
            </a:endParaRPr>
          </a:p>
        </p:txBody>
      </p:sp>
      <p:grpSp>
        <p:nvGrpSpPr>
          <p:cNvPr id="194" name="Google Shape;194;p30"/>
          <p:cNvGrpSpPr/>
          <p:nvPr/>
        </p:nvGrpSpPr>
        <p:grpSpPr>
          <a:xfrm>
            <a:off x="7774941" y="5248179"/>
            <a:ext cx="1721708" cy="974480"/>
            <a:chOff x="9717799" y="4066229"/>
            <a:chExt cx="2786007" cy="1576868"/>
          </a:xfrm>
        </p:grpSpPr>
        <p:pic>
          <p:nvPicPr>
            <p:cNvPr id="195" name="Google Shape;195;p30"/>
            <p:cNvPicPr preferRelativeResize="0"/>
            <p:nvPr/>
          </p:nvPicPr>
          <p:blipFill rotWithShape="1">
            <a:blip r:embed="rId5">
              <a:alphaModFix/>
            </a:blip>
            <a:srcRect/>
            <a:stretch/>
          </p:blipFill>
          <p:spPr>
            <a:xfrm>
              <a:off x="9717799" y="4066229"/>
              <a:ext cx="2786007" cy="1576868"/>
            </a:xfrm>
            <a:prstGeom prst="rect">
              <a:avLst/>
            </a:prstGeom>
            <a:noFill/>
            <a:ln>
              <a:noFill/>
            </a:ln>
          </p:spPr>
        </p:pic>
        <p:grpSp>
          <p:nvGrpSpPr>
            <p:cNvPr id="196" name="Google Shape;196;p30"/>
            <p:cNvGrpSpPr/>
            <p:nvPr/>
          </p:nvGrpSpPr>
          <p:grpSpPr>
            <a:xfrm>
              <a:off x="10477230" y="4528346"/>
              <a:ext cx="1362897" cy="406200"/>
              <a:chOff x="7584538" y="5498765"/>
              <a:chExt cx="1362897" cy="406200"/>
            </a:xfrm>
          </p:grpSpPr>
          <p:sp>
            <p:nvSpPr>
              <p:cNvPr id="197" name="Google Shape;197;p30"/>
              <p:cNvSpPr/>
              <p:nvPr/>
            </p:nvSpPr>
            <p:spPr>
              <a:xfrm>
                <a:off x="7584538" y="5498765"/>
                <a:ext cx="280200" cy="406200"/>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A</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198" name="Google Shape;198;p30"/>
              <p:cNvSpPr/>
              <p:nvPr/>
            </p:nvSpPr>
            <p:spPr>
              <a:xfrm>
                <a:off x="8306337" y="5498765"/>
                <a:ext cx="280200" cy="406200"/>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C</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199" name="Google Shape;199;p30"/>
              <p:cNvSpPr/>
              <p:nvPr/>
            </p:nvSpPr>
            <p:spPr>
              <a:xfrm>
                <a:off x="7945437" y="5498765"/>
                <a:ext cx="280200" cy="406200"/>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B</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00" name="Google Shape;200;p30"/>
              <p:cNvSpPr/>
              <p:nvPr/>
            </p:nvSpPr>
            <p:spPr>
              <a:xfrm>
                <a:off x="8667235" y="5498765"/>
                <a:ext cx="280200" cy="406200"/>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D</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grpSp>
        <p:nvGrpSpPr>
          <p:cNvPr id="201" name="Google Shape;201;p30"/>
          <p:cNvGrpSpPr/>
          <p:nvPr/>
        </p:nvGrpSpPr>
        <p:grpSpPr>
          <a:xfrm>
            <a:off x="5791375" y="5248179"/>
            <a:ext cx="3733681" cy="974480"/>
            <a:chOff x="6147389" y="4066228"/>
            <a:chExt cx="6041713" cy="1576868"/>
          </a:xfrm>
        </p:grpSpPr>
        <p:pic>
          <p:nvPicPr>
            <p:cNvPr id="202" name="Google Shape;202;p30"/>
            <p:cNvPicPr preferRelativeResize="0"/>
            <p:nvPr/>
          </p:nvPicPr>
          <p:blipFill rotWithShape="1">
            <a:blip r:embed="rId5">
              <a:alphaModFix/>
            </a:blip>
            <a:srcRect/>
            <a:stretch/>
          </p:blipFill>
          <p:spPr>
            <a:xfrm>
              <a:off x="6147389" y="4066228"/>
              <a:ext cx="2786007" cy="1576868"/>
            </a:xfrm>
            <a:prstGeom prst="rect">
              <a:avLst/>
            </a:prstGeom>
            <a:noFill/>
            <a:ln>
              <a:noFill/>
            </a:ln>
          </p:spPr>
        </p:pic>
        <p:sp>
          <p:nvSpPr>
            <p:cNvPr id="203" name="Google Shape;203;p30"/>
            <p:cNvSpPr/>
            <p:nvPr/>
          </p:nvSpPr>
          <p:spPr>
            <a:xfrm>
              <a:off x="9355400" y="5195289"/>
              <a:ext cx="2833702" cy="26644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ja-JP" altLang="en-US" sz="1200" b="1" dirty="0" smtClean="0">
                  <a:solidFill>
                    <a:schemeClr val="lt1"/>
                  </a:solidFill>
                  <a:latin typeface="Meiryo UI" panose="020B0604030504040204" pitchFamily="50" charset="-128"/>
                  <a:ea typeface="Meiryo UI" panose="020B0604030504040204" pitchFamily="50" charset="-128"/>
                </a:rPr>
                <a:t>重複排除されたデータ</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04" name="Google Shape;204;p30"/>
          <p:cNvGrpSpPr/>
          <p:nvPr/>
        </p:nvGrpSpPr>
        <p:grpSpPr>
          <a:xfrm>
            <a:off x="3861295" y="5248179"/>
            <a:ext cx="1721708" cy="974480"/>
            <a:chOff x="2576979" y="4066229"/>
            <a:chExt cx="2786007" cy="1576868"/>
          </a:xfrm>
        </p:grpSpPr>
        <p:pic>
          <p:nvPicPr>
            <p:cNvPr id="205" name="Google Shape;205;p30"/>
            <p:cNvPicPr preferRelativeResize="0"/>
            <p:nvPr/>
          </p:nvPicPr>
          <p:blipFill rotWithShape="1">
            <a:blip r:embed="rId5">
              <a:alphaModFix/>
            </a:blip>
            <a:srcRect/>
            <a:stretch/>
          </p:blipFill>
          <p:spPr>
            <a:xfrm>
              <a:off x="2576979" y="4066229"/>
              <a:ext cx="2786007" cy="1576868"/>
            </a:xfrm>
            <a:prstGeom prst="rect">
              <a:avLst/>
            </a:prstGeom>
            <a:noFill/>
            <a:ln>
              <a:noFill/>
            </a:ln>
          </p:spPr>
        </p:pic>
        <p:grpSp>
          <p:nvGrpSpPr>
            <p:cNvPr id="206" name="Google Shape;206;p30"/>
            <p:cNvGrpSpPr/>
            <p:nvPr/>
          </p:nvGrpSpPr>
          <p:grpSpPr>
            <a:xfrm>
              <a:off x="3065882" y="4256204"/>
              <a:ext cx="1852740" cy="909847"/>
              <a:chOff x="4327765" y="3622547"/>
              <a:chExt cx="1852740" cy="909847"/>
            </a:xfrm>
          </p:grpSpPr>
          <p:sp>
            <p:nvSpPr>
              <p:cNvPr id="207" name="Google Shape;207;p30"/>
              <p:cNvSpPr/>
              <p:nvPr/>
            </p:nvSpPr>
            <p:spPr>
              <a:xfrm>
                <a:off x="4327765" y="3622547"/>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A</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08" name="Google Shape;208;p30"/>
              <p:cNvSpPr/>
              <p:nvPr/>
            </p:nvSpPr>
            <p:spPr>
              <a:xfrm>
                <a:off x="5293125" y="3622547"/>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C</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09" name="Google Shape;209;p30"/>
              <p:cNvSpPr/>
              <p:nvPr/>
            </p:nvSpPr>
            <p:spPr>
              <a:xfrm>
                <a:off x="4810445" y="3622547"/>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B</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10" name="Google Shape;210;p30"/>
              <p:cNvSpPr/>
              <p:nvPr/>
            </p:nvSpPr>
            <p:spPr>
              <a:xfrm>
                <a:off x="5775805" y="3622547"/>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D</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11" name="Google Shape;211;p30"/>
              <p:cNvSpPr/>
              <p:nvPr/>
            </p:nvSpPr>
            <p:spPr>
              <a:xfrm>
                <a:off x="5293125" y="4129508"/>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A</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12" name="Google Shape;212;p30"/>
              <p:cNvSpPr/>
              <p:nvPr/>
            </p:nvSpPr>
            <p:spPr>
              <a:xfrm>
                <a:off x="4810445" y="4129508"/>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C</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13" name="Google Shape;213;p30"/>
              <p:cNvSpPr/>
              <p:nvPr/>
            </p:nvSpPr>
            <p:spPr>
              <a:xfrm>
                <a:off x="5775805" y="4129508"/>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B</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14" name="Google Shape;214;p30"/>
              <p:cNvSpPr/>
              <p:nvPr/>
            </p:nvSpPr>
            <p:spPr>
              <a:xfrm>
                <a:off x="4327765" y="4129508"/>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Meiryo UI" panose="020B0604030504040204" pitchFamily="50" charset="-128"/>
                    <a:ea typeface="Meiryo UI" panose="020B0604030504040204" pitchFamily="50" charset="-128"/>
                    <a:sym typeface="Arial"/>
                  </a:rPr>
                  <a:t>D</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215" name="Google Shape;215;p30"/>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元の</a:t>
              </a:r>
              <a:r>
                <a:rPr lang="ja-JP" altLang="en-US" sz="1200" b="1" dirty="0" smtClean="0">
                  <a:solidFill>
                    <a:schemeClr val="lt1"/>
                  </a:solidFill>
                  <a:latin typeface="Meiryo UI" panose="020B0604030504040204" pitchFamily="50" charset="-128"/>
                  <a:ea typeface="Meiryo UI" panose="020B0604030504040204" pitchFamily="50" charset="-128"/>
                </a:rPr>
                <a:t>データ</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16" name="Google Shape;216;p30"/>
          <p:cNvGrpSpPr/>
          <p:nvPr/>
        </p:nvGrpSpPr>
        <p:grpSpPr>
          <a:xfrm>
            <a:off x="9768496" y="5248179"/>
            <a:ext cx="1721708" cy="974480"/>
            <a:chOff x="9725980" y="1758187"/>
            <a:chExt cx="2786007" cy="1576868"/>
          </a:xfrm>
        </p:grpSpPr>
        <p:pic>
          <p:nvPicPr>
            <p:cNvPr id="217" name="Google Shape;217;p30"/>
            <p:cNvPicPr preferRelativeResize="0"/>
            <p:nvPr/>
          </p:nvPicPr>
          <p:blipFill rotWithShape="1">
            <a:blip r:embed="rId5">
              <a:alphaModFix/>
            </a:blip>
            <a:srcRect/>
            <a:stretch/>
          </p:blipFill>
          <p:spPr>
            <a:xfrm>
              <a:off x="9725980" y="1758187"/>
              <a:ext cx="2786007" cy="1576868"/>
            </a:xfrm>
            <a:prstGeom prst="rect">
              <a:avLst/>
            </a:prstGeom>
            <a:noFill/>
            <a:ln>
              <a:noFill/>
            </a:ln>
          </p:spPr>
        </p:pic>
        <p:sp>
          <p:nvSpPr>
            <p:cNvPr id="218" name="Google Shape;218;p30"/>
            <p:cNvSpPr/>
            <p:nvPr/>
          </p:nvSpPr>
          <p:spPr>
            <a:xfrm>
              <a:off x="10415736" y="2977734"/>
              <a:ext cx="1791998" cy="17595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200" b="1" i="0" u="none" strike="noStrike" cap="none" dirty="0" smtClean="0">
                  <a:solidFill>
                    <a:schemeClr val="lt1"/>
                  </a:solidFill>
                  <a:latin typeface="Meiryo UI" panose="020B0604030504040204" pitchFamily="50" charset="-128"/>
                  <a:ea typeface="Meiryo UI" panose="020B0604030504040204" pitchFamily="50" charset="-128"/>
                  <a:sym typeface="Arial"/>
                </a:rPr>
                <a:t>SSD</a:t>
              </a:r>
              <a:r>
                <a:rPr lang="ja-JP" altLang="en-US" sz="1200" b="1" i="0" u="none" strike="noStrike" cap="none" dirty="0" smtClean="0">
                  <a:solidFill>
                    <a:schemeClr val="lt1"/>
                  </a:solidFill>
                  <a:latin typeface="Meiryo UI" panose="020B0604030504040204" pitchFamily="50" charset="-128"/>
                  <a:ea typeface="Meiryo UI" panose="020B0604030504040204" pitchFamily="50" charset="-128"/>
                  <a:sym typeface="Arial"/>
                </a:rPr>
                <a:t>プール</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19" name="Google Shape;219;p30"/>
            <p:cNvPicPr preferRelativeResize="0"/>
            <p:nvPr/>
          </p:nvPicPr>
          <p:blipFill rotWithShape="1">
            <a:blip r:embed="rId6">
              <a:alphaModFix/>
            </a:blip>
            <a:srcRect/>
            <a:stretch/>
          </p:blipFill>
          <p:spPr>
            <a:xfrm>
              <a:off x="10040036" y="2014501"/>
              <a:ext cx="617065" cy="785355"/>
            </a:xfrm>
            <a:prstGeom prst="rect">
              <a:avLst/>
            </a:prstGeom>
            <a:noFill/>
            <a:ln>
              <a:noFill/>
            </a:ln>
          </p:spPr>
        </p:pic>
        <p:pic>
          <p:nvPicPr>
            <p:cNvPr id="220" name="Google Shape;220;p30"/>
            <p:cNvPicPr preferRelativeResize="0"/>
            <p:nvPr/>
          </p:nvPicPr>
          <p:blipFill rotWithShape="1">
            <a:blip r:embed="rId6">
              <a:alphaModFix/>
            </a:blip>
            <a:srcRect/>
            <a:stretch/>
          </p:blipFill>
          <p:spPr>
            <a:xfrm>
              <a:off x="10817667" y="2014501"/>
              <a:ext cx="617065" cy="785355"/>
            </a:xfrm>
            <a:prstGeom prst="rect">
              <a:avLst/>
            </a:prstGeom>
            <a:noFill/>
            <a:ln>
              <a:noFill/>
            </a:ln>
          </p:spPr>
        </p:pic>
        <p:pic>
          <p:nvPicPr>
            <p:cNvPr id="221" name="Google Shape;221;p30"/>
            <p:cNvPicPr preferRelativeResize="0"/>
            <p:nvPr/>
          </p:nvPicPr>
          <p:blipFill rotWithShape="1">
            <a:blip r:embed="rId6">
              <a:alphaModFix/>
            </a:blip>
            <a:srcRect/>
            <a:stretch/>
          </p:blipFill>
          <p:spPr>
            <a:xfrm>
              <a:off x="11590669" y="2014501"/>
              <a:ext cx="617065" cy="785355"/>
            </a:xfrm>
            <a:prstGeom prst="rect">
              <a:avLst/>
            </a:prstGeom>
            <a:noFill/>
            <a:ln>
              <a:noFill/>
            </a:ln>
          </p:spPr>
        </p:pic>
      </p:grpSp>
      <p:grpSp>
        <p:nvGrpSpPr>
          <p:cNvPr id="222" name="Google Shape;222;p30"/>
          <p:cNvGrpSpPr/>
          <p:nvPr/>
        </p:nvGrpSpPr>
        <p:grpSpPr>
          <a:xfrm rot="5400000">
            <a:off x="4168267" y="4253781"/>
            <a:ext cx="1103918" cy="860199"/>
            <a:chOff x="2641159" y="3469016"/>
            <a:chExt cx="1085362" cy="896250"/>
          </a:xfrm>
        </p:grpSpPr>
        <p:sp>
          <p:nvSpPr>
            <p:cNvPr id="223" name="Google Shape;223;p30"/>
            <p:cNvSpPr/>
            <p:nvPr/>
          </p:nvSpPr>
          <p:spPr>
            <a:xfrm>
              <a:off x="2641159" y="3469016"/>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24" name="Google Shape;224;p30"/>
            <p:cNvSpPr/>
            <p:nvPr/>
          </p:nvSpPr>
          <p:spPr>
            <a:xfrm>
              <a:off x="2641159" y="3790391"/>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25" name="Google Shape;225;p30"/>
            <p:cNvSpPr/>
            <p:nvPr/>
          </p:nvSpPr>
          <p:spPr>
            <a:xfrm>
              <a:off x="2641159" y="4111766"/>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226" name="Google Shape;226;p30"/>
          <p:cNvSpPr/>
          <p:nvPr/>
        </p:nvSpPr>
        <p:spPr>
          <a:xfrm>
            <a:off x="5064786" y="4782298"/>
            <a:ext cx="762151" cy="248768"/>
          </a:xfrm>
          <a:prstGeom prst="rect">
            <a:avLst/>
          </a:prstGeom>
          <a:noFill/>
          <a:ln>
            <a:noFill/>
          </a:ln>
          <a:effectLst>
            <a:outerShdw blurRad="215900" dist="38100" dir="2700000" algn="tl" rotWithShape="0">
              <a:srgbClr val="000000">
                <a:alpha val="7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b="1">
                <a:solidFill>
                  <a:srgbClr val="03D2FB"/>
                </a:solidFill>
                <a:latin typeface="Meiryo UI" panose="020B0604030504040204" pitchFamily="50" charset="-128"/>
                <a:ea typeface="Meiryo UI" panose="020B0604030504040204" pitchFamily="50" charset="-128"/>
              </a:rPr>
              <a:t>書く</a:t>
            </a:r>
            <a:endParaRPr>
              <a:latin typeface="Meiryo UI" panose="020B0604030504040204" pitchFamily="50" charset="-128"/>
              <a:ea typeface="Meiryo UI" panose="020B0604030504040204" pitchFamily="50" charset="-128"/>
            </a:endParaRPr>
          </a:p>
        </p:txBody>
      </p:sp>
      <p:sp>
        <p:nvSpPr>
          <p:cNvPr id="227" name="Google Shape;227;p30"/>
          <p:cNvSpPr/>
          <p:nvPr/>
        </p:nvSpPr>
        <p:spPr>
          <a:xfrm>
            <a:off x="8847645" y="6205573"/>
            <a:ext cx="2573762" cy="5145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200" b="1" dirty="0" err="1">
                <a:solidFill>
                  <a:srgbClr val="03D2FB"/>
                </a:solidFill>
                <a:latin typeface="Meiryo UI" panose="020B0604030504040204" pitchFamily="50" charset="-128"/>
                <a:ea typeface="Meiryo UI" panose="020B0604030504040204" pitchFamily="50" charset="-128"/>
              </a:rPr>
              <a:t>SSD</a:t>
            </a:r>
            <a:r>
              <a:rPr lang="en-US" sz="1200" b="1" dirty="0" err="1" smtClean="0">
                <a:solidFill>
                  <a:srgbClr val="03D2FB"/>
                </a:solidFill>
                <a:latin typeface="Meiryo UI" panose="020B0604030504040204" pitchFamily="50" charset="-128"/>
                <a:ea typeface="Meiryo UI" panose="020B0604030504040204" pitchFamily="50" charset="-128"/>
              </a:rPr>
              <a:t>に可能な限り順</a:t>
            </a:r>
            <a:r>
              <a:rPr lang="ja-JP" altLang="en-US" sz="1200" b="1" dirty="0" smtClean="0">
                <a:solidFill>
                  <a:srgbClr val="03D2FB"/>
                </a:solidFill>
                <a:latin typeface="Meiryo UI" panose="020B0604030504040204" pitchFamily="50" charset="-128"/>
                <a:ea typeface="Meiryo UI" panose="020B0604030504040204" pitchFamily="50" charset="-128"/>
              </a:rPr>
              <a:t>に</a:t>
            </a:r>
            <a:r>
              <a:rPr lang="en-US" altLang="ja-JP" sz="1200" b="1" dirty="0" smtClean="0">
                <a:solidFill>
                  <a:srgbClr val="03D2FB"/>
                </a:solidFill>
                <a:latin typeface="Meiryo UI" panose="020B0604030504040204" pitchFamily="50" charset="-128"/>
                <a:ea typeface="Meiryo UI" panose="020B0604030504040204" pitchFamily="50" charset="-128"/>
              </a:rPr>
              <a:t/>
            </a:r>
            <a:br>
              <a:rPr lang="en-US" altLang="ja-JP" sz="1200" b="1" dirty="0" smtClean="0">
                <a:solidFill>
                  <a:srgbClr val="03D2FB"/>
                </a:solidFill>
                <a:latin typeface="Meiryo UI" panose="020B0604030504040204" pitchFamily="50" charset="-128"/>
                <a:ea typeface="Meiryo UI" panose="020B0604030504040204" pitchFamily="50" charset="-128"/>
              </a:rPr>
            </a:br>
            <a:r>
              <a:rPr lang="en-US" sz="1200" b="1" dirty="0" err="1" smtClean="0">
                <a:solidFill>
                  <a:srgbClr val="03D2FB"/>
                </a:solidFill>
                <a:latin typeface="Meiryo UI" panose="020B0604030504040204" pitchFamily="50" charset="-128"/>
                <a:ea typeface="Meiryo UI" panose="020B0604030504040204" pitchFamily="50" charset="-128"/>
              </a:rPr>
              <a:t>書き込みます</a:t>
            </a:r>
            <a:r>
              <a:rPr lang="en-US" sz="1200" b="1" dirty="0">
                <a:solidFill>
                  <a:srgbClr val="03D2F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28" name="Google Shape;228;p30"/>
          <p:cNvSpPr/>
          <p:nvPr/>
        </p:nvSpPr>
        <p:spPr>
          <a:xfrm>
            <a:off x="4996182" y="6229028"/>
            <a:ext cx="1329180" cy="24330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b="1">
                <a:solidFill>
                  <a:srgbClr val="03D2FB"/>
                </a:solidFill>
                <a:latin typeface="Meiryo UI" panose="020B0604030504040204" pitchFamily="50" charset="-128"/>
                <a:ea typeface="Meiryo UI" panose="020B0604030504040204" pitchFamily="50" charset="-128"/>
              </a:rPr>
              <a:t>圧縮</a:t>
            </a:r>
            <a:endParaRPr>
              <a:latin typeface="Meiryo UI" panose="020B0604030504040204" pitchFamily="50" charset="-128"/>
              <a:ea typeface="Meiryo UI" panose="020B0604030504040204" pitchFamily="50" charset="-128"/>
            </a:endParaRPr>
          </a:p>
        </p:txBody>
      </p:sp>
      <p:sp>
        <p:nvSpPr>
          <p:cNvPr id="229" name="Google Shape;229;p30"/>
          <p:cNvSpPr/>
          <p:nvPr/>
        </p:nvSpPr>
        <p:spPr>
          <a:xfrm>
            <a:off x="7013537" y="6229028"/>
            <a:ext cx="1407004" cy="2067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b="1">
                <a:solidFill>
                  <a:srgbClr val="03D2FB"/>
                </a:solidFill>
                <a:latin typeface="Meiryo UI" panose="020B0604030504040204" pitchFamily="50" charset="-128"/>
                <a:ea typeface="Meiryo UI" panose="020B0604030504040204" pitchFamily="50" charset="-128"/>
              </a:rPr>
              <a:t>重複排除</a:t>
            </a:r>
            <a:endParaRPr>
              <a:latin typeface="Meiryo UI" panose="020B0604030504040204" pitchFamily="50" charset="-128"/>
              <a:ea typeface="Meiryo UI" panose="020B0604030504040204" pitchFamily="50" charset="-128"/>
            </a:endParaRPr>
          </a:p>
        </p:txBody>
      </p:sp>
      <p:grpSp>
        <p:nvGrpSpPr>
          <p:cNvPr id="230" name="Google Shape;230;p30"/>
          <p:cNvGrpSpPr/>
          <p:nvPr/>
        </p:nvGrpSpPr>
        <p:grpSpPr>
          <a:xfrm>
            <a:off x="5410774" y="5550694"/>
            <a:ext cx="4495399" cy="436216"/>
            <a:chOff x="5102577" y="5060423"/>
            <a:chExt cx="4683818" cy="454500"/>
          </a:xfrm>
        </p:grpSpPr>
        <p:sp>
          <p:nvSpPr>
            <p:cNvPr id="231" name="Google Shape;231;p30"/>
            <p:cNvSpPr/>
            <p:nvPr/>
          </p:nvSpPr>
          <p:spPr>
            <a:xfrm>
              <a:off x="7114473"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2" name="Google Shape;232;p30"/>
            <p:cNvSpPr/>
            <p:nvPr/>
          </p:nvSpPr>
          <p:spPr>
            <a:xfrm>
              <a:off x="9206604"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3" name="Google Shape;233;p30"/>
            <p:cNvSpPr/>
            <p:nvPr/>
          </p:nvSpPr>
          <p:spPr>
            <a:xfrm>
              <a:off x="5102577"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234" name="Google Shape;234;p30"/>
          <p:cNvSpPr/>
          <p:nvPr/>
        </p:nvSpPr>
        <p:spPr>
          <a:xfrm>
            <a:off x="5760770" y="5983595"/>
            <a:ext cx="1838670" cy="19314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圧縮データ</a:t>
            </a:r>
            <a:endParaRPr sz="14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235" name="Google Shape;235;p30"/>
          <p:cNvSpPr/>
          <p:nvPr/>
        </p:nvSpPr>
        <p:spPr>
          <a:xfrm>
            <a:off x="6240017" y="5409315"/>
            <a:ext cx="173159" cy="25102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A</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6" name="Google Shape;236;p30"/>
          <p:cNvSpPr/>
          <p:nvPr/>
        </p:nvSpPr>
        <p:spPr>
          <a:xfrm>
            <a:off x="6686077" y="5409315"/>
            <a:ext cx="173159" cy="25102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C</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7" name="Google Shape;237;p30"/>
          <p:cNvSpPr/>
          <p:nvPr/>
        </p:nvSpPr>
        <p:spPr>
          <a:xfrm>
            <a:off x="6463047" y="5409315"/>
            <a:ext cx="173159" cy="25102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B</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8" name="Google Shape;238;p30"/>
          <p:cNvSpPr/>
          <p:nvPr/>
        </p:nvSpPr>
        <p:spPr>
          <a:xfrm>
            <a:off x="6909105" y="5409315"/>
            <a:ext cx="173159" cy="25102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D</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9" name="Google Shape;239;p30"/>
          <p:cNvSpPr/>
          <p:nvPr/>
        </p:nvSpPr>
        <p:spPr>
          <a:xfrm>
            <a:off x="6706299" y="5730135"/>
            <a:ext cx="173159" cy="25102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A</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40" name="Google Shape;240;p30"/>
          <p:cNvSpPr/>
          <p:nvPr/>
        </p:nvSpPr>
        <p:spPr>
          <a:xfrm>
            <a:off x="6474316" y="5739276"/>
            <a:ext cx="173159" cy="25102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C</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41" name="Google Shape;241;p30"/>
          <p:cNvSpPr/>
          <p:nvPr/>
        </p:nvSpPr>
        <p:spPr>
          <a:xfrm>
            <a:off x="6929535" y="5730135"/>
            <a:ext cx="173159" cy="25102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B</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42" name="Google Shape;242;p30"/>
          <p:cNvSpPr/>
          <p:nvPr/>
        </p:nvSpPr>
        <p:spPr>
          <a:xfrm>
            <a:off x="6251041" y="5739277"/>
            <a:ext cx="173159" cy="25102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Meiryo UI" panose="020B0604030504040204" pitchFamily="50" charset="-128"/>
                <a:ea typeface="Meiryo UI" panose="020B0604030504040204" pitchFamily="50" charset="-128"/>
              </a:rPr>
              <a:t>D</a:t>
            </a:r>
            <a:endParaRPr sz="1400" b="1" i="0" u="none" strike="noStrike" cap="none">
              <a:solidFill>
                <a:srgbClr val="000000"/>
              </a:solidFill>
              <a:latin typeface="Meiryo UI" panose="020B0604030504040204" pitchFamily="50" charset="-128"/>
              <a:ea typeface="Meiryo UI" panose="020B0604030504040204" pitchFamily="50" charset="-128"/>
              <a:sym typeface="Arial"/>
            </a:endParaRPr>
          </a:p>
        </p:txBody>
      </p:sp>
      <p:pic>
        <p:nvPicPr>
          <p:cNvPr id="243" name="Google Shape;243;p30"/>
          <p:cNvPicPr preferRelativeResize="0"/>
          <p:nvPr/>
        </p:nvPicPr>
        <p:blipFill rotWithShape="1">
          <a:blip r:embed="rId7">
            <a:alphaModFix/>
          </a:blip>
          <a:srcRect l="1085" t="2850" r="1272" b="2302"/>
          <a:stretch/>
        </p:blipFill>
        <p:spPr>
          <a:xfrm>
            <a:off x="7730045" y="3405784"/>
            <a:ext cx="3691362" cy="1540032"/>
          </a:xfrm>
          <a:prstGeom prst="rect">
            <a:avLst/>
          </a:prstGeom>
          <a:noFill/>
          <a:ln w="31750" cap="flat" cmpd="sng">
            <a:solidFill>
              <a:srgbClr val="999999"/>
            </a:solidFill>
            <a:prstDash val="solid"/>
            <a:round/>
            <a:headEnd type="none" w="sm" len="sm"/>
            <a:tailEnd type="none" w="sm" len="sm"/>
          </a:ln>
        </p:spPr>
      </p:pic>
      <p:pic>
        <p:nvPicPr>
          <p:cNvPr id="244" name="Google Shape;244;p30"/>
          <p:cNvPicPr preferRelativeResize="0"/>
          <p:nvPr/>
        </p:nvPicPr>
        <p:blipFill rotWithShape="1">
          <a:blip r:embed="rId8">
            <a:alphaModFix/>
          </a:blip>
          <a:srcRect/>
          <a:stretch/>
        </p:blipFill>
        <p:spPr>
          <a:xfrm rot="5400000">
            <a:off x="8140123" y="774335"/>
            <a:ext cx="914267" cy="5698829"/>
          </a:xfrm>
          <a:prstGeom prst="rect">
            <a:avLst/>
          </a:prstGeom>
          <a:noFill/>
          <a:ln>
            <a:noFill/>
          </a:ln>
        </p:spPr>
      </p:pic>
      <p:pic>
        <p:nvPicPr>
          <p:cNvPr id="245" name="Google Shape;245;p30"/>
          <p:cNvPicPr preferRelativeResize="0"/>
          <p:nvPr/>
        </p:nvPicPr>
        <p:blipFill rotWithShape="1">
          <a:blip r:embed="rId9">
            <a:alphaModFix/>
          </a:blip>
          <a:srcRect l="1052" t="41827" r="1819" b="10966"/>
          <a:stretch/>
        </p:blipFill>
        <p:spPr>
          <a:xfrm>
            <a:off x="5751734" y="1973102"/>
            <a:ext cx="5691120" cy="1508402"/>
          </a:xfrm>
          <a:prstGeom prst="rect">
            <a:avLst/>
          </a:prstGeom>
          <a:noFill/>
          <a:ln w="28575" cap="flat" cmpd="sng">
            <a:solidFill>
              <a:srgbClr val="00B0F0"/>
            </a:solidFill>
            <a:prstDash val="solid"/>
            <a:round/>
            <a:headEnd type="none" w="sm" len="sm"/>
            <a:tailEnd type="none" w="sm" len="sm"/>
          </a:ln>
        </p:spPr>
      </p:pic>
      <p:sp>
        <p:nvSpPr>
          <p:cNvPr id="246" name="Google Shape;246;p30"/>
          <p:cNvSpPr/>
          <p:nvPr/>
        </p:nvSpPr>
        <p:spPr>
          <a:xfrm flipH="1">
            <a:off x="1031063" y="2009220"/>
            <a:ext cx="4244082" cy="589428"/>
          </a:xfrm>
          <a:prstGeom prst="snip2DiagRect">
            <a:avLst>
              <a:gd name="adj1" fmla="val 0"/>
              <a:gd name="adj2" fmla="val 42596"/>
            </a:avLst>
          </a:prstGeom>
          <a:solidFill>
            <a:srgbClr val="EE6D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400" b="1" i="0" u="none" strike="noStrike" cap="none">
              <a:solidFill>
                <a:srgbClr val="EE6D2B"/>
              </a:solidFill>
              <a:latin typeface="Meiryo UI" panose="020B0604030504040204" pitchFamily="50" charset="-128"/>
              <a:ea typeface="Meiryo UI" panose="020B0604030504040204" pitchFamily="50" charset="-128"/>
              <a:sym typeface="Arial"/>
            </a:endParaRPr>
          </a:p>
        </p:txBody>
      </p:sp>
      <p:sp>
        <p:nvSpPr>
          <p:cNvPr id="247" name="Google Shape;247;p30"/>
          <p:cNvSpPr txBox="1"/>
          <p:nvPr/>
        </p:nvSpPr>
        <p:spPr>
          <a:xfrm>
            <a:off x="1119388" y="2022181"/>
            <a:ext cx="4186956"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dirty="0" err="1" smtClean="0">
                <a:solidFill>
                  <a:schemeClr val="lt1"/>
                </a:solidFill>
                <a:latin typeface="Meiryo UI" panose="020B0604030504040204" pitchFamily="50" charset="-128"/>
                <a:ea typeface="Meiryo UI" panose="020B0604030504040204" pitchFamily="50" charset="-128"/>
              </a:rPr>
              <a:t>書き込み前の</a:t>
            </a:r>
            <a:r>
              <a:rPr lang="en-US" sz="1600" b="1" dirty="0" smtClean="0">
                <a:solidFill>
                  <a:schemeClr val="lt1"/>
                </a:solidFill>
                <a:latin typeface="Meiryo UI" panose="020B0604030504040204" pitchFamily="50" charset="-128"/>
                <a:ea typeface="Meiryo UI" panose="020B0604030504040204" pitchFamily="50" charset="-128"/>
              </a:rPr>
              <a:t/>
            </a:r>
            <a:br>
              <a:rPr lang="en-US" sz="1600" b="1" dirty="0" smtClean="0">
                <a:solidFill>
                  <a:schemeClr val="lt1"/>
                </a:solidFill>
                <a:latin typeface="Meiryo UI" panose="020B0604030504040204" pitchFamily="50" charset="-128"/>
                <a:ea typeface="Meiryo UI" panose="020B0604030504040204" pitchFamily="50" charset="-128"/>
              </a:rPr>
            </a:br>
            <a:r>
              <a:rPr lang="en-US" sz="1600" b="1" dirty="0" err="1" smtClean="0">
                <a:solidFill>
                  <a:schemeClr val="lt1"/>
                </a:solidFill>
                <a:latin typeface="Meiryo UI" panose="020B0604030504040204" pitchFamily="50" charset="-128"/>
                <a:ea typeface="Meiryo UI" panose="020B0604030504040204" pitchFamily="50" charset="-128"/>
              </a:rPr>
              <a:t>インラインデータ処理中にのみ使用可能</a:t>
            </a:r>
            <a:endParaRPr sz="1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48" name="Google Shape;248;p30"/>
          <p:cNvSpPr/>
          <p:nvPr/>
        </p:nvSpPr>
        <p:spPr>
          <a:xfrm>
            <a:off x="978956" y="2847943"/>
            <a:ext cx="2730540" cy="1283979"/>
          </a:xfrm>
          <a:prstGeom prst="roundRect">
            <a:avLst>
              <a:gd name="adj" fmla="val 4524"/>
            </a:avLst>
          </a:prstGeom>
          <a:gradFill>
            <a:gsLst>
              <a:gs pos="0">
                <a:srgbClr val="1B008E"/>
              </a:gs>
              <a:gs pos="40000">
                <a:srgbClr val="0D60FE"/>
              </a:gs>
              <a:gs pos="50000">
                <a:srgbClr val="0D60FE">
                  <a:alpha val="68627"/>
                </a:srgbClr>
              </a:gs>
              <a:gs pos="100000">
                <a:srgbClr val="0D2670"/>
              </a:gs>
            </a:gsLst>
            <a:lin ang="5400000" scaled="0"/>
          </a:gradFill>
          <a:ln w="15875" cap="flat" cmpd="sng">
            <a:solidFill>
              <a:srgbClr val="1B008E"/>
            </a:solidFill>
            <a:prstDash val="solid"/>
            <a:round/>
            <a:headEnd type="none" w="sm" len="sm"/>
            <a:tailEnd type="none" w="sm" len="sm"/>
          </a:ln>
          <a:effectLst>
            <a:outerShdw blurRad="292100" dist="266700" dir="5400000" sx="94000" sy="94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249" name="Google Shape;249;p30"/>
          <p:cNvSpPr txBox="1"/>
          <p:nvPr/>
        </p:nvSpPr>
        <p:spPr>
          <a:xfrm>
            <a:off x="1007930" y="2855722"/>
            <a:ext cx="2471892" cy="1000981"/>
          </a:xfrm>
          <a:prstGeom prst="rect">
            <a:avLst/>
          </a:prstGeom>
          <a:noFill/>
          <a:ln>
            <a:noFill/>
          </a:ln>
        </p:spPr>
        <p:txBody>
          <a:bodyPr spcFirstLastPara="1" wrap="square" lIns="45675" tIns="45675" rIns="45675" bIns="45675" anchor="t" anchorCtr="0">
            <a:noAutofit/>
          </a:bodyPr>
          <a:lstStyle/>
          <a:p>
            <a:pPr marL="112773" marR="0" lvl="0" indent="0" algn="l" rtl="0">
              <a:lnSpc>
                <a:spcPct val="156250"/>
              </a:lnSpc>
              <a:spcBef>
                <a:spcPts val="0"/>
              </a:spcBef>
              <a:spcAft>
                <a:spcPts val="0"/>
              </a:spcAft>
              <a:buNone/>
            </a:pPr>
            <a:r>
              <a:rPr lang="en-US" sz="1600" dirty="0" err="1" smtClean="0">
                <a:solidFill>
                  <a:schemeClr val="lt1"/>
                </a:solidFill>
                <a:latin typeface="Meiryo UI" panose="020B0604030504040204" pitchFamily="50" charset="-128"/>
                <a:ea typeface="Meiryo UI" panose="020B0604030504040204" pitchFamily="50" charset="-128"/>
              </a:rPr>
              <a:t>インライン重複排除と</a:t>
            </a:r>
            <a:r>
              <a:rPr lang="en-US" sz="1600" dirty="0" smtClean="0">
                <a:solidFill>
                  <a:schemeClr val="lt1"/>
                </a:solidFill>
                <a:latin typeface="Meiryo UI" panose="020B0604030504040204" pitchFamily="50" charset="-128"/>
                <a:ea typeface="Meiryo UI" panose="020B0604030504040204" pitchFamily="50" charset="-128"/>
              </a:rPr>
              <a:t/>
            </a:r>
            <a:br>
              <a:rPr lang="en-US" sz="1600" dirty="0" smtClean="0">
                <a:solidFill>
                  <a:schemeClr val="lt1"/>
                </a:solidFill>
                <a:latin typeface="Meiryo UI" panose="020B0604030504040204" pitchFamily="50" charset="-128"/>
                <a:ea typeface="Meiryo UI" panose="020B0604030504040204" pitchFamily="50" charset="-128"/>
              </a:rPr>
            </a:br>
            <a:r>
              <a:rPr lang="en-US" sz="1600" dirty="0" err="1" smtClean="0">
                <a:solidFill>
                  <a:schemeClr val="lt1"/>
                </a:solidFill>
                <a:latin typeface="Meiryo UI" panose="020B0604030504040204" pitchFamily="50" charset="-128"/>
                <a:ea typeface="Meiryo UI" panose="020B0604030504040204" pitchFamily="50" charset="-128"/>
              </a:rPr>
              <a:t>圧縮機能を備えた</a:t>
            </a:r>
            <a:r>
              <a:rPr lang="en-US" sz="1600" dirty="0" smtClean="0">
                <a:solidFill>
                  <a:schemeClr val="lt1"/>
                </a:solidFill>
                <a:latin typeface="Meiryo UI" panose="020B0604030504040204" pitchFamily="50" charset="-128"/>
                <a:ea typeface="Meiryo UI" panose="020B0604030504040204" pitchFamily="50" charset="-128"/>
              </a:rPr>
              <a:t/>
            </a:r>
            <a:br>
              <a:rPr lang="en-US" sz="1600" dirty="0" smtClean="0">
                <a:solidFill>
                  <a:schemeClr val="lt1"/>
                </a:solidFill>
                <a:latin typeface="Meiryo UI" panose="020B0604030504040204" pitchFamily="50" charset="-128"/>
                <a:ea typeface="Meiryo UI" panose="020B0604030504040204" pitchFamily="50" charset="-128"/>
              </a:rPr>
            </a:br>
            <a:r>
              <a:rPr lang="en-US" sz="1600" dirty="0" err="1" smtClean="0">
                <a:solidFill>
                  <a:schemeClr val="lt1"/>
                </a:solidFill>
                <a:latin typeface="Meiryo UI" panose="020B0604030504040204" pitchFamily="50" charset="-128"/>
                <a:ea typeface="Meiryo UI" panose="020B0604030504040204" pitchFamily="50" charset="-128"/>
              </a:rPr>
              <a:t>ZFS</a:t>
            </a:r>
            <a:r>
              <a:rPr lang="en-US" sz="1600" dirty="0" err="1">
                <a:solidFill>
                  <a:schemeClr val="lt1"/>
                </a:solidFill>
                <a:latin typeface="Meiryo UI" panose="020B0604030504040204" pitchFamily="50" charset="-128"/>
                <a:ea typeface="Meiryo UI" panose="020B0604030504040204" pitchFamily="50" charset="-128"/>
              </a:rPr>
              <a:t>ファイルシステム</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50" name="Google Shape;250;p30"/>
          <p:cNvSpPr/>
          <p:nvPr/>
        </p:nvSpPr>
        <p:spPr>
          <a:xfrm>
            <a:off x="975752" y="4389076"/>
            <a:ext cx="2730540" cy="1839951"/>
          </a:xfrm>
          <a:prstGeom prst="roundRect">
            <a:avLst>
              <a:gd name="adj" fmla="val 4524"/>
            </a:avLst>
          </a:prstGeom>
          <a:gradFill>
            <a:gsLst>
              <a:gs pos="0">
                <a:srgbClr val="1B008E"/>
              </a:gs>
              <a:gs pos="40000">
                <a:srgbClr val="0D60FE"/>
              </a:gs>
              <a:gs pos="50000">
                <a:srgbClr val="0D60FE">
                  <a:alpha val="68627"/>
                </a:srgbClr>
              </a:gs>
              <a:gs pos="100000">
                <a:srgbClr val="0D2670"/>
              </a:gs>
            </a:gsLst>
            <a:lin ang="5400000" scaled="0"/>
          </a:gradFill>
          <a:ln w="15875" cap="flat" cmpd="sng">
            <a:solidFill>
              <a:srgbClr val="1B008E"/>
            </a:solidFill>
            <a:prstDash val="solid"/>
            <a:round/>
            <a:headEnd type="none" w="sm" len="sm"/>
            <a:tailEnd type="none" w="sm" len="sm"/>
          </a:ln>
          <a:effectLst>
            <a:outerShdw blurRad="292100" dist="266700" dir="5400000" sx="94000" sy="94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251" name="Google Shape;251;p30"/>
          <p:cNvSpPr txBox="1"/>
          <p:nvPr/>
        </p:nvSpPr>
        <p:spPr>
          <a:xfrm>
            <a:off x="957367" y="4350666"/>
            <a:ext cx="2801547" cy="1908058"/>
          </a:xfrm>
          <a:prstGeom prst="rect">
            <a:avLst/>
          </a:prstGeom>
          <a:noFill/>
          <a:ln>
            <a:noFill/>
          </a:ln>
        </p:spPr>
        <p:txBody>
          <a:bodyPr spcFirstLastPara="1" wrap="square" lIns="91425" tIns="91425" rIns="91425" bIns="91425" anchor="t" anchorCtr="0">
            <a:noAutofit/>
          </a:bodyPr>
          <a:lstStyle/>
          <a:p>
            <a:pPr marL="104775" marR="0" lvl="0" indent="0" algn="l" rtl="0">
              <a:lnSpc>
                <a:spcPct val="11875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SSD</a:t>
            </a:r>
            <a:r>
              <a:rPr lang="en-US" sz="1600" dirty="0" err="1" smtClean="0">
                <a:solidFill>
                  <a:schemeClr val="lt1"/>
                </a:solidFill>
                <a:latin typeface="Meiryo UI" panose="020B0604030504040204" pitchFamily="50" charset="-128"/>
                <a:ea typeface="Meiryo UI" panose="020B0604030504040204" pitchFamily="50" charset="-128"/>
              </a:rPr>
              <a:t>に直接書き込む</a:t>
            </a:r>
            <a:r>
              <a:rPr lang="ja-JP" altLang="en-US" sz="1600" dirty="0" smtClean="0">
                <a:solidFill>
                  <a:schemeClr val="lt1"/>
                </a:solidFill>
                <a:latin typeface="Meiryo UI" panose="020B0604030504040204" pitchFamily="50" charset="-128"/>
                <a:ea typeface="Meiryo UI" panose="020B0604030504040204" pitchFamily="50" charset="-128"/>
              </a:rPr>
              <a:t>際に</a:t>
            </a:r>
            <a:r>
              <a:rPr lang="en-US" sz="1600" dirty="0" err="1" smtClean="0">
                <a:solidFill>
                  <a:schemeClr val="lt1"/>
                </a:solidFill>
                <a:latin typeface="Meiryo UI" panose="020B0604030504040204" pitchFamily="50" charset="-128"/>
                <a:ea typeface="Meiryo UI" panose="020B0604030504040204" pitchFamily="50" charset="-128"/>
              </a:rPr>
              <a:t>必要</a:t>
            </a:r>
            <a:r>
              <a:rPr lang="ja-JP" altLang="en-US" sz="1600" dirty="0" smtClean="0">
                <a:solidFill>
                  <a:schemeClr val="lt1"/>
                </a:solidFill>
                <a:latin typeface="Meiryo UI" panose="020B0604030504040204" pitchFamily="50" charset="-128"/>
                <a:ea typeface="Meiryo UI" panose="020B0604030504040204" pitchFamily="50" charset="-128"/>
              </a:rPr>
              <a:t>な</a:t>
            </a:r>
            <a:r>
              <a:rPr lang="en-US" sz="1600" dirty="0" err="1" smtClean="0">
                <a:solidFill>
                  <a:schemeClr val="lt1"/>
                </a:solidFill>
                <a:latin typeface="Meiryo UI" panose="020B0604030504040204" pitchFamily="50" charset="-128"/>
                <a:ea typeface="Meiryo UI" panose="020B0604030504040204" pitchFamily="50" charset="-128"/>
              </a:rPr>
              <a:t>データサイズとパターンが削減されるためオ</a:t>
            </a:r>
            <a:r>
              <a:rPr lang="en-US" sz="1600" dirty="0" smtClean="0">
                <a:solidFill>
                  <a:schemeClr val="lt1"/>
                </a:solidFill>
                <a:latin typeface="Meiryo UI" panose="020B0604030504040204" pitchFamily="50" charset="-128"/>
                <a:ea typeface="Meiryo UI" panose="020B0604030504040204" pitchFamily="50" charset="-128"/>
              </a:rPr>
              <a:t>ー</a:t>
            </a:r>
            <a:r>
              <a:rPr lang="ja-JP" altLang="en-US" sz="1600" dirty="0" smtClean="0">
                <a:solidFill>
                  <a:schemeClr val="lt1"/>
                </a:solidFill>
                <a:latin typeface="Meiryo UI" panose="020B0604030504040204" pitchFamily="50" charset="-128"/>
                <a:ea typeface="Meiryo UI" panose="020B0604030504040204" pitchFamily="50" charset="-128"/>
              </a:rPr>
              <a:t>ル</a:t>
            </a:r>
            <a:r>
              <a:rPr lang="en-US" sz="1600" dirty="0" err="1" smtClean="0">
                <a:solidFill>
                  <a:schemeClr val="lt1"/>
                </a:solidFill>
                <a:latin typeface="Meiryo UI" panose="020B0604030504040204" pitchFamily="50" charset="-128"/>
                <a:ea typeface="Meiryo UI" panose="020B0604030504040204" pitchFamily="50" charset="-128"/>
              </a:rPr>
              <a:t>フラッシュおよび</a:t>
            </a:r>
            <a:r>
              <a:rPr lang="en-US" sz="1600" dirty="0" err="1">
                <a:solidFill>
                  <a:schemeClr val="lt1"/>
                </a:solidFill>
                <a:latin typeface="Meiryo UI" panose="020B0604030504040204" pitchFamily="50" charset="-128"/>
                <a:ea typeface="Meiryo UI" panose="020B0604030504040204" pitchFamily="50" charset="-128"/>
              </a:rPr>
              <a:t>SSD</a:t>
            </a:r>
            <a:r>
              <a:rPr lang="en-US" sz="1600" dirty="0" err="1" smtClean="0">
                <a:solidFill>
                  <a:schemeClr val="lt1"/>
                </a:solidFill>
                <a:latin typeface="Meiryo UI" panose="020B0604030504040204" pitchFamily="50" charset="-128"/>
                <a:ea typeface="Meiryo UI" panose="020B0604030504040204" pitchFamily="50" charset="-128"/>
              </a:rPr>
              <a:t>ス</a:t>
            </a:r>
            <a:r>
              <a:rPr lang="ja-JP" altLang="en-US" sz="1600" dirty="0" smtClean="0">
                <a:solidFill>
                  <a:schemeClr val="lt1"/>
                </a:solidFill>
                <a:latin typeface="Meiryo UI" panose="020B0604030504040204" pitchFamily="50" charset="-128"/>
                <a:ea typeface="Meiryo UI" panose="020B0604030504040204" pitchFamily="50" charset="-128"/>
              </a:rPr>
              <a:t>ト</a:t>
            </a:r>
            <a:r>
              <a:rPr lang="en-US" sz="1600" dirty="0" err="1" smtClean="0">
                <a:solidFill>
                  <a:schemeClr val="lt1"/>
                </a:solidFill>
                <a:latin typeface="Meiryo UI" panose="020B0604030504040204" pitchFamily="50" charset="-128"/>
                <a:ea typeface="Meiryo UI" panose="020B0604030504040204" pitchFamily="50" charset="-128"/>
              </a:rPr>
              <a:t>レージとペアリングするのが最適です</a:t>
            </a:r>
            <a:r>
              <a:rPr lang="en-US" sz="1600" dirty="0">
                <a:solidFill>
                  <a:schemeClr val="lt1"/>
                </a:solidFill>
                <a:latin typeface="Meiryo UI" panose="020B0604030504040204" pitchFamily="50" charset="-128"/>
                <a:ea typeface="Meiryo UI" panose="020B0604030504040204" pitchFamily="50" charset="-128"/>
              </a:rPr>
              <a:t>。</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151209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1"/>
          <p:cNvSpPr txBox="1"/>
          <p:nvPr/>
        </p:nvSpPr>
        <p:spPr>
          <a:xfrm>
            <a:off x="7114683" y="1932679"/>
            <a:ext cx="4864875" cy="14619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SSD </a:t>
            </a:r>
            <a:r>
              <a:rPr lang="en-US" dirty="0" smtClean="0">
                <a:solidFill>
                  <a:schemeClr val="lt1"/>
                </a:solidFill>
                <a:latin typeface="Meiryo UI" panose="020B0604030504040204" pitchFamily="50" charset="-128"/>
                <a:ea typeface="Meiryo UI" panose="020B0604030504040204" pitchFamily="50" charset="-128"/>
              </a:rPr>
              <a:t>RAID 5 </a:t>
            </a:r>
            <a:r>
              <a:rPr lang="en-US" dirty="0">
                <a:solidFill>
                  <a:schemeClr val="lt1"/>
                </a:solidFill>
                <a:latin typeface="Meiryo UI" panose="020B0604030504040204" pitchFamily="50" charset="-128"/>
                <a:ea typeface="Meiryo UI" panose="020B0604030504040204" pitchFamily="50" charset="-128"/>
              </a:rPr>
              <a:t>/ </a:t>
            </a:r>
            <a:r>
              <a:rPr lang="en-US" dirty="0" smtClean="0">
                <a:solidFill>
                  <a:schemeClr val="lt1"/>
                </a:solidFill>
                <a:latin typeface="Meiryo UI" panose="020B0604030504040204" pitchFamily="50" charset="-128"/>
                <a:ea typeface="Meiryo UI" panose="020B0604030504040204" pitchFamily="50" charset="-128"/>
              </a:rPr>
              <a:t>6 / 50 / 60 </a:t>
            </a:r>
            <a:r>
              <a:rPr lang="en-US" dirty="0">
                <a:solidFill>
                  <a:schemeClr val="lt1"/>
                </a:solidFill>
                <a:latin typeface="Meiryo UI" panose="020B0604030504040204" pitchFamily="50" charset="-128"/>
                <a:ea typeface="Meiryo UI" panose="020B0604030504040204" pitchFamily="50" charset="-128"/>
              </a:rPr>
              <a:t>/ </a:t>
            </a:r>
            <a:r>
              <a:rPr lang="en-US" dirty="0" smtClean="0">
                <a:solidFill>
                  <a:schemeClr val="lt1"/>
                </a:solidFill>
                <a:latin typeface="Meiryo UI" panose="020B0604030504040204" pitchFamily="50" charset="-128"/>
                <a:ea typeface="Meiryo UI" panose="020B0604030504040204" pitchFamily="50" charset="-128"/>
              </a:rPr>
              <a:t>TP(</a:t>
            </a:r>
            <a:r>
              <a:rPr lang="en-US" dirty="0" err="1" smtClean="0">
                <a:solidFill>
                  <a:schemeClr val="lt1"/>
                </a:solidFill>
                <a:latin typeface="Meiryo UI" panose="020B0604030504040204" pitchFamily="50" charset="-128"/>
                <a:ea typeface="Meiryo UI" panose="020B0604030504040204" pitchFamily="50" charset="-128"/>
              </a:rPr>
              <a:t>トリプルパリティ</a:t>
            </a:r>
            <a:r>
              <a:rPr lang="en-US" dirty="0" smtClean="0">
                <a:solidFill>
                  <a:schemeClr val="lt1"/>
                </a:solidFill>
                <a:latin typeface="Meiryo UI" panose="020B0604030504040204" pitchFamily="50" charset="-128"/>
                <a:ea typeface="Meiryo UI" panose="020B0604030504040204" pitchFamily="50" charset="-128"/>
              </a:rPr>
              <a:t>)</a:t>
            </a:r>
            <a:r>
              <a:rPr lang="en-US" dirty="0" err="1" smtClean="0">
                <a:solidFill>
                  <a:schemeClr val="lt1"/>
                </a:solidFill>
                <a:latin typeface="Meiryo UI" panose="020B0604030504040204" pitchFamily="50" charset="-128"/>
                <a:ea typeface="Meiryo UI" panose="020B0604030504040204" pitchFamily="50" charset="-128"/>
              </a:rPr>
              <a:t>の場合</a:t>
            </a:r>
            <a:endParaRPr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sz="12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注：QSALはいつでもアクティブ化でき、以前に構成されていないSSDパリティRAIDと互換性があります。</a:t>
            </a:r>
            <a:r>
              <a:rPr lang="en-US" sz="1200" dirty="0" err="1" smtClean="0">
                <a:solidFill>
                  <a:schemeClr val="lt1"/>
                </a:solidFill>
                <a:latin typeface="Meiryo UI" panose="020B0604030504040204" pitchFamily="50" charset="-128"/>
                <a:ea typeface="Meiryo UI" panose="020B0604030504040204" pitchFamily="50" charset="-128"/>
              </a:rPr>
              <a:t>再構築時間が</a:t>
            </a:r>
            <a:r>
              <a:rPr lang="ja-JP" altLang="en-US" sz="1200" dirty="0">
                <a:solidFill>
                  <a:schemeClr val="lt1"/>
                </a:solidFill>
                <a:latin typeface="Meiryo UI" panose="020B0604030504040204" pitchFamily="50" charset="-128"/>
                <a:ea typeface="Meiryo UI" panose="020B0604030504040204" pitchFamily="50" charset="-128"/>
              </a:rPr>
              <a:t>足りずに</a:t>
            </a:r>
            <a:r>
              <a:rPr lang="en-US" sz="1200" dirty="0" smtClean="0">
                <a:solidFill>
                  <a:schemeClr val="lt1"/>
                </a:solidFill>
                <a:latin typeface="Meiryo UI" panose="020B0604030504040204" pitchFamily="50" charset="-128"/>
                <a:ea typeface="Meiryo UI" panose="020B0604030504040204" pitchFamily="50" charset="-128"/>
              </a:rPr>
              <a:t>SSD RAIDが損傷するリスクを防ぐため、</a:t>
            </a:r>
            <a:r>
              <a:rPr lang="en-US" sz="1200" dirty="0">
                <a:solidFill>
                  <a:schemeClr val="lt1"/>
                </a:solidFill>
                <a:latin typeface="Meiryo UI" panose="020B0604030504040204" pitchFamily="50" charset="-128"/>
                <a:ea typeface="Meiryo UI" panose="020B0604030504040204" pitchFamily="50" charset="-128"/>
              </a:rPr>
              <a:t>SSDの寿命が50％に達する前にQSALを有効にすることをお勧めします。</a:t>
            </a:r>
            <a:endParaRPr sz="1200" dirty="0">
              <a:solidFill>
                <a:schemeClr val="lt1"/>
              </a:solidFill>
              <a:latin typeface="Meiryo UI" panose="020B0604030504040204" pitchFamily="50" charset="-128"/>
              <a:ea typeface="Meiryo UI" panose="020B0604030504040204" pitchFamily="50" charset="-128"/>
            </a:endParaRPr>
          </a:p>
        </p:txBody>
      </p:sp>
      <p:grpSp>
        <p:nvGrpSpPr>
          <p:cNvPr id="258" name="Google Shape;258;p31"/>
          <p:cNvGrpSpPr/>
          <p:nvPr/>
        </p:nvGrpSpPr>
        <p:grpSpPr>
          <a:xfrm>
            <a:off x="606168" y="2306089"/>
            <a:ext cx="1429875" cy="1283056"/>
            <a:chOff x="131648" y="1813613"/>
            <a:chExt cx="1072406" cy="962292"/>
          </a:xfrm>
        </p:grpSpPr>
        <p:grpSp>
          <p:nvGrpSpPr>
            <p:cNvPr id="259" name="Google Shape;259;p31"/>
            <p:cNvGrpSpPr/>
            <p:nvPr/>
          </p:nvGrpSpPr>
          <p:grpSpPr>
            <a:xfrm>
              <a:off x="131648" y="1813613"/>
              <a:ext cx="1072406" cy="962292"/>
              <a:chOff x="2369948" y="1461710"/>
              <a:chExt cx="1232742" cy="1106165"/>
            </a:xfrm>
          </p:grpSpPr>
          <p:pic>
            <p:nvPicPr>
              <p:cNvPr id="260" name="Google Shape;260;p31"/>
              <p:cNvPicPr preferRelativeResize="0"/>
              <p:nvPr/>
            </p:nvPicPr>
            <p:blipFill rotWithShape="1">
              <a:blip r:embed="rId3">
                <a:alphaModFix/>
              </a:blip>
              <a:srcRect b="-11442"/>
              <a:stretch/>
            </p:blipFill>
            <p:spPr>
              <a:xfrm rot="5400000">
                <a:off x="2433236" y="1398421"/>
                <a:ext cx="1106165" cy="1232742"/>
              </a:xfrm>
              <a:prstGeom prst="rect">
                <a:avLst/>
              </a:prstGeom>
              <a:noFill/>
              <a:ln>
                <a:noFill/>
              </a:ln>
              <a:effectLst>
                <a:outerShdw blurRad="215900" dist="190500" dir="780000" sx="94000" sy="94000" algn="tl" rotWithShape="0">
                  <a:srgbClr val="000000">
                    <a:alpha val="40000"/>
                  </a:srgbClr>
                </a:outerShdw>
              </a:effectLst>
            </p:spPr>
          </p:pic>
          <p:sp>
            <p:nvSpPr>
              <p:cNvPr id="261" name="Google Shape;261;p31"/>
              <p:cNvSpPr/>
              <p:nvPr/>
            </p:nvSpPr>
            <p:spPr>
              <a:xfrm>
                <a:off x="2507891" y="1659382"/>
                <a:ext cx="1094797" cy="701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dirty="0">
                    <a:solidFill>
                      <a:schemeClr val="lt1"/>
                    </a:solidFill>
                    <a:latin typeface="Meiryo UI" panose="020B0604030504040204" pitchFamily="50" charset="-128"/>
                    <a:ea typeface="Meiryo UI" panose="020B0604030504040204" pitchFamily="50" charset="-128"/>
                    <a:sym typeface="Arial"/>
                  </a:rPr>
                  <a:t>QSAL </a:t>
                </a:r>
                <a:endParaRPr dirty="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b="1" i="0" u="none" strike="noStrike" cap="none" dirty="0">
                    <a:solidFill>
                      <a:srgbClr val="FF0000"/>
                    </a:solidFill>
                    <a:latin typeface="Meiryo UI" panose="020B0604030504040204" pitchFamily="50" charset="-128"/>
                    <a:ea typeface="Meiryo UI" panose="020B0604030504040204" pitchFamily="50" charset="-128"/>
                    <a:sym typeface="Arial"/>
                  </a:rPr>
                  <a:t>Dynamic Distribution</a:t>
                </a:r>
                <a:endParaRPr sz="1200" b="1" i="0" u="none" strike="noStrike" cap="none" dirty="0">
                  <a:solidFill>
                    <a:srgbClr val="FF0000"/>
                  </a:solidFill>
                  <a:latin typeface="Meiryo UI" panose="020B0604030504040204" pitchFamily="50" charset="-128"/>
                  <a:ea typeface="Meiryo UI" panose="020B0604030504040204" pitchFamily="50" charset="-128"/>
                  <a:sym typeface="Arial"/>
                </a:endParaRPr>
              </a:p>
            </p:txBody>
          </p:sp>
        </p:grpSp>
        <p:pic>
          <p:nvPicPr>
            <p:cNvPr id="262" name="Google Shape;262;p31"/>
            <p:cNvPicPr preferRelativeResize="0"/>
            <p:nvPr/>
          </p:nvPicPr>
          <p:blipFill rotWithShape="1">
            <a:blip r:embed="rId4">
              <a:alphaModFix/>
            </a:blip>
            <a:srcRect b="71080"/>
            <a:stretch/>
          </p:blipFill>
          <p:spPr>
            <a:xfrm>
              <a:off x="279310" y="1878018"/>
              <a:ext cx="876300" cy="123958"/>
            </a:xfrm>
            <a:prstGeom prst="rect">
              <a:avLst/>
            </a:prstGeom>
            <a:noFill/>
            <a:ln>
              <a:noFill/>
            </a:ln>
          </p:spPr>
        </p:pic>
        <p:pic>
          <p:nvPicPr>
            <p:cNvPr id="263" name="Google Shape;263;p31"/>
            <p:cNvPicPr preferRelativeResize="0"/>
            <p:nvPr/>
          </p:nvPicPr>
          <p:blipFill rotWithShape="1">
            <a:blip r:embed="rId4">
              <a:alphaModFix/>
            </a:blip>
            <a:srcRect b="71080"/>
            <a:stretch/>
          </p:blipFill>
          <p:spPr>
            <a:xfrm>
              <a:off x="279310" y="2610221"/>
              <a:ext cx="876300" cy="123958"/>
            </a:xfrm>
            <a:prstGeom prst="rect">
              <a:avLst/>
            </a:prstGeom>
            <a:noFill/>
            <a:ln>
              <a:noFill/>
            </a:ln>
          </p:spPr>
        </p:pic>
      </p:grpSp>
      <p:pic>
        <p:nvPicPr>
          <p:cNvPr id="264" name="Google Shape;264;p31"/>
          <p:cNvPicPr preferRelativeResize="0"/>
          <p:nvPr/>
        </p:nvPicPr>
        <p:blipFill rotWithShape="1">
          <a:blip r:embed="rId5">
            <a:alphaModFix/>
          </a:blip>
          <a:srcRect/>
          <a:stretch/>
        </p:blipFill>
        <p:spPr>
          <a:xfrm>
            <a:off x="606169" y="3964757"/>
            <a:ext cx="6417915" cy="2491952"/>
          </a:xfrm>
          <a:prstGeom prst="rect">
            <a:avLst/>
          </a:prstGeom>
          <a:noFill/>
          <a:ln>
            <a:noFill/>
          </a:ln>
        </p:spPr>
      </p:pic>
      <p:sp>
        <p:nvSpPr>
          <p:cNvPr id="265" name="Google Shape;265;p31"/>
          <p:cNvSpPr txBox="1"/>
          <p:nvPr/>
        </p:nvSpPr>
        <p:spPr>
          <a:xfrm>
            <a:off x="903181" y="146822"/>
            <a:ext cx="11234632" cy="132343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1" dirty="0" err="1">
                <a:solidFill>
                  <a:schemeClr val="lt1"/>
                </a:solidFill>
                <a:latin typeface="Meiryo UI" panose="020B0604030504040204" pitchFamily="50" charset="-128"/>
                <a:ea typeface="Meiryo UI" panose="020B0604030504040204" pitchFamily="50" charset="-128"/>
              </a:rPr>
              <a:t>特許取得済みのQSAL</a:t>
            </a:r>
            <a:r>
              <a:rPr lang="en-US" sz="4000" b="1" dirty="0" err="1" smtClean="0">
                <a:solidFill>
                  <a:schemeClr val="lt1"/>
                </a:solidFill>
                <a:latin typeface="Meiryo UI" panose="020B0604030504040204" pitchFamily="50" charset="-128"/>
                <a:ea typeface="Meiryo UI" panose="020B0604030504040204" pitchFamily="50" charset="-128"/>
              </a:rPr>
              <a:t>テクノロジ</a:t>
            </a:r>
            <a:r>
              <a:rPr lang="en-US" sz="4000" b="1" dirty="0" smtClean="0">
                <a:solidFill>
                  <a:schemeClr val="lt1"/>
                </a:solidFill>
                <a:latin typeface="Meiryo UI" panose="020B0604030504040204" pitchFamily="50" charset="-128"/>
                <a:ea typeface="Meiryo UI" panose="020B0604030504040204" pitchFamily="50" charset="-128"/>
              </a:rPr>
              <a:t>ー: </a:t>
            </a:r>
          </a:p>
          <a:p>
            <a:pPr lvl="0"/>
            <a:r>
              <a:rPr lang="ja-JP" altLang="en-US" sz="4000" b="1" dirty="0">
                <a:solidFill>
                  <a:schemeClr val="lt1"/>
                </a:solidFill>
                <a:latin typeface="Meiryo UI" panose="020B0604030504040204" pitchFamily="50" charset="-128"/>
                <a:ea typeface="Meiryo UI" panose="020B0604030504040204" pitchFamily="50" charset="-128"/>
              </a:rPr>
              <a:t>複数の</a:t>
            </a:r>
            <a:r>
              <a:rPr lang="en-US" altLang="ja-JP" sz="4000" b="1" dirty="0">
                <a:solidFill>
                  <a:schemeClr val="lt1"/>
                </a:solidFill>
                <a:latin typeface="Meiryo UI" panose="020B0604030504040204" pitchFamily="50" charset="-128"/>
                <a:ea typeface="Meiryo UI" panose="020B0604030504040204" pitchFamily="50" charset="-128"/>
              </a:rPr>
              <a:t>SSD</a:t>
            </a:r>
            <a:r>
              <a:rPr lang="ja-JP" altLang="en-US" sz="4000" b="1" dirty="0">
                <a:solidFill>
                  <a:schemeClr val="lt1"/>
                </a:solidFill>
                <a:latin typeface="Meiryo UI" panose="020B0604030504040204" pitchFamily="50" charset="-128"/>
                <a:ea typeface="Meiryo UI" panose="020B0604030504040204" pitchFamily="50" charset="-128"/>
              </a:rPr>
              <a:t>の同時故障を防止</a:t>
            </a:r>
            <a:endParaRPr sz="4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66" name="Google Shape;266;p31"/>
          <p:cNvPicPr preferRelativeResize="0"/>
          <p:nvPr/>
        </p:nvPicPr>
        <p:blipFill rotWithShape="1">
          <a:blip r:embed="rId6">
            <a:alphaModFix/>
          </a:blip>
          <a:srcRect/>
          <a:stretch/>
        </p:blipFill>
        <p:spPr>
          <a:xfrm>
            <a:off x="7550599" y="3622089"/>
            <a:ext cx="3705547" cy="2983980"/>
          </a:xfrm>
          <a:prstGeom prst="rect">
            <a:avLst/>
          </a:prstGeom>
          <a:noFill/>
          <a:ln>
            <a:noFill/>
          </a:ln>
        </p:spPr>
      </p:pic>
      <p:pic>
        <p:nvPicPr>
          <p:cNvPr id="267" name="Google Shape;267;p31"/>
          <p:cNvPicPr preferRelativeResize="0"/>
          <p:nvPr/>
        </p:nvPicPr>
        <p:blipFill rotWithShape="1">
          <a:blip r:embed="rId7">
            <a:alphaModFix/>
          </a:blip>
          <a:srcRect/>
          <a:stretch/>
        </p:blipFill>
        <p:spPr>
          <a:xfrm>
            <a:off x="2337078" y="2522963"/>
            <a:ext cx="4481876" cy="1093578"/>
          </a:xfrm>
          <a:prstGeom prst="rect">
            <a:avLst/>
          </a:prstGeom>
          <a:noFill/>
          <a:ln>
            <a:noFill/>
          </a:ln>
        </p:spPr>
      </p:pic>
    </p:spTree>
    <p:extLst>
      <p:ext uri="{BB962C8B-B14F-4D97-AF65-F5344CB8AC3E}">
        <p14:creationId xmlns:p14="http://schemas.microsoft.com/office/powerpoint/2010/main" val="922955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2" descr="一張含有 電子用品 的圖片&#10;&#10;自動產生的描述"/>
          <p:cNvPicPr preferRelativeResize="0"/>
          <p:nvPr/>
        </p:nvPicPr>
        <p:blipFill rotWithShape="1">
          <a:blip r:embed="rId3">
            <a:alphaModFix/>
          </a:blip>
          <a:srcRect/>
          <a:stretch/>
        </p:blipFill>
        <p:spPr>
          <a:xfrm>
            <a:off x="-2183258" y="5085838"/>
            <a:ext cx="5494470" cy="1489001"/>
          </a:xfrm>
          <a:prstGeom prst="rect">
            <a:avLst/>
          </a:prstGeom>
          <a:noFill/>
          <a:ln>
            <a:noFill/>
          </a:ln>
        </p:spPr>
      </p:pic>
      <p:pic>
        <p:nvPicPr>
          <p:cNvPr id="274" name="Google Shape;274;p32"/>
          <p:cNvPicPr preferRelativeResize="0"/>
          <p:nvPr/>
        </p:nvPicPr>
        <p:blipFill rotWithShape="1">
          <a:blip r:embed="rId4">
            <a:alphaModFix/>
          </a:blip>
          <a:srcRect/>
          <a:stretch/>
        </p:blipFill>
        <p:spPr>
          <a:xfrm>
            <a:off x="7536277" y="3700079"/>
            <a:ext cx="2127427" cy="2717684"/>
          </a:xfrm>
          <a:prstGeom prst="rect">
            <a:avLst/>
          </a:prstGeom>
          <a:noFill/>
          <a:ln>
            <a:noFill/>
          </a:ln>
        </p:spPr>
      </p:pic>
      <p:sp>
        <p:nvSpPr>
          <p:cNvPr id="275" name="Google Shape;275;p32"/>
          <p:cNvSpPr txBox="1">
            <a:spLocks noGrp="1"/>
          </p:cNvSpPr>
          <p:nvPr>
            <p:ph type="title" idx="4294967295"/>
          </p:nvPr>
        </p:nvSpPr>
        <p:spPr>
          <a:xfrm>
            <a:off x="964844" y="33338"/>
            <a:ext cx="11227156" cy="1528762"/>
          </a:xfrm>
          <a:prstGeom prst="rect">
            <a:avLst/>
          </a:prstGeom>
          <a:noFill/>
          <a:ln>
            <a:noFill/>
          </a:ln>
        </p:spPr>
        <p:txBody>
          <a:bodyPr spcFirstLastPara="1" wrap="square" lIns="91425" tIns="45700" rIns="91425" bIns="45700" anchor="ctr" anchorCtr="0">
            <a:noAutofit/>
          </a:bodyPr>
          <a:lstStyle/>
          <a:p>
            <a:pPr lvl="0"/>
            <a:r>
              <a:rPr lang="en-US" altLang="ja-JP" sz="4000" b="1" dirty="0">
                <a:solidFill>
                  <a:schemeClr val="lt1"/>
                </a:solidFill>
                <a:latin typeface="Meiryo UI" panose="020B0604030504040204" pitchFamily="50" charset="-128"/>
                <a:ea typeface="Meiryo UI" panose="020B0604030504040204" pitchFamily="50" charset="-128"/>
                <a:cs typeface="Arial"/>
                <a:sym typeface="Arial"/>
              </a:rPr>
              <a:t>25GbE/10GbE/1GbE</a:t>
            </a:r>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トランシーバーをサポー</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ト</a:t>
            </a:r>
            <a:r>
              <a:rPr lang="en-US" altLang="ja-JP" sz="4000" b="1" dirty="0" smtClean="0">
                <a:solidFill>
                  <a:schemeClr val="lt1"/>
                </a:solidFill>
                <a:latin typeface="Meiryo UI" panose="020B0604030504040204" pitchFamily="50" charset="-128"/>
                <a:ea typeface="Meiryo UI" panose="020B0604030504040204" pitchFamily="50" charset="-128"/>
                <a:cs typeface="Arial"/>
                <a:sym typeface="Arial"/>
              </a:rPr>
              <a:t/>
            </a:r>
            <a:br>
              <a:rPr lang="en-US" altLang="ja-JP" sz="4000" b="1" dirty="0" smtClean="0">
                <a:solidFill>
                  <a:schemeClr val="lt1"/>
                </a:solidFill>
                <a:latin typeface="Meiryo UI" panose="020B0604030504040204" pitchFamily="50" charset="-128"/>
                <a:ea typeface="Meiryo UI" panose="020B0604030504040204" pitchFamily="50" charset="-128"/>
                <a:cs typeface="Arial"/>
                <a:sym typeface="Arial"/>
              </a:rPr>
            </a:b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様</a:t>
            </a:r>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々なネットワーク環境に対</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応</a:t>
            </a:r>
            <a:endParaRPr sz="4000" b="1"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276" name="Google Shape;276;p32"/>
          <p:cNvSpPr txBox="1"/>
          <p:nvPr/>
        </p:nvSpPr>
        <p:spPr>
          <a:xfrm>
            <a:off x="785056" y="1978217"/>
            <a:ext cx="10621887" cy="1354217"/>
          </a:xfrm>
          <a:prstGeom prst="rect">
            <a:avLst/>
          </a:prstGeom>
          <a:noFill/>
          <a:ln>
            <a:noFill/>
          </a:ln>
        </p:spPr>
        <p:txBody>
          <a:bodyPr spcFirstLastPara="1" wrap="square" lIns="121900" tIns="60950" rIns="121900" bIns="60950" anchor="t" anchorCtr="0">
            <a:noAutofit/>
          </a:bodyPr>
          <a:lstStyle/>
          <a:p>
            <a:pPr marL="232827" marR="0" lvl="0" indent="-232827" algn="l" rtl="0">
              <a:lnSpc>
                <a:spcPct val="100000"/>
              </a:lnSpc>
              <a:spcBef>
                <a:spcPts val="0"/>
              </a:spcBef>
              <a:spcAft>
                <a:spcPts val="0"/>
              </a:spcAft>
              <a:buClr>
                <a:srgbClr val="4092E5"/>
              </a:buClr>
              <a:buSzPts val="2000"/>
              <a:buFont typeface="Arial"/>
              <a:buChar char="•"/>
            </a:pPr>
            <a:r>
              <a:rPr lang="en-US" sz="2000" dirty="0">
                <a:solidFill>
                  <a:schemeClr val="lt1"/>
                </a:solidFill>
                <a:latin typeface="Meiryo UI" panose="020B0604030504040204" pitchFamily="50" charset="-128"/>
                <a:ea typeface="Meiryo UI" panose="020B0604030504040204" pitchFamily="50" charset="-128"/>
              </a:rPr>
              <a:t>SFP28トランシーバー用の内蔵</a:t>
            </a:r>
            <a:r>
              <a:rPr lang="en-US" sz="2000" dirty="0" smtClean="0">
                <a:solidFill>
                  <a:schemeClr val="lt1"/>
                </a:solidFill>
                <a:latin typeface="Meiryo UI" panose="020B0604030504040204" pitchFamily="50" charset="-128"/>
                <a:ea typeface="Meiryo UI" panose="020B0604030504040204" pitchFamily="50" charset="-128"/>
              </a:rPr>
              <a:t>2x 25GbE</a:t>
            </a:r>
            <a:r>
              <a:rPr lang="en-US" sz="2000" dirty="0">
                <a:solidFill>
                  <a:schemeClr val="lt1"/>
                </a:solidFill>
                <a:latin typeface="Meiryo UI" panose="020B0604030504040204" pitchFamily="50" charset="-128"/>
                <a:ea typeface="Meiryo UI" panose="020B0604030504040204" pitchFamily="50" charset="-128"/>
              </a:rPr>
              <a:t>ポート</a:t>
            </a:r>
            <a:endParaRPr sz="2000" dirty="0">
              <a:solidFill>
                <a:schemeClr val="lt1"/>
              </a:solidFill>
              <a:latin typeface="Meiryo UI" panose="020B0604030504040204" pitchFamily="50" charset="-128"/>
              <a:ea typeface="Meiryo UI" panose="020B0604030504040204" pitchFamily="50" charset="-128"/>
            </a:endParaRPr>
          </a:p>
          <a:p>
            <a:pPr marL="232827" lvl="0" indent="-232827">
              <a:buClr>
                <a:srgbClr val="4092E5"/>
              </a:buClr>
              <a:buSzPts val="2000"/>
              <a:buFont typeface="Arial"/>
              <a:buChar char="•"/>
            </a:pPr>
            <a:r>
              <a:rPr lang="ja-JP" altLang="en-US" sz="2000" dirty="0">
                <a:solidFill>
                  <a:schemeClr val="lt1"/>
                </a:solidFill>
                <a:latin typeface="Meiryo UI" panose="020B0604030504040204" pitchFamily="50" charset="-128"/>
                <a:ea typeface="Meiryo UI" panose="020B0604030504040204" pitchFamily="50" charset="-128"/>
              </a:rPr>
              <a:t>互換性のある</a:t>
            </a:r>
            <a:r>
              <a:rPr lang="en-US" altLang="ja-JP" sz="2000" dirty="0">
                <a:solidFill>
                  <a:schemeClr val="lt1"/>
                </a:solidFill>
                <a:latin typeface="Meiryo UI" panose="020B0604030504040204" pitchFamily="50" charset="-128"/>
                <a:ea typeface="Meiryo UI" panose="020B0604030504040204" pitchFamily="50" charset="-128"/>
              </a:rPr>
              <a:t>SFP+/SFP</a:t>
            </a:r>
            <a:r>
              <a:rPr lang="ja-JP" altLang="en-US" sz="2000" dirty="0">
                <a:solidFill>
                  <a:schemeClr val="lt1"/>
                </a:solidFill>
                <a:latin typeface="Meiryo UI" panose="020B0604030504040204" pitchFamily="50" charset="-128"/>
                <a:ea typeface="Meiryo UI" panose="020B0604030504040204" pitchFamily="50" charset="-128"/>
              </a:rPr>
              <a:t>トランシーバーで</a:t>
            </a:r>
            <a:r>
              <a:rPr lang="en-US" altLang="ja-JP" sz="2000" dirty="0">
                <a:solidFill>
                  <a:srgbClr val="FF0000"/>
                </a:solidFill>
                <a:latin typeface="Meiryo UI" panose="020B0604030504040204" pitchFamily="50" charset="-128"/>
                <a:ea typeface="Meiryo UI" panose="020B0604030504040204" pitchFamily="50" charset="-128"/>
              </a:rPr>
              <a:t>10GbE</a:t>
            </a:r>
            <a:r>
              <a:rPr lang="ja-JP" altLang="en-US" sz="2000" dirty="0">
                <a:solidFill>
                  <a:schemeClr val="lt1"/>
                </a:solidFill>
                <a:latin typeface="Meiryo UI" panose="020B0604030504040204" pitchFamily="50" charset="-128"/>
                <a:ea typeface="Meiryo UI" panose="020B0604030504040204" pitchFamily="50" charset="-128"/>
              </a:rPr>
              <a:t>および</a:t>
            </a:r>
            <a:r>
              <a:rPr lang="en-US" altLang="ja-JP" sz="2000" dirty="0">
                <a:solidFill>
                  <a:srgbClr val="FF0000"/>
                </a:solidFill>
                <a:latin typeface="Meiryo UI" panose="020B0604030504040204" pitchFamily="50" charset="-128"/>
                <a:ea typeface="Meiryo UI" panose="020B0604030504040204" pitchFamily="50" charset="-128"/>
              </a:rPr>
              <a:t>1GbE</a:t>
            </a:r>
            <a:r>
              <a:rPr lang="ja-JP" altLang="en-US" sz="2000" dirty="0">
                <a:solidFill>
                  <a:schemeClr val="lt1"/>
                </a:solidFill>
                <a:latin typeface="Meiryo UI" panose="020B0604030504040204" pitchFamily="50" charset="-128"/>
                <a:ea typeface="Meiryo UI" panose="020B0604030504040204" pitchFamily="50" charset="-128"/>
              </a:rPr>
              <a:t>ネットワークとの後方互換性あ</a:t>
            </a:r>
            <a:r>
              <a:rPr lang="ja-JP" altLang="en-US" sz="2000" dirty="0" smtClean="0">
                <a:solidFill>
                  <a:schemeClr val="lt1"/>
                </a:solidFill>
                <a:latin typeface="Meiryo UI" panose="020B0604030504040204" pitchFamily="50" charset="-128"/>
                <a:ea typeface="Meiryo UI" panose="020B0604030504040204" pitchFamily="50" charset="-128"/>
              </a:rPr>
              <a:t>り</a:t>
            </a:r>
            <a:endParaRPr lang="en-US" altLang="ja-JP" sz="2000" dirty="0" smtClean="0">
              <a:solidFill>
                <a:schemeClr val="lt1"/>
              </a:solidFill>
              <a:latin typeface="Meiryo UI" panose="020B0604030504040204" pitchFamily="50" charset="-128"/>
              <a:ea typeface="Meiryo UI" panose="020B0604030504040204" pitchFamily="50" charset="-128"/>
            </a:endParaRPr>
          </a:p>
          <a:p>
            <a:pPr marL="232827" lvl="0" indent="-232827">
              <a:buClr>
                <a:srgbClr val="4092E5"/>
              </a:buClr>
              <a:buSzPts val="2000"/>
              <a:buFont typeface="Arial"/>
              <a:buChar char="•"/>
            </a:pPr>
            <a:r>
              <a:rPr lang="ja-JP" altLang="en-US" sz="2000" dirty="0">
                <a:solidFill>
                  <a:schemeClr val="lt1"/>
                </a:solidFill>
                <a:latin typeface="Meiryo UI" panose="020B0604030504040204" pitchFamily="50" charset="-128"/>
                <a:ea typeface="Meiryo UI" panose="020B0604030504040204" pitchFamily="50" charset="-128"/>
              </a:rPr>
              <a:t>オートネゴシエーションによる自動速度検</a:t>
            </a:r>
            <a:r>
              <a:rPr lang="ja-JP" altLang="en-US" sz="2000" dirty="0" smtClean="0">
                <a:solidFill>
                  <a:schemeClr val="lt1"/>
                </a:solidFill>
                <a:latin typeface="Meiryo UI" panose="020B0604030504040204" pitchFamily="50" charset="-128"/>
                <a:ea typeface="Meiryo UI" panose="020B0604030504040204" pitchFamily="50" charset="-128"/>
              </a:rPr>
              <a:t>出</a:t>
            </a:r>
            <a:endParaRPr sz="2000" dirty="0">
              <a:solidFill>
                <a:schemeClr val="lt1"/>
              </a:solidFill>
              <a:latin typeface="Meiryo UI" panose="020B0604030504040204" pitchFamily="50" charset="-128"/>
              <a:ea typeface="Meiryo UI" panose="020B0604030504040204" pitchFamily="50" charset="-128"/>
            </a:endParaRPr>
          </a:p>
        </p:txBody>
      </p:sp>
      <p:pic>
        <p:nvPicPr>
          <p:cNvPr id="277" name="Google Shape;277;p32"/>
          <p:cNvPicPr preferRelativeResize="0"/>
          <p:nvPr/>
        </p:nvPicPr>
        <p:blipFill rotWithShape="1">
          <a:blip r:embed="rId5">
            <a:alphaModFix/>
          </a:blip>
          <a:srcRect/>
          <a:stretch/>
        </p:blipFill>
        <p:spPr>
          <a:xfrm>
            <a:off x="3629817" y="3288065"/>
            <a:ext cx="2826637" cy="1860516"/>
          </a:xfrm>
          <a:prstGeom prst="rect">
            <a:avLst/>
          </a:prstGeom>
          <a:noFill/>
          <a:ln>
            <a:noFill/>
          </a:ln>
          <a:effectLst>
            <a:outerShdw blurRad="101600" dist="38100" dir="2700000" algn="tl" rotWithShape="0">
              <a:srgbClr val="000000">
                <a:alpha val="40000"/>
              </a:srgbClr>
            </a:outerShdw>
          </a:effectLst>
        </p:spPr>
      </p:pic>
      <p:sp>
        <p:nvSpPr>
          <p:cNvPr id="278" name="Google Shape;278;p32"/>
          <p:cNvSpPr txBox="1"/>
          <p:nvPr/>
        </p:nvSpPr>
        <p:spPr>
          <a:xfrm>
            <a:off x="7486242" y="3746398"/>
            <a:ext cx="2013180" cy="6669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dirty="0">
                <a:solidFill>
                  <a:schemeClr val="lt1"/>
                </a:solidFill>
                <a:latin typeface="Meiryo UI" panose="020B0604030504040204" pitchFamily="50" charset="-128"/>
                <a:ea typeface="Meiryo UI" panose="020B0604030504040204" pitchFamily="50" charset="-128"/>
              </a:rPr>
              <a:t>10GbE </a:t>
            </a:r>
            <a:r>
              <a:rPr lang="en-US" sz="1867" dirty="0" smtClean="0">
                <a:solidFill>
                  <a:schemeClr val="lt1"/>
                </a:solidFill>
                <a:latin typeface="Meiryo UI" panose="020B0604030504040204" pitchFamily="50" charset="-128"/>
                <a:ea typeface="Meiryo UI" panose="020B0604030504040204" pitchFamily="50" charset="-128"/>
              </a:rPr>
              <a:t>SFP+</a:t>
            </a:r>
            <a:endParaRPr sz="1867"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67" dirty="0" err="1">
                <a:solidFill>
                  <a:schemeClr val="lt1"/>
                </a:solidFill>
                <a:latin typeface="Meiryo UI" panose="020B0604030504040204" pitchFamily="50" charset="-128"/>
                <a:ea typeface="Meiryo UI" panose="020B0604030504040204" pitchFamily="50" charset="-128"/>
              </a:rPr>
              <a:t>トランシーバ</a:t>
            </a:r>
            <a:r>
              <a:rPr lang="en-US" sz="1867" dirty="0">
                <a:solidFill>
                  <a:schemeClr val="lt1"/>
                </a:solidFill>
                <a:latin typeface="Meiryo UI" panose="020B0604030504040204" pitchFamily="50" charset="-128"/>
                <a:ea typeface="Meiryo UI" panose="020B0604030504040204" pitchFamily="50" charset="-128"/>
              </a:rPr>
              <a:t>ー</a:t>
            </a:r>
            <a:endParaRPr sz="1867" dirty="0">
              <a:solidFill>
                <a:schemeClr val="lt1"/>
              </a:solidFill>
              <a:latin typeface="Meiryo UI" panose="020B0604030504040204" pitchFamily="50" charset="-128"/>
              <a:ea typeface="Meiryo UI" panose="020B0604030504040204" pitchFamily="50" charset="-128"/>
            </a:endParaRPr>
          </a:p>
        </p:txBody>
      </p:sp>
      <p:cxnSp>
        <p:nvCxnSpPr>
          <p:cNvPr id="279" name="Google Shape;279;p32"/>
          <p:cNvCxnSpPr/>
          <p:nvPr/>
        </p:nvCxnSpPr>
        <p:spPr>
          <a:xfrm flipH="1">
            <a:off x="2138110" y="5331247"/>
            <a:ext cx="2137644" cy="505451"/>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sp>
        <p:nvSpPr>
          <p:cNvPr id="280" name="Google Shape;280;p32"/>
          <p:cNvSpPr txBox="1"/>
          <p:nvPr/>
        </p:nvSpPr>
        <p:spPr>
          <a:xfrm>
            <a:off x="3547742" y="4533028"/>
            <a:ext cx="3010079"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10GbEスイッチ</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QSW 10GbE</a:t>
            </a:r>
            <a:r>
              <a:rPr lang="en-US" sz="1600" dirty="0">
                <a:solidFill>
                  <a:schemeClr val="lt1"/>
                </a:solidFill>
                <a:latin typeface="Meiryo UI" panose="020B0604030504040204" pitchFamily="50" charset="-128"/>
                <a:ea typeface="Meiryo UI" panose="020B0604030504040204" pitchFamily="50" charset="-128"/>
              </a:rPr>
              <a:t>スイッチシリーズ</a:t>
            </a:r>
            <a:endParaRPr sz="1600" dirty="0">
              <a:solidFill>
                <a:schemeClr val="lt1"/>
              </a:solidFill>
              <a:latin typeface="Meiryo UI" panose="020B0604030504040204" pitchFamily="50" charset="-128"/>
              <a:ea typeface="Meiryo UI" panose="020B0604030504040204" pitchFamily="50" charset="-128"/>
            </a:endParaRPr>
          </a:p>
        </p:txBody>
      </p:sp>
      <p:pic>
        <p:nvPicPr>
          <p:cNvPr id="281" name="Google Shape;281;p32"/>
          <p:cNvPicPr preferRelativeResize="0"/>
          <p:nvPr/>
        </p:nvPicPr>
        <p:blipFill rotWithShape="1">
          <a:blip r:embed="rId6">
            <a:alphaModFix/>
          </a:blip>
          <a:srcRect/>
          <a:stretch/>
        </p:blipFill>
        <p:spPr>
          <a:xfrm rot="10800000">
            <a:off x="964844" y="5148581"/>
            <a:ext cx="960712" cy="789705"/>
          </a:xfrm>
          <a:prstGeom prst="rect">
            <a:avLst/>
          </a:prstGeom>
          <a:noFill/>
          <a:ln>
            <a:noFill/>
          </a:ln>
        </p:spPr>
      </p:pic>
      <p:pic>
        <p:nvPicPr>
          <p:cNvPr id="282" name="Google Shape;282;p32"/>
          <p:cNvPicPr preferRelativeResize="0"/>
          <p:nvPr/>
        </p:nvPicPr>
        <p:blipFill rotWithShape="1">
          <a:blip r:embed="rId6">
            <a:alphaModFix/>
          </a:blip>
          <a:srcRect/>
          <a:stretch/>
        </p:blipFill>
        <p:spPr>
          <a:xfrm rot="-10378778">
            <a:off x="1136879" y="5598548"/>
            <a:ext cx="960712" cy="789705"/>
          </a:xfrm>
          <a:prstGeom prst="rect">
            <a:avLst/>
          </a:prstGeom>
          <a:noFill/>
          <a:ln>
            <a:noFill/>
          </a:ln>
        </p:spPr>
      </p:pic>
      <p:pic>
        <p:nvPicPr>
          <p:cNvPr id="283" name="Google Shape;283;p32"/>
          <p:cNvPicPr preferRelativeResize="0"/>
          <p:nvPr/>
        </p:nvPicPr>
        <p:blipFill rotWithShape="1">
          <a:blip r:embed="rId6">
            <a:alphaModFix/>
          </a:blip>
          <a:srcRect/>
          <a:stretch/>
        </p:blipFill>
        <p:spPr>
          <a:xfrm rot="4246996">
            <a:off x="4222048" y="5106678"/>
            <a:ext cx="960712" cy="789705"/>
          </a:xfrm>
          <a:prstGeom prst="rect">
            <a:avLst/>
          </a:prstGeom>
          <a:noFill/>
          <a:ln>
            <a:noFill/>
          </a:ln>
        </p:spPr>
      </p:pic>
      <p:pic>
        <p:nvPicPr>
          <p:cNvPr id="284" name="Google Shape;284;p32"/>
          <p:cNvPicPr preferRelativeResize="0"/>
          <p:nvPr/>
        </p:nvPicPr>
        <p:blipFill rotWithShape="1">
          <a:blip r:embed="rId6">
            <a:alphaModFix/>
          </a:blip>
          <a:srcRect/>
          <a:stretch/>
        </p:blipFill>
        <p:spPr>
          <a:xfrm rot="4499235">
            <a:off x="3920854" y="3584592"/>
            <a:ext cx="960712" cy="789705"/>
          </a:xfrm>
          <a:prstGeom prst="rect">
            <a:avLst/>
          </a:prstGeom>
          <a:noFill/>
          <a:ln>
            <a:noFill/>
          </a:ln>
        </p:spPr>
      </p:pic>
      <p:sp>
        <p:nvSpPr>
          <p:cNvPr id="285" name="Google Shape;285;p32"/>
          <p:cNvSpPr txBox="1"/>
          <p:nvPr/>
        </p:nvSpPr>
        <p:spPr>
          <a:xfrm>
            <a:off x="1397845" y="4191201"/>
            <a:ext cx="1879549"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LCファイバーケーブル</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86" name="Google Shape;286;p32"/>
          <p:cNvSpPr/>
          <p:nvPr/>
        </p:nvSpPr>
        <p:spPr>
          <a:xfrm>
            <a:off x="5027194" y="5159757"/>
            <a:ext cx="1349543" cy="274013"/>
          </a:xfrm>
          <a:prstGeom prst="roundRect">
            <a:avLst>
              <a:gd name="adj" fmla="val 9133"/>
            </a:avLst>
          </a:prstGeom>
          <a:gradFill>
            <a:gsLst>
              <a:gs pos="0">
                <a:srgbClr val="757070"/>
              </a:gs>
              <a:gs pos="48000">
                <a:srgbClr val="757070"/>
              </a:gs>
              <a:gs pos="100000">
                <a:srgbClr val="0C0C0C"/>
              </a:gs>
            </a:gsLst>
            <a:lin ang="5400000" scaled="0"/>
          </a:gradFill>
          <a:ln w="9525" cap="flat" cmpd="sng">
            <a:solidFill>
              <a:srgbClr val="AEABAB"/>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rgbClr val="FF6600"/>
                </a:solidFill>
                <a:latin typeface="Meiryo UI" panose="020B0604030504040204" pitchFamily="50" charset="-128"/>
                <a:ea typeface="Meiryo UI" panose="020B0604030504040204" pitchFamily="50" charset="-128"/>
              </a:rPr>
              <a:t>25GbE SFP28</a:t>
            </a:r>
            <a:endParaRPr sz="1200" dirty="0">
              <a:latin typeface="Meiryo UI" panose="020B0604030504040204" pitchFamily="50" charset="-128"/>
              <a:ea typeface="Meiryo UI" panose="020B0604030504040204" pitchFamily="50" charset="-128"/>
            </a:endParaRPr>
          </a:p>
        </p:txBody>
      </p:sp>
      <p:sp>
        <p:nvSpPr>
          <p:cNvPr id="287" name="Google Shape;287;p32"/>
          <p:cNvSpPr/>
          <p:nvPr/>
        </p:nvSpPr>
        <p:spPr>
          <a:xfrm>
            <a:off x="5040660" y="3570898"/>
            <a:ext cx="1264804" cy="274013"/>
          </a:xfrm>
          <a:prstGeom prst="roundRect">
            <a:avLst>
              <a:gd name="adj" fmla="val 9133"/>
            </a:avLst>
          </a:prstGeom>
          <a:gradFill>
            <a:gsLst>
              <a:gs pos="0">
                <a:srgbClr val="757070"/>
              </a:gs>
              <a:gs pos="48000">
                <a:srgbClr val="757070"/>
              </a:gs>
              <a:gs pos="100000">
                <a:srgbClr val="0C0C0C"/>
              </a:gs>
            </a:gsLst>
            <a:lin ang="5400000" scaled="0"/>
          </a:gradFill>
          <a:ln w="9525" cap="flat" cmpd="sng">
            <a:solidFill>
              <a:srgbClr val="AEABAB"/>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rgbClr val="FF6600"/>
                </a:solidFill>
                <a:latin typeface="Meiryo UI" panose="020B0604030504040204" pitchFamily="50" charset="-128"/>
                <a:ea typeface="Meiryo UI" panose="020B0604030504040204" pitchFamily="50" charset="-128"/>
              </a:rPr>
              <a:t>10GbE SFP +</a:t>
            </a:r>
            <a:endParaRPr sz="1200" dirty="0">
              <a:latin typeface="Meiryo UI" panose="020B0604030504040204" pitchFamily="50" charset="-128"/>
              <a:ea typeface="Meiryo UI" panose="020B0604030504040204" pitchFamily="50" charset="-128"/>
            </a:endParaRPr>
          </a:p>
        </p:txBody>
      </p:sp>
      <p:pic>
        <p:nvPicPr>
          <p:cNvPr id="288" name="Google Shape;288;p32"/>
          <p:cNvPicPr preferRelativeResize="0"/>
          <p:nvPr/>
        </p:nvPicPr>
        <p:blipFill rotWithShape="1">
          <a:blip r:embed="rId4">
            <a:alphaModFix/>
          </a:blip>
          <a:srcRect/>
          <a:stretch/>
        </p:blipFill>
        <p:spPr>
          <a:xfrm>
            <a:off x="9749958" y="3700079"/>
            <a:ext cx="2127427" cy="2717684"/>
          </a:xfrm>
          <a:prstGeom prst="rect">
            <a:avLst/>
          </a:prstGeom>
          <a:noFill/>
          <a:ln>
            <a:noFill/>
          </a:ln>
        </p:spPr>
      </p:pic>
      <p:sp>
        <p:nvSpPr>
          <p:cNvPr id="289" name="Google Shape;289;p32"/>
          <p:cNvSpPr txBox="1"/>
          <p:nvPr/>
        </p:nvSpPr>
        <p:spPr>
          <a:xfrm>
            <a:off x="9786903" y="3746397"/>
            <a:ext cx="1926200" cy="6669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dirty="0" smtClean="0">
                <a:solidFill>
                  <a:schemeClr val="lt1"/>
                </a:solidFill>
                <a:latin typeface="Meiryo UI" panose="020B0604030504040204" pitchFamily="50" charset="-128"/>
                <a:ea typeface="Meiryo UI" panose="020B0604030504040204" pitchFamily="50" charset="-128"/>
              </a:rPr>
              <a:t>1GbE SFP</a:t>
            </a:r>
            <a:endParaRPr sz="1867"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67" dirty="0" err="1">
                <a:solidFill>
                  <a:schemeClr val="lt1"/>
                </a:solidFill>
                <a:latin typeface="Meiryo UI" panose="020B0604030504040204" pitchFamily="50" charset="-128"/>
                <a:ea typeface="Meiryo UI" panose="020B0604030504040204" pitchFamily="50" charset="-128"/>
              </a:rPr>
              <a:t>トランシーバ</a:t>
            </a:r>
            <a:r>
              <a:rPr lang="en-US" sz="1867" dirty="0">
                <a:solidFill>
                  <a:schemeClr val="lt1"/>
                </a:solidFill>
                <a:latin typeface="Meiryo UI" panose="020B0604030504040204" pitchFamily="50" charset="-128"/>
                <a:ea typeface="Meiryo UI" panose="020B0604030504040204" pitchFamily="50" charset="-128"/>
              </a:rPr>
              <a:t>ー</a:t>
            </a:r>
            <a:endParaRPr sz="1867" dirty="0">
              <a:solidFill>
                <a:schemeClr val="lt1"/>
              </a:solidFill>
              <a:latin typeface="Meiryo UI" panose="020B0604030504040204" pitchFamily="50" charset="-128"/>
              <a:ea typeface="Meiryo UI" panose="020B0604030504040204" pitchFamily="50" charset="-128"/>
            </a:endParaRPr>
          </a:p>
        </p:txBody>
      </p:sp>
      <p:pic>
        <p:nvPicPr>
          <p:cNvPr id="290" name="Google Shape;290;p32"/>
          <p:cNvPicPr preferRelativeResize="0"/>
          <p:nvPr/>
        </p:nvPicPr>
        <p:blipFill rotWithShape="1">
          <a:blip r:embed="rId7">
            <a:alphaModFix/>
          </a:blip>
          <a:srcRect/>
          <a:stretch/>
        </p:blipFill>
        <p:spPr>
          <a:xfrm>
            <a:off x="9811495" y="4706828"/>
            <a:ext cx="1823857" cy="1499211"/>
          </a:xfrm>
          <a:prstGeom prst="rect">
            <a:avLst/>
          </a:prstGeom>
          <a:noFill/>
          <a:ln>
            <a:noFill/>
          </a:ln>
        </p:spPr>
      </p:pic>
      <p:cxnSp>
        <p:nvCxnSpPr>
          <p:cNvPr id="291" name="Google Shape;291;p32"/>
          <p:cNvCxnSpPr/>
          <p:nvPr/>
        </p:nvCxnSpPr>
        <p:spPr>
          <a:xfrm flipH="1">
            <a:off x="1988645" y="3829320"/>
            <a:ext cx="1970249" cy="1495872"/>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pic>
        <p:nvPicPr>
          <p:cNvPr id="292" name="Google Shape;292;p32"/>
          <p:cNvPicPr preferRelativeResize="0"/>
          <p:nvPr/>
        </p:nvPicPr>
        <p:blipFill rotWithShape="1">
          <a:blip r:embed="rId7">
            <a:alphaModFix/>
          </a:blip>
          <a:srcRect/>
          <a:stretch/>
        </p:blipFill>
        <p:spPr>
          <a:xfrm>
            <a:off x="7609995" y="4706828"/>
            <a:ext cx="1823857" cy="1499211"/>
          </a:xfrm>
          <a:prstGeom prst="rect">
            <a:avLst/>
          </a:prstGeom>
          <a:noFill/>
          <a:ln>
            <a:noFill/>
          </a:ln>
        </p:spPr>
      </p:pic>
      <p:pic>
        <p:nvPicPr>
          <p:cNvPr id="293" name="Google Shape;293;p32" descr="qsw-m5216-1t"/>
          <p:cNvPicPr preferRelativeResize="0"/>
          <p:nvPr/>
        </p:nvPicPr>
        <p:blipFill rotWithShape="1">
          <a:blip r:embed="rId8">
            <a:alphaModFix/>
          </a:blip>
          <a:srcRect t="27152" b="32665"/>
          <a:stretch/>
        </p:blipFill>
        <p:spPr>
          <a:xfrm>
            <a:off x="3576242" y="5687972"/>
            <a:ext cx="3010448" cy="756031"/>
          </a:xfrm>
          <a:prstGeom prst="rect">
            <a:avLst/>
          </a:prstGeom>
          <a:noFill/>
          <a:ln>
            <a:noFill/>
          </a:ln>
        </p:spPr>
      </p:pic>
      <p:sp>
        <p:nvSpPr>
          <p:cNvPr id="294" name="Google Shape;294;p32"/>
          <p:cNvSpPr txBox="1"/>
          <p:nvPr/>
        </p:nvSpPr>
        <p:spPr>
          <a:xfrm>
            <a:off x="3454321" y="6464082"/>
            <a:ext cx="4747570" cy="3697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QNAP </a:t>
            </a:r>
            <a:r>
              <a:rPr lang="en-US" sz="1600" dirty="0" smtClean="0">
                <a:solidFill>
                  <a:schemeClr val="lt1"/>
                </a:solidFill>
                <a:latin typeface="Meiryo UI" panose="020B0604030504040204" pitchFamily="50" charset="-128"/>
                <a:ea typeface="Meiryo UI" panose="020B0604030504040204" pitchFamily="50" charset="-128"/>
              </a:rPr>
              <a:t>QSW-M5216-1T 16</a:t>
            </a:r>
            <a:r>
              <a:rPr lang="en-US" sz="1600" dirty="0">
                <a:solidFill>
                  <a:schemeClr val="lt1"/>
                </a:solidFill>
                <a:latin typeface="Meiryo UI" panose="020B0604030504040204" pitchFamily="50" charset="-128"/>
                <a:ea typeface="Meiryo UI" panose="020B0604030504040204" pitchFamily="50" charset="-128"/>
              </a:rPr>
              <a:t>ポート25GbEスイッチ</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984570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p:nvPr/>
        </p:nvSpPr>
        <p:spPr>
          <a:xfrm flipH="1">
            <a:off x="4949786" y="4381994"/>
            <a:ext cx="3032430" cy="2264140"/>
          </a:xfrm>
          <a:prstGeom prst="snip2DiagRect">
            <a:avLst>
              <a:gd name="adj1" fmla="val 0"/>
              <a:gd name="adj2" fmla="val 12393"/>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300" name="Google Shape;300;p33" descr="QXG-100G2SF-E810"/>
          <p:cNvPicPr preferRelativeResize="0"/>
          <p:nvPr/>
        </p:nvPicPr>
        <p:blipFill rotWithShape="1">
          <a:blip r:embed="rId3">
            <a:alphaModFix/>
          </a:blip>
          <a:srcRect/>
          <a:stretch/>
        </p:blipFill>
        <p:spPr>
          <a:xfrm>
            <a:off x="5458932" y="4944700"/>
            <a:ext cx="1740334" cy="1512156"/>
          </a:xfrm>
          <a:prstGeom prst="rect">
            <a:avLst/>
          </a:prstGeom>
          <a:noFill/>
          <a:ln>
            <a:noFill/>
          </a:ln>
        </p:spPr>
      </p:pic>
      <p:sp>
        <p:nvSpPr>
          <p:cNvPr id="301" name="Google Shape;301;p33"/>
          <p:cNvSpPr/>
          <p:nvPr/>
        </p:nvSpPr>
        <p:spPr>
          <a:xfrm flipH="1">
            <a:off x="614910" y="1960739"/>
            <a:ext cx="7389963" cy="2086721"/>
          </a:xfrm>
          <a:prstGeom prst="snip2DiagRect">
            <a:avLst>
              <a:gd name="adj1" fmla="val 0"/>
              <a:gd name="adj2" fmla="val 14918"/>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02" name="Google Shape;302;p33"/>
          <p:cNvSpPr/>
          <p:nvPr/>
        </p:nvSpPr>
        <p:spPr>
          <a:xfrm flipH="1">
            <a:off x="615994" y="1960738"/>
            <a:ext cx="1928862" cy="447876"/>
          </a:xfrm>
          <a:prstGeom prst="snip2DiagRect">
            <a:avLst>
              <a:gd name="adj1" fmla="val 0"/>
              <a:gd name="adj2" fmla="val 16667"/>
            </a:avLst>
          </a:prstGeom>
          <a:solidFill>
            <a:srgbClr val="323231"/>
          </a:solidFill>
          <a:ln w="12700" cap="flat" cmpd="sng">
            <a:solidFill>
              <a:srgbClr val="323231"/>
            </a:solidFill>
            <a:prstDash val="solid"/>
            <a:round/>
            <a:headEnd type="none" w="sm" len="sm"/>
            <a:tailEnd type="none" w="sm" len="sm"/>
          </a:ln>
        </p:spPr>
        <p:txBody>
          <a:bodyPr spcFirstLastPara="1" wrap="square" lIns="91425" tIns="45700" rIns="91425" bIns="45700" anchor="ctr" anchorCtr="0">
            <a:noAutofit/>
          </a:bodyPr>
          <a:lstStyle/>
          <a:p>
            <a:pPr marL="380953" marR="0" lvl="0" indent="-380953" algn="l"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10GbE NIC</a:t>
            </a:r>
            <a:endParaRPr>
              <a:latin typeface="Meiryo UI" panose="020B0604030504040204" pitchFamily="50" charset="-128"/>
              <a:ea typeface="Meiryo UI" panose="020B0604030504040204" pitchFamily="50" charset="-128"/>
            </a:endParaRPr>
          </a:p>
        </p:txBody>
      </p:sp>
      <p:sp>
        <p:nvSpPr>
          <p:cNvPr id="303" name="Google Shape;303;p33"/>
          <p:cNvSpPr/>
          <p:nvPr/>
        </p:nvSpPr>
        <p:spPr>
          <a:xfrm flipH="1">
            <a:off x="631263" y="4377702"/>
            <a:ext cx="3971632" cy="2268432"/>
          </a:xfrm>
          <a:prstGeom prst="snip2DiagRect">
            <a:avLst>
              <a:gd name="adj1" fmla="val 0"/>
              <a:gd name="adj2" fmla="val 12556"/>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04" name="Google Shape;304;p33"/>
          <p:cNvSpPr/>
          <p:nvPr/>
        </p:nvSpPr>
        <p:spPr>
          <a:xfrm flipH="1">
            <a:off x="8253631" y="1942603"/>
            <a:ext cx="3227883" cy="2086721"/>
          </a:xfrm>
          <a:prstGeom prst="snip2DiagRect">
            <a:avLst>
              <a:gd name="adj1" fmla="val 0"/>
              <a:gd name="adj2" fmla="val 12393"/>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05" name="Google Shape;305;p33"/>
          <p:cNvSpPr/>
          <p:nvPr/>
        </p:nvSpPr>
        <p:spPr>
          <a:xfrm flipH="1">
            <a:off x="8280837" y="4345721"/>
            <a:ext cx="3191515" cy="2300413"/>
          </a:xfrm>
          <a:prstGeom prst="snip2DiagRect">
            <a:avLst>
              <a:gd name="adj1" fmla="val 0"/>
              <a:gd name="adj2" fmla="val 12393"/>
            </a:avLst>
          </a:prstGeom>
          <a:gradFill>
            <a:gsLst>
              <a:gs pos="0">
                <a:srgbClr val="0D60FE"/>
              </a:gs>
              <a:gs pos="47000">
                <a:srgbClr val="0D60FE"/>
              </a:gs>
              <a:gs pos="100000">
                <a:srgbClr val="0D60FE">
                  <a:alpha val="21960"/>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06" name="Google Shape;306;p33"/>
          <p:cNvSpPr txBox="1"/>
          <p:nvPr/>
        </p:nvSpPr>
        <p:spPr>
          <a:xfrm>
            <a:off x="6164219" y="3675146"/>
            <a:ext cx="1840656" cy="348878"/>
          </a:xfrm>
          <a:prstGeom prst="rect">
            <a:avLst/>
          </a:prstGeom>
          <a:noFill/>
          <a:ln>
            <a:noFill/>
          </a:ln>
        </p:spPr>
        <p:txBody>
          <a:bodyPr spcFirstLastPara="1" wrap="square" lIns="121900" tIns="60950" rIns="121900" bIns="60950" anchor="t"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QXG-10G1T</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07" name="Google Shape;307;p33"/>
          <p:cNvSpPr txBox="1"/>
          <p:nvPr/>
        </p:nvSpPr>
        <p:spPr>
          <a:xfrm>
            <a:off x="2669811" y="3656595"/>
            <a:ext cx="1933084" cy="389899"/>
          </a:xfrm>
          <a:prstGeom prst="rect">
            <a:avLst/>
          </a:prstGeom>
          <a:noFill/>
          <a:ln>
            <a:noFill/>
          </a:ln>
        </p:spPr>
        <p:txBody>
          <a:bodyPr spcFirstLastPara="1" wrap="square" lIns="162525" tIns="81250" rIns="162525" bIns="81250" anchor="t"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LAN-10G2T-X710</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08" name="Google Shape;308;p33"/>
          <p:cNvSpPr txBox="1"/>
          <p:nvPr/>
        </p:nvSpPr>
        <p:spPr>
          <a:xfrm>
            <a:off x="866718" y="3656595"/>
            <a:ext cx="1934472"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QXG-10G2SF-CX4</a:t>
            </a:r>
            <a:endParaRPr sz="1100">
              <a:latin typeface="Meiryo UI" panose="020B0604030504040204" pitchFamily="50" charset="-128"/>
              <a:ea typeface="Meiryo UI" panose="020B0604030504040204" pitchFamily="50" charset="-128"/>
            </a:endParaRPr>
          </a:p>
        </p:txBody>
      </p:sp>
      <p:sp>
        <p:nvSpPr>
          <p:cNvPr id="309" name="Google Shape;309;p33"/>
          <p:cNvSpPr txBox="1"/>
          <p:nvPr/>
        </p:nvSpPr>
        <p:spPr>
          <a:xfrm>
            <a:off x="9658973" y="2801691"/>
            <a:ext cx="1870551"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QXG-5G1T-111C</a:t>
            </a:r>
            <a:endParaRPr sz="1100" dirty="0">
              <a:latin typeface="Meiryo UI" panose="020B0604030504040204" pitchFamily="50" charset="-128"/>
              <a:ea typeface="Meiryo UI" panose="020B0604030504040204" pitchFamily="50" charset="-128"/>
            </a:endParaRPr>
          </a:p>
        </p:txBody>
      </p:sp>
      <p:sp>
        <p:nvSpPr>
          <p:cNvPr id="310" name="Google Shape;310;p33"/>
          <p:cNvSpPr txBox="1"/>
          <p:nvPr/>
        </p:nvSpPr>
        <p:spPr>
          <a:xfrm>
            <a:off x="9654526" y="3083879"/>
            <a:ext cx="1826988"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QXG-5G2T-111C</a:t>
            </a:r>
            <a:endParaRPr sz="1100" dirty="0">
              <a:latin typeface="Meiryo UI" panose="020B0604030504040204" pitchFamily="50" charset="-128"/>
              <a:ea typeface="Meiryo UI" panose="020B0604030504040204" pitchFamily="50" charset="-128"/>
            </a:endParaRPr>
          </a:p>
        </p:txBody>
      </p:sp>
      <p:sp>
        <p:nvSpPr>
          <p:cNvPr id="311" name="Google Shape;311;p33"/>
          <p:cNvSpPr txBox="1"/>
          <p:nvPr/>
        </p:nvSpPr>
        <p:spPr>
          <a:xfrm>
            <a:off x="9658166" y="3366067"/>
            <a:ext cx="1814186"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QXG-5G4T-111C</a:t>
            </a:r>
            <a:endParaRPr sz="1100" dirty="0">
              <a:latin typeface="Meiryo UI" panose="020B0604030504040204" pitchFamily="50" charset="-128"/>
              <a:ea typeface="Meiryo UI" panose="020B0604030504040204" pitchFamily="50" charset="-128"/>
            </a:endParaRPr>
          </a:p>
        </p:txBody>
      </p:sp>
      <p:pic>
        <p:nvPicPr>
          <p:cNvPr id="312" name="Google Shape;312;p33"/>
          <p:cNvPicPr preferRelativeResize="0"/>
          <p:nvPr/>
        </p:nvPicPr>
        <p:blipFill rotWithShape="1">
          <a:blip r:embed="rId4">
            <a:alphaModFix/>
          </a:blip>
          <a:srcRect/>
          <a:stretch/>
        </p:blipFill>
        <p:spPr>
          <a:xfrm>
            <a:off x="8301642" y="2865764"/>
            <a:ext cx="1526997" cy="1003225"/>
          </a:xfrm>
          <a:prstGeom prst="rect">
            <a:avLst/>
          </a:prstGeom>
          <a:noFill/>
          <a:ln>
            <a:noFill/>
          </a:ln>
        </p:spPr>
      </p:pic>
      <p:sp>
        <p:nvSpPr>
          <p:cNvPr id="313" name="Google Shape;313;p33"/>
          <p:cNvSpPr/>
          <p:nvPr/>
        </p:nvSpPr>
        <p:spPr>
          <a:xfrm>
            <a:off x="8504329" y="2493169"/>
            <a:ext cx="1157297" cy="340519"/>
          </a:xfrm>
          <a:prstGeom prst="roundRect">
            <a:avLst>
              <a:gd name="adj" fmla="val 16667"/>
            </a:avLst>
          </a:prstGeom>
          <a:solidFill>
            <a:srgbClr val="FFC000">
              <a:alpha val="84705"/>
            </a:srgb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r>
              <a:rPr lang="en-US" sz="900" b="1">
                <a:solidFill>
                  <a:schemeClr val="dk1"/>
                </a:solidFill>
                <a:latin typeface="Meiryo UI" panose="020B0604030504040204" pitchFamily="50" charset="-128"/>
                <a:ea typeface="Meiryo UI" panose="020B0604030504040204" pitchFamily="50" charset="-128"/>
              </a:rPr>
              <a:t>1/2/4 x RJ45</a:t>
            </a:r>
            <a:endParaRPr sz="900" b="1"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314" name="Google Shape;314;p33"/>
          <p:cNvSpPr txBox="1"/>
          <p:nvPr/>
        </p:nvSpPr>
        <p:spPr>
          <a:xfrm>
            <a:off x="4423434" y="3675146"/>
            <a:ext cx="1840656" cy="31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QXG-10G2TB</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15" name="Google Shape;315;p33"/>
          <p:cNvSpPr/>
          <p:nvPr/>
        </p:nvSpPr>
        <p:spPr>
          <a:xfrm>
            <a:off x="4879969" y="2500114"/>
            <a:ext cx="830034" cy="30646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1">
                <a:latin typeface="Meiryo UI" panose="020B0604030504040204" pitchFamily="50" charset="-128"/>
                <a:ea typeface="Meiryo UI" panose="020B0604030504040204" pitchFamily="50" charset="-128"/>
              </a:rPr>
              <a:t>2 x RJ45</a:t>
            </a:r>
            <a:endParaRPr sz="9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316" name="Google Shape;316;p33"/>
          <p:cNvSpPr/>
          <p:nvPr/>
        </p:nvSpPr>
        <p:spPr>
          <a:xfrm>
            <a:off x="6629394" y="2500114"/>
            <a:ext cx="830034" cy="30646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1">
                <a:latin typeface="Meiryo UI" panose="020B0604030504040204" pitchFamily="50" charset="-128"/>
                <a:ea typeface="Meiryo UI" panose="020B0604030504040204" pitchFamily="50" charset="-128"/>
              </a:rPr>
              <a:t>1 x RJ45</a:t>
            </a:r>
            <a:endParaRPr sz="9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317" name="Google Shape;317;p33"/>
          <p:cNvSpPr/>
          <p:nvPr/>
        </p:nvSpPr>
        <p:spPr>
          <a:xfrm>
            <a:off x="1263730" y="2500114"/>
            <a:ext cx="854777" cy="30646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1">
                <a:latin typeface="Meiryo UI" panose="020B0604030504040204" pitchFamily="50" charset="-128"/>
                <a:ea typeface="Meiryo UI" panose="020B0604030504040204" pitchFamily="50" charset="-128"/>
              </a:rPr>
              <a:t>2 x SFP +</a:t>
            </a:r>
            <a:endParaRPr sz="900" b="1" i="0" u="none" strike="noStrike" cap="none">
              <a:solidFill>
                <a:srgbClr val="000000"/>
              </a:solidFill>
              <a:latin typeface="Meiryo UI" panose="020B0604030504040204" pitchFamily="50" charset="-128"/>
              <a:ea typeface="Meiryo UI" panose="020B0604030504040204" pitchFamily="50" charset="-128"/>
              <a:sym typeface="Arial"/>
            </a:endParaRPr>
          </a:p>
        </p:txBody>
      </p:sp>
      <p:pic>
        <p:nvPicPr>
          <p:cNvPr id="318" name="Google Shape;318;p33"/>
          <p:cNvPicPr preferRelativeResize="0"/>
          <p:nvPr/>
        </p:nvPicPr>
        <p:blipFill rotWithShape="1">
          <a:blip r:embed="rId5">
            <a:alphaModFix/>
          </a:blip>
          <a:srcRect/>
          <a:stretch/>
        </p:blipFill>
        <p:spPr>
          <a:xfrm>
            <a:off x="1046550" y="2905737"/>
            <a:ext cx="1336107" cy="834919"/>
          </a:xfrm>
          <a:prstGeom prst="rect">
            <a:avLst/>
          </a:prstGeom>
          <a:noFill/>
          <a:ln>
            <a:noFill/>
          </a:ln>
        </p:spPr>
      </p:pic>
      <p:sp>
        <p:nvSpPr>
          <p:cNvPr id="319" name="Google Shape;319;p33"/>
          <p:cNvSpPr txBox="1"/>
          <p:nvPr/>
        </p:nvSpPr>
        <p:spPr>
          <a:xfrm>
            <a:off x="814341" y="6229578"/>
            <a:ext cx="1937678"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LAN-40G2SF-MLX</a:t>
            </a:r>
            <a:endParaRPr sz="1100">
              <a:latin typeface="Meiryo UI" panose="020B0604030504040204" pitchFamily="50" charset="-128"/>
              <a:ea typeface="Meiryo UI" panose="020B0604030504040204" pitchFamily="50" charset="-128"/>
            </a:endParaRPr>
          </a:p>
        </p:txBody>
      </p:sp>
      <p:sp>
        <p:nvSpPr>
          <p:cNvPr id="320" name="Google Shape;320;p33"/>
          <p:cNvSpPr txBox="1"/>
          <p:nvPr/>
        </p:nvSpPr>
        <p:spPr>
          <a:xfrm>
            <a:off x="2777930" y="6238857"/>
            <a:ext cx="1790875" cy="31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QXG-25G2SF-CX6</a:t>
            </a:r>
            <a:endParaRPr sz="1100">
              <a:latin typeface="Meiryo UI" panose="020B0604030504040204" pitchFamily="50" charset="-128"/>
              <a:ea typeface="Meiryo UI" panose="020B0604030504040204" pitchFamily="50" charset="-128"/>
            </a:endParaRPr>
          </a:p>
        </p:txBody>
      </p:sp>
      <p:sp>
        <p:nvSpPr>
          <p:cNvPr id="321" name="Google Shape;321;p33"/>
          <p:cNvSpPr/>
          <p:nvPr/>
        </p:nvSpPr>
        <p:spPr>
          <a:xfrm>
            <a:off x="962955" y="4944700"/>
            <a:ext cx="1536296" cy="30646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1" dirty="0">
                <a:latin typeface="Meiryo UI" panose="020B0604030504040204" pitchFamily="50" charset="-128"/>
                <a:ea typeface="Meiryo UI" panose="020B0604030504040204" pitchFamily="50" charset="-128"/>
              </a:rPr>
              <a:t>2 x </a:t>
            </a:r>
            <a:r>
              <a:rPr lang="en-US" sz="900" b="1" dirty="0" smtClean="0">
                <a:latin typeface="Meiryo UI" panose="020B0604030504040204" pitchFamily="50" charset="-128"/>
                <a:ea typeface="Meiryo UI" panose="020B0604030504040204" pitchFamily="50" charset="-128"/>
              </a:rPr>
              <a:t>QSFP+ 40Gb/s</a:t>
            </a:r>
            <a:endParaRPr sz="9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22" name="Google Shape;322;p33"/>
          <p:cNvSpPr/>
          <p:nvPr/>
        </p:nvSpPr>
        <p:spPr>
          <a:xfrm>
            <a:off x="2885482" y="4950756"/>
            <a:ext cx="1495445" cy="30646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1" dirty="0">
                <a:latin typeface="Meiryo UI" panose="020B0604030504040204" pitchFamily="50" charset="-128"/>
                <a:ea typeface="Meiryo UI" panose="020B0604030504040204" pitchFamily="50" charset="-128"/>
              </a:rPr>
              <a:t>2 x SFP28 </a:t>
            </a:r>
            <a:r>
              <a:rPr lang="en-US" sz="900" b="1" dirty="0" smtClean="0">
                <a:latin typeface="Meiryo UI" panose="020B0604030504040204" pitchFamily="50" charset="-128"/>
                <a:ea typeface="Meiryo UI" panose="020B0604030504040204" pitchFamily="50" charset="-128"/>
              </a:rPr>
              <a:t>25Gb/s</a:t>
            </a:r>
            <a:endParaRPr sz="9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23" name="Google Shape;323;p33"/>
          <p:cNvSpPr/>
          <p:nvPr/>
        </p:nvSpPr>
        <p:spPr>
          <a:xfrm>
            <a:off x="3123011" y="2500114"/>
            <a:ext cx="830034" cy="30646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1">
                <a:latin typeface="Meiryo UI" panose="020B0604030504040204" pitchFamily="50" charset="-128"/>
                <a:ea typeface="Meiryo UI" panose="020B0604030504040204" pitchFamily="50" charset="-128"/>
              </a:rPr>
              <a:t>2 x RJ45</a:t>
            </a:r>
            <a:endParaRPr sz="9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324" name="Google Shape;324;p33"/>
          <p:cNvSpPr txBox="1"/>
          <p:nvPr/>
        </p:nvSpPr>
        <p:spPr>
          <a:xfrm>
            <a:off x="4914941" y="6241988"/>
            <a:ext cx="3032430" cy="31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QXG-100G2SF-E810</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25" name="Google Shape;325;p33"/>
          <p:cNvSpPr/>
          <p:nvPr/>
        </p:nvSpPr>
        <p:spPr>
          <a:xfrm flipH="1">
            <a:off x="4949380" y="4381994"/>
            <a:ext cx="2097495" cy="447876"/>
          </a:xfrm>
          <a:prstGeom prst="snip2DiagRect">
            <a:avLst>
              <a:gd name="adj1" fmla="val 0"/>
              <a:gd name="adj2" fmla="val 16667"/>
            </a:avLst>
          </a:prstGeom>
          <a:solidFill>
            <a:srgbClr val="323231"/>
          </a:solidFill>
          <a:ln w="12700" cap="flat" cmpd="sng">
            <a:solidFill>
              <a:srgbClr val="323231"/>
            </a:solidFill>
            <a:prstDash val="solid"/>
            <a:round/>
            <a:headEnd type="none" w="sm" len="sm"/>
            <a:tailEnd type="none" w="sm" len="sm"/>
          </a:ln>
        </p:spPr>
        <p:txBody>
          <a:bodyPr spcFirstLastPara="1" wrap="square" lIns="91425" tIns="45700" rIns="91425" bIns="45700" anchor="ctr" anchorCtr="0">
            <a:noAutofit/>
          </a:bodyPr>
          <a:lstStyle/>
          <a:p>
            <a:pPr marL="380953" marR="0" lvl="0" indent="-380953" algn="l"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100GbE NIC</a:t>
            </a:r>
            <a:endParaRPr>
              <a:latin typeface="Meiryo UI" panose="020B0604030504040204" pitchFamily="50" charset="-128"/>
              <a:ea typeface="Meiryo UI" panose="020B0604030504040204" pitchFamily="50" charset="-128"/>
            </a:endParaRPr>
          </a:p>
        </p:txBody>
      </p:sp>
      <p:sp>
        <p:nvSpPr>
          <p:cNvPr id="326" name="Google Shape;326;p33"/>
          <p:cNvSpPr/>
          <p:nvPr/>
        </p:nvSpPr>
        <p:spPr>
          <a:xfrm flipH="1">
            <a:off x="631263" y="4377703"/>
            <a:ext cx="2177923" cy="447876"/>
          </a:xfrm>
          <a:prstGeom prst="snip2DiagRect">
            <a:avLst>
              <a:gd name="adj1" fmla="val 0"/>
              <a:gd name="adj2" fmla="val 16667"/>
            </a:avLst>
          </a:prstGeom>
          <a:solidFill>
            <a:srgbClr val="323231"/>
          </a:solidFill>
          <a:ln w="12700" cap="flat" cmpd="sng">
            <a:solidFill>
              <a:srgbClr val="323231"/>
            </a:solidFill>
            <a:prstDash val="solid"/>
            <a:round/>
            <a:headEnd type="none" w="sm" len="sm"/>
            <a:tailEnd type="none" w="sm" len="sm"/>
          </a:ln>
        </p:spPr>
        <p:txBody>
          <a:bodyPr spcFirstLastPara="1" wrap="square" lIns="91425" tIns="45700" rIns="91425" bIns="45700" anchor="ctr" anchorCtr="0">
            <a:noAutofit/>
          </a:bodyPr>
          <a:lstStyle/>
          <a:p>
            <a:pPr marL="380953" marR="0" lvl="0" indent="-380953" algn="l" rtl="0">
              <a:lnSpc>
                <a:spcPct val="100000"/>
              </a:lnSpc>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40/25GbE </a:t>
            </a:r>
            <a:r>
              <a:rPr lang="en-US" b="1" dirty="0">
                <a:solidFill>
                  <a:schemeClr val="lt1"/>
                </a:solidFill>
                <a:latin typeface="Meiryo UI" panose="020B0604030504040204" pitchFamily="50" charset="-128"/>
                <a:ea typeface="Meiryo UI" panose="020B0604030504040204" pitchFamily="50" charset="-128"/>
              </a:rPr>
              <a:t>NIC</a:t>
            </a:r>
            <a:endParaRPr dirty="0">
              <a:latin typeface="Meiryo UI" panose="020B0604030504040204" pitchFamily="50" charset="-128"/>
              <a:ea typeface="Meiryo UI" panose="020B0604030504040204" pitchFamily="50" charset="-128"/>
            </a:endParaRPr>
          </a:p>
        </p:txBody>
      </p:sp>
      <p:sp>
        <p:nvSpPr>
          <p:cNvPr id="327" name="Google Shape;327;p33"/>
          <p:cNvSpPr/>
          <p:nvPr/>
        </p:nvSpPr>
        <p:spPr>
          <a:xfrm flipH="1">
            <a:off x="8253225" y="1942602"/>
            <a:ext cx="1757243" cy="447876"/>
          </a:xfrm>
          <a:prstGeom prst="snip2DiagRect">
            <a:avLst>
              <a:gd name="adj1" fmla="val 0"/>
              <a:gd name="adj2" fmla="val 16667"/>
            </a:avLst>
          </a:prstGeom>
          <a:solidFill>
            <a:srgbClr val="323231"/>
          </a:solidFill>
          <a:ln w="12700" cap="flat" cmpd="sng">
            <a:solidFill>
              <a:srgbClr val="323231"/>
            </a:solidFill>
            <a:prstDash val="solid"/>
            <a:round/>
            <a:headEnd type="none" w="sm" len="sm"/>
            <a:tailEnd type="none" w="sm" len="sm"/>
          </a:ln>
        </p:spPr>
        <p:txBody>
          <a:bodyPr spcFirstLastPara="1" wrap="square" lIns="121900" tIns="60950" rIns="121900" bIns="60950" anchor="ctr" anchorCtr="0">
            <a:noAutofit/>
          </a:bodyPr>
          <a:lstStyle/>
          <a:p>
            <a:pPr marL="380144" marR="0" lvl="0" indent="-380144" algn="l"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5GbE NIC</a:t>
            </a: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28" name="Google Shape;328;p33"/>
          <p:cNvSpPr txBox="1"/>
          <p:nvPr/>
        </p:nvSpPr>
        <p:spPr>
          <a:xfrm>
            <a:off x="9695247" y="5175490"/>
            <a:ext cx="1694855"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QXG-2G1T-I225</a:t>
            </a:r>
            <a:endParaRPr sz="1100">
              <a:latin typeface="Meiryo UI" panose="020B0604030504040204" pitchFamily="50" charset="-128"/>
              <a:ea typeface="Meiryo UI" panose="020B0604030504040204" pitchFamily="50" charset="-128"/>
            </a:endParaRPr>
          </a:p>
        </p:txBody>
      </p:sp>
      <p:sp>
        <p:nvSpPr>
          <p:cNvPr id="329" name="Google Shape;329;p33"/>
          <p:cNvSpPr txBox="1"/>
          <p:nvPr/>
        </p:nvSpPr>
        <p:spPr>
          <a:xfrm>
            <a:off x="9695247" y="5437990"/>
            <a:ext cx="1694855"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QXG-2G2T-I225</a:t>
            </a:r>
            <a:endParaRPr sz="1100">
              <a:latin typeface="Meiryo UI" panose="020B0604030504040204" pitchFamily="50" charset="-128"/>
              <a:ea typeface="Meiryo UI" panose="020B0604030504040204" pitchFamily="50" charset="-128"/>
            </a:endParaRPr>
          </a:p>
        </p:txBody>
      </p:sp>
      <p:sp>
        <p:nvSpPr>
          <p:cNvPr id="330" name="Google Shape;330;p33"/>
          <p:cNvSpPr txBox="1"/>
          <p:nvPr/>
        </p:nvSpPr>
        <p:spPr>
          <a:xfrm>
            <a:off x="9695248" y="5700493"/>
            <a:ext cx="1694855" cy="389899"/>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QXG-2G4T-I225</a:t>
            </a:r>
            <a:endParaRPr sz="1100">
              <a:latin typeface="Meiryo UI" panose="020B0604030504040204" pitchFamily="50" charset="-128"/>
              <a:ea typeface="Meiryo UI" panose="020B0604030504040204" pitchFamily="50" charset="-128"/>
            </a:endParaRPr>
          </a:p>
        </p:txBody>
      </p:sp>
      <p:sp>
        <p:nvSpPr>
          <p:cNvPr id="331" name="Google Shape;331;p33"/>
          <p:cNvSpPr/>
          <p:nvPr/>
        </p:nvSpPr>
        <p:spPr>
          <a:xfrm flipH="1">
            <a:off x="8280431" y="4345721"/>
            <a:ext cx="1958366" cy="447876"/>
          </a:xfrm>
          <a:prstGeom prst="snip2DiagRect">
            <a:avLst>
              <a:gd name="adj1" fmla="val 0"/>
              <a:gd name="adj2" fmla="val 16667"/>
            </a:avLst>
          </a:prstGeom>
          <a:solidFill>
            <a:srgbClr val="323231"/>
          </a:solidFill>
          <a:ln w="12700" cap="flat" cmpd="sng">
            <a:solidFill>
              <a:srgbClr val="323231"/>
            </a:solidFill>
            <a:prstDash val="solid"/>
            <a:round/>
            <a:headEnd type="none" w="sm" len="sm"/>
            <a:tailEnd type="none" w="sm" len="sm"/>
          </a:ln>
        </p:spPr>
        <p:txBody>
          <a:bodyPr spcFirstLastPara="1" wrap="square" lIns="121900" tIns="60950" rIns="121900" bIns="60950" anchor="ctr" anchorCtr="0">
            <a:noAutofit/>
          </a:bodyPr>
          <a:lstStyle/>
          <a:p>
            <a:pPr marL="380144" marR="0" lvl="0" indent="-380144" algn="l"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2.5GbE NIC</a:t>
            </a:r>
            <a:endParaRPr sz="14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32" name="Google Shape;332;p33"/>
          <p:cNvSpPr/>
          <p:nvPr/>
        </p:nvSpPr>
        <p:spPr>
          <a:xfrm>
            <a:off x="8573625" y="4927438"/>
            <a:ext cx="1157297" cy="340519"/>
          </a:xfrm>
          <a:prstGeom prst="roundRect">
            <a:avLst>
              <a:gd name="adj" fmla="val 16667"/>
            </a:avLst>
          </a:prstGeom>
          <a:solidFill>
            <a:srgbClr val="FFC000">
              <a:alpha val="84705"/>
            </a:srgb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r>
              <a:rPr lang="en-US" sz="900" b="1">
                <a:solidFill>
                  <a:schemeClr val="dk1"/>
                </a:solidFill>
                <a:latin typeface="Meiryo UI" panose="020B0604030504040204" pitchFamily="50" charset="-128"/>
                <a:ea typeface="Meiryo UI" panose="020B0604030504040204" pitchFamily="50" charset="-128"/>
              </a:rPr>
              <a:t>1/2/4 x RJ45</a:t>
            </a:r>
            <a:endParaRPr sz="900" b="1"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333" name="Google Shape;333;p33" descr="QXG-10G2T-X710"/>
          <p:cNvPicPr preferRelativeResize="0"/>
          <p:nvPr/>
        </p:nvPicPr>
        <p:blipFill rotWithShape="1">
          <a:blip r:embed="rId6">
            <a:alphaModFix/>
          </a:blip>
          <a:srcRect/>
          <a:stretch/>
        </p:blipFill>
        <p:spPr>
          <a:xfrm>
            <a:off x="2912185" y="2769391"/>
            <a:ext cx="1224096" cy="1063603"/>
          </a:xfrm>
          <a:prstGeom prst="rect">
            <a:avLst/>
          </a:prstGeom>
          <a:noFill/>
          <a:ln>
            <a:noFill/>
          </a:ln>
        </p:spPr>
      </p:pic>
      <p:pic>
        <p:nvPicPr>
          <p:cNvPr id="334" name="Google Shape;334;p33" descr="QXG-25G2SF-CX6"/>
          <p:cNvPicPr preferRelativeResize="0"/>
          <p:nvPr/>
        </p:nvPicPr>
        <p:blipFill rotWithShape="1">
          <a:blip r:embed="rId7">
            <a:alphaModFix/>
          </a:blip>
          <a:srcRect/>
          <a:stretch/>
        </p:blipFill>
        <p:spPr>
          <a:xfrm>
            <a:off x="2818025" y="5200912"/>
            <a:ext cx="1275818" cy="1108544"/>
          </a:xfrm>
          <a:prstGeom prst="rect">
            <a:avLst/>
          </a:prstGeom>
          <a:noFill/>
          <a:ln>
            <a:noFill/>
          </a:ln>
        </p:spPr>
      </p:pic>
      <p:sp>
        <p:nvSpPr>
          <p:cNvPr id="335" name="Google Shape;335;p33"/>
          <p:cNvSpPr/>
          <p:nvPr/>
        </p:nvSpPr>
        <p:spPr>
          <a:xfrm>
            <a:off x="5881184" y="4921301"/>
            <a:ext cx="1050994" cy="306467"/>
          </a:xfrm>
          <a:prstGeom prst="roundRect">
            <a:avLst>
              <a:gd name="adj" fmla="val 16667"/>
            </a:avLst>
          </a:prstGeom>
          <a:solidFill>
            <a:srgbClr val="FFC000">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1">
                <a:latin typeface="Meiryo UI" panose="020B0604030504040204" pitchFamily="50" charset="-128"/>
                <a:ea typeface="Meiryo UI" panose="020B0604030504040204" pitchFamily="50" charset="-128"/>
              </a:rPr>
              <a:t>2 x QSFP28</a:t>
            </a:r>
            <a:endParaRPr sz="900" b="1" i="0" u="none" strike="noStrike" cap="none">
              <a:solidFill>
                <a:srgbClr val="000000"/>
              </a:solidFill>
              <a:latin typeface="Meiryo UI" panose="020B0604030504040204" pitchFamily="50" charset="-128"/>
              <a:ea typeface="Meiryo UI" panose="020B0604030504040204" pitchFamily="50" charset="-128"/>
              <a:sym typeface="Arial"/>
            </a:endParaRPr>
          </a:p>
        </p:txBody>
      </p:sp>
      <p:pic>
        <p:nvPicPr>
          <p:cNvPr id="336" name="Google Shape;336;p33" descr="LAN-40G2SF-MLX"/>
          <p:cNvPicPr preferRelativeResize="0"/>
          <p:nvPr/>
        </p:nvPicPr>
        <p:blipFill rotWithShape="1">
          <a:blip r:embed="rId8">
            <a:alphaModFix/>
          </a:blip>
          <a:srcRect/>
          <a:stretch/>
        </p:blipFill>
        <p:spPr>
          <a:xfrm>
            <a:off x="901346" y="5123120"/>
            <a:ext cx="1440493" cy="1251628"/>
          </a:xfrm>
          <a:prstGeom prst="rect">
            <a:avLst/>
          </a:prstGeom>
          <a:noFill/>
          <a:ln>
            <a:noFill/>
          </a:ln>
        </p:spPr>
      </p:pic>
      <p:pic>
        <p:nvPicPr>
          <p:cNvPr id="337" name="Google Shape;337;p33" descr="QXG-5G4T-111C"/>
          <p:cNvPicPr preferRelativeResize="0"/>
          <p:nvPr/>
        </p:nvPicPr>
        <p:blipFill rotWithShape="1">
          <a:blip r:embed="rId9">
            <a:alphaModFix/>
          </a:blip>
          <a:srcRect/>
          <a:stretch/>
        </p:blipFill>
        <p:spPr>
          <a:xfrm>
            <a:off x="8366525" y="5154838"/>
            <a:ext cx="1462114" cy="1270416"/>
          </a:xfrm>
          <a:prstGeom prst="rect">
            <a:avLst/>
          </a:prstGeom>
          <a:noFill/>
          <a:ln>
            <a:noFill/>
          </a:ln>
        </p:spPr>
      </p:pic>
      <p:pic>
        <p:nvPicPr>
          <p:cNvPr id="338" name="Google Shape;338;p33" descr="QXG-10G1T"/>
          <p:cNvPicPr preferRelativeResize="0"/>
          <p:nvPr/>
        </p:nvPicPr>
        <p:blipFill rotWithShape="1">
          <a:blip r:embed="rId10">
            <a:alphaModFix/>
          </a:blip>
          <a:srcRect/>
          <a:stretch/>
        </p:blipFill>
        <p:spPr>
          <a:xfrm>
            <a:off x="6442268" y="2765280"/>
            <a:ext cx="1148661" cy="998059"/>
          </a:xfrm>
          <a:prstGeom prst="rect">
            <a:avLst/>
          </a:prstGeom>
          <a:noFill/>
          <a:ln>
            <a:noFill/>
          </a:ln>
        </p:spPr>
      </p:pic>
      <p:pic>
        <p:nvPicPr>
          <p:cNvPr id="339" name="Google Shape;339;p33" descr="QXG-10G2TB"/>
          <p:cNvPicPr preferRelativeResize="0"/>
          <p:nvPr/>
        </p:nvPicPr>
        <p:blipFill rotWithShape="1">
          <a:blip r:embed="rId11">
            <a:alphaModFix/>
          </a:blip>
          <a:srcRect/>
          <a:stretch/>
        </p:blipFill>
        <p:spPr>
          <a:xfrm>
            <a:off x="4634916" y="2738858"/>
            <a:ext cx="1224097" cy="1063604"/>
          </a:xfrm>
          <a:prstGeom prst="rect">
            <a:avLst/>
          </a:prstGeom>
          <a:noFill/>
          <a:ln>
            <a:noFill/>
          </a:ln>
        </p:spPr>
      </p:pic>
      <p:sp>
        <p:nvSpPr>
          <p:cNvPr id="340" name="Google Shape;340;p33"/>
          <p:cNvSpPr txBox="1"/>
          <p:nvPr/>
        </p:nvSpPr>
        <p:spPr>
          <a:xfrm>
            <a:off x="964844" y="33338"/>
            <a:ext cx="11227156" cy="1528762"/>
          </a:xfrm>
          <a:prstGeom prst="rect">
            <a:avLst/>
          </a:prstGeom>
          <a:noFill/>
          <a:ln>
            <a:noFill/>
          </a:ln>
        </p:spPr>
        <p:txBody>
          <a:bodyPr spcFirstLastPara="1" wrap="square" lIns="91425" tIns="45700" rIns="91425" bIns="45700" anchor="ctr" anchorCtr="0">
            <a:noAutofit/>
          </a:bodyPr>
          <a:lstStyle/>
          <a:p>
            <a:pPr lvl="0">
              <a:lnSpc>
                <a:spcPct val="90000"/>
              </a:lnSpc>
              <a:buSzPts val="4000"/>
            </a:pPr>
            <a:r>
              <a:rPr lang="ja-JP" altLang="en-US" sz="4000" b="1" dirty="0">
                <a:solidFill>
                  <a:schemeClr val="lt1"/>
                </a:solidFill>
                <a:latin typeface="Meiryo UI" panose="020B0604030504040204" pitchFamily="50" charset="-128"/>
                <a:ea typeface="Meiryo UI" panose="020B0604030504040204" pitchFamily="50" charset="-128"/>
              </a:rPr>
              <a:t>プラグアンドユース対応</a:t>
            </a:r>
            <a:r>
              <a:rPr lang="ja-JP" altLang="en-US" sz="4000" b="1" dirty="0" smtClean="0">
                <a:solidFill>
                  <a:schemeClr val="lt1"/>
                </a:solidFill>
                <a:latin typeface="Meiryo UI" panose="020B0604030504040204" pitchFamily="50" charset="-128"/>
                <a:ea typeface="Meiryo UI" panose="020B0604030504040204" pitchFamily="50" charset="-128"/>
              </a:rPr>
              <a:t>の</a:t>
            </a:r>
            <a:endParaRPr lang="en-US" altLang="ja-JP" sz="4000" b="1" dirty="0" smtClean="0">
              <a:solidFill>
                <a:schemeClr val="lt1"/>
              </a:solidFill>
              <a:latin typeface="Meiryo UI" panose="020B0604030504040204" pitchFamily="50" charset="-128"/>
              <a:ea typeface="Meiryo UI" panose="020B0604030504040204" pitchFamily="50" charset="-128"/>
            </a:endParaRPr>
          </a:p>
          <a:p>
            <a:pPr lvl="0">
              <a:lnSpc>
                <a:spcPct val="90000"/>
              </a:lnSpc>
              <a:buSzPts val="4000"/>
            </a:pPr>
            <a:r>
              <a:rPr lang="ja-JP" altLang="en-US" sz="4000" b="1" dirty="0" smtClean="0">
                <a:solidFill>
                  <a:schemeClr val="lt1"/>
                </a:solidFill>
                <a:latin typeface="Meiryo UI" panose="020B0604030504040204" pitchFamily="50" charset="-128"/>
                <a:ea typeface="Meiryo UI" panose="020B0604030504040204" pitchFamily="50" charset="-128"/>
              </a:rPr>
              <a:t>豊</a:t>
            </a:r>
            <a:r>
              <a:rPr lang="ja-JP" altLang="en-US" sz="4000" b="1" dirty="0">
                <a:solidFill>
                  <a:schemeClr val="lt1"/>
                </a:solidFill>
                <a:latin typeface="Meiryo UI" panose="020B0604030504040204" pitchFamily="50" charset="-128"/>
                <a:ea typeface="Meiryo UI" panose="020B0604030504040204" pitchFamily="50" charset="-128"/>
              </a:rPr>
              <a:t>富な高速ネットワークカード</a:t>
            </a:r>
            <a:endParaRPr sz="4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246561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p:nvPr/>
        </p:nvSpPr>
        <p:spPr>
          <a:xfrm>
            <a:off x="972766" y="197308"/>
            <a:ext cx="10539785" cy="769441"/>
          </a:xfrm>
          <a:prstGeom prst="rect">
            <a:avLst/>
          </a:prstGeom>
          <a:noFill/>
          <a:ln>
            <a:noFill/>
          </a:ln>
        </p:spPr>
        <p:txBody>
          <a:bodyPr spcFirstLastPara="1" wrap="square" lIns="91425" tIns="45700" rIns="91425" bIns="45700" anchor="t" anchorCtr="0">
            <a:noAutofit/>
          </a:bodyPr>
          <a:lstStyle/>
          <a:p>
            <a:pPr lvl="0"/>
            <a:r>
              <a:rPr lang="en-US" altLang="ja-JP" sz="4400" b="1" dirty="0">
                <a:solidFill>
                  <a:schemeClr val="lt1"/>
                </a:solidFill>
                <a:latin typeface="Meiryo UI" panose="020B0604030504040204" pitchFamily="50" charset="-128"/>
                <a:ea typeface="Meiryo UI" panose="020B0604030504040204" pitchFamily="50" charset="-128"/>
              </a:rPr>
              <a:t>100GbE</a:t>
            </a:r>
            <a:r>
              <a:rPr lang="ja-JP" altLang="en-US" sz="4400" b="1" dirty="0">
                <a:solidFill>
                  <a:schemeClr val="lt1"/>
                </a:solidFill>
                <a:latin typeface="Meiryo UI" panose="020B0604030504040204" pitchFamily="50" charset="-128"/>
                <a:ea typeface="Meiryo UI" panose="020B0604030504040204" pitchFamily="50" charset="-128"/>
              </a:rPr>
              <a:t>イーサネット</a:t>
            </a:r>
            <a:r>
              <a:rPr lang="ja-JP" altLang="en-US" sz="4400" b="1" dirty="0" smtClean="0">
                <a:solidFill>
                  <a:schemeClr val="lt1"/>
                </a:solidFill>
                <a:latin typeface="Meiryo UI" panose="020B0604030504040204" pitchFamily="50" charset="-128"/>
                <a:ea typeface="Meiryo UI" panose="020B0604030504040204" pitchFamily="50" charset="-128"/>
              </a:rPr>
              <a:t>用</a:t>
            </a:r>
            <a:endParaRPr lang="en-US" altLang="ja-JP" sz="4400" b="1" dirty="0" smtClean="0">
              <a:solidFill>
                <a:schemeClr val="lt1"/>
              </a:solidFill>
              <a:latin typeface="Meiryo UI" panose="020B0604030504040204" pitchFamily="50" charset="-128"/>
              <a:ea typeface="Meiryo UI" panose="020B0604030504040204" pitchFamily="50" charset="-128"/>
            </a:endParaRPr>
          </a:p>
          <a:p>
            <a:pPr lvl="0"/>
            <a:r>
              <a:rPr lang="en-US" altLang="ja-JP" sz="4400" b="1" dirty="0" err="1" smtClean="0">
                <a:solidFill>
                  <a:schemeClr val="lt1"/>
                </a:solidFill>
                <a:latin typeface="Meiryo UI" panose="020B0604030504040204" pitchFamily="50" charset="-128"/>
                <a:ea typeface="Meiryo UI" panose="020B0604030504040204" pitchFamily="50" charset="-128"/>
              </a:rPr>
              <a:t>PCIe</a:t>
            </a:r>
            <a:r>
              <a:rPr lang="en-US" altLang="ja-JP" sz="4400" b="1" dirty="0" smtClean="0">
                <a:solidFill>
                  <a:schemeClr val="lt1"/>
                </a:solidFill>
                <a:latin typeface="Meiryo UI" panose="020B0604030504040204" pitchFamily="50" charset="-128"/>
                <a:ea typeface="Meiryo UI" panose="020B0604030504040204" pitchFamily="50" charset="-128"/>
              </a:rPr>
              <a:t> </a:t>
            </a:r>
            <a:r>
              <a:rPr lang="en-US" altLang="ja-JP" sz="4400" b="1" dirty="0">
                <a:solidFill>
                  <a:schemeClr val="lt1"/>
                </a:solidFill>
                <a:latin typeface="Meiryo UI" panose="020B0604030504040204" pitchFamily="50" charset="-128"/>
                <a:ea typeface="Meiryo UI" panose="020B0604030504040204" pitchFamily="50" charset="-128"/>
              </a:rPr>
              <a:t>Gen4</a:t>
            </a:r>
            <a:r>
              <a:rPr lang="ja-JP" altLang="en-US" sz="4400" b="1" dirty="0">
                <a:solidFill>
                  <a:schemeClr val="lt1"/>
                </a:solidFill>
                <a:latin typeface="Meiryo UI" panose="020B0604030504040204" pitchFamily="50" charset="-128"/>
                <a:ea typeface="Meiryo UI" panose="020B0604030504040204" pitchFamily="50" charset="-128"/>
              </a:rPr>
              <a:t>スロット</a:t>
            </a:r>
          </a:p>
        </p:txBody>
      </p:sp>
      <p:sp>
        <p:nvSpPr>
          <p:cNvPr id="346" name="Google Shape;346;p34"/>
          <p:cNvSpPr/>
          <p:nvPr/>
        </p:nvSpPr>
        <p:spPr>
          <a:xfrm>
            <a:off x="6984691" y="4538879"/>
            <a:ext cx="547064" cy="1897375"/>
          </a:xfrm>
          <a:prstGeom prst="roundRect">
            <a:avLst>
              <a:gd name="adj" fmla="val 4862"/>
            </a:avLst>
          </a:prstGeom>
          <a:solidFill>
            <a:srgbClr val="00B0F0">
              <a:alpha val="14901"/>
            </a:srgbClr>
          </a:solidFill>
          <a:ln w="25400" cap="flat" cmpd="sng">
            <a:solidFill>
              <a:srgbClr val="0070C0"/>
            </a:solidFill>
            <a:prstDash val="solid"/>
            <a:round/>
            <a:headEnd type="none" w="sm" len="sm"/>
            <a:tailEnd type="none" w="sm" len="sm"/>
          </a:ln>
          <a:effectLst>
            <a:outerShdw blurRad="50800" dist="38100" dir="2700000" algn="tl" rotWithShape="0">
              <a:srgbClr val="000000">
                <a:alpha val="309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47" name="Google Shape;347;p34"/>
          <p:cNvSpPr txBox="1"/>
          <p:nvPr/>
        </p:nvSpPr>
        <p:spPr>
          <a:xfrm>
            <a:off x="6898519" y="6488669"/>
            <a:ext cx="4770778" cy="2370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1" dirty="0" err="1" smtClean="0">
                <a:solidFill>
                  <a:schemeClr val="lt1"/>
                </a:solidFill>
                <a:latin typeface="Meiryo UI" panose="020B0604030504040204" pitchFamily="50" charset="-128"/>
                <a:ea typeface="Meiryo UI" panose="020B0604030504040204" pitchFamily="50" charset="-128"/>
              </a:rPr>
              <a:t>ロープロファイルブラケット</a:t>
            </a:r>
            <a:r>
              <a:rPr lang="ja-JP" altLang="en-US" sz="1100" b="1" dirty="0" smtClean="0">
                <a:solidFill>
                  <a:schemeClr val="lt1"/>
                </a:solidFill>
                <a:latin typeface="Meiryo UI" panose="020B0604030504040204" pitchFamily="50" charset="-128"/>
                <a:ea typeface="Meiryo UI" panose="020B0604030504040204" pitchFamily="50" charset="-128"/>
              </a:rPr>
              <a:t>にて出荷</a:t>
            </a:r>
            <a:endParaRPr sz="11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48" name="Google Shape;348;p34"/>
          <p:cNvSpPr txBox="1"/>
          <p:nvPr/>
        </p:nvSpPr>
        <p:spPr>
          <a:xfrm>
            <a:off x="4932897" y="6380841"/>
            <a:ext cx="146369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1" dirty="0" err="1" smtClean="0">
                <a:solidFill>
                  <a:schemeClr val="lt1"/>
                </a:solidFill>
                <a:latin typeface="Meiryo UI" panose="020B0604030504040204" pitchFamily="50" charset="-128"/>
                <a:ea typeface="Meiryo UI" panose="020B0604030504040204" pitchFamily="50" charset="-128"/>
              </a:rPr>
              <a:t>フルハイトブラケットは</a:t>
            </a:r>
            <a:r>
              <a:rPr lang="en-US" sz="1100" b="1" dirty="0" smtClean="0">
                <a:solidFill>
                  <a:schemeClr val="lt1"/>
                </a:solidFill>
                <a:latin typeface="Meiryo UI" panose="020B0604030504040204" pitchFamily="50" charset="-128"/>
                <a:ea typeface="Meiryo UI" panose="020B0604030504040204" pitchFamily="50" charset="-128"/>
              </a:rPr>
              <a:t/>
            </a:r>
            <a:br>
              <a:rPr lang="en-US" sz="1100" b="1" dirty="0" smtClean="0">
                <a:solidFill>
                  <a:schemeClr val="lt1"/>
                </a:solidFill>
                <a:latin typeface="Meiryo UI" panose="020B0604030504040204" pitchFamily="50" charset="-128"/>
                <a:ea typeface="Meiryo UI" panose="020B0604030504040204" pitchFamily="50" charset="-128"/>
              </a:rPr>
            </a:br>
            <a:r>
              <a:rPr lang="en-US" sz="1100" b="1" dirty="0" err="1" smtClean="0">
                <a:solidFill>
                  <a:schemeClr val="lt1"/>
                </a:solidFill>
                <a:latin typeface="Meiryo UI" panose="020B0604030504040204" pitchFamily="50" charset="-128"/>
                <a:ea typeface="Meiryo UI" panose="020B0604030504040204" pitchFamily="50" charset="-128"/>
              </a:rPr>
              <a:t>パッケージ内に</a:t>
            </a:r>
            <a:r>
              <a:rPr lang="ja-JP" altLang="en-US" sz="1100" b="1" dirty="0">
                <a:solidFill>
                  <a:schemeClr val="lt1"/>
                </a:solidFill>
                <a:latin typeface="Meiryo UI" panose="020B0604030504040204" pitchFamily="50" charset="-128"/>
                <a:ea typeface="Meiryo UI" panose="020B0604030504040204" pitchFamily="50" charset="-128"/>
              </a:rPr>
              <a:t>同梱</a:t>
            </a:r>
            <a:endParaRPr sz="11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49" name="Google Shape;349;p34" descr="一張含有 文字, 電子用品 的圖片&#10;&#10;自動產生的描述"/>
          <p:cNvPicPr preferRelativeResize="0"/>
          <p:nvPr/>
        </p:nvPicPr>
        <p:blipFill rotWithShape="1">
          <a:blip r:embed="rId3">
            <a:alphaModFix/>
          </a:blip>
          <a:srcRect l="1953" t="8988" r="85218" b="6993"/>
          <a:stretch/>
        </p:blipFill>
        <p:spPr>
          <a:xfrm>
            <a:off x="6069609" y="4056251"/>
            <a:ext cx="610968" cy="2500725"/>
          </a:xfrm>
          <a:prstGeom prst="rect">
            <a:avLst/>
          </a:prstGeom>
          <a:noFill/>
          <a:ln>
            <a:noFill/>
          </a:ln>
        </p:spPr>
      </p:pic>
      <p:sp>
        <p:nvSpPr>
          <p:cNvPr id="350" name="Google Shape;350;p34"/>
          <p:cNvSpPr txBox="1"/>
          <p:nvPr/>
        </p:nvSpPr>
        <p:spPr>
          <a:xfrm rot="5400000">
            <a:off x="10941667" y="5397497"/>
            <a:ext cx="11474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68.9mm</a:t>
            </a: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1" name="Google Shape;351;p34"/>
          <p:cNvSpPr txBox="1"/>
          <p:nvPr/>
        </p:nvSpPr>
        <p:spPr>
          <a:xfrm>
            <a:off x="8487115" y="4195383"/>
            <a:ext cx="123758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169.5mm</a:t>
            </a: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352" name="Google Shape;352;p34" descr="一張含有 文字 的圖片&#10;&#10;自動產生的描述"/>
          <p:cNvPicPr preferRelativeResize="0"/>
          <p:nvPr/>
        </p:nvPicPr>
        <p:blipFill rotWithShape="1">
          <a:blip r:embed="rId4">
            <a:alphaModFix/>
          </a:blip>
          <a:srcRect t="18490" b="13074"/>
          <a:stretch/>
        </p:blipFill>
        <p:spPr>
          <a:xfrm>
            <a:off x="6926771" y="4699688"/>
            <a:ext cx="4544482" cy="1942763"/>
          </a:xfrm>
          <a:prstGeom prst="rect">
            <a:avLst/>
          </a:prstGeom>
          <a:noFill/>
          <a:ln>
            <a:noFill/>
          </a:ln>
        </p:spPr>
      </p:pic>
      <p:grpSp>
        <p:nvGrpSpPr>
          <p:cNvPr id="353" name="Google Shape;353;p34"/>
          <p:cNvGrpSpPr/>
          <p:nvPr/>
        </p:nvGrpSpPr>
        <p:grpSpPr>
          <a:xfrm>
            <a:off x="7566090" y="4374388"/>
            <a:ext cx="3079641" cy="242031"/>
            <a:chOff x="5617194" y="2395253"/>
            <a:chExt cx="1610751" cy="372235"/>
          </a:xfrm>
        </p:grpSpPr>
        <p:cxnSp>
          <p:nvCxnSpPr>
            <p:cNvPr id="354" name="Google Shape;354;p34"/>
            <p:cNvCxnSpPr/>
            <p:nvPr/>
          </p:nvCxnSpPr>
          <p:spPr>
            <a:xfrm>
              <a:off x="5617194" y="2565757"/>
              <a:ext cx="1610751" cy="0"/>
            </a:xfrm>
            <a:prstGeom prst="straightConnector1">
              <a:avLst/>
            </a:prstGeom>
            <a:noFill/>
            <a:ln w="9525" cap="flat" cmpd="sng">
              <a:solidFill>
                <a:srgbClr val="A5A5A5"/>
              </a:solidFill>
              <a:prstDash val="solid"/>
              <a:round/>
              <a:headEnd type="triangle" w="med" len="med"/>
              <a:tailEnd type="triangle" w="med" len="med"/>
            </a:ln>
          </p:spPr>
        </p:cxnSp>
        <p:cxnSp>
          <p:nvCxnSpPr>
            <p:cNvPr id="355" name="Google Shape;355;p34"/>
            <p:cNvCxnSpPr/>
            <p:nvPr/>
          </p:nvCxnSpPr>
          <p:spPr>
            <a:xfrm>
              <a:off x="7227945" y="2395253"/>
              <a:ext cx="0" cy="369143"/>
            </a:xfrm>
            <a:prstGeom prst="straightConnector1">
              <a:avLst/>
            </a:prstGeom>
            <a:noFill/>
            <a:ln w="9525" cap="flat" cmpd="sng">
              <a:solidFill>
                <a:srgbClr val="A5A5A5"/>
              </a:solidFill>
              <a:prstDash val="solid"/>
              <a:round/>
              <a:headEnd type="none" w="sm" len="sm"/>
              <a:tailEnd type="none" w="sm" len="sm"/>
            </a:ln>
          </p:spPr>
        </p:cxnSp>
        <p:cxnSp>
          <p:nvCxnSpPr>
            <p:cNvPr id="356" name="Google Shape;356;p34"/>
            <p:cNvCxnSpPr/>
            <p:nvPr/>
          </p:nvCxnSpPr>
          <p:spPr>
            <a:xfrm>
              <a:off x="5617194" y="2398345"/>
              <a:ext cx="0" cy="369143"/>
            </a:xfrm>
            <a:prstGeom prst="straightConnector1">
              <a:avLst/>
            </a:prstGeom>
            <a:noFill/>
            <a:ln w="9525" cap="flat" cmpd="sng">
              <a:solidFill>
                <a:srgbClr val="A5A5A5"/>
              </a:solidFill>
              <a:prstDash val="solid"/>
              <a:round/>
              <a:headEnd type="none" w="sm" len="sm"/>
              <a:tailEnd type="none" w="sm" len="sm"/>
            </a:ln>
          </p:spPr>
        </p:cxnSp>
      </p:grpSp>
      <p:grpSp>
        <p:nvGrpSpPr>
          <p:cNvPr id="357" name="Google Shape;357;p34"/>
          <p:cNvGrpSpPr/>
          <p:nvPr/>
        </p:nvGrpSpPr>
        <p:grpSpPr>
          <a:xfrm rot="5400000">
            <a:off x="10554542" y="5377278"/>
            <a:ext cx="1568397" cy="196357"/>
            <a:chOff x="5617194" y="2395253"/>
            <a:chExt cx="1610751" cy="372235"/>
          </a:xfrm>
        </p:grpSpPr>
        <p:cxnSp>
          <p:nvCxnSpPr>
            <p:cNvPr id="358" name="Google Shape;358;p34"/>
            <p:cNvCxnSpPr/>
            <p:nvPr/>
          </p:nvCxnSpPr>
          <p:spPr>
            <a:xfrm>
              <a:off x="5617194" y="2565757"/>
              <a:ext cx="1610751" cy="0"/>
            </a:xfrm>
            <a:prstGeom prst="straightConnector1">
              <a:avLst/>
            </a:prstGeom>
            <a:noFill/>
            <a:ln w="9525" cap="flat" cmpd="sng">
              <a:solidFill>
                <a:srgbClr val="A5A5A5"/>
              </a:solidFill>
              <a:prstDash val="solid"/>
              <a:round/>
              <a:headEnd type="triangle" w="med" len="med"/>
              <a:tailEnd type="triangle" w="med" len="med"/>
            </a:ln>
          </p:spPr>
        </p:cxnSp>
        <p:cxnSp>
          <p:nvCxnSpPr>
            <p:cNvPr id="359" name="Google Shape;359;p34"/>
            <p:cNvCxnSpPr/>
            <p:nvPr/>
          </p:nvCxnSpPr>
          <p:spPr>
            <a:xfrm>
              <a:off x="7227945" y="2395253"/>
              <a:ext cx="0" cy="369143"/>
            </a:xfrm>
            <a:prstGeom prst="straightConnector1">
              <a:avLst/>
            </a:prstGeom>
            <a:noFill/>
            <a:ln w="9525" cap="flat" cmpd="sng">
              <a:solidFill>
                <a:srgbClr val="A5A5A5"/>
              </a:solidFill>
              <a:prstDash val="solid"/>
              <a:round/>
              <a:headEnd type="none" w="sm" len="sm"/>
              <a:tailEnd type="none" w="sm" len="sm"/>
            </a:ln>
          </p:spPr>
        </p:cxnSp>
        <p:cxnSp>
          <p:nvCxnSpPr>
            <p:cNvPr id="360" name="Google Shape;360;p34"/>
            <p:cNvCxnSpPr/>
            <p:nvPr/>
          </p:nvCxnSpPr>
          <p:spPr>
            <a:xfrm>
              <a:off x="5617194" y="2398345"/>
              <a:ext cx="0" cy="369143"/>
            </a:xfrm>
            <a:prstGeom prst="straightConnector1">
              <a:avLst/>
            </a:prstGeom>
            <a:noFill/>
            <a:ln w="9525" cap="flat" cmpd="sng">
              <a:solidFill>
                <a:srgbClr val="A5A5A5"/>
              </a:solidFill>
              <a:prstDash val="solid"/>
              <a:round/>
              <a:headEnd type="none" w="sm" len="sm"/>
              <a:tailEnd type="none" w="sm" len="sm"/>
            </a:ln>
          </p:spPr>
        </p:cxnSp>
      </p:grpSp>
      <p:pic>
        <p:nvPicPr>
          <p:cNvPr id="361" name="Google Shape;361;p34"/>
          <p:cNvPicPr preferRelativeResize="0"/>
          <p:nvPr/>
        </p:nvPicPr>
        <p:blipFill rotWithShape="1">
          <a:blip r:embed="rId5">
            <a:alphaModFix/>
          </a:blip>
          <a:srcRect/>
          <a:stretch/>
        </p:blipFill>
        <p:spPr>
          <a:xfrm>
            <a:off x="492661" y="4437438"/>
            <a:ext cx="4376448" cy="1683647"/>
          </a:xfrm>
          <a:prstGeom prst="rect">
            <a:avLst/>
          </a:prstGeom>
          <a:noFill/>
          <a:ln>
            <a:noFill/>
          </a:ln>
        </p:spPr>
      </p:pic>
      <p:sp>
        <p:nvSpPr>
          <p:cNvPr id="362" name="Google Shape;362;p34"/>
          <p:cNvSpPr txBox="1"/>
          <p:nvPr/>
        </p:nvSpPr>
        <p:spPr>
          <a:xfrm>
            <a:off x="726584" y="6119544"/>
            <a:ext cx="4030143" cy="3486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Mellanox</a:t>
            </a:r>
            <a:r>
              <a:rPr lang="en-US" sz="1600" dirty="0">
                <a:solidFill>
                  <a:schemeClr val="lt1"/>
                </a:solidFill>
                <a:latin typeface="Meiryo UI" panose="020B0604030504040204" pitchFamily="50" charset="-128"/>
                <a:ea typeface="Meiryo UI" panose="020B0604030504040204" pitchFamily="50" charset="-128"/>
              </a:rPr>
              <a:t> </a:t>
            </a:r>
            <a:r>
              <a:rPr lang="en-US" sz="1600" dirty="0" smtClean="0">
                <a:solidFill>
                  <a:schemeClr val="lt1"/>
                </a:solidFill>
                <a:latin typeface="Meiryo UI" panose="020B0604030504040204" pitchFamily="50" charset="-128"/>
                <a:ea typeface="Meiryo UI" panose="020B0604030504040204" pitchFamily="50" charset="-128"/>
              </a:rPr>
              <a:t>25 / 100 </a:t>
            </a:r>
            <a:r>
              <a:rPr lang="en-US" sz="1600" dirty="0" err="1">
                <a:solidFill>
                  <a:schemeClr val="lt1"/>
                </a:solidFill>
                <a:latin typeface="Meiryo UI" panose="020B0604030504040204" pitchFamily="50" charset="-128"/>
                <a:ea typeface="Meiryo UI" panose="020B0604030504040204" pitchFamily="50" charset="-128"/>
              </a:rPr>
              <a:t>GbE</a:t>
            </a:r>
            <a:r>
              <a:rPr lang="en-US" sz="1600" dirty="0" err="1" smtClean="0">
                <a:solidFill>
                  <a:schemeClr val="lt1"/>
                </a:solidFill>
                <a:latin typeface="Meiryo UI" panose="020B0604030504040204" pitchFamily="50" charset="-128"/>
                <a:ea typeface="Meiryo UI" panose="020B0604030504040204" pitchFamily="50" charset="-128"/>
              </a:rPr>
              <a:t>スイッチ</a:t>
            </a:r>
            <a:r>
              <a:rPr lang="en-US" sz="1600" dirty="0" smtClean="0">
                <a:solidFill>
                  <a:schemeClr val="lt1"/>
                </a:solidFill>
                <a:latin typeface="Meiryo UI" panose="020B0604030504040204" pitchFamily="50" charset="-128"/>
                <a:ea typeface="Meiryo UI" panose="020B0604030504040204" pitchFamily="50" charset="-128"/>
              </a:rPr>
              <a:t>(SN2010</a:t>
            </a:r>
            <a:r>
              <a:rPr lang="en-US" sz="1600" dirty="0">
                <a:solidFill>
                  <a:schemeClr val="lt1"/>
                </a:solidFill>
                <a:latin typeface="Meiryo UI" panose="020B0604030504040204" pitchFamily="50" charset="-128"/>
                <a:ea typeface="Meiryo UI" panose="020B0604030504040204" pitchFamily="50" charset="-128"/>
              </a:rPr>
              <a:t>)</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63" name="Google Shape;363;p34"/>
          <p:cNvSpPr/>
          <p:nvPr/>
        </p:nvSpPr>
        <p:spPr>
          <a:xfrm>
            <a:off x="735564" y="5693895"/>
            <a:ext cx="1349543" cy="338554"/>
          </a:xfrm>
          <a:prstGeom prst="roundRect">
            <a:avLst>
              <a:gd name="adj" fmla="val 9133"/>
            </a:avLst>
          </a:prstGeom>
          <a:gradFill>
            <a:gsLst>
              <a:gs pos="0">
                <a:srgbClr val="757070"/>
              </a:gs>
              <a:gs pos="48000">
                <a:srgbClr val="757070"/>
              </a:gs>
              <a:gs pos="100000">
                <a:srgbClr val="0C0C0C"/>
              </a:gs>
            </a:gsLst>
            <a:lin ang="5400000" scaled="0"/>
          </a:gradFill>
          <a:ln w="9525" cap="flat" cmpd="sng">
            <a:solidFill>
              <a:srgbClr val="AEABAB"/>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dirty="0">
                <a:solidFill>
                  <a:srgbClr val="FF6600"/>
                </a:solidFill>
                <a:latin typeface="Meiryo UI" panose="020B0604030504040204" pitchFamily="50" charset="-128"/>
                <a:ea typeface="Meiryo UI" panose="020B0604030504040204" pitchFamily="50" charset="-128"/>
              </a:rPr>
              <a:t>25GbE SFP28</a:t>
            </a:r>
            <a:endParaRPr sz="1200" dirty="0">
              <a:latin typeface="Meiryo UI" panose="020B0604030504040204" pitchFamily="50" charset="-128"/>
              <a:ea typeface="Meiryo UI" panose="020B0604030504040204" pitchFamily="50" charset="-128"/>
            </a:endParaRPr>
          </a:p>
        </p:txBody>
      </p:sp>
      <p:grpSp>
        <p:nvGrpSpPr>
          <p:cNvPr id="364" name="Google Shape;364;p34"/>
          <p:cNvGrpSpPr/>
          <p:nvPr/>
        </p:nvGrpSpPr>
        <p:grpSpPr>
          <a:xfrm>
            <a:off x="2480102" y="5157369"/>
            <a:ext cx="4095795" cy="594887"/>
            <a:chOff x="2683731" y="5155729"/>
            <a:chExt cx="3108520" cy="594887"/>
          </a:xfrm>
        </p:grpSpPr>
        <p:pic>
          <p:nvPicPr>
            <p:cNvPr id="365" name="Google Shape;365;p34"/>
            <p:cNvPicPr preferRelativeResize="0"/>
            <p:nvPr/>
          </p:nvPicPr>
          <p:blipFill rotWithShape="1">
            <a:blip r:embed="rId6">
              <a:alphaModFix/>
            </a:blip>
            <a:srcRect/>
            <a:stretch/>
          </p:blipFill>
          <p:spPr>
            <a:xfrm>
              <a:off x="2683731" y="5155729"/>
              <a:ext cx="3108520" cy="142318"/>
            </a:xfrm>
            <a:prstGeom prst="rect">
              <a:avLst/>
            </a:prstGeom>
            <a:noFill/>
            <a:ln>
              <a:noFill/>
            </a:ln>
          </p:spPr>
        </p:pic>
        <p:pic>
          <p:nvPicPr>
            <p:cNvPr id="366" name="Google Shape;366;p34"/>
            <p:cNvPicPr preferRelativeResize="0"/>
            <p:nvPr/>
          </p:nvPicPr>
          <p:blipFill rotWithShape="1">
            <a:blip r:embed="rId6">
              <a:alphaModFix/>
            </a:blip>
            <a:srcRect/>
            <a:stretch/>
          </p:blipFill>
          <p:spPr>
            <a:xfrm>
              <a:off x="2683731" y="5608298"/>
              <a:ext cx="3108520" cy="142318"/>
            </a:xfrm>
            <a:prstGeom prst="rect">
              <a:avLst/>
            </a:prstGeom>
            <a:noFill/>
            <a:ln>
              <a:noFill/>
            </a:ln>
          </p:spPr>
        </p:pic>
      </p:grpSp>
      <p:sp>
        <p:nvSpPr>
          <p:cNvPr id="367" name="Google Shape;367;p34"/>
          <p:cNvSpPr txBox="1"/>
          <p:nvPr/>
        </p:nvSpPr>
        <p:spPr>
          <a:xfrm>
            <a:off x="186340" y="4853266"/>
            <a:ext cx="18473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8" name="Google Shape;368;p34"/>
          <p:cNvSpPr txBox="1"/>
          <p:nvPr/>
        </p:nvSpPr>
        <p:spPr>
          <a:xfrm>
            <a:off x="594103" y="1834458"/>
            <a:ext cx="5257564" cy="2154436"/>
          </a:xfrm>
          <a:prstGeom prst="rect">
            <a:avLst/>
          </a:prstGeom>
          <a:noFill/>
          <a:ln>
            <a:noFill/>
          </a:ln>
        </p:spPr>
        <p:txBody>
          <a:bodyPr spcFirstLastPara="1" wrap="square" lIns="121900" tIns="60950" rIns="121900" bIns="60950" anchor="t" anchorCtr="0">
            <a:noAutofit/>
          </a:bodyPr>
          <a:lstStyle/>
          <a:p>
            <a:pPr marL="174625" marR="0" lvl="0" indent="-174625" algn="l" rtl="0">
              <a:lnSpc>
                <a:spcPct val="100000"/>
              </a:lnSpc>
              <a:spcBef>
                <a:spcPts val="1200"/>
              </a:spcBef>
              <a:spcAft>
                <a:spcPts val="0"/>
              </a:spcAft>
              <a:buClr>
                <a:srgbClr val="89CBD2"/>
              </a:buClr>
              <a:buSzPts val="1600"/>
              <a:buFont typeface="Arial"/>
              <a:buChar char="•"/>
            </a:pPr>
            <a:r>
              <a:rPr lang="en-US" sz="1600" dirty="0">
                <a:solidFill>
                  <a:schemeClr val="lt1"/>
                </a:solidFill>
                <a:latin typeface="Meiryo UI" panose="020B0604030504040204" pitchFamily="50" charset="-128"/>
                <a:ea typeface="Meiryo UI" panose="020B0604030504040204" pitchFamily="50" charset="-128"/>
              </a:rPr>
              <a:t>QNAP </a:t>
            </a:r>
            <a:r>
              <a:rPr lang="en-US" sz="1600" b="1" dirty="0">
                <a:solidFill>
                  <a:schemeClr val="lt1"/>
                </a:solidFill>
                <a:latin typeface="Meiryo UI" panose="020B0604030504040204" pitchFamily="50" charset="-128"/>
                <a:ea typeface="Meiryo UI" panose="020B0604030504040204" pitchFamily="50" charset="-128"/>
              </a:rPr>
              <a:t>QXG-100G2SF-E810</a:t>
            </a:r>
            <a:r>
              <a:rPr lang="en-US" sz="1600" dirty="0">
                <a:solidFill>
                  <a:schemeClr val="lt1"/>
                </a:solidFill>
                <a:latin typeface="Meiryo UI" panose="020B0604030504040204" pitchFamily="50" charset="-128"/>
                <a:ea typeface="Meiryo UI" panose="020B0604030504040204" pitchFamily="50" charset="-128"/>
              </a:rPr>
              <a:t>ネットワークカードに100GbE</a:t>
            </a:r>
            <a:r>
              <a:rPr lang="en-US" sz="1600" dirty="0" smtClean="0">
                <a:solidFill>
                  <a:schemeClr val="lt1"/>
                </a:solidFill>
                <a:latin typeface="Meiryo UI" panose="020B0604030504040204" pitchFamily="50" charset="-128"/>
                <a:ea typeface="Meiryo UI" panose="020B0604030504040204" pitchFamily="50" charset="-128"/>
              </a:rPr>
              <a:t>スイッチをインストールして100GbE</a:t>
            </a:r>
            <a:r>
              <a:rPr lang="en-US" sz="1600" dirty="0">
                <a:solidFill>
                  <a:schemeClr val="lt1"/>
                </a:solidFill>
                <a:latin typeface="Meiryo UI" panose="020B0604030504040204" pitchFamily="50" charset="-128"/>
                <a:ea typeface="Meiryo UI" panose="020B0604030504040204" pitchFamily="50" charset="-128"/>
              </a:rPr>
              <a:t>ネットワークに適応させ、</a:t>
            </a:r>
            <a:r>
              <a:rPr lang="en-US" sz="1600" dirty="0" smtClean="0">
                <a:solidFill>
                  <a:schemeClr val="lt1"/>
                </a:solidFill>
                <a:latin typeface="Meiryo UI" panose="020B0604030504040204" pitchFamily="50" charset="-128"/>
                <a:ea typeface="Meiryo UI" panose="020B0604030504040204" pitchFamily="50" charset="-128"/>
              </a:rPr>
              <a:t>ストレージへの投資を将来にわたって保証します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174625" marR="0" lvl="0" indent="-174625" algn="l" rtl="0">
              <a:lnSpc>
                <a:spcPct val="100000"/>
              </a:lnSpc>
              <a:spcBef>
                <a:spcPts val="1200"/>
              </a:spcBef>
              <a:spcAft>
                <a:spcPts val="0"/>
              </a:spcAft>
              <a:buClr>
                <a:srgbClr val="89CBD2"/>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4x 25GbE</a:t>
            </a:r>
            <a:r>
              <a:rPr lang="en-US" sz="1600" dirty="0">
                <a:solidFill>
                  <a:schemeClr val="lt1"/>
                </a:solidFill>
                <a:latin typeface="Meiryo UI" panose="020B0604030504040204" pitchFamily="50" charset="-128"/>
                <a:ea typeface="Meiryo UI" panose="020B0604030504040204" pitchFamily="50" charset="-128"/>
              </a:rPr>
              <a:t>ポートに接続するためのポート構成モードをサポートします。</a:t>
            </a:r>
            <a:endParaRPr sz="1600" dirty="0">
              <a:solidFill>
                <a:schemeClr val="lt1"/>
              </a:solidFill>
              <a:latin typeface="Meiryo UI" panose="020B0604030504040204" pitchFamily="50" charset="-128"/>
              <a:ea typeface="Meiryo UI" panose="020B0604030504040204" pitchFamily="50" charset="-128"/>
            </a:endParaRPr>
          </a:p>
          <a:p>
            <a:pPr marL="174625" marR="0" lvl="0" indent="-174625" algn="l" rtl="0">
              <a:lnSpc>
                <a:spcPct val="100000"/>
              </a:lnSpc>
              <a:spcBef>
                <a:spcPts val="1200"/>
              </a:spcBef>
              <a:spcAft>
                <a:spcPts val="0"/>
              </a:spcAft>
              <a:buClr>
                <a:srgbClr val="89CBD2"/>
              </a:buClr>
              <a:buSzPts val="1600"/>
              <a:buFont typeface="Arial"/>
              <a:buChar char="•"/>
            </a:pPr>
            <a:r>
              <a:rPr lang="en-US" sz="1600" dirty="0">
                <a:solidFill>
                  <a:schemeClr val="lt1"/>
                </a:solidFill>
                <a:latin typeface="Meiryo UI" panose="020B0604030504040204" pitchFamily="50" charset="-128"/>
                <a:ea typeface="Meiryo UI" panose="020B0604030504040204" pitchFamily="50" charset="-128"/>
              </a:rPr>
              <a:t>100GbE</a:t>
            </a:r>
            <a:r>
              <a:rPr lang="en-US" sz="1600" dirty="0" smtClean="0">
                <a:solidFill>
                  <a:schemeClr val="lt1"/>
                </a:solidFill>
                <a:latin typeface="Meiryo UI" panose="020B0604030504040204" pitchFamily="50" charset="-128"/>
                <a:ea typeface="Meiryo UI" panose="020B0604030504040204" pitchFamily="50" charset="-128"/>
              </a:rPr>
              <a:t>サーバーをネイティブポート構成モードで</a:t>
            </a:r>
            <a:br>
              <a:rPr lang="en-US" sz="1600" dirty="0" smtClean="0">
                <a:solidFill>
                  <a:schemeClr val="lt1"/>
                </a:solidFill>
                <a:latin typeface="Meiryo UI" panose="020B0604030504040204" pitchFamily="50" charset="-128"/>
                <a:ea typeface="Meiryo UI" panose="020B0604030504040204" pitchFamily="50" charset="-128"/>
              </a:rPr>
            </a:br>
            <a:r>
              <a:rPr lang="en-US" sz="1600" dirty="0" smtClean="0">
                <a:solidFill>
                  <a:srgbClr val="FF0000"/>
                </a:solidFill>
                <a:latin typeface="Meiryo UI" panose="020B0604030504040204" pitchFamily="50" charset="-128"/>
                <a:ea typeface="Meiryo UI" panose="020B0604030504040204" pitchFamily="50" charset="-128"/>
              </a:rPr>
              <a:t>4x 25GbE</a:t>
            </a:r>
            <a:r>
              <a:rPr lang="en-US" sz="1600" dirty="0">
                <a:solidFill>
                  <a:srgbClr val="FF0000"/>
                </a:solidFill>
                <a:latin typeface="Meiryo UI" panose="020B0604030504040204" pitchFamily="50" charset="-128"/>
                <a:ea typeface="Meiryo UI" panose="020B0604030504040204" pitchFamily="50" charset="-128"/>
              </a:rPr>
              <a:t>または</a:t>
            </a:r>
            <a:r>
              <a:rPr lang="en-US" sz="1600" dirty="0" smtClean="0">
                <a:solidFill>
                  <a:srgbClr val="FF0000"/>
                </a:solidFill>
                <a:latin typeface="Meiryo UI" panose="020B0604030504040204" pitchFamily="50" charset="-128"/>
                <a:ea typeface="Meiryo UI" panose="020B0604030504040204" pitchFamily="50" charset="-128"/>
              </a:rPr>
              <a:t>8 x 10GbE</a:t>
            </a:r>
            <a:r>
              <a:rPr lang="en-US" sz="1600" dirty="0" smtClean="0">
                <a:solidFill>
                  <a:schemeClr val="lt1"/>
                </a:solidFill>
                <a:latin typeface="Meiryo UI" panose="020B0604030504040204" pitchFamily="50" charset="-128"/>
                <a:ea typeface="Meiryo UI" panose="020B0604030504040204" pitchFamily="50" charset="-128"/>
              </a:rPr>
              <a:t>エンドデバイスに接続します</a:t>
            </a:r>
            <a:r>
              <a:rPr lang="ja-JP" altLang="en-US" sz="1600" dirty="0" err="1" smtClean="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p:txBody>
      </p:sp>
      <p:sp>
        <p:nvSpPr>
          <p:cNvPr id="369" name="Google Shape;369;p34"/>
          <p:cNvSpPr/>
          <p:nvPr/>
        </p:nvSpPr>
        <p:spPr>
          <a:xfrm>
            <a:off x="9361008" y="2018395"/>
            <a:ext cx="2275353" cy="2067951"/>
          </a:xfrm>
          <a:prstGeom prst="roundRect">
            <a:avLst>
              <a:gd name="adj" fmla="val 5102"/>
            </a:avLst>
          </a:prstGeom>
          <a:gradFill>
            <a:gsLst>
              <a:gs pos="0">
                <a:srgbClr val="FFFFFF">
                  <a:alpha val="60000"/>
                </a:srgbClr>
              </a:gs>
              <a:gs pos="56000">
                <a:srgbClr val="FFFFFF">
                  <a:alpha val="9803"/>
                </a:srgbClr>
              </a:gs>
              <a:gs pos="100000">
                <a:srgbClr val="FFFFFF">
                  <a:alpha val="84705"/>
                </a:srgbClr>
              </a:gs>
            </a:gsLst>
            <a:lin ang="5400000" scaled="0"/>
          </a:gra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0" name="Google Shape;370;p34"/>
          <p:cNvSpPr/>
          <p:nvPr/>
        </p:nvSpPr>
        <p:spPr>
          <a:xfrm>
            <a:off x="6827463" y="2018395"/>
            <a:ext cx="2275353" cy="2067951"/>
          </a:xfrm>
          <a:prstGeom prst="roundRect">
            <a:avLst>
              <a:gd name="adj" fmla="val 5102"/>
            </a:avLst>
          </a:prstGeom>
          <a:gradFill>
            <a:gsLst>
              <a:gs pos="0">
                <a:srgbClr val="FFFFFF">
                  <a:alpha val="60000"/>
                </a:srgbClr>
              </a:gs>
              <a:gs pos="56000">
                <a:srgbClr val="FFFFFF">
                  <a:alpha val="9803"/>
                </a:srgbClr>
              </a:gs>
              <a:gs pos="100000">
                <a:srgbClr val="FFFFFF">
                  <a:alpha val="84705"/>
                </a:srgbClr>
              </a:gs>
            </a:gsLst>
            <a:lin ang="5400000" scaled="0"/>
          </a:gra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371" name="Google Shape;371;p34" descr="一張含有 文字, 纜線, 連接器 的圖片&#10;&#10;自動產生的描述"/>
          <p:cNvPicPr preferRelativeResize="0"/>
          <p:nvPr/>
        </p:nvPicPr>
        <p:blipFill rotWithShape="1">
          <a:blip r:embed="rId7">
            <a:alphaModFix/>
          </a:blip>
          <a:srcRect/>
          <a:stretch/>
        </p:blipFill>
        <p:spPr>
          <a:xfrm rot="-5400000">
            <a:off x="7131984" y="2141302"/>
            <a:ext cx="1455300" cy="2064342"/>
          </a:xfrm>
          <a:prstGeom prst="rect">
            <a:avLst/>
          </a:prstGeom>
          <a:noFill/>
          <a:ln>
            <a:noFill/>
          </a:ln>
        </p:spPr>
      </p:pic>
      <p:sp>
        <p:nvSpPr>
          <p:cNvPr id="372" name="Google Shape;372;p34"/>
          <p:cNvSpPr/>
          <p:nvPr/>
        </p:nvSpPr>
        <p:spPr>
          <a:xfrm>
            <a:off x="9298034" y="1882508"/>
            <a:ext cx="2401305" cy="427428"/>
          </a:xfrm>
          <a:prstGeom prst="roundRect">
            <a:avLst>
              <a:gd name="adj" fmla="val 9133"/>
            </a:avLst>
          </a:prstGeom>
          <a:gradFill>
            <a:gsLst>
              <a:gs pos="0">
                <a:srgbClr val="757070"/>
              </a:gs>
              <a:gs pos="48000">
                <a:srgbClr val="757070"/>
              </a:gs>
              <a:gs pos="100000">
                <a:srgbClr val="0C0C0C"/>
              </a:gs>
            </a:gsLst>
            <a:lin ang="5400000" scaled="0"/>
          </a:gradFill>
          <a:ln w="9525" cap="flat" cmpd="sng">
            <a:solidFill>
              <a:srgbClr val="AEABAB"/>
            </a:solidFill>
            <a:prstDash val="solid"/>
            <a:round/>
            <a:headEnd type="none" w="sm" len="sm"/>
            <a:tailEnd type="none" w="sm" len="sm"/>
          </a:ln>
          <a:effectLst>
            <a:outerShdw blurRad="177800" dist="127000" dir="5400000" sx="88000" sy="88000" algn="t" rotWithShape="0">
              <a:srgbClr val="000000">
                <a:alpha val="6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a:solidFill>
                  <a:srgbClr val="FF6600"/>
                </a:solidFill>
                <a:latin typeface="Meiryo UI" panose="020B0604030504040204" pitchFamily="50" charset="-128"/>
                <a:ea typeface="Meiryo UI" panose="020B0604030504040204" pitchFamily="50" charset="-128"/>
              </a:rPr>
              <a:t>CAB-DAC15M-Q28</a:t>
            </a:r>
            <a:endParaRPr>
              <a:latin typeface="Meiryo UI" panose="020B0604030504040204" pitchFamily="50" charset="-128"/>
              <a:ea typeface="Meiryo UI" panose="020B0604030504040204" pitchFamily="50" charset="-128"/>
            </a:endParaRPr>
          </a:p>
        </p:txBody>
      </p:sp>
      <p:pic>
        <p:nvPicPr>
          <p:cNvPr id="373" name="Google Shape;373;p34"/>
          <p:cNvPicPr preferRelativeResize="0"/>
          <p:nvPr/>
        </p:nvPicPr>
        <p:blipFill rotWithShape="1">
          <a:blip r:embed="rId8">
            <a:alphaModFix/>
          </a:blip>
          <a:srcRect/>
          <a:stretch/>
        </p:blipFill>
        <p:spPr>
          <a:xfrm rot="10800000">
            <a:off x="9671768" y="2347855"/>
            <a:ext cx="1653831" cy="1836109"/>
          </a:xfrm>
          <a:prstGeom prst="rect">
            <a:avLst/>
          </a:prstGeom>
          <a:noFill/>
          <a:ln>
            <a:noFill/>
          </a:ln>
          <a:effectLst>
            <a:outerShdw blurRad="50800" dist="50800" dir="2700000" algn="tl" rotWithShape="0">
              <a:srgbClr val="000000">
                <a:alpha val="48627"/>
              </a:srgbClr>
            </a:outerShdw>
          </a:effectLst>
        </p:spPr>
      </p:pic>
      <p:sp>
        <p:nvSpPr>
          <p:cNvPr id="374" name="Google Shape;374;p34"/>
          <p:cNvSpPr/>
          <p:nvPr/>
        </p:nvSpPr>
        <p:spPr>
          <a:xfrm>
            <a:off x="7816427" y="3784535"/>
            <a:ext cx="1292796" cy="344451"/>
          </a:xfrm>
          <a:prstGeom prst="roundRect">
            <a:avLst>
              <a:gd name="adj" fmla="val 16413"/>
            </a:avLst>
          </a:prstGeom>
          <a:gradFill>
            <a:gsLst>
              <a:gs pos="0">
                <a:srgbClr val="FFC000"/>
              </a:gs>
              <a:gs pos="36000">
                <a:srgbClr val="FF0000"/>
              </a:gs>
              <a:gs pos="100000">
                <a:srgbClr val="303B4A"/>
              </a:gs>
            </a:gsLst>
            <a:lin ang="5400000" scaled="0"/>
          </a:gra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近日公開</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5" name="Google Shape;375;p34"/>
          <p:cNvSpPr/>
          <p:nvPr/>
        </p:nvSpPr>
        <p:spPr>
          <a:xfrm>
            <a:off x="6764927" y="1882508"/>
            <a:ext cx="2401305" cy="427428"/>
          </a:xfrm>
          <a:prstGeom prst="roundRect">
            <a:avLst>
              <a:gd name="adj" fmla="val 9133"/>
            </a:avLst>
          </a:prstGeom>
          <a:gradFill>
            <a:gsLst>
              <a:gs pos="0">
                <a:srgbClr val="757070"/>
              </a:gs>
              <a:gs pos="48000">
                <a:srgbClr val="757070"/>
              </a:gs>
              <a:gs pos="100000">
                <a:srgbClr val="0C0C0C"/>
              </a:gs>
            </a:gsLst>
            <a:lin ang="5400000" scaled="0"/>
          </a:gradFill>
          <a:ln w="9525" cap="flat" cmpd="sng">
            <a:solidFill>
              <a:srgbClr val="AEABAB"/>
            </a:solidFill>
            <a:prstDash val="solid"/>
            <a:round/>
            <a:headEnd type="none" w="sm" len="sm"/>
            <a:tailEnd type="none" w="sm" len="sm"/>
          </a:ln>
          <a:effectLst>
            <a:outerShdw blurRad="177800" dist="127000" dir="5400000" sx="88000" sy="88000" algn="t" rotWithShape="0">
              <a:srgbClr val="000000">
                <a:alpha val="6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a:solidFill>
                  <a:srgbClr val="FF6600"/>
                </a:solidFill>
                <a:latin typeface="Meiryo UI" panose="020B0604030504040204" pitchFamily="50" charset="-128"/>
                <a:ea typeface="Meiryo UI" panose="020B0604030504040204" pitchFamily="50" charset="-128"/>
              </a:rPr>
              <a:t>CAB-DAC15M-Q28B4</a:t>
            </a:r>
            <a:endParaRPr>
              <a:latin typeface="Meiryo UI" panose="020B0604030504040204" pitchFamily="50" charset="-128"/>
              <a:ea typeface="Meiryo UI" panose="020B0604030504040204" pitchFamily="50" charset="-128"/>
            </a:endParaRPr>
          </a:p>
        </p:txBody>
      </p:sp>
      <p:sp>
        <p:nvSpPr>
          <p:cNvPr id="376" name="Google Shape;376;p34"/>
          <p:cNvSpPr/>
          <p:nvPr/>
        </p:nvSpPr>
        <p:spPr>
          <a:xfrm>
            <a:off x="10376748" y="3761067"/>
            <a:ext cx="1259612" cy="344451"/>
          </a:xfrm>
          <a:prstGeom prst="roundRect">
            <a:avLst>
              <a:gd name="adj" fmla="val 16413"/>
            </a:avLst>
          </a:prstGeom>
          <a:gradFill>
            <a:gsLst>
              <a:gs pos="0">
                <a:srgbClr val="FFC000"/>
              </a:gs>
              <a:gs pos="36000">
                <a:srgbClr val="FF0000"/>
              </a:gs>
              <a:gs pos="100000">
                <a:srgbClr val="303B4A"/>
              </a:gs>
            </a:gsLst>
            <a:lin ang="5400000" scaled="0"/>
          </a:gra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近日公開</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3359664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35"/>
          <p:cNvPicPr preferRelativeResize="0"/>
          <p:nvPr/>
        </p:nvPicPr>
        <p:blipFill rotWithShape="1">
          <a:blip r:embed="rId3">
            <a:alphaModFix/>
          </a:blip>
          <a:srcRect b="77220"/>
          <a:stretch/>
        </p:blipFill>
        <p:spPr>
          <a:xfrm>
            <a:off x="641208" y="2508026"/>
            <a:ext cx="6447439" cy="1436390"/>
          </a:xfrm>
          <a:prstGeom prst="rect">
            <a:avLst/>
          </a:prstGeom>
          <a:noFill/>
          <a:ln>
            <a:noFill/>
          </a:ln>
        </p:spPr>
      </p:pic>
      <p:pic>
        <p:nvPicPr>
          <p:cNvPr id="382" name="Google Shape;382;p35"/>
          <p:cNvPicPr preferRelativeResize="0"/>
          <p:nvPr/>
        </p:nvPicPr>
        <p:blipFill rotWithShape="1">
          <a:blip r:embed="rId4">
            <a:alphaModFix/>
          </a:blip>
          <a:srcRect l="4031" t="36170" b="36503"/>
          <a:stretch/>
        </p:blipFill>
        <p:spPr>
          <a:xfrm>
            <a:off x="571098" y="4192891"/>
            <a:ext cx="6874529" cy="1411361"/>
          </a:xfrm>
          <a:prstGeom prst="rect">
            <a:avLst/>
          </a:prstGeom>
          <a:noFill/>
          <a:ln>
            <a:noFill/>
          </a:ln>
        </p:spPr>
      </p:pic>
      <p:grpSp>
        <p:nvGrpSpPr>
          <p:cNvPr id="383" name="Google Shape;383;p35"/>
          <p:cNvGrpSpPr/>
          <p:nvPr/>
        </p:nvGrpSpPr>
        <p:grpSpPr>
          <a:xfrm>
            <a:off x="8221921" y="4291975"/>
            <a:ext cx="3106472" cy="1113085"/>
            <a:chOff x="6608845" y="2918607"/>
            <a:chExt cx="2504515" cy="914188"/>
          </a:xfrm>
        </p:grpSpPr>
        <p:pic>
          <p:nvPicPr>
            <p:cNvPr id="384" name="Google Shape;384;p35"/>
            <p:cNvPicPr preferRelativeResize="0"/>
            <p:nvPr/>
          </p:nvPicPr>
          <p:blipFill rotWithShape="1">
            <a:blip r:embed="rId5">
              <a:alphaModFix/>
            </a:blip>
            <a:srcRect/>
            <a:stretch/>
          </p:blipFill>
          <p:spPr>
            <a:xfrm>
              <a:off x="6608845" y="2918607"/>
              <a:ext cx="2504515" cy="914188"/>
            </a:xfrm>
            <a:prstGeom prst="rect">
              <a:avLst/>
            </a:prstGeom>
            <a:noFill/>
            <a:ln>
              <a:noFill/>
            </a:ln>
          </p:spPr>
        </p:pic>
        <p:sp>
          <p:nvSpPr>
            <p:cNvPr id="385" name="Google Shape;385;p35"/>
            <p:cNvSpPr txBox="1"/>
            <p:nvPr/>
          </p:nvSpPr>
          <p:spPr>
            <a:xfrm>
              <a:off x="6793162"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386" name="Google Shape;386;p35"/>
            <p:cNvSpPr txBox="1"/>
            <p:nvPr/>
          </p:nvSpPr>
          <p:spPr>
            <a:xfrm>
              <a:off x="7196574"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387" name="Google Shape;387;p35"/>
            <p:cNvSpPr txBox="1"/>
            <p:nvPr/>
          </p:nvSpPr>
          <p:spPr>
            <a:xfrm>
              <a:off x="7507805"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388" name="Google Shape;388;p35"/>
            <p:cNvSpPr txBox="1"/>
            <p:nvPr/>
          </p:nvSpPr>
          <p:spPr>
            <a:xfrm>
              <a:off x="7832816"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389" name="Google Shape;389;p35"/>
            <p:cNvSpPr txBox="1"/>
            <p:nvPr/>
          </p:nvSpPr>
          <p:spPr>
            <a:xfrm>
              <a:off x="8175105"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390" name="Google Shape;390;p35"/>
            <p:cNvSpPr txBox="1"/>
            <p:nvPr/>
          </p:nvSpPr>
          <p:spPr>
            <a:xfrm>
              <a:off x="8578517"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grpSp>
      <p:sp>
        <p:nvSpPr>
          <p:cNvPr id="391" name="Google Shape;391;p35"/>
          <p:cNvSpPr txBox="1"/>
          <p:nvPr/>
        </p:nvSpPr>
        <p:spPr>
          <a:xfrm>
            <a:off x="8475812" y="5565583"/>
            <a:ext cx="2866446" cy="5828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dirty="0" smtClean="0">
                <a:solidFill>
                  <a:schemeClr val="lt1"/>
                </a:solidFill>
                <a:latin typeface="Meiryo UI" panose="020B0604030504040204" pitchFamily="50" charset="-128"/>
                <a:ea typeface="Meiryo UI" panose="020B0604030504040204" pitchFamily="50" charset="-128"/>
              </a:rPr>
              <a:t>6x 25GbEクライアント</a:t>
            </a:r>
          </a:p>
          <a:p>
            <a:pPr marL="0" marR="0" lvl="0" indent="0" algn="ctr" rtl="0">
              <a:lnSpc>
                <a:spcPct val="100000"/>
              </a:lnSpc>
              <a:spcBef>
                <a:spcPts val="0"/>
              </a:spcBef>
              <a:spcAft>
                <a:spcPts val="0"/>
              </a:spcAft>
              <a:buClr>
                <a:schemeClr val="lt1"/>
              </a:buClr>
              <a:buSzPts val="1600"/>
              <a:buFont typeface="Arial"/>
              <a:buNone/>
            </a:pPr>
            <a:r>
              <a:rPr lang="en-US" sz="1600" dirty="0" err="1" smtClean="0">
                <a:solidFill>
                  <a:schemeClr val="lt1"/>
                </a:solidFill>
                <a:latin typeface="Meiryo UI" panose="020B0604030504040204" pitchFamily="50" charset="-128"/>
                <a:ea typeface="Meiryo UI" panose="020B0604030504040204" pitchFamily="50" charset="-128"/>
              </a:rPr>
              <a:t>同時アクセス</a:t>
            </a:r>
            <a:endParaRPr dirty="0">
              <a:latin typeface="Meiryo UI" panose="020B0604030504040204" pitchFamily="50" charset="-128"/>
              <a:ea typeface="Meiryo UI" panose="020B0604030504040204" pitchFamily="50" charset="-128"/>
            </a:endParaRPr>
          </a:p>
        </p:txBody>
      </p:sp>
      <p:pic>
        <p:nvPicPr>
          <p:cNvPr id="392" name="Google Shape;392;p35"/>
          <p:cNvPicPr preferRelativeResize="0"/>
          <p:nvPr/>
        </p:nvPicPr>
        <p:blipFill rotWithShape="1">
          <a:blip r:embed="rId6">
            <a:alphaModFix/>
          </a:blip>
          <a:srcRect/>
          <a:stretch/>
        </p:blipFill>
        <p:spPr>
          <a:xfrm>
            <a:off x="8168254" y="3509548"/>
            <a:ext cx="3326276" cy="811611"/>
          </a:xfrm>
          <a:prstGeom prst="rect">
            <a:avLst/>
          </a:prstGeom>
          <a:noFill/>
          <a:ln>
            <a:noFill/>
          </a:ln>
        </p:spPr>
      </p:pic>
      <p:sp>
        <p:nvSpPr>
          <p:cNvPr id="393" name="Google Shape;393;p35"/>
          <p:cNvSpPr txBox="1"/>
          <p:nvPr/>
        </p:nvSpPr>
        <p:spPr>
          <a:xfrm>
            <a:off x="964844" y="33338"/>
            <a:ext cx="11227156" cy="15287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6x 25GbEクライアントを使用した</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smtClean="0">
                <a:solidFill>
                  <a:schemeClr val="lt1"/>
                </a:solidFill>
                <a:latin typeface="Meiryo UI" panose="020B0604030504040204" pitchFamily="50" charset="-128"/>
                <a:ea typeface="Meiryo UI" panose="020B0604030504040204" pitchFamily="50" charset="-128"/>
              </a:rPr>
              <a:t>32</a:t>
            </a:r>
            <a:r>
              <a:rPr lang="en-US" sz="3600" b="1" dirty="0">
                <a:solidFill>
                  <a:schemeClr val="lt1"/>
                </a:solidFill>
                <a:latin typeface="Meiryo UI" panose="020B0604030504040204" pitchFamily="50" charset="-128"/>
                <a:ea typeface="Meiryo UI" panose="020B0604030504040204" pitchFamily="50" charset="-128"/>
              </a:rPr>
              <a:t>コアTDS-h2489FU-4314-128Gのパフォーマンス</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4" name="Google Shape;394;p35"/>
          <p:cNvSpPr txBox="1"/>
          <p:nvPr/>
        </p:nvSpPr>
        <p:spPr>
          <a:xfrm>
            <a:off x="112317" y="5742333"/>
            <a:ext cx="10385354"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QNAP</a:t>
            </a:r>
            <a:r>
              <a:rPr lang="en-US" sz="800" dirty="0" err="1" smtClean="0">
                <a:solidFill>
                  <a:schemeClr val="lt1"/>
                </a:solidFill>
                <a:latin typeface="Meiryo UI" panose="020B0604030504040204" pitchFamily="50" charset="-128"/>
                <a:ea typeface="Meiryo UI" panose="020B0604030504040204" pitchFamily="50" charset="-128"/>
              </a:rPr>
              <a:t>ラボでテスト</a:t>
            </a:r>
            <a:r>
              <a:rPr lang="ja-JP" altLang="en-US" sz="800" dirty="0" smtClean="0">
                <a:solidFill>
                  <a:schemeClr val="lt1"/>
                </a:solidFill>
                <a:latin typeface="Meiryo UI" panose="020B0604030504040204" pitchFamily="50" charset="-128"/>
                <a:ea typeface="Meiryo UI" panose="020B0604030504040204" pitchFamily="50" charset="-128"/>
              </a:rPr>
              <a:t>されました</a:t>
            </a:r>
            <a:r>
              <a:rPr lang="en-US" sz="800" dirty="0" smtClean="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smtClean="0">
                <a:solidFill>
                  <a:schemeClr val="lt1"/>
                </a:solidFill>
                <a:latin typeface="Meiryo UI" panose="020B0604030504040204" pitchFamily="50" charset="-128"/>
                <a:ea typeface="Meiryo UI" panose="020B0604030504040204" pitchFamily="50" charset="-128"/>
              </a:rPr>
              <a:t>。</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テスト環境</a:t>
            </a:r>
            <a:r>
              <a:rPr lang="en-US" sz="800" dirty="0">
                <a:solidFill>
                  <a:schemeClr val="lt1"/>
                </a:solidFill>
                <a:latin typeface="Meiryo UI" panose="020B0604030504040204" pitchFamily="50" charset="-128"/>
                <a:ea typeface="Meiryo UI" panose="020B0604030504040204" pitchFamily="50" charset="-128"/>
              </a:rPr>
              <a:t>:</a:t>
            </a:r>
            <a:r>
              <a:rPr lang="en-US" sz="800" dirty="0" smtClean="0">
                <a:solidFill>
                  <a:schemeClr val="lt1"/>
                </a:solidFill>
                <a:latin typeface="Meiryo UI" panose="020B0604030504040204" pitchFamily="50" charset="-128"/>
                <a:ea typeface="Meiryo UI" panose="020B0604030504040204" pitchFamily="50" charset="-128"/>
              </a:rPr>
              <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NAS: </a:t>
            </a:r>
            <a:r>
              <a:rPr lang="en-US" sz="800" dirty="0" err="1" smtClean="0">
                <a:solidFill>
                  <a:schemeClr val="lt1"/>
                </a:solidFill>
                <a:latin typeface="Meiryo UI" panose="020B0604030504040204" pitchFamily="50" charset="-128"/>
                <a:ea typeface="Meiryo UI" panose="020B0604030504040204" pitchFamily="50" charset="-128"/>
              </a:rPr>
              <a:t>QuTS</a:t>
            </a:r>
            <a:r>
              <a:rPr lang="en-US" sz="800" dirty="0" smtClean="0">
                <a:solidFill>
                  <a:schemeClr val="lt1"/>
                </a:solidFill>
                <a:latin typeface="Meiryo UI" panose="020B0604030504040204" pitchFamily="50" charset="-128"/>
                <a:ea typeface="Meiryo UI" panose="020B0604030504040204" pitchFamily="50" charset="-128"/>
              </a:rPr>
              <a:t> Hero 5.0.0</a:t>
            </a:r>
            <a:r>
              <a:rPr lang="en-US" sz="800" dirty="0">
                <a:solidFill>
                  <a:schemeClr val="lt1"/>
                </a:solidFill>
                <a:latin typeface="Meiryo UI" panose="020B0604030504040204" pitchFamily="50" charset="-128"/>
                <a:ea typeface="Meiryo UI" panose="020B0604030504040204" pitchFamily="50" charset="-128"/>
              </a:rPr>
              <a:t>を搭載した</a:t>
            </a:r>
            <a:r>
              <a:rPr lang="en-US" sz="800" dirty="0" smtClean="0">
                <a:solidFill>
                  <a:schemeClr val="lt1"/>
                </a:solidFill>
                <a:latin typeface="Meiryo UI" panose="020B0604030504040204" pitchFamily="50" charset="-128"/>
                <a:ea typeface="Meiryo UI" panose="020B0604030504040204" pitchFamily="50" charset="-128"/>
              </a:rPr>
              <a:t>TDS-h2489FU-4314-128G</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ボリュームタイプ</a:t>
            </a:r>
            <a:r>
              <a:rPr lang="en-US" sz="800" dirty="0" smtClean="0">
                <a:solidFill>
                  <a:schemeClr val="lt1"/>
                </a:solidFill>
                <a:latin typeface="Meiryo UI" panose="020B0604030504040204" pitchFamily="50" charset="-128"/>
                <a:ea typeface="Meiryo UI" panose="020B0604030504040204" pitchFamily="50" charset="-128"/>
              </a:rPr>
              <a:t>: Samsung </a:t>
            </a:r>
            <a:r>
              <a:rPr lang="en-US" sz="800" dirty="0">
                <a:solidFill>
                  <a:schemeClr val="lt1"/>
                </a:solidFill>
                <a:latin typeface="Meiryo UI" panose="020B0604030504040204" pitchFamily="50" charset="-128"/>
                <a:ea typeface="Meiryo UI" panose="020B0604030504040204" pitchFamily="50" charset="-128"/>
              </a:rPr>
              <a:t>PM9A3 960G Gen4 U.2 </a:t>
            </a:r>
            <a:r>
              <a:rPr lang="en-US" sz="800" dirty="0" err="1">
                <a:solidFill>
                  <a:schemeClr val="lt1"/>
                </a:solidFill>
                <a:latin typeface="Meiryo UI" panose="020B0604030504040204" pitchFamily="50" charset="-128"/>
                <a:ea typeface="Meiryo UI" panose="020B0604030504040204" pitchFamily="50" charset="-128"/>
              </a:rPr>
              <a:t>NVMe</a:t>
            </a:r>
            <a:r>
              <a:rPr lang="en-US" sz="800" dirty="0">
                <a:solidFill>
                  <a:schemeClr val="lt1"/>
                </a:solidFill>
                <a:latin typeface="Meiryo UI" panose="020B0604030504040204" pitchFamily="50" charset="-128"/>
                <a:ea typeface="Meiryo UI" panose="020B0604030504040204" pitchFamily="50" charset="-128"/>
              </a:rPr>
              <a:t> SSD </a:t>
            </a:r>
            <a:r>
              <a:rPr lang="en-US" sz="800" dirty="0" smtClean="0">
                <a:solidFill>
                  <a:schemeClr val="lt1"/>
                </a:solidFill>
                <a:latin typeface="Meiryo UI" panose="020B0604030504040204" pitchFamily="50" charset="-128"/>
                <a:ea typeface="Meiryo UI" panose="020B0604030504040204" pitchFamily="50" charset="-128"/>
              </a:rPr>
              <a:t>x24(RAID 50); </a:t>
            </a:r>
            <a:r>
              <a:rPr lang="en-US" sz="800" dirty="0">
                <a:solidFill>
                  <a:schemeClr val="lt1"/>
                </a:solidFill>
                <a:latin typeface="Meiryo UI" panose="020B0604030504040204" pitchFamily="50" charset="-128"/>
                <a:ea typeface="Meiryo UI" panose="020B0604030504040204" pitchFamily="50" charset="-128"/>
              </a:rPr>
              <a:t>Intel QXG-100G2SF-E810; </a:t>
            </a:r>
            <a:r>
              <a:rPr lang="en-US" sz="800" dirty="0" smtClean="0">
                <a:solidFill>
                  <a:schemeClr val="lt1"/>
                </a:solidFill>
                <a:latin typeface="Meiryo UI" panose="020B0604030504040204" pitchFamily="50" charset="-128"/>
                <a:ea typeface="Meiryo UI" panose="020B0604030504040204" pitchFamily="50" charset="-128"/>
              </a:rPr>
              <a:t>QXG-25G2SF-CX4</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クライアントPC</a:t>
            </a:r>
            <a:r>
              <a:rPr lang="en-US" sz="800" dirty="0" smtClean="0">
                <a:solidFill>
                  <a:schemeClr val="lt1"/>
                </a:solidFill>
                <a:latin typeface="Meiryo UI" panose="020B0604030504040204" pitchFamily="50" charset="-128"/>
                <a:ea typeface="Meiryo UI" panose="020B0604030504040204" pitchFamily="50" charset="-128"/>
              </a:rPr>
              <a:t>: </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6 </a:t>
            </a:r>
            <a:r>
              <a:rPr lang="en-US" sz="800" dirty="0">
                <a:solidFill>
                  <a:schemeClr val="lt1"/>
                </a:solidFill>
                <a:latin typeface="Meiryo UI" panose="020B0604030504040204" pitchFamily="50" charset="-128"/>
                <a:ea typeface="Meiryo UI" panose="020B0604030504040204" pitchFamily="50" charset="-128"/>
              </a:rPr>
              <a:t>*クライアントPCは16GB</a:t>
            </a:r>
            <a:r>
              <a:rPr lang="en-US" sz="800" dirty="0" smtClean="0">
                <a:solidFill>
                  <a:schemeClr val="lt1"/>
                </a:solidFill>
                <a:latin typeface="Meiryo UI" panose="020B0604030504040204" pitchFamily="50" charset="-128"/>
                <a:ea typeface="Meiryo UI" panose="020B0604030504040204" pitchFamily="50" charset="-128"/>
              </a:rPr>
              <a:t>ファイル(=</a:t>
            </a:r>
            <a:r>
              <a:rPr lang="en-US" sz="800" dirty="0">
                <a:solidFill>
                  <a:schemeClr val="lt1"/>
                </a:solidFill>
                <a:latin typeface="Meiryo UI" panose="020B0604030504040204" pitchFamily="50" charset="-128"/>
                <a:ea typeface="Meiryo UI" panose="020B0604030504040204" pitchFamily="50" charset="-128"/>
              </a:rPr>
              <a:t>合計</a:t>
            </a:r>
            <a:r>
              <a:rPr lang="en-US" sz="800" dirty="0" smtClean="0">
                <a:solidFill>
                  <a:schemeClr val="lt1"/>
                </a:solidFill>
                <a:latin typeface="Meiryo UI" panose="020B0604030504040204" pitchFamily="50" charset="-128"/>
                <a:ea typeface="Meiryo UI" panose="020B0604030504040204" pitchFamily="50" charset="-128"/>
              </a:rPr>
              <a:t>96GB</a:t>
            </a:r>
            <a:r>
              <a:rPr lang="en-US" sz="800" dirty="0">
                <a:solidFill>
                  <a:schemeClr val="lt1"/>
                </a:solidFill>
                <a:latin typeface="Meiryo UI" panose="020B0604030504040204" pitchFamily="50" charset="-128"/>
                <a:ea typeface="Meiryo UI" panose="020B0604030504040204" pitchFamily="50" charset="-128"/>
              </a:rPr>
              <a:t>)</a:t>
            </a:r>
            <a:r>
              <a:rPr lang="en-US" sz="800" dirty="0" err="1" smtClean="0">
                <a:solidFill>
                  <a:schemeClr val="lt1"/>
                </a:solidFill>
                <a:latin typeface="Meiryo UI" panose="020B0604030504040204" pitchFamily="50" charset="-128"/>
                <a:ea typeface="Meiryo UI" panose="020B0604030504040204" pitchFamily="50" charset="-128"/>
              </a:rPr>
              <a:t>の読み取りと書き込みを同時に</a:t>
            </a:r>
            <a:r>
              <a:rPr lang="ja-JP" altLang="en-US" sz="800" dirty="0" smtClean="0">
                <a:solidFill>
                  <a:schemeClr val="lt1"/>
                </a:solidFill>
                <a:latin typeface="Meiryo UI" panose="020B0604030504040204" pitchFamily="50" charset="-128"/>
                <a:ea typeface="Meiryo UI" panose="020B0604030504040204" pitchFamily="50" charset="-128"/>
              </a:rPr>
              <a:t>実行</a:t>
            </a:r>
            <a:r>
              <a:rPr lang="en-US" sz="800" dirty="0" smtClean="0">
                <a:solidFill>
                  <a:schemeClr val="lt1"/>
                </a:solidFill>
                <a:latin typeface="Meiryo UI" panose="020B0604030504040204" pitchFamily="50" charset="-128"/>
                <a:ea typeface="Meiryo UI" panose="020B0604030504040204" pitchFamily="50" charset="-128"/>
              </a:rPr>
              <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Intel Core</a:t>
            </a:r>
            <a:r>
              <a:rPr lang="en-US" sz="800" dirty="0">
                <a:solidFill>
                  <a:schemeClr val="lt1"/>
                </a:solidFill>
                <a:latin typeface="Meiryo UI" panose="020B0604030504040204" pitchFamily="50" charset="-128"/>
                <a:ea typeface="Meiryo UI" panose="020B0604030504040204" pitchFamily="50" charset="-128"/>
              </a:rPr>
              <a:t>™i7-7700 4.20GHz CPU、32GB DDR4 RAM、QXG-25G2SF-CX4、Windows</a:t>
            </a:r>
            <a:r>
              <a:rPr lang="en-US" sz="800" dirty="0" smtClean="0">
                <a:solidFill>
                  <a:schemeClr val="lt1"/>
                </a:solidFill>
                <a:latin typeface="Meiryo UI" panose="020B0604030504040204" pitchFamily="50" charset="-128"/>
                <a:ea typeface="Meiryo UI" panose="020B0604030504040204" pitchFamily="50" charset="-128"/>
              </a:rPr>
              <a:t>® Server 2016、および</a:t>
            </a:r>
            <a:r>
              <a:rPr lang="en-US" sz="800" dirty="0">
                <a:solidFill>
                  <a:schemeClr val="lt1"/>
                </a:solidFill>
                <a:latin typeface="Meiryo UI" panose="020B0604030504040204" pitchFamily="50" charset="-128"/>
                <a:ea typeface="Meiryo UI" panose="020B0604030504040204" pitchFamily="50" charset="-128"/>
              </a:rPr>
              <a:t>Intel Core</a:t>
            </a:r>
            <a:r>
              <a:rPr lang="en-US" sz="800" dirty="0" smtClean="0">
                <a:solidFill>
                  <a:schemeClr val="lt1"/>
                </a:solidFill>
                <a:latin typeface="Meiryo UI" panose="020B0604030504040204" pitchFamily="50" charset="-128"/>
                <a:ea typeface="Meiryo UI" panose="020B0604030504040204" pitchFamily="50" charset="-128"/>
              </a:rPr>
              <a:t>™ i3-8100 3.60GHz </a:t>
            </a:r>
            <a:r>
              <a:rPr lang="en-US" sz="800" dirty="0">
                <a:solidFill>
                  <a:schemeClr val="lt1"/>
                </a:solidFill>
                <a:latin typeface="Meiryo UI" panose="020B0604030504040204" pitchFamily="50" charset="-128"/>
                <a:ea typeface="Meiryo UI" panose="020B0604030504040204" pitchFamily="50" charset="-128"/>
              </a:rPr>
              <a:t>CPU、4GB DDR4 RAM、QXG-25G2SF-CX4、Windows</a:t>
            </a:r>
            <a:r>
              <a:rPr lang="en-US" sz="800" dirty="0" smtClean="0">
                <a:solidFill>
                  <a:schemeClr val="lt1"/>
                </a:solidFill>
                <a:latin typeface="Meiryo UI" panose="020B0604030504040204" pitchFamily="50" charset="-128"/>
                <a:ea typeface="Meiryo UI" panose="020B0604030504040204" pitchFamily="50" charset="-128"/>
              </a:rPr>
              <a:t>® Server 2016</a:t>
            </a:r>
            <a:endParaRPr sz="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5" name="Google Shape;395;p35"/>
          <p:cNvSpPr txBox="1"/>
          <p:nvPr/>
        </p:nvSpPr>
        <p:spPr>
          <a:xfrm>
            <a:off x="555413" y="2171523"/>
            <a:ext cx="80941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smtClean="0">
                <a:solidFill>
                  <a:srgbClr val="FFFFFF"/>
                </a:solidFill>
                <a:latin typeface="Meiryo UI" panose="020B0604030504040204" pitchFamily="50" charset="-128"/>
                <a:ea typeface="Meiryo UI" panose="020B0604030504040204" pitchFamily="50" charset="-128"/>
              </a:rPr>
              <a:t>6x </a:t>
            </a:r>
            <a:r>
              <a:rPr lang="en-US" dirty="0">
                <a:solidFill>
                  <a:srgbClr val="FFFFFF"/>
                </a:solidFill>
                <a:latin typeface="Meiryo UI" panose="020B0604030504040204" pitchFamily="50" charset="-128"/>
                <a:ea typeface="Meiryo UI" panose="020B0604030504040204" pitchFamily="50" charset="-128"/>
              </a:rPr>
              <a:t>25GbE </a:t>
            </a:r>
            <a:r>
              <a:rPr lang="en-US" dirty="0" err="1">
                <a:solidFill>
                  <a:srgbClr val="FFFFFF"/>
                </a:solidFill>
                <a:latin typeface="Meiryo UI" panose="020B0604030504040204" pitchFamily="50" charset="-128"/>
                <a:ea typeface="Meiryo UI" panose="020B0604030504040204" pitchFamily="50" charset="-128"/>
              </a:rPr>
              <a:t>iSCSI、ランダム</a:t>
            </a:r>
            <a:r>
              <a:rPr lang="en-US" dirty="0" err="1" smtClean="0">
                <a:solidFill>
                  <a:srgbClr val="FFFFFF"/>
                </a:solidFill>
                <a:latin typeface="Meiryo UI" panose="020B0604030504040204" pitchFamily="50" charset="-128"/>
                <a:ea typeface="Meiryo UI" panose="020B0604030504040204" pitchFamily="50" charset="-128"/>
              </a:rPr>
              <a:t>IOPS</a:t>
            </a:r>
            <a:r>
              <a:rPr lang="en-US" dirty="0" smtClean="0">
                <a:solidFill>
                  <a:srgbClr val="FFFFFF"/>
                </a:solidFill>
                <a:latin typeface="Meiryo UI" panose="020B0604030504040204" pitchFamily="50" charset="-128"/>
                <a:ea typeface="Meiryo UI" panose="020B0604030504040204" pitchFamily="50" charset="-128"/>
              </a:rPr>
              <a:t>(4K</a:t>
            </a:r>
            <a:r>
              <a:rPr lang="en-US" dirty="0">
                <a:solidFill>
                  <a:srgbClr val="FFFFFF"/>
                </a:solidFill>
                <a:latin typeface="Meiryo UI" panose="020B0604030504040204" pitchFamily="50" charset="-128"/>
                <a:ea typeface="Meiryo UI" panose="020B0604030504040204" pitchFamily="50" charset="-128"/>
              </a:rPr>
              <a:t>)</a:t>
            </a:r>
            <a:r>
              <a:rPr lang="en-US" dirty="0" smtClean="0">
                <a:solidFill>
                  <a:srgbClr val="FFFFFF"/>
                </a:solidFill>
                <a:latin typeface="Meiryo UI" panose="020B0604030504040204" pitchFamily="50" charset="-128"/>
                <a:ea typeface="Meiryo UI" panose="020B0604030504040204" pitchFamily="50" charset="-128"/>
              </a:rPr>
              <a:t>、</a:t>
            </a:r>
            <a:r>
              <a:rPr lang="en-US" dirty="0" err="1">
                <a:solidFill>
                  <a:srgbClr val="FFFFFF"/>
                </a:solidFill>
                <a:latin typeface="Meiryo UI" panose="020B0604030504040204" pitchFamily="50" charset="-128"/>
                <a:ea typeface="Meiryo UI" panose="020B0604030504040204" pitchFamily="50" charset="-128"/>
              </a:rPr>
              <a:t>圧縮オン、重複排除オフ</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96" name="Google Shape;396;p35"/>
          <p:cNvSpPr txBox="1"/>
          <p:nvPr/>
        </p:nvSpPr>
        <p:spPr>
          <a:xfrm>
            <a:off x="555413" y="4025916"/>
            <a:ext cx="804672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smtClean="0">
                <a:solidFill>
                  <a:srgbClr val="FFFFFF"/>
                </a:solidFill>
                <a:latin typeface="Meiryo UI" panose="020B0604030504040204" pitchFamily="50" charset="-128"/>
                <a:ea typeface="Meiryo UI" panose="020B0604030504040204" pitchFamily="50" charset="-128"/>
              </a:rPr>
              <a:t>6x </a:t>
            </a:r>
            <a:r>
              <a:rPr lang="en-US" dirty="0">
                <a:solidFill>
                  <a:srgbClr val="FFFFFF"/>
                </a:solidFill>
                <a:latin typeface="Meiryo UI" panose="020B0604030504040204" pitchFamily="50" charset="-128"/>
                <a:ea typeface="Meiryo UI" panose="020B0604030504040204" pitchFamily="50" charset="-128"/>
              </a:rPr>
              <a:t>25GbE </a:t>
            </a:r>
            <a:r>
              <a:rPr lang="en-US" dirty="0" err="1">
                <a:solidFill>
                  <a:srgbClr val="FFFFFF"/>
                </a:solidFill>
                <a:latin typeface="Meiryo UI" panose="020B0604030504040204" pitchFamily="50" charset="-128"/>
                <a:ea typeface="Meiryo UI" panose="020B0604030504040204" pitchFamily="50" charset="-128"/>
              </a:rPr>
              <a:t>SAMBA、</a:t>
            </a:r>
            <a:r>
              <a:rPr lang="en-US" dirty="0" err="1" smtClean="0">
                <a:solidFill>
                  <a:srgbClr val="FFFFFF"/>
                </a:solidFill>
                <a:latin typeface="Meiryo UI" panose="020B0604030504040204" pitchFamily="50" charset="-128"/>
                <a:ea typeface="Meiryo UI" panose="020B0604030504040204" pitchFamily="50" charset="-128"/>
              </a:rPr>
              <a:t>シーケンシャルスル</a:t>
            </a:r>
            <a:r>
              <a:rPr lang="en-US" dirty="0" smtClean="0">
                <a:solidFill>
                  <a:srgbClr val="FFFFFF"/>
                </a:solidFill>
                <a:latin typeface="Meiryo UI" panose="020B0604030504040204" pitchFamily="50" charset="-128"/>
                <a:ea typeface="Meiryo UI" panose="020B0604030504040204" pitchFamily="50" charset="-128"/>
              </a:rPr>
              <a:t>ー</a:t>
            </a:r>
            <a:r>
              <a:rPr lang="ja-JP" altLang="en-US" dirty="0" smtClean="0">
                <a:solidFill>
                  <a:srgbClr val="FFFFFF"/>
                </a:solidFill>
                <a:latin typeface="Meiryo UI" panose="020B0604030504040204" pitchFamily="50" charset="-128"/>
                <a:ea typeface="Meiryo UI" panose="020B0604030504040204" pitchFamily="50" charset="-128"/>
              </a:rPr>
              <a:t>プット</a:t>
            </a:r>
            <a:r>
              <a:rPr lang="en-US" dirty="0" smtClean="0">
                <a:solidFill>
                  <a:srgbClr val="FFFFFF"/>
                </a:solidFill>
                <a:latin typeface="Meiryo UI" panose="020B0604030504040204" pitchFamily="50" charset="-128"/>
                <a:ea typeface="Meiryo UI" panose="020B0604030504040204" pitchFamily="50" charset="-128"/>
              </a:rPr>
              <a:t>(1MB)、</a:t>
            </a:r>
            <a:r>
              <a:rPr lang="en-US" dirty="0" err="1">
                <a:solidFill>
                  <a:srgbClr val="FFFFFF"/>
                </a:solidFill>
                <a:latin typeface="Meiryo UI" panose="020B0604030504040204" pitchFamily="50" charset="-128"/>
                <a:ea typeface="Meiryo UI" panose="020B0604030504040204" pitchFamily="50" charset="-128"/>
              </a:rPr>
              <a:t>圧縮オン、重複排除オフ</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97" name="Google Shape;397;p35"/>
          <p:cNvSpPr txBox="1"/>
          <p:nvPr/>
        </p:nvSpPr>
        <p:spPr>
          <a:xfrm>
            <a:off x="5944805" y="2906502"/>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a:solidFill>
                  <a:srgbClr val="FFBD1E"/>
                </a:solidFill>
                <a:latin typeface="Meiryo UI" panose="020B0604030504040204" pitchFamily="50" charset="-128"/>
                <a:ea typeface="Meiryo UI" panose="020B0604030504040204" pitchFamily="50" charset="-128"/>
              </a:rPr>
              <a:t>1,127,217 IOPS</a:t>
            </a:r>
            <a:endParaRPr>
              <a:latin typeface="Meiryo UI" panose="020B0604030504040204" pitchFamily="50" charset="-128"/>
              <a:ea typeface="Meiryo UI" panose="020B0604030504040204" pitchFamily="50" charset="-128"/>
            </a:endParaRPr>
          </a:p>
        </p:txBody>
      </p:sp>
      <p:sp>
        <p:nvSpPr>
          <p:cNvPr id="398" name="Google Shape;398;p35"/>
          <p:cNvSpPr txBox="1"/>
          <p:nvPr/>
        </p:nvSpPr>
        <p:spPr>
          <a:xfrm>
            <a:off x="5874694" y="4721237"/>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dirty="0">
                <a:solidFill>
                  <a:srgbClr val="FFBD1E"/>
                </a:solidFill>
                <a:latin typeface="Meiryo UI" panose="020B0604030504040204" pitchFamily="50" charset="-128"/>
                <a:ea typeface="Meiryo UI" panose="020B0604030504040204" pitchFamily="50" charset="-128"/>
              </a:rPr>
              <a:t>16,165 </a:t>
            </a:r>
            <a:r>
              <a:rPr lang="en-US" sz="800" b="1" dirty="0" smtClean="0">
                <a:solidFill>
                  <a:srgbClr val="FFBD1E"/>
                </a:solidFill>
                <a:latin typeface="Meiryo UI" panose="020B0604030504040204" pitchFamily="50" charset="-128"/>
                <a:ea typeface="Meiryo UI" panose="020B0604030504040204" pitchFamily="50" charset="-128"/>
              </a:rPr>
              <a:t>MB/s</a:t>
            </a:r>
            <a:endParaRPr dirty="0">
              <a:latin typeface="Meiryo UI" panose="020B0604030504040204" pitchFamily="50" charset="-128"/>
              <a:ea typeface="Meiryo UI" panose="020B0604030504040204" pitchFamily="50" charset="-128"/>
            </a:endParaRPr>
          </a:p>
        </p:txBody>
      </p:sp>
      <p:sp>
        <p:nvSpPr>
          <p:cNvPr id="399" name="Google Shape;399;p35"/>
          <p:cNvSpPr txBox="1"/>
          <p:nvPr/>
        </p:nvSpPr>
        <p:spPr>
          <a:xfrm>
            <a:off x="3971796" y="5290289"/>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dirty="0">
                <a:solidFill>
                  <a:srgbClr val="03D2FB"/>
                </a:solidFill>
                <a:latin typeface="Meiryo UI" panose="020B0604030504040204" pitchFamily="50" charset="-128"/>
                <a:ea typeface="Meiryo UI" panose="020B0604030504040204" pitchFamily="50" charset="-128"/>
              </a:rPr>
              <a:t>11,022 </a:t>
            </a:r>
            <a:r>
              <a:rPr lang="en-US" sz="800" b="1" dirty="0" smtClean="0">
                <a:solidFill>
                  <a:srgbClr val="03D2FB"/>
                </a:solidFill>
                <a:latin typeface="Meiryo UI" panose="020B0604030504040204" pitchFamily="50" charset="-128"/>
                <a:ea typeface="Meiryo UI" panose="020B0604030504040204" pitchFamily="50" charset="-128"/>
              </a:rPr>
              <a:t>MB/s</a:t>
            </a:r>
            <a:endParaRPr dirty="0">
              <a:latin typeface="Meiryo UI" panose="020B0604030504040204" pitchFamily="50" charset="-128"/>
              <a:ea typeface="Meiryo UI" panose="020B0604030504040204" pitchFamily="50" charset="-128"/>
            </a:endParaRPr>
          </a:p>
        </p:txBody>
      </p:sp>
      <p:sp>
        <p:nvSpPr>
          <p:cNvPr id="400" name="Google Shape;400;p35"/>
          <p:cNvSpPr txBox="1"/>
          <p:nvPr/>
        </p:nvSpPr>
        <p:spPr>
          <a:xfrm>
            <a:off x="671862" y="4701991"/>
            <a:ext cx="1554101" cy="234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smtClean="0">
                <a:solidFill>
                  <a:srgbClr val="FFFFFF"/>
                </a:solidFill>
                <a:latin typeface="Meiryo UI" panose="020B0604030504040204" pitchFamily="50" charset="-128"/>
                <a:ea typeface="Meiryo UI" panose="020B0604030504040204" pitchFamily="50" charset="-128"/>
              </a:rPr>
              <a:t>SMB</a:t>
            </a:r>
            <a:r>
              <a:rPr lang="ja-JP" altLang="en-US" sz="800" dirty="0">
                <a:solidFill>
                  <a:srgbClr val="FFFFFF"/>
                </a:solidFill>
                <a:latin typeface="Meiryo UI" panose="020B0604030504040204" pitchFamily="50" charset="-128"/>
                <a:ea typeface="Meiryo UI" panose="020B0604030504040204" pitchFamily="50" charset="-128"/>
              </a:rPr>
              <a:t>シーケンシャ</a:t>
            </a:r>
            <a:r>
              <a:rPr lang="ja-JP" altLang="en-US" sz="800" dirty="0" smtClean="0">
                <a:solidFill>
                  <a:srgbClr val="FFFFFF"/>
                </a:solidFill>
                <a:latin typeface="Meiryo UI" panose="020B0604030504040204" pitchFamily="50" charset="-128"/>
                <a:ea typeface="Meiryo UI" panose="020B0604030504040204" pitchFamily="50" charset="-128"/>
              </a:rPr>
              <a:t>ルリード</a:t>
            </a:r>
            <a:endParaRPr dirty="0">
              <a:latin typeface="Meiryo UI" panose="020B0604030504040204" pitchFamily="50" charset="-128"/>
              <a:ea typeface="Meiryo UI" panose="020B0604030504040204" pitchFamily="50" charset="-128"/>
            </a:endParaRPr>
          </a:p>
        </p:txBody>
      </p:sp>
      <p:sp>
        <p:nvSpPr>
          <p:cNvPr id="401" name="Google Shape;401;p35"/>
          <p:cNvSpPr txBox="1"/>
          <p:nvPr/>
        </p:nvSpPr>
        <p:spPr>
          <a:xfrm>
            <a:off x="671863" y="5217828"/>
            <a:ext cx="1554100" cy="2732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rgbClr val="FFFFFF"/>
                </a:solidFill>
                <a:latin typeface="Meiryo UI" panose="020B0604030504040204" pitchFamily="50" charset="-128"/>
                <a:ea typeface="Meiryo UI" panose="020B0604030504040204" pitchFamily="50" charset="-128"/>
              </a:rPr>
              <a:t>SMB</a:t>
            </a:r>
            <a:r>
              <a:rPr lang="en-US" sz="800" dirty="0" err="1" smtClean="0">
                <a:solidFill>
                  <a:srgbClr val="FFFFFF"/>
                </a:solidFill>
                <a:latin typeface="Meiryo UI" panose="020B0604030504040204" pitchFamily="50" charset="-128"/>
                <a:ea typeface="Meiryo UI" panose="020B0604030504040204" pitchFamily="50" charset="-128"/>
              </a:rPr>
              <a:t>シーケンシャル</a:t>
            </a:r>
            <a:r>
              <a:rPr lang="ja-JP" altLang="en-US" sz="800" dirty="0" smtClean="0">
                <a:solidFill>
                  <a:srgbClr val="FFFFFF"/>
                </a:solidFill>
                <a:latin typeface="Meiryo UI" panose="020B0604030504040204" pitchFamily="50" charset="-128"/>
                <a:ea typeface="Meiryo UI" panose="020B0604030504040204" pitchFamily="50" charset="-128"/>
              </a:rPr>
              <a:t>ライト</a:t>
            </a:r>
            <a:endParaRPr dirty="0">
              <a:latin typeface="Meiryo UI" panose="020B0604030504040204" pitchFamily="50" charset="-128"/>
              <a:ea typeface="Meiryo UI" panose="020B0604030504040204" pitchFamily="50" charset="-128"/>
            </a:endParaRPr>
          </a:p>
        </p:txBody>
      </p:sp>
      <p:sp>
        <p:nvSpPr>
          <p:cNvPr id="402" name="Google Shape;402;p35"/>
          <p:cNvSpPr txBox="1"/>
          <p:nvPr/>
        </p:nvSpPr>
        <p:spPr>
          <a:xfrm>
            <a:off x="741973" y="2873222"/>
            <a:ext cx="1419336" cy="2354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iSCSI</a:t>
            </a:r>
            <a:r>
              <a:rPr lang="en-US" sz="800" dirty="0" err="1" smtClean="0">
                <a:solidFill>
                  <a:schemeClr val="lt1"/>
                </a:solidFill>
                <a:latin typeface="Meiryo UI" panose="020B0604030504040204" pitchFamily="50" charset="-128"/>
                <a:ea typeface="Meiryo UI" panose="020B0604030504040204" pitchFamily="50" charset="-128"/>
              </a:rPr>
              <a:t>ランダム</a:t>
            </a:r>
            <a:r>
              <a:rPr lang="ja-JP" altLang="en-US" sz="800" dirty="0" smtClean="0">
                <a:solidFill>
                  <a:schemeClr val="lt1"/>
                </a:solidFill>
                <a:latin typeface="Meiryo UI" panose="020B0604030504040204" pitchFamily="50" charset="-128"/>
                <a:ea typeface="Meiryo UI" panose="020B0604030504040204" pitchFamily="50" charset="-128"/>
              </a:rPr>
              <a:t>リード</a:t>
            </a:r>
            <a:endParaRPr dirty="0">
              <a:latin typeface="Meiryo UI" panose="020B0604030504040204" pitchFamily="50" charset="-128"/>
              <a:ea typeface="Meiryo UI" panose="020B0604030504040204" pitchFamily="50" charset="-128"/>
            </a:endParaRPr>
          </a:p>
        </p:txBody>
      </p:sp>
      <p:sp>
        <p:nvSpPr>
          <p:cNvPr id="403" name="Google Shape;403;p35"/>
          <p:cNvSpPr txBox="1"/>
          <p:nvPr/>
        </p:nvSpPr>
        <p:spPr>
          <a:xfrm>
            <a:off x="7361382" y="2103884"/>
            <a:ext cx="4764381" cy="132343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bg1"/>
              </a:buClr>
              <a:buFont typeface="Arial" panose="020B0604020202020204" pitchFamily="34" charset="0"/>
              <a:buChar char="•"/>
            </a:pPr>
            <a:r>
              <a:rPr lang="en-US" sz="1800" b="1" dirty="0">
                <a:solidFill>
                  <a:schemeClr val="lt1"/>
                </a:solidFill>
                <a:latin typeface="Meiryo UI" panose="020B0604030504040204" pitchFamily="50" charset="-128"/>
                <a:ea typeface="Meiryo UI" panose="020B0604030504040204" pitchFamily="50" charset="-128"/>
              </a:rPr>
              <a:t>最大110</a:t>
            </a:r>
            <a:r>
              <a:rPr lang="en-US" sz="1800" b="1" dirty="0" smtClean="0">
                <a:solidFill>
                  <a:schemeClr val="lt1"/>
                </a:solidFill>
                <a:latin typeface="Meiryo UI" panose="020B0604030504040204" pitchFamily="50" charset="-128"/>
                <a:ea typeface="Meiryo UI" panose="020B0604030504040204" pitchFamily="50" charset="-128"/>
              </a:rPr>
              <a:t>万のiSCSIランダム</a:t>
            </a:r>
            <a:r>
              <a:rPr lang="ja-JP" altLang="en-US" sz="1800" b="1" dirty="0" smtClean="0">
                <a:solidFill>
                  <a:schemeClr val="lt1"/>
                </a:solidFill>
                <a:latin typeface="Meiryo UI" panose="020B0604030504040204" pitchFamily="50" charset="-128"/>
                <a:ea typeface="Meiryo UI" panose="020B0604030504040204" pitchFamily="50" charset="-128"/>
              </a:rPr>
              <a:t>リード</a:t>
            </a:r>
            <a:r>
              <a:rPr lang="en-US" sz="1800" b="1" dirty="0" smtClean="0">
                <a:solidFill>
                  <a:schemeClr val="lt1"/>
                </a:solidFill>
                <a:latin typeface="Meiryo UI" panose="020B0604030504040204" pitchFamily="50" charset="-128"/>
                <a:ea typeface="Meiryo UI" panose="020B0604030504040204" pitchFamily="50" charset="-128"/>
              </a:rPr>
              <a:t>IOPS</a:t>
            </a:r>
            <a:r>
              <a:rPr lang="en-US" sz="1800" b="1" dirty="0">
                <a:solidFill>
                  <a:schemeClr val="lt1"/>
                </a:solidFill>
                <a:latin typeface="Meiryo UI" panose="020B0604030504040204" pitchFamily="50" charset="-128"/>
                <a:ea typeface="Meiryo UI" panose="020B0604030504040204" pitchFamily="50" charset="-128"/>
              </a:rPr>
              <a:t>！</a:t>
            </a:r>
            <a:endParaRPr sz="1800" b="1" dirty="0">
              <a:solidFill>
                <a:schemeClr val="lt1"/>
              </a:solidFill>
              <a:latin typeface="Meiryo UI" panose="020B0604030504040204" pitchFamily="50" charset="-128"/>
              <a:ea typeface="Meiryo UI" panose="020B0604030504040204" pitchFamily="50" charset="-128"/>
            </a:endParaRPr>
          </a:p>
          <a:p>
            <a:pPr marL="342900" marR="0" lvl="0" indent="-342900" algn="l" rtl="0">
              <a:lnSpc>
                <a:spcPct val="100000"/>
              </a:lnSpc>
              <a:spcBef>
                <a:spcPts val="0"/>
              </a:spcBef>
              <a:spcAft>
                <a:spcPts val="0"/>
              </a:spcAft>
              <a:buClr>
                <a:schemeClr val="bg1"/>
              </a:buClr>
              <a:buFont typeface="Arial" panose="020B0604020202020204" pitchFamily="34" charset="0"/>
              <a:buChar char="•"/>
            </a:pPr>
            <a:r>
              <a:rPr lang="en-US" sz="1800" b="1" dirty="0" smtClean="0">
                <a:solidFill>
                  <a:schemeClr val="lt1"/>
                </a:solidFill>
                <a:latin typeface="Meiryo UI" panose="020B0604030504040204" pitchFamily="50" charset="-128"/>
                <a:ea typeface="Meiryo UI" panose="020B0604030504040204" pitchFamily="50" charset="-128"/>
              </a:rPr>
              <a:t>16,165 MB/</a:t>
            </a:r>
            <a:r>
              <a:rPr lang="en-US" sz="1800" b="1" dirty="0" err="1" smtClean="0">
                <a:solidFill>
                  <a:schemeClr val="lt1"/>
                </a:solidFill>
                <a:latin typeface="Meiryo UI" panose="020B0604030504040204" pitchFamily="50" charset="-128"/>
                <a:ea typeface="Meiryo UI" panose="020B0604030504040204" pitchFamily="50" charset="-128"/>
              </a:rPr>
              <a:t>sの</a:t>
            </a:r>
            <a:r>
              <a:rPr lang="en-US" sz="1800" b="1" dirty="0" err="1">
                <a:solidFill>
                  <a:schemeClr val="lt1"/>
                </a:solidFill>
                <a:latin typeface="Meiryo UI" panose="020B0604030504040204" pitchFamily="50" charset="-128"/>
                <a:ea typeface="Meiryo UI" panose="020B0604030504040204" pitchFamily="50" charset="-128"/>
              </a:rPr>
              <a:t>SMB</a:t>
            </a:r>
            <a:r>
              <a:rPr lang="en-US" sz="1800" b="1" dirty="0" err="1" smtClean="0">
                <a:solidFill>
                  <a:schemeClr val="lt1"/>
                </a:solidFill>
                <a:latin typeface="Meiryo UI" panose="020B0604030504040204" pitchFamily="50" charset="-128"/>
                <a:ea typeface="Meiryo UI" panose="020B0604030504040204" pitchFamily="50" charset="-128"/>
              </a:rPr>
              <a:t>シーケン</a:t>
            </a:r>
            <a:r>
              <a:rPr lang="ja-JP" altLang="en-US" sz="1800" b="1" dirty="0" smtClean="0">
                <a:solidFill>
                  <a:schemeClr val="lt1"/>
                </a:solidFill>
                <a:latin typeface="Meiryo UI" panose="020B0604030504040204" pitchFamily="50" charset="-128"/>
                <a:ea typeface="Meiryo UI" panose="020B0604030504040204" pitchFamily="50" charset="-128"/>
              </a:rPr>
              <a:t>シャル</a:t>
            </a:r>
            <a:r>
              <a:rPr lang="ja-JP" altLang="en-US" sz="1800" b="1" dirty="0">
                <a:solidFill>
                  <a:schemeClr val="lt1"/>
                </a:solidFill>
                <a:latin typeface="Meiryo UI" panose="020B0604030504040204" pitchFamily="50" charset="-128"/>
                <a:ea typeface="Meiryo UI" panose="020B0604030504040204" pitchFamily="50" charset="-128"/>
              </a:rPr>
              <a:t>リー</a:t>
            </a:r>
            <a:r>
              <a:rPr lang="ja-JP" altLang="en-US" sz="1800" b="1" dirty="0" smtClean="0">
                <a:solidFill>
                  <a:schemeClr val="lt1"/>
                </a:solidFill>
                <a:latin typeface="Meiryo UI" panose="020B0604030504040204" pitchFamily="50" charset="-128"/>
                <a:ea typeface="Meiryo UI" panose="020B0604030504040204" pitchFamily="50" charset="-128"/>
              </a:rPr>
              <a:t>ド</a:t>
            </a:r>
            <a:r>
              <a:rPr lang="en-US" altLang="ja-JP" sz="1800" b="1" dirty="0" smtClean="0">
                <a:solidFill>
                  <a:schemeClr val="lt1"/>
                </a:solidFill>
                <a:latin typeface="Meiryo UI" panose="020B0604030504040204" pitchFamily="50" charset="-128"/>
                <a:ea typeface="Meiryo UI" panose="020B0604030504040204" pitchFamily="50" charset="-128"/>
              </a:rPr>
              <a:t/>
            </a:r>
            <a:br>
              <a:rPr lang="en-US" altLang="ja-JP" sz="1800" b="1" dirty="0" smtClean="0">
                <a:solidFill>
                  <a:schemeClr val="lt1"/>
                </a:solidFill>
                <a:latin typeface="Meiryo UI" panose="020B0604030504040204" pitchFamily="50" charset="-128"/>
                <a:ea typeface="Meiryo UI" panose="020B0604030504040204" pitchFamily="50" charset="-128"/>
              </a:rPr>
            </a:br>
            <a:r>
              <a:rPr lang="en-US" sz="1800" b="1" dirty="0" smtClean="0">
                <a:solidFill>
                  <a:schemeClr val="lt1"/>
                </a:solidFill>
                <a:latin typeface="Meiryo UI" panose="020B0604030504040204" pitchFamily="50" charset="-128"/>
                <a:ea typeface="Meiryo UI" panose="020B0604030504040204" pitchFamily="50" charset="-128"/>
              </a:rPr>
              <a:t>11,022 MB/s</a:t>
            </a:r>
            <a:r>
              <a:rPr lang="ja-JP" altLang="en-US" sz="1800" b="1" dirty="0" smtClean="0">
                <a:solidFill>
                  <a:schemeClr val="lt1"/>
                </a:solidFill>
                <a:latin typeface="Meiryo UI" panose="020B0604030504040204" pitchFamily="50" charset="-128"/>
                <a:ea typeface="Meiryo UI" panose="020B0604030504040204" pitchFamily="50" charset="-128"/>
              </a:rPr>
              <a:t>の</a:t>
            </a:r>
            <a:r>
              <a:rPr lang="en-US" sz="1800" b="1" dirty="0" smtClean="0">
                <a:solidFill>
                  <a:schemeClr val="lt1"/>
                </a:solidFill>
                <a:latin typeface="Meiryo UI" panose="020B0604030504040204" pitchFamily="50" charset="-128"/>
                <a:ea typeface="Meiryo UI" panose="020B0604030504040204" pitchFamily="50" charset="-128"/>
              </a:rPr>
              <a:t>SMB</a:t>
            </a:r>
            <a:r>
              <a:rPr lang="ja-JP" altLang="en-US" sz="1800" b="1" dirty="0" smtClean="0">
                <a:solidFill>
                  <a:schemeClr val="lt1"/>
                </a:solidFill>
                <a:latin typeface="Meiryo UI" panose="020B0604030504040204" pitchFamily="50" charset="-128"/>
                <a:ea typeface="Meiryo UI" panose="020B0604030504040204" pitchFamily="50" charset="-128"/>
              </a:rPr>
              <a:t>シーケンシャル</a:t>
            </a:r>
            <a:r>
              <a:rPr lang="ja-JP" altLang="en-US" sz="1800" b="1" dirty="0">
                <a:solidFill>
                  <a:schemeClr val="lt1"/>
                </a:solidFill>
                <a:latin typeface="Meiryo UI" panose="020B0604030504040204" pitchFamily="50" charset="-128"/>
                <a:ea typeface="Meiryo UI" panose="020B0604030504040204" pitchFamily="50" charset="-128"/>
              </a:rPr>
              <a:t>ライ</a:t>
            </a:r>
            <a:r>
              <a:rPr lang="ja-JP" altLang="en-US" sz="1800" b="1" dirty="0" smtClean="0">
                <a:solidFill>
                  <a:schemeClr val="lt1"/>
                </a:solidFill>
                <a:latin typeface="Meiryo UI" panose="020B0604030504040204" pitchFamily="50" charset="-128"/>
                <a:ea typeface="Meiryo UI" panose="020B0604030504040204" pitchFamily="50" charset="-128"/>
              </a:rPr>
              <a:t>ト</a:t>
            </a:r>
            <a:endParaRPr sz="1800" b="1" dirty="0">
              <a:solidFill>
                <a:schemeClr val="lt1"/>
              </a:solidFill>
              <a:latin typeface="Meiryo UI" panose="020B0604030504040204" pitchFamily="50" charset="-128"/>
              <a:ea typeface="Meiryo UI" panose="020B0604030504040204" pitchFamily="50" charset="-128"/>
            </a:endParaRPr>
          </a:p>
        </p:txBody>
      </p:sp>
      <p:sp>
        <p:nvSpPr>
          <p:cNvPr id="404" name="Google Shape;404;p35"/>
          <p:cNvSpPr txBox="1"/>
          <p:nvPr/>
        </p:nvSpPr>
        <p:spPr>
          <a:xfrm>
            <a:off x="741973" y="3419544"/>
            <a:ext cx="1290027" cy="2380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rgbClr val="FFFFFF"/>
                </a:solidFill>
                <a:latin typeface="Meiryo UI" panose="020B0604030504040204" pitchFamily="50" charset="-128"/>
                <a:ea typeface="Meiryo UI" panose="020B0604030504040204" pitchFamily="50" charset="-128"/>
              </a:rPr>
              <a:t>iSCSI</a:t>
            </a:r>
            <a:r>
              <a:rPr lang="en-US" sz="800" dirty="0" err="1" smtClean="0">
                <a:solidFill>
                  <a:srgbClr val="FFFFFF"/>
                </a:solidFill>
                <a:latin typeface="Meiryo UI" panose="020B0604030504040204" pitchFamily="50" charset="-128"/>
                <a:ea typeface="Meiryo UI" panose="020B0604030504040204" pitchFamily="50" charset="-128"/>
              </a:rPr>
              <a:t>ランダム</a:t>
            </a:r>
            <a:r>
              <a:rPr lang="ja-JP" altLang="en-US" sz="800" dirty="0" smtClean="0">
                <a:solidFill>
                  <a:srgbClr val="FFFFFF"/>
                </a:solidFill>
                <a:latin typeface="Meiryo UI" panose="020B0604030504040204" pitchFamily="50" charset="-128"/>
                <a:ea typeface="Meiryo UI" panose="020B0604030504040204" pitchFamily="50" charset="-128"/>
              </a:rPr>
              <a:t>ライト</a:t>
            </a:r>
            <a:endParaRPr sz="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5" name="Google Shape;405;p35"/>
          <p:cNvSpPr txBox="1"/>
          <p:nvPr/>
        </p:nvSpPr>
        <p:spPr>
          <a:xfrm>
            <a:off x="2348367" y="3400298"/>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a:solidFill>
                  <a:srgbClr val="03D2FB"/>
                </a:solidFill>
                <a:latin typeface="Meiryo UI" panose="020B0604030504040204" pitchFamily="50" charset="-128"/>
                <a:ea typeface="Meiryo UI" panose="020B0604030504040204" pitchFamily="50" charset="-128"/>
              </a:rPr>
              <a:t>280,886 IOPS</a:t>
            </a:r>
            <a:endParaRPr>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72244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36"/>
          <p:cNvPicPr preferRelativeResize="0"/>
          <p:nvPr/>
        </p:nvPicPr>
        <p:blipFill rotWithShape="1">
          <a:blip r:embed="rId3">
            <a:alphaModFix/>
          </a:blip>
          <a:srcRect t="26549" b="50670"/>
          <a:stretch/>
        </p:blipFill>
        <p:spPr>
          <a:xfrm>
            <a:off x="645831" y="2598829"/>
            <a:ext cx="6447439" cy="1436390"/>
          </a:xfrm>
          <a:prstGeom prst="rect">
            <a:avLst/>
          </a:prstGeom>
          <a:noFill/>
          <a:ln>
            <a:noFill/>
          </a:ln>
        </p:spPr>
      </p:pic>
      <p:pic>
        <p:nvPicPr>
          <p:cNvPr id="411" name="Google Shape;411;p36"/>
          <p:cNvPicPr preferRelativeResize="0"/>
          <p:nvPr/>
        </p:nvPicPr>
        <p:blipFill rotWithShape="1">
          <a:blip r:embed="rId4">
            <a:alphaModFix/>
          </a:blip>
          <a:srcRect l="4031" t="67193" b="5481"/>
          <a:stretch/>
        </p:blipFill>
        <p:spPr>
          <a:xfrm>
            <a:off x="571098" y="4274395"/>
            <a:ext cx="6874529" cy="1411361"/>
          </a:xfrm>
          <a:prstGeom prst="rect">
            <a:avLst/>
          </a:prstGeom>
          <a:noFill/>
          <a:ln>
            <a:noFill/>
          </a:ln>
        </p:spPr>
      </p:pic>
      <p:grpSp>
        <p:nvGrpSpPr>
          <p:cNvPr id="412" name="Google Shape;412;p36"/>
          <p:cNvGrpSpPr/>
          <p:nvPr/>
        </p:nvGrpSpPr>
        <p:grpSpPr>
          <a:xfrm>
            <a:off x="8092543" y="4277389"/>
            <a:ext cx="3106472" cy="1113085"/>
            <a:chOff x="6608845" y="2918607"/>
            <a:chExt cx="2504515" cy="914188"/>
          </a:xfrm>
        </p:grpSpPr>
        <p:pic>
          <p:nvPicPr>
            <p:cNvPr id="413" name="Google Shape;413;p36"/>
            <p:cNvPicPr preferRelativeResize="0"/>
            <p:nvPr/>
          </p:nvPicPr>
          <p:blipFill rotWithShape="1">
            <a:blip r:embed="rId5">
              <a:alphaModFix/>
            </a:blip>
            <a:srcRect/>
            <a:stretch/>
          </p:blipFill>
          <p:spPr>
            <a:xfrm>
              <a:off x="6608845" y="2918607"/>
              <a:ext cx="2504515" cy="914188"/>
            </a:xfrm>
            <a:prstGeom prst="rect">
              <a:avLst/>
            </a:prstGeom>
            <a:noFill/>
            <a:ln>
              <a:noFill/>
            </a:ln>
          </p:spPr>
        </p:pic>
        <p:sp>
          <p:nvSpPr>
            <p:cNvPr id="414" name="Google Shape;414;p36"/>
            <p:cNvSpPr txBox="1"/>
            <p:nvPr/>
          </p:nvSpPr>
          <p:spPr>
            <a:xfrm>
              <a:off x="6793162"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415" name="Google Shape;415;p36"/>
            <p:cNvSpPr txBox="1"/>
            <p:nvPr/>
          </p:nvSpPr>
          <p:spPr>
            <a:xfrm>
              <a:off x="7196574"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416" name="Google Shape;416;p36"/>
            <p:cNvSpPr txBox="1"/>
            <p:nvPr/>
          </p:nvSpPr>
          <p:spPr>
            <a:xfrm>
              <a:off x="7507805"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417" name="Google Shape;417;p36"/>
            <p:cNvSpPr txBox="1"/>
            <p:nvPr/>
          </p:nvSpPr>
          <p:spPr>
            <a:xfrm>
              <a:off x="7832816"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418" name="Google Shape;418;p36"/>
            <p:cNvSpPr txBox="1"/>
            <p:nvPr/>
          </p:nvSpPr>
          <p:spPr>
            <a:xfrm>
              <a:off x="8175105"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sp>
          <p:nvSpPr>
            <p:cNvPr id="419" name="Google Shape;419;p36"/>
            <p:cNvSpPr txBox="1"/>
            <p:nvPr/>
          </p:nvSpPr>
          <p:spPr>
            <a:xfrm>
              <a:off x="8578517"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1" i="0" u="none" strike="noStrike" cap="none">
                  <a:solidFill>
                    <a:srgbClr val="EE6D2B"/>
                  </a:solidFill>
                  <a:latin typeface="Meiryo UI" panose="020B0604030504040204" pitchFamily="50" charset="-128"/>
                  <a:ea typeface="Meiryo UI" panose="020B0604030504040204" pitchFamily="50" charset="-128"/>
                  <a:sym typeface="Arial"/>
                </a:rPr>
                <a:t>25Gb</a:t>
              </a:r>
              <a:endParaRPr>
                <a:latin typeface="Meiryo UI" panose="020B0604030504040204" pitchFamily="50" charset="-128"/>
                <a:ea typeface="Meiryo UI" panose="020B0604030504040204" pitchFamily="50" charset="-128"/>
              </a:endParaRPr>
            </a:p>
          </p:txBody>
        </p:sp>
      </p:grpSp>
      <p:pic>
        <p:nvPicPr>
          <p:cNvPr id="420" name="Google Shape;420;p36"/>
          <p:cNvPicPr preferRelativeResize="0"/>
          <p:nvPr/>
        </p:nvPicPr>
        <p:blipFill rotWithShape="1">
          <a:blip r:embed="rId6">
            <a:alphaModFix/>
          </a:blip>
          <a:srcRect/>
          <a:stretch/>
        </p:blipFill>
        <p:spPr>
          <a:xfrm>
            <a:off x="8038876" y="3494962"/>
            <a:ext cx="3326276" cy="811611"/>
          </a:xfrm>
          <a:prstGeom prst="rect">
            <a:avLst/>
          </a:prstGeom>
          <a:noFill/>
          <a:ln>
            <a:noFill/>
          </a:ln>
        </p:spPr>
      </p:pic>
      <p:sp>
        <p:nvSpPr>
          <p:cNvPr id="421" name="Google Shape;421;p36"/>
          <p:cNvSpPr txBox="1"/>
          <p:nvPr/>
        </p:nvSpPr>
        <p:spPr>
          <a:xfrm>
            <a:off x="964844" y="33338"/>
            <a:ext cx="11227156" cy="15287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6x 25GbEクライアントを使用した</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smtClean="0">
                <a:solidFill>
                  <a:schemeClr val="lt1"/>
                </a:solidFill>
                <a:latin typeface="Meiryo UI" panose="020B0604030504040204" pitchFamily="50" charset="-128"/>
                <a:ea typeface="Meiryo UI" panose="020B0604030504040204" pitchFamily="50" charset="-128"/>
              </a:rPr>
              <a:t>16</a:t>
            </a:r>
            <a:r>
              <a:rPr lang="en-US" sz="3600" b="1" dirty="0">
                <a:solidFill>
                  <a:schemeClr val="lt1"/>
                </a:solidFill>
                <a:latin typeface="Meiryo UI" panose="020B0604030504040204" pitchFamily="50" charset="-128"/>
                <a:ea typeface="Meiryo UI" panose="020B0604030504040204" pitchFamily="50" charset="-128"/>
              </a:rPr>
              <a:t>コアTDS-h2489FU-4309Y-64Gのパフォーマンス</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2" name="Google Shape;422;p36"/>
          <p:cNvSpPr txBox="1"/>
          <p:nvPr/>
        </p:nvSpPr>
        <p:spPr>
          <a:xfrm>
            <a:off x="555413" y="2171523"/>
            <a:ext cx="80941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smtClean="0">
                <a:solidFill>
                  <a:srgbClr val="FFFFFF"/>
                </a:solidFill>
                <a:latin typeface="Meiryo UI" panose="020B0604030504040204" pitchFamily="50" charset="-128"/>
                <a:ea typeface="Meiryo UI" panose="020B0604030504040204" pitchFamily="50" charset="-128"/>
              </a:rPr>
              <a:t>6x </a:t>
            </a:r>
            <a:r>
              <a:rPr lang="en-US" dirty="0">
                <a:solidFill>
                  <a:srgbClr val="FFFFFF"/>
                </a:solidFill>
                <a:latin typeface="Meiryo UI" panose="020B0604030504040204" pitchFamily="50" charset="-128"/>
                <a:ea typeface="Meiryo UI" panose="020B0604030504040204" pitchFamily="50" charset="-128"/>
              </a:rPr>
              <a:t>25GbE </a:t>
            </a:r>
            <a:r>
              <a:rPr lang="en-US" dirty="0" err="1">
                <a:solidFill>
                  <a:srgbClr val="FFFFFF"/>
                </a:solidFill>
                <a:latin typeface="Meiryo UI" panose="020B0604030504040204" pitchFamily="50" charset="-128"/>
                <a:ea typeface="Meiryo UI" panose="020B0604030504040204" pitchFamily="50" charset="-128"/>
              </a:rPr>
              <a:t>iSCSI、ランダム</a:t>
            </a:r>
            <a:r>
              <a:rPr lang="en-US" dirty="0" err="1" smtClean="0">
                <a:solidFill>
                  <a:srgbClr val="FFFFFF"/>
                </a:solidFill>
                <a:latin typeface="Meiryo UI" panose="020B0604030504040204" pitchFamily="50" charset="-128"/>
                <a:ea typeface="Meiryo UI" panose="020B0604030504040204" pitchFamily="50" charset="-128"/>
              </a:rPr>
              <a:t>IOPS</a:t>
            </a:r>
            <a:r>
              <a:rPr lang="en-US" dirty="0" smtClean="0">
                <a:solidFill>
                  <a:srgbClr val="FFFFFF"/>
                </a:solidFill>
                <a:latin typeface="Meiryo UI" panose="020B0604030504040204" pitchFamily="50" charset="-128"/>
                <a:ea typeface="Meiryo UI" panose="020B0604030504040204" pitchFamily="50" charset="-128"/>
              </a:rPr>
              <a:t>(4K)、</a:t>
            </a:r>
            <a:r>
              <a:rPr lang="en-US" dirty="0" err="1">
                <a:solidFill>
                  <a:srgbClr val="FFFFFF"/>
                </a:solidFill>
                <a:latin typeface="Meiryo UI" panose="020B0604030504040204" pitchFamily="50" charset="-128"/>
                <a:ea typeface="Meiryo UI" panose="020B0604030504040204" pitchFamily="50" charset="-128"/>
              </a:rPr>
              <a:t>圧縮オン、重複排除オフ</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423" name="Google Shape;423;p36"/>
          <p:cNvSpPr txBox="1"/>
          <p:nvPr/>
        </p:nvSpPr>
        <p:spPr>
          <a:xfrm>
            <a:off x="555413" y="4107420"/>
            <a:ext cx="804672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smtClean="0">
                <a:solidFill>
                  <a:srgbClr val="FFFFFF"/>
                </a:solidFill>
                <a:latin typeface="Meiryo UI" panose="020B0604030504040204" pitchFamily="50" charset="-128"/>
                <a:ea typeface="Meiryo UI" panose="020B0604030504040204" pitchFamily="50" charset="-128"/>
              </a:rPr>
              <a:t>6x </a:t>
            </a:r>
            <a:r>
              <a:rPr lang="en-US" dirty="0">
                <a:solidFill>
                  <a:srgbClr val="FFFFFF"/>
                </a:solidFill>
                <a:latin typeface="Meiryo UI" panose="020B0604030504040204" pitchFamily="50" charset="-128"/>
                <a:ea typeface="Meiryo UI" panose="020B0604030504040204" pitchFamily="50" charset="-128"/>
              </a:rPr>
              <a:t>25GbE </a:t>
            </a:r>
            <a:r>
              <a:rPr lang="en-US" dirty="0" err="1">
                <a:solidFill>
                  <a:srgbClr val="FFFFFF"/>
                </a:solidFill>
                <a:latin typeface="Meiryo UI" panose="020B0604030504040204" pitchFamily="50" charset="-128"/>
                <a:ea typeface="Meiryo UI" panose="020B0604030504040204" pitchFamily="50" charset="-128"/>
              </a:rPr>
              <a:t>SAMBA、</a:t>
            </a:r>
            <a:r>
              <a:rPr lang="en-US" dirty="0" err="1" smtClean="0">
                <a:solidFill>
                  <a:srgbClr val="FFFFFF"/>
                </a:solidFill>
                <a:latin typeface="Meiryo UI" panose="020B0604030504040204" pitchFamily="50" charset="-128"/>
                <a:ea typeface="Meiryo UI" panose="020B0604030504040204" pitchFamily="50" charset="-128"/>
              </a:rPr>
              <a:t>シーケンシャルスル</a:t>
            </a:r>
            <a:r>
              <a:rPr lang="en-US" dirty="0" smtClean="0">
                <a:solidFill>
                  <a:srgbClr val="FFFFFF"/>
                </a:solidFill>
                <a:latin typeface="Meiryo UI" panose="020B0604030504040204" pitchFamily="50" charset="-128"/>
                <a:ea typeface="Meiryo UI" panose="020B0604030504040204" pitchFamily="50" charset="-128"/>
              </a:rPr>
              <a:t>ー</a:t>
            </a:r>
            <a:r>
              <a:rPr lang="ja-JP" altLang="en-US" dirty="0" smtClean="0">
                <a:solidFill>
                  <a:srgbClr val="FFFFFF"/>
                </a:solidFill>
                <a:latin typeface="Meiryo UI" panose="020B0604030504040204" pitchFamily="50" charset="-128"/>
                <a:ea typeface="Meiryo UI" panose="020B0604030504040204" pitchFamily="50" charset="-128"/>
              </a:rPr>
              <a:t>プット</a:t>
            </a:r>
            <a:r>
              <a:rPr lang="en-US" dirty="0" smtClean="0">
                <a:solidFill>
                  <a:srgbClr val="FFFFFF"/>
                </a:solidFill>
                <a:latin typeface="Meiryo UI" panose="020B0604030504040204" pitchFamily="50" charset="-128"/>
                <a:ea typeface="Meiryo UI" panose="020B0604030504040204" pitchFamily="50" charset="-128"/>
              </a:rPr>
              <a:t>(1MB)、</a:t>
            </a:r>
            <a:r>
              <a:rPr lang="en-US" dirty="0" err="1">
                <a:solidFill>
                  <a:srgbClr val="FFFFFF"/>
                </a:solidFill>
                <a:latin typeface="Meiryo UI" panose="020B0604030504040204" pitchFamily="50" charset="-128"/>
                <a:ea typeface="Meiryo UI" panose="020B0604030504040204" pitchFamily="50" charset="-128"/>
              </a:rPr>
              <a:t>圧縮オン、重複排除オフ</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424" name="Google Shape;424;p36"/>
          <p:cNvSpPr txBox="1"/>
          <p:nvPr/>
        </p:nvSpPr>
        <p:spPr>
          <a:xfrm>
            <a:off x="5881731" y="3088963"/>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dirty="0" smtClean="0">
                <a:solidFill>
                  <a:srgbClr val="FFBD1E"/>
                </a:solidFill>
                <a:latin typeface="Meiryo UI" panose="020B0604030504040204" pitchFamily="50" charset="-128"/>
                <a:ea typeface="Meiryo UI" panose="020B0604030504040204" pitchFamily="50" charset="-128"/>
              </a:rPr>
              <a:t>745,479 IOPS</a:t>
            </a:r>
            <a:endParaRPr dirty="0">
              <a:latin typeface="Meiryo UI" panose="020B0604030504040204" pitchFamily="50" charset="-128"/>
              <a:ea typeface="Meiryo UI" panose="020B0604030504040204" pitchFamily="50" charset="-128"/>
            </a:endParaRPr>
          </a:p>
        </p:txBody>
      </p:sp>
      <p:sp>
        <p:nvSpPr>
          <p:cNvPr id="425" name="Google Shape;425;p36"/>
          <p:cNvSpPr txBox="1"/>
          <p:nvPr/>
        </p:nvSpPr>
        <p:spPr>
          <a:xfrm>
            <a:off x="5911017" y="4865413"/>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dirty="0">
                <a:solidFill>
                  <a:srgbClr val="FFBD1E"/>
                </a:solidFill>
                <a:latin typeface="Meiryo UI" panose="020B0604030504040204" pitchFamily="50" charset="-128"/>
                <a:ea typeface="Meiryo UI" panose="020B0604030504040204" pitchFamily="50" charset="-128"/>
              </a:rPr>
              <a:t>15,666 </a:t>
            </a:r>
            <a:r>
              <a:rPr lang="en-US" sz="800" b="1" dirty="0" smtClean="0">
                <a:solidFill>
                  <a:srgbClr val="FFBD1E"/>
                </a:solidFill>
                <a:latin typeface="Meiryo UI" panose="020B0604030504040204" pitchFamily="50" charset="-128"/>
                <a:ea typeface="Meiryo UI" panose="020B0604030504040204" pitchFamily="50" charset="-128"/>
              </a:rPr>
              <a:t>MB/s</a:t>
            </a:r>
            <a:endParaRPr dirty="0">
              <a:latin typeface="Meiryo UI" panose="020B0604030504040204" pitchFamily="50" charset="-128"/>
              <a:ea typeface="Meiryo UI" panose="020B0604030504040204" pitchFamily="50" charset="-128"/>
            </a:endParaRPr>
          </a:p>
        </p:txBody>
      </p:sp>
      <p:sp>
        <p:nvSpPr>
          <p:cNvPr id="426" name="Google Shape;426;p36"/>
          <p:cNvSpPr txBox="1"/>
          <p:nvPr/>
        </p:nvSpPr>
        <p:spPr>
          <a:xfrm>
            <a:off x="2629176" y="5365668"/>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dirty="0">
                <a:solidFill>
                  <a:srgbClr val="03D2FB"/>
                </a:solidFill>
                <a:latin typeface="Meiryo UI" panose="020B0604030504040204" pitchFamily="50" charset="-128"/>
                <a:ea typeface="Meiryo UI" panose="020B0604030504040204" pitchFamily="50" charset="-128"/>
              </a:rPr>
              <a:t>9,958 </a:t>
            </a:r>
            <a:r>
              <a:rPr lang="en-US" sz="800" b="1" dirty="0" smtClean="0">
                <a:solidFill>
                  <a:srgbClr val="03D2FB"/>
                </a:solidFill>
                <a:latin typeface="Meiryo UI" panose="020B0604030504040204" pitchFamily="50" charset="-128"/>
                <a:ea typeface="Meiryo UI" panose="020B0604030504040204" pitchFamily="50" charset="-128"/>
              </a:rPr>
              <a:t>MB/s</a:t>
            </a:r>
            <a:endParaRPr dirty="0">
              <a:latin typeface="Meiryo UI" panose="020B0604030504040204" pitchFamily="50" charset="-128"/>
              <a:ea typeface="Meiryo UI" panose="020B0604030504040204" pitchFamily="50" charset="-128"/>
            </a:endParaRPr>
          </a:p>
        </p:txBody>
      </p:sp>
      <p:sp>
        <p:nvSpPr>
          <p:cNvPr id="427" name="Google Shape;427;p36"/>
          <p:cNvSpPr txBox="1"/>
          <p:nvPr/>
        </p:nvSpPr>
        <p:spPr>
          <a:xfrm>
            <a:off x="1878195" y="3576544"/>
            <a:ext cx="1213953"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800" b="1">
                <a:solidFill>
                  <a:srgbClr val="03D2FB"/>
                </a:solidFill>
                <a:latin typeface="Meiryo UI" panose="020B0604030504040204" pitchFamily="50" charset="-128"/>
                <a:ea typeface="Meiryo UI" panose="020B0604030504040204" pitchFamily="50" charset="-128"/>
              </a:rPr>
              <a:t>178,849 IOPS</a:t>
            </a:r>
            <a:endParaRPr>
              <a:latin typeface="Meiryo UI" panose="020B0604030504040204" pitchFamily="50" charset="-128"/>
              <a:ea typeface="Meiryo UI" panose="020B0604030504040204" pitchFamily="50" charset="-128"/>
            </a:endParaRPr>
          </a:p>
        </p:txBody>
      </p:sp>
      <p:sp>
        <p:nvSpPr>
          <p:cNvPr id="428" name="Google Shape;428;p36"/>
          <p:cNvSpPr txBox="1"/>
          <p:nvPr/>
        </p:nvSpPr>
        <p:spPr>
          <a:xfrm>
            <a:off x="112316" y="5742333"/>
            <a:ext cx="10250883"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QNAP</a:t>
            </a:r>
            <a:r>
              <a:rPr lang="en-US" sz="800" dirty="0" err="1" smtClean="0">
                <a:solidFill>
                  <a:schemeClr val="lt1"/>
                </a:solidFill>
                <a:latin typeface="Meiryo UI" panose="020B0604030504040204" pitchFamily="50" charset="-128"/>
                <a:ea typeface="Meiryo UI" panose="020B0604030504040204" pitchFamily="50" charset="-128"/>
              </a:rPr>
              <a:t>ラボでテスト</a:t>
            </a:r>
            <a:r>
              <a:rPr lang="ja-JP" altLang="en-US" sz="800" dirty="0" smtClean="0">
                <a:solidFill>
                  <a:schemeClr val="lt1"/>
                </a:solidFill>
                <a:latin typeface="Meiryo UI" panose="020B0604030504040204" pitchFamily="50" charset="-128"/>
                <a:ea typeface="Meiryo UI" panose="020B0604030504040204" pitchFamily="50" charset="-128"/>
              </a:rPr>
              <a:t>されました</a:t>
            </a:r>
            <a:r>
              <a:rPr lang="en-US" sz="800" dirty="0" smtClean="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smtClean="0">
                <a:solidFill>
                  <a:schemeClr val="lt1"/>
                </a:solidFill>
                <a:latin typeface="Meiryo UI" panose="020B0604030504040204" pitchFamily="50" charset="-128"/>
                <a:ea typeface="Meiryo UI" panose="020B0604030504040204" pitchFamily="50" charset="-128"/>
              </a:rPr>
              <a:t>。</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テスト環境</a:t>
            </a:r>
            <a:r>
              <a:rPr lang="en-US" sz="800" dirty="0">
                <a:solidFill>
                  <a:schemeClr val="lt1"/>
                </a:solidFill>
                <a:latin typeface="Meiryo UI" panose="020B0604030504040204" pitchFamily="50" charset="-128"/>
                <a:ea typeface="Meiryo UI" panose="020B0604030504040204" pitchFamily="50" charset="-128"/>
              </a:rPr>
              <a:t>:</a:t>
            </a:r>
            <a:br>
              <a:rPr lang="en-US" sz="800" dirty="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NAS: </a:t>
            </a:r>
            <a:r>
              <a:rPr lang="en-US" sz="800" dirty="0" err="1" smtClean="0">
                <a:solidFill>
                  <a:schemeClr val="lt1"/>
                </a:solidFill>
                <a:latin typeface="Meiryo UI" panose="020B0604030504040204" pitchFamily="50" charset="-128"/>
                <a:ea typeface="Meiryo UI" panose="020B0604030504040204" pitchFamily="50" charset="-128"/>
              </a:rPr>
              <a:t>QuTS</a:t>
            </a:r>
            <a:r>
              <a:rPr lang="en-US" sz="800" dirty="0" smtClean="0">
                <a:solidFill>
                  <a:schemeClr val="lt1"/>
                </a:solidFill>
                <a:latin typeface="Meiryo UI" panose="020B0604030504040204" pitchFamily="50" charset="-128"/>
                <a:ea typeface="Meiryo UI" panose="020B0604030504040204" pitchFamily="50" charset="-128"/>
              </a:rPr>
              <a:t> Hero 5.0.0</a:t>
            </a:r>
            <a:r>
              <a:rPr lang="en-US" sz="800" dirty="0">
                <a:solidFill>
                  <a:schemeClr val="lt1"/>
                </a:solidFill>
                <a:latin typeface="Meiryo UI" panose="020B0604030504040204" pitchFamily="50" charset="-128"/>
                <a:ea typeface="Meiryo UI" panose="020B0604030504040204" pitchFamily="50" charset="-128"/>
              </a:rPr>
              <a:t>を搭載した</a:t>
            </a:r>
            <a:r>
              <a:rPr lang="en-US" sz="800" dirty="0" smtClean="0">
                <a:solidFill>
                  <a:schemeClr val="lt1"/>
                </a:solidFill>
                <a:latin typeface="Meiryo UI" panose="020B0604030504040204" pitchFamily="50" charset="-128"/>
                <a:ea typeface="Meiryo UI" panose="020B0604030504040204" pitchFamily="50" charset="-128"/>
              </a:rPr>
              <a:t>TDS-h2489FU-4309Y-64G</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ボリュームタイプ</a:t>
            </a:r>
            <a:r>
              <a:rPr lang="en-US" sz="800" dirty="0" smtClean="0">
                <a:solidFill>
                  <a:schemeClr val="lt1"/>
                </a:solidFill>
                <a:latin typeface="Meiryo UI" panose="020B0604030504040204" pitchFamily="50" charset="-128"/>
                <a:ea typeface="Meiryo UI" panose="020B0604030504040204" pitchFamily="50" charset="-128"/>
              </a:rPr>
              <a:t>: Samsung </a:t>
            </a:r>
            <a:r>
              <a:rPr lang="en-US" sz="800" dirty="0">
                <a:solidFill>
                  <a:schemeClr val="lt1"/>
                </a:solidFill>
                <a:latin typeface="Meiryo UI" panose="020B0604030504040204" pitchFamily="50" charset="-128"/>
                <a:ea typeface="Meiryo UI" panose="020B0604030504040204" pitchFamily="50" charset="-128"/>
              </a:rPr>
              <a:t>PM9A3 960G Gen4 U.2 </a:t>
            </a:r>
            <a:r>
              <a:rPr lang="en-US" sz="800" dirty="0" err="1">
                <a:solidFill>
                  <a:schemeClr val="lt1"/>
                </a:solidFill>
                <a:latin typeface="Meiryo UI" panose="020B0604030504040204" pitchFamily="50" charset="-128"/>
                <a:ea typeface="Meiryo UI" panose="020B0604030504040204" pitchFamily="50" charset="-128"/>
              </a:rPr>
              <a:t>NVMe</a:t>
            </a:r>
            <a:r>
              <a:rPr lang="en-US" sz="800" dirty="0">
                <a:solidFill>
                  <a:schemeClr val="lt1"/>
                </a:solidFill>
                <a:latin typeface="Meiryo UI" panose="020B0604030504040204" pitchFamily="50" charset="-128"/>
                <a:ea typeface="Meiryo UI" panose="020B0604030504040204" pitchFamily="50" charset="-128"/>
              </a:rPr>
              <a:t> SSD </a:t>
            </a:r>
            <a:r>
              <a:rPr lang="en-US" sz="800" dirty="0" smtClean="0">
                <a:solidFill>
                  <a:schemeClr val="lt1"/>
                </a:solidFill>
                <a:latin typeface="Meiryo UI" panose="020B0604030504040204" pitchFamily="50" charset="-128"/>
                <a:ea typeface="Meiryo UI" panose="020B0604030504040204" pitchFamily="50" charset="-128"/>
              </a:rPr>
              <a:t>x24(RAID 50); </a:t>
            </a:r>
            <a:r>
              <a:rPr lang="en-US" sz="800" dirty="0">
                <a:solidFill>
                  <a:schemeClr val="lt1"/>
                </a:solidFill>
                <a:latin typeface="Meiryo UI" panose="020B0604030504040204" pitchFamily="50" charset="-128"/>
                <a:ea typeface="Meiryo UI" panose="020B0604030504040204" pitchFamily="50" charset="-128"/>
              </a:rPr>
              <a:t>Intel QXG-100G2SF-E810; </a:t>
            </a:r>
            <a:r>
              <a:rPr lang="en-US" sz="800" dirty="0" smtClean="0">
                <a:solidFill>
                  <a:schemeClr val="lt1"/>
                </a:solidFill>
                <a:latin typeface="Meiryo UI" panose="020B0604030504040204" pitchFamily="50" charset="-128"/>
                <a:ea typeface="Meiryo UI" panose="020B0604030504040204" pitchFamily="50" charset="-128"/>
              </a:rPr>
              <a:t>QXG-25G2SF-CX4</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クライアントPC</a:t>
            </a:r>
            <a:r>
              <a:rPr lang="en-US" sz="800" dirty="0">
                <a:solidFill>
                  <a:schemeClr val="lt1"/>
                </a:solidFill>
                <a:latin typeface="Meiryo UI" panose="020B0604030504040204" pitchFamily="50" charset="-128"/>
                <a:ea typeface="Meiryo UI" panose="020B0604030504040204" pitchFamily="50" charset="-128"/>
              </a:rPr>
              <a:t>:</a:t>
            </a:r>
            <a:r>
              <a:rPr lang="en-US" sz="800" dirty="0" smtClean="0">
                <a:solidFill>
                  <a:schemeClr val="lt1"/>
                </a:solidFill>
                <a:latin typeface="Meiryo UI" panose="020B0604030504040204" pitchFamily="50" charset="-128"/>
                <a:ea typeface="Meiryo UI" panose="020B0604030504040204" pitchFamily="50" charset="-128"/>
              </a:rPr>
              <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6 </a:t>
            </a:r>
            <a:r>
              <a:rPr lang="en-US" sz="800" dirty="0">
                <a:solidFill>
                  <a:schemeClr val="lt1"/>
                </a:solidFill>
                <a:latin typeface="Meiryo UI" panose="020B0604030504040204" pitchFamily="50" charset="-128"/>
                <a:ea typeface="Meiryo UI" panose="020B0604030504040204" pitchFamily="50" charset="-128"/>
              </a:rPr>
              <a:t>*クライアントPCは16GB</a:t>
            </a:r>
            <a:r>
              <a:rPr lang="en-US" sz="800" dirty="0" smtClean="0">
                <a:solidFill>
                  <a:schemeClr val="lt1"/>
                </a:solidFill>
                <a:latin typeface="Meiryo UI" panose="020B0604030504040204" pitchFamily="50" charset="-128"/>
                <a:ea typeface="Meiryo UI" panose="020B0604030504040204" pitchFamily="50" charset="-128"/>
              </a:rPr>
              <a:t>ファイル(=</a:t>
            </a:r>
            <a:r>
              <a:rPr lang="en-US" sz="800" dirty="0">
                <a:solidFill>
                  <a:schemeClr val="lt1"/>
                </a:solidFill>
                <a:latin typeface="Meiryo UI" panose="020B0604030504040204" pitchFamily="50" charset="-128"/>
                <a:ea typeface="Meiryo UI" panose="020B0604030504040204" pitchFamily="50" charset="-128"/>
              </a:rPr>
              <a:t>合計</a:t>
            </a:r>
            <a:r>
              <a:rPr lang="en-US" sz="800" dirty="0" smtClean="0">
                <a:solidFill>
                  <a:schemeClr val="lt1"/>
                </a:solidFill>
                <a:latin typeface="Meiryo UI" panose="020B0604030504040204" pitchFamily="50" charset="-128"/>
                <a:ea typeface="Meiryo UI" panose="020B0604030504040204" pitchFamily="50" charset="-128"/>
              </a:rPr>
              <a:t>96GB)</a:t>
            </a:r>
            <a:r>
              <a:rPr lang="en-US" sz="800" dirty="0" err="1" smtClean="0">
                <a:solidFill>
                  <a:schemeClr val="lt1"/>
                </a:solidFill>
                <a:latin typeface="Meiryo UI" panose="020B0604030504040204" pitchFamily="50" charset="-128"/>
                <a:ea typeface="Meiryo UI" panose="020B0604030504040204" pitchFamily="50" charset="-128"/>
              </a:rPr>
              <a:t>の読み取りと書き込みを同時に行います</a:t>
            </a:r>
            <a:r>
              <a:rPr lang="en-US" sz="800" dirty="0" smtClean="0">
                <a:solidFill>
                  <a:schemeClr val="lt1"/>
                </a:solidFill>
                <a:latin typeface="Meiryo UI" panose="020B0604030504040204" pitchFamily="50" charset="-128"/>
                <a:ea typeface="Meiryo UI" panose="020B0604030504040204" pitchFamily="50" charset="-128"/>
              </a:rPr>
              <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Intel Core</a:t>
            </a:r>
            <a:r>
              <a:rPr lang="en-US" sz="800" dirty="0">
                <a:solidFill>
                  <a:schemeClr val="lt1"/>
                </a:solidFill>
                <a:latin typeface="Meiryo UI" panose="020B0604030504040204" pitchFamily="50" charset="-128"/>
                <a:ea typeface="Meiryo UI" panose="020B0604030504040204" pitchFamily="50" charset="-128"/>
              </a:rPr>
              <a:t>™i7-7700 4.20GHz CPU、32GB DDR4 RAM、QXG-25G2SF-CX4、Windows</a:t>
            </a:r>
            <a:r>
              <a:rPr lang="en-US" sz="800" dirty="0" smtClean="0">
                <a:solidFill>
                  <a:schemeClr val="lt1"/>
                </a:solidFill>
                <a:latin typeface="Meiryo UI" panose="020B0604030504040204" pitchFamily="50" charset="-128"/>
                <a:ea typeface="Meiryo UI" panose="020B0604030504040204" pitchFamily="50" charset="-128"/>
              </a:rPr>
              <a:t>® Server 2016</a:t>
            </a:r>
            <a:r>
              <a:rPr lang="en-US" sz="800" dirty="0">
                <a:solidFill>
                  <a:schemeClr val="lt1"/>
                </a:solidFill>
                <a:latin typeface="Meiryo UI" panose="020B0604030504040204" pitchFamily="50" charset="-128"/>
                <a:ea typeface="Meiryo UI" panose="020B0604030504040204" pitchFamily="50" charset="-128"/>
              </a:rPr>
              <a:t>、およびIntel Core</a:t>
            </a:r>
            <a:r>
              <a:rPr lang="en-US" sz="800" dirty="0" smtClean="0">
                <a:solidFill>
                  <a:schemeClr val="lt1"/>
                </a:solidFill>
                <a:latin typeface="Meiryo UI" panose="020B0604030504040204" pitchFamily="50" charset="-128"/>
                <a:ea typeface="Meiryo UI" panose="020B0604030504040204" pitchFamily="50" charset="-128"/>
              </a:rPr>
              <a:t>™ i3-8100 3.60GHz </a:t>
            </a:r>
            <a:r>
              <a:rPr lang="en-US" sz="800" dirty="0">
                <a:solidFill>
                  <a:schemeClr val="lt1"/>
                </a:solidFill>
                <a:latin typeface="Meiryo UI" panose="020B0604030504040204" pitchFamily="50" charset="-128"/>
                <a:ea typeface="Meiryo UI" panose="020B0604030504040204" pitchFamily="50" charset="-128"/>
              </a:rPr>
              <a:t>CPU、4GB DDR4 RAM、QXG-25G2SF-CX4、Windows</a:t>
            </a:r>
            <a:r>
              <a:rPr lang="en-US" sz="800" dirty="0" smtClean="0">
                <a:solidFill>
                  <a:schemeClr val="lt1"/>
                </a:solidFill>
                <a:latin typeface="Meiryo UI" panose="020B0604030504040204" pitchFamily="50" charset="-128"/>
                <a:ea typeface="Meiryo UI" panose="020B0604030504040204" pitchFamily="50" charset="-128"/>
              </a:rPr>
              <a:t>® Server 2016</a:t>
            </a:r>
            <a:endParaRPr sz="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9" name="Google Shape;429;p36"/>
          <p:cNvSpPr txBox="1"/>
          <p:nvPr/>
        </p:nvSpPr>
        <p:spPr>
          <a:xfrm>
            <a:off x="661827" y="4834772"/>
            <a:ext cx="1536427" cy="2460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smtClean="0">
                <a:solidFill>
                  <a:srgbClr val="FFFFFF"/>
                </a:solidFill>
                <a:latin typeface="Meiryo UI" panose="020B0604030504040204" pitchFamily="50" charset="-128"/>
                <a:ea typeface="Meiryo UI" panose="020B0604030504040204" pitchFamily="50" charset="-128"/>
              </a:rPr>
              <a:t>SMB</a:t>
            </a:r>
            <a:r>
              <a:rPr lang="ja-JP" altLang="en-US" sz="800" dirty="0" smtClean="0">
                <a:solidFill>
                  <a:srgbClr val="FFFFFF"/>
                </a:solidFill>
                <a:latin typeface="Meiryo UI" panose="020B0604030504040204" pitchFamily="50" charset="-128"/>
                <a:ea typeface="Meiryo UI" panose="020B0604030504040204" pitchFamily="50" charset="-128"/>
              </a:rPr>
              <a:t>シーケンシャルリード</a:t>
            </a:r>
            <a:endParaRPr dirty="0">
              <a:latin typeface="Meiryo UI" panose="020B0604030504040204" pitchFamily="50" charset="-128"/>
              <a:ea typeface="Meiryo UI" panose="020B0604030504040204" pitchFamily="50" charset="-128"/>
            </a:endParaRPr>
          </a:p>
        </p:txBody>
      </p:sp>
      <p:sp>
        <p:nvSpPr>
          <p:cNvPr id="430" name="Google Shape;430;p36"/>
          <p:cNvSpPr txBox="1"/>
          <p:nvPr/>
        </p:nvSpPr>
        <p:spPr>
          <a:xfrm>
            <a:off x="661828" y="5350609"/>
            <a:ext cx="1536426" cy="2003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rgbClr val="FFFFFF"/>
                </a:solidFill>
                <a:latin typeface="Meiryo UI" panose="020B0604030504040204" pitchFamily="50" charset="-128"/>
                <a:ea typeface="Meiryo UI" panose="020B0604030504040204" pitchFamily="50" charset="-128"/>
              </a:rPr>
              <a:t>SMB</a:t>
            </a:r>
            <a:r>
              <a:rPr lang="en-US" sz="800" dirty="0" err="1" smtClean="0">
                <a:solidFill>
                  <a:srgbClr val="FFFFFF"/>
                </a:solidFill>
                <a:latin typeface="Meiryo UI" panose="020B0604030504040204" pitchFamily="50" charset="-128"/>
                <a:ea typeface="Meiryo UI" panose="020B0604030504040204" pitchFamily="50" charset="-128"/>
              </a:rPr>
              <a:t>シーケンシャル</a:t>
            </a:r>
            <a:r>
              <a:rPr lang="ja-JP" altLang="en-US" sz="800" dirty="0" smtClean="0">
                <a:solidFill>
                  <a:srgbClr val="FFFFFF"/>
                </a:solidFill>
                <a:latin typeface="Meiryo UI" panose="020B0604030504040204" pitchFamily="50" charset="-128"/>
                <a:ea typeface="Meiryo UI" panose="020B0604030504040204" pitchFamily="50" charset="-128"/>
              </a:rPr>
              <a:t>ライト</a:t>
            </a:r>
            <a:endParaRPr dirty="0">
              <a:latin typeface="Meiryo UI" panose="020B0604030504040204" pitchFamily="50" charset="-128"/>
              <a:ea typeface="Meiryo UI" panose="020B0604030504040204" pitchFamily="50" charset="-128"/>
            </a:endParaRPr>
          </a:p>
        </p:txBody>
      </p:sp>
      <p:sp>
        <p:nvSpPr>
          <p:cNvPr id="431" name="Google Shape;431;p36"/>
          <p:cNvSpPr txBox="1"/>
          <p:nvPr/>
        </p:nvSpPr>
        <p:spPr>
          <a:xfrm>
            <a:off x="661828" y="3115254"/>
            <a:ext cx="1323990" cy="2459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iSCSI</a:t>
            </a:r>
            <a:r>
              <a:rPr lang="en-US" sz="800" dirty="0" err="1" smtClean="0">
                <a:solidFill>
                  <a:schemeClr val="lt1"/>
                </a:solidFill>
                <a:latin typeface="Meiryo UI" panose="020B0604030504040204" pitchFamily="50" charset="-128"/>
                <a:ea typeface="Meiryo UI" panose="020B0604030504040204" pitchFamily="50" charset="-128"/>
              </a:rPr>
              <a:t>ランダム</a:t>
            </a:r>
            <a:r>
              <a:rPr lang="ja-JP" altLang="en-US" sz="800" dirty="0" smtClean="0">
                <a:solidFill>
                  <a:schemeClr val="lt1"/>
                </a:solidFill>
                <a:latin typeface="Meiryo UI" panose="020B0604030504040204" pitchFamily="50" charset="-128"/>
                <a:ea typeface="Meiryo UI" panose="020B0604030504040204" pitchFamily="50" charset="-128"/>
              </a:rPr>
              <a:t>リード</a:t>
            </a:r>
            <a:endParaRPr dirty="0">
              <a:latin typeface="Meiryo UI" panose="020B0604030504040204" pitchFamily="50" charset="-128"/>
              <a:ea typeface="Meiryo UI" panose="020B0604030504040204" pitchFamily="50" charset="-128"/>
            </a:endParaRPr>
          </a:p>
        </p:txBody>
      </p:sp>
      <p:sp>
        <p:nvSpPr>
          <p:cNvPr id="432" name="Google Shape;432;p36"/>
          <p:cNvSpPr txBox="1"/>
          <p:nvPr/>
        </p:nvSpPr>
        <p:spPr>
          <a:xfrm>
            <a:off x="661828" y="3661575"/>
            <a:ext cx="1323990" cy="2499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rgbClr val="FFFFFF"/>
                </a:solidFill>
                <a:latin typeface="Meiryo UI" panose="020B0604030504040204" pitchFamily="50" charset="-128"/>
                <a:ea typeface="Meiryo UI" panose="020B0604030504040204" pitchFamily="50" charset="-128"/>
              </a:rPr>
              <a:t>iSCSI</a:t>
            </a:r>
            <a:r>
              <a:rPr lang="en-US" sz="800" dirty="0" err="1" smtClean="0">
                <a:solidFill>
                  <a:srgbClr val="FFFFFF"/>
                </a:solidFill>
                <a:latin typeface="Meiryo UI" panose="020B0604030504040204" pitchFamily="50" charset="-128"/>
                <a:ea typeface="Meiryo UI" panose="020B0604030504040204" pitchFamily="50" charset="-128"/>
              </a:rPr>
              <a:t>ランダム</a:t>
            </a:r>
            <a:r>
              <a:rPr lang="ja-JP" altLang="en-US" sz="800" dirty="0" smtClean="0">
                <a:solidFill>
                  <a:srgbClr val="FFFFFF"/>
                </a:solidFill>
                <a:latin typeface="Meiryo UI" panose="020B0604030504040204" pitchFamily="50" charset="-128"/>
                <a:ea typeface="Meiryo UI" panose="020B0604030504040204" pitchFamily="50" charset="-128"/>
              </a:rPr>
              <a:t>ライト</a:t>
            </a:r>
            <a:endParaRPr sz="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3" name="Google Shape;433;p36"/>
          <p:cNvSpPr txBox="1"/>
          <p:nvPr/>
        </p:nvSpPr>
        <p:spPr>
          <a:xfrm>
            <a:off x="7379915" y="2044012"/>
            <a:ext cx="4645830" cy="132343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bg1"/>
              </a:buClr>
              <a:buFont typeface="Arial" panose="020B0604020202020204" pitchFamily="34" charset="0"/>
              <a:buChar char="•"/>
            </a:pPr>
            <a:r>
              <a:rPr lang="en-US" sz="1800" b="1" dirty="0">
                <a:solidFill>
                  <a:schemeClr val="lt1"/>
                </a:solidFill>
                <a:latin typeface="Meiryo UI" panose="020B0604030504040204" pitchFamily="50" charset="-128"/>
                <a:ea typeface="Meiryo UI" panose="020B0604030504040204" pitchFamily="50" charset="-128"/>
              </a:rPr>
              <a:t>最大745,479</a:t>
            </a:r>
            <a:r>
              <a:rPr lang="en-US" sz="1800" b="1" dirty="0" smtClean="0">
                <a:solidFill>
                  <a:schemeClr val="lt1"/>
                </a:solidFill>
                <a:latin typeface="Meiryo UI" panose="020B0604030504040204" pitchFamily="50" charset="-128"/>
                <a:ea typeface="Meiryo UI" panose="020B0604030504040204" pitchFamily="50" charset="-128"/>
              </a:rPr>
              <a:t>の</a:t>
            </a:r>
            <a:br>
              <a:rPr lang="en-US" sz="1800" b="1" dirty="0" smtClean="0">
                <a:solidFill>
                  <a:schemeClr val="lt1"/>
                </a:solidFill>
                <a:latin typeface="Meiryo UI" panose="020B0604030504040204" pitchFamily="50" charset="-128"/>
                <a:ea typeface="Meiryo UI" panose="020B0604030504040204" pitchFamily="50" charset="-128"/>
              </a:rPr>
            </a:br>
            <a:r>
              <a:rPr lang="en-US" sz="1800" b="1" dirty="0" err="1" smtClean="0">
                <a:solidFill>
                  <a:schemeClr val="lt1"/>
                </a:solidFill>
                <a:latin typeface="Meiryo UI" panose="020B0604030504040204" pitchFamily="50" charset="-128"/>
                <a:ea typeface="Meiryo UI" panose="020B0604030504040204" pitchFamily="50" charset="-128"/>
              </a:rPr>
              <a:t>iSCSIランダム</a:t>
            </a:r>
            <a:r>
              <a:rPr lang="ja-JP" altLang="en-US" sz="1800" b="1" dirty="0" smtClean="0">
                <a:solidFill>
                  <a:schemeClr val="lt1"/>
                </a:solidFill>
                <a:latin typeface="Meiryo UI" panose="020B0604030504040204" pitchFamily="50" charset="-128"/>
                <a:ea typeface="Meiryo UI" panose="020B0604030504040204" pitchFamily="50" charset="-128"/>
              </a:rPr>
              <a:t>リード</a:t>
            </a:r>
            <a:r>
              <a:rPr lang="en-US" sz="1800" b="1" dirty="0" smtClean="0">
                <a:solidFill>
                  <a:schemeClr val="lt1"/>
                </a:solidFill>
                <a:latin typeface="Meiryo UI" panose="020B0604030504040204" pitchFamily="50" charset="-128"/>
                <a:ea typeface="Meiryo UI" panose="020B0604030504040204" pitchFamily="50" charset="-128"/>
              </a:rPr>
              <a:t>IOPS</a:t>
            </a:r>
            <a:r>
              <a:rPr lang="en-US" sz="1800" b="1" dirty="0">
                <a:solidFill>
                  <a:schemeClr val="lt1"/>
                </a:solidFill>
                <a:latin typeface="Meiryo UI" panose="020B0604030504040204" pitchFamily="50" charset="-128"/>
                <a:ea typeface="Meiryo UI" panose="020B0604030504040204" pitchFamily="50" charset="-128"/>
              </a:rPr>
              <a:t>！</a:t>
            </a:r>
            <a:endParaRPr sz="1800" b="1" dirty="0">
              <a:solidFill>
                <a:schemeClr val="lt1"/>
              </a:solidFill>
              <a:latin typeface="Meiryo UI" panose="020B0604030504040204" pitchFamily="50" charset="-128"/>
              <a:ea typeface="Meiryo UI" panose="020B0604030504040204" pitchFamily="50" charset="-128"/>
            </a:endParaRPr>
          </a:p>
          <a:p>
            <a:pPr marL="342900" marR="0" lvl="0" indent="-342900" algn="l" rtl="0">
              <a:lnSpc>
                <a:spcPct val="100000"/>
              </a:lnSpc>
              <a:spcBef>
                <a:spcPts val="0"/>
              </a:spcBef>
              <a:spcAft>
                <a:spcPts val="0"/>
              </a:spcAft>
              <a:buClr>
                <a:schemeClr val="bg1"/>
              </a:buClr>
              <a:buFont typeface="Arial" panose="020B0604020202020204" pitchFamily="34" charset="0"/>
              <a:buChar char="•"/>
            </a:pPr>
            <a:r>
              <a:rPr lang="en-US" sz="1800" b="1" dirty="0">
                <a:solidFill>
                  <a:schemeClr val="lt1"/>
                </a:solidFill>
                <a:latin typeface="Meiryo UI" panose="020B0604030504040204" pitchFamily="50" charset="-128"/>
                <a:ea typeface="Meiryo UI" panose="020B0604030504040204" pitchFamily="50" charset="-128"/>
              </a:rPr>
              <a:t>15,666 </a:t>
            </a:r>
            <a:r>
              <a:rPr lang="en-US" sz="1800" b="1" dirty="0" smtClean="0">
                <a:solidFill>
                  <a:schemeClr val="lt1"/>
                </a:solidFill>
                <a:latin typeface="Meiryo UI" panose="020B0604030504040204" pitchFamily="50" charset="-128"/>
                <a:ea typeface="Meiryo UI" panose="020B0604030504040204" pitchFamily="50" charset="-128"/>
              </a:rPr>
              <a:t>MB/s</a:t>
            </a:r>
            <a:r>
              <a:rPr lang="ja-JP" altLang="en-US" sz="1800" b="1" dirty="0" smtClean="0">
                <a:solidFill>
                  <a:schemeClr val="lt1"/>
                </a:solidFill>
                <a:latin typeface="Meiryo UI" panose="020B0604030504040204" pitchFamily="50" charset="-128"/>
                <a:ea typeface="Meiryo UI" panose="020B0604030504040204" pitchFamily="50" charset="-128"/>
              </a:rPr>
              <a:t>の</a:t>
            </a:r>
            <a:r>
              <a:rPr lang="en-US" sz="1800" b="1" dirty="0" smtClean="0">
                <a:solidFill>
                  <a:schemeClr val="lt1"/>
                </a:solidFill>
                <a:latin typeface="Meiryo UI" panose="020B0604030504040204" pitchFamily="50" charset="-128"/>
                <a:ea typeface="Meiryo UI" panose="020B0604030504040204" pitchFamily="50" charset="-128"/>
              </a:rPr>
              <a:t>SMB</a:t>
            </a:r>
            <a:r>
              <a:rPr lang="ja-JP" altLang="en-US" sz="1800" b="1" dirty="0" smtClean="0">
                <a:solidFill>
                  <a:schemeClr val="lt1"/>
                </a:solidFill>
                <a:latin typeface="Meiryo UI" panose="020B0604030504040204" pitchFamily="50" charset="-128"/>
                <a:ea typeface="Meiryo UI" panose="020B0604030504040204" pitchFamily="50" charset="-128"/>
              </a:rPr>
              <a:t>シーケンシャルリード</a:t>
            </a:r>
            <a:r>
              <a:rPr lang="en-US" altLang="ja-JP" sz="1800" b="1" dirty="0" smtClean="0">
                <a:solidFill>
                  <a:schemeClr val="lt1"/>
                </a:solidFill>
                <a:latin typeface="Meiryo UI" panose="020B0604030504040204" pitchFamily="50" charset="-128"/>
                <a:ea typeface="Meiryo UI" panose="020B0604030504040204" pitchFamily="50" charset="-128"/>
              </a:rPr>
              <a:t/>
            </a:r>
            <a:br>
              <a:rPr lang="en-US" altLang="ja-JP" sz="1800" b="1" dirty="0" smtClean="0">
                <a:solidFill>
                  <a:schemeClr val="lt1"/>
                </a:solidFill>
                <a:latin typeface="Meiryo UI" panose="020B0604030504040204" pitchFamily="50" charset="-128"/>
                <a:ea typeface="Meiryo UI" panose="020B0604030504040204" pitchFamily="50" charset="-128"/>
              </a:rPr>
            </a:br>
            <a:r>
              <a:rPr lang="en-US" sz="1800" b="1" dirty="0" smtClean="0">
                <a:solidFill>
                  <a:schemeClr val="lt1"/>
                </a:solidFill>
                <a:latin typeface="Meiryo UI" panose="020B0604030504040204" pitchFamily="50" charset="-128"/>
                <a:ea typeface="Meiryo UI" panose="020B0604030504040204" pitchFamily="50" charset="-128"/>
              </a:rPr>
              <a:t>9,958 MB/s</a:t>
            </a:r>
            <a:r>
              <a:rPr lang="ja-JP" altLang="en-US" sz="1800" b="1" dirty="0" smtClean="0">
                <a:solidFill>
                  <a:schemeClr val="lt1"/>
                </a:solidFill>
                <a:latin typeface="Meiryo UI" panose="020B0604030504040204" pitchFamily="50" charset="-128"/>
                <a:ea typeface="Meiryo UI" panose="020B0604030504040204" pitchFamily="50" charset="-128"/>
              </a:rPr>
              <a:t>の</a:t>
            </a:r>
            <a:r>
              <a:rPr lang="en-US" sz="1800" b="1" dirty="0" smtClean="0">
                <a:solidFill>
                  <a:schemeClr val="lt1"/>
                </a:solidFill>
                <a:latin typeface="Meiryo UI" panose="020B0604030504040204" pitchFamily="50" charset="-128"/>
                <a:ea typeface="Meiryo UI" panose="020B0604030504040204" pitchFamily="50" charset="-128"/>
              </a:rPr>
              <a:t>SMB</a:t>
            </a:r>
            <a:r>
              <a:rPr lang="ja-JP" altLang="en-US" sz="1800" b="1" dirty="0" smtClean="0">
                <a:solidFill>
                  <a:schemeClr val="lt1"/>
                </a:solidFill>
                <a:latin typeface="Meiryo UI" panose="020B0604030504040204" pitchFamily="50" charset="-128"/>
                <a:ea typeface="Meiryo UI" panose="020B0604030504040204" pitchFamily="50" charset="-128"/>
              </a:rPr>
              <a:t>シーケンシャル</a:t>
            </a:r>
            <a:r>
              <a:rPr lang="ja-JP" altLang="en-US" sz="1800" b="1" dirty="0">
                <a:solidFill>
                  <a:schemeClr val="lt1"/>
                </a:solidFill>
                <a:latin typeface="Meiryo UI" panose="020B0604030504040204" pitchFamily="50" charset="-128"/>
                <a:ea typeface="Meiryo UI" panose="020B0604030504040204" pitchFamily="50" charset="-128"/>
              </a:rPr>
              <a:t>ライト</a:t>
            </a:r>
            <a:endParaRPr sz="1800" b="1" dirty="0">
              <a:solidFill>
                <a:schemeClr val="lt1"/>
              </a:solidFill>
              <a:latin typeface="Meiryo UI" panose="020B0604030504040204" pitchFamily="50" charset="-128"/>
              <a:ea typeface="Meiryo UI" panose="020B0604030504040204" pitchFamily="50" charset="-128"/>
            </a:endParaRPr>
          </a:p>
        </p:txBody>
      </p:sp>
      <p:sp>
        <p:nvSpPr>
          <p:cNvPr id="434" name="Google Shape;434;p36"/>
          <p:cNvSpPr txBox="1"/>
          <p:nvPr/>
        </p:nvSpPr>
        <p:spPr>
          <a:xfrm>
            <a:off x="8392614" y="5550997"/>
            <a:ext cx="2838806" cy="5828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dirty="0" smtClean="0">
                <a:solidFill>
                  <a:schemeClr val="lt1"/>
                </a:solidFill>
                <a:latin typeface="Meiryo UI" panose="020B0604030504040204" pitchFamily="50" charset="-128"/>
                <a:ea typeface="Meiryo UI" panose="020B0604030504040204" pitchFamily="50" charset="-128"/>
              </a:rPr>
              <a:t>6x</a:t>
            </a:r>
            <a:r>
              <a:rPr lang="ja-JP" altLang="en-US" sz="1600" dirty="0">
                <a:solidFill>
                  <a:schemeClr val="lt1"/>
                </a:solidFill>
                <a:latin typeface="Meiryo UI" panose="020B0604030504040204" pitchFamily="50" charset="-128"/>
                <a:ea typeface="Meiryo UI" panose="020B0604030504040204" pitchFamily="50" charset="-128"/>
              </a:rPr>
              <a:t> </a:t>
            </a:r>
            <a:r>
              <a:rPr lang="en-US" sz="1600" dirty="0" smtClean="0">
                <a:solidFill>
                  <a:schemeClr val="lt1"/>
                </a:solidFill>
                <a:latin typeface="Meiryo UI" panose="020B0604030504040204" pitchFamily="50" charset="-128"/>
                <a:ea typeface="Meiryo UI" panose="020B0604030504040204" pitchFamily="50" charset="-128"/>
              </a:rPr>
              <a:t>25GbEクライアント</a:t>
            </a:r>
            <a:br>
              <a:rPr lang="en-US" sz="1600" dirty="0" smtClean="0">
                <a:solidFill>
                  <a:schemeClr val="lt1"/>
                </a:solidFill>
                <a:latin typeface="Meiryo UI" panose="020B0604030504040204" pitchFamily="50" charset="-128"/>
                <a:ea typeface="Meiryo UI" panose="020B0604030504040204" pitchFamily="50" charset="-128"/>
              </a:rPr>
            </a:br>
            <a:r>
              <a:rPr lang="en-US" sz="1600" dirty="0" err="1" smtClean="0">
                <a:solidFill>
                  <a:schemeClr val="lt1"/>
                </a:solidFill>
                <a:latin typeface="Meiryo UI" panose="020B0604030504040204" pitchFamily="50" charset="-128"/>
                <a:ea typeface="Meiryo UI" panose="020B0604030504040204" pitchFamily="50" charset="-128"/>
              </a:rPr>
              <a:t>同時アクセス</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1280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6BD1466A-0728-B346-8D23-58A5A24F4F79}"/>
              </a:ext>
            </a:extLst>
          </p:cNvPr>
          <p:cNvCxnSpPr>
            <a:cxnSpLocks/>
          </p:cNvCxnSpPr>
          <p:nvPr/>
        </p:nvCxnSpPr>
        <p:spPr>
          <a:xfrm>
            <a:off x="2671655" y="3081363"/>
            <a:ext cx="3207435" cy="0"/>
          </a:xfrm>
          <a:prstGeom prst="line">
            <a:avLst/>
          </a:prstGeom>
          <a:ln w="76200">
            <a:gradFill>
              <a:gsLst>
                <a:gs pos="0">
                  <a:srgbClr val="1FB3F2"/>
                </a:gs>
                <a:gs pos="100000">
                  <a:srgbClr val="E9E9E9"/>
                </a:gs>
                <a:gs pos="67000">
                  <a:schemeClr val="accent1">
                    <a:lumMod val="30000"/>
                    <a:lumOff val="70000"/>
                    <a:alpha val="78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96AA27EE-3E1B-744F-9E0D-6CF168093C12}"/>
              </a:ext>
            </a:extLst>
          </p:cNvPr>
          <p:cNvGrpSpPr/>
          <p:nvPr/>
        </p:nvGrpSpPr>
        <p:grpSpPr>
          <a:xfrm>
            <a:off x="5517591" y="2339180"/>
            <a:ext cx="4132985" cy="1405352"/>
            <a:chOff x="5281398" y="2130931"/>
            <a:chExt cx="5815446" cy="1873802"/>
          </a:xfrm>
        </p:grpSpPr>
        <p:sp>
          <p:nvSpPr>
            <p:cNvPr id="5" name="矩形: 圓角 15">
              <a:extLst>
                <a:ext uri="{FF2B5EF4-FFF2-40B4-BE49-F238E27FC236}">
                  <a16:creationId xmlns:a16="http://schemas.microsoft.com/office/drawing/2014/main" id="{6CCEDFDF-C8CE-0446-BBA8-91BBC598F1A8}"/>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eiryo UI" panose="020B0604030504040204" pitchFamily="50" charset="-128"/>
                <a:ea typeface="Meiryo UI" panose="020B0604030504040204" pitchFamily="50" charset="-128"/>
              </a:endParaRPr>
            </a:p>
          </p:txBody>
        </p:sp>
        <p:pic>
          <p:nvPicPr>
            <p:cNvPr id="6" name="圖片 5">
              <a:extLst>
                <a:ext uri="{FF2B5EF4-FFF2-40B4-BE49-F238E27FC236}">
                  <a16:creationId xmlns:a16="http://schemas.microsoft.com/office/drawing/2014/main" id="{C7FCB07A-C661-1E40-A74F-7A75FAB55CE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29F9AF52-2A6E-2E4D-8AAE-2DF1DA162FC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cxnSp>
        <p:nvCxnSpPr>
          <p:cNvPr id="8" name="直線接點 7">
            <a:extLst>
              <a:ext uri="{FF2B5EF4-FFF2-40B4-BE49-F238E27FC236}">
                <a16:creationId xmlns:a16="http://schemas.microsoft.com/office/drawing/2014/main" id="{4CC1A21C-C19F-154A-8987-C4B6CB68C8AF}"/>
              </a:ext>
            </a:extLst>
          </p:cNvPr>
          <p:cNvCxnSpPr>
            <a:cxnSpLocks/>
          </p:cNvCxnSpPr>
          <p:nvPr/>
        </p:nvCxnSpPr>
        <p:spPr>
          <a:xfrm>
            <a:off x="3836512" y="5480302"/>
            <a:ext cx="3238904" cy="0"/>
          </a:xfrm>
          <a:prstGeom prst="line">
            <a:avLst/>
          </a:prstGeom>
          <a:ln w="76200">
            <a:gradFill>
              <a:gsLst>
                <a:gs pos="0">
                  <a:srgbClr val="1FB3F2"/>
                </a:gs>
                <a:gs pos="100000">
                  <a:srgbClr val="E9E9E9"/>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B716CB79-51A2-3E46-8A7C-D6566A498E0E}"/>
              </a:ext>
            </a:extLst>
          </p:cNvPr>
          <p:cNvSpPr txBox="1">
            <a:spLocks/>
          </p:cNvSpPr>
          <p:nvPr/>
        </p:nvSpPr>
        <p:spPr>
          <a:xfrm>
            <a:off x="1030136" y="1842043"/>
            <a:ext cx="8497887" cy="1239320"/>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a:latin typeface="Meiryo UI" panose="020B0604030504040204" pitchFamily="50" charset="-128"/>
              <a:ea typeface="Meiryo UI" panose="020B0604030504040204" pitchFamily="50" charset="-128"/>
              <a:cs typeface="Arial" panose="020B0604020202020204" pitchFamily="34" charset="0"/>
            </a:endParaRPr>
          </a:p>
        </p:txBody>
      </p:sp>
      <p:sp>
        <p:nvSpPr>
          <p:cNvPr id="10" name="內容版面配置區 2">
            <a:extLst>
              <a:ext uri="{FF2B5EF4-FFF2-40B4-BE49-F238E27FC236}">
                <a16:creationId xmlns:a16="http://schemas.microsoft.com/office/drawing/2014/main" id="{A8CA964A-87A5-8E4E-88C1-64F0A8662214}"/>
              </a:ext>
            </a:extLst>
          </p:cNvPr>
          <p:cNvSpPr txBox="1">
            <a:spLocks/>
          </p:cNvSpPr>
          <p:nvPr/>
        </p:nvSpPr>
        <p:spPr>
          <a:xfrm>
            <a:off x="5675428" y="2393430"/>
            <a:ext cx="3806868" cy="963313"/>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625"/>
              </a:lnSpc>
              <a:spcBef>
                <a:spcPts val="900"/>
              </a:spcBef>
              <a:buClr>
                <a:schemeClr val="bg1"/>
              </a:buClr>
            </a:pPr>
            <a:r>
              <a:rPr lang="en-US" altLang="zh-TW" sz="2000" dirty="0" smtClean="0">
                <a:solidFill>
                  <a:srgbClr val="0070C0"/>
                </a:solidFill>
                <a:latin typeface="Meiryo UI" panose="020B0604030504040204" pitchFamily="50" charset="-128"/>
                <a:ea typeface="Meiryo UI" panose="020B0604030504040204" pitchFamily="50" charset="-128"/>
                <a:cs typeface="Arial" panose="020B0604020202020204" pitchFamily="34" charset="0"/>
              </a:rPr>
              <a:t>NAS</a:t>
            </a:r>
            <a:r>
              <a:rPr lang="ja-JP" altLang="en-US" sz="2000" dirty="0" smtClean="0">
                <a:latin typeface="Meiryo UI" panose="020B0604030504040204" pitchFamily="50" charset="-128"/>
                <a:ea typeface="Meiryo UI" panose="020B0604030504040204" pitchFamily="50" charset="-128"/>
                <a:cs typeface="Arial" panose="020B0604020202020204" pitchFamily="34" charset="0"/>
              </a:rPr>
              <a:t>用に設計された高性能で</a:t>
            </a:r>
            <a:r>
              <a:rPr lang="en-US" altLang="ja-JP" sz="2000" dirty="0" smtClean="0">
                <a:latin typeface="Meiryo UI" panose="020B0604030504040204" pitchFamily="50" charset="-128"/>
                <a:ea typeface="Meiryo UI" panose="020B0604030504040204" pitchFamily="50" charset="-128"/>
                <a:cs typeface="Arial" panose="020B0604020202020204" pitchFamily="34" charset="0"/>
              </a:rPr>
              <a:t/>
            </a:r>
            <a:br>
              <a:rPr lang="en-US" altLang="ja-JP" sz="2000" dirty="0" smtClean="0">
                <a:latin typeface="Meiryo UI" panose="020B0604030504040204" pitchFamily="50" charset="-128"/>
                <a:ea typeface="Meiryo UI" panose="020B0604030504040204" pitchFamily="50" charset="-128"/>
                <a:cs typeface="Arial" panose="020B0604020202020204" pitchFamily="34" charset="0"/>
              </a:rPr>
            </a:br>
            <a:r>
              <a:rPr lang="ja-JP" altLang="en-US" sz="2000" dirty="0" smtClean="0">
                <a:latin typeface="Meiryo UI" panose="020B0604030504040204" pitchFamily="50" charset="-128"/>
                <a:ea typeface="Meiryo UI" panose="020B0604030504040204" pitchFamily="50" charset="-128"/>
                <a:cs typeface="Arial" panose="020B0604020202020204" pitchFamily="34" charset="0"/>
              </a:rPr>
              <a:t>効率的な</a:t>
            </a:r>
            <a:r>
              <a:rPr lang="en-US" altLang="zh-TW" sz="2000" dirty="0" smtClean="0">
                <a:solidFill>
                  <a:srgbClr val="0070C0"/>
                </a:solidFill>
                <a:latin typeface="Meiryo UI" panose="020B0604030504040204" pitchFamily="50" charset="-128"/>
                <a:ea typeface="Meiryo UI" panose="020B0604030504040204" pitchFamily="50" charset="-128"/>
                <a:cs typeface="Arial" panose="020B0604020202020204" pitchFamily="34" charset="0"/>
              </a:rPr>
              <a:t>QNAP FC</a:t>
            </a:r>
            <a:r>
              <a:rPr lang="ja-JP" altLang="en-US" sz="2000" dirty="0" smtClean="0">
                <a:solidFill>
                  <a:srgbClr val="0070C0"/>
                </a:solidFill>
                <a:latin typeface="Meiryo UI" panose="020B0604030504040204" pitchFamily="50" charset="-128"/>
                <a:ea typeface="Meiryo UI" panose="020B0604030504040204" pitchFamily="50" charset="-128"/>
                <a:cs typeface="Arial" panose="020B0604020202020204" pitchFamily="34" charset="0"/>
              </a:rPr>
              <a:t>拡張カード</a:t>
            </a:r>
            <a:r>
              <a:rPr lang="en-US" altLang="zh-TW" sz="2000" dirty="0" smtClean="0">
                <a:solidFill>
                  <a:srgbClr val="0070C0"/>
                </a:solidFill>
                <a:latin typeface="Meiryo UI" panose="020B0604030504040204" pitchFamily="50" charset="-128"/>
                <a:ea typeface="Meiryo UI" panose="020B0604030504040204" pitchFamily="50" charset="-128"/>
                <a:cs typeface="Arial" panose="020B0604020202020204" pitchFamily="34" charset="0"/>
              </a:rPr>
              <a:t>*</a:t>
            </a:r>
            <a:endParaRPr lang="en-US" altLang="zh-TW" sz="2000" dirty="0">
              <a:latin typeface="Meiryo UI" panose="020B0604030504040204" pitchFamily="50" charset="-128"/>
              <a:ea typeface="Meiryo UI" panose="020B0604030504040204" pitchFamily="50" charset="-128"/>
              <a:cs typeface="Arial" panose="020B0604020202020204" pitchFamily="34" charset="0"/>
            </a:endParaRPr>
          </a:p>
          <a:p>
            <a:pPr>
              <a:spcBef>
                <a:spcPts val="900"/>
              </a:spcBef>
              <a:buClr>
                <a:schemeClr val="bg1"/>
              </a:buClr>
            </a:pPr>
            <a:r>
              <a:rPr lang="en-US" altLang="zh-CN" sz="1050" dirty="0" smtClean="0">
                <a:latin typeface="Meiryo UI" panose="020B0604030504040204" pitchFamily="50" charset="-128"/>
                <a:ea typeface="Meiryo UI" panose="020B0604030504040204" pitchFamily="50" charset="-128"/>
                <a:cs typeface="Arial" panose="020B0604020202020204" pitchFamily="34" charset="0"/>
              </a:rPr>
              <a:t/>
            </a:r>
            <a:br>
              <a:rPr lang="en-US" altLang="zh-CN" sz="1050" dirty="0" smtClean="0">
                <a:latin typeface="Meiryo UI" panose="020B0604030504040204" pitchFamily="50" charset="-128"/>
                <a:ea typeface="Meiryo UI" panose="020B0604030504040204" pitchFamily="50" charset="-128"/>
                <a:cs typeface="Arial" panose="020B0604020202020204" pitchFamily="34" charset="0"/>
              </a:rPr>
            </a:br>
            <a:r>
              <a:rPr lang="en-US" altLang="zh-CN" sz="1050" dirty="0" smtClean="0">
                <a:latin typeface="Meiryo UI" panose="020B0604030504040204" pitchFamily="50" charset="-128"/>
                <a:ea typeface="Meiryo UI" panose="020B0604030504040204" pitchFamily="50" charset="-128"/>
                <a:cs typeface="Arial" panose="020B0604020202020204" pitchFamily="34" charset="0"/>
              </a:rPr>
              <a:t>* Windows/Linux</a:t>
            </a:r>
            <a:r>
              <a:rPr lang="ja-JP" altLang="en-US" sz="1050" dirty="0" smtClean="0">
                <a:latin typeface="Meiryo UI" panose="020B0604030504040204" pitchFamily="50" charset="-128"/>
                <a:ea typeface="Meiryo UI" panose="020B0604030504040204" pitchFamily="50" charset="-128"/>
                <a:cs typeface="Arial" panose="020B0604020202020204" pitchFamily="34" charset="0"/>
              </a:rPr>
              <a:t>ホストへのインストールには対応していません</a:t>
            </a:r>
            <a:endParaRPr lang="zh-CN" altLang="en-US" sz="1050" dirty="0">
              <a:latin typeface="Meiryo UI" panose="020B0604030504040204" pitchFamily="50" charset="-128"/>
              <a:ea typeface="Meiryo UI" panose="020B0604030504040204" pitchFamily="50" charset="-128"/>
              <a:cs typeface="Arial" panose="020B0604020202020204" pitchFamily="34" charset="0"/>
            </a:endParaRPr>
          </a:p>
        </p:txBody>
      </p:sp>
      <p:sp>
        <p:nvSpPr>
          <p:cNvPr id="11" name="文本框 16">
            <a:extLst>
              <a:ext uri="{FF2B5EF4-FFF2-40B4-BE49-F238E27FC236}">
                <a16:creationId xmlns:a16="http://schemas.microsoft.com/office/drawing/2014/main" id="{EF41CFEB-B697-FB45-B4B8-0A1949C073D9}"/>
              </a:ext>
            </a:extLst>
          </p:cNvPr>
          <p:cNvSpPr txBox="1"/>
          <p:nvPr/>
        </p:nvSpPr>
        <p:spPr>
          <a:xfrm>
            <a:off x="4378371" y="4102431"/>
            <a:ext cx="6086429"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SzPct val="80000"/>
            </a:pPr>
            <a:r>
              <a:rPr lang="ja-JP" altLang="en-US" sz="2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オプションの</a:t>
            </a:r>
            <a:r>
              <a:rPr lang="en-US" altLang="zh-CN" sz="2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FC</a:t>
            </a:r>
            <a:r>
              <a:rPr lang="ja-JP" altLang="en-US" sz="2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トランシーバーが含まれています。</a:t>
            </a:r>
            <a:endParaRPr lang="en-US" altLang="zh-CN" sz="20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buSzPct val="80000"/>
            </a:pPr>
            <a:r>
              <a:rPr lang="ja-JP" altLang="en-US" sz="2000" b="1" dirty="0">
                <a:solidFill>
                  <a:schemeClr val="bg1"/>
                </a:solidFill>
                <a:latin typeface="Meiryo UI" panose="020B0604030504040204" pitchFamily="50" charset="-128"/>
                <a:ea typeface="Meiryo UI" panose="020B0604030504040204" pitchFamily="50" charset="-128"/>
                <a:cs typeface="Arial" panose="020B0604020202020204" pitchFamily="34" charset="0"/>
              </a:rPr>
              <a:t>追加</a:t>
            </a:r>
            <a:r>
              <a:rPr lang="ja-JP" altLang="en-US" sz="2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購入可能な製品</a:t>
            </a:r>
            <a:r>
              <a:rPr lang="en-US" altLang="zh-CN" sz="2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endParaRPr lang="zh-CN" altLang="en-US" sz="20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 name="文本框 17">
            <a:extLst>
              <a:ext uri="{FF2B5EF4-FFF2-40B4-BE49-F238E27FC236}">
                <a16:creationId xmlns:a16="http://schemas.microsoft.com/office/drawing/2014/main" id="{25ADD1E1-E020-1C43-AF28-AA9B72A2F5FC}"/>
              </a:ext>
            </a:extLst>
          </p:cNvPr>
          <p:cNvSpPr txBox="1"/>
          <p:nvPr/>
        </p:nvSpPr>
        <p:spPr>
          <a:xfrm>
            <a:off x="3358053" y="2322246"/>
            <a:ext cx="2003193" cy="6437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dirty="0">
                <a:solidFill>
                  <a:schemeClr val="bg1"/>
                </a:solidFill>
                <a:latin typeface="Meiryo UI" panose="020B0604030504040204" pitchFamily="50" charset="-128"/>
                <a:ea typeface="Meiryo UI" panose="020B0604030504040204" pitchFamily="50" charset="-128"/>
                <a:cs typeface="Arial" panose="020B0604020202020204" pitchFamily="34" charset="0"/>
              </a:rPr>
              <a:t>QXP-32G2FC</a:t>
            </a:r>
          </a:p>
          <a:p>
            <a:pPr>
              <a:lnSpc>
                <a:spcPts val="1875"/>
              </a:lnSpc>
            </a:pP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2</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ポート</a:t>
            </a: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32Gbps FC</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カード</a:t>
            </a:r>
            <a:endParaRPr lang="zh-CN" altLang="en-US" sz="10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 name="文本框 17">
            <a:extLst>
              <a:ext uri="{FF2B5EF4-FFF2-40B4-BE49-F238E27FC236}">
                <a16:creationId xmlns:a16="http://schemas.microsoft.com/office/drawing/2014/main" id="{E0D5AD51-8A88-024A-ACB3-B97F81BF09B3}"/>
              </a:ext>
            </a:extLst>
          </p:cNvPr>
          <p:cNvSpPr txBox="1"/>
          <p:nvPr/>
        </p:nvSpPr>
        <p:spPr>
          <a:xfrm>
            <a:off x="3375764" y="3228197"/>
            <a:ext cx="2003193" cy="6437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dirty="0">
                <a:solidFill>
                  <a:schemeClr val="bg1"/>
                </a:solidFill>
                <a:latin typeface="Meiryo UI" panose="020B0604030504040204" pitchFamily="50" charset="-128"/>
                <a:ea typeface="Meiryo UI" panose="020B0604030504040204" pitchFamily="50" charset="-128"/>
                <a:cs typeface="Arial" panose="020B0604020202020204" pitchFamily="34" charset="0"/>
              </a:rPr>
              <a:t>QXP-16G2FC</a:t>
            </a:r>
          </a:p>
          <a:p>
            <a:pPr>
              <a:lnSpc>
                <a:spcPts val="1875"/>
              </a:lnSpc>
            </a:pP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2</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ポート</a:t>
            </a:r>
            <a:r>
              <a:rPr lang="en-US" altLang="zh-CN"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16Gbps FC</a:t>
            </a:r>
            <a:r>
              <a:rPr lang="ja-JP" altLang="en-US" sz="10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カード</a:t>
            </a:r>
            <a:endParaRPr lang="zh-CN" altLang="en-US" sz="10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 name="文本框 17">
            <a:extLst>
              <a:ext uri="{FF2B5EF4-FFF2-40B4-BE49-F238E27FC236}">
                <a16:creationId xmlns:a16="http://schemas.microsoft.com/office/drawing/2014/main" id="{76F96C76-9CAA-F849-914A-1823BE5595E0}"/>
              </a:ext>
            </a:extLst>
          </p:cNvPr>
          <p:cNvSpPr txBox="1"/>
          <p:nvPr/>
        </p:nvSpPr>
        <p:spPr>
          <a:xfrm>
            <a:off x="4217700" y="4883390"/>
            <a:ext cx="2476527"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indent="152400">
              <a:buFont typeface="Arial" panose="020B0604020202020204" pitchFamily="34" charset="0"/>
              <a:buChar char="•"/>
            </a:pPr>
            <a:r>
              <a:rPr lang="en-US" altLang="zh-CN" sz="1600" dirty="0">
                <a:solidFill>
                  <a:schemeClr val="bg1"/>
                </a:solidFill>
                <a:latin typeface="Meiryo UI" panose="020B0604030504040204" pitchFamily="50" charset="-128"/>
                <a:ea typeface="Meiryo UI" panose="020B0604030504040204" pitchFamily="50" charset="-128"/>
                <a:cs typeface="Arial" panose="020B0604020202020204" pitchFamily="34" charset="0"/>
              </a:rPr>
              <a:t>TRX-32GFCSFP-SR</a:t>
            </a:r>
          </a:p>
          <a:p>
            <a:pPr marL="180975" lvl="1" indent="152400"/>
            <a:r>
              <a:rPr lang="en-US" altLang="zh-CN" sz="1400" dirty="0">
                <a:solidFill>
                  <a:schemeClr val="bg1"/>
                </a:solidFill>
                <a:latin typeface="Meiryo UI" panose="020B0604030504040204" pitchFamily="50" charset="-128"/>
                <a:ea typeface="Meiryo UI" panose="020B0604030504040204" pitchFamily="50" charset="-128"/>
                <a:cs typeface="Arial" panose="020B0604020202020204" pitchFamily="34" charset="0"/>
              </a:rPr>
              <a:t>32Gb/16Gb/8Gb</a:t>
            </a:r>
            <a:br>
              <a:rPr lang="en-US" altLang="zh-CN" sz="1400" dirty="0">
                <a:solidFill>
                  <a:schemeClr val="bg1"/>
                </a:solidFill>
                <a:latin typeface="Meiryo UI" panose="020B0604030504040204" pitchFamily="50" charset="-128"/>
                <a:ea typeface="Meiryo UI" panose="020B0604030504040204" pitchFamily="50" charset="-128"/>
                <a:cs typeface="Arial" panose="020B0604020202020204" pitchFamily="34" charset="0"/>
              </a:rPr>
            </a:br>
            <a:endParaRPr lang="en-US" altLang="zh-CN" sz="1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180975" indent="152400">
              <a:buFont typeface="Arial" panose="020B0604020202020204" pitchFamily="34" charset="0"/>
              <a:buChar char="•"/>
            </a:pPr>
            <a:r>
              <a:rPr lang="en-US" altLang="zh-CN" sz="1600" dirty="0">
                <a:solidFill>
                  <a:schemeClr val="bg1"/>
                </a:solidFill>
                <a:latin typeface="Meiryo UI" panose="020B0604030504040204" pitchFamily="50" charset="-128"/>
                <a:ea typeface="Meiryo UI" panose="020B0604030504040204" pitchFamily="50" charset="-128"/>
                <a:cs typeface="Arial" panose="020B0604020202020204" pitchFamily="34" charset="0"/>
              </a:rPr>
              <a:t>TRX-16GFCSFP-SR</a:t>
            </a:r>
          </a:p>
          <a:p>
            <a:pPr marL="180975" lvl="1" indent="152400"/>
            <a:r>
              <a:rPr lang="en-US" altLang="zh-CN" sz="1400" dirty="0">
                <a:solidFill>
                  <a:schemeClr val="bg1"/>
                </a:solidFill>
                <a:latin typeface="Meiryo UI" panose="020B0604030504040204" pitchFamily="50" charset="-128"/>
                <a:ea typeface="Meiryo UI" panose="020B0604030504040204" pitchFamily="50" charset="-128"/>
                <a:cs typeface="Arial" panose="020B0604020202020204" pitchFamily="34" charset="0"/>
              </a:rPr>
              <a:t>16Gb/8Gb/4Gb</a:t>
            </a:r>
            <a:endParaRPr lang="zh-CN"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5" name="Picture 26" descr="A close up of a device&#10;&#10;Description automatically generated">
            <a:extLst>
              <a:ext uri="{FF2B5EF4-FFF2-40B4-BE49-F238E27FC236}">
                <a16:creationId xmlns:a16="http://schemas.microsoft.com/office/drawing/2014/main" id="{7AD86B00-9601-DB4B-AEFA-18833EE3C3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81736" y="4920748"/>
            <a:ext cx="1126805" cy="986571"/>
          </a:xfrm>
          <a:prstGeom prst="rect">
            <a:avLst/>
          </a:prstGeom>
          <a:effectLst>
            <a:reflection blurRad="6350" stA="52000" endA="300" endPos="35000" dir="5400000" sy="-100000" algn="bl" rotWithShape="0"/>
          </a:effectLst>
        </p:spPr>
      </p:pic>
      <p:pic>
        <p:nvPicPr>
          <p:cNvPr id="17" name="圖片 16">
            <a:extLst>
              <a:ext uri="{FF2B5EF4-FFF2-40B4-BE49-F238E27FC236}">
                <a16:creationId xmlns:a16="http://schemas.microsoft.com/office/drawing/2014/main" id="{A9ADAB75-BCEA-ED4A-85EA-5754A617A388}"/>
              </a:ext>
            </a:extLst>
          </p:cNvPr>
          <p:cNvPicPr>
            <a:picLocks noChangeAspect="1"/>
          </p:cNvPicPr>
          <p:nvPr/>
        </p:nvPicPr>
        <p:blipFill>
          <a:blip r:embed="rId5"/>
          <a:stretch>
            <a:fillRect/>
          </a:stretch>
        </p:blipFill>
        <p:spPr>
          <a:xfrm>
            <a:off x="277674" y="2185270"/>
            <a:ext cx="3553152" cy="2220720"/>
          </a:xfrm>
          <a:prstGeom prst="rect">
            <a:avLst/>
          </a:prstGeom>
        </p:spPr>
      </p:pic>
      <p:sp>
        <p:nvSpPr>
          <p:cNvPr id="18" name="文本框 17">
            <a:extLst>
              <a:ext uri="{FF2B5EF4-FFF2-40B4-BE49-F238E27FC236}">
                <a16:creationId xmlns:a16="http://schemas.microsoft.com/office/drawing/2014/main" id="{37B9C6FA-875F-8245-B486-2EBF32389D33}"/>
              </a:ext>
            </a:extLst>
          </p:cNvPr>
          <p:cNvSpPr txBox="1"/>
          <p:nvPr/>
        </p:nvSpPr>
        <p:spPr>
          <a:xfrm>
            <a:off x="4256853" y="6144231"/>
            <a:ext cx="2633474"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ja-JP" altLang="en-US" sz="1100" dirty="0">
                <a:solidFill>
                  <a:schemeClr val="bg1"/>
                </a:solidFill>
                <a:latin typeface="Meiryo UI" panose="020B0604030504040204" pitchFamily="50" charset="-128"/>
                <a:ea typeface="Meiryo UI" panose="020B0604030504040204" pitchFamily="50" charset="-128"/>
                <a:cs typeface="Arial" panose="020B0604020202020204" pitchFamily="34" charset="0"/>
              </a:rPr>
              <a:t>注記</a:t>
            </a:r>
            <a:r>
              <a:rPr lang="en-US" altLang="zh-CN" sz="11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 </a:t>
            </a:r>
            <a:r>
              <a:rPr lang="ja-JP" altLang="en-US" sz="1100" dirty="0">
                <a:solidFill>
                  <a:schemeClr val="bg1"/>
                </a:solidFill>
                <a:latin typeface="Meiryo UI" panose="020B0604030504040204" pitchFamily="50" charset="-128"/>
                <a:ea typeface="Meiryo UI" panose="020B0604030504040204" pitchFamily="50" charset="-128"/>
                <a:cs typeface="Arial" panose="020B0604020202020204" pitchFamily="34" charset="0"/>
              </a:rPr>
              <a:t>ケーブル</a:t>
            </a:r>
            <a:r>
              <a:rPr lang="ja-JP" altLang="en-US" sz="11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は含まれていません。</a:t>
            </a:r>
            <a:endParaRPr lang="zh-CN" altLang="en-US" sz="11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0" name="文字方塊 19">
            <a:extLst>
              <a:ext uri="{FF2B5EF4-FFF2-40B4-BE49-F238E27FC236}">
                <a16:creationId xmlns:a16="http://schemas.microsoft.com/office/drawing/2014/main" id="{E825E853-CFA5-4FBA-8EC7-58179E950E8A}"/>
              </a:ext>
            </a:extLst>
          </p:cNvPr>
          <p:cNvSpPr txBox="1"/>
          <p:nvPr/>
        </p:nvSpPr>
        <p:spPr>
          <a:xfrm>
            <a:off x="1030136" y="120113"/>
            <a:ext cx="10919387" cy="1446550"/>
          </a:xfrm>
          <a:prstGeom prst="rect">
            <a:avLst/>
          </a:prstGeom>
          <a:noFill/>
        </p:spPr>
        <p:txBody>
          <a:bodyPr wrap="square" rtlCol="0">
            <a:spAutoFit/>
          </a:bodyPr>
          <a:lstStyle/>
          <a:p>
            <a:r>
              <a:rPr lang="ja-JP" altLang="en-US" sz="4400" b="1" dirty="0" smtClean="0">
                <a:solidFill>
                  <a:schemeClr val="bg1"/>
                </a:solidFill>
                <a:latin typeface="Meiryo UI" panose="020B0604030504040204" pitchFamily="50" charset="-128"/>
                <a:ea typeface="Meiryo UI" panose="020B0604030504040204" pitchFamily="50" charset="-128"/>
              </a:rPr>
              <a:t>ファイバーチャネル</a:t>
            </a:r>
            <a:r>
              <a:rPr lang="en-US" altLang="zh-TW" sz="4400" b="1" dirty="0" smtClean="0">
                <a:solidFill>
                  <a:schemeClr val="bg1"/>
                </a:solidFill>
                <a:latin typeface="Meiryo UI" panose="020B0604030504040204" pitchFamily="50" charset="-128"/>
                <a:ea typeface="Meiryo UI" panose="020B0604030504040204" pitchFamily="50" charset="-128"/>
              </a:rPr>
              <a:t>SAN</a:t>
            </a:r>
            <a:r>
              <a:rPr lang="en-US" altLang="zh-TW" sz="4400" b="1" dirty="0">
                <a:solidFill>
                  <a:schemeClr val="bg1"/>
                </a:solidFill>
                <a:latin typeface="Meiryo UI" panose="020B0604030504040204" pitchFamily="50" charset="-128"/>
                <a:ea typeface="Meiryo UI" panose="020B0604030504040204" pitchFamily="50" charset="-128"/>
              </a:rPr>
              <a:t> </a:t>
            </a:r>
            <a:endParaRPr lang="en-US" altLang="zh-TW" sz="4400" b="1" dirty="0" smtClean="0">
              <a:solidFill>
                <a:schemeClr val="bg1"/>
              </a:solidFill>
              <a:latin typeface="Meiryo UI" panose="020B0604030504040204" pitchFamily="50" charset="-128"/>
              <a:ea typeface="Meiryo UI" panose="020B0604030504040204" pitchFamily="50" charset="-128"/>
            </a:endParaRPr>
          </a:p>
          <a:p>
            <a:r>
              <a:rPr lang="en-US" altLang="zh-TW" sz="4400" b="1" dirty="0" smtClean="0">
                <a:solidFill>
                  <a:schemeClr val="bg1"/>
                </a:solidFill>
                <a:latin typeface="Meiryo UI" panose="020B0604030504040204" pitchFamily="50" charset="-128"/>
                <a:ea typeface="Meiryo UI" panose="020B0604030504040204" pitchFamily="50" charset="-128"/>
              </a:rPr>
              <a:t>32Gb</a:t>
            </a:r>
            <a:r>
              <a:rPr lang="ja-JP" altLang="en-US" sz="4400" b="1" dirty="0" smtClean="0">
                <a:solidFill>
                  <a:schemeClr val="bg1"/>
                </a:solidFill>
                <a:latin typeface="Meiryo UI" panose="020B0604030504040204" pitchFamily="50" charset="-128"/>
                <a:ea typeface="Meiryo UI" panose="020B0604030504040204" pitchFamily="50" charset="-128"/>
              </a:rPr>
              <a:t>および</a:t>
            </a:r>
            <a:r>
              <a:rPr lang="en-US" altLang="zh-TW" sz="4400" b="1" dirty="0" smtClean="0">
                <a:solidFill>
                  <a:schemeClr val="bg1"/>
                </a:solidFill>
                <a:latin typeface="Meiryo UI" panose="020B0604030504040204" pitchFamily="50" charset="-128"/>
                <a:ea typeface="Meiryo UI" panose="020B0604030504040204" pitchFamily="50" charset="-128"/>
              </a:rPr>
              <a:t>16Gb </a:t>
            </a:r>
            <a:r>
              <a:rPr lang="ja-JP" altLang="en-US" sz="4400" b="1" dirty="0" smtClean="0">
                <a:solidFill>
                  <a:schemeClr val="bg1"/>
                </a:solidFill>
                <a:latin typeface="Meiryo UI" panose="020B0604030504040204" pitchFamily="50" charset="-128"/>
                <a:ea typeface="Meiryo UI" panose="020B0604030504040204" pitchFamily="50" charset="-128"/>
              </a:rPr>
              <a:t>ストレージソリューション</a:t>
            </a:r>
            <a:endParaRPr lang="zh-TW" altLang="en-US" sz="4400" b="1" dirty="0">
              <a:solidFill>
                <a:schemeClr val="bg1"/>
              </a:solidFill>
              <a:latin typeface="Meiryo UI" panose="020B0604030504040204" pitchFamily="50" charset="-128"/>
              <a:ea typeface="Meiryo UI" panose="020B0604030504040204" pitchFamily="50" charset="-128"/>
            </a:endParaRPr>
          </a:p>
        </p:txBody>
      </p:sp>
      <p:pic>
        <p:nvPicPr>
          <p:cNvPr id="5122" name="Picture 2">
            <a:extLst>
              <a:ext uri="{FF2B5EF4-FFF2-40B4-BE49-F238E27FC236}">
                <a16:creationId xmlns:a16="http://schemas.microsoft.com/office/drawing/2014/main" id="{17A96D45-DB2E-BC47-9CF8-6BE76CD4C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045" y="3776637"/>
            <a:ext cx="5239666" cy="327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02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8"/>
          <p:cNvSpPr/>
          <p:nvPr/>
        </p:nvSpPr>
        <p:spPr>
          <a:xfrm flipH="1">
            <a:off x="1340224" y="2040942"/>
            <a:ext cx="6826745" cy="712527"/>
          </a:xfrm>
          <a:prstGeom prst="snip2DiagRect">
            <a:avLst>
              <a:gd name="adj1" fmla="val 0"/>
              <a:gd name="adj2" fmla="val 28051"/>
            </a:avLst>
          </a:prstGeom>
          <a:solidFill>
            <a:schemeClr val="lt1"/>
          </a:solidFill>
          <a:ln>
            <a:noFill/>
          </a:ln>
        </p:spPr>
        <p:txBody>
          <a:bodyPr spcFirstLastPara="1" wrap="square" lIns="91425" tIns="45700" rIns="91425" bIns="45700" anchor="ctr" anchorCtr="0">
            <a:noAutofit/>
          </a:bodyPr>
          <a:lstStyle/>
          <a:p>
            <a:pPr marL="380953" marR="0" lvl="0" indent="-380953" algn="l" rtl="0">
              <a:lnSpc>
                <a:spcPct val="100000"/>
              </a:lnSpc>
              <a:spcBef>
                <a:spcPts val="0"/>
              </a:spcBef>
              <a:spcAft>
                <a:spcPts val="0"/>
              </a:spcAft>
              <a:buNone/>
            </a:pPr>
            <a:endParaRPr sz="2133" b="1"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461" name="Google Shape;461;p38"/>
          <p:cNvSpPr/>
          <p:nvPr/>
        </p:nvSpPr>
        <p:spPr>
          <a:xfrm>
            <a:off x="1215153" y="4693738"/>
            <a:ext cx="1408313" cy="1376493"/>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lnSpc>
                <a:spcPct val="100000"/>
              </a:lnSpc>
              <a:spcBef>
                <a:spcPts val="0"/>
              </a:spcBef>
              <a:spcAft>
                <a:spcPts val="0"/>
              </a:spcAft>
              <a:buNone/>
            </a:pPr>
            <a:endParaRPr sz="2533" b="0" i="0" u="none" strike="noStrike" cap="none">
              <a:solidFill>
                <a:srgbClr val="FFFFFF"/>
              </a:solidFill>
              <a:latin typeface="Meiryo UI" panose="020B0604030504040204" pitchFamily="50" charset="-128"/>
              <a:ea typeface="Meiryo UI" panose="020B0604030504040204" pitchFamily="50" charset="-128"/>
              <a:sym typeface="Arial"/>
            </a:endParaRPr>
          </a:p>
        </p:txBody>
      </p:sp>
      <p:pic>
        <p:nvPicPr>
          <p:cNvPr id="462" name="Google Shape;462;p38" descr="QM2-2S-220A_Front_left-angle.png"/>
          <p:cNvPicPr preferRelativeResize="0"/>
          <p:nvPr/>
        </p:nvPicPr>
        <p:blipFill rotWithShape="1">
          <a:blip r:embed="rId3">
            <a:alphaModFix/>
          </a:blip>
          <a:srcRect/>
          <a:stretch/>
        </p:blipFill>
        <p:spPr>
          <a:xfrm>
            <a:off x="804586" y="4754577"/>
            <a:ext cx="2202837" cy="1377004"/>
          </a:xfrm>
          <a:prstGeom prst="rect">
            <a:avLst/>
          </a:prstGeom>
          <a:noFill/>
          <a:ln>
            <a:noFill/>
          </a:ln>
        </p:spPr>
      </p:pic>
      <p:sp>
        <p:nvSpPr>
          <p:cNvPr id="463" name="Google Shape;463;p38"/>
          <p:cNvSpPr/>
          <p:nvPr/>
        </p:nvSpPr>
        <p:spPr>
          <a:xfrm>
            <a:off x="1221875" y="3110709"/>
            <a:ext cx="1401591" cy="1388675"/>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lnSpc>
                <a:spcPct val="100000"/>
              </a:lnSpc>
              <a:spcBef>
                <a:spcPts val="0"/>
              </a:spcBef>
              <a:spcAft>
                <a:spcPts val="0"/>
              </a:spcAft>
              <a:buNone/>
            </a:pPr>
            <a:endParaRPr sz="2533" b="0" i="0" u="none" strike="noStrike" cap="none">
              <a:solidFill>
                <a:srgbClr val="FFFFFF"/>
              </a:solidFill>
              <a:latin typeface="Meiryo UI" panose="020B0604030504040204" pitchFamily="50" charset="-128"/>
              <a:ea typeface="Meiryo UI" panose="020B0604030504040204" pitchFamily="50" charset="-128"/>
              <a:sym typeface="Arial"/>
            </a:endParaRPr>
          </a:p>
        </p:txBody>
      </p:sp>
      <p:pic>
        <p:nvPicPr>
          <p:cNvPr id="464" name="Google Shape;464;p38"/>
          <p:cNvPicPr preferRelativeResize="0"/>
          <p:nvPr/>
        </p:nvPicPr>
        <p:blipFill rotWithShape="1">
          <a:blip r:embed="rId4">
            <a:alphaModFix/>
          </a:blip>
          <a:srcRect/>
          <a:stretch/>
        </p:blipFill>
        <p:spPr>
          <a:xfrm>
            <a:off x="871820" y="3186305"/>
            <a:ext cx="2275096" cy="1313080"/>
          </a:xfrm>
          <a:prstGeom prst="rect">
            <a:avLst/>
          </a:prstGeom>
          <a:noFill/>
          <a:ln>
            <a:noFill/>
          </a:ln>
        </p:spPr>
      </p:pic>
      <p:sp>
        <p:nvSpPr>
          <p:cNvPr id="465" name="Google Shape;465;p38"/>
          <p:cNvSpPr/>
          <p:nvPr/>
        </p:nvSpPr>
        <p:spPr>
          <a:xfrm>
            <a:off x="3039702" y="3820860"/>
            <a:ext cx="8202929" cy="729224"/>
          </a:xfrm>
          <a:prstGeom prst="rect">
            <a:avLst/>
          </a:prstGeom>
          <a:noFill/>
          <a:ln>
            <a:noFill/>
          </a:ln>
        </p:spPr>
        <p:txBody>
          <a:bodyPr spcFirstLastPara="1" wrap="square" lIns="121900" tIns="60925" rIns="121900" bIns="60925" anchor="t" anchorCtr="0">
            <a:noAutofit/>
          </a:bodyPr>
          <a:lstStyle/>
          <a:p>
            <a:pPr marL="454649" marR="0" lvl="0" indent="-454649" algn="l" rtl="0">
              <a:lnSpc>
                <a:spcPct val="100000"/>
              </a:lnSpc>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4 x M.2 2280 </a:t>
            </a:r>
            <a:r>
              <a:rPr lang="en-US" sz="2000" b="1" dirty="0" err="1">
                <a:solidFill>
                  <a:schemeClr val="lt1"/>
                </a:solidFill>
                <a:latin typeface="Meiryo UI" panose="020B0604030504040204" pitchFamily="50" charset="-128"/>
                <a:ea typeface="Meiryo UI" panose="020B0604030504040204" pitchFamily="50" charset="-128"/>
              </a:rPr>
              <a:t>PCIe</a:t>
            </a:r>
            <a:r>
              <a:rPr lang="en-US" sz="2000" b="1" dirty="0">
                <a:solidFill>
                  <a:schemeClr val="lt1"/>
                </a:solidFill>
                <a:latin typeface="Meiryo UI" panose="020B0604030504040204" pitchFamily="50" charset="-128"/>
                <a:ea typeface="Meiryo UI" panose="020B0604030504040204" pitchFamily="50" charset="-128"/>
              </a:rPr>
              <a:t> Gen 3 x4 </a:t>
            </a:r>
            <a:r>
              <a:rPr lang="en-US" sz="2000" b="1" dirty="0" err="1" smtClean="0">
                <a:solidFill>
                  <a:schemeClr val="lt1"/>
                </a:solidFill>
                <a:latin typeface="Meiryo UI" panose="020B0604030504040204" pitchFamily="50" charset="-128"/>
                <a:ea typeface="Meiryo UI" panose="020B0604030504040204" pitchFamily="50" charset="-128"/>
              </a:rPr>
              <a:t>NVMe</a:t>
            </a:r>
            <a:r>
              <a:rPr lang="en-US" sz="2000" b="1" dirty="0" smtClean="0">
                <a:solidFill>
                  <a:schemeClr val="lt1"/>
                </a:solidFill>
                <a:latin typeface="Meiryo UI" panose="020B0604030504040204" pitchFamily="50" charset="-128"/>
                <a:ea typeface="Meiryo UI" panose="020B0604030504040204" pitchFamily="50" charset="-128"/>
              </a:rPr>
              <a:t> </a:t>
            </a:r>
            <a:r>
              <a:rPr lang="en-US" sz="2000" b="1" dirty="0" err="1" smtClean="0">
                <a:solidFill>
                  <a:schemeClr val="lt1"/>
                </a:solidFill>
                <a:latin typeface="Meiryo UI" panose="020B0604030504040204" pitchFamily="50" charset="-128"/>
                <a:ea typeface="Meiryo UI" panose="020B0604030504040204" pitchFamily="50" charset="-128"/>
              </a:rPr>
              <a:t>SSD</a:t>
            </a:r>
            <a:r>
              <a:rPr lang="en-US" sz="2000" b="1" dirty="0" err="1">
                <a:solidFill>
                  <a:schemeClr val="lt1"/>
                </a:solidFill>
                <a:latin typeface="Meiryo UI" panose="020B0604030504040204" pitchFamily="50" charset="-128"/>
                <a:ea typeface="Meiryo UI" panose="020B0604030504040204" pitchFamily="50" charset="-128"/>
              </a:rPr>
              <a:t>スロット</a:t>
            </a: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6" name="Google Shape;466;p38"/>
          <p:cNvSpPr txBox="1"/>
          <p:nvPr/>
        </p:nvSpPr>
        <p:spPr>
          <a:xfrm>
            <a:off x="2973520" y="3062162"/>
            <a:ext cx="3981853" cy="7898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QM2-4P-384</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7" name="Google Shape;467;p38"/>
          <p:cNvSpPr/>
          <p:nvPr/>
        </p:nvSpPr>
        <p:spPr>
          <a:xfrm>
            <a:off x="6239476" y="3201883"/>
            <a:ext cx="2164375"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a:solidFill>
                  <a:srgbClr val="EE6D2B"/>
                </a:solidFill>
                <a:latin typeface="Meiryo UI" panose="020B0604030504040204" pitchFamily="50" charset="-128"/>
                <a:ea typeface="Meiryo UI" panose="020B0604030504040204" pitchFamily="50" charset="-128"/>
              </a:rPr>
              <a:t>(</a:t>
            </a:r>
            <a:r>
              <a:rPr lang="en-US" sz="2000" b="1" dirty="0" smtClean="0">
                <a:solidFill>
                  <a:srgbClr val="EE6D2B"/>
                </a:solidFill>
                <a:latin typeface="Meiryo UI" panose="020B0604030504040204" pitchFamily="50" charset="-128"/>
                <a:ea typeface="Meiryo UI" panose="020B0604030504040204" pitchFamily="50" charset="-128"/>
              </a:rPr>
              <a:t>Gen </a:t>
            </a:r>
            <a:r>
              <a:rPr lang="en-US" sz="2000" b="1" dirty="0">
                <a:solidFill>
                  <a:srgbClr val="EE6D2B"/>
                </a:solidFill>
                <a:latin typeface="Meiryo UI" panose="020B0604030504040204" pitchFamily="50" charset="-128"/>
                <a:ea typeface="Meiryo UI" panose="020B0604030504040204" pitchFamily="50" charset="-128"/>
              </a:rPr>
              <a:t>3 </a:t>
            </a:r>
            <a:r>
              <a:rPr lang="en-US" sz="2000" b="1" dirty="0" smtClean="0">
                <a:solidFill>
                  <a:srgbClr val="EE6D2B"/>
                </a:solidFill>
                <a:latin typeface="Meiryo UI" panose="020B0604030504040204" pitchFamily="50" charset="-128"/>
                <a:ea typeface="Meiryo UI" panose="020B0604030504040204" pitchFamily="50" charset="-128"/>
              </a:rPr>
              <a:t>x8)</a:t>
            </a:r>
            <a:endParaRPr sz="2000" b="1" i="0" u="none" strike="noStrike" cap="none" dirty="0">
              <a:solidFill>
                <a:srgbClr val="EE6D2B"/>
              </a:solidFill>
              <a:latin typeface="Meiryo UI" panose="020B0604030504040204" pitchFamily="50" charset="-128"/>
              <a:ea typeface="Meiryo UI" panose="020B0604030504040204" pitchFamily="50" charset="-128"/>
              <a:sym typeface="Arial"/>
            </a:endParaRPr>
          </a:p>
        </p:txBody>
      </p:sp>
      <p:sp>
        <p:nvSpPr>
          <p:cNvPr id="468" name="Google Shape;468;p38"/>
          <p:cNvSpPr/>
          <p:nvPr/>
        </p:nvSpPr>
        <p:spPr>
          <a:xfrm>
            <a:off x="3090752" y="5402356"/>
            <a:ext cx="8202929" cy="729224"/>
          </a:xfrm>
          <a:prstGeom prst="rect">
            <a:avLst/>
          </a:prstGeom>
          <a:noFill/>
          <a:ln>
            <a:noFill/>
          </a:ln>
        </p:spPr>
        <p:txBody>
          <a:bodyPr spcFirstLastPara="1" wrap="square" lIns="121900" tIns="60925" rIns="121900" bIns="60925" anchor="t" anchorCtr="0">
            <a:noAutofit/>
          </a:bodyPr>
          <a:lstStyle/>
          <a:p>
            <a:pPr marL="454649" marR="0" lvl="0" indent="-454649" algn="l" rtl="0">
              <a:lnSpc>
                <a:spcPct val="100000"/>
              </a:lnSpc>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2 x M.2 22110/2280 </a:t>
            </a:r>
            <a:r>
              <a:rPr lang="en-US" sz="2000" b="1" dirty="0" err="1">
                <a:solidFill>
                  <a:schemeClr val="lt1"/>
                </a:solidFill>
                <a:latin typeface="Meiryo UI" panose="020B0604030504040204" pitchFamily="50" charset="-128"/>
                <a:ea typeface="Meiryo UI" panose="020B0604030504040204" pitchFamily="50" charset="-128"/>
              </a:rPr>
              <a:t>PCIe</a:t>
            </a:r>
            <a:r>
              <a:rPr lang="en-US" sz="2000" b="1" dirty="0">
                <a:solidFill>
                  <a:schemeClr val="lt1"/>
                </a:solidFill>
                <a:latin typeface="Meiryo UI" panose="020B0604030504040204" pitchFamily="50" charset="-128"/>
                <a:ea typeface="Meiryo UI" panose="020B0604030504040204" pitchFamily="50" charset="-128"/>
              </a:rPr>
              <a:t> Gen 3 x4 </a:t>
            </a:r>
            <a:r>
              <a:rPr lang="en-US" sz="2000" b="1" dirty="0" err="1" smtClean="0">
                <a:solidFill>
                  <a:schemeClr val="lt1"/>
                </a:solidFill>
                <a:latin typeface="Meiryo UI" panose="020B0604030504040204" pitchFamily="50" charset="-128"/>
                <a:ea typeface="Meiryo UI" panose="020B0604030504040204" pitchFamily="50" charset="-128"/>
              </a:rPr>
              <a:t>NVMe</a:t>
            </a:r>
            <a:r>
              <a:rPr lang="en-US" sz="2000" b="1" dirty="0" smtClean="0">
                <a:solidFill>
                  <a:schemeClr val="lt1"/>
                </a:solidFill>
                <a:latin typeface="Meiryo UI" panose="020B0604030504040204" pitchFamily="50" charset="-128"/>
                <a:ea typeface="Meiryo UI" panose="020B0604030504040204" pitchFamily="50" charset="-128"/>
              </a:rPr>
              <a:t> </a:t>
            </a:r>
            <a:r>
              <a:rPr lang="en-US" sz="2000" b="1" dirty="0" err="1" smtClean="0">
                <a:solidFill>
                  <a:schemeClr val="lt1"/>
                </a:solidFill>
                <a:latin typeface="Meiryo UI" panose="020B0604030504040204" pitchFamily="50" charset="-128"/>
                <a:ea typeface="Meiryo UI" panose="020B0604030504040204" pitchFamily="50" charset="-128"/>
              </a:rPr>
              <a:t>SSD</a:t>
            </a:r>
            <a:r>
              <a:rPr lang="en-US" sz="2000" b="1" dirty="0" err="1">
                <a:solidFill>
                  <a:schemeClr val="lt1"/>
                </a:solidFill>
                <a:latin typeface="Meiryo UI" panose="020B0604030504040204" pitchFamily="50" charset="-128"/>
                <a:ea typeface="Meiryo UI" panose="020B0604030504040204" pitchFamily="50" charset="-128"/>
              </a:rPr>
              <a:t>スロット</a:t>
            </a: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9" name="Google Shape;469;p38"/>
          <p:cNvSpPr txBox="1"/>
          <p:nvPr/>
        </p:nvSpPr>
        <p:spPr>
          <a:xfrm>
            <a:off x="3024567" y="4643657"/>
            <a:ext cx="3515706" cy="7898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1">
                <a:solidFill>
                  <a:schemeClr val="lt1"/>
                </a:solidFill>
                <a:latin typeface="Meiryo UI" panose="020B0604030504040204" pitchFamily="50" charset="-128"/>
                <a:ea typeface="Meiryo UI" panose="020B0604030504040204" pitchFamily="50" charset="-128"/>
              </a:rPr>
              <a:t>QM2-2P-384</a:t>
            </a:r>
            <a:endParaRPr sz="36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70" name="Google Shape;470;p38"/>
          <p:cNvSpPr/>
          <p:nvPr/>
        </p:nvSpPr>
        <p:spPr>
          <a:xfrm>
            <a:off x="6203636" y="4813006"/>
            <a:ext cx="227818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a:solidFill>
                  <a:srgbClr val="EE6D2B"/>
                </a:solidFill>
                <a:latin typeface="Meiryo UI" panose="020B0604030504040204" pitchFamily="50" charset="-128"/>
                <a:ea typeface="Meiryo UI" panose="020B0604030504040204" pitchFamily="50" charset="-128"/>
              </a:rPr>
              <a:t>(</a:t>
            </a:r>
            <a:r>
              <a:rPr lang="en-US" sz="2000" b="1" dirty="0" smtClean="0">
                <a:solidFill>
                  <a:srgbClr val="EE6D2B"/>
                </a:solidFill>
                <a:latin typeface="Meiryo UI" panose="020B0604030504040204" pitchFamily="50" charset="-128"/>
                <a:ea typeface="Meiryo UI" panose="020B0604030504040204" pitchFamily="50" charset="-128"/>
              </a:rPr>
              <a:t>Gen </a:t>
            </a:r>
            <a:r>
              <a:rPr lang="en-US" sz="2000" b="1" dirty="0">
                <a:solidFill>
                  <a:srgbClr val="EE6D2B"/>
                </a:solidFill>
                <a:latin typeface="Meiryo UI" panose="020B0604030504040204" pitchFamily="50" charset="-128"/>
                <a:ea typeface="Meiryo UI" panose="020B0604030504040204" pitchFamily="50" charset="-128"/>
              </a:rPr>
              <a:t>3 </a:t>
            </a:r>
            <a:r>
              <a:rPr lang="en-US" sz="2000" b="1" dirty="0" smtClean="0">
                <a:solidFill>
                  <a:srgbClr val="EE6D2B"/>
                </a:solidFill>
                <a:latin typeface="Meiryo UI" panose="020B0604030504040204" pitchFamily="50" charset="-128"/>
                <a:ea typeface="Meiryo UI" panose="020B0604030504040204" pitchFamily="50" charset="-128"/>
              </a:rPr>
              <a:t>x8)</a:t>
            </a:r>
            <a:endParaRPr sz="2000" b="1" i="0" u="none" strike="noStrike" cap="none" dirty="0">
              <a:solidFill>
                <a:srgbClr val="EE6D2B"/>
              </a:solidFill>
              <a:latin typeface="Meiryo UI" panose="020B0604030504040204" pitchFamily="50" charset="-128"/>
              <a:ea typeface="Meiryo UI" panose="020B0604030504040204" pitchFamily="50" charset="-128"/>
              <a:sym typeface="Arial"/>
            </a:endParaRPr>
          </a:p>
        </p:txBody>
      </p:sp>
      <p:sp>
        <p:nvSpPr>
          <p:cNvPr id="471" name="Google Shape;471;p38"/>
          <p:cNvSpPr txBox="1"/>
          <p:nvPr/>
        </p:nvSpPr>
        <p:spPr>
          <a:xfrm>
            <a:off x="898811" y="976712"/>
            <a:ext cx="10645588" cy="420564"/>
          </a:xfrm>
          <a:prstGeom prst="rect">
            <a:avLst/>
          </a:prstGeom>
          <a:noFill/>
          <a:ln>
            <a:noFill/>
          </a:ln>
        </p:spPr>
        <p:txBody>
          <a:bodyPr spcFirstLastPara="1" wrap="square" lIns="91425" tIns="45700" rIns="91425" bIns="45700" anchor="t" anchorCtr="0">
            <a:noAutofit/>
          </a:bodyPr>
          <a:lstStyle/>
          <a:p>
            <a:pPr lvl="0"/>
            <a:r>
              <a:rPr lang="en-US" altLang="ja-JP" sz="2133" dirty="0">
                <a:solidFill>
                  <a:schemeClr val="lt1"/>
                </a:solidFill>
                <a:latin typeface="Meiryo UI" panose="020B0604030504040204" pitchFamily="50" charset="-128"/>
                <a:ea typeface="Meiryo UI" panose="020B0604030504040204" pitchFamily="50" charset="-128"/>
                <a:cs typeface="arial微軟正黑體"/>
                <a:sym typeface="arial微軟正黑體"/>
              </a:rPr>
              <a:t>QM2</a:t>
            </a:r>
            <a:r>
              <a:rPr lang="ja-JP" altLang="en-US" sz="2133" dirty="0">
                <a:solidFill>
                  <a:schemeClr val="lt1"/>
                </a:solidFill>
                <a:latin typeface="Meiryo UI" panose="020B0604030504040204" pitchFamily="50" charset="-128"/>
                <a:ea typeface="Meiryo UI" panose="020B0604030504040204" pitchFamily="50" charset="-128"/>
                <a:cs typeface="arial微軟正黑體"/>
                <a:sym typeface="arial微軟正黑體"/>
              </a:rPr>
              <a:t>は、</a:t>
            </a:r>
            <a:r>
              <a:rPr lang="en-US" altLang="ja-JP" sz="2133" dirty="0" err="1">
                <a:solidFill>
                  <a:schemeClr val="lt1"/>
                </a:solidFill>
                <a:latin typeface="Meiryo UI" panose="020B0604030504040204" pitchFamily="50" charset="-128"/>
                <a:ea typeface="Meiryo UI" panose="020B0604030504040204" pitchFamily="50" charset="-128"/>
                <a:cs typeface="arial微軟正黑體"/>
                <a:sym typeface="arial微軟正黑體"/>
              </a:rPr>
              <a:t>PCIe</a:t>
            </a:r>
            <a:r>
              <a:rPr lang="ja-JP" altLang="en-US" sz="2133" dirty="0">
                <a:solidFill>
                  <a:schemeClr val="lt1"/>
                </a:solidFill>
                <a:latin typeface="Meiryo UI" panose="020B0604030504040204" pitchFamily="50" charset="-128"/>
                <a:ea typeface="Meiryo UI" panose="020B0604030504040204" pitchFamily="50" charset="-128"/>
                <a:cs typeface="arial微軟正黑體"/>
                <a:sym typeface="arial微軟正黑體"/>
              </a:rPr>
              <a:t>経由でより多くの</a:t>
            </a:r>
            <a:r>
              <a:rPr lang="en-US" altLang="ja-JP" sz="2133" dirty="0">
                <a:solidFill>
                  <a:schemeClr val="lt1"/>
                </a:solidFill>
                <a:latin typeface="Meiryo UI" panose="020B0604030504040204" pitchFamily="50" charset="-128"/>
                <a:ea typeface="Meiryo UI" panose="020B0604030504040204" pitchFamily="50" charset="-128"/>
                <a:cs typeface="arial微軟正黑體"/>
                <a:sym typeface="arial微軟正黑體"/>
              </a:rPr>
              <a:t>M.2 </a:t>
            </a:r>
            <a:r>
              <a:rPr lang="en-US" altLang="ja-JP" sz="2133" dirty="0" err="1">
                <a:solidFill>
                  <a:schemeClr val="lt1"/>
                </a:solidFill>
                <a:latin typeface="Meiryo UI" panose="020B0604030504040204" pitchFamily="50" charset="-128"/>
                <a:ea typeface="Meiryo UI" panose="020B0604030504040204" pitchFamily="50" charset="-128"/>
                <a:cs typeface="arial微軟正黑體"/>
                <a:sym typeface="arial微軟正黑體"/>
              </a:rPr>
              <a:t>NVMe</a:t>
            </a:r>
            <a:r>
              <a:rPr lang="en-US" altLang="ja-JP" sz="2133" dirty="0">
                <a:solidFill>
                  <a:schemeClr val="lt1"/>
                </a:solidFill>
                <a:latin typeface="Meiryo UI" panose="020B0604030504040204" pitchFamily="50" charset="-128"/>
                <a:ea typeface="Meiryo UI" panose="020B0604030504040204" pitchFamily="50" charset="-128"/>
                <a:cs typeface="arial微軟正黑體"/>
                <a:sym typeface="arial微軟正黑體"/>
              </a:rPr>
              <a:t> SSD</a:t>
            </a:r>
            <a:r>
              <a:rPr lang="ja-JP" altLang="en-US" sz="2133" dirty="0">
                <a:solidFill>
                  <a:schemeClr val="lt1"/>
                </a:solidFill>
                <a:latin typeface="Meiryo UI" panose="020B0604030504040204" pitchFamily="50" charset="-128"/>
                <a:ea typeface="Meiryo UI" panose="020B0604030504040204" pitchFamily="50" charset="-128"/>
                <a:cs typeface="arial微軟正黑體"/>
                <a:sym typeface="arial微軟正黑體"/>
              </a:rPr>
              <a:t>スロットを拡張することを支援します</a:t>
            </a:r>
            <a:endParaRPr sz="2133" b="0" i="0" u="none" strike="noStrike" cap="none" dirty="0">
              <a:solidFill>
                <a:schemeClr val="lt1"/>
              </a:solidFill>
              <a:latin typeface="Meiryo UI" panose="020B0604030504040204" pitchFamily="50" charset="-128"/>
              <a:ea typeface="Meiryo UI" panose="020B0604030504040204" pitchFamily="50" charset="-128"/>
              <a:cs typeface="arial微軟正黑體"/>
              <a:sym typeface="arial微軟正黑體"/>
            </a:endParaRPr>
          </a:p>
        </p:txBody>
      </p:sp>
      <p:sp>
        <p:nvSpPr>
          <p:cNvPr id="472" name="Google Shape;472;p38"/>
          <p:cNvSpPr/>
          <p:nvPr/>
        </p:nvSpPr>
        <p:spPr>
          <a:xfrm>
            <a:off x="1749686" y="2126556"/>
            <a:ext cx="6417284"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dirty="0" err="1">
                <a:solidFill>
                  <a:schemeClr val="tx1"/>
                </a:solidFill>
                <a:latin typeface="Meiryo UI" panose="020B0604030504040204" pitchFamily="50" charset="-128"/>
                <a:ea typeface="Meiryo UI" panose="020B0604030504040204" pitchFamily="50" charset="-128"/>
              </a:rPr>
              <a:t>元のストレージアーキテクチャを</a:t>
            </a:r>
            <a:r>
              <a:rPr lang="en-US" sz="2400" b="1" dirty="0" err="1">
                <a:solidFill>
                  <a:srgbClr val="EE6D2B"/>
                </a:solidFill>
                <a:latin typeface="Meiryo UI" panose="020B0604030504040204" pitchFamily="50" charset="-128"/>
                <a:ea typeface="Meiryo UI" panose="020B0604030504040204" pitchFamily="50" charset="-128"/>
              </a:rPr>
              <a:t>維持する</a:t>
            </a:r>
            <a:endParaRPr sz="24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nvGrpSpPr>
          <p:cNvPr id="473" name="Google Shape;473;p38"/>
          <p:cNvGrpSpPr/>
          <p:nvPr/>
        </p:nvGrpSpPr>
        <p:grpSpPr>
          <a:xfrm>
            <a:off x="1017417" y="1944683"/>
            <a:ext cx="885408" cy="885408"/>
            <a:chOff x="2699439" y="1405217"/>
            <a:chExt cx="664056" cy="664056"/>
          </a:xfrm>
        </p:grpSpPr>
        <p:sp>
          <p:nvSpPr>
            <p:cNvPr id="474" name="Google Shape;474;p38"/>
            <p:cNvSpPr/>
            <p:nvPr/>
          </p:nvSpPr>
          <p:spPr>
            <a:xfrm>
              <a:off x="2699439" y="1405217"/>
              <a:ext cx="664056" cy="66405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nvGrpSpPr>
            <p:cNvPr id="475" name="Google Shape;475;p38"/>
            <p:cNvGrpSpPr/>
            <p:nvPr/>
          </p:nvGrpSpPr>
          <p:grpSpPr>
            <a:xfrm>
              <a:off x="2735474" y="1441252"/>
              <a:ext cx="591986" cy="591986"/>
              <a:chOff x="2733879" y="1443340"/>
              <a:chExt cx="591986" cy="591986"/>
            </a:xfrm>
          </p:grpSpPr>
          <p:sp>
            <p:nvSpPr>
              <p:cNvPr id="476" name="Google Shape;476;p38"/>
              <p:cNvSpPr/>
              <p:nvPr/>
            </p:nvSpPr>
            <p:spPr>
              <a:xfrm>
                <a:off x="2733879" y="1443340"/>
                <a:ext cx="591986" cy="59198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477" name="Google Shape;477;p38"/>
              <p:cNvSpPr/>
              <p:nvPr/>
            </p:nvSpPr>
            <p:spPr>
              <a:xfrm>
                <a:off x="3174625" y="1612828"/>
                <a:ext cx="2719" cy="2719"/>
              </a:xfrm>
              <a:custGeom>
                <a:avLst/>
                <a:gdLst/>
                <a:ahLst/>
                <a:cxnLst/>
                <a:rect l="l" t="t" r="r" b="b"/>
                <a:pathLst>
                  <a:path w="2719" h="2719" extrusionOk="0">
                    <a:moveTo>
                      <a:pt x="0" y="0"/>
                    </a:moveTo>
                    <a:lnTo>
                      <a:pt x="0" y="0"/>
                    </a:lnTo>
                    <a:lnTo>
                      <a:pt x="0" y="0"/>
                    </a:lnTo>
                    <a:close/>
                  </a:path>
                </a:pathLst>
              </a:custGeom>
              <a:solidFill>
                <a:srgbClr val="3C36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nvGrpSpPr>
            <p:cNvPr id="478" name="Google Shape;478;p38"/>
            <p:cNvGrpSpPr/>
            <p:nvPr/>
          </p:nvGrpSpPr>
          <p:grpSpPr>
            <a:xfrm>
              <a:off x="2869467" y="1555073"/>
              <a:ext cx="324000" cy="324000"/>
              <a:chOff x="2883459" y="1589053"/>
              <a:chExt cx="296009" cy="268090"/>
            </a:xfrm>
          </p:grpSpPr>
          <p:sp>
            <p:nvSpPr>
              <p:cNvPr id="479" name="Google Shape;479;p38"/>
              <p:cNvSpPr/>
              <p:nvPr/>
            </p:nvSpPr>
            <p:spPr>
              <a:xfrm>
                <a:off x="2965266" y="1589053"/>
                <a:ext cx="214202" cy="268090"/>
              </a:xfrm>
              <a:custGeom>
                <a:avLst/>
                <a:gdLst/>
                <a:ahLst/>
                <a:cxnLst/>
                <a:rect l="l" t="t" r="r" b="b"/>
                <a:pathLst>
                  <a:path w="214202" h="268090" extrusionOk="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480" name="Google Shape;480;p38"/>
              <p:cNvSpPr/>
              <p:nvPr/>
            </p:nvSpPr>
            <p:spPr>
              <a:xfrm>
                <a:off x="2883459" y="1710219"/>
                <a:ext cx="81834" cy="145746"/>
              </a:xfrm>
              <a:custGeom>
                <a:avLst/>
                <a:gdLst/>
                <a:ahLst/>
                <a:cxnLst/>
                <a:rect l="l" t="t" r="r" b="b"/>
                <a:pathLst>
                  <a:path w="81834" h="145746" extrusionOk="0">
                    <a:moveTo>
                      <a:pt x="0" y="0"/>
                    </a:moveTo>
                    <a:lnTo>
                      <a:pt x="81834" y="0"/>
                    </a:lnTo>
                    <a:lnTo>
                      <a:pt x="81834" y="145746"/>
                    </a:lnTo>
                    <a:lnTo>
                      <a:pt x="0" y="145746"/>
                    </a:lnTo>
                    <a:close/>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sp>
        <p:nvSpPr>
          <p:cNvPr id="481" name="Google Shape;481;p38"/>
          <p:cNvSpPr txBox="1"/>
          <p:nvPr/>
        </p:nvSpPr>
        <p:spPr>
          <a:xfrm>
            <a:off x="898811" y="272814"/>
            <a:ext cx="11356975"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200" b="1" dirty="0">
                <a:solidFill>
                  <a:schemeClr val="lt1"/>
                </a:solidFill>
                <a:latin typeface="Meiryo UI" panose="020B0604030504040204" pitchFamily="50" charset="-128"/>
                <a:ea typeface="Meiryo UI" panose="020B0604030504040204" pitchFamily="50" charset="-128"/>
                <a:cs typeface="arial微軟正黑體"/>
                <a:sym typeface="arial微軟正黑體"/>
              </a:rPr>
              <a:t>QM2で</a:t>
            </a:r>
            <a:r>
              <a:rPr lang="en-US" sz="4200" b="1" dirty="0" smtClean="0">
                <a:solidFill>
                  <a:schemeClr val="lt1"/>
                </a:solidFill>
                <a:latin typeface="Meiryo UI" panose="020B0604030504040204" pitchFamily="50" charset="-128"/>
                <a:ea typeface="Meiryo UI" panose="020B0604030504040204" pitchFamily="50" charset="-128"/>
                <a:cs typeface="arial微軟正黑體"/>
                <a:sym typeface="arial微軟正黑體"/>
              </a:rPr>
              <a:t>M.2 </a:t>
            </a:r>
            <a:r>
              <a:rPr lang="en-US" sz="4200" b="1" dirty="0" err="1" smtClean="0">
                <a:solidFill>
                  <a:schemeClr val="lt1"/>
                </a:solidFill>
                <a:latin typeface="Meiryo UI" panose="020B0604030504040204" pitchFamily="50" charset="-128"/>
                <a:ea typeface="Meiryo UI" panose="020B0604030504040204" pitchFamily="50" charset="-128"/>
                <a:cs typeface="arial微軟正黑體"/>
                <a:sym typeface="arial微軟正黑體"/>
              </a:rPr>
              <a:t>NVMe</a:t>
            </a:r>
            <a:r>
              <a:rPr lang="en-US" sz="4200" b="1" dirty="0" smtClean="0">
                <a:solidFill>
                  <a:schemeClr val="lt1"/>
                </a:solidFill>
                <a:latin typeface="Meiryo UI" panose="020B0604030504040204" pitchFamily="50" charset="-128"/>
                <a:ea typeface="Meiryo UI" panose="020B0604030504040204" pitchFamily="50" charset="-128"/>
                <a:cs typeface="arial微軟正黑體"/>
                <a:sym typeface="arial微軟正黑體"/>
              </a:rPr>
              <a:t> </a:t>
            </a:r>
            <a:r>
              <a:rPr lang="en-US" sz="4200" b="1" dirty="0" err="1" smtClean="0">
                <a:solidFill>
                  <a:schemeClr val="lt1"/>
                </a:solidFill>
                <a:latin typeface="Meiryo UI" panose="020B0604030504040204" pitchFamily="50" charset="-128"/>
                <a:ea typeface="Meiryo UI" panose="020B0604030504040204" pitchFamily="50" charset="-128"/>
                <a:cs typeface="arial微軟正黑體"/>
                <a:sym typeface="arial微軟正黑體"/>
              </a:rPr>
              <a:t>SSDスロットを拡張</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7799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1"/>
          <p:cNvSpPr txBox="1"/>
          <p:nvPr/>
        </p:nvSpPr>
        <p:spPr>
          <a:xfrm>
            <a:off x="979040" y="175699"/>
            <a:ext cx="11377635" cy="1323439"/>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r>
              <a:rPr lang="en-US" sz="4000" b="1" dirty="0" err="1">
                <a:solidFill>
                  <a:schemeClr val="lt1"/>
                </a:solidFill>
                <a:latin typeface="Meiryo UI" panose="020B0604030504040204" pitchFamily="50" charset="-128"/>
                <a:ea typeface="Meiryo UI" panose="020B0604030504040204" pitchFamily="50" charset="-128"/>
              </a:rPr>
              <a:t>スループットと</a:t>
            </a:r>
            <a:r>
              <a:rPr lang="en-US" sz="4000" b="1" dirty="0" err="1" smtClean="0">
                <a:solidFill>
                  <a:schemeClr val="lt1"/>
                </a:solidFill>
                <a:latin typeface="Meiryo UI" panose="020B0604030504040204" pitchFamily="50" charset="-128"/>
                <a:ea typeface="Meiryo UI" panose="020B0604030504040204" pitchFamily="50" charset="-128"/>
              </a:rPr>
              <a:t>IOPS</a:t>
            </a:r>
            <a:r>
              <a:rPr lang="ja-JP" altLang="en-US" sz="4000" b="1" dirty="0" smtClean="0">
                <a:solidFill>
                  <a:schemeClr val="lt1"/>
                </a:solidFill>
                <a:latin typeface="Meiryo UI" panose="020B0604030504040204" pitchFamily="50" charset="-128"/>
                <a:ea typeface="Meiryo UI" panose="020B0604030504040204" pitchFamily="50" charset="-128"/>
              </a:rPr>
              <a:t>が必要な</a:t>
            </a:r>
            <a:r>
              <a:rPr lang="en-US" altLang="ja-JP" sz="4000" b="1" dirty="0" smtClean="0">
                <a:solidFill>
                  <a:schemeClr val="lt1"/>
                </a:solidFill>
                <a:latin typeface="Meiryo UI" panose="020B0604030504040204" pitchFamily="50" charset="-128"/>
                <a:ea typeface="Meiryo UI" panose="020B0604030504040204" pitchFamily="50" charset="-128"/>
              </a:rPr>
              <a:t/>
            </a:r>
            <a:br>
              <a:rPr lang="en-US" altLang="ja-JP" sz="4000" b="1" dirty="0" smtClean="0">
                <a:solidFill>
                  <a:schemeClr val="lt1"/>
                </a:solidFill>
                <a:latin typeface="Meiryo UI" panose="020B0604030504040204" pitchFamily="50" charset="-128"/>
                <a:ea typeface="Meiryo UI" panose="020B0604030504040204" pitchFamily="50" charset="-128"/>
              </a:rPr>
            </a:br>
            <a:r>
              <a:rPr lang="en-US" sz="4000" b="1" dirty="0" err="1" smtClean="0">
                <a:solidFill>
                  <a:schemeClr val="lt1"/>
                </a:solidFill>
                <a:latin typeface="Meiryo UI" panose="020B0604030504040204" pitchFamily="50" charset="-128"/>
                <a:ea typeface="Meiryo UI" panose="020B0604030504040204" pitchFamily="50" charset="-128"/>
              </a:rPr>
              <a:t>アプリケーション</a:t>
            </a:r>
            <a:r>
              <a:rPr lang="ja-JP" altLang="en-US" sz="4000" b="1" dirty="0" smtClean="0">
                <a:solidFill>
                  <a:schemeClr val="lt1"/>
                </a:solidFill>
                <a:latin typeface="Meiryo UI" panose="020B0604030504040204" pitchFamily="50" charset="-128"/>
                <a:ea typeface="Meiryo UI" panose="020B0604030504040204" pitchFamily="50" charset="-128"/>
              </a:rPr>
              <a:t>を</a:t>
            </a:r>
            <a:r>
              <a:rPr lang="en-US" sz="4000" b="1" dirty="0" err="1" smtClean="0">
                <a:solidFill>
                  <a:schemeClr val="lt1"/>
                </a:solidFill>
                <a:latin typeface="Meiryo UI" panose="020B0604030504040204" pitchFamily="50" charset="-128"/>
                <a:ea typeface="Meiryo UI" panose="020B0604030504040204" pitchFamily="50" charset="-128"/>
              </a:rPr>
              <a:t>簡単に</a:t>
            </a:r>
            <a:r>
              <a:rPr lang="ja-JP" altLang="en-US" sz="4000" b="1" dirty="0" smtClean="0">
                <a:solidFill>
                  <a:schemeClr val="lt1"/>
                </a:solidFill>
                <a:latin typeface="Meiryo UI" panose="020B0604030504040204" pitchFamily="50" charset="-128"/>
                <a:ea typeface="Meiryo UI" panose="020B0604030504040204" pitchFamily="50" charset="-128"/>
              </a:rPr>
              <a:t>対処する</a:t>
            </a:r>
            <a:r>
              <a:rPr lang="ja-JP" altLang="en-US" sz="4000" b="1" dirty="0">
                <a:solidFill>
                  <a:schemeClr val="lt1"/>
                </a:solidFill>
                <a:latin typeface="Meiryo UI" panose="020B0604030504040204" pitchFamily="50" charset="-128"/>
                <a:ea typeface="Meiryo UI" panose="020B0604030504040204" pitchFamily="50" charset="-128"/>
              </a:rPr>
              <a:t>に</a:t>
            </a:r>
            <a:r>
              <a:rPr lang="en-US" sz="4000" b="1" dirty="0" smtClean="0">
                <a:solidFill>
                  <a:schemeClr val="lt1"/>
                </a:solidFill>
                <a:latin typeface="Meiryo UI" panose="020B0604030504040204" pitchFamily="50" charset="-128"/>
                <a:ea typeface="Meiryo UI" panose="020B0604030504040204" pitchFamily="50" charset="-128"/>
              </a:rPr>
              <a:t>は</a:t>
            </a:r>
            <a:r>
              <a:rPr lang="en-US" sz="40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grpSp>
        <p:nvGrpSpPr>
          <p:cNvPr id="88" name="Google Shape;88;p21"/>
          <p:cNvGrpSpPr/>
          <p:nvPr/>
        </p:nvGrpSpPr>
        <p:grpSpPr>
          <a:xfrm>
            <a:off x="341424" y="2048857"/>
            <a:ext cx="11530121" cy="2493547"/>
            <a:chOff x="535981" y="2137543"/>
            <a:chExt cx="11120038" cy="2404861"/>
          </a:xfrm>
        </p:grpSpPr>
        <p:pic>
          <p:nvPicPr>
            <p:cNvPr id="89" name="Google Shape;89;p21"/>
            <p:cNvPicPr preferRelativeResize="0"/>
            <p:nvPr/>
          </p:nvPicPr>
          <p:blipFill rotWithShape="1">
            <a:blip r:embed="rId3">
              <a:alphaModFix/>
            </a:blip>
            <a:srcRect/>
            <a:stretch/>
          </p:blipFill>
          <p:spPr>
            <a:xfrm>
              <a:off x="535981" y="2137545"/>
              <a:ext cx="3559948" cy="2404859"/>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90" name="Google Shape;90;p21"/>
            <p:cNvPicPr preferRelativeResize="0"/>
            <p:nvPr/>
          </p:nvPicPr>
          <p:blipFill rotWithShape="1">
            <a:blip r:embed="rId4">
              <a:alphaModFix/>
            </a:blip>
            <a:srcRect/>
            <a:stretch/>
          </p:blipFill>
          <p:spPr>
            <a:xfrm>
              <a:off x="4323889" y="2137543"/>
              <a:ext cx="3559948" cy="2404859"/>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91" name="Google Shape;91;p21"/>
            <p:cNvPicPr preferRelativeResize="0"/>
            <p:nvPr/>
          </p:nvPicPr>
          <p:blipFill rotWithShape="1">
            <a:blip r:embed="rId5">
              <a:alphaModFix/>
            </a:blip>
            <a:srcRect/>
            <a:stretch/>
          </p:blipFill>
          <p:spPr>
            <a:xfrm>
              <a:off x="8096071" y="2137544"/>
              <a:ext cx="3559948" cy="2404859"/>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grpSp>
      <p:sp>
        <p:nvSpPr>
          <p:cNvPr id="92" name="Google Shape;92;p21"/>
          <p:cNvSpPr txBox="1"/>
          <p:nvPr/>
        </p:nvSpPr>
        <p:spPr>
          <a:xfrm>
            <a:off x="38847" y="4809143"/>
            <a:ext cx="3925794"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03D2FB"/>
                </a:solidFill>
                <a:latin typeface="Meiryo UI" panose="020B0604030504040204" pitchFamily="50" charset="-128"/>
                <a:ea typeface="Meiryo UI" panose="020B0604030504040204" pitchFamily="50" charset="-128"/>
                <a:cs typeface="Microsoft JhengHei"/>
                <a:sym typeface="Microsoft JhengHei"/>
              </a:rPr>
              <a:t>仮想化</a:t>
            </a:r>
            <a:endParaRPr sz="2400" dirty="0">
              <a:solidFill>
                <a:srgbClr val="03D2FB"/>
              </a:solidFill>
              <a:latin typeface="Meiryo UI" panose="020B0604030504040204" pitchFamily="50" charset="-128"/>
              <a:ea typeface="Meiryo UI" panose="020B0604030504040204" pitchFamily="50" charset="-128"/>
              <a:cs typeface="Microsoft JhengHei"/>
              <a:sym typeface="Microsoft JhengHei"/>
            </a:endParaRPr>
          </a:p>
        </p:txBody>
      </p:sp>
      <p:sp>
        <p:nvSpPr>
          <p:cNvPr id="93" name="Google Shape;93;p21"/>
          <p:cNvSpPr txBox="1"/>
          <p:nvPr/>
        </p:nvSpPr>
        <p:spPr>
          <a:xfrm>
            <a:off x="4176873" y="4809143"/>
            <a:ext cx="383825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03D2FB"/>
                </a:solidFill>
                <a:latin typeface="Meiryo UI" panose="020B0604030504040204" pitchFamily="50" charset="-128"/>
                <a:ea typeface="Meiryo UI" panose="020B0604030504040204" pitchFamily="50" charset="-128"/>
              </a:rPr>
              <a:t>データセンター</a:t>
            </a:r>
            <a:endParaRPr sz="2400">
              <a:solidFill>
                <a:srgbClr val="03D2FB"/>
              </a:solidFill>
              <a:latin typeface="Meiryo UI" panose="020B0604030504040204" pitchFamily="50" charset="-128"/>
              <a:ea typeface="Meiryo UI" panose="020B0604030504040204" pitchFamily="50" charset="-128"/>
              <a:sym typeface="Arial"/>
            </a:endParaRPr>
          </a:p>
        </p:txBody>
      </p:sp>
      <p:sp>
        <p:nvSpPr>
          <p:cNvPr id="94" name="Google Shape;94;p21"/>
          <p:cNvSpPr txBox="1"/>
          <p:nvPr/>
        </p:nvSpPr>
        <p:spPr>
          <a:xfrm>
            <a:off x="7602442" y="4799878"/>
            <a:ext cx="468232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03D2FB"/>
                </a:solidFill>
                <a:latin typeface="Meiryo UI" panose="020B0604030504040204" pitchFamily="50" charset="-128"/>
                <a:ea typeface="Meiryo UI" panose="020B0604030504040204" pitchFamily="50" charset="-128"/>
              </a:rPr>
              <a:t>メディア＆</a:t>
            </a:r>
            <a:r>
              <a:rPr lang="en-US" sz="2400" b="1" dirty="0" err="1" smtClean="0">
                <a:solidFill>
                  <a:srgbClr val="03D2FB"/>
                </a:solidFill>
                <a:latin typeface="Meiryo UI" panose="020B0604030504040204" pitchFamily="50" charset="-128"/>
                <a:ea typeface="Meiryo UI" panose="020B0604030504040204" pitchFamily="50" charset="-128"/>
              </a:rPr>
              <a:t>エンターテイメント</a:t>
            </a:r>
            <a:endParaRPr sz="2400" dirty="0">
              <a:solidFill>
                <a:srgbClr val="03D2FB"/>
              </a:solidFill>
              <a:latin typeface="Meiryo UI" panose="020B0604030504040204" pitchFamily="50" charset="-128"/>
              <a:ea typeface="Meiryo UI" panose="020B0604030504040204" pitchFamily="50" charset="-128"/>
              <a:sym typeface="Arial"/>
            </a:endParaRPr>
          </a:p>
        </p:txBody>
      </p:sp>
      <p:sp>
        <p:nvSpPr>
          <p:cNvPr id="95" name="Google Shape;95;p21"/>
          <p:cNvSpPr txBox="1"/>
          <p:nvPr/>
        </p:nvSpPr>
        <p:spPr>
          <a:xfrm>
            <a:off x="316255" y="5217014"/>
            <a:ext cx="3668805" cy="1144609"/>
          </a:xfrm>
          <a:prstGeom prst="rect">
            <a:avLst/>
          </a:prstGeom>
          <a:noFill/>
          <a:ln>
            <a:noFill/>
          </a:ln>
        </p:spPr>
        <p:txBody>
          <a:bodyPr spcFirstLastPara="1" wrap="square" lIns="91425" tIns="45700" rIns="91425" bIns="45700" anchor="t" anchorCtr="0">
            <a:noAutofit/>
          </a:bodyPr>
          <a:lstStyle/>
          <a:p>
            <a:pPr marL="0" marR="0" lvl="0" indent="0" algn="ctr" rtl="0">
              <a:lnSpc>
                <a:spcPct val="144366"/>
              </a:lnSpc>
              <a:spcBef>
                <a:spcPts val="0"/>
              </a:spcBef>
              <a:spcAft>
                <a:spcPts val="0"/>
              </a:spcAft>
              <a:buNone/>
            </a:pPr>
            <a:r>
              <a:rPr lang="en-US" sz="1420" dirty="0" err="1">
                <a:solidFill>
                  <a:schemeClr val="lt1"/>
                </a:solidFill>
                <a:latin typeface="Meiryo UI" panose="020B0604030504040204" pitchFamily="50" charset="-128"/>
                <a:ea typeface="Meiryo UI" panose="020B0604030504040204" pitchFamily="50" charset="-128"/>
              </a:rPr>
              <a:t>非構造化データと</a:t>
            </a:r>
            <a:r>
              <a:rPr lang="en-US" sz="1420" dirty="0" err="1" smtClean="0">
                <a:solidFill>
                  <a:schemeClr val="lt1"/>
                </a:solidFill>
                <a:latin typeface="Meiryo UI" panose="020B0604030504040204" pitchFamily="50" charset="-128"/>
                <a:ea typeface="Meiryo UI" panose="020B0604030504040204" pitchFamily="50" charset="-128"/>
              </a:rPr>
              <a:t>I</a:t>
            </a:r>
            <a:r>
              <a:rPr lang="en-US" sz="1420" dirty="0" smtClean="0">
                <a:solidFill>
                  <a:schemeClr val="lt1"/>
                </a:solidFill>
                <a:latin typeface="Meiryo UI" panose="020B0604030504040204" pitchFamily="50" charset="-128"/>
                <a:ea typeface="Meiryo UI" panose="020B0604030504040204" pitchFamily="50" charset="-128"/>
              </a:rPr>
              <a:t>/</a:t>
            </a:r>
            <a:r>
              <a:rPr lang="en-US" sz="1420" dirty="0" err="1" smtClean="0">
                <a:solidFill>
                  <a:schemeClr val="lt1"/>
                </a:solidFill>
                <a:latin typeface="Meiryo UI" panose="020B0604030504040204" pitchFamily="50" charset="-128"/>
                <a:ea typeface="Meiryo UI" panose="020B0604030504040204" pitchFamily="50" charset="-128"/>
              </a:rPr>
              <a:t>O集約型ワークロードのストレージボトルネックを</a:t>
            </a:r>
            <a:r>
              <a:rPr lang="ja-JP" altLang="en-US" sz="1420" dirty="0" smtClean="0">
                <a:solidFill>
                  <a:schemeClr val="lt1"/>
                </a:solidFill>
                <a:latin typeface="Meiryo UI" panose="020B0604030504040204" pitchFamily="50" charset="-128"/>
                <a:ea typeface="Meiryo UI" panose="020B0604030504040204" pitchFamily="50" charset="-128"/>
              </a:rPr>
              <a:t>解消</a:t>
            </a:r>
            <a:r>
              <a:rPr lang="en-US" sz="1420" dirty="0" err="1" smtClean="0">
                <a:solidFill>
                  <a:schemeClr val="lt1"/>
                </a:solidFill>
                <a:latin typeface="Meiryo UI" panose="020B0604030504040204" pitchFamily="50" charset="-128"/>
                <a:ea typeface="Meiryo UI" panose="020B0604030504040204" pitchFamily="50" charset="-128"/>
              </a:rPr>
              <a:t>します</a:t>
            </a:r>
            <a:r>
              <a:rPr lang="en-US" sz="1420" dirty="0" err="1">
                <a:solidFill>
                  <a:schemeClr val="lt1"/>
                </a:solidFill>
                <a:latin typeface="Meiryo UI" panose="020B0604030504040204" pitchFamily="50" charset="-128"/>
                <a:ea typeface="Meiryo UI" panose="020B0604030504040204" pitchFamily="50" charset="-128"/>
              </a:rPr>
              <a:t>。</a:t>
            </a:r>
            <a:r>
              <a:rPr lang="en-US" sz="1420" dirty="0" err="1" smtClean="0">
                <a:solidFill>
                  <a:schemeClr val="lt1"/>
                </a:solidFill>
                <a:latin typeface="Meiryo UI" panose="020B0604030504040204" pitchFamily="50" charset="-128"/>
                <a:ea typeface="Meiryo UI" panose="020B0604030504040204" pitchFamily="50" charset="-128"/>
              </a:rPr>
              <a:t>サーバーの仮想化と仮想デスクトップ</a:t>
            </a:r>
            <a:r>
              <a:rPr lang="en-US" sz="1420" dirty="0" smtClean="0">
                <a:solidFill>
                  <a:schemeClr val="lt1"/>
                </a:solidFill>
                <a:latin typeface="Meiryo UI" panose="020B0604030504040204" pitchFamily="50" charset="-128"/>
                <a:ea typeface="Meiryo UI" panose="020B0604030504040204" pitchFamily="50" charset="-128"/>
              </a:rPr>
              <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インフラストラクチャ</a:t>
            </a:r>
            <a:r>
              <a:rPr lang="en-US" sz="1420" dirty="0" smtClean="0">
                <a:solidFill>
                  <a:schemeClr val="lt1"/>
                </a:solidFill>
                <a:latin typeface="Meiryo UI" panose="020B0604030504040204" pitchFamily="50" charset="-128"/>
                <a:ea typeface="Meiryo UI" panose="020B0604030504040204" pitchFamily="50" charset="-128"/>
              </a:rPr>
              <a:t>(VDI)</a:t>
            </a:r>
            <a:r>
              <a:rPr lang="en-US" sz="1420" dirty="0" err="1" smtClean="0">
                <a:solidFill>
                  <a:schemeClr val="lt1"/>
                </a:solidFill>
                <a:latin typeface="Meiryo UI" panose="020B0604030504040204" pitchFamily="50" charset="-128"/>
                <a:ea typeface="Meiryo UI" panose="020B0604030504040204" pitchFamily="50" charset="-128"/>
              </a:rPr>
              <a:t>に最適です</a:t>
            </a:r>
            <a:r>
              <a:rPr lang="en-US" sz="1420" dirty="0">
                <a:solidFill>
                  <a:schemeClr val="lt1"/>
                </a:solidFill>
                <a:latin typeface="Meiryo UI" panose="020B0604030504040204" pitchFamily="50" charset="-128"/>
                <a:ea typeface="Meiryo UI" panose="020B0604030504040204" pitchFamily="50" charset="-128"/>
              </a:rPr>
              <a:t>。</a:t>
            </a:r>
            <a:endParaRPr sz="1420" b="0" i="0" dirty="0">
              <a:solidFill>
                <a:schemeClr val="lt1"/>
              </a:solidFill>
              <a:latin typeface="Meiryo UI" panose="020B0604030504040204" pitchFamily="50" charset="-128"/>
              <a:ea typeface="Meiryo UI" panose="020B0604030504040204" pitchFamily="50" charset="-128"/>
              <a:sym typeface="Arial"/>
            </a:endParaRPr>
          </a:p>
        </p:txBody>
      </p:sp>
      <p:sp>
        <p:nvSpPr>
          <p:cNvPr id="96" name="Google Shape;96;p21"/>
          <p:cNvSpPr txBox="1"/>
          <p:nvPr/>
        </p:nvSpPr>
        <p:spPr>
          <a:xfrm>
            <a:off x="4214226" y="5217014"/>
            <a:ext cx="3838251" cy="1144609"/>
          </a:xfrm>
          <a:prstGeom prst="rect">
            <a:avLst/>
          </a:prstGeom>
          <a:noFill/>
          <a:ln>
            <a:noFill/>
          </a:ln>
        </p:spPr>
        <p:txBody>
          <a:bodyPr spcFirstLastPara="1" wrap="square" lIns="91425" tIns="45700" rIns="91425" bIns="45700" anchor="t" anchorCtr="0">
            <a:noAutofit/>
          </a:bodyPr>
          <a:lstStyle/>
          <a:p>
            <a:pPr marL="0" marR="0" lvl="0" indent="0" algn="ctr" rtl="0">
              <a:lnSpc>
                <a:spcPct val="144366"/>
              </a:lnSpc>
              <a:spcBef>
                <a:spcPts val="0"/>
              </a:spcBef>
              <a:spcAft>
                <a:spcPts val="0"/>
              </a:spcAft>
              <a:buNone/>
            </a:pPr>
            <a:r>
              <a:rPr lang="en-US" sz="1420" dirty="0" err="1">
                <a:solidFill>
                  <a:schemeClr val="lt1"/>
                </a:solidFill>
                <a:latin typeface="Meiryo UI" panose="020B0604030504040204" pitchFamily="50" charset="-128"/>
                <a:ea typeface="Meiryo UI" panose="020B0604030504040204" pitchFamily="50" charset="-128"/>
              </a:rPr>
              <a:t>超低遅延と高IOPS</a:t>
            </a:r>
            <a:r>
              <a:rPr lang="en-US" sz="1420" dirty="0" err="1" smtClean="0">
                <a:solidFill>
                  <a:schemeClr val="lt1"/>
                </a:solidFill>
                <a:latin typeface="Meiryo UI" panose="020B0604030504040204" pitchFamily="50" charset="-128"/>
                <a:ea typeface="Meiryo UI" panose="020B0604030504040204" pitchFamily="50" charset="-128"/>
              </a:rPr>
              <a:t>パフォーマンスを</a:t>
            </a:r>
            <a:r>
              <a:rPr lang="en-US" sz="1420" dirty="0" smtClean="0">
                <a:solidFill>
                  <a:schemeClr val="lt1"/>
                </a:solidFill>
                <a:latin typeface="Meiryo UI" panose="020B0604030504040204" pitchFamily="50" charset="-128"/>
                <a:ea typeface="Meiryo UI" panose="020B0604030504040204" pitchFamily="50" charset="-128"/>
              </a:rPr>
              <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提供し</a:t>
            </a:r>
            <a:r>
              <a:rPr lang="en-US" sz="1420" dirty="0" err="1">
                <a:solidFill>
                  <a:schemeClr val="lt1"/>
                </a:solidFill>
                <a:latin typeface="Meiryo UI" panose="020B0604030504040204" pitchFamily="50" charset="-128"/>
                <a:ea typeface="Meiryo UI" panose="020B0604030504040204" pitchFamily="50" charset="-128"/>
              </a:rPr>
              <a:t>、</a:t>
            </a:r>
            <a:r>
              <a:rPr lang="en-US" sz="1420" dirty="0" err="1" smtClean="0">
                <a:solidFill>
                  <a:schemeClr val="lt1"/>
                </a:solidFill>
                <a:latin typeface="Meiryo UI" panose="020B0604030504040204" pitchFamily="50" charset="-128"/>
                <a:ea typeface="Meiryo UI" panose="020B0604030504040204" pitchFamily="50" charset="-128"/>
              </a:rPr>
              <a:t>重要</a:t>
            </a:r>
            <a:r>
              <a:rPr lang="ja-JP" altLang="en-US" sz="1420" dirty="0" smtClean="0">
                <a:solidFill>
                  <a:schemeClr val="lt1"/>
                </a:solidFill>
                <a:latin typeface="Meiryo UI" panose="020B0604030504040204" pitchFamily="50" charset="-128"/>
                <a:ea typeface="Meiryo UI" panose="020B0604030504040204" pitchFamily="50" charset="-128"/>
              </a:rPr>
              <a:t>で</a:t>
            </a:r>
            <a:r>
              <a:rPr lang="en-US" sz="1420" dirty="0" err="1" smtClean="0">
                <a:solidFill>
                  <a:schemeClr val="lt1"/>
                </a:solidFill>
                <a:latin typeface="Meiryo UI" panose="020B0604030504040204" pitchFamily="50" charset="-128"/>
                <a:ea typeface="Meiryo UI" panose="020B0604030504040204" pitchFamily="50" charset="-128"/>
              </a:rPr>
              <a:t>ビジネスクリティカルな</a:t>
            </a:r>
            <a:r>
              <a:rPr lang="en-US" sz="1420" dirty="0" smtClean="0">
                <a:solidFill>
                  <a:schemeClr val="lt1"/>
                </a:solidFill>
                <a:latin typeface="Meiryo UI" panose="020B0604030504040204" pitchFamily="50" charset="-128"/>
                <a:ea typeface="Meiryo UI" panose="020B0604030504040204" pitchFamily="50" charset="-128"/>
              </a:rPr>
              <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システムとデータをホストする</a:t>
            </a:r>
            <a:r>
              <a:rPr lang="en-US" sz="1420" dirty="0" smtClean="0">
                <a:solidFill>
                  <a:schemeClr val="lt1"/>
                </a:solidFill>
                <a:latin typeface="Meiryo UI" panose="020B0604030504040204" pitchFamily="50" charset="-128"/>
                <a:ea typeface="Meiryo UI" panose="020B0604030504040204" pitchFamily="50" charset="-128"/>
              </a:rPr>
              <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データセンターにマイクロ秒以内の</a:t>
            </a:r>
            <a:r>
              <a:rPr lang="en-US" sz="1420" dirty="0" smtClean="0">
                <a:solidFill>
                  <a:schemeClr val="lt1"/>
                </a:solidFill>
                <a:latin typeface="Meiryo UI" panose="020B0604030504040204" pitchFamily="50" charset="-128"/>
                <a:ea typeface="Meiryo UI" panose="020B0604030504040204" pitchFamily="50" charset="-128"/>
              </a:rPr>
              <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応答時間を提供します</a:t>
            </a:r>
            <a:r>
              <a:rPr lang="en-US" sz="142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97" name="Google Shape;97;p21"/>
          <p:cNvSpPr txBox="1"/>
          <p:nvPr/>
        </p:nvSpPr>
        <p:spPr>
          <a:xfrm>
            <a:off x="8220936" y="5200825"/>
            <a:ext cx="3925794" cy="1144609"/>
          </a:xfrm>
          <a:prstGeom prst="rect">
            <a:avLst/>
          </a:prstGeom>
          <a:noFill/>
          <a:ln>
            <a:noFill/>
          </a:ln>
        </p:spPr>
        <p:txBody>
          <a:bodyPr spcFirstLastPara="1" wrap="square" lIns="91425" tIns="45700" rIns="91425" bIns="45700" anchor="t" anchorCtr="0">
            <a:noAutofit/>
          </a:bodyPr>
          <a:lstStyle/>
          <a:p>
            <a:pPr marL="0" marR="0" lvl="0" indent="0" algn="ctr" rtl="0">
              <a:lnSpc>
                <a:spcPct val="144366"/>
              </a:lnSpc>
              <a:spcBef>
                <a:spcPts val="0"/>
              </a:spcBef>
              <a:spcAft>
                <a:spcPts val="0"/>
              </a:spcAft>
              <a:buNone/>
            </a:pPr>
            <a:r>
              <a:rPr lang="en-US" sz="1420" dirty="0">
                <a:solidFill>
                  <a:schemeClr val="lt1"/>
                </a:solidFill>
                <a:latin typeface="Meiryo UI" panose="020B0604030504040204" pitchFamily="50" charset="-128"/>
                <a:ea typeface="Meiryo UI" panose="020B0604030504040204" pitchFamily="50" charset="-128"/>
              </a:rPr>
              <a:t>スムーズな</a:t>
            </a:r>
            <a:r>
              <a:rPr lang="en-US" sz="1420" dirty="0" smtClean="0">
                <a:solidFill>
                  <a:schemeClr val="lt1"/>
                </a:solidFill>
                <a:latin typeface="Meiryo UI" panose="020B0604030504040204" pitchFamily="50" charset="-128"/>
                <a:ea typeface="Meiryo UI" panose="020B0604030504040204" pitchFamily="50" charset="-128"/>
              </a:rPr>
              <a:t>4K/8K</a:t>
            </a:r>
            <a:r>
              <a:rPr lang="en-US" sz="1420" dirty="0">
                <a:solidFill>
                  <a:schemeClr val="lt1"/>
                </a:solidFill>
                <a:latin typeface="Meiryo UI" panose="020B0604030504040204" pitchFamily="50" charset="-128"/>
                <a:ea typeface="Meiryo UI" panose="020B0604030504040204" pitchFamily="50" charset="-128"/>
              </a:rPr>
              <a:t>メディアストリーミングとポストプロダクションを実現し</a:t>
            </a:r>
            <a:r>
              <a:rPr lang="en-US" sz="1420" dirty="0" smtClean="0">
                <a:solidFill>
                  <a:schemeClr val="lt1"/>
                </a:solidFill>
                <a:latin typeface="Meiryo UI" panose="020B0604030504040204" pitchFamily="50" charset="-128"/>
                <a:ea typeface="Meiryo UI" panose="020B0604030504040204" pitchFamily="50" charset="-128"/>
              </a:rPr>
              <a:t>、</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データ転送</a:t>
            </a:r>
            <a:r>
              <a:rPr lang="en-US" sz="1420" dirty="0" err="1">
                <a:solidFill>
                  <a:schemeClr val="lt1"/>
                </a:solidFill>
                <a:latin typeface="Meiryo UI" panose="020B0604030504040204" pitchFamily="50" charset="-128"/>
                <a:ea typeface="Meiryo UI" panose="020B0604030504040204" pitchFamily="50" charset="-128"/>
              </a:rPr>
              <a:t>、アクセス、</a:t>
            </a:r>
            <a:r>
              <a:rPr lang="en-US" sz="1420" dirty="0" err="1" smtClean="0">
                <a:solidFill>
                  <a:schemeClr val="lt1"/>
                </a:solidFill>
                <a:latin typeface="Meiryo UI" panose="020B0604030504040204" pitchFamily="50" charset="-128"/>
                <a:ea typeface="Meiryo UI" panose="020B0604030504040204" pitchFamily="50" charset="-128"/>
              </a:rPr>
              <a:t>バックアップを</a:t>
            </a:r>
            <a:r>
              <a:rPr lang="en-US" sz="1420" dirty="0" smtClean="0">
                <a:solidFill>
                  <a:schemeClr val="lt1"/>
                </a:solidFill>
                <a:latin typeface="Meiryo UI" panose="020B0604030504040204" pitchFamily="50" charset="-128"/>
                <a:ea typeface="Meiryo UI" panose="020B0604030504040204" pitchFamily="50" charset="-128"/>
              </a:rPr>
              <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高速化してマルチメディアワークフローを</a:t>
            </a:r>
            <a:r>
              <a:rPr lang="en-US" sz="1420" dirty="0" smtClean="0">
                <a:solidFill>
                  <a:schemeClr val="lt1"/>
                </a:solidFill>
                <a:latin typeface="Meiryo UI" panose="020B0604030504040204" pitchFamily="50" charset="-128"/>
                <a:ea typeface="Meiryo UI" panose="020B0604030504040204" pitchFamily="50" charset="-128"/>
              </a:rPr>
              <a:t/>
            </a:r>
            <a:br>
              <a:rPr lang="en-US" sz="1420" dirty="0" smtClean="0">
                <a:solidFill>
                  <a:schemeClr val="lt1"/>
                </a:solidFill>
                <a:latin typeface="Meiryo UI" panose="020B0604030504040204" pitchFamily="50" charset="-128"/>
                <a:ea typeface="Meiryo UI" panose="020B0604030504040204" pitchFamily="50" charset="-128"/>
              </a:rPr>
            </a:br>
            <a:r>
              <a:rPr lang="en-US" sz="1420" dirty="0" err="1" smtClean="0">
                <a:solidFill>
                  <a:schemeClr val="lt1"/>
                </a:solidFill>
                <a:latin typeface="Meiryo UI" panose="020B0604030504040204" pitchFamily="50" charset="-128"/>
                <a:ea typeface="Meiryo UI" panose="020B0604030504040204" pitchFamily="50" charset="-128"/>
              </a:rPr>
              <a:t>強化し</a:t>
            </a:r>
            <a:r>
              <a:rPr lang="en-US" sz="1420" dirty="0" err="1">
                <a:solidFill>
                  <a:schemeClr val="lt1"/>
                </a:solidFill>
                <a:latin typeface="Meiryo UI" panose="020B0604030504040204" pitchFamily="50" charset="-128"/>
                <a:ea typeface="Meiryo UI" panose="020B0604030504040204" pitchFamily="50" charset="-128"/>
              </a:rPr>
              <a:t>、効率を高めます</a:t>
            </a:r>
            <a:r>
              <a:rPr lang="en-US" sz="142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9"/>
          <p:cNvSpPr txBox="1"/>
          <p:nvPr/>
        </p:nvSpPr>
        <p:spPr>
          <a:xfrm>
            <a:off x="898811" y="272814"/>
            <a:ext cx="11356975"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200" b="1" dirty="0">
                <a:solidFill>
                  <a:schemeClr val="lt1"/>
                </a:solidFill>
                <a:latin typeface="Meiryo UI" panose="020B0604030504040204" pitchFamily="50" charset="-128"/>
                <a:ea typeface="Meiryo UI" panose="020B0604030504040204" pitchFamily="50" charset="-128"/>
                <a:cs typeface="arial微軟正黑體"/>
                <a:sym typeface="arial微軟正黑體"/>
              </a:rPr>
              <a:t>QM2で10GbEおよび</a:t>
            </a:r>
            <a:r>
              <a:rPr lang="en-US" sz="4200" b="1" dirty="0" smtClean="0">
                <a:solidFill>
                  <a:schemeClr val="lt1"/>
                </a:solidFill>
                <a:latin typeface="Meiryo UI" panose="020B0604030504040204" pitchFamily="50" charset="-128"/>
                <a:ea typeface="Meiryo UI" panose="020B0604030504040204" pitchFamily="50" charset="-128"/>
                <a:cs typeface="arial微軟正黑體"/>
                <a:sym typeface="arial微軟正黑體"/>
              </a:rPr>
              <a:t>M.2 </a:t>
            </a:r>
            <a:r>
              <a:rPr lang="en-US" sz="4200" b="1" dirty="0" err="1" smtClean="0">
                <a:solidFill>
                  <a:schemeClr val="lt1"/>
                </a:solidFill>
                <a:latin typeface="Meiryo UI" panose="020B0604030504040204" pitchFamily="50" charset="-128"/>
                <a:ea typeface="Meiryo UI" panose="020B0604030504040204" pitchFamily="50" charset="-128"/>
                <a:cs typeface="arial微軟正黑體"/>
                <a:sym typeface="arial微軟正黑體"/>
              </a:rPr>
              <a:t>SSD</a:t>
            </a:r>
            <a:r>
              <a:rPr lang="en-US" sz="4200" b="1" dirty="0" err="1">
                <a:solidFill>
                  <a:schemeClr val="lt1"/>
                </a:solidFill>
                <a:latin typeface="Meiryo UI" panose="020B0604030504040204" pitchFamily="50" charset="-128"/>
                <a:ea typeface="Meiryo UI" panose="020B0604030504040204" pitchFamily="50" charset="-128"/>
                <a:cs typeface="arial微軟正黑體"/>
                <a:sym typeface="arial微軟正黑體"/>
              </a:rPr>
              <a:t>スロットを拡張</a:t>
            </a:r>
            <a:endParaRPr dirty="0">
              <a:latin typeface="Meiryo UI" panose="020B0604030504040204" pitchFamily="50" charset="-128"/>
              <a:ea typeface="Meiryo UI" panose="020B0604030504040204" pitchFamily="50" charset="-128"/>
            </a:endParaRPr>
          </a:p>
        </p:txBody>
      </p:sp>
      <p:sp>
        <p:nvSpPr>
          <p:cNvPr id="487" name="Google Shape;487;p39"/>
          <p:cNvSpPr txBox="1"/>
          <p:nvPr/>
        </p:nvSpPr>
        <p:spPr>
          <a:xfrm>
            <a:off x="898811" y="976712"/>
            <a:ext cx="10645588" cy="4205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133" dirty="0" err="1">
                <a:solidFill>
                  <a:schemeClr val="lt1"/>
                </a:solidFill>
                <a:latin typeface="Meiryo UI" panose="020B0604030504040204" pitchFamily="50" charset="-128"/>
                <a:ea typeface="Meiryo UI" panose="020B0604030504040204" pitchFamily="50" charset="-128"/>
                <a:cs typeface="arial微軟正黑體"/>
                <a:sym typeface="arial微軟正黑體"/>
              </a:rPr>
              <a:t>新しい</a:t>
            </a:r>
            <a:r>
              <a:rPr lang="en-US" sz="2133" dirty="0" err="1" smtClean="0">
                <a:solidFill>
                  <a:schemeClr val="lt1"/>
                </a:solidFill>
                <a:latin typeface="Meiryo UI" panose="020B0604030504040204" pitchFamily="50" charset="-128"/>
                <a:ea typeface="Meiryo UI" panose="020B0604030504040204" pitchFamily="50" charset="-128"/>
                <a:cs typeface="arial微軟正黑體"/>
                <a:sym typeface="arial微軟正黑體"/>
              </a:rPr>
              <a:t>PCIe</a:t>
            </a:r>
            <a:r>
              <a:rPr lang="en-US" sz="2133" dirty="0" smtClean="0">
                <a:solidFill>
                  <a:schemeClr val="lt1"/>
                </a:solidFill>
                <a:latin typeface="Meiryo UI" panose="020B0604030504040204" pitchFamily="50" charset="-128"/>
                <a:ea typeface="Meiryo UI" panose="020B0604030504040204" pitchFamily="50" charset="-128"/>
                <a:cs typeface="arial微軟正黑體"/>
                <a:sym typeface="arial微軟正黑體"/>
              </a:rPr>
              <a:t> 4.0 QM2</a:t>
            </a:r>
            <a:r>
              <a:rPr lang="en-US" sz="2133" dirty="0">
                <a:solidFill>
                  <a:schemeClr val="lt1"/>
                </a:solidFill>
                <a:latin typeface="Meiryo UI" panose="020B0604030504040204" pitchFamily="50" charset="-128"/>
                <a:ea typeface="Meiryo UI" panose="020B0604030504040204" pitchFamily="50" charset="-128"/>
                <a:cs typeface="arial微軟正黑體"/>
                <a:sym typeface="arial微軟正黑體"/>
              </a:rPr>
              <a:t>シリーズでイーサネットと</a:t>
            </a:r>
            <a:r>
              <a:rPr lang="en-US" sz="2133" dirty="0" smtClean="0">
                <a:solidFill>
                  <a:schemeClr val="lt1"/>
                </a:solidFill>
                <a:latin typeface="Meiryo UI" panose="020B0604030504040204" pitchFamily="50" charset="-128"/>
                <a:ea typeface="Meiryo UI" panose="020B0604030504040204" pitchFamily="50" charset="-128"/>
                <a:cs typeface="arial微軟正黑體"/>
                <a:sym typeface="arial微軟正黑體"/>
              </a:rPr>
              <a:t>M.2 </a:t>
            </a:r>
            <a:r>
              <a:rPr lang="en-US" sz="2133" dirty="0" err="1" smtClean="0">
                <a:solidFill>
                  <a:schemeClr val="lt1"/>
                </a:solidFill>
                <a:latin typeface="Meiryo UI" panose="020B0604030504040204" pitchFamily="50" charset="-128"/>
                <a:ea typeface="Meiryo UI" panose="020B0604030504040204" pitchFamily="50" charset="-128"/>
                <a:cs typeface="arial微軟正黑體"/>
                <a:sym typeface="arial微軟正黑體"/>
              </a:rPr>
              <a:t>NVMe</a:t>
            </a:r>
            <a:r>
              <a:rPr lang="en-US" sz="2133" dirty="0" smtClean="0">
                <a:solidFill>
                  <a:schemeClr val="lt1"/>
                </a:solidFill>
                <a:latin typeface="Meiryo UI" panose="020B0604030504040204" pitchFamily="50" charset="-128"/>
                <a:ea typeface="Meiryo UI" panose="020B0604030504040204" pitchFamily="50" charset="-128"/>
                <a:cs typeface="arial微軟正黑體"/>
                <a:sym typeface="arial微軟正黑體"/>
              </a:rPr>
              <a:t> </a:t>
            </a:r>
            <a:r>
              <a:rPr lang="en-US" sz="2133" dirty="0" err="1" smtClean="0">
                <a:solidFill>
                  <a:schemeClr val="lt1"/>
                </a:solidFill>
                <a:latin typeface="Meiryo UI" panose="020B0604030504040204" pitchFamily="50" charset="-128"/>
                <a:ea typeface="Meiryo UI" panose="020B0604030504040204" pitchFamily="50" charset="-128"/>
                <a:cs typeface="arial微軟正黑體"/>
                <a:sym typeface="arial微軟正黑體"/>
              </a:rPr>
              <a:t>SSD</a:t>
            </a:r>
            <a:r>
              <a:rPr lang="en-US" sz="2133" dirty="0" err="1">
                <a:solidFill>
                  <a:schemeClr val="lt1"/>
                </a:solidFill>
                <a:latin typeface="Meiryo UI" panose="020B0604030504040204" pitchFamily="50" charset="-128"/>
                <a:ea typeface="Meiryo UI" panose="020B0604030504040204" pitchFamily="50" charset="-128"/>
                <a:cs typeface="arial微軟正黑體"/>
                <a:sym typeface="arial微軟正黑體"/>
              </a:rPr>
              <a:t>スロットの両方を拡張</a:t>
            </a:r>
            <a:endParaRPr sz="2133" b="0" i="0" u="none" strike="noStrike" cap="none" dirty="0">
              <a:solidFill>
                <a:schemeClr val="lt1"/>
              </a:solidFill>
              <a:latin typeface="Meiryo UI" panose="020B0604030504040204" pitchFamily="50" charset="-128"/>
              <a:ea typeface="Meiryo UI" panose="020B0604030504040204" pitchFamily="50" charset="-128"/>
              <a:cs typeface="arial微軟正黑體"/>
              <a:sym typeface="arial微軟正黑體"/>
            </a:endParaRPr>
          </a:p>
        </p:txBody>
      </p:sp>
      <p:sp>
        <p:nvSpPr>
          <p:cNvPr id="488" name="Google Shape;488;p39"/>
          <p:cNvSpPr/>
          <p:nvPr/>
        </p:nvSpPr>
        <p:spPr>
          <a:xfrm flipH="1">
            <a:off x="1340225" y="2040942"/>
            <a:ext cx="7190000" cy="712527"/>
          </a:xfrm>
          <a:prstGeom prst="snip2DiagRect">
            <a:avLst>
              <a:gd name="adj1" fmla="val 0"/>
              <a:gd name="adj2" fmla="val 28051"/>
            </a:avLst>
          </a:prstGeom>
          <a:solidFill>
            <a:schemeClr val="lt1"/>
          </a:solidFill>
          <a:ln>
            <a:noFill/>
          </a:ln>
        </p:spPr>
        <p:txBody>
          <a:bodyPr spcFirstLastPara="1" wrap="square" lIns="91425" tIns="45700" rIns="91425" bIns="45700" anchor="ctr" anchorCtr="0">
            <a:noAutofit/>
          </a:bodyPr>
          <a:lstStyle/>
          <a:p>
            <a:pPr marL="380953" marR="0" lvl="0" indent="-380953" algn="l" rtl="0">
              <a:lnSpc>
                <a:spcPct val="100000"/>
              </a:lnSpc>
              <a:spcBef>
                <a:spcPts val="0"/>
              </a:spcBef>
              <a:spcAft>
                <a:spcPts val="0"/>
              </a:spcAft>
              <a:buNone/>
            </a:pPr>
            <a:endParaRPr sz="2133" b="1"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489" name="Google Shape;489;p39"/>
          <p:cNvSpPr/>
          <p:nvPr/>
        </p:nvSpPr>
        <p:spPr>
          <a:xfrm>
            <a:off x="1215153" y="4845130"/>
            <a:ext cx="1408313" cy="1376493"/>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lnSpc>
                <a:spcPct val="100000"/>
              </a:lnSpc>
              <a:spcBef>
                <a:spcPts val="0"/>
              </a:spcBef>
              <a:spcAft>
                <a:spcPts val="0"/>
              </a:spcAft>
              <a:buNone/>
            </a:pPr>
            <a:endParaRPr sz="2533" b="0" i="0" u="none" strike="noStrike" cap="none">
              <a:solidFill>
                <a:srgbClr val="FFFFFF"/>
              </a:solidFill>
              <a:latin typeface="Meiryo UI" panose="020B0604030504040204" pitchFamily="50" charset="-128"/>
              <a:ea typeface="Meiryo UI" panose="020B0604030504040204" pitchFamily="50" charset="-128"/>
              <a:sym typeface="Arial"/>
            </a:endParaRPr>
          </a:p>
        </p:txBody>
      </p:sp>
      <p:sp>
        <p:nvSpPr>
          <p:cNvPr id="490" name="Google Shape;490;p39"/>
          <p:cNvSpPr/>
          <p:nvPr/>
        </p:nvSpPr>
        <p:spPr>
          <a:xfrm>
            <a:off x="1221875" y="3110709"/>
            <a:ext cx="1401591" cy="1388675"/>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lnSpc>
                <a:spcPct val="100000"/>
              </a:lnSpc>
              <a:spcBef>
                <a:spcPts val="0"/>
              </a:spcBef>
              <a:spcAft>
                <a:spcPts val="0"/>
              </a:spcAft>
              <a:buNone/>
            </a:pPr>
            <a:endParaRPr sz="2533" b="0" i="0" u="none" strike="noStrike" cap="none">
              <a:solidFill>
                <a:srgbClr val="FFFFFF"/>
              </a:solidFill>
              <a:latin typeface="Meiryo UI" panose="020B0604030504040204" pitchFamily="50" charset="-128"/>
              <a:ea typeface="Meiryo UI" panose="020B0604030504040204" pitchFamily="50" charset="-128"/>
              <a:sym typeface="Arial"/>
            </a:endParaRPr>
          </a:p>
        </p:txBody>
      </p:sp>
      <p:sp>
        <p:nvSpPr>
          <p:cNvPr id="491" name="Google Shape;491;p39"/>
          <p:cNvSpPr/>
          <p:nvPr/>
        </p:nvSpPr>
        <p:spPr>
          <a:xfrm>
            <a:off x="3039702" y="3699340"/>
            <a:ext cx="8202929" cy="729224"/>
          </a:xfrm>
          <a:prstGeom prst="rect">
            <a:avLst/>
          </a:prstGeom>
          <a:noFill/>
          <a:ln>
            <a:noFill/>
          </a:ln>
        </p:spPr>
        <p:txBody>
          <a:bodyPr spcFirstLastPara="1" wrap="square" lIns="121900" tIns="60925" rIns="121900" bIns="60925" anchor="t" anchorCtr="0">
            <a:noAutofit/>
          </a:bodyPr>
          <a:lstStyle/>
          <a:p>
            <a:pPr marL="454648" marR="0" lvl="0" indent="-454648" algn="l" rtl="0">
              <a:lnSpc>
                <a:spcPct val="100000"/>
              </a:lnSpc>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4 x M.2 2280 </a:t>
            </a:r>
            <a:r>
              <a:rPr lang="en-US" sz="2000" b="1" dirty="0" err="1">
                <a:solidFill>
                  <a:schemeClr val="lt1"/>
                </a:solidFill>
                <a:latin typeface="Meiryo UI" panose="020B0604030504040204" pitchFamily="50" charset="-128"/>
                <a:ea typeface="Meiryo UI" panose="020B0604030504040204" pitchFamily="50" charset="-128"/>
              </a:rPr>
              <a:t>PCIe</a:t>
            </a:r>
            <a:r>
              <a:rPr lang="en-US" sz="2000" b="1" dirty="0">
                <a:solidFill>
                  <a:schemeClr val="lt1"/>
                </a:solidFill>
                <a:latin typeface="Meiryo UI" panose="020B0604030504040204" pitchFamily="50" charset="-128"/>
                <a:ea typeface="Meiryo UI" panose="020B0604030504040204" pitchFamily="50" charset="-128"/>
              </a:rPr>
              <a:t> </a:t>
            </a:r>
            <a:r>
              <a:rPr lang="en-US" sz="2000" b="1" dirty="0">
                <a:solidFill>
                  <a:srgbClr val="EE6D2B"/>
                </a:solidFill>
                <a:latin typeface="Meiryo UI" panose="020B0604030504040204" pitchFamily="50" charset="-128"/>
                <a:ea typeface="Meiryo UI" panose="020B0604030504040204" pitchFamily="50" charset="-128"/>
              </a:rPr>
              <a:t>Gen 4 x4 </a:t>
            </a:r>
            <a:r>
              <a:rPr lang="en-US" sz="2000" b="1" dirty="0" err="1" smtClean="0">
                <a:solidFill>
                  <a:schemeClr val="lt1"/>
                </a:solidFill>
                <a:latin typeface="Meiryo UI" panose="020B0604030504040204" pitchFamily="50" charset="-128"/>
                <a:ea typeface="Meiryo UI" panose="020B0604030504040204" pitchFamily="50" charset="-128"/>
              </a:rPr>
              <a:t>NVMe</a:t>
            </a:r>
            <a:r>
              <a:rPr lang="en-US" sz="2000" b="1" dirty="0" smtClean="0">
                <a:solidFill>
                  <a:schemeClr val="lt1"/>
                </a:solidFill>
                <a:latin typeface="Meiryo UI" panose="020B0604030504040204" pitchFamily="50" charset="-128"/>
                <a:ea typeface="Meiryo UI" panose="020B0604030504040204" pitchFamily="50" charset="-128"/>
              </a:rPr>
              <a:t> </a:t>
            </a:r>
            <a:r>
              <a:rPr lang="en-US" sz="2000" b="1" dirty="0" err="1" smtClean="0">
                <a:solidFill>
                  <a:schemeClr val="lt1"/>
                </a:solidFill>
                <a:latin typeface="Meiryo UI" panose="020B0604030504040204" pitchFamily="50" charset="-128"/>
                <a:ea typeface="Meiryo UI" panose="020B0604030504040204" pitchFamily="50" charset="-128"/>
              </a:rPr>
              <a:t>SSD</a:t>
            </a:r>
            <a:r>
              <a:rPr lang="en-US" sz="2000" b="1" dirty="0" err="1">
                <a:solidFill>
                  <a:schemeClr val="lt1"/>
                </a:solidFill>
                <a:latin typeface="Meiryo UI" panose="020B0604030504040204" pitchFamily="50" charset="-128"/>
                <a:ea typeface="Meiryo UI" panose="020B0604030504040204" pitchFamily="50" charset="-128"/>
              </a:rPr>
              <a:t>スロット</a:t>
            </a:r>
            <a:endParaRPr sz="2000" b="1" dirty="0">
              <a:solidFill>
                <a:schemeClr val="lt1"/>
              </a:solidFill>
              <a:latin typeface="Meiryo UI" panose="020B0604030504040204" pitchFamily="50" charset="-128"/>
              <a:ea typeface="Meiryo UI" panose="020B0604030504040204" pitchFamily="50" charset="-128"/>
            </a:endParaRPr>
          </a:p>
          <a:p>
            <a:pPr marL="454649" marR="0" lvl="0" indent="-454649" algn="l" rtl="0">
              <a:lnSpc>
                <a:spcPct val="100000"/>
              </a:lnSpc>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+ 2 x </a:t>
            </a:r>
            <a:r>
              <a:rPr lang="en-US" sz="2000" b="1" dirty="0" smtClean="0">
                <a:solidFill>
                  <a:schemeClr val="lt1"/>
                </a:solidFill>
                <a:latin typeface="Meiryo UI" panose="020B0604030504040204" pitchFamily="50" charset="-128"/>
                <a:ea typeface="Meiryo UI" panose="020B0604030504040204" pitchFamily="50" charset="-128"/>
              </a:rPr>
              <a:t>10GbE RJ45</a:t>
            </a:r>
            <a:r>
              <a:rPr lang="en-US" sz="2000" b="1" dirty="0">
                <a:solidFill>
                  <a:schemeClr val="lt1"/>
                </a:solidFill>
                <a:latin typeface="Meiryo UI" panose="020B0604030504040204" pitchFamily="50" charset="-128"/>
                <a:ea typeface="Meiryo UI" panose="020B0604030504040204" pitchFamily="50" charset="-128"/>
              </a:rPr>
              <a:t>ポート</a:t>
            </a:r>
            <a:endParaRPr sz="2000" b="1" dirty="0">
              <a:solidFill>
                <a:schemeClr val="lt1"/>
              </a:solidFill>
              <a:latin typeface="Meiryo UI" panose="020B0604030504040204" pitchFamily="50" charset="-128"/>
              <a:ea typeface="Meiryo UI" panose="020B0604030504040204" pitchFamily="50" charset="-128"/>
            </a:endParaRPr>
          </a:p>
        </p:txBody>
      </p:sp>
      <p:sp>
        <p:nvSpPr>
          <p:cNvPr id="492" name="Google Shape;492;p39"/>
          <p:cNvSpPr txBox="1"/>
          <p:nvPr/>
        </p:nvSpPr>
        <p:spPr>
          <a:xfrm>
            <a:off x="2973520" y="3062162"/>
            <a:ext cx="5381340" cy="7898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QM2-2P410G2T</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93" name="Google Shape;493;p39"/>
          <p:cNvSpPr/>
          <p:nvPr/>
        </p:nvSpPr>
        <p:spPr>
          <a:xfrm>
            <a:off x="6908388" y="3237743"/>
            <a:ext cx="226215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a:solidFill>
                  <a:srgbClr val="EE6D2B"/>
                </a:solidFill>
                <a:latin typeface="Meiryo UI" panose="020B0604030504040204" pitchFamily="50" charset="-128"/>
                <a:ea typeface="Meiryo UI" panose="020B0604030504040204" pitchFamily="50" charset="-128"/>
              </a:rPr>
              <a:t>(</a:t>
            </a:r>
            <a:r>
              <a:rPr lang="en-US" sz="2000" b="1" dirty="0" smtClean="0">
                <a:solidFill>
                  <a:srgbClr val="EE6D2B"/>
                </a:solidFill>
                <a:latin typeface="Meiryo UI" panose="020B0604030504040204" pitchFamily="50" charset="-128"/>
                <a:ea typeface="Meiryo UI" panose="020B0604030504040204" pitchFamily="50" charset="-128"/>
              </a:rPr>
              <a:t>Gen </a:t>
            </a:r>
            <a:r>
              <a:rPr lang="en-US" sz="2000" b="1" dirty="0">
                <a:solidFill>
                  <a:srgbClr val="EE6D2B"/>
                </a:solidFill>
                <a:latin typeface="Meiryo UI" panose="020B0604030504040204" pitchFamily="50" charset="-128"/>
                <a:ea typeface="Meiryo UI" panose="020B0604030504040204" pitchFamily="50" charset="-128"/>
              </a:rPr>
              <a:t>4 </a:t>
            </a:r>
            <a:r>
              <a:rPr lang="en-US" sz="2000" b="1" dirty="0" smtClean="0">
                <a:solidFill>
                  <a:srgbClr val="EE6D2B"/>
                </a:solidFill>
                <a:latin typeface="Meiryo UI" panose="020B0604030504040204" pitchFamily="50" charset="-128"/>
                <a:ea typeface="Meiryo UI" panose="020B0604030504040204" pitchFamily="50" charset="-128"/>
              </a:rPr>
              <a:t>x8)</a:t>
            </a:r>
            <a:endParaRPr sz="2000" b="1" i="0" u="none" strike="noStrike" cap="none" dirty="0">
              <a:solidFill>
                <a:srgbClr val="EE6D2B"/>
              </a:solidFill>
              <a:latin typeface="Meiryo UI" panose="020B0604030504040204" pitchFamily="50" charset="-128"/>
              <a:ea typeface="Meiryo UI" panose="020B0604030504040204" pitchFamily="50" charset="-128"/>
              <a:cs typeface="Microsoft JhengHei"/>
              <a:sym typeface="Microsoft JhengHei"/>
            </a:endParaRPr>
          </a:p>
        </p:txBody>
      </p:sp>
      <p:sp>
        <p:nvSpPr>
          <p:cNvPr id="494" name="Google Shape;494;p39"/>
          <p:cNvSpPr/>
          <p:nvPr/>
        </p:nvSpPr>
        <p:spPr>
          <a:xfrm>
            <a:off x="3090752" y="5389542"/>
            <a:ext cx="8202929" cy="729224"/>
          </a:xfrm>
          <a:prstGeom prst="rect">
            <a:avLst/>
          </a:prstGeom>
          <a:noFill/>
          <a:ln>
            <a:noFill/>
          </a:ln>
        </p:spPr>
        <p:txBody>
          <a:bodyPr spcFirstLastPara="1" wrap="square" lIns="121900" tIns="60925" rIns="121900" bIns="60925" anchor="t" anchorCtr="0">
            <a:noAutofit/>
          </a:bodyPr>
          <a:lstStyle/>
          <a:p>
            <a:pPr marL="454648" marR="0" lvl="0" indent="-454648" algn="l" rtl="0">
              <a:lnSpc>
                <a:spcPct val="100000"/>
              </a:lnSpc>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2 x M.2 2280 </a:t>
            </a:r>
            <a:r>
              <a:rPr lang="en-US" sz="2000" b="1" dirty="0" err="1">
                <a:solidFill>
                  <a:schemeClr val="lt1"/>
                </a:solidFill>
                <a:latin typeface="Meiryo UI" panose="020B0604030504040204" pitchFamily="50" charset="-128"/>
                <a:ea typeface="Meiryo UI" panose="020B0604030504040204" pitchFamily="50" charset="-128"/>
              </a:rPr>
              <a:t>PCIe</a:t>
            </a:r>
            <a:r>
              <a:rPr lang="en-US" sz="2000" b="1" dirty="0">
                <a:solidFill>
                  <a:schemeClr val="lt1"/>
                </a:solidFill>
                <a:latin typeface="Meiryo UI" panose="020B0604030504040204" pitchFamily="50" charset="-128"/>
                <a:ea typeface="Meiryo UI" panose="020B0604030504040204" pitchFamily="50" charset="-128"/>
              </a:rPr>
              <a:t> </a:t>
            </a:r>
            <a:r>
              <a:rPr lang="en-US" sz="2000" b="1" dirty="0">
                <a:solidFill>
                  <a:srgbClr val="EE6D2B"/>
                </a:solidFill>
                <a:latin typeface="Meiryo UI" panose="020B0604030504040204" pitchFamily="50" charset="-128"/>
                <a:ea typeface="Meiryo UI" panose="020B0604030504040204" pitchFamily="50" charset="-128"/>
              </a:rPr>
              <a:t>Gen 4 x4 </a:t>
            </a:r>
            <a:r>
              <a:rPr lang="en-US" sz="2000" b="1" dirty="0" err="1" smtClean="0">
                <a:solidFill>
                  <a:schemeClr val="lt1"/>
                </a:solidFill>
                <a:latin typeface="Meiryo UI" panose="020B0604030504040204" pitchFamily="50" charset="-128"/>
                <a:ea typeface="Meiryo UI" panose="020B0604030504040204" pitchFamily="50" charset="-128"/>
              </a:rPr>
              <a:t>NVMe</a:t>
            </a:r>
            <a:r>
              <a:rPr lang="en-US" sz="2000" b="1" dirty="0" smtClean="0">
                <a:solidFill>
                  <a:schemeClr val="lt1"/>
                </a:solidFill>
                <a:latin typeface="Meiryo UI" panose="020B0604030504040204" pitchFamily="50" charset="-128"/>
                <a:ea typeface="Meiryo UI" panose="020B0604030504040204" pitchFamily="50" charset="-128"/>
              </a:rPr>
              <a:t> </a:t>
            </a:r>
            <a:r>
              <a:rPr lang="en-US" sz="2000" b="1" dirty="0" err="1" smtClean="0">
                <a:solidFill>
                  <a:schemeClr val="lt1"/>
                </a:solidFill>
                <a:latin typeface="Meiryo UI" panose="020B0604030504040204" pitchFamily="50" charset="-128"/>
                <a:ea typeface="Meiryo UI" panose="020B0604030504040204" pitchFamily="50" charset="-128"/>
              </a:rPr>
              <a:t>SSD</a:t>
            </a:r>
            <a:r>
              <a:rPr lang="en-US" sz="2000" b="1" dirty="0" err="1">
                <a:solidFill>
                  <a:schemeClr val="lt1"/>
                </a:solidFill>
                <a:latin typeface="Meiryo UI" panose="020B0604030504040204" pitchFamily="50" charset="-128"/>
                <a:ea typeface="Meiryo UI" panose="020B0604030504040204" pitchFamily="50" charset="-128"/>
              </a:rPr>
              <a:t>スロット</a:t>
            </a:r>
            <a:endParaRPr sz="2000" b="1" dirty="0">
              <a:solidFill>
                <a:schemeClr val="lt1"/>
              </a:solidFill>
              <a:latin typeface="Meiryo UI" panose="020B0604030504040204" pitchFamily="50" charset="-128"/>
              <a:ea typeface="Meiryo UI" panose="020B0604030504040204" pitchFamily="50" charset="-128"/>
            </a:endParaRPr>
          </a:p>
          <a:p>
            <a:pPr marL="454649" marR="0" lvl="0" indent="-454649" algn="l" rtl="0">
              <a:lnSpc>
                <a:spcPct val="100000"/>
              </a:lnSpc>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+ 1 x </a:t>
            </a:r>
            <a:r>
              <a:rPr lang="en-US" sz="2000" b="1" dirty="0" smtClean="0">
                <a:solidFill>
                  <a:schemeClr val="lt1"/>
                </a:solidFill>
                <a:latin typeface="Meiryo UI" panose="020B0604030504040204" pitchFamily="50" charset="-128"/>
                <a:ea typeface="Meiryo UI" panose="020B0604030504040204" pitchFamily="50" charset="-128"/>
              </a:rPr>
              <a:t>10GbE RJ45</a:t>
            </a:r>
            <a:r>
              <a:rPr lang="en-US" sz="2000" b="1" dirty="0">
                <a:solidFill>
                  <a:schemeClr val="lt1"/>
                </a:solidFill>
                <a:latin typeface="Meiryo UI" panose="020B0604030504040204" pitchFamily="50" charset="-128"/>
                <a:ea typeface="Meiryo UI" panose="020B0604030504040204" pitchFamily="50" charset="-128"/>
              </a:rPr>
              <a:t>ポート</a:t>
            </a:r>
            <a:endParaRPr sz="2000" b="1" dirty="0">
              <a:solidFill>
                <a:schemeClr val="lt1"/>
              </a:solidFill>
              <a:latin typeface="Meiryo UI" panose="020B0604030504040204" pitchFamily="50" charset="-128"/>
              <a:ea typeface="Meiryo UI" panose="020B0604030504040204" pitchFamily="50" charset="-128"/>
            </a:endParaRPr>
          </a:p>
        </p:txBody>
      </p:sp>
      <p:sp>
        <p:nvSpPr>
          <p:cNvPr id="495" name="Google Shape;495;p39"/>
          <p:cNvSpPr txBox="1"/>
          <p:nvPr/>
        </p:nvSpPr>
        <p:spPr>
          <a:xfrm>
            <a:off x="3024567" y="4795049"/>
            <a:ext cx="4453463" cy="7898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1" dirty="0">
                <a:solidFill>
                  <a:schemeClr val="lt1"/>
                </a:solidFill>
                <a:latin typeface="Meiryo UI" panose="020B0604030504040204" pitchFamily="50" charset="-128"/>
                <a:ea typeface="Meiryo UI" panose="020B0604030504040204" pitchFamily="50" charset="-128"/>
              </a:rPr>
              <a:t>QM2-2P410G1T</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96" name="Google Shape;496;p39"/>
          <p:cNvSpPr/>
          <p:nvPr/>
        </p:nvSpPr>
        <p:spPr>
          <a:xfrm>
            <a:off x="6908388" y="4973141"/>
            <a:ext cx="226215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dirty="0" smtClean="0">
                <a:solidFill>
                  <a:srgbClr val="EE6D2B"/>
                </a:solidFill>
                <a:latin typeface="Meiryo UI" panose="020B0604030504040204" pitchFamily="50" charset="-128"/>
                <a:ea typeface="Meiryo UI" panose="020B0604030504040204" pitchFamily="50" charset="-128"/>
              </a:rPr>
              <a:t> (Gen </a:t>
            </a:r>
            <a:r>
              <a:rPr lang="en-US" sz="2000" b="1" dirty="0">
                <a:solidFill>
                  <a:srgbClr val="EE6D2B"/>
                </a:solidFill>
                <a:latin typeface="Meiryo UI" panose="020B0604030504040204" pitchFamily="50" charset="-128"/>
                <a:ea typeface="Meiryo UI" panose="020B0604030504040204" pitchFamily="50" charset="-128"/>
              </a:rPr>
              <a:t>4 </a:t>
            </a:r>
            <a:r>
              <a:rPr lang="en-US" sz="2000" b="1" dirty="0" smtClean="0">
                <a:solidFill>
                  <a:srgbClr val="EE6D2B"/>
                </a:solidFill>
                <a:latin typeface="Meiryo UI" panose="020B0604030504040204" pitchFamily="50" charset="-128"/>
                <a:ea typeface="Meiryo UI" panose="020B0604030504040204" pitchFamily="50" charset="-128"/>
              </a:rPr>
              <a:t>x8)</a:t>
            </a:r>
            <a:endParaRPr sz="2000" b="1" i="0" u="none" strike="noStrike" cap="none" dirty="0">
              <a:solidFill>
                <a:srgbClr val="EE6D2B"/>
              </a:solidFill>
              <a:latin typeface="Meiryo UI" panose="020B0604030504040204" pitchFamily="50" charset="-128"/>
              <a:ea typeface="Meiryo UI" panose="020B0604030504040204" pitchFamily="50" charset="-128"/>
              <a:sym typeface="Arial"/>
            </a:endParaRPr>
          </a:p>
        </p:txBody>
      </p:sp>
      <p:sp>
        <p:nvSpPr>
          <p:cNvPr id="497" name="Google Shape;497;p39"/>
          <p:cNvSpPr/>
          <p:nvPr/>
        </p:nvSpPr>
        <p:spPr>
          <a:xfrm>
            <a:off x="1749686" y="2126556"/>
            <a:ext cx="6605174"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dirty="0" err="1" smtClean="0">
                <a:solidFill>
                  <a:srgbClr val="EE6D2B"/>
                </a:solidFill>
                <a:latin typeface="Meiryo UI" panose="020B0604030504040204" pitchFamily="50" charset="-128"/>
                <a:ea typeface="Meiryo UI" panose="020B0604030504040204" pitchFamily="50" charset="-128"/>
              </a:rPr>
              <a:t>PCIe</a:t>
            </a:r>
            <a:r>
              <a:rPr lang="en-US" sz="3200" b="1" dirty="0" smtClean="0">
                <a:solidFill>
                  <a:srgbClr val="EE6D2B"/>
                </a:solidFill>
                <a:latin typeface="Meiryo UI" panose="020B0604030504040204" pitchFamily="50" charset="-128"/>
                <a:ea typeface="Meiryo UI" panose="020B0604030504040204" pitchFamily="50" charset="-128"/>
              </a:rPr>
              <a:t> 4.0 </a:t>
            </a:r>
            <a:r>
              <a:rPr lang="en-US" sz="3200" b="1" dirty="0" err="1" smtClean="0">
                <a:solidFill>
                  <a:srgbClr val="EE6D2B"/>
                </a:solidFill>
                <a:latin typeface="Meiryo UI" panose="020B0604030504040204" pitchFamily="50" charset="-128"/>
                <a:ea typeface="Meiryo UI" panose="020B0604030504040204" pitchFamily="50" charset="-128"/>
              </a:rPr>
              <a:t>高速拡張</a:t>
            </a:r>
            <a:endParaRPr sz="3200" b="1" i="0" u="none" strike="noStrike" cap="none" dirty="0">
              <a:solidFill>
                <a:srgbClr val="000000"/>
              </a:solidFill>
              <a:latin typeface="Meiryo UI" panose="020B0604030504040204" pitchFamily="50" charset="-128"/>
              <a:ea typeface="Meiryo UI" panose="020B0604030504040204" pitchFamily="50" charset="-128"/>
              <a:cs typeface="Microsoft JhengHei"/>
              <a:sym typeface="Microsoft JhengHei"/>
            </a:endParaRPr>
          </a:p>
        </p:txBody>
      </p:sp>
      <p:grpSp>
        <p:nvGrpSpPr>
          <p:cNvPr id="498" name="Google Shape;498;p39"/>
          <p:cNvGrpSpPr/>
          <p:nvPr/>
        </p:nvGrpSpPr>
        <p:grpSpPr>
          <a:xfrm>
            <a:off x="1017417" y="1944683"/>
            <a:ext cx="885408" cy="885408"/>
            <a:chOff x="2699439" y="1405217"/>
            <a:chExt cx="664056" cy="664056"/>
          </a:xfrm>
        </p:grpSpPr>
        <p:sp>
          <p:nvSpPr>
            <p:cNvPr id="499" name="Google Shape;499;p39"/>
            <p:cNvSpPr/>
            <p:nvPr/>
          </p:nvSpPr>
          <p:spPr>
            <a:xfrm>
              <a:off x="2699439" y="1405217"/>
              <a:ext cx="664056" cy="66405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nvGrpSpPr>
            <p:cNvPr id="500" name="Google Shape;500;p39"/>
            <p:cNvGrpSpPr/>
            <p:nvPr/>
          </p:nvGrpSpPr>
          <p:grpSpPr>
            <a:xfrm>
              <a:off x="2735474" y="1441252"/>
              <a:ext cx="591986" cy="591986"/>
              <a:chOff x="2733879" y="1443340"/>
              <a:chExt cx="591986" cy="591986"/>
            </a:xfrm>
          </p:grpSpPr>
          <p:sp>
            <p:nvSpPr>
              <p:cNvPr id="501" name="Google Shape;501;p39"/>
              <p:cNvSpPr/>
              <p:nvPr/>
            </p:nvSpPr>
            <p:spPr>
              <a:xfrm>
                <a:off x="2733879" y="1443340"/>
                <a:ext cx="591986" cy="59198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502" name="Google Shape;502;p39"/>
              <p:cNvSpPr/>
              <p:nvPr/>
            </p:nvSpPr>
            <p:spPr>
              <a:xfrm>
                <a:off x="3174625" y="1612828"/>
                <a:ext cx="2719" cy="2719"/>
              </a:xfrm>
              <a:custGeom>
                <a:avLst/>
                <a:gdLst/>
                <a:ahLst/>
                <a:cxnLst/>
                <a:rect l="l" t="t" r="r" b="b"/>
                <a:pathLst>
                  <a:path w="2719" h="2719" extrusionOk="0">
                    <a:moveTo>
                      <a:pt x="0" y="0"/>
                    </a:moveTo>
                    <a:lnTo>
                      <a:pt x="0" y="0"/>
                    </a:lnTo>
                    <a:lnTo>
                      <a:pt x="0" y="0"/>
                    </a:lnTo>
                    <a:close/>
                  </a:path>
                </a:pathLst>
              </a:custGeom>
              <a:solidFill>
                <a:srgbClr val="3C36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nvGrpSpPr>
            <p:cNvPr id="503" name="Google Shape;503;p39"/>
            <p:cNvGrpSpPr/>
            <p:nvPr/>
          </p:nvGrpSpPr>
          <p:grpSpPr>
            <a:xfrm>
              <a:off x="2869467" y="1555073"/>
              <a:ext cx="324000" cy="324000"/>
              <a:chOff x="2883459" y="1589053"/>
              <a:chExt cx="296009" cy="268090"/>
            </a:xfrm>
          </p:grpSpPr>
          <p:sp>
            <p:nvSpPr>
              <p:cNvPr id="504" name="Google Shape;504;p39"/>
              <p:cNvSpPr/>
              <p:nvPr/>
            </p:nvSpPr>
            <p:spPr>
              <a:xfrm>
                <a:off x="2965266" y="1589053"/>
                <a:ext cx="214202" cy="268090"/>
              </a:xfrm>
              <a:custGeom>
                <a:avLst/>
                <a:gdLst/>
                <a:ahLst/>
                <a:cxnLst/>
                <a:rect l="l" t="t" r="r" b="b"/>
                <a:pathLst>
                  <a:path w="214202" h="268090" extrusionOk="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505" name="Google Shape;505;p39"/>
              <p:cNvSpPr/>
              <p:nvPr/>
            </p:nvSpPr>
            <p:spPr>
              <a:xfrm>
                <a:off x="2883459" y="1710219"/>
                <a:ext cx="81834" cy="145746"/>
              </a:xfrm>
              <a:custGeom>
                <a:avLst/>
                <a:gdLst/>
                <a:ahLst/>
                <a:cxnLst/>
                <a:rect l="l" t="t" r="r" b="b"/>
                <a:pathLst>
                  <a:path w="81834" h="145746" extrusionOk="0">
                    <a:moveTo>
                      <a:pt x="0" y="0"/>
                    </a:moveTo>
                    <a:lnTo>
                      <a:pt x="81834" y="0"/>
                    </a:lnTo>
                    <a:lnTo>
                      <a:pt x="81834" y="145746"/>
                    </a:lnTo>
                    <a:lnTo>
                      <a:pt x="0" y="145746"/>
                    </a:lnTo>
                    <a:close/>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pic>
        <p:nvPicPr>
          <p:cNvPr id="506" name="Google Shape;506;p39" descr="一張含有 文字 的圖片&#10;&#10;自動產生的描述"/>
          <p:cNvPicPr preferRelativeResize="0"/>
          <p:nvPr/>
        </p:nvPicPr>
        <p:blipFill rotWithShape="1">
          <a:blip r:embed="rId3">
            <a:alphaModFix/>
          </a:blip>
          <a:srcRect/>
          <a:stretch/>
        </p:blipFill>
        <p:spPr>
          <a:xfrm>
            <a:off x="564782" y="3187331"/>
            <a:ext cx="2330635" cy="1456388"/>
          </a:xfrm>
          <a:prstGeom prst="rect">
            <a:avLst/>
          </a:prstGeom>
          <a:noFill/>
          <a:ln>
            <a:noFill/>
          </a:ln>
        </p:spPr>
      </p:pic>
      <p:pic>
        <p:nvPicPr>
          <p:cNvPr id="507" name="Google Shape;507;p39" descr="一張含有 文字 的圖片&#10;&#10;自動產生的描述"/>
          <p:cNvPicPr preferRelativeResize="0"/>
          <p:nvPr/>
        </p:nvPicPr>
        <p:blipFill rotWithShape="1">
          <a:blip r:embed="rId4">
            <a:alphaModFix/>
          </a:blip>
          <a:srcRect/>
          <a:stretch/>
        </p:blipFill>
        <p:spPr>
          <a:xfrm>
            <a:off x="564782" y="4805181"/>
            <a:ext cx="2330637" cy="1456389"/>
          </a:xfrm>
          <a:prstGeom prst="rect">
            <a:avLst/>
          </a:prstGeom>
          <a:noFill/>
          <a:ln>
            <a:noFill/>
          </a:ln>
        </p:spPr>
      </p:pic>
    </p:spTree>
    <p:extLst>
      <p:ext uri="{BB962C8B-B14F-4D97-AF65-F5344CB8AC3E}">
        <p14:creationId xmlns:p14="http://schemas.microsoft.com/office/powerpoint/2010/main" val="4116650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7F25206-2E59-8D46-AE1D-32786FBBDDD0}"/>
              </a:ext>
            </a:extLst>
          </p:cNvPr>
          <p:cNvSpPr txBox="1"/>
          <p:nvPr/>
        </p:nvSpPr>
        <p:spPr>
          <a:xfrm>
            <a:off x="6396157" y="1989997"/>
            <a:ext cx="5116394" cy="492443"/>
          </a:xfrm>
          <a:prstGeom prst="rect">
            <a:avLst/>
          </a:prstGeom>
          <a:noFill/>
        </p:spPr>
        <p:txBody>
          <a:bodyPr wrap="square" lIns="121920" tIns="60960" rIns="121920" bIns="60960" rtlCol="0" anchor="t">
            <a:spAutoFit/>
          </a:bodyPr>
          <a:lstStyle/>
          <a:p>
            <a:pPr lvl="1" fontAlgn="base"/>
            <a:r>
              <a:rPr lang="en-US" altLang="zh-CN" sz="2400" b="1" dirty="0">
                <a:solidFill>
                  <a:schemeClr val="bg1"/>
                </a:solidFill>
                <a:latin typeface="Meiryo UI" panose="020B0604030504040204" pitchFamily="50" charset="-128"/>
                <a:ea typeface="Meiryo UI" panose="020B0604030504040204" pitchFamily="50" charset="-128"/>
                <a:cs typeface="Arial" panose="020B0604020202020204" pitchFamily="34" charset="0"/>
              </a:rPr>
              <a:t>SAS</a:t>
            </a:r>
            <a:r>
              <a:rPr lang="zh-TW" altLang="en-US" sz="2400" b="1" dirty="0">
                <a:solidFill>
                  <a:schemeClr val="bg1"/>
                </a:solidFill>
                <a:latin typeface="Meiryo UI" panose="020B0604030504040204" pitchFamily="50" charset="-128"/>
                <a:ea typeface="Meiryo UI" panose="020B0604030504040204" pitchFamily="50" charset="-128"/>
                <a:cs typeface="Arial" panose="020B0604020202020204" pitchFamily="34" charset="0"/>
              </a:rPr>
              <a:t> </a:t>
            </a:r>
            <a:r>
              <a:rPr lang="zh-TW" altLang="en-US"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HBA</a:t>
            </a:r>
            <a:r>
              <a:rPr lang="en-US" altLang="zh-TW"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ja-JP" altLang="en-US" sz="2400" b="1" dirty="0">
                <a:solidFill>
                  <a:schemeClr val="bg1"/>
                </a:solidFill>
                <a:latin typeface="Meiryo UI" panose="020B0604030504040204" pitchFamily="50" charset="-128"/>
                <a:ea typeface="Meiryo UI" panose="020B0604030504040204" pitchFamily="50" charset="-128"/>
                <a:cs typeface="Arial" panose="020B0604020202020204" pitchFamily="34" charset="0"/>
              </a:rPr>
              <a:t>オプション購入</a:t>
            </a:r>
            <a:r>
              <a:rPr lang="en-US" altLang="zh-TW" sz="24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endParaRPr lang="en-US" altLang="zh-CN" sz="24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7673895" y="2631751"/>
            <a:ext cx="3919423" cy="1382362"/>
            <a:chOff x="5012337" y="2022513"/>
            <a:chExt cx="3931063" cy="1386467"/>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2022513"/>
              <a:ext cx="3251161" cy="1084954"/>
              <a:chOff x="-30157" y="905418"/>
              <a:chExt cx="12699792" cy="4238082"/>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905418"/>
                <a:ext cx="6777314" cy="423808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905418"/>
                <a:ext cx="6777314" cy="4238082"/>
              </a:xfrm>
              <a:prstGeom prst="rect">
                <a:avLst/>
              </a:prstGeom>
            </p:spPr>
          </p:pic>
        </p:grpSp>
      </p:grpSp>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3726719223"/>
              </p:ext>
            </p:extLst>
          </p:nvPr>
        </p:nvGraphicFramePr>
        <p:xfrm>
          <a:off x="6959937" y="3596680"/>
          <a:ext cx="4207311" cy="2542220"/>
        </p:xfrm>
        <a:graphic>
          <a:graphicData uri="http://schemas.openxmlformats.org/drawingml/2006/table">
            <a:tbl>
              <a:tblPr firstRow="1" bandRow="1">
                <a:tableStyleId>{21E4AEA4-8DFA-4A89-87EB-49C32662AFE0}</a:tableStyleId>
              </a:tblPr>
              <a:tblGrid>
                <a:gridCol w="1007595">
                  <a:extLst>
                    <a:ext uri="{9D8B030D-6E8A-4147-A177-3AD203B41FA5}">
                      <a16:colId xmlns:a16="http://schemas.microsoft.com/office/drawing/2014/main" val="2877333535"/>
                    </a:ext>
                  </a:extLst>
                </a:gridCol>
                <a:gridCol w="1558241">
                  <a:extLst>
                    <a:ext uri="{9D8B030D-6E8A-4147-A177-3AD203B41FA5}">
                      <a16:colId xmlns:a16="http://schemas.microsoft.com/office/drawing/2014/main" val="1583857918"/>
                    </a:ext>
                  </a:extLst>
                </a:gridCol>
                <a:gridCol w="1641475">
                  <a:extLst>
                    <a:ext uri="{9D8B030D-6E8A-4147-A177-3AD203B41FA5}">
                      <a16:colId xmlns:a16="http://schemas.microsoft.com/office/drawing/2014/main" val="4178243829"/>
                    </a:ext>
                  </a:extLst>
                </a:gridCol>
              </a:tblGrid>
              <a:tr h="329628">
                <a:tc>
                  <a:txBody>
                    <a:bodyPr/>
                    <a:lstStyle/>
                    <a:p>
                      <a:pPr algn="ctr"/>
                      <a:endParaRPr lang="zh-TW" altLang="en-US" sz="100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QXP-820S-B3408</a:t>
                      </a:r>
                    </a:p>
                  </a:txBody>
                  <a:tcPr marL="121920" marR="121920" marT="60960" marB="60960"/>
                </a:tc>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QXP-1620S-B3616W</a:t>
                      </a:r>
                    </a:p>
                  </a:txBody>
                  <a:tcPr marL="121920" marR="121920" marT="60960" marB="60960"/>
                </a:tc>
                <a:extLst>
                  <a:ext uri="{0D108BD9-81ED-4DB2-BD59-A6C34878D82A}">
                    <a16:rowId xmlns:a16="http://schemas.microsoft.com/office/drawing/2014/main" val="3084093980"/>
                  </a:ext>
                </a:extLst>
              </a:tr>
              <a:tr h="447040">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SAS</a:t>
                      </a:r>
                      <a:r>
                        <a:rPr lang="en-US" altLang="zh-TW" sz="1000">
                          <a:latin typeface="Meiryo UI" panose="020B0604030504040204" pitchFamily="50" charset="-128"/>
                          <a:ea typeface="Meiryo UI" panose="020B0604030504040204" pitchFamily="50" charset="-128"/>
                          <a:cs typeface="Arial" panose="020B0604020202020204" pitchFamily="34" charset="0"/>
                        </a:rPr>
                        <a:t> IC</a:t>
                      </a:r>
                      <a:endParaRPr lang="zh-TW" altLang="en-US" sz="100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Broadcom SAS3408</a:t>
                      </a:r>
                    </a:p>
                  </a:txBody>
                  <a:tcPr marL="121920" marR="121920" marT="60960" marB="60960"/>
                </a:tc>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Broadcom SAS3616W</a:t>
                      </a:r>
                    </a:p>
                  </a:txBody>
                  <a:tcPr marL="121920" marR="121920" marT="60960" marB="60960"/>
                </a:tc>
                <a:extLst>
                  <a:ext uri="{0D108BD9-81ED-4DB2-BD59-A6C34878D82A}">
                    <a16:rowId xmlns:a16="http://schemas.microsoft.com/office/drawing/2014/main" val="3375784983"/>
                  </a:ext>
                </a:extLst>
              </a:tr>
              <a:tr h="329628">
                <a:tc>
                  <a:txBody>
                    <a:bodyPr/>
                    <a:lstStyle/>
                    <a:p>
                      <a:pPr algn="ctr"/>
                      <a:r>
                        <a:rPr lang="zh-TW" altLang="en-US" sz="1000" dirty="0">
                          <a:latin typeface="Meiryo UI" panose="020B0604030504040204" pitchFamily="50" charset="-128"/>
                          <a:ea typeface="Meiryo UI" panose="020B0604030504040204" pitchFamily="50" charset="-128"/>
                          <a:cs typeface="Arial" panose="020B0604020202020204" pitchFamily="34" charset="0"/>
                        </a:rPr>
                        <a:t>PCI</a:t>
                      </a:r>
                      <a:r>
                        <a:rPr lang="en-US" altLang="zh-TW" sz="1000" dirty="0" smtClean="0">
                          <a:latin typeface="Meiryo UI" panose="020B0604030504040204" pitchFamily="50" charset="-128"/>
                          <a:ea typeface="Meiryo UI" panose="020B0604030504040204" pitchFamily="50" charset="-128"/>
                          <a:cs typeface="Arial" panose="020B0604020202020204" pitchFamily="34" charset="0"/>
                        </a:rPr>
                        <a:t>e</a:t>
                      </a: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バス</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PCIe3 x8</a:t>
                      </a:r>
                    </a:p>
                  </a:txBody>
                  <a:tcPr marL="121920" marR="121920" marT="60960" marB="60960"/>
                </a:tc>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PCIe3 x16</a:t>
                      </a:r>
                    </a:p>
                  </a:txBody>
                  <a:tcPr marL="121920" marR="121920" marT="60960" marB="60960"/>
                </a:tc>
                <a:extLst>
                  <a:ext uri="{0D108BD9-81ED-4DB2-BD59-A6C34878D82A}">
                    <a16:rowId xmlns:a16="http://schemas.microsoft.com/office/drawing/2014/main" val="934413174"/>
                  </a:ext>
                </a:extLst>
              </a:tr>
              <a:tr h="329628">
                <a:tc>
                  <a:txBody>
                    <a:bodyPr/>
                    <a:lstStyle/>
                    <a:p>
                      <a:pPr lvl="0" algn="ctr">
                        <a:buNone/>
                      </a:pPr>
                      <a:r>
                        <a:rPr lang="zh-TW" altLang="en-US" sz="1000">
                          <a:latin typeface="Meiryo UI" panose="020B0604030504040204" pitchFamily="50" charset="-128"/>
                          <a:ea typeface="Meiryo UI" panose="020B0604030504040204" pitchFamily="50" charset="-128"/>
                          <a:cs typeface="Arial" panose="020B0604020202020204" pitchFamily="34" charset="0"/>
                        </a:rPr>
                        <a:t>IOPS</a:t>
                      </a:r>
                    </a:p>
                  </a:txBody>
                  <a:tcPr marL="121920" marR="121920" marT="60960" marB="60960"/>
                </a:tc>
                <a:tc>
                  <a:txBody>
                    <a:bodyPr/>
                    <a:lstStyle/>
                    <a:p>
                      <a:pPr lvl="0" algn="ctr">
                        <a:buNone/>
                      </a:pPr>
                      <a:r>
                        <a:rPr lang="zh-TW" altLang="en-US" sz="1000" dirty="0">
                          <a:latin typeface="Meiryo UI" panose="020B0604030504040204" pitchFamily="50" charset="-128"/>
                          <a:ea typeface="Meiryo UI" panose="020B0604030504040204" pitchFamily="50" charset="-128"/>
                          <a:cs typeface="Arial" panose="020B0604020202020204" pitchFamily="34" charset="0"/>
                        </a:rPr>
                        <a:t>1.2X</a:t>
                      </a:r>
                      <a:endParaRPr lang="zh-TW" sz="18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lvl="0" algn="ctr">
                        <a:buNone/>
                      </a:pPr>
                      <a:r>
                        <a:rPr lang="zh-TW" altLang="en-US" sz="1000">
                          <a:latin typeface="Meiryo UI" panose="020B0604030504040204" pitchFamily="50" charset="-128"/>
                          <a:ea typeface="Meiryo UI" panose="020B0604030504040204" pitchFamily="50" charset="-128"/>
                          <a:cs typeface="Arial" panose="020B0604020202020204" pitchFamily="34" charset="0"/>
                        </a:rPr>
                        <a:t>1.8X</a:t>
                      </a:r>
                      <a:endParaRPr lang="zh-TW" sz="180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extLst>
                  <a:ext uri="{0D108BD9-81ED-4DB2-BD59-A6C34878D82A}">
                    <a16:rowId xmlns:a16="http://schemas.microsoft.com/office/drawing/2014/main" val="3158572183"/>
                  </a:ext>
                </a:extLst>
              </a:tr>
              <a:tr h="329628">
                <a:tc>
                  <a:txBody>
                    <a:bodyPr/>
                    <a:lstStyle/>
                    <a:p>
                      <a:pPr lvl="0" algn="ctr">
                        <a:buNone/>
                      </a:pP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帯域幅</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lvl="0" algn="ctr">
                        <a:buNone/>
                      </a:pPr>
                      <a:r>
                        <a:rPr lang="zh-TW" altLang="en-US" sz="1000" dirty="0">
                          <a:latin typeface="Meiryo UI" panose="020B0604030504040204" pitchFamily="50" charset="-128"/>
                          <a:ea typeface="Meiryo UI" panose="020B0604030504040204" pitchFamily="50" charset="-128"/>
                          <a:cs typeface="Arial" panose="020B0604020202020204" pitchFamily="34" charset="0"/>
                        </a:rPr>
                        <a:t>6,850 </a:t>
                      </a:r>
                      <a:r>
                        <a:rPr lang="zh-TW" altLang="en-US" sz="1000" dirty="0" smtClean="0">
                          <a:latin typeface="Meiryo UI" panose="020B0604030504040204" pitchFamily="50" charset="-128"/>
                          <a:ea typeface="Meiryo UI" panose="020B0604030504040204" pitchFamily="50" charset="-128"/>
                          <a:cs typeface="Arial" panose="020B0604020202020204" pitchFamily="34" charset="0"/>
                        </a:rPr>
                        <a:t>MBs</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lvl="0" algn="ctr">
                        <a:buNone/>
                      </a:pPr>
                      <a:r>
                        <a:rPr lang="zh-TW" altLang="en-US" sz="1000" dirty="0">
                          <a:latin typeface="Meiryo UI" panose="020B0604030504040204" pitchFamily="50" charset="-128"/>
                          <a:ea typeface="Meiryo UI" panose="020B0604030504040204" pitchFamily="50" charset="-128"/>
                          <a:cs typeface="Arial" panose="020B0604020202020204" pitchFamily="34" charset="0"/>
                        </a:rPr>
                        <a:t>13,700 </a:t>
                      </a:r>
                      <a:r>
                        <a:rPr lang="zh-TW" altLang="en-US" sz="1000" dirty="0" smtClean="0">
                          <a:latin typeface="Meiryo UI" panose="020B0604030504040204" pitchFamily="50" charset="-128"/>
                          <a:ea typeface="Meiryo UI" panose="020B0604030504040204" pitchFamily="50" charset="-128"/>
                          <a:cs typeface="Arial" panose="020B0604020202020204" pitchFamily="34" charset="0"/>
                        </a:rPr>
                        <a:t>MBs</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extLst>
                  <a:ext uri="{0D108BD9-81ED-4DB2-BD59-A6C34878D82A}">
                    <a16:rowId xmlns:a16="http://schemas.microsoft.com/office/drawing/2014/main" val="4222810260"/>
                  </a:ext>
                </a:extLst>
              </a:tr>
              <a:tr h="447040">
                <a:tc>
                  <a:txBody>
                    <a:bodyPr/>
                    <a:lstStyle/>
                    <a:p>
                      <a:pPr algn="ct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ポート</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外部</a:t>
                      </a:r>
                      <a:r>
                        <a:rPr lang="zh-TW" altLang="en-US" sz="1000" dirty="0" smtClean="0">
                          <a:latin typeface="Meiryo UI" panose="020B0604030504040204" pitchFamily="50" charset="-128"/>
                          <a:ea typeface="Meiryo UI" panose="020B0604030504040204" pitchFamily="50" charset="-128"/>
                          <a:cs typeface="Arial" panose="020B0604020202020204" pitchFamily="34" charset="0"/>
                        </a:rPr>
                        <a:t>8</a:t>
                      </a: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ポート</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外部</a:t>
                      </a:r>
                      <a:r>
                        <a:rPr lang="zh-TW" altLang="en-US" sz="1000" dirty="0" smtClean="0">
                          <a:latin typeface="Meiryo UI" panose="020B0604030504040204" pitchFamily="50" charset="-128"/>
                          <a:ea typeface="Meiryo UI" panose="020B0604030504040204" pitchFamily="50" charset="-128"/>
                          <a:cs typeface="Arial" panose="020B0604020202020204" pitchFamily="34" charset="0"/>
                        </a:rPr>
                        <a:t>16</a:t>
                      </a: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ポート</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extLst>
                  <a:ext uri="{0D108BD9-81ED-4DB2-BD59-A6C34878D82A}">
                    <a16:rowId xmlns:a16="http://schemas.microsoft.com/office/drawing/2014/main" val="1776245412"/>
                  </a:ext>
                </a:extLst>
              </a:tr>
              <a:tr h="329628">
                <a:tc>
                  <a:txBody>
                    <a:bodyPr/>
                    <a:lstStyle/>
                    <a:p>
                      <a:pPr algn="ctr"/>
                      <a:r>
                        <a:rPr lang="ja-JP" altLang="en-US" sz="1000" dirty="0" smtClean="0">
                          <a:latin typeface="Meiryo UI" panose="020B0604030504040204" pitchFamily="50" charset="-128"/>
                          <a:ea typeface="Meiryo UI" panose="020B0604030504040204" pitchFamily="50" charset="-128"/>
                          <a:cs typeface="Arial" panose="020B0604020202020204" pitchFamily="34" charset="0"/>
                        </a:rPr>
                        <a:t>コネクタ</a:t>
                      </a:r>
                      <a:endParaRPr lang="zh-TW" altLang="en-US" sz="1000" dirty="0">
                        <a:latin typeface="Meiryo UI" panose="020B0604030504040204" pitchFamily="50" charset="-128"/>
                        <a:ea typeface="Meiryo UI" panose="020B0604030504040204" pitchFamily="50" charset="-128"/>
                        <a:cs typeface="Arial" panose="020B0604020202020204" pitchFamily="34" charset="0"/>
                      </a:endParaRPr>
                    </a:p>
                  </a:txBody>
                  <a:tcPr marL="121920" marR="121920" marT="60960" marB="60960"/>
                </a:tc>
                <a:tc>
                  <a:txBody>
                    <a:bodyP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2 x SFF8644</a:t>
                      </a:r>
                    </a:p>
                  </a:txBody>
                  <a:tcPr marL="121920" marR="121920" marT="60960" marB="60960"/>
                </a:tc>
                <a:tc>
                  <a:txBody>
                    <a:bodyPr/>
                    <a:lstStyle/>
                    <a:p>
                      <a:pPr algn="ctr"/>
                      <a:r>
                        <a:rPr lang="zh-TW" altLang="en-US" sz="1000" dirty="0">
                          <a:latin typeface="Meiryo UI" panose="020B0604030504040204" pitchFamily="50" charset="-128"/>
                          <a:ea typeface="Meiryo UI" panose="020B0604030504040204" pitchFamily="50" charset="-128"/>
                          <a:cs typeface="Arial" panose="020B0604020202020204" pitchFamily="34" charset="0"/>
                        </a:rPr>
                        <a:t>4  x SFF8644</a:t>
                      </a:r>
                    </a:p>
                  </a:txBody>
                  <a:tcPr marL="121920" marR="121920" marT="60960" marB="60960"/>
                </a:tc>
                <a:extLst>
                  <a:ext uri="{0D108BD9-81ED-4DB2-BD59-A6C34878D82A}">
                    <a16:rowId xmlns:a16="http://schemas.microsoft.com/office/drawing/2014/main" val="417990189"/>
                  </a:ext>
                </a:extLst>
              </a:tr>
            </a:tbl>
          </a:graphicData>
        </a:graphic>
      </p:graphicFrame>
      <p:sp>
        <p:nvSpPr>
          <p:cNvPr id="23" name="矩形: 圓角 22">
            <a:extLst>
              <a:ext uri="{FF2B5EF4-FFF2-40B4-BE49-F238E27FC236}">
                <a16:creationId xmlns:a16="http://schemas.microsoft.com/office/drawing/2014/main" id="{8F752D94-F8AE-4D9E-B357-906646063CF2}"/>
              </a:ext>
            </a:extLst>
          </p:cNvPr>
          <p:cNvSpPr/>
          <p:nvPr/>
        </p:nvSpPr>
        <p:spPr>
          <a:xfrm>
            <a:off x="967091" y="5178663"/>
            <a:ext cx="5260568" cy="1416195"/>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462063" y="5246068"/>
            <a:ext cx="6041435" cy="1261884"/>
          </a:xfrm>
          <a:prstGeom prst="rect">
            <a:avLst/>
          </a:prstGeom>
          <a:noFill/>
        </p:spPr>
        <p:txBody>
          <a:bodyPr wrap="square" lIns="121920" tIns="60960" rIns="121920" bIns="60960" rtlCol="0" anchor="t">
            <a:spAutoFit/>
          </a:bodyPr>
          <a:lstStyle/>
          <a:p>
            <a:pPr marL="457188" lvl="1" fontAlgn="base">
              <a:lnSpc>
                <a:spcPct val="150000"/>
              </a:lnSpc>
              <a:spcBef>
                <a:spcPts val="800"/>
              </a:spcBef>
              <a:buClr>
                <a:srgbClr val="FA7100"/>
              </a:buClr>
              <a:buSzPct val="80000"/>
            </a:pPr>
            <a:r>
              <a:rPr lang="en-US" altLang="zh-CN"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は最大</a:t>
            </a:r>
            <a:r>
              <a:rPr lang="en-US" altLang="zh-TW" sz="1200" b="1" dirty="0" smtClean="0">
                <a:solidFill>
                  <a:srgbClr val="FA7100"/>
                </a:solidFill>
                <a:latin typeface="Meiryo UI" panose="020B0604030504040204" pitchFamily="50" charset="-128"/>
                <a:ea typeface="Meiryo UI" panose="020B0604030504040204" pitchFamily="50" charset="-128"/>
                <a:cs typeface="Arial" panose="020B0604020202020204" pitchFamily="34" charset="0"/>
              </a:rPr>
              <a:t>16</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個の</a:t>
            </a:r>
            <a:r>
              <a:rPr lang="en-US" altLang="ja-JP"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QNAP</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SAS </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JBOD</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エンクロージャに対応</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 </a:t>
            </a:r>
            <a:endParaRPr lang="zh-TW"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749270" lvl="1" indent="-139697">
              <a:spcBef>
                <a:spcPts val="800"/>
              </a:spcBef>
              <a:buClr>
                <a:srgbClr val="FA7100"/>
              </a:buClr>
              <a:buSzPct val="80000"/>
              <a:buFont typeface="Arial" panose="020B0604020202020204" pitchFamily="34" charset="0"/>
              <a:buChar char="•"/>
            </a:pP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12</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ベイ</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TL-R1220Sep-RP</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または</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16</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ベイ</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TL-R1620Sep-RP</a:t>
            </a:r>
            <a:endPar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749270" lvl="1" indent="-139697">
              <a:spcBef>
                <a:spcPts val="800"/>
              </a:spcBef>
              <a:buClr>
                <a:srgbClr val="FA7100"/>
              </a:buClr>
              <a:buSzPct val="80000"/>
              <a:buFont typeface="Arial" panose="020B0604020202020204" pitchFamily="34" charset="0"/>
              <a:buChar char="•"/>
            </a:pP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各</a:t>
            </a:r>
            <a:r>
              <a:rPr lang="en-US" altLang="zh-CN"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に</a:t>
            </a:r>
            <a:r>
              <a:rPr lang="ja-JP" altLang="en-US" sz="1200" b="1" dirty="0" smtClean="0">
                <a:solidFill>
                  <a:srgbClr val="FA7100"/>
                </a:solidFill>
                <a:latin typeface="Meiryo UI" panose="020B0604030504040204" pitchFamily="50" charset="-128"/>
                <a:ea typeface="Meiryo UI" panose="020B0604030504040204" pitchFamily="50" charset="-128"/>
                <a:cs typeface="Arial" panose="020B0604020202020204" pitchFamily="34" charset="0"/>
              </a:rPr>
              <a:t>数百台の</a:t>
            </a:r>
            <a:r>
              <a:rPr lang="en-US" altLang="ja-JP" sz="1200" b="1" dirty="0" smtClean="0">
                <a:solidFill>
                  <a:srgbClr val="FA7100"/>
                </a:solidFill>
                <a:latin typeface="Meiryo UI" panose="020B0604030504040204" pitchFamily="50" charset="-128"/>
                <a:ea typeface="Meiryo UI" panose="020B0604030504040204" pitchFamily="50" charset="-128"/>
                <a:cs typeface="Arial" panose="020B0604020202020204" pitchFamily="34" charset="0"/>
              </a:rPr>
              <a:t>H</a:t>
            </a:r>
            <a:r>
              <a:rPr lang="en-US" altLang="zh-CN" sz="1200" b="1" dirty="0" smtClean="0">
                <a:solidFill>
                  <a:srgbClr val="FA7100"/>
                </a:solidFill>
                <a:latin typeface="Meiryo UI" panose="020B0604030504040204" pitchFamily="50" charset="-128"/>
                <a:ea typeface="Meiryo UI" panose="020B0604030504040204" pitchFamily="50" charset="-128"/>
                <a:cs typeface="Arial" panose="020B0604020202020204" pitchFamily="34" charset="0"/>
              </a:rPr>
              <a:t>DD</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を搭載、未フォーマット時</a:t>
            </a:r>
            <a:r>
              <a:rPr lang="en-US" altLang="zh-CN" sz="1200" b="1" dirty="0" smtClean="0">
                <a:solidFill>
                  <a:srgbClr val="FA7100"/>
                </a:solidFill>
                <a:latin typeface="Meiryo UI" panose="020B0604030504040204" pitchFamily="50" charset="-128"/>
                <a:ea typeface="Meiryo UI" panose="020B0604030504040204" pitchFamily="50" charset="-128"/>
                <a:cs typeface="Arial" panose="020B0604020202020204" pitchFamily="34" charset="0"/>
              </a:rPr>
              <a:t>1~3PB </a:t>
            </a: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の</a:t>
            </a:r>
            <a:r>
              <a:rPr lang="en-US" altLang="zh-CN"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HDD</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容量</a:t>
            </a:r>
            <a:endParaRPr lang="en-US" altLang="zh-CN" sz="12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749270" lvl="1" indent="-139697">
              <a:spcBef>
                <a:spcPts val="800"/>
              </a:spcBef>
              <a:buClr>
                <a:srgbClr val="FA7100"/>
              </a:buClr>
              <a:buSzPct val="80000"/>
              <a:buFont typeface="Arial" panose="020B0604020202020204" pitchFamily="34" charset="0"/>
              <a:buChar char="•"/>
            </a:pPr>
            <a:r>
              <a:rPr lang="en-US" altLang="zh-CN"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SAS </a:t>
            </a:r>
            <a:r>
              <a:rPr lang="en-US" altLang="zh-CN"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JBOD</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は</a:t>
            </a:r>
            <a:r>
              <a:rPr lang="en-US" altLang="zh-CN"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の既存のストレージプールを拡張できます</a:t>
            </a:r>
            <a:endParaRPr lang="en-US" altLang="zh-CN" sz="12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7" name="文字方塊 36">
            <a:extLst>
              <a:ext uri="{FF2B5EF4-FFF2-40B4-BE49-F238E27FC236}">
                <a16:creationId xmlns:a16="http://schemas.microsoft.com/office/drawing/2014/main" id="{416918FD-C6C7-44F5-9B5D-CB0353654837}"/>
              </a:ext>
            </a:extLst>
          </p:cNvPr>
          <p:cNvSpPr txBox="1"/>
          <p:nvPr/>
        </p:nvSpPr>
        <p:spPr>
          <a:xfrm>
            <a:off x="967091" y="78132"/>
            <a:ext cx="10545460" cy="1323439"/>
          </a:xfrm>
          <a:prstGeom prst="rect">
            <a:avLst/>
          </a:prstGeom>
          <a:noFill/>
        </p:spPr>
        <p:txBody>
          <a:bodyPr wrap="square" rtlCol="0">
            <a:spAutoFit/>
          </a:bodyPr>
          <a:lstStyle/>
          <a:p>
            <a:r>
              <a:rPr lang="en-US" altLang="zh-TW"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QNAP SAS 12Gb/s 12</a:t>
            </a:r>
            <a:r>
              <a:rPr lang="ja-JP" altLang="en-US"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ベイおよび</a:t>
            </a:r>
            <a:r>
              <a:rPr lang="en-US" altLang="ja-JP"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16</a:t>
            </a:r>
            <a:r>
              <a:rPr lang="ja-JP" altLang="en-US"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ベイ</a:t>
            </a:r>
            <a:r>
              <a:rPr lang="en-US" altLang="ja-JP"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JBOD</a:t>
            </a:r>
            <a:r>
              <a:rPr lang="ja-JP" altLang="en-US"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ユニットで</a:t>
            </a:r>
            <a:r>
              <a:rPr lang="en-US" altLang="zh-TW"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PB</a:t>
            </a:r>
            <a:r>
              <a:rPr lang="ja-JP" altLang="en-US" sz="4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ストレージ容量に到達</a:t>
            </a:r>
            <a:endParaRPr lang="en-US" altLang="zh-TW" sz="40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5" name="文字方塊 34">
            <a:extLst>
              <a:ext uri="{FF2B5EF4-FFF2-40B4-BE49-F238E27FC236}">
                <a16:creationId xmlns:a16="http://schemas.microsoft.com/office/drawing/2014/main" id="{1C889B6C-908B-B04B-8E41-492CB8E21106}"/>
              </a:ext>
            </a:extLst>
          </p:cNvPr>
          <p:cNvSpPr txBox="1"/>
          <p:nvPr/>
        </p:nvSpPr>
        <p:spPr>
          <a:xfrm>
            <a:off x="7084879" y="6256303"/>
            <a:ext cx="36606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ja-JP" altLang="en-US" sz="800" dirty="0">
                <a:solidFill>
                  <a:schemeClr val="bg1"/>
                </a:solidFill>
                <a:latin typeface="Meiryo UI" panose="020B0604030504040204" pitchFamily="50" charset="-128"/>
                <a:ea typeface="Meiryo UI" panose="020B0604030504040204" pitchFamily="50" charset="-128"/>
                <a:cs typeface="Arial" panose="020B0604020202020204" pitchFamily="34" charset="0"/>
              </a:rPr>
              <a:t>上記</a:t>
            </a:r>
            <a:r>
              <a:rPr lang="ja-JP" altLang="en-US" sz="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のデータは</a:t>
            </a:r>
            <a:r>
              <a:rPr lang="en" altLang="ja-JP" sz="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IC</a:t>
            </a:r>
            <a:r>
              <a:rPr lang="ja-JP" altLang="en-US" sz="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ベンダーのデータシートに基づいた、参照目的のデータです。</a:t>
            </a:r>
            <a:r>
              <a:rPr lang="ja-JP" altLang="en-US" sz="800" dirty="0">
                <a:solidFill>
                  <a:schemeClr val="bg1"/>
                </a:solidFill>
                <a:latin typeface="Meiryo UI" panose="020B0604030504040204" pitchFamily="50" charset="-128"/>
                <a:ea typeface="Meiryo UI" panose="020B0604030504040204" pitchFamily="50" charset="-128"/>
                <a:cs typeface="Arial" panose="020B0604020202020204" pitchFamily="34" charset="0"/>
              </a:rPr>
              <a:t>実際</a:t>
            </a:r>
            <a:r>
              <a:rPr lang="ja-JP" altLang="en-US" sz="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のデータはホスト、拡張ユニット、ドライブ</a:t>
            </a:r>
            <a:r>
              <a:rPr lang="ja-JP" altLang="en-US" sz="800" dirty="0">
                <a:solidFill>
                  <a:schemeClr val="bg1"/>
                </a:solidFill>
                <a:latin typeface="Meiryo UI" panose="020B0604030504040204" pitchFamily="50" charset="-128"/>
                <a:ea typeface="Meiryo UI" panose="020B0604030504040204" pitchFamily="50" charset="-128"/>
                <a:cs typeface="Arial" panose="020B0604020202020204" pitchFamily="34" charset="0"/>
              </a:rPr>
              <a:t>に</a:t>
            </a:r>
            <a:r>
              <a:rPr lang="ja-JP" altLang="en-US" sz="8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よって異なる場合があります。</a:t>
            </a:r>
            <a:endParaRPr lang="zh-TW" sz="8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39" name="群組 38">
            <a:extLst>
              <a:ext uri="{FF2B5EF4-FFF2-40B4-BE49-F238E27FC236}">
                <a16:creationId xmlns:a16="http://schemas.microsoft.com/office/drawing/2014/main" id="{5390B4F3-B5CD-4197-A69C-BC6CDBB8A1C0}"/>
              </a:ext>
            </a:extLst>
          </p:cNvPr>
          <p:cNvGrpSpPr/>
          <p:nvPr/>
        </p:nvGrpSpPr>
        <p:grpSpPr>
          <a:xfrm>
            <a:off x="1288007" y="1693780"/>
            <a:ext cx="4737599" cy="3805804"/>
            <a:chOff x="183104" y="1745928"/>
            <a:chExt cx="4737599" cy="3141813"/>
          </a:xfrm>
        </p:grpSpPr>
        <p:cxnSp>
          <p:nvCxnSpPr>
            <p:cNvPr id="40" name="直線接點 39">
              <a:extLst>
                <a:ext uri="{FF2B5EF4-FFF2-40B4-BE49-F238E27FC236}">
                  <a16:creationId xmlns:a16="http://schemas.microsoft.com/office/drawing/2014/main" id="{25F2ED1A-5188-48B8-A7C2-9E60FEF67570}"/>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51EF6D43-CCD8-4F2C-B2C0-86BE20B25EC6}"/>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C19E8E6-3EFA-4942-9E10-BE423B1BB428}"/>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031C8CA-4A0F-43D0-B6C4-7D317AF1BDA9}"/>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E111F32E-CAEA-469D-BFE5-E2C1D70A5FAD}"/>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CB2FB1E6-3216-453A-AFD5-85ADE5526B7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DF05DB32-FB0F-4571-AC3F-CC83344FE3BA}"/>
                </a:ext>
              </a:extLst>
            </p:cNvPr>
            <p:cNvGrpSpPr/>
            <p:nvPr/>
          </p:nvGrpSpPr>
          <p:grpSpPr>
            <a:xfrm>
              <a:off x="341212" y="2672206"/>
              <a:ext cx="4348938" cy="1680022"/>
              <a:chOff x="341212" y="2672206"/>
              <a:chExt cx="4348938" cy="1680022"/>
            </a:xfrm>
          </p:grpSpPr>
          <p:pic>
            <p:nvPicPr>
              <p:cNvPr id="53" name="圖片 52">
                <a:extLst>
                  <a:ext uri="{FF2B5EF4-FFF2-40B4-BE49-F238E27FC236}">
                    <a16:creationId xmlns:a16="http://schemas.microsoft.com/office/drawing/2014/main" id="{9600A4F1-06EF-4B4A-B742-9375C56729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54" name="圖片 53">
                <a:extLst>
                  <a:ext uri="{FF2B5EF4-FFF2-40B4-BE49-F238E27FC236}">
                    <a16:creationId xmlns:a16="http://schemas.microsoft.com/office/drawing/2014/main" id="{52EFD3DD-FDF4-4FCA-BD23-5CC1F2E44F1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55" name="圖片 54">
                <a:extLst>
                  <a:ext uri="{FF2B5EF4-FFF2-40B4-BE49-F238E27FC236}">
                    <a16:creationId xmlns:a16="http://schemas.microsoft.com/office/drawing/2014/main" id="{9C7746DD-C41C-47D0-B7A1-873551260F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56" name="圖片 55">
                <a:extLst>
                  <a:ext uri="{FF2B5EF4-FFF2-40B4-BE49-F238E27FC236}">
                    <a16:creationId xmlns:a16="http://schemas.microsoft.com/office/drawing/2014/main" id="{86C1AAA3-59EA-4C12-9406-06FD08BA4B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57" name="圖片 56">
                <a:extLst>
                  <a:ext uri="{FF2B5EF4-FFF2-40B4-BE49-F238E27FC236}">
                    <a16:creationId xmlns:a16="http://schemas.microsoft.com/office/drawing/2014/main" id="{C99FAEB5-4E12-4525-9575-59533705CC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58" name="圖片 57">
                <a:extLst>
                  <a:ext uri="{FF2B5EF4-FFF2-40B4-BE49-F238E27FC236}">
                    <a16:creationId xmlns:a16="http://schemas.microsoft.com/office/drawing/2014/main" id="{66F35E0E-1DCF-4EB7-BEEF-FCAF58F31A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8" name="圖片 47">
              <a:extLst>
                <a:ext uri="{FF2B5EF4-FFF2-40B4-BE49-F238E27FC236}">
                  <a16:creationId xmlns:a16="http://schemas.microsoft.com/office/drawing/2014/main" id="{1B1C7098-5B6E-456F-89AB-C4FAAC2BBEFC}"/>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49" name="圖片 48">
              <a:extLst>
                <a:ext uri="{FF2B5EF4-FFF2-40B4-BE49-F238E27FC236}">
                  <a16:creationId xmlns:a16="http://schemas.microsoft.com/office/drawing/2014/main" id="{7373F2B0-129C-4A14-93D5-A8E624D99E34}"/>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50" name="TextBox 17">
              <a:extLst>
                <a:ext uri="{FF2B5EF4-FFF2-40B4-BE49-F238E27FC236}">
                  <a16:creationId xmlns:a16="http://schemas.microsoft.com/office/drawing/2014/main" id="{7657E4F2-21C5-44CF-B9D5-020A5DDF4F0E}"/>
                </a:ext>
              </a:extLst>
            </p:cNvPr>
            <p:cNvSpPr txBox="1"/>
            <p:nvPr/>
          </p:nvSpPr>
          <p:spPr>
            <a:xfrm>
              <a:off x="580229" y="4349171"/>
              <a:ext cx="1731564" cy="245558"/>
            </a:xfrm>
            <a:prstGeom prst="rect">
              <a:avLst/>
            </a:prstGeom>
            <a:noFill/>
          </p:spPr>
          <p:txBody>
            <a:bodyPr wrap="none" rtlCol="0">
              <a:spAutoFit/>
            </a:bodyPr>
            <a:lstStyle/>
            <a:p>
              <a:r>
                <a:rPr lang="en-US" sz="1333" b="1">
                  <a:solidFill>
                    <a:schemeClr val="bg1"/>
                  </a:solidFill>
                  <a:latin typeface="Meiryo UI" panose="020B0604030504040204" pitchFamily="50" charset="-128"/>
                  <a:ea typeface="Meiryo UI" panose="020B0604030504040204" pitchFamily="50" charset="-128"/>
                  <a:sym typeface="Arial" panose="020B0604020202020204" pitchFamily="34" charset="0"/>
                </a:rPr>
                <a:t>TL-R1620Sep-RP</a:t>
              </a:r>
            </a:p>
          </p:txBody>
        </p:sp>
        <p:sp>
          <p:nvSpPr>
            <p:cNvPr id="51" name="TextBox 17">
              <a:extLst>
                <a:ext uri="{FF2B5EF4-FFF2-40B4-BE49-F238E27FC236}">
                  <a16:creationId xmlns:a16="http://schemas.microsoft.com/office/drawing/2014/main" id="{EB3DC2CD-57CA-47FC-9956-41053088447C}"/>
                </a:ext>
              </a:extLst>
            </p:cNvPr>
            <p:cNvSpPr txBox="1"/>
            <p:nvPr/>
          </p:nvSpPr>
          <p:spPr>
            <a:xfrm>
              <a:off x="2842583" y="4350976"/>
              <a:ext cx="1805486" cy="245558"/>
            </a:xfrm>
            <a:prstGeom prst="rect">
              <a:avLst/>
            </a:prstGeom>
            <a:noFill/>
          </p:spPr>
          <p:txBody>
            <a:bodyPr wrap="square" rtlCol="0">
              <a:spAutoFit/>
            </a:bodyPr>
            <a:lstStyle/>
            <a:p>
              <a:r>
                <a:rPr lang="en-US" altLang="zh-TW" sz="1333" b="1">
                  <a:solidFill>
                    <a:schemeClr val="bg1"/>
                  </a:solidFill>
                  <a:latin typeface="Meiryo UI" panose="020B0604030504040204" pitchFamily="50" charset="-128"/>
                  <a:ea typeface="Meiryo UI" panose="020B0604030504040204" pitchFamily="50" charset="-128"/>
                  <a:sym typeface="Arial" panose="020B0604020202020204" pitchFamily="34" charset="0"/>
                </a:rPr>
                <a:t>TL-R1620Sep-RP</a:t>
              </a:r>
            </a:p>
          </p:txBody>
        </p:sp>
        <p:pic>
          <p:nvPicPr>
            <p:cNvPr id="52" name="圖片 51">
              <a:extLst>
                <a:ext uri="{FF2B5EF4-FFF2-40B4-BE49-F238E27FC236}">
                  <a16:creationId xmlns:a16="http://schemas.microsoft.com/office/drawing/2014/main" id="{F3152C47-B1E7-4B84-94D2-57A25C10F03F}"/>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pic>
        <p:nvPicPr>
          <p:cNvPr id="59" name="圖片 58">
            <a:extLst>
              <a:ext uri="{FF2B5EF4-FFF2-40B4-BE49-F238E27FC236}">
                <a16:creationId xmlns:a16="http://schemas.microsoft.com/office/drawing/2014/main" id="{F976D83E-4FAD-47A7-BE32-EA09D8EE2487}"/>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1820141" y="1731696"/>
            <a:ext cx="3386995" cy="826427"/>
          </a:xfrm>
          <a:prstGeom prst="rect">
            <a:avLst/>
          </a:prstGeom>
        </p:spPr>
      </p:pic>
    </p:spTree>
    <p:extLst>
      <p:ext uri="{BB962C8B-B14F-4D97-AF65-F5344CB8AC3E}">
        <p14:creationId xmlns:p14="http://schemas.microsoft.com/office/powerpoint/2010/main" val="315349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33" name="矩形: 圓角 22">
            <a:extLst>
              <a:ext uri="{FF2B5EF4-FFF2-40B4-BE49-F238E27FC236}">
                <a16:creationId xmlns:a16="http://schemas.microsoft.com/office/drawing/2014/main" id="{308D7ABA-32FB-404A-9DC0-1EBBD907F8BE}"/>
              </a:ext>
            </a:extLst>
          </p:cNvPr>
          <p:cNvSpPr/>
          <p:nvPr/>
        </p:nvSpPr>
        <p:spPr>
          <a:xfrm>
            <a:off x="7442055" y="4601927"/>
            <a:ext cx="4589168" cy="1268175"/>
          </a:xfrm>
          <a:prstGeom prst="roundRect">
            <a:avLst>
              <a:gd name="adj" fmla="val 3329"/>
            </a:avLst>
          </a:prstGeom>
          <a:gradFill>
            <a:gsLst>
              <a:gs pos="22000">
                <a:srgbClr val="2B3645"/>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00FA00"/>
                </a:gs>
                <a:gs pos="37000">
                  <a:srgbClr val="00FA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74" name="Google Shape;74;p23"/>
          <p:cNvPicPr preferRelativeResize="0"/>
          <p:nvPr/>
        </p:nvPicPr>
        <p:blipFill rotWithShape="1">
          <a:blip r:embed="rId3">
            <a:alphaModFix/>
          </a:blip>
          <a:srcRect/>
          <a:stretch/>
        </p:blipFill>
        <p:spPr>
          <a:xfrm>
            <a:off x="7452216" y="1861391"/>
            <a:ext cx="4589168" cy="2501276"/>
          </a:xfrm>
          <a:prstGeom prst="rect">
            <a:avLst/>
          </a:prstGeom>
          <a:noFill/>
          <a:ln>
            <a:noFill/>
          </a:ln>
          <a:effectLst>
            <a:outerShdw blurRad="342900" dist="177800" dir="3600000" algn="ctr" rotWithShape="0">
              <a:srgbClr val="000000">
                <a:alpha val="40000"/>
              </a:srgbClr>
            </a:outerShdw>
          </a:effectLst>
        </p:spPr>
      </p:pic>
      <p:grpSp>
        <p:nvGrpSpPr>
          <p:cNvPr id="76" name="Google Shape;76;p23"/>
          <p:cNvGrpSpPr/>
          <p:nvPr/>
        </p:nvGrpSpPr>
        <p:grpSpPr>
          <a:xfrm>
            <a:off x="491697" y="1545019"/>
            <a:ext cx="6960517" cy="4782030"/>
            <a:chOff x="150616" y="1243276"/>
            <a:chExt cx="7442200" cy="5112962"/>
          </a:xfrm>
        </p:grpSpPr>
        <p:pic>
          <p:nvPicPr>
            <p:cNvPr id="77" name="Google Shape;77;p23" descr="一張含有 文字, 電子用品 的圖片&#10;&#10;自動產生的描述"/>
            <p:cNvPicPr preferRelativeResize="0"/>
            <p:nvPr/>
          </p:nvPicPr>
          <p:blipFill rotWithShape="1">
            <a:blip r:embed="rId4">
              <a:alphaModFix/>
            </a:blip>
            <a:srcRect/>
            <a:stretch/>
          </p:blipFill>
          <p:spPr>
            <a:xfrm>
              <a:off x="2475057" y="1243276"/>
              <a:ext cx="2590800" cy="2590800"/>
            </a:xfrm>
            <a:prstGeom prst="rect">
              <a:avLst/>
            </a:prstGeom>
            <a:noFill/>
            <a:ln>
              <a:noFill/>
            </a:ln>
          </p:spPr>
        </p:pic>
        <p:pic>
          <p:nvPicPr>
            <p:cNvPr id="78" name="Google Shape;78;p23"/>
            <p:cNvPicPr preferRelativeResize="0"/>
            <p:nvPr/>
          </p:nvPicPr>
          <p:blipFill rotWithShape="1">
            <a:blip r:embed="rId5">
              <a:alphaModFix/>
            </a:blip>
            <a:srcRect/>
            <a:stretch/>
          </p:blipFill>
          <p:spPr>
            <a:xfrm>
              <a:off x="5121254" y="1509359"/>
              <a:ext cx="2230346" cy="2230346"/>
            </a:xfrm>
            <a:prstGeom prst="rect">
              <a:avLst/>
            </a:prstGeom>
            <a:noFill/>
            <a:ln>
              <a:noFill/>
            </a:ln>
          </p:spPr>
        </p:pic>
        <p:grpSp>
          <p:nvGrpSpPr>
            <p:cNvPr id="79" name="Google Shape;79;p23"/>
            <p:cNvGrpSpPr/>
            <p:nvPr/>
          </p:nvGrpSpPr>
          <p:grpSpPr>
            <a:xfrm>
              <a:off x="4977424" y="3891808"/>
              <a:ext cx="2615392" cy="2464430"/>
              <a:chOff x="576844" y="2275242"/>
              <a:chExt cx="3080756" cy="4754880"/>
            </a:xfrm>
          </p:grpSpPr>
          <p:sp>
            <p:nvSpPr>
              <p:cNvPr id="80" name="Google Shape;80;p23"/>
              <p:cNvSpPr/>
              <p:nvPr/>
            </p:nvSpPr>
            <p:spPr>
              <a:xfrm>
                <a:off x="576844" y="2275242"/>
                <a:ext cx="2743200" cy="4754880"/>
              </a:xfrm>
              <a:prstGeom prst="rect">
                <a:avLst/>
              </a:prstGeom>
              <a:gradFill>
                <a:gsLst>
                  <a:gs pos="0">
                    <a:srgbClr val="FFFFFF">
                      <a:alpha val="83921"/>
                    </a:srgbClr>
                  </a:gs>
                  <a:gs pos="13000">
                    <a:srgbClr val="FFFFFF">
                      <a:alpha val="89803"/>
                    </a:srgbClr>
                  </a:gs>
                  <a:gs pos="93000">
                    <a:srgbClr val="F5F5F5">
                      <a:alpha val="81960"/>
                    </a:srgbClr>
                  </a:gs>
                  <a:gs pos="100000">
                    <a:srgbClr val="BFBFBF">
                      <a:alpha val="6392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81" name="Google Shape;81;p23"/>
              <p:cNvPicPr preferRelativeResize="0"/>
              <p:nvPr/>
            </p:nvPicPr>
            <p:blipFill rotWithShape="1">
              <a:blip r:embed="rId6">
                <a:alphaModFix/>
              </a:blip>
              <a:srcRect t="62821"/>
              <a:stretch/>
            </p:blipFill>
            <p:spPr>
              <a:xfrm rot="-5400000">
                <a:off x="1258118" y="4337170"/>
                <a:ext cx="4461410" cy="337554"/>
              </a:xfrm>
              <a:prstGeom prst="rect">
                <a:avLst/>
              </a:prstGeom>
              <a:noFill/>
              <a:ln>
                <a:noFill/>
              </a:ln>
            </p:spPr>
          </p:pic>
        </p:grpSp>
        <p:grpSp>
          <p:nvGrpSpPr>
            <p:cNvPr id="82" name="Google Shape;82;p23"/>
            <p:cNvGrpSpPr/>
            <p:nvPr/>
          </p:nvGrpSpPr>
          <p:grpSpPr>
            <a:xfrm>
              <a:off x="150617" y="3468956"/>
              <a:ext cx="7210912" cy="2887282"/>
              <a:chOff x="150617" y="3468956"/>
              <a:chExt cx="7210912" cy="2887282"/>
            </a:xfrm>
          </p:grpSpPr>
          <p:grpSp>
            <p:nvGrpSpPr>
              <p:cNvPr id="83" name="Google Shape;83;p23"/>
              <p:cNvGrpSpPr/>
              <p:nvPr/>
            </p:nvGrpSpPr>
            <p:grpSpPr>
              <a:xfrm>
                <a:off x="150617" y="3891808"/>
                <a:ext cx="2615392" cy="2464430"/>
                <a:chOff x="576844" y="2275242"/>
                <a:chExt cx="3080756" cy="4754880"/>
              </a:xfrm>
            </p:grpSpPr>
            <p:sp>
              <p:nvSpPr>
                <p:cNvPr id="84" name="Google Shape;84;p23"/>
                <p:cNvSpPr/>
                <p:nvPr/>
              </p:nvSpPr>
              <p:spPr>
                <a:xfrm>
                  <a:off x="576844" y="2275242"/>
                  <a:ext cx="2743201" cy="4754880"/>
                </a:xfrm>
                <a:prstGeom prst="rect">
                  <a:avLst/>
                </a:prstGeom>
                <a:gradFill>
                  <a:gsLst>
                    <a:gs pos="0">
                      <a:srgbClr val="FFFFFF">
                        <a:alpha val="83921"/>
                      </a:srgbClr>
                    </a:gs>
                    <a:gs pos="13000">
                      <a:srgbClr val="FFFFFF">
                        <a:alpha val="89803"/>
                      </a:srgbClr>
                    </a:gs>
                    <a:gs pos="93000">
                      <a:srgbClr val="F5F5F5">
                        <a:alpha val="81960"/>
                      </a:srgbClr>
                    </a:gs>
                    <a:gs pos="100000">
                      <a:srgbClr val="BFBFBF">
                        <a:alpha val="6392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85" name="Google Shape;85;p23"/>
                <p:cNvPicPr preferRelativeResize="0"/>
                <p:nvPr/>
              </p:nvPicPr>
              <p:blipFill rotWithShape="1">
                <a:blip r:embed="rId6">
                  <a:alphaModFix/>
                </a:blip>
                <a:srcRect t="62821"/>
                <a:stretch/>
              </p:blipFill>
              <p:spPr>
                <a:xfrm rot="-5400000">
                  <a:off x="1258118" y="4337170"/>
                  <a:ext cx="4461410" cy="337554"/>
                </a:xfrm>
                <a:prstGeom prst="rect">
                  <a:avLst/>
                </a:prstGeom>
                <a:noFill/>
                <a:ln>
                  <a:noFill/>
                </a:ln>
              </p:spPr>
            </p:pic>
          </p:grpSp>
          <p:pic>
            <p:nvPicPr>
              <p:cNvPr id="86" name="Google Shape;86;p23" descr="一張含有 文字, 綠色, 電子用品, 顯示 的圖片&#10;&#10;自動產生的描述"/>
              <p:cNvPicPr preferRelativeResize="0"/>
              <p:nvPr/>
            </p:nvPicPr>
            <p:blipFill rotWithShape="1">
              <a:blip r:embed="rId7">
                <a:alphaModFix/>
              </a:blip>
              <a:srcRect/>
              <a:stretch/>
            </p:blipFill>
            <p:spPr>
              <a:xfrm>
                <a:off x="150617" y="3468956"/>
                <a:ext cx="2328826" cy="476250"/>
              </a:xfrm>
              <a:prstGeom prst="rect">
                <a:avLst/>
              </a:prstGeom>
              <a:noFill/>
              <a:ln>
                <a:noFill/>
              </a:ln>
              <a:effectLst>
                <a:outerShdw blurRad="190500" dist="114300" dir="3960000" algn="tl" rotWithShape="0">
                  <a:srgbClr val="000000">
                    <a:alpha val="40000"/>
                  </a:srgbClr>
                </a:outerShdw>
              </a:effectLst>
            </p:spPr>
          </p:pic>
          <p:grpSp>
            <p:nvGrpSpPr>
              <p:cNvPr id="87" name="Google Shape;87;p23"/>
              <p:cNvGrpSpPr/>
              <p:nvPr/>
            </p:nvGrpSpPr>
            <p:grpSpPr>
              <a:xfrm>
                <a:off x="2564021" y="3891808"/>
                <a:ext cx="2615392" cy="2464430"/>
                <a:chOff x="576844" y="2275242"/>
                <a:chExt cx="3080756" cy="4754880"/>
              </a:xfrm>
            </p:grpSpPr>
            <p:sp>
              <p:nvSpPr>
                <p:cNvPr id="88" name="Google Shape;88;p23"/>
                <p:cNvSpPr/>
                <p:nvPr/>
              </p:nvSpPr>
              <p:spPr>
                <a:xfrm>
                  <a:off x="576844" y="2275242"/>
                  <a:ext cx="2743201" cy="4754880"/>
                </a:xfrm>
                <a:prstGeom prst="rect">
                  <a:avLst/>
                </a:prstGeom>
                <a:gradFill>
                  <a:gsLst>
                    <a:gs pos="0">
                      <a:srgbClr val="FFFFFF">
                        <a:alpha val="83921"/>
                      </a:srgbClr>
                    </a:gs>
                    <a:gs pos="13000">
                      <a:srgbClr val="FFFFFF">
                        <a:alpha val="89803"/>
                      </a:srgbClr>
                    </a:gs>
                    <a:gs pos="93000">
                      <a:srgbClr val="F5F5F5">
                        <a:alpha val="81960"/>
                      </a:srgbClr>
                    </a:gs>
                    <a:gs pos="100000">
                      <a:srgbClr val="BFBFBF">
                        <a:alpha val="6392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89" name="Google Shape;89;p23"/>
                <p:cNvPicPr preferRelativeResize="0"/>
                <p:nvPr/>
              </p:nvPicPr>
              <p:blipFill rotWithShape="1">
                <a:blip r:embed="rId6">
                  <a:alphaModFix/>
                </a:blip>
                <a:srcRect t="62821"/>
                <a:stretch/>
              </p:blipFill>
              <p:spPr>
                <a:xfrm rot="-5400000">
                  <a:off x="1258118" y="4337170"/>
                  <a:ext cx="4461410" cy="337554"/>
                </a:xfrm>
                <a:prstGeom prst="rect">
                  <a:avLst/>
                </a:prstGeom>
                <a:noFill/>
                <a:ln>
                  <a:noFill/>
                </a:ln>
              </p:spPr>
            </p:pic>
          </p:grpSp>
          <p:pic>
            <p:nvPicPr>
              <p:cNvPr id="90" name="Google Shape;90;p23" descr="一張含有 文字, 綠色, 電子用品, 顯示 的圖片&#10;&#10;自動產生的描述"/>
              <p:cNvPicPr preferRelativeResize="0"/>
              <p:nvPr/>
            </p:nvPicPr>
            <p:blipFill rotWithShape="1">
              <a:blip r:embed="rId7">
                <a:alphaModFix/>
              </a:blip>
              <a:srcRect/>
              <a:stretch/>
            </p:blipFill>
            <p:spPr>
              <a:xfrm>
                <a:off x="2564021" y="3468956"/>
                <a:ext cx="2328826" cy="476250"/>
              </a:xfrm>
              <a:prstGeom prst="rect">
                <a:avLst/>
              </a:prstGeom>
              <a:noFill/>
              <a:ln>
                <a:noFill/>
              </a:ln>
              <a:effectLst>
                <a:outerShdw blurRad="190500" dist="114300" dir="3960000" algn="tl" rotWithShape="0">
                  <a:srgbClr val="000000">
                    <a:alpha val="40000"/>
                  </a:srgbClr>
                </a:outerShdw>
              </a:effectLst>
            </p:spPr>
          </p:pic>
          <p:pic>
            <p:nvPicPr>
              <p:cNvPr id="91" name="Google Shape;91;p23" descr="一張含有 文字, 綠色, 電子用品, 顯示 的圖片&#10;&#10;自動產生的描述"/>
              <p:cNvPicPr preferRelativeResize="0"/>
              <p:nvPr/>
            </p:nvPicPr>
            <p:blipFill rotWithShape="1">
              <a:blip r:embed="rId7">
                <a:alphaModFix/>
              </a:blip>
              <a:srcRect/>
              <a:stretch/>
            </p:blipFill>
            <p:spPr>
              <a:xfrm>
                <a:off x="4977424" y="3468956"/>
                <a:ext cx="2328826" cy="476250"/>
              </a:xfrm>
              <a:prstGeom prst="rect">
                <a:avLst/>
              </a:prstGeom>
              <a:noFill/>
              <a:ln>
                <a:noFill/>
              </a:ln>
              <a:effectLst>
                <a:outerShdw blurRad="190500" dist="114300" dir="3960000" algn="tl" rotWithShape="0">
                  <a:srgbClr val="000000">
                    <a:alpha val="40000"/>
                  </a:srgbClr>
                </a:outerShdw>
              </a:effectLst>
            </p:spPr>
          </p:pic>
          <p:sp>
            <p:nvSpPr>
              <p:cNvPr id="92" name="Google Shape;92;p23"/>
              <p:cNvSpPr txBox="1"/>
              <p:nvPr/>
            </p:nvSpPr>
            <p:spPr>
              <a:xfrm>
                <a:off x="226816" y="3527466"/>
                <a:ext cx="2170257" cy="3784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700" dirty="0">
                    <a:solidFill>
                      <a:srgbClr val="00E200"/>
                    </a:solidFill>
                    <a:latin typeface="Meiryo UI" panose="020B0604030504040204" pitchFamily="50" charset="-128"/>
                    <a:ea typeface="Meiryo UI" panose="020B0604030504040204" pitchFamily="50" charset="-128"/>
                  </a:rPr>
                  <a:t>大容量</a:t>
                </a:r>
                <a:endParaRPr sz="1700" b="0" i="0" u="none" strike="noStrike" cap="none" dirty="0">
                  <a:solidFill>
                    <a:srgbClr val="00E200"/>
                  </a:solidFill>
                  <a:latin typeface="Meiryo UI" panose="020B0604030504040204" pitchFamily="50" charset="-128"/>
                  <a:ea typeface="Meiryo UI" panose="020B0604030504040204" pitchFamily="50" charset="-128"/>
                  <a:sym typeface="Arial"/>
                </a:endParaRPr>
              </a:p>
            </p:txBody>
          </p:sp>
          <p:sp>
            <p:nvSpPr>
              <p:cNvPr id="93" name="Google Shape;93;p23"/>
              <p:cNvSpPr txBox="1"/>
              <p:nvPr/>
            </p:nvSpPr>
            <p:spPr>
              <a:xfrm>
                <a:off x="2589418" y="3528773"/>
                <a:ext cx="2279247" cy="378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700" b="0" i="0" u="none" strike="noStrike" cap="none" dirty="0" smtClean="0">
                    <a:solidFill>
                      <a:srgbClr val="00E200"/>
                    </a:solidFill>
                    <a:latin typeface="Meiryo UI" panose="020B0604030504040204" pitchFamily="50" charset="-128"/>
                    <a:ea typeface="Meiryo UI" panose="020B0604030504040204" pitchFamily="50" charset="-128"/>
                    <a:sym typeface="Arial"/>
                  </a:rPr>
                  <a:t>高密度</a:t>
                </a:r>
                <a:endParaRPr dirty="0">
                  <a:latin typeface="Meiryo UI" panose="020B0604030504040204" pitchFamily="50" charset="-128"/>
                  <a:ea typeface="Meiryo UI" panose="020B0604030504040204" pitchFamily="50" charset="-128"/>
                </a:endParaRPr>
              </a:p>
            </p:txBody>
          </p:sp>
          <p:sp>
            <p:nvSpPr>
              <p:cNvPr id="94" name="Google Shape;94;p23"/>
              <p:cNvSpPr txBox="1"/>
              <p:nvPr/>
            </p:nvSpPr>
            <p:spPr>
              <a:xfrm>
                <a:off x="4915140" y="3526382"/>
                <a:ext cx="2446389" cy="3784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700" b="0" i="0" u="none" strike="noStrike" cap="none" dirty="0" smtClean="0">
                    <a:solidFill>
                      <a:srgbClr val="00E200"/>
                    </a:solidFill>
                    <a:latin typeface="Meiryo UI" panose="020B0604030504040204" pitchFamily="50" charset="-128"/>
                    <a:ea typeface="Meiryo UI" panose="020B0604030504040204" pitchFamily="50" charset="-128"/>
                    <a:sym typeface="Arial"/>
                  </a:rPr>
                  <a:t>管理</a:t>
                </a:r>
                <a:endParaRPr dirty="0">
                  <a:latin typeface="Meiryo UI" panose="020B0604030504040204" pitchFamily="50" charset="-128"/>
                  <a:ea typeface="Meiryo UI" panose="020B0604030504040204" pitchFamily="50" charset="-128"/>
                </a:endParaRPr>
              </a:p>
            </p:txBody>
          </p:sp>
          <p:sp>
            <p:nvSpPr>
              <p:cNvPr id="95" name="Google Shape;95;p23"/>
              <p:cNvSpPr txBox="1"/>
              <p:nvPr/>
            </p:nvSpPr>
            <p:spPr>
              <a:xfrm>
                <a:off x="183921" y="4167159"/>
                <a:ext cx="2160549" cy="1711151"/>
              </a:xfrm>
              <a:prstGeom prst="rect">
                <a:avLst/>
              </a:prstGeom>
              <a:noFill/>
              <a:ln>
                <a:noFill/>
              </a:ln>
            </p:spPr>
            <p:txBody>
              <a:bodyPr spcFirstLastPara="1" wrap="square" lIns="91425" tIns="45700" rIns="91425" bIns="45700" anchor="t" anchorCtr="0">
                <a:spAutoFit/>
              </a:bodyPr>
              <a:lstStyle/>
              <a:p>
                <a:pPr lvl="0">
                  <a:lnSpc>
                    <a:spcPct val="140000"/>
                  </a:lnSpc>
                </a:pPr>
                <a:r>
                  <a:rPr lang="en-US" altLang="ja-JP" dirty="0">
                    <a:latin typeface="Meiryo UI" panose="020B0604030504040204" pitchFamily="50" charset="-128"/>
                    <a:ea typeface="Meiryo UI" panose="020B0604030504040204" pitchFamily="50" charset="-128"/>
                  </a:rPr>
                  <a:t>4K/8K</a:t>
                </a:r>
                <a:r>
                  <a:rPr lang="ja-JP" altLang="en-US" dirty="0">
                    <a:latin typeface="Meiryo UI" panose="020B0604030504040204" pitchFamily="50" charset="-128"/>
                    <a:ea typeface="Meiryo UI" panose="020B0604030504040204" pitchFamily="50" charset="-128"/>
                  </a:rPr>
                  <a:t>マルチメディア、ビッグデータストレージ、重要なバックアップなど、大容量のストレージ要件に対応します。</a:t>
                </a:r>
                <a:endParaRPr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96" name="Google Shape;96;p23"/>
              <p:cNvSpPr txBox="1"/>
              <p:nvPr/>
            </p:nvSpPr>
            <p:spPr>
              <a:xfrm>
                <a:off x="2657343" y="4119419"/>
                <a:ext cx="2126836" cy="2033645"/>
              </a:xfrm>
              <a:prstGeom prst="rect">
                <a:avLst/>
              </a:prstGeom>
              <a:noFill/>
              <a:ln>
                <a:noFill/>
              </a:ln>
            </p:spPr>
            <p:txBody>
              <a:bodyPr spcFirstLastPara="1" wrap="square" lIns="91425" tIns="45700" rIns="91425" bIns="45700" anchor="t" anchorCtr="0">
                <a:spAutoFit/>
              </a:bodyPr>
              <a:lstStyle/>
              <a:p>
                <a:pPr lvl="0">
                  <a:lnSpc>
                    <a:spcPct val="140000"/>
                  </a:lnSpc>
                </a:pPr>
                <a:r>
                  <a:rPr lang="en-US" altLang="ja-JP" dirty="0" err="1" smtClean="0">
                    <a:latin typeface="Meiryo UI" panose="020B0604030504040204" pitchFamily="50" charset="-128"/>
                    <a:ea typeface="Meiryo UI" panose="020B0604030504040204" pitchFamily="50" charset="-128"/>
                  </a:rPr>
                  <a:t>Eeagate</a:t>
                </a:r>
                <a:r>
                  <a:rPr lang="en-US" altLang="ja-JP" dirty="0" smtClean="0">
                    <a:latin typeface="Meiryo UI" panose="020B0604030504040204" pitchFamily="50" charset="-128"/>
                    <a:ea typeface="Meiryo UI" panose="020B0604030504040204" pitchFamily="50" charset="-128"/>
                  </a:rPr>
                  <a:t> </a:t>
                </a:r>
                <a:r>
                  <a:rPr lang="en-US" altLang="ja-JP" dirty="0" err="1" smtClean="0">
                    <a:latin typeface="Meiryo UI" panose="020B0604030504040204" pitchFamily="50" charset="-128"/>
                    <a:ea typeface="Meiryo UI" panose="020B0604030504040204" pitchFamily="50" charset="-128"/>
                  </a:rPr>
                  <a:t>Exos</a:t>
                </a:r>
                <a:r>
                  <a:rPr lang="en-US" altLang="ja-JP" dirty="0" smtClean="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E 5U84</a:t>
                </a:r>
                <a:r>
                  <a:rPr lang="ja-JP" altLang="en-US" dirty="0">
                    <a:latin typeface="Meiryo UI" panose="020B0604030504040204" pitchFamily="50" charset="-128"/>
                    <a:ea typeface="Meiryo UI" panose="020B0604030504040204" pitchFamily="50" charset="-128"/>
                  </a:rPr>
                  <a:t>は、</a:t>
                </a:r>
                <a:r>
                  <a:rPr lang="en-US" altLang="ja-JP" dirty="0">
                    <a:latin typeface="Meiryo UI" panose="020B0604030504040204" pitchFamily="50" charset="-128"/>
                    <a:ea typeface="Meiryo UI" panose="020B0604030504040204" pitchFamily="50" charset="-128"/>
                  </a:rPr>
                  <a:t>5U</a:t>
                </a:r>
                <a:r>
                  <a:rPr lang="ja-JP" altLang="en-US" dirty="0">
                    <a:latin typeface="Meiryo UI" panose="020B0604030504040204" pitchFamily="50" charset="-128"/>
                    <a:ea typeface="Meiryo UI" panose="020B0604030504040204" pitchFamily="50" charset="-128"/>
                  </a:rPr>
                  <a:t>ラックマウントエンクロージャで、最大</a:t>
                </a:r>
                <a:r>
                  <a:rPr lang="en-US" altLang="ja-JP" dirty="0">
                    <a:latin typeface="Meiryo UI" panose="020B0604030504040204" pitchFamily="50" charset="-128"/>
                    <a:ea typeface="Meiryo UI" panose="020B0604030504040204" pitchFamily="50" charset="-128"/>
                  </a:rPr>
                  <a:t>1.1PB</a:t>
                </a:r>
                <a:r>
                  <a:rPr lang="ja-JP" altLang="en-US" dirty="0">
                    <a:latin typeface="Meiryo UI" panose="020B0604030504040204" pitchFamily="50" charset="-128"/>
                    <a:ea typeface="Meiryo UI" panose="020B0604030504040204" pitchFamily="50" charset="-128"/>
                  </a:rPr>
                  <a:t>を保存するための</a:t>
                </a:r>
                <a:r>
                  <a:rPr lang="en-US" altLang="ja-JP" dirty="0">
                    <a:latin typeface="Meiryo UI" panose="020B0604030504040204" pitchFamily="50" charset="-128"/>
                    <a:ea typeface="Meiryo UI" panose="020B0604030504040204" pitchFamily="50" charset="-128"/>
                  </a:rPr>
                  <a:t>84</a:t>
                </a:r>
                <a:r>
                  <a:rPr lang="ja-JP" altLang="en-US" dirty="0">
                    <a:latin typeface="Meiryo UI" panose="020B0604030504040204" pitchFamily="50" charset="-128"/>
                    <a:ea typeface="Meiryo UI" panose="020B0604030504040204" pitchFamily="50" charset="-128"/>
                  </a:rPr>
                  <a:t>台のドライブを収容することができます。</a:t>
                </a:r>
              </a:p>
            </p:txBody>
          </p:sp>
          <p:sp>
            <p:nvSpPr>
              <p:cNvPr id="97" name="Google Shape;97;p23"/>
              <p:cNvSpPr txBox="1"/>
              <p:nvPr/>
            </p:nvSpPr>
            <p:spPr>
              <a:xfrm>
                <a:off x="5001515" y="4131090"/>
                <a:ext cx="2198689" cy="1711151"/>
              </a:xfrm>
              <a:prstGeom prst="rect">
                <a:avLst/>
              </a:prstGeom>
              <a:noFill/>
              <a:ln>
                <a:noFill/>
              </a:ln>
            </p:spPr>
            <p:txBody>
              <a:bodyPr spcFirstLastPara="1" wrap="square" lIns="91425" tIns="45700" rIns="91425" bIns="45700" anchor="t" anchorCtr="0">
                <a:spAutoFit/>
              </a:bodyPr>
              <a:lstStyle/>
              <a:p>
                <a:pPr lvl="0">
                  <a:lnSpc>
                    <a:spcPct val="140000"/>
                  </a:lnSpc>
                </a:pPr>
                <a:r>
                  <a:rPr lang="en-US" b="0" i="0" u="none" strike="noStrike" cap="none" dirty="0">
                    <a:solidFill>
                      <a:srgbClr val="000000"/>
                    </a:solidFill>
                    <a:latin typeface="Meiryo UI" panose="020B0604030504040204" pitchFamily="50" charset="-128"/>
                    <a:ea typeface="Meiryo UI" panose="020B0604030504040204" pitchFamily="50" charset="-128"/>
                    <a:sym typeface="Arial"/>
                  </a:rPr>
                  <a:t>QNAP </a:t>
                </a:r>
                <a:r>
                  <a:rPr lang="en-US" b="1" i="1" u="none" strike="noStrike" cap="none" dirty="0" smtClean="0">
                    <a:solidFill>
                      <a:srgbClr val="000000"/>
                    </a:solidFill>
                    <a:latin typeface="Meiryo UI" panose="020B0604030504040204" pitchFamily="50" charset="-128"/>
                    <a:ea typeface="Meiryo UI" panose="020B0604030504040204" pitchFamily="50" charset="-128"/>
                    <a:sym typeface="Arial"/>
                  </a:rPr>
                  <a:t>Storage</a:t>
                </a:r>
                <a:r>
                  <a:rPr lang="en-US" b="0" i="0" u="none" strike="noStrike" cap="none" dirty="0" smtClean="0">
                    <a:solidFill>
                      <a:srgbClr val="000000"/>
                    </a:solidFill>
                    <a:latin typeface="Meiryo UI" panose="020B0604030504040204" pitchFamily="50" charset="-128"/>
                    <a:ea typeface="Meiryo UI" panose="020B0604030504040204" pitchFamily="50" charset="-128"/>
                    <a:sym typeface="Arial"/>
                  </a:rPr>
                  <a:t> </a:t>
                </a:r>
                <a:r>
                  <a:rPr lang="en-US" b="0" i="0" u="none" strike="noStrike" cap="none" dirty="0">
                    <a:solidFill>
                      <a:srgbClr val="000000"/>
                    </a:solidFill>
                    <a:latin typeface="Meiryo UI" panose="020B0604030504040204" pitchFamily="50" charset="-128"/>
                    <a:ea typeface="Meiryo UI" panose="020B0604030504040204" pitchFamily="50" charset="-128"/>
                    <a:sym typeface="Arial"/>
                  </a:rPr>
                  <a:t>&amp; </a:t>
                </a:r>
                <a:r>
                  <a:rPr lang="en-US" b="1" i="1" u="none" strike="noStrike" cap="none" dirty="0" smtClean="0">
                    <a:solidFill>
                      <a:srgbClr val="000000"/>
                    </a:solidFill>
                    <a:latin typeface="Meiryo UI" panose="020B0604030504040204" pitchFamily="50" charset="-128"/>
                    <a:ea typeface="Meiryo UI" panose="020B0604030504040204" pitchFamily="50" charset="-128"/>
                    <a:sym typeface="Arial"/>
                  </a:rPr>
                  <a:t>Snapshots</a:t>
                </a:r>
                <a:r>
                  <a:rPr lang="en-US" b="0" i="0" u="none" strike="noStrike" cap="none" dirty="0" smtClean="0">
                    <a:solidFill>
                      <a:srgbClr val="000000"/>
                    </a:solidFill>
                    <a:latin typeface="Meiryo UI" panose="020B0604030504040204" pitchFamily="50" charset="-128"/>
                    <a:ea typeface="Meiryo UI" panose="020B0604030504040204" pitchFamily="50" charset="-128"/>
                    <a:sym typeface="Arial"/>
                  </a:rPr>
                  <a:t> Manager</a:t>
                </a:r>
                <a:r>
                  <a:rPr lang="ja-JP" altLang="en-US" b="0" i="0" u="none" strike="noStrike" cap="none" dirty="0" smtClean="0">
                    <a:solidFill>
                      <a:srgbClr val="000000"/>
                    </a:solidFill>
                    <a:latin typeface="Meiryo UI" panose="020B0604030504040204" pitchFamily="50" charset="-128"/>
                    <a:ea typeface="Meiryo UI" panose="020B0604030504040204" pitchFamily="50" charset="-128"/>
                    <a:sym typeface="Arial"/>
                  </a:rPr>
                  <a:t>は</a:t>
                </a:r>
                <a:r>
                  <a:rPr lang="en-US" b="0" i="0" u="none" strike="noStrike" cap="none" dirty="0" smtClean="0">
                    <a:solidFill>
                      <a:srgbClr val="000000"/>
                    </a:solidFill>
                    <a:latin typeface="Meiryo UI" panose="020B0604030504040204" pitchFamily="50" charset="-128"/>
                    <a:ea typeface="Meiryo UI" panose="020B0604030504040204" pitchFamily="50" charset="-128"/>
                    <a:sym typeface="Arial"/>
                  </a:rPr>
                  <a:t>NAS</a:t>
                </a:r>
                <a:r>
                  <a:rPr lang="ja-JP" altLang="en-US" dirty="0">
                    <a:latin typeface="Meiryo UI" panose="020B0604030504040204" pitchFamily="50" charset="-128"/>
                    <a:ea typeface="Meiryo UI" panose="020B0604030504040204" pitchFamily="50" charset="-128"/>
                  </a:rPr>
                  <a:t>と</a:t>
                </a:r>
                <a:r>
                  <a:rPr lang="en-US" b="0" i="0" u="none" strike="noStrike" cap="none" dirty="0" smtClean="0">
                    <a:solidFill>
                      <a:srgbClr val="000000"/>
                    </a:solidFill>
                    <a:latin typeface="Meiryo UI" panose="020B0604030504040204" pitchFamily="50" charset="-128"/>
                    <a:ea typeface="Meiryo UI" panose="020B0604030504040204" pitchFamily="50" charset="-128"/>
                    <a:sym typeface="Arial"/>
                  </a:rPr>
                  <a:t>JBOD</a:t>
                </a:r>
                <a:r>
                  <a:rPr lang="ja-JP" altLang="en-US" b="0" i="0" u="none" strike="noStrike" cap="none" dirty="0" smtClean="0">
                    <a:solidFill>
                      <a:srgbClr val="000000"/>
                    </a:solidFill>
                    <a:latin typeface="Meiryo UI" panose="020B0604030504040204" pitchFamily="50" charset="-128"/>
                    <a:ea typeface="Meiryo UI" panose="020B0604030504040204" pitchFamily="50" charset="-128"/>
                    <a:sym typeface="Arial"/>
                  </a:rPr>
                  <a:t>の管理を簡素化し、</a:t>
                </a:r>
                <a:r>
                  <a:rPr lang="en-US" altLang="ja-JP" dirty="0">
                    <a:latin typeface="Meiryo UI" panose="020B0604030504040204" pitchFamily="50" charset="-128"/>
                    <a:ea typeface="Meiryo UI" panose="020B0604030504040204" pitchFamily="50" charset="-128"/>
                  </a:rPr>
                  <a:t>IT</a:t>
                </a:r>
                <a:r>
                  <a:rPr lang="ja-JP" altLang="en-US" dirty="0">
                    <a:latin typeface="Meiryo UI" panose="020B0604030504040204" pitchFamily="50" charset="-128"/>
                    <a:ea typeface="Meiryo UI" panose="020B0604030504040204" pitchFamily="50" charset="-128"/>
                  </a:rPr>
                  <a:t>運用の負荷を効果的に軽減します。</a:t>
                </a:r>
                <a:endParaRPr dirty="0">
                  <a:latin typeface="Meiryo UI" panose="020B0604030504040204" pitchFamily="50" charset="-128"/>
                  <a:ea typeface="Meiryo UI" panose="020B0604030504040204" pitchFamily="50" charset="-128"/>
                </a:endParaRPr>
              </a:p>
            </p:txBody>
          </p:sp>
        </p:grpSp>
        <p:sp>
          <p:nvSpPr>
            <p:cNvPr id="98" name="Google Shape;98;p23"/>
            <p:cNvSpPr txBox="1"/>
            <p:nvPr/>
          </p:nvSpPr>
          <p:spPr>
            <a:xfrm>
              <a:off x="2766010" y="2997152"/>
              <a:ext cx="1378408" cy="2961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Meiryo UI" panose="020B0604030504040204" pitchFamily="50" charset="-128"/>
                  <a:ea typeface="Meiryo UI" panose="020B0604030504040204" pitchFamily="50" charset="-128"/>
                  <a:sym typeface="Arial"/>
                </a:rPr>
                <a:t>Seagate JBOD</a:t>
              </a: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9" name="Google Shape;99;p23"/>
            <p:cNvSpPr txBox="1"/>
            <p:nvPr/>
          </p:nvSpPr>
          <p:spPr>
            <a:xfrm>
              <a:off x="150616" y="3003629"/>
              <a:ext cx="2056618" cy="4936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dirty="0">
                  <a:solidFill>
                    <a:schemeClr val="lt1"/>
                  </a:solidFill>
                  <a:latin typeface="Meiryo UI" panose="020B0604030504040204" pitchFamily="50" charset="-128"/>
                  <a:ea typeface="Meiryo UI" panose="020B0604030504040204" pitchFamily="50" charset="-128"/>
                  <a:sym typeface="Arial"/>
                </a:rPr>
                <a:t>QNAP TDS-h2489FU NAS</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00" name="Google Shape;100;p23"/>
            <p:cNvPicPr preferRelativeResize="0"/>
            <p:nvPr/>
          </p:nvPicPr>
          <p:blipFill rotWithShape="1">
            <a:blip r:embed="rId8">
              <a:alphaModFix/>
            </a:blip>
            <a:srcRect/>
            <a:stretch/>
          </p:blipFill>
          <p:spPr>
            <a:xfrm>
              <a:off x="150616" y="2286649"/>
              <a:ext cx="2256335" cy="550546"/>
            </a:xfrm>
            <a:prstGeom prst="rect">
              <a:avLst/>
            </a:prstGeom>
            <a:noFill/>
            <a:ln>
              <a:noFill/>
            </a:ln>
          </p:spPr>
        </p:pic>
      </p:grpSp>
      <p:pic>
        <p:nvPicPr>
          <p:cNvPr id="101" name="Google Shape;101;p23"/>
          <p:cNvPicPr preferRelativeResize="0"/>
          <p:nvPr/>
        </p:nvPicPr>
        <p:blipFill rotWithShape="1">
          <a:blip r:embed="rId9">
            <a:alphaModFix/>
          </a:blip>
          <a:srcRect/>
          <a:stretch/>
        </p:blipFill>
        <p:spPr>
          <a:xfrm>
            <a:off x="10419815" y="5098603"/>
            <a:ext cx="1772185" cy="1555852"/>
          </a:xfrm>
          <a:prstGeom prst="rect">
            <a:avLst/>
          </a:prstGeom>
          <a:noFill/>
          <a:ln>
            <a:noFill/>
          </a:ln>
        </p:spPr>
      </p:pic>
      <p:sp>
        <p:nvSpPr>
          <p:cNvPr id="102" name="Google Shape;102;p23"/>
          <p:cNvSpPr txBox="1"/>
          <p:nvPr/>
        </p:nvSpPr>
        <p:spPr>
          <a:xfrm>
            <a:off x="833623" y="246438"/>
            <a:ext cx="11595370" cy="1128322"/>
          </a:xfrm>
          <a:prstGeom prst="rect">
            <a:avLst/>
          </a:prstGeom>
          <a:noFill/>
          <a:ln>
            <a:noFill/>
          </a:ln>
        </p:spPr>
        <p:txBody>
          <a:bodyPr spcFirstLastPara="1" wrap="square" lIns="91425" tIns="45700" rIns="91425" bIns="45700" anchor="t" anchorCtr="0">
            <a:noAutofit/>
          </a:bodyPr>
          <a:lstStyle/>
          <a:p>
            <a:pPr lvl="0">
              <a:lnSpc>
                <a:spcPct val="131250"/>
              </a:lnSpc>
            </a:pPr>
            <a:r>
              <a:rPr lang="en-US" altLang="ja-JP" sz="3200" b="1" dirty="0">
                <a:solidFill>
                  <a:schemeClr val="lt1"/>
                </a:solidFill>
                <a:latin typeface="Meiryo UI" panose="020B0604030504040204" pitchFamily="50" charset="-128"/>
                <a:ea typeface="Meiryo UI" panose="020B0604030504040204" pitchFamily="50" charset="-128"/>
              </a:rPr>
              <a:t>QNAP NAS x Seagate JBOD</a:t>
            </a:r>
            <a:r>
              <a:rPr lang="ja-JP" altLang="en-US" sz="3200" b="1" dirty="0">
                <a:solidFill>
                  <a:schemeClr val="lt1"/>
                </a:solidFill>
                <a:latin typeface="Meiryo UI" panose="020B0604030504040204" pitchFamily="50" charset="-128"/>
                <a:ea typeface="Meiryo UI" panose="020B0604030504040204" pitchFamily="50" charset="-128"/>
              </a:rPr>
              <a:t>のパートナーシップにより</a:t>
            </a:r>
            <a:r>
              <a:rPr lang="ja-JP" altLang="en-US" sz="3200" b="1" dirty="0" smtClean="0">
                <a:solidFill>
                  <a:schemeClr val="lt1"/>
                </a:solidFill>
                <a:latin typeface="Meiryo UI" panose="020B0604030504040204" pitchFamily="50" charset="-128"/>
                <a:ea typeface="Meiryo UI" panose="020B0604030504040204" pitchFamily="50" charset="-128"/>
              </a:rPr>
              <a:t>、</a:t>
            </a:r>
            <a:endParaRPr lang="en-US" altLang="ja-JP" sz="3200" b="1" dirty="0" smtClean="0">
              <a:solidFill>
                <a:schemeClr val="lt1"/>
              </a:solidFill>
              <a:latin typeface="Meiryo UI" panose="020B0604030504040204" pitchFamily="50" charset="-128"/>
              <a:ea typeface="Meiryo UI" panose="020B0604030504040204" pitchFamily="50" charset="-128"/>
            </a:endParaRPr>
          </a:p>
          <a:p>
            <a:pPr lvl="0">
              <a:lnSpc>
                <a:spcPct val="131250"/>
              </a:lnSpc>
            </a:pPr>
            <a:r>
              <a:rPr lang="ja-JP" altLang="en-US" sz="3200" b="1" dirty="0" smtClean="0">
                <a:solidFill>
                  <a:schemeClr val="lt1"/>
                </a:solidFill>
                <a:latin typeface="Meiryo UI" panose="020B0604030504040204" pitchFamily="50" charset="-128"/>
                <a:ea typeface="Meiryo UI" panose="020B0604030504040204" pitchFamily="50" charset="-128"/>
              </a:rPr>
              <a:t>アジャイルなビ</a:t>
            </a:r>
            <a:r>
              <a:rPr lang="ja-JP" altLang="en-US" sz="3200" b="1" dirty="0">
                <a:solidFill>
                  <a:schemeClr val="lt1"/>
                </a:solidFill>
                <a:latin typeface="Meiryo UI" panose="020B0604030504040204" pitchFamily="50" charset="-128"/>
                <a:ea typeface="Meiryo UI" panose="020B0604030504040204" pitchFamily="50" charset="-128"/>
              </a:rPr>
              <a:t>ジネス変革における大容量ストレージを実現</a:t>
            </a:r>
            <a:endParaRPr dirty="0">
              <a:latin typeface="Meiryo UI" panose="020B0604030504040204" pitchFamily="50" charset="-128"/>
              <a:ea typeface="Meiryo UI" panose="020B0604030504040204" pitchFamily="50" charset="-128"/>
            </a:endParaRPr>
          </a:p>
        </p:txBody>
      </p:sp>
      <p:sp>
        <p:nvSpPr>
          <p:cNvPr id="103" name="Google Shape;103;p23"/>
          <p:cNvSpPr txBox="1"/>
          <p:nvPr/>
        </p:nvSpPr>
        <p:spPr>
          <a:xfrm>
            <a:off x="7336952" y="4696986"/>
            <a:ext cx="4589169" cy="803233"/>
          </a:xfrm>
          <a:prstGeom prst="rect">
            <a:avLst/>
          </a:prstGeom>
          <a:noFill/>
          <a:ln>
            <a:noFill/>
          </a:ln>
        </p:spPr>
        <p:txBody>
          <a:bodyPr spcFirstLastPara="1" wrap="square" lIns="91425" tIns="45700" rIns="91425" bIns="45700" anchor="t" anchorCtr="0">
            <a:noAutofit/>
          </a:bodyPr>
          <a:lstStyle/>
          <a:p>
            <a:pPr marL="447675" marR="0" lvl="1" indent="-104775" algn="l" rtl="0">
              <a:lnSpc>
                <a:spcPct val="132142"/>
              </a:lnSpc>
              <a:spcBef>
                <a:spcPts val="0"/>
              </a:spcBef>
              <a:spcAft>
                <a:spcPts val="0"/>
              </a:spcAft>
              <a:buClr>
                <a:srgbClr val="00FA00"/>
              </a:buClr>
              <a:buSzPts val="1120"/>
              <a:buFont typeface="Arial"/>
              <a:buChar char="•"/>
            </a:pPr>
            <a:r>
              <a:rPr lang="en-US" b="1" dirty="0">
                <a:solidFill>
                  <a:schemeClr val="lt1"/>
                </a:solidFill>
                <a:latin typeface="Meiryo UI" panose="020B0604030504040204" pitchFamily="50" charset="-128"/>
                <a:ea typeface="Meiryo UI" panose="020B0604030504040204" pitchFamily="50" charset="-128"/>
              </a:rPr>
              <a:t>QNAP </a:t>
            </a:r>
            <a:r>
              <a:rPr lang="en-US" b="1" dirty="0" err="1">
                <a:solidFill>
                  <a:schemeClr val="lt1"/>
                </a:solidFill>
                <a:latin typeface="Meiryo UI" panose="020B0604030504040204" pitchFamily="50" charset="-128"/>
                <a:ea typeface="Meiryo UI" panose="020B0604030504040204" pitchFamily="50" charset="-128"/>
              </a:rPr>
              <a:t>NAS</a:t>
            </a:r>
            <a:r>
              <a:rPr lang="en-US" dirty="0" err="1">
                <a:solidFill>
                  <a:schemeClr val="lt1"/>
                </a:solidFill>
                <a:latin typeface="Meiryo UI" panose="020B0604030504040204" pitchFamily="50" charset="-128"/>
                <a:ea typeface="Meiryo UI" panose="020B0604030504040204" pitchFamily="50" charset="-128"/>
              </a:rPr>
              <a:t>は、</a:t>
            </a:r>
            <a:r>
              <a:rPr lang="en-US" b="1" dirty="0" err="1">
                <a:solidFill>
                  <a:srgbClr val="00E200"/>
                </a:solidFill>
                <a:latin typeface="Meiryo UI" panose="020B0604030504040204" pitchFamily="50" charset="-128"/>
                <a:ea typeface="Meiryo UI" panose="020B0604030504040204" pitchFamily="50" charset="-128"/>
              </a:rPr>
              <a:t>Seagate</a:t>
            </a:r>
            <a:r>
              <a:rPr lang="en-US" b="1" dirty="0">
                <a:solidFill>
                  <a:srgbClr val="00E200"/>
                </a:solidFill>
                <a:latin typeface="Meiryo UI" panose="020B0604030504040204" pitchFamily="50" charset="-128"/>
                <a:ea typeface="Meiryo UI" panose="020B0604030504040204" pitchFamily="50" charset="-128"/>
              </a:rPr>
              <a:t> </a:t>
            </a:r>
            <a:r>
              <a:rPr lang="en-US" b="1" dirty="0" err="1">
                <a:solidFill>
                  <a:srgbClr val="00E200"/>
                </a:solidFill>
                <a:latin typeface="Meiryo UI" panose="020B0604030504040204" pitchFamily="50" charset="-128"/>
                <a:ea typeface="Meiryo UI" panose="020B0604030504040204" pitchFamily="50" charset="-128"/>
              </a:rPr>
              <a:t>Exos</a:t>
            </a:r>
            <a:r>
              <a:rPr lang="en-US" b="1" dirty="0">
                <a:solidFill>
                  <a:srgbClr val="00E200"/>
                </a:solidFill>
                <a:latin typeface="Meiryo UI" panose="020B0604030504040204" pitchFamily="50" charset="-128"/>
                <a:ea typeface="Meiryo UI" panose="020B0604030504040204" pitchFamily="50" charset="-128"/>
              </a:rPr>
              <a:t> E SAS JBODユニット</a:t>
            </a:r>
            <a:r>
              <a:rPr lang="en-US" dirty="0">
                <a:solidFill>
                  <a:schemeClr val="lt1"/>
                </a:solidFill>
                <a:latin typeface="Meiryo UI" panose="020B0604030504040204" pitchFamily="50" charset="-128"/>
                <a:ea typeface="Meiryo UI" panose="020B0604030504040204" pitchFamily="50" charset="-128"/>
              </a:rPr>
              <a:t>と</a:t>
            </a:r>
            <a:r>
              <a:rPr lang="en-US" b="1" dirty="0">
                <a:solidFill>
                  <a:srgbClr val="00E200"/>
                </a:solidFill>
                <a:latin typeface="Meiryo UI" panose="020B0604030504040204" pitchFamily="50" charset="-128"/>
                <a:ea typeface="Meiryo UI" panose="020B0604030504040204" pitchFamily="50" charset="-128"/>
              </a:rPr>
              <a:t>100以上のドライブ</a:t>
            </a:r>
            <a:r>
              <a:rPr lang="en-US" dirty="0">
                <a:solidFill>
                  <a:schemeClr val="lt1"/>
                </a:solidFill>
                <a:latin typeface="Meiryo UI" panose="020B0604030504040204" pitchFamily="50" charset="-128"/>
                <a:ea typeface="Meiryo UI" panose="020B0604030504040204" pitchFamily="50" charset="-128"/>
              </a:rPr>
              <a:t>を</a:t>
            </a:r>
            <a:r>
              <a:rPr lang="en-US" b="1" dirty="0">
                <a:solidFill>
                  <a:schemeClr val="lt1"/>
                </a:solidFill>
                <a:latin typeface="Meiryo UI" panose="020B0604030504040204" pitchFamily="50" charset="-128"/>
                <a:ea typeface="Meiryo UI" panose="020B0604030504040204" pitchFamily="50" charset="-128"/>
              </a:rPr>
              <a:t>サポート</a:t>
            </a:r>
            <a:r>
              <a:rPr lang="en-US" dirty="0">
                <a:solidFill>
                  <a:schemeClr val="lt1"/>
                </a:solidFill>
                <a:latin typeface="Meiryo UI" panose="020B0604030504040204" pitchFamily="50" charset="-128"/>
                <a:ea typeface="Meiryo UI" panose="020B0604030504040204" pitchFamily="50" charset="-128"/>
              </a:rPr>
              <a:t>して</a:t>
            </a:r>
            <a:r>
              <a:rPr lang="en-US" dirty="0" smtClean="0">
                <a:solidFill>
                  <a:schemeClr val="lt1"/>
                </a:solidFill>
                <a:latin typeface="Meiryo UI" panose="020B0604030504040204" pitchFamily="50" charset="-128"/>
                <a:ea typeface="Meiryo UI" panose="020B0604030504040204" pitchFamily="50" charset="-128"/>
              </a:rPr>
              <a:t>、</a:t>
            </a:r>
            <a:r>
              <a:rPr lang="ja-JP" altLang="en-US" b="1" dirty="0" smtClean="0">
                <a:solidFill>
                  <a:schemeClr val="lt1"/>
                </a:solidFill>
                <a:latin typeface="Meiryo UI" panose="020B0604030504040204" pitchFamily="50" charset="-128"/>
                <a:ea typeface="Meiryo UI" panose="020B0604030504040204" pitchFamily="50" charset="-128"/>
              </a:rPr>
              <a:t>未フォーマット時</a:t>
            </a:r>
            <a:r>
              <a:rPr lang="en-US" b="1" dirty="0" err="1" smtClean="0">
                <a:solidFill>
                  <a:srgbClr val="00E200"/>
                </a:solidFill>
                <a:latin typeface="Meiryo UI" panose="020B0604030504040204" pitchFamily="50" charset="-128"/>
                <a:ea typeface="Meiryo UI" panose="020B0604030504040204" pitchFamily="50" charset="-128"/>
              </a:rPr>
              <a:t>ペタバイト</a:t>
            </a:r>
            <a:r>
              <a:rPr lang="en-US" b="1" dirty="0" smtClean="0">
                <a:solidFill>
                  <a:srgbClr val="00E200"/>
                </a:solidFill>
                <a:latin typeface="Meiryo UI" panose="020B0604030504040204" pitchFamily="50" charset="-128"/>
                <a:ea typeface="Meiryo UI" panose="020B0604030504040204" pitchFamily="50" charset="-128"/>
              </a:rPr>
              <a:t>(PB)</a:t>
            </a:r>
            <a:r>
              <a:rPr lang="en-US" dirty="0" err="1" smtClean="0">
                <a:solidFill>
                  <a:schemeClr val="lt1"/>
                </a:solidFill>
                <a:latin typeface="Meiryo UI" panose="020B0604030504040204" pitchFamily="50" charset="-128"/>
                <a:ea typeface="Meiryo UI" panose="020B0604030504040204" pitchFamily="50" charset="-128"/>
              </a:rPr>
              <a:t>の容量を</a:t>
            </a:r>
            <a:r>
              <a:rPr lang="en-US" b="1" dirty="0" err="1" smtClean="0">
                <a:solidFill>
                  <a:schemeClr val="lt1"/>
                </a:solidFill>
                <a:latin typeface="Meiryo UI" panose="020B0604030504040204" pitchFamily="50" charset="-128"/>
                <a:ea typeface="Meiryo UI" panose="020B0604030504040204" pitchFamily="50" charset="-128"/>
              </a:rPr>
              <a:t>提供</a:t>
            </a:r>
            <a:r>
              <a:rPr lang="en-US" dirty="0" err="1" smtClean="0">
                <a:solidFill>
                  <a:schemeClr val="lt1"/>
                </a:solidFill>
                <a:latin typeface="Meiryo UI" panose="020B0604030504040204" pitchFamily="50" charset="-128"/>
                <a:ea typeface="Meiryo UI" panose="020B0604030504040204" pitchFamily="50" charset="-128"/>
              </a:rPr>
              <a:t>します</a:t>
            </a:r>
            <a:r>
              <a:rPr lang="en-US"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04" name="Google Shape;104;p23"/>
          <p:cNvSpPr txBox="1"/>
          <p:nvPr/>
        </p:nvSpPr>
        <p:spPr>
          <a:xfrm>
            <a:off x="7396797" y="5727434"/>
            <a:ext cx="336011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900" dirty="0">
                <a:solidFill>
                  <a:schemeClr val="lt1"/>
                </a:solidFill>
                <a:latin typeface="Meiryo UI" panose="020B0604030504040204" pitchFamily="50" charset="-128"/>
                <a:ea typeface="Meiryo UI" panose="020B0604030504040204" pitchFamily="50" charset="-128"/>
              </a:rPr>
              <a:t>注記</a:t>
            </a:r>
            <a:r>
              <a:rPr lang="en-US" sz="900" dirty="0" smtClean="0">
                <a:solidFill>
                  <a:schemeClr val="lt1"/>
                </a:solidFill>
                <a:latin typeface="Meiryo UI" panose="020B0604030504040204" pitchFamily="50" charset="-128"/>
                <a:ea typeface="Meiryo UI" panose="020B0604030504040204" pitchFamily="50" charset="-128"/>
              </a:rPr>
              <a:t>：</a:t>
            </a:r>
            <a:endParaRPr sz="9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900" dirty="0">
                <a:solidFill>
                  <a:schemeClr val="lt1"/>
                </a:solidFill>
                <a:latin typeface="Meiryo UI" panose="020B0604030504040204" pitchFamily="50" charset="-128"/>
                <a:ea typeface="Meiryo UI" panose="020B0604030504040204" pitchFamily="50" charset="-128"/>
              </a:rPr>
              <a:t>1.NAS</a:t>
            </a:r>
            <a:r>
              <a:rPr lang="en-US" sz="900" dirty="0" smtClean="0">
                <a:solidFill>
                  <a:schemeClr val="lt1"/>
                </a:solidFill>
                <a:latin typeface="Meiryo UI" panose="020B0604030504040204" pitchFamily="50" charset="-128"/>
                <a:ea typeface="Meiryo UI" panose="020B0604030504040204" pitchFamily="50" charset="-128"/>
              </a:rPr>
              <a:t>には</a:t>
            </a:r>
            <a:r>
              <a:rPr lang="ja-JP" altLang="en-US" sz="900" dirty="0" smtClean="0">
                <a:solidFill>
                  <a:schemeClr val="lt1"/>
                </a:solidFill>
                <a:latin typeface="Meiryo UI" panose="020B0604030504040204" pitchFamily="50" charset="-128"/>
                <a:ea typeface="Meiryo UI" panose="020B0604030504040204" pitchFamily="50" charset="-128"/>
              </a:rPr>
              <a:t>オプションで</a:t>
            </a:r>
            <a:r>
              <a:rPr lang="en-US" sz="900" dirty="0" smtClean="0">
                <a:solidFill>
                  <a:schemeClr val="lt1"/>
                </a:solidFill>
                <a:latin typeface="Meiryo UI" panose="020B0604030504040204" pitchFamily="50" charset="-128"/>
                <a:ea typeface="Meiryo UI" panose="020B0604030504040204" pitchFamily="50" charset="-128"/>
              </a:rPr>
              <a:t>SAS</a:t>
            </a:r>
            <a:r>
              <a:rPr lang="ja-JP" altLang="en-US" sz="900" dirty="0" smtClean="0">
                <a:solidFill>
                  <a:schemeClr val="lt1"/>
                </a:solidFill>
                <a:latin typeface="Meiryo UI" panose="020B0604030504040204" pitchFamily="50" charset="-128"/>
                <a:ea typeface="Meiryo UI" panose="020B0604030504040204" pitchFamily="50" charset="-128"/>
              </a:rPr>
              <a:t> </a:t>
            </a:r>
            <a:r>
              <a:rPr lang="en-US" sz="900" dirty="0" err="1" smtClean="0">
                <a:solidFill>
                  <a:schemeClr val="lt1"/>
                </a:solidFill>
                <a:latin typeface="Meiryo UI" panose="020B0604030504040204" pitchFamily="50" charset="-128"/>
                <a:ea typeface="Meiryo UI" panose="020B0604030504040204" pitchFamily="50" charset="-128"/>
              </a:rPr>
              <a:t>HBAの購入が必要です</a:t>
            </a:r>
            <a:r>
              <a:rPr lang="en-US" sz="900" dirty="0">
                <a:solidFill>
                  <a:schemeClr val="lt1"/>
                </a:solidFill>
                <a:latin typeface="Meiryo UI" panose="020B0604030504040204" pitchFamily="50" charset="-128"/>
                <a:ea typeface="Meiryo UI" panose="020B0604030504040204" pitchFamily="50" charset="-128"/>
              </a:rPr>
              <a:t>。</a:t>
            </a:r>
            <a:endParaRPr sz="9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900" dirty="0" smtClean="0">
                <a:solidFill>
                  <a:schemeClr val="lt1"/>
                </a:solidFill>
                <a:latin typeface="Meiryo UI" panose="020B0604030504040204" pitchFamily="50" charset="-128"/>
                <a:ea typeface="Meiryo UI" panose="020B0604030504040204" pitchFamily="50" charset="-128"/>
              </a:rPr>
              <a:t>2.Seagate</a:t>
            </a:r>
            <a:r>
              <a:rPr lang="en-US" sz="900" dirty="0">
                <a:solidFill>
                  <a:schemeClr val="lt1"/>
                </a:solidFill>
                <a:latin typeface="Meiryo UI" panose="020B0604030504040204" pitchFamily="50" charset="-128"/>
                <a:ea typeface="Meiryo UI" panose="020B0604030504040204" pitchFamily="50" charset="-128"/>
              </a:rPr>
              <a:t>のJBODは、個別のストレージプールまたはボリュームとしてのみ使用できます</a:t>
            </a:r>
            <a:r>
              <a:rPr lang="en-US" sz="900" dirty="0" smtClean="0">
                <a:solidFill>
                  <a:schemeClr val="lt1"/>
                </a:solidFill>
                <a:latin typeface="Meiryo UI" panose="020B0604030504040204" pitchFamily="50" charset="-128"/>
                <a:ea typeface="Meiryo UI" panose="020B0604030504040204" pitchFamily="50" charset="-128"/>
              </a:rPr>
              <a:t>。ストレージプール</a:t>
            </a:r>
            <a:r>
              <a:rPr lang="en-US" sz="900" dirty="0">
                <a:solidFill>
                  <a:schemeClr val="lt1"/>
                </a:solidFill>
                <a:latin typeface="Meiryo UI" panose="020B0604030504040204" pitchFamily="50" charset="-128"/>
                <a:ea typeface="Meiryo UI" panose="020B0604030504040204" pitchFamily="50" charset="-128"/>
              </a:rPr>
              <a:t>/</a:t>
            </a:r>
            <a:r>
              <a:rPr lang="en-US" sz="900" dirty="0" err="1" smtClean="0">
                <a:solidFill>
                  <a:schemeClr val="lt1"/>
                </a:solidFill>
                <a:latin typeface="Meiryo UI" panose="020B0604030504040204" pitchFamily="50" charset="-128"/>
                <a:ea typeface="Meiryo UI" panose="020B0604030504040204" pitchFamily="50" charset="-128"/>
              </a:rPr>
              <a:t>ボリュームを接続</a:t>
            </a:r>
            <a:r>
              <a:rPr lang="ja-JP" altLang="en-US" sz="900" dirty="0" smtClean="0">
                <a:solidFill>
                  <a:schemeClr val="lt1"/>
                </a:solidFill>
                <a:latin typeface="Meiryo UI" panose="020B0604030504040204" pitchFamily="50" charset="-128"/>
                <a:ea typeface="Meiryo UI" panose="020B0604030504040204" pitchFamily="50" charset="-128"/>
              </a:rPr>
              <a:t>している</a:t>
            </a:r>
            <a:r>
              <a:rPr lang="en-US" sz="900" dirty="0" err="1" smtClean="0">
                <a:solidFill>
                  <a:schemeClr val="lt1"/>
                </a:solidFill>
                <a:latin typeface="Meiryo UI" panose="020B0604030504040204" pitchFamily="50" charset="-128"/>
                <a:ea typeface="Meiryo UI" panose="020B0604030504040204" pitchFamily="50" charset="-128"/>
              </a:rPr>
              <a:t>NAS</a:t>
            </a:r>
            <a:r>
              <a:rPr lang="en-US" sz="900" dirty="0" err="1">
                <a:solidFill>
                  <a:schemeClr val="lt1"/>
                </a:solidFill>
                <a:latin typeface="Meiryo UI" panose="020B0604030504040204" pitchFamily="50" charset="-128"/>
                <a:ea typeface="Meiryo UI" panose="020B0604030504040204" pitchFamily="50" charset="-128"/>
              </a:rPr>
              <a:t>に結合することはできません</a:t>
            </a:r>
            <a:r>
              <a:rPr lang="en-US" sz="900" dirty="0">
                <a:solidFill>
                  <a:schemeClr val="lt1"/>
                </a:solidFill>
                <a:latin typeface="Meiryo UI" panose="020B0604030504040204" pitchFamily="50" charset="-128"/>
                <a:ea typeface="Meiryo UI" panose="020B0604030504040204" pitchFamily="50" charset="-128"/>
              </a:rPr>
              <a:t>。 </a:t>
            </a:r>
            <a:r>
              <a:rPr lang="en-US" sz="900" dirty="0" err="1">
                <a:solidFill>
                  <a:schemeClr val="lt1"/>
                </a:solidFill>
                <a:latin typeface="Meiryo UI" panose="020B0604030504040204" pitchFamily="50" charset="-128"/>
                <a:ea typeface="Meiryo UI" panose="020B0604030504040204" pitchFamily="50" charset="-128"/>
              </a:rPr>
              <a:t>NASアプリケーションをSeagateのJBODにインストールすることはできません</a:t>
            </a:r>
            <a:r>
              <a:rPr lang="en-US" sz="900" dirty="0">
                <a:solidFill>
                  <a:schemeClr val="lt1"/>
                </a:solidFill>
                <a:latin typeface="Meiryo UI" panose="020B0604030504040204" pitchFamily="50" charset="-128"/>
                <a:ea typeface="Meiryo UI" panose="020B0604030504040204" pitchFamily="50" charset="-128"/>
              </a:rPr>
              <a:t>。</a:t>
            </a:r>
            <a:endParaRPr sz="900"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3810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圓角 22">
            <a:extLst>
              <a:ext uri="{FF2B5EF4-FFF2-40B4-BE49-F238E27FC236}">
                <a16:creationId xmlns:a16="http://schemas.microsoft.com/office/drawing/2014/main" id="{E3A4A7A3-67BA-40C6-A2FB-D71FFF840138}"/>
              </a:ext>
            </a:extLst>
          </p:cNvPr>
          <p:cNvSpPr/>
          <p:nvPr/>
        </p:nvSpPr>
        <p:spPr>
          <a:xfrm>
            <a:off x="6210467" y="4353630"/>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3" name="矩形: 圓角 22">
            <a:extLst>
              <a:ext uri="{FF2B5EF4-FFF2-40B4-BE49-F238E27FC236}">
                <a16:creationId xmlns:a16="http://schemas.microsoft.com/office/drawing/2014/main" id="{A2D07813-347A-45A1-BE50-D9F054355D98}"/>
              </a:ext>
            </a:extLst>
          </p:cNvPr>
          <p:cNvSpPr/>
          <p:nvPr/>
        </p:nvSpPr>
        <p:spPr>
          <a:xfrm>
            <a:off x="615066" y="4353630"/>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1" name="矩形: 圓角 22">
            <a:extLst>
              <a:ext uri="{FF2B5EF4-FFF2-40B4-BE49-F238E27FC236}">
                <a16:creationId xmlns:a16="http://schemas.microsoft.com/office/drawing/2014/main" id="{0D1E6798-D519-4BCF-BEAE-909EF8AFB977}"/>
              </a:ext>
            </a:extLst>
          </p:cNvPr>
          <p:cNvSpPr/>
          <p:nvPr/>
        </p:nvSpPr>
        <p:spPr>
          <a:xfrm>
            <a:off x="6210467" y="2202287"/>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0" name="矩形: 圓角 22">
            <a:extLst>
              <a:ext uri="{FF2B5EF4-FFF2-40B4-BE49-F238E27FC236}">
                <a16:creationId xmlns:a16="http://schemas.microsoft.com/office/drawing/2014/main" id="{2F0CFE09-D95C-434E-80FA-85C5E908DC28}"/>
              </a:ext>
            </a:extLst>
          </p:cNvPr>
          <p:cNvSpPr/>
          <p:nvPr/>
        </p:nvSpPr>
        <p:spPr>
          <a:xfrm>
            <a:off x="615066" y="2202287"/>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 name="TextBox 2">
            <a:extLst>
              <a:ext uri="{FF2B5EF4-FFF2-40B4-BE49-F238E27FC236}">
                <a16:creationId xmlns:a16="http://schemas.microsoft.com/office/drawing/2014/main" id="{0F0AE9D0-374C-BD43-98E7-ED69BF51A999}"/>
              </a:ext>
            </a:extLst>
          </p:cNvPr>
          <p:cNvSpPr txBox="1"/>
          <p:nvPr/>
        </p:nvSpPr>
        <p:spPr>
          <a:xfrm>
            <a:off x="754650" y="243500"/>
            <a:ext cx="11695852" cy="1323439"/>
          </a:xfrm>
          <a:prstGeom prst="rect">
            <a:avLst/>
          </a:prstGeom>
        </p:spPr>
        <p:txBody>
          <a:bodyPr wrap="square" lIns="0" tIns="45720" rIns="0" bIns="45720" rtlCol="0" anchor="t">
            <a:spAutoFit/>
          </a:bodyPr>
          <a:lstStyle/>
          <a:p>
            <a:pPr lvl="0"/>
            <a:r>
              <a:rPr lang="ja-JP" altLang="en-US" sz="4000" b="1" dirty="0">
                <a:solidFill>
                  <a:schemeClr val="lt1"/>
                </a:solidFill>
                <a:latin typeface="Meiryo UI" panose="020B0604030504040204" pitchFamily="50" charset="-128"/>
                <a:ea typeface="Meiryo UI" panose="020B0604030504040204" pitchFamily="50" charset="-128"/>
              </a:rPr>
              <a:t>シーゲイト</a:t>
            </a:r>
            <a:r>
              <a:rPr lang="en-US" altLang="ja-JP" sz="4000" b="1" dirty="0" err="1">
                <a:solidFill>
                  <a:schemeClr val="lt1"/>
                </a:solidFill>
                <a:latin typeface="Meiryo UI" panose="020B0604030504040204" pitchFamily="50" charset="-128"/>
                <a:ea typeface="Meiryo UI" panose="020B0604030504040204" pitchFamily="50" charset="-128"/>
              </a:rPr>
              <a:t>Exos</a:t>
            </a:r>
            <a:r>
              <a:rPr lang="en-US" altLang="ja-JP" sz="4000" b="1" dirty="0">
                <a:solidFill>
                  <a:schemeClr val="lt1"/>
                </a:solidFill>
                <a:latin typeface="Meiryo UI" panose="020B0604030504040204" pitchFamily="50" charset="-128"/>
                <a:ea typeface="Meiryo UI" panose="020B0604030504040204" pitchFamily="50" charset="-128"/>
              </a:rPr>
              <a:t> E JBOD</a:t>
            </a:r>
            <a:r>
              <a:rPr lang="ja-JP" altLang="en-US" sz="4000" b="1" dirty="0">
                <a:solidFill>
                  <a:schemeClr val="lt1"/>
                </a:solidFill>
                <a:latin typeface="Meiryo UI" panose="020B0604030504040204" pitchFamily="50" charset="-128"/>
                <a:ea typeface="Meiryo UI" panose="020B0604030504040204" pitchFamily="50" charset="-128"/>
              </a:rPr>
              <a:t>エンクロージャを使</a:t>
            </a:r>
            <a:r>
              <a:rPr lang="ja-JP" altLang="en-US" sz="4000" b="1" dirty="0" smtClean="0">
                <a:solidFill>
                  <a:schemeClr val="lt1"/>
                </a:solidFill>
                <a:latin typeface="Meiryo UI" panose="020B0604030504040204" pitchFamily="50" charset="-128"/>
                <a:ea typeface="Meiryo UI" panose="020B0604030504040204" pitchFamily="50" charset="-128"/>
              </a:rPr>
              <a:t>用し、</a:t>
            </a:r>
            <a:endParaRPr lang="en-US" altLang="ja-JP" sz="4000" b="1" dirty="0" smtClean="0">
              <a:solidFill>
                <a:schemeClr val="lt1"/>
              </a:solidFill>
              <a:latin typeface="Meiryo UI" panose="020B0604030504040204" pitchFamily="50" charset="-128"/>
              <a:ea typeface="Meiryo UI" panose="020B0604030504040204" pitchFamily="50" charset="-128"/>
            </a:endParaRPr>
          </a:p>
          <a:p>
            <a:pPr lvl="0"/>
            <a:r>
              <a:rPr lang="ja-JP" altLang="en-US" sz="4000" b="1" dirty="0" smtClean="0">
                <a:solidFill>
                  <a:schemeClr val="lt1"/>
                </a:solidFill>
                <a:latin typeface="Meiryo UI" panose="020B0604030504040204" pitchFamily="50" charset="-128"/>
                <a:ea typeface="Meiryo UI" panose="020B0604030504040204" pitchFamily="50" charset="-128"/>
              </a:rPr>
              <a:t>コ</a:t>
            </a:r>
            <a:r>
              <a:rPr lang="ja-JP" altLang="en-US" sz="4000" b="1" dirty="0">
                <a:solidFill>
                  <a:schemeClr val="lt1"/>
                </a:solidFill>
                <a:latin typeface="Meiryo UI" panose="020B0604030504040204" pitchFamily="50" charset="-128"/>
                <a:ea typeface="Meiryo UI" panose="020B0604030504040204" pitchFamily="50" charset="-128"/>
              </a:rPr>
              <a:t>ストを最適化しながら</a:t>
            </a:r>
            <a:r>
              <a:rPr lang="en-US" altLang="ja-JP" sz="4000" b="1" dirty="0">
                <a:solidFill>
                  <a:schemeClr val="lt1"/>
                </a:solidFill>
                <a:latin typeface="Meiryo UI" panose="020B0604030504040204" pitchFamily="50" charset="-128"/>
                <a:ea typeface="Meiryo UI" panose="020B0604030504040204" pitchFamily="50" charset="-128"/>
              </a:rPr>
              <a:t>NAS</a:t>
            </a:r>
            <a:r>
              <a:rPr lang="ja-JP" altLang="en-US" sz="4000" b="1" dirty="0">
                <a:solidFill>
                  <a:schemeClr val="lt1"/>
                </a:solidFill>
                <a:latin typeface="Meiryo UI" panose="020B0604030504040204" pitchFamily="50" charset="-128"/>
                <a:ea typeface="Meiryo UI" panose="020B0604030504040204" pitchFamily="50" charset="-128"/>
              </a:rPr>
              <a:t>容量を拡</a:t>
            </a:r>
            <a:r>
              <a:rPr lang="ja-JP" altLang="en-US" sz="4000" b="1" dirty="0" smtClean="0">
                <a:solidFill>
                  <a:schemeClr val="lt1"/>
                </a:solidFill>
                <a:latin typeface="Meiryo UI" panose="020B0604030504040204" pitchFamily="50" charset="-128"/>
                <a:ea typeface="Meiryo UI" panose="020B0604030504040204" pitchFamily="50" charset="-128"/>
              </a:rPr>
              <a:t>大</a:t>
            </a:r>
            <a:endParaRPr lang="ja-JP" altLang="en-US" sz="4000" dirty="0">
              <a:latin typeface="Meiryo UI" panose="020B0604030504040204" pitchFamily="50" charset="-128"/>
              <a:ea typeface="Meiryo UI" panose="020B0604030504040204" pitchFamily="50" charset="-128"/>
            </a:endParaRPr>
          </a:p>
        </p:txBody>
      </p:sp>
      <p:grpSp>
        <p:nvGrpSpPr>
          <p:cNvPr id="37" name="群組 36">
            <a:extLst>
              <a:ext uri="{FF2B5EF4-FFF2-40B4-BE49-F238E27FC236}">
                <a16:creationId xmlns:a16="http://schemas.microsoft.com/office/drawing/2014/main" id="{9DA3EEE9-3D44-4098-ADCC-CFE3DFB7758D}"/>
              </a:ext>
            </a:extLst>
          </p:cNvPr>
          <p:cNvGrpSpPr/>
          <p:nvPr/>
        </p:nvGrpSpPr>
        <p:grpSpPr>
          <a:xfrm>
            <a:off x="6447337" y="4370564"/>
            <a:ext cx="2875691" cy="1492218"/>
            <a:chOff x="6613969" y="4241333"/>
            <a:chExt cx="2875691" cy="1492218"/>
          </a:xfrm>
        </p:grpSpPr>
        <p:sp>
          <p:nvSpPr>
            <p:cNvPr id="38" name="矩形 37">
              <a:extLst>
                <a:ext uri="{FF2B5EF4-FFF2-40B4-BE49-F238E27FC236}">
                  <a16:creationId xmlns:a16="http://schemas.microsoft.com/office/drawing/2014/main" id="{63E82290-FA5A-4719-95E4-DA467A346785}"/>
                </a:ext>
              </a:extLst>
            </p:cNvPr>
            <p:cNvSpPr/>
            <p:nvPr/>
          </p:nvSpPr>
          <p:spPr>
            <a:xfrm>
              <a:off x="6695980" y="4341202"/>
              <a:ext cx="2641249" cy="1077218"/>
            </a:xfrm>
            <a:prstGeom prst="rect">
              <a:avLst/>
            </a:prstGeom>
            <a:solidFill>
              <a:schemeClr val="tx1"/>
            </a:solidFill>
            <a:ln>
              <a:noFill/>
            </a:ln>
            <a:effectLst>
              <a:glow rad="7366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8" name="圖片 7" descr="一張含有 文字, 電子用品, 綠色 的圖片&#10;&#10;自動產生的描述">
              <a:extLst>
                <a:ext uri="{FF2B5EF4-FFF2-40B4-BE49-F238E27FC236}">
                  <a16:creationId xmlns:a16="http://schemas.microsoft.com/office/drawing/2014/main" id="{AB73871E-5E01-1F4F-A2F6-DFE18AE7FDA5}"/>
                </a:ext>
              </a:extLst>
            </p:cNvPr>
            <p:cNvPicPr>
              <a:picLocks noChangeAspect="1"/>
            </p:cNvPicPr>
            <p:nvPr/>
          </p:nvPicPr>
          <p:blipFill rotWithShape="1">
            <a:blip r:embed="rId3"/>
            <a:srcRect t="25246" b="22863"/>
            <a:stretch/>
          </p:blipFill>
          <p:spPr>
            <a:xfrm>
              <a:off x="6613969" y="4241333"/>
              <a:ext cx="2875691" cy="1492218"/>
            </a:xfrm>
            <a:prstGeom prst="rect">
              <a:avLst/>
            </a:prstGeom>
          </p:spPr>
        </p:pic>
      </p:grpSp>
      <p:grpSp>
        <p:nvGrpSpPr>
          <p:cNvPr id="35" name="群組 34">
            <a:extLst>
              <a:ext uri="{FF2B5EF4-FFF2-40B4-BE49-F238E27FC236}">
                <a16:creationId xmlns:a16="http://schemas.microsoft.com/office/drawing/2014/main" id="{693424A5-58BB-4E1A-897E-FC961AC608C6}"/>
              </a:ext>
            </a:extLst>
          </p:cNvPr>
          <p:cNvGrpSpPr/>
          <p:nvPr/>
        </p:nvGrpSpPr>
        <p:grpSpPr>
          <a:xfrm>
            <a:off x="6385385" y="2257914"/>
            <a:ext cx="2946110" cy="1259819"/>
            <a:chOff x="6543550" y="2311117"/>
            <a:chExt cx="2946110" cy="1259819"/>
          </a:xfrm>
        </p:grpSpPr>
        <p:sp>
          <p:nvSpPr>
            <p:cNvPr id="36" name="矩形 35">
              <a:extLst>
                <a:ext uri="{FF2B5EF4-FFF2-40B4-BE49-F238E27FC236}">
                  <a16:creationId xmlns:a16="http://schemas.microsoft.com/office/drawing/2014/main" id="{7903A553-964E-4579-B501-8D6536AF4DC9}"/>
                </a:ext>
              </a:extLst>
            </p:cNvPr>
            <p:cNvSpPr/>
            <p:nvPr/>
          </p:nvSpPr>
          <p:spPr>
            <a:xfrm>
              <a:off x="6689018" y="2402418"/>
              <a:ext cx="2641249" cy="1026582"/>
            </a:xfrm>
            <a:prstGeom prst="rect">
              <a:avLst/>
            </a:prstGeom>
            <a:solidFill>
              <a:schemeClr val="tx1"/>
            </a:solidFill>
            <a:ln>
              <a:noFill/>
            </a:ln>
            <a:effectLst>
              <a:glow rad="1905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0" name="圖片 9" descr="一張含有 文字 的圖片&#10;&#10;自動產生的描述">
              <a:extLst>
                <a:ext uri="{FF2B5EF4-FFF2-40B4-BE49-F238E27FC236}">
                  <a16:creationId xmlns:a16="http://schemas.microsoft.com/office/drawing/2014/main" id="{4A2AFBB8-9647-9448-A7F6-B3ED9D760C8B}"/>
                </a:ext>
              </a:extLst>
            </p:cNvPr>
            <p:cNvPicPr>
              <a:picLocks noChangeAspect="1"/>
            </p:cNvPicPr>
            <p:nvPr/>
          </p:nvPicPr>
          <p:blipFill rotWithShape="1">
            <a:blip r:embed="rId4"/>
            <a:srcRect t="28819" b="28419"/>
            <a:stretch/>
          </p:blipFill>
          <p:spPr>
            <a:xfrm>
              <a:off x="6543550" y="2311117"/>
              <a:ext cx="2946110" cy="1259819"/>
            </a:xfrm>
            <a:prstGeom prst="rect">
              <a:avLst/>
            </a:prstGeom>
          </p:spPr>
        </p:pic>
      </p:grpSp>
      <p:grpSp>
        <p:nvGrpSpPr>
          <p:cNvPr id="31" name="群組 30">
            <a:extLst>
              <a:ext uri="{FF2B5EF4-FFF2-40B4-BE49-F238E27FC236}">
                <a16:creationId xmlns:a16="http://schemas.microsoft.com/office/drawing/2014/main" id="{707634B7-D881-49BF-9B56-4910FAABD092}"/>
              </a:ext>
            </a:extLst>
          </p:cNvPr>
          <p:cNvGrpSpPr/>
          <p:nvPr/>
        </p:nvGrpSpPr>
        <p:grpSpPr>
          <a:xfrm>
            <a:off x="775740" y="4752737"/>
            <a:ext cx="2903072" cy="702289"/>
            <a:chOff x="560818" y="4581173"/>
            <a:chExt cx="2903072" cy="702289"/>
          </a:xfrm>
        </p:grpSpPr>
        <p:sp>
          <p:nvSpPr>
            <p:cNvPr id="33" name="矩形 32">
              <a:extLst>
                <a:ext uri="{FF2B5EF4-FFF2-40B4-BE49-F238E27FC236}">
                  <a16:creationId xmlns:a16="http://schemas.microsoft.com/office/drawing/2014/main" id="{93C3618F-8BC2-4FFC-96AD-E05318F2D08E}"/>
                </a:ext>
              </a:extLst>
            </p:cNvPr>
            <p:cNvSpPr/>
            <p:nvPr/>
          </p:nvSpPr>
          <p:spPr>
            <a:xfrm>
              <a:off x="614758" y="4727038"/>
              <a:ext cx="2795192" cy="497729"/>
            </a:xfrm>
            <a:prstGeom prst="rect">
              <a:avLst/>
            </a:prstGeom>
            <a:solidFill>
              <a:schemeClr val="tx1"/>
            </a:solidFill>
            <a:ln>
              <a:noFill/>
            </a:ln>
            <a:effectLst>
              <a:glow rad="1905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29" name="圖片 28" descr="一張含有 吉他 的圖片&#10;&#10;自動產生的描述">
              <a:extLst>
                <a:ext uri="{FF2B5EF4-FFF2-40B4-BE49-F238E27FC236}">
                  <a16:creationId xmlns:a16="http://schemas.microsoft.com/office/drawing/2014/main" id="{460BBC1E-0323-A248-B461-892064D03867}"/>
                </a:ext>
              </a:extLst>
            </p:cNvPr>
            <p:cNvPicPr>
              <a:picLocks noChangeAspect="1"/>
            </p:cNvPicPr>
            <p:nvPr/>
          </p:nvPicPr>
          <p:blipFill rotWithShape="1">
            <a:blip r:embed="rId5"/>
            <a:srcRect t="36326" b="39483"/>
            <a:stretch/>
          </p:blipFill>
          <p:spPr>
            <a:xfrm>
              <a:off x="560818" y="4581173"/>
              <a:ext cx="2903072" cy="702289"/>
            </a:xfrm>
            <a:prstGeom prst="rect">
              <a:avLst/>
            </a:prstGeom>
          </p:spPr>
        </p:pic>
      </p:grpSp>
      <p:grpSp>
        <p:nvGrpSpPr>
          <p:cNvPr id="12" name="群組 11">
            <a:extLst>
              <a:ext uri="{FF2B5EF4-FFF2-40B4-BE49-F238E27FC236}">
                <a16:creationId xmlns:a16="http://schemas.microsoft.com/office/drawing/2014/main" id="{FC5C33CC-BD1F-4D6E-A669-C0729DB406E5}"/>
              </a:ext>
            </a:extLst>
          </p:cNvPr>
          <p:cNvGrpSpPr/>
          <p:nvPr/>
        </p:nvGrpSpPr>
        <p:grpSpPr>
          <a:xfrm>
            <a:off x="742193" y="2564096"/>
            <a:ext cx="2993540" cy="690114"/>
            <a:chOff x="556595" y="2498430"/>
            <a:chExt cx="2993540" cy="690114"/>
          </a:xfrm>
        </p:grpSpPr>
        <p:sp>
          <p:nvSpPr>
            <p:cNvPr id="9" name="矩形 8">
              <a:extLst>
                <a:ext uri="{FF2B5EF4-FFF2-40B4-BE49-F238E27FC236}">
                  <a16:creationId xmlns:a16="http://schemas.microsoft.com/office/drawing/2014/main" id="{89B077CB-93A0-4B35-B5A0-E4503E46FDB9}"/>
                </a:ext>
              </a:extLst>
            </p:cNvPr>
            <p:cNvSpPr/>
            <p:nvPr/>
          </p:nvSpPr>
          <p:spPr>
            <a:xfrm>
              <a:off x="630449" y="2594623"/>
              <a:ext cx="2842428" cy="497729"/>
            </a:xfrm>
            <a:prstGeom prst="rect">
              <a:avLst/>
            </a:prstGeom>
            <a:solidFill>
              <a:schemeClr val="tx1"/>
            </a:solidFill>
            <a:ln>
              <a:noFill/>
            </a:ln>
            <a:effectLst>
              <a:glow rad="1905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32" name="圖片 31" descr="一張含有 電子用品 的圖片&#10;&#10;自動產生的描述">
              <a:extLst>
                <a:ext uri="{FF2B5EF4-FFF2-40B4-BE49-F238E27FC236}">
                  <a16:creationId xmlns:a16="http://schemas.microsoft.com/office/drawing/2014/main" id="{BA898AE9-25DA-AC4A-B32F-C0DD0A46B395}"/>
                </a:ext>
              </a:extLst>
            </p:cNvPr>
            <p:cNvPicPr>
              <a:picLocks noChangeAspect="1"/>
            </p:cNvPicPr>
            <p:nvPr/>
          </p:nvPicPr>
          <p:blipFill rotWithShape="1">
            <a:blip r:embed="rId6"/>
            <a:srcRect t="38614" b="38333"/>
            <a:stretch/>
          </p:blipFill>
          <p:spPr>
            <a:xfrm>
              <a:off x="556595" y="2498430"/>
              <a:ext cx="2993540" cy="690114"/>
            </a:xfrm>
            <a:prstGeom prst="rect">
              <a:avLst/>
            </a:prstGeom>
          </p:spPr>
        </p:pic>
      </p:grpSp>
      <p:sp>
        <p:nvSpPr>
          <p:cNvPr id="25" name="文字方塊 24">
            <a:extLst>
              <a:ext uri="{FF2B5EF4-FFF2-40B4-BE49-F238E27FC236}">
                <a16:creationId xmlns:a16="http://schemas.microsoft.com/office/drawing/2014/main" id="{3CB1F42C-6BB5-9E42-9AA1-5F0EDC7BED0B}"/>
              </a:ext>
            </a:extLst>
          </p:cNvPr>
          <p:cNvSpPr txBox="1"/>
          <p:nvPr/>
        </p:nvSpPr>
        <p:spPr>
          <a:xfrm>
            <a:off x="3707961" y="2435713"/>
            <a:ext cx="2677083" cy="951543"/>
          </a:xfrm>
          <a:prstGeom prst="rect">
            <a:avLst/>
          </a:prstGeom>
          <a:noFill/>
        </p:spPr>
        <p:txBody>
          <a:bodyPr wrap="square">
            <a:spAutoFit/>
          </a:bodyPr>
          <a:lstStyle/>
          <a:p>
            <a:pPr>
              <a:lnSpc>
                <a:spcPts val="1900"/>
              </a:lnSpc>
              <a:spcBef>
                <a:spcPts val="450"/>
              </a:spcBef>
            </a:pPr>
            <a:r>
              <a:rPr lang="en-US" altLang="zh-TW" b="1" dirty="0" err="1">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Exos</a:t>
            </a:r>
            <a:r>
              <a:rPr lang="en-US" altLang="zh-TW" b="1" dirty="0">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 E 2U12</a:t>
            </a:r>
          </a:p>
          <a:p>
            <a:pPr marL="177800" indent="-177800">
              <a:lnSpc>
                <a:spcPts val="1900"/>
              </a:lnSpc>
              <a:spcBef>
                <a:spcPts val="450"/>
              </a:spcBef>
              <a:buFont typeface="Arial" panose="020B0604020202020204" pitchFamily="34" charset="0"/>
              <a:buChar char="•"/>
              <a:tabLst>
                <a:tab pos="177800" algn="l"/>
              </a:tabLst>
            </a:pP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最大</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216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TB</a:t>
            </a:r>
          </a:p>
          <a:p>
            <a:pPr marL="177800" indent="-177800">
              <a:lnSpc>
                <a:spcPts val="1900"/>
              </a:lnSpc>
              <a:spcBef>
                <a:spcPts val="450"/>
              </a:spcBef>
              <a:buFont typeface="Arial" panose="020B0604020202020204" pitchFamily="34" charset="0"/>
              <a:buChar char="•"/>
              <a:tabLst>
                <a:tab pos="177800" algn="l"/>
              </a:tabLst>
            </a:pP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12x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18 TB </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3.5</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インチ</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SAS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HDD</a:t>
            </a:r>
          </a:p>
        </p:txBody>
      </p:sp>
      <p:sp>
        <p:nvSpPr>
          <p:cNvPr id="26" name="文字方塊 25">
            <a:extLst>
              <a:ext uri="{FF2B5EF4-FFF2-40B4-BE49-F238E27FC236}">
                <a16:creationId xmlns:a16="http://schemas.microsoft.com/office/drawing/2014/main" id="{416799E8-E268-2D4A-9599-575CED942F16}"/>
              </a:ext>
            </a:extLst>
          </p:cNvPr>
          <p:cNvSpPr txBox="1"/>
          <p:nvPr/>
        </p:nvSpPr>
        <p:spPr>
          <a:xfrm>
            <a:off x="3678160" y="4628108"/>
            <a:ext cx="3007973" cy="951543"/>
          </a:xfrm>
          <a:prstGeom prst="rect">
            <a:avLst/>
          </a:prstGeom>
          <a:noFill/>
        </p:spPr>
        <p:txBody>
          <a:bodyPr wrap="square">
            <a:spAutoFit/>
          </a:bodyPr>
          <a:lstStyle/>
          <a:p>
            <a:pPr>
              <a:lnSpc>
                <a:spcPts val="1900"/>
              </a:lnSpc>
              <a:spcBef>
                <a:spcPts val="450"/>
              </a:spcBef>
            </a:pPr>
            <a:r>
              <a:rPr lang="en-US" altLang="zh-TW" b="1" dirty="0" err="1">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Exos</a:t>
            </a:r>
            <a:r>
              <a:rPr lang="en-US" altLang="zh-TW" b="1" dirty="0">
                <a:solidFill>
                  <a:srgbClr val="18E217"/>
                </a:solidFill>
                <a:latin typeface="Meiryo UI" panose="020B0604030504040204" pitchFamily="50" charset="-128"/>
                <a:ea typeface="Meiryo UI" panose="020B0604030504040204" pitchFamily="50" charset="-128"/>
                <a:cs typeface="Arial" panose="020B0604020202020204" pitchFamily="34" charset="0"/>
                <a:sym typeface="+mn-lt"/>
              </a:rPr>
              <a:t> E 2U24</a:t>
            </a:r>
          </a:p>
          <a:p>
            <a:pPr marL="177800" indent="-177800">
              <a:lnSpc>
                <a:spcPts val="1900"/>
              </a:lnSpc>
              <a:spcBef>
                <a:spcPts val="450"/>
              </a:spcBef>
              <a:buFont typeface="Arial" panose="020B0604020202020204" pitchFamily="34" charset="0"/>
              <a:buChar char="•"/>
            </a:pP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最大</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57.6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TB</a:t>
            </a:r>
          </a:p>
          <a:p>
            <a:pPr marL="177800" indent="-177800">
              <a:lnSpc>
                <a:spcPts val="1900"/>
              </a:lnSpc>
              <a:spcBef>
                <a:spcPts val="450"/>
              </a:spcBef>
              <a:buFont typeface="Arial" panose="020B0604020202020204" pitchFamily="34" charset="0"/>
              <a:buChar char="•"/>
            </a:pP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24x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2.4 TB </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2.5</a:t>
            </a:r>
            <a:r>
              <a:rPr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インチ</a:t>
            </a:r>
            <a:r>
              <a:rPr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SAS </a:t>
            </a: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SSD</a:t>
            </a:r>
          </a:p>
        </p:txBody>
      </p:sp>
      <p:sp>
        <p:nvSpPr>
          <p:cNvPr id="27" name="文字方塊 26">
            <a:extLst>
              <a:ext uri="{FF2B5EF4-FFF2-40B4-BE49-F238E27FC236}">
                <a16:creationId xmlns:a16="http://schemas.microsoft.com/office/drawing/2014/main" id="{2B09DB5F-585F-3D47-AD15-D7B6DE02B67F}"/>
              </a:ext>
            </a:extLst>
          </p:cNvPr>
          <p:cNvSpPr txBox="1"/>
          <p:nvPr/>
        </p:nvSpPr>
        <p:spPr>
          <a:xfrm>
            <a:off x="9382296" y="2417408"/>
            <a:ext cx="3313122" cy="951543"/>
          </a:xfrm>
          <a:prstGeom prst="rect">
            <a:avLst/>
          </a:prstGeom>
          <a:noFill/>
        </p:spPr>
        <p:txBody>
          <a:bodyPr wrap="square">
            <a:spAutoFit/>
          </a:bodyPr>
          <a:lstStyle/>
          <a:p>
            <a:pPr>
              <a:lnSpc>
                <a:spcPts val="1900"/>
              </a:lnSpc>
              <a:spcBef>
                <a:spcPts val="450"/>
              </a:spcBef>
            </a:pPr>
            <a:r>
              <a:rPr lang="en-US" altLang="zh-TW" b="1" dirty="0" err="1">
                <a:solidFill>
                  <a:srgbClr val="18E217"/>
                </a:solidFill>
                <a:latin typeface="Meiryo UI" panose="020B0604030504040204" pitchFamily="50" charset="-128"/>
                <a:ea typeface="Meiryo UI" panose="020B0604030504040204" pitchFamily="50" charset="-128"/>
                <a:cs typeface="+mn-ea"/>
                <a:sym typeface="+mn-lt"/>
              </a:rPr>
              <a:t>Exos</a:t>
            </a:r>
            <a:r>
              <a:rPr lang="en-US" altLang="zh-TW" b="1" dirty="0">
                <a:solidFill>
                  <a:srgbClr val="18E217"/>
                </a:solidFill>
                <a:latin typeface="Meiryo UI" panose="020B0604030504040204" pitchFamily="50" charset="-128"/>
                <a:ea typeface="Meiryo UI" panose="020B0604030504040204" pitchFamily="50" charset="-128"/>
                <a:cs typeface="+mn-ea"/>
                <a:sym typeface="+mn-lt"/>
              </a:rPr>
              <a:t> E 4U106</a:t>
            </a:r>
          </a:p>
          <a:p>
            <a:pPr marL="177800" indent="-177800">
              <a:lnSpc>
                <a:spcPts val="1900"/>
              </a:lnSpc>
              <a:spcBef>
                <a:spcPts val="450"/>
              </a:spcBef>
              <a:buFont typeface="Arial" panose="020B0604020202020204" pitchFamily="34" charset="0"/>
              <a:buChar char="•"/>
            </a:pPr>
            <a:r>
              <a:rPr lang="ja-JP" altLang="en-US" sz="1200" dirty="0">
                <a:solidFill>
                  <a:schemeClr val="bg1"/>
                </a:solidFill>
                <a:latin typeface="Meiryo UI" panose="020B0604030504040204" pitchFamily="50" charset="-128"/>
                <a:ea typeface="Meiryo UI" panose="020B0604030504040204" pitchFamily="50" charset="-128"/>
                <a:cs typeface="+mn-ea"/>
                <a:sym typeface="+mn-lt"/>
              </a:rPr>
              <a:t>最大</a:t>
            </a: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1.9 </a:t>
            </a:r>
            <a:r>
              <a:rPr lang="en-US" altLang="zh-TW" sz="1200" dirty="0">
                <a:solidFill>
                  <a:schemeClr val="bg1"/>
                </a:solidFill>
                <a:latin typeface="Meiryo UI" panose="020B0604030504040204" pitchFamily="50" charset="-128"/>
                <a:ea typeface="Meiryo UI" panose="020B0604030504040204" pitchFamily="50" charset="-128"/>
                <a:cs typeface="+mn-ea"/>
                <a:sym typeface="+mn-lt"/>
              </a:rPr>
              <a:t>PB</a:t>
            </a:r>
          </a:p>
          <a:p>
            <a:pPr marL="177800" indent="-177800">
              <a:lnSpc>
                <a:spcPts val="1900"/>
              </a:lnSpc>
              <a:spcBef>
                <a:spcPts val="450"/>
              </a:spcBef>
              <a:buFont typeface="Arial" panose="020B0604020202020204" pitchFamily="34" charset="0"/>
              <a:buChar char="•"/>
            </a:pP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106x </a:t>
            </a:r>
            <a:r>
              <a:rPr lang="en-US" altLang="zh-TW" sz="1200" dirty="0">
                <a:solidFill>
                  <a:schemeClr val="bg1"/>
                </a:solidFill>
                <a:latin typeface="Meiryo UI" panose="020B0604030504040204" pitchFamily="50" charset="-128"/>
                <a:ea typeface="Meiryo UI" panose="020B0604030504040204" pitchFamily="50" charset="-128"/>
                <a:cs typeface="+mn-ea"/>
                <a:sym typeface="+mn-lt"/>
              </a:rPr>
              <a:t>18 TB </a:t>
            </a: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3.5</a:t>
            </a: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インチ</a:t>
            </a: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SAS </a:t>
            </a:r>
            <a:r>
              <a:rPr lang="en-US" altLang="zh-TW" sz="1200" dirty="0">
                <a:solidFill>
                  <a:schemeClr val="bg1"/>
                </a:solidFill>
                <a:latin typeface="Meiryo UI" panose="020B0604030504040204" pitchFamily="50" charset="-128"/>
                <a:ea typeface="Meiryo UI" panose="020B0604030504040204" pitchFamily="50" charset="-128"/>
                <a:cs typeface="+mn-ea"/>
                <a:sym typeface="+mn-lt"/>
              </a:rPr>
              <a:t>HDD</a:t>
            </a:r>
          </a:p>
        </p:txBody>
      </p:sp>
      <p:sp>
        <p:nvSpPr>
          <p:cNvPr id="28" name="文字方塊 27">
            <a:extLst>
              <a:ext uri="{FF2B5EF4-FFF2-40B4-BE49-F238E27FC236}">
                <a16:creationId xmlns:a16="http://schemas.microsoft.com/office/drawing/2014/main" id="{FBDC1B32-AD47-6A45-BE32-FFADBE9310C4}"/>
              </a:ext>
            </a:extLst>
          </p:cNvPr>
          <p:cNvSpPr txBox="1"/>
          <p:nvPr/>
        </p:nvSpPr>
        <p:spPr>
          <a:xfrm>
            <a:off x="9379638" y="4628108"/>
            <a:ext cx="3535414" cy="951543"/>
          </a:xfrm>
          <a:prstGeom prst="rect">
            <a:avLst/>
          </a:prstGeom>
          <a:noFill/>
        </p:spPr>
        <p:txBody>
          <a:bodyPr wrap="square">
            <a:spAutoFit/>
          </a:bodyPr>
          <a:lstStyle/>
          <a:p>
            <a:pPr>
              <a:lnSpc>
                <a:spcPts val="1900"/>
              </a:lnSpc>
              <a:spcBef>
                <a:spcPts val="450"/>
              </a:spcBef>
            </a:pPr>
            <a:r>
              <a:rPr lang="en-US" altLang="zh-TW" b="1" dirty="0" err="1">
                <a:solidFill>
                  <a:srgbClr val="18E217"/>
                </a:solidFill>
                <a:latin typeface="Meiryo UI" panose="020B0604030504040204" pitchFamily="50" charset="-128"/>
                <a:ea typeface="Meiryo UI" panose="020B0604030504040204" pitchFamily="50" charset="-128"/>
                <a:cs typeface="+mn-ea"/>
                <a:sym typeface="+mn-lt"/>
              </a:rPr>
              <a:t>Exos</a:t>
            </a:r>
            <a:r>
              <a:rPr lang="en-US" altLang="zh-TW" b="1" dirty="0">
                <a:solidFill>
                  <a:srgbClr val="18E217"/>
                </a:solidFill>
                <a:latin typeface="Meiryo UI" panose="020B0604030504040204" pitchFamily="50" charset="-128"/>
                <a:ea typeface="Meiryo UI" panose="020B0604030504040204" pitchFamily="50" charset="-128"/>
                <a:cs typeface="+mn-ea"/>
                <a:sym typeface="+mn-lt"/>
              </a:rPr>
              <a:t> E 5U84</a:t>
            </a:r>
          </a:p>
          <a:p>
            <a:pPr marL="177800" indent="-177800">
              <a:lnSpc>
                <a:spcPts val="1900"/>
              </a:lnSpc>
              <a:spcBef>
                <a:spcPts val="450"/>
              </a:spcBef>
              <a:buFont typeface="Arial" panose="020B0604020202020204" pitchFamily="34" charset="0"/>
              <a:buChar char="•"/>
            </a:pPr>
            <a:r>
              <a:rPr lang="ja-JP" altLang="en-US" sz="1200" dirty="0">
                <a:solidFill>
                  <a:schemeClr val="bg1"/>
                </a:solidFill>
                <a:latin typeface="Meiryo UI" panose="020B0604030504040204" pitchFamily="50" charset="-128"/>
                <a:ea typeface="Meiryo UI" panose="020B0604030504040204" pitchFamily="50" charset="-128"/>
                <a:cs typeface="+mn-ea"/>
                <a:sym typeface="+mn-lt"/>
              </a:rPr>
              <a:t>最大</a:t>
            </a: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1.5 </a:t>
            </a:r>
            <a:r>
              <a:rPr lang="en-US" altLang="zh-TW" sz="1200" dirty="0">
                <a:solidFill>
                  <a:schemeClr val="bg1"/>
                </a:solidFill>
                <a:latin typeface="Meiryo UI" panose="020B0604030504040204" pitchFamily="50" charset="-128"/>
                <a:ea typeface="Meiryo UI" panose="020B0604030504040204" pitchFamily="50" charset="-128"/>
                <a:cs typeface="+mn-ea"/>
                <a:sym typeface="+mn-lt"/>
              </a:rPr>
              <a:t>PB</a:t>
            </a:r>
          </a:p>
          <a:p>
            <a:pPr marL="177800" indent="-177800">
              <a:lnSpc>
                <a:spcPts val="1900"/>
              </a:lnSpc>
              <a:spcBef>
                <a:spcPts val="450"/>
              </a:spcBef>
              <a:buFont typeface="Arial" panose="020B0604020202020204" pitchFamily="34" charset="0"/>
              <a:buChar char="•"/>
            </a:pP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84x </a:t>
            </a:r>
            <a:r>
              <a:rPr lang="en-US" altLang="zh-TW" sz="1200" dirty="0">
                <a:solidFill>
                  <a:schemeClr val="bg1"/>
                </a:solidFill>
                <a:latin typeface="Meiryo UI" panose="020B0604030504040204" pitchFamily="50" charset="-128"/>
                <a:ea typeface="Meiryo UI" panose="020B0604030504040204" pitchFamily="50" charset="-128"/>
                <a:cs typeface="+mn-ea"/>
                <a:sym typeface="+mn-lt"/>
              </a:rPr>
              <a:t>18 TB </a:t>
            </a: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3.5</a:t>
            </a:r>
            <a:r>
              <a:rPr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インチ</a:t>
            </a:r>
            <a:r>
              <a:rPr lang="en-US" altLang="zh-TW" sz="1200" dirty="0" smtClean="0">
                <a:solidFill>
                  <a:schemeClr val="bg1"/>
                </a:solidFill>
                <a:latin typeface="Meiryo UI" panose="020B0604030504040204" pitchFamily="50" charset="-128"/>
                <a:ea typeface="Meiryo UI" panose="020B0604030504040204" pitchFamily="50" charset="-128"/>
                <a:cs typeface="+mn-ea"/>
                <a:sym typeface="+mn-lt"/>
              </a:rPr>
              <a:t>SAS </a:t>
            </a:r>
            <a:r>
              <a:rPr lang="en-US" altLang="zh-TW" sz="1200" dirty="0">
                <a:solidFill>
                  <a:schemeClr val="bg1"/>
                </a:solidFill>
                <a:latin typeface="Meiryo UI" panose="020B0604030504040204" pitchFamily="50" charset="-128"/>
                <a:ea typeface="Meiryo UI" panose="020B0604030504040204" pitchFamily="50" charset="-128"/>
                <a:cs typeface="+mn-ea"/>
                <a:sym typeface="+mn-lt"/>
              </a:rPr>
              <a:t>HDD</a:t>
            </a:r>
          </a:p>
        </p:txBody>
      </p:sp>
      <p:sp>
        <p:nvSpPr>
          <p:cNvPr id="24" name="文字方塊 23">
            <a:extLst>
              <a:ext uri="{FF2B5EF4-FFF2-40B4-BE49-F238E27FC236}">
                <a16:creationId xmlns:a16="http://schemas.microsoft.com/office/drawing/2014/main" id="{23677C36-6B00-E049-B98F-4FD6EA66AA9A}"/>
              </a:ext>
            </a:extLst>
          </p:cNvPr>
          <p:cNvSpPr txBox="1"/>
          <p:nvPr/>
        </p:nvSpPr>
        <p:spPr>
          <a:xfrm>
            <a:off x="474135" y="6032622"/>
            <a:ext cx="11074400" cy="646331"/>
          </a:xfrm>
          <a:prstGeom prst="rect">
            <a:avLst/>
          </a:prstGeom>
          <a:noFill/>
        </p:spPr>
        <p:txBody>
          <a:bodyPr wrap="square" rtlCol="0">
            <a:spAutoFit/>
          </a:bodyPr>
          <a:lstStyle/>
          <a:p>
            <a:r>
              <a:rPr kumimoji="1"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注記</a:t>
            </a:r>
            <a:r>
              <a:rPr kumimoji="1"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endParaRPr kumimoji="1"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r>
              <a:rPr kumimoji="1"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新しい</a:t>
            </a:r>
            <a:r>
              <a:rPr kumimoji="1"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JBOD</a:t>
            </a:r>
            <a:r>
              <a:rPr kumimoji="1"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モデルおよび</a:t>
            </a:r>
            <a:r>
              <a:rPr kumimoji="1"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最大</a:t>
            </a:r>
            <a:r>
              <a:rPr kumimoji="1"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接続数</a:t>
            </a:r>
            <a:r>
              <a:rPr kumimoji="1"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は、</a:t>
            </a:r>
            <a:r>
              <a:rPr kumimoji="1"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2022 H1</a:t>
            </a:r>
            <a:r>
              <a:rPr kumimoji="1"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を通じてテストおよび追加されます。</a:t>
            </a:r>
            <a:r>
              <a:rPr kumimoji="1" lang="ja-JP" altLang="en-US"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ご購入前</a:t>
            </a:r>
            <a:r>
              <a:rPr kumimoji="1" lang="ja-JP" altLang="en-US"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に最新の互換性表をご参照ください。</a:t>
            </a:r>
            <a:r>
              <a:rPr kumimoji="1" lang="en-US" altLang="zh-TW" sz="1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hlinkClick r:id="rId7"/>
              </a:rPr>
              <a:t>https</a:t>
            </a:r>
            <a:r>
              <a:rPr kumimoji="1"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hlinkClick r:id="rId7"/>
              </a:rPr>
              <a:t>://www.qnap.com/en/compatibility-expansion?model=tds-h2489fu</a:t>
            </a:r>
            <a:endParaRPr kumimoji="1"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798863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5"/>
          <p:cNvPicPr preferRelativeResize="0"/>
          <p:nvPr/>
        </p:nvPicPr>
        <p:blipFill rotWithShape="1">
          <a:blip r:embed="rId3">
            <a:alphaModFix/>
          </a:blip>
          <a:srcRect/>
          <a:stretch/>
        </p:blipFill>
        <p:spPr>
          <a:xfrm>
            <a:off x="1238870" y="3893945"/>
            <a:ext cx="3038683" cy="1966207"/>
          </a:xfrm>
          <a:prstGeom prst="rect">
            <a:avLst/>
          </a:prstGeom>
          <a:noFill/>
          <a:ln>
            <a:noFill/>
          </a:ln>
          <a:effectLst>
            <a:outerShdw blurRad="177800" dist="304800" dir="2700000" sx="106000" sy="106000" algn="tl" rotWithShape="0">
              <a:srgbClr val="000000">
                <a:alpha val="82745"/>
              </a:srgbClr>
            </a:outerShdw>
          </a:effectLst>
        </p:spPr>
      </p:pic>
    </p:spTree>
    <p:extLst>
      <p:ext uri="{BB962C8B-B14F-4D97-AF65-F5344CB8AC3E}">
        <p14:creationId xmlns:p14="http://schemas.microsoft.com/office/powerpoint/2010/main" val="2466290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6"/>
          <p:cNvPicPr preferRelativeResize="0"/>
          <p:nvPr/>
        </p:nvPicPr>
        <p:blipFill rotWithShape="1">
          <a:blip r:embed="rId3">
            <a:alphaModFix/>
          </a:blip>
          <a:srcRect b="32103"/>
          <a:stretch/>
        </p:blipFill>
        <p:spPr>
          <a:xfrm>
            <a:off x="6602253" y="5100670"/>
            <a:ext cx="4287141" cy="1757330"/>
          </a:xfrm>
          <a:prstGeom prst="rect">
            <a:avLst/>
          </a:prstGeom>
          <a:noFill/>
          <a:ln>
            <a:noFill/>
          </a:ln>
        </p:spPr>
      </p:pic>
      <p:sp>
        <p:nvSpPr>
          <p:cNvPr id="142" name="Google Shape;142;p26"/>
          <p:cNvSpPr txBox="1">
            <a:spLocks noGrp="1"/>
          </p:cNvSpPr>
          <p:nvPr>
            <p:ph type="title" idx="4294967295"/>
          </p:nvPr>
        </p:nvSpPr>
        <p:spPr>
          <a:xfrm>
            <a:off x="5930452" y="416837"/>
            <a:ext cx="5384463" cy="764117"/>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4400"/>
              <a:buNone/>
            </a:pPr>
            <a:r>
              <a:rPr lang="en-US" sz="4267" b="1" dirty="0" smtClean="0">
                <a:latin typeface="Meiryo UI" panose="020B0604030504040204" pitchFamily="50" charset="-128"/>
                <a:ea typeface="Meiryo UI" panose="020B0604030504040204" pitchFamily="50" charset="-128"/>
                <a:cs typeface="Arial"/>
                <a:sym typeface="Arial"/>
              </a:rPr>
              <a:t>Kernel 5.10 LTS</a:t>
            </a:r>
            <a:endParaRPr dirty="0">
              <a:latin typeface="Meiryo UI" panose="020B0604030504040204" pitchFamily="50" charset="-128"/>
              <a:ea typeface="Meiryo UI" panose="020B0604030504040204" pitchFamily="50" charset="-128"/>
            </a:endParaRPr>
          </a:p>
        </p:txBody>
      </p:sp>
      <p:sp>
        <p:nvSpPr>
          <p:cNvPr id="143" name="Google Shape;143;p26"/>
          <p:cNvSpPr txBox="1"/>
          <p:nvPr/>
        </p:nvSpPr>
        <p:spPr>
          <a:xfrm>
            <a:off x="5930451" y="1315866"/>
            <a:ext cx="5630744" cy="918890"/>
          </a:xfrm>
          <a:prstGeom prst="rect">
            <a:avLst/>
          </a:prstGeom>
          <a:noFill/>
          <a:ln>
            <a:noFill/>
          </a:ln>
        </p:spPr>
        <p:txBody>
          <a:bodyPr spcFirstLastPara="1" wrap="square" lIns="121900" tIns="121900" rIns="121900" bIns="121900" anchor="t" anchorCtr="0">
            <a:noAutofit/>
          </a:bodyPr>
          <a:lstStyle/>
          <a:p>
            <a:pPr marL="114300" marR="0" lvl="0" indent="0" algn="l" rtl="0">
              <a:lnSpc>
                <a:spcPct val="115000"/>
              </a:lnSpc>
              <a:spcBef>
                <a:spcPts val="0"/>
              </a:spcBef>
              <a:spcAft>
                <a:spcPts val="0"/>
              </a:spcAft>
              <a:buClr>
                <a:schemeClr val="dk2"/>
              </a:buClr>
              <a:buSzPts val="1800"/>
              <a:buFont typeface="Arial"/>
              <a:buNone/>
            </a:pPr>
            <a:r>
              <a:rPr lang="en-US" sz="1800" dirty="0" err="1">
                <a:solidFill>
                  <a:schemeClr val="dk2"/>
                </a:solidFill>
                <a:latin typeface="Meiryo UI" panose="020B0604030504040204" pitchFamily="50" charset="-128"/>
                <a:ea typeface="Meiryo UI" panose="020B0604030504040204" pitchFamily="50" charset="-128"/>
              </a:rPr>
              <a:t>ZFSベースの</a:t>
            </a:r>
            <a:r>
              <a:rPr lang="en-US" sz="1800" dirty="0" err="1" smtClean="0">
                <a:solidFill>
                  <a:schemeClr val="dk2"/>
                </a:solidFill>
                <a:latin typeface="Meiryo UI" panose="020B0604030504040204" pitchFamily="50" charset="-128"/>
                <a:ea typeface="Meiryo UI" panose="020B0604030504040204" pitchFamily="50" charset="-128"/>
              </a:rPr>
              <a:t>QuTS</a:t>
            </a:r>
            <a:r>
              <a:rPr lang="en-US" sz="1800" dirty="0">
                <a:solidFill>
                  <a:schemeClr val="dk2"/>
                </a:solidFill>
                <a:latin typeface="Meiryo UI" panose="020B0604030504040204" pitchFamily="50" charset="-128"/>
                <a:ea typeface="Meiryo UI" panose="020B0604030504040204" pitchFamily="50" charset="-128"/>
              </a:rPr>
              <a:t> </a:t>
            </a:r>
            <a:r>
              <a:rPr lang="en-US" sz="1800" dirty="0" err="1" smtClean="0">
                <a:solidFill>
                  <a:schemeClr val="dk2"/>
                </a:solidFill>
                <a:latin typeface="Meiryo UI" panose="020B0604030504040204" pitchFamily="50" charset="-128"/>
                <a:ea typeface="Meiryo UI" panose="020B0604030504040204" pitchFamily="50" charset="-128"/>
              </a:rPr>
              <a:t>Heroは</a:t>
            </a:r>
            <a:r>
              <a:rPr lang="en-US" sz="1800" dirty="0" err="1">
                <a:solidFill>
                  <a:schemeClr val="dk2"/>
                </a:solidFill>
                <a:latin typeface="Meiryo UI" panose="020B0604030504040204" pitchFamily="50" charset="-128"/>
                <a:ea typeface="Meiryo UI" panose="020B0604030504040204" pitchFamily="50" charset="-128"/>
              </a:rPr>
              <a:t>、パフォーマンス</a:t>
            </a:r>
            <a:r>
              <a:rPr lang="en-US" sz="1800" dirty="0" smtClean="0">
                <a:solidFill>
                  <a:schemeClr val="dk2"/>
                </a:solidFill>
                <a:latin typeface="Meiryo UI" panose="020B0604030504040204" pitchFamily="50" charset="-128"/>
                <a:ea typeface="Meiryo UI" panose="020B0604030504040204" pitchFamily="50" charset="-128"/>
              </a:rPr>
              <a:t>、</a:t>
            </a:r>
            <a:br>
              <a:rPr lang="en-US" sz="1800" dirty="0" smtClean="0">
                <a:solidFill>
                  <a:schemeClr val="dk2"/>
                </a:solidFill>
                <a:latin typeface="Meiryo UI" panose="020B0604030504040204" pitchFamily="50" charset="-128"/>
                <a:ea typeface="Meiryo UI" panose="020B0604030504040204" pitchFamily="50" charset="-128"/>
              </a:rPr>
            </a:br>
            <a:r>
              <a:rPr lang="en-US" sz="1800" dirty="0" err="1" smtClean="0">
                <a:solidFill>
                  <a:schemeClr val="dk2"/>
                </a:solidFill>
                <a:latin typeface="Meiryo UI" panose="020B0604030504040204" pitchFamily="50" charset="-128"/>
                <a:ea typeface="Meiryo UI" panose="020B0604030504040204" pitchFamily="50" charset="-128"/>
              </a:rPr>
              <a:t>セキュリティ、データの整合性を保証します</a:t>
            </a:r>
            <a:endParaRPr dirty="0">
              <a:latin typeface="Meiryo UI" panose="020B0604030504040204" pitchFamily="50" charset="-128"/>
              <a:ea typeface="Meiryo UI" panose="020B0604030504040204" pitchFamily="50" charset="-128"/>
            </a:endParaRPr>
          </a:p>
        </p:txBody>
      </p:sp>
      <p:cxnSp>
        <p:nvCxnSpPr>
          <p:cNvPr id="144" name="Google Shape;144;p26"/>
          <p:cNvCxnSpPr/>
          <p:nvPr/>
        </p:nvCxnSpPr>
        <p:spPr>
          <a:xfrm>
            <a:off x="6027692" y="1315865"/>
            <a:ext cx="5045799" cy="0"/>
          </a:xfrm>
          <a:prstGeom prst="straightConnector1">
            <a:avLst/>
          </a:prstGeom>
          <a:noFill/>
          <a:ln w="25400" cap="flat" cmpd="sng">
            <a:solidFill>
              <a:srgbClr val="00AA79"/>
            </a:solidFill>
            <a:prstDash val="solid"/>
            <a:round/>
            <a:headEnd type="none" w="sm" len="sm"/>
            <a:tailEnd type="none" w="sm" len="sm"/>
          </a:ln>
        </p:spPr>
      </p:cxnSp>
      <p:sp>
        <p:nvSpPr>
          <p:cNvPr id="145" name="Google Shape;145;p26"/>
          <p:cNvSpPr txBox="1"/>
          <p:nvPr/>
        </p:nvSpPr>
        <p:spPr>
          <a:xfrm>
            <a:off x="5930451" y="2369668"/>
            <a:ext cx="6155532" cy="764117"/>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000000"/>
              </a:buClr>
              <a:buSzPts val="4267"/>
              <a:buFont typeface="Arial"/>
              <a:buNone/>
            </a:pPr>
            <a:r>
              <a:rPr lang="ja-JP" altLang="en-US" sz="4267" b="1" dirty="0">
                <a:solidFill>
                  <a:schemeClr val="dk1"/>
                </a:solidFill>
                <a:latin typeface="Meiryo UI" panose="020B0604030504040204" pitchFamily="50" charset="-128"/>
                <a:ea typeface="Meiryo UI" panose="020B0604030504040204" pitchFamily="50" charset="-128"/>
              </a:rPr>
              <a:t>高</a:t>
            </a:r>
            <a:r>
              <a:rPr lang="ja-JP" altLang="en-US" sz="4267" b="1" dirty="0" smtClean="0">
                <a:solidFill>
                  <a:schemeClr val="dk1"/>
                </a:solidFill>
                <a:latin typeface="Meiryo UI" panose="020B0604030504040204" pitchFamily="50" charset="-128"/>
                <a:ea typeface="Meiryo UI" panose="020B0604030504040204" pitchFamily="50" charset="-128"/>
              </a:rPr>
              <a:t>速</a:t>
            </a:r>
            <a:r>
              <a:rPr lang="ja-JP" altLang="en-US" sz="4267" b="1" dirty="0">
                <a:solidFill>
                  <a:schemeClr val="dk1"/>
                </a:solidFill>
                <a:latin typeface="Meiryo UI" panose="020B0604030504040204" pitchFamily="50" charset="-128"/>
                <a:ea typeface="Meiryo UI" panose="020B0604030504040204" pitchFamily="50" charset="-128"/>
              </a:rPr>
              <a:t>、</a:t>
            </a:r>
            <a:r>
              <a:rPr lang="en-US" sz="4267" b="1" dirty="0" err="1" smtClean="0">
                <a:solidFill>
                  <a:schemeClr val="dk1"/>
                </a:solidFill>
                <a:latin typeface="Meiryo UI" panose="020B0604030504040204" pitchFamily="50" charset="-128"/>
                <a:ea typeface="Meiryo UI" panose="020B0604030504040204" pitchFamily="50" charset="-128"/>
              </a:rPr>
              <a:t>スムーズで</a:t>
            </a:r>
            <a:r>
              <a:rPr lang="en-US" sz="4267" b="1" dirty="0" smtClean="0">
                <a:solidFill>
                  <a:schemeClr val="dk1"/>
                </a:solidFill>
                <a:latin typeface="Meiryo UI" panose="020B0604030504040204" pitchFamily="50" charset="-128"/>
                <a:ea typeface="Meiryo UI" panose="020B0604030504040204" pitchFamily="50" charset="-128"/>
              </a:rPr>
              <a:t>、</a:t>
            </a:r>
          </a:p>
          <a:p>
            <a:pPr marL="0" marR="0" lvl="0" indent="0" algn="l" rtl="0">
              <a:lnSpc>
                <a:spcPct val="90000"/>
              </a:lnSpc>
              <a:spcBef>
                <a:spcPts val="0"/>
              </a:spcBef>
              <a:spcAft>
                <a:spcPts val="0"/>
              </a:spcAft>
              <a:buClr>
                <a:srgbClr val="000000"/>
              </a:buClr>
              <a:buSzPts val="4267"/>
              <a:buFont typeface="Arial"/>
              <a:buNone/>
            </a:pPr>
            <a:r>
              <a:rPr lang="en-US" sz="4267" b="1" dirty="0" err="1" smtClean="0">
                <a:solidFill>
                  <a:schemeClr val="dk1"/>
                </a:solidFill>
                <a:latin typeface="Meiryo UI" panose="020B0604030504040204" pitchFamily="50" charset="-128"/>
                <a:ea typeface="Meiryo UI" panose="020B0604030504040204" pitchFamily="50" charset="-128"/>
              </a:rPr>
              <a:t>使いやすい</a:t>
            </a:r>
            <a:r>
              <a:rPr lang="en-US" sz="4267" b="1"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46" name="Google Shape;146;p26"/>
          <p:cNvSpPr txBox="1"/>
          <p:nvPr/>
        </p:nvSpPr>
        <p:spPr>
          <a:xfrm>
            <a:off x="5930452" y="3724215"/>
            <a:ext cx="5630744" cy="1379273"/>
          </a:xfrm>
          <a:prstGeom prst="rect">
            <a:avLst/>
          </a:prstGeom>
          <a:noFill/>
          <a:ln>
            <a:noFill/>
          </a:ln>
        </p:spPr>
        <p:txBody>
          <a:bodyPr spcFirstLastPara="1" wrap="square" lIns="121900" tIns="121900" rIns="121900" bIns="121900" anchor="t" anchorCtr="0">
            <a:noAutofit/>
          </a:bodyPr>
          <a:lstStyle/>
          <a:p>
            <a:pPr lvl="0">
              <a:buClr>
                <a:schemeClr val="dk1"/>
              </a:buClr>
              <a:buSzPts val="1100"/>
            </a:pPr>
            <a:r>
              <a:rPr lang="ja-JP" altLang="en-US" sz="1800" dirty="0">
                <a:solidFill>
                  <a:schemeClr val="dk2"/>
                </a:solidFill>
                <a:latin typeface="Meiryo UI" panose="020B0604030504040204" pitchFamily="50" charset="-128"/>
                <a:ea typeface="Meiryo UI" panose="020B0604030504040204" pitchFamily="50" charset="-128"/>
              </a:rPr>
              <a:t>ボタンのクリック、アプリの切り替え、ウィンドウの拡大・縮小など、あらゆる動作がよりスムーズになりました。メインメニューの検索バーも、目的のアプリをすばやく見つけるのに役立ちます。</a:t>
            </a:r>
            <a:endParaRPr sz="2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147" name="Google Shape;147;p26"/>
          <p:cNvCxnSpPr/>
          <p:nvPr/>
        </p:nvCxnSpPr>
        <p:spPr>
          <a:xfrm>
            <a:off x="6027691" y="3727032"/>
            <a:ext cx="5045799" cy="0"/>
          </a:xfrm>
          <a:prstGeom prst="straightConnector1">
            <a:avLst/>
          </a:prstGeom>
          <a:noFill/>
          <a:ln w="25400" cap="flat" cmpd="sng">
            <a:solidFill>
              <a:srgbClr val="00AA79"/>
            </a:solidFill>
            <a:prstDash val="solid"/>
            <a:round/>
            <a:headEnd type="none" w="sm" len="sm"/>
            <a:tailEnd type="none" w="sm" len="sm"/>
          </a:ln>
        </p:spPr>
      </p:cxnSp>
      <p:pic>
        <p:nvPicPr>
          <p:cNvPr id="148" name="Google Shape;148;p26"/>
          <p:cNvPicPr preferRelativeResize="0"/>
          <p:nvPr/>
        </p:nvPicPr>
        <p:blipFill rotWithShape="1">
          <a:blip r:embed="rId4">
            <a:alphaModFix/>
          </a:blip>
          <a:srcRect/>
          <a:stretch/>
        </p:blipFill>
        <p:spPr>
          <a:xfrm>
            <a:off x="3579041" y="4163500"/>
            <a:ext cx="2198467" cy="2694500"/>
          </a:xfrm>
          <a:prstGeom prst="rect">
            <a:avLst/>
          </a:prstGeom>
          <a:noFill/>
          <a:ln>
            <a:noFill/>
          </a:ln>
        </p:spPr>
      </p:pic>
    </p:spTree>
    <p:extLst>
      <p:ext uri="{BB962C8B-B14F-4D97-AF65-F5344CB8AC3E}">
        <p14:creationId xmlns:p14="http://schemas.microsoft.com/office/powerpoint/2010/main" val="2946815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p:nvPr/>
        </p:nvSpPr>
        <p:spPr>
          <a:xfrm>
            <a:off x="5063807" y="431302"/>
            <a:ext cx="6559630" cy="113811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dirty="0" err="1">
                <a:solidFill>
                  <a:schemeClr val="dk1"/>
                </a:solidFill>
                <a:latin typeface="Meiryo UI" panose="020B0604030504040204" pitchFamily="50" charset="-128"/>
                <a:ea typeface="Meiryo UI" panose="020B0604030504040204" pitchFamily="50" charset="-128"/>
              </a:rPr>
              <a:t>ビッグデータストレージ</a:t>
            </a:r>
            <a:endParaRPr sz="28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2800"/>
              <a:buFont typeface="Arial"/>
              <a:buNone/>
            </a:pPr>
            <a:r>
              <a:rPr lang="en-US" sz="2800" dirty="0" err="1" smtClean="0">
                <a:solidFill>
                  <a:schemeClr val="dk1"/>
                </a:solidFill>
                <a:latin typeface="Meiryo UI" panose="020B0604030504040204" pitchFamily="50" charset="-128"/>
                <a:ea typeface="Meiryo UI" panose="020B0604030504040204" pitchFamily="50" charset="-128"/>
              </a:rPr>
              <a:t>セキュリティ</a:t>
            </a:r>
            <a:r>
              <a:rPr lang="ja-JP" altLang="en-US" sz="2800" dirty="0">
                <a:solidFill>
                  <a:schemeClr val="dk1"/>
                </a:solidFill>
                <a:latin typeface="Meiryo UI" panose="020B0604030504040204" pitchFamily="50" charset="-128"/>
                <a:ea typeface="Meiryo UI" panose="020B0604030504040204" pitchFamily="50" charset="-128"/>
              </a:rPr>
              <a:t>と</a:t>
            </a:r>
            <a:r>
              <a:rPr lang="en-US" sz="2800" dirty="0" err="1" smtClean="0">
                <a:solidFill>
                  <a:schemeClr val="dk1"/>
                </a:solidFill>
                <a:latin typeface="Meiryo UI" panose="020B0604030504040204" pitchFamily="50" charset="-128"/>
                <a:ea typeface="Meiryo UI" panose="020B0604030504040204" pitchFamily="50" charset="-128"/>
              </a:rPr>
              <a:t>パフォーマンス</a:t>
            </a:r>
            <a:r>
              <a:rPr lang="ja-JP" altLang="en-US" sz="2800" dirty="0" smtClean="0">
                <a:solidFill>
                  <a:schemeClr val="dk1"/>
                </a:solidFill>
                <a:latin typeface="Meiryo UI" panose="020B0604030504040204" pitchFamily="50" charset="-128"/>
                <a:ea typeface="Meiryo UI" panose="020B0604030504040204" pitchFamily="50" charset="-128"/>
              </a:rPr>
              <a:t>を</a:t>
            </a:r>
            <a:r>
              <a:rPr lang="en-US" sz="2800" dirty="0" err="1" smtClean="0">
                <a:solidFill>
                  <a:schemeClr val="dk1"/>
                </a:solidFill>
                <a:latin typeface="Meiryo UI" panose="020B0604030504040204" pitchFamily="50" charset="-128"/>
                <a:ea typeface="Meiryo UI" panose="020B0604030504040204" pitchFamily="50" charset="-128"/>
              </a:rPr>
              <a:t>優先</a:t>
            </a:r>
            <a:endParaRPr sz="2800" dirty="0">
              <a:solidFill>
                <a:schemeClr val="dk1"/>
              </a:solidFill>
              <a:latin typeface="Meiryo UI" panose="020B0604030504040204" pitchFamily="50" charset="-128"/>
              <a:ea typeface="Meiryo UI" panose="020B0604030504040204" pitchFamily="50" charset="-128"/>
            </a:endParaRPr>
          </a:p>
        </p:txBody>
      </p:sp>
      <p:sp>
        <p:nvSpPr>
          <p:cNvPr id="154" name="Google Shape;154;p27"/>
          <p:cNvSpPr txBox="1"/>
          <p:nvPr/>
        </p:nvSpPr>
        <p:spPr>
          <a:xfrm>
            <a:off x="5252305" y="1569415"/>
            <a:ext cx="4541935" cy="4952766"/>
          </a:xfrm>
          <a:prstGeom prst="rect">
            <a:avLst/>
          </a:prstGeom>
          <a:noFill/>
          <a:ln>
            <a:noFill/>
          </a:ln>
        </p:spPr>
        <p:txBody>
          <a:bodyPr spcFirstLastPara="1" wrap="square" lIns="121900" tIns="121900" rIns="121900" bIns="121900" anchor="t" anchorCtr="0">
            <a:noAutofit/>
          </a:bodyPr>
          <a:lstStyle/>
          <a:p>
            <a:pPr marL="241293" marR="0" lvl="0" indent="-241293" algn="l" rtl="0">
              <a:lnSpc>
                <a:spcPct val="100000"/>
              </a:lnSpc>
              <a:spcBef>
                <a:spcPts val="1600"/>
              </a:spcBef>
              <a:spcAft>
                <a:spcPts val="0"/>
              </a:spcAft>
              <a:buClr>
                <a:srgbClr val="E9613B"/>
              </a:buClr>
              <a:buSzPts val="1100"/>
              <a:buFont typeface="Noto Sans Symbols"/>
              <a:buChar char="●"/>
            </a:pPr>
            <a:r>
              <a:rPr lang="en-US" sz="2400" dirty="0">
                <a:solidFill>
                  <a:schemeClr val="dk2"/>
                </a:solidFill>
                <a:latin typeface="Meiryo UI" panose="020B0604030504040204" pitchFamily="50" charset="-128"/>
                <a:ea typeface="Meiryo UI" panose="020B0604030504040204" pitchFamily="50" charset="-128"/>
              </a:rPr>
              <a:t>TLS 1.3</a:t>
            </a:r>
            <a:r>
              <a:rPr lang="en-US" sz="2400" dirty="0" smtClean="0">
                <a:solidFill>
                  <a:schemeClr val="dk2"/>
                </a:solidFill>
                <a:latin typeface="Meiryo UI" panose="020B0604030504040204" pitchFamily="50" charset="-128"/>
                <a:ea typeface="Meiryo UI" panose="020B0604030504040204" pitchFamily="50" charset="-128"/>
              </a:rPr>
              <a:t>をサポート</a:t>
            </a:r>
            <a:r>
              <a:rPr lang="ja-JP" altLang="en-US" sz="2400" dirty="0" smtClean="0">
                <a:solidFill>
                  <a:schemeClr val="dk2"/>
                </a:solidFill>
                <a:latin typeface="Meiryo UI" panose="020B0604030504040204" pitchFamily="50" charset="-128"/>
                <a:ea typeface="Meiryo UI" panose="020B0604030504040204" pitchFamily="50" charset="-128"/>
              </a:rPr>
              <a:t>。</a:t>
            </a:r>
            <a:r>
              <a:rPr lang="en-US" sz="2400" dirty="0" err="1" smtClean="0">
                <a:solidFill>
                  <a:schemeClr val="dk2"/>
                </a:solidFill>
                <a:latin typeface="Meiryo UI" panose="020B0604030504040204" pitchFamily="50" charset="-128"/>
                <a:ea typeface="Meiryo UI" panose="020B0604030504040204" pitchFamily="50" charset="-128"/>
              </a:rPr>
              <a:t>セキュリティとパフォーマンスを向上させます</a:t>
            </a:r>
            <a:r>
              <a:rPr lang="en-US" sz="2400" dirty="0">
                <a:solidFill>
                  <a:schemeClr val="dk2"/>
                </a:solidFill>
                <a:latin typeface="Meiryo UI" panose="020B0604030504040204" pitchFamily="50" charset="-128"/>
                <a:ea typeface="Meiryo UI" panose="020B0604030504040204" pitchFamily="50" charset="-128"/>
              </a:rPr>
              <a:t>。</a:t>
            </a:r>
            <a:endParaRPr sz="2400" dirty="0">
              <a:solidFill>
                <a:schemeClr val="dk2"/>
              </a:solidFill>
              <a:latin typeface="Meiryo UI" panose="020B0604030504040204" pitchFamily="50" charset="-128"/>
              <a:ea typeface="Meiryo UI" panose="020B0604030504040204" pitchFamily="50" charset="-128"/>
            </a:endParaRPr>
          </a:p>
          <a:p>
            <a:pPr marL="241293" lvl="0" indent="-241293">
              <a:spcBef>
                <a:spcPts val="1600"/>
              </a:spcBef>
              <a:buClr>
                <a:srgbClr val="E9613B"/>
              </a:buClr>
              <a:buSzPts val="1100"/>
              <a:buFont typeface="Noto Sans Symbols"/>
              <a:buChar char="●"/>
            </a:pPr>
            <a:r>
              <a:rPr lang="en-US" altLang="ja-JP" sz="2400" dirty="0">
                <a:solidFill>
                  <a:schemeClr val="dk2"/>
                </a:solidFill>
                <a:latin typeface="Meiryo UI" panose="020B0604030504040204" pitchFamily="50" charset="-128"/>
                <a:ea typeface="Meiryo UI" panose="020B0604030504040204" pitchFamily="50" charset="-128"/>
              </a:rPr>
              <a:t>SSH</a:t>
            </a:r>
            <a:r>
              <a:rPr lang="ja-JP" altLang="en-US" sz="2400" dirty="0">
                <a:solidFill>
                  <a:schemeClr val="dk2"/>
                </a:solidFill>
                <a:latin typeface="Meiryo UI" panose="020B0604030504040204" pitchFamily="50" charset="-128"/>
                <a:ea typeface="Meiryo UI" panose="020B0604030504040204" pitchFamily="50" charset="-128"/>
              </a:rPr>
              <a:t>キーを認証に使用することで、</a:t>
            </a:r>
            <a:r>
              <a:rPr lang="en-US" altLang="ja-JP" sz="2400" dirty="0">
                <a:solidFill>
                  <a:schemeClr val="dk2"/>
                </a:solidFill>
                <a:latin typeface="Meiryo UI" panose="020B0604030504040204" pitchFamily="50" charset="-128"/>
                <a:ea typeface="Meiryo UI" panose="020B0604030504040204" pitchFamily="50" charset="-128"/>
              </a:rPr>
              <a:t>NAS</a:t>
            </a:r>
            <a:r>
              <a:rPr lang="ja-JP" altLang="en-US" sz="2400" dirty="0">
                <a:solidFill>
                  <a:schemeClr val="dk2"/>
                </a:solidFill>
                <a:latin typeface="Meiryo UI" panose="020B0604030504040204" pitchFamily="50" charset="-128"/>
                <a:ea typeface="Meiryo UI" panose="020B0604030504040204" pitchFamily="50" charset="-128"/>
              </a:rPr>
              <a:t>へのアクセスを保</a:t>
            </a:r>
            <a:r>
              <a:rPr lang="ja-JP" altLang="en-US" sz="2400" dirty="0" smtClean="0">
                <a:solidFill>
                  <a:schemeClr val="dk2"/>
                </a:solidFill>
                <a:latin typeface="Meiryo UI" panose="020B0604030504040204" pitchFamily="50" charset="-128"/>
                <a:ea typeface="Meiryo UI" panose="020B0604030504040204" pitchFamily="50" charset="-128"/>
              </a:rPr>
              <a:t>護</a:t>
            </a:r>
            <a:r>
              <a:rPr lang="ja-JP" altLang="en-US" sz="2400" dirty="0">
                <a:solidFill>
                  <a:schemeClr val="dk2"/>
                </a:solidFill>
                <a:latin typeface="Meiryo UI" panose="020B0604030504040204" pitchFamily="50" charset="-128"/>
                <a:ea typeface="Meiryo UI" panose="020B0604030504040204" pitchFamily="50" charset="-128"/>
              </a:rPr>
              <a:t>。</a:t>
            </a:r>
            <a:r>
              <a:rPr lang="ja-JP" altLang="en-US" sz="2400" dirty="0" smtClean="0">
                <a:solidFill>
                  <a:schemeClr val="dk2"/>
                </a:solidFill>
                <a:latin typeface="Meiryo UI" panose="020B0604030504040204" pitchFamily="50" charset="-128"/>
                <a:ea typeface="Meiryo UI" panose="020B0604030504040204" pitchFamily="50" charset="-128"/>
              </a:rPr>
              <a:t>パ</a:t>
            </a:r>
            <a:r>
              <a:rPr lang="ja-JP" altLang="en-US" sz="2400" dirty="0">
                <a:solidFill>
                  <a:schemeClr val="dk2"/>
                </a:solidFill>
                <a:latin typeface="Meiryo UI" panose="020B0604030504040204" pitchFamily="50" charset="-128"/>
                <a:ea typeface="Meiryo UI" panose="020B0604030504040204" pitchFamily="50" charset="-128"/>
              </a:rPr>
              <a:t>スワードの漏洩</a:t>
            </a:r>
            <a:r>
              <a:rPr lang="ja-JP" altLang="en-US" sz="2400" dirty="0" smtClean="0">
                <a:solidFill>
                  <a:schemeClr val="dk2"/>
                </a:solidFill>
                <a:latin typeface="Meiryo UI" panose="020B0604030504040204" pitchFamily="50" charset="-128"/>
                <a:ea typeface="Meiryo UI" panose="020B0604030504040204" pitchFamily="50" charset="-128"/>
              </a:rPr>
              <a:t>や潜</a:t>
            </a:r>
            <a:r>
              <a:rPr lang="ja-JP" altLang="en-US" sz="2400" dirty="0">
                <a:solidFill>
                  <a:schemeClr val="dk2"/>
                </a:solidFill>
                <a:latin typeface="Meiryo UI" panose="020B0604030504040204" pitchFamily="50" charset="-128"/>
                <a:ea typeface="Meiryo UI" panose="020B0604030504040204" pitchFamily="50" charset="-128"/>
              </a:rPr>
              <a:t>在的な攻撃を防止することが</a:t>
            </a:r>
            <a:r>
              <a:rPr lang="ja-JP" altLang="en-US" sz="2400" dirty="0" smtClean="0">
                <a:solidFill>
                  <a:schemeClr val="dk2"/>
                </a:solidFill>
                <a:latin typeface="Meiryo UI" panose="020B0604030504040204" pitchFamily="50" charset="-128"/>
                <a:ea typeface="Meiryo UI" panose="020B0604030504040204" pitchFamily="50" charset="-128"/>
              </a:rPr>
              <a:t>できます</a:t>
            </a:r>
            <a:r>
              <a:rPr lang="en-US" sz="2400" dirty="0" smtClean="0">
                <a:solidFill>
                  <a:schemeClr val="dk2"/>
                </a:solidFill>
                <a:latin typeface="Meiryo UI" panose="020B0604030504040204" pitchFamily="50" charset="-128"/>
                <a:ea typeface="Meiryo UI" panose="020B0604030504040204" pitchFamily="50" charset="-128"/>
              </a:rPr>
              <a:t>。</a:t>
            </a:r>
            <a:endParaRPr sz="2400" dirty="0">
              <a:solidFill>
                <a:schemeClr val="dk2"/>
              </a:solidFill>
              <a:latin typeface="Meiryo UI" panose="020B0604030504040204" pitchFamily="50" charset="-128"/>
              <a:ea typeface="Meiryo UI" panose="020B0604030504040204" pitchFamily="50" charset="-128"/>
            </a:endParaRPr>
          </a:p>
          <a:p>
            <a:pPr marL="241294" lvl="0" indent="-241294">
              <a:spcBef>
                <a:spcPts val="1600"/>
              </a:spcBef>
              <a:buClr>
                <a:srgbClr val="E9613B"/>
              </a:buClr>
              <a:buSzPts val="1100"/>
              <a:buFont typeface="Noto Sans Symbols"/>
              <a:buChar char="●"/>
            </a:pPr>
            <a:r>
              <a:rPr lang="ja-JP" altLang="en-US" sz="2400" dirty="0">
                <a:solidFill>
                  <a:schemeClr val="dk2"/>
                </a:solidFill>
                <a:latin typeface="Meiryo UI" panose="020B0604030504040204" pitchFamily="50" charset="-128"/>
                <a:ea typeface="Meiryo UI" panose="020B0604030504040204" pitchFamily="50" charset="-128"/>
              </a:rPr>
              <a:t>新カーネ</a:t>
            </a:r>
            <a:r>
              <a:rPr lang="ja-JP" altLang="en-US" sz="2400" dirty="0" smtClean="0">
                <a:solidFill>
                  <a:schemeClr val="dk2"/>
                </a:solidFill>
                <a:latin typeface="Meiryo UI" panose="020B0604030504040204" pitchFamily="50" charset="-128"/>
                <a:ea typeface="Meiryo UI" panose="020B0604030504040204" pitchFamily="50" charset="-128"/>
              </a:rPr>
              <a:t>ルにより</a:t>
            </a:r>
            <a:r>
              <a:rPr lang="en-US" altLang="ja-JP" sz="2400" dirty="0" err="1" smtClean="0">
                <a:solidFill>
                  <a:schemeClr val="dk2"/>
                </a:solidFill>
                <a:latin typeface="Meiryo UI" panose="020B0604030504040204" pitchFamily="50" charset="-128"/>
                <a:ea typeface="Meiryo UI" panose="020B0604030504040204" pitchFamily="50" charset="-128"/>
              </a:rPr>
              <a:t>PCIe</a:t>
            </a:r>
            <a:r>
              <a:rPr lang="ja-JP" altLang="en-US" sz="2400" dirty="0">
                <a:solidFill>
                  <a:schemeClr val="dk2"/>
                </a:solidFill>
                <a:latin typeface="Meiryo UI" panose="020B0604030504040204" pitchFamily="50" charset="-128"/>
                <a:ea typeface="Meiryo UI" panose="020B0604030504040204" pitchFamily="50" charset="-128"/>
              </a:rPr>
              <a:t>のパフォーマン</a:t>
            </a:r>
            <a:r>
              <a:rPr lang="ja-JP" altLang="en-US" sz="2400" dirty="0" smtClean="0">
                <a:solidFill>
                  <a:schemeClr val="dk2"/>
                </a:solidFill>
                <a:latin typeface="Meiryo UI" panose="020B0604030504040204" pitchFamily="50" charset="-128"/>
                <a:ea typeface="Meiryo UI" panose="020B0604030504040204" pitchFamily="50" charset="-128"/>
              </a:rPr>
              <a:t>スを向上させ、</a:t>
            </a:r>
            <a:r>
              <a:rPr lang="en-US" altLang="ja-JP" sz="2400" dirty="0" err="1" smtClean="0">
                <a:solidFill>
                  <a:schemeClr val="dk2"/>
                </a:solidFill>
                <a:latin typeface="Meiryo UI" panose="020B0604030504040204" pitchFamily="50" charset="-128"/>
                <a:ea typeface="Meiryo UI" panose="020B0604030504040204" pitchFamily="50" charset="-128"/>
              </a:rPr>
              <a:t>NVMe</a:t>
            </a:r>
            <a:r>
              <a:rPr lang="en-US" altLang="ja-JP" sz="2400" dirty="0" smtClean="0">
                <a:solidFill>
                  <a:schemeClr val="dk2"/>
                </a:solidFill>
                <a:latin typeface="Meiryo UI" panose="020B0604030504040204" pitchFamily="50" charset="-128"/>
                <a:ea typeface="Meiryo UI" panose="020B0604030504040204" pitchFamily="50" charset="-128"/>
              </a:rPr>
              <a:t> </a:t>
            </a:r>
            <a:r>
              <a:rPr lang="en-US" altLang="ja-JP" sz="2400" dirty="0">
                <a:solidFill>
                  <a:schemeClr val="dk2"/>
                </a:solidFill>
                <a:latin typeface="Meiryo UI" panose="020B0604030504040204" pitchFamily="50" charset="-128"/>
                <a:ea typeface="Meiryo UI" panose="020B0604030504040204" pitchFamily="50" charset="-128"/>
              </a:rPr>
              <a:t>SSD</a:t>
            </a:r>
            <a:r>
              <a:rPr lang="ja-JP" altLang="en-US" sz="2400" dirty="0">
                <a:solidFill>
                  <a:schemeClr val="dk2"/>
                </a:solidFill>
                <a:latin typeface="Meiryo UI" panose="020B0604030504040204" pitchFamily="50" charset="-128"/>
                <a:ea typeface="Meiryo UI" panose="020B0604030504040204" pitchFamily="50" charset="-128"/>
              </a:rPr>
              <a:t>のパフォーマンスと利用</a:t>
            </a:r>
            <a:r>
              <a:rPr lang="ja-JP" altLang="en-US" sz="2400" dirty="0" smtClean="0">
                <a:solidFill>
                  <a:schemeClr val="dk2"/>
                </a:solidFill>
                <a:latin typeface="Meiryo UI" panose="020B0604030504040204" pitchFamily="50" charset="-128"/>
                <a:ea typeface="Meiryo UI" panose="020B0604030504040204" pitchFamily="50" charset="-128"/>
              </a:rPr>
              <a:t>率</a:t>
            </a:r>
            <a:r>
              <a:rPr lang="ja-JP" altLang="en-US" sz="2400" dirty="0">
                <a:solidFill>
                  <a:schemeClr val="dk2"/>
                </a:solidFill>
                <a:latin typeface="Meiryo UI" panose="020B0604030504040204" pitchFamily="50" charset="-128"/>
                <a:ea typeface="Meiryo UI" panose="020B0604030504040204" pitchFamily="50" charset="-128"/>
              </a:rPr>
              <a:t>も向</a:t>
            </a:r>
            <a:r>
              <a:rPr lang="ja-JP" altLang="en-US" sz="2400" dirty="0" smtClean="0">
                <a:solidFill>
                  <a:schemeClr val="dk2"/>
                </a:solidFill>
                <a:latin typeface="Meiryo UI" panose="020B0604030504040204" pitchFamily="50" charset="-128"/>
                <a:ea typeface="Meiryo UI" panose="020B0604030504040204" pitchFamily="50" charset="-128"/>
              </a:rPr>
              <a:t>上。</a:t>
            </a:r>
            <a:endParaRPr sz="2400" dirty="0">
              <a:solidFill>
                <a:schemeClr val="dk2"/>
              </a:solidFill>
              <a:latin typeface="Meiryo UI" panose="020B0604030504040204" pitchFamily="50" charset="-128"/>
              <a:ea typeface="Meiryo UI" panose="020B0604030504040204" pitchFamily="50" charset="-128"/>
            </a:endParaRPr>
          </a:p>
        </p:txBody>
      </p:sp>
      <p:pic>
        <p:nvPicPr>
          <p:cNvPr id="155" name="Google Shape;155;p27"/>
          <p:cNvPicPr preferRelativeResize="0"/>
          <p:nvPr/>
        </p:nvPicPr>
        <p:blipFill rotWithShape="1">
          <a:blip r:embed="rId3">
            <a:alphaModFix/>
          </a:blip>
          <a:srcRect/>
          <a:stretch/>
        </p:blipFill>
        <p:spPr>
          <a:xfrm>
            <a:off x="9682836" y="1533221"/>
            <a:ext cx="2256191" cy="2410901"/>
          </a:xfrm>
          <a:prstGeom prst="rect">
            <a:avLst/>
          </a:prstGeom>
          <a:noFill/>
          <a:ln>
            <a:noFill/>
          </a:ln>
          <a:effectLst>
            <a:outerShdw blurRad="152400" dist="190500" dir="8100000" algn="tr" rotWithShape="0">
              <a:srgbClr val="000000">
                <a:alpha val="12941"/>
              </a:srgbClr>
            </a:outerShdw>
          </a:effectLst>
        </p:spPr>
      </p:pic>
    </p:spTree>
    <p:extLst>
      <p:ext uri="{BB962C8B-B14F-4D97-AF65-F5344CB8AC3E}">
        <p14:creationId xmlns:p14="http://schemas.microsoft.com/office/powerpoint/2010/main" val="2719522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p:nvPr/>
        </p:nvSpPr>
        <p:spPr>
          <a:xfrm>
            <a:off x="3491288" y="6211578"/>
            <a:ext cx="6715409" cy="369332"/>
          </a:xfrm>
          <a:prstGeom prst="rect">
            <a:avLst/>
          </a:prstGeom>
          <a:noFill/>
          <a:ln>
            <a:noFill/>
          </a:ln>
        </p:spPr>
        <p:txBody>
          <a:bodyPr spcFirstLastPara="1" wrap="square" lIns="91425" tIns="45700" rIns="91425" bIns="45700" anchor="t" anchorCtr="0">
            <a:noAutofit/>
          </a:bodyPr>
          <a:lstStyle/>
          <a:p>
            <a:pPr lvl="0" algn="ctr"/>
            <a:r>
              <a:rPr lang="ja-JP" altLang="en-US" dirty="0">
                <a:solidFill>
                  <a:schemeClr val="lt1"/>
                </a:solidFill>
                <a:latin typeface="Meiryo UI" panose="020B0604030504040204" pitchFamily="50" charset="-128"/>
                <a:ea typeface="Meiryo UI" panose="020B0604030504040204" pitchFamily="50" charset="-128"/>
              </a:rPr>
              <a:t>実行中のシステムで発生したサイレントデータ破損を回避することができます。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61" name="Google Shape;161;p28"/>
          <p:cNvPicPr preferRelativeResize="0"/>
          <p:nvPr/>
        </p:nvPicPr>
        <p:blipFill rotWithShape="1">
          <a:blip r:embed="rId3">
            <a:alphaModFix/>
          </a:blip>
          <a:srcRect/>
          <a:stretch/>
        </p:blipFill>
        <p:spPr>
          <a:xfrm>
            <a:off x="2567354" y="1974646"/>
            <a:ext cx="8983364" cy="3100237"/>
          </a:xfrm>
          <a:prstGeom prst="rect">
            <a:avLst/>
          </a:prstGeom>
          <a:noFill/>
          <a:ln>
            <a:noFill/>
          </a:ln>
          <a:effectLst>
            <a:outerShdw blurRad="50800" dist="38100" dir="2700000" algn="tl" rotWithShape="0">
              <a:srgbClr val="000000">
                <a:alpha val="40000"/>
              </a:srgbClr>
            </a:outerShdw>
          </a:effectLst>
        </p:spPr>
      </p:pic>
      <p:pic>
        <p:nvPicPr>
          <p:cNvPr id="162" name="Google Shape;162;p28"/>
          <p:cNvPicPr preferRelativeResize="0"/>
          <p:nvPr/>
        </p:nvPicPr>
        <p:blipFill rotWithShape="1">
          <a:blip r:embed="rId4">
            <a:alphaModFix/>
          </a:blip>
          <a:srcRect/>
          <a:stretch/>
        </p:blipFill>
        <p:spPr>
          <a:xfrm>
            <a:off x="2552815" y="5013564"/>
            <a:ext cx="2747593" cy="1070411"/>
          </a:xfrm>
          <a:prstGeom prst="rect">
            <a:avLst/>
          </a:prstGeom>
          <a:noFill/>
          <a:ln>
            <a:noFill/>
          </a:ln>
          <a:effectLst>
            <a:outerShdw blurRad="50800" dist="38100" dir="2700000" algn="tl" rotWithShape="0">
              <a:srgbClr val="000000">
                <a:alpha val="40000"/>
              </a:srgbClr>
            </a:outerShdw>
          </a:effectLst>
        </p:spPr>
      </p:pic>
      <p:sp>
        <p:nvSpPr>
          <p:cNvPr id="163" name="Google Shape;163;p28"/>
          <p:cNvSpPr txBox="1"/>
          <p:nvPr/>
        </p:nvSpPr>
        <p:spPr>
          <a:xfrm>
            <a:off x="2552815" y="5019247"/>
            <a:ext cx="2672145" cy="912301"/>
          </a:xfrm>
          <a:prstGeom prst="rect">
            <a:avLst/>
          </a:prstGeom>
          <a:noFill/>
          <a:ln>
            <a:noFill/>
          </a:ln>
        </p:spPr>
        <p:txBody>
          <a:bodyPr spcFirstLastPara="1" wrap="square" lIns="91425" tIns="45700" rIns="91425" bIns="45700" anchor="t" anchorCtr="0">
            <a:noAutofit/>
          </a:bodyPr>
          <a:lstStyle/>
          <a:p>
            <a:pPr lvl="0" algn="ctr">
              <a:lnSpc>
                <a:spcPct val="146666"/>
              </a:lnSpc>
            </a:pPr>
            <a:r>
              <a:rPr lang="ja-JP" altLang="en-US" sz="1500" b="1" dirty="0">
                <a:solidFill>
                  <a:schemeClr val="lt1"/>
                </a:solidFill>
                <a:latin typeface="Meiryo UI" panose="020B0604030504040204" pitchFamily="50" charset="-128"/>
                <a:ea typeface="Meiryo UI" panose="020B0604030504040204" pitchFamily="50" charset="-128"/>
                <a:cs typeface="Microsoft JhengHei"/>
                <a:sym typeface="Microsoft JhengHei"/>
              </a:rPr>
              <a:t>チェックサムの比較に誤りがあり、データ破損</a:t>
            </a:r>
            <a:r>
              <a:rPr lang="ja-JP" altLang="en-US" sz="15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を検出</a:t>
            </a:r>
            <a:endParaRPr sz="1500" b="1" i="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pic>
        <p:nvPicPr>
          <p:cNvPr id="164" name="Google Shape;164;p28"/>
          <p:cNvPicPr preferRelativeResize="0"/>
          <p:nvPr/>
        </p:nvPicPr>
        <p:blipFill rotWithShape="1">
          <a:blip r:embed="rId4">
            <a:alphaModFix/>
          </a:blip>
          <a:srcRect/>
          <a:stretch/>
        </p:blipFill>
        <p:spPr>
          <a:xfrm>
            <a:off x="5702383" y="5013564"/>
            <a:ext cx="2747593" cy="1070411"/>
          </a:xfrm>
          <a:prstGeom prst="rect">
            <a:avLst/>
          </a:prstGeom>
          <a:noFill/>
          <a:ln>
            <a:noFill/>
          </a:ln>
          <a:effectLst>
            <a:outerShdw blurRad="50800" dist="38100" dir="2700000" algn="tl" rotWithShape="0">
              <a:srgbClr val="000000">
                <a:alpha val="40000"/>
              </a:srgbClr>
            </a:outerShdw>
          </a:effectLst>
        </p:spPr>
      </p:pic>
      <p:sp>
        <p:nvSpPr>
          <p:cNvPr id="165" name="Google Shape;165;p28"/>
          <p:cNvSpPr txBox="1"/>
          <p:nvPr/>
        </p:nvSpPr>
        <p:spPr>
          <a:xfrm>
            <a:off x="5853357" y="5141167"/>
            <a:ext cx="2521172" cy="630173"/>
          </a:xfrm>
          <a:prstGeom prst="rect">
            <a:avLst/>
          </a:prstGeom>
          <a:noFill/>
          <a:ln>
            <a:noFill/>
          </a:ln>
        </p:spPr>
        <p:txBody>
          <a:bodyPr spcFirstLastPara="1" wrap="square" lIns="91425" tIns="45700" rIns="91425" bIns="45700" anchor="t" anchorCtr="0">
            <a:noAutofit/>
          </a:bodyPr>
          <a:lstStyle/>
          <a:p>
            <a:pPr marL="0" marR="0" lvl="0" indent="0" algn="ctr" rtl="0">
              <a:lnSpc>
                <a:spcPct val="146666"/>
              </a:lnSpc>
              <a:spcBef>
                <a:spcPts val="0"/>
              </a:spcBef>
              <a:spcAft>
                <a:spcPts val="0"/>
              </a:spcAft>
              <a:buNone/>
            </a:pPr>
            <a:r>
              <a:rPr lang="en-US" sz="15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データコピーから</a:t>
            </a:r>
            <a:r>
              <a:rPr lang="en-US" sz="15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
            </a:r>
            <a:br>
              <a:rPr lang="en-US" sz="15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br>
            <a:r>
              <a:rPr lang="en-US" sz="15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正しいデータを取得</a:t>
            </a:r>
            <a:endParaRPr sz="1500" b="1" i="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pic>
        <p:nvPicPr>
          <p:cNvPr id="166" name="Google Shape;166;p28"/>
          <p:cNvPicPr preferRelativeResize="0"/>
          <p:nvPr/>
        </p:nvPicPr>
        <p:blipFill rotWithShape="1">
          <a:blip r:embed="rId4">
            <a:alphaModFix/>
          </a:blip>
          <a:srcRect/>
          <a:stretch/>
        </p:blipFill>
        <p:spPr>
          <a:xfrm>
            <a:off x="8832902" y="5013564"/>
            <a:ext cx="2747593" cy="1070411"/>
          </a:xfrm>
          <a:prstGeom prst="rect">
            <a:avLst/>
          </a:prstGeom>
          <a:noFill/>
          <a:ln>
            <a:noFill/>
          </a:ln>
          <a:effectLst>
            <a:outerShdw blurRad="50800" dist="38100" dir="2700000" algn="tl" rotWithShape="0">
              <a:srgbClr val="000000">
                <a:alpha val="40000"/>
              </a:srgbClr>
            </a:outerShdw>
          </a:effectLst>
        </p:spPr>
      </p:pic>
      <p:sp>
        <p:nvSpPr>
          <p:cNvPr id="167" name="Google Shape;167;p28"/>
          <p:cNvSpPr txBox="1"/>
          <p:nvPr/>
        </p:nvSpPr>
        <p:spPr>
          <a:xfrm>
            <a:off x="8870625" y="5032221"/>
            <a:ext cx="2672145" cy="912301"/>
          </a:xfrm>
          <a:prstGeom prst="rect">
            <a:avLst/>
          </a:prstGeom>
          <a:noFill/>
          <a:ln>
            <a:noFill/>
          </a:ln>
        </p:spPr>
        <p:txBody>
          <a:bodyPr spcFirstLastPara="1" wrap="square" lIns="91425" tIns="45700" rIns="91425" bIns="45700" anchor="t" anchorCtr="0">
            <a:noAutofit/>
          </a:bodyPr>
          <a:lstStyle/>
          <a:p>
            <a:pPr marL="0" marR="0" lvl="0" indent="0" algn="ctr" rtl="0">
              <a:lnSpc>
                <a:spcPct val="146666"/>
              </a:lnSpc>
              <a:spcBef>
                <a:spcPts val="0"/>
              </a:spcBef>
              <a:spcAft>
                <a:spcPts val="0"/>
              </a:spcAft>
              <a:buNone/>
            </a:pPr>
            <a:r>
              <a:rPr lang="en-US" sz="15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アプリケーションに正しい</a:t>
            </a:r>
            <a:r>
              <a:rPr lang="en-US" sz="15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
            </a:r>
            <a:br>
              <a:rPr lang="en-US" sz="15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br>
            <a:r>
              <a:rPr lang="en-US" sz="15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データを提供し</a:t>
            </a:r>
            <a:r>
              <a:rPr lang="en-US" sz="15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a:t>
            </a:r>
            <a:br>
              <a:rPr lang="en-US" sz="15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br>
            <a:r>
              <a:rPr lang="en-US" sz="15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破損したデータを修復</a:t>
            </a:r>
            <a:endParaRPr sz="1500" b="1" i="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pic>
        <p:nvPicPr>
          <p:cNvPr id="168" name="Google Shape;168;p28" descr="一張含有 火車, 電腦 的圖片&#10;&#10;自動產生的描述"/>
          <p:cNvPicPr preferRelativeResize="0"/>
          <p:nvPr/>
        </p:nvPicPr>
        <p:blipFill rotWithShape="1">
          <a:blip r:embed="rId5">
            <a:alphaModFix/>
          </a:blip>
          <a:srcRect/>
          <a:stretch/>
        </p:blipFill>
        <p:spPr>
          <a:xfrm>
            <a:off x="257135" y="3398031"/>
            <a:ext cx="2038474" cy="2754487"/>
          </a:xfrm>
          <a:prstGeom prst="rect">
            <a:avLst/>
          </a:prstGeom>
          <a:noFill/>
          <a:ln>
            <a:noFill/>
          </a:ln>
        </p:spPr>
      </p:pic>
      <p:sp>
        <p:nvSpPr>
          <p:cNvPr id="169" name="Google Shape;169;p28"/>
          <p:cNvSpPr txBox="1"/>
          <p:nvPr/>
        </p:nvSpPr>
        <p:spPr>
          <a:xfrm>
            <a:off x="868362" y="59151"/>
            <a:ext cx="10455276"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1" dirty="0" smtClean="0">
                <a:solidFill>
                  <a:schemeClr val="lt1"/>
                </a:solidFill>
                <a:latin typeface="Meiryo UI" panose="020B0604030504040204" pitchFamily="50" charset="-128"/>
                <a:ea typeface="Meiryo UI" panose="020B0604030504040204" pitchFamily="50" charset="-128"/>
              </a:rPr>
              <a:t>NAS OS</a:t>
            </a:r>
            <a:r>
              <a:rPr lang="ja-JP" altLang="en-US" sz="4000" b="1" dirty="0">
                <a:solidFill>
                  <a:schemeClr val="lt1"/>
                </a:solidFill>
                <a:latin typeface="Meiryo UI" panose="020B0604030504040204" pitchFamily="50" charset="-128"/>
                <a:ea typeface="Meiryo UI" panose="020B0604030504040204" pitchFamily="50" charset="-128"/>
              </a:rPr>
              <a:t>の</a:t>
            </a:r>
            <a:r>
              <a:rPr lang="en-US" sz="4000" b="1" dirty="0" smtClean="0">
                <a:solidFill>
                  <a:schemeClr val="lt1"/>
                </a:solidFill>
                <a:latin typeface="Meiryo UI" panose="020B0604030504040204" pitchFamily="50" charset="-128"/>
                <a:ea typeface="Meiryo UI" panose="020B0604030504040204" pitchFamily="50" charset="-128"/>
              </a:rPr>
              <a:t>QTS </a:t>
            </a:r>
            <a:r>
              <a:rPr lang="en-US" sz="4000" b="1" dirty="0" err="1" smtClean="0">
                <a:solidFill>
                  <a:schemeClr val="lt1"/>
                </a:solidFill>
                <a:latin typeface="Meiryo UI" panose="020B0604030504040204" pitchFamily="50" charset="-128"/>
                <a:ea typeface="Meiryo UI" panose="020B0604030504040204" pitchFamily="50" charset="-128"/>
              </a:rPr>
              <a:t>Heroによる</a:t>
            </a:r>
            <a:r>
              <a:rPr lang="en-US" sz="4000" b="1" dirty="0" smtClean="0">
                <a:solidFill>
                  <a:schemeClr val="lt1"/>
                </a:solidFill>
                <a:latin typeface="Meiryo UI" panose="020B0604030504040204" pitchFamily="50" charset="-128"/>
                <a:ea typeface="Meiryo UI" panose="020B0604030504040204" pitchFamily="50" charset="-128"/>
              </a:rPr>
              <a:t/>
            </a:r>
            <a:br>
              <a:rPr lang="en-US" sz="4000" b="1" dirty="0" smtClean="0">
                <a:solidFill>
                  <a:schemeClr val="lt1"/>
                </a:solidFill>
                <a:latin typeface="Meiryo UI" panose="020B0604030504040204" pitchFamily="50" charset="-128"/>
                <a:ea typeface="Meiryo UI" panose="020B0604030504040204" pitchFamily="50" charset="-128"/>
              </a:rPr>
            </a:br>
            <a:r>
              <a:rPr lang="en-US" sz="4000" b="1" dirty="0" err="1" smtClean="0">
                <a:solidFill>
                  <a:schemeClr val="lt1"/>
                </a:solidFill>
                <a:latin typeface="Meiryo UI" panose="020B0604030504040204" pitchFamily="50" charset="-128"/>
                <a:ea typeface="Meiryo UI" panose="020B0604030504040204" pitchFamily="50" charset="-128"/>
              </a:rPr>
              <a:t>サイレントデータ破損と自己修復</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3121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idx="4294967295"/>
          </p:nvPr>
        </p:nvSpPr>
        <p:spPr>
          <a:xfrm>
            <a:off x="1076325" y="351652"/>
            <a:ext cx="10956925" cy="8985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b="1">
                <a:solidFill>
                  <a:schemeClr val="lt1"/>
                </a:solidFill>
                <a:latin typeface="Meiryo UI" panose="020B0604030504040204" pitchFamily="50" charset="-128"/>
                <a:ea typeface="Meiryo UI" panose="020B0604030504040204" pitchFamily="50" charset="-128"/>
                <a:cs typeface="Arial"/>
                <a:sym typeface="Arial"/>
              </a:rPr>
              <a:t>専用ZIL-SLOG</a:t>
            </a:r>
            <a:endParaRPr>
              <a:solidFill>
                <a:schemeClr val="lt1"/>
              </a:solidFill>
              <a:latin typeface="Meiryo UI" panose="020B0604030504040204" pitchFamily="50" charset="-128"/>
              <a:ea typeface="Meiryo UI" panose="020B0604030504040204" pitchFamily="50" charset="-128"/>
              <a:cs typeface="Arial"/>
              <a:sym typeface="Arial"/>
            </a:endParaRPr>
          </a:p>
        </p:txBody>
      </p:sp>
      <p:sp>
        <p:nvSpPr>
          <p:cNvPr id="175" name="Google Shape;175;p29"/>
          <p:cNvSpPr txBox="1"/>
          <p:nvPr/>
        </p:nvSpPr>
        <p:spPr>
          <a:xfrm>
            <a:off x="1106521" y="1708141"/>
            <a:ext cx="8742907" cy="830997"/>
          </a:xfrm>
          <a:prstGeom prst="rect">
            <a:avLst/>
          </a:prstGeom>
          <a:noFill/>
          <a:ln>
            <a:noFill/>
          </a:ln>
        </p:spPr>
        <p:txBody>
          <a:bodyPr spcFirstLastPara="1" wrap="square" lIns="91425" tIns="45700" rIns="91425" bIns="45700" anchor="t" anchorCtr="0">
            <a:noAutofit/>
          </a:bodyPr>
          <a:lstStyle/>
          <a:p>
            <a:pPr lvl="0"/>
            <a:r>
              <a:rPr lang="ja-JP" altLang="en-US" sz="1600" dirty="0">
                <a:solidFill>
                  <a:schemeClr val="lt1"/>
                </a:solidFill>
                <a:latin typeface="Meiryo UI" panose="020B0604030504040204" pitchFamily="50" charset="-128"/>
                <a:ea typeface="Meiryo UI" panose="020B0604030504040204" pitchFamily="50" charset="-128"/>
              </a:rPr>
              <a:t>リードキャッシュはプールの性能を低下させる可能性があるた</a:t>
            </a:r>
            <a:r>
              <a:rPr lang="ja-JP" altLang="en-US" sz="1600" dirty="0" smtClean="0">
                <a:solidFill>
                  <a:schemeClr val="lt1"/>
                </a:solidFill>
                <a:latin typeface="Meiryo UI" panose="020B0604030504040204" pitchFamily="50" charset="-128"/>
                <a:ea typeface="Meiryo UI" panose="020B0604030504040204" pitchFamily="50" charset="-128"/>
              </a:rPr>
              <a:t>め</a:t>
            </a:r>
            <a:r>
              <a:rPr lang="en-US" altLang="ja-JP" sz="1600" dirty="0" smtClean="0">
                <a:solidFill>
                  <a:schemeClr val="lt1"/>
                </a:solidFill>
                <a:latin typeface="Meiryo UI" panose="020B0604030504040204" pitchFamily="50" charset="-128"/>
                <a:ea typeface="Meiryo UI" panose="020B0604030504040204" pitchFamily="50" charset="-128"/>
              </a:rPr>
              <a:t>AFA</a:t>
            </a:r>
            <a:r>
              <a:rPr lang="ja-JP" altLang="en-US" sz="1600" dirty="0">
                <a:solidFill>
                  <a:schemeClr val="lt1"/>
                </a:solidFill>
                <a:latin typeface="Meiryo UI" panose="020B0604030504040204" pitchFamily="50" charset="-128"/>
                <a:ea typeface="Meiryo UI" panose="020B0604030504040204" pitchFamily="50" charset="-128"/>
              </a:rPr>
              <a:t>で</a:t>
            </a:r>
            <a:r>
              <a:rPr lang="ja-JP" altLang="en-US" sz="1600" dirty="0" smtClean="0">
                <a:solidFill>
                  <a:schemeClr val="lt1"/>
                </a:solidFill>
                <a:latin typeface="Meiryo UI" panose="020B0604030504040204" pitchFamily="50" charset="-128"/>
                <a:ea typeface="Meiryo UI" panose="020B0604030504040204" pitchFamily="50" charset="-128"/>
              </a:rPr>
              <a:t>は</a:t>
            </a:r>
            <a:r>
              <a:rPr lang="ja-JP" altLang="en-US" sz="1600" dirty="0">
                <a:solidFill>
                  <a:schemeClr val="lt1"/>
                </a:solidFill>
                <a:latin typeface="Meiryo UI" panose="020B0604030504040204" pitchFamily="50" charset="-128"/>
                <a:ea typeface="Meiryo UI" panose="020B0604030504040204" pitchFamily="50" charset="-128"/>
              </a:rPr>
              <a:t>不要です</a:t>
            </a:r>
            <a:r>
              <a:rPr lang="ja-JP" altLang="en-US" sz="1600" dirty="0" smtClean="0">
                <a:solidFill>
                  <a:schemeClr val="lt1"/>
                </a:solidFill>
                <a:latin typeface="Meiryo UI" panose="020B0604030504040204" pitchFamily="50" charset="-128"/>
                <a:ea typeface="Meiryo UI" panose="020B0604030504040204" pitchFamily="50" charset="-128"/>
              </a:rPr>
              <a:t>。</a:t>
            </a:r>
            <a:r>
              <a:rPr lang="ja-JP" altLang="en-US" sz="1600" dirty="0">
                <a:solidFill>
                  <a:schemeClr val="lt1"/>
                </a:solidFill>
                <a:latin typeface="Meiryo UI" panose="020B0604030504040204" pitchFamily="50" charset="-128"/>
                <a:ea typeface="Meiryo UI" panose="020B0604030504040204" pitchFamily="50" charset="-128"/>
              </a:rPr>
              <a:t>しかし、データ保護のための</a:t>
            </a:r>
            <a:r>
              <a:rPr lang="en-US" altLang="ja-JP" sz="1600" dirty="0">
                <a:solidFill>
                  <a:schemeClr val="lt1"/>
                </a:solidFill>
                <a:latin typeface="Meiryo UI" panose="020B0604030504040204" pitchFamily="50" charset="-128"/>
                <a:ea typeface="Meiryo UI" panose="020B0604030504040204" pitchFamily="50" charset="-128"/>
              </a:rPr>
              <a:t>ZIL</a:t>
            </a:r>
            <a:r>
              <a:rPr lang="ja-JP" altLang="en-US" sz="1600" dirty="0">
                <a:solidFill>
                  <a:schemeClr val="lt1"/>
                </a:solidFill>
                <a:latin typeface="Meiryo UI" panose="020B0604030504040204" pitchFamily="50" charset="-128"/>
                <a:ea typeface="Meiryo UI" panose="020B0604030504040204" pitchFamily="50" charset="-128"/>
              </a:rPr>
              <a:t>は依然として必要</a:t>
            </a:r>
            <a:r>
              <a:rPr lang="ja-JP" altLang="en-US" sz="1600" dirty="0" smtClean="0">
                <a:solidFill>
                  <a:schemeClr val="lt1"/>
                </a:solidFill>
                <a:latin typeface="Meiryo UI" panose="020B0604030504040204" pitchFamily="50" charset="-128"/>
                <a:ea typeface="Meiryo UI" panose="020B0604030504040204" pitchFamily="50" charset="-128"/>
              </a:rPr>
              <a:t>で</a:t>
            </a:r>
            <a:r>
              <a:rPr lang="ja-JP" altLang="en-US" sz="1600" dirty="0">
                <a:solidFill>
                  <a:schemeClr val="lt1"/>
                </a:solidFill>
                <a:latin typeface="Meiryo UI" panose="020B0604030504040204" pitchFamily="50" charset="-128"/>
                <a:ea typeface="Meiryo UI" panose="020B0604030504040204" pitchFamily="50" charset="-128"/>
              </a:rPr>
              <a:t>す</a:t>
            </a:r>
            <a:r>
              <a:rPr lang="ja-JP" altLang="en-US" sz="1600" dirty="0" smtClean="0">
                <a:solidFill>
                  <a:schemeClr val="lt1"/>
                </a:solidFill>
                <a:latin typeface="Meiryo UI" panose="020B0604030504040204" pitchFamily="50" charset="-128"/>
                <a:ea typeface="Meiryo UI" panose="020B0604030504040204" pitchFamily="50" charset="-128"/>
              </a:rPr>
              <a:t>。</a:t>
            </a:r>
            <a:r>
              <a:rPr lang="en-US" altLang="ja-JP" sz="1600" dirty="0" smtClean="0">
                <a:solidFill>
                  <a:schemeClr val="lt1"/>
                </a:solidFill>
                <a:latin typeface="Meiryo UI" panose="020B0604030504040204" pitchFamily="50" charset="-128"/>
                <a:ea typeface="Meiryo UI" panose="020B0604030504040204" pitchFamily="50" charset="-128"/>
              </a:rPr>
              <a:t/>
            </a:r>
            <a:br>
              <a:rPr lang="en-US" altLang="ja-JP" sz="1600" dirty="0" smtClean="0">
                <a:solidFill>
                  <a:schemeClr val="lt1"/>
                </a:solidFill>
                <a:latin typeface="Meiryo UI" panose="020B0604030504040204" pitchFamily="50" charset="-128"/>
                <a:ea typeface="Meiryo UI" panose="020B0604030504040204" pitchFamily="50" charset="-128"/>
              </a:rPr>
            </a:br>
            <a:r>
              <a:rPr lang="ja-JP" altLang="en-US" sz="1600" dirty="0" smtClean="0">
                <a:solidFill>
                  <a:schemeClr val="lt1"/>
                </a:solidFill>
                <a:latin typeface="Meiryo UI" panose="020B0604030504040204" pitchFamily="50" charset="-128"/>
                <a:ea typeface="Meiryo UI" panose="020B0604030504040204" pitchFamily="50" charset="-128"/>
              </a:rPr>
              <a:t>そ</a:t>
            </a:r>
            <a:r>
              <a:rPr lang="ja-JP" altLang="en-US" sz="1600" dirty="0">
                <a:solidFill>
                  <a:schemeClr val="lt1"/>
                </a:solidFill>
                <a:latin typeface="Meiryo UI" panose="020B0604030504040204" pitchFamily="50" charset="-128"/>
                <a:ea typeface="Meiryo UI" panose="020B0604030504040204" pitchFamily="50" charset="-128"/>
              </a:rPr>
              <a:t>のため、小容量で高耐久性の</a:t>
            </a:r>
            <a:r>
              <a:rPr lang="en-US" altLang="ja-JP" sz="1600" dirty="0">
                <a:solidFill>
                  <a:schemeClr val="lt1"/>
                </a:solidFill>
                <a:latin typeface="Meiryo UI" panose="020B0604030504040204" pitchFamily="50" charset="-128"/>
                <a:ea typeface="Meiryo UI" panose="020B0604030504040204" pitchFamily="50" charset="-128"/>
              </a:rPr>
              <a:t>Intel </a:t>
            </a:r>
            <a:r>
              <a:rPr lang="en-US" altLang="ja-JP" sz="1600" dirty="0" err="1">
                <a:solidFill>
                  <a:schemeClr val="lt1"/>
                </a:solidFill>
                <a:latin typeface="Meiryo UI" panose="020B0604030504040204" pitchFamily="50" charset="-128"/>
                <a:ea typeface="Meiryo UI" panose="020B0604030504040204" pitchFamily="50" charset="-128"/>
              </a:rPr>
              <a:t>Optane</a:t>
            </a:r>
            <a:r>
              <a:rPr lang="en-US" altLang="ja-JP" sz="1600" dirty="0">
                <a:solidFill>
                  <a:schemeClr val="lt1"/>
                </a:solidFill>
                <a:latin typeface="Meiryo UI" panose="020B0604030504040204" pitchFamily="50" charset="-128"/>
                <a:ea typeface="Meiryo UI" panose="020B0604030504040204" pitchFamily="50" charset="-128"/>
              </a:rPr>
              <a:t> SSD</a:t>
            </a:r>
            <a:r>
              <a:rPr lang="ja-JP" altLang="en-US" sz="1600" dirty="0">
                <a:solidFill>
                  <a:schemeClr val="lt1"/>
                </a:solidFill>
                <a:latin typeface="Meiryo UI" panose="020B0604030504040204" pitchFamily="50" charset="-128"/>
                <a:ea typeface="Meiryo UI" panose="020B0604030504040204" pitchFamily="50" charset="-128"/>
              </a:rPr>
              <a:t>が最適な候補となります。</a:t>
            </a:r>
          </a:p>
        </p:txBody>
      </p:sp>
      <p:pic>
        <p:nvPicPr>
          <p:cNvPr id="176" name="Google Shape;176;p29" descr="一張含有 文字, 標誌, 計分板 的圖片&#10;&#10;自動產生的描述"/>
          <p:cNvPicPr preferRelativeResize="0"/>
          <p:nvPr/>
        </p:nvPicPr>
        <p:blipFill rotWithShape="1">
          <a:blip r:embed="rId3">
            <a:alphaModFix/>
          </a:blip>
          <a:srcRect r="50366" b="32500"/>
          <a:stretch/>
        </p:blipFill>
        <p:spPr>
          <a:xfrm>
            <a:off x="1227118" y="2742218"/>
            <a:ext cx="4429127" cy="2331116"/>
          </a:xfrm>
          <a:prstGeom prst="rect">
            <a:avLst/>
          </a:prstGeom>
          <a:noFill/>
          <a:ln>
            <a:noFill/>
          </a:ln>
          <a:effectLst>
            <a:outerShdw blurRad="50800" dist="381000" dir="5400000" algn="t" rotWithShape="0">
              <a:srgbClr val="000000">
                <a:alpha val="40000"/>
              </a:srgbClr>
            </a:outerShdw>
          </a:effectLst>
        </p:spPr>
      </p:pic>
      <p:pic>
        <p:nvPicPr>
          <p:cNvPr id="177" name="Google Shape;177;p29" descr="一張含有 文字, 電子用品, 計算機 的圖片&#10;&#10;自動產生的描述"/>
          <p:cNvPicPr preferRelativeResize="0"/>
          <p:nvPr/>
        </p:nvPicPr>
        <p:blipFill rotWithShape="1">
          <a:blip r:embed="rId4">
            <a:alphaModFix/>
          </a:blip>
          <a:srcRect t="1" b="-7959"/>
          <a:stretch/>
        </p:blipFill>
        <p:spPr>
          <a:xfrm>
            <a:off x="6872446" y="5760754"/>
            <a:ext cx="4124325" cy="812190"/>
          </a:xfrm>
          <a:prstGeom prst="rect">
            <a:avLst/>
          </a:prstGeom>
          <a:noFill/>
          <a:ln>
            <a:noFill/>
          </a:ln>
        </p:spPr>
      </p:pic>
      <p:pic>
        <p:nvPicPr>
          <p:cNvPr id="178" name="Google Shape;178;p29" descr="一張含有 文字, 標誌, 計分板 的圖片&#10;&#10;自動產生的描述"/>
          <p:cNvPicPr preferRelativeResize="0"/>
          <p:nvPr/>
        </p:nvPicPr>
        <p:blipFill rotWithShape="1">
          <a:blip r:embed="rId5">
            <a:alphaModFix/>
          </a:blip>
          <a:srcRect t="70630" r="57882" b="-1520"/>
          <a:stretch/>
        </p:blipFill>
        <p:spPr>
          <a:xfrm>
            <a:off x="1127420" y="5073335"/>
            <a:ext cx="4320358" cy="1226274"/>
          </a:xfrm>
          <a:prstGeom prst="rect">
            <a:avLst/>
          </a:prstGeom>
          <a:noFill/>
          <a:ln>
            <a:noFill/>
          </a:ln>
        </p:spPr>
      </p:pic>
      <p:pic>
        <p:nvPicPr>
          <p:cNvPr id="179" name="Google Shape;179;p29" descr="一張含有 文字, 電子用品, 電路 的圖片&#10;&#10;自動產生的描述"/>
          <p:cNvPicPr preferRelativeResize="0"/>
          <p:nvPr/>
        </p:nvPicPr>
        <p:blipFill rotWithShape="1">
          <a:blip r:embed="rId6">
            <a:alphaModFix/>
          </a:blip>
          <a:srcRect l="7926" r="8391"/>
          <a:stretch/>
        </p:blipFill>
        <p:spPr>
          <a:xfrm>
            <a:off x="6872446" y="2458746"/>
            <a:ext cx="2319179" cy="666975"/>
          </a:xfrm>
          <a:prstGeom prst="rect">
            <a:avLst/>
          </a:prstGeom>
          <a:noFill/>
          <a:ln>
            <a:noFill/>
          </a:ln>
          <a:effectLst>
            <a:outerShdw blurRad="50800" dist="381000" dir="5400000" algn="t" rotWithShape="0">
              <a:srgbClr val="000000">
                <a:alpha val="40000"/>
              </a:srgbClr>
            </a:outerShdw>
          </a:effectLst>
        </p:spPr>
      </p:pic>
      <p:pic>
        <p:nvPicPr>
          <p:cNvPr id="180" name="Google Shape;180;p29" descr="Optane ssd dc badge"/>
          <p:cNvPicPr preferRelativeResize="0"/>
          <p:nvPr/>
        </p:nvPicPr>
        <p:blipFill rotWithShape="1">
          <a:blip r:embed="rId7">
            <a:alphaModFix/>
          </a:blip>
          <a:srcRect l="21900" r="22963"/>
          <a:stretch/>
        </p:blipFill>
        <p:spPr>
          <a:xfrm>
            <a:off x="9819233" y="1833916"/>
            <a:ext cx="1266246" cy="1291805"/>
          </a:xfrm>
          <a:prstGeom prst="rect">
            <a:avLst/>
          </a:prstGeom>
          <a:noFill/>
          <a:ln>
            <a:noFill/>
          </a:ln>
        </p:spPr>
      </p:pic>
      <p:pic>
        <p:nvPicPr>
          <p:cNvPr id="181" name="Google Shape;181;p29" descr="一張含有 文字, 標誌, 計分板 的圖片&#10;&#10;自動產生的描述"/>
          <p:cNvPicPr preferRelativeResize="0"/>
          <p:nvPr/>
        </p:nvPicPr>
        <p:blipFill rotWithShape="1">
          <a:blip r:embed="rId3">
            <a:alphaModFix/>
          </a:blip>
          <a:srcRect l="49204" r="-1293" b="32500"/>
          <a:stretch/>
        </p:blipFill>
        <p:spPr>
          <a:xfrm>
            <a:off x="6609987" y="3311325"/>
            <a:ext cx="4648200" cy="2331116"/>
          </a:xfrm>
          <a:prstGeom prst="rect">
            <a:avLst/>
          </a:prstGeom>
          <a:noFill/>
          <a:ln>
            <a:noFill/>
          </a:ln>
          <a:effectLst>
            <a:outerShdw blurRad="50800" dist="381000" dir="5400000" algn="t" rotWithShape="0">
              <a:srgbClr val="000000">
                <a:alpha val="40000"/>
              </a:srgbClr>
            </a:outerShdw>
          </a:effectLst>
        </p:spPr>
      </p:pic>
    </p:spTree>
    <p:extLst>
      <p:ext uri="{BB962C8B-B14F-4D97-AF65-F5344CB8AC3E}">
        <p14:creationId xmlns:p14="http://schemas.microsoft.com/office/powerpoint/2010/main" val="2727695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idx="4294967295"/>
          </p:nvPr>
        </p:nvSpPr>
        <p:spPr>
          <a:xfrm>
            <a:off x="917199" y="301806"/>
            <a:ext cx="11125788" cy="982663"/>
          </a:xfrm>
          <a:prstGeom prst="rect">
            <a:avLst/>
          </a:prstGeom>
          <a:noFill/>
          <a:ln>
            <a:noFill/>
          </a:ln>
        </p:spPr>
        <p:txBody>
          <a:bodyPr spcFirstLastPara="1" wrap="square" lIns="91425" tIns="45700" rIns="91425" bIns="45700" anchor="ctr" anchorCtr="0">
            <a:noAutofit/>
          </a:bodyPr>
          <a:lstStyle/>
          <a:p>
            <a:pPr marL="0" lvl="0" indent="0" algn="l" rtl="0">
              <a:lnSpc>
                <a:spcPct val="127500"/>
              </a:lnSpc>
              <a:spcBef>
                <a:spcPts val="0"/>
              </a:spcBef>
              <a:spcAft>
                <a:spcPts val="0"/>
              </a:spcAft>
              <a:buSzPts val="4400"/>
              <a:buNone/>
            </a:pPr>
            <a:r>
              <a:rPr lang="en-US" sz="4000" b="1" dirty="0" err="1" smtClean="0">
                <a:solidFill>
                  <a:schemeClr val="lt1"/>
                </a:solidFill>
                <a:latin typeface="Meiryo UI" panose="020B0604030504040204" pitchFamily="50" charset="-128"/>
                <a:ea typeface="Meiryo UI" panose="020B0604030504040204" pitchFamily="50" charset="-128"/>
                <a:cs typeface="Arial"/>
                <a:sym typeface="Arial"/>
              </a:rPr>
              <a:t>完全なデータバックアップ保護を提供する</a:t>
            </a:r>
            <a:r>
              <a:rPr lang="en-US" sz="4000" b="1" dirty="0" smtClean="0">
                <a:solidFill>
                  <a:schemeClr val="lt1"/>
                </a:solidFill>
                <a:latin typeface="Meiryo UI" panose="020B0604030504040204" pitchFamily="50" charset="-128"/>
                <a:ea typeface="Meiryo UI" panose="020B0604030504040204" pitchFamily="50" charset="-128"/>
                <a:cs typeface="Arial"/>
                <a:sym typeface="Arial"/>
              </a:rPr>
              <a:t/>
            </a:r>
            <a:br>
              <a:rPr lang="en-US" sz="4000" b="1" dirty="0" smtClean="0">
                <a:solidFill>
                  <a:schemeClr val="lt1"/>
                </a:solidFill>
                <a:latin typeface="Meiryo UI" panose="020B0604030504040204" pitchFamily="50" charset="-128"/>
                <a:ea typeface="Meiryo UI" panose="020B0604030504040204" pitchFamily="50" charset="-128"/>
                <a:cs typeface="Arial"/>
                <a:sym typeface="Arial"/>
              </a:rPr>
            </a:br>
            <a:r>
              <a:rPr lang="en-US" sz="4000" b="1" dirty="0" err="1" smtClean="0">
                <a:solidFill>
                  <a:schemeClr val="lt1"/>
                </a:solidFill>
                <a:latin typeface="Meiryo UI" panose="020B0604030504040204" pitchFamily="50" charset="-128"/>
                <a:ea typeface="Meiryo UI" panose="020B0604030504040204" pitchFamily="50" charset="-128"/>
                <a:cs typeface="Arial"/>
                <a:sym typeface="Arial"/>
              </a:rPr>
              <a:t>ライセンス</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不要</a:t>
            </a:r>
            <a:r>
              <a:rPr lang="en-US" sz="4000" b="1" dirty="0" err="1" smtClean="0">
                <a:solidFill>
                  <a:schemeClr val="lt1"/>
                </a:solidFill>
                <a:latin typeface="Meiryo UI" panose="020B0604030504040204" pitchFamily="50" charset="-128"/>
                <a:ea typeface="Meiryo UI" panose="020B0604030504040204" pitchFamily="50" charset="-128"/>
                <a:cs typeface="Arial"/>
                <a:sym typeface="Arial"/>
              </a:rPr>
              <a:t>のバックアップソリューション</a:t>
            </a:r>
            <a:endParaRPr sz="4000" b="1" dirty="0">
              <a:solidFill>
                <a:schemeClr val="lt1"/>
              </a:solidFill>
              <a:latin typeface="Meiryo UI" panose="020B0604030504040204" pitchFamily="50" charset="-128"/>
              <a:ea typeface="Meiryo UI" panose="020B0604030504040204" pitchFamily="50" charset="-128"/>
              <a:cs typeface="Arial"/>
              <a:sym typeface="Arial"/>
            </a:endParaRPr>
          </a:p>
        </p:txBody>
      </p:sp>
      <p:cxnSp>
        <p:nvCxnSpPr>
          <p:cNvPr id="187" name="Google Shape;187;p30"/>
          <p:cNvCxnSpPr/>
          <p:nvPr/>
        </p:nvCxnSpPr>
        <p:spPr>
          <a:xfrm>
            <a:off x="2164347" y="2568244"/>
            <a:ext cx="4317833" cy="0"/>
          </a:xfrm>
          <a:prstGeom prst="straightConnector1">
            <a:avLst/>
          </a:prstGeom>
          <a:noFill/>
          <a:ln w="50800" cap="flat" cmpd="sng">
            <a:solidFill>
              <a:schemeClr val="lt1"/>
            </a:solidFill>
            <a:prstDash val="solid"/>
            <a:round/>
            <a:headEnd type="none" w="sm" len="sm"/>
            <a:tailEnd type="triangle" w="med" len="med"/>
          </a:ln>
        </p:spPr>
      </p:cxnSp>
      <p:cxnSp>
        <p:nvCxnSpPr>
          <p:cNvPr id="188" name="Google Shape;188;p30"/>
          <p:cNvCxnSpPr/>
          <p:nvPr/>
        </p:nvCxnSpPr>
        <p:spPr>
          <a:xfrm>
            <a:off x="2164347" y="3834566"/>
            <a:ext cx="4317833" cy="0"/>
          </a:xfrm>
          <a:prstGeom prst="straightConnector1">
            <a:avLst/>
          </a:prstGeom>
          <a:noFill/>
          <a:ln w="50800" cap="flat" cmpd="sng">
            <a:solidFill>
              <a:schemeClr val="lt1"/>
            </a:solidFill>
            <a:prstDash val="solid"/>
            <a:round/>
            <a:headEnd type="none" w="sm" len="sm"/>
            <a:tailEnd type="triangle" w="med" len="med"/>
          </a:ln>
        </p:spPr>
      </p:cxnSp>
      <p:cxnSp>
        <p:nvCxnSpPr>
          <p:cNvPr id="189" name="Google Shape;189;p30"/>
          <p:cNvCxnSpPr/>
          <p:nvPr/>
        </p:nvCxnSpPr>
        <p:spPr>
          <a:xfrm>
            <a:off x="2164347" y="5066577"/>
            <a:ext cx="4317833" cy="0"/>
          </a:xfrm>
          <a:prstGeom prst="straightConnector1">
            <a:avLst/>
          </a:prstGeom>
          <a:noFill/>
          <a:ln w="50800" cap="flat" cmpd="sng">
            <a:solidFill>
              <a:schemeClr val="lt1"/>
            </a:solidFill>
            <a:prstDash val="solid"/>
            <a:round/>
            <a:headEnd type="none" w="sm" len="sm"/>
            <a:tailEnd type="triangle" w="med" len="med"/>
          </a:ln>
        </p:spPr>
      </p:cxnSp>
      <p:sp>
        <p:nvSpPr>
          <p:cNvPr id="190" name="Google Shape;190;p30"/>
          <p:cNvSpPr/>
          <p:nvPr/>
        </p:nvSpPr>
        <p:spPr>
          <a:xfrm flipH="1">
            <a:off x="6948604" y="3352761"/>
            <a:ext cx="4277388" cy="894750"/>
          </a:xfrm>
          <a:prstGeom prst="snip2DiagRect">
            <a:avLst>
              <a:gd name="adj1" fmla="val 0"/>
              <a:gd name="adj2" fmla="val 1725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400" b="1" i="0" u="none" strike="noStrike" cap="none">
              <a:solidFill>
                <a:srgbClr val="333333"/>
              </a:solidFill>
              <a:latin typeface="Meiryo UI" panose="020B0604030504040204" pitchFamily="50" charset="-128"/>
              <a:ea typeface="Meiryo UI" panose="020B0604030504040204" pitchFamily="50" charset="-128"/>
              <a:sym typeface="Arial"/>
            </a:endParaRPr>
          </a:p>
        </p:txBody>
      </p:sp>
      <p:sp>
        <p:nvSpPr>
          <p:cNvPr id="191" name="Google Shape;191;p30"/>
          <p:cNvSpPr/>
          <p:nvPr/>
        </p:nvSpPr>
        <p:spPr>
          <a:xfrm flipH="1">
            <a:off x="6948604" y="4602769"/>
            <a:ext cx="4277388" cy="894750"/>
          </a:xfrm>
          <a:prstGeom prst="snip2DiagRect">
            <a:avLst>
              <a:gd name="adj1" fmla="val 0"/>
              <a:gd name="adj2" fmla="val 1725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400" b="1" i="0" u="none" strike="noStrike" cap="none">
              <a:solidFill>
                <a:srgbClr val="333333"/>
              </a:solidFill>
              <a:latin typeface="Meiryo UI" panose="020B0604030504040204" pitchFamily="50" charset="-128"/>
              <a:ea typeface="Meiryo UI" panose="020B0604030504040204" pitchFamily="50" charset="-128"/>
              <a:sym typeface="Arial"/>
            </a:endParaRPr>
          </a:p>
        </p:txBody>
      </p:sp>
      <p:sp>
        <p:nvSpPr>
          <p:cNvPr id="192" name="Google Shape;192;p30"/>
          <p:cNvSpPr/>
          <p:nvPr/>
        </p:nvSpPr>
        <p:spPr>
          <a:xfrm flipH="1">
            <a:off x="6948606" y="2110721"/>
            <a:ext cx="4277388" cy="894750"/>
          </a:xfrm>
          <a:prstGeom prst="snip2DiagRect">
            <a:avLst>
              <a:gd name="adj1" fmla="val 0"/>
              <a:gd name="adj2" fmla="val 1725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400" b="1" i="0" u="none" strike="noStrike" cap="none">
              <a:solidFill>
                <a:srgbClr val="333333"/>
              </a:solidFill>
              <a:latin typeface="Meiryo UI" panose="020B0604030504040204" pitchFamily="50" charset="-128"/>
              <a:ea typeface="Meiryo UI" panose="020B0604030504040204" pitchFamily="50" charset="-128"/>
              <a:sym typeface="Arial"/>
            </a:endParaRPr>
          </a:p>
        </p:txBody>
      </p:sp>
      <p:sp>
        <p:nvSpPr>
          <p:cNvPr id="193" name="Google Shape;193;p30"/>
          <p:cNvSpPr txBox="1"/>
          <p:nvPr/>
        </p:nvSpPr>
        <p:spPr>
          <a:xfrm>
            <a:off x="7466461" y="3257077"/>
            <a:ext cx="3921979" cy="742896"/>
          </a:xfrm>
          <a:prstGeom prst="rect">
            <a:avLst/>
          </a:prstGeom>
          <a:noFill/>
          <a:ln>
            <a:noFill/>
          </a:ln>
        </p:spPr>
        <p:txBody>
          <a:bodyPr spcFirstLastPara="1" wrap="square" lIns="91425" tIns="45700" rIns="91425" bIns="45700" anchor="t" anchorCtr="0">
            <a:noAutofit/>
          </a:bodyPr>
          <a:lstStyle/>
          <a:p>
            <a:pPr marL="0" marR="0" lvl="0" indent="0" algn="l" rtl="0">
              <a:lnSpc>
                <a:spcPct val="131250"/>
              </a:lnSpc>
              <a:spcBef>
                <a:spcPts val="150"/>
              </a:spcBef>
              <a:spcAft>
                <a:spcPts val="0"/>
              </a:spcAft>
              <a:buNone/>
            </a:pPr>
            <a:r>
              <a:rPr lang="en-US" b="1" dirty="0" err="1" smtClean="0">
                <a:latin typeface="Meiryo UI" panose="020B0604030504040204" pitchFamily="50" charset="-128"/>
                <a:ea typeface="Meiryo UI" panose="020B0604030504040204" pitchFamily="50" charset="-128"/>
              </a:rPr>
              <a:t>スナップショットとレプリカ</a:t>
            </a:r>
            <a:r>
              <a:rPr lang="en-US" b="1" dirty="0" smtClean="0">
                <a:latin typeface="Meiryo UI" panose="020B0604030504040204" pitchFamily="50" charset="-128"/>
                <a:ea typeface="Meiryo UI" panose="020B0604030504040204" pitchFamily="50" charset="-128"/>
              </a:rPr>
              <a:t>: </a:t>
            </a:r>
            <a:endParaRPr b="1" dirty="0">
              <a:latin typeface="Meiryo UI" panose="020B0604030504040204" pitchFamily="50" charset="-128"/>
              <a:ea typeface="Meiryo UI" panose="020B0604030504040204" pitchFamily="50" charset="-128"/>
            </a:endParaRPr>
          </a:p>
          <a:p>
            <a:pPr marL="0" marR="0" lvl="0" indent="0" algn="l" rtl="0">
              <a:lnSpc>
                <a:spcPct val="131250"/>
              </a:lnSpc>
              <a:spcBef>
                <a:spcPts val="150"/>
              </a:spcBef>
              <a:spcAft>
                <a:spcPts val="0"/>
              </a:spcAft>
              <a:buNone/>
            </a:pPr>
            <a:r>
              <a:rPr lang="en-US" sz="1200" b="1" dirty="0" err="1">
                <a:latin typeface="Meiryo UI" panose="020B0604030504040204" pitchFamily="50" charset="-128"/>
                <a:ea typeface="Meiryo UI" panose="020B0604030504040204" pitchFamily="50" charset="-128"/>
              </a:rPr>
              <a:t>ファイルレベルのマルチバージョン管理</a:t>
            </a:r>
            <a:r>
              <a:rPr lang="en-US" sz="1200" b="1" dirty="0">
                <a:latin typeface="Meiryo UI" panose="020B0604030504040204" pitchFamily="50" charset="-128"/>
                <a:ea typeface="Meiryo UI" panose="020B0604030504040204" pitchFamily="50" charset="-128"/>
              </a:rPr>
              <a:t>。</a:t>
            </a:r>
            <a:endParaRPr sz="1200" b="1" dirty="0">
              <a:latin typeface="Meiryo UI" panose="020B0604030504040204" pitchFamily="50" charset="-128"/>
              <a:ea typeface="Meiryo UI" panose="020B0604030504040204" pitchFamily="50" charset="-128"/>
            </a:endParaRPr>
          </a:p>
          <a:p>
            <a:pPr marL="0" marR="0" lvl="0" indent="0" algn="l" rtl="0">
              <a:lnSpc>
                <a:spcPct val="131250"/>
              </a:lnSpc>
              <a:spcBef>
                <a:spcPts val="150"/>
              </a:spcBef>
              <a:spcAft>
                <a:spcPts val="0"/>
              </a:spcAft>
              <a:buNone/>
            </a:pPr>
            <a:r>
              <a:rPr lang="en-US" sz="1200" b="1" dirty="0" err="1">
                <a:latin typeface="Meiryo UI" panose="020B0604030504040204" pitchFamily="50" charset="-128"/>
                <a:ea typeface="Meiryo UI" panose="020B0604030504040204" pitchFamily="50" charset="-128"/>
              </a:rPr>
              <a:t>パフォーマンスへの影響のない軽量スナップショット</a:t>
            </a:r>
            <a:r>
              <a:rPr lang="en-US" sz="1200" b="1" dirty="0">
                <a:latin typeface="Meiryo UI" panose="020B0604030504040204" pitchFamily="50" charset="-128"/>
                <a:ea typeface="Meiryo UI" panose="020B0604030504040204" pitchFamily="50" charset="-128"/>
              </a:rPr>
              <a:t>。</a:t>
            </a:r>
            <a:endParaRPr sz="1200" b="1" dirty="0">
              <a:latin typeface="Meiryo UI" panose="020B0604030504040204" pitchFamily="50" charset="-128"/>
              <a:ea typeface="Meiryo UI" panose="020B0604030504040204" pitchFamily="50" charset="-128"/>
            </a:endParaRPr>
          </a:p>
        </p:txBody>
      </p:sp>
      <p:sp>
        <p:nvSpPr>
          <p:cNvPr id="194" name="Google Shape;194;p30"/>
          <p:cNvSpPr txBox="1"/>
          <p:nvPr/>
        </p:nvSpPr>
        <p:spPr>
          <a:xfrm>
            <a:off x="7499724" y="4710358"/>
            <a:ext cx="3541216" cy="707886"/>
          </a:xfrm>
          <a:prstGeom prst="rect">
            <a:avLst/>
          </a:prstGeom>
          <a:noFill/>
          <a:ln>
            <a:noFill/>
          </a:ln>
        </p:spPr>
        <p:txBody>
          <a:bodyPr spcFirstLastPara="1" wrap="square" lIns="91425" tIns="45700" rIns="91425" bIns="45700" anchor="t" anchorCtr="0">
            <a:noAutofit/>
          </a:bodyPr>
          <a:lstStyle/>
          <a:p>
            <a:pPr marL="0" marR="0" lvl="0" indent="0" algn="l" rtl="0">
              <a:lnSpc>
                <a:spcPct val="98437"/>
              </a:lnSpc>
              <a:spcBef>
                <a:spcPts val="0"/>
              </a:spcBef>
              <a:spcAft>
                <a:spcPts val="0"/>
              </a:spcAft>
              <a:buNone/>
            </a:pPr>
            <a:r>
              <a:rPr lang="en-US" sz="1600" b="1" dirty="0" err="1" smtClean="0">
                <a:latin typeface="Meiryo UI" panose="020B0604030504040204" pitchFamily="50" charset="-128"/>
                <a:ea typeface="Meiryo UI" panose="020B0604030504040204" pitchFamily="50" charset="-128"/>
              </a:rPr>
              <a:t>SnapSync</a:t>
            </a:r>
            <a:r>
              <a:rPr lang="en-US" sz="1600" b="1" dirty="0" smtClean="0">
                <a:latin typeface="Meiryo UI" panose="020B0604030504040204" pitchFamily="50" charset="-128"/>
                <a:ea typeface="Meiryo UI" panose="020B0604030504040204" pitchFamily="50" charset="-128"/>
              </a:rPr>
              <a:t>: </a:t>
            </a:r>
            <a:br>
              <a:rPr lang="en-US" sz="1600" b="1" dirty="0" smtClean="0">
                <a:latin typeface="Meiryo UI" panose="020B0604030504040204" pitchFamily="50" charset="-128"/>
                <a:ea typeface="Meiryo UI" panose="020B0604030504040204" pitchFamily="50" charset="-128"/>
              </a:rPr>
            </a:br>
            <a:r>
              <a:rPr lang="en-US" sz="1200" b="1" dirty="0" err="1" smtClean="0">
                <a:latin typeface="Meiryo UI" panose="020B0604030504040204" pitchFamily="50" charset="-128"/>
                <a:ea typeface="Meiryo UI" panose="020B0604030504040204" pitchFamily="50" charset="-128"/>
              </a:rPr>
              <a:t>ブロックレベル</a:t>
            </a:r>
            <a:r>
              <a:rPr lang="en-US" sz="1200" b="1" dirty="0" err="1">
                <a:latin typeface="Meiryo UI" panose="020B0604030504040204" pitchFamily="50" charset="-128"/>
                <a:ea typeface="Meiryo UI" panose="020B0604030504040204" pitchFamily="50" charset="-128"/>
              </a:rPr>
              <a:t>、</a:t>
            </a:r>
            <a:r>
              <a:rPr lang="en-US" sz="1200" b="1" dirty="0" err="1" smtClean="0">
                <a:latin typeface="Meiryo UI" panose="020B0604030504040204" pitchFamily="50" charset="-128"/>
                <a:ea typeface="Meiryo UI" panose="020B0604030504040204" pitchFamily="50" charset="-128"/>
              </a:rPr>
              <a:t>データコピーをミラーリングし常に最新の状態に保ちます</a:t>
            </a:r>
            <a:r>
              <a:rPr lang="en-US" sz="1200" b="1" dirty="0" smtClean="0">
                <a:latin typeface="Meiryo UI" panose="020B0604030504040204" pitchFamily="50" charset="-128"/>
                <a:ea typeface="Meiryo UI" panose="020B0604030504040204" pitchFamily="50" charset="-128"/>
              </a:rPr>
              <a:t>。</a:t>
            </a: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95" name="Google Shape;195;p30"/>
          <p:cNvSpPr/>
          <p:nvPr/>
        </p:nvSpPr>
        <p:spPr>
          <a:xfrm>
            <a:off x="2700927" y="4812762"/>
            <a:ext cx="3304355" cy="474771"/>
          </a:xfrm>
          <a:prstGeom prst="roundRect">
            <a:avLst>
              <a:gd name="adj"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196" name="Google Shape;196;p30"/>
          <p:cNvSpPr/>
          <p:nvPr/>
        </p:nvSpPr>
        <p:spPr>
          <a:xfrm>
            <a:off x="2968821" y="4895900"/>
            <a:ext cx="2682102"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smtClean="0">
                <a:latin typeface="Meiryo UI" panose="020B0604030504040204" pitchFamily="50" charset="-128"/>
                <a:ea typeface="Meiryo UI" panose="020B0604030504040204" pitchFamily="50" charset="-128"/>
              </a:rPr>
              <a:t>RPO: </a:t>
            </a:r>
            <a:r>
              <a:rPr lang="en-US" sz="1600" b="1" dirty="0" err="1" smtClean="0">
                <a:latin typeface="Meiryo UI" panose="020B0604030504040204" pitchFamily="50" charset="-128"/>
                <a:ea typeface="Meiryo UI" panose="020B0604030504040204" pitchFamily="50" charset="-128"/>
              </a:rPr>
              <a:t>リアルタイム</a:t>
            </a:r>
            <a:endParaRPr sz="16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97" name="Google Shape;197;p30"/>
          <p:cNvSpPr/>
          <p:nvPr/>
        </p:nvSpPr>
        <p:spPr>
          <a:xfrm>
            <a:off x="2700927" y="3571523"/>
            <a:ext cx="3304355" cy="474771"/>
          </a:xfrm>
          <a:prstGeom prst="roundRect">
            <a:avLst>
              <a:gd name="adj"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198" name="Google Shape;198;p30"/>
          <p:cNvSpPr/>
          <p:nvPr/>
        </p:nvSpPr>
        <p:spPr>
          <a:xfrm>
            <a:off x="2700926" y="3637328"/>
            <a:ext cx="3217891"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smtClean="0">
                <a:latin typeface="Meiryo UI" panose="020B0604030504040204" pitchFamily="50" charset="-128"/>
                <a:ea typeface="Meiryo UI" panose="020B0604030504040204" pitchFamily="50" charset="-128"/>
              </a:rPr>
              <a:t>RPO: </a:t>
            </a:r>
            <a:r>
              <a:rPr lang="en-US" sz="1600" b="1" dirty="0" err="1" smtClean="0">
                <a:latin typeface="Meiryo UI" panose="020B0604030504040204" pitchFamily="50" charset="-128"/>
                <a:ea typeface="Meiryo UI" panose="020B0604030504040204" pitchFamily="50" charset="-128"/>
              </a:rPr>
              <a:t>毎時</a:t>
            </a:r>
            <a:r>
              <a:rPr lang="en-US" sz="1600" b="1" dirty="0">
                <a:latin typeface="Meiryo UI" panose="020B0604030504040204" pitchFamily="50" charset="-128"/>
                <a:ea typeface="Meiryo UI" panose="020B0604030504040204" pitchFamily="50" charset="-128"/>
              </a:rPr>
              <a:t>/</a:t>
            </a:r>
            <a:r>
              <a:rPr lang="en-US" sz="1600" b="1" dirty="0" err="1">
                <a:latin typeface="Meiryo UI" panose="020B0604030504040204" pitchFamily="50" charset="-128"/>
                <a:ea typeface="Meiryo UI" panose="020B0604030504040204" pitchFamily="50" charset="-128"/>
              </a:rPr>
              <a:t>毎日</a:t>
            </a:r>
            <a:r>
              <a:rPr lang="en-US" sz="1600" b="1" dirty="0">
                <a:latin typeface="Meiryo UI" panose="020B0604030504040204" pitchFamily="50" charset="-128"/>
                <a:ea typeface="Meiryo UI" panose="020B0604030504040204" pitchFamily="50" charset="-128"/>
              </a:rPr>
              <a:t>/</a:t>
            </a:r>
            <a:r>
              <a:rPr lang="en-US" sz="1600" b="1" dirty="0" err="1">
                <a:latin typeface="Meiryo UI" panose="020B0604030504040204" pitchFamily="50" charset="-128"/>
                <a:ea typeface="Meiryo UI" panose="020B0604030504040204" pitchFamily="50" charset="-128"/>
              </a:rPr>
              <a:t>毎年</a:t>
            </a:r>
            <a:endParaRPr sz="16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99" name="Google Shape;199;p30"/>
          <p:cNvSpPr/>
          <p:nvPr/>
        </p:nvSpPr>
        <p:spPr>
          <a:xfrm>
            <a:off x="2700927" y="2330858"/>
            <a:ext cx="3304355" cy="474771"/>
          </a:xfrm>
          <a:prstGeom prst="roundRect">
            <a:avLst>
              <a:gd name="adj"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200" name="Google Shape;200;p30"/>
          <p:cNvSpPr/>
          <p:nvPr/>
        </p:nvSpPr>
        <p:spPr>
          <a:xfrm>
            <a:off x="3263912" y="2405317"/>
            <a:ext cx="2567928"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smtClean="0">
                <a:latin typeface="Meiryo UI" panose="020B0604030504040204" pitchFamily="50" charset="-128"/>
                <a:ea typeface="Meiryo UI" panose="020B0604030504040204" pitchFamily="50" charset="-128"/>
              </a:rPr>
              <a:t>RPO: </a:t>
            </a:r>
            <a:r>
              <a:rPr lang="en-US" sz="1600" b="1" dirty="0" err="1" smtClean="0">
                <a:latin typeface="Meiryo UI" panose="020B0604030504040204" pitchFamily="50" charset="-128"/>
                <a:ea typeface="Meiryo UI" panose="020B0604030504040204" pitchFamily="50" charset="-128"/>
              </a:rPr>
              <a:t>毎日</a:t>
            </a:r>
            <a:r>
              <a:rPr lang="en-US"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定期的</a:t>
            </a:r>
            <a:endParaRPr dirty="0">
              <a:latin typeface="Meiryo UI" panose="020B0604030504040204" pitchFamily="50" charset="-128"/>
              <a:ea typeface="Meiryo UI" panose="020B0604030504040204" pitchFamily="50" charset="-128"/>
            </a:endParaRPr>
          </a:p>
        </p:txBody>
      </p:sp>
      <p:pic>
        <p:nvPicPr>
          <p:cNvPr id="201" name="Google Shape;201;p30"/>
          <p:cNvPicPr preferRelativeResize="0"/>
          <p:nvPr/>
        </p:nvPicPr>
        <p:blipFill rotWithShape="1">
          <a:blip r:embed="rId3">
            <a:alphaModFix/>
          </a:blip>
          <a:srcRect/>
          <a:stretch/>
        </p:blipFill>
        <p:spPr>
          <a:xfrm>
            <a:off x="1307058" y="2096106"/>
            <a:ext cx="927484" cy="927484"/>
          </a:xfrm>
          <a:prstGeom prst="rect">
            <a:avLst/>
          </a:prstGeom>
          <a:noFill/>
          <a:ln>
            <a:noFill/>
          </a:ln>
        </p:spPr>
      </p:pic>
      <p:pic>
        <p:nvPicPr>
          <p:cNvPr id="202" name="Google Shape;202;p30"/>
          <p:cNvPicPr preferRelativeResize="0"/>
          <p:nvPr/>
        </p:nvPicPr>
        <p:blipFill rotWithShape="1">
          <a:blip r:embed="rId4">
            <a:alphaModFix/>
          </a:blip>
          <a:srcRect/>
          <a:stretch/>
        </p:blipFill>
        <p:spPr>
          <a:xfrm>
            <a:off x="1323423" y="3315336"/>
            <a:ext cx="894749" cy="894749"/>
          </a:xfrm>
          <a:prstGeom prst="rect">
            <a:avLst/>
          </a:prstGeom>
          <a:noFill/>
          <a:ln>
            <a:noFill/>
          </a:ln>
        </p:spPr>
      </p:pic>
      <p:pic>
        <p:nvPicPr>
          <p:cNvPr id="203" name="Google Shape;203;p30"/>
          <p:cNvPicPr preferRelativeResize="0"/>
          <p:nvPr/>
        </p:nvPicPr>
        <p:blipFill rotWithShape="1">
          <a:blip r:embed="rId5">
            <a:alphaModFix/>
          </a:blip>
          <a:srcRect/>
          <a:stretch/>
        </p:blipFill>
        <p:spPr>
          <a:xfrm>
            <a:off x="1323423" y="4682292"/>
            <a:ext cx="894749" cy="894749"/>
          </a:xfrm>
          <a:prstGeom prst="rect">
            <a:avLst/>
          </a:prstGeom>
          <a:noFill/>
          <a:ln>
            <a:noFill/>
          </a:ln>
        </p:spPr>
      </p:pic>
      <p:pic>
        <p:nvPicPr>
          <p:cNvPr id="204" name="Google Shape;204;p30"/>
          <p:cNvPicPr preferRelativeResize="0"/>
          <p:nvPr/>
        </p:nvPicPr>
        <p:blipFill rotWithShape="1">
          <a:blip r:embed="rId3">
            <a:alphaModFix/>
          </a:blip>
          <a:srcRect/>
          <a:stretch/>
        </p:blipFill>
        <p:spPr>
          <a:xfrm>
            <a:off x="6598930" y="2096106"/>
            <a:ext cx="927484" cy="927484"/>
          </a:xfrm>
          <a:prstGeom prst="rect">
            <a:avLst/>
          </a:prstGeom>
          <a:noFill/>
          <a:ln>
            <a:noFill/>
          </a:ln>
        </p:spPr>
      </p:pic>
      <p:pic>
        <p:nvPicPr>
          <p:cNvPr id="205" name="Google Shape;205;p30"/>
          <p:cNvPicPr preferRelativeResize="0"/>
          <p:nvPr/>
        </p:nvPicPr>
        <p:blipFill rotWithShape="1">
          <a:blip r:embed="rId4">
            <a:alphaModFix/>
          </a:blip>
          <a:srcRect/>
          <a:stretch/>
        </p:blipFill>
        <p:spPr>
          <a:xfrm>
            <a:off x="6615295" y="3352763"/>
            <a:ext cx="894749" cy="894749"/>
          </a:xfrm>
          <a:prstGeom prst="rect">
            <a:avLst/>
          </a:prstGeom>
          <a:noFill/>
          <a:ln>
            <a:noFill/>
          </a:ln>
        </p:spPr>
      </p:pic>
      <p:pic>
        <p:nvPicPr>
          <p:cNvPr id="206" name="Google Shape;206;p30"/>
          <p:cNvPicPr preferRelativeResize="0"/>
          <p:nvPr/>
        </p:nvPicPr>
        <p:blipFill rotWithShape="1">
          <a:blip r:embed="rId5">
            <a:alphaModFix/>
          </a:blip>
          <a:srcRect/>
          <a:stretch/>
        </p:blipFill>
        <p:spPr>
          <a:xfrm>
            <a:off x="6615295" y="4602772"/>
            <a:ext cx="894749" cy="894749"/>
          </a:xfrm>
          <a:prstGeom prst="rect">
            <a:avLst/>
          </a:prstGeom>
          <a:noFill/>
          <a:ln>
            <a:noFill/>
          </a:ln>
        </p:spPr>
      </p:pic>
      <p:pic>
        <p:nvPicPr>
          <p:cNvPr id="207" name="Google Shape;207;p30"/>
          <p:cNvPicPr preferRelativeResize="0"/>
          <p:nvPr/>
        </p:nvPicPr>
        <p:blipFill rotWithShape="1">
          <a:blip r:embed="rId6">
            <a:alphaModFix/>
          </a:blip>
          <a:srcRect/>
          <a:stretch/>
        </p:blipFill>
        <p:spPr>
          <a:xfrm>
            <a:off x="7575748" y="5632175"/>
            <a:ext cx="2683427" cy="1024562"/>
          </a:xfrm>
          <a:prstGeom prst="rect">
            <a:avLst/>
          </a:prstGeom>
          <a:noFill/>
          <a:ln>
            <a:noFill/>
          </a:ln>
          <a:effectLst>
            <a:outerShdw blurRad="101600" dist="38100" dir="2700000" algn="tl" rotWithShape="0">
              <a:srgbClr val="000000">
                <a:alpha val="40000"/>
              </a:srgbClr>
            </a:outerShdw>
          </a:effectLst>
        </p:spPr>
      </p:pic>
      <p:cxnSp>
        <p:nvCxnSpPr>
          <p:cNvPr id="208" name="Google Shape;208;p30"/>
          <p:cNvCxnSpPr/>
          <p:nvPr/>
        </p:nvCxnSpPr>
        <p:spPr>
          <a:xfrm rot="10800000" flipH="1">
            <a:off x="3216965" y="6193168"/>
            <a:ext cx="4293079" cy="17568"/>
          </a:xfrm>
          <a:prstGeom prst="straightConnector1">
            <a:avLst/>
          </a:prstGeom>
          <a:noFill/>
          <a:ln w="38100" cap="flat" cmpd="sng">
            <a:solidFill>
              <a:schemeClr val="lt1"/>
            </a:solidFill>
            <a:prstDash val="solid"/>
            <a:round/>
            <a:headEnd type="triangle" w="med" len="med"/>
            <a:tailEnd type="triangle" w="med" len="med"/>
          </a:ln>
        </p:spPr>
      </p:cxnSp>
      <p:sp>
        <p:nvSpPr>
          <p:cNvPr id="209" name="Google Shape;209;p30"/>
          <p:cNvSpPr txBox="1"/>
          <p:nvPr/>
        </p:nvSpPr>
        <p:spPr>
          <a:xfrm>
            <a:off x="7548040" y="2124913"/>
            <a:ext cx="3480906" cy="694357"/>
          </a:xfrm>
          <a:prstGeom prst="rect">
            <a:avLst/>
          </a:prstGeom>
          <a:noFill/>
          <a:ln>
            <a:noFill/>
          </a:ln>
        </p:spPr>
        <p:txBody>
          <a:bodyPr spcFirstLastPara="1" wrap="square" lIns="91425" tIns="45700" rIns="91425" bIns="45700" anchor="t" anchorCtr="0">
            <a:noAutofit/>
          </a:bodyPr>
          <a:lstStyle/>
          <a:p>
            <a:pPr marL="0" marR="0" lvl="0" indent="0" algn="l" rtl="0">
              <a:lnSpc>
                <a:spcPct val="112500"/>
              </a:lnSpc>
              <a:spcBef>
                <a:spcPts val="0"/>
              </a:spcBef>
              <a:spcAft>
                <a:spcPts val="0"/>
              </a:spcAft>
              <a:buNone/>
            </a:pPr>
            <a:r>
              <a:rPr lang="en-US" b="1" dirty="0">
                <a:latin typeface="Meiryo UI" panose="020B0604030504040204" pitchFamily="50" charset="-128"/>
                <a:ea typeface="Meiryo UI" panose="020B0604030504040204" pitchFamily="50" charset="-128"/>
              </a:rPr>
              <a:t>HBS </a:t>
            </a:r>
            <a:r>
              <a:rPr lang="en-US" b="1" dirty="0" smtClean="0">
                <a:latin typeface="Meiryo UI" panose="020B0604030504040204" pitchFamily="50" charset="-128"/>
                <a:ea typeface="Meiryo UI" panose="020B0604030504040204" pitchFamily="50" charset="-128"/>
              </a:rPr>
              <a:t>3 (Hybrid </a:t>
            </a:r>
            <a:r>
              <a:rPr lang="en-US" b="1" dirty="0">
                <a:latin typeface="Meiryo UI" panose="020B0604030504040204" pitchFamily="50" charset="-128"/>
                <a:ea typeface="Meiryo UI" panose="020B0604030504040204" pitchFamily="50" charset="-128"/>
              </a:rPr>
              <a:t>Backup Sync </a:t>
            </a:r>
            <a:r>
              <a:rPr lang="en-US" b="1" dirty="0" smtClean="0">
                <a:latin typeface="Meiryo UI" panose="020B0604030504040204" pitchFamily="50" charset="-128"/>
                <a:ea typeface="Meiryo UI" panose="020B0604030504040204" pitchFamily="50" charset="-128"/>
              </a:rPr>
              <a:t>3): </a:t>
            </a:r>
            <a:br>
              <a:rPr lang="en-US" b="1" dirty="0" smtClean="0">
                <a:latin typeface="Meiryo UI" panose="020B0604030504040204" pitchFamily="50" charset="-128"/>
                <a:ea typeface="Meiryo UI" panose="020B0604030504040204" pitchFamily="50" charset="-128"/>
              </a:rPr>
            </a:br>
            <a:r>
              <a:rPr lang="en-US" sz="1200" b="1" dirty="0" err="1" smtClean="0">
                <a:latin typeface="Meiryo UI" panose="020B0604030504040204" pitchFamily="50" charset="-128"/>
                <a:ea typeface="Meiryo UI" panose="020B0604030504040204" pitchFamily="50" charset="-128"/>
              </a:rPr>
              <a:t>ファイルレベル</a:t>
            </a:r>
            <a:r>
              <a:rPr lang="en-US" sz="1200" b="1" dirty="0" err="1">
                <a:latin typeface="Meiryo UI" panose="020B0604030504040204" pitchFamily="50" charset="-128"/>
                <a:ea typeface="Meiryo UI" panose="020B0604030504040204" pitchFamily="50" charset="-128"/>
              </a:rPr>
              <a:t>、マルチバージョン管理：RTRR、Rsync、FTP、WebDAV、および</a:t>
            </a:r>
            <a:r>
              <a:rPr lang="en-US" sz="1200" b="1" dirty="0" err="1" smtClean="0">
                <a:latin typeface="Meiryo UI" panose="020B0604030504040204" pitchFamily="50" charset="-128"/>
                <a:ea typeface="Meiryo UI" panose="020B0604030504040204" pitchFamily="50" charset="-128"/>
              </a:rPr>
              <a:t>CIFS</a:t>
            </a:r>
            <a:r>
              <a:rPr lang="en-US" sz="1200" b="1" dirty="0" smtClean="0">
                <a:latin typeface="Meiryo UI" panose="020B0604030504040204" pitchFamily="50" charset="-128"/>
                <a:ea typeface="Meiryo UI" panose="020B0604030504040204" pitchFamily="50" charset="-128"/>
              </a:rPr>
              <a:t>/</a:t>
            </a:r>
            <a:r>
              <a:rPr lang="en-US" sz="1200" b="1" dirty="0" err="1" smtClean="0">
                <a:latin typeface="Meiryo UI" panose="020B0604030504040204" pitchFamily="50" charset="-128"/>
                <a:ea typeface="Meiryo UI" panose="020B0604030504040204" pitchFamily="50" charset="-128"/>
              </a:rPr>
              <a:t>SMB</a:t>
            </a:r>
            <a:r>
              <a:rPr lang="en-US" sz="1200" b="1" dirty="0" err="1">
                <a:latin typeface="Meiryo UI" panose="020B0604030504040204" pitchFamily="50" charset="-128"/>
                <a:ea typeface="Meiryo UI" panose="020B0604030504040204" pitchFamily="50" charset="-128"/>
              </a:rPr>
              <a:t>プロトコル</a:t>
            </a:r>
            <a:r>
              <a:rPr lang="en-US" sz="1200" b="1" dirty="0">
                <a:latin typeface="Meiryo UI" panose="020B0604030504040204" pitchFamily="50" charset="-128"/>
                <a:ea typeface="Meiryo UI" panose="020B0604030504040204" pitchFamily="50" charset="-128"/>
              </a:rPr>
              <a:t>。</a:t>
            </a: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10" name="Google Shape;210;p30"/>
          <p:cNvPicPr preferRelativeResize="0"/>
          <p:nvPr/>
        </p:nvPicPr>
        <p:blipFill rotWithShape="1">
          <a:blip r:embed="rId7">
            <a:alphaModFix/>
          </a:blip>
          <a:srcRect/>
          <a:stretch/>
        </p:blipFill>
        <p:spPr>
          <a:xfrm>
            <a:off x="1062038" y="5865844"/>
            <a:ext cx="3089893" cy="753934"/>
          </a:xfrm>
          <a:prstGeom prst="rect">
            <a:avLst/>
          </a:prstGeom>
          <a:noFill/>
          <a:ln>
            <a:noFill/>
          </a:ln>
        </p:spPr>
      </p:pic>
      <p:pic>
        <p:nvPicPr>
          <p:cNvPr id="211" name="Google Shape;211;p30" descr="一張含有 電腦 的圖片&#10;&#10;自動產生的描述"/>
          <p:cNvPicPr preferRelativeResize="0"/>
          <p:nvPr/>
        </p:nvPicPr>
        <p:blipFill rotWithShape="1">
          <a:blip r:embed="rId8">
            <a:alphaModFix/>
          </a:blip>
          <a:srcRect/>
          <a:stretch/>
        </p:blipFill>
        <p:spPr>
          <a:xfrm>
            <a:off x="4772502" y="5658758"/>
            <a:ext cx="1854517" cy="1168105"/>
          </a:xfrm>
          <a:prstGeom prst="rect">
            <a:avLst/>
          </a:prstGeom>
          <a:noFill/>
          <a:ln>
            <a:noFill/>
          </a:ln>
        </p:spPr>
      </p:pic>
    </p:spTree>
    <p:extLst>
      <p:ext uri="{BB962C8B-B14F-4D97-AF65-F5344CB8AC3E}">
        <p14:creationId xmlns:p14="http://schemas.microsoft.com/office/powerpoint/2010/main" val="420124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aphicFrame>
        <p:nvGraphicFramePr>
          <p:cNvPr id="102" name="Google Shape;102;p22"/>
          <p:cNvGraphicFramePr/>
          <p:nvPr>
            <p:extLst>
              <p:ext uri="{D42A27DB-BD31-4B8C-83A1-F6EECF244321}">
                <p14:modId xmlns:p14="http://schemas.microsoft.com/office/powerpoint/2010/main" val="3652353886"/>
              </p:ext>
            </p:extLst>
          </p:nvPr>
        </p:nvGraphicFramePr>
        <p:xfrm>
          <a:off x="440696" y="2051226"/>
          <a:ext cx="6273250" cy="4414700"/>
        </p:xfrm>
        <a:graphic>
          <a:graphicData uri="http://schemas.openxmlformats.org/drawingml/2006/table">
            <a:tbl>
              <a:tblPr firstRow="1" bandRow="1">
                <a:noFill/>
                <a:tableStyleId>{FB123336-DE6D-4CF5-88BF-503E2EF815F7}</a:tableStyleId>
              </a:tblPr>
              <a:tblGrid>
                <a:gridCol w="1227900">
                  <a:extLst>
                    <a:ext uri="{9D8B030D-6E8A-4147-A177-3AD203B41FA5}">
                      <a16:colId xmlns:a16="http://schemas.microsoft.com/office/drawing/2014/main" val="20000"/>
                    </a:ext>
                  </a:extLst>
                </a:gridCol>
                <a:gridCol w="1329700">
                  <a:extLst>
                    <a:ext uri="{9D8B030D-6E8A-4147-A177-3AD203B41FA5}">
                      <a16:colId xmlns:a16="http://schemas.microsoft.com/office/drawing/2014/main" val="20001"/>
                    </a:ext>
                  </a:extLst>
                </a:gridCol>
                <a:gridCol w="1079450">
                  <a:extLst>
                    <a:ext uri="{9D8B030D-6E8A-4147-A177-3AD203B41FA5}">
                      <a16:colId xmlns:a16="http://schemas.microsoft.com/office/drawing/2014/main" val="20002"/>
                    </a:ext>
                  </a:extLst>
                </a:gridCol>
                <a:gridCol w="2636200">
                  <a:extLst>
                    <a:ext uri="{9D8B030D-6E8A-4147-A177-3AD203B41FA5}">
                      <a16:colId xmlns:a16="http://schemas.microsoft.com/office/drawing/2014/main" val="20003"/>
                    </a:ext>
                  </a:extLst>
                </a:gridCol>
              </a:tblGrid>
              <a:tr h="478225">
                <a:tc>
                  <a:txBody>
                    <a:bodyPr/>
                    <a:lstStyle/>
                    <a:p>
                      <a:pPr marL="0" marR="0" lvl="0" indent="0" algn="l" rtl="0">
                        <a:spcBef>
                          <a:spcPts val="0"/>
                        </a:spcBef>
                        <a:spcAft>
                          <a:spcPts val="0"/>
                        </a:spcAft>
                        <a:buNone/>
                      </a:pPr>
                      <a:endParaRPr sz="1400">
                        <a:latin typeface="Meiryo UI" panose="020B0604030504040204" pitchFamily="50" charset="-128"/>
                        <a:ea typeface="Meiryo UI" panose="020B0604030504040204" pitchFamily="50" charset="-128"/>
                        <a:cs typeface="Microsoft JhengHei"/>
                        <a:sym typeface="Microsoft JhengHei"/>
                      </a:endParaRPr>
                    </a:p>
                  </a:txBody>
                  <a:tcPr marL="121925" marR="121925" marT="60950" marB="60950" anchor="ctr">
                    <a:lnR w="12700" cap="flat" cmpd="sng">
                      <a:solidFill>
                        <a:srgbClr val="F2F2F2"/>
                      </a:solidFill>
                      <a:prstDash val="solid"/>
                      <a:round/>
                      <a:headEnd type="none" w="sm" len="sm"/>
                      <a:tailEnd type="none" w="sm" len="sm"/>
                    </a:lnR>
                    <a:lnB w="12700" cap="flat" cmpd="sng">
                      <a:solidFill>
                        <a:srgbClr val="F2F2F2"/>
                      </a:solidFill>
                      <a:prstDash val="solid"/>
                      <a:round/>
                      <a:headEnd type="none" w="sm" len="sm"/>
                      <a:tailEnd type="none" w="sm" len="sm"/>
                    </a:lnB>
                    <a:gradFill>
                      <a:gsLst>
                        <a:gs pos="0">
                          <a:srgbClr val="0D60FE"/>
                        </a:gs>
                        <a:gs pos="85000">
                          <a:srgbClr val="0D60FE"/>
                        </a:gs>
                        <a:gs pos="100000">
                          <a:srgbClr val="1B008E"/>
                        </a:gs>
                      </a:gsLst>
                      <a:lin ang="0" scaled="0"/>
                    </a:gradFill>
                  </a:tcPr>
                </a:tc>
                <a:tc>
                  <a:txBody>
                    <a:bodyPr/>
                    <a:lstStyle/>
                    <a:p>
                      <a:pPr marL="0" marR="0" lvl="0" indent="0" algn="l" rtl="0">
                        <a:spcBef>
                          <a:spcPts val="0"/>
                        </a:spcBef>
                        <a:spcAft>
                          <a:spcPts val="0"/>
                        </a:spcAft>
                        <a:buNone/>
                      </a:pPr>
                      <a:r>
                        <a:rPr lang="ja-JP" altLang="en-US" sz="1400" b="1" dirty="0" smtClean="0">
                          <a:latin typeface="Meiryo UI" panose="020B0604030504040204" pitchFamily="50" charset="-128"/>
                          <a:ea typeface="Meiryo UI" panose="020B0604030504040204" pitchFamily="50" charset="-128"/>
                          <a:cs typeface="Arial"/>
                          <a:sym typeface="Arial"/>
                        </a:rPr>
                        <a:t>フォーム</a:t>
                      </a:r>
                      <a:r>
                        <a:rPr lang="en-US" altLang="ja-JP" sz="1400" b="1" dirty="0" smtClean="0">
                          <a:latin typeface="Meiryo UI" panose="020B0604030504040204" pitchFamily="50" charset="-128"/>
                          <a:ea typeface="Meiryo UI" panose="020B0604030504040204" pitchFamily="50" charset="-128"/>
                          <a:cs typeface="Arial"/>
                          <a:sym typeface="Arial"/>
                        </a:rPr>
                        <a:t/>
                      </a:r>
                      <a:br>
                        <a:rPr lang="en-US" altLang="ja-JP" sz="1400" b="1" dirty="0" smtClean="0">
                          <a:latin typeface="Meiryo UI" panose="020B0604030504040204" pitchFamily="50" charset="-128"/>
                          <a:ea typeface="Meiryo UI" panose="020B0604030504040204" pitchFamily="50" charset="-128"/>
                          <a:cs typeface="Arial"/>
                          <a:sym typeface="Arial"/>
                        </a:rPr>
                      </a:br>
                      <a:r>
                        <a:rPr lang="ja-JP" altLang="en-US" sz="1400" b="1" dirty="0" smtClean="0">
                          <a:latin typeface="Meiryo UI" panose="020B0604030504040204" pitchFamily="50" charset="-128"/>
                          <a:ea typeface="Meiryo UI" panose="020B0604030504040204" pitchFamily="50" charset="-128"/>
                          <a:cs typeface="Arial"/>
                          <a:sym typeface="Arial"/>
                        </a:rPr>
                        <a:t>ファクター</a:t>
                      </a:r>
                      <a:endParaRPr sz="1400" b="1" dirty="0">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B w="12700" cap="flat" cmpd="sng">
                      <a:solidFill>
                        <a:srgbClr val="F2F2F2"/>
                      </a:solidFill>
                      <a:prstDash val="solid"/>
                      <a:round/>
                      <a:headEnd type="none" w="sm" len="sm"/>
                      <a:tailEnd type="none" w="sm" len="sm"/>
                    </a:lnB>
                    <a:gradFill>
                      <a:gsLst>
                        <a:gs pos="0">
                          <a:srgbClr val="0D60FE"/>
                        </a:gs>
                        <a:gs pos="85000">
                          <a:srgbClr val="0D60FE"/>
                        </a:gs>
                        <a:gs pos="100000">
                          <a:srgbClr val="1B008E"/>
                        </a:gs>
                      </a:gsLst>
                      <a:lin ang="0" scaled="0"/>
                    </a:gradFill>
                  </a:tcPr>
                </a:tc>
                <a:tc>
                  <a:txBody>
                    <a:bodyPr/>
                    <a:lstStyle/>
                    <a:p>
                      <a:pPr marL="0" marR="0" lvl="0" indent="0" algn="l" rtl="0">
                        <a:spcBef>
                          <a:spcPts val="0"/>
                        </a:spcBef>
                        <a:spcAft>
                          <a:spcPts val="0"/>
                        </a:spcAft>
                        <a:buNone/>
                      </a:pPr>
                      <a:r>
                        <a:rPr lang="ja-JP" altLang="en-US" sz="1400" b="1" dirty="0" smtClean="0">
                          <a:latin typeface="Meiryo UI" panose="020B0604030504040204" pitchFamily="50" charset="-128"/>
                          <a:ea typeface="Meiryo UI" panose="020B0604030504040204" pitchFamily="50" charset="-128"/>
                          <a:cs typeface="Arial"/>
                          <a:sym typeface="Arial"/>
                        </a:rPr>
                        <a:t>インター</a:t>
                      </a:r>
                      <a:endParaRPr lang="en-US" altLang="ja-JP" sz="1400" b="1" dirty="0" smtClean="0">
                        <a:latin typeface="Meiryo UI" panose="020B0604030504040204" pitchFamily="50" charset="-128"/>
                        <a:ea typeface="Meiryo UI" panose="020B0604030504040204" pitchFamily="50" charset="-128"/>
                        <a:cs typeface="Arial"/>
                        <a:sym typeface="Arial"/>
                      </a:endParaRPr>
                    </a:p>
                    <a:p>
                      <a:pPr marL="0" marR="0" lvl="0" indent="0" algn="l" rtl="0">
                        <a:spcBef>
                          <a:spcPts val="0"/>
                        </a:spcBef>
                        <a:spcAft>
                          <a:spcPts val="0"/>
                        </a:spcAft>
                        <a:buNone/>
                      </a:pPr>
                      <a:r>
                        <a:rPr lang="ja-JP" altLang="en-US" sz="1400" b="1" dirty="0" smtClean="0">
                          <a:latin typeface="Meiryo UI" panose="020B0604030504040204" pitchFamily="50" charset="-128"/>
                          <a:ea typeface="Meiryo UI" panose="020B0604030504040204" pitchFamily="50" charset="-128"/>
                          <a:cs typeface="Arial"/>
                          <a:sym typeface="Arial"/>
                        </a:rPr>
                        <a:t>フェース</a:t>
                      </a:r>
                      <a:endParaRPr sz="1400" b="1" dirty="0">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B w="12700" cap="flat" cmpd="sng">
                      <a:solidFill>
                        <a:srgbClr val="F2F2F2"/>
                      </a:solidFill>
                      <a:prstDash val="solid"/>
                      <a:round/>
                      <a:headEnd type="none" w="sm" len="sm"/>
                      <a:tailEnd type="none" w="sm" len="sm"/>
                    </a:lnB>
                    <a:gradFill>
                      <a:gsLst>
                        <a:gs pos="0">
                          <a:srgbClr val="0D60FE"/>
                        </a:gs>
                        <a:gs pos="85000">
                          <a:srgbClr val="0D60FE"/>
                        </a:gs>
                        <a:gs pos="100000">
                          <a:srgbClr val="1B008E"/>
                        </a:gs>
                      </a:gsLst>
                      <a:lin ang="0" scaled="0"/>
                    </a:gradFill>
                  </a:tcPr>
                </a:tc>
                <a:tc>
                  <a:txBody>
                    <a:bodyPr/>
                    <a:lstStyle/>
                    <a:p>
                      <a:pPr marL="0" marR="0" lvl="0" indent="0" algn="l" rtl="0">
                        <a:spcBef>
                          <a:spcPts val="0"/>
                        </a:spcBef>
                        <a:spcAft>
                          <a:spcPts val="0"/>
                        </a:spcAft>
                        <a:buNone/>
                      </a:pPr>
                      <a:r>
                        <a:rPr lang="ja-JP" altLang="en-US" sz="1400" b="1" dirty="0" smtClean="0">
                          <a:latin typeface="Meiryo UI" panose="020B0604030504040204" pitchFamily="50" charset="-128"/>
                          <a:ea typeface="Meiryo UI" panose="020B0604030504040204" pitchFamily="50" charset="-128"/>
                          <a:cs typeface="Arial"/>
                          <a:sym typeface="Arial"/>
                        </a:rPr>
                        <a:t>主なサイズ</a:t>
                      </a:r>
                      <a:endParaRPr sz="1400" b="1" dirty="0">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B w="12700" cap="flat" cmpd="sng">
                      <a:solidFill>
                        <a:srgbClr val="F2F2F2"/>
                      </a:solidFill>
                      <a:prstDash val="solid"/>
                      <a:round/>
                      <a:headEnd type="none" w="sm" len="sm"/>
                      <a:tailEnd type="none" w="sm" len="sm"/>
                    </a:lnB>
                    <a:gradFill>
                      <a:gsLst>
                        <a:gs pos="0">
                          <a:srgbClr val="0D60FE"/>
                        </a:gs>
                        <a:gs pos="85000">
                          <a:srgbClr val="0D60FE"/>
                        </a:gs>
                        <a:gs pos="100000">
                          <a:srgbClr val="1B008E"/>
                        </a:gs>
                      </a:gsLst>
                      <a:lin ang="0" scaled="0"/>
                    </a:gradFill>
                  </a:tcPr>
                </a:tc>
                <a:extLst>
                  <a:ext uri="{0D108BD9-81ED-4DB2-BD59-A6C34878D82A}">
                    <a16:rowId xmlns:a16="http://schemas.microsoft.com/office/drawing/2014/main" val="10000"/>
                  </a:ext>
                </a:extLst>
              </a:tr>
              <a:tr h="365750">
                <a:tc rowSpan="3">
                  <a:txBody>
                    <a:bodyPr/>
                    <a:lstStyle/>
                    <a:p>
                      <a:pPr marL="0" marR="0" lvl="0" indent="0" algn="l" rtl="0">
                        <a:spcBef>
                          <a:spcPts val="0"/>
                        </a:spcBef>
                        <a:spcAft>
                          <a:spcPts val="0"/>
                        </a:spcAft>
                        <a:buNone/>
                      </a:pPr>
                      <a:endParaRPr sz="1600">
                        <a:latin typeface="Meiryo UI" panose="020B0604030504040204" pitchFamily="50" charset="-128"/>
                        <a:ea typeface="Meiryo UI" panose="020B0604030504040204" pitchFamily="50" charset="-128"/>
                        <a:cs typeface="Microsoft JhengHei"/>
                        <a:sym typeface="Microsoft JhengHei"/>
                      </a:endParaRPr>
                    </a:p>
                  </a:txBody>
                  <a:tcPr marL="121925" marR="121925" marT="60950" marB="60950">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rowSpan="3">
                  <a:txBody>
                    <a:bodyPr/>
                    <a:lstStyle/>
                    <a:p>
                      <a:pPr marL="0" marR="0" lvl="0" indent="0" algn="l" rtl="0">
                        <a:spcBef>
                          <a:spcPts val="0"/>
                        </a:spcBef>
                        <a:spcAft>
                          <a:spcPts val="0"/>
                        </a:spcAft>
                        <a:buNone/>
                      </a:pPr>
                      <a:r>
                        <a:rPr lang="en-US" sz="1400" dirty="0" smtClean="0">
                          <a:solidFill>
                            <a:schemeClr val="dk1"/>
                          </a:solidFill>
                          <a:latin typeface="Meiryo UI" panose="020B0604030504040204" pitchFamily="50" charset="-128"/>
                          <a:ea typeface="Meiryo UI" panose="020B0604030504040204" pitchFamily="50" charset="-128"/>
                          <a:cs typeface="Arial"/>
                          <a:sym typeface="Arial"/>
                        </a:rPr>
                        <a:t>2.5</a:t>
                      </a: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インチ</a:t>
                      </a:r>
                      <a:endParaRPr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400" dirty="0"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ホット</a:t>
                      </a:r>
                      <a:r>
                        <a:rPr lang="en-US" altLang="ja-JP" sz="1400" dirty="0" smtClean="0">
                          <a:solidFill>
                            <a:schemeClr val="dk1"/>
                          </a:solidFill>
                          <a:latin typeface="Meiryo UI" panose="020B0604030504040204" pitchFamily="50" charset="-128"/>
                          <a:ea typeface="Meiryo UI" panose="020B0604030504040204" pitchFamily="50" charset="-128"/>
                          <a:cs typeface="Arial"/>
                          <a:sym typeface="Arial"/>
                        </a:rPr>
                        <a:t/>
                      </a:r>
                      <a:br>
                        <a:rPr lang="en-US" altLang="ja-JP" sz="1400" dirty="0" smtClean="0">
                          <a:solidFill>
                            <a:schemeClr val="dk1"/>
                          </a:solidFill>
                          <a:latin typeface="Meiryo UI" panose="020B0604030504040204" pitchFamily="50" charset="-128"/>
                          <a:ea typeface="Meiryo UI" panose="020B0604030504040204" pitchFamily="50" charset="-128"/>
                          <a:cs typeface="Arial"/>
                          <a:sym typeface="Arial"/>
                        </a:rPr>
                      </a:b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スワップ</a:t>
                      </a:r>
                      <a:r>
                        <a:rPr lang="en-US" altLang="ja-JP" sz="1400" dirty="0" smtClean="0">
                          <a:solidFill>
                            <a:schemeClr val="dk1"/>
                          </a:solidFill>
                          <a:latin typeface="Meiryo UI" panose="020B0604030504040204" pitchFamily="50" charset="-128"/>
                          <a:ea typeface="Meiryo UI" panose="020B0604030504040204" pitchFamily="50" charset="-128"/>
                          <a:cs typeface="Arial"/>
                          <a:sym typeface="Arial"/>
                        </a:rPr>
                        <a:t/>
                      </a:r>
                      <a:br>
                        <a:rPr lang="en-US" altLang="ja-JP" sz="1400" dirty="0" smtClean="0">
                          <a:solidFill>
                            <a:schemeClr val="dk1"/>
                          </a:solidFill>
                          <a:latin typeface="Meiryo UI" panose="020B0604030504040204" pitchFamily="50" charset="-128"/>
                          <a:ea typeface="Meiryo UI" panose="020B0604030504040204" pitchFamily="50" charset="-128"/>
                          <a:cs typeface="Arial"/>
                          <a:sym typeface="Arial"/>
                        </a:rPr>
                      </a:b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対応</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a:t>
                      </a:r>
                      <a:endParaRPr sz="1400" dirty="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spcBef>
                          <a:spcPts val="0"/>
                        </a:spcBef>
                        <a:spcAft>
                          <a:spcPts val="0"/>
                        </a:spcAft>
                        <a:buNone/>
                      </a:pPr>
                      <a:r>
                        <a:rPr lang="en-US" sz="1400">
                          <a:solidFill>
                            <a:schemeClr val="dk1"/>
                          </a:solidFill>
                          <a:latin typeface="Meiryo UI" panose="020B0604030504040204" pitchFamily="50" charset="-128"/>
                          <a:ea typeface="Meiryo UI" panose="020B0604030504040204" pitchFamily="50" charset="-128"/>
                          <a:cs typeface="Arial"/>
                          <a:sym typeface="Arial"/>
                        </a:rPr>
                        <a:t>SATA</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88900" marR="0" lvl="0" indent="-88900" algn="l" rtl="0">
                        <a:spcBef>
                          <a:spcPts val="0"/>
                        </a:spcBef>
                        <a:spcAft>
                          <a:spcPts val="0"/>
                        </a:spcAft>
                        <a:buClr>
                          <a:schemeClr val="dk1"/>
                        </a:buClr>
                        <a:buSzPts val="1400"/>
                        <a:buFont typeface="Arial"/>
                        <a:buChar char="•"/>
                      </a:pP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高さ</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 </a:t>
                      </a:r>
                      <a:r>
                        <a:rPr lang="en-US" sz="1400" dirty="0">
                          <a:solidFill>
                            <a:schemeClr val="dk1"/>
                          </a:solidFill>
                          <a:latin typeface="Meiryo UI" panose="020B0604030504040204" pitchFamily="50" charset="-128"/>
                          <a:ea typeface="Meiryo UI" panose="020B0604030504040204" pitchFamily="50" charset="-128"/>
                          <a:cs typeface="Arial"/>
                          <a:sym typeface="Arial"/>
                        </a:rPr>
                        <a:t>7~9.5 mm</a:t>
                      </a:r>
                      <a:endParaRPr sz="1400" dirty="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lnL w="12700" cap="flat" cmpd="sng">
                      <a:solidFill>
                        <a:srgbClr val="F2F2F2"/>
                      </a:solidFill>
                      <a:prstDash val="solid"/>
                      <a:round/>
                      <a:headEnd type="none" w="sm" len="sm"/>
                      <a:tailEnd type="none" w="sm" len="sm"/>
                    </a:lnL>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1"/>
                  </a:ext>
                </a:extLst>
              </a:tr>
              <a:tr h="609600">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1400">
                          <a:solidFill>
                            <a:schemeClr val="dk1"/>
                          </a:solidFill>
                          <a:latin typeface="Meiryo UI" panose="020B0604030504040204" pitchFamily="50" charset="-128"/>
                          <a:ea typeface="Meiryo UI" panose="020B0604030504040204" pitchFamily="50" charset="-128"/>
                          <a:cs typeface="Arial"/>
                          <a:sym typeface="Arial"/>
                        </a:rPr>
                        <a:t>SAS</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88900" marR="0" lvl="0" indent="-88900" algn="l" rtl="0">
                        <a:spcBef>
                          <a:spcPts val="0"/>
                        </a:spcBef>
                        <a:spcAft>
                          <a:spcPts val="0"/>
                        </a:spcAft>
                        <a:buClr>
                          <a:schemeClr val="dk1"/>
                        </a:buClr>
                        <a:buSzPts val="1400"/>
                        <a:buFont typeface="Arial"/>
                        <a:buChar char="•"/>
                      </a:pP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高さ</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 </a:t>
                      </a:r>
                      <a:r>
                        <a:rPr lang="en-US" sz="1400" dirty="0">
                          <a:solidFill>
                            <a:schemeClr val="dk1"/>
                          </a:solidFill>
                          <a:latin typeface="Meiryo UI" panose="020B0604030504040204" pitchFamily="50" charset="-128"/>
                          <a:ea typeface="Meiryo UI" panose="020B0604030504040204" pitchFamily="50" charset="-128"/>
                          <a:cs typeface="Arial"/>
                          <a:sym typeface="Arial"/>
                        </a:rPr>
                        <a:t>15 mm</a:t>
                      </a:r>
                      <a:endParaRPr sz="1400" dirty="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2"/>
                  </a:ext>
                </a:extLst>
              </a:tr>
              <a:tr h="609600">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1400">
                          <a:solidFill>
                            <a:schemeClr val="dk1"/>
                          </a:solidFill>
                          <a:latin typeface="Meiryo UI" panose="020B0604030504040204" pitchFamily="50" charset="-128"/>
                          <a:ea typeface="Meiryo UI" panose="020B0604030504040204" pitchFamily="50" charset="-128"/>
                          <a:cs typeface="Arial"/>
                          <a:sym typeface="Arial"/>
                        </a:rPr>
                        <a:t>NVMe (U.2/U.3)</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88900" marR="0" lvl="0" indent="-88900" algn="l" rtl="0">
                        <a:lnSpc>
                          <a:spcPct val="100000"/>
                        </a:lnSpc>
                        <a:spcBef>
                          <a:spcPts val="0"/>
                        </a:spcBef>
                        <a:spcAft>
                          <a:spcPts val="0"/>
                        </a:spcAft>
                        <a:buClr>
                          <a:schemeClr val="dk1"/>
                        </a:buClr>
                        <a:buSzPts val="1400"/>
                        <a:buFont typeface="Arial"/>
                        <a:buChar char="•"/>
                      </a:pP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高さ</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 </a:t>
                      </a:r>
                      <a:r>
                        <a:rPr lang="en-US" sz="1400" dirty="0">
                          <a:solidFill>
                            <a:schemeClr val="dk1"/>
                          </a:solidFill>
                          <a:latin typeface="Meiryo UI" panose="020B0604030504040204" pitchFamily="50" charset="-128"/>
                          <a:ea typeface="Meiryo UI" panose="020B0604030504040204" pitchFamily="50" charset="-128"/>
                          <a:cs typeface="Arial"/>
                          <a:sym typeface="Arial"/>
                        </a:rPr>
                        <a:t>7 mm</a:t>
                      </a:r>
                      <a:endParaRPr sz="1400" dirty="0">
                        <a:solidFill>
                          <a:schemeClr val="dk1"/>
                        </a:solidFill>
                        <a:latin typeface="Meiryo UI" panose="020B0604030504040204" pitchFamily="50" charset="-128"/>
                        <a:ea typeface="Meiryo UI" panose="020B0604030504040204" pitchFamily="50" charset="-128"/>
                        <a:cs typeface="Arial"/>
                        <a:sym typeface="Arial"/>
                      </a:endParaRPr>
                    </a:p>
                    <a:p>
                      <a:pPr marL="88900" marR="0" lvl="0" indent="-88900" algn="l" rtl="0">
                        <a:spcBef>
                          <a:spcPts val="0"/>
                        </a:spcBef>
                        <a:spcAft>
                          <a:spcPts val="0"/>
                        </a:spcAft>
                        <a:buClr>
                          <a:schemeClr val="dk1"/>
                        </a:buClr>
                        <a:buSzPts val="1400"/>
                        <a:buFont typeface="Arial"/>
                        <a:buChar char="•"/>
                      </a:pP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高さ</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 </a:t>
                      </a:r>
                      <a:r>
                        <a:rPr lang="en-US" sz="1400" dirty="0">
                          <a:solidFill>
                            <a:schemeClr val="dk1"/>
                          </a:solidFill>
                          <a:latin typeface="Meiryo UI" panose="020B0604030504040204" pitchFamily="50" charset="-128"/>
                          <a:ea typeface="Meiryo UI" panose="020B0604030504040204" pitchFamily="50" charset="-128"/>
                          <a:cs typeface="Arial"/>
                          <a:sym typeface="Arial"/>
                        </a:rPr>
                        <a:t>15 mm</a:t>
                      </a:r>
                      <a:endParaRPr dirty="0">
                        <a:latin typeface="Meiryo UI" panose="020B0604030504040204" pitchFamily="50" charset="-128"/>
                        <a:ea typeface="Meiryo UI" panose="020B0604030504040204" pitchFamily="50" charset="-128"/>
                      </a:endParaRPr>
                    </a:p>
                  </a:txBody>
                  <a:tcPr marL="121925" marR="121925" marT="60950" marB="60950" anchor="ctr">
                    <a:lnL w="12700" cap="flat" cmpd="sng">
                      <a:solidFill>
                        <a:srgbClr val="F2F2F2"/>
                      </a:solidFill>
                      <a:prstDash val="solid"/>
                      <a:round/>
                      <a:headEnd type="none" w="sm" len="sm"/>
                      <a:tailEnd type="none" w="sm" len="sm"/>
                    </a:lnL>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3"/>
                  </a:ext>
                </a:extLst>
              </a:tr>
              <a:tr h="619325">
                <a:tc rowSpan="2">
                  <a:txBody>
                    <a:bodyPr/>
                    <a:lstStyle/>
                    <a:p>
                      <a:pPr marL="0" marR="0" lvl="0" indent="0" algn="l" rtl="0">
                        <a:spcBef>
                          <a:spcPts val="0"/>
                        </a:spcBef>
                        <a:spcAft>
                          <a:spcPts val="0"/>
                        </a:spcAft>
                        <a:buNone/>
                      </a:pPr>
                      <a:endParaRPr sz="1600">
                        <a:latin typeface="Meiryo UI" panose="020B0604030504040204" pitchFamily="50" charset="-128"/>
                        <a:ea typeface="Meiryo UI" panose="020B0604030504040204" pitchFamily="50" charset="-128"/>
                        <a:cs typeface="Microsoft JhengHei"/>
                        <a:sym typeface="Microsoft JhengHei"/>
                      </a:endParaRPr>
                    </a:p>
                  </a:txBody>
                  <a:tcPr marL="121925" marR="121925" marT="60950" marB="60950">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rowSpan="2">
                  <a:txBody>
                    <a:bodyPr/>
                    <a:lstStyle/>
                    <a:p>
                      <a:pPr marL="0" marR="0" lvl="0" indent="0" algn="l" rtl="0">
                        <a:spcBef>
                          <a:spcPts val="0"/>
                        </a:spcBef>
                        <a:spcAft>
                          <a:spcPts val="0"/>
                        </a:spcAft>
                        <a:buNone/>
                      </a:pPr>
                      <a:r>
                        <a:rPr lang="en-US" sz="1400">
                          <a:solidFill>
                            <a:schemeClr val="dk1"/>
                          </a:solidFill>
                          <a:latin typeface="Meiryo UI" panose="020B0604030504040204" pitchFamily="50" charset="-128"/>
                          <a:ea typeface="Meiryo UI" panose="020B0604030504040204" pitchFamily="50" charset="-128"/>
                          <a:cs typeface="Arial"/>
                          <a:sym typeface="Arial"/>
                        </a:rPr>
                        <a:t>M.2</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spcBef>
                          <a:spcPts val="0"/>
                        </a:spcBef>
                        <a:spcAft>
                          <a:spcPts val="0"/>
                        </a:spcAft>
                        <a:buNone/>
                      </a:pPr>
                      <a:r>
                        <a:rPr lang="en-US" sz="1400">
                          <a:solidFill>
                            <a:schemeClr val="dk1"/>
                          </a:solidFill>
                          <a:latin typeface="Meiryo UI" panose="020B0604030504040204" pitchFamily="50" charset="-128"/>
                          <a:ea typeface="Meiryo UI" panose="020B0604030504040204" pitchFamily="50" charset="-128"/>
                          <a:cs typeface="Arial"/>
                          <a:sym typeface="Arial"/>
                        </a:rPr>
                        <a:t>SATA</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rowSpan="2">
                  <a:txBody>
                    <a:bodyPr/>
                    <a:lstStyle/>
                    <a:p>
                      <a:pPr marL="88900" marR="0" lvl="0" indent="-88900" algn="l" rtl="0">
                        <a:spcBef>
                          <a:spcPts val="0"/>
                        </a:spcBef>
                        <a:spcAft>
                          <a:spcPts val="0"/>
                        </a:spcAft>
                        <a:buClr>
                          <a:schemeClr val="dk1"/>
                        </a:buClr>
                        <a:buSzPts val="1400"/>
                        <a:buFont typeface="Arial"/>
                        <a:buChar char="•"/>
                      </a:pPr>
                      <a:r>
                        <a:rPr lang="en-US" sz="1400">
                          <a:solidFill>
                            <a:schemeClr val="dk1"/>
                          </a:solidFill>
                          <a:latin typeface="Meiryo UI" panose="020B0604030504040204" pitchFamily="50" charset="-128"/>
                          <a:ea typeface="Meiryo UI" panose="020B0604030504040204" pitchFamily="50" charset="-128"/>
                          <a:cs typeface="Arial"/>
                          <a:sym typeface="Arial"/>
                        </a:rPr>
                        <a:t>2230 (22 x 30 mm)</a:t>
                      </a:r>
                      <a:endParaRPr>
                        <a:latin typeface="Meiryo UI" panose="020B0604030504040204" pitchFamily="50" charset="-128"/>
                        <a:ea typeface="Meiryo UI" panose="020B0604030504040204" pitchFamily="50" charset="-128"/>
                      </a:endParaRPr>
                    </a:p>
                    <a:p>
                      <a:pPr marL="88900" marR="0" lvl="0" indent="-88900" algn="l" rtl="0">
                        <a:spcBef>
                          <a:spcPts val="0"/>
                        </a:spcBef>
                        <a:spcAft>
                          <a:spcPts val="0"/>
                        </a:spcAft>
                        <a:buClr>
                          <a:schemeClr val="dk1"/>
                        </a:buClr>
                        <a:buSzPts val="1400"/>
                        <a:buFont typeface="Arial"/>
                        <a:buChar char="•"/>
                      </a:pPr>
                      <a:r>
                        <a:rPr lang="en-US" sz="1400">
                          <a:solidFill>
                            <a:schemeClr val="dk1"/>
                          </a:solidFill>
                          <a:latin typeface="Meiryo UI" panose="020B0604030504040204" pitchFamily="50" charset="-128"/>
                          <a:ea typeface="Meiryo UI" panose="020B0604030504040204" pitchFamily="50" charset="-128"/>
                          <a:cs typeface="Arial"/>
                          <a:sym typeface="Arial"/>
                        </a:rPr>
                        <a:t>2280 (22 x 80 mm)</a:t>
                      </a:r>
                      <a:endParaRPr>
                        <a:latin typeface="Meiryo UI" panose="020B0604030504040204" pitchFamily="50" charset="-128"/>
                        <a:ea typeface="Meiryo UI" panose="020B0604030504040204" pitchFamily="50" charset="-128"/>
                      </a:endParaRPr>
                    </a:p>
                    <a:p>
                      <a:pPr marL="88900" marR="0" lvl="0" indent="-88900" algn="l" rtl="0">
                        <a:spcBef>
                          <a:spcPts val="0"/>
                        </a:spcBef>
                        <a:spcAft>
                          <a:spcPts val="0"/>
                        </a:spcAft>
                        <a:buClr>
                          <a:schemeClr val="dk1"/>
                        </a:buClr>
                        <a:buSzPts val="1400"/>
                        <a:buFont typeface="Arial"/>
                        <a:buChar char="•"/>
                      </a:pPr>
                      <a:r>
                        <a:rPr lang="en-US" sz="1400">
                          <a:solidFill>
                            <a:schemeClr val="dk1"/>
                          </a:solidFill>
                          <a:latin typeface="Meiryo UI" panose="020B0604030504040204" pitchFamily="50" charset="-128"/>
                          <a:ea typeface="Meiryo UI" panose="020B0604030504040204" pitchFamily="50" charset="-128"/>
                          <a:cs typeface="Arial"/>
                          <a:sym typeface="Arial"/>
                        </a:rPr>
                        <a:t>22110 (22 x 110 mm)</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4"/>
                  </a:ext>
                </a:extLst>
              </a:tr>
              <a:tr h="655975">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en-US" sz="1400">
                          <a:solidFill>
                            <a:schemeClr val="dk1"/>
                          </a:solidFill>
                          <a:latin typeface="Meiryo UI" panose="020B0604030504040204" pitchFamily="50" charset="-128"/>
                          <a:ea typeface="Meiryo UI" panose="020B0604030504040204" pitchFamily="50" charset="-128"/>
                          <a:cs typeface="Arial"/>
                          <a:sym typeface="Arial"/>
                        </a:rPr>
                        <a:t>NVMe</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vMerge="1">
                  <a:txBody>
                    <a:bodyPr/>
                    <a:lstStyle/>
                    <a:p>
                      <a:endParaRPr lang="ja-JP"/>
                    </a:p>
                  </a:txBody>
                  <a:tcPr/>
                </a:tc>
                <a:extLst>
                  <a:ext uri="{0D108BD9-81ED-4DB2-BD59-A6C34878D82A}">
                    <a16:rowId xmlns:a16="http://schemas.microsoft.com/office/drawing/2014/main" val="10005"/>
                  </a:ext>
                </a:extLst>
              </a:tr>
              <a:tr h="853450">
                <a:tc>
                  <a:txBody>
                    <a:bodyPr/>
                    <a:lstStyle/>
                    <a:p>
                      <a:pPr marL="0" marR="0" lvl="0" indent="0" algn="l" rtl="0">
                        <a:spcBef>
                          <a:spcPts val="0"/>
                        </a:spcBef>
                        <a:spcAft>
                          <a:spcPts val="0"/>
                        </a:spcAft>
                        <a:buNone/>
                      </a:pPr>
                      <a:endParaRPr sz="1600">
                        <a:latin typeface="Meiryo UI" panose="020B0604030504040204" pitchFamily="50" charset="-128"/>
                        <a:ea typeface="Meiryo UI" panose="020B0604030504040204" pitchFamily="50" charset="-128"/>
                        <a:cs typeface="Microsoft JhengHei"/>
                        <a:sym typeface="Microsoft JhengHei"/>
                      </a:endParaRPr>
                    </a:p>
                  </a:txBody>
                  <a:tcPr marL="121925" marR="121925" marT="60950" marB="60950">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gradFill>
                      <a:gsLst>
                        <a:gs pos="0">
                          <a:srgbClr val="D8D8D8"/>
                        </a:gs>
                        <a:gs pos="85000">
                          <a:srgbClr val="D8D8D8"/>
                        </a:gs>
                        <a:gs pos="100000">
                          <a:srgbClr val="AEABAB"/>
                        </a:gs>
                      </a:gsLst>
                      <a:lin ang="0" scaled="0"/>
                    </a:gradFill>
                  </a:tcPr>
                </a:tc>
                <a:tc>
                  <a:txBody>
                    <a:bodyPr/>
                    <a:lstStyle/>
                    <a:p>
                      <a:pPr marL="0" marR="0" lvl="0" indent="0" algn="l" rtl="0">
                        <a:spcBef>
                          <a:spcPts val="0"/>
                        </a:spcBef>
                        <a:spcAft>
                          <a:spcPts val="0"/>
                        </a:spcAft>
                        <a:buNone/>
                      </a:pPr>
                      <a:r>
                        <a:rPr lang="en-US" sz="1400" dirty="0" err="1" smtClean="0">
                          <a:solidFill>
                            <a:schemeClr val="dk1"/>
                          </a:solidFill>
                          <a:latin typeface="Meiryo UI" panose="020B0604030504040204" pitchFamily="50" charset="-128"/>
                          <a:ea typeface="Meiryo UI" panose="020B0604030504040204" pitchFamily="50" charset="-128"/>
                          <a:cs typeface="Arial"/>
                          <a:sym typeface="Arial"/>
                        </a:rPr>
                        <a:t>PCIe</a:t>
                      </a: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カード</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(AIC</a:t>
                      </a:r>
                      <a:r>
                        <a:rPr lang="en-US" sz="1400" dirty="0">
                          <a:solidFill>
                            <a:schemeClr val="dk1"/>
                          </a:solidFill>
                          <a:latin typeface="Meiryo UI" panose="020B0604030504040204" pitchFamily="50" charset="-128"/>
                          <a:ea typeface="Meiryo UI" panose="020B0604030504040204" pitchFamily="50" charset="-128"/>
                          <a:cs typeface="Arial"/>
                          <a:sym typeface="Arial"/>
                        </a:rPr>
                        <a:t>)</a:t>
                      </a:r>
                      <a:endParaRPr sz="1400" dirty="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gradFill>
                      <a:gsLst>
                        <a:gs pos="0">
                          <a:srgbClr val="D8D8D8"/>
                        </a:gs>
                        <a:gs pos="85000">
                          <a:srgbClr val="D8D8D8"/>
                        </a:gs>
                        <a:gs pos="100000">
                          <a:srgbClr val="AEABAB"/>
                        </a:gs>
                      </a:gsLst>
                      <a:lin ang="0" scaled="0"/>
                    </a:gradFill>
                  </a:tcPr>
                </a:tc>
                <a:tc>
                  <a:txBody>
                    <a:bodyPr/>
                    <a:lstStyle/>
                    <a:p>
                      <a:pPr marL="0" marR="0" lvl="0" indent="0" algn="l" rtl="0">
                        <a:spcBef>
                          <a:spcPts val="0"/>
                        </a:spcBef>
                        <a:spcAft>
                          <a:spcPts val="0"/>
                        </a:spcAft>
                        <a:buNone/>
                      </a:pPr>
                      <a:r>
                        <a:rPr lang="en-US" sz="1400">
                          <a:solidFill>
                            <a:schemeClr val="dk1"/>
                          </a:solidFill>
                          <a:latin typeface="Meiryo UI" panose="020B0604030504040204" pitchFamily="50" charset="-128"/>
                          <a:ea typeface="Meiryo UI" panose="020B0604030504040204" pitchFamily="50" charset="-128"/>
                          <a:cs typeface="Arial"/>
                          <a:sym typeface="Arial"/>
                        </a:rPr>
                        <a:t>NVMe</a:t>
                      </a:r>
                      <a:endParaRPr sz="140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gradFill>
                      <a:gsLst>
                        <a:gs pos="0">
                          <a:srgbClr val="D8D8D8"/>
                        </a:gs>
                        <a:gs pos="85000">
                          <a:srgbClr val="D8D8D8"/>
                        </a:gs>
                        <a:gs pos="100000">
                          <a:srgbClr val="AEABAB"/>
                        </a:gs>
                      </a:gsLst>
                      <a:lin ang="0" scaled="0"/>
                    </a:gradFill>
                  </a:tcPr>
                </a:tc>
                <a:tc>
                  <a:txBody>
                    <a:bodyPr/>
                    <a:lstStyle/>
                    <a:p>
                      <a:pPr marL="88900" marR="0" lvl="0" indent="-88900" algn="l" rtl="0">
                        <a:spcBef>
                          <a:spcPts val="0"/>
                        </a:spcBef>
                        <a:spcAft>
                          <a:spcPts val="0"/>
                        </a:spcAft>
                        <a:buClr>
                          <a:schemeClr val="dk1"/>
                        </a:buClr>
                        <a:buSzPts val="1400"/>
                        <a:buFont typeface="Arial"/>
                        <a:buChar char="•"/>
                      </a:pP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フルハイト</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ハーフハイト</a:t>
                      </a:r>
                      <a:endParaRPr dirty="0">
                        <a:latin typeface="Meiryo UI" panose="020B0604030504040204" pitchFamily="50" charset="-128"/>
                        <a:ea typeface="Meiryo UI" panose="020B0604030504040204" pitchFamily="50" charset="-128"/>
                      </a:endParaRPr>
                    </a:p>
                    <a:p>
                      <a:pPr marL="88900" marR="0" lvl="0" indent="-88900" algn="l" rtl="0">
                        <a:spcBef>
                          <a:spcPts val="0"/>
                        </a:spcBef>
                        <a:spcAft>
                          <a:spcPts val="0"/>
                        </a:spcAft>
                        <a:buClr>
                          <a:schemeClr val="dk1"/>
                        </a:buClr>
                        <a:buSzPts val="1400"/>
                        <a:buFont typeface="Arial"/>
                        <a:buChar char="•"/>
                      </a:pP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フルレングス</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a:t>
                      </a:r>
                      <a:br>
                        <a:rPr lang="en-US" sz="1400" dirty="0" smtClean="0">
                          <a:solidFill>
                            <a:schemeClr val="dk1"/>
                          </a:solidFill>
                          <a:latin typeface="Meiryo UI" panose="020B0604030504040204" pitchFamily="50" charset="-128"/>
                          <a:ea typeface="Meiryo UI" panose="020B0604030504040204" pitchFamily="50" charset="-128"/>
                          <a:cs typeface="Arial"/>
                          <a:sym typeface="Arial"/>
                        </a:rPr>
                      </a:b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ハーフレングス</a:t>
                      </a:r>
                      <a:endParaRPr sz="1400" dirty="0">
                        <a:solidFill>
                          <a:schemeClr val="dk1"/>
                        </a:solidFill>
                        <a:latin typeface="Meiryo UI" panose="020B0604030504040204" pitchFamily="50" charset="-128"/>
                        <a:ea typeface="Meiryo UI" panose="020B0604030504040204" pitchFamily="50" charset="-128"/>
                        <a:cs typeface="Arial"/>
                        <a:sym typeface="Arial"/>
                      </a:endParaRPr>
                    </a:p>
                  </a:txBody>
                  <a:tcPr marL="121925" marR="121925" marT="60950" marB="60950" anchor="ctr">
                    <a:lnL w="12700" cap="flat" cmpd="sng">
                      <a:solidFill>
                        <a:srgbClr val="F2F2F2"/>
                      </a:solidFill>
                      <a:prstDash val="solid"/>
                      <a:round/>
                      <a:headEnd type="none" w="sm" len="sm"/>
                      <a:tailEnd type="none" w="sm" len="sm"/>
                    </a:lnL>
                    <a:lnT w="12700" cap="flat" cmpd="sng">
                      <a:solidFill>
                        <a:srgbClr val="F2F2F2"/>
                      </a:solidFill>
                      <a:prstDash val="solid"/>
                      <a:round/>
                      <a:headEnd type="none" w="sm" len="sm"/>
                      <a:tailEnd type="none" w="sm" len="sm"/>
                    </a:lnT>
                    <a:gradFill>
                      <a:gsLst>
                        <a:gs pos="0">
                          <a:srgbClr val="D8D8D8"/>
                        </a:gs>
                        <a:gs pos="85000">
                          <a:srgbClr val="D8D8D8"/>
                        </a:gs>
                        <a:gs pos="100000">
                          <a:srgbClr val="AEABAB"/>
                        </a:gs>
                      </a:gsLst>
                      <a:lin ang="0" scaled="0"/>
                    </a:gradFill>
                  </a:tcPr>
                </a:tc>
                <a:extLst>
                  <a:ext uri="{0D108BD9-81ED-4DB2-BD59-A6C34878D82A}">
                    <a16:rowId xmlns:a16="http://schemas.microsoft.com/office/drawing/2014/main" val="10006"/>
                  </a:ext>
                </a:extLst>
              </a:tr>
            </a:tbl>
          </a:graphicData>
        </a:graphic>
      </p:graphicFrame>
      <p:sp>
        <p:nvSpPr>
          <p:cNvPr id="103" name="Google Shape;103;p22"/>
          <p:cNvSpPr txBox="1">
            <a:spLocks noGrp="1"/>
          </p:cNvSpPr>
          <p:nvPr>
            <p:ph type="title" idx="4294967295"/>
          </p:nvPr>
        </p:nvSpPr>
        <p:spPr>
          <a:xfrm>
            <a:off x="909638" y="241714"/>
            <a:ext cx="11282362" cy="10842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960"/>
              <a:buFont typeface="Arial"/>
              <a:buNone/>
            </a:pPr>
            <a:r>
              <a:rPr lang="en-US" sz="3959" b="1" dirty="0" err="1">
                <a:solidFill>
                  <a:schemeClr val="lt1"/>
                </a:solidFill>
                <a:latin typeface="Meiryo UI" panose="020B0604030504040204" pitchFamily="50" charset="-128"/>
                <a:ea typeface="Meiryo UI" panose="020B0604030504040204" pitchFamily="50" charset="-128"/>
                <a:cs typeface="Arial"/>
                <a:sym typeface="Arial"/>
              </a:rPr>
              <a:t>最高のパフォーマンスを得るには、SSD</a:t>
            </a:r>
            <a:r>
              <a:rPr lang="en-US" sz="3959" b="1" dirty="0" err="1" smtClean="0">
                <a:solidFill>
                  <a:schemeClr val="lt1"/>
                </a:solidFill>
                <a:latin typeface="Meiryo UI" panose="020B0604030504040204" pitchFamily="50" charset="-128"/>
                <a:ea typeface="Meiryo UI" panose="020B0604030504040204" pitchFamily="50" charset="-128"/>
                <a:cs typeface="Arial"/>
                <a:sym typeface="Arial"/>
              </a:rPr>
              <a:t>を</a:t>
            </a:r>
            <a:r>
              <a:rPr lang="en-US" sz="3959" b="1" dirty="0" smtClean="0">
                <a:solidFill>
                  <a:schemeClr val="lt1"/>
                </a:solidFill>
                <a:latin typeface="Meiryo UI" panose="020B0604030504040204" pitchFamily="50" charset="-128"/>
                <a:ea typeface="Meiryo UI" panose="020B0604030504040204" pitchFamily="50" charset="-128"/>
                <a:cs typeface="Arial"/>
                <a:sym typeface="Arial"/>
              </a:rPr>
              <a:t/>
            </a:r>
            <a:br>
              <a:rPr lang="en-US" sz="3959" b="1" dirty="0" smtClean="0">
                <a:solidFill>
                  <a:schemeClr val="lt1"/>
                </a:solidFill>
                <a:latin typeface="Meiryo UI" panose="020B0604030504040204" pitchFamily="50" charset="-128"/>
                <a:ea typeface="Meiryo UI" panose="020B0604030504040204" pitchFamily="50" charset="-128"/>
                <a:cs typeface="Arial"/>
                <a:sym typeface="Arial"/>
              </a:rPr>
            </a:br>
            <a:r>
              <a:rPr lang="en-US" sz="3959" b="1" dirty="0" err="1" smtClean="0">
                <a:solidFill>
                  <a:schemeClr val="lt1"/>
                </a:solidFill>
                <a:latin typeface="Meiryo UI" panose="020B0604030504040204" pitchFamily="50" charset="-128"/>
                <a:ea typeface="Meiryo UI" panose="020B0604030504040204" pitchFamily="50" charset="-128"/>
                <a:cs typeface="Arial"/>
                <a:sym typeface="Arial"/>
              </a:rPr>
              <a:t>使用する必要があります</a:t>
            </a:r>
            <a:r>
              <a:rPr lang="en-US" sz="3959" b="1" dirty="0">
                <a:solidFill>
                  <a:schemeClr val="lt1"/>
                </a:solidFill>
                <a:latin typeface="Meiryo UI" panose="020B0604030504040204" pitchFamily="50" charset="-128"/>
                <a:ea typeface="Meiryo UI" panose="020B0604030504040204" pitchFamily="50" charset="-128"/>
                <a:cs typeface="Arial"/>
                <a:sym typeface="Arial"/>
              </a:rPr>
              <a:t>。 </a:t>
            </a:r>
            <a:r>
              <a:rPr lang="en-US" sz="3959" b="1" dirty="0" err="1">
                <a:solidFill>
                  <a:schemeClr val="lt1"/>
                </a:solidFill>
                <a:latin typeface="Meiryo UI" panose="020B0604030504040204" pitchFamily="50" charset="-128"/>
                <a:ea typeface="Meiryo UI" panose="020B0604030504040204" pitchFamily="50" charset="-128"/>
                <a:cs typeface="Arial"/>
                <a:sym typeface="Arial"/>
              </a:rPr>
              <a:t>SSDの選び方は</a:t>
            </a:r>
            <a:r>
              <a:rPr lang="en-US" sz="3959" b="1" dirty="0">
                <a:solidFill>
                  <a:schemeClr val="lt1"/>
                </a:solidFill>
                <a:latin typeface="Meiryo UI" panose="020B0604030504040204" pitchFamily="50" charset="-128"/>
                <a:ea typeface="Meiryo UI" panose="020B0604030504040204" pitchFamily="50" charset="-128"/>
                <a:cs typeface="Arial"/>
                <a:sym typeface="Arial"/>
              </a:rPr>
              <a:t>？</a:t>
            </a:r>
            <a:endParaRPr sz="3959" dirty="0">
              <a:latin typeface="Meiryo UI" panose="020B0604030504040204" pitchFamily="50" charset="-128"/>
              <a:ea typeface="Meiryo UI" panose="020B0604030504040204" pitchFamily="50" charset="-128"/>
            </a:endParaRPr>
          </a:p>
        </p:txBody>
      </p:sp>
      <p:pic>
        <p:nvPicPr>
          <p:cNvPr id="104" name="Google Shape;104;p22"/>
          <p:cNvPicPr preferRelativeResize="0"/>
          <p:nvPr/>
        </p:nvPicPr>
        <p:blipFill rotWithShape="1">
          <a:blip r:embed="rId3">
            <a:alphaModFix/>
          </a:blip>
          <a:srcRect/>
          <a:stretch/>
        </p:blipFill>
        <p:spPr>
          <a:xfrm>
            <a:off x="612254" y="4620244"/>
            <a:ext cx="881296" cy="252479"/>
          </a:xfrm>
          <a:prstGeom prst="rect">
            <a:avLst/>
          </a:prstGeom>
          <a:noFill/>
          <a:ln>
            <a:noFill/>
          </a:ln>
        </p:spPr>
      </p:pic>
      <p:sp>
        <p:nvSpPr>
          <p:cNvPr id="105" name="Google Shape;105;p22"/>
          <p:cNvSpPr txBox="1"/>
          <p:nvPr/>
        </p:nvSpPr>
        <p:spPr>
          <a:xfrm>
            <a:off x="7039314" y="1629002"/>
            <a:ext cx="4781269" cy="1876091"/>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SSDモデルごとに、シーケンシャル</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ランダム読み取り</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書き込みパフォーマンス</a:t>
            </a:r>
            <a:r>
              <a:rPr lang="en-US" sz="1800" dirty="0" err="1" smtClean="0">
                <a:solidFill>
                  <a:schemeClr val="lt1"/>
                </a:solidFill>
                <a:latin typeface="Meiryo UI" panose="020B0604030504040204" pitchFamily="50" charset="-128"/>
                <a:ea typeface="Meiryo UI" panose="020B0604030504040204" pitchFamily="50" charset="-128"/>
              </a:rPr>
              <a:t>、TBW</a:t>
            </a:r>
            <a:r>
              <a:rPr lang="en-US" sz="1800" dirty="0" err="1">
                <a:solidFill>
                  <a:schemeClr val="lt1"/>
                </a:solidFill>
                <a:latin typeface="Meiryo UI" panose="020B0604030504040204" pitchFamily="50" charset="-128"/>
                <a:ea typeface="Meiryo UI" panose="020B0604030504040204" pitchFamily="50" charset="-128"/>
              </a:rPr>
              <a:t>、およびDWPD</a:t>
            </a:r>
            <a:r>
              <a:rPr lang="en-US" sz="1800" dirty="0" err="1" smtClean="0">
                <a:solidFill>
                  <a:schemeClr val="lt1"/>
                </a:solidFill>
                <a:latin typeface="Meiryo UI" panose="020B0604030504040204" pitchFamily="50" charset="-128"/>
                <a:ea typeface="Meiryo UI" panose="020B0604030504040204" pitchFamily="50" charset="-128"/>
              </a:rPr>
              <a:t>の平均寿命が異なります</a:t>
            </a:r>
            <a:r>
              <a:rPr lang="en-US" sz="1800" dirty="0" smtClean="0">
                <a:solidFill>
                  <a:schemeClr val="lt1"/>
                </a:solidFill>
                <a:latin typeface="Meiryo UI" panose="020B0604030504040204" pitchFamily="50" charset="-128"/>
                <a:ea typeface="Meiryo UI" panose="020B0604030504040204" pitchFamily="50" charset="-128"/>
              </a:rPr>
              <a:t>。</a:t>
            </a:r>
          </a:p>
          <a:p>
            <a:pPr marL="0" marR="0" lvl="0" indent="0" algn="l" rtl="0">
              <a:lnSpc>
                <a:spcPct val="200000"/>
              </a:lnSpc>
              <a:spcBef>
                <a:spcPts val="0"/>
              </a:spcBef>
              <a:spcAft>
                <a:spcPts val="0"/>
              </a:spcAft>
              <a:buNone/>
            </a:pPr>
            <a:r>
              <a:rPr lang="ja-JP" altLang="en-US" sz="1800" dirty="0" smtClean="0">
                <a:solidFill>
                  <a:schemeClr val="lt1"/>
                </a:solidFill>
                <a:latin typeface="Meiryo UI" panose="020B0604030504040204" pitchFamily="50" charset="-128"/>
                <a:ea typeface="Meiryo UI" panose="020B0604030504040204" pitchFamily="50" charset="-128"/>
              </a:rPr>
              <a:t>最</a:t>
            </a:r>
            <a:r>
              <a:rPr lang="ja-JP" altLang="en-US" sz="1800" dirty="0">
                <a:solidFill>
                  <a:schemeClr val="lt1"/>
                </a:solidFill>
                <a:latin typeface="Meiryo UI" panose="020B0604030504040204" pitchFamily="50" charset="-128"/>
                <a:ea typeface="Meiryo UI" panose="020B0604030504040204" pitchFamily="50" charset="-128"/>
              </a:rPr>
              <a:t>適</a:t>
            </a:r>
            <a:r>
              <a:rPr lang="en-US" sz="1800" dirty="0" err="1" smtClean="0">
                <a:solidFill>
                  <a:schemeClr val="lt1"/>
                </a:solidFill>
                <a:latin typeface="Meiryo UI" panose="020B0604030504040204" pitchFamily="50" charset="-128"/>
                <a:ea typeface="Meiryo UI" panose="020B0604030504040204" pitchFamily="50" charset="-128"/>
              </a:rPr>
              <a:t>な選択は</a:t>
            </a:r>
            <a:r>
              <a:rPr lang="en-US" sz="1800" dirty="0" err="1">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アプリケーションによって異なります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106" name="Google Shape;106;p22"/>
          <p:cNvGrpSpPr/>
          <p:nvPr/>
        </p:nvGrpSpPr>
        <p:grpSpPr>
          <a:xfrm>
            <a:off x="699101" y="5542037"/>
            <a:ext cx="685556" cy="468871"/>
            <a:chOff x="314606" y="3905008"/>
            <a:chExt cx="672852" cy="460182"/>
          </a:xfrm>
        </p:grpSpPr>
        <p:sp>
          <p:nvSpPr>
            <p:cNvPr id="107" name="Google Shape;107;p22"/>
            <p:cNvSpPr/>
            <p:nvPr/>
          </p:nvSpPr>
          <p:spPr>
            <a:xfrm>
              <a:off x="314606" y="3905008"/>
              <a:ext cx="672852" cy="460182"/>
            </a:xfrm>
            <a:custGeom>
              <a:avLst/>
              <a:gdLst/>
              <a:ahLst/>
              <a:cxnLst/>
              <a:rect l="l" t="t" r="r" b="b"/>
              <a:pathLst>
                <a:path w="672852" h="460182" extrusionOk="0">
                  <a:moveTo>
                    <a:pt x="0" y="0"/>
                  </a:moveTo>
                  <a:lnTo>
                    <a:pt x="48061" y="0"/>
                  </a:lnTo>
                  <a:cubicBezTo>
                    <a:pt x="55270" y="0"/>
                    <a:pt x="61278" y="2403"/>
                    <a:pt x="66084" y="7209"/>
                  </a:cubicBezTo>
                  <a:lnTo>
                    <a:pt x="66084" y="7209"/>
                  </a:lnTo>
                  <a:cubicBezTo>
                    <a:pt x="70890" y="12015"/>
                    <a:pt x="73293" y="18023"/>
                    <a:pt x="73293" y="25232"/>
                  </a:cubicBezTo>
                  <a:lnTo>
                    <a:pt x="73293" y="460182"/>
                  </a:lnTo>
                  <a:lnTo>
                    <a:pt x="46859" y="460182"/>
                  </a:lnTo>
                  <a:lnTo>
                    <a:pt x="46859" y="342433"/>
                  </a:lnTo>
                  <a:lnTo>
                    <a:pt x="30038" y="342433"/>
                  </a:lnTo>
                  <a:cubicBezTo>
                    <a:pt x="27635" y="342433"/>
                    <a:pt x="25232" y="340030"/>
                    <a:pt x="25232" y="337627"/>
                  </a:cubicBezTo>
                  <a:lnTo>
                    <a:pt x="25232" y="316000"/>
                  </a:lnTo>
                  <a:cubicBezTo>
                    <a:pt x="25232" y="313597"/>
                    <a:pt x="27635" y="311194"/>
                    <a:pt x="30038" y="311194"/>
                  </a:cubicBezTo>
                  <a:lnTo>
                    <a:pt x="45658" y="311194"/>
                  </a:lnTo>
                  <a:lnTo>
                    <a:pt x="45658" y="293171"/>
                  </a:lnTo>
                  <a:lnTo>
                    <a:pt x="30038" y="293171"/>
                  </a:lnTo>
                  <a:cubicBezTo>
                    <a:pt x="27635" y="293171"/>
                    <a:pt x="25232" y="290768"/>
                    <a:pt x="25232" y="288365"/>
                  </a:cubicBezTo>
                  <a:lnTo>
                    <a:pt x="25232" y="266738"/>
                  </a:lnTo>
                  <a:cubicBezTo>
                    <a:pt x="25232" y="264335"/>
                    <a:pt x="27635" y="261931"/>
                    <a:pt x="30038" y="261931"/>
                  </a:cubicBezTo>
                  <a:lnTo>
                    <a:pt x="45658" y="261931"/>
                  </a:lnTo>
                  <a:lnTo>
                    <a:pt x="45658" y="243909"/>
                  </a:lnTo>
                  <a:lnTo>
                    <a:pt x="30038" y="243909"/>
                  </a:lnTo>
                  <a:cubicBezTo>
                    <a:pt x="27635" y="243909"/>
                    <a:pt x="25232" y="241506"/>
                    <a:pt x="25232" y="239103"/>
                  </a:cubicBezTo>
                  <a:lnTo>
                    <a:pt x="25232" y="217475"/>
                  </a:lnTo>
                  <a:cubicBezTo>
                    <a:pt x="25232" y="215072"/>
                    <a:pt x="27635" y="212669"/>
                    <a:pt x="30038" y="212669"/>
                  </a:cubicBezTo>
                  <a:lnTo>
                    <a:pt x="45658" y="212669"/>
                  </a:lnTo>
                  <a:lnTo>
                    <a:pt x="45658" y="194646"/>
                  </a:lnTo>
                  <a:lnTo>
                    <a:pt x="30038" y="194646"/>
                  </a:lnTo>
                  <a:cubicBezTo>
                    <a:pt x="27635" y="194646"/>
                    <a:pt x="25232" y="192243"/>
                    <a:pt x="25232" y="189840"/>
                  </a:cubicBezTo>
                  <a:lnTo>
                    <a:pt x="25232" y="168213"/>
                  </a:lnTo>
                  <a:cubicBezTo>
                    <a:pt x="25232" y="165810"/>
                    <a:pt x="27635" y="163407"/>
                    <a:pt x="30038" y="163407"/>
                  </a:cubicBezTo>
                  <a:lnTo>
                    <a:pt x="45658" y="163407"/>
                  </a:lnTo>
                  <a:lnTo>
                    <a:pt x="45658" y="26433"/>
                  </a:lnTo>
                  <a:lnTo>
                    <a:pt x="0" y="26433"/>
                  </a:lnTo>
                  <a:lnTo>
                    <a:pt x="0" y="0"/>
                  </a:lnTo>
                  <a:lnTo>
                    <a:pt x="0" y="0"/>
                  </a:lnTo>
                  <a:close/>
                  <a:moveTo>
                    <a:pt x="311194" y="374874"/>
                  </a:moveTo>
                  <a:lnTo>
                    <a:pt x="311194" y="419331"/>
                  </a:lnTo>
                  <a:cubicBezTo>
                    <a:pt x="311194" y="424137"/>
                    <a:pt x="307590" y="428943"/>
                    <a:pt x="301582" y="428943"/>
                  </a:cubicBezTo>
                  <a:cubicBezTo>
                    <a:pt x="224685" y="428943"/>
                    <a:pt x="352046" y="428943"/>
                    <a:pt x="275149" y="428943"/>
                  </a:cubicBezTo>
                  <a:cubicBezTo>
                    <a:pt x="271544" y="428943"/>
                    <a:pt x="270343" y="427741"/>
                    <a:pt x="270343" y="424137"/>
                  </a:cubicBezTo>
                  <a:lnTo>
                    <a:pt x="270343" y="392897"/>
                  </a:lnTo>
                  <a:cubicBezTo>
                    <a:pt x="270343" y="386890"/>
                    <a:pt x="261932" y="386890"/>
                    <a:pt x="261932" y="392897"/>
                  </a:cubicBezTo>
                  <a:cubicBezTo>
                    <a:pt x="261932" y="402509"/>
                    <a:pt x="261932" y="413323"/>
                    <a:pt x="261932" y="422935"/>
                  </a:cubicBezTo>
                  <a:cubicBezTo>
                    <a:pt x="261932" y="426540"/>
                    <a:pt x="260730" y="427741"/>
                    <a:pt x="258327" y="427741"/>
                  </a:cubicBezTo>
                  <a:lnTo>
                    <a:pt x="218677" y="427741"/>
                  </a:lnTo>
                  <a:cubicBezTo>
                    <a:pt x="213871" y="427741"/>
                    <a:pt x="209065" y="424137"/>
                    <a:pt x="209065" y="418129"/>
                  </a:cubicBezTo>
                  <a:lnTo>
                    <a:pt x="209065" y="380882"/>
                  </a:lnTo>
                  <a:cubicBezTo>
                    <a:pt x="209065" y="371270"/>
                    <a:pt x="193445" y="371270"/>
                    <a:pt x="193445" y="380882"/>
                  </a:cubicBezTo>
                  <a:lnTo>
                    <a:pt x="193445" y="408517"/>
                  </a:lnTo>
                  <a:lnTo>
                    <a:pt x="193445" y="408517"/>
                  </a:lnTo>
                  <a:cubicBezTo>
                    <a:pt x="193445" y="409719"/>
                    <a:pt x="192244" y="409719"/>
                    <a:pt x="192244" y="409719"/>
                  </a:cubicBezTo>
                  <a:lnTo>
                    <a:pt x="164609" y="409719"/>
                  </a:lnTo>
                  <a:cubicBezTo>
                    <a:pt x="163407" y="409719"/>
                    <a:pt x="163407" y="408517"/>
                    <a:pt x="163407" y="408517"/>
                  </a:cubicBezTo>
                  <a:lnTo>
                    <a:pt x="163407" y="373673"/>
                  </a:lnTo>
                  <a:lnTo>
                    <a:pt x="87711" y="373673"/>
                  </a:lnTo>
                  <a:lnTo>
                    <a:pt x="87711" y="135772"/>
                  </a:lnTo>
                  <a:lnTo>
                    <a:pt x="656032" y="135772"/>
                  </a:lnTo>
                  <a:cubicBezTo>
                    <a:pt x="665644" y="135772"/>
                    <a:pt x="672853" y="142981"/>
                    <a:pt x="672853" y="152593"/>
                  </a:cubicBezTo>
                  <a:lnTo>
                    <a:pt x="672853" y="358053"/>
                  </a:lnTo>
                  <a:cubicBezTo>
                    <a:pt x="672853" y="367665"/>
                    <a:pt x="665644" y="374874"/>
                    <a:pt x="656032" y="374874"/>
                  </a:cubicBezTo>
                  <a:cubicBezTo>
                    <a:pt x="609172" y="374874"/>
                    <a:pt x="358054" y="374874"/>
                    <a:pt x="311194" y="374874"/>
                  </a:cubicBezTo>
                  <a:lnTo>
                    <a:pt x="311194" y="374874"/>
                  </a:lnTo>
                  <a:close/>
                </a:path>
              </a:pathLst>
            </a:custGeom>
            <a:noFill/>
            <a:ln w="101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08" name="Google Shape;108;p22"/>
            <p:cNvSpPr/>
            <p:nvPr/>
          </p:nvSpPr>
          <p:spPr>
            <a:xfrm>
              <a:off x="429952"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09" name="Google Shape;109;p22"/>
            <p:cNvSpPr/>
            <p:nvPr/>
          </p:nvSpPr>
          <p:spPr>
            <a:xfrm>
              <a:off x="497238"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0" name="Google Shape;110;p22"/>
            <p:cNvSpPr/>
            <p:nvPr/>
          </p:nvSpPr>
          <p:spPr>
            <a:xfrm>
              <a:off x="569329"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1" name="Google Shape;111;p22"/>
            <p:cNvSpPr/>
            <p:nvPr/>
          </p:nvSpPr>
          <p:spPr>
            <a:xfrm>
              <a:off x="636614"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2" name="Google Shape;112;p22"/>
            <p:cNvSpPr/>
            <p:nvPr/>
          </p:nvSpPr>
          <p:spPr>
            <a:xfrm>
              <a:off x="708706"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3" name="Google Shape;113;p22"/>
            <p:cNvSpPr/>
            <p:nvPr/>
          </p:nvSpPr>
          <p:spPr>
            <a:xfrm>
              <a:off x="775991"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4" name="Google Shape;114;p22"/>
            <p:cNvSpPr/>
            <p:nvPr/>
          </p:nvSpPr>
          <p:spPr>
            <a:xfrm>
              <a:off x="845679"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5" name="Google Shape;115;p22"/>
            <p:cNvSpPr/>
            <p:nvPr/>
          </p:nvSpPr>
          <p:spPr>
            <a:xfrm>
              <a:off x="912964" y="4074422"/>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6" name="Google Shape;116;p22"/>
            <p:cNvSpPr/>
            <p:nvPr/>
          </p:nvSpPr>
          <p:spPr>
            <a:xfrm>
              <a:off x="429952"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7" name="Google Shape;117;p22"/>
            <p:cNvSpPr/>
            <p:nvPr/>
          </p:nvSpPr>
          <p:spPr>
            <a:xfrm>
              <a:off x="497238"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8" name="Google Shape;118;p22"/>
            <p:cNvSpPr/>
            <p:nvPr/>
          </p:nvSpPr>
          <p:spPr>
            <a:xfrm>
              <a:off x="569329"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19" name="Google Shape;119;p22"/>
            <p:cNvSpPr/>
            <p:nvPr/>
          </p:nvSpPr>
          <p:spPr>
            <a:xfrm>
              <a:off x="636614"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20" name="Google Shape;120;p22"/>
            <p:cNvSpPr/>
            <p:nvPr/>
          </p:nvSpPr>
          <p:spPr>
            <a:xfrm>
              <a:off x="708706"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21" name="Google Shape;121;p22"/>
            <p:cNvSpPr/>
            <p:nvPr/>
          </p:nvSpPr>
          <p:spPr>
            <a:xfrm>
              <a:off x="775991"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22" name="Google Shape;122;p22"/>
            <p:cNvSpPr/>
            <p:nvPr/>
          </p:nvSpPr>
          <p:spPr>
            <a:xfrm>
              <a:off x="845679"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123" name="Google Shape;123;p22"/>
            <p:cNvSpPr/>
            <p:nvPr/>
          </p:nvSpPr>
          <p:spPr>
            <a:xfrm>
              <a:off x="912964" y="4163335"/>
              <a:ext cx="52867" cy="68486"/>
            </a:xfrm>
            <a:custGeom>
              <a:avLst/>
              <a:gdLst/>
              <a:ahLst/>
              <a:cxnLst/>
              <a:rect l="l" t="t" r="r" b="b"/>
              <a:pathLst>
                <a:path w="52867" h="68486" extrusionOk="0">
                  <a:moveTo>
                    <a:pt x="0" y="0"/>
                  </a:moveTo>
                  <a:lnTo>
                    <a:pt x="52867" y="0"/>
                  </a:lnTo>
                  <a:lnTo>
                    <a:pt x="52867" y="68487"/>
                  </a:lnTo>
                  <a:lnTo>
                    <a:pt x="0" y="68487"/>
                  </a:lnTo>
                  <a:close/>
                </a:path>
              </a:pathLst>
            </a:custGeom>
            <a:noFill/>
            <a:ln w="11850" cap="flat" cmpd="sng">
              <a:solidFill>
                <a:srgbClr val="2626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grpSp>
      <p:pic>
        <p:nvPicPr>
          <p:cNvPr id="124" name="Google Shape;124;p22"/>
          <p:cNvPicPr preferRelativeResize="0"/>
          <p:nvPr/>
        </p:nvPicPr>
        <p:blipFill rotWithShape="1">
          <a:blip r:embed="rId4">
            <a:alphaModFix amt="30000"/>
          </a:blip>
          <a:srcRect/>
          <a:stretch/>
        </p:blipFill>
        <p:spPr>
          <a:xfrm rot="5400000">
            <a:off x="-767116" y="3883373"/>
            <a:ext cx="4572520" cy="362552"/>
          </a:xfrm>
          <a:prstGeom prst="rect">
            <a:avLst/>
          </a:prstGeom>
          <a:noFill/>
          <a:ln>
            <a:noFill/>
          </a:ln>
        </p:spPr>
      </p:pic>
      <p:pic>
        <p:nvPicPr>
          <p:cNvPr id="125" name="Google Shape;125;p22"/>
          <p:cNvPicPr preferRelativeResize="0"/>
          <p:nvPr/>
        </p:nvPicPr>
        <p:blipFill rotWithShape="1">
          <a:blip r:embed="rId4">
            <a:alphaModFix amt="30000"/>
          </a:blip>
          <a:srcRect/>
          <a:stretch/>
        </p:blipFill>
        <p:spPr>
          <a:xfrm rot="5400000">
            <a:off x="538124" y="3943709"/>
            <a:ext cx="4572520" cy="362552"/>
          </a:xfrm>
          <a:prstGeom prst="rect">
            <a:avLst/>
          </a:prstGeom>
          <a:noFill/>
          <a:ln>
            <a:noFill/>
          </a:ln>
        </p:spPr>
      </p:pic>
      <p:pic>
        <p:nvPicPr>
          <p:cNvPr id="126" name="Google Shape;126;p22"/>
          <p:cNvPicPr preferRelativeResize="0"/>
          <p:nvPr/>
        </p:nvPicPr>
        <p:blipFill rotWithShape="1">
          <a:blip r:embed="rId4">
            <a:alphaModFix amt="30000"/>
          </a:blip>
          <a:srcRect/>
          <a:stretch/>
        </p:blipFill>
        <p:spPr>
          <a:xfrm rot="5400000">
            <a:off x="1609117" y="3962589"/>
            <a:ext cx="4572520" cy="362552"/>
          </a:xfrm>
          <a:prstGeom prst="rect">
            <a:avLst/>
          </a:prstGeom>
          <a:noFill/>
          <a:ln>
            <a:noFill/>
          </a:ln>
        </p:spPr>
      </p:pic>
      <p:sp>
        <p:nvSpPr>
          <p:cNvPr id="127" name="Google Shape;127;p22"/>
          <p:cNvSpPr txBox="1"/>
          <p:nvPr/>
        </p:nvSpPr>
        <p:spPr>
          <a:xfrm>
            <a:off x="440696" y="6464176"/>
            <a:ext cx="2327240" cy="2539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dirty="0" err="1" smtClean="0">
                <a:solidFill>
                  <a:schemeClr val="lt1"/>
                </a:solidFill>
                <a:latin typeface="Meiryo UI" panose="020B0604030504040204" pitchFamily="50" charset="-128"/>
                <a:ea typeface="Meiryo UI" panose="020B0604030504040204" pitchFamily="50" charset="-128"/>
              </a:rPr>
              <a:t>出典</a:t>
            </a:r>
            <a:r>
              <a:rPr lang="en-US" sz="1050" dirty="0" smtClean="0">
                <a:solidFill>
                  <a:schemeClr val="lt1"/>
                </a:solidFill>
                <a:latin typeface="Meiryo UI" panose="020B0604030504040204" pitchFamily="50" charset="-128"/>
                <a:ea typeface="Meiryo UI" panose="020B0604030504040204" pitchFamily="50" charset="-128"/>
              </a:rPr>
              <a:t>: http://</a:t>
            </a:r>
            <a:r>
              <a:rPr lang="en-US" sz="1050" dirty="0">
                <a:solidFill>
                  <a:schemeClr val="lt1"/>
                </a:solidFill>
                <a:latin typeface="Meiryo UI" panose="020B0604030504040204" pitchFamily="50" charset="-128"/>
                <a:ea typeface="Meiryo UI" panose="020B0604030504040204" pitchFamily="50" charset="-128"/>
              </a:rPr>
              <a:t>Samsung.com</a:t>
            </a:r>
            <a:endParaRPr sz="1050" dirty="0">
              <a:solidFill>
                <a:schemeClr val="lt1"/>
              </a:solidFill>
              <a:latin typeface="Meiryo UI" panose="020B0604030504040204" pitchFamily="50" charset="-128"/>
              <a:ea typeface="Meiryo UI" panose="020B0604030504040204" pitchFamily="50" charset="-128"/>
              <a:sym typeface="Arial"/>
            </a:endParaRPr>
          </a:p>
        </p:txBody>
      </p:sp>
      <p:pic>
        <p:nvPicPr>
          <p:cNvPr id="128" name="Google Shape;128;p22"/>
          <p:cNvPicPr preferRelativeResize="0"/>
          <p:nvPr/>
        </p:nvPicPr>
        <p:blipFill rotWithShape="1">
          <a:blip r:embed="rId5">
            <a:alphaModFix/>
          </a:blip>
          <a:srcRect/>
          <a:stretch/>
        </p:blipFill>
        <p:spPr>
          <a:xfrm>
            <a:off x="857990" y="3011713"/>
            <a:ext cx="385189" cy="5205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p:nvPr/>
        </p:nvSpPr>
        <p:spPr>
          <a:xfrm>
            <a:off x="4406312" y="2563883"/>
            <a:ext cx="3193135"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18" name="Google Shape;218;p31"/>
          <p:cNvSpPr/>
          <p:nvPr/>
        </p:nvSpPr>
        <p:spPr>
          <a:xfrm>
            <a:off x="1033839" y="2573222"/>
            <a:ext cx="3193135"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219" name="Google Shape;219;p31"/>
          <p:cNvPicPr preferRelativeResize="0"/>
          <p:nvPr/>
        </p:nvPicPr>
        <p:blipFill rotWithShape="1">
          <a:blip r:embed="rId3">
            <a:alphaModFix/>
          </a:blip>
          <a:srcRect/>
          <a:stretch/>
        </p:blipFill>
        <p:spPr>
          <a:xfrm>
            <a:off x="2248112" y="3264955"/>
            <a:ext cx="1603889" cy="389179"/>
          </a:xfrm>
          <a:prstGeom prst="rect">
            <a:avLst/>
          </a:prstGeom>
          <a:noFill/>
          <a:ln>
            <a:noFill/>
          </a:ln>
        </p:spPr>
      </p:pic>
      <p:pic>
        <p:nvPicPr>
          <p:cNvPr id="220" name="Google Shape;220;p31"/>
          <p:cNvPicPr preferRelativeResize="0"/>
          <p:nvPr/>
        </p:nvPicPr>
        <p:blipFill rotWithShape="1">
          <a:blip r:embed="rId3">
            <a:alphaModFix/>
          </a:blip>
          <a:srcRect/>
          <a:stretch/>
        </p:blipFill>
        <p:spPr>
          <a:xfrm>
            <a:off x="2248112" y="5311157"/>
            <a:ext cx="1603889" cy="389179"/>
          </a:xfrm>
          <a:prstGeom prst="rect">
            <a:avLst/>
          </a:prstGeom>
          <a:noFill/>
          <a:ln>
            <a:noFill/>
          </a:ln>
        </p:spPr>
      </p:pic>
      <p:pic>
        <p:nvPicPr>
          <p:cNvPr id="221" name="Google Shape;221;p31"/>
          <p:cNvPicPr preferRelativeResize="0"/>
          <p:nvPr/>
        </p:nvPicPr>
        <p:blipFill rotWithShape="1">
          <a:blip r:embed="rId3">
            <a:alphaModFix/>
          </a:blip>
          <a:srcRect/>
          <a:stretch/>
        </p:blipFill>
        <p:spPr>
          <a:xfrm>
            <a:off x="5093351" y="3217990"/>
            <a:ext cx="1271703" cy="308575"/>
          </a:xfrm>
          <a:prstGeom prst="rect">
            <a:avLst/>
          </a:prstGeom>
          <a:noFill/>
          <a:ln>
            <a:noFill/>
          </a:ln>
        </p:spPr>
      </p:pic>
      <p:sp>
        <p:nvSpPr>
          <p:cNvPr id="222" name="Google Shape;222;p31"/>
          <p:cNvSpPr txBox="1">
            <a:spLocks noGrp="1"/>
          </p:cNvSpPr>
          <p:nvPr>
            <p:ph type="title" idx="4294967295"/>
          </p:nvPr>
        </p:nvSpPr>
        <p:spPr>
          <a:xfrm>
            <a:off x="909985" y="349172"/>
            <a:ext cx="10943348" cy="8985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959" b="1">
                <a:solidFill>
                  <a:schemeClr val="lt1"/>
                </a:solidFill>
                <a:latin typeface="Meiryo UI" panose="020B0604030504040204" pitchFamily="50" charset="-128"/>
                <a:ea typeface="Meiryo UI" panose="020B0604030504040204" pitchFamily="50" charset="-128"/>
                <a:cs typeface="Arial"/>
                <a:sym typeface="Arial"/>
              </a:rPr>
              <a:t>重複排除を伴うバックアップ3-2-1プラクティスを実現する使いやすいHBS3.0アプリ</a:t>
            </a:r>
            <a:endParaRPr sz="3959" b="1">
              <a:solidFill>
                <a:schemeClr val="lt1"/>
              </a:solidFill>
              <a:latin typeface="Meiryo UI" panose="020B0604030504040204" pitchFamily="50" charset="-128"/>
              <a:ea typeface="Meiryo UI" panose="020B0604030504040204" pitchFamily="50" charset="-128"/>
              <a:cs typeface="Arial"/>
              <a:sym typeface="Arial"/>
            </a:endParaRPr>
          </a:p>
        </p:txBody>
      </p:sp>
      <p:sp>
        <p:nvSpPr>
          <p:cNvPr id="223" name="Google Shape;223;p31"/>
          <p:cNvSpPr/>
          <p:nvPr/>
        </p:nvSpPr>
        <p:spPr>
          <a:xfrm>
            <a:off x="7778785" y="2563883"/>
            <a:ext cx="3446719"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24" name="Google Shape;224;p31"/>
          <p:cNvSpPr/>
          <p:nvPr/>
        </p:nvSpPr>
        <p:spPr>
          <a:xfrm>
            <a:off x="1023421" y="2051112"/>
            <a:ext cx="3213008" cy="757423"/>
          </a:xfrm>
          <a:prstGeom prst="snip2DiagRect">
            <a:avLst>
              <a:gd name="adj1" fmla="val 0"/>
              <a:gd name="adj2" fmla="val 16667"/>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25" name="Google Shape;225;p31"/>
          <p:cNvSpPr/>
          <p:nvPr/>
        </p:nvSpPr>
        <p:spPr>
          <a:xfrm>
            <a:off x="7783924" y="2039347"/>
            <a:ext cx="3446719" cy="757423"/>
          </a:xfrm>
          <a:prstGeom prst="snip2DiagRect">
            <a:avLst>
              <a:gd name="adj1" fmla="val 0"/>
              <a:gd name="adj2" fmla="val 16667"/>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26" name="Google Shape;226;p31"/>
          <p:cNvSpPr/>
          <p:nvPr/>
        </p:nvSpPr>
        <p:spPr>
          <a:xfrm>
            <a:off x="4398943" y="2039347"/>
            <a:ext cx="3213008" cy="757423"/>
          </a:xfrm>
          <a:prstGeom prst="snip2DiagRect">
            <a:avLst>
              <a:gd name="adj1" fmla="val 0"/>
              <a:gd name="adj2" fmla="val 16667"/>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b="0" i="0" u="none" strike="noStrike" cap="none">
              <a:solidFill>
                <a:srgbClr val="000000"/>
              </a:solidFill>
              <a:latin typeface="Meiryo UI" panose="020B0604030504040204" pitchFamily="50" charset="-128"/>
              <a:ea typeface="Meiryo UI" panose="020B0604030504040204" pitchFamily="50" charset="-128"/>
              <a:sym typeface="Arial"/>
            </a:endParaRPr>
          </a:p>
        </p:txBody>
      </p:sp>
      <p:pic>
        <p:nvPicPr>
          <p:cNvPr id="227" name="Google Shape;227;p31" descr="ãwindowsãçåçæå°çµæ"/>
          <p:cNvPicPr preferRelativeResize="0"/>
          <p:nvPr/>
        </p:nvPicPr>
        <p:blipFill rotWithShape="1">
          <a:blip r:embed="rId4">
            <a:alphaModFix/>
          </a:blip>
          <a:srcRect/>
          <a:stretch/>
        </p:blipFill>
        <p:spPr>
          <a:xfrm>
            <a:off x="10378200" y="2700457"/>
            <a:ext cx="822345" cy="822345"/>
          </a:xfrm>
          <a:prstGeom prst="rect">
            <a:avLst/>
          </a:prstGeom>
          <a:noFill/>
          <a:ln>
            <a:noFill/>
          </a:ln>
        </p:spPr>
      </p:pic>
      <p:pic>
        <p:nvPicPr>
          <p:cNvPr id="228" name="Google Shape;228;p31" descr="ç¸éåç"/>
          <p:cNvPicPr preferRelativeResize="0"/>
          <p:nvPr/>
        </p:nvPicPr>
        <p:blipFill rotWithShape="1">
          <a:blip r:embed="rId5">
            <a:alphaModFix/>
          </a:blip>
          <a:srcRect/>
          <a:stretch/>
        </p:blipFill>
        <p:spPr>
          <a:xfrm>
            <a:off x="10343612" y="4206024"/>
            <a:ext cx="822345" cy="613603"/>
          </a:xfrm>
          <a:prstGeom prst="rect">
            <a:avLst/>
          </a:prstGeom>
          <a:noFill/>
          <a:ln>
            <a:noFill/>
          </a:ln>
        </p:spPr>
      </p:pic>
      <p:pic>
        <p:nvPicPr>
          <p:cNvPr id="229" name="Google Shape;229;p31" descr="ãubuntuãçåçæå°çµæ"/>
          <p:cNvPicPr preferRelativeResize="0"/>
          <p:nvPr/>
        </p:nvPicPr>
        <p:blipFill rotWithShape="1">
          <a:blip r:embed="rId6">
            <a:alphaModFix/>
          </a:blip>
          <a:srcRect/>
          <a:stretch/>
        </p:blipFill>
        <p:spPr>
          <a:xfrm>
            <a:off x="10417705" y="5381321"/>
            <a:ext cx="715652" cy="740171"/>
          </a:xfrm>
          <a:prstGeom prst="rect">
            <a:avLst/>
          </a:prstGeom>
          <a:noFill/>
          <a:ln>
            <a:noFill/>
          </a:ln>
        </p:spPr>
      </p:pic>
      <p:sp>
        <p:nvSpPr>
          <p:cNvPr id="230" name="Google Shape;230;p31"/>
          <p:cNvSpPr txBox="1"/>
          <p:nvPr/>
        </p:nvSpPr>
        <p:spPr>
          <a:xfrm>
            <a:off x="4718732" y="2038065"/>
            <a:ext cx="2707159"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err="1">
                <a:latin typeface="Meiryo UI" panose="020B0604030504040204" pitchFamily="50" charset="-128"/>
                <a:ea typeface="Meiryo UI" panose="020B0604030504040204" pitchFamily="50" charset="-128"/>
              </a:rPr>
              <a:t>リモートNAS</a:t>
            </a:r>
            <a:r>
              <a:rPr lang="en-US" sz="1800" b="1" dirty="0" err="1" smtClean="0">
                <a:latin typeface="Meiryo UI" panose="020B0604030504040204" pitchFamily="50" charset="-128"/>
                <a:ea typeface="Meiryo UI" panose="020B0604030504040204" pitchFamily="50" charset="-128"/>
              </a:rPr>
              <a:t>アクセス</a:t>
            </a:r>
            <a:endParaRPr lang="en-US" sz="1800" b="1" dirty="0" smtClean="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b="1" dirty="0" smtClean="0">
                <a:latin typeface="Meiryo UI" panose="020B0604030504040204" pitchFamily="50" charset="-128"/>
                <a:ea typeface="Meiryo UI" panose="020B0604030504040204" pitchFamily="50" charset="-128"/>
              </a:rPr>
              <a:t>(</a:t>
            </a:r>
            <a:r>
              <a:rPr lang="en-US" sz="1800" b="1" dirty="0" err="1" smtClean="0">
                <a:latin typeface="Meiryo UI" panose="020B0604030504040204" pitchFamily="50" charset="-128"/>
                <a:ea typeface="Meiryo UI" panose="020B0604030504040204" pitchFamily="50" charset="-128"/>
              </a:rPr>
              <a:t>ファイルステーション経由</a:t>
            </a:r>
            <a:r>
              <a:rPr lang="en-US" sz="1800" b="1" dirty="0">
                <a:latin typeface="Meiryo UI" panose="020B0604030504040204" pitchFamily="50" charset="-128"/>
                <a:ea typeface="Meiryo UI" panose="020B0604030504040204" pitchFamily="50" charset="-128"/>
              </a:rPr>
              <a:t>)</a:t>
            </a:r>
            <a:endParaRPr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31" name="Google Shape;231;p31"/>
          <p:cNvSpPr txBox="1"/>
          <p:nvPr/>
        </p:nvSpPr>
        <p:spPr>
          <a:xfrm>
            <a:off x="7845252" y="2068843"/>
            <a:ext cx="3372813"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err="1" smtClean="0">
                <a:latin typeface="Meiryo UI" panose="020B0604030504040204" pitchFamily="50" charset="-128"/>
                <a:ea typeface="Meiryo UI" panose="020B0604030504040204" pitchFamily="50" charset="-128"/>
              </a:rPr>
              <a:t>ポータブル使用</a:t>
            </a:r>
            <a:endParaRPr lang="en-US" sz="1800" b="1" dirty="0" smtClean="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b="1" dirty="0" smtClean="0">
                <a:latin typeface="Meiryo UI" panose="020B0604030504040204" pitchFamily="50" charset="-128"/>
                <a:ea typeface="Meiryo UI" panose="020B0604030504040204" pitchFamily="50" charset="-128"/>
              </a:rPr>
              <a:t>(</a:t>
            </a:r>
            <a:r>
              <a:rPr lang="en-US" sz="1800" b="1" dirty="0" err="1" smtClean="0">
                <a:latin typeface="Meiryo UI" panose="020B0604030504040204" pitchFamily="50" charset="-128"/>
                <a:ea typeface="Meiryo UI" panose="020B0604030504040204" pitchFamily="50" charset="-128"/>
              </a:rPr>
              <a:t>QuDedup抽出ツール</a:t>
            </a:r>
            <a:r>
              <a:rPr lang="en-US" sz="1800" b="1" dirty="0">
                <a:latin typeface="Meiryo UI" panose="020B0604030504040204" pitchFamily="50" charset="-128"/>
                <a:ea typeface="Meiryo UI" panose="020B0604030504040204" pitchFamily="50" charset="-128"/>
              </a:rPr>
              <a:t>)</a:t>
            </a:r>
            <a:endParaRPr sz="1200" dirty="0">
              <a:latin typeface="Meiryo UI" panose="020B0604030504040204" pitchFamily="50" charset="-128"/>
              <a:ea typeface="Meiryo UI" panose="020B0604030504040204" pitchFamily="50" charset="-128"/>
            </a:endParaRPr>
          </a:p>
        </p:txBody>
      </p:sp>
      <p:sp>
        <p:nvSpPr>
          <p:cNvPr id="232" name="Google Shape;232;p31"/>
          <p:cNvSpPr txBox="1"/>
          <p:nvPr/>
        </p:nvSpPr>
        <p:spPr>
          <a:xfrm>
            <a:off x="5853035" y="6281449"/>
            <a:ext cx="1891111"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a:latin typeface="Meiryo UI" panose="020B0604030504040204" pitchFamily="50" charset="-128"/>
                <a:ea typeface="Meiryo UI" panose="020B0604030504040204" pitchFamily="50" charset="-128"/>
              </a:rPr>
              <a:t>クラウドアクセス</a:t>
            </a:r>
            <a:endParaRPr sz="16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3" name="Google Shape;233;p31"/>
          <p:cNvSpPr txBox="1"/>
          <p:nvPr/>
        </p:nvSpPr>
        <p:spPr>
          <a:xfrm>
            <a:off x="4721295" y="4239458"/>
            <a:ext cx="273273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b="1" dirty="0" err="1">
                <a:latin typeface="Meiryo UI" panose="020B0604030504040204" pitchFamily="50" charset="-128"/>
                <a:ea typeface="Meiryo UI" panose="020B0604030504040204" pitchFamily="50" charset="-128"/>
              </a:rPr>
              <a:t>QuDedupを使用したファイルステーション</a:t>
            </a:r>
            <a:endParaRPr sz="11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34" name="Google Shape;234;p31"/>
          <p:cNvSpPr txBox="1"/>
          <p:nvPr/>
        </p:nvSpPr>
        <p:spPr>
          <a:xfrm>
            <a:off x="1224008" y="6264221"/>
            <a:ext cx="272362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b="1">
                <a:latin typeface="Meiryo UI" panose="020B0604030504040204" pitchFamily="50" charset="-128"/>
                <a:ea typeface="Meiryo UI" panose="020B0604030504040204" pitchFamily="50" charset="-128"/>
              </a:rPr>
              <a:t>QuDedupを使用したファイルステーション</a:t>
            </a:r>
            <a:endParaRPr sz="11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35" name="Google Shape;235;p31"/>
          <p:cNvSpPr/>
          <p:nvPr/>
        </p:nvSpPr>
        <p:spPr>
          <a:xfrm>
            <a:off x="1398680" y="1602300"/>
            <a:ext cx="3384933" cy="34887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HBS 3（Hybrid Backup Sync 3）</a:t>
            </a:r>
            <a:endParaRPr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36" name="Google Shape;236;p31"/>
          <p:cNvSpPr txBox="1"/>
          <p:nvPr/>
        </p:nvSpPr>
        <p:spPr>
          <a:xfrm>
            <a:off x="1378532" y="2038064"/>
            <a:ext cx="2534993"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err="1">
                <a:latin typeface="Meiryo UI" panose="020B0604030504040204" pitchFamily="50" charset="-128"/>
                <a:ea typeface="Meiryo UI" panose="020B0604030504040204" pitchFamily="50" charset="-128"/>
              </a:rPr>
              <a:t>ローカルNASアクセス</a:t>
            </a:r>
            <a:endParaRPr sz="1800" b="1" dirty="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b="1" dirty="0">
                <a:latin typeface="Meiryo UI" panose="020B0604030504040204" pitchFamily="50" charset="-128"/>
                <a:ea typeface="Meiryo UI" panose="020B0604030504040204" pitchFamily="50" charset="-128"/>
              </a:rPr>
              <a:t>(</a:t>
            </a:r>
            <a:r>
              <a:rPr lang="en-US" sz="1800" b="1" dirty="0" smtClean="0">
                <a:latin typeface="Meiryo UI" panose="020B0604030504040204" pitchFamily="50" charset="-128"/>
                <a:ea typeface="Meiryo UI" panose="020B0604030504040204" pitchFamily="50" charset="-128"/>
              </a:rPr>
              <a:t>HBS </a:t>
            </a:r>
            <a:r>
              <a:rPr lang="en-US" sz="1800" b="1" dirty="0">
                <a:latin typeface="Meiryo UI" panose="020B0604030504040204" pitchFamily="50" charset="-128"/>
                <a:ea typeface="Meiryo UI" panose="020B0604030504040204" pitchFamily="50" charset="-128"/>
              </a:rPr>
              <a:t>3</a:t>
            </a:r>
            <a:r>
              <a:rPr lang="en-US" sz="1800" b="1" dirty="0" smtClean="0">
                <a:latin typeface="Meiryo UI" panose="020B0604030504040204" pitchFamily="50" charset="-128"/>
                <a:ea typeface="Meiryo UI" panose="020B0604030504040204" pitchFamily="50" charset="-128"/>
              </a:rPr>
              <a:t>経由)</a:t>
            </a:r>
            <a:endParaRPr sz="1800" b="1" dirty="0">
              <a:latin typeface="Meiryo UI" panose="020B0604030504040204" pitchFamily="50" charset="-128"/>
              <a:ea typeface="Meiryo UI" panose="020B0604030504040204" pitchFamily="50" charset="-128"/>
            </a:endParaRPr>
          </a:p>
        </p:txBody>
      </p:sp>
      <p:cxnSp>
        <p:nvCxnSpPr>
          <p:cNvPr id="237" name="Google Shape;237;p31"/>
          <p:cNvCxnSpPr/>
          <p:nvPr/>
        </p:nvCxnSpPr>
        <p:spPr>
          <a:xfrm>
            <a:off x="3849974" y="3322766"/>
            <a:ext cx="927185" cy="0"/>
          </a:xfrm>
          <a:prstGeom prst="straightConnector1">
            <a:avLst/>
          </a:prstGeom>
          <a:noFill/>
          <a:ln w="63500" cap="rnd" cmpd="sng">
            <a:solidFill>
              <a:srgbClr val="3333FF"/>
            </a:solidFill>
            <a:prstDash val="solid"/>
            <a:round/>
            <a:headEnd type="triangle" w="med" len="med"/>
            <a:tailEnd type="triangle" w="med" len="med"/>
          </a:ln>
        </p:spPr>
      </p:cxnSp>
      <p:pic>
        <p:nvPicPr>
          <p:cNvPr id="238" name="Google Shape;238;p31"/>
          <p:cNvPicPr preferRelativeResize="0"/>
          <p:nvPr/>
        </p:nvPicPr>
        <p:blipFill rotWithShape="1">
          <a:blip r:embed="rId7">
            <a:alphaModFix/>
          </a:blip>
          <a:srcRect/>
          <a:stretch/>
        </p:blipFill>
        <p:spPr>
          <a:xfrm>
            <a:off x="4759600" y="2980191"/>
            <a:ext cx="269372" cy="838047"/>
          </a:xfrm>
          <a:prstGeom prst="rect">
            <a:avLst/>
          </a:prstGeom>
          <a:noFill/>
          <a:ln>
            <a:noFill/>
          </a:ln>
          <a:effectLst>
            <a:outerShdw blurRad="50800" dist="38100" dir="2700000" algn="tl" rotWithShape="0">
              <a:srgbClr val="000000">
                <a:alpha val="40000"/>
              </a:srgbClr>
            </a:outerShdw>
          </a:effectLst>
        </p:spPr>
      </p:pic>
      <p:sp>
        <p:nvSpPr>
          <p:cNvPr id="239" name="Google Shape;239;p31"/>
          <p:cNvSpPr/>
          <p:nvPr/>
        </p:nvSpPr>
        <p:spPr>
          <a:xfrm>
            <a:off x="3532915" y="2898090"/>
            <a:ext cx="1097632" cy="247508"/>
          </a:xfrm>
          <a:prstGeom prst="roundRect">
            <a:avLst>
              <a:gd name="adj" fmla="val 33459"/>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40" name="Google Shape;240;p31"/>
          <p:cNvSpPr txBox="1"/>
          <p:nvPr/>
        </p:nvSpPr>
        <p:spPr>
          <a:xfrm>
            <a:off x="3214651" y="2869060"/>
            <a:ext cx="1722923" cy="2565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1">
                <a:solidFill>
                  <a:schemeClr val="lt1"/>
                </a:solidFill>
                <a:latin typeface="Meiryo UI" panose="020B0604030504040204" pitchFamily="50" charset="-128"/>
                <a:ea typeface="Meiryo UI" panose="020B0604030504040204" pitchFamily="50" charset="-128"/>
              </a:rPr>
              <a:t>復元する</a:t>
            </a:r>
            <a:endParaRPr sz="1050" b="1" i="0" u="none" strike="noStrike" cap="none">
              <a:solidFill>
                <a:schemeClr val="lt1"/>
              </a:solidFill>
              <a:latin typeface="Meiryo UI" panose="020B0604030504040204" pitchFamily="50" charset="-128"/>
              <a:ea typeface="Meiryo UI" panose="020B0604030504040204" pitchFamily="50" charset="-128"/>
              <a:sym typeface="Arial"/>
            </a:endParaRPr>
          </a:p>
        </p:txBody>
      </p:sp>
      <p:cxnSp>
        <p:nvCxnSpPr>
          <p:cNvPr id="241" name="Google Shape;241;p31"/>
          <p:cNvCxnSpPr/>
          <p:nvPr/>
        </p:nvCxnSpPr>
        <p:spPr>
          <a:xfrm>
            <a:off x="6309806" y="3367106"/>
            <a:ext cx="589048" cy="0"/>
          </a:xfrm>
          <a:prstGeom prst="straightConnector1">
            <a:avLst/>
          </a:prstGeom>
          <a:noFill/>
          <a:ln w="63500" cap="rnd" cmpd="sng">
            <a:solidFill>
              <a:srgbClr val="3333FF"/>
            </a:solidFill>
            <a:prstDash val="solid"/>
            <a:round/>
            <a:headEnd type="triangle" w="med" len="med"/>
            <a:tailEnd type="triangle" w="med" len="med"/>
          </a:ln>
        </p:spPr>
      </p:cxnSp>
      <p:pic>
        <p:nvPicPr>
          <p:cNvPr id="242" name="Google Shape;242;p31"/>
          <p:cNvPicPr preferRelativeResize="0"/>
          <p:nvPr/>
        </p:nvPicPr>
        <p:blipFill rotWithShape="1">
          <a:blip r:embed="rId8">
            <a:alphaModFix/>
          </a:blip>
          <a:srcRect/>
          <a:stretch/>
        </p:blipFill>
        <p:spPr>
          <a:xfrm>
            <a:off x="6903149" y="2968594"/>
            <a:ext cx="600072" cy="600072"/>
          </a:xfrm>
          <a:prstGeom prst="rect">
            <a:avLst/>
          </a:prstGeom>
          <a:noFill/>
          <a:ln>
            <a:noFill/>
          </a:ln>
          <a:effectLst>
            <a:outerShdw blurRad="50800" dist="38100" dir="2700000" algn="tl" rotWithShape="0">
              <a:srgbClr val="000000">
                <a:alpha val="40000"/>
              </a:srgbClr>
            </a:outerShdw>
          </a:effectLst>
        </p:spPr>
      </p:pic>
      <p:pic>
        <p:nvPicPr>
          <p:cNvPr id="243" name="Google Shape;243;p31"/>
          <p:cNvPicPr preferRelativeResize="0"/>
          <p:nvPr/>
        </p:nvPicPr>
        <p:blipFill rotWithShape="1">
          <a:blip r:embed="rId9">
            <a:alphaModFix/>
          </a:blip>
          <a:srcRect/>
          <a:stretch/>
        </p:blipFill>
        <p:spPr>
          <a:xfrm>
            <a:off x="4568400" y="4697698"/>
            <a:ext cx="2079639" cy="900559"/>
          </a:xfrm>
          <a:prstGeom prst="rect">
            <a:avLst/>
          </a:prstGeom>
          <a:noFill/>
          <a:ln>
            <a:noFill/>
          </a:ln>
          <a:effectLst>
            <a:outerShdw blurRad="50800" dist="38100" dir="2700000" algn="tl" rotWithShape="0">
              <a:srgbClr val="000000">
                <a:alpha val="40000"/>
              </a:srgbClr>
            </a:outerShdw>
          </a:effectLst>
        </p:spPr>
      </p:pic>
      <p:pic>
        <p:nvPicPr>
          <p:cNvPr id="244" name="Google Shape;244;p31"/>
          <p:cNvPicPr preferRelativeResize="0"/>
          <p:nvPr/>
        </p:nvPicPr>
        <p:blipFill rotWithShape="1">
          <a:blip r:embed="rId10">
            <a:alphaModFix/>
          </a:blip>
          <a:srcRect/>
          <a:stretch/>
        </p:blipFill>
        <p:spPr>
          <a:xfrm>
            <a:off x="5257596" y="4947248"/>
            <a:ext cx="509677" cy="509677"/>
          </a:xfrm>
          <a:prstGeom prst="rect">
            <a:avLst/>
          </a:prstGeom>
          <a:noFill/>
          <a:ln>
            <a:noFill/>
          </a:ln>
        </p:spPr>
      </p:pic>
      <p:pic>
        <p:nvPicPr>
          <p:cNvPr id="245" name="Google Shape;245;p31"/>
          <p:cNvPicPr preferRelativeResize="0"/>
          <p:nvPr/>
        </p:nvPicPr>
        <p:blipFill rotWithShape="1">
          <a:blip r:embed="rId7">
            <a:alphaModFix/>
          </a:blip>
          <a:srcRect/>
          <a:stretch/>
        </p:blipFill>
        <p:spPr>
          <a:xfrm>
            <a:off x="4783613" y="4753431"/>
            <a:ext cx="269372" cy="838047"/>
          </a:xfrm>
          <a:prstGeom prst="rect">
            <a:avLst/>
          </a:prstGeom>
          <a:noFill/>
          <a:ln>
            <a:noFill/>
          </a:ln>
          <a:effectLst>
            <a:outerShdw blurRad="50800" dist="38100" dir="2700000" algn="tl" rotWithShape="0">
              <a:srgbClr val="000000">
                <a:alpha val="40000"/>
              </a:srgbClr>
            </a:outerShdw>
          </a:effectLst>
        </p:spPr>
      </p:pic>
      <p:sp>
        <p:nvSpPr>
          <p:cNvPr id="246" name="Google Shape;246;p31"/>
          <p:cNvSpPr/>
          <p:nvPr/>
        </p:nvSpPr>
        <p:spPr>
          <a:xfrm>
            <a:off x="6153924" y="5103050"/>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47" name="Google Shape;247;p31"/>
          <p:cNvSpPr txBox="1"/>
          <p:nvPr/>
        </p:nvSpPr>
        <p:spPr>
          <a:xfrm>
            <a:off x="6141116" y="5075326"/>
            <a:ext cx="70223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.qdff</a:t>
            </a: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248" name="Google Shape;248;p31"/>
          <p:cNvPicPr preferRelativeResize="0"/>
          <p:nvPr/>
        </p:nvPicPr>
        <p:blipFill rotWithShape="1">
          <a:blip r:embed="rId8">
            <a:alphaModFix/>
          </a:blip>
          <a:srcRect/>
          <a:stretch/>
        </p:blipFill>
        <p:spPr>
          <a:xfrm>
            <a:off x="5212669" y="6124398"/>
            <a:ext cx="600072" cy="600072"/>
          </a:xfrm>
          <a:prstGeom prst="rect">
            <a:avLst/>
          </a:prstGeom>
          <a:noFill/>
          <a:ln>
            <a:noFill/>
          </a:ln>
          <a:effectLst>
            <a:outerShdw blurRad="50800" dist="38100" dir="2700000" algn="tl" rotWithShape="0">
              <a:srgbClr val="000000">
                <a:alpha val="40000"/>
              </a:srgbClr>
            </a:outerShdw>
          </a:effectLst>
        </p:spPr>
      </p:pic>
      <p:cxnSp>
        <p:nvCxnSpPr>
          <p:cNvPr id="249" name="Google Shape;249;p31"/>
          <p:cNvCxnSpPr/>
          <p:nvPr/>
        </p:nvCxnSpPr>
        <p:spPr>
          <a:xfrm>
            <a:off x="5499371" y="5620301"/>
            <a:ext cx="0" cy="411776"/>
          </a:xfrm>
          <a:prstGeom prst="straightConnector1">
            <a:avLst/>
          </a:prstGeom>
          <a:noFill/>
          <a:ln w="63500" cap="rnd" cmpd="sng">
            <a:solidFill>
              <a:srgbClr val="2C50F5"/>
            </a:solidFill>
            <a:prstDash val="solid"/>
            <a:round/>
            <a:headEnd type="triangle" w="med" len="med"/>
            <a:tailEnd type="triangle" w="med" len="med"/>
          </a:ln>
        </p:spPr>
      </p:cxnSp>
      <p:pic>
        <p:nvPicPr>
          <p:cNvPr id="250" name="Google Shape;250;p31"/>
          <p:cNvPicPr preferRelativeResize="0"/>
          <p:nvPr/>
        </p:nvPicPr>
        <p:blipFill rotWithShape="1">
          <a:blip r:embed="rId11">
            <a:alphaModFix/>
          </a:blip>
          <a:srcRect/>
          <a:stretch/>
        </p:blipFill>
        <p:spPr>
          <a:xfrm>
            <a:off x="8569515" y="5624214"/>
            <a:ext cx="1785404" cy="1004291"/>
          </a:xfrm>
          <a:prstGeom prst="rect">
            <a:avLst/>
          </a:prstGeom>
          <a:noFill/>
          <a:ln>
            <a:noFill/>
          </a:ln>
          <a:effectLst>
            <a:outerShdw blurRad="50800" dist="38100" dir="2700000" algn="tl" rotWithShape="0">
              <a:srgbClr val="000000">
                <a:alpha val="40000"/>
              </a:srgbClr>
            </a:outerShdw>
          </a:effectLst>
        </p:spPr>
      </p:pic>
      <p:sp>
        <p:nvSpPr>
          <p:cNvPr id="251" name="Google Shape;251;p31"/>
          <p:cNvSpPr/>
          <p:nvPr/>
        </p:nvSpPr>
        <p:spPr>
          <a:xfrm>
            <a:off x="9657861" y="5459332"/>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52" name="Google Shape;252;p31"/>
          <p:cNvSpPr txBox="1"/>
          <p:nvPr/>
        </p:nvSpPr>
        <p:spPr>
          <a:xfrm>
            <a:off x="9645052" y="5431606"/>
            <a:ext cx="70223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.qdff</a:t>
            </a: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253" name="Google Shape;253;p31"/>
          <p:cNvSpPr/>
          <p:nvPr/>
        </p:nvSpPr>
        <p:spPr>
          <a:xfrm>
            <a:off x="9940275" y="3498638"/>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54" name="Google Shape;254;p31"/>
          <p:cNvSpPr txBox="1"/>
          <p:nvPr/>
        </p:nvSpPr>
        <p:spPr>
          <a:xfrm>
            <a:off x="10373279" y="3498388"/>
            <a:ext cx="702233"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latin typeface="Meiryo UI" panose="020B0604030504040204" pitchFamily="50" charset="-128"/>
                <a:ea typeface="Meiryo UI" panose="020B0604030504040204" pitchFamily="50" charset="-128"/>
              </a:rPr>
              <a:t>東京都</a:t>
            </a:r>
            <a:endParaRPr sz="1200" b="1" i="0" u="none" strike="noStrike" cap="none">
              <a:solidFill>
                <a:srgbClr val="000000"/>
              </a:solidFill>
              <a:latin typeface="Meiryo UI" panose="020B0604030504040204" pitchFamily="50" charset="-128"/>
              <a:ea typeface="Meiryo UI" panose="020B0604030504040204" pitchFamily="50" charset="-128"/>
              <a:sym typeface="Arial"/>
            </a:endParaRPr>
          </a:p>
        </p:txBody>
      </p:sp>
      <p:pic>
        <p:nvPicPr>
          <p:cNvPr id="255" name="Google Shape;255;p31"/>
          <p:cNvPicPr preferRelativeResize="0"/>
          <p:nvPr/>
        </p:nvPicPr>
        <p:blipFill rotWithShape="1">
          <a:blip r:embed="rId11">
            <a:alphaModFix/>
          </a:blip>
          <a:srcRect/>
          <a:stretch/>
        </p:blipFill>
        <p:spPr>
          <a:xfrm>
            <a:off x="8538207" y="3020841"/>
            <a:ext cx="1785404" cy="1004291"/>
          </a:xfrm>
          <a:prstGeom prst="rect">
            <a:avLst/>
          </a:prstGeom>
          <a:noFill/>
          <a:ln>
            <a:noFill/>
          </a:ln>
          <a:effectLst>
            <a:outerShdw blurRad="50800" dist="38100" dir="2700000" algn="tl" rotWithShape="0">
              <a:srgbClr val="000000">
                <a:alpha val="40000"/>
              </a:srgbClr>
            </a:outerShdw>
          </a:effectLst>
        </p:spPr>
      </p:pic>
      <p:pic>
        <p:nvPicPr>
          <p:cNvPr id="256" name="Google Shape;256;p31"/>
          <p:cNvPicPr preferRelativeResize="0"/>
          <p:nvPr/>
        </p:nvPicPr>
        <p:blipFill rotWithShape="1">
          <a:blip r:embed="rId10">
            <a:alphaModFix/>
          </a:blip>
          <a:srcRect/>
          <a:stretch/>
        </p:blipFill>
        <p:spPr>
          <a:xfrm>
            <a:off x="9804365" y="3358792"/>
            <a:ext cx="509677" cy="509677"/>
          </a:xfrm>
          <a:prstGeom prst="rect">
            <a:avLst/>
          </a:prstGeom>
          <a:noFill/>
          <a:ln>
            <a:noFill/>
          </a:ln>
          <a:effectLst>
            <a:outerShdw blurRad="50800" dist="38100" dir="2700000" algn="tl" rotWithShape="0">
              <a:srgbClr val="000000">
                <a:alpha val="40000"/>
              </a:srgbClr>
            </a:outerShdw>
          </a:effectLst>
        </p:spPr>
      </p:pic>
      <p:sp>
        <p:nvSpPr>
          <p:cNvPr id="257" name="Google Shape;257;p31"/>
          <p:cNvSpPr/>
          <p:nvPr/>
        </p:nvSpPr>
        <p:spPr>
          <a:xfrm>
            <a:off x="9626553" y="2855958"/>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58" name="Google Shape;258;p31"/>
          <p:cNvSpPr txBox="1"/>
          <p:nvPr/>
        </p:nvSpPr>
        <p:spPr>
          <a:xfrm>
            <a:off x="9613746" y="2828234"/>
            <a:ext cx="70223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.qdff</a:t>
            </a: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259" name="Google Shape;259;p31"/>
          <p:cNvPicPr preferRelativeResize="0"/>
          <p:nvPr/>
        </p:nvPicPr>
        <p:blipFill rotWithShape="1">
          <a:blip r:embed="rId11">
            <a:alphaModFix/>
          </a:blip>
          <a:srcRect/>
          <a:stretch/>
        </p:blipFill>
        <p:spPr>
          <a:xfrm>
            <a:off x="8508488" y="4341925"/>
            <a:ext cx="1785404" cy="1004291"/>
          </a:xfrm>
          <a:prstGeom prst="rect">
            <a:avLst/>
          </a:prstGeom>
          <a:noFill/>
          <a:ln>
            <a:noFill/>
          </a:ln>
          <a:effectLst>
            <a:outerShdw blurRad="50800" dist="38100" dir="2700000" algn="tl" rotWithShape="0">
              <a:srgbClr val="000000">
                <a:alpha val="40000"/>
              </a:srgbClr>
            </a:outerShdw>
          </a:effectLst>
        </p:spPr>
      </p:pic>
      <p:sp>
        <p:nvSpPr>
          <p:cNvPr id="260" name="Google Shape;260;p31"/>
          <p:cNvSpPr/>
          <p:nvPr/>
        </p:nvSpPr>
        <p:spPr>
          <a:xfrm>
            <a:off x="9596836" y="4177041"/>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61" name="Google Shape;261;p31"/>
          <p:cNvSpPr txBox="1"/>
          <p:nvPr/>
        </p:nvSpPr>
        <p:spPr>
          <a:xfrm>
            <a:off x="9584028" y="4149316"/>
            <a:ext cx="70223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.qdff</a:t>
            </a: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cxnSp>
        <p:nvCxnSpPr>
          <p:cNvPr id="262" name="Google Shape;262;p31"/>
          <p:cNvCxnSpPr/>
          <p:nvPr/>
        </p:nvCxnSpPr>
        <p:spPr>
          <a:xfrm>
            <a:off x="2971054" y="4126912"/>
            <a:ext cx="0" cy="1135610"/>
          </a:xfrm>
          <a:prstGeom prst="straightConnector1">
            <a:avLst/>
          </a:prstGeom>
          <a:noFill/>
          <a:ln w="63500" cap="rnd" cmpd="sng">
            <a:solidFill>
              <a:srgbClr val="3333FF"/>
            </a:solidFill>
            <a:prstDash val="solid"/>
            <a:round/>
            <a:headEnd type="triangle" w="med" len="med"/>
            <a:tailEnd type="triangle" w="med" len="med"/>
          </a:ln>
        </p:spPr>
      </p:cxnSp>
      <p:cxnSp>
        <p:nvCxnSpPr>
          <p:cNvPr id="263" name="Google Shape;263;p31"/>
          <p:cNvCxnSpPr/>
          <p:nvPr/>
        </p:nvCxnSpPr>
        <p:spPr>
          <a:xfrm rot="-5400000" flipH="1">
            <a:off x="3680008" y="3789939"/>
            <a:ext cx="1264200" cy="951900"/>
          </a:xfrm>
          <a:prstGeom prst="bentConnector3">
            <a:avLst>
              <a:gd name="adj1" fmla="val 0"/>
            </a:avLst>
          </a:prstGeom>
          <a:noFill/>
          <a:ln w="63500" cap="flat" cmpd="sng">
            <a:solidFill>
              <a:srgbClr val="3333FF"/>
            </a:solidFill>
            <a:prstDash val="solid"/>
            <a:round/>
            <a:headEnd type="triangle" w="med" len="med"/>
            <a:tailEnd type="triangle" w="med" len="med"/>
          </a:ln>
        </p:spPr>
      </p:cxnSp>
      <p:sp>
        <p:nvSpPr>
          <p:cNvPr id="264" name="Google Shape;264;p31"/>
          <p:cNvSpPr/>
          <p:nvPr/>
        </p:nvSpPr>
        <p:spPr>
          <a:xfrm>
            <a:off x="3704080" y="3978868"/>
            <a:ext cx="702233" cy="241012"/>
          </a:xfrm>
          <a:prstGeom prst="roundRect">
            <a:avLst>
              <a:gd name="adj" fmla="val 33459"/>
            </a:avLst>
          </a:prstGeom>
          <a:gradFill>
            <a:gsLst>
              <a:gs pos="0">
                <a:srgbClr val="9A0000"/>
              </a:gs>
              <a:gs pos="100000">
                <a:srgbClr val="D00000"/>
              </a:gs>
            </a:gsLst>
            <a:lin ang="135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265" name="Google Shape;265;p31"/>
          <p:cNvSpPr txBox="1"/>
          <p:nvPr/>
        </p:nvSpPr>
        <p:spPr>
          <a:xfrm>
            <a:off x="3639283" y="3965227"/>
            <a:ext cx="925841" cy="2565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67" b="1">
                <a:solidFill>
                  <a:schemeClr val="lt1"/>
                </a:solidFill>
                <a:latin typeface="Meiryo UI" panose="020B0604030504040204" pitchFamily="50" charset="-128"/>
                <a:ea typeface="Meiryo UI" panose="020B0604030504040204" pitchFamily="50" charset="-128"/>
              </a:rPr>
              <a:t>TCP BBR</a:t>
            </a:r>
            <a:endParaRPr sz="1067"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266" name="Google Shape;266;p31"/>
          <p:cNvSpPr/>
          <p:nvPr/>
        </p:nvSpPr>
        <p:spPr>
          <a:xfrm>
            <a:off x="7355548" y="3467469"/>
            <a:ext cx="841869" cy="841869"/>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grpSp>
        <p:nvGrpSpPr>
          <p:cNvPr id="267" name="Google Shape;267;p31"/>
          <p:cNvGrpSpPr/>
          <p:nvPr/>
        </p:nvGrpSpPr>
        <p:grpSpPr>
          <a:xfrm>
            <a:off x="7566558" y="3581763"/>
            <a:ext cx="432993" cy="622972"/>
            <a:chOff x="5681591" y="3996458"/>
            <a:chExt cx="353664" cy="508836"/>
          </a:xfrm>
        </p:grpSpPr>
        <p:sp>
          <p:nvSpPr>
            <p:cNvPr id="268" name="Google Shape;268;p31"/>
            <p:cNvSpPr/>
            <p:nvPr/>
          </p:nvSpPr>
          <p:spPr>
            <a:xfrm>
              <a:off x="5681591" y="3996458"/>
              <a:ext cx="353664" cy="508836"/>
            </a:xfrm>
            <a:custGeom>
              <a:avLst/>
              <a:gdLst/>
              <a:ahLst/>
              <a:cxnLst/>
              <a:rect l="l" t="t" r="r" b="b"/>
              <a:pathLst>
                <a:path w="353664" h="508836" extrusionOk="0">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69" name="Google Shape;269;p31"/>
            <p:cNvSpPr/>
            <p:nvPr/>
          </p:nvSpPr>
          <p:spPr>
            <a:xfrm>
              <a:off x="5716182" y="4029029"/>
              <a:ext cx="284547" cy="280638"/>
            </a:xfrm>
            <a:custGeom>
              <a:avLst/>
              <a:gdLst/>
              <a:ahLst/>
              <a:cxnLst/>
              <a:rect l="l" t="t" r="r" b="b"/>
              <a:pathLst>
                <a:path w="284547" h="280638" extrusionOk="0">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70" name="Google Shape;270;p31"/>
            <p:cNvSpPr/>
            <p:nvPr/>
          </p:nvSpPr>
          <p:spPr>
            <a:xfrm>
              <a:off x="5893177" y="4356180"/>
              <a:ext cx="101689" cy="92764"/>
            </a:xfrm>
            <a:custGeom>
              <a:avLst/>
              <a:gdLst/>
              <a:ahLst/>
              <a:cxnLst/>
              <a:rect l="l" t="t" r="r" b="b"/>
              <a:pathLst>
                <a:path w="101689" h="92764" extrusionOk="0">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71" name="Google Shape;271;p31"/>
            <p:cNvSpPr/>
            <p:nvPr/>
          </p:nvSpPr>
          <p:spPr>
            <a:xfrm>
              <a:off x="5718201" y="4318462"/>
              <a:ext cx="149178" cy="152305"/>
            </a:xfrm>
            <a:custGeom>
              <a:avLst/>
              <a:gdLst/>
              <a:ahLst/>
              <a:cxnLst/>
              <a:rect l="l" t="t" r="r" b="b"/>
              <a:pathLst>
                <a:path w="149178" h="152305" extrusionOk="0">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72" name="Google Shape;272;p31"/>
            <p:cNvSpPr/>
            <p:nvPr/>
          </p:nvSpPr>
          <p:spPr>
            <a:xfrm>
              <a:off x="5840020" y="4152867"/>
              <a:ext cx="36871" cy="36871"/>
            </a:xfrm>
            <a:custGeom>
              <a:avLst/>
              <a:gdLst/>
              <a:ahLst/>
              <a:cxnLst/>
              <a:rect l="l" t="t" r="r" b="b"/>
              <a:pathLst>
                <a:path w="36871" h="36871" extrusionOk="0">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73" name="Google Shape;273;p31"/>
            <p:cNvSpPr/>
            <p:nvPr/>
          </p:nvSpPr>
          <p:spPr>
            <a:xfrm>
              <a:off x="5782940" y="4254947"/>
              <a:ext cx="110153" cy="146247"/>
            </a:xfrm>
            <a:custGeom>
              <a:avLst/>
              <a:gdLst/>
              <a:ahLst/>
              <a:cxnLst/>
              <a:rect l="l" t="t" r="r" b="b"/>
              <a:pathLst>
                <a:path w="110153" h="146247" extrusionOk="0">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274" name="Google Shape;274;p31"/>
          <p:cNvSpPr/>
          <p:nvPr/>
        </p:nvSpPr>
        <p:spPr>
          <a:xfrm>
            <a:off x="7373085" y="5666104"/>
            <a:ext cx="841869" cy="841869"/>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grpSp>
        <p:nvGrpSpPr>
          <p:cNvPr id="275" name="Google Shape;275;p31"/>
          <p:cNvGrpSpPr/>
          <p:nvPr/>
        </p:nvGrpSpPr>
        <p:grpSpPr>
          <a:xfrm>
            <a:off x="7548075" y="5895281"/>
            <a:ext cx="506668" cy="426757"/>
            <a:chOff x="5683805" y="5518573"/>
            <a:chExt cx="371586" cy="312979"/>
          </a:xfrm>
        </p:grpSpPr>
        <p:sp>
          <p:nvSpPr>
            <p:cNvPr id="276" name="Google Shape;276;p31"/>
            <p:cNvSpPr/>
            <p:nvPr/>
          </p:nvSpPr>
          <p:spPr>
            <a:xfrm>
              <a:off x="5688578" y="5618924"/>
              <a:ext cx="315913" cy="121737"/>
            </a:xfrm>
            <a:custGeom>
              <a:avLst/>
              <a:gdLst/>
              <a:ahLst/>
              <a:cxnLst/>
              <a:rect l="l" t="t" r="r" b="b"/>
              <a:pathLst>
                <a:path w="315913" h="121737" extrusionOk="0">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77" name="Google Shape;277;p31"/>
            <p:cNvSpPr/>
            <p:nvPr/>
          </p:nvSpPr>
          <p:spPr>
            <a:xfrm>
              <a:off x="5693920" y="5741260"/>
              <a:ext cx="305167" cy="90292"/>
            </a:xfrm>
            <a:custGeom>
              <a:avLst/>
              <a:gdLst/>
              <a:ahLst/>
              <a:cxnLst/>
              <a:rect l="l" t="t" r="r" b="b"/>
              <a:pathLst>
                <a:path w="305167" h="90292" extrusionOk="0">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78" name="Google Shape;278;p31"/>
            <p:cNvSpPr/>
            <p:nvPr/>
          </p:nvSpPr>
          <p:spPr>
            <a:xfrm>
              <a:off x="5683805" y="5652330"/>
              <a:ext cx="114245" cy="150998"/>
            </a:xfrm>
            <a:custGeom>
              <a:avLst/>
              <a:gdLst/>
              <a:ahLst/>
              <a:cxnLst/>
              <a:rect l="l" t="t" r="r" b="b"/>
              <a:pathLst>
                <a:path w="114245" h="150998" extrusionOk="0">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79" name="Google Shape;279;p31"/>
            <p:cNvSpPr/>
            <p:nvPr/>
          </p:nvSpPr>
          <p:spPr>
            <a:xfrm>
              <a:off x="5894952" y="5652330"/>
              <a:ext cx="114245" cy="150998"/>
            </a:xfrm>
            <a:custGeom>
              <a:avLst/>
              <a:gdLst/>
              <a:ahLst/>
              <a:cxnLst/>
              <a:rect l="l" t="t" r="r" b="b"/>
              <a:pathLst>
                <a:path w="114245" h="150998" extrusionOk="0">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80" name="Google Shape;280;p31"/>
            <p:cNvSpPr/>
            <p:nvPr/>
          </p:nvSpPr>
          <p:spPr>
            <a:xfrm>
              <a:off x="5742666" y="5518573"/>
              <a:ext cx="312723" cy="85367"/>
            </a:xfrm>
            <a:custGeom>
              <a:avLst/>
              <a:gdLst/>
              <a:ahLst/>
              <a:cxnLst/>
              <a:rect l="l" t="t" r="r" b="b"/>
              <a:pathLst>
                <a:path w="312723" h="85367" extrusionOk="0">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81" name="Google Shape;281;p31"/>
            <p:cNvSpPr/>
            <p:nvPr/>
          </p:nvSpPr>
          <p:spPr>
            <a:xfrm>
              <a:off x="6020663" y="5760481"/>
              <a:ext cx="880" cy="5667"/>
            </a:xfrm>
            <a:custGeom>
              <a:avLst/>
              <a:gdLst/>
              <a:ahLst/>
              <a:cxnLst/>
              <a:rect l="l" t="t" r="r" b="b"/>
              <a:pathLst>
                <a:path w="880" h="5667" extrusionOk="0">
                  <a:moveTo>
                    <a:pt x="0" y="5667"/>
                  </a:moveTo>
                  <a:cubicBezTo>
                    <a:pt x="1107" y="4169"/>
                    <a:pt x="1238" y="2345"/>
                    <a:pt x="0" y="0"/>
                  </a:cubicBezTo>
                  <a:lnTo>
                    <a:pt x="0" y="5667"/>
                  </a:lnTo>
                  <a:lnTo>
                    <a:pt x="0" y="5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82" name="Google Shape;282;p31"/>
            <p:cNvSpPr/>
            <p:nvPr/>
          </p:nvSpPr>
          <p:spPr>
            <a:xfrm>
              <a:off x="5726214" y="5550578"/>
              <a:ext cx="73091" cy="53297"/>
            </a:xfrm>
            <a:custGeom>
              <a:avLst/>
              <a:gdLst/>
              <a:ahLst/>
              <a:cxnLst/>
              <a:rect l="l" t="t" r="r" b="b"/>
              <a:pathLst>
                <a:path w="73091" h="53297" extrusionOk="0">
                  <a:moveTo>
                    <a:pt x="0" y="53297"/>
                  </a:moveTo>
                  <a:lnTo>
                    <a:pt x="7101" y="4765"/>
                  </a:lnTo>
                  <a:cubicBezTo>
                    <a:pt x="7947" y="-1033"/>
                    <a:pt x="15244" y="-1880"/>
                    <a:pt x="20911" y="4114"/>
                  </a:cubicBezTo>
                  <a:lnTo>
                    <a:pt x="73091" y="53297"/>
                  </a:lnTo>
                  <a:lnTo>
                    <a:pt x="0" y="53297"/>
                  </a:lnTo>
                  <a:lnTo>
                    <a:pt x="0" y="5329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83" name="Google Shape;283;p31"/>
            <p:cNvSpPr/>
            <p:nvPr/>
          </p:nvSpPr>
          <p:spPr>
            <a:xfrm>
              <a:off x="6020598" y="5595866"/>
              <a:ext cx="34793" cy="149529"/>
            </a:xfrm>
            <a:custGeom>
              <a:avLst/>
              <a:gdLst/>
              <a:ahLst/>
              <a:cxnLst/>
              <a:rect l="l" t="t" r="r" b="b"/>
              <a:pathLst>
                <a:path w="34793" h="149529" extrusionOk="0">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nvGrpSpPr>
          <p:cNvPr id="284" name="Google Shape;284;p31"/>
          <p:cNvGrpSpPr/>
          <p:nvPr/>
        </p:nvGrpSpPr>
        <p:grpSpPr>
          <a:xfrm>
            <a:off x="7115618" y="4561807"/>
            <a:ext cx="1272149" cy="700805"/>
            <a:chOff x="5382236" y="3152426"/>
            <a:chExt cx="932985" cy="513965"/>
          </a:xfrm>
        </p:grpSpPr>
        <p:grpSp>
          <p:nvGrpSpPr>
            <p:cNvPr id="285" name="Google Shape;285;p31"/>
            <p:cNvGrpSpPr/>
            <p:nvPr/>
          </p:nvGrpSpPr>
          <p:grpSpPr>
            <a:xfrm>
              <a:off x="5382236" y="3398651"/>
              <a:ext cx="366236" cy="267740"/>
              <a:chOff x="9637509" y="2915693"/>
              <a:chExt cx="366236" cy="267740"/>
            </a:xfrm>
          </p:grpSpPr>
          <p:sp>
            <p:nvSpPr>
              <p:cNvPr id="286" name="Google Shape;286;p31"/>
              <p:cNvSpPr/>
              <p:nvPr/>
            </p:nvSpPr>
            <p:spPr>
              <a:xfrm>
                <a:off x="9637509"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nvGrpSpPr>
              <p:cNvPr id="287" name="Google Shape;287;p31"/>
              <p:cNvGrpSpPr/>
              <p:nvPr/>
            </p:nvGrpSpPr>
            <p:grpSpPr>
              <a:xfrm>
                <a:off x="9647019" y="2961685"/>
                <a:ext cx="306045" cy="221748"/>
                <a:chOff x="9647019" y="2961685"/>
                <a:chExt cx="306045" cy="221748"/>
              </a:xfrm>
            </p:grpSpPr>
            <p:sp>
              <p:nvSpPr>
                <p:cNvPr id="288" name="Google Shape;288;p31"/>
                <p:cNvSpPr/>
                <p:nvPr/>
              </p:nvSpPr>
              <p:spPr>
                <a:xfrm>
                  <a:off x="9647019"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89" name="Google Shape;289;p31"/>
                <p:cNvSpPr/>
                <p:nvPr/>
              </p:nvSpPr>
              <p:spPr>
                <a:xfrm>
                  <a:off x="9657052"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290" name="Google Shape;290;p31"/>
              <p:cNvSpPr/>
              <p:nvPr/>
            </p:nvSpPr>
            <p:spPr>
              <a:xfrm>
                <a:off x="9656661"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nvGrpSpPr>
            <p:cNvPr id="291" name="Google Shape;291;p31"/>
            <p:cNvGrpSpPr/>
            <p:nvPr/>
          </p:nvGrpSpPr>
          <p:grpSpPr>
            <a:xfrm>
              <a:off x="5948985" y="3398651"/>
              <a:ext cx="366236" cy="267740"/>
              <a:chOff x="10204258" y="2915693"/>
              <a:chExt cx="366236" cy="267740"/>
            </a:xfrm>
          </p:grpSpPr>
          <p:sp>
            <p:nvSpPr>
              <p:cNvPr id="292" name="Google Shape;292;p31"/>
              <p:cNvSpPr/>
              <p:nvPr/>
            </p:nvSpPr>
            <p:spPr>
              <a:xfrm>
                <a:off x="10204258"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nvGrpSpPr>
              <p:cNvPr id="293" name="Google Shape;293;p31"/>
              <p:cNvGrpSpPr/>
              <p:nvPr/>
            </p:nvGrpSpPr>
            <p:grpSpPr>
              <a:xfrm>
                <a:off x="10213768" y="2961685"/>
                <a:ext cx="306045" cy="221748"/>
                <a:chOff x="10213768" y="2961685"/>
                <a:chExt cx="306045" cy="221748"/>
              </a:xfrm>
            </p:grpSpPr>
            <p:sp>
              <p:nvSpPr>
                <p:cNvPr id="294" name="Google Shape;294;p31"/>
                <p:cNvSpPr/>
                <p:nvPr/>
              </p:nvSpPr>
              <p:spPr>
                <a:xfrm>
                  <a:off x="10213768"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295" name="Google Shape;295;p31"/>
                <p:cNvSpPr/>
                <p:nvPr/>
              </p:nvSpPr>
              <p:spPr>
                <a:xfrm>
                  <a:off x="10223801"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296" name="Google Shape;296;p31"/>
              <p:cNvSpPr/>
              <p:nvPr/>
            </p:nvSpPr>
            <p:spPr>
              <a:xfrm>
                <a:off x="10223410"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nvGrpSpPr>
            <p:cNvPr id="297" name="Google Shape;297;p31"/>
            <p:cNvGrpSpPr/>
            <p:nvPr/>
          </p:nvGrpSpPr>
          <p:grpSpPr>
            <a:xfrm>
              <a:off x="5413635" y="3228366"/>
              <a:ext cx="538932" cy="172109"/>
              <a:chOff x="9668908" y="2745408"/>
              <a:chExt cx="538932" cy="172109"/>
            </a:xfrm>
          </p:grpSpPr>
          <p:sp>
            <p:nvSpPr>
              <p:cNvPr id="298" name="Google Shape;298;p31"/>
              <p:cNvSpPr/>
              <p:nvPr/>
            </p:nvSpPr>
            <p:spPr>
              <a:xfrm>
                <a:off x="9668908" y="2745408"/>
                <a:ext cx="538932" cy="172109"/>
              </a:xfrm>
              <a:custGeom>
                <a:avLst/>
                <a:gdLst/>
                <a:ahLst/>
                <a:cxnLst/>
                <a:rect l="l" t="t" r="r" b="b"/>
                <a:pathLst>
                  <a:path w="538932" h="172109" extrusionOk="0">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9525" cap="flat" cmpd="sng">
                <a:solidFill>
                  <a:srgbClr val="BEBE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nvGrpSpPr>
              <p:cNvPr id="299" name="Google Shape;299;p31"/>
              <p:cNvGrpSpPr/>
              <p:nvPr/>
            </p:nvGrpSpPr>
            <p:grpSpPr>
              <a:xfrm>
                <a:off x="9696177" y="2803301"/>
                <a:ext cx="277610" cy="56382"/>
                <a:chOff x="9696177" y="2803301"/>
                <a:chExt cx="277610" cy="56382"/>
              </a:xfrm>
            </p:grpSpPr>
            <p:sp>
              <p:nvSpPr>
                <p:cNvPr id="300" name="Google Shape;300;p31"/>
                <p:cNvSpPr/>
                <p:nvPr/>
              </p:nvSpPr>
              <p:spPr>
                <a:xfrm rot="-5400000">
                  <a:off x="9696177" y="280330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41A5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301" name="Google Shape;301;p31"/>
                <p:cNvSpPr/>
                <p:nvPr/>
              </p:nvSpPr>
              <p:spPr>
                <a:xfrm rot="-5400000">
                  <a:off x="9769932" y="280331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FF7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302" name="Google Shape;302;p31"/>
                <p:cNvSpPr/>
                <p:nvPr/>
              </p:nvSpPr>
              <p:spPr>
                <a:xfrm rot="-5400000">
                  <a:off x="9843685" y="280332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F438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303" name="Google Shape;303;p31"/>
                <p:cNvSpPr/>
                <p:nvPr/>
              </p:nvSpPr>
              <p:spPr>
                <a:xfrm rot="-5400000">
                  <a:off x="9917438" y="280333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6565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grpSp>
        <p:sp>
          <p:nvSpPr>
            <p:cNvPr id="304" name="Google Shape;304;p31"/>
            <p:cNvSpPr/>
            <p:nvPr/>
          </p:nvSpPr>
          <p:spPr>
            <a:xfrm>
              <a:off x="5612713" y="3152426"/>
              <a:ext cx="672542" cy="357686"/>
            </a:xfrm>
            <a:custGeom>
              <a:avLst/>
              <a:gdLst/>
              <a:ahLst/>
              <a:cxnLst/>
              <a:rect l="l" t="t" r="r" b="b"/>
              <a:pathLst>
                <a:path w="672542" h="357686" extrusionOk="0">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305" name="Google Shape;305;p31"/>
          <p:cNvSpPr/>
          <p:nvPr/>
        </p:nvSpPr>
        <p:spPr>
          <a:xfrm>
            <a:off x="7095235" y="5320890"/>
            <a:ext cx="1319339" cy="286919"/>
          </a:xfrm>
          <a:prstGeom prst="roundRect">
            <a:avLst>
              <a:gd name="adj" fmla="val 33459"/>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306" name="Google Shape;306;p31"/>
          <p:cNvSpPr txBox="1"/>
          <p:nvPr/>
        </p:nvSpPr>
        <p:spPr>
          <a:xfrm>
            <a:off x="6907819" y="5332913"/>
            <a:ext cx="1687629"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rPr>
              <a:t>SMB / </a:t>
            </a:r>
            <a:r>
              <a:rPr lang="en-US" sz="1000" b="1" dirty="0" err="1">
                <a:solidFill>
                  <a:schemeClr val="lt1"/>
                </a:solidFill>
                <a:latin typeface="Meiryo UI" panose="020B0604030504040204" pitchFamily="50" charset="-128"/>
                <a:ea typeface="Meiryo UI" panose="020B0604030504040204" pitchFamily="50" charset="-128"/>
              </a:rPr>
              <a:t>Rsync</a:t>
            </a:r>
            <a:r>
              <a:rPr lang="en-US" sz="1000" b="1" dirty="0">
                <a:solidFill>
                  <a:schemeClr val="lt1"/>
                </a:solidFill>
                <a:latin typeface="Meiryo UI" panose="020B0604030504040204" pitchFamily="50" charset="-128"/>
                <a:ea typeface="Meiryo UI" panose="020B0604030504040204" pitchFamily="50" charset="-128"/>
              </a:rPr>
              <a:t> / FTP</a:t>
            </a:r>
            <a:endParaRPr sz="1100" dirty="0">
              <a:latin typeface="Meiryo UI" panose="020B0604030504040204" pitchFamily="50" charset="-128"/>
              <a:ea typeface="Meiryo UI" panose="020B0604030504040204" pitchFamily="50" charset="-128"/>
            </a:endParaRPr>
          </a:p>
        </p:txBody>
      </p:sp>
      <p:pic>
        <p:nvPicPr>
          <p:cNvPr id="307" name="Google Shape;307;p31"/>
          <p:cNvPicPr preferRelativeResize="0"/>
          <p:nvPr/>
        </p:nvPicPr>
        <p:blipFill rotWithShape="1">
          <a:blip r:embed="rId7">
            <a:alphaModFix/>
          </a:blip>
          <a:srcRect/>
          <a:stretch/>
        </p:blipFill>
        <p:spPr>
          <a:xfrm>
            <a:off x="1799651" y="5067878"/>
            <a:ext cx="269372" cy="838047"/>
          </a:xfrm>
          <a:prstGeom prst="rect">
            <a:avLst/>
          </a:prstGeom>
          <a:noFill/>
          <a:ln>
            <a:noFill/>
          </a:ln>
          <a:effectLst>
            <a:outerShdw blurRad="50800" dist="38100" dir="2700000" algn="tl" rotWithShape="0">
              <a:srgbClr val="000000">
                <a:alpha val="40000"/>
              </a:srgbClr>
            </a:outerShdw>
          </a:effectLst>
        </p:spPr>
      </p:pic>
      <p:sp>
        <p:nvSpPr>
          <p:cNvPr id="308" name="Google Shape;308;p31"/>
          <p:cNvSpPr/>
          <p:nvPr/>
        </p:nvSpPr>
        <p:spPr>
          <a:xfrm>
            <a:off x="9950851" y="4821123"/>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0"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309" name="Google Shape;309;p31"/>
          <p:cNvPicPr preferRelativeResize="0"/>
          <p:nvPr/>
        </p:nvPicPr>
        <p:blipFill rotWithShape="1">
          <a:blip r:embed="rId10">
            <a:alphaModFix/>
          </a:blip>
          <a:srcRect/>
          <a:stretch/>
        </p:blipFill>
        <p:spPr>
          <a:xfrm>
            <a:off x="9774648" y="4706236"/>
            <a:ext cx="509677" cy="509677"/>
          </a:xfrm>
          <a:prstGeom prst="rect">
            <a:avLst/>
          </a:prstGeom>
          <a:noFill/>
          <a:ln>
            <a:noFill/>
          </a:ln>
          <a:effectLst>
            <a:outerShdw blurRad="50800" dist="38100" dir="2700000" algn="tl" rotWithShape="0">
              <a:srgbClr val="000000">
                <a:alpha val="40000"/>
              </a:srgbClr>
            </a:outerShdw>
          </a:effectLst>
        </p:spPr>
      </p:pic>
      <p:sp>
        <p:nvSpPr>
          <p:cNvPr id="310" name="Google Shape;310;p31"/>
          <p:cNvSpPr txBox="1"/>
          <p:nvPr/>
        </p:nvSpPr>
        <p:spPr>
          <a:xfrm>
            <a:off x="10227955" y="4825419"/>
            <a:ext cx="1015980"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latin typeface="Meiryo UI" panose="020B0604030504040204" pitchFamily="50" charset="-128"/>
                <a:ea typeface="Meiryo UI" panose="020B0604030504040204" pitchFamily="50" charset="-128"/>
              </a:rPr>
              <a:t>NYC</a:t>
            </a:r>
            <a:endParaRPr>
              <a:latin typeface="Meiryo UI" panose="020B0604030504040204" pitchFamily="50" charset="-128"/>
              <a:ea typeface="Meiryo UI" panose="020B0604030504040204" pitchFamily="50" charset="-128"/>
            </a:endParaRPr>
          </a:p>
        </p:txBody>
      </p:sp>
      <p:sp>
        <p:nvSpPr>
          <p:cNvPr id="311" name="Google Shape;311;p31"/>
          <p:cNvSpPr/>
          <p:nvPr/>
        </p:nvSpPr>
        <p:spPr>
          <a:xfrm>
            <a:off x="9950851" y="6194142"/>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0"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312" name="Google Shape;312;p31"/>
          <p:cNvPicPr preferRelativeResize="0"/>
          <p:nvPr/>
        </p:nvPicPr>
        <p:blipFill rotWithShape="1">
          <a:blip r:embed="rId10">
            <a:alphaModFix/>
          </a:blip>
          <a:srcRect/>
          <a:stretch/>
        </p:blipFill>
        <p:spPr>
          <a:xfrm>
            <a:off x="9835673" y="6011016"/>
            <a:ext cx="509677" cy="509677"/>
          </a:xfrm>
          <a:prstGeom prst="rect">
            <a:avLst/>
          </a:prstGeom>
          <a:noFill/>
          <a:ln>
            <a:noFill/>
          </a:ln>
          <a:effectLst>
            <a:outerShdw blurRad="50800" dist="38100" dir="2700000" algn="tl" rotWithShape="0">
              <a:srgbClr val="000000">
                <a:alpha val="40000"/>
              </a:srgbClr>
            </a:outerShdw>
          </a:effectLst>
        </p:spPr>
      </p:pic>
      <p:sp>
        <p:nvSpPr>
          <p:cNvPr id="313" name="Google Shape;313;p31"/>
          <p:cNvSpPr txBox="1"/>
          <p:nvPr/>
        </p:nvSpPr>
        <p:spPr>
          <a:xfrm>
            <a:off x="10360043" y="6192911"/>
            <a:ext cx="797135"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latin typeface="Meiryo UI" panose="020B0604030504040204" pitchFamily="50" charset="-128"/>
                <a:ea typeface="Meiryo UI" panose="020B0604030504040204" pitchFamily="50" charset="-128"/>
              </a:rPr>
              <a:t>パリ</a:t>
            </a:r>
            <a:endParaRPr sz="1200" b="1"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314" name="Google Shape;314;p31"/>
          <p:cNvSpPr/>
          <p:nvPr/>
        </p:nvSpPr>
        <p:spPr>
          <a:xfrm>
            <a:off x="5515517" y="3853134"/>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315" name="Google Shape;315;p31"/>
          <p:cNvSpPr txBox="1"/>
          <p:nvPr/>
        </p:nvSpPr>
        <p:spPr>
          <a:xfrm>
            <a:off x="5502708" y="3825408"/>
            <a:ext cx="70223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.qdff</a:t>
            </a: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16" name="Google Shape;316;p31"/>
          <p:cNvSpPr/>
          <p:nvPr/>
        </p:nvSpPr>
        <p:spPr>
          <a:xfrm>
            <a:off x="2547302" y="5779042"/>
            <a:ext cx="912643"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317" name="Google Shape;317;p31"/>
          <p:cNvSpPr txBox="1"/>
          <p:nvPr/>
        </p:nvSpPr>
        <p:spPr>
          <a:xfrm>
            <a:off x="2676496" y="5786291"/>
            <a:ext cx="717666"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solidFill>
                  <a:schemeClr val="dk1"/>
                </a:solidFill>
                <a:latin typeface="Meiryo UI" panose="020B0604030504040204" pitchFamily="50" charset="-128"/>
                <a:ea typeface="Meiryo UI" panose="020B0604030504040204" pitchFamily="50" charset="-128"/>
              </a:rPr>
              <a:t>台北</a:t>
            </a:r>
            <a:endParaRPr sz="1200" b="1"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318" name="Google Shape;318;p31" descr="一張含有 畫畫 的圖片&#10;&#10;自動產生的描述"/>
          <p:cNvPicPr preferRelativeResize="0"/>
          <p:nvPr/>
        </p:nvPicPr>
        <p:blipFill rotWithShape="1">
          <a:blip r:embed="rId12">
            <a:alphaModFix/>
          </a:blip>
          <a:srcRect/>
          <a:stretch/>
        </p:blipFill>
        <p:spPr>
          <a:xfrm>
            <a:off x="3486309" y="5438744"/>
            <a:ext cx="374067" cy="374067"/>
          </a:xfrm>
          <a:prstGeom prst="rect">
            <a:avLst/>
          </a:prstGeom>
          <a:noFill/>
          <a:ln>
            <a:noFill/>
          </a:ln>
          <a:effectLst>
            <a:outerShdw blurRad="50800" dist="38100" dir="2700000" algn="tl" rotWithShape="0">
              <a:srgbClr val="000000">
                <a:alpha val="40000"/>
              </a:srgbClr>
            </a:outerShdw>
          </a:effectLst>
        </p:spPr>
      </p:pic>
      <p:pic>
        <p:nvPicPr>
          <p:cNvPr id="319" name="Google Shape;319;p31" descr="一張含有 畫畫 的圖片&#10;&#10;自動產生的描述"/>
          <p:cNvPicPr preferRelativeResize="0"/>
          <p:nvPr/>
        </p:nvPicPr>
        <p:blipFill rotWithShape="1">
          <a:blip r:embed="rId12">
            <a:alphaModFix/>
          </a:blip>
          <a:srcRect/>
          <a:stretch/>
        </p:blipFill>
        <p:spPr>
          <a:xfrm>
            <a:off x="5843967" y="3510413"/>
            <a:ext cx="374067" cy="374067"/>
          </a:xfrm>
          <a:prstGeom prst="rect">
            <a:avLst/>
          </a:prstGeom>
          <a:noFill/>
          <a:ln>
            <a:noFill/>
          </a:ln>
          <a:effectLst>
            <a:outerShdw blurRad="50800" dist="38100" dir="2700000" algn="tl" rotWithShape="0">
              <a:srgbClr val="000000">
                <a:alpha val="40000"/>
              </a:srgbClr>
            </a:outerShdw>
          </a:effectLst>
        </p:spPr>
      </p:pic>
      <p:pic>
        <p:nvPicPr>
          <p:cNvPr id="320" name="Google Shape;320;p31"/>
          <p:cNvPicPr preferRelativeResize="0"/>
          <p:nvPr/>
        </p:nvPicPr>
        <p:blipFill rotWithShape="1">
          <a:blip r:embed="rId13">
            <a:alphaModFix/>
          </a:blip>
          <a:srcRect/>
          <a:stretch/>
        </p:blipFill>
        <p:spPr>
          <a:xfrm>
            <a:off x="1137983" y="2983176"/>
            <a:ext cx="1073727" cy="850877"/>
          </a:xfrm>
          <a:prstGeom prst="rect">
            <a:avLst/>
          </a:prstGeom>
          <a:noFill/>
          <a:ln>
            <a:noFill/>
          </a:ln>
          <a:effectLst>
            <a:outerShdw blurRad="50800" dist="38100" dir="2700000" algn="tl" rotWithShape="0">
              <a:srgbClr val="000000">
                <a:alpha val="40000"/>
              </a:srgbClr>
            </a:outerShdw>
          </a:effectLst>
        </p:spPr>
      </p:pic>
      <p:sp>
        <p:nvSpPr>
          <p:cNvPr id="321" name="Google Shape;321;p31"/>
          <p:cNvSpPr/>
          <p:nvPr/>
        </p:nvSpPr>
        <p:spPr>
          <a:xfrm>
            <a:off x="2547302" y="3766250"/>
            <a:ext cx="912643"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0"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322" name="Google Shape;322;p31"/>
          <p:cNvSpPr txBox="1"/>
          <p:nvPr/>
        </p:nvSpPr>
        <p:spPr>
          <a:xfrm>
            <a:off x="2676495" y="3773499"/>
            <a:ext cx="722005"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solidFill>
                  <a:schemeClr val="dk1"/>
                </a:solidFill>
                <a:latin typeface="Meiryo UI" panose="020B0604030504040204" pitchFamily="50" charset="-128"/>
                <a:ea typeface="Meiryo UI" panose="020B0604030504040204" pitchFamily="50" charset="-128"/>
              </a:rPr>
              <a:t>台北</a:t>
            </a:r>
            <a:endParaRPr sz="1200" b="1"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323" name="Google Shape;323;p31" descr="A picture containing text, pool ball&#10;&#10;Description automatically generated"/>
          <p:cNvPicPr preferRelativeResize="0"/>
          <p:nvPr/>
        </p:nvPicPr>
        <p:blipFill rotWithShape="1">
          <a:blip r:embed="rId14">
            <a:alphaModFix/>
          </a:blip>
          <a:srcRect/>
          <a:stretch/>
        </p:blipFill>
        <p:spPr>
          <a:xfrm>
            <a:off x="590048" y="1712996"/>
            <a:ext cx="885323" cy="875298"/>
          </a:xfrm>
          <a:prstGeom prst="rect">
            <a:avLst/>
          </a:prstGeom>
          <a:noFill/>
          <a:ln>
            <a:noFill/>
          </a:ln>
        </p:spPr>
      </p:pic>
      <p:grpSp>
        <p:nvGrpSpPr>
          <p:cNvPr id="324" name="Google Shape;324;p31"/>
          <p:cNvGrpSpPr/>
          <p:nvPr/>
        </p:nvGrpSpPr>
        <p:grpSpPr>
          <a:xfrm>
            <a:off x="7056050" y="1595650"/>
            <a:ext cx="3858002" cy="450169"/>
            <a:chOff x="7056050" y="1595650"/>
            <a:chExt cx="3858002" cy="450169"/>
          </a:xfrm>
        </p:grpSpPr>
        <p:grpSp>
          <p:nvGrpSpPr>
            <p:cNvPr id="325" name="Google Shape;325;p31"/>
            <p:cNvGrpSpPr/>
            <p:nvPr/>
          </p:nvGrpSpPr>
          <p:grpSpPr>
            <a:xfrm>
              <a:off x="7056050" y="1636698"/>
              <a:ext cx="1858577" cy="409121"/>
              <a:chOff x="6987961" y="1893412"/>
              <a:chExt cx="1858577" cy="409121"/>
            </a:xfrm>
          </p:grpSpPr>
          <p:pic>
            <p:nvPicPr>
              <p:cNvPr id="326" name="Google Shape;326;p31"/>
              <p:cNvPicPr preferRelativeResize="0"/>
              <p:nvPr/>
            </p:nvPicPr>
            <p:blipFill rotWithShape="1">
              <a:blip r:embed="rId15">
                <a:alphaModFix/>
              </a:blip>
              <a:srcRect/>
              <a:stretch/>
            </p:blipFill>
            <p:spPr>
              <a:xfrm>
                <a:off x="7448996" y="1893412"/>
                <a:ext cx="409123" cy="409121"/>
              </a:xfrm>
              <a:prstGeom prst="rect">
                <a:avLst/>
              </a:prstGeom>
              <a:noFill/>
              <a:ln>
                <a:noFill/>
              </a:ln>
            </p:spPr>
          </p:pic>
          <p:pic>
            <p:nvPicPr>
              <p:cNvPr id="327" name="Google Shape;327;p31"/>
              <p:cNvPicPr preferRelativeResize="0"/>
              <p:nvPr/>
            </p:nvPicPr>
            <p:blipFill rotWithShape="1">
              <a:blip r:embed="rId16">
                <a:alphaModFix/>
              </a:blip>
              <a:srcRect/>
              <a:stretch/>
            </p:blipFill>
            <p:spPr>
              <a:xfrm>
                <a:off x="6987961" y="1893412"/>
                <a:ext cx="409123" cy="409121"/>
              </a:xfrm>
              <a:prstGeom prst="rect">
                <a:avLst/>
              </a:prstGeom>
              <a:noFill/>
              <a:ln>
                <a:noFill/>
              </a:ln>
            </p:spPr>
          </p:pic>
          <p:pic>
            <p:nvPicPr>
              <p:cNvPr id="328" name="Google Shape;328;p31"/>
              <p:cNvPicPr preferRelativeResize="0"/>
              <p:nvPr/>
            </p:nvPicPr>
            <p:blipFill rotWithShape="1">
              <a:blip r:embed="rId17">
                <a:alphaModFix/>
              </a:blip>
              <a:srcRect/>
              <a:stretch/>
            </p:blipFill>
            <p:spPr>
              <a:xfrm>
                <a:off x="7910032" y="1893412"/>
                <a:ext cx="409123" cy="409121"/>
              </a:xfrm>
              <a:prstGeom prst="rect">
                <a:avLst/>
              </a:prstGeom>
              <a:noFill/>
              <a:ln>
                <a:noFill/>
              </a:ln>
            </p:spPr>
          </p:pic>
          <p:pic>
            <p:nvPicPr>
              <p:cNvPr id="329" name="Google Shape;329;p31"/>
              <p:cNvPicPr preferRelativeResize="0"/>
              <p:nvPr/>
            </p:nvPicPr>
            <p:blipFill rotWithShape="1">
              <a:blip r:embed="rId18">
                <a:alphaModFix/>
              </a:blip>
              <a:srcRect/>
              <a:stretch/>
            </p:blipFill>
            <p:spPr>
              <a:xfrm>
                <a:off x="8406465" y="1920022"/>
                <a:ext cx="440073" cy="318938"/>
              </a:xfrm>
              <a:prstGeom prst="rect">
                <a:avLst/>
              </a:prstGeom>
              <a:noFill/>
              <a:ln>
                <a:noFill/>
              </a:ln>
            </p:spPr>
          </p:pic>
        </p:grpSp>
        <p:grpSp>
          <p:nvGrpSpPr>
            <p:cNvPr id="330" name="Google Shape;330;p31"/>
            <p:cNvGrpSpPr/>
            <p:nvPr/>
          </p:nvGrpSpPr>
          <p:grpSpPr>
            <a:xfrm>
              <a:off x="9046836" y="1595650"/>
              <a:ext cx="1867216" cy="409121"/>
              <a:chOff x="7119686" y="1432378"/>
              <a:chExt cx="1867216" cy="409121"/>
            </a:xfrm>
          </p:grpSpPr>
          <p:pic>
            <p:nvPicPr>
              <p:cNvPr id="331" name="Google Shape;331;p31"/>
              <p:cNvPicPr preferRelativeResize="0"/>
              <p:nvPr/>
            </p:nvPicPr>
            <p:blipFill rotWithShape="1">
              <a:blip r:embed="rId19">
                <a:alphaModFix/>
              </a:blip>
              <a:srcRect/>
              <a:stretch/>
            </p:blipFill>
            <p:spPr>
              <a:xfrm>
                <a:off x="7119686" y="1432378"/>
                <a:ext cx="409123" cy="409121"/>
              </a:xfrm>
              <a:prstGeom prst="rect">
                <a:avLst/>
              </a:prstGeom>
              <a:noFill/>
              <a:ln>
                <a:noFill/>
              </a:ln>
            </p:spPr>
          </p:pic>
          <p:pic>
            <p:nvPicPr>
              <p:cNvPr id="332" name="Google Shape;332;p31"/>
              <p:cNvPicPr preferRelativeResize="0"/>
              <p:nvPr/>
            </p:nvPicPr>
            <p:blipFill rotWithShape="1">
              <a:blip r:embed="rId20">
                <a:alphaModFix/>
              </a:blip>
              <a:srcRect/>
              <a:stretch/>
            </p:blipFill>
            <p:spPr>
              <a:xfrm>
                <a:off x="7580720" y="1432378"/>
                <a:ext cx="409123" cy="409121"/>
              </a:xfrm>
              <a:prstGeom prst="rect">
                <a:avLst/>
              </a:prstGeom>
              <a:noFill/>
              <a:ln>
                <a:noFill/>
              </a:ln>
            </p:spPr>
          </p:pic>
          <p:pic>
            <p:nvPicPr>
              <p:cNvPr id="333" name="Google Shape;333;p31" descr="Alibaba Cloud"/>
              <p:cNvPicPr preferRelativeResize="0"/>
              <p:nvPr/>
            </p:nvPicPr>
            <p:blipFill rotWithShape="1">
              <a:blip r:embed="rId21">
                <a:alphaModFix/>
              </a:blip>
              <a:srcRect r="49553" b="-4110"/>
              <a:stretch/>
            </p:blipFill>
            <p:spPr>
              <a:xfrm>
                <a:off x="8017690" y="1493509"/>
                <a:ext cx="470560" cy="286482"/>
              </a:xfrm>
              <a:prstGeom prst="rect">
                <a:avLst/>
              </a:prstGeom>
              <a:noFill/>
              <a:ln>
                <a:noFill/>
              </a:ln>
            </p:spPr>
          </p:pic>
          <p:pic>
            <p:nvPicPr>
              <p:cNvPr id="334" name="Google Shape;334;p31" descr="百度網盤- 維基百科，自由的百科全書"/>
              <p:cNvPicPr preferRelativeResize="0"/>
              <p:nvPr/>
            </p:nvPicPr>
            <p:blipFill rotWithShape="1">
              <a:blip r:embed="rId22">
                <a:alphaModFix/>
              </a:blip>
              <a:srcRect b="39575"/>
              <a:stretch/>
            </p:blipFill>
            <p:spPr>
              <a:xfrm>
                <a:off x="8453236" y="1432534"/>
                <a:ext cx="533666" cy="388564"/>
              </a:xfrm>
              <a:prstGeom prst="rect">
                <a:avLst/>
              </a:prstGeom>
              <a:noFill/>
              <a:ln>
                <a:noFill/>
              </a:ln>
            </p:spPr>
          </p:pic>
        </p:grpSp>
      </p:grpSp>
    </p:spTree>
    <p:extLst>
      <p:ext uri="{BB962C8B-B14F-4D97-AF65-F5344CB8AC3E}">
        <p14:creationId xmlns:p14="http://schemas.microsoft.com/office/powerpoint/2010/main" val="4050487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2"/>
          <p:cNvSpPr txBox="1">
            <a:spLocks noGrp="1"/>
          </p:cNvSpPr>
          <p:nvPr>
            <p:ph type="title" idx="4294967295"/>
          </p:nvPr>
        </p:nvSpPr>
        <p:spPr>
          <a:xfrm>
            <a:off x="854925" y="150893"/>
            <a:ext cx="10991883" cy="1295686"/>
          </a:xfrm>
          <a:prstGeom prst="rect">
            <a:avLst/>
          </a:prstGeom>
          <a:noFill/>
          <a:ln>
            <a:noFill/>
          </a:ln>
        </p:spPr>
        <p:txBody>
          <a:bodyPr spcFirstLastPara="1" wrap="square" lIns="121900" tIns="60950" rIns="121900" bIns="60950" anchor="t" anchorCtr="0">
            <a:noAutofit/>
          </a:bodyPr>
          <a:lstStyle/>
          <a:p>
            <a:pPr lvl="0"/>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リアルタイムの</a:t>
            </a:r>
            <a:r>
              <a:rPr lang="en-US" altLang="ja-JP" sz="4000" b="1" dirty="0" err="1">
                <a:solidFill>
                  <a:schemeClr val="lt1"/>
                </a:solidFill>
                <a:latin typeface="Meiryo UI" panose="020B0604030504040204" pitchFamily="50" charset="-128"/>
                <a:ea typeface="Meiryo UI" panose="020B0604030504040204" pitchFamily="50" charset="-128"/>
                <a:cs typeface="Arial"/>
                <a:sym typeface="Arial"/>
              </a:rPr>
              <a:t>SnapSync</a:t>
            </a:r>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により</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a:t>
            </a:r>
            <a:r>
              <a:rPr lang="en-US" altLang="ja-JP" sz="4000" b="1" dirty="0">
                <a:solidFill>
                  <a:schemeClr val="lt1"/>
                </a:solidFill>
                <a:latin typeface="Meiryo UI" panose="020B0604030504040204" pitchFamily="50" charset="-128"/>
                <a:ea typeface="Meiryo UI" panose="020B0604030504040204" pitchFamily="50" charset="-128"/>
                <a:cs typeface="Arial"/>
                <a:sym typeface="Arial"/>
              </a:rPr>
              <a:t/>
            </a:r>
            <a:br>
              <a:rPr lang="en-US" altLang="ja-JP" sz="4000" b="1" dirty="0">
                <a:solidFill>
                  <a:schemeClr val="lt1"/>
                </a:solidFill>
                <a:latin typeface="Meiryo UI" panose="020B0604030504040204" pitchFamily="50" charset="-128"/>
                <a:ea typeface="Meiryo UI" panose="020B0604030504040204" pitchFamily="50" charset="-128"/>
                <a:cs typeface="Arial"/>
                <a:sym typeface="Arial"/>
              </a:rPr>
            </a:b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最</a:t>
            </a:r>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小限の</a:t>
            </a:r>
            <a:r>
              <a:rPr lang="en-US" altLang="ja-JP" sz="4000" b="1" dirty="0" smtClean="0">
                <a:solidFill>
                  <a:schemeClr val="lt1"/>
                </a:solidFill>
                <a:latin typeface="Meiryo UI" panose="020B0604030504040204" pitchFamily="50" charset="-128"/>
                <a:ea typeface="Meiryo UI" panose="020B0604030504040204" pitchFamily="50" charset="-128"/>
                <a:cs typeface="Arial"/>
                <a:sym typeface="Arial"/>
              </a:rPr>
              <a:t>RPO</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で</a:t>
            </a:r>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ディザスタリカバ</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リを</a:t>
            </a:r>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実</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現</a:t>
            </a:r>
            <a:endParaRPr sz="3200" b="1"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341" name="Google Shape;341;p32"/>
          <p:cNvSpPr txBox="1"/>
          <p:nvPr/>
        </p:nvSpPr>
        <p:spPr>
          <a:xfrm>
            <a:off x="6350867" y="2501404"/>
            <a:ext cx="2257349" cy="379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本番サーバ</a:t>
            </a:r>
            <a:r>
              <a:rPr lang="en-US" sz="1600" b="1" dirty="0">
                <a:solidFill>
                  <a:schemeClr val="lt1"/>
                </a:solidFill>
                <a:latin typeface="Meiryo UI" panose="020B0604030504040204" pitchFamily="50" charset="-128"/>
                <a:ea typeface="Meiryo UI" panose="020B0604030504040204" pitchFamily="50" charset="-128"/>
              </a:rPr>
              <a:t>ー</a:t>
            </a:r>
            <a:endParaRPr sz="1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342" name="Google Shape;342;p32"/>
          <p:cNvGrpSpPr/>
          <p:nvPr/>
        </p:nvGrpSpPr>
        <p:grpSpPr>
          <a:xfrm>
            <a:off x="4060618" y="5118345"/>
            <a:ext cx="1782020" cy="341541"/>
            <a:chOff x="4388896" y="4191428"/>
            <a:chExt cx="1165610" cy="223402"/>
          </a:xfrm>
        </p:grpSpPr>
        <p:sp>
          <p:nvSpPr>
            <p:cNvPr id="343" name="Google Shape;343;p32"/>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44" name="Google Shape;344;p32"/>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45" name="Google Shape;345;p32"/>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46" name="Google Shape;346;p32"/>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47" name="Google Shape;347;p32"/>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48" name="Google Shape;348;p32"/>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49" name="Google Shape;349;p32"/>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0" name="Google Shape;350;p32"/>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1" name="Google Shape;351;p32"/>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2" name="Google Shape;352;p32"/>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3" name="Google Shape;353;p32"/>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4" name="Google Shape;354;p32"/>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5" name="Google Shape;355;p32"/>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6" name="Google Shape;356;p32"/>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7" name="Google Shape;357;p32"/>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8" name="Google Shape;358;p32"/>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59" name="Google Shape;359;p32"/>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0" name="Google Shape;360;p32"/>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1" name="Google Shape;361;p32"/>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2" name="Google Shape;362;p32"/>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3" name="Google Shape;363;p32"/>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4" name="Google Shape;364;p32"/>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5" name="Google Shape;365;p32"/>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6" name="Google Shape;366;p32"/>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7" name="Google Shape;367;p32"/>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8" name="Google Shape;368;p32"/>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69" name="Google Shape;369;p32"/>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0" name="Google Shape;370;p32"/>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1" name="Google Shape;371;p32"/>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2" name="Google Shape;372;p32"/>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3" name="Google Shape;373;p32"/>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4" name="Google Shape;374;p32"/>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5" name="Google Shape;375;p32"/>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6" name="Google Shape;376;p32"/>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7" name="Google Shape;377;p32"/>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8" name="Google Shape;378;p32"/>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79" name="Google Shape;379;p32"/>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0" name="Google Shape;380;p32"/>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1" name="Google Shape;381;p32"/>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2" name="Google Shape;382;p32"/>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3" name="Google Shape;383;p32"/>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cxnSp>
        <p:nvCxnSpPr>
          <p:cNvPr id="384" name="Google Shape;384;p32"/>
          <p:cNvCxnSpPr/>
          <p:nvPr/>
        </p:nvCxnSpPr>
        <p:spPr>
          <a:xfrm>
            <a:off x="1906328" y="3653843"/>
            <a:ext cx="4309" cy="1268347"/>
          </a:xfrm>
          <a:prstGeom prst="straightConnector1">
            <a:avLst/>
          </a:prstGeom>
          <a:noFill/>
          <a:ln w="19050" cap="flat" cmpd="sng">
            <a:solidFill>
              <a:srgbClr val="00379A"/>
            </a:solidFill>
            <a:prstDash val="solid"/>
            <a:round/>
            <a:headEnd type="none" w="sm" len="sm"/>
            <a:tailEnd type="triangle" w="med" len="med"/>
          </a:ln>
        </p:spPr>
      </p:cxnSp>
      <p:grpSp>
        <p:nvGrpSpPr>
          <p:cNvPr id="385" name="Google Shape;385;p32"/>
          <p:cNvGrpSpPr/>
          <p:nvPr/>
        </p:nvGrpSpPr>
        <p:grpSpPr>
          <a:xfrm>
            <a:off x="1291976" y="2713952"/>
            <a:ext cx="1209541" cy="939888"/>
            <a:chOff x="-1775124" y="4074892"/>
            <a:chExt cx="620254" cy="492851"/>
          </a:xfrm>
        </p:grpSpPr>
        <p:sp>
          <p:nvSpPr>
            <p:cNvPr id="386" name="Google Shape;386;p32"/>
            <p:cNvSpPr/>
            <p:nvPr/>
          </p:nvSpPr>
          <p:spPr>
            <a:xfrm>
              <a:off x="-1775124" y="4074892"/>
              <a:ext cx="620254" cy="405123"/>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0D60FE"/>
                </a:gs>
                <a:gs pos="100000">
                  <a:srgbClr val="4092E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7" name="Google Shape;387;p32"/>
            <p:cNvSpPr/>
            <p:nvPr/>
          </p:nvSpPr>
          <p:spPr>
            <a:xfrm>
              <a:off x="-1617128" y="4548185"/>
              <a:ext cx="318508" cy="195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0D60FE"/>
                </a:gs>
                <a:gs pos="100000">
                  <a:srgbClr val="4092E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8" name="Google Shape;388;p32"/>
            <p:cNvSpPr/>
            <p:nvPr/>
          </p:nvSpPr>
          <p:spPr>
            <a:xfrm>
              <a:off x="-1553595" y="4494571"/>
              <a:ext cx="192782" cy="41910"/>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0D60FE"/>
                </a:gs>
                <a:gs pos="100000">
                  <a:srgbClr val="4092E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cxnSp>
        <p:nvCxnSpPr>
          <p:cNvPr id="389" name="Google Shape;389;p32"/>
          <p:cNvCxnSpPr/>
          <p:nvPr/>
        </p:nvCxnSpPr>
        <p:spPr>
          <a:xfrm>
            <a:off x="2725818" y="5271458"/>
            <a:ext cx="1269663" cy="0"/>
          </a:xfrm>
          <a:prstGeom prst="straightConnector1">
            <a:avLst/>
          </a:prstGeom>
          <a:noFill/>
          <a:ln w="19050" cap="flat" cmpd="sng">
            <a:solidFill>
              <a:srgbClr val="00379A"/>
            </a:solidFill>
            <a:prstDash val="solid"/>
            <a:round/>
            <a:headEnd type="none" w="sm" len="sm"/>
            <a:tailEnd type="triangle" w="med" len="med"/>
          </a:ln>
        </p:spPr>
      </p:cxnSp>
      <p:sp>
        <p:nvSpPr>
          <p:cNvPr id="390" name="Google Shape;390;p32"/>
          <p:cNvSpPr/>
          <p:nvPr/>
        </p:nvSpPr>
        <p:spPr>
          <a:xfrm>
            <a:off x="1057507" y="3913195"/>
            <a:ext cx="833883" cy="31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b="1" dirty="0" smtClean="0">
                <a:solidFill>
                  <a:schemeClr val="lt1"/>
                </a:solidFill>
                <a:latin typeface="Meiryo UI" panose="020B0604030504040204" pitchFamily="50" charset="-128"/>
                <a:ea typeface="Meiryo UI" panose="020B0604030504040204" pitchFamily="50" charset="-128"/>
              </a:rPr>
              <a:t>通常時</a:t>
            </a:r>
            <a:endParaRPr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1" name="Google Shape;391;p32"/>
          <p:cNvSpPr/>
          <p:nvPr/>
        </p:nvSpPr>
        <p:spPr>
          <a:xfrm>
            <a:off x="946557" y="5568979"/>
            <a:ext cx="1740047" cy="31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67" b="1">
                <a:solidFill>
                  <a:schemeClr val="lt1"/>
                </a:solidFill>
                <a:latin typeface="Meiryo UI" panose="020B0604030504040204" pitchFamily="50" charset="-128"/>
                <a:ea typeface="Meiryo UI" panose="020B0604030504040204" pitchFamily="50" charset="-128"/>
              </a:rPr>
              <a:t>プライマリNAS</a:t>
            </a:r>
            <a:endParaRPr sz="1467"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92" name="Google Shape;392;p32"/>
          <p:cNvSpPr/>
          <p:nvPr/>
        </p:nvSpPr>
        <p:spPr>
          <a:xfrm>
            <a:off x="4094393" y="5568979"/>
            <a:ext cx="1740047" cy="31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67" b="1">
                <a:solidFill>
                  <a:schemeClr val="lt1"/>
                </a:solidFill>
                <a:latin typeface="Meiryo UI" panose="020B0604030504040204" pitchFamily="50" charset="-128"/>
                <a:ea typeface="Meiryo UI" panose="020B0604030504040204" pitchFamily="50" charset="-128"/>
              </a:rPr>
              <a:t>セカンダリNAS</a:t>
            </a:r>
            <a:endParaRPr sz="1467"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93" name="Google Shape;393;p32"/>
          <p:cNvSpPr/>
          <p:nvPr/>
        </p:nvSpPr>
        <p:spPr>
          <a:xfrm>
            <a:off x="2482495" y="4912212"/>
            <a:ext cx="1740047" cy="2974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333" b="1">
                <a:solidFill>
                  <a:schemeClr val="lt1"/>
                </a:solidFill>
                <a:latin typeface="Meiryo UI" panose="020B0604030504040204" pitchFamily="50" charset="-128"/>
                <a:ea typeface="Meiryo UI" panose="020B0604030504040204" pitchFamily="50" charset="-128"/>
              </a:rPr>
              <a:t>スケジュールによる</a:t>
            </a:r>
            <a:endParaRPr sz="1333"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94" name="Google Shape;394;p32"/>
          <p:cNvSpPr/>
          <p:nvPr/>
        </p:nvSpPr>
        <p:spPr>
          <a:xfrm>
            <a:off x="2506685" y="5335657"/>
            <a:ext cx="1740047" cy="28732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67" b="1">
                <a:solidFill>
                  <a:schemeClr val="lt1"/>
                </a:solidFill>
                <a:latin typeface="Meiryo UI" panose="020B0604030504040204" pitchFamily="50" charset="-128"/>
                <a:ea typeface="Meiryo UI" panose="020B0604030504040204" pitchFamily="50" charset="-128"/>
              </a:rPr>
              <a:t>スナップショット送信</a:t>
            </a:r>
            <a:endParaRPr sz="1267"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nvGrpSpPr>
          <p:cNvPr id="395" name="Google Shape;395;p32"/>
          <p:cNvGrpSpPr/>
          <p:nvPr/>
        </p:nvGrpSpPr>
        <p:grpSpPr>
          <a:xfrm>
            <a:off x="9580889" y="5107451"/>
            <a:ext cx="1782020" cy="341541"/>
            <a:chOff x="4388896" y="4191428"/>
            <a:chExt cx="1165610" cy="223402"/>
          </a:xfrm>
        </p:grpSpPr>
        <p:sp>
          <p:nvSpPr>
            <p:cNvPr id="396" name="Google Shape;396;p32"/>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97" name="Google Shape;397;p32"/>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98" name="Google Shape;398;p32"/>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99" name="Google Shape;399;p32"/>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0" name="Google Shape;400;p32"/>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1" name="Google Shape;401;p32"/>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2" name="Google Shape;402;p32"/>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3" name="Google Shape;403;p32"/>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4" name="Google Shape;404;p32"/>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5" name="Google Shape;405;p32"/>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6" name="Google Shape;406;p32"/>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7" name="Google Shape;407;p32"/>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8" name="Google Shape;408;p32"/>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09" name="Google Shape;409;p32"/>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0" name="Google Shape;410;p32"/>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1" name="Google Shape;411;p32"/>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2" name="Google Shape;412;p32"/>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3" name="Google Shape;413;p32"/>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4" name="Google Shape;414;p32"/>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5" name="Google Shape;415;p32"/>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6" name="Google Shape;416;p32"/>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7" name="Google Shape;417;p32"/>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8" name="Google Shape;418;p32"/>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19" name="Google Shape;419;p32"/>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0" name="Google Shape;420;p32"/>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1" name="Google Shape;421;p32"/>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2" name="Google Shape;422;p32"/>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3" name="Google Shape;423;p32"/>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4" name="Google Shape;424;p32"/>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5" name="Google Shape;425;p32"/>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6" name="Google Shape;426;p32"/>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7" name="Google Shape;427;p32"/>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8" name="Google Shape;428;p32"/>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29" name="Google Shape;429;p32"/>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30" name="Google Shape;430;p32"/>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31" name="Google Shape;431;p32"/>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32" name="Google Shape;432;p32"/>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33" name="Google Shape;433;p32"/>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34" name="Google Shape;434;p32"/>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35" name="Google Shape;435;p32"/>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36" name="Google Shape;436;p32"/>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cxnSp>
        <p:nvCxnSpPr>
          <p:cNvPr id="437" name="Google Shape;437;p32"/>
          <p:cNvCxnSpPr/>
          <p:nvPr/>
        </p:nvCxnSpPr>
        <p:spPr>
          <a:xfrm>
            <a:off x="7330315" y="3071070"/>
            <a:ext cx="37567" cy="1898275"/>
          </a:xfrm>
          <a:prstGeom prst="straightConnector1">
            <a:avLst/>
          </a:prstGeom>
          <a:noFill/>
          <a:ln w="19050" cap="flat" cmpd="sng">
            <a:solidFill>
              <a:srgbClr val="00379A"/>
            </a:solidFill>
            <a:prstDash val="solid"/>
            <a:round/>
            <a:headEnd type="none" w="sm" len="sm"/>
            <a:tailEnd type="triangle" w="med" len="med"/>
          </a:ln>
        </p:spPr>
      </p:cxnSp>
      <p:sp>
        <p:nvSpPr>
          <p:cNvPr id="438" name="Google Shape;438;p32"/>
          <p:cNvSpPr/>
          <p:nvPr/>
        </p:nvSpPr>
        <p:spPr>
          <a:xfrm>
            <a:off x="6533999" y="3649106"/>
            <a:ext cx="833883" cy="31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b="1" dirty="0" smtClean="0">
                <a:solidFill>
                  <a:schemeClr val="lt1"/>
                </a:solidFill>
                <a:latin typeface="Meiryo UI" panose="020B0604030504040204" pitchFamily="50" charset="-128"/>
                <a:ea typeface="Meiryo UI" panose="020B0604030504040204" pitchFamily="50" charset="-128"/>
              </a:rPr>
              <a:t>通常時</a:t>
            </a:r>
            <a:endParaRPr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9" name="Google Shape;439;p32"/>
          <p:cNvSpPr/>
          <p:nvPr/>
        </p:nvSpPr>
        <p:spPr>
          <a:xfrm>
            <a:off x="6454754" y="5568979"/>
            <a:ext cx="1740047" cy="31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67" b="1">
                <a:solidFill>
                  <a:schemeClr val="lt1"/>
                </a:solidFill>
                <a:latin typeface="Meiryo UI" panose="020B0604030504040204" pitchFamily="50" charset="-128"/>
                <a:ea typeface="Meiryo UI" panose="020B0604030504040204" pitchFamily="50" charset="-128"/>
              </a:rPr>
              <a:t>プライマリNAS</a:t>
            </a:r>
            <a:endParaRPr sz="1467"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40" name="Google Shape;440;p32"/>
          <p:cNvSpPr/>
          <p:nvPr/>
        </p:nvSpPr>
        <p:spPr>
          <a:xfrm>
            <a:off x="9602590" y="5568979"/>
            <a:ext cx="1740047" cy="31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67" b="1">
                <a:solidFill>
                  <a:schemeClr val="lt1"/>
                </a:solidFill>
                <a:latin typeface="Meiryo UI" panose="020B0604030504040204" pitchFamily="50" charset="-128"/>
                <a:ea typeface="Meiryo UI" panose="020B0604030504040204" pitchFamily="50" charset="-128"/>
              </a:rPr>
              <a:t>セカンダリNAS</a:t>
            </a:r>
            <a:endParaRPr sz="1467" b="0" i="0" u="none" strike="noStrike" cap="none">
              <a:solidFill>
                <a:schemeClr val="lt1"/>
              </a:solidFill>
              <a:latin typeface="Meiryo UI" panose="020B0604030504040204" pitchFamily="50" charset="-128"/>
              <a:ea typeface="Meiryo UI" panose="020B0604030504040204" pitchFamily="50" charset="-128"/>
              <a:sym typeface="Arial"/>
            </a:endParaRPr>
          </a:p>
        </p:txBody>
      </p:sp>
      <p:cxnSp>
        <p:nvCxnSpPr>
          <p:cNvPr id="441" name="Google Shape;441;p32"/>
          <p:cNvCxnSpPr/>
          <p:nvPr/>
        </p:nvCxnSpPr>
        <p:spPr>
          <a:xfrm>
            <a:off x="8246105" y="5268800"/>
            <a:ext cx="1269663" cy="0"/>
          </a:xfrm>
          <a:prstGeom prst="straightConnector1">
            <a:avLst/>
          </a:prstGeom>
          <a:noFill/>
          <a:ln w="19050" cap="flat" cmpd="sng">
            <a:solidFill>
              <a:srgbClr val="00379A"/>
            </a:solidFill>
            <a:prstDash val="solid"/>
            <a:round/>
            <a:headEnd type="none" w="sm" len="sm"/>
            <a:tailEnd type="triangle" w="med" len="med"/>
          </a:ln>
        </p:spPr>
      </p:cxnSp>
      <p:sp>
        <p:nvSpPr>
          <p:cNvPr id="442" name="Google Shape;442;p32"/>
          <p:cNvSpPr/>
          <p:nvPr/>
        </p:nvSpPr>
        <p:spPr>
          <a:xfrm>
            <a:off x="7994261" y="5391659"/>
            <a:ext cx="1740047" cy="5025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b="1" dirty="0" err="1">
                <a:solidFill>
                  <a:schemeClr val="lt1"/>
                </a:solidFill>
                <a:latin typeface="Meiryo UI" panose="020B0604030504040204" pitchFamily="50" charset="-128"/>
                <a:ea typeface="Meiryo UI" panose="020B0604030504040204" pitchFamily="50" charset="-128"/>
              </a:rPr>
              <a:t>リアルタイムスナップショット</a:t>
            </a:r>
            <a:endParaRPr sz="11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443" name="Google Shape;443;p32"/>
          <p:cNvCxnSpPr/>
          <p:nvPr/>
        </p:nvCxnSpPr>
        <p:spPr>
          <a:xfrm>
            <a:off x="7720499" y="3071068"/>
            <a:ext cx="1838989" cy="1851122"/>
          </a:xfrm>
          <a:prstGeom prst="straightConnector1">
            <a:avLst/>
          </a:prstGeom>
          <a:noFill/>
          <a:ln w="19050" cap="rnd" cmpd="sng">
            <a:solidFill>
              <a:srgbClr val="00379A"/>
            </a:solidFill>
            <a:prstDash val="dash"/>
            <a:round/>
            <a:headEnd type="none" w="sm" len="sm"/>
            <a:tailEnd type="triangle" w="med" len="med"/>
          </a:ln>
        </p:spPr>
      </p:cxnSp>
      <p:grpSp>
        <p:nvGrpSpPr>
          <p:cNvPr id="444" name="Google Shape;444;p32"/>
          <p:cNvGrpSpPr/>
          <p:nvPr/>
        </p:nvGrpSpPr>
        <p:grpSpPr>
          <a:xfrm>
            <a:off x="6439663" y="2908827"/>
            <a:ext cx="1992229" cy="240091"/>
            <a:chOff x="6409340" y="2839578"/>
            <a:chExt cx="2149752" cy="259074"/>
          </a:xfrm>
        </p:grpSpPr>
        <p:sp>
          <p:nvSpPr>
            <p:cNvPr id="445" name="Google Shape;445;p32"/>
            <p:cNvSpPr/>
            <p:nvPr/>
          </p:nvSpPr>
          <p:spPr>
            <a:xfrm>
              <a:off x="6410338" y="2847594"/>
              <a:ext cx="2148754" cy="251058"/>
            </a:xfrm>
            <a:prstGeom prst="roundRect">
              <a:avLst>
                <a:gd name="adj" fmla="val 9313"/>
              </a:avLst>
            </a:prstGeom>
            <a:gradFill>
              <a:gsLst>
                <a:gs pos="0">
                  <a:srgbClr val="1B3394"/>
                </a:gs>
                <a:gs pos="4000">
                  <a:srgbClr val="1B3394"/>
                </a:gs>
                <a:gs pos="100000">
                  <a:srgbClr val="3259A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533" b="1"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446" name="Google Shape;446;p32"/>
            <p:cNvPicPr preferRelativeResize="0"/>
            <p:nvPr/>
          </p:nvPicPr>
          <p:blipFill rotWithShape="1">
            <a:blip r:embed="rId3">
              <a:alphaModFix/>
            </a:blip>
            <a:srcRect/>
            <a:stretch/>
          </p:blipFill>
          <p:spPr>
            <a:xfrm>
              <a:off x="6409340" y="2839578"/>
              <a:ext cx="2149751" cy="259073"/>
            </a:xfrm>
            <a:prstGeom prst="rect">
              <a:avLst/>
            </a:prstGeom>
            <a:noFill/>
            <a:ln>
              <a:noFill/>
            </a:ln>
          </p:spPr>
        </p:pic>
      </p:grpSp>
      <p:sp>
        <p:nvSpPr>
          <p:cNvPr id="447" name="Google Shape;447;p32"/>
          <p:cNvSpPr/>
          <p:nvPr/>
        </p:nvSpPr>
        <p:spPr>
          <a:xfrm>
            <a:off x="8763185" y="3730370"/>
            <a:ext cx="2606804" cy="315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ディザスタリカバリ（RPO = 0）</a:t>
            </a:r>
            <a:endParaRPr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48" name="Google Shape;448;p32"/>
          <p:cNvSpPr/>
          <p:nvPr/>
        </p:nvSpPr>
        <p:spPr>
          <a:xfrm>
            <a:off x="7931438" y="5955950"/>
            <a:ext cx="2057615" cy="5025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333" b="1" dirty="0">
                <a:solidFill>
                  <a:schemeClr val="lt1"/>
                </a:solidFill>
                <a:latin typeface="Meiryo UI" panose="020B0604030504040204" pitchFamily="50" charset="-128"/>
                <a:ea typeface="Meiryo UI" panose="020B0604030504040204" pitchFamily="50" charset="-128"/>
              </a:rPr>
              <a:t>25GbE</a:t>
            </a:r>
            <a:r>
              <a:rPr lang="en-US" sz="1333" b="1" dirty="0" smtClean="0">
                <a:solidFill>
                  <a:schemeClr val="lt1"/>
                </a:solidFill>
                <a:latin typeface="Meiryo UI" panose="020B0604030504040204" pitchFamily="50" charset="-128"/>
                <a:ea typeface="Meiryo UI" panose="020B0604030504040204" pitchFamily="50" charset="-128"/>
              </a:rPr>
              <a:t>を介して直接接続</a:t>
            </a:r>
          </a:p>
          <a:p>
            <a:pPr marL="0" marR="0" lvl="0" indent="0" algn="l" rtl="0">
              <a:lnSpc>
                <a:spcPct val="100000"/>
              </a:lnSpc>
              <a:spcBef>
                <a:spcPts val="0"/>
              </a:spcBef>
              <a:spcAft>
                <a:spcPts val="0"/>
              </a:spcAft>
              <a:buNone/>
            </a:pPr>
            <a:r>
              <a:rPr lang="en-US" sz="1333" b="1" dirty="0" smtClean="0">
                <a:solidFill>
                  <a:schemeClr val="lt1"/>
                </a:solidFill>
                <a:latin typeface="Meiryo UI" panose="020B0604030504040204" pitchFamily="50" charset="-128"/>
                <a:ea typeface="Meiryo UI" panose="020B0604030504040204" pitchFamily="50" charset="-128"/>
              </a:rPr>
              <a:t>(</a:t>
            </a:r>
            <a:r>
              <a:rPr lang="en-US" sz="1333" b="1" dirty="0" err="1" smtClean="0">
                <a:solidFill>
                  <a:schemeClr val="lt1"/>
                </a:solidFill>
                <a:latin typeface="Meiryo UI" panose="020B0604030504040204" pitchFamily="50" charset="-128"/>
                <a:ea typeface="Meiryo UI" panose="020B0604030504040204" pitchFamily="50" charset="-128"/>
              </a:rPr>
              <a:t>往復遅延</a:t>
            </a:r>
            <a:r>
              <a:rPr lang="en-US" sz="1333" b="1" dirty="0">
                <a:solidFill>
                  <a:schemeClr val="lt1"/>
                </a:solidFill>
                <a:latin typeface="Meiryo UI" panose="020B0604030504040204" pitchFamily="50" charset="-128"/>
                <a:ea typeface="Meiryo UI" panose="020B0604030504040204" pitchFamily="50" charset="-128"/>
              </a:rPr>
              <a:t>&lt;</a:t>
            </a:r>
            <a:r>
              <a:rPr lang="en-US" sz="1333" b="1" dirty="0" smtClean="0">
                <a:solidFill>
                  <a:schemeClr val="lt1"/>
                </a:solidFill>
                <a:latin typeface="Meiryo UI" panose="020B0604030504040204" pitchFamily="50" charset="-128"/>
                <a:ea typeface="Meiryo UI" panose="020B0604030504040204" pitchFamily="50" charset="-128"/>
              </a:rPr>
              <a:t>5ms)</a:t>
            </a:r>
            <a:endParaRPr sz="1333"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449" name="Google Shape;449;p32"/>
          <p:cNvGrpSpPr/>
          <p:nvPr/>
        </p:nvGrpSpPr>
        <p:grpSpPr>
          <a:xfrm>
            <a:off x="4679943" y="4632193"/>
            <a:ext cx="579995" cy="579995"/>
            <a:chOff x="4435908" y="4889651"/>
            <a:chExt cx="759453" cy="759453"/>
          </a:xfrm>
        </p:grpSpPr>
        <p:sp>
          <p:nvSpPr>
            <p:cNvPr id="450" name="Google Shape;450;p32"/>
            <p:cNvSpPr/>
            <p:nvPr/>
          </p:nvSpPr>
          <p:spPr>
            <a:xfrm>
              <a:off x="4435908" y="4889651"/>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451" name="Google Shape;451;p32"/>
            <p:cNvPicPr preferRelativeResize="0"/>
            <p:nvPr/>
          </p:nvPicPr>
          <p:blipFill rotWithShape="1">
            <a:blip r:embed="rId4">
              <a:alphaModFix/>
            </a:blip>
            <a:srcRect/>
            <a:stretch/>
          </p:blipFill>
          <p:spPr>
            <a:xfrm>
              <a:off x="4545942" y="5052140"/>
              <a:ext cx="542227" cy="408344"/>
            </a:xfrm>
            <a:prstGeom prst="rect">
              <a:avLst/>
            </a:prstGeom>
            <a:noFill/>
            <a:ln>
              <a:noFill/>
            </a:ln>
            <a:effectLst>
              <a:outerShdw blurRad="50800" dist="38100" dir="2700000" algn="tl" rotWithShape="0">
                <a:srgbClr val="000000">
                  <a:alpha val="40000"/>
                </a:srgbClr>
              </a:outerShdw>
            </a:effectLst>
          </p:spPr>
        </p:pic>
      </p:grpSp>
      <p:pic>
        <p:nvPicPr>
          <p:cNvPr id="452" name="Google Shape;452;p32"/>
          <p:cNvPicPr preferRelativeResize="0"/>
          <p:nvPr/>
        </p:nvPicPr>
        <p:blipFill rotWithShape="1">
          <a:blip r:embed="rId5">
            <a:alphaModFix/>
          </a:blip>
          <a:srcRect/>
          <a:stretch/>
        </p:blipFill>
        <p:spPr>
          <a:xfrm>
            <a:off x="916325" y="1992142"/>
            <a:ext cx="3660695" cy="415720"/>
          </a:xfrm>
          <a:prstGeom prst="rect">
            <a:avLst/>
          </a:prstGeom>
          <a:noFill/>
          <a:ln>
            <a:noFill/>
          </a:ln>
          <a:effectLst>
            <a:outerShdw blurRad="50800" dist="38100" dir="2700000" algn="tl" rotWithShape="0">
              <a:srgbClr val="000000">
                <a:alpha val="40000"/>
              </a:srgbClr>
            </a:outerShdw>
          </a:effectLst>
        </p:spPr>
      </p:pic>
      <p:pic>
        <p:nvPicPr>
          <p:cNvPr id="453" name="Google Shape;453;p32"/>
          <p:cNvPicPr preferRelativeResize="0"/>
          <p:nvPr/>
        </p:nvPicPr>
        <p:blipFill rotWithShape="1">
          <a:blip r:embed="rId6">
            <a:alphaModFix/>
          </a:blip>
          <a:srcRect/>
          <a:stretch/>
        </p:blipFill>
        <p:spPr>
          <a:xfrm>
            <a:off x="6439631" y="2006522"/>
            <a:ext cx="2958500" cy="415720"/>
          </a:xfrm>
          <a:prstGeom prst="rect">
            <a:avLst/>
          </a:prstGeom>
          <a:noFill/>
          <a:ln>
            <a:noFill/>
          </a:ln>
          <a:effectLst>
            <a:outerShdw blurRad="50800" dist="38100" dir="2700000" algn="tl" rotWithShape="0">
              <a:srgbClr val="000000">
                <a:alpha val="40000"/>
              </a:srgbClr>
            </a:outerShdw>
          </a:effectLst>
        </p:spPr>
      </p:pic>
      <p:sp>
        <p:nvSpPr>
          <p:cNvPr id="454" name="Google Shape;454;p32"/>
          <p:cNvSpPr txBox="1"/>
          <p:nvPr/>
        </p:nvSpPr>
        <p:spPr>
          <a:xfrm>
            <a:off x="441119" y="2043354"/>
            <a:ext cx="467904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SnapSyncのスケジュール：5分〜60分</a:t>
            </a:r>
            <a:endParaRPr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55" name="Google Shape;455;p32"/>
          <p:cNvSpPr txBox="1"/>
          <p:nvPr/>
        </p:nvSpPr>
        <p:spPr>
          <a:xfrm>
            <a:off x="6423484" y="2029005"/>
            <a:ext cx="2974645"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リアルタイムSnapSync：RPO = 0</a:t>
            </a:r>
            <a:endParaRPr sz="1200">
              <a:latin typeface="Meiryo UI" panose="020B0604030504040204" pitchFamily="50" charset="-128"/>
              <a:ea typeface="Meiryo UI" panose="020B0604030504040204" pitchFamily="50" charset="-128"/>
            </a:endParaRPr>
          </a:p>
        </p:txBody>
      </p:sp>
      <p:grpSp>
        <p:nvGrpSpPr>
          <p:cNvPr id="456" name="Google Shape;456;p32"/>
          <p:cNvGrpSpPr/>
          <p:nvPr/>
        </p:nvGrpSpPr>
        <p:grpSpPr>
          <a:xfrm>
            <a:off x="2548479" y="4097848"/>
            <a:ext cx="579995" cy="579995"/>
            <a:chOff x="1633663" y="4907432"/>
            <a:chExt cx="759453" cy="759453"/>
          </a:xfrm>
        </p:grpSpPr>
        <p:sp>
          <p:nvSpPr>
            <p:cNvPr id="457" name="Google Shape;457;p32"/>
            <p:cNvSpPr/>
            <p:nvPr/>
          </p:nvSpPr>
          <p:spPr>
            <a:xfrm>
              <a:off x="1633663" y="4907432"/>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458" name="Google Shape;458;p32"/>
            <p:cNvPicPr preferRelativeResize="0"/>
            <p:nvPr/>
          </p:nvPicPr>
          <p:blipFill rotWithShape="1">
            <a:blip r:embed="rId4">
              <a:alphaModFix/>
            </a:blip>
            <a:srcRect/>
            <a:stretch/>
          </p:blipFill>
          <p:spPr>
            <a:xfrm>
              <a:off x="1743697" y="5069921"/>
              <a:ext cx="542227" cy="408344"/>
            </a:xfrm>
            <a:prstGeom prst="rect">
              <a:avLst/>
            </a:prstGeom>
            <a:noFill/>
            <a:ln>
              <a:noFill/>
            </a:ln>
            <a:effectLst>
              <a:outerShdw blurRad="50800" dist="38100" dir="2700000" algn="tl" rotWithShape="0">
                <a:srgbClr val="000000">
                  <a:alpha val="40000"/>
                </a:srgbClr>
              </a:outerShdw>
            </a:effectLst>
          </p:spPr>
        </p:pic>
      </p:grpSp>
      <p:pic>
        <p:nvPicPr>
          <p:cNvPr id="459" name="Google Shape;459;p32"/>
          <p:cNvPicPr preferRelativeResize="0"/>
          <p:nvPr/>
        </p:nvPicPr>
        <p:blipFill rotWithShape="1">
          <a:blip r:embed="rId7">
            <a:alphaModFix/>
          </a:blip>
          <a:srcRect/>
          <a:stretch/>
        </p:blipFill>
        <p:spPr>
          <a:xfrm>
            <a:off x="744409" y="4626112"/>
            <a:ext cx="2050198" cy="1281374"/>
          </a:xfrm>
          <a:prstGeom prst="rect">
            <a:avLst/>
          </a:prstGeom>
          <a:noFill/>
          <a:ln>
            <a:noFill/>
          </a:ln>
        </p:spPr>
      </p:pic>
      <p:pic>
        <p:nvPicPr>
          <p:cNvPr id="460" name="Google Shape;460;p32"/>
          <p:cNvPicPr preferRelativeResize="0"/>
          <p:nvPr/>
        </p:nvPicPr>
        <p:blipFill rotWithShape="1">
          <a:blip r:embed="rId8">
            <a:alphaModFix/>
          </a:blip>
          <a:srcRect/>
          <a:stretch/>
        </p:blipFill>
        <p:spPr>
          <a:xfrm>
            <a:off x="6310166" y="4685251"/>
            <a:ext cx="1906043" cy="1191277"/>
          </a:xfrm>
          <a:prstGeom prst="rect">
            <a:avLst/>
          </a:prstGeom>
          <a:noFill/>
          <a:ln>
            <a:noFill/>
          </a:ln>
        </p:spPr>
      </p:pic>
      <p:sp>
        <p:nvSpPr>
          <p:cNvPr id="461" name="Google Shape;461;p32"/>
          <p:cNvSpPr/>
          <p:nvPr/>
        </p:nvSpPr>
        <p:spPr>
          <a:xfrm>
            <a:off x="646239" y="1992142"/>
            <a:ext cx="5313871" cy="6018318"/>
          </a:xfrm>
          <a:prstGeom prst="roundRect">
            <a:avLst>
              <a:gd name="adj" fmla="val 2038"/>
            </a:avLst>
          </a:prstGeom>
          <a:noFill/>
          <a:ln w="28575" cap="flat" cmpd="sng">
            <a:solidFill>
              <a:srgbClr val="1563DD"/>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62" name="Google Shape;462;p32"/>
          <p:cNvSpPr/>
          <p:nvPr/>
        </p:nvSpPr>
        <p:spPr>
          <a:xfrm>
            <a:off x="6173940" y="1992142"/>
            <a:ext cx="5313871" cy="6018318"/>
          </a:xfrm>
          <a:prstGeom prst="roundRect">
            <a:avLst>
              <a:gd name="adj" fmla="val 2038"/>
            </a:avLst>
          </a:prstGeom>
          <a:noFill/>
          <a:ln w="28575" cap="flat" cmpd="sng">
            <a:solidFill>
              <a:srgbClr val="1563DD"/>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1" i="0" u="none" strike="noStrike" cap="none">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3241374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cxnSp>
        <p:nvCxnSpPr>
          <p:cNvPr id="467" name="Google Shape;467;p33"/>
          <p:cNvCxnSpPr/>
          <p:nvPr/>
        </p:nvCxnSpPr>
        <p:spPr>
          <a:xfrm rot="10800000">
            <a:off x="6784541" y="3972218"/>
            <a:ext cx="3237300" cy="328500"/>
          </a:xfrm>
          <a:prstGeom prst="bentConnector3">
            <a:avLst>
              <a:gd name="adj1" fmla="val 5220"/>
            </a:avLst>
          </a:prstGeom>
          <a:noFill/>
          <a:ln w="25400" cap="flat" cmpd="sng">
            <a:solidFill>
              <a:schemeClr val="accent2"/>
            </a:solidFill>
            <a:prstDash val="solid"/>
            <a:round/>
            <a:headEnd type="none" w="sm" len="sm"/>
            <a:tailEnd type="none" w="sm" len="sm"/>
          </a:ln>
        </p:spPr>
      </p:cxnSp>
      <p:pic>
        <p:nvPicPr>
          <p:cNvPr id="468" name="Google Shape;468;p33"/>
          <p:cNvPicPr preferRelativeResize="0"/>
          <p:nvPr/>
        </p:nvPicPr>
        <p:blipFill rotWithShape="1">
          <a:blip r:embed="rId3">
            <a:alphaModFix/>
          </a:blip>
          <a:srcRect/>
          <a:stretch/>
        </p:blipFill>
        <p:spPr>
          <a:xfrm>
            <a:off x="9108126" y="2962772"/>
            <a:ext cx="2854740" cy="2228090"/>
          </a:xfrm>
          <a:prstGeom prst="rect">
            <a:avLst/>
          </a:prstGeom>
          <a:noFill/>
          <a:ln>
            <a:noFill/>
          </a:ln>
          <a:effectLst>
            <a:outerShdw blurRad="50800" dist="38100" dir="2700000" algn="tl" rotWithShape="0">
              <a:srgbClr val="000000">
                <a:alpha val="40000"/>
              </a:srgbClr>
            </a:outerShdw>
          </a:effectLst>
        </p:spPr>
      </p:pic>
      <p:cxnSp>
        <p:nvCxnSpPr>
          <p:cNvPr id="469" name="Google Shape;469;p33"/>
          <p:cNvCxnSpPr/>
          <p:nvPr/>
        </p:nvCxnSpPr>
        <p:spPr>
          <a:xfrm>
            <a:off x="2133988" y="3980505"/>
            <a:ext cx="2744205" cy="0"/>
          </a:xfrm>
          <a:prstGeom prst="straightConnector1">
            <a:avLst/>
          </a:prstGeom>
          <a:noFill/>
          <a:ln w="25400" cap="flat" cmpd="sng">
            <a:solidFill>
              <a:srgbClr val="3E6EC2"/>
            </a:solidFill>
            <a:prstDash val="solid"/>
            <a:round/>
            <a:headEnd type="none" w="sm" len="sm"/>
            <a:tailEnd type="none" w="sm" len="sm"/>
          </a:ln>
        </p:spPr>
      </p:cxnSp>
      <p:cxnSp>
        <p:nvCxnSpPr>
          <p:cNvPr id="470" name="Google Shape;470;p33"/>
          <p:cNvCxnSpPr/>
          <p:nvPr/>
        </p:nvCxnSpPr>
        <p:spPr>
          <a:xfrm>
            <a:off x="4598865" y="3981703"/>
            <a:ext cx="1734640" cy="10860"/>
          </a:xfrm>
          <a:prstGeom prst="straightConnector1">
            <a:avLst/>
          </a:prstGeom>
          <a:noFill/>
          <a:ln w="25400" cap="flat" cmpd="sng">
            <a:solidFill>
              <a:schemeClr val="accent2"/>
            </a:solidFill>
            <a:prstDash val="solid"/>
            <a:round/>
            <a:headEnd type="none" w="sm" len="sm"/>
            <a:tailEnd type="none" w="sm" len="sm"/>
          </a:ln>
        </p:spPr>
      </p:cxnSp>
      <p:sp>
        <p:nvSpPr>
          <p:cNvPr id="471" name="Google Shape;471;p33"/>
          <p:cNvSpPr txBox="1"/>
          <p:nvPr/>
        </p:nvSpPr>
        <p:spPr>
          <a:xfrm>
            <a:off x="6360827" y="5742237"/>
            <a:ext cx="814647"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1" dirty="0" err="1">
                <a:solidFill>
                  <a:schemeClr val="lt1"/>
                </a:solidFill>
                <a:latin typeface="Meiryo UI" panose="020B0604030504040204" pitchFamily="50" charset="-128"/>
                <a:ea typeface="Meiryo UI" panose="020B0604030504040204" pitchFamily="50" charset="-128"/>
              </a:rPr>
              <a:t>インスタント</a:t>
            </a:r>
            <a:endParaRPr sz="105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050" b="1" dirty="0" err="1">
                <a:solidFill>
                  <a:schemeClr val="lt1"/>
                </a:solidFill>
                <a:latin typeface="Meiryo UI" panose="020B0604030504040204" pitchFamily="50" charset="-128"/>
                <a:ea typeface="Meiryo UI" panose="020B0604030504040204" pitchFamily="50" charset="-128"/>
              </a:rPr>
              <a:t>クローン</a:t>
            </a:r>
            <a:endParaRPr sz="1050" b="1" dirty="0">
              <a:solidFill>
                <a:schemeClr val="lt1"/>
              </a:solidFill>
              <a:latin typeface="Meiryo UI" panose="020B0604030504040204" pitchFamily="50" charset="-128"/>
              <a:ea typeface="Meiryo UI" panose="020B0604030504040204" pitchFamily="50" charset="-128"/>
            </a:endParaRPr>
          </a:p>
        </p:txBody>
      </p:sp>
      <p:grpSp>
        <p:nvGrpSpPr>
          <p:cNvPr id="472" name="Google Shape;472;p33"/>
          <p:cNvGrpSpPr/>
          <p:nvPr/>
        </p:nvGrpSpPr>
        <p:grpSpPr>
          <a:xfrm>
            <a:off x="7635535" y="3625924"/>
            <a:ext cx="1161727" cy="868416"/>
            <a:chOff x="6212618" y="1796412"/>
            <a:chExt cx="1594773" cy="704508"/>
          </a:xfrm>
        </p:grpSpPr>
        <p:pic>
          <p:nvPicPr>
            <p:cNvPr id="473" name="Google Shape;473;p33"/>
            <p:cNvPicPr preferRelativeResize="0"/>
            <p:nvPr/>
          </p:nvPicPr>
          <p:blipFill rotWithShape="1">
            <a:blip r:embed="rId4">
              <a:alphaModFix amt="90000"/>
            </a:blip>
            <a:srcRect l="-1"/>
            <a:stretch/>
          </p:blipFill>
          <p:spPr>
            <a:xfrm>
              <a:off x="6212618" y="1796412"/>
              <a:ext cx="1594773" cy="704508"/>
            </a:xfrm>
            <a:prstGeom prst="rect">
              <a:avLst/>
            </a:prstGeom>
            <a:noFill/>
            <a:ln>
              <a:noFill/>
            </a:ln>
          </p:spPr>
        </p:pic>
        <p:sp>
          <p:nvSpPr>
            <p:cNvPr id="474" name="Google Shape;474;p33"/>
            <p:cNvSpPr/>
            <p:nvPr/>
          </p:nvSpPr>
          <p:spPr>
            <a:xfrm>
              <a:off x="6372761" y="1814776"/>
              <a:ext cx="1402272" cy="531496"/>
            </a:xfrm>
            <a:prstGeom prst="rect">
              <a:avLst/>
            </a:prstGeom>
            <a:gradFill>
              <a:gsLst>
                <a:gs pos="0">
                  <a:srgbClr val="732929">
                    <a:alpha val="54901"/>
                  </a:srgbClr>
                </a:gs>
                <a:gs pos="100000">
                  <a:srgbClr val="E89128">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475" name="Google Shape;475;p33"/>
          <p:cNvSpPr/>
          <p:nvPr/>
        </p:nvSpPr>
        <p:spPr>
          <a:xfrm>
            <a:off x="528966" y="4611480"/>
            <a:ext cx="1911821" cy="633368"/>
          </a:xfrm>
          <a:prstGeom prst="round2DiagRect">
            <a:avLst>
              <a:gd name="adj1" fmla="val 12572"/>
              <a:gd name="adj2" fmla="val 0"/>
            </a:avLst>
          </a:prstGeom>
          <a:gradFill>
            <a:gsLst>
              <a:gs pos="0">
                <a:srgbClr val="48BD62"/>
              </a:gs>
              <a:gs pos="100000">
                <a:srgbClr val="2F8141"/>
              </a:gs>
            </a:gsLst>
            <a:lin ang="5400000" scaled="0"/>
          </a:gradFill>
          <a:ln>
            <a:noFill/>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3125"/>
              </a:lnSpc>
              <a:spcBef>
                <a:spcPts val="0"/>
              </a:spcBef>
              <a:spcAft>
                <a:spcPts val="0"/>
              </a:spcAft>
              <a:buNone/>
            </a:pPr>
            <a:endParaRPr sz="11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76" name="Google Shape;476;p33"/>
          <p:cNvSpPr/>
          <p:nvPr/>
        </p:nvSpPr>
        <p:spPr>
          <a:xfrm>
            <a:off x="528965" y="4360535"/>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88898" marR="0" lvl="0" indent="0" algn="ctr" rtl="0">
              <a:lnSpc>
                <a:spcPct val="1375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VMware</a:t>
            </a:r>
            <a:endParaRPr sz="1100" dirty="0">
              <a:latin typeface="Meiryo UI" panose="020B0604030504040204" pitchFamily="50" charset="-128"/>
              <a:ea typeface="Meiryo UI" panose="020B0604030504040204" pitchFamily="50" charset="-128"/>
            </a:endParaRPr>
          </a:p>
        </p:txBody>
      </p:sp>
      <p:sp>
        <p:nvSpPr>
          <p:cNvPr id="477" name="Google Shape;477;p33"/>
          <p:cNvSpPr/>
          <p:nvPr/>
        </p:nvSpPr>
        <p:spPr>
          <a:xfrm>
            <a:off x="526924" y="4799960"/>
            <a:ext cx="1915909" cy="350609"/>
          </a:xfrm>
          <a:prstGeom prst="rect">
            <a:avLst/>
          </a:prstGeom>
          <a:noFill/>
          <a:ln>
            <a:noFill/>
          </a:ln>
        </p:spPr>
        <p:txBody>
          <a:bodyPr spcFirstLastPara="1" wrap="square" lIns="91425" tIns="45700" rIns="91425" bIns="45700" anchor="t" anchorCtr="0">
            <a:noAutofit/>
          </a:bodyPr>
          <a:lstStyle/>
          <a:p>
            <a:pPr marL="88898" marR="0" lvl="0" indent="0" algn="ctr" rtl="0">
              <a:lnSpc>
                <a:spcPct val="1375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ハイパーバイザーホスト</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78" name="Google Shape;478;p33"/>
          <p:cNvSpPr txBox="1"/>
          <p:nvPr/>
        </p:nvSpPr>
        <p:spPr>
          <a:xfrm>
            <a:off x="4339524" y="5624831"/>
            <a:ext cx="1050289"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SnapSync</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79" name="Google Shape;479;p33"/>
          <p:cNvSpPr/>
          <p:nvPr/>
        </p:nvSpPr>
        <p:spPr>
          <a:xfrm>
            <a:off x="3973781" y="5485690"/>
            <a:ext cx="1534025" cy="182044"/>
          </a:xfrm>
          <a:prstGeom prst="right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80" name="Google Shape;480;p33"/>
          <p:cNvSpPr/>
          <p:nvPr/>
        </p:nvSpPr>
        <p:spPr>
          <a:xfrm>
            <a:off x="7615380" y="3724285"/>
            <a:ext cx="1251478" cy="490255"/>
          </a:xfrm>
          <a:prstGeom prst="round2DiagRect">
            <a:avLst>
              <a:gd name="adj1" fmla="val 0"/>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88898" marR="0" lvl="0" indent="0" algn="ctr" rtl="0">
              <a:lnSpc>
                <a:spcPct val="1375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イーサネットスイッチ</a:t>
            </a:r>
            <a:endParaRPr sz="1200">
              <a:latin typeface="Meiryo UI" panose="020B0604030504040204" pitchFamily="50" charset="-128"/>
              <a:ea typeface="Meiryo UI" panose="020B0604030504040204" pitchFamily="50" charset="-128"/>
            </a:endParaRPr>
          </a:p>
        </p:txBody>
      </p:sp>
      <p:grpSp>
        <p:nvGrpSpPr>
          <p:cNvPr id="481" name="Google Shape;481;p33"/>
          <p:cNvGrpSpPr/>
          <p:nvPr/>
        </p:nvGrpSpPr>
        <p:grpSpPr>
          <a:xfrm>
            <a:off x="7285467" y="5065889"/>
            <a:ext cx="773344" cy="969352"/>
            <a:chOff x="7428131" y="4448339"/>
            <a:chExt cx="773344" cy="969352"/>
          </a:xfrm>
        </p:grpSpPr>
        <p:grpSp>
          <p:nvGrpSpPr>
            <p:cNvPr id="482" name="Google Shape;482;p33"/>
            <p:cNvGrpSpPr/>
            <p:nvPr/>
          </p:nvGrpSpPr>
          <p:grpSpPr>
            <a:xfrm>
              <a:off x="7428131" y="4448339"/>
              <a:ext cx="773344" cy="969352"/>
              <a:chOff x="2615896" y="4386318"/>
              <a:chExt cx="918750" cy="1151612"/>
            </a:xfrm>
          </p:grpSpPr>
          <p:grpSp>
            <p:nvGrpSpPr>
              <p:cNvPr id="483" name="Google Shape;483;p33"/>
              <p:cNvGrpSpPr/>
              <p:nvPr/>
            </p:nvGrpSpPr>
            <p:grpSpPr>
              <a:xfrm>
                <a:off x="2615896" y="4981177"/>
                <a:ext cx="918750" cy="556753"/>
                <a:chOff x="2615896" y="4981177"/>
                <a:chExt cx="918750" cy="556753"/>
              </a:xfrm>
            </p:grpSpPr>
            <p:sp>
              <p:nvSpPr>
                <p:cNvPr id="484" name="Google Shape;484;p33"/>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85" name="Google Shape;485;p33"/>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486" name="Google Shape;486;p33"/>
              <p:cNvGrpSpPr/>
              <p:nvPr/>
            </p:nvGrpSpPr>
            <p:grpSpPr>
              <a:xfrm>
                <a:off x="2615896" y="4683536"/>
                <a:ext cx="918750" cy="557176"/>
                <a:chOff x="2615896" y="4683536"/>
                <a:chExt cx="918750" cy="557176"/>
              </a:xfrm>
            </p:grpSpPr>
            <p:sp>
              <p:nvSpPr>
                <p:cNvPr id="487" name="Google Shape;487;p33"/>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88" name="Google Shape;488;p33"/>
                <p:cNvSpPr/>
                <p:nvPr/>
              </p:nvSpPr>
              <p:spPr>
                <a:xfrm>
                  <a:off x="2615896" y="4683536"/>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489" name="Google Shape;489;p33"/>
              <p:cNvGrpSpPr/>
              <p:nvPr/>
            </p:nvGrpSpPr>
            <p:grpSpPr>
              <a:xfrm>
                <a:off x="2615896" y="4386318"/>
                <a:ext cx="918750" cy="557176"/>
                <a:chOff x="2615896" y="4386318"/>
                <a:chExt cx="918750" cy="557176"/>
              </a:xfrm>
            </p:grpSpPr>
            <p:sp>
              <p:nvSpPr>
                <p:cNvPr id="490" name="Google Shape;490;p33"/>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491" name="Google Shape;491;p33"/>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sp>
          <p:nvSpPr>
            <p:cNvPr id="492" name="Google Shape;492;p33"/>
            <p:cNvSpPr/>
            <p:nvPr/>
          </p:nvSpPr>
          <p:spPr>
            <a:xfrm>
              <a:off x="7518087" y="4682094"/>
              <a:ext cx="593431"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Meiryo UI" panose="020B0604030504040204" pitchFamily="50" charset="-128"/>
                  <a:ea typeface="Meiryo UI" panose="020B0604030504040204" pitchFamily="50" charset="-128"/>
                  <a:sym typeface="Arial"/>
                </a:rPr>
                <a:t>CDM</a:t>
              </a:r>
              <a:endParaRPr sz="120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b="1" i="0" u="none" strike="noStrike" cap="none">
                  <a:solidFill>
                    <a:schemeClr val="lt1"/>
                  </a:solidFill>
                  <a:latin typeface="Meiryo UI" panose="020B0604030504040204" pitchFamily="50" charset="-128"/>
                  <a:ea typeface="Meiryo UI" panose="020B0604030504040204" pitchFamily="50" charset="-128"/>
                  <a:sym typeface="Arial"/>
                </a:rPr>
                <a:t>LUN</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493" name="Google Shape;493;p33"/>
          <p:cNvSpPr/>
          <p:nvPr/>
        </p:nvSpPr>
        <p:spPr>
          <a:xfrm>
            <a:off x="6264784" y="5479622"/>
            <a:ext cx="1006732" cy="217457"/>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494" name="Google Shape;494;p33"/>
          <p:cNvPicPr preferRelativeResize="0"/>
          <p:nvPr/>
        </p:nvPicPr>
        <p:blipFill rotWithShape="1">
          <a:blip r:embed="rId5">
            <a:alphaModFix/>
          </a:blip>
          <a:srcRect/>
          <a:stretch/>
        </p:blipFill>
        <p:spPr>
          <a:xfrm>
            <a:off x="476634" y="3718352"/>
            <a:ext cx="2047875" cy="495300"/>
          </a:xfrm>
          <a:prstGeom prst="rect">
            <a:avLst/>
          </a:prstGeom>
          <a:noFill/>
          <a:ln>
            <a:noFill/>
          </a:ln>
          <a:effectLst>
            <a:outerShdw blurRad="50800" dist="38100" dir="2700000" algn="tl" rotWithShape="0">
              <a:srgbClr val="000000">
                <a:alpha val="40000"/>
              </a:srgbClr>
            </a:outerShdw>
          </a:effectLst>
        </p:spPr>
      </p:pic>
      <p:pic>
        <p:nvPicPr>
          <p:cNvPr id="495" name="Google Shape;495;p33"/>
          <p:cNvPicPr preferRelativeResize="0"/>
          <p:nvPr/>
        </p:nvPicPr>
        <p:blipFill rotWithShape="1">
          <a:blip r:embed="rId6">
            <a:alphaModFix/>
          </a:blip>
          <a:srcRect/>
          <a:stretch/>
        </p:blipFill>
        <p:spPr>
          <a:xfrm>
            <a:off x="3151261" y="3258575"/>
            <a:ext cx="1817430" cy="1427020"/>
          </a:xfrm>
          <a:prstGeom prst="rect">
            <a:avLst/>
          </a:prstGeom>
          <a:noFill/>
          <a:ln>
            <a:noFill/>
          </a:ln>
          <a:effectLst>
            <a:outerShdw blurRad="50800" dist="38100" dir="2700000" algn="tl" rotWithShape="0">
              <a:srgbClr val="000000">
                <a:alpha val="40000"/>
              </a:srgbClr>
            </a:outerShdw>
          </a:effectLst>
        </p:spPr>
      </p:pic>
      <p:pic>
        <p:nvPicPr>
          <p:cNvPr id="496" name="Google Shape;496;p33"/>
          <p:cNvPicPr preferRelativeResize="0"/>
          <p:nvPr/>
        </p:nvPicPr>
        <p:blipFill rotWithShape="1">
          <a:blip r:embed="rId6">
            <a:alphaModFix/>
          </a:blip>
          <a:srcRect/>
          <a:stretch/>
        </p:blipFill>
        <p:spPr>
          <a:xfrm>
            <a:off x="5556683" y="3252863"/>
            <a:ext cx="1817430" cy="1427019"/>
          </a:xfrm>
          <a:prstGeom prst="rect">
            <a:avLst/>
          </a:prstGeom>
          <a:noFill/>
          <a:ln>
            <a:noFill/>
          </a:ln>
          <a:effectLst>
            <a:outerShdw blurRad="50800" dist="38100" dir="2700000" algn="tl" rotWithShape="0">
              <a:srgbClr val="000000">
                <a:alpha val="40000"/>
              </a:srgbClr>
            </a:outerShdw>
          </a:effectLst>
        </p:spPr>
      </p:pic>
      <p:pic>
        <p:nvPicPr>
          <p:cNvPr id="497" name="Google Shape;497;p33"/>
          <p:cNvPicPr preferRelativeResize="0"/>
          <p:nvPr/>
        </p:nvPicPr>
        <p:blipFill rotWithShape="1">
          <a:blip r:embed="rId7">
            <a:alphaModFix/>
          </a:blip>
          <a:srcRect l="1515" t="3858" r="3382" b="4718"/>
          <a:stretch/>
        </p:blipFill>
        <p:spPr>
          <a:xfrm>
            <a:off x="9194256" y="3026429"/>
            <a:ext cx="2697784" cy="1473834"/>
          </a:xfrm>
          <a:prstGeom prst="rect">
            <a:avLst/>
          </a:prstGeom>
          <a:noFill/>
          <a:ln>
            <a:noFill/>
          </a:ln>
        </p:spPr>
      </p:pic>
      <p:grpSp>
        <p:nvGrpSpPr>
          <p:cNvPr id="498" name="Google Shape;498;p33"/>
          <p:cNvGrpSpPr/>
          <p:nvPr/>
        </p:nvGrpSpPr>
        <p:grpSpPr>
          <a:xfrm>
            <a:off x="3543276" y="5065889"/>
            <a:ext cx="773344" cy="969352"/>
            <a:chOff x="3280098" y="4367438"/>
            <a:chExt cx="918750" cy="1151612"/>
          </a:xfrm>
        </p:grpSpPr>
        <p:grpSp>
          <p:nvGrpSpPr>
            <p:cNvPr id="499" name="Google Shape;499;p33"/>
            <p:cNvGrpSpPr/>
            <p:nvPr/>
          </p:nvGrpSpPr>
          <p:grpSpPr>
            <a:xfrm>
              <a:off x="3280098" y="4367438"/>
              <a:ext cx="918750" cy="1151612"/>
              <a:chOff x="2615896" y="4386318"/>
              <a:chExt cx="918750" cy="1151612"/>
            </a:xfrm>
          </p:grpSpPr>
          <p:grpSp>
            <p:nvGrpSpPr>
              <p:cNvPr id="500" name="Google Shape;500;p33"/>
              <p:cNvGrpSpPr/>
              <p:nvPr/>
            </p:nvGrpSpPr>
            <p:grpSpPr>
              <a:xfrm>
                <a:off x="2615896" y="4981177"/>
                <a:ext cx="918750" cy="556753"/>
                <a:chOff x="2615896" y="4981177"/>
                <a:chExt cx="918750" cy="556753"/>
              </a:xfrm>
            </p:grpSpPr>
            <p:sp>
              <p:nvSpPr>
                <p:cNvPr id="501" name="Google Shape;501;p33"/>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02" name="Google Shape;502;p33"/>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503" name="Google Shape;503;p33"/>
              <p:cNvGrpSpPr/>
              <p:nvPr/>
            </p:nvGrpSpPr>
            <p:grpSpPr>
              <a:xfrm>
                <a:off x="2615896" y="4683535"/>
                <a:ext cx="918750" cy="557177"/>
                <a:chOff x="2615896" y="4683535"/>
                <a:chExt cx="918750" cy="557177"/>
              </a:xfrm>
            </p:grpSpPr>
            <p:sp>
              <p:nvSpPr>
                <p:cNvPr id="504" name="Google Shape;504;p33"/>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05" name="Google Shape;505;p33"/>
                <p:cNvSpPr/>
                <p:nvPr/>
              </p:nvSpPr>
              <p:spPr>
                <a:xfrm>
                  <a:off x="2615896" y="4683535"/>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506" name="Google Shape;506;p33"/>
              <p:cNvGrpSpPr/>
              <p:nvPr/>
            </p:nvGrpSpPr>
            <p:grpSpPr>
              <a:xfrm>
                <a:off x="2615896" y="4386318"/>
                <a:ext cx="918750" cy="557176"/>
                <a:chOff x="2615896" y="4386318"/>
                <a:chExt cx="918750" cy="557176"/>
              </a:xfrm>
            </p:grpSpPr>
            <p:sp>
              <p:nvSpPr>
                <p:cNvPr id="507" name="Google Shape;507;p33"/>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08" name="Google Shape;508;p33"/>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sp>
          <p:nvSpPr>
            <p:cNvPr id="509" name="Google Shape;509;p33"/>
            <p:cNvSpPr/>
            <p:nvPr/>
          </p:nvSpPr>
          <p:spPr>
            <a:xfrm>
              <a:off x="3410773" y="4924365"/>
              <a:ext cx="657401" cy="3656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Meiryo UI" panose="020B0604030504040204" pitchFamily="50" charset="-128"/>
                  <a:ea typeface="Meiryo UI" panose="020B0604030504040204" pitchFamily="50" charset="-128"/>
                  <a:sym typeface="Arial"/>
                </a:rPr>
                <a:t>LUN</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510" name="Google Shape;510;p33"/>
          <p:cNvGrpSpPr/>
          <p:nvPr/>
        </p:nvGrpSpPr>
        <p:grpSpPr>
          <a:xfrm>
            <a:off x="5537000" y="5065886"/>
            <a:ext cx="773344" cy="969352"/>
            <a:chOff x="3280098" y="4367438"/>
            <a:chExt cx="918750" cy="1151612"/>
          </a:xfrm>
        </p:grpSpPr>
        <p:grpSp>
          <p:nvGrpSpPr>
            <p:cNvPr id="511" name="Google Shape;511;p33"/>
            <p:cNvGrpSpPr/>
            <p:nvPr/>
          </p:nvGrpSpPr>
          <p:grpSpPr>
            <a:xfrm>
              <a:off x="3280098" y="4367438"/>
              <a:ext cx="918750" cy="1151612"/>
              <a:chOff x="2615896" y="4386318"/>
              <a:chExt cx="918750" cy="1151612"/>
            </a:xfrm>
          </p:grpSpPr>
          <p:grpSp>
            <p:nvGrpSpPr>
              <p:cNvPr id="512" name="Google Shape;512;p33"/>
              <p:cNvGrpSpPr/>
              <p:nvPr/>
            </p:nvGrpSpPr>
            <p:grpSpPr>
              <a:xfrm>
                <a:off x="2615896" y="4981177"/>
                <a:ext cx="918750" cy="556753"/>
                <a:chOff x="2615896" y="4981177"/>
                <a:chExt cx="918750" cy="556753"/>
              </a:xfrm>
            </p:grpSpPr>
            <p:sp>
              <p:nvSpPr>
                <p:cNvPr id="513" name="Google Shape;513;p33"/>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14" name="Google Shape;514;p33"/>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515" name="Google Shape;515;p33"/>
              <p:cNvGrpSpPr/>
              <p:nvPr/>
            </p:nvGrpSpPr>
            <p:grpSpPr>
              <a:xfrm>
                <a:off x="2615896" y="4683535"/>
                <a:ext cx="918750" cy="557177"/>
                <a:chOff x="2615896" y="4683535"/>
                <a:chExt cx="918750" cy="557177"/>
              </a:xfrm>
            </p:grpSpPr>
            <p:sp>
              <p:nvSpPr>
                <p:cNvPr id="516" name="Google Shape;516;p33"/>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17" name="Google Shape;517;p33"/>
                <p:cNvSpPr/>
                <p:nvPr/>
              </p:nvSpPr>
              <p:spPr>
                <a:xfrm>
                  <a:off x="2615896" y="4683535"/>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518" name="Google Shape;518;p33"/>
              <p:cNvGrpSpPr/>
              <p:nvPr/>
            </p:nvGrpSpPr>
            <p:grpSpPr>
              <a:xfrm>
                <a:off x="2615896" y="4386318"/>
                <a:ext cx="918750" cy="557176"/>
                <a:chOff x="2615896" y="4386318"/>
                <a:chExt cx="918750" cy="557176"/>
              </a:xfrm>
            </p:grpSpPr>
            <p:sp>
              <p:nvSpPr>
                <p:cNvPr id="519" name="Google Shape;519;p33"/>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AEAB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20" name="Google Shape;520;p33"/>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EFEF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sp>
          <p:nvSpPr>
            <p:cNvPr id="521" name="Google Shape;521;p33"/>
            <p:cNvSpPr/>
            <p:nvPr/>
          </p:nvSpPr>
          <p:spPr>
            <a:xfrm>
              <a:off x="3437983" y="4634779"/>
              <a:ext cx="657401" cy="6215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lt1"/>
                  </a:solidFill>
                  <a:latin typeface="Meiryo UI" panose="020B0604030504040204" pitchFamily="50" charset="-128"/>
                  <a:ea typeface="Meiryo UI" panose="020B0604030504040204" pitchFamily="50" charset="-128"/>
                  <a:sym typeface="Arial"/>
                </a:rPr>
                <a:t>DR </a:t>
              </a:r>
              <a:endParaRPr sz="1200" dirty="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b="1" i="0" u="none" strike="noStrike" cap="none" dirty="0">
                  <a:solidFill>
                    <a:schemeClr val="lt1"/>
                  </a:solidFill>
                  <a:latin typeface="Meiryo UI" panose="020B0604030504040204" pitchFamily="50" charset="-128"/>
                  <a:ea typeface="Meiryo UI" panose="020B0604030504040204" pitchFamily="50" charset="-128"/>
                  <a:sym typeface="Arial"/>
                </a:rPr>
                <a:t>LUN</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pic>
        <p:nvPicPr>
          <p:cNvPr id="522" name="Google Shape;522;p33"/>
          <p:cNvPicPr preferRelativeResize="0"/>
          <p:nvPr/>
        </p:nvPicPr>
        <p:blipFill rotWithShape="1">
          <a:blip r:embed="rId8">
            <a:alphaModFix/>
          </a:blip>
          <a:srcRect/>
          <a:stretch/>
        </p:blipFill>
        <p:spPr>
          <a:xfrm>
            <a:off x="476634" y="2470307"/>
            <a:ext cx="1950463" cy="661738"/>
          </a:xfrm>
          <a:prstGeom prst="rect">
            <a:avLst/>
          </a:prstGeom>
          <a:noFill/>
          <a:ln>
            <a:noFill/>
          </a:ln>
          <a:effectLst>
            <a:outerShdw blurRad="50800" dist="38100" dir="2700000" algn="tl" rotWithShape="0">
              <a:srgbClr val="000000">
                <a:alpha val="40000"/>
              </a:srgbClr>
            </a:outerShdw>
          </a:effectLst>
        </p:spPr>
      </p:pic>
      <p:sp>
        <p:nvSpPr>
          <p:cNvPr id="523" name="Google Shape;523;p33"/>
          <p:cNvSpPr txBox="1"/>
          <p:nvPr/>
        </p:nvSpPr>
        <p:spPr>
          <a:xfrm>
            <a:off x="476634" y="2595412"/>
            <a:ext cx="195046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本番サーバー</a:t>
            </a:r>
            <a:endParaRPr sz="1200">
              <a:latin typeface="Meiryo UI" panose="020B0604030504040204" pitchFamily="50" charset="-128"/>
              <a:ea typeface="Meiryo UI" panose="020B0604030504040204" pitchFamily="50" charset="-128"/>
            </a:endParaRPr>
          </a:p>
        </p:txBody>
      </p:sp>
      <p:pic>
        <p:nvPicPr>
          <p:cNvPr id="524" name="Google Shape;524;p33"/>
          <p:cNvPicPr preferRelativeResize="0"/>
          <p:nvPr/>
        </p:nvPicPr>
        <p:blipFill rotWithShape="1">
          <a:blip r:embed="rId8">
            <a:alphaModFix/>
          </a:blip>
          <a:srcRect/>
          <a:stretch/>
        </p:blipFill>
        <p:spPr>
          <a:xfrm>
            <a:off x="3099401" y="2470307"/>
            <a:ext cx="1950463" cy="661738"/>
          </a:xfrm>
          <a:prstGeom prst="rect">
            <a:avLst/>
          </a:prstGeom>
          <a:noFill/>
          <a:ln>
            <a:noFill/>
          </a:ln>
          <a:effectLst>
            <a:outerShdw blurRad="50800" dist="38100" dir="2700000" algn="tl" rotWithShape="0">
              <a:srgbClr val="000000">
                <a:alpha val="40000"/>
              </a:srgbClr>
            </a:outerShdw>
          </a:effectLst>
        </p:spPr>
      </p:pic>
      <p:sp>
        <p:nvSpPr>
          <p:cNvPr id="525" name="Google Shape;525;p33"/>
          <p:cNvSpPr txBox="1"/>
          <p:nvPr/>
        </p:nvSpPr>
        <p:spPr>
          <a:xfrm>
            <a:off x="3099401" y="2595412"/>
            <a:ext cx="195046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メインストレージ</a:t>
            </a:r>
            <a:endParaRPr sz="1200">
              <a:latin typeface="Meiryo UI" panose="020B0604030504040204" pitchFamily="50" charset="-128"/>
              <a:ea typeface="Meiryo UI" panose="020B0604030504040204" pitchFamily="50" charset="-128"/>
            </a:endParaRPr>
          </a:p>
        </p:txBody>
      </p:sp>
      <p:pic>
        <p:nvPicPr>
          <p:cNvPr id="526" name="Google Shape;526;p33"/>
          <p:cNvPicPr preferRelativeResize="0"/>
          <p:nvPr/>
        </p:nvPicPr>
        <p:blipFill rotWithShape="1">
          <a:blip r:embed="rId8">
            <a:alphaModFix/>
          </a:blip>
          <a:srcRect/>
          <a:stretch/>
        </p:blipFill>
        <p:spPr>
          <a:xfrm>
            <a:off x="5516985" y="2470307"/>
            <a:ext cx="1950463" cy="661738"/>
          </a:xfrm>
          <a:prstGeom prst="rect">
            <a:avLst/>
          </a:prstGeom>
          <a:noFill/>
          <a:ln>
            <a:noFill/>
          </a:ln>
          <a:effectLst>
            <a:outerShdw blurRad="50800" dist="38100" dir="2700000" algn="tl" rotWithShape="0">
              <a:srgbClr val="000000">
                <a:alpha val="40000"/>
              </a:srgbClr>
            </a:outerShdw>
          </a:effectLst>
        </p:spPr>
      </p:pic>
      <p:sp>
        <p:nvSpPr>
          <p:cNvPr id="527" name="Google Shape;527;p33"/>
          <p:cNvSpPr txBox="1"/>
          <p:nvPr/>
        </p:nvSpPr>
        <p:spPr>
          <a:xfrm>
            <a:off x="5516985" y="2481380"/>
            <a:ext cx="1950463"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DR </a:t>
            </a:r>
            <a:r>
              <a:rPr lang="en-US" b="1" dirty="0" smtClean="0">
                <a:solidFill>
                  <a:schemeClr val="lt1"/>
                </a:solidFill>
                <a:latin typeface="Meiryo UI" panose="020B0604030504040204" pitchFamily="50" charset="-128"/>
                <a:ea typeface="Meiryo UI" panose="020B0604030504040204" pitchFamily="50" charset="-128"/>
              </a:rPr>
              <a:t>Storage</a:t>
            </a:r>
          </a:p>
          <a:p>
            <a:pPr marL="0" marR="0" lvl="0" indent="0" algn="ctr" rtl="0">
              <a:lnSpc>
                <a:spcPct val="100000"/>
              </a:lnSpc>
              <a:spcBef>
                <a:spcPts val="0"/>
              </a:spcBef>
              <a:spcAft>
                <a:spcPts val="0"/>
              </a:spcAft>
              <a:buNone/>
            </a:pPr>
            <a:r>
              <a:rPr lang="en-US" b="1" dirty="0" smtClean="0">
                <a:solidFill>
                  <a:schemeClr val="lt1"/>
                </a:solidFill>
                <a:latin typeface="Meiryo UI" panose="020B0604030504040204" pitchFamily="50" charset="-128"/>
                <a:ea typeface="Meiryo UI" panose="020B0604030504040204" pitchFamily="50" charset="-128"/>
              </a:rPr>
              <a:t>＆ Analysis </a:t>
            </a:r>
            <a:r>
              <a:rPr lang="en-US" b="1" dirty="0">
                <a:solidFill>
                  <a:schemeClr val="lt1"/>
                </a:solidFill>
                <a:latin typeface="Meiryo UI" panose="020B0604030504040204" pitchFamily="50" charset="-128"/>
                <a:ea typeface="Meiryo UI" panose="020B0604030504040204" pitchFamily="50" charset="-128"/>
              </a:rPr>
              <a:t>Server</a:t>
            </a:r>
            <a:endParaRPr sz="1200" dirty="0">
              <a:latin typeface="Meiryo UI" panose="020B0604030504040204" pitchFamily="50" charset="-128"/>
              <a:ea typeface="Meiryo UI" panose="020B0604030504040204" pitchFamily="50" charset="-128"/>
            </a:endParaRPr>
          </a:p>
        </p:txBody>
      </p:sp>
      <p:sp>
        <p:nvSpPr>
          <p:cNvPr id="528" name="Google Shape;528;p33"/>
          <p:cNvSpPr txBox="1"/>
          <p:nvPr/>
        </p:nvSpPr>
        <p:spPr>
          <a:xfrm>
            <a:off x="963050" y="186924"/>
            <a:ext cx="10177463" cy="808038"/>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a:solidFill>
                  <a:schemeClr val="lt1"/>
                </a:solidFill>
                <a:latin typeface="Meiryo UI" panose="020B0604030504040204" pitchFamily="50" charset="-128"/>
                <a:ea typeface="Meiryo UI" panose="020B0604030504040204" pitchFamily="50" charset="-128"/>
              </a:rPr>
              <a:t>SnapSync +インスタントクローン</a:t>
            </a:r>
            <a:endParaRPr sz="3466"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29" name="Google Shape;529;p33"/>
          <p:cNvSpPr txBox="1"/>
          <p:nvPr/>
        </p:nvSpPr>
        <p:spPr>
          <a:xfrm>
            <a:off x="963050" y="904722"/>
            <a:ext cx="1126430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経済的で効率的な</a:t>
            </a:r>
            <a:r>
              <a:rPr lang="en-US" sz="2400" b="1" dirty="0" err="1" smtClean="0">
                <a:solidFill>
                  <a:schemeClr val="lt1"/>
                </a:solidFill>
                <a:latin typeface="Meiryo UI" panose="020B0604030504040204" pitchFamily="50" charset="-128"/>
                <a:ea typeface="Meiryo UI" panose="020B0604030504040204" pitchFamily="50" charset="-128"/>
              </a:rPr>
              <a:t>CDM</a:t>
            </a:r>
            <a:r>
              <a:rPr lang="en-US" sz="2400" b="1" dirty="0" smtClean="0">
                <a:solidFill>
                  <a:schemeClr val="lt1"/>
                </a:solidFill>
                <a:latin typeface="Meiryo UI" panose="020B0604030504040204" pitchFamily="50" charset="-128"/>
                <a:ea typeface="Meiryo UI" panose="020B0604030504040204" pitchFamily="50" charset="-128"/>
              </a:rPr>
              <a:t>(</a:t>
            </a:r>
            <a:r>
              <a:rPr lang="en-US" sz="2400" b="1" dirty="0" err="1" smtClean="0">
                <a:solidFill>
                  <a:schemeClr val="lt1"/>
                </a:solidFill>
                <a:latin typeface="Meiryo UI" panose="020B0604030504040204" pitchFamily="50" charset="-128"/>
                <a:ea typeface="Meiryo UI" panose="020B0604030504040204" pitchFamily="50" charset="-128"/>
              </a:rPr>
              <a:t>コピーデータ管理</a:t>
            </a:r>
            <a:r>
              <a:rPr lang="en-US" sz="2400" b="1" dirty="0">
                <a:solidFill>
                  <a:schemeClr val="lt1"/>
                </a:solidFill>
                <a:latin typeface="Meiryo UI" panose="020B0604030504040204" pitchFamily="50" charset="-128"/>
                <a:ea typeface="Meiryo UI" panose="020B0604030504040204" pitchFamily="50" charset="-128"/>
              </a:rPr>
              <a:t>)</a:t>
            </a:r>
            <a:r>
              <a:rPr lang="en-US" sz="2400" b="1" dirty="0" err="1" smtClean="0">
                <a:solidFill>
                  <a:schemeClr val="lt1"/>
                </a:solidFill>
                <a:latin typeface="Meiryo UI" panose="020B0604030504040204" pitchFamily="50" charset="-128"/>
                <a:ea typeface="Meiryo UI" panose="020B0604030504040204" pitchFamily="50" charset="-128"/>
              </a:rPr>
              <a:t>ソリューション</a:t>
            </a:r>
            <a:endParaRPr sz="2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63985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4"/>
          <p:cNvSpPr/>
          <p:nvPr/>
        </p:nvSpPr>
        <p:spPr>
          <a:xfrm>
            <a:off x="4603335" y="1410511"/>
            <a:ext cx="7637432" cy="4972360"/>
          </a:xfrm>
          <a:prstGeom prst="roundRect">
            <a:avLst>
              <a:gd name="adj" fmla="val 0"/>
            </a:avLst>
          </a:prstGeom>
          <a:gradFill>
            <a:gsLst>
              <a:gs pos="0">
                <a:srgbClr val="000000">
                  <a:alpha val="0"/>
                </a:srgbClr>
              </a:gs>
              <a:gs pos="100000">
                <a:srgbClr val="1F2127">
                  <a:alpha val="63921"/>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535" name="Google Shape;535;p34"/>
          <p:cNvPicPr preferRelativeResize="0"/>
          <p:nvPr/>
        </p:nvPicPr>
        <p:blipFill rotWithShape="1">
          <a:blip r:embed="rId3">
            <a:alphaModFix/>
          </a:blip>
          <a:srcRect/>
          <a:stretch/>
        </p:blipFill>
        <p:spPr>
          <a:xfrm>
            <a:off x="4419668" y="2155777"/>
            <a:ext cx="7772332" cy="4189476"/>
          </a:xfrm>
          <a:prstGeom prst="rect">
            <a:avLst/>
          </a:prstGeom>
          <a:noFill/>
          <a:ln>
            <a:noFill/>
          </a:ln>
        </p:spPr>
      </p:pic>
      <p:sp>
        <p:nvSpPr>
          <p:cNvPr id="536" name="Google Shape;536;p34"/>
          <p:cNvSpPr txBox="1"/>
          <p:nvPr/>
        </p:nvSpPr>
        <p:spPr>
          <a:xfrm>
            <a:off x="882032" y="134847"/>
            <a:ext cx="10891880" cy="123804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dirty="0">
                <a:solidFill>
                  <a:schemeClr val="lt1"/>
                </a:solidFill>
                <a:latin typeface="Meiryo UI" panose="020B0604030504040204" pitchFamily="50" charset="-128"/>
                <a:ea typeface="Meiryo UI" panose="020B0604030504040204" pitchFamily="50" charset="-128"/>
              </a:rPr>
              <a:t>QNAP </a:t>
            </a:r>
            <a:r>
              <a:rPr lang="en-US" sz="4000" b="1" dirty="0" err="1">
                <a:solidFill>
                  <a:schemeClr val="lt1"/>
                </a:solidFill>
                <a:latin typeface="Meiryo UI" panose="020B0604030504040204" pitchFamily="50" charset="-128"/>
                <a:ea typeface="Meiryo UI" panose="020B0604030504040204" pitchFamily="50" charset="-128"/>
              </a:rPr>
              <a:t>QuFTP：</a:t>
            </a:r>
            <a:r>
              <a:rPr lang="en-US" sz="4000" b="1" dirty="0" err="1" smtClean="0">
                <a:solidFill>
                  <a:schemeClr val="lt1"/>
                </a:solidFill>
                <a:latin typeface="Meiryo UI" panose="020B0604030504040204" pitchFamily="50" charset="-128"/>
                <a:ea typeface="Meiryo UI" panose="020B0604030504040204" pitchFamily="50" charset="-128"/>
              </a:rPr>
              <a:t>ファイル共有と交換のための</a:t>
            </a:r>
            <a:endParaRPr lang="en-US" sz="4000" b="1" dirty="0" smtClean="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2800"/>
              <a:buFont typeface="Arial"/>
              <a:buNone/>
            </a:pPr>
            <a:r>
              <a:rPr lang="en-US" sz="4000" b="1" dirty="0" err="1" smtClean="0">
                <a:solidFill>
                  <a:schemeClr val="lt1"/>
                </a:solidFill>
                <a:latin typeface="Meiryo UI" panose="020B0604030504040204" pitchFamily="50" charset="-128"/>
                <a:ea typeface="Meiryo UI" panose="020B0604030504040204" pitchFamily="50" charset="-128"/>
              </a:rPr>
              <a:t>安全な</a:t>
            </a:r>
            <a:r>
              <a:rPr lang="en-US" sz="4000" b="1" dirty="0" err="1">
                <a:solidFill>
                  <a:schemeClr val="lt1"/>
                </a:solidFill>
                <a:latin typeface="Meiryo UI" panose="020B0604030504040204" pitchFamily="50" charset="-128"/>
                <a:ea typeface="Meiryo UI" panose="020B0604030504040204" pitchFamily="50" charset="-128"/>
              </a:rPr>
              <a:t>FTP</a:t>
            </a:r>
            <a:r>
              <a:rPr lang="en-US" sz="4000" b="1" dirty="0" err="1" smtClean="0">
                <a:solidFill>
                  <a:schemeClr val="lt1"/>
                </a:solidFill>
                <a:latin typeface="Meiryo UI" panose="020B0604030504040204" pitchFamily="50" charset="-128"/>
                <a:ea typeface="Meiryo UI" panose="020B0604030504040204" pitchFamily="50" charset="-128"/>
              </a:rPr>
              <a:t>サーバーをセットアップ</a:t>
            </a:r>
            <a:endParaRPr sz="4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37" name="Google Shape;537;p34"/>
          <p:cNvSpPr txBox="1"/>
          <p:nvPr/>
        </p:nvSpPr>
        <p:spPr>
          <a:xfrm>
            <a:off x="406625" y="2155777"/>
            <a:ext cx="3878374"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cs typeface="Roboto"/>
                <a:sym typeface="Roboto"/>
              </a:rPr>
              <a:t>QuFTPサービスは、すべてのFTP関連アクティビティを単一のアプリに統合します</a:t>
            </a:r>
            <a:r>
              <a:rPr lang="en-US" dirty="0">
                <a:solidFill>
                  <a:schemeClr val="lt1"/>
                </a:solidFill>
                <a:latin typeface="Meiryo UI" panose="020B0604030504040204" pitchFamily="50" charset="-128"/>
                <a:ea typeface="Meiryo UI" panose="020B0604030504040204" pitchFamily="50" charset="-128"/>
                <a:cs typeface="Roboto"/>
                <a:sym typeface="Roboto"/>
              </a:rPr>
              <a:t>。 QuFTPサービスは、ユーザーフレンドリーなインターフェイスと詳細な権限設定により、FTPの効率を活用し、高いセキュリティと簡単な管理を実現します。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38" name="Google Shape;538;p34"/>
          <p:cNvSpPr txBox="1"/>
          <p:nvPr/>
        </p:nvSpPr>
        <p:spPr>
          <a:xfrm>
            <a:off x="406625" y="4377333"/>
            <a:ext cx="3302122" cy="1815882"/>
          </a:xfrm>
          <a:prstGeom prst="rect">
            <a:avLst/>
          </a:prstGeom>
          <a:noFill/>
          <a:ln>
            <a:noFill/>
          </a:ln>
        </p:spPr>
        <p:txBody>
          <a:bodyPr spcFirstLastPara="1" wrap="square" lIns="91425" tIns="45700" rIns="91425" bIns="45700" anchor="t" anchorCtr="0">
            <a:noAutofit/>
          </a:bodyPr>
          <a:lstStyle/>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フォルダレベルの権限</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QoS（サービス品質）設定</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インスタントイベント通知</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アクセス時間の制限</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FTP</a:t>
            </a:r>
            <a:r>
              <a:rPr lang="en-US" dirty="0" err="1" smtClean="0">
                <a:solidFill>
                  <a:schemeClr val="lt1"/>
                </a:solidFill>
                <a:latin typeface="Meiryo UI" panose="020B0604030504040204" pitchFamily="50" charset="-128"/>
                <a:ea typeface="Meiryo UI" panose="020B0604030504040204" pitchFamily="50" charset="-128"/>
              </a:rPr>
              <a:t>ルートフォルダのみへのアクセス制限</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画像と動画の透かし</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詳細なログ</a:t>
            </a:r>
            <a:endParaRPr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0"/>
              </a:spcBef>
              <a:spcAft>
                <a:spcPts val="0"/>
              </a:spcAft>
              <a:buClr>
                <a:srgbClr val="000000"/>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他の</a:t>
            </a:r>
            <a:r>
              <a:rPr lang="en-US" dirty="0" err="1" smtClean="0">
                <a:solidFill>
                  <a:schemeClr val="lt1"/>
                </a:solidFill>
                <a:latin typeface="Meiryo UI" panose="020B0604030504040204" pitchFamily="50" charset="-128"/>
                <a:ea typeface="Meiryo UI" panose="020B0604030504040204" pitchFamily="50" charset="-128"/>
              </a:rPr>
              <a:t>NAS</a:t>
            </a:r>
            <a:r>
              <a:rPr lang="ja-JP" altLang="en-US" dirty="0">
                <a:solidFill>
                  <a:schemeClr val="lt1"/>
                </a:solidFill>
                <a:latin typeface="Meiryo UI" panose="020B0604030504040204" pitchFamily="50" charset="-128"/>
                <a:ea typeface="Meiryo UI" panose="020B0604030504040204" pitchFamily="50" charset="-128"/>
              </a:rPr>
              <a:t>への</a:t>
            </a:r>
            <a:r>
              <a:rPr lang="en-US" dirty="0" err="1" smtClean="0">
                <a:solidFill>
                  <a:schemeClr val="lt1"/>
                </a:solidFill>
                <a:latin typeface="Meiryo UI" panose="020B0604030504040204" pitchFamily="50" charset="-128"/>
                <a:ea typeface="Meiryo UI" panose="020B0604030504040204" pitchFamily="50" charset="-128"/>
              </a:rPr>
              <a:t>リモート接続</a:t>
            </a:r>
            <a:endParaRPr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47439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35"/>
          <p:cNvPicPr preferRelativeResize="0"/>
          <p:nvPr/>
        </p:nvPicPr>
        <p:blipFill rotWithShape="1">
          <a:blip r:embed="rId3">
            <a:alphaModFix/>
          </a:blip>
          <a:srcRect/>
          <a:stretch/>
        </p:blipFill>
        <p:spPr>
          <a:xfrm>
            <a:off x="3014773" y="5709965"/>
            <a:ext cx="1761509" cy="924792"/>
          </a:xfrm>
          <a:prstGeom prst="rect">
            <a:avLst/>
          </a:prstGeom>
          <a:noFill/>
          <a:ln>
            <a:noFill/>
          </a:ln>
        </p:spPr>
      </p:pic>
      <p:pic>
        <p:nvPicPr>
          <p:cNvPr id="544" name="Google Shape;544;p35"/>
          <p:cNvPicPr preferRelativeResize="0"/>
          <p:nvPr/>
        </p:nvPicPr>
        <p:blipFill rotWithShape="1">
          <a:blip r:embed="rId4">
            <a:alphaModFix/>
          </a:blip>
          <a:srcRect/>
          <a:stretch/>
        </p:blipFill>
        <p:spPr>
          <a:xfrm>
            <a:off x="350196" y="4815203"/>
            <a:ext cx="3190671" cy="1789525"/>
          </a:xfrm>
          <a:prstGeom prst="rect">
            <a:avLst/>
          </a:prstGeom>
          <a:noFill/>
          <a:ln>
            <a:noFill/>
          </a:ln>
          <a:effectLst>
            <a:outerShdw blurRad="50800" dist="38100" dir="2700000" algn="tl" rotWithShape="0">
              <a:srgbClr val="000000">
                <a:alpha val="40000"/>
              </a:srgbClr>
            </a:outerShdw>
          </a:effectLst>
        </p:spPr>
      </p:pic>
      <p:pic>
        <p:nvPicPr>
          <p:cNvPr id="545" name="Google Shape;545;p35"/>
          <p:cNvPicPr preferRelativeResize="0"/>
          <p:nvPr/>
        </p:nvPicPr>
        <p:blipFill rotWithShape="1">
          <a:blip r:embed="rId5">
            <a:alphaModFix/>
          </a:blip>
          <a:srcRect/>
          <a:stretch/>
        </p:blipFill>
        <p:spPr>
          <a:xfrm>
            <a:off x="4849299" y="1632857"/>
            <a:ext cx="7342701" cy="5225143"/>
          </a:xfrm>
          <a:prstGeom prst="rect">
            <a:avLst/>
          </a:prstGeom>
          <a:noFill/>
          <a:ln>
            <a:noFill/>
          </a:ln>
        </p:spPr>
      </p:pic>
      <p:pic>
        <p:nvPicPr>
          <p:cNvPr id="546" name="Google Shape;546;p35"/>
          <p:cNvPicPr preferRelativeResize="0"/>
          <p:nvPr/>
        </p:nvPicPr>
        <p:blipFill rotWithShape="1">
          <a:blip r:embed="rId6">
            <a:alphaModFix/>
          </a:blip>
          <a:srcRect/>
          <a:stretch/>
        </p:blipFill>
        <p:spPr>
          <a:xfrm>
            <a:off x="3169530" y="4866922"/>
            <a:ext cx="1978089" cy="482654"/>
          </a:xfrm>
          <a:prstGeom prst="rect">
            <a:avLst/>
          </a:prstGeom>
          <a:noFill/>
          <a:ln>
            <a:noFill/>
          </a:ln>
        </p:spPr>
      </p:pic>
      <p:sp>
        <p:nvSpPr>
          <p:cNvPr id="547" name="Google Shape;547;p35"/>
          <p:cNvSpPr txBox="1"/>
          <p:nvPr/>
        </p:nvSpPr>
        <p:spPr>
          <a:xfrm>
            <a:off x="1076325" y="351652"/>
            <a:ext cx="10956925" cy="8985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chemeClr val="lt1"/>
                </a:solidFill>
                <a:latin typeface="Meiryo UI" panose="020B0604030504040204" pitchFamily="50" charset="-128"/>
                <a:ea typeface="Meiryo UI" panose="020B0604030504040204" pitchFamily="50" charset="-128"/>
              </a:rPr>
              <a:t>WireGuardを使用したQVPNサービス：</a:t>
            </a:r>
            <a:endParaRPr sz="4000" b="1">
              <a:solidFill>
                <a:schemeClr val="lt1"/>
              </a:solidFill>
              <a:latin typeface="Meiryo UI" panose="020B0604030504040204" pitchFamily="50" charset="-128"/>
              <a:ea typeface="Meiryo UI" panose="020B0604030504040204" pitchFamily="50" charset="-128"/>
            </a:endParaRPr>
          </a:p>
          <a:p>
            <a:pPr marL="0" marR="0" lvl="0" indent="0" algn="l" rtl="0">
              <a:lnSpc>
                <a:spcPct val="90000"/>
              </a:lnSpc>
              <a:spcBef>
                <a:spcPts val="0"/>
              </a:spcBef>
              <a:spcAft>
                <a:spcPts val="0"/>
              </a:spcAft>
              <a:buClr>
                <a:srgbClr val="000000"/>
              </a:buClr>
              <a:buSzPts val="4000"/>
              <a:buFont typeface="Arial"/>
              <a:buNone/>
            </a:pPr>
            <a:r>
              <a:rPr lang="en-US" sz="4000" b="1">
                <a:solidFill>
                  <a:schemeClr val="lt1"/>
                </a:solidFill>
                <a:latin typeface="Meiryo UI" panose="020B0604030504040204" pitchFamily="50" charset="-128"/>
                <a:ea typeface="Meiryo UI" panose="020B0604030504040204" pitchFamily="50" charset="-128"/>
              </a:rPr>
              <a:t>リモートワーカー向けのより簡単なVPNトンネル</a:t>
            </a:r>
            <a:endParaRPr sz="4000" b="1">
              <a:solidFill>
                <a:schemeClr val="lt1"/>
              </a:solidFill>
              <a:latin typeface="Meiryo UI" panose="020B0604030504040204" pitchFamily="50" charset="-128"/>
              <a:ea typeface="Meiryo UI" panose="020B0604030504040204" pitchFamily="50" charset="-128"/>
            </a:endParaRPr>
          </a:p>
        </p:txBody>
      </p:sp>
      <p:sp>
        <p:nvSpPr>
          <p:cNvPr id="548" name="Google Shape;548;p35"/>
          <p:cNvSpPr txBox="1"/>
          <p:nvPr/>
        </p:nvSpPr>
        <p:spPr>
          <a:xfrm>
            <a:off x="385695" y="1885960"/>
            <a:ext cx="4761924" cy="280076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a:solidFill>
                  <a:schemeClr val="lt1"/>
                </a:solidFill>
                <a:latin typeface="Meiryo UI" panose="020B0604030504040204" pitchFamily="50" charset="-128"/>
                <a:ea typeface="Meiryo UI" panose="020B0604030504040204" pitchFamily="50" charset="-128"/>
              </a:rPr>
              <a:t>WireGuardは、ネットワーク通信にユーザーデータグラムプロトコル（UDP）を使用するオープンソースのVPNプロトコルです。このプロトコルは、いくつかの暗号化ツールを使用して、安全なVPNトンネリングを実装します。</a:t>
            </a:r>
            <a:endParaRPr sz="1600">
              <a:solidFill>
                <a:schemeClr val="lt1"/>
              </a:solidFill>
              <a:latin typeface="Meiryo UI" panose="020B0604030504040204" pitchFamily="50" charset="-128"/>
              <a:ea typeface="Meiryo UI" panose="020B0604030504040204" pitchFamily="50" charset="-128"/>
            </a:endParaRPr>
          </a:p>
          <a:p>
            <a:pPr marL="285750" marR="0" lvl="0" indent="-285750" algn="l" rtl="0">
              <a:lnSpc>
                <a:spcPct val="100000"/>
              </a:lnSpc>
              <a:spcBef>
                <a:spcPts val="0"/>
              </a:spcBef>
              <a:spcAft>
                <a:spcPts val="0"/>
              </a:spcAft>
              <a:buClr>
                <a:srgbClr val="000000"/>
              </a:buClr>
              <a:buSzPts val="1600"/>
              <a:buFont typeface="Arial"/>
              <a:buChar char="•"/>
            </a:pPr>
            <a:r>
              <a:rPr lang="en-US" sz="1600">
                <a:solidFill>
                  <a:schemeClr val="lt1"/>
                </a:solidFill>
                <a:latin typeface="Meiryo UI" panose="020B0604030504040204" pitchFamily="50" charset="-128"/>
                <a:ea typeface="Meiryo UI" panose="020B0604030504040204" pitchFamily="50" charset="-128"/>
              </a:rPr>
              <a:t>組み込みのWireGuard®は、より高速で安定したVPN接続を提供します。 ITプロフェッショナル以外のリモートワーカーは、ユーザーフレンドリーなインターフェイスを使用して、VPNトンネルを簡単にセットアップし、簡素化された接続方法でオフィスベースのQNAPデバイスにアクセスできます。</a:t>
            </a:r>
            <a:endParaRPr sz="160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77904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6"/>
          <p:cNvSpPr txBox="1"/>
          <p:nvPr/>
        </p:nvSpPr>
        <p:spPr>
          <a:xfrm>
            <a:off x="977150" y="134256"/>
            <a:ext cx="11010373" cy="1599955"/>
          </a:xfrm>
          <a:prstGeom prst="rect">
            <a:avLst/>
          </a:prstGeom>
          <a:noFill/>
          <a:ln>
            <a:noFill/>
          </a:ln>
        </p:spPr>
        <p:txBody>
          <a:bodyPr spcFirstLastPara="1" wrap="square" lIns="121900" tIns="121900" rIns="121900" bIns="121900" anchor="t" anchorCtr="0">
            <a:noAutofit/>
          </a:bodyPr>
          <a:lstStyle/>
          <a:p>
            <a:pPr lvl="0">
              <a:buClr>
                <a:schemeClr val="dk1"/>
              </a:buClr>
              <a:buSzPts val="2800"/>
            </a:pPr>
            <a:r>
              <a:rPr lang="en-US" altLang="ja-JP" sz="4800" b="1" dirty="0" err="1" smtClean="0">
                <a:solidFill>
                  <a:schemeClr val="lt1"/>
                </a:solidFill>
                <a:latin typeface="Meiryo UI" panose="020B0604030504040204" pitchFamily="50" charset="-128"/>
                <a:ea typeface="Meiryo UI" panose="020B0604030504040204" pitchFamily="50" charset="-128"/>
              </a:rPr>
              <a:t>QuWAN</a:t>
            </a:r>
            <a:r>
              <a:rPr lang="en-US" altLang="ja-JP" sz="4800" b="1" dirty="0" smtClean="0">
                <a:solidFill>
                  <a:schemeClr val="lt1"/>
                </a:solidFill>
                <a:latin typeface="Meiryo UI" panose="020B0604030504040204" pitchFamily="50" charset="-128"/>
                <a:ea typeface="Meiryo UI" panose="020B0604030504040204" pitchFamily="50" charset="-128"/>
              </a:rPr>
              <a:t> : IT</a:t>
            </a:r>
            <a:r>
              <a:rPr lang="ja-JP" altLang="en-US" sz="4800" b="1" dirty="0">
                <a:solidFill>
                  <a:schemeClr val="lt1"/>
                </a:solidFill>
                <a:latin typeface="Meiryo UI" panose="020B0604030504040204" pitchFamily="50" charset="-128"/>
                <a:ea typeface="Meiryo UI" panose="020B0604030504040204" pitchFamily="50" charset="-128"/>
              </a:rPr>
              <a:t>インフラを強固にす</a:t>
            </a:r>
            <a:r>
              <a:rPr lang="ja-JP" altLang="en-US" sz="4800" b="1" dirty="0" smtClean="0">
                <a:solidFill>
                  <a:schemeClr val="lt1"/>
                </a:solidFill>
                <a:latin typeface="Meiryo UI" panose="020B0604030504040204" pitchFamily="50" charset="-128"/>
                <a:ea typeface="Meiryo UI" panose="020B0604030504040204" pitchFamily="50" charset="-128"/>
              </a:rPr>
              <a:t>る</a:t>
            </a:r>
            <a:endParaRPr lang="en-US" altLang="ja-JP" sz="4800" b="1" dirty="0" smtClean="0">
              <a:solidFill>
                <a:schemeClr val="lt1"/>
              </a:solidFill>
              <a:latin typeface="Meiryo UI" panose="020B0604030504040204" pitchFamily="50" charset="-128"/>
              <a:ea typeface="Meiryo UI" panose="020B0604030504040204" pitchFamily="50" charset="-128"/>
            </a:endParaRPr>
          </a:p>
          <a:p>
            <a:pPr lvl="0">
              <a:buClr>
                <a:schemeClr val="dk1"/>
              </a:buClr>
              <a:buSzPts val="2800"/>
            </a:pPr>
            <a:r>
              <a:rPr lang="en-US" altLang="ja-JP" sz="4800" b="1" dirty="0" smtClean="0">
                <a:solidFill>
                  <a:schemeClr val="lt1"/>
                </a:solidFill>
                <a:latin typeface="Meiryo UI" panose="020B0604030504040204" pitchFamily="50" charset="-128"/>
                <a:ea typeface="Meiryo UI" panose="020B0604030504040204" pitchFamily="50" charset="-128"/>
              </a:rPr>
              <a:t>SD-WAN</a:t>
            </a:r>
            <a:r>
              <a:rPr lang="ja-JP" altLang="en-US" sz="4800" b="1" dirty="0">
                <a:solidFill>
                  <a:schemeClr val="lt1"/>
                </a:solidFill>
                <a:latin typeface="Meiryo UI" panose="020B0604030504040204" pitchFamily="50" charset="-128"/>
                <a:ea typeface="Meiryo UI" panose="020B0604030504040204" pitchFamily="50" charset="-128"/>
              </a:rPr>
              <a:t>ソリューション</a:t>
            </a:r>
            <a:endParaRPr sz="2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54" name="Google Shape;554;p36"/>
          <p:cNvPicPr preferRelativeResize="0"/>
          <p:nvPr/>
        </p:nvPicPr>
        <p:blipFill rotWithShape="1">
          <a:blip r:embed="rId3">
            <a:alphaModFix/>
          </a:blip>
          <a:srcRect/>
          <a:stretch/>
        </p:blipFill>
        <p:spPr>
          <a:xfrm>
            <a:off x="7048414" y="1734211"/>
            <a:ext cx="4939109" cy="4939109"/>
          </a:xfrm>
          <a:prstGeom prst="rect">
            <a:avLst/>
          </a:prstGeom>
          <a:noFill/>
          <a:ln>
            <a:noFill/>
          </a:ln>
        </p:spPr>
      </p:pic>
      <p:sp>
        <p:nvSpPr>
          <p:cNvPr id="555" name="Google Shape;555;p36"/>
          <p:cNvSpPr/>
          <p:nvPr/>
        </p:nvSpPr>
        <p:spPr>
          <a:xfrm>
            <a:off x="1681721" y="5554240"/>
            <a:ext cx="1222108" cy="564737"/>
          </a:xfrm>
          <a:prstGeom prst="rect">
            <a:avLst/>
          </a:prstGeom>
          <a:noFill/>
          <a:ln>
            <a:noFill/>
          </a:ln>
        </p:spPr>
        <p:txBody>
          <a:bodyPr spcFirstLastPara="1" wrap="square" lIns="0" tIns="0" rIns="0" bIns="0" anchor="ctr" anchorCtr="0">
            <a:noAutofit/>
          </a:bodyPr>
          <a:lstStyle/>
          <a:p>
            <a:pPr lvl="0">
              <a:buSzPts val="1800"/>
            </a:pPr>
            <a:r>
              <a:rPr lang="ja-JP" altLang="en-US" sz="1200" b="1" dirty="0">
                <a:solidFill>
                  <a:schemeClr val="lt1"/>
                </a:solidFill>
                <a:latin typeface="Meiryo UI" panose="020B0604030504040204" pitchFamily="50" charset="-128"/>
                <a:ea typeface="Meiryo UI" panose="020B0604030504040204" pitchFamily="50" charset="-128"/>
              </a:rPr>
              <a:t>クラウ</a:t>
            </a:r>
            <a:r>
              <a:rPr lang="ja-JP" altLang="en-US" sz="1200" b="1" dirty="0" smtClean="0">
                <a:solidFill>
                  <a:schemeClr val="lt1"/>
                </a:solidFill>
                <a:latin typeface="Meiryo UI" panose="020B0604030504040204" pitchFamily="50" charset="-128"/>
                <a:ea typeface="Meiryo UI" panose="020B0604030504040204" pitchFamily="50" charset="-128"/>
              </a:rPr>
              <a:t>ドによる</a:t>
            </a:r>
            <a:endParaRPr lang="en-US" altLang="ja-JP" sz="1200" b="1" dirty="0" smtClean="0">
              <a:solidFill>
                <a:schemeClr val="lt1"/>
              </a:solidFill>
              <a:latin typeface="Meiryo UI" panose="020B0604030504040204" pitchFamily="50" charset="-128"/>
              <a:ea typeface="Meiryo UI" panose="020B0604030504040204" pitchFamily="50" charset="-128"/>
            </a:endParaRPr>
          </a:p>
          <a:p>
            <a:pPr lvl="0">
              <a:buSzPts val="1800"/>
            </a:pPr>
            <a:r>
              <a:rPr lang="ja-JP" altLang="en-US" sz="1200" b="1" dirty="0" smtClean="0">
                <a:solidFill>
                  <a:schemeClr val="lt1"/>
                </a:solidFill>
                <a:latin typeface="Meiryo UI" panose="020B0604030504040204" pitchFamily="50" charset="-128"/>
                <a:ea typeface="Meiryo UI" panose="020B0604030504040204" pitchFamily="50" charset="-128"/>
              </a:rPr>
              <a:t>一</a:t>
            </a:r>
            <a:r>
              <a:rPr lang="ja-JP" altLang="en-US" sz="1200" b="1" dirty="0">
                <a:solidFill>
                  <a:schemeClr val="lt1"/>
                </a:solidFill>
                <a:latin typeface="Meiryo UI" panose="020B0604030504040204" pitchFamily="50" charset="-128"/>
                <a:ea typeface="Meiryo UI" panose="020B0604030504040204" pitchFamily="50" charset="-128"/>
              </a:rPr>
              <a:t>元管理</a:t>
            </a:r>
            <a:endParaRPr sz="1200" b="1" dirty="0">
              <a:solidFill>
                <a:schemeClr val="lt1"/>
              </a:solidFill>
              <a:latin typeface="Meiryo UI" panose="020B0604030504040204" pitchFamily="50" charset="-128"/>
              <a:ea typeface="Meiryo UI" panose="020B0604030504040204" pitchFamily="50" charset="-128"/>
            </a:endParaRPr>
          </a:p>
        </p:txBody>
      </p:sp>
      <p:sp>
        <p:nvSpPr>
          <p:cNvPr id="556" name="Google Shape;556;p36"/>
          <p:cNvSpPr txBox="1"/>
          <p:nvPr/>
        </p:nvSpPr>
        <p:spPr>
          <a:xfrm>
            <a:off x="518831" y="1940719"/>
            <a:ext cx="6187446" cy="1815882"/>
          </a:xfrm>
          <a:prstGeom prst="rect">
            <a:avLst/>
          </a:prstGeom>
          <a:noFill/>
          <a:ln>
            <a:noFill/>
          </a:ln>
        </p:spPr>
        <p:txBody>
          <a:bodyPr spcFirstLastPara="1" wrap="square" lIns="91425" tIns="45700" rIns="91425" bIns="45700" anchor="t" anchorCtr="0">
            <a:noAutofit/>
          </a:bodyPr>
          <a:lstStyle/>
          <a:p>
            <a:pPr lvl="0"/>
            <a:r>
              <a:rPr lang="en-US" altLang="ja-JP" sz="1600" dirty="0">
                <a:solidFill>
                  <a:schemeClr val="lt1"/>
                </a:solidFill>
                <a:latin typeface="Meiryo UI" panose="020B0604030504040204" pitchFamily="50" charset="-128"/>
                <a:ea typeface="Meiryo UI" panose="020B0604030504040204" pitchFamily="50" charset="-128"/>
              </a:rPr>
              <a:t>QNAP</a:t>
            </a:r>
            <a:r>
              <a:rPr lang="ja-JP" altLang="en-US" sz="1600" dirty="0">
                <a:solidFill>
                  <a:schemeClr val="lt1"/>
                </a:solidFill>
                <a:latin typeface="Meiryo UI" panose="020B0604030504040204" pitchFamily="50" charset="-128"/>
                <a:ea typeface="Meiryo UI" panose="020B0604030504040204" pitchFamily="50" charset="-128"/>
              </a:rPr>
              <a:t>の</a:t>
            </a:r>
            <a:r>
              <a:rPr lang="en-US" altLang="ja-JP" sz="1600" dirty="0" err="1">
                <a:solidFill>
                  <a:schemeClr val="lt1"/>
                </a:solidFill>
                <a:latin typeface="Meiryo UI" panose="020B0604030504040204" pitchFamily="50" charset="-128"/>
                <a:ea typeface="Meiryo UI" panose="020B0604030504040204" pitchFamily="50" charset="-128"/>
              </a:rPr>
              <a:t>QuWAN</a:t>
            </a:r>
            <a:r>
              <a:rPr lang="en-US" altLang="ja-JP" sz="1600" dirty="0">
                <a:solidFill>
                  <a:schemeClr val="lt1"/>
                </a:solidFill>
                <a:latin typeface="Meiryo UI" panose="020B0604030504040204" pitchFamily="50" charset="-128"/>
                <a:ea typeface="Meiryo UI" panose="020B0604030504040204" pitchFamily="50" charset="-128"/>
              </a:rPr>
              <a:t> SD-WAN</a:t>
            </a:r>
            <a:r>
              <a:rPr lang="ja-JP" altLang="en-US" sz="1600" dirty="0">
                <a:solidFill>
                  <a:schemeClr val="lt1"/>
                </a:solidFill>
                <a:latin typeface="Meiryo UI" panose="020B0604030504040204" pitchFamily="50" charset="-128"/>
                <a:ea typeface="Meiryo UI" panose="020B0604030504040204" pitchFamily="50" charset="-128"/>
              </a:rPr>
              <a:t>ソリューションは、オートメッシュ</a:t>
            </a:r>
            <a:r>
              <a:rPr lang="en-US" altLang="ja-JP" sz="1600" dirty="0">
                <a:solidFill>
                  <a:schemeClr val="lt1"/>
                </a:solidFill>
                <a:latin typeface="Meiryo UI" panose="020B0604030504040204" pitchFamily="50" charset="-128"/>
                <a:ea typeface="Meiryo UI" panose="020B0604030504040204" pitchFamily="50" charset="-128"/>
              </a:rPr>
              <a:t>VPN</a:t>
            </a:r>
            <a:r>
              <a:rPr lang="ja-JP" altLang="en-US" sz="1600" dirty="0">
                <a:solidFill>
                  <a:schemeClr val="lt1"/>
                </a:solidFill>
                <a:latin typeface="Meiryo UI" panose="020B0604030504040204" pitchFamily="50" charset="-128"/>
                <a:ea typeface="Meiryo UI" panose="020B0604030504040204" pitchFamily="50" charset="-128"/>
              </a:rPr>
              <a:t>、</a:t>
            </a:r>
            <a:r>
              <a:rPr lang="en-US" altLang="ja-JP" sz="1600" dirty="0">
                <a:solidFill>
                  <a:schemeClr val="lt1"/>
                </a:solidFill>
                <a:latin typeface="Meiryo UI" panose="020B0604030504040204" pitchFamily="50" charset="-128"/>
                <a:ea typeface="Meiryo UI" panose="020B0604030504040204" pitchFamily="50" charset="-128"/>
              </a:rPr>
              <a:t>IPsec</a:t>
            </a:r>
            <a:r>
              <a:rPr lang="ja-JP" altLang="en-US" sz="1600" dirty="0">
                <a:solidFill>
                  <a:schemeClr val="lt1"/>
                </a:solidFill>
                <a:latin typeface="Meiryo UI" panose="020B0604030504040204" pitchFamily="50" charset="-128"/>
                <a:ea typeface="Meiryo UI" panose="020B0604030504040204" pitchFamily="50" charset="-128"/>
              </a:rPr>
              <a:t>暗号化、クラウド中心管理、マルチサイトネットワーク用の</a:t>
            </a:r>
            <a:r>
              <a:rPr lang="en-US" altLang="ja-JP" sz="1600" dirty="0">
                <a:solidFill>
                  <a:schemeClr val="lt1"/>
                </a:solidFill>
                <a:latin typeface="Meiryo UI" panose="020B0604030504040204" pitchFamily="50" charset="-128"/>
                <a:ea typeface="Meiryo UI" panose="020B0604030504040204" pitchFamily="50" charset="-128"/>
              </a:rPr>
              <a:t>QVPN</a:t>
            </a:r>
            <a:r>
              <a:rPr lang="ja-JP" altLang="en-US" sz="1600" dirty="0">
                <a:solidFill>
                  <a:schemeClr val="lt1"/>
                </a:solidFill>
                <a:latin typeface="Meiryo UI" panose="020B0604030504040204" pitchFamily="50" charset="-128"/>
                <a:ea typeface="Meiryo UI" panose="020B0604030504040204" pitchFamily="50" charset="-128"/>
              </a:rPr>
              <a:t>サービスを備えています。幅広い</a:t>
            </a:r>
            <a:r>
              <a:rPr lang="en-US" altLang="ja-JP" sz="1600" dirty="0">
                <a:solidFill>
                  <a:schemeClr val="lt1"/>
                </a:solidFill>
                <a:latin typeface="Meiryo UI" panose="020B0604030504040204" pitchFamily="50" charset="-128"/>
                <a:ea typeface="Meiryo UI" panose="020B0604030504040204" pitchFamily="50" charset="-128"/>
              </a:rPr>
              <a:t>QNAP</a:t>
            </a:r>
            <a:r>
              <a:rPr lang="ja-JP" altLang="en-US" sz="1600" dirty="0">
                <a:solidFill>
                  <a:schemeClr val="lt1"/>
                </a:solidFill>
                <a:latin typeface="Meiryo UI" panose="020B0604030504040204" pitchFamily="50" charset="-128"/>
                <a:ea typeface="Meiryo UI" panose="020B0604030504040204" pitchFamily="50" charset="-128"/>
              </a:rPr>
              <a:t>製品および</a:t>
            </a:r>
            <a:r>
              <a:rPr lang="en-US" altLang="ja-JP" sz="1600" dirty="0">
                <a:solidFill>
                  <a:schemeClr val="lt1"/>
                </a:solidFill>
                <a:latin typeface="Meiryo UI" panose="020B0604030504040204" pitchFamily="50" charset="-128"/>
                <a:ea typeface="Meiryo UI" panose="020B0604030504040204" pitchFamily="50" charset="-128"/>
              </a:rPr>
              <a:t>VMware </a:t>
            </a:r>
            <a:r>
              <a:rPr lang="en-US" altLang="ja-JP" sz="1600" dirty="0" err="1">
                <a:solidFill>
                  <a:schemeClr val="lt1"/>
                </a:solidFill>
                <a:latin typeface="Meiryo UI" panose="020B0604030504040204" pitchFamily="50" charset="-128"/>
                <a:ea typeface="Meiryo UI" panose="020B0604030504040204" pitchFamily="50" charset="-128"/>
              </a:rPr>
              <a:t>ESXi</a:t>
            </a:r>
            <a:r>
              <a:rPr lang="ja-JP" altLang="en-US" sz="1600" dirty="0">
                <a:solidFill>
                  <a:schemeClr val="lt1"/>
                </a:solidFill>
                <a:latin typeface="Meiryo UI" panose="020B0604030504040204" pitchFamily="50" charset="-128"/>
                <a:ea typeface="Meiryo UI" panose="020B0604030504040204" pitchFamily="50" charset="-128"/>
              </a:rPr>
              <a:t>などのハイパーバイザープラットフォームと互換性のある</a:t>
            </a:r>
            <a:r>
              <a:rPr lang="en-US" altLang="ja-JP" sz="1600" dirty="0" err="1">
                <a:solidFill>
                  <a:schemeClr val="lt1"/>
                </a:solidFill>
                <a:latin typeface="Meiryo UI" panose="020B0604030504040204" pitchFamily="50" charset="-128"/>
                <a:ea typeface="Meiryo UI" panose="020B0604030504040204" pitchFamily="50" charset="-128"/>
              </a:rPr>
              <a:t>QuWAN</a:t>
            </a:r>
            <a:r>
              <a:rPr lang="ja-JP" altLang="en-US" sz="1600" dirty="0">
                <a:solidFill>
                  <a:schemeClr val="lt1"/>
                </a:solidFill>
                <a:latin typeface="Meiryo UI" panose="020B0604030504040204" pitchFamily="50" charset="-128"/>
                <a:ea typeface="Meiryo UI" panose="020B0604030504040204" pitchFamily="50" charset="-128"/>
              </a:rPr>
              <a:t>により、中小企業は信頼できるネットワークをコスト効率の高い価格で効率的に構築し、デジタル変革、マルチサイト拡張、リモートワークを促進することができます。</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7" name="Google Shape;557;p36"/>
          <p:cNvSpPr/>
          <p:nvPr/>
        </p:nvSpPr>
        <p:spPr>
          <a:xfrm>
            <a:off x="1681721" y="4298791"/>
            <a:ext cx="1697690" cy="83099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200" b="1" dirty="0" err="1" smtClean="0">
                <a:solidFill>
                  <a:schemeClr val="lt1"/>
                </a:solidFill>
                <a:latin typeface="Meiryo UI" panose="020B0604030504040204" pitchFamily="50" charset="-128"/>
                <a:ea typeface="Meiryo UI" panose="020B0604030504040204" pitchFamily="50" charset="-128"/>
              </a:rPr>
              <a:t>自動化</a:t>
            </a:r>
            <a:r>
              <a:rPr lang="ja-JP" altLang="en-US" sz="1200" b="1" dirty="0" smtClean="0">
                <a:solidFill>
                  <a:schemeClr val="lt1"/>
                </a:solidFill>
                <a:latin typeface="Meiryo UI" panose="020B0604030504040204" pitchFamily="50" charset="-128"/>
                <a:ea typeface="Meiryo UI" panose="020B0604030504040204" pitchFamily="50" charset="-128"/>
              </a:rPr>
              <a:t>された</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r>
              <a:rPr lang="en-US" sz="1200" b="1" dirty="0" err="1" smtClean="0">
                <a:solidFill>
                  <a:schemeClr val="lt1"/>
                </a:solidFill>
                <a:latin typeface="Meiryo UI" panose="020B0604030504040204" pitchFamily="50" charset="-128"/>
                <a:ea typeface="Meiryo UI" panose="020B0604030504040204" pitchFamily="50" charset="-128"/>
              </a:rPr>
              <a:t>VPN展開</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800"/>
              <a:buFont typeface="Arial"/>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558" name="Google Shape;558;p36"/>
          <p:cNvSpPr/>
          <p:nvPr/>
        </p:nvSpPr>
        <p:spPr>
          <a:xfrm>
            <a:off x="4560233" y="4298792"/>
            <a:ext cx="1377087" cy="830997"/>
          </a:xfrm>
          <a:prstGeom prst="rect">
            <a:avLst/>
          </a:prstGeom>
          <a:noFill/>
          <a:ln>
            <a:noFill/>
          </a:ln>
        </p:spPr>
        <p:txBody>
          <a:bodyPr spcFirstLastPara="1" wrap="square" lIns="0" tIns="0" rIns="0" bIns="0" anchor="ctr" anchorCtr="0">
            <a:noAutofit/>
          </a:bodyPr>
          <a:lstStyle/>
          <a:p>
            <a:pPr lvl="0">
              <a:buSzPts val="1800"/>
            </a:pPr>
            <a:r>
              <a:rPr lang="ja-JP" altLang="en-US" sz="1200" b="1" dirty="0">
                <a:solidFill>
                  <a:schemeClr val="lt1"/>
                </a:solidFill>
                <a:latin typeface="Meiryo UI" panose="020B0604030504040204" pitchFamily="50" charset="-128"/>
                <a:ea typeface="Meiryo UI" panose="020B0604030504040204" pitchFamily="50" charset="-128"/>
              </a:rPr>
              <a:t>スマート</a:t>
            </a:r>
            <a:r>
              <a:rPr lang="ja-JP" altLang="en-US" sz="1200" b="1" dirty="0" smtClean="0">
                <a:solidFill>
                  <a:schemeClr val="lt1"/>
                </a:solidFill>
                <a:latin typeface="Meiryo UI" panose="020B0604030504040204" pitchFamily="50" charset="-128"/>
                <a:ea typeface="Meiryo UI" panose="020B0604030504040204" pitchFamily="50" charset="-128"/>
              </a:rPr>
              <a:t>な</a:t>
            </a:r>
            <a:endParaRPr lang="en-US" altLang="ja-JP" sz="1200" b="1" dirty="0" smtClean="0">
              <a:solidFill>
                <a:schemeClr val="lt1"/>
              </a:solidFill>
              <a:latin typeface="Meiryo UI" panose="020B0604030504040204" pitchFamily="50" charset="-128"/>
              <a:ea typeface="Meiryo UI" panose="020B0604030504040204" pitchFamily="50" charset="-128"/>
            </a:endParaRPr>
          </a:p>
          <a:p>
            <a:pPr lvl="0">
              <a:buSzPts val="1800"/>
            </a:pPr>
            <a:r>
              <a:rPr lang="ja-JP" altLang="en-US" sz="1200" b="1" dirty="0" smtClean="0">
                <a:solidFill>
                  <a:schemeClr val="lt1"/>
                </a:solidFill>
                <a:latin typeface="Meiryo UI" panose="020B0604030504040204" pitchFamily="50" charset="-128"/>
                <a:ea typeface="Meiryo UI" panose="020B0604030504040204" pitchFamily="50" charset="-128"/>
              </a:rPr>
              <a:t>帯</a:t>
            </a:r>
            <a:r>
              <a:rPr lang="ja-JP" altLang="en-US" sz="1200" b="1" dirty="0">
                <a:solidFill>
                  <a:schemeClr val="lt1"/>
                </a:solidFill>
                <a:latin typeface="Meiryo UI" panose="020B0604030504040204" pitchFamily="50" charset="-128"/>
                <a:ea typeface="Meiryo UI" panose="020B0604030504040204" pitchFamily="50" charset="-128"/>
              </a:rPr>
              <a:t>域</a:t>
            </a:r>
            <a:r>
              <a:rPr lang="ja-JP" altLang="en-US" sz="1200" b="1" dirty="0" smtClean="0">
                <a:solidFill>
                  <a:schemeClr val="lt1"/>
                </a:solidFill>
                <a:latin typeface="Meiryo UI" panose="020B0604030504040204" pitchFamily="50" charset="-128"/>
                <a:ea typeface="Meiryo UI" panose="020B0604030504040204" pitchFamily="50" charset="-128"/>
              </a:rPr>
              <a:t>の</a:t>
            </a:r>
            <a:endParaRPr lang="en-US" altLang="ja-JP" sz="1200" b="1" dirty="0" smtClean="0">
              <a:solidFill>
                <a:schemeClr val="lt1"/>
              </a:solidFill>
              <a:latin typeface="Meiryo UI" panose="020B0604030504040204" pitchFamily="50" charset="-128"/>
              <a:ea typeface="Meiryo UI" panose="020B0604030504040204" pitchFamily="50" charset="-128"/>
            </a:endParaRPr>
          </a:p>
          <a:p>
            <a:pPr lvl="0">
              <a:buSzPts val="1800"/>
            </a:pPr>
            <a:r>
              <a:rPr lang="ja-JP" altLang="en-US" sz="1200" b="1" dirty="0" smtClean="0">
                <a:solidFill>
                  <a:schemeClr val="lt1"/>
                </a:solidFill>
                <a:latin typeface="Meiryo UI" panose="020B0604030504040204" pitchFamily="50" charset="-128"/>
                <a:ea typeface="Meiryo UI" panose="020B0604030504040204" pitchFamily="50" charset="-128"/>
              </a:rPr>
              <a:t>優</a:t>
            </a:r>
            <a:r>
              <a:rPr lang="ja-JP" altLang="en-US" sz="1200" b="1" dirty="0">
                <a:solidFill>
                  <a:schemeClr val="lt1"/>
                </a:solidFill>
                <a:latin typeface="Meiryo UI" panose="020B0604030504040204" pitchFamily="50" charset="-128"/>
                <a:ea typeface="Meiryo UI" panose="020B0604030504040204" pitchFamily="50" charset="-128"/>
              </a:rPr>
              <a:t>先順位付け</a:t>
            </a:r>
          </a:p>
          <a:p>
            <a:pPr lvl="0">
              <a:buSzPts val="1800"/>
            </a:pPr>
            <a:endParaRPr lang="ja-JP" altLang="en-US" sz="1200" b="1" dirty="0">
              <a:solidFill>
                <a:schemeClr val="lt1"/>
              </a:solidFill>
              <a:latin typeface="Meiryo UI" panose="020B0604030504040204" pitchFamily="50" charset="-128"/>
              <a:ea typeface="Meiryo UI" panose="020B0604030504040204" pitchFamily="50" charset="-128"/>
            </a:endParaRPr>
          </a:p>
        </p:txBody>
      </p:sp>
      <p:sp>
        <p:nvSpPr>
          <p:cNvPr id="559" name="Google Shape;559;p36"/>
          <p:cNvSpPr/>
          <p:nvPr/>
        </p:nvSpPr>
        <p:spPr>
          <a:xfrm>
            <a:off x="4602749" y="5456537"/>
            <a:ext cx="1377088" cy="830997"/>
          </a:xfrm>
          <a:prstGeom prst="rect">
            <a:avLst/>
          </a:prstGeom>
          <a:noFill/>
          <a:ln>
            <a:noFill/>
          </a:ln>
        </p:spPr>
        <p:txBody>
          <a:bodyPr spcFirstLastPara="1" wrap="square" lIns="0" tIns="0" rIns="0" bIns="0" anchor="ctr" anchorCtr="0">
            <a:noAutofit/>
          </a:bodyPr>
          <a:lstStyle/>
          <a:p>
            <a:pPr lvl="0">
              <a:buSzPts val="1800"/>
            </a:pPr>
            <a:r>
              <a:rPr lang="ja-JP" altLang="en-US" sz="1200" b="1" dirty="0">
                <a:solidFill>
                  <a:schemeClr val="lt1"/>
                </a:solidFill>
                <a:latin typeface="Meiryo UI" panose="020B0604030504040204" pitchFamily="50" charset="-128"/>
                <a:ea typeface="Meiryo UI" panose="020B0604030504040204" pitchFamily="50" charset="-128"/>
              </a:rPr>
              <a:t>安全</a:t>
            </a:r>
            <a:r>
              <a:rPr lang="ja-JP" altLang="en-US" sz="1200" b="1" dirty="0" smtClean="0">
                <a:solidFill>
                  <a:schemeClr val="lt1"/>
                </a:solidFill>
                <a:latin typeface="Meiryo UI" panose="020B0604030504040204" pitchFamily="50" charset="-128"/>
                <a:ea typeface="Meiryo UI" panose="020B0604030504040204" pitchFamily="50" charset="-128"/>
              </a:rPr>
              <a:t>な</a:t>
            </a:r>
            <a:endParaRPr lang="en-US" altLang="ja-JP" sz="1200" b="1" dirty="0" smtClean="0">
              <a:solidFill>
                <a:schemeClr val="lt1"/>
              </a:solidFill>
              <a:latin typeface="Meiryo UI" panose="020B0604030504040204" pitchFamily="50" charset="-128"/>
              <a:ea typeface="Meiryo UI" panose="020B0604030504040204" pitchFamily="50" charset="-128"/>
            </a:endParaRPr>
          </a:p>
          <a:p>
            <a:pPr lvl="0">
              <a:buSzPts val="1800"/>
            </a:pPr>
            <a:r>
              <a:rPr lang="ja-JP" altLang="en-US" sz="1200" b="1" dirty="0" smtClean="0">
                <a:solidFill>
                  <a:schemeClr val="lt1"/>
                </a:solidFill>
                <a:latin typeface="Meiryo UI" panose="020B0604030504040204" pitchFamily="50" charset="-128"/>
                <a:ea typeface="Meiryo UI" panose="020B0604030504040204" pitchFamily="50" charset="-128"/>
              </a:rPr>
              <a:t>ネ</a:t>
            </a:r>
            <a:r>
              <a:rPr lang="ja-JP" altLang="en-US" sz="1200" b="1" dirty="0">
                <a:solidFill>
                  <a:schemeClr val="lt1"/>
                </a:solidFill>
                <a:latin typeface="Meiryo UI" panose="020B0604030504040204" pitchFamily="50" charset="-128"/>
                <a:ea typeface="Meiryo UI" panose="020B0604030504040204" pitchFamily="50" charset="-128"/>
              </a:rPr>
              <a:t>ットワー</a:t>
            </a:r>
            <a:r>
              <a:rPr lang="ja-JP" altLang="en-US" sz="1200" b="1" dirty="0" smtClean="0">
                <a:solidFill>
                  <a:schemeClr val="lt1"/>
                </a:solidFill>
                <a:latin typeface="Meiryo UI" panose="020B0604030504040204" pitchFamily="50" charset="-128"/>
                <a:ea typeface="Meiryo UI" panose="020B0604030504040204" pitchFamily="50" charset="-128"/>
              </a:rPr>
              <a:t>ク</a:t>
            </a:r>
            <a:endParaRPr lang="en-US" altLang="ja-JP" sz="1200" b="1" dirty="0" smtClean="0">
              <a:solidFill>
                <a:schemeClr val="lt1"/>
              </a:solidFill>
              <a:latin typeface="Meiryo UI" panose="020B0604030504040204" pitchFamily="50" charset="-128"/>
              <a:ea typeface="Meiryo UI" panose="020B0604030504040204" pitchFamily="50" charset="-128"/>
            </a:endParaRPr>
          </a:p>
          <a:p>
            <a:pPr lvl="0">
              <a:buSzPts val="1800"/>
            </a:pPr>
            <a:r>
              <a:rPr lang="ja-JP" altLang="en-US" sz="1200" b="1" dirty="0" smtClean="0">
                <a:solidFill>
                  <a:schemeClr val="lt1"/>
                </a:solidFill>
                <a:latin typeface="Meiryo UI" panose="020B0604030504040204" pitchFamily="50" charset="-128"/>
                <a:ea typeface="Meiryo UI" panose="020B0604030504040204" pitchFamily="50" charset="-128"/>
              </a:rPr>
              <a:t>保</a:t>
            </a:r>
            <a:r>
              <a:rPr lang="ja-JP" altLang="en-US" sz="1200" b="1" dirty="0">
                <a:solidFill>
                  <a:schemeClr val="lt1"/>
                </a:solidFill>
                <a:latin typeface="Meiryo UI" panose="020B0604030504040204" pitchFamily="50" charset="-128"/>
                <a:ea typeface="Meiryo UI" panose="020B0604030504040204" pitchFamily="50" charset="-128"/>
              </a:rPr>
              <a:t>護</a:t>
            </a:r>
            <a:endParaRPr sz="1200" b="1" dirty="0">
              <a:solidFill>
                <a:schemeClr val="lt1"/>
              </a:solidFill>
              <a:latin typeface="Meiryo UI" panose="020B0604030504040204" pitchFamily="50" charset="-128"/>
              <a:ea typeface="Meiryo UI" panose="020B0604030504040204" pitchFamily="50" charset="-128"/>
            </a:endParaRPr>
          </a:p>
        </p:txBody>
      </p:sp>
      <p:pic>
        <p:nvPicPr>
          <p:cNvPr id="560" name="Google Shape;560;p36"/>
          <p:cNvPicPr preferRelativeResize="0"/>
          <p:nvPr/>
        </p:nvPicPr>
        <p:blipFill rotWithShape="1">
          <a:blip r:embed="rId4">
            <a:alphaModFix/>
          </a:blip>
          <a:srcRect/>
          <a:stretch/>
        </p:blipFill>
        <p:spPr>
          <a:xfrm>
            <a:off x="500900" y="4203763"/>
            <a:ext cx="952500" cy="790575"/>
          </a:xfrm>
          <a:prstGeom prst="rect">
            <a:avLst/>
          </a:prstGeom>
          <a:noFill/>
          <a:ln>
            <a:noFill/>
          </a:ln>
        </p:spPr>
      </p:pic>
      <p:pic>
        <p:nvPicPr>
          <p:cNvPr id="561" name="Google Shape;561;p36"/>
          <p:cNvPicPr preferRelativeResize="0"/>
          <p:nvPr/>
        </p:nvPicPr>
        <p:blipFill rotWithShape="1">
          <a:blip r:embed="rId5">
            <a:alphaModFix/>
          </a:blip>
          <a:srcRect/>
          <a:stretch/>
        </p:blipFill>
        <p:spPr>
          <a:xfrm>
            <a:off x="3607733" y="4203763"/>
            <a:ext cx="952500" cy="790575"/>
          </a:xfrm>
          <a:prstGeom prst="rect">
            <a:avLst/>
          </a:prstGeom>
          <a:noFill/>
          <a:ln>
            <a:noFill/>
          </a:ln>
        </p:spPr>
      </p:pic>
      <p:pic>
        <p:nvPicPr>
          <p:cNvPr id="562" name="Google Shape;562;p36"/>
          <p:cNvPicPr preferRelativeResize="0"/>
          <p:nvPr/>
        </p:nvPicPr>
        <p:blipFill rotWithShape="1">
          <a:blip r:embed="rId6">
            <a:alphaModFix/>
          </a:blip>
          <a:srcRect/>
          <a:stretch/>
        </p:blipFill>
        <p:spPr>
          <a:xfrm>
            <a:off x="518831" y="5441322"/>
            <a:ext cx="952500" cy="790575"/>
          </a:xfrm>
          <a:prstGeom prst="rect">
            <a:avLst/>
          </a:prstGeom>
          <a:noFill/>
          <a:ln>
            <a:noFill/>
          </a:ln>
        </p:spPr>
      </p:pic>
      <p:pic>
        <p:nvPicPr>
          <p:cNvPr id="563" name="Google Shape;563;p36"/>
          <p:cNvPicPr preferRelativeResize="0"/>
          <p:nvPr/>
        </p:nvPicPr>
        <p:blipFill rotWithShape="1">
          <a:blip r:embed="rId7">
            <a:alphaModFix/>
          </a:blip>
          <a:srcRect/>
          <a:stretch/>
        </p:blipFill>
        <p:spPr>
          <a:xfrm>
            <a:off x="3611657" y="5441324"/>
            <a:ext cx="952500" cy="790575"/>
          </a:xfrm>
          <a:prstGeom prst="rect">
            <a:avLst/>
          </a:prstGeom>
          <a:noFill/>
          <a:ln>
            <a:noFill/>
          </a:ln>
        </p:spPr>
      </p:pic>
    </p:spTree>
    <p:extLst>
      <p:ext uri="{BB962C8B-B14F-4D97-AF65-F5344CB8AC3E}">
        <p14:creationId xmlns:p14="http://schemas.microsoft.com/office/powerpoint/2010/main" val="1340838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7"/>
          <p:cNvSpPr txBox="1">
            <a:spLocks noGrp="1"/>
          </p:cNvSpPr>
          <p:nvPr>
            <p:ph type="title" idx="4294967295"/>
          </p:nvPr>
        </p:nvSpPr>
        <p:spPr>
          <a:xfrm>
            <a:off x="990600" y="356908"/>
            <a:ext cx="10829925" cy="8985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600" b="1" dirty="0">
                <a:solidFill>
                  <a:schemeClr val="lt1"/>
                </a:solidFill>
                <a:latin typeface="Meiryo UI" panose="020B0604030504040204" pitchFamily="50" charset="-128"/>
                <a:ea typeface="Meiryo UI" panose="020B0604030504040204" pitchFamily="50" charset="-128"/>
                <a:cs typeface="Arial"/>
                <a:sym typeface="Arial"/>
              </a:rPr>
              <a:t>Hyper </a:t>
            </a:r>
            <a:r>
              <a:rPr lang="en-US" sz="3600" b="1" dirty="0" err="1" smtClean="0">
                <a:solidFill>
                  <a:schemeClr val="lt1"/>
                </a:solidFill>
                <a:latin typeface="Meiryo UI" panose="020B0604030504040204" pitchFamily="50" charset="-128"/>
                <a:ea typeface="Meiryo UI" panose="020B0604030504040204" pitchFamily="50" charset="-128"/>
                <a:cs typeface="Arial"/>
                <a:sym typeface="Arial"/>
              </a:rPr>
              <a:t>DataProtector</a:t>
            </a:r>
            <a:r>
              <a:rPr lang="ja-JP" altLang="en-US" sz="3600" b="1" dirty="0">
                <a:solidFill>
                  <a:schemeClr val="lt1"/>
                </a:solidFill>
                <a:latin typeface="Meiryo UI" panose="020B0604030504040204" pitchFamily="50" charset="-128"/>
                <a:ea typeface="Meiryo UI" panose="020B0604030504040204" pitchFamily="50" charset="-128"/>
                <a:cs typeface="Arial"/>
                <a:sym typeface="Arial"/>
              </a:rPr>
              <a:t> </a:t>
            </a:r>
            <a:r>
              <a:rPr lang="en-US" altLang="ja-JP" sz="3600" b="1" dirty="0" smtClean="0">
                <a:solidFill>
                  <a:schemeClr val="lt1"/>
                </a:solidFill>
                <a:latin typeface="Meiryo UI" panose="020B0604030504040204" pitchFamily="50" charset="-128"/>
                <a:ea typeface="Meiryo UI" panose="020B0604030504040204" pitchFamily="50" charset="-128"/>
                <a:cs typeface="Arial"/>
                <a:sym typeface="Arial"/>
              </a:rPr>
              <a:t>: </a:t>
            </a:r>
            <a:r>
              <a:rPr lang="en-US" sz="3600" b="1" dirty="0" err="1" smtClean="0">
                <a:solidFill>
                  <a:schemeClr val="lt1"/>
                </a:solidFill>
                <a:latin typeface="Meiryo UI" panose="020B0604030504040204" pitchFamily="50" charset="-128"/>
                <a:ea typeface="Meiryo UI" panose="020B0604030504040204" pitchFamily="50" charset="-128"/>
                <a:cs typeface="Arial"/>
                <a:sym typeface="Arial"/>
              </a:rPr>
              <a:t>ライセンスフリーの</a:t>
            </a:r>
            <a:r>
              <a:rPr lang="en-US" sz="3600" b="1" dirty="0" err="1">
                <a:solidFill>
                  <a:schemeClr val="lt1"/>
                </a:solidFill>
                <a:latin typeface="Meiryo UI" panose="020B0604030504040204" pitchFamily="50" charset="-128"/>
                <a:ea typeface="Meiryo UI" panose="020B0604030504040204" pitchFamily="50" charset="-128"/>
                <a:cs typeface="Arial"/>
                <a:sym typeface="Arial"/>
              </a:rPr>
              <a:t>VMware®およびHyper-V</a:t>
            </a:r>
            <a:r>
              <a:rPr lang="en-US" sz="3600" b="1" dirty="0" err="1" smtClean="0">
                <a:solidFill>
                  <a:schemeClr val="lt1"/>
                </a:solidFill>
                <a:latin typeface="Meiryo UI" panose="020B0604030504040204" pitchFamily="50" charset="-128"/>
                <a:ea typeface="Meiryo UI" panose="020B0604030504040204" pitchFamily="50" charset="-128"/>
                <a:cs typeface="Arial"/>
                <a:sym typeface="Arial"/>
              </a:rPr>
              <a:t>バックアップアプライアンス</a:t>
            </a:r>
            <a:endParaRPr sz="3600" b="1" dirty="0">
              <a:solidFill>
                <a:schemeClr val="lt1"/>
              </a:solidFill>
              <a:latin typeface="Meiryo UI" panose="020B0604030504040204" pitchFamily="50" charset="-128"/>
              <a:ea typeface="Meiryo UI" panose="020B0604030504040204" pitchFamily="50" charset="-128"/>
              <a:cs typeface="Arial"/>
              <a:sym typeface="Arial"/>
            </a:endParaRPr>
          </a:p>
        </p:txBody>
      </p:sp>
      <p:grpSp>
        <p:nvGrpSpPr>
          <p:cNvPr id="569" name="Google Shape;569;p37"/>
          <p:cNvGrpSpPr/>
          <p:nvPr/>
        </p:nvGrpSpPr>
        <p:grpSpPr>
          <a:xfrm>
            <a:off x="1299902" y="4320401"/>
            <a:ext cx="2437667" cy="2308772"/>
            <a:chOff x="717589" y="2231079"/>
            <a:chExt cx="2416341" cy="2303682"/>
          </a:xfrm>
        </p:grpSpPr>
        <p:pic>
          <p:nvPicPr>
            <p:cNvPr id="570" name="Google Shape;570;p37"/>
            <p:cNvPicPr preferRelativeResize="0"/>
            <p:nvPr/>
          </p:nvPicPr>
          <p:blipFill rotWithShape="1">
            <a:blip r:embed="rId3">
              <a:alphaModFix/>
            </a:blip>
            <a:srcRect/>
            <a:stretch/>
          </p:blipFill>
          <p:spPr>
            <a:xfrm>
              <a:off x="717589" y="2231079"/>
              <a:ext cx="2416341" cy="2303682"/>
            </a:xfrm>
            <a:prstGeom prst="rect">
              <a:avLst/>
            </a:prstGeom>
            <a:noFill/>
            <a:ln>
              <a:noFill/>
            </a:ln>
          </p:spPr>
        </p:pic>
        <p:pic>
          <p:nvPicPr>
            <p:cNvPr id="571" name="Google Shape;571;p37"/>
            <p:cNvPicPr preferRelativeResize="0"/>
            <p:nvPr/>
          </p:nvPicPr>
          <p:blipFill rotWithShape="1">
            <a:blip r:embed="rId4">
              <a:alphaModFix/>
            </a:blip>
            <a:srcRect/>
            <a:stretch/>
          </p:blipFill>
          <p:spPr>
            <a:xfrm>
              <a:off x="2178867" y="2485642"/>
              <a:ext cx="772857" cy="772857"/>
            </a:xfrm>
            <a:prstGeom prst="rect">
              <a:avLst/>
            </a:prstGeom>
            <a:noFill/>
            <a:ln>
              <a:noFill/>
            </a:ln>
          </p:spPr>
        </p:pic>
      </p:grpSp>
      <p:pic>
        <p:nvPicPr>
          <p:cNvPr id="572" name="Google Shape;572;p37"/>
          <p:cNvPicPr preferRelativeResize="0"/>
          <p:nvPr/>
        </p:nvPicPr>
        <p:blipFill rotWithShape="1">
          <a:blip r:embed="rId3">
            <a:alphaModFix/>
          </a:blip>
          <a:srcRect/>
          <a:stretch/>
        </p:blipFill>
        <p:spPr>
          <a:xfrm>
            <a:off x="8468632" y="4275468"/>
            <a:ext cx="2437667" cy="2308772"/>
          </a:xfrm>
          <a:prstGeom prst="rect">
            <a:avLst/>
          </a:prstGeom>
          <a:noFill/>
          <a:ln>
            <a:noFill/>
          </a:ln>
        </p:spPr>
      </p:pic>
      <p:pic>
        <p:nvPicPr>
          <p:cNvPr id="573" name="Google Shape;573;p37"/>
          <p:cNvPicPr preferRelativeResize="0"/>
          <p:nvPr/>
        </p:nvPicPr>
        <p:blipFill rotWithShape="1">
          <a:blip r:embed="rId5">
            <a:alphaModFix/>
          </a:blip>
          <a:srcRect r="56132"/>
          <a:stretch/>
        </p:blipFill>
        <p:spPr>
          <a:xfrm>
            <a:off x="9941604" y="4580404"/>
            <a:ext cx="723923" cy="674940"/>
          </a:xfrm>
          <a:prstGeom prst="rect">
            <a:avLst/>
          </a:prstGeom>
          <a:noFill/>
          <a:ln>
            <a:noFill/>
          </a:ln>
        </p:spPr>
      </p:pic>
      <p:pic>
        <p:nvPicPr>
          <p:cNvPr id="574" name="Google Shape;574;p37" descr="一張含有 畫畫, 傘 的圖片&#10;&#10;自動產生的描述"/>
          <p:cNvPicPr preferRelativeResize="0"/>
          <p:nvPr/>
        </p:nvPicPr>
        <p:blipFill rotWithShape="1">
          <a:blip r:embed="rId6">
            <a:alphaModFix/>
          </a:blip>
          <a:srcRect/>
          <a:stretch/>
        </p:blipFill>
        <p:spPr>
          <a:xfrm>
            <a:off x="5495750" y="4320401"/>
            <a:ext cx="1051353" cy="1044458"/>
          </a:xfrm>
          <a:prstGeom prst="rect">
            <a:avLst/>
          </a:prstGeom>
          <a:noFill/>
          <a:ln>
            <a:noFill/>
          </a:ln>
        </p:spPr>
      </p:pic>
      <p:pic>
        <p:nvPicPr>
          <p:cNvPr id="575" name="Google Shape;575;p37"/>
          <p:cNvPicPr preferRelativeResize="0"/>
          <p:nvPr/>
        </p:nvPicPr>
        <p:blipFill rotWithShape="1">
          <a:blip r:embed="rId7">
            <a:alphaModFix/>
          </a:blip>
          <a:srcRect/>
          <a:stretch/>
        </p:blipFill>
        <p:spPr>
          <a:xfrm>
            <a:off x="1863781" y="3924458"/>
            <a:ext cx="1548434" cy="204554"/>
          </a:xfrm>
          <a:prstGeom prst="rect">
            <a:avLst/>
          </a:prstGeom>
          <a:noFill/>
          <a:ln>
            <a:noFill/>
          </a:ln>
        </p:spPr>
      </p:pic>
      <p:sp>
        <p:nvSpPr>
          <p:cNvPr id="576" name="Google Shape;576;p37"/>
          <p:cNvSpPr txBox="1"/>
          <p:nvPr/>
        </p:nvSpPr>
        <p:spPr>
          <a:xfrm>
            <a:off x="8319330" y="3770551"/>
            <a:ext cx="26484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a:solidFill>
                  <a:schemeClr val="lt1"/>
                </a:solidFill>
                <a:latin typeface="Meiryo UI" panose="020B0604030504040204" pitchFamily="50" charset="-128"/>
                <a:ea typeface="Meiryo UI" panose="020B0604030504040204" pitchFamily="50" charset="-128"/>
              </a:rPr>
              <a:t>Microsoft Hyper-V</a:t>
            </a:r>
            <a:endParaRPr sz="20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77" name="Google Shape;577;p37"/>
          <p:cNvSpPr txBox="1"/>
          <p:nvPr/>
        </p:nvSpPr>
        <p:spPr>
          <a:xfrm>
            <a:off x="4700672" y="3809817"/>
            <a:ext cx="344260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a:solidFill>
                  <a:schemeClr val="lt1"/>
                </a:solidFill>
                <a:latin typeface="Meiryo UI" panose="020B0604030504040204" pitchFamily="50" charset="-128"/>
                <a:ea typeface="Meiryo UI" panose="020B0604030504040204" pitchFamily="50" charset="-128"/>
              </a:rPr>
              <a:t>ハイパーデータプロテクター</a:t>
            </a:r>
            <a:endParaRPr sz="20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78" name="Google Shape;578;p37"/>
          <p:cNvSpPr txBox="1"/>
          <p:nvPr/>
        </p:nvSpPr>
        <p:spPr>
          <a:xfrm>
            <a:off x="6415049" y="2097767"/>
            <a:ext cx="3916457"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Win10 / Server2016 / Server2019</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9" name="Google Shape;579;p37"/>
          <p:cNvSpPr/>
          <p:nvPr/>
        </p:nvSpPr>
        <p:spPr>
          <a:xfrm rot="-5186586">
            <a:off x="5798344" y="2769783"/>
            <a:ext cx="2560175" cy="2224262"/>
          </a:xfrm>
          <a:prstGeom prst="arc">
            <a:avLst>
              <a:gd name="adj1" fmla="val 16200000"/>
              <a:gd name="adj2" fmla="val 0"/>
            </a:avLst>
          </a:prstGeom>
          <a:noFill/>
          <a:ln w="50800" cap="flat" cmpd="sng">
            <a:solidFill>
              <a:srgbClr val="03D2FB"/>
            </a:solidFill>
            <a:prstDash val="dash"/>
            <a:round/>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580" name="Google Shape;580;p37"/>
          <p:cNvPicPr preferRelativeResize="0"/>
          <p:nvPr/>
        </p:nvPicPr>
        <p:blipFill rotWithShape="1">
          <a:blip r:embed="rId8">
            <a:alphaModFix/>
          </a:blip>
          <a:srcRect/>
          <a:stretch/>
        </p:blipFill>
        <p:spPr>
          <a:xfrm>
            <a:off x="4596502" y="5656460"/>
            <a:ext cx="2828195" cy="690080"/>
          </a:xfrm>
          <a:prstGeom prst="rect">
            <a:avLst/>
          </a:prstGeom>
          <a:noFill/>
          <a:ln>
            <a:noFill/>
          </a:ln>
        </p:spPr>
      </p:pic>
      <p:grpSp>
        <p:nvGrpSpPr>
          <p:cNvPr id="581" name="Google Shape;581;p37"/>
          <p:cNvGrpSpPr/>
          <p:nvPr/>
        </p:nvGrpSpPr>
        <p:grpSpPr>
          <a:xfrm>
            <a:off x="7666890" y="2537775"/>
            <a:ext cx="1062282" cy="726423"/>
            <a:chOff x="8629994" y="2510573"/>
            <a:chExt cx="1062282" cy="726423"/>
          </a:xfrm>
        </p:grpSpPr>
        <p:sp>
          <p:nvSpPr>
            <p:cNvPr id="582" name="Google Shape;582;p37"/>
            <p:cNvSpPr/>
            <p:nvPr/>
          </p:nvSpPr>
          <p:spPr>
            <a:xfrm>
              <a:off x="8903845" y="2594451"/>
              <a:ext cx="788431" cy="507318"/>
            </a:xfrm>
            <a:prstGeom prst="rect">
              <a:avLst/>
            </a:prstGeom>
            <a:solidFill>
              <a:srgbClr val="12121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83" name="Google Shape;583;p37"/>
            <p:cNvSpPr/>
            <p:nvPr/>
          </p:nvSpPr>
          <p:spPr>
            <a:xfrm>
              <a:off x="8882833" y="2510573"/>
              <a:ext cx="809443" cy="712928"/>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584" name="Google Shape;584;p37"/>
            <p:cNvSpPr/>
            <p:nvPr/>
          </p:nvSpPr>
          <p:spPr>
            <a:xfrm>
              <a:off x="8629994" y="2594451"/>
              <a:ext cx="273851" cy="642545"/>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sp>
        <p:nvSpPr>
          <p:cNvPr id="585" name="Google Shape;585;p37"/>
          <p:cNvSpPr/>
          <p:nvPr/>
        </p:nvSpPr>
        <p:spPr>
          <a:xfrm>
            <a:off x="2533651" y="5656460"/>
            <a:ext cx="2062852" cy="681317"/>
          </a:xfrm>
          <a:prstGeom prst="rightArrow">
            <a:avLst>
              <a:gd name="adj1" fmla="val 50000"/>
              <a:gd name="adj2" fmla="val 50000"/>
            </a:avLst>
          </a:prstGeom>
          <a:gradFill>
            <a:gsLst>
              <a:gs pos="0">
                <a:srgbClr val="0070C0">
                  <a:alpha val="8627"/>
                </a:srgbClr>
              </a:gs>
              <a:gs pos="100000">
                <a:srgbClr val="CF5CA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86" name="Google Shape;586;p37"/>
          <p:cNvSpPr/>
          <p:nvPr/>
        </p:nvSpPr>
        <p:spPr>
          <a:xfrm rot="10800000">
            <a:off x="7370975" y="5708936"/>
            <a:ext cx="2062852" cy="681317"/>
          </a:xfrm>
          <a:prstGeom prst="rightArrow">
            <a:avLst>
              <a:gd name="adj1" fmla="val 50000"/>
              <a:gd name="adj2" fmla="val 50000"/>
            </a:avLst>
          </a:prstGeom>
          <a:gradFill>
            <a:gsLst>
              <a:gs pos="0">
                <a:srgbClr val="0070C0">
                  <a:alpha val="8627"/>
                </a:srgbClr>
              </a:gs>
              <a:gs pos="100000">
                <a:srgbClr val="CF5CA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nvGrpSpPr>
          <p:cNvPr id="587" name="Google Shape;587;p37"/>
          <p:cNvGrpSpPr/>
          <p:nvPr/>
        </p:nvGrpSpPr>
        <p:grpSpPr>
          <a:xfrm>
            <a:off x="8840930" y="2512750"/>
            <a:ext cx="1062282" cy="726423"/>
            <a:chOff x="8629994" y="2510573"/>
            <a:chExt cx="1062282" cy="726423"/>
          </a:xfrm>
        </p:grpSpPr>
        <p:sp>
          <p:nvSpPr>
            <p:cNvPr id="588" name="Google Shape;588;p37"/>
            <p:cNvSpPr/>
            <p:nvPr/>
          </p:nvSpPr>
          <p:spPr>
            <a:xfrm>
              <a:off x="8903845" y="2594451"/>
              <a:ext cx="788431" cy="507318"/>
            </a:xfrm>
            <a:prstGeom prst="rect">
              <a:avLst/>
            </a:prstGeom>
            <a:solidFill>
              <a:srgbClr val="12121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89" name="Google Shape;589;p37"/>
            <p:cNvSpPr/>
            <p:nvPr/>
          </p:nvSpPr>
          <p:spPr>
            <a:xfrm>
              <a:off x="8882833" y="2510573"/>
              <a:ext cx="809443" cy="712928"/>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sp>
          <p:nvSpPr>
            <p:cNvPr id="590" name="Google Shape;590;p37"/>
            <p:cNvSpPr/>
            <p:nvPr/>
          </p:nvSpPr>
          <p:spPr>
            <a:xfrm>
              <a:off x="8629994" y="2594451"/>
              <a:ext cx="273851" cy="642545"/>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Meiryo UI" panose="020B0604030504040204" pitchFamily="50" charset="-128"/>
                <a:ea typeface="Meiryo UI" panose="020B0604030504040204" pitchFamily="50" charset="-128"/>
                <a:sym typeface="Arial"/>
              </a:endParaRPr>
            </a:p>
          </p:txBody>
        </p:sp>
      </p:grpSp>
      <p:pic>
        <p:nvPicPr>
          <p:cNvPr id="591" name="Google Shape;591;p37"/>
          <p:cNvPicPr preferRelativeResize="0"/>
          <p:nvPr/>
        </p:nvPicPr>
        <p:blipFill rotWithShape="1">
          <a:blip r:embed="rId9">
            <a:alphaModFix/>
          </a:blip>
          <a:srcRect/>
          <a:stretch/>
        </p:blipFill>
        <p:spPr>
          <a:xfrm>
            <a:off x="10484537" y="2097767"/>
            <a:ext cx="1129631" cy="1293428"/>
          </a:xfrm>
          <a:prstGeom prst="rect">
            <a:avLst/>
          </a:prstGeom>
          <a:noFill/>
          <a:ln>
            <a:noFill/>
          </a:ln>
        </p:spPr>
      </p:pic>
      <p:sp>
        <p:nvSpPr>
          <p:cNvPr id="592" name="Google Shape;592;p37"/>
          <p:cNvSpPr txBox="1"/>
          <p:nvPr/>
        </p:nvSpPr>
        <p:spPr>
          <a:xfrm>
            <a:off x="449755" y="1913867"/>
            <a:ext cx="5383969" cy="1754326"/>
          </a:xfrm>
          <a:prstGeom prst="rect">
            <a:avLst/>
          </a:prstGeom>
          <a:noFill/>
          <a:ln>
            <a:noFill/>
          </a:ln>
        </p:spPr>
        <p:txBody>
          <a:bodyPr spcFirstLastPara="1" wrap="square" lIns="91425" tIns="45700" rIns="91425" bIns="45700" anchor="t" anchorCtr="0">
            <a:noAutofit/>
          </a:bodyPr>
          <a:lstStyle/>
          <a:p>
            <a:pPr lvl="0"/>
            <a:r>
              <a:rPr lang="en-US" altLang="ja-JP" dirty="0">
                <a:solidFill>
                  <a:schemeClr val="lt1"/>
                </a:solidFill>
                <a:latin typeface="Meiryo UI" panose="020B0604030504040204" pitchFamily="50" charset="-128"/>
                <a:ea typeface="Meiryo UI" panose="020B0604030504040204" pitchFamily="50" charset="-128"/>
              </a:rPr>
              <a:t>QNAP NAS</a:t>
            </a:r>
            <a:r>
              <a:rPr lang="ja-JP" altLang="en-US" dirty="0">
                <a:solidFill>
                  <a:schemeClr val="lt1"/>
                </a:solidFill>
                <a:latin typeface="Meiryo UI" panose="020B0604030504040204" pitchFamily="50" charset="-128"/>
                <a:ea typeface="Meiryo UI" panose="020B0604030504040204" pitchFamily="50" charset="-128"/>
              </a:rPr>
              <a:t>が</a:t>
            </a:r>
            <a:r>
              <a:rPr lang="en-US" altLang="ja-JP" dirty="0">
                <a:solidFill>
                  <a:schemeClr val="lt1"/>
                </a:solidFill>
                <a:latin typeface="Meiryo UI" panose="020B0604030504040204" pitchFamily="50" charset="-128"/>
                <a:ea typeface="Meiryo UI" panose="020B0604030504040204" pitchFamily="50" charset="-128"/>
              </a:rPr>
              <a:t>1</a:t>
            </a:r>
            <a:r>
              <a:rPr lang="ja-JP" altLang="en-US" dirty="0">
                <a:solidFill>
                  <a:schemeClr val="lt1"/>
                </a:solidFill>
                <a:latin typeface="Meiryo UI" panose="020B0604030504040204" pitchFamily="50" charset="-128"/>
                <a:ea typeface="Meiryo UI" panose="020B0604030504040204" pitchFamily="50" charset="-128"/>
              </a:rPr>
              <a:t>台あれば、ライセンス料を支払うことなく、</a:t>
            </a:r>
            <a:r>
              <a:rPr lang="en-US" altLang="ja-JP" dirty="0">
                <a:solidFill>
                  <a:schemeClr val="lt1"/>
                </a:solidFill>
                <a:latin typeface="Meiryo UI" panose="020B0604030504040204" pitchFamily="50" charset="-128"/>
                <a:ea typeface="Meiryo UI" panose="020B0604030504040204" pitchFamily="50" charset="-128"/>
              </a:rPr>
              <a:t>VMware®</a:t>
            </a:r>
            <a:r>
              <a:rPr lang="ja-JP" altLang="en-US" dirty="0">
                <a:solidFill>
                  <a:schemeClr val="lt1"/>
                </a:solidFill>
                <a:latin typeface="Meiryo UI" panose="020B0604030504040204" pitchFamily="50" charset="-128"/>
                <a:ea typeface="Meiryo UI" panose="020B0604030504040204" pitchFamily="50" charset="-128"/>
              </a:rPr>
              <a:t>および</a:t>
            </a:r>
            <a:r>
              <a:rPr lang="en-US" altLang="ja-JP" dirty="0">
                <a:solidFill>
                  <a:schemeClr val="lt1"/>
                </a:solidFill>
                <a:latin typeface="Meiryo UI" panose="020B0604030504040204" pitchFamily="50" charset="-128"/>
                <a:ea typeface="Meiryo UI" panose="020B0604030504040204" pitchFamily="50" charset="-128"/>
              </a:rPr>
              <a:t>Hyper-V</a:t>
            </a:r>
            <a:r>
              <a:rPr lang="ja-JP" altLang="en-US" dirty="0">
                <a:solidFill>
                  <a:schemeClr val="lt1"/>
                </a:solidFill>
                <a:latin typeface="Meiryo UI" panose="020B0604030504040204" pitchFamily="50" charset="-128"/>
                <a:ea typeface="Meiryo UI" panose="020B0604030504040204" pitchFamily="50" charset="-128"/>
              </a:rPr>
              <a:t>環境を無制限にバックアップすることができます。</a:t>
            </a:r>
            <a:r>
              <a:rPr lang="en-US" altLang="ja-JP" dirty="0">
                <a:solidFill>
                  <a:schemeClr val="lt1"/>
                </a:solidFill>
                <a:latin typeface="Meiryo UI" panose="020B0604030504040204" pitchFamily="50" charset="-128"/>
                <a:ea typeface="Meiryo UI" panose="020B0604030504040204" pitchFamily="50" charset="-128"/>
              </a:rPr>
              <a:t>Hyper Data Protector</a:t>
            </a:r>
            <a:r>
              <a:rPr lang="ja-JP" altLang="en-US" dirty="0">
                <a:solidFill>
                  <a:schemeClr val="lt1"/>
                </a:solidFill>
                <a:latin typeface="Meiryo UI" panose="020B0604030504040204" pitchFamily="50" charset="-128"/>
                <a:ea typeface="Meiryo UI" panose="020B0604030504040204" pitchFamily="50" charset="-128"/>
              </a:rPr>
              <a:t>は、費用対効果が高く、信頼性の高いディザスターリカバリープランを提供し、サービスの</a:t>
            </a:r>
            <a:r>
              <a:rPr lang="en-US" altLang="ja-JP" dirty="0">
                <a:solidFill>
                  <a:schemeClr val="lt1"/>
                </a:solidFill>
                <a:latin typeface="Meiryo UI" panose="020B0604030504040204" pitchFamily="50" charset="-128"/>
                <a:ea typeface="Meiryo UI" panose="020B0604030504040204" pitchFamily="50" charset="-128"/>
              </a:rPr>
              <a:t>24</a:t>
            </a:r>
            <a:r>
              <a:rPr lang="ja-JP" altLang="en-US" dirty="0">
                <a:solidFill>
                  <a:schemeClr val="lt1"/>
                </a:solidFill>
                <a:latin typeface="Meiryo UI" panose="020B0604030504040204" pitchFamily="50" charset="-128"/>
                <a:ea typeface="Meiryo UI" panose="020B0604030504040204" pitchFamily="50" charset="-128"/>
              </a:rPr>
              <a:t>時間</a:t>
            </a:r>
            <a:r>
              <a:rPr lang="en-US" altLang="ja-JP" dirty="0">
                <a:solidFill>
                  <a:schemeClr val="lt1"/>
                </a:solidFill>
                <a:latin typeface="Meiryo UI" panose="020B0604030504040204" pitchFamily="50" charset="-128"/>
                <a:ea typeface="Meiryo UI" panose="020B0604030504040204" pitchFamily="50" charset="-128"/>
              </a:rPr>
              <a:t>365</a:t>
            </a:r>
            <a:r>
              <a:rPr lang="ja-JP" altLang="en-US" dirty="0">
                <a:solidFill>
                  <a:schemeClr val="lt1"/>
                </a:solidFill>
                <a:latin typeface="Meiryo UI" panose="020B0604030504040204" pitchFamily="50" charset="-128"/>
                <a:ea typeface="Meiryo UI" panose="020B0604030504040204" pitchFamily="50" charset="-128"/>
              </a:rPr>
              <a:t>日の運用を保証します。</a:t>
            </a:r>
          </a:p>
        </p:txBody>
      </p:sp>
      <p:sp>
        <p:nvSpPr>
          <p:cNvPr id="593" name="Google Shape;593;p37"/>
          <p:cNvSpPr txBox="1"/>
          <p:nvPr/>
        </p:nvSpPr>
        <p:spPr>
          <a:xfrm>
            <a:off x="2961925" y="6402274"/>
            <a:ext cx="6097348"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マルチバージョン保持による簡単なVMバックアップ</a:t>
            </a:r>
            <a:endParaRPr>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7603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38"/>
          <p:cNvSpPr/>
          <p:nvPr/>
        </p:nvSpPr>
        <p:spPr>
          <a:xfrm>
            <a:off x="7087783" y="2022359"/>
            <a:ext cx="4770660" cy="4153209"/>
          </a:xfrm>
          <a:prstGeom prst="roundRect">
            <a:avLst>
              <a:gd name="adj" fmla="val 3636"/>
            </a:avLst>
          </a:prstGeom>
          <a:gradFill>
            <a:gsLst>
              <a:gs pos="0">
                <a:srgbClr val="D8D8D8"/>
              </a:gs>
              <a:gs pos="100000">
                <a:schemeClr val="lt1"/>
              </a:gs>
            </a:gsLst>
            <a:lin ang="5400000" scaled="0"/>
          </a:gradFill>
          <a:ln w="2540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599" name="Google Shape;599;p38"/>
          <p:cNvSpPr txBox="1"/>
          <p:nvPr/>
        </p:nvSpPr>
        <p:spPr>
          <a:xfrm>
            <a:off x="456017" y="1896912"/>
            <a:ext cx="2689068" cy="492379"/>
          </a:xfrm>
          <a:prstGeom prst="rect">
            <a:avLst/>
          </a:prstGeom>
          <a:noFill/>
          <a:ln>
            <a:noFill/>
          </a:ln>
        </p:spPr>
        <p:txBody>
          <a:bodyPr spcFirstLastPara="1" wrap="square" lIns="162550" tIns="81275" rIns="162550" bIns="81275" anchor="t" anchorCtr="0">
            <a:noAutofit/>
          </a:bodyPr>
          <a:lstStyle/>
          <a:p>
            <a:pPr marL="0" marR="0" lvl="0" indent="0" algn="l" rtl="0">
              <a:lnSpc>
                <a:spcPct val="100000"/>
              </a:lnSpc>
              <a:spcBef>
                <a:spcPts val="0"/>
              </a:spcBef>
              <a:spcAft>
                <a:spcPts val="0"/>
              </a:spcAft>
              <a:buNone/>
            </a:pPr>
            <a:r>
              <a:rPr lang="en-US" sz="2133">
                <a:solidFill>
                  <a:schemeClr val="lt1"/>
                </a:solidFill>
                <a:latin typeface="Meiryo UI" panose="020B0604030504040204" pitchFamily="50" charset="-128"/>
                <a:ea typeface="Meiryo UI" panose="020B0604030504040204" pitchFamily="50" charset="-128"/>
              </a:rPr>
              <a:t>オブジェクトの例</a:t>
            </a:r>
            <a:endParaRPr sz="2133"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nvGrpSpPr>
          <p:cNvPr id="600" name="Google Shape;600;p38"/>
          <p:cNvGrpSpPr/>
          <p:nvPr/>
        </p:nvGrpSpPr>
        <p:grpSpPr>
          <a:xfrm>
            <a:off x="659740" y="2587689"/>
            <a:ext cx="5198660" cy="612116"/>
            <a:chOff x="482594" y="2029821"/>
            <a:chExt cx="7969329" cy="797505"/>
          </a:xfrm>
        </p:grpSpPr>
        <p:grpSp>
          <p:nvGrpSpPr>
            <p:cNvPr id="601" name="Google Shape;601;p38"/>
            <p:cNvGrpSpPr/>
            <p:nvPr/>
          </p:nvGrpSpPr>
          <p:grpSpPr>
            <a:xfrm>
              <a:off x="482594" y="2029821"/>
              <a:ext cx="870366" cy="274783"/>
              <a:chOff x="595005" y="3603923"/>
              <a:chExt cx="957345" cy="302243"/>
            </a:xfrm>
          </p:grpSpPr>
          <p:sp>
            <p:nvSpPr>
              <p:cNvPr id="602" name="Google Shape;602;p38"/>
              <p:cNvSpPr/>
              <p:nvPr/>
            </p:nvSpPr>
            <p:spPr>
              <a:xfrm>
                <a:off x="595005" y="3607886"/>
                <a:ext cx="137723" cy="233455"/>
              </a:xfrm>
              <a:custGeom>
                <a:avLst/>
                <a:gdLst/>
                <a:ahLst/>
                <a:cxnLst/>
                <a:rect l="l" t="t" r="r" b="b"/>
                <a:pathLst>
                  <a:path w="137724" h="233454" extrusionOk="0">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sp>
            <p:nvSpPr>
              <p:cNvPr id="603" name="Google Shape;603;p38"/>
              <p:cNvSpPr/>
              <p:nvPr/>
            </p:nvSpPr>
            <p:spPr>
              <a:xfrm>
                <a:off x="760629" y="3613154"/>
                <a:ext cx="82483"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sp>
            <p:nvSpPr>
              <p:cNvPr id="604" name="Google Shape;604;p38"/>
              <p:cNvSpPr/>
              <p:nvPr/>
            </p:nvSpPr>
            <p:spPr>
              <a:xfrm>
                <a:off x="851239" y="3613154"/>
                <a:ext cx="82483"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sp>
            <p:nvSpPr>
              <p:cNvPr id="605" name="Google Shape;605;p38"/>
              <p:cNvSpPr/>
              <p:nvPr/>
            </p:nvSpPr>
            <p:spPr>
              <a:xfrm>
                <a:off x="957607" y="3668395"/>
                <a:ext cx="146856" cy="237771"/>
              </a:xfrm>
              <a:custGeom>
                <a:avLst/>
                <a:gdLst/>
                <a:ahLst/>
                <a:cxnLst/>
                <a:rect l="l" t="t" r="r" b="b"/>
                <a:pathLst>
                  <a:path w="146856" h="237769" extrusionOk="0">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sp>
            <p:nvSpPr>
              <p:cNvPr id="606" name="Google Shape;606;p38"/>
              <p:cNvSpPr/>
              <p:nvPr/>
            </p:nvSpPr>
            <p:spPr>
              <a:xfrm>
                <a:off x="1127488" y="3668395"/>
                <a:ext cx="140484" cy="176710"/>
              </a:xfrm>
              <a:custGeom>
                <a:avLst/>
                <a:gdLst/>
                <a:ahLst/>
                <a:cxnLst/>
                <a:rect l="l" t="t" r="r" b="b"/>
                <a:pathLst>
                  <a:path w="140484" h="176709" extrusionOk="0">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sp>
            <p:nvSpPr>
              <p:cNvPr id="607" name="Google Shape;607;p38"/>
              <p:cNvSpPr/>
              <p:nvPr/>
            </p:nvSpPr>
            <p:spPr>
              <a:xfrm>
                <a:off x="1309978" y="3672207"/>
                <a:ext cx="32662" cy="169133"/>
              </a:xfrm>
              <a:custGeom>
                <a:avLst/>
                <a:gdLst/>
                <a:ahLst/>
                <a:cxnLst/>
                <a:rect l="l" t="t" r="r" b="b"/>
                <a:pathLst>
                  <a:path w="32662" h="169133" extrusionOk="0">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sp>
            <p:nvSpPr>
              <p:cNvPr id="608" name="Google Shape;608;p38"/>
              <p:cNvSpPr/>
              <p:nvPr/>
            </p:nvSpPr>
            <p:spPr>
              <a:xfrm>
                <a:off x="1371138" y="3603923"/>
                <a:ext cx="90611" cy="241433"/>
              </a:xfrm>
              <a:custGeom>
                <a:avLst/>
                <a:gdLst/>
                <a:ahLst/>
                <a:cxnLst/>
                <a:rect l="l" t="t" r="r" b="b"/>
                <a:pathLst>
                  <a:path w="90612" h="241432" extrusionOk="0">
                    <a:moveTo>
                      <a:pt x="0" y="241432"/>
                    </a:moveTo>
                    <a:lnTo>
                      <a:pt x="67683" y="0"/>
                    </a:lnTo>
                    <a:lnTo>
                      <a:pt x="90612" y="0"/>
                    </a:lnTo>
                    <a:lnTo>
                      <a:pt x="23080" y="241432"/>
                    </a:lnTo>
                    <a:lnTo>
                      <a:pt x="0" y="241432"/>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sp>
            <p:nvSpPr>
              <p:cNvPr id="609" name="Google Shape;609;p38"/>
              <p:cNvSpPr/>
              <p:nvPr/>
            </p:nvSpPr>
            <p:spPr>
              <a:xfrm>
                <a:off x="1461739" y="3603923"/>
                <a:ext cx="90611" cy="241431"/>
              </a:xfrm>
              <a:custGeom>
                <a:avLst/>
                <a:gdLst/>
                <a:ahLst/>
                <a:cxnLst/>
                <a:rect l="l" t="t" r="r" b="b"/>
                <a:pathLst>
                  <a:path w="90612" h="241432" extrusionOk="0">
                    <a:moveTo>
                      <a:pt x="0" y="241432"/>
                    </a:moveTo>
                    <a:lnTo>
                      <a:pt x="67683" y="0"/>
                    </a:lnTo>
                    <a:lnTo>
                      <a:pt x="90612" y="0"/>
                    </a:lnTo>
                    <a:lnTo>
                      <a:pt x="23080" y="241432"/>
                    </a:lnTo>
                    <a:lnTo>
                      <a:pt x="0" y="241432"/>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rgbClr val="D8D8D8"/>
                  </a:solidFill>
                  <a:latin typeface="Meiryo UI" panose="020B0604030504040204" pitchFamily="50" charset="-128"/>
                  <a:ea typeface="Meiryo UI" panose="020B0604030504040204" pitchFamily="50" charset="-128"/>
                  <a:sym typeface="Arial"/>
                </a:endParaRPr>
              </a:p>
            </p:txBody>
          </p:sp>
        </p:grpSp>
        <p:grpSp>
          <p:nvGrpSpPr>
            <p:cNvPr id="610" name="Google Shape;610;p38"/>
            <p:cNvGrpSpPr/>
            <p:nvPr/>
          </p:nvGrpSpPr>
          <p:grpSpPr>
            <a:xfrm>
              <a:off x="1385772" y="2032604"/>
              <a:ext cx="830231" cy="216532"/>
              <a:chOff x="1588441" y="3606984"/>
              <a:chExt cx="913199" cy="238171"/>
            </a:xfrm>
          </p:grpSpPr>
          <p:sp>
            <p:nvSpPr>
              <p:cNvPr id="611" name="Google Shape;611;p38"/>
              <p:cNvSpPr/>
              <p:nvPr/>
            </p:nvSpPr>
            <p:spPr>
              <a:xfrm>
                <a:off x="1588441" y="3668396"/>
                <a:ext cx="155737" cy="176759"/>
              </a:xfrm>
              <a:custGeom>
                <a:avLst/>
                <a:gdLst/>
                <a:ahLst/>
                <a:cxnLst/>
                <a:rect l="l" t="t" r="r" b="b"/>
                <a:pathLst>
                  <a:path w="155737"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EE6D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12" name="Google Shape;612;p38"/>
              <p:cNvSpPr/>
              <p:nvPr/>
            </p:nvSpPr>
            <p:spPr>
              <a:xfrm>
                <a:off x="1789485" y="3607887"/>
                <a:ext cx="28648" cy="233454"/>
              </a:xfrm>
              <a:custGeom>
                <a:avLst/>
                <a:gdLst/>
                <a:ahLst/>
                <a:cxnLst/>
                <a:rect l="l" t="t" r="r" b="b"/>
                <a:pathLst>
                  <a:path w="28648" h="233454" extrusionOk="0">
                    <a:moveTo>
                      <a:pt x="0" y="233455"/>
                    </a:moveTo>
                    <a:lnTo>
                      <a:pt x="0" y="0"/>
                    </a:lnTo>
                    <a:lnTo>
                      <a:pt x="28649" y="0"/>
                    </a:lnTo>
                    <a:lnTo>
                      <a:pt x="28649" y="233455"/>
                    </a:lnTo>
                    <a:lnTo>
                      <a:pt x="0" y="233455"/>
                    </a:lnTo>
                    <a:close/>
                  </a:path>
                </a:pathLst>
              </a:custGeom>
              <a:solidFill>
                <a:srgbClr val="EE6D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13" name="Google Shape;613;p38"/>
              <p:cNvSpPr/>
              <p:nvPr/>
            </p:nvSpPr>
            <p:spPr>
              <a:xfrm>
                <a:off x="1845227" y="3672209"/>
                <a:ext cx="155134" cy="169133"/>
              </a:xfrm>
              <a:custGeom>
                <a:avLst/>
                <a:gdLst/>
                <a:ahLst/>
                <a:cxnLst/>
                <a:rect l="l" t="t" r="r" b="b"/>
                <a:pathLst>
                  <a:path w="155134" h="169133" extrusionOk="0">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solidFill>
                <a:srgbClr val="EE6D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14" name="Google Shape;614;p38"/>
              <p:cNvSpPr/>
              <p:nvPr/>
            </p:nvSpPr>
            <p:spPr>
              <a:xfrm>
                <a:off x="2025800" y="3607887"/>
                <a:ext cx="28648" cy="233504"/>
              </a:xfrm>
              <a:custGeom>
                <a:avLst/>
                <a:gdLst/>
                <a:ahLst/>
                <a:cxnLst/>
                <a:rect l="l" t="t" r="r" b="b"/>
                <a:pathLst>
                  <a:path w="28648" h="233504" extrusionOk="0">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solidFill>
                <a:srgbClr val="EE6D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15" name="Google Shape;615;p38"/>
              <p:cNvSpPr/>
              <p:nvPr/>
            </p:nvSpPr>
            <p:spPr>
              <a:xfrm>
                <a:off x="2098099" y="3668446"/>
                <a:ext cx="137423" cy="172895"/>
              </a:xfrm>
              <a:custGeom>
                <a:avLst/>
                <a:gdLst/>
                <a:ahLst/>
                <a:cxnLst/>
                <a:rect l="l" t="t" r="r" b="b"/>
                <a:pathLst>
                  <a:path w="137423" h="172895" extrusionOk="0">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EE6D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16" name="Google Shape;616;p38"/>
              <p:cNvSpPr/>
              <p:nvPr/>
            </p:nvSpPr>
            <p:spPr>
              <a:xfrm>
                <a:off x="2293523" y="3606984"/>
                <a:ext cx="85996" cy="234357"/>
              </a:xfrm>
              <a:custGeom>
                <a:avLst/>
                <a:gdLst/>
                <a:ahLst/>
                <a:cxnLst/>
                <a:rect l="l" t="t" r="r" b="b"/>
                <a:pathLst>
                  <a:path w="85996" h="234357" extrusionOk="0">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solidFill>
                <a:srgbClr val="EE6D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17" name="Google Shape;617;p38"/>
              <p:cNvSpPr/>
              <p:nvPr/>
            </p:nvSpPr>
            <p:spPr>
              <a:xfrm>
                <a:off x="2468978"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618" name="Google Shape;618;p38"/>
            <p:cNvGrpSpPr/>
            <p:nvPr/>
          </p:nvGrpSpPr>
          <p:grpSpPr>
            <a:xfrm>
              <a:off x="2250852" y="2032558"/>
              <a:ext cx="3926820" cy="272045"/>
              <a:chOff x="2539972" y="3606934"/>
              <a:chExt cx="4319242" cy="299231"/>
            </a:xfrm>
          </p:grpSpPr>
          <p:sp>
            <p:nvSpPr>
              <p:cNvPr id="619" name="Google Shape;619;p38"/>
              <p:cNvSpPr/>
              <p:nvPr/>
            </p:nvSpPr>
            <p:spPr>
              <a:xfrm>
                <a:off x="2539972" y="3668396"/>
                <a:ext cx="140484" cy="176709"/>
              </a:xfrm>
              <a:custGeom>
                <a:avLst/>
                <a:gdLst/>
                <a:ahLst/>
                <a:cxnLst/>
                <a:rect l="l" t="t" r="r" b="b"/>
                <a:pathLst>
                  <a:path w="140484" h="176709" extrusionOk="0">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0" name="Google Shape;620;p38"/>
              <p:cNvSpPr/>
              <p:nvPr/>
            </p:nvSpPr>
            <p:spPr>
              <a:xfrm>
                <a:off x="2706697" y="3606934"/>
                <a:ext cx="152877" cy="238572"/>
              </a:xfrm>
              <a:custGeom>
                <a:avLst/>
                <a:gdLst/>
                <a:ahLst/>
                <a:cxnLst/>
                <a:rect l="l" t="t" r="r" b="b"/>
                <a:pathLst>
                  <a:path w="152877" h="238572" extrusionOk="0">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1" name="Google Shape;621;p38"/>
              <p:cNvSpPr/>
              <p:nvPr/>
            </p:nvSpPr>
            <p:spPr>
              <a:xfrm>
                <a:off x="2903977"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2" name="Google Shape;622;p38"/>
              <p:cNvSpPr/>
              <p:nvPr/>
            </p:nvSpPr>
            <p:spPr>
              <a:xfrm>
                <a:off x="2976779" y="3668396"/>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3" name="Google Shape;623;p38"/>
              <p:cNvSpPr/>
              <p:nvPr/>
            </p:nvSpPr>
            <p:spPr>
              <a:xfrm>
                <a:off x="3167837" y="3668396"/>
                <a:ext cx="146856" cy="237769"/>
              </a:xfrm>
              <a:custGeom>
                <a:avLst/>
                <a:gdLst/>
                <a:ahLst/>
                <a:cxnLst/>
                <a:rect l="l" t="t" r="r" b="b"/>
                <a:pathLst>
                  <a:path w="146856" h="237769" extrusionOk="0">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4" name="Google Shape;624;p38"/>
              <p:cNvSpPr/>
              <p:nvPr/>
            </p:nvSpPr>
            <p:spPr>
              <a:xfrm>
                <a:off x="3338074" y="3742501"/>
                <a:ext cx="88053" cy="28799"/>
              </a:xfrm>
              <a:custGeom>
                <a:avLst/>
                <a:gdLst/>
                <a:ahLst/>
                <a:cxnLst/>
                <a:rect l="l" t="t" r="r" b="b"/>
                <a:pathLst>
                  <a:path w="88053" h="28799" extrusionOk="0">
                    <a:moveTo>
                      <a:pt x="0" y="28799"/>
                    </a:moveTo>
                    <a:lnTo>
                      <a:pt x="0" y="0"/>
                    </a:lnTo>
                    <a:lnTo>
                      <a:pt x="88054" y="0"/>
                    </a:lnTo>
                    <a:lnTo>
                      <a:pt x="88054" y="28799"/>
                    </a:lnTo>
                    <a:lnTo>
                      <a:pt x="0" y="28799"/>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5" name="Google Shape;625;p38"/>
              <p:cNvSpPr/>
              <p:nvPr/>
            </p:nvSpPr>
            <p:spPr>
              <a:xfrm>
                <a:off x="3448254" y="3668496"/>
                <a:ext cx="155837" cy="176709"/>
              </a:xfrm>
              <a:custGeom>
                <a:avLst/>
                <a:gdLst/>
                <a:ahLst/>
                <a:cxnLst/>
                <a:rect l="l" t="t" r="r" b="b"/>
                <a:pathLst>
                  <a:path w="155837" h="176709" extrusionOk="0">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6" name="Google Shape;626;p38"/>
              <p:cNvSpPr/>
              <p:nvPr/>
            </p:nvSpPr>
            <p:spPr>
              <a:xfrm>
                <a:off x="3629479" y="3668396"/>
                <a:ext cx="155737" cy="176759"/>
              </a:xfrm>
              <a:custGeom>
                <a:avLst/>
                <a:gdLst/>
                <a:ahLst/>
                <a:cxnLst/>
                <a:rect l="l" t="t" r="r" b="b"/>
                <a:pathLst>
                  <a:path w="155737" h="176759" extrusionOk="0">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7" name="Google Shape;627;p38"/>
              <p:cNvSpPr/>
              <p:nvPr/>
            </p:nvSpPr>
            <p:spPr>
              <a:xfrm>
                <a:off x="3809098" y="3668396"/>
                <a:ext cx="140484" cy="176709"/>
              </a:xfrm>
              <a:custGeom>
                <a:avLst/>
                <a:gdLst/>
                <a:ahLst/>
                <a:cxnLst/>
                <a:rect l="l" t="t" r="r" b="b"/>
                <a:pathLst>
                  <a:path w="140484" h="176709" extrusionOk="0">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8" name="Google Shape;628;p38"/>
              <p:cNvSpPr/>
              <p:nvPr/>
            </p:nvSpPr>
            <p:spPr>
              <a:xfrm>
                <a:off x="3967896" y="3613155"/>
                <a:ext cx="82484"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29" name="Google Shape;629;p38"/>
              <p:cNvSpPr/>
              <p:nvPr/>
            </p:nvSpPr>
            <p:spPr>
              <a:xfrm>
                <a:off x="4063124" y="3742501"/>
                <a:ext cx="88053" cy="28799"/>
              </a:xfrm>
              <a:custGeom>
                <a:avLst/>
                <a:gdLst/>
                <a:ahLst/>
                <a:cxnLst/>
                <a:rect l="l" t="t" r="r" b="b"/>
                <a:pathLst>
                  <a:path w="88053" h="28799" extrusionOk="0">
                    <a:moveTo>
                      <a:pt x="0" y="28799"/>
                    </a:moveTo>
                    <a:lnTo>
                      <a:pt x="0" y="0"/>
                    </a:lnTo>
                    <a:lnTo>
                      <a:pt x="88054" y="0"/>
                    </a:lnTo>
                    <a:lnTo>
                      <a:pt x="88054" y="28799"/>
                    </a:lnTo>
                    <a:lnTo>
                      <a:pt x="0" y="28799"/>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0" name="Google Shape;630;p38"/>
              <p:cNvSpPr/>
              <p:nvPr/>
            </p:nvSpPr>
            <p:spPr>
              <a:xfrm>
                <a:off x="4196935" y="3606984"/>
                <a:ext cx="85996" cy="234357"/>
              </a:xfrm>
              <a:custGeom>
                <a:avLst/>
                <a:gdLst/>
                <a:ahLst/>
                <a:cxnLst/>
                <a:rect l="l" t="t" r="r" b="b"/>
                <a:pathLst>
                  <a:path w="85996" h="234357" extrusionOk="0">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1" name="Google Shape;631;p38"/>
              <p:cNvSpPr/>
              <p:nvPr/>
            </p:nvSpPr>
            <p:spPr>
              <a:xfrm>
                <a:off x="4372340"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2" name="Google Shape;632;p38"/>
              <p:cNvSpPr/>
              <p:nvPr/>
            </p:nvSpPr>
            <p:spPr>
              <a:xfrm>
                <a:off x="4445141" y="3668396"/>
                <a:ext cx="155737" cy="176759"/>
              </a:xfrm>
              <a:custGeom>
                <a:avLst/>
                <a:gdLst/>
                <a:ahLst/>
                <a:cxnLst/>
                <a:rect l="l" t="t" r="r" b="b"/>
                <a:pathLst>
                  <a:path w="155737" h="176759" extrusionOk="0">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3" name="Google Shape;633;p38"/>
              <p:cNvSpPr/>
              <p:nvPr/>
            </p:nvSpPr>
            <p:spPr>
              <a:xfrm>
                <a:off x="4636200" y="3668446"/>
                <a:ext cx="229139" cy="172996"/>
              </a:xfrm>
              <a:custGeom>
                <a:avLst/>
                <a:gdLst/>
                <a:ahLst/>
                <a:cxnLst/>
                <a:rect l="l" t="t" r="r" b="b"/>
                <a:pathLst>
                  <a:path w="229139" h="172996" extrusionOk="0">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4" name="Google Shape;634;p38"/>
              <p:cNvSpPr/>
              <p:nvPr/>
            </p:nvSpPr>
            <p:spPr>
              <a:xfrm>
                <a:off x="4898153" y="3668396"/>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5" name="Google Shape;635;p38"/>
              <p:cNvSpPr/>
              <p:nvPr/>
            </p:nvSpPr>
            <p:spPr>
              <a:xfrm>
                <a:off x="5074110" y="3672259"/>
                <a:ext cx="149716" cy="169082"/>
              </a:xfrm>
              <a:custGeom>
                <a:avLst/>
                <a:gdLst/>
                <a:ahLst/>
                <a:cxnLst/>
                <a:rect l="l" t="t" r="r" b="b"/>
                <a:pathLst>
                  <a:path w="149716" h="169082" extrusionOk="0">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6" name="Google Shape;636;p38"/>
              <p:cNvSpPr/>
              <p:nvPr/>
            </p:nvSpPr>
            <p:spPr>
              <a:xfrm>
                <a:off x="5241637" y="3668396"/>
                <a:ext cx="158446" cy="176709"/>
              </a:xfrm>
              <a:custGeom>
                <a:avLst/>
                <a:gdLst/>
                <a:ahLst/>
                <a:cxnLst/>
                <a:rect l="l" t="t" r="r" b="b"/>
                <a:pathLst>
                  <a:path w="158446" h="176709" extrusionOk="0">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7" name="Google Shape;637;p38"/>
              <p:cNvSpPr/>
              <p:nvPr/>
            </p:nvSpPr>
            <p:spPr>
              <a:xfrm>
                <a:off x="5433700" y="3668446"/>
                <a:ext cx="137423" cy="172895"/>
              </a:xfrm>
              <a:custGeom>
                <a:avLst/>
                <a:gdLst/>
                <a:ahLst/>
                <a:cxnLst/>
                <a:rect l="l" t="t" r="r" b="b"/>
                <a:pathLst>
                  <a:path w="137423" h="172895" extrusionOk="0">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8" name="Google Shape;638;p38"/>
              <p:cNvSpPr/>
              <p:nvPr/>
            </p:nvSpPr>
            <p:spPr>
              <a:xfrm>
                <a:off x="5605342" y="3668396"/>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39" name="Google Shape;639;p38"/>
              <p:cNvSpPr/>
              <p:nvPr/>
            </p:nvSpPr>
            <p:spPr>
              <a:xfrm>
                <a:off x="5775930" y="3672209"/>
                <a:ext cx="231999" cy="169133"/>
              </a:xfrm>
              <a:custGeom>
                <a:avLst/>
                <a:gdLst/>
                <a:ahLst/>
                <a:cxnLst/>
                <a:rect l="l" t="t" r="r" b="b"/>
                <a:pathLst>
                  <a:path w="231999" h="169133" extrusionOk="0">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0" name="Google Shape;640;p38"/>
              <p:cNvSpPr/>
              <p:nvPr/>
            </p:nvSpPr>
            <p:spPr>
              <a:xfrm>
                <a:off x="6020473" y="3668396"/>
                <a:ext cx="140484" cy="176709"/>
              </a:xfrm>
              <a:custGeom>
                <a:avLst/>
                <a:gdLst/>
                <a:ahLst/>
                <a:cxnLst/>
                <a:rect l="l" t="t" r="r" b="b"/>
                <a:pathLst>
                  <a:path w="140484" h="176709" extrusionOk="0">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1" name="Google Shape;641;p38"/>
              <p:cNvSpPr/>
              <p:nvPr/>
            </p:nvSpPr>
            <p:spPr>
              <a:xfrm>
                <a:off x="6203153" y="3808679"/>
                <a:ext cx="32662" cy="32662"/>
              </a:xfrm>
              <a:custGeom>
                <a:avLst/>
                <a:gdLst/>
                <a:ahLst/>
                <a:cxnLst/>
                <a:rect l="l" t="t" r="r" b="b"/>
                <a:pathLst>
                  <a:path w="32662" h="32662" extrusionOk="0">
                    <a:moveTo>
                      <a:pt x="0" y="32663"/>
                    </a:moveTo>
                    <a:lnTo>
                      <a:pt x="0" y="0"/>
                    </a:lnTo>
                    <a:lnTo>
                      <a:pt x="32662" y="0"/>
                    </a:lnTo>
                    <a:lnTo>
                      <a:pt x="32662"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2" name="Google Shape;642;p38"/>
              <p:cNvSpPr/>
              <p:nvPr/>
            </p:nvSpPr>
            <p:spPr>
              <a:xfrm>
                <a:off x="6276857" y="3668446"/>
                <a:ext cx="147307" cy="176759"/>
              </a:xfrm>
              <a:custGeom>
                <a:avLst/>
                <a:gdLst/>
                <a:ahLst/>
                <a:cxnLst/>
                <a:rect l="l" t="t" r="r" b="b"/>
                <a:pathLst>
                  <a:path w="147307" h="176759" extrusionOk="0">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3" name="Google Shape;643;p38"/>
              <p:cNvSpPr/>
              <p:nvPr/>
            </p:nvSpPr>
            <p:spPr>
              <a:xfrm>
                <a:off x="6438012" y="3668396"/>
                <a:ext cx="158446" cy="176709"/>
              </a:xfrm>
              <a:custGeom>
                <a:avLst/>
                <a:gdLst/>
                <a:ahLst/>
                <a:cxnLst/>
                <a:rect l="l" t="t" r="r" b="b"/>
                <a:pathLst>
                  <a:path w="158446" h="176709" extrusionOk="0">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4" name="Google Shape;644;p38"/>
              <p:cNvSpPr/>
              <p:nvPr/>
            </p:nvSpPr>
            <p:spPr>
              <a:xfrm>
                <a:off x="6630075" y="3668446"/>
                <a:ext cx="229139" cy="172996"/>
              </a:xfrm>
              <a:custGeom>
                <a:avLst/>
                <a:gdLst/>
                <a:ahLst/>
                <a:cxnLst/>
                <a:rect l="l" t="t" r="r" b="b"/>
                <a:pathLst>
                  <a:path w="229139" h="172996" extrusionOk="0">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645" name="Google Shape;645;p38"/>
            <p:cNvGrpSpPr/>
            <p:nvPr/>
          </p:nvGrpSpPr>
          <p:grpSpPr>
            <a:xfrm>
              <a:off x="6196785" y="2029822"/>
              <a:ext cx="670762" cy="219497"/>
              <a:chOff x="6880237" y="3603924"/>
              <a:chExt cx="737794" cy="241432"/>
            </a:xfrm>
          </p:grpSpPr>
          <p:sp>
            <p:nvSpPr>
              <p:cNvPr id="646" name="Google Shape;646;p38"/>
              <p:cNvSpPr/>
              <p:nvPr/>
            </p:nvSpPr>
            <p:spPr>
              <a:xfrm>
                <a:off x="6880237" y="3603924"/>
                <a:ext cx="90612" cy="241432"/>
              </a:xfrm>
              <a:custGeom>
                <a:avLst/>
                <a:gdLst/>
                <a:ahLst/>
                <a:cxnLst/>
                <a:rect l="l" t="t" r="r" b="b"/>
                <a:pathLst>
                  <a:path w="90612" h="241432" extrusionOk="0">
                    <a:moveTo>
                      <a:pt x="0" y="241432"/>
                    </a:moveTo>
                    <a:lnTo>
                      <a:pt x="67683" y="0"/>
                    </a:lnTo>
                    <a:lnTo>
                      <a:pt x="90612" y="0"/>
                    </a:lnTo>
                    <a:lnTo>
                      <a:pt x="23079" y="241432"/>
                    </a:lnTo>
                    <a:lnTo>
                      <a:pt x="0" y="241432"/>
                    </a:lnTo>
                    <a:close/>
                  </a:path>
                </a:pathLst>
              </a:custGeom>
              <a:solidFill>
                <a:srgbClr val="FFD9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7" name="Google Shape;647;p38"/>
              <p:cNvSpPr/>
              <p:nvPr/>
            </p:nvSpPr>
            <p:spPr>
              <a:xfrm>
                <a:off x="6976619" y="3613155"/>
                <a:ext cx="82484" cy="230444"/>
              </a:xfrm>
              <a:custGeom>
                <a:avLst/>
                <a:gdLst/>
                <a:ahLst/>
                <a:cxnLst/>
                <a:rect l="l" t="t" r="r" b="b"/>
                <a:pathLst>
                  <a:path w="82484" h="230444" extrusionOk="0">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8" name="Google Shape;648;p38"/>
              <p:cNvSpPr/>
              <p:nvPr/>
            </p:nvSpPr>
            <p:spPr>
              <a:xfrm>
                <a:off x="7073403" y="3668496"/>
                <a:ext cx="155836" cy="176709"/>
              </a:xfrm>
              <a:custGeom>
                <a:avLst/>
                <a:gdLst/>
                <a:ahLst/>
                <a:cxnLst/>
                <a:rect l="l" t="t" r="r" b="b"/>
                <a:pathLst>
                  <a:path w="155836" h="176709" extrusionOk="0">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49" name="Google Shape;649;p38"/>
              <p:cNvSpPr/>
              <p:nvPr/>
            </p:nvSpPr>
            <p:spPr>
              <a:xfrm>
                <a:off x="7252872" y="3668396"/>
                <a:ext cx="140484" cy="176709"/>
              </a:xfrm>
              <a:custGeom>
                <a:avLst/>
                <a:gdLst/>
                <a:ahLst/>
                <a:cxnLst/>
                <a:rect l="l" t="t" r="r" b="b"/>
                <a:pathLst>
                  <a:path w="140484" h="176709" extrusionOk="0">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0" name="Google Shape;650;p38"/>
              <p:cNvSpPr/>
              <p:nvPr/>
            </p:nvSpPr>
            <p:spPr>
              <a:xfrm>
                <a:off x="7411670" y="3613155"/>
                <a:ext cx="82484" cy="230444"/>
              </a:xfrm>
              <a:custGeom>
                <a:avLst/>
                <a:gdLst/>
                <a:ahLst/>
                <a:cxnLst/>
                <a:rect l="l" t="t" r="r" b="b"/>
                <a:pathLst>
                  <a:path w="82484" h="230444" extrusionOk="0">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1" name="Google Shape;651;p38"/>
              <p:cNvSpPr/>
              <p:nvPr/>
            </p:nvSpPr>
            <p:spPr>
              <a:xfrm>
                <a:off x="7532035" y="3606984"/>
                <a:ext cx="85996" cy="234357"/>
              </a:xfrm>
              <a:custGeom>
                <a:avLst/>
                <a:gdLst/>
                <a:ahLst/>
                <a:cxnLst/>
                <a:rect l="l" t="t" r="r" b="b"/>
                <a:pathLst>
                  <a:path w="85996" h="234357" extrusionOk="0">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solidFill>
                <a:srgbClr val="FFD9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652" name="Google Shape;652;p38"/>
            <p:cNvGrpSpPr/>
            <p:nvPr/>
          </p:nvGrpSpPr>
          <p:grpSpPr>
            <a:xfrm>
              <a:off x="6921965" y="2029822"/>
              <a:ext cx="1529958" cy="278384"/>
              <a:chOff x="7677887" y="3603924"/>
              <a:chExt cx="1682852" cy="306204"/>
            </a:xfrm>
          </p:grpSpPr>
          <p:sp>
            <p:nvSpPr>
              <p:cNvPr id="653" name="Google Shape;653;p38"/>
              <p:cNvSpPr/>
              <p:nvPr/>
            </p:nvSpPr>
            <p:spPr>
              <a:xfrm>
                <a:off x="7677887" y="3603924"/>
                <a:ext cx="90612" cy="241432"/>
              </a:xfrm>
              <a:custGeom>
                <a:avLst/>
                <a:gdLst/>
                <a:ahLst/>
                <a:cxnLst/>
                <a:rect l="l" t="t" r="r" b="b"/>
                <a:pathLst>
                  <a:path w="90612" h="241432" extrusionOk="0">
                    <a:moveTo>
                      <a:pt x="0" y="241432"/>
                    </a:moveTo>
                    <a:lnTo>
                      <a:pt x="67683" y="0"/>
                    </a:lnTo>
                    <a:lnTo>
                      <a:pt x="90613" y="0"/>
                    </a:lnTo>
                    <a:lnTo>
                      <a:pt x="23079" y="241432"/>
                    </a:lnTo>
                    <a:lnTo>
                      <a:pt x="0" y="241432"/>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4" name="Google Shape;654;p38"/>
              <p:cNvSpPr/>
              <p:nvPr/>
            </p:nvSpPr>
            <p:spPr>
              <a:xfrm>
                <a:off x="7778361" y="3607034"/>
                <a:ext cx="154305" cy="234307"/>
              </a:xfrm>
              <a:custGeom>
                <a:avLst/>
                <a:gdLst/>
                <a:ahLst/>
                <a:cxnLst/>
                <a:rect l="l" t="t" r="r" b="b"/>
                <a:pathLst>
                  <a:path w="154305" h="234307" extrusionOk="0">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5" name="Google Shape;655;p38"/>
              <p:cNvSpPr/>
              <p:nvPr/>
            </p:nvSpPr>
            <p:spPr>
              <a:xfrm>
                <a:off x="7963422" y="3607034"/>
                <a:ext cx="153479" cy="238371"/>
              </a:xfrm>
              <a:custGeom>
                <a:avLst/>
                <a:gdLst/>
                <a:ahLst/>
                <a:cxnLst/>
                <a:rect l="l" t="t" r="r" b="b"/>
                <a:pathLst>
                  <a:path w="153479" h="238371" extrusionOk="0">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6" name="Google Shape;656;p38"/>
              <p:cNvSpPr/>
              <p:nvPr/>
            </p:nvSpPr>
            <p:spPr>
              <a:xfrm>
                <a:off x="8141111" y="3607034"/>
                <a:ext cx="154304" cy="234307"/>
              </a:xfrm>
              <a:custGeom>
                <a:avLst/>
                <a:gdLst/>
                <a:ahLst/>
                <a:cxnLst/>
                <a:rect l="l" t="t" r="r" b="b"/>
                <a:pathLst>
                  <a:path w="154304" h="234307" extrusionOk="0">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7" name="Google Shape;657;p38"/>
              <p:cNvSpPr/>
              <p:nvPr/>
            </p:nvSpPr>
            <p:spPr>
              <a:xfrm>
                <a:off x="8326122" y="3611098"/>
                <a:ext cx="154784" cy="234257"/>
              </a:xfrm>
              <a:custGeom>
                <a:avLst/>
                <a:gdLst/>
                <a:ahLst/>
                <a:cxnLst/>
                <a:rect l="l" t="t" r="r" b="b"/>
                <a:pathLst>
                  <a:path w="154784" h="234257" extrusionOk="0">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8" name="Google Shape;658;p38"/>
              <p:cNvSpPr/>
              <p:nvPr/>
            </p:nvSpPr>
            <p:spPr>
              <a:xfrm>
                <a:off x="8507497" y="3611098"/>
                <a:ext cx="154783" cy="234257"/>
              </a:xfrm>
              <a:custGeom>
                <a:avLst/>
                <a:gdLst/>
                <a:ahLst/>
                <a:cxnLst/>
                <a:rect l="l" t="t" r="r" b="b"/>
                <a:pathLst>
                  <a:path w="154783" h="234257" extrusionOk="0">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59" name="Google Shape;659;p38"/>
              <p:cNvSpPr/>
              <p:nvPr/>
            </p:nvSpPr>
            <p:spPr>
              <a:xfrm>
                <a:off x="8690779" y="3610948"/>
                <a:ext cx="151121" cy="230394"/>
              </a:xfrm>
              <a:custGeom>
                <a:avLst/>
                <a:gdLst/>
                <a:ahLst/>
                <a:cxnLst/>
                <a:rect l="l" t="t" r="r" b="b"/>
                <a:pathLst>
                  <a:path w="151121" h="230394" extrusionOk="0">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60" name="Google Shape;660;p38"/>
              <p:cNvSpPr/>
              <p:nvPr/>
            </p:nvSpPr>
            <p:spPr>
              <a:xfrm>
                <a:off x="8886354" y="3808679"/>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61" name="Google Shape;661;p38"/>
              <p:cNvSpPr/>
              <p:nvPr/>
            </p:nvSpPr>
            <p:spPr>
              <a:xfrm>
                <a:off x="8932363" y="3607887"/>
                <a:ext cx="64973" cy="302141"/>
              </a:xfrm>
              <a:custGeom>
                <a:avLst/>
                <a:gdLst/>
                <a:ahLst/>
                <a:cxnLst/>
                <a:rect l="l" t="t" r="r" b="b"/>
                <a:pathLst>
                  <a:path w="64973" h="302141" extrusionOk="0">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62" name="Google Shape;662;p38"/>
              <p:cNvSpPr/>
              <p:nvPr/>
            </p:nvSpPr>
            <p:spPr>
              <a:xfrm>
                <a:off x="9041288" y="3668396"/>
                <a:ext cx="146856" cy="237769"/>
              </a:xfrm>
              <a:custGeom>
                <a:avLst/>
                <a:gdLst/>
                <a:ahLst/>
                <a:cxnLst/>
                <a:rect l="l" t="t" r="r" b="b"/>
                <a:pathLst>
                  <a:path w="146856" h="237769" extrusionOk="0">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63" name="Google Shape;663;p38"/>
              <p:cNvSpPr/>
              <p:nvPr/>
            </p:nvSpPr>
            <p:spPr>
              <a:xfrm>
                <a:off x="9211675" y="3668546"/>
                <a:ext cx="149064" cy="241582"/>
              </a:xfrm>
              <a:custGeom>
                <a:avLst/>
                <a:gdLst/>
                <a:ahLst/>
                <a:cxnLst/>
                <a:rect l="l" t="t" r="r" b="b"/>
                <a:pathLst>
                  <a:path w="149064" h="241582" extrusionOk="0">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664" name="Google Shape;664;p38"/>
            <p:cNvGrpSpPr/>
            <p:nvPr/>
          </p:nvGrpSpPr>
          <p:grpSpPr>
            <a:xfrm>
              <a:off x="1246174" y="2330434"/>
              <a:ext cx="7194425" cy="496892"/>
              <a:chOff x="934630" y="1521212"/>
              <a:chExt cx="5395819" cy="372669"/>
            </a:xfrm>
          </p:grpSpPr>
          <p:sp>
            <p:nvSpPr>
              <p:cNvPr id="665" name="Google Shape;665;p38"/>
              <p:cNvSpPr txBox="1"/>
              <p:nvPr/>
            </p:nvSpPr>
            <p:spPr>
              <a:xfrm>
                <a:off x="934630" y="1638249"/>
                <a:ext cx="949157" cy="2556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sym typeface="Arial"/>
                  </a:rPr>
                  <a:t> bucket</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grpSp>
            <p:nvGrpSpPr>
              <p:cNvPr id="666" name="Google Shape;666;p38"/>
              <p:cNvGrpSpPr/>
              <p:nvPr/>
            </p:nvGrpSpPr>
            <p:grpSpPr>
              <a:xfrm>
                <a:off x="1111386" y="1528842"/>
                <a:ext cx="446846" cy="104675"/>
                <a:chOff x="1951819" y="4577685"/>
                <a:chExt cx="685799" cy="220509"/>
              </a:xfrm>
            </p:grpSpPr>
            <p:cxnSp>
              <p:nvCxnSpPr>
                <p:cNvPr id="667" name="Google Shape;667;p38"/>
                <p:cNvCxnSpPr/>
                <p:nvPr/>
              </p:nvCxnSpPr>
              <p:spPr>
                <a:xfrm>
                  <a:off x="1960195" y="4577685"/>
                  <a:ext cx="0" cy="220509"/>
                </a:xfrm>
                <a:prstGeom prst="straightConnector1">
                  <a:avLst/>
                </a:prstGeom>
                <a:noFill/>
                <a:ln w="28575" cap="flat" cmpd="sng">
                  <a:solidFill>
                    <a:srgbClr val="EE6D2B"/>
                  </a:solidFill>
                  <a:prstDash val="solid"/>
                  <a:round/>
                  <a:headEnd type="none" w="sm" len="sm"/>
                  <a:tailEnd type="none" w="sm" len="sm"/>
                </a:ln>
              </p:spPr>
            </p:cxnSp>
            <p:cxnSp>
              <p:nvCxnSpPr>
                <p:cNvPr id="668" name="Google Shape;668;p38"/>
                <p:cNvCxnSpPr/>
                <p:nvPr/>
              </p:nvCxnSpPr>
              <p:spPr>
                <a:xfrm>
                  <a:off x="1951819" y="4783755"/>
                  <a:ext cx="680126" cy="0"/>
                </a:xfrm>
                <a:prstGeom prst="straightConnector1">
                  <a:avLst/>
                </a:prstGeom>
                <a:noFill/>
                <a:ln w="28575" cap="flat" cmpd="sng">
                  <a:solidFill>
                    <a:srgbClr val="EE6D2B"/>
                  </a:solidFill>
                  <a:prstDash val="solid"/>
                  <a:round/>
                  <a:headEnd type="none" w="sm" len="sm"/>
                  <a:tailEnd type="none" w="sm" len="sm"/>
                </a:ln>
              </p:spPr>
            </p:cxnSp>
            <p:cxnSp>
              <p:nvCxnSpPr>
                <p:cNvPr id="669" name="Google Shape;669;p38"/>
                <p:cNvCxnSpPr/>
                <p:nvPr/>
              </p:nvCxnSpPr>
              <p:spPr>
                <a:xfrm>
                  <a:off x="2637618" y="4577685"/>
                  <a:ext cx="0" cy="220509"/>
                </a:xfrm>
                <a:prstGeom prst="straightConnector1">
                  <a:avLst/>
                </a:prstGeom>
                <a:noFill/>
                <a:ln w="28575" cap="flat" cmpd="sng">
                  <a:solidFill>
                    <a:srgbClr val="EE6D2B"/>
                  </a:solidFill>
                  <a:prstDash val="solid"/>
                  <a:round/>
                  <a:headEnd type="none" w="sm" len="sm"/>
                  <a:tailEnd type="none" w="sm" len="sm"/>
                </a:ln>
              </p:spPr>
            </p:cxnSp>
          </p:grpSp>
          <p:grpSp>
            <p:nvGrpSpPr>
              <p:cNvPr id="670" name="Google Shape;670;p38"/>
              <p:cNvGrpSpPr/>
              <p:nvPr/>
            </p:nvGrpSpPr>
            <p:grpSpPr>
              <a:xfrm>
                <a:off x="1755947" y="1526844"/>
                <a:ext cx="2877305" cy="100426"/>
                <a:chOff x="1842305" y="4573208"/>
                <a:chExt cx="681132" cy="224986"/>
              </a:xfrm>
            </p:grpSpPr>
            <p:cxnSp>
              <p:nvCxnSpPr>
                <p:cNvPr id="671" name="Google Shape;671;p38"/>
                <p:cNvCxnSpPr/>
                <p:nvPr/>
              </p:nvCxnSpPr>
              <p:spPr>
                <a:xfrm>
                  <a:off x="1844217" y="4577685"/>
                  <a:ext cx="0" cy="220509"/>
                </a:xfrm>
                <a:prstGeom prst="straightConnector1">
                  <a:avLst/>
                </a:prstGeom>
                <a:noFill/>
                <a:ln w="28575" cap="flat" cmpd="sng">
                  <a:solidFill>
                    <a:srgbClr val="11F7C0"/>
                  </a:solidFill>
                  <a:prstDash val="solid"/>
                  <a:round/>
                  <a:headEnd type="none" w="sm" len="sm"/>
                  <a:tailEnd type="none" w="sm" len="sm"/>
                </a:ln>
              </p:spPr>
            </p:cxnSp>
            <p:cxnSp>
              <p:nvCxnSpPr>
                <p:cNvPr id="672" name="Google Shape;672;p38"/>
                <p:cNvCxnSpPr/>
                <p:nvPr/>
              </p:nvCxnSpPr>
              <p:spPr>
                <a:xfrm>
                  <a:off x="1842305" y="4783755"/>
                  <a:ext cx="680123" cy="0"/>
                </a:xfrm>
                <a:prstGeom prst="straightConnector1">
                  <a:avLst/>
                </a:prstGeom>
                <a:noFill/>
                <a:ln w="28575" cap="flat" cmpd="sng">
                  <a:solidFill>
                    <a:srgbClr val="11F7C0"/>
                  </a:solidFill>
                  <a:prstDash val="solid"/>
                  <a:round/>
                  <a:headEnd type="none" w="sm" len="sm"/>
                  <a:tailEnd type="none" w="sm" len="sm"/>
                </a:ln>
              </p:spPr>
            </p:cxnSp>
            <p:cxnSp>
              <p:nvCxnSpPr>
                <p:cNvPr id="673" name="Google Shape;673;p38"/>
                <p:cNvCxnSpPr/>
                <p:nvPr/>
              </p:nvCxnSpPr>
              <p:spPr>
                <a:xfrm>
                  <a:off x="2523437" y="4573208"/>
                  <a:ext cx="0" cy="220509"/>
                </a:xfrm>
                <a:prstGeom prst="straightConnector1">
                  <a:avLst/>
                </a:prstGeom>
                <a:noFill/>
                <a:ln w="28575" cap="flat" cmpd="sng">
                  <a:solidFill>
                    <a:srgbClr val="11F7C0"/>
                  </a:solidFill>
                  <a:prstDash val="solid"/>
                  <a:round/>
                  <a:headEnd type="none" w="sm" len="sm"/>
                  <a:tailEnd type="none" w="sm" len="sm"/>
                </a:ln>
              </p:spPr>
            </p:cxnSp>
          </p:grpSp>
          <p:sp>
            <p:nvSpPr>
              <p:cNvPr id="674" name="Google Shape;674;p38"/>
              <p:cNvSpPr txBox="1"/>
              <p:nvPr/>
            </p:nvSpPr>
            <p:spPr>
              <a:xfrm>
                <a:off x="4555133" y="1638249"/>
                <a:ext cx="831035" cy="2556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sym typeface="Arial"/>
                  </a:rPr>
                  <a:t>  folder</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grpSp>
            <p:nvGrpSpPr>
              <p:cNvPr id="675" name="Google Shape;675;p38"/>
              <p:cNvGrpSpPr/>
              <p:nvPr/>
            </p:nvGrpSpPr>
            <p:grpSpPr>
              <a:xfrm>
                <a:off x="4677898" y="1530166"/>
                <a:ext cx="472762" cy="88442"/>
                <a:chOff x="1838425" y="4573208"/>
                <a:chExt cx="685788" cy="224986"/>
              </a:xfrm>
            </p:grpSpPr>
            <p:cxnSp>
              <p:nvCxnSpPr>
                <p:cNvPr id="676" name="Google Shape;676;p38"/>
                <p:cNvCxnSpPr/>
                <p:nvPr/>
              </p:nvCxnSpPr>
              <p:spPr>
                <a:xfrm>
                  <a:off x="1850425" y="4577685"/>
                  <a:ext cx="0" cy="220509"/>
                </a:xfrm>
                <a:prstGeom prst="straightConnector1">
                  <a:avLst/>
                </a:prstGeom>
                <a:noFill/>
                <a:ln w="28575" cap="flat" cmpd="sng">
                  <a:solidFill>
                    <a:srgbClr val="FFD966"/>
                  </a:solidFill>
                  <a:prstDash val="solid"/>
                  <a:round/>
                  <a:headEnd type="none" w="sm" len="sm"/>
                  <a:tailEnd type="none" w="sm" len="sm"/>
                </a:ln>
              </p:spPr>
            </p:cxnSp>
            <p:cxnSp>
              <p:nvCxnSpPr>
                <p:cNvPr id="677" name="Google Shape;677;p38"/>
                <p:cNvCxnSpPr/>
                <p:nvPr/>
              </p:nvCxnSpPr>
              <p:spPr>
                <a:xfrm>
                  <a:off x="1838425" y="4783755"/>
                  <a:ext cx="680123" cy="0"/>
                </a:xfrm>
                <a:prstGeom prst="straightConnector1">
                  <a:avLst/>
                </a:prstGeom>
                <a:noFill/>
                <a:ln w="28575" cap="flat" cmpd="sng">
                  <a:solidFill>
                    <a:srgbClr val="FFD966"/>
                  </a:solidFill>
                  <a:prstDash val="solid"/>
                  <a:round/>
                  <a:headEnd type="none" w="sm" len="sm"/>
                  <a:tailEnd type="none" w="sm" len="sm"/>
                </a:ln>
              </p:spPr>
            </p:cxnSp>
            <p:cxnSp>
              <p:nvCxnSpPr>
                <p:cNvPr id="678" name="Google Shape;678;p38"/>
                <p:cNvCxnSpPr/>
                <p:nvPr/>
              </p:nvCxnSpPr>
              <p:spPr>
                <a:xfrm>
                  <a:off x="2524213" y="4573208"/>
                  <a:ext cx="0" cy="220509"/>
                </a:xfrm>
                <a:prstGeom prst="straightConnector1">
                  <a:avLst/>
                </a:prstGeom>
                <a:noFill/>
                <a:ln w="28575" cap="flat" cmpd="sng">
                  <a:solidFill>
                    <a:srgbClr val="FFD966"/>
                  </a:solidFill>
                  <a:prstDash val="solid"/>
                  <a:round/>
                  <a:headEnd type="none" w="sm" len="sm"/>
                  <a:tailEnd type="none" w="sm" len="sm"/>
                </a:ln>
              </p:spPr>
            </p:cxnSp>
          </p:grpSp>
          <p:grpSp>
            <p:nvGrpSpPr>
              <p:cNvPr id="679" name="Google Shape;679;p38"/>
              <p:cNvGrpSpPr/>
              <p:nvPr/>
            </p:nvGrpSpPr>
            <p:grpSpPr>
              <a:xfrm>
                <a:off x="5231449" y="1521212"/>
                <a:ext cx="1099000" cy="108505"/>
                <a:chOff x="1846561" y="4577685"/>
                <a:chExt cx="680123" cy="220677"/>
              </a:xfrm>
            </p:grpSpPr>
            <p:cxnSp>
              <p:nvCxnSpPr>
                <p:cNvPr id="680" name="Google Shape;680;p38"/>
                <p:cNvCxnSpPr/>
                <p:nvPr/>
              </p:nvCxnSpPr>
              <p:spPr>
                <a:xfrm>
                  <a:off x="1850425" y="4577685"/>
                  <a:ext cx="0" cy="220509"/>
                </a:xfrm>
                <a:prstGeom prst="straightConnector1">
                  <a:avLst/>
                </a:prstGeom>
                <a:noFill/>
                <a:ln w="28575" cap="flat" cmpd="sng">
                  <a:solidFill>
                    <a:srgbClr val="00B0F0"/>
                  </a:solidFill>
                  <a:prstDash val="solid"/>
                  <a:round/>
                  <a:headEnd type="none" w="sm" len="sm"/>
                  <a:tailEnd type="none" w="sm" len="sm"/>
                </a:ln>
              </p:spPr>
            </p:cxnSp>
            <p:cxnSp>
              <p:nvCxnSpPr>
                <p:cNvPr id="681" name="Google Shape;681;p38"/>
                <p:cNvCxnSpPr/>
                <p:nvPr/>
              </p:nvCxnSpPr>
              <p:spPr>
                <a:xfrm>
                  <a:off x="1846561" y="4783755"/>
                  <a:ext cx="680123" cy="0"/>
                </a:xfrm>
                <a:prstGeom prst="straightConnector1">
                  <a:avLst/>
                </a:prstGeom>
                <a:noFill/>
                <a:ln w="28575" cap="flat" cmpd="sng">
                  <a:solidFill>
                    <a:srgbClr val="00B0F0"/>
                  </a:solidFill>
                  <a:prstDash val="solid"/>
                  <a:round/>
                  <a:headEnd type="none" w="sm" len="sm"/>
                  <a:tailEnd type="none" w="sm" len="sm"/>
                </a:ln>
              </p:spPr>
            </p:cxnSp>
            <p:cxnSp>
              <p:nvCxnSpPr>
                <p:cNvPr id="682" name="Google Shape;682;p38"/>
                <p:cNvCxnSpPr/>
                <p:nvPr/>
              </p:nvCxnSpPr>
              <p:spPr>
                <a:xfrm>
                  <a:off x="2524213" y="4577853"/>
                  <a:ext cx="0" cy="220509"/>
                </a:xfrm>
                <a:prstGeom prst="straightConnector1">
                  <a:avLst/>
                </a:prstGeom>
                <a:noFill/>
                <a:ln w="28575" cap="flat" cmpd="sng">
                  <a:solidFill>
                    <a:srgbClr val="00B0F0"/>
                  </a:solidFill>
                  <a:prstDash val="solid"/>
                  <a:round/>
                  <a:headEnd type="none" w="sm" len="sm"/>
                  <a:tailEnd type="none" w="sm" len="sm"/>
                </a:ln>
              </p:spPr>
            </p:cxnSp>
          </p:grpSp>
          <p:sp>
            <p:nvSpPr>
              <p:cNvPr id="683" name="Google Shape;683;p38"/>
              <p:cNvSpPr txBox="1"/>
              <p:nvPr/>
            </p:nvSpPr>
            <p:spPr>
              <a:xfrm>
                <a:off x="5220309" y="1638249"/>
                <a:ext cx="1089194" cy="2556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sym typeface="Arial"/>
                  </a:rPr>
                  <a:t>file name</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684" name="Google Shape;684;p38"/>
              <p:cNvSpPr txBox="1"/>
              <p:nvPr/>
            </p:nvSpPr>
            <p:spPr>
              <a:xfrm>
                <a:off x="1985980" y="1638249"/>
                <a:ext cx="1705412" cy="2556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sym typeface="Arial"/>
                  </a:rPr>
                  <a:t>cloud provider</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sp>
        <p:nvSpPr>
          <p:cNvPr id="685" name="Google Shape;685;p38"/>
          <p:cNvSpPr txBox="1"/>
          <p:nvPr/>
        </p:nvSpPr>
        <p:spPr>
          <a:xfrm>
            <a:off x="1031358" y="114820"/>
            <a:ext cx="11010373" cy="1599955"/>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3200" b="1" dirty="0" err="1">
                <a:solidFill>
                  <a:schemeClr val="lt1"/>
                </a:solidFill>
                <a:latin typeface="Meiryo UI" panose="020B0604030504040204" pitchFamily="50" charset="-128"/>
                <a:ea typeface="Meiryo UI" panose="020B0604030504040204" pitchFamily="50" charset="-128"/>
              </a:rPr>
              <a:t>QuObjects</a:t>
            </a:r>
            <a:r>
              <a:rPr lang="en-US" sz="3200" b="1" dirty="0" err="1" smtClean="0">
                <a:solidFill>
                  <a:schemeClr val="lt1"/>
                </a:solidFill>
                <a:latin typeface="Meiryo UI" panose="020B0604030504040204" pitchFamily="50" charset="-128"/>
                <a:ea typeface="Meiryo UI" panose="020B0604030504040204" pitchFamily="50" charset="-128"/>
              </a:rPr>
              <a:t>はオブジェクトストレージ開発に最適</a:t>
            </a:r>
            <a:endParaRPr sz="3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2800"/>
              <a:buFont typeface="Arial"/>
              <a:buNone/>
            </a:pPr>
            <a:r>
              <a:rPr lang="en-US" sz="3200" b="1" dirty="0" err="1" smtClean="0">
                <a:solidFill>
                  <a:schemeClr val="lt1"/>
                </a:solidFill>
                <a:latin typeface="Meiryo UI" panose="020B0604030504040204" pitchFamily="50" charset="-128"/>
                <a:ea typeface="Meiryo UI" panose="020B0604030504040204" pitchFamily="50" charset="-128"/>
              </a:rPr>
              <a:t>クラウドからコールドデータのバックアップ</a:t>
            </a:r>
            <a:r>
              <a:rPr lang="ja-JP" altLang="en-US" sz="3200" b="1" dirty="0" smtClean="0">
                <a:solidFill>
                  <a:schemeClr val="lt1"/>
                </a:solidFill>
                <a:latin typeface="Meiryo UI" panose="020B0604030504040204" pitchFamily="50" charset="-128"/>
                <a:ea typeface="Meiryo UI" panose="020B0604030504040204" pitchFamily="50" charset="-128"/>
              </a:rPr>
              <a:t>も可能</a:t>
            </a:r>
            <a:endParaRPr sz="3200" b="1" dirty="0">
              <a:solidFill>
                <a:schemeClr val="lt1"/>
              </a:solidFill>
              <a:latin typeface="Meiryo UI" panose="020B0604030504040204" pitchFamily="50" charset="-128"/>
              <a:ea typeface="Meiryo UI" panose="020B0604030504040204" pitchFamily="50" charset="-128"/>
            </a:endParaRPr>
          </a:p>
        </p:txBody>
      </p:sp>
      <p:pic>
        <p:nvPicPr>
          <p:cNvPr id="686" name="Google Shape;686;p38"/>
          <p:cNvPicPr preferRelativeResize="0"/>
          <p:nvPr/>
        </p:nvPicPr>
        <p:blipFill rotWithShape="1">
          <a:blip r:embed="rId3">
            <a:alphaModFix/>
          </a:blip>
          <a:srcRect/>
          <a:stretch/>
        </p:blipFill>
        <p:spPr>
          <a:xfrm>
            <a:off x="7296462" y="2231454"/>
            <a:ext cx="4373584" cy="3735017"/>
          </a:xfrm>
          <a:prstGeom prst="rect">
            <a:avLst/>
          </a:prstGeom>
          <a:noFill/>
          <a:ln>
            <a:noFill/>
          </a:ln>
        </p:spPr>
      </p:pic>
      <p:pic>
        <p:nvPicPr>
          <p:cNvPr id="687" name="Google Shape;687;p38"/>
          <p:cNvPicPr preferRelativeResize="0"/>
          <p:nvPr/>
        </p:nvPicPr>
        <p:blipFill rotWithShape="1">
          <a:blip r:embed="rId4">
            <a:alphaModFix/>
          </a:blip>
          <a:srcRect/>
          <a:stretch/>
        </p:blipFill>
        <p:spPr>
          <a:xfrm>
            <a:off x="90295" y="3935888"/>
            <a:ext cx="6878221" cy="1879868"/>
          </a:xfrm>
          <a:prstGeom prst="rect">
            <a:avLst/>
          </a:prstGeom>
          <a:noFill/>
          <a:ln>
            <a:noFill/>
          </a:ln>
        </p:spPr>
      </p:pic>
    </p:spTree>
    <p:extLst>
      <p:ext uri="{BB962C8B-B14F-4D97-AF65-F5344CB8AC3E}">
        <p14:creationId xmlns:p14="http://schemas.microsoft.com/office/powerpoint/2010/main" val="3140929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9"/>
          <p:cNvSpPr txBox="1">
            <a:spLocks noGrp="1"/>
          </p:cNvSpPr>
          <p:nvPr>
            <p:ph type="title" idx="4294967295"/>
          </p:nvPr>
        </p:nvSpPr>
        <p:spPr>
          <a:xfrm>
            <a:off x="967027" y="345809"/>
            <a:ext cx="10951508" cy="8985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000" b="1">
                <a:solidFill>
                  <a:schemeClr val="lt1"/>
                </a:solidFill>
                <a:latin typeface="Meiryo UI" panose="020B0604030504040204" pitchFamily="50" charset="-128"/>
                <a:ea typeface="Meiryo UI" panose="020B0604030504040204" pitchFamily="50" charset="-128"/>
                <a:cs typeface="Arial"/>
                <a:sym typeface="Arial"/>
              </a:rPr>
              <a:t>HybridMountは、ファイルベースのクラウドストレージゲートウェイに2つのモードを提供します</a:t>
            </a:r>
            <a:endParaRPr sz="2800" b="1">
              <a:solidFill>
                <a:schemeClr val="lt1"/>
              </a:solidFill>
              <a:latin typeface="Meiryo UI" panose="020B0604030504040204" pitchFamily="50" charset="-128"/>
              <a:ea typeface="Meiryo UI" panose="020B0604030504040204" pitchFamily="50" charset="-128"/>
            </a:endParaRPr>
          </a:p>
        </p:txBody>
      </p:sp>
      <p:graphicFrame>
        <p:nvGraphicFramePr>
          <p:cNvPr id="694" name="Google Shape;694;p39"/>
          <p:cNvGraphicFramePr/>
          <p:nvPr>
            <p:extLst>
              <p:ext uri="{D42A27DB-BD31-4B8C-83A1-F6EECF244321}">
                <p14:modId xmlns:p14="http://schemas.microsoft.com/office/powerpoint/2010/main" val="838975844"/>
              </p:ext>
            </p:extLst>
          </p:nvPr>
        </p:nvGraphicFramePr>
        <p:xfrm>
          <a:off x="620941" y="2109746"/>
          <a:ext cx="7576250" cy="3784930"/>
        </p:xfrm>
        <a:graphic>
          <a:graphicData uri="http://schemas.openxmlformats.org/drawingml/2006/table">
            <a:tbl>
              <a:tblPr>
                <a:noFill/>
              </a:tblPr>
              <a:tblGrid>
                <a:gridCol w="1951650">
                  <a:extLst>
                    <a:ext uri="{9D8B030D-6E8A-4147-A177-3AD203B41FA5}">
                      <a16:colId xmlns:a16="http://schemas.microsoft.com/office/drawing/2014/main" val="20000"/>
                    </a:ext>
                  </a:extLst>
                </a:gridCol>
                <a:gridCol w="2667175">
                  <a:extLst>
                    <a:ext uri="{9D8B030D-6E8A-4147-A177-3AD203B41FA5}">
                      <a16:colId xmlns:a16="http://schemas.microsoft.com/office/drawing/2014/main" val="20001"/>
                    </a:ext>
                  </a:extLst>
                </a:gridCol>
                <a:gridCol w="2957425">
                  <a:extLst>
                    <a:ext uri="{9D8B030D-6E8A-4147-A177-3AD203B41FA5}">
                      <a16:colId xmlns:a16="http://schemas.microsoft.com/office/drawing/2014/main" val="20002"/>
                    </a:ext>
                  </a:extLst>
                </a:gridCol>
              </a:tblGrid>
              <a:tr h="467475">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Meiryo UI" panose="020B0604030504040204" pitchFamily="50" charset="-128"/>
                        <a:ea typeface="Meiryo UI" panose="020B0604030504040204" pitchFamily="50" charset="-128"/>
                        <a:cs typeface="Arial"/>
                        <a:sym typeface="Arial"/>
                      </a:endParaRPr>
                    </a:p>
                  </a:txBody>
                  <a:tcPr marL="108000" marR="108000" marT="54000" marB="54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2F61D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ネットワークドライブマウント</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75775" marR="75775" marT="40500" marB="405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2F61D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ファイルクラウドゲートウェイ</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78950" marR="78950" marT="168725" marB="168725"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2F61D3"/>
                    </a:solidFill>
                  </a:tcPr>
                </a:tc>
                <a:extLst>
                  <a:ext uri="{0D108BD9-81ED-4DB2-BD59-A6C34878D82A}">
                    <a16:rowId xmlns:a16="http://schemas.microsoft.com/office/drawing/2014/main" val="10000"/>
                  </a:ext>
                </a:extLst>
              </a:tr>
              <a:tr h="528800">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セットアップ方法</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クラウドドライブのマウント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ファイルクラウドゲートウェイモードを選択し、専用のキャッシュスペースを作成</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1"/>
                  </a:ext>
                </a:extLst>
              </a:tr>
              <a:tr h="528800">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Connections</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無制限</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altLang="ja-JP"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2</a:t>
                      </a: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つの無料かつ永久的な接続。接続数を増やすにはライセンスを購入</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2"/>
                  </a:ext>
                </a:extLst>
              </a:tr>
              <a:tr h="344725">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アクセス速度</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ネットワーク速度に依存</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キャッシュによる高いパフォーマンス</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3"/>
                  </a:ext>
                </a:extLst>
              </a:tr>
              <a:tr h="34472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File</a:t>
                      </a:r>
                      <a:r>
                        <a:rPr lang="en-US" sz="1100" b="1" u="none" strike="noStrike" cap="none" baseline="0" dirty="0" smtClean="0">
                          <a:solidFill>
                            <a:schemeClr val="lt1"/>
                          </a:solidFill>
                          <a:latin typeface="Meiryo UI" panose="020B0604030504040204" pitchFamily="50" charset="-128"/>
                          <a:ea typeface="Meiryo UI" panose="020B0604030504040204" pitchFamily="50" charset="-128"/>
                          <a:cs typeface="Arial"/>
                          <a:sym typeface="Arial"/>
                        </a:rPr>
                        <a:t> Station</a:t>
                      </a:r>
                      <a:r>
                        <a:rPr lang="ja-JP" altLang="en-US" sz="1100" b="1" u="none" strike="noStrike" cap="none" baseline="0" dirty="0" smtClean="0">
                          <a:solidFill>
                            <a:schemeClr val="lt1"/>
                          </a:solidFill>
                          <a:latin typeface="Meiryo UI" panose="020B0604030504040204" pitchFamily="50" charset="-128"/>
                          <a:ea typeface="Meiryo UI" panose="020B0604030504040204" pitchFamily="50" charset="-128"/>
                          <a:cs typeface="Arial"/>
                          <a:sym typeface="Arial"/>
                        </a:rPr>
                        <a:t>によるアクセス</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サポート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サポート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4"/>
                  </a:ext>
                </a:extLst>
              </a:tr>
              <a:tr h="528800">
                <a:tc>
                  <a:txBody>
                    <a:bodyPr/>
                    <a:lstStyle/>
                    <a:p>
                      <a:pPr marL="0" marR="0" lvl="0" indent="0" algn="ctr" rtl="0">
                        <a:lnSpc>
                          <a:spcPct val="100000"/>
                        </a:lnSpc>
                        <a:spcBef>
                          <a:spcPts val="0"/>
                        </a:spcBef>
                        <a:spcAft>
                          <a:spcPts val="0"/>
                        </a:spcAft>
                        <a:buNone/>
                      </a:pP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SMB </a:t>
                      </a: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 NFS / </a:t>
                      </a: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AFP</a:t>
                      </a:r>
                    </a:p>
                    <a:p>
                      <a:pPr marL="0" marR="0" lvl="0" indent="0" algn="ctr" rtl="0">
                        <a:lnSpc>
                          <a:spcPct val="100000"/>
                        </a:lnSpc>
                        <a:spcBef>
                          <a:spcPts val="0"/>
                        </a:spcBef>
                        <a:spcAft>
                          <a:spcPts val="0"/>
                        </a:spcAft>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によるアクセス</a:t>
                      </a: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 </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非サポート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サポート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5"/>
                  </a:ext>
                </a:extLst>
              </a:tr>
              <a:tr h="344725">
                <a:tc>
                  <a:txBody>
                    <a:bodyPr/>
                    <a:lstStyle/>
                    <a:p>
                      <a:pPr marL="0" marR="0" lvl="0" indent="0" algn="ctr" rtl="0">
                        <a:lnSpc>
                          <a:spcPct val="100000"/>
                        </a:lnSpc>
                        <a:spcBef>
                          <a:spcPts val="0"/>
                        </a:spcBef>
                        <a:spcAft>
                          <a:spcPts val="0"/>
                        </a:spcAft>
                        <a:buNone/>
                      </a:pPr>
                      <a:r>
                        <a:rPr lang="ja-JP" alt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クラウドとの同期</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ブラウズ時に同期</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常に同期し、素早くアクセス可能</a:t>
                      </a:r>
                      <a:endParaRPr dirty="0">
                        <a:latin typeface="Meiryo UI" panose="020B0604030504040204" pitchFamily="50" charset="-128"/>
                        <a:ea typeface="Meiryo UI" panose="020B0604030504040204" pitchFamily="50" charset="-128"/>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6"/>
                  </a:ext>
                </a:extLst>
              </a:tr>
              <a:tr h="34472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QTS</a:t>
                      </a:r>
                      <a:r>
                        <a:rPr lang="en-US" sz="1100" b="1" u="none" strike="noStrike" cap="none" baseline="0" dirty="0" smtClean="0">
                          <a:solidFill>
                            <a:schemeClr val="lt1"/>
                          </a:solidFill>
                          <a:latin typeface="Meiryo UI" panose="020B0604030504040204" pitchFamily="50" charset="-128"/>
                          <a:ea typeface="Meiryo UI" panose="020B0604030504040204" pitchFamily="50" charset="-128"/>
                          <a:cs typeface="Arial"/>
                          <a:sym typeface="Arial"/>
                        </a:rPr>
                        <a:t> App</a:t>
                      </a:r>
                      <a:r>
                        <a:rPr lang="ja-JP" altLang="en-US" sz="1100" b="1" u="none" strike="noStrike" cap="none" baseline="0" dirty="0" smtClean="0">
                          <a:solidFill>
                            <a:schemeClr val="lt1"/>
                          </a:solidFill>
                          <a:latin typeface="Meiryo UI" panose="020B0604030504040204" pitchFamily="50" charset="-128"/>
                          <a:ea typeface="Meiryo UI" panose="020B0604030504040204" pitchFamily="50" charset="-128"/>
                          <a:cs typeface="Arial"/>
                          <a:sym typeface="Arial"/>
                        </a:rPr>
                        <a:t>からのアクセス</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非サポート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rPr>
                        <a:t>    </a:t>
                      </a:r>
                      <a:r>
                        <a:rPr lang="ja-JP" altLang="en-US" sz="1400" b="0" u="none" strike="noStrike" cap="none" dirty="0" smtClean="0">
                          <a:solidFill>
                            <a:schemeClr val="lt1"/>
                          </a:solidFill>
                          <a:latin typeface="Meiryo UI" panose="020B0604030504040204" pitchFamily="50" charset="-128"/>
                          <a:ea typeface="Meiryo UI" panose="020B0604030504040204" pitchFamily="50" charset="-128"/>
                          <a:cs typeface="Microsoft JhengHei"/>
                          <a:sym typeface="Microsoft JhengHei"/>
                        </a:rPr>
                        <a:t>　　</a:t>
                      </a:r>
                      <a:r>
                        <a:rPr lang="ja-JP" altLang="en-US" sz="1100" b="0" u="none" strike="noStrike" cap="none" dirty="0" smtClean="0">
                          <a:solidFill>
                            <a:schemeClr val="lt1"/>
                          </a:solidFill>
                          <a:latin typeface="Meiryo UI" panose="020B0604030504040204" pitchFamily="50" charset="-128"/>
                          <a:ea typeface="Meiryo UI" panose="020B0604030504040204" pitchFamily="50" charset="-128"/>
                          <a:cs typeface="Microsoft JhengHei"/>
                          <a:sym typeface="Microsoft JhengHei"/>
                        </a:rPr>
                        <a:t>サポート</a:t>
                      </a:r>
                      <a:r>
                        <a:rPr lang="en-US" sz="1100" b="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rPr>
                        <a:t>   </a:t>
                      </a:r>
                      <a:r>
                        <a:rPr lang="en-US" sz="1400" b="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rPr>
                        <a:t>                            </a:t>
                      </a:r>
                      <a:endParaRPr sz="1400" b="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E599">
                        <a:alpha val="0"/>
                      </a:srgbClr>
                    </a:solidFill>
                  </a:tcPr>
                </a:tc>
                <a:extLst>
                  <a:ext uri="{0D108BD9-81ED-4DB2-BD59-A6C34878D82A}">
                    <a16:rowId xmlns:a16="http://schemas.microsoft.com/office/drawing/2014/main" val="10007"/>
                  </a:ext>
                </a:extLst>
              </a:tr>
            </a:tbl>
          </a:graphicData>
        </a:graphic>
      </p:graphicFrame>
      <p:grpSp>
        <p:nvGrpSpPr>
          <p:cNvPr id="695" name="Google Shape;695;p39"/>
          <p:cNvGrpSpPr/>
          <p:nvPr/>
        </p:nvGrpSpPr>
        <p:grpSpPr>
          <a:xfrm>
            <a:off x="8731449" y="3089487"/>
            <a:ext cx="1912743" cy="3395699"/>
            <a:chOff x="9960014" y="1888151"/>
            <a:chExt cx="1972036" cy="3500964"/>
          </a:xfrm>
        </p:grpSpPr>
        <p:cxnSp>
          <p:nvCxnSpPr>
            <p:cNvPr id="696" name="Google Shape;696;p39"/>
            <p:cNvCxnSpPr/>
            <p:nvPr/>
          </p:nvCxnSpPr>
          <p:spPr>
            <a:xfrm>
              <a:off x="10561209" y="2339266"/>
              <a:ext cx="0" cy="1318283"/>
            </a:xfrm>
            <a:prstGeom prst="straightConnector1">
              <a:avLst/>
            </a:prstGeom>
            <a:noFill/>
            <a:ln w="25400" cap="flat" cmpd="sng">
              <a:solidFill>
                <a:srgbClr val="00B050"/>
              </a:solidFill>
              <a:prstDash val="dash"/>
              <a:round/>
              <a:headEnd type="none" w="sm" len="sm"/>
              <a:tailEnd type="triangle" w="med" len="med"/>
            </a:ln>
          </p:spPr>
        </p:cxnSp>
        <p:pic>
          <p:nvPicPr>
            <p:cNvPr id="697" name="Google Shape;697;p39"/>
            <p:cNvPicPr preferRelativeResize="0"/>
            <p:nvPr/>
          </p:nvPicPr>
          <p:blipFill rotWithShape="1">
            <a:blip r:embed="rId3">
              <a:alphaModFix/>
            </a:blip>
            <a:srcRect/>
            <a:stretch/>
          </p:blipFill>
          <p:spPr>
            <a:xfrm>
              <a:off x="11376775" y="3620974"/>
              <a:ext cx="555275" cy="555275"/>
            </a:xfrm>
            <a:prstGeom prst="rect">
              <a:avLst/>
            </a:prstGeom>
            <a:noFill/>
            <a:ln>
              <a:noFill/>
            </a:ln>
          </p:spPr>
        </p:pic>
        <p:cxnSp>
          <p:nvCxnSpPr>
            <p:cNvPr id="698" name="Google Shape;698;p39"/>
            <p:cNvCxnSpPr/>
            <p:nvPr/>
          </p:nvCxnSpPr>
          <p:spPr>
            <a:xfrm>
              <a:off x="10852368" y="2339266"/>
              <a:ext cx="0" cy="1318283"/>
            </a:xfrm>
            <a:prstGeom prst="straightConnector1">
              <a:avLst/>
            </a:prstGeom>
            <a:noFill/>
            <a:ln w="25400" cap="flat" cmpd="sng">
              <a:solidFill>
                <a:srgbClr val="077AE8"/>
              </a:solidFill>
              <a:prstDash val="dash"/>
              <a:round/>
              <a:headEnd type="none" w="sm" len="sm"/>
              <a:tailEnd type="triangle" w="med" len="med"/>
            </a:ln>
          </p:spPr>
        </p:cxnSp>
        <p:cxnSp>
          <p:nvCxnSpPr>
            <p:cNvPr id="699" name="Google Shape;699;p39"/>
            <p:cNvCxnSpPr/>
            <p:nvPr/>
          </p:nvCxnSpPr>
          <p:spPr>
            <a:xfrm>
              <a:off x="11151396" y="2517325"/>
              <a:ext cx="0" cy="1140225"/>
            </a:xfrm>
            <a:prstGeom prst="straightConnector1">
              <a:avLst/>
            </a:prstGeom>
            <a:noFill/>
            <a:ln w="25400" cap="flat" cmpd="sng">
              <a:solidFill>
                <a:srgbClr val="AD10C2"/>
              </a:solidFill>
              <a:prstDash val="dash"/>
              <a:round/>
              <a:headEnd type="triangle" w="med" len="med"/>
              <a:tailEnd type="none" w="sm" len="sm"/>
            </a:ln>
          </p:spPr>
        </p:cxnSp>
        <p:pic>
          <p:nvPicPr>
            <p:cNvPr id="700" name="Google Shape;700;p39"/>
            <p:cNvPicPr preferRelativeResize="0"/>
            <p:nvPr/>
          </p:nvPicPr>
          <p:blipFill rotWithShape="1">
            <a:blip r:embed="rId4">
              <a:alphaModFix/>
            </a:blip>
            <a:srcRect/>
            <a:stretch/>
          </p:blipFill>
          <p:spPr>
            <a:xfrm>
              <a:off x="10326547" y="1888151"/>
              <a:ext cx="1050229" cy="629174"/>
            </a:xfrm>
            <a:prstGeom prst="rect">
              <a:avLst/>
            </a:prstGeom>
            <a:noFill/>
            <a:ln>
              <a:noFill/>
            </a:ln>
            <a:effectLst>
              <a:outerShdw blurRad="50800" dist="38100" dir="2700000" algn="tl" rotWithShape="0">
                <a:srgbClr val="000000">
                  <a:alpha val="40000"/>
                </a:srgbClr>
              </a:outerShdw>
            </a:effectLst>
          </p:spPr>
        </p:pic>
        <p:grpSp>
          <p:nvGrpSpPr>
            <p:cNvPr id="701" name="Google Shape;701;p39"/>
            <p:cNvGrpSpPr/>
            <p:nvPr/>
          </p:nvGrpSpPr>
          <p:grpSpPr>
            <a:xfrm>
              <a:off x="10396491" y="3675161"/>
              <a:ext cx="355659" cy="327429"/>
              <a:chOff x="3584870" y="5275450"/>
              <a:chExt cx="843804" cy="776825"/>
            </a:xfrm>
          </p:grpSpPr>
          <p:pic>
            <p:nvPicPr>
              <p:cNvPr id="702" name="Google Shape;702;p39" descr="Image result for file icon green"/>
              <p:cNvPicPr preferRelativeResize="0"/>
              <p:nvPr/>
            </p:nvPicPr>
            <p:blipFill rotWithShape="1">
              <a:blip r:embed="rId5">
                <a:alphaModFix/>
              </a:blip>
              <a:srcRect/>
              <a:stretch/>
            </p:blipFill>
            <p:spPr>
              <a:xfrm>
                <a:off x="3682260" y="5275450"/>
                <a:ext cx="649014" cy="649014"/>
              </a:xfrm>
              <a:prstGeom prst="rect">
                <a:avLst/>
              </a:prstGeom>
              <a:noFill/>
              <a:ln>
                <a:noFill/>
              </a:ln>
            </p:spPr>
          </p:pic>
          <p:sp>
            <p:nvSpPr>
              <p:cNvPr id="703" name="Google Shape;703;p39"/>
              <p:cNvSpPr/>
              <p:nvPr/>
            </p:nvSpPr>
            <p:spPr>
              <a:xfrm>
                <a:off x="3584870" y="5487019"/>
                <a:ext cx="843804" cy="56525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51" b="0" i="0" u="none" strike="noStrike" cap="none">
                    <a:solidFill>
                      <a:schemeClr val="lt1"/>
                    </a:solidFill>
                    <a:latin typeface="Meiryo UI" panose="020B0604030504040204" pitchFamily="50" charset="-128"/>
                    <a:ea typeface="Meiryo UI" panose="020B0604030504040204" pitchFamily="50" charset="-128"/>
                    <a:sym typeface="Arial"/>
                  </a:rPr>
                  <a:t>META</a:t>
                </a:r>
                <a:endParaRPr>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451" b="0" i="0" u="none" strike="noStrike" cap="none">
                    <a:solidFill>
                      <a:schemeClr val="lt1"/>
                    </a:solidFill>
                    <a:latin typeface="Meiryo UI" panose="020B0604030504040204" pitchFamily="50" charset="-128"/>
                    <a:ea typeface="Meiryo UI" panose="020B0604030504040204" pitchFamily="50" charset="-128"/>
                    <a:sym typeface="Arial"/>
                  </a:rPr>
                  <a:t>DATA</a:t>
                </a:r>
                <a:endParaRPr sz="451"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pic>
          <p:nvPicPr>
            <p:cNvPr id="704" name="Google Shape;704;p39" descr="Related image"/>
            <p:cNvPicPr preferRelativeResize="0"/>
            <p:nvPr/>
          </p:nvPicPr>
          <p:blipFill rotWithShape="1">
            <a:blip r:embed="rId6">
              <a:alphaModFix/>
            </a:blip>
            <a:srcRect/>
            <a:stretch/>
          </p:blipFill>
          <p:spPr>
            <a:xfrm>
              <a:off x="10717974" y="3684472"/>
              <a:ext cx="274495" cy="274495"/>
            </a:xfrm>
            <a:prstGeom prst="rect">
              <a:avLst/>
            </a:prstGeom>
            <a:noFill/>
            <a:ln>
              <a:noFill/>
            </a:ln>
          </p:spPr>
        </p:pic>
        <p:pic>
          <p:nvPicPr>
            <p:cNvPr id="705" name="Google Shape;705;p39" descr="Related image"/>
            <p:cNvPicPr preferRelativeResize="0"/>
            <p:nvPr/>
          </p:nvPicPr>
          <p:blipFill rotWithShape="1">
            <a:blip r:embed="rId7">
              <a:alphaModFix/>
            </a:blip>
            <a:srcRect/>
            <a:stretch/>
          </p:blipFill>
          <p:spPr>
            <a:xfrm>
              <a:off x="11021428" y="3689951"/>
              <a:ext cx="274495" cy="274495"/>
            </a:xfrm>
            <a:prstGeom prst="rect">
              <a:avLst/>
            </a:prstGeom>
            <a:noFill/>
            <a:ln>
              <a:noFill/>
            </a:ln>
          </p:spPr>
        </p:pic>
        <p:pic>
          <p:nvPicPr>
            <p:cNvPr id="706" name="Google Shape;706;p39"/>
            <p:cNvPicPr preferRelativeResize="0"/>
            <p:nvPr/>
          </p:nvPicPr>
          <p:blipFill rotWithShape="1">
            <a:blip r:embed="rId8">
              <a:alphaModFix/>
            </a:blip>
            <a:srcRect/>
            <a:stretch/>
          </p:blipFill>
          <p:spPr>
            <a:xfrm>
              <a:off x="10211811" y="4613684"/>
              <a:ext cx="1276229" cy="775431"/>
            </a:xfrm>
            <a:prstGeom prst="rect">
              <a:avLst/>
            </a:prstGeom>
            <a:noFill/>
            <a:ln>
              <a:noFill/>
            </a:ln>
          </p:spPr>
        </p:pic>
        <p:cxnSp>
          <p:nvCxnSpPr>
            <p:cNvPr id="707" name="Google Shape;707;p39"/>
            <p:cNvCxnSpPr/>
            <p:nvPr/>
          </p:nvCxnSpPr>
          <p:spPr>
            <a:xfrm>
              <a:off x="10851661" y="4037554"/>
              <a:ext cx="0" cy="493472"/>
            </a:xfrm>
            <a:prstGeom prst="straightConnector1">
              <a:avLst/>
            </a:prstGeom>
            <a:noFill/>
            <a:ln w="76200" cap="flat" cmpd="sng">
              <a:solidFill>
                <a:srgbClr val="077AE8"/>
              </a:solidFill>
              <a:prstDash val="solid"/>
              <a:round/>
              <a:headEnd type="none" w="sm" len="sm"/>
              <a:tailEnd type="triangle" w="med" len="med"/>
            </a:ln>
          </p:spPr>
        </p:cxnSp>
        <p:cxnSp>
          <p:nvCxnSpPr>
            <p:cNvPr id="708" name="Google Shape;708;p39"/>
            <p:cNvCxnSpPr/>
            <p:nvPr/>
          </p:nvCxnSpPr>
          <p:spPr>
            <a:xfrm>
              <a:off x="11151396" y="4019531"/>
              <a:ext cx="0" cy="503626"/>
            </a:xfrm>
            <a:prstGeom prst="straightConnector1">
              <a:avLst/>
            </a:prstGeom>
            <a:noFill/>
            <a:ln w="76200" cap="flat" cmpd="sng">
              <a:solidFill>
                <a:srgbClr val="AD10C2"/>
              </a:solidFill>
              <a:prstDash val="solid"/>
              <a:round/>
              <a:headEnd type="triangle" w="med" len="med"/>
              <a:tailEnd type="none" w="sm" len="sm"/>
            </a:ln>
          </p:spPr>
        </p:cxnSp>
        <p:pic>
          <p:nvPicPr>
            <p:cNvPr id="709" name="Google Shape;709;p39"/>
            <p:cNvPicPr preferRelativeResize="0"/>
            <p:nvPr/>
          </p:nvPicPr>
          <p:blipFill rotWithShape="1">
            <a:blip r:embed="rId9">
              <a:alphaModFix/>
            </a:blip>
            <a:srcRect/>
            <a:stretch/>
          </p:blipFill>
          <p:spPr>
            <a:xfrm>
              <a:off x="9960014" y="4243480"/>
              <a:ext cx="670891" cy="670891"/>
            </a:xfrm>
            <a:prstGeom prst="ellipse">
              <a:avLst/>
            </a:prstGeom>
            <a:noFill/>
            <a:ln w="19050" cap="flat" cmpd="sng">
              <a:solidFill>
                <a:srgbClr val="31213C"/>
              </a:solidFill>
              <a:prstDash val="solid"/>
              <a:round/>
              <a:headEnd type="none" w="sm" len="sm"/>
              <a:tailEnd type="none" w="sm" len="sm"/>
            </a:ln>
            <a:effectLst>
              <a:outerShdw blurRad="50800" dist="38100" dir="2700000" algn="tl" rotWithShape="0">
                <a:srgbClr val="000000">
                  <a:alpha val="40000"/>
                </a:srgbClr>
              </a:outerShdw>
            </a:effectLst>
          </p:spPr>
        </p:pic>
        <p:sp>
          <p:nvSpPr>
            <p:cNvPr id="710" name="Google Shape;710;p39"/>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13" b="0" i="0" u="none" strike="noStrike" cap="none">
                  <a:solidFill>
                    <a:schemeClr val="lt1"/>
                  </a:solidFill>
                  <a:latin typeface="Meiryo UI" panose="020B0604030504040204" pitchFamily="50" charset="-128"/>
                  <a:ea typeface="Meiryo UI" panose="020B0604030504040204" pitchFamily="50" charset="-128"/>
                  <a:sym typeface="Arial"/>
                </a:rPr>
                <a:t>1</a:t>
              </a:r>
              <a:endParaRPr>
                <a:latin typeface="Meiryo UI" panose="020B0604030504040204" pitchFamily="50" charset="-128"/>
                <a:ea typeface="Meiryo UI" panose="020B0604030504040204" pitchFamily="50" charset="-128"/>
              </a:endParaRPr>
            </a:p>
          </p:txBody>
        </p:sp>
        <p:sp>
          <p:nvSpPr>
            <p:cNvPr id="711" name="Google Shape;711;p39"/>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13" b="0" i="0" u="none" strike="noStrike" cap="none">
                  <a:solidFill>
                    <a:schemeClr val="lt1"/>
                  </a:solidFill>
                  <a:latin typeface="Meiryo UI" panose="020B0604030504040204" pitchFamily="50" charset="-128"/>
                  <a:ea typeface="Meiryo UI" panose="020B0604030504040204" pitchFamily="50" charset="-128"/>
                  <a:sym typeface="Arial"/>
                </a:rPr>
                <a:t>2</a:t>
              </a:r>
              <a:endParaRPr>
                <a:latin typeface="Meiryo UI" panose="020B0604030504040204" pitchFamily="50" charset="-128"/>
                <a:ea typeface="Meiryo UI" panose="020B0604030504040204" pitchFamily="50" charset="-128"/>
              </a:endParaRPr>
            </a:p>
          </p:txBody>
        </p:sp>
        <p:sp>
          <p:nvSpPr>
            <p:cNvPr id="712" name="Google Shape;712;p39"/>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13" b="0" i="0" u="none" strike="noStrike" cap="none">
                  <a:solidFill>
                    <a:schemeClr val="lt1"/>
                  </a:solidFill>
                  <a:latin typeface="Meiryo UI" panose="020B0604030504040204" pitchFamily="50" charset="-128"/>
                  <a:ea typeface="Meiryo UI" panose="020B0604030504040204" pitchFamily="50" charset="-128"/>
                  <a:sym typeface="Arial"/>
                </a:rPr>
                <a:t>3</a:t>
              </a:r>
              <a:endParaRPr>
                <a:latin typeface="Meiryo UI" panose="020B0604030504040204" pitchFamily="50" charset="-128"/>
                <a:ea typeface="Meiryo UI" panose="020B0604030504040204" pitchFamily="50" charset="-128"/>
              </a:endParaRPr>
            </a:p>
          </p:txBody>
        </p:sp>
      </p:grpSp>
      <p:pic>
        <p:nvPicPr>
          <p:cNvPr id="713" name="Google Shape;713;p39"/>
          <p:cNvPicPr preferRelativeResize="0"/>
          <p:nvPr/>
        </p:nvPicPr>
        <p:blipFill rotWithShape="1">
          <a:blip r:embed="rId10">
            <a:alphaModFix/>
          </a:blip>
          <a:srcRect/>
          <a:stretch/>
        </p:blipFill>
        <p:spPr>
          <a:xfrm>
            <a:off x="8362225" y="2048531"/>
            <a:ext cx="1221230" cy="1221230"/>
          </a:xfrm>
          <a:prstGeom prst="rect">
            <a:avLst/>
          </a:prstGeom>
          <a:noFill/>
          <a:ln>
            <a:noFill/>
          </a:ln>
          <a:effectLst>
            <a:outerShdw blurRad="63500" sx="102000" sy="102000" algn="ctr" rotWithShape="0">
              <a:srgbClr val="000000">
                <a:alpha val="40000"/>
              </a:srgbClr>
            </a:outerShdw>
          </a:effectLst>
        </p:spPr>
      </p:pic>
      <p:grpSp>
        <p:nvGrpSpPr>
          <p:cNvPr id="714" name="Google Shape;714;p39"/>
          <p:cNvGrpSpPr/>
          <p:nvPr/>
        </p:nvGrpSpPr>
        <p:grpSpPr>
          <a:xfrm>
            <a:off x="6377720" y="5500528"/>
            <a:ext cx="1776260" cy="360000"/>
            <a:chOff x="7022816" y="5340353"/>
            <a:chExt cx="1776260" cy="360000"/>
          </a:xfrm>
        </p:grpSpPr>
        <p:pic>
          <p:nvPicPr>
            <p:cNvPr id="715" name="Google Shape;715;p39" descr="https://lh4.googleusercontent.com/ETlYkxMtNwBhq_pF5u1Y0xJwnaq7RXkdBxqpC3lVyjcob8rGPOWaXiTlFupURIDJ0HJjjiUV9J85QzE7q_rLvINO7Ow9ShVw_x_KIq7Mfm-4ukuNjXC_AnFPBN4-2jjw7GL0pN0LihM"/>
            <p:cNvPicPr preferRelativeResize="0"/>
            <p:nvPr/>
          </p:nvPicPr>
          <p:blipFill rotWithShape="1">
            <a:blip r:embed="rId11">
              <a:alphaModFix/>
            </a:blip>
            <a:srcRect/>
            <a:stretch/>
          </p:blipFill>
          <p:spPr>
            <a:xfrm>
              <a:off x="8439076" y="5340353"/>
              <a:ext cx="360000" cy="360000"/>
            </a:xfrm>
            <a:prstGeom prst="rect">
              <a:avLst/>
            </a:prstGeom>
            <a:noFill/>
            <a:ln>
              <a:noFill/>
            </a:ln>
            <a:effectLst>
              <a:outerShdw blurRad="50800" dist="38100" dir="2700000" algn="tl" rotWithShape="0">
                <a:srgbClr val="000000">
                  <a:alpha val="40000"/>
                </a:srgbClr>
              </a:outerShdw>
            </a:effectLst>
          </p:spPr>
        </p:pic>
        <p:pic>
          <p:nvPicPr>
            <p:cNvPr id="716" name="Google Shape;716;p39" descr="https://lh3.googleusercontent.com/-NG0S4Pwe25TCICHnKWyvCv5tMwZQO4HmP1zJ8VIaAY2muB5NPdEhMsO7o3dAh04YrJwLxVE18ona_WuHYZ-pY4HnfTbOIjEhgKUWAxuOT-lfh14fMdFHPjdg1b6fdTOQIgUIO9wjn0"/>
            <p:cNvPicPr preferRelativeResize="0"/>
            <p:nvPr/>
          </p:nvPicPr>
          <p:blipFill rotWithShape="1">
            <a:blip r:embed="rId12">
              <a:alphaModFix/>
            </a:blip>
            <a:srcRect/>
            <a:stretch/>
          </p:blipFill>
          <p:spPr>
            <a:xfrm>
              <a:off x="7966989" y="5340353"/>
              <a:ext cx="360000" cy="360000"/>
            </a:xfrm>
            <a:prstGeom prst="rect">
              <a:avLst/>
            </a:prstGeom>
            <a:noFill/>
            <a:ln>
              <a:noFill/>
            </a:ln>
            <a:effectLst>
              <a:outerShdw blurRad="50800" dist="38100" dir="2700000" algn="tl" rotWithShape="0">
                <a:srgbClr val="000000">
                  <a:alpha val="40000"/>
                </a:srgbClr>
              </a:outerShdw>
            </a:effectLst>
          </p:spPr>
        </p:pic>
        <p:pic>
          <p:nvPicPr>
            <p:cNvPr id="717" name="Google Shape;717;p39"/>
            <p:cNvPicPr preferRelativeResize="0"/>
            <p:nvPr/>
          </p:nvPicPr>
          <p:blipFill rotWithShape="1">
            <a:blip r:embed="rId13">
              <a:alphaModFix/>
            </a:blip>
            <a:srcRect/>
            <a:stretch/>
          </p:blipFill>
          <p:spPr>
            <a:xfrm>
              <a:off x="7494903" y="5340353"/>
              <a:ext cx="360000" cy="360000"/>
            </a:xfrm>
            <a:prstGeom prst="rect">
              <a:avLst/>
            </a:prstGeom>
            <a:noFill/>
            <a:ln>
              <a:noFill/>
            </a:ln>
            <a:effectLst>
              <a:outerShdw blurRad="50800" dist="38100" dir="2700000" algn="tl" rotWithShape="0">
                <a:srgbClr val="000000">
                  <a:alpha val="40000"/>
                </a:srgbClr>
              </a:outerShdw>
            </a:effectLst>
          </p:spPr>
        </p:pic>
        <p:pic>
          <p:nvPicPr>
            <p:cNvPr id="718" name="Google Shape;718;p39" descr="一張含有 時鐘 的圖片&#10;&#10;自動產生的描述"/>
            <p:cNvPicPr preferRelativeResize="0"/>
            <p:nvPr/>
          </p:nvPicPr>
          <p:blipFill rotWithShape="1">
            <a:blip r:embed="rId14">
              <a:alphaModFix/>
            </a:blip>
            <a:srcRect/>
            <a:stretch/>
          </p:blipFill>
          <p:spPr>
            <a:xfrm>
              <a:off x="7022816" y="5340353"/>
              <a:ext cx="360000" cy="360000"/>
            </a:xfrm>
            <a:prstGeom prst="rect">
              <a:avLst/>
            </a:prstGeom>
            <a:noFill/>
            <a:ln>
              <a:noFill/>
            </a:ln>
            <a:effectLst>
              <a:outerShdw blurRad="50800" dist="38100" dir="2700000" algn="tl" rotWithShape="0">
                <a:srgbClr val="000000">
                  <a:alpha val="40000"/>
                </a:srgbClr>
              </a:outerShdw>
            </a:effectLst>
          </p:spPr>
        </p:pic>
      </p:grpSp>
      <p:pic>
        <p:nvPicPr>
          <p:cNvPr id="719" name="Google Shape;719;p39"/>
          <p:cNvPicPr preferRelativeResize="0"/>
          <p:nvPr/>
        </p:nvPicPr>
        <p:blipFill rotWithShape="1">
          <a:blip r:embed="rId15">
            <a:alphaModFix/>
          </a:blip>
          <a:srcRect/>
          <a:stretch/>
        </p:blipFill>
        <p:spPr>
          <a:xfrm rot="358397">
            <a:off x="3752187" y="6017702"/>
            <a:ext cx="512057" cy="512057"/>
          </a:xfrm>
          <a:prstGeom prst="rect">
            <a:avLst/>
          </a:prstGeom>
          <a:noFill/>
          <a:ln>
            <a:noFill/>
          </a:ln>
          <a:effectLst>
            <a:outerShdw blurRad="50800" dist="38100" dir="2700000" algn="tl" rotWithShape="0">
              <a:srgbClr val="000000">
                <a:alpha val="40000"/>
              </a:srgbClr>
            </a:outerShdw>
          </a:effectLst>
        </p:spPr>
      </p:pic>
      <p:pic>
        <p:nvPicPr>
          <p:cNvPr id="720" name="Google Shape;720;p39"/>
          <p:cNvPicPr preferRelativeResize="0"/>
          <p:nvPr/>
        </p:nvPicPr>
        <p:blipFill rotWithShape="1">
          <a:blip r:embed="rId16">
            <a:alphaModFix/>
          </a:blip>
          <a:srcRect/>
          <a:stretch/>
        </p:blipFill>
        <p:spPr>
          <a:xfrm rot="-996821">
            <a:off x="4350839" y="6221454"/>
            <a:ext cx="381687" cy="355315"/>
          </a:xfrm>
          <a:prstGeom prst="rect">
            <a:avLst/>
          </a:prstGeom>
          <a:noFill/>
          <a:ln>
            <a:noFill/>
          </a:ln>
          <a:effectLst>
            <a:outerShdw blurRad="50800" dist="38100" dir="2700000" algn="tl" rotWithShape="0">
              <a:srgbClr val="000000">
                <a:alpha val="40000"/>
              </a:srgbClr>
            </a:outerShdw>
          </a:effectLst>
        </p:spPr>
      </p:pic>
      <p:pic>
        <p:nvPicPr>
          <p:cNvPr id="721" name="Google Shape;721;p39"/>
          <p:cNvPicPr preferRelativeResize="0"/>
          <p:nvPr/>
        </p:nvPicPr>
        <p:blipFill rotWithShape="1">
          <a:blip r:embed="rId17">
            <a:alphaModFix/>
          </a:blip>
          <a:srcRect/>
          <a:stretch/>
        </p:blipFill>
        <p:spPr>
          <a:xfrm>
            <a:off x="2207072" y="6233236"/>
            <a:ext cx="335901" cy="240197"/>
          </a:xfrm>
          <a:prstGeom prst="rect">
            <a:avLst/>
          </a:prstGeom>
          <a:noFill/>
          <a:ln>
            <a:noFill/>
          </a:ln>
          <a:effectLst>
            <a:outerShdw blurRad="50800" dist="38100" dir="2700000" algn="tl" rotWithShape="0">
              <a:srgbClr val="000000">
                <a:alpha val="40000"/>
              </a:srgbClr>
            </a:outerShdw>
          </a:effectLst>
        </p:spPr>
      </p:pic>
      <p:pic>
        <p:nvPicPr>
          <p:cNvPr id="722" name="Google Shape;722;p39"/>
          <p:cNvPicPr preferRelativeResize="0"/>
          <p:nvPr/>
        </p:nvPicPr>
        <p:blipFill rotWithShape="1">
          <a:blip r:embed="rId18">
            <a:alphaModFix/>
          </a:blip>
          <a:srcRect/>
          <a:stretch/>
        </p:blipFill>
        <p:spPr>
          <a:xfrm>
            <a:off x="1624682" y="6037315"/>
            <a:ext cx="391841" cy="391841"/>
          </a:xfrm>
          <a:prstGeom prst="rect">
            <a:avLst/>
          </a:prstGeom>
          <a:noFill/>
          <a:ln>
            <a:noFill/>
          </a:ln>
          <a:effectLst>
            <a:outerShdw blurRad="50800" dist="38100" dir="2700000" algn="tl" rotWithShape="0">
              <a:srgbClr val="000000">
                <a:alpha val="40000"/>
              </a:srgbClr>
            </a:outerShdw>
          </a:effectLst>
        </p:spPr>
      </p:pic>
      <p:pic>
        <p:nvPicPr>
          <p:cNvPr id="723" name="Google Shape;723;p39" descr="一張含有 物件 的圖片&#10;&#10;自動產生的描述"/>
          <p:cNvPicPr preferRelativeResize="0"/>
          <p:nvPr/>
        </p:nvPicPr>
        <p:blipFill rotWithShape="1">
          <a:blip r:embed="rId19">
            <a:alphaModFix/>
          </a:blip>
          <a:srcRect/>
          <a:stretch/>
        </p:blipFill>
        <p:spPr>
          <a:xfrm rot="-712306">
            <a:off x="1179453" y="6205266"/>
            <a:ext cx="406139" cy="305347"/>
          </a:xfrm>
          <a:prstGeom prst="rect">
            <a:avLst/>
          </a:prstGeom>
          <a:noFill/>
          <a:ln>
            <a:noFill/>
          </a:ln>
          <a:effectLst>
            <a:outerShdw blurRad="50800" dist="38100" dir="2700000" algn="tl" rotWithShape="0">
              <a:srgbClr val="000000">
                <a:alpha val="40000"/>
              </a:srgbClr>
            </a:outerShdw>
          </a:effectLst>
        </p:spPr>
      </p:pic>
      <p:pic>
        <p:nvPicPr>
          <p:cNvPr id="724" name="Google Shape;724;p39"/>
          <p:cNvPicPr preferRelativeResize="0"/>
          <p:nvPr/>
        </p:nvPicPr>
        <p:blipFill rotWithShape="1">
          <a:blip r:embed="rId20">
            <a:alphaModFix/>
          </a:blip>
          <a:srcRect/>
          <a:stretch/>
        </p:blipFill>
        <p:spPr>
          <a:xfrm rot="-787948">
            <a:off x="477218" y="6154788"/>
            <a:ext cx="534355" cy="397092"/>
          </a:xfrm>
          <a:prstGeom prst="rect">
            <a:avLst/>
          </a:prstGeom>
          <a:noFill/>
          <a:ln>
            <a:noFill/>
          </a:ln>
          <a:effectLst>
            <a:outerShdw blurRad="50800" dist="38100" dir="2700000" algn="tl" rotWithShape="0">
              <a:srgbClr val="000000">
                <a:alpha val="40000"/>
              </a:srgbClr>
            </a:outerShdw>
          </a:effectLst>
        </p:spPr>
      </p:pic>
      <p:pic>
        <p:nvPicPr>
          <p:cNvPr id="725" name="Google Shape;725;p39"/>
          <p:cNvPicPr preferRelativeResize="0"/>
          <p:nvPr/>
        </p:nvPicPr>
        <p:blipFill rotWithShape="1">
          <a:blip r:embed="rId21">
            <a:alphaModFix/>
          </a:blip>
          <a:srcRect/>
          <a:stretch/>
        </p:blipFill>
        <p:spPr>
          <a:xfrm rot="558526">
            <a:off x="3233824" y="6171025"/>
            <a:ext cx="422063" cy="422063"/>
          </a:xfrm>
          <a:prstGeom prst="rect">
            <a:avLst/>
          </a:prstGeom>
          <a:noFill/>
          <a:ln>
            <a:noFill/>
          </a:ln>
          <a:effectLst>
            <a:outerShdw blurRad="50800" dist="38100" dir="2700000" algn="tl" rotWithShape="0">
              <a:srgbClr val="000000">
                <a:alpha val="40000"/>
              </a:srgbClr>
            </a:outerShdw>
          </a:effectLst>
        </p:spPr>
      </p:pic>
      <p:pic>
        <p:nvPicPr>
          <p:cNvPr id="726" name="Google Shape;726;p39"/>
          <p:cNvPicPr preferRelativeResize="0"/>
          <p:nvPr/>
        </p:nvPicPr>
        <p:blipFill rotWithShape="1">
          <a:blip r:embed="rId22">
            <a:alphaModFix/>
          </a:blip>
          <a:srcRect/>
          <a:stretch/>
        </p:blipFill>
        <p:spPr>
          <a:xfrm>
            <a:off x="2752739" y="6114538"/>
            <a:ext cx="350040" cy="359881"/>
          </a:xfrm>
          <a:prstGeom prst="rect">
            <a:avLst/>
          </a:prstGeom>
          <a:noFill/>
          <a:ln>
            <a:noFill/>
          </a:ln>
          <a:effectLst>
            <a:outerShdw blurRad="50800" dist="38100" dir="2700000" algn="tl" rotWithShape="0">
              <a:srgbClr val="000000">
                <a:alpha val="40000"/>
              </a:srgbClr>
            </a:outerShdw>
          </a:effectLst>
        </p:spPr>
      </p:pic>
      <p:pic>
        <p:nvPicPr>
          <p:cNvPr id="727" name="Google Shape;727;p39"/>
          <p:cNvPicPr preferRelativeResize="0"/>
          <p:nvPr/>
        </p:nvPicPr>
        <p:blipFill rotWithShape="1">
          <a:blip r:embed="rId23">
            <a:alphaModFix/>
          </a:blip>
          <a:srcRect/>
          <a:stretch/>
        </p:blipFill>
        <p:spPr>
          <a:xfrm rot="-787948">
            <a:off x="6285416" y="6090180"/>
            <a:ext cx="361199" cy="361199"/>
          </a:xfrm>
          <a:prstGeom prst="rect">
            <a:avLst/>
          </a:prstGeom>
          <a:noFill/>
          <a:ln>
            <a:noFill/>
          </a:ln>
          <a:effectLst>
            <a:outerShdw blurRad="50800" dist="38100" dir="2700000" algn="tl" rotWithShape="0">
              <a:srgbClr val="000000">
                <a:alpha val="40000"/>
              </a:srgbClr>
            </a:outerShdw>
          </a:effectLst>
        </p:spPr>
      </p:pic>
      <p:pic>
        <p:nvPicPr>
          <p:cNvPr id="728" name="Google Shape;728;p39"/>
          <p:cNvPicPr preferRelativeResize="0"/>
          <p:nvPr/>
        </p:nvPicPr>
        <p:blipFill rotWithShape="1">
          <a:blip r:embed="rId24">
            <a:alphaModFix/>
          </a:blip>
          <a:srcRect/>
          <a:stretch/>
        </p:blipFill>
        <p:spPr>
          <a:xfrm rot="573835">
            <a:off x="7470901" y="6049227"/>
            <a:ext cx="511807" cy="511807"/>
          </a:xfrm>
          <a:prstGeom prst="rect">
            <a:avLst/>
          </a:prstGeom>
          <a:noFill/>
          <a:ln>
            <a:noFill/>
          </a:ln>
          <a:effectLst>
            <a:outerShdw blurRad="50800" dist="38100" dir="2700000" algn="tl" rotWithShape="0">
              <a:srgbClr val="000000">
                <a:alpha val="40000"/>
              </a:srgbClr>
            </a:outerShdw>
          </a:effectLst>
        </p:spPr>
      </p:pic>
      <p:pic>
        <p:nvPicPr>
          <p:cNvPr id="729" name="Google Shape;729;p39"/>
          <p:cNvPicPr preferRelativeResize="0"/>
          <p:nvPr/>
        </p:nvPicPr>
        <p:blipFill rotWithShape="1">
          <a:blip r:embed="rId25">
            <a:alphaModFix/>
          </a:blip>
          <a:srcRect/>
          <a:stretch/>
        </p:blipFill>
        <p:spPr>
          <a:xfrm>
            <a:off x="5754383" y="6141501"/>
            <a:ext cx="358805" cy="359881"/>
          </a:xfrm>
          <a:prstGeom prst="rect">
            <a:avLst/>
          </a:prstGeom>
          <a:noFill/>
          <a:ln>
            <a:noFill/>
          </a:ln>
          <a:effectLst>
            <a:outerShdw blurRad="50800" dist="38100" dir="2700000" algn="tl" rotWithShape="0">
              <a:srgbClr val="000000">
                <a:alpha val="40000"/>
              </a:srgbClr>
            </a:outerShdw>
          </a:effectLst>
        </p:spPr>
      </p:pic>
      <p:pic>
        <p:nvPicPr>
          <p:cNvPr id="730" name="Google Shape;730;p39"/>
          <p:cNvPicPr preferRelativeResize="0"/>
          <p:nvPr/>
        </p:nvPicPr>
        <p:blipFill rotWithShape="1">
          <a:blip r:embed="rId26">
            <a:alphaModFix/>
          </a:blip>
          <a:srcRect/>
          <a:stretch/>
        </p:blipFill>
        <p:spPr>
          <a:xfrm rot="-603150">
            <a:off x="8238980" y="6210341"/>
            <a:ext cx="430037" cy="194503"/>
          </a:xfrm>
          <a:prstGeom prst="rect">
            <a:avLst/>
          </a:prstGeom>
          <a:noFill/>
          <a:ln>
            <a:noFill/>
          </a:ln>
          <a:effectLst>
            <a:outerShdw blurRad="50800" dist="38100" dir="2700000" algn="tl" rotWithShape="0">
              <a:srgbClr val="000000">
                <a:alpha val="40000"/>
              </a:srgbClr>
            </a:outerShdw>
          </a:effectLst>
        </p:spPr>
      </p:pic>
      <p:pic>
        <p:nvPicPr>
          <p:cNvPr id="731" name="Google Shape;731;p39"/>
          <p:cNvPicPr preferRelativeResize="0"/>
          <p:nvPr/>
        </p:nvPicPr>
        <p:blipFill rotWithShape="1">
          <a:blip r:embed="rId27">
            <a:alphaModFix/>
          </a:blip>
          <a:srcRect/>
          <a:stretch/>
        </p:blipFill>
        <p:spPr>
          <a:xfrm rot="1417122">
            <a:off x="6848735" y="6121605"/>
            <a:ext cx="458625" cy="395579"/>
          </a:xfrm>
          <a:prstGeom prst="rect">
            <a:avLst/>
          </a:prstGeom>
          <a:noFill/>
          <a:ln>
            <a:noFill/>
          </a:ln>
          <a:effectLst>
            <a:outerShdw blurRad="50800" dist="38100" dir="2700000" algn="tl" rotWithShape="0">
              <a:srgbClr val="000000">
                <a:alpha val="40000"/>
              </a:srgbClr>
            </a:outerShdw>
          </a:effectLst>
        </p:spPr>
      </p:pic>
      <p:pic>
        <p:nvPicPr>
          <p:cNvPr id="732" name="Google Shape;732;p39"/>
          <p:cNvPicPr preferRelativeResize="0"/>
          <p:nvPr/>
        </p:nvPicPr>
        <p:blipFill rotWithShape="1">
          <a:blip r:embed="rId28">
            <a:alphaModFix/>
          </a:blip>
          <a:srcRect/>
          <a:stretch/>
        </p:blipFill>
        <p:spPr>
          <a:xfrm rot="-787948">
            <a:off x="4960336" y="6203766"/>
            <a:ext cx="590941" cy="231944"/>
          </a:xfrm>
          <a:prstGeom prst="rect">
            <a:avLst/>
          </a:prstGeom>
          <a:noFill/>
          <a:ln>
            <a:noFill/>
          </a:ln>
          <a:effectLst>
            <a:outerShdw blurRad="50800" dist="38100" dir="2700000" algn="tl" rotWithShape="0">
              <a:srgbClr val="000000">
                <a:alpha val="40000"/>
              </a:srgbClr>
            </a:outerShdw>
          </a:effectLst>
        </p:spPr>
      </p:pic>
      <p:pic>
        <p:nvPicPr>
          <p:cNvPr id="733" name="Google Shape;733;p39"/>
          <p:cNvPicPr preferRelativeResize="0"/>
          <p:nvPr/>
        </p:nvPicPr>
        <p:blipFill rotWithShape="1">
          <a:blip r:embed="rId29">
            <a:alphaModFix/>
          </a:blip>
          <a:srcRect/>
          <a:stretch/>
        </p:blipFill>
        <p:spPr>
          <a:xfrm rot="181714">
            <a:off x="8337152" y="5715332"/>
            <a:ext cx="350040" cy="339321"/>
          </a:xfrm>
          <a:prstGeom prst="rect">
            <a:avLst/>
          </a:prstGeom>
          <a:noFill/>
          <a:ln>
            <a:noFill/>
          </a:ln>
          <a:effectLst>
            <a:outerShdw blurRad="50800" dist="38100" dir="2700000" algn="tl" rotWithShape="0">
              <a:srgbClr val="000000">
                <a:alpha val="40000"/>
              </a:srgbClr>
            </a:outerShdw>
          </a:effectLst>
        </p:spPr>
      </p:pic>
      <p:sp>
        <p:nvSpPr>
          <p:cNvPr id="734" name="Google Shape;734;p39"/>
          <p:cNvSpPr/>
          <p:nvPr/>
        </p:nvSpPr>
        <p:spPr>
          <a:xfrm>
            <a:off x="9601954" y="2167575"/>
            <a:ext cx="2055371" cy="52322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200" dirty="0" err="1" smtClean="0">
                <a:solidFill>
                  <a:schemeClr val="lt1"/>
                </a:solidFill>
                <a:latin typeface="Meiryo UI" panose="020B0604030504040204" pitchFamily="50" charset="-128"/>
                <a:ea typeface="Meiryo UI" panose="020B0604030504040204" pitchFamily="50" charset="-128"/>
              </a:rPr>
              <a:t>オンラインコラボレーション</a:t>
            </a:r>
            <a:endParaRPr sz="1200" dirty="0">
              <a:solidFill>
                <a:schemeClr val="lt1"/>
              </a:solidFill>
              <a:latin typeface="Meiryo UI" panose="020B0604030504040204" pitchFamily="50" charset="-128"/>
              <a:ea typeface="Meiryo UI" panose="020B0604030504040204" pitchFamily="50" charset="-128"/>
            </a:endParaRPr>
          </a:p>
          <a:p>
            <a:pPr marL="285750" marR="0" lvl="0" indent="-285750" algn="l" rtl="0">
              <a:lnSpc>
                <a:spcPct val="100000"/>
              </a:lnSpc>
              <a:spcBef>
                <a:spcPts val="0"/>
              </a:spcBef>
              <a:spcAft>
                <a:spcPts val="0"/>
              </a:spcAft>
              <a:buClr>
                <a:srgbClr val="000000"/>
              </a:buClr>
              <a:buSzPts val="1400"/>
              <a:buFont typeface="Arial"/>
              <a:buChar char="•"/>
            </a:pPr>
            <a:r>
              <a:rPr lang="en-US" sz="1200" dirty="0" smtClean="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ファイルデータ分析</a:t>
            </a:r>
            <a:endParaRPr sz="1200" dirty="0">
              <a:solidFill>
                <a:schemeClr val="lt1"/>
              </a:solidFill>
              <a:latin typeface="Meiryo UI" panose="020B0604030504040204" pitchFamily="50" charset="-128"/>
              <a:ea typeface="Meiryo UI" panose="020B0604030504040204" pitchFamily="50" charset="-128"/>
            </a:endParaRPr>
          </a:p>
        </p:txBody>
      </p:sp>
      <p:sp>
        <p:nvSpPr>
          <p:cNvPr id="735" name="Google Shape;735;p39"/>
          <p:cNvSpPr txBox="1"/>
          <p:nvPr/>
        </p:nvSpPr>
        <p:spPr>
          <a:xfrm>
            <a:off x="10263600" y="4342752"/>
            <a:ext cx="724426"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a:solidFill>
                  <a:schemeClr val="lt1"/>
                </a:solidFill>
                <a:latin typeface="Meiryo UI" panose="020B0604030504040204" pitchFamily="50" charset="-128"/>
                <a:ea typeface="Meiryo UI" panose="020B0604030504040204" pitchFamily="50" charset="-128"/>
              </a:rPr>
              <a:t>NAS</a:t>
            </a:r>
            <a:endParaRPr sz="1000" b="1">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b="1">
                <a:solidFill>
                  <a:schemeClr val="lt1"/>
                </a:solidFill>
                <a:latin typeface="Meiryo UI" panose="020B0604030504040204" pitchFamily="50" charset="-128"/>
                <a:ea typeface="Meiryo UI" panose="020B0604030504040204" pitchFamily="50" charset="-128"/>
              </a:rPr>
              <a:t>キャッシュ</a:t>
            </a:r>
            <a:endParaRPr sz="1000" b="1">
              <a:solidFill>
                <a:schemeClr val="lt1"/>
              </a:solidFill>
              <a:latin typeface="Meiryo UI" panose="020B0604030504040204" pitchFamily="50" charset="-128"/>
              <a:ea typeface="Meiryo UI" panose="020B0604030504040204" pitchFamily="50" charset="-128"/>
            </a:endParaRPr>
          </a:p>
        </p:txBody>
      </p:sp>
      <p:sp>
        <p:nvSpPr>
          <p:cNvPr id="736" name="Google Shape;736;p39"/>
          <p:cNvSpPr/>
          <p:nvPr/>
        </p:nvSpPr>
        <p:spPr>
          <a:xfrm>
            <a:off x="9863399" y="3722313"/>
            <a:ext cx="1028719" cy="2430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b="1" dirty="0" err="1">
                <a:solidFill>
                  <a:schemeClr val="lt1"/>
                </a:solidFill>
                <a:latin typeface="Meiryo UI" panose="020B0604030504040204" pitchFamily="50" charset="-128"/>
                <a:ea typeface="Meiryo UI" panose="020B0604030504040204" pitchFamily="50" charset="-128"/>
              </a:rPr>
              <a:t>インターネット</a:t>
            </a:r>
            <a:endParaRPr sz="11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37" name="Google Shape;737;p39"/>
          <p:cNvSpPr/>
          <p:nvPr/>
        </p:nvSpPr>
        <p:spPr>
          <a:xfrm>
            <a:off x="10076369" y="3419087"/>
            <a:ext cx="750829" cy="303251"/>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900" b="1" dirty="0" smtClean="0">
                <a:solidFill>
                  <a:schemeClr val="lt1"/>
                </a:solidFill>
                <a:latin typeface="Meiryo UI" panose="020B0604030504040204" pitchFamily="50" charset="-128"/>
                <a:ea typeface="Meiryo UI" panose="020B0604030504040204" pitchFamily="50" charset="-128"/>
              </a:rPr>
              <a:t>より遅い</a:t>
            </a:r>
            <a:endParaRPr sz="9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38" name="Google Shape;738;p39"/>
          <p:cNvSpPr txBox="1"/>
          <p:nvPr/>
        </p:nvSpPr>
        <p:spPr>
          <a:xfrm>
            <a:off x="9940451" y="5346373"/>
            <a:ext cx="835871"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b="1">
                <a:solidFill>
                  <a:schemeClr val="lt1"/>
                </a:solidFill>
                <a:latin typeface="Meiryo UI" panose="020B0604030504040204" pitchFamily="50" charset="-128"/>
                <a:ea typeface="Meiryo UI" panose="020B0604030504040204" pitchFamily="50" charset="-128"/>
              </a:rPr>
              <a:t>LAN</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39" name="Google Shape;739;p39"/>
          <p:cNvSpPr/>
          <p:nvPr/>
        </p:nvSpPr>
        <p:spPr>
          <a:xfrm>
            <a:off x="10091948" y="5665550"/>
            <a:ext cx="735249" cy="361156"/>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900" b="1" dirty="0" smtClean="0">
                <a:solidFill>
                  <a:schemeClr val="lt1"/>
                </a:solidFill>
                <a:latin typeface="Meiryo UI" panose="020B0604030504040204" pitchFamily="50" charset="-128"/>
                <a:ea typeface="Meiryo UI" panose="020B0604030504040204" pitchFamily="50" charset="-128"/>
              </a:rPr>
              <a:t>より早い</a:t>
            </a:r>
            <a:endParaRPr sz="9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516145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0"/>
          <p:cNvSpPr/>
          <p:nvPr/>
        </p:nvSpPr>
        <p:spPr>
          <a:xfrm>
            <a:off x="5928599" y="2092396"/>
            <a:ext cx="3657399" cy="4327099"/>
          </a:xfrm>
          <a:prstGeom prst="round2DiagRect">
            <a:avLst>
              <a:gd name="adj1" fmla="val 9220"/>
              <a:gd name="adj2" fmla="val 8913"/>
            </a:avLst>
          </a:prstGeom>
          <a:noFill/>
          <a:ln w="38100" cap="flat" cmpd="sng">
            <a:solidFill>
              <a:srgbClr val="EE6D2B"/>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46" name="Google Shape;746;p40"/>
          <p:cNvSpPr/>
          <p:nvPr/>
        </p:nvSpPr>
        <p:spPr>
          <a:xfrm>
            <a:off x="5908501" y="2012011"/>
            <a:ext cx="3686275" cy="661436"/>
          </a:xfrm>
          <a:prstGeom prst="round2SameRect">
            <a:avLst>
              <a:gd name="adj1" fmla="val 17519"/>
              <a:gd name="adj2" fmla="val 0"/>
            </a:avLst>
          </a:prstGeom>
          <a:solidFill>
            <a:srgbClr val="EE6D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47" name="Google Shape;747;p40"/>
          <p:cNvSpPr/>
          <p:nvPr/>
        </p:nvSpPr>
        <p:spPr>
          <a:xfrm rot="-5400000" flipH="1">
            <a:off x="9116630" y="3949037"/>
            <a:ext cx="3128300" cy="1812613"/>
          </a:xfrm>
          <a:prstGeom prst="roundRect">
            <a:avLst>
              <a:gd name="adj" fmla="val 15021"/>
            </a:avLst>
          </a:prstGeom>
          <a:solidFill>
            <a:srgbClr val="39523E">
              <a:alpha val="49803"/>
            </a:srgbClr>
          </a:solidFill>
          <a:ln w="38100" cap="flat" cmpd="sng">
            <a:solidFill>
              <a:srgbClr val="D6FF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48" name="Google Shape;748;p40"/>
          <p:cNvSpPr/>
          <p:nvPr/>
        </p:nvSpPr>
        <p:spPr>
          <a:xfrm>
            <a:off x="9831433" y="3520976"/>
            <a:ext cx="2042160" cy="2898515"/>
          </a:xfrm>
          <a:prstGeom prst="round2DiagRect">
            <a:avLst>
              <a:gd name="adj1" fmla="val 15489"/>
              <a:gd name="adj2" fmla="val 8913"/>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49" name="Google Shape;749;p40"/>
          <p:cNvSpPr txBox="1"/>
          <p:nvPr/>
        </p:nvSpPr>
        <p:spPr>
          <a:xfrm>
            <a:off x="5908501" y="2097117"/>
            <a:ext cx="3686275"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VJBODクラウドゲートウェイ</a:t>
            </a:r>
            <a:endParaRPr sz="1200" dirty="0">
              <a:latin typeface="Meiryo UI" panose="020B0604030504040204" pitchFamily="50" charset="-128"/>
              <a:ea typeface="Meiryo UI" panose="020B0604030504040204" pitchFamily="50" charset="-128"/>
            </a:endParaRPr>
          </a:p>
        </p:txBody>
      </p:sp>
      <p:sp>
        <p:nvSpPr>
          <p:cNvPr id="750" name="Google Shape;750;p40"/>
          <p:cNvSpPr txBox="1">
            <a:spLocks noGrp="1"/>
          </p:cNvSpPr>
          <p:nvPr>
            <p:ph type="title" idx="4294967295"/>
          </p:nvPr>
        </p:nvSpPr>
        <p:spPr>
          <a:xfrm>
            <a:off x="858112" y="376887"/>
            <a:ext cx="11090016" cy="898525"/>
          </a:xfrm>
          <a:prstGeom prst="rect">
            <a:avLst/>
          </a:prstGeom>
          <a:noFill/>
          <a:ln>
            <a:noFill/>
          </a:ln>
        </p:spPr>
        <p:txBody>
          <a:bodyPr spcFirstLastPara="1" wrap="square" lIns="91425" tIns="45700" rIns="91425" bIns="45700" anchor="ctr" anchorCtr="0">
            <a:noAutofit/>
          </a:bodyPr>
          <a:lstStyle/>
          <a:p>
            <a:pPr lvl="0"/>
            <a:r>
              <a:rPr lang="en-US" sz="4000" b="1" dirty="0" err="1" smtClean="0">
                <a:solidFill>
                  <a:schemeClr val="lt1"/>
                </a:solidFill>
                <a:latin typeface="Meiryo UI" panose="020B0604030504040204" pitchFamily="50" charset="-128"/>
                <a:ea typeface="Meiryo UI" panose="020B0604030504040204" pitchFamily="50" charset="-128"/>
                <a:cs typeface="Arial"/>
                <a:sym typeface="Arial"/>
              </a:rPr>
              <a:t>ビジネスデータをクラウドにバックアップ</a:t>
            </a:r>
            <a:r>
              <a:rPr lang="en-US" sz="4000" b="1" dirty="0" smtClean="0">
                <a:solidFill>
                  <a:schemeClr val="lt1"/>
                </a:solidFill>
                <a:latin typeface="Meiryo UI" panose="020B0604030504040204" pitchFamily="50" charset="-128"/>
                <a:ea typeface="Meiryo UI" panose="020B0604030504040204" pitchFamily="50" charset="-128"/>
                <a:cs typeface="Arial"/>
                <a:sym typeface="Arial"/>
              </a:rPr>
              <a:t/>
            </a:r>
            <a:br>
              <a:rPr lang="en-US" sz="4000" b="1" dirty="0" smtClean="0">
                <a:solidFill>
                  <a:schemeClr val="lt1"/>
                </a:solidFill>
                <a:latin typeface="Meiryo UI" panose="020B0604030504040204" pitchFamily="50" charset="-128"/>
                <a:ea typeface="Meiryo UI" panose="020B0604030504040204" pitchFamily="50" charset="-128"/>
                <a:cs typeface="Arial"/>
                <a:sym typeface="Arial"/>
              </a:rPr>
            </a:br>
            <a:r>
              <a:rPr lang="en-US" altLang="ja-JP" sz="4000" b="1" dirty="0">
                <a:solidFill>
                  <a:schemeClr val="lt1"/>
                </a:solidFill>
                <a:latin typeface="Meiryo UI" panose="020B0604030504040204" pitchFamily="50" charset="-128"/>
                <a:ea typeface="Meiryo UI" panose="020B0604030504040204" pitchFamily="50" charset="-128"/>
                <a:cs typeface="Arial"/>
                <a:sym typeface="Arial"/>
              </a:rPr>
              <a:t>VJBOD</a:t>
            </a:r>
            <a:r>
              <a:rPr lang="ja-JP" altLang="en-US" sz="4000" b="1" dirty="0">
                <a:solidFill>
                  <a:schemeClr val="lt1"/>
                </a:solidFill>
                <a:latin typeface="Meiryo UI" panose="020B0604030504040204" pitchFamily="50" charset="-128"/>
                <a:ea typeface="Meiryo UI" panose="020B0604030504040204" pitchFamily="50" charset="-128"/>
                <a:cs typeface="Arial"/>
                <a:sym typeface="Arial"/>
              </a:rPr>
              <a:t>クラウドで柔軟・経済的・安全</a:t>
            </a:r>
            <a:r>
              <a:rPr lang="ja-JP" altLang="en-US" sz="4000" b="1" dirty="0" smtClean="0">
                <a:solidFill>
                  <a:schemeClr val="lt1"/>
                </a:solidFill>
                <a:latin typeface="Meiryo UI" panose="020B0604030504040204" pitchFamily="50" charset="-128"/>
                <a:ea typeface="Meiryo UI" panose="020B0604030504040204" pitchFamily="50" charset="-128"/>
                <a:cs typeface="Arial"/>
                <a:sym typeface="Arial"/>
              </a:rPr>
              <a:t>に</a:t>
            </a:r>
            <a:endParaRPr sz="4000" b="1" dirty="0">
              <a:solidFill>
                <a:schemeClr val="lt1"/>
              </a:solidFill>
              <a:latin typeface="Meiryo UI" panose="020B0604030504040204" pitchFamily="50" charset="-128"/>
              <a:ea typeface="Meiryo UI" panose="020B0604030504040204" pitchFamily="50" charset="-128"/>
              <a:cs typeface="Arial"/>
              <a:sym typeface="Arial"/>
            </a:endParaRPr>
          </a:p>
        </p:txBody>
      </p:sp>
      <p:grpSp>
        <p:nvGrpSpPr>
          <p:cNvPr id="751" name="Google Shape;751;p40"/>
          <p:cNvGrpSpPr/>
          <p:nvPr/>
        </p:nvGrpSpPr>
        <p:grpSpPr>
          <a:xfrm flipH="1">
            <a:off x="7832613" y="5584104"/>
            <a:ext cx="412923" cy="531799"/>
            <a:chOff x="9272428" y="5069210"/>
            <a:chExt cx="458537" cy="590550"/>
          </a:xfrm>
        </p:grpSpPr>
        <p:sp>
          <p:nvSpPr>
            <p:cNvPr id="752" name="Google Shape;752;p40"/>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53" name="Google Shape;753;p40"/>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54" name="Google Shape;754;p40"/>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55" name="Google Shape;755;p40"/>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56" name="Google Shape;756;p40"/>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57" name="Google Shape;757;p40"/>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58" name="Google Shape;758;p40"/>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59" name="Google Shape;759;p40"/>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0" name="Google Shape;760;p40"/>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1" name="Google Shape;761;p40"/>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2" name="Google Shape;762;p40"/>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3" name="Google Shape;763;p40"/>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764" name="Google Shape;764;p40"/>
          <p:cNvSpPr/>
          <p:nvPr/>
        </p:nvSpPr>
        <p:spPr>
          <a:xfrm flipH="1">
            <a:off x="8308643" y="5641419"/>
            <a:ext cx="311799"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5" name="Google Shape;765;p40"/>
          <p:cNvSpPr/>
          <p:nvPr/>
        </p:nvSpPr>
        <p:spPr>
          <a:xfrm flipH="1">
            <a:off x="8258669" y="5586180"/>
            <a:ext cx="412923" cy="531803"/>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6" name="Google Shape;766;p40"/>
          <p:cNvSpPr/>
          <p:nvPr/>
        </p:nvSpPr>
        <p:spPr>
          <a:xfrm flipH="1">
            <a:off x="8456114" y="5923361"/>
            <a:ext cx="50563"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7" name="Google Shape;767;p40"/>
          <p:cNvSpPr/>
          <p:nvPr/>
        </p:nvSpPr>
        <p:spPr>
          <a:xfrm flipH="1">
            <a:off x="8485355" y="5888793"/>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8" name="Google Shape;768;p40"/>
          <p:cNvSpPr/>
          <p:nvPr/>
        </p:nvSpPr>
        <p:spPr>
          <a:xfrm flipH="1">
            <a:off x="8401592" y="5849422"/>
            <a:ext cx="50563"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69" name="Google Shape;769;p40"/>
          <p:cNvSpPr/>
          <p:nvPr/>
        </p:nvSpPr>
        <p:spPr>
          <a:xfrm flipH="1">
            <a:off x="8450552" y="5849764"/>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70" name="Google Shape;770;p40"/>
          <p:cNvSpPr/>
          <p:nvPr/>
        </p:nvSpPr>
        <p:spPr>
          <a:xfrm flipH="1">
            <a:off x="8396114" y="5883989"/>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71" name="Google Shape;771;p40"/>
          <p:cNvSpPr/>
          <p:nvPr/>
        </p:nvSpPr>
        <p:spPr>
          <a:xfrm flipH="1">
            <a:off x="8405804" y="5950464"/>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72" name="Google Shape;772;p40"/>
          <p:cNvSpPr/>
          <p:nvPr/>
        </p:nvSpPr>
        <p:spPr>
          <a:xfrm flipH="1">
            <a:off x="8523613" y="5794697"/>
            <a:ext cx="67416" cy="60043"/>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73" name="Google Shape;773;p40"/>
          <p:cNvSpPr/>
          <p:nvPr/>
        </p:nvSpPr>
        <p:spPr>
          <a:xfrm flipH="1">
            <a:off x="8540468" y="5954581"/>
            <a:ext cx="50563" cy="60043"/>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74" name="Google Shape;774;p40"/>
          <p:cNvSpPr/>
          <p:nvPr/>
        </p:nvSpPr>
        <p:spPr>
          <a:xfrm flipH="1">
            <a:off x="8335356" y="5794698"/>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75" name="Google Shape;775;p40"/>
          <p:cNvSpPr/>
          <p:nvPr/>
        </p:nvSpPr>
        <p:spPr>
          <a:xfrm flipH="1">
            <a:off x="8330636" y="5947976"/>
            <a:ext cx="50563"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76" name="Google Shape;776;p40"/>
          <p:cNvSpPr txBox="1"/>
          <p:nvPr/>
        </p:nvSpPr>
        <p:spPr>
          <a:xfrm>
            <a:off x="5869848" y="5782202"/>
            <a:ext cx="1749059" cy="51043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a:solidFill>
                  <a:schemeClr val="lt1"/>
                </a:solidFill>
                <a:latin typeface="Meiryo UI" panose="020B0604030504040204" pitchFamily="50" charset="-128"/>
                <a:ea typeface="Meiryo UI" panose="020B0604030504040204" pitchFamily="50" charset="-128"/>
              </a:rPr>
              <a:t>クラウドボリューム</a:t>
            </a:r>
            <a:endParaRPr sz="1100" b="1">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100" b="1">
                <a:solidFill>
                  <a:schemeClr val="lt1"/>
                </a:solidFill>
                <a:latin typeface="Meiryo UI" panose="020B0604030504040204" pitchFamily="50" charset="-128"/>
                <a:ea typeface="Meiryo UI" panose="020B0604030504040204" pitchFamily="50" charset="-128"/>
              </a:rPr>
              <a:t>/共有フォルダ</a:t>
            </a:r>
            <a:endParaRPr sz="1100" b="1">
              <a:solidFill>
                <a:schemeClr val="lt1"/>
              </a:solidFill>
              <a:latin typeface="Meiryo UI" panose="020B0604030504040204" pitchFamily="50" charset="-128"/>
              <a:ea typeface="Meiryo UI" panose="020B0604030504040204" pitchFamily="50" charset="-128"/>
            </a:endParaRPr>
          </a:p>
        </p:txBody>
      </p:sp>
      <p:grpSp>
        <p:nvGrpSpPr>
          <p:cNvPr id="777" name="Google Shape;777;p40"/>
          <p:cNvGrpSpPr/>
          <p:nvPr/>
        </p:nvGrpSpPr>
        <p:grpSpPr>
          <a:xfrm>
            <a:off x="6288769" y="5162551"/>
            <a:ext cx="945011" cy="568292"/>
            <a:chOff x="7312118" y="3899140"/>
            <a:chExt cx="854042" cy="513588"/>
          </a:xfrm>
        </p:grpSpPr>
        <p:grpSp>
          <p:nvGrpSpPr>
            <p:cNvPr id="778" name="Google Shape;778;p40"/>
            <p:cNvGrpSpPr/>
            <p:nvPr/>
          </p:nvGrpSpPr>
          <p:grpSpPr>
            <a:xfrm>
              <a:off x="7782686" y="4029234"/>
              <a:ext cx="383474" cy="383494"/>
              <a:chOff x="15278278" y="10198066"/>
              <a:chExt cx="2260108" cy="2094445"/>
            </a:xfrm>
          </p:grpSpPr>
          <p:sp>
            <p:nvSpPr>
              <p:cNvPr id="779" name="Google Shape;779;p40"/>
              <p:cNvSpPr/>
              <p:nvPr/>
            </p:nvSpPr>
            <p:spPr>
              <a:xfrm>
                <a:off x="15344873" y="10264662"/>
                <a:ext cx="2118111" cy="1964282"/>
              </a:xfrm>
              <a:custGeom>
                <a:avLst/>
                <a:gdLst/>
                <a:ahLst/>
                <a:cxnLst/>
                <a:rect l="l" t="t" r="r" b="b"/>
                <a:pathLst>
                  <a:path w="2118111" h="1964282" extrusionOk="0">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0" name="Google Shape;780;p40"/>
              <p:cNvSpPr/>
              <p:nvPr/>
            </p:nvSpPr>
            <p:spPr>
              <a:xfrm>
                <a:off x="15278278" y="10198066"/>
                <a:ext cx="2260108" cy="2094445"/>
              </a:xfrm>
              <a:custGeom>
                <a:avLst/>
                <a:gdLst/>
                <a:ahLst/>
                <a:cxnLst/>
                <a:rect l="l" t="t" r="r" b="b"/>
                <a:pathLst>
                  <a:path w="2260107" h="2094445" extrusionOk="0">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1" name="Google Shape;781;p40"/>
              <p:cNvSpPr/>
              <p:nvPr/>
            </p:nvSpPr>
            <p:spPr>
              <a:xfrm>
                <a:off x="16108435" y="10987873"/>
                <a:ext cx="911143" cy="1005807"/>
              </a:xfrm>
              <a:custGeom>
                <a:avLst/>
                <a:gdLst/>
                <a:ahLst/>
                <a:cxnLst/>
                <a:rect l="l" t="t" r="r" b="b"/>
                <a:pathLst>
                  <a:path w="911142" h="1005807" extrusionOk="0">
                    <a:moveTo>
                      <a:pt x="698409" y="50314"/>
                    </a:moveTo>
                    <a:lnTo>
                      <a:pt x="50314" y="50314"/>
                    </a:lnTo>
                    <a:lnTo>
                      <a:pt x="50314" y="956368"/>
                    </a:lnTo>
                    <a:lnTo>
                      <a:pt x="870934" y="956368"/>
                    </a:lnTo>
                    <a:lnTo>
                      <a:pt x="870934" y="222839"/>
                    </a:lnTo>
                    <a:close/>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2" name="Google Shape;782;p40"/>
              <p:cNvSpPr/>
              <p:nvPr/>
            </p:nvSpPr>
            <p:spPr>
              <a:xfrm>
                <a:off x="16739372" y="10999232"/>
                <a:ext cx="272160" cy="272160"/>
              </a:xfrm>
              <a:custGeom>
                <a:avLst/>
                <a:gdLst/>
                <a:ahLst/>
                <a:cxnLst/>
                <a:rect l="l" t="t" r="r" b="b"/>
                <a:pathLst>
                  <a:path w="272159" h="272159" extrusionOk="0">
                    <a:moveTo>
                      <a:pt x="232069" y="232069"/>
                    </a:moveTo>
                    <a:lnTo>
                      <a:pt x="50314" y="232069"/>
                    </a:lnTo>
                    <a:lnTo>
                      <a:pt x="50314"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3" name="Google Shape;783;p40"/>
              <p:cNvSpPr/>
              <p:nvPr/>
            </p:nvSpPr>
            <p:spPr>
              <a:xfrm>
                <a:off x="16253744" y="11184419"/>
                <a:ext cx="354991" cy="94664"/>
              </a:xfrm>
              <a:custGeom>
                <a:avLst/>
                <a:gdLst/>
                <a:ahLst/>
                <a:cxnLst/>
                <a:rect l="l" t="t" r="r" b="b"/>
                <a:pathLst>
                  <a:path w="354990" h="94664" extrusionOk="0">
                    <a:moveTo>
                      <a:pt x="50314" y="50314"/>
                    </a:moveTo>
                    <a:lnTo>
                      <a:pt x="312415"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4" name="Google Shape;784;p40"/>
              <p:cNvSpPr/>
              <p:nvPr/>
            </p:nvSpPr>
            <p:spPr>
              <a:xfrm>
                <a:off x="16253744" y="11341207"/>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5" name="Google Shape;785;p40"/>
              <p:cNvSpPr/>
              <p:nvPr/>
            </p:nvSpPr>
            <p:spPr>
              <a:xfrm>
                <a:off x="16253744" y="11497876"/>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6" name="Google Shape;786;p40"/>
              <p:cNvSpPr/>
              <p:nvPr/>
            </p:nvSpPr>
            <p:spPr>
              <a:xfrm>
                <a:off x="16253744" y="11654545"/>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787" name="Google Shape;787;p40"/>
            <p:cNvGrpSpPr/>
            <p:nvPr/>
          </p:nvGrpSpPr>
          <p:grpSpPr>
            <a:xfrm>
              <a:off x="7312118" y="3899140"/>
              <a:ext cx="408248" cy="496517"/>
              <a:chOff x="5884043" y="5462967"/>
              <a:chExt cx="467409" cy="568471"/>
            </a:xfrm>
          </p:grpSpPr>
          <p:sp>
            <p:nvSpPr>
              <p:cNvPr id="788" name="Google Shape;788;p40"/>
              <p:cNvSpPr/>
              <p:nvPr/>
            </p:nvSpPr>
            <p:spPr>
              <a:xfrm>
                <a:off x="5884043" y="5462967"/>
                <a:ext cx="467409" cy="568471"/>
              </a:xfrm>
              <a:custGeom>
                <a:avLst/>
                <a:gdLst/>
                <a:ahLst/>
                <a:cxnLst/>
                <a:rect l="l" t="t" r="r" b="b"/>
                <a:pathLst>
                  <a:path w="467409" h="568470" extrusionOk="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89" name="Google Shape;789;p40"/>
              <p:cNvSpPr/>
              <p:nvPr/>
            </p:nvSpPr>
            <p:spPr>
              <a:xfrm>
                <a:off x="6084523" y="5667046"/>
                <a:ext cx="63163" cy="63163"/>
              </a:xfrm>
              <a:custGeom>
                <a:avLst/>
                <a:gdLst/>
                <a:ahLst/>
                <a:cxnLst/>
                <a:rect l="l" t="t" r="r" b="b"/>
                <a:pathLst>
                  <a:path w="63163" h="63163" extrusionOk="0">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90" name="Google Shape;790;p40"/>
              <p:cNvSpPr/>
              <p:nvPr/>
            </p:nvSpPr>
            <p:spPr>
              <a:xfrm>
                <a:off x="5978467" y="5863228"/>
                <a:ext cx="37898" cy="37898"/>
              </a:xfrm>
              <a:custGeom>
                <a:avLst/>
                <a:gdLst/>
                <a:ahLst/>
                <a:cxnLst/>
                <a:rect l="l" t="t" r="r" b="b"/>
                <a:pathLst>
                  <a:path w="37898" h="37898" extrusionOk="0">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sp>
        <p:nvSpPr>
          <p:cNvPr id="791" name="Google Shape;791;p40"/>
          <p:cNvSpPr txBox="1"/>
          <p:nvPr/>
        </p:nvSpPr>
        <p:spPr>
          <a:xfrm>
            <a:off x="6168013" y="3997272"/>
            <a:ext cx="117317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1">
                <a:solidFill>
                  <a:schemeClr val="lt1"/>
                </a:solidFill>
                <a:latin typeface="Meiryo UI" panose="020B0604030504040204" pitchFamily="50" charset="-128"/>
                <a:ea typeface="Meiryo UI" panose="020B0604030504040204" pitchFamily="50" charset="-128"/>
              </a:rPr>
              <a:t>クラウドLUN</a:t>
            </a:r>
            <a:endParaRPr sz="1200">
              <a:latin typeface="Meiryo UI" panose="020B0604030504040204" pitchFamily="50" charset="-128"/>
              <a:ea typeface="Meiryo UI" panose="020B0604030504040204" pitchFamily="50" charset="-128"/>
            </a:endParaRPr>
          </a:p>
        </p:txBody>
      </p:sp>
      <p:grpSp>
        <p:nvGrpSpPr>
          <p:cNvPr id="792" name="Google Shape;792;p40"/>
          <p:cNvGrpSpPr/>
          <p:nvPr/>
        </p:nvGrpSpPr>
        <p:grpSpPr>
          <a:xfrm>
            <a:off x="6252704" y="3263617"/>
            <a:ext cx="849928" cy="666137"/>
            <a:chOff x="6612338" y="3841845"/>
            <a:chExt cx="1023583" cy="696036"/>
          </a:xfrm>
        </p:grpSpPr>
        <p:sp>
          <p:nvSpPr>
            <p:cNvPr id="793" name="Google Shape;793;p40"/>
            <p:cNvSpPr/>
            <p:nvPr/>
          </p:nvSpPr>
          <p:spPr>
            <a:xfrm>
              <a:off x="6730153" y="4185314"/>
              <a:ext cx="877057" cy="168376"/>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solidFill>
              <a:srgbClr val="0070C0"/>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94" name="Google Shape;794;p40"/>
            <p:cNvSpPr/>
            <p:nvPr/>
          </p:nvSpPr>
          <p:spPr>
            <a:xfrm>
              <a:off x="6844837" y="4408227"/>
              <a:ext cx="75696" cy="75692"/>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95" name="Google Shape;795;p40"/>
            <p:cNvSpPr/>
            <p:nvPr/>
          </p:nvSpPr>
          <p:spPr>
            <a:xfrm flipH="1">
              <a:off x="6612338" y="3841845"/>
              <a:ext cx="754387" cy="409433"/>
            </a:xfrm>
            <a:custGeom>
              <a:avLst/>
              <a:gdLst/>
              <a:ahLst/>
              <a:cxnLst/>
              <a:rect l="l" t="t" r="r" b="b"/>
              <a:pathLst>
                <a:path w="841660" h="542595" extrusionOk="0">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rgbClr val="0070C0"/>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96" name="Google Shape;796;p40"/>
            <p:cNvSpPr/>
            <p:nvPr/>
          </p:nvSpPr>
          <p:spPr>
            <a:xfrm>
              <a:off x="6707874" y="4360460"/>
              <a:ext cx="928047" cy="177421"/>
            </a:xfrm>
            <a:prstGeom prst="round2SameRect">
              <a:avLst>
                <a:gd name="adj1" fmla="val 16667"/>
                <a:gd name="adj2" fmla="val 0"/>
              </a:avLst>
            </a:prstGeom>
            <a:solidFill>
              <a:srgbClr val="0070C0"/>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97" name="Google Shape;797;p40"/>
            <p:cNvSpPr/>
            <p:nvPr/>
          </p:nvSpPr>
          <p:spPr>
            <a:xfrm>
              <a:off x="7327167" y="4427815"/>
              <a:ext cx="211760" cy="53060"/>
            </a:xfrm>
            <a:prstGeom prst="roundRect">
              <a:avLst>
                <a:gd name="adj" fmla="val 16667"/>
              </a:avLst>
            </a:prstGeom>
            <a:solidFill>
              <a:srgbClr val="0070C0"/>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798" name="Google Shape;798;p40"/>
          <p:cNvSpPr txBox="1"/>
          <p:nvPr/>
        </p:nvSpPr>
        <p:spPr>
          <a:xfrm>
            <a:off x="6318517" y="2945556"/>
            <a:ext cx="92680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目標</a:t>
            </a:r>
            <a:endParaRPr>
              <a:latin typeface="Meiryo UI" panose="020B0604030504040204" pitchFamily="50" charset="-128"/>
              <a:ea typeface="Meiryo UI" panose="020B0604030504040204" pitchFamily="50" charset="-128"/>
            </a:endParaRPr>
          </a:p>
        </p:txBody>
      </p:sp>
      <p:grpSp>
        <p:nvGrpSpPr>
          <p:cNvPr id="799" name="Google Shape;799;p40"/>
          <p:cNvGrpSpPr/>
          <p:nvPr/>
        </p:nvGrpSpPr>
        <p:grpSpPr>
          <a:xfrm>
            <a:off x="2404373" y="3509647"/>
            <a:ext cx="796370" cy="1138601"/>
            <a:chOff x="4912659" y="5508327"/>
            <a:chExt cx="905540" cy="1215201"/>
          </a:xfrm>
        </p:grpSpPr>
        <p:sp>
          <p:nvSpPr>
            <p:cNvPr id="800" name="Google Shape;800;p40"/>
            <p:cNvSpPr/>
            <p:nvPr/>
          </p:nvSpPr>
          <p:spPr>
            <a:xfrm>
              <a:off x="4937913" y="5508327"/>
              <a:ext cx="870633" cy="110304"/>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solidFill>
              <a:srgbClr val="0070C0"/>
            </a:solidFill>
            <a:ln w="19050" cap="flat"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01" name="Google Shape;801;p40"/>
            <p:cNvSpPr/>
            <p:nvPr/>
          </p:nvSpPr>
          <p:spPr>
            <a:xfrm>
              <a:off x="5048040" y="5726315"/>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02" name="Google Shape;802;p40"/>
            <p:cNvSpPr/>
            <p:nvPr/>
          </p:nvSpPr>
          <p:spPr>
            <a:xfrm>
              <a:off x="5511079" y="5715000"/>
              <a:ext cx="203290" cy="57222"/>
            </a:xfrm>
            <a:prstGeom prst="roundRect">
              <a:avLst>
                <a:gd name="adj" fmla="val 16667"/>
              </a:avLst>
            </a:prstGeom>
            <a:solidFill>
              <a:srgbClr val="0070C0"/>
            </a:solidFill>
            <a:ln w="19050" cap="flat" cmpd="sng">
              <a:solidFill>
                <a:srgbClr val="1717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03" name="Google Shape;803;p40"/>
            <p:cNvSpPr/>
            <p:nvPr/>
          </p:nvSpPr>
          <p:spPr>
            <a:xfrm>
              <a:off x="5048040" y="5976528"/>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04" name="Google Shape;804;p40"/>
            <p:cNvSpPr/>
            <p:nvPr/>
          </p:nvSpPr>
          <p:spPr>
            <a:xfrm rot="10800000" flipH="1">
              <a:off x="4922535" y="5623858"/>
              <a:ext cx="895664" cy="1099670"/>
            </a:xfrm>
            <a:prstGeom prst="round2SameRect">
              <a:avLst>
                <a:gd name="adj1" fmla="val 8603"/>
                <a:gd name="adj2" fmla="val 0"/>
              </a:avLst>
            </a:prstGeom>
            <a:solidFill>
              <a:srgbClr val="0070C0"/>
            </a:solidFill>
            <a:ln w="19050" cap="flat" cmpd="sng">
              <a:solidFill>
                <a:srgbClr val="1717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05" name="Google Shape;805;p40"/>
            <p:cNvSpPr/>
            <p:nvPr/>
          </p:nvSpPr>
          <p:spPr>
            <a:xfrm>
              <a:off x="5511079" y="5997651"/>
              <a:ext cx="203290" cy="57222"/>
            </a:xfrm>
            <a:prstGeom prst="roundRect">
              <a:avLst>
                <a:gd name="adj" fmla="val 16667"/>
              </a:avLst>
            </a:prstGeom>
            <a:solidFill>
              <a:srgbClr val="0070C0"/>
            </a:solidFill>
            <a:ln w="19050" cap="flat" cmpd="sng">
              <a:solidFill>
                <a:srgbClr val="1717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cxnSp>
          <p:nvCxnSpPr>
            <p:cNvPr id="806" name="Google Shape;806;p40"/>
            <p:cNvCxnSpPr/>
            <p:nvPr/>
          </p:nvCxnSpPr>
          <p:spPr>
            <a:xfrm>
              <a:off x="4916557" y="6136906"/>
              <a:ext cx="890926" cy="0"/>
            </a:xfrm>
            <a:prstGeom prst="straightConnector1">
              <a:avLst/>
            </a:prstGeom>
            <a:noFill/>
            <a:ln w="19050" cap="flat" cmpd="sng">
              <a:solidFill>
                <a:srgbClr val="171716"/>
              </a:solidFill>
              <a:prstDash val="solid"/>
              <a:round/>
              <a:headEnd type="none" w="sm" len="sm"/>
              <a:tailEnd type="none" w="sm" len="sm"/>
            </a:ln>
          </p:spPr>
        </p:cxnSp>
        <p:cxnSp>
          <p:nvCxnSpPr>
            <p:cNvPr id="807" name="Google Shape;807;p40"/>
            <p:cNvCxnSpPr/>
            <p:nvPr/>
          </p:nvCxnSpPr>
          <p:spPr>
            <a:xfrm>
              <a:off x="4912659" y="5886822"/>
              <a:ext cx="883823" cy="0"/>
            </a:xfrm>
            <a:prstGeom prst="straightConnector1">
              <a:avLst/>
            </a:prstGeom>
            <a:noFill/>
            <a:ln w="19050" cap="flat" cmpd="sng">
              <a:solidFill>
                <a:srgbClr val="171716"/>
              </a:solidFill>
              <a:prstDash val="solid"/>
              <a:round/>
              <a:headEnd type="none" w="sm" len="sm"/>
              <a:tailEnd type="none" w="sm" len="sm"/>
            </a:ln>
          </p:spPr>
        </p:cxnSp>
        <p:sp>
          <p:nvSpPr>
            <p:cNvPr id="808" name="Google Shape;808;p40"/>
            <p:cNvSpPr/>
            <p:nvPr/>
          </p:nvSpPr>
          <p:spPr>
            <a:xfrm>
              <a:off x="5048040" y="6233516"/>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solidFill>
              <a:srgbClr val="0070C0"/>
            </a:solidFill>
            <a:ln w="19050" cap="flat"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09" name="Google Shape;809;p40"/>
            <p:cNvSpPr/>
            <p:nvPr/>
          </p:nvSpPr>
          <p:spPr>
            <a:xfrm>
              <a:off x="5511079" y="6254639"/>
              <a:ext cx="203290" cy="57222"/>
            </a:xfrm>
            <a:prstGeom prst="roundRect">
              <a:avLst>
                <a:gd name="adj" fmla="val 16667"/>
              </a:avLst>
            </a:prstGeom>
            <a:solidFill>
              <a:srgbClr val="0070C0"/>
            </a:solidFill>
            <a:ln w="19050" cap="flat" cmpd="sng">
              <a:solidFill>
                <a:srgbClr val="1717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cxnSp>
          <p:nvCxnSpPr>
            <p:cNvPr id="810" name="Google Shape;810;p40"/>
            <p:cNvCxnSpPr/>
            <p:nvPr/>
          </p:nvCxnSpPr>
          <p:spPr>
            <a:xfrm>
              <a:off x="4916557" y="6393894"/>
              <a:ext cx="890926" cy="0"/>
            </a:xfrm>
            <a:prstGeom prst="straightConnector1">
              <a:avLst/>
            </a:prstGeom>
            <a:noFill/>
            <a:ln w="19050" cap="flat" cmpd="sng">
              <a:solidFill>
                <a:srgbClr val="171716"/>
              </a:solidFill>
              <a:prstDash val="solid"/>
              <a:round/>
              <a:headEnd type="none" w="sm" len="sm"/>
              <a:tailEnd type="none" w="sm" len="sm"/>
            </a:ln>
          </p:spPr>
        </p:cxnSp>
      </p:grpSp>
      <p:sp>
        <p:nvSpPr>
          <p:cNvPr id="811" name="Google Shape;811;p40"/>
          <p:cNvSpPr txBox="1"/>
          <p:nvPr/>
        </p:nvSpPr>
        <p:spPr>
          <a:xfrm>
            <a:off x="2081946" y="4640113"/>
            <a:ext cx="1412996"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アプリケーション</a:t>
            </a:r>
            <a:endParaRPr sz="12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サーバ</a:t>
            </a:r>
            <a:endParaRPr sz="12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812" name="Google Shape;812;p40"/>
          <p:cNvSpPr/>
          <p:nvPr/>
        </p:nvSpPr>
        <p:spPr>
          <a:xfrm>
            <a:off x="3466151" y="3805652"/>
            <a:ext cx="2243300" cy="181816"/>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13" name="Google Shape;813;p40"/>
          <p:cNvSpPr txBox="1"/>
          <p:nvPr/>
        </p:nvSpPr>
        <p:spPr>
          <a:xfrm>
            <a:off x="3200012" y="3998736"/>
            <a:ext cx="113127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イニシエータ</a:t>
            </a:r>
            <a:endParaRPr sz="1200">
              <a:latin typeface="Meiryo UI" panose="020B0604030504040204" pitchFamily="50" charset="-128"/>
              <a:ea typeface="Meiryo UI" panose="020B0604030504040204" pitchFamily="50" charset="-128"/>
            </a:endParaRPr>
          </a:p>
        </p:txBody>
      </p:sp>
      <p:sp>
        <p:nvSpPr>
          <p:cNvPr id="814" name="Google Shape;814;p40"/>
          <p:cNvSpPr/>
          <p:nvPr/>
        </p:nvSpPr>
        <p:spPr>
          <a:xfrm>
            <a:off x="2642995" y="5574925"/>
            <a:ext cx="3009613" cy="156304"/>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15" name="Google Shape;815;p40"/>
          <p:cNvSpPr txBox="1"/>
          <p:nvPr/>
        </p:nvSpPr>
        <p:spPr>
          <a:xfrm>
            <a:off x="3522545" y="5703835"/>
            <a:ext cx="2147621"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a:solidFill>
                  <a:schemeClr val="lt1"/>
                </a:solidFill>
                <a:latin typeface="Meiryo UI" panose="020B0604030504040204" pitchFamily="50" charset="-128"/>
                <a:ea typeface="Meiryo UI" panose="020B0604030504040204" pitchFamily="50" charset="-128"/>
              </a:rPr>
              <a:t>SMB / NFS / AFP /</a:t>
            </a:r>
            <a:endParaRPr sz="120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a:solidFill>
                  <a:schemeClr val="lt1"/>
                </a:solidFill>
                <a:latin typeface="Meiryo UI" panose="020B0604030504040204" pitchFamily="50" charset="-128"/>
                <a:ea typeface="Meiryo UI" panose="020B0604030504040204" pitchFamily="50" charset="-128"/>
              </a:rPr>
              <a:t>FTP / WebDAV</a:t>
            </a:r>
            <a:endParaRPr sz="1200">
              <a:solidFill>
                <a:schemeClr val="lt1"/>
              </a:solidFill>
              <a:latin typeface="Meiryo UI" panose="020B0604030504040204" pitchFamily="50" charset="-128"/>
              <a:ea typeface="Meiryo UI" panose="020B0604030504040204" pitchFamily="50" charset="-128"/>
            </a:endParaRPr>
          </a:p>
        </p:txBody>
      </p:sp>
      <p:sp>
        <p:nvSpPr>
          <p:cNvPr id="816" name="Google Shape;816;p40"/>
          <p:cNvSpPr txBox="1"/>
          <p:nvPr/>
        </p:nvSpPr>
        <p:spPr>
          <a:xfrm>
            <a:off x="4387425" y="4005889"/>
            <a:ext cx="71153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a:solidFill>
                  <a:schemeClr val="lt1"/>
                </a:solidFill>
                <a:latin typeface="Meiryo UI" panose="020B0604030504040204" pitchFamily="50" charset="-128"/>
                <a:ea typeface="Meiryo UI" panose="020B0604030504040204" pitchFamily="50" charset="-128"/>
              </a:rPr>
              <a:t>iSCSI</a:t>
            </a:r>
            <a:endParaRPr sz="1200">
              <a:latin typeface="Meiryo UI" panose="020B0604030504040204" pitchFamily="50" charset="-128"/>
              <a:ea typeface="Meiryo UI" panose="020B0604030504040204" pitchFamily="50" charset="-128"/>
            </a:endParaRPr>
          </a:p>
        </p:txBody>
      </p:sp>
      <p:sp>
        <p:nvSpPr>
          <p:cNvPr id="817" name="Google Shape;817;p40"/>
          <p:cNvSpPr txBox="1"/>
          <p:nvPr/>
        </p:nvSpPr>
        <p:spPr>
          <a:xfrm>
            <a:off x="858112" y="4494334"/>
            <a:ext cx="93425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クライアント</a:t>
            </a:r>
            <a:endParaRPr sz="12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18" name="Google Shape;818;p40"/>
          <p:cNvSpPr/>
          <p:nvPr/>
        </p:nvSpPr>
        <p:spPr>
          <a:xfrm>
            <a:off x="1718180" y="4023578"/>
            <a:ext cx="625983" cy="162937"/>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nvGrpSpPr>
          <p:cNvPr id="819" name="Google Shape;819;p40"/>
          <p:cNvGrpSpPr/>
          <p:nvPr/>
        </p:nvGrpSpPr>
        <p:grpSpPr>
          <a:xfrm>
            <a:off x="2238371" y="2286218"/>
            <a:ext cx="1074505" cy="712928"/>
            <a:chOff x="672980" y="1966505"/>
            <a:chExt cx="1057450" cy="651099"/>
          </a:xfrm>
        </p:grpSpPr>
        <p:sp>
          <p:nvSpPr>
            <p:cNvPr id="820" name="Google Shape;820;p40"/>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9050" cap="rnd"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21" name="Google Shape;821;p40"/>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9050" cap="flat"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822" name="Google Shape;822;p40"/>
          <p:cNvGrpSpPr/>
          <p:nvPr/>
        </p:nvGrpSpPr>
        <p:grpSpPr>
          <a:xfrm>
            <a:off x="649714" y="3677363"/>
            <a:ext cx="1053055" cy="765063"/>
            <a:chOff x="4219147" y="3532915"/>
            <a:chExt cx="1243059" cy="854781"/>
          </a:xfrm>
        </p:grpSpPr>
        <p:pic>
          <p:nvPicPr>
            <p:cNvPr id="823" name="Google Shape;823;p40"/>
            <p:cNvPicPr preferRelativeResize="0"/>
            <p:nvPr/>
          </p:nvPicPr>
          <p:blipFill rotWithShape="1">
            <a:blip r:embed="rId3">
              <a:alphaModFix/>
            </a:blip>
            <a:srcRect/>
            <a:stretch/>
          </p:blipFill>
          <p:spPr>
            <a:xfrm>
              <a:off x="4366831" y="3532915"/>
              <a:ext cx="1095375" cy="847725"/>
            </a:xfrm>
            <a:prstGeom prst="rect">
              <a:avLst/>
            </a:prstGeom>
            <a:noFill/>
            <a:ln>
              <a:noFill/>
            </a:ln>
          </p:spPr>
        </p:pic>
        <p:pic>
          <p:nvPicPr>
            <p:cNvPr id="824" name="Google Shape;824;p40"/>
            <p:cNvPicPr preferRelativeResize="0"/>
            <p:nvPr/>
          </p:nvPicPr>
          <p:blipFill rotWithShape="1">
            <a:blip r:embed="rId4">
              <a:alphaModFix/>
            </a:blip>
            <a:srcRect/>
            <a:stretch/>
          </p:blipFill>
          <p:spPr>
            <a:xfrm>
              <a:off x="4219147" y="3971490"/>
              <a:ext cx="462454" cy="416206"/>
            </a:xfrm>
            <a:prstGeom prst="rect">
              <a:avLst/>
            </a:prstGeom>
            <a:noFill/>
            <a:ln>
              <a:noFill/>
            </a:ln>
          </p:spPr>
        </p:pic>
      </p:grpSp>
      <p:sp>
        <p:nvSpPr>
          <p:cNvPr id="825" name="Google Shape;825;p40"/>
          <p:cNvSpPr/>
          <p:nvPr/>
        </p:nvSpPr>
        <p:spPr>
          <a:xfrm>
            <a:off x="9839582" y="3427616"/>
            <a:ext cx="1707519"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err="1" smtClean="0">
                <a:solidFill>
                  <a:schemeClr val="lt1"/>
                </a:solidFill>
                <a:latin typeface="Meiryo UI" panose="020B0604030504040204" pitchFamily="50" charset="-128"/>
                <a:ea typeface="Meiryo UI" panose="020B0604030504040204" pitchFamily="50" charset="-128"/>
              </a:rPr>
              <a:t>クラウドオブジェクト</a:t>
            </a:r>
            <a:endParaRPr lang="en-US" sz="1200" b="1" dirty="0" smtClean="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b="1" dirty="0" err="1" smtClean="0">
                <a:solidFill>
                  <a:schemeClr val="lt1"/>
                </a:solidFill>
                <a:latin typeface="Meiryo UI" panose="020B0604030504040204" pitchFamily="50" charset="-128"/>
                <a:ea typeface="Meiryo UI" panose="020B0604030504040204" pitchFamily="50" charset="-128"/>
              </a:rPr>
              <a:t>ストレージ</a:t>
            </a:r>
            <a:endParaRPr sz="1200" dirty="0">
              <a:latin typeface="Meiryo UI" panose="020B0604030504040204" pitchFamily="50" charset="-128"/>
              <a:ea typeface="Meiryo UI" panose="020B0604030504040204" pitchFamily="50" charset="-128"/>
            </a:endParaRPr>
          </a:p>
        </p:txBody>
      </p:sp>
      <p:grpSp>
        <p:nvGrpSpPr>
          <p:cNvPr id="826" name="Google Shape;826;p40"/>
          <p:cNvGrpSpPr/>
          <p:nvPr/>
        </p:nvGrpSpPr>
        <p:grpSpPr>
          <a:xfrm>
            <a:off x="9953431" y="4161009"/>
            <a:ext cx="1449999" cy="1011720"/>
            <a:chOff x="6134382" y="1540701"/>
            <a:chExt cx="4347102" cy="3033140"/>
          </a:xfrm>
        </p:grpSpPr>
        <p:grpSp>
          <p:nvGrpSpPr>
            <p:cNvPr id="827" name="Google Shape;827;p40"/>
            <p:cNvGrpSpPr/>
            <p:nvPr/>
          </p:nvGrpSpPr>
          <p:grpSpPr>
            <a:xfrm>
              <a:off x="6134382" y="1540701"/>
              <a:ext cx="4347102" cy="3013137"/>
              <a:chOff x="2426218" y="335742"/>
              <a:chExt cx="7276477" cy="5043588"/>
            </a:xfrm>
          </p:grpSpPr>
          <p:pic>
            <p:nvPicPr>
              <p:cNvPr id="828" name="Google Shape;828;p40"/>
              <p:cNvPicPr preferRelativeResize="0"/>
              <p:nvPr/>
            </p:nvPicPr>
            <p:blipFill rotWithShape="1">
              <a:blip r:embed="rId5">
                <a:alphaModFix/>
              </a:blip>
              <a:srcRect/>
              <a:stretch/>
            </p:blipFill>
            <p:spPr>
              <a:xfrm>
                <a:off x="2847477" y="335742"/>
                <a:ext cx="6258560" cy="4326014"/>
              </a:xfrm>
              <a:prstGeom prst="rect">
                <a:avLst/>
              </a:prstGeom>
              <a:noFill/>
              <a:ln>
                <a:noFill/>
              </a:ln>
            </p:spPr>
          </p:pic>
          <p:sp>
            <p:nvSpPr>
              <p:cNvPr id="829" name="Google Shape;829;p40"/>
              <p:cNvSpPr/>
              <p:nvPr/>
            </p:nvSpPr>
            <p:spPr>
              <a:xfrm>
                <a:off x="549923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30" name="Google Shape;830;p40"/>
              <p:cNvSpPr/>
              <p:nvPr/>
            </p:nvSpPr>
            <p:spPr>
              <a:xfrm>
                <a:off x="594627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31" name="Google Shape;831;p40"/>
              <p:cNvSpPr/>
              <p:nvPr/>
            </p:nvSpPr>
            <p:spPr>
              <a:xfrm>
                <a:off x="640347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nvGrpSpPr>
              <p:cNvPr id="832" name="Google Shape;832;p40"/>
              <p:cNvGrpSpPr/>
              <p:nvPr/>
            </p:nvGrpSpPr>
            <p:grpSpPr>
              <a:xfrm>
                <a:off x="2426218" y="4123037"/>
                <a:ext cx="1071485" cy="1071480"/>
                <a:chOff x="551616" y="5265594"/>
                <a:chExt cx="222492" cy="222491"/>
              </a:xfrm>
            </p:grpSpPr>
            <p:sp>
              <p:nvSpPr>
                <p:cNvPr id="833" name="Google Shape;833;p40"/>
                <p:cNvSpPr/>
                <p:nvPr/>
              </p:nvSpPr>
              <p:spPr>
                <a:xfrm>
                  <a:off x="731494"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34" name="Google Shape;834;p40"/>
                <p:cNvSpPr/>
                <p:nvPr/>
              </p:nvSpPr>
              <p:spPr>
                <a:xfrm>
                  <a:off x="64157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35" name="Google Shape;835;p40"/>
                <p:cNvSpPr/>
                <p:nvPr/>
              </p:nvSpPr>
              <p:spPr>
                <a:xfrm>
                  <a:off x="731494" y="5355509"/>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36" name="Google Shape;836;p40"/>
                <p:cNvSpPr/>
                <p:nvPr/>
              </p:nvSpPr>
              <p:spPr>
                <a:xfrm>
                  <a:off x="64157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37" name="Google Shape;837;p40"/>
                <p:cNvSpPr/>
                <p:nvPr/>
              </p:nvSpPr>
              <p:spPr>
                <a:xfrm>
                  <a:off x="731494" y="5445471"/>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38" name="Google Shape;838;p40"/>
                <p:cNvSpPr/>
                <p:nvPr/>
              </p:nvSpPr>
              <p:spPr>
                <a:xfrm>
                  <a:off x="551616"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839" name="Google Shape;839;p40"/>
              <p:cNvGrpSpPr/>
              <p:nvPr/>
            </p:nvGrpSpPr>
            <p:grpSpPr>
              <a:xfrm>
                <a:off x="8614059" y="4290924"/>
                <a:ext cx="1088636" cy="1088406"/>
                <a:chOff x="1385335" y="5265594"/>
                <a:chExt cx="222540" cy="222492"/>
              </a:xfrm>
            </p:grpSpPr>
            <p:sp>
              <p:nvSpPr>
                <p:cNvPr id="840" name="Google Shape;840;p40"/>
                <p:cNvSpPr/>
                <p:nvPr/>
              </p:nvSpPr>
              <p:spPr>
                <a:xfrm>
                  <a:off x="1385335"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41" name="Google Shape;841;p40"/>
                <p:cNvSpPr/>
                <p:nvPr/>
              </p:nvSpPr>
              <p:spPr>
                <a:xfrm>
                  <a:off x="147529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42" name="Google Shape;842;p40"/>
                <p:cNvSpPr/>
                <p:nvPr/>
              </p:nvSpPr>
              <p:spPr>
                <a:xfrm>
                  <a:off x="1385335"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43" name="Google Shape;843;p40"/>
                <p:cNvSpPr/>
                <p:nvPr/>
              </p:nvSpPr>
              <p:spPr>
                <a:xfrm>
                  <a:off x="147529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44" name="Google Shape;844;p40"/>
                <p:cNvSpPr/>
                <p:nvPr/>
              </p:nvSpPr>
              <p:spPr>
                <a:xfrm>
                  <a:off x="1385335" y="5445472"/>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45" name="Google Shape;845;p40"/>
                <p:cNvSpPr/>
                <p:nvPr/>
              </p:nvSpPr>
              <p:spPr>
                <a:xfrm>
                  <a:off x="1565261"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sp>
          <p:nvSpPr>
            <p:cNvPr id="846" name="Google Shape;846;p40"/>
            <p:cNvSpPr/>
            <p:nvPr/>
          </p:nvSpPr>
          <p:spPr>
            <a:xfrm>
              <a:off x="7019442"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47" name="Google Shape;847;p40"/>
            <p:cNvSpPr/>
            <p:nvPr/>
          </p:nvSpPr>
          <p:spPr>
            <a:xfrm>
              <a:off x="8077200"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48" name="Google Shape;848;p40"/>
            <p:cNvSpPr/>
            <p:nvPr/>
          </p:nvSpPr>
          <p:spPr>
            <a:xfrm>
              <a:off x="9067800"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849" name="Google Shape;849;p40"/>
          <p:cNvGrpSpPr/>
          <p:nvPr/>
        </p:nvGrpSpPr>
        <p:grpSpPr>
          <a:xfrm>
            <a:off x="10375121" y="4489796"/>
            <a:ext cx="229360" cy="280147"/>
            <a:chOff x="6880167" y="2925402"/>
            <a:chExt cx="551412" cy="630183"/>
          </a:xfrm>
        </p:grpSpPr>
        <p:sp>
          <p:nvSpPr>
            <p:cNvPr id="850" name="Google Shape;850;p40"/>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51" name="Google Shape;851;p40"/>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52" name="Google Shape;852;p40"/>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853" name="Google Shape;853;p40"/>
          <p:cNvSpPr txBox="1"/>
          <p:nvPr/>
        </p:nvSpPr>
        <p:spPr>
          <a:xfrm>
            <a:off x="3352403" y="2411648"/>
            <a:ext cx="113127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イニシエータ</a:t>
            </a:r>
            <a:endParaRPr sz="1200">
              <a:latin typeface="Meiryo UI" panose="020B0604030504040204" pitchFamily="50" charset="-128"/>
              <a:ea typeface="Meiryo UI" panose="020B0604030504040204" pitchFamily="50" charset="-128"/>
            </a:endParaRPr>
          </a:p>
        </p:txBody>
      </p:sp>
      <p:sp>
        <p:nvSpPr>
          <p:cNvPr id="854" name="Google Shape;854;p40"/>
          <p:cNvSpPr/>
          <p:nvPr/>
        </p:nvSpPr>
        <p:spPr>
          <a:xfrm>
            <a:off x="3437538" y="2823638"/>
            <a:ext cx="2243300" cy="181816"/>
          </a:xfrm>
          <a:prstGeom prst="leftRightArrow">
            <a:avLst>
              <a:gd name="adj1" fmla="val 50000"/>
              <a:gd name="adj2" fmla="val 50000"/>
            </a:avLst>
          </a:prstGeom>
          <a:solidFill>
            <a:srgbClr val="9CC2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55" name="Google Shape;855;p40"/>
          <p:cNvSpPr txBox="1"/>
          <p:nvPr/>
        </p:nvSpPr>
        <p:spPr>
          <a:xfrm>
            <a:off x="4367689" y="2979487"/>
            <a:ext cx="71153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a:solidFill>
                  <a:schemeClr val="lt1"/>
                </a:solidFill>
                <a:latin typeface="Meiryo UI" panose="020B0604030504040204" pitchFamily="50" charset="-128"/>
                <a:ea typeface="Meiryo UI" panose="020B0604030504040204" pitchFamily="50" charset="-128"/>
              </a:rPr>
              <a:t>iSCSI</a:t>
            </a:r>
            <a:endParaRPr sz="1200">
              <a:latin typeface="Meiryo UI" panose="020B0604030504040204" pitchFamily="50" charset="-128"/>
              <a:ea typeface="Meiryo UI" panose="020B0604030504040204" pitchFamily="50" charset="-128"/>
            </a:endParaRPr>
          </a:p>
        </p:txBody>
      </p:sp>
      <p:pic>
        <p:nvPicPr>
          <p:cNvPr id="856" name="Google Shape;856;p40" descr="一張含有 向量圖形 的圖片&#10;&#10;自動產生的描述"/>
          <p:cNvPicPr preferRelativeResize="0"/>
          <p:nvPr/>
        </p:nvPicPr>
        <p:blipFill rotWithShape="1">
          <a:blip r:embed="rId6">
            <a:alphaModFix/>
          </a:blip>
          <a:srcRect/>
          <a:stretch/>
        </p:blipFill>
        <p:spPr>
          <a:xfrm>
            <a:off x="10122250" y="1976865"/>
            <a:ext cx="1096752" cy="1096749"/>
          </a:xfrm>
          <a:prstGeom prst="roundRect">
            <a:avLst>
              <a:gd name="adj" fmla="val 23763"/>
            </a:avLst>
          </a:prstGeom>
          <a:noFill/>
          <a:ln>
            <a:noFill/>
          </a:ln>
        </p:spPr>
      </p:pic>
      <p:grpSp>
        <p:nvGrpSpPr>
          <p:cNvPr id="857" name="Google Shape;857;p40"/>
          <p:cNvGrpSpPr/>
          <p:nvPr/>
        </p:nvGrpSpPr>
        <p:grpSpPr>
          <a:xfrm>
            <a:off x="10050282" y="5553257"/>
            <a:ext cx="1168719" cy="808247"/>
            <a:chOff x="7884633" y="5312644"/>
            <a:chExt cx="1168719" cy="808244"/>
          </a:xfrm>
        </p:grpSpPr>
        <p:sp>
          <p:nvSpPr>
            <p:cNvPr id="858" name="Google Shape;858;p40"/>
            <p:cNvSpPr txBox="1"/>
            <p:nvPr/>
          </p:nvSpPr>
          <p:spPr>
            <a:xfrm>
              <a:off x="8010883" y="5859319"/>
              <a:ext cx="1042469" cy="261569"/>
            </a:xfrm>
            <a:prstGeom prst="rect">
              <a:avLst/>
            </a:prstGeom>
            <a:solidFill>
              <a:srgbClr val="35393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100" b="1" dirty="0">
                  <a:solidFill>
                    <a:schemeClr val="lt1"/>
                  </a:solidFill>
                  <a:latin typeface="Meiryo UI" panose="020B0604030504040204" pitchFamily="50" charset="-128"/>
                  <a:ea typeface="Meiryo UI" panose="020B0604030504040204" pitchFamily="50" charset="-128"/>
                  <a:cs typeface="Microsoft JhengHei"/>
                  <a:sym typeface="Microsoft JhengHei"/>
                </a:rPr>
                <a:t>スナップショット</a:t>
              </a:r>
              <a:endParaRPr sz="1100" b="1" i="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grpSp>
          <p:nvGrpSpPr>
            <p:cNvPr id="859" name="Google Shape;859;p40"/>
            <p:cNvGrpSpPr/>
            <p:nvPr/>
          </p:nvGrpSpPr>
          <p:grpSpPr>
            <a:xfrm flipH="1">
              <a:off x="7884633" y="5312644"/>
              <a:ext cx="412922" cy="531799"/>
              <a:chOff x="9272428" y="5069210"/>
              <a:chExt cx="458537" cy="590550"/>
            </a:xfrm>
          </p:grpSpPr>
          <p:sp>
            <p:nvSpPr>
              <p:cNvPr id="860" name="Google Shape;860;p40"/>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1" name="Google Shape;861;p40"/>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2" name="Google Shape;862;p40"/>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3" name="Google Shape;863;p40"/>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4" name="Google Shape;864;p40"/>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5" name="Google Shape;865;p40"/>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6" name="Google Shape;866;p40"/>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7" name="Google Shape;867;p40"/>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8" name="Google Shape;868;p40"/>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69" name="Google Shape;869;p40"/>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0" name="Google Shape;870;p40"/>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1" name="Google Shape;871;p40"/>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872" name="Google Shape;872;p40"/>
            <p:cNvSpPr/>
            <p:nvPr/>
          </p:nvSpPr>
          <p:spPr>
            <a:xfrm flipH="1">
              <a:off x="8360662" y="5369957"/>
              <a:ext cx="311798"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3" name="Google Shape;873;p40"/>
            <p:cNvSpPr/>
            <p:nvPr/>
          </p:nvSpPr>
          <p:spPr>
            <a:xfrm flipH="1">
              <a:off x="8310689" y="5314718"/>
              <a:ext cx="412922" cy="531802"/>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lt1"/>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4" name="Google Shape;874;p40"/>
            <p:cNvSpPr/>
            <p:nvPr/>
          </p:nvSpPr>
          <p:spPr>
            <a:xfrm flipH="1">
              <a:off x="8508134" y="5651898"/>
              <a:ext cx="50562"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5" name="Google Shape;875;p40"/>
            <p:cNvSpPr/>
            <p:nvPr/>
          </p:nvSpPr>
          <p:spPr>
            <a:xfrm flipH="1">
              <a:off x="8537374" y="5617330"/>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6" name="Google Shape;876;p40"/>
            <p:cNvSpPr/>
            <p:nvPr/>
          </p:nvSpPr>
          <p:spPr>
            <a:xfrm flipH="1">
              <a:off x="8453611" y="5577960"/>
              <a:ext cx="50562"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7" name="Google Shape;877;p40"/>
            <p:cNvSpPr/>
            <p:nvPr/>
          </p:nvSpPr>
          <p:spPr>
            <a:xfrm flipH="1">
              <a:off x="8502572" y="5578303"/>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8" name="Google Shape;878;p40"/>
            <p:cNvSpPr/>
            <p:nvPr/>
          </p:nvSpPr>
          <p:spPr>
            <a:xfrm flipH="1">
              <a:off x="8448133" y="5612527"/>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79" name="Google Shape;879;p40"/>
            <p:cNvSpPr/>
            <p:nvPr/>
          </p:nvSpPr>
          <p:spPr>
            <a:xfrm flipH="1">
              <a:off x="8457824" y="5679003"/>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80" name="Google Shape;880;p40"/>
            <p:cNvSpPr/>
            <p:nvPr/>
          </p:nvSpPr>
          <p:spPr>
            <a:xfrm flipH="1">
              <a:off x="8575633" y="5523236"/>
              <a:ext cx="67416" cy="60042"/>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81" name="Google Shape;881;p40"/>
            <p:cNvSpPr/>
            <p:nvPr/>
          </p:nvSpPr>
          <p:spPr>
            <a:xfrm flipH="1">
              <a:off x="8592487" y="5683120"/>
              <a:ext cx="50562" cy="60042"/>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82" name="Google Shape;882;p40"/>
            <p:cNvSpPr/>
            <p:nvPr/>
          </p:nvSpPr>
          <p:spPr>
            <a:xfrm flipH="1">
              <a:off x="8387375" y="5523236"/>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83" name="Google Shape;883;p40"/>
            <p:cNvSpPr/>
            <p:nvPr/>
          </p:nvSpPr>
          <p:spPr>
            <a:xfrm flipH="1">
              <a:off x="8382656" y="5676515"/>
              <a:ext cx="50562"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2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grpSp>
        <p:nvGrpSpPr>
          <p:cNvPr id="884" name="Google Shape;884;p40"/>
          <p:cNvGrpSpPr/>
          <p:nvPr/>
        </p:nvGrpSpPr>
        <p:grpSpPr>
          <a:xfrm>
            <a:off x="10669705" y="4489796"/>
            <a:ext cx="229360" cy="280147"/>
            <a:chOff x="6880167" y="2925402"/>
            <a:chExt cx="551412" cy="630183"/>
          </a:xfrm>
        </p:grpSpPr>
        <p:sp>
          <p:nvSpPr>
            <p:cNvPr id="885" name="Google Shape;885;p40"/>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86" name="Google Shape;886;p40"/>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87" name="Google Shape;887;p40"/>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888" name="Google Shape;888;p40"/>
          <p:cNvSpPr txBox="1"/>
          <p:nvPr/>
        </p:nvSpPr>
        <p:spPr>
          <a:xfrm>
            <a:off x="2244738" y="3014953"/>
            <a:ext cx="134506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ローカルユーザー</a:t>
            </a:r>
            <a:endParaRPr sz="1200">
              <a:latin typeface="Meiryo UI" panose="020B0604030504040204" pitchFamily="50" charset="-128"/>
              <a:ea typeface="Meiryo UI" panose="020B0604030504040204" pitchFamily="50" charset="-128"/>
            </a:endParaRPr>
          </a:p>
        </p:txBody>
      </p:sp>
      <p:pic>
        <p:nvPicPr>
          <p:cNvPr id="889" name="Google Shape;889;p40"/>
          <p:cNvPicPr preferRelativeResize="0"/>
          <p:nvPr/>
        </p:nvPicPr>
        <p:blipFill rotWithShape="1">
          <a:blip r:embed="rId7">
            <a:alphaModFix/>
          </a:blip>
          <a:srcRect/>
          <a:stretch/>
        </p:blipFill>
        <p:spPr>
          <a:xfrm>
            <a:off x="2034824" y="2642350"/>
            <a:ext cx="391767" cy="372521"/>
          </a:xfrm>
          <a:prstGeom prst="rect">
            <a:avLst/>
          </a:prstGeom>
          <a:noFill/>
          <a:ln>
            <a:noFill/>
          </a:ln>
        </p:spPr>
      </p:pic>
      <p:grpSp>
        <p:nvGrpSpPr>
          <p:cNvPr id="890" name="Google Shape;890;p40"/>
          <p:cNvGrpSpPr/>
          <p:nvPr/>
        </p:nvGrpSpPr>
        <p:grpSpPr>
          <a:xfrm>
            <a:off x="1305839" y="5306493"/>
            <a:ext cx="1074505" cy="712928"/>
            <a:chOff x="672980" y="1966505"/>
            <a:chExt cx="1057450" cy="651099"/>
          </a:xfrm>
        </p:grpSpPr>
        <p:sp>
          <p:nvSpPr>
            <p:cNvPr id="891" name="Google Shape;891;p40"/>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9050" cap="rnd"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892" name="Google Shape;892;p40"/>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9050" cap="flat" cmpd="sng">
              <a:solidFill>
                <a:srgbClr val="17171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893" name="Google Shape;893;p40"/>
          <p:cNvSpPr txBox="1"/>
          <p:nvPr/>
        </p:nvSpPr>
        <p:spPr>
          <a:xfrm>
            <a:off x="1312206" y="6035227"/>
            <a:ext cx="134506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ローカルユーザー</a:t>
            </a:r>
            <a:endParaRPr sz="1200">
              <a:latin typeface="Meiryo UI" panose="020B0604030504040204" pitchFamily="50" charset="-128"/>
              <a:ea typeface="Meiryo UI" panose="020B0604030504040204" pitchFamily="50" charset="-128"/>
            </a:endParaRPr>
          </a:p>
        </p:txBody>
      </p:sp>
      <p:pic>
        <p:nvPicPr>
          <p:cNvPr id="894" name="Google Shape;894;p40"/>
          <p:cNvPicPr preferRelativeResize="0"/>
          <p:nvPr/>
        </p:nvPicPr>
        <p:blipFill rotWithShape="1">
          <a:blip r:embed="rId7">
            <a:alphaModFix/>
          </a:blip>
          <a:srcRect/>
          <a:stretch/>
        </p:blipFill>
        <p:spPr>
          <a:xfrm>
            <a:off x="1102291" y="5662625"/>
            <a:ext cx="391767" cy="372521"/>
          </a:xfrm>
          <a:prstGeom prst="rect">
            <a:avLst/>
          </a:prstGeom>
          <a:noFill/>
          <a:ln>
            <a:noFill/>
          </a:ln>
        </p:spPr>
      </p:pic>
      <p:sp>
        <p:nvSpPr>
          <p:cNvPr id="895" name="Google Shape;895;p40"/>
          <p:cNvSpPr txBox="1"/>
          <p:nvPr/>
        </p:nvSpPr>
        <p:spPr>
          <a:xfrm>
            <a:off x="7798366" y="6114003"/>
            <a:ext cx="1080372" cy="3054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1" dirty="0" err="1">
                <a:solidFill>
                  <a:schemeClr val="lt1"/>
                </a:solidFill>
                <a:latin typeface="Meiryo UI" panose="020B0604030504040204" pitchFamily="50" charset="-128"/>
                <a:ea typeface="Meiryo UI" panose="020B0604030504040204" pitchFamily="50" charset="-128"/>
                <a:cs typeface="Microsoft JhengHei"/>
                <a:sym typeface="Microsoft JhengHei"/>
              </a:rPr>
              <a:t>スナップショット</a:t>
            </a:r>
            <a:endParaRPr sz="1100" b="1" i="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pic>
        <p:nvPicPr>
          <p:cNvPr id="896" name="Google Shape;896;p40"/>
          <p:cNvPicPr preferRelativeResize="0"/>
          <p:nvPr/>
        </p:nvPicPr>
        <p:blipFill rotWithShape="1">
          <a:blip r:embed="rId8">
            <a:alphaModFix/>
          </a:blip>
          <a:srcRect/>
          <a:stretch/>
        </p:blipFill>
        <p:spPr>
          <a:xfrm>
            <a:off x="6703708" y="4278948"/>
            <a:ext cx="2700564" cy="658938"/>
          </a:xfrm>
          <a:prstGeom prst="rect">
            <a:avLst/>
          </a:prstGeom>
          <a:noFill/>
          <a:ln>
            <a:noFill/>
          </a:ln>
        </p:spPr>
      </p:pic>
      <p:sp>
        <p:nvSpPr>
          <p:cNvPr id="897" name="Google Shape;897;p40"/>
          <p:cNvSpPr txBox="1"/>
          <p:nvPr/>
        </p:nvSpPr>
        <p:spPr>
          <a:xfrm>
            <a:off x="137254" y="1734395"/>
            <a:ext cx="5958746" cy="461665"/>
          </a:xfrm>
          <a:prstGeom prst="rect">
            <a:avLst/>
          </a:prstGeom>
          <a:noFill/>
          <a:ln>
            <a:noFill/>
          </a:ln>
        </p:spPr>
        <p:txBody>
          <a:bodyPr spcFirstLastPara="1" wrap="square" lIns="91425" tIns="45700" rIns="91425" bIns="45700" anchor="t" anchorCtr="0">
            <a:noAutofit/>
          </a:bodyPr>
          <a:lstStyle/>
          <a:p>
            <a:pPr lvl="0"/>
            <a:r>
              <a:rPr lang="en-US" altLang="ja-JP" sz="1200" dirty="0">
                <a:solidFill>
                  <a:schemeClr val="lt1"/>
                </a:solidFill>
                <a:latin typeface="Meiryo UI" panose="020B0604030504040204" pitchFamily="50" charset="-128"/>
                <a:ea typeface="Meiryo UI" panose="020B0604030504040204" pitchFamily="50" charset="-128"/>
              </a:rPr>
              <a:t>QNAP NAS</a:t>
            </a:r>
            <a:r>
              <a:rPr lang="ja-JP" altLang="en-US" sz="1200" dirty="0">
                <a:solidFill>
                  <a:schemeClr val="lt1"/>
                </a:solidFill>
                <a:latin typeface="Meiryo UI" panose="020B0604030504040204" pitchFamily="50" charset="-128"/>
                <a:ea typeface="Meiryo UI" panose="020B0604030504040204" pitchFamily="50" charset="-128"/>
              </a:rPr>
              <a:t>をクラウドオブジェクトストレージに接続し、帯域幅の使用量、バックアップ時間の削減、ストレージの使用量の最適化により、ビジネスデータをクラウドにバックアップします。</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300275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p:nvPr/>
        </p:nvSpPr>
        <p:spPr>
          <a:xfrm>
            <a:off x="918098" y="126687"/>
            <a:ext cx="11280495" cy="1200329"/>
          </a:xfrm>
          <a:prstGeom prst="rect">
            <a:avLst/>
          </a:prstGeom>
          <a:noFill/>
          <a:ln>
            <a:noFill/>
          </a:ln>
        </p:spPr>
        <p:txBody>
          <a:bodyPr spcFirstLastPara="1" wrap="square" lIns="91425" tIns="45700" rIns="91425" bIns="45700" anchor="t" anchorCtr="0">
            <a:noAutofit/>
          </a:bodyPr>
          <a:lstStyle/>
          <a:p>
            <a:pPr lvl="0"/>
            <a:r>
              <a:rPr lang="en-US" sz="3600" b="1" dirty="0" err="1" smtClean="0">
                <a:solidFill>
                  <a:schemeClr val="lt1"/>
                </a:solidFill>
                <a:latin typeface="Meiryo UI" panose="020B0604030504040204" pitchFamily="50" charset="-128"/>
                <a:ea typeface="Meiryo UI" panose="020B0604030504040204" pitchFamily="50" charset="-128"/>
              </a:rPr>
              <a:t>なぜ将来</a:t>
            </a:r>
            <a:r>
              <a:rPr lang="ja-JP" altLang="en-US" sz="3600" b="1" dirty="0" err="1" smtClean="0">
                <a:solidFill>
                  <a:schemeClr val="lt1"/>
                </a:solidFill>
                <a:latin typeface="Meiryo UI" panose="020B0604030504040204" pitchFamily="50" charset="-128"/>
                <a:ea typeface="Meiryo UI" panose="020B0604030504040204" pitchFamily="50" charset="-128"/>
              </a:rPr>
              <a:t>、</a:t>
            </a:r>
            <a:r>
              <a:rPr lang="en-US" sz="3600" b="1" dirty="0" err="1" smtClean="0">
                <a:solidFill>
                  <a:schemeClr val="lt1"/>
                </a:solidFill>
                <a:latin typeface="Meiryo UI" panose="020B0604030504040204" pitchFamily="50" charset="-128"/>
                <a:ea typeface="Meiryo UI" panose="020B0604030504040204" pitchFamily="50" charset="-128"/>
              </a:rPr>
              <a:t>主流</a:t>
            </a:r>
            <a:r>
              <a:rPr lang="ja-JP" altLang="en-US" sz="3600" b="1" dirty="0" smtClean="0">
                <a:solidFill>
                  <a:schemeClr val="lt1"/>
                </a:solidFill>
                <a:latin typeface="Meiryo UI" panose="020B0604030504040204" pitchFamily="50" charset="-128"/>
                <a:ea typeface="Meiryo UI" panose="020B0604030504040204" pitchFamily="50" charset="-128"/>
              </a:rPr>
              <a:t>になる</a:t>
            </a:r>
            <a:r>
              <a:rPr lang="en-US" sz="3600" b="1" dirty="0" err="1" smtClean="0">
                <a:solidFill>
                  <a:schemeClr val="lt1"/>
                </a:solidFill>
                <a:latin typeface="Meiryo UI" panose="020B0604030504040204" pitchFamily="50" charset="-128"/>
                <a:ea typeface="Meiryo UI" panose="020B0604030504040204" pitchFamily="50" charset="-128"/>
              </a:rPr>
              <a:t>SSDは</a:t>
            </a:r>
            <a:r>
              <a:rPr lang="en-US" altLang="ja-JP" sz="3600" b="1" dirty="0" err="1">
                <a:solidFill>
                  <a:schemeClr val="lt1"/>
                </a:solidFill>
                <a:latin typeface="Meiryo UI" panose="020B0604030504040204" pitchFamily="50" charset="-128"/>
                <a:ea typeface="Meiryo UI" panose="020B0604030504040204" pitchFamily="50" charset="-128"/>
              </a:rPr>
              <a:t>SAS</a:t>
            </a:r>
            <a:r>
              <a:rPr lang="en-US" altLang="ja-JP" sz="3600" b="1" dirty="0" err="1" smtClean="0">
                <a:solidFill>
                  <a:schemeClr val="lt1"/>
                </a:solidFill>
                <a:latin typeface="Meiryo UI" panose="020B0604030504040204" pitchFamily="50" charset="-128"/>
                <a:ea typeface="Meiryo UI" panose="020B0604030504040204" pitchFamily="50" charset="-128"/>
              </a:rPr>
              <a:t>や</a:t>
            </a:r>
            <a:r>
              <a:rPr lang="en-US" altLang="ja-JP" sz="3600" b="1" dirty="0" smtClean="0">
                <a:solidFill>
                  <a:schemeClr val="lt1"/>
                </a:solidFill>
                <a:latin typeface="Meiryo UI" panose="020B0604030504040204" pitchFamily="50" charset="-128"/>
                <a:ea typeface="Meiryo UI" panose="020B0604030504040204" pitchFamily="50" charset="-128"/>
              </a:rPr>
              <a:t/>
            </a:r>
            <a:br>
              <a:rPr lang="en-US" altLang="ja-JP" sz="3600" b="1" dirty="0" smtClean="0">
                <a:solidFill>
                  <a:schemeClr val="lt1"/>
                </a:solidFill>
                <a:latin typeface="Meiryo UI" panose="020B0604030504040204" pitchFamily="50" charset="-128"/>
                <a:ea typeface="Meiryo UI" panose="020B0604030504040204" pitchFamily="50" charset="-128"/>
              </a:rPr>
            </a:br>
            <a:r>
              <a:rPr lang="en-US" altLang="ja-JP" sz="3600" b="1" dirty="0" smtClean="0">
                <a:solidFill>
                  <a:schemeClr val="lt1"/>
                </a:solidFill>
                <a:latin typeface="Meiryo UI" panose="020B0604030504040204" pitchFamily="50" charset="-128"/>
                <a:ea typeface="Meiryo UI" panose="020B0604030504040204" pitchFamily="50" charset="-128"/>
              </a:rPr>
              <a:t>SATA </a:t>
            </a:r>
            <a:r>
              <a:rPr lang="en-US" altLang="ja-JP" sz="3600" b="1" dirty="0" err="1">
                <a:solidFill>
                  <a:schemeClr val="lt1"/>
                </a:solidFill>
                <a:latin typeface="Meiryo UI" panose="020B0604030504040204" pitchFamily="50" charset="-128"/>
                <a:ea typeface="Meiryo UI" panose="020B0604030504040204" pitchFamily="50" charset="-128"/>
              </a:rPr>
              <a:t>SSD</a:t>
            </a:r>
            <a:r>
              <a:rPr lang="en-US" altLang="ja-JP" sz="3600" b="1" dirty="0" err="1" smtClean="0">
                <a:solidFill>
                  <a:schemeClr val="lt1"/>
                </a:solidFill>
                <a:latin typeface="Meiryo UI" panose="020B0604030504040204" pitchFamily="50" charset="-128"/>
                <a:ea typeface="Meiryo UI" panose="020B0604030504040204" pitchFamily="50" charset="-128"/>
              </a:rPr>
              <a:t>ではな</a:t>
            </a:r>
            <a:r>
              <a:rPr lang="ja-JP" altLang="en-US" sz="3600" b="1" dirty="0" smtClean="0">
                <a:solidFill>
                  <a:schemeClr val="lt1"/>
                </a:solidFill>
                <a:latin typeface="Meiryo UI" panose="020B0604030504040204" pitchFamily="50" charset="-128"/>
                <a:ea typeface="Meiryo UI" panose="020B0604030504040204" pitchFamily="50" charset="-128"/>
              </a:rPr>
              <a:t>く</a:t>
            </a:r>
            <a:r>
              <a:rPr lang="en-US" sz="3600" b="1" dirty="0" err="1" smtClean="0">
                <a:solidFill>
                  <a:schemeClr val="lt1"/>
                </a:solidFill>
                <a:latin typeface="Meiryo UI" panose="020B0604030504040204" pitchFamily="50" charset="-128"/>
                <a:ea typeface="Meiryo UI" panose="020B0604030504040204" pitchFamily="50" charset="-128"/>
              </a:rPr>
              <a:t>PCIe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NVMe</a:t>
            </a:r>
            <a:r>
              <a:rPr lang="en-US" sz="3600" b="1" dirty="0" smtClean="0">
                <a:solidFill>
                  <a:schemeClr val="lt1"/>
                </a:solidFill>
                <a:latin typeface="Meiryo UI" panose="020B0604030504040204" pitchFamily="50" charset="-128"/>
                <a:ea typeface="Meiryo UI" panose="020B0604030504040204" pitchFamily="50" charset="-128"/>
              </a:rPr>
              <a:t> SSD</a:t>
            </a:r>
            <a:r>
              <a:rPr lang="ja-JP" altLang="en-US" sz="3600" b="1" dirty="0" smtClean="0">
                <a:solidFill>
                  <a:schemeClr val="lt1"/>
                </a:solidFill>
                <a:latin typeface="Meiryo UI" panose="020B0604030504040204" pitchFamily="50" charset="-128"/>
                <a:ea typeface="Meiryo UI" panose="020B0604030504040204" pitchFamily="50" charset="-128"/>
              </a:rPr>
              <a:t>な</a:t>
            </a:r>
            <a:r>
              <a:rPr lang="ja-JP" altLang="en-US" sz="3600" b="1" dirty="0">
                <a:solidFill>
                  <a:schemeClr val="lt1"/>
                </a:solidFill>
                <a:latin typeface="Meiryo UI" panose="020B0604030504040204" pitchFamily="50" charset="-128"/>
                <a:ea typeface="Meiryo UI" panose="020B0604030504040204" pitchFamily="50" charset="-128"/>
              </a:rPr>
              <a:t>の</a:t>
            </a:r>
            <a:r>
              <a:rPr lang="en-US" sz="3600" b="1" dirty="0" smtClean="0">
                <a:solidFill>
                  <a:schemeClr val="lt1"/>
                </a:solidFill>
                <a:latin typeface="Meiryo UI" panose="020B0604030504040204" pitchFamily="50" charset="-128"/>
                <a:ea typeface="Meiryo UI" panose="020B0604030504040204" pitchFamily="50" charset="-128"/>
              </a:rPr>
              <a:t>か</a:t>
            </a:r>
            <a:r>
              <a:rPr lang="en-US" sz="3600" b="1" dirty="0">
                <a:solidFill>
                  <a:schemeClr val="lt1"/>
                </a:solidFill>
                <a:latin typeface="Meiryo UI" panose="020B0604030504040204" pitchFamily="50" charset="-128"/>
                <a:ea typeface="Meiryo UI" panose="020B0604030504040204" pitchFamily="50" charset="-128"/>
              </a:rPr>
              <a:t>？</a:t>
            </a:r>
            <a:endParaRPr sz="3600" b="1" dirty="0">
              <a:solidFill>
                <a:schemeClr val="lt1"/>
              </a:solidFill>
              <a:latin typeface="Meiryo UI" panose="020B0604030504040204" pitchFamily="50" charset="-128"/>
              <a:ea typeface="Meiryo UI" panose="020B0604030504040204" pitchFamily="50" charset="-128"/>
              <a:sym typeface="Arial"/>
            </a:endParaRPr>
          </a:p>
        </p:txBody>
      </p:sp>
      <p:grpSp>
        <p:nvGrpSpPr>
          <p:cNvPr id="134" name="Google Shape;134;p23"/>
          <p:cNvGrpSpPr/>
          <p:nvPr/>
        </p:nvGrpSpPr>
        <p:grpSpPr>
          <a:xfrm>
            <a:off x="507571" y="2004009"/>
            <a:ext cx="11280236" cy="5261495"/>
            <a:chOff x="343753" y="1974192"/>
            <a:chExt cx="11565263" cy="5363984"/>
          </a:xfrm>
        </p:grpSpPr>
        <p:sp>
          <p:nvSpPr>
            <p:cNvPr id="135" name="Google Shape;135;p23"/>
            <p:cNvSpPr/>
            <p:nvPr/>
          </p:nvSpPr>
          <p:spPr>
            <a:xfrm flipH="1">
              <a:off x="5741721" y="1974192"/>
              <a:ext cx="6041502" cy="5350735"/>
            </a:xfrm>
            <a:prstGeom prst="snip2DiagRect">
              <a:avLst>
                <a:gd name="adj1" fmla="val 0"/>
                <a:gd name="adj2" fmla="val 7528"/>
              </a:avLst>
            </a:prstGeom>
            <a:gradFill>
              <a:gsLst>
                <a:gs pos="0">
                  <a:schemeClr val="lt1"/>
                </a:gs>
                <a:gs pos="66000">
                  <a:schemeClr val="lt1"/>
                </a:gs>
                <a:gs pos="100000">
                  <a:srgbClr val="FFFFFF">
                    <a:alpha val="35686"/>
                  </a:srgbClr>
                </a:gs>
              </a:gsLst>
              <a:lin ang="5400000" scaled="0"/>
            </a:gradFill>
            <a:ln w="12700" cap="flat" cmpd="sng">
              <a:solidFill>
                <a:srgbClr val="9097A9"/>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136" name="Google Shape;136;p23"/>
            <p:cNvSpPr/>
            <p:nvPr/>
          </p:nvSpPr>
          <p:spPr>
            <a:xfrm flipH="1">
              <a:off x="343753" y="1987441"/>
              <a:ext cx="5209453" cy="5350735"/>
            </a:xfrm>
            <a:prstGeom prst="snip2DiagRect">
              <a:avLst>
                <a:gd name="adj1" fmla="val 0"/>
                <a:gd name="adj2" fmla="val 7528"/>
              </a:avLst>
            </a:prstGeom>
            <a:gradFill>
              <a:gsLst>
                <a:gs pos="0">
                  <a:schemeClr val="lt1"/>
                </a:gs>
                <a:gs pos="66000">
                  <a:schemeClr val="lt1"/>
                </a:gs>
                <a:gs pos="100000">
                  <a:srgbClr val="FFFFFF">
                    <a:alpha val="35686"/>
                  </a:srgbClr>
                </a:gs>
              </a:gsLst>
              <a:lin ang="5400000" scaled="0"/>
            </a:gradFill>
            <a:ln w="12700" cap="flat" cmpd="sng">
              <a:solidFill>
                <a:srgbClr val="9097A9"/>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137" name="Google Shape;137;p23"/>
            <p:cNvSpPr txBox="1"/>
            <p:nvPr/>
          </p:nvSpPr>
          <p:spPr>
            <a:xfrm>
              <a:off x="581505" y="2240663"/>
              <a:ext cx="4464100" cy="10354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000" b="1" dirty="0">
                  <a:solidFill>
                    <a:srgbClr val="055995"/>
                  </a:solidFill>
                  <a:latin typeface="Meiryo UI" panose="020B0604030504040204" pitchFamily="50" charset="-128"/>
                  <a:ea typeface="Meiryo UI" panose="020B0604030504040204" pitchFamily="50" charset="-128"/>
                </a:rPr>
                <a:t>最大帯域幅</a:t>
              </a:r>
              <a:r>
                <a:rPr lang="en-US" sz="3000" b="1" dirty="0">
                  <a:solidFill>
                    <a:srgbClr val="055995"/>
                  </a:solidFill>
                  <a:latin typeface="Meiryo UI" panose="020B0604030504040204" pitchFamily="50" charset="-128"/>
                  <a:ea typeface="Meiryo UI" panose="020B0604030504040204" pitchFamily="50" charset="-128"/>
                  <a:sym typeface="Arial"/>
                </a:rPr>
                <a:t/>
              </a:r>
              <a:br>
                <a:rPr lang="en-US" sz="3000" b="1" dirty="0">
                  <a:solidFill>
                    <a:srgbClr val="055995"/>
                  </a:solidFill>
                  <a:latin typeface="Meiryo UI" panose="020B0604030504040204" pitchFamily="50" charset="-128"/>
                  <a:ea typeface="Meiryo UI" panose="020B0604030504040204" pitchFamily="50" charset="-128"/>
                  <a:sym typeface="Arial"/>
                </a:rPr>
              </a:br>
              <a:r>
                <a:rPr lang="en-US" sz="3000" b="1" dirty="0">
                  <a:solidFill>
                    <a:srgbClr val="055995"/>
                  </a:solidFill>
                  <a:latin typeface="Meiryo UI" panose="020B0604030504040204" pitchFamily="50" charset="-128"/>
                  <a:ea typeface="Meiryo UI" panose="020B0604030504040204" pitchFamily="50" charset="-128"/>
                  <a:sym typeface="Arial"/>
                </a:rPr>
                <a:t>64 Gb/s (8GB/s)</a:t>
              </a:r>
              <a:endParaRPr sz="3000" b="1" dirty="0">
                <a:solidFill>
                  <a:srgbClr val="055995"/>
                </a:solidFill>
                <a:latin typeface="Meiryo UI" panose="020B0604030504040204" pitchFamily="50" charset="-128"/>
                <a:ea typeface="Meiryo UI" panose="020B0604030504040204" pitchFamily="50" charset="-128"/>
                <a:sym typeface="Arial"/>
              </a:endParaRPr>
            </a:p>
          </p:txBody>
        </p:sp>
        <p:sp>
          <p:nvSpPr>
            <p:cNvPr id="138" name="Google Shape;138;p23"/>
            <p:cNvSpPr txBox="1"/>
            <p:nvPr/>
          </p:nvSpPr>
          <p:spPr>
            <a:xfrm>
              <a:off x="5875966" y="2219651"/>
              <a:ext cx="5418471" cy="10354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000" b="1" dirty="0" smtClean="0">
                  <a:solidFill>
                    <a:srgbClr val="055995"/>
                  </a:solidFill>
                  <a:latin typeface="Meiryo UI" panose="020B0604030504040204" pitchFamily="50" charset="-128"/>
                  <a:ea typeface="Meiryo UI" panose="020B0604030504040204" pitchFamily="50" charset="-128"/>
                </a:rPr>
                <a:t>低遅延性、</a:t>
              </a:r>
              <a:r>
                <a:rPr lang="en-US" sz="3000" b="1" dirty="0">
                  <a:solidFill>
                    <a:srgbClr val="055995"/>
                  </a:solidFill>
                  <a:latin typeface="Meiryo UI" panose="020B0604030504040204" pitchFamily="50" charset="-128"/>
                  <a:ea typeface="Meiryo UI" panose="020B0604030504040204" pitchFamily="50" charset="-128"/>
                  <a:sym typeface="Arial"/>
                </a:rPr>
                <a:t/>
              </a:r>
              <a:br>
                <a:rPr lang="en-US" sz="3000" b="1" dirty="0">
                  <a:solidFill>
                    <a:srgbClr val="055995"/>
                  </a:solidFill>
                  <a:latin typeface="Meiryo UI" panose="020B0604030504040204" pitchFamily="50" charset="-128"/>
                  <a:ea typeface="Meiryo UI" panose="020B0604030504040204" pitchFamily="50" charset="-128"/>
                  <a:sym typeface="Arial"/>
                </a:rPr>
              </a:br>
              <a:r>
                <a:rPr lang="ja-JP" altLang="en-US" sz="3000" b="1" dirty="0">
                  <a:solidFill>
                    <a:srgbClr val="055995"/>
                  </a:solidFill>
                  <a:latin typeface="Meiryo UI" panose="020B0604030504040204" pitchFamily="50" charset="-128"/>
                  <a:ea typeface="Meiryo UI" panose="020B0604030504040204" pitchFamily="50" charset="-128"/>
                </a:rPr>
                <a:t>非常に</a:t>
              </a:r>
              <a:r>
                <a:rPr lang="ja-JP" altLang="en-US" sz="3000" b="1" dirty="0" smtClean="0">
                  <a:solidFill>
                    <a:srgbClr val="055995"/>
                  </a:solidFill>
                  <a:latin typeface="Meiryo UI" panose="020B0604030504040204" pitchFamily="50" charset="-128"/>
                  <a:ea typeface="Meiryo UI" panose="020B0604030504040204" pitchFamily="50" charset="-128"/>
                </a:rPr>
                <a:t>短いデータパス</a:t>
              </a:r>
              <a:endParaRPr sz="3000" b="1" dirty="0">
                <a:solidFill>
                  <a:srgbClr val="055995"/>
                </a:solidFill>
                <a:latin typeface="Meiryo UI" panose="020B0604030504040204" pitchFamily="50" charset="-128"/>
                <a:ea typeface="Meiryo UI" panose="020B0604030504040204" pitchFamily="50" charset="-128"/>
                <a:sym typeface="Arial"/>
              </a:endParaRPr>
            </a:p>
          </p:txBody>
        </p:sp>
        <p:grpSp>
          <p:nvGrpSpPr>
            <p:cNvPr id="139" name="Google Shape;139;p23"/>
            <p:cNvGrpSpPr/>
            <p:nvPr/>
          </p:nvGrpSpPr>
          <p:grpSpPr>
            <a:xfrm>
              <a:off x="465343" y="3010450"/>
              <a:ext cx="5008184" cy="4278607"/>
              <a:chOff x="149398" y="2871226"/>
              <a:chExt cx="5345776" cy="4567017"/>
            </a:xfrm>
          </p:grpSpPr>
          <p:sp>
            <p:nvSpPr>
              <p:cNvPr id="140" name="Google Shape;140;p23"/>
              <p:cNvSpPr txBox="1"/>
              <p:nvPr/>
            </p:nvSpPr>
            <p:spPr>
              <a:xfrm>
                <a:off x="149398" y="3851756"/>
                <a:ext cx="1674401" cy="33487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b="1" dirty="0" err="1">
                    <a:solidFill>
                      <a:srgbClr val="020916"/>
                    </a:solidFill>
                    <a:latin typeface="Meiryo UI" panose="020B0604030504040204" pitchFamily="50" charset="-128"/>
                    <a:ea typeface="Meiryo UI" panose="020B0604030504040204" pitchFamily="50" charset="-128"/>
                    <a:sym typeface="Arial"/>
                  </a:rPr>
                  <a:t>PCIe</a:t>
                </a:r>
                <a:r>
                  <a:rPr lang="en-US" b="1" dirty="0">
                    <a:solidFill>
                      <a:srgbClr val="020916"/>
                    </a:solidFill>
                    <a:latin typeface="Meiryo UI" panose="020B0604030504040204" pitchFamily="50" charset="-128"/>
                    <a:ea typeface="Meiryo UI" panose="020B0604030504040204" pitchFamily="50" charset="-128"/>
                    <a:sym typeface="Arial"/>
                  </a:rPr>
                  <a:t> Gen4 x4</a:t>
                </a:r>
                <a:endParaRPr b="1" dirty="0">
                  <a:solidFill>
                    <a:srgbClr val="020916"/>
                  </a:solidFill>
                  <a:latin typeface="Meiryo UI" panose="020B0604030504040204" pitchFamily="50" charset="-128"/>
                  <a:ea typeface="Meiryo UI" panose="020B0604030504040204" pitchFamily="50" charset="-128"/>
                  <a:sym typeface="Arial"/>
                </a:endParaRPr>
              </a:p>
            </p:txBody>
          </p:sp>
          <p:sp>
            <p:nvSpPr>
              <p:cNvPr id="141" name="Google Shape;141;p23"/>
              <p:cNvSpPr txBox="1"/>
              <p:nvPr/>
            </p:nvSpPr>
            <p:spPr>
              <a:xfrm>
                <a:off x="149398" y="4606729"/>
                <a:ext cx="1674401" cy="33487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b="1" dirty="0" err="1" smtClean="0">
                    <a:solidFill>
                      <a:srgbClr val="020916"/>
                    </a:solidFill>
                    <a:latin typeface="Meiryo UI" panose="020B0604030504040204" pitchFamily="50" charset="-128"/>
                    <a:ea typeface="Meiryo UI" panose="020B0604030504040204" pitchFamily="50" charset="-128"/>
                    <a:sym typeface="Arial"/>
                  </a:rPr>
                  <a:t>PCIe</a:t>
                </a:r>
                <a:r>
                  <a:rPr lang="en-US" b="1" dirty="0" smtClean="0">
                    <a:solidFill>
                      <a:srgbClr val="020916"/>
                    </a:solidFill>
                    <a:latin typeface="Meiryo UI" panose="020B0604030504040204" pitchFamily="50" charset="-128"/>
                    <a:ea typeface="Meiryo UI" panose="020B0604030504040204" pitchFamily="50" charset="-128"/>
                    <a:sym typeface="Arial"/>
                  </a:rPr>
                  <a:t> </a:t>
                </a:r>
                <a:r>
                  <a:rPr lang="en-US" b="1" dirty="0">
                    <a:solidFill>
                      <a:srgbClr val="020916"/>
                    </a:solidFill>
                    <a:latin typeface="Meiryo UI" panose="020B0604030504040204" pitchFamily="50" charset="-128"/>
                    <a:ea typeface="Meiryo UI" panose="020B0604030504040204" pitchFamily="50" charset="-128"/>
                    <a:sym typeface="Arial"/>
                  </a:rPr>
                  <a:t>Gen3 x4</a:t>
                </a:r>
                <a:endParaRPr b="1" dirty="0">
                  <a:solidFill>
                    <a:srgbClr val="020916"/>
                  </a:solidFill>
                  <a:latin typeface="Meiryo UI" panose="020B0604030504040204" pitchFamily="50" charset="-128"/>
                  <a:ea typeface="Meiryo UI" panose="020B0604030504040204" pitchFamily="50" charset="-128"/>
                  <a:sym typeface="Arial"/>
                </a:endParaRPr>
              </a:p>
            </p:txBody>
          </p:sp>
          <p:sp>
            <p:nvSpPr>
              <p:cNvPr id="142" name="Google Shape;142;p23"/>
              <p:cNvSpPr txBox="1"/>
              <p:nvPr/>
            </p:nvSpPr>
            <p:spPr>
              <a:xfrm>
                <a:off x="1018769" y="5375783"/>
                <a:ext cx="805029" cy="33487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b="1" dirty="0">
                    <a:solidFill>
                      <a:srgbClr val="020916"/>
                    </a:solidFill>
                    <a:latin typeface="Meiryo UI" panose="020B0604030504040204" pitchFamily="50" charset="-128"/>
                    <a:ea typeface="Meiryo UI" panose="020B0604030504040204" pitchFamily="50" charset="-128"/>
                    <a:sym typeface="Arial"/>
                  </a:rPr>
                  <a:t>SAS</a:t>
                </a:r>
                <a:endParaRPr b="1" dirty="0">
                  <a:solidFill>
                    <a:srgbClr val="020916"/>
                  </a:solidFill>
                  <a:latin typeface="Meiryo UI" panose="020B0604030504040204" pitchFamily="50" charset="-128"/>
                  <a:ea typeface="Meiryo UI" panose="020B0604030504040204" pitchFamily="50" charset="-128"/>
                  <a:sym typeface="Arial"/>
                </a:endParaRPr>
              </a:p>
            </p:txBody>
          </p:sp>
          <p:sp>
            <p:nvSpPr>
              <p:cNvPr id="143" name="Google Shape;143;p23"/>
              <p:cNvSpPr txBox="1"/>
              <p:nvPr/>
            </p:nvSpPr>
            <p:spPr>
              <a:xfrm>
                <a:off x="995421" y="6116676"/>
                <a:ext cx="828378" cy="33487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b="1" dirty="0">
                    <a:solidFill>
                      <a:srgbClr val="020916"/>
                    </a:solidFill>
                    <a:latin typeface="Meiryo UI" panose="020B0604030504040204" pitchFamily="50" charset="-128"/>
                    <a:ea typeface="Meiryo UI" panose="020B0604030504040204" pitchFamily="50" charset="-128"/>
                    <a:sym typeface="Arial"/>
                  </a:rPr>
                  <a:t>SATA</a:t>
                </a:r>
                <a:endParaRPr b="1" dirty="0">
                  <a:solidFill>
                    <a:srgbClr val="020916"/>
                  </a:solidFill>
                  <a:latin typeface="Meiryo UI" panose="020B0604030504040204" pitchFamily="50" charset="-128"/>
                  <a:ea typeface="Meiryo UI" panose="020B0604030504040204" pitchFamily="50" charset="-128"/>
                  <a:sym typeface="Arial"/>
                </a:endParaRPr>
              </a:p>
            </p:txBody>
          </p:sp>
          <p:grpSp>
            <p:nvGrpSpPr>
              <p:cNvPr id="144" name="Google Shape;144;p23"/>
              <p:cNvGrpSpPr/>
              <p:nvPr/>
            </p:nvGrpSpPr>
            <p:grpSpPr>
              <a:xfrm>
                <a:off x="1661747" y="2871226"/>
                <a:ext cx="3833427" cy="4567017"/>
                <a:chOff x="1308527" y="2871226"/>
                <a:chExt cx="3833427" cy="4567017"/>
              </a:xfrm>
            </p:grpSpPr>
            <p:pic>
              <p:nvPicPr>
                <p:cNvPr id="145" name="Google Shape;145;p23"/>
                <p:cNvPicPr preferRelativeResize="0"/>
                <p:nvPr/>
              </p:nvPicPr>
              <p:blipFill rotWithShape="1">
                <a:blip r:embed="rId3">
                  <a:alphaModFix/>
                </a:blip>
                <a:srcRect l="385" t="4659" r="61038" b="6923"/>
                <a:stretch/>
              </p:blipFill>
              <p:spPr>
                <a:xfrm>
                  <a:off x="1308527" y="2871226"/>
                  <a:ext cx="3833427" cy="4567017"/>
                </a:xfrm>
                <a:prstGeom prst="rect">
                  <a:avLst/>
                </a:prstGeom>
                <a:noFill/>
                <a:ln>
                  <a:noFill/>
                </a:ln>
              </p:spPr>
            </p:pic>
            <p:sp>
              <p:nvSpPr>
                <p:cNvPr id="146" name="Google Shape;146;p23"/>
                <p:cNvSpPr txBox="1"/>
                <p:nvPr/>
              </p:nvSpPr>
              <p:spPr>
                <a:xfrm>
                  <a:off x="2067435" y="3794007"/>
                  <a:ext cx="962418" cy="267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00" b="1" dirty="0">
                      <a:solidFill>
                        <a:srgbClr val="A5EE00"/>
                      </a:solidFill>
                      <a:latin typeface="Meiryo UI" panose="020B0604030504040204" pitchFamily="50" charset="-128"/>
                      <a:ea typeface="Meiryo UI" panose="020B0604030504040204" pitchFamily="50" charset="-128"/>
                      <a:cs typeface="Calibri"/>
                      <a:sym typeface="Microsoft JhengHei"/>
                    </a:rPr>
                    <a:t>最大</a:t>
                  </a:r>
                  <a:endParaRPr sz="1000" b="1" dirty="0">
                    <a:solidFill>
                      <a:srgbClr val="A5EE00"/>
                    </a:solidFill>
                    <a:latin typeface="Meiryo UI" panose="020B0604030504040204" pitchFamily="50" charset="-128"/>
                    <a:ea typeface="Meiryo UI" panose="020B0604030504040204" pitchFamily="50" charset="-128"/>
                    <a:cs typeface="Calibri"/>
                    <a:sym typeface="Calibri"/>
                  </a:endParaRPr>
                </a:p>
              </p:txBody>
            </p:sp>
            <p:sp>
              <p:nvSpPr>
                <p:cNvPr id="147" name="Google Shape;147;p23"/>
                <p:cNvSpPr txBox="1"/>
                <p:nvPr/>
              </p:nvSpPr>
              <p:spPr>
                <a:xfrm>
                  <a:off x="2064883" y="4550437"/>
                  <a:ext cx="962418" cy="267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00" b="1" dirty="0">
                      <a:solidFill>
                        <a:srgbClr val="8FBDCC"/>
                      </a:solidFill>
                      <a:latin typeface="Meiryo UI" panose="020B0604030504040204" pitchFamily="50" charset="-128"/>
                      <a:ea typeface="Meiryo UI" panose="020B0604030504040204" pitchFamily="50" charset="-128"/>
                      <a:cs typeface="Calibri"/>
                      <a:sym typeface="Microsoft JhengHei"/>
                    </a:rPr>
                    <a:t>最大</a:t>
                  </a:r>
                  <a:endParaRPr sz="1000" b="1" dirty="0">
                    <a:solidFill>
                      <a:srgbClr val="8FBDCC"/>
                    </a:solidFill>
                    <a:latin typeface="Meiryo UI" panose="020B0604030504040204" pitchFamily="50" charset="-128"/>
                    <a:ea typeface="Meiryo UI" panose="020B0604030504040204" pitchFamily="50" charset="-128"/>
                    <a:cs typeface="Calibri"/>
                    <a:sym typeface="Calibri"/>
                  </a:endParaRPr>
                </a:p>
              </p:txBody>
            </p:sp>
            <p:sp>
              <p:nvSpPr>
                <p:cNvPr id="148" name="Google Shape;148;p23"/>
                <p:cNvSpPr txBox="1"/>
                <p:nvPr/>
              </p:nvSpPr>
              <p:spPr>
                <a:xfrm>
                  <a:off x="2064883" y="5318369"/>
                  <a:ext cx="962418" cy="267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00" b="1" dirty="0">
                      <a:solidFill>
                        <a:srgbClr val="8FBDCC"/>
                      </a:solidFill>
                      <a:latin typeface="Meiryo UI" panose="020B0604030504040204" pitchFamily="50" charset="-128"/>
                      <a:ea typeface="Meiryo UI" panose="020B0604030504040204" pitchFamily="50" charset="-128"/>
                      <a:cs typeface="Calibri"/>
                      <a:sym typeface="Microsoft JhengHei"/>
                    </a:rPr>
                    <a:t>最大</a:t>
                  </a:r>
                  <a:endParaRPr sz="1000" b="1" dirty="0">
                    <a:solidFill>
                      <a:srgbClr val="8FBDCC"/>
                    </a:solidFill>
                    <a:latin typeface="Meiryo UI" panose="020B0604030504040204" pitchFamily="50" charset="-128"/>
                    <a:ea typeface="Meiryo UI" panose="020B0604030504040204" pitchFamily="50" charset="-128"/>
                    <a:cs typeface="Calibri"/>
                    <a:sym typeface="Calibri"/>
                  </a:endParaRPr>
                </a:p>
              </p:txBody>
            </p:sp>
            <p:sp>
              <p:nvSpPr>
                <p:cNvPr id="149" name="Google Shape;149;p23"/>
                <p:cNvSpPr txBox="1"/>
                <p:nvPr/>
              </p:nvSpPr>
              <p:spPr>
                <a:xfrm>
                  <a:off x="1849613" y="6058649"/>
                  <a:ext cx="962418" cy="267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000" b="1" dirty="0">
                      <a:solidFill>
                        <a:srgbClr val="8FBDCC"/>
                      </a:solidFill>
                      <a:latin typeface="Meiryo UI" panose="020B0604030504040204" pitchFamily="50" charset="-128"/>
                      <a:ea typeface="Meiryo UI" panose="020B0604030504040204" pitchFamily="50" charset="-128"/>
                      <a:cs typeface="Calibri"/>
                      <a:sym typeface="Microsoft JhengHei"/>
                    </a:rPr>
                    <a:t>最大</a:t>
                  </a:r>
                  <a:endParaRPr sz="1000" b="1" dirty="0">
                    <a:solidFill>
                      <a:srgbClr val="8FBDCC"/>
                    </a:solidFill>
                    <a:latin typeface="Meiryo UI" panose="020B0604030504040204" pitchFamily="50" charset="-128"/>
                    <a:ea typeface="Meiryo UI" panose="020B0604030504040204" pitchFamily="50" charset="-128"/>
                    <a:cs typeface="Calibri"/>
                    <a:sym typeface="Calibri"/>
                  </a:endParaRPr>
                </a:p>
              </p:txBody>
            </p:sp>
          </p:grpSp>
        </p:grpSp>
        <p:grpSp>
          <p:nvGrpSpPr>
            <p:cNvPr id="150" name="Google Shape;150;p23"/>
            <p:cNvGrpSpPr/>
            <p:nvPr/>
          </p:nvGrpSpPr>
          <p:grpSpPr>
            <a:xfrm>
              <a:off x="5875966" y="3601674"/>
              <a:ext cx="6033050" cy="2668783"/>
              <a:chOff x="5575607" y="3623423"/>
              <a:chExt cx="6849959" cy="3030153"/>
            </a:xfrm>
          </p:grpSpPr>
          <p:pic>
            <p:nvPicPr>
              <p:cNvPr id="151" name="Google Shape;151;p23"/>
              <p:cNvPicPr preferRelativeResize="0"/>
              <p:nvPr/>
            </p:nvPicPr>
            <p:blipFill rotWithShape="1">
              <a:blip r:embed="rId3">
                <a:alphaModFix/>
              </a:blip>
              <a:srcRect l="38992" t="17372" r="-4734" b="60250"/>
              <a:stretch/>
            </p:blipFill>
            <p:spPr>
              <a:xfrm>
                <a:off x="6300592" y="3623423"/>
                <a:ext cx="5969125" cy="1056141"/>
              </a:xfrm>
              <a:prstGeom prst="rect">
                <a:avLst/>
              </a:prstGeom>
              <a:noFill/>
              <a:ln>
                <a:noFill/>
              </a:ln>
            </p:spPr>
          </p:pic>
          <p:sp>
            <p:nvSpPr>
              <p:cNvPr id="152" name="Google Shape;152;p23"/>
              <p:cNvSpPr txBox="1"/>
              <p:nvPr/>
            </p:nvSpPr>
            <p:spPr>
              <a:xfrm>
                <a:off x="6375301" y="4440419"/>
                <a:ext cx="792207" cy="302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データ</a:t>
                </a:r>
                <a:endParaRPr sz="1100" dirty="0">
                  <a:solidFill>
                    <a:srgbClr val="020916"/>
                  </a:solidFill>
                  <a:latin typeface="Meiryo UI" panose="020B0604030504040204" pitchFamily="50" charset="-128"/>
                  <a:ea typeface="Meiryo UI" panose="020B0604030504040204" pitchFamily="50" charset="-128"/>
                  <a:cs typeface="Microsoft JhengHei"/>
                  <a:sym typeface="Microsoft JhengHei"/>
                </a:endParaRPr>
              </a:p>
            </p:txBody>
          </p:sp>
          <p:sp>
            <p:nvSpPr>
              <p:cNvPr id="153" name="Google Shape;153;p23"/>
              <p:cNvSpPr txBox="1"/>
              <p:nvPr/>
            </p:nvSpPr>
            <p:spPr>
              <a:xfrm>
                <a:off x="7189533" y="4452109"/>
                <a:ext cx="1215170" cy="3028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err="1" smtClean="0">
                    <a:solidFill>
                      <a:srgbClr val="020916"/>
                    </a:solidFill>
                    <a:latin typeface="Meiryo UI" panose="020B0604030504040204" pitchFamily="50" charset="-128"/>
                    <a:ea typeface="Meiryo UI" panose="020B0604030504040204" pitchFamily="50" charset="-128"/>
                    <a:cs typeface="Microsoft JhengHei"/>
                    <a:sym typeface="Microsoft JhengHei"/>
                  </a:rPr>
                  <a:t>PCIe</a:t>
                </a:r>
                <a:r>
                  <a:rPr lang="ja-JP" alt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チャネル</a:t>
                </a:r>
                <a:endParaRPr sz="1100" dirty="0">
                  <a:solidFill>
                    <a:srgbClr val="020916"/>
                  </a:solidFill>
                  <a:latin typeface="Meiryo UI" panose="020B0604030504040204" pitchFamily="50" charset="-128"/>
                  <a:ea typeface="Meiryo UI" panose="020B0604030504040204" pitchFamily="50" charset="-128"/>
                  <a:cs typeface="Microsoft JhengHei"/>
                  <a:sym typeface="Microsoft JhengHei"/>
                </a:endParaRPr>
              </a:p>
            </p:txBody>
          </p:sp>
          <p:sp>
            <p:nvSpPr>
              <p:cNvPr id="154" name="Google Shape;154;p23"/>
              <p:cNvSpPr txBox="1"/>
              <p:nvPr/>
            </p:nvSpPr>
            <p:spPr>
              <a:xfrm>
                <a:off x="8395704" y="4451415"/>
                <a:ext cx="709246" cy="302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CPU</a:t>
                </a:r>
                <a:endParaRPr sz="1100" dirty="0">
                  <a:solidFill>
                    <a:srgbClr val="020916"/>
                  </a:solidFill>
                  <a:latin typeface="Meiryo UI" panose="020B0604030504040204" pitchFamily="50" charset="-128"/>
                  <a:ea typeface="Meiryo UI" panose="020B0604030504040204" pitchFamily="50" charset="-128"/>
                  <a:cs typeface="Microsoft JhengHei"/>
                  <a:sym typeface="Microsoft JhengHei"/>
                </a:endParaRPr>
              </a:p>
            </p:txBody>
          </p:sp>
          <p:sp>
            <p:nvSpPr>
              <p:cNvPr id="155" name="Google Shape;155;p23"/>
              <p:cNvSpPr txBox="1"/>
              <p:nvPr/>
            </p:nvSpPr>
            <p:spPr>
              <a:xfrm>
                <a:off x="9098619" y="4441947"/>
                <a:ext cx="1637716" cy="302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アプリケーション</a:t>
                </a:r>
                <a:endParaRPr sz="1100" dirty="0">
                  <a:solidFill>
                    <a:srgbClr val="020916"/>
                  </a:solidFill>
                  <a:latin typeface="Meiryo UI" panose="020B0604030504040204" pitchFamily="50" charset="-128"/>
                  <a:ea typeface="Meiryo UI" panose="020B0604030504040204" pitchFamily="50" charset="-128"/>
                  <a:cs typeface="Microsoft JhengHei"/>
                  <a:sym typeface="Microsoft JhengHei"/>
                </a:endParaRPr>
              </a:p>
            </p:txBody>
          </p:sp>
          <p:sp>
            <p:nvSpPr>
              <p:cNvPr id="156" name="Google Shape;156;p23"/>
              <p:cNvSpPr txBox="1"/>
              <p:nvPr/>
            </p:nvSpPr>
            <p:spPr>
              <a:xfrm>
                <a:off x="5589473" y="3927012"/>
                <a:ext cx="877857" cy="356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err="1">
                    <a:solidFill>
                      <a:srgbClr val="020916"/>
                    </a:solidFill>
                    <a:latin typeface="Meiryo UI" panose="020B0604030504040204" pitchFamily="50" charset="-128"/>
                    <a:ea typeface="Meiryo UI" panose="020B0604030504040204" pitchFamily="50" charset="-128"/>
                    <a:sym typeface="Arial"/>
                  </a:rPr>
                  <a:t>NVMe</a:t>
                </a:r>
                <a:endParaRPr sz="1400" b="1" dirty="0">
                  <a:solidFill>
                    <a:srgbClr val="020916"/>
                  </a:solidFill>
                  <a:latin typeface="Meiryo UI" panose="020B0604030504040204" pitchFamily="50" charset="-128"/>
                  <a:ea typeface="Meiryo UI" panose="020B0604030504040204" pitchFamily="50" charset="-128"/>
                  <a:sym typeface="Arial"/>
                </a:endParaRPr>
              </a:p>
            </p:txBody>
          </p:sp>
          <p:pic>
            <p:nvPicPr>
              <p:cNvPr id="157" name="Google Shape;157;p23"/>
              <p:cNvPicPr preferRelativeResize="0"/>
              <p:nvPr/>
            </p:nvPicPr>
            <p:blipFill rotWithShape="1">
              <a:blip r:embed="rId3">
                <a:alphaModFix/>
              </a:blip>
              <a:srcRect l="38992" t="57423" r="-4734" b="20197"/>
              <a:stretch/>
            </p:blipFill>
            <p:spPr>
              <a:xfrm>
                <a:off x="6336097" y="5141923"/>
                <a:ext cx="5969125" cy="1056141"/>
              </a:xfrm>
              <a:prstGeom prst="rect">
                <a:avLst/>
              </a:prstGeom>
              <a:noFill/>
              <a:ln>
                <a:noFill/>
              </a:ln>
            </p:spPr>
          </p:pic>
          <p:sp>
            <p:nvSpPr>
              <p:cNvPr id="158" name="Google Shape;158;p23"/>
              <p:cNvSpPr txBox="1"/>
              <p:nvPr/>
            </p:nvSpPr>
            <p:spPr>
              <a:xfrm>
                <a:off x="6422374" y="5958919"/>
                <a:ext cx="756702" cy="302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データ</a:t>
                </a:r>
                <a:endParaRPr sz="1100" dirty="0">
                  <a:solidFill>
                    <a:srgbClr val="020916"/>
                  </a:solidFill>
                  <a:latin typeface="Meiryo UI" panose="020B0604030504040204" pitchFamily="50" charset="-128"/>
                  <a:ea typeface="Meiryo UI" panose="020B0604030504040204" pitchFamily="50" charset="-128"/>
                  <a:cs typeface="Microsoft JhengHei"/>
                  <a:sym typeface="Microsoft JhengHei"/>
                </a:endParaRPr>
              </a:p>
            </p:txBody>
          </p:sp>
          <p:sp>
            <p:nvSpPr>
              <p:cNvPr id="159" name="Google Shape;159;p23"/>
              <p:cNvSpPr txBox="1"/>
              <p:nvPr/>
            </p:nvSpPr>
            <p:spPr>
              <a:xfrm>
                <a:off x="6973867" y="5958919"/>
                <a:ext cx="1078949" cy="6946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cs typeface="Microsoft JhengHei"/>
                    <a:sym typeface="Microsoft JhengHei"/>
                  </a:rPr>
                  <a:t>SAS / SATA</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100" dirty="0">
                    <a:solidFill>
                      <a:schemeClr val="dk1"/>
                    </a:solidFill>
                    <a:latin typeface="Meiryo UI" panose="020B0604030504040204" pitchFamily="50" charset="-128"/>
                    <a:ea typeface="Meiryo UI" panose="020B0604030504040204" pitchFamily="50" charset="-128"/>
                    <a:cs typeface="Microsoft JhengHei"/>
                    <a:sym typeface="Microsoft JhengHei"/>
                  </a:rPr>
                  <a:t>チャネル</a:t>
                </a:r>
                <a:endParaRPr sz="1100" dirty="0">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160" name="Google Shape;160;p23"/>
              <p:cNvSpPr txBox="1"/>
              <p:nvPr/>
            </p:nvSpPr>
            <p:spPr>
              <a:xfrm>
                <a:off x="7773474" y="5976367"/>
                <a:ext cx="1268180" cy="4987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HBA /</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コントローラ</a:t>
                </a:r>
                <a:endParaRPr sz="1100" dirty="0">
                  <a:solidFill>
                    <a:srgbClr val="020916"/>
                  </a:solidFill>
                  <a:latin typeface="Meiryo UI" panose="020B0604030504040204" pitchFamily="50" charset="-128"/>
                  <a:ea typeface="Meiryo UI" panose="020B0604030504040204" pitchFamily="50" charset="-128"/>
                  <a:cs typeface="Microsoft JhengHei"/>
                  <a:sym typeface="Microsoft JhengHei"/>
                </a:endParaRPr>
              </a:p>
            </p:txBody>
          </p:sp>
          <p:sp>
            <p:nvSpPr>
              <p:cNvPr id="161" name="Google Shape;161;p23"/>
              <p:cNvSpPr txBox="1"/>
              <p:nvPr/>
            </p:nvSpPr>
            <p:spPr>
              <a:xfrm>
                <a:off x="10877204" y="5958920"/>
                <a:ext cx="1548362" cy="302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100" dirty="0">
                    <a:solidFill>
                      <a:srgbClr val="020916"/>
                    </a:solidFill>
                    <a:latin typeface="Meiryo UI" panose="020B0604030504040204" pitchFamily="50" charset="-128"/>
                    <a:ea typeface="Meiryo UI" panose="020B0604030504040204" pitchFamily="50" charset="-128"/>
                    <a:cs typeface="Microsoft JhengHei"/>
                    <a:sym typeface="Microsoft JhengHei"/>
                  </a:rPr>
                  <a:t>アプリケーション</a:t>
                </a:r>
                <a:endParaRPr sz="1100" dirty="0">
                  <a:solidFill>
                    <a:srgbClr val="020916"/>
                  </a:solidFill>
                  <a:latin typeface="Meiryo UI" panose="020B0604030504040204" pitchFamily="50" charset="-128"/>
                  <a:ea typeface="Meiryo UI" panose="020B0604030504040204" pitchFamily="50" charset="-128"/>
                  <a:cs typeface="Microsoft JhengHei"/>
                  <a:sym typeface="Microsoft JhengHei"/>
                </a:endParaRPr>
              </a:p>
            </p:txBody>
          </p:sp>
          <p:sp>
            <p:nvSpPr>
              <p:cNvPr id="162" name="Google Shape;162;p23"/>
              <p:cNvSpPr txBox="1"/>
              <p:nvPr/>
            </p:nvSpPr>
            <p:spPr>
              <a:xfrm>
                <a:off x="5575607" y="5320200"/>
                <a:ext cx="822328" cy="615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020916"/>
                    </a:solidFill>
                    <a:latin typeface="Meiryo UI" panose="020B0604030504040204" pitchFamily="50" charset="-128"/>
                    <a:ea typeface="Meiryo UI" panose="020B0604030504040204" pitchFamily="50" charset="-128"/>
                    <a:sym typeface="Arial"/>
                  </a:rPr>
                  <a:t>SAS/</a:t>
                </a:r>
                <a:endParaRPr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400" b="1" dirty="0">
                    <a:solidFill>
                      <a:srgbClr val="020916"/>
                    </a:solidFill>
                    <a:latin typeface="Meiryo UI" panose="020B0604030504040204" pitchFamily="50" charset="-128"/>
                    <a:ea typeface="Meiryo UI" panose="020B0604030504040204" pitchFamily="50" charset="-128"/>
                    <a:sym typeface="Arial"/>
                  </a:rPr>
                  <a:t>SATA</a:t>
                </a:r>
                <a:endParaRPr dirty="0">
                  <a:latin typeface="Meiryo UI" panose="020B0604030504040204" pitchFamily="50" charset="-128"/>
                  <a:ea typeface="Meiryo UI" panose="020B0604030504040204" pitchFamily="50" charset="-128"/>
                </a:endParaRPr>
              </a:p>
            </p:txBody>
          </p:sp>
          <p:sp>
            <p:nvSpPr>
              <p:cNvPr id="163" name="Google Shape;163;p23"/>
              <p:cNvSpPr txBox="1"/>
              <p:nvPr/>
            </p:nvSpPr>
            <p:spPr>
              <a:xfrm>
                <a:off x="8842578" y="5958918"/>
                <a:ext cx="896114" cy="4987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err="1">
                    <a:solidFill>
                      <a:schemeClr val="dk1"/>
                    </a:solidFill>
                    <a:latin typeface="Meiryo UI" panose="020B0604030504040204" pitchFamily="50" charset="-128"/>
                    <a:ea typeface="Meiryo UI" panose="020B0604030504040204" pitchFamily="50" charset="-128"/>
                    <a:cs typeface="Microsoft JhengHei"/>
                    <a:sym typeface="Microsoft JhengHei"/>
                  </a:rPr>
                  <a:t>PCIe</a:t>
                </a:r>
                <a:r>
                  <a:rPr lang="en-US" sz="1100" dirty="0">
                    <a:solidFill>
                      <a:schemeClr val="dk1"/>
                    </a:solidFill>
                    <a:latin typeface="Meiryo UI" panose="020B0604030504040204" pitchFamily="50" charset="-128"/>
                    <a:ea typeface="Meiryo UI" panose="020B0604030504040204" pitchFamily="50" charset="-128"/>
                    <a:cs typeface="Microsoft JhengHei"/>
                    <a:sym typeface="Microsoft JhengHei"/>
                  </a:rPr>
                  <a:t> </a:t>
                </a:r>
                <a:br>
                  <a:rPr lang="en-US" sz="1100" dirty="0">
                    <a:solidFill>
                      <a:schemeClr val="dk1"/>
                    </a:solidFill>
                    <a:latin typeface="Meiryo UI" panose="020B0604030504040204" pitchFamily="50" charset="-128"/>
                    <a:ea typeface="Meiryo UI" panose="020B0604030504040204" pitchFamily="50" charset="-128"/>
                    <a:cs typeface="Microsoft JhengHei"/>
                    <a:sym typeface="Microsoft JhengHei"/>
                  </a:rPr>
                </a:br>
                <a:r>
                  <a:rPr lang="ja-JP" altLang="en-US" sz="1100" dirty="0">
                    <a:solidFill>
                      <a:schemeClr val="dk1"/>
                    </a:solidFill>
                    <a:latin typeface="Meiryo UI" panose="020B0604030504040204" pitchFamily="50" charset="-128"/>
                    <a:ea typeface="Meiryo UI" panose="020B0604030504040204" pitchFamily="50" charset="-128"/>
                    <a:cs typeface="Microsoft JhengHei"/>
                    <a:sym typeface="Microsoft JhengHei"/>
                  </a:rPr>
                  <a:t>チャネル</a:t>
                </a:r>
                <a:endParaRPr sz="1100" dirty="0">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164" name="Google Shape;164;p23"/>
              <p:cNvSpPr txBox="1"/>
              <p:nvPr/>
            </p:nvSpPr>
            <p:spPr>
              <a:xfrm>
                <a:off x="9511029" y="5958919"/>
                <a:ext cx="1130789" cy="302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100" dirty="0">
                    <a:solidFill>
                      <a:schemeClr val="dk1"/>
                    </a:solidFill>
                    <a:latin typeface="Meiryo UI" panose="020B0604030504040204" pitchFamily="50" charset="-128"/>
                    <a:ea typeface="Meiryo UI" panose="020B0604030504040204" pitchFamily="50" charset="-128"/>
                    <a:cs typeface="Microsoft JhengHei"/>
                    <a:sym typeface="Microsoft JhengHei"/>
                  </a:rPr>
                  <a:t>ドライバー</a:t>
                </a:r>
                <a:endParaRPr sz="1100" dirty="0">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165" name="Google Shape;165;p23"/>
              <p:cNvSpPr txBox="1"/>
              <p:nvPr/>
            </p:nvSpPr>
            <p:spPr>
              <a:xfrm>
                <a:off x="10364231" y="5958919"/>
                <a:ext cx="754376" cy="302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cs typeface="Microsoft JhengHei"/>
                    <a:sym typeface="Microsoft JhengHei"/>
                  </a:rPr>
                  <a:t>CPU</a:t>
                </a:r>
                <a:endParaRPr sz="1100" dirty="0">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41"/>
          <p:cNvSpPr/>
          <p:nvPr/>
        </p:nvSpPr>
        <p:spPr>
          <a:xfrm>
            <a:off x="2210426" y="1879387"/>
            <a:ext cx="9609040" cy="646331"/>
          </a:xfrm>
          <a:prstGeom prst="rect">
            <a:avLst/>
          </a:prstGeom>
          <a:noFill/>
          <a:ln>
            <a:noFill/>
          </a:ln>
        </p:spPr>
        <p:txBody>
          <a:bodyPr spcFirstLastPara="1" wrap="square" lIns="91425" tIns="45700" rIns="91425" bIns="45700" anchor="t" anchorCtr="0">
            <a:noAutofit/>
          </a:bodyPr>
          <a:lstStyle/>
          <a:p>
            <a:pPr lvl="0"/>
            <a:r>
              <a:rPr lang="en-US" altLang="ja-JP" dirty="0" err="1">
                <a:solidFill>
                  <a:schemeClr val="lt1"/>
                </a:solidFill>
                <a:latin typeface="Meiryo UI" panose="020B0604030504040204" pitchFamily="50" charset="-128"/>
                <a:ea typeface="Meiryo UI" panose="020B0604030504040204" pitchFamily="50" charset="-128"/>
              </a:rPr>
              <a:t>Boxafe</a:t>
            </a:r>
            <a:r>
              <a:rPr lang="ja-JP" altLang="en-US" dirty="0">
                <a:solidFill>
                  <a:schemeClr val="lt1"/>
                </a:solidFill>
                <a:latin typeface="Meiryo UI" panose="020B0604030504040204" pitchFamily="50" charset="-128"/>
                <a:ea typeface="Meiryo UI" panose="020B0604030504040204" pitchFamily="50" charset="-128"/>
              </a:rPr>
              <a:t>があれば、データ消失の心配はありません。</a:t>
            </a:r>
            <a:r>
              <a:rPr lang="en-US" altLang="ja-JP" dirty="0">
                <a:solidFill>
                  <a:schemeClr val="lt1"/>
                </a:solidFill>
                <a:latin typeface="Meiryo UI" panose="020B0604030504040204" pitchFamily="50" charset="-128"/>
                <a:ea typeface="Meiryo UI" panose="020B0604030504040204" pitchFamily="50" charset="-128"/>
              </a:rPr>
              <a:t>Google™ Workspace</a:t>
            </a:r>
            <a:r>
              <a:rPr lang="ja-JP" altLang="en-US" dirty="0">
                <a:solidFill>
                  <a:schemeClr val="lt1"/>
                </a:solidFill>
                <a:latin typeface="Meiryo UI" panose="020B0604030504040204" pitchFamily="50" charset="-128"/>
                <a:ea typeface="Meiryo UI" panose="020B0604030504040204" pitchFamily="50" charset="-128"/>
              </a:rPr>
              <a:t>および</a:t>
            </a:r>
            <a:r>
              <a:rPr lang="en-US" altLang="ja-JP" dirty="0">
                <a:solidFill>
                  <a:schemeClr val="lt1"/>
                </a:solidFill>
                <a:latin typeface="Meiryo UI" panose="020B0604030504040204" pitchFamily="50" charset="-128"/>
                <a:ea typeface="Meiryo UI" panose="020B0604030504040204" pitchFamily="50" charset="-128"/>
              </a:rPr>
              <a:t>Microsoft 365®</a:t>
            </a:r>
            <a:r>
              <a:rPr lang="ja-JP" altLang="en-US" dirty="0">
                <a:solidFill>
                  <a:schemeClr val="lt1"/>
                </a:solidFill>
                <a:latin typeface="Meiryo UI" panose="020B0604030504040204" pitchFamily="50" charset="-128"/>
                <a:ea typeface="Meiryo UI" panose="020B0604030504040204" pitchFamily="50" charset="-128"/>
              </a:rPr>
              <a:t>から</a:t>
            </a:r>
            <a:r>
              <a:rPr lang="en-US" altLang="ja-JP" dirty="0">
                <a:solidFill>
                  <a:schemeClr val="lt1"/>
                </a:solidFill>
                <a:latin typeface="Meiryo UI" panose="020B0604030504040204" pitchFamily="50" charset="-128"/>
                <a:ea typeface="Meiryo UI" panose="020B0604030504040204" pitchFamily="50" charset="-128"/>
              </a:rPr>
              <a:t>QNAP NAS</a:t>
            </a:r>
            <a:r>
              <a:rPr lang="ja-JP" altLang="en-US" dirty="0">
                <a:solidFill>
                  <a:schemeClr val="lt1"/>
                </a:solidFill>
                <a:latin typeface="Meiryo UI" panose="020B0604030504040204" pitchFamily="50" charset="-128"/>
                <a:ea typeface="Meiryo UI" panose="020B0604030504040204" pitchFamily="50" charset="-128"/>
              </a:rPr>
              <a:t>にファイル、電子メール、カレンダー、連絡先をバックアップすることができます。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903" name="Google Shape;903;p41" descr="A picture containing shirt&#10;&#10;Description automatically generated"/>
          <p:cNvPicPr preferRelativeResize="0"/>
          <p:nvPr/>
        </p:nvPicPr>
        <p:blipFill rotWithShape="1">
          <a:blip r:embed="rId3">
            <a:alphaModFix/>
          </a:blip>
          <a:srcRect/>
          <a:stretch/>
        </p:blipFill>
        <p:spPr>
          <a:xfrm>
            <a:off x="1070405" y="1750494"/>
            <a:ext cx="1072153" cy="1072150"/>
          </a:xfrm>
          <a:prstGeom prst="rect">
            <a:avLst/>
          </a:prstGeom>
          <a:noFill/>
          <a:ln>
            <a:noFill/>
          </a:ln>
        </p:spPr>
      </p:pic>
      <p:pic>
        <p:nvPicPr>
          <p:cNvPr id="904" name="Google Shape;904;p41"/>
          <p:cNvPicPr preferRelativeResize="0"/>
          <p:nvPr/>
        </p:nvPicPr>
        <p:blipFill rotWithShape="1">
          <a:blip r:embed="rId4">
            <a:alphaModFix/>
          </a:blip>
          <a:srcRect/>
          <a:stretch/>
        </p:blipFill>
        <p:spPr>
          <a:xfrm>
            <a:off x="952822" y="3639798"/>
            <a:ext cx="716200" cy="556632"/>
          </a:xfrm>
          <a:prstGeom prst="rect">
            <a:avLst/>
          </a:prstGeom>
          <a:noFill/>
          <a:ln>
            <a:noFill/>
          </a:ln>
        </p:spPr>
      </p:pic>
      <p:pic>
        <p:nvPicPr>
          <p:cNvPr id="905" name="Google Shape;905;p41"/>
          <p:cNvPicPr preferRelativeResize="0"/>
          <p:nvPr/>
        </p:nvPicPr>
        <p:blipFill rotWithShape="1">
          <a:blip r:embed="rId5">
            <a:alphaModFix/>
          </a:blip>
          <a:srcRect/>
          <a:stretch/>
        </p:blipFill>
        <p:spPr>
          <a:xfrm>
            <a:off x="908533" y="4373403"/>
            <a:ext cx="804777" cy="625475"/>
          </a:xfrm>
          <a:prstGeom prst="rect">
            <a:avLst/>
          </a:prstGeom>
          <a:noFill/>
          <a:ln>
            <a:noFill/>
          </a:ln>
        </p:spPr>
      </p:pic>
      <p:pic>
        <p:nvPicPr>
          <p:cNvPr id="906" name="Google Shape;906;p41"/>
          <p:cNvPicPr preferRelativeResize="0"/>
          <p:nvPr/>
        </p:nvPicPr>
        <p:blipFill rotWithShape="1">
          <a:blip r:embed="rId6">
            <a:alphaModFix/>
          </a:blip>
          <a:srcRect/>
          <a:stretch/>
        </p:blipFill>
        <p:spPr>
          <a:xfrm>
            <a:off x="908532" y="5236729"/>
            <a:ext cx="821251" cy="638277"/>
          </a:xfrm>
          <a:prstGeom prst="rect">
            <a:avLst/>
          </a:prstGeom>
          <a:noFill/>
          <a:ln>
            <a:noFill/>
          </a:ln>
        </p:spPr>
      </p:pic>
      <p:pic>
        <p:nvPicPr>
          <p:cNvPr id="907" name="Google Shape;907;p41"/>
          <p:cNvPicPr preferRelativeResize="0"/>
          <p:nvPr/>
        </p:nvPicPr>
        <p:blipFill rotWithShape="1">
          <a:blip r:embed="rId7">
            <a:alphaModFix/>
          </a:blip>
          <a:srcRect/>
          <a:stretch/>
        </p:blipFill>
        <p:spPr>
          <a:xfrm>
            <a:off x="948005" y="6071234"/>
            <a:ext cx="809593" cy="629217"/>
          </a:xfrm>
          <a:prstGeom prst="rect">
            <a:avLst/>
          </a:prstGeom>
          <a:noFill/>
          <a:ln>
            <a:noFill/>
          </a:ln>
        </p:spPr>
      </p:pic>
      <p:sp>
        <p:nvSpPr>
          <p:cNvPr id="908" name="Google Shape;908;p41"/>
          <p:cNvSpPr/>
          <p:nvPr/>
        </p:nvSpPr>
        <p:spPr>
          <a:xfrm>
            <a:off x="1695198" y="3540328"/>
            <a:ext cx="492234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Gmail</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smtClean="0">
                <a:solidFill>
                  <a:schemeClr val="lt1"/>
                </a:solidFill>
                <a:latin typeface="Meiryo UI" panose="020B0604030504040204" pitchFamily="50" charset="-128"/>
                <a:ea typeface="Meiryo UI" panose="020B0604030504040204" pitchFamily="50" charset="-128"/>
              </a:rPr>
              <a:t>Gmail</a:t>
            </a:r>
            <a:r>
              <a:rPr lang="ja-JP" altLang="en-US" sz="1200" b="1" dirty="0" smtClean="0">
                <a:solidFill>
                  <a:schemeClr val="lt1"/>
                </a:solidFill>
                <a:latin typeface="Meiryo UI" panose="020B0604030504040204" pitchFamily="50" charset="-128"/>
                <a:ea typeface="Meiryo UI" panose="020B0604030504040204" pitchFamily="50" charset="-128"/>
              </a:rPr>
              <a:t>の</a:t>
            </a:r>
            <a:r>
              <a:rPr lang="en-US" sz="1200" b="1" dirty="0" err="1" smtClean="0">
                <a:solidFill>
                  <a:schemeClr val="lt1"/>
                </a:solidFill>
                <a:latin typeface="Meiryo UI" panose="020B0604030504040204" pitchFamily="50" charset="-128"/>
                <a:ea typeface="Meiryo UI" panose="020B0604030504040204" pitchFamily="50" charset="-128"/>
              </a:rPr>
              <a:t>すべてのメールと添付ファイルをバックアップ</a:t>
            </a:r>
            <a:endParaRPr sz="1200" b="1" dirty="0">
              <a:solidFill>
                <a:schemeClr val="lt1"/>
              </a:solidFill>
              <a:latin typeface="Meiryo UI" panose="020B0604030504040204" pitchFamily="50" charset="-128"/>
              <a:ea typeface="Meiryo UI" panose="020B0604030504040204" pitchFamily="50" charset="-128"/>
            </a:endParaRPr>
          </a:p>
        </p:txBody>
      </p:sp>
      <p:sp>
        <p:nvSpPr>
          <p:cNvPr id="909" name="Google Shape;909;p41"/>
          <p:cNvSpPr/>
          <p:nvPr/>
        </p:nvSpPr>
        <p:spPr>
          <a:xfrm>
            <a:off x="1695198" y="4243135"/>
            <a:ext cx="5054812" cy="800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グーグルドライブ</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Googleドライブにすべてのファイルバージョンをバックアップし、</a:t>
            </a:r>
            <a:r>
              <a:rPr lang="en-US" sz="1200" b="1" dirty="0" err="1" smtClean="0">
                <a:solidFill>
                  <a:schemeClr val="lt1"/>
                </a:solidFill>
                <a:latin typeface="Meiryo UI" panose="020B0604030504040204" pitchFamily="50" charset="-128"/>
                <a:ea typeface="Meiryo UI" panose="020B0604030504040204" pitchFamily="50" charset="-128"/>
              </a:rPr>
              <a:t>マイドライブと共有ドライブをサポート</a:t>
            </a:r>
            <a:endParaRPr sz="1200" b="1" dirty="0">
              <a:solidFill>
                <a:schemeClr val="lt1"/>
              </a:solidFill>
              <a:latin typeface="Meiryo UI" panose="020B0604030504040204" pitchFamily="50" charset="-128"/>
              <a:ea typeface="Meiryo UI" panose="020B0604030504040204" pitchFamily="50" charset="-128"/>
            </a:endParaRPr>
          </a:p>
        </p:txBody>
      </p:sp>
      <p:pic>
        <p:nvPicPr>
          <p:cNvPr id="910" name="Google Shape;910;p41"/>
          <p:cNvPicPr preferRelativeResize="0"/>
          <p:nvPr/>
        </p:nvPicPr>
        <p:blipFill rotWithShape="1">
          <a:blip r:embed="rId8">
            <a:alphaModFix/>
          </a:blip>
          <a:srcRect/>
          <a:stretch/>
        </p:blipFill>
        <p:spPr>
          <a:xfrm>
            <a:off x="6798381" y="3575775"/>
            <a:ext cx="776573" cy="603555"/>
          </a:xfrm>
          <a:prstGeom prst="rect">
            <a:avLst/>
          </a:prstGeom>
          <a:noFill/>
          <a:ln>
            <a:noFill/>
          </a:ln>
        </p:spPr>
      </p:pic>
      <p:pic>
        <p:nvPicPr>
          <p:cNvPr id="911" name="Google Shape;911;p41"/>
          <p:cNvPicPr preferRelativeResize="0"/>
          <p:nvPr/>
        </p:nvPicPr>
        <p:blipFill rotWithShape="1">
          <a:blip r:embed="rId9">
            <a:alphaModFix/>
          </a:blip>
          <a:srcRect/>
          <a:stretch/>
        </p:blipFill>
        <p:spPr>
          <a:xfrm>
            <a:off x="6798381" y="4332282"/>
            <a:ext cx="776573" cy="603555"/>
          </a:xfrm>
          <a:prstGeom prst="rect">
            <a:avLst/>
          </a:prstGeom>
          <a:noFill/>
          <a:ln>
            <a:noFill/>
          </a:ln>
        </p:spPr>
      </p:pic>
      <p:pic>
        <p:nvPicPr>
          <p:cNvPr id="912" name="Google Shape;912;p41"/>
          <p:cNvPicPr preferRelativeResize="0"/>
          <p:nvPr/>
        </p:nvPicPr>
        <p:blipFill rotWithShape="1">
          <a:blip r:embed="rId10">
            <a:alphaModFix/>
          </a:blip>
          <a:srcRect/>
          <a:stretch/>
        </p:blipFill>
        <p:spPr>
          <a:xfrm>
            <a:off x="6798381" y="5095562"/>
            <a:ext cx="776573" cy="603555"/>
          </a:xfrm>
          <a:prstGeom prst="rect">
            <a:avLst/>
          </a:prstGeom>
          <a:noFill/>
          <a:ln>
            <a:noFill/>
          </a:ln>
        </p:spPr>
      </p:pic>
      <p:pic>
        <p:nvPicPr>
          <p:cNvPr id="913" name="Google Shape;913;p41"/>
          <p:cNvPicPr preferRelativeResize="0"/>
          <p:nvPr/>
        </p:nvPicPr>
        <p:blipFill rotWithShape="1">
          <a:blip r:embed="rId11">
            <a:alphaModFix/>
          </a:blip>
          <a:srcRect/>
          <a:stretch/>
        </p:blipFill>
        <p:spPr>
          <a:xfrm>
            <a:off x="6798381" y="5845295"/>
            <a:ext cx="776573" cy="603555"/>
          </a:xfrm>
          <a:prstGeom prst="rect">
            <a:avLst/>
          </a:prstGeom>
          <a:noFill/>
          <a:ln>
            <a:noFill/>
          </a:ln>
        </p:spPr>
      </p:pic>
      <p:sp>
        <p:nvSpPr>
          <p:cNvPr id="914" name="Google Shape;914;p41"/>
          <p:cNvSpPr/>
          <p:nvPr/>
        </p:nvSpPr>
        <p:spPr>
          <a:xfrm>
            <a:off x="1695199" y="5242716"/>
            <a:ext cx="4831089"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連絡先</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Google</a:t>
            </a:r>
            <a:r>
              <a:rPr lang="en-US" sz="1200" b="1" dirty="0" err="1" smtClean="0">
                <a:solidFill>
                  <a:schemeClr val="lt1"/>
                </a:solidFill>
                <a:latin typeface="Meiryo UI" panose="020B0604030504040204" pitchFamily="50" charset="-128"/>
                <a:ea typeface="Meiryo UI" panose="020B0604030504040204" pitchFamily="50" charset="-128"/>
              </a:rPr>
              <a:t>コンタクトですべての連絡先をバックアップ</a:t>
            </a:r>
            <a:endParaRPr sz="1200" b="1" dirty="0">
              <a:solidFill>
                <a:schemeClr val="lt1"/>
              </a:solidFill>
              <a:latin typeface="Meiryo UI" panose="020B0604030504040204" pitchFamily="50" charset="-128"/>
              <a:ea typeface="Meiryo UI" panose="020B0604030504040204" pitchFamily="50" charset="-128"/>
            </a:endParaRPr>
          </a:p>
        </p:txBody>
      </p:sp>
      <p:sp>
        <p:nvSpPr>
          <p:cNvPr id="915" name="Google Shape;915;p41"/>
          <p:cNvSpPr/>
          <p:nvPr/>
        </p:nvSpPr>
        <p:spPr>
          <a:xfrm>
            <a:off x="1713310" y="5996761"/>
            <a:ext cx="467779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カレンダ</a:t>
            </a:r>
            <a:r>
              <a:rPr lang="en-US" sz="1200" b="1" dirty="0">
                <a:solidFill>
                  <a:schemeClr val="lt1"/>
                </a:solidFill>
                <a:latin typeface="Meiryo UI" panose="020B0604030504040204" pitchFamily="50" charset="-128"/>
                <a:ea typeface="Meiryo UI" panose="020B0604030504040204" pitchFamily="50" charset="-128"/>
              </a:rPr>
              <a:t>ー</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Google</a:t>
            </a:r>
            <a:r>
              <a:rPr lang="en-US" sz="1200" b="1" dirty="0" err="1" smtClean="0">
                <a:solidFill>
                  <a:schemeClr val="lt1"/>
                </a:solidFill>
                <a:latin typeface="Meiryo UI" panose="020B0604030504040204" pitchFamily="50" charset="-128"/>
                <a:ea typeface="Meiryo UI" panose="020B0604030504040204" pitchFamily="50" charset="-128"/>
              </a:rPr>
              <a:t>カレンダーですべてのイベントと添付ファイルをバックアップ</a:t>
            </a:r>
            <a:endParaRPr sz="1200" b="1" dirty="0">
              <a:solidFill>
                <a:schemeClr val="lt1"/>
              </a:solidFill>
              <a:latin typeface="Meiryo UI" panose="020B0604030504040204" pitchFamily="50" charset="-128"/>
              <a:ea typeface="Meiryo UI" panose="020B0604030504040204" pitchFamily="50" charset="-128"/>
            </a:endParaRPr>
          </a:p>
        </p:txBody>
      </p:sp>
      <p:sp>
        <p:nvSpPr>
          <p:cNvPr id="916" name="Google Shape;916;p41"/>
          <p:cNvSpPr/>
          <p:nvPr/>
        </p:nvSpPr>
        <p:spPr>
          <a:xfrm>
            <a:off x="7617744" y="3589596"/>
            <a:ext cx="443201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chemeClr val="lt1"/>
                </a:solidFill>
                <a:latin typeface="Meiryo UI" panose="020B0604030504040204" pitchFamily="50" charset="-128"/>
                <a:ea typeface="Meiryo UI" panose="020B0604030504040204" pitchFamily="50" charset="-128"/>
              </a:rPr>
              <a:t>Outlook</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Outlook</a:t>
            </a:r>
            <a:r>
              <a:rPr lang="en-US" sz="1200" b="1" dirty="0" err="1" smtClean="0">
                <a:solidFill>
                  <a:schemeClr val="lt1"/>
                </a:solidFill>
                <a:latin typeface="Meiryo UI" panose="020B0604030504040204" pitchFamily="50" charset="-128"/>
                <a:ea typeface="Meiryo UI" panose="020B0604030504040204" pitchFamily="50" charset="-128"/>
              </a:rPr>
              <a:t>ですべてのメールと添付ファイルをバックアップ</a:t>
            </a:r>
            <a:endParaRPr sz="1200" b="1" dirty="0">
              <a:solidFill>
                <a:schemeClr val="lt1"/>
              </a:solidFill>
              <a:latin typeface="Meiryo UI" panose="020B0604030504040204" pitchFamily="50" charset="-128"/>
              <a:ea typeface="Meiryo UI" panose="020B0604030504040204" pitchFamily="50" charset="-128"/>
            </a:endParaRPr>
          </a:p>
        </p:txBody>
      </p:sp>
      <p:sp>
        <p:nvSpPr>
          <p:cNvPr id="917" name="Google Shape;917;p41"/>
          <p:cNvSpPr/>
          <p:nvPr/>
        </p:nvSpPr>
        <p:spPr>
          <a:xfrm>
            <a:off x="7617745" y="4240292"/>
            <a:ext cx="371021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連絡先（人</a:t>
            </a:r>
            <a:r>
              <a:rPr lang="en-US" sz="1200" b="1" dirty="0">
                <a:solidFill>
                  <a:schemeClr val="lt1"/>
                </a:solidFill>
                <a:latin typeface="Meiryo UI" panose="020B0604030504040204" pitchFamily="50" charset="-128"/>
                <a:ea typeface="Meiryo UI" panose="020B0604030504040204" pitchFamily="50" charset="-128"/>
              </a:rPr>
              <a:t>）</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OutlookPeople</a:t>
            </a:r>
            <a:r>
              <a:rPr lang="en-US" sz="1200" b="1" dirty="0" err="1" smtClean="0">
                <a:solidFill>
                  <a:schemeClr val="lt1"/>
                </a:solidFill>
                <a:latin typeface="Meiryo UI" panose="020B0604030504040204" pitchFamily="50" charset="-128"/>
                <a:ea typeface="Meiryo UI" panose="020B0604030504040204" pitchFamily="50" charset="-128"/>
              </a:rPr>
              <a:t>ですべての連絡先をバックアップ</a:t>
            </a:r>
            <a:endParaRPr sz="1200" b="1" dirty="0">
              <a:solidFill>
                <a:schemeClr val="lt1"/>
              </a:solidFill>
              <a:latin typeface="Meiryo UI" panose="020B0604030504040204" pitchFamily="50" charset="-128"/>
              <a:ea typeface="Meiryo UI" panose="020B0604030504040204" pitchFamily="50" charset="-128"/>
            </a:endParaRPr>
          </a:p>
        </p:txBody>
      </p:sp>
      <p:sp>
        <p:nvSpPr>
          <p:cNvPr id="918" name="Google Shape;918;p41"/>
          <p:cNvSpPr/>
          <p:nvPr/>
        </p:nvSpPr>
        <p:spPr>
          <a:xfrm>
            <a:off x="7617744" y="4956908"/>
            <a:ext cx="4831088"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カレンダ</a:t>
            </a:r>
            <a:r>
              <a:rPr lang="en-US" sz="1200" b="1" dirty="0">
                <a:solidFill>
                  <a:schemeClr val="lt1"/>
                </a:solidFill>
                <a:latin typeface="Meiryo UI" panose="020B0604030504040204" pitchFamily="50" charset="-128"/>
                <a:ea typeface="Meiryo UI" panose="020B0604030504040204" pitchFamily="50" charset="-128"/>
              </a:rPr>
              <a:t>ー</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Outlook</a:t>
            </a:r>
            <a:r>
              <a:rPr lang="en-US" sz="1200" b="1" dirty="0" err="1" smtClean="0">
                <a:solidFill>
                  <a:schemeClr val="lt1"/>
                </a:solidFill>
                <a:latin typeface="Meiryo UI" panose="020B0604030504040204" pitchFamily="50" charset="-128"/>
                <a:ea typeface="Meiryo UI" panose="020B0604030504040204" pitchFamily="50" charset="-128"/>
              </a:rPr>
              <a:t>カレンダーですべてのイベントと添付ファイルをバックアップ</a:t>
            </a:r>
            <a:endParaRPr sz="1200" b="1" dirty="0">
              <a:solidFill>
                <a:schemeClr val="lt1"/>
              </a:solidFill>
              <a:latin typeface="Meiryo UI" panose="020B0604030504040204" pitchFamily="50" charset="-128"/>
              <a:ea typeface="Meiryo UI" panose="020B0604030504040204" pitchFamily="50" charset="-128"/>
            </a:endParaRPr>
          </a:p>
        </p:txBody>
      </p:sp>
      <p:sp>
        <p:nvSpPr>
          <p:cNvPr id="919" name="Google Shape;919;p41"/>
          <p:cNvSpPr/>
          <p:nvPr/>
        </p:nvSpPr>
        <p:spPr>
          <a:xfrm>
            <a:off x="7617743" y="5762082"/>
            <a:ext cx="4690797"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SharePointとOneDrive</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OneNoteを含むSharePointおよびOneDrive</a:t>
            </a:r>
            <a:r>
              <a:rPr lang="en-US" sz="1200" b="1" dirty="0" err="1" smtClean="0">
                <a:solidFill>
                  <a:schemeClr val="lt1"/>
                </a:solidFill>
                <a:latin typeface="Meiryo UI" panose="020B0604030504040204" pitchFamily="50" charset="-128"/>
                <a:ea typeface="Meiryo UI" panose="020B0604030504040204" pitchFamily="50" charset="-128"/>
              </a:rPr>
              <a:t>ファイルをバックアップ</a:t>
            </a:r>
            <a:endParaRPr sz="1200" b="1" dirty="0">
              <a:solidFill>
                <a:schemeClr val="lt1"/>
              </a:solidFill>
              <a:latin typeface="Meiryo UI" panose="020B0604030504040204" pitchFamily="50" charset="-128"/>
              <a:ea typeface="Meiryo UI" panose="020B0604030504040204" pitchFamily="50" charset="-128"/>
            </a:endParaRPr>
          </a:p>
        </p:txBody>
      </p:sp>
      <p:sp>
        <p:nvSpPr>
          <p:cNvPr id="920" name="Google Shape;920;p41"/>
          <p:cNvSpPr/>
          <p:nvPr/>
        </p:nvSpPr>
        <p:spPr>
          <a:xfrm flipH="1">
            <a:off x="1070404" y="2980888"/>
            <a:ext cx="2952955" cy="543157"/>
          </a:xfrm>
          <a:prstGeom prst="snip2DiagRect">
            <a:avLst>
              <a:gd name="adj1" fmla="val 0"/>
              <a:gd name="adj2" fmla="val 16667"/>
            </a:avLst>
          </a:prstGeom>
          <a:solidFill>
            <a:srgbClr val="595959"/>
          </a:solidFill>
          <a:ln>
            <a:noFill/>
          </a:ln>
        </p:spPr>
        <p:txBody>
          <a:bodyPr spcFirstLastPara="1" wrap="square" lIns="91425" tIns="45700" rIns="91425" bIns="45700" anchor="ctr" anchorCtr="0">
            <a:noAutofit/>
          </a:bodyPr>
          <a:lstStyle/>
          <a:p>
            <a:pPr marL="380953" marR="0" lvl="0" indent="-380953" algn="ctr" rtl="0">
              <a:lnSpc>
                <a:spcPct val="100000"/>
              </a:lnSpc>
              <a:spcBef>
                <a:spcPts val="0"/>
              </a:spcBef>
              <a:spcAft>
                <a:spcPts val="0"/>
              </a:spcAft>
              <a:buNone/>
            </a:pPr>
            <a:r>
              <a:rPr lang="en-US" sz="2000" b="1">
                <a:solidFill>
                  <a:schemeClr val="lt1"/>
                </a:solidFill>
                <a:latin typeface="Meiryo UI" panose="020B0604030504040204" pitchFamily="50" charset="-128"/>
                <a:ea typeface="Meiryo UI" panose="020B0604030504040204" pitchFamily="50" charset="-128"/>
              </a:rPr>
              <a:t>Google™Workspace</a:t>
            </a:r>
            <a:endParaRPr>
              <a:latin typeface="Meiryo UI" panose="020B0604030504040204" pitchFamily="50" charset="-128"/>
              <a:ea typeface="Meiryo UI" panose="020B0604030504040204" pitchFamily="50" charset="-128"/>
            </a:endParaRPr>
          </a:p>
        </p:txBody>
      </p:sp>
      <p:sp>
        <p:nvSpPr>
          <p:cNvPr id="921" name="Google Shape;921;p41"/>
          <p:cNvSpPr/>
          <p:nvPr/>
        </p:nvSpPr>
        <p:spPr>
          <a:xfrm flipH="1">
            <a:off x="6957924" y="2980888"/>
            <a:ext cx="2662548" cy="543157"/>
          </a:xfrm>
          <a:prstGeom prst="snip2DiagRect">
            <a:avLst>
              <a:gd name="adj1" fmla="val 0"/>
              <a:gd name="adj2" fmla="val 16667"/>
            </a:avLst>
          </a:prstGeom>
          <a:solidFill>
            <a:srgbClr val="595959"/>
          </a:solidFill>
          <a:ln>
            <a:noFill/>
          </a:ln>
        </p:spPr>
        <p:txBody>
          <a:bodyPr spcFirstLastPara="1" wrap="square" lIns="91425" tIns="45700" rIns="91425" bIns="45700" anchor="ctr" anchorCtr="0">
            <a:noAutofit/>
          </a:bodyPr>
          <a:lstStyle/>
          <a:p>
            <a:pPr marL="380953" marR="0" lvl="0" indent="-380953" algn="ctr" rtl="0">
              <a:lnSpc>
                <a:spcPct val="100000"/>
              </a:lnSpc>
              <a:spcBef>
                <a:spcPts val="0"/>
              </a:spcBef>
              <a:spcAft>
                <a:spcPts val="0"/>
              </a:spcAft>
              <a:buNone/>
            </a:pPr>
            <a:r>
              <a:rPr lang="en-US" sz="2000" b="1">
                <a:solidFill>
                  <a:schemeClr val="lt1"/>
                </a:solidFill>
                <a:latin typeface="Meiryo UI" panose="020B0604030504040204" pitchFamily="50" charset="-128"/>
                <a:ea typeface="Meiryo UI" panose="020B0604030504040204" pitchFamily="50" charset="-128"/>
              </a:rPr>
              <a:t>Microsoft365®</a:t>
            </a:r>
            <a:endParaRPr>
              <a:latin typeface="Meiryo UI" panose="020B0604030504040204" pitchFamily="50" charset="-128"/>
              <a:ea typeface="Meiryo UI" panose="020B0604030504040204" pitchFamily="50" charset="-128"/>
            </a:endParaRPr>
          </a:p>
        </p:txBody>
      </p:sp>
      <p:sp>
        <p:nvSpPr>
          <p:cNvPr id="922" name="Google Shape;922;p41"/>
          <p:cNvSpPr txBox="1"/>
          <p:nvPr/>
        </p:nvSpPr>
        <p:spPr>
          <a:xfrm>
            <a:off x="977150" y="134256"/>
            <a:ext cx="11010373" cy="1599955"/>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8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Boxafe</a:t>
            </a:r>
            <a:endParaRPr lang="en-US" sz="4800" b="1" dirty="0" smtClean="0">
              <a:solidFill>
                <a:schemeClr val="lt1"/>
              </a:solidFill>
              <a:latin typeface="Meiryo UI" panose="020B0604030504040204" pitchFamily="50" charset="-128"/>
              <a:ea typeface="Meiryo UI" panose="020B0604030504040204" pitchFamily="50" charset="-128"/>
              <a:cs typeface="Microsoft JhengHei"/>
              <a:sym typeface="Microsoft JhengHei"/>
            </a:endParaRPr>
          </a:p>
          <a:p>
            <a:pPr marL="0" marR="0" lvl="0" indent="0" algn="l" rtl="0">
              <a:lnSpc>
                <a:spcPct val="100000"/>
              </a:lnSpc>
              <a:spcBef>
                <a:spcPts val="0"/>
              </a:spcBef>
              <a:spcAft>
                <a:spcPts val="0"/>
              </a:spcAft>
              <a:buClr>
                <a:schemeClr val="dk1"/>
              </a:buClr>
              <a:buSzPts val="2800"/>
              <a:buFont typeface="Arial"/>
              <a:buNone/>
            </a:pPr>
            <a:r>
              <a:rPr lang="en-US" sz="24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Google</a:t>
            </a:r>
            <a:r>
              <a:rPr lang="en-US" sz="2400" b="1" dirty="0">
                <a:solidFill>
                  <a:schemeClr val="lt1"/>
                </a:solidFill>
                <a:latin typeface="Meiryo UI" panose="020B0604030504040204" pitchFamily="50" charset="-128"/>
                <a:ea typeface="Meiryo UI" panose="020B0604030504040204" pitchFamily="50" charset="-128"/>
                <a:cs typeface="Microsoft JhengHei"/>
                <a:sym typeface="Microsoft JhengHei"/>
              </a:rPr>
              <a:t>™WorkspaceおよびMicrosoft365®トータルバックアップソリューション</a:t>
            </a:r>
            <a:endParaRPr sz="1100" b="1" i="0" u="none" strike="noStrike" cap="none"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Tree>
    <p:extLst>
      <p:ext uri="{BB962C8B-B14F-4D97-AF65-F5344CB8AC3E}">
        <p14:creationId xmlns:p14="http://schemas.microsoft.com/office/powerpoint/2010/main" val="1720921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42"/>
          <p:cNvSpPr txBox="1">
            <a:spLocks noGrp="1"/>
          </p:cNvSpPr>
          <p:nvPr>
            <p:ph type="title" idx="4294967295"/>
          </p:nvPr>
        </p:nvSpPr>
        <p:spPr>
          <a:xfrm>
            <a:off x="982436" y="271356"/>
            <a:ext cx="11094098" cy="108237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b="1" dirty="0" err="1" smtClean="0">
                <a:solidFill>
                  <a:schemeClr val="lt1"/>
                </a:solidFill>
                <a:latin typeface="Meiryo UI" panose="020B0604030504040204" pitchFamily="50" charset="-128"/>
                <a:ea typeface="Meiryo UI" panose="020B0604030504040204" pitchFamily="50" charset="-128"/>
                <a:cs typeface="Arial"/>
                <a:sym typeface="Arial"/>
              </a:rPr>
              <a:t>仮想マシンとコンテナをホストする</a:t>
            </a:r>
            <a:r>
              <a:rPr lang="en-US" b="1" dirty="0" smtClean="0">
                <a:solidFill>
                  <a:schemeClr val="lt1"/>
                </a:solidFill>
                <a:latin typeface="Meiryo UI" panose="020B0604030504040204" pitchFamily="50" charset="-128"/>
                <a:ea typeface="Meiryo UI" panose="020B0604030504040204" pitchFamily="50" charset="-128"/>
                <a:cs typeface="Arial"/>
                <a:sym typeface="Arial"/>
              </a:rPr>
              <a:t/>
            </a:r>
            <a:br>
              <a:rPr lang="en-US" b="1" dirty="0" smtClean="0">
                <a:solidFill>
                  <a:schemeClr val="lt1"/>
                </a:solidFill>
                <a:latin typeface="Meiryo UI" panose="020B0604030504040204" pitchFamily="50" charset="-128"/>
                <a:ea typeface="Meiryo UI" panose="020B0604030504040204" pitchFamily="50" charset="-128"/>
                <a:cs typeface="Arial"/>
                <a:sym typeface="Arial"/>
              </a:rPr>
            </a:br>
            <a:r>
              <a:rPr lang="en-US" b="1" dirty="0" err="1" smtClean="0">
                <a:solidFill>
                  <a:schemeClr val="lt1"/>
                </a:solidFill>
                <a:latin typeface="Meiryo UI" panose="020B0604030504040204" pitchFamily="50" charset="-128"/>
                <a:ea typeface="Meiryo UI" panose="020B0604030504040204" pitchFamily="50" charset="-128"/>
                <a:cs typeface="Arial"/>
                <a:sym typeface="Arial"/>
              </a:rPr>
              <a:t>オールインワンソリューション</a:t>
            </a:r>
            <a:endParaRPr b="1" dirty="0">
              <a:solidFill>
                <a:schemeClr val="lt1"/>
              </a:solidFill>
              <a:latin typeface="Meiryo UI" panose="020B0604030504040204" pitchFamily="50" charset="-128"/>
              <a:ea typeface="Meiryo UI" panose="020B0604030504040204" pitchFamily="50" charset="-128"/>
              <a:cs typeface="Arial"/>
              <a:sym typeface="Arial"/>
            </a:endParaRPr>
          </a:p>
        </p:txBody>
      </p:sp>
      <p:pic>
        <p:nvPicPr>
          <p:cNvPr id="928" name="Google Shape;928;p42"/>
          <p:cNvPicPr preferRelativeResize="0"/>
          <p:nvPr/>
        </p:nvPicPr>
        <p:blipFill rotWithShape="1">
          <a:blip r:embed="rId3">
            <a:alphaModFix/>
          </a:blip>
          <a:srcRect/>
          <a:stretch/>
        </p:blipFill>
        <p:spPr>
          <a:xfrm>
            <a:off x="1038782" y="2099609"/>
            <a:ext cx="1146380" cy="1146380"/>
          </a:xfrm>
          <a:prstGeom prst="rect">
            <a:avLst/>
          </a:prstGeom>
          <a:noFill/>
          <a:ln>
            <a:noFill/>
          </a:ln>
        </p:spPr>
      </p:pic>
      <p:sp>
        <p:nvSpPr>
          <p:cNvPr id="929" name="Google Shape;929;p42"/>
          <p:cNvSpPr/>
          <p:nvPr/>
        </p:nvSpPr>
        <p:spPr>
          <a:xfrm>
            <a:off x="2506392" y="2228178"/>
            <a:ext cx="2415232"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Virtualization</a:t>
            </a:r>
          </a:p>
          <a:p>
            <a:pPr marL="0" marR="0" lvl="0" indent="0" algn="ctr" rtl="0">
              <a:lnSpc>
                <a:spcPct val="100000"/>
              </a:lnSpc>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Station</a:t>
            </a:r>
            <a:endParaRPr sz="2000" b="1" dirty="0">
              <a:solidFill>
                <a:schemeClr val="lt1"/>
              </a:solidFill>
              <a:latin typeface="Meiryo UI" panose="020B0604030504040204" pitchFamily="50" charset="-128"/>
              <a:ea typeface="Meiryo UI" panose="020B0604030504040204" pitchFamily="50" charset="-128"/>
            </a:endParaRPr>
          </a:p>
        </p:txBody>
      </p:sp>
      <p:sp>
        <p:nvSpPr>
          <p:cNvPr id="930" name="Google Shape;930;p42"/>
          <p:cNvSpPr/>
          <p:nvPr/>
        </p:nvSpPr>
        <p:spPr>
          <a:xfrm>
            <a:off x="7811528" y="2257131"/>
            <a:ext cx="1648208"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Container</a:t>
            </a:r>
          </a:p>
          <a:p>
            <a:pPr marL="0" marR="0" lvl="0" indent="0" algn="ctr" rtl="0">
              <a:lnSpc>
                <a:spcPct val="100000"/>
              </a:lnSpc>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Station</a:t>
            </a:r>
            <a:endParaRPr sz="2000" b="1" dirty="0">
              <a:solidFill>
                <a:schemeClr val="lt1"/>
              </a:solidFill>
              <a:latin typeface="Meiryo UI" panose="020B0604030504040204" pitchFamily="50" charset="-128"/>
              <a:ea typeface="Meiryo UI" panose="020B0604030504040204" pitchFamily="50" charset="-128"/>
            </a:endParaRPr>
          </a:p>
        </p:txBody>
      </p:sp>
      <p:sp>
        <p:nvSpPr>
          <p:cNvPr id="931" name="Google Shape;931;p42"/>
          <p:cNvSpPr/>
          <p:nvPr/>
        </p:nvSpPr>
        <p:spPr>
          <a:xfrm>
            <a:off x="859044" y="3341469"/>
            <a:ext cx="4942085" cy="954107"/>
          </a:xfrm>
          <a:prstGeom prst="rect">
            <a:avLst/>
          </a:prstGeom>
          <a:noFill/>
          <a:ln>
            <a:noFill/>
          </a:ln>
        </p:spPr>
        <p:txBody>
          <a:bodyPr spcFirstLastPara="1" wrap="square" lIns="91425" tIns="45700" rIns="91425" bIns="45700" anchor="t" anchorCtr="0">
            <a:noAutofit/>
          </a:bodyPr>
          <a:lstStyle/>
          <a:p>
            <a:pPr lvl="0"/>
            <a:r>
              <a:rPr lang="en-US" altLang="ja-JP" b="1" dirty="0">
                <a:solidFill>
                  <a:schemeClr val="lt1"/>
                </a:solidFill>
                <a:latin typeface="Meiryo UI" panose="020B0604030504040204" pitchFamily="50" charset="-128"/>
                <a:ea typeface="Meiryo UI" panose="020B0604030504040204" pitchFamily="50" charset="-128"/>
              </a:rPr>
              <a:t>Virtualization Station</a:t>
            </a:r>
            <a:r>
              <a:rPr lang="ja-JP" altLang="en-US" b="1" dirty="0">
                <a:solidFill>
                  <a:schemeClr val="lt1"/>
                </a:solidFill>
                <a:latin typeface="Meiryo UI" panose="020B0604030504040204" pitchFamily="50" charset="-128"/>
                <a:ea typeface="Meiryo UI" panose="020B0604030504040204" pitchFamily="50" charset="-128"/>
              </a:rPr>
              <a:t>は、</a:t>
            </a:r>
            <a:r>
              <a:rPr lang="en-US" altLang="ja-JP" b="1" dirty="0">
                <a:solidFill>
                  <a:schemeClr val="lt1"/>
                </a:solidFill>
                <a:latin typeface="Meiryo UI" panose="020B0604030504040204" pitchFamily="50" charset="-128"/>
                <a:ea typeface="Meiryo UI" panose="020B0604030504040204" pitchFamily="50" charset="-128"/>
              </a:rPr>
              <a:t>Windows</a:t>
            </a:r>
            <a:r>
              <a:rPr lang="ja-JP" altLang="en-US" b="1" dirty="0">
                <a:solidFill>
                  <a:schemeClr val="lt1"/>
                </a:solidFill>
                <a:latin typeface="Meiryo UI" panose="020B0604030504040204" pitchFamily="50" charset="-128"/>
                <a:ea typeface="Meiryo UI" panose="020B0604030504040204" pitchFamily="50" charset="-128"/>
              </a:rPr>
              <a:t>、</a:t>
            </a:r>
            <a:r>
              <a:rPr lang="en-US" altLang="ja-JP" b="1" dirty="0">
                <a:solidFill>
                  <a:schemeClr val="lt1"/>
                </a:solidFill>
                <a:latin typeface="Meiryo UI" panose="020B0604030504040204" pitchFamily="50" charset="-128"/>
                <a:ea typeface="Meiryo UI" panose="020B0604030504040204" pitchFamily="50" charset="-128"/>
              </a:rPr>
              <a:t>Linux®</a:t>
            </a:r>
            <a:r>
              <a:rPr lang="ja-JP" altLang="en-US" b="1" dirty="0">
                <a:solidFill>
                  <a:schemeClr val="lt1"/>
                </a:solidFill>
                <a:latin typeface="Meiryo UI" panose="020B0604030504040204" pitchFamily="50" charset="-128"/>
                <a:ea typeface="Meiryo UI" panose="020B0604030504040204" pitchFamily="50" charset="-128"/>
              </a:rPr>
              <a:t>、</a:t>
            </a:r>
            <a:r>
              <a:rPr lang="en-US" altLang="ja-JP" b="1" dirty="0">
                <a:solidFill>
                  <a:schemeClr val="lt1"/>
                </a:solidFill>
                <a:latin typeface="Meiryo UI" panose="020B0604030504040204" pitchFamily="50" charset="-128"/>
                <a:ea typeface="Meiryo UI" panose="020B0604030504040204" pitchFamily="50" charset="-128"/>
              </a:rPr>
              <a:t>UNIX®</a:t>
            </a:r>
            <a:r>
              <a:rPr lang="ja-JP" altLang="en-US" b="1" dirty="0">
                <a:solidFill>
                  <a:schemeClr val="lt1"/>
                </a:solidFill>
                <a:latin typeface="Meiryo UI" panose="020B0604030504040204" pitchFamily="50" charset="-128"/>
                <a:ea typeface="Meiryo UI" panose="020B0604030504040204" pitchFamily="50" charset="-128"/>
              </a:rPr>
              <a:t>、</a:t>
            </a:r>
            <a:r>
              <a:rPr lang="en-US" altLang="ja-JP" b="1" dirty="0">
                <a:solidFill>
                  <a:schemeClr val="lt1"/>
                </a:solidFill>
                <a:latin typeface="Meiryo UI" panose="020B0604030504040204" pitchFamily="50" charset="-128"/>
                <a:ea typeface="Meiryo UI" panose="020B0604030504040204" pitchFamily="50" charset="-128"/>
              </a:rPr>
              <a:t>Android</a:t>
            </a:r>
            <a:r>
              <a:rPr lang="ja-JP" altLang="en-US" b="1" dirty="0">
                <a:solidFill>
                  <a:schemeClr val="lt1"/>
                </a:solidFill>
                <a:latin typeface="Meiryo UI" panose="020B0604030504040204" pitchFamily="50" charset="-128"/>
                <a:ea typeface="Meiryo UI" panose="020B0604030504040204" pitchFamily="50" charset="-128"/>
              </a:rPr>
              <a:t>、</a:t>
            </a:r>
            <a:r>
              <a:rPr lang="en-US" altLang="ja-JP" b="1" dirty="0" err="1">
                <a:solidFill>
                  <a:schemeClr val="lt1"/>
                </a:solidFill>
                <a:latin typeface="Meiryo UI" panose="020B0604030504040204" pitchFamily="50" charset="-128"/>
                <a:ea typeface="Meiryo UI" panose="020B0604030504040204" pitchFamily="50" charset="-128"/>
              </a:rPr>
              <a:t>QuTScloud</a:t>
            </a:r>
            <a:r>
              <a:rPr lang="ja-JP" altLang="en-US" b="1" dirty="0">
                <a:solidFill>
                  <a:schemeClr val="lt1"/>
                </a:solidFill>
                <a:latin typeface="Meiryo UI" panose="020B0604030504040204" pitchFamily="50" charset="-128"/>
                <a:ea typeface="Meiryo UI" panose="020B0604030504040204" pitchFamily="50" charset="-128"/>
              </a:rPr>
              <a:t>オペレーティングシステムをサポートし、</a:t>
            </a:r>
            <a:r>
              <a:rPr lang="en-US" altLang="ja-JP" b="1" dirty="0">
                <a:solidFill>
                  <a:schemeClr val="lt1"/>
                </a:solidFill>
                <a:latin typeface="Meiryo UI" panose="020B0604030504040204" pitchFamily="50" charset="-128"/>
                <a:ea typeface="Meiryo UI" panose="020B0604030504040204" pitchFamily="50" charset="-128"/>
              </a:rPr>
              <a:t>Turbo NAS</a:t>
            </a:r>
            <a:r>
              <a:rPr lang="ja-JP" altLang="en-US" b="1" dirty="0">
                <a:solidFill>
                  <a:schemeClr val="lt1"/>
                </a:solidFill>
                <a:latin typeface="Meiryo UI" panose="020B0604030504040204" pitchFamily="50" charset="-128"/>
                <a:ea typeface="Meiryo UI" panose="020B0604030504040204" pitchFamily="50" charset="-128"/>
              </a:rPr>
              <a:t>上に仮想マシン（</a:t>
            </a:r>
            <a:r>
              <a:rPr lang="en-US" altLang="ja-JP" b="1" dirty="0">
                <a:solidFill>
                  <a:schemeClr val="lt1"/>
                </a:solidFill>
                <a:latin typeface="Meiryo UI" panose="020B0604030504040204" pitchFamily="50" charset="-128"/>
                <a:ea typeface="Meiryo UI" panose="020B0604030504040204" pitchFamily="50" charset="-128"/>
              </a:rPr>
              <a:t>VM</a:t>
            </a:r>
            <a:r>
              <a:rPr lang="ja-JP" altLang="en-US" b="1" dirty="0">
                <a:solidFill>
                  <a:schemeClr val="lt1"/>
                </a:solidFill>
                <a:latin typeface="Meiryo UI" panose="020B0604030504040204" pitchFamily="50" charset="-128"/>
                <a:ea typeface="Meiryo UI" panose="020B0604030504040204" pitchFamily="50" charset="-128"/>
              </a:rPr>
              <a:t>）を作成することが可能です。</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932" name="Google Shape;932;p42"/>
          <p:cNvPicPr preferRelativeResize="0"/>
          <p:nvPr/>
        </p:nvPicPr>
        <p:blipFill rotWithShape="1">
          <a:blip r:embed="rId4">
            <a:alphaModFix/>
          </a:blip>
          <a:srcRect/>
          <a:stretch/>
        </p:blipFill>
        <p:spPr>
          <a:xfrm>
            <a:off x="6430046" y="2070487"/>
            <a:ext cx="1144587" cy="1146380"/>
          </a:xfrm>
          <a:prstGeom prst="rect">
            <a:avLst/>
          </a:prstGeom>
          <a:noFill/>
          <a:ln>
            <a:noFill/>
          </a:ln>
        </p:spPr>
      </p:pic>
      <p:sp>
        <p:nvSpPr>
          <p:cNvPr id="933" name="Google Shape;933;p42"/>
          <p:cNvSpPr/>
          <p:nvPr/>
        </p:nvSpPr>
        <p:spPr>
          <a:xfrm>
            <a:off x="6423834" y="3327341"/>
            <a:ext cx="5504957" cy="738664"/>
          </a:xfrm>
          <a:prstGeom prst="rect">
            <a:avLst/>
          </a:prstGeom>
          <a:noFill/>
          <a:ln>
            <a:noFill/>
          </a:ln>
        </p:spPr>
        <p:txBody>
          <a:bodyPr spcFirstLastPara="1" wrap="square" lIns="91425" tIns="45700" rIns="91425" bIns="45700" anchor="t" anchorCtr="0">
            <a:noAutofit/>
          </a:bodyPr>
          <a:lstStyle/>
          <a:p>
            <a:pPr lvl="0"/>
            <a:r>
              <a:rPr lang="ja-JP" altLang="en-US" b="1" dirty="0">
                <a:solidFill>
                  <a:schemeClr val="lt1"/>
                </a:solidFill>
                <a:latin typeface="Meiryo UI" panose="020B0604030504040204" pitchFamily="50" charset="-128"/>
                <a:ea typeface="Meiryo UI" panose="020B0604030504040204" pitchFamily="50" charset="-128"/>
              </a:rPr>
              <a:t>軽量仮想化技術</a:t>
            </a:r>
            <a:r>
              <a:rPr lang="en-US" altLang="ja-JP" b="1" dirty="0">
                <a:solidFill>
                  <a:schemeClr val="lt1"/>
                </a:solidFill>
                <a:latin typeface="Meiryo UI" panose="020B0604030504040204" pitchFamily="50" charset="-128"/>
                <a:ea typeface="Meiryo UI" panose="020B0604030504040204" pitchFamily="50" charset="-128"/>
              </a:rPr>
              <a:t>LXD</a:t>
            </a:r>
            <a:r>
              <a:rPr lang="ja-JP" altLang="en-US" b="1" dirty="0">
                <a:solidFill>
                  <a:schemeClr val="lt1"/>
                </a:solidFill>
                <a:latin typeface="Meiryo UI" panose="020B0604030504040204" pitchFamily="50" charset="-128"/>
                <a:ea typeface="Meiryo UI" panose="020B0604030504040204" pitchFamily="50" charset="-128"/>
              </a:rPr>
              <a:t>と</a:t>
            </a:r>
            <a:r>
              <a:rPr lang="en-US" altLang="ja-JP" b="1" dirty="0">
                <a:solidFill>
                  <a:schemeClr val="lt1"/>
                </a:solidFill>
                <a:latin typeface="Meiryo UI" panose="020B0604030504040204" pitchFamily="50" charset="-128"/>
                <a:ea typeface="Meiryo UI" panose="020B0604030504040204" pitchFamily="50" charset="-128"/>
              </a:rPr>
              <a:t>Docker®</a:t>
            </a:r>
            <a:r>
              <a:rPr lang="ja-JP" altLang="en-US" b="1" dirty="0">
                <a:solidFill>
                  <a:schemeClr val="lt1"/>
                </a:solidFill>
                <a:latin typeface="Meiryo UI" panose="020B0604030504040204" pitchFamily="50" charset="-128"/>
                <a:ea typeface="Meiryo UI" panose="020B0604030504040204" pitchFamily="50" charset="-128"/>
              </a:rPr>
              <a:t>の体験、</a:t>
            </a:r>
            <a:r>
              <a:rPr lang="en-US" altLang="ja-JP" b="1" dirty="0">
                <a:solidFill>
                  <a:schemeClr val="lt1"/>
                </a:solidFill>
                <a:latin typeface="Meiryo UI" panose="020B0604030504040204" pitchFamily="50" charset="-128"/>
                <a:ea typeface="Meiryo UI" panose="020B0604030504040204" pitchFamily="50" charset="-128"/>
              </a:rPr>
              <a:t>Docker Hub Registry®</a:t>
            </a:r>
            <a:r>
              <a:rPr lang="ja-JP" altLang="en-US" b="1" dirty="0">
                <a:solidFill>
                  <a:schemeClr val="lt1"/>
                </a:solidFill>
                <a:latin typeface="Meiryo UI" panose="020B0604030504040204" pitchFamily="50" charset="-128"/>
                <a:ea typeface="Meiryo UI" panose="020B0604030504040204" pitchFamily="50" charset="-128"/>
              </a:rPr>
              <a:t>からのアプリのダウンロード、コンテナのインポート</a:t>
            </a:r>
            <a:r>
              <a:rPr lang="en-US" altLang="ja-JP" b="1" dirty="0">
                <a:solidFill>
                  <a:schemeClr val="lt1"/>
                </a:solidFill>
                <a:latin typeface="Meiryo UI" panose="020B0604030504040204" pitchFamily="50" charset="-128"/>
                <a:ea typeface="Meiryo UI" panose="020B0604030504040204" pitchFamily="50" charset="-128"/>
              </a:rPr>
              <a:t>/</a:t>
            </a:r>
            <a:r>
              <a:rPr lang="ja-JP" altLang="en-US" b="1" dirty="0">
                <a:solidFill>
                  <a:schemeClr val="lt1"/>
                </a:solidFill>
                <a:latin typeface="Meiryo UI" panose="020B0604030504040204" pitchFamily="50" charset="-128"/>
                <a:ea typeface="Meiryo UI" panose="020B0604030504040204" pitchFamily="50" charset="-128"/>
              </a:rPr>
              <a:t>エクスポート、豊富なマイクロサービスの作成ができます。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934" name="Google Shape;934;p42"/>
          <p:cNvGrpSpPr/>
          <p:nvPr/>
        </p:nvGrpSpPr>
        <p:grpSpPr>
          <a:xfrm>
            <a:off x="380456" y="4614344"/>
            <a:ext cx="4632333" cy="1065754"/>
            <a:chOff x="1360606" y="1631086"/>
            <a:chExt cx="3007657" cy="703044"/>
          </a:xfrm>
        </p:grpSpPr>
        <p:grpSp>
          <p:nvGrpSpPr>
            <p:cNvPr id="935" name="Google Shape;935;p42"/>
            <p:cNvGrpSpPr/>
            <p:nvPr/>
          </p:nvGrpSpPr>
          <p:grpSpPr>
            <a:xfrm>
              <a:off x="1360606" y="1631086"/>
              <a:ext cx="3007657" cy="703044"/>
              <a:chOff x="1360608" y="1631084"/>
              <a:chExt cx="3007661" cy="703043"/>
            </a:xfrm>
          </p:grpSpPr>
          <p:sp>
            <p:nvSpPr>
              <p:cNvPr id="936" name="Google Shape;936;p42"/>
              <p:cNvSpPr/>
              <p:nvPr/>
            </p:nvSpPr>
            <p:spPr>
              <a:xfrm>
                <a:off x="1360608"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37" name="Google Shape;937;p42"/>
              <p:cNvSpPr/>
              <p:nvPr/>
            </p:nvSpPr>
            <p:spPr>
              <a:xfrm>
                <a:off x="2128814"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38" name="Google Shape;938;p42"/>
              <p:cNvSpPr/>
              <p:nvPr/>
            </p:nvSpPr>
            <p:spPr>
              <a:xfrm>
                <a:off x="2897020"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39" name="Google Shape;939;p42"/>
              <p:cNvSpPr/>
              <p:nvPr/>
            </p:nvSpPr>
            <p:spPr>
              <a:xfrm>
                <a:off x="3665226"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pic>
          <p:nvPicPr>
            <p:cNvPr id="940" name="Google Shape;940;p42"/>
            <p:cNvPicPr preferRelativeResize="0"/>
            <p:nvPr/>
          </p:nvPicPr>
          <p:blipFill rotWithShape="1">
            <a:blip r:embed="rId5">
              <a:alphaModFix/>
            </a:blip>
            <a:srcRect/>
            <a:stretch/>
          </p:blipFill>
          <p:spPr>
            <a:xfrm>
              <a:off x="3829006" y="1755316"/>
              <a:ext cx="375475" cy="444014"/>
            </a:xfrm>
            <a:prstGeom prst="rect">
              <a:avLst/>
            </a:prstGeom>
            <a:noFill/>
            <a:ln>
              <a:noFill/>
            </a:ln>
          </p:spPr>
        </p:pic>
        <p:pic>
          <p:nvPicPr>
            <p:cNvPr id="941" name="Google Shape;941;p42"/>
            <p:cNvPicPr preferRelativeResize="0"/>
            <p:nvPr/>
          </p:nvPicPr>
          <p:blipFill rotWithShape="1">
            <a:blip r:embed="rId6">
              <a:alphaModFix/>
            </a:blip>
            <a:srcRect/>
            <a:stretch/>
          </p:blipFill>
          <p:spPr>
            <a:xfrm>
              <a:off x="2271376" y="1748573"/>
              <a:ext cx="377479" cy="444014"/>
            </a:xfrm>
            <a:prstGeom prst="rect">
              <a:avLst/>
            </a:prstGeom>
            <a:noFill/>
            <a:ln>
              <a:noFill/>
            </a:ln>
          </p:spPr>
        </p:pic>
        <p:pic>
          <p:nvPicPr>
            <p:cNvPr id="942" name="Google Shape;942;p42"/>
            <p:cNvPicPr preferRelativeResize="0"/>
            <p:nvPr/>
          </p:nvPicPr>
          <p:blipFill rotWithShape="1">
            <a:blip r:embed="rId7">
              <a:alphaModFix/>
            </a:blip>
            <a:srcRect/>
            <a:stretch/>
          </p:blipFill>
          <p:spPr>
            <a:xfrm>
              <a:off x="2976423" y="1889079"/>
              <a:ext cx="559910" cy="161824"/>
            </a:xfrm>
            <a:prstGeom prst="rect">
              <a:avLst/>
            </a:prstGeom>
            <a:noFill/>
            <a:ln>
              <a:noFill/>
            </a:ln>
          </p:spPr>
        </p:pic>
        <p:pic>
          <p:nvPicPr>
            <p:cNvPr id="943" name="Google Shape;943;p42"/>
            <p:cNvPicPr preferRelativeResize="0"/>
            <p:nvPr/>
          </p:nvPicPr>
          <p:blipFill rotWithShape="1">
            <a:blip r:embed="rId8">
              <a:alphaModFix/>
            </a:blip>
            <a:srcRect/>
            <a:stretch/>
          </p:blipFill>
          <p:spPr>
            <a:xfrm>
              <a:off x="1488031" y="1779103"/>
              <a:ext cx="452027" cy="399363"/>
            </a:xfrm>
            <a:prstGeom prst="rect">
              <a:avLst/>
            </a:prstGeom>
            <a:noFill/>
            <a:ln>
              <a:noFill/>
            </a:ln>
          </p:spPr>
        </p:pic>
      </p:grpSp>
      <p:grpSp>
        <p:nvGrpSpPr>
          <p:cNvPr id="944" name="Google Shape;944;p42"/>
          <p:cNvGrpSpPr/>
          <p:nvPr/>
        </p:nvGrpSpPr>
        <p:grpSpPr>
          <a:xfrm>
            <a:off x="6529487" y="4206699"/>
            <a:ext cx="5133698" cy="2290602"/>
            <a:chOff x="4572000" y="2832757"/>
            <a:chExt cx="4030362" cy="1798305"/>
          </a:xfrm>
        </p:grpSpPr>
        <p:sp>
          <p:nvSpPr>
            <p:cNvPr id="945" name="Google Shape;945;p42"/>
            <p:cNvSpPr/>
            <p:nvPr/>
          </p:nvSpPr>
          <p:spPr>
            <a:xfrm>
              <a:off x="4572000" y="2832757"/>
              <a:ext cx="972713" cy="988253"/>
            </a:xfrm>
            <a:prstGeom prst="rect">
              <a:avLst/>
            </a:prstGeom>
            <a:solidFill>
              <a:srgbClr val="B3C6E7"/>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946" name="Google Shape;946;p42"/>
            <p:cNvSpPr/>
            <p:nvPr/>
          </p:nvSpPr>
          <p:spPr>
            <a:xfrm>
              <a:off x="5606508" y="2832757"/>
              <a:ext cx="2995854" cy="988253"/>
            </a:xfrm>
            <a:prstGeom prst="rect">
              <a:avLst/>
            </a:prstGeom>
            <a:noFill/>
            <a:ln w="25400" cap="flat" cmpd="sng">
              <a:solidFill>
                <a:srgbClr val="B3C6E7"/>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947" name="Google Shape;947;p42"/>
            <p:cNvSpPr txBox="1"/>
            <p:nvPr/>
          </p:nvSpPr>
          <p:spPr>
            <a:xfrm>
              <a:off x="5604280" y="2833521"/>
              <a:ext cx="1008067" cy="2053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rPr>
                <a:t>Container</a:t>
              </a:r>
              <a:endParaRPr sz="1100" b="1"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948" name="Google Shape;948;p42"/>
            <p:cNvSpPr/>
            <p:nvPr/>
          </p:nvSpPr>
          <p:spPr>
            <a:xfrm>
              <a:off x="5677200" y="3133196"/>
              <a:ext cx="902080" cy="261610"/>
            </a:xfrm>
            <a:prstGeom prst="rect">
              <a:avLst/>
            </a:prstGeom>
            <a:solidFill>
              <a:srgbClr val="B3C6E7"/>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Application</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949" name="Google Shape;949;p42"/>
            <p:cNvSpPr/>
            <p:nvPr/>
          </p:nvSpPr>
          <p:spPr>
            <a:xfrm>
              <a:off x="6649972" y="3133196"/>
              <a:ext cx="902080" cy="261610"/>
            </a:xfrm>
            <a:prstGeom prst="rect">
              <a:avLst/>
            </a:prstGeom>
            <a:solidFill>
              <a:srgbClr val="B3C6E7"/>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Application</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950" name="Google Shape;950;p42"/>
            <p:cNvSpPr/>
            <p:nvPr/>
          </p:nvSpPr>
          <p:spPr>
            <a:xfrm>
              <a:off x="7610777" y="3133196"/>
              <a:ext cx="902080" cy="261610"/>
            </a:xfrm>
            <a:prstGeom prst="rect">
              <a:avLst/>
            </a:prstGeom>
            <a:solidFill>
              <a:srgbClr val="B3C6E7"/>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Application</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951" name="Google Shape;951;p42"/>
            <p:cNvSpPr/>
            <p:nvPr/>
          </p:nvSpPr>
          <p:spPr>
            <a:xfrm>
              <a:off x="5677200" y="3454978"/>
              <a:ext cx="902080" cy="261610"/>
            </a:xfrm>
            <a:prstGeom prst="rect">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Filesystem</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952" name="Google Shape;952;p42"/>
            <p:cNvSpPr/>
            <p:nvPr/>
          </p:nvSpPr>
          <p:spPr>
            <a:xfrm>
              <a:off x="6649972" y="3454978"/>
              <a:ext cx="902080" cy="261610"/>
            </a:xfrm>
            <a:prstGeom prst="rect">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Filesystem</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953" name="Google Shape;953;p42"/>
            <p:cNvSpPr/>
            <p:nvPr/>
          </p:nvSpPr>
          <p:spPr>
            <a:xfrm>
              <a:off x="7610777" y="3454978"/>
              <a:ext cx="902080" cy="261610"/>
            </a:xfrm>
            <a:prstGeom prst="rect">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Filesystem</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954" name="Google Shape;954;p42"/>
            <p:cNvSpPr txBox="1"/>
            <p:nvPr/>
          </p:nvSpPr>
          <p:spPr>
            <a:xfrm>
              <a:off x="4572000" y="2895861"/>
              <a:ext cx="972714" cy="338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i="0" u="none" strike="noStrike" cap="none">
                  <a:solidFill>
                    <a:srgbClr val="000000"/>
                  </a:solidFill>
                  <a:latin typeface="Meiryo UI" panose="020B0604030504040204" pitchFamily="50" charset="-128"/>
                  <a:ea typeface="Meiryo UI" panose="020B0604030504040204" pitchFamily="50" charset="-128"/>
                  <a:cs typeface="Microsoft JhengHei"/>
                  <a:sym typeface="Microsoft JhengHei"/>
                </a:rPr>
                <a:t>Container Station</a:t>
              </a:r>
              <a:endParaRPr sz="1100" b="1" i="0" u="none" strike="noStrike" cap="none">
                <a:solidFill>
                  <a:srgbClr val="000000"/>
                </a:solidFill>
                <a:latin typeface="Meiryo UI" panose="020B0604030504040204" pitchFamily="50" charset="-128"/>
                <a:ea typeface="Meiryo UI" panose="020B0604030504040204" pitchFamily="50" charset="-128"/>
                <a:cs typeface="Microsoft JhengHei"/>
                <a:sym typeface="Microsoft JhengHei"/>
              </a:endParaRPr>
            </a:p>
          </p:txBody>
        </p:sp>
        <p:pic>
          <p:nvPicPr>
            <p:cNvPr id="955" name="Google Shape;955;p42"/>
            <p:cNvPicPr preferRelativeResize="0"/>
            <p:nvPr/>
          </p:nvPicPr>
          <p:blipFill rotWithShape="1">
            <a:blip r:embed="rId9">
              <a:alphaModFix/>
            </a:blip>
            <a:srcRect/>
            <a:stretch/>
          </p:blipFill>
          <p:spPr>
            <a:xfrm>
              <a:off x="4667482" y="3368305"/>
              <a:ext cx="399720" cy="336907"/>
            </a:xfrm>
            <a:prstGeom prst="rect">
              <a:avLst/>
            </a:prstGeom>
            <a:noFill/>
            <a:ln>
              <a:noFill/>
            </a:ln>
          </p:spPr>
        </p:pic>
        <p:pic>
          <p:nvPicPr>
            <p:cNvPr id="956" name="Google Shape;956;p42" descr="一張含有 標誌, 時鐘 的圖片&#10;&#10;自動產生的描述"/>
            <p:cNvPicPr preferRelativeResize="0"/>
            <p:nvPr/>
          </p:nvPicPr>
          <p:blipFill rotWithShape="1">
            <a:blip r:embed="rId10">
              <a:alphaModFix/>
            </a:blip>
            <a:srcRect/>
            <a:stretch/>
          </p:blipFill>
          <p:spPr>
            <a:xfrm>
              <a:off x="5067203" y="3419845"/>
              <a:ext cx="424864" cy="285367"/>
            </a:xfrm>
            <a:prstGeom prst="rect">
              <a:avLst/>
            </a:prstGeom>
            <a:noFill/>
            <a:ln>
              <a:noFill/>
            </a:ln>
          </p:spPr>
        </p:pic>
        <p:sp>
          <p:nvSpPr>
            <p:cNvPr id="957" name="Google Shape;957;p42"/>
            <p:cNvSpPr/>
            <p:nvPr/>
          </p:nvSpPr>
          <p:spPr>
            <a:xfrm>
              <a:off x="4572000" y="3924611"/>
              <a:ext cx="4030362" cy="310139"/>
            </a:xfrm>
            <a:prstGeom prst="rect">
              <a:avLst/>
            </a:prstGeom>
            <a:solidFill>
              <a:srgbClr val="A8D08C"/>
            </a:solidFill>
            <a:ln w="25400" cap="flat" cmpd="sng">
              <a:solidFill>
                <a:srgbClr val="A8D0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Host OS</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958" name="Google Shape;958;p42"/>
            <p:cNvSpPr/>
            <p:nvPr/>
          </p:nvSpPr>
          <p:spPr>
            <a:xfrm>
              <a:off x="4572000" y="4320923"/>
              <a:ext cx="4030362" cy="310139"/>
            </a:xfrm>
            <a:prstGeom prst="rect">
              <a:avLst/>
            </a:prstGeom>
            <a:solidFill>
              <a:srgbClr val="C9C9C9"/>
            </a:solidFill>
            <a:ln w="25400" cap="flat" cmpd="sng">
              <a:solidFill>
                <a:srgbClr val="C9C9C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rPr>
                <a:t>Hardware</a:t>
              </a:r>
              <a:endParaRPr sz="1100" b="1" i="0" u="none" strike="noStrike" cap="none">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grpSp>
      <p:pic>
        <p:nvPicPr>
          <p:cNvPr id="959" name="Google Shape;959;p42"/>
          <p:cNvPicPr preferRelativeResize="0"/>
          <p:nvPr/>
        </p:nvPicPr>
        <p:blipFill rotWithShape="1">
          <a:blip r:embed="rId11">
            <a:alphaModFix/>
          </a:blip>
          <a:srcRect/>
          <a:stretch/>
        </p:blipFill>
        <p:spPr>
          <a:xfrm>
            <a:off x="5142592" y="4605816"/>
            <a:ext cx="1082810" cy="1082810"/>
          </a:xfrm>
          <a:prstGeom prst="rect">
            <a:avLst/>
          </a:prstGeom>
          <a:noFill/>
          <a:ln>
            <a:noFill/>
          </a:ln>
        </p:spPr>
      </p:pic>
    </p:spTree>
    <p:extLst>
      <p:ext uri="{BB962C8B-B14F-4D97-AF65-F5344CB8AC3E}">
        <p14:creationId xmlns:p14="http://schemas.microsoft.com/office/powerpoint/2010/main" val="2161618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43"/>
          <p:cNvSpPr txBox="1">
            <a:spLocks noGrp="1"/>
          </p:cNvSpPr>
          <p:nvPr>
            <p:ph type="title" idx="4294967295"/>
          </p:nvPr>
        </p:nvSpPr>
        <p:spPr>
          <a:xfrm>
            <a:off x="982436" y="271356"/>
            <a:ext cx="11094098" cy="108237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b="1" dirty="0" err="1" smtClean="0">
                <a:solidFill>
                  <a:schemeClr val="lt1"/>
                </a:solidFill>
                <a:latin typeface="Meiryo UI" panose="020B0604030504040204" pitchFamily="50" charset="-128"/>
                <a:ea typeface="Meiryo UI" panose="020B0604030504040204" pitchFamily="50" charset="-128"/>
                <a:cs typeface="Arial"/>
                <a:sym typeface="Arial"/>
              </a:rPr>
              <a:t>企業やワークグループに適した</a:t>
            </a:r>
            <a:r>
              <a:rPr lang="en-US" b="1" dirty="0" smtClean="0">
                <a:solidFill>
                  <a:schemeClr val="lt1"/>
                </a:solidFill>
                <a:latin typeface="Meiryo UI" panose="020B0604030504040204" pitchFamily="50" charset="-128"/>
                <a:ea typeface="Meiryo UI" panose="020B0604030504040204" pitchFamily="50" charset="-128"/>
                <a:cs typeface="Arial"/>
                <a:sym typeface="Arial"/>
              </a:rPr>
              <a:t/>
            </a:r>
            <a:br>
              <a:rPr lang="en-US" b="1" dirty="0" smtClean="0">
                <a:solidFill>
                  <a:schemeClr val="lt1"/>
                </a:solidFill>
                <a:latin typeface="Meiryo UI" panose="020B0604030504040204" pitchFamily="50" charset="-128"/>
                <a:ea typeface="Meiryo UI" panose="020B0604030504040204" pitchFamily="50" charset="-128"/>
                <a:cs typeface="Arial"/>
                <a:sym typeface="Arial"/>
              </a:rPr>
            </a:br>
            <a:r>
              <a:rPr lang="en-US" b="1" dirty="0" err="1" smtClean="0">
                <a:solidFill>
                  <a:schemeClr val="lt1"/>
                </a:solidFill>
                <a:latin typeface="Meiryo UI" panose="020B0604030504040204" pitchFamily="50" charset="-128"/>
                <a:ea typeface="Meiryo UI" panose="020B0604030504040204" pitchFamily="50" charset="-128"/>
                <a:cs typeface="Arial"/>
                <a:sym typeface="Arial"/>
              </a:rPr>
              <a:t>仮想</a:t>
            </a:r>
            <a:r>
              <a:rPr lang="en-US" b="1" dirty="0" err="1">
                <a:solidFill>
                  <a:schemeClr val="lt1"/>
                </a:solidFill>
                <a:latin typeface="Meiryo UI" panose="020B0604030504040204" pitchFamily="50" charset="-128"/>
                <a:ea typeface="Meiryo UI" panose="020B0604030504040204" pitchFamily="50" charset="-128"/>
                <a:cs typeface="Arial"/>
                <a:sym typeface="Arial"/>
              </a:rPr>
              <a:t>NASソリューション</a:t>
            </a:r>
            <a:endParaRPr b="1"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965" name="Google Shape;965;p43"/>
          <p:cNvSpPr/>
          <p:nvPr/>
        </p:nvSpPr>
        <p:spPr>
          <a:xfrm>
            <a:off x="472361" y="3429000"/>
            <a:ext cx="3593454" cy="2677656"/>
          </a:xfrm>
          <a:prstGeom prst="rect">
            <a:avLst/>
          </a:prstGeom>
          <a:noFill/>
          <a:ln>
            <a:noFill/>
          </a:ln>
        </p:spPr>
        <p:txBody>
          <a:bodyPr spcFirstLastPara="1" wrap="square" lIns="91425" tIns="45700" rIns="91425" bIns="45700" anchor="t" anchorCtr="0">
            <a:noAutofit/>
          </a:bodyPr>
          <a:lstStyle/>
          <a:p>
            <a:pPr lvl="0"/>
            <a:r>
              <a:rPr lang="en-US" altLang="ja-JP" b="1" dirty="0" err="1">
                <a:solidFill>
                  <a:schemeClr val="lt1"/>
                </a:solidFill>
                <a:latin typeface="Meiryo UI" panose="020B0604030504040204" pitchFamily="50" charset="-128"/>
                <a:ea typeface="Meiryo UI" panose="020B0604030504040204" pitchFamily="50" charset="-128"/>
              </a:rPr>
              <a:t>QuTScloud</a:t>
            </a:r>
            <a:r>
              <a:rPr lang="ja-JP" altLang="en-US" b="1" dirty="0">
                <a:solidFill>
                  <a:schemeClr val="lt1"/>
                </a:solidFill>
                <a:latin typeface="Meiryo UI" panose="020B0604030504040204" pitchFamily="50" charset="-128"/>
                <a:ea typeface="Meiryo UI" panose="020B0604030504040204" pitchFamily="50" charset="-128"/>
              </a:rPr>
              <a:t>は</a:t>
            </a:r>
            <a:r>
              <a:rPr lang="en-US" altLang="ja-JP" b="1" dirty="0">
                <a:solidFill>
                  <a:schemeClr val="lt1"/>
                </a:solidFill>
                <a:latin typeface="Meiryo UI" panose="020B0604030504040204" pitchFamily="50" charset="-128"/>
                <a:ea typeface="Meiryo UI" panose="020B0604030504040204" pitchFamily="50" charset="-128"/>
              </a:rPr>
              <a:t>QNAP</a:t>
            </a:r>
            <a:r>
              <a:rPr lang="ja-JP" altLang="en-US" b="1" dirty="0">
                <a:solidFill>
                  <a:schemeClr val="lt1"/>
                </a:solidFill>
                <a:latin typeface="Meiryo UI" panose="020B0604030504040204" pitchFamily="50" charset="-128"/>
                <a:ea typeface="Meiryo UI" panose="020B0604030504040204" pitchFamily="50" charset="-128"/>
              </a:rPr>
              <a:t>の</a:t>
            </a:r>
            <a:r>
              <a:rPr lang="en-US" altLang="ja-JP" b="1" dirty="0">
                <a:solidFill>
                  <a:schemeClr val="lt1"/>
                </a:solidFill>
                <a:latin typeface="Meiryo UI" panose="020B0604030504040204" pitchFamily="50" charset="-128"/>
                <a:ea typeface="Meiryo UI" panose="020B0604030504040204" pitchFamily="50" charset="-128"/>
              </a:rPr>
              <a:t>QTS</a:t>
            </a:r>
            <a:r>
              <a:rPr lang="ja-JP" altLang="en-US" b="1" dirty="0">
                <a:solidFill>
                  <a:schemeClr val="lt1"/>
                </a:solidFill>
                <a:latin typeface="Meiryo UI" panose="020B0604030504040204" pitchFamily="50" charset="-128"/>
                <a:ea typeface="Meiryo UI" panose="020B0604030504040204" pitchFamily="50" charset="-128"/>
              </a:rPr>
              <a:t>オペレーティングシステムに基づく仮想アプライアンスで、</a:t>
            </a:r>
            <a:r>
              <a:rPr lang="en-US" altLang="ja-JP" b="1" dirty="0">
                <a:solidFill>
                  <a:schemeClr val="lt1"/>
                </a:solidFill>
                <a:latin typeface="Meiryo UI" panose="020B0604030504040204" pitchFamily="50" charset="-128"/>
                <a:ea typeface="Meiryo UI" panose="020B0604030504040204" pitchFamily="50" charset="-128"/>
              </a:rPr>
              <a:t>QNAP Virtualization Station</a:t>
            </a:r>
            <a:r>
              <a:rPr lang="ja-JP" altLang="en-US" b="1" dirty="0">
                <a:solidFill>
                  <a:schemeClr val="lt1"/>
                </a:solidFill>
                <a:latin typeface="Meiryo UI" panose="020B0604030504040204" pitchFamily="50" charset="-128"/>
                <a:ea typeface="Meiryo UI" panose="020B0604030504040204" pitchFamily="50" charset="-128"/>
              </a:rPr>
              <a:t>で素早く起動することができます</a:t>
            </a:r>
            <a:r>
              <a:rPr lang="ja-JP" altLang="en-US" b="1" dirty="0" smtClean="0">
                <a:solidFill>
                  <a:schemeClr val="lt1"/>
                </a:solidFill>
                <a:latin typeface="Meiryo UI" panose="020B0604030504040204" pitchFamily="50" charset="-128"/>
                <a:ea typeface="Meiryo UI" panose="020B0604030504040204" pitchFamily="50" charset="-128"/>
              </a:rPr>
              <a:t>。</a:t>
            </a:r>
            <a:endParaRPr lang="en-US" altLang="ja-JP" b="1" dirty="0" smtClean="0">
              <a:solidFill>
                <a:schemeClr val="lt1"/>
              </a:solidFill>
              <a:latin typeface="Meiryo UI" panose="020B0604030504040204" pitchFamily="50" charset="-128"/>
              <a:ea typeface="Meiryo UI" panose="020B0604030504040204" pitchFamily="50" charset="-128"/>
            </a:endParaRPr>
          </a:p>
          <a:p>
            <a:pPr lvl="0"/>
            <a:endParaRPr b="1" dirty="0">
              <a:solidFill>
                <a:schemeClr val="lt1"/>
              </a:solidFill>
              <a:latin typeface="Meiryo UI" panose="020B0604030504040204" pitchFamily="50" charset="-128"/>
              <a:ea typeface="Meiryo UI" panose="020B0604030504040204" pitchFamily="50" charset="-128"/>
            </a:endParaRPr>
          </a:p>
          <a:p>
            <a:pPr lvl="0"/>
            <a:r>
              <a:rPr lang="ja-JP" altLang="en-US" b="1" dirty="0">
                <a:solidFill>
                  <a:schemeClr val="lt1"/>
                </a:solidFill>
                <a:latin typeface="Meiryo UI" panose="020B0604030504040204" pitchFamily="50" charset="-128"/>
                <a:ea typeface="Meiryo UI" panose="020B0604030504040204" pitchFamily="50" charset="-128"/>
              </a:rPr>
              <a:t>既存の仮想環境を利用することで、ハードウェアのスペースやメンテナンスの手間を省き、アプリケーションウェアである</a:t>
            </a:r>
            <a:r>
              <a:rPr lang="en-US" altLang="ja-JP" b="1" dirty="0" err="1">
                <a:solidFill>
                  <a:schemeClr val="lt1"/>
                </a:solidFill>
                <a:latin typeface="Meiryo UI" panose="020B0604030504040204" pitchFamily="50" charset="-128"/>
                <a:ea typeface="Meiryo UI" panose="020B0604030504040204" pitchFamily="50" charset="-128"/>
              </a:rPr>
              <a:t>QuTScloud</a:t>
            </a:r>
            <a:r>
              <a:rPr lang="ja-JP" altLang="en-US" b="1" dirty="0">
                <a:solidFill>
                  <a:schemeClr val="lt1"/>
                </a:solidFill>
                <a:latin typeface="Meiryo UI" panose="020B0604030504040204" pitchFamily="50" charset="-128"/>
                <a:ea typeface="Meiryo UI" panose="020B0604030504040204" pitchFamily="50" charset="-128"/>
              </a:rPr>
              <a:t>オペレーティングシステムの利点を活用することで、組織は予算の柔軟性を高めることができます。</a:t>
            </a:r>
            <a:endParaRPr b="1" dirty="0">
              <a:solidFill>
                <a:schemeClr val="lt1"/>
              </a:solidFill>
              <a:latin typeface="Meiryo UI" panose="020B0604030504040204" pitchFamily="50" charset="-128"/>
              <a:ea typeface="Meiryo UI" panose="020B0604030504040204" pitchFamily="50" charset="-128"/>
            </a:endParaRPr>
          </a:p>
        </p:txBody>
      </p:sp>
      <p:pic>
        <p:nvPicPr>
          <p:cNvPr id="966" name="Google Shape;966;p43"/>
          <p:cNvPicPr preferRelativeResize="0"/>
          <p:nvPr/>
        </p:nvPicPr>
        <p:blipFill rotWithShape="1">
          <a:blip r:embed="rId3">
            <a:alphaModFix/>
          </a:blip>
          <a:srcRect/>
          <a:stretch/>
        </p:blipFill>
        <p:spPr>
          <a:xfrm>
            <a:off x="1293910" y="1671030"/>
            <a:ext cx="1965472" cy="1965472"/>
          </a:xfrm>
          <a:prstGeom prst="rect">
            <a:avLst/>
          </a:prstGeom>
          <a:noFill/>
          <a:ln>
            <a:noFill/>
          </a:ln>
        </p:spPr>
      </p:pic>
      <p:pic>
        <p:nvPicPr>
          <p:cNvPr id="967" name="Google Shape;967;p43"/>
          <p:cNvPicPr preferRelativeResize="0"/>
          <p:nvPr/>
        </p:nvPicPr>
        <p:blipFill rotWithShape="1">
          <a:blip r:embed="rId4">
            <a:alphaModFix/>
          </a:blip>
          <a:srcRect/>
          <a:stretch/>
        </p:blipFill>
        <p:spPr>
          <a:xfrm>
            <a:off x="4309237" y="2400974"/>
            <a:ext cx="7633899" cy="3788958"/>
          </a:xfrm>
          <a:prstGeom prst="rect">
            <a:avLst/>
          </a:prstGeom>
          <a:noFill/>
          <a:ln>
            <a:noFill/>
          </a:ln>
        </p:spPr>
      </p:pic>
    </p:spTree>
    <p:extLst>
      <p:ext uri="{BB962C8B-B14F-4D97-AF65-F5344CB8AC3E}">
        <p14:creationId xmlns:p14="http://schemas.microsoft.com/office/powerpoint/2010/main" val="2265221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44" descr="一張含有 螢幕擷取畫面 的圖片&#10;&#10;自動產生的描述"/>
          <p:cNvPicPr preferRelativeResize="0"/>
          <p:nvPr/>
        </p:nvPicPr>
        <p:blipFill rotWithShape="1">
          <a:blip r:embed="rId3">
            <a:alphaModFix/>
          </a:blip>
          <a:srcRect r="7086"/>
          <a:stretch/>
        </p:blipFill>
        <p:spPr>
          <a:xfrm>
            <a:off x="6318249" y="2183450"/>
            <a:ext cx="5873752" cy="2608065"/>
          </a:xfrm>
          <a:prstGeom prst="rect">
            <a:avLst/>
          </a:prstGeom>
          <a:noFill/>
          <a:ln>
            <a:noFill/>
          </a:ln>
        </p:spPr>
      </p:pic>
      <p:pic>
        <p:nvPicPr>
          <p:cNvPr id="973" name="Google Shape;973;p44" descr="一張含有 螢幕擷取畫面 的圖片&#10;&#10;自動產生的描述"/>
          <p:cNvPicPr preferRelativeResize="0"/>
          <p:nvPr/>
        </p:nvPicPr>
        <p:blipFill rotWithShape="1">
          <a:blip r:embed="rId4">
            <a:alphaModFix/>
          </a:blip>
          <a:srcRect/>
          <a:stretch/>
        </p:blipFill>
        <p:spPr>
          <a:xfrm>
            <a:off x="6068778" y="4493690"/>
            <a:ext cx="6333785" cy="2364309"/>
          </a:xfrm>
          <a:prstGeom prst="rect">
            <a:avLst/>
          </a:prstGeom>
          <a:noFill/>
          <a:ln>
            <a:noFill/>
          </a:ln>
          <a:effectLst>
            <a:outerShdw blurRad="317500" dist="38100" dir="16200000" rotWithShape="0">
              <a:srgbClr val="000000">
                <a:alpha val="40000"/>
              </a:srgbClr>
            </a:outerShdw>
          </a:effectLst>
        </p:spPr>
      </p:pic>
      <p:sp>
        <p:nvSpPr>
          <p:cNvPr id="974" name="Google Shape;974;p44"/>
          <p:cNvSpPr txBox="1"/>
          <p:nvPr/>
        </p:nvSpPr>
        <p:spPr>
          <a:xfrm>
            <a:off x="660206" y="1710690"/>
            <a:ext cx="10913229" cy="375552"/>
          </a:xfrm>
          <a:prstGeom prst="rect">
            <a:avLst/>
          </a:prstGeom>
          <a:noFill/>
          <a:ln>
            <a:noFill/>
          </a:ln>
        </p:spPr>
        <p:txBody>
          <a:bodyPr spcFirstLastPara="1" wrap="square" lIns="91425" tIns="45700" rIns="91425" bIns="45700" anchor="t" anchorCtr="0">
            <a:noAutofit/>
          </a:bodyPr>
          <a:lstStyle/>
          <a:p>
            <a:pPr lvl="0">
              <a:lnSpc>
                <a:spcPct val="150000"/>
              </a:lnSpc>
            </a:pPr>
            <a:r>
              <a:rPr lang="en-US" altLang="ja-JP" b="1" dirty="0">
                <a:solidFill>
                  <a:schemeClr val="lt1"/>
                </a:solidFill>
                <a:latin typeface="Meiryo UI" panose="020B0604030504040204" pitchFamily="50" charset="-128"/>
                <a:ea typeface="Meiryo UI" panose="020B0604030504040204" pitchFamily="50" charset="-128"/>
              </a:rPr>
              <a:t>SR-IOV (Single-Root </a:t>
            </a:r>
            <a:r>
              <a:rPr lang="en-US" altLang="ja-JP" b="1" dirty="0" err="1">
                <a:solidFill>
                  <a:schemeClr val="lt1"/>
                </a:solidFill>
                <a:latin typeface="Meiryo UI" panose="020B0604030504040204" pitchFamily="50" charset="-128"/>
                <a:ea typeface="Meiryo UI" panose="020B0604030504040204" pitchFamily="50" charset="-128"/>
              </a:rPr>
              <a:t>Input/Output</a:t>
            </a:r>
            <a:r>
              <a:rPr lang="en-US" altLang="ja-JP" b="1" dirty="0">
                <a:solidFill>
                  <a:schemeClr val="lt1"/>
                </a:solidFill>
                <a:latin typeface="Meiryo UI" panose="020B0604030504040204" pitchFamily="50" charset="-128"/>
                <a:ea typeface="Meiryo UI" panose="020B0604030504040204" pitchFamily="50" charset="-128"/>
              </a:rPr>
              <a:t> Virtualization) </a:t>
            </a:r>
            <a:r>
              <a:rPr lang="ja-JP" altLang="en-US" b="1" dirty="0">
                <a:solidFill>
                  <a:schemeClr val="lt1"/>
                </a:solidFill>
                <a:latin typeface="Meiryo UI" panose="020B0604030504040204" pitchFamily="50" charset="-128"/>
                <a:ea typeface="Meiryo UI" panose="020B0604030504040204" pitchFamily="50" charset="-128"/>
              </a:rPr>
              <a:t>は、仮想マシン上のサービスを物理的なネットワーク速度で利用できるようにします。</a:t>
            </a:r>
            <a:endParaRPr sz="11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75" name="Google Shape;975;p44"/>
          <p:cNvSpPr txBox="1"/>
          <p:nvPr/>
        </p:nvSpPr>
        <p:spPr>
          <a:xfrm>
            <a:off x="855463" y="0"/>
            <a:ext cx="11336537" cy="1693999"/>
          </a:xfrm>
          <a:prstGeom prst="rect">
            <a:avLst/>
          </a:prstGeom>
          <a:noFill/>
          <a:ln>
            <a:noFill/>
          </a:ln>
        </p:spPr>
        <p:txBody>
          <a:bodyPr spcFirstLastPara="1" wrap="square" lIns="91425" tIns="45700" rIns="91425" bIns="45700" anchor="ctr" anchorCtr="0">
            <a:noAutofit/>
          </a:bodyPr>
          <a:lstStyle/>
          <a:p>
            <a:pPr lvl="0">
              <a:lnSpc>
                <a:spcPct val="90000"/>
              </a:lnSpc>
              <a:buSzPts val="3600"/>
            </a:pPr>
            <a:r>
              <a:rPr lang="en-US" altLang="ja-JP" sz="3600" b="1" dirty="0">
                <a:solidFill>
                  <a:schemeClr val="lt1"/>
                </a:solidFill>
                <a:latin typeface="Meiryo UI" panose="020B0604030504040204" pitchFamily="50" charset="-128"/>
                <a:ea typeface="Meiryo UI" panose="020B0604030504040204" pitchFamily="50" charset="-128"/>
              </a:rPr>
              <a:t>SR-IOV</a:t>
            </a:r>
            <a:r>
              <a:rPr lang="ja-JP" altLang="en-US" sz="3600" b="1" dirty="0">
                <a:solidFill>
                  <a:schemeClr val="lt1"/>
                </a:solidFill>
                <a:latin typeface="Meiryo UI" panose="020B0604030504040204" pitchFamily="50" charset="-128"/>
                <a:ea typeface="Meiryo UI" panose="020B0604030504040204" pitchFamily="50" charset="-128"/>
              </a:rPr>
              <a:t>、</a:t>
            </a:r>
            <a:r>
              <a:rPr lang="en-US" altLang="ja-JP" sz="3600" b="1" dirty="0">
                <a:solidFill>
                  <a:schemeClr val="lt1"/>
                </a:solidFill>
                <a:latin typeface="Meiryo UI" panose="020B0604030504040204" pitchFamily="50" charset="-128"/>
                <a:ea typeface="Meiryo UI" panose="020B0604030504040204" pitchFamily="50" charset="-128"/>
              </a:rPr>
              <a:t>HW</a:t>
            </a:r>
            <a:r>
              <a:rPr lang="ja-JP" altLang="en-US" sz="3600" b="1" dirty="0">
                <a:solidFill>
                  <a:schemeClr val="lt1"/>
                </a:solidFill>
                <a:latin typeface="Meiryo UI" panose="020B0604030504040204" pitchFamily="50" charset="-128"/>
                <a:ea typeface="Meiryo UI" panose="020B0604030504040204" pitchFamily="50" charset="-128"/>
              </a:rPr>
              <a:t>アクセラレーションによ</a:t>
            </a:r>
            <a:r>
              <a:rPr lang="ja-JP" altLang="en-US" sz="3600" b="1" dirty="0" smtClean="0">
                <a:solidFill>
                  <a:schemeClr val="lt1"/>
                </a:solidFill>
                <a:latin typeface="Meiryo UI" panose="020B0604030504040204" pitchFamily="50" charset="-128"/>
                <a:ea typeface="Meiryo UI" panose="020B0604030504040204" pitchFamily="50" charset="-128"/>
              </a:rPr>
              <a:t>り</a:t>
            </a:r>
            <a:endParaRPr lang="en-US" altLang="ja-JP" sz="3600" b="1" dirty="0" smtClean="0">
              <a:solidFill>
                <a:schemeClr val="lt1"/>
              </a:solidFill>
              <a:latin typeface="Meiryo UI" panose="020B0604030504040204" pitchFamily="50" charset="-128"/>
              <a:ea typeface="Meiryo UI" panose="020B0604030504040204" pitchFamily="50" charset="-128"/>
            </a:endParaRPr>
          </a:p>
          <a:p>
            <a:pPr lvl="0">
              <a:lnSpc>
                <a:spcPct val="90000"/>
              </a:lnSpc>
              <a:buSzPts val="3600"/>
            </a:pPr>
            <a:r>
              <a:rPr lang="ja-JP" altLang="en-US" sz="3600" b="1" dirty="0" smtClean="0">
                <a:solidFill>
                  <a:schemeClr val="lt1"/>
                </a:solidFill>
                <a:latin typeface="Meiryo UI" panose="020B0604030504040204" pitchFamily="50" charset="-128"/>
                <a:ea typeface="Meiryo UI" panose="020B0604030504040204" pitchFamily="50" charset="-128"/>
              </a:rPr>
              <a:t>仮</a:t>
            </a:r>
            <a:r>
              <a:rPr lang="ja-JP" altLang="en-US" sz="3600" b="1" dirty="0">
                <a:solidFill>
                  <a:schemeClr val="lt1"/>
                </a:solidFill>
                <a:latin typeface="Meiryo UI" panose="020B0604030504040204" pitchFamily="50" charset="-128"/>
                <a:ea typeface="Meiryo UI" panose="020B0604030504040204" pitchFamily="50" charset="-128"/>
              </a:rPr>
              <a:t>想マシンのネットワーク性能を</a:t>
            </a:r>
            <a:r>
              <a:rPr lang="en-US" altLang="ja-JP" sz="3600" b="1" dirty="0">
                <a:solidFill>
                  <a:schemeClr val="lt1"/>
                </a:solidFill>
                <a:latin typeface="Meiryo UI" panose="020B0604030504040204" pitchFamily="50" charset="-128"/>
                <a:ea typeface="Meiryo UI" panose="020B0604030504040204" pitchFamily="50" charset="-128"/>
              </a:rPr>
              <a:t>20</a:t>
            </a:r>
            <a:r>
              <a:rPr lang="ja-JP" altLang="en-US" sz="3600" b="1" dirty="0">
                <a:solidFill>
                  <a:schemeClr val="lt1"/>
                </a:solidFill>
                <a:latin typeface="Meiryo UI" panose="020B0604030504040204" pitchFamily="50" charset="-128"/>
                <a:ea typeface="Meiryo UI" panose="020B0604030504040204" pitchFamily="50" charset="-128"/>
              </a:rPr>
              <a:t>％向上</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976" name="Google Shape;976;p44"/>
          <p:cNvGrpSpPr/>
          <p:nvPr/>
        </p:nvGrpSpPr>
        <p:grpSpPr>
          <a:xfrm>
            <a:off x="603056" y="3793571"/>
            <a:ext cx="5255285" cy="2709788"/>
            <a:chOff x="343042" y="3253228"/>
            <a:chExt cx="3555922" cy="1909077"/>
          </a:xfrm>
        </p:grpSpPr>
        <p:sp>
          <p:nvSpPr>
            <p:cNvPr id="977" name="Google Shape;977;p44"/>
            <p:cNvSpPr/>
            <p:nvPr/>
          </p:nvSpPr>
          <p:spPr>
            <a:xfrm>
              <a:off x="457951" y="3887902"/>
              <a:ext cx="3441013" cy="590535"/>
            </a:xfrm>
            <a:prstGeom prst="roundRect">
              <a:avLst>
                <a:gd name="adj" fmla="val 11968"/>
              </a:avLst>
            </a:prstGeom>
            <a:solidFill>
              <a:srgbClr val="7F7F7F">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78" name="Google Shape;978;p44"/>
            <p:cNvSpPr/>
            <p:nvPr/>
          </p:nvSpPr>
          <p:spPr>
            <a:xfrm>
              <a:off x="457951" y="4571770"/>
              <a:ext cx="3441013" cy="590535"/>
            </a:xfrm>
            <a:prstGeom prst="roundRect">
              <a:avLst>
                <a:gd name="adj" fmla="val 11968"/>
              </a:avLst>
            </a:prstGeom>
            <a:solidFill>
              <a:srgbClr val="7F7F7F">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979" name="Google Shape;979;p44"/>
            <p:cNvPicPr preferRelativeResize="0"/>
            <p:nvPr/>
          </p:nvPicPr>
          <p:blipFill rotWithShape="1">
            <a:blip r:embed="rId5">
              <a:alphaModFix/>
            </a:blip>
            <a:srcRect/>
            <a:stretch/>
          </p:blipFill>
          <p:spPr>
            <a:xfrm>
              <a:off x="1181684" y="3691887"/>
              <a:ext cx="143085" cy="884525"/>
            </a:xfrm>
            <a:prstGeom prst="rect">
              <a:avLst/>
            </a:prstGeom>
            <a:noFill/>
            <a:ln>
              <a:noFill/>
            </a:ln>
          </p:spPr>
        </p:pic>
        <p:pic>
          <p:nvPicPr>
            <p:cNvPr id="980" name="Google Shape;980;p44"/>
            <p:cNvPicPr preferRelativeResize="0"/>
            <p:nvPr/>
          </p:nvPicPr>
          <p:blipFill rotWithShape="1">
            <a:blip r:embed="rId5">
              <a:alphaModFix/>
            </a:blip>
            <a:srcRect/>
            <a:stretch/>
          </p:blipFill>
          <p:spPr>
            <a:xfrm rot="10800000">
              <a:off x="1386865" y="3772209"/>
              <a:ext cx="143085" cy="884525"/>
            </a:xfrm>
            <a:prstGeom prst="rect">
              <a:avLst/>
            </a:prstGeom>
            <a:noFill/>
            <a:ln>
              <a:noFill/>
            </a:ln>
          </p:spPr>
        </p:pic>
        <p:pic>
          <p:nvPicPr>
            <p:cNvPr id="981" name="Google Shape;981;p44"/>
            <p:cNvPicPr preferRelativeResize="0"/>
            <p:nvPr/>
          </p:nvPicPr>
          <p:blipFill rotWithShape="1">
            <a:blip r:embed="rId5">
              <a:alphaModFix/>
            </a:blip>
            <a:srcRect/>
            <a:stretch/>
          </p:blipFill>
          <p:spPr>
            <a:xfrm>
              <a:off x="2155662" y="3691887"/>
              <a:ext cx="143085" cy="884525"/>
            </a:xfrm>
            <a:prstGeom prst="rect">
              <a:avLst/>
            </a:prstGeom>
            <a:noFill/>
            <a:ln>
              <a:noFill/>
            </a:ln>
          </p:spPr>
        </p:pic>
        <p:pic>
          <p:nvPicPr>
            <p:cNvPr id="982" name="Google Shape;982;p44"/>
            <p:cNvPicPr preferRelativeResize="0"/>
            <p:nvPr/>
          </p:nvPicPr>
          <p:blipFill rotWithShape="1">
            <a:blip r:embed="rId5">
              <a:alphaModFix/>
            </a:blip>
            <a:srcRect/>
            <a:stretch/>
          </p:blipFill>
          <p:spPr>
            <a:xfrm rot="10800000">
              <a:off x="2360843" y="3772209"/>
              <a:ext cx="143085" cy="884525"/>
            </a:xfrm>
            <a:prstGeom prst="rect">
              <a:avLst/>
            </a:prstGeom>
            <a:noFill/>
            <a:ln>
              <a:noFill/>
            </a:ln>
          </p:spPr>
        </p:pic>
        <p:pic>
          <p:nvPicPr>
            <p:cNvPr id="983" name="Google Shape;983;p44"/>
            <p:cNvPicPr preferRelativeResize="0"/>
            <p:nvPr/>
          </p:nvPicPr>
          <p:blipFill rotWithShape="1">
            <a:blip r:embed="rId5">
              <a:alphaModFix/>
            </a:blip>
            <a:srcRect/>
            <a:stretch/>
          </p:blipFill>
          <p:spPr>
            <a:xfrm>
              <a:off x="3074702" y="3691887"/>
              <a:ext cx="143085" cy="884525"/>
            </a:xfrm>
            <a:prstGeom prst="rect">
              <a:avLst/>
            </a:prstGeom>
            <a:noFill/>
            <a:ln>
              <a:noFill/>
            </a:ln>
          </p:spPr>
        </p:pic>
        <p:pic>
          <p:nvPicPr>
            <p:cNvPr id="984" name="Google Shape;984;p44"/>
            <p:cNvPicPr preferRelativeResize="0"/>
            <p:nvPr/>
          </p:nvPicPr>
          <p:blipFill rotWithShape="1">
            <a:blip r:embed="rId5">
              <a:alphaModFix/>
            </a:blip>
            <a:srcRect/>
            <a:stretch/>
          </p:blipFill>
          <p:spPr>
            <a:xfrm rot="10800000">
              <a:off x="3279883" y="3772209"/>
              <a:ext cx="143085" cy="884525"/>
            </a:xfrm>
            <a:prstGeom prst="rect">
              <a:avLst/>
            </a:prstGeom>
            <a:noFill/>
            <a:ln>
              <a:noFill/>
            </a:ln>
          </p:spPr>
        </p:pic>
        <p:sp>
          <p:nvSpPr>
            <p:cNvPr id="985" name="Google Shape;985;p44"/>
            <p:cNvSpPr/>
            <p:nvPr/>
          </p:nvSpPr>
          <p:spPr>
            <a:xfrm>
              <a:off x="1039294"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sym typeface="Arial"/>
                </a:rPr>
                <a:t>VM</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86" name="Google Shape;986;p44"/>
            <p:cNvSpPr/>
            <p:nvPr/>
          </p:nvSpPr>
          <p:spPr>
            <a:xfrm>
              <a:off x="1039294"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lt1"/>
                  </a:solidFill>
                  <a:latin typeface="Meiryo UI" panose="020B0604030504040204" pitchFamily="50" charset="-128"/>
                  <a:ea typeface="Meiryo UI" panose="020B0604030504040204" pitchFamily="50" charset="-128"/>
                  <a:sym typeface="Arial"/>
                </a:rPr>
                <a:t>VF Driver</a:t>
              </a:r>
              <a:endParaRPr sz="10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87" name="Google Shape;987;p44"/>
            <p:cNvSpPr/>
            <p:nvPr/>
          </p:nvSpPr>
          <p:spPr>
            <a:xfrm>
              <a:off x="1983713"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sym typeface="Arial"/>
                </a:rPr>
                <a:t>VM</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88" name="Google Shape;988;p44"/>
            <p:cNvSpPr/>
            <p:nvPr/>
          </p:nvSpPr>
          <p:spPr>
            <a:xfrm>
              <a:off x="1983713"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lt1"/>
                  </a:solidFill>
                  <a:latin typeface="Meiryo UI" panose="020B0604030504040204" pitchFamily="50" charset="-128"/>
                  <a:ea typeface="Meiryo UI" panose="020B0604030504040204" pitchFamily="50" charset="-128"/>
                  <a:sym typeface="Arial"/>
                </a:rPr>
                <a:t>VF Driver</a:t>
              </a:r>
              <a:endParaRPr sz="10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89" name="Google Shape;989;p44"/>
            <p:cNvSpPr/>
            <p:nvPr/>
          </p:nvSpPr>
          <p:spPr>
            <a:xfrm>
              <a:off x="2905904"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1" i="0" u="none" strike="noStrike" cap="none">
                  <a:solidFill>
                    <a:schemeClr val="lt1"/>
                  </a:solidFill>
                  <a:latin typeface="Meiryo UI" panose="020B0604030504040204" pitchFamily="50" charset="-128"/>
                  <a:ea typeface="Meiryo UI" panose="020B0604030504040204" pitchFamily="50" charset="-128"/>
                  <a:sym typeface="Arial"/>
                </a:rPr>
                <a:t>VM</a:t>
              </a:r>
              <a:endParaRPr sz="11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90" name="Google Shape;990;p44"/>
            <p:cNvSpPr/>
            <p:nvPr/>
          </p:nvSpPr>
          <p:spPr>
            <a:xfrm>
              <a:off x="2905904"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lt1"/>
                  </a:solidFill>
                  <a:latin typeface="Meiryo UI" panose="020B0604030504040204" pitchFamily="50" charset="-128"/>
                  <a:ea typeface="Meiryo UI" panose="020B0604030504040204" pitchFamily="50" charset="-128"/>
                  <a:sym typeface="Arial"/>
                </a:rPr>
                <a:t>VF Driver</a:t>
              </a:r>
              <a:endParaRPr sz="10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91" name="Google Shape;991;p44"/>
            <p:cNvSpPr/>
            <p:nvPr/>
          </p:nvSpPr>
          <p:spPr>
            <a:xfrm>
              <a:off x="910292" y="4612910"/>
              <a:ext cx="961235" cy="228763"/>
            </a:xfrm>
            <a:prstGeom prst="rect">
              <a:avLst/>
            </a:prstGeom>
            <a:solidFill>
              <a:srgbClr val="EFEA3D"/>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dk1"/>
                  </a:solidFill>
                  <a:latin typeface="Meiryo UI" panose="020B0604030504040204" pitchFamily="50" charset="-128"/>
                  <a:ea typeface="Meiryo UI" panose="020B0604030504040204" pitchFamily="50" charset="-128"/>
                  <a:sym typeface="Arial"/>
                </a:rPr>
                <a:t>Virtual Function</a:t>
              </a:r>
              <a:endParaRPr sz="1000" b="1"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992" name="Google Shape;992;p44"/>
            <p:cNvSpPr/>
            <p:nvPr/>
          </p:nvSpPr>
          <p:spPr>
            <a:xfrm>
              <a:off x="1900876" y="4612910"/>
              <a:ext cx="961235" cy="228763"/>
            </a:xfrm>
            <a:prstGeom prst="rect">
              <a:avLst/>
            </a:prstGeom>
            <a:solidFill>
              <a:srgbClr val="EFEA3D"/>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dk1"/>
                  </a:solidFill>
                  <a:latin typeface="Meiryo UI" panose="020B0604030504040204" pitchFamily="50" charset="-128"/>
                  <a:ea typeface="Meiryo UI" panose="020B0604030504040204" pitchFamily="50" charset="-128"/>
                  <a:sym typeface="Arial"/>
                </a:rPr>
                <a:t>Virtual Function</a:t>
              </a:r>
              <a:endParaRPr sz="1000" b="1"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993" name="Google Shape;993;p44"/>
            <p:cNvSpPr/>
            <p:nvPr/>
          </p:nvSpPr>
          <p:spPr>
            <a:xfrm>
              <a:off x="2891459" y="4612910"/>
              <a:ext cx="961235" cy="228763"/>
            </a:xfrm>
            <a:prstGeom prst="rect">
              <a:avLst/>
            </a:prstGeom>
            <a:solidFill>
              <a:srgbClr val="EFEA3D"/>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dk1"/>
                  </a:solidFill>
                  <a:latin typeface="Meiryo UI" panose="020B0604030504040204" pitchFamily="50" charset="-128"/>
                  <a:ea typeface="Meiryo UI" panose="020B0604030504040204" pitchFamily="50" charset="-128"/>
                  <a:sym typeface="Arial"/>
                </a:rPr>
                <a:t>Virtual Function</a:t>
              </a:r>
              <a:endParaRPr sz="1000" b="1"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994" name="Google Shape;994;p44"/>
            <p:cNvSpPr/>
            <p:nvPr/>
          </p:nvSpPr>
          <p:spPr>
            <a:xfrm>
              <a:off x="910292" y="4878403"/>
              <a:ext cx="2942402" cy="228763"/>
            </a:xfrm>
            <a:prstGeom prst="rect">
              <a:avLst/>
            </a:prstGeom>
            <a:solidFill>
              <a:srgbClr val="03D2FB"/>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i="0" u="none" strike="noStrike" cap="none">
                  <a:solidFill>
                    <a:schemeClr val="dk1"/>
                  </a:solidFill>
                  <a:latin typeface="Meiryo UI" panose="020B0604030504040204" pitchFamily="50" charset="-128"/>
                  <a:ea typeface="Meiryo UI" panose="020B0604030504040204" pitchFamily="50" charset="-128"/>
                  <a:sym typeface="Arial"/>
                </a:rPr>
                <a:t>Virtual Ethernet Bridge + Classifier</a:t>
              </a:r>
              <a:endParaRPr sz="1000" b="1" i="0" u="none" strike="noStrike" cap="none">
                <a:solidFill>
                  <a:schemeClr val="dk1"/>
                </a:solidFill>
                <a:latin typeface="Meiryo UI" panose="020B0604030504040204" pitchFamily="50" charset="-128"/>
                <a:ea typeface="Meiryo UI" panose="020B0604030504040204" pitchFamily="50" charset="-128"/>
                <a:sym typeface="Arial"/>
              </a:endParaRPr>
            </a:p>
          </p:txBody>
        </p:sp>
        <p:sp>
          <p:nvSpPr>
            <p:cNvPr id="995" name="Google Shape;995;p44"/>
            <p:cNvSpPr txBox="1"/>
            <p:nvPr/>
          </p:nvSpPr>
          <p:spPr>
            <a:xfrm>
              <a:off x="381712" y="3898962"/>
              <a:ext cx="769051" cy="2276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lt1"/>
                  </a:solidFill>
                  <a:latin typeface="Meiryo UI" panose="020B0604030504040204" pitchFamily="50" charset="-128"/>
                  <a:ea typeface="Meiryo UI" panose="020B0604030504040204" pitchFamily="50" charset="-128"/>
                  <a:sym typeface="Arial"/>
                </a:rPr>
                <a:t>NAS OS</a:t>
              </a:r>
              <a:endParaRPr sz="15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996" name="Google Shape;996;p44"/>
            <p:cNvSpPr txBox="1"/>
            <p:nvPr/>
          </p:nvSpPr>
          <p:spPr>
            <a:xfrm>
              <a:off x="343042" y="4589808"/>
              <a:ext cx="575427" cy="2276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lt1"/>
                  </a:solidFill>
                  <a:latin typeface="Meiryo UI" panose="020B0604030504040204" pitchFamily="50" charset="-128"/>
                  <a:ea typeface="Meiryo UI" panose="020B0604030504040204" pitchFamily="50" charset="-128"/>
                  <a:sym typeface="Arial"/>
                </a:rPr>
                <a:t>NIC</a:t>
              </a:r>
              <a:endParaRPr sz="1500" b="1" i="0" u="none" strike="noStrike" cap="none">
                <a:solidFill>
                  <a:schemeClr val="lt1"/>
                </a:solidFill>
                <a:latin typeface="Meiryo UI" panose="020B0604030504040204" pitchFamily="50" charset="-128"/>
                <a:ea typeface="Meiryo UI" panose="020B0604030504040204" pitchFamily="50" charset="-128"/>
                <a:sym typeface="Arial"/>
              </a:endParaRPr>
            </a:p>
          </p:txBody>
        </p:sp>
      </p:grpSp>
      <p:sp>
        <p:nvSpPr>
          <p:cNvPr id="997" name="Google Shape;997;p44"/>
          <p:cNvSpPr txBox="1"/>
          <p:nvPr/>
        </p:nvSpPr>
        <p:spPr>
          <a:xfrm>
            <a:off x="392494" y="2163557"/>
            <a:ext cx="5873752" cy="1508719"/>
          </a:xfrm>
          <a:prstGeom prst="rect">
            <a:avLst/>
          </a:prstGeom>
          <a:noFill/>
          <a:ln>
            <a:noFill/>
          </a:ln>
        </p:spPr>
        <p:txBody>
          <a:bodyPr spcFirstLastPara="1" wrap="square" lIns="91425" tIns="45700" rIns="91425" bIns="45700" anchor="t" anchorCtr="0">
            <a:noAutofit/>
          </a:bodyPr>
          <a:lstStyle/>
          <a:p>
            <a:pPr marL="457200" lvl="1" indent="-190500">
              <a:lnSpc>
                <a:spcPct val="110000"/>
              </a:lnSpc>
              <a:spcBef>
                <a:spcPts val="500"/>
              </a:spcBef>
              <a:buClr>
                <a:schemeClr val="bg1"/>
              </a:buClr>
              <a:buSzPts val="1400"/>
              <a:buFont typeface="Arial"/>
              <a:buChar char="•"/>
            </a:pPr>
            <a:r>
              <a:rPr lang="ja-JP" altLang="en-US" dirty="0">
                <a:solidFill>
                  <a:schemeClr val="lt1"/>
                </a:solidFill>
                <a:latin typeface="Meiryo UI" panose="020B0604030504040204" pitchFamily="50" charset="-128"/>
                <a:ea typeface="Meiryo UI" panose="020B0604030504040204" pitchFamily="50" charset="-128"/>
              </a:rPr>
              <a:t>チケット予約サービス、キャッシュフローサービス、オーディオビジュアルサービスなど、リアルタイムサービスのニーズがある場合は、直接ハードウェアネットワークカードの速度を楽しむことができ、ネットワークの遅延を減らすことができます。</a:t>
            </a:r>
          </a:p>
          <a:p>
            <a:pPr marL="457200" lvl="1" indent="-190500">
              <a:lnSpc>
                <a:spcPct val="110000"/>
              </a:lnSpc>
              <a:spcBef>
                <a:spcPts val="500"/>
              </a:spcBef>
              <a:buClr>
                <a:schemeClr val="bg1"/>
              </a:buClr>
              <a:buSzPts val="1400"/>
              <a:buFont typeface="Arial"/>
              <a:buChar char="•"/>
            </a:pPr>
            <a:r>
              <a:rPr lang="ja-JP" altLang="en-US" dirty="0">
                <a:solidFill>
                  <a:schemeClr val="lt1"/>
                </a:solidFill>
                <a:latin typeface="Meiryo UI" panose="020B0604030504040204" pitchFamily="50" charset="-128"/>
                <a:ea typeface="Meiryo UI" panose="020B0604030504040204" pitchFamily="50" charset="-128"/>
              </a:rPr>
              <a:t>ホストの</a:t>
            </a:r>
            <a:r>
              <a:rPr lang="en-US" altLang="ja-JP" dirty="0">
                <a:solidFill>
                  <a:schemeClr val="lt1"/>
                </a:solidFill>
                <a:latin typeface="Meiryo UI" panose="020B0604030504040204" pitchFamily="50" charset="-128"/>
                <a:ea typeface="Meiryo UI" panose="020B0604030504040204" pitchFamily="50" charset="-128"/>
              </a:rPr>
              <a:t>CPU</a:t>
            </a:r>
            <a:r>
              <a:rPr lang="ja-JP" altLang="en-US" dirty="0">
                <a:solidFill>
                  <a:schemeClr val="lt1"/>
                </a:solidFill>
                <a:latin typeface="Meiryo UI" panose="020B0604030504040204" pitchFamily="50" charset="-128"/>
                <a:ea typeface="Meiryo UI" panose="020B0604030504040204" pitchFamily="50" charset="-128"/>
              </a:rPr>
              <a:t>の使用量を削減することができます。</a:t>
            </a:r>
          </a:p>
          <a:p>
            <a:pPr marL="457200" lvl="1" indent="-190500">
              <a:lnSpc>
                <a:spcPct val="110000"/>
              </a:lnSpc>
              <a:spcBef>
                <a:spcPts val="500"/>
              </a:spcBef>
              <a:buClr>
                <a:schemeClr val="bg1"/>
              </a:buClr>
              <a:buSzPts val="1400"/>
              <a:buFont typeface="Arial"/>
              <a:buChar char="•"/>
            </a:pPr>
            <a:r>
              <a:rPr lang="ja-JP" altLang="en-US" dirty="0">
                <a:solidFill>
                  <a:schemeClr val="lt1"/>
                </a:solidFill>
                <a:latin typeface="Meiryo UI" panose="020B0604030504040204" pitchFamily="50" charset="-128"/>
                <a:ea typeface="Meiryo UI" panose="020B0604030504040204" pitchFamily="50" charset="-128"/>
              </a:rPr>
              <a:t>ネットワーク効率を</a:t>
            </a:r>
            <a:r>
              <a:rPr lang="en-US" altLang="ja-JP" dirty="0">
                <a:solidFill>
                  <a:schemeClr val="lt1"/>
                </a:solidFill>
                <a:latin typeface="Meiryo UI" panose="020B0604030504040204" pitchFamily="50" charset="-128"/>
                <a:ea typeface="Meiryo UI" panose="020B0604030504040204" pitchFamily="50" charset="-128"/>
              </a:rPr>
              <a:t>20</a:t>
            </a:r>
            <a:r>
              <a:rPr lang="ja-JP" altLang="en-US" dirty="0">
                <a:solidFill>
                  <a:schemeClr val="lt1"/>
                </a:solidFill>
                <a:latin typeface="Meiryo UI" panose="020B0604030504040204" pitchFamily="50" charset="-128"/>
                <a:ea typeface="Meiryo UI" panose="020B0604030504040204" pitchFamily="50" charset="-128"/>
              </a:rPr>
              <a:t>％以上向上させる</a:t>
            </a:r>
            <a:endParaRPr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4159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45"/>
          <p:cNvSpPr txBox="1">
            <a:spLocks noGrp="1"/>
          </p:cNvSpPr>
          <p:nvPr>
            <p:ph type="title" idx="4294967295"/>
          </p:nvPr>
        </p:nvSpPr>
        <p:spPr>
          <a:xfrm>
            <a:off x="987266" y="127237"/>
            <a:ext cx="11204733" cy="15065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b="1" dirty="0">
                <a:solidFill>
                  <a:schemeClr val="lt1"/>
                </a:solidFill>
                <a:latin typeface="Meiryo UI" panose="020B0604030504040204" pitchFamily="50" charset="-128"/>
                <a:ea typeface="Meiryo UI" panose="020B0604030504040204" pitchFamily="50" charset="-128"/>
                <a:cs typeface="Arial"/>
                <a:sym typeface="Arial"/>
              </a:rPr>
              <a:t>QNAP NAS、QVR </a:t>
            </a:r>
            <a:r>
              <a:rPr lang="en-US" sz="4000" b="1" dirty="0" err="1">
                <a:solidFill>
                  <a:schemeClr val="lt1"/>
                </a:solidFill>
                <a:latin typeface="Meiryo UI" panose="020B0604030504040204" pitchFamily="50" charset="-128"/>
                <a:ea typeface="Meiryo UI" panose="020B0604030504040204" pitchFamily="50" charset="-128"/>
                <a:cs typeface="Arial"/>
                <a:sym typeface="Arial"/>
              </a:rPr>
              <a:t>Elite、およびIP</a:t>
            </a:r>
            <a:r>
              <a:rPr lang="en-US" sz="4000" b="1" dirty="0" err="1" smtClean="0">
                <a:solidFill>
                  <a:schemeClr val="lt1"/>
                </a:solidFill>
                <a:latin typeface="Meiryo UI" panose="020B0604030504040204" pitchFamily="50" charset="-128"/>
                <a:ea typeface="Meiryo UI" panose="020B0604030504040204" pitchFamily="50" charset="-128"/>
                <a:cs typeface="Arial"/>
                <a:sym typeface="Arial"/>
              </a:rPr>
              <a:t>カメラを使用して包括的な監視システムを構築</a:t>
            </a:r>
            <a:endParaRPr dirty="0">
              <a:latin typeface="Meiryo UI" panose="020B0604030504040204" pitchFamily="50" charset="-128"/>
              <a:ea typeface="Meiryo UI" panose="020B0604030504040204" pitchFamily="50" charset="-128"/>
            </a:endParaRPr>
          </a:p>
        </p:txBody>
      </p:sp>
      <p:pic>
        <p:nvPicPr>
          <p:cNvPr id="1003" name="Google Shape;1003;p45" descr="A close up of a logo&#10;&#10;Description automatically generated"/>
          <p:cNvPicPr preferRelativeResize="0"/>
          <p:nvPr/>
        </p:nvPicPr>
        <p:blipFill rotWithShape="1">
          <a:blip r:embed="rId3">
            <a:alphaModFix/>
          </a:blip>
          <a:srcRect/>
          <a:stretch/>
        </p:blipFill>
        <p:spPr>
          <a:xfrm>
            <a:off x="10487770" y="1902578"/>
            <a:ext cx="1389485" cy="1348981"/>
          </a:xfrm>
          <a:prstGeom prst="rect">
            <a:avLst/>
          </a:prstGeom>
          <a:noFill/>
          <a:ln>
            <a:noFill/>
          </a:ln>
        </p:spPr>
      </p:pic>
      <p:sp>
        <p:nvSpPr>
          <p:cNvPr id="1004" name="Google Shape;1004;p45"/>
          <p:cNvSpPr txBox="1"/>
          <p:nvPr/>
        </p:nvSpPr>
        <p:spPr>
          <a:xfrm>
            <a:off x="510871" y="1883979"/>
            <a:ext cx="9698603" cy="1077218"/>
          </a:xfrm>
          <a:prstGeom prst="rect">
            <a:avLst/>
          </a:prstGeom>
          <a:noFill/>
          <a:ln>
            <a:noFill/>
          </a:ln>
        </p:spPr>
        <p:txBody>
          <a:bodyPr spcFirstLastPara="1" wrap="square" lIns="91425" tIns="45700" rIns="91425" bIns="45700" anchor="t" anchorCtr="0">
            <a:noAutofit/>
          </a:bodyPr>
          <a:lstStyle/>
          <a:p>
            <a:pPr lvl="0"/>
            <a:r>
              <a:rPr lang="en-US" altLang="ja-JP" sz="1600" dirty="0">
                <a:solidFill>
                  <a:schemeClr val="lt1"/>
                </a:solidFill>
                <a:latin typeface="Meiryo UI" panose="020B0604030504040204" pitchFamily="50" charset="-128"/>
                <a:ea typeface="Meiryo UI" panose="020B0604030504040204" pitchFamily="50" charset="-128"/>
              </a:rPr>
              <a:t>NAP QVR Elite</a:t>
            </a:r>
            <a:r>
              <a:rPr lang="ja-JP" altLang="en-US" sz="1600" dirty="0">
                <a:solidFill>
                  <a:schemeClr val="lt1"/>
                </a:solidFill>
                <a:latin typeface="Meiryo UI" panose="020B0604030504040204" pitchFamily="50" charset="-128"/>
                <a:ea typeface="Meiryo UI" panose="020B0604030504040204" pitchFamily="50" charset="-128"/>
              </a:rPr>
              <a:t>はサブスクリプション型のスマート監視ソリューションで、より低い</a:t>
            </a:r>
            <a:r>
              <a:rPr lang="en-US" altLang="ja-JP" sz="1600" dirty="0">
                <a:solidFill>
                  <a:schemeClr val="lt1"/>
                </a:solidFill>
                <a:latin typeface="Meiryo UI" panose="020B0604030504040204" pitchFamily="50" charset="-128"/>
                <a:ea typeface="Meiryo UI" panose="020B0604030504040204" pitchFamily="50" charset="-128"/>
              </a:rPr>
              <a:t>TCO</a:t>
            </a:r>
            <a:r>
              <a:rPr lang="ja-JP" altLang="en-US" sz="1600" dirty="0">
                <a:solidFill>
                  <a:schemeClr val="lt1"/>
                </a:solidFill>
                <a:latin typeface="Meiryo UI" panose="020B0604030504040204" pitchFamily="50" charset="-128"/>
                <a:ea typeface="Meiryo UI" panose="020B0604030504040204" pitchFamily="50" charset="-128"/>
              </a:rPr>
              <a:t>（サブスクリプションは月額わずか</a:t>
            </a:r>
            <a:r>
              <a:rPr lang="en-US" altLang="ja-JP" sz="1600" dirty="0">
                <a:solidFill>
                  <a:schemeClr val="lt1"/>
                </a:solidFill>
                <a:latin typeface="Meiryo UI" panose="020B0604030504040204" pitchFamily="50" charset="-128"/>
                <a:ea typeface="Meiryo UI" panose="020B0604030504040204" pitchFamily="50" charset="-128"/>
              </a:rPr>
              <a:t>US$1.99</a:t>
            </a:r>
            <a:r>
              <a:rPr lang="ja-JP" altLang="en-US" sz="1600" dirty="0">
                <a:solidFill>
                  <a:schemeClr val="lt1"/>
                </a:solidFill>
                <a:latin typeface="Meiryo UI" panose="020B0604030504040204" pitchFamily="50" charset="-128"/>
                <a:ea typeface="Meiryo UI" panose="020B0604030504040204" pitchFamily="50" charset="-128"/>
              </a:rPr>
              <a:t>から）と高い拡張性で監視システムを容易に構築することが可能です。また、複数の</a:t>
            </a:r>
            <a:r>
              <a:rPr lang="en-US" altLang="ja-JP" sz="1600" dirty="0">
                <a:solidFill>
                  <a:schemeClr val="lt1"/>
                </a:solidFill>
                <a:latin typeface="Meiryo UI" panose="020B0604030504040204" pitchFamily="50" charset="-128"/>
                <a:ea typeface="Meiryo UI" panose="020B0604030504040204" pitchFamily="50" charset="-128"/>
              </a:rPr>
              <a:t>QNAP AI</a:t>
            </a:r>
            <a:r>
              <a:rPr lang="ja-JP" altLang="en-US" sz="1600" dirty="0">
                <a:solidFill>
                  <a:schemeClr val="lt1"/>
                </a:solidFill>
                <a:latin typeface="Meiryo UI" panose="020B0604030504040204" pitchFamily="50" charset="-128"/>
                <a:ea typeface="Meiryo UI" panose="020B0604030504040204" pitchFamily="50" charset="-128"/>
              </a:rPr>
              <a:t>ベースのビデオ分析ソリューションを統合し、</a:t>
            </a:r>
            <a:r>
              <a:rPr lang="en-US" altLang="ja-JP" sz="1600" dirty="0">
                <a:solidFill>
                  <a:schemeClr val="lt1"/>
                </a:solidFill>
                <a:latin typeface="Meiryo UI" panose="020B0604030504040204" pitchFamily="50" charset="-128"/>
                <a:ea typeface="Meiryo UI" panose="020B0604030504040204" pitchFamily="50" charset="-128"/>
              </a:rPr>
              <a:t>QNAP NAS</a:t>
            </a:r>
            <a:r>
              <a:rPr lang="ja-JP" altLang="en-US" sz="1600" dirty="0">
                <a:solidFill>
                  <a:schemeClr val="lt1"/>
                </a:solidFill>
                <a:latin typeface="Meiryo UI" panose="020B0604030504040204" pitchFamily="50" charset="-128"/>
                <a:ea typeface="Meiryo UI" panose="020B0604030504040204" pitchFamily="50" charset="-128"/>
              </a:rPr>
              <a:t>で小売店やドアアクセスシステム向けのスマート顔認識を構築することができます。</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005" name="Google Shape;1005;p45"/>
          <p:cNvPicPr preferRelativeResize="0"/>
          <p:nvPr/>
        </p:nvPicPr>
        <p:blipFill rotWithShape="1">
          <a:blip r:embed="rId4">
            <a:alphaModFix/>
          </a:blip>
          <a:srcRect/>
          <a:stretch/>
        </p:blipFill>
        <p:spPr>
          <a:xfrm>
            <a:off x="4409721" y="3404284"/>
            <a:ext cx="5952912" cy="3256593"/>
          </a:xfrm>
          <a:prstGeom prst="rect">
            <a:avLst/>
          </a:prstGeom>
          <a:noFill/>
          <a:ln>
            <a:noFill/>
          </a:ln>
        </p:spPr>
      </p:pic>
      <p:pic>
        <p:nvPicPr>
          <p:cNvPr id="1006" name="Google Shape;1006;p45"/>
          <p:cNvPicPr preferRelativeResize="0"/>
          <p:nvPr/>
        </p:nvPicPr>
        <p:blipFill rotWithShape="1">
          <a:blip r:embed="rId5">
            <a:alphaModFix/>
          </a:blip>
          <a:srcRect/>
          <a:stretch/>
        </p:blipFill>
        <p:spPr>
          <a:xfrm>
            <a:off x="8433732" y="4070133"/>
            <a:ext cx="4249617" cy="2660630"/>
          </a:xfrm>
          <a:prstGeom prst="rect">
            <a:avLst/>
          </a:prstGeom>
          <a:noFill/>
          <a:ln>
            <a:noFill/>
          </a:ln>
        </p:spPr>
      </p:pic>
      <p:sp>
        <p:nvSpPr>
          <p:cNvPr id="1007" name="Google Shape;1007;p45"/>
          <p:cNvSpPr txBox="1"/>
          <p:nvPr/>
        </p:nvSpPr>
        <p:spPr>
          <a:xfrm>
            <a:off x="4371670" y="3042029"/>
            <a:ext cx="5837804" cy="369332"/>
          </a:xfrm>
          <a:prstGeom prst="rect">
            <a:avLst/>
          </a:prstGeom>
          <a:noFill/>
          <a:ln>
            <a:noFill/>
          </a:ln>
        </p:spPr>
        <p:txBody>
          <a:bodyPr spcFirstLastPara="1" wrap="square" lIns="91425" tIns="45700" rIns="91425" bIns="45700" anchor="t" anchorCtr="0">
            <a:noAutofit/>
          </a:bodyPr>
          <a:lstStyle/>
          <a:p>
            <a:pPr marL="180975" marR="0" lvl="0" indent="-180975" algn="l" rtl="0">
              <a:lnSpc>
                <a:spcPct val="100000"/>
              </a:lnSpc>
              <a:spcBef>
                <a:spcPts val="0"/>
              </a:spcBef>
              <a:spcAft>
                <a:spcPts val="0"/>
              </a:spcAft>
              <a:buClr>
                <a:srgbClr val="000000"/>
              </a:buClr>
              <a:buSzPts val="1800"/>
              <a:buFont typeface="Arial"/>
              <a:buChar char="•"/>
            </a:pPr>
            <a:r>
              <a:rPr lang="en-US" sz="1800">
                <a:solidFill>
                  <a:schemeClr val="lt1"/>
                </a:solidFill>
                <a:latin typeface="Meiryo UI" panose="020B0604030504040204" pitchFamily="50" charset="-128"/>
                <a:ea typeface="Meiryo UI" panose="020B0604030504040204" pitchFamily="50" charset="-128"/>
                <a:cs typeface="Roboto"/>
                <a:sym typeface="Roboto"/>
              </a:rPr>
              <a:t>Windows / macOS / iOS / Android QVRProクライアント</a:t>
            </a: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1008" name="Google Shape;1008;p45"/>
          <p:cNvPicPr preferRelativeResize="0"/>
          <p:nvPr/>
        </p:nvPicPr>
        <p:blipFill rotWithShape="1">
          <a:blip r:embed="rId6">
            <a:alphaModFix/>
          </a:blip>
          <a:srcRect/>
          <a:stretch/>
        </p:blipFill>
        <p:spPr>
          <a:xfrm>
            <a:off x="565005" y="5742967"/>
            <a:ext cx="1524000" cy="952500"/>
          </a:xfrm>
          <a:prstGeom prst="rect">
            <a:avLst/>
          </a:prstGeom>
          <a:noFill/>
          <a:ln>
            <a:noFill/>
          </a:ln>
        </p:spPr>
      </p:pic>
      <p:pic>
        <p:nvPicPr>
          <p:cNvPr id="1009" name="Google Shape;1009;p45"/>
          <p:cNvPicPr preferRelativeResize="0"/>
          <p:nvPr/>
        </p:nvPicPr>
        <p:blipFill rotWithShape="1">
          <a:blip r:embed="rId7">
            <a:alphaModFix/>
          </a:blip>
          <a:srcRect/>
          <a:stretch/>
        </p:blipFill>
        <p:spPr>
          <a:xfrm>
            <a:off x="565005" y="4464607"/>
            <a:ext cx="1524000" cy="952500"/>
          </a:xfrm>
          <a:prstGeom prst="rect">
            <a:avLst/>
          </a:prstGeom>
          <a:noFill/>
          <a:ln>
            <a:noFill/>
          </a:ln>
        </p:spPr>
      </p:pic>
      <p:pic>
        <p:nvPicPr>
          <p:cNvPr id="1010" name="Google Shape;1010;p45"/>
          <p:cNvPicPr preferRelativeResize="0"/>
          <p:nvPr/>
        </p:nvPicPr>
        <p:blipFill rotWithShape="1">
          <a:blip r:embed="rId8">
            <a:alphaModFix/>
          </a:blip>
          <a:srcRect/>
          <a:stretch/>
        </p:blipFill>
        <p:spPr>
          <a:xfrm>
            <a:off x="596071" y="3186247"/>
            <a:ext cx="1515806" cy="952500"/>
          </a:xfrm>
          <a:prstGeom prst="rect">
            <a:avLst/>
          </a:prstGeom>
          <a:noFill/>
          <a:ln>
            <a:noFill/>
          </a:ln>
        </p:spPr>
      </p:pic>
      <p:sp>
        <p:nvSpPr>
          <p:cNvPr id="1011" name="Google Shape;1011;p45"/>
          <p:cNvSpPr txBox="1"/>
          <p:nvPr/>
        </p:nvSpPr>
        <p:spPr>
          <a:xfrm>
            <a:off x="2387151" y="4545701"/>
            <a:ext cx="140294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拡張可能</a:t>
            </a:r>
            <a:endParaRPr>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容量</a:t>
            </a:r>
            <a:endParaRPr>
              <a:solidFill>
                <a:schemeClr val="lt1"/>
              </a:solidFill>
              <a:latin typeface="Meiryo UI" panose="020B0604030504040204" pitchFamily="50" charset="-128"/>
              <a:ea typeface="Meiryo UI" panose="020B0604030504040204" pitchFamily="50" charset="-128"/>
            </a:endParaRPr>
          </a:p>
        </p:txBody>
      </p:sp>
      <p:sp>
        <p:nvSpPr>
          <p:cNvPr id="1012" name="Google Shape;1012;p45"/>
          <p:cNvSpPr txBox="1"/>
          <p:nvPr/>
        </p:nvSpPr>
        <p:spPr>
          <a:xfrm>
            <a:off x="2387151" y="5818855"/>
            <a:ext cx="169796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付加価値</a:t>
            </a:r>
            <a:endParaRPr>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AIアプリケーション</a:t>
            </a:r>
            <a:endParaRPr>
              <a:solidFill>
                <a:schemeClr val="lt1"/>
              </a:solidFill>
              <a:latin typeface="Meiryo UI" panose="020B0604030504040204" pitchFamily="50" charset="-128"/>
              <a:ea typeface="Meiryo UI" panose="020B0604030504040204" pitchFamily="50" charset="-128"/>
            </a:endParaRPr>
          </a:p>
        </p:txBody>
      </p:sp>
      <p:sp>
        <p:nvSpPr>
          <p:cNvPr id="1013" name="Google Shape;1013;p45"/>
          <p:cNvSpPr txBox="1"/>
          <p:nvPr/>
        </p:nvSpPr>
        <p:spPr>
          <a:xfrm>
            <a:off x="2376194" y="3272547"/>
            <a:ext cx="1261884"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リアルタイム</a:t>
            </a:r>
            <a:endParaRPr>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モニタリング</a:t>
            </a:r>
            <a:endParaRPr>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68571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46"/>
          <p:cNvSpPr/>
          <p:nvPr/>
        </p:nvSpPr>
        <p:spPr>
          <a:xfrm>
            <a:off x="5152480" y="1907004"/>
            <a:ext cx="7637432" cy="4388471"/>
          </a:xfrm>
          <a:prstGeom prst="roundRect">
            <a:avLst>
              <a:gd name="adj" fmla="val 0"/>
            </a:avLst>
          </a:prstGeom>
          <a:gradFill>
            <a:gsLst>
              <a:gs pos="0">
                <a:srgbClr val="000000">
                  <a:alpha val="11764"/>
                </a:srgbClr>
              </a:gs>
              <a:gs pos="100000">
                <a:srgbClr val="1F2127">
                  <a:alpha val="63921"/>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1019" name="Google Shape;1019;p46"/>
          <p:cNvSpPr txBox="1"/>
          <p:nvPr/>
        </p:nvSpPr>
        <p:spPr>
          <a:xfrm>
            <a:off x="923137" y="1907004"/>
            <a:ext cx="4229343" cy="1845344"/>
          </a:xfrm>
          <a:prstGeom prst="rect">
            <a:avLst/>
          </a:prstGeom>
          <a:noFill/>
          <a:ln>
            <a:noFill/>
          </a:ln>
        </p:spPr>
        <p:txBody>
          <a:bodyPr spcFirstLastPara="1" wrap="square" lIns="121900" tIns="121900" rIns="121900" bIns="121900" anchor="t" anchorCtr="0">
            <a:noAutofit/>
          </a:bodyPr>
          <a:lstStyle/>
          <a:p>
            <a:pPr marL="241293" lvl="0" indent="-241293">
              <a:lnSpc>
                <a:spcPct val="133333"/>
              </a:lnSpc>
              <a:spcBef>
                <a:spcPts val="1600"/>
              </a:spcBef>
              <a:buClr>
                <a:srgbClr val="E9613B"/>
              </a:buClr>
              <a:buSzPts val="1100"/>
              <a:buFont typeface="Noto Sans Symbols"/>
              <a:buChar char="●"/>
            </a:pPr>
            <a:r>
              <a:rPr lang="en-US" altLang="ja-JP" sz="1800" dirty="0">
                <a:solidFill>
                  <a:schemeClr val="lt1"/>
                </a:solidFill>
                <a:latin typeface="Meiryo UI" panose="020B0604030504040204" pitchFamily="50" charset="-128"/>
                <a:ea typeface="Meiryo UI" panose="020B0604030504040204" pitchFamily="50" charset="-128"/>
              </a:rPr>
              <a:t>Google</a:t>
            </a:r>
            <a:r>
              <a:rPr lang="ja-JP" altLang="en-US" sz="1800" dirty="0">
                <a:solidFill>
                  <a:schemeClr val="lt1"/>
                </a:solidFill>
                <a:latin typeface="Meiryo UI" panose="020B0604030504040204" pitchFamily="50" charset="-128"/>
                <a:ea typeface="Meiryo UI" panose="020B0604030504040204" pitchFamily="50" charset="-128"/>
              </a:rPr>
              <a:t>が</a:t>
            </a:r>
            <a:r>
              <a:rPr lang="en-US" altLang="ja-JP" sz="1800" dirty="0">
                <a:solidFill>
                  <a:schemeClr val="lt1"/>
                </a:solidFill>
                <a:latin typeface="Meiryo UI" panose="020B0604030504040204" pitchFamily="50" charset="-128"/>
                <a:ea typeface="Meiryo UI" panose="020B0604030504040204" pitchFamily="50" charset="-128"/>
              </a:rPr>
              <a:t>Coral M.2 &amp; USB TPU</a:t>
            </a:r>
            <a:r>
              <a:rPr lang="ja-JP" altLang="en-US" sz="1800" dirty="0">
                <a:solidFill>
                  <a:schemeClr val="lt1"/>
                </a:solidFill>
                <a:latin typeface="Meiryo UI" panose="020B0604030504040204" pitchFamily="50" charset="-128"/>
                <a:ea typeface="Meiryo UI" panose="020B0604030504040204" pitchFamily="50" charset="-128"/>
              </a:rPr>
              <a:t>デバイスをサポートすることを正式に認</a:t>
            </a:r>
            <a:r>
              <a:rPr lang="ja-JP" altLang="en-US" sz="1800" dirty="0" smtClean="0">
                <a:solidFill>
                  <a:schemeClr val="lt1"/>
                </a:solidFill>
                <a:latin typeface="Meiryo UI" panose="020B0604030504040204" pitchFamily="50" charset="-128"/>
                <a:ea typeface="Meiryo UI" panose="020B0604030504040204" pitchFamily="50" charset="-128"/>
              </a:rPr>
              <a:t>定</a:t>
            </a:r>
            <a:endParaRPr lang="en-US" altLang="ja-JP" sz="1800" dirty="0" smtClean="0">
              <a:solidFill>
                <a:schemeClr val="lt1"/>
              </a:solidFill>
              <a:latin typeface="Meiryo UI" panose="020B0604030504040204" pitchFamily="50" charset="-128"/>
              <a:ea typeface="Meiryo UI" panose="020B0604030504040204" pitchFamily="50" charset="-128"/>
            </a:endParaRPr>
          </a:p>
          <a:p>
            <a:pPr marL="241293" lvl="0" indent="-241293">
              <a:lnSpc>
                <a:spcPct val="133333"/>
              </a:lnSpc>
              <a:spcBef>
                <a:spcPts val="1600"/>
              </a:spcBef>
              <a:buClr>
                <a:srgbClr val="E9613B"/>
              </a:buClr>
              <a:buSzPts val="1100"/>
              <a:buFont typeface="Noto Sans Symbols"/>
              <a:buChar char="●"/>
            </a:pPr>
            <a:r>
              <a:rPr lang="en-US" altLang="ja-JP" sz="1800" dirty="0">
                <a:solidFill>
                  <a:schemeClr val="lt1"/>
                </a:solidFill>
                <a:latin typeface="Meiryo UI" panose="020B0604030504040204" pitchFamily="50" charset="-128"/>
                <a:ea typeface="Meiryo UI" panose="020B0604030504040204" pitchFamily="50" charset="-128"/>
              </a:rPr>
              <a:t>1</a:t>
            </a:r>
            <a:r>
              <a:rPr lang="ja-JP" altLang="en-US" sz="1800" dirty="0">
                <a:solidFill>
                  <a:schemeClr val="lt1"/>
                </a:solidFill>
                <a:latin typeface="Meiryo UI" panose="020B0604030504040204" pitchFamily="50" charset="-128"/>
                <a:ea typeface="Meiryo UI" panose="020B0604030504040204" pitchFamily="50" charset="-128"/>
              </a:rPr>
              <a:t>台の</a:t>
            </a:r>
            <a:r>
              <a:rPr lang="en-US" altLang="ja-JP" sz="1800" dirty="0">
                <a:solidFill>
                  <a:schemeClr val="lt1"/>
                </a:solidFill>
                <a:latin typeface="Meiryo UI" panose="020B0604030504040204" pitchFamily="50" charset="-128"/>
                <a:ea typeface="Meiryo UI" panose="020B0604030504040204" pitchFamily="50" charset="-128"/>
              </a:rPr>
              <a:t>NAS</a:t>
            </a:r>
            <a:r>
              <a:rPr lang="ja-JP" altLang="en-US" sz="1800" dirty="0">
                <a:solidFill>
                  <a:schemeClr val="lt1"/>
                </a:solidFill>
                <a:latin typeface="Meiryo UI" panose="020B0604030504040204" pitchFamily="50" charset="-128"/>
                <a:ea typeface="Meiryo UI" panose="020B0604030504040204" pitchFamily="50" charset="-128"/>
              </a:rPr>
              <a:t>に最大</a:t>
            </a:r>
            <a:r>
              <a:rPr lang="en-US" altLang="ja-JP" sz="1800" dirty="0">
                <a:solidFill>
                  <a:schemeClr val="lt1"/>
                </a:solidFill>
                <a:latin typeface="Meiryo UI" panose="020B0604030504040204" pitchFamily="50" charset="-128"/>
                <a:ea typeface="Meiryo UI" panose="020B0604030504040204" pitchFamily="50" charset="-128"/>
              </a:rPr>
              <a:t>4</a:t>
            </a:r>
            <a:r>
              <a:rPr lang="ja-JP" altLang="en-US" sz="1800" dirty="0">
                <a:solidFill>
                  <a:schemeClr val="lt1"/>
                </a:solidFill>
                <a:latin typeface="Meiryo UI" panose="020B0604030504040204" pitchFamily="50" charset="-128"/>
                <a:ea typeface="Meiryo UI" panose="020B0604030504040204" pitchFamily="50" charset="-128"/>
              </a:rPr>
              <a:t>台の</a:t>
            </a:r>
            <a:r>
              <a:rPr lang="en-US" altLang="ja-JP" sz="1800" dirty="0">
                <a:solidFill>
                  <a:schemeClr val="lt1"/>
                </a:solidFill>
                <a:latin typeface="Meiryo UI" panose="020B0604030504040204" pitchFamily="50" charset="-128"/>
                <a:ea typeface="Meiryo UI" panose="020B0604030504040204" pitchFamily="50" charset="-128"/>
              </a:rPr>
              <a:t>TPU</a:t>
            </a:r>
            <a:r>
              <a:rPr lang="ja-JP" altLang="en-US" sz="1800" dirty="0">
                <a:solidFill>
                  <a:schemeClr val="lt1"/>
                </a:solidFill>
                <a:latin typeface="Meiryo UI" panose="020B0604030504040204" pitchFamily="50" charset="-128"/>
                <a:ea typeface="Meiryo UI" panose="020B0604030504040204" pitchFamily="50" charset="-128"/>
              </a:rPr>
              <a:t>デバイスを搭載可能</a:t>
            </a:r>
            <a:endParaRPr sz="1800" dirty="0">
              <a:solidFill>
                <a:schemeClr val="lt1"/>
              </a:solidFill>
              <a:latin typeface="Meiryo UI" panose="020B0604030504040204" pitchFamily="50" charset="-128"/>
              <a:ea typeface="Meiryo UI" panose="020B0604030504040204" pitchFamily="50" charset="-128"/>
            </a:endParaRPr>
          </a:p>
        </p:txBody>
      </p:sp>
      <p:sp>
        <p:nvSpPr>
          <p:cNvPr id="1020" name="Google Shape;1020;p46"/>
          <p:cNvSpPr txBox="1"/>
          <p:nvPr/>
        </p:nvSpPr>
        <p:spPr>
          <a:xfrm>
            <a:off x="923137" y="-3076"/>
            <a:ext cx="11072436" cy="1521561"/>
          </a:xfrm>
          <a:prstGeom prst="rect">
            <a:avLst/>
          </a:prstGeom>
          <a:noFill/>
          <a:ln>
            <a:noFill/>
          </a:ln>
        </p:spPr>
        <p:txBody>
          <a:bodyPr spcFirstLastPara="1" wrap="square" lIns="121900" tIns="121900" rIns="121900" bIns="121900" anchor="t" anchorCtr="0">
            <a:noAutofit/>
          </a:bodyPr>
          <a:lstStyle/>
          <a:p>
            <a:pPr lvl="0">
              <a:buClr>
                <a:schemeClr val="dk1"/>
              </a:buClr>
              <a:buSzPts val="2800"/>
            </a:pPr>
            <a:r>
              <a:rPr lang="en-US" altLang="ja-JP" sz="4000" b="1" dirty="0">
                <a:solidFill>
                  <a:schemeClr val="lt1"/>
                </a:solidFill>
                <a:latin typeface="Meiryo UI" panose="020B0604030504040204" pitchFamily="50" charset="-128"/>
                <a:ea typeface="Meiryo UI" panose="020B0604030504040204" pitchFamily="50" charset="-128"/>
              </a:rPr>
              <a:t>AI</a:t>
            </a:r>
            <a:r>
              <a:rPr lang="ja-JP" altLang="en-US" sz="4000" b="1" dirty="0">
                <a:solidFill>
                  <a:schemeClr val="lt1"/>
                </a:solidFill>
                <a:latin typeface="Meiryo UI" panose="020B0604030504040204" pitchFamily="50" charset="-128"/>
                <a:ea typeface="Meiryo UI" panose="020B0604030504040204" pitchFamily="50" charset="-128"/>
              </a:rPr>
              <a:t>で強化された画像認識を実現す</a:t>
            </a:r>
            <a:r>
              <a:rPr lang="ja-JP" altLang="en-US" sz="4000" b="1" dirty="0" smtClean="0">
                <a:solidFill>
                  <a:schemeClr val="lt1"/>
                </a:solidFill>
                <a:latin typeface="Meiryo UI" panose="020B0604030504040204" pitchFamily="50" charset="-128"/>
                <a:ea typeface="Meiryo UI" panose="020B0604030504040204" pitchFamily="50" charset="-128"/>
              </a:rPr>
              <a:t>る</a:t>
            </a:r>
            <a:endParaRPr lang="en-US" altLang="ja-JP" sz="4000" b="1" dirty="0" smtClean="0">
              <a:solidFill>
                <a:schemeClr val="lt1"/>
              </a:solidFill>
              <a:latin typeface="Meiryo UI" panose="020B0604030504040204" pitchFamily="50" charset="-128"/>
              <a:ea typeface="Meiryo UI" panose="020B0604030504040204" pitchFamily="50" charset="-128"/>
            </a:endParaRPr>
          </a:p>
          <a:p>
            <a:pPr lvl="0">
              <a:buClr>
                <a:schemeClr val="dk1"/>
              </a:buClr>
              <a:buSzPts val="2800"/>
            </a:pPr>
            <a:r>
              <a:rPr lang="en-US" altLang="ja-JP" sz="4000" b="1" dirty="0" smtClean="0">
                <a:solidFill>
                  <a:schemeClr val="lt1"/>
                </a:solidFill>
                <a:latin typeface="Meiryo UI" panose="020B0604030504040204" pitchFamily="50" charset="-128"/>
                <a:ea typeface="Meiryo UI" panose="020B0604030504040204" pitchFamily="50" charset="-128"/>
              </a:rPr>
              <a:t>Coral </a:t>
            </a:r>
            <a:r>
              <a:rPr lang="en-US" altLang="ja-JP" sz="4000" b="1" dirty="0">
                <a:solidFill>
                  <a:schemeClr val="lt1"/>
                </a:solidFill>
                <a:latin typeface="Meiryo UI" panose="020B0604030504040204" pitchFamily="50" charset="-128"/>
                <a:ea typeface="Meiryo UI" panose="020B0604030504040204" pitchFamily="50" charset="-128"/>
              </a:rPr>
              <a:t>Edge M.2 </a:t>
            </a:r>
            <a:r>
              <a:rPr lang="en-US" altLang="ja-JP" sz="4000" b="1" dirty="0" err="1">
                <a:solidFill>
                  <a:schemeClr val="lt1"/>
                </a:solidFill>
                <a:latin typeface="Meiryo UI" panose="020B0604030504040204" pitchFamily="50" charset="-128"/>
                <a:ea typeface="Meiryo UI" panose="020B0604030504040204" pitchFamily="50" charset="-128"/>
              </a:rPr>
              <a:t>PCIe</a:t>
            </a:r>
            <a:r>
              <a:rPr lang="ja-JP" altLang="en-US" sz="4000" b="1" dirty="0">
                <a:solidFill>
                  <a:schemeClr val="lt1"/>
                </a:solidFill>
                <a:latin typeface="Meiryo UI" panose="020B0604030504040204" pitchFamily="50" charset="-128"/>
                <a:ea typeface="Meiryo UI" panose="020B0604030504040204" pitchFamily="50" charset="-128"/>
              </a:rPr>
              <a:t>と</a:t>
            </a:r>
            <a:r>
              <a:rPr lang="en-US" altLang="ja-JP" sz="4000" b="1" dirty="0">
                <a:solidFill>
                  <a:schemeClr val="lt1"/>
                </a:solidFill>
                <a:latin typeface="Meiryo UI" panose="020B0604030504040204" pitchFamily="50" charset="-128"/>
                <a:ea typeface="Meiryo UI" panose="020B0604030504040204" pitchFamily="50" charset="-128"/>
              </a:rPr>
              <a:t>USB TPU</a:t>
            </a:r>
            <a:r>
              <a:rPr lang="ja-JP" altLang="en-US" sz="4000" b="1" dirty="0">
                <a:solidFill>
                  <a:schemeClr val="lt1"/>
                </a:solidFill>
                <a:latin typeface="Meiryo UI" panose="020B0604030504040204" pitchFamily="50" charset="-128"/>
                <a:ea typeface="Meiryo UI" panose="020B0604030504040204" pitchFamily="50" charset="-128"/>
              </a:rPr>
              <a:t>に対応 </a:t>
            </a:r>
            <a:endParaRPr sz="4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021" name="Google Shape;1021;p46"/>
          <p:cNvPicPr preferRelativeResize="0"/>
          <p:nvPr/>
        </p:nvPicPr>
        <p:blipFill rotWithShape="1">
          <a:blip r:embed="rId3">
            <a:alphaModFix/>
          </a:blip>
          <a:srcRect l="573" t="728" r="718" b="1108"/>
          <a:stretch/>
        </p:blipFill>
        <p:spPr>
          <a:xfrm>
            <a:off x="5033435" y="3025500"/>
            <a:ext cx="7122473" cy="3269975"/>
          </a:xfrm>
          <a:prstGeom prst="rect">
            <a:avLst/>
          </a:prstGeom>
          <a:noFill/>
          <a:ln>
            <a:noFill/>
          </a:ln>
        </p:spPr>
      </p:pic>
      <p:pic>
        <p:nvPicPr>
          <p:cNvPr id="1022" name="Google Shape;1022;p46" descr="A red background with white text&#10;&#10;Description automatically generated with low confidence"/>
          <p:cNvPicPr preferRelativeResize="0"/>
          <p:nvPr/>
        </p:nvPicPr>
        <p:blipFill rotWithShape="1">
          <a:blip r:embed="rId4">
            <a:alphaModFix/>
          </a:blip>
          <a:srcRect/>
          <a:stretch/>
        </p:blipFill>
        <p:spPr>
          <a:xfrm>
            <a:off x="9932367" y="1907004"/>
            <a:ext cx="2116365" cy="1893589"/>
          </a:xfrm>
          <a:prstGeom prst="rect">
            <a:avLst/>
          </a:prstGeom>
          <a:noFill/>
          <a:ln>
            <a:noFill/>
          </a:ln>
          <a:effectLst>
            <a:outerShdw blurRad="254000" dist="342900" dir="2700000" algn="tl" rotWithShape="0">
              <a:srgbClr val="000000">
                <a:alpha val="32941"/>
              </a:srgbClr>
            </a:outerShdw>
          </a:effectLst>
        </p:spPr>
      </p:pic>
      <p:sp>
        <p:nvSpPr>
          <p:cNvPr id="1023" name="Google Shape;1023;p46"/>
          <p:cNvSpPr txBox="1"/>
          <p:nvPr/>
        </p:nvSpPr>
        <p:spPr>
          <a:xfrm>
            <a:off x="1132763" y="4211332"/>
            <a:ext cx="2790613"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chemeClr val="lt1"/>
                </a:solidFill>
                <a:latin typeface="Meiryo UI" panose="020B0604030504040204" pitchFamily="50" charset="-128"/>
                <a:ea typeface="Meiryo UI" panose="020B0604030504040204" pitchFamily="50" charset="-128"/>
              </a:rPr>
              <a:t>https://coral.ai/products/</a:t>
            </a:r>
            <a:endParaRPr>
              <a:latin typeface="Meiryo UI" panose="020B0604030504040204" pitchFamily="50" charset="-128"/>
              <a:ea typeface="Meiryo UI" panose="020B0604030504040204" pitchFamily="50" charset="-128"/>
            </a:endParaRPr>
          </a:p>
        </p:txBody>
      </p:sp>
      <p:pic>
        <p:nvPicPr>
          <p:cNvPr id="1024" name="Google Shape;1024;p46" descr="g650-04686-01-qnap"/>
          <p:cNvPicPr preferRelativeResize="0"/>
          <p:nvPr/>
        </p:nvPicPr>
        <p:blipFill rotWithShape="1">
          <a:blip r:embed="rId5">
            <a:alphaModFix/>
          </a:blip>
          <a:srcRect t="44417" b="17745"/>
          <a:stretch/>
        </p:blipFill>
        <p:spPr>
          <a:xfrm>
            <a:off x="2694272" y="5170810"/>
            <a:ext cx="2458208" cy="697605"/>
          </a:xfrm>
          <a:prstGeom prst="rect">
            <a:avLst/>
          </a:prstGeom>
          <a:noFill/>
          <a:ln>
            <a:noFill/>
          </a:ln>
        </p:spPr>
      </p:pic>
      <p:pic>
        <p:nvPicPr>
          <p:cNvPr id="1025" name="Google Shape;1025;p46" descr="g950-06809-01-qnap"/>
          <p:cNvPicPr preferRelativeResize="0"/>
          <p:nvPr/>
        </p:nvPicPr>
        <p:blipFill rotWithShape="1">
          <a:blip r:embed="rId6">
            <a:alphaModFix/>
          </a:blip>
          <a:srcRect/>
          <a:stretch/>
        </p:blipFill>
        <p:spPr>
          <a:xfrm>
            <a:off x="787993" y="4339867"/>
            <a:ext cx="2301510" cy="2116067"/>
          </a:xfrm>
          <a:prstGeom prst="rect">
            <a:avLst/>
          </a:prstGeom>
          <a:noFill/>
          <a:ln>
            <a:noFill/>
          </a:ln>
        </p:spPr>
      </p:pic>
    </p:spTree>
    <p:extLst>
      <p:ext uri="{BB962C8B-B14F-4D97-AF65-F5344CB8AC3E}">
        <p14:creationId xmlns:p14="http://schemas.microsoft.com/office/powerpoint/2010/main" val="1579253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47"/>
          <p:cNvSpPr/>
          <p:nvPr/>
        </p:nvSpPr>
        <p:spPr>
          <a:xfrm>
            <a:off x="-42324" y="0"/>
            <a:ext cx="12234323" cy="6858000"/>
          </a:xfrm>
          <a:prstGeom prst="rect">
            <a:avLst/>
          </a:prstGeom>
          <a:gradFill>
            <a:gsLst>
              <a:gs pos="0">
                <a:srgbClr val="DFE3EE"/>
              </a:gs>
              <a:gs pos="100000">
                <a:srgbClr val="E6E6E6"/>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1031" name="Google Shape;1031;p47"/>
          <p:cNvPicPr preferRelativeResize="0"/>
          <p:nvPr/>
        </p:nvPicPr>
        <p:blipFill rotWithShape="1">
          <a:blip r:embed="rId3">
            <a:alphaModFix/>
          </a:blip>
          <a:srcRect l="-1" r="17279"/>
          <a:stretch/>
        </p:blipFill>
        <p:spPr>
          <a:xfrm>
            <a:off x="6515089" y="0"/>
            <a:ext cx="5676912" cy="6858000"/>
          </a:xfrm>
          <a:prstGeom prst="rect">
            <a:avLst/>
          </a:prstGeom>
          <a:noFill/>
          <a:ln>
            <a:noFill/>
          </a:ln>
        </p:spPr>
      </p:pic>
      <p:grpSp>
        <p:nvGrpSpPr>
          <p:cNvPr id="1032" name="Google Shape;1032;p47"/>
          <p:cNvGrpSpPr/>
          <p:nvPr/>
        </p:nvGrpSpPr>
        <p:grpSpPr>
          <a:xfrm>
            <a:off x="4719591" y="1304651"/>
            <a:ext cx="7472409" cy="4555065"/>
            <a:chOff x="3539693" y="349803"/>
            <a:chExt cx="5604307" cy="3416299"/>
          </a:xfrm>
        </p:grpSpPr>
        <p:pic>
          <p:nvPicPr>
            <p:cNvPr id="1033" name="Google Shape;1033;p47" descr="一張含有 文字, 電子用品, 監視器, 電腦 的圖片&#10;&#10;自動產生的描述"/>
            <p:cNvPicPr preferRelativeResize="0"/>
            <p:nvPr/>
          </p:nvPicPr>
          <p:blipFill rotWithShape="1">
            <a:blip r:embed="rId4">
              <a:alphaModFix/>
            </a:blip>
            <a:srcRect r="10220"/>
            <a:stretch/>
          </p:blipFill>
          <p:spPr>
            <a:xfrm>
              <a:off x="3539693" y="349803"/>
              <a:ext cx="5604307" cy="3416299"/>
            </a:xfrm>
            <a:prstGeom prst="rect">
              <a:avLst/>
            </a:prstGeom>
            <a:noFill/>
            <a:ln>
              <a:noFill/>
            </a:ln>
          </p:spPr>
        </p:pic>
        <p:pic>
          <p:nvPicPr>
            <p:cNvPr id="1034" name="Google Shape;1034;p47" descr="一張含有 個人, 室外, 團體, 數個 的圖片&#10;&#10;自動產生的描述"/>
            <p:cNvPicPr preferRelativeResize="0"/>
            <p:nvPr/>
          </p:nvPicPr>
          <p:blipFill rotWithShape="1">
            <a:blip r:embed="rId5">
              <a:alphaModFix/>
            </a:blip>
            <a:srcRect l="1522" b="6648"/>
            <a:stretch/>
          </p:blipFill>
          <p:spPr>
            <a:xfrm>
              <a:off x="4467117" y="555638"/>
              <a:ext cx="4430145" cy="2798970"/>
            </a:xfrm>
            <a:prstGeom prst="rect">
              <a:avLst/>
            </a:prstGeom>
            <a:noFill/>
            <a:ln>
              <a:noFill/>
            </a:ln>
          </p:spPr>
        </p:pic>
      </p:grpSp>
      <p:sp>
        <p:nvSpPr>
          <p:cNvPr id="1035" name="Google Shape;1035;p47"/>
          <p:cNvSpPr txBox="1"/>
          <p:nvPr/>
        </p:nvSpPr>
        <p:spPr>
          <a:xfrm>
            <a:off x="38135" y="3693871"/>
            <a:ext cx="5272158" cy="2785608"/>
          </a:xfrm>
          <a:prstGeom prst="rect">
            <a:avLst/>
          </a:prstGeom>
          <a:noFill/>
          <a:ln>
            <a:noFill/>
          </a:ln>
        </p:spPr>
        <p:txBody>
          <a:bodyPr spcFirstLastPara="1" wrap="square" lIns="121900" tIns="121900" rIns="121900" bIns="121900" anchor="t" anchorCtr="0">
            <a:noAutofit/>
          </a:bodyPr>
          <a:lstStyle/>
          <a:p>
            <a:pPr marL="114300" lvl="0">
              <a:lnSpc>
                <a:spcPct val="115000"/>
              </a:lnSpc>
              <a:buClr>
                <a:schemeClr val="dk2"/>
              </a:buClr>
              <a:buSzPts val="1800"/>
            </a:pPr>
            <a:r>
              <a:rPr lang="ja-JP" altLang="en-US" dirty="0">
                <a:solidFill>
                  <a:schemeClr val="dk2"/>
                </a:solidFill>
                <a:latin typeface="Meiryo UI" panose="020B0604030504040204" pitchFamily="50" charset="-128"/>
                <a:ea typeface="Meiryo UI" panose="020B0604030504040204" pitchFamily="50" charset="-128"/>
              </a:rPr>
              <a:t>マスクした人も認識できる</a:t>
            </a:r>
            <a:r>
              <a:rPr lang="en-US" altLang="ja-JP" dirty="0">
                <a:solidFill>
                  <a:schemeClr val="dk2"/>
                </a:solidFill>
                <a:latin typeface="Meiryo UI" panose="020B0604030504040204" pitchFamily="50" charset="-128"/>
                <a:ea typeface="Meiryo UI" panose="020B0604030504040204" pitchFamily="50" charset="-128"/>
              </a:rPr>
              <a:t>AI</a:t>
            </a:r>
            <a:r>
              <a:rPr lang="ja-JP" altLang="en-US" dirty="0">
                <a:solidFill>
                  <a:schemeClr val="dk2"/>
                </a:solidFill>
                <a:latin typeface="Meiryo UI" panose="020B0604030504040204" pitchFamily="50" charset="-128"/>
                <a:ea typeface="Meiryo UI" panose="020B0604030504040204" pitchFamily="50" charset="-128"/>
              </a:rPr>
              <a:t>搭載のライブ映像解析で、瞬時に正確な顔認識を可能にする小規模オフィスや住宅向けの顔認証ソリューションです</a:t>
            </a:r>
            <a:r>
              <a:rPr lang="ja-JP" altLang="en-US" dirty="0" smtClean="0">
                <a:solidFill>
                  <a:schemeClr val="dk2"/>
                </a:solidFill>
                <a:latin typeface="Meiryo UI" panose="020B0604030504040204" pitchFamily="50" charset="-128"/>
                <a:ea typeface="Meiryo UI" panose="020B0604030504040204" pitchFamily="50" charset="-128"/>
              </a:rPr>
              <a:t>。</a:t>
            </a:r>
            <a:endParaRPr lang="en-US" altLang="ja-JP" dirty="0" smtClean="0">
              <a:solidFill>
                <a:schemeClr val="dk2"/>
              </a:solidFill>
              <a:latin typeface="Meiryo UI" panose="020B0604030504040204" pitchFamily="50" charset="-128"/>
              <a:ea typeface="Meiryo UI" panose="020B0604030504040204" pitchFamily="50" charset="-128"/>
            </a:endParaRPr>
          </a:p>
          <a:p>
            <a:pPr marL="457200" lvl="0" indent="-342900">
              <a:lnSpc>
                <a:spcPct val="115000"/>
              </a:lnSpc>
              <a:buClr>
                <a:schemeClr val="dk2"/>
              </a:buClr>
              <a:buSzPts val="1800"/>
              <a:buFont typeface="Arial"/>
              <a:buChar char="●"/>
            </a:pPr>
            <a:r>
              <a:rPr lang="en-US" dirty="0" err="1" smtClean="0">
                <a:solidFill>
                  <a:schemeClr val="dk2"/>
                </a:solidFill>
                <a:latin typeface="Meiryo UI" panose="020B0604030504040204" pitchFamily="50" charset="-128"/>
                <a:ea typeface="Meiryo UI" panose="020B0604030504040204" pitchFamily="50" charset="-128"/>
              </a:rPr>
              <a:t>リアルタイムの顔認識と分析</a:t>
            </a:r>
            <a:endParaRPr dirty="0">
              <a:solidFill>
                <a:schemeClr val="dk2"/>
              </a:solidFill>
              <a:latin typeface="Meiryo UI" panose="020B0604030504040204" pitchFamily="50" charset="-128"/>
              <a:ea typeface="Meiryo UI" panose="020B0604030504040204" pitchFamily="50" charset="-128"/>
            </a:endParaRPr>
          </a:p>
          <a:p>
            <a:pPr marL="457200" marR="0" lvl="0" indent="-342900" algn="l" rtl="0">
              <a:lnSpc>
                <a:spcPct val="115000"/>
              </a:lnSpc>
              <a:spcBef>
                <a:spcPts val="0"/>
              </a:spcBef>
              <a:spcAft>
                <a:spcPts val="0"/>
              </a:spcAft>
              <a:buClr>
                <a:schemeClr val="dk2"/>
              </a:buClr>
              <a:buSzPts val="1800"/>
              <a:buFont typeface="Arial"/>
              <a:buChar char="●"/>
            </a:pPr>
            <a:r>
              <a:rPr lang="en-US" dirty="0">
                <a:solidFill>
                  <a:schemeClr val="dk2"/>
                </a:solidFill>
                <a:latin typeface="Meiryo UI" panose="020B0604030504040204" pitchFamily="50" charset="-128"/>
                <a:ea typeface="Meiryo UI" panose="020B0604030504040204" pitchFamily="50" charset="-128"/>
              </a:rPr>
              <a:t>1つのソリューションでのマスク検出と顔認識</a:t>
            </a:r>
            <a:endParaRPr dirty="0">
              <a:solidFill>
                <a:schemeClr val="dk2"/>
              </a:solidFill>
              <a:latin typeface="Meiryo UI" panose="020B0604030504040204" pitchFamily="50" charset="-128"/>
              <a:ea typeface="Meiryo UI" panose="020B0604030504040204" pitchFamily="50" charset="-128"/>
            </a:endParaRPr>
          </a:p>
          <a:p>
            <a:pPr marL="457200" marR="0" lvl="0" indent="-342900" algn="l" rtl="0">
              <a:lnSpc>
                <a:spcPct val="115000"/>
              </a:lnSpc>
              <a:spcBef>
                <a:spcPts val="0"/>
              </a:spcBef>
              <a:spcAft>
                <a:spcPts val="0"/>
              </a:spcAft>
              <a:buClr>
                <a:schemeClr val="dk2"/>
              </a:buClr>
              <a:buSzPts val="1800"/>
              <a:buFont typeface="Arial"/>
              <a:buChar char="●"/>
            </a:pPr>
            <a:r>
              <a:rPr lang="en-US" dirty="0" smtClean="0">
                <a:solidFill>
                  <a:schemeClr val="dk2"/>
                </a:solidFill>
                <a:latin typeface="Meiryo UI" panose="020B0604030504040204" pitchFamily="50" charset="-128"/>
                <a:ea typeface="Meiryo UI" panose="020B0604030504040204" pitchFamily="50" charset="-128"/>
              </a:rPr>
              <a:t>1</a:t>
            </a:r>
            <a:r>
              <a:rPr lang="ja-JP" altLang="en-US" dirty="0" smtClean="0">
                <a:solidFill>
                  <a:schemeClr val="dk2"/>
                </a:solidFill>
                <a:latin typeface="Meiryo UI" panose="020B0604030504040204" pitchFamily="50" charset="-128"/>
                <a:ea typeface="Meiryo UI" panose="020B0604030504040204" pitchFamily="50" charset="-128"/>
              </a:rPr>
              <a:t>台</a:t>
            </a:r>
            <a:r>
              <a:rPr lang="en-US" dirty="0" err="1" smtClean="0">
                <a:solidFill>
                  <a:schemeClr val="dk2"/>
                </a:solidFill>
                <a:latin typeface="Meiryo UI" panose="020B0604030504040204" pitchFamily="50" charset="-128"/>
                <a:ea typeface="Meiryo UI" panose="020B0604030504040204" pitchFamily="50" charset="-128"/>
              </a:rPr>
              <a:t>の</a:t>
            </a:r>
            <a:r>
              <a:rPr lang="en-US" dirty="0" err="1">
                <a:solidFill>
                  <a:schemeClr val="dk2"/>
                </a:solidFill>
                <a:latin typeface="Meiryo UI" panose="020B0604030504040204" pitchFamily="50" charset="-128"/>
                <a:ea typeface="Meiryo UI" panose="020B0604030504040204" pitchFamily="50" charset="-128"/>
              </a:rPr>
              <a:t>NAS</a:t>
            </a:r>
            <a:r>
              <a:rPr lang="en-US" dirty="0" err="1" smtClean="0">
                <a:solidFill>
                  <a:schemeClr val="dk2"/>
                </a:solidFill>
                <a:latin typeface="Meiryo UI" panose="020B0604030504040204" pitchFamily="50" charset="-128"/>
                <a:ea typeface="Meiryo UI" panose="020B0604030504040204" pitchFamily="50" charset="-128"/>
              </a:rPr>
              <a:t>でスマートな顔認識システムを構築</a:t>
            </a:r>
            <a:r>
              <a:rPr lang="ja-JP" altLang="en-US" dirty="0" smtClean="0">
                <a:solidFill>
                  <a:schemeClr val="dk2"/>
                </a:solidFill>
                <a:latin typeface="Meiryo UI" panose="020B0604030504040204" pitchFamily="50" charset="-128"/>
                <a:ea typeface="Meiryo UI" panose="020B0604030504040204" pitchFamily="50" charset="-128"/>
              </a:rPr>
              <a:t>可能</a:t>
            </a:r>
            <a:endParaRPr dirty="0">
              <a:solidFill>
                <a:schemeClr val="dk2"/>
              </a:solidFill>
              <a:latin typeface="Meiryo UI" panose="020B0604030504040204" pitchFamily="50" charset="-128"/>
              <a:ea typeface="Meiryo UI" panose="020B0604030504040204" pitchFamily="50" charset="-128"/>
            </a:endParaRPr>
          </a:p>
          <a:p>
            <a:pPr marL="457200" marR="0" lvl="0" indent="-342900" algn="l" rtl="0">
              <a:lnSpc>
                <a:spcPct val="115000"/>
              </a:lnSpc>
              <a:spcBef>
                <a:spcPts val="0"/>
              </a:spcBef>
              <a:spcAft>
                <a:spcPts val="0"/>
              </a:spcAft>
              <a:buClr>
                <a:schemeClr val="dk2"/>
              </a:buClr>
              <a:buSzPts val="1800"/>
              <a:buFont typeface="Arial"/>
              <a:buChar char="●"/>
            </a:pPr>
            <a:r>
              <a:rPr lang="ja-JP" altLang="en-US" dirty="0" err="1">
                <a:solidFill>
                  <a:schemeClr val="dk2"/>
                </a:solidFill>
                <a:latin typeface="Meiryo UI" panose="020B0604030504040204" pitchFamily="50" charset="-128"/>
                <a:ea typeface="Meiryo UI" panose="020B0604030504040204" pitchFamily="50" charset="-128"/>
              </a:rPr>
              <a:t>プロ</a:t>
            </a:r>
            <a:r>
              <a:rPr lang="en-US" dirty="0" err="1" smtClean="0">
                <a:solidFill>
                  <a:schemeClr val="dk2"/>
                </a:solidFill>
                <a:latin typeface="Meiryo UI" panose="020B0604030504040204" pitchFamily="50" charset="-128"/>
                <a:ea typeface="Meiryo UI" panose="020B0604030504040204" pitchFamily="50" charset="-128"/>
              </a:rPr>
              <a:t>ファイルデータベースで</a:t>
            </a:r>
            <a:r>
              <a:rPr lang="en-US" dirty="0" err="1">
                <a:solidFill>
                  <a:schemeClr val="dk2"/>
                </a:solidFill>
                <a:latin typeface="Meiryo UI" panose="020B0604030504040204" pitchFamily="50" charset="-128"/>
                <a:ea typeface="Meiryo UI" panose="020B0604030504040204" pitchFamily="50" charset="-128"/>
              </a:rPr>
              <a:t>ID認証が簡単に</a:t>
            </a:r>
            <a:endParaRPr dirty="0">
              <a:solidFill>
                <a:schemeClr val="dk2"/>
              </a:solidFill>
              <a:latin typeface="Meiryo UI" panose="020B0604030504040204" pitchFamily="50" charset="-128"/>
              <a:ea typeface="Meiryo UI" panose="020B0604030504040204" pitchFamily="50" charset="-128"/>
            </a:endParaRPr>
          </a:p>
          <a:p>
            <a:pPr marL="457200" marR="0" lvl="0" indent="-342900" algn="l" rtl="0">
              <a:lnSpc>
                <a:spcPct val="115000"/>
              </a:lnSpc>
              <a:spcBef>
                <a:spcPts val="0"/>
              </a:spcBef>
              <a:spcAft>
                <a:spcPts val="0"/>
              </a:spcAft>
              <a:buClr>
                <a:schemeClr val="dk2"/>
              </a:buClr>
              <a:buSzPts val="1800"/>
              <a:buFont typeface="Arial"/>
              <a:buChar char="●"/>
            </a:pPr>
            <a:r>
              <a:rPr lang="en-US" dirty="0" err="1">
                <a:solidFill>
                  <a:schemeClr val="dk2"/>
                </a:solidFill>
                <a:latin typeface="Meiryo UI" panose="020B0604030504040204" pitchFamily="50" charset="-128"/>
                <a:ea typeface="Meiryo UI" panose="020B0604030504040204" pitchFamily="50" charset="-128"/>
              </a:rPr>
              <a:t>EdgeTPU</a:t>
            </a:r>
            <a:r>
              <a:rPr lang="en-US" dirty="0" err="1" smtClean="0">
                <a:solidFill>
                  <a:schemeClr val="dk2"/>
                </a:solidFill>
                <a:latin typeface="Meiryo UI" panose="020B0604030504040204" pitchFamily="50" charset="-128"/>
                <a:ea typeface="Meiryo UI" panose="020B0604030504040204" pitchFamily="50" charset="-128"/>
              </a:rPr>
              <a:t>で顔認識速度を向上</a:t>
            </a:r>
            <a:r>
              <a:rPr lang="ja-JP" altLang="en-US" dirty="0" smtClean="0">
                <a:solidFill>
                  <a:schemeClr val="dk2"/>
                </a:solidFill>
                <a:latin typeface="Meiryo UI" panose="020B0604030504040204" pitchFamily="50" charset="-128"/>
                <a:ea typeface="Meiryo UI" panose="020B0604030504040204" pitchFamily="50" charset="-128"/>
              </a:rPr>
              <a:t>可能</a:t>
            </a:r>
            <a:endParaRPr dirty="0">
              <a:solidFill>
                <a:schemeClr val="dk2"/>
              </a:solidFill>
              <a:latin typeface="Meiryo UI" panose="020B0604030504040204" pitchFamily="50" charset="-128"/>
              <a:ea typeface="Meiryo UI" panose="020B0604030504040204" pitchFamily="50" charset="-128"/>
            </a:endParaRPr>
          </a:p>
          <a:p>
            <a:pPr marL="457200" marR="0" lvl="0" indent="-342900" algn="l" rtl="0">
              <a:lnSpc>
                <a:spcPct val="115000"/>
              </a:lnSpc>
              <a:spcBef>
                <a:spcPts val="0"/>
              </a:spcBef>
              <a:spcAft>
                <a:spcPts val="0"/>
              </a:spcAft>
              <a:buClr>
                <a:schemeClr val="dk2"/>
              </a:buClr>
              <a:buSzPts val="1800"/>
              <a:buFont typeface="Arial"/>
              <a:buChar char="●"/>
            </a:pPr>
            <a:r>
              <a:rPr lang="en-US" dirty="0" err="1">
                <a:solidFill>
                  <a:schemeClr val="dk2"/>
                </a:solidFill>
                <a:latin typeface="Meiryo UI" panose="020B0604030504040204" pitchFamily="50" charset="-128"/>
                <a:ea typeface="Meiryo UI" panose="020B0604030504040204" pitchFamily="50" charset="-128"/>
              </a:rPr>
              <a:t>QVRPro統合による強化された監視フィード</a:t>
            </a:r>
            <a:endParaRPr dirty="0">
              <a:solidFill>
                <a:schemeClr val="dk2"/>
              </a:solidFill>
              <a:latin typeface="Meiryo UI" panose="020B0604030504040204" pitchFamily="50" charset="-128"/>
              <a:ea typeface="Meiryo UI" panose="020B0604030504040204" pitchFamily="50" charset="-128"/>
            </a:endParaRPr>
          </a:p>
        </p:txBody>
      </p:sp>
      <p:sp>
        <p:nvSpPr>
          <p:cNvPr id="1036" name="Google Shape;1036;p47"/>
          <p:cNvSpPr txBox="1"/>
          <p:nvPr/>
        </p:nvSpPr>
        <p:spPr>
          <a:xfrm>
            <a:off x="100549" y="2422508"/>
            <a:ext cx="5749991" cy="76411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3600" b="1" dirty="0" smtClean="0">
                <a:solidFill>
                  <a:schemeClr val="dk1"/>
                </a:solidFill>
                <a:latin typeface="Meiryo UI" panose="020B0604030504040204" pitchFamily="50" charset="-128"/>
                <a:ea typeface="Meiryo UI" panose="020B0604030504040204" pitchFamily="50" charset="-128"/>
                <a:cs typeface="Microsoft JhengHei"/>
                <a:sym typeface="Microsoft JhengHei"/>
              </a:rPr>
              <a:t>QVR</a:t>
            </a:r>
            <a:r>
              <a:rPr lang="en-US" sz="3600" b="1" dirty="0">
                <a:solidFill>
                  <a:schemeClr val="dk1"/>
                </a:solidFill>
                <a:latin typeface="Meiryo UI" panose="020B0604030504040204" pitchFamily="50" charset="-128"/>
                <a:ea typeface="Meiryo UI" panose="020B0604030504040204" pitchFamily="50" charset="-128"/>
                <a:cs typeface="Microsoft JhengHei"/>
                <a:sym typeface="Microsoft JhengHei"/>
              </a:rPr>
              <a:t> </a:t>
            </a:r>
            <a:r>
              <a:rPr lang="en-US" sz="3600" b="1" dirty="0" smtClean="0">
                <a:solidFill>
                  <a:schemeClr val="dk1"/>
                </a:solidFill>
                <a:latin typeface="Meiryo UI" panose="020B0604030504040204" pitchFamily="50" charset="-128"/>
                <a:ea typeface="Meiryo UI" panose="020B0604030504040204" pitchFamily="50" charset="-128"/>
                <a:cs typeface="Microsoft JhengHei"/>
                <a:sym typeface="Microsoft JhengHei"/>
              </a:rPr>
              <a:t>Face Insight</a:t>
            </a:r>
            <a:endParaRPr sz="3600" b="1" dirty="0">
              <a:solidFill>
                <a:schemeClr val="dk1"/>
              </a:solidFill>
              <a:latin typeface="Meiryo UI" panose="020B0604030504040204" pitchFamily="50" charset="-128"/>
              <a:ea typeface="Meiryo UI" panose="020B0604030504040204" pitchFamily="50" charset="-128"/>
              <a:cs typeface="Microsoft JhengHei"/>
              <a:sym typeface="Microsoft JhengHei"/>
            </a:endParaRPr>
          </a:p>
          <a:p>
            <a:pPr marL="0" marR="0" lvl="0" indent="0" algn="l" rtl="0">
              <a:lnSpc>
                <a:spcPct val="100000"/>
              </a:lnSpc>
              <a:spcBef>
                <a:spcPts val="0"/>
              </a:spcBef>
              <a:spcAft>
                <a:spcPts val="0"/>
              </a:spcAft>
              <a:buClr>
                <a:schemeClr val="dk1"/>
              </a:buClr>
              <a:buSzPts val="2800"/>
              <a:buFont typeface="Arial"/>
              <a:buNone/>
            </a:pPr>
            <a:r>
              <a:rPr lang="en-US" sz="2400" b="1" dirty="0" err="1">
                <a:solidFill>
                  <a:schemeClr val="dk1"/>
                </a:solidFill>
                <a:latin typeface="Meiryo UI" panose="020B0604030504040204" pitchFamily="50" charset="-128"/>
                <a:ea typeface="Meiryo UI" panose="020B0604030504040204" pitchFamily="50" charset="-128"/>
                <a:cs typeface="Microsoft JhengHei"/>
                <a:sym typeface="Microsoft JhengHei"/>
              </a:rPr>
              <a:t>スマート顔認識ソリューション</a:t>
            </a:r>
            <a:endParaRPr sz="3600" b="1" dirty="0">
              <a:solidFill>
                <a:schemeClr val="dk1"/>
              </a:solidFill>
              <a:latin typeface="Meiryo UI" panose="020B0604030504040204" pitchFamily="50" charset="-128"/>
              <a:ea typeface="Meiryo UI" panose="020B0604030504040204" pitchFamily="50" charset="-128"/>
              <a:cs typeface="Microsoft JhengHei"/>
              <a:sym typeface="Microsoft JhengHei"/>
            </a:endParaRPr>
          </a:p>
        </p:txBody>
      </p:sp>
      <p:sp>
        <p:nvSpPr>
          <p:cNvPr id="1037" name="Google Shape;1037;p47"/>
          <p:cNvSpPr/>
          <p:nvPr/>
        </p:nvSpPr>
        <p:spPr>
          <a:xfrm>
            <a:off x="401395" y="358137"/>
            <a:ext cx="2766247" cy="2855660"/>
          </a:xfrm>
          <a:prstGeom prst="roundRect">
            <a:avLst>
              <a:gd name="adj" fmla="val 5874"/>
            </a:avLst>
          </a:prstGeom>
          <a:gradFill>
            <a:gsLst>
              <a:gs pos="0">
                <a:srgbClr val="000000">
                  <a:alpha val="11764"/>
                </a:srgbClr>
              </a:gs>
              <a:gs pos="100000">
                <a:srgbClr val="1F2127">
                  <a:alpha val="20000"/>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1038" name="Google Shape;1038;p47"/>
          <p:cNvPicPr preferRelativeResize="0"/>
          <p:nvPr/>
        </p:nvPicPr>
        <p:blipFill rotWithShape="1">
          <a:blip r:embed="rId6">
            <a:alphaModFix/>
          </a:blip>
          <a:srcRect/>
          <a:stretch/>
        </p:blipFill>
        <p:spPr>
          <a:xfrm>
            <a:off x="2161763" y="122816"/>
            <a:ext cx="3865984" cy="2899488"/>
          </a:xfrm>
          <a:prstGeom prst="rect">
            <a:avLst/>
          </a:prstGeom>
          <a:noFill/>
          <a:ln>
            <a:noFill/>
          </a:ln>
        </p:spPr>
      </p:pic>
      <p:pic>
        <p:nvPicPr>
          <p:cNvPr id="1039" name="Google Shape;1039;p47"/>
          <p:cNvPicPr preferRelativeResize="0"/>
          <p:nvPr/>
        </p:nvPicPr>
        <p:blipFill rotWithShape="1">
          <a:blip r:embed="rId7">
            <a:alphaModFix/>
          </a:blip>
          <a:srcRect/>
          <a:stretch/>
        </p:blipFill>
        <p:spPr>
          <a:xfrm>
            <a:off x="527660" y="403736"/>
            <a:ext cx="2132550" cy="2132550"/>
          </a:xfrm>
          <a:prstGeom prst="rect">
            <a:avLst/>
          </a:prstGeom>
          <a:noFill/>
          <a:ln>
            <a:noFill/>
          </a:ln>
        </p:spPr>
      </p:pic>
    </p:spTree>
    <p:extLst>
      <p:ext uri="{BB962C8B-B14F-4D97-AF65-F5344CB8AC3E}">
        <p14:creationId xmlns:p14="http://schemas.microsoft.com/office/powerpoint/2010/main" val="2542184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48"/>
          <p:cNvSpPr txBox="1"/>
          <p:nvPr/>
        </p:nvSpPr>
        <p:spPr>
          <a:xfrm>
            <a:off x="987266" y="127237"/>
            <a:ext cx="10614183" cy="1506537"/>
          </a:xfrm>
          <a:prstGeom prst="rect">
            <a:avLst/>
          </a:prstGeom>
          <a:noFill/>
          <a:ln>
            <a:noFill/>
          </a:ln>
        </p:spPr>
        <p:txBody>
          <a:bodyPr spcFirstLastPara="1" wrap="square" lIns="91425" tIns="45700" rIns="91425" bIns="45700" anchor="ctr" anchorCtr="0">
            <a:noAutofit/>
          </a:bodyPr>
          <a:lstStyle/>
          <a:p>
            <a:pPr lvl="0">
              <a:lnSpc>
                <a:spcPct val="90000"/>
              </a:lnSpc>
              <a:buSzPts val="4000"/>
            </a:pPr>
            <a:r>
              <a:rPr lang="ja-JP" altLang="en-US" sz="4000" b="1" dirty="0">
                <a:solidFill>
                  <a:schemeClr val="lt1"/>
                </a:solidFill>
                <a:latin typeface="Meiryo UI" panose="020B0604030504040204" pitchFamily="50" charset="-128"/>
                <a:ea typeface="Meiryo UI" panose="020B0604030504040204" pitchFamily="50" charset="-128"/>
              </a:rPr>
              <a:t>オペレーティングシステムの切り替えで</a:t>
            </a:r>
            <a:r>
              <a:rPr lang="ja-JP" altLang="en-US" sz="4000" b="1" dirty="0" smtClean="0">
                <a:solidFill>
                  <a:schemeClr val="lt1"/>
                </a:solidFill>
                <a:latin typeface="Meiryo UI" panose="020B0604030504040204" pitchFamily="50" charset="-128"/>
                <a:ea typeface="Meiryo UI" panose="020B0604030504040204" pitchFamily="50" charset="-128"/>
              </a:rPr>
              <a:t>、</a:t>
            </a:r>
            <a:endParaRPr lang="en-US" altLang="ja-JP" sz="4000" b="1" dirty="0" smtClean="0">
              <a:solidFill>
                <a:schemeClr val="lt1"/>
              </a:solidFill>
              <a:latin typeface="Meiryo UI" panose="020B0604030504040204" pitchFamily="50" charset="-128"/>
              <a:ea typeface="Meiryo UI" panose="020B0604030504040204" pitchFamily="50" charset="-128"/>
            </a:endParaRPr>
          </a:p>
          <a:p>
            <a:pPr lvl="0">
              <a:lnSpc>
                <a:spcPct val="90000"/>
              </a:lnSpc>
              <a:buSzPts val="4000"/>
            </a:pPr>
            <a:r>
              <a:rPr lang="ja-JP" altLang="en-US" sz="4000" b="1" dirty="0" smtClean="0">
                <a:solidFill>
                  <a:schemeClr val="lt1"/>
                </a:solidFill>
                <a:latin typeface="Meiryo UI" panose="020B0604030504040204" pitchFamily="50" charset="-128"/>
                <a:ea typeface="Meiryo UI" panose="020B0604030504040204" pitchFamily="50" charset="-128"/>
              </a:rPr>
              <a:t>日</a:t>
            </a:r>
            <a:r>
              <a:rPr lang="ja-JP" altLang="en-US" sz="4000" b="1" dirty="0">
                <a:solidFill>
                  <a:schemeClr val="lt1"/>
                </a:solidFill>
                <a:latin typeface="Meiryo UI" panose="020B0604030504040204" pitchFamily="50" charset="-128"/>
                <a:ea typeface="Meiryo UI" panose="020B0604030504040204" pitchFamily="50" charset="-128"/>
              </a:rPr>
              <a:t>常的なパフォーマンスを向上</a:t>
            </a:r>
            <a:endParaRPr dirty="0">
              <a:latin typeface="Meiryo UI" panose="020B0604030504040204" pitchFamily="50" charset="-128"/>
              <a:ea typeface="Meiryo UI" panose="020B0604030504040204" pitchFamily="50" charset="-128"/>
            </a:endParaRPr>
          </a:p>
        </p:txBody>
      </p:sp>
      <p:sp>
        <p:nvSpPr>
          <p:cNvPr id="1045" name="Google Shape;1045;p48"/>
          <p:cNvSpPr txBox="1"/>
          <p:nvPr/>
        </p:nvSpPr>
        <p:spPr>
          <a:xfrm>
            <a:off x="8035272" y="2098464"/>
            <a:ext cx="3975947" cy="3600986"/>
          </a:xfrm>
          <a:prstGeom prst="rect">
            <a:avLst/>
          </a:prstGeom>
          <a:noFill/>
          <a:ln>
            <a:noFill/>
          </a:ln>
        </p:spPr>
        <p:txBody>
          <a:bodyPr spcFirstLastPara="1" wrap="square" lIns="91425" tIns="45700" rIns="91425" bIns="45700" anchor="t" anchorCtr="0">
            <a:noAutofit/>
          </a:bodyPr>
          <a:lstStyle/>
          <a:p>
            <a:pPr lvl="0" indent="-76200">
              <a:buSzPts val="1200"/>
              <a:buFont typeface="Arial"/>
              <a:buChar char="•"/>
            </a:pPr>
            <a:r>
              <a:rPr lang="en-US" altLang="ja-JP" dirty="0">
                <a:solidFill>
                  <a:schemeClr val="lt1"/>
                </a:solidFill>
                <a:latin typeface="Meiryo UI" panose="020B0604030504040204" pitchFamily="50" charset="-128"/>
                <a:ea typeface="Meiryo UI" panose="020B0604030504040204" pitchFamily="50" charset="-128"/>
              </a:rPr>
              <a:t>TDS-h2489FU</a:t>
            </a:r>
            <a:r>
              <a:rPr lang="ja-JP" altLang="en-US" dirty="0">
                <a:solidFill>
                  <a:schemeClr val="lt1"/>
                </a:solidFill>
                <a:latin typeface="Meiryo UI" panose="020B0604030504040204" pitchFamily="50" charset="-128"/>
                <a:ea typeface="Meiryo UI" panose="020B0604030504040204" pitchFamily="50" charset="-128"/>
              </a:rPr>
              <a:t>は</a:t>
            </a:r>
            <a:r>
              <a:rPr lang="en-US" altLang="ja-JP" dirty="0">
                <a:solidFill>
                  <a:schemeClr val="lt1"/>
                </a:solidFill>
                <a:latin typeface="Meiryo UI" panose="020B0604030504040204" pitchFamily="50" charset="-128"/>
                <a:ea typeface="Meiryo UI" panose="020B0604030504040204" pitchFamily="50" charset="-128"/>
              </a:rPr>
              <a:t>QNAP</a:t>
            </a:r>
            <a:r>
              <a:rPr lang="ja-JP" altLang="en-US" dirty="0">
                <a:solidFill>
                  <a:schemeClr val="lt1"/>
                </a:solidFill>
                <a:latin typeface="Meiryo UI" panose="020B0604030504040204" pitchFamily="50" charset="-128"/>
                <a:ea typeface="Meiryo UI" panose="020B0604030504040204" pitchFamily="50" charset="-128"/>
              </a:rPr>
              <a:t>の標準</a:t>
            </a:r>
            <a:r>
              <a:rPr lang="en-US" altLang="ja-JP" dirty="0">
                <a:solidFill>
                  <a:schemeClr val="lt1"/>
                </a:solidFill>
                <a:latin typeface="Meiryo UI" panose="020B0604030504040204" pitchFamily="50" charset="-128"/>
                <a:ea typeface="Meiryo UI" panose="020B0604030504040204" pitchFamily="50" charset="-128"/>
              </a:rPr>
              <a:t>NAS</a:t>
            </a:r>
            <a:r>
              <a:rPr lang="ja-JP" altLang="en-US" dirty="0">
                <a:solidFill>
                  <a:schemeClr val="lt1"/>
                </a:solidFill>
                <a:latin typeface="Meiryo UI" panose="020B0604030504040204" pitchFamily="50" charset="-128"/>
                <a:ea typeface="Meiryo UI" panose="020B0604030504040204" pitchFamily="50" charset="-128"/>
              </a:rPr>
              <a:t>オペレーティングシステムである</a:t>
            </a:r>
            <a:r>
              <a:rPr lang="en-US" altLang="ja-JP" dirty="0">
                <a:solidFill>
                  <a:schemeClr val="lt1"/>
                </a:solidFill>
                <a:latin typeface="Meiryo UI" panose="020B0604030504040204" pitchFamily="50" charset="-128"/>
                <a:ea typeface="Meiryo UI" panose="020B0604030504040204" pitchFamily="50" charset="-128"/>
              </a:rPr>
              <a:t>QTS</a:t>
            </a:r>
            <a:r>
              <a:rPr lang="ja-JP" altLang="en-US" dirty="0">
                <a:solidFill>
                  <a:schemeClr val="lt1"/>
                </a:solidFill>
                <a:latin typeface="Meiryo UI" panose="020B0604030504040204" pitchFamily="50" charset="-128"/>
                <a:ea typeface="Meiryo UI" panose="020B0604030504040204" pitchFamily="50" charset="-128"/>
              </a:rPr>
              <a:t>もサポートしており、より高い日常的パフォーマンス、効率的なメモリ使用、</a:t>
            </a:r>
            <a:r>
              <a:rPr lang="en-US" altLang="ja-JP" dirty="0" err="1">
                <a:solidFill>
                  <a:schemeClr val="lt1"/>
                </a:solidFill>
                <a:latin typeface="Meiryo UI" panose="020B0604030504040204" pitchFamily="50" charset="-128"/>
                <a:ea typeface="Meiryo UI" panose="020B0604030504040204" pitchFamily="50" charset="-128"/>
              </a:rPr>
              <a:t>Qtier</a:t>
            </a:r>
            <a:r>
              <a:rPr lang="ja-JP" altLang="en-US" dirty="0">
                <a:solidFill>
                  <a:schemeClr val="lt1"/>
                </a:solidFill>
                <a:latin typeface="Meiryo UI" panose="020B0604030504040204" pitchFamily="50" charset="-128"/>
                <a:ea typeface="Meiryo UI" panose="020B0604030504040204" pitchFamily="50" charset="-128"/>
              </a:rPr>
              <a:t>自動階層化の利点を提供します。現在使用している</a:t>
            </a:r>
            <a:r>
              <a:rPr lang="en-US" altLang="ja-JP" dirty="0">
                <a:solidFill>
                  <a:schemeClr val="lt1"/>
                </a:solidFill>
                <a:latin typeface="Meiryo UI" panose="020B0604030504040204" pitchFamily="50" charset="-128"/>
                <a:ea typeface="Meiryo UI" panose="020B0604030504040204" pitchFamily="50" charset="-128"/>
              </a:rPr>
              <a:t>QTS</a:t>
            </a:r>
            <a:r>
              <a:rPr lang="ja-JP" altLang="en-US" dirty="0">
                <a:solidFill>
                  <a:schemeClr val="lt1"/>
                </a:solidFill>
                <a:latin typeface="Meiryo UI" panose="020B0604030504040204" pitchFamily="50" charset="-128"/>
                <a:ea typeface="Meiryo UI" panose="020B0604030504040204" pitchFamily="50" charset="-128"/>
              </a:rPr>
              <a:t>ベースの</a:t>
            </a:r>
            <a:r>
              <a:rPr lang="en-US" altLang="ja-JP" dirty="0">
                <a:solidFill>
                  <a:schemeClr val="lt1"/>
                </a:solidFill>
                <a:latin typeface="Meiryo UI" panose="020B0604030504040204" pitchFamily="50" charset="-128"/>
                <a:ea typeface="Meiryo UI" panose="020B0604030504040204" pitchFamily="50" charset="-128"/>
              </a:rPr>
              <a:t>NAS</a:t>
            </a:r>
            <a:r>
              <a:rPr lang="ja-JP" altLang="en-US" dirty="0">
                <a:solidFill>
                  <a:schemeClr val="lt1"/>
                </a:solidFill>
                <a:latin typeface="Meiryo UI" panose="020B0604030504040204" pitchFamily="50" charset="-128"/>
                <a:ea typeface="Meiryo UI" panose="020B0604030504040204" pitchFamily="50" charset="-128"/>
              </a:rPr>
              <a:t>から</a:t>
            </a:r>
            <a:r>
              <a:rPr lang="en-US" altLang="ja-JP" dirty="0">
                <a:solidFill>
                  <a:schemeClr val="lt1"/>
                </a:solidFill>
                <a:latin typeface="Meiryo UI" panose="020B0604030504040204" pitchFamily="50" charset="-128"/>
                <a:ea typeface="Meiryo UI" panose="020B0604030504040204" pitchFamily="50" charset="-128"/>
              </a:rPr>
              <a:t>TDS-h2489FU</a:t>
            </a:r>
            <a:r>
              <a:rPr lang="ja-JP" altLang="en-US" dirty="0">
                <a:solidFill>
                  <a:schemeClr val="lt1"/>
                </a:solidFill>
                <a:latin typeface="Meiryo UI" panose="020B0604030504040204" pitchFamily="50" charset="-128"/>
                <a:ea typeface="Meiryo UI" panose="020B0604030504040204" pitchFamily="50" charset="-128"/>
              </a:rPr>
              <a:t>にドライブを移行することも可能です</a:t>
            </a:r>
            <a:r>
              <a:rPr lang="ja-JP" altLang="en-US" dirty="0" smtClean="0">
                <a:solidFill>
                  <a:schemeClr val="lt1"/>
                </a:solidFill>
                <a:latin typeface="Meiryo UI" panose="020B0604030504040204" pitchFamily="50" charset="-128"/>
                <a:ea typeface="Meiryo UI" panose="020B0604030504040204" pitchFamily="50" charset="-128"/>
              </a:rPr>
              <a:t>。</a:t>
            </a:r>
            <a:endParaRPr lang="en-US" altLang="ja-JP" dirty="0" smtClean="0">
              <a:solidFill>
                <a:schemeClr val="lt1"/>
              </a:solidFill>
              <a:latin typeface="Meiryo UI" panose="020B0604030504040204" pitchFamily="50" charset="-128"/>
              <a:ea typeface="Meiryo UI" panose="020B0604030504040204" pitchFamily="50" charset="-128"/>
            </a:endParaRPr>
          </a:p>
          <a:p>
            <a:pPr lvl="0" indent="-76200">
              <a:buSzPts val="1200"/>
              <a:buFont typeface="Arial"/>
              <a:buChar char="•"/>
            </a:pPr>
            <a:endParaRPr dirty="0">
              <a:solidFill>
                <a:schemeClr val="lt1"/>
              </a:solidFill>
              <a:latin typeface="Meiryo UI" panose="020B0604030504040204" pitchFamily="50" charset="-128"/>
              <a:ea typeface="Meiryo UI" panose="020B0604030504040204" pitchFamily="50" charset="-128"/>
            </a:endParaRPr>
          </a:p>
          <a:p>
            <a:pPr marL="0" marR="0" lvl="0" indent="-76200" algn="l" rtl="0">
              <a:lnSpc>
                <a:spcPct val="100000"/>
              </a:lnSpc>
              <a:spcBef>
                <a:spcPts val="0"/>
              </a:spcBef>
              <a:spcAft>
                <a:spcPts val="0"/>
              </a:spcAft>
              <a:buClr>
                <a:srgbClr val="000000"/>
              </a:buClr>
              <a:buSzPts val="1200"/>
              <a:buFont typeface="Arial"/>
              <a:buChar char="•"/>
            </a:pPr>
            <a:r>
              <a:rPr lang="ja-JP" altLang="en-US" sz="1200" dirty="0">
                <a:solidFill>
                  <a:schemeClr val="lt1"/>
                </a:solidFill>
                <a:latin typeface="Meiryo UI" panose="020B0604030504040204" pitchFamily="50" charset="-128"/>
                <a:ea typeface="Meiryo UI" panose="020B0604030504040204" pitchFamily="50" charset="-128"/>
              </a:rPr>
              <a:t>注</a:t>
            </a:r>
            <a:r>
              <a:rPr lang="en-US" sz="1200" dirty="0" smtClean="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a:p>
            <a:pPr lvl="0" indent="-76200">
              <a:buSzPts val="1200"/>
              <a:buFont typeface="Arial"/>
              <a:buChar char="•"/>
            </a:pPr>
            <a:r>
              <a:rPr lang="en-US" altLang="ja-JP" sz="1200" dirty="0">
                <a:solidFill>
                  <a:schemeClr val="lt1"/>
                </a:solidFill>
                <a:latin typeface="Meiryo UI" panose="020B0604030504040204" pitchFamily="50" charset="-128"/>
                <a:ea typeface="Meiryo UI" panose="020B0604030504040204" pitchFamily="50" charset="-128"/>
              </a:rPr>
              <a:t>QTS</a:t>
            </a:r>
            <a:r>
              <a:rPr lang="ja-JP" altLang="en-US" sz="1200" dirty="0">
                <a:solidFill>
                  <a:schemeClr val="lt1"/>
                </a:solidFill>
                <a:latin typeface="Meiryo UI" panose="020B0604030504040204" pitchFamily="50" charset="-128"/>
                <a:ea typeface="Meiryo UI" panose="020B0604030504040204" pitchFamily="50" charset="-128"/>
              </a:rPr>
              <a:t>と</a:t>
            </a:r>
            <a:r>
              <a:rPr lang="en-US" altLang="ja-JP" sz="1200" dirty="0" err="1">
                <a:solidFill>
                  <a:schemeClr val="lt1"/>
                </a:solidFill>
                <a:latin typeface="Meiryo UI" panose="020B0604030504040204" pitchFamily="50" charset="-128"/>
                <a:ea typeface="Meiryo UI" panose="020B0604030504040204" pitchFamily="50" charset="-128"/>
              </a:rPr>
              <a:t>QuTS</a:t>
            </a:r>
            <a:r>
              <a:rPr lang="en-US" altLang="ja-JP" sz="1200" dirty="0">
                <a:solidFill>
                  <a:schemeClr val="lt1"/>
                </a:solidFill>
                <a:latin typeface="Meiryo UI" panose="020B0604030504040204" pitchFamily="50" charset="-128"/>
                <a:ea typeface="Meiryo UI" panose="020B0604030504040204" pitchFamily="50" charset="-128"/>
              </a:rPr>
              <a:t> hero</a:t>
            </a:r>
            <a:r>
              <a:rPr lang="ja-JP" altLang="en-US" sz="1200" dirty="0">
                <a:solidFill>
                  <a:schemeClr val="lt1"/>
                </a:solidFill>
                <a:latin typeface="Meiryo UI" panose="020B0604030504040204" pitchFamily="50" charset="-128"/>
                <a:ea typeface="Meiryo UI" panose="020B0604030504040204" pitchFamily="50" charset="-128"/>
              </a:rPr>
              <a:t>は異なるファイルシステムを使用しています。</a:t>
            </a:r>
            <a:r>
              <a:rPr lang="en-US" altLang="ja-JP" sz="1200" dirty="0" err="1">
                <a:solidFill>
                  <a:schemeClr val="lt1"/>
                </a:solidFill>
                <a:latin typeface="Meiryo UI" panose="020B0604030504040204" pitchFamily="50" charset="-128"/>
                <a:ea typeface="Meiryo UI" panose="020B0604030504040204" pitchFamily="50" charset="-128"/>
              </a:rPr>
              <a:t>QuTS</a:t>
            </a:r>
            <a:r>
              <a:rPr lang="en-US" altLang="ja-JP" sz="1200" dirty="0">
                <a:solidFill>
                  <a:schemeClr val="lt1"/>
                </a:solidFill>
                <a:latin typeface="Meiryo UI" panose="020B0604030504040204" pitchFamily="50" charset="-128"/>
                <a:ea typeface="Meiryo UI" panose="020B0604030504040204" pitchFamily="50" charset="-128"/>
              </a:rPr>
              <a:t> hero</a:t>
            </a:r>
            <a:r>
              <a:rPr lang="ja-JP" altLang="en-US" sz="1200" dirty="0">
                <a:solidFill>
                  <a:schemeClr val="lt1"/>
                </a:solidFill>
                <a:latin typeface="Meiryo UI" panose="020B0604030504040204" pitchFamily="50" charset="-128"/>
                <a:ea typeface="Meiryo UI" panose="020B0604030504040204" pitchFamily="50" charset="-128"/>
              </a:rPr>
              <a:t>から</a:t>
            </a:r>
            <a:r>
              <a:rPr lang="en-US" altLang="ja-JP" sz="1200" dirty="0">
                <a:solidFill>
                  <a:schemeClr val="lt1"/>
                </a:solidFill>
                <a:latin typeface="Meiryo UI" panose="020B0604030504040204" pitchFamily="50" charset="-128"/>
                <a:ea typeface="Meiryo UI" panose="020B0604030504040204" pitchFamily="50" charset="-128"/>
              </a:rPr>
              <a:t>QTS</a:t>
            </a:r>
            <a:r>
              <a:rPr lang="ja-JP" altLang="en-US" sz="1200" dirty="0">
                <a:solidFill>
                  <a:schemeClr val="lt1"/>
                </a:solidFill>
                <a:latin typeface="Meiryo UI" panose="020B0604030504040204" pitchFamily="50" charset="-128"/>
                <a:ea typeface="Meiryo UI" panose="020B0604030504040204" pitchFamily="50" charset="-128"/>
              </a:rPr>
              <a:t>に切り替える前に、</a:t>
            </a:r>
            <a:r>
              <a:rPr lang="en-US" altLang="ja-JP" sz="1200" dirty="0">
                <a:solidFill>
                  <a:schemeClr val="lt1"/>
                </a:solidFill>
                <a:latin typeface="Meiryo UI" panose="020B0604030504040204" pitchFamily="50" charset="-128"/>
                <a:ea typeface="Meiryo UI" panose="020B0604030504040204" pitchFamily="50" charset="-128"/>
              </a:rPr>
              <a:t>TDS-h2489FU</a:t>
            </a:r>
            <a:r>
              <a:rPr lang="ja-JP" altLang="en-US" sz="1200" dirty="0">
                <a:solidFill>
                  <a:schemeClr val="lt1"/>
                </a:solidFill>
                <a:latin typeface="Meiryo UI" panose="020B0604030504040204" pitchFamily="50" charset="-128"/>
                <a:ea typeface="Meiryo UI" panose="020B0604030504040204" pitchFamily="50" charset="-128"/>
              </a:rPr>
              <a:t>からすべてのドライブを取り外す必要があります。</a:t>
            </a:r>
            <a:endParaRPr sz="1200" dirty="0">
              <a:solidFill>
                <a:schemeClr val="lt1"/>
              </a:solidFill>
              <a:latin typeface="Meiryo UI" panose="020B0604030504040204" pitchFamily="50" charset="-128"/>
              <a:ea typeface="Meiryo UI" panose="020B0604030504040204" pitchFamily="50" charset="-128"/>
            </a:endParaRPr>
          </a:p>
        </p:txBody>
      </p:sp>
      <p:pic>
        <p:nvPicPr>
          <p:cNvPr id="1046" name="Google Shape;1046;p48" descr="一張含有 文字 的圖片&#10;&#10;自動產生的描述"/>
          <p:cNvPicPr preferRelativeResize="0"/>
          <p:nvPr/>
        </p:nvPicPr>
        <p:blipFill rotWithShape="1">
          <a:blip r:embed="rId3">
            <a:alphaModFix/>
          </a:blip>
          <a:srcRect/>
          <a:stretch/>
        </p:blipFill>
        <p:spPr>
          <a:xfrm>
            <a:off x="293035" y="2156604"/>
            <a:ext cx="7727388" cy="3734397"/>
          </a:xfrm>
          <a:prstGeom prst="rect">
            <a:avLst/>
          </a:prstGeom>
          <a:noFill/>
          <a:ln>
            <a:noFill/>
          </a:ln>
        </p:spPr>
      </p:pic>
    </p:spTree>
    <p:extLst>
      <p:ext uri="{BB962C8B-B14F-4D97-AF65-F5344CB8AC3E}">
        <p14:creationId xmlns:p14="http://schemas.microsoft.com/office/powerpoint/2010/main" val="3301903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49"/>
          <p:cNvSpPr txBox="1"/>
          <p:nvPr/>
        </p:nvSpPr>
        <p:spPr>
          <a:xfrm>
            <a:off x="5146417" y="2663565"/>
            <a:ext cx="6097554" cy="1707199"/>
          </a:xfrm>
          <a:prstGeom prst="rect">
            <a:avLst/>
          </a:prstGeom>
          <a:noFill/>
          <a:ln>
            <a:noFill/>
          </a:ln>
        </p:spPr>
        <p:txBody>
          <a:bodyPr spcFirstLastPara="1" wrap="square" lIns="91425" tIns="45700" rIns="91425" bIns="45700" anchor="t" anchorCtr="0">
            <a:noAutofit/>
          </a:bodyPr>
          <a:lstStyle/>
          <a:p>
            <a:pPr lvl="0" algn="ctr">
              <a:lnSpc>
                <a:spcPct val="150000"/>
              </a:lnSpc>
            </a:pPr>
            <a:r>
              <a:rPr lang="en-US" altLang="ja-JP" dirty="0">
                <a:solidFill>
                  <a:schemeClr val="lt1"/>
                </a:solidFill>
                <a:latin typeface="Meiryo UI" panose="020B0604030504040204" pitchFamily="50" charset="-128"/>
                <a:ea typeface="Meiryo UI" panose="020B0604030504040204" pitchFamily="50" charset="-128"/>
              </a:rPr>
              <a:t>TDS-h2489FU</a:t>
            </a:r>
            <a:r>
              <a:rPr lang="ja-JP" altLang="en-US" dirty="0">
                <a:solidFill>
                  <a:schemeClr val="lt1"/>
                </a:solidFill>
                <a:latin typeface="Meiryo UI" panose="020B0604030504040204" pitchFamily="50" charset="-128"/>
                <a:ea typeface="Meiryo UI" panose="020B0604030504040204" pitchFamily="50" charset="-128"/>
              </a:rPr>
              <a:t>には、追加費用なしで</a:t>
            </a:r>
            <a:r>
              <a:rPr lang="en-US" altLang="ja-JP" dirty="0">
                <a:solidFill>
                  <a:schemeClr val="lt1"/>
                </a:solidFill>
                <a:latin typeface="Meiryo UI" panose="020B0604030504040204" pitchFamily="50" charset="-128"/>
                <a:ea typeface="Meiryo UI" panose="020B0604030504040204" pitchFamily="50" charset="-128"/>
              </a:rPr>
              <a:t>5</a:t>
            </a:r>
            <a:r>
              <a:rPr lang="ja-JP" altLang="en-US" dirty="0">
                <a:solidFill>
                  <a:schemeClr val="lt1"/>
                </a:solidFill>
                <a:latin typeface="Meiryo UI" panose="020B0604030504040204" pitchFamily="50" charset="-128"/>
                <a:ea typeface="Meiryo UI" panose="020B0604030504040204" pitchFamily="50" charset="-128"/>
              </a:rPr>
              <a:t>年間の保証が付いています。この最高レベルの保証は、継続的な運用と中断のないサービスという、お客様の重要なビジネスニーズに対する</a:t>
            </a:r>
            <a:r>
              <a:rPr lang="en-US" altLang="ja-JP" dirty="0">
                <a:solidFill>
                  <a:schemeClr val="lt1"/>
                </a:solidFill>
                <a:latin typeface="Meiryo UI" panose="020B0604030504040204" pitchFamily="50" charset="-128"/>
                <a:ea typeface="Meiryo UI" panose="020B0604030504040204" pitchFamily="50" charset="-128"/>
              </a:rPr>
              <a:t>QNAP</a:t>
            </a:r>
            <a:r>
              <a:rPr lang="ja-JP" altLang="en-US" dirty="0">
                <a:solidFill>
                  <a:schemeClr val="lt1"/>
                </a:solidFill>
                <a:latin typeface="Meiryo UI" panose="020B0604030504040204" pitchFamily="50" charset="-128"/>
                <a:ea typeface="Meiryo UI" panose="020B0604030504040204" pitchFamily="50" charset="-128"/>
              </a:rPr>
              <a:t>の献身的な取り組</a:t>
            </a:r>
            <a:r>
              <a:rPr lang="ja-JP" altLang="en-US" dirty="0" smtClean="0">
                <a:solidFill>
                  <a:schemeClr val="lt1"/>
                </a:solidFill>
                <a:latin typeface="Meiryo UI" panose="020B0604030504040204" pitchFamily="50" charset="-128"/>
                <a:ea typeface="Meiryo UI" panose="020B0604030504040204" pitchFamily="50" charset="-128"/>
              </a:rPr>
              <a:t>み</a:t>
            </a:r>
            <a:r>
              <a:rPr lang="ja-JP" altLang="en-US" dirty="0">
                <a:solidFill>
                  <a:schemeClr val="lt1"/>
                </a:solidFill>
                <a:latin typeface="Meiryo UI" panose="020B0604030504040204" pitchFamily="50" charset="-128"/>
                <a:ea typeface="Meiryo UI" panose="020B0604030504040204" pitchFamily="50" charset="-128"/>
              </a:rPr>
              <a:t>によるもので</a:t>
            </a:r>
            <a:r>
              <a:rPr lang="ja-JP" altLang="en-US" dirty="0" smtClean="0">
                <a:solidFill>
                  <a:schemeClr val="lt1"/>
                </a:solidFill>
                <a:latin typeface="Meiryo UI" panose="020B0604030504040204" pitchFamily="50" charset="-128"/>
                <a:ea typeface="Meiryo UI" panose="020B0604030504040204" pitchFamily="50" charset="-128"/>
              </a:rPr>
              <a:t>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052" name="Google Shape;1052;p49"/>
          <p:cNvPicPr preferRelativeResize="0"/>
          <p:nvPr/>
        </p:nvPicPr>
        <p:blipFill rotWithShape="1">
          <a:blip r:embed="rId3">
            <a:alphaModFix/>
          </a:blip>
          <a:srcRect/>
          <a:stretch/>
        </p:blipFill>
        <p:spPr>
          <a:xfrm>
            <a:off x="561594" y="2307523"/>
            <a:ext cx="4078090" cy="4036047"/>
          </a:xfrm>
          <a:prstGeom prst="rect">
            <a:avLst/>
          </a:prstGeom>
          <a:noFill/>
          <a:ln>
            <a:noFill/>
          </a:ln>
        </p:spPr>
      </p:pic>
      <p:pic>
        <p:nvPicPr>
          <p:cNvPr id="1053" name="Google Shape;1053;p49"/>
          <p:cNvPicPr preferRelativeResize="0"/>
          <p:nvPr/>
        </p:nvPicPr>
        <p:blipFill rotWithShape="1">
          <a:blip r:embed="rId4">
            <a:alphaModFix/>
          </a:blip>
          <a:srcRect/>
          <a:stretch/>
        </p:blipFill>
        <p:spPr>
          <a:xfrm>
            <a:off x="4998107" y="4709020"/>
            <a:ext cx="6698974" cy="1634550"/>
          </a:xfrm>
          <a:prstGeom prst="rect">
            <a:avLst/>
          </a:prstGeom>
          <a:noFill/>
          <a:ln>
            <a:noFill/>
          </a:ln>
        </p:spPr>
      </p:pic>
      <p:sp>
        <p:nvSpPr>
          <p:cNvPr id="1054" name="Google Shape;1054;p49"/>
          <p:cNvSpPr txBox="1"/>
          <p:nvPr/>
        </p:nvSpPr>
        <p:spPr>
          <a:xfrm>
            <a:off x="994039" y="91419"/>
            <a:ext cx="10614183" cy="1506537"/>
          </a:xfrm>
          <a:prstGeom prst="rect">
            <a:avLst/>
          </a:prstGeom>
          <a:noFill/>
          <a:ln>
            <a:noFill/>
          </a:ln>
        </p:spPr>
        <p:txBody>
          <a:bodyPr spcFirstLastPara="1" wrap="square" lIns="91425" tIns="45700" rIns="91425" bIns="45700" anchor="ctr" anchorCtr="0">
            <a:noAutofit/>
          </a:bodyPr>
          <a:lstStyle/>
          <a:p>
            <a:pPr>
              <a:lnSpc>
                <a:spcPct val="90000"/>
              </a:lnSpc>
              <a:buSzPts val="4400"/>
            </a:pPr>
            <a:r>
              <a:rPr lang="ja-JP" altLang="en-US" sz="4400" b="1" dirty="0">
                <a:solidFill>
                  <a:schemeClr val="lt1"/>
                </a:solidFill>
                <a:latin typeface="Meiryo UI" panose="020B0604030504040204" pitchFamily="50" charset="-128"/>
                <a:ea typeface="Meiryo UI" panose="020B0604030504040204" pitchFamily="50" charset="-128"/>
              </a:rPr>
              <a:t>標準</a:t>
            </a:r>
            <a:r>
              <a:rPr lang="ja-JP" altLang="en-US" sz="4400" b="1" dirty="0" smtClean="0">
                <a:solidFill>
                  <a:schemeClr val="lt1"/>
                </a:solidFill>
                <a:latin typeface="Meiryo UI" panose="020B0604030504040204" pitchFamily="50" charset="-128"/>
                <a:ea typeface="Meiryo UI" panose="020B0604030504040204" pitchFamily="50" charset="-128"/>
              </a:rPr>
              <a:t>で</a:t>
            </a:r>
            <a:r>
              <a:rPr lang="en-US" sz="4400" b="1" dirty="0" smtClean="0">
                <a:solidFill>
                  <a:schemeClr val="lt1"/>
                </a:solidFill>
                <a:latin typeface="Meiryo UI" panose="020B0604030504040204" pitchFamily="50" charset="-128"/>
                <a:ea typeface="Meiryo UI" panose="020B0604030504040204" pitchFamily="50" charset="-128"/>
              </a:rPr>
              <a:t>5年間のハードウェア保証と</a:t>
            </a:r>
          </a:p>
          <a:p>
            <a:pPr>
              <a:lnSpc>
                <a:spcPct val="90000"/>
              </a:lnSpc>
              <a:buSzPts val="4400"/>
            </a:pPr>
            <a:r>
              <a:rPr lang="en-US" sz="4400" b="1" dirty="0" err="1" smtClean="0">
                <a:solidFill>
                  <a:schemeClr val="lt1"/>
                </a:solidFill>
                <a:latin typeface="Meiryo UI" panose="020B0604030504040204" pitchFamily="50" charset="-128"/>
                <a:ea typeface="Meiryo UI" panose="020B0604030504040204" pitchFamily="50" charset="-128"/>
              </a:rPr>
              <a:t>技術サポート</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6679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50"/>
          <p:cNvSpPr txBox="1"/>
          <p:nvPr/>
        </p:nvSpPr>
        <p:spPr>
          <a:xfrm>
            <a:off x="493643" y="6076201"/>
            <a:ext cx="11204714" cy="43787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800">
                <a:solidFill>
                  <a:srgbClr val="FFFFFF"/>
                </a:solidFill>
                <a:latin typeface="Meiryo UI" panose="020B0604030504040204" pitchFamily="50" charset="-128"/>
                <a:ea typeface="Meiryo UI" panose="020B0604030504040204" pitchFamily="50" charset="-128"/>
                <a:cs typeface="Microsoft JhengHei"/>
                <a:sym typeface="Microsoft JhengHei"/>
              </a:rPr>
              <a:t>Copyright©2022QNAP Systems、Inc。無断複写・転載を禁じます。 QNAP®およびその他のQNAP製品名は、QNAP Systems、Inc。の所有権商標または登録商標です。ここに記載されているその他の製品および会社名は、それぞれの所有者の商標です。</a:t>
            </a:r>
            <a:endParaRPr sz="700" b="0"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1060" name="Google Shape;1060;p50"/>
          <p:cNvSpPr txBox="1"/>
          <p:nvPr/>
        </p:nvSpPr>
        <p:spPr>
          <a:xfrm>
            <a:off x="597912" y="2263782"/>
            <a:ext cx="6191927" cy="954107"/>
          </a:xfrm>
          <a:prstGeom prst="rect">
            <a:avLst/>
          </a:prstGeom>
          <a:noFill/>
          <a:ln>
            <a:noFill/>
          </a:ln>
          <a:effectLst>
            <a:outerShdw blurRad="127000" dist="304800" dir="3540000" algn="t" rotWithShape="0">
              <a:srgbClr val="000000">
                <a:alpha val="6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600" b="1">
                <a:solidFill>
                  <a:schemeClr val="lt1"/>
                </a:solidFill>
                <a:latin typeface="Meiryo UI" panose="020B0604030504040204" pitchFamily="50" charset="-128"/>
                <a:ea typeface="Meiryo UI" panose="020B0604030504040204" pitchFamily="50" charset="-128"/>
                <a:cs typeface="Microsoft JhengHei"/>
                <a:sym typeface="Microsoft JhengHei"/>
              </a:rPr>
              <a:t>TDS-h2489FU</a:t>
            </a:r>
            <a:endParaRPr sz="5600" b="1"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1061" name="Google Shape;1061;p50"/>
          <p:cNvSpPr txBox="1"/>
          <p:nvPr/>
        </p:nvSpPr>
        <p:spPr>
          <a:xfrm>
            <a:off x="680104" y="3217889"/>
            <a:ext cx="6803047" cy="892552"/>
          </a:xfrm>
          <a:prstGeom prst="rect">
            <a:avLst/>
          </a:prstGeom>
          <a:noFill/>
          <a:ln>
            <a:noFill/>
          </a:ln>
          <a:effectLst>
            <a:outerShdw blurRad="127000" dist="304800" dir="3540000" algn="t" rotWithShape="0">
              <a:srgbClr val="000000">
                <a:alpha val="6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dirty="0">
                <a:solidFill>
                  <a:schemeClr val="lt1"/>
                </a:solidFill>
                <a:latin typeface="Meiryo UI" panose="020B0604030504040204" pitchFamily="50" charset="-128"/>
                <a:ea typeface="Meiryo UI" panose="020B0604030504040204" pitchFamily="50" charset="-128"/>
                <a:cs typeface="Microsoft JhengHei"/>
                <a:sym typeface="Microsoft JhengHei"/>
              </a:rPr>
              <a:t>オールフラッシュU.2NVMe </a:t>
            </a:r>
            <a:r>
              <a:rPr lang="en-US" sz="2600" b="1" dirty="0" err="1">
                <a:solidFill>
                  <a:schemeClr val="lt1"/>
                </a:solidFill>
                <a:latin typeface="Meiryo UI" panose="020B0604030504040204" pitchFamily="50" charset="-128"/>
                <a:ea typeface="Meiryo UI" panose="020B0604030504040204" pitchFamily="50" charset="-128"/>
                <a:cs typeface="Microsoft JhengHei"/>
                <a:sym typeface="Microsoft JhengHei"/>
              </a:rPr>
              <a:t>PCIe</a:t>
            </a:r>
            <a:r>
              <a:rPr lang="en-US" sz="2600" b="1" dirty="0">
                <a:solidFill>
                  <a:schemeClr val="lt1"/>
                </a:solidFill>
                <a:latin typeface="Meiryo UI" panose="020B0604030504040204" pitchFamily="50" charset="-128"/>
                <a:ea typeface="Meiryo UI" panose="020B0604030504040204" pitchFamily="50" charset="-128"/>
                <a:cs typeface="Microsoft JhengHei"/>
                <a:sym typeface="Microsoft JhengHei"/>
              </a:rPr>
              <a:t> Gen4</a:t>
            </a:r>
            <a:endParaRPr sz="26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a:p>
            <a:pPr marL="0" marR="0" lvl="0" indent="0" algn="l" rtl="0">
              <a:lnSpc>
                <a:spcPct val="100000"/>
              </a:lnSpc>
              <a:spcBef>
                <a:spcPts val="0"/>
              </a:spcBef>
              <a:spcAft>
                <a:spcPts val="0"/>
              </a:spcAft>
              <a:buNone/>
            </a:pPr>
            <a:r>
              <a:rPr lang="en-US" sz="2600" b="1" dirty="0" err="1">
                <a:solidFill>
                  <a:schemeClr val="lt1"/>
                </a:solidFill>
                <a:latin typeface="Meiryo UI" panose="020B0604030504040204" pitchFamily="50" charset="-128"/>
                <a:ea typeface="Meiryo UI" panose="020B0604030504040204" pitchFamily="50" charset="-128"/>
                <a:cs typeface="Microsoft JhengHei"/>
                <a:sym typeface="Microsoft JhengHei"/>
              </a:rPr>
              <a:t>デュアル</a:t>
            </a:r>
            <a:r>
              <a:rPr lang="en-US" sz="26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Intel</a:t>
            </a:r>
            <a:r>
              <a:rPr lang="ja-JP" altLang="en-US" sz="2600" b="1" dirty="0">
                <a:solidFill>
                  <a:schemeClr val="lt1"/>
                </a:solidFill>
                <a:latin typeface="Meiryo UI" panose="020B0604030504040204" pitchFamily="50" charset="-128"/>
                <a:ea typeface="Meiryo UI" panose="020B0604030504040204" pitchFamily="50" charset="-128"/>
                <a:cs typeface="Microsoft JhengHei"/>
                <a:sym typeface="Microsoft JhengHei"/>
              </a:rPr>
              <a:t> </a:t>
            </a:r>
            <a:r>
              <a:rPr lang="en-US" sz="26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Xeon CPU</a:t>
            </a:r>
            <a:r>
              <a:rPr lang="en-US" sz="2600" b="1" dirty="0">
                <a:solidFill>
                  <a:schemeClr val="lt1"/>
                </a:solidFill>
                <a:latin typeface="Meiryo UI" panose="020B0604030504040204" pitchFamily="50" charset="-128"/>
                <a:ea typeface="Meiryo UI" panose="020B0604030504040204" pitchFamily="50" charset="-128"/>
                <a:cs typeface="Microsoft JhengHei"/>
                <a:sym typeface="Microsoft JhengHei"/>
              </a:rPr>
              <a:t>と25GbEを搭載</a:t>
            </a:r>
            <a:endParaRPr sz="26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pic>
        <p:nvPicPr>
          <p:cNvPr id="1062" name="Google Shape;1062;p50"/>
          <p:cNvPicPr preferRelativeResize="0"/>
          <p:nvPr/>
        </p:nvPicPr>
        <p:blipFill rotWithShape="1">
          <a:blip r:embed="rId3">
            <a:alphaModFix/>
          </a:blip>
          <a:srcRect/>
          <a:stretch/>
        </p:blipFill>
        <p:spPr>
          <a:xfrm>
            <a:off x="597912" y="5557592"/>
            <a:ext cx="1335645" cy="238824"/>
          </a:xfrm>
          <a:prstGeom prst="rect">
            <a:avLst/>
          </a:prstGeom>
          <a:noFill/>
          <a:ln>
            <a:noFill/>
          </a:ln>
        </p:spPr>
      </p:pic>
      <p:cxnSp>
        <p:nvCxnSpPr>
          <p:cNvPr id="1063" name="Google Shape;1063;p50"/>
          <p:cNvCxnSpPr/>
          <p:nvPr/>
        </p:nvCxnSpPr>
        <p:spPr>
          <a:xfrm>
            <a:off x="597912" y="5969285"/>
            <a:ext cx="11100445" cy="0"/>
          </a:xfrm>
          <a:prstGeom prst="straightConnector1">
            <a:avLst/>
          </a:prstGeom>
          <a:noFill/>
          <a:ln w="952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374726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p:nvPr/>
        </p:nvSpPr>
        <p:spPr>
          <a:xfrm>
            <a:off x="983974" y="154015"/>
            <a:ext cx="10873339"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chemeClr val="lt1"/>
                </a:solidFill>
                <a:latin typeface="Meiryo UI" panose="020B0604030504040204" pitchFamily="50" charset="-128"/>
                <a:ea typeface="Meiryo UI" panose="020B0604030504040204" pitchFamily="50" charset="-128"/>
              </a:rPr>
              <a:t>1992年の設立以来PCIe</a:t>
            </a:r>
            <a:r>
              <a:rPr lang="en-US" sz="4000" b="1" dirty="0" smtClean="0">
                <a:solidFill>
                  <a:schemeClr val="lt1"/>
                </a:solidFill>
                <a:latin typeface="Meiryo UI" panose="020B0604030504040204" pitchFamily="50" charset="-128"/>
                <a:ea typeface="Meiryo UI" panose="020B0604030504040204" pitchFamily="50" charset="-128"/>
              </a:rPr>
              <a:t>規格</a:t>
            </a:r>
            <a:r>
              <a:rPr lang="ja-JP" altLang="en-US" sz="4000" b="1" dirty="0" smtClean="0">
                <a:solidFill>
                  <a:schemeClr val="lt1"/>
                </a:solidFill>
                <a:latin typeface="Meiryo UI" panose="020B0604030504040204" pitchFamily="50" charset="-128"/>
                <a:ea typeface="Meiryo UI" panose="020B0604030504040204" pitchFamily="50" charset="-128"/>
              </a:rPr>
              <a:t>に関する</a:t>
            </a:r>
            <a:r>
              <a:rPr lang="en-US" altLang="ja-JP" sz="4000" b="1" dirty="0" smtClean="0">
                <a:solidFill>
                  <a:schemeClr val="lt1"/>
                </a:solidFill>
                <a:latin typeface="Meiryo UI" panose="020B0604030504040204" pitchFamily="50" charset="-128"/>
                <a:ea typeface="Meiryo UI" panose="020B0604030504040204" pitchFamily="50" charset="-128"/>
              </a:rPr>
              <a:t/>
            </a:r>
            <a:br>
              <a:rPr lang="en-US" altLang="ja-JP" sz="4000" b="1" dirty="0" smtClean="0">
                <a:solidFill>
                  <a:schemeClr val="lt1"/>
                </a:solidFill>
                <a:latin typeface="Meiryo UI" panose="020B0604030504040204" pitchFamily="50" charset="-128"/>
                <a:ea typeface="Meiryo UI" panose="020B0604030504040204" pitchFamily="50" charset="-128"/>
              </a:rPr>
            </a:br>
            <a:r>
              <a:rPr lang="en-US" sz="4000" b="1" dirty="0" smtClean="0">
                <a:solidFill>
                  <a:schemeClr val="bg1"/>
                </a:solidFill>
                <a:latin typeface="Meiryo UI" panose="020B0604030504040204" pitchFamily="50" charset="-128"/>
                <a:ea typeface="Meiryo UI" panose="020B0604030504040204" pitchFamily="50" charset="-128"/>
              </a:rPr>
              <a:t>PCI-SIG</a:t>
            </a:r>
            <a:r>
              <a:rPr lang="ja-JP" altLang="en-US" sz="4000" b="1" dirty="0">
                <a:solidFill>
                  <a:schemeClr val="lt1"/>
                </a:solidFill>
                <a:latin typeface="Meiryo UI" panose="020B0604030504040204" pitchFamily="50" charset="-128"/>
                <a:ea typeface="Meiryo UI" panose="020B0604030504040204" pitchFamily="50" charset="-128"/>
              </a:rPr>
              <a:t>に</a:t>
            </a:r>
            <a:r>
              <a:rPr lang="en-US" sz="4000" b="1" dirty="0" smtClean="0">
                <a:solidFill>
                  <a:schemeClr val="lt1"/>
                </a:solidFill>
                <a:latin typeface="Meiryo UI" panose="020B0604030504040204" pitchFamily="50" charset="-128"/>
                <a:ea typeface="Meiryo UI" panose="020B0604030504040204" pitchFamily="50" charset="-128"/>
              </a:rPr>
              <a:t>800人以上のメンバー</a:t>
            </a:r>
            <a:r>
              <a:rPr lang="ja-JP" altLang="en-US" sz="4000" b="1" dirty="0" smtClean="0">
                <a:solidFill>
                  <a:schemeClr val="lt1"/>
                </a:solidFill>
                <a:latin typeface="Meiryo UI" panose="020B0604030504040204" pitchFamily="50" charset="-128"/>
                <a:ea typeface="Meiryo UI" panose="020B0604030504040204" pitchFamily="50" charset="-128"/>
              </a:rPr>
              <a:t>が参加</a:t>
            </a:r>
            <a:endParaRPr sz="4000" b="1" dirty="0">
              <a:solidFill>
                <a:schemeClr val="lt1"/>
              </a:solidFill>
              <a:latin typeface="Meiryo UI" panose="020B0604030504040204" pitchFamily="50" charset="-128"/>
              <a:ea typeface="Meiryo UI" panose="020B0604030504040204" pitchFamily="50" charset="-128"/>
              <a:sym typeface="Arial"/>
            </a:endParaRPr>
          </a:p>
        </p:txBody>
      </p:sp>
      <p:sp>
        <p:nvSpPr>
          <p:cNvPr id="171" name="Google Shape;171;p24"/>
          <p:cNvSpPr txBox="1"/>
          <p:nvPr/>
        </p:nvSpPr>
        <p:spPr>
          <a:xfrm>
            <a:off x="10104379" y="6573504"/>
            <a:ext cx="2087621" cy="2000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dirty="0" err="1" smtClean="0">
                <a:solidFill>
                  <a:schemeClr val="lt1"/>
                </a:solidFill>
                <a:latin typeface="Meiryo UI" panose="020B0604030504040204" pitchFamily="50" charset="-128"/>
                <a:ea typeface="Meiryo UI" panose="020B0604030504040204" pitchFamily="50" charset="-128"/>
              </a:rPr>
              <a:t>ソース</a:t>
            </a:r>
            <a:r>
              <a:rPr lang="en-US" sz="700" dirty="0" smtClean="0">
                <a:solidFill>
                  <a:schemeClr val="lt1"/>
                </a:solidFill>
                <a:latin typeface="Meiryo UI" panose="020B0604030504040204" pitchFamily="50" charset="-128"/>
                <a:ea typeface="Meiryo UI" panose="020B0604030504040204" pitchFamily="50" charset="-128"/>
              </a:rPr>
              <a:t> https</a:t>
            </a:r>
            <a:r>
              <a:rPr lang="en-US" sz="700" dirty="0">
                <a:solidFill>
                  <a:schemeClr val="lt1"/>
                </a:solidFill>
                <a:latin typeface="Meiryo UI" panose="020B0604030504040204" pitchFamily="50" charset="-128"/>
                <a:ea typeface="Meiryo UI" panose="020B0604030504040204" pitchFamily="50" charset="-128"/>
              </a:rPr>
              <a:t>://pcisig.com/specifications</a:t>
            </a:r>
            <a:endParaRPr dirty="0">
              <a:latin typeface="Meiryo UI" panose="020B0604030504040204" pitchFamily="50" charset="-128"/>
              <a:ea typeface="Meiryo UI" panose="020B0604030504040204" pitchFamily="50" charset="-128"/>
            </a:endParaRPr>
          </a:p>
        </p:txBody>
      </p:sp>
      <p:sp>
        <p:nvSpPr>
          <p:cNvPr id="172" name="Google Shape;172;p24"/>
          <p:cNvSpPr txBox="1"/>
          <p:nvPr/>
        </p:nvSpPr>
        <p:spPr>
          <a:xfrm>
            <a:off x="3604990" y="6037908"/>
            <a:ext cx="2036135"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3D2FB"/>
                </a:solidFill>
                <a:latin typeface="Meiryo UI" panose="020B0604030504040204" pitchFamily="50" charset="-128"/>
                <a:ea typeface="Meiryo UI" panose="020B0604030504040204" pitchFamily="50" charset="-128"/>
              </a:rPr>
              <a:t>PCIe</a:t>
            </a:r>
            <a:r>
              <a:rPr lang="en-US" sz="1800" b="1" dirty="0">
                <a:solidFill>
                  <a:srgbClr val="03D2FB"/>
                </a:solidFill>
                <a:latin typeface="Meiryo UI" panose="020B0604030504040204" pitchFamily="50" charset="-128"/>
                <a:ea typeface="Meiryo UI" panose="020B0604030504040204" pitchFamily="50" charset="-128"/>
              </a:rPr>
              <a:t> 1.0</a:t>
            </a:r>
            <a:endParaRPr sz="1800" b="1"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bg1"/>
                </a:solidFill>
                <a:latin typeface="Meiryo UI" panose="020B0604030504040204" pitchFamily="50" charset="-128"/>
                <a:ea typeface="Meiryo UI" panose="020B0604030504040204" pitchFamily="50" charset="-128"/>
              </a:rPr>
              <a:t>2.5 </a:t>
            </a:r>
            <a:r>
              <a:rPr lang="en-US" dirty="0" smtClean="0">
                <a:solidFill>
                  <a:schemeClr val="bg1"/>
                </a:solidFill>
                <a:latin typeface="Meiryo UI" panose="020B0604030504040204" pitchFamily="50" charset="-128"/>
                <a:ea typeface="Meiryo UI" panose="020B0604030504040204" pitchFamily="50" charset="-128"/>
              </a:rPr>
              <a:t>GT/s(250 MB/s)</a:t>
            </a:r>
            <a:endParaRPr dirty="0">
              <a:solidFill>
                <a:schemeClr val="bg1"/>
              </a:solidFill>
              <a:latin typeface="Meiryo UI" panose="020B0604030504040204" pitchFamily="50" charset="-128"/>
              <a:ea typeface="Meiryo UI" panose="020B0604030504040204" pitchFamily="50" charset="-128"/>
            </a:endParaRPr>
          </a:p>
        </p:txBody>
      </p:sp>
      <p:cxnSp>
        <p:nvCxnSpPr>
          <p:cNvPr id="173" name="Google Shape;173;p24"/>
          <p:cNvCxnSpPr/>
          <p:nvPr/>
        </p:nvCxnSpPr>
        <p:spPr>
          <a:xfrm rot="10800000">
            <a:off x="1716535" y="6189460"/>
            <a:ext cx="1837227" cy="0"/>
          </a:xfrm>
          <a:prstGeom prst="straightConnector1">
            <a:avLst/>
          </a:prstGeom>
          <a:noFill/>
          <a:ln w="15875" cap="flat" cmpd="sng">
            <a:solidFill>
              <a:schemeClr val="lt1"/>
            </a:solidFill>
            <a:prstDash val="solid"/>
            <a:miter lim="800000"/>
            <a:headEnd type="oval" w="med" len="med"/>
            <a:tailEnd type="none" w="sm" len="sm"/>
          </a:ln>
        </p:spPr>
      </p:cxnSp>
      <p:sp>
        <p:nvSpPr>
          <p:cNvPr id="174" name="Google Shape;174;p24"/>
          <p:cNvSpPr txBox="1"/>
          <p:nvPr/>
        </p:nvSpPr>
        <p:spPr>
          <a:xfrm>
            <a:off x="4067063" y="5079398"/>
            <a:ext cx="2036135"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3D2FB"/>
                </a:solidFill>
                <a:latin typeface="Meiryo UI" panose="020B0604030504040204" pitchFamily="50" charset="-128"/>
                <a:ea typeface="Meiryo UI" panose="020B0604030504040204" pitchFamily="50" charset="-128"/>
              </a:rPr>
              <a:t>PCIe</a:t>
            </a:r>
            <a:r>
              <a:rPr lang="en-US" sz="1800" b="1" dirty="0">
                <a:solidFill>
                  <a:srgbClr val="03D2FB"/>
                </a:solidFill>
                <a:latin typeface="Meiryo UI" panose="020B0604030504040204" pitchFamily="50" charset="-128"/>
                <a:ea typeface="Meiryo UI" panose="020B0604030504040204" pitchFamily="50" charset="-128"/>
              </a:rPr>
              <a:t> 2.0</a:t>
            </a:r>
            <a:endParaRPr sz="1800" b="1"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bg1"/>
                </a:solidFill>
                <a:latin typeface="Meiryo UI" panose="020B0604030504040204" pitchFamily="50" charset="-128"/>
                <a:ea typeface="Meiryo UI" panose="020B0604030504040204" pitchFamily="50" charset="-128"/>
              </a:rPr>
              <a:t>5.0 </a:t>
            </a:r>
            <a:r>
              <a:rPr lang="en-US" dirty="0" smtClean="0">
                <a:solidFill>
                  <a:schemeClr val="bg1"/>
                </a:solidFill>
                <a:latin typeface="Meiryo UI" panose="020B0604030504040204" pitchFamily="50" charset="-128"/>
                <a:ea typeface="Meiryo UI" panose="020B0604030504040204" pitchFamily="50" charset="-128"/>
              </a:rPr>
              <a:t>GT/s(500 MB/s)</a:t>
            </a:r>
            <a:endParaRPr dirty="0">
              <a:solidFill>
                <a:schemeClr val="bg1"/>
              </a:solidFill>
              <a:latin typeface="Meiryo UI" panose="020B0604030504040204" pitchFamily="50" charset="-128"/>
              <a:ea typeface="Meiryo UI" panose="020B0604030504040204" pitchFamily="50" charset="-128"/>
            </a:endParaRPr>
          </a:p>
        </p:txBody>
      </p:sp>
      <p:sp>
        <p:nvSpPr>
          <p:cNvPr id="175" name="Google Shape;175;p24"/>
          <p:cNvSpPr txBox="1"/>
          <p:nvPr/>
        </p:nvSpPr>
        <p:spPr>
          <a:xfrm>
            <a:off x="244470" y="3360127"/>
            <a:ext cx="2207656"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3D2FB"/>
                </a:solidFill>
                <a:latin typeface="Meiryo UI" panose="020B0604030504040204" pitchFamily="50" charset="-128"/>
                <a:ea typeface="Meiryo UI" panose="020B0604030504040204" pitchFamily="50" charset="-128"/>
              </a:rPr>
              <a:t>PCIe</a:t>
            </a:r>
            <a:r>
              <a:rPr lang="en-US" sz="1800" b="1" dirty="0">
                <a:solidFill>
                  <a:srgbClr val="03D2FB"/>
                </a:solidFill>
                <a:latin typeface="Meiryo UI" panose="020B0604030504040204" pitchFamily="50" charset="-128"/>
                <a:ea typeface="Meiryo UI" panose="020B0604030504040204" pitchFamily="50" charset="-128"/>
              </a:rPr>
              <a:t> 3.0</a:t>
            </a:r>
            <a:endParaRPr sz="1800" b="1"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bg1"/>
                </a:solidFill>
                <a:latin typeface="Meiryo UI" panose="020B0604030504040204" pitchFamily="50" charset="-128"/>
                <a:ea typeface="Meiryo UI" panose="020B0604030504040204" pitchFamily="50" charset="-128"/>
              </a:rPr>
              <a:t>8.0 </a:t>
            </a:r>
            <a:r>
              <a:rPr lang="en-US" dirty="0" smtClean="0">
                <a:solidFill>
                  <a:schemeClr val="bg1"/>
                </a:solidFill>
                <a:latin typeface="Meiryo UI" panose="020B0604030504040204" pitchFamily="50" charset="-128"/>
                <a:ea typeface="Meiryo UI" panose="020B0604030504040204" pitchFamily="50" charset="-128"/>
              </a:rPr>
              <a:t>GT/s(984.6 MB/s)</a:t>
            </a:r>
            <a:endParaRPr dirty="0">
              <a:solidFill>
                <a:schemeClr val="bg1"/>
              </a:solidFill>
              <a:latin typeface="Meiryo UI" panose="020B0604030504040204" pitchFamily="50" charset="-128"/>
              <a:ea typeface="Meiryo UI" panose="020B0604030504040204" pitchFamily="50" charset="-128"/>
            </a:endParaRPr>
          </a:p>
        </p:txBody>
      </p:sp>
      <p:sp>
        <p:nvSpPr>
          <p:cNvPr id="176" name="Google Shape;176;p24"/>
          <p:cNvSpPr txBox="1"/>
          <p:nvPr/>
        </p:nvSpPr>
        <p:spPr>
          <a:xfrm>
            <a:off x="1015549" y="2382044"/>
            <a:ext cx="2321469"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3D2FB"/>
                </a:solidFill>
                <a:latin typeface="Meiryo UI" panose="020B0604030504040204" pitchFamily="50" charset="-128"/>
                <a:ea typeface="Meiryo UI" panose="020B0604030504040204" pitchFamily="50" charset="-128"/>
              </a:rPr>
              <a:t>PCIe</a:t>
            </a:r>
            <a:r>
              <a:rPr lang="en-US" sz="1800" b="1" dirty="0">
                <a:solidFill>
                  <a:srgbClr val="03D2FB"/>
                </a:solidFill>
                <a:latin typeface="Meiryo UI" panose="020B0604030504040204" pitchFamily="50" charset="-128"/>
                <a:ea typeface="Meiryo UI" panose="020B0604030504040204" pitchFamily="50" charset="-128"/>
              </a:rPr>
              <a:t> 4.0</a:t>
            </a:r>
            <a:endParaRPr sz="1800" b="1"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bg1"/>
                </a:solidFill>
                <a:latin typeface="Meiryo UI" panose="020B0604030504040204" pitchFamily="50" charset="-128"/>
                <a:ea typeface="Meiryo UI" panose="020B0604030504040204" pitchFamily="50" charset="-128"/>
              </a:rPr>
              <a:t>16.0 </a:t>
            </a:r>
            <a:r>
              <a:rPr lang="en-US" dirty="0" smtClean="0">
                <a:solidFill>
                  <a:schemeClr val="bg1"/>
                </a:solidFill>
                <a:latin typeface="Meiryo UI" panose="020B0604030504040204" pitchFamily="50" charset="-128"/>
                <a:ea typeface="Meiryo UI" panose="020B0604030504040204" pitchFamily="50" charset="-128"/>
              </a:rPr>
              <a:t>GT/s(1,969 MB/s)</a:t>
            </a:r>
            <a:endParaRPr dirty="0">
              <a:solidFill>
                <a:schemeClr val="bg1"/>
              </a:solidFill>
              <a:latin typeface="Meiryo UI" panose="020B0604030504040204" pitchFamily="50" charset="-128"/>
              <a:ea typeface="Meiryo UI" panose="020B0604030504040204" pitchFamily="50" charset="-128"/>
            </a:endParaRPr>
          </a:p>
        </p:txBody>
      </p:sp>
      <p:sp>
        <p:nvSpPr>
          <p:cNvPr id="177" name="Google Shape;177;p24"/>
          <p:cNvSpPr txBox="1"/>
          <p:nvPr/>
        </p:nvSpPr>
        <p:spPr>
          <a:xfrm>
            <a:off x="7655332" y="3067969"/>
            <a:ext cx="2321469"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3D2FB"/>
                </a:solidFill>
                <a:latin typeface="Meiryo UI" panose="020B0604030504040204" pitchFamily="50" charset="-128"/>
                <a:ea typeface="Meiryo UI" panose="020B0604030504040204" pitchFamily="50" charset="-128"/>
              </a:rPr>
              <a:t>PCIe</a:t>
            </a:r>
            <a:r>
              <a:rPr lang="en-US" sz="1800" b="1" dirty="0">
                <a:solidFill>
                  <a:srgbClr val="03D2FB"/>
                </a:solidFill>
                <a:latin typeface="Meiryo UI" panose="020B0604030504040204" pitchFamily="50" charset="-128"/>
                <a:ea typeface="Meiryo UI" panose="020B0604030504040204" pitchFamily="50" charset="-128"/>
              </a:rPr>
              <a:t> 5.0</a:t>
            </a:r>
            <a:endParaRPr sz="1800" b="1" dirty="0">
              <a:solidFill>
                <a:srgbClr val="03D2FB"/>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bg1"/>
                </a:solidFill>
                <a:latin typeface="Meiryo UI" panose="020B0604030504040204" pitchFamily="50" charset="-128"/>
                <a:ea typeface="Meiryo UI" panose="020B0604030504040204" pitchFamily="50" charset="-128"/>
              </a:rPr>
              <a:t>32.0 </a:t>
            </a:r>
            <a:r>
              <a:rPr lang="en-US" dirty="0" smtClean="0">
                <a:solidFill>
                  <a:schemeClr val="bg1"/>
                </a:solidFill>
                <a:latin typeface="Meiryo UI" panose="020B0604030504040204" pitchFamily="50" charset="-128"/>
                <a:ea typeface="Meiryo UI" panose="020B0604030504040204" pitchFamily="50" charset="-128"/>
              </a:rPr>
              <a:t>GT/s(3,938 MB/s)</a:t>
            </a:r>
            <a:endParaRPr dirty="0">
              <a:solidFill>
                <a:schemeClr val="bg1"/>
              </a:solidFill>
              <a:latin typeface="Meiryo UI" panose="020B0604030504040204" pitchFamily="50" charset="-128"/>
              <a:ea typeface="Meiryo UI" panose="020B0604030504040204" pitchFamily="50" charset="-128"/>
            </a:endParaRPr>
          </a:p>
        </p:txBody>
      </p:sp>
      <p:cxnSp>
        <p:nvCxnSpPr>
          <p:cNvPr id="178" name="Google Shape;178;p24"/>
          <p:cNvCxnSpPr/>
          <p:nvPr/>
        </p:nvCxnSpPr>
        <p:spPr>
          <a:xfrm rot="10800000">
            <a:off x="2737213" y="5258890"/>
            <a:ext cx="1256450" cy="0"/>
          </a:xfrm>
          <a:prstGeom prst="straightConnector1">
            <a:avLst/>
          </a:prstGeom>
          <a:noFill/>
          <a:ln w="15875" cap="flat" cmpd="sng">
            <a:solidFill>
              <a:schemeClr val="lt1"/>
            </a:solidFill>
            <a:prstDash val="solid"/>
            <a:miter lim="800000"/>
            <a:headEnd type="oval" w="med" len="med"/>
            <a:tailEnd type="none" w="sm" len="sm"/>
          </a:ln>
        </p:spPr>
      </p:cxnSp>
      <p:cxnSp>
        <p:nvCxnSpPr>
          <p:cNvPr id="179" name="Google Shape;179;p24"/>
          <p:cNvCxnSpPr/>
          <p:nvPr/>
        </p:nvCxnSpPr>
        <p:spPr>
          <a:xfrm rot="-5400000" flipH="1">
            <a:off x="2499094" y="3842366"/>
            <a:ext cx="351000" cy="348300"/>
          </a:xfrm>
          <a:prstGeom prst="bentConnector3">
            <a:avLst>
              <a:gd name="adj1" fmla="val 1860"/>
            </a:avLst>
          </a:prstGeom>
          <a:noFill/>
          <a:ln w="15875" cap="flat" cmpd="sng">
            <a:solidFill>
              <a:schemeClr val="lt1"/>
            </a:solidFill>
            <a:prstDash val="solid"/>
            <a:miter lim="800000"/>
            <a:headEnd type="oval" w="med" len="med"/>
            <a:tailEnd type="none" w="sm" len="sm"/>
          </a:ln>
        </p:spPr>
      </p:cxnSp>
      <p:cxnSp>
        <p:nvCxnSpPr>
          <p:cNvPr id="180" name="Google Shape;180;p24"/>
          <p:cNvCxnSpPr/>
          <p:nvPr/>
        </p:nvCxnSpPr>
        <p:spPr>
          <a:xfrm>
            <a:off x="3334343" y="2854202"/>
            <a:ext cx="622500" cy="379800"/>
          </a:xfrm>
          <a:prstGeom prst="bentConnector3">
            <a:avLst>
              <a:gd name="adj1" fmla="val 102691"/>
            </a:avLst>
          </a:prstGeom>
          <a:noFill/>
          <a:ln w="15875" cap="flat" cmpd="sng">
            <a:solidFill>
              <a:schemeClr val="lt1"/>
            </a:solidFill>
            <a:prstDash val="solid"/>
            <a:miter lim="800000"/>
            <a:headEnd type="oval" w="med" len="med"/>
            <a:tailEnd type="none" w="sm" len="sm"/>
          </a:ln>
        </p:spPr>
      </p:cxnSp>
      <p:grpSp>
        <p:nvGrpSpPr>
          <p:cNvPr id="181" name="Google Shape;181;p24"/>
          <p:cNvGrpSpPr/>
          <p:nvPr/>
        </p:nvGrpSpPr>
        <p:grpSpPr>
          <a:xfrm>
            <a:off x="3836433" y="3098696"/>
            <a:ext cx="1114973" cy="369291"/>
            <a:chOff x="6483430" y="2398434"/>
            <a:chExt cx="1114973" cy="369291"/>
          </a:xfrm>
        </p:grpSpPr>
        <p:sp>
          <p:nvSpPr>
            <p:cNvPr id="182" name="Google Shape;182;p24"/>
            <p:cNvSpPr/>
            <p:nvPr/>
          </p:nvSpPr>
          <p:spPr>
            <a:xfrm>
              <a:off x="6483430" y="2500048"/>
              <a:ext cx="253613" cy="253613"/>
            </a:xfrm>
            <a:prstGeom prst="ellipse">
              <a:avLst/>
            </a:prstGeom>
            <a:gradFill>
              <a:gsLst>
                <a:gs pos="0">
                  <a:srgbClr val="F5F7FC"/>
                </a:gs>
                <a:gs pos="15000">
                  <a:srgbClr val="F5F7FC"/>
                </a:gs>
                <a:gs pos="69000">
                  <a:srgbClr val="D8D8D8"/>
                </a:gs>
                <a:gs pos="100000">
                  <a:srgbClr val="D8D8D8"/>
                </a:gs>
              </a:gsLst>
              <a:path path="circle">
                <a:fillToRect l="50000" t="50000" r="50000" b="50000"/>
              </a:path>
              <a:tileRect/>
            </a:gradFill>
            <a:ln>
              <a:noFill/>
            </a:ln>
            <a:effectLst>
              <a:outerShdw blurRad="88900" dist="12700" dir="5400000" sx="90000" sy="-19000"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183" name="Google Shape;183;p24"/>
            <p:cNvSpPr txBox="1"/>
            <p:nvPr/>
          </p:nvSpPr>
          <p:spPr>
            <a:xfrm>
              <a:off x="6785360" y="2398434"/>
              <a:ext cx="81304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sym typeface="Arial"/>
                </a:rPr>
                <a:t>2017</a:t>
              </a:r>
              <a:endParaRPr sz="1800" b="1" dirty="0">
                <a:solidFill>
                  <a:schemeClr val="lt1"/>
                </a:solidFill>
                <a:latin typeface="Meiryo UI" panose="020B0604030504040204" pitchFamily="50" charset="-128"/>
                <a:ea typeface="Meiryo UI" panose="020B0604030504040204" pitchFamily="50" charset="-128"/>
                <a:sym typeface="Arial"/>
              </a:endParaRPr>
            </a:p>
          </p:txBody>
        </p:sp>
      </p:grpSp>
      <p:cxnSp>
        <p:nvCxnSpPr>
          <p:cNvPr id="184" name="Google Shape;184;p24"/>
          <p:cNvCxnSpPr/>
          <p:nvPr/>
        </p:nvCxnSpPr>
        <p:spPr>
          <a:xfrm rot="10800000">
            <a:off x="6262382" y="2783100"/>
            <a:ext cx="1242600" cy="645900"/>
          </a:xfrm>
          <a:prstGeom prst="bentConnector3">
            <a:avLst>
              <a:gd name="adj1" fmla="val 100674"/>
            </a:avLst>
          </a:prstGeom>
          <a:noFill/>
          <a:ln w="15875" cap="flat" cmpd="sng">
            <a:solidFill>
              <a:schemeClr val="lt1"/>
            </a:solidFill>
            <a:prstDash val="solid"/>
            <a:miter lim="800000"/>
            <a:headEnd type="oval" w="med" len="med"/>
            <a:tailEnd type="none" w="sm" len="sm"/>
          </a:ln>
        </p:spPr>
      </p:cxnSp>
      <p:grpSp>
        <p:nvGrpSpPr>
          <p:cNvPr id="185" name="Google Shape;185;p24"/>
          <p:cNvGrpSpPr/>
          <p:nvPr/>
        </p:nvGrpSpPr>
        <p:grpSpPr>
          <a:xfrm>
            <a:off x="562232" y="5966183"/>
            <a:ext cx="1114973" cy="369291"/>
            <a:chOff x="6483430" y="2398434"/>
            <a:chExt cx="1114973" cy="369291"/>
          </a:xfrm>
        </p:grpSpPr>
        <p:sp>
          <p:nvSpPr>
            <p:cNvPr id="186" name="Google Shape;186;p24"/>
            <p:cNvSpPr/>
            <p:nvPr/>
          </p:nvSpPr>
          <p:spPr>
            <a:xfrm>
              <a:off x="6483430" y="2500048"/>
              <a:ext cx="253613" cy="253613"/>
            </a:xfrm>
            <a:prstGeom prst="ellipse">
              <a:avLst/>
            </a:prstGeom>
            <a:gradFill>
              <a:gsLst>
                <a:gs pos="0">
                  <a:srgbClr val="F5F7FC"/>
                </a:gs>
                <a:gs pos="15000">
                  <a:srgbClr val="F5F7FC"/>
                </a:gs>
                <a:gs pos="69000">
                  <a:srgbClr val="D8D8D8"/>
                </a:gs>
                <a:gs pos="100000">
                  <a:srgbClr val="D8D8D8"/>
                </a:gs>
              </a:gsLst>
              <a:path path="circle">
                <a:fillToRect l="50000" t="50000" r="50000" b="50000"/>
              </a:path>
              <a:tileRect/>
            </a:gradFill>
            <a:ln>
              <a:noFill/>
            </a:ln>
            <a:effectLst>
              <a:outerShdw blurRad="88900" dist="12700" dir="5400000" sx="90000" sy="-19000"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187" name="Google Shape;187;p24"/>
            <p:cNvSpPr txBox="1"/>
            <p:nvPr/>
          </p:nvSpPr>
          <p:spPr>
            <a:xfrm>
              <a:off x="6785360" y="2398434"/>
              <a:ext cx="81304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sym typeface="Arial"/>
                </a:rPr>
                <a:t>2003</a:t>
              </a:r>
              <a:endParaRPr sz="18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88" name="Google Shape;188;p24"/>
          <p:cNvGrpSpPr/>
          <p:nvPr/>
        </p:nvGrpSpPr>
        <p:grpSpPr>
          <a:xfrm>
            <a:off x="1622239" y="5031948"/>
            <a:ext cx="1114973" cy="369291"/>
            <a:chOff x="6483430" y="2398434"/>
            <a:chExt cx="1114973" cy="369291"/>
          </a:xfrm>
        </p:grpSpPr>
        <p:sp>
          <p:nvSpPr>
            <p:cNvPr id="189" name="Google Shape;189;p24"/>
            <p:cNvSpPr/>
            <p:nvPr/>
          </p:nvSpPr>
          <p:spPr>
            <a:xfrm>
              <a:off x="6483430" y="2500048"/>
              <a:ext cx="253613" cy="253613"/>
            </a:xfrm>
            <a:prstGeom prst="ellipse">
              <a:avLst/>
            </a:prstGeom>
            <a:gradFill>
              <a:gsLst>
                <a:gs pos="0">
                  <a:srgbClr val="F5F7FC"/>
                </a:gs>
                <a:gs pos="15000">
                  <a:srgbClr val="F5F7FC"/>
                </a:gs>
                <a:gs pos="69000">
                  <a:srgbClr val="D8D8D8"/>
                </a:gs>
                <a:gs pos="100000">
                  <a:srgbClr val="D8D8D8"/>
                </a:gs>
              </a:gsLst>
              <a:path path="circle">
                <a:fillToRect l="50000" t="50000" r="50000" b="50000"/>
              </a:path>
              <a:tileRect/>
            </a:gradFill>
            <a:ln>
              <a:noFill/>
            </a:ln>
            <a:effectLst>
              <a:outerShdw blurRad="88900" dist="12700" dir="5400000" sx="90000" sy="-19000"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190" name="Google Shape;190;p24"/>
            <p:cNvSpPr txBox="1"/>
            <p:nvPr/>
          </p:nvSpPr>
          <p:spPr>
            <a:xfrm>
              <a:off x="6785360" y="2398434"/>
              <a:ext cx="81304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sym typeface="Arial"/>
                </a:rPr>
                <a:t>2006</a:t>
              </a:r>
              <a:endParaRPr sz="18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91" name="Google Shape;191;p24"/>
          <p:cNvGrpSpPr/>
          <p:nvPr/>
        </p:nvGrpSpPr>
        <p:grpSpPr>
          <a:xfrm>
            <a:off x="6116075" y="2417443"/>
            <a:ext cx="1114973" cy="369291"/>
            <a:chOff x="6483430" y="2398434"/>
            <a:chExt cx="1114973" cy="369291"/>
          </a:xfrm>
        </p:grpSpPr>
        <p:sp>
          <p:nvSpPr>
            <p:cNvPr id="192" name="Google Shape;192;p24"/>
            <p:cNvSpPr/>
            <p:nvPr/>
          </p:nvSpPr>
          <p:spPr>
            <a:xfrm>
              <a:off x="6483430" y="2500048"/>
              <a:ext cx="253613" cy="253613"/>
            </a:xfrm>
            <a:prstGeom prst="ellipse">
              <a:avLst/>
            </a:prstGeom>
            <a:gradFill>
              <a:gsLst>
                <a:gs pos="0">
                  <a:srgbClr val="F5F7FC"/>
                </a:gs>
                <a:gs pos="15000">
                  <a:srgbClr val="F5F7FC"/>
                </a:gs>
                <a:gs pos="69000">
                  <a:srgbClr val="D8D8D8"/>
                </a:gs>
                <a:gs pos="100000">
                  <a:srgbClr val="D8D8D8"/>
                </a:gs>
              </a:gsLst>
              <a:path path="circle">
                <a:fillToRect l="50000" t="50000" r="50000" b="50000"/>
              </a:path>
              <a:tileRect/>
            </a:gradFill>
            <a:ln>
              <a:noFill/>
            </a:ln>
            <a:effectLst>
              <a:outerShdw blurRad="88900" dist="12700" dir="5400000" sx="90000" sy="-19000"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193" name="Google Shape;193;p24"/>
            <p:cNvSpPr txBox="1"/>
            <p:nvPr/>
          </p:nvSpPr>
          <p:spPr>
            <a:xfrm>
              <a:off x="6785360" y="2398434"/>
              <a:ext cx="81304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sym typeface="Arial"/>
                </a:rPr>
                <a:t>2019</a:t>
              </a:r>
              <a:endParaRPr sz="18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94" name="Google Shape;194;p24"/>
          <p:cNvGrpSpPr/>
          <p:nvPr/>
        </p:nvGrpSpPr>
        <p:grpSpPr>
          <a:xfrm>
            <a:off x="2709946" y="4083104"/>
            <a:ext cx="1114973" cy="369291"/>
            <a:chOff x="6483430" y="2398434"/>
            <a:chExt cx="1114973" cy="369291"/>
          </a:xfrm>
        </p:grpSpPr>
        <p:sp>
          <p:nvSpPr>
            <p:cNvPr id="195" name="Google Shape;195;p24"/>
            <p:cNvSpPr/>
            <p:nvPr/>
          </p:nvSpPr>
          <p:spPr>
            <a:xfrm>
              <a:off x="6483430" y="2500048"/>
              <a:ext cx="253613" cy="253613"/>
            </a:xfrm>
            <a:prstGeom prst="ellipse">
              <a:avLst/>
            </a:prstGeom>
            <a:gradFill>
              <a:gsLst>
                <a:gs pos="0">
                  <a:srgbClr val="F5F7FC"/>
                </a:gs>
                <a:gs pos="15000">
                  <a:srgbClr val="F5F7FC"/>
                </a:gs>
                <a:gs pos="69000">
                  <a:srgbClr val="D8D8D8"/>
                </a:gs>
                <a:gs pos="100000">
                  <a:srgbClr val="D8D8D8"/>
                </a:gs>
              </a:gsLst>
              <a:path path="circle">
                <a:fillToRect l="50000" t="50000" r="50000" b="50000"/>
              </a:path>
              <a:tileRect/>
            </a:gradFill>
            <a:ln>
              <a:noFill/>
            </a:ln>
            <a:effectLst>
              <a:outerShdw blurRad="88900" dist="12700" dir="5400000" sx="90000" sy="-19000"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196" name="Google Shape;196;p24"/>
            <p:cNvSpPr txBox="1"/>
            <p:nvPr/>
          </p:nvSpPr>
          <p:spPr>
            <a:xfrm>
              <a:off x="6785360" y="2398434"/>
              <a:ext cx="81304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sym typeface="Arial"/>
                </a:rPr>
                <a:t>2010</a:t>
              </a:r>
              <a:endParaRPr sz="1800" b="1" dirty="0">
                <a:solidFill>
                  <a:schemeClr val="lt1"/>
                </a:solidFill>
                <a:latin typeface="Meiryo UI" panose="020B0604030504040204" pitchFamily="50" charset="-128"/>
                <a:ea typeface="Meiryo UI" panose="020B0604030504040204" pitchFamily="50" charset="-128"/>
                <a:sym typeface="Arial"/>
              </a:endParaRPr>
            </a:p>
          </p:txBody>
        </p:sp>
      </p:grpSp>
      <p:pic>
        <p:nvPicPr>
          <p:cNvPr id="197" name="Google Shape;197;p24"/>
          <p:cNvPicPr preferRelativeResize="0"/>
          <p:nvPr/>
        </p:nvPicPr>
        <p:blipFill rotWithShape="1">
          <a:blip r:embed="rId3">
            <a:alphaModFix/>
          </a:blip>
          <a:srcRect/>
          <a:stretch/>
        </p:blipFill>
        <p:spPr>
          <a:xfrm>
            <a:off x="6466321" y="5363459"/>
            <a:ext cx="5487625" cy="619063"/>
          </a:xfrm>
          <a:prstGeom prst="rect">
            <a:avLst/>
          </a:prstGeom>
          <a:noFill/>
          <a:ln>
            <a:noFill/>
          </a:ln>
        </p:spPr>
      </p:pic>
      <p:sp>
        <p:nvSpPr>
          <p:cNvPr id="198" name="Google Shape;198;p24"/>
          <p:cNvSpPr txBox="1"/>
          <p:nvPr/>
        </p:nvSpPr>
        <p:spPr>
          <a:xfrm>
            <a:off x="6418005" y="4201084"/>
            <a:ext cx="5358486"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QNAPは、</a:t>
            </a:r>
            <a:r>
              <a:rPr lang="en-US" sz="1800" dirty="0" err="1" smtClean="0">
                <a:solidFill>
                  <a:schemeClr val="lt1"/>
                </a:solidFill>
                <a:latin typeface="Meiryo UI" panose="020B0604030504040204" pitchFamily="50" charset="-128"/>
                <a:ea typeface="Meiryo UI" panose="020B0604030504040204" pitchFamily="50" charset="-128"/>
              </a:rPr>
              <a:t>PCIe</a:t>
            </a:r>
            <a:r>
              <a:rPr lang="ja-JP" altLang="en-US" sz="1800" dirty="0">
                <a:solidFill>
                  <a:schemeClr val="lt1"/>
                </a:solidFill>
                <a:latin typeface="Meiryo UI" panose="020B0604030504040204" pitchFamily="50" charset="-128"/>
                <a:ea typeface="Meiryo UI" panose="020B0604030504040204" pitchFamily="50" charset="-128"/>
              </a:rPr>
              <a:t>規格</a:t>
            </a:r>
            <a:r>
              <a:rPr lang="en-US" sz="1800" dirty="0" err="1" smtClean="0">
                <a:solidFill>
                  <a:schemeClr val="lt1"/>
                </a:solidFill>
                <a:latin typeface="Meiryo UI" panose="020B0604030504040204" pitchFamily="50" charset="-128"/>
                <a:ea typeface="Meiryo UI" panose="020B0604030504040204" pitchFamily="50" charset="-128"/>
              </a:rPr>
              <a:t>のPCI</a:t>
            </a:r>
            <a:r>
              <a:rPr lang="en-US" sz="1800" dirty="0" smtClean="0">
                <a:solidFill>
                  <a:schemeClr val="lt1"/>
                </a:solidFill>
                <a:latin typeface="Meiryo UI" panose="020B0604030504040204" pitchFamily="50" charset="-128"/>
                <a:ea typeface="Meiryo UI" panose="020B0604030504040204" pitchFamily="50" charset="-128"/>
              </a:rPr>
              <a:t>-SIG(Peripheral </a:t>
            </a:r>
            <a:r>
              <a:rPr lang="en-US" sz="1800" dirty="0">
                <a:solidFill>
                  <a:schemeClr val="lt1"/>
                </a:solidFill>
                <a:latin typeface="Meiryo UI" panose="020B0604030504040204" pitchFamily="50" charset="-128"/>
                <a:ea typeface="Meiryo UI" panose="020B0604030504040204" pitchFamily="50" charset="-128"/>
              </a:rPr>
              <a:t>Component Interconnect Special Interest </a:t>
            </a:r>
            <a:r>
              <a:rPr lang="en-US" sz="1800" dirty="0" smtClean="0">
                <a:solidFill>
                  <a:schemeClr val="lt1"/>
                </a:solidFill>
                <a:latin typeface="Meiryo UI" panose="020B0604030504040204" pitchFamily="50" charset="-128"/>
                <a:ea typeface="Meiryo UI" panose="020B0604030504040204" pitchFamily="50" charset="-128"/>
              </a:rPr>
              <a:t>Group)</a:t>
            </a:r>
            <a:r>
              <a:rPr lang="en-US" sz="1800" dirty="0" err="1" smtClean="0">
                <a:solidFill>
                  <a:schemeClr val="lt1"/>
                </a:solidFill>
                <a:latin typeface="Meiryo UI" panose="020B0604030504040204" pitchFamily="50" charset="-128"/>
                <a:ea typeface="Meiryo UI" panose="020B0604030504040204" pitchFamily="50" charset="-128"/>
              </a:rPr>
              <a:t>のメンバーです</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QNAPは、</a:t>
            </a:r>
            <a:r>
              <a:rPr lang="en-US" sz="1800" dirty="0" err="1" smtClean="0">
                <a:solidFill>
                  <a:schemeClr val="lt1"/>
                </a:solidFill>
                <a:latin typeface="Meiryo UI" panose="020B0604030504040204" pitchFamily="50" charset="-128"/>
                <a:ea typeface="Meiryo UI" panose="020B0604030504040204" pitchFamily="50" charset="-128"/>
              </a:rPr>
              <a:t>最適な互換性と</a:t>
            </a:r>
            <a:r>
              <a:rPr lang="en-US" sz="1800" dirty="0" smtClean="0">
                <a:solidFill>
                  <a:schemeClr val="lt1"/>
                </a:solidFill>
                <a:latin typeface="Meiryo UI" panose="020B0604030504040204" pitchFamily="50" charset="-128"/>
                <a:ea typeface="Meiryo UI" panose="020B0604030504040204" pitchFamily="50" charset="-128"/>
              </a:rPr>
              <a:t/>
            </a:r>
            <a:br>
              <a:rPr lang="en-US" sz="1800" dirty="0" smtClean="0">
                <a:solidFill>
                  <a:schemeClr val="lt1"/>
                </a:solidFill>
                <a:latin typeface="Meiryo UI" panose="020B0604030504040204" pitchFamily="50" charset="-128"/>
                <a:ea typeface="Meiryo UI" panose="020B0604030504040204" pitchFamily="50" charset="-128"/>
              </a:rPr>
            </a:br>
            <a:r>
              <a:rPr lang="ja-JP" altLang="en-US" sz="1800" dirty="0" smtClean="0">
                <a:solidFill>
                  <a:schemeClr val="lt1"/>
                </a:solidFill>
                <a:latin typeface="Meiryo UI" panose="020B0604030504040204" pitchFamily="50" charset="-128"/>
                <a:ea typeface="Meiryo UI" panose="020B0604030504040204" pitchFamily="50" charset="-128"/>
              </a:rPr>
              <a:t>要求される</a:t>
            </a:r>
            <a:r>
              <a:rPr lang="en-US" sz="1800" dirty="0" err="1" smtClean="0">
                <a:solidFill>
                  <a:schemeClr val="lt1"/>
                </a:solidFill>
                <a:latin typeface="Meiryo UI" panose="020B0604030504040204" pitchFamily="50" charset="-128"/>
                <a:ea typeface="Meiryo UI" panose="020B0604030504040204" pitchFamily="50" charset="-128"/>
              </a:rPr>
              <a:t>パフォーマンス</a:t>
            </a:r>
            <a:r>
              <a:rPr lang="ja-JP" altLang="en-US" sz="1800" dirty="0" smtClean="0">
                <a:solidFill>
                  <a:schemeClr val="lt1"/>
                </a:solidFill>
                <a:latin typeface="Meiryo UI" panose="020B0604030504040204" pitchFamily="50" charset="-128"/>
                <a:ea typeface="Meiryo UI" panose="020B0604030504040204" pitchFamily="50" charset="-128"/>
              </a:rPr>
              <a:t>実現</a:t>
            </a:r>
            <a:r>
              <a:rPr lang="ja-JP" altLang="en-US" sz="1800" dirty="0">
                <a:solidFill>
                  <a:schemeClr val="lt1"/>
                </a:solidFill>
                <a:latin typeface="Meiryo UI" panose="020B0604030504040204" pitchFamily="50" charset="-128"/>
                <a:ea typeface="Meiryo UI" panose="020B0604030504040204" pitchFamily="50" charset="-128"/>
              </a:rPr>
              <a:t>のため</a:t>
            </a:r>
            <a:r>
              <a:rPr lang="en-US" sz="1800" dirty="0" err="1" smtClean="0">
                <a:solidFill>
                  <a:schemeClr val="lt1"/>
                </a:solidFill>
                <a:latin typeface="Meiryo UI" panose="020B0604030504040204" pitchFamily="50" charset="-128"/>
                <a:ea typeface="Meiryo UI" panose="020B0604030504040204" pitchFamily="50" charset="-128"/>
              </a:rPr>
              <a:t>仕様に従います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p:nvPr/>
        </p:nvSpPr>
        <p:spPr>
          <a:xfrm rot="10800000">
            <a:off x="5794464" y="2404331"/>
            <a:ext cx="5532568" cy="1156446"/>
          </a:xfrm>
          <a:prstGeom prst="roundRect">
            <a:avLst>
              <a:gd name="adj" fmla="val 7082"/>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05" name="Google Shape;205;p25"/>
          <p:cNvSpPr txBox="1"/>
          <p:nvPr/>
        </p:nvSpPr>
        <p:spPr>
          <a:xfrm>
            <a:off x="887739" y="275073"/>
            <a:ext cx="11304261" cy="1169551"/>
          </a:xfrm>
          <a:prstGeom prst="rect">
            <a:avLst/>
          </a:prstGeom>
          <a:noFill/>
          <a:ln>
            <a:noFill/>
          </a:ln>
        </p:spPr>
        <p:txBody>
          <a:bodyPr spcFirstLastPara="1" wrap="square" lIns="0" tIns="45700" rIns="0" bIns="45700" anchor="t" anchorCtr="0">
            <a:noAutofit/>
          </a:bodyPr>
          <a:lstStyle/>
          <a:p>
            <a:pPr marL="0" marR="0" lvl="0" indent="0" algn="l" rtl="0">
              <a:lnSpc>
                <a:spcPct val="104999"/>
              </a:lnSpc>
              <a:spcBef>
                <a:spcPts val="0"/>
              </a:spcBef>
              <a:spcAft>
                <a:spcPts val="0"/>
              </a:spcAft>
              <a:buNone/>
            </a:pPr>
            <a:r>
              <a:rPr lang="en-US" sz="4000" b="1" dirty="0" err="1">
                <a:solidFill>
                  <a:schemeClr val="lt1"/>
                </a:solidFill>
                <a:latin typeface="Meiryo UI" panose="020B0604030504040204" pitchFamily="50" charset="-128"/>
                <a:ea typeface="Meiryo UI" panose="020B0604030504040204" pitchFamily="50" charset="-128"/>
              </a:rPr>
              <a:t>ビッグデータ分析</a:t>
            </a:r>
            <a:r>
              <a:rPr lang="en-US" sz="4000" b="1" dirty="0">
                <a:solidFill>
                  <a:schemeClr val="lt1"/>
                </a:solidFill>
                <a:latin typeface="Meiryo UI" panose="020B0604030504040204" pitchFamily="50" charset="-128"/>
                <a:ea typeface="Meiryo UI" panose="020B0604030504040204" pitchFamily="50" charset="-128"/>
              </a:rPr>
              <a:t>/</a:t>
            </a:r>
            <a:r>
              <a:rPr lang="en-US" sz="4000" b="1" dirty="0" err="1">
                <a:solidFill>
                  <a:schemeClr val="lt1"/>
                </a:solidFill>
                <a:latin typeface="Meiryo UI" panose="020B0604030504040204" pitchFamily="50" charset="-128"/>
                <a:ea typeface="Meiryo UI" panose="020B0604030504040204" pitchFamily="50" charset="-128"/>
              </a:rPr>
              <a:t>エッジコンピューティング</a:t>
            </a:r>
            <a:r>
              <a:rPr lang="en-US" sz="4000" b="1" dirty="0" smtClean="0">
                <a:solidFill>
                  <a:schemeClr val="lt1"/>
                </a:solidFill>
                <a:latin typeface="Meiryo UI" panose="020B0604030504040204" pitchFamily="50" charset="-128"/>
                <a:ea typeface="Meiryo UI" panose="020B0604030504040204" pitchFamily="50" charset="-128"/>
              </a:rPr>
              <a:t>/</a:t>
            </a:r>
            <a:r>
              <a:rPr lang="en-US" sz="4000" b="1" dirty="0" err="1" smtClean="0">
                <a:solidFill>
                  <a:schemeClr val="lt1"/>
                </a:solidFill>
                <a:latin typeface="Meiryo UI" panose="020B0604030504040204" pitchFamily="50" charset="-128"/>
                <a:ea typeface="Meiryo UI" panose="020B0604030504040204" pitchFamily="50" charset="-128"/>
              </a:rPr>
              <a:t>AI推論の</a:t>
            </a:r>
            <a:r>
              <a:rPr lang="ja-JP" altLang="en-US" sz="4000" b="1" dirty="0" smtClean="0">
                <a:solidFill>
                  <a:schemeClr val="lt1"/>
                </a:solidFill>
                <a:latin typeface="Meiryo UI" panose="020B0604030504040204" pitchFamily="50" charset="-128"/>
                <a:ea typeface="Meiryo UI" panose="020B0604030504040204" pitchFamily="50" charset="-128"/>
              </a:rPr>
              <a:t>最適な</a:t>
            </a:r>
            <a:r>
              <a:rPr lang="en-US" sz="4000" b="1" dirty="0" err="1" smtClean="0">
                <a:solidFill>
                  <a:schemeClr val="lt1"/>
                </a:solidFill>
                <a:latin typeface="Meiryo UI" panose="020B0604030504040204" pitchFamily="50" charset="-128"/>
                <a:ea typeface="Meiryo UI" panose="020B0604030504040204" pitchFamily="50" charset="-128"/>
              </a:rPr>
              <a:t>データキャリアを見つける</a:t>
            </a:r>
            <a:r>
              <a:rPr lang="ja-JP" altLang="en-US" sz="4000" b="1" dirty="0" smtClean="0">
                <a:solidFill>
                  <a:schemeClr val="lt1"/>
                </a:solidFill>
                <a:latin typeface="Meiryo UI" panose="020B0604030504040204" pitchFamily="50" charset="-128"/>
                <a:ea typeface="Meiryo UI" panose="020B0604030504040204" pitchFamily="50" charset="-128"/>
              </a:rPr>
              <a:t>に</a:t>
            </a:r>
            <a:r>
              <a:rPr lang="en-US" sz="4000" b="1" dirty="0" smtClean="0">
                <a:solidFill>
                  <a:schemeClr val="lt1"/>
                </a:solidFill>
                <a:latin typeface="Meiryo UI" panose="020B0604030504040204" pitchFamily="50" charset="-128"/>
                <a:ea typeface="Meiryo UI" panose="020B0604030504040204" pitchFamily="50" charset="-128"/>
              </a:rPr>
              <a:t>は</a:t>
            </a:r>
            <a:r>
              <a:rPr lang="en-US" sz="4000" b="1" dirty="0">
                <a:solidFill>
                  <a:schemeClr val="lt1"/>
                </a:solidFill>
                <a:latin typeface="Meiryo UI" panose="020B0604030504040204" pitchFamily="50" charset="-128"/>
                <a:ea typeface="Meiryo UI" panose="020B0604030504040204" pitchFamily="50" charset="-128"/>
              </a:rPr>
              <a:t>？</a:t>
            </a:r>
            <a:endParaRPr sz="4000" b="1" dirty="0">
              <a:solidFill>
                <a:schemeClr val="lt1"/>
              </a:solidFill>
              <a:latin typeface="Meiryo UI" panose="020B0604030504040204" pitchFamily="50" charset="-128"/>
              <a:ea typeface="Meiryo UI" panose="020B0604030504040204" pitchFamily="50" charset="-128"/>
              <a:sym typeface="Arial"/>
            </a:endParaRPr>
          </a:p>
        </p:txBody>
      </p:sp>
      <p:sp>
        <p:nvSpPr>
          <p:cNvPr id="206" name="Google Shape;206;p25"/>
          <p:cNvSpPr/>
          <p:nvPr/>
        </p:nvSpPr>
        <p:spPr>
          <a:xfrm>
            <a:off x="527050" y="3779916"/>
            <a:ext cx="10799982" cy="2342047"/>
          </a:xfrm>
          <a:prstGeom prst="roundRect">
            <a:avLst>
              <a:gd name="adj" fmla="val 1715"/>
            </a:avLst>
          </a:prstGeom>
          <a:gradFill>
            <a:gsLst>
              <a:gs pos="0">
                <a:srgbClr val="01336A"/>
              </a:gs>
              <a:gs pos="52999">
                <a:srgbClr val="01336A"/>
              </a:gs>
              <a:gs pos="100000">
                <a:srgbClr val="4E97AC"/>
              </a:gs>
            </a:gsLst>
            <a:lin ang="5400000" scaled="0"/>
          </a:gradFill>
          <a:ln w="12700" cap="flat" cmpd="sng">
            <a:solidFill>
              <a:srgbClr val="08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07" name="Google Shape;207;p25"/>
          <p:cNvSpPr/>
          <p:nvPr/>
        </p:nvSpPr>
        <p:spPr>
          <a:xfrm>
            <a:off x="1659589" y="2956297"/>
            <a:ext cx="576810" cy="650342"/>
          </a:xfrm>
          <a:prstGeom prst="rect">
            <a:avLst/>
          </a:prstGeom>
          <a:solidFill>
            <a:srgbClr val="1F3864">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Meiryo UI" panose="020B0604030504040204" pitchFamily="50" charset="-128"/>
              <a:ea typeface="Meiryo UI" panose="020B0604030504040204" pitchFamily="50" charset="-128"/>
              <a:sym typeface="Arial"/>
            </a:endParaRPr>
          </a:p>
        </p:txBody>
      </p:sp>
      <p:pic>
        <p:nvPicPr>
          <p:cNvPr id="208" name="Google Shape;208;p25"/>
          <p:cNvPicPr preferRelativeResize="0"/>
          <p:nvPr/>
        </p:nvPicPr>
        <p:blipFill rotWithShape="1">
          <a:blip r:embed="rId3">
            <a:alphaModFix/>
          </a:blip>
          <a:srcRect/>
          <a:stretch/>
        </p:blipFill>
        <p:spPr>
          <a:xfrm>
            <a:off x="8103417" y="3665049"/>
            <a:ext cx="3412101" cy="2571780"/>
          </a:xfrm>
          <a:prstGeom prst="rect">
            <a:avLst/>
          </a:prstGeom>
          <a:noFill/>
          <a:ln>
            <a:noFill/>
          </a:ln>
          <a:effectLst>
            <a:outerShdw blurRad="165100" dist="127000" dir="4860000" algn="tl" rotWithShape="0">
              <a:srgbClr val="000000">
                <a:alpha val="64705"/>
              </a:srgbClr>
            </a:outerShdw>
          </a:effectLst>
        </p:spPr>
      </p:pic>
      <p:sp>
        <p:nvSpPr>
          <p:cNvPr id="209" name="Google Shape;209;p25"/>
          <p:cNvSpPr/>
          <p:nvPr/>
        </p:nvSpPr>
        <p:spPr>
          <a:xfrm>
            <a:off x="6023109" y="2514957"/>
            <a:ext cx="5556121" cy="93099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err="1" smtClean="0">
                <a:solidFill>
                  <a:schemeClr val="dk1"/>
                </a:solidFill>
                <a:latin typeface="Meiryo UI" panose="020B0604030504040204" pitchFamily="50" charset="-128"/>
                <a:ea typeface="Meiryo UI" panose="020B0604030504040204" pitchFamily="50" charset="-128"/>
              </a:rPr>
              <a:t>巨大なデータマトリックスを</a:t>
            </a:r>
            <a:r>
              <a:rPr lang="en-US" sz="2400" dirty="0" smtClean="0">
                <a:solidFill>
                  <a:schemeClr val="dk1"/>
                </a:solidFill>
                <a:latin typeface="Meiryo UI" panose="020B0604030504040204" pitchFamily="50" charset="-128"/>
                <a:ea typeface="Meiryo UI" panose="020B0604030504040204" pitchFamily="50" charset="-128"/>
              </a:rPr>
              <a:t/>
            </a:r>
            <a:br>
              <a:rPr lang="en-US" sz="2400" dirty="0" smtClean="0">
                <a:solidFill>
                  <a:schemeClr val="dk1"/>
                </a:solidFill>
                <a:latin typeface="Meiryo UI" panose="020B0604030504040204" pitchFamily="50" charset="-128"/>
                <a:ea typeface="Meiryo UI" panose="020B0604030504040204" pitchFamily="50" charset="-128"/>
              </a:rPr>
            </a:br>
            <a:r>
              <a:rPr lang="en-US" sz="2400" dirty="0" err="1" smtClean="0">
                <a:solidFill>
                  <a:schemeClr val="dk1"/>
                </a:solidFill>
                <a:latin typeface="Meiryo UI" panose="020B0604030504040204" pitchFamily="50" charset="-128"/>
                <a:ea typeface="Meiryo UI" panose="020B0604030504040204" pitchFamily="50" charset="-128"/>
              </a:rPr>
              <a:t>保存するには</a:t>
            </a:r>
            <a:r>
              <a:rPr lang="en-US" sz="2400" dirty="0" err="1">
                <a:solidFill>
                  <a:schemeClr val="dk1"/>
                </a:solidFill>
                <a:latin typeface="Meiryo UI" panose="020B0604030504040204" pitchFamily="50" charset="-128"/>
                <a:ea typeface="Meiryo UI" panose="020B0604030504040204" pitchFamily="50" charset="-128"/>
              </a:rPr>
              <a:t>、PB</a:t>
            </a:r>
            <a:r>
              <a:rPr lang="en-US" sz="2400" dirty="0" err="1" smtClean="0">
                <a:solidFill>
                  <a:schemeClr val="dk1"/>
                </a:solidFill>
                <a:latin typeface="Meiryo UI" panose="020B0604030504040204" pitchFamily="50" charset="-128"/>
                <a:ea typeface="Meiryo UI" panose="020B0604030504040204" pitchFamily="50" charset="-128"/>
              </a:rPr>
              <a:t>レベルの</a:t>
            </a:r>
            <a:r>
              <a:rPr lang="en-US" sz="2400" dirty="0" smtClean="0">
                <a:solidFill>
                  <a:schemeClr val="dk1"/>
                </a:solidFill>
                <a:latin typeface="Meiryo UI" panose="020B0604030504040204" pitchFamily="50" charset="-128"/>
                <a:ea typeface="Meiryo UI" panose="020B0604030504040204" pitchFamily="50" charset="-128"/>
              </a:rPr>
              <a:t/>
            </a:r>
            <a:br>
              <a:rPr lang="en-US" sz="2400" dirty="0" smtClean="0">
                <a:solidFill>
                  <a:schemeClr val="dk1"/>
                </a:solidFill>
                <a:latin typeface="Meiryo UI" panose="020B0604030504040204" pitchFamily="50" charset="-128"/>
                <a:ea typeface="Meiryo UI" panose="020B0604030504040204" pitchFamily="50" charset="-128"/>
              </a:rPr>
            </a:br>
            <a:r>
              <a:rPr lang="en-US" sz="2400" dirty="0" err="1" smtClean="0">
                <a:solidFill>
                  <a:schemeClr val="dk1"/>
                </a:solidFill>
                <a:latin typeface="Meiryo UI" panose="020B0604030504040204" pitchFamily="50" charset="-128"/>
                <a:ea typeface="Meiryo UI" panose="020B0604030504040204" pitchFamily="50" charset="-128"/>
              </a:rPr>
              <a:t>共有フォルダで十分です</a:t>
            </a:r>
            <a:r>
              <a:rPr lang="en-US" sz="2400" dirty="0">
                <a:solidFill>
                  <a:schemeClr val="dk1"/>
                </a:solidFill>
                <a:latin typeface="Meiryo UI" panose="020B0604030504040204" pitchFamily="50" charset="-128"/>
                <a:ea typeface="Meiryo UI" panose="020B0604030504040204" pitchFamily="50" charset="-128"/>
              </a:rPr>
              <a:t>。</a:t>
            </a: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210" name="Google Shape;210;p25"/>
          <p:cNvGrpSpPr/>
          <p:nvPr/>
        </p:nvGrpSpPr>
        <p:grpSpPr>
          <a:xfrm>
            <a:off x="735615" y="4266231"/>
            <a:ext cx="7320982" cy="1449937"/>
            <a:chOff x="166698" y="3165907"/>
            <a:chExt cx="6299350" cy="1247599"/>
          </a:xfrm>
        </p:grpSpPr>
        <p:sp>
          <p:nvSpPr>
            <p:cNvPr id="211" name="Google Shape;211;p25"/>
            <p:cNvSpPr/>
            <p:nvPr/>
          </p:nvSpPr>
          <p:spPr>
            <a:xfrm>
              <a:off x="297593" y="4128558"/>
              <a:ext cx="1011268" cy="264203"/>
            </a:xfrm>
            <a:prstGeom prst="rect">
              <a:avLst/>
            </a:prstGeom>
            <a:no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ja-JP" altLang="en-US" sz="1350" dirty="0">
                  <a:solidFill>
                    <a:schemeClr val="lt1"/>
                  </a:solidFill>
                  <a:latin typeface="Meiryo UI" panose="020B0604030504040204" pitchFamily="50" charset="-128"/>
                  <a:ea typeface="Meiryo UI" panose="020B0604030504040204" pitchFamily="50" charset="-128"/>
                </a:rPr>
                <a:t>データ</a:t>
              </a:r>
              <a:endParaRPr sz="1350" dirty="0">
                <a:solidFill>
                  <a:schemeClr val="lt1"/>
                </a:solidFill>
                <a:latin typeface="Meiryo UI" panose="020B0604030504040204" pitchFamily="50" charset="-128"/>
                <a:ea typeface="Meiryo UI" panose="020B0604030504040204" pitchFamily="50" charset="-128"/>
                <a:sym typeface="Arial"/>
              </a:endParaRPr>
            </a:p>
          </p:txBody>
        </p:sp>
        <p:sp>
          <p:nvSpPr>
            <p:cNvPr id="212" name="Google Shape;212;p25"/>
            <p:cNvSpPr/>
            <p:nvPr/>
          </p:nvSpPr>
          <p:spPr>
            <a:xfrm>
              <a:off x="2063652" y="4149303"/>
              <a:ext cx="967730" cy="264203"/>
            </a:xfrm>
            <a:prstGeom prst="rect">
              <a:avLst/>
            </a:prstGeom>
            <a:no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ja-JP" altLang="en-US" sz="1350" dirty="0">
                  <a:solidFill>
                    <a:schemeClr val="lt1"/>
                  </a:solidFill>
                  <a:latin typeface="Meiryo UI" panose="020B0604030504040204" pitchFamily="50" charset="-128"/>
                  <a:ea typeface="Meiryo UI" panose="020B0604030504040204" pitchFamily="50" charset="-128"/>
                </a:rPr>
                <a:t>モデル構成</a:t>
              </a:r>
              <a:endParaRPr sz="1350" dirty="0">
                <a:solidFill>
                  <a:schemeClr val="lt1"/>
                </a:solidFill>
                <a:latin typeface="Meiryo UI" panose="020B0604030504040204" pitchFamily="50" charset="-128"/>
                <a:ea typeface="Meiryo UI" panose="020B0604030504040204" pitchFamily="50" charset="-128"/>
                <a:sym typeface="Arial"/>
              </a:endParaRPr>
            </a:p>
          </p:txBody>
        </p:sp>
        <p:sp>
          <p:nvSpPr>
            <p:cNvPr id="213" name="Google Shape;213;p25"/>
            <p:cNvSpPr/>
            <p:nvPr/>
          </p:nvSpPr>
          <p:spPr>
            <a:xfrm>
              <a:off x="5107796" y="4120261"/>
              <a:ext cx="1173865" cy="293245"/>
            </a:xfrm>
            <a:prstGeom prst="rect">
              <a:avLst/>
            </a:prstGeom>
            <a:no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ja-JP" altLang="en-US" sz="1350" dirty="0" smtClean="0">
                  <a:solidFill>
                    <a:schemeClr val="lt1"/>
                  </a:solidFill>
                  <a:latin typeface="Meiryo UI" panose="020B0604030504040204" pitchFamily="50" charset="-128"/>
                  <a:ea typeface="Meiryo UI" panose="020B0604030504040204" pitchFamily="50" charset="-128"/>
                </a:rPr>
                <a:t>パラメータ調整</a:t>
              </a:r>
              <a:endParaRPr sz="1350" dirty="0">
                <a:solidFill>
                  <a:schemeClr val="lt1"/>
                </a:solidFill>
                <a:latin typeface="Meiryo UI" panose="020B0604030504040204" pitchFamily="50" charset="-128"/>
                <a:ea typeface="Meiryo UI" panose="020B0604030504040204" pitchFamily="50" charset="-128"/>
                <a:sym typeface="Arial"/>
              </a:endParaRPr>
            </a:p>
          </p:txBody>
        </p:sp>
        <p:sp>
          <p:nvSpPr>
            <p:cNvPr id="214" name="Google Shape;214;p25"/>
            <p:cNvSpPr/>
            <p:nvPr/>
          </p:nvSpPr>
          <p:spPr>
            <a:xfrm>
              <a:off x="3639065" y="4149303"/>
              <a:ext cx="967730" cy="264203"/>
            </a:xfrm>
            <a:prstGeom prst="rect">
              <a:avLst/>
            </a:prstGeom>
            <a:no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r>
                <a:rPr lang="ja-JP" altLang="en-US" sz="1350" dirty="0">
                  <a:solidFill>
                    <a:schemeClr val="lt1"/>
                  </a:solidFill>
                  <a:latin typeface="Meiryo UI" panose="020B0604030504040204" pitchFamily="50" charset="-128"/>
                  <a:ea typeface="Meiryo UI" panose="020B0604030504040204" pitchFamily="50" charset="-128"/>
                </a:rPr>
                <a:t>モデル検証</a:t>
              </a:r>
              <a:endParaRPr sz="1350" dirty="0">
                <a:solidFill>
                  <a:schemeClr val="lt1"/>
                </a:solidFill>
                <a:latin typeface="Meiryo UI" panose="020B0604030504040204" pitchFamily="50" charset="-128"/>
                <a:ea typeface="Meiryo UI" panose="020B0604030504040204" pitchFamily="50" charset="-128"/>
                <a:sym typeface="Arial"/>
              </a:endParaRPr>
            </a:p>
          </p:txBody>
        </p:sp>
        <p:pic>
          <p:nvPicPr>
            <p:cNvPr id="215" name="Google Shape;215;p25"/>
            <p:cNvPicPr preferRelativeResize="0"/>
            <p:nvPr/>
          </p:nvPicPr>
          <p:blipFill rotWithShape="1">
            <a:blip r:embed="rId4">
              <a:alphaModFix/>
            </a:blip>
            <a:srcRect r="4097"/>
            <a:stretch/>
          </p:blipFill>
          <p:spPr>
            <a:xfrm>
              <a:off x="166698" y="3165907"/>
              <a:ext cx="6299350" cy="863453"/>
            </a:xfrm>
            <a:prstGeom prst="rect">
              <a:avLst/>
            </a:prstGeom>
            <a:noFill/>
            <a:ln>
              <a:noFill/>
            </a:ln>
          </p:spPr>
        </p:pic>
      </p:grpSp>
      <p:sp>
        <p:nvSpPr>
          <p:cNvPr id="216" name="Google Shape;216;p25"/>
          <p:cNvSpPr/>
          <p:nvPr/>
        </p:nvSpPr>
        <p:spPr>
          <a:xfrm>
            <a:off x="3304403" y="2317444"/>
            <a:ext cx="1520984" cy="523220"/>
          </a:xfrm>
          <a:prstGeom prst="rect">
            <a:avLst/>
          </a:prstGeom>
          <a:noFill/>
          <a:ln>
            <a:noFill/>
          </a:ln>
          <a:effectLst>
            <a:outerShdw blurRad="1143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FF0000"/>
                </a:solidFill>
                <a:latin typeface="Meiryo UI" panose="020B0604030504040204" pitchFamily="50" charset="-128"/>
                <a:ea typeface="Meiryo UI" panose="020B0604030504040204" pitchFamily="50" charset="-128"/>
              </a:rPr>
              <a:t>200TB</a:t>
            </a:r>
            <a:r>
              <a:rPr lang="en-US" b="1" dirty="0" smtClean="0">
                <a:solidFill>
                  <a:srgbClr val="FF0000"/>
                </a:solidFill>
                <a:latin typeface="Meiryo UI" panose="020B0604030504040204" pitchFamily="50" charset="-128"/>
                <a:ea typeface="Meiryo UI" panose="020B0604030504040204" pitchFamily="50" charset="-128"/>
              </a:rPr>
              <a:t>では</a:t>
            </a:r>
            <a:br>
              <a:rPr lang="en-US" b="1" dirty="0" smtClean="0">
                <a:solidFill>
                  <a:srgbClr val="FF0000"/>
                </a:solidFill>
                <a:latin typeface="Meiryo UI" panose="020B0604030504040204" pitchFamily="50" charset="-128"/>
                <a:ea typeface="Meiryo UI" panose="020B0604030504040204" pitchFamily="50" charset="-128"/>
              </a:rPr>
            </a:br>
            <a:r>
              <a:rPr lang="en-US" b="1" dirty="0" err="1" smtClean="0">
                <a:solidFill>
                  <a:srgbClr val="FF0000"/>
                </a:solidFill>
                <a:latin typeface="Meiryo UI" panose="020B0604030504040204" pitchFamily="50" charset="-128"/>
                <a:ea typeface="Meiryo UI" panose="020B0604030504040204" pitchFamily="50" charset="-128"/>
              </a:rPr>
              <a:t>不十分</a:t>
            </a:r>
            <a:endParaRPr dirty="0">
              <a:latin typeface="Meiryo UI" panose="020B0604030504040204" pitchFamily="50" charset="-128"/>
              <a:ea typeface="Meiryo UI" panose="020B0604030504040204" pitchFamily="50" charset="-128"/>
            </a:endParaRPr>
          </a:p>
        </p:txBody>
      </p:sp>
      <p:pic>
        <p:nvPicPr>
          <p:cNvPr id="217" name="Google Shape;217;p25" descr="一張含有 文字, 綠色, 電子用品, 顯示 的圖片&#10;&#10;自動產生的描述"/>
          <p:cNvPicPr preferRelativeResize="0"/>
          <p:nvPr/>
        </p:nvPicPr>
        <p:blipFill rotWithShape="1">
          <a:blip r:embed="rId5">
            <a:alphaModFix/>
          </a:blip>
          <a:srcRect/>
          <a:stretch/>
        </p:blipFill>
        <p:spPr>
          <a:xfrm>
            <a:off x="2887365" y="5893846"/>
            <a:ext cx="2817696" cy="499448"/>
          </a:xfrm>
          <a:prstGeom prst="rect">
            <a:avLst/>
          </a:prstGeom>
          <a:noFill/>
          <a:ln>
            <a:noFill/>
          </a:ln>
        </p:spPr>
      </p:pic>
      <p:sp>
        <p:nvSpPr>
          <p:cNvPr id="218" name="Google Shape;218;p25"/>
          <p:cNvSpPr/>
          <p:nvPr/>
        </p:nvSpPr>
        <p:spPr>
          <a:xfrm>
            <a:off x="2734609" y="5956522"/>
            <a:ext cx="3069843" cy="416653"/>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2000" b="1" dirty="0" err="1">
                <a:solidFill>
                  <a:srgbClr val="00E200"/>
                </a:solidFill>
                <a:latin typeface="Meiryo UI" panose="020B0604030504040204" pitchFamily="50" charset="-128"/>
                <a:ea typeface="Meiryo UI" panose="020B0604030504040204" pitchFamily="50" charset="-128"/>
              </a:rPr>
              <a:t>ディープラーニング</a:t>
            </a:r>
            <a:endParaRPr dirty="0">
              <a:latin typeface="Meiryo UI" panose="020B0604030504040204" pitchFamily="50" charset="-128"/>
              <a:ea typeface="Meiryo UI" panose="020B0604030504040204" pitchFamily="50" charset="-128"/>
            </a:endParaRPr>
          </a:p>
        </p:txBody>
      </p:sp>
      <p:sp>
        <p:nvSpPr>
          <p:cNvPr id="219" name="Google Shape;219;p25"/>
          <p:cNvSpPr txBox="1"/>
          <p:nvPr/>
        </p:nvSpPr>
        <p:spPr>
          <a:xfrm>
            <a:off x="8093897" y="6241823"/>
            <a:ext cx="3412101" cy="4924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err="1">
                <a:solidFill>
                  <a:schemeClr val="lt1"/>
                </a:solidFill>
                <a:latin typeface="Meiryo UI" panose="020B0604030504040204" pitchFamily="50" charset="-128"/>
                <a:ea typeface="Meiryo UI" panose="020B0604030504040204" pitchFamily="50" charset="-128"/>
              </a:rPr>
              <a:t>複数のJBOD</a:t>
            </a:r>
            <a:r>
              <a:rPr lang="en-US" sz="1300" dirty="0" err="1" smtClean="0">
                <a:solidFill>
                  <a:schemeClr val="lt1"/>
                </a:solidFill>
                <a:latin typeface="Meiryo UI" panose="020B0604030504040204" pitchFamily="50" charset="-128"/>
                <a:ea typeface="Meiryo UI" panose="020B0604030504040204" pitchFamily="50" charset="-128"/>
              </a:rPr>
              <a:t>を接続して</a:t>
            </a:r>
            <a:r>
              <a:rPr lang="en-US" sz="1300" dirty="0" smtClean="0">
                <a:solidFill>
                  <a:schemeClr val="lt1"/>
                </a:solidFill>
                <a:latin typeface="Meiryo UI" panose="020B0604030504040204" pitchFamily="50" charset="-128"/>
                <a:ea typeface="Meiryo UI" panose="020B0604030504040204" pitchFamily="50" charset="-128"/>
              </a:rPr>
              <a:t/>
            </a:r>
            <a:br>
              <a:rPr lang="en-US" sz="1300" dirty="0" smtClean="0">
                <a:solidFill>
                  <a:schemeClr val="lt1"/>
                </a:solidFill>
                <a:latin typeface="Meiryo UI" panose="020B0604030504040204" pitchFamily="50" charset="-128"/>
                <a:ea typeface="Meiryo UI" panose="020B0604030504040204" pitchFamily="50" charset="-128"/>
              </a:rPr>
            </a:br>
            <a:r>
              <a:rPr lang="en-US" sz="1300" dirty="0" err="1" smtClean="0">
                <a:solidFill>
                  <a:schemeClr val="lt1"/>
                </a:solidFill>
                <a:latin typeface="Meiryo UI" panose="020B0604030504040204" pitchFamily="50" charset="-128"/>
                <a:ea typeface="Meiryo UI" panose="020B0604030504040204" pitchFamily="50" charset="-128"/>
              </a:rPr>
              <a:t>ペタバイトのストレージ容量</a:t>
            </a:r>
            <a:r>
              <a:rPr lang="ja-JP" altLang="en-US" sz="1300" dirty="0" smtClean="0">
                <a:solidFill>
                  <a:schemeClr val="lt1"/>
                </a:solidFill>
                <a:latin typeface="Meiryo UI" panose="020B0604030504040204" pitchFamily="50" charset="-128"/>
                <a:ea typeface="Meiryo UI" panose="020B0604030504040204" pitchFamily="50" charset="-128"/>
              </a:rPr>
              <a:t>を実現</a:t>
            </a:r>
            <a:endParaRPr sz="1300" dirty="0">
              <a:solidFill>
                <a:schemeClr val="lt1"/>
              </a:solidFill>
              <a:latin typeface="Meiryo UI" panose="020B0604030504040204" pitchFamily="50" charset="-128"/>
              <a:ea typeface="Meiryo UI" panose="020B0604030504040204" pitchFamily="50" charset="-128"/>
            </a:endParaRPr>
          </a:p>
        </p:txBody>
      </p:sp>
      <p:pic>
        <p:nvPicPr>
          <p:cNvPr id="220" name="Google Shape;220;p25"/>
          <p:cNvPicPr preferRelativeResize="0"/>
          <p:nvPr/>
        </p:nvPicPr>
        <p:blipFill rotWithShape="1">
          <a:blip r:embed="rId6">
            <a:alphaModFix/>
          </a:blip>
          <a:srcRect t="28536" b="30447"/>
          <a:stretch/>
        </p:blipFill>
        <p:spPr>
          <a:xfrm>
            <a:off x="804975" y="2864866"/>
            <a:ext cx="4661088" cy="1194842"/>
          </a:xfrm>
          <a:prstGeom prst="rect">
            <a:avLst/>
          </a:prstGeom>
          <a:noFill/>
          <a:ln>
            <a:noFill/>
          </a:ln>
        </p:spPr>
      </p:pic>
      <p:pic>
        <p:nvPicPr>
          <p:cNvPr id="221" name="Google Shape;221;p25" descr="一張含有 文字 的圖片&#10;&#10;自動產生的描述"/>
          <p:cNvPicPr preferRelativeResize="0"/>
          <p:nvPr/>
        </p:nvPicPr>
        <p:blipFill rotWithShape="1">
          <a:blip r:embed="rId7">
            <a:alphaModFix/>
          </a:blip>
          <a:srcRect/>
          <a:stretch/>
        </p:blipFill>
        <p:spPr>
          <a:xfrm>
            <a:off x="1583091" y="1829639"/>
            <a:ext cx="1760877" cy="13382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6"/>
          <p:cNvSpPr txBox="1"/>
          <p:nvPr/>
        </p:nvSpPr>
        <p:spPr>
          <a:xfrm>
            <a:off x="962869" y="252317"/>
            <a:ext cx="11043602" cy="1169551"/>
          </a:xfrm>
          <a:prstGeom prst="rect">
            <a:avLst/>
          </a:prstGeom>
          <a:noFill/>
          <a:ln>
            <a:noFill/>
          </a:ln>
        </p:spPr>
        <p:txBody>
          <a:bodyPr spcFirstLastPara="1" wrap="square" lIns="0" tIns="45700" rIns="0" bIns="45700" anchor="t" anchorCtr="0">
            <a:noAutofit/>
          </a:bodyPr>
          <a:lstStyle/>
          <a:p>
            <a:pPr marL="0" marR="0" lvl="0" indent="0" algn="l" rtl="0">
              <a:lnSpc>
                <a:spcPct val="110526"/>
              </a:lnSpc>
              <a:spcBef>
                <a:spcPts val="0"/>
              </a:spcBef>
              <a:spcAft>
                <a:spcPts val="0"/>
              </a:spcAft>
              <a:buNone/>
            </a:pPr>
            <a:r>
              <a:rPr lang="en-US" sz="3800" b="1" dirty="0" err="1">
                <a:solidFill>
                  <a:schemeClr val="lt1"/>
                </a:solidFill>
                <a:latin typeface="Meiryo UI" panose="020B0604030504040204" pitchFamily="50" charset="-128"/>
                <a:ea typeface="Meiryo UI" panose="020B0604030504040204" pitchFamily="50" charset="-128"/>
              </a:rPr>
              <a:t>デュアル</a:t>
            </a:r>
            <a:r>
              <a:rPr lang="en-US" sz="3800" b="1" dirty="0" err="1" smtClean="0">
                <a:solidFill>
                  <a:schemeClr val="lt1"/>
                </a:solidFill>
                <a:latin typeface="Meiryo UI" panose="020B0604030504040204" pitchFamily="50" charset="-128"/>
                <a:ea typeface="Meiryo UI" panose="020B0604030504040204" pitchFamily="50" charset="-128"/>
              </a:rPr>
              <a:t>Intel</a:t>
            </a:r>
            <a:r>
              <a:rPr lang="en-US" sz="3800" b="1" dirty="0" smtClean="0">
                <a:solidFill>
                  <a:schemeClr val="lt1"/>
                </a:solidFill>
                <a:latin typeface="Meiryo UI" panose="020B0604030504040204" pitchFamily="50" charset="-128"/>
                <a:ea typeface="Meiryo UI" panose="020B0604030504040204" pitchFamily="50" charset="-128"/>
              </a:rPr>
              <a:t> Xeon</a:t>
            </a:r>
            <a:r>
              <a:rPr lang="en-US" sz="3800" b="1" dirty="0">
                <a:solidFill>
                  <a:schemeClr val="lt1"/>
                </a:solidFill>
                <a:latin typeface="Meiryo UI" panose="020B0604030504040204" pitchFamily="50" charset="-128"/>
                <a:ea typeface="Meiryo UI" panose="020B0604030504040204" pitchFamily="50" charset="-128"/>
              </a:rPr>
              <a:t>プロセッサ、</a:t>
            </a:r>
            <a:r>
              <a:rPr lang="en-US" sz="3800" b="1" dirty="0" smtClean="0">
                <a:solidFill>
                  <a:schemeClr val="lt1"/>
                </a:solidFill>
                <a:latin typeface="Meiryo UI" panose="020B0604030504040204" pitchFamily="50" charset="-128"/>
                <a:ea typeface="Meiryo UI" panose="020B0604030504040204" pitchFamily="50" charset="-128"/>
              </a:rPr>
              <a:t>25GbE</a:t>
            </a:r>
            <a:r>
              <a:rPr lang="ja-JP" altLang="en-US" sz="3800" b="1" dirty="0" err="1" smtClean="0">
                <a:solidFill>
                  <a:schemeClr val="lt1"/>
                </a:solidFill>
                <a:latin typeface="Meiryo UI" panose="020B0604030504040204" pitchFamily="50" charset="-128"/>
                <a:ea typeface="Meiryo UI" panose="020B0604030504040204" pitchFamily="50" charset="-128"/>
              </a:rPr>
              <a:t>、</a:t>
            </a:r>
            <a:r>
              <a:rPr lang="en-US" sz="3800" b="1" dirty="0" smtClean="0">
                <a:solidFill>
                  <a:schemeClr val="lt1"/>
                </a:solidFill>
                <a:latin typeface="Meiryo UI" panose="020B0604030504040204" pitchFamily="50" charset="-128"/>
                <a:ea typeface="Meiryo UI" panose="020B0604030504040204" pitchFamily="50" charset="-128"/>
              </a:rPr>
              <a:t>100GbE</a:t>
            </a:r>
            <a:r>
              <a:rPr lang="ja-JP" altLang="en-US" sz="3800" b="1" dirty="0" smtClean="0">
                <a:solidFill>
                  <a:schemeClr val="lt1"/>
                </a:solidFill>
                <a:latin typeface="Meiryo UI" panose="020B0604030504040204" pitchFamily="50" charset="-128"/>
                <a:ea typeface="Meiryo UI" panose="020B0604030504040204" pitchFamily="50" charset="-128"/>
              </a:rPr>
              <a:t>オプション付の</a:t>
            </a:r>
            <a:r>
              <a:rPr lang="en-US" sz="3800" b="1" dirty="0" smtClean="0">
                <a:solidFill>
                  <a:schemeClr val="lt1"/>
                </a:solidFill>
                <a:latin typeface="Meiryo UI" panose="020B0604030504040204" pitchFamily="50" charset="-128"/>
                <a:ea typeface="Meiryo UI" panose="020B0604030504040204" pitchFamily="50" charset="-128"/>
              </a:rPr>
              <a:t>オールフラッシュ</a:t>
            </a:r>
            <a:r>
              <a:rPr lang="en-US" sz="3800" b="1" dirty="0">
                <a:solidFill>
                  <a:schemeClr val="lt1"/>
                </a:solidFill>
                <a:latin typeface="Meiryo UI" panose="020B0604030504040204" pitchFamily="50" charset="-128"/>
                <a:ea typeface="Meiryo UI" panose="020B0604030504040204" pitchFamily="50" charset="-128"/>
              </a:rPr>
              <a:t>U.2 </a:t>
            </a:r>
            <a:r>
              <a:rPr lang="en-US" sz="3800" b="1" dirty="0" err="1">
                <a:solidFill>
                  <a:schemeClr val="lt1"/>
                </a:solidFill>
                <a:latin typeface="Meiryo UI" panose="020B0604030504040204" pitchFamily="50" charset="-128"/>
                <a:ea typeface="Meiryo UI" panose="020B0604030504040204" pitchFamily="50" charset="-128"/>
              </a:rPr>
              <a:t>NVMe</a:t>
            </a:r>
            <a:r>
              <a:rPr lang="en-US" sz="3800" b="1" dirty="0">
                <a:solidFill>
                  <a:schemeClr val="lt1"/>
                </a:solidFill>
                <a:latin typeface="Meiryo UI" panose="020B0604030504040204" pitchFamily="50" charset="-128"/>
                <a:ea typeface="Meiryo UI" panose="020B0604030504040204" pitchFamily="50" charset="-128"/>
              </a:rPr>
              <a:t> NAS</a:t>
            </a:r>
            <a:endParaRPr dirty="0">
              <a:latin typeface="Meiryo UI" panose="020B0604030504040204" pitchFamily="50" charset="-128"/>
              <a:ea typeface="Meiryo UI" panose="020B0604030504040204" pitchFamily="50" charset="-128"/>
            </a:endParaRPr>
          </a:p>
        </p:txBody>
      </p:sp>
      <p:sp>
        <p:nvSpPr>
          <p:cNvPr id="228" name="Google Shape;228;p26"/>
          <p:cNvSpPr/>
          <p:nvPr/>
        </p:nvSpPr>
        <p:spPr>
          <a:xfrm rot="10800000">
            <a:off x="7504569" y="3641288"/>
            <a:ext cx="4411133" cy="2945088"/>
          </a:xfrm>
          <a:prstGeom prst="roundRect">
            <a:avLst>
              <a:gd name="adj" fmla="val 2917"/>
            </a:avLst>
          </a:prstGeom>
          <a:gradFill>
            <a:gsLst>
              <a:gs pos="0">
                <a:srgbClr val="0C0C0C">
                  <a:alpha val="43921"/>
                </a:srgbClr>
              </a:gs>
              <a:gs pos="14000">
                <a:srgbClr val="0C0C0C">
                  <a:alpha val="43921"/>
                </a:srgbClr>
              </a:gs>
              <a:gs pos="75200">
                <a:srgbClr val="F5F5F5">
                  <a:alpha val="0"/>
                </a:srgbClr>
              </a:gs>
              <a:gs pos="100000">
                <a:srgbClr val="FFFFFF">
                  <a:alpha val="18823"/>
                </a:srgbClr>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29" name="Google Shape;229;p26"/>
          <p:cNvSpPr/>
          <p:nvPr/>
        </p:nvSpPr>
        <p:spPr>
          <a:xfrm>
            <a:off x="7622284" y="3688078"/>
            <a:ext cx="4295383" cy="2250873"/>
          </a:xfrm>
          <a:prstGeom prst="rect">
            <a:avLst/>
          </a:prstGeom>
          <a:noFill/>
          <a:ln>
            <a:noFill/>
          </a:ln>
        </p:spPr>
        <p:txBody>
          <a:bodyPr spcFirstLastPara="1" wrap="square" lIns="91425" tIns="45700" rIns="91425" bIns="45700" anchor="t" anchorCtr="0">
            <a:noAutofit/>
          </a:bodyPr>
          <a:lstStyle/>
          <a:p>
            <a:pPr marL="177800" marR="0" lvl="0" indent="-177800" algn="l" rtl="0">
              <a:lnSpc>
                <a:spcPct val="140740"/>
              </a:lnSpc>
              <a:spcBef>
                <a:spcPts val="300"/>
              </a:spcBef>
              <a:spcAft>
                <a:spcPts val="0"/>
              </a:spcAft>
              <a:buClr>
                <a:srgbClr val="00B600"/>
              </a:buClr>
              <a:buSzPts val="1350"/>
              <a:buFont typeface="Arial"/>
              <a:buChar char="•"/>
            </a:pPr>
            <a:r>
              <a:rPr lang="en-US" sz="1200" dirty="0" err="1">
                <a:solidFill>
                  <a:schemeClr val="lt1"/>
                </a:solidFill>
                <a:latin typeface="Meiryo UI" panose="020B0604030504040204" pitchFamily="50" charset="-128"/>
                <a:ea typeface="Meiryo UI" panose="020B0604030504040204" pitchFamily="50" charset="-128"/>
              </a:rPr>
              <a:t>データセキュリティのためのZFSファイルシステム</a:t>
            </a:r>
            <a:endParaRPr sz="1200" dirty="0">
              <a:solidFill>
                <a:schemeClr val="lt1"/>
              </a:solidFill>
              <a:latin typeface="Meiryo UI" panose="020B0604030504040204" pitchFamily="50" charset="-128"/>
              <a:ea typeface="Meiryo UI" panose="020B0604030504040204" pitchFamily="50" charset="-128"/>
            </a:endParaRPr>
          </a:p>
          <a:p>
            <a:pPr marL="177800" marR="0" lvl="0" indent="-177800" algn="l" rtl="0">
              <a:lnSpc>
                <a:spcPct val="140740"/>
              </a:lnSpc>
              <a:spcBef>
                <a:spcPts val="300"/>
              </a:spcBef>
              <a:spcAft>
                <a:spcPts val="0"/>
              </a:spcAft>
              <a:buClr>
                <a:srgbClr val="00B600"/>
              </a:buClr>
              <a:buSzPts val="1350"/>
              <a:buFont typeface="Arial"/>
              <a:buChar char="•"/>
            </a:pPr>
            <a:r>
              <a:rPr lang="en-US" sz="1200" dirty="0" smtClean="0">
                <a:solidFill>
                  <a:schemeClr val="lt1"/>
                </a:solidFill>
                <a:latin typeface="Meiryo UI" panose="020B0604030504040204" pitchFamily="50" charset="-128"/>
                <a:ea typeface="Meiryo UI" panose="020B0604030504040204" pitchFamily="50" charset="-128"/>
              </a:rPr>
              <a:t>データ保護のための65,536</a:t>
            </a:r>
            <a:r>
              <a:rPr lang="ja-JP" altLang="en-US" sz="1200" dirty="0" smtClean="0">
                <a:solidFill>
                  <a:schemeClr val="lt1"/>
                </a:solidFill>
                <a:latin typeface="Meiryo UI" panose="020B0604030504040204" pitchFamily="50" charset="-128"/>
                <a:ea typeface="Meiryo UI" panose="020B0604030504040204" pitchFamily="50" charset="-128"/>
              </a:rPr>
              <a:t>個</a:t>
            </a:r>
            <a:r>
              <a:rPr lang="en-US" sz="1200" dirty="0" err="1" smtClean="0">
                <a:solidFill>
                  <a:schemeClr val="lt1"/>
                </a:solidFill>
                <a:latin typeface="Meiryo UI" panose="020B0604030504040204" pitchFamily="50" charset="-128"/>
                <a:ea typeface="Meiryo UI" panose="020B0604030504040204" pitchFamily="50" charset="-128"/>
              </a:rPr>
              <a:t>のスナップショッ</a:t>
            </a:r>
            <a:r>
              <a:rPr lang="ja-JP" altLang="en-US" sz="1200" dirty="0" smtClean="0">
                <a:solidFill>
                  <a:schemeClr val="lt1"/>
                </a:solidFill>
                <a:latin typeface="Meiryo UI" panose="020B0604030504040204" pitchFamily="50" charset="-128"/>
                <a:ea typeface="Meiryo UI" panose="020B0604030504040204" pitchFamily="50" charset="-128"/>
              </a:rPr>
              <a:t>ト</a:t>
            </a:r>
            <a:endParaRPr lang="en-US" altLang="ja-JP" sz="1200" dirty="0" smtClean="0">
              <a:solidFill>
                <a:schemeClr val="lt1"/>
              </a:solidFill>
              <a:latin typeface="Meiryo UI" panose="020B0604030504040204" pitchFamily="50" charset="-128"/>
              <a:ea typeface="Meiryo UI" panose="020B0604030504040204" pitchFamily="50" charset="-128"/>
            </a:endParaRPr>
          </a:p>
          <a:p>
            <a:pPr marL="177800" indent="-177800">
              <a:lnSpc>
                <a:spcPts val="1900"/>
              </a:lnSpc>
              <a:spcBef>
                <a:spcPts val="300"/>
              </a:spcBef>
              <a:buClr>
                <a:srgbClr val="00B600"/>
              </a:buClr>
              <a:buFont typeface="Arial" panose="020B0604020202020204" pitchFamily="34" charset="0"/>
              <a:buChar char="•"/>
            </a:pPr>
            <a:r>
              <a:rPr lang="en-US" sz="1200" dirty="0" err="1" smtClean="0">
                <a:solidFill>
                  <a:schemeClr val="lt1"/>
                </a:solidFill>
                <a:latin typeface="Meiryo UI" panose="020B0604030504040204" pitchFamily="50" charset="-128"/>
                <a:ea typeface="Meiryo UI" panose="020B0604030504040204" pitchFamily="50" charset="-128"/>
              </a:rPr>
              <a:t>データ削減テクノロジ</a:t>
            </a:r>
            <a:r>
              <a:rPr lang="en-US" sz="1200" dirty="0" smtClean="0">
                <a:solidFill>
                  <a:schemeClr val="lt1"/>
                </a:solidFill>
                <a:latin typeface="Meiryo UI" panose="020B0604030504040204" pitchFamily="50" charset="-128"/>
                <a:ea typeface="Meiryo UI" panose="020B0604030504040204" pitchFamily="50" charset="-128"/>
              </a:rPr>
              <a:t>ー</a:t>
            </a:r>
            <a:endPar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endParaRPr>
          </a:p>
          <a:p>
            <a:pPr marL="355600" lvl="1" indent="-174625">
              <a:lnSpc>
                <a:spcPts val="1900"/>
              </a:lnSpc>
              <a:spcBef>
                <a:spcPts val="300"/>
              </a:spcBef>
              <a:buClr>
                <a:srgbClr val="00B600"/>
              </a:buClr>
              <a:buFont typeface="Wingdings" panose="05000000000000000000" pitchFamily="2" charset="2"/>
              <a:buChar char="ü"/>
            </a:pPr>
            <a:r>
              <a:rPr lang="ja-JP" altLang="en-US" sz="1200" dirty="0" smtClean="0">
                <a:solidFill>
                  <a:schemeClr val="lt1"/>
                </a:solidFill>
                <a:latin typeface="Meiryo UI" panose="020B0604030504040204" pitchFamily="50" charset="-128"/>
                <a:ea typeface="Meiryo UI" panose="020B0604030504040204" pitchFamily="50" charset="-128"/>
              </a:rPr>
              <a:t>ストレージ効率を高めて</a:t>
            </a:r>
            <a:r>
              <a:rPr lang="en-US" altLang="ja-JP" sz="1200" dirty="0" smtClean="0">
                <a:solidFill>
                  <a:schemeClr val="lt1"/>
                </a:solidFill>
                <a:latin typeface="Meiryo UI" panose="020B0604030504040204" pitchFamily="50" charset="-128"/>
                <a:ea typeface="Meiryo UI" panose="020B0604030504040204" pitchFamily="50" charset="-128"/>
              </a:rPr>
              <a:t>ROI</a:t>
            </a:r>
            <a:r>
              <a:rPr lang="ja-JP" altLang="en-US" sz="1200" dirty="0" smtClean="0">
                <a:solidFill>
                  <a:schemeClr val="lt1"/>
                </a:solidFill>
                <a:latin typeface="Meiryo UI" panose="020B0604030504040204" pitchFamily="50" charset="-128"/>
                <a:ea typeface="Meiryo UI" panose="020B0604030504040204" pitchFamily="50" charset="-128"/>
              </a:rPr>
              <a:t>を最大化</a:t>
            </a:r>
            <a:endPar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endParaRPr>
          </a:p>
          <a:p>
            <a:pPr marL="355600" lvl="1" indent="-174625">
              <a:lnSpc>
                <a:spcPts val="1900"/>
              </a:lnSpc>
              <a:spcBef>
                <a:spcPts val="300"/>
              </a:spcBef>
              <a:buClr>
                <a:srgbClr val="00B600"/>
              </a:buClr>
              <a:buFont typeface="Wingdings" panose="05000000000000000000" pitchFamily="2" charset="2"/>
              <a:buChar char="ü"/>
            </a:pPr>
            <a:r>
              <a:rPr lang="ja-JP" altLang="en-US" sz="1200" dirty="0">
                <a:solidFill>
                  <a:schemeClr val="lt1"/>
                </a:solidFill>
                <a:latin typeface="Meiryo UI" panose="020B0604030504040204" pitchFamily="50" charset="-128"/>
                <a:ea typeface="Meiryo UI" panose="020B0604030504040204" pitchFamily="50" charset="-128"/>
              </a:rPr>
              <a:t>重複</a:t>
            </a:r>
            <a:r>
              <a:rPr lang="ja-JP" altLang="en-US" sz="1200" dirty="0" smtClean="0">
                <a:solidFill>
                  <a:schemeClr val="lt1"/>
                </a:solidFill>
                <a:latin typeface="Meiryo UI" panose="020B0604030504040204" pitchFamily="50" charset="-128"/>
                <a:ea typeface="Meiryo UI" panose="020B0604030504040204" pitchFamily="50" charset="-128"/>
              </a:rPr>
              <a:t>排除、インライン圧縮、データ圧縮</a:t>
            </a:r>
            <a:endParaRPr sz="1200" dirty="0">
              <a:solidFill>
                <a:schemeClr val="lt1"/>
              </a:solidFill>
              <a:latin typeface="Meiryo UI" panose="020B0604030504040204" pitchFamily="50" charset="-128"/>
              <a:ea typeface="Meiryo UI" panose="020B0604030504040204" pitchFamily="50" charset="-128"/>
            </a:endParaRPr>
          </a:p>
          <a:p>
            <a:pPr marL="177800" marR="0" lvl="0" indent="-177800" algn="l" rtl="0">
              <a:lnSpc>
                <a:spcPct val="140740"/>
              </a:lnSpc>
              <a:spcBef>
                <a:spcPts val="300"/>
              </a:spcBef>
              <a:spcAft>
                <a:spcPts val="0"/>
              </a:spcAft>
              <a:buClr>
                <a:srgbClr val="00B600"/>
              </a:buClr>
              <a:buSzPts val="1350"/>
              <a:buFont typeface="Arial"/>
              <a:buChar char="•"/>
            </a:pPr>
            <a:r>
              <a:rPr lang="en-US" sz="1200" dirty="0" err="1" smtClean="0">
                <a:solidFill>
                  <a:schemeClr val="lt1"/>
                </a:solidFill>
                <a:latin typeface="Meiryo UI" panose="020B0604030504040204" pitchFamily="50" charset="-128"/>
                <a:ea typeface="Meiryo UI" panose="020B0604030504040204" pitchFamily="50" charset="-128"/>
              </a:rPr>
              <a:t>ユニファイドストレージ</a:t>
            </a:r>
            <a:r>
              <a:rPr lang="en-US" sz="1200" dirty="0" smtClean="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iSCSi</a:t>
            </a:r>
            <a:r>
              <a:rPr lang="en-US" sz="1200" dirty="0" smtClean="0">
                <a:solidFill>
                  <a:schemeClr val="lt1"/>
                </a:solidFill>
                <a:latin typeface="Meiryo UI" panose="020B0604030504040204" pitchFamily="50" charset="-128"/>
                <a:ea typeface="Meiryo UI" panose="020B0604030504040204" pitchFamily="50" charset="-128"/>
              </a:rPr>
              <a:t>/ FC/ NFS/ CIFS/ FTP/ </a:t>
            </a:r>
            <a:r>
              <a:rPr lang="en-US" sz="1200" dirty="0">
                <a:solidFill>
                  <a:schemeClr val="lt1"/>
                </a:solidFill>
                <a:latin typeface="Meiryo UI" panose="020B0604030504040204" pitchFamily="50" charset="-128"/>
                <a:ea typeface="Meiryo UI" panose="020B0604030504040204" pitchFamily="50" charset="-128"/>
              </a:rPr>
              <a:t>S3</a:t>
            </a:r>
            <a:endParaRPr sz="1200" dirty="0">
              <a:solidFill>
                <a:schemeClr val="lt1"/>
              </a:solidFill>
              <a:latin typeface="Meiryo UI" panose="020B0604030504040204" pitchFamily="50" charset="-128"/>
              <a:ea typeface="Meiryo UI" panose="020B0604030504040204" pitchFamily="50" charset="-128"/>
            </a:endParaRPr>
          </a:p>
          <a:p>
            <a:pPr marL="177800" marR="0" lvl="0" indent="-177800" algn="l" rtl="0">
              <a:lnSpc>
                <a:spcPct val="140740"/>
              </a:lnSpc>
              <a:spcBef>
                <a:spcPts val="300"/>
              </a:spcBef>
              <a:spcAft>
                <a:spcPts val="0"/>
              </a:spcAft>
              <a:buClr>
                <a:srgbClr val="00B600"/>
              </a:buClr>
              <a:buSzPts val="1350"/>
              <a:buFont typeface="Arial"/>
              <a:buChar char="•"/>
            </a:pPr>
            <a:r>
              <a:rPr lang="en-US" sz="1200" dirty="0" err="1" smtClean="0">
                <a:solidFill>
                  <a:schemeClr val="lt1"/>
                </a:solidFill>
                <a:latin typeface="Meiryo UI" panose="020B0604030504040204" pitchFamily="50" charset="-128"/>
                <a:ea typeface="Meiryo UI" panose="020B0604030504040204" pitchFamily="50" charset="-128"/>
              </a:rPr>
              <a:t>仮想化アプリケーション用のContainer</a:t>
            </a:r>
            <a:r>
              <a:rPr lang="en-US" sz="1200" dirty="0" smtClean="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StationとVirtualization</a:t>
            </a:r>
            <a:r>
              <a:rPr lang="en-US" sz="1200" dirty="0" smtClean="0">
                <a:solidFill>
                  <a:schemeClr val="lt1"/>
                </a:solidFill>
                <a:latin typeface="Meiryo UI" panose="020B0604030504040204" pitchFamily="50" charset="-128"/>
                <a:ea typeface="Meiryo UI" panose="020B0604030504040204" pitchFamily="50" charset="-128"/>
              </a:rPr>
              <a:t> Station</a:t>
            </a:r>
            <a:endParaRPr sz="1200" dirty="0">
              <a:solidFill>
                <a:schemeClr val="lt1"/>
              </a:solidFill>
              <a:latin typeface="Meiryo UI" panose="020B0604030504040204" pitchFamily="50" charset="-128"/>
              <a:ea typeface="Meiryo UI" panose="020B0604030504040204" pitchFamily="50" charset="-128"/>
            </a:endParaRPr>
          </a:p>
        </p:txBody>
      </p:sp>
      <p:sp>
        <p:nvSpPr>
          <p:cNvPr id="230" name="Google Shape;230;p26"/>
          <p:cNvSpPr txBox="1"/>
          <p:nvPr/>
        </p:nvSpPr>
        <p:spPr>
          <a:xfrm>
            <a:off x="722624" y="1780888"/>
            <a:ext cx="6642804" cy="2643481"/>
          </a:xfrm>
          <a:prstGeom prst="rect">
            <a:avLst/>
          </a:prstGeom>
          <a:noFill/>
          <a:ln>
            <a:noFill/>
          </a:ln>
        </p:spPr>
        <p:txBody>
          <a:bodyPr spcFirstLastPara="1" wrap="square" lIns="91425" tIns="45700" rIns="91425" bIns="45700" anchor="t" anchorCtr="0">
            <a:noAutofit/>
          </a:bodyPr>
          <a:lstStyle/>
          <a:p>
            <a:pPr marR="0" lvl="0" algn="l" rtl="0">
              <a:lnSpc>
                <a:spcPct val="150000"/>
              </a:lnSpc>
              <a:spcBef>
                <a:spcPts val="450"/>
              </a:spcBef>
              <a:spcAft>
                <a:spcPts val="0"/>
              </a:spcAft>
              <a:buClr>
                <a:srgbClr val="03D2FB"/>
              </a:buClr>
              <a:buSzPts val="1400"/>
            </a:pPr>
            <a:r>
              <a:rPr lang="en-US" sz="1800" b="1" dirty="0" smtClean="0">
                <a:solidFill>
                  <a:srgbClr val="03D2FB"/>
                </a:solidFill>
                <a:latin typeface="Meiryo UI" panose="020B0604030504040204" pitchFamily="50" charset="-128"/>
                <a:ea typeface="Meiryo UI" panose="020B0604030504040204" pitchFamily="50" charset="-128"/>
              </a:rPr>
              <a:t>TDS-h2489FU 32 &amp; 16</a:t>
            </a:r>
            <a:r>
              <a:rPr lang="en-US" sz="1800" b="1" dirty="0">
                <a:solidFill>
                  <a:srgbClr val="03D2FB"/>
                </a:solidFill>
                <a:latin typeface="Meiryo UI" panose="020B0604030504040204" pitchFamily="50" charset="-128"/>
                <a:ea typeface="Meiryo UI" panose="020B0604030504040204" pitchFamily="50" charset="-128"/>
              </a:rPr>
              <a:t>コアデュアル</a:t>
            </a:r>
            <a:r>
              <a:rPr lang="en-US" sz="1800" b="1" dirty="0" smtClean="0">
                <a:solidFill>
                  <a:srgbClr val="03D2FB"/>
                </a:solidFill>
                <a:latin typeface="Meiryo UI" panose="020B0604030504040204" pitchFamily="50" charset="-128"/>
                <a:ea typeface="Meiryo UI" panose="020B0604030504040204" pitchFamily="50" charset="-128"/>
              </a:rPr>
              <a:t>CPU 25GbE  NAS</a:t>
            </a:r>
            <a:endParaRPr sz="1800" b="1" dirty="0">
              <a:solidFill>
                <a:srgbClr val="03D2FB"/>
              </a:solidFill>
              <a:latin typeface="Meiryo UI" panose="020B0604030504040204" pitchFamily="50" charset="-128"/>
              <a:ea typeface="Meiryo UI" panose="020B0604030504040204" pitchFamily="50" charset="-128"/>
            </a:endParaRPr>
          </a:p>
          <a:p>
            <a:pPr marL="179387" marR="0" lvl="0" indent="-179387" algn="l" rtl="0">
              <a:lnSpc>
                <a:spcPct val="150000"/>
              </a:lnSpc>
              <a:spcBef>
                <a:spcPts val="450"/>
              </a:spcBef>
              <a:spcAft>
                <a:spcPts val="0"/>
              </a:spcAft>
              <a:buClr>
                <a:srgbClr val="03D2FB"/>
              </a:buClr>
              <a:buSzPts val="1400"/>
              <a:buFont typeface="Arial"/>
              <a:buChar char="•"/>
            </a:pPr>
            <a:r>
              <a:rPr lang="en-US" dirty="0">
                <a:solidFill>
                  <a:schemeClr val="bg1"/>
                </a:solidFill>
                <a:latin typeface="Meiryo UI" panose="020B0604030504040204" pitchFamily="50" charset="-128"/>
                <a:ea typeface="Meiryo UI" panose="020B0604030504040204" pitchFamily="50" charset="-128"/>
              </a:rPr>
              <a:t>24 </a:t>
            </a:r>
            <a:r>
              <a:rPr lang="en-US" dirty="0" smtClean="0">
                <a:solidFill>
                  <a:schemeClr val="bg1"/>
                </a:solidFill>
                <a:latin typeface="Meiryo UI" panose="020B0604030504040204" pitchFamily="50" charset="-128"/>
                <a:ea typeface="Meiryo UI" panose="020B0604030504040204" pitchFamily="50" charset="-128"/>
              </a:rPr>
              <a:t>x 2.5</a:t>
            </a:r>
            <a:r>
              <a:rPr lang="en-US" dirty="0">
                <a:solidFill>
                  <a:schemeClr val="bg1"/>
                </a:solidFill>
                <a:latin typeface="Meiryo UI" panose="020B0604030504040204" pitchFamily="50" charset="-128"/>
                <a:ea typeface="Meiryo UI" panose="020B0604030504040204" pitchFamily="50" charset="-128"/>
              </a:rPr>
              <a:t>インチ</a:t>
            </a:r>
            <a:r>
              <a:rPr lang="en-US" dirty="0" smtClean="0">
                <a:solidFill>
                  <a:schemeClr val="bg1"/>
                </a:solidFill>
                <a:latin typeface="Meiryo UI" panose="020B0604030504040204" pitchFamily="50" charset="-128"/>
                <a:ea typeface="Meiryo UI" panose="020B0604030504040204" pitchFamily="50" charset="-128"/>
              </a:rPr>
              <a:t>U.2 </a:t>
            </a:r>
            <a:r>
              <a:rPr lang="en-US" dirty="0" err="1" smtClean="0">
                <a:solidFill>
                  <a:schemeClr val="bg1"/>
                </a:solidFill>
                <a:latin typeface="Meiryo UI" panose="020B0604030504040204" pitchFamily="50" charset="-128"/>
                <a:ea typeface="Meiryo UI" panose="020B0604030504040204" pitchFamily="50" charset="-128"/>
              </a:rPr>
              <a:t>NVMe</a:t>
            </a:r>
            <a:r>
              <a:rPr lang="en-US" dirty="0" smtClean="0">
                <a:solidFill>
                  <a:schemeClr val="bg1"/>
                </a:solidFill>
                <a:latin typeface="Meiryo UI" panose="020B0604030504040204" pitchFamily="50" charset="-128"/>
                <a:ea typeface="Meiryo UI" panose="020B0604030504040204" pitchFamily="50" charset="-128"/>
              </a:rPr>
              <a:t> </a:t>
            </a:r>
            <a:r>
              <a:rPr lang="en-US" dirty="0" err="1">
                <a:solidFill>
                  <a:schemeClr val="bg1"/>
                </a:solidFill>
                <a:latin typeface="Meiryo UI" panose="020B0604030504040204" pitchFamily="50" charset="-128"/>
                <a:ea typeface="Meiryo UI" panose="020B0604030504040204" pitchFamily="50" charset="-128"/>
              </a:rPr>
              <a:t>PCIe</a:t>
            </a:r>
            <a:r>
              <a:rPr lang="en-US" dirty="0">
                <a:solidFill>
                  <a:schemeClr val="bg1"/>
                </a:solidFill>
                <a:latin typeface="Meiryo UI" panose="020B0604030504040204" pitchFamily="50" charset="-128"/>
                <a:ea typeface="Meiryo UI" panose="020B0604030504040204" pitchFamily="50" charset="-128"/>
              </a:rPr>
              <a:t> </a:t>
            </a:r>
            <a:r>
              <a:rPr lang="en-US" dirty="0" smtClean="0">
                <a:solidFill>
                  <a:schemeClr val="bg1"/>
                </a:solidFill>
                <a:latin typeface="Meiryo UI" panose="020B0604030504040204" pitchFamily="50" charset="-128"/>
                <a:ea typeface="Meiryo UI" panose="020B0604030504040204" pitchFamily="50" charset="-128"/>
              </a:rPr>
              <a:t>Gen4 </a:t>
            </a:r>
            <a:r>
              <a:rPr lang="en-US" dirty="0" err="1" smtClean="0">
                <a:solidFill>
                  <a:schemeClr val="bg1"/>
                </a:solidFill>
                <a:latin typeface="Meiryo UI" panose="020B0604030504040204" pitchFamily="50" charset="-128"/>
                <a:ea typeface="Meiryo UI" panose="020B0604030504040204" pitchFamily="50" charset="-128"/>
              </a:rPr>
              <a:t>SSDベイ</a:t>
            </a:r>
            <a:r>
              <a:rPr lang="en-US" dirty="0">
                <a:solidFill>
                  <a:schemeClr val="bg1"/>
                </a:solidFill>
                <a:latin typeface="Meiryo UI" panose="020B0604030504040204" pitchFamily="50" charset="-128"/>
                <a:ea typeface="Meiryo UI" panose="020B0604030504040204" pitchFamily="50" charset="-128"/>
              </a:rPr>
              <a:t/>
            </a:r>
            <a:br>
              <a:rPr lang="en-US" dirty="0">
                <a:solidFill>
                  <a:schemeClr val="bg1"/>
                </a:solidFill>
                <a:latin typeface="Meiryo UI" panose="020B0604030504040204" pitchFamily="50" charset="-128"/>
                <a:ea typeface="Meiryo UI" panose="020B0604030504040204" pitchFamily="50" charset="-128"/>
              </a:rPr>
            </a:br>
            <a:r>
              <a:rPr lang="en-US" dirty="0" smtClean="0">
                <a:solidFill>
                  <a:schemeClr val="bg1"/>
                </a:solidFill>
                <a:latin typeface="Meiryo UI" panose="020B0604030504040204" pitchFamily="50" charset="-128"/>
                <a:ea typeface="Meiryo UI" panose="020B0604030504040204" pitchFamily="50" charset="-128"/>
              </a:rPr>
              <a:t>+ </a:t>
            </a:r>
            <a:r>
              <a:rPr lang="en-US" dirty="0">
                <a:solidFill>
                  <a:schemeClr val="bg1"/>
                </a:solidFill>
                <a:latin typeface="Meiryo UI" panose="020B0604030504040204" pitchFamily="50" charset="-128"/>
                <a:ea typeface="Meiryo UI" panose="020B0604030504040204" pitchFamily="50" charset="-128"/>
              </a:rPr>
              <a:t>2 x M.2 2280 </a:t>
            </a:r>
            <a:r>
              <a:rPr lang="en-US" dirty="0" err="1">
                <a:solidFill>
                  <a:schemeClr val="bg1"/>
                </a:solidFill>
                <a:latin typeface="Meiryo UI" panose="020B0604030504040204" pitchFamily="50" charset="-128"/>
                <a:ea typeface="Meiryo UI" panose="020B0604030504040204" pitchFamily="50" charset="-128"/>
              </a:rPr>
              <a:t>PCIe</a:t>
            </a:r>
            <a:r>
              <a:rPr lang="en-US" dirty="0">
                <a:solidFill>
                  <a:schemeClr val="bg1"/>
                </a:solidFill>
                <a:latin typeface="Meiryo UI" panose="020B0604030504040204" pitchFamily="50" charset="-128"/>
                <a:ea typeface="Meiryo UI" panose="020B0604030504040204" pitchFamily="50" charset="-128"/>
              </a:rPr>
              <a:t> / </a:t>
            </a:r>
            <a:r>
              <a:rPr lang="en-US" dirty="0" smtClean="0">
                <a:solidFill>
                  <a:schemeClr val="bg1"/>
                </a:solidFill>
                <a:latin typeface="Meiryo UI" panose="020B0604030504040204" pitchFamily="50" charset="-128"/>
                <a:ea typeface="Meiryo UI" panose="020B0604030504040204" pitchFamily="50" charset="-128"/>
              </a:rPr>
              <a:t>SATA </a:t>
            </a:r>
            <a:r>
              <a:rPr lang="en-US" dirty="0" err="1" smtClean="0">
                <a:solidFill>
                  <a:schemeClr val="bg1"/>
                </a:solidFill>
                <a:latin typeface="Meiryo UI" panose="020B0604030504040204" pitchFamily="50" charset="-128"/>
                <a:ea typeface="Meiryo UI" panose="020B0604030504040204" pitchFamily="50" charset="-128"/>
              </a:rPr>
              <a:t>SSD</a:t>
            </a:r>
            <a:r>
              <a:rPr lang="en-US" dirty="0" err="1">
                <a:solidFill>
                  <a:schemeClr val="bg1"/>
                </a:solidFill>
                <a:latin typeface="Meiryo UI" panose="020B0604030504040204" pitchFamily="50" charset="-128"/>
                <a:ea typeface="Meiryo UI" panose="020B0604030504040204" pitchFamily="50" charset="-128"/>
              </a:rPr>
              <a:t>コンボスロット</a:t>
            </a:r>
            <a:endParaRPr dirty="0">
              <a:solidFill>
                <a:schemeClr val="bg1"/>
              </a:solidFill>
              <a:latin typeface="Meiryo UI" panose="020B0604030504040204" pitchFamily="50" charset="-128"/>
              <a:ea typeface="Meiryo UI" panose="020B0604030504040204" pitchFamily="50" charset="-128"/>
            </a:endParaRPr>
          </a:p>
          <a:p>
            <a:pPr marL="179387" marR="0" lvl="0" indent="-179387" algn="l" rtl="0">
              <a:lnSpc>
                <a:spcPct val="150000"/>
              </a:lnSpc>
              <a:spcBef>
                <a:spcPts val="450"/>
              </a:spcBef>
              <a:spcAft>
                <a:spcPts val="0"/>
              </a:spcAft>
              <a:buClr>
                <a:srgbClr val="03D2FB"/>
              </a:buClr>
              <a:buSzPts val="1400"/>
              <a:buFont typeface="Arial"/>
              <a:buChar char="•"/>
            </a:pPr>
            <a:r>
              <a:rPr lang="en-US" dirty="0">
                <a:solidFill>
                  <a:schemeClr val="bg1"/>
                </a:solidFill>
                <a:latin typeface="Meiryo UI" panose="020B0604030504040204" pitchFamily="50" charset="-128"/>
                <a:ea typeface="Meiryo UI" panose="020B0604030504040204" pitchFamily="50" charset="-128"/>
              </a:rPr>
              <a:t>最大32コアおよび16コアのデュアルXeon</a:t>
            </a:r>
            <a:r>
              <a:rPr lang="en-US" dirty="0" smtClean="0">
                <a:solidFill>
                  <a:schemeClr val="bg1"/>
                </a:solidFill>
                <a:latin typeface="Meiryo UI" panose="020B0604030504040204" pitchFamily="50" charset="-128"/>
                <a:ea typeface="Meiryo UI" panose="020B0604030504040204" pitchFamily="50" charset="-128"/>
              </a:rPr>
              <a:t>プロセッサ</a:t>
            </a:r>
            <a:r>
              <a:rPr lang="en-US" dirty="0">
                <a:solidFill>
                  <a:schemeClr val="bg1"/>
                </a:solidFill>
                <a:latin typeface="Meiryo UI" panose="020B0604030504040204" pitchFamily="50" charset="-128"/>
                <a:ea typeface="Meiryo UI" panose="020B0604030504040204" pitchFamily="50" charset="-128"/>
              </a:rPr>
              <a:t>:</a:t>
            </a:r>
            <a:br>
              <a:rPr lang="en-US" dirty="0">
                <a:solidFill>
                  <a:schemeClr val="bg1"/>
                </a:solidFill>
                <a:latin typeface="Meiryo UI" panose="020B0604030504040204" pitchFamily="50" charset="-128"/>
                <a:ea typeface="Meiryo UI" panose="020B0604030504040204" pitchFamily="50" charset="-128"/>
              </a:rPr>
            </a:br>
            <a:r>
              <a:rPr lang="en-US" dirty="0" smtClean="0">
                <a:solidFill>
                  <a:schemeClr val="bg1"/>
                </a:solidFill>
                <a:latin typeface="Meiryo UI" panose="020B0604030504040204" pitchFamily="50" charset="-128"/>
                <a:ea typeface="Meiryo UI" panose="020B0604030504040204" pitchFamily="50" charset="-128"/>
              </a:rPr>
              <a:t>2 </a:t>
            </a:r>
            <a:r>
              <a:rPr lang="en-US" dirty="0">
                <a:solidFill>
                  <a:schemeClr val="bg1"/>
                </a:solidFill>
                <a:latin typeface="Meiryo UI" panose="020B0604030504040204" pitchFamily="50" charset="-128"/>
                <a:ea typeface="Meiryo UI" panose="020B0604030504040204" pitchFamily="50" charset="-128"/>
              </a:rPr>
              <a:t>x </a:t>
            </a:r>
            <a:r>
              <a:rPr lang="en-US" dirty="0" err="1" smtClean="0">
                <a:solidFill>
                  <a:schemeClr val="bg1"/>
                </a:solidFill>
                <a:latin typeface="Meiryo UI" panose="020B0604030504040204" pitchFamily="50" charset="-128"/>
                <a:ea typeface="Meiryo UI" panose="020B0604030504040204" pitchFamily="50" charset="-128"/>
              </a:rPr>
              <a:t>IntelXeon</a:t>
            </a:r>
            <a:r>
              <a:rPr lang="en-US" dirty="0">
                <a:solidFill>
                  <a:schemeClr val="bg1"/>
                </a:solidFill>
                <a:latin typeface="Meiryo UI" panose="020B0604030504040204" pitchFamily="50" charset="-128"/>
                <a:ea typeface="Meiryo UI" panose="020B0604030504040204" pitchFamily="50" charset="-128"/>
              </a:rPr>
              <a:t> </a:t>
            </a:r>
            <a:r>
              <a:rPr lang="en-US" dirty="0" smtClean="0">
                <a:solidFill>
                  <a:schemeClr val="bg1"/>
                </a:solidFill>
                <a:latin typeface="Meiryo UI" panose="020B0604030504040204" pitchFamily="50" charset="-128"/>
                <a:ea typeface="Meiryo UI" panose="020B0604030504040204" pitchFamily="50" charset="-128"/>
              </a:rPr>
              <a:t>Scalable Silver 4314 16</a:t>
            </a:r>
            <a:r>
              <a:rPr lang="en-US" dirty="0">
                <a:solidFill>
                  <a:schemeClr val="bg1"/>
                </a:solidFill>
                <a:latin typeface="Meiryo UI" panose="020B0604030504040204" pitchFamily="50" charset="-128"/>
                <a:ea typeface="Meiryo UI" panose="020B0604030504040204" pitchFamily="50" charset="-128"/>
              </a:rPr>
              <a:t>コア/ </a:t>
            </a:r>
            <a:r>
              <a:rPr lang="en-US" dirty="0" smtClean="0">
                <a:solidFill>
                  <a:schemeClr val="bg1"/>
                </a:solidFill>
                <a:latin typeface="Meiryo UI" panose="020B0604030504040204" pitchFamily="50" charset="-128"/>
                <a:ea typeface="Meiryo UI" panose="020B0604030504040204" pitchFamily="50" charset="-128"/>
              </a:rPr>
              <a:t>4309Y 8</a:t>
            </a:r>
            <a:r>
              <a:rPr lang="en-US" dirty="0">
                <a:solidFill>
                  <a:schemeClr val="bg1"/>
                </a:solidFill>
                <a:latin typeface="Meiryo UI" panose="020B0604030504040204" pitchFamily="50" charset="-128"/>
                <a:ea typeface="Meiryo UI" panose="020B0604030504040204" pitchFamily="50" charset="-128"/>
              </a:rPr>
              <a:t>コア</a:t>
            </a:r>
            <a:endParaRPr dirty="0">
              <a:solidFill>
                <a:schemeClr val="bg1"/>
              </a:solidFill>
              <a:latin typeface="Meiryo UI" panose="020B0604030504040204" pitchFamily="50" charset="-128"/>
              <a:ea typeface="Meiryo UI" panose="020B0604030504040204" pitchFamily="50" charset="-128"/>
            </a:endParaRPr>
          </a:p>
          <a:p>
            <a:pPr marL="179387" marR="0" lvl="0" indent="-179387" algn="l" rtl="0">
              <a:lnSpc>
                <a:spcPct val="150000"/>
              </a:lnSpc>
              <a:spcBef>
                <a:spcPts val="450"/>
              </a:spcBef>
              <a:spcAft>
                <a:spcPts val="0"/>
              </a:spcAft>
              <a:buClr>
                <a:srgbClr val="03D2FB"/>
              </a:buClr>
              <a:buSzPts val="1400"/>
              <a:buFont typeface="Arial"/>
              <a:buChar char="•"/>
            </a:pPr>
            <a:r>
              <a:rPr lang="en-US" dirty="0">
                <a:solidFill>
                  <a:schemeClr val="bg1"/>
                </a:solidFill>
                <a:latin typeface="Meiryo UI" panose="020B0604030504040204" pitchFamily="50" charset="-128"/>
                <a:ea typeface="Meiryo UI" panose="020B0604030504040204" pitchFamily="50" charset="-128"/>
              </a:rPr>
              <a:t>32個の</a:t>
            </a:r>
            <a:r>
              <a:rPr lang="en-US" dirty="0" smtClean="0">
                <a:solidFill>
                  <a:schemeClr val="bg1"/>
                </a:solidFill>
                <a:latin typeface="Meiryo UI" panose="020B0604030504040204" pitchFamily="50" charset="-128"/>
                <a:ea typeface="Meiryo UI" panose="020B0604030504040204" pitchFamily="50" charset="-128"/>
              </a:rPr>
              <a:t>DDR4 RDIMM</a:t>
            </a:r>
            <a:r>
              <a:rPr lang="en-US" dirty="0">
                <a:solidFill>
                  <a:schemeClr val="bg1"/>
                </a:solidFill>
                <a:latin typeface="Meiryo UI" panose="020B0604030504040204" pitchFamily="50" charset="-128"/>
                <a:ea typeface="Meiryo UI" panose="020B0604030504040204" pitchFamily="50" charset="-128"/>
              </a:rPr>
              <a:t>メモリスロット、合計最大1TB</a:t>
            </a:r>
            <a:endParaRPr dirty="0">
              <a:solidFill>
                <a:schemeClr val="bg1"/>
              </a:solidFill>
              <a:latin typeface="Meiryo UI" panose="020B0604030504040204" pitchFamily="50" charset="-128"/>
              <a:ea typeface="Meiryo UI" panose="020B0604030504040204" pitchFamily="50" charset="-128"/>
            </a:endParaRPr>
          </a:p>
          <a:p>
            <a:pPr marL="179388" lvl="0" indent="-179388">
              <a:lnSpc>
                <a:spcPct val="150000"/>
              </a:lnSpc>
              <a:spcBef>
                <a:spcPts val="450"/>
              </a:spcBef>
              <a:buClr>
                <a:srgbClr val="03D2FB"/>
              </a:buClr>
              <a:buSzPts val="1400"/>
              <a:buFont typeface="Arial"/>
              <a:buChar char="•"/>
            </a:pPr>
            <a:r>
              <a:rPr lang="en-US" dirty="0" smtClean="0">
                <a:solidFill>
                  <a:schemeClr val="bg1"/>
                </a:solidFill>
                <a:latin typeface="Meiryo UI" panose="020B0604030504040204" pitchFamily="50" charset="-128"/>
                <a:ea typeface="Meiryo UI" panose="020B0604030504040204" pitchFamily="50" charset="-128"/>
              </a:rPr>
              <a:t>100GbE </a:t>
            </a:r>
            <a:r>
              <a:rPr lang="en-US" dirty="0" err="1">
                <a:solidFill>
                  <a:schemeClr val="bg1"/>
                </a:solidFill>
                <a:latin typeface="Meiryo UI" panose="020B0604030504040204" pitchFamily="50" charset="-128"/>
                <a:ea typeface="Meiryo UI" panose="020B0604030504040204" pitchFamily="50" charset="-128"/>
              </a:rPr>
              <a:t>NIC、ファイバーチャネル、または</a:t>
            </a:r>
            <a:r>
              <a:rPr lang="en-US" dirty="0" err="1" smtClean="0">
                <a:solidFill>
                  <a:schemeClr val="bg1"/>
                </a:solidFill>
                <a:latin typeface="Meiryo UI" panose="020B0604030504040204" pitchFamily="50" charset="-128"/>
                <a:ea typeface="Meiryo UI" panose="020B0604030504040204" pitchFamily="50" charset="-128"/>
              </a:rPr>
              <a:t>SAS</a:t>
            </a:r>
            <a:r>
              <a:rPr lang="en-US" dirty="0" smtClean="0">
                <a:solidFill>
                  <a:schemeClr val="bg1"/>
                </a:solidFill>
                <a:latin typeface="Meiryo UI" panose="020B0604030504040204" pitchFamily="50" charset="-128"/>
                <a:ea typeface="Meiryo UI" panose="020B0604030504040204" pitchFamily="50" charset="-128"/>
              </a:rPr>
              <a:t> </a:t>
            </a:r>
            <a:r>
              <a:rPr lang="en-US" dirty="0" err="1" smtClean="0">
                <a:solidFill>
                  <a:schemeClr val="bg1"/>
                </a:solidFill>
                <a:latin typeface="Meiryo UI" panose="020B0604030504040204" pitchFamily="50" charset="-128"/>
                <a:ea typeface="Meiryo UI" panose="020B0604030504040204" pitchFamily="50" charset="-128"/>
              </a:rPr>
              <a:t>HBA用の</a:t>
            </a:r>
            <a:r>
              <a:rPr lang="en-US" dirty="0" smtClean="0">
                <a:solidFill>
                  <a:schemeClr val="bg1"/>
                </a:solidFill>
                <a:latin typeface="Meiryo UI" panose="020B0604030504040204" pitchFamily="50" charset="-128"/>
                <a:ea typeface="Meiryo UI" panose="020B0604030504040204" pitchFamily="50" charset="-128"/>
              </a:rPr>
              <a:t/>
            </a:r>
            <a:br>
              <a:rPr lang="en-US" dirty="0" smtClean="0">
                <a:solidFill>
                  <a:schemeClr val="bg1"/>
                </a:solidFill>
                <a:latin typeface="Meiryo UI" panose="020B0604030504040204" pitchFamily="50" charset="-128"/>
                <a:ea typeface="Meiryo UI" panose="020B0604030504040204" pitchFamily="50" charset="-128"/>
              </a:rPr>
            </a:br>
            <a:r>
              <a:rPr lang="en-US" dirty="0" err="1" smtClean="0">
                <a:solidFill>
                  <a:schemeClr val="bg1"/>
                </a:solidFill>
                <a:latin typeface="Meiryo UI" panose="020B0604030504040204" pitchFamily="50" charset="-128"/>
                <a:ea typeface="Meiryo UI" panose="020B0604030504040204" pitchFamily="50" charset="-128"/>
              </a:rPr>
              <a:t>追加のPCIe</a:t>
            </a:r>
            <a:r>
              <a:rPr lang="en-US" dirty="0" smtClean="0">
                <a:solidFill>
                  <a:schemeClr val="bg1"/>
                </a:solidFill>
                <a:latin typeface="Meiryo UI" panose="020B0604030504040204" pitchFamily="50" charset="-128"/>
                <a:ea typeface="Meiryo UI" panose="020B0604030504040204" pitchFamily="50" charset="-128"/>
              </a:rPr>
              <a:t> Gen4スロット付き</a:t>
            </a:r>
            <a:r>
              <a:rPr lang="en-US" altLang="ja-JP" dirty="0">
                <a:solidFill>
                  <a:schemeClr val="bg1"/>
                </a:solidFill>
                <a:latin typeface="Meiryo UI" panose="020B0604030504040204" pitchFamily="50" charset="-128"/>
                <a:ea typeface="Meiryo UI" panose="020B0604030504040204" pitchFamily="50" charset="-128"/>
              </a:rPr>
              <a:t>2 x 25GbEおよび2 x 2.5GbE</a:t>
            </a:r>
            <a:endParaRPr dirty="0">
              <a:solidFill>
                <a:schemeClr val="bg1"/>
              </a:solidFill>
              <a:latin typeface="Meiryo UI" panose="020B0604030504040204" pitchFamily="50" charset="-128"/>
              <a:ea typeface="Meiryo UI" panose="020B0604030504040204" pitchFamily="50" charset="-128"/>
            </a:endParaRPr>
          </a:p>
        </p:txBody>
      </p:sp>
      <p:pic>
        <p:nvPicPr>
          <p:cNvPr id="231" name="Google Shape;231;p26"/>
          <p:cNvPicPr preferRelativeResize="0"/>
          <p:nvPr/>
        </p:nvPicPr>
        <p:blipFill rotWithShape="1">
          <a:blip r:embed="rId3">
            <a:alphaModFix/>
          </a:blip>
          <a:srcRect t="28536" b="30447"/>
          <a:stretch/>
        </p:blipFill>
        <p:spPr>
          <a:xfrm>
            <a:off x="688950" y="4928006"/>
            <a:ext cx="6469313" cy="1658370"/>
          </a:xfrm>
          <a:prstGeom prst="rect">
            <a:avLst/>
          </a:prstGeom>
          <a:noFill/>
          <a:ln>
            <a:noFill/>
          </a:ln>
        </p:spPr>
      </p:pic>
      <p:grpSp>
        <p:nvGrpSpPr>
          <p:cNvPr id="232" name="Google Shape;232;p26"/>
          <p:cNvGrpSpPr/>
          <p:nvPr/>
        </p:nvGrpSpPr>
        <p:grpSpPr>
          <a:xfrm>
            <a:off x="7504570" y="2908541"/>
            <a:ext cx="4175390" cy="522762"/>
            <a:chOff x="7838706" y="2684491"/>
            <a:chExt cx="3056595" cy="382688"/>
          </a:xfrm>
        </p:grpSpPr>
        <p:pic>
          <p:nvPicPr>
            <p:cNvPr id="233" name="Google Shape;233;p26"/>
            <p:cNvPicPr preferRelativeResize="0"/>
            <p:nvPr/>
          </p:nvPicPr>
          <p:blipFill rotWithShape="1">
            <a:blip r:embed="rId4">
              <a:alphaModFix/>
            </a:blip>
            <a:srcRect/>
            <a:stretch/>
          </p:blipFill>
          <p:spPr>
            <a:xfrm>
              <a:off x="7838706" y="2726984"/>
              <a:ext cx="634519" cy="302288"/>
            </a:xfrm>
            <a:prstGeom prst="rect">
              <a:avLst/>
            </a:prstGeom>
            <a:noFill/>
            <a:ln>
              <a:noFill/>
            </a:ln>
          </p:spPr>
        </p:pic>
        <p:pic>
          <p:nvPicPr>
            <p:cNvPr id="234" name="Google Shape;234;p26"/>
            <p:cNvPicPr preferRelativeResize="0"/>
            <p:nvPr/>
          </p:nvPicPr>
          <p:blipFill rotWithShape="1">
            <a:blip r:embed="rId5">
              <a:alphaModFix/>
            </a:blip>
            <a:srcRect/>
            <a:stretch/>
          </p:blipFill>
          <p:spPr>
            <a:xfrm>
              <a:off x="8656728" y="2698643"/>
              <a:ext cx="886892" cy="344903"/>
            </a:xfrm>
            <a:prstGeom prst="rect">
              <a:avLst/>
            </a:prstGeom>
            <a:noFill/>
            <a:ln>
              <a:noFill/>
            </a:ln>
          </p:spPr>
        </p:pic>
        <p:pic>
          <p:nvPicPr>
            <p:cNvPr id="235" name="Google Shape;235;p26"/>
            <p:cNvPicPr preferRelativeResize="0"/>
            <p:nvPr/>
          </p:nvPicPr>
          <p:blipFill rotWithShape="1">
            <a:blip r:embed="rId6">
              <a:alphaModFix/>
            </a:blip>
            <a:srcRect/>
            <a:stretch/>
          </p:blipFill>
          <p:spPr>
            <a:xfrm>
              <a:off x="9616943" y="2722277"/>
              <a:ext cx="711913" cy="344902"/>
            </a:xfrm>
            <a:prstGeom prst="rect">
              <a:avLst/>
            </a:prstGeom>
            <a:noFill/>
            <a:ln>
              <a:noFill/>
            </a:ln>
          </p:spPr>
        </p:pic>
        <p:pic>
          <p:nvPicPr>
            <p:cNvPr id="236" name="Google Shape;236;p26"/>
            <p:cNvPicPr preferRelativeResize="0"/>
            <p:nvPr/>
          </p:nvPicPr>
          <p:blipFill rotWithShape="1">
            <a:blip r:embed="rId7">
              <a:alphaModFix/>
            </a:blip>
            <a:srcRect/>
            <a:stretch/>
          </p:blipFill>
          <p:spPr>
            <a:xfrm>
              <a:off x="10402179" y="2684491"/>
              <a:ext cx="493122" cy="35905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p:nvPr/>
        </p:nvSpPr>
        <p:spPr>
          <a:xfrm>
            <a:off x="0" y="3301955"/>
            <a:ext cx="12192000" cy="3556046"/>
          </a:xfrm>
          <a:prstGeom prst="rect">
            <a:avLst/>
          </a:prstGeom>
          <a:gradFill>
            <a:gsLst>
              <a:gs pos="0">
                <a:srgbClr val="18D6FC">
                  <a:alpha val="0"/>
                </a:srgbClr>
              </a:gs>
              <a:gs pos="100000">
                <a:srgbClr val="04001A"/>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cs typeface="Calibri"/>
              <a:sym typeface="Calibri"/>
            </a:endParaRPr>
          </a:p>
        </p:txBody>
      </p:sp>
      <p:sp>
        <p:nvSpPr>
          <p:cNvPr id="242" name="Google Shape;242;p27"/>
          <p:cNvSpPr txBox="1"/>
          <p:nvPr/>
        </p:nvSpPr>
        <p:spPr>
          <a:xfrm>
            <a:off x="910349" y="194184"/>
            <a:ext cx="11038233" cy="1261884"/>
          </a:xfrm>
          <a:prstGeom prst="rect">
            <a:avLst/>
          </a:prstGeom>
          <a:noFill/>
          <a:ln>
            <a:noFill/>
          </a:ln>
          <a:effectLst>
            <a:outerShdw blurRad="177800" dist="114300" dir="2700000" algn="tl" rotWithShape="0">
              <a:srgbClr val="030018"/>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800" b="1" dirty="0" err="1" smtClean="0">
                <a:solidFill>
                  <a:schemeClr val="lt1"/>
                </a:solidFill>
                <a:latin typeface="Meiryo UI" panose="020B0604030504040204" pitchFamily="50" charset="-128"/>
                <a:ea typeface="Meiryo UI" panose="020B0604030504040204" pitchFamily="50" charset="-128"/>
              </a:rPr>
              <a:t>最高の効率を実現するデュアルサーバ</a:t>
            </a:r>
            <a:r>
              <a:rPr lang="en-US" sz="3800" b="1" dirty="0" smtClean="0">
                <a:solidFill>
                  <a:schemeClr val="lt1"/>
                </a:solidFill>
                <a:latin typeface="Meiryo UI" panose="020B0604030504040204" pitchFamily="50" charset="-128"/>
                <a:ea typeface="Meiryo UI" panose="020B0604030504040204" pitchFamily="50" charset="-128"/>
              </a:rPr>
              <a:t>ー</a:t>
            </a:r>
            <a:r>
              <a:rPr lang="ja-JP" altLang="en-US" sz="3800" b="1" dirty="0" smtClean="0">
                <a:solidFill>
                  <a:schemeClr val="lt1"/>
                </a:solidFill>
                <a:latin typeface="Meiryo UI" panose="020B0604030504040204" pitchFamily="50" charset="-128"/>
                <a:ea typeface="Meiryo UI" panose="020B0604030504040204" pitchFamily="50" charset="-128"/>
              </a:rPr>
              <a:t>級</a:t>
            </a:r>
            <a:r>
              <a:rPr lang="en-US" sz="3800" b="1" dirty="0" smtClean="0">
                <a:solidFill>
                  <a:schemeClr val="lt1"/>
                </a:solidFill>
                <a:latin typeface="Meiryo UI" panose="020B0604030504040204" pitchFamily="50" charset="-128"/>
                <a:ea typeface="Meiryo UI" panose="020B0604030504040204" pitchFamily="50" charset="-128"/>
              </a:rPr>
              <a:t>の</a:t>
            </a:r>
            <a:br>
              <a:rPr lang="en-US" sz="3800" b="1" dirty="0" smtClean="0">
                <a:solidFill>
                  <a:schemeClr val="lt1"/>
                </a:solidFill>
                <a:latin typeface="Meiryo UI" panose="020B0604030504040204" pitchFamily="50" charset="-128"/>
                <a:ea typeface="Meiryo UI" panose="020B0604030504040204" pitchFamily="50" charset="-128"/>
              </a:rPr>
            </a:br>
            <a:r>
              <a:rPr lang="en-US" sz="3800" b="1" dirty="0" smtClean="0">
                <a:solidFill>
                  <a:schemeClr val="lt1"/>
                </a:solidFill>
                <a:latin typeface="Meiryo UI" panose="020B0604030504040204" pitchFamily="50" charset="-128"/>
                <a:ea typeface="Meiryo UI" panose="020B0604030504040204" pitchFamily="50" charset="-128"/>
              </a:rPr>
              <a:t>第</a:t>
            </a:r>
            <a:r>
              <a:rPr lang="en-US" sz="3800" b="1" dirty="0">
                <a:solidFill>
                  <a:schemeClr val="lt1"/>
                </a:solidFill>
                <a:latin typeface="Meiryo UI" panose="020B0604030504040204" pitchFamily="50" charset="-128"/>
                <a:ea typeface="Meiryo UI" panose="020B0604030504040204" pitchFamily="50" charset="-128"/>
              </a:rPr>
              <a:t>3世代</a:t>
            </a:r>
            <a:r>
              <a:rPr lang="en-US" sz="3800" b="1" dirty="0" smtClean="0">
                <a:solidFill>
                  <a:schemeClr val="lt1"/>
                </a:solidFill>
                <a:latin typeface="Meiryo UI" panose="020B0604030504040204" pitchFamily="50" charset="-128"/>
                <a:ea typeface="Meiryo UI" panose="020B0604030504040204" pitchFamily="50" charset="-128"/>
              </a:rPr>
              <a:t>Intel Xeon </a:t>
            </a:r>
            <a:r>
              <a:rPr lang="en-US" sz="3800" b="1" dirty="0" err="1" smtClean="0">
                <a:solidFill>
                  <a:schemeClr val="lt1"/>
                </a:solidFill>
                <a:latin typeface="Meiryo UI" panose="020B0604030504040204" pitchFamily="50" charset="-128"/>
                <a:ea typeface="Meiryo UI" panose="020B0604030504040204" pitchFamily="50" charset="-128"/>
              </a:rPr>
              <a:t>Silverスケーラブルプロセッサ</a:t>
            </a:r>
            <a:endParaRPr sz="3800" b="1" dirty="0">
              <a:solidFill>
                <a:schemeClr val="lt1"/>
              </a:solidFill>
              <a:latin typeface="Meiryo UI" panose="020B0604030504040204" pitchFamily="50" charset="-128"/>
              <a:ea typeface="Meiryo UI" panose="020B0604030504040204" pitchFamily="50" charset="-128"/>
              <a:sym typeface="Arial"/>
            </a:endParaRPr>
          </a:p>
        </p:txBody>
      </p:sp>
      <p:pic>
        <p:nvPicPr>
          <p:cNvPr id="243" name="Google Shape;243;p27" descr="一張含有 文字 的圖片&#10;&#10;自動產生的描述"/>
          <p:cNvPicPr preferRelativeResize="0"/>
          <p:nvPr/>
        </p:nvPicPr>
        <p:blipFill rotWithShape="1">
          <a:blip r:embed="rId3">
            <a:alphaModFix/>
          </a:blip>
          <a:srcRect/>
          <a:stretch/>
        </p:blipFill>
        <p:spPr>
          <a:xfrm>
            <a:off x="7867651" y="3180177"/>
            <a:ext cx="3276464" cy="3276463"/>
          </a:xfrm>
          <a:prstGeom prst="rect">
            <a:avLst/>
          </a:prstGeom>
          <a:noFill/>
          <a:ln>
            <a:noFill/>
          </a:ln>
        </p:spPr>
      </p:pic>
      <p:sp>
        <p:nvSpPr>
          <p:cNvPr id="244" name="Google Shape;244;p27"/>
          <p:cNvSpPr txBox="1"/>
          <p:nvPr/>
        </p:nvSpPr>
        <p:spPr>
          <a:xfrm>
            <a:off x="632358" y="1963513"/>
            <a:ext cx="5839536" cy="830997"/>
          </a:xfrm>
          <a:prstGeom prst="rect">
            <a:avLst/>
          </a:prstGeom>
          <a:noFill/>
          <a:ln>
            <a:noFill/>
          </a:ln>
        </p:spPr>
        <p:txBody>
          <a:bodyPr spcFirstLastPara="1" wrap="square" lIns="91425" tIns="45700" rIns="91425" bIns="45700" anchor="t" anchorCtr="0">
            <a:noAutofit/>
          </a:bodyPr>
          <a:lstStyle/>
          <a:p>
            <a:pPr marL="342900" lvl="0" indent="-342900">
              <a:buClr>
                <a:schemeClr val="bg1"/>
              </a:buClr>
              <a:buFont typeface="Arial" panose="020B0604020202020204" pitchFamily="34" charset="0"/>
              <a:buChar char="•"/>
            </a:pPr>
            <a:r>
              <a:rPr kumimoji="1" lang="en-US" altLang="zh-TW" sz="2400" dirty="0">
                <a:solidFill>
                  <a:schemeClr val="bg1"/>
                </a:solidFill>
                <a:latin typeface="Meiryo UI" panose="020B0604030504040204" pitchFamily="50" charset="-128"/>
                <a:ea typeface="Meiryo UI" panose="020B0604030504040204" pitchFamily="50" charset="-128"/>
                <a:cs typeface="Arial" panose="020B0604020202020204" pitchFamily="34" charset="0"/>
              </a:rPr>
              <a:t>2 x Intel</a:t>
            </a:r>
            <a:r>
              <a:rPr kumimoji="1" lang="en-US" altLang="zh-TW" sz="2400" baseline="30000" dirty="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kumimoji="1" lang="en-US" altLang="zh-TW" sz="2400" dirty="0">
                <a:solidFill>
                  <a:schemeClr val="bg1"/>
                </a:solidFill>
                <a:latin typeface="Meiryo UI" panose="020B0604030504040204" pitchFamily="50" charset="-128"/>
                <a:ea typeface="Meiryo UI" panose="020B0604030504040204" pitchFamily="50" charset="-128"/>
                <a:cs typeface="Arial" panose="020B0604020202020204" pitchFamily="34" charset="0"/>
              </a:rPr>
              <a:t> Xeon</a:t>
            </a:r>
            <a:r>
              <a:rPr kumimoji="1" lang="en-US" altLang="zh-TW" sz="2400" baseline="30000" dirty="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kumimoji="1" lang="en-US" altLang="zh-TW" sz="2400" dirty="0">
                <a:solidFill>
                  <a:schemeClr val="bg1"/>
                </a:solidFill>
                <a:latin typeface="Meiryo UI" panose="020B0604030504040204" pitchFamily="50" charset="-128"/>
                <a:ea typeface="Meiryo UI" panose="020B0604030504040204" pitchFamily="50" charset="-128"/>
                <a:cs typeface="Arial" panose="020B0604020202020204" pitchFamily="34" charset="0"/>
              </a:rPr>
              <a:t> Silver </a:t>
            </a:r>
            <a:r>
              <a:rPr lang="en-US" sz="2400" dirty="0" smtClean="0">
                <a:solidFill>
                  <a:schemeClr val="lt1"/>
                </a:solidFill>
                <a:latin typeface="Meiryo UI" panose="020B0604030504040204" pitchFamily="50" charset="-128"/>
                <a:ea typeface="Meiryo UI" panose="020B0604030504040204" pitchFamily="50" charset="-128"/>
              </a:rPr>
              <a:t>4314</a:t>
            </a:r>
            <a:endParaRPr sz="24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    </a:t>
            </a:r>
            <a:r>
              <a:rPr lang="en-US" sz="2400" dirty="0" smtClean="0">
                <a:solidFill>
                  <a:schemeClr val="lt1"/>
                </a:solidFill>
                <a:latin typeface="Meiryo UI" panose="020B0604030504040204" pitchFamily="50" charset="-128"/>
                <a:ea typeface="Meiryo UI" panose="020B0604030504040204" pitchFamily="50" charset="-128"/>
              </a:rPr>
              <a:t> 16</a:t>
            </a:r>
            <a:r>
              <a:rPr lang="en-US" sz="2400" dirty="0">
                <a:solidFill>
                  <a:schemeClr val="lt1"/>
                </a:solidFill>
                <a:latin typeface="Meiryo UI" panose="020B0604030504040204" pitchFamily="50" charset="-128"/>
                <a:ea typeface="Meiryo UI" panose="020B0604030504040204" pitchFamily="50" charset="-128"/>
              </a:rPr>
              <a:t>コア32スレッド、最大</a:t>
            </a:r>
            <a:r>
              <a:rPr lang="en-US" sz="2400" dirty="0" smtClean="0">
                <a:solidFill>
                  <a:schemeClr val="lt1"/>
                </a:solidFill>
                <a:latin typeface="Meiryo UI" panose="020B0604030504040204" pitchFamily="50" charset="-128"/>
                <a:ea typeface="Meiryo UI" panose="020B0604030504040204" pitchFamily="50" charset="-128"/>
              </a:rPr>
              <a:t>3.4GHz</a:t>
            </a:r>
            <a:endParaRPr sz="2400" dirty="0">
              <a:solidFill>
                <a:schemeClr val="lt1"/>
              </a:solidFill>
              <a:latin typeface="Meiryo UI" panose="020B0604030504040204" pitchFamily="50" charset="-128"/>
              <a:ea typeface="Meiryo UI" panose="020B0604030504040204" pitchFamily="50" charset="-128"/>
            </a:endParaRPr>
          </a:p>
        </p:txBody>
      </p:sp>
      <p:sp>
        <p:nvSpPr>
          <p:cNvPr id="245" name="Google Shape;245;p27"/>
          <p:cNvSpPr txBox="1"/>
          <p:nvPr/>
        </p:nvSpPr>
        <p:spPr>
          <a:xfrm>
            <a:off x="632356" y="2986534"/>
            <a:ext cx="5225099" cy="830997"/>
          </a:xfrm>
          <a:prstGeom prst="rect">
            <a:avLst/>
          </a:prstGeom>
          <a:noFill/>
          <a:ln>
            <a:noFill/>
          </a:ln>
        </p:spPr>
        <p:txBody>
          <a:bodyPr spcFirstLastPara="1" wrap="square" lIns="91425" tIns="45700" rIns="91425" bIns="45700" anchor="t" anchorCtr="0">
            <a:noAutofit/>
          </a:bodyPr>
          <a:lstStyle/>
          <a:p>
            <a:pPr marL="342900" lvl="0" indent="-342900">
              <a:buClr>
                <a:schemeClr val="bg1"/>
              </a:buClr>
              <a:buFont typeface="Arial" panose="020B0604020202020204" pitchFamily="34" charset="0"/>
              <a:buChar char="•"/>
            </a:pPr>
            <a:r>
              <a:rPr kumimoji="1" lang="en-US" altLang="zh-TW" sz="2400" dirty="0">
                <a:solidFill>
                  <a:schemeClr val="bg1"/>
                </a:solidFill>
                <a:latin typeface="Meiryo UI" panose="020B0604030504040204" pitchFamily="50" charset="-128"/>
                <a:ea typeface="Meiryo UI" panose="020B0604030504040204" pitchFamily="50" charset="-128"/>
                <a:cs typeface="Arial" panose="020B0604020202020204" pitchFamily="34" charset="0"/>
              </a:rPr>
              <a:t>2 x Intel</a:t>
            </a:r>
            <a:r>
              <a:rPr kumimoji="1" lang="en-US" altLang="zh-TW" sz="2400" baseline="30000" dirty="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kumimoji="1" lang="en-US" altLang="zh-TW" sz="2400" dirty="0">
                <a:solidFill>
                  <a:schemeClr val="bg1"/>
                </a:solidFill>
                <a:latin typeface="Meiryo UI" panose="020B0604030504040204" pitchFamily="50" charset="-128"/>
                <a:ea typeface="Meiryo UI" panose="020B0604030504040204" pitchFamily="50" charset="-128"/>
                <a:cs typeface="Arial" panose="020B0604020202020204" pitchFamily="34" charset="0"/>
              </a:rPr>
              <a:t> Xeon</a:t>
            </a:r>
            <a:r>
              <a:rPr kumimoji="1" lang="en-US" altLang="zh-TW" sz="2400" baseline="30000" dirty="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kumimoji="1" lang="en-US" altLang="zh-TW" sz="2400" dirty="0">
                <a:solidFill>
                  <a:schemeClr val="bg1"/>
                </a:solidFill>
                <a:latin typeface="Meiryo UI" panose="020B0604030504040204" pitchFamily="50" charset="-128"/>
                <a:ea typeface="Meiryo UI" panose="020B0604030504040204" pitchFamily="50" charset="-128"/>
                <a:cs typeface="Arial" panose="020B0604020202020204" pitchFamily="34" charset="0"/>
              </a:rPr>
              <a:t> Silver </a:t>
            </a:r>
            <a:r>
              <a:rPr lang="en-US" sz="2400" dirty="0" smtClean="0">
                <a:solidFill>
                  <a:schemeClr val="lt1"/>
                </a:solidFill>
                <a:latin typeface="Meiryo UI" panose="020B0604030504040204" pitchFamily="50" charset="-128"/>
                <a:ea typeface="Meiryo UI" panose="020B0604030504040204" pitchFamily="50" charset="-128"/>
              </a:rPr>
              <a:t>4309Y</a:t>
            </a:r>
            <a:endParaRPr sz="24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    </a:t>
            </a:r>
            <a:r>
              <a:rPr lang="en-US" sz="2400" dirty="0" smtClean="0">
                <a:solidFill>
                  <a:schemeClr val="lt1"/>
                </a:solidFill>
                <a:latin typeface="Meiryo UI" panose="020B0604030504040204" pitchFamily="50" charset="-128"/>
                <a:ea typeface="Meiryo UI" panose="020B0604030504040204" pitchFamily="50" charset="-128"/>
              </a:rPr>
              <a:t> 8</a:t>
            </a:r>
            <a:r>
              <a:rPr lang="en-US" sz="2400" dirty="0">
                <a:solidFill>
                  <a:schemeClr val="lt1"/>
                </a:solidFill>
                <a:latin typeface="Meiryo UI" panose="020B0604030504040204" pitchFamily="50" charset="-128"/>
                <a:ea typeface="Meiryo UI" panose="020B0604030504040204" pitchFamily="50" charset="-128"/>
              </a:rPr>
              <a:t>コア16スレッド、最大</a:t>
            </a:r>
            <a:r>
              <a:rPr lang="en-US" sz="2400" dirty="0" smtClean="0">
                <a:solidFill>
                  <a:schemeClr val="lt1"/>
                </a:solidFill>
                <a:latin typeface="Meiryo UI" panose="020B0604030504040204" pitchFamily="50" charset="-128"/>
                <a:ea typeface="Meiryo UI" panose="020B0604030504040204" pitchFamily="50" charset="-128"/>
              </a:rPr>
              <a:t>3.6GHz</a:t>
            </a:r>
            <a:endParaRPr sz="2400" dirty="0">
              <a:solidFill>
                <a:schemeClr val="lt1"/>
              </a:solidFill>
              <a:latin typeface="Meiryo UI" panose="020B0604030504040204" pitchFamily="50" charset="-128"/>
              <a:ea typeface="Meiryo UI" panose="020B0604030504040204" pitchFamily="50" charset="-128"/>
            </a:endParaRPr>
          </a:p>
        </p:txBody>
      </p:sp>
      <p:sp>
        <p:nvSpPr>
          <p:cNvPr id="246" name="Google Shape;246;p27"/>
          <p:cNvSpPr/>
          <p:nvPr/>
        </p:nvSpPr>
        <p:spPr>
          <a:xfrm>
            <a:off x="695068" y="4132952"/>
            <a:ext cx="2433850" cy="1010058"/>
          </a:xfrm>
          <a:prstGeom prst="roundRect">
            <a:avLst>
              <a:gd name="adj" fmla="val 4525"/>
            </a:avLst>
          </a:prstGeom>
          <a:gradFill>
            <a:gsLst>
              <a:gs pos="0">
                <a:srgbClr val="0F1E42"/>
              </a:gs>
              <a:gs pos="36000">
                <a:srgbClr val="0F1E42"/>
              </a:gs>
              <a:gs pos="76000">
                <a:srgbClr val="163D71"/>
              </a:gs>
              <a:gs pos="100000">
                <a:srgbClr val="0F1F44"/>
              </a:gs>
            </a:gsLst>
            <a:lin ang="5400000" scaled="0"/>
          </a:gradFill>
          <a:ln w="15875" cap="flat" cmpd="sng">
            <a:solidFill>
              <a:srgbClr val="18D6FC"/>
            </a:solidFill>
            <a:prstDash val="solid"/>
            <a:miter lim="800000"/>
            <a:headEnd type="none" w="sm" len="sm"/>
            <a:tailEnd type="none" w="sm" len="sm"/>
          </a:ln>
          <a:effectLst>
            <a:outerShdw blurRad="330200" dist="228600" dir="2700000" algn="tl" rotWithShape="0">
              <a:srgbClr val="030018"/>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47" name="Google Shape;247;p27"/>
          <p:cNvSpPr txBox="1"/>
          <p:nvPr/>
        </p:nvSpPr>
        <p:spPr>
          <a:xfrm>
            <a:off x="632356" y="4212844"/>
            <a:ext cx="2559274"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chemeClr val="lt1"/>
                </a:solidFill>
                <a:latin typeface="Meiryo UI" panose="020B0604030504040204" pitchFamily="50" charset="-128"/>
                <a:ea typeface="Meiryo UI" panose="020B0604030504040204" pitchFamily="50" charset="-128"/>
              </a:rPr>
              <a:t>Ice Lake SP</a:t>
            </a:r>
            <a:endParaRPr sz="3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CPUコードネーム</a:t>
            </a:r>
            <a:endParaRPr sz="1800" dirty="0">
              <a:solidFill>
                <a:schemeClr val="lt1"/>
              </a:solidFill>
              <a:latin typeface="Meiryo UI" panose="020B0604030504040204" pitchFamily="50" charset="-128"/>
              <a:ea typeface="Meiryo UI" panose="020B0604030504040204" pitchFamily="50" charset="-128"/>
            </a:endParaRPr>
          </a:p>
        </p:txBody>
      </p:sp>
      <p:sp>
        <p:nvSpPr>
          <p:cNvPr id="248" name="Google Shape;248;p27"/>
          <p:cNvSpPr/>
          <p:nvPr/>
        </p:nvSpPr>
        <p:spPr>
          <a:xfrm>
            <a:off x="3423605" y="4132952"/>
            <a:ext cx="2433850" cy="1010058"/>
          </a:xfrm>
          <a:prstGeom prst="roundRect">
            <a:avLst>
              <a:gd name="adj" fmla="val 4525"/>
            </a:avLst>
          </a:prstGeom>
          <a:gradFill>
            <a:gsLst>
              <a:gs pos="0">
                <a:srgbClr val="0F1E42"/>
              </a:gs>
              <a:gs pos="36000">
                <a:srgbClr val="0F1E42"/>
              </a:gs>
              <a:gs pos="76000">
                <a:srgbClr val="163D71"/>
              </a:gs>
              <a:gs pos="100000">
                <a:srgbClr val="0F1F44"/>
              </a:gs>
            </a:gsLst>
            <a:lin ang="5400000" scaled="0"/>
          </a:gradFill>
          <a:ln w="15875" cap="flat" cmpd="sng">
            <a:solidFill>
              <a:srgbClr val="18D6FC"/>
            </a:solidFill>
            <a:prstDash val="solid"/>
            <a:miter lim="800000"/>
            <a:headEnd type="none" w="sm" len="sm"/>
            <a:tailEnd type="none" w="sm" len="sm"/>
          </a:ln>
          <a:effectLst>
            <a:outerShdw blurRad="330200" dist="228600" dir="2700000" algn="tl" rotWithShape="0">
              <a:srgbClr val="030018"/>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49" name="Google Shape;249;p27"/>
          <p:cNvSpPr txBox="1"/>
          <p:nvPr/>
        </p:nvSpPr>
        <p:spPr>
          <a:xfrm>
            <a:off x="3360893" y="4212844"/>
            <a:ext cx="2559274"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chemeClr val="lt1"/>
                </a:solidFill>
                <a:latin typeface="Meiryo UI" panose="020B0604030504040204" pitchFamily="50" charset="-128"/>
                <a:ea typeface="Meiryo UI" panose="020B0604030504040204" pitchFamily="50" charset="-128"/>
              </a:rPr>
              <a:t>8 CH ECC</a:t>
            </a:r>
            <a:endParaRPr sz="3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RDIMM</a:t>
            </a:r>
            <a:endParaRPr sz="1800" dirty="0">
              <a:solidFill>
                <a:schemeClr val="lt1"/>
              </a:solidFill>
              <a:latin typeface="Meiryo UI" panose="020B0604030504040204" pitchFamily="50" charset="-128"/>
              <a:ea typeface="Meiryo UI" panose="020B0604030504040204" pitchFamily="50" charset="-128"/>
            </a:endParaRPr>
          </a:p>
        </p:txBody>
      </p:sp>
      <p:sp>
        <p:nvSpPr>
          <p:cNvPr id="250" name="Google Shape;250;p27"/>
          <p:cNvSpPr/>
          <p:nvPr/>
        </p:nvSpPr>
        <p:spPr>
          <a:xfrm>
            <a:off x="695068" y="5355589"/>
            <a:ext cx="2433850" cy="1010058"/>
          </a:xfrm>
          <a:prstGeom prst="roundRect">
            <a:avLst>
              <a:gd name="adj" fmla="val 4525"/>
            </a:avLst>
          </a:prstGeom>
          <a:gradFill>
            <a:gsLst>
              <a:gs pos="0">
                <a:srgbClr val="0F1E42"/>
              </a:gs>
              <a:gs pos="36000">
                <a:srgbClr val="0F1E42"/>
              </a:gs>
              <a:gs pos="76000">
                <a:srgbClr val="163D71"/>
              </a:gs>
              <a:gs pos="100000">
                <a:srgbClr val="0F1F44"/>
              </a:gs>
            </a:gsLst>
            <a:lin ang="5400000" scaled="0"/>
          </a:gradFill>
          <a:ln w="15875" cap="flat" cmpd="sng">
            <a:solidFill>
              <a:srgbClr val="18D6FC"/>
            </a:solidFill>
            <a:prstDash val="solid"/>
            <a:miter lim="800000"/>
            <a:headEnd type="none" w="sm" len="sm"/>
            <a:tailEnd type="none" w="sm" len="sm"/>
          </a:ln>
          <a:effectLst>
            <a:outerShdw blurRad="330200" dist="228600" dir="2700000" algn="tl" rotWithShape="0">
              <a:srgbClr val="030018"/>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51" name="Google Shape;251;p27"/>
          <p:cNvSpPr txBox="1"/>
          <p:nvPr/>
        </p:nvSpPr>
        <p:spPr>
          <a:xfrm>
            <a:off x="632356" y="5445119"/>
            <a:ext cx="2559274"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chemeClr val="lt1"/>
                </a:solidFill>
                <a:latin typeface="Meiryo UI" panose="020B0604030504040204" pitchFamily="50" charset="-128"/>
                <a:ea typeface="Meiryo UI" panose="020B0604030504040204" pitchFamily="50" charset="-128"/>
              </a:rPr>
              <a:t>10nm</a:t>
            </a:r>
            <a:endParaRPr sz="3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リソグラフィ</a:t>
            </a:r>
            <a:r>
              <a:rPr lang="en-US" sz="1800" dirty="0">
                <a:solidFill>
                  <a:schemeClr val="lt1"/>
                </a:solidFill>
                <a:latin typeface="Meiryo UI" panose="020B0604030504040204" pitchFamily="50" charset="-128"/>
                <a:ea typeface="Meiryo UI" panose="020B0604030504040204" pitchFamily="50" charset="-128"/>
              </a:rPr>
              <a:t>ー</a:t>
            </a:r>
            <a:endParaRPr sz="1800" dirty="0">
              <a:solidFill>
                <a:schemeClr val="lt1"/>
              </a:solidFill>
              <a:latin typeface="Meiryo UI" panose="020B0604030504040204" pitchFamily="50" charset="-128"/>
              <a:ea typeface="Meiryo UI" panose="020B0604030504040204" pitchFamily="50" charset="-128"/>
            </a:endParaRPr>
          </a:p>
        </p:txBody>
      </p:sp>
      <p:sp>
        <p:nvSpPr>
          <p:cNvPr id="252" name="Google Shape;252;p27"/>
          <p:cNvSpPr/>
          <p:nvPr/>
        </p:nvSpPr>
        <p:spPr>
          <a:xfrm>
            <a:off x="3423605" y="5355589"/>
            <a:ext cx="2433850" cy="1010058"/>
          </a:xfrm>
          <a:prstGeom prst="roundRect">
            <a:avLst>
              <a:gd name="adj" fmla="val 4525"/>
            </a:avLst>
          </a:prstGeom>
          <a:gradFill>
            <a:gsLst>
              <a:gs pos="0">
                <a:srgbClr val="0F1E42"/>
              </a:gs>
              <a:gs pos="36000">
                <a:srgbClr val="0F1E42"/>
              </a:gs>
              <a:gs pos="76000">
                <a:srgbClr val="163D71"/>
              </a:gs>
              <a:gs pos="100000">
                <a:srgbClr val="0F1F44"/>
              </a:gs>
            </a:gsLst>
            <a:lin ang="5400000" scaled="0"/>
          </a:gradFill>
          <a:ln w="15875" cap="flat" cmpd="sng">
            <a:solidFill>
              <a:srgbClr val="18D6FC"/>
            </a:solidFill>
            <a:prstDash val="solid"/>
            <a:miter lim="800000"/>
            <a:headEnd type="none" w="sm" len="sm"/>
            <a:tailEnd type="none" w="sm" len="sm"/>
          </a:ln>
          <a:effectLst>
            <a:outerShdw blurRad="330200" dist="228600" dir="2700000" algn="tl" rotWithShape="0">
              <a:srgbClr val="030018"/>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53" name="Google Shape;253;p27"/>
          <p:cNvSpPr txBox="1"/>
          <p:nvPr/>
        </p:nvSpPr>
        <p:spPr>
          <a:xfrm>
            <a:off x="3360893" y="5445118"/>
            <a:ext cx="2559274"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err="1">
                <a:solidFill>
                  <a:schemeClr val="lt1"/>
                </a:solidFill>
                <a:latin typeface="Meiryo UI" panose="020B0604030504040204" pitchFamily="50" charset="-128"/>
                <a:ea typeface="Meiryo UI" panose="020B0604030504040204" pitchFamily="50" charset="-128"/>
              </a:rPr>
              <a:t>PCIe</a:t>
            </a:r>
            <a:r>
              <a:rPr lang="en-US" sz="3000" b="1" dirty="0">
                <a:solidFill>
                  <a:schemeClr val="lt1"/>
                </a:solidFill>
                <a:latin typeface="Meiryo UI" panose="020B0604030504040204" pitchFamily="50" charset="-128"/>
                <a:ea typeface="Meiryo UI" panose="020B0604030504040204" pitchFamily="50" charset="-128"/>
              </a:rPr>
              <a:t> 4.0</a:t>
            </a:r>
            <a:endParaRPr sz="3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超高速</a:t>
            </a:r>
            <a:endParaRPr sz="1800" dirty="0">
              <a:solidFill>
                <a:schemeClr val="lt1"/>
              </a:solidFill>
              <a:latin typeface="Meiryo UI" panose="020B0604030504040204" pitchFamily="50" charset="-128"/>
              <a:ea typeface="Meiryo UI" panose="020B0604030504040204" pitchFamily="50" charset="-128"/>
            </a:endParaRPr>
          </a:p>
        </p:txBody>
      </p:sp>
      <p:pic>
        <p:nvPicPr>
          <p:cNvPr id="254" name="Google Shape;254;p27"/>
          <p:cNvPicPr preferRelativeResize="0"/>
          <p:nvPr/>
        </p:nvPicPr>
        <p:blipFill rotWithShape="1">
          <a:blip r:embed="rId4">
            <a:alphaModFix/>
          </a:blip>
          <a:srcRect/>
          <a:stretch/>
        </p:blipFill>
        <p:spPr>
          <a:xfrm>
            <a:off x="7919925" y="2174693"/>
            <a:ext cx="2139739" cy="751762"/>
          </a:xfrm>
          <a:prstGeom prst="rect">
            <a:avLst/>
          </a:prstGeom>
          <a:noFill/>
          <a:ln>
            <a:noFill/>
          </a:ln>
        </p:spPr>
      </p:pic>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5365</Words>
  <Application>Microsoft Office PowerPoint</Application>
  <PresentationFormat>Widescreen</PresentationFormat>
  <Paragraphs>737</Paragraphs>
  <Slides>59</Slides>
  <Notes>57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arial微軟正黑體</vt:lpstr>
      <vt:lpstr>ＭＳ Ｐゴシック</vt:lpstr>
      <vt:lpstr>Noto Sans Symbols</vt:lpstr>
      <vt:lpstr>新細明體</vt:lpstr>
      <vt:lpstr>Arial</vt:lpstr>
      <vt:lpstr>Calibri</vt:lpstr>
      <vt:lpstr>Meiryo UI</vt:lpstr>
      <vt:lpstr>Microsoft JhengHei</vt:lpstr>
      <vt:lpstr>Roboto</vt:lpstr>
      <vt:lpstr>Wingdings</vt:lpstr>
      <vt:lpstr>Office 佈景主題</vt:lpstr>
      <vt:lpstr>PowerPoint Presentation</vt:lpstr>
      <vt:lpstr>PowerPoint Presentation</vt:lpstr>
      <vt:lpstr>PowerPoint Presentation</vt:lpstr>
      <vt:lpstr>最高のパフォーマンスを得るには、SSDを 使用する必要があります。 SSDの選び方は？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25GbE/10GbE/1GbEトランシーバーをサポート 様々なネットワーク環境に対応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Kernel 5.10 LTS</vt:lpstr>
      <vt:lpstr>PowerPoint Presentation</vt:lpstr>
      <vt:lpstr>PowerPoint Presentation</vt:lpstr>
      <vt:lpstr>専用ZIL-SLOG</vt:lpstr>
      <vt:lpstr>完全なデータバックアップ保護を提供する ライセンス不要のバックアップソリューション</vt:lpstr>
      <vt:lpstr>重複排除を伴うバックアップ3-2-1プラクティスを実現する使いやすいHBS3.0アプリ</vt:lpstr>
      <vt:lpstr>リアルタイムのSnapSyncにより、 最小限のRPOでディザスタリカバリを実現</vt:lpstr>
      <vt:lpstr>PowerPoint Presentation</vt:lpstr>
      <vt:lpstr>PowerPoint Presentation</vt:lpstr>
      <vt:lpstr>PowerPoint Presentation</vt:lpstr>
      <vt:lpstr>PowerPoint Presentation</vt:lpstr>
      <vt:lpstr>Hyper DataProtector : ライセンスフリーのVMware®およびHyper-Vバックアップアプライアンス</vt:lpstr>
      <vt:lpstr>PowerPoint Presentation</vt:lpstr>
      <vt:lpstr>HybridMountは、ファイルベースのクラウドストレージゲートウェイに2つのモードを提供します</vt:lpstr>
      <vt:lpstr>ビジネスデータをクラウドにバックアップ VJBODクラウドで柔軟・経済的・安全に</vt:lpstr>
      <vt:lpstr>PowerPoint Presentation</vt:lpstr>
      <vt:lpstr>仮想マシンとコンテナをホストする オールインワンソリューション</vt:lpstr>
      <vt:lpstr>企業やワークグループに適した 仮想NASソリューション</vt:lpstr>
      <vt:lpstr>PowerPoint Presentation</vt:lpstr>
      <vt:lpstr>QNAP NAS、QVR Elite、およびIPカメラを使用して包括的な監視システムを構築</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2022-03-01T02:43:58Z</dcterms:modified>
</cp:coreProperties>
</file>