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70" r:id="rId2"/>
    <p:sldId id="276" r:id="rId3"/>
    <p:sldId id="293" r:id="rId4"/>
    <p:sldId id="283" r:id="rId5"/>
    <p:sldId id="284" r:id="rId6"/>
    <p:sldId id="326" r:id="rId7"/>
    <p:sldId id="302" r:id="rId8"/>
    <p:sldId id="287" r:id="rId9"/>
    <p:sldId id="289" r:id="rId10"/>
    <p:sldId id="317" r:id="rId11"/>
    <p:sldId id="291" r:id="rId12"/>
    <p:sldId id="288" r:id="rId13"/>
    <p:sldId id="292" r:id="rId14"/>
    <p:sldId id="290" r:id="rId15"/>
    <p:sldId id="313" r:id="rId16"/>
    <p:sldId id="314" r:id="rId17"/>
    <p:sldId id="325" r:id="rId18"/>
    <p:sldId id="327" r:id="rId19"/>
    <p:sldId id="318" r:id="rId20"/>
    <p:sldId id="315" r:id="rId21"/>
    <p:sldId id="316" r:id="rId22"/>
    <p:sldId id="319" r:id="rId23"/>
    <p:sldId id="311" r:id="rId24"/>
    <p:sldId id="312" r:id="rId25"/>
    <p:sldId id="320" r:id="rId26"/>
    <p:sldId id="309" r:id="rId27"/>
    <p:sldId id="310" r:id="rId28"/>
    <p:sldId id="321" r:id="rId29"/>
    <p:sldId id="307" r:id="rId30"/>
    <p:sldId id="308" r:id="rId31"/>
    <p:sldId id="322" r:id="rId32"/>
    <p:sldId id="323" r:id="rId33"/>
    <p:sldId id="305" r:id="rId34"/>
    <p:sldId id="306" r:id="rId35"/>
    <p:sldId id="303" r:id="rId36"/>
    <p:sldId id="304" r:id="rId37"/>
    <p:sldId id="324" r:id="rId38"/>
    <p:sldId id="297" r:id="rId39"/>
    <p:sldId id="298" r:id="rId40"/>
    <p:sldId id="295" r:id="rId41"/>
    <p:sldId id="296" r:id="rId42"/>
    <p:sldId id="261" r:id="rId4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29" userDrawn="1">
          <p15:clr>
            <a:srgbClr val="A4A3A4"/>
          </p15:clr>
        </p15:guide>
        <p15:guide id="2" orient="horz" pos="4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F1"/>
    <a:srgbClr val="F9F9F9"/>
    <a:srgbClr val="101010"/>
    <a:srgbClr val="A7BDD1"/>
    <a:srgbClr val="A4BACF"/>
    <a:srgbClr val="4C65A1"/>
    <a:srgbClr val="E6E6E6"/>
    <a:srgbClr val="0D0D0D"/>
    <a:srgbClr val="73D3CE"/>
    <a:srgbClr val="41C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474F3F-A5F4-4306-95E4-745502B813F8}" v="1895" dt="2022-02-24T08:47:00.747"/>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12" d="100"/>
          <a:sy n="112" d="100"/>
        </p:scale>
        <p:origin x="758" y="62"/>
      </p:cViewPr>
      <p:guideLst>
        <p:guide pos="529"/>
        <p:guide orient="horz" pos="436"/>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2022/2/25</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2022/2/25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28</a:t>
            </a:fld>
            <a:endParaRPr lang="zh-TW" altLang="en-US"/>
          </a:p>
        </p:txBody>
      </p:sp>
    </p:spTree>
    <p:extLst>
      <p:ext uri="{BB962C8B-B14F-4D97-AF65-F5344CB8AC3E}">
        <p14:creationId xmlns:p14="http://schemas.microsoft.com/office/powerpoint/2010/main" val="257743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31</a:t>
            </a:fld>
            <a:endParaRPr lang="zh-TW" altLang="en-US"/>
          </a:p>
        </p:txBody>
      </p:sp>
    </p:spTree>
    <p:extLst>
      <p:ext uri="{BB962C8B-B14F-4D97-AF65-F5344CB8AC3E}">
        <p14:creationId xmlns:p14="http://schemas.microsoft.com/office/powerpoint/2010/main" val="3955107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32</a:t>
            </a:fld>
            <a:endParaRPr lang="zh-TW" altLang="en-US"/>
          </a:p>
        </p:txBody>
      </p:sp>
    </p:spTree>
    <p:extLst>
      <p:ext uri="{BB962C8B-B14F-4D97-AF65-F5344CB8AC3E}">
        <p14:creationId xmlns:p14="http://schemas.microsoft.com/office/powerpoint/2010/main" val="1665028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37</a:t>
            </a:fld>
            <a:endParaRPr lang="zh-TW" altLang="en-US"/>
          </a:p>
        </p:txBody>
      </p:sp>
    </p:spTree>
    <p:extLst>
      <p:ext uri="{BB962C8B-B14F-4D97-AF65-F5344CB8AC3E}">
        <p14:creationId xmlns:p14="http://schemas.microsoft.com/office/powerpoint/2010/main" val="3268958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85A17B6-6A25-40FC-BEC1-3CD1B6CFF0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354476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自訂版面配置">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BF4FB81-E24B-472A-A8A0-D114E93AE9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8839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F7C6D4F-9F06-46D4-9D40-A136D9DB15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2287105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B968DEA-EDD2-4048-B0B0-F97082FD3B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666"/>
            <a:ext cx="12189630" cy="6856667"/>
          </a:xfrm>
          <a:prstGeom prst="rect">
            <a:avLst/>
          </a:prstGeom>
        </p:spPr>
      </p:pic>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5737" y="1533525"/>
            <a:ext cx="11820525" cy="5324474"/>
          </a:xfrm>
          <a:prstGeom prst="rect">
            <a:avLst/>
          </a:prstGeom>
        </p:spPr>
      </p:pic>
      <p:sp>
        <p:nvSpPr>
          <p:cNvPr id="2" name="矩形 1">
            <a:extLst>
              <a:ext uri="{FF2B5EF4-FFF2-40B4-BE49-F238E27FC236}">
                <a16:creationId xmlns:a16="http://schemas.microsoft.com/office/drawing/2014/main" id="{B7463E36-229E-4887-B763-EE77FD7D171D}"/>
              </a:ext>
            </a:extLst>
          </p:cNvPr>
          <p:cNvSpPr/>
          <p:nvPr userDrawn="1"/>
        </p:nvSpPr>
        <p:spPr>
          <a:xfrm>
            <a:off x="185737" y="1636296"/>
            <a:ext cx="11820525" cy="52217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標題版面配置區 1">
            <a:extLst>
              <a:ext uri="{FF2B5EF4-FFF2-40B4-BE49-F238E27FC236}">
                <a16:creationId xmlns:a16="http://schemas.microsoft.com/office/drawing/2014/main" id="{8B0BC42A-13E5-4F47-BF00-A12ECD35360F}"/>
              </a:ext>
            </a:extLst>
          </p:cNvPr>
          <p:cNvSpPr>
            <a:spLocks noGrp="1"/>
          </p:cNvSpPr>
          <p:nvPr>
            <p:ph type="title"/>
          </p:nvPr>
        </p:nvSpPr>
        <p:spPr>
          <a:xfrm>
            <a:off x="714376" y="207295"/>
            <a:ext cx="11291886" cy="1325563"/>
          </a:xfrm>
          <a:prstGeom prst="rect">
            <a:avLst/>
          </a:prstGeom>
        </p:spPr>
        <p:txBody>
          <a:bodyPr vert="horz" lIns="91440" tIns="45720" rIns="91440" bIns="45720" rtlCol="0" anchor="ctr">
            <a:normAutofit/>
          </a:bodyPr>
          <a:lstStyle>
            <a:lvl1pPr>
              <a:defRPr sz="4400" b="1">
                <a:latin typeface="+mj-lt"/>
              </a:defRPr>
            </a:lvl1pPr>
          </a:lstStyle>
          <a:p>
            <a:r>
              <a:rPr lang="zh-TW" altLang="en-US"/>
              <a:t>按一下以編輯母片標題樣式</a:t>
            </a:r>
          </a:p>
        </p:txBody>
      </p:sp>
    </p:spTree>
    <p:extLst>
      <p:ext uri="{BB962C8B-B14F-4D97-AF65-F5344CB8AC3E}">
        <p14:creationId xmlns:p14="http://schemas.microsoft.com/office/powerpoint/2010/main" val="3240160726"/>
      </p:ext>
    </p:extLst>
  </p:cSld>
  <p:clrMapOvr>
    <a:masterClrMapping/>
  </p:clrMapOvr>
  <p:extLst>
    <p:ext uri="{DCECCB84-F9BA-43D5-87BE-67443E8EF086}">
      <p15:sldGuideLst xmlns:p15="http://schemas.microsoft.com/office/powerpoint/2012/main">
        <p15:guide id="1" pos="5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E8173620-4D6B-46D0-BD53-80DE9068F5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1338190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835FFD88-5761-4E10-9558-7D73215A51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309672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5BF54C-8E18-4DC2-B080-A2A8534A8A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666"/>
            <a:ext cx="12189629" cy="6856667"/>
          </a:xfrm>
          <a:prstGeom prst="rect">
            <a:avLst/>
          </a:prstGeom>
        </p:spPr>
      </p:pic>
    </p:spTree>
    <p:extLst>
      <p:ext uri="{BB962C8B-B14F-4D97-AF65-F5344CB8AC3E}">
        <p14:creationId xmlns:p14="http://schemas.microsoft.com/office/powerpoint/2010/main" val="3631378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7B5C05D-F43A-4D6B-B66C-18FE52C564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7"/>
            <a:ext cx="12188952" cy="6856285"/>
          </a:xfrm>
          <a:prstGeom prst="rect">
            <a:avLst/>
          </a:prstGeom>
        </p:spPr>
      </p:pic>
    </p:spTree>
    <p:extLst>
      <p:ext uri="{BB962C8B-B14F-4D97-AF65-F5344CB8AC3E}">
        <p14:creationId xmlns:p14="http://schemas.microsoft.com/office/powerpoint/2010/main" val="3234002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9E3C58C-5AD9-4200-829D-81C30224FF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6" y="2451"/>
            <a:ext cx="12189628" cy="6853097"/>
          </a:xfrm>
          <a:prstGeom prst="rect">
            <a:avLst/>
          </a:prstGeom>
        </p:spPr>
      </p:pic>
    </p:spTree>
    <p:extLst>
      <p:ext uri="{BB962C8B-B14F-4D97-AF65-F5344CB8AC3E}">
        <p14:creationId xmlns:p14="http://schemas.microsoft.com/office/powerpoint/2010/main" val="1311465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0690E9-B52A-4CE8-B1F3-A2FD7CF61C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785"/>
            <a:ext cx="12191999" cy="6854430"/>
          </a:xfrm>
          <a:prstGeom prst="rect">
            <a:avLst/>
          </a:prstGeom>
        </p:spPr>
      </p:pic>
    </p:spTree>
    <p:extLst>
      <p:ext uri="{BB962C8B-B14F-4D97-AF65-F5344CB8AC3E}">
        <p14:creationId xmlns:p14="http://schemas.microsoft.com/office/powerpoint/2010/main" val="400509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自訂版面配置">
    <p:spTree>
      <p:nvGrpSpPr>
        <p:cNvPr id="1" name=""/>
        <p:cNvGrpSpPr/>
        <p:nvPr/>
      </p:nvGrpSpPr>
      <p:grpSpPr>
        <a:xfrm>
          <a:off x="0" y="0"/>
          <a:ext cx="0" cy="0"/>
          <a:chOff x="0" y="0"/>
          <a:chExt cx="0" cy="0"/>
        </a:xfrm>
      </p:grpSpPr>
      <p:pic>
        <p:nvPicPr>
          <p:cNvPr id="4" name="圖形 3">
            <a:extLst>
              <a:ext uri="{FF2B5EF4-FFF2-40B4-BE49-F238E27FC236}">
                <a16:creationId xmlns:a16="http://schemas.microsoft.com/office/drawing/2014/main" id="{53ED848D-26A6-43DF-A0F3-01810F4B42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3488" y="203275"/>
            <a:ext cx="11205019" cy="6451449"/>
          </a:xfrm>
          <a:prstGeom prst="rect">
            <a:avLst/>
          </a:prstGeom>
        </p:spPr>
      </p:pic>
      <p:cxnSp>
        <p:nvCxnSpPr>
          <p:cNvPr id="5" name="直線接點 4">
            <a:extLst>
              <a:ext uri="{FF2B5EF4-FFF2-40B4-BE49-F238E27FC236}">
                <a16:creationId xmlns:a16="http://schemas.microsoft.com/office/drawing/2014/main" id="{1C1AAAA1-687C-4816-B4B8-D6ED22D8946E}"/>
              </a:ext>
            </a:extLst>
          </p:cNvPr>
          <p:cNvCxnSpPr/>
          <p:nvPr userDrawn="1"/>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A9959412-FE44-4520-B5A3-593CFEC3460C}"/>
              </a:ext>
            </a:extLst>
          </p:cNvPr>
          <p:cNvCxnSpPr/>
          <p:nvPr userDrawn="1"/>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227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2022/2/25</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68" r:id="rId3"/>
    <p:sldLayoutId id="2147483663" r:id="rId4"/>
    <p:sldLayoutId id="2147483669" r:id="rId5"/>
    <p:sldLayoutId id="2147483670" r:id="rId6"/>
    <p:sldLayoutId id="2147483671" r:id="rId7"/>
    <p:sldLayoutId id="2147483666" r:id="rId8"/>
    <p:sldLayoutId id="2147483673" r:id="rId9"/>
    <p:sldLayoutId id="2147483672" r:id="rId10"/>
    <p:sldLayoutId id="2147483664" r:id="rId11"/>
  </p:sldLayoutIdLst>
  <p:txStyles>
    <p:title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56.png"/><Relationship Id="rId7" Type="http://schemas.openxmlformats.org/officeDocument/2006/relationships/image" Target="../media/image58.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55.png"/><Relationship Id="rId16" Type="http://schemas.openxmlformats.org/officeDocument/2006/relationships/image" Target="../media/image66.png"/><Relationship Id="rId1" Type="http://schemas.openxmlformats.org/officeDocument/2006/relationships/slideLayout" Target="../slideLayouts/slideLayout10.xml"/><Relationship Id="rId6" Type="http://schemas.openxmlformats.org/officeDocument/2006/relationships/image" Target="../media/image57.png"/><Relationship Id="rId11" Type="http://schemas.microsoft.com/office/2007/relationships/hdphoto" Target="../media/hdphoto1.wdp"/><Relationship Id="rId5" Type="http://schemas.openxmlformats.org/officeDocument/2006/relationships/image" Target="../media/image44.svg"/><Relationship Id="rId15" Type="http://schemas.openxmlformats.org/officeDocument/2006/relationships/image" Target="../media/image65.svg"/><Relationship Id="rId10" Type="http://schemas.openxmlformats.org/officeDocument/2006/relationships/image" Target="../media/image61.png"/><Relationship Id="rId19" Type="http://schemas.openxmlformats.org/officeDocument/2006/relationships/image" Target="../media/image69.svg"/><Relationship Id="rId4" Type="http://schemas.openxmlformats.org/officeDocument/2006/relationships/image" Target="../media/image43.png"/><Relationship Id="rId9" Type="http://schemas.openxmlformats.org/officeDocument/2006/relationships/image" Target="../media/image60.svg"/><Relationship Id="rId1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png"/><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2.png"/><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10.xml"/><Relationship Id="rId6" Type="http://schemas.openxmlformats.org/officeDocument/2006/relationships/image" Target="../media/image76.png"/><Relationship Id="rId5" Type="http://schemas.openxmlformats.org/officeDocument/2006/relationships/image" Target="../media/image53.png"/><Relationship Id="rId10" Type="http://schemas.openxmlformats.org/officeDocument/2006/relationships/image" Target="../media/image80.svg"/><Relationship Id="rId4" Type="http://schemas.openxmlformats.org/officeDocument/2006/relationships/image" Target="../media/image75.pn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5.png"/><Relationship Id="rId3" Type="http://schemas.openxmlformats.org/officeDocument/2006/relationships/image" Target="../media/image82.png"/><Relationship Id="rId7" Type="http://schemas.microsoft.com/office/2007/relationships/hdphoto" Target="../media/hdphoto2.wdp"/><Relationship Id="rId12" Type="http://schemas.openxmlformats.org/officeDocument/2006/relationships/image" Target="../media/image80.svg"/><Relationship Id="rId2" Type="http://schemas.openxmlformats.org/officeDocument/2006/relationships/image" Target="../media/image81.png"/><Relationship Id="rId1" Type="http://schemas.openxmlformats.org/officeDocument/2006/relationships/slideLayout" Target="../slideLayouts/slideLayout10.xml"/><Relationship Id="rId6" Type="http://schemas.openxmlformats.org/officeDocument/2006/relationships/image" Target="../media/image83.png"/><Relationship Id="rId11" Type="http://schemas.openxmlformats.org/officeDocument/2006/relationships/image" Target="../media/image79.png"/><Relationship Id="rId5" Type="http://schemas.openxmlformats.org/officeDocument/2006/relationships/image" Target="../media/image44.svg"/><Relationship Id="rId10" Type="http://schemas.openxmlformats.org/officeDocument/2006/relationships/image" Target="../media/image78.svg"/><Relationship Id="rId4" Type="http://schemas.openxmlformats.org/officeDocument/2006/relationships/image" Target="../media/image43.png"/><Relationship Id="rId9" Type="http://schemas.openxmlformats.org/officeDocument/2006/relationships/image" Target="../media/image77.png"/><Relationship Id="rId14" Type="http://schemas.openxmlformats.org/officeDocument/2006/relationships/image" Target="../media/image86.sv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8.svg"/><Relationship Id="rId7" Type="http://schemas.openxmlformats.org/officeDocument/2006/relationships/image" Target="../media/image17.svg"/><Relationship Id="rId12" Type="http://schemas.openxmlformats.org/officeDocument/2006/relationships/image" Target="../media/image95.svg"/><Relationship Id="rId2" Type="http://schemas.openxmlformats.org/officeDocument/2006/relationships/image" Target="../media/image87.png"/><Relationship Id="rId16" Type="http://schemas.openxmlformats.org/officeDocument/2006/relationships/image" Target="../media/image99.svg"/><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image" Target="../media/image94.png"/><Relationship Id="rId5" Type="http://schemas.openxmlformats.org/officeDocument/2006/relationships/image" Target="../media/image90.svg"/><Relationship Id="rId15" Type="http://schemas.openxmlformats.org/officeDocument/2006/relationships/image" Target="../media/image98.png"/><Relationship Id="rId10" Type="http://schemas.openxmlformats.org/officeDocument/2006/relationships/image" Target="../media/image93.svg"/><Relationship Id="rId4" Type="http://schemas.openxmlformats.org/officeDocument/2006/relationships/image" Target="../media/image89.png"/><Relationship Id="rId9" Type="http://schemas.openxmlformats.org/officeDocument/2006/relationships/image" Target="../media/image92.png"/><Relationship Id="rId14" Type="http://schemas.openxmlformats.org/officeDocument/2006/relationships/image" Target="../media/image97.sv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0.png"/><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18" Type="http://schemas.openxmlformats.org/officeDocument/2006/relationships/image" Target="../media/image115.png"/><Relationship Id="rId3" Type="http://schemas.openxmlformats.org/officeDocument/2006/relationships/image" Target="../media/image102.svg"/><Relationship Id="rId7" Type="http://schemas.openxmlformats.org/officeDocument/2006/relationships/image" Target="../media/image104.svg"/><Relationship Id="rId12" Type="http://schemas.openxmlformats.org/officeDocument/2006/relationships/image" Target="../media/image109.png"/><Relationship Id="rId17" Type="http://schemas.openxmlformats.org/officeDocument/2006/relationships/image" Target="../media/image114.svg"/><Relationship Id="rId2" Type="http://schemas.openxmlformats.org/officeDocument/2006/relationships/image" Target="../media/image101.png"/><Relationship Id="rId16" Type="http://schemas.openxmlformats.org/officeDocument/2006/relationships/image" Target="../media/image113.png"/><Relationship Id="rId1" Type="http://schemas.openxmlformats.org/officeDocument/2006/relationships/slideLayout" Target="../slideLayouts/slideLayout10.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39.svg"/><Relationship Id="rId15" Type="http://schemas.openxmlformats.org/officeDocument/2006/relationships/image" Target="../media/image112.svg"/><Relationship Id="rId10" Type="http://schemas.openxmlformats.org/officeDocument/2006/relationships/image" Target="../media/image107.png"/><Relationship Id="rId4" Type="http://schemas.openxmlformats.org/officeDocument/2006/relationships/image" Target="../media/image38.png"/><Relationship Id="rId9" Type="http://schemas.openxmlformats.org/officeDocument/2006/relationships/image" Target="../media/image106.svg"/><Relationship Id="rId14" Type="http://schemas.openxmlformats.org/officeDocument/2006/relationships/image" Target="../media/image111.png"/></Relationships>
</file>

<file path=ppt/slides/_rels/slide2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116.png"/><Relationship Id="rId5" Type="http://schemas.openxmlformats.org/officeDocument/2006/relationships/image" Target="../media/image44.sv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svg"/><Relationship Id="rId18" Type="http://schemas.openxmlformats.org/officeDocument/2006/relationships/image" Target="../media/image131.png"/><Relationship Id="rId3" Type="http://schemas.openxmlformats.org/officeDocument/2006/relationships/image" Target="../media/image118.svg"/><Relationship Id="rId7" Type="http://schemas.openxmlformats.org/officeDocument/2006/relationships/image" Target="../media/image120.svg"/><Relationship Id="rId12" Type="http://schemas.openxmlformats.org/officeDocument/2006/relationships/image" Target="../media/image125.png"/><Relationship Id="rId17" Type="http://schemas.openxmlformats.org/officeDocument/2006/relationships/image" Target="../media/image130.svg"/><Relationship Id="rId2" Type="http://schemas.openxmlformats.org/officeDocument/2006/relationships/image" Target="../media/image117.png"/><Relationship Id="rId16" Type="http://schemas.openxmlformats.org/officeDocument/2006/relationships/image" Target="../media/image129.png"/><Relationship Id="rId1" Type="http://schemas.openxmlformats.org/officeDocument/2006/relationships/slideLayout" Target="../slideLayouts/slideLayout10.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88.svg"/><Relationship Id="rId15" Type="http://schemas.openxmlformats.org/officeDocument/2006/relationships/image" Target="../media/image128.svg"/><Relationship Id="rId10" Type="http://schemas.openxmlformats.org/officeDocument/2006/relationships/image" Target="../media/image123.png"/><Relationship Id="rId4" Type="http://schemas.openxmlformats.org/officeDocument/2006/relationships/image" Target="../media/image87.png"/><Relationship Id="rId9" Type="http://schemas.openxmlformats.org/officeDocument/2006/relationships/image" Target="../media/image122.svg"/><Relationship Id="rId14" Type="http://schemas.openxmlformats.org/officeDocument/2006/relationships/image" Target="../media/image127.png"/></Relationships>
</file>

<file path=ppt/slides/_rels/slide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2.png"/><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9.svg"/></Relationships>
</file>

<file path=ppt/slides/_rels/slide28.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133.png"/><Relationship Id="rId7" Type="http://schemas.openxmlformats.org/officeDocument/2006/relationships/image" Target="../media/image137.svg"/><Relationship Id="rId12" Type="http://schemas.openxmlformats.org/officeDocument/2006/relationships/image" Target="../media/image142.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36.png"/><Relationship Id="rId11" Type="http://schemas.openxmlformats.org/officeDocument/2006/relationships/image" Target="../media/image141.svg"/><Relationship Id="rId5" Type="http://schemas.openxmlformats.org/officeDocument/2006/relationships/image" Target="../media/image135.sv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svg"/></Relationships>
</file>

<file path=ppt/slides/_rels/slide2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svg"/><Relationship Id="rId21" Type="http://schemas.openxmlformats.org/officeDocument/2006/relationships/image" Target="../media/image37.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144.png"/><Relationship Id="rId5" Type="http://schemas.openxmlformats.org/officeDocument/2006/relationships/image" Target="../media/image44.sv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svg"/><Relationship Id="rId3" Type="http://schemas.openxmlformats.org/officeDocument/2006/relationships/image" Target="../media/image145.png"/><Relationship Id="rId7" Type="http://schemas.openxmlformats.org/officeDocument/2006/relationships/image" Target="../media/image149.svg"/><Relationship Id="rId12" Type="http://schemas.openxmlformats.org/officeDocument/2006/relationships/image" Target="../media/image154.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48.png"/><Relationship Id="rId11" Type="http://schemas.openxmlformats.org/officeDocument/2006/relationships/image" Target="../media/image153.svg"/><Relationship Id="rId5" Type="http://schemas.openxmlformats.org/officeDocument/2006/relationships/image" Target="../media/image147.svg"/><Relationship Id="rId15" Type="http://schemas.openxmlformats.org/officeDocument/2006/relationships/image" Target="../media/image157.sv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svg"/><Relationship Id="rId14" Type="http://schemas.openxmlformats.org/officeDocument/2006/relationships/image" Target="../media/image156.png"/></Relationships>
</file>

<file path=ppt/slides/_rels/slide32.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61.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60.png"/><Relationship Id="rId5" Type="http://schemas.openxmlformats.org/officeDocument/2006/relationships/image" Target="../media/image159.svg"/><Relationship Id="rId4" Type="http://schemas.openxmlformats.org/officeDocument/2006/relationships/image" Target="../media/image158.png"/></Relationships>
</file>

<file path=ppt/slides/_rels/slide3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2.png"/><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9.svg"/></Relationships>
</file>

<file path=ppt/slides/_rels/slide3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3.png"/><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9.svg"/></Relationships>
</file>

<file path=ppt/slides/_rels/slide37.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svg"/><Relationship Id="rId3" Type="http://schemas.openxmlformats.org/officeDocument/2006/relationships/image" Target="../media/image164.png"/><Relationship Id="rId7" Type="http://schemas.openxmlformats.org/officeDocument/2006/relationships/image" Target="../media/image168.svg"/><Relationship Id="rId12" Type="http://schemas.openxmlformats.org/officeDocument/2006/relationships/image" Target="../media/image173.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67.png"/><Relationship Id="rId11" Type="http://schemas.openxmlformats.org/officeDocument/2006/relationships/image" Target="../media/image172.svg"/><Relationship Id="rId5" Type="http://schemas.openxmlformats.org/officeDocument/2006/relationships/image" Target="../media/image166.sv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svg"/></Relationships>
</file>

<file path=ppt/slides/_rels/slide3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5.png"/><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79.svg"/><Relationship Id="rId18" Type="http://schemas.openxmlformats.org/officeDocument/2006/relationships/image" Target="../media/image182.png"/><Relationship Id="rId3" Type="http://schemas.openxmlformats.org/officeDocument/2006/relationships/image" Target="../media/image39.svg"/><Relationship Id="rId7" Type="http://schemas.openxmlformats.org/officeDocument/2006/relationships/image" Target="../media/image102.svg"/><Relationship Id="rId12" Type="http://schemas.openxmlformats.org/officeDocument/2006/relationships/image" Target="../media/image178.png"/><Relationship Id="rId17" Type="http://schemas.openxmlformats.org/officeDocument/2006/relationships/image" Target="../media/image181.png"/><Relationship Id="rId2" Type="http://schemas.openxmlformats.org/officeDocument/2006/relationships/image" Target="../media/image38.png"/><Relationship Id="rId16" Type="http://schemas.openxmlformats.org/officeDocument/2006/relationships/image" Target="../media/image180.png"/><Relationship Id="rId1" Type="http://schemas.openxmlformats.org/officeDocument/2006/relationships/slideLayout" Target="../slideLayouts/slideLayout10.xml"/><Relationship Id="rId6" Type="http://schemas.openxmlformats.org/officeDocument/2006/relationships/image" Target="../media/image101.png"/><Relationship Id="rId11" Type="http://schemas.openxmlformats.org/officeDocument/2006/relationships/image" Target="../media/image44.svg"/><Relationship Id="rId5" Type="http://schemas.openxmlformats.org/officeDocument/2006/relationships/image" Target="../media/image88.svg"/><Relationship Id="rId15" Type="http://schemas.openxmlformats.org/officeDocument/2006/relationships/image" Target="../media/image17.svg"/><Relationship Id="rId10" Type="http://schemas.openxmlformats.org/officeDocument/2006/relationships/image" Target="../media/image43.png"/><Relationship Id="rId19" Type="http://schemas.openxmlformats.org/officeDocument/2006/relationships/image" Target="../media/image183.png"/><Relationship Id="rId4" Type="http://schemas.openxmlformats.org/officeDocument/2006/relationships/image" Target="../media/image87.png"/><Relationship Id="rId9" Type="http://schemas.openxmlformats.org/officeDocument/2006/relationships/image" Target="../media/image177.svg"/><Relationship Id="rId14" Type="http://schemas.openxmlformats.org/officeDocument/2006/relationships/image" Target="../media/image16.png"/></Relationships>
</file>

<file path=ppt/slides/_rels/slide41.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79.svg"/><Relationship Id="rId18" Type="http://schemas.openxmlformats.org/officeDocument/2006/relationships/image" Target="../media/image188.svg"/><Relationship Id="rId26" Type="http://schemas.openxmlformats.org/officeDocument/2006/relationships/image" Target="../media/image196.png"/><Relationship Id="rId3" Type="http://schemas.openxmlformats.org/officeDocument/2006/relationships/image" Target="../media/image39.svg"/><Relationship Id="rId21" Type="http://schemas.openxmlformats.org/officeDocument/2006/relationships/image" Target="../media/image191.svg"/><Relationship Id="rId7" Type="http://schemas.openxmlformats.org/officeDocument/2006/relationships/image" Target="../media/image102.svg"/><Relationship Id="rId12" Type="http://schemas.openxmlformats.org/officeDocument/2006/relationships/image" Target="../media/image178.png"/><Relationship Id="rId17" Type="http://schemas.openxmlformats.org/officeDocument/2006/relationships/image" Target="../media/image187.png"/><Relationship Id="rId25" Type="http://schemas.openxmlformats.org/officeDocument/2006/relationships/image" Target="../media/image195.svg"/><Relationship Id="rId2" Type="http://schemas.openxmlformats.org/officeDocument/2006/relationships/image" Target="../media/image38.png"/><Relationship Id="rId16" Type="http://schemas.openxmlformats.org/officeDocument/2006/relationships/image" Target="../media/image186.svg"/><Relationship Id="rId20" Type="http://schemas.openxmlformats.org/officeDocument/2006/relationships/image" Target="../media/image190.png"/><Relationship Id="rId29" Type="http://schemas.openxmlformats.org/officeDocument/2006/relationships/image" Target="../media/image197.png"/><Relationship Id="rId1" Type="http://schemas.openxmlformats.org/officeDocument/2006/relationships/slideLayout" Target="../slideLayouts/slideLayout10.xml"/><Relationship Id="rId6" Type="http://schemas.openxmlformats.org/officeDocument/2006/relationships/image" Target="../media/image101.png"/><Relationship Id="rId11" Type="http://schemas.openxmlformats.org/officeDocument/2006/relationships/image" Target="../media/image44.svg"/><Relationship Id="rId24" Type="http://schemas.openxmlformats.org/officeDocument/2006/relationships/image" Target="../media/image194.png"/><Relationship Id="rId5" Type="http://schemas.openxmlformats.org/officeDocument/2006/relationships/image" Target="../media/image88.svg"/><Relationship Id="rId15" Type="http://schemas.openxmlformats.org/officeDocument/2006/relationships/image" Target="../media/image185.png"/><Relationship Id="rId23" Type="http://schemas.openxmlformats.org/officeDocument/2006/relationships/image" Target="../media/image193.png"/><Relationship Id="rId28" Type="http://schemas.openxmlformats.org/officeDocument/2006/relationships/image" Target="../media/image17.svg"/><Relationship Id="rId10" Type="http://schemas.openxmlformats.org/officeDocument/2006/relationships/image" Target="../media/image43.png"/><Relationship Id="rId19" Type="http://schemas.openxmlformats.org/officeDocument/2006/relationships/image" Target="../media/image189.png"/><Relationship Id="rId4" Type="http://schemas.openxmlformats.org/officeDocument/2006/relationships/image" Target="../media/image87.png"/><Relationship Id="rId9" Type="http://schemas.openxmlformats.org/officeDocument/2006/relationships/image" Target="../media/image177.svg"/><Relationship Id="rId14" Type="http://schemas.openxmlformats.org/officeDocument/2006/relationships/image" Target="../media/image184.png"/><Relationship Id="rId22" Type="http://schemas.openxmlformats.org/officeDocument/2006/relationships/image" Target="../media/image192.png"/><Relationship Id="rId27" Type="http://schemas.openxmlformats.org/officeDocument/2006/relationships/image" Target="../media/image16.png"/><Relationship Id="rId30" Type="http://schemas.openxmlformats.org/officeDocument/2006/relationships/image" Target="../media/image198.svg"/></Relationships>
</file>

<file path=ppt/slides/_rels/slide4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19410" y="2490281"/>
            <a:ext cx="8608022" cy="1785104"/>
          </a:xfrm>
          <a:prstGeom prst="rect">
            <a:avLst/>
          </a:prstGeom>
          <a:noFill/>
        </p:spPr>
        <p:txBody>
          <a:bodyPr wrap="square" rtlCol="0">
            <a:spAutoFit/>
          </a:bodyPr>
          <a:lstStyle/>
          <a:p>
            <a:r>
              <a:rPr lang="en-US" altLang="zh-TW" sz="6000" b="1">
                <a:latin typeface="Arial" panose="020B0604020202020204" pitchFamily="34" charset="0"/>
                <a:ea typeface="微軟正黑體" panose="020B0604030504040204" pitchFamily="34" charset="-120"/>
                <a:cs typeface="Arial" panose="020B0604020202020204" pitchFamily="34" charset="0"/>
              </a:rPr>
              <a:t>Company Profile</a:t>
            </a:r>
          </a:p>
          <a:p>
            <a:r>
              <a:rPr lang="en-US" altLang="zh-TW" sz="5000" spc="300">
                <a:solidFill>
                  <a:schemeClr val="bg1">
                    <a:lumMod val="65000"/>
                  </a:schemeClr>
                </a:solidFill>
                <a:latin typeface="Arial" panose="020B0604020202020204" pitchFamily="34" charset="0"/>
                <a:ea typeface="微軟正黑體" panose="020B0604030504040204" pitchFamily="34" charset="-120"/>
                <a:cs typeface="Arial" panose="020B0604020202020204" pitchFamily="34" charset="0"/>
              </a:rPr>
              <a:t>2022</a:t>
            </a:r>
            <a:endParaRPr lang="zh-TW" altLang="en-US" sz="5000" spc="300">
              <a:solidFill>
                <a:schemeClr val="bg1">
                  <a:lumMod val="65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 name="圖形 4">
            <a:extLst>
              <a:ext uri="{FF2B5EF4-FFF2-40B4-BE49-F238E27FC236}">
                <a16:creationId xmlns:a16="http://schemas.microsoft.com/office/drawing/2014/main" id="{BA5618C6-F4AD-4FC5-87BB-F38BA5389B2A}"/>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432260" y="595484"/>
            <a:ext cx="1335645" cy="238824"/>
          </a:xfrm>
          <a:prstGeom prst="rect">
            <a:avLst/>
          </a:prstGeom>
        </p:spPr>
      </p:pic>
    </p:spTree>
    <p:extLst>
      <p:ext uri="{BB962C8B-B14F-4D97-AF65-F5344CB8AC3E}">
        <p14:creationId xmlns:p14="http://schemas.microsoft.com/office/powerpoint/2010/main" val="239659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圖形 60">
            <a:extLst>
              <a:ext uri="{FF2B5EF4-FFF2-40B4-BE49-F238E27FC236}">
                <a16:creationId xmlns:a16="http://schemas.microsoft.com/office/drawing/2014/main" id="{EFA53D7A-B346-48D7-826A-A1E66EB035FD}"/>
              </a:ext>
            </a:extLst>
          </p:cNvPr>
          <p:cNvSpPr/>
          <p:nvPr/>
        </p:nvSpPr>
        <p:spPr>
          <a:xfrm>
            <a:off x="493488" y="3633742"/>
            <a:ext cx="11207777" cy="3020338"/>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12" name="圖形 11">
            <a:extLst>
              <a:ext uri="{FF2B5EF4-FFF2-40B4-BE49-F238E27FC236}">
                <a16:creationId xmlns:a16="http://schemas.microsoft.com/office/drawing/2014/main" id="{A2BFD62F-FA1E-43CF-AC05-FD7D2D2936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03080" y="373453"/>
            <a:ext cx="638175" cy="651344"/>
          </a:xfrm>
          <a:prstGeom prst="rect">
            <a:avLst/>
          </a:prstGeom>
        </p:spPr>
      </p:pic>
      <p:pic>
        <p:nvPicPr>
          <p:cNvPr id="13" name="圖片 12">
            <a:extLst>
              <a:ext uri="{FF2B5EF4-FFF2-40B4-BE49-F238E27FC236}">
                <a16:creationId xmlns:a16="http://schemas.microsoft.com/office/drawing/2014/main" id="{CC17BFEA-CB12-4BF1-AD3B-9AC7D5B41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604" y="2306800"/>
            <a:ext cx="3390445" cy="1035614"/>
          </a:xfrm>
          <a:prstGeom prst="rect">
            <a:avLst/>
          </a:prstGeom>
        </p:spPr>
      </p:pic>
      <p:pic>
        <p:nvPicPr>
          <p:cNvPr id="6" name="圖形 5">
            <a:extLst>
              <a:ext uri="{FF2B5EF4-FFF2-40B4-BE49-F238E27FC236}">
                <a16:creationId xmlns:a16="http://schemas.microsoft.com/office/drawing/2014/main" id="{96996853-F457-489B-8B64-F6FD013910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8664998" y="2705930"/>
            <a:ext cx="1323681" cy="755498"/>
          </a:xfrm>
          <a:prstGeom prst="rect">
            <a:avLst/>
          </a:prstGeom>
        </p:spPr>
      </p:pic>
      <p:pic>
        <p:nvPicPr>
          <p:cNvPr id="5" name="圖形 4">
            <a:extLst>
              <a:ext uri="{FF2B5EF4-FFF2-40B4-BE49-F238E27FC236}">
                <a16:creationId xmlns:a16="http://schemas.microsoft.com/office/drawing/2014/main" id="{F8B33D82-7080-4D52-9310-DAED2C61BDE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3330"/>
          <a:stretch/>
        </p:blipFill>
        <p:spPr>
          <a:xfrm>
            <a:off x="9815513" y="687544"/>
            <a:ext cx="1881357" cy="1657382"/>
          </a:xfrm>
          <a:prstGeom prst="rect">
            <a:avLst/>
          </a:prstGeom>
        </p:spPr>
      </p:pic>
      <p:pic>
        <p:nvPicPr>
          <p:cNvPr id="8" name="圖形 7">
            <a:extLst>
              <a:ext uri="{FF2B5EF4-FFF2-40B4-BE49-F238E27FC236}">
                <a16:creationId xmlns:a16="http://schemas.microsoft.com/office/drawing/2014/main" id="{0CF7A2A2-74B3-4251-965D-A66AB0E128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91649" y="2302037"/>
            <a:ext cx="4043310" cy="128190"/>
          </a:xfrm>
          <a:prstGeom prst="rect">
            <a:avLst/>
          </a:prstGeom>
        </p:spPr>
      </p:pic>
      <p:grpSp>
        <p:nvGrpSpPr>
          <p:cNvPr id="16" name="群組 15">
            <a:extLst>
              <a:ext uri="{FF2B5EF4-FFF2-40B4-BE49-F238E27FC236}">
                <a16:creationId xmlns:a16="http://schemas.microsoft.com/office/drawing/2014/main" id="{63EEB5A4-7C32-48D9-8293-F0BD76031CE9}"/>
              </a:ext>
            </a:extLst>
          </p:cNvPr>
          <p:cNvGrpSpPr/>
          <p:nvPr/>
        </p:nvGrpSpPr>
        <p:grpSpPr>
          <a:xfrm>
            <a:off x="5580024" y="699125"/>
            <a:ext cx="3890048" cy="3001618"/>
            <a:chOff x="4458992" y="3777113"/>
            <a:chExt cx="3041393" cy="2346784"/>
          </a:xfrm>
        </p:grpSpPr>
        <p:sp>
          <p:nvSpPr>
            <p:cNvPr id="14" name="矩形: 圓角 13">
              <a:extLst>
                <a:ext uri="{FF2B5EF4-FFF2-40B4-BE49-F238E27FC236}">
                  <a16:creationId xmlns:a16="http://schemas.microsoft.com/office/drawing/2014/main" id="{D2EE88EF-95A3-4BA2-8845-2F86B1FEEEFE}"/>
                </a:ext>
              </a:extLst>
            </p:cNvPr>
            <p:cNvSpPr/>
            <p:nvPr/>
          </p:nvSpPr>
          <p:spPr>
            <a:xfrm>
              <a:off x="4458992" y="4017635"/>
              <a:ext cx="3041393" cy="2106262"/>
            </a:xfrm>
            <a:prstGeom prst="roundRect">
              <a:avLst>
                <a:gd name="adj" fmla="val 4881"/>
              </a:avLst>
            </a:prstGeom>
            <a:gradFill>
              <a:gsLst>
                <a:gs pos="0">
                  <a:schemeClr val="tx1">
                    <a:lumMod val="95000"/>
                    <a:lumOff val="5000"/>
                    <a:alpha val="0"/>
                  </a:schemeClr>
                </a:gs>
                <a:gs pos="100000">
                  <a:schemeClr val="tx1">
                    <a:lumMod val="95000"/>
                    <a:lumOff val="5000"/>
                    <a:alpha val="70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片 14" descr="一張含有 文字, 電腦 的圖片&#10;&#10;自動產生的描述">
              <a:extLst>
                <a:ext uri="{FF2B5EF4-FFF2-40B4-BE49-F238E27FC236}">
                  <a16:creationId xmlns:a16="http://schemas.microsoft.com/office/drawing/2014/main" id="{454AC257-A9A0-4C1C-A67B-AA43D936235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l="-1" r="-1680"/>
            <a:stretch/>
          </p:blipFill>
          <p:spPr>
            <a:xfrm>
              <a:off x="4739669" y="3777113"/>
              <a:ext cx="2625477" cy="2062209"/>
            </a:xfrm>
            <a:prstGeom prst="rect">
              <a:avLst/>
            </a:prstGeom>
          </p:spPr>
        </p:pic>
      </p:grpSp>
      <p:sp>
        <p:nvSpPr>
          <p:cNvPr id="17" name="文字方塊 16">
            <a:extLst>
              <a:ext uri="{FF2B5EF4-FFF2-40B4-BE49-F238E27FC236}">
                <a16:creationId xmlns:a16="http://schemas.microsoft.com/office/drawing/2014/main" id="{D434485B-A0CD-4CFB-BED7-C3BB60937E65}"/>
              </a:ext>
            </a:extLst>
          </p:cNvPr>
          <p:cNvSpPr txBox="1"/>
          <p:nvPr/>
        </p:nvSpPr>
        <p:spPr>
          <a:xfrm>
            <a:off x="1357760" y="4191646"/>
            <a:ext cx="4167156" cy="992836"/>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Inline data deduplication is block-based and runs before data is written to storage. This greatly optimizes storage usage while significantly decreasing storage capacity requirements. Coupled with inline compression and inline compaction technologies, ZFS significantly reduces the overall storage footprint - especially helpful for increasing SSD storage efficiency when highly-repetitive data or massive small files are generated.</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357760" y="3967424"/>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Efficient data reduction technology</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1357760" y="5632926"/>
            <a:ext cx="4140289" cy="623504"/>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ZFS supports up to 65,535 snapshots for iSCSI LUN and shared folders to accomplish well-rounded snapshot versioning. If 1 snapshot is created every hour, 24 snapshots per day, then up to 7 years of snapshots can be created without needing to delete any!</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1357760" y="5408704"/>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Near-limitless, instant snapshots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6" y="560202"/>
            <a:ext cx="4820993" cy="1938992"/>
          </a:xfrm>
          <a:prstGeom prst="rect">
            <a:avLst/>
          </a:prstGeom>
          <a:noFill/>
        </p:spPr>
        <p:txBody>
          <a:bodyPr wrap="square" rtlCol="0">
            <a:spAutoFit/>
          </a:bodyPr>
          <a:lstStyle/>
          <a:p>
            <a:pPr>
              <a:defRPr/>
            </a:pPr>
            <a:r>
              <a:rPr lang="en-US" altLang="zh-TW" sz="4000" b="1">
                <a:latin typeface="Arial" panose="020B0604020202020204" pitchFamily="34" charset="0"/>
                <a:cs typeface="Arial" panose="020B0604020202020204" pitchFamily="34" charset="0"/>
              </a:rPr>
              <a:t>High-performance ZFS-based OS with greater reliability</a:t>
            </a:r>
            <a:endParaRPr lang="zh-TW" altLang="en-US" sz="40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2565700"/>
            <a:ext cx="4969651" cy="830997"/>
          </a:xfrm>
          <a:prstGeom prst="rect">
            <a:avLst/>
          </a:prstGeom>
          <a:noFill/>
        </p:spPr>
        <p:txBody>
          <a:bodyPr wrap="square" rtlCol="0">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QNAP’s “</a:t>
            </a:r>
            <a:r>
              <a:rPr lang="en-US" altLang="zh-TW" sz="1200" err="1">
                <a:latin typeface="Arial" panose="020B0604020202020204" pitchFamily="34" charset="0"/>
                <a:ea typeface="微軟正黑體" panose="020B0604030504040204" pitchFamily="34" charset="-120"/>
                <a:cs typeface="Arial" panose="020B0604020202020204" pitchFamily="34" charset="0"/>
              </a:rPr>
              <a:t>QuTS</a:t>
            </a:r>
            <a:r>
              <a:rPr lang="en-US" altLang="zh-TW" sz="1200">
                <a:latin typeface="Arial" panose="020B0604020202020204" pitchFamily="34" charset="0"/>
                <a:ea typeface="微軟正黑體" panose="020B0604030504040204" pitchFamily="34" charset="-120"/>
                <a:cs typeface="Arial" panose="020B0604020202020204" pitchFamily="34" charset="0"/>
              </a:rPr>
              <a:t> hero” operating system combines the app-based QTS with a 128-bit ZFS file system to provide flexible storage management, comprehensive data protection and optimized performance to meet the needs of business-critical applications.</a:t>
            </a:r>
            <a:endParaRPr lang="zh-TW" altLang="zh-TW" sz="120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7057623" y="4191646"/>
            <a:ext cx="4057791" cy="808170"/>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The 128-bit ZFS filesystem has huge capacity potential and supports native handling of standard RAID levels and additional ZFS RAID layouts (RAID Z). ZFS-based QNAP storage solutions provide up to 5PB capacity for individual shared folders, enabling enterprises to tackle storage-demanding applications.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7057623" y="3967424"/>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Up to petabyte capacity per shared folder</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7057623" y="5632926"/>
            <a:ext cx="4057791" cy="623504"/>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The advanced block-based real-time </a:t>
            </a:r>
            <a:r>
              <a:rPr lang="en-US" altLang="zh-TW" sz="800" err="1">
                <a:latin typeface="Arial" panose="020B0604020202020204" pitchFamily="34" charset="0"/>
                <a:ea typeface="微軟正黑體" panose="020B0604030504040204" pitchFamily="34" charset="-120"/>
                <a:cs typeface="Arial" panose="020B0604020202020204" pitchFamily="34" charset="0"/>
              </a:rPr>
              <a:t>SnapSync</a:t>
            </a:r>
            <a:r>
              <a:rPr lang="en-US" altLang="zh-TW" sz="800">
                <a:latin typeface="Arial" panose="020B0604020202020204" pitchFamily="34" charset="0"/>
                <a:ea typeface="微軟正黑體" panose="020B0604030504040204" pitchFamily="34" charset="-120"/>
                <a:cs typeface="Arial" panose="020B0604020202020204" pitchFamily="34" charset="0"/>
              </a:rPr>
              <a:t> ensures that the primary NAS and the secondary NAS always keep the same data, providing the strongest support for nonstop business operations and helping users remove the risk of data loss!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7057623" y="5408704"/>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Real-time </a:t>
            </a:r>
            <a:r>
              <a:rPr lang="en-US" altLang="zh-TW" sz="1200" b="1" err="1">
                <a:latin typeface="Arial" panose="020B0604020202020204" pitchFamily="34" charset="0"/>
                <a:ea typeface="微軟正黑體" panose="020B0604030504040204" pitchFamily="34" charset="-120"/>
                <a:cs typeface="Arial" panose="020B0604020202020204" pitchFamily="34" charset="0"/>
              </a:rPr>
              <a:t>SnapSync</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62" name="圖形 61">
            <a:extLst>
              <a:ext uri="{FF2B5EF4-FFF2-40B4-BE49-F238E27FC236}">
                <a16:creationId xmlns:a16="http://schemas.microsoft.com/office/drawing/2014/main" id="{B6B19EB4-ECB7-4168-BC82-6DA69B6C7C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4070" y="4043324"/>
            <a:ext cx="314325" cy="314325"/>
          </a:xfrm>
          <a:prstGeom prst="rect">
            <a:avLst/>
          </a:prstGeom>
        </p:spPr>
      </p:pic>
      <p:pic>
        <p:nvPicPr>
          <p:cNvPr id="64" name="圖形 63">
            <a:extLst>
              <a:ext uri="{FF2B5EF4-FFF2-40B4-BE49-F238E27FC236}">
                <a16:creationId xmlns:a16="http://schemas.microsoft.com/office/drawing/2014/main" id="{6FABFE43-5427-4243-A16A-9F1F46A2AB4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9038" y="5500638"/>
            <a:ext cx="354462" cy="288000"/>
          </a:xfrm>
          <a:prstGeom prst="rect">
            <a:avLst/>
          </a:prstGeom>
        </p:spPr>
      </p:pic>
      <p:pic>
        <p:nvPicPr>
          <p:cNvPr id="66" name="圖形 65">
            <a:extLst>
              <a:ext uri="{FF2B5EF4-FFF2-40B4-BE49-F238E27FC236}">
                <a16:creationId xmlns:a16="http://schemas.microsoft.com/office/drawing/2014/main" id="{5BF09CA4-550B-40F5-A87A-4C85FC45A3A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60799" y="5500637"/>
            <a:ext cx="360000" cy="360000"/>
          </a:xfrm>
          <a:prstGeom prst="rect">
            <a:avLst/>
          </a:prstGeom>
        </p:spPr>
      </p:pic>
      <p:pic>
        <p:nvPicPr>
          <p:cNvPr id="68" name="圖形 67">
            <a:extLst>
              <a:ext uri="{FF2B5EF4-FFF2-40B4-BE49-F238E27FC236}">
                <a16:creationId xmlns:a16="http://schemas.microsoft.com/office/drawing/2014/main" id="{F46506C1-3EF7-4ACE-B210-ADBD83E606B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660799" y="4071902"/>
            <a:ext cx="337500" cy="360000"/>
          </a:xfrm>
          <a:prstGeom prst="rect">
            <a:avLst/>
          </a:prstGeom>
        </p:spPr>
      </p:pic>
      <p:cxnSp>
        <p:nvCxnSpPr>
          <p:cNvPr id="70" name="直線接點 69">
            <a:extLst>
              <a:ext uri="{FF2B5EF4-FFF2-40B4-BE49-F238E27FC236}">
                <a16:creationId xmlns:a16="http://schemas.microsoft.com/office/drawing/2014/main" id="{3A17E0D3-3086-4111-B78B-E5DB440D074E}"/>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52F755E6-6F3E-4018-B09C-CCD658DC81F0}"/>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503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字方塊 30">
            <a:extLst>
              <a:ext uri="{FF2B5EF4-FFF2-40B4-BE49-F238E27FC236}">
                <a16:creationId xmlns:a16="http://schemas.microsoft.com/office/drawing/2014/main" id="{4F151E20-8889-49D9-8B49-0CFDE0CF30FE}"/>
              </a:ext>
            </a:extLst>
          </p:cNvPr>
          <p:cNvSpPr txBox="1"/>
          <p:nvPr/>
        </p:nvSpPr>
        <p:spPr>
          <a:xfrm>
            <a:off x="733873" y="2479369"/>
            <a:ext cx="5252257" cy="2632003"/>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Traditional backup solutions require high costs for storage and software license fees. Accessing multiple backup platforms can also cause management difficulties and time-consuming processes. QNAP provides comprehensive multi-platform backup solutions to protect your data with high speed, high security and no extra license fees.</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717DF29D-2831-4EC4-B20A-5844DADE605A}"/>
              </a:ext>
            </a:extLst>
          </p:cNvPr>
          <p:cNvSpPr txBox="1"/>
          <p:nvPr/>
        </p:nvSpPr>
        <p:spPr>
          <a:xfrm>
            <a:off x="733873"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Background</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432EFB68-86F0-4688-A23C-1916627850B8}"/>
              </a:ext>
            </a:extLst>
          </p:cNvPr>
          <p:cNvSpPr txBox="1"/>
          <p:nvPr/>
        </p:nvSpPr>
        <p:spPr>
          <a:xfrm>
            <a:off x="6284070" y="2479369"/>
            <a:ext cx="4570198" cy="4109330"/>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Boxafe</a:t>
            </a:r>
            <a:r>
              <a:rPr lang="en-US" altLang="zh-TW" sz="1600">
                <a:latin typeface="Arial" panose="020B0604020202020204" pitchFamily="34" charset="0"/>
                <a:cs typeface="Arial" panose="020B0604020202020204" pitchFamily="34" charset="0"/>
              </a:rPr>
              <a:t> – Google Workspace /Microsoft 365 SaaS backup</a:t>
            </a:r>
            <a:endParaRPr lang="zh-TW" altLang="zh-TW" sz="1600">
              <a:latin typeface="Arial" panose="020B0604020202020204" pitchFamily="34" charset="0"/>
              <a:cs typeface="Arial" panose="020B0604020202020204" pitchFamily="34" charset="0"/>
            </a:endParaRP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Hyper Data Protector – VMware vSphere/Microsoft Hyper-V VM backup/ Windows PC &amp; server backup</a:t>
            </a:r>
            <a:endParaRPr lang="zh-TW" altLang="zh-TW" sz="1600">
              <a:latin typeface="Arial" panose="020B0604020202020204" pitchFamily="34" charset="0"/>
              <a:cs typeface="Arial" panose="020B0604020202020204" pitchFamily="34" charset="0"/>
            </a:endParaRP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Hybrid Backup Sync – QNAP NAS/file server/macOS/cloud storage backup</a:t>
            </a:r>
            <a:endParaRPr lang="zh-TW" altLang="zh-TW" sz="1600">
              <a:latin typeface="Arial" panose="020B0604020202020204" pitchFamily="34" charset="0"/>
              <a:cs typeface="Arial" panose="020B0604020202020204" pitchFamily="34" charset="0"/>
            </a:endParaRP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Snapshot – QNAP NAS protection/backup</a:t>
            </a:r>
            <a:endParaRPr lang="zh-TW" altLang="zh-TW" sz="1600">
              <a:latin typeface="Arial" panose="020B0604020202020204" pitchFamily="34" charset="0"/>
              <a:cs typeface="Arial" panose="020B0604020202020204" pitchFamily="34" charset="0"/>
            </a:endParaRP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Data reduction technology</a:t>
            </a:r>
            <a:endParaRPr lang="zh-TW" altLang="zh-TW" sz="1600">
              <a:latin typeface="Arial" panose="020B0604020202020204" pitchFamily="34" charset="0"/>
              <a:cs typeface="Arial" panose="020B0604020202020204" pitchFamily="34" charset="0"/>
            </a:endParaRP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Synthetic incremental backup</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Global hot spare </a:t>
            </a:r>
            <a:endParaRPr lang="zh-TW" altLang="zh-TW" sz="16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3D882C9A-C05E-40EC-9BF9-5959C0D3BCD6}"/>
              </a:ext>
            </a:extLst>
          </p:cNvPr>
          <p:cNvSpPr txBox="1"/>
          <p:nvPr/>
        </p:nvSpPr>
        <p:spPr>
          <a:xfrm>
            <a:off x="6284069"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Solutions &amp; Technologies</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pic>
        <p:nvPicPr>
          <p:cNvPr id="45" name="圖形 44">
            <a:extLst>
              <a:ext uri="{FF2B5EF4-FFF2-40B4-BE49-F238E27FC236}">
                <a16:creationId xmlns:a16="http://schemas.microsoft.com/office/drawing/2014/main" id="{1270FCDD-20E2-433B-9EBF-EB8F4928AF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97390" y="2055358"/>
            <a:ext cx="1229772" cy="701898"/>
          </a:xfrm>
          <a:prstGeom prst="rect">
            <a:avLst/>
          </a:prstGeom>
        </p:spPr>
      </p:pic>
      <p:sp>
        <p:nvSpPr>
          <p:cNvPr id="2" name="標題 1">
            <a:extLst>
              <a:ext uri="{FF2B5EF4-FFF2-40B4-BE49-F238E27FC236}">
                <a16:creationId xmlns:a16="http://schemas.microsoft.com/office/drawing/2014/main" id="{F2A280F4-2E21-46E1-9C61-0351F2A7F57B}"/>
              </a:ext>
            </a:extLst>
          </p:cNvPr>
          <p:cNvSpPr>
            <a:spLocks noGrp="1"/>
          </p:cNvSpPr>
          <p:nvPr>
            <p:ph type="title"/>
          </p:nvPr>
        </p:nvSpPr>
        <p:spPr/>
        <p:txBody>
          <a:bodyPr/>
          <a:lstStyle/>
          <a:p>
            <a:r>
              <a:rPr lang="en-US" altLang="zh-TW"/>
              <a:t>Comprehensive Backup Solutions</a:t>
            </a:r>
            <a:endParaRPr lang="zh-TW" altLang="en-US"/>
          </a:p>
        </p:txBody>
      </p:sp>
    </p:spTree>
    <p:extLst>
      <p:ext uri="{BB962C8B-B14F-4D97-AF65-F5344CB8AC3E}">
        <p14:creationId xmlns:p14="http://schemas.microsoft.com/office/powerpoint/2010/main" val="2642805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DB5EBA6-E6CE-4663-B8AF-A61DCF885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74" y="525298"/>
            <a:ext cx="10154962" cy="5805642"/>
          </a:xfrm>
          <a:prstGeom prst="rect">
            <a:avLst/>
          </a:prstGeom>
        </p:spPr>
      </p:pic>
      <p:pic>
        <p:nvPicPr>
          <p:cNvPr id="38" name="圖形 37">
            <a:extLst>
              <a:ext uri="{FF2B5EF4-FFF2-40B4-BE49-F238E27FC236}">
                <a16:creationId xmlns:a16="http://schemas.microsoft.com/office/drawing/2014/main" id="{AF0C8076-864D-4374-9E5A-0780334AC4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7200" y="-1"/>
            <a:ext cx="2844801" cy="6857999"/>
          </a:xfrm>
          <a:prstGeom prst="rect">
            <a:avLst/>
          </a:prstGeom>
        </p:spPr>
      </p:pic>
      <p:pic>
        <p:nvPicPr>
          <p:cNvPr id="50" name="圖形 49">
            <a:extLst>
              <a:ext uri="{FF2B5EF4-FFF2-40B4-BE49-F238E27FC236}">
                <a16:creationId xmlns:a16="http://schemas.microsoft.com/office/drawing/2014/main" id="{E29337AA-FFDE-4225-ADB8-9D7B07942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1170404" y="375045"/>
            <a:ext cx="1229772" cy="701898"/>
          </a:xfrm>
          <a:prstGeom prst="rect">
            <a:avLst/>
          </a:prstGeom>
        </p:spPr>
      </p:pic>
      <p:sp>
        <p:nvSpPr>
          <p:cNvPr id="25" name="文字方塊 24">
            <a:extLst>
              <a:ext uri="{FF2B5EF4-FFF2-40B4-BE49-F238E27FC236}">
                <a16:creationId xmlns:a16="http://schemas.microsoft.com/office/drawing/2014/main" id="{B1BDC490-491E-4DBC-AC93-0C3293231C0E}"/>
              </a:ext>
            </a:extLst>
          </p:cNvPr>
          <p:cNvSpPr txBox="1"/>
          <p:nvPr/>
        </p:nvSpPr>
        <p:spPr>
          <a:xfrm>
            <a:off x="9495118" y="967255"/>
            <a:ext cx="2671484" cy="4253537"/>
          </a:xfrm>
          <a:prstGeom prst="rect">
            <a:avLst/>
          </a:prstGeom>
          <a:noFill/>
        </p:spPr>
        <p:txBody>
          <a:bodyPr wrap="square" rtlCol="0">
            <a:spAutoFit/>
          </a:bodyPr>
          <a:lstStyle/>
          <a:p>
            <a:pPr marL="180975"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Comprehensive backup solutions with no extra license fees</a:t>
            </a:r>
            <a:endParaRPr lang="zh-TW" altLang="zh-TW" sz="1400">
              <a:solidFill>
                <a:schemeClr val="bg1"/>
              </a:solidFill>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High compatibility with multiple platforms (including VMs, file servers, cloud data, and workstations)</a:t>
            </a:r>
            <a:endParaRPr lang="zh-TW" altLang="zh-TW" sz="1400">
              <a:solidFill>
                <a:schemeClr val="bg1"/>
              </a:solidFill>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High-speed backup</a:t>
            </a:r>
            <a:endParaRPr lang="zh-TW" altLang="zh-TW" sz="1400">
              <a:solidFill>
                <a:schemeClr val="bg1"/>
              </a:solidFill>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Fast disaster recovery</a:t>
            </a:r>
            <a:endParaRPr lang="zh-TW" altLang="zh-TW" sz="1400">
              <a:solidFill>
                <a:schemeClr val="bg1"/>
              </a:solidFill>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Extensive third-party backup software support (including VMware, Hyper-V, Veeam, NAKIVO, and more)</a:t>
            </a:r>
            <a:endParaRPr lang="zh-TW" altLang="zh-TW" sz="1400">
              <a:solidFill>
                <a:schemeClr val="bg1"/>
              </a:solidFill>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50F706FA-E902-4E63-A4BA-8C312D7061B2}"/>
              </a:ext>
            </a:extLst>
          </p:cNvPr>
          <p:cNvSpPr txBox="1"/>
          <p:nvPr/>
        </p:nvSpPr>
        <p:spPr>
          <a:xfrm>
            <a:off x="9495117" y="527060"/>
            <a:ext cx="2671485" cy="461665"/>
          </a:xfrm>
          <a:prstGeom prst="rect">
            <a:avLst/>
          </a:prstGeom>
          <a:noFill/>
        </p:spPr>
        <p:txBody>
          <a:bodyPr wrap="square" rtlCol="0">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Benefits</a:t>
            </a:r>
            <a:endParaRPr lang="zh-TW"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213990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字方塊 30">
            <a:extLst>
              <a:ext uri="{FF2B5EF4-FFF2-40B4-BE49-F238E27FC236}">
                <a16:creationId xmlns:a16="http://schemas.microsoft.com/office/drawing/2014/main" id="{4F151E20-8889-49D9-8B49-0CFDE0CF30FE}"/>
              </a:ext>
            </a:extLst>
          </p:cNvPr>
          <p:cNvSpPr txBox="1"/>
          <p:nvPr/>
        </p:nvSpPr>
        <p:spPr>
          <a:xfrm>
            <a:off x="733873" y="2479369"/>
            <a:ext cx="5252257" cy="3001334"/>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Business data grows exponentially, and enterprises face combined issues of insufficient storage, deprecated software support, and system overload. If disaster recovery planning relies on outdated or inefficient systems, the entire enterprise is at risk of data loss or operational downtime. QNAP’s enterprise-class data protection provides a stable and secure system with real-time disaster recovery capabilities.</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717DF29D-2831-4EC4-B20A-5844DADE605A}"/>
              </a:ext>
            </a:extLst>
          </p:cNvPr>
          <p:cNvSpPr txBox="1"/>
          <p:nvPr/>
        </p:nvSpPr>
        <p:spPr>
          <a:xfrm>
            <a:off x="733873"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Background</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432EFB68-86F0-4688-A23C-1916627850B8}"/>
              </a:ext>
            </a:extLst>
          </p:cNvPr>
          <p:cNvSpPr txBox="1"/>
          <p:nvPr/>
        </p:nvSpPr>
        <p:spPr>
          <a:xfrm>
            <a:off x="6284070" y="2479369"/>
            <a:ext cx="4570198" cy="4109330"/>
          </a:xfrm>
          <a:prstGeom prst="rect">
            <a:avLst/>
          </a:prstGeom>
          <a:noFill/>
        </p:spPr>
        <p:txBody>
          <a:bodyPr wrap="square" rtlCol="0">
            <a:spAutoFit/>
          </a:bodyPr>
          <a:lstStyle/>
          <a:p>
            <a:pPr marL="180975"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128-bit ZFS filesystem</a:t>
            </a:r>
            <a:endParaRPr lang="zh-TW" altLang="zh-TW" sz="1600">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Cross-device real-time </a:t>
            </a:r>
            <a:r>
              <a:rPr lang="en-US" altLang="zh-TW" sz="1600" err="1">
                <a:latin typeface="Arial" panose="020B0604020202020204" pitchFamily="34" charset="0"/>
                <a:cs typeface="Arial" panose="020B0604020202020204" pitchFamily="34" charset="0"/>
              </a:rPr>
              <a:t>SnapSync</a:t>
            </a:r>
            <a:r>
              <a:rPr lang="en-US" altLang="zh-TW" sz="1600">
                <a:latin typeface="Arial" panose="020B0604020202020204" pitchFamily="34" charset="0"/>
                <a:cs typeface="Arial" panose="020B0604020202020204" pitchFamily="34" charset="0"/>
              </a:rPr>
              <a:t> </a:t>
            </a:r>
            <a:endParaRPr lang="zh-TW" altLang="zh-TW" sz="1600">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LZ4 suites low-latency and high-performance storage</a:t>
            </a:r>
            <a:endParaRPr lang="zh-TW" altLang="zh-TW" sz="1600">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Write Once, Read Many (WORM) </a:t>
            </a:r>
            <a:endParaRPr lang="zh-TW" altLang="zh-TW" sz="1600">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Self-healing capabilities</a:t>
            </a:r>
            <a:endParaRPr lang="zh-TW" altLang="zh-TW" sz="1600">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QoS - Gain optimal resource allocation for LUNs/shared folders at different service levels</a:t>
            </a:r>
            <a:endParaRPr lang="zh-TW" altLang="zh-TW" sz="1600">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Real-time disaster recovery (RPO=0)</a:t>
            </a:r>
            <a:endParaRPr lang="zh-TW" altLang="zh-TW" sz="1600">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Multiple RAID configurations</a:t>
            </a:r>
            <a:endParaRPr lang="zh-TW" altLang="zh-TW" sz="1600">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Near-unlimited Snapshots</a:t>
            </a:r>
            <a:endParaRPr lang="zh-TW" altLang="zh-TW" sz="16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3D882C9A-C05E-40EC-9BF9-5959C0D3BCD6}"/>
              </a:ext>
            </a:extLst>
          </p:cNvPr>
          <p:cNvSpPr txBox="1"/>
          <p:nvPr/>
        </p:nvSpPr>
        <p:spPr>
          <a:xfrm>
            <a:off x="6284069"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Solutions &amp; Technologies</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pic>
        <p:nvPicPr>
          <p:cNvPr id="45" name="圖形 44">
            <a:extLst>
              <a:ext uri="{FF2B5EF4-FFF2-40B4-BE49-F238E27FC236}">
                <a16:creationId xmlns:a16="http://schemas.microsoft.com/office/drawing/2014/main" id="{1270FCDD-20E2-433B-9EBF-EB8F4928AF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97390" y="2055358"/>
            <a:ext cx="1229772" cy="701898"/>
          </a:xfrm>
          <a:prstGeom prst="rect">
            <a:avLst/>
          </a:prstGeom>
        </p:spPr>
      </p:pic>
      <p:sp>
        <p:nvSpPr>
          <p:cNvPr id="2" name="標題 1">
            <a:extLst>
              <a:ext uri="{FF2B5EF4-FFF2-40B4-BE49-F238E27FC236}">
                <a16:creationId xmlns:a16="http://schemas.microsoft.com/office/drawing/2014/main" id="{406DA36C-9E32-4DEC-9FBE-546BB6AB78C6}"/>
              </a:ext>
            </a:extLst>
          </p:cNvPr>
          <p:cNvSpPr>
            <a:spLocks noGrp="1"/>
          </p:cNvSpPr>
          <p:nvPr>
            <p:ph type="title"/>
          </p:nvPr>
        </p:nvSpPr>
        <p:spPr>
          <a:xfrm>
            <a:off x="839788" y="207295"/>
            <a:ext cx="11166473" cy="1325563"/>
          </a:xfrm>
        </p:spPr>
        <p:txBody>
          <a:bodyPr>
            <a:normAutofit/>
          </a:bodyPr>
          <a:lstStyle/>
          <a:p>
            <a:r>
              <a:rPr lang="en-US" altLang="zh-TW"/>
              <a:t>Enterprise Class Data Protection </a:t>
            </a:r>
            <a:br>
              <a:rPr lang="en-US" altLang="zh-TW"/>
            </a:br>
            <a:r>
              <a:rPr lang="en-US" altLang="zh-TW"/>
              <a:t>and File System (QuTS hero)</a:t>
            </a:r>
            <a:endParaRPr lang="zh-TW" altLang="en-US"/>
          </a:p>
        </p:txBody>
      </p:sp>
    </p:spTree>
    <p:extLst>
      <p:ext uri="{BB962C8B-B14F-4D97-AF65-F5344CB8AC3E}">
        <p14:creationId xmlns:p14="http://schemas.microsoft.com/office/powerpoint/2010/main" val="165560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6E9D4C4-8C20-4D6C-AEC0-3407598B3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634" y="263529"/>
            <a:ext cx="11078471" cy="6330938"/>
          </a:xfrm>
          <a:prstGeom prst="rect">
            <a:avLst/>
          </a:prstGeom>
        </p:spPr>
      </p:pic>
      <p:pic>
        <p:nvPicPr>
          <p:cNvPr id="38" name="圖形 37">
            <a:extLst>
              <a:ext uri="{FF2B5EF4-FFF2-40B4-BE49-F238E27FC236}">
                <a16:creationId xmlns:a16="http://schemas.microsoft.com/office/drawing/2014/main" id="{AF0C8076-864D-4374-9E5A-0780334AC4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7200" y="-1"/>
            <a:ext cx="2844801" cy="6857999"/>
          </a:xfrm>
          <a:prstGeom prst="rect">
            <a:avLst/>
          </a:prstGeom>
        </p:spPr>
      </p:pic>
      <p:pic>
        <p:nvPicPr>
          <p:cNvPr id="50" name="圖形 49">
            <a:extLst>
              <a:ext uri="{FF2B5EF4-FFF2-40B4-BE49-F238E27FC236}">
                <a16:creationId xmlns:a16="http://schemas.microsoft.com/office/drawing/2014/main" id="{E29337AA-FFDE-4225-ADB8-9D7B07942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1170404" y="375045"/>
            <a:ext cx="1229772" cy="701898"/>
          </a:xfrm>
          <a:prstGeom prst="rect">
            <a:avLst/>
          </a:prstGeom>
        </p:spPr>
      </p:pic>
      <p:sp>
        <p:nvSpPr>
          <p:cNvPr id="25" name="文字方塊 24">
            <a:extLst>
              <a:ext uri="{FF2B5EF4-FFF2-40B4-BE49-F238E27FC236}">
                <a16:creationId xmlns:a16="http://schemas.microsoft.com/office/drawing/2014/main" id="{B1BDC490-491E-4DBC-AC93-0C3293231C0E}"/>
              </a:ext>
            </a:extLst>
          </p:cNvPr>
          <p:cNvSpPr txBox="1"/>
          <p:nvPr/>
        </p:nvSpPr>
        <p:spPr>
          <a:xfrm>
            <a:off x="9495118" y="967255"/>
            <a:ext cx="2671484" cy="2960875"/>
          </a:xfrm>
          <a:prstGeom prst="rect">
            <a:avLst/>
          </a:prstGeom>
          <a:noFill/>
        </p:spPr>
        <p:txBody>
          <a:bodyPr wrap="square" rtlCol="0">
            <a:spAutoFit/>
          </a:bodyPr>
          <a:lstStyle/>
          <a:p>
            <a:pPr marL="180975"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Efficient data reduction</a:t>
            </a:r>
            <a:endParaRPr lang="zh-TW" altLang="zh-TW" sz="1400">
              <a:solidFill>
                <a:schemeClr val="bg1"/>
              </a:solidFill>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Up to petabyte capacity per shared folder</a:t>
            </a:r>
            <a:endParaRPr lang="zh-TW" altLang="zh-TW" sz="1400">
              <a:solidFill>
                <a:schemeClr val="bg1"/>
              </a:solidFill>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Automatically backup to a different NAS</a:t>
            </a:r>
            <a:endParaRPr lang="zh-TW" altLang="zh-TW" sz="1400">
              <a:solidFill>
                <a:schemeClr val="bg1"/>
              </a:solidFill>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Uncompromised data integrity to ensure the accuracy and reliability of business data </a:t>
            </a:r>
            <a:endParaRPr lang="zh-TW" altLang="en-US" sz="1400">
              <a:solidFill>
                <a:schemeClr val="bg1"/>
              </a:solidFill>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50F706FA-E902-4E63-A4BA-8C312D7061B2}"/>
              </a:ext>
            </a:extLst>
          </p:cNvPr>
          <p:cNvSpPr txBox="1"/>
          <p:nvPr/>
        </p:nvSpPr>
        <p:spPr>
          <a:xfrm>
            <a:off x="9495117" y="527060"/>
            <a:ext cx="2671485" cy="461665"/>
          </a:xfrm>
          <a:prstGeom prst="rect">
            <a:avLst/>
          </a:prstGeom>
          <a:noFill/>
        </p:spPr>
        <p:txBody>
          <a:bodyPr wrap="square" rtlCol="0">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Benefits</a:t>
            </a:r>
            <a:endParaRPr lang="zh-TW"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751010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字方塊 30">
            <a:extLst>
              <a:ext uri="{FF2B5EF4-FFF2-40B4-BE49-F238E27FC236}">
                <a16:creationId xmlns:a16="http://schemas.microsoft.com/office/drawing/2014/main" id="{4F151E20-8889-49D9-8B49-0CFDE0CF30FE}"/>
              </a:ext>
            </a:extLst>
          </p:cNvPr>
          <p:cNvSpPr txBox="1"/>
          <p:nvPr/>
        </p:nvSpPr>
        <p:spPr>
          <a:xfrm>
            <a:off x="733873" y="2479369"/>
            <a:ext cx="5252257" cy="3370666"/>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When enterprises have everything on cloud, downloading and uploading data incurs high costs and slows down workflows. QNAP’s hybrid cloud solution provides a gateway to help maximize the value of cloud services. We also have solutions for enterprises that want to transfer their work from local storage to the cloud. QNAP’s hybrid cloud solution provides easy cloud management and data security for their first steps on cloud.</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717DF29D-2831-4EC4-B20A-5844DADE605A}"/>
              </a:ext>
            </a:extLst>
          </p:cNvPr>
          <p:cNvSpPr txBox="1"/>
          <p:nvPr/>
        </p:nvSpPr>
        <p:spPr>
          <a:xfrm>
            <a:off x="733873"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Background</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432EFB68-86F0-4688-A23C-1916627850B8}"/>
              </a:ext>
            </a:extLst>
          </p:cNvPr>
          <p:cNvSpPr txBox="1"/>
          <p:nvPr/>
        </p:nvSpPr>
        <p:spPr>
          <a:xfrm>
            <a:off x="6284069" y="2479369"/>
            <a:ext cx="5252257" cy="1893339"/>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HybridMount</a:t>
            </a:r>
            <a:r>
              <a:rPr lang="en-US" altLang="zh-TW" sz="1600">
                <a:latin typeface="Arial" panose="020B0604020202020204" pitchFamily="34" charset="0"/>
                <a:cs typeface="Arial" panose="020B0604020202020204" pitchFamily="34" charset="0"/>
              </a:rPr>
              <a:t> - File-based Cloud Gateway</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VJBOD Cloud - Block-based Cloud Gateway</a:t>
            </a:r>
          </a:p>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QuTScloud</a:t>
            </a:r>
            <a:r>
              <a:rPr lang="en-US" altLang="zh-TW" sz="1600">
                <a:latin typeface="Arial" panose="020B0604020202020204" pitchFamily="34" charset="0"/>
                <a:cs typeface="Arial" panose="020B0604020202020204" pitchFamily="34" charset="0"/>
              </a:rPr>
              <a:t> - virtual NAS</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Cloud Storage Mount</a:t>
            </a:r>
          </a:p>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QuObjects</a:t>
            </a:r>
            <a:r>
              <a:rPr lang="en-US" altLang="zh-TW" sz="1600">
                <a:latin typeface="Arial" panose="020B0604020202020204" pitchFamily="34" charset="0"/>
                <a:cs typeface="Arial" panose="020B0604020202020204" pitchFamily="34" charset="0"/>
              </a:rPr>
              <a:t> - S3 compatible storage</a:t>
            </a:r>
            <a:endParaRPr lang="zh-TW" altLang="zh-TW" sz="16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3D882C9A-C05E-40EC-9BF9-5959C0D3BCD6}"/>
              </a:ext>
            </a:extLst>
          </p:cNvPr>
          <p:cNvSpPr txBox="1"/>
          <p:nvPr/>
        </p:nvSpPr>
        <p:spPr>
          <a:xfrm>
            <a:off x="6284069"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Solutions &amp; Technologies</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pic>
        <p:nvPicPr>
          <p:cNvPr id="45" name="圖形 44">
            <a:extLst>
              <a:ext uri="{FF2B5EF4-FFF2-40B4-BE49-F238E27FC236}">
                <a16:creationId xmlns:a16="http://schemas.microsoft.com/office/drawing/2014/main" id="{1270FCDD-20E2-433B-9EBF-EB8F4928AF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97390" y="2055358"/>
            <a:ext cx="1229772" cy="701898"/>
          </a:xfrm>
          <a:prstGeom prst="rect">
            <a:avLst/>
          </a:prstGeom>
        </p:spPr>
      </p:pic>
      <p:sp>
        <p:nvSpPr>
          <p:cNvPr id="2" name="標題 1">
            <a:extLst>
              <a:ext uri="{FF2B5EF4-FFF2-40B4-BE49-F238E27FC236}">
                <a16:creationId xmlns:a16="http://schemas.microsoft.com/office/drawing/2014/main" id="{1D5003C9-5272-4473-AD32-87CB1F2E1EA8}"/>
              </a:ext>
            </a:extLst>
          </p:cNvPr>
          <p:cNvSpPr>
            <a:spLocks noGrp="1"/>
          </p:cNvSpPr>
          <p:nvPr>
            <p:ph type="title"/>
          </p:nvPr>
        </p:nvSpPr>
        <p:spPr/>
        <p:txBody>
          <a:bodyPr/>
          <a:lstStyle/>
          <a:p>
            <a:r>
              <a:rPr lang="en-US" altLang="zh-TW"/>
              <a:t>Hybrid Cloud Solutions</a:t>
            </a:r>
            <a:endParaRPr lang="zh-TW" altLang="en-US"/>
          </a:p>
        </p:txBody>
      </p:sp>
    </p:spTree>
    <p:extLst>
      <p:ext uri="{BB962C8B-B14F-4D97-AF65-F5344CB8AC3E}">
        <p14:creationId xmlns:p14="http://schemas.microsoft.com/office/powerpoint/2010/main" val="2389290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2E98102-55A1-4272-816B-9AA3942F6F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5517" y="371814"/>
            <a:ext cx="10694978" cy="6114372"/>
          </a:xfrm>
          <a:prstGeom prst="rect">
            <a:avLst/>
          </a:prstGeom>
        </p:spPr>
      </p:pic>
      <p:pic>
        <p:nvPicPr>
          <p:cNvPr id="38" name="圖形 37">
            <a:extLst>
              <a:ext uri="{FF2B5EF4-FFF2-40B4-BE49-F238E27FC236}">
                <a16:creationId xmlns:a16="http://schemas.microsoft.com/office/drawing/2014/main" id="{AF0C8076-864D-4374-9E5A-0780334AC4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7200" y="-1"/>
            <a:ext cx="2844801" cy="6857999"/>
          </a:xfrm>
          <a:prstGeom prst="rect">
            <a:avLst/>
          </a:prstGeom>
        </p:spPr>
      </p:pic>
      <p:pic>
        <p:nvPicPr>
          <p:cNvPr id="50" name="圖形 49">
            <a:extLst>
              <a:ext uri="{FF2B5EF4-FFF2-40B4-BE49-F238E27FC236}">
                <a16:creationId xmlns:a16="http://schemas.microsoft.com/office/drawing/2014/main" id="{E29337AA-FFDE-4225-ADB8-9D7B07942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1170404" y="375045"/>
            <a:ext cx="1229772" cy="701898"/>
          </a:xfrm>
          <a:prstGeom prst="rect">
            <a:avLst/>
          </a:prstGeom>
        </p:spPr>
      </p:pic>
      <p:sp>
        <p:nvSpPr>
          <p:cNvPr id="25" name="文字方塊 24">
            <a:extLst>
              <a:ext uri="{FF2B5EF4-FFF2-40B4-BE49-F238E27FC236}">
                <a16:creationId xmlns:a16="http://schemas.microsoft.com/office/drawing/2014/main" id="{B1BDC490-491E-4DBC-AC93-0C3293231C0E}"/>
              </a:ext>
            </a:extLst>
          </p:cNvPr>
          <p:cNvSpPr txBox="1"/>
          <p:nvPr/>
        </p:nvSpPr>
        <p:spPr>
          <a:xfrm>
            <a:off x="9495118" y="967255"/>
            <a:ext cx="2671484" cy="4253537"/>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Local caching that enables low-latency access to frequently used cloud data</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Supports a wide range of cloud storage services</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Save traffic and bandwidth costs when accessing cloud data</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Improve R/W performance  </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Multiple file access protocols </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Hybrid cloud environment for tiered storage</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Utilize QNAP NAS Apps</a:t>
            </a:r>
            <a:endParaRPr lang="zh-TW" altLang="en-US" sz="1400">
              <a:solidFill>
                <a:schemeClr val="bg1"/>
              </a:solidFill>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50F706FA-E902-4E63-A4BA-8C312D7061B2}"/>
              </a:ext>
            </a:extLst>
          </p:cNvPr>
          <p:cNvSpPr txBox="1"/>
          <p:nvPr/>
        </p:nvSpPr>
        <p:spPr>
          <a:xfrm>
            <a:off x="9495117" y="527060"/>
            <a:ext cx="2671485" cy="461665"/>
          </a:xfrm>
          <a:prstGeom prst="rect">
            <a:avLst/>
          </a:prstGeom>
          <a:noFill/>
        </p:spPr>
        <p:txBody>
          <a:bodyPr wrap="square" rtlCol="0">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Benefits</a:t>
            </a:r>
            <a:endParaRPr lang="zh-TW"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664173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圖片 45">
            <a:extLst>
              <a:ext uri="{FF2B5EF4-FFF2-40B4-BE49-F238E27FC236}">
                <a16:creationId xmlns:a16="http://schemas.microsoft.com/office/drawing/2014/main" id="{5ACF9C35-9513-49B8-99B2-712FB9F26CB5}"/>
              </a:ext>
            </a:extLst>
          </p:cNvPr>
          <p:cNvPicPr>
            <a:picLocks noChangeAspect="1"/>
          </p:cNvPicPr>
          <p:nvPr/>
        </p:nvPicPr>
        <p:blipFill rotWithShape="1">
          <a:blip r:embed="rId2">
            <a:extLst>
              <a:ext uri="{28A0092B-C50C-407E-A947-70E740481C1C}">
                <a14:useLocalDpi xmlns:a14="http://schemas.microsoft.com/office/drawing/2010/main" val="0"/>
              </a:ext>
            </a:extLst>
          </a:blip>
          <a:srcRect t="19461" r="20004"/>
          <a:stretch/>
        </p:blipFill>
        <p:spPr>
          <a:xfrm>
            <a:off x="9850802" y="184597"/>
            <a:ext cx="1849853" cy="2706241"/>
          </a:xfrm>
          <a:prstGeom prst="rect">
            <a:avLst/>
          </a:prstGeom>
        </p:spPr>
      </p:pic>
      <p:grpSp>
        <p:nvGrpSpPr>
          <p:cNvPr id="36" name="群組 35">
            <a:extLst>
              <a:ext uri="{FF2B5EF4-FFF2-40B4-BE49-F238E27FC236}">
                <a16:creationId xmlns:a16="http://schemas.microsoft.com/office/drawing/2014/main" id="{3A061AC3-AC8F-4C45-A0EE-92B0CF0D8DA6}"/>
              </a:ext>
            </a:extLst>
          </p:cNvPr>
          <p:cNvGrpSpPr/>
          <p:nvPr/>
        </p:nvGrpSpPr>
        <p:grpSpPr>
          <a:xfrm>
            <a:off x="489197" y="3818306"/>
            <a:ext cx="5263904" cy="1915606"/>
            <a:chOff x="3372953" y="2281541"/>
            <a:chExt cx="5343484" cy="2524405"/>
          </a:xfrm>
        </p:grpSpPr>
        <p:pic>
          <p:nvPicPr>
            <p:cNvPr id="5" name="圖片 4">
              <a:extLst>
                <a:ext uri="{FF2B5EF4-FFF2-40B4-BE49-F238E27FC236}">
                  <a16:creationId xmlns:a16="http://schemas.microsoft.com/office/drawing/2014/main" id="{A93272D3-72BB-4633-A6DB-8DF99EFCA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953" y="2281541"/>
              <a:ext cx="5343484" cy="2524405"/>
            </a:xfrm>
            <a:prstGeom prst="rect">
              <a:avLst/>
            </a:prstGeom>
          </p:spPr>
        </p:pic>
        <p:pic>
          <p:nvPicPr>
            <p:cNvPr id="35" name="圖片 34">
              <a:extLst>
                <a:ext uri="{FF2B5EF4-FFF2-40B4-BE49-F238E27FC236}">
                  <a16:creationId xmlns:a16="http://schemas.microsoft.com/office/drawing/2014/main" id="{480D8607-5838-4C53-9F4D-C1C62896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0445" y="2654407"/>
              <a:ext cx="4456185" cy="1383475"/>
            </a:xfrm>
            <a:prstGeom prst="rect">
              <a:avLst/>
            </a:prstGeom>
          </p:spPr>
        </p:pic>
      </p:grpSp>
      <p:sp>
        <p:nvSpPr>
          <p:cNvPr id="7" name="圖形 60">
            <a:extLst>
              <a:ext uri="{FF2B5EF4-FFF2-40B4-BE49-F238E27FC236}">
                <a16:creationId xmlns:a16="http://schemas.microsoft.com/office/drawing/2014/main" id="{2FAAD91B-F04E-4BF2-9DD7-F42197C58589}"/>
              </a:ext>
            </a:extLst>
          </p:cNvPr>
          <p:cNvSpPr/>
          <p:nvPr/>
        </p:nvSpPr>
        <p:spPr>
          <a:xfrm>
            <a:off x="6609820" y="2276476"/>
            <a:ext cx="5088690" cy="4360437"/>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sp>
        <p:nvSpPr>
          <p:cNvPr id="8" name="文字方塊 7">
            <a:extLst>
              <a:ext uri="{FF2B5EF4-FFF2-40B4-BE49-F238E27FC236}">
                <a16:creationId xmlns:a16="http://schemas.microsoft.com/office/drawing/2014/main" id="{16B056CD-4B97-49A6-B34E-9D0931C7020A}"/>
              </a:ext>
            </a:extLst>
          </p:cNvPr>
          <p:cNvSpPr txBox="1"/>
          <p:nvPr/>
        </p:nvSpPr>
        <p:spPr>
          <a:xfrm>
            <a:off x="1350024" y="2584272"/>
            <a:ext cx="4286502" cy="808170"/>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The TS-h3088XU-RP provides a built-in dual-port 25GbE SFP28 </a:t>
            </a:r>
            <a:r>
              <a:rPr lang="en-US" altLang="zh-TW" sz="800" err="1">
                <a:latin typeface="Arial" panose="020B0604020202020204" pitchFamily="34" charset="0"/>
                <a:ea typeface="微軟正黑體" panose="020B0604030504040204" pitchFamily="34" charset="-120"/>
                <a:cs typeface="Arial" panose="020B0604020202020204" pitchFamily="34" charset="0"/>
              </a:rPr>
              <a:t>SmartNIC</a:t>
            </a:r>
            <a:r>
              <a:rPr lang="en-US" altLang="zh-TW" sz="800">
                <a:latin typeface="Arial" panose="020B0604020202020204" pitchFamily="34" charset="0"/>
                <a:ea typeface="微軟正黑體" panose="020B0604030504040204" pitchFamily="34" charset="-120"/>
                <a:cs typeface="Arial" panose="020B0604020202020204" pitchFamily="34" charset="0"/>
              </a:rPr>
              <a:t> with the NVIDIA® Mellanox ConnectX-4 Lx </a:t>
            </a:r>
            <a:r>
              <a:rPr lang="en-US" altLang="zh-TW" sz="800" err="1">
                <a:latin typeface="Arial" panose="020B0604020202020204" pitchFamily="34" charset="0"/>
                <a:ea typeface="微軟正黑體" panose="020B0604030504040204" pitchFamily="34" charset="-120"/>
                <a:cs typeface="Arial" panose="020B0604020202020204" pitchFamily="34" charset="0"/>
              </a:rPr>
              <a:t>SmartNIC</a:t>
            </a:r>
            <a:r>
              <a:rPr lang="en-US" altLang="zh-TW" sz="800">
                <a:latin typeface="Arial" panose="020B0604020202020204" pitchFamily="34" charset="0"/>
                <a:ea typeface="微軟正黑體" panose="020B0604030504040204" pitchFamily="34" charset="-120"/>
                <a:cs typeface="Arial" panose="020B0604020202020204" pitchFamily="34" charset="0"/>
              </a:rPr>
              <a:t> controller that supports iSCSI Extensions for RDMA (</a:t>
            </a:r>
            <a:r>
              <a:rPr lang="en-US" altLang="zh-TW" sz="800" err="1">
                <a:latin typeface="Arial" panose="020B0604020202020204" pitchFamily="34" charset="0"/>
                <a:ea typeface="微軟正黑體" panose="020B0604030504040204" pitchFamily="34" charset="-120"/>
                <a:cs typeface="Arial" panose="020B0604020202020204" pitchFamily="34" charset="0"/>
              </a:rPr>
              <a:t>iSER</a:t>
            </a:r>
            <a:r>
              <a:rPr lang="en-US" altLang="zh-TW" sz="800">
                <a:latin typeface="Arial" panose="020B0604020202020204" pitchFamily="34" charset="0"/>
                <a:ea typeface="微軟正黑體" panose="020B0604030504040204" pitchFamily="34" charset="-120"/>
                <a:cs typeface="Arial" panose="020B0604020202020204" pitchFamily="34" charset="0"/>
              </a:rPr>
              <a:t>) to increase performance of data transfer between NAS and </a:t>
            </a:r>
            <a:r>
              <a:rPr lang="en-US" altLang="zh-TW" sz="800" err="1">
                <a:latin typeface="Arial" panose="020B0604020202020204" pitchFamily="34" charset="0"/>
                <a:ea typeface="微軟正黑體" panose="020B0604030504040204" pitchFamily="34" charset="-120"/>
                <a:cs typeface="Arial" panose="020B0604020202020204" pitchFamily="34" charset="0"/>
              </a:rPr>
              <a:t>ESXi</a:t>
            </a:r>
            <a:r>
              <a:rPr lang="en-US" altLang="zh-TW" sz="800">
                <a:latin typeface="Arial" panose="020B0604020202020204" pitchFamily="34" charset="0"/>
                <a:ea typeface="微軟正黑體" panose="020B0604030504040204" pitchFamily="34" charset="-120"/>
                <a:cs typeface="Arial" panose="020B0604020202020204" pitchFamily="34" charset="0"/>
              </a:rPr>
              <a:t> server and offload CPU workloads. </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9B9A071D-F074-4A49-A11A-D7D7E7479F7D}"/>
              </a:ext>
            </a:extLst>
          </p:cNvPr>
          <p:cNvSpPr txBox="1"/>
          <p:nvPr/>
        </p:nvSpPr>
        <p:spPr>
          <a:xfrm>
            <a:off x="1350023" y="2360050"/>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25GbE-ready All-flash NAS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FCF8DFA6-A730-40F4-AC22-958056F77FC6}"/>
              </a:ext>
            </a:extLst>
          </p:cNvPr>
          <p:cNvSpPr txBox="1"/>
          <p:nvPr/>
        </p:nvSpPr>
        <p:spPr>
          <a:xfrm>
            <a:off x="7389707" y="3765529"/>
            <a:ext cx="4019510" cy="808170"/>
          </a:xfrm>
          <a:prstGeom prst="rect">
            <a:avLst/>
          </a:prstGeom>
          <a:noFill/>
        </p:spPr>
        <p:txBody>
          <a:bodyPr wrap="square" rtlCol="0">
            <a:spAutoFit/>
          </a:bodyPr>
          <a:lstStyle/>
          <a:p>
            <a:pPr>
              <a:lnSpc>
                <a:spcPct val="150000"/>
              </a:lnSpc>
              <a:spcBef>
                <a:spcPts val="1800"/>
              </a:spcBef>
            </a:pPr>
            <a:r>
              <a:rPr lang="en-US" altLang="zh-TW" sz="800" dirty="0">
                <a:latin typeface="Arial" panose="020B0604020202020204" pitchFamily="34" charset="0"/>
                <a:ea typeface="微軟正黑體" panose="020B0604030504040204" pitchFamily="34" charset="-120"/>
                <a:cs typeface="Arial" panose="020B0604020202020204" pitchFamily="34" charset="0"/>
              </a:rPr>
              <a:t>The QSW-M5216-1T is a 25GbE Layer 2 web managed switch that provides flexible network interfaces for high compatibility at an affordable price, enabling small businesses to quickly upgrade to an ultra-high-speed backbone network by integrating to existing network infrastructure.</a:t>
            </a:r>
          </a:p>
        </p:txBody>
      </p:sp>
      <p:sp>
        <p:nvSpPr>
          <p:cNvPr id="11" name="文字方塊 10">
            <a:extLst>
              <a:ext uri="{FF2B5EF4-FFF2-40B4-BE49-F238E27FC236}">
                <a16:creationId xmlns:a16="http://schemas.microsoft.com/office/drawing/2014/main" id="{3F7927C0-DD95-478A-825A-306898537862}"/>
              </a:ext>
            </a:extLst>
          </p:cNvPr>
          <p:cNvSpPr txBox="1"/>
          <p:nvPr/>
        </p:nvSpPr>
        <p:spPr>
          <a:xfrm>
            <a:off x="7389706" y="3541307"/>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Affordable 25GbE managed switch</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28" name="圖片 27" descr="一張含有 文字, 電子用品, 電腦, 鍵盤 的圖片&#10;&#10;自動產生的描述">
            <a:extLst>
              <a:ext uri="{FF2B5EF4-FFF2-40B4-BE49-F238E27FC236}">
                <a16:creationId xmlns:a16="http://schemas.microsoft.com/office/drawing/2014/main" id="{46ADF162-0789-4471-86C5-0ADCEFB11557}"/>
              </a:ext>
            </a:extLst>
          </p:cNvPr>
          <p:cNvPicPr>
            <a:picLocks noChangeAspect="1"/>
          </p:cNvPicPr>
          <p:nvPr/>
        </p:nvPicPr>
        <p:blipFill rotWithShape="1">
          <a:blip r:embed="rId5">
            <a:extLst>
              <a:ext uri="{28A0092B-C50C-407E-A947-70E740481C1C}">
                <a14:useLocalDpi xmlns:a14="http://schemas.microsoft.com/office/drawing/2010/main" val="0"/>
              </a:ext>
            </a:extLst>
          </a:blip>
          <a:srcRect l="7997" t="29053"/>
          <a:stretch/>
        </p:blipFill>
        <p:spPr>
          <a:xfrm>
            <a:off x="489196" y="4795623"/>
            <a:ext cx="7600946" cy="1538536"/>
          </a:xfrm>
          <a:prstGeom prst="rect">
            <a:avLst/>
          </a:prstGeom>
        </p:spPr>
      </p:pic>
      <p:sp>
        <p:nvSpPr>
          <p:cNvPr id="12" name="文字方塊 11">
            <a:extLst>
              <a:ext uri="{FF2B5EF4-FFF2-40B4-BE49-F238E27FC236}">
                <a16:creationId xmlns:a16="http://schemas.microsoft.com/office/drawing/2014/main" id="{022CF64A-84D4-4C5B-B290-727C4CF22810}"/>
              </a:ext>
            </a:extLst>
          </p:cNvPr>
          <p:cNvSpPr txBox="1"/>
          <p:nvPr/>
        </p:nvSpPr>
        <p:spPr>
          <a:xfrm>
            <a:off x="713474" y="569147"/>
            <a:ext cx="9332742" cy="769441"/>
          </a:xfrm>
          <a:prstGeom prst="rect">
            <a:avLst/>
          </a:prstGeom>
          <a:noFill/>
        </p:spPr>
        <p:txBody>
          <a:bodyPr wrap="square" rtlCol="0">
            <a:spAutoFit/>
          </a:bodyPr>
          <a:lstStyle/>
          <a:p>
            <a:pPr>
              <a:defRPr/>
            </a:pPr>
            <a:r>
              <a:rPr lang="en-US" altLang="zh-TW" sz="4400" b="1">
                <a:latin typeface="Arial" panose="020B0604020202020204" pitchFamily="34" charset="0"/>
                <a:cs typeface="Arial" panose="020B0604020202020204" pitchFamily="34" charset="0"/>
              </a:rPr>
              <a:t>High-speed 25GbE networking</a:t>
            </a:r>
            <a:endParaRPr lang="zh-TW" altLang="en-US" sz="4400" b="1">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E3D0FF39-EF66-4C86-A4B0-476D50EA6A30}"/>
              </a:ext>
            </a:extLst>
          </p:cNvPr>
          <p:cNvSpPr txBox="1"/>
          <p:nvPr/>
        </p:nvSpPr>
        <p:spPr>
          <a:xfrm>
            <a:off x="753013" y="1418825"/>
            <a:ext cx="6004837" cy="547522"/>
          </a:xfrm>
          <a:prstGeom prst="rect">
            <a:avLst/>
          </a:prstGeom>
          <a:noFill/>
        </p:spPr>
        <p:txBody>
          <a:bodyPr wrap="square" rtlCol="0">
            <a:spAutoFit/>
          </a:bodyPr>
          <a:lstStyle/>
          <a:p>
            <a:pPr>
              <a:lnSpc>
                <a:spcPct val="130000"/>
              </a:lnSpc>
            </a:pPr>
            <a:r>
              <a:rPr lang="en-US" altLang="zh-TW" sz="1200">
                <a:latin typeface="Arial" panose="020B0604020202020204" pitchFamily="34" charset="0"/>
                <a:ea typeface="微軟正黑體" panose="020B0604030504040204" pitchFamily="34" charset="-120"/>
                <a:cs typeface="Arial" panose="020B0604020202020204" pitchFamily="34" charset="0"/>
              </a:rPr>
              <a:t>Enable lightning-fast throughput for bandwidth-demanding tasks such as virtualization, massive data transmission, and fast backup/restoration.</a:t>
            </a:r>
            <a:endParaRPr lang="zh-TW" altLang="zh-TW" sz="1200">
              <a:latin typeface="Arial" panose="020B0604020202020204" pitchFamily="34" charset="0"/>
              <a:ea typeface="微軟正黑體" panose="020B0604030504040204" pitchFamily="34" charset="-120"/>
              <a:cs typeface="Arial" panose="020B0604020202020204" pitchFamily="34" charset="0"/>
            </a:endParaRPr>
          </a:p>
        </p:txBody>
      </p:sp>
      <p:cxnSp>
        <p:nvCxnSpPr>
          <p:cNvPr id="18" name="直線接點 17">
            <a:extLst>
              <a:ext uri="{FF2B5EF4-FFF2-40B4-BE49-F238E27FC236}">
                <a16:creationId xmlns:a16="http://schemas.microsoft.com/office/drawing/2014/main" id="{0329BCDF-DEE5-4F00-A1B1-42608249605A}"/>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64DC87BC-FB25-49A0-8932-E894BE88B722}"/>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1" name="圖片 40">
            <a:extLst>
              <a:ext uri="{FF2B5EF4-FFF2-40B4-BE49-F238E27FC236}">
                <a16:creationId xmlns:a16="http://schemas.microsoft.com/office/drawing/2014/main" id="{F57CB991-0AD8-4D21-B50D-709F2E592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2485" y="1665167"/>
            <a:ext cx="5286731" cy="1843222"/>
          </a:xfrm>
          <a:prstGeom prst="rect">
            <a:avLst/>
          </a:prstGeom>
        </p:spPr>
      </p:pic>
      <p:pic>
        <p:nvPicPr>
          <p:cNvPr id="43" name="圖形 42">
            <a:extLst>
              <a:ext uri="{FF2B5EF4-FFF2-40B4-BE49-F238E27FC236}">
                <a16:creationId xmlns:a16="http://schemas.microsoft.com/office/drawing/2014/main" id="{23E159B7-62F7-49EC-9A0E-8C06139E0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410" y="2438377"/>
            <a:ext cx="396000" cy="291789"/>
          </a:xfrm>
          <a:prstGeom prst="rect">
            <a:avLst/>
          </a:prstGeom>
        </p:spPr>
      </p:pic>
      <p:pic>
        <p:nvPicPr>
          <p:cNvPr id="45" name="圖形 44">
            <a:extLst>
              <a:ext uri="{FF2B5EF4-FFF2-40B4-BE49-F238E27FC236}">
                <a16:creationId xmlns:a16="http://schemas.microsoft.com/office/drawing/2014/main" id="{F9A6608A-C06D-4F37-9DE0-53AB662B4F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66039" y="3607144"/>
            <a:ext cx="360000" cy="243871"/>
          </a:xfrm>
          <a:prstGeom prst="rect">
            <a:avLst/>
          </a:prstGeom>
        </p:spPr>
      </p:pic>
    </p:spTree>
    <p:extLst>
      <p:ext uri="{BB962C8B-B14F-4D97-AF65-F5344CB8AC3E}">
        <p14:creationId xmlns:p14="http://schemas.microsoft.com/office/powerpoint/2010/main" val="472737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id="{6C679EB6-6FF6-4501-9FAD-2A1D3C084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197" y="692149"/>
            <a:ext cx="2547849" cy="2460625"/>
          </a:xfrm>
          <a:prstGeom prst="rect">
            <a:avLst/>
          </a:prstGeom>
        </p:spPr>
      </p:pic>
      <p:pic>
        <p:nvPicPr>
          <p:cNvPr id="34" name="圖片 33" descr="一張含有 文字 的圖片&#10;&#10;自動產生的描述">
            <a:extLst>
              <a:ext uri="{FF2B5EF4-FFF2-40B4-BE49-F238E27FC236}">
                <a16:creationId xmlns:a16="http://schemas.microsoft.com/office/drawing/2014/main" id="{FED33D41-67F7-48F4-AE0B-2CCFA0BDF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85" y="-90220"/>
            <a:ext cx="1768653" cy="3788048"/>
          </a:xfrm>
          <a:prstGeom prst="rect">
            <a:avLst/>
          </a:prstGeom>
        </p:spPr>
      </p:pic>
      <p:sp>
        <p:nvSpPr>
          <p:cNvPr id="7" name="圖形 60">
            <a:extLst>
              <a:ext uri="{FF2B5EF4-FFF2-40B4-BE49-F238E27FC236}">
                <a16:creationId xmlns:a16="http://schemas.microsoft.com/office/drawing/2014/main" id="{2FAAD91B-F04E-4BF2-9DD7-F42197C58589}"/>
              </a:ext>
            </a:extLst>
          </p:cNvPr>
          <p:cNvSpPr/>
          <p:nvPr/>
        </p:nvSpPr>
        <p:spPr>
          <a:xfrm>
            <a:off x="493489" y="3697828"/>
            <a:ext cx="11205020" cy="2956252"/>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sp>
        <p:nvSpPr>
          <p:cNvPr id="14" name="文字方塊 13">
            <a:extLst>
              <a:ext uri="{FF2B5EF4-FFF2-40B4-BE49-F238E27FC236}">
                <a16:creationId xmlns:a16="http://schemas.microsoft.com/office/drawing/2014/main" id="{9AB28CEF-0DAD-4480-9F05-2BDCED25EED4}"/>
              </a:ext>
            </a:extLst>
          </p:cNvPr>
          <p:cNvSpPr txBox="1"/>
          <p:nvPr/>
        </p:nvSpPr>
        <p:spPr>
          <a:xfrm>
            <a:off x="1452673" y="4595051"/>
            <a:ext cx="4057791"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QNAP provides a range of NAS with integrated hardware and software solutions that can make the most of the incredible bandwidth provided by 10GbE networks.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D5B0EF7F-FEAB-4536-A3B4-B63624E0E9A9}"/>
              </a:ext>
            </a:extLst>
          </p:cNvPr>
          <p:cNvSpPr txBox="1"/>
          <p:nvPr/>
        </p:nvSpPr>
        <p:spPr>
          <a:xfrm>
            <a:off x="1452673" y="4370829"/>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10GbE NAS solutions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7DCA1133-B9FA-4EFD-AF70-26F10F5D36DD}"/>
              </a:ext>
            </a:extLst>
          </p:cNvPr>
          <p:cNvSpPr txBox="1"/>
          <p:nvPr/>
        </p:nvSpPr>
        <p:spPr>
          <a:xfrm>
            <a:off x="1452673" y="5499992"/>
            <a:ext cx="4057791" cy="808170"/>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QNAP provides 10GbE PCIe expansion card and Thunderbolt to 10GbE adapters to empower devices with 10GbE connectivity. The QM2 Expansion Card not only includes 10GbE connectivity, but also provides the ability to add M.2 SSDs to your workstation or NAS.</a:t>
            </a:r>
          </a:p>
        </p:txBody>
      </p:sp>
      <p:sp>
        <p:nvSpPr>
          <p:cNvPr id="17" name="文字方塊 16">
            <a:extLst>
              <a:ext uri="{FF2B5EF4-FFF2-40B4-BE49-F238E27FC236}">
                <a16:creationId xmlns:a16="http://schemas.microsoft.com/office/drawing/2014/main" id="{E1B20F9F-1E6D-434B-A518-E45459933A89}"/>
              </a:ext>
            </a:extLst>
          </p:cNvPr>
          <p:cNvSpPr txBox="1"/>
          <p:nvPr/>
        </p:nvSpPr>
        <p:spPr>
          <a:xfrm>
            <a:off x="1452673" y="5275770"/>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10GbE network adapters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29" name="圖形 28">
            <a:extLst>
              <a:ext uri="{FF2B5EF4-FFF2-40B4-BE49-F238E27FC236}">
                <a16:creationId xmlns:a16="http://schemas.microsoft.com/office/drawing/2014/main" id="{DF6E8289-4FAA-4354-9A5E-8F01BDC632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47029" y="2642648"/>
            <a:ext cx="1363493" cy="778220"/>
          </a:xfrm>
          <a:prstGeom prst="rect">
            <a:avLst/>
          </a:prstGeom>
        </p:spPr>
      </p:pic>
      <p:cxnSp>
        <p:nvCxnSpPr>
          <p:cNvPr id="19" name="直線接點 18">
            <a:extLst>
              <a:ext uri="{FF2B5EF4-FFF2-40B4-BE49-F238E27FC236}">
                <a16:creationId xmlns:a16="http://schemas.microsoft.com/office/drawing/2014/main" id="{CDEB0931-D53E-4BD5-BDAE-434F49297CD2}"/>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0329BCDF-DEE5-4F00-A1B1-42608249605A}"/>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06BEA6AE-0034-409E-A238-A562BA68AAC4}"/>
              </a:ext>
            </a:extLst>
          </p:cNvPr>
          <p:cNvSpPr txBox="1"/>
          <p:nvPr/>
        </p:nvSpPr>
        <p:spPr>
          <a:xfrm>
            <a:off x="6946917" y="5499992"/>
            <a:ext cx="4129489" cy="808170"/>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QNAP’s QSW Series 10GbE switches supports 10GBASE-T and NBASE-T standards, allowing you to take advantage of higher network speeds with existing Cat 5e and 6a cables. Both SFP+ (fiber) and RJ45 (copper) ports are available for servicing a range of network needs. </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23D41909-8BE2-4400-854A-FC5B274780CE}"/>
              </a:ext>
            </a:extLst>
          </p:cNvPr>
          <p:cNvSpPr txBox="1"/>
          <p:nvPr/>
        </p:nvSpPr>
        <p:spPr>
          <a:xfrm>
            <a:off x="6946917" y="5275770"/>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10GbE switches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33" name="圖片 32" descr="一張含有 文字, 電子用品, 電腦 的圖片&#10;&#10;自動產生的描述">
            <a:extLst>
              <a:ext uri="{FF2B5EF4-FFF2-40B4-BE49-F238E27FC236}">
                <a16:creationId xmlns:a16="http://schemas.microsoft.com/office/drawing/2014/main" id="{44363743-FC9C-4A15-A7B6-A16CFD364EE9}"/>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787"/>
          <a:stretch/>
        </p:blipFill>
        <p:spPr>
          <a:xfrm>
            <a:off x="497780" y="2714506"/>
            <a:ext cx="6559843" cy="1632769"/>
          </a:xfrm>
          <a:prstGeom prst="rect">
            <a:avLst/>
          </a:prstGeom>
        </p:spPr>
      </p:pic>
      <p:sp>
        <p:nvSpPr>
          <p:cNvPr id="37" name="文字方塊 36">
            <a:extLst>
              <a:ext uri="{FF2B5EF4-FFF2-40B4-BE49-F238E27FC236}">
                <a16:creationId xmlns:a16="http://schemas.microsoft.com/office/drawing/2014/main" id="{5CB9380B-24A3-4480-8A66-9E395239B780}"/>
              </a:ext>
            </a:extLst>
          </p:cNvPr>
          <p:cNvSpPr txBox="1"/>
          <p:nvPr/>
        </p:nvSpPr>
        <p:spPr>
          <a:xfrm>
            <a:off x="3567050" y="547915"/>
            <a:ext cx="6598334" cy="1446550"/>
          </a:xfrm>
          <a:prstGeom prst="rect">
            <a:avLst/>
          </a:prstGeom>
          <a:noFill/>
        </p:spPr>
        <p:txBody>
          <a:bodyPr wrap="square" rtlCol="0">
            <a:spAutoFit/>
          </a:bodyPr>
          <a:lstStyle/>
          <a:p>
            <a:pPr>
              <a:defRPr/>
            </a:pPr>
            <a:r>
              <a:rPr lang="en-US" altLang="zh-TW" sz="4400" b="1">
                <a:latin typeface="Arial" panose="020B0604020202020204" pitchFamily="34" charset="0"/>
                <a:cs typeface="Arial" panose="020B0604020202020204" pitchFamily="34" charset="0"/>
              </a:rPr>
              <a:t>10GbE connectivity: </a:t>
            </a:r>
          </a:p>
          <a:p>
            <a:pPr>
              <a:defRPr/>
            </a:pPr>
            <a:r>
              <a:rPr lang="en-US" altLang="zh-TW" sz="4400" b="1">
                <a:latin typeface="Arial" panose="020B0604020202020204" pitchFamily="34" charset="0"/>
                <a:cs typeface="Arial" panose="020B0604020202020204" pitchFamily="34" charset="0"/>
              </a:rPr>
              <a:t>The future is now!</a:t>
            </a:r>
            <a:endParaRPr lang="zh-TW" altLang="en-US" sz="4400" b="1">
              <a:latin typeface="Arial" panose="020B0604020202020204" pitchFamily="34" charset="0"/>
              <a:cs typeface="Arial" panose="020B0604020202020204" pitchFamily="34" charset="0"/>
            </a:endParaRPr>
          </a:p>
        </p:txBody>
      </p:sp>
      <p:sp>
        <p:nvSpPr>
          <p:cNvPr id="38" name="文字方塊 37">
            <a:extLst>
              <a:ext uri="{FF2B5EF4-FFF2-40B4-BE49-F238E27FC236}">
                <a16:creationId xmlns:a16="http://schemas.microsoft.com/office/drawing/2014/main" id="{50122B7A-1B63-4B4B-B300-051F8EC75EF9}"/>
              </a:ext>
            </a:extLst>
          </p:cNvPr>
          <p:cNvSpPr txBox="1"/>
          <p:nvPr/>
        </p:nvSpPr>
        <p:spPr>
          <a:xfrm>
            <a:off x="3618989" y="1957275"/>
            <a:ext cx="6474243" cy="787588"/>
          </a:xfrm>
          <a:prstGeom prst="rect">
            <a:avLst/>
          </a:prstGeom>
          <a:noFill/>
        </p:spPr>
        <p:txBody>
          <a:bodyPr wrap="square" rtlCol="0">
            <a:spAutoFit/>
          </a:bodyPr>
          <a:lstStyle/>
          <a:p>
            <a:pPr>
              <a:lnSpc>
                <a:spcPct val="130000"/>
              </a:lnSpc>
            </a:pPr>
            <a:r>
              <a:rPr lang="en-US" altLang="zh-TW" sz="1200">
                <a:latin typeface="Arial" panose="020B0604020202020204" pitchFamily="34" charset="0"/>
                <a:ea typeface="微軟正黑體" panose="020B0604030504040204" pitchFamily="34" charset="-120"/>
                <a:cs typeface="Arial" panose="020B0604020202020204" pitchFamily="34" charset="0"/>
              </a:rPr>
              <a:t>10GbE connectivity improves overall network performance and everyday tasks with ten times the bandwidth of 1GbE. By offering 10GbE-ready NAS, network adapters and switches, QNAP is a one-stop provider for everything you need to create your own 10GbE environment.</a:t>
            </a:r>
          </a:p>
        </p:txBody>
      </p:sp>
      <p:pic>
        <p:nvPicPr>
          <p:cNvPr id="3" name="圖片 2">
            <a:extLst>
              <a:ext uri="{FF2B5EF4-FFF2-40B4-BE49-F238E27FC236}">
                <a16:creationId xmlns:a16="http://schemas.microsoft.com/office/drawing/2014/main" id="{21473A63-8C8A-473E-8959-8A3031D16E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8606" y="3437133"/>
            <a:ext cx="5015147" cy="1748002"/>
          </a:xfrm>
          <a:prstGeom prst="rect">
            <a:avLst/>
          </a:prstGeom>
        </p:spPr>
      </p:pic>
      <p:pic>
        <p:nvPicPr>
          <p:cNvPr id="6" name="圖形 5">
            <a:extLst>
              <a:ext uri="{FF2B5EF4-FFF2-40B4-BE49-F238E27FC236}">
                <a16:creationId xmlns:a16="http://schemas.microsoft.com/office/drawing/2014/main" id="{2ECD3DE2-4067-4636-83CD-F90C370C76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8359" y="4457606"/>
            <a:ext cx="396000" cy="291789"/>
          </a:xfrm>
          <a:prstGeom prst="rect">
            <a:avLst/>
          </a:prstGeom>
        </p:spPr>
      </p:pic>
      <p:pic>
        <p:nvPicPr>
          <p:cNvPr id="21" name="圖形 20">
            <a:extLst>
              <a:ext uri="{FF2B5EF4-FFF2-40B4-BE49-F238E27FC236}">
                <a16:creationId xmlns:a16="http://schemas.microsoft.com/office/drawing/2014/main" id="{8C702E57-4F93-47FE-9477-4AF76D7A59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88700" y="5373091"/>
            <a:ext cx="360000" cy="243871"/>
          </a:xfrm>
          <a:prstGeom prst="rect">
            <a:avLst/>
          </a:prstGeom>
        </p:spPr>
      </p:pic>
      <p:pic>
        <p:nvPicPr>
          <p:cNvPr id="25" name="圖形 24">
            <a:extLst>
              <a:ext uri="{FF2B5EF4-FFF2-40B4-BE49-F238E27FC236}">
                <a16:creationId xmlns:a16="http://schemas.microsoft.com/office/drawing/2014/main" id="{4F33BDA9-DE9E-4634-9753-76A02804CC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5593" y="5309404"/>
            <a:ext cx="324000" cy="274909"/>
          </a:xfrm>
          <a:prstGeom prst="rect">
            <a:avLst/>
          </a:prstGeom>
        </p:spPr>
      </p:pic>
    </p:spTree>
    <p:extLst>
      <p:ext uri="{BB962C8B-B14F-4D97-AF65-F5344CB8AC3E}">
        <p14:creationId xmlns:p14="http://schemas.microsoft.com/office/powerpoint/2010/main" val="3884976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493488" y="3409526"/>
            <a:ext cx="11207777" cy="324455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1357760" y="3891512"/>
            <a:ext cx="4140289" cy="623504"/>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Edit right off your NAS with blazing fast Thunderbolt™ 3 connectivity. With potential speeds of up to 40Gbps, connect your compatible Macs and other Thunderbolt™ 3 devices directly to the NAS and work unaffected by other network traffic.</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357760" y="3667290"/>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Ultra-high speed transfer</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1357760" y="5499540"/>
            <a:ext cx="4140289" cy="808170"/>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The innovative T2E Converter bridges Thunderbolt and Ethernet networks, allowing Thunderbolt-enabled computers to connect to these networks via their Thunderbolt connection to the QNAP Thunderbolt NAS. This saves a 10GbE port and eliminates the need for extra adapters or network cards.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1357760" y="5108570"/>
            <a:ext cx="3338065" cy="461665"/>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Facilitate 10GbE workflows with Thunderbolt-to-Ethernet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6" y="560202"/>
            <a:ext cx="6675599" cy="1754326"/>
          </a:xfrm>
          <a:prstGeom prst="rect">
            <a:avLst/>
          </a:prstGeom>
          <a:noFill/>
        </p:spPr>
        <p:txBody>
          <a:bodyPr wrap="square" rtlCol="0">
            <a:spAutoFit/>
          </a:bodyPr>
          <a:lstStyle/>
          <a:p>
            <a:pPr>
              <a:defRPr/>
            </a:pPr>
            <a:r>
              <a:rPr lang="en-US" altLang="zh-TW" sz="3600" b="1">
                <a:latin typeface="Arial" panose="020B0604020202020204" pitchFamily="34" charset="0"/>
                <a:cs typeface="Arial" panose="020B0604020202020204" pitchFamily="34" charset="0"/>
              </a:rPr>
              <a:t>Breakthrough performance and outstanding connectivity with Thunderbolt NAS</a:t>
            </a:r>
            <a:endParaRPr lang="zh-TW" altLang="en-US" sz="36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2323040"/>
            <a:ext cx="6531769" cy="830997"/>
          </a:xfrm>
          <a:prstGeom prst="rect">
            <a:avLst/>
          </a:prstGeom>
          <a:noFill/>
        </p:spPr>
        <p:txBody>
          <a:bodyPr wrap="square" rtlCol="0">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QNAP offers the very best in connectivity with Thunderbolt™ NAS. Thunderbolt™ NAS is far superior in providing both the best in speed and versatility that non-Thunderbolt NAS cannot offer, video production professionals using QNAP Thunderbolt™ NAS enjoy efficient workflows, unprecedented speed, and incredible versatility.</a:t>
            </a:r>
            <a:endParaRPr lang="zh-TW" altLang="zh-TW" sz="120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316435" y="3891512"/>
            <a:ext cx="4057791" cy="808170"/>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The usage of USB Type-C by Thunderbolt 3 provides a universal connection from QNAP NAS to Thunderbolt devices as well as countless USB Type-C devices through a single cable, allowing file sharing and centralized data storage without the hassle of stringing multiple cables.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316435" y="3667290"/>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High availability with USB Type-C</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316435" y="5332792"/>
            <a:ext cx="4057791" cy="992836"/>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The increased bandwidth of Thunderbolt 3 enables smooth video editing and faster file sharing for photographers, video editors and graphic designers. Several Thunderbolt™ devices can be connected to the QNAP Thunderbolt NAS to process real-time photo and audio editing simultaneously without impacting system performance.</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316435" y="5108570"/>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Collaboration station for Mac and Windows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49" name="圖形 48">
            <a:extLst>
              <a:ext uri="{FF2B5EF4-FFF2-40B4-BE49-F238E27FC236}">
                <a16:creationId xmlns:a16="http://schemas.microsoft.com/office/drawing/2014/main" id="{E2C0370F-C975-41C4-BC17-66AB9BE7D5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921604" y="190500"/>
            <a:ext cx="773378" cy="6463580"/>
          </a:xfrm>
          <a:prstGeom prst="rect">
            <a:avLst/>
          </a:prstGeom>
        </p:spPr>
      </p:pic>
      <p:pic>
        <p:nvPicPr>
          <p:cNvPr id="47" name="圖形 46">
            <a:extLst>
              <a:ext uri="{FF2B5EF4-FFF2-40B4-BE49-F238E27FC236}">
                <a16:creationId xmlns:a16="http://schemas.microsoft.com/office/drawing/2014/main" id="{F344167F-EDAD-474B-B1DD-98E8BBD076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08886" y="1891159"/>
            <a:ext cx="1186096" cy="2372191"/>
          </a:xfrm>
          <a:prstGeom prst="rect">
            <a:avLst/>
          </a:prstGeom>
        </p:spPr>
      </p:pic>
      <p:pic>
        <p:nvPicPr>
          <p:cNvPr id="52" name="圖形 51">
            <a:extLst>
              <a:ext uri="{FF2B5EF4-FFF2-40B4-BE49-F238E27FC236}">
                <a16:creationId xmlns:a16="http://schemas.microsoft.com/office/drawing/2014/main" id="{8702D7A5-CBC2-4BE4-842A-9DDBE4F944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10503886" y="4010294"/>
            <a:ext cx="1598474" cy="46904"/>
          </a:xfrm>
          <a:prstGeom prst="rect">
            <a:avLst/>
          </a:prstGeom>
        </p:spPr>
      </p:pic>
      <p:pic>
        <p:nvPicPr>
          <p:cNvPr id="53" name="圖形 52">
            <a:extLst>
              <a:ext uri="{FF2B5EF4-FFF2-40B4-BE49-F238E27FC236}">
                <a16:creationId xmlns:a16="http://schemas.microsoft.com/office/drawing/2014/main" id="{BB509A3E-2900-4137-8EF7-63CE4E3EA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10301401" y="3440661"/>
            <a:ext cx="1598474" cy="46904"/>
          </a:xfrm>
          <a:prstGeom prst="rect">
            <a:avLst/>
          </a:prstGeom>
        </p:spPr>
      </p:pic>
      <p:pic>
        <p:nvPicPr>
          <p:cNvPr id="51" name="圖片 50" descr="一張含有 文字, 電子用品, 電腦 的圖片&#10;&#10;自動產生的描述">
            <a:extLst>
              <a:ext uri="{FF2B5EF4-FFF2-40B4-BE49-F238E27FC236}">
                <a16:creationId xmlns:a16="http://schemas.microsoft.com/office/drawing/2014/main" id="{B9F54E09-EE77-4E7B-8E89-C33D88B107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4928" y="633537"/>
            <a:ext cx="3971746" cy="2332951"/>
          </a:xfrm>
          <a:prstGeom prst="rect">
            <a:avLst/>
          </a:prstGeom>
        </p:spPr>
      </p:pic>
      <p:pic>
        <p:nvPicPr>
          <p:cNvPr id="3" name="圖形 2">
            <a:extLst>
              <a:ext uri="{FF2B5EF4-FFF2-40B4-BE49-F238E27FC236}">
                <a16:creationId xmlns:a16="http://schemas.microsoft.com/office/drawing/2014/main" id="{96CDBE1F-F022-494B-A561-0064134A75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22391" y="5191424"/>
            <a:ext cx="342900" cy="352425"/>
          </a:xfrm>
          <a:prstGeom prst="rect">
            <a:avLst/>
          </a:prstGeom>
        </p:spPr>
      </p:pic>
      <p:pic>
        <p:nvPicPr>
          <p:cNvPr id="7" name="圖形 6">
            <a:extLst>
              <a:ext uri="{FF2B5EF4-FFF2-40B4-BE49-F238E27FC236}">
                <a16:creationId xmlns:a16="http://schemas.microsoft.com/office/drawing/2014/main" id="{47722A41-E507-420D-B61D-C226018F5F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38626" y="3781973"/>
            <a:ext cx="342900" cy="104775"/>
          </a:xfrm>
          <a:prstGeom prst="rect">
            <a:avLst/>
          </a:prstGeom>
        </p:spPr>
      </p:pic>
      <p:pic>
        <p:nvPicPr>
          <p:cNvPr id="10" name="圖形 9">
            <a:extLst>
              <a:ext uri="{FF2B5EF4-FFF2-40B4-BE49-F238E27FC236}">
                <a16:creationId xmlns:a16="http://schemas.microsoft.com/office/drawing/2014/main" id="{66F87423-7688-4996-A56E-A3E50721A7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6936" y="3744105"/>
            <a:ext cx="381000" cy="285750"/>
          </a:xfrm>
          <a:prstGeom prst="rect">
            <a:avLst/>
          </a:prstGeom>
        </p:spPr>
      </p:pic>
      <p:pic>
        <p:nvPicPr>
          <p:cNvPr id="28" name="圖形 27">
            <a:extLst>
              <a:ext uri="{FF2B5EF4-FFF2-40B4-BE49-F238E27FC236}">
                <a16:creationId xmlns:a16="http://schemas.microsoft.com/office/drawing/2014/main" id="{279B513D-55C8-4DCB-94FF-5BB45B1A1E6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4085" y="5191764"/>
            <a:ext cx="250839" cy="324000"/>
          </a:xfrm>
          <a:prstGeom prst="rect">
            <a:avLst/>
          </a:prstGeom>
        </p:spPr>
      </p:pic>
    </p:spTree>
    <p:extLst>
      <p:ext uri="{BB962C8B-B14F-4D97-AF65-F5344CB8AC3E}">
        <p14:creationId xmlns:p14="http://schemas.microsoft.com/office/powerpoint/2010/main" val="3330591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686F5C85-32C2-4284-B70B-6519FFFF5963}"/>
              </a:ext>
            </a:extLst>
          </p:cNvPr>
          <p:cNvSpPr txBox="1"/>
          <p:nvPr/>
        </p:nvSpPr>
        <p:spPr>
          <a:xfrm>
            <a:off x="314326" y="1366495"/>
            <a:ext cx="9212446" cy="769441"/>
          </a:xfrm>
          <a:prstGeom prst="rect">
            <a:avLst/>
          </a:prstGeom>
          <a:noFill/>
        </p:spPr>
        <p:txBody>
          <a:bodyPr wrap="square" rtlCol="0">
            <a:spAutoFit/>
          </a:bodyPr>
          <a:lstStyle/>
          <a:p>
            <a:pPr>
              <a:defRPr/>
            </a:pPr>
            <a:r>
              <a:rPr lang="en-US" altLang="zh-TW" sz="4400" b="1">
                <a:latin typeface="Arial" panose="020B0604020202020204" pitchFamily="34" charset="0"/>
                <a:cs typeface="Arial" panose="020B0604020202020204" pitchFamily="34" charset="0"/>
              </a:rPr>
              <a:t>OUR SERVICES / ABOUT QNAP</a:t>
            </a:r>
          </a:p>
        </p:txBody>
      </p:sp>
      <p:sp>
        <p:nvSpPr>
          <p:cNvPr id="10" name="文字方塊 9">
            <a:extLst>
              <a:ext uri="{FF2B5EF4-FFF2-40B4-BE49-F238E27FC236}">
                <a16:creationId xmlns:a16="http://schemas.microsoft.com/office/drawing/2014/main" id="{C2686B07-8137-4933-A4FF-8863278582BA}"/>
              </a:ext>
            </a:extLst>
          </p:cNvPr>
          <p:cNvSpPr txBox="1"/>
          <p:nvPr/>
        </p:nvSpPr>
        <p:spPr>
          <a:xfrm>
            <a:off x="314327" y="2839374"/>
            <a:ext cx="8212986" cy="3001719"/>
          </a:xfrm>
          <a:prstGeom prst="rect">
            <a:avLst/>
          </a:prstGeom>
          <a:noFill/>
        </p:spPr>
        <p:txBody>
          <a:bodyPr wrap="square" rtlCol="0">
            <a:spAutoFit/>
          </a:bodyPr>
          <a:lstStyle/>
          <a:p>
            <a:pPr>
              <a:lnSpc>
                <a:spcPct val="150000"/>
              </a:lnSpc>
            </a:pPr>
            <a:r>
              <a:rPr lang="en-US" altLang="zh-TW" sz="1600">
                <a:latin typeface="Arial" panose="020B0604020202020204" pitchFamily="34" charset="0"/>
                <a:ea typeface="微軟正黑體" panose="020B0604030504040204" pitchFamily="34" charset="-120"/>
                <a:cs typeface="Arial" panose="020B0604020202020204" pitchFamily="34" charset="0"/>
              </a:rPr>
              <a:t>QNAP (Quality Network Appliance Provider) is devoted to providing comprehensive solutions in software development, hardware design and in-house manufacturing. Building on the solid foundations of our storage, networking and smart video innovations, QNAP now provide a revolutionary Cloud NAS solution that joins our cutting-edge subscription-based software and diversified service channel ecosystem. QNAP envisions NAS as being more than simple storage and has created a cloud-based networking infrastructure for users to host and develop artificial intelligence analysis, edge computing and data integration on their QNAP solutions.</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p:txBody>
      </p:sp>
      <p:pic>
        <p:nvPicPr>
          <p:cNvPr id="18" name="圖形 17">
            <a:extLst>
              <a:ext uri="{FF2B5EF4-FFF2-40B4-BE49-F238E27FC236}">
                <a16:creationId xmlns:a16="http://schemas.microsoft.com/office/drawing/2014/main" id="{54E2BCE5-922B-465B-B028-E93C099277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4326" y="2427577"/>
            <a:ext cx="7821184" cy="102610"/>
          </a:xfrm>
          <a:prstGeom prst="rect">
            <a:avLst/>
          </a:prstGeom>
        </p:spPr>
      </p:pic>
      <p:pic>
        <p:nvPicPr>
          <p:cNvPr id="6" name="圖形 5">
            <a:extLst>
              <a:ext uri="{FF2B5EF4-FFF2-40B4-BE49-F238E27FC236}">
                <a16:creationId xmlns:a16="http://schemas.microsoft.com/office/drawing/2014/main" id="{5D33F1AC-C6C1-4A2F-BDDA-10B21054B52B}"/>
              </a:ext>
            </a:extLst>
          </p:cNvPr>
          <p:cNvPicPr>
            <a:picLocks noChangeAspect="1"/>
          </p:cNvPicPr>
          <p:nvPr/>
        </p:nvPicPr>
        <p:blipFill>
          <a:blip r:embed="rId4">
            <a:alphaModFix/>
            <a:extLst>
              <a:ext uri="{96DAC541-7B7A-43D3-8B79-37D633B846F1}">
                <asvg:svgBlip xmlns:asvg="http://schemas.microsoft.com/office/drawing/2016/SVG/main" r:embed="rId5"/>
              </a:ext>
            </a:extLst>
          </a:blip>
          <a:stretch>
            <a:fillRect/>
          </a:stretch>
        </p:blipFill>
        <p:spPr>
          <a:xfrm>
            <a:off x="432260" y="595484"/>
            <a:ext cx="1335645" cy="238824"/>
          </a:xfrm>
          <a:prstGeom prst="rect">
            <a:avLst/>
          </a:prstGeom>
        </p:spPr>
      </p:pic>
    </p:spTree>
    <p:extLst>
      <p:ext uri="{BB962C8B-B14F-4D97-AF65-F5344CB8AC3E}">
        <p14:creationId xmlns:p14="http://schemas.microsoft.com/office/powerpoint/2010/main" val="2224263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字方塊 30">
            <a:extLst>
              <a:ext uri="{FF2B5EF4-FFF2-40B4-BE49-F238E27FC236}">
                <a16:creationId xmlns:a16="http://schemas.microsoft.com/office/drawing/2014/main" id="{4F151E20-8889-49D9-8B49-0CFDE0CF30FE}"/>
              </a:ext>
            </a:extLst>
          </p:cNvPr>
          <p:cNvSpPr txBox="1"/>
          <p:nvPr/>
        </p:nvSpPr>
        <p:spPr>
          <a:xfrm>
            <a:off x="733873" y="2479369"/>
            <a:ext cx="5252257" cy="3370666"/>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IT equipment and devices are constantly improving in both performance and the interfaces they use. As enterprises upgrade their devices, they should take care to use the right solutions to maximize the interconnectivity potential and compatibility of systems to ensure that their workflows are not affected. To increase the transfer speed and workflows, QNAP provides various solutions with huge storage space and flexible interfaces.</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717DF29D-2831-4EC4-B20A-5844DADE605A}"/>
              </a:ext>
            </a:extLst>
          </p:cNvPr>
          <p:cNvSpPr txBox="1"/>
          <p:nvPr/>
        </p:nvSpPr>
        <p:spPr>
          <a:xfrm>
            <a:off x="733873"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Background</a:t>
            </a:r>
          </a:p>
        </p:txBody>
      </p:sp>
      <p:sp>
        <p:nvSpPr>
          <p:cNvPr id="16" name="文字方塊 15">
            <a:extLst>
              <a:ext uri="{FF2B5EF4-FFF2-40B4-BE49-F238E27FC236}">
                <a16:creationId xmlns:a16="http://schemas.microsoft.com/office/drawing/2014/main" id="{432EFB68-86F0-4688-A23C-1916627850B8}"/>
              </a:ext>
            </a:extLst>
          </p:cNvPr>
          <p:cNvSpPr txBox="1"/>
          <p:nvPr/>
        </p:nvSpPr>
        <p:spPr>
          <a:xfrm>
            <a:off x="6284069" y="2479369"/>
            <a:ext cx="4399973" cy="2262671"/>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Thunderbolt™ 4/3, 10GbE, 25GbE, 40GbE, and up to 100GbE connectivity supported</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Extension for Fiber Channel SAN</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Ethernet with RDMA support</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QNAP switches provide multiple ports and up to 100Gbps connection</a:t>
            </a:r>
            <a:endParaRPr lang="zh-TW" altLang="zh-TW" sz="16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3D882C9A-C05E-40EC-9BF9-5959C0D3BCD6}"/>
              </a:ext>
            </a:extLst>
          </p:cNvPr>
          <p:cNvSpPr txBox="1"/>
          <p:nvPr/>
        </p:nvSpPr>
        <p:spPr>
          <a:xfrm>
            <a:off x="6284069"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Solutions &amp; Technologies</a:t>
            </a:r>
          </a:p>
        </p:txBody>
      </p:sp>
      <p:pic>
        <p:nvPicPr>
          <p:cNvPr id="45" name="圖形 44">
            <a:extLst>
              <a:ext uri="{FF2B5EF4-FFF2-40B4-BE49-F238E27FC236}">
                <a16:creationId xmlns:a16="http://schemas.microsoft.com/office/drawing/2014/main" id="{1270FCDD-20E2-433B-9EBF-EB8F4928AF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97390" y="2055358"/>
            <a:ext cx="1229772" cy="701898"/>
          </a:xfrm>
          <a:prstGeom prst="rect">
            <a:avLst/>
          </a:prstGeom>
        </p:spPr>
      </p:pic>
      <p:sp>
        <p:nvSpPr>
          <p:cNvPr id="2" name="標題 1">
            <a:extLst>
              <a:ext uri="{FF2B5EF4-FFF2-40B4-BE49-F238E27FC236}">
                <a16:creationId xmlns:a16="http://schemas.microsoft.com/office/drawing/2014/main" id="{7404D396-595D-46C0-99FF-379135F9445F}"/>
              </a:ext>
            </a:extLst>
          </p:cNvPr>
          <p:cNvSpPr>
            <a:spLocks noGrp="1"/>
          </p:cNvSpPr>
          <p:nvPr>
            <p:ph type="title"/>
          </p:nvPr>
        </p:nvSpPr>
        <p:spPr/>
        <p:txBody>
          <a:bodyPr/>
          <a:lstStyle/>
          <a:p>
            <a:r>
              <a:rPr lang="en-US" altLang="zh-TW" sz="4400" b="1">
                <a:latin typeface="Arial" panose="020B0604020202020204" pitchFamily="34" charset="0"/>
                <a:cs typeface="Arial" panose="020B0604020202020204" pitchFamily="34" charset="0"/>
              </a:rPr>
              <a:t>High-speed Connectivity Solutions</a:t>
            </a:r>
            <a:endParaRPr lang="zh-TW" altLang="en-US"/>
          </a:p>
        </p:txBody>
      </p:sp>
    </p:spTree>
    <p:extLst>
      <p:ext uri="{BB962C8B-B14F-4D97-AF65-F5344CB8AC3E}">
        <p14:creationId xmlns:p14="http://schemas.microsoft.com/office/powerpoint/2010/main" val="2411326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C8576AE-8775-47F5-A4DB-8EDD99C59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23" y="439151"/>
            <a:ext cx="10463830" cy="5979693"/>
          </a:xfrm>
          <a:prstGeom prst="rect">
            <a:avLst/>
          </a:prstGeom>
        </p:spPr>
      </p:pic>
      <p:pic>
        <p:nvPicPr>
          <p:cNvPr id="38" name="圖形 37">
            <a:extLst>
              <a:ext uri="{FF2B5EF4-FFF2-40B4-BE49-F238E27FC236}">
                <a16:creationId xmlns:a16="http://schemas.microsoft.com/office/drawing/2014/main" id="{AF0C8076-864D-4374-9E5A-0780334AC4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7200" y="-1"/>
            <a:ext cx="2844801" cy="6857999"/>
          </a:xfrm>
          <a:prstGeom prst="rect">
            <a:avLst/>
          </a:prstGeom>
        </p:spPr>
      </p:pic>
      <p:pic>
        <p:nvPicPr>
          <p:cNvPr id="50" name="圖形 49">
            <a:extLst>
              <a:ext uri="{FF2B5EF4-FFF2-40B4-BE49-F238E27FC236}">
                <a16:creationId xmlns:a16="http://schemas.microsoft.com/office/drawing/2014/main" id="{E29337AA-FFDE-4225-ADB8-9D7B07942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1170404" y="375045"/>
            <a:ext cx="1229772" cy="701898"/>
          </a:xfrm>
          <a:prstGeom prst="rect">
            <a:avLst/>
          </a:prstGeom>
        </p:spPr>
      </p:pic>
      <p:sp>
        <p:nvSpPr>
          <p:cNvPr id="25" name="文字方塊 24">
            <a:extLst>
              <a:ext uri="{FF2B5EF4-FFF2-40B4-BE49-F238E27FC236}">
                <a16:creationId xmlns:a16="http://schemas.microsoft.com/office/drawing/2014/main" id="{B1BDC490-491E-4DBC-AC93-0C3293231C0E}"/>
              </a:ext>
            </a:extLst>
          </p:cNvPr>
          <p:cNvSpPr txBox="1"/>
          <p:nvPr/>
        </p:nvSpPr>
        <p:spPr>
          <a:xfrm>
            <a:off x="9495118" y="967255"/>
            <a:ext cx="2671484" cy="2314544"/>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Maximize performance</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Increase productivity</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High-speed connectivity</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Budget friendly</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Smooth multi-site collaboration and cross-team workflows</a:t>
            </a:r>
          </a:p>
        </p:txBody>
      </p:sp>
      <p:sp>
        <p:nvSpPr>
          <p:cNvPr id="26" name="文字方塊 25">
            <a:extLst>
              <a:ext uri="{FF2B5EF4-FFF2-40B4-BE49-F238E27FC236}">
                <a16:creationId xmlns:a16="http://schemas.microsoft.com/office/drawing/2014/main" id="{50F706FA-E902-4E63-A4BA-8C312D7061B2}"/>
              </a:ext>
            </a:extLst>
          </p:cNvPr>
          <p:cNvSpPr txBox="1"/>
          <p:nvPr/>
        </p:nvSpPr>
        <p:spPr>
          <a:xfrm>
            <a:off x="9495117" y="527060"/>
            <a:ext cx="2671485" cy="461665"/>
          </a:xfrm>
          <a:prstGeom prst="rect">
            <a:avLst/>
          </a:prstGeom>
          <a:noFill/>
        </p:spPr>
        <p:txBody>
          <a:bodyPr wrap="square" rtlCol="0">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Benefits</a:t>
            </a:r>
            <a:endParaRPr lang="zh-TW"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97890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群組 37">
            <a:extLst>
              <a:ext uri="{FF2B5EF4-FFF2-40B4-BE49-F238E27FC236}">
                <a16:creationId xmlns:a16="http://schemas.microsoft.com/office/drawing/2014/main" id="{C024FDFE-411E-4049-B5E5-7C68B1B40F51}"/>
              </a:ext>
            </a:extLst>
          </p:cNvPr>
          <p:cNvGrpSpPr/>
          <p:nvPr/>
        </p:nvGrpSpPr>
        <p:grpSpPr>
          <a:xfrm>
            <a:off x="506348" y="4139808"/>
            <a:ext cx="2494025" cy="2494025"/>
            <a:chOff x="552068" y="3232392"/>
            <a:chExt cx="1533525" cy="1533525"/>
          </a:xfrm>
        </p:grpSpPr>
        <p:pic>
          <p:nvPicPr>
            <p:cNvPr id="39" name="圖形 38">
              <a:extLst>
                <a:ext uri="{FF2B5EF4-FFF2-40B4-BE49-F238E27FC236}">
                  <a16:creationId xmlns:a16="http://schemas.microsoft.com/office/drawing/2014/main" id="{F9F5CFB8-A569-43D4-85BF-87B5282E70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068" y="3232392"/>
              <a:ext cx="1533525" cy="1533525"/>
            </a:xfrm>
            <a:prstGeom prst="rect">
              <a:avLst/>
            </a:prstGeom>
          </p:spPr>
        </p:pic>
        <p:pic>
          <p:nvPicPr>
            <p:cNvPr id="40" name="圖形 39">
              <a:extLst>
                <a:ext uri="{FF2B5EF4-FFF2-40B4-BE49-F238E27FC236}">
                  <a16:creationId xmlns:a16="http://schemas.microsoft.com/office/drawing/2014/main" id="{1EC53611-4683-4C24-AEA0-E256FF174A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069" y="3574972"/>
              <a:ext cx="1190944" cy="1190944"/>
            </a:xfrm>
            <a:prstGeom prst="rect">
              <a:avLst/>
            </a:prstGeom>
          </p:spPr>
        </p:pic>
      </p:grpSp>
      <p:sp>
        <p:nvSpPr>
          <p:cNvPr id="45" name="矩形: 圓角 44">
            <a:extLst>
              <a:ext uri="{FF2B5EF4-FFF2-40B4-BE49-F238E27FC236}">
                <a16:creationId xmlns:a16="http://schemas.microsoft.com/office/drawing/2014/main" id="{E09840E7-CFA3-4E9D-90FC-A16706F8014B}"/>
              </a:ext>
            </a:extLst>
          </p:cNvPr>
          <p:cNvSpPr/>
          <p:nvPr/>
        </p:nvSpPr>
        <p:spPr>
          <a:xfrm>
            <a:off x="2281347" y="3908723"/>
            <a:ext cx="2105033" cy="1807970"/>
          </a:xfrm>
          <a:prstGeom prst="roundRect">
            <a:avLst>
              <a:gd name="adj" fmla="val 4881"/>
            </a:avLst>
          </a:prstGeom>
          <a:gradFill>
            <a:gsLst>
              <a:gs pos="0">
                <a:schemeClr val="tx1">
                  <a:lumMod val="95000"/>
                  <a:lumOff val="5000"/>
                  <a:alpha val="0"/>
                </a:schemeClr>
              </a:gs>
              <a:gs pos="100000">
                <a:schemeClr val="tx1">
                  <a:lumMod val="95000"/>
                  <a:lumOff val="5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圖形 36">
            <a:extLst>
              <a:ext uri="{FF2B5EF4-FFF2-40B4-BE49-F238E27FC236}">
                <a16:creationId xmlns:a16="http://schemas.microsoft.com/office/drawing/2014/main" id="{2B0D41C5-9848-4B10-8B42-D8480C83AE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8575" y="3662056"/>
            <a:ext cx="1276725" cy="1150905"/>
          </a:xfrm>
          <a:prstGeom prst="rect">
            <a:avLst/>
          </a:prstGeom>
        </p:spPr>
      </p:pic>
      <p:sp>
        <p:nvSpPr>
          <p:cNvPr id="29" name="圖形 60">
            <a:extLst>
              <a:ext uri="{FF2B5EF4-FFF2-40B4-BE49-F238E27FC236}">
                <a16:creationId xmlns:a16="http://schemas.microsoft.com/office/drawing/2014/main" id="{0E229200-B2FD-4149-9318-3440BFF70537}"/>
              </a:ext>
            </a:extLst>
          </p:cNvPr>
          <p:cNvSpPr/>
          <p:nvPr/>
        </p:nvSpPr>
        <p:spPr>
          <a:xfrm>
            <a:off x="5600699" y="184597"/>
            <a:ext cx="6100565" cy="6469483"/>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6549162" y="915218"/>
            <a:ext cx="4580800" cy="254172"/>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QNAP DAS supports various RAID levels to improve performance and data protection.</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6549162" y="690996"/>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RAID Support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549162" y="1877825"/>
            <a:ext cx="4653846"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The QNAP External RAID Manager helps you monitor the DAS system, drives, and health status. It automatically sends system alerts to your PC if an error occurs.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549162" y="1616732"/>
            <a:ext cx="3338065"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Simple Interface</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7" y="541150"/>
            <a:ext cx="4832512" cy="1754326"/>
          </a:xfrm>
          <a:prstGeom prst="rect">
            <a:avLst/>
          </a:prstGeom>
          <a:noFill/>
        </p:spPr>
        <p:txBody>
          <a:bodyPr wrap="square" rtlCol="0">
            <a:spAutoFit/>
          </a:bodyPr>
          <a:lstStyle/>
          <a:p>
            <a:pPr>
              <a:defRPr/>
            </a:pPr>
            <a:r>
              <a:rPr lang="en-US" altLang="zh-TW" sz="3600" b="1">
                <a:latin typeface="Arial" panose="020B0604020202020204" pitchFamily="34" charset="0"/>
                <a:cs typeface="Arial" panose="020B0604020202020204" pitchFamily="34" charset="0"/>
              </a:rPr>
              <a:t>Flexible and economical storage expansion</a:t>
            </a:r>
            <a:endParaRPr lang="zh-TW" altLang="en-US" sz="36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1" y="2284936"/>
            <a:ext cx="4481583" cy="1200329"/>
          </a:xfrm>
          <a:prstGeom prst="rect">
            <a:avLst/>
          </a:prstGeom>
          <a:noFill/>
        </p:spPr>
        <p:txBody>
          <a:bodyPr wrap="square" rtlCol="0">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Direct-Attached Storage (DAS) adds additional storage capacity to your PC by being directly connected via USB or another port. Compared with Network-Attached Storage (NAS), DAS is usually plug-and-use to a single PC and is suitable for users who seek to simply expand the storage of a single PC and not the advanced features and network connectivity of a NAS.</a:t>
            </a:r>
            <a:endParaRPr lang="zh-TW" altLang="zh-TW" sz="120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525986" y="2960417"/>
            <a:ext cx="4603976" cy="623504"/>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QNAP DAS can be used with either USB Type-C, SATA, or SAS for faster data transfer and can be easily managed using QTS / </a:t>
            </a:r>
            <a:r>
              <a:rPr lang="en-US" altLang="zh-TW" sz="800" err="1">
                <a:latin typeface="Arial" panose="020B0604020202020204" pitchFamily="34" charset="0"/>
                <a:ea typeface="微軟正黑體" panose="020B0604030504040204" pitchFamily="34" charset="-120"/>
                <a:cs typeface="Arial" panose="020B0604020202020204" pitchFamily="34" charset="0"/>
              </a:rPr>
              <a:t>QuTS</a:t>
            </a:r>
            <a:r>
              <a:rPr lang="en-US" altLang="zh-TW" sz="800">
                <a:latin typeface="Arial" panose="020B0604020202020204" pitchFamily="34" charset="0"/>
                <a:ea typeface="微軟正黑體" panose="020B0604030504040204" pitchFamily="34" charset="-120"/>
                <a:cs typeface="Arial" panose="020B0604020202020204" pitchFamily="34" charset="0"/>
              </a:rPr>
              <a:t> hero Storage &amp; Snapshots. The TL series is suited for NAS expansion.</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525985" y="2736195"/>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For NAS Expansion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525985" y="4184732"/>
            <a:ext cx="4603977"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The DAS is completely plug-and-use and does not require any network configuration. An eject button is included to quickly remove the DAS from the connected computer.</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525985" y="3960510"/>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Effortless Setup</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6525985" y="5334044"/>
            <a:ext cx="4677023" cy="623504"/>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QNAP DAS are ideal choices for PC users looking to expand their storage space. They use a USB Type-C, SATA, or SAS port for faster data transfer and support software and hardware-controlled RAID configurations for flexible storage configuration.</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6525985" y="5109822"/>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For PC Expansion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4" name="圖形 3">
            <a:extLst>
              <a:ext uri="{FF2B5EF4-FFF2-40B4-BE49-F238E27FC236}">
                <a16:creationId xmlns:a16="http://schemas.microsoft.com/office/drawing/2014/main" id="{6079C9EE-BF78-4514-B5CE-1B99F1F8F9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62687" y="772343"/>
            <a:ext cx="334800" cy="324000"/>
          </a:xfrm>
          <a:prstGeom prst="rect">
            <a:avLst/>
          </a:prstGeom>
        </p:spPr>
      </p:pic>
      <p:pic>
        <p:nvPicPr>
          <p:cNvPr id="6" name="圖形 5">
            <a:extLst>
              <a:ext uri="{FF2B5EF4-FFF2-40B4-BE49-F238E27FC236}">
                <a16:creationId xmlns:a16="http://schemas.microsoft.com/office/drawing/2014/main" id="{0FD821D8-8E64-4B40-9205-E4C79CC3BC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3160" y="1693705"/>
            <a:ext cx="324000" cy="243000"/>
          </a:xfrm>
          <a:prstGeom prst="rect">
            <a:avLst/>
          </a:prstGeom>
        </p:spPr>
      </p:pic>
      <p:pic>
        <p:nvPicPr>
          <p:cNvPr id="9" name="圖形 8">
            <a:extLst>
              <a:ext uri="{FF2B5EF4-FFF2-40B4-BE49-F238E27FC236}">
                <a16:creationId xmlns:a16="http://schemas.microsoft.com/office/drawing/2014/main" id="{4CCED631-EC3A-403B-89E1-6EDCB2553F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7922" y="2836592"/>
            <a:ext cx="288000" cy="277333"/>
          </a:xfrm>
          <a:prstGeom prst="rect">
            <a:avLst/>
          </a:prstGeom>
        </p:spPr>
      </p:pic>
      <p:pic>
        <p:nvPicPr>
          <p:cNvPr id="12" name="圖形 11">
            <a:extLst>
              <a:ext uri="{FF2B5EF4-FFF2-40B4-BE49-F238E27FC236}">
                <a16:creationId xmlns:a16="http://schemas.microsoft.com/office/drawing/2014/main" id="{550F9D63-5A01-42B6-898D-4C63F5A989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57923" y="4004482"/>
            <a:ext cx="288000" cy="288000"/>
          </a:xfrm>
          <a:prstGeom prst="rect">
            <a:avLst/>
          </a:prstGeom>
        </p:spPr>
      </p:pic>
      <p:pic>
        <p:nvPicPr>
          <p:cNvPr id="14" name="圖形 13">
            <a:extLst>
              <a:ext uri="{FF2B5EF4-FFF2-40B4-BE49-F238E27FC236}">
                <a16:creationId xmlns:a16="http://schemas.microsoft.com/office/drawing/2014/main" id="{F1FB6ED3-EE8F-483E-BB14-5AAAAF1675C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48397" y="5224505"/>
            <a:ext cx="317739" cy="252000"/>
          </a:xfrm>
          <a:prstGeom prst="rect">
            <a:avLst/>
          </a:prstGeom>
        </p:spPr>
      </p:pic>
      <p:pic>
        <p:nvPicPr>
          <p:cNvPr id="36" name="圖形 35">
            <a:extLst>
              <a:ext uri="{FF2B5EF4-FFF2-40B4-BE49-F238E27FC236}">
                <a16:creationId xmlns:a16="http://schemas.microsoft.com/office/drawing/2014/main" id="{CC22C3F2-9087-4ECE-913E-F8C75671FF8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01308" y="4070340"/>
            <a:ext cx="388990" cy="696087"/>
          </a:xfrm>
          <a:prstGeom prst="rect">
            <a:avLst/>
          </a:prstGeom>
        </p:spPr>
      </p:pic>
      <p:pic>
        <p:nvPicPr>
          <p:cNvPr id="32" name="圖片 31" descr="一張含有 文字, 電子用品, 計算機 的圖片&#10;&#10;自動產生的描述">
            <a:extLst>
              <a:ext uri="{FF2B5EF4-FFF2-40B4-BE49-F238E27FC236}">
                <a16:creationId xmlns:a16="http://schemas.microsoft.com/office/drawing/2014/main" id="{573A39E9-C6D3-4C10-885E-7F8CAB37F34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7149" y="3701503"/>
            <a:ext cx="4985292" cy="2998374"/>
          </a:xfrm>
          <a:prstGeom prst="rect">
            <a:avLst/>
          </a:prstGeom>
        </p:spPr>
      </p:pic>
    </p:spTree>
    <p:extLst>
      <p:ext uri="{BB962C8B-B14F-4D97-AF65-F5344CB8AC3E}">
        <p14:creationId xmlns:p14="http://schemas.microsoft.com/office/powerpoint/2010/main" val="760031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字方塊 30">
            <a:extLst>
              <a:ext uri="{FF2B5EF4-FFF2-40B4-BE49-F238E27FC236}">
                <a16:creationId xmlns:a16="http://schemas.microsoft.com/office/drawing/2014/main" id="{4F151E20-8889-49D9-8B49-0CFDE0CF30FE}"/>
              </a:ext>
            </a:extLst>
          </p:cNvPr>
          <p:cNvSpPr txBox="1"/>
          <p:nvPr/>
        </p:nvSpPr>
        <p:spPr>
          <a:xfrm>
            <a:off x="733873" y="2479369"/>
            <a:ext cx="5252257" cy="2262671"/>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QNAP provides professional expansion products for all kind of devices. We understand speed and space are the major factors when expanding storage, so QNAP’s expansion solutions focus on ensuring stable, fast connectivity with the capability for massive storage expansion.</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717DF29D-2831-4EC4-B20A-5844DADE605A}"/>
              </a:ext>
            </a:extLst>
          </p:cNvPr>
          <p:cNvSpPr txBox="1"/>
          <p:nvPr/>
        </p:nvSpPr>
        <p:spPr>
          <a:xfrm>
            <a:off x="733873"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Background</a:t>
            </a:r>
          </a:p>
        </p:txBody>
      </p:sp>
      <p:sp>
        <p:nvSpPr>
          <p:cNvPr id="16" name="文字方塊 15">
            <a:extLst>
              <a:ext uri="{FF2B5EF4-FFF2-40B4-BE49-F238E27FC236}">
                <a16:creationId xmlns:a16="http://schemas.microsoft.com/office/drawing/2014/main" id="{432EFB68-86F0-4688-A23C-1916627850B8}"/>
              </a:ext>
            </a:extLst>
          </p:cNvPr>
          <p:cNvSpPr txBox="1"/>
          <p:nvPr/>
        </p:nvSpPr>
        <p:spPr>
          <a:xfrm>
            <a:off x="6284069" y="2479369"/>
            <a:ext cx="5252257" cy="3370666"/>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Software RAID</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Daisy Chaining</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Supports Broadcom® SAS </a:t>
            </a:r>
            <a:r>
              <a:rPr lang="en-US" altLang="zh-TW" sz="1600" err="1">
                <a:latin typeface="Arial" panose="020B0604020202020204" pitchFamily="34" charset="0"/>
                <a:cs typeface="Arial" panose="020B0604020202020204" pitchFamily="34" charset="0"/>
              </a:rPr>
              <a:t>DataBolt</a:t>
            </a:r>
            <a:r>
              <a:rPr lang="en-US" altLang="zh-TW" sz="1600">
                <a:latin typeface="Arial" panose="020B0604020202020204" pitchFamily="34" charset="0"/>
                <a:cs typeface="Arial" panose="020B0604020202020204" pitchFamily="34" charset="0"/>
              </a:rPr>
              <a:t>™ technology</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Supports Windows®, Mac®, and Ubuntu® servers</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QNAP JBOD Manager – monitor JBOD drive health</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QNAP External RAID Manager - monitor DAS system, drives, and health status</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Dual-controller and short-depth design</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High availability</a:t>
            </a:r>
            <a:endParaRPr lang="zh-TW" altLang="zh-TW" sz="16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3D882C9A-C05E-40EC-9BF9-5959C0D3BCD6}"/>
              </a:ext>
            </a:extLst>
          </p:cNvPr>
          <p:cNvSpPr txBox="1"/>
          <p:nvPr/>
        </p:nvSpPr>
        <p:spPr>
          <a:xfrm>
            <a:off x="6284069"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Solutions &amp; Technologies</a:t>
            </a:r>
          </a:p>
        </p:txBody>
      </p:sp>
      <p:pic>
        <p:nvPicPr>
          <p:cNvPr id="45" name="圖形 44">
            <a:extLst>
              <a:ext uri="{FF2B5EF4-FFF2-40B4-BE49-F238E27FC236}">
                <a16:creationId xmlns:a16="http://schemas.microsoft.com/office/drawing/2014/main" id="{1270FCDD-20E2-433B-9EBF-EB8F4928AF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97390" y="2055358"/>
            <a:ext cx="1229772" cy="701898"/>
          </a:xfrm>
          <a:prstGeom prst="rect">
            <a:avLst/>
          </a:prstGeom>
        </p:spPr>
      </p:pic>
      <p:sp>
        <p:nvSpPr>
          <p:cNvPr id="2" name="標題 1">
            <a:extLst>
              <a:ext uri="{FF2B5EF4-FFF2-40B4-BE49-F238E27FC236}">
                <a16:creationId xmlns:a16="http://schemas.microsoft.com/office/drawing/2014/main" id="{0F8F8025-81A8-4AA5-8B9E-F188A04CF3BE}"/>
              </a:ext>
            </a:extLst>
          </p:cNvPr>
          <p:cNvSpPr>
            <a:spLocks noGrp="1"/>
          </p:cNvSpPr>
          <p:nvPr>
            <p:ph type="title"/>
          </p:nvPr>
        </p:nvSpPr>
        <p:spPr/>
        <p:txBody>
          <a:bodyPr/>
          <a:lstStyle/>
          <a:p>
            <a:r>
              <a:rPr lang="en-US" altLang="zh-TW" sz="4400" b="1">
                <a:latin typeface="Arial" panose="020B0604020202020204" pitchFamily="34" charset="0"/>
                <a:cs typeface="Arial" panose="020B0604020202020204" pitchFamily="34" charset="0"/>
              </a:rPr>
              <a:t>Storage Expansion</a:t>
            </a:r>
            <a:endParaRPr lang="zh-TW" altLang="en-US"/>
          </a:p>
        </p:txBody>
      </p:sp>
    </p:spTree>
    <p:extLst>
      <p:ext uri="{BB962C8B-B14F-4D97-AF65-F5344CB8AC3E}">
        <p14:creationId xmlns:p14="http://schemas.microsoft.com/office/powerpoint/2010/main" val="2978418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圖形 37">
            <a:extLst>
              <a:ext uri="{FF2B5EF4-FFF2-40B4-BE49-F238E27FC236}">
                <a16:creationId xmlns:a16="http://schemas.microsoft.com/office/drawing/2014/main" id="{AF0C8076-864D-4374-9E5A-0780334AC4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47200" y="-1"/>
            <a:ext cx="2844801" cy="6857999"/>
          </a:xfrm>
          <a:prstGeom prst="rect">
            <a:avLst/>
          </a:prstGeom>
        </p:spPr>
      </p:pic>
      <p:pic>
        <p:nvPicPr>
          <p:cNvPr id="50" name="圖形 49">
            <a:extLst>
              <a:ext uri="{FF2B5EF4-FFF2-40B4-BE49-F238E27FC236}">
                <a16:creationId xmlns:a16="http://schemas.microsoft.com/office/drawing/2014/main" id="{E29337AA-FFDE-4225-ADB8-9D7B07942D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11170404" y="375045"/>
            <a:ext cx="1229772" cy="701898"/>
          </a:xfrm>
          <a:prstGeom prst="rect">
            <a:avLst/>
          </a:prstGeom>
        </p:spPr>
      </p:pic>
      <p:sp>
        <p:nvSpPr>
          <p:cNvPr id="25" name="文字方塊 24">
            <a:extLst>
              <a:ext uri="{FF2B5EF4-FFF2-40B4-BE49-F238E27FC236}">
                <a16:creationId xmlns:a16="http://schemas.microsoft.com/office/drawing/2014/main" id="{B1BDC490-491E-4DBC-AC93-0C3293231C0E}"/>
              </a:ext>
            </a:extLst>
          </p:cNvPr>
          <p:cNvSpPr txBox="1"/>
          <p:nvPr/>
        </p:nvSpPr>
        <p:spPr>
          <a:xfrm>
            <a:off x="9495118" y="967255"/>
            <a:ext cx="2671484" cy="1668214"/>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High speed</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Multipath</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Link aggregation</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Flexibly scale up the storage capacity</a:t>
            </a:r>
          </a:p>
        </p:txBody>
      </p:sp>
      <p:sp>
        <p:nvSpPr>
          <p:cNvPr id="26" name="文字方塊 25">
            <a:extLst>
              <a:ext uri="{FF2B5EF4-FFF2-40B4-BE49-F238E27FC236}">
                <a16:creationId xmlns:a16="http://schemas.microsoft.com/office/drawing/2014/main" id="{50F706FA-E902-4E63-A4BA-8C312D7061B2}"/>
              </a:ext>
            </a:extLst>
          </p:cNvPr>
          <p:cNvSpPr txBox="1"/>
          <p:nvPr/>
        </p:nvSpPr>
        <p:spPr>
          <a:xfrm>
            <a:off x="9495117" y="527060"/>
            <a:ext cx="2671485" cy="461665"/>
          </a:xfrm>
          <a:prstGeom prst="rect">
            <a:avLst/>
          </a:prstGeom>
          <a:noFill/>
        </p:spPr>
        <p:txBody>
          <a:bodyPr wrap="square" rtlCol="0">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Benefits</a:t>
            </a:r>
            <a:endParaRPr lang="zh-TW"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 name="圖片 2" descr="一張含有 文字, 室內 的圖片&#10;&#10;自動產生的描述">
            <a:extLst>
              <a:ext uri="{FF2B5EF4-FFF2-40B4-BE49-F238E27FC236}">
                <a16:creationId xmlns:a16="http://schemas.microsoft.com/office/drawing/2014/main" id="{5AA520AE-BA67-4E81-811C-1A7A0ECE79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315" y="656139"/>
            <a:ext cx="9704419" cy="5545718"/>
          </a:xfrm>
          <a:prstGeom prst="rect">
            <a:avLst/>
          </a:prstGeom>
        </p:spPr>
      </p:pic>
    </p:spTree>
    <p:extLst>
      <p:ext uri="{BB962C8B-B14F-4D97-AF65-F5344CB8AC3E}">
        <p14:creationId xmlns:p14="http://schemas.microsoft.com/office/powerpoint/2010/main" val="2293056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6972300" y="184597"/>
            <a:ext cx="4728964" cy="6458405"/>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43" name="圖形 42">
            <a:extLst>
              <a:ext uri="{FF2B5EF4-FFF2-40B4-BE49-F238E27FC236}">
                <a16:creationId xmlns:a16="http://schemas.microsoft.com/office/drawing/2014/main" id="{AB3F7E1D-A464-4074-B188-F3392708CCB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6240" r="25643" b="1"/>
          <a:stretch/>
        </p:blipFill>
        <p:spPr>
          <a:xfrm rot="5400000">
            <a:off x="9191817" y="3004312"/>
            <a:ext cx="1606922" cy="3406481"/>
          </a:xfrm>
          <a:prstGeom prst="rect">
            <a:avLst/>
          </a:prstGeom>
        </p:spPr>
      </p:pic>
      <p:pic>
        <p:nvPicPr>
          <p:cNvPr id="41" name="圖形 40">
            <a:extLst>
              <a:ext uri="{FF2B5EF4-FFF2-40B4-BE49-F238E27FC236}">
                <a16:creationId xmlns:a16="http://schemas.microsoft.com/office/drawing/2014/main" id="{181B3299-8C5D-42A9-9DCC-8F1B6BBE09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flipH="1">
            <a:off x="8972948" y="3507327"/>
            <a:ext cx="722178" cy="4728962"/>
          </a:xfrm>
          <a:prstGeom prst="rect">
            <a:avLst/>
          </a:prstGeom>
        </p:spPr>
      </p:pic>
      <p:pic>
        <p:nvPicPr>
          <p:cNvPr id="48" name="圖形 47">
            <a:extLst>
              <a:ext uri="{FF2B5EF4-FFF2-40B4-BE49-F238E27FC236}">
                <a16:creationId xmlns:a16="http://schemas.microsoft.com/office/drawing/2014/main" id="{92E16497-583A-42E8-B001-5ACEC8D240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flipH="1">
            <a:off x="8972950" y="3917432"/>
            <a:ext cx="722178" cy="4728961"/>
          </a:xfrm>
          <a:prstGeom prst="rect">
            <a:avLst/>
          </a:prstGeom>
        </p:spPr>
      </p:pic>
      <p:sp>
        <p:nvSpPr>
          <p:cNvPr id="52" name="矩形: 圓角 51">
            <a:extLst>
              <a:ext uri="{FF2B5EF4-FFF2-40B4-BE49-F238E27FC236}">
                <a16:creationId xmlns:a16="http://schemas.microsoft.com/office/drawing/2014/main" id="{33BF2629-959E-48E8-9A7B-75C04A003D94}"/>
              </a:ext>
            </a:extLst>
          </p:cNvPr>
          <p:cNvSpPr/>
          <p:nvPr/>
        </p:nvSpPr>
        <p:spPr>
          <a:xfrm>
            <a:off x="7445242" y="3535555"/>
            <a:ext cx="3773671" cy="3438406"/>
          </a:xfrm>
          <a:prstGeom prst="roundRect">
            <a:avLst>
              <a:gd name="adj" fmla="val 4881"/>
            </a:avLst>
          </a:prstGeom>
          <a:gradFill>
            <a:gsLst>
              <a:gs pos="0">
                <a:schemeClr val="tx1">
                  <a:lumMod val="95000"/>
                  <a:lumOff val="5000"/>
                  <a:alpha val="0"/>
                </a:schemeClr>
              </a:gs>
              <a:gs pos="100000">
                <a:schemeClr val="tx1">
                  <a:lumMod val="95000"/>
                  <a:lumOff val="5000"/>
                  <a:alpha val="70000"/>
                </a:schemeClr>
              </a:gs>
            </a:gsLst>
            <a:lin ang="5400000" scaled="1"/>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1299296" y="3997886"/>
            <a:ext cx="5010437"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Easily play recordings with a connected HDMI display using the QVR Smart Client. Search for event recordings within a time period and detection area specified in the user interface.</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299297" y="3773664"/>
            <a:ext cx="4653846"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Direct monitoring on an HDMI display</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1299297" y="4960493"/>
            <a:ext cx="4959831" cy="623504"/>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QVR Elite’s surveillance footage can be processed by multiple QNAP AI-based video analytics applications (e.g. QVR Face, QVR Human, QVR </a:t>
            </a:r>
            <a:r>
              <a:rPr lang="en-US" altLang="zh-TW" sz="800" err="1">
                <a:latin typeface="Arial" panose="020B0604020202020204" pitchFamily="34" charset="0"/>
                <a:ea typeface="微軟正黑體" panose="020B0604030504040204" pitchFamily="34" charset="-120"/>
                <a:cs typeface="Arial" panose="020B0604020202020204" pitchFamily="34" charset="0"/>
              </a:rPr>
              <a:t>DoorAccess</a:t>
            </a:r>
            <a:r>
              <a:rPr lang="en-US" altLang="zh-TW" sz="800">
                <a:latin typeface="Arial" panose="020B0604020202020204" pitchFamily="34" charset="0"/>
                <a:ea typeface="微軟正黑體" panose="020B0604030504040204" pitchFamily="34" charset="-120"/>
                <a:cs typeface="Arial" panose="020B0604020202020204" pitchFamily="34" charset="0"/>
              </a:rPr>
              <a:t>) to empower your surveillance systems with smart door access, facial recognition, human counting capabilities and more.</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1299297" y="4699400"/>
            <a:ext cx="4580800"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Leverage AI-based applications for value-added services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7" y="541150"/>
            <a:ext cx="6100565" cy="1754326"/>
          </a:xfrm>
          <a:prstGeom prst="rect">
            <a:avLst/>
          </a:prstGeom>
          <a:noFill/>
        </p:spPr>
        <p:txBody>
          <a:bodyPr wrap="square" rtlCol="0">
            <a:spAutoFit/>
          </a:bodyPr>
          <a:lstStyle/>
          <a:p>
            <a:pPr>
              <a:defRPr/>
            </a:pPr>
            <a:r>
              <a:rPr lang="en-US" altLang="zh-TW" sz="3600" b="1">
                <a:latin typeface="Arial" panose="020B0604020202020204" pitchFamily="34" charset="0"/>
                <a:cs typeface="Arial" panose="020B0604020202020204" pitchFamily="34" charset="0"/>
              </a:rPr>
              <a:t>Next-generation</a:t>
            </a:r>
            <a:r>
              <a:rPr lang="zh-TW" altLang="en-US" sz="3600" b="1">
                <a:latin typeface="Arial" panose="020B0604020202020204" pitchFamily="34" charset="0"/>
                <a:cs typeface="Arial" panose="020B0604020202020204" pitchFamily="34" charset="0"/>
              </a:rPr>
              <a:t> </a:t>
            </a:r>
            <a:r>
              <a:rPr lang="en-US" altLang="zh-TW" sz="3600" b="1">
                <a:latin typeface="Arial" panose="020B0604020202020204" pitchFamily="34" charset="0"/>
                <a:cs typeface="Arial" panose="020B0604020202020204" pitchFamily="34" charset="0"/>
              </a:rPr>
              <a:t>intelligent IP surveillance</a:t>
            </a:r>
            <a:r>
              <a:rPr lang="zh-TW" altLang="en-US" sz="3600" b="1">
                <a:latin typeface="Arial" panose="020B0604020202020204" pitchFamily="34" charset="0"/>
                <a:cs typeface="Arial" panose="020B0604020202020204" pitchFamily="34" charset="0"/>
              </a:rPr>
              <a:t> </a:t>
            </a:r>
            <a:r>
              <a:rPr lang="en-US" altLang="zh-TW" sz="3600" b="1">
                <a:latin typeface="Arial" panose="020B0604020202020204" pitchFamily="34" charset="0"/>
                <a:cs typeface="Arial" panose="020B0604020202020204" pitchFamily="34" charset="0"/>
              </a:rPr>
              <a:t>and remote backup</a:t>
            </a:r>
            <a:r>
              <a:rPr lang="zh-TW" altLang="en-US" sz="3600" b="1">
                <a:latin typeface="Arial" panose="020B0604020202020204" pitchFamily="34" charset="0"/>
                <a:cs typeface="Arial" panose="020B0604020202020204" pitchFamily="34" charset="0"/>
              </a:rPr>
              <a:t> </a:t>
            </a:r>
            <a:r>
              <a:rPr lang="en-US" altLang="zh-TW" sz="3600" b="1">
                <a:latin typeface="Arial" panose="020B0604020202020204" pitchFamily="34" charset="0"/>
                <a:cs typeface="Arial" panose="020B0604020202020204" pitchFamily="34" charset="0"/>
              </a:rPr>
              <a:t>solution</a:t>
            </a:r>
            <a:endParaRPr lang="zh-TW" altLang="en-US" sz="36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2295476"/>
            <a:ext cx="5524273" cy="1200329"/>
          </a:xfrm>
          <a:prstGeom prst="rect">
            <a:avLst/>
          </a:prstGeom>
          <a:noFill/>
        </p:spPr>
        <p:txBody>
          <a:bodyPr wrap="square" rtlCol="0">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With the subscription-based QVR Elite smart surveillance solution you only pay for the channel licenses you need, allowing you to affordably safeguard your property. You can arrange a dedicated, independent storage space for surveillance data on the QNAP NAS and enjoy simplified camera management, storage space allocation, camera live viewing and playback. Recordings are saved as MP4 files for playback on nearly every device. </a:t>
            </a:r>
            <a:endParaRPr lang="zh-TW" altLang="zh-TW" sz="120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1276121" y="6043085"/>
            <a:ext cx="5035786"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QVR Pro Client enables you to monitor multiple channels simultaneously. Flexibly switch between live view and playback mode to easily fulfill centralized monitoring and management. </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1276120" y="5818863"/>
            <a:ext cx="4603976"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QVR Pro Client: Centralized monitoring and management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7680656" y="1740264"/>
            <a:ext cx="3756919" cy="623504"/>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You can create multiple recording spaces for QVR Elite recordings. If you run out of storage space, you can easily expand your NAS storage by connecting to QNAP expansion enclosures.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7680655" y="1516043"/>
            <a:ext cx="4167017"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Easy capacity expansion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7680656" y="2757406"/>
            <a:ext cx="3816526" cy="808170"/>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QVR Elite is subscription-based, with monthly, yearly, and 3-year subscription plans. You can build a robust surveillance system with a low-cost monthly price of US $1.99 per channel. You can alter the subscription based on your needs to reach higher cost efficiency.</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7680655" y="2533185"/>
            <a:ext cx="4167017"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Low cost: flexible subscription plan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3" name="文字方塊 32">
            <a:extLst>
              <a:ext uri="{FF2B5EF4-FFF2-40B4-BE49-F238E27FC236}">
                <a16:creationId xmlns:a16="http://schemas.microsoft.com/office/drawing/2014/main" id="{23D83322-BC60-4D11-898E-225B3B984CE8}"/>
              </a:ext>
            </a:extLst>
          </p:cNvPr>
          <p:cNvSpPr txBox="1"/>
          <p:nvPr/>
        </p:nvSpPr>
        <p:spPr>
          <a:xfrm>
            <a:off x="7680656" y="588193"/>
            <a:ext cx="3756919" cy="808170"/>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QVR Elite records video files in the universally-supported MP4 format, allowing for smooth playback on all your devices. In addition, you can conveniently back up recordings to other QTS / </a:t>
            </a:r>
            <a:r>
              <a:rPr lang="en-US" altLang="zh-TW" sz="800" err="1">
                <a:latin typeface="Arial" panose="020B0604020202020204" pitchFamily="34" charset="0"/>
                <a:ea typeface="微軟正黑體" panose="020B0604030504040204" pitchFamily="34" charset="-120"/>
                <a:cs typeface="Arial" panose="020B0604020202020204" pitchFamily="34" charset="0"/>
              </a:rPr>
              <a:t>QuTS</a:t>
            </a:r>
            <a:r>
              <a:rPr lang="en-US" altLang="zh-TW" sz="800">
                <a:latin typeface="Arial" panose="020B0604020202020204" pitchFamily="34" charset="0"/>
                <a:ea typeface="微軟正黑體" panose="020B0604030504040204" pitchFamily="34" charset="-120"/>
                <a:cs typeface="Arial" panose="020B0604020202020204" pitchFamily="34" charset="0"/>
              </a:rPr>
              <a:t> hero NAS or Cloud storage space using Hybrid Backup Sync or </a:t>
            </a:r>
            <a:r>
              <a:rPr lang="en-US" altLang="zh-TW" sz="800" err="1">
                <a:latin typeface="Arial" panose="020B0604020202020204" pitchFamily="34" charset="0"/>
                <a:ea typeface="微軟正黑體" panose="020B0604030504040204" pitchFamily="34" charset="-120"/>
                <a:cs typeface="Arial" panose="020B0604020202020204" pitchFamily="34" charset="0"/>
              </a:rPr>
              <a:t>HybridMount</a:t>
            </a:r>
            <a:r>
              <a:rPr lang="en-US" altLang="zh-TW" sz="800">
                <a:latin typeface="Arial" panose="020B0604020202020204" pitchFamily="34" charset="0"/>
                <a:ea typeface="微軟正黑體" panose="020B0604030504040204" pitchFamily="34" charset="-120"/>
                <a:cs typeface="Arial" panose="020B0604020202020204" pitchFamily="34" charset="0"/>
              </a:rPr>
              <a:t>.</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34" name="文字方塊 33">
            <a:extLst>
              <a:ext uri="{FF2B5EF4-FFF2-40B4-BE49-F238E27FC236}">
                <a16:creationId xmlns:a16="http://schemas.microsoft.com/office/drawing/2014/main" id="{DC44526C-C0C1-45A2-8E68-A9421F666AE3}"/>
              </a:ext>
            </a:extLst>
          </p:cNvPr>
          <p:cNvSpPr txBox="1"/>
          <p:nvPr/>
        </p:nvSpPr>
        <p:spPr>
          <a:xfrm>
            <a:off x="7680655" y="363972"/>
            <a:ext cx="4167017"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Records using the MP4 video format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5" name="圖形 4">
            <a:extLst>
              <a:ext uri="{FF2B5EF4-FFF2-40B4-BE49-F238E27FC236}">
                <a16:creationId xmlns:a16="http://schemas.microsoft.com/office/drawing/2014/main" id="{C33C1F53-A2C7-46D2-A9F3-1CA93AE2EA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9935" y="3863150"/>
            <a:ext cx="360000" cy="144000"/>
          </a:xfrm>
          <a:prstGeom prst="rect">
            <a:avLst/>
          </a:prstGeom>
        </p:spPr>
      </p:pic>
      <p:pic>
        <p:nvPicPr>
          <p:cNvPr id="8" name="圖形 7">
            <a:extLst>
              <a:ext uri="{FF2B5EF4-FFF2-40B4-BE49-F238E27FC236}">
                <a16:creationId xmlns:a16="http://schemas.microsoft.com/office/drawing/2014/main" id="{70316A88-2C17-4BB9-8FB5-137508ACE9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7935" y="4694767"/>
            <a:ext cx="324000" cy="353455"/>
          </a:xfrm>
          <a:prstGeom prst="rect">
            <a:avLst/>
          </a:prstGeom>
        </p:spPr>
      </p:pic>
      <p:pic>
        <p:nvPicPr>
          <p:cNvPr id="11" name="圖形 10">
            <a:extLst>
              <a:ext uri="{FF2B5EF4-FFF2-40B4-BE49-F238E27FC236}">
                <a16:creationId xmlns:a16="http://schemas.microsoft.com/office/drawing/2014/main" id="{39BCB657-9D5D-4B2C-9E82-76E48A1877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5935" y="5852301"/>
            <a:ext cx="288000" cy="288000"/>
          </a:xfrm>
          <a:prstGeom prst="rect">
            <a:avLst/>
          </a:prstGeom>
        </p:spPr>
      </p:pic>
      <p:pic>
        <p:nvPicPr>
          <p:cNvPr id="15" name="圖形 14">
            <a:extLst>
              <a:ext uri="{FF2B5EF4-FFF2-40B4-BE49-F238E27FC236}">
                <a16:creationId xmlns:a16="http://schemas.microsoft.com/office/drawing/2014/main" id="{26BF9947-AB0F-4E10-82C5-33A82DD5CCC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83242" y="426850"/>
            <a:ext cx="324000" cy="250839"/>
          </a:xfrm>
          <a:prstGeom prst="rect">
            <a:avLst/>
          </a:prstGeom>
        </p:spPr>
      </p:pic>
      <p:pic>
        <p:nvPicPr>
          <p:cNvPr id="21" name="圖形 20">
            <a:extLst>
              <a:ext uri="{FF2B5EF4-FFF2-40B4-BE49-F238E27FC236}">
                <a16:creationId xmlns:a16="http://schemas.microsoft.com/office/drawing/2014/main" id="{0FCA328C-4022-432D-9F0A-D241463226E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01242" y="1544616"/>
            <a:ext cx="288000" cy="288000"/>
          </a:xfrm>
          <a:prstGeom prst="rect">
            <a:avLst/>
          </a:prstGeom>
        </p:spPr>
      </p:pic>
      <p:pic>
        <p:nvPicPr>
          <p:cNvPr id="44" name="圖形 43">
            <a:extLst>
              <a:ext uri="{FF2B5EF4-FFF2-40B4-BE49-F238E27FC236}">
                <a16:creationId xmlns:a16="http://schemas.microsoft.com/office/drawing/2014/main" id="{9579DEA9-7522-4DA2-B4AF-444A5DF6BEC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283242" y="2542515"/>
            <a:ext cx="324000" cy="394875"/>
          </a:xfrm>
          <a:prstGeom prst="rect">
            <a:avLst/>
          </a:prstGeom>
        </p:spPr>
      </p:pic>
      <p:pic>
        <p:nvPicPr>
          <p:cNvPr id="47" name="圖片 46">
            <a:extLst>
              <a:ext uri="{FF2B5EF4-FFF2-40B4-BE49-F238E27FC236}">
                <a16:creationId xmlns:a16="http://schemas.microsoft.com/office/drawing/2014/main" id="{33FF4DD5-EC1A-4F28-AD03-BA482354E98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28890" y="3408350"/>
            <a:ext cx="3743615" cy="3438406"/>
          </a:xfrm>
          <a:prstGeom prst="rect">
            <a:avLst/>
          </a:prstGeom>
        </p:spPr>
      </p:pic>
    </p:spTree>
    <p:extLst>
      <p:ext uri="{BB962C8B-B14F-4D97-AF65-F5344CB8AC3E}">
        <p14:creationId xmlns:p14="http://schemas.microsoft.com/office/powerpoint/2010/main" val="1381944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字方塊 30">
            <a:extLst>
              <a:ext uri="{FF2B5EF4-FFF2-40B4-BE49-F238E27FC236}">
                <a16:creationId xmlns:a16="http://schemas.microsoft.com/office/drawing/2014/main" id="{4F151E20-8889-49D9-8B49-0CFDE0CF30FE}"/>
              </a:ext>
            </a:extLst>
          </p:cNvPr>
          <p:cNvSpPr txBox="1"/>
          <p:nvPr/>
        </p:nvSpPr>
        <p:spPr>
          <a:xfrm>
            <a:off x="733873" y="2479369"/>
            <a:ext cx="5252257" cy="2632003"/>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Building a smart surveillance system with QNAP is easier than you thought. QNAP provides various solutions from PoE switches to surveillance software to AI video analytics to provide professional surveillance systems. Our comprehensive surveillance solutions also provide great flexibility to fit various usage environments and situations.</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717DF29D-2831-4EC4-B20A-5844DADE605A}"/>
              </a:ext>
            </a:extLst>
          </p:cNvPr>
          <p:cNvSpPr txBox="1"/>
          <p:nvPr/>
        </p:nvSpPr>
        <p:spPr>
          <a:xfrm>
            <a:off x="733873"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Background</a:t>
            </a:r>
          </a:p>
        </p:txBody>
      </p:sp>
      <p:sp>
        <p:nvSpPr>
          <p:cNvPr id="16" name="文字方塊 15">
            <a:extLst>
              <a:ext uri="{FF2B5EF4-FFF2-40B4-BE49-F238E27FC236}">
                <a16:creationId xmlns:a16="http://schemas.microsoft.com/office/drawing/2014/main" id="{432EFB68-86F0-4688-A23C-1916627850B8}"/>
              </a:ext>
            </a:extLst>
          </p:cNvPr>
          <p:cNvSpPr txBox="1"/>
          <p:nvPr/>
        </p:nvSpPr>
        <p:spPr>
          <a:xfrm>
            <a:off x="6284069" y="2479369"/>
            <a:ext cx="5252257" cy="2262671"/>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HDMI local monitoring and playback</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Real-time video analytics</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Easy API Integration</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AI-powered image recognition</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Supports ONVIF/ QUSBCam2</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Managed Rackmount PoE Switches</a:t>
            </a:r>
            <a:endParaRPr lang="zh-TW" altLang="zh-TW" sz="16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3D882C9A-C05E-40EC-9BF9-5959C0D3BCD6}"/>
              </a:ext>
            </a:extLst>
          </p:cNvPr>
          <p:cNvSpPr txBox="1"/>
          <p:nvPr/>
        </p:nvSpPr>
        <p:spPr>
          <a:xfrm>
            <a:off x="6284069"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Solutions &amp; Technologies</a:t>
            </a:r>
          </a:p>
        </p:txBody>
      </p:sp>
      <p:pic>
        <p:nvPicPr>
          <p:cNvPr id="45" name="圖形 44">
            <a:extLst>
              <a:ext uri="{FF2B5EF4-FFF2-40B4-BE49-F238E27FC236}">
                <a16:creationId xmlns:a16="http://schemas.microsoft.com/office/drawing/2014/main" id="{1270FCDD-20E2-433B-9EBF-EB8F4928AF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97390" y="2055358"/>
            <a:ext cx="1229772" cy="701898"/>
          </a:xfrm>
          <a:prstGeom prst="rect">
            <a:avLst/>
          </a:prstGeom>
        </p:spPr>
      </p:pic>
      <p:sp>
        <p:nvSpPr>
          <p:cNvPr id="2" name="標題 1">
            <a:extLst>
              <a:ext uri="{FF2B5EF4-FFF2-40B4-BE49-F238E27FC236}">
                <a16:creationId xmlns:a16="http://schemas.microsoft.com/office/drawing/2014/main" id="{8C6CD359-32B8-478F-BF05-B12B0E98AEC1}"/>
              </a:ext>
            </a:extLst>
          </p:cNvPr>
          <p:cNvSpPr>
            <a:spLocks noGrp="1"/>
          </p:cNvSpPr>
          <p:nvPr>
            <p:ph type="title"/>
          </p:nvPr>
        </p:nvSpPr>
        <p:spPr/>
        <p:txBody>
          <a:bodyPr/>
          <a:lstStyle/>
          <a:p>
            <a:r>
              <a:rPr lang="en-US" altLang="zh-TW" sz="4400" b="1">
                <a:latin typeface="Arial" panose="020B0604020202020204" pitchFamily="34" charset="0"/>
                <a:cs typeface="Arial" panose="020B0604020202020204" pitchFamily="34" charset="0"/>
              </a:rPr>
              <a:t>Smart Surveillance Solutions</a:t>
            </a:r>
            <a:endParaRPr lang="zh-TW" altLang="en-US"/>
          </a:p>
        </p:txBody>
      </p:sp>
    </p:spTree>
    <p:extLst>
      <p:ext uri="{BB962C8B-B14F-4D97-AF65-F5344CB8AC3E}">
        <p14:creationId xmlns:p14="http://schemas.microsoft.com/office/powerpoint/2010/main" val="1912686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室內, 螢幕擷取畫面, 數個 的圖片&#10;&#10;自動產生的描述">
            <a:extLst>
              <a:ext uri="{FF2B5EF4-FFF2-40B4-BE49-F238E27FC236}">
                <a16:creationId xmlns:a16="http://schemas.microsoft.com/office/drawing/2014/main" id="{5F152BD7-2C79-4569-B5C4-F674B7CDE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58" y="712915"/>
            <a:ext cx="9505716" cy="5432166"/>
          </a:xfrm>
          <a:prstGeom prst="rect">
            <a:avLst/>
          </a:prstGeom>
        </p:spPr>
      </p:pic>
      <p:pic>
        <p:nvPicPr>
          <p:cNvPr id="38" name="圖形 37">
            <a:extLst>
              <a:ext uri="{FF2B5EF4-FFF2-40B4-BE49-F238E27FC236}">
                <a16:creationId xmlns:a16="http://schemas.microsoft.com/office/drawing/2014/main" id="{AF0C8076-864D-4374-9E5A-0780334AC4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7200" y="-1"/>
            <a:ext cx="2844801" cy="6857999"/>
          </a:xfrm>
          <a:prstGeom prst="rect">
            <a:avLst/>
          </a:prstGeom>
        </p:spPr>
      </p:pic>
      <p:pic>
        <p:nvPicPr>
          <p:cNvPr id="50" name="圖形 49">
            <a:extLst>
              <a:ext uri="{FF2B5EF4-FFF2-40B4-BE49-F238E27FC236}">
                <a16:creationId xmlns:a16="http://schemas.microsoft.com/office/drawing/2014/main" id="{E29337AA-FFDE-4225-ADB8-9D7B07942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1170404" y="375045"/>
            <a:ext cx="1229772" cy="701898"/>
          </a:xfrm>
          <a:prstGeom prst="rect">
            <a:avLst/>
          </a:prstGeom>
        </p:spPr>
      </p:pic>
      <p:sp>
        <p:nvSpPr>
          <p:cNvPr id="25" name="文字方塊 24">
            <a:extLst>
              <a:ext uri="{FF2B5EF4-FFF2-40B4-BE49-F238E27FC236}">
                <a16:creationId xmlns:a16="http://schemas.microsoft.com/office/drawing/2014/main" id="{B1BDC490-491E-4DBC-AC93-0C3293231C0E}"/>
              </a:ext>
            </a:extLst>
          </p:cNvPr>
          <p:cNvSpPr txBox="1"/>
          <p:nvPr/>
        </p:nvSpPr>
        <p:spPr>
          <a:xfrm>
            <a:off x="9495118" y="967255"/>
            <a:ext cx="2671484" cy="3607206"/>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Central management with distributed deployment</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Easy monitoring via HDMI or client apps</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Role privilege</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Optimal bandwidth management</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Flexible recording space management</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Auto failover to ensure uninterrupted recording</a:t>
            </a:r>
            <a:endParaRPr lang="zh-TW" altLang="en-US" sz="1400">
              <a:solidFill>
                <a:schemeClr val="bg1"/>
              </a:solidFill>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50F706FA-E902-4E63-A4BA-8C312D7061B2}"/>
              </a:ext>
            </a:extLst>
          </p:cNvPr>
          <p:cNvSpPr txBox="1"/>
          <p:nvPr/>
        </p:nvSpPr>
        <p:spPr>
          <a:xfrm>
            <a:off x="9495117" y="527060"/>
            <a:ext cx="2671485" cy="461665"/>
          </a:xfrm>
          <a:prstGeom prst="rect">
            <a:avLst/>
          </a:prstGeom>
          <a:noFill/>
        </p:spPr>
        <p:txBody>
          <a:bodyPr wrap="square" rtlCol="0">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Benefits</a:t>
            </a:r>
            <a:endParaRPr lang="zh-TW"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053636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31F42D8-A13A-4E8A-A6C1-7F8F90F68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11" y="2826511"/>
            <a:ext cx="4137901" cy="4136501"/>
          </a:xfrm>
          <a:prstGeom prst="rect">
            <a:avLst/>
          </a:prstGeom>
        </p:spPr>
      </p:pic>
      <p:sp>
        <p:nvSpPr>
          <p:cNvPr id="29" name="圖形 60">
            <a:extLst>
              <a:ext uri="{FF2B5EF4-FFF2-40B4-BE49-F238E27FC236}">
                <a16:creationId xmlns:a16="http://schemas.microsoft.com/office/drawing/2014/main" id="{0E229200-B2FD-4149-9318-3440BFF70537}"/>
              </a:ext>
            </a:extLst>
          </p:cNvPr>
          <p:cNvSpPr/>
          <p:nvPr/>
        </p:nvSpPr>
        <p:spPr>
          <a:xfrm>
            <a:off x="5700467" y="184597"/>
            <a:ext cx="6000797" cy="6469483"/>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6549162" y="915218"/>
            <a:ext cx="4580800" cy="623504"/>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The QNAP NAS can do many things, but at its heart is a complete backup solution to protect your files and data. By regularly backing up your files and device content, you can make data loss a thing of the past.</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6549162" y="690996"/>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An easy-to-use, all-in-one backup solution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549162" y="2189821"/>
            <a:ext cx="4653846"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The QNAP NAS comes with a wide range of media applications, including Photo Station, Video Station and Music Station, allowing you to easily manage and view your media files.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549162" y="1928728"/>
            <a:ext cx="3338065"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Greater multimedia enjoyment</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7" y="541150"/>
            <a:ext cx="4832512" cy="1754326"/>
          </a:xfrm>
          <a:prstGeom prst="rect">
            <a:avLst/>
          </a:prstGeom>
          <a:noFill/>
        </p:spPr>
        <p:txBody>
          <a:bodyPr wrap="square" rtlCol="0">
            <a:spAutoFit/>
          </a:bodyPr>
          <a:lstStyle/>
          <a:p>
            <a:pPr>
              <a:defRPr/>
            </a:pPr>
            <a:r>
              <a:rPr lang="en-US" altLang="zh-TW" sz="3600" b="1">
                <a:latin typeface="Arial" panose="020B0604020202020204" pitchFamily="34" charset="0"/>
                <a:cs typeface="Arial" panose="020B0604020202020204" pitchFamily="34" charset="0"/>
              </a:rPr>
              <a:t>Easily build your personal cloud and access anywhere</a:t>
            </a:r>
            <a:endParaRPr lang="zh-TW" altLang="en-US" sz="36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2284936"/>
            <a:ext cx="4681879" cy="646331"/>
          </a:xfrm>
          <a:prstGeom prst="rect">
            <a:avLst/>
          </a:prstGeom>
          <a:noFill/>
        </p:spPr>
        <p:txBody>
          <a:bodyPr wrap="square" rtlCol="0">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In contrast to the limited storage space and potential security issues with public cloud services, the QNAP NAS is advantageous for establishing a secure and large-capacity personal cloud.</a:t>
            </a:r>
            <a:endParaRPr lang="zh-TW" altLang="zh-TW" sz="1200">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525986" y="3242887"/>
            <a:ext cx="4603976" cy="808170"/>
          </a:xfrm>
          <a:prstGeom prst="rect">
            <a:avLst/>
          </a:prstGeom>
          <a:noFill/>
        </p:spPr>
        <p:txBody>
          <a:bodyPr wrap="square" rtlCol="0">
            <a:spAutoFit/>
          </a:bodyPr>
          <a:lstStyle/>
          <a:p>
            <a:pPr>
              <a:lnSpc>
                <a:spcPct val="150000"/>
              </a:lnSpc>
              <a:spcBef>
                <a:spcPts val="1800"/>
              </a:spcBef>
            </a:pPr>
            <a:r>
              <a:rPr lang="en-US" altLang="zh-TW" sz="800" err="1">
                <a:latin typeface="Arial" panose="020B0604020202020204" pitchFamily="34" charset="0"/>
                <a:ea typeface="微軟正黑體" panose="020B0604030504040204" pitchFamily="34" charset="-120"/>
                <a:cs typeface="Arial" panose="020B0604020202020204" pitchFamily="34" charset="0"/>
              </a:rPr>
              <a:t>myQNAPcloud</a:t>
            </a:r>
            <a:r>
              <a:rPr lang="en-US" altLang="zh-TW" sz="800">
                <a:latin typeface="Arial" panose="020B0604020202020204" pitchFamily="34" charset="0"/>
                <a:ea typeface="微軟正黑體" panose="020B0604030504040204" pitchFamily="34" charset="-120"/>
                <a:cs typeface="Arial" panose="020B0604020202020204" pitchFamily="34" charset="0"/>
              </a:rPr>
              <a:t> allows you to remain connected to your QNAP NAS using a unique domain name. No complex routing or configuration is required, and </a:t>
            </a:r>
            <a:r>
              <a:rPr lang="en-US" altLang="zh-TW" sz="800" err="1">
                <a:latin typeface="Arial" panose="020B0604020202020204" pitchFamily="34" charset="0"/>
                <a:ea typeface="微軟正黑體" panose="020B0604030504040204" pitchFamily="34" charset="-120"/>
                <a:cs typeface="Arial" panose="020B0604020202020204" pitchFamily="34" charset="0"/>
              </a:rPr>
              <a:t>myQNAPcloud</a:t>
            </a:r>
            <a:r>
              <a:rPr lang="en-US" altLang="zh-TW" sz="800">
                <a:latin typeface="Arial" panose="020B0604020202020204" pitchFamily="34" charset="0"/>
                <a:ea typeface="微軟正黑體" panose="020B0604030504040204" pitchFamily="34" charset="-120"/>
                <a:cs typeface="Arial" panose="020B0604020202020204" pitchFamily="34" charset="0"/>
              </a:rPr>
              <a:t> strengthens SSL Certificate keys to 2048-bits to enable secure remote access, management, and sharing files and check your system status from anywhere.</a:t>
            </a: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525985" y="3018665"/>
            <a:ext cx="4765792"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Easy and secure remote connection with </a:t>
            </a:r>
            <a:r>
              <a:rPr lang="en-US" altLang="zh-TW" sz="1200" b="1" err="1">
                <a:latin typeface="Arial" panose="020B0604020202020204" pitchFamily="34" charset="0"/>
                <a:ea typeface="微軟正黑體" panose="020B0604030504040204" pitchFamily="34" charset="-120"/>
                <a:cs typeface="Arial" panose="020B0604020202020204" pitchFamily="34" charset="0"/>
              </a:rPr>
              <a:t>myQNAPcloud</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525985" y="4665285"/>
            <a:ext cx="4603977"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Snapshots are essential for NAS data protection, and their block-level feature makes it a dependable data protection method in the face of growing ransomware threats.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525985" y="4441063"/>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A secure backup center with snapshot protection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6525985" y="5718349"/>
            <a:ext cx="4677023"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With HDMI output, the QNAP NAS allows you to directly enjoy multimedia content, use web browsers, manage your NAS, or watch recorded surveillance footage or live feeds on your NAS. </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6525985" y="5494127"/>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Connect to a TV or monitor with HDMI</a:t>
            </a:r>
          </a:p>
        </p:txBody>
      </p:sp>
      <p:pic>
        <p:nvPicPr>
          <p:cNvPr id="7" name="圖形 6">
            <a:extLst>
              <a:ext uri="{FF2B5EF4-FFF2-40B4-BE49-F238E27FC236}">
                <a16:creationId xmlns:a16="http://schemas.microsoft.com/office/drawing/2014/main" id="{0078F70E-A137-42F0-80A7-DCEA28DF96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11502" y="677608"/>
            <a:ext cx="352507" cy="307022"/>
          </a:xfrm>
          <a:prstGeom prst="rect">
            <a:avLst/>
          </a:prstGeom>
        </p:spPr>
      </p:pic>
      <p:pic>
        <p:nvPicPr>
          <p:cNvPr id="13" name="圖形 12">
            <a:extLst>
              <a:ext uri="{FF2B5EF4-FFF2-40B4-BE49-F238E27FC236}">
                <a16:creationId xmlns:a16="http://schemas.microsoft.com/office/drawing/2014/main" id="{D01F7213-9BF0-4B8A-AB2C-55DA213FFB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28886" y="1956606"/>
            <a:ext cx="317739" cy="328330"/>
          </a:xfrm>
          <a:prstGeom prst="rect">
            <a:avLst/>
          </a:prstGeom>
        </p:spPr>
      </p:pic>
      <p:pic>
        <p:nvPicPr>
          <p:cNvPr id="16" name="圖形 15">
            <a:extLst>
              <a:ext uri="{FF2B5EF4-FFF2-40B4-BE49-F238E27FC236}">
                <a16:creationId xmlns:a16="http://schemas.microsoft.com/office/drawing/2014/main" id="{C33DEDDE-D8A2-4B0F-B7B0-3F70685E51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85286" y="3065334"/>
            <a:ext cx="404939" cy="328329"/>
          </a:xfrm>
          <a:prstGeom prst="rect">
            <a:avLst/>
          </a:prstGeom>
        </p:spPr>
      </p:pic>
      <p:pic>
        <p:nvPicPr>
          <p:cNvPr id="28" name="圖形 27">
            <a:extLst>
              <a:ext uri="{FF2B5EF4-FFF2-40B4-BE49-F238E27FC236}">
                <a16:creationId xmlns:a16="http://schemas.microsoft.com/office/drawing/2014/main" id="{939BEAAB-632A-4262-96A6-032F754794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11967" y="4434977"/>
            <a:ext cx="351576" cy="276999"/>
          </a:xfrm>
          <a:prstGeom prst="rect">
            <a:avLst/>
          </a:prstGeom>
        </p:spPr>
      </p:pic>
      <p:pic>
        <p:nvPicPr>
          <p:cNvPr id="34" name="圖形 33">
            <a:extLst>
              <a:ext uri="{FF2B5EF4-FFF2-40B4-BE49-F238E27FC236}">
                <a16:creationId xmlns:a16="http://schemas.microsoft.com/office/drawing/2014/main" id="{587F46D9-0BDC-4345-B8E3-CA4472B6D1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70984" y="5545918"/>
            <a:ext cx="433542" cy="173416"/>
          </a:xfrm>
          <a:prstGeom prst="rect">
            <a:avLst/>
          </a:prstGeom>
        </p:spPr>
      </p:pic>
    </p:spTree>
    <p:extLst>
      <p:ext uri="{BB962C8B-B14F-4D97-AF65-F5344CB8AC3E}">
        <p14:creationId xmlns:p14="http://schemas.microsoft.com/office/powerpoint/2010/main" val="2879741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字方塊 30">
            <a:extLst>
              <a:ext uri="{FF2B5EF4-FFF2-40B4-BE49-F238E27FC236}">
                <a16:creationId xmlns:a16="http://schemas.microsoft.com/office/drawing/2014/main" id="{4F151E20-8889-49D9-8B49-0CFDE0CF30FE}"/>
              </a:ext>
            </a:extLst>
          </p:cNvPr>
          <p:cNvSpPr txBox="1"/>
          <p:nvPr/>
        </p:nvSpPr>
        <p:spPr>
          <a:xfrm>
            <a:off x="733873" y="2479369"/>
            <a:ext cx="5252257" cy="3001334"/>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Teamwork is the lifeblood of enterprises, and issues that arise from insufficient file management (including protecting files from accidental deletion/modification and losing track of where the latest versions of files are stored) can pose a significant challenge. QNAP provide a comprehensive solution for storage, back-up and sharing, and provide numerous applications to improve common workflows.</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717DF29D-2831-4EC4-B20A-5844DADE605A}"/>
              </a:ext>
            </a:extLst>
          </p:cNvPr>
          <p:cNvSpPr txBox="1"/>
          <p:nvPr/>
        </p:nvSpPr>
        <p:spPr>
          <a:xfrm>
            <a:off x="733873"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Business Challenge</a:t>
            </a:r>
          </a:p>
        </p:txBody>
      </p:sp>
      <p:sp>
        <p:nvSpPr>
          <p:cNvPr id="16" name="文字方塊 15">
            <a:extLst>
              <a:ext uri="{FF2B5EF4-FFF2-40B4-BE49-F238E27FC236}">
                <a16:creationId xmlns:a16="http://schemas.microsoft.com/office/drawing/2014/main" id="{432EFB68-86F0-4688-A23C-1916627850B8}"/>
              </a:ext>
            </a:extLst>
          </p:cNvPr>
          <p:cNvSpPr txBox="1"/>
          <p:nvPr/>
        </p:nvSpPr>
        <p:spPr>
          <a:xfrm>
            <a:off x="6284069" y="2479369"/>
            <a:ext cx="5252257" cy="1893339"/>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File Station &amp; </a:t>
            </a:r>
            <a:r>
              <a:rPr lang="en-US" altLang="zh-TW" sz="1600" err="1">
                <a:latin typeface="Arial" panose="020B0604020202020204" pitchFamily="34" charset="0"/>
                <a:cs typeface="Arial" panose="020B0604020202020204" pitchFamily="34" charset="0"/>
              </a:rPr>
              <a:t>Qfile</a:t>
            </a:r>
            <a:endParaRPr lang="en-US" altLang="zh-TW" sz="1600">
              <a:latin typeface="Arial" panose="020B0604020202020204" pitchFamily="34" charset="0"/>
              <a:cs typeface="Arial" panose="020B0604020202020204" pitchFamily="34" charset="0"/>
            </a:endParaRPr>
          </a:p>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Qfiling</a:t>
            </a:r>
            <a:r>
              <a:rPr lang="en-US" altLang="zh-TW" sz="1600">
                <a:latin typeface="Arial" panose="020B0604020202020204" pitchFamily="34" charset="0"/>
                <a:cs typeface="Arial" panose="020B0604020202020204" pitchFamily="34" charset="0"/>
              </a:rPr>
              <a:t> - Automate organization</a:t>
            </a:r>
          </a:p>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Qsirch</a:t>
            </a:r>
            <a:r>
              <a:rPr lang="en-US" altLang="zh-TW" sz="1600">
                <a:latin typeface="Arial" panose="020B0604020202020204" pitchFamily="34" charset="0"/>
                <a:cs typeface="Arial" panose="020B0604020202020204" pitchFamily="34" charset="0"/>
              </a:rPr>
              <a:t> - Full text search engine</a:t>
            </a:r>
          </a:p>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Qsync</a:t>
            </a:r>
            <a:r>
              <a:rPr lang="en-US" altLang="zh-TW" sz="1600">
                <a:latin typeface="Arial" panose="020B0604020202020204" pitchFamily="34" charset="0"/>
                <a:cs typeface="Arial" panose="020B0604020202020204" pitchFamily="34" charset="0"/>
              </a:rPr>
              <a:t> - Multi-site synchronization</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QNAP AI core</a:t>
            </a:r>
            <a:endParaRPr lang="zh-TW" altLang="zh-TW" sz="16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3D882C9A-C05E-40EC-9BF9-5959C0D3BCD6}"/>
              </a:ext>
            </a:extLst>
          </p:cNvPr>
          <p:cNvSpPr txBox="1"/>
          <p:nvPr/>
        </p:nvSpPr>
        <p:spPr>
          <a:xfrm>
            <a:off x="6284069"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Solutions &amp; Technologies</a:t>
            </a:r>
          </a:p>
        </p:txBody>
      </p:sp>
      <p:pic>
        <p:nvPicPr>
          <p:cNvPr id="45" name="圖形 44">
            <a:extLst>
              <a:ext uri="{FF2B5EF4-FFF2-40B4-BE49-F238E27FC236}">
                <a16:creationId xmlns:a16="http://schemas.microsoft.com/office/drawing/2014/main" id="{1270FCDD-20E2-433B-9EBF-EB8F4928AF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97390" y="2055358"/>
            <a:ext cx="1229772" cy="701898"/>
          </a:xfrm>
          <a:prstGeom prst="rect">
            <a:avLst/>
          </a:prstGeom>
        </p:spPr>
      </p:pic>
      <p:sp>
        <p:nvSpPr>
          <p:cNvPr id="2" name="標題 1">
            <a:extLst>
              <a:ext uri="{FF2B5EF4-FFF2-40B4-BE49-F238E27FC236}">
                <a16:creationId xmlns:a16="http://schemas.microsoft.com/office/drawing/2014/main" id="{F4E93694-450E-469D-96EF-34CCAA75F225}"/>
              </a:ext>
            </a:extLst>
          </p:cNvPr>
          <p:cNvSpPr>
            <a:spLocks noGrp="1"/>
          </p:cNvSpPr>
          <p:nvPr>
            <p:ph type="title"/>
          </p:nvPr>
        </p:nvSpPr>
        <p:spPr/>
        <p:txBody>
          <a:bodyPr/>
          <a:lstStyle/>
          <a:p>
            <a:r>
              <a:rPr lang="en-US" altLang="zh-TW" sz="4400" b="1">
                <a:latin typeface="Arial" panose="020B0604020202020204" pitchFamily="34" charset="0"/>
                <a:cs typeface="Arial" panose="020B0604020202020204" pitchFamily="34" charset="0"/>
              </a:rPr>
              <a:t>Team Collaboration Solutions</a:t>
            </a:r>
            <a:endParaRPr lang="zh-TW" altLang="en-US"/>
          </a:p>
        </p:txBody>
      </p:sp>
    </p:spTree>
    <p:extLst>
      <p:ext uri="{BB962C8B-B14F-4D97-AF65-F5344CB8AC3E}">
        <p14:creationId xmlns:p14="http://schemas.microsoft.com/office/powerpoint/2010/main" val="252909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a:extLst>
              <a:ext uri="{FF2B5EF4-FFF2-40B4-BE49-F238E27FC236}">
                <a16:creationId xmlns:a16="http://schemas.microsoft.com/office/drawing/2014/main" id="{B72AFD93-436D-4D18-BC74-3FCCE6A15748}"/>
              </a:ext>
            </a:extLst>
          </p:cNvPr>
          <p:cNvSpPr txBox="1"/>
          <p:nvPr/>
        </p:nvSpPr>
        <p:spPr>
          <a:xfrm>
            <a:off x="314326" y="995796"/>
            <a:ext cx="6086475"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OUR MISSION - Stay One Step Ahead</a:t>
            </a:r>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sp>
        <p:nvSpPr>
          <p:cNvPr id="11" name="文字方塊 10">
            <a:extLst>
              <a:ext uri="{FF2B5EF4-FFF2-40B4-BE49-F238E27FC236}">
                <a16:creationId xmlns:a16="http://schemas.microsoft.com/office/drawing/2014/main" id="{EE3D4CA0-6481-4867-B138-7636BAC8F445}"/>
              </a:ext>
            </a:extLst>
          </p:cNvPr>
          <p:cNvSpPr txBox="1"/>
          <p:nvPr/>
        </p:nvSpPr>
        <p:spPr>
          <a:xfrm>
            <a:off x="314326" y="1457461"/>
            <a:ext cx="7246534" cy="785343"/>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QNAP offers advanced technologies and comprehensive solutions to ensure our users will always be in the lead.</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13" name="文字方塊 12">
            <a:extLst>
              <a:ext uri="{FF2B5EF4-FFF2-40B4-BE49-F238E27FC236}">
                <a16:creationId xmlns:a16="http://schemas.microsoft.com/office/drawing/2014/main" id="{FB2579D9-6208-4B08-B3E9-2AA712B258D1}"/>
              </a:ext>
            </a:extLst>
          </p:cNvPr>
          <p:cNvSpPr txBox="1"/>
          <p:nvPr/>
        </p:nvSpPr>
        <p:spPr>
          <a:xfrm>
            <a:off x="314326" y="2589066"/>
            <a:ext cx="6086475"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EXPERTISE IN BUSINESS DOMAINS</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9CA58FA1-DFF2-4C67-99C8-8BDBBC05B3EF}"/>
              </a:ext>
            </a:extLst>
          </p:cNvPr>
          <p:cNvSpPr txBox="1"/>
          <p:nvPr/>
        </p:nvSpPr>
        <p:spPr>
          <a:xfrm>
            <a:off x="1010653" y="3093263"/>
            <a:ext cx="3266074" cy="2817053"/>
          </a:xfrm>
          <a:prstGeom prst="rect">
            <a:avLst/>
          </a:prstGeom>
          <a:noFill/>
        </p:spPr>
        <p:txBody>
          <a:bodyPr wrap="square" rtlCol="0">
            <a:spAutoFit/>
          </a:bodyPr>
          <a:lstStyle>
            <a:defPPr>
              <a:defRPr lang="zh-TW"/>
            </a:defPPr>
            <a:lvl1pPr>
              <a:lnSpc>
                <a:spcPct val="150000"/>
              </a:lnSpc>
              <a:spcBef>
                <a:spcPts val="1800"/>
              </a:spcBef>
              <a:defRPr sz="1600">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IT and Engineering</a:t>
            </a:r>
            <a:endParaRPr lang="zh-TW" altLang="zh-TW"/>
          </a:p>
          <a:p>
            <a:r>
              <a:rPr lang="en-US" altLang="zh-TW"/>
              <a:t>Surveillance</a:t>
            </a:r>
            <a:endParaRPr lang="zh-TW" altLang="zh-TW"/>
          </a:p>
          <a:p>
            <a:r>
              <a:rPr lang="en-US" altLang="zh-TW"/>
              <a:t>Media and Entertainment</a:t>
            </a:r>
            <a:endParaRPr lang="zh-TW" altLang="zh-TW"/>
          </a:p>
          <a:p>
            <a:r>
              <a:rPr lang="en-US" altLang="zh-TW"/>
              <a:t>Retail and Grocery </a:t>
            </a:r>
            <a:endParaRPr lang="zh-TW" altLang="zh-TW"/>
          </a:p>
          <a:p>
            <a:r>
              <a:rPr lang="en-US" altLang="zh-TW"/>
              <a:t>Healthcare</a:t>
            </a:r>
            <a:endParaRPr lang="zh-TW" altLang="zh-TW"/>
          </a:p>
        </p:txBody>
      </p:sp>
      <p:sp>
        <p:nvSpPr>
          <p:cNvPr id="16" name="文字方塊 15">
            <a:extLst>
              <a:ext uri="{FF2B5EF4-FFF2-40B4-BE49-F238E27FC236}">
                <a16:creationId xmlns:a16="http://schemas.microsoft.com/office/drawing/2014/main" id="{63F52A63-B576-40D4-AF1E-B9FCAA2C038F}"/>
              </a:ext>
            </a:extLst>
          </p:cNvPr>
          <p:cNvSpPr txBox="1"/>
          <p:nvPr/>
        </p:nvSpPr>
        <p:spPr>
          <a:xfrm>
            <a:off x="4619345" y="3093263"/>
            <a:ext cx="3296653" cy="2817053"/>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Education </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Finance and Banking</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Manufacturing</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Architecture and Design</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Non-Profit and Public Sector</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p:txBody>
      </p:sp>
      <p:pic>
        <p:nvPicPr>
          <p:cNvPr id="37" name="圖形 36">
            <a:extLst>
              <a:ext uri="{FF2B5EF4-FFF2-40B4-BE49-F238E27FC236}">
                <a16:creationId xmlns:a16="http://schemas.microsoft.com/office/drawing/2014/main" id="{9E18C41C-4CF7-4761-A030-7DE443CF52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4083" y="3751797"/>
            <a:ext cx="376630" cy="376630"/>
          </a:xfrm>
          <a:prstGeom prst="rect">
            <a:avLst/>
          </a:prstGeom>
        </p:spPr>
      </p:pic>
      <p:pic>
        <p:nvPicPr>
          <p:cNvPr id="39" name="圖形 38">
            <a:extLst>
              <a:ext uri="{FF2B5EF4-FFF2-40B4-BE49-F238E27FC236}">
                <a16:creationId xmlns:a16="http://schemas.microsoft.com/office/drawing/2014/main" id="{FAED8DF0-CF2A-4BFA-AC62-CB8E038A3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76" y="3148687"/>
            <a:ext cx="376630" cy="376630"/>
          </a:xfrm>
          <a:prstGeom prst="rect">
            <a:avLst/>
          </a:prstGeom>
        </p:spPr>
      </p:pic>
      <p:pic>
        <p:nvPicPr>
          <p:cNvPr id="41" name="圖形 40">
            <a:extLst>
              <a:ext uri="{FF2B5EF4-FFF2-40B4-BE49-F238E27FC236}">
                <a16:creationId xmlns:a16="http://schemas.microsoft.com/office/drawing/2014/main" id="{20525B7C-7ECD-4BC0-9E8F-BED1EBA71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7916" y="5540814"/>
            <a:ext cx="388751" cy="323960"/>
          </a:xfrm>
          <a:prstGeom prst="rect">
            <a:avLst/>
          </a:prstGeom>
        </p:spPr>
      </p:pic>
      <p:pic>
        <p:nvPicPr>
          <p:cNvPr id="51" name="圖形 50">
            <a:extLst>
              <a:ext uri="{FF2B5EF4-FFF2-40B4-BE49-F238E27FC236}">
                <a16:creationId xmlns:a16="http://schemas.microsoft.com/office/drawing/2014/main" id="{F81E5E64-E96D-46B9-9308-E175A62488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206" y="3759886"/>
            <a:ext cx="406170" cy="376630"/>
          </a:xfrm>
          <a:prstGeom prst="rect">
            <a:avLst/>
          </a:prstGeom>
        </p:spPr>
      </p:pic>
      <p:pic>
        <p:nvPicPr>
          <p:cNvPr id="57" name="圖形 56">
            <a:extLst>
              <a:ext uri="{FF2B5EF4-FFF2-40B4-BE49-F238E27FC236}">
                <a16:creationId xmlns:a16="http://schemas.microsoft.com/office/drawing/2014/main" id="{A8F03AB8-0A22-4BD0-98F5-35FA90D7AD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3976" y="4371085"/>
            <a:ext cx="376630" cy="376630"/>
          </a:xfrm>
          <a:prstGeom prst="rect">
            <a:avLst/>
          </a:prstGeom>
        </p:spPr>
      </p:pic>
      <p:pic>
        <p:nvPicPr>
          <p:cNvPr id="61" name="圖形 60">
            <a:extLst>
              <a:ext uri="{FF2B5EF4-FFF2-40B4-BE49-F238E27FC236}">
                <a16:creationId xmlns:a16="http://schemas.microsoft.com/office/drawing/2014/main" id="{02B6AEE3-7AE1-4013-BF60-0930B0CABE2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74083" y="4354907"/>
            <a:ext cx="376630" cy="376630"/>
          </a:xfrm>
          <a:prstGeom prst="rect">
            <a:avLst/>
          </a:prstGeom>
        </p:spPr>
      </p:pic>
      <p:pic>
        <p:nvPicPr>
          <p:cNvPr id="63" name="圖形 62">
            <a:extLst>
              <a:ext uri="{FF2B5EF4-FFF2-40B4-BE49-F238E27FC236}">
                <a16:creationId xmlns:a16="http://schemas.microsoft.com/office/drawing/2014/main" id="{5132918C-8A9D-4981-99B8-E37112CEBC8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1410" y="4982284"/>
            <a:ext cx="441763" cy="323959"/>
          </a:xfrm>
          <a:prstGeom prst="rect">
            <a:avLst/>
          </a:prstGeom>
        </p:spPr>
      </p:pic>
      <p:pic>
        <p:nvPicPr>
          <p:cNvPr id="65" name="圖形 64">
            <a:extLst>
              <a:ext uri="{FF2B5EF4-FFF2-40B4-BE49-F238E27FC236}">
                <a16:creationId xmlns:a16="http://schemas.microsoft.com/office/drawing/2014/main" id="{A0A1ED60-5BA3-4A40-AC99-7965677058C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74083" y="4958017"/>
            <a:ext cx="376630" cy="376630"/>
          </a:xfrm>
          <a:prstGeom prst="rect">
            <a:avLst/>
          </a:prstGeom>
        </p:spPr>
      </p:pic>
      <p:pic>
        <p:nvPicPr>
          <p:cNvPr id="67" name="圖形 66">
            <a:extLst>
              <a:ext uri="{FF2B5EF4-FFF2-40B4-BE49-F238E27FC236}">
                <a16:creationId xmlns:a16="http://schemas.microsoft.com/office/drawing/2014/main" id="{4C25BA64-0E5B-496C-82CB-605CA5DBBB9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057768" y="5561127"/>
            <a:ext cx="409261" cy="283335"/>
          </a:xfrm>
          <a:prstGeom prst="rect">
            <a:avLst/>
          </a:prstGeom>
        </p:spPr>
      </p:pic>
      <p:pic>
        <p:nvPicPr>
          <p:cNvPr id="69" name="圖形 68">
            <a:extLst>
              <a:ext uri="{FF2B5EF4-FFF2-40B4-BE49-F238E27FC236}">
                <a16:creationId xmlns:a16="http://schemas.microsoft.com/office/drawing/2014/main" id="{821D40E9-94F9-4D1F-9AFA-4682066A50B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074084" y="3148688"/>
            <a:ext cx="376629" cy="376629"/>
          </a:xfrm>
          <a:prstGeom prst="rect">
            <a:avLst/>
          </a:prstGeom>
        </p:spPr>
      </p:pic>
    </p:spTree>
    <p:extLst>
      <p:ext uri="{BB962C8B-B14F-4D97-AF65-F5344CB8AC3E}">
        <p14:creationId xmlns:p14="http://schemas.microsoft.com/office/powerpoint/2010/main" val="3515966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圖形 37">
            <a:extLst>
              <a:ext uri="{FF2B5EF4-FFF2-40B4-BE49-F238E27FC236}">
                <a16:creationId xmlns:a16="http://schemas.microsoft.com/office/drawing/2014/main" id="{AF0C8076-864D-4374-9E5A-0780334AC4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47200" y="-1"/>
            <a:ext cx="2844801" cy="6857999"/>
          </a:xfrm>
          <a:prstGeom prst="rect">
            <a:avLst/>
          </a:prstGeom>
        </p:spPr>
      </p:pic>
      <p:pic>
        <p:nvPicPr>
          <p:cNvPr id="50" name="圖形 49">
            <a:extLst>
              <a:ext uri="{FF2B5EF4-FFF2-40B4-BE49-F238E27FC236}">
                <a16:creationId xmlns:a16="http://schemas.microsoft.com/office/drawing/2014/main" id="{E29337AA-FFDE-4225-ADB8-9D7B07942D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11170404" y="375045"/>
            <a:ext cx="1229772" cy="701898"/>
          </a:xfrm>
          <a:prstGeom prst="rect">
            <a:avLst/>
          </a:prstGeom>
        </p:spPr>
      </p:pic>
      <p:sp>
        <p:nvSpPr>
          <p:cNvPr id="25" name="文字方塊 24">
            <a:extLst>
              <a:ext uri="{FF2B5EF4-FFF2-40B4-BE49-F238E27FC236}">
                <a16:creationId xmlns:a16="http://schemas.microsoft.com/office/drawing/2014/main" id="{B1BDC490-491E-4DBC-AC93-0C3293231C0E}"/>
              </a:ext>
            </a:extLst>
          </p:cNvPr>
          <p:cNvSpPr txBox="1"/>
          <p:nvPr/>
        </p:nvSpPr>
        <p:spPr>
          <a:xfrm>
            <a:off x="9495118" y="967255"/>
            <a:ext cx="2671484" cy="2637710"/>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Multiple protocols for every working environment</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Office Online</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Easy file management, organization, searching and sharing</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AI-powered image recognition</a:t>
            </a:r>
            <a:endParaRPr lang="zh-TW" altLang="en-US" sz="1400">
              <a:solidFill>
                <a:schemeClr val="bg1"/>
              </a:solidFill>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50F706FA-E902-4E63-A4BA-8C312D7061B2}"/>
              </a:ext>
            </a:extLst>
          </p:cNvPr>
          <p:cNvSpPr txBox="1"/>
          <p:nvPr/>
        </p:nvSpPr>
        <p:spPr>
          <a:xfrm>
            <a:off x="9495117" y="527060"/>
            <a:ext cx="2671485" cy="461665"/>
          </a:xfrm>
          <a:prstGeom prst="rect">
            <a:avLst/>
          </a:prstGeom>
          <a:noFill/>
        </p:spPr>
        <p:txBody>
          <a:bodyPr wrap="square" rtlCol="0">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Benefits</a:t>
            </a:r>
            <a:endParaRPr lang="zh-TW"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 name="圖片 2">
            <a:extLst>
              <a:ext uri="{FF2B5EF4-FFF2-40B4-BE49-F238E27FC236}">
                <a16:creationId xmlns:a16="http://schemas.microsoft.com/office/drawing/2014/main" id="{F4F0AAF3-1F36-4BBF-92B3-31B92458CD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323" y="717386"/>
            <a:ext cx="10101640" cy="5775158"/>
          </a:xfrm>
          <a:prstGeom prst="rect">
            <a:avLst/>
          </a:prstGeom>
        </p:spPr>
      </p:pic>
    </p:spTree>
    <p:extLst>
      <p:ext uri="{BB962C8B-B14F-4D97-AF65-F5344CB8AC3E}">
        <p14:creationId xmlns:p14="http://schemas.microsoft.com/office/powerpoint/2010/main" val="714084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489197" y="3678865"/>
            <a:ext cx="11212068" cy="297521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4" name="圖片 3">
            <a:extLst>
              <a:ext uri="{FF2B5EF4-FFF2-40B4-BE49-F238E27FC236}">
                <a16:creationId xmlns:a16="http://schemas.microsoft.com/office/drawing/2014/main" id="{9A187B26-4F95-4314-B65F-2354CDC59333}"/>
              </a:ext>
            </a:extLst>
          </p:cNvPr>
          <p:cNvPicPr>
            <a:picLocks noChangeAspect="1"/>
          </p:cNvPicPr>
          <p:nvPr/>
        </p:nvPicPr>
        <p:blipFill rotWithShape="1">
          <a:blip r:embed="rId3">
            <a:extLst>
              <a:ext uri="{28A0092B-C50C-407E-A947-70E740481C1C}">
                <a14:useLocalDpi xmlns:a14="http://schemas.microsoft.com/office/drawing/2010/main" val="0"/>
              </a:ext>
            </a:extLst>
          </a:blip>
          <a:srcRect t="27223" r="54161" b="16771"/>
          <a:stretch/>
        </p:blipFill>
        <p:spPr>
          <a:xfrm>
            <a:off x="6069859" y="541150"/>
            <a:ext cx="5632944" cy="3309441"/>
          </a:xfrm>
          <a:prstGeom prst="rect">
            <a:avLst/>
          </a:prstGeom>
        </p:spPr>
      </p:pic>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a:cxnSpLocks/>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2120918" y="4228862"/>
            <a:ext cx="3648778"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Automatically establishes a mesh VPN and removes the need for manual static VPN settings.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2120917" y="4004640"/>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Auto mesh VPN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5" name="文字方塊 34">
            <a:extLst>
              <a:ext uri="{FF2B5EF4-FFF2-40B4-BE49-F238E27FC236}">
                <a16:creationId xmlns:a16="http://schemas.microsoft.com/office/drawing/2014/main" id="{75D20194-543A-475D-9017-AB0B5FE3E4C7}"/>
              </a:ext>
            </a:extLst>
          </p:cNvPr>
          <p:cNvSpPr txBox="1"/>
          <p:nvPr/>
        </p:nvSpPr>
        <p:spPr>
          <a:xfrm>
            <a:off x="2120916" y="5068211"/>
            <a:ext cx="3521529"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The </a:t>
            </a:r>
            <a:r>
              <a:rPr lang="en-US" altLang="zh-TW" sz="800" err="1">
                <a:latin typeface="Arial" panose="020B0604020202020204" pitchFamily="34" charset="0"/>
                <a:ea typeface="微軟正黑體" panose="020B0604030504040204" pitchFamily="34" charset="-120"/>
                <a:cs typeface="Arial" panose="020B0604020202020204" pitchFamily="34" charset="0"/>
              </a:rPr>
              <a:t>QuWAN</a:t>
            </a:r>
            <a:r>
              <a:rPr lang="en-US" altLang="zh-TW" sz="800">
                <a:latin typeface="Arial" panose="020B0604020202020204" pitchFamily="34" charset="0"/>
                <a:ea typeface="微軟正黑體" panose="020B0604030504040204" pitchFamily="34" charset="-120"/>
                <a:cs typeface="Arial" panose="020B0604020202020204" pitchFamily="34" charset="0"/>
              </a:rPr>
              <a:t> Orchestrator provides powerful and convenient central network management.</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36" name="文字方塊 35">
            <a:extLst>
              <a:ext uri="{FF2B5EF4-FFF2-40B4-BE49-F238E27FC236}">
                <a16:creationId xmlns:a16="http://schemas.microsoft.com/office/drawing/2014/main" id="{E6AD2880-0D85-41C9-B88E-2415F2B85F8E}"/>
              </a:ext>
            </a:extLst>
          </p:cNvPr>
          <p:cNvSpPr txBox="1"/>
          <p:nvPr/>
        </p:nvSpPr>
        <p:spPr>
          <a:xfrm>
            <a:off x="2120917" y="4843989"/>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Cloud management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6" name="圖形 5">
            <a:extLst>
              <a:ext uri="{FF2B5EF4-FFF2-40B4-BE49-F238E27FC236}">
                <a16:creationId xmlns:a16="http://schemas.microsoft.com/office/drawing/2014/main" id="{DB53BE99-B992-4C53-B343-3FEA479FC5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9620" y="3968164"/>
            <a:ext cx="419780" cy="391795"/>
          </a:xfrm>
          <a:prstGeom prst="rect">
            <a:avLst/>
          </a:prstGeom>
        </p:spPr>
      </p:pic>
      <p:pic>
        <p:nvPicPr>
          <p:cNvPr id="9" name="圖形 8">
            <a:extLst>
              <a:ext uri="{FF2B5EF4-FFF2-40B4-BE49-F238E27FC236}">
                <a16:creationId xmlns:a16="http://schemas.microsoft.com/office/drawing/2014/main" id="{89FF4801-CA7B-410A-AEC4-12EF5F6293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17935" y="4883732"/>
            <a:ext cx="700825" cy="207062"/>
          </a:xfrm>
          <a:prstGeom prst="rect">
            <a:avLst/>
          </a:prstGeom>
        </p:spPr>
      </p:pic>
      <p:sp>
        <p:nvSpPr>
          <p:cNvPr id="38" name="文字方塊 37">
            <a:extLst>
              <a:ext uri="{FF2B5EF4-FFF2-40B4-BE49-F238E27FC236}">
                <a16:creationId xmlns:a16="http://schemas.microsoft.com/office/drawing/2014/main" id="{1C4459D4-129C-4E87-9775-0AA02DF94DC6}"/>
              </a:ext>
            </a:extLst>
          </p:cNvPr>
          <p:cNvSpPr txBox="1"/>
          <p:nvPr/>
        </p:nvSpPr>
        <p:spPr>
          <a:xfrm>
            <a:off x="2120917" y="5911119"/>
            <a:ext cx="3645678"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Adopts Deep Packet Inspection to analyze L7-Payloads for content information from websites and devices.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a:extLst>
              <a:ext uri="{FF2B5EF4-FFF2-40B4-BE49-F238E27FC236}">
                <a16:creationId xmlns:a16="http://schemas.microsoft.com/office/drawing/2014/main" id="{1A70F084-0576-4A3D-87E4-9D937512AD2D}"/>
              </a:ext>
            </a:extLst>
          </p:cNvPr>
          <p:cNvSpPr txBox="1"/>
          <p:nvPr/>
        </p:nvSpPr>
        <p:spPr>
          <a:xfrm>
            <a:off x="2120917" y="5686897"/>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Network security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11" name="圖形 10">
            <a:extLst>
              <a:ext uri="{FF2B5EF4-FFF2-40B4-BE49-F238E27FC236}">
                <a16:creationId xmlns:a16="http://schemas.microsoft.com/office/drawing/2014/main" id="{F4511926-F11D-4209-9AFE-7B75CE6091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77642" y="5608801"/>
            <a:ext cx="489472" cy="438838"/>
          </a:xfrm>
          <a:prstGeom prst="rect">
            <a:avLst/>
          </a:prstGeom>
        </p:spPr>
      </p:pic>
      <p:sp>
        <p:nvSpPr>
          <p:cNvPr id="41" name="文字方塊 40">
            <a:extLst>
              <a:ext uri="{FF2B5EF4-FFF2-40B4-BE49-F238E27FC236}">
                <a16:creationId xmlns:a16="http://schemas.microsoft.com/office/drawing/2014/main" id="{032CDDEE-5B50-48CD-B7FD-8D4C194747C4}"/>
              </a:ext>
            </a:extLst>
          </p:cNvPr>
          <p:cNvSpPr txBox="1"/>
          <p:nvPr/>
        </p:nvSpPr>
        <p:spPr>
          <a:xfrm>
            <a:off x="6755922" y="4228862"/>
            <a:ext cx="3648779" cy="438838"/>
          </a:xfrm>
          <a:prstGeom prst="rect">
            <a:avLst/>
          </a:prstGeom>
          <a:noFill/>
        </p:spPr>
        <p:txBody>
          <a:bodyPr wrap="square" rtlCol="0">
            <a:spAutoFit/>
          </a:bodyPr>
          <a:lstStyle/>
          <a:p>
            <a:pPr>
              <a:lnSpc>
                <a:spcPct val="150000"/>
              </a:lnSpc>
              <a:spcBef>
                <a:spcPts val="1800"/>
              </a:spcBef>
            </a:pPr>
            <a:r>
              <a:rPr lang="en-US" altLang="zh-TW" sz="800" err="1">
                <a:latin typeface="Arial" panose="020B0604020202020204" pitchFamily="34" charset="0"/>
                <a:ea typeface="微軟正黑體" panose="020B0604030504040204" pitchFamily="34" charset="-120"/>
                <a:cs typeface="Arial" panose="020B0604020202020204" pitchFamily="34" charset="0"/>
              </a:rPr>
              <a:t>QuWAN</a:t>
            </a:r>
            <a:r>
              <a:rPr lang="en-US" altLang="zh-TW" sz="800">
                <a:latin typeface="Arial" panose="020B0604020202020204" pitchFamily="34" charset="0"/>
                <a:ea typeface="微軟正黑體" panose="020B0604030504040204" pitchFamily="34" charset="-120"/>
                <a:cs typeface="Arial" panose="020B0604020202020204" pitchFamily="34" charset="0"/>
              </a:rPr>
              <a:t> adopts load balancing technologies to combine the bandwidth of different ISPs and to prioritize bandwidth utilization.</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42" name="文字方塊 41">
            <a:extLst>
              <a:ext uri="{FF2B5EF4-FFF2-40B4-BE49-F238E27FC236}">
                <a16:creationId xmlns:a16="http://schemas.microsoft.com/office/drawing/2014/main" id="{42C6D7D2-FCC5-46B9-A189-8EB3C3C7DBDC}"/>
              </a:ext>
            </a:extLst>
          </p:cNvPr>
          <p:cNvSpPr txBox="1"/>
          <p:nvPr/>
        </p:nvSpPr>
        <p:spPr>
          <a:xfrm>
            <a:off x="6755923" y="4004640"/>
            <a:ext cx="2724340"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WAN optimization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43" name="文字方塊 42">
            <a:extLst>
              <a:ext uri="{FF2B5EF4-FFF2-40B4-BE49-F238E27FC236}">
                <a16:creationId xmlns:a16="http://schemas.microsoft.com/office/drawing/2014/main" id="{0114589D-4DB6-438F-A7A3-DB9F60C958A1}"/>
              </a:ext>
            </a:extLst>
          </p:cNvPr>
          <p:cNvSpPr txBox="1"/>
          <p:nvPr/>
        </p:nvSpPr>
        <p:spPr>
          <a:xfrm>
            <a:off x="6755922" y="5068211"/>
            <a:ext cx="3862374"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Optimizes fiber/network transmission to lower the cost of VPN equipment and bandwidth expenses.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44" name="文字方塊 43">
            <a:extLst>
              <a:ext uri="{FF2B5EF4-FFF2-40B4-BE49-F238E27FC236}">
                <a16:creationId xmlns:a16="http://schemas.microsoft.com/office/drawing/2014/main" id="{20BB32FF-C003-4847-8B55-96C7F726000D}"/>
              </a:ext>
            </a:extLst>
          </p:cNvPr>
          <p:cNvSpPr txBox="1"/>
          <p:nvPr/>
        </p:nvSpPr>
        <p:spPr>
          <a:xfrm>
            <a:off x="6755923" y="4843989"/>
            <a:ext cx="2724340"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Cost optimization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47" name="文字方塊 46">
            <a:extLst>
              <a:ext uri="{FF2B5EF4-FFF2-40B4-BE49-F238E27FC236}">
                <a16:creationId xmlns:a16="http://schemas.microsoft.com/office/drawing/2014/main" id="{2AFB7D51-5892-4E62-BF62-BC7026876490}"/>
              </a:ext>
            </a:extLst>
          </p:cNvPr>
          <p:cNvSpPr txBox="1"/>
          <p:nvPr/>
        </p:nvSpPr>
        <p:spPr>
          <a:xfrm>
            <a:off x="6755923" y="5911119"/>
            <a:ext cx="3645680"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Provides user-friendly functionality, including a dashboard, </a:t>
            </a:r>
            <a:r>
              <a:rPr lang="en-US" altLang="zh-TW" sz="800" err="1">
                <a:latin typeface="Arial" panose="020B0604020202020204" pitchFamily="34" charset="0"/>
                <a:ea typeface="微軟正黑體" panose="020B0604030504040204" pitchFamily="34" charset="-120"/>
                <a:cs typeface="Arial" panose="020B0604020202020204" pitchFamily="34" charset="0"/>
              </a:rPr>
              <a:t>eMap</a:t>
            </a:r>
            <a:r>
              <a:rPr lang="en-US" altLang="zh-TW" sz="800">
                <a:latin typeface="Arial" panose="020B0604020202020204" pitchFamily="34" charset="0"/>
                <a:ea typeface="微軟正黑體" panose="020B0604030504040204" pitchFamily="34" charset="-120"/>
                <a:cs typeface="Arial" panose="020B0604020202020204" pitchFamily="34" charset="0"/>
              </a:rPr>
              <a:t>, traffic analysis, and more.</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48" name="文字方塊 47">
            <a:extLst>
              <a:ext uri="{FF2B5EF4-FFF2-40B4-BE49-F238E27FC236}">
                <a16:creationId xmlns:a16="http://schemas.microsoft.com/office/drawing/2014/main" id="{4DED4FC8-E119-45E0-A799-254C9EF2289D}"/>
              </a:ext>
            </a:extLst>
          </p:cNvPr>
          <p:cNvSpPr txBox="1"/>
          <p:nvPr/>
        </p:nvSpPr>
        <p:spPr>
          <a:xfrm>
            <a:off x="6755923" y="5686897"/>
            <a:ext cx="2724340"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Web GUI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15" name="圖形 14">
            <a:extLst>
              <a:ext uri="{FF2B5EF4-FFF2-40B4-BE49-F238E27FC236}">
                <a16:creationId xmlns:a16="http://schemas.microsoft.com/office/drawing/2014/main" id="{3AD61FF8-B35E-4E1D-AA43-D04DBD129A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30894" y="3979905"/>
            <a:ext cx="368311" cy="368311"/>
          </a:xfrm>
          <a:prstGeom prst="rect">
            <a:avLst/>
          </a:prstGeom>
        </p:spPr>
      </p:pic>
      <p:pic>
        <p:nvPicPr>
          <p:cNvPr id="50" name="圖形 49">
            <a:extLst>
              <a:ext uri="{FF2B5EF4-FFF2-40B4-BE49-F238E27FC236}">
                <a16:creationId xmlns:a16="http://schemas.microsoft.com/office/drawing/2014/main" id="{6D2A4F0E-ED7D-43D1-92D6-48500876BC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87103" y="4699489"/>
            <a:ext cx="466660" cy="575548"/>
          </a:xfrm>
          <a:prstGeom prst="rect">
            <a:avLst/>
          </a:prstGeom>
        </p:spPr>
      </p:pic>
      <p:pic>
        <p:nvPicPr>
          <p:cNvPr id="52" name="圖形 51">
            <a:extLst>
              <a:ext uri="{FF2B5EF4-FFF2-40B4-BE49-F238E27FC236}">
                <a16:creationId xmlns:a16="http://schemas.microsoft.com/office/drawing/2014/main" id="{6A61788B-E665-441F-BC6A-EB377522BD4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87103" y="5676135"/>
            <a:ext cx="412102" cy="305261"/>
          </a:xfrm>
          <a:prstGeom prst="rect">
            <a:avLst/>
          </a:prstGeom>
        </p:spPr>
      </p:pic>
      <p:sp>
        <p:nvSpPr>
          <p:cNvPr id="60" name="文字方塊 59">
            <a:extLst>
              <a:ext uri="{FF2B5EF4-FFF2-40B4-BE49-F238E27FC236}">
                <a16:creationId xmlns:a16="http://schemas.microsoft.com/office/drawing/2014/main" id="{CA964D5E-65D8-44F5-8BDB-FA0BB08CF0DE}"/>
              </a:ext>
            </a:extLst>
          </p:cNvPr>
          <p:cNvSpPr txBox="1"/>
          <p:nvPr/>
        </p:nvSpPr>
        <p:spPr>
          <a:xfrm>
            <a:off x="725326" y="541150"/>
            <a:ext cx="7828123" cy="1446550"/>
          </a:xfrm>
          <a:prstGeom prst="rect">
            <a:avLst/>
          </a:prstGeom>
          <a:noFill/>
        </p:spPr>
        <p:txBody>
          <a:bodyPr wrap="square" rtlCol="0">
            <a:spAutoFit/>
          </a:bodyPr>
          <a:lstStyle/>
          <a:p>
            <a:pPr>
              <a:defRPr/>
            </a:pPr>
            <a:r>
              <a:rPr lang="en-US" altLang="zh-TW" sz="4400" b="1" err="1">
                <a:latin typeface="Arial" panose="020B0604020202020204" pitchFamily="34" charset="0"/>
                <a:cs typeface="Arial" panose="020B0604020202020204" pitchFamily="34" charset="0"/>
              </a:rPr>
              <a:t>QuWAN</a:t>
            </a:r>
            <a:r>
              <a:rPr lang="en-US" altLang="zh-TW" sz="4400" b="1">
                <a:latin typeface="Arial" panose="020B0604020202020204" pitchFamily="34" charset="0"/>
                <a:cs typeface="Arial" panose="020B0604020202020204" pitchFamily="34" charset="0"/>
              </a:rPr>
              <a:t> SD-WAN solution for resilient IT infrastructure</a:t>
            </a:r>
            <a:endParaRPr lang="zh-TW" altLang="en-US" sz="4400" b="1">
              <a:latin typeface="Arial" panose="020B0604020202020204" pitchFamily="34" charset="0"/>
              <a:cs typeface="Arial" panose="020B0604020202020204" pitchFamily="34" charset="0"/>
            </a:endParaRPr>
          </a:p>
        </p:txBody>
      </p:sp>
      <p:sp>
        <p:nvSpPr>
          <p:cNvPr id="61" name="文字方塊 60">
            <a:extLst>
              <a:ext uri="{FF2B5EF4-FFF2-40B4-BE49-F238E27FC236}">
                <a16:creationId xmlns:a16="http://schemas.microsoft.com/office/drawing/2014/main" id="{4EF51EF5-DB0D-4088-8B6E-9D626C2114C4}"/>
              </a:ext>
            </a:extLst>
          </p:cNvPr>
          <p:cNvSpPr txBox="1"/>
          <p:nvPr/>
        </p:nvSpPr>
        <p:spPr>
          <a:xfrm>
            <a:off x="744376" y="2284936"/>
            <a:ext cx="5325482" cy="1015663"/>
          </a:xfrm>
          <a:prstGeom prst="rect">
            <a:avLst/>
          </a:prstGeom>
          <a:noFill/>
        </p:spPr>
        <p:txBody>
          <a:bodyPr wrap="square" rtlCol="0">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QNAP’s </a:t>
            </a:r>
            <a:r>
              <a:rPr lang="en-US" altLang="zh-TW" sz="1200" err="1">
                <a:latin typeface="Arial" panose="020B0604020202020204" pitchFamily="34" charset="0"/>
                <a:ea typeface="微軟正黑體" panose="020B0604030504040204" pitchFamily="34" charset="-120"/>
                <a:cs typeface="Arial" panose="020B0604020202020204" pitchFamily="34" charset="0"/>
              </a:rPr>
              <a:t>QuWAN</a:t>
            </a:r>
            <a:r>
              <a:rPr lang="en-US" altLang="zh-TW" sz="1200">
                <a:latin typeface="Arial" panose="020B0604020202020204" pitchFamily="34" charset="0"/>
                <a:ea typeface="微軟正黑體" panose="020B0604030504040204" pitchFamily="34" charset="-120"/>
                <a:cs typeface="Arial" panose="020B0604020202020204" pitchFamily="34" charset="0"/>
              </a:rPr>
              <a:t> SD-WAN solution features Auto Mesh VPN, IPsec encryption and cloud-centric management. Compatible with a wide range of QNAP solutions, </a:t>
            </a:r>
            <a:r>
              <a:rPr lang="en-US" altLang="zh-TW" sz="1200" err="1">
                <a:latin typeface="Arial" panose="020B0604020202020204" pitchFamily="34" charset="0"/>
                <a:ea typeface="微軟正黑體" panose="020B0604030504040204" pitchFamily="34" charset="-120"/>
                <a:cs typeface="Arial" panose="020B0604020202020204" pitchFamily="34" charset="0"/>
              </a:rPr>
              <a:t>QuWAN</a:t>
            </a:r>
            <a:r>
              <a:rPr lang="en-US" altLang="zh-TW" sz="1200">
                <a:latin typeface="Arial" panose="020B0604020202020204" pitchFamily="34" charset="0"/>
                <a:ea typeface="微軟正黑體" panose="020B0604030504040204" pitchFamily="34" charset="-120"/>
                <a:cs typeface="Arial" panose="020B0604020202020204" pitchFamily="34" charset="0"/>
              </a:rPr>
              <a:t> enables SMBs to efficiently build a dependable network at a cost-effective price, and to facilitate digital transformation, multi-site expansion and remote working.</a:t>
            </a:r>
            <a:endParaRPr lang="zh-TW" altLang="zh-TW" sz="12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570438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DF1F04A3-8AD2-4877-A89C-7DA8DD0D108B}"/>
              </a:ext>
            </a:extLst>
          </p:cNvPr>
          <p:cNvGrpSpPr/>
          <p:nvPr/>
        </p:nvGrpSpPr>
        <p:grpSpPr>
          <a:xfrm>
            <a:off x="493488" y="541150"/>
            <a:ext cx="6386625" cy="3309441"/>
            <a:chOff x="493488" y="541150"/>
            <a:chExt cx="6386625" cy="3309441"/>
          </a:xfrm>
        </p:grpSpPr>
        <p:pic>
          <p:nvPicPr>
            <p:cNvPr id="4" name="圖片 3">
              <a:extLst>
                <a:ext uri="{FF2B5EF4-FFF2-40B4-BE49-F238E27FC236}">
                  <a16:creationId xmlns:a16="http://schemas.microsoft.com/office/drawing/2014/main" id="{9A187B26-4F95-4314-B65F-2354CDC59333}"/>
                </a:ext>
              </a:extLst>
            </p:cNvPr>
            <p:cNvPicPr>
              <a:picLocks noChangeAspect="1"/>
            </p:cNvPicPr>
            <p:nvPr/>
          </p:nvPicPr>
          <p:blipFill rotWithShape="1">
            <a:blip r:embed="rId3">
              <a:extLst>
                <a:ext uri="{28A0092B-C50C-407E-A947-70E740481C1C}">
                  <a14:useLocalDpi xmlns:a14="http://schemas.microsoft.com/office/drawing/2010/main" val="0"/>
                </a:ext>
              </a:extLst>
            </a:blip>
            <a:srcRect l="45956" t="27223" r="2072" b="16771"/>
            <a:stretch/>
          </p:blipFill>
          <p:spPr>
            <a:xfrm>
              <a:off x="493488" y="541150"/>
              <a:ext cx="6386624" cy="3309441"/>
            </a:xfrm>
            <a:prstGeom prst="rect">
              <a:avLst/>
            </a:prstGeom>
          </p:spPr>
        </p:pic>
        <p:sp>
          <p:nvSpPr>
            <p:cNvPr id="3" name="矩形 2">
              <a:extLst>
                <a:ext uri="{FF2B5EF4-FFF2-40B4-BE49-F238E27FC236}">
                  <a16:creationId xmlns:a16="http://schemas.microsoft.com/office/drawing/2014/main" id="{7CD7D09A-3AEF-410A-A5E6-A602225917E4}"/>
                </a:ext>
              </a:extLst>
            </p:cNvPr>
            <p:cNvSpPr/>
            <p:nvPr/>
          </p:nvSpPr>
          <p:spPr>
            <a:xfrm>
              <a:off x="6358271" y="2401696"/>
              <a:ext cx="521842" cy="1277169"/>
            </a:xfrm>
            <a:prstGeom prst="rect">
              <a:avLst/>
            </a:prstGeom>
            <a:gradFill>
              <a:gsLst>
                <a:gs pos="0">
                  <a:schemeClr val="bg1">
                    <a:alpha val="0"/>
                    <a:lumMod val="0"/>
                    <a:lumOff val="10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9" name="圖形 60">
            <a:extLst>
              <a:ext uri="{FF2B5EF4-FFF2-40B4-BE49-F238E27FC236}">
                <a16:creationId xmlns:a16="http://schemas.microsoft.com/office/drawing/2014/main" id="{0E229200-B2FD-4149-9318-3440BFF70537}"/>
              </a:ext>
            </a:extLst>
          </p:cNvPr>
          <p:cNvSpPr/>
          <p:nvPr/>
        </p:nvSpPr>
        <p:spPr>
          <a:xfrm>
            <a:off x="489197" y="3678865"/>
            <a:ext cx="11212068" cy="297521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2" name="直線接點 61">
            <a:extLst>
              <a:ext uri="{FF2B5EF4-FFF2-40B4-BE49-F238E27FC236}">
                <a16:creationId xmlns:a16="http://schemas.microsoft.com/office/drawing/2014/main" id="{A4E6BF0A-69C3-4FEF-9659-F348E8A5361C}"/>
              </a:ext>
            </a:extLst>
          </p:cNvPr>
          <p:cNvCxnSpPr>
            <a:cxnSpLocks/>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9F3703C4-8998-4300-8287-CDB3C25F3A75}"/>
              </a:ext>
            </a:extLst>
          </p:cNvPr>
          <p:cNvCxnSpPr>
            <a:cxnSpLocks/>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1541241" y="4704802"/>
            <a:ext cx="4052574" cy="992836"/>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QMiro-201W / QMiroPlus-201W adopts Wi-Fi Handover technology, allowing multiple users to be automatically connected to the router with the strongest Wi-Fi signal with a single SSID. With dual-band 2.4GHz/5GHz, QMiro-201W / QMiroPlus-201W also provides a dedicated Mesh 5GHz frequency for high-bandwidth connections between Mesh Wi-Fi routers, guaranteeing smooth and stable Wi-Fi connections.</a:t>
            </a: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1541242" y="4305123"/>
            <a:ext cx="3977056" cy="461665"/>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Connect your Home with High-Coverage Tri-Band Mesh Wi-Fi</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60" name="文字方塊 59">
            <a:extLst>
              <a:ext uri="{FF2B5EF4-FFF2-40B4-BE49-F238E27FC236}">
                <a16:creationId xmlns:a16="http://schemas.microsoft.com/office/drawing/2014/main" id="{CA964D5E-65D8-44F5-8BDB-FA0BB08CF0DE}"/>
              </a:ext>
            </a:extLst>
          </p:cNvPr>
          <p:cNvSpPr txBox="1"/>
          <p:nvPr/>
        </p:nvSpPr>
        <p:spPr>
          <a:xfrm>
            <a:off x="5472113" y="625118"/>
            <a:ext cx="6287718" cy="1446550"/>
          </a:xfrm>
          <a:prstGeom prst="rect">
            <a:avLst/>
          </a:prstGeom>
          <a:noFill/>
        </p:spPr>
        <p:txBody>
          <a:bodyPr wrap="square" rtlCol="0">
            <a:spAutoFit/>
          </a:bodyPr>
          <a:lstStyle/>
          <a:p>
            <a:pPr>
              <a:defRPr/>
            </a:pPr>
            <a:r>
              <a:rPr lang="en-US" altLang="zh-TW" sz="4400" b="1">
                <a:latin typeface="Arial" panose="020B0604020202020204" pitchFamily="34" charset="0"/>
                <a:cs typeface="Arial" panose="020B0604020202020204" pitchFamily="34" charset="0"/>
              </a:rPr>
              <a:t>Enjoy a high-coverage Mesh Wi-Fi experience</a:t>
            </a:r>
            <a:endParaRPr lang="zh-TW" altLang="en-US" sz="4400" b="1">
              <a:latin typeface="Arial" panose="020B0604020202020204" pitchFamily="34" charset="0"/>
              <a:cs typeface="Arial" panose="020B0604020202020204" pitchFamily="34" charset="0"/>
            </a:endParaRPr>
          </a:p>
        </p:txBody>
      </p:sp>
      <p:sp>
        <p:nvSpPr>
          <p:cNvPr id="61" name="文字方塊 60">
            <a:extLst>
              <a:ext uri="{FF2B5EF4-FFF2-40B4-BE49-F238E27FC236}">
                <a16:creationId xmlns:a16="http://schemas.microsoft.com/office/drawing/2014/main" id="{4EF51EF5-DB0D-4088-8B6E-9D626C2114C4}"/>
              </a:ext>
            </a:extLst>
          </p:cNvPr>
          <p:cNvSpPr txBox="1"/>
          <p:nvPr/>
        </p:nvSpPr>
        <p:spPr>
          <a:xfrm>
            <a:off x="6597415" y="2393141"/>
            <a:ext cx="4976275" cy="646331"/>
          </a:xfrm>
          <a:prstGeom prst="rect">
            <a:avLst/>
          </a:prstGeom>
          <a:noFill/>
        </p:spPr>
        <p:txBody>
          <a:bodyPr wrap="square" rtlCol="0">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The QMiro-201W and QMiroPlus-201W support tri-band Wi-Fi 5 wireless transmission and Mesh Wi-Fi handover, ensuring stable Wi-Fi connections and greater signal quality via a Mesh Wi-Fi network.</a:t>
            </a:r>
            <a:endParaRPr lang="zh-TW" altLang="zh-TW" sz="1200">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CA7A0908-5A97-4C30-A8BB-F45B5BCDBDBA}"/>
              </a:ext>
            </a:extLst>
          </p:cNvPr>
          <p:cNvSpPr txBox="1"/>
          <p:nvPr/>
        </p:nvSpPr>
        <p:spPr>
          <a:xfrm>
            <a:off x="6598184" y="4704802"/>
            <a:ext cx="4052573" cy="992836"/>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Supports tri-band Wi-Fi of 2.4GHz, 5GHz and a dedicated Mesh Wi-Fi 5GHz band for high-bandwidth connections between Mesh Wi-Fi routers. Unlike conventional dual-band routers whose 5GHz band must be shared between Wi-Fi clients and Mesh Wi-Fi routers, the QMiro-201W /QMiroPlus-201W guarantees smooth and stable Wi-Fi connections.</a:t>
            </a:r>
          </a:p>
        </p:txBody>
      </p:sp>
      <p:sp>
        <p:nvSpPr>
          <p:cNvPr id="31" name="文字方塊 30">
            <a:extLst>
              <a:ext uri="{FF2B5EF4-FFF2-40B4-BE49-F238E27FC236}">
                <a16:creationId xmlns:a16="http://schemas.microsoft.com/office/drawing/2014/main" id="{FE7B6E1E-3A18-4591-8558-2DEFD52D2925}"/>
              </a:ext>
            </a:extLst>
          </p:cNvPr>
          <p:cNvSpPr txBox="1"/>
          <p:nvPr/>
        </p:nvSpPr>
        <p:spPr>
          <a:xfrm>
            <a:off x="6598184" y="4305123"/>
            <a:ext cx="4417145"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Dedicated Tri-band Mesh Wi-Fi for smooth connections </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8" name="圖形 7">
            <a:extLst>
              <a:ext uri="{FF2B5EF4-FFF2-40B4-BE49-F238E27FC236}">
                <a16:creationId xmlns:a16="http://schemas.microsoft.com/office/drawing/2014/main" id="{7F5CEC40-0BB5-40CC-88DB-CF146B6F8A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289" y="4231653"/>
            <a:ext cx="699247" cy="608603"/>
          </a:xfrm>
          <a:prstGeom prst="rect">
            <a:avLst/>
          </a:prstGeom>
        </p:spPr>
      </p:pic>
      <p:pic>
        <p:nvPicPr>
          <p:cNvPr id="12" name="圖形 11">
            <a:extLst>
              <a:ext uri="{FF2B5EF4-FFF2-40B4-BE49-F238E27FC236}">
                <a16:creationId xmlns:a16="http://schemas.microsoft.com/office/drawing/2014/main" id="{DD691D91-2947-4EE6-84D9-A085C39C35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37180" y="4274845"/>
            <a:ext cx="460235" cy="460235"/>
          </a:xfrm>
          <a:prstGeom prst="rect">
            <a:avLst/>
          </a:prstGeom>
        </p:spPr>
      </p:pic>
    </p:spTree>
    <p:extLst>
      <p:ext uri="{BB962C8B-B14F-4D97-AF65-F5344CB8AC3E}">
        <p14:creationId xmlns:p14="http://schemas.microsoft.com/office/powerpoint/2010/main" val="3825093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字方塊 30">
            <a:extLst>
              <a:ext uri="{FF2B5EF4-FFF2-40B4-BE49-F238E27FC236}">
                <a16:creationId xmlns:a16="http://schemas.microsoft.com/office/drawing/2014/main" id="{4F151E20-8889-49D9-8B49-0CFDE0CF30FE}"/>
              </a:ext>
            </a:extLst>
          </p:cNvPr>
          <p:cNvSpPr txBox="1"/>
          <p:nvPr/>
        </p:nvSpPr>
        <p:spPr>
          <a:xfrm>
            <a:off x="733873" y="2479369"/>
            <a:ext cx="5252257" cy="3001334"/>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When enterprises try switching their current network to SD-WAN to enjoy its benefits, hardware replacement costs and IT infrastructure redeployment are the main barriers. QNAP’s SD-WAN solution allows enterprises join in SD-WAN by active virtual router on an existing VMware platform. QNAP’s SD-WAN solution also provides hardware devices to help enterprises create a resilient IT infrastructure.</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717DF29D-2831-4EC4-B20A-5844DADE605A}"/>
              </a:ext>
            </a:extLst>
          </p:cNvPr>
          <p:cNvSpPr txBox="1"/>
          <p:nvPr/>
        </p:nvSpPr>
        <p:spPr>
          <a:xfrm>
            <a:off x="733873"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Business Challenge</a:t>
            </a:r>
          </a:p>
        </p:txBody>
      </p:sp>
      <p:sp>
        <p:nvSpPr>
          <p:cNvPr id="16" name="文字方塊 15">
            <a:extLst>
              <a:ext uri="{FF2B5EF4-FFF2-40B4-BE49-F238E27FC236}">
                <a16:creationId xmlns:a16="http://schemas.microsoft.com/office/drawing/2014/main" id="{432EFB68-86F0-4688-A23C-1916627850B8}"/>
              </a:ext>
            </a:extLst>
          </p:cNvPr>
          <p:cNvSpPr txBox="1"/>
          <p:nvPr/>
        </p:nvSpPr>
        <p:spPr>
          <a:xfrm>
            <a:off x="6284069" y="2479369"/>
            <a:ext cx="5252257" cy="3001334"/>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QuWAN</a:t>
            </a:r>
            <a:r>
              <a:rPr lang="en-US" altLang="zh-TW" sz="1600">
                <a:latin typeface="Arial" panose="020B0604020202020204" pitchFamily="34" charset="0"/>
                <a:cs typeface="Arial" panose="020B0604020202020204" pitchFamily="34" charset="0"/>
              </a:rPr>
              <a:t> Orchestrator - Cloud Management </a:t>
            </a:r>
          </a:p>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QuWAN</a:t>
            </a:r>
            <a:r>
              <a:rPr lang="en-US" altLang="zh-TW" sz="1600">
                <a:latin typeface="Arial" panose="020B0604020202020204" pitchFamily="34" charset="0"/>
                <a:cs typeface="Arial" panose="020B0604020202020204" pitchFamily="34" charset="0"/>
              </a:rPr>
              <a:t> </a:t>
            </a:r>
            <a:r>
              <a:rPr lang="en-US" altLang="zh-TW" sz="1600" err="1">
                <a:latin typeface="Arial" panose="020B0604020202020204" pitchFamily="34" charset="0"/>
                <a:cs typeface="Arial" panose="020B0604020202020204" pitchFamily="34" charset="0"/>
              </a:rPr>
              <a:t>vRouter</a:t>
            </a:r>
            <a:r>
              <a:rPr lang="en-US" altLang="zh-TW" sz="1600">
                <a:latin typeface="Arial" panose="020B0604020202020204" pitchFamily="34" charset="0"/>
                <a:cs typeface="Arial" panose="020B0604020202020204" pitchFamily="34" charset="0"/>
              </a:rPr>
              <a:t> Edition for VMware Server</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Deep Packet Inspection (DPI)</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IPsec AES 256 encryption</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Zero Touch Provisioning (ZTP)</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Subscription-free on QNAP networking devices - </a:t>
            </a:r>
            <a:r>
              <a:rPr lang="en-US" altLang="zh-TW" sz="1600" err="1">
                <a:latin typeface="Arial" panose="020B0604020202020204" pitchFamily="34" charset="0"/>
                <a:cs typeface="Arial" panose="020B0604020202020204" pitchFamily="34" charset="0"/>
              </a:rPr>
              <a:t>QHora</a:t>
            </a:r>
            <a:r>
              <a:rPr lang="en-US" altLang="zh-TW" sz="1600">
                <a:latin typeface="Arial" panose="020B0604020202020204" pitchFamily="34" charset="0"/>
                <a:cs typeface="Arial" panose="020B0604020202020204" pitchFamily="34" charset="0"/>
              </a:rPr>
              <a:t> Router, QGD Switch, </a:t>
            </a:r>
            <a:r>
              <a:rPr lang="en-US" altLang="zh-TW" sz="1600" err="1">
                <a:latin typeface="Arial" panose="020B0604020202020204" pitchFamily="34" charset="0"/>
                <a:cs typeface="Arial" panose="020B0604020202020204" pitchFamily="34" charset="0"/>
              </a:rPr>
              <a:t>QuCPE</a:t>
            </a:r>
            <a:r>
              <a:rPr lang="en-US" altLang="zh-TW" sz="1600">
                <a:latin typeface="Arial" panose="020B0604020202020204" pitchFamily="34" charset="0"/>
                <a:cs typeface="Arial" panose="020B0604020202020204" pitchFamily="34" charset="0"/>
              </a:rPr>
              <a:t> Network Virtualization Premise Equipment, NAS</a:t>
            </a:r>
            <a:endParaRPr lang="zh-TW" altLang="zh-TW" sz="16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3D882C9A-C05E-40EC-9BF9-5959C0D3BCD6}"/>
              </a:ext>
            </a:extLst>
          </p:cNvPr>
          <p:cNvSpPr txBox="1"/>
          <p:nvPr/>
        </p:nvSpPr>
        <p:spPr>
          <a:xfrm>
            <a:off x="6284069"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Solutions &amp; Technologies</a:t>
            </a:r>
          </a:p>
        </p:txBody>
      </p:sp>
      <p:pic>
        <p:nvPicPr>
          <p:cNvPr id="45" name="圖形 44">
            <a:extLst>
              <a:ext uri="{FF2B5EF4-FFF2-40B4-BE49-F238E27FC236}">
                <a16:creationId xmlns:a16="http://schemas.microsoft.com/office/drawing/2014/main" id="{1270FCDD-20E2-433B-9EBF-EB8F4928AF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97390" y="2055358"/>
            <a:ext cx="1229772" cy="701898"/>
          </a:xfrm>
          <a:prstGeom prst="rect">
            <a:avLst/>
          </a:prstGeom>
        </p:spPr>
      </p:pic>
      <p:sp>
        <p:nvSpPr>
          <p:cNvPr id="2" name="標題 1">
            <a:extLst>
              <a:ext uri="{FF2B5EF4-FFF2-40B4-BE49-F238E27FC236}">
                <a16:creationId xmlns:a16="http://schemas.microsoft.com/office/drawing/2014/main" id="{58F069C7-1EBA-42B4-81BD-290EBA9833E2}"/>
              </a:ext>
            </a:extLst>
          </p:cNvPr>
          <p:cNvSpPr>
            <a:spLocks noGrp="1"/>
          </p:cNvSpPr>
          <p:nvPr>
            <p:ph type="title"/>
          </p:nvPr>
        </p:nvSpPr>
        <p:spPr/>
        <p:txBody>
          <a:bodyPr/>
          <a:lstStyle/>
          <a:p>
            <a:r>
              <a:rPr lang="en-US" altLang="zh-TW" sz="4400" b="1">
                <a:latin typeface="Arial" panose="020B0604020202020204" pitchFamily="34" charset="0"/>
                <a:cs typeface="Arial" panose="020B0604020202020204" pitchFamily="34" charset="0"/>
              </a:rPr>
              <a:t>SD-WAN Network Management Solutions</a:t>
            </a:r>
            <a:endParaRPr lang="zh-TW" altLang="en-US"/>
          </a:p>
        </p:txBody>
      </p:sp>
    </p:spTree>
    <p:extLst>
      <p:ext uri="{BB962C8B-B14F-4D97-AF65-F5344CB8AC3E}">
        <p14:creationId xmlns:p14="http://schemas.microsoft.com/office/powerpoint/2010/main" val="1233936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EFAF1A2-E951-461B-A0B5-88C2EC069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15" y="696193"/>
            <a:ext cx="9564238" cy="5465609"/>
          </a:xfrm>
          <a:prstGeom prst="rect">
            <a:avLst/>
          </a:prstGeom>
        </p:spPr>
      </p:pic>
      <p:pic>
        <p:nvPicPr>
          <p:cNvPr id="38" name="圖形 37">
            <a:extLst>
              <a:ext uri="{FF2B5EF4-FFF2-40B4-BE49-F238E27FC236}">
                <a16:creationId xmlns:a16="http://schemas.microsoft.com/office/drawing/2014/main" id="{AF0C8076-864D-4374-9E5A-0780334AC4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7200" y="-1"/>
            <a:ext cx="2844801" cy="6857999"/>
          </a:xfrm>
          <a:prstGeom prst="rect">
            <a:avLst/>
          </a:prstGeom>
        </p:spPr>
      </p:pic>
      <p:pic>
        <p:nvPicPr>
          <p:cNvPr id="50" name="圖形 49">
            <a:extLst>
              <a:ext uri="{FF2B5EF4-FFF2-40B4-BE49-F238E27FC236}">
                <a16:creationId xmlns:a16="http://schemas.microsoft.com/office/drawing/2014/main" id="{E29337AA-FFDE-4225-ADB8-9D7B07942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1170404" y="375045"/>
            <a:ext cx="1229772" cy="701898"/>
          </a:xfrm>
          <a:prstGeom prst="rect">
            <a:avLst/>
          </a:prstGeom>
        </p:spPr>
      </p:pic>
      <p:sp>
        <p:nvSpPr>
          <p:cNvPr id="25" name="文字方塊 24">
            <a:extLst>
              <a:ext uri="{FF2B5EF4-FFF2-40B4-BE49-F238E27FC236}">
                <a16:creationId xmlns:a16="http://schemas.microsoft.com/office/drawing/2014/main" id="{B1BDC490-491E-4DBC-AC93-0C3293231C0E}"/>
              </a:ext>
            </a:extLst>
          </p:cNvPr>
          <p:cNvSpPr txBox="1"/>
          <p:nvPr/>
        </p:nvSpPr>
        <p:spPr>
          <a:xfrm>
            <a:off x="9495118" y="967255"/>
            <a:ext cx="2671484" cy="2314544"/>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Auto Mesh VPN</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WAN optimization</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Cost optimization</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Network security</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Web GUI</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Easy and flexible deployment</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Failover</a:t>
            </a:r>
            <a:endParaRPr lang="zh-TW" altLang="en-US" sz="1400">
              <a:solidFill>
                <a:schemeClr val="bg1"/>
              </a:solidFill>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50F706FA-E902-4E63-A4BA-8C312D7061B2}"/>
              </a:ext>
            </a:extLst>
          </p:cNvPr>
          <p:cNvSpPr txBox="1"/>
          <p:nvPr/>
        </p:nvSpPr>
        <p:spPr>
          <a:xfrm>
            <a:off x="9495117" y="527060"/>
            <a:ext cx="2671485" cy="461665"/>
          </a:xfrm>
          <a:prstGeom prst="rect">
            <a:avLst/>
          </a:prstGeom>
          <a:noFill/>
        </p:spPr>
        <p:txBody>
          <a:bodyPr wrap="square" rtlCol="0">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Benefits</a:t>
            </a:r>
            <a:endParaRPr lang="zh-TW"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724329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字方塊 30">
            <a:extLst>
              <a:ext uri="{FF2B5EF4-FFF2-40B4-BE49-F238E27FC236}">
                <a16:creationId xmlns:a16="http://schemas.microsoft.com/office/drawing/2014/main" id="{4F151E20-8889-49D9-8B49-0CFDE0CF30FE}"/>
              </a:ext>
            </a:extLst>
          </p:cNvPr>
          <p:cNvSpPr txBox="1"/>
          <p:nvPr/>
        </p:nvSpPr>
        <p:spPr>
          <a:xfrm>
            <a:off x="733873" y="2479369"/>
            <a:ext cx="5252257" cy="2632003"/>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When devices are deployed in different sites and locations, IT teams usually must expand to cover the additional repairs, monitoring and management requirements. QNAP’s central management solution provides a single platform for remotely managing multiple QNAP NAS and monitoring all SNMP-enabled devices.</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717DF29D-2831-4EC4-B20A-5844DADE605A}"/>
              </a:ext>
            </a:extLst>
          </p:cNvPr>
          <p:cNvSpPr txBox="1"/>
          <p:nvPr/>
        </p:nvSpPr>
        <p:spPr>
          <a:xfrm>
            <a:off x="733873"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Business Challenge</a:t>
            </a:r>
          </a:p>
        </p:txBody>
      </p:sp>
      <p:sp>
        <p:nvSpPr>
          <p:cNvPr id="16" name="文字方塊 15">
            <a:extLst>
              <a:ext uri="{FF2B5EF4-FFF2-40B4-BE49-F238E27FC236}">
                <a16:creationId xmlns:a16="http://schemas.microsoft.com/office/drawing/2014/main" id="{432EFB68-86F0-4688-A23C-1916627850B8}"/>
              </a:ext>
            </a:extLst>
          </p:cNvPr>
          <p:cNvSpPr txBox="1"/>
          <p:nvPr/>
        </p:nvSpPr>
        <p:spPr>
          <a:xfrm>
            <a:off x="6284069" y="2479369"/>
            <a:ext cx="5252257" cy="2262671"/>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Q’center</a:t>
            </a:r>
            <a:r>
              <a:rPr lang="en-US" altLang="zh-TW" sz="1600">
                <a:latin typeface="Arial" panose="020B0604020202020204" pitchFamily="34" charset="0"/>
                <a:cs typeface="Arial" panose="020B0604020202020204" pitchFamily="34" charset="0"/>
              </a:rPr>
              <a:t> </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Supports SNMP Network Management System (NMS) </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DA Drive Analyzer</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S.M.A.R.T. ID values</a:t>
            </a:r>
          </a:p>
          <a:p>
            <a:pPr marL="180975" lvl="0"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Firmware Lib</a:t>
            </a:r>
          </a:p>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QuWAN</a:t>
            </a:r>
            <a:r>
              <a:rPr lang="en-US" altLang="zh-TW" sz="1600">
                <a:latin typeface="Arial" panose="020B0604020202020204" pitchFamily="34" charset="0"/>
                <a:cs typeface="Arial" panose="020B0604020202020204" pitchFamily="34" charset="0"/>
              </a:rPr>
              <a:t> Orchestrator for cross-site VPN</a:t>
            </a:r>
            <a:endParaRPr lang="zh-TW" altLang="zh-TW" sz="16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3D882C9A-C05E-40EC-9BF9-5959C0D3BCD6}"/>
              </a:ext>
            </a:extLst>
          </p:cNvPr>
          <p:cNvSpPr txBox="1"/>
          <p:nvPr/>
        </p:nvSpPr>
        <p:spPr>
          <a:xfrm>
            <a:off x="6284069"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Solutions &amp; Technologies</a:t>
            </a:r>
          </a:p>
        </p:txBody>
      </p:sp>
      <p:pic>
        <p:nvPicPr>
          <p:cNvPr id="45" name="圖形 44">
            <a:extLst>
              <a:ext uri="{FF2B5EF4-FFF2-40B4-BE49-F238E27FC236}">
                <a16:creationId xmlns:a16="http://schemas.microsoft.com/office/drawing/2014/main" id="{1270FCDD-20E2-433B-9EBF-EB8F4928AF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97390" y="2055358"/>
            <a:ext cx="1229772" cy="701898"/>
          </a:xfrm>
          <a:prstGeom prst="rect">
            <a:avLst/>
          </a:prstGeom>
        </p:spPr>
      </p:pic>
      <p:sp>
        <p:nvSpPr>
          <p:cNvPr id="2" name="標題 1">
            <a:extLst>
              <a:ext uri="{FF2B5EF4-FFF2-40B4-BE49-F238E27FC236}">
                <a16:creationId xmlns:a16="http://schemas.microsoft.com/office/drawing/2014/main" id="{35B378D2-CC4A-42CD-B7F4-BA19D356739E}"/>
              </a:ext>
            </a:extLst>
          </p:cNvPr>
          <p:cNvSpPr>
            <a:spLocks noGrp="1"/>
          </p:cNvSpPr>
          <p:nvPr>
            <p:ph type="title"/>
          </p:nvPr>
        </p:nvSpPr>
        <p:spPr/>
        <p:txBody>
          <a:bodyPr/>
          <a:lstStyle/>
          <a:p>
            <a:r>
              <a:rPr lang="en-US" altLang="zh-TW"/>
              <a:t>Multi-site IT Management Solutions</a:t>
            </a:r>
            <a:endParaRPr lang="zh-TW" altLang="en-US"/>
          </a:p>
        </p:txBody>
      </p:sp>
    </p:spTree>
    <p:extLst>
      <p:ext uri="{BB962C8B-B14F-4D97-AF65-F5344CB8AC3E}">
        <p14:creationId xmlns:p14="http://schemas.microsoft.com/office/powerpoint/2010/main" val="2109248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9CA3272-1C40-44EA-8AA5-A4C3D170C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832" y="579699"/>
            <a:ext cx="10587790" cy="6050531"/>
          </a:xfrm>
          <a:prstGeom prst="rect">
            <a:avLst/>
          </a:prstGeom>
        </p:spPr>
      </p:pic>
      <p:pic>
        <p:nvPicPr>
          <p:cNvPr id="38" name="圖形 37">
            <a:extLst>
              <a:ext uri="{FF2B5EF4-FFF2-40B4-BE49-F238E27FC236}">
                <a16:creationId xmlns:a16="http://schemas.microsoft.com/office/drawing/2014/main" id="{AF0C8076-864D-4374-9E5A-0780334AC4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7200" y="-1"/>
            <a:ext cx="2844801" cy="6857999"/>
          </a:xfrm>
          <a:prstGeom prst="rect">
            <a:avLst/>
          </a:prstGeom>
        </p:spPr>
      </p:pic>
      <p:pic>
        <p:nvPicPr>
          <p:cNvPr id="50" name="圖形 49">
            <a:extLst>
              <a:ext uri="{FF2B5EF4-FFF2-40B4-BE49-F238E27FC236}">
                <a16:creationId xmlns:a16="http://schemas.microsoft.com/office/drawing/2014/main" id="{E29337AA-FFDE-4225-ADB8-9D7B07942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1170404" y="375045"/>
            <a:ext cx="1229772" cy="701898"/>
          </a:xfrm>
          <a:prstGeom prst="rect">
            <a:avLst/>
          </a:prstGeom>
        </p:spPr>
      </p:pic>
      <p:sp>
        <p:nvSpPr>
          <p:cNvPr id="25" name="文字方塊 24">
            <a:extLst>
              <a:ext uri="{FF2B5EF4-FFF2-40B4-BE49-F238E27FC236}">
                <a16:creationId xmlns:a16="http://schemas.microsoft.com/office/drawing/2014/main" id="{B1BDC490-491E-4DBC-AC93-0C3293231C0E}"/>
              </a:ext>
            </a:extLst>
          </p:cNvPr>
          <p:cNvSpPr txBox="1"/>
          <p:nvPr/>
        </p:nvSpPr>
        <p:spPr>
          <a:xfrm>
            <a:off x="9495118" y="967255"/>
            <a:ext cx="2671484" cy="2637710"/>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Easy maintenance</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Centrally monitor system logs of NAS and SNMP devices</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Prevent drive failures</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Prevent system crashes</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Remotely repair system failures</a:t>
            </a:r>
            <a:endParaRPr lang="zh-TW" altLang="en-US" sz="1400">
              <a:solidFill>
                <a:schemeClr val="bg1"/>
              </a:solidFill>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50F706FA-E902-4E63-A4BA-8C312D7061B2}"/>
              </a:ext>
            </a:extLst>
          </p:cNvPr>
          <p:cNvSpPr txBox="1"/>
          <p:nvPr/>
        </p:nvSpPr>
        <p:spPr>
          <a:xfrm>
            <a:off x="9495117" y="527060"/>
            <a:ext cx="2671485" cy="461665"/>
          </a:xfrm>
          <a:prstGeom prst="rect">
            <a:avLst/>
          </a:prstGeom>
          <a:noFill/>
        </p:spPr>
        <p:txBody>
          <a:bodyPr wrap="square" rtlCol="0">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Benefits</a:t>
            </a:r>
            <a:endParaRPr lang="zh-TW"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466090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圖形 60">
            <a:extLst>
              <a:ext uri="{FF2B5EF4-FFF2-40B4-BE49-F238E27FC236}">
                <a16:creationId xmlns:a16="http://schemas.microsoft.com/office/drawing/2014/main" id="{0E229200-B2FD-4149-9318-3440BFF70537}"/>
              </a:ext>
            </a:extLst>
          </p:cNvPr>
          <p:cNvSpPr/>
          <p:nvPr/>
        </p:nvSpPr>
        <p:spPr>
          <a:xfrm>
            <a:off x="6050904" y="184597"/>
            <a:ext cx="5650359" cy="6469483"/>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cxnSp>
        <p:nvCxnSpPr>
          <p:cNvPr id="63" name="直線接點 62">
            <a:extLst>
              <a:ext uri="{FF2B5EF4-FFF2-40B4-BE49-F238E27FC236}">
                <a16:creationId xmlns:a16="http://schemas.microsoft.com/office/drawing/2014/main" id="{9F3703C4-8998-4300-8287-CDB3C25F3A75}"/>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D434485B-A0CD-4CFB-BED7-C3BB60937E65}"/>
              </a:ext>
            </a:extLst>
          </p:cNvPr>
          <p:cNvSpPr txBox="1"/>
          <p:nvPr/>
        </p:nvSpPr>
        <p:spPr>
          <a:xfrm>
            <a:off x="6760920" y="915218"/>
            <a:ext cx="4580800" cy="438838"/>
          </a:xfrm>
          <a:prstGeom prst="rect">
            <a:avLst/>
          </a:prstGeom>
          <a:noFill/>
        </p:spPr>
        <p:txBody>
          <a:bodyPr wrap="square" rtlCol="0">
            <a:spAutoFit/>
          </a:bodyPr>
          <a:lstStyle/>
          <a:p>
            <a:pPr>
              <a:lnSpc>
                <a:spcPct val="150000"/>
              </a:lnSpc>
              <a:spcBef>
                <a:spcPts val="1800"/>
              </a:spcBef>
            </a:pPr>
            <a:r>
              <a:rPr lang="en-US" altLang="zh-TW" sz="800" err="1">
                <a:latin typeface="Arial" panose="020B0604020202020204" pitchFamily="34" charset="0"/>
                <a:ea typeface="微軟正黑體" panose="020B0604030504040204" pitchFamily="34" charset="-120"/>
                <a:cs typeface="Arial" panose="020B0604020202020204" pitchFamily="34" charset="0"/>
              </a:rPr>
              <a:t>KoiMeeter</a:t>
            </a:r>
            <a:r>
              <a:rPr lang="en-US" altLang="zh-TW" sz="800">
                <a:latin typeface="Arial" panose="020B0604020202020204" pitchFamily="34" charset="0"/>
                <a:ea typeface="微軟正黑體" panose="020B0604030504040204" pitchFamily="34" charset="-120"/>
                <a:cs typeface="Arial" panose="020B0604020202020204" pitchFamily="34" charset="0"/>
              </a:rPr>
              <a:t> provides an dedicated solution for small meeting rooms with support for wireless presentations, cross-platform communication and local storage.</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5D3C83E7-29F1-4E23-96F8-511AF963A4EC}"/>
              </a:ext>
            </a:extLst>
          </p:cNvPr>
          <p:cNvSpPr txBox="1"/>
          <p:nvPr/>
        </p:nvSpPr>
        <p:spPr>
          <a:xfrm>
            <a:off x="6760920" y="690996"/>
            <a:ext cx="4498959"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Running </a:t>
            </a:r>
            <a:r>
              <a:rPr lang="en-US" altLang="zh-TW" sz="1200" b="1" err="1">
                <a:latin typeface="Arial" panose="020B0604020202020204" pitchFamily="34" charset="0"/>
                <a:ea typeface="微軟正黑體" panose="020B0604030504040204" pitchFamily="34" charset="-120"/>
                <a:cs typeface="Arial" panose="020B0604020202020204" pitchFamily="34" charset="0"/>
              </a:rPr>
              <a:t>KoiMeeter</a:t>
            </a:r>
            <a:r>
              <a:rPr lang="en-US" altLang="zh-TW" sz="1200" b="1">
                <a:latin typeface="Arial" panose="020B0604020202020204" pitchFamily="34" charset="0"/>
                <a:ea typeface="微軟正黑體" panose="020B0604030504040204" pitchFamily="34" charset="-120"/>
                <a:cs typeface="Arial" panose="020B0604020202020204" pitchFamily="34" charset="0"/>
              </a:rPr>
              <a:t> video conferencing operating system</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E0248350-3F80-4968-A862-2CFB28D4A6EF}"/>
              </a:ext>
            </a:extLst>
          </p:cNvPr>
          <p:cNvSpPr txBox="1"/>
          <p:nvPr/>
        </p:nvSpPr>
        <p:spPr>
          <a:xfrm>
            <a:off x="6760920" y="2047578"/>
            <a:ext cx="4653846"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4K wireless projection provides a seamless wireless projection experience free from complex cabling and without needing additional projection devices.</a:t>
            </a:r>
          </a:p>
        </p:txBody>
      </p:sp>
      <p:sp>
        <p:nvSpPr>
          <p:cNvPr id="20" name="文字方塊 19">
            <a:extLst>
              <a:ext uri="{FF2B5EF4-FFF2-40B4-BE49-F238E27FC236}">
                <a16:creationId xmlns:a16="http://schemas.microsoft.com/office/drawing/2014/main" id="{9E5E1EBF-E1C4-4B2C-A20A-004048EBA7AB}"/>
              </a:ext>
            </a:extLst>
          </p:cNvPr>
          <p:cNvSpPr txBox="1"/>
          <p:nvPr/>
        </p:nvSpPr>
        <p:spPr>
          <a:xfrm>
            <a:off x="6760920" y="1786485"/>
            <a:ext cx="4126820"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Free yourself from cables with 4K wireless projection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2CD2ABFA-5339-46E1-A0D4-C6D3DF6EEAF9}"/>
              </a:ext>
            </a:extLst>
          </p:cNvPr>
          <p:cNvSpPr txBox="1"/>
          <p:nvPr/>
        </p:nvSpPr>
        <p:spPr>
          <a:xfrm>
            <a:off x="725326" y="541150"/>
            <a:ext cx="5325579" cy="1200329"/>
          </a:xfrm>
          <a:prstGeom prst="rect">
            <a:avLst/>
          </a:prstGeom>
          <a:noFill/>
        </p:spPr>
        <p:txBody>
          <a:bodyPr wrap="square" rtlCol="0">
            <a:spAutoFit/>
          </a:bodyPr>
          <a:lstStyle/>
          <a:p>
            <a:pPr>
              <a:defRPr/>
            </a:pPr>
            <a:r>
              <a:rPr lang="en-US" altLang="zh-TW" sz="3600" b="1">
                <a:latin typeface="Arial" panose="020B0604020202020204" pitchFamily="34" charset="0"/>
                <a:cs typeface="Arial" panose="020B0604020202020204" pitchFamily="34" charset="0"/>
              </a:rPr>
              <a:t>Smart Video</a:t>
            </a:r>
          </a:p>
          <a:p>
            <a:pPr>
              <a:defRPr/>
            </a:pPr>
            <a:r>
              <a:rPr lang="en-US" altLang="zh-TW" sz="3600" b="1">
                <a:latin typeface="Arial" panose="020B0604020202020204" pitchFamily="34" charset="0"/>
                <a:cs typeface="Arial" panose="020B0604020202020204" pitchFamily="34" charset="0"/>
              </a:rPr>
              <a:t>Conferencing Solution</a:t>
            </a:r>
            <a:endParaRPr lang="zh-TW" altLang="en-US" sz="3600" b="1">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1D0CD9EB-5820-417D-A950-ADBEA7641F50}"/>
              </a:ext>
            </a:extLst>
          </p:cNvPr>
          <p:cNvSpPr txBox="1"/>
          <p:nvPr/>
        </p:nvSpPr>
        <p:spPr>
          <a:xfrm>
            <a:off x="734850" y="1786485"/>
            <a:ext cx="4721552" cy="1200329"/>
          </a:xfrm>
          <a:prstGeom prst="rect">
            <a:avLst/>
          </a:prstGeom>
          <a:noFill/>
        </p:spPr>
        <p:txBody>
          <a:bodyPr wrap="square" rtlCol="0">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All-in-one: video call, wireless presentation and meeting recordings.</a:t>
            </a:r>
          </a:p>
          <a:p>
            <a:endParaRPr lang="en-US" altLang="zh-TW" sz="1200">
              <a:latin typeface="Arial" panose="020B0604020202020204" pitchFamily="34" charset="0"/>
              <a:ea typeface="微軟正黑體" panose="020B0604030504040204" pitchFamily="34" charset="-120"/>
              <a:cs typeface="Arial" panose="020B0604020202020204" pitchFamily="34" charset="0"/>
            </a:endParaRPr>
          </a:p>
          <a:p>
            <a:r>
              <a:rPr lang="en-US" altLang="zh-TW" sz="1200">
                <a:latin typeface="Arial" panose="020B0604020202020204" pitchFamily="34" charset="0"/>
                <a:ea typeface="微軟正黑體" panose="020B0604030504040204" pitchFamily="34" charset="-120"/>
                <a:cs typeface="Arial" panose="020B0604020202020204" pitchFamily="34" charset="0"/>
              </a:rPr>
              <a:t>QNAP Smart Video Conferencing Solution is a high-quality video conferencing system, providing an ideal solution for small meeting rooms with support for wireless presentations, cross-platform communication and local storage.</a:t>
            </a:r>
          </a:p>
        </p:txBody>
      </p:sp>
      <p:sp>
        <p:nvSpPr>
          <p:cNvPr id="24" name="文字方塊 23">
            <a:extLst>
              <a:ext uri="{FF2B5EF4-FFF2-40B4-BE49-F238E27FC236}">
                <a16:creationId xmlns:a16="http://schemas.microsoft.com/office/drawing/2014/main" id="{477684CA-1982-46BA-A200-95C749A2D172}"/>
              </a:ext>
            </a:extLst>
          </p:cNvPr>
          <p:cNvSpPr txBox="1"/>
          <p:nvPr/>
        </p:nvSpPr>
        <p:spPr>
          <a:xfrm>
            <a:off x="6737744" y="3143067"/>
            <a:ext cx="4603976"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Multi-point video conferencing with the QNAP KoiBox-100W, </a:t>
            </a:r>
            <a:r>
              <a:rPr lang="en-US" altLang="zh-TW" sz="800" err="1">
                <a:latin typeface="Arial" panose="020B0604020202020204" pitchFamily="34" charset="0"/>
                <a:ea typeface="微軟正黑體" panose="020B0604030504040204" pitchFamily="34" charset="-120"/>
                <a:cs typeface="Arial" panose="020B0604020202020204" pitchFamily="34" charset="0"/>
              </a:rPr>
              <a:t>KoiMeeter</a:t>
            </a:r>
            <a:r>
              <a:rPr lang="en-US" altLang="zh-TW" sz="800">
                <a:latin typeface="Arial" panose="020B0604020202020204" pitchFamily="34" charset="0"/>
                <a:ea typeface="微軟正黑體" panose="020B0604030504040204" pitchFamily="34" charset="-120"/>
                <a:cs typeface="Arial" panose="020B0604020202020204" pitchFamily="34" charset="0"/>
              </a:rPr>
              <a:t>, the </a:t>
            </a:r>
            <a:r>
              <a:rPr lang="en-US" altLang="zh-TW" sz="800" err="1">
                <a:latin typeface="Arial" panose="020B0604020202020204" pitchFamily="34" charset="0"/>
                <a:ea typeface="微軟正黑體" panose="020B0604030504040204" pitchFamily="34" charset="-120"/>
                <a:cs typeface="Arial" panose="020B0604020202020204" pitchFamily="34" charset="0"/>
              </a:rPr>
              <a:t>KoiMeeter</a:t>
            </a:r>
            <a:r>
              <a:rPr lang="en-US" altLang="zh-TW" sz="800">
                <a:latin typeface="Arial" panose="020B0604020202020204" pitchFamily="34" charset="0"/>
                <a:ea typeface="微軟正黑體" panose="020B0604030504040204" pitchFamily="34" charset="-120"/>
                <a:cs typeface="Arial" panose="020B0604020202020204" pitchFamily="34" charset="0"/>
              </a:rPr>
              <a:t> mobile app, and compatible SIP systems.</a:t>
            </a:r>
          </a:p>
        </p:txBody>
      </p:sp>
      <p:sp>
        <p:nvSpPr>
          <p:cNvPr id="25" name="文字方塊 24">
            <a:extLst>
              <a:ext uri="{FF2B5EF4-FFF2-40B4-BE49-F238E27FC236}">
                <a16:creationId xmlns:a16="http://schemas.microsoft.com/office/drawing/2014/main" id="{653855B5-2933-4983-9A3A-9E3683FAD026}"/>
              </a:ext>
            </a:extLst>
          </p:cNvPr>
          <p:cNvSpPr txBox="1"/>
          <p:nvPr/>
        </p:nvSpPr>
        <p:spPr>
          <a:xfrm>
            <a:off x="6737743" y="2918845"/>
            <a:ext cx="4765792"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Up to four-way video conferencing and collaboration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452FB5E5-A464-42D4-A028-E3960F758683}"/>
              </a:ext>
            </a:extLst>
          </p:cNvPr>
          <p:cNvSpPr txBox="1"/>
          <p:nvPr/>
        </p:nvSpPr>
        <p:spPr>
          <a:xfrm>
            <a:off x="6737743" y="4238556"/>
            <a:ext cx="4603977"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Install a 2.5-inch SATA drive and locally store all your meeting videos, audio and shared files while also enabling further usage as training materials.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2B187F58-CEC6-4E6E-B0BF-7043F73061DE}"/>
              </a:ext>
            </a:extLst>
          </p:cNvPr>
          <p:cNvSpPr txBox="1"/>
          <p:nvPr/>
        </p:nvSpPr>
        <p:spPr>
          <a:xfrm>
            <a:off x="6737743" y="4014334"/>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Local storage for record and store meetings</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03EF60D3-A960-4F96-A018-DA2C9E30284F}"/>
              </a:ext>
            </a:extLst>
          </p:cNvPr>
          <p:cNvSpPr txBox="1"/>
          <p:nvPr/>
        </p:nvSpPr>
        <p:spPr>
          <a:xfrm>
            <a:off x="6737743" y="5334044"/>
            <a:ext cx="4677023" cy="623504"/>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The QNAP Smart Video Conferencing Solution supports popular cloud meeting services, such as Zoom®, Skype™, Microsoft Teams®, Cisco </a:t>
            </a:r>
            <a:r>
              <a:rPr lang="en-US" altLang="zh-TW" sz="800" err="1">
                <a:latin typeface="Arial" panose="020B0604020202020204" pitchFamily="34" charset="0"/>
                <a:ea typeface="微軟正黑體" panose="020B0604030504040204" pitchFamily="34" charset="-120"/>
                <a:cs typeface="Arial" panose="020B0604020202020204" pitchFamily="34" charset="0"/>
              </a:rPr>
              <a:t>Webex</a:t>
            </a:r>
            <a:r>
              <a:rPr lang="en-US" altLang="zh-TW" sz="800">
                <a:latin typeface="Arial" panose="020B0604020202020204" pitchFamily="34" charset="0"/>
                <a:ea typeface="微軟正黑體" panose="020B0604030504040204" pitchFamily="34" charset="-120"/>
                <a:cs typeface="Arial" panose="020B0604020202020204" pitchFamily="34" charset="0"/>
              </a:rPr>
              <a:t>®, and Google Meet™ for streamlining communication between different platforms.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E171C393-A9AA-428B-8E8C-DD8D8BD547A7}"/>
              </a:ext>
            </a:extLst>
          </p:cNvPr>
          <p:cNvSpPr txBox="1"/>
          <p:nvPr/>
        </p:nvSpPr>
        <p:spPr>
          <a:xfrm>
            <a:off x="6737743" y="5109822"/>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Optimized cloud meeting experience</a:t>
            </a:r>
          </a:p>
        </p:txBody>
      </p:sp>
      <p:pic>
        <p:nvPicPr>
          <p:cNvPr id="4" name="圖片 3">
            <a:extLst>
              <a:ext uri="{FF2B5EF4-FFF2-40B4-BE49-F238E27FC236}">
                <a16:creationId xmlns:a16="http://schemas.microsoft.com/office/drawing/2014/main" id="{B44CF543-027D-4F40-B313-B8F21870E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94" y="2805244"/>
            <a:ext cx="5460504" cy="3900925"/>
          </a:xfrm>
          <a:prstGeom prst="rect">
            <a:avLst/>
          </a:prstGeom>
        </p:spPr>
      </p:pic>
      <p:pic>
        <p:nvPicPr>
          <p:cNvPr id="12" name="圖形 11">
            <a:extLst>
              <a:ext uri="{FF2B5EF4-FFF2-40B4-BE49-F238E27FC236}">
                <a16:creationId xmlns:a16="http://schemas.microsoft.com/office/drawing/2014/main" id="{567456B9-675C-4B15-9A6B-D16F9CEEC1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9925" y="684880"/>
            <a:ext cx="416725" cy="328329"/>
          </a:xfrm>
          <a:prstGeom prst="rect">
            <a:avLst/>
          </a:prstGeom>
        </p:spPr>
      </p:pic>
      <p:pic>
        <p:nvPicPr>
          <p:cNvPr id="15" name="圖形 14">
            <a:extLst>
              <a:ext uri="{FF2B5EF4-FFF2-40B4-BE49-F238E27FC236}">
                <a16:creationId xmlns:a16="http://schemas.microsoft.com/office/drawing/2014/main" id="{99D28C54-E126-458A-AE2F-BA4862EF67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9925" y="1800340"/>
            <a:ext cx="416725" cy="265189"/>
          </a:xfrm>
          <a:prstGeom prst="rect">
            <a:avLst/>
          </a:prstGeom>
        </p:spPr>
      </p:pic>
      <p:pic>
        <p:nvPicPr>
          <p:cNvPr id="32" name="圖形 31">
            <a:extLst>
              <a:ext uri="{FF2B5EF4-FFF2-40B4-BE49-F238E27FC236}">
                <a16:creationId xmlns:a16="http://schemas.microsoft.com/office/drawing/2014/main" id="{A6C0D305-4B7F-43C5-B8AA-4A9F1DCB52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69925" y="2909082"/>
            <a:ext cx="416725" cy="312544"/>
          </a:xfrm>
          <a:prstGeom prst="rect">
            <a:avLst/>
          </a:prstGeom>
        </p:spPr>
      </p:pic>
      <p:pic>
        <p:nvPicPr>
          <p:cNvPr id="35" name="圖形 34">
            <a:extLst>
              <a:ext uri="{FF2B5EF4-FFF2-40B4-BE49-F238E27FC236}">
                <a16:creationId xmlns:a16="http://schemas.microsoft.com/office/drawing/2014/main" id="{6D1C0E52-9989-46EB-9976-0FB97709B5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51279" y="3998858"/>
            <a:ext cx="254016" cy="332175"/>
          </a:xfrm>
          <a:prstGeom prst="rect">
            <a:avLst/>
          </a:prstGeom>
        </p:spPr>
      </p:pic>
      <p:pic>
        <p:nvPicPr>
          <p:cNvPr id="37" name="圖形 36">
            <a:extLst>
              <a:ext uri="{FF2B5EF4-FFF2-40B4-BE49-F238E27FC236}">
                <a16:creationId xmlns:a16="http://schemas.microsoft.com/office/drawing/2014/main" id="{9CDAB04C-01E3-49EB-B9CE-9B5BAFCBB9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75383" y="5066781"/>
            <a:ext cx="405808" cy="332025"/>
          </a:xfrm>
          <a:prstGeom prst="rect">
            <a:avLst/>
          </a:prstGeom>
        </p:spPr>
      </p:pic>
      <p:cxnSp>
        <p:nvCxnSpPr>
          <p:cNvPr id="62" name="直線接點 61">
            <a:extLst>
              <a:ext uri="{FF2B5EF4-FFF2-40B4-BE49-F238E27FC236}">
                <a16:creationId xmlns:a16="http://schemas.microsoft.com/office/drawing/2014/main" id="{A4E6BF0A-69C3-4FEF-9659-F348E8A5361C}"/>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500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字方塊 30">
            <a:extLst>
              <a:ext uri="{FF2B5EF4-FFF2-40B4-BE49-F238E27FC236}">
                <a16:creationId xmlns:a16="http://schemas.microsoft.com/office/drawing/2014/main" id="{4F151E20-8889-49D9-8B49-0CFDE0CF30FE}"/>
              </a:ext>
            </a:extLst>
          </p:cNvPr>
          <p:cNvSpPr txBox="1"/>
          <p:nvPr/>
        </p:nvSpPr>
        <p:spPr>
          <a:xfrm>
            <a:off x="733873" y="2479369"/>
            <a:ext cx="5252257" cy="3001334"/>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Traditional equipment for enterprise-level video conferencing can be complicated and expensive to set up and maintain. Technical barriers can also hinder audiovisual quality and may prevent participants from contributing. QNAP tackles these issues with a budget-friendly, easy-to-use, and high-performance video conferencing solution for group meetings and conference calls.</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717DF29D-2831-4EC4-B20A-5844DADE605A}"/>
              </a:ext>
            </a:extLst>
          </p:cNvPr>
          <p:cNvSpPr txBox="1"/>
          <p:nvPr/>
        </p:nvSpPr>
        <p:spPr>
          <a:xfrm>
            <a:off x="733873"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Business Challenge</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432EFB68-86F0-4688-A23C-1916627850B8}"/>
              </a:ext>
            </a:extLst>
          </p:cNvPr>
          <p:cNvSpPr txBox="1"/>
          <p:nvPr/>
        </p:nvSpPr>
        <p:spPr>
          <a:xfrm>
            <a:off x="6284069" y="2479369"/>
            <a:ext cx="5252257" cy="2262671"/>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KoiMeeter</a:t>
            </a:r>
            <a:r>
              <a:rPr lang="en-US" altLang="zh-TW" sz="1600">
                <a:latin typeface="Arial" panose="020B0604020202020204" pitchFamily="34" charset="0"/>
                <a:cs typeface="Arial" panose="020B0604020202020204" pitchFamily="34" charset="0"/>
              </a:rPr>
              <a:t> </a:t>
            </a:r>
          </a:p>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KoiBox</a:t>
            </a:r>
            <a:r>
              <a:rPr lang="en-US" altLang="zh-TW" sz="1600">
                <a:latin typeface="Arial" panose="020B0604020202020204" pitchFamily="34" charset="0"/>
                <a:cs typeface="Arial" panose="020B0604020202020204" pitchFamily="34" charset="0"/>
              </a:rPr>
              <a:t> </a:t>
            </a:r>
          </a:p>
          <a:p>
            <a:pPr marL="180975" lvl="0" indent="-180975">
              <a:lnSpc>
                <a:spcPct val="150000"/>
              </a:lnSpc>
              <a:buFont typeface="Arial" panose="020B0604020202020204" pitchFamily="34" charset="0"/>
              <a:buChar char="•"/>
            </a:pPr>
            <a:r>
              <a:rPr lang="en-US" altLang="zh-TW" sz="1600" err="1">
                <a:latin typeface="Arial" panose="020B0604020202020204" pitchFamily="34" charset="0"/>
                <a:cs typeface="Arial" panose="020B0604020202020204" pitchFamily="34" charset="0"/>
              </a:rPr>
              <a:t>KoiTalk</a:t>
            </a:r>
            <a:r>
              <a:rPr lang="en-US" altLang="zh-TW" sz="1600">
                <a:latin typeface="Arial" panose="020B0604020202020204" pitchFamily="34" charset="0"/>
                <a:cs typeface="Arial" panose="020B0604020202020204" pitchFamily="34" charset="0"/>
              </a:rPr>
              <a:t> mobile app </a:t>
            </a:r>
            <a:endParaRPr lang="zh-TW" altLang="zh-TW" sz="1600">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Support participating SIP conference system</a:t>
            </a:r>
          </a:p>
          <a:p>
            <a:pPr marL="180975"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Support participating cloud meeting</a:t>
            </a:r>
          </a:p>
          <a:p>
            <a:pPr marL="180975" indent="-180975">
              <a:lnSpc>
                <a:spcPct val="150000"/>
              </a:lnSpc>
              <a:buFont typeface="Arial" panose="020B0604020202020204" pitchFamily="34" charset="0"/>
              <a:buChar char="•"/>
            </a:pPr>
            <a:r>
              <a:rPr lang="en-US" altLang="zh-TW" sz="1600">
                <a:latin typeface="Arial" panose="020B0604020202020204" pitchFamily="34" charset="0"/>
                <a:cs typeface="Arial" panose="020B0604020202020204" pitchFamily="34" charset="0"/>
              </a:rPr>
              <a:t>P2P </a:t>
            </a:r>
            <a:endParaRPr lang="zh-TW" altLang="zh-TW" sz="16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3D882C9A-C05E-40EC-9BF9-5959C0D3BCD6}"/>
              </a:ext>
            </a:extLst>
          </p:cNvPr>
          <p:cNvSpPr txBox="1"/>
          <p:nvPr/>
        </p:nvSpPr>
        <p:spPr>
          <a:xfrm>
            <a:off x="6284069"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Solutions &amp; Technologies</a:t>
            </a:r>
          </a:p>
        </p:txBody>
      </p:sp>
      <p:pic>
        <p:nvPicPr>
          <p:cNvPr id="45" name="圖形 44">
            <a:extLst>
              <a:ext uri="{FF2B5EF4-FFF2-40B4-BE49-F238E27FC236}">
                <a16:creationId xmlns:a16="http://schemas.microsoft.com/office/drawing/2014/main" id="{1270FCDD-20E2-433B-9EBF-EB8F4928AF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97390" y="2055358"/>
            <a:ext cx="1229772" cy="701898"/>
          </a:xfrm>
          <a:prstGeom prst="rect">
            <a:avLst/>
          </a:prstGeom>
        </p:spPr>
      </p:pic>
      <p:sp>
        <p:nvSpPr>
          <p:cNvPr id="2" name="標題 1">
            <a:extLst>
              <a:ext uri="{FF2B5EF4-FFF2-40B4-BE49-F238E27FC236}">
                <a16:creationId xmlns:a16="http://schemas.microsoft.com/office/drawing/2014/main" id="{8382C661-0460-43E7-8593-2B21C31E9F54}"/>
              </a:ext>
            </a:extLst>
          </p:cNvPr>
          <p:cNvSpPr>
            <a:spLocks noGrp="1"/>
          </p:cNvSpPr>
          <p:nvPr>
            <p:ph type="title"/>
          </p:nvPr>
        </p:nvSpPr>
        <p:spPr/>
        <p:txBody>
          <a:bodyPr>
            <a:normAutofit/>
          </a:bodyPr>
          <a:lstStyle/>
          <a:p>
            <a:r>
              <a:rPr lang="en-US" altLang="zh-TW"/>
              <a:t>Enterprise-level Video </a:t>
            </a:r>
            <a:br>
              <a:rPr lang="en-US" altLang="zh-TW"/>
            </a:br>
            <a:r>
              <a:rPr lang="en-US" altLang="zh-TW"/>
              <a:t>Conferencing Solutions</a:t>
            </a:r>
            <a:endParaRPr lang="zh-TW" altLang="en-US"/>
          </a:p>
        </p:txBody>
      </p:sp>
    </p:spTree>
    <p:extLst>
      <p:ext uri="{BB962C8B-B14F-4D97-AF65-F5344CB8AC3E}">
        <p14:creationId xmlns:p14="http://schemas.microsoft.com/office/powerpoint/2010/main" val="3099124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文字, 螢幕, 數個 的圖片&#10;&#10;自動產生的描述">
            <a:extLst>
              <a:ext uri="{FF2B5EF4-FFF2-40B4-BE49-F238E27FC236}">
                <a16:creationId xmlns:a16="http://schemas.microsoft.com/office/drawing/2014/main" id="{00817FFA-5467-4CB2-A293-E3CDD41EA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43" y="654384"/>
            <a:ext cx="9710560" cy="5549227"/>
          </a:xfrm>
          <a:prstGeom prst="rect">
            <a:avLst/>
          </a:prstGeom>
        </p:spPr>
      </p:pic>
      <p:pic>
        <p:nvPicPr>
          <p:cNvPr id="38" name="圖形 37">
            <a:extLst>
              <a:ext uri="{FF2B5EF4-FFF2-40B4-BE49-F238E27FC236}">
                <a16:creationId xmlns:a16="http://schemas.microsoft.com/office/drawing/2014/main" id="{AF0C8076-864D-4374-9E5A-0780334AC4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7200" y="-1"/>
            <a:ext cx="2844801" cy="6857999"/>
          </a:xfrm>
          <a:prstGeom prst="rect">
            <a:avLst/>
          </a:prstGeom>
        </p:spPr>
      </p:pic>
      <p:pic>
        <p:nvPicPr>
          <p:cNvPr id="50" name="圖形 49">
            <a:extLst>
              <a:ext uri="{FF2B5EF4-FFF2-40B4-BE49-F238E27FC236}">
                <a16:creationId xmlns:a16="http://schemas.microsoft.com/office/drawing/2014/main" id="{E29337AA-FFDE-4225-ADB8-9D7B07942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1170404" y="375045"/>
            <a:ext cx="1229772" cy="701898"/>
          </a:xfrm>
          <a:prstGeom prst="rect">
            <a:avLst/>
          </a:prstGeom>
        </p:spPr>
      </p:pic>
      <p:sp>
        <p:nvSpPr>
          <p:cNvPr id="25" name="文字方塊 24">
            <a:extLst>
              <a:ext uri="{FF2B5EF4-FFF2-40B4-BE49-F238E27FC236}">
                <a16:creationId xmlns:a16="http://schemas.microsoft.com/office/drawing/2014/main" id="{B1BDC490-491E-4DBC-AC93-0C3293231C0E}"/>
              </a:ext>
            </a:extLst>
          </p:cNvPr>
          <p:cNvSpPr txBox="1"/>
          <p:nvPr/>
        </p:nvSpPr>
        <p:spPr>
          <a:xfrm>
            <a:off x="9495118" y="967255"/>
            <a:ext cx="2671484" cy="2314544"/>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4K wireless projections</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Share mobile phone screens</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Cross-platform communication</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Local storage for meeting recordings</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Built-in chat room</a:t>
            </a:r>
            <a:endParaRPr lang="zh-TW" altLang="en-US" sz="1400">
              <a:solidFill>
                <a:schemeClr val="bg1"/>
              </a:solidFill>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50F706FA-E902-4E63-A4BA-8C312D7061B2}"/>
              </a:ext>
            </a:extLst>
          </p:cNvPr>
          <p:cNvSpPr txBox="1"/>
          <p:nvPr/>
        </p:nvSpPr>
        <p:spPr>
          <a:xfrm>
            <a:off x="9495117" y="527060"/>
            <a:ext cx="2671485" cy="461665"/>
          </a:xfrm>
          <a:prstGeom prst="rect">
            <a:avLst/>
          </a:prstGeom>
          <a:noFill/>
        </p:spPr>
        <p:txBody>
          <a:bodyPr wrap="square" rtlCol="0">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Benefits</a:t>
            </a:r>
            <a:endParaRPr lang="zh-TW"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250660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lobal Expansion Strategy">
            <a:extLst>
              <a:ext uri="{FF2B5EF4-FFF2-40B4-BE49-F238E27FC236}">
                <a16:creationId xmlns:a16="http://schemas.microsoft.com/office/drawing/2014/main" id="{FD41397B-B20B-4A0C-8DA0-E779CC760E96}"/>
              </a:ext>
            </a:extLst>
          </p:cNvPr>
          <p:cNvSpPr txBox="1"/>
          <p:nvPr/>
        </p:nvSpPr>
        <p:spPr>
          <a:xfrm>
            <a:off x="4613968" y="3084760"/>
            <a:ext cx="6880089" cy="743793"/>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9000">
                <a:solidFill>
                  <a:srgbClr val="1F64AF"/>
                </a:solidFill>
                <a:latin typeface="+mj-lt"/>
                <a:ea typeface="+mj-ea"/>
                <a:cs typeface="+mj-cs"/>
                <a:sym typeface="Impact"/>
              </a:defRPr>
            </a:lvl1pPr>
          </a:lstStyle>
          <a:p>
            <a:r>
              <a:rPr lang="en-US" altLang="zh-TW" sz="4500">
                <a:solidFill>
                  <a:schemeClr val="tx1"/>
                </a:solidFill>
                <a:latin typeface="Arial" panose="020B0604020202020204" pitchFamily="34" charset="0"/>
                <a:cs typeface="Arial" panose="020B0604020202020204" pitchFamily="34" charset="0"/>
              </a:rPr>
              <a:t>Global Expansion Strategy</a:t>
            </a:r>
            <a:endParaRPr sz="4500">
              <a:solidFill>
                <a:schemeClr val="tx1"/>
              </a:solidFill>
              <a:latin typeface="Arial" panose="020B0604020202020204" pitchFamily="34" charset="0"/>
              <a:cs typeface="Arial" panose="020B0604020202020204" pitchFamily="34" charset="0"/>
            </a:endParaRPr>
          </a:p>
        </p:txBody>
      </p:sp>
      <p:sp>
        <p:nvSpPr>
          <p:cNvPr id="3" name="Headquartered in Taipei…">
            <a:extLst>
              <a:ext uri="{FF2B5EF4-FFF2-40B4-BE49-F238E27FC236}">
                <a16:creationId xmlns:a16="http://schemas.microsoft.com/office/drawing/2014/main" id="{2C5029A1-A53F-49C2-9D28-E849CD78B0B1}"/>
              </a:ext>
            </a:extLst>
          </p:cNvPr>
          <p:cNvSpPr txBox="1"/>
          <p:nvPr/>
        </p:nvSpPr>
        <p:spPr>
          <a:xfrm>
            <a:off x="4613968" y="4165841"/>
            <a:ext cx="2991203" cy="148297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indent="-180975">
              <a:lnSpc>
                <a:spcPct val="150000"/>
              </a:lnSpc>
              <a:buFont typeface="Arial" panose="020B0604020202020204" pitchFamily="34" charset="0"/>
              <a:buChar char="•"/>
            </a:pPr>
            <a:r>
              <a:rPr lang="en-US" altLang="zh-TW" sz="1600">
                <a:latin typeface="Arial" panose="020B0604020202020204" pitchFamily="34" charset="0"/>
                <a:ea typeface="微軟正黑體" panose="020B0604030504040204" pitchFamily="34" charset="-120"/>
                <a:cs typeface="Arial" panose="020B0604020202020204" pitchFamily="34" charset="0"/>
              </a:rPr>
              <a:t>Headquartered in Taipei</a:t>
            </a:r>
          </a:p>
          <a:p>
            <a:pPr indent="-180975">
              <a:lnSpc>
                <a:spcPct val="150000"/>
              </a:lnSpc>
              <a:buFont typeface="Arial" panose="020B0604020202020204" pitchFamily="34" charset="0"/>
              <a:buChar char="•"/>
            </a:pPr>
            <a:r>
              <a:rPr lang="en-US" altLang="zh-TW" sz="1600">
                <a:latin typeface="Arial" panose="020B0604020202020204" pitchFamily="34" charset="0"/>
                <a:ea typeface="微軟正黑體" panose="020B0604030504040204" pitchFamily="34" charset="-120"/>
                <a:cs typeface="Arial" panose="020B0604020202020204" pitchFamily="34" charset="0"/>
              </a:rPr>
              <a:t>15 subsidiaries in 28 countries</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a:p>
            <a:pPr indent="-180975">
              <a:lnSpc>
                <a:spcPct val="150000"/>
              </a:lnSpc>
              <a:buFont typeface="Arial" panose="020B0604020202020204" pitchFamily="34" charset="0"/>
              <a:buChar char="•"/>
            </a:pPr>
            <a:r>
              <a:rPr lang="en-US" altLang="zh-TW" sz="1600">
                <a:latin typeface="Arial" panose="020B0604020202020204" pitchFamily="34" charset="0"/>
                <a:ea typeface="微軟正黑體" panose="020B0604030504040204" pitchFamily="34" charset="-120"/>
                <a:cs typeface="Arial" panose="020B0604020202020204" pitchFamily="34" charset="0"/>
              </a:rPr>
              <a:t>1300+ employees worldwide</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a:p>
            <a:pPr indent="-180975">
              <a:lnSpc>
                <a:spcPct val="150000"/>
              </a:lnSpc>
              <a:buFont typeface="Arial" panose="020B0604020202020204" pitchFamily="34" charset="0"/>
              <a:buChar char="•"/>
            </a:pPr>
            <a:r>
              <a:rPr lang="en-US" altLang="zh-TW" sz="1600">
                <a:latin typeface="Arial" panose="020B0604020202020204" pitchFamily="34" charset="0"/>
                <a:ea typeface="微軟正黑體" panose="020B0604030504040204" pitchFamily="34" charset="-120"/>
                <a:cs typeface="Arial" panose="020B0604020202020204" pitchFamily="34" charset="0"/>
              </a:rPr>
              <a:t>600+ R&amp;D engineers</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p:txBody>
      </p:sp>
      <p:sp>
        <p:nvSpPr>
          <p:cNvPr id="4" name="1300">
            <a:extLst>
              <a:ext uri="{FF2B5EF4-FFF2-40B4-BE49-F238E27FC236}">
                <a16:creationId xmlns:a16="http://schemas.microsoft.com/office/drawing/2014/main" id="{6921BC25-CC4A-44E3-AD7D-673D00CEF9A3}"/>
              </a:ext>
            </a:extLst>
          </p:cNvPr>
          <p:cNvSpPr txBox="1"/>
          <p:nvPr/>
        </p:nvSpPr>
        <p:spPr>
          <a:xfrm>
            <a:off x="4355467" y="1441655"/>
            <a:ext cx="3260508" cy="1590179"/>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0000">
                <a:solidFill>
                  <a:srgbClr val="1F64AF"/>
                </a:solidFill>
                <a:latin typeface="DIN Condensed"/>
                <a:ea typeface="DIN Condensed"/>
                <a:cs typeface="DIN Condensed"/>
                <a:sym typeface="DIN Condensed"/>
              </a:defRPr>
            </a:lvl1pPr>
          </a:lstStyle>
          <a:p>
            <a:r>
              <a:rPr sz="10000">
                <a:solidFill>
                  <a:schemeClr val="tx1"/>
                </a:solidFill>
                <a:latin typeface="Arial" panose="020B0604020202020204" pitchFamily="34" charset="0"/>
                <a:cs typeface="Arial" panose="020B0604020202020204" pitchFamily="34" charset="0"/>
              </a:rPr>
              <a:t>1300 </a:t>
            </a:r>
          </a:p>
        </p:txBody>
      </p:sp>
      <p:sp>
        <p:nvSpPr>
          <p:cNvPr id="5" name="Employees Worldwide">
            <a:extLst>
              <a:ext uri="{FF2B5EF4-FFF2-40B4-BE49-F238E27FC236}">
                <a16:creationId xmlns:a16="http://schemas.microsoft.com/office/drawing/2014/main" id="{19188E3F-8761-4AF8-9606-3AB800026958}"/>
              </a:ext>
            </a:extLst>
          </p:cNvPr>
          <p:cNvSpPr txBox="1"/>
          <p:nvPr/>
        </p:nvSpPr>
        <p:spPr>
          <a:xfrm>
            <a:off x="7265162" y="2285264"/>
            <a:ext cx="3888437" cy="505267"/>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5900">
                <a:solidFill>
                  <a:srgbClr val="1F64AF"/>
                </a:solidFill>
                <a:latin typeface="DIN Condensed"/>
                <a:ea typeface="DIN Condensed"/>
                <a:cs typeface="DIN Condensed"/>
                <a:sym typeface="DIN Condensed"/>
              </a:defRPr>
            </a:lvl1pPr>
          </a:lstStyle>
          <a:p>
            <a:r>
              <a:rPr sz="2950">
                <a:solidFill>
                  <a:schemeClr val="tx1"/>
                </a:solidFill>
                <a:latin typeface="Arial" panose="020B0604020202020204" pitchFamily="34" charset="0"/>
                <a:cs typeface="Arial" panose="020B0604020202020204" pitchFamily="34" charset="0"/>
              </a:rPr>
              <a:t>Employees Worldwide </a:t>
            </a:r>
          </a:p>
        </p:txBody>
      </p:sp>
      <p:pic>
        <p:nvPicPr>
          <p:cNvPr id="6" name="圖形 5">
            <a:extLst>
              <a:ext uri="{FF2B5EF4-FFF2-40B4-BE49-F238E27FC236}">
                <a16:creationId xmlns:a16="http://schemas.microsoft.com/office/drawing/2014/main" id="{82A1C0D6-49B2-4E14-BF6C-D98A9F7954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8837" y="2929225"/>
            <a:ext cx="7821184" cy="102610"/>
          </a:xfrm>
          <a:prstGeom prst="rect">
            <a:avLst/>
          </a:prstGeom>
        </p:spPr>
      </p:pic>
      <p:grpSp>
        <p:nvGrpSpPr>
          <p:cNvPr id="7" name="群組 6">
            <a:extLst>
              <a:ext uri="{FF2B5EF4-FFF2-40B4-BE49-F238E27FC236}">
                <a16:creationId xmlns:a16="http://schemas.microsoft.com/office/drawing/2014/main" id="{FB638CC1-2324-4712-959B-0C4892D995B4}"/>
              </a:ext>
            </a:extLst>
          </p:cNvPr>
          <p:cNvGrpSpPr/>
          <p:nvPr/>
        </p:nvGrpSpPr>
        <p:grpSpPr>
          <a:xfrm>
            <a:off x="7227251" y="1403617"/>
            <a:ext cx="505265" cy="505267"/>
            <a:chOff x="7686788" y="515213"/>
            <a:chExt cx="1185331" cy="1185331"/>
          </a:xfrm>
        </p:grpSpPr>
        <p:pic>
          <p:nvPicPr>
            <p:cNvPr id="8" name="圖形 7">
              <a:extLst>
                <a:ext uri="{FF2B5EF4-FFF2-40B4-BE49-F238E27FC236}">
                  <a16:creationId xmlns:a16="http://schemas.microsoft.com/office/drawing/2014/main" id="{5B3B5330-AF0F-43A3-B4D2-80314106C1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53940" y="515213"/>
              <a:ext cx="251027" cy="1185331"/>
            </a:xfrm>
            <a:prstGeom prst="rect">
              <a:avLst/>
            </a:prstGeom>
          </p:spPr>
        </p:pic>
        <p:pic>
          <p:nvPicPr>
            <p:cNvPr id="9" name="圖形 8">
              <a:extLst>
                <a:ext uri="{FF2B5EF4-FFF2-40B4-BE49-F238E27FC236}">
                  <a16:creationId xmlns:a16="http://schemas.microsoft.com/office/drawing/2014/main" id="{FD6BB2D7-6891-44BE-B011-D0C4D646E2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8153940" y="515213"/>
              <a:ext cx="251027" cy="1185331"/>
            </a:xfrm>
            <a:prstGeom prst="rect">
              <a:avLst/>
            </a:prstGeom>
          </p:spPr>
        </p:pic>
      </p:grpSp>
      <p:pic>
        <p:nvPicPr>
          <p:cNvPr id="10" name="圖片 9">
            <a:extLst>
              <a:ext uri="{FF2B5EF4-FFF2-40B4-BE49-F238E27FC236}">
                <a16:creationId xmlns:a16="http://schemas.microsoft.com/office/drawing/2014/main" id="{56979490-999D-47A5-B2A9-0406336EE776}"/>
              </a:ext>
            </a:extLst>
          </p:cNvPr>
          <p:cNvPicPr>
            <a:picLocks noChangeAspect="1"/>
          </p:cNvPicPr>
          <p:nvPr/>
        </p:nvPicPr>
        <p:blipFill rotWithShape="1">
          <a:blip r:embed="rId6">
            <a:extLst>
              <a:ext uri="{28A0092B-C50C-407E-A947-70E740481C1C}">
                <a14:useLocalDpi xmlns:a14="http://schemas.microsoft.com/office/drawing/2010/main" val="0"/>
              </a:ext>
            </a:extLst>
          </a:blip>
          <a:srcRect l="22720"/>
          <a:stretch/>
        </p:blipFill>
        <p:spPr>
          <a:xfrm>
            <a:off x="-1" y="604506"/>
            <a:ext cx="4350691" cy="5704300"/>
          </a:xfrm>
          <a:prstGeom prst="rect">
            <a:avLst/>
          </a:prstGeom>
        </p:spPr>
      </p:pic>
    </p:spTree>
    <p:extLst>
      <p:ext uri="{BB962C8B-B14F-4D97-AF65-F5344CB8AC3E}">
        <p14:creationId xmlns:p14="http://schemas.microsoft.com/office/powerpoint/2010/main" val="3473462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3702617E-A1C8-4471-AF3A-24BFB35F73C2}"/>
              </a:ext>
            </a:extLst>
          </p:cNvPr>
          <p:cNvSpPr/>
          <p:nvPr/>
        </p:nvSpPr>
        <p:spPr>
          <a:xfrm>
            <a:off x="0" y="5415211"/>
            <a:ext cx="9520516" cy="14427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0095A606-CA41-42D6-82AE-F3CEA8414770}"/>
              </a:ext>
            </a:extLst>
          </p:cNvPr>
          <p:cNvSpPr/>
          <p:nvPr/>
        </p:nvSpPr>
        <p:spPr>
          <a:xfrm>
            <a:off x="0" y="2922373"/>
            <a:ext cx="9520516" cy="12808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9" name="圖形 38">
            <a:extLst>
              <a:ext uri="{FF2B5EF4-FFF2-40B4-BE49-F238E27FC236}">
                <a16:creationId xmlns:a16="http://schemas.microsoft.com/office/drawing/2014/main" id="{1DBF9ECE-1966-4AC6-8345-3CD5668B2E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20517" y="0"/>
            <a:ext cx="2671483" cy="2876124"/>
          </a:xfrm>
          <a:prstGeom prst="rect">
            <a:avLst/>
          </a:prstGeom>
        </p:spPr>
      </p:pic>
      <p:pic>
        <p:nvPicPr>
          <p:cNvPr id="40" name="圖形 39">
            <a:extLst>
              <a:ext uri="{FF2B5EF4-FFF2-40B4-BE49-F238E27FC236}">
                <a16:creationId xmlns:a16="http://schemas.microsoft.com/office/drawing/2014/main" id="{AD52965F-2B97-4647-8D5C-B98CE2E6F4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20518" y="2196379"/>
            <a:ext cx="2671481" cy="4661621"/>
          </a:xfrm>
          <a:prstGeom prst="rect">
            <a:avLst/>
          </a:prstGeom>
        </p:spPr>
      </p:pic>
      <p:grpSp>
        <p:nvGrpSpPr>
          <p:cNvPr id="41" name="群組 40">
            <a:extLst>
              <a:ext uri="{FF2B5EF4-FFF2-40B4-BE49-F238E27FC236}">
                <a16:creationId xmlns:a16="http://schemas.microsoft.com/office/drawing/2014/main" id="{391F860B-6FF9-4FC6-9EE3-74E4C477368E}"/>
              </a:ext>
            </a:extLst>
          </p:cNvPr>
          <p:cNvGrpSpPr/>
          <p:nvPr/>
        </p:nvGrpSpPr>
        <p:grpSpPr>
          <a:xfrm>
            <a:off x="9520517" y="4242278"/>
            <a:ext cx="2615722" cy="2615722"/>
            <a:chOff x="552068" y="3232392"/>
            <a:chExt cx="1533525" cy="1533525"/>
          </a:xfrm>
          <a:effectLst>
            <a:outerShdw blurRad="190500" dist="114300" dir="16620000" sx="94000" sy="94000" algn="l" rotWithShape="0">
              <a:prstClr val="black">
                <a:alpha val="20000"/>
              </a:prstClr>
            </a:outerShdw>
          </a:effectLst>
        </p:grpSpPr>
        <p:pic>
          <p:nvPicPr>
            <p:cNvPr id="42" name="圖形 41">
              <a:extLst>
                <a:ext uri="{FF2B5EF4-FFF2-40B4-BE49-F238E27FC236}">
                  <a16:creationId xmlns:a16="http://schemas.microsoft.com/office/drawing/2014/main" id="{545F3081-4223-49E0-9669-87ABFC44AF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068" y="3232392"/>
              <a:ext cx="1533525" cy="1533525"/>
            </a:xfrm>
            <a:prstGeom prst="rect">
              <a:avLst/>
            </a:prstGeom>
          </p:spPr>
        </p:pic>
        <p:pic>
          <p:nvPicPr>
            <p:cNvPr id="43" name="圖形 42">
              <a:extLst>
                <a:ext uri="{FF2B5EF4-FFF2-40B4-BE49-F238E27FC236}">
                  <a16:creationId xmlns:a16="http://schemas.microsoft.com/office/drawing/2014/main" id="{0D014CBF-EA7B-45B0-ACB7-40772072A3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069" y="3574972"/>
              <a:ext cx="1190944" cy="1190944"/>
            </a:xfrm>
            <a:prstGeom prst="rect">
              <a:avLst/>
            </a:prstGeom>
          </p:spPr>
        </p:pic>
      </p:grpSp>
      <p:pic>
        <p:nvPicPr>
          <p:cNvPr id="44" name="圖形 43">
            <a:extLst>
              <a:ext uri="{FF2B5EF4-FFF2-40B4-BE49-F238E27FC236}">
                <a16:creationId xmlns:a16="http://schemas.microsoft.com/office/drawing/2014/main" id="{653602C2-AB71-4DD5-9DFC-E69A63483734}"/>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1864"/>
          <a:stretch/>
        </p:blipFill>
        <p:spPr>
          <a:xfrm>
            <a:off x="10230522" y="1731746"/>
            <a:ext cx="1961478" cy="3275780"/>
          </a:xfrm>
          <a:prstGeom prst="rect">
            <a:avLst/>
          </a:prstGeom>
        </p:spPr>
      </p:pic>
      <p:pic>
        <p:nvPicPr>
          <p:cNvPr id="45" name="圖形 44">
            <a:extLst>
              <a:ext uri="{FF2B5EF4-FFF2-40B4-BE49-F238E27FC236}">
                <a16:creationId xmlns:a16="http://schemas.microsoft.com/office/drawing/2014/main" id="{F3D7996F-80EE-46E0-9DAE-E17BE86AD9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11170404" y="375045"/>
            <a:ext cx="1229772" cy="701898"/>
          </a:xfrm>
          <a:prstGeom prst="rect">
            <a:avLst/>
          </a:prstGeom>
        </p:spPr>
      </p:pic>
      <p:pic>
        <p:nvPicPr>
          <p:cNvPr id="46" name="圖形 45">
            <a:extLst>
              <a:ext uri="{FF2B5EF4-FFF2-40B4-BE49-F238E27FC236}">
                <a16:creationId xmlns:a16="http://schemas.microsoft.com/office/drawing/2014/main" id="{62EC2C6D-6C6C-464B-87D0-C5AF2B63E5F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5400000">
            <a:off x="8971396" y="2479449"/>
            <a:ext cx="1710927" cy="807321"/>
          </a:xfrm>
          <a:prstGeom prst="rect">
            <a:avLst/>
          </a:prstGeom>
        </p:spPr>
      </p:pic>
      <p:pic>
        <p:nvPicPr>
          <p:cNvPr id="15" name="圖形 14">
            <a:extLst>
              <a:ext uri="{FF2B5EF4-FFF2-40B4-BE49-F238E27FC236}">
                <a16:creationId xmlns:a16="http://schemas.microsoft.com/office/drawing/2014/main" id="{8F7321D7-5012-40BC-ADBF-B2B30B03FFD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0993" y="1433383"/>
            <a:ext cx="11351007" cy="55607"/>
          </a:xfrm>
          <a:prstGeom prst="rect">
            <a:avLst/>
          </a:prstGeom>
          <a:effectLst>
            <a:outerShdw blurRad="165100" dist="228600" dir="2400000" algn="tl" rotWithShape="0">
              <a:prstClr val="black">
                <a:alpha val="40000"/>
              </a:prstClr>
            </a:outerShdw>
          </a:effectLst>
        </p:spPr>
      </p:pic>
      <p:sp>
        <p:nvSpPr>
          <p:cNvPr id="16" name="文字方塊 15">
            <a:extLst>
              <a:ext uri="{FF2B5EF4-FFF2-40B4-BE49-F238E27FC236}">
                <a16:creationId xmlns:a16="http://schemas.microsoft.com/office/drawing/2014/main" id="{5674418D-3E19-4761-BFF0-42D2032229F8}"/>
              </a:ext>
            </a:extLst>
          </p:cNvPr>
          <p:cNvSpPr txBox="1"/>
          <p:nvPr/>
        </p:nvSpPr>
        <p:spPr>
          <a:xfrm>
            <a:off x="733873" y="369109"/>
            <a:ext cx="11458126" cy="769441"/>
          </a:xfrm>
          <a:prstGeom prst="rect">
            <a:avLst/>
          </a:prstGeom>
          <a:noFill/>
        </p:spPr>
        <p:txBody>
          <a:bodyPr wrap="square" rtlCol="0">
            <a:spAutoFit/>
          </a:bodyPr>
          <a:lstStyle/>
          <a:p>
            <a:pPr>
              <a:defRPr/>
            </a:pPr>
            <a:r>
              <a:rPr lang="en-US" altLang="zh-TW" sz="4400" b="1">
                <a:latin typeface="Arial" panose="020B0604020202020204" pitchFamily="34" charset="0"/>
                <a:cs typeface="Arial" panose="020B0604020202020204" pitchFamily="34" charset="0"/>
              </a:rPr>
              <a:t>We value our users’ experience</a:t>
            </a:r>
            <a:endParaRPr lang="zh-TW" altLang="en-US" sz="4400" b="1">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2BBCE913-8421-4EFC-A4A8-77B2114C6DE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873" y="1772597"/>
            <a:ext cx="1099852" cy="1099852"/>
          </a:xfrm>
          <a:prstGeom prst="rect">
            <a:avLst/>
          </a:prstGeom>
        </p:spPr>
      </p:pic>
      <p:sp>
        <p:nvSpPr>
          <p:cNvPr id="17" name="文字方塊 16">
            <a:extLst>
              <a:ext uri="{FF2B5EF4-FFF2-40B4-BE49-F238E27FC236}">
                <a16:creationId xmlns:a16="http://schemas.microsoft.com/office/drawing/2014/main" id="{DDD12F93-2652-484E-960A-0D7C8C2535BB}"/>
              </a:ext>
            </a:extLst>
          </p:cNvPr>
          <p:cNvSpPr txBox="1"/>
          <p:nvPr/>
        </p:nvSpPr>
        <p:spPr>
          <a:xfrm>
            <a:off x="1961480" y="2072308"/>
            <a:ext cx="6063583" cy="785343"/>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Professional video tutorials make it easier for you to understand QNAP products.</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8E30B940-3E48-401A-A98C-A1979FEAEE91}"/>
              </a:ext>
            </a:extLst>
          </p:cNvPr>
          <p:cNvSpPr txBox="1"/>
          <p:nvPr/>
        </p:nvSpPr>
        <p:spPr>
          <a:xfrm>
            <a:off x="1961480" y="1744553"/>
            <a:ext cx="4057791" cy="400110"/>
          </a:xfrm>
          <a:prstGeom prst="rect">
            <a:avLst/>
          </a:prstGeom>
          <a:noFill/>
        </p:spPr>
        <p:txBody>
          <a:bodyPr wrap="square" rtlCol="0">
            <a:spAutoFit/>
          </a:bodyPr>
          <a:lstStyle/>
          <a:p>
            <a:r>
              <a:rPr lang="en-US" altLang="zh-TW" sz="2000" b="1" err="1">
                <a:latin typeface="Arial" panose="020B0604020202020204" pitchFamily="34" charset="0"/>
                <a:ea typeface="微軟正黑體" panose="020B0604030504040204" pitchFamily="34" charset="-120"/>
                <a:cs typeface="Arial" panose="020B0604020202020204" pitchFamily="34" charset="0"/>
              </a:rPr>
              <a:t>QuTube</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20" name="文字方塊 19">
            <a:extLst>
              <a:ext uri="{FF2B5EF4-FFF2-40B4-BE49-F238E27FC236}">
                <a16:creationId xmlns:a16="http://schemas.microsoft.com/office/drawing/2014/main" id="{97A63B1C-C059-4692-AE68-4B3B60A27884}"/>
              </a:ext>
            </a:extLst>
          </p:cNvPr>
          <p:cNvSpPr txBox="1"/>
          <p:nvPr/>
        </p:nvSpPr>
        <p:spPr>
          <a:xfrm>
            <a:off x="1961481" y="3323746"/>
            <a:ext cx="7014078" cy="785343"/>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Each QNAP product comes with a service warranty that guarantees you excellent service and peace of mind.</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21" name="文字方塊 20">
            <a:extLst>
              <a:ext uri="{FF2B5EF4-FFF2-40B4-BE49-F238E27FC236}">
                <a16:creationId xmlns:a16="http://schemas.microsoft.com/office/drawing/2014/main" id="{D4A82681-2E00-47EF-9401-A83FBC10D623}"/>
              </a:ext>
            </a:extLst>
          </p:cNvPr>
          <p:cNvSpPr txBox="1"/>
          <p:nvPr/>
        </p:nvSpPr>
        <p:spPr>
          <a:xfrm>
            <a:off x="1961480" y="2995991"/>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Warranty Service</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pic>
        <p:nvPicPr>
          <p:cNvPr id="5" name="圖片 4">
            <a:extLst>
              <a:ext uri="{FF2B5EF4-FFF2-40B4-BE49-F238E27FC236}">
                <a16:creationId xmlns:a16="http://schemas.microsoft.com/office/drawing/2014/main" id="{B803C4FE-A3E5-4072-BBE5-AE9508434F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1491" y="3016965"/>
            <a:ext cx="1099852" cy="1099852"/>
          </a:xfrm>
          <a:prstGeom prst="rect">
            <a:avLst/>
          </a:prstGeom>
        </p:spPr>
      </p:pic>
      <p:sp>
        <p:nvSpPr>
          <p:cNvPr id="27" name="文字方塊 26">
            <a:extLst>
              <a:ext uri="{FF2B5EF4-FFF2-40B4-BE49-F238E27FC236}">
                <a16:creationId xmlns:a16="http://schemas.microsoft.com/office/drawing/2014/main" id="{E712F803-3758-49B4-BCEB-C16CDC7B7B97}"/>
              </a:ext>
            </a:extLst>
          </p:cNvPr>
          <p:cNvSpPr txBox="1"/>
          <p:nvPr/>
        </p:nvSpPr>
        <p:spPr>
          <a:xfrm>
            <a:off x="1928661" y="4547572"/>
            <a:ext cx="7323623" cy="785343"/>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If at any time you need any assistance with your QNAP products, create and submit a support ticket. Our support team will contact you as soon as possible.</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28" name="文字方塊 27">
            <a:extLst>
              <a:ext uri="{FF2B5EF4-FFF2-40B4-BE49-F238E27FC236}">
                <a16:creationId xmlns:a16="http://schemas.microsoft.com/office/drawing/2014/main" id="{C69218FC-F801-4F8E-BB98-1C9244BE1972}"/>
              </a:ext>
            </a:extLst>
          </p:cNvPr>
          <p:cNvSpPr txBox="1"/>
          <p:nvPr/>
        </p:nvSpPr>
        <p:spPr>
          <a:xfrm>
            <a:off x="1928662" y="4219817"/>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Service Portal</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pic>
        <p:nvPicPr>
          <p:cNvPr id="7" name="圖片 6">
            <a:extLst>
              <a:ext uri="{FF2B5EF4-FFF2-40B4-BE49-F238E27FC236}">
                <a16:creationId xmlns:a16="http://schemas.microsoft.com/office/drawing/2014/main" id="{E023292D-1990-490F-A450-CB00A4E95BA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1491" y="4261333"/>
            <a:ext cx="1099852" cy="1099852"/>
          </a:xfrm>
          <a:prstGeom prst="rect">
            <a:avLst/>
          </a:prstGeom>
        </p:spPr>
      </p:pic>
      <p:sp>
        <p:nvSpPr>
          <p:cNvPr id="32" name="文字方塊 31">
            <a:extLst>
              <a:ext uri="{FF2B5EF4-FFF2-40B4-BE49-F238E27FC236}">
                <a16:creationId xmlns:a16="http://schemas.microsoft.com/office/drawing/2014/main" id="{F7FF9E77-0F19-4341-9C4B-AC3E6B302CC8}"/>
              </a:ext>
            </a:extLst>
          </p:cNvPr>
          <p:cNvSpPr txBox="1"/>
          <p:nvPr/>
        </p:nvSpPr>
        <p:spPr>
          <a:xfrm>
            <a:off x="1928662" y="5804286"/>
            <a:ext cx="5482791" cy="785343"/>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Submit the form if you have any collaboration proposals or pre-sales inquiries.</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3" name="文字方塊 32">
            <a:extLst>
              <a:ext uri="{FF2B5EF4-FFF2-40B4-BE49-F238E27FC236}">
                <a16:creationId xmlns:a16="http://schemas.microsoft.com/office/drawing/2014/main" id="{C8A919E6-05F3-4457-ACB8-5621CB7067FD}"/>
              </a:ext>
            </a:extLst>
          </p:cNvPr>
          <p:cNvSpPr txBox="1"/>
          <p:nvPr/>
        </p:nvSpPr>
        <p:spPr>
          <a:xfrm>
            <a:off x="1928662" y="5476531"/>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Sales Inquiry</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pic>
        <p:nvPicPr>
          <p:cNvPr id="9" name="圖片 8">
            <a:extLst>
              <a:ext uri="{FF2B5EF4-FFF2-40B4-BE49-F238E27FC236}">
                <a16:creationId xmlns:a16="http://schemas.microsoft.com/office/drawing/2014/main" id="{7F86328B-4785-42E6-B42A-766EB9E20A9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1491" y="5505702"/>
            <a:ext cx="1099852" cy="1099852"/>
          </a:xfrm>
          <a:prstGeom prst="rect">
            <a:avLst/>
          </a:prstGeom>
        </p:spPr>
      </p:pic>
    </p:spTree>
    <p:extLst>
      <p:ext uri="{BB962C8B-B14F-4D97-AF65-F5344CB8AC3E}">
        <p14:creationId xmlns:p14="http://schemas.microsoft.com/office/powerpoint/2010/main" val="2166535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圖形 66">
            <a:extLst>
              <a:ext uri="{FF2B5EF4-FFF2-40B4-BE49-F238E27FC236}">
                <a16:creationId xmlns:a16="http://schemas.microsoft.com/office/drawing/2014/main" id="{D4D29A31-E203-4B26-82DE-8502FD76A2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20517" y="0"/>
            <a:ext cx="2671483" cy="2876124"/>
          </a:xfrm>
          <a:prstGeom prst="rect">
            <a:avLst/>
          </a:prstGeom>
        </p:spPr>
      </p:pic>
      <p:pic>
        <p:nvPicPr>
          <p:cNvPr id="68" name="圖形 67">
            <a:extLst>
              <a:ext uri="{FF2B5EF4-FFF2-40B4-BE49-F238E27FC236}">
                <a16:creationId xmlns:a16="http://schemas.microsoft.com/office/drawing/2014/main" id="{011698AF-E692-4608-82F2-675A6A3E8D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20518" y="2196379"/>
            <a:ext cx="2671481" cy="4661621"/>
          </a:xfrm>
          <a:prstGeom prst="rect">
            <a:avLst/>
          </a:prstGeom>
        </p:spPr>
      </p:pic>
      <p:grpSp>
        <p:nvGrpSpPr>
          <p:cNvPr id="69" name="群組 68">
            <a:extLst>
              <a:ext uri="{FF2B5EF4-FFF2-40B4-BE49-F238E27FC236}">
                <a16:creationId xmlns:a16="http://schemas.microsoft.com/office/drawing/2014/main" id="{670A1BA8-003E-4B6B-A49C-5B02DED89CDC}"/>
              </a:ext>
            </a:extLst>
          </p:cNvPr>
          <p:cNvGrpSpPr/>
          <p:nvPr/>
        </p:nvGrpSpPr>
        <p:grpSpPr>
          <a:xfrm>
            <a:off x="9520517" y="4242278"/>
            <a:ext cx="2615722" cy="2615722"/>
            <a:chOff x="552068" y="3232392"/>
            <a:chExt cx="1533525" cy="1533525"/>
          </a:xfrm>
          <a:effectLst>
            <a:outerShdw blurRad="190500" dist="114300" dir="16620000" sx="94000" sy="94000" algn="l" rotWithShape="0">
              <a:prstClr val="black">
                <a:alpha val="20000"/>
              </a:prstClr>
            </a:outerShdw>
          </a:effectLst>
        </p:grpSpPr>
        <p:pic>
          <p:nvPicPr>
            <p:cNvPr id="70" name="圖形 69">
              <a:extLst>
                <a:ext uri="{FF2B5EF4-FFF2-40B4-BE49-F238E27FC236}">
                  <a16:creationId xmlns:a16="http://schemas.microsoft.com/office/drawing/2014/main" id="{4AE8B4C0-239D-4F9B-A778-5C81D939DD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068" y="3232392"/>
              <a:ext cx="1533525" cy="1533525"/>
            </a:xfrm>
            <a:prstGeom prst="rect">
              <a:avLst/>
            </a:prstGeom>
          </p:spPr>
        </p:pic>
        <p:pic>
          <p:nvPicPr>
            <p:cNvPr id="71" name="圖形 70">
              <a:extLst>
                <a:ext uri="{FF2B5EF4-FFF2-40B4-BE49-F238E27FC236}">
                  <a16:creationId xmlns:a16="http://schemas.microsoft.com/office/drawing/2014/main" id="{9C66202E-0B21-497E-AA58-3C33961D64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069" y="3574972"/>
              <a:ext cx="1190944" cy="1190944"/>
            </a:xfrm>
            <a:prstGeom prst="rect">
              <a:avLst/>
            </a:prstGeom>
          </p:spPr>
        </p:pic>
      </p:grpSp>
      <p:pic>
        <p:nvPicPr>
          <p:cNvPr id="72" name="圖形 71">
            <a:extLst>
              <a:ext uri="{FF2B5EF4-FFF2-40B4-BE49-F238E27FC236}">
                <a16:creationId xmlns:a16="http://schemas.microsoft.com/office/drawing/2014/main" id="{676215CE-2BF0-4A5B-AF9B-8EC805FA4444}"/>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1864"/>
          <a:stretch/>
        </p:blipFill>
        <p:spPr>
          <a:xfrm>
            <a:off x="10230522" y="1731746"/>
            <a:ext cx="1961478" cy="3275780"/>
          </a:xfrm>
          <a:prstGeom prst="rect">
            <a:avLst/>
          </a:prstGeom>
        </p:spPr>
      </p:pic>
      <p:pic>
        <p:nvPicPr>
          <p:cNvPr id="73" name="圖形 72">
            <a:extLst>
              <a:ext uri="{FF2B5EF4-FFF2-40B4-BE49-F238E27FC236}">
                <a16:creationId xmlns:a16="http://schemas.microsoft.com/office/drawing/2014/main" id="{11A06EBB-3909-4C0A-85ED-4BFE15D99E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11170404" y="375045"/>
            <a:ext cx="1229772" cy="701898"/>
          </a:xfrm>
          <a:prstGeom prst="rect">
            <a:avLst/>
          </a:prstGeom>
        </p:spPr>
      </p:pic>
      <p:pic>
        <p:nvPicPr>
          <p:cNvPr id="74" name="圖形 73">
            <a:extLst>
              <a:ext uri="{FF2B5EF4-FFF2-40B4-BE49-F238E27FC236}">
                <a16:creationId xmlns:a16="http://schemas.microsoft.com/office/drawing/2014/main" id="{4422DD5C-68B1-44F9-B2F0-84949A2EBDB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5400000">
            <a:off x="8971396" y="2479449"/>
            <a:ext cx="1710927" cy="807321"/>
          </a:xfrm>
          <a:prstGeom prst="rect">
            <a:avLst/>
          </a:prstGeom>
        </p:spPr>
      </p:pic>
      <p:pic>
        <p:nvPicPr>
          <p:cNvPr id="64" name="圖片 63">
            <a:extLst>
              <a:ext uri="{FF2B5EF4-FFF2-40B4-BE49-F238E27FC236}">
                <a16:creationId xmlns:a16="http://schemas.microsoft.com/office/drawing/2014/main" id="{4EE9A904-2263-495B-846C-D80D7A00B2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71217" y="4874691"/>
            <a:ext cx="1099852" cy="1099852"/>
          </a:xfrm>
          <a:prstGeom prst="rect">
            <a:avLst/>
          </a:prstGeom>
        </p:spPr>
      </p:pic>
      <p:pic>
        <p:nvPicPr>
          <p:cNvPr id="62" name="圖形 61">
            <a:extLst>
              <a:ext uri="{FF2B5EF4-FFF2-40B4-BE49-F238E27FC236}">
                <a16:creationId xmlns:a16="http://schemas.microsoft.com/office/drawing/2014/main" id="{AF8E5704-11EB-41CD-9B40-AA22D3A90AC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9395" y="5252366"/>
            <a:ext cx="344503" cy="344503"/>
          </a:xfrm>
          <a:prstGeom prst="rect">
            <a:avLst/>
          </a:prstGeom>
        </p:spPr>
      </p:pic>
      <p:pic>
        <p:nvPicPr>
          <p:cNvPr id="57" name="圖形 56">
            <a:extLst>
              <a:ext uri="{FF2B5EF4-FFF2-40B4-BE49-F238E27FC236}">
                <a16:creationId xmlns:a16="http://schemas.microsoft.com/office/drawing/2014/main" id="{8E87EE20-C837-4112-8AAC-5B23EB02EBE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27150" y="3666037"/>
            <a:ext cx="372306" cy="372306"/>
          </a:xfrm>
          <a:prstGeom prst="rect">
            <a:avLst/>
          </a:prstGeom>
        </p:spPr>
      </p:pic>
      <p:pic>
        <p:nvPicPr>
          <p:cNvPr id="30" name="圖片 29">
            <a:extLst>
              <a:ext uri="{FF2B5EF4-FFF2-40B4-BE49-F238E27FC236}">
                <a16:creationId xmlns:a16="http://schemas.microsoft.com/office/drawing/2014/main" id="{9ABF9787-A80F-4D4B-92DA-A3FCA1D2F16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75082" y="3302264"/>
            <a:ext cx="1099852" cy="1099852"/>
          </a:xfrm>
          <a:prstGeom prst="rect">
            <a:avLst/>
          </a:prstGeom>
        </p:spPr>
      </p:pic>
      <p:pic>
        <p:nvPicPr>
          <p:cNvPr id="24" name="圖形 23">
            <a:extLst>
              <a:ext uri="{FF2B5EF4-FFF2-40B4-BE49-F238E27FC236}">
                <a16:creationId xmlns:a16="http://schemas.microsoft.com/office/drawing/2014/main" id="{B16B4FB0-45F2-4622-A8CC-9AEB92A77C0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29395" y="3722693"/>
            <a:ext cx="372306" cy="258995"/>
          </a:xfrm>
          <a:prstGeom prst="rect">
            <a:avLst/>
          </a:prstGeom>
        </p:spPr>
      </p:pic>
      <p:pic>
        <p:nvPicPr>
          <p:cNvPr id="22" name="圖片 21">
            <a:extLst>
              <a:ext uri="{FF2B5EF4-FFF2-40B4-BE49-F238E27FC236}">
                <a16:creationId xmlns:a16="http://schemas.microsoft.com/office/drawing/2014/main" id="{1AA2F913-4619-446F-A9C5-C0504E6FB7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871217" y="3302264"/>
            <a:ext cx="1099852" cy="1099852"/>
          </a:xfrm>
          <a:prstGeom prst="rect">
            <a:avLst/>
          </a:prstGeom>
        </p:spPr>
      </p:pic>
      <p:pic>
        <p:nvPicPr>
          <p:cNvPr id="14" name="圖片 13">
            <a:extLst>
              <a:ext uri="{FF2B5EF4-FFF2-40B4-BE49-F238E27FC236}">
                <a16:creationId xmlns:a16="http://schemas.microsoft.com/office/drawing/2014/main" id="{CCF2CF78-B15E-448E-926B-2C936E2845C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75084" y="1774858"/>
            <a:ext cx="1099852" cy="1099852"/>
          </a:xfrm>
          <a:prstGeom prst="rect">
            <a:avLst/>
          </a:prstGeom>
        </p:spPr>
      </p:pic>
      <p:pic>
        <p:nvPicPr>
          <p:cNvPr id="12" name="圖形 11">
            <a:extLst>
              <a:ext uri="{FF2B5EF4-FFF2-40B4-BE49-F238E27FC236}">
                <a16:creationId xmlns:a16="http://schemas.microsoft.com/office/drawing/2014/main" id="{98C1016A-45C4-4104-8D04-BA040DA381A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927150" y="2138631"/>
            <a:ext cx="372306" cy="372306"/>
          </a:xfrm>
          <a:prstGeom prst="rect">
            <a:avLst/>
          </a:prstGeom>
        </p:spPr>
      </p:pic>
      <p:pic>
        <p:nvPicPr>
          <p:cNvPr id="4" name="圖片 3">
            <a:extLst>
              <a:ext uri="{FF2B5EF4-FFF2-40B4-BE49-F238E27FC236}">
                <a16:creationId xmlns:a16="http://schemas.microsoft.com/office/drawing/2014/main" id="{97034842-BD33-4621-9091-51AB1856619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871219" y="1774858"/>
            <a:ext cx="1099852" cy="1099852"/>
          </a:xfrm>
          <a:prstGeom prst="rect">
            <a:avLst/>
          </a:prstGeom>
        </p:spPr>
      </p:pic>
      <p:pic>
        <p:nvPicPr>
          <p:cNvPr id="15" name="圖形 14">
            <a:extLst>
              <a:ext uri="{FF2B5EF4-FFF2-40B4-BE49-F238E27FC236}">
                <a16:creationId xmlns:a16="http://schemas.microsoft.com/office/drawing/2014/main" id="{8F7321D7-5012-40BC-ADBF-B2B30B03FFD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40993" y="1433383"/>
            <a:ext cx="11351007" cy="55607"/>
          </a:xfrm>
          <a:prstGeom prst="rect">
            <a:avLst/>
          </a:prstGeom>
          <a:effectLst>
            <a:outerShdw blurRad="165100" dist="228600" dir="2400000" algn="tl" rotWithShape="0">
              <a:prstClr val="black">
                <a:alpha val="40000"/>
              </a:prstClr>
            </a:outerShdw>
          </a:effectLst>
        </p:spPr>
      </p:pic>
      <p:sp>
        <p:nvSpPr>
          <p:cNvPr id="16" name="文字方塊 15">
            <a:extLst>
              <a:ext uri="{FF2B5EF4-FFF2-40B4-BE49-F238E27FC236}">
                <a16:creationId xmlns:a16="http://schemas.microsoft.com/office/drawing/2014/main" id="{5674418D-3E19-4761-BFF0-42D2032229F8}"/>
              </a:ext>
            </a:extLst>
          </p:cNvPr>
          <p:cNvSpPr txBox="1"/>
          <p:nvPr/>
        </p:nvSpPr>
        <p:spPr>
          <a:xfrm>
            <a:off x="733873" y="358753"/>
            <a:ext cx="11458126" cy="769441"/>
          </a:xfrm>
          <a:prstGeom prst="rect">
            <a:avLst/>
          </a:prstGeom>
          <a:noFill/>
        </p:spPr>
        <p:txBody>
          <a:bodyPr wrap="square" rtlCol="0">
            <a:spAutoFit/>
          </a:bodyPr>
          <a:lstStyle/>
          <a:p>
            <a:pPr>
              <a:defRPr/>
            </a:pPr>
            <a:r>
              <a:rPr lang="en-US" altLang="zh-TW" sz="4400" b="1">
                <a:latin typeface="Arial" panose="020B0604020202020204" pitchFamily="34" charset="0"/>
                <a:cs typeface="Arial" panose="020B0604020202020204" pitchFamily="34" charset="0"/>
              </a:rPr>
              <a:t>Get in Touch with QNAP</a:t>
            </a:r>
            <a:endParaRPr lang="zh-TW" altLang="en-US" sz="4400" b="1">
              <a:latin typeface="Arial" panose="020B0604020202020204" pitchFamily="34" charset="0"/>
              <a:cs typeface="Arial" panose="020B0604020202020204" pitchFamily="34" charset="0"/>
            </a:endParaRPr>
          </a:p>
        </p:txBody>
      </p:sp>
      <p:sp>
        <p:nvSpPr>
          <p:cNvPr id="29" name="文字方塊 28">
            <a:extLst>
              <a:ext uri="{FF2B5EF4-FFF2-40B4-BE49-F238E27FC236}">
                <a16:creationId xmlns:a16="http://schemas.microsoft.com/office/drawing/2014/main" id="{2680682A-21DB-4BDE-872B-7D0016E4F86F}"/>
              </a:ext>
            </a:extLst>
          </p:cNvPr>
          <p:cNvSpPr txBox="1"/>
          <p:nvPr/>
        </p:nvSpPr>
        <p:spPr>
          <a:xfrm>
            <a:off x="1160241" y="2155507"/>
            <a:ext cx="4057791" cy="338554"/>
          </a:xfrm>
          <a:prstGeom prst="rect">
            <a:avLst/>
          </a:prstGeom>
          <a:noFill/>
        </p:spPr>
        <p:txBody>
          <a:bodyPr wrap="square" rtlCol="0">
            <a:spAutoFit/>
          </a:bodyPr>
          <a:lstStyle/>
          <a:p>
            <a:r>
              <a:rPr lang="en-US" altLang="zh-TW" sz="1600">
                <a:latin typeface="Arial" panose="020B0604020202020204" pitchFamily="34" charset="0"/>
                <a:ea typeface="微軟正黑體" panose="020B0604030504040204" pitchFamily="34" charset="-120"/>
                <a:cs typeface="Arial" panose="020B0604020202020204" pitchFamily="34" charset="0"/>
              </a:rPr>
              <a:t>www.qnap.com</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p:txBody>
      </p:sp>
      <p:pic>
        <p:nvPicPr>
          <p:cNvPr id="8" name="圖形 7">
            <a:extLst>
              <a:ext uri="{FF2B5EF4-FFF2-40B4-BE49-F238E27FC236}">
                <a16:creationId xmlns:a16="http://schemas.microsoft.com/office/drawing/2014/main" id="{98CB57BA-36F6-4E8C-BEEE-2562F805FE9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43297" y="2152533"/>
            <a:ext cx="344503" cy="344503"/>
          </a:xfrm>
          <a:prstGeom prst="rect">
            <a:avLst/>
          </a:prstGeom>
        </p:spPr>
      </p:pic>
      <p:sp>
        <p:nvSpPr>
          <p:cNvPr id="35" name="文字方塊 34">
            <a:extLst>
              <a:ext uri="{FF2B5EF4-FFF2-40B4-BE49-F238E27FC236}">
                <a16:creationId xmlns:a16="http://schemas.microsoft.com/office/drawing/2014/main" id="{BEA341FA-344B-420F-B463-B7C3D242E81D}"/>
              </a:ext>
            </a:extLst>
          </p:cNvPr>
          <p:cNvSpPr txBox="1"/>
          <p:nvPr/>
        </p:nvSpPr>
        <p:spPr>
          <a:xfrm>
            <a:off x="5364108" y="2155507"/>
            <a:ext cx="4057791" cy="338554"/>
          </a:xfrm>
          <a:prstGeom prst="rect">
            <a:avLst/>
          </a:prstGeom>
          <a:noFill/>
        </p:spPr>
        <p:txBody>
          <a:bodyPr wrap="square" rtlCol="0">
            <a:spAutoFit/>
          </a:bodyPr>
          <a:lstStyle/>
          <a:p>
            <a:r>
              <a:rPr lang="en-US" altLang="zh-TW" sz="1600">
                <a:latin typeface="Arial" panose="020B0604020202020204" pitchFamily="34" charset="0"/>
                <a:ea typeface="微軟正黑體" panose="020B0604030504040204" pitchFamily="34" charset="-120"/>
                <a:cs typeface="Arial" panose="020B0604020202020204" pitchFamily="34" charset="0"/>
              </a:rPr>
              <a:t>Facebook</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p:txBody>
      </p:sp>
      <p:sp>
        <p:nvSpPr>
          <p:cNvPr id="54" name="文字方塊 53">
            <a:extLst>
              <a:ext uri="{FF2B5EF4-FFF2-40B4-BE49-F238E27FC236}">
                <a16:creationId xmlns:a16="http://schemas.microsoft.com/office/drawing/2014/main" id="{53CA78BF-9F5B-49B8-97A7-283594A68C5A}"/>
              </a:ext>
            </a:extLst>
          </p:cNvPr>
          <p:cNvSpPr txBox="1"/>
          <p:nvPr/>
        </p:nvSpPr>
        <p:spPr>
          <a:xfrm>
            <a:off x="1160241" y="3682913"/>
            <a:ext cx="4057791" cy="338554"/>
          </a:xfrm>
          <a:prstGeom prst="rect">
            <a:avLst/>
          </a:prstGeom>
          <a:noFill/>
        </p:spPr>
        <p:txBody>
          <a:bodyPr wrap="square" rtlCol="0">
            <a:spAutoFit/>
          </a:bodyPr>
          <a:lstStyle/>
          <a:p>
            <a:r>
              <a:rPr lang="en-US" altLang="zh-TW" sz="1600">
                <a:latin typeface="Arial" panose="020B0604020202020204" pitchFamily="34" charset="0"/>
                <a:ea typeface="微軟正黑體" panose="020B0604030504040204" pitchFamily="34" charset="-120"/>
                <a:cs typeface="Arial" panose="020B0604020202020204" pitchFamily="34" charset="0"/>
              </a:rPr>
              <a:t>YouTube</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p:txBody>
      </p:sp>
      <p:sp>
        <p:nvSpPr>
          <p:cNvPr id="56" name="文字方塊 55">
            <a:extLst>
              <a:ext uri="{FF2B5EF4-FFF2-40B4-BE49-F238E27FC236}">
                <a16:creationId xmlns:a16="http://schemas.microsoft.com/office/drawing/2014/main" id="{DEE82323-27AD-454D-80A4-E81DF8CDF2EC}"/>
              </a:ext>
            </a:extLst>
          </p:cNvPr>
          <p:cNvSpPr txBox="1"/>
          <p:nvPr/>
        </p:nvSpPr>
        <p:spPr>
          <a:xfrm>
            <a:off x="5365406" y="3682913"/>
            <a:ext cx="4057791" cy="338554"/>
          </a:xfrm>
          <a:prstGeom prst="rect">
            <a:avLst/>
          </a:prstGeom>
          <a:noFill/>
        </p:spPr>
        <p:txBody>
          <a:bodyPr wrap="square" rtlCol="0">
            <a:spAutoFit/>
          </a:bodyPr>
          <a:lstStyle/>
          <a:p>
            <a:r>
              <a:rPr lang="en-US" altLang="zh-TW" sz="1600">
                <a:latin typeface="Arial" panose="020B0604020202020204" pitchFamily="34" charset="0"/>
                <a:ea typeface="微軟正黑體" panose="020B0604030504040204" pitchFamily="34" charset="-120"/>
                <a:cs typeface="Arial" panose="020B0604020202020204" pitchFamily="34" charset="0"/>
              </a:rPr>
              <a:t>Instagram</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p:txBody>
      </p:sp>
      <p:sp>
        <p:nvSpPr>
          <p:cNvPr id="60" name="文字方塊 59">
            <a:extLst>
              <a:ext uri="{FF2B5EF4-FFF2-40B4-BE49-F238E27FC236}">
                <a16:creationId xmlns:a16="http://schemas.microsoft.com/office/drawing/2014/main" id="{9C0B2221-329F-40A1-980B-0330EF4D7BAF}"/>
              </a:ext>
            </a:extLst>
          </p:cNvPr>
          <p:cNvSpPr txBox="1"/>
          <p:nvPr/>
        </p:nvSpPr>
        <p:spPr>
          <a:xfrm>
            <a:off x="1160241" y="5255340"/>
            <a:ext cx="4057791" cy="338554"/>
          </a:xfrm>
          <a:prstGeom prst="rect">
            <a:avLst/>
          </a:prstGeom>
          <a:noFill/>
        </p:spPr>
        <p:txBody>
          <a:bodyPr wrap="square" rtlCol="0">
            <a:spAutoFit/>
          </a:bodyPr>
          <a:lstStyle/>
          <a:p>
            <a:r>
              <a:rPr lang="en-US" altLang="zh-TW" sz="1600">
                <a:latin typeface="Arial" panose="020B0604020202020204" pitchFamily="34" charset="0"/>
                <a:ea typeface="微軟正黑體" panose="020B0604030504040204" pitchFamily="34" charset="-120"/>
                <a:cs typeface="Arial" panose="020B0604020202020204" pitchFamily="34" charset="0"/>
              </a:rPr>
              <a:t>Subscribe</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787619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52663677-D207-497B-93AF-E54C7EF1C282}"/>
              </a:ext>
            </a:extLst>
          </p:cNvPr>
          <p:cNvSpPr txBox="1"/>
          <p:nvPr/>
        </p:nvSpPr>
        <p:spPr>
          <a:xfrm>
            <a:off x="384702" y="6076201"/>
            <a:ext cx="7197626" cy="556306"/>
          </a:xfrm>
          <a:prstGeom prst="rect">
            <a:avLst/>
          </a:prstGeom>
          <a:noFill/>
        </p:spPr>
        <p:txBody>
          <a:bodyPr wrap="square" rtlCol="0">
            <a:spAutoFit/>
          </a:bodyPr>
          <a:lstStyle/>
          <a:p>
            <a:pPr fontAlgn="base">
              <a:lnSpc>
                <a:spcPct val="150000"/>
              </a:lnSpc>
            </a:pPr>
            <a:r>
              <a:rPr lang="en-US" altLang="zh-TW" sz="700" spc="150">
                <a:latin typeface="微軟正黑體" panose="020B0604030504040204" pitchFamily="34" charset="-120"/>
                <a:ea typeface="微軟正黑體" panose="020B0604030504040204" pitchFamily="34" charset="-120"/>
              </a:rPr>
              <a:t>Copyright© 2022 QNAP Systems, Inc. All rights reserved. QNAP® and other names of QNAP Products are proprietary marks or registered trademarks of QNAP Systems, Inc. Other products and company names mentioned herein are trademarks of their respective holders.​​​​​​​</a:t>
            </a:r>
          </a:p>
        </p:txBody>
      </p:sp>
      <p:pic>
        <p:nvPicPr>
          <p:cNvPr id="16" name="圖形 15">
            <a:extLst>
              <a:ext uri="{FF2B5EF4-FFF2-40B4-BE49-F238E27FC236}">
                <a16:creationId xmlns:a16="http://schemas.microsoft.com/office/drawing/2014/main" id="{817AA637-4849-4F74-B8F5-F963D40A1ECA}"/>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432260" y="5557592"/>
            <a:ext cx="1335645" cy="238824"/>
          </a:xfrm>
          <a:prstGeom prst="rect">
            <a:avLst/>
          </a:prstGeom>
        </p:spPr>
      </p:pic>
      <p:cxnSp>
        <p:nvCxnSpPr>
          <p:cNvPr id="17" name="直線接點 16">
            <a:extLst>
              <a:ext uri="{FF2B5EF4-FFF2-40B4-BE49-F238E27FC236}">
                <a16:creationId xmlns:a16="http://schemas.microsoft.com/office/drawing/2014/main" id="{D4DEF53A-7D7C-47A3-A27D-61DE590BA96C}"/>
              </a:ext>
            </a:extLst>
          </p:cNvPr>
          <p:cNvCxnSpPr>
            <a:cxnSpLocks/>
          </p:cNvCxnSpPr>
          <p:nvPr/>
        </p:nvCxnSpPr>
        <p:spPr>
          <a:xfrm>
            <a:off x="432260" y="5969285"/>
            <a:ext cx="70267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473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novate toward Digital Transformation.jpg" descr="Innovate toward Digital Transformation.jpg">
            <a:extLst>
              <a:ext uri="{FF2B5EF4-FFF2-40B4-BE49-F238E27FC236}">
                <a16:creationId xmlns:a16="http://schemas.microsoft.com/office/drawing/2014/main" id="{7255B10E-82EE-4D05-B5B5-73C93B903AE5}"/>
              </a:ext>
            </a:extLst>
          </p:cNvPr>
          <p:cNvPicPr>
            <a:picLocks noChangeAspect="1"/>
          </p:cNvPicPr>
          <p:nvPr/>
        </p:nvPicPr>
        <p:blipFill rotWithShape="1">
          <a:blip r:embed="rId2"/>
          <a:srcRect l="2498" r="6917"/>
          <a:stretch/>
        </p:blipFill>
        <p:spPr>
          <a:xfrm>
            <a:off x="6639696" y="0"/>
            <a:ext cx="5552303" cy="6869077"/>
          </a:xfrm>
          <a:prstGeom prst="rect">
            <a:avLst/>
          </a:prstGeom>
          <a:ln w="12700">
            <a:miter lim="400000"/>
          </a:ln>
        </p:spPr>
      </p:pic>
      <p:sp>
        <p:nvSpPr>
          <p:cNvPr id="3" name="The three pillars of QNAP to help its clients accelerate digital transformation: Intelligent Storage, Smart Networking, and Smart Video. QNAP complies with the trend to invest in new IT infrastructure technologies and devotes to providing our client future-proof total solutions.">
            <a:extLst>
              <a:ext uri="{FF2B5EF4-FFF2-40B4-BE49-F238E27FC236}">
                <a16:creationId xmlns:a16="http://schemas.microsoft.com/office/drawing/2014/main" id="{576F5168-427D-4157-AE66-5775ECD9CAFA}"/>
              </a:ext>
            </a:extLst>
          </p:cNvPr>
          <p:cNvSpPr txBox="1"/>
          <p:nvPr/>
        </p:nvSpPr>
        <p:spPr>
          <a:xfrm>
            <a:off x="396966" y="3249191"/>
            <a:ext cx="5876243" cy="259096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nSpc>
                <a:spcPct val="150000"/>
              </a:lnSpc>
            </a:pPr>
            <a:r>
              <a:rPr lang="en-US" altLang="zh-TW" sz="1600">
                <a:latin typeface="Arial" panose="020B0604020202020204" pitchFamily="34" charset="0"/>
                <a:ea typeface="微軟正黑體" panose="020B0604030504040204" pitchFamily="34" charset="-120"/>
                <a:cs typeface="Arial" panose="020B0604020202020204" pitchFamily="34" charset="0"/>
              </a:rPr>
              <a:t>QNAP offers high-quality storage, networking and smart video products based on the principles of usability, high security, and flexible scalability. QNAP’s own factory with full-process production lines are certified to ISO 9001 Quality Management Systems, ISO 14001 Environmental Management Systems, ISO 45001 Occupational Health and Safety Management Systems, and ISO 27001 Information Security Management Systems.</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A30B11BA-843C-4D29-9396-4464420C9DBE}"/>
              </a:ext>
            </a:extLst>
          </p:cNvPr>
          <p:cNvSpPr txBox="1"/>
          <p:nvPr/>
        </p:nvSpPr>
        <p:spPr>
          <a:xfrm>
            <a:off x="304366" y="1374722"/>
            <a:ext cx="6203091" cy="1446550"/>
          </a:xfrm>
          <a:prstGeom prst="rect">
            <a:avLst/>
          </a:prstGeom>
          <a:noFill/>
        </p:spPr>
        <p:txBody>
          <a:bodyPr wrap="square" rtlCol="0">
            <a:spAutoFit/>
          </a:bodyPr>
          <a:lstStyle/>
          <a:p>
            <a:pPr>
              <a:defRPr/>
            </a:pPr>
            <a:r>
              <a:rPr lang="en-US" altLang="zh-TW" sz="4400" b="1">
                <a:latin typeface="Arial" panose="020B0604020202020204" pitchFamily="34" charset="0"/>
                <a:cs typeface="Arial" panose="020B0604020202020204" pitchFamily="34" charset="0"/>
              </a:rPr>
              <a:t>In-house Manufacturing</a:t>
            </a:r>
            <a:endParaRPr lang="zh-TW" altLang="zh-TW" sz="4400" b="1">
              <a:latin typeface="Arial" panose="020B0604020202020204" pitchFamily="34" charset="0"/>
              <a:cs typeface="Arial" panose="020B0604020202020204" pitchFamily="34" charset="0"/>
            </a:endParaRPr>
          </a:p>
        </p:txBody>
      </p:sp>
      <p:pic>
        <p:nvPicPr>
          <p:cNvPr id="5" name="圖形 4">
            <a:extLst>
              <a:ext uri="{FF2B5EF4-FFF2-40B4-BE49-F238E27FC236}">
                <a16:creationId xmlns:a16="http://schemas.microsoft.com/office/drawing/2014/main" id="{54438794-9FDE-4D37-84C5-2B1C431BA5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967" y="2995999"/>
            <a:ext cx="6927758" cy="102610"/>
          </a:xfrm>
          <a:prstGeom prst="rect">
            <a:avLst/>
          </a:prstGeom>
        </p:spPr>
      </p:pic>
    </p:spTree>
    <p:extLst>
      <p:ext uri="{BB962C8B-B14F-4D97-AF65-F5344CB8AC3E}">
        <p14:creationId xmlns:p14="http://schemas.microsoft.com/office/powerpoint/2010/main" val="3459425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04366" y="1734010"/>
            <a:ext cx="8623065" cy="1938992"/>
          </a:xfrm>
          <a:prstGeom prst="rect">
            <a:avLst/>
          </a:prstGeom>
          <a:noFill/>
        </p:spPr>
        <p:txBody>
          <a:bodyPr wrap="square" rtlCol="0">
            <a:spAutoFit/>
          </a:bodyPr>
          <a:lstStyle/>
          <a:p>
            <a:pPr algn="l"/>
            <a:r>
              <a:rPr lang="en-US" altLang="zh-TW" sz="6000" b="1">
                <a:latin typeface="Arial" panose="020B0604020202020204" pitchFamily="34" charset="0"/>
                <a:ea typeface="微軟正黑體" panose="020B0604030504040204" pitchFamily="34" charset="-120"/>
                <a:cs typeface="Arial" panose="020B0604020202020204" pitchFamily="34" charset="0"/>
              </a:rPr>
              <a:t>QNAP</a:t>
            </a:r>
          </a:p>
          <a:p>
            <a:pPr algn="l"/>
            <a:r>
              <a:rPr lang="en-US" altLang="zh-TW" sz="6000" b="1">
                <a:latin typeface="Arial" panose="020B0604020202020204" pitchFamily="34" charset="0"/>
                <a:ea typeface="微軟正黑體" panose="020B0604030504040204" pitchFamily="34" charset="-120"/>
                <a:cs typeface="Arial" panose="020B0604020202020204" pitchFamily="34" charset="0"/>
              </a:rPr>
              <a:t>Leads the Way</a:t>
            </a:r>
            <a:endParaRPr lang="zh-TW" altLang="en-US" sz="6000" b="1">
              <a:latin typeface="Arial" panose="020B0604020202020204" pitchFamily="34" charset="0"/>
              <a:ea typeface="微軟正黑體"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57CACC95-DEA0-4AE9-BD25-30AAD6D57812}"/>
              </a:ext>
            </a:extLst>
          </p:cNvPr>
          <p:cNvSpPr txBox="1"/>
          <p:nvPr/>
        </p:nvSpPr>
        <p:spPr>
          <a:xfrm>
            <a:off x="305057" y="4073832"/>
            <a:ext cx="8227339" cy="416011"/>
          </a:xfrm>
          <a:prstGeom prst="rect">
            <a:avLst/>
          </a:prstGeom>
          <a:noFill/>
        </p:spPr>
        <p:txBody>
          <a:bodyPr wrap="square" rtlCol="0">
            <a:spAutoFit/>
          </a:bodyPr>
          <a:lstStyle/>
          <a:p>
            <a:pPr>
              <a:lnSpc>
                <a:spcPct val="150000"/>
              </a:lnSpc>
            </a:pPr>
            <a:r>
              <a:rPr lang="en-US" altLang="zh-TW" sz="1600">
                <a:latin typeface="Arial" panose="020B0604020202020204" pitchFamily="34" charset="0"/>
                <a:ea typeface="微軟正黑體" panose="020B0604030504040204" pitchFamily="34" charset="-120"/>
                <a:cs typeface="Arial" panose="020B0604020202020204" pitchFamily="34" charset="0"/>
              </a:rPr>
              <a:t>Comprehensive products that reflect technology and market trends.</a:t>
            </a:r>
            <a:endParaRPr lang="zh-TW" altLang="zh-TW" sz="1600">
              <a:latin typeface="Arial" panose="020B0604020202020204" pitchFamily="34" charset="0"/>
              <a:ea typeface="微軟正黑體" panose="020B0604030504040204" pitchFamily="34" charset="-120"/>
              <a:cs typeface="Arial" panose="020B0604020202020204" pitchFamily="34" charset="0"/>
            </a:endParaRPr>
          </a:p>
        </p:txBody>
      </p:sp>
      <p:pic>
        <p:nvPicPr>
          <p:cNvPr id="7" name="圖形 6">
            <a:extLst>
              <a:ext uri="{FF2B5EF4-FFF2-40B4-BE49-F238E27FC236}">
                <a16:creationId xmlns:a16="http://schemas.microsoft.com/office/drawing/2014/main" id="{6C86F7D5-4C5A-441B-A994-AA2942B614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967" y="3806230"/>
            <a:ext cx="6927758" cy="102610"/>
          </a:xfrm>
          <a:prstGeom prst="rect">
            <a:avLst/>
          </a:prstGeom>
        </p:spPr>
      </p:pic>
    </p:spTree>
    <p:extLst>
      <p:ext uri="{BB962C8B-B14F-4D97-AF65-F5344CB8AC3E}">
        <p14:creationId xmlns:p14="http://schemas.microsoft.com/office/powerpoint/2010/main" val="192042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a:extLst>
              <a:ext uri="{FF2B5EF4-FFF2-40B4-BE49-F238E27FC236}">
                <a16:creationId xmlns:a16="http://schemas.microsoft.com/office/drawing/2014/main" id="{8CB16BE2-B3D1-4D84-A951-485B48A05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246998" y="163090"/>
            <a:ext cx="328587" cy="1900236"/>
          </a:xfrm>
          <a:prstGeom prst="rect">
            <a:avLst/>
          </a:prstGeom>
        </p:spPr>
      </p:pic>
      <p:sp>
        <p:nvSpPr>
          <p:cNvPr id="7" name="圖形 60">
            <a:extLst>
              <a:ext uri="{FF2B5EF4-FFF2-40B4-BE49-F238E27FC236}">
                <a16:creationId xmlns:a16="http://schemas.microsoft.com/office/drawing/2014/main" id="{2FAAD91B-F04E-4BF2-9DD7-F42197C58589}"/>
              </a:ext>
            </a:extLst>
          </p:cNvPr>
          <p:cNvSpPr/>
          <p:nvPr/>
        </p:nvSpPr>
        <p:spPr>
          <a:xfrm>
            <a:off x="493488" y="2649796"/>
            <a:ext cx="11207777" cy="4004284"/>
          </a:xfrm>
          <a:custGeom>
            <a:avLst/>
            <a:gdLst>
              <a:gd name="connsiteX0" fmla="*/ 0 w 11207777"/>
              <a:gd name="connsiteY0" fmla="*/ 0 h 3244554"/>
              <a:gd name="connsiteX1" fmla="*/ 11207778 w 11207777"/>
              <a:gd name="connsiteY1" fmla="*/ 0 h 3244554"/>
              <a:gd name="connsiteX2" fmla="*/ 11207778 w 11207777"/>
              <a:gd name="connsiteY2" fmla="*/ 3244555 h 3244554"/>
              <a:gd name="connsiteX3" fmla="*/ 0 w 11207777"/>
              <a:gd name="connsiteY3" fmla="*/ 3244555 h 3244554"/>
            </a:gdLst>
            <a:ahLst/>
            <a:cxnLst>
              <a:cxn ang="0">
                <a:pos x="connsiteX0" y="connsiteY0"/>
              </a:cxn>
              <a:cxn ang="0">
                <a:pos x="connsiteX1" y="connsiteY1"/>
              </a:cxn>
              <a:cxn ang="0">
                <a:pos x="connsiteX2" y="connsiteY2"/>
              </a:cxn>
              <a:cxn ang="0">
                <a:pos x="connsiteX3" y="connsiteY3"/>
              </a:cxn>
            </a:cxnLst>
            <a:rect l="l" t="t" r="r" b="b"/>
            <a:pathLst>
              <a:path w="11207777" h="3244554">
                <a:moveTo>
                  <a:pt x="0" y="0"/>
                </a:moveTo>
                <a:lnTo>
                  <a:pt x="11207778" y="0"/>
                </a:lnTo>
                <a:lnTo>
                  <a:pt x="11207778" y="3244555"/>
                </a:lnTo>
                <a:lnTo>
                  <a:pt x="0" y="3244555"/>
                </a:lnTo>
                <a:close/>
              </a:path>
            </a:pathLst>
          </a:custGeom>
          <a:solidFill>
            <a:srgbClr val="F9F9F9"/>
          </a:solidFill>
          <a:ln w="10607" cap="flat">
            <a:noFill/>
            <a:prstDash val="solid"/>
            <a:miter/>
          </a:ln>
        </p:spPr>
        <p:txBody>
          <a:bodyPr rtlCol="0" anchor="ctr"/>
          <a:lstStyle/>
          <a:p>
            <a:endParaRPr lang="zh-TW" altLang="en-US"/>
          </a:p>
        </p:txBody>
      </p:sp>
      <p:pic>
        <p:nvPicPr>
          <p:cNvPr id="31" name="圖片 30">
            <a:extLst>
              <a:ext uri="{FF2B5EF4-FFF2-40B4-BE49-F238E27FC236}">
                <a16:creationId xmlns:a16="http://schemas.microsoft.com/office/drawing/2014/main" id="{50E2D558-DA26-4711-BB43-791E242AC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599" y="2767012"/>
            <a:ext cx="757781" cy="4194053"/>
          </a:xfrm>
          <a:prstGeom prst="rect">
            <a:avLst/>
          </a:prstGeom>
        </p:spPr>
      </p:pic>
      <p:sp>
        <p:nvSpPr>
          <p:cNvPr id="8" name="文字方塊 7">
            <a:extLst>
              <a:ext uri="{FF2B5EF4-FFF2-40B4-BE49-F238E27FC236}">
                <a16:creationId xmlns:a16="http://schemas.microsoft.com/office/drawing/2014/main" id="{16B056CD-4B97-49A6-B34E-9D0931C7020A}"/>
              </a:ext>
            </a:extLst>
          </p:cNvPr>
          <p:cNvSpPr txBox="1"/>
          <p:nvPr/>
        </p:nvSpPr>
        <p:spPr>
          <a:xfrm>
            <a:off x="1463358" y="4125345"/>
            <a:ext cx="4140289" cy="992836"/>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Write amplification is an undesirable effect of SSDs, bringing challenges to flash memory performance and endurance. QNAP’s exclusive Write Coalescing algorithm is engineered for flash optimization by transforming all random writes to sequential writes along with reduced I/O. It not only effectively increases random write performance for all-flash environments but can also improve SSD lifespans.</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9B9A071D-F074-4A49-A11A-D7D7E7479F7D}"/>
              </a:ext>
            </a:extLst>
          </p:cNvPr>
          <p:cNvSpPr txBox="1"/>
          <p:nvPr/>
        </p:nvSpPr>
        <p:spPr>
          <a:xfrm>
            <a:off x="1463358" y="3901123"/>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Flash-optimized storage</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FCF8DFA6-A730-40F4-AC22-958056F77FC6}"/>
              </a:ext>
            </a:extLst>
          </p:cNvPr>
          <p:cNvSpPr txBox="1"/>
          <p:nvPr/>
        </p:nvSpPr>
        <p:spPr>
          <a:xfrm>
            <a:off x="1463358" y="5478868"/>
            <a:ext cx="4140289" cy="808170"/>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Quality of Service helps optimize resource allocation based on I/O and bandwidth for LUNs/shared folders at different service levels. QoS prioritizes the performance of business-critical applications that run concurrently with non-critical applications as well as reducing "noisy neighbor" problems.</a:t>
            </a:r>
          </a:p>
        </p:txBody>
      </p:sp>
      <p:sp>
        <p:nvSpPr>
          <p:cNvPr id="11" name="文字方塊 10">
            <a:extLst>
              <a:ext uri="{FF2B5EF4-FFF2-40B4-BE49-F238E27FC236}">
                <a16:creationId xmlns:a16="http://schemas.microsoft.com/office/drawing/2014/main" id="{3F7927C0-DD95-478A-825A-306898537862}"/>
              </a:ext>
            </a:extLst>
          </p:cNvPr>
          <p:cNvSpPr txBox="1"/>
          <p:nvPr/>
        </p:nvSpPr>
        <p:spPr>
          <a:xfrm>
            <a:off x="1463358" y="5254646"/>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Quality of service</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9AB28CEF-0DAD-4480-9F05-2BDCED25EED4}"/>
              </a:ext>
            </a:extLst>
          </p:cNvPr>
          <p:cNvSpPr txBox="1"/>
          <p:nvPr/>
        </p:nvSpPr>
        <p:spPr>
          <a:xfrm>
            <a:off x="7057623" y="4125345"/>
            <a:ext cx="4057791" cy="438838"/>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Inline data compression shrinks file sizes to lower storage I/O workloads for improved performance. It also helps optimize storage utilization of SSD over-provisioning.</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D5B0EF7F-FEAB-4536-A3B4-B63624E0E9A9}"/>
              </a:ext>
            </a:extLst>
          </p:cNvPr>
          <p:cNvSpPr txBox="1"/>
          <p:nvPr/>
        </p:nvSpPr>
        <p:spPr>
          <a:xfrm>
            <a:off x="7057623" y="3901123"/>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Inline data compression and compaction</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7DCA1133-B9FA-4EFD-AF70-26F10F5D36DD}"/>
              </a:ext>
            </a:extLst>
          </p:cNvPr>
          <p:cNvSpPr txBox="1"/>
          <p:nvPr/>
        </p:nvSpPr>
        <p:spPr>
          <a:xfrm>
            <a:off x="7057623" y="5478868"/>
            <a:ext cx="4057791" cy="808170"/>
          </a:xfrm>
          <a:prstGeom prst="rect">
            <a:avLst/>
          </a:prstGeom>
          <a:noFill/>
        </p:spPr>
        <p:txBody>
          <a:bodyPr wrap="square" rtlCol="0">
            <a:spAutoFit/>
          </a:bodyPr>
          <a:lstStyle/>
          <a:p>
            <a:pPr>
              <a:lnSpc>
                <a:spcPct val="150000"/>
              </a:lnSpc>
              <a:spcBef>
                <a:spcPts val="1800"/>
              </a:spcBef>
            </a:pPr>
            <a:r>
              <a:rPr lang="en-US" altLang="zh-TW" sz="800">
                <a:latin typeface="Arial" panose="020B0604020202020204" pitchFamily="34" charset="0"/>
                <a:ea typeface="微軟正黑體" panose="020B0604030504040204" pitchFamily="34" charset="-120"/>
                <a:cs typeface="Arial" panose="020B0604020202020204" pitchFamily="34" charset="0"/>
              </a:rPr>
              <a:t>While almost all SSDs have shown consistent write performance degradation, TRIM helps overcome write performance drops. SSD TRIM allows the system to inform SSDs to delete unneeded data blocks. Deletion tasks are processed during system idle times, meaning it does not have to wait for when new data is written to the block.</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17" name="文字方塊 16">
            <a:extLst>
              <a:ext uri="{FF2B5EF4-FFF2-40B4-BE49-F238E27FC236}">
                <a16:creationId xmlns:a16="http://schemas.microsoft.com/office/drawing/2014/main" id="{E1B20F9F-1E6D-434B-A518-E45459933A89}"/>
              </a:ext>
            </a:extLst>
          </p:cNvPr>
          <p:cNvSpPr txBox="1"/>
          <p:nvPr/>
        </p:nvSpPr>
        <p:spPr>
          <a:xfrm>
            <a:off x="7057623" y="5254646"/>
            <a:ext cx="4057791" cy="276999"/>
          </a:xfrm>
          <a:prstGeom prst="rect">
            <a:avLst/>
          </a:prstGeom>
          <a:noFill/>
        </p:spPr>
        <p:txBody>
          <a:bodyPr wrap="square" rtlCol="0">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SSD TRIM</a:t>
            </a:r>
            <a:endParaRPr lang="zh-TW" altLang="zh-TW" sz="1200" b="1">
              <a:latin typeface="Arial" panose="020B0604020202020204" pitchFamily="34" charset="0"/>
              <a:ea typeface="微軟正黑體" panose="020B0604030504040204" pitchFamily="34" charset="-120"/>
              <a:cs typeface="Arial" panose="020B0604020202020204" pitchFamily="34" charset="0"/>
            </a:endParaRPr>
          </a:p>
        </p:txBody>
      </p:sp>
      <p:cxnSp>
        <p:nvCxnSpPr>
          <p:cNvPr id="19" name="直線接點 18">
            <a:extLst>
              <a:ext uri="{FF2B5EF4-FFF2-40B4-BE49-F238E27FC236}">
                <a16:creationId xmlns:a16="http://schemas.microsoft.com/office/drawing/2014/main" id="{CDEB0931-D53E-4BD5-BDAE-434F49297CD2}"/>
              </a:ext>
            </a:extLst>
          </p:cNvPr>
          <p:cNvCxnSpPr/>
          <p:nvPr/>
        </p:nvCxnSpPr>
        <p:spPr>
          <a:xfrm>
            <a:off x="11702803"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6" name="圖形 5">
            <a:extLst>
              <a:ext uri="{FF2B5EF4-FFF2-40B4-BE49-F238E27FC236}">
                <a16:creationId xmlns:a16="http://schemas.microsoft.com/office/drawing/2014/main" id="{96996853-F457-489B-8B64-F6FD01391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234785" y="2835816"/>
            <a:ext cx="1229772" cy="701898"/>
          </a:xfrm>
          <a:prstGeom prst="rect">
            <a:avLst/>
          </a:prstGeom>
        </p:spPr>
      </p:pic>
      <p:cxnSp>
        <p:nvCxnSpPr>
          <p:cNvPr id="18" name="直線接點 17">
            <a:extLst>
              <a:ext uri="{FF2B5EF4-FFF2-40B4-BE49-F238E27FC236}">
                <a16:creationId xmlns:a16="http://schemas.microsoft.com/office/drawing/2014/main" id="{0329BCDF-DEE5-4F00-A1B1-42608249605A}"/>
              </a:ext>
            </a:extLst>
          </p:cNvPr>
          <p:cNvCxnSpPr/>
          <p:nvPr/>
        </p:nvCxnSpPr>
        <p:spPr>
          <a:xfrm>
            <a:off x="493488" y="184597"/>
            <a:ext cx="0" cy="64523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1" name="圖形 20">
            <a:extLst>
              <a:ext uri="{FF2B5EF4-FFF2-40B4-BE49-F238E27FC236}">
                <a16:creationId xmlns:a16="http://schemas.microsoft.com/office/drawing/2014/main" id="{6B55F82B-511E-465F-828E-38D0AF46FF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74900" y="5331229"/>
            <a:ext cx="252000" cy="325500"/>
          </a:xfrm>
          <a:prstGeom prst="rect">
            <a:avLst/>
          </a:prstGeom>
        </p:spPr>
      </p:pic>
      <p:pic>
        <p:nvPicPr>
          <p:cNvPr id="23" name="圖形 22">
            <a:extLst>
              <a:ext uri="{FF2B5EF4-FFF2-40B4-BE49-F238E27FC236}">
                <a16:creationId xmlns:a16="http://schemas.microsoft.com/office/drawing/2014/main" id="{195115C6-0680-40E9-86EB-C1E6BCBD42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3953" y="3935962"/>
            <a:ext cx="314182" cy="324000"/>
          </a:xfrm>
          <a:prstGeom prst="rect">
            <a:avLst/>
          </a:prstGeom>
        </p:spPr>
      </p:pic>
      <p:pic>
        <p:nvPicPr>
          <p:cNvPr id="25" name="圖形 24">
            <a:extLst>
              <a:ext uri="{FF2B5EF4-FFF2-40B4-BE49-F238E27FC236}">
                <a16:creationId xmlns:a16="http://schemas.microsoft.com/office/drawing/2014/main" id="{12077C41-1269-445A-B099-A28DF1D4C5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6747" y="3917811"/>
            <a:ext cx="294545" cy="324000"/>
          </a:xfrm>
          <a:prstGeom prst="rect">
            <a:avLst/>
          </a:prstGeom>
        </p:spPr>
      </p:pic>
      <p:pic>
        <p:nvPicPr>
          <p:cNvPr id="27" name="圖形 26">
            <a:extLst>
              <a:ext uri="{FF2B5EF4-FFF2-40B4-BE49-F238E27FC236}">
                <a16:creationId xmlns:a16="http://schemas.microsoft.com/office/drawing/2014/main" id="{557969AA-1BD4-4FFF-9E3C-7303F6D549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7292" y="5331229"/>
            <a:ext cx="324000" cy="274909"/>
          </a:xfrm>
          <a:prstGeom prst="rect">
            <a:avLst/>
          </a:prstGeom>
        </p:spPr>
      </p:pic>
      <p:pic>
        <p:nvPicPr>
          <p:cNvPr id="29" name="圖形 28">
            <a:extLst>
              <a:ext uri="{FF2B5EF4-FFF2-40B4-BE49-F238E27FC236}">
                <a16:creationId xmlns:a16="http://schemas.microsoft.com/office/drawing/2014/main" id="{DF6E8289-4FAA-4354-9A5E-8F01BDC632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31571" y="1707776"/>
            <a:ext cx="1363493" cy="778220"/>
          </a:xfrm>
          <a:prstGeom prst="rect">
            <a:avLst/>
          </a:prstGeom>
        </p:spPr>
      </p:pic>
      <p:pic>
        <p:nvPicPr>
          <p:cNvPr id="28" name="圖片 27" descr="一張含有 文字, 電子用品, 電腦, 鍵盤 的圖片&#10;&#10;自動產生的描述">
            <a:extLst>
              <a:ext uri="{FF2B5EF4-FFF2-40B4-BE49-F238E27FC236}">
                <a16:creationId xmlns:a16="http://schemas.microsoft.com/office/drawing/2014/main" id="{46ADF162-0789-4471-86C5-0ADCEFB115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6747" y="1266178"/>
            <a:ext cx="8926159" cy="2342998"/>
          </a:xfrm>
          <a:prstGeom prst="rect">
            <a:avLst/>
          </a:prstGeom>
        </p:spPr>
      </p:pic>
      <p:sp>
        <p:nvSpPr>
          <p:cNvPr id="12" name="文字方塊 11">
            <a:extLst>
              <a:ext uri="{FF2B5EF4-FFF2-40B4-BE49-F238E27FC236}">
                <a16:creationId xmlns:a16="http://schemas.microsoft.com/office/drawing/2014/main" id="{022CF64A-84D4-4C5B-B290-727C4CF22810}"/>
              </a:ext>
            </a:extLst>
          </p:cNvPr>
          <p:cNvSpPr txBox="1"/>
          <p:nvPr/>
        </p:nvSpPr>
        <p:spPr>
          <a:xfrm>
            <a:off x="1687091" y="527974"/>
            <a:ext cx="9756553" cy="707886"/>
          </a:xfrm>
          <a:prstGeom prst="rect">
            <a:avLst/>
          </a:prstGeom>
          <a:noFill/>
        </p:spPr>
        <p:txBody>
          <a:bodyPr wrap="square" rtlCol="0">
            <a:spAutoFit/>
          </a:bodyPr>
          <a:lstStyle/>
          <a:p>
            <a:pPr>
              <a:defRPr/>
            </a:pPr>
            <a:r>
              <a:rPr lang="en-US" altLang="zh-TW" sz="4000" b="1" dirty="0">
                <a:latin typeface="Arial" panose="020B0604020202020204" pitchFamily="34" charset="0"/>
                <a:cs typeface="Arial" panose="020B0604020202020204" pitchFamily="34" charset="0"/>
              </a:rPr>
              <a:t>All-flash storage.</a:t>
            </a:r>
            <a:r>
              <a:rPr lang="zh-TW" altLang="en-US" sz="4000" b="1" dirty="0">
                <a:latin typeface="Arial" panose="020B0604020202020204" pitchFamily="34" charset="0"/>
                <a:cs typeface="Arial" panose="020B0604020202020204" pitchFamily="34" charset="0"/>
              </a:rPr>
              <a:t> </a:t>
            </a:r>
            <a:r>
              <a:rPr lang="en-US" altLang="zh-TW" sz="4000" b="1" dirty="0">
                <a:latin typeface="Arial" panose="020B0604020202020204" pitchFamily="34" charset="0"/>
                <a:cs typeface="Arial" panose="020B0604020202020204" pitchFamily="34" charset="0"/>
              </a:rPr>
              <a:t>Ultimate performance.</a:t>
            </a:r>
            <a:endParaRPr lang="zh-TW" altLang="en-US" sz="4000" b="1" dirty="0">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E3D0FF39-EF66-4C86-A4B0-476D50EA6A30}"/>
              </a:ext>
            </a:extLst>
          </p:cNvPr>
          <p:cNvSpPr txBox="1"/>
          <p:nvPr/>
        </p:nvSpPr>
        <p:spPr>
          <a:xfrm>
            <a:off x="1685872" y="1187814"/>
            <a:ext cx="9110539" cy="547522"/>
          </a:xfrm>
          <a:prstGeom prst="rect">
            <a:avLst/>
          </a:prstGeom>
          <a:noFill/>
        </p:spPr>
        <p:txBody>
          <a:bodyPr wrap="square" rtlCol="0">
            <a:spAutoFit/>
          </a:bodyPr>
          <a:lstStyle/>
          <a:p>
            <a:pPr>
              <a:lnSpc>
                <a:spcPct val="130000"/>
              </a:lnSpc>
            </a:pPr>
            <a:r>
              <a:rPr lang="en-US" altLang="zh-TW" sz="1200">
                <a:latin typeface="Arial" panose="020B0604020202020204" pitchFamily="34" charset="0"/>
                <a:ea typeface="微軟正黑體" panose="020B0604030504040204" pitchFamily="34" charset="-120"/>
                <a:cs typeface="Arial" panose="020B0604020202020204" pitchFamily="34" charset="0"/>
              </a:rPr>
              <a:t>QNAP‘s All-Flash Storage Solutions feature ZFS data reduction and SSD optimization technologies</a:t>
            </a:r>
            <a:r>
              <a:rPr lang="zh-TW" altLang="en-US" sz="1200">
                <a:latin typeface="Arial" panose="020B0604020202020204" pitchFamily="34" charset="0"/>
                <a:ea typeface="微軟正黑體" panose="020B0604030504040204" pitchFamily="34" charset="-120"/>
                <a:cs typeface="Arial" panose="020B0604020202020204" pitchFamily="34" charset="0"/>
              </a:rPr>
              <a:t> </a:t>
            </a:r>
            <a:r>
              <a:rPr lang="en-US" altLang="zh-TW" sz="1200">
                <a:latin typeface="Arial" panose="020B0604020202020204" pitchFamily="34" charset="0"/>
                <a:ea typeface="微軟正黑體" panose="020B0604030504040204" pitchFamily="34" charset="-120"/>
                <a:cs typeface="Arial" panose="020B0604020202020204" pitchFamily="34" charset="0"/>
              </a:rPr>
              <a:t>to maximize SSD performance and lifespan - perfect for keeping your business agile and efficient!</a:t>
            </a:r>
            <a:endParaRPr lang="zh-TW" altLang="zh-TW" sz="12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442370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字方塊 30">
            <a:extLst>
              <a:ext uri="{FF2B5EF4-FFF2-40B4-BE49-F238E27FC236}">
                <a16:creationId xmlns:a16="http://schemas.microsoft.com/office/drawing/2014/main" id="{4F151E20-8889-49D9-8B49-0CFDE0CF30FE}"/>
              </a:ext>
            </a:extLst>
          </p:cNvPr>
          <p:cNvSpPr txBox="1"/>
          <p:nvPr/>
        </p:nvSpPr>
        <p:spPr>
          <a:xfrm>
            <a:off x="733873" y="2479369"/>
            <a:ext cx="5252257" cy="3370666"/>
          </a:xfrm>
          <a:prstGeom prst="rect">
            <a:avLst/>
          </a:prstGeom>
          <a:noFill/>
        </p:spPr>
        <p:txBody>
          <a:bodyPr wrap="square" rtlCol="0">
            <a:spAutoFit/>
          </a:bodyPr>
          <a:lstStyle/>
          <a:p>
            <a:pPr>
              <a:lnSpc>
                <a:spcPct val="150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rPr>
              <a:t>Enterprise services and applications usually rely on fast responses and non-interrupted servers. When unpredictable bursts of traffic or inadequate performance occurs, slow servers will directly impact ongoing business operations and end-users. QNAP’s all-flash solution can help maintain consistent, stable, and fast servers with flexible storage space. To assist in optimizing SSD investments, we also provide technologies for extending SSD lifespan.</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717DF29D-2831-4EC4-B20A-5844DADE605A}"/>
              </a:ext>
            </a:extLst>
          </p:cNvPr>
          <p:cNvSpPr txBox="1"/>
          <p:nvPr/>
        </p:nvSpPr>
        <p:spPr>
          <a:xfrm>
            <a:off x="733873"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Background</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432EFB68-86F0-4688-A23C-1916627850B8}"/>
              </a:ext>
            </a:extLst>
          </p:cNvPr>
          <p:cNvSpPr txBox="1"/>
          <p:nvPr/>
        </p:nvSpPr>
        <p:spPr>
          <a:xfrm>
            <a:off x="6284069" y="2479369"/>
            <a:ext cx="5512979" cy="4253537"/>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400">
                <a:latin typeface="Arial" panose="020B0604020202020204" pitchFamily="34" charset="0"/>
                <a:cs typeface="Arial" panose="020B0604020202020204" pitchFamily="34" charset="0"/>
              </a:rPr>
              <a:t>Inline data deduplication, compression, and compaction</a:t>
            </a:r>
          </a:p>
          <a:p>
            <a:pPr marL="180975" lvl="0" indent="-180975">
              <a:lnSpc>
                <a:spcPct val="150000"/>
              </a:lnSpc>
              <a:buFont typeface="Arial" panose="020B0604020202020204" pitchFamily="34" charset="0"/>
              <a:buChar char="•"/>
            </a:pPr>
            <a:r>
              <a:rPr lang="en-US" altLang="zh-TW" sz="1400">
                <a:latin typeface="Arial" panose="020B0604020202020204" pitchFamily="34" charset="0"/>
                <a:cs typeface="Arial" panose="020B0604020202020204" pitchFamily="34" charset="0"/>
              </a:rPr>
              <a:t>QSAL (QNAP SSD anti-wear leveling)</a:t>
            </a:r>
          </a:p>
          <a:p>
            <a:pPr marL="180975" lvl="0" indent="-180975">
              <a:lnSpc>
                <a:spcPct val="150000"/>
              </a:lnSpc>
              <a:buFont typeface="Arial" panose="020B0604020202020204" pitchFamily="34" charset="0"/>
              <a:buChar char="•"/>
            </a:pPr>
            <a:r>
              <a:rPr lang="en-US" altLang="zh-TW" sz="1400">
                <a:latin typeface="Arial" panose="020B0604020202020204" pitchFamily="34" charset="0"/>
                <a:cs typeface="Arial" panose="020B0604020202020204" pitchFamily="34" charset="0"/>
              </a:rPr>
              <a:t>Write Coalescing </a:t>
            </a:r>
          </a:p>
          <a:p>
            <a:pPr marL="180975" lvl="0" indent="-180975">
              <a:lnSpc>
                <a:spcPct val="150000"/>
              </a:lnSpc>
              <a:buFont typeface="Arial" panose="020B0604020202020204" pitchFamily="34" charset="0"/>
              <a:buChar char="•"/>
            </a:pPr>
            <a:r>
              <a:rPr lang="en-US" altLang="zh-TW" sz="1400">
                <a:latin typeface="Arial" panose="020B0604020202020204" pitchFamily="34" charset="0"/>
                <a:cs typeface="Arial" panose="020B0604020202020204" pitchFamily="34" charset="0"/>
              </a:rPr>
              <a:t>Software-defined over-provisioning</a:t>
            </a:r>
          </a:p>
          <a:p>
            <a:pPr marL="180975" lvl="0" indent="-180975">
              <a:lnSpc>
                <a:spcPct val="150000"/>
              </a:lnSpc>
              <a:buFont typeface="Arial" panose="020B0604020202020204" pitchFamily="34" charset="0"/>
              <a:buChar char="•"/>
            </a:pPr>
            <a:r>
              <a:rPr lang="en-US" altLang="zh-TW" sz="1400">
                <a:latin typeface="Arial" panose="020B0604020202020204" pitchFamily="34" charset="0"/>
                <a:cs typeface="Arial" panose="020B0604020202020204" pitchFamily="34" charset="0"/>
              </a:rPr>
              <a:t>QoS - Gain optimal resource allocation for LUNs/shared folders at different service levels</a:t>
            </a:r>
          </a:p>
          <a:p>
            <a:pPr marL="180975" lvl="0" indent="-180975">
              <a:lnSpc>
                <a:spcPct val="150000"/>
              </a:lnSpc>
              <a:buFont typeface="Arial" panose="020B0604020202020204" pitchFamily="34" charset="0"/>
              <a:buChar char="•"/>
            </a:pPr>
            <a:r>
              <a:rPr lang="en-US" altLang="zh-TW" sz="1400">
                <a:latin typeface="Arial" panose="020B0604020202020204" pitchFamily="34" charset="0"/>
                <a:cs typeface="Arial" panose="020B0604020202020204" pitchFamily="34" charset="0"/>
              </a:rPr>
              <a:t>SSD TRIM - Cleans deleted data blocks during system idle time to maintain SSD write performance</a:t>
            </a:r>
          </a:p>
          <a:p>
            <a:pPr marL="180975" lvl="0" indent="-180975">
              <a:lnSpc>
                <a:spcPct val="150000"/>
              </a:lnSpc>
              <a:buFont typeface="Arial" panose="020B0604020202020204" pitchFamily="34" charset="0"/>
              <a:buChar char="•"/>
            </a:pPr>
            <a:r>
              <a:rPr lang="en-US" altLang="zh-TW" sz="1400">
                <a:latin typeface="Arial" panose="020B0604020202020204" pitchFamily="34" charset="0"/>
                <a:cs typeface="Arial" panose="020B0604020202020204" pitchFamily="34" charset="0"/>
              </a:rPr>
              <a:t>Support RDMA</a:t>
            </a:r>
          </a:p>
          <a:p>
            <a:pPr marL="180975" lvl="0" indent="-180975">
              <a:lnSpc>
                <a:spcPct val="150000"/>
              </a:lnSpc>
              <a:buFont typeface="Arial" panose="020B0604020202020204" pitchFamily="34" charset="0"/>
              <a:buChar char="•"/>
            </a:pPr>
            <a:r>
              <a:rPr lang="en-US" altLang="zh-TW" sz="1400">
                <a:latin typeface="Arial" panose="020B0604020202020204" pitchFamily="34" charset="0"/>
                <a:cs typeface="Arial" panose="020B0604020202020204" pitchFamily="34" charset="0"/>
              </a:rPr>
              <a:t>High-availability technologies</a:t>
            </a:r>
          </a:p>
          <a:p>
            <a:pPr marL="180975" lvl="0" indent="-180975">
              <a:lnSpc>
                <a:spcPct val="150000"/>
              </a:lnSpc>
              <a:buFont typeface="Arial" panose="020B0604020202020204" pitchFamily="34" charset="0"/>
              <a:buChar char="•"/>
            </a:pPr>
            <a:r>
              <a:rPr lang="en-US" altLang="zh-TW" sz="1400">
                <a:latin typeface="Arial" panose="020B0604020202020204" pitchFamily="34" charset="0"/>
                <a:cs typeface="Arial" panose="020B0604020202020204" pitchFamily="34" charset="0"/>
              </a:rPr>
              <a:t>Active-active storage system architecture</a:t>
            </a:r>
          </a:p>
          <a:p>
            <a:pPr marL="180975" lvl="0" indent="-180975">
              <a:lnSpc>
                <a:spcPct val="150000"/>
              </a:lnSpc>
              <a:buFont typeface="Arial" panose="020B0604020202020204" pitchFamily="34" charset="0"/>
              <a:buChar char="•"/>
            </a:pPr>
            <a:r>
              <a:rPr lang="en-US" altLang="zh-TW" sz="1400">
                <a:latin typeface="Arial" panose="020B0604020202020204" pitchFamily="34" charset="0"/>
                <a:cs typeface="Arial" panose="020B0604020202020204" pitchFamily="34" charset="0"/>
              </a:rPr>
              <a:t>Supports up to 100Gb Ethernet</a:t>
            </a:r>
          </a:p>
          <a:p>
            <a:pPr marL="180975" lvl="0" indent="-180975">
              <a:lnSpc>
                <a:spcPct val="150000"/>
              </a:lnSpc>
              <a:buFont typeface="Arial" panose="020B0604020202020204" pitchFamily="34" charset="0"/>
              <a:buChar char="•"/>
            </a:pPr>
            <a:r>
              <a:rPr lang="en-US" altLang="zh-TW" sz="1400">
                <a:latin typeface="Arial" panose="020B0604020202020204" pitchFamily="34" charset="0"/>
                <a:cs typeface="Arial" panose="020B0604020202020204" pitchFamily="34" charset="0"/>
              </a:rPr>
              <a:t>Snapshot and Real-time </a:t>
            </a:r>
            <a:r>
              <a:rPr lang="en-US" altLang="zh-TW" sz="1400" err="1">
                <a:latin typeface="Arial" panose="020B0604020202020204" pitchFamily="34" charset="0"/>
                <a:cs typeface="Arial" panose="020B0604020202020204" pitchFamily="34" charset="0"/>
              </a:rPr>
              <a:t>SnapSync</a:t>
            </a:r>
            <a:endParaRPr lang="zh-TW" altLang="zh-TW" sz="14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3D882C9A-C05E-40EC-9BF9-5959C0D3BCD6}"/>
              </a:ext>
            </a:extLst>
          </p:cNvPr>
          <p:cNvSpPr txBox="1"/>
          <p:nvPr/>
        </p:nvSpPr>
        <p:spPr>
          <a:xfrm>
            <a:off x="6284069" y="2055358"/>
            <a:ext cx="4057791"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Solutions &amp; Technologies</a:t>
            </a:r>
            <a:endParaRPr lang="zh-TW" altLang="zh-TW" sz="2000" b="1">
              <a:latin typeface="Arial" panose="020B0604020202020204" pitchFamily="34" charset="0"/>
              <a:ea typeface="微軟正黑體" panose="020B0604030504040204" pitchFamily="34" charset="-120"/>
              <a:cs typeface="Arial" panose="020B0604020202020204" pitchFamily="34" charset="0"/>
            </a:endParaRPr>
          </a:p>
        </p:txBody>
      </p:sp>
      <p:pic>
        <p:nvPicPr>
          <p:cNvPr id="45" name="圖形 44">
            <a:extLst>
              <a:ext uri="{FF2B5EF4-FFF2-40B4-BE49-F238E27FC236}">
                <a16:creationId xmlns:a16="http://schemas.microsoft.com/office/drawing/2014/main" id="{1270FCDD-20E2-433B-9EBF-EB8F4928AF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04493" y="1765521"/>
            <a:ext cx="1229772" cy="701898"/>
          </a:xfrm>
          <a:prstGeom prst="rect">
            <a:avLst/>
          </a:prstGeom>
        </p:spPr>
      </p:pic>
      <p:sp>
        <p:nvSpPr>
          <p:cNvPr id="2" name="標題 1">
            <a:extLst>
              <a:ext uri="{FF2B5EF4-FFF2-40B4-BE49-F238E27FC236}">
                <a16:creationId xmlns:a16="http://schemas.microsoft.com/office/drawing/2014/main" id="{49932154-254C-4F88-AA93-539F11AC1713}"/>
              </a:ext>
            </a:extLst>
          </p:cNvPr>
          <p:cNvSpPr>
            <a:spLocks noGrp="1"/>
          </p:cNvSpPr>
          <p:nvPr>
            <p:ph type="title"/>
          </p:nvPr>
        </p:nvSpPr>
        <p:spPr/>
        <p:txBody>
          <a:bodyPr/>
          <a:lstStyle/>
          <a:p>
            <a:r>
              <a:rPr lang="en-US" altLang="zh-TW">
                <a:solidFill>
                  <a:schemeClr val="tx1"/>
                </a:solidFill>
              </a:rPr>
              <a:t>All-flash Solutions for Critical Missions</a:t>
            </a:r>
            <a:endParaRPr lang="zh-TW" altLang="en-US"/>
          </a:p>
        </p:txBody>
      </p:sp>
    </p:spTree>
    <p:extLst>
      <p:ext uri="{BB962C8B-B14F-4D97-AF65-F5344CB8AC3E}">
        <p14:creationId xmlns:p14="http://schemas.microsoft.com/office/powerpoint/2010/main" val="193849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BCB45A8-B0D1-4903-B355-1AC92FCCE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42" y="596385"/>
            <a:ext cx="9913553" cy="5665230"/>
          </a:xfrm>
          <a:prstGeom prst="rect">
            <a:avLst/>
          </a:prstGeom>
        </p:spPr>
      </p:pic>
      <p:pic>
        <p:nvPicPr>
          <p:cNvPr id="38" name="圖形 37">
            <a:extLst>
              <a:ext uri="{FF2B5EF4-FFF2-40B4-BE49-F238E27FC236}">
                <a16:creationId xmlns:a16="http://schemas.microsoft.com/office/drawing/2014/main" id="{AF0C8076-864D-4374-9E5A-0780334AC4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7200" y="-1"/>
            <a:ext cx="2844801" cy="6857999"/>
          </a:xfrm>
          <a:prstGeom prst="rect">
            <a:avLst/>
          </a:prstGeom>
        </p:spPr>
      </p:pic>
      <p:pic>
        <p:nvPicPr>
          <p:cNvPr id="50" name="圖形 49">
            <a:extLst>
              <a:ext uri="{FF2B5EF4-FFF2-40B4-BE49-F238E27FC236}">
                <a16:creationId xmlns:a16="http://schemas.microsoft.com/office/drawing/2014/main" id="{E29337AA-FFDE-4225-ADB8-9D7B07942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1170404" y="375045"/>
            <a:ext cx="1229772" cy="701898"/>
          </a:xfrm>
          <a:prstGeom prst="rect">
            <a:avLst/>
          </a:prstGeom>
        </p:spPr>
      </p:pic>
      <p:sp>
        <p:nvSpPr>
          <p:cNvPr id="25" name="文字方塊 24">
            <a:extLst>
              <a:ext uri="{FF2B5EF4-FFF2-40B4-BE49-F238E27FC236}">
                <a16:creationId xmlns:a16="http://schemas.microsoft.com/office/drawing/2014/main" id="{B1BDC490-491E-4DBC-AC93-0C3293231C0E}"/>
              </a:ext>
            </a:extLst>
          </p:cNvPr>
          <p:cNvSpPr txBox="1"/>
          <p:nvPr/>
        </p:nvSpPr>
        <p:spPr>
          <a:xfrm>
            <a:off x="9495118" y="967255"/>
            <a:ext cx="2671484" cy="3930371"/>
          </a:xfrm>
          <a:prstGeom prst="rect">
            <a:avLst/>
          </a:prstGeom>
          <a:noFill/>
        </p:spPr>
        <p:txBody>
          <a:bodyPr wrap="square" rtlCol="0">
            <a:spAutoFit/>
          </a:bodyPr>
          <a:lstStyle/>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Cost-effective large storage space</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Low-latency performance for server operations </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Data-intensive computing abilities</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Dual-controller design for service stability</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Extended SSD lifespan</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High-speed connection from servers to NAS</a:t>
            </a:r>
          </a:p>
          <a:p>
            <a:pPr marL="180975" lvl="0" indent="-180975">
              <a:lnSpc>
                <a:spcPct val="150000"/>
              </a:lnSpc>
              <a:buFont typeface="Arial" panose="020B0604020202020204" pitchFamily="34" charset="0"/>
              <a:buChar char="•"/>
            </a:pPr>
            <a:r>
              <a:rPr lang="en-US" altLang="zh-TW" sz="1400">
                <a:solidFill>
                  <a:schemeClr val="bg1"/>
                </a:solidFill>
                <a:latin typeface="Arial" panose="020B0604020202020204" pitchFamily="34" charset="0"/>
                <a:cs typeface="Arial" panose="020B0604020202020204" pitchFamily="34" charset="0"/>
              </a:rPr>
              <a:t>High data integrity</a:t>
            </a:r>
            <a:endParaRPr lang="zh-TW" altLang="en-US" sz="1400">
              <a:solidFill>
                <a:schemeClr val="bg1"/>
              </a:solidFill>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50F706FA-E902-4E63-A4BA-8C312D7061B2}"/>
              </a:ext>
            </a:extLst>
          </p:cNvPr>
          <p:cNvSpPr txBox="1"/>
          <p:nvPr/>
        </p:nvSpPr>
        <p:spPr>
          <a:xfrm>
            <a:off x="9495117" y="527060"/>
            <a:ext cx="2671485" cy="461665"/>
          </a:xfrm>
          <a:prstGeom prst="rect">
            <a:avLst/>
          </a:prstGeom>
          <a:noFill/>
        </p:spPr>
        <p:txBody>
          <a:bodyPr wrap="square" rtlCol="0">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Benefits</a:t>
            </a:r>
            <a:endParaRPr lang="zh-TW"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633730897"/>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1">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4256</Words>
  <Application>Microsoft Office PowerPoint</Application>
  <PresentationFormat>寬螢幕</PresentationFormat>
  <Paragraphs>354</Paragraphs>
  <Slides>42</Slides>
  <Notes>4</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42</vt:i4>
      </vt:variant>
    </vt:vector>
  </HeadingPairs>
  <TitlesOfParts>
    <vt:vector size="46" baseType="lpstr">
      <vt:lpstr>微軟正黑體</vt:lpstr>
      <vt:lpstr>Arial</vt:lpstr>
      <vt:lpstr>Calibri</vt:lpstr>
      <vt:lpstr>Office 佈景主題</vt:lpstr>
      <vt:lpstr>PowerPoint 簡報</vt:lpstr>
      <vt:lpstr>PowerPoint 簡報</vt:lpstr>
      <vt:lpstr>PowerPoint 簡報</vt:lpstr>
      <vt:lpstr>PowerPoint 簡報</vt:lpstr>
      <vt:lpstr>PowerPoint 簡報</vt:lpstr>
      <vt:lpstr>PowerPoint 簡報</vt:lpstr>
      <vt:lpstr>PowerPoint 簡報</vt:lpstr>
      <vt:lpstr>All-flash Solutions for Critical Missions</vt:lpstr>
      <vt:lpstr>PowerPoint 簡報</vt:lpstr>
      <vt:lpstr>PowerPoint 簡報</vt:lpstr>
      <vt:lpstr>Comprehensive Backup Solutions</vt:lpstr>
      <vt:lpstr>PowerPoint 簡報</vt:lpstr>
      <vt:lpstr>Enterprise Class Data Protection  and File System (QuTS hero)</vt:lpstr>
      <vt:lpstr>PowerPoint 簡報</vt:lpstr>
      <vt:lpstr>Hybrid Cloud Solutions</vt:lpstr>
      <vt:lpstr>PowerPoint 簡報</vt:lpstr>
      <vt:lpstr>PowerPoint 簡報</vt:lpstr>
      <vt:lpstr>PowerPoint 簡報</vt:lpstr>
      <vt:lpstr>PowerPoint 簡報</vt:lpstr>
      <vt:lpstr>High-speed Connectivity Solutions</vt:lpstr>
      <vt:lpstr>PowerPoint 簡報</vt:lpstr>
      <vt:lpstr>PowerPoint 簡報</vt:lpstr>
      <vt:lpstr>Storage Expansion</vt:lpstr>
      <vt:lpstr>PowerPoint 簡報</vt:lpstr>
      <vt:lpstr>PowerPoint 簡報</vt:lpstr>
      <vt:lpstr>Smart Surveillance Solutions</vt:lpstr>
      <vt:lpstr>PowerPoint 簡報</vt:lpstr>
      <vt:lpstr>PowerPoint 簡報</vt:lpstr>
      <vt:lpstr>Team Collaboration Solutions</vt:lpstr>
      <vt:lpstr>PowerPoint 簡報</vt:lpstr>
      <vt:lpstr>PowerPoint 簡報</vt:lpstr>
      <vt:lpstr>PowerPoint 簡報</vt:lpstr>
      <vt:lpstr>SD-WAN Network Management Solutions</vt:lpstr>
      <vt:lpstr>PowerPoint 簡報</vt:lpstr>
      <vt:lpstr>Multi-site IT Management Solutions</vt:lpstr>
      <vt:lpstr>PowerPoint 簡報</vt:lpstr>
      <vt:lpstr>PowerPoint 簡報</vt:lpstr>
      <vt:lpstr>Enterprise-level Video  Conferencing Solutions</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Sabrina Wang 王儷蓉</cp:lastModifiedBy>
  <cp:revision>3</cp:revision>
  <dcterms:created xsi:type="dcterms:W3CDTF">2021-03-26T08:21:54Z</dcterms:created>
  <dcterms:modified xsi:type="dcterms:W3CDTF">2022-02-25T01:45:50Z</dcterms:modified>
</cp:coreProperties>
</file>