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6" r:id="rId1"/>
  </p:sldMasterIdLst>
  <p:notesMasterIdLst>
    <p:notesMasterId r:id="rId49"/>
  </p:notesMasterIdLst>
  <p:sldIdLst>
    <p:sldId id="256" r:id="rId2"/>
    <p:sldId id="314" r:id="rId3"/>
    <p:sldId id="315" r:id="rId4"/>
    <p:sldId id="316" r:id="rId5"/>
    <p:sldId id="317" r:id="rId6"/>
    <p:sldId id="318" r:id="rId7"/>
    <p:sldId id="327" r:id="rId8"/>
    <p:sldId id="365" r:id="rId9"/>
    <p:sldId id="374" r:id="rId10"/>
    <p:sldId id="368" r:id="rId11"/>
    <p:sldId id="370" r:id="rId12"/>
    <p:sldId id="324" r:id="rId13"/>
    <p:sldId id="381" r:id="rId14"/>
    <p:sldId id="326" r:id="rId15"/>
    <p:sldId id="373" r:id="rId16"/>
    <p:sldId id="330" r:id="rId17"/>
    <p:sldId id="332" r:id="rId18"/>
    <p:sldId id="416" r:id="rId19"/>
    <p:sldId id="375" r:id="rId20"/>
    <p:sldId id="376" r:id="rId21"/>
    <p:sldId id="394" r:id="rId22"/>
    <p:sldId id="409" r:id="rId23"/>
    <p:sldId id="377" r:id="rId24"/>
    <p:sldId id="395" r:id="rId25"/>
    <p:sldId id="391" r:id="rId26"/>
    <p:sldId id="392" r:id="rId27"/>
    <p:sldId id="378" r:id="rId28"/>
    <p:sldId id="383" r:id="rId29"/>
    <p:sldId id="408" r:id="rId30"/>
    <p:sldId id="412" r:id="rId31"/>
    <p:sldId id="413" r:id="rId32"/>
    <p:sldId id="414" r:id="rId33"/>
    <p:sldId id="415" r:id="rId34"/>
    <p:sldId id="379" r:id="rId35"/>
    <p:sldId id="386" r:id="rId36"/>
    <p:sldId id="418" r:id="rId37"/>
    <p:sldId id="417" r:id="rId38"/>
    <p:sldId id="410" r:id="rId39"/>
    <p:sldId id="380" r:id="rId40"/>
    <p:sldId id="388" r:id="rId41"/>
    <p:sldId id="397" r:id="rId42"/>
    <p:sldId id="407" r:id="rId43"/>
    <p:sldId id="399" r:id="rId44"/>
    <p:sldId id="401" r:id="rId45"/>
    <p:sldId id="406" r:id="rId46"/>
    <p:sldId id="402" r:id="rId47"/>
    <p:sldId id="258" r:id="rId48"/>
  </p:sldIdLst>
  <p:sldSz cx="9144000" cy="5143500" type="screen16x9"/>
  <p:notesSz cx="6858000" cy="9144000"/>
  <p:embeddedFontLst>
    <p:embeddedFont>
      <p:font typeface="Darker Grotesque" panose="020B0600070205080204" charset="0"/>
      <p:regular r:id="rId50"/>
      <p:bold r:id="rId51"/>
    </p:embeddedFont>
    <p:embeddedFont>
      <p:font typeface="Calibri" panose="020F0502020204030204" pitchFamily="34" charset="0"/>
      <p:regular r:id="rId52"/>
      <p:bold r:id="rId53"/>
      <p:italic r:id="rId54"/>
      <p:boldItalic r:id="rId55"/>
    </p:embeddedFont>
    <p:embeddedFont>
      <p:font typeface="Roboto" panose="02000000000000000000" pitchFamily="2" charset="0"/>
      <p:regular r:id="rId56"/>
    </p:embeddedFont>
    <p:embeddedFont>
      <p:font typeface="Microsoft JhengHei" panose="020B0604030504040204" pitchFamily="34" charset="-120"/>
      <p:regular r:id="rId57"/>
      <p:bold r:id="rId58"/>
    </p:embeddedFont>
    <p:embeddedFont>
      <p:font typeface="Orbitron Black" panose="020B0600070205080204" charset="0"/>
      <p:bold r:id="rId59"/>
    </p:embeddedFont>
    <p:embeddedFont>
      <p:font typeface="Open Sans" panose="020B0606030504020204" pitchFamily="34" charset="0"/>
      <p:regular r:id="rId60"/>
    </p:embeddedFont>
    <p:embeddedFont>
      <p:font typeface="Meiryo UI" panose="020B0604030504040204" pitchFamily="50" charset="-128"/>
      <p:regular r:id="rId61"/>
      <p:bold r:id="rId62"/>
      <p:italic r:id="rId63"/>
      <p:boldItalic r:id="rId64"/>
    </p:embeddedFont>
  </p:embeddedFontLst>
  <p:custDataLst>
    <p:tags r:id="rId65"/>
  </p:custData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712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pos="317" userDrawn="1">
          <p15:clr>
            <a:srgbClr val="A4A3A4"/>
          </p15:clr>
        </p15:guide>
        <p15:guide id="4" pos="5440" userDrawn="1">
          <p15:clr>
            <a:srgbClr val="A4A3A4"/>
          </p15:clr>
        </p15:guide>
        <p15:guide id="5" orient="horz" pos="480" userDrawn="1">
          <p15:clr>
            <a:srgbClr val="A4A3A4"/>
          </p15:clr>
        </p15:guide>
        <p15:guide id="6" orient="horz" pos="531" userDrawn="1">
          <p15:clr>
            <a:srgbClr val="A4A3A4"/>
          </p15:clr>
        </p15:guide>
        <p15:guide id="7" orient="horz" pos="2935" userDrawn="1">
          <p15:clr>
            <a:srgbClr val="A4A3A4"/>
          </p15:clr>
        </p15:guide>
        <p15:guide id="8" orient="horz" pos="289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3AEFF"/>
    <a:srgbClr val="75FFFF"/>
    <a:srgbClr val="2E1733"/>
    <a:srgbClr val="EE6D2B"/>
    <a:srgbClr val="4944BF"/>
    <a:srgbClr val="FFFFFF"/>
    <a:srgbClr val="B03D90"/>
    <a:srgbClr val="09000C"/>
    <a:srgbClr val="85CBFF"/>
    <a:srgbClr val="5DBA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9A306BD-BB34-47A6-921B-74BF2CEABD79}">
  <a:tblStyle styleId="{89A306BD-BB34-47A6-921B-74BF2CEABD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C670946-FA31-4E7F-A118-C94A1A81A7F6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091" autoAdjust="0"/>
  </p:normalViewPr>
  <p:slideViewPr>
    <p:cSldViewPr snapToGrid="0">
      <p:cViewPr varScale="1">
        <p:scale>
          <a:sx n="73" d="100"/>
          <a:sy n="73" d="100"/>
        </p:scale>
        <p:origin x="1004" y="44"/>
      </p:cViewPr>
      <p:guideLst>
        <p:guide orient="horz" pos="1712"/>
        <p:guide pos="2880"/>
        <p:guide pos="317"/>
        <p:guide pos="5440"/>
        <p:guide orient="horz" pos="480"/>
        <p:guide orient="horz" pos="531"/>
        <p:guide orient="horz" pos="2935"/>
        <p:guide orient="horz" pos="289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14.fntdata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4.fntdata"/><Relationship Id="rId58" Type="http://schemas.openxmlformats.org/officeDocument/2006/relationships/font" Target="fonts/font9.fntdata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font" Target="fonts/font12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7.fntdata"/><Relationship Id="rId64" Type="http://schemas.openxmlformats.org/officeDocument/2006/relationships/font" Target="fonts/font15.fntdata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10.fntdata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5.fntdata"/><Relationship Id="rId62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57" Type="http://schemas.openxmlformats.org/officeDocument/2006/relationships/font" Target="fonts/font8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3.fntdata"/><Relationship Id="rId60" Type="http://schemas.openxmlformats.org/officeDocument/2006/relationships/font" Target="fonts/font11.fntdata"/><Relationship Id="rId65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font" Target="fonts/font1.fntdata"/><Relationship Id="rId55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gd527f78463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0" name="Google Shape;440;gd527f78463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58750" indent="0">
              <a:buNone/>
            </a:pP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3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58750" indent="0">
              <a:buNone/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4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TW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5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zh-TW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706250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d55b463498_4_3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d55b463498_4_3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endParaRPr lang="zh-TW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Char char="•"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576865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1726029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e65e15f4ec_0_2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79413" y="685800"/>
            <a:ext cx="6097587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e65e15f4ec_0_2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zh-TW" altLang="zh-TW" dirty="0"/>
          </a:p>
        </p:txBody>
      </p:sp>
      <p:sp>
        <p:nvSpPr>
          <p:cNvPr id="297" name="Google Shape;297;ge65e15f4ec_0_26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t>12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14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16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9188E17-E6CD-41E0-BF19-5DA72BB7201F}" type="slidenum">
              <a:rPr lang="zh-TW" altLang="en-US" smtClean="0"/>
              <a:pPr/>
              <a:t>17</a:t>
            </a:fld>
            <a:endParaRPr lang="zh-TW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18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97092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 dirty="0"/>
          </a:p>
        </p:txBody>
      </p:sp>
    </p:spTree>
    <p:extLst>
      <p:ext uri="{BB962C8B-B14F-4D97-AF65-F5344CB8AC3E}">
        <p14:creationId xmlns:p14="http://schemas.microsoft.com/office/powerpoint/2010/main" val="28230954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 dirty="0"/>
          </a:p>
        </p:txBody>
      </p:sp>
    </p:spTree>
    <p:extLst>
      <p:ext uri="{BB962C8B-B14F-4D97-AF65-F5344CB8AC3E}">
        <p14:creationId xmlns:p14="http://schemas.microsoft.com/office/powerpoint/2010/main" val="30473138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499729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36904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754312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8584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007785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TW" dirty="0"/>
          </a:p>
        </p:txBody>
      </p:sp>
    </p:spTree>
    <p:extLst>
      <p:ext uri="{BB962C8B-B14F-4D97-AF65-F5344CB8AC3E}">
        <p14:creationId xmlns:p14="http://schemas.microsoft.com/office/powerpoint/2010/main" val="41340284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TW"/>
          </a:p>
        </p:txBody>
      </p:sp>
    </p:spTree>
    <p:extLst>
      <p:ext uri="{BB962C8B-B14F-4D97-AF65-F5344CB8AC3E}">
        <p14:creationId xmlns:p14="http://schemas.microsoft.com/office/powerpoint/2010/main" val="24534473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7070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34418737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/>
          </a:p>
        </p:txBody>
      </p:sp>
    </p:spTree>
    <p:extLst>
      <p:ext uri="{BB962C8B-B14F-4D97-AF65-F5344CB8AC3E}">
        <p14:creationId xmlns:p14="http://schemas.microsoft.com/office/powerpoint/2010/main" val="12625209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/>
          </a:p>
        </p:txBody>
      </p:sp>
    </p:spTree>
    <p:extLst>
      <p:ext uri="{BB962C8B-B14F-4D97-AF65-F5344CB8AC3E}">
        <p14:creationId xmlns:p14="http://schemas.microsoft.com/office/powerpoint/2010/main" val="33482105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9070675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943275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8807723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7096375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623495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38448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874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257644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404273914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g7a3de6cf2c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2" name="Google Shape;472;g7a3de6cf2c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endParaRPr lang="zh-TW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 hidden="1"/>
          <p:cNvSpPr txBox="1">
            <a:spLocks noGrp="1"/>
          </p:cNvSpPr>
          <p:nvPr>
            <p:ph type="ctrTitle"/>
          </p:nvPr>
        </p:nvSpPr>
        <p:spPr>
          <a:xfrm>
            <a:off x="1642250" y="1870875"/>
            <a:ext cx="5804400" cy="122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800">
                <a:latin typeface="Orbitron Black"/>
                <a:ea typeface="Orbitron Black"/>
                <a:cs typeface="Orbitron Black"/>
                <a:sym typeface="Orbitron Blac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 hidden="1"/>
          <p:cNvSpPr txBox="1">
            <a:spLocks noGrp="1"/>
          </p:cNvSpPr>
          <p:nvPr>
            <p:ph type="subTitle" idx="1"/>
          </p:nvPr>
        </p:nvSpPr>
        <p:spPr>
          <a:xfrm>
            <a:off x="2392500" y="3238050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2" name="群組 1" hidden="1">
            <a:extLst>
              <a:ext uri="{FF2B5EF4-FFF2-40B4-BE49-F238E27FC236}">
                <a16:creationId xmlns:a16="http://schemas.microsoft.com/office/drawing/2014/main" id="{8EF5E2B0-A3D8-484B-A140-A77F66D22FC9}"/>
              </a:ext>
            </a:extLst>
          </p:cNvPr>
          <p:cNvGrpSpPr/>
          <p:nvPr userDrawn="1"/>
        </p:nvGrpSpPr>
        <p:grpSpPr>
          <a:xfrm>
            <a:off x="-1777700" y="-3861800"/>
            <a:ext cx="12413575" cy="11019451"/>
            <a:chOff x="-1777700" y="-3861800"/>
            <a:chExt cx="12413575" cy="11019451"/>
          </a:xfrm>
        </p:grpSpPr>
        <p:sp>
          <p:nvSpPr>
            <p:cNvPr id="11" name="Google Shape;11;p2"/>
            <p:cNvSpPr/>
            <p:nvPr/>
          </p:nvSpPr>
          <p:spPr>
            <a:xfrm>
              <a:off x="2509175" y="-3861800"/>
              <a:ext cx="4830000" cy="48303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  <a:effectLst>
              <a:outerShdw blurRad="57150" dist="19050" dir="5400000" algn="bl" rotWithShape="0">
                <a:schemeClr val="accent1">
                  <a:alpha val="42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7446650" y="3964738"/>
              <a:ext cx="1260600" cy="1260600"/>
            </a:xfrm>
            <a:prstGeom prst="ellipse">
              <a:avLst/>
            </a:prstGeom>
            <a:gradFill>
              <a:gsLst>
                <a:gs pos="0">
                  <a:srgbClr val="8DF1FF"/>
                </a:gs>
                <a:gs pos="30000">
                  <a:srgbClr val="F2CEFF"/>
                </a:gs>
                <a:gs pos="100000">
                  <a:srgbClr val="0445FF"/>
                </a:gs>
              </a:gsLst>
              <a:lin ang="8100019" scaled="0"/>
            </a:gradFill>
            <a:ln>
              <a:noFill/>
            </a:ln>
            <a:effectLst>
              <a:outerShdw blurRad="57150" dist="19050" dir="5400000" algn="bl" rotWithShape="0">
                <a:srgbClr val="4877FF">
                  <a:alpha val="76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-1777700" y="1816800"/>
              <a:ext cx="3524100" cy="3524100"/>
            </a:xfrm>
            <a:prstGeom prst="ellipse">
              <a:avLst/>
            </a:prstGeom>
            <a:gradFill>
              <a:gsLst>
                <a:gs pos="0">
                  <a:srgbClr val="8DF1FF"/>
                </a:gs>
                <a:gs pos="30000">
                  <a:srgbClr val="F2CEFF"/>
                </a:gs>
                <a:gs pos="100000">
                  <a:srgbClr val="0445FF"/>
                </a:gs>
              </a:gsLst>
              <a:lin ang="8100019" scaled="0"/>
            </a:gradFill>
            <a:ln>
              <a:noFill/>
            </a:ln>
            <a:effectLst>
              <a:outerShdw blurRad="57150" dist="19050" dir="5400000" algn="bl" rotWithShape="0">
                <a:schemeClr val="accent1">
                  <a:alpha val="42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7111775" y="-1569850"/>
              <a:ext cx="3524100" cy="3524100"/>
            </a:xfrm>
            <a:prstGeom prst="ellipse">
              <a:avLst/>
            </a:prstGeom>
            <a:gradFill>
              <a:gsLst>
                <a:gs pos="0">
                  <a:srgbClr val="8DF1FF"/>
                </a:gs>
                <a:gs pos="30000">
                  <a:srgbClr val="F2CEFF"/>
                </a:gs>
                <a:gs pos="100000">
                  <a:srgbClr val="0445FF"/>
                </a:gs>
              </a:gsLst>
              <a:lin ang="8100019" scaled="0"/>
            </a:gradFill>
            <a:ln>
              <a:noFill/>
            </a:ln>
            <a:effectLst>
              <a:outerShdw blurRad="57150" dist="19050" dir="5400000" algn="bl" rotWithShape="0">
                <a:schemeClr val="accent1">
                  <a:alpha val="42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15" name="Google Shape;15;p2"/>
            <p:cNvPicPr preferRelativeResize="0"/>
            <p:nvPr/>
          </p:nvPicPr>
          <p:blipFill rotWithShape="1">
            <a:blip r:embed="rId2">
              <a:alphaModFix/>
            </a:blip>
            <a:srcRect l="7340" r="4538" b="19768"/>
            <a:stretch/>
          </p:blipFill>
          <p:spPr>
            <a:xfrm rot="-9134663" flipH="1">
              <a:off x="-1755148" y="3031026"/>
              <a:ext cx="5981304" cy="4126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Google Shape;16;p2"/>
            <p:cNvPicPr preferRelativeResize="0"/>
            <p:nvPr/>
          </p:nvPicPr>
          <p:blipFill rotWithShape="1">
            <a:blip r:embed="rId2">
              <a:alphaModFix/>
            </a:blip>
            <a:srcRect l="7340" r="4538" b="19768"/>
            <a:stretch/>
          </p:blipFill>
          <p:spPr>
            <a:xfrm rot="2359540" flipH="1">
              <a:off x="6573591" y="-1878314"/>
              <a:ext cx="3498423" cy="241361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Google Shape;17;p2"/>
            <p:cNvPicPr preferRelativeResize="0"/>
            <p:nvPr/>
          </p:nvPicPr>
          <p:blipFill rotWithShape="1">
            <a:blip r:embed="rId2">
              <a:alphaModFix/>
            </a:blip>
            <a:srcRect l="7340" r="4538" b="19768"/>
            <a:stretch/>
          </p:blipFill>
          <p:spPr>
            <a:xfrm rot="8099997" flipH="1">
              <a:off x="906367" y="-2284251"/>
              <a:ext cx="4111489" cy="28365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Google Shape;18;p2"/>
            <p:cNvPicPr preferRelativeResize="0"/>
            <p:nvPr/>
          </p:nvPicPr>
          <p:blipFill rotWithShape="1">
            <a:blip r:embed="rId2">
              <a:alphaModFix/>
            </a:blip>
            <a:srcRect l="7340" r="4538" b="19768"/>
            <a:stretch/>
          </p:blipFill>
          <p:spPr>
            <a:xfrm rot="7200074" flipH="1">
              <a:off x="6735534" y="2930973"/>
              <a:ext cx="4276576" cy="295050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Google Shape;19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51224">
              <a:off x="7536343" y="152779"/>
              <a:ext cx="709013" cy="53729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Google Shape;20;p2"/>
            <p:cNvSpPr/>
            <p:nvPr/>
          </p:nvSpPr>
          <p:spPr>
            <a:xfrm>
              <a:off x="-680625" y="-262950"/>
              <a:ext cx="1633500" cy="16335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  <a:effectLst>
              <a:outerShdw blurRad="57150" dist="19050" dir="5400000" algn="bl" rotWithShape="0">
                <a:schemeClr val="accent1">
                  <a:alpha val="42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52EFD9D7-E5AC-40A3-852D-57226896A2E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userDrawn="1">
  <p:cSld name="TITLE_AND_TWO_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光, 黑暗 的圖片&#10;&#10;自動產生的描述">
            <a:extLst>
              <a:ext uri="{FF2B5EF4-FFF2-40B4-BE49-F238E27FC236}">
                <a16:creationId xmlns:a16="http://schemas.microsoft.com/office/drawing/2014/main" id="{B5AE96CC-345A-4C19-912F-F31D4E17C9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300"/>
              <a:buNone/>
              <a:defRPr sz="4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preserve="1" userDrawn="1">
  <p:cSld name="1_Title and two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5AE96CC-345A-4C19-912F-F31D4E17C9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300"/>
              <a:buNone/>
              <a:defRPr sz="4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0013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preserve="1" userDrawn="1">
  <p:cSld name="1_Title and two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5AE96CC-345A-4C19-912F-F31D4E17C9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300"/>
              <a:buNone/>
              <a:defRPr sz="4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00215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preserve="1" userDrawn="1">
  <p:cSld name="1_Title and two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圖片 14" descr="一張含有 文字, 室內 的圖片&#10;&#10;自動產生的描述">
            <a:extLst>
              <a:ext uri="{FF2B5EF4-FFF2-40B4-BE49-F238E27FC236}">
                <a16:creationId xmlns:a16="http://schemas.microsoft.com/office/drawing/2014/main" id="{57FD907D-2A72-4C7F-9BBC-2D692EAF78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0A0E4164-2D3A-4609-8EF3-03733C60A2B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838200"/>
            <a:ext cx="3293200" cy="375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300"/>
              <a:buNone/>
              <a:defRPr sz="4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9pPr>
          </a:lstStyle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44991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preserve="1" userDrawn="1">
  <p:cSld name="1_Title and two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FDDDBC6E-AE72-4AF3-8FF3-B9DDC42EDAD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838200"/>
            <a:ext cx="3293200" cy="375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300"/>
              <a:buNone/>
              <a:defRPr sz="400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9pPr>
          </a:lstStyle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23226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標題 1" hidden="1">
            <a:extLst>
              <a:ext uri="{FF2B5EF4-FFF2-40B4-BE49-F238E27FC236}">
                <a16:creationId xmlns:a16="http://schemas.microsoft.com/office/drawing/2014/main" id="{8A2FC739-C379-4621-ACCB-DAD31445A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91830"/>
            <a:ext cx="8392112" cy="994172"/>
          </a:xfrm>
        </p:spPr>
        <p:txBody>
          <a:bodyPr>
            <a:normAutofit/>
          </a:bodyPr>
          <a:lstStyle>
            <a:lvl1pPr algn="l">
              <a:defRPr sz="2900" b="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C339307-7423-42F5-BB18-64B6AF4E1F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78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Orbitron Black"/>
              <a:buNone/>
              <a:defRPr sz="23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rbitron Black"/>
              <a:buNone/>
              <a:defRPr sz="2500">
                <a:solidFill>
                  <a:schemeClr val="dk1"/>
                </a:solidFill>
                <a:latin typeface="Orbitron Black"/>
                <a:ea typeface="Orbitron Black"/>
                <a:cs typeface="Orbitron Black"/>
                <a:sym typeface="Orbitron Blac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2" r:id="rId3"/>
    <p:sldLayoutId id="2147483691" r:id="rId4"/>
    <p:sldLayoutId id="2147483690" r:id="rId5"/>
    <p:sldLayoutId id="2147483695" r:id="rId6"/>
    <p:sldLayoutId id="2147483689" r:id="rId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12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pos="312" userDrawn="1">
          <p15:clr>
            <a:srgbClr val="F26B43"/>
          </p15:clr>
        </p15:guide>
        <p15:guide id="4" pos="5440" userDrawn="1">
          <p15:clr>
            <a:srgbClr val="F26B43"/>
          </p15:clr>
        </p15:guide>
        <p15:guide id="5" orient="horz" pos="480" userDrawn="1">
          <p15:clr>
            <a:srgbClr val="F26B43"/>
          </p15:clr>
        </p15:guide>
        <p15:guide id="6" orient="horz" pos="528" userDrawn="1">
          <p15:clr>
            <a:srgbClr val="F26B43"/>
          </p15:clr>
        </p15:guide>
        <p15:guide id="7" orient="horz" pos="2944" userDrawn="1">
          <p15:clr>
            <a:srgbClr val="F26B43"/>
          </p15:clr>
        </p15:guide>
        <p15:guide id="8" orient="horz" pos="289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5" Type="http://schemas.openxmlformats.org/officeDocument/2006/relationships/image" Target="../media/image15.svg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image" Target="../media/image19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sv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4.png"/><Relationship Id="rId18" Type="http://schemas.openxmlformats.org/officeDocument/2006/relationships/image" Target="../media/image55.svg"/><Relationship Id="rId3" Type="http://schemas.openxmlformats.org/officeDocument/2006/relationships/image" Target="../media/image32.png"/><Relationship Id="rId12" Type="http://schemas.openxmlformats.org/officeDocument/2006/relationships/image" Target="../media/image49.svg"/><Relationship Id="rId17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53.svg"/><Relationship Id="rId20" Type="http://schemas.openxmlformats.org/officeDocument/2006/relationships/image" Target="../media/image57.svg"/><Relationship Id="rId1" Type="http://schemas.openxmlformats.org/officeDocument/2006/relationships/slideLayout" Target="../slideLayouts/slideLayout4.xml"/><Relationship Id="rId11" Type="http://schemas.openxmlformats.org/officeDocument/2006/relationships/image" Target="../media/image33.png"/><Relationship Id="rId15" Type="http://schemas.openxmlformats.org/officeDocument/2006/relationships/image" Target="../media/image35.png"/><Relationship Id="rId10" Type="http://schemas.openxmlformats.org/officeDocument/2006/relationships/image" Target="../media/image47.svg"/><Relationship Id="rId19" Type="http://schemas.openxmlformats.org/officeDocument/2006/relationships/image" Target="../media/image37.png"/><Relationship Id="rId14" Type="http://schemas.openxmlformats.org/officeDocument/2006/relationships/image" Target="../media/image5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7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svg"/><Relationship Id="rId4" Type="http://schemas.openxmlformats.org/officeDocument/2006/relationships/image" Target="../media/image48.png"/><Relationship Id="rId9" Type="http://schemas.openxmlformats.org/officeDocument/2006/relationships/image" Target="../media/image7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svg"/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13" Type="http://schemas.openxmlformats.org/officeDocument/2006/relationships/image" Target="../media/image97.png"/><Relationship Id="rId3" Type="http://schemas.openxmlformats.org/officeDocument/2006/relationships/image" Target="../media/image87.jpeg"/><Relationship Id="rId7" Type="http://schemas.openxmlformats.org/officeDocument/2006/relationships/image" Target="../media/image91.png"/><Relationship Id="rId12" Type="http://schemas.openxmlformats.org/officeDocument/2006/relationships/image" Target="../media/image96.png"/><Relationship Id="rId2" Type="http://schemas.openxmlformats.org/officeDocument/2006/relationships/notesSlide" Target="../notesSlides/notesSlide28.xml"/><Relationship Id="rId16" Type="http://schemas.openxmlformats.org/officeDocument/2006/relationships/hyperlink" Target="https://www.qnap.com/en/compatibility-qvr-pr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png"/><Relationship Id="rId11" Type="http://schemas.openxmlformats.org/officeDocument/2006/relationships/image" Target="../media/image95.png"/><Relationship Id="rId5" Type="http://schemas.openxmlformats.org/officeDocument/2006/relationships/image" Target="../media/image89.png"/><Relationship Id="rId15" Type="http://schemas.openxmlformats.org/officeDocument/2006/relationships/image" Target="../media/image99.png"/><Relationship Id="rId10" Type="http://schemas.openxmlformats.org/officeDocument/2006/relationships/image" Target="../media/image94.png"/><Relationship Id="rId4" Type="http://schemas.openxmlformats.org/officeDocument/2006/relationships/image" Target="../media/image88.png"/><Relationship Id="rId9" Type="http://schemas.openxmlformats.org/officeDocument/2006/relationships/image" Target="../media/image93.png"/><Relationship Id="rId14" Type="http://schemas.openxmlformats.org/officeDocument/2006/relationships/image" Target="../media/image9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11" Type="http://schemas.openxmlformats.org/officeDocument/2006/relationships/image" Target="../media/image111.jpg"/><Relationship Id="rId5" Type="http://schemas.openxmlformats.org/officeDocument/2006/relationships/image" Target="../media/image105.png"/><Relationship Id="rId10" Type="http://schemas.openxmlformats.org/officeDocument/2006/relationships/image" Target="../media/image110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7" Type="http://schemas.openxmlformats.org/officeDocument/2006/relationships/image" Target="../media/image11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gif"/><Relationship Id="rId5" Type="http://schemas.openxmlformats.org/officeDocument/2006/relationships/image" Target="../media/image113.png"/><Relationship Id="rId4" Type="http://schemas.microsoft.com/office/2007/relationships/hdphoto" Target="../media/hdphoto3.wdp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1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svg"/><Relationship Id="rId3" Type="http://schemas.openxmlformats.org/officeDocument/2006/relationships/image" Target="../media/image11.png"/><Relationship Id="rId7" Type="http://schemas.openxmlformats.org/officeDocument/2006/relationships/image" Target="../media/image12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9.sv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jpg"/><Relationship Id="rId5" Type="http://schemas.openxmlformats.org/officeDocument/2006/relationships/image" Target="../media/image127.jpg"/><Relationship Id="rId4" Type="http://schemas.openxmlformats.org/officeDocument/2006/relationships/image" Target="../media/image126.jp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: 圓角 22">
            <a:extLst>
              <a:ext uri="{FF2B5EF4-FFF2-40B4-BE49-F238E27FC236}">
                <a16:creationId xmlns:a16="http://schemas.microsoft.com/office/drawing/2014/main" id="{1B17FAD0-EDBD-45D2-AA3F-852A4D01CDA1}"/>
              </a:ext>
            </a:extLst>
          </p:cNvPr>
          <p:cNvSpPr/>
          <p:nvPr/>
        </p:nvSpPr>
        <p:spPr>
          <a:xfrm>
            <a:off x="4095881" y="1598971"/>
            <a:ext cx="1105045" cy="1118829"/>
          </a:xfrm>
          <a:prstGeom prst="roundRect">
            <a:avLst/>
          </a:prstGeom>
          <a:solidFill>
            <a:srgbClr val="CFD7E3"/>
          </a:solidFill>
          <a:ln>
            <a:noFill/>
          </a:ln>
          <a:effectLst>
            <a:outerShdw blurRad="254000" dist="190500" dir="8100000" algn="tr" rotWithShape="0">
              <a:prstClr val="black">
                <a:alpha val="37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AAFDF243-EB0F-4837-BF87-78E183E2E01C}"/>
              </a:ext>
            </a:extLst>
          </p:cNvPr>
          <p:cNvSpPr/>
          <p:nvPr/>
        </p:nvSpPr>
        <p:spPr>
          <a:xfrm>
            <a:off x="2490513" y="1598971"/>
            <a:ext cx="1105045" cy="1118829"/>
          </a:xfrm>
          <a:prstGeom prst="roundRect">
            <a:avLst/>
          </a:prstGeom>
          <a:solidFill>
            <a:srgbClr val="CFD7E3"/>
          </a:solidFill>
          <a:ln>
            <a:noFill/>
          </a:ln>
          <a:effectLst>
            <a:outerShdw blurRad="254000" dist="190500" dir="8100000" algn="tr" rotWithShape="0">
              <a:prstClr val="black">
                <a:alpha val="37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8" name="矩形: 圓角 17">
            <a:extLst>
              <a:ext uri="{FF2B5EF4-FFF2-40B4-BE49-F238E27FC236}">
                <a16:creationId xmlns:a16="http://schemas.microsoft.com/office/drawing/2014/main" id="{EF30124B-F786-446A-BDD4-BB83156C1AB1}"/>
              </a:ext>
            </a:extLst>
          </p:cNvPr>
          <p:cNvSpPr/>
          <p:nvPr/>
        </p:nvSpPr>
        <p:spPr>
          <a:xfrm>
            <a:off x="857205" y="1598971"/>
            <a:ext cx="1105045" cy="1118829"/>
          </a:xfrm>
          <a:prstGeom prst="roundRect">
            <a:avLst/>
          </a:prstGeom>
          <a:solidFill>
            <a:srgbClr val="CFD7E3"/>
          </a:solidFill>
          <a:ln>
            <a:noFill/>
          </a:ln>
          <a:effectLst>
            <a:outerShdw blurRad="254000" dist="190500" dir="8100000" algn="tr" rotWithShape="0">
              <a:prstClr val="black">
                <a:alpha val="37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FA9D37A3-F1A8-4A61-9835-EF750D635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582924">
            <a:off x="5572156" y="3869156"/>
            <a:ext cx="3600909" cy="1312843"/>
          </a:xfrm>
          <a:prstGeom prst="rect">
            <a:avLst/>
          </a:prstGeom>
        </p:spPr>
      </p:pic>
      <p:sp>
        <p:nvSpPr>
          <p:cNvPr id="3" name="標題 5">
            <a:extLst>
              <a:ext uri="{FF2B5EF4-FFF2-40B4-BE49-F238E27FC236}">
                <a16:creationId xmlns:a16="http://schemas.microsoft.com/office/drawing/2014/main" id="{7A6B2270-BA5F-4398-A02F-3928C949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551850"/>
            <a:ext cx="7704000" cy="572700"/>
          </a:xfrm>
        </p:spPr>
        <p:txBody>
          <a:bodyPr/>
          <a:lstStyle/>
          <a:p>
            <a:pPr algn="l"/>
            <a:r>
              <a:rPr lang="zh-TW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TS-</a:t>
            </a:r>
            <a:r>
              <a:rPr lang="en-US" altLang="zh-TW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2</a:t>
            </a:r>
            <a:r>
              <a:rPr lang="zh-TW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33</a:t>
            </a:r>
            <a:r>
              <a:rPr lang="zh-TW" altLang="en-US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 </a:t>
            </a:r>
            <a:r>
              <a:rPr lang="zh-TW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NAS </a:t>
            </a: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の機能</a:t>
            </a:r>
            <a:endParaRPr lang="zh-TW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0D805C06-0B4B-4592-A5D6-94DAFA23F7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413" y="1851897"/>
            <a:ext cx="654630" cy="665916"/>
          </a:xfrm>
          <a:prstGeom prst="rect">
            <a:avLst/>
          </a:prstGeom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FC151F9C-4B38-46EF-BCB0-549896BC24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31211" y="1851897"/>
            <a:ext cx="824468" cy="665916"/>
          </a:xfrm>
          <a:prstGeom prst="rect">
            <a:avLst/>
          </a:prstGeom>
        </p:spPr>
      </p:pic>
      <p:pic>
        <p:nvPicPr>
          <p:cNvPr id="11" name="圖形 10">
            <a:extLst>
              <a:ext uri="{FF2B5EF4-FFF2-40B4-BE49-F238E27FC236}">
                <a16:creationId xmlns:a16="http://schemas.microsoft.com/office/drawing/2014/main" id="{359CC66B-C01A-4FDB-A435-DB53D38F37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300113" y="1771036"/>
            <a:ext cx="709402" cy="827636"/>
          </a:xfrm>
          <a:prstGeom prst="rect">
            <a:avLst/>
          </a:prstGeom>
        </p:spPr>
      </p:pic>
      <p:pic>
        <p:nvPicPr>
          <p:cNvPr id="12" name="圖片 11" descr="一張含有 文字 的圖片&#10;&#10;自動產生的描述">
            <a:extLst>
              <a:ext uri="{FF2B5EF4-FFF2-40B4-BE49-F238E27FC236}">
                <a16:creationId xmlns:a16="http://schemas.microsoft.com/office/drawing/2014/main" id="{4BD18D09-A16D-4F2C-A938-7BBEE7325A0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0505" r="20505"/>
          <a:stretch/>
        </p:blipFill>
        <p:spPr>
          <a:xfrm>
            <a:off x="5386014" y="1223398"/>
            <a:ext cx="3699280" cy="3920102"/>
          </a:xfrm>
          <a:prstGeom prst="rect">
            <a:avLst/>
          </a:prstGeom>
        </p:spPr>
      </p:pic>
      <p:sp>
        <p:nvSpPr>
          <p:cNvPr id="16" name="Google Shape;117;p24"/>
          <p:cNvSpPr txBox="1"/>
          <p:nvPr/>
        </p:nvSpPr>
        <p:spPr>
          <a:xfrm>
            <a:off x="675129" y="2891354"/>
            <a:ext cx="1469195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ストレージ</a:t>
            </a:r>
            <a:endParaRPr sz="2000" b="0" i="0" u="none" strike="noStrike" cap="none" dirty="0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7" name="Google Shape;119;p24"/>
          <p:cNvSpPr txBox="1"/>
          <p:nvPr/>
        </p:nvSpPr>
        <p:spPr>
          <a:xfrm>
            <a:off x="1834606" y="2891354"/>
            <a:ext cx="2416857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スナップショット</a:t>
            </a:r>
            <a:endParaRPr sz="20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9" name="Google Shape;120;p24"/>
          <p:cNvSpPr txBox="1"/>
          <p:nvPr/>
        </p:nvSpPr>
        <p:spPr>
          <a:xfrm>
            <a:off x="3320302" y="2889865"/>
            <a:ext cx="2648961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NPU AI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アクセラレーション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D5F1A-6D2A-C446-8855-84A6DFCE6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0"/>
            <a:ext cx="3293200" cy="880533"/>
          </a:xfrm>
        </p:spPr>
        <p:txBody>
          <a:bodyPr vert="horz" lIns="68580" tIns="34290" rIns="68580" bIns="34290" rtlCol="0" anchor="ctr">
            <a:noAutofit/>
          </a:bodyPr>
          <a:lstStyle/>
          <a:p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概要</a:t>
            </a:r>
            <a:endParaRPr lang="zh-TW" kern="120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389467" y="1010653"/>
            <a:ext cx="4375038" cy="3874856"/>
          </a:xfrm>
          <a:prstGeom prst="rect">
            <a:avLst/>
          </a:prstGeom>
        </p:spPr>
        <p:txBody>
          <a:bodyPr vert="horz" lIns="68580" tIns="34290" rIns="68580" bIns="34290" numCol="2" spcCol="0" rtlCol="0" anchor="ctr">
            <a:noAutofit/>
          </a:bodyPr>
          <a:lstStyle/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こんな問題はありませんか？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NAS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で問題を解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決</a:t>
            </a:r>
            <a:endParaRPr lang="en-US" altLang="ja-JP" sz="12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新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しい</a:t>
            </a: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QTS 5.0 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搭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載</a:t>
            </a:r>
            <a:endParaRPr lang="en-US" altLang="ja-JP" sz="12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NPU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内蔵 </a:t>
            </a: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アクセラレータ</a:t>
            </a:r>
            <a:endParaRPr lang="ja-JP" altLang="en-US" sz="1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TS-233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ードウェア紹介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のインストー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ルと初期化</a:t>
            </a:r>
            <a:endParaRPr lang="ja-JP" altLang="en-US" sz="1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HBS3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データ保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護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、スナップショット、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同期</a:t>
            </a: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endParaRPr lang="en-US" altLang="ja-JP" sz="12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DA Drive Analyzer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</a:t>
            </a:r>
            <a:b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ディスク障害予測</a:t>
            </a:r>
            <a:endParaRPr lang="en-US" altLang="ja-JP" sz="12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ータセキュリティ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QuMagie/</a:t>
            </a:r>
            <a:r>
              <a:rPr lang="en-US" altLang="ja-JP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Qsirch</a:t>
            </a: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写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真の自動整理と共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有</a:t>
            </a:r>
            <a:endParaRPr lang="en-US" altLang="ja-JP" sz="12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QVR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Elite</a:t>
            </a:r>
            <a:br>
              <a:rPr lang="en-US" altLang="ja-JP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マート監視システム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マルチメディアストリーミング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さ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まざまなモバイルアプリ</a:t>
            </a:r>
          </a:p>
          <a:p>
            <a:pPr marL="359410" lvl="1" indent="-171450">
              <a:lnSpc>
                <a:spcPct val="130000"/>
              </a:lnSpc>
              <a:spcBef>
                <a:spcPts val="1200"/>
              </a:spcBef>
              <a:buClr>
                <a:schemeClr val="lt1"/>
              </a:buClr>
              <a:buSzPts val="14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アプリケーションシナリオ</a:t>
            </a:r>
            <a:endParaRPr lang="ja-JP" altLang="en-US" sz="1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DB51F2A-E44C-4FC4-A48A-A1E523AF976F}"/>
              </a:ext>
            </a:extLst>
          </p:cNvPr>
          <p:cNvSpPr/>
          <p:nvPr/>
        </p:nvSpPr>
        <p:spPr>
          <a:xfrm>
            <a:off x="558438" y="1393372"/>
            <a:ext cx="1972734" cy="409746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A1535B4-1A58-43CE-AE19-1C49E042D288}"/>
              </a:ext>
            </a:extLst>
          </p:cNvPr>
          <p:cNvSpPr/>
          <p:nvPr/>
        </p:nvSpPr>
        <p:spPr>
          <a:xfrm>
            <a:off x="607594" y="2181749"/>
            <a:ext cx="1972734" cy="369862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EF2C840-8D51-4B47-9850-F126A23A8F57}"/>
              </a:ext>
            </a:extLst>
          </p:cNvPr>
          <p:cNvSpPr/>
          <p:nvPr/>
        </p:nvSpPr>
        <p:spPr>
          <a:xfrm>
            <a:off x="607594" y="2985018"/>
            <a:ext cx="1972734" cy="323332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37A2D288-ED77-4314-B9D6-CF95999A15F4}"/>
              </a:ext>
            </a:extLst>
          </p:cNvPr>
          <p:cNvSpPr/>
          <p:nvPr/>
        </p:nvSpPr>
        <p:spPr>
          <a:xfrm>
            <a:off x="2700142" y="1652992"/>
            <a:ext cx="1972734" cy="332562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A903009B-51F9-458E-A6A1-CC2FE72464F1}"/>
              </a:ext>
            </a:extLst>
          </p:cNvPr>
          <p:cNvSpPr/>
          <p:nvPr/>
        </p:nvSpPr>
        <p:spPr>
          <a:xfrm>
            <a:off x="2700142" y="2717782"/>
            <a:ext cx="1972734" cy="503478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13B6F8A6-975A-4FA6-A3CE-6508114A58F2}"/>
              </a:ext>
            </a:extLst>
          </p:cNvPr>
          <p:cNvSpPr/>
          <p:nvPr/>
        </p:nvSpPr>
        <p:spPr>
          <a:xfrm>
            <a:off x="2700142" y="3692741"/>
            <a:ext cx="1972734" cy="330619"/>
          </a:xfrm>
          <a:prstGeom prst="rect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024968"/>
      </p:ext>
    </p:extLst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一張含有 個人 的圖片&#10;&#10;自動產生的描述">
            <a:extLst>
              <a:ext uri="{FF2B5EF4-FFF2-40B4-BE49-F238E27FC236}">
                <a16:creationId xmlns:a16="http://schemas.microsoft.com/office/drawing/2014/main" id="{72F1BA2C-62CF-4DDC-9F3B-63683400A9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1479"/>
          <a:stretch/>
        </p:blipFill>
        <p:spPr>
          <a:xfrm>
            <a:off x="-1749800" y="-465373"/>
            <a:ext cx="6228667" cy="6213943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7D5F1A-6D2A-C446-8855-84A6DFCE6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881" y="165100"/>
            <a:ext cx="7710238" cy="762000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こんな問題はありませんか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？</a:t>
            </a:r>
            <a:endParaRPr lang="zh-TW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4572000" y="1441887"/>
            <a:ext cx="3443052" cy="3018821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/>
          <a:p>
            <a:pPr marL="179999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すべての写真、動画などのファイルを</a:t>
            </a:r>
            <a:b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か所に保存する際に問題が発生する</a:t>
            </a:r>
          </a:p>
          <a:p>
            <a:pPr marL="179999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en-US" altLang="ja-JP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Pen Drive</a:t>
            </a: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や外部デバイスからデータを</a:t>
            </a:r>
            <a:b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見つけるのが難しい</a:t>
            </a:r>
          </a:p>
          <a:p>
            <a:pPr marL="179999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データ損失の心配</a:t>
            </a:r>
          </a:p>
          <a:p>
            <a:pPr marL="179999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データの整理に時間がかかる</a:t>
            </a:r>
          </a:p>
          <a:p>
            <a:pPr marL="179999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家庭での監視の設定が難しい</a:t>
            </a:r>
          </a:p>
          <a:p>
            <a:pPr marL="180000" lvl="1" indent="-171450">
              <a:spcBef>
                <a:spcPts val="1800"/>
              </a:spcBef>
              <a:buClr>
                <a:schemeClr val="lt1"/>
              </a:buClr>
              <a:buSzPts val="1200"/>
              <a:buFont typeface="Arial"/>
              <a:buChar char="•"/>
            </a:pPr>
            <a:r>
              <a:rPr lang="ja-JP" alt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インテリジェントなホームオートメーションソリューションがみつからない</a:t>
            </a:r>
          </a:p>
        </p:txBody>
      </p:sp>
    </p:spTree>
    <p:extLst>
      <p:ext uri="{BB962C8B-B14F-4D97-AF65-F5344CB8AC3E}">
        <p14:creationId xmlns:p14="http://schemas.microsoft.com/office/powerpoint/2010/main" val="1817024968"/>
      </p:ext>
    </p:extLst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5727" y="265500"/>
            <a:ext cx="8469593" cy="572700"/>
          </a:xfrm>
        </p:spPr>
        <p:txBody>
          <a:bodyPr/>
          <a:lstStyle/>
          <a:p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QNAP NAS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問題を解決</a:t>
            </a:r>
            <a:endParaRPr lang="en-US" altLang="zh-TW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D300427E-B998-41FD-9AD6-619E9CED4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1" y="2945093"/>
            <a:ext cx="899985" cy="89998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A048D23-D317-417B-B935-7EA1FC8F0A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2007" y="1172554"/>
            <a:ext cx="899985" cy="89998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FBC1312D-946B-4673-AF6A-0D0DCA006D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999" y="1866821"/>
            <a:ext cx="899985" cy="89998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6A464E5F-37A9-4A5E-9447-9B05AFBF7D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3574" y="3635587"/>
            <a:ext cx="899985" cy="89998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D2B030AC-FEAF-408E-BF03-CC14249621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9" y="3260758"/>
            <a:ext cx="899985" cy="89998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3" name="圖片 12" descr="一張含有 文字, 標誌, 電子用品 的圖片&#10;&#10;自動產生的描述">
            <a:extLst>
              <a:ext uri="{FF2B5EF4-FFF2-40B4-BE49-F238E27FC236}">
                <a16:creationId xmlns:a16="http://schemas.microsoft.com/office/drawing/2014/main" id="{96B805C6-3388-4270-AA9E-E76DC26B9B6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311" y="1318997"/>
            <a:ext cx="978960" cy="1363133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sp>
        <p:nvSpPr>
          <p:cNvPr id="14" name="Google Shape;145;p27"/>
          <p:cNvSpPr txBox="1"/>
          <p:nvPr/>
        </p:nvSpPr>
        <p:spPr>
          <a:xfrm>
            <a:off x="1713559" y="1412534"/>
            <a:ext cx="2414214" cy="1113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大容量ストレージ</a:t>
            </a:r>
            <a:endParaRPr lang="en-US" sz="2000" b="1" dirty="0" smtClean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データを一元管理</a:t>
            </a:r>
            <a:endParaRPr sz="2000" b="1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つの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SATAスロット</a:t>
            </a:r>
            <a:r>
              <a:rPr lang="ja-JP" alt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r>
              <a:rPr lang="en-US" altLang="ja-JP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18TB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サポート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" name="Google Shape;146;p27"/>
          <p:cNvSpPr txBox="1"/>
          <p:nvPr/>
        </p:nvSpPr>
        <p:spPr>
          <a:xfrm>
            <a:off x="5678903" y="3004334"/>
            <a:ext cx="3104150" cy="1654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包括的なバックアップ</a:t>
            </a:r>
            <a: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ソリューションとなる</a:t>
            </a:r>
            <a:r>
              <a:rPr lang="en-US" sz="2000" b="1" dirty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HBS3</a:t>
            </a:r>
            <a: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b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サポート</a:t>
            </a:r>
            <a:endParaRPr sz="2000" b="1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データセキュリティ保護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" name="Google Shape;147;p27"/>
          <p:cNvSpPr txBox="1"/>
          <p:nvPr/>
        </p:nvSpPr>
        <p:spPr>
          <a:xfrm>
            <a:off x="1713559" y="3100637"/>
            <a:ext cx="2267674" cy="14623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インテリジェントな</a:t>
            </a:r>
            <a:r>
              <a:rPr lang="en-US" sz="2000" b="1" dirty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b="1" dirty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自動</a:t>
            </a:r>
            <a:r>
              <a:rPr lang="ja-JP" alt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化</a:t>
            </a: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ソフトウェア</a:t>
            </a:r>
            <a:endParaRPr sz="2000" b="1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Qsync、Qmiix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データの</a:t>
            </a:r>
            <a:endParaRPr lang="en-US" dirty="0" smtClean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バックアップと同期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ホームオートメーション</a:t>
            </a:r>
            <a:r>
              <a:rPr lang="en-US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7" name="Google Shape;148;p27"/>
          <p:cNvSpPr txBox="1"/>
          <p:nvPr/>
        </p:nvSpPr>
        <p:spPr>
          <a:xfrm>
            <a:off x="5678904" y="1457982"/>
            <a:ext cx="3104149" cy="10053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独自のAIアプリケーション</a:t>
            </a: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QuMagieおよび</a:t>
            </a:r>
            <a:r>
              <a:rPr lang="en-US" sz="2000" b="1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Qsirch</a:t>
            </a:r>
            <a:endParaRPr sz="2000" b="1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1" indent="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QuMagie、Qsirch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新しいQTS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5.0 </a:t>
            </a: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搭載</a:t>
            </a:r>
            <a:endParaRPr lang="zh-TW" altLang="en-US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pic>
        <p:nvPicPr>
          <p:cNvPr id="4" name="圖片 4">
            <a:extLst>
              <a:ext uri="{FF2B5EF4-FFF2-40B4-BE49-F238E27FC236}">
                <a16:creationId xmlns:a16="http://schemas.microsoft.com/office/drawing/2014/main" id="{52947B9D-7EDF-4FC3-998E-DF3AA50B6C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62" t="4420" r="5319" b="11602"/>
          <a:stretch/>
        </p:blipFill>
        <p:spPr>
          <a:xfrm>
            <a:off x="4059422" y="1602735"/>
            <a:ext cx="1025156" cy="10318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圖片 6" descr="一張含有 文字, 標誌, 室外 的圖片&#10;&#10;自動產生的描述">
            <a:extLst>
              <a:ext uri="{FF2B5EF4-FFF2-40B4-BE49-F238E27FC236}">
                <a16:creationId xmlns:a16="http://schemas.microsoft.com/office/drawing/2014/main" id="{58EECF8A-98A5-4755-A46A-FD8E500A9E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500" t="4737" r="6500" b="13684"/>
          <a:stretch/>
        </p:blipFill>
        <p:spPr>
          <a:xfrm>
            <a:off x="1358574" y="1602735"/>
            <a:ext cx="1090750" cy="10545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圖片 7">
            <a:extLst>
              <a:ext uri="{FF2B5EF4-FFF2-40B4-BE49-F238E27FC236}">
                <a16:creationId xmlns:a16="http://schemas.microsoft.com/office/drawing/2014/main" id="{87CAD5DB-0609-4CE8-9684-FA3E688476F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154" t="645" r="17436" b="2000"/>
          <a:stretch/>
        </p:blipFill>
        <p:spPr>
          <a:xfrm>
            <a:off x="6614887" y="1602735"/>
            <a:ext cx="1015371" cy="10303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Google Shape;154;p28"/>
          <p:cNvSpPr txBox="1"/>
          <p:nvPr/>
        </p:nvSpPr>
        <p:spPr>
          <a:xfrm>
            <a:off x="3123013" y="2797796"/>
            <a:ext cx="2933015" cy="12849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100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アップグレードされた</a:t>
            </a:r>
            <a:r>
              <a:rPr lang="en-US" sz="2100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100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100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Linux Kernel5</a:t>
            </a:r>
            <a:endParaRPr sz="21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セキュリティと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デジタル資産保護の向上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0" name="Google Shape;156;p28"/>
          <p:cNvSpPr txBox="1"/>
          <p:nvPr/>
        </p:nvSpPr>
        <p:spPr>
          <a:xfrm>
            <a:off x="679813" y="2797796"/>
            <a:ext cx="2448272" cy="1823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100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WireGuardVPN</a:t>
            </a:r>
            <a:r>
              <a:rPr lang="en-US" sz="2100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をサポート</a:t>
            </a:r>
            <a:endParaRPr sz="21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安全なインターネット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接続と高速セットアップ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sz="21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1" name="Google Shape;159;p28"/>
          <p:cNvSpPr txBox="1"/>
          <p:nvPr/>
        </p:nvSpPr>
        <p:spPr>
          <a:xfrm>
            <a:off x="5907356" y="2797796"/>
            <a:ext cx="2697000" cy="12080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ja-JP" altLang="en-US" sz="2100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まったく</a:t>
            </a:r>
            <a:r>
              <a:rPr lang="en-US" sz="2100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新しい</a:t>
            </a:r>
            <a:r>
              <a:rPr lang="en-US" sz="2100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UI</a:t>
            </a:r>
            <a:endParaRPr sz="21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ja-JP" altLang="en-US" sz="16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洗練された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デザインと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シームレスな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ユーザーエクスペリエンス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群組 39">
            <a:extLst>
              <a:ext uri="{FF2B5EF4-FFF2-40B4-BE49-F238E27FC236}">
                <a16:creationId xmlns:a16="http://schemas.microsoft.com/office/drawing/2014/main" id="{E9B9176C-5122-44F6-9FD1-C5EC02E7D5A6}"/>
              </a:ext>
            </a:extLst>
          </p:cNvPr>
          <p:cNvGrpSpPr/>
          <p:nvPr/>
        </p:nvGrpSpPr>
        <p:grpSpPr>
          <a:xfrm>
            <a:off x="1107561" y="2523596"/>
            <a:ext cx="3407289" cy="1404576"/>
            <a:chOff x="2041149" y="3380060"/>
            <a:chExt cx="8515879" cy="1872768"/>
          </a:xfrm>
        </p:grpSpPr>
        <p:cxnSp>
          <p:nvCxnSpPr>
            <p:cNvPr id="36" name="直線接點 35">
              <a:extLst>
                <a:ext uri="{FF2B5EF4-FFF2-40B4-BE49-F238E27FC236}">
                  <a16:creationId xmlns:a16="http://schemas.microsoft.com/office/drawing/2014/main" id="{BF269038-839C-4C2E-98DC-AA58F34B4985}"/>
                </a:ext>
              </a:extLst>
            </p:cNvPr>
            <p:cNvCxnSpPr/>
            <p:nvPr/>
          </p:nvCxnSpPr>
          <p:spPr>
            <a:xfrm>
              <a:off x="2041149" y="5252828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直線接點 36">
              <a:extLst>
                <a:ext uri="{FF2B5EF4-FFF2-40B4-BE49-F238E27FC236}">
                  <a16:creationId xmlns:a16="http://schemas.microsoft.com/office/drawing/2014/main" id="{E4043E2C-F6C4-4180-BCD6-92CCD7B3A2D5}"/>
                </a:ext>
              </a:extLst>
            </p:cNvPr>
            <p:cNvCxnSpPr/>
            <p:nvPr/>
          </p:nvCxnSpPr>
          <p:spPr>
            <a:xfrm>
              <a:off x="2041149" y="4316444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直線接點 37">
              <a:extLst>
                <a:ext uri="{FF2B5EF4-FFF2-40B4-BE49-F238E27FC236}">
                  <a16:creationId xmlns:a16="http://schemas.microsoft.com/office/drawing/2014/main" id="{54770F55-096C-4B83-9751-86FFCBD81B1E}"/>
                </a:ext>
              </a:extLst>
            </p:cNvPr>
            <p:cNvCxnSpPr/>
            <p:nvPr/>
          </p:nvCxnSpPr>
          <p:spPr>
            <a:xfrm>
              <a:off x="2041149" y="3380060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C68B0789-3EEB-43EA-919A-2270B54E4A28}"/>
              </a:ext>
            </a:extLst>
          </p:cNvPr>
          <p:cNvSpPr txBox="1"/>
          <p:nvPr/>
        </p:nvSpPr>
        <p:spPr>
          <a:xfrm rot="16200000">
            <a:off x="475955" y="3595691"/>
            <a:ext cx="644900" cy="19236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TW" sz="800">
                <a:solidFill>
                  <a:schemeClr val="bg1">
                    <a:lumMod val="50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(MB/s)</a:t>
            </a:r>
            <a:endParaRPr lang="zh-TW" altLang="en-US" sz="800">
              <a:solidFill>
                <a:schemeClr val="bg1">
                  <a:lumMod val="50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4" name="Shape 79">
            <a:extLst>
              <a:ext uri="{FF2B5EF4-FFF2-40B4-BE49-F238E27FC236}">
                <a16:creationId xmlns:a16="http://schemas.microsoft.com/office/drawing/2014/main" id="{4D8FF70E-AE5E-4FEF-A666-EA36347EA15A}"/>
              </a:ext>
            </a:extLst>
          </p:cNvPr>
          <p:cNvSpPr/>
          <p:nvPr/>
        </p:nvSpPr>
        <p:spPr>
          <a:xfrm>
            <a:off x="2357284" y="2221095"/>
            <a:ext cx="332179" cy="1707075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68569" tIns="34275" rIns="68569" bIns="34275" anchor="ctr" anchorCtr="0">
            <a:noAutofit/>
          </a:bodyPr>
          <a:lstStyle/>
          <a:p>
            <a:pPr algn="ctr"/>
            <a:endParaRPr lang="zh-TW" altLang="en-US" sz="11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5" name="TextBox 20">
            <a:extLst>
              <a:ext uri="{FF2B5EF4-FFF2-40B4-BE49-F238E27FC236}">
                <a16:creationId xmlns:a16="http://schemas.microsoft.com/office/drawing/2014/main" id="{22378C02-2AFB-476E-95FF-88C2251E01F1}"/>
              </a:ext>
            </a:extLst>
          </p:cNvPr>
          <p:cNvSpPr txBox="1"/>
          <p:nvPr/>
        </p:nvSpPr>
        <p:spPr>
          <a:xfrm>
            <a:off x="2319455" y="2005396"/>
            <a:ext cx="401510" cy="40780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TW" sz="1100" b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113</a:t>
            </a:r>
            <a:endParaRPr lang="en-US" sz="1100" b="1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6" name="TextBox 20">
            <a:extLst>
              <a:ext uri="{FF2B5EF4-FFF2-40B4-BE49-F238E27FC236}">
                <a16:creationId xmlns:a16="http://schemas.microsoft.com/office/drawing/2014/main" id="{76117539-1E09-4F21-AFF5-3C1D9D6733B0}"/>
              </a:ext>
            </a:extLst>
          </p:cNvPr>
          <p:cNvSpPr txBox="1"/>
          <p:nvPr/>
        </p:nvSpPr>
        <p:spPr>
          <a:xfrm>
            <a:off x="2920870" y="2006095"/>
            <a:ext cx="404075" cy="40780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TW" sz="1100" b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112</a:t>
            </a:r>
            <a:endParaRPr lang="en-US" sz="1100" b="1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2" name="TextBox 6">
            <a:extLst>
              <a:ext uri="{FF2B5EF4-FFF2-40B4-BE49-F238E27FC236}">
                <a16:creationId xmlns:a16="http://schemas.microsoft.com/office/drawing/2014/main" id="{85EEF6D6-7E3A-436F-97A6-C16A14BD891B}"/>
              </a:ext>
            </a:extLst>
          </p:cNvPr>
          <p:cNvSpPr txBox="1"/>
          <p:nvPr/>
        </p:nvSpPr>
        <p:spPr>
          <a:xfrm>
            <a:off x="761099" y="3821967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0</a:t>
            </a:r>
            <a:endParaRPr lang="en-US" sz="80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3" name="TextBox 6">
            <a:extLst>
              <a:ext uri="{FF2B5EF4-FFF2-40B4-BE49-F238E27FC236}">
                <a16:creationId xmlns:a16="http://schemas.microsoft.com/office/drawing/2014/main" id="{B27F73AE-F223-4C4A-9DF5-F6F2FF1DD36F}"/>
              </a:ext>
            </a:extLst>
          </p:cNvPr>
          <p:cNvSpPr txBox="1"/>
          <p:nvPr/>
        </p:nvSpPr>
        <p:spPr>
          <a:xfrm>
            <a:off x="761099" y="3129707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50</a:t>
            </a:r>
            <a:endParaRPr lang="en-US" sz="800" dirty="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4" name="TextBox 6">
            <a:extLst>
              <a:ext uri="{FF2B5EF4-FFF2-40B4-BE49-F238E27FC236}">
                <a16:creationId xmlns:a16="http://schemas.microsoft.com/office/drawing/2014/main" id="{7066FD65-1337-4B6B-8FF4-7AD3FA31A337}"/>
              </a:ext>
            </a:extLst>
          </p:cNvPr>
          <p:cNvSpPr txBox="1"/>
          <p:nvPr/>
        </p:nvSpPr>
        <p:spPr>
          <a:xfrm>
            <a:off x="761099" y="2421170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100</a:t>
            </a:r>
            <a:endParaRPr lang="en-US" sz="80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0209D063-A145-489A-8556-D92952C975BA}"/>
              </a:ext>
            </a:extLst>
          </p:cNvPr>
          <p:cNvSpPr txBox="1"/>
          <p:nvPr/>
        </p:nvSpPr>
        <p:spPr>
          <a:xfrm>
            <a:off x="996813" y="4491895"/>
            <a:ext cx="3938281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altLang="zh-TW" sz="600" b="1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Test Environment</a:t>
            </a:r>
            <a: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/>
            </a:r>
            <a:b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NAS: TS-133</a:t>
            </a:r>
            <a: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/>
            </a:r>
            <a:b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OS: QTS 5.0</a:t>
            </a:r>
            <a: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/>
            </a:r>
            <a:b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Volume type: Samsung SSD 850 PRO 512GB </a:t>
            </a:r>
            <a: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/>
            </a:r>
            <a:br>
              <a:rPr lang="en-US" altLang="zh-TW" sz="60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</a:br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Client PC:</a:t>
            </a:r>
            <a:r>
              <a:rPr lang="zh-TW" altLang="en-US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　</a:t>
            </a:r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Windows 10, Intel Core i7-6700 CPU,3.40GHz., 64GB RAM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CF0C6ABA-91E3-43F2-9E01-1ECCBB18E30D}"/>
              </a:ext>
            </a:extLst>
          </p:cNvPr>
          <p:cNvSpPr txBox="1"/>
          <p:nvPr/>
        </p:nvSpPr>
        <p:spPr>
          <a:xfrm>
            <a:off x="6045812" y="4815061"/>
            <a:ext cx="2210037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Tested in QNAP Labs. ​</a:t>
            </a:r>
          </a:p>
          <a:p>
            <a:pPr algn="r"/>
            <a:r>
              <a:rPr lang="en-US" altLang="zh-TW" sz="6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Figures may vary by environment.</a:t>
            </a:r>
          </a:p>
        </p:txBody>
      </p:sp>
      <p:sp>
        <p:nvSpPr>
          <p:cNvPr id="45" name="Shape 80">
            <a:extLst>
              <a:ext uri="{FF2B5EF4-FFF2-40B4-BE49-F238E27FC236}">
                <a16:creationId xmlns:a16="http://schemas.microsoft.com/office/drawing/2014/main" id="{D5D83E68-97C2-48BE-A6EB-878FB2E0EDF5}"/>
              </a:ext>
            </a:extLst>
          </p:cNvPr>
          <p:cNvSpPr/>
          <p:nvPr/>
        </p:nvSpPr>
        <p:spPr>
          <a:xfrm>
            <a:off x="2949589" y="2239460"/>
            <a:ext cx="340500" cy="1688710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68569" tIns="34275" rIns="68569" bIns="34275" anchor="ctr" anchorCtr="0">
            <a:noAutofit/>
          </a:bodyPr>
          <a:lstStyle/>
          <a:p>
            <a:pPr algn="ctr"/>
            <a:endParaRPr lang="zh-TW" altLang="en-US" sz="11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59" name="TextBox 6">
            <a:extLst>
              <a:ext uri="{FF2B5EF4-FFF2-40B4-BE49-F238E27FC236}">
                <a16:creationId xmlns:a16="http://schemas.microsoft.com/office/drawing/2014/main" id="{E41FF98A-C424-4BEB-9481-55AFE8860AD8}"/>
              </a:ext>
            </a:extLst>
          </p:cNvPr>
          <p:cNvSpPr txBox="1"/>
          <p:nvPr/>
        </p:nvSpPr>
        <p:spPr>
          <a:xfrm>
            <a:off x="2414655" y="4196630"/>
            <a:ext cx="711330" cy="238521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TS-</a:t>
            </a:r>
            <a:r>
              <a:rPr lang="en-US" altLang="zh-TW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</a:t>
            </a:r>
            <a:r>
              <a:rPr lang="en-US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33</a:t>
            </a:r>
          </a:p>
        </p:txBody>
      </p:sp>
      <p:sp>
        <p:nvSpPr>
          <p:cNvPr id="89" name="文字方塊 88">
            <a:extLst>
              <a:ext uri="{FF2B5EF4-FFF2-40B4-BE49-F238E27FC236}">
                <a16:creationId xmlns:a16="http://schemas.microsoft.com/office/drawing/2014/main" id="{DECE8CF1-3FCC-4C55-A745-6F0C3E4CC23A}"/>
              </a:ext>
            </a:extLst>
          </p:cNvPr>
          <p:cNvSpPr txBox="1"/>
          <p:nvPr/>
        </p:nvSpPr>
        <p:spPr>
          <a:xfrm rot="16200000">
            <a:off x="4333199" y="3595691"/>
            <a:ext cx="644900" cy="19236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TW" sz="800" dirty="0">
                <a:solidFill>
                  <a:schemeClr val="bg1">
                    <a:lumMod val="50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(MB/s)</a:t>
            </a:r>
            <a:endParaRPr lang="zh-TW" altLang="en-US" sz="800" dirty="0">
              <a:solidFill>
                <a:schemeClr val="bg1">
                  <a:lumMod val="50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92" name="TextBox 20">
            <a:extLst>
              <a:ext uri="{FF2B5EF4-FFF2-40B4-BE49-F238E27FC236}">
                <a16:creationId xmlns:a16="http://schemas.microsoft.com/office/drawing/2014/main" id="{C4128041-8E17-4765-9CBE-387D2D711907}"/>
              </a:ext>
            </a:extLst>
          </p:cNvPr>
          <p:cNvSpPr txBox="1"/>
          <p:nvPr/>
        </p:nvSpPr>
        <p:spPr>
          <a:xfrm>
            <a:off x="6066632" y="2005395"/>
            <a:ext cx="401510" cy="40780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TW" sz="1100" b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113</a:t>
            </a:r>
            <a:endParaRPr lang="en-US" sz="1100" b="1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93" name="TextBox 20">
            <a:extLst>
              <a:ext uri="{FF2B5EF4-FFF2-40B4-BE49-F238E27FC236}">
                <a16:creationId xmlns:a16="http://schemas.microsoft.com/office/drawing/2014/main" id="{B6518FCF-FB6C-489B-9D66-B9D70736C8EA}"/>
              </a:ext>
            </a:extLst>
          </p:cNvPr>
          <p:cNvSpPr txBox="1"/>
          <p:nvPr/>
        </p:nvSpPr>
        <p:spPr>
          <a:xfrm>
            <a:off x="6668048" y="2006095"/>
            <a:ext cx="404075" cy="40780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TW" sz="1100" b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110</a:t>
            </a:r>
            <a:endParaRPr lang="en-US" altLang="zh-TW" sz="1100" b="1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94" name="TextBox 6">
            <a:extLst>
              <a:ext uri="{FF2B5EF4-FFF2-40B4-BE49-F238E27FC236}">
                <a16:creationId xmlns:a16="http://schemas.microsoft.com/office/drawing/2014/main" id="{CCC934A0-A9AC-499E-8FDE-E64612188181}"/>
              </a:ext>
            </a:extLst>
          </p:cNvPr>
          <p:cNvSpPr txBox="1"/>
          <p:nvPr/>
        </p:nvSpPr>
        <p:spPr>
          <a:xfrm>
            <a:off x="4618343" y="3821966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0</a:t>
            </a:r>
            <a:endParaRPr lang="en-US" sz="80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04" name="TextBox 6">
            <a:extLst>
              <a:ext uri="{FF2B5EF4-FFF2-40B4-BE49-F238E27FC236}">
                <a16:creationId xmlns:a16="http://schemas.microsoft.com/office/drawing/2014/main" id="{D822C152-91B5-45CC-8224-A80FAB5A6D65}"/>
              </a:ext>
            </a:extLst>
          </p:cNvPr>
          <p:cNvSpPr txBox="1"/>
          <p:nvPr/>
        </p:nvSpPr>
        <p:spPr>
          <a:xfrm>
            <a:off x="6161833" y="4196629"/>
            <a:ext cx="711330" cy="238521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TS-</a:t>
            </a:r>
            <a:r>
              <a:rPr lang="en-US" altLang="zh-TW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</a:t>
            </a:r>
            <a:r>
              <a:rPr lang="en-US" sz="1100" b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33</a:t>
            </a:r>
          </a:p>
        </p:txBody>
      </p:sp>
      <p:grpSp>
        <p:nvGrpSpPr>
          <p:cNvPr id="105" name="群組 39">
            <a:extLst>
              <a:ext uri="{FF2B5EF4-FFF2-40B4-BE49-F238E27FC236}">
                <a16:creationId xmlns:a16="http://schemas.microsoft.com/office/drawing/2014/main" id="{8713B8BA-3B2F-4FB2-9F11-27BDC63C41AD}"/>
              </a:ext>
            </a:extLst>
          </p:cNvPr>
          <p:cNvGrpSpPr/>
          <p:nvPr/>
        </p:nvGrpSpPr>
        <p:grpSpPr>
          <a:xfrm>
            <a:off x="4893748" y="2543831"/>
            <a:ext cx="3212459" cy="1385694"/>
            <a:chOff x="2041149" y="3380060"/>
            <a:chExt cx="8515879" cy="1872768"/>
          </a:xfrm>
        </p:grpSpPr>
        <p:cxnSp>
          <p:nvCxnSpPr>
            <p:cNvPr id="107" name="直線接點 106">
              <a:extLst>
                <a:ext uri="{FF2B5EF4-FFF2-40B4-BE49-F238E27FC236}">
                  <a16:creationId xmlns:a16="http://schemas.microsoft.com/office/drawing/2014/main" id="{502F4A1D-D3C8-4323-B60D-1557F4B91119}"/>
                </a:ext>
              </a:extLst>
            </p:cNvPr>
            <p:cNvCxnSpPr>
              <a:cxnSpLocks/>
            </p:cNvCxnSpPr>
            <p:nvPr/>
          </p:nvCxnSpPr>
          <p:spPr>
            <a:xfrm>
              <a:off x="2041149" y="4316444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6" name="直線接點 105">
              <a:extLst>
                <a:ext uri="{FF2B5EF4-FFF2-40B4-BE49-F238E27FC236}">
                  <a16:creationId xmlns:a16="http://schemas.microsoft.com/office/drawing/2014/main" id="{CC208234-C223-41E5-AC74-0570F1D66E98}"/>
                </a:ext>
              </a:extLst>
            </p:cNvPr>
            <p:cNvCxnSpPr>
              <a:cxnSpLocks/>
            </p:cNvCxnSpPr>
            <p:nvPr/>
          </p:nvCxnSpPr>
          <p:spPr>
            <a:xfrm>
              <a:off x="2041149" y="5252828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直線接點 107">
              <a:extLst>
                <a:ext uri="{FF2B5EF4-FFF2-40B4-BE49-F238E27FC236}">
                  <a16:creationId xmlns:a16="http://schemas.microsoft.com/office/drawing/2014/main" id="{067FC2A7-B595-4336-BC4D-9F3B74A6350A}"/>
                </a:ext>
              </a:extLst>
            </p:cNvPr>
            <p:cNvCxnSpPr>
              <a:cxnSpLocks/>
            </p:cNvCxnSpPr>
            <p:nvPr/>
          </p:nvCxnSpPr>
          <p:spPr>
            <a:xfrm>
              <a:off x="2041149" y="3380060"/>
              <a:ext cx="851587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91" name="Shape 79">
            <a:extLst>
              <a:ext uri="{FF2B5EF4-FFF2-40B4-BE49-F238E27FC236}">
                <a16:creationId xmlns:a16="http://schemas.microsoft.com/office/drawing/2014/main" id="{D5FB3FAF-B744-4129-B035-54C4FCE4C6B2}"/>
              </a:ext>
            </a:extLst>
          </p:cNvPr>
          <p:cNvSpPr/>
          <p:nvPr/>
        </p:nvSpPr>
        <p:spPr>
          <a:xfrm>
            <a:off x="6104461" y="2221095"/>
            <a:ext cx="332179" cy="1707075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68569" tIns="34275" rIns="68569" bIns="34275" anchor="ctr" anchorCtr="0">
            <a:noAutofit/>
          </a:bodyPr>
          <a:lstStyle/>
          <a:p>
            <a:pPr algn="ctr"/>
            <a:endParaRPr lang="zh-TW" altLang="en-US" sz="11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00" name="Shape 80">
            <a:extLst>
              <a:ext uri="{FF2B5EF4-FFF2-40B4-BE49-F238E27FC236}">
                <a16:creationId xmlns:a16="http://schemas.microsoft.com/office/drawing/2014/main" id="{052E5A6B-2A87-44C1-AE19-D7EAD654A0A4}"/>
              </a:ext>
            </a:extLst>
          </p:cNvPr>
          <p:cNvSpPr/>
          <p:nvPr/>
        </p:nvSpPr>
        <p:spPr>
          <a:xfrm>
            <a:off x="6696767" y="2239460"/>
            <a:ext cx="340500" cy="1688710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68569" tIns="34275" rIns="68569" bIns="34275" anchor="ctr" anchorCtr="0">
            <a:noAutofit/>
          </a:bodyPr>
          <a:lstStyle/>
          <a:p>
            <a:pPr algn="ctr"/>
            <a:endParaRPr lang="zh-TW" altLang="en-US" sz="11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51" name="TextBox 6">
            <a:extLst>
              <a:ext uri="{FF2B5EF4-FFF2-40B4-BE49-F238E27FC236}">
                <a16:creationId xmlns:a16="http://schemas.microsoft.com/office/drawing/2014/main" id="{420EB6FE-A8F1-496A-8ED9-CB44AED0A337}"/>
              </a:ext>
            </a:extLst>
          </p:cNvPr>
          <p:cNvSpPr txBox="1"/>
          <p:nvPr/>
        </p:nvSpPr>
        <p:spPr>
          <a:xfrm>
            <a:off x="4553455" y="3129707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50</a:t>
            </a:r>
            <a:endParaRPr lang="en-US" sz="800" dirty="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52" name="TextBox 6">
            <a:extLst>
              <a:ext uri="{FF2B5EF4-FFF2-40B4-BE49-F238E27FC236}">
                <a16:creationId xmlns:a16="http://schemas.microsoft.com/office/drawing/2014/main" id="{E304BFDC-ACBE-419C-8D55-47F18EF5E532}"/>
              </a:ext>
            </a:extLst>
          </p:cNvPr>
          <p:cNvSpPr txBox="1"/>
          <p:nvPr/>
        </p:nvSpPr>
        <p:spPr>
          <a:xfrm>
            <a:off x="4553455" y="2421170"/>
            <a:ext cx="420629" cy="192354"/>
          </a:xfrm>
          <a:prstGeom prst="rect">
            <a:avLst/>
          </a:prstGeom>
          <a:noFill/>
        </p:spPr>
        <p:txBody>
          <a:bodyPr wrap="square" lIns="68573" tIns="34287" rIns="68573" bIns="34287" anchor="t">
            <a:spAutoFit/>
          </a:bodyPr>
          <a:lstStyle/>
          <a:p>
            <a:pPr algn="ctr">
              <a:defRPr/>
            </a:pPr>
            <a:r>
              <a:rPr lang="en-US" altLang="zh-TW" sz="80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100</a:t>
            </a:r>
            <a:endParaRPr lang="en-US" sz="80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9" name="Google Shape;165;p29"/>
          <p:cNvSpPr txBox="1">
            <a:spLocks noGrp="1"/>
          </p:cNvSpPr>
          <p:nvPr>
            <p:ph type="title"/>
          </p:nvPr>
        </p:nvSpPr>
        <p:spPr>
          <a:xfrm>
            <a:off x="450180" y="420772"/>
            <a:ext cx="832656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パフォーマンス</a:t>
            </a:r>
            <a:r>
              <a:rPr lang="en-US" sz="24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–</a:t>
            </a:r>
            <a:r>
              <a:rPr lang="ja-JP" altLang="en-US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最高速度</a:t>
            </a:r>
            <a:r>
              <a:rPr lang="en-US" sz="24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の10GB</a:t>
            </a:r>
            <a:r>
              <a:rPr lang="en-US" sz="2400" dirty="0">
                <a:latin typeface="Meiryo UI" panose="020B0604030504040204" pitchFamily="50" charset="-128"/>
                <a:ea typeface="Meiryo UI" panose="020B0604030504040204" pitchFamily="50" charset="-128"/>
              </a:rPr>
              <a:t>ファイル転送</a:t>
            </a:r>
            <a:endParaRPr sz="2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0" name="Google Shape;173;p29"/>
          <p:cNvSpPr txBox="1"/>
          <p:nvPr/>
        </p:nvSpPr>
        <p:spPr>
          <a:xfrm>
            <a:off x="1494734" y="1408693"/>
            <a:ext cx="2807056" cy="284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Windowsファイル転送</a:t>
            </a:r>
            <a:endParaRPr sz="1400" b="1" i="0" u="none" strike="noStrike" cap="none" dirty="0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1" name="Google Shape;174;p29"/>
          <p:cNvSpPr txBox="1"/>
          <p:nvPr/>
        </p:nvSpPr>
        <p:spPr>
          <a:xfrm>
            <a:off x="5172456" y="1408693"/>
            <a:ext cx="2807056" cy="5001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暗号化を使用した</a:t>
            </a:r>
            <a:r>
              <a:rPr lang="en-US" b="1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b="1" dirty="0" smtClean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b="1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Windows</a:t>
            </a:r>
            <a:r>
              <a:rPr lang="en-US" b="1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ファイル転送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6" name="Google Shape;170;p29"/>
          <p:cNvSpPr txBox="1"/>
          <p:nvPr/>
        </p:nvSpPr>
        <p:spPr>
          <a:xfrm>
            <a:off x="1917254" y="3973749"/>
            <a:ext cx="962657" cy="173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ダウンロード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7" name="Google Shape;171;p29"/>
          <p:cNvSpPr txBox="1"/>
          <p:nvPr/>
        </p:nvSpPr>
        <p:spPr>
          <a:xfrm>
            <a:off x="2709554" y="3973749"/>
            <a:ext cx="1079596" cy="2163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アップロード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8" name="Google Shape;170;p29"/>
          <p:cNvSpPr txBox="1"/>
          <p:nvPr/>
        </p:nvSpPr>
        <p:spPr>
          <a:xfrm>
            <a:off x="5647059" y="3973749"/>
            <a:ext cx="962657" cy="173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ダウンロード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" name="Google Shape;171;p29"/>
          <p:cNvSpPr txBox="1"/>
          <p:nvPr/>
        </p:nvSpPr>
        <p:spPr>
          <a:xfrm>
            <a:off x="6439359" y="3973749"/>
            <a:ext cx="1079596" cy="2163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75" rIns="68550" bIns="3427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アップロード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3424868"/>
      </p:ext>
    </p:extLst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一張含有 電子用品, 電路 的圖片&#10;&#10;自動產生的描述">
            <a:extLst>
              <a:ext uri="{FF2B5EF4-FFF2-40B4-BE49-F238E27FC236}">
                <a16:creationId xmlns:a16="http://schemas.microsoft.com/office/drawing/2014/main" id="{064BF3FF-BEA0-47C4-B271-2C38348667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23473" r="21250" b="25900"/>
          <a:stretch/>
        </p:blipFill>
        <p:spPr>
          <a:xfrm>
            <a:off x="4968107" y="1171537"/>
            <a:ext cx="5054466" cy="3782544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3092140A-9097-42F3-A577-3B42B4F836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000" y="1871857"/>
            <a:ext cx="928598" cy="928598"/>
          </a:xfrm>
          <a:prstGeom prst="rect">
            <a:avLst/>
          </a:prstGeom>
        </p:spPr>
      </p:pic>
      <p:sp>
        <p:nvSpPr>
          <p:cNvPr id="9" name="箭號: 向右 8">
            <a:extLst>
              <a:ext uri="{FF2B5EF4-FFF2-40B4-BE49-F238E27FC236}">
                <a16:creationId xmlns:a16="http://schemas.microsoft.com/office/drawing/2014/main" id="{8CF9DE7A-BEE4-45F0-976E-773F94006121}"/>
              </a:ext>
            </a:extLst>
          </p:cNvPr>
          <p:cNvSpPr/>
          <p:nvPr/>
        </p:nvSpPr>
        <p:spPr>
          <a:xfrm rot="16200000">
            <a:off x="6271474" y="335156"/>
            <a:ext cx="2219714" cy="3073403"/>
          </a:xfrm>
          <a:prstGeom prst="rightArrow">
            <a:avLst>
              <a:gd name="adj1" fmla="val 60790"/>
              <a:gd name="adj2" fmla="val 43649"/>
            </a:avLst>
          </a:prstGeom>
          <a:gradFill>
            <a:gsLst>
              <a:gs pos="543">
                <a:srgbClr val="4FD1FF">
                  <a:alpha val="0"/>
                </a:srgbClr>
              </a:gs>
              <a:gs pos="15000">
                <a:srgbClr val="5DF5F9">
                  <a:alpha val="14000"/>
                </a:srgbClr>
              </a:gs>
              <a:gs pos="96000">
                <a:srgbClr val="34E392"/>
              </a:gs>
              <a:gs pos="69000">
                <a:srgbClr val="43E59C"/>
              </a:gs>
            </a:gsLst>
            <a:lin ang="0" scaled="0"/>
          </a:gradFill>
          <a:ln>
            <a:noFill/>
          </a:ln>
          <a:effectLst>
            <a:outerShdw blurRad="177800" dist="165100" dir="5400000" algn="ctr" rotWithShape="0">
              <a:schemeClr val="accent3">
                <a:lumMod val="75000"/>
              </a:schemeClr>
            </a:outerShdw>
            <a:softEdge rad="0"/>
          </a:effectLst>
          <a:scene3d>
            <a:camera prst="orthographicFront"/>
            <a:lightRig rig="threePt" dir="t"/>
          </a:scene3d>
          <a:sp3d prstMaterial="matt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7FB2C82C-3A5D-4E50-8741-6BCBBE3E9552}"/>
              </a:ext>
            </a:extLst>
          </p:cNvPr>
          <p:cNvSpPr txBox="1"/>
          <p:nvPr/>
        </p:nvSpPr>
        <p:spPr>
          <a:xfrm>
            <a:off x="6338661" y="1334700"/>
            <a:ext cx="2085340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altLang="zh-TW" sz="1600" b="1" dirty="0">
                <a:solidFill>
                  <a:srgbClr val="2E1733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AI face recognition </a:t>
            </a:r>
            <a:r>
              <a:rPr lang="en-US" altLang="zh-TW" sz="4000" b="1" dirty="0">
                <a:solidFill>
                  <a:srgbClr val="2E1733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x6 </a:t>
            </a:r>
            <a:r>
              <a:rPr lang="en-US" altLang="zh-TW" sz="1600" b="1" dirty="0">
                <a:solidFill>
                  <a:srgbClr val="2E1733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faster</a:t>
            </a:r>
            <a:endParaRPr lang="zh-TW" altLang="en-US" sz="1600" b="1" dirty="0">
              <a:solidFill>
                <a:srgbClr val="2E1733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1" name="Google Shape;223;p30"/>
          <p:cNvSpPr txBox="1">
            <a:spLocks noGrp="1"/>
          </p:cNvSpPr>
          <p:nvPr>
            <p:ph type="title"/>
          </p:nvPr>
        </p:nvSpPr>
        <p:spPr>
          <a:xfrm>
            <a:off x="719999" y="265500"/>
            <a:ext cx="8041751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NPU</a:t>
            </a: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内蔵</a:t>
            </a: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AIアクセラレータ</a:t>
            </a: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24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(</a:t>
            </a:r>
            <a:r>
              <a:rPr lang="en-US" sz="24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ニューラルネットワーク</a:t>
            </a:r>
            <a:r>
              <a:rPr lang="ja-JP" altLang="en-US" sz="2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プロセッサ</a:t>
            </a:r>
            <a:r>
              <a:rPr lang="en-US" altLang="ja-JP" sz="24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)</a:t>
            </a:r>
            <a:endParaRPr sz="24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2" name="Google Shape;219;p30"/>
          <p:cNvSpPr txBox="1">
            <a:spLocks/>
          </p:cNvSpPr>
          <p:nvPr/>
        </p:nvSpPr>
        <p:spPr>
          <a:xfrm>
            <a:off x="1693543" y="1820708"/>
            <a:ext cx="3446348" cy="2838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spcBef>
                <a:spcPts val="600"/>
              </a:spcBef>
              <a:buFont typeface="Darker Grotesque"/>
              <a:buNone/>
            </a:pP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TS-x33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シリーズ</a:t>
            </a:r>
          </a:p>
          <a:p>
            <a:pPr marL="0" indent="0">
              <a:lnSpc>
                <a:spcPct val="130000"/>
              </a:lnSpc>
              <a:spcBef>
                <a:spcPts val="600"/>
              </a:spcBef>
              <a:buFont typeface="Darker Grotesque"/>
              <a:buNone/>
            </a:pP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QuMagie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Smart Album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サポートし、同じクラスモデルの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AI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顔認識速度の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6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倍の速さです。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さらに、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TS-133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の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NPU</a:t>
            </a:r>
            <a:b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AI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アクセラレータは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QuMagie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AI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6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％増加させます。 </a:t>
            </a: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TS-233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は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12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％増加し、あなたの人生を</a:t>
            </a:r>
            <a:b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加速します。</a:t>
            </a:r>
            <a:endParaRPr lang="ja-JP" altLang="en-US"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75;p34"/>
          <p:cNvSpPr txBox="1">
            <a:spLocks noGrp="1"/>
          </p:cNvSpPr>
          <p:nvPr>
            <p:ph type="title"/>
          </p:nvPr>
        </p:nvSpPr>
        <p:spPr>
          <a:xfrm>
            <a:off x="720000" y="838200"/>
            <a:ext cx="3293200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TS-233</a:t>
            </a:r>
            <a:b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ハードウェア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9626145"/>
      </p:ext>
    </p:extLst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6AEF7AE5-3E99-4796-A916-26AB8D9B7F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47761"/>
            <a:ext cx="3043765" cy="709936"/>
          </a:xfrm>
          <a:prstGeom prst="rect">
            <a:avLst/>
          </a:prstGeom>
        </p:spPr>
      </p:pic>
      <p:pic>
        <p:nvPicPr>
          <p:cNvPr id="4" name="圖片 5">
            <a:extLst>
              <a:ext uri="{FF2B5EF4-FFF2-40B4-BE49-F238E27FC236}">
                <a16:creationId xmlns:a16="http://schemas.microsoft.com/office/drawing/2014/main" id="{A7D75B82-C39A-429A-B955-FDE7709577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-556286" y="1336394"/>
            <a:ext cx="4560657" cy="2850918"/>
          </a:xfrm>
          <a:prstGeom prst="rect">
            <a:avLst/>
          </a:prstGeom>
        </p:spPr>
      </p:pic>
      <p:sp>
        <p:nvSpPr>
          <p:cNvPr id="8" name="Google Shape;281;p35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TS-233のサイズと</a:t>
            </a: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I/O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9" name="Google Shape;282;p35"/>
          <p:cNvSpPr txBox="1"/>
          <p:nvPr/>
        </p:nvSpPr>
        <p:spPr>
          <a:xfrm>
            <a:off x="3390062" y="1511607"/>
            <a:ext cx="5135102" cy="2584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179705" marR="0" lvl="0" indent="-179705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ARM 64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ビットCortex-A55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クアッド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ア2.0GHz</a:t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プロセッサ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9705" marR="0" lvl="0" indent="-179705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2GBメモリ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内蔵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9705" marR="0" lvl="0" indent="-179705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1x 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ギガビットイーサネット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9705" marR="0" lvl="0" indent="-179705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2x 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9705" lvl="0" indent="-179705">
              <a:lnSpc>
                <a:spcPct val="130000"/>
              </a:lnSpc>
              <a:spcBef>
                <a:spcPts val="600"/>
              </a:spcBef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エネルギー効率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スタンバイ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時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:3.43W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動作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時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:10.81W)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7" descr="一張含有 文字 的圖片&#10;&#10;自動產生的描述">
            <a:extLst>
              <a:ext uri="{FF2B5EF4-FFF2-40B4-BE49-F238E27FC236}">
                <a16:creationId xmlns:a16="http://schemas.microsoft.com/office/drawing/2014/main" id="{D8135E22-8E77-4742-B71D-466DE7A910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56" r="34256"/>
          <a:stretch/>
        </p:blipFill>
        <p:spPr>
          <a:xfrm>
            <a:off x="3275738" y="1423629"/>
            <a:ext cx="1634664" cy="3249971"/>
          </a:xfrm>
          <a:prstGeom prst="rect">
            <a:avLst/>
          </a:prstGeom>
        </p:spPr>
      </p:pic>
      <p:pic>
        <p:nvPicPr>
          <p:cNvPr id="8" name="圖片 8">
            <a:extLst>
              <a:ext uri="{FF2B5EF4-FFF2-40B4-BE49-F238E27FC236}">
                <a16:creationId xmlns:a16="http://schemas.microsoft.com/office/drawing/2014/main" id="{0216588B-8EC5-4287-9380-9F20D24A45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08" r="34208"/>
          <a:stretch/>
        </p:blipFill>
        <p:spPr>
          <a:xfrm>
            <a:off x="4703750" y="1423628"/>
            <a:ext cx="1639740" cy="3249972"/>
          </a:xfrm>
          <a:prstGeom prst="rect">
            <a:avLst/>
          </a:prstGeom>
        </p:spPr>
      </p:pic>
      <p:cxnSp>
        <p:nvCxnSpPr>
          <p:cNvPr id="27" name="接點: 肘形 29">
            <a:extLst>
              <a:ext uri="{FF2B5EF4-FFF2-40B4-BE49-F238E27FC236}">
                <a16:creationId xmlns:a16="http://schemas.microsoft.com/office/drawing/2014/main" id="{1B014805-5651-4219-99E8-32A2D525C476}"/>
              </a:ext>
            </a:extLst>
          </p:cNvPr>
          <p:cNvCxnSpPr>
            <a:cxnSpLocks/>
          </p:cNvCxnSpPr>
          <p:nvPr/>
        </p:nvCxnSpPr>
        <p:spPr>
          <a:xfrm>
            <a:off x="3082146" y="1788594"/>
            <a:ext cx="374870" cy="230287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28" name="接點: 肘形 29">
            <a:extLst>
              <a:ext uri="{FF2B5EF4-FFF2-40B4-BE49-F238E27FC236}">
                <a16:creationId xmlns:a16="http://schemas.microsoft.com/office/drawing/2014/main" id="{E9B27F41-B4D7-4CDE-A108-D621952BBD38}"/>
              </a:ext>
            </a:extLst>
          </p:cNvPr>
          <p:cNvCxnSpPr>
            <a:cxnSpLocks/>
          </p:cNvCxnSpPr>
          <p:nvPr/>
        </p:nvCxnSpPr>
        <p:spPr>
          <a:xfrm>
            <a:off x="2786367" y="2024571"/>
            <a:ext cx="668906" cy="120281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29" name="接點: 肘形 29">
            <a:extLst>
              <a:ext uri="{FF2B5EF4-FFF2-40B4-BE49-F238E27FC236}">
                <a16:creationId xmlns:a16="http://schemas.microsoft.com/office/drawing/2014/main" id="{E3BDCBC2-0693-479A-8297-5BC25D954A86}"/>
              </a:ext>
            </a:extLst>
          </p:cNvPr>
          <p:cNvCxnSpPr>
            <a:cxnSpLocks/>
          </p:cNvCxnSpPr>
          <p:nvPr/>
        </p:nvCxnSpPr>
        <p:spPr>
          <a:xfrm>
            <a:off x="2795427" y="2268178"/>
            <a:ext cx="661589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0" name="接點: 肘形 29">
            <a:extLst>
              <a:ext uri="{FF2B5EF4-FFF2-40B4-BE49-F238E27FC236}">
                <a16:creationId xmlns:a16="http://schemas.microsoft.com/office/drawing/2014/main" id="{2855B790-1B5A-4E5C-B8D2-FB575F57EC07}"/>
              </a:ext>
            </a:extLst>
          </p:cNvPr>
          <p:cNvCxnSpPr>
            <a:cxnSpLocks/>
          </p:cNvCxnSpPr>
          <p:nvPr/>
        </p:nvCxnSpPr>
        <p:spPr>
          <a:xfrm>
            <a:off x="2980554" y="3280580"/>
            <a:ext cx="514650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1" name="接點: 肘形 29">
            <a:extLst>
              <a:ext uri="{FF2B5EF4-FFF2-40B4-BE49-F238E27FC236}">
                <a16:creationId xmlns:a16="http://schemas.microsoft.com/office/drawing/2014/main" id="{7C6DA583-0BE6-4B13-8BB3-1CAB10A45BD0}"/>
              </a:ext>
            </a:extLst>
          </p:cNvPr>
          <p:cNvCxnSpPr>
            <a:cxnSpLocks/>
          </p:cNvCxnSpPr>
          <p:nvPr/>
        </p:nvCxnSpPr>
        <p:spPr>
          <a:xfrm flipH="1">
            <a:off x="5619750" y="2432566"/>
            <a:ext cx="839358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2" name="接點: 肘形 29">
            <a:extLst>
              <a:ext uri="{FF2B5EF4-FFF2-40B4-BE49-F238E27FC236}">
                <a16:creationId xmlns:a16="http://schemas.microsoft.com/office/drawing/2014/main" id="{4B47BAE8-D60C-472E-AF46-B656C529B8F6}"/>
              </a:ext>
            </a:extLst>
          </p:cNvPr>
          <p:cNvCxnSpPr>
            <a:cxnSpLocks/>
          </p:cNvCxnSpPr>
          <p:nvPr/>
        </p:nvCxnSpPr>
        <p:spPr>
          <a:xfrm flipH="1">
            <a:off x="6104576" y="3154220"/>
            <a:ext cx="389024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6" name="接點: 肘形 29">
            <a:extLst>
              <a:ext uri="{FF2B5EF4-FFF2-40B4-BE49-F238E27FC236}">
                <a16:creationId xmlns:a16="http://schemas.microsoft.com/office/drawing/2014/main" id="{952D0365-833F-445B-8139-86734A08BAB1}"/>
              </a:ext>
            </a:extLst>
          </p:cNvPr>
          <p:cNvCxnSpPr>
            <a:cxnSpLocks/>
          </p:cNvCxnSpPr>
          <p:nvPr/>
        </p:nvCxnSpPr>
        <p:spPr>
          <a:xfrm flipH="1">
            <a:off x="6104576" y="3607536"/>
            <a:ext cx="389024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7" name="接點: 肘形 29">
            <a:extLst>
              <a:ext uri="{FF2B5EF4-FFF2-40B4-BE49-F238E27FC236}">
                <a16:creationId xmlns:a16="http://schemas.microsoft.com/office/drawing/2014/main" id="{C7189E70-E545-40AD-9BDF-CB63FEF0D191}"/>
              </a:ext>
            </a:extLst>
          </p:cNvPr>
          <p:cNvCxnSpPr>
            <a:cxnSpLocks/>
          </p:cNvCxnSpPr>
          <p:nvPr/>
        </p:nvCxnSpPr>
        <p:spPr>
          <a:xfrm rot="10800000">
            <a:off x="6024034" y="4251495"/>
            <a:ext cx="469567" cy="162225"/>
          </a:xfrm>
          <a:prstGeom prst="bentConnector3">
            <a:avLst>
              <a:gd name="adj1" fmla="val 100486"/>
            </a:avLst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8" name="接點: 肘形 29">
            <a:extLst>
              <a:ext uri="{FF2B5EF4-FFF2-40B4-BE49-F238E27FC236}">
                <a16:creationId xmlns:a16="http://schemas.microsoft.com/office/drawing/2014/main" id="{E6B0CF0D-1252-4B9E-A81F-196FA6116FAC}"/>
              </a:ext>
            </a:extLst>
          </p:cNvPr>
          <p:cNvCxnSpPr>
            <a:cxnSpLocks/>
          </p:cNvCxnSpPr>
          <p:nvPr/>
        </p:nvCxnSpPr>
        <p:spPr>
          <a:xfrm flipH="1">
            <a:off x="6096853" y="3918420"/>
            <a:ext cx="389024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grpSp>
        <p:nvGrpSpPr>
          <p:cNvPr id="56" name="群組 55">
            <a:extLst>
              <a:ext uri="{FF2B5EF4-FFF2-40B4-BE49-F238E27FC236}">
                <a16:creationId xmlns:a16="http://schemas.microsoft.com/office/drawing/2014/main" id="{A99F79A0-4637-44D7-92DC-3FC27876F5E2}"/>
              </a:ext>
            </a:extLst>
          </p:cNvPr>
          <p:cNvGrpSpPr/>
          <p:nvPr/>
        </p:nvGrpSpPr>
        <p:grpSpPr>
          <a:xfrm>
            <a:off x="152488" y="1819872"/>
            <a:ext cx="2175066" cy="2132136"/>
            <a:chOff x="251686" y="1685332"/>
            <a:chExt cx="2175066" cy="2132136"/>
          </a:xfrm>
        </p:grpSpPr>
        <p:cxnSp>
          <p:nvCxnSpPr>
            <p:cNvPr id="19" name="直線接點 18">
              <a:extLst>
                <a:ext uri="{FF2B5EF4-FFF2-40B4-BE49-F238E27FC236}">
                  <a16:creationId xmlns:a16="http://schemas.microsoft.com/office/drawing/2014/main" id="{8643093D-A638-4AE1-9869-C1EA92566A7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7000" y="2003004"/>
              <a:ext cx="849226" cy="260771"/>
            </a:xfrm>
            <a:prstGeom prst="line">
              <a:avLst/>
            </a:prstGeom>
            <a:ln w="6350">
              <a:solidFill>
                <a:schemeClr val="bg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線接點 19">
              <a:extLst>
                <a:ext uri="{FF2B5EF4-FFF2-40B4-BE49-F238E27FC236}">
                  <a16:creationId xmlns:a16="http://schemas.microsoft.com/office/drawing/2014/main" id="{766279FB-8094-4F09-8CB2-4844E5801947}"/>
                </a:ext>
              </a:extLst>
            </p:cNvPr>
            <p:cNvCxnSpPr>
              <a:cxnSpLocks/>
            </p:cNvCxnSpPr>
            <p:nvPr/>
          </p:nvCxnSpPr>
          <p:spPr>
            <a:xfrm>
              <a:off x="1628990" y="1986587"/>
              <a:ext cx="430278" cy="156655"/>
            </a:xfrm>
            <a:prstGeom prst="line">
              <a:avLst/>
            </a:prstGeom>
            <a:ln w="6350">
              <a:solidFill>
                <a:schemeClr val="bg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線接點 20">
              <a:extLst>
                <a:ext uri="{FF2B5EF4-FFF2-40B4-BE49-F238E27FC236}">
                  <a16:creationId xmlns:a16="http://schemas.microsoft.com/office/drawing/2014/main" id="{052E95AA-D19C-461D-96A3-A0D1DD400A54}"/>
                </a:ext>
              </a:extLst>
            </p:cNvPr>
            <p:cNvCxnSpPr>
              <a:cxnSpLocks/>
            </p:cNvCxnSpPr>
            <p:nvPr/>
          </p:nvCxnSpPr>
          <p:spPr>
            <a:xfrm>
              <a:off x="661012" y="2372336"/>
              <a:ext cx="10603" cy="1129270"/>
            </a:xfrm>
            <a:prstGeom prst="line">
              <a:avLst/>
            </a:prstGeom>
            <a:ln w="6350">
              <a:solidFill>
                <a:schemeClr val="bg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文字方塊 21">
              <a:extLst>
                <a:ext uri="{FF2B5EF4-FFF2-40B4-BE49-F238E27FC236}">
                  <a16:creationId xmlns:a16="http://schemas.microsoft.com/office/drawing/2014/main" id="{7F8D6BB0-34F9-40F4-ABB5-58AFB632A3DA}"/>
                </a:ext>
              </a:extLst>
            </p:cNvPr>
            <p:cNvSpPr txBox="1"/>
            <p:nvPr/>
          </p:nvSpPr>
          <p:spPr>
            <a:xfrm rot="1183170">
              <a:off x="1494652" y="1685332"/>
              <a:ext cx="932100" cy="52322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altLang="zh-TW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 panose="020B0604020202020204" pitchFamily="34" charset="0"/>
                </a:rPr>
                <a:t>90.18mm</a:t>
              </a:r>
            </a:p>
          </p:txBody>
        </p:sp>
        <p:sp>
          <p:nvSpPr>
            <p:cNvPr id="23" name="文字方塊 22">
              <a:extLst>
                <a:ext uri="{FF2B5EF4-FFF2-40B4-BE49-F238E27FC236}">
                  <a16:creationId xmlns:a16="http://schemas.microsoft.com/office/drawing/2014/main" id="{8CDA7CBF-3E5D-4335-95CD-ABD675DBBD0A}"/>
                </a:ext>
              </a:extLst>
            </p:cNvPr>
            <p:cNvSpPr txBox="1"/>
            <p:nvPr/>
          </p:nvSpPr>
          <p:spPr>
            <a:xfrm rot="20595576">
              <a:off x="535223" y="1713060"/>
              <a:ext cx="1057026" cy="52322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altLang="zh-TW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 panose="020B0604020202020204" pitchFamily="34" charset="0"/>
                </a:rPr>
                <a:t>156.26mm</a:t>
              </a:r>
            </a:p>
          </p:txBody>
        </p:sp>
        <p:sp>
          <p:nvSpPr>
            <p:cNvPr id="24" name="文字方塊 23">
              <a:extLst>
                <a:ext uri="{FF2B5EF4-FFF2-40B4-BE49-F238E27FC236}">
                  <a16:creationId xmlns:a16="http://schemas.microsoft.com/office/drawing/2014/main" id="{219661D5-E693-4C59-8035-CED8681C4407}"/>
                </a:ext>
              </a:extLst>
            </p:cNvPr>
            <p:cNvSpPr txBox="1"/>
            <p:nvPr/>
          </p:nvSpPr>
          <p:spPr>
            <a:xfrm rot="16200000">
              <a:off x="-25162" y="2684320"/>
              <a:ext cx="1076915" cy="52322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altLang="zh-TW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 panose="020B0604020202020204" pitchFamily="34" charset="0"/>
                </a:rPr>
                <a:t>188.64mm</a:t>
              </a:r>
            </a:p>
          </p:txBody>
        </p:sp>
        <p:pic>
          <p:nvPicPr>
            <p:cNvPr id="51" name="圖形 50">
              <a:extLst>
                <a:ext uri="{FF2B5EF4-FFF2-40B4-BE49-F238E27FC236}">
                  <a16:creationId xmlns:a16="http://schemas.microsoft.com/office/drawing/2014/main" id="{EA4E4782-745D-4174-AA70-0CB5C8D504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49722" y="2074393"/>
              <a:ext cx="1285875" cy="1743075"/>
            </a:xfrm>
            <a:prstGeom prst="rect">
              <a:avLst/>
            </a:prstGeom>
          </p:spPr>
        </p:pic>
      </p:grpSp>
      <p:cxnSp>
        <p:nvCxnSpPr>
          <p:cNvPr id="59" name="接點: 肘形 29">
            <a:extLst>
              <a:ext uri="{FF2B5EF4-FFF2-40B4-BE49-F238E27FC236}">
                <a16:creationId xmlns:a16="http://schemas.microsoft.com/office/drawing/2014/main" id="{B67807FD-29E6-43BD-8851-24E3B658D83D}"/>
              </a:ext>
            </a:extLst>
          </p:cNvPr>
          <p:cNvCxnSpPr>
            <a:cxnSpLocks/>
          </p:cNvCxnSpPr>
          <p:nvPr/>
        </p:nvCxnSpPr>
        <p:spPr>
          <a:xfrm>
            <a:off x="3268530" y="3562233"/>
            <a:ext cx="226674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61" name="接點: 肘形 29">
            <a:extLst>
              <a:ext uri="{FF2B5EF4-FFF2-40B4-BE49-F238E27FC236}">
                <a16:creationId xmlns:a16="http://schemas.microsoft.com/office/drawing/2014/main" id="{8012C63A-AF70-4FAA-BF9D-45E23362AEF3}"/>
              </a:ext>
            </a:extLst>
          </p:cNvPr>
          <p:cNvCxnSpPr>
            <a:cxnSpLocks/>
          </p:cNvCxnSpPr>
          <p:nvPr/>
        </p:nvCxnSpPr>
        <p:spPr>
          <a:xfrm>
            <a:off x="3126405" y="3865077"/>
            <a:ext cx="368799" cy="0"/>
          </a:xfrm>
          <a:prstGeom prst="straightConnector1">
            <a:avLst/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71" name="接點: 肘形 29">
            <a:extLst>
              <a:ext uri="{FF2B5EF4-FFF2-40B4-BE49-F238E27FC236}">
                <a16:creationId xmlns:a16="http://schemas.microsoft.com/office/drawing/2014/main" id="{D2535C93-D61D-4778-A327-546F9E6D917B}"/>
              </a:ext>
            </a:extLst>
          </p:cNvPr>
          <p:cNvCxnSpPr>
            <a:cxnSpLocks/>
          </p:cNvCxnSpPr>
          <p:nvPr/>
        </p:nvCxnSpPr>
        <p:spPr>
          <a:xfrm flipV="1">
            <a:off x="2844489" y="2415583"/>
            <a:ext cx="610784" cy="96619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73" name="接點: 肘形 29">
            <a:extLst>
              <a:ext uri="{FF2B5EF4-FFF2-40B4-BE49-F238E27FC236}">
                <a16:creationId xmlns:a16="http://schemas.microsoft.com/office/drawing/2014/main" id="{1F321BCE-FF78-49A7-A045-BB8F4F0506B4}"/>
              </a:ext>
            </a:extLst>
          </p:cNvPr>
          <p:cNvCxnSpPr>
            <a:cxnSpLocks/>
          </p:cNvCxnSpPr>
          <p:nvPr/>
        </p:nvCxnSpPr>
        <p:spPr>
          <a:xfrm flipV="1">
            <a:off x="2844489" y="2558907"/>
            <a:ext cx="610784" cy="180599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43AEFF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sp>
        <p:nvSpPr>
          <p:cNvPr id="40" name="Google Shape;290;p36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TS-233のサイズと</a:t>
            </a: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I/O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1" name="Google Shape;291;p36"/>
          <p:cNvSpPr txBox="1"/>
          <p:nvPr/>
        </p:nvSpPr>
        <p:spPr>
          <a:xfrm>
            <a:off x="2070487" y="1636915"/>
            <a:ext cx="1100902" cy="1258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ステータス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LAN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USB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HDD1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HDD2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2" name="Google Shape;293;p36"/>
          <p:cNvSpPr txBox="1"/>
          <p:nvPr/>
        </p:nvSpPr>
        <p:spPr>
          <a:xfrm>
            <a:off x="2286824" y="3110391"/>
            <a:ext cx="919624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電源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3" name="Google Shape;315;p36"/>
          <p:cNvSpPr txBox="1"/>
          <p:nvPr/>
        </p:nvSpPr>
        <p:spPr>
          <a:xfrm>
            <a:off x="2286823" y="3392044"/>
            <a:ext cx="111769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USBコピ</a:t>
            </a: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4" name="Google Shape;317;p36"/>
          <p:cNvSpPr txBox="1"/>
          <p:nvPr/>
        </p:nvSpPr>
        <p:spPr>
          <a:xfrm>
            <a:off x="2286824" y="3750768"/>
            <a:ext cx="919624" cy="609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 3.2 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Gen1</a:t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5" name="Google Shape;292;p36"/>
          <p:cNvSpPr txBox="1"/>
          <p:nvPr/>
        </p:nvSpPr>
        <p:spPr>
          <a:xfrm>
            <a:off x="6493600" y="2034773"/>
            <a:ext cx="973628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スマート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冷却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ファン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6" name="Google Shape;294;p36"/>
          <p:cNvSpPr txBox="1"/>
          <p:nvPr/>
        </p:nvSpPr>
        <p:spPr>
          <a:xfrm>
            <a:off x="6493599" y="2993005"/>
            <a:ext cx="1616079" cy="310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リセットボタン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7" name="Google Shape;301;p36"/>
          <p:cNvSpPr txBox="1"/>
          <p:nvPr/>
        </p:nvSpPr>
        <p:spPr>
          <a:xfrm>
            <a:off x="6493600" y="4241109"/>
            <a:ext cx="1930400" cy="310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DC 12V</a:t>
            </a: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入力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8" name="Google Shape;302;p36"/>
          <p:cNvSpPr txBox="1"/>
          <p:nvPr/>
        </p:nvSpPr>
        <p:spPr>
          <a:xfrm>
            <a:off x="6493600" y="3767380"/>
            <a:ext cx="1930400" cy="310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 2.0</a:t>
            </a: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" name="Google Shape;303;p36"/>
          <p:cNvSpPr txBox="1"/>
          <p:nvPr/>
        </p:nvSpPr>
        <p:spPr>
          <a:xfrm>
            <a:off x="6493600" y="3452076"/>
            <a:ext cx="1930400" cy="3109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GbE</a:t>
            </a: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LAN</a:t>
            </a: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9" name="Google Shape;299;p19"/>
          <p:cNvGraphicFramePr/>
          <p:nvPr>
            <p:extLst>
              <p:ext uri="{D42A27DB-BD31-4B8C-83A1-F6EECF244321}">
                <p14:modId xmlns:p14="http://schemas.microsoft.com/office/powerpoint/2010/main" val="1749462952"/>
              </p:ext>
            </p:extLst>
          </p:nvPr>
        </p:nvGraphicFramePr>
        <p:xfrm>
          <a:off x="766007" y="1286933"/>
          <a:ext cx="7611985" cy="384027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16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957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178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sym typeface="Arial" panose="020B0604020202020204" pitchFamily="34" charset="0"/>
                      </a:endParaRPr>
                    </a:p>
                  </a:txBody>
                  <a:tcPr marL="10725" marR="10725" marT="7150" marB="715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000" b="1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sym typeface="Arial" panose="020B0604020202020204" pitchFamily="34" charset="0"/>
                        </a:rPr>
                        <a:t>TS-233</a:t>
                      </a:r>
                      <a:endParaRPr sz="2000" b="1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sym typeface="Arial" panose="020B0604020202020204" pitchFamily="34" charset="0"/>
                      </a:endParaRPr>
                    </a:p>
                  </a:txBody>
                  <a:tcPr marL="108000" marR="10725" marT="7150" marB="715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555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CPU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ARM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クアッドコア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Cortex-A55 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最大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2.0GHz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システムメモリ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2GB 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オンボード</a:t>
                      </a:r>
                      <a: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ドライブベイ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 x 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2.5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インチ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/ 3.5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インチ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SATA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ドライブの互換性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SATA 6Gb/s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ギガビット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RJ45</a:t>
                      </a:r>
                      <a:b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イーサネットポート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0" i="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1</a:t>
                      </a:r>
                      <a:endParaRPr sz="1100" b="0" i="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USB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ポート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1 x USB 3.2 Gen1 Type-A 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前面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 x USB 2.0 Type-A 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背面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フォームファクタ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デスクトップ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LED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インジケーター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ステータス、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LAN</a:t>
                      </a:r>
                      <a:r>
                        <a:rPr lang="ja-JP" altLang="en-US" sz="1100" u="none" strike="noStrike" cap="none" dirty="0" err="1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USB</a:t>
                      </a:r>
                      <a:r>
                        <a:rPr lang="ja-JP" altLang="en-US" sz="1100" u="none" strike="noStrike" cap="none" dirty="0" err="1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HDD1-2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ボタン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電源、リセット、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USB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コピー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サイズ</a:t>
                      </a:r>
                      <a: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高さ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x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幅</a:t>
                      </a: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x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奥行</a:t>
                      </a:r>
                      <a: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+mn-cs"/>
                          <a:sym typeface="Arial" panose="020B0604020202020204" pitchFamily="34" charset="0"/>
                        </a:rPr>
                        <a:t>188.64 × 90.18 × 156.26 mm</a:t>
                      </a:r>
                      <a:endParaRPr lang="en" sz="1100" b="0" i="0" u="none" strike="noStrike" cap="none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+mn-cs"/>
                        <a:sym typeface="Arial" panose="020B0604020202020204" pitchFamily="34" charset="0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3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6768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電源アダプタ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sym typeface="Arial" panose="020B0604020202020204" pitchFamily="34" charset="0"/>
                        </a:rPr>
                        <a:t>12V, 65W</a:t>
                      </a:r>
                      <a:endParaRPr sz="11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sym typeface="Arial" panose="020B0604020202020204" pitchFamily="34" charset="0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9037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ファン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FF">
                        <a:alpha val="1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sym typeface="Arial" panose="020B0604020202020204" pitchFamily="34" charset="0"/>
                        </a:rPr>
                        <a:t>80mm</a:t>
                      </a:r>
                      <a:endParaRPr sz="11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sym typeface="Arial" panose="020B0604020202020204" pitchFamily="34" charset="0"/>
                      </a:endParaRPr>
                    </a:p>
                  </a:txBody>
                  <a:tcPr marL="108000" marR="10725" marT="7150" marB="71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FF">
                        <a:alpha val="1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3" name="標題 2">
            <a:extLst>
              <a:ext uri="{FF2B5EF4-FFF2-40B4-BE49-F238E27FC236}">
                <a16:creationId xmlns:a16="http://schemas.microsoft.com/office/drawing/2014/main" id="{B4591ECF-2D2F-4595-872C-6C1BAEDFB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altLang="zh-TW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 panose="020B0604020202020204" pitchFamily="34" charset="0"/>
              </a:rPr>
              <a:t>TS-233 </a:t>
            </a: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 panose="020B0604020202020204" pitchFamily="34" charset="0"/>
              </a:rPr>
              <a:t>スペック</a:t>
            </a:r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01" name="Google Shape;301;p19"/>
          <p:cNvSpPr txBox="1">
            <a:spLocks noGrp="1"/>
          </p:cNvSpPr>
          <p:nvPr>
            <p:ph type="sldNum" idx="4294967295"/>
          </p:nvPr>
        </p:nvSpPr>
        <p:spPr>
          <a:xfrm>
            <a:off x="8594725" y="4749800"/>
            <a:ext cx="549275" cy="393700"/>
          </a:xfrm>
          <a:prstGeom prst="rect">
            <a:avLst/>
          </a:prstGeom>
        </p:spPr>
        <p:txBody>
          <a:bodyPr spcFirstLastPara="1" wrap="square" lIns="91423" tIns="91423" rIns="91423" bIns="91423" anchor="t" anchorCtr="0">
            <a:noAutofit/>
          </a:bodyPr>
          <a:lstStyle/>
          <a:p>
            <a:fld id="{00000000-1234-1234-1234-123412341234}" type="slidenum">
              <a:rPr lang="en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pPr/>
              <a:t>12</a:t>
            </a:fld>
            <a:endParaRPr lang="en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NASの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インストール</a:t>
            </a:r>
            <a:endParaRPr lang="en-US" altLang="zh-TW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302222"/>
      </p:ext>
    </p:extLst>
  </p:cSld>
  <p:clrMapOvr>
    <a:masterClrMapping/>
  </p:clrMapOvr>
  <p:transition spd="slow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>
            <a:extLst>
              <a:ext uri="{FF2B5EF4-FFF2-40B4-BE49-F238E27FC236}">
                <a16:creationId xmlns:a16="http://schemas.microsoft.com/office/drawing/2014/main" id="{9351D251-2232-4602-970A-75F478523C13}"/>
              </a:ext>
            </a:extLst>
          </p:cNvPr>
          <p:cNvSpPr/>
          <p:nvPr/>
        </p:nvSpPr>
        <p:spPr>
          <a:xfrm>
            <a:off x="529166" y="1248834"/>
            <a:ext cx="8089901" cy="389255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63CB2C30-A9F9-463B-867D-D7ECCF5EEF2C}"/>
              </a:ext>
            </a:extLst>
          </p:cNvPr>
          <p:cNvSpPr/>
          <p:nvPr/>
        </p:nvSpPr>
        <p:spPr>
          <a:xfrm>
            <a:off x="5847080" y="3247345"/>
            <a:ext cx="2567225" cy="1657913"/>
          </a:xfrm>
          <a:prstGeom prst="roundRect">
            <a:avLst>
              <a:gd name="adj" fmla="val 7476"/>
            </a:avLst>
          </a:prstGeom>
          <a:solidFill>
            <a:schemeClr val="bg1"/>
          </a:solidFill>
          <a:ln>
            <a:gradFill>
              <a:gsLst>
                <a:gs pos="0">
                  <a:srgbClr val="576CC5"/>
                </a:gs>
                <a:gs pos="100000">
                  <a:srgbClr val="8AD8F4"/>
                </a:gs>
              </a:gsLst>
              <a:lin ang="162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2" name="矩形: 圓角 21">
            <a:extLst>
              <a:ext uri="{FF2B5EF4-FFF2-40B4-BE49-F238E27FC236}">
                <a16:creationId xmlns:a16="http://schemas.microsoft.com/office/drawing/2014/main" id="{1E1E9614-AA73-44BE-B456-592684BEADF9}"/>
              </a:ext>
            </a:extLst>
          </p:cNvPr>
          <p:cNvSpPr/>
          <p:nvPr/>
        </p:nvSpPr>
        <p:spPr>
          <a:xfrm>
            <a:off x="5847080" y="1505534"/>
            <a:ext cx="2567225" cy="1657913"/>
          </a:xfrm>
          <a:prstGeom prst="roundRect">
            <a:avLst>
              <a:gd name="adj" fmla="val 7476"/>
            </a:avLst>
          </a:prstGeom>
          <a:solidFill>
            <a:schemeClr val="bg1"/>
          </a:solidFill>
          <a:ln>
            <a:gradFill>
              <a:gsLst>
                <a:gs pos="0">
                  <a:srgbClr val="576CC5"/>
                </a:gs>
                <a:gs pos="100000">
                  <a:srgbClr val="8AD8F4"/>
                </a:gs>
              </a:gsLst>
              <a:lin ang="162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9060" y="265500"/>
            <a:ext cx="8869680" cy="572700"/>
          </a:xfrm>
        </p:spPr>
        <p:txBody>
          <a:bodyPr/>
          <a:lstStyle/>
          <a:p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2.5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インチ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/3.5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インチ</a:t>
            </a: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ディスク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TS-233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</a:t>
            </a: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インストール</a:t>
            </a:r>
            <a:endParaRPr lang="en-US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76B2072-2B4B-4037-B949-8A44C5FA81D0}"/>
              </a:ext>
            </a:extLst>
          </p:cNvPr>
          <p:cNvSpPr txBox="1"/>
          <p:nvPr/>
        </p:nvSpPr>
        <p:spPr>
          <a:xfrm>
            <a:off x="5982388" y="2160080"/>
            <a:ext cx="9557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3.5” disk</a:t>
            </a:r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1899C4E-818E-4EA1-AA8A-B29C44E86AC2}"/>
              </a:ext>
            </a:extLst>
          </p:cNvPr>
          <p:cNvSpPr txBox="1"/>
          <p:nvPr/>
        </p:nvSpPr>
        <p:spPr>
          <a:xfrm>
            <a:off x="5982388" y="3652648"/>
            <a:ext cx="9557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2.5” disk</a:t>
            </a:r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662F056B-090A-4065-A72E-42B8EB03DC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="" xmlns:asvg="http://schemas.microsoft.com/office/drawing/2016/SVG/main" r:embed="rId10"/>
              </a:ext>
            </a:extLst>
          </a:blip>
          <a:srcRect l="38715" t="34727" r="11177" b="22213"/>
          <a:stretch/>
        </p:blipFill>
        <p:spPr>
          <a:xfrm>
            <a:off x="607523" y="1230769"/>
            <a:ext cx="2656625" cy="1924493"/>
          </a:xfrm>
          <a:prstGeom prst="rect">
            <a:avLst/>
          </a:prstGeom>
        </p:spPr>
      </p:pic>
      <p:pic>
        <p:nvPicPr>
          <p:cNvPr id="15" name="圖形 14">
            <a:extLst>
              <a:ext uri="{FF2B5EF4-FFF2-40B4-BE49-F238E27FC236}">
                <a16:creationId xmlns:a16="http://schemas.microsoft.com/office/drawing/2014/main" id="{1F34AEA0-E49C-4047-ABA3-07292C76F95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60101" y="3127671"/>
            <a:ext cx="1789657" cy="1884205"/>
          </a:xfrm>
          <a:prstGeom prst="rect">
            <a:avLst/>
          </a:prstGeom>
        </p:spPr>
      </p:pic>
      <p:pic>
        <p:nvPicPr>
          <p:cNvPr id="24" name="圖形 23">
            <a:extLst>
              <a:ext uri="{FF2B5EF4-FFF2-40B4-BE49-F238E27FC236}">
                <a16:creationId xmlns:a16="http://schemas.microsoft.com/office/drawing/2014/main" id="{2C765F9F-C007-42A2-8D45-E8D1DD46D0D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=""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485729" y="3344143"/>
            <a:ext cx="1636259" cy="1520564"/>
          </a:xfrm>
          <a:prstGeom prst="rect">
            <a:avLst/>
          </a:prstGeom>
        </p:spPr>
      </p:pic>
      <p:pic>
        <p:nvPicPr>
          <p:cNvPr id="26" name="圖形 25">
            <a:extLst>
              <a:ext uri="{FF2B5EF4-FFF2-40B4-BE49-F238E27FC236}">
                <a16:creationId xmlns:a16="http://schemas.microsoft.com/office/drawing/2014/main" id="{429DFD49-B6A5-4716-9C0B-807B4039EAC1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96DAC541-7B7A-43D3-8B79-37D633B846F1}">
                <asvg:svgBlip xmlns="" xmlns:asvg="http://schemas.microsoft.com/office/drawing/2016/SVG/main" r:embed="rId16"/>
              </a:ext>
            </a:extLst>
          </a:blip>
          <a:srcRect l="42537" t="23115" b="13750"/>
          <a:stretch/>
        </p:blipFill>
        <p:spPr>
          <a:xfrm>
            <a:off x="3161533" y="3247345"/>
            <a:ext cx="2451378" cy="1834008"/>
          </a:xfrm>
          <a:prstGeom prst="rect">
            <a:avLst/>
          </a:prstGeom>
        </p:spPr>
      </p:pic>
      <p:sp>
        <p:nvSpPr>
          <p:cNvPr id="34" name="箭號: 向下 33">
            <a:extLst>
              <a:ext uri="{FF2B5EF4-FFF2-40B4-BE49-F238E27FC236}">
                <a16:creationId xmlns:a16="http://schemas.microsoft.com/office/drawing/2014/main" id="{7DEB8BE2-7CB8-479F-8452-B36BA6AB1C95}"/>
              </a:ext>
            </a:extLst>
          </p:cNvPr>
          <p:cNvSpPr/>
          <p:nvPr/>
        </p:nvSpPr>
        <p:spPr>
          <a:xfrm>
            <a:off x="1343463" y="2705584"/>
            <a:ext cx="500513" cy="654518"/>
          </a:xfrm>
          <a:prstGeom prst="downArrow">
            <a:avLst/>
          </a:prstGeom>
          <a:gradFill>
            <a:gsLst>
              <a:gs pos="16000">
                <a:srgbClr val="43AEFF"/>
              </a:gs>
              <a:gs pos="100000">
                <a:srgbClr val="75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5" name="箭號: 向下 34">
            <a:extLst>
              <a:ext uri="{FF2B5EF4-FFF2-40B4-BE49-F238E27FC236}">
                <a16:creationId xmlns:a16="http://schemas.microsoft.com/office/drawing/2014/main" id="{390AD6BB-5EA5-4CEA-B953-4D14CC88879D}"/>
              </a:ext>
            </a:extLst>
          </p:cNvPr>
          <p:cNvSpPr/>
          <p:nvPr/>
        </p:nvSpPr>
        <p:spPr>
          <a:xfrm rot="16200000">
            <a:off x="2798856" y="3813430"/>
            <a:ext cx="500513" cy="654518"/>
          </a:xfrm>
          <a:prstGeom prst="downArrow">
            <a:avLst/>
          </a:prstGeom>
          <a:gradFill>
            <a:gsLst>
              <a:gs pos="16000">
                <a:srgbClr val="43AEFF"/>
              </a:gs>
              <a:gs pos="100000">
                <a:srgbClr val="75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6" name="箭號: 向下 35">
            <a:extLst>
              <a:ext uri="{FF2B5EF4-FFF2-40B4-BE49-F238E27FC236}">
                <a16:creationId xmlns:a16="http://schemas.microsoft.com/office/drawing/2014/main" id="{61C90FB9-0781-4A4D-81AD-9380914FDBD5}"/>
              </a:ext>
            </a:extLst>
          </p:cNvPr>
          <p:cNvSpPr/>
          <p:nvPr/>
        </p:nvSpPr>
        <p:spPr>
          <a:xfrm rot="10800000">
            <a:off x="4136966" y="2894858"/>
            <a:ext cx="500513" cy="654518"/>
          </a:xfrm>
          <a:prstGeom prst="downArrow">
            <a:avLst/>
          </a:prstGeom>
          <a:gradFill>
            <a:gsLst>
              <a:gs pos="16000">
                <a:srgbClr val="43AEFF"/>
              </a:gs>
              <a:gs pos="100000">
                <a:srgbClr val="75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7" name="箭號: 向下 36">
            <a:extLst>
              <a:ext uri="{FF2B5EF4-FFF2-40B4-BE49-F238E27FC236}">
                <a16:creationId xmlns:a16="http://schemas.microsoft.com/office/drawing/2014/main" id="{E777ECDE-6AF1-42F3-A607-13E84F95AEB2}"/>
              </a:ext>
            </a:extLst>
          </p:cNvPr>
          <p:cNvSpPr/>
          <p:nvPr/>
        </p:nvSpPr>
        <p:spPr>
          <a:xfrm rot="16200000">
            <a:off x="5464642" y="2471807"/>
            <a:ext cx="500513" cy="654518"/>
          </a:xfrm>
          <a:prstGeom prst="downArrow">
            <a:avLst/>
          </a:prstGeom>
          <a:gradFill>
            <a:gsLst>
              <a:gs pos="16000">
                <a:srgbClr val="43AEFF"/>
              </a:gs>
              <a:gs pos="100000">
                <a:srgbClr val="75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8" name="矩形: 圓角 37">
            <a:extLst>
              <a:ext uri="{FF2B5EF4-FFF2-40B4-BE49-F238E27FC236}">
                <a16:creationId xmlns:a16="http://schemas.microsoft.com/office/drawing/2014/main" id="{BC2665C1-C0F6-4A91-B563-910C5CA0CE43}"/>
              </a:ext>
            </a:extLst>
          </p:cNvPr>
          <p:cNvSpPr/>
          <p:nvPr/>
        </p:nvSpPr>
        <p:spPr>
          <a:xfrm>
            <a:off x="5963491" y="2169961"/>
            <a:ext cx="887867" cy="281211"/>
          </a:xfrm>
          <a:prstGeom prst="roundRect">
            <a:avLst>
              <a:gd name="adj" fmla="val 27980"/>
            </a:avLst>
          </a:prstGeom>
          <a:noFill/>
          <a:ln w="9525">
            <a:solidFill>
              <a:srgbClr val="0900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9" name="矩形: 圓角 38">
            <a:extLst>
              <a:ext uri="{FF2B5EF4-FFF2-40B4-BE49-F238E27FC236}">
                <a16:creationId xmlns:a16="http://schemas.microsoft.com/office/drawing/2014/main" id="{6602171F-F4AC-472C-B1EC-53E94B59894D}"/>
              </a:ext>
            </a:extLst>
          </p:cNvPr>
          <p:cNvSpPr/>
          <p:nvPr/>
        </p:nvSpPr>
        <p:spPr>
          <a:xfrm>
            <a:off x="5963491" y="3652648"/>
            <a:ext cx="887867" cy="281211"/>
          </a:xfrm>
          <a:prstGeom prst="roundRect">
            <a:avLst>
              <a:gd name="adj" fmla="val 27980"/>
            </a:avLst>
          </a:prstGeom>
          <a:noFill/>
          <a:ln w="9525">
            <a:solidFill>
              <a:srgbClr val="0900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28" name="圖形 27">
            <a:extLst>
              <a:ext uri="{FF2B5EF4-FFF2-40B4-BE49-F238E27FC236}">
                <a16:creationId xmlns:a16="http://schemas.microsoft.com/office/drawing/2014/main" id="{2E61D4E6-2C9C-4F0E-9E38-239B1C88699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=""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3277573" y="1521185"/>
            <a:ext cx="2194427" cy="1458042"/>
          </a:xfrm>
          <a:prstGeom prst="rect">
            <a:avLst/>
          </a:prstGeom>
        </p:spPr>
      </p:pic>
      <p:pic>
        <p:nvPicPr>
          <p:cNvPr id="30" name="圖形 29">
            <a:extLst>
              <a:ext uri="{FF2B5EF4-FFF2-40B4-BE49-F238E27FC236}">
                <a16:creationId xmlns:a16="http://schemas.microsoft.com/office/drawing/2014/main" id="{2232A3D1-D1C3-420B-8121-4140D6C03DC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=""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682619" y="1415768"/>
            <a:ext cx="1741381" cy="1928375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3050" y="838200"/>
            <a:ext cx="3967100" cy="3759200"/>
          </a:xfrm>
        </p:spPr>
        <p:txBody>
          <a:bodyPr/>
          <a:lstStyle/>
          <a:p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NASの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インストールと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初期化</a:t>
            </a:r>
            <a:endParaRPr lang="zh-TW" dirty="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D5F1A-6D2A-C446-8855-84A6DFCE6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NASクイックインストール</a:t>
            </a:r>
            <a:endParaRPr lang="zh-TW" altLang="en-US" baseline="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8" name="圖片 10">
            <a:extLst>
              <a:ext uri="{FF2B5EF4-FFF2-40B4-BE49-F238E27FC236}">
                <a16:creationId xmlns:a16="http://schemas.microsoft.com/office/drawing/2014/main" id="{390C43A3-7DCC-4CE9-8AF4-3F3083DBCB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939366"/>
            <a:ext cx="3853851" cy="2142986"/>
          </a:xfrm>
          <a:prstGeom prst="rect">
            <a:avLst/>
          </a:prstGeom>
        </p:spPr>
      </p:pic>
      <p:pic>
        <p:nvPicPr>
          <p:cNvPr id="11" name="圖片 16">
            <a:extLst>
              <a:ext uri="{FF2B5EF4-FFF2-40B4-BE49-F238E27FC236}">
                <a16:creationId xmlns:a16="http://schemas.microsoft.com/office/drawing/2014/main" id="{7915CD19-5FAE-41D7-8138-90F234F87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680" y="1928746"/>
            <a:ext cx="3228435" cy="2153442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C42C60F0-AD0D-48AE-86AA-701FBDD945C6}"/>
              </a:ext>
            </a:extLst>
          </p:cNvPr>
          <p:cNvSpPr txBox="1"/>
          <p:nvPr/>
        </p:nvSpPr>
        <p:spPr>
          <a:xfrm>
            <a:off x="1037008" y="138137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defRPr>
            </a:lvl1pPr>
          </a:lstStyle>
          <a:p>
            <a:pPr lvl="0"/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携帯電話で</a:t>
            </a:r>
            <a:r>
              <a:rPr lang="en-US" altLang="ja-JP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QR</a:t>
            </a: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コードをスキャンして</a:t>
            </a:r>
            <a:b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インストールします</a:t>
            </a:r>
            <a:endParaRPr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9FE2F0A8-0711-48A2-B886-07697F904A43}"/>
              </a:ext>
            </a:extLst>
          </p:cNvPr>
          <p:cNvSpPr txBox="1"/>
          <p:nvPr/>
        </p:nvSpPr>
        <p:spPr>
          <a:xfrm>
            <a:off x="4891059" y="1381379"/>
            <a:ext cx="32159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ja-JP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Qfinder</a:t>
            </a: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Pro</a:t>
            </a: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プログラムをコンピュータに</a:t>
            </a:r>
            <a:b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ダウンロードしてインストールします</a:t>
            </a:r>
          </a:p>
        </p:txBody>
      </p:sp>
      <p:sp>
        <p:nvSpPr>
          <p:cNvPr id="3" name="橢圓 2">
            <a:extLst>
              <a:ext uri="{FF2B5EF4-FFF2-40B4-BE49-F238E27FC236}">
                <a16:creationId xmlns:a16="http://schemas.microsoft.com/office/drawing/2014/main" id="{291D76BF-D80E-4CB7-90D4-B82E235AC77E}"/>
              </a:ext>
            </a:extLst>
          </p:cNvPr>
          <p:cNvSpPr/>
          <p:nvPr/>
        </p:nvSpPr>
        <p:spPr>
          <a:xfrm>
            <a:off x="758062" y="1406720"/>
            <a:ext cx="278946" cy="278948"/>
          </a:xfrm>
          <a:prstGeom prst="ellipse">
            <a:avLst/>
          </a:prstGeom>
          <a:solidFill>
            <a:srgbClr val="75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 panose="020B0604020202020204" pitchFamily="34" charset="0"/>
              </a:rPr>
              <a:t>1</a:t>
            </a:r>
          </a:p>
        </p:txBody>
      </p:sp>
      <p:sp>
        <p:nvSpPr>
          <p:cNvPr id="9" name="橢圓 8">
            <a:extLst>
              <a:ext uri="{FF2B5EF4-FFF2-40B4-BE49-F238E27FC236}">
                <a16:creationId xmlns:a16="http://schemas.microsoft.com/office/drawing/2014/main" id="{F2EB07C6-F9F5-4450-9376-49863C6A84BE}"/>
              </a:ext>
            </a:extLst>
          </p:cNvPr>
          <p:cNvSpPr/>
          <p:nvPr/>
        </p:nvSpPr>
        <p:spPr>
          <a:xfrm>
            <a:off x="4571687" y="1406720"/>
            <a:ext cx="278946" cy="278948"/>
          </a:xfrm>
          <a:prstGeom prst="ellipse">
            <a:avLst/>
          </a:prstGeom>
          <a:solidFill>
            <a:srgbClr val="75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zh-TW" altLang="en-US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 panose="020B060402020202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96204945"/>
      </p:ext>
    </p:extLst>
  </p:cSld>
  <p:clrMapOvr>
    <a:masterClrMapping/>
  </p:clrMapOvr>
  <p:transition spd="slow"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A273D2A7-F509-4399-B4F5-983AF7843885}"/>
              </a:ext>
            </a:extLst>
          </p:cNvPr>
          <p:cNvSpPr txBox="1"/>
          <p:nvPr/>
        </p:nvSpPr>
        <p:spPr>
          <a:xfrm>
            <a:off x="1083750" y="1613440"/>
            <a:ext cx="3174983" cy="7155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ja-JP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myQNAPcloud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Link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は、安全で便利な</a:t>
            </a:r>
            <a:b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リモートアクセスサービスを提供し、</a:t>
            </a:r>
            <a:b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どこからでも</a:t>
            </a:r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QNAP NAS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</a:rPr>
              <a:t>に接続できます。</a:t>
            </a:r>
          </a:p>
        </p:txBody>
      </p:sp>
      <p:pic>
        <p:nvPicPr>
          <p:cNvPr id="4" name="圖片 4">
            <a:extLst>
              <a:ext uri="{FF2B5EF4-FFF2-40B4-BE49-F238E27FC236}">
                <a16:creationId xmlns:a16="http://schemas.microsoft.com/office/drawing/2014/main" id="{1A9ACCB7-B53E-4C46-8404-42AA7F9EC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8929" y="2723437"/>
            <a:ext cx="5952111" cy="2440082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8942D5EF-67A9-4D8E-8B11-3161E697EAA5}"/>
              </a:ext>
            </a:extLst>
          </p:cNvPr>
          <p:cNvGrpSpPr/>
          <p:nvPr/>
        </p:nvGrpSpPr>
        <p:grpSpPr>
          <a:xfrm>
            <a:off x="5046905" y="1507349"/>
            <a:ext cx="937030" cy="912714"/>
            <a:chOff x="6852433" y="1613440"/>
            <a:chExt cx="1214438" cy="1182923"/>
          </a:xfrm>
        </p:grpSpPr>
        <p:sp>
          <p:nvSpPr>
            <p:cNvPr id="9" name="矩形: 圓角 8">
              <a:extLst>
                <a:ext uri="{FF2B5EF4-FFF2-40B4-BE49-F238E27FC236}">
                  <a16:creationId xmlns:a16="http://schemas.microsoft.com/office/drawing/2014/main" id="{02AF204A-79A4-40C2-98B5-CD1F8CAE6D12}"/>
                </a:ext>
              </a:extLst>
            </p:cNvPr>
            <p:cNvSpPr/>
            <p:nvPr/>
          </p:nvSpPr>
          <p:spPr>
            <a:xfrm>
              <a:off x="6867624" y="1613440"/>
              <a:ext cx="1168349" cy="1182923"/>
            </a:xfrm>
            <a:prstGeom prst="roundRect">
              <a:avLst/>
            </a:prstGeom>
            <a:solidFill>
              <a:srgbClr val="CFD7E3"/>
            </a:solidFill>
            <a:ln>
              <a:noFill/>
            </a:ln>
            <a:effectLst>
              <a:outerShdw blurRad="254000" dist="190500" dir="8100000" algn="tr" rotWithShape="0">
                <a:prstClr val="black">
                  <a:alpha val="37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pic>
          <p:nvPicPr>
            <p:cNvPr id="5" name="圖片 5">
              <a:extLst>
                <a:ext uri="{FF2B5EF4-FFF2-40B4-BE49-F238E27FC236}">
                  <a16:creationId xmlns:a16="http://schemas.microsoft.com/office/drawing/2014/main" id="{4AEC0672-2748-4865-B372-5B4E7A29E6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biLevel thresh="75000"/>
            </a:blip>
            <a:stretch>
              <a:fillRect/>
            </a:stretch>
          </p:blipFill>
          <p:spPr>
            <a:xfrm>
              <a:off x="6852433" y="1811994"/>
              <a:ext cx="1214438" cy="785813"/>
            </a:xfrm>
            <a:prstGeom prst="rect">
              <a:avLst/>
            </a:prstGeom>
          </p:spPr>
        </p:pic>
      </p:grpSp>
      <p:sp>
        <p:nvSpPr>
          <p:cNvPr id="6" name="文字方塊 5">
            <a:extLst>
              <a:ext uri="{FF2B5EF4-FFF2-40B4-BE49-F238E27FC236}">
                <a16:creationId xmlns:a16="http://schemas.microsoft.com/office/drawing/2014/main" id="{E3134DAC-CC28-49C3-B4D7-13F447446E84}"/>
              </a:ext>
            </a:extLst>
          </p:cNvPr>
          <p:cNvSpPr txBox="1"/>
          <p:nvPr/>
        </p:nvSpPr>
        <p:spPr>
          <a:xfrm>
            <a:off x="4572001" y="2605690"/>
            <a:ext cx="1819200" cy="4385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ctr"/>
            <a:r>
              <a:rPr lang="en-US" altLang="ja-JP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SSL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証明書によ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る</a:t>
            </a:r>
            <a:endParaRPr lang="en-US" altLang="ja-JP" sz="1200" dirty="0" smtClean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lvl="0" algn="ctr"/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安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全な接続</a:t>
            </a:r>
          </a:p>
        </p:txBody>
      </p:sp>
      <p:grpSp>
        <p:nvGrpSpPr>
          <p:cNvPr id="12" name="群組 11">
            <a:extLst>
              <a:ext uri="{FF2B5EF4-FFF2-40B4-BE49-F238E27FC236}">
                <a16:creationId xmlns:a16="http://schemas.microsoft.com/office/drawing/2014/main" id="{0A67DE9B-86F1-4F6D-9EFD-B96FFB7BD66F}"/>
              </a:ext>
            </a:extLst>
          </p:cNvPr>
          <p:cNvGrpSpPr/>
          <p:nvPr/>
        </p:nvGrpSpPr>
        <p:grpSpPr>
          <a:xfrm>
            <a:off x="6701350" y="1521785"/>
            <a:ext cx="1085010" cy="912714"/>
            <a:chOff x="6746915" y="3308287"/>
            <a:chExt cx="1406227" cy="1182923"/>
          </a:xfrm>
        </p:grpSpPr>
        <p:sp>
          <p:nvSpPr>
            <p:cNvPr id="10" name="矩形: 圓角 9">
              <a:extLst>
                <a:ext uri="{FF2B5EF4-FFF2-40B4-BE49-F238E27FC236}">
                  <a16:creationId xmlns:a16="http://schemas.microsoft.com/office/drawing/2014/main" id="{B096A0ED-EAC4-475C-8420-3F4DCEEAFD6C}"/>
                </a:ext>
              </a:extLst>
            </p:cNvPr>
            <p:cNvSpPr/>
            <p:nvPr/>
          </p:nvSpPr>
          <p:spPr>
            <a:xfrm>
              <a:off x="6867624" y="3308287"/>
              <a:ext cx="1168349" cy="1182923"/>
            </a:xfrm>
            <a:prstGeom prst="roundRect">
              <a:avLst/>
            </a:prstGeom>
            <a:solidFill>
              <a:srgbClr val="CFD7E3"/>
            </a:solidFill>
            <a:ln>
              <a:noFill/>
            </a:ln>
            <a:effectLst>
              <a:outerShdw blurRad="254000" dist="190500" dir="8100000" algn="tr" rotWithShape="0">
                <a:prstClr val="black">
                  <a:alpha val="37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pic>
          <p:nvPicPr>
            <p:cNvPr id="7" name="圖片 7" descr="一張含有 光 的圖片&#10;&#10;自動產生的描述">
              <a:extLst>
                <a:ext uri="{FF2B5EF4-FFF2-40B4-BE49-F238E27FC236}">
                  <a16:creationId xmlns:a16="http://schemas.microsoft.com/office/drawing/2014/main" id="{9F7C7DA2-DC12-416D-AEEB-91A136253C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biLevel thresh="75000"/>
            </a:blip>
            <a:stretch>
              <a:fillRect/>
            </a:stretch>
          </p:blipFill>
          <p:spPr>
            <a:xfrm>
              <a:off x="6746915" y="3450609"/>
              <a:ext cx="1406227" cy="909911"/>
            </a:xfrm>
            <a:prstGeom prst="rect">
              <a:avLst/>
            </a:prstGeom>
          </p:spPr>
        </p:pic>
      </p:grpSp>
      <p:sp>
        <p:nvSpPr>
          <p:cNvPr id="8" name="文字方塊 7">
            <a:extLst>
              <a:ext uri="{FF2B5EF4-FFF2-40B4-BE49-F238E27FC236}">
                <a16:creationId xmlns:a16="http://schemas.microsoft.com/office/drawing/2014/main" id="{4E540557-4EBB-45EC-A19B-192B59D0661E}"/>
              </a:ext>
            </a:extLst>
          </p:cNvPr>
          <p:cNvSpPr txBox="1"/>
          <p:nvPr/>
        </p:nvSpPr>
        <p:spPr>
          <a:xfrm>
            <a:off x="6401768" y="2596611"/>
            <a:ext cx="1687712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ctr"/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</a:rPr>
              <a:t>アクセス制御</a:t>
            </a:r>
          </a:p>
        </p:txBody>
      </p:sp>
      <p:sp>
        <p:nvSpPr>
          <p:cNvPr id="14" name="Google Shape;174;p26"/>
          <p:cNvSpPr txBox="1">
            <a:spLocks noGrp="1"/>
          </p:cNvSpPr>
          <p:nvPr>
            <p:ph type="title"/>
          </p:nvPr>
        </p:nvSpPr>
        <p:spPr>
          <a:xfrm>
            <a:off x="238366" y="265500"/>
            <a:ext cx="857756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myQNAPcloud</a:t>
            </a:r>
            <a:r>
              <a:rPr lang="en-US" sz="36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Link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リモートアクセス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72630701"/>
      </p:ext>
    </p:extLst>
  </p:cSld>
  <p:clrMapOvr>
    <a:masterClrMapping/>
  </p:clrMapOvr>
  <p:transition spd="slow"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639" y="937164"/>
            <a:ext cx="4094361" cy="1817692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5243" y="2853821"/>
            <a:ext cx="1508758" cy="2289679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9640" y="2853822"/>
            <a:ext cx="2429204" cy="2299956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2" name="圖片 6" descr="一張含有 文字, 標誌, 室外 的圖片&#10;&#10;自動產生的描述">
            <a:extLst>
              <a:ext uri="{FF2B5EF4-FFF2-40B4-BE49-F238E27FC236}">
                <a16:creationId xmlns:a16="http://schemas.microsoft.com/office/drawing/2014/main" id="{7185F2DF-B57D-41A7-B901-58922B63943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500" t="4737" r="6500" b="13684"/>
          <a:stretch/>
        </p:blipFill>
        <p:spPr>
          <a:xfrm>
            <a:off x="2469960" y="1408459"/>
            <a:ext cx="1128186" cy="10907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3C981B97-AF51-4566-9F86-F95FA9BFF9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8210" y="1408459"/>
            <a:ext cx="1090751" cy="1090751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/>
            <a:bevelB/>
            <a:contourClr>
              <a:srgbClr val="969696"/>
            </a:contourClr>
          </a:sp3d>
        </p:spPr>
      </p:pic>
      <p:sp>
        <p:nvSpPr>
          <p:cNvPr id="9" name="內容版面配置區 4">
            <a:extLst>
              <a:ext uri="{FF2B5EF4-FFF2-40B4-BE49-F238E27FC236}">
                <a16:creationId xmlns:a16="http://schemas.microsoft.com/office/drawing/2014/main" id="{3A43FC03-048A-47E0-9F95-FF8DCC04B506}"/>
              </a:ext>
            </a:extLst>
          </p:cNvPr>
          <p:cNvSpPr txBox="1">
            <a:spLocks/>
          </p:cNvSpPr>
          <p:nvPr/>
        </p:nvSpPr>
        <p:spPr>
          <a:xfrm>
            <a:off x="719999" y="2638910"/>
            <a:ext cx="3455951" cy="238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lvl="0"/>
            <a:r>
              <a:rPr lang="en-US" altLang="ja-JP" sz="16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WireGuard</a:t>
            </a:r>
            <a:r>
              <a:rPr lang="en-US" altLang="ja-JP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®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は、より高速な</a:t>
            </a:r>
            <a:b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ポイントツーポイントの</a:t>
            </a:r>
            <a:r>
              <a:rPr lang="en-US" altLang="ja-JP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VPN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接続を提供します。</a:t>
            </a:r>
          </a:p>
          <a:p>
            <a:pPr lvl="0"/>
            <a:r>
              <a:rPr lang="en-US" altLang="ja-JP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QVPN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サービス統合</a:t>
            </a:r>
            <a:r>
              <a:rPr lang="en-US" altLang="ja-JP" sz="16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WireGuard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サーバー</a:t>
            </a:r>
            <a:r>
              <a:rPr lang="en-US" altLang="ja-JP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クライアント</a:t>
            </a:r>
          </a:p>
          <a:p>
            <a:pPr lvl="0"/>
            <a:r>
              <a:rPr lang="en-US" altLang="ja-JP" sz="16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Wireguard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をインストールした</a:t>
            </a:r>
            <a:b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モバイルデバイスは、高速</a:t>
            </a:r>
            <a:r>
              <a:rPr lang="en-US" altLang="ja-JP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VPN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伝送を利用できます。</a:t>
            </a:r>
          </a:p>
        </p:txBody>
      </p:sp>
      <p:sp>
        <p:nvSpPr>
          <p:cNvPr id="10" name="Google Shape;185;p27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高速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WireGuard</a:t>
            </a: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VPN</a:t>
            </a:r>
            <a:r>
              <a:rPr lang="en-US" sz="3600" dirty="0" err="1">
                <a:latin typeface="Meiryo UI" panose="020B0604030504040204" pitchFamily="50" charset="-128"/>
                <a:ea typeface="Meiryo UI" panose="020B0604030504040204" pitchFamily="50" charset="-128"/>
              </a:rPr>
              <a:t>サポート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12380421"/>
      </p:ext>
    </p:extLst>
  </p:cSld>
  <p:clrMapOvr>
    <a:masterClrMapping/>
  </p:clrMapOvr>
  <p:transition spd="slow"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96;p28"/>
          <p:cNvSpPr txBox="1">
            <a:spLocks noGrp="1"/>
          </p:cNvSpPr>
          <p:nvPr>
            <p:ph type="title"/>
          </p:nvPr>
        </p:nvSpPr>
        <p:spPr>
          <a:xfrm>
            <a:off x="720000" y="475234"/>
            <a:ext cx="3293200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HBS3</a:t>
            </a:r>
            <a:r>
              <a:rPr lang="en-US" sz="2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2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2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データ保護</a:t>
            </a:r>
            <a:r>
              <a:rPr lang="en-US" sz="2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</a:t>
            </a:r>
            <a:br>
              <a:rPr lang="en-US" sz="2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2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同期</a:t>
            </a:r>
            <a:r>
              <a:rPr lang="en-US" sz="2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、リカバリ</a:t>
            </a:r>
            <a:endParaRPr sz="2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6" name="Google Shape;197;p28"/>
          <p:cNvSpPr txBox="1">
            <a:spLocks/>
          </p:cNvSpPr>
          <p:nvPr/>
        </p:nvSpPr>
        <p:spPr>
          <a:xfrm>
            <a:off x="767815" y="3297238"/>
            <a:ext cx="3016250" cy="72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en-US" altLang="ja-JP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Hybrid Backup Sync</a:t>
            </a:r>
            <a:endParaRPr lang="ja-JP" altLang="en-US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2308978"/>
      </p:ext>
    </p:extLst>
  </p:cSld>
  <p:clrMapOvr>
    <a:masterClrMapping/>
  </p:clrMapOvr>
  <p:transition spd="slow"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0283DDE9-3DE5-49B2-993D-46F07BA33E0B}"/>
              </a:ext>
            </a:extLst>
          </p:cNvPr>
          <p:cNvSpPr txBox="1"/>
          <p:nvPr/>
        </p:nvSpPr>
        <p:spPr>
          <a:xfrm>
            <a:off x="1626919" y="930544"/>
            <a:ext cx="637697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簡単で完備された</a:t>
            </a:r>
            <a:r>
              <a:rPr lang="en-US" altLang="ja-JP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3-2-1</a:t>
            </a:r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バックアップ戦略とリカバリプランの</a:t>
            </a:r>
            <a:b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altLang="ja-JP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つのコピー、</a:t>
            </a:r>
            <a:r>
              <a:rPr lang="en-US" altLang="ja-JP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種類のメディアタイプ、コピーの</a:t>
            </a:r>
            <a:r>
              <a:rPr lang="en-US" altLang="ja-JP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つをリモートバックアップ</a:t>
            </a:r>
            <a:endParaRPr lang="ja-JP" altLang="en-US" sz="1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4" name="圖片 23">
            <a:extLst>
              <a:ext uri="{FF2B5EF4-FFF2-40B4-BE49-F238E27FC236}">
                <a16:creationId xmlns:a16="http://schemas.microsoft.com/office/drawing/2014/main" id="{DA8CE6D7-E0BA-485D-B38A-49AD00597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959" y="901888"/>
            <a:ext cx="866739" cy="867317"/>
          </a:xfrm>
          <a:prstGeom prst="rect">
            <a:avLst/>
          </a:prstGeom>
        </p:spPr>
      </p:pic>
      <p:grpSp>
        <p:nvGrpSpPr>
          <p:cNvPr id="32" name="群組 31">
            <a:extLst>
              <a:ext uri="{FF2B5EF4-FFF2-40B4-BE49-F238E27FC236}">
                <a16:creationId xmlns:a16="http://schemas.microsoft.com/office/drawing/2014/main" id="{4005B172-0C22-426C-BB3F-D901A2A13213}"/>
              </a:ext>
            </a:extLst>
          </p:cNvPr>
          <p:cNvGrpSpPr/>
          <p:nvPr/>
        </p:nvGrpSpPr>
        <p:grpSpPr>
          <a:xfrm>
            <a:off x="3249341" y="1778693"/>
            <a:ext cx="3635176" cy="2325761"/>
            <a:chOff x="2751257" y="1844022"/>
            <a:chExt cx="4133260" cy="2644432"/>
          </a:xfrm>
        </p:grpSpPr>
        <p:pic>
          <p:nvPicPr>
            <p:cNvPr id="26" name="圖形 25">
              <a:extLst>
                <a:ext uri="{FF2B5EF4-FFF2-40B4-BE49-F238E27FC236}">
                  <a16:creationId xmlns:a16="http://schemas.microsoft.com/office/drawing/2014/main" id="{C2B69622-396C-4B1A-9D7F-8331516380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932372" y="2365134"/>
              <a:ext cx="1952145" cy="1726897"/>
            </a:xfrm>
            <a:prstGeom prst="rect">
              <a:avLst/>
            </a:prstGeom>
          </p:spPr>
        </p:pic>
        <p:grpSp>
          <p:nvGrpSpPr>
            <p:cNvPr id="31" name="群組 30">
              <a:extLst>
                <a:ext uri="{FF2B5EF4-FFF2-40B4-BE49-F238E27FC236}">
                  <a16:creationId xmlns:a16="http://schemas.microsoft.com/office/drawing/2014/main" id="{B9E8D2F5-42B1-4814-8694-E1FCD3014581}"/>
                </a:ext>
              </a:extLst>
            </p:cNvPr>
            <p:cNvGrpSpPr/>
            <p:nvPr/>
          </p:nvGrpSpPr>
          <p:grpSpPr>
            <a:xfrm>
              <a:off x="2751257" y="1844022"/>
              <a:ext cx="1993662" cy="2644432"/>
              <a:chOff x="4172289" y="1281414"/>
              <a:chExt cx="2358725" cy="3128658"/>
            </a:xfrm>
          </p:grpSpPr>
          <p:pic>
            <p:nvPicPr>
              <p:cNvPr id="29" name="圖片 28" descr="一張含有 文字, 信箋 的圖片&#10;&#10;自動產生的描述">
                <a:extLst>
                  <a:ext uri="{FF2B5EF4-FFF2-40B4-BE49-F238E27FC236}">
                    <a16:creationId xmlns:a16="http://schemas.microsoft.com/office/drawing/2014/main" id="{39100794-F56D-470E-8E17-316EF6B9163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26539" r="26333"/>
              <a:stretch/>
            </p:blipFill>
            <p:spPr>
              <a:xfrm>
                <a:off x="4172289" y="1281414"/>
                <a:ext cx="2358725" cy="3128658"/>
              </a:xfrm>
              <a:prstGeom prst="rect">
                <a:avLst/>
              </a:prstGeom>
            </p:spPr>
          </p:pic>
          <p:sp>
            <p:nvSpPr>
              <p:cNvPr id="30" name="手繪多邊形: 圖案 29">
                <a:extLst>
                  <a:ext uri="{FF2B5EF4-FFF2-40B4-BE49-F238E27FC236}">
                    <a16:creationId xmlns:a16="http://schemas.microsoft.com/office/drawing/2014/main" id="{BE045A8C-C637-4F00-BE3D-17A046F08C5C}"/>
                  </a:ext>
                </a:extLst>
              </p:cNvPr>
              <p:cNvSpPr/>
              <p:nvPr/>
            </p:nvSpPr>
            <p:spPr>
              <a:xfrm>
                <a:off x="4185856" y="1419911"/>
                <a:ext cx="1355725" cy="2816225"/>
              </a:xfrm>
              <a:custGeom>
                <a:avLst/>
                <a:gdLst>
                  <a:gd name="connsiteX0" fmla="*/ 1355725 w 1355725"/>
                  <a:gd name="connsiteY0" fmla="*/ 0 h 2816225"/>
                  <a:gd name="connsiteX1" fmla="*/ 12700 w 1355725"/>
                  <a:gd name="connsiteY1" fmla="*/ 184150 h 2816225"/>
                  <a:gd name="connsiteX2" fmla="*/ 0 w 1355725"/>
                  <a:gd name="connsiteY2" fmla="*/ 2651125 h 2816225"/>
                  <a:gd name="connsiteX3" fmla="*/ 57150 w 1355725"/>
                  <a:gd name="connsiteY3" fmla="*/ 2660650 h 2816225"/>
                  <a:gd name="connsiteX4" fmla="*/ 57150 w 1355725"/>
                  <a:gd name="connsiteY4" fmla="*/ 2689225 h 2816225"/>
                  <a:gd name="connsiteX5" fmla="*/ 120650 w 1355725"/>
                  <a:gd name="connsiteY5" fmla="*/ 2705100 h 2816225"/>
                  <a:gd name="connsiteX6" fmla="*/ 323850 w 1355725"/>
                  <a:gd name="connsiteY6" fmla="*/ 2682875 h 2816225"/>
                  <a:gd name="connsiteX7" fmla="*/ 1333500 w 1355725"/>
                  <a:gd name="connsiteY7" fmla="*/ 2816225 h 2816225"/>
                  <a:gd name="connsiteX8" fmla="*/ 1355725 w 1355725"/>
                  <a:gd name="connsiteY8" fmla="*/ 0 h 2816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5725" h="2816225">
                    <a:moveTo>
                      <a:pt x="1355725" y="0"/>
                    </a:moveTo>
                    <a:lnTo>
                      <a:pt x="12700" y="184150"/>
                    </a:lnTo>
                    <a:cubicBezTo>
                      <a:pt x="8467" y="1006475"/>
                      <a:pt x="4233" y="1828800"/>
                      <a:pt x="0" y="2651125"/>
                    </a:cubicBezTo>
                    <a:lnTo>
                      <a:pt x="57150" y="2660650"/>
                    </a:lnTo>
                    <a:lnTo>
                      <a:pt x="57150" y="2689225"/>
                    </a:lnTo>
                    <a:lnTo>
                      <a:pt x="120650" y="2705100"/>
                    </a:lnTo>
                    <a:lnTo>
                      <a:pt x="323850" y="2682875"/>
                    </a:lnTo>
                    <a:lnTo>
                      <a:pt x="1333500" y="2816225"/>
                    </a:lnTo>
                    <a:lnTo>
                      <a:pt x="1355725" y="0"/>
                    </a:lnTo>
                    <a:close/>
                  </a:path>
                </a:pathLst>
              </a:custGeom>
              <a:gradFill>
                <a:gsLst>
                  <a:gs pos="0">
                    <a:srgbClr val="825F93">
                      <a:alpha val="63000"/>
                    </a:srgbClr>
                  </a:gs>
                  <a:gs pos="100000">
                    <a:srgbClr val="F8F8F8">
                      <a:alpha val="0"/>
                    </a:srgbClr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>
                  <a:latin typeface="Meiryo UI" panose="020B0604030504040204" pitchFamily="50" charset="-128"/>
                  <a:ea typeface="Meiryo UI" panose="020B0604030504040204" pitchFamily="50" charset="-128"/>
                  <a:sym typeface="Arial" panose="020B0604020202020204" pitchFamily="34" charset="0"/>
                </a:endParaRPr>
              </a:p>
            </p:txBody>
          </p:sp>
        </p:grpSp>
      </p:grpSp>
      <p:pic>
        <p:nvPicPr>
          <p:cNvPr id="34" name="圖片 33" descr="一張含有 文字, 信箋 的圖片&#10;&#10;自動產生的描述">
            <a:extLst>
              <a:ext uri="{FF2B5EF4-FFF2-40B4-BE49-F238E27FC236}">
                <a16:creationId xmlns:a16="http://schemas.microsoft.com/office/drawing/2014/main" id="{519AF5A0-6F70-43B9-8EFD-C01AA07599D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539" r="26333"/>
          <a:stretch/>
        </p:blipFill>
        <p:spPr>
          <a:xfrm>
            <a:off x="1630909" y="1760651"/>
            <a:ext cx="1753413" cy="2325761"/>
          </a:xfrm>
          <a:prstGeom prst="rect">
            <a:avLst/>
          </a:prstGeom>
        </p:spPr>
      </p:pic>
      <p:cxnSp>
        <p:nvCxnSpPr>
          <p:cNvPr id="33" name="接點: 肘形 29">
            <a:extLst>
              <a:ext uri="{FF2B5EF4-FFF2-40B4-BE49-F238E27FC236}">
                <a16:creationId xmlns:a16="http://schemas.microsoft.com/office/drawing/2014/main" id="{0B3D62F8-81CD-4117-B48D-80C172818A80}"/>
              </a:ext>
            </a:extLst>
          </p:cNvPr>
          <p:cNvCxnSpPr>
            <a:cxnSpLocks/>
          </p:cNvCxnSpPr>
          <p:nvPr/>
        </p:nvCxnSpPr>
        <p:spPr>
          <a:xfrm rot="10800000">
            <a:off x="4874911" y="2070858"/>
            <a:ext cx="2246972" cy="512966"/>
          </a:xfrm>
          <a:prstGeom prst="bentConnector3">
            <a:avLst>
              <a:gd name="adj1" fmla="val 9588"/>
            </a:avLst>
          </a:prstGeom>
          <a:noFill/>
          <a:ln w="1270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cxnSp>
        <p:nvCxnSpPr>
          <p:cNvPr id="39" name="接點: 肘形 29">
            <a:extLst>
              <a:ext uri="{FF2B5EF4-FFF2-40B4-BE49-F238E27FC236}">
                <a16:creationId xmlns:a16="http://schemas.microsoft.com/office/drawing/2014/main" id="{FF2821F3-7C7A-4350-A648-66FA3148BE5A}"/>
              </a:ext>
            </a:extLst>
          </p:cNvPr>
          <p:cNvCxnSpPr>
            <a:cxnSpLocks/>
          </p:cNvCxnSpPr>
          <p:nvPr/>
        </p:nvCxnSpPr>
        <p:spPr>
          <a:xfrm rot="10800000" flipV="1">
            <a:off x="6707195" y="2583824"/>
            <a:ext cx="414689" cy="412580"/>
          </a:xfrm>
          <a:prstGeom prst="bentConnector3">
            <a:avLst>
              <a:gd name="adj1" fmla="val 50000"/>
            </a:avLst>
          </a:prstGeom>
          <a:noFill/>
          <a:ln w="1270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  <a:effectLst/>
        </p:spPr>
      </p:cxnSp>
      <p:pic>
        <p:nvPicPr>
          <p:cNvPr id="58" name="圖形 57">
            <a:extLst>
              <a:ext uri="{FF2B5EF4-FFF2-40B4-BE49-F238E27FC236}">
                <a16:creationId xmlns:a16="http://schemas.microsoft.com/office/drawing/2014/main" id="{7E2EE9BC-8427-44FA-9C1F-BC629564955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523908" y="3529242"/>
            <a:ext cx="693514" cy="529242"/>
          </a:xfrm>
          <a:prstGeom prst="rect">
            <a:avLst/>
          </a:prstGeom>
        </p:spPr>
      </p:pic>
      <p:pic>
        <p:nvPicPr>
          <p:cNvPr id="59" name="圖形 58">
            <a:extLst>
              <a:ext uri="{FF2B5EF4-FFF2-40B4-BE49-F238E27FC236}">
                <a16:creationId xmlns:a16="http://schemas.microsoft.com/office/drawing/2014/main" id="{B68C1807-2056-459B-B8F1-C7370D6982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891133" y="3529242"/>
            <a:ext cx="693514" cy="529242"/>
          </a:xfrm>
          <a:prstGeom prst="rect">
            <a:avLst/>
          </a:prstGeom>
        </p:spPr>
      </p:pic>
      <p:pic>
        <p:nvPicPr>
          <p:cNvPr id="60" name="圖形 59">
            <a:extLst>
              <a:ext uri="{FF2B5EF4-FFF2-40B4-BE49-F238E27FC236}">
                <a16:creationId xmlns:a16="http://schemas.microsoft.com/office/drawing/2014/main" id="{FC6F5B43-8D89-4C19-A341-1C16952934E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76465" y="3529242"/>
            <a:ext cx="693514" cy="529242"/>
          </a:xfrm>
          <a:prstGeom prst="rect">
            <a:avLst/>
          </a:prstGeom>
        </p:spPr>
      </p:pic>
      <p:sp>
        <p:nvSpPr>
          <p:cNvPr id="35" name="Google Shape;202;p29"/>
          <p:cNvSpPr txBox="1">
            <a:spLocks noGrp="1"/>
          </p:cNvSpPr>
          <p:nvPr>
            <p:ph type="title"/>
          </p:nvPr>
        </p:nvSpPr>
        <p:spPr>
          <a:xfrm>
            <a:off x="275770" y="265500"/>
            <a:ext cx="8482057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altLang="ja-JP" sz="3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HBS3</a:t>
            </a:r>
            <a:r>
              <a:rPr lang="ja-JP" altLang="en-US" sz="3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で</a:t>
            </a:r>
            <a:r>
              <a:rPr lang="en-US" altLang="ja-JP" sz="32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バックアップ戦略の3ステップ</a:t>
            </a:r>
            <a:r>
              <a:rPr lang="ja-JP" altLang="en-US" sz="3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</a:t>
            </a:r>
            <a:r>
              <a:rPr lang="en-US" sz="32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設定</a:t>
            </a:r>
            <a:endParaRPr sz="32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6" name="Google Shape;215;p29"/>
          <p:cNvSpPr/>
          <p:nvPr/>
        </p:nvSpPr>
        <p:spPr>
          <a:xfrm>
            <a:off x="7121883" y="2381496"/>
            <a:ext cx="1415960" cy="404656"/>
          </a:xfrm>
          <a:prstGeom prst="roundRect">
            <a:avLst>
              <a:gd name="adj" fmla="val 16667"/>
            </a:avLst>
          </a:prstGeom>
          <a:solidFill>
            <a:srgbClr val="EE6D2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2種類のメディア</a:t>
            </a: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7" name="Google Shape;204;p29"/>
          <p:cNvSpPr/>
          <p:nvPr/>
        </p:nvSpPr>
        <p:spPr>
          <a:xfrm>
            <a:off x="2228873" y="4068370"/>
            <a:ext cx="1318780" cy="529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コピー1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8" name="Google Shape;205;p29"/>
          <p:cNvSpPr/>
          <p:nvPr/>
        </p:nvSpPr>
        <p:spPr>
          <a:xfrm>
            <a:off x="3405307" y="4068370"/>
            <a:ext cx="1693773" cy="529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コピー2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NASオフサイト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0" name="Google Shape;206;p29"/>
          <p:cNvSpPr/>
          <p:nvPr/>
        </p:nvSpPr>
        <p:spPr>
          <a:xfrm>
            <a:off x="5179663" y="4068370"/>
            <a:ext cx="1746780" cy="529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コピー3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Googleドライブ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1" name="Google Shape;214;p29"/>
          <p:cNvSpPr/>
          <p:nvPr/>
        </p:nvSpPr>
        <p:spPr>
          <a:xfrm>
            <a:off x="802718" y="4033496"/>
            <a:ext cx="1247572" cy="365856"/>
          </a:xfrm>
          <a:prstGeom prst="roundRect">
            <a:avLst>
              <a:gd name="adj" fmla="val 16667"/>
            </a:avLst>
          </a:prstGeom>
          <a:solidFill>
            <a:srgbClr val="EE6D2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r>
              <a:rPr lang="ja-JP" alt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つの</a:t>
            </a:r>
            <a:r>
              <a:rPr lang="ja-JP" alt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コピ</a:t>
            </a:r>
            <a:r>
              <a:rPr lang="ja-JP" alt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2" name="Google Shape;216;p29"/>
          <p:cNvSpPr/>
          <p:nvPr/>
        </p:nvSpPr>
        <p:spPr>
          <a:xfrm>
            <a:off x="3369972" y="4573445"/>
            <a:ext cx="1962874" cy="365856"/>
          </a:xfrm>
          <a:prstGeom prst="roundRect">
            <a:avLst>
              <a:gd name="adj" fmla="val 16667"/>
            </a:avLst>
          </a:prstGeom>
          <a:solidFill>
            <a:srgbClr val="EE6D2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1つのリモートバックアップ</a:t>
            </a: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3" name="Google Shape;219;p29"/>
          <p:cNvSpPr/>
          <p:nvPr/>
        </p:nvSpPr>
        <p:spPr>
          <a:xfrm>
            <a:off x="2470632" y="4104453"/>
            <a:ext cx="820080" cy="232597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" name="Google Shape;220;p29"/>
          <p:cNvSpPr/>
          <p:nvPr/>
        </p:nvSpPr>
        <p:spPr>
          <a:xfrm>
            <a:off x="3785477" y="4104453"/>
            <a:ext cx="918444" cy="232597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" name="Google Shape;221;p29"/>
          <p:cNvSpPr/>
          <p:nvPr/>
        </p:nvSpPr>
        <p:spPr>
          <a:xfrm>
            <a:off x="5617069" y="4104453"/>
            <a:ext cx="812306" cy="232597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46" name="Google Shape;222;p29"/>
          <p:cNvCxnSpPr>
            <a:stCxn id="44" idx="1"/>
            <a:endCxn id="43" idx="3"/>
          </p:cNvCxnSpPr>
          <p:nvPr/>
        </p:nvCxnSpPr>
        <p:spPr>
          <a:xfrm rot="10800000">
            <a:off x="3290777" y="4220752"/>
            <a:ext cx="494700" cy="0"/>
          </a:xfrm>
          <a:prstGeom prst="straightConnector1">
            <a:avLst/>
          </a:prstGeom>
          <a:noFill/>
          <a:ln w="12700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0" name="Google Shape;223;p29"/>
          <p:cNvCxnSpPr>
            <a:stCxn id="43" idx="1"/>
          </p:cNvCxnSpPr>
          <p:nvPr/>
        </p:nvCxnSpPr>
        <p:spPr>
          <a:xfrm rot="10800000">
            <a:off x="1812432" y="4216552"/>
            <a:ext cx="658200" cy="4200"/>
          </a:xfrm>
          <a:prstGeom prst="straightConnector1">
            <a:avLst/>
          </a:prstGeom>
          <a:noFill/>
          <a:ln w="12700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" name="Google Shape;224;p29"/>
          <p:cNvCxnSpPr>
            <a:stCxn id="45" idx="1"/>
            <a:endCxn id="44" idx="3"/>
          </p:cNvCxnSpPr>
          <p:nvPr/>
        </p:nvCxnSpPr>
        <p:spPr>
          <a:xfrm rot="10800000">
            <a:off x="4703869" y="4220752"/>
            <a:ext cx="913200" cy="0"/>
          </a:xfrm>
          <a:prstGeom prst="straightConnector1">
            <a:avLst/>
          </a:prstGeom>
          <a:noFill/>
          <a:ln w="12700" cap="flat" cmpd="sng">
            <a:solidFill>
              <a:srgbClr val="EE6D2B"/>
            </a:solidFill>
            <a:prstDash val="solid"/>
            <a:round/>
            <a:headEnd type="none" w="sm" len="sm"/>
            <a:tailEnd type="none" w="sm" len="sm"/>
          </a:ln>
        </p:spPr>
      </p:cxnSp>
    </p:spTree>
    <p:extLst>
      <p:ext uri="{BB962C8B-B14F-4D97-AF65-F5344CB8AC3E}">
        <p14:creationId xmlns:p14="http://schemas.microsoft.com/office/powerpoint/2010/main" val="3874558289"/>
      </p:ext>
    </p:extLst>
  </p:cSld>
  <p:clrMapOvr>
    <a:masterClrMapping/>
  </p:clrMapOvr>
  <p:transition spd="slow"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7">
            <a:extLst>
              <a:ext uri="{FF2B5EF4-FFF2-40B4-BE49-F238E27FC236}">
                <a16:creationId xmlns:a16="http://schemas.microsoft.com/office/drawing/2014/main" id="{01F806C5-E78B-45C9-9DED-3F97FA01C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83" y="1730454"/>
            <a:ext cx="1996333" cy="1018735"/>
          </a:xfrm>
          <a:prstGeom prst="rect">
            <a:avLst/>
          </a:prstGeom>
          <a:ln w="28575">
            <a:headEnd type="triangle" w="med" len="med"/>
            <a:tailEnd type="triangle" w="med" len="med"/>
          </a:ln>
        </p:spPr>
      </p:pic>
      <p:pic>
        <p:nvPicPr>
          <p:cNvPr id="8" name="圖片 9">
            <a:extLst>
              <a:ext uri="{FF2B5EF4-FFF2-40B4-BE49-F238E27FC236}">
                <a16:creationId xmlns:a16="http://schemas.microsoft.com/office/drawing/2014/main" id="{6C5F12BC-AB73-4F1C-8DEB-C7041B24D6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7223" y="1741739"/>
            <a:ext cx="1996333" cy="1059670"/>
          </a:xfrm>
          <a:prstGeom prst="rect">
            <a:avLst/>
          </a:prstGeom>
          <a:ln w="28575">
            <a:headEnd type="triangle" w="med" len="med"/>
            <a:tailEnd type="triangle" w="med" len="med"/>
          </a:ln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A445FEF8-6237-44CE-B36A-5B4D71E76133}"/>
              </a:ext>
            </a:extLst>
          </p:cNvPr>
          <p:cNvSpPr/>
          <p:nvPr/>
        </p:nvSpPr>
        <p:spPr>
          <a:xfrm>
            <a:off x="6608887" y="1712769"/>
            <a:ext cx="1145928" cy="1059871"/>
          </a:xfrm>
          <a:prstGeom prst="rect">
            <a:avLst/>
          </a:prstGeom>
          <a:solidFill>
            <a:schemeClr val="accent4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EB0302C7-636F-4A5E-80A4-688C4F00974A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10795" y="1792432"/>
            <a:ext cx="890155" cy="879764"/>
          </a:xfrm>
          <a:prstGeom prst="rect">
            <a:avLst/>
          </a:prstGeom>
        </p:spPr>
      </p:pic>
      <p:sp>
        <p:nvSpPr>
          <p:cNvPr id="12" name="Google Shape;232;p30"/>
          <p:cNvSpPr txBox="1">
            <a:spLocks noGrp="1"/>
          </p:cNvSpPr>
          <p:nvPr>
            <p:ph type="title"/>
          </p:nvPr>
        </p:nvSpPr>
        <p:spPr>
          <a:xfrm>
            <a:off x="293167" y="265500"/>
            <a:ext cx="8347218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HBS3</a:t>
            </a:r>
            <a:b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20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マルチクラウドバックアップ</a:t>
            </a:r>
            <a:r>
              <a:rPr lang="en-US" sz="20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、リモートバックアップと同期、</a:t>
            </a:r>
            <a:r>
              <a:rPr lang="en-US" sz="20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リカバリ</a:t>
            </a:r>
            <a:endParaRPr sz="20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5" name="Google Shape;234;p30"/>
          <p:cNvSpPr txBox="1"/>
          <p:nvPr/>
        </p:nvSpPr>
        <p:spPr>
          <a:xfrm>
            <a:off x="593969" y="2888733"/>
            <a:ext cx="2424693" cy="1629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マルチクラウド</a:t>
            </a:r>
            <a:endParaRPr sz="24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プライベートクラウドと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パブリッククラウドの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データバックアップと同期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" name="Google Shape;236;p30"/>
          <p:cNvSpPr txBox="1"/>
          <p:nvPr/>
        </p:nvSpPr>
        <p:spPr>
          <a:xfrm>
            <a:off x="3152246" y="2895543"/>
            <a:ext cx="3263297" cy="1158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400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リモートバックアップと同期</a:t>
            </a:r>
            <a:endParaRPr sz="24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RTRRによるリモートバックアップと同期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7" name="Google Shape;238;p30"/>
          <p:cNvSpPr txBox="1"/>
          <p:nvPr/>
        </p:nvSpPr>
        <p:spPr>
          <a:xfrm>
            <a:off x="6475262" y="2940948"/>
            <a:ext cx="2238207" cy="11454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データ復旧</a:t>
            </a:r>
            <a:endParaRPr sz="24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データの保護と回復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43575980"/>
      </p:ext>
    </p:extLst>
  </p:cSld>
  <p:clrMapOvr>
    <a:masterClrMapping/>
  </p:clrMapOvr>
  <p:transition spd="slow"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字方塊 11">
            <a:extLst>
              <a:ext uri="{FF2B5EF4-FFF2-40B4-BE49-F238E27FC236}">
                <a16:creationId xmlns:a16="http://schemas.microsoft.com/office/drawing/2014/main" id="{012C6FE5-FD6C-4983-9AE6-1DA5755C81FE}"/>
              </a:ext>
            </a:extLst>
          </p:cNvPr>
          <p:cNvSpPr txBox="1"/>
          <p:nvPr/>
        </p:nvSpPr>
        <p:spPr>
          <a:xfrm>
            <a:off x="256674" y="1434694"/>
            <a:ext cx="3341659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スナップショットを撮ることは、写真を撮ること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と同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じです。数秒以内に、</a:t>
            </a:r>
            <a:r>
              <a:rPr lang="en-US" altLang="ja-JP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システムとデータ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の完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全なステータスが記録されます。</a:t>
            </a:r>
            <a:b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システムで予期しない状況が発生した場合は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、ス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ナップショットで記録された状態に戻すこと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がで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きます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lang="en-US" altLang="ja-JP" sz="1600" dirty="0" smtClean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lvl="0"/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従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来のバックアップ方法と比較して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、ス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ペース効率と柔軟性が高いため、スナップショット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はフ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ァイルとデータを保護するための最良の方法です。</a:t>
            </a:r>
          </a:p>
          <a:p>
            <a:pPr lvl="0"/>
            <a:endParaRPr lang="ja-JP" altLang="en-US"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7" name="圖片 3" descr="一張含有 文字 的圖片&#10;&#10;自動產生的描述">
            <a:extLst>
              <a:ext uri="{FF2B5EF4-FFF2-40B4-BE49-F238E27FC236}">
                <a16:creationId xmlns:a16="http://schemas.microsoft.com/office/drawing/2014/main" id="{A276B41C-04FD-441C-9226-956466C0B2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4060" y="2174103"/>
            <a:ext cx="5697415" cy="2802951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8332A7EB-EC3D-45B6-AF5F-20896140E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8333" y="1174589"/>
            <a:ext cx="1070955" cy="1070955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sp>
        <p:nvSpPr>
          <p:cNvPr id="9" name="Google Shape;244;p31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スナップショット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3833818"/>
      </p:ext>
    </p:extLst>
  </p:cSld>
  <p:clrMapOvr>
    <a:masterClrMapping/>
  </p:clrMapOvr>
  <p:transition spd="slow"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253;p32"/>
          <p:cNvSpPr txBox="1">
            <a:spLocks noGrp="1"/>
          </p:cNvSpPr>
          <p:nvPr>
            <p:ph type="title"/>
          </p:nvPr>
        </p:nvSpPr>
        <p:spPr>
          <a:xfrm>
            <a:off x="761879" y="307709"/>
            <a:ext cx="3768240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DA Drive Analyzer</a:t>
            </a:r>
            <a:r>
              <a:rPr lang="ja-JP" altLang="en-US" sz="4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ディスク障害予測</a:t>
            </a:r>
            <a:endParaRPr sz="4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6" name="Google Shape;252;p32"/>
          <p:cNvSpPr txBox="1">
            <a:spLocks/>
          </p:cNvSpPr>
          <p:nvPr/>
        </p:nvSpPr>
        <p:spPr>
          <a:xfrm>
            <a:off x="830637" y="3330448"/>
            <a:ext cx="3049588" cy="781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en-US" altLang="ja-JP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IT</a:t>
            </a:r>
            <a: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ストレージインターフェーステストツールを提供する世界最先端の</a:t>
            </a:r>
            <a:r>
              <a:rPr lang="en-US" altLang="ja-JP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ULINK</a:t>
            </a:r>
            <a:endParaRPr lang="ja-JP" altLang="en-US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4852950"/>
      </p:ext>
    </p:extLst>
  </p:cSld>
  <p:clrMapOvr>
    <a:masterClrMapping/>
  </p:clrMapOvr>
  <p:transition spd="slow">
    <p:fade thruBlk="1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4" descr="一張含有 桌 的圖片&#10;&#10;自動產生的描述">
            <a:extLst>
              <a:ext uri="{FF2B5EF4-FFF2-40B4-BE49-F238E27FC236}">
                <a16:creationId xmlns:a16="http://schemas.microsoft.com/office/drawing/2014/main" id="{03E6345F-A120-4484-8DBB-270F2666C3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1781" y="2051897"/>
            <a:ext cx="6716485" cy="3243544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A198C01E-8A6D-4BEC-8DD3-5936934709A3}"/>
              </a:ext>
            </a:extLst>
          </p:cNvPr>
          <p:cNvGrpSpPr/>
          <p:nvPr/>
        </p:nvGrpSpPr>
        <p:grpSpPr>
          <a:xfrm>
            <a:off x="2753691" y="1236999"/>
            <a:ext cx="1138767" cy="1138767"/>
            <a:chOff x="3810000" y="1138767"/>
            <a:chExt cx="1138767" cy="1138767"/>
          </a:xfrm>
        </p:grpSpPr>
        <p:sp>
          <p:nvSpPr>
            <p:cNvPr id="2" name="矩形: 圓角 1">
              <a:extLst>
                <a:ext uri="{FF2B5EF4-FFF2-40B4-BE49-F238E27FC236}">
                  <a16:creationId xmlns:a16="http://schemas.microsoft.com/office/drawing/2014/main" id="{05360AB9-F762-4949-A578-F4797DEA8551}"/>
                </a:ext>
              </a:extLst>
            </p:cNvPr>
            <p:cNvSpPr/>
            <p:nvPr/>
          </p:nvSpPr>
          <p:spPr>
            <a:xfrm>
              <a:off x="3810000" y="1138767"/>
              <a:ext cx="1138767" cy="1138767"/>
            </a:xfrm>
            <a:prstGeom prst="roundRect">
              <a:avLst/>
            </a:prstGeom>
            <a:solidFill>
              <a:srgbClr val="FFFFFF"/>
            </a:solidFill>
            <a:ln>
              <a:noFill/>
            </a:ln>
            <a:effectLst>
              <a:outerShdw blurRad="76200" dist="50800" dir="8100000" algn="tr" rotWithShape="0">
                <a:srgbClr val="09000C">
                  <a:alpha val="53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pic>
          <p:nvPicPr>
            <p:cNvPr id="9" name="圖片 9">
              <a:extLst>
                <a:ext uri="{FF2B5EF4-FFF2-40B4-BE49-F238E27FC236}">
                  <a16:creationId xmlns:a16="http://schemas.microsoft.com/office/drawing/2014/main" id="{13F43B4D-3762-4CFB-85F3-D1856AD7BC9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26946" y="1293813"/>
              <a:ext cx="904875" cy="828675"/>
            </a:xfrm>
            <a:prstGeom prst="rect">
              <a:avLst/>
            </a:prstGeom>
          </p:spPr>
        </p:pic>
      </p:grpSp>
      <p:sp>
        <p:nvSpPr>
          <p:cNvPr id="11" name="Google Shape;259;p33"/>
          <p:cNvSpPr txBox="1">
            <a:spLocks noGrp="1"/>
          </p:cNvSpPr>
          <p:nvPr>
            <p:ph type="title"/>
          </p:nvPr>
        </p:nvSpPr>
        <p:spPr>
          <a:xfrm>
            <a:off x="-54127" y="265500"/>
            <a:ext cx="9254638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DA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altLang="ja-JP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Drive Analyzer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ディスク障害予測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2" name="Google Shape;264;p33"/>
          <p:cNvSpPr txBox="1"/>
          <p:nvPr/>
        </p:nvSpPr>
        <p:spPr>
          <a:xfrm>
            <a:off x="4009403" y="1236999"/>
            <a:ext cx="4701827" cy="10926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各NASは1</a:t>
            </a:r>
            <a:r>
              <a:rPr lang="en-US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つのディスク</a:t>
            </a:r>
            <a:r>
              <a:rPr lang="ja-JP" altLang="en-US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に対する</a:t>
            </a:r>
            <a:r>
              <a:rPr lang="en-US" dirty="0" err="1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予測を無料で実行できます</a:t>
            </a:r>
            <a:r>
              <a:rPr lang="en-US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また</a:t>
            </a:r>
            <a:r>
              <a:rPr lang="en-US" dirty="0" err="1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すべてのディスクの保護を強化する</a:t>
            </a:r>
            <a:r>
              <a:rPr lang="ja-JP" altLang="en-US" dirty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ため</a:t>
            </a:r>
            <a:r>
              <a:rPr lang="ja-JP" altLang="en-US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、定額を支払って</a:t>
            </a:r>
            <a:r>
              <a:rPr lang="en-US" altLang="ja-JP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dirty="0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サブスクライブ</a:t>
            </a:r>
            <a:r>
              <a:rPr lang="ja-JP" altLang="en-US" dirty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</a:t>
            </a:r>
            <a:r>
              <a:rPr lang="en-US" dirty="0" err="1" smtClean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こともできます</a:t>
            </a:r>
            <a:r>
              <a:rPr lang="en-US" dirty="0">
                <a:solidFill>
                  <a:srgbClr val="75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rgbClr val="75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dirty="0">
              <a:solidFill>
                <a:srgbClr val="75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3" name="Google Shape;260;p33"/>
          <p:cNvSpPr txBox="1"/>
          <p:nvPr/>
        </p:nvSpPr>
        <p:spPr>
          <a:xfrm>
            <a:off x="362968" y="1898210"/>
            <a:ext cx="2619430" cy="29797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ディスクヘルス分析と</a:t>
            </a:r>
            <a: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b="1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err="1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障害予測</a:t>
            </a:r>
            <a:endParaRPr sz="2000" b="1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DA</a:t>
            </a:r>
            <a:r>
              <a:rPr lang="ja-JP" alt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Drive </a:t>
            </a:r>
            <a:r>
              <a:rPr lang="en-US" altLang="ja-JP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Analyzer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に統合</a:t>
            </a:r>
            <a:r>
              <a:rPr lang="ja-JP" alt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たULINK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AI予測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テクノロジーは、ディスク障害の前に警告を発し</a:t>
            </a:r>
            <a:r>
              <a:rPr lang="en-US" sz="16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貴重な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データを保護するのに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役立ちます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!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19522825"/>
      </p:ext>
    </p:extLst>
  </p:cSld>
  <p:clrMapOvr>
    <a:masterClrMapping/>
  </p:clrMapOvr>
  <p:transition spd="slow">
    <p:fade thruBlk="1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05;p20"/>
          <p:cNvSpPr txBox="1">
            <a:spLocks noGrp="1"/>
          </p:cNvSpPr>
          <p:nvPr>
            <p:ph type="title"/>
          </p:nvPr>
        </p:nvSpPr>
        <p:spPr>
          <a:xfrm>
            <a:off x="817726" y="1633938"/>
            <a:ext cx="5010705" cy="130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US" sz="4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データ</a:t>
            </a:r>
            <a: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4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セキュリティ</a:t>
            </a:r>
            <a:endParaRPr dirty="0"/>
          </a:p>
        </p:txBody>
      </p:sp>
      <p:sp>
        <p:nvSpPr>
          <p:cNvPr id="6" name="Google Shape;106;p20"/>
          <p:cNvSpPr txBox="1">
            <a:spLocks/>
          </p:cNvSpPr>
          <p:nvPr/>
        </p:nvSpPr>
        <p:spPr>
          <a:xfrm>
            <a:off x="858558" y="2836863"/>
            <a:ext cx="3517998" cy="4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Malware Remover、QuFirewall</a:t>
            </a:r>
            <a:endParaRPr lang="en-US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3341192"/>
      </p:ext>
    </p:extLst>
  </p:cSld>
  <p:clrMapOvr>
    <a:masterClrMapping/>
  </p:clrMapOvr>
  <p:transition spd="slow">
    <p:fade thruBlk="1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2">
            <a:extLst>
              <a:ext uri="{FF2B5EF4-FFF2-40B4-BE49-F238E27FC236}">
                <a16:creationId xmlns:a16="http://schemas.microsoft.com/office/drawing/2014/main" id="{3DAF1A99-9881-4457-BE2D-EEB2A8F8A4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3725" y="2621965"/>
            <a:ext cx="3689548" cy="2332894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2" name="圖片 3">
            <a:extLst>
              <a:ext uri="{FF2B5EF4-FFF2-40B4-BE49-F238E27FC236}">
                <a16:creationId xmlns:a16="http://schemas.microsoft.com/office/drawing/2014/main" id="{402D60D1-5E87-4430-96FF-0C06BF51D1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238" y="2850565"/>
            <a:ext cx="3689548" cy="3293768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CA6C4454-2823-4E11-A5A1-704865892F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5575" y="1204445"/>
            <a:ext cx="1149519" cy="1149519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42C64A94-368A-4407-A24A-EEA4350A77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238" y="1204445"/>
            <a:ext cx="1126621" cy="1125870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F4D43EA5-4206-438F-B259-5A31AB044DF0}"/>
              </a:ext>
            </a:extLst>
          </p:cNvPr>
          <p:cNvSpPr/>
          <p:nvPr/>
        </p:nvSpPr>
        <p:spPr>
          <a:xfrm>
            <a:off x="-152400" y="3956572"/>
            <a:ext cx="9364133" cy="1970095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1" name="Google Shape;111;p21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データセキュリティ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3" name="Google Shape;113;p21"/>
          <p:cNvSpPr txBox="1"/>
          <p:nvPr/>
        </p:nvSpPr>
        <p:spPr>
          <a:xfrm>
            <a:off x="1674960" y="750290"/>
            <a:ext cx="3364024" cy="2110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QuFirewall</a:t>
            </a:r>
            <a:endParaRPr sz="24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IPアドレスとリージョンを許可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拒否して</a:t>
            </a:r>
            <a:r>
              <a:rPr lang="en-US" sz="16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データとサービスのセキュリティを保護するための不正アクセスとブルートフォース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攻撃を防ぐことができます</a:t>
            </a:r>
            <a:r>
              <a:rPr lang="en-US" sz="16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4" name="Google Shape;112;p21"/>
          <p:cNvSpPr txBox="1"/>
          <p:nvPr/>
        </p:nvSpPr>
        <p:spPr>
          <a:xfrm>
            <a:off x="6386221" y="805564"/>
            <a:ext cx="2698621" cy="11490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400" dirty="0" smtClean="0">
                <a:solidFill>
                  <a:srgbClr val="97FFFE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Malware Remover</a:t>
            </a:r>
            <a:endParaRPr sz="2400" dirty="0">
              <a:solidFill>
                <a:srgbClr val="97FFFE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データをマルウェア</a:t>
            </a:r>
            <a: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攻撃から保護します</a:t>
            </a:r>
            <a:endParaRPr sz="16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99883648"/>
      </p:ext>
    </p:extLst>
  </p:cSld>
  <p:clrMapOvr>
    <a:masterClrMapping/>
  </p:clrMapOvr>
  <p:transition spd="slow">
    <p:fade thruBlk="1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120;p22"/>
          <p:cNvSpPr txBox="1">
            <a:spLocks noGrp="1"/>
          </p:cNvSpPr>
          <p:nvPr>
            <p:ph type="title"/>
          </p:nvPr>
        </p:nvSpPr>
        <p:spPr>
          <a:xfrm>
            <a:off x="719999" y="838200"/>
            <a:ext cx="3824079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69570" lvl="1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SzPts val="2500"/>
              <a:buNone/>
            </a:pPr>
            <a:r>
              <a:rPr lang="en-US" sz="3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QuMagie</a:t>
            </a:r>
            <a:r>
              <a:rPr lang="en-US" sz="3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/</a:t>
            </a:r>
            <a:r>
              <a:rPr lang="en-US" sz="3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Qsirch写真</a:t>
            </a:r>
            <a:r>
              <a:rPr lang="ja-JP" altLang="en-US" sz="3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の</a:t>
            </a:r>
            <a:r>
              <a:rPr lang="en-US" sz="3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自動整理</a:t>
            </a:r>
            <a:r>
              <a:rPr lang="ja-JP" altLang="en-US" sz="3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と</a:t>
            </a:r>
            <a:r>
              <a:rPr lang="en-US" sz="3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共有</a:t>
            </a: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  <a:p>
            <a:pPr marL="369570" lvl="1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SzPts val="2500"/>
              <a:buNone/>
            </a:pP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8" name="Google Shape;121;p22"/>
          <p:cNvSpPr txBox="1">
            <a:spLocks/>
          </p:cNvSpPr>
          <p:nvPr/>
        </p:nvSpPr>
        <p:spPr>
          <a:xfrm>
            <a:off x="1109837" y="3138488"/>
            <a:ext cx="3511550" cy="792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インテリジェントな自動整理機能を備えた</a:t>
            </a:r>
          </a:p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新しいインターフェイス</a:t>
            </a:r>
          </a:p>
          <a:p>
            <a:pPr marL="0" indent="0">
              <a:lnSpc>
                <a:spcPct val="130000"/>
              </a:lnSpc>
              <a:buFont typeface="Darker Grotesque"/>
              <a:buNone/>
            </a:pPr>
            <a:endParaRPr lang="ja-JP" altLang="en-US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8423209"/>
      </p:ext>
    </p:extLst>
  </p:cSld>
  <p:clrMapOvr>
    <a:masterClrMapping/>
  </p:clrMapOvr>
  <p:transition spd="slow">
    <p:fade thruBlk="1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0C04EA75-F29E-479B-8FC4-DA847CE78399}"/>
              </a:ext>
            </a:extLst>
          </p:cNvPr>
          <p:cNvSpPr/>
          <p:nvPr/>
        </p:nvSpPr>
        <p:spPr>
          <a:xfrm>
            <a:off x="330200" y="3149600"/>
            <a:ext cx="8525042" cy="19939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4" name="圖片 4" descr="一張含有 文字, 光 的圖片&#10;&#10;自動產生的描述">
            <a:extLst>
              <a:ext uri="{FF2B5EF4-FFF2-40B4-BE49-F238E27FC236}">
                <a16:creationId xmlns:a16="http://schemas.microsoft.com/office/drawing/2014/main" id="{3CEE5335-456D-4193-86C7-859817633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3029" y="3400022"/>
            <a:ext cx="1524000" cy="1238250"/>
          </a:xfrm>
          <a:prstGeom prst="rect">
            <a:avLst/>
          </a:prstGeom>
        </p:spPr>
      </p:pic>
      <p:pic>
        <p:nvPicPr>
          <p:cNvPr id="5" name="圖片 7" descr="一張含有 文字, 光 的圖片&#10;&#10;自動產生的描述">
            <a:extLst>
              <a:ext uri="{FF2B5EF4-FFF2-40B4-BE49-F238E27FC236}">
                <a16:creationId xmlns:a16="http://schemas.microsoft.com/office/drawing/2014/main" id="{96E6B637-22CD-44D4-84CD-3063B72BC5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1833" y="3638903"/>
            <a:ext cx="1524000" cy="1238250"/>
          </a:xfrm>
          <a:prstGeom prst="rect">
            <a:avLst/>
          </a:prstGeom>
        </p:spPr>
      </p:pic>
      <p:pic>
        <p:nvPicPr>
          <p:cNvPr id="8" name="圖片 8">
            <a:extLst>
              <a:ext uri="{FF2B5EF4-FFF2-40B4-BE49-F238E27FC236}">
                <a16:creationId xmlns:a16="http://schemas.microsoft.com/office/drawing/2014/main" id="{7D9971F2-5199-4C3B-B751-C183A9AB3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33" y="3638903"/>
            <a:ext cx="1524000" cy="1238250"/>
          </a:xfrm>
          <a:prstGeom prst="rect">
            <a:avLst/>
          </a:prstGeom>
        </p:spPr>
      </p:pic>
      <p:pic>
        <p:nvPicPr>
          <p:cNvPr id="9" name="圖片 9" descr="一張含有 文字, 光 的圖片&#10;&#10;自動產生的描述">
            <a:extLst>
              <a:ext uri="{FF2B5EF4-FFF2-40B4-BE49-F238E27FC236}">
                <a16:creationId xmlns:a16="http://schemas.microsoft.com/office/drawing/2014/main" id="{8EB35B51-12BC-457E-85D4-B24950F36C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8722" y="3399014"/>
            <a:ext cx="1524000" cy="123825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9638F77-75E6-4360-B202-4A8CDA4BA0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7974" y="196224"/>
            <a:ext cx="928598" cy="928598"/>
          </a:xfrm>
          <a:prstGeom prst="roundRect">
            <a:avLst>
              <a:gd name="adj" fmla="val 20398"/>
            </a:avLst>
          </a:prstGeom>
          <a:solidFill>
            <a:srgbClr val="F7F8FB"/>
          </a:solidFill>
          <a:ln>
            <a:noFill/>
          </a:ln>
          <a:effectLst>
            <a:outerShdw blurRad="76200" dist="50800" dir="8100000" algn="tr" rotWithShape="0">
              <a:srgbClr val="09000C">
                <a:alpha val="53000"/>
              </a:srgbClr>
            </a:outerShdw>
          </a:effectLst>
        </p:spPr>
      </p:pic>
      <p:sp>
        <p:nvSpPr>
          <p:cNvPr id="13" name="Google Shape;127;p23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QuMagie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写真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の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自動整理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4" name="Google Shape;128;p23"/>
          <p:cNvSpPr txBox="1"/>
          <p:nvPr/>
        </p:nvSpPr>
        <p:spPr>
          <a:xfrm>
            <a:off x="447886" y="2013255"/>
            <a:ext cx="7149253" cy="9541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0000" bIns="45700" anchor="t" anchorCtr="0">
            <a:spAutoFit/>
          </a:bodyPr>
          <a:lstStyle/>
          <a:p>
            <a:pPr lvl="0"/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QuMagieは、写真のAI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画像認識とインテリジェントな分類を統合します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r>
              <a:rPr lang="ja-JP" alt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簡素化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されたユーザ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インタ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ja-JP" alt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フェイス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タイムラインスクロール</a:t>
            </a:r>
            <a:r>
              <a:rPr lang="ja-JP" alt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に対応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カスタマイズ可能なフォルダカバ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ー、</a:t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iOS®LivePhotoディスプレイ</a:t>
            </a: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強力な検索ツールを備えたQuMagie</a:t>
            </a: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は、</a:t>
            </a: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究極の写真管理および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共有ソリューションを提供します</a:t>
            </a:r>
            <a:r>
              <a:rPr lang="en-US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。</a:t>
            </a:r>
            <a:endParaRPr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pic>
        <p:nvPicPr>
          <p:cNvPr id="16" name="Google Shape;134;p23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70303" y="1186108"/>
            <a:ext cx="403680" cy="48507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35;p23"/>
          <p:cNvSpPr txBox="1"/>
          <p:nvPr/>
        </p:nvSpPr>
        <p:spPr>
          <a:xfrm>
            <a:off x="684717" y="1230553"/>
            <a:ext cx="6669743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TS-233 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NPU</a:t>
            </a:r>
            <a:r>
              <a:rPr lang="ja-JP" alt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内蔵</a:t>
            </a: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AIアクセラレータ</a:t>
            </a:r>
            <a:r>
              <a:rPr lang="ja-JP" altLang="en-US" sz="20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   </a:t>
            </a: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搭載の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</a:t>
            </a:r>
            <a:r>
              <a:rPr lang="en-US" sz="20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画像認識</a:t>
            </a:r>
            <a:endParaRPr sz="20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0314340"/>
      </p:ext>
    </p:extLst>
  </p:cSld>
  <p:clrMapOvr>
    <a:masterClrMapping/>
  </p:clrMapOvr>
  <p:transition spd="slow">
    <p:fade thruBlk="1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40;p24"/>
          <p:cNvSpPr txBox="1">
            <a:spLocks noGrp="1"/>
          </p:cNvSpPr>
          <p:nvPr>
            <p:ph type="title"/>
          </p:nvPr>
        </p:nvSpPr>
        <p:spPr>
          <a:xfrm>
            <a:off x="720000" y="838200"/>
            <a:ext cx="3293200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US" sz="4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ライブデモ</a:t>
            </a:r>
            <a:endParaRPr sz="4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8333279"/>
      </p:ext>
    </p:extLst>
  </p:cSld>
  <p:clrMapOvr>
    <a:masterClrMapping/>
  </p:clrMapOvr>
  <p:transition spd="slow">
    <p:fade thruBlk="1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45;p25"/>
          <p:cNvSpPr txBox="1">
            <a:spLocks noGrp="1"/>
          </p:cNvSpPr>
          <p:nvPr>
            <p:ph type="title"/>
          </p:nvPr>
        </p:nvSpPr>
        <p:spPr>
          <a:xfrm>
            <a:off x="720000" y="22086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69570" lvl="1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SzPts val="2500"/>
              <a:buNone/>
            </a:pPr>
            <a:r>
              <a:rPr lang="en-US" sz="3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ファイル管理</a:t>
            </a:r>
            <a: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ソリューション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6166520"/>
      </p:ext>
    </p:extLst>
  </p:cSld>
  <p:clrMapOvr>
    <a:masterClrMapping/>
  </p:clrMapOvr>
  <p:transition spd="slow">
    <p:fade thruBlk="1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圖片 28">
            <a:extLst>
              <a:ext uri="{FF2B5EF4-FFF2-40B4-BE49-F238E27FC236}">
                <a16:creationId xmlns:a16="http://schemas.microsoft.com/office/drawing/2014/main" id="{D7B47492-5BC1-4F6C-8C2B-A2B4DA306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381" y="1257397"/>
            <a:ext cx="1580022" cy="1475740"/>
          </a:xfrm>
          <a:prstGeom prst="roundRect">
            <a:avLst>
              <a:gd name="adj" fmla="val 9438"/>
            </a:avLst>
          </a:prstGeom>
        </p:spPr>
      </p:pic>
      <p:pic>
        <p:nvPicPr>
          <p:cNvPr id="5" name="圖片 4" descr="一張含有 文字, 個人, 握住, 手 的圖片&#10;&#10;自動產生的描述">
            <a:extLst>
              <a:ext uri="{FF2B5EF4-FFF2-40B4-BE49-F238E27FC236}">
                <a16:creationId xmlns:a16="http://schemas.microsoft.com/office/drawing/2014/main" id="{01FF7C34-A11B-48C9-BB2B-3623FF94E7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192" t="11736" r="21192" b="32489"/>
          <a:stretch/>
        </p:blipFill>
        <p:spPr>
          <a:xfrm>
            <a:off x="5101754" y="911941"/>
            <a:ext cx="3553816" cy="45875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44" name="Picture 20" descr="Google play - Free social media icons">
            <a:extLst>
              <a:ext uri="{FF2B5EF4-FFF2-40B4-BE49-F238E27FC236}">
                <a16:creationId xmlns:a16="http://schemas.microsoft.com/office/drawing/2014/main" id="{93A7EBCE-3F48-DE4C-B229-B1E07CB90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429" y="2229107"/>
            <a:ext cx="253469" cy="25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1F3CB8-6561-3C44-8372-F72F43241DEA}"/>
              </a:ext>
            </a:extLst>
          </p:cNvPr>
          <p:cNvSpPr txBox="1"/>
          <p:nvPr/>
        </p:nvSpPr>
        <p:spPr>
          <a:xfrm>
            <a:off x="4703759" y="1459475"/>
            <a:ext cx="9235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TW" sz="110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Support</a:t>
            </a:r>
          </a:p>
        </p:txBody>
      </p:sp>
      <p:grpSp>
        <p:nvGrpSpPr>
          <p:cNvPr id="16" name="Graphic 23">
            <a:extLst>
              <a:ext uri="{FF2B5EF4-FFF2-40B4-BE49-F238E27FC236}">
                <a16:creationId xmlns:a16="http://schemas.microsoft.com/office/drawing/2014/main" id="{498C8621-FCE4-4546-B22C-08EC30481B76}"/>
              </a:ext>
            </a:extLst>
          </p:cNvPr>
          <p:cNvGrpSpPr/>
          <p:nvPr/>
        </p:nvGrpSpPr>
        <p:grpSpPr>
          <a:xfrm>
            <a:off x="5027517" y="1855804"/>
            <a:ext cx="225175" cy="274450"/>
            <a:chOff x="5024407" y="1764578"/>
            <a:chExt cx="225175" cy="274450"/>
          </a:xfrm>
          <a:solidFill>
            <a:srgbClr val="CECCCD"/>
          </a:solidFill>
        </p:grpSpPr>
        <p:sp>
          <p:nvSpPr>
            <p:cNvPr id="17" name="手繪多邊形: 圖案 16">
              <a:extLst>
                <a:ext uri="{FF2B5EF4-FFF2-40B4-BE49-F238E27FC236}">
                  <a16:creationId xmlns:a16="http://schemas.microsoft.com/office/drawing/2014/main" id="{1E917ED9-0844-484C-83DB-7D08F64174D7}"/>
                </a:ext>
              </a:extLst>
            </p:cNvPr>
            <p:cNvSpPr/>
            <p:nvPr/>
          </p:nvSpPr>
          <p:spPr>
            <a:xfrm>
              <a:off x="5133041" y="1764578"/>
              <a:ext cx="60247" cy="67921"/>
            </a:xfrm>
            <a:custGeom>
              <a:avLst/>
              <a:gdLst>
                <a:gd name="connsiteX0" fmla="*/ 57345 w 60247"/>
                <a:gd name="connsiteY0" fmla="*/ 25958 h 67921"/>
                <a:gd name="connsiteX1" fmla="*/ 45324 w 60247"/>
                <a:gd name="connsiteY1" fmla="*/ 47746 h 67921"/>
                <a:gd name="connsiteX2" fmla="*/ 45324 w 60247"/>
                <a:gd name="connsiteY2" fmla="*/ 47757 h 67921"/>
                <a:gd name="connsiteX3" fmla="*/ 25535 w 60247"/>
                <a:gd name="connsiteY3" fmla="*/ 63225 h 67921"/>
                <a:gd name="connsiteX4" fmla="*/ 3028 w 60247"/>
                <a:gd name="connsiteY4" fmla="*/ 67807 h 67921"/>
                <a:gd name="connsiteX5" fmla="*/ 671 w 60247"/>
                <a:gd name="connsiteY5" fmla="*/ 67624 h 67921"/>
                <a:gd name="connsiteX6" fmla="*/ 361 w 60247"/>
                <a:gd name="connsiteY6" fmla="*/ 65276 h 67921"/>
                <a:gd name="connsiteX7" fmla="*/ 2949 w 60247"/>
                <a:gd name="connsiteY7" fmla="*/ 42950 h 67921"/>
                <a:gd name="connsiteX8" fmla="*/ 15292 w 60247"/>
                <a:gd name="connsiteY8" fmla="*/ 21461 h 67921"/>
                <a:gd name="connsiteX9" fmla="*/ 15292 w 60247"/>
                <a:gd name="connsiteY9" fmla="*/ 21461 h 67921"/>
                <a:gd name="connsiteX10" fmla="*/ 34533 w 60247"/>
                <a:gd name="connsiteY10" fmla="*/ 6538 h 67921"/>
                <a:gd name="connsiteX11" fmla="*/ 56936 w 60247"/>
                <a:gd name="connsiteY11" fmla="*/ 111 h 67921"/>
                <a:gd name="connsiteX12" fmla="*/ 59649 w 60247"/>
                <a:gd name="connsiteY12" fmla="*/ 0 h 67921"/>
                <a:gd name="connsiteX13" fmla="*/ 59946 w 60247"/>
                <a:gd name="connsiteY13" fmla="*/ 2710 h 67921"/>
                <a:gd name="connsiteX14" fmla="*/ 57345 w 60247"/>
                <a:gd name="connsiteY14" fmla="*/ 25959 h 67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0247" h="67921">
                  <a:moveTo>
                    <a:pt x="57345" y="25958"/>
                  </a:moveTo>
                  <a:cubicBezTo>
                    <a:pt x="54713" y="34035"/>
                    <a:pt x="50455" y="41520"/>
                    <a:pt x="45324" y="47746"/>
                  </a:cubicBezTo>
                  <a:lnTo>
                    <a:pt x="45324" y="47757"/>
                  </a:lnTo>
                  <a:cubicBezTo>
                    <a:pt x="40145" y="54019"/>
                    <a:pt x="33229" y="59555"/>
                    <a:pt x="25535" y="63225"/>
                  </a:cubicBezTo>
                  <a:cubicBezTo>
                    <a:pt x="18473" y="66594"/>
                    <a:pt x="10731" y="68408"/>
                    <a:pt x="3028" y="67807"/>
                  </a:cubicBezTo>
                  <a:lnTo>
                    <a:pt x="671" y="67624"/>
                  </a:lnTo>
                  <a:lnTo>
                    <a:pt x="361" y="65276"/>
                  </a:lnTo>
                  <a:cubicBezTo>
                    <a:pt x="-641" y="57706"/>
                    <a:pt x="514" y="50042"/>
                    <a:pt x="2949" y="42950"/>
                  </a:cubicBezTo>
                  <a:cubicBezTo>
                    <a:pt x="5780" y="34698"/>
                    <a:pt x="10368" y="27167"/>
                    <a:pt x="15292" y="21461"/>
                  </a:cubicBezTo>
                  <a:lnTo>
                    <a:pt x="15292" y="21461"/>
                  </a:lnTo>
                  <a:cubicBezTo>
                    <a:pt x="20385" y="15493"/>
                    <a:pt x="27218" y="10301"/>
                    <a:pt x="34533" y="6538"/>
                  </a:cubicBezTo>
                  <a:cubicBezTo>
                    <a:pt x="41876" y="2763"/>
                    <a:pt x="49760" y="403"/>
                    <a:pt x="56936" y="111"/>
                  </a:cubicBezTo>
                  <a:lnTo>
                    <a:pt x="59649" y="0"/>
                  </a:lnTo>
                  <a:lnTo>
                    <a:pt x="59946" y="2710"/>
                  </a:lnTo>
                  <a:cubicBezTo>
                    <a:pt x="60815" y="10636"/>
                    <a:pt x="59758" y="18553"/>
                    <a:pt x="57345" y="25959"/>
                  </a:cubicBezTo>
                  <a:close/>
                </a:path>
              </a:pathLst>
            </a:custGeom>
            <a:solidFill>
              <a:schemeClr val="tx1"/>
            </a:solidFill>
            <a:ln w="1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sp>
          <p:nvSpPr>
            <p:cNvPr id="18" name="手繪多邊形: 圖案 17">
              <a:extLst>
                <a:ext uri="{FF2B5EF4-FFF2-40B4-BE49-F238E27FC236}">
                  <a16:creationId xmlns:a16="http://schemas.microsoft.com/office/drawing/2014/main" id="{13208616-F223-4922-95FE-E1C2F84D6EBC}"/>
                </a:ext>
              </a:extLst>
            </p:cNvPr>
            <p:cNvSpPr/>
            <p:nvPr/>
          </p:nvSpPr>
          <p:spPr>
            <a:xfrm>
              <a:off x="5024407" y="1829415"/>
              <a:ext cx="225175" cy="209613"/>
            </a:xfrm>
            <a:custGeom>
              <a:avLst/>
              <a:gdLst>
                <a:gd name="connsiteX0" fmla="*/ 215854 w 225175"/>
                <a:gd name="connsiteY0" fmla="*/ 32323 h 209613"/>
                <a:gd name="connsiteX1" fmla="*/ 188429 w 225175"/>
                <a:gd name="connsiteY1" fmla="*/ 80834 h 209613"/>
                <a:gd name="connsiteX2" fmla="*/ 222573 w 225175"/>
                <a:gd name="connsiteY2" fmla="*/ 132454 h 209613"/>
                <a:gd name="connsiteX3" fmla="*/ 222585 w 225175"/>
                <a:gd name="connsiteY3" fmla="*/ 132454 h 209613"/>
                <a:gd name="connsiteX4" fmla="*/ 222662 w 225175"/>
                <a:gd name="connsiteY4" fmla="*/ 132485 h 209613"/>
                <a:gd name="connsiteX5" fmla="*/ 225176 w 225175"/>
                <a:gd name="connsiteY5" fmla="*/ 133526 h 209613"/>
                <a:gd name="connsiteX6" fmla="*/ 224315 w 225175"/>
                <a:gd name="connsiteY6" fmla="*/ 136100 h 209613"/>
                <a:gd name="connsiteX7" fmla="*/ 224247 w 225175"/>
                <a:gd name="connsiteY7" fmla="*/ 136328 h 209613"/>
                <a:gd name="connsiteX8" fmla="*/ 205365 w 225175"/>
                <a:gd name="connsiteY8" fmla="*/ 175005 h 209613"/>
                <a:gd name="connsiteX9" fmla="*/ 187057 w 225175"/>
                <a:gd name="connsiteY9" fmla="*/ 197984 h 209613"/>
                <a:gd name="connsiteX10" fmla="*/ 161914 w 225175"/>
                <a:gd name="connsiteY10" fmla="*/ 209256 h 209613"/>
                <a:gd name="connsiteX11" fmla="*/ 139936 w 225175"/>
                <a:gd name="connsiteY11" fmla="*/ 203995 h 209613"/>
                <a:gd name="connsiteX12" fmla="*/ 117539 w 225175"/>
                <a:gd name="connsiteY12" fmla="*/ 198605 h 209613"/>
                <a:gd name="connsiteX13" fmla="*/ 93997 w 225175"/>
                <a:gd name="connsiteY13" fmla="*/ 204187 h 209613"/>
                <a:gd name="connsiteX14" fmla="*/ 73662 w 225175"/>
                <a:gd name="connsiteY14" fmla="*/ 209594 h 209613"/>
                <a:gd name="connsiteX15" fmla="*/ 73650 w 225175"/>
                <a:gd name="connsiteY15" fmla="*/ 209594 h 209613"/>
                <a:gd name="connsiteX16" fmla="*/ 47969 w 225175"/>
                <a:gd name="connsiteY16" fmla="*/ 198181 h 209613"/>
                <a:gd name="connsiteX17" fmla="*/ 28771 w 225175"/>
                <a:gd name="connsiteY17" fmla="*/ 174361 h 209613"/>
                <a:gd name="connsiteX18" fmla="*/ 1108 w 225175"/>
                <a:gd name="connsiteY18" fmla="*/ 100866 h 209613"/>
                <a:gd name="connsiteX19" fmla="*/ 11629 w 225175"/>
                <a:gd name="connsiteY19" fmla="*/ 35969 h 209613"/>
                <a:gd name="connsiteX20" fmla="*/ 36365 w 225175"/>
                <a:gd name="connsiteY20" fmla="*/ 10513 h 209613"/>
                <a:gd name="connsiteX21" fmla="*/ 69648 w 225175"/>
                <a:gd name="connsiteY21" fmla="*/ 844 h 209613"/>
                <a:gd name="connsiteX22" fmla="*/ 69648 w 225175"/>
                <a:gd name="connsiteY22" fmla="*/ 844 h 209613"/>
                <a:gd name="connsiteX23" fmla="*/ 98449 w 225175"/>
                <a:gd name="connsiteY23" fmla="*/ 7956 h 209613"/>
                <a:gd name="connsiteX24" fmla="*/ 113996 w 225175"/>
                <a:gd name="connsiteY24" fmla="*/ 12515 h 209613"/>
                <a:gd name="connsiteX25" fmla="*/ 129026 w 225175"/>
                <a:gd name="connsiteY25" fmla="*/ 8002 h 209613"/>
                <a:gd name="connsiteX26" fmla="*/ 165619 w 225175"/>
                <a:gd name="connsiteY26" fmla="*/ 221 h 209613"/>
                <a:gd name="connsiteX27" fmla="*/ 195080 w 225175"/>
                <a:gd name="connsiteY27" fmla="*/ 8343 h 209613"/>
                <a:gd name="connsiteX28" fmla="*/ 216916 w 225175"/>
                <a:gd name="connsiteY28" fmla="*/ 28092 h 209613"/>
                <a:gd name="connsiteX29" fmla="*/ 218601 w 225175"/>
                <a:gd name="connsiteY29" fmla="*/ 30559 h 209613"/>
                <a:gd name="connsiteX30" fmla="*/ 216084 w 225175"/>
                <a:gd name="connsiteY30" fmla="*/ 32185 h 209613"/>
                <a:gd name="connsiteX31" fmla="*/ 215854 w 225175"/>
                <a:gd name="connsiteY31" fmla="*/ 32323 h 209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25175" h="209613">
                  <a:moveTo>
                    <a:pt x="215854" y="32323"/>
                  </a:moveTo>
                  <a:cubicBezTo>
                    <a:pt x="213253" y="33932"/>
                    <a:pt x="188119" y="49485"/>
                    <a:pt x="188429" y="80834"/>
                  </a:cubicBezTo>
                  <a:cubicBezTo>
                    <a:pt x="188759" y="118630"/>
                    <a:pt x="220805" y="131731"/>
                    <a:pt x="222573" y="132454"/>
                  </a:cubicBezTo>
                  <a:lnTo>
                    <a:pt x="222585" y="132454"/>
                  </a:lnTo>
                  <a:lnTo>
                    <a:pt x="222662" y="132485"/>
                  </a:lnTo>
                  <a:lnTo>
                    <a:pt x="225176" y="133526"/>
                  </a:lnTo>
                  <a:lnTo>
                    <a:pt x="224315" y="136100"/>
                  </a:lnTo>
                  <a:cubicBezTo>
                    <a:pt x="224264" y="136252"/>
                    <a:pt x="224322" y="136089"/>
                    <a:pt x="224247" y="136328"/>
                  </a:cubicBezTo>
                  <a:cubicBezTo>
                    <a:pt x="223430" y="138950"/>
                    <a:pt x="217886" y="156706"/>
                    <a:pt x="205365" y="175005"/>
                  </a:cubicBezTo>
                  <a:cubicBezTo>
                    <a:pt x="199683" y="183305"/>
                    <a:pt x="193893" y="191592"/>
                    <a:pt x="187057" y="197984"/>
                  </a:cubicBezTo>
                  <a:cubicBezTo>
                    <a:pt x="179981" y="204603"/>
                    <a:pt x="171898" y="209070"/>
                    <a:pt x="161914" y="209256"/>
                  </a:cubicBezTo>
                  <a:cubicBezTo>
                    <a:pt x="152503" y="209433"/>
                    <a:pt x="146341" y="206766"/>
                    <a:pt x="139936" y="203995"/>
                  </a:cubicBezTo>
                  <a:cubicBezTo>
                    <a:pt x="133831" y="201354"/>
                    <a:pt x="127479" y="198605"/>
                    <a:pt x="117539" y="198605"/>
                  </a:cubicBezTo>
                  <a:cubicBezTo>
                    <a:pt x="107099" y="198605"/>
                    <a:pt x="100425" y="201449"/>
                    <a:pt x="93997" y="204187"/>
                  </a:cubicBezTo>
                  <a:cubicBezTo>
                    <a:pt x="87945" y="206764"/>
                    <a:pt x="82093" y="209258"/>
                    <a:pt x="73662" y="209594"/>
                  </a:cubicBezTo>
                  <a:lnTo>
                    <a:pt x="73650" y="209594"/>
                  </a:lnTo>
                  <a:cubicBezTo>
                    <a:pt x="63914" y="209957"/>
                    <a:pt x="55472" y="205210"/>
                    <a:pt x="47969" y="198181"/>
                  </a:cubicBezTo>
                  <a:cubicBezTo>
                    <a:pt x="40791" y="191456"/>
                    <a:pt x="34502" y="182650"/>
                    <a:pt x="28771" y="174361"/>
                  </a:cubicBezTo>
                  <a:cubicBezTo>
                    <a:pt x="15835" y="155681"/>
                    <a:pt x="4584" y="128502"/>
                    <a:pt x="1108" y="100866"/>
                  </a:cubicBezTo>
                  <a:cubicBezTo>
                    <a:pt x="-1751" y="78133"/>
                    <a:pt x="639" y="55040"/>
                    <a:pt x="11629" y="35969"/>
                  </a:cubicBezTo>
                  <a:cubicBezTo>
                    <a:pt x="17764" y="25298"/>
                    <a:pt x="26339" y="16590"/>
                    <a:pt x="36365" y="10513"/>
                  </a:cubicBezTo>
                  <a:cubicBezTo>
                    <a:pt x="46345" y="4465"/>
                    <a:pt x="57763" y="1022"/>
                    <a:pt x="69648" y="844"/>
                  </a:cubicBezTo>
                  <a:lnTo>
                    <a:pt x="69648" y="844"/>
                  </a:lnTo>
                  <a:cubicBezTo>
                    <a:pt x="80053" y="655"/>
                    <a:pt x="89864" y="4549"/>
                    <a:pt x="98449" y="7956"/>
                  </a:cubicBezTo>
                  <a:cubicBezTo>
                    <a:pt x="104524" y="10367"/>
                    <a:pt x="109937" y="12515"/>
                    <a:pt x="113996" y="12515"/>
                  </a:cubicBezTo>
                  <a:cubicBezTo>
                    <a:pt x="117581" y="12515"/>
                    <a:pt x="122865" y="10431"/>
                    <a:pt x="129026" y="8002"/>
                  </a:cubicBezTo>
                  <a:cubicBezTo>
                    <a:pt x="139431" y="3900"/>
                    <a:pt x="152160" y="-1118"/>
                    <a:pt x="165619" y="221"/>
                  </a:cubicBezTo>
                  <a:cubicBezTo>
                    <a:pt x="171272" y="467"/>
                    <a:pt x="183046" y="1821"/>
                    <a:pt x="195080" y="8343"/>
                  </a:cubicBezTo>
                  <a:cubicBezTo>
                    <a:pt x="202747" y="12498"/>
                    <a:pt x="210524" y="18736"/>
                    <a:pt x="216916" y="28092"/>
                  </a:cubicBezTo>
                  <a:lnTo>
                    <a:pt x="218601" y="30559"/>
                  </a:lnTo>
                  <a:lnTo>
                    <a:pt x="216084" y="32185"/>
                  </a:lnTo>
                  <a:cubicBezTo>
                    <a:pt x="215949" y="32272"/>
                    <a:pt x="216080" y="32183"/>
                    <a:pt x="215854" y="32323"/>
                  </a:cubicBezTo>
                  <a:close/>
                </a:path>
              </a:pathLst>
            </a:custGeom>
            <a:solidFill>
              <a:schemeClr val="tx1"/>
            </a:solidFill>
            <a:ln w="1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</p:grpSp>
      <p:sp>
        <p:nvSpPr>
          <p:cNvPr id="19" name="手繪多邊形: 圖案 18">
            <a:extLst>
              <a:ext uri="{FF2B5EF4-FFF2-40B4-BE49-F238E27FC236}">
                <a16:creationId xmlns:a16="http://schemas.microsoft.com/office/drawing/2014/main" id="{99897030-A1D6-44B3-A33C-8E3C55EDF603}"/>
              </a:ext>
            </a:extLst>
          </p:cNvPr>
          <p:cNvSpPr/>
          <p:nvPr/>
        </p:nvSpPr>
        <p:spPr>
          <a:xfrm>
            <a:off x="4949840" y="1715060"/>
            <a:ext cx="373596" cy="373596"/>
          </a:xfrm>
          <a:custGeom>
            <a:avLst/>
            <a:gdLst>
              <a:gd name="connsiteX0" fmla="*/ 0 w 373596"/>
              <a:gd name="connsiteY0" fmla="*/ 0 h 373596"/>
              <a:gd name="connsiteX1" fmla="*/ 373596 w 373596"/>
              <a:gd name="connsiteY1" fmla="*/ 0 h 373596"/>
              <a:gd name="connsiteX2" fmla="*/ 373596 w 373596"/>
              <a:gd name="connsiteY2" fmla="*/ 373596 h 373596"/>
              <a:gd name="connsiteX3" fmla="*/ 0 w 373596"/>
              <a:gd name="connsiteY3" fmla="*/ 373596 h 373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3596" h="373596">
                <a:moveTo>
                  <a:pt x="0" y="0"/>
                </a:moveTo>
                <a:lnTo>
                  <a:pt x="373596" y="0"/>
                </a:lnTo>
                <a:lnTo>
                  <a:pt x="373596" y="373596"/>
                </a:lnTo>
                <a:lnTo>
                  <a:pt x="0" y="373596"/>
                </a:lnTo>
                <a:close/>
              </a:path>
            </a:pathLst>
          </a:custGeom>
          <a:noFill/>
          <a:ln w="181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3" name="Google Shape;151;p26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Qfile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で</a:t>
            </a:r>
            <a:r>
              <a:rPr 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大量のファイルをポケットに</a:t>
            </a:r>
            <a:endParaRPr sz="28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pic>
        <p:nvPicPr>
          <p:cNvPr id="24" name="Google Shape;152;p26" descr="search icons | IconBros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209942" y="1239450"/>
            <a:ext cx="633241" cy="633241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153;p26"/>
          <p:cNvSpPr txBox="1"/>
          <p:nvPr/>
        </p:nvSpPr>
        <p:spPr>
          <a:xfrm>
            <a:off x="1909057" y="1073649"/>
            <a:ext cx="2843030" cy="81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オールインワンアプリ</a:t>
            </a:r>
            <a:endParaRPr sz="18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ローカルNASファイル、</a:t>
            </a: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サービスマウント</a:t>
            </a:r>
            <a:r>
              <a:rPr lang="en-US" sz="12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、リモート</a:t>
            </a: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</a:t>
            </a:r>
            <a:r>
              <a:rPr lang="en-US" sz="12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、外部デバイス</a:t>
            </a:r>
            <a:endParaRPr sz="12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1" name="Google Shape;154;p26"/>
          <p:cNvSpPr txBox="1"/>
          <p:nvPr/>
        </p:nvSpPr>
        <p:spPr>
          <a:xfrm>
            <a:off x="1908553" y="2087195"/>
            <a:ext cx="2409569" cy="6309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共有ファイル</a:t>
            </a:r>
            <a:endParaRPr sz="18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他の人とファイルを簡単に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共有できます</a:t>
            </a:r>
            <a:r>
              <a:rPr lang="en-US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2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" name="Google Shape;156;p26"/>
          <p:cNvSpPr txBox="1"/>
          <p:nvPr/>
        </p:nvSpPr>
        <p:spPr>
          <a:xfrm>
            <a:off x="1885295" y="4092442"/>
            <a:ext cx="2638821" cy="81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高度なセキュリティ</a:t>
            </a:r>
            <a:endParaRPr sz="18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2段階認証とパスコードをサポートします。</a:t>
            </a:r>
            <a:endParaRPr sz="12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" name="Google Shape;157;p26"/>
          <p:cNvSpPr txBox="1"/>
          <p:nvPr/>
        </p:nvSpPr>
        <p:spPr>
          <a:xfrm>
            <a:off x="1885295" y="3080048"/>
            <a:ext cx="2818464" cy="81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自動アップロード</a:t>
            </a:r>
            <a:endParaRPr sz="18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リアルタイムの自動アップロードは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バックグラウンドでモバイル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デバイス</a:t>
            </a:r>
            <a:r>
              <a:rPr lang="ja-JP" altLang="en-US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により</a:t>
            </a:r>
            <a:r>
              <a:rPr lang="ja-JP" alt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実行できます</a:t>
            </a:r>
            <a:r>
              <a:rPr lang="en-US" sz="12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2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4" name="Google Shape;164;p2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210892" y="2178195"/>
            <a:ext cx="631341" cy="63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Google Shape;165;p26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317249" y="3080047"/>
            <a:ext cx="418626" cy="768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Google Shape;166;p26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270026" y="4167142"/>
            <a:ext cx="527415" cy="6662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0641862"/>
      </p:ext>
    </p:extLst>
  </p:cSld>
  <p:clrMapOvr>
    <a:masterClrMapping/>
  </p:clrMapOvr>
  <p:transition spd="slow">
    <p:fade thruBlk="1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oogle Shape;172;p27" descr="Text Search Icon - Download Text Search Icon 1246462 | Noun Project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69005" y="2038059"/>
            <a:ext cx="601056" cy="601056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173;p27"/>
          <p:cNvSpPr/>
          <p:nvPr/>
        </p:nvSpPr>
        <p:spPr>
          <a:xfrm>
            <a:off x="1257300" y="1134285"/>
            <a:ext cx="662940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Qsirchは、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検索条件を設定するファイル名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メタデータ</a:t>
            </a: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b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ファイルを検索するための</a:t>
            </a: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QNAP専用の全文検索ツールです</a:t>
            </a: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b="0" i="0" u="none" strike="noStrike" cap="none" dirty="0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5" name="Google Shape;174;p27"/>
          <p:cNvSpPr txBox="1"/>
          <p:nvPr/>
        </p:nvSpPr>
        <p:spPr>
          <a:xfrm>
            <a:off x="966810" y="2705207"/>
            <a:ext cx="1381539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全文検索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" name="Google Shape;175;p27"/>
          <p:cNvSpPr txBox="1"/>
          <p:nvPr/>
        </p:nvSpPr>
        <p:spPr>
          <a:xfrm>
            <a:off x="2480630" y="2705207"/>
            <a:ext cx="85918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AI検索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7" name="Google Shape;176;p27"/>
          <p:cNvSpPr txBox="1"/>
          <p:nvPr/>
        </p:nvSpPr>
        <p:spPr>
          <a:xfrm>
            <a:off x="3587794" y="2705207"/>
            <a:ext cx="1502108" cy="269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複数のフィルタ</a:t>
            </a:r>
            <a:r>
              <a:rPr 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8" name="Google Shape;177;p27"/>
          <p:cNvSpPr txBox="1"/>
          <p:nvPr/>
        </p:nvSpPr>
        <p:spPr>
          <a:xfrm>
            <a:off x="5218043" y="2171213"/>
            <a:ext cx="32907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すべてを見つけよう</a:t>
            </a:r>
            <a:r>
              <a:rPr lang="en-US" sz="2400" b="1" dirty="0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！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9" name="Google Shape;178;p27"/>
          <p:cNvSpPr/>
          <p:nvPr/>
        </p:nvSpPr>
        <p:spPr>
          <a:xfrm>
            <a:off x="2094730" y="2263973"/>
            <a:ext cx="307777" cy="307777"/>
          </a:xfrm>
          <a:prstGeom prst="plus">
            <a:avLst>
              <a:gd name="adj" fmla="val 4215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0" name="Google Shape;179;p27"/>
          <p:cNvSpPr/>
          <p:nvPr/>
        </p:nvSpPr>
        <p:spPr>
          <a:xfrm>
            <a:off x="3449000" y="2263973"/>
            <a:ext cx="307777" cy="307777"/>
          </a:xfrm>
          <a:prstGeom prst="plus">
            <a:avLst>
              <a:gd name="adj" fmla="val 4215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grpSp>
        <p:nvGrpSpPr>
          <p:cNvPr id="31" name="Google Shape;180;p27"/>
          <p:cNvGrpSpPr/>
          <p:nvPr/>
        </p:nvGrpSpPr>
        <p:grpSpPr>
          <a:xfrm>
            <a:off x="4781030" y="2352245"/>
            <a:ext cx="288234" cy="119269"/>
            <a:chOff x="5734879" y="2352245"/>
            <a:chExt cx="288234" cy="119269"/>
          </a:xfrm>
        </p:grpSpPr>
        <p:cxnSp>
          <p:nvCxnSpPr>
            <p:cNvPr id="32" name="Google Shape;181;p27"/>
            <p:cNvCxnSpPr/>
            <p:nvPr/>
          </p:nvCxnSpPr>
          <p:spPr>
            <a:xfrm>
              <a:off x="5734879" y="2352245"/>
              <a:ext cx="288234" cy="0"/>
            </a:xfrm>
            <a:prstGeom prst="straightConnector1">
              <a:avLst/>
            </a:prstGeom>
            <a:noFill/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33" name="Google Shape;182;p27"/>
            <p:cNvCxnSpPr/>
            <p:nvPr/>
          </p:nvCxnSpPr>
          <p:spPr>
            <a:xfrm>
              <a:off x="5734879" y="2471514"/>
              <a:ext cx="288234" cy="0"/>
            </a:xfrm>
            <a:prstGeom prst="straightConnector1">
              <a:avLst/>
            </a:prstGeom>
            <a:noFill/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pic>
        <p:nvPicPr>
          <p:cNvPr id="34" name="Google Shape;183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13312" y="3319489"/>
            <a:ext cx="1288537" cy="1288537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>
            <a:outerShdw blurRad="254000" dist="190500" dir="8100000" algn="tr" rotWithShape="0">
              <a:srgbClr val="09000C">
                <a:alpha val="74901"/>
              </a:srgbClr>
            </a:outerShdw>
          </a:effectLst>
        </p:spPr>
      </p:pic>
      <p:pic>
        <p:nvPicPr>
          <p:cNvPr id="35" name="Google Shape;184;p2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134533" y="3279552"/>
            <a:ext cx="1288537" cy="1288537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>
            <a:outerShdw blurRad="254000" dist="190500" dir="8100000" algn="tr" rotWithShape="0">
              <a:srgbClr val="09000C">
                <a:alpha val="74901"/>
              </a:srgbClr>
            </a:outerShdw>
          </a:effectLst>
        </p:spPr>
      </p:pic>
      <p:sp>
        <p:nvSpPr>
          <p:cNvPr id="36" name="Google Shape;185;p27"/>
          <p:cNvSpPr txBox="1"/>
          <p:nvPr/>
        </p:nvSpPr>
        <p:spPr>
          <a:xfrm>
            <a:off x="2386497" y="3485996"/>
            <a:ext cx="1748036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smtClean="0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ja-JP" altLang="en-US" sz="2000" b="1" dirty="0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版</a:t>
            </a:r>
            <a:endParaRPr sz="20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で大量のデータを検索します</a:t>
            </a:r>
            <a:r>
              <a:rPr lang="en-US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7" name="Google Shape;186;p27"/>
          <p:cNvSpPr txBox="1"/>
          <p:nvPr/>
        </p:nvSpPr>
        <p:spPr>
          <a:xfrm>
            <a:off x="5600724" y="3485996"/>
            <a:ext cx="2405269" cy="104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PC版</a:t>
            </a:r>
            <a:endParaRPr sz="2000" b="1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NASおよびPC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のローカル検索</a:t>
            </a:r>
            <a:r>
              <a:rPr lang="ja-JP" alt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統合</a:t>
            </a:r>
            <a:r>
              <a:rPr lang="ja-JP" alt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した</a:t>
            </a: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最も強力な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検索エンジン</a:t>
            </a:r>
            <a:r>
              <a:rPr lang="en-US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8" name="Google Shape;187;p2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607297" y="1966942"/>
            <a:ext cx="605849" cy="707887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Google Shape;188;p2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965979" y="2043939"/>
            <a:ext cx="605849" cy="613329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171;p27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Qsirch全文検索ツール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448250"/>
      </p:ext>
    </p:extLst>
  </p:cSld>
  <p:clrMapOvr>
    <a:masterClrMapping/>
  </p:clrMapOvr>
  <p:transition spd="slow">
    <p:fade thruBlk="1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193;p28" descr="Graphical user interface, application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13776" y="1865027"/>
            <a:ext cx="5693959" cy="2977708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254000" dist="190500" dir="8100000" algn="tr" rotWithShape="0">
              <a:srgbClr val="09000C">
                <a:alpha val="74901"/>
              </a:srgbClr>
            </a:outerShdw>
          </a:effectLst>
        </p:spPr>
      </p:pic>
      <p:sp>
        <p:nvSpPr>
          <p:cNvPr id="34" name="Google Shape;194;p28"/>
          <p:cNvSpPr txBox="1">
            <a:spLocks noGrp="1"/>
          </p:cNvSpPr>
          <p:nvPr>
            <p:ph type="title"/>
          </p:nvPr>
        </p:nvSpPr>
        <p:spPr>
          <a:xfrm>
            <a:off x="62820" y="265500"/>
            <a:ext cx="906617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Qfiling自動アーカイブとファイリング</a:t>
            </a:r>
            <a:endParaRPr dirty="0"/>
          </a:p>
        </p:txBody>
      </p:sp>
      <p:pic>
        <p:nvPicPr>
          <p:cNvPr id="35" name="Google Shape;195;p28" descr="彈性客製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65312" y="2254714"/>
            <a:ext cx="412748" cy="412747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196;p28"/>
          <p:cNvSpPr/>
          <p:nvPr/>
        </p:nvSpPr>
        <p:spPr>
          <a:xfrm>
            <a:off x="1403272" y="3353881"/>
            <a:ext cx="1991092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自動ファイリング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スケジュール</a:t>
            </a:r>
            <a:r>
              <a:rPr lang="ja-JP" alt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します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2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39" name="Google Shape;197;p28" descr="效率大增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55140" y="3023400"/>
            <a:ext cx="433092" cy="647890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198;p28"/>
          <p:cNvSpPr/>
          <p:nvPr/>
        </p:nvSpPr>
        <p:spPr>
          <a:xfrm>
            <a:off x="1403272" y="4147368"/>
            <a:ext cx="194249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システムログを使用すると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ファイリングステータスに簡単に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アクセスできます</a:t>
            </a:r>
            <a:r>
              <a:rPr 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5" name="Google Shape;199;p28" descr="安心掌握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39070" y="3994156"/>
            <a:ext cx="508725" cy="505264"/>
          </a:xfrm>
          <a:prstGeom prst="rect">
            <a:avLst/>
          </a:prstGeom>
          <a:noFill/>
          <a:ln>
            <a:noFill/>
          </a:ln>
        </p:spPr>
      </p:pic>
      <p:sp>
        <p:nvSpPr>
          <p:cNvPr id="46" name="Google Shape;200;p28"/>
          <p:cNvSpPr/>
          <p:nvPr/>
        </p:nvSpPr>
        <p:spPr>
          <a:xfrm>
            <a:off x="1403272" y="2394794"/>
            <a:ext cx="194249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ファイリングとバッチ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編集のルールを</a:t>
            </a:r>
            <a: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カスタマイズします</a:t>
            </a:r>
            <a:r>
              <a:rPr lang="en-US" sz="1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2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7" name="Google Shape;201;p28"/>
          <p:cNvSpPr/>
          <p:nvPr/>
        </p:nvSpPr>
        <p:spPr>
          <a:xfrm>
            <a:off x="720000" y="1009985"/>
            <a:ext cx="6594086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Qfilingは、ファイル編成を自動化します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。ファイルを分類し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スケジュールを設定する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だけで、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Qfiling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その他の作業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行いま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す。</a:t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簡単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、スマート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かつ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効率的です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！</a:t>
            </a:r>
            <a:endParaRPr sz="16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8" name="Google Shape;202;p28"/>
          <p:cNvSpPr/>
          <p:nvPr/>
        </p:nvSpPr>
        <p:spPr>
          <a:xfrm>
            <a:off x="1402280" y="3839591"/>
            <a:ext cx="211149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600" b="1" dirty="0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全て</a:t>
            </a:r>
            <a:r>
              <a:rPr lang="ja-JP" altLang="en-US" sz="1600" b="1" dirty="0" smtClean="0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をコントロール</a:t>
            </a:r>
            <a:endParaRPr sz="1600" b="1" i="0" u="none" strike="noStrike" cap="none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9" name="Google Shape;203;p28"/>
          <p:cNvSpPr/>
          <p:nvPr/>
        </p:nvSpPr>
        <p:spPr>
          <a:xfrm>
            <a:off x="1402280" y="3046104"/>
            <a:ext cx="99578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効率的</a:t>
            </a:r>
            <a:endParaRPr sz="1600" b="1" i="0" u="none" strike="noStrike" cap="none" dirty="0">
              <a:solidFill>
                <a:srgbClr val="7E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50" name="Google Shape;204;p28"/>
          <p:cNvSpPr/>
          <p:nvPr/>
        </p:nvSpPr>
        <p:spPr>
          <a:xfrm>
            <a:off x="1402280" y="2095560"/>
            <a:ext cx="1585225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rgbClr val="7EFFF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フレキシブル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51" name="Google Shape;205;p2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336951" y="951962"/>
            <a:ext cx="1255090" cy="125509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254000" dist="190500" dir="8100000" algn="tr" rotWithShape="0">
              <a:srgbClr val="09000C">
                <a:alpha val="74901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3030972"/>
      </p:ext>
    </p:extLst>
  </p:cSld>
  <p:clrMapOvr>
    <a:masterClrMapping/>
  </p:clrMapOvr>
  <p:transition spd="slow">
    <p:fade thruBlk="1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211;p29"/>
          <p:cNvSpPr txBox="1">
            <a:spLocks noGrp="1"/>
          </p:cNvSpPr>
          <p:nvPr>
            <p:ph type="title"/>
          </p:nvPr>
        </p:nvSpPr>
        <p:spPr>
          <a:xfrm>
            <a:off x="461735" y="475233"/>
            <a:ext cx="4445313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69570" lvl="1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SzPts val="2500"/>
              <a:buNone/>
            </a:pPr>
            <a: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QVR</a:t>
            </a:r>
            <a:r>
              <a:rPr lang="en-US" sz="3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Elite</a:t>
            </a:r>
            <a:b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スマート監視システム</a:t>
            </a:r>
            <a:endParaRPr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6" name="Google Shape;210;p29"/>
          <p:cNvSpPr txBox="1">
            <a:spLocks/>
          </p:cNvSpPr>
          <p:nvPr/>
        </p:nvSpPr>
        <p:spPr>
          <a:xfrm>
            <a:off x="893457" y="2937203"/>
            <a:ext cx="2787650" cy="981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録画チャンネルの柔軟な</a:t>
            </a:r>
            <a:b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ja-JP" altLang="en-US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サブスクリプションプラン</a:t>
            </a:r>
            <a:endParaRPr lang="ja-JP" altLang="en-US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5888323"/>
      </p:ext>
    </p:extLst>
  </p:cSld>
  <p:clrMapOvr>
    <a:masterClrMapping/>
  </p:clrMapOvr>
  <p:transition spd="slow">
    <p:fade thruBlk="1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4" descr="一張含有 文字, 室內, 螢幕擷取畫面, 差異 的圖片&#10;&#10;自動產生的描述">
            <a:extLst>
              <a:ext uri="{FF2B5EF4-FFF2-40B4-BE49-F238E27FC236}">
                <a16:creationId xmlns:a16="http://schemas.microsoft.com/office/drawing/2014/main" id="{9C6EED37-ABC5-4167-B6EF-EF94F1CE2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7956" y="1231611"/>
            <a:ext cx="5099755" cy="2856666"/>
          </a:xfrm>
          <a:prstGeom prst="rect">
            <a:avLst/>
          </a:prstGeom>
        </p:spPr>
      </p:pic>
      <p:pic>
        <p:nvPicPr>
          <p:cNvPr id="8" name="圖片 3">
            <a:extLst>
              <a:ext uri="{FF2B5EF4-FFF2-40B4-BE49-F238E27FC236}">
                <a16:creationId xmlns:a16="http://schemas.microsoft.com/office/drawing/2014/main" id="{FCC1264A-E246-4A6F-969F-7047ACAF57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054" t="38000" r="55888" b="7500"/>
          <a:stretch/>
        </p:blipFill>
        <p:spPr>
          <a:xfrm>
            <a:off x="3975104" y="3356922"/>
            <a:ext cx="1461314" cy="1019730"/>
          </a:xfrm>
          <a:prstGeom prst="roundRect">
            <a:avLst>
              <a:gd name="adj" fmla="val 14126"/>
            </a:avLst>
          </a:prstGeom>
          <a:solidFill>
            <a:srgbClr val="000000">
              <a:shade val="95000"/>
            </a:srgbClr>
          </a:solidFill>
          <a:ln w="28575" cap="sq">
            <a:solidFill>
              <a:srgbClr val="00B0F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圖片 3">
            <a:extLst>
              <a:ext uri="{FF2B5EF4-FFF2-40B4-BE49-F238E27FC236}">
                <a16:creationId xmlns:a16="http://schemas.microsoft.com/office/drawing/2014/main" id="{64DD70AA-8069-43A1-A307-D5E5320102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467" t="36683" r="28475" b="8543"/>
          <a:stretch/>
        </p:blipFill>
        <p:spPr>
          <a:xfrm>
            <a:off x="5865000" y="3356922"/>
            <a:ext cx="1461314" cy="1024855"/>
          </a:xfrm>
          <a:prstGeom prst="roundRect">
            <a:avLst>
              <a:gd name="adj" fmla="val 14126"/>
            </a:avLst>
          </a:prstGeom>
          <a:solidFill>
            <a:srgbClr val="000000">
              <a:shade val="95000"/>
            </a:srgbClr>
          </a:solidFill>
          <a:ln w="28575" cap="sq">
            <a:solidFill>
              <a:srgbClr val="00B0F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1" name="圖片 3" descr="一張含有 杯子, 玻璃, 餐具 的圖片&#10;&#10;自動產生的描述">
            <a:extLst>
              <a:ext uri="{FF2B5EF4-FFF2-40B4-BE49-F238E27FC236}">
                <a16:creationId xmlns:a16="http://schemas.microsoft.com/office/drawing/2014/main" id="{8B7CE37D-5B6D-42A4-98BD-B563A7DB20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7" t="41000" r="83784" b="9678"/>
          <a:stretch/>
        </p:blipFill>
        <p:spPr>
          <a:xfrm>
            <a:off x="1993701" y="3356922"/>
            <a:ext cx="1552820" cy="1019730"/>
          </a:xfrm>
          <a:prstGeom prst="roundRect">
            <a:avLst>
              <a:gd name="adj" fmla="val 14126"/>
            </a:avLst>
          </a:prstGeom>
          <a:solidFill>
            <a:srgbClr val="000000">
              <a:shade val="95000"/>
            </a:srgbClr>
          </a:solidFill>
          <a:ln w="28575" cap="sq">
            <a:solidFill>
              <a:srgbClr val="00B0F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" name="圖片 2">
            <a:extLst>
              <a:ext uri="{FF2B5EF4-FFF2-40B4-BE49-F238E27FC236}">
                <a16:creationId xmlns:a16="http://schemas.microsoft.com/office/drawing/2014/main" id="{4B45D057-01FC-4AB8-BE50-3284CCE613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35" b="735"/>
          <a:stretch/>
        </p:blipFill>
        <p:spPr>
          <a:xfrm>
            <a:off x="1517059" y="1006320"/>
            <a:ext cx="936631" cy="922856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sp>
        <p:nvSpPr>
          <p:cNvPr id="18" name="矩形: 圓角 17">
            <a:extLst>
              <a:ext uri="{FF2B5EF4-FFF2-40B4-BE49-F238E27FC236}">
                <a16:creationId xmlns:a16="http://schemas.microsoft.com/office/drawing/2014/main" id="{6F2C29B3-353B-4246-BFAE-DA7D0E013745}"/>
              </a:ext>
            </a:extLst>
          </p:cNvPr>
          <p:cNvSpPr/>
          <p:nvPr/>
        </p:nvSpPr>
        <p:spPr>
          <a:xfrm>
            <a:off x="495300" y="1025926"/>
            <a:ext cx="892480" cy="903250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19" name="圖形 18">
            <a:extLst>
              <a:ext uri="{FF2B5EF4-FFF2-40B4-BE49-F238E27FC236}">
                <a16:creationId xmlns:a16="http://schemas.microsoft.com/office/drawing/2014/main" id="{1577BED7-3765-470F-88ED-37B70A0131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0303" y="1191336"/>
            <a:ext cx="817477" cy="537620"/>
          </a:xfrm>
          <a:prstGeom prst="rect">
            <a:avLst/>
          </a:prstGeom>
        </p:spPr>
      </p:pic>
      <p:sp>
        <p:nvSpPr>
          <p:cNvPr id="15" name="文字方塊 2">
            <a:extLst>
              <a:ext uri="{FF2B5EF4-FFF2-40B4-BE49-F238E27FC236}">
                <a16:creationId xmlns:a16="http://schemas.microsoft.com/office/drawing/2014/main" id="{BF15B98F-62EB-4674-BBE3-8A1FC617E628}"/>
              </a:ext>
            </a:extLst>
          </p:cNvPr>
          <p:cNvSpPr txBox="1"/>
          <p:nvPr/>
        </p:nvSpPr>
        <p:spPr>
          <a:xfrm>
            <a:off x="377773" y="1967234"/>
            <a:ext cx="1178524" cy="7232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Bef>
                <a:spcPts val="300"/>
              </a:spcBef>
            </a:pPr>
            <a:r>
              <a:rPr lang="en-US" altLang="zh-TW" sz="16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2 </a:t>
            </a:r>
            <a:r>
              <a:rPr lang="ja-JP" altLang="en-US" sz="11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チャネ</a:t>
            </a:r>
            <a:r>
              <a:rPr lang="ja-JP" altLang="en-US" sz="11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ル分</a:t>
            </a:r>
            <a:r>
              <a:rPr lang="ja-JP" altLang="en-US" sz="11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を</a:t>
            </a:r>
            <a:endParaRPr lang="en-US" altLang="ja-JP" sz="1100" dirty="0" smtClean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  <a:p>
            <a:pPr algn="ctr">
              <a:spcBef>
                <a:spcPts val="300"/>
              </a:spcBef>
            </a:pPr>
            <a:r>
              <a:rPr lang="ja-JP" altLang="en-US" sz="11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標準搭載</a:t>
            </a:r>
            <a:endParaRPr lang="zh-TW" altLang="en-US" sz="900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  <a:p>
            <a:pPr algn="ctr">
              <a:spcBef>
                <a:spcPts val="300"/>
              </a:spcBef>
            </a:pPr>
            <a:r>
              <a:rPr lang="zh-TW" altLang="en-US" sz="9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(</a:t>
            </a:r>
            <a:r>
              <a:rPr lang="ja-JP" altLang="en-US" sz="9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柔軟</a:t>
            </a:r>
            <a:r>
              <a:rPr lang="ja-JP" altLang="en-US" sz="9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に拡張可能</a:t>
            </a:r>
            <a:r>
              <a:rPr lang="zh-TW" altLang="en-US" sz="9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)</a:t>
            </a:r>
            <a:endParaRPr lang="zh-TW" altLang="en-US" sz="900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16" name="Google Shape;218;p30"/>
          <p:cNvSpPr txBox="1"/>
          <p:nvPr/>
        </p:nvSpPr>
        <p:spPr>
          <a:xfrm>
            <a:off x="808579" y="4327506"/>
            <a:ext cx="2423572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MP4</a:t>
            </a:r>
            <a:r>
              <a:rPr lang="en-US" sz="18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形式</a:t>
            </a:r>
            <a:r>
              <a:rPr lang="ja-JP" altLang="en-US" sz="1800" dirty="0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で</a:t>
            </a:r>
            <a:r>
              <a:rPr lang="en-US" sz="1800" dirty="0" err="1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記録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7" name="Google Shape;222;p30"/>
          <p:cNvSpPr txBox="1"/>
          <p:nvPr/>
        </p:nvSpPr>
        <p:spPr>
          <a:xfrm>
            <a:off x="2936109" y="4327480"/>
            <a:ext cx="352984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柔軟なサブスクリプション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0" name="Google Shape;223;p30"/>
          <p:cNvSpPr txBox="1"/>
          <p:nvPr/>
        </p:nvSpPr>
        <p:spPr>
          <a:xfrm>
            <a:off x="5856980" y="4327002"/>
            <a:ext cx="292087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拡張可能な容量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1" name="Google Shape;217;p30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QVR</a:t>
            </a:r>
            <a:r>
              <a:rPr lang="en-US" sz="36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Eliteスマート監視システム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451243"/>
      </p:ext>
    </p:extLst>
  </p:cSld>
  <p:clrMapOvr>
    <a:masterClrMapping/>
  </p:clrMapOvr>
  <p:transition spd="slow">
    <p:fade thruBlk="1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3BD361D-2A5B-4C83-9A84-9A3820B86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350167"/>
            <a:ext cx="7704000" cy="572700"/>
          </a:xfrm>
        </p:spPr>
        <p:txBody>
          <a:bodyPr/>
          <a:lstStyle/>
          <a:p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多数のカメラに対応</a:t>
            </a:r>
            <a:endParaRPr lang="zh-TW" sz="360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" name="Google Shape;253;p31">
            <a:extLst>
              <a:ext uri="{FF2B5EF4-FFF2-40B4-BE49-F238E27FC236}">
                <a16:creationId xmlns:a16="http://schemas.microsoft.com/office/drawing/2014/main" id="{0907B73D-1BF4-4485-9BC2-80A66557BE43}"/>
              </a:ext>
            </a:extLst>
          </p:cNvPr>
          <p:cNvSpPr/>
          <p:nvPr/>
        </p:nvSpPr>
        <p:spPr>
          <a:xfrm>
            <a:off x="3184129" y="1756712"/>
            <a:ext cx="2700600" cy="28056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zh-TW" altLang="en-US" sz="1400" b="0" i="0" u="none" strike="noStrike" cap="none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5" name="Google Shape;256;p31" descr="PLC Based Industrial Automation in Bangladesh - PLC Bangladesh">
            <a:extLst>
              <a:ext uri="{FF2B5EF4-FFF2-40B4-BE49-F238E27FC236}">
                <a16:creationId xmlns:a16="http://schemas.microsoft.com/office/drawing/2014/main" id="{EF4A1EAB-F8D9-4CEE-9312-E0CD052D500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4646" r="16935" b="32791"/>
          <a:stretch/>
        </p:blipFill>
        <p:spPr>
          <a:xfrm>
            <a:off x="3184103" y="2667640"/>
            <a:ext cx="2700693" cy="189469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257;p31">
            <a:extLst>
              <a:ext uri="{FF2B5EF4-FFF2-40B4-BE49-F238E27FC236}">
                <a16:creationId xmlns:a16="http://schemas.microsoft.com/office/drawing/2014/main" id="{1CDF72E1-9C9B-4B1B-87E6-0ACC36B01084}"/>
              </a:ext>
            </a:extLst>
          </p:cNvPr>
          <p:cNvSpPr/>
          <p:nvPr/>
        </p:nvSpPr>
        <p:spPr>
          <a:xfrm>
            <a:off x="210898" y="1756712"/>
            <a:ext cx="2766000" cy="28056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zh-TW" altLang="en-US" sz="1400" b="0" i="0" u="none" strike="noStrike" cap="none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7" name="Google Shape;258;p31">
            <a:extLst>
              <a:ext uri="{FF2B5EF4-FFF2-40B4-BE49-F238E27FC236}">
                <a16:creationId xmlns:a16="http://schemas.microsoft.com/office/drawing/2014/main" id="{C9CF1994-9D49-4DC5-8EF7-DE9E21C129CC}"/>
              </a:ext>
            </a:extLst>
          </p:cNvPr>
          <p:cNvSpPr/>
          <p:nvPr/>
        </p:nvSpPr>
        <p:spPr>
          <a:xfrm>
            <a:off x="210874" y="1369538"/>
            <a:ext cx="2766000" cy="399300"/>
          </a:xfrm>
          <a:prstGeom prst="rect">
            <a:avLst/>
          </a:prstGeom>
          <a:solidFill>
            <a:srgbClr val="80FCFF"/>
          </a:solidFill>
          <a:ln w="38100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2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over</a:t>
            </a:r>
            <a:r>
              <a:rPr lang="en" sz="20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180 </a:t>
            </a:r>
            <a:r>
              <a:rPr lang="en" sz="18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Brands</a:t>
            </a:r>
          </a:p>
        </p:txBody>
      </p:sp>
      <p:pic>
        <p:nvPicPr>
          <p:cNvPr id="8" name="Google Shape;259;p31">
            <a:extLst>
              <a:ext uri="{FF2B5EF4-FFF2-40B4-BE49-F238E27FC236}">
                <a16:creationId xmlns:a16="http://schemas.microsoft.com/office/drawing/2014/main" id="{A29FD50A-0C29-468B-B1EC-DFA93D1FA2C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51350" y="1771449"/>
            <a:ext cx="2189401" cy="836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260;p31">
            <a:extLst>
              <a:ext uri="{FF2B5EF4-FFF2-40B4-BE49-F238E27FC236}">
                <a16:creationId xmlns:a16="http://schemas.microsoft.com/office/drawing/2014/main" id="{FD2780A8-CDCA-4EA5-92EA-2295E98ABCA8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36589" y="2487997"/>
            <a:ext cx="744051" cy="3039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261;p31">
            <a:extLst>
              <a:ext uri="{FF2B5EF4-FFF2-40B4-BE49-F238E27FC236}">
                <a16:creationId xmlns:a16="http://schemas.microsoft.com/office/drawing/2014/main" id="{32E0194F-AA9B-4080-839D-01B2D5D631F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77446" y="3548382"/>
            <a:ext cx="986550" cy="1973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262;p31">
            <a:extLst>
              <a:ext uri="{FF2B5EF4-FFF2-40B4-BE49-F238E27FC236}">
                <a16:creationId xmlns:a16="http://schemas.microsoft.com/office/drawing/2014/main" id="{F53B44B1-EB80-4153-9D38-D3349BEC1D8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t="19264" b="15144"/>
          <a:stretch/>
        </p:blipFill>
        <p:spPr>
          <a:xfrm>
            <a:off x="1817869" y="3540960"/>
            <a:ext cx="781493" cy="307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263;p31">
            <a:extLst>
              <a:ext uri="{FF2B5EF4-FFF2-40B4-BE49-F238E27FC236}">
                <a16:creationId xmlns:a16="http://schemas.microsoft.com/office/drawing/2014/main" id="{F398083D-CA9E-442E-8ADD-497C342A1AE7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 t="35885" b="35423"/>
          <a:stretch/>
        </p:blipFill>
        <p:spPr>
          <a:xfrm>
            <a:off x="1817869" y="3054326"/>
            <a:ext cx="781492" cy="2242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264;p31">
            <a:extLst>
              <a:ext uri="{FF2B5EF4-FFF2-40B4-BE49-F238E27FC236}">
                <a16:creationId xmlns:a16="http://schemas.microsoft.com/office/drawing/2014/main" id="{94F8B00C-ACEC-47A4-9AB6-8B0CC509F047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 t="40416" b="39575"/>
          <a:stretch/>
        </p:blipFill>
        <p:spPr>
          <a:xfrm>
            <a:off x="477446" y="2506586"/>
            <a:ext cx="1007098" cy="2014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265;p31">
            <a:extLst>
              <a:ext uri="{FF2B5EF4-FFF2-40B4-BE49-F238E27FC236}">
                <a16:creationId xmlns:a16="http://schemas.microsoft.com/office/drawing/2014/main" id="{5FE031D7-E5EA-4206-A90D-73B3F0B6CE01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527519" y="1931156"/>
            <a:ext cx="945361" cy="2300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266;p31">
            <a:extLst>
              <a:ext uri="{FF2B5EF4-FFF2-40B4-BE49-F238E27FC236}">
                <a16:creationId xmlns:a16="http://schemas.microsoft.com/office/drawing/2014/main" id="{E3DAB21E-2A7D-47C2-B606-5B1045FDD4E2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92988" y="3053435"/>
            <a:ext cx="990367" cy="14958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267;p31">
            <a:extLst>
              <a:ext uri="{FF2B5EF4-FFF2-40B4-BE49-F238E27FC236}">
                <a16:creationId xmlns:a16="http://schemas.microsoft.com/office/drawing/2014/main" id="{F4368FA1-9EB1-4445-98F9-0BCEFF195693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 t="29378" b="30684"/>
          <a:stretch/>
        </p:blipFill>
        <p:spPr>
          <a:xfrm>
            <a:off x="278660" y="4091059"/>
            <a:ext cx="1384116" cy="2763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268;p31">
            <a:extLst>
              <a:ext uri="{FF2B5EF4-FFF2-40B4-BE49-F238E27FC236}">
                <a16:creationId xmlns:a16="http://schemas.microsoft.com/office/drawing/2014/main" id="{25E02ACB-2C5A-42D6-8AE3-B816CF24C244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731339" y="1866796"/>
            <a:ext cx="1025092" cy="3587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269;p31" descr="Brickcom - deltalink">
            <a:extLst>
              <a:ext uri="{FF2B5EF4-FFF2-40B4-BE49-F238E27FC236}">
                <a16:creationId xmlns:a16="http://schemas.microsoft.com/office/drawing/2014/main" id="{A9D05952-F060-40F3-B38F-E67564E6E457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 t="24883" b="22653"/>
          <a:stretch/>
        </p:blipFill>
        <p:spPr>
          <a:xfrm>
            <a:off x="1696827" y="4110859"/>
            <a:ext cx="1023574" cy="24335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270;p31">
            <a:extLst>
              <a:ext uri="{FF2B5EF4-FFF2-40B4-BE49-F238E27FC236}">
                <a16:creationId xmlns:a16="http://schemas.microsoft.com/office/drawing/2014/main" id="{D37CD554-33EA-4C12-8358-9DE7FEE7228A}"/>
              </a:ext>
            </a:extLst>
          </p:cNvPr>
          <p:cNvSpPr/>
          <p:nvPr/>
        </p:nvSpPr>
        <p:spPr>
          <a:xfrm>
            <a:off x="3184104" y="1369538"/>
            <a:ext cx="2700600" cy="399300"/>
          </a:xfrm>
          <a:prstGeom prst="rect">
            <a:avLst/>
          </a:prstGeom>
          <a:solidFill>
            <a:srgbClr val="80FCFF"/>
          </a:solidFill>
          <a:ln w="38100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2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over </a:t>
            </a:r>
            <a:r>
              <a:rPr lang="en" sz="20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6700 </a:t>
            </a:r>
            <a:r>
              <a:rPr lang="en" sz="18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Models</a:t>
            </a:r>
          </a:p>
        </p:txBody>
      </p:sp>
      <p:sp>
        <p:nvSpPr>
          <p:cNvPr id="20" name="Google Shape;271;p31">
            <a:extLst>
              <a:ext uri="{FF2B5EF4-FFF2-40B4-BE49-F238E27FC236}">
                <a16:creationId xmlns:a16="http://schemas.microsoft.com/office/drawing/2014/main" id="{1B160E1B-1441-4C67-934F-87EE9526CDEB}"/>
              </a:ext>
            </a:extLst>
          </p:cNvPr>
          <p:cNvSpPr/>
          <p:nvPr/>
        </p:nvSpPr>
        <p:spPr>
          <a:xfrm>
            <a:off x="6083246" y="1756712"/>
            <a:ext cx="2905200" cy="28056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lang="zh-TW" altLang="en-US" sz="1400" b="0" i="0" u="none" strike="noStrike" cap="none">
              <a:solidFill>
                <a:srgbClr val="000000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1" name="Google Shape;272;p31">
            <a:extLst>
              <a:ext uri="{FF2B5EF4-FFF2-40B4-BE49-F238E27FC236}">
                <a16:creationId xmlns:a16="http://schemas.microsoft.com/office/drawing/2014/main" id="{638A9431-A6C3-4CBD-A67A-26D4D797D44B}"/>
              </a:ext>
            </a:extLst>
          </p:cNvPr>
          <p:cNvSpPr/>
          <p:nvPr/>
        </p:nvSpPr>
        <p:spPr>
          <a:xfrm>
            <a:off x="6083220" y="1369538"/>
            <a:ext cx="2905200" cy="399300"/>
          </a:xfrm>
          <a:prstGeom prst="rect">
            <a:avLst/>
          </a:prstGeom>
          <a:solidFill>
            <a:srgbClr val="80FCFF"/>
          </a:solidFill>
          <a:ln w="38100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" sz="1600" b="1" i="0" u="none" strike="noStrike" cap="none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ONVIF Profile Supported</a:t>
            </a:r>
            <a:endParaRPr lang="en" sz="1100" b="0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22" name="Google Shape;273;p31" descr="一張含有 文字, 美工圖案 的圖片&#10;&#10;自動產生的描述">
            <a:extLst>
              <a:ext uri="{FF2B5EF4-FFF2-40B4-BE49-F238E27FC236}">
                <a16:creationId xmlns:a16="http://schemas.microsoft.com/office/drawing/2014/main" id="{958E7C43-CF9F-444C-9A43-04E1C7E64DE3}"/>
              </a:ext>
            </a:extLst>
          </p:cNvPr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6161005" y="1890407"/>
            <a:ext cx="2743200" cy="54864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文字方塊 24">
            <a:extLst>
              <a:ext uri="{FF2B5EF4-FFF2-40B4-BE49-F238E27FC236}">
                <a16:creationId xmlns:a16="http://schemas.microsoft.com/office/drawing/2014/main" id="{2DD74B77-2BBD-41C5-97C5-09824C4D9C27}"/>
              </a:ext>
            </a:extLst>
          </p:cNvPr>
          <p:cNvSpPr txBox="1"/>
          <p:nvPr/>
        </p:nvSpPr>
        <p:spPr>
          <a:xfrm>
            <a:off x="6311900" y="2734733"/>
            <a:ext cx="2531534" cy="584775"/>
          </a:xfrm>
          <a:prstGeom prst="rect">
            <a:avLst/>
          </a:prstGeom>
          <a:solidFill>
            <a:srgbClr val="0070C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TW" sz="1600" b="1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RTSP Stream</a:t>
            </a:r>
          </a:p>
          <a:p>
            <a:pPr algn="ctr"/>
            <a:r>
              <a:rPr lang="en-US" altLang="zh-TW" sz="16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Input / Output</a:t>
            </a:r>
            <a:endParaRPr lang="en-US" sz="160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AE96A411-5CF5-4C87-BF05-72C0690161DD}"/>
              </a:ext>
            </a:extLst>
          </p:cNvPr>
          <p:cNvSpPr txBox="1"/>
          <p:nvPr/>
        </p:nvSpPr>
        <p:spPr>
          <a:xfrm>
            <a:off x="6311900" y="3528483"/>
            <a:ext cx="2531534" cy="584775"/>
          </a:xfrm>
          <a:prstGeom prst="rect">
            <a:avLst/>
          </a:prstGeom>
          <a:solidFill>
            <a:srgbClr val="0070C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TW" sz="1600" b="1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RTMP Stream</a:t>
            </a:r>
            <a:endParaRPr lang="zh-TW" altLang="en-US" sz="160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  <a:p>
            <a:pPr algn="ctr"/>
            <a:r>
              <a:rPr lang="en-US" altLang="zh-TW" sz="1600" dirty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rPr>
              <a:t>Input</a:t>
            </a:r>
          </a:p>
        </p:txBody>
      </p:sp>
      <p:sp>
        <p:nvSpPr>
          <p:cNvPr id="27" name="Google Shape;255;p31">
            <a:hlinkClick r:id="rId16"/>
            <a:extLst>
              <a:ext uri="{FF2B5EF4-FFF2-40B4-BE49-F238E27FC236}">
                <a16:creationId xmlns:a16="http://schemas.microsoft.com/office/drawing/2014/main" id="{ED2677B3-90EE-4121-9A04-88F2A84E8FE2}"/>
              </a:ext>
            </a:extLst>
          </p:cNvPr>
          <p:cNvSpPr txBox="1"/>
          <p:nvPr/>
        </p:nvSpPr>
        <p:spPr>
          <a:xfrm>
            <a:off x="1864167" y="4619603"/>
            <a:ext cx="5415666" cy="362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lang="en" sz="1000" b="0" i="0" strike="noStrike" cap="none" dirty="0">
                <a:solidFill>
                  <a:schemeClr val="bg2">
                    <a:lumMod val="7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  <a:hlinkClick r:id="rId1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https://www.qnap.com/en/compatibility-qvr-pro</a:t>
            </a:r>
            <a:endParaRPr lang="zh-TW" altLang="en-US" sz="1000" b="0" i="0" strike="noStrike" cap="none" dirty="0">
              <a:solidFill>
                <a:schemeClr val="bg2">
                  <a:lumMod val="7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6030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5EA0ECE-F15D-46AF-8880-1B43D0292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00" y="265500"/>
            <a:ext cx="8847000" cy="572700"/>
          </a:xfrm>
        </p:spPr>
        <p:txBody>
          <a:bodyPr/>
          <a:lstStyle/>
          <a:p>
            <a:r>
              <a:rPr lang="ja-JP" altLang="en-US" sz="3200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単</a:t>
            </a:r>
            <a:r>
              <a:rPr lang="ja-JP" altLang="en-US" sz="32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一のイ</a:t>
            </a:r>
            <a:r>
              <a:rPr lang="ja-JP" altLang="en-US" sz="3200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ンターフェー</a:t>
            </a:r>
            <a:r>
              <a:rPr lang="ja-JP" altLang="en-US" sz="32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スで</a:t>
            </a:r>
            <a:r>
              <a:rPr lang="en-US" altLang="ja-JP" sz="32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/>
            </a:r>
            <a:br>
              <a:rPr lang="en-US" altLang="ja-JP" sz="32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</a:br>
            <a:r>
              <a:rPr lang="ja-JP" altLang="en-US" sz="3200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ライ</a:t>
            </a:r>
            <a:r>
              <a:rPr lang="ja-JP" altLang="en-US" sz="3200" dirty="0" smtClean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ブ動画と録画動画を再生</a:t>
            </a:r>
            <a:endParaRPr lang="zh-TW" altLang="en-US" sz="3200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4" name="Google Shape;304;p33">
            <a:extLst>
              <a:ext uri="{FF2B5EF4-FFF2-40B4-BE49-F238E27FC236}">
                <a16:creationId xmlns:a16="http://schemas.microsoft.com/office/drawing/2014/main" id="{35D09121-751C-4A07-B201-E5106E3338AF}"/>
              </a:ext>
            </a:extLst>
          </p:cNvPr>
          <p:cNvSpPr txBox="1"/>
          <p:nvPr/>
        </p:nvSpPr>
        <p:spPr>
          <a:xfrm>
            <a:off x="456567" y="1026783"/>
            <a:ext cx="7769300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ja-JP" sz="1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Open Sans"/>
                <a:sym typeface="Arial" panose="020B0604020202020204" pitchFamily="34" charset="0"/>
              </a:rPr>
              <a:t>1</a:t>
            </a:r>
            <a:r>
              <a:rPr lang="ja-JP" altLang="en-US" sz="1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Open Sans"/>
                <a:sym typeface="Arial" panose="020B0604020202020204" pitchFamily="34" charset="0"/>
              </a:rPr>
              <a:t>つのインターフェースで複数チャンネルのライブビューと再生が可能です。 </a:t>
            </a:r>
            <a:endParaRPr lang="zh-TW" sz="15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Open Sans"/>
              <a:sym typeface="Arial" panose="020B0604020202020204" pitchFamily="34" charset="0"/>
            </a:endParaRPr>
          </a:p>
        </p:txBody>
      </p:sp>
      <p:pic>
        <p:nvPicPr>
          <p:cNvPr id="25" name="Google Shape;303;p33">
            <a:extLst>
              <a:ext uri="{FF2B5EF4-FFF2-40B4-BE49-F238E27FC236}">
                <a16:creationId xmlns:a16="http://schemas.microsoft.com/office/drawing/2014/main" id="{94A01F38-A51E-4935-8B55-A5CE83A6CE9B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3580" y="1505532"/>
            <a:ext cx="4594032" cy="2338742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316;p33">
            <a:extLst>
              <a:ext uri="{FF2B5EF4-FFF2-40B4-BE49-F238E27FC236}">
                <a16:creationId xmlns:a16="http://schemas.microsoft.com/office/drawing/2014/main" id="{0B6B8D4F-8BA9-4A70-9505-071FD3E7EE57}"/>
              </a:ext>
            </a:extLst>
          </p:cNvPr>
          <p:cNvSpPr txBox="1"/>
          <p:nvPr/>
        </p:nvSpPr>
        <p:spPr>
          <a:xfrm>
            <a:off x="5155545" y="3714305"/>
            <a:ext cx="2840587" cy="369302"/>
          </a:xfrm>
          <a:prstGeom prst="rect">
            <a:avLst/>
          </a:prstGeom>
          <a:solidFill>
            <a:srgbClr val="491D48">
              <a:alpha val="25098"/>
            </a:srgb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1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クリックですべての動画ビューを同期再生</a:t>
            </a:r>
            <a:endParaRPr lang="en-US" altLang="zh-TW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27" name="Google Shape;318;p33">
            <a:extLst>
              <a:ext uri="{FF2B5EF4-FFF2-40B4-BE49-F238E27FC236}">
                <a16:creationId xmlns:a16="http://schemas.microsoft.com/office/drawing/2014/main" id="{F87FCF57-F330-4FAB-BE06-4C643DE155F9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57904" y="3487510"/>
            <a:ext cx="3379411" cy="6501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28" name="Google Shape;320;p33">
            <a:extLst>
              <a:ext uri="{FF2B5EF4-FFF2-40B4-BE49-F238E27FC236}">
                <a16:creationId xmlns:a16="http://schemas.microsoft.com/office/drawing/2014/main" id="{BDC41FDD-C670-48BA-B92E-2DA601B0A232}"/>
              </a:ext>
            </a:extLst>
          </p:cNvPr>
          <p:cNvSpPr/>
          <p:nvPr/>
        </p:nvSpPr>
        <p:spPr>
          <a:xfrm>
            <a:off x="1098232" y="3452011"/>
            <a:ext cx="1089469" cy="248249"/>
          </a:xfrm>
          <a:prstGeom prst="rect">
            <a:avLst/>
          </a:prstGeom>
          <a:noFill/>
          <a:ln w="28575" cap="flat" cmpd="sng">
            <a:solidFill>
              <a:srgbClr val="92D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29" name="Google Shape;321;p33">
            <a:extLst>
              <a:ext uri="{FF2B5EF4-FFF2-40B4-BE49-F238E27FC236}">
                <a16:creationId xmlns:a16="http://schemas.microsoft.com/office/drawing/2014/main" id="{7298AACA-30F7-4AF9-9766-8CD3907354F7}"/>
              </a:ext>
            </a:extLst>
          </p:cNvPr>
          <p:cNvSpPr/>
          <p:nvPr/>
        </p:nvSpPr>
        <p:spPr>
          <a:xfrm>
            <a:off x="2269384" y="3798569"/>
            <a:ext cx="2042067" cy="385441"/>
          </a:xfrm>
          <a:prstGeom prst="rect">
            <a:avLst/>
          </a:prstGeom>
          <a:noFill/>
          <a:ln w="28575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cxnSp>
        <p:nvCxnSpPr>
          <p:cNvPr id="30" name="Google Shape;322;p33">
            <a:extLst>
              <a:ext uri="{FF2B5EF4-FFF2-40B4-BE49-F238E27FC236}">
                <a16:creationId xmlns:a16="http://schemas.microsoft.com/office/drawing/2014/main" id="{901AF8E0-912D-43EA-9096-A052B2834A44}"/>
              </a:ext>
            </a:extLst>
          </p:cNvPr>
          <p:cNvCxnSpPr>
            <a:cxnSpLocks/>
            <a:stCxn id="31" idx="3"/>
            <a:endCxn id="34" idx="1"/>
          </p:cNvCxnSpPr>
          <p:nvPr/>
        </p:nvCxnSpPr>
        <p:spPr>
          <a:xfrm flipV="1">
            <a:off x="2566164" y="2117239"/>
            <a:ext cx="2625475" cy="1458896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FF00FF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31" name="Google Shape;323;p33">
            <a:extLst>
              <a:ext uri="{FF2B5EF4-FFF2-40B4-BE49-F238E27FC236}">
                <a16:creationId xmlns:a16="http://schemas.microsoft.com/office/drawing/2014/main" id="{C527E830-54EC-41EB-9CAE-87BBE431F679}"/>
              </a:ext>
            </a:extLst>
          </p:cNvPr>
          <p:cNvSpPr/>
          <p:nvPr/>
        </p:nvSpPr>
        <p:spPr>
          <a:xfrm>
            <a:off x="2241038" y="3452010"/>
            <a:ext cx="325126" cy="248249"/>
          </a:xfrm>
          <a:prstGeom prst="rect">
            <a:avLst/>
          </a:prstGeom>
          <a:noFill/>
          <a:ln w="28575" cap="flat" cmpd="sng">
            <a:solidFill>
              <a:srgbClr val="FF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2" name="Google Shape;327;p33">
            <a:extLst>
              <a:ext uri="{FF2B5EF4-FFF2-40B4-BE49-F238E27FC236}">
                <a16:creationId xmlns:a16="http://schemas.microsoft.com/office/drawing/2014/main" id="{96A929B6-98D8-4D2E-9A3A-A6EF79E49ABE}"/>
              </a:ext>
            </a:extLst>
          </p:cNvPr>
          <p:cNvSpPr txBox="1"/>
          <p:nvPr/>
        </p:nvSpPr>
        <p:spPr>
          <a:xfrm>
            <a:off x="5144963" y="2931641"/>
            <a:ext cx="2861753" cy="369302"/>
          </a:xfrm>
          <a:prstGeom prst="rect">
            <a:avLst/>
          </a:prstGeom>
          <a:solidFill>
            <a:srgbClr val="491D48">
              <a:alpha val="25098"/>
            </a:srgb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1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クリックですべての動画ビューを同期再生</a:t>
            </a:r>
            <a:endParaRPr lang="en-US" altLang="zh-CN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33" name="Google Shape;329;p33">
            <a:extLst>
              <a:ext uri="{FF2B5EF4-FFF2-40B4-BE49-F238E27FC236}">
                <a16:creationId xmlns:a16="http://schemas.microsoft.com/office/drawing/2014/main" id="{6A83775B-4E69-4541-9B93-848D3047F35C}"/>
              </a:ext>
            </a:extLst>
          </p:cNvPr>
          <p:cNvSpPr/>
          <p:nvPr/>
        </p:nvSpPr>
        <p:spPr>
          <a:xfrm>
            <a:off x="1157905" y="2210723"/>
            <a:ext cx="1398392" cy="729300"/>
          </a:xfrm>
          <a:prstGeom prst="rect">
            <a:avLst/>
          </a:prstGeom>
          <a:noFill/>
          <a:ln w="28575" cap="flat" cmpd="sng">
            <a:solidFill>
              <a:srgbClr val="80FC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34" name="Google Shape;330;p33">
            <a:extLst>
              <a:ext uri="{FF2B5EF4-FFF2-40B4-BE49-F238E27FC236}">
                <a16:creationId xmlns:a16="http://schemas.microsoft.com/office/drawing/2014/main" id="{FEF64711-4E1D-440C-8603-E82CDE8A788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5813" t="5561" r="2673" b="11561"/>
          <a:stretch/>
        </p:blipFill>
        <p:spPr>
          <a:xfrm>
            <a:off x="5191639" y="1514490"/>
            <a:ext cx="2168102" cy="1205497"/>
          </a:xfrm>
          <a:prstGeom prst="rect">
            <a:avLst/>
          </a:prstGeom>
          <a:noFill/>
          <a:ln w="28575" cap="flat" cmpd="sng">
            <a:solidFill>
              <a:srgbClr val="FF00FF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35" name="Google Shape;331;p33">
            <a:extLst>
              <a:ext uri="{FF2B5EF4-FFF2-40B4-BE49-F238E27FC236}">
                <a16:creationId xmlns:a16="http://schemas.microsoft.com/office/drawing/2014/main" id="{6733C55B-1E69-4F3B-81A7-D4671D5EB0B7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75540" y="1817093"/>
            <a:ext cx="600300" cy="600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6" name="接點: 肘形 35">
            <a:extLst>
              <a:ext uri="{FF2B5EF4-FFF2-40B4-BE49-F238E27FC236}">
                <a16:creationId xmlns:a16="http://schemas.microsoft.com/office/drawing/2014/main" id="{2E9A631D-E332-42EC-A930-AB6841DF8F20}"/>
              </a:ext>
            </a:extLst>
          </p:cNvPr>
          <p:cNvCxnSpPr>
            <a:cxnSpLocks/>
            <a:stCxn id="33" idx="3"/>
            <a:endCxn id="29" idx="0"/>
          </p:cNvCxnSpPr>
          <p:nvPr/>
        </p:nvCxnSpPr>
        <p:spPr>
          <a:xfrm>
            <a:off x="2556297" y="2575373"/>
            <a:ext cx="734121" cy="1223196"/>
          </a:xfrm>
          <a:prstGeom prst="bentConnector2">
            <a:avLst/>
          </a:prstGeom>
          <a:noFill/>
          <a:ln w="19050" cap="flat" cmpd="sng">
            <a:solidFill>
              <a:srgbClr val="80FCFF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37" name="接點: 肘形 21">
            <a:extLst>
              <a:ext uri="{FF2B5EF4-FFF2-40B4-BE49-F238E27FC236}">
                <a16:creationId xmlns:a16="http://schemas.microsoft.com/office/drawing/2014/main" id="{F46B387D-C4D8-44DD-97F2-458A4EF8C4E7}"/>
              </a:ext>
            </a:extLst>
          </p:cNvPr>
          <p:cNvCxnSpPr>
            <a:cxnSpLocks/>
            <a:stCxn id="29" idx="3"/>
            <a:endCxn id="26" idx="1"/>
          </p:cNvCxnSpPr>
          <p:nvPr/>
        </p:nvCxnSpPr>
        <p:spPr>
          <a:xfrm flipV="1">
            <a:off x="4311451" y="3898956"/>
            <a:ext cx="844094" cy="92334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80FCFF"/>
            </a:solidFill>
            <a:prstDash val="solid"/>
            <a:round/>
            <a:headEnd type="none" w="sm" len="sm"/>
            <a:tailEnd type="oval" w="sm" len="sm"/>
          </a:ln>
        </p:spPr>
      </p:cxnSp>
      <p:sp>
        <p:nvSpPr>
          <p:cNvPr id="38" name="Google Shape;316;p33">
            <a:extLst>
              <a:ext uri="{FF2B5EF4-FFF2-40B4-BE49-F238E27FC236}">
                <a16:creationId xmlns:a16="http://schemas.microsoft.com/office/drawing/2014/main" id="{3B5910C0-8F51-446D-A96D-2B181B3572C3}"/>
              </a:ext>
            </a:extLst>
          </p:cNvPr>
          <p:cNvSpPr txBox="1"/>
          <p:nvPr/>
        </p:nvSpPr>
        <p:spPr>
          <a:xfrm>
            <a:off x="858883" y="4400668"/>
            <a:ext cx="3097100" cy="369302"/>
          </a:xfrm>
          <a:prstGeom prst="rect">
            <a:avLst/>
          </a:prstGeom>
          <a:solidFill>
            <a:srgbClr val="491D48">
              <a:alpha val="25098"/>
            </a:srgb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1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rPr>
              <a:t>クリックでライブ＆プレイバック切替</a:t>
            </a:r>
            <a:endParaRPr lang="en-US" altLang="zh-TW" dirty="0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cxnSp>
        <p:nvCxnSpPr>
          <p:cNvPr id="40" name="接點: 肘形 21">
            <a:extLst>
              <a:ext uri="{FF2B5EF4-FFF2-40B4-BE49-F238E27FC236}">
                <a16:creationId xmlns:a16="http://schemas.microsoft.com/office/drawing/2014/main" id="{01A39703-8501-4E72-8BAD-150DAF662983}"/>
              </a:ext>
            </a:extLst>
          </p:cNvPr>
          <p:cNvCxnSpPr>
            <a:cxnSpLocks/>
            <a:stCxn id="28" idx="2"/>
          </p:cNvCxnSpPr>
          <p:nvPr/>
        </p:nvCxnSpPr>
        <p:spPr>
          <a:xfrm flipH="1">
            <a:off x="1642966" y="3700260"/>
            <a:ext cx="1" cy="691501"/>
          </a:xfrm>
          <a:prstGeom prst="straightConnector1">
            <a:avLst/>
          </a:prstGeom>
          <a:noFill/>
          <a:ln w="19050" cap="flat" cmpd="sng">
            <a:solidFill>
              <a:srgbClr val="92D050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1" name="接點: 肘形 21">
            <a:extLst>
              <a:ext uri="{FF2B5EF4-FFF2-40B4-BE49-F238E27FC236}">
                <a16:creationId xmlns:a16="http://schemas.microsoft.com/office/drawing/2014/main" id="{F647D079-8FE1-421D-B43F-F0A57F0DCC3A}"/>
              </a:ext>
            </a:extLst>
          </p:cNvPr>
          <p:cNvCxnSpPr>
            <a:cxnSpLocks/>
            <a:stCxn id="34" idx="2"/>
          </p:cNvCxnSpPr>
          <p:nvPr/>
        </p:nvCxnSpPr>
        <p:spPr>
          <a:xfrm>
            <a:off x="6275690" y="2719987"/>
            <a:ext cx="0" cy="211654"/>
          </a:xfrm>
          <a:prstGeom prst="straightConnector1">
            <a:avLst/>
          </a:prstGeom>
          <a:noFill/>
          <a:ln w="19050" cap="flat" cmpd="sng">
            <a:solidFill>
              <a:srgbClr val="FF00FF"/>
            </a:solidFill>
            <a:prstDash val="solid"/>
            <a:round/>
            <a:headEnd type="none" w="med" len="med"/>
            <a:tailEnd type="oval" w="med" len="med"/>
          </a:ln>
        </p:spPr>
      </p:cxnSp>
    </p:spTree>
    <p:extLst>
      <p:ext uri="{BB962C8B-B14F-4D97-AF65-F5344CB8AC3E}">
        <p14:creationId xmlns:p14="http://schemas.microsoft.com/office/powerpoint/2010/main" val="13246626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群組 6">
            <a:extLst>
              <a:ext uri="{FF2B5EF4-FFF2-40B4-BE49-F238E27FC236}">
                <a16:creationId xmlns:a16="http://schemas.microsoft.com/office/drawing/2014/main" id="{3AC98CC2-D3CB-4578-9675-F5FEE3DD57C5}"/>
              </a:ext>
            </a:extLst>
          </p:cNvPr>
          <p:cNvGrpSpPr/>
          <p:nvPr/>
        </p:nvGrpSpPr>
        <p:grpSpPr>
          <a:xfrm>
            <a:off x="407701" y="2293066"/>
            <a:ext cx="3141671" cy="2400236"/>
            <a:chOff x="2190203" y="2874433"/>
            <a:chExt cx="2171770" cy="1659232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C0FDDBEF-20F6-49B4-B170-FBC5146B314F}"/>
                </a:ext>
              </a:extLst>
            </p:cNvPr>
            <p:cNvSpPr/>
            <p:nvPr/>
          </p:nvSpPr>
          <p:spPr>
            <a:xfrm>
              <a:off x="2246877" y="2942912"/>
              <a:ext cx="2054190" cy="1522275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pic>
          <p:nvPicPr>
            <p:cNvPr id="9" name="圖片 3" descr="一張含有 文字, 電子用品, 顯示, 標誌 的圖片&#10;&#10;自動產生的描述">
              <a:extLst>
                <a:ext uri="{FF2B5EF4-FFF2-40B4-BE49-F238E27FC236}">
                  <a16:creationId xmlns:a16="http://schemas.microsoft.com/office/drawing/2014/main" id="{F693DF06-FD1C-420B-ACB6-2B395EEC51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105" r="3105"/>
            <a:stretch/>
          </p:blipFill>
          <p:spPr>
            <a:xfrm>
              <a:off x="2223592" y="3182614"/>
              <a:ext cx="2113458" cy="1042870"/>
            </a:xfrm>
            <a:prstGeom prst="rect">
              <a:avLst/>
            </a:prstGeom>
          </p:spPr>
        </p:pic>
        <p:pic>
          <p:nvPicPr>
            <p:cNvPr id="10" name="圖片 9">
              <a:extLst>
                <a:ext uri="{FF2B5EF4-FFF2-40B4-BE49-F238E27FC236}">
                  <a16:creationId xmlns:a16="http://schemas.microsoft.com/office/drawing/2014/main" id="{01CA439B-88E0-48DF-AB9D-94AB3CFC15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190203" y="2874433"/>
              <a:ext cx="2171770" cy="1659232"/>
            </a:xfrm>
            <a:prstGeom prst="rect">
              <a:avLst/>
            </a:prstGeom>
          </p:spPr>
        </p:pic>
      </p:grpSp>
      <p:grpSp>
        <p:nvGrpSpPr>
          <p:cNvPr id="11" name="群組 10">
            <a:extLst>
              <a:ext uri="{FF2B5EF4-FFF2-40B4-BE49-F238E27FC236}">
                <a16:creationId xmlns:a16="http://schemas.microsoft.com/office/drawing/2014/main" id="{939EBA3F-60B0-4532-921E-585A0089C759}"/>
              </a:ext>
            </a:extLst>
          </p:cNvPr>
          <p:cNvGrpSpPr/>
          <p:nvPr/>
        </p:nvGrpSpPr>
        <p:grpSpPr>
          <a:xfrm>
            <a:off x="3259432" y="2053572"/>
            <a:ext cx="994220" cy="2002101"/>
            <a:chOff x="392301" y="1510362"/>
            <a:chExt cx="1366649" cy="2752075"/>
          </a:xfrm>
        </p:grpSpPr>
        <p:pic>
          <p:nvPicPr>
            <p:cNvPr id="13" name="圖片 2" descr="一張含有 文字, 監視器, 螢幕, 螢幕擷取畫面 的圖片&#10;&#10;自動產生的描述">
              <a:extLst>
                <a:ext uri="{FF2B5EF4-FFF2-40B4-BE49-F238E27FC236}">
                  <a16:creationId xmlns:a16="http://schemas.microsoft.com/office/drawing/2014/main" id="{0B77F65C-BE1D-4B95-8B2E-E8024ED5BC1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9574" y="1523854"/>
              <a:ext cx="1251958" cy="2699039"/>
            </a:xfrm>
            <a:prstGeom prst="roundRect">
              <a:avLst>
                <a:gd name="adj" fmla="val 13453"/>
              </a:avLst>
            </a:prstGeom>
            <a:solidFill>
              <a:srgbClr val="F7F8FB"/>
            </a:solidFill>
            <a:ln>
              <a:noFill/>
            </a:ln>
            <a:effectLst>
              <a:outerShdw blurRad="63500" dist="152400" dir="8100000" algn="tr" rotWithShape="0">
                <a:srgbClr val="09000C">
                  <a:alpha val="77000"/>
                </a:srgbClr>
              </a:outerShdw>
            </a:effectLst>
          </p:spPr>
        </p:pic>
        <p:pic>
          <p:nvPicPr>
            <p:cNvPr id="15" name="圖片 14">
              <a:extLst>
                <a:ext uri="{FF2B5EF4-FFF2-40B4-BE49-F238E27FC236}">
                  <a16:creationId xmlns:a16="http://schemas.microsoft.com/office/drawing/2014/main" id="{2A384ACB-405F-48C2-9301-93302B81BB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92301" y="1510362"/>
              <a:ext cx="1366649" cy="2752075"/>
            </a:xfrm>
            <a:prstGeom prst="rect">
              <a:avLst/>
            </a:prstGeom>
          </p:spPr>
        </p:pic>
      </p:grp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6D887B8F-101B-4401-9560-A874F8F73F38}"/>
              </a:ext>
            </a:extLst>
          </p:cNvPr>
          <p:cNvGrpSpPr/>
          <p:nvPr/>
        </p:nvGrpSpPr>
        <p:grpSpPr>
          <a:xfrm>
            <a:off x="4451695" y="2273494"/>
            <a:ext cx="4406353" cy="2870005"/>
            <a:chOff x="4754879" y="2273495"/>
            <a:chExt cx="4167371" cy="2714348"/>
          </a:xfrm>
        </p:grpSpPr>
        <p:pic>
          <p:nvPicPr>
            <p:cNvPr id="18" name="圖片 17">
              <a:extLst>
                <a:ext uri="{FF2B5EF4-FFF2-40B4-BE49-F238E27FC236}">
                  <a16:creationId xmlns:a16="http://schemas.microsoft.com/office/drawing/2014/main" id="{80493A20-78D8-49F3-B8E7-88A82993A67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754879" y="2273495"/>
              <a:ext cx="4167371" cy="2714348"/>
            </a:xfrm>
            <a:prstGeom prst="rect">
              <a:avLst/>
            </a:prstGeom>
          </p:spPr>
        </p:pic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203BFE17-6AD3-46D4-AAC0-63CC83725D93}"/>
                </a:ext>
              </a:extLst>
            </p:cNvPr>
            <p:cNvSpPr/>
            <p:nvPr/>
          </p:nvSpPr>
          <p:spPr>
            <a:xfrm>
              <a:off x="4810573" y="2326752"/>
              <a:ext cx="4063552" cy="23858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  <p:pic>
          <p:nvPicPr>
            <p:cNvPr id="20" name="圖片 19" descr="一張含有 文字, 室內, 電子用品, 顯示 的圖片&#10;&#10;自動產生的描述">
              <a:extLst>
                <a:ext uri="{FF2B5EF4-FFF2-40B4-BE49-F238E27FC236}">
                  <a16:creationId xmlns:a16="http://schemas.microsoft.com/office/drawing/2014/main" id="{A42804B6-8AE7-4DD3-B540-EA395DDE1E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8671" t="5501" r="9010" b="11855"/>
            <a:stretch/>
          </p:blipFill>
          <p:spPr>
            <a:xfrm>
              <a:off x="4810573" y="2321042"/>
              <a:ext cx="4063552" cy="2345159"/>
            </a:xfrm>
            <a:prstGeom prst="rect">
              <a:avLst/>
            </a:prstGeom>
            <a:effectLst/>
          </p:spPr>
        </p:pic>
      </p:grpSp>
      <p:pic>
        <p:nvPicPr>
          <p:cNvPr id="21" name="圖片 20" descr="一張含有 文字, 電子用品, 影像 的圖片&#10;&#10;自動產生的描述">
            <a:extLst>
              <a:ext uri="{FF2B5EF4-FFF2-40B4-BE49-F238E27FC236}">
                <a16:creationId xmlns:a16="http://schemas.microsoft.com/office/drawing/2014/main" id="{D08BAB30-DD85-4CC9-92BA-3270584CCF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5264" y="1724888"/>
            <a:ext cx="1538574" cy="1530881"/>
          </a:xfrm>
          <a:prstGeom prst="roundRect">
            <a:avLst>
              <a:gd name="adj" fmla="val 20398"/>
            </a:avLst>
          </a:prstGeom>
          <a:noFill/>
          <a:ln>
            <a:noFill/>
          </a:ln>
          <a:effectLst>
            <a:outerShdw blurRad="76200" dist="50800" dir="8100000" algn="tr" rotWithShape="0">
              <a:srgbClr val="09000C">
                <a:alpha val="53000"/>
              </a:srgbClr>
            </a:outerShdw>
          </a:effectLst>
        </p:spPr>
      </p:pic>
      <p:sp>
        <p:nvSpPr>
          <p:cNvPr id="23" name="Google Shape;121;p22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2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モバイルおよび家庭用監視システム</a:t>
            </a:r>
            <a:endParaRPr sz="32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24" name="Google Shape;122;p22"/>
          <p:cNvSpPr txBox="1"/>
          <p:nvPr/>
        </p:nvSpPr>
        <p:spPr>
          <a:xfrm>
            <a:off x="1161521" y="1091040"/>
            <a:ext cx="3242839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QVRPro</a:t>
            </a:r>
            <a:r>
              <a:rPr 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Client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モバイルモニタリング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プレイバック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5" name="Google Shape;123;p22"/>
          <p:cNvPicPr preferRelativeResize="0"/>
          <p:nvPr/>
        </p:nvPicPr>
        <p:blipFill rotWithShape="1">
          <a:blip r:embed="rId10">
            <a:alphaModFix/>
          </a:blip>
          <a:srcRect l="5582" t="5582" r="5581" b="5581"/>
          <a:stretch/>
        </p:blipFill>
        <p:spPr>
          <a:xfrm>
            <a:off x="569245" y="1124820"/>
            <a:ext cx="592276" cy="600068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26" name="Google Shape;124;p22"/>
          <p:cNvSpPr txBox="1"/>
          <p:nvPr/>
        </p:nvSpPr>
        <p:spPr>
          <a:xfrm>
            <a:off x="5488268" y="1091040"/>
            <a:ext cx="3395381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QVR</a:t>
            </a:r>
            <a:r>
              <a:rPr lang="en-US" sz="2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Viewer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Apple TV</a:t>
            </a:r>
            <a:r>
              <a:rPr lang="ja-JP" altLang="en-US" sz="20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向けサーベイランス</a:t>
            </a:r>
            <a:endParaRPr sz="2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7" name="Google Shape;137;p2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491344" y="1105399"/>
            <a:ext cx="996924" cy="598155"/>
          </a:xfrm>
          <a:prstGeom prst="roundRect">
            <a:avLst>
              <a:gd name="adj" fmla="val 9767"/>
            </a:avLst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120089"/>
      </p:ext>
    </p:extLst>
  </p:cSld>
  <p:clrMapOvr>
    <a:masterClrMapping/>
  </p:clrMapOvr>
  <p:transition spd="slow">
    <p:fade thruBlk="1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29;p31"/>
          <p:cNvSpPr txBox="1">
            <a:spLocks noGrp="1"/>
          </p:cNvSpPr>
          <p:nvPr>
            <p:ph type="title"/>
          </p:nvPr>
        </p:nvSpPr>
        <p:spPr>
          <a:xfrm>
            <a:off x="209405" y="838200"/>
            <a:ext cx="3803795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69570" lvl="1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SzPts val="2500"/>
              <a:buNone/>
            </a:pPr>
            <a:r>
              <a:rPr lang="en-US" sz="3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マルチメディア</a:t>
            </a:r>
            <a: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3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ストリーミング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2494492"/>
      </p:ext>
    </p:extLst>
  </p:cSld>
  <p:clrMapOvr>
    <a:masterClrMapping/>
  </p:clrMapOvr>
  <p:transition spd="slow">
    <p:fade thruBlk="1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4">
            <a:extLst>
              <a:ext uri="{FF2B5EF4-FFF2-40B4-BE49-F238E27FC236}">
                <a16:creationId xmlns:a16="http://schemas.microsoft.com/office/drawing/2014/main" id="{3B857E00-6DB3-407B-AA7C-2A695413A5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l="12313" r="47089" b="46575"/>
          <a:stretch/>
        </p:blipFill>
        <p:spPr>
          <a:xfrm>
            <a:off x="462844" y="1895242"/>
            <a:ext cx="3843036" cy="2752929"/>
          </a:xfrm>
          <a:prstGeom prst="rect">
            <a:avLst/>
          </a:prstGeom>
        </p:spPr>
      </p:pic>
      <p:pic>
        <p:nvPicPr>
          <p:cNvPr id="5" name="圖片 8">
            <a:extLst>
              <a:ext uri="{FF2B5EF4-FFF2-40B4-BE49-F238E27FC236}">
                <a16:creationId xmlns:a16="http://schemas.microsoft.com/office/drawing/2014/main" id="{02F2D4E5-15E0-4EE8-A133-CAAED22DB6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089" r="187" b="-412"/>
          <a:stretch/>
        </p:blipFill>
        <p:spPr>
          <a:xfrm>
            <a:off x="4625623" y="2310164"/>
            <a:ext cx="3512715" cy="2371731"/>
          </a:xfrm>
          <a:prstGeom prst="rect">
            <a:avLst/>
          </a:prstGeom>
        </p:spPr>
      </p:pic>
      <p:sp>
        <p:nvSpPr>
          <p:cNvPr id="11" name="Google Shape;104;p20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マルチメディアストリーミング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2" name="Google Shape;105;p20"/>
          <p:cNvSpPr txBox="1"/>
          <p:nvPr/>
        </p:nvSpPr>
        <p:spPr>
          <a:xfrm>
            <a:off x="5464964" y="1386129"/>
            <a:ext cx="3218346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CAYIN 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MediaSign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Playerの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ビデオトランスコーディング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14" name="Google Shape;106;p2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10824" y="1377434"/>
            <a:ext cx="762000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07;p20"/>
          <p:cNvSpPr txBox="1"/>
          <p:nvPr/>
        </p:nvSpPr>
        <p:spPr>
          <a:xfrm>
            <a:off x="1380566" y="1479114"/>
            <a:ext cx="2920871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Plex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マルチメディア</a:t>
            </a: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17" name="Google Shape;108;p20"/>
          <p:cNvPicPr preferRelativeResize="0"/>
          <p:nvPr/>
        </p:nvPicPr>
        <p:blipFill rotWithShape="1">
          <a:blip r:embed="rId7">
            <a:alphaModFix/>
          </a:blip>
          <a:srcRect l="1898" t="2552" r="1945"/>
          <a:stretch/>
        </p:blipFill>
        <p:spPr>
          <a:xfrm>
            <a:off x="4586289" y="1352549"/>
            <a:ext cx="723900" cy="734853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2070694"/>
      </p:ext>
    </p:extLst>
  </p:cSld>
  <p:clrMapOvr>
    <a:masterClrMapping/>
  </p:clrMapOvr>
  <p:transition spd="slow">
    <p:fade thruBlk="1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43;p23"/>
          <p:cNvSpPr txBox="1">
            <a:spLocks noGrp="1"/>
          </p:cNvSpPr>
          <p:nvPr>
            <p:ph type="title"/>
          </p:nvPr>
        </p:nvSpPr>
        <p:spPr>
          <a:xfrm>
            <a:off x="831680" y="642758"/>
            <a:ext cx="3293200" cy="3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US" sz="4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Qmiix</a:t>
            </a:r>
            <a:endParaRPr sz="3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6" name="Google Shape;142;p23"/>
          <p:cNvSpPr txBox="1">
            <a:spLocks/>
          </p:cNvSpPr>
          <p:nvPr/>
        </p:nvSpPr>
        <p:spPr>
          <a:xfrm>
            <a:off x="900437" y="2896155"/>
            <a:ext cx="2505075" cy="987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●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arker Grotesque"/>
              <a:buChar char="○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arker Grotesque"/>
              <a:buChar char="■"/>
              <a:defRPr sz="1400" b="0" i="0" u="none" strike="noStrike" cap="none">
                <a:solidFill>
                  <a:schemeClr val="dk1"/>
                </a:solidFill>
                <a:latin typeface="Darker Grotesque"/>
                <a:ea typeface="Darker Grotesque"/>
                <a:cs typeface="Darker Grotesque"/>
                <a:sym typeface="Darker Grotesque"/>
              </a:defRPr>
            </a:lvl9pPr>
          </a:lstStyle>
          <a:p>
            <a:pPr marL="0" indent="0">
              <a:lnSpc>
                <a:spcPct val="130000"/>
              </a:lnSpc>
              <a:buFont typeface="Darker Grotesque"/>
              <a:buNone/>
            </a:pPr>
            <a:r>
              <a:rPr lang="ja-JP" altLang="en-US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クロスプラットフォーム</a:t>
            </a:r>
            <a:br>
              <a:rPr lang="ja-JP" altLang="en-US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</a:br>
            <a:r>
              <a:rPr lang="ja-JP" altLang="en-US" smtClean="0">
                <a:solidFill>
                  <a:srgbClr val="FFFFFF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自動化ソリューション</a:t>
            </a:r>
            <a:endParaRPr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71403631"/>
      </p:ext>
    </p:extLst>
  </p:cSld>
  <p:clrMapOvr>
    <a:masterClrMapping/>
  </p:clrMapOvr>
  <p:transition spd="slow">
    <p:fade thruBlk="1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74CCE5A5-8D4A-4B9E-B2C7-6A29FDEF43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902" y="1447779"/>
            <a:ext cx="1270021" cy="1270021"/>
          </a:xfrm>
          <a:prstGeom prst="roundRect">
            <a:avLst>
              <a:gd name="adj" fmla="val 20398"/>
            </a:avLst>
          </a:prstGeom>
          <a:solidFill>
            <a:srgbClr val="F7F8FB"/>
          </a:solidFill>
          <a:ln>
            <a:noFill/>
          </a:ln>
          <a:effectLst>
            <a:outerShdw blurRad="76200" dist="50800" dir="8100000" algn="tr" rotWithShape="0">
              <a:srgbClr val="09000C">
                <a:alpha val="53000"/>
              </a:srgbClr>
            </a:outerShdw>
          </a:effectLst>
        </p:spPr>
      </p:pic>
      <p:pic>
        <p:nvPicPr>
          <p:cNvPr id="3" name="圖片 3">
            <a:extLst>
              <a:ext uri="{FF2B5EF4-FFF2-40B4-BE49-F238E27FC236}">
                <a16:creationId xmlns:a16="http://schemas.microsoft.com/office/drawing/2014/main" id="{904921A7-43F1-42F9-B9DA-CA2FCC6B1F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7508" y="1141374"/>
            <a:ext cx="4829175" cy="4060902"/>
          </a:xfrm>
          <a:prstGeom prst="rect">
            <a:avLst/>
          </a:prstGeom>
        </p:spPr>
      </p:pic>
      <p:sp>
        <p:nvSpPr>
          <p:cNvPr id="7" name="Google Shape;149;p24"/>
          <p:cNvSpPr txBox="1"/>
          <p:nvPr/>
        </p:nvSpPr>
        <p:spPr>
          <a:xfrm>
            <a:off x="511798" y="2905128"/>
            <a:ext cx="2674456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Qmiixは、QNAP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NAS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クラウドサービス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ソーシャルネットワーク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、メッセージングアプリ間のアクションを自動化して、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日常的なタスクを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簡素化します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9" name="Google Shape;148;p24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28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Qmiix</a:t>
            </a:r>
            <a:r>
              <a:rPr 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クロスプラットフォーム</a:t>
            </a:r>
            <a:r>
              <a:rPr 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自動化ソリューション</a:t>
            </a:r>
            <a:endParaRPr sz="28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05118460"/>
      </p:ext>
    </p:extLst>
  </p:cSld>
  <p:clrMapOvr>
    <a:masterClrMapping/>
  </p:clrMapOvr>
  <p:transition spd="slow">
    <p:fade thruBlk="1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>
            <a:extLst>
              <a:ext uri="{FF2B5EF4-FFF2-40B4-BE49-F238E27FC236}">
                <a16:creationId xmlns:a16="http://schemas.microsoft.com/office/drawing/2014/main" id="{AB98A306-B0FC-42D0-8E78-8423E7502595}"/>
              </a:ext>
            </a:extLst>
          </p:cNvPr>
          <p:cNvSpPr/>
          <p:nvPr/>
        </p:nvSpPr>
        <p:spPr>
          <a:xfrm>
            <a:off x="1423939" y="2426349"/>
            <a:ext cx="6508462" cy="2997249"/>
          </a:xfrm>
          <a:prstGeom prst="rect">
            <a:avLst/>
          </a:prstGeom>
          <a:solidFill>
            <a:srgbClr val="F7F8FB"/>
          </a:solidFill>
          <a:ln>
            <a:noFill/>
          </a:ln>
          <a:effectLst>
            <a:outerShdw blurRad="152400" dist="177800" dir="8100000" algn="tr" rotWithShape="0">
              <a:srgbClr val="09000C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pic>
        <p:nvPicPr>
          <p:cNvPr id="7" name="圖片 7">
            <a:extLst>
              <a:ext uri="{FF2B5EF4-FFF2-40B4-BE49-F238E27FC236}">
                <a16:creationId xmlns:a16="http://schemas.microsoft.com/office/drawing/2014/main" id="{30BA6A3A-6C1B-4AA1-AB04-FB7340A127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1230" y="2637679"/>
            <a:ext cx="6157644" cy="2240321"/>
          </a:xfrm>
          <a:prstGeom prst="rect">
            <a:avLst/>
          </a:prstGeom>
        </p:spPr>
      </p:pic>
      <p:sp>
        <p:nvSpPr>
          <p:cNvPr id="8" name="Google Shape;157;p25"/>
          <p:cNvSpPr txBox="1">
            <a:spLocks noGrp="1"/>
          </p:cNvSpPr>
          <p:nvPr>
            <p:ph type="title"/>
          </p:nvPr>
        </p:nvSpPr>
        <p:spPr>
          <a:xfrm>
            <a:off x="720000" y="3004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個人およびチーム向けの</a:t>
            </a:r>
            <a: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Qsync</a:t>
            </a:r>
            <a:r>
              <a:rPr lang="en-US" sz="36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クロスデバイスファイル同期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9" name="Google Shape;158;p25"/>
          <p:cNvSpPr txBox="1"/>
          <p:nvPr/>
        </p:nvSpPr>
        <p:spPr>
          <a:xfrm>
            <a:off x="2655562" y="1373938"/>
            <a:ext cx="5276839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Qsyncは、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デスクトップおよび</a:t>
            </a:r>
            <a:r>
              <a:rPr lang="ja-JP" alt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ノートパソコンの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ファイルを</a:t>
            </a: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に接続されたデバイスに自動的に同期</a:t>
            </a:r>
            <a:r>
              <a:rPr lang="ja-JP" alt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0" name="Google Shape;160;p2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559648" y="1273659"/>
            <a:ext cx="983931" cy="9839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91682"/>
      </p:ext>
    </p:extLst>
  </p:cSld>
  <p:clrMapOvr>
    <a:masterClrMapping/>
  </p:clrMapOvr>
  <p:transition spd="slow">
    <p:fade thruBlk="1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2" descr="一張含有 文字, 螢幕擷取畫面, 停車, 儀錶 的圖片&#10;&#10;自動產生的描述">
            <a:extLst>
              <a:ext uri="{FF2B5EF4-FFF2-40B4-BE49-F238E27FC236}">
                <a16:creationId xmlns:a16="http://schemas.microsoft.com/office/drawing/2014/main" id="{D9008590-5FB7-4B4D-8A67-E4940D8E6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9587" y="2252209"/>
            <a:ext cx="5730586" cy="41614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48063099-FA52-4F71-B8BD-014BA7D28101}"/>
              </a:ext>
            </a:extLst>
          </p:cNvPr>
          <p:cNvSpPr/>
          <p:nvPr/>
        </p:nvSpPr>
        <p:spPr>
          <a:xfrm>
            <a:off x="-152400" y="3496733"/>
            <a:ext cx="9364133" cy="3124199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Meiryo UI" panose="020B0604030504040204" pitchFamily="50" charset="-128"/>
              <a:ea typeface="Meiryo UI" panose="020B0604030504040204" pitchFamily="50" charset="-128"/>
              <a:sym typeface="Arial" panose="020B0604020202020204" pitchFamily="34" charset="0"/>
            </a:endParaRPr>
          </a:p>
        </p:txBody>
      </p:sp>
      <p:sp>
        <p:nvSpPr>
          <p:cNvPr id="9" name="Google Shape;166;p26"/>
          <p:cNvSpPr txBox="1">
            <a:spLocks noGrp="1"/>
          </p:cNvSpPr>
          <p:nvPr>
            <p:ph type="title"/>
          </p:nvPr>
        </p:nvSpPr>
        <p:spPr>
          <a:xfrm>
            <a:off x="523510" y="265500"/>
            <a:ext cx="818667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AppCenter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で</a:t>
            </a:r>
            <a:r>
              <a:rPr lang="en-US" altLang="ja-JP" sz="36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</a:t>
            </a:r>
            <a:r>
              <a:rPr lang="en-US" altLang="ja-JP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機能を拡張</a:t>
            </a:r>
            <a:r>
              <a:rPr lang="en-US" altLang="ja-JP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altLang="ja-JP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必要に応じて</a:t>
            </a:r>
            <a:r>
              <a:rPr lang="en-US" sz="3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アプリ</a:t>
            </a:r>
            <a:r>
              <a:rPr lang="ja-JP" altLang="en-US" sz="3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をインストール</a:t>
            </a:r>
            <a:endParaRPr sz="360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0" name="Google Shape;167;p26"/>
          <p:cNvSpPr txBox="1"/>
          <p:nvPr/>
        </p:nvSpPr>
        <p:spPr>
          <a:xfrm>
            <a:off x="2990849" y="1374959"/>
            <a:ext cx="455932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アプリケーション用のさまざまで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包括的なソフトウェア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1" name="Google Shape;168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819587" y="1220843"/>
            <a:ext cx="952500" cy="952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5156982"/>
      </p:ext>
    </p:extLst>
  </p:cSld>
  <p:clrMapOvr>
    <a:masterClrMapping/>
  </p:clrMapOvr>
  <p:transition spd="slow">
    <p:fade thruBlk="1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群組 18">
            <a:extLst>
              <a:ext uri="{FF2B5EF4-FFF2-40B4-BE49-F238E27FC236}">
                <a16:creationId xmlns:a16="http://schemas.microsoft.com/office/drawing/2014/main" id="{5050A732-D192-473E-B832-DF020E920C89}"/>
              </a:ext>
            </a:extLst>
          </p:cNvPr>
          <p:cNvGrpSpPr/>
          <p:nvPr/>
        </p:nvGrpSpPr>
        <p:grpSpPr>
          <a:xfrm>
            <a:off x="1117601" y="1035708"/>
            <a:ext cx="3985642" cy="4419837"/>
            <a:chOff x="1544202" y="1035708"/>
            <a:chExt cx="3575973" cy="3965539"/>
          </a:xfrm>
        </p:grpSpPr>
        <p:pic>
          <p:nvPicPr>
            <p:cNvPr id="21" name="圖片 20">
              <a:extLst>
                <a:ext uri="{FF2B5EF4-FFF2-40B4-BE49-F238E27FC236}">
                  <a16:creationId xmlns:a16="http://schemas.microsoft.com/office/drawing/2014/main" id="{DECD7447-75F6-4C59-9808-336B48E4E0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416748">
              <a:off x="1544202" y="3313947"/>
              <a:ext cx="3575973" cy="1687300"/>
            </a:xfrm>
            <a:prstGeom prst="rect">
              <a:avLst/>
            </a:prstGeom>
          </p:spPr>
        </p:pic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A1DC367A-F581-4092-AB9E-5CA35C79C46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6436" r="26436"/>
            <a:stretch/>
          </p:blipFill>
          <p:spPr>
            <a:xfrm>
              <a:off x="2250830" y="1035708"/>
              <a:ext cx="2742641" cy="3637892"/>
            </a:xfrm>
            <a:prstGeom prst="rect">
              <a:avLst/>
            </a:prstGeom>
          </p:spPr>
        </p:pic>
        <p:sp>
          <p:nvSpPr>
            <p:cNvPr id="23" name="手繪多邊形: 圖案 22">
              <a:extLst>
                <a:ext uri="{FF2B5EF4-FFF2-40B4-BE49-F238E27FC236}">
                  <a16:creationId xmlns:a16="http://schemas.microsoft.com/office/drawing/2014/main" id="{05912C1A-DB43-4867-997E-FE8F584771CB}"/>
                </a:ext>
              </a:extLst>
            </p:cNvPr>
            <p:cNvSpPr/>
            <p:nvPr/>
          </p:nvSpPr>
          <p:spPr>
            <a:xfrm>
              <a:off x="2283785" y="1228572"/>
              <a:ext cx="1555751" cy="3286279"/>
            </a:xfrm>
            <a:custGeom>
              <a:avLst/>
              <a:gdLst>
                <a:gd name="connsiteX0" fmla="*/ 1355725 w 1355725"/>
                <a:gd name="connsiteY0" fmla="*/ 0 h 2816225"/>
                <a:gd name="connsiteX1" fmla="*/ 12700 w 1355725"/>
                <a:gd name="connsiteY1" fmla="*/ 184150 h 2816225"/>
                <a:gd name="connsiteX2" fmla="*/ 0 w 1355725"/>
                <a:gd name="connsiteY2" fmla="*/ 2651125 h 2816225"/>
                <a:gd name="connsiteX3" fmla="*/ 57150 w 1355725"/>
                <a:gd name="connsiteY3" fmla="*/ 2660650 h 2816225"/>
                <a:gd name="connsiteX4" fmla="*/ 57150 w 1355725"/>
                <a:gd name="connsiteY4" fmla="*/ 2689225 h 2816225"/>
                <a:gd name="connsiteX5" fmla="*/ 120650 w 1355725"/>
                <a:gd name="connsiteY5" fmla="*/ 2705100 h 2816225"/>
                <a:gd name="connsiteX6" fmla="*/ 323850 w 1355725"/>
                <a:gd name="connsiteY6" fmla="*/ 2682875 h 2816225"/>
                <a:gd name="connsiteX7" fmla="*/ 1333500 w 1355725"/>
                <a:gd name="connsiteY7" fmla="*/ 2816225 h 2816225"/>
                <a:gd name="connsiteX8" fmla="*/ 1355725 w 1355725"/>
                <a:gd name="connsiteY8" fmla="*/ 0 h 2816225"/>
                <a:gd name="connsiteX0" fmla="*/ 1355725 w 1355725"/>
                <a:gd name="connsiteY0" fmla="*/ 0 h 2816225"/>
                <a:gd name="connsiteX1" fmla="*/ 23813 w 1355725"/>
                <a:gd name="connsiteY1" fmla="*/ 167216 h 2816225"/>
                <a:gd name="connsiteX2" fmla="*/ 0 w 1355725"/>
                <a:gd name="connsiteY2" fmla="*/ 2651125 h 2816225"/>
                <a:gd name="connsiteX3" fmla="*/ 57150 w 1355725"/>
                <a:gd name="connsiteY3" fmla="*/ 2660650 h 2816225"/>
                <a:gd name="connsiteX4" fmla="*/ 57150 w 1355725"/>
                <a:gd name="connsiteY4" fmla="*/ 2689225 h 2816225"/>
                <a:gd name="connsiteX5" fmla="*/ 120650 w 1355725"/>
                <a:gd name="connsiteY5" fmla="*/ 2705100 h 2816225"/>
                <a:gd name="connsiteX6" fmla="*/ 323850 w 1355725"/>
                <a:gd name="connsiteY6" fmla="*/ 2682875 h 2816225"/>
                <a:gd name="connsiteX7" fmla="*/ 1333500 w 1355725"/>
                <a:gd name="connsiteY7" fmla="*/ 2816225 h 2816225"/>
                <a:gd name="connsiteX8" fmla="*/ 1355725 w 1355725"/>
                <a:gd name="connsiteY8" fmla="*/ 0 h 2816225"/>
                <a:gd name="connsiteX0" fmla="*/ 1322388 w 1333500"/>
                <a:gd name="connsiteY0" fmla="*/ 80775 h 2661325"/>
                <a:gd name="connsiteX1" fmla="*/ 23813 w 1333500"/>
                <a:gd name="connsiteY1" fmla="*/ 12316 h 2661325"/>
                <a:gd name="connsiteX2" fmla="*/ 0 w 1333500"/>
                <a:gd name="connsiteY2" fmla="*/ 2496225 h 2661325"/>
                <a:gd name="connsiteX3" fmla="*/ 57150 w 1333500"/>
                <a:gd name="connsiteY3" fmla="*/ 2505750 h 2661325"/>
                <a:gd name="connsiteX4" fmla="*/ 57150 w 1333500"/>
                <a:gd name="connsiteY4" fmla="*/ 2534325 h 2661325"/>
                <a:gd name="connsiteX5" fmla="*/ 120650 w 1333500"/>
                <a:gd name="connsiteY5" fmla="*/ 2550200 h 2661325"/>
                <a:gd name="connsiteX6" fmla="*/ 323850 w 1333500"/>
                <a:gd name="connsiteY6" fmla="*/ 2527975 h 2661325"/>
                <a:gd name="connsiteX7" fmla="*/ 1333500 w 1333500"/>
                <a:gd name="connsiteY7" fmla="*/ 2661325 h 2661325"/>
                <a:gd name="connsiteX8" fmla="*/ 1322388 w 1333500"/>
                <a:gd name="connsiteY8" fmla="*/ 80775 h 2661325"/>
                <a:gd name="connsiteX0" fmla="*/ 1429459 w 1440571"/>
                <a:gd name="connsiteY0" fmla="*/ 80775 h 2661325"/>
                <a:gd name="connsiteX1" fmla="*/ 130884 w 1440571"/>
                <a:gd name="connsiteY1" fmla="*/ 12316 h 2661325"/>
                <a:gd name="connsiteX2" fmla="*/ 29910 w 1440571"/>
                <a:gd name="connsiteY2" fmla="*/ 925515 h 2661325"/>
                <a:gd name="connsiteX3" fmla="*/ 107071 w 1440571"/>
                <a:gd name="connsiteY3" fmla="*/ 2496225 h 2661325"/>
                <a:gd name="connsiteX4" fmla="*/ 164221 w 1440571"/>
                <a:gd name="connsiteY4" fmla="*/ 2505750 h 2661325"/>
                <a:gd name="connsiteX5" fmla="*/ 164221 w 1440571"/>
                <a:gd name="connsiteY5" fmla="*/ 2534325 h 2661325"/>
                <a:gd name="connsiteX6" fmla="*/ 227721 w 1440571"/>
                <a:gd name="connsiteY6" fmla="*/ 2550200 h 2661325"/>
                <a:gd name="connsiteX7" fmla="*/ 430921 w 1440571"/>
                <a:gd name="connsiteY7" fmla="*/ 2527975 h 2661325"/>
                <a:gd name="connsiteX8" fmla="*/ 1440571 w 1440571"/>
                <a:gd name="connsiteY8" fmla="*/ 2661325 h 2661325"/>
                <a:gd name="connsiteX9" fmla="*/ 1429459 w 1440571"/>
                <a:gd name="connsiteY9" fmla="*/ 80775 h 2661325"/>
                <a:gd name="connsiteX0" fmla="*/ 1429459 w 1440571"/>
                <a:gd name="connsiteY0" fmla="*/ 80775 h 2661325"/>
                <a:gd name="connsiteX1" fmla="*/ 130884 w 1440571"/>
                <a:gd name="connsiteY1" fmla="*/ 12316 h 2661325"/>
                <a:gd name="connsiteX2" fmla="*/ 29910 w 1440571"/>
                <a:gd name="connsiteY2" fmla="*/ 925515 h 2661325"/>
                <a:gd name="connsiteX3" fmla="*/ 107071 w 1440571"/>
                <a:gd name="connsiteY3" fmla="*/ 2496225 h 2661325"/>
                <a:gd name="connsiteX4" fmla="*/ 164221 w 1440571"/>
                <a:gd name="connsiteY4" fmla="*/ 2505750 h 2661325"/>
                <a:gd name="connsiteX5" fmla="*/ 164221 w 1440571"/>
                <a:gd name="connsiteY5" fmla="*/ 2534325 h 2661325"/>
                <a:gd name="connsiteX6" fmla="*/ 227721 w 1440571"/>
                <a:gd name="connsiteY6" fmla="*/ 2550200 h 2661325"/>
                <a:gd name="connsiteX7" fmla="*/ 430921 w 1440571"/>
                <a:gd name="connsiteY7" fmla="*/ 2527975 h 2661325"/>
                <a:gd name="connsiteX8" fmla="*/ 1440571 w 1440571"/>
                <a:gd name="connsiteY8" fmla="*/ 2661325 h 2661325"/>
                <a:gd name="connsiteX9" fmla="*/ 1429459 w 1440571"/>
                <a:gd name="connsiteY9" fmla="*/ 80775 h 2661325"/>
                <a:gd name="connsiteX0" fmla="*/ 1391263 w 1402375"/>
                <a:gd name="connsiteY0" fmla="*/ 80775 h 2661325"/>
                <a:gd name="connsiteX1" fmla="*/ 92688 w 1402375"/>
                <a:gd name="connsiteY1" fmla="*/ 12316 h 2661325"/>
                <a:gd name="connsiteX2" fmla="*/ 106014 w 1402375"/>
                <a:gd name="connsiteY2" fmla="*/ 950917 h 2661325"/>
                <a:gd name="connsiteX3" fmla="*/ 68875 w 1402375"/>
                <a:gd name="connsiteY3" fmla="*/ 2496225 h 2661325"/>
                <a:gd name="connsiteX4" fmla="*/ 126025 w 1402375"/>
                <a:gd name="connsiteY4" fmla="*/ 2505750 h 2661325"/>
                <a:gd name="connsiteX5" fmla="*/ 126025 w 1402375"/>
                <a:gd name="connsiteY5" fmla="*/ 2534325 h 2661325"/>
                <a:gd name="connsiteX6" fmla="*/ 189525 w 1402375"/>
                <a:gd name="connsiteY6" fmla="*/ 2550200 h 2661325"/>
                <a:gd name="connsiteX7" fmla="*/ 392725 w 1402375"/>
                <a:gd name="connsiteY7" fmla="*/ 2527975 h 2661325"/>
                <a:gd name="connsiteX8" fmla="*/ 1402375 w 1402375"/>
                <a:gd name="connsiteY8" fmla="*/ 2661325 h 2661325"/>
                <a:gd name="connsiteX9" fmla="*/ 1391263 w 1402375"/>
                <a:gd name="connsiteY9" fmla="*/ 80775 h 2661325"/>
                <a:gd name="connsiteX0" fmla="*/ 1356539 w 1367651"/>
                <a:gd name="connsiteY0" fmla="*/ 70132 h 2650682"/>
                <a:gd name="connsiteX1" fmla="*/ 105589 w 1367651"/>
                <a:gd name="connsiteY1" fmla="*/ 12963 h 2650682"/>
                <a:gd name="connsiteX2" fmla="*/ 71290 w 1367651"/>
                <a:gd name="connsiteY2" fmla="*/ 940274 h 2650682"/>
                <a:gd name="connsiteX3" fmla="*/ 34151 w 1367651"/>
                <a:gd name="connsiteY3" fmla="*/ 2485582 h 2650682"/>
                <a:gd name="connsiteX4" fmla="*/ 91301 w 1367651"/>
                <a:gd name="connsiteY4" fmla="*/ 2495107 h 2650682"/>
                <a:gd name="connsiteX5" fmla="*/ 91301 w 1367651"/>
                <a:gd name="connsiteY5" fmla="*/ 2523682 h 2650682"/>
                <a:gd name="connsiteX6" fmla="*/ 154801 w 1367651"/>
                <a:gd name="connsiteY6" fmla="*/ 2539557 h 2650682"/>
                <a:gd name="connsiteX7" fmla="*/ 358001 w 1367651"/>
                <a:gd name="connsiteY7" fmla="*/ 2517332 h 2650682"/>
                <a:gd name="connsiteX8" fmla="*/ 1367651 w 1367651"/>
                <a:gd name="connsiteY8" fmla="*/ 2650682 h 2650682"/>
                <a:gd name="connsiteX9" fmla="*/ 1356539 w 1367651"/>
                <a:gd name="connsiteY9" fmla="*/ 70132 h 2650682"/>
                <a:gd name="connsiteX0" fmla="*/ 1323213 w 1334325"/>
                <a:gd name="connsiteY0" fmla="*/ 70132 h 2650682"/>
                <a:gd name="connsiteX1" fmla="*/ 72263 w 1334325"/>
                <a:gd name="connsiteY1" fmla="*/ 12963 h 2650682"/>
                <a:gd name="connsiteX2" fmla="*/ 37964 w 1334325"/>
                <a:gd name="connsiteY2" fmla="*/ 940274 h 2650682"/>
                <a:gd name="connsiteX3" fmla="*/ 825 w 1334325"/>
                <a:gd name="connsiteY3" fmla="*/ 2485582 h 2650682"/>
                <a:gd name="connsiteX4" fmla="*/ 57975 w 1334325"/>
                <a:gd name="connsiteY4" fmla="*/ 2495107 h 2650682"/>
                <a:gd name="connsiteX5" fmla="*/ 57975 w 1334325"/>
                <a:gd name="connsiteY5" fmla="*/ 2523682 h 2650682"/>
                <a:gd name="connsiteX6" fmla="*/ 121475 w 1334325"/>
                <a:gd name="connsiteY6" fmla="*/ 2539557 h 2650682"/>
                <a:gd name="connsiteX7" fmla="*/ 324675 w 1334325"/>
                <a:gd name="connsiteY7" fmla="*/ 2517332 h 2650682"/>
                <a:gd name="connsiteX8" fmla="*/ 1334325 w 1334325"/>
                <a:gd name="connsiteY8" fmla="*/ 2650682 h 2650682"/>
                <a:gd name="connsiteX9" fmla="*/ 1323213 w 1334325"/>
                <a:gd name="connsiteY9" fmla="*/ 70132 h 2650682"/>
                <a:gd name="connsiteX0" fmla="*/ 1323213 w 1334325"/>
                <a:gd name="connsiteY0" fmla="*/ 76775 h 2657325"/>
                <a:gd name="connsiteX1" fmla="*/ 16700 w 1334325"/>
                <a:gd name="connsiteY1" fmla="*/ 12549 h 2657325"/>
                <a:gd name="connsiteX2" fmla="*/ 37964 w 1334325"/>
                <a:gd name="connsiteY2" fmla="*/ 946917 h 2657325"/>
                <a:gd name="connsiteX3" fmla="*/ 825 w 1334325"/>
                <a:gd name="connsiteY3" fmla="*/ 2492225 h 2657325"/>
                <a:gd name="connsiteX4" fmla="*/ 57975 w 1334325"/>
                <a:gd name="connsiteY4" fmla="*/ 2501750 h 2657325"/>
                <a:gd name="connsiteX5" fmla="*/ 57975 w 1334325"/>
                <a:gd name="connsiteY5" fmla="*/ 2530325 h 2657325"/>
                <a:gd name="connsiteX6" fmla="*/ 121475 w 1334325"/>
                <a:gd name="connsiteY6" fmla="*/ 2546200 h 2657325"/>
                <a:gd name="connsiteX7" fmla="*/ 324675 w 1334325"/>
                <a:gd name="connsiteY7" fmla="*/ 2523975 h 2657325"/>
                <a:gd name="connsiteX8" fmla="*/ 1334325 w 1334325"/>
                <a:gd name="connsiteY8" fmla="*/ 2657325 h 2657325"/>
                <a:gd name="connsiteX9" fmla="*/ 1323213 w 1334325"/>
                <a:gd name="connsiteY9" fmla="*/ 76775 h 2657325"/>
                <a:gd name="connsiteX0" fmla="*/ 1323213 w 1334325"/>
                <a:gd name="connsiteY0" fmla="*/ 64297 h 2644847"/>
                <a:gd name="connsiteX1" fmla="*/ 16700 w 1334325"/>
                <a:gd name="connsiteY1" fmla="*/ 71 h 2644847"/>
                <a:gd name="connsiteX2" fmla="*/ 37964 w 1334325"/>
                <a:gd name="connsiteY2" fmla="*/ 934439 h 2644847"/>
                <a:gd name="connsiteX3" fmla="*/ 825 w 1334325"/>
                <a:gd name="connsiteY3" fmla="*/ 2479747 h 2644847"/>
                <a:gd name="connsiteX4" fmla="*/ 57975 w 1334325"/>
                <a:gd name="connsiteY4" fmla="*/ 2489272 h 2644847"/>
                <a:gd name="connsiteX5" fmla="*/ 57975 w 1334325"/>
                <a:gd name="connsiteY5" fmla="*/ 2517847 h 2644847"/>
                <a:gd name="connsiteX6" fmla="*/ 121475 w 1334325"/>
                <a:gd name="connsiteY6" fmla="*/ 2533722 h 2644847"/>
                <a:gd name="connsiteX7" fmla="*/ 324675 w 1334325"/>
                <a:gd name="connsiteY7" fmla="*/ 2511497 h 2644847"/>
                <a:gd name="connsiteX8" fmla="*/ 1334325 w 1334325"/>
                <a:gd name="connsiteY8" fmla="*/ 2644847 h 2644847"/>
                <a:gd name="connsiteX9" fmla="*/ 1323213 w 1334325"/>
                <a:gd name="connsiteY9" fmla="*/ 64297 h 2644847"/>
                <a:gd name="connsiteX0" fmla="*/ 1572451 w 1572451"/>
                <a:gd name="connsiteY0" fmla="*/ 55833 h 2644851"/>
                <a:gd name="connsiteX1" fmla="*/ 16700 w 1572451"/>
                <a:gd name="connsiteY1" fmla="*/ 75 h 2644851"/>
                <a:gd name="connsiteX2" fmla="*/ 37964 w 1572451"/>
                <a:gd name="connsiteY2" fmla="*/ 934443 h 2644851"/>
                <a:gd name="connsiteX3" fmla="*/ 825 w 1572451"/>
                <a:gd name="connsiteY3" fmla="*/ 2479751 h 2644851"/>
                <a:gd name="connsiteX4" fmla="*/ 57975 w 1572451"/>
                <a:gd name="connsiteY4" fmla="*/ 2489276 h 2644851"/>
                <a:gd name="connsiteX5" fmla="*/ 57975 w 1572451"/>
                <a:gd name="connsiteY5" fmla="*/ 2517851 h 2644851"/>
                <a:gd name="connsiteX6" fmla="*/ 121475 w 1572451"/>
                <a:gd name="connsiteY6" fmla="*/ 2533726 h 2644851"/>
                <a:gd name="connsiteX7" fmla="*/ 324675 w 1572451"/>
                <a:gd name="connsiteY7" fmla="*/ 2511501 h 2644851"/>
                <a:gd name="connsiteX8" fmla="*/ 1334325 w 1572451"/>
                <a:gd name="connsiteY8" fmla="*/ 2644851 h 2644851"/>
                <a:gd name="connsiteX9" fmla="*/ 1572451 w 1572451"/>
                <a:gd name="connsiteY9" fmla="*/ 55833 h 2644851"/>
                <a:gd name="connsiteX0" fmla="*/ 1572451 w 1572451"/>
                <a:gd name="connsiteY0" fmla="*/ 55935 h 2644953"/>
                <a:gd name="connsiteX1" fmla="*/ 16700 w 1572451"/>
                <a:gd name="connsiteY1" fmla="*/ 177 h 2644953"/>
                <a:gd name="connsiteX2" fmla="*/ 37964 w 1572451"/>
                <a:gd name="connsiteY2" fmla="*/ 934545 h 2644953"/>
                <a:gd name="connsiteX3" fmla="*/ 825 w 1572451"/>
                <a:gd name="connsiteY3" fmla="*/ 2479853 h 2644953"/>
                <a:gd name="connsiteX4" fmla="*/ 57975 w 1572451"/>
                <a:gd name="connsiteY4" fmla="*/ 2489378 h 2644953"/>
                <a:gd name="connsiteX5" fmla="*/ 57975 w 1572451"/>
                <a:gd name="connsiteY5" fmla="*/ 2517953 h 2644953"/>
                <a:gd name="connsiteX6" fmla="*/ 121475 w 1572451"/>
                <a:gd name="connsiteY6" fmla="*/ 2533828 h 2644953"/>
                <a:gd name="connsiteX7" fmla="*/ 324675 w 1572451"/>
                <a:gd name="connsiteY7" fmla="*/ 2511603 h 2644953"/>
                <a:gd name="connsiteX8" fmla="*/ 1334325 w 1572451"/>
                <a:gd name="connsiteY8" fmla="*/ 2644953 h 2644953"/>
                <a:gd name="connsiteX9" fmla="*/ 1572451 w 1572451"/>
                <a:gd name="connsiteY9" fmla="*/ 55935 h 2644953"/>
                <a:gd name="connsiteX0" fmla="*/ 1572719 w 1572719"/>
                <a:gd name="connsiteY0" fmla="*/ 55935 h 2644953"/>
                <a:gd name="connsiteX1" fmla="*/ 16968 w 1572719"/>
                <a:gd name="connsiteY1" fmla="*/ 177 h 2644953"/>
                <a:gd name="connsiteX2" fmla="*/ 27120 w 1572719"/>
                <a:gd name="connsiteY2" fmla="*/ 1012163 h 2644953"/>
                <a:gd name="connsiteX3" fmla="*/ 1093 w 1572719"/>
                <a:gd name="connsiteY3" fmla="*/ 2479853 h 2644953"/>
                <a:gd name="connsiteX4" fmla="*/ 58243 w 1572719"/>
                <a:gd name="connsiteY4" fmla="*/ 2489378 h 2644953"/>
                <a:gd name="connsiteX5" fmla="*/ 58243 w 1572719"/>
                <a:gd name="connsiteY5" fmla="*/ 2517953 h 2644953"/>
                <a:gd name="connsiteX6" fmla="*/ 121743 w 1572719"/>
                <a:gd name="connsiteY6" fmla="*/ 2533828 h 2644953"/>
                <a:gd name="connsiteX7" fmla="*/ 324943 w 1572719"/>
                <a:gd name="connsiteY7" fmla="*/ 2511603 h 2644953"/>
                <a:gd name="connsiteX8" fmla="*/ 1334593 w 1572719"/>
                <a:gd name="connsiteY8" fmla="*/ 2644953 h 2644953"/>
                <a:gd name="connsiteX9" fmla="*/ 1572719 w 1572719"/>
                <a:gd name="connsiteY9" fmla="*/ 55935 h 2644953"/>
                <a:gd name="connsiteX0" fmla="*/ 1572719 w 1572719"/>
                <a:gd name="connsiteY0" fmla="*/ 55935 h 2644953"/>
                <a:gd name="connsiteX1" fmla="*/ 16968 w 1572719"/>
                <a:gd name="connsiteY1" fmla="*/ 177 h 2644953"/>
                <a:gd name="connsiteX2" fmla="*/ 27120 w 1572719"/>
                <a:gd name="connsiteY2" fmla="*/ 1012163 h 2644953"/>
                <a:gd name="connsiteX3" fmla="*/ 1093 w 1572719"/>
                <a:gd name="connsiteY3" fmla="*/ 2479853 h 2644953"/>
                <a:gd name="connsiteX4" fmla="*/ 58243 w 1572719"/>
                <a:gd name="connsiteY4" fmla="*/ 2489378 h 2644953"/>
                <a:gd name="connsiteX5" fmla="*/ 58243 w 1572719"/>
                <a:gd name="connsiteY5" fmla="*/ 2517953 h 2644953"/>
                <a:gd name="connsiteX6" fmla="*/ 121743 w 1572719"/>
                <a:gd name="connsiteY6" fmla="*/ 2533828 h 2644953"/>
                <a:gd name="connsiteX7" fmla="*/ 324943 w 1572719"/>
                <a:gd name="connsiteY7" fmla="*/ 2511603 h 2644953"/>
                <a:gd name="connsiteX8" fmla="*/ 1334593 w 1572719"/>
                <a:gd name="connsiteY8" fmla="*/ 2644953 h 2644953"/>
                <a:gd name="connsiteX9" fmla="*/ 1572719 w 1572719"/>
                <a:gd name="connsiteY9" fmla="*/ 55935 h 2644953"/>
                <a:gd name="connsiteX0" fmla="*/ 1572719 w 1572719"/>
                <a:gd name="connsiteY0" fmla="*/ 55935 h 2644953"/>
                <a:gd name="connsiteX1" fmla="*/ 16968 w 1572719"/>
                <a:gd name="connsiteY1" fmla="*/ 177 h 2644953"/>
                <a:gd name="connsiteX2" fmla="*/ 27120 w 1572719"/>
                <a:gd name="connsiteY2" fmla="*/ 1012163 h 2644953"/>
                <a:gd name="connsiteX3" fmla="*/ 1093 w 1572719"/>
                <a:gd name="connsiteY3" fmla="*/ 2479853 h 2644953"/>
                <a:gd name="connsiteX4" fmla="*/ 58243 w 1572719"/>
                <a:gd name="connsiteY4" fmla="*/ 2489378 h 2644953"/>
                <a:gd name="connsiteX5" fmla="*/ 58243 w 1572719"/>
                <a:gd name="connsiteY5" fmla="*/ 2517953 h 2644953"/>
                <a:gd name="connsiteX6" fmla="*/ 121743 w 1572719"/>
                <a:gd name="connsiteY6" fmla="*/ 2533828 h 2644953"/>
                <a:gd name="connsiteX7" fmla="*/ 324943 w 1572719"/>
                <a:gd name="connsiteY7" fmla="*/ 2511603 h 2644953"/>
                <a:gd name="connsiteX8" fmla="*/ 1334593 w 1572719"/>
                <a:gd name="connsiteY8" fmla="*/ 2644953 h 2644953"/>
                <a:gd name="connsiteX9" fmla="*/ 1572719 w 1572719"/>
                <a:gd name="connsiteY9" fmla="*/ 55935 h 2644953"/>
                <a:gd name="connsiteX0" fmla="*/ 1572719 w 1572719"/>
                <a:gd name="connsiteY0" fmla="*/ 55758 h 2644776"/>
                <a:gd name="connsiteX1" fmla="*/ 16968 w 1572719"/>
                <a:gd name="connsiteY1" fmla="*/ 0 h 2644776"/>
                <a:gd name="connsiteX2" fmla="*/ 27120 w 1572719"/>
                <a:gd name="connsiteY2" fmla="*/ 1011986 h 2644776"/>
                <a:gd name="connsiteX3" fmla="*/ 1093 w 1572719"/>
                <a:gd name="connsiteY3" fmla="*/ 2479676 h 2644776"/>
                <a:gd name="connsiteX4" fmla="*/ 58243 w 1572719"/>
                <a:gd name="connsiteY4" fmla="*/ 2489201 h 2644776"/>
                <a:gd name="connsiteX5" fmla="*/ 58243 w 1572719"/>
                <a:gd name="connsiteY5" fmla="*/ 2517776 h 2644776"/>
                <a:gd name="connsiteX6" fmla="*/ 121743 w 1572719"/>
                <a:gd name="connsiteY6" fmla="*/ 2533651 h 2644776"/>
                <a:gd name="connsiteX7" fmla="*/ 324943 w 1572719"/>
                <a:gd name="connsiteY7" fmla="*/ 2511426 h 2644776"/>
                <a:gd name="connsiteX8" fmla="*/ 1334593 w 1572719"/>
                <a:gd name="connsiteY8" fmla="*/ 2644776 h 2644776"/>
                <a:gd name="connsiteX9" fmla="*/ 1572719 w 1572719"/>
                <a:gd name="connsiteY9" fmla="*/ 55758 h 2644776"/>
                <a:gd name="connsiteX0" fmla="*/ 1572719 w 1572719"/>
                <a:gd name="connsiteY0" fmla="*/ 55758 h 2921377"/>
                <a:gd name="connsiteX1" fmla="*/ 16968 w 1572719"/>
                <a:gd name="connsiteY1" fmla="*/ 0 h 2921377"/>
                <a:gd name="connsiteX2" fmla="*/ 27120 w 1572719"/>
                <a:gd name="connsiteY2" fmla="*/ 1011986 h 2921377"/>
                <a:gd name="connsiteX3" fmla="*/ 1093 w 1572719"/>
                <a:gd name="connsiteY3" fmla="*/ 2479676 h 2921377"/>
                <a:gd name="connsiteX4" fmla="*/ 58243 w 1572719"/>
                <a:gd name="connsiteY4" fmla="*/ 2489201 h 2921377"/>
                <a:gd name="connsiteX5" fmla="*/ 58243 w 1572719"/>
                <a:gd name="connsiteY5" fmla="*/ 2517776 h 2921377"/>
                <a:gd name="connsiteX6" fmla="*/ 121743 w 1572719"/>
                <a:gd name="connsiteY6" fmla="*/ 2533651 h 2921377"/>
                <a:gd name="connsiteX7" fmla="*/ 324943 w 1572719"/>
                <a:gd name="connsiteY7" fmla="*/ 2511426 h 2921377"/>
                <a:gd name="connsiteX8" fmla="*/ 1564780 w 1572719"/>
                <a:gd name="connsiteY8" fmla="*/ 2921377 h 2921377"/>
                <a:gd name="connsiteX9" fmla="*/ 1572719 w 1572719"/>
                <a:gd name="connsiteY9" fmla="*/ 55758 h 2921377"/>
                <a:gd name="connsiteX0" fmla="*/ 1572719 w 1572719"/>
                <a:gd name="connsiteY0" fmla="*/ 55758 h 2921377"/>
                <a:gd name="connsiteX1" fmla="*/ 16968 w 1572719"/>
                <a:gd name="connsiteY1" fmla="*/ 0 h 2921377"/>
                <a:gd name="connsiteX2" fmla="*/ 27120 w 1572719"/>
                <a:gd name="connsiteY2" fmla="*/ 1011986 h 2921377"/>
                <a:gd name="connsiteX3" fmla="*/ 1093 w 1572719"/>
                <a:gd name="connsiteY3" fmla="*/ 2479676 h 2921377"/>
                <a:gd name="connsiteX4" fmla="*/ 58243 w 1572719"/>
                <a:gd name="connsiteY4" fmla="*/ 2489201 h 2921377"/>
                <a:gd name="connsiteX5" fmla="*/ 58243 w 1572719"/>
                <a:gd name="connsiteY5" fmla="*/ 2517776 h 2921377"/>
                <a:gd name="connsiteX6" fmla="*/ 121743 w 1572719"/>
                <a:gd name="connsiteY6" fmla="*/ 2533651 h 2921377"/>
                <a:gd name="connsiteX7" fmla="*/ 336056 w 1572719"/>
                <a:gd name="connsiteY7" fmla="*/ 2529771 h 2921377"/>
                <a:gd name="connsiteX8" fmla="*/ 1564780 w 1572719"/>
                <a:gd name="connsiteY8" fmla="*/ 2921377 h 2921377"/>
                <a:gd name="connsiteX9" fmla="*/ 1572719 w 1572719"/>
                <a:gd name="connsiteY9" fmla="*/ 55758 h 2921377"/>
                <a:gd name="connsiteX0" fmla="*/ 1572719 w 1572719"/>
                <a:gd name="connsiteY0" fmla="*/ 55758 h 2921377"/>
                <a:gd name="connsiteX1" fmla="*/ 16968 w 1572719"/>
                <a:gd name="connsiteY1" fmla="*/ 0 h 2921377"/>
                <a:gd name="connsiteX2" fmla="*/ 27120 w 1572719"/>
                <a:gd name="connsiteY2" fmla="*/ 1011986 h 2921377"/>
                <a:gd name="connsiteX3" fmla="*/ 1093 w 1572719"/>
                <a:gd name="connsiteY3" fmla="*/ 2479676 h 2921377"/>
                <a:gd name="connsiteX4" fmla="*/ 58243 w 1572719"/>
                <a:gd name="connsiteY4" fmla="*/ 2489201 h 2921377"/>
                <a:gd name="connsiteX5" fmla="*/ 58243 w 1572719"/>
                <a:gd name="connsiteY5" fmla="*/ 2517776 h 2921377"/>
                <a:gd name="connsiteX6" fmla="*/ 186831 w 1572719"/>
                <a:gd name="connsiteY6" fmla="*/ 2553408 h 2921377"/>
                <a:gd name="connsiteX7" fmla="*/ 336056 w 1572719"/>
                <a:gd name="connsiteY7" fmla="*/ 2529771 h 2921377"/>
                <a:gd name="connsiteX8" fmla="*/ 1564780 w 1572719"/>
                <a:gd name="connsiteY8" fmla="*/ 2921377 h 2921377"/>
                <a:gd name="connsiteX9" fmla="*/ 1572719 w 1572719"/>
                <a:gd name="connsiteY9" fmla="*/ 55758 h 2921377"/>
                <a:gd name="connsiteX0" fmla="*/ 1572719 w 1572719"/>
                <a:gd name="connsiteY0" fmla="*/ 55758 h 2921377"/>
                <a:gd name="connsiteX1" fmla="*/ 16968 w 1572719"/>
                <a:gd name="connsiteY1" fmla="*/ 0 h 2921377"/>
                <a:gd name="connsiteX2" fmla="*/ 27120 w 1572719"/>
                <a:gd name="connsiteY2" fmla="*/ 1011986 h 2921377"/>
                <a:gd name="connsiteX3" fmla="*/ 1093 w 1572719"/>
                <a:gd name="connsiteY3" fmla="*/ 2479676 h 2921377"/>
                <a:gd name="connsiteX4" fmla="*/ 58243 w 1572719"/>
                <a:gd name="connsiteY4" fmla="*/ 2489201 h 2921377"/>
                <a:gd name="connsiteX5" fmla="*/ 113805 w 1572719"/>
                <a:gd name="connsiteY5" fmla="*/ 2538944 h 2921377"/>
                <a:gd name="connsiteX6" fmla="*/ 186831 w 1572719"/>
                <a:gd name="connsiteY6" fmla="*/ 2553408 h 2921377"/>
                <a:gd name="connsiteX7" fmla="*/ 336056 w 1572719"/>
                <a:gd name="connsiteY7" fmla="*/ 2529771 h 2921377"/>
                <a:gd name="connsiteX8" fmla="*/ 1564780 w 1572719"/>
                <a:gd name="connsiteY8" fmla="*/ 2921377 h 2921377"/>
                <a:gd name="connsiteX9" fmla="*/ 1572719 w 1572719"/>
                <a:gd name="connsiteY9" fmla="*/ 55758 h 2921377"/>
                <a:gd name="connsiteX0" fmla="*/ 1572719 w 1572719"/>
                <a:gd name="connsiteY0" fmla="*/ 55758 h 2921377"/>
                <a:gd name="connsiteX1" fmla="*/ 16968 w 1572719"/>
                <a:gd name="connsiteY1" fmla="*/ 0 h 2921377"/>
                <a:gd name="connsiteX2" fmla="*/ 27120 w 1572719"/>
                <a:gd name="connsiteY2" fmla="*/ 1011986 h 2921377"/>
                <a:gd name="connsiteX3" fmla="*/ 1093 w 1572719"/>
                <a:gd name="connsiteY3" fmla="*/ 2479676 h 2921377"/>
                <a:gd name="connsiteX4" fmla="*/ 110631 w 1572719"/>
                <a:gd name="connsiteY4" fmla="*/ 2517426 h 2921377"/>
                <a:gd name="connsiteX5" fmla="*/ 113805 w 1572719"/>
                <a:gd name="connsiteY5" fmla="*/ 2538944 h 2921377"/>
                <a:gd name="connsiteX6" fmla="*/ 186831 w 1572719"/>
                <a:gd name="connsiteY6" fmla="*/ 2553408 h 2921377"/>
                <a:gd name="connsiteX7" fmla="*/ 336056 w 1572719"/>
                <a:gd name="connsiteY7" fmla="*/ 2529771 h 2921377"/>
                <a:gd name="connsiteX8" fmla="*/ 1564780 w 1572719"/>
                <a:gd name="connsiteY8" fmla="*/ 2921377 h 2921377"/>
                <a:gd name="connsiteX9" fmla="*/ 1572719 w 1572719"/>
                <a:gd name="connsiteY9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1750 w 1555751"/>
                <a:gd name="connsiteY3" fmla="*/ 2493788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547812 w 1555751"/>
                <a:gd name="connsiteY8" fmla="*/ 2921377 h 2921377"/>
                <a:gd name="connsiteX9" fmla="*/ 1555751 w 1555751"/>
                <a:gd name="connsiteY9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1750 w 1555751"/>
                <a:gd name="connsiteY3" fmla="*/ 2493788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547812 w 1555751"/>
                <a:gd name="connsiteY8" fmla="*/ 2921377 h 2921377"/>
                <a:gd name="connsiteX9" fmla="*/ 1555751 w 1555751"/>
                <a:gd name="connsiteY9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1750 w 1555751"/>
                <a:gd name="connsiteY3" fmla="*/ 2493788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547812 w 1555751"/>
                <a:gd name="connsiteY8" fmla="*/ 2921377 h 2921377"/>
                <a:gd name="connsiteX9" fmla="*/ 1555751 w 1555751"/>
                <a:gd name="connsiteY9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4925 w 1555751"/>
                <a:gd name="connsiteY3" fmla="*/ 2498021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547812 w 1555751"/>
                <a:gd name="connsiteY8" fmla="*/ 2921377 h 2921377"/>
                <a:gd name="connsiteX9" fmla="*/ 1555751 w 1555751"/>
                <a:gd name="connsiteY9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4925 w 1555751"/>
                <a:gd name="connsiteY3" fmla="*/ 2498021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296028 w 1555751"/>
                <a:gd name="connsiteY8" fmla="*/ 2840937 h 2921377"/>
                <a:gd name="connsiteX9" fmla="*/ 1547812 w 1555751"/>
                <a:gd name="connsiteY9" fmla="*/ 2921377 h 2921377"/>
                <a:gd name="connsiteX10" fmla="*/ 1555751 w 1555751"/>
                <a:gd name="connsiteY10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4925 w 1555751"/>
                <a:gd name="connsiteY3" fmla="*/ 2498021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394453 w 1555751"/>
                <a:gd name="connsiteY8" fmla="*/ 2809891 h 2921377"/>
                <a:gd name="connsiteX9" fmla="*/ 1547812 w 1555751"/>
                <a:gd name="connsiteY9" fmla="*/ 2921377 h 2921377"/>
                <a:gd name="connsiteX10" fmla="*/ 1555751 w 1555751"/>
                <a:gd name="connsiteY10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4925 w 1555751"/>
                <a:gd name="connsiteY3" fmla="*/ 2498021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394453 w 1555751"/>
                <a:gd name="connsiteY8" fmla="*/ 2809891 h 2921377"/>
                <a:gd name="connsiteX9" fmla="*/ 1547812 w 1555751"/>
                <a:gd name="connsiteY9" fmla="*/ 2921377 h 2921377"/>
                <a:gd name="connsiteX10" fmla="*/ 1555751 w 1555751"/>
                <a:gd name="connsiteY10" fmla="*/ 55758 h 2921377"/>
                <a:gd name="connsiteX0" fmla="*/ 1555751 w 1555751"/>
                <a:gd name="connsiteY0" fmla="*/ 55758 h 2921377"/>
                <a:gd name="connsiteX1" fmla="*/ 0 w 1555751"/>
                <a:gd name="connsiteY1" fmla="*/ 0 h 2921377"/>
                <a:gd name="connsiteX2" fmla="*/ 10152 w 1555751"/>
                <a:gd name="connsiteY2" fmla="*/ 1011986 h 2921377"/>
                <a:gd name="connsiteX3" fmla="*/ 34925 w 1555751"/>
                <a:gd name="connsiteY3" fmla="*/ 2498021 h 2921377"/>
                <a:gd name="connsiteX4" fmla="*/ 93663 w 1555751"/>
                <a:gd name="connsiteY4" fmla="*/ 2517426 h 2921377"/>
                <a:gd name="connsiteX5" fmla="*/ 96837 w 1555751"/>
                <a:gd name="connsiteY5" fmla="*/ 2538944 h 2921377"/>
                <a:gd name="connsiteX6" fmla="*/ 169863 w 1555751"/>
                <a:gd name="connsiteY6" fmla="*/ 2553408 h 2921377"/>
                <a:gd name="connsiteX7" fmla="*/ 319088 w 1555751"/>
                <a:gd name="connsiteY7" fmla="*/ 2529771 h 2921377"/>
                <a:gd name="connsiteX8" fmla="*/ 1394453 w 1555751"/>
                <a:gd name="connsiteY8" fmla="*/ 2809891 h 2921377"/>
                <a:gd name="connsiteX9" fmla="*/ 1547812 w 1555751"/>
                <a:gd name="connsiteY9" fmla="*/ 2921377 h 2921377"/>
                <a:gd name="connsiteX10" fmla="*/ 1555751 w 1555751"/>
                <a:gd name="connsiteY10" fmla="*/ 55758 h 292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55751" h="2921377">
                  <a:moveTo>
                    <a:pt x="1555751" y="55758"/>
                  </a:moveTo>
                  <a:lnTo>
                    <a:pt x="0" y="0"/>
                  </a:lnTo>
                  <a:cubicBezTo>
                    <a:pt x="4338" y="277679"/>
                    <a:pt x="10946" y="727834"/>
                    <a:pt x="10152" y="1011986"/>
                  </a:cubicBezTo>
                  <a:cubicBezTo>
                    <a:pt x="22058" y="1430206"/>
                    <a:pt x="32649" y="2213480"/>
                    <a:pt x="34925" y="2498021"/>
                  </a:cubicBezTo>
                  <a:lnTo>
                    <a:pt x="93663" y="2517426"/>
                  </a:lnTo>
                  <a:lnTo>
                    <a:pt x="96837" y="2538944"/>
                  </a:lnTo>
                  <a:lnTo>
                    <a:pt x="169863" y="2553408"/>
                  </a:lnTo>
                  <a:lnTo>
                    <a:pt x="319088" y="2529771"/>
                  </a:lnTo>
                  <a:lnTo>
                    <a:pt x="1394453" y="2809891"/>
                  </a:lnTo>
                  <a:cubicBezTo>
                    <a:pt x="1391598" y="2927493"/>
                    <a:pt x="1466530" y="2901150"/>
                    <a:pt x="1547812" y="2921377"/>
                  </a:cubicBezTo>
                  <a:cubicBezTo>
                    <a:pt x="1550458" y="1966171"/>
                    <a:pt x="1553105" y="1010964"/>
                    <a:pt x="1555751" y="55758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rgbClr val="825F93">
                    <a:alpha val="50000"/>
                    <a:lumMod val="98000"/>
                  </a:srgbClr>
                </a:gs>
                <a:gs pos="100000">
                  <a:srgbClr val="F8F8F8">
                    <a:alpha val="0"/>
                  </a:srgbClr>
                </a:gs>
              </a:gsLst>
              <a:lin ang="189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Meiryo UI" panose="020B0604030504040204" pitchFamily="50" charset="-128"/>
                <a:ea typeface="Meiryo UI" panose="020B0604030504040204" pitchFamily="50" charset="-128"/>
                <a:sym typeface="Arial" panose="020B0604020202020204" pitchFamily="34" charset="0"/>
              </a:endParaRPr>
            </a:p>
          </p:txBody>
        </p:sp>
      </p:grpSp>
      <p:pic>
        <p:nvPicPr>
          <p:cNvPr id="26" name="圖形 25">
            <a:extLst>
              <a:ext uri="{FF2B5EF4-FFF2-40B4-BE49-F238E27FC236}">
                <a16:creationId xmlns:a16="http://schemas.microsoft.com/office/drawing/2014/main" id="{3A0D18D0-5C39-4722-8477-2315446AE1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89446" y="2717800"/>
            <a:ext cx="818741" cy="818741"/>
          </a:xfrm>
          <a:prstGeom prst="rect">
            <a:avLst/>
          </a:prstGeom>
        </p:spPr>
      </p:pic>
      <p:pic>
        <p:nvPicPr>
          <p:cNvPr id="27" name="圖形 26">
            <a:extLst>
              <a:ext uri="{FF2B5EF4-FFF2-40B4-BE49-F238E27FC236}">
                <a16:creationId xmlns:a16="http://schemas.microsoft.com/office/drawing/2014/main" id="{30CD9713-B945-4C49-9916-30EB8D6985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32224" y="2699984"/>
            <a:ext cx="818741" cy="818741"/>
          </a:xfrm>
          <a:prstGeom prst="rect">
            <a:avLst/>
          </a:prstGeom>
        </p:spPr>
      </p:pic>
      <p:sp>
        <p:nvSpPr>
          <p:cNvPr id="11" name="Google Shape;174;p27"/>
          <p:cNvSpPr txBox="1">
            <a:spLocks noGrp="1"/>
          </p:cNvSpPr>
          <p:nvPr>
            <p:ph type="title"/>
          </p:nvPr>
        </p:nvSpPr>
        <p:spPr>
          <a:xfrm>
            <a:off x="1080710" y="126230"/>
            <a:ext cx="7072111" cy="10430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ご利用をお勧めする</a:t>
            </a:r>
            <a:r>
              <a:rPr lang="en-US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ユーザ</a:t>
            </a:r>
            <a:r>
              <a:rPr lang="en-US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12" name="Google Shape;179;p27"/>
          <p:cNvSpPr txBox="1"/>
          <p:nvPr/>
        </p:nvSpPr>
        <p:spPr>
          <a:xfrm>
            <a:off x="5378059" y="1684321"/>
            <a:ext cx="2358725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TS-233</a:t>
            </a:r>
            <a:endParaRPr sz="24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ホームユーザ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中小企業のユーザ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0988920"/>
      </p:ext>
    </p:extLst>
  </p:cSld>
  <p:clrMapOvr>
    <a:masterClrMapping/>
  </p:clrMapOvr>
  <p:transition spd="slow">
    <p:fade thruBlk="1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6">
            <a:extLst>
              <a:ext uri="{FF2B5EF4-FFF2-40B4-BE49-F238E27FC236}">
                <a16:creationId xmlns:a16="http://schemas.microsoft.com/office/drawing/2014/main" id="{0F4E0B31-1A75-4299-8051-4CD342D12C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" b="70"/>
          <a:stretch/>
        </p:blipFill>
        <p:spPr>
          <a:xfrm>
            <a:off x="1814458" y="1328124"/>
            <a:ext cx="2458687" cy="1635851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2" name="圖片 7">
            <a:extLst>
              <a:ext uri="{FF2B5EF4-FFF2-40B4-BE49-F238E27FC236}">
                <a16:creationId xmlns:a16="http://schemas.microsoft.com/office/drawing/2014/main" id="{2395EA6C-DE46-4A83-B665-78E4833208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576" r="9576"/>
          <a:stretch/>
        </p:blipFill>
        <p:spPr>
          <a:xfrm>
            <a:off x="4788052" y="1328124"/>
            <a:ext cx="2458687" cy="1620021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3" name="圖片 9">
            <a:extLst>
              <a:ext uri="{FF2B5EF4-FFF2-40B4-BE49-F238E27FC236}">
                <a16:creationId xmlns:a16="http://schemas.microsoft.com/office/drawing/2014/main" id="{F3B39844-E91B-4F5D-8B9E-BC715CC455A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9" r="169"/>
          <a:stretch/>
        </p:blipFill>
        <p:spPr>
          <a:xfrm>
            <a:off x="1824311" y="3251516"/>
            <a:ext cx="2458687" cy="1643717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pic>
        <p:nvPicPr>
          <p:cNvPr id="14" name="圖片 11">
            <a:extLst>
              <a:ext uri="{FF2B5EF4-FFF2-40B4-BE49-F238E27FC236}">
                <a16:creationId xmlns:a16="http://schemas.microsoft.com/office/drawing/2014/main" id="{B33962D7-1BA8-4B28-B19B-4D12481CCBF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56" b="756"/>
          <a:stretch/>
        </p:blipFill>
        <p:spPr>
          <a:xfrm>
            <a:off x="4788052" y="3251516"/>
            <a:ext cx="2458687" cy="1616492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254000" dist="190500" dir="8100000" algn="tr" rotWithShape="0">
              <a:srgbClr val="09000C">
                <a:alpha val="75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</p:spPr>
      </p:pic>
      <p:sp>
        <p:nvSpPr>
          <p:cNvPr id="15" name="矩形 18">
            <a:extLst>
              <a:ext uri="{FF2B5EF4-FFF2-40B4-BE49-F238E27FC236}">
                <a16:creationId xmlns:a16="http://schemas.microsoft.com/office/drawing/2014/main" id="{B377EC50-D906-4BE8-AA8C-059BC797ACD3}"/>
              </a:ext>
            </a:extLst>
          </p:cNvPr>
          <p:cNvSpPr/>
          <p:nvPr/>
        </p:nvSpPr>
        <p:spPr>
          <a:xfrm>
            <a:off x="1814458" y="2307466"/>
            <a:ext cx="2467263" cy="656509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6" name="矩形 19">
            <a:extLst>
              <a:ext uri="{FF2B5EF4-FFF2-40B4-BE49-F238E27FC236}">
                <a16:creationId xmlns:a16="http://schemas.microsoft.com/office/drawing/2014/main" id="{D3C5C40B-4018-4449-AC93-91BDF95925BE}"/>
              </a:ext>
            </a:extLst>
          </p:cNvPr>
          <p:cNvSpPr/>
          <p:nvPr/>
        </p:nvSpPr>
        <p:spPr>
          <a:xfrm>
            <a:off x="1824514" y="4238724"/>
            <a:ext cx="2457207" cy="656509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7" name="矩形 20">
            <a:extLst>
              <a:ext uri="{FF2B5EF4-FFF2-40B4-BE49-F238E27FC236}">
                <a16:creationId xmlns:a16="http://schemas.microsoft.com/office/drawing/2014/main" id="{3CDFAF1F-6E0C-408D-891F-EDB19D525C7D}"/>
              </a:ext>
            </a:extLst>
          </p:cNvPr>
          <p:cNvSpPr/>
          <p:nvPr/>
        </p:nvSpPr>
        <p:spPr>
          <a:xfrm>
            <a:off x="4789532" y="2307466"/>
            <a:ext cx="2457207" cy="656509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18" name="矩形 21">
            <a:extLst>
              <a:ext uri="{FF2B5EF4-FFF2-40B4-BE49-F238E27FC236}">
                <a16:creationId xmlns:a16="http://schemas.microsoft.com/office/drawing/2014/main" id="{AF0F436A-7DA5-4632-AF2B-D56EBE4A6C3E}"/>
              </a:ext>
            </a:extLst>
          </p:cNvPr>
          <p:cNvSpPr/>
          <p:nvPr/>
        </p:nvSpPr>
        <p:spPr>
          <a:xfrm>
            <a:off x="4789532" y="4238724"/>
            <a:ext cx="2457207" cy="656509"/>
          </a:xfrm>
          <a:prstGeom prst="rect">
            <a:avLst/>
          </a:prstGeom>
          <a:gradFill>
            <a:gsLst>
              <a:gs pos="0">
                <a:srgbClr val="2D1633">
                  <a:alpha val="0"/>
                </a:srgbClr>
              </a:gs>
              <a:gs pos="57000">
                <a:srgbClr val="2D1633">
                  <a:alpha val="95000"/>
                </a:srgbClr>
              </a:gs>
            </a:gsLst>
            <a:lin ang="54007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zh-TW" altLang="en-US">
              <a:latin typeface="Arial" panose="020B0604020202020204" pitchFamily="34" charset="0"/>
              <a:ea typeface="微軟正黑體" panose="020B0604030504040204" pitchFamily="34" charset="-120"/>
              <a:sym typeface="Arial" panose="020B0604020202020204" pitchFamily="34" charset="0"/>
            </a:endParaRPr>
          </a:p>
        </p:txBody>
      </p:sp>
      <p:sp>
        <p:nvSpPr>
          <p:cNvPr id="32" name="Google Shape;187;p28"/>
          <p:cNvSpPr txBox="1">
            <a:spLocks noGrp="1"/>
          </p:cNvSpPr>
          <p:nvPr>
            <p:ph type="title"/>
          </p:nvPr>
        </p:nvSpPr>
        <p:spPr>
          <a:xfrm>
            <a:off x="720000" y="2655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</a:pPr>
            <a:r>
              <a:rPr lang="en-US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</a:t>
            </a:r>
            <a:r>
              <a:rPr 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アプリケーションシナリオ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3" name="Google Shape;188;p28"/>
          <p:cNvSpPr txBox="1"/>
          <p:nvPr/>
        </p:nvSpPr>
        <p:spPr>
          <a:xfrm>
            <a:off x="1666484" y="2491469"/>
            <a:ext cx="2754634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写真を保存し</a:t>
            </a:r>
            <a: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AI分類によって管理</a:t>
            </a:r>
            <a:endParaRPr sz="1800" b="0" i="0" u="none" strike="noStrike" cap="none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6" name="Google Shape;191;p28"/>
          <p:cNvSpPr txBox="1"/>
          <p:nvPr/>
        </p:nvSpPr>
        <p:spPr>
          <a:xfrm>
            <a:off x="4986044" y="2503577"/>
            <a:ext cx="2062702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動画クリエイターは</a:t>
            </a:r>
            <a: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動画を保存できます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8" name="Google Shape;193;p28"/>
          <p:cNvSpPr txBox="1"/>
          <p:nvPr/>
        </p:nvSpPr>
        <p:spPr>
          <a:xfrm>
            <a:off x="2029245" y="4587456"/>
            <a:ext cx="202911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監視システム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0" name="Google Shape;195;p28"/>
          <p:cNvSpPr txBox="1"/>
          <p:nvPr/>
        </p:nvSpPr>
        <p:spPr>
          <a:xfrm>
            <a:off x="4667208" y="4582978"/>
            <a:ext cx="2784658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マルチメディアストリーミング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774106"/>
      </p:ext>
    </p:extLst>
  </p:cSld>
  <p:clrMapOvr>
    <a:masterClrMapping/>
  </p:clrMapOvr>
  <p:transition spd="slow">
    <p:fade thruBlk="1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fade thruBlk="1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.GUIDESSETTING" val="{&quot;Id&quot;:&quot;GuidesStyle_Normal&quot;,&quot;Name&quot;:&quot;正常&quot;,&quot;Kind&quot;:&quot;System&quot;,&quot;OldGuidesSetting&quot;:{&quot;HeaderHeight&quot;:15.0,&quot;FooterHeight&quot;:9.0,&quot;SideMargin&quot;:5.5,&quot;TopMargin&quot;:0.0,&quot;BottomMargin&quot;:0.0,&quot;IntervalMargin&quot;:1.5}}"/>
</p:tagLst>
</file>

<file path=ppt/theme/theme1.xml><?xml version="1.0" encoding="utf-8"?>
<a:theme xmlns:a="http://schemas.openxmlformats.org/drawingml/2006/main" name="The Use of AI in Marketing by Slidesgo">
  <a:themeElements>
    <a:clrScheme name="Simple Light">
      <a:dk1>
        <a:srgbClr val="191919"/>
      </a:dk1>
      <a:lt1>
        <a:srgbClr val="FFFFFF"/>
      </a:lt1>
      <a:dk2>
        <a:srgbClr val="E8E8E8"/>
      </a:dk2>
      <a:lt2>
        <a:srgbClr val="FFFFFF"/>
      </a:lt2>
      <a:accent1>
        <a:srgbClr val="0445FF"/>
      </a:accent1>
      <a:accent2>
        <a:srgbClr val="F2CEFF"/>
      </a:accent2>
      <a:accent3>
        <a:srgbClr val="8DF1FF"/>
      </a:accent3>
      <a:accent4>
        <a:srgbClr val="FFFFFF"/>
      </a:accent4>
      <a:accent5>
        <a:srgbClr val="FFFFFF"/>
      </a:accent5>
      <a:accent6>
        <a:srgbClr val="FFFFFF"/>
      </a:accent6>
      <a:hlink>
        <a:srgbClr val="19191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1164</Words>
  <Application>Microsoft Office PowerPoint</Application>
  <PresentationFormat>On-screen Show (16:9)</PresentationFormat>
  <Paragraphs>274</Paragraphs>
  <Slides>47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6" baseType="lpstr">
      <vt:lpstr>Darker Grotesque</vt:lpstr>
      <vt:lpstr>Calibri</vt:lpstr>
      <vt:lpstr>Roboto</vt:lpstr>
      <vt:lpstr>Microsoft JhengHei</vt:lpstr>
      <vt:lpstr>Orbitron Black</vt:lpstr>
      <vt:lpstr>Open Sans</vt:lpstr>
      <vt:lpstr>Meiryo UI</vt:lpstr>
      <vt:lpstr>Arial</vt:lpstr>
      <vt:lpstr>The Use of AI in Marketing by Slidesgo</vt:lpstr>
      <vt:lpstr>PowerPoint Presentation</vt:lpstr>
      <vt:lpstr>TS-233 NAS の機能</vt:lpstr>
      <vt:lpstr>概要</vt:lpstr>
      <vt:lpstr>こんな問題はありませんか？</vt:lpstr>
      <vt:lpstr>QNAP NASで問題を解決</vt:lpstr>
      <vt:lpstr>新しいQTS 5.0 搭載</vt:lpstr>
      <vt:lpstr>パフォーマンス–最高速度の10GBファイル転送</vt:lpstr>
      <vt:lpstr>NPU内蔵 AIアクセラレータ (ニューラルネットワークプロセッサ)</vt:lpstr>
      <vt:lpstr>TS-233 ハードウェア</vt:lpstr>
      <vt:lpstr>TS-233のサイズとI/O</vt:lpstr>
      <vt:lpstr>TS-233のサイズとI/O</vt:lpstr>
      <vt:lpstr>TS-233 スペック</vt:lpstr>
      <vt:lpstr>NASの インストール</vt:lpstr>
      <vt:lpstr>2.5インチ/3.5インチディスクを TS-233にインストール</vt:lpstr>
      <vt:lpstr>NASの インストールと 初期化</vt:lpstr>
      <vt:lpstr>NASクイックインストール</vt:lpstr>
      <vt:lpstr>myQNAPcloud Linkによるリモートアクセス</vt:lpstr>
      <vt:lpstr>高速WireGuard VPNサポート</vt:lpstr>
      <vt:lpstr>HBS3 データ保護、 同期、リカバリ</vt:lpstr>
      <vt:lpstr>HBS3でバックアップ戦略の3ステップを設定</vt:lpstr>
      <vt:lpstr>HBS3 マルチクラウドバックアップ、リモートバックアップと同期、リカバリ</vt:lpstr>
      <vt:lpstr>スナップショット</vt:lpstr>
      <vt:lpstr>DA Drive Analyzerによる ディスク障害予測</vt:lpstr>
      <vt:lpstr>DA Drive Analyzerによるディスク障害予測</vt:lpstr>
      <vt:lpstr>データ セキュリティ</vt:lpstr>
      <vt:lpstr>データセキュリティ</vt:lpstr>
      <vt:lpstr>QuMagie/Qsirch写真の自動整理と共有 </vt:lpstr>
      <vt:lpstr>QuMagieによる写真の自動整理</vt:lpstr>
      <vt:lpstr>ライブデモ</vt:lpstr>
      <vt:lpstr>ファイル管理 ソリューション</vt:lpstr>
      <vt:lpstr>Qfileで大量のファイルをポケットに</vt:lpstr>
      <vt:lpstr>Qsirch全文検索ツール</vt:lpstr>
      <vt:lpstr>Qfiling自動アーカイブとファイリング</vt:lpstr>
      <vt:lpstr>QVR Elite スマート監視システム</vt:lpstr>
      <vt:lpstr>QVR Eliteスマート監視システム</vt:lpstr>
      <vt:lpstr>多数のカメラに対応</vt:lpstr>
      <vt:lpstr>単一のインターフェースで ライブ動画と録画動画を再生</vt:lpstr>
      <vt:lpstr>モバイルおよび家庭用監視システム</vt:lpstr>
      <vt:lpstr>マルチメディア ストリーミング</vt:lpstr>
      <vt:lpstr>マルチメディアストリーミング</vt:lpstr>
      <vt:lpstr>Qmiix</vt:lpstr>
      <vt:lpstr>Qmiixクロスプラットフォーム 自動化ソリューション</vt:lpstr>
      <vt:lpstr>個人およびチーム向けの Qsyncクロスデバイスファイル同期</vt:lpstr>
      <vt:lpstr>AppCenterでNAS機能を拡張 必要に応じてアプリをインストール</vt:lpstr>
      <vt:lpstr>ご利用をお勧めするユーザー</vt:lpstr>
      <vt:lpstr>NASアプリケーションシナリオ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2022-03-10T01:09:19Z</dcterms:modified>
</cp:coreProperties>
</file>