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6" r:id="rId1"/>
  </p:sldMasterIdLst>
  <p:notesMasterIdLst>
    <p:notesMasterId r:id="rId49"/>
  </p:notesMasterIdLst>
  <p:sldIdLst>
    <p:sldId id="256" r:id="rId2"/>
    <p:sldId id="314" r:id="rId3"/>
    <p:sldId id="315" r:id="rId4"/>
    <p:sldId id="316" r:id="rId5"/>
    <p:sldId id="317" r:id="rId6"/>
    <p:sldId id="318" r:id="rId7"/>
    <p:sldId id="327" r:id="rId8"/>
    <p:sldId id="365" r:id="rId9"/>
    <p:sldId id="374" r:id="rId10"/>
    <p:sldId id="368" r:id="rId11"/>
    <p:sldId id="370" r:id="rId12"/>
    <p:sldId id="324" r:id="rId13"/>
    <p:sldId id="381" r:id="rId14"/>
    <p:sldId id="326" r:id="rId15"/>
    <p:sldId id="373" r:id="rId16"/>
    <p:sldId id="330" r:id="rId17"/>
    <p:sldId id="332" r:id="rId18"/>
    <p:sldId id="414" r:id="rId19"/>
    <p:sldId id="375" r:id="rId20"/>
    <p:sldId id="376" r:id="rId21"/>
    <p:sldId id="394" r:id="rId22"/>
    <p:sldId id="409" r:id="rId23"/>
    <p:sldId id="377" r:id="rId24"/>
    <p:sldId id="395" r:id="rId25"/>
    <p:sldId id="391" r:id="rId26"/>
    <p:sldId id="392" r:id="rId27"/>
    <p:sldId id="378" r:id="rId28"/>
    <p:sldId id="383" r:id="rId29"/>
    <p:sldId id="408" r:id="rId30"/>
    <p:sldId id="411" r:id="rId31"/>
    <p:sldId id="410" r:id="rId32"/>
    <p:sldId id="412" r:id="rId33"/>
    <p:sldId id="413" r:id="rId34"/>
    <p:sldId id="379" r:id="rId35"/>
    <p:sldId id="386" r:id="rId36"/>
    <p:sldId id="416" r:id="rId37"/>
    <p:sldId id="415" r:id="rId38"/>
    <p:sldId id="398" r:id="rId39"/>
    <p:sldId id="380" r:id="rId40"/>
    <p:sldId id="388" r:id="rId41"/>
    <p:sldId id="397" r:id="rId42"/>
    <p:sldId id="407" r:id="rId43"/>
    <p:sldId id="399" r:id="rId44"/>
    <p:sldId id="401" r:id="rId45"/>
    <p:sldId id="406" r:id="rId46"/>
    <p:sldId id="402" r:id="rId47"/>
    <p:sldId id="258" r:id="rId48"/>
  </p:sldIdLst>
  <p:sldSz cx="9144000" cy="5143500" type="screen16x9"/>
  <p:notesSz cx="6858000" cy="9144000"/>
  <p:embeddedFontLst>
    <p:embeddedFont>
      <p:font typeface="Taipei Sans TC Beta Light" panose="02020500000000000000" charset="-120"/>
      <p:regular r:id="rId50"/>
    </p:embeddedFont>
    <p:embeddedFont>
      <p:font typeface="微軟正黑體" panose="020B0604030504040204" pitchFamily="34" charset="-120"/>
      <p:regular r:id="rId51"/>
      <p:bold r:id="rId52"/>
    </p:embeddedFont>
    <p:embeddedFont>
      <p:font typeface="Calibri" panose="020F0502020204030204" pitchFamily="34" charset="0"/>
      <p:regular r:id="rId53"/>
      <p:bold r:id="rId54"/>
      <p:italic r:id="rId55"/>
      <p:boldItalic r:id="rId56"/>
    </p:embeddedFont>
    <p:embeddedFont>
      <p:font typeface="Darker Grotesque" panose="02020500000000000000" charset="0"/>
      <p:regular r:id="rId57"/>
      <p:bold r:id="rId58"/>
    </p:embeddedFont>
    <p:embeddedFont>
      <p:font typeface="Orbitron Black" panose="02020500000000000000" charset="0"/>
      <p:bold r:id="rId59"/>
    </p:embeddedFont>
  </p:embeddedFontLst>
  <p:custDataLst>
    <p:tags r:id="rId60"/>
  </p:custData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712" userDrawn="1">
          <p15:clr>
            <a:srgbClr val="A4A3A4"/>
          </p15:clr>
        </p15:guide>
        <p15:guide id="2" pos="2880" userDrawn="1">
          <p15:clr>
            <a:srgbClr val="A4A3A4"/>
          </p15:clr>
        </p15:guide>
        <p15:guide id="3" pos="317" userDrawn="1">
          <p15:clr>
            <a:srgbClr val="A4A3A4"/>
          </p15:clr>
        </p15:guide>
        <p15:guide id="4" pos="5443" userDrawn="1">
          <p15:clr>
            <a:srgbClr val="A4A3A4"/>
          </p15:clr>
        </p15:guide>
        <p15:guide id="5" orient="horz" pos="480" userDrawn="1">
          <p15:clr>
            <a:srgbClr val="A4A3A4"/>
          </p15:clr>
        </p15:guide>
        <p15:guide id="6" orient="horz" pos="528" userDrawn="1">
          <p15:clr>
            <a:srgbClr val="A4A3A4"/>
          </p15:clr>
        </p15:guide>
        <p15:guide id="7" orient="horz" pos="2935" userDrawn="1">
          <p15:clr>
            <a:srgbClr val="A4A3A4"/>
          </p15:clr>
        </p15:guide>
        <p15:guide id="8" orient="horz" pos="2896"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B0F0"/>
    <a:srgbClr val="491D48"/>
    <a:srgbClr val="54A6E6"/>
    <a:srgbClr val="2D1633"/>
    <a:srgbClr val="CFD7E3"/>
    <a:srgbClr val="C9D4E5"/>
    <a:srgbClr val="D6DADC"/>
    <a:srgbClr val="7EFFFF"/>
    <a:srgbClr val="8AD8F4"/>
    <a:srgbClr val="576CC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DE5CCA-31AF-F06B-A143-1D9DEFBC1FF4}" v="35" dt="2022-02-15T07:42:13.202"/>
    <p1510:client id="{8F4EA217-E25F-E72E-C717-0488D1065C30}" v="56" dt="2022-02-14T10:41:16.144"/>
    <p1510:client id="{C60932B7-6BCC-4128-8736-2935E3341559}" v="3286" dt="2022-02-15T07:43:24.531"/>
    <p1510:client id="{CC9B31F7-F029-391D-B555-E1DB940644F4}" v="35" dt="2022-02-15T02:04:59.746"/>
    <p1510:client id="{FC7BA66E-3FFD-92B1-F31F-99E601B5F48B}" v="1" dt="2022-02-15T03:30:35.985"/>
  </p1510:revLst>
</p1510:revInfo>
</file>

<file path=ppt/tableStyles.xml><?xml version="1.0" encoding="utf-8"?>
<a:tblStyleLst xmlns:a="http://schemas.openxmlformats.org/drawingml/2006/main" def="{89A306BD-BB34-47A6-921B-74BF2CEABD79}">
  <a:tblStyle styleId="{89A306BD-BB34-47A6-921B-74BF2CEABD79}"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C670946-FA31-4E7F-A118-C94A1A81A7F6}"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126" d="100"/>
          <a:sy n="126" d="100"/>
        </p:scale>
        <p:origin x="244" y="80"/>
      </p:cViewPr>
      <p:guideLst>
        <p:guide orient="horz" pos="1712"/>
        <p:guide pos="2880"/>
        <p:guide pos="317"/>
        <p:guide pos="5443"/>
        <p:guide orient="horz" pos="480"/>
        <p:guide orient="horz" pos="528"/>
        <p:guide orient="horz" pos="2935"/>
        <p:guide orient="horz" pos="2896"/>
      </p:guideLst>
    </p:cSldViewPr>
  </p:slideViewPr>
  <p:notesTextViewPr>
    <p:cViewPr>
      <p:scale>
        <a:sx n="1" d="1"/>
        <a:sy n="1" d="1"/>
      </p:scale>
      <p:origin x="0" y="0"/>
    </p:cViewPr>
  </p:notesTextViewPr>
  <p:notesViewPr>
    <p:cSldViewPr snapToGrid="0" showGuides="1">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font" Target="fonts/font1.fntdata"/><Relationship Id="rId55" Type="http://schemas.openxmlformats.org/officeDocument/2006/relationships/font" Target="fonts/font6.fntdata"/><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4.fntdata"/><Relationship Id="rId58" Type="http://schemas.openxmlformats.org/officeDocument/2006/relationships/font" Target="fonts/font9.fntdata"/><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font" Target="fonts/font7.fntdata"/><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font" Target="fonts/font2.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10.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5.fntdata"/><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57" Type="http://schemas.openxmlformats.org/officeDocument/2006/relationships/font" Target="fonts/font8.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3.fntdata"/><Relationship Id="rId60" Type="http://schemas.openxmlformats.org/officeDocument/2006/relationships/tags" Target="tags/tag1.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p:cNvGrpSpPr/>
        <p:nvPr/>
      </p:nvGrpSpPr>
      <p:grpSpPr>
        <a:xfrm>
          <a:off x="0" y="0"/>
          <a:ext cx="0" cy="0"/>
          <a:chOff x="0" y="0"/>
          <a:chExt cx="0" cy="0"/>
        </a:xfrm>
      </p:grpSpPr>
      <p:sp>
        <p:nvSpPr>
          <p:cNvPr id="439" name="Google Shape;439;gd527f78463_0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0" name="Google Shape;440;gd527f78463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endParaRPr lang="en-US" altLang="zh-TW"/>
          </a:p>
          <a:p>
            <a:pPr marL="0" lvl="0" indent="0" algn="l">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zh-TW" altLang="en-US" sz="1050"/>
          </a:p>
          <a:p>
            <a:r>
              <a:rPr lang="zh-TW"/>
              <a:t>今天要跟大家</a:t>
            </a:r>
            <a:r>
              <a:rPr lang="zh-TW" altLang="en-US"/>
              <a:t>介紹這台</a:t>
            </a:r>
            <a:r>
              <a:rPr lang="zh-TW"/>
              <a:t>超值極簡造型，有資料快照保護，以及市面上唯一內建</a:t>
            </a:r>
            <a:r>
              <a:rPr lang="en-US" altLang="zh-TW"/>
              <a:t>AI</a:t>
            </a:r>
            <a:r>
              <a:rPr lang="zh-TW"/>
              <a:t>加速的</a:t>
            </a:r>
            <a:r>
              <a:rPr lang="zh-TW" altLang="en-US"/>
              <a:t>超值</a:t>
            </a:r>
            <a:r>
              <a:rPr lang="en-US" altLang="zh-TW"/>
              <a:t>NAS</a:t>
            </a:r>
            <a:r>
              <a:rPr lang="zh-TW"/>
              <a:t>工作站，</a:t>
            </a:r>
            <a:r>
              <a:rPr lang="en-US" altLang="zh-TW"/>
              <a:t>Hi</a:t>
            </a:r>
            <a:r>
              <a:rPr lang="zh-TW"/>
              <a:t>大家好我是</a:t>
            </a:r>
            <a:r>
              <a:rPr lang="en-US" altLang="zh-TW"/>
              <a:t>QNAP PM Jerry。</a:t>
            </a:r>
            <a:r>
              <a:rPr lang="zh-TW"/>
              <a:t>大家是否跟我一樣對生活充滿熱情，</a:t>
            </a:r>
            <a:r>
              <a:rPr lang="zh-TW" altLang="en-US"/>
              <a:t>工作之餘喜歡去</a:t>
            </a:r>
            <a:r>
              <a:rPr lang="zh-TW"/>
              <a:t>旅遊逛逛走</a:t>
            </a:r>
            <a:r>
              <a:rPr lang="zh-TW" altLang="en-US"/>
              <a:t>走</a:t>
            </a:r>
            <a:r>
              <a:rPr lang="zh-TW"/>
              <a:t>，吃吃美食</a:t>
            </a:r>
            <a:r>
              <a:rPr lang="zh-TW" altLang="en-US"/>
              <a:t>，</a:t>
            </a:r>
            <a:r>
              <a:rPr lang="zh-TW"/>
              <a:t>回家後手機相機都充滿了爆量的回憶，這些美好的回憶持續地累積，就是生活</a:t>
            </a:r>
            <a:r>
              <a:rPr lang="zh-TW" altLang="en-US"/>
              <a:t>麻</a:t>
            </a:r>
            <a:r>
              <a:rPr lang="en-US" altLang="zh-TW"/>
              <a:t>!</a:t>
            </a:r>
            <a:r>
              <a:rPr lang="zh-TW"/>
              <a:t> 一段時間之後</a:t>
            </a:r>
            <a:r>
              <a:rPr lang="zh-TW" altLang="en-US"/>
              <a:t>，</a:t>
            </a:r>
            <a:r>
              <a:rPr lang="zh-TW"/>
              <a:t>是否開始感覺到容量不夠，</a:t>
            </a:r>
            <a:r>
              <a:rPr lang="zh-TW" altLang="en-US"/>
              <a:t>手機或</a:t>
            </a:r>
            <a:r>
              <a:rPr lang="zh-TW"/>
              <a:t>相機備份或</a:t>
            </a:r>
            <a:r>
              <a:rPr lang="zh-TW" altLang="en-US"/>
              <a:t>拷</a:t>
            </a:r>
            <a:r>
              <a:rPr lang="zh-TW"/>
              <a:t>貝檔案</a:t>
            </a:r>
            <a:r>
              <a:rPr lang="zh-TW" altLang="en-US"/>
              <a:t>都</a:t>
            </a:r>
            <a:r>
              <a:rPr lang="zh-TW"/>
              <a:t>很麻煩。不用擔心讓</a:t>
            </a:r>
            <a:r>
              <a:rPr lang="en-US" altLang="zh-TW"/>
              <a:t>TS-233</a:t>
            </a:r>
            <a:r>
              <a:rPr lang="zh-TW"/>
              <a:t>來幫你，接下來會進行一系列</a:t>
            </a:r>
            <a:r>
              <a:rPr lang="zh-TW" altLang="en-US"/>
              <a:t>的</a:t>
            </a:r>
            <a:r>
              <a:rPr lang="zh-TW"/>
              <a:t>剖析，為什麼這</a:t>
            </a:r>
            <a:r>
              <a:rPr lang="zh-TW" altLang="en-US"/>
              <a:t>台</a:t>
            </a:r>
            <a:r>
              <a:rPr lang="zh-TW"/>
              <a:t>NA</a:t>
            </a:r>
            <a:r>
              <a:rPr lang="en-US" altLang="zh-TW"/>
              <a:t>S</a:t>
            </a:r>
            <a:r>
              <a:rPr lang="zh-TW"/>
              <a:t>值得推薦</a:t>
            </a:r>
          </a:p>
          <a:p>
            <a:r>
              <a:rPr lang="en-US" altLang="zh-TW"/>
              <a:t>Today</a:t>
            </a:r>
            <a:r>
              <a:rPr lang="zh-TW" altLang="en-US"/>
              <a:t> </a:t>
            </a:r>
            <a:r>
              <a:rPr lang="en-US" altLang="zh-TW"/>
              <a:t>I</a:t>
            </a:r>
            <a:r>
              <a:rPr lang="zh-TW" altLang="en-US"/>
              <a:t> </a:t>
            </a:r>
            <a:r>
              <a:rPr lang="en-US" altLang="zh-TW"/>
              <a:t>want</a:t>
            </a:r>
            <a:r>
              <a:rPr lang="zh-TW" altLang="en-US"/>
              <a:t> </a:t>
            </a:r>
            <a:r>
              <a:rPr lang="en-US" altLang="zh-TW"/>
              <a:t>to</a:t>
            </a:r>
            <a:r>
              <a:rPr lang="zh-TW" altLang="en-US"/>
              <a:t> </a:t>
            </a:r>
            <a:r>
              <a:rPr lang="en-US" altLang="zh-TW"/>
              <a:t>share</a:t>
            </a:r>
            <a:r>
              <a:rPr lang="zh-TW" altLang="en-US"/>
              <a:t> </a:t>
            </a:r>
            <a:r>
              <a:rPr lang="en-US" altLang="zh-TW"/>
              <a:t>with</a:t>
            </a:r>
            <a:r>
              <a:rPr lang="zh-TW" altLang="en-US"/>
              <a:t> </a:t>
            </a:r>
            <a:r>
              <a:rPr lang="en-US" altLang="zh-TW"/>
              <a:t>you</a:t>
            </a:r>
            <a:r>
              <a:rPr lang="zh-TW" altLang="en-US"/>
              <a:t> </a:t>
            </a:r>
            <a:r>
              <a:rPr lang="en-US" altLang="zh-TW"/>
              <a:t>a</a:t>
            </a:r>
            <a:r>
              <a:rPr lang="zh-TW" altLang="en-US"/>
              <a:t> </a:t>
            </a:r>
            <a:r>
              <a:rPr lang="en-US" altLang="zh-TW"/>
              <a:t>NAS</a:t>
            </a:r>
            <a:r>
              <a:rPr lang="zh-TW" altLang="en-US"/>
              <a:t> </a:t>
            </a:r>
            <a:r>
              <a:rPr lang="en-US" altLang="zh-TW"/>
              <a:t>model</a:t>
            </a:r>
            <a:r>
              <a:rPr lang="zh-TW" altLang="en-US"/>
              <a:t> </a:t>
            </a:r>
            <a:r>
              <a:rPr lang="en-US" altLang="zh-TW"/>
              <a:t>which</a:t>
            </a:r>
            <a:r>
              <a:rPr lang="zh-TW" altLang="en-US"/>
              <a:t> </a:t>
            </a:r>
            <a:r>
              <a:rPr lang="en-US" altLang="zh-TW"/>
              <a:t>have</a:t>
            </a:r>
            <a:r>
              <a:rPr lang="zh-TW" altLang="en-US"/>
              <a:t> </a:t>
            </a:r>
            <a:r>
              <a:rPr lang="en-US" altLang="zh-TW"/>
              <a:t>a</a:t>
            </a:r>
            <a:r>
              <a:rPr lang="zh-TW" altLang="en-US"/>
              <a:t> </a:t>
            </a:r>
            <a:r>
              <a:rPr lang="en-US" altLang="zh-TW"/>
              <a:t>minimalist</a:t>
            </a:r>
            <a:r>
              <a:rPr lang="zh-TW" altLang="en-US"/>
              <a:t> </a:t>
            </a:r>
            <a:r>
              <a:rPr lang="en-US" altLang="zh-TW"/>
              <a:t>design</a:t>
            </a:r>
            <a:r>
              <a:rPr lang="zh-TW" altLang="en-US"/>
              <a:t> </a:t>
            </a:r>
            <a:r>
              <a:rPr lang="en-US" altLang="zh-TW"/>
              <a:t>with</a:t>
            </a:r>
            <a:r>
              <a:rPr lang="zh-TW" altLang="en-US"/>
              <a:t> </a:t>
            </a:r>
            <a:r>
              <a:rPr lang="en-US" altLang="zh-TW"/>
              <a:t>a</a:t>
            </a:r>
            <a:r>
              <a:rPr lang="zh-TW" altLang="en-US"/>
              <a:t> </a:t>
            </a:r>
            <a:r>
              <a:rPr lang="en-US" altLang="zh-TW"/>
              <a:t>powerful</a:t>
            </a:r>
            <a:r>
              <a:rPr lang="zh-TW" altLang="en-US"/>
              <a:t> </a:t>
            </a:r>
            <a:r>
              <a:rPr lang="en-US" altLang="zh-TW"/>
              <a:t>data</a:t>
            </a:r>
            <a:r>
              <a:rPr lang="zh-TW" altLang="en-US"/>
              <a:t> </a:t>
            </a:r>
            <a:r>
              <a:rPr lang="en-US" altLang="zh-TW"/>
              <a:t>snapshot</a:t>
            </a:r>
            <a:r>
              <a:rPr lang="zh-TW" altLang="en-US"/>
              <a:t> </a:t>
            </a:r>
            <a:r>
              <a:rPr lang="en-US" altLang="zh-TW"/>
              <a:t>and</a:t>
            </a:r>
            <a:r>
              <a:rPr lang="zh-TW" altLang="en-US"/>
              <a:t> </a:t>
            </a:r>
            <a:r>
              <a:rPr lang="en-US" altLang="zh-TW"/>
              <a:t>AI</a:t>
            </a:r>
            <a:r>
              <a:rPr lang="zh-TW" altLang="en-US"/>
              <a:t> </a:t>
            </a:r>
            <a:r>
              <a:rPr lang="en-US" altLang="zh-TW"/>
              <a:t>acceleration</a:t>
            </a:r>
            <a:r>
              <a:rPr lang="zh-TW" altLang="en-US"/>
              <a:t> </a:t>
            </a:r>
            <a:r>
              <a:rPr lang="en-US" altLang="zh-TW"/>
              <a:t>feature.</a:t>
            </a:r>
            <a:r>
              <a:rPr lang="zh-TW" altLang="en-US"/>
              <a:t> </a:t>
            </a:r>
            <a:r>
              <a:rPr lang="en-US" altLang="zh-TW"/>
              <a:t>Hi,</a:t>
            </a:r>
            <a:r>
              <a:rPr lang="zh-TW" altLang="en-US"/>
              <a:t> </a:t>
            </a:r>
            <a:r>
              <a:rPr lang="en-US" altLang="zh-TW"/>
              <a:t>I'm</a:t>
            </a:r>
            <a:r>
              <a:rPr lang="zh-TW" altLang="en-US"/>
              <a:t> </a:t>
            </a:r>
            <a:r>
              <a:rPr lang="en-US" altLang="zh-TW"/>
              <a:t>Jerry,</a:t>
            </a:r>
            <a:r>
              <a:rPr lang="zh-TW" altLang="en-US"/>
              <a:t> </a:t>
            </a:r>
            <a:r>
              <a:rPr lang="en-US" altLang="zh-TW"/>
              <a:t>Product</a:t>
            </a:r>
            <a:r>
              <a:rPr lang="zh-TW" altLang="en-US"/>
              <a:t> </a:t>
            </a:r>
            <a:r>
              <a:rPr lang="en-US" altLang="zh-TW"/>
              <a:t>Manager</a:t>
            </a:r>
            <a:r>
              <a:rPr lang="zh-TW" altLang="en-US"/>
              <a:t> </a:t>
            </a:r>
            <a:r>
              <a:rPr lang="en-US" altLang="zh-TW"/>
              <a:t>at</a:t>
            </a:r>
            <a:r>
              <a:rPr lang="zh-TW" altLang="en-US"/>
              <a:t> </a:t>
            </a:r>
            <a:r>
              <a:rPr lang="en-US" altLang="zh-TW"/>
              <a:t>QNAP.</a:t>
            </a:r>
            <a:r>
              <a:rPr lang="zh-TW" altLang="en-US"/>
              <a:t> </a:t>
            </a:r>
            <a:r>
              <a:rPr lang="en-US" altLang="zh-TW"/>
              <a:t>I</a:t>
            </a:r>
            <a:r>
              <a:rPr lang="zh-TW" altLang="en-US"/>
              <a:t> </a:t>
            </a:r>
            <a:r>
              <a:rPr lang="en-US" altLang="zh-TW"/>
              <a:t>think</a:t>
            </a:r>
            <a:r>
              <a:rPr lang="zh-TW" altLang="en-US"/>
              <a:t> </a:t>
            </a:r>
            <a:r>
              <a:rPr lang="en-US" altLang="zh-TW"/>
              <a:t>maybe</a:t>
            </a:r>
            <a:r>
              <a:rPr lang="zh-TW" altLang="en-US"/>
              <a:t> </a:t>
            </a:r>
            <a:r>
              <a:rPr lang="en-US" altLang="zh-TW"/>
              <a:t>you</a:t>
            </a:r>
            <a:r>
              <a:rPr lang="zh-TW" altLang="en-US"/>
              <a:t> </a:t>
            </a:r>
            <a:r>
              <a:rPr lang="en-US" altLang="zh-TW"/>
              <a:t>are</a:t>
            </a:r>
            <a:r>
              <a:rPr lang="zh-TW" altLang="en-US"/>
              <a:t> </a:t>
            </a:r>
            <a:r>
              <a:rPr lang="en-US" altLang="zh-TW"/>
              <a:t>like</a:t>
            </a:r>
            <a:r>
              <a:rPr lang="zh-TW" altLang="en-US"/>
              <a:t> </a:t>
            </a:r>
            <a:r>
              <a:rPr lang="en-US" altLang="zh-TW"/>
              <a:t>me</a:t>
            </a:r>
            <a:r>
              <a:rPr lang="zh-TW" altLang="en-US"/>
              <a:t> </a:t>
            </a:r>
            <a:r>
              <a:rPr lang="en-US" altLang="zh-TW"/>
              <a:t>having</a:t>
            </a:r>
            <a:r>
              <a:rPr lang="zh-TW" altLang="en-US"/>
              <a:t> </a:t>
            </a:r>
            <a:r>
              <a:rPr lang="en-US" altLang="zh-TW"/>
              <a:t>a</a:t>
            </a:r>
            <a:r>
              <a:rPr lang="zh-TW" altLang="en-US"/>
              <a:t> </a:t>
            </a:r>
            <a:r>
              <a:rPr lang="en-US" altLang="zh-TW"/>
              <a:t>lot</a:t>
            </a:r>
            <a:r>
              <a:rPr lang="zh-TW" altLang="en-US"/>
              <a:t> </a:t>
            </a:r>
            <a:r>
              <a:rPr lang="en-US" altLang="zh-TW"/>
              <a:t>of</a:t>
            </a:r>
            <a:r>
              <a:rPr lang="zh-TW" altLang="en-US"/>
              <a:t> </a:t>
            </a:r>
            <a:r>
              <a:rPr lang="en-US" altLang="zh-TW"/>
              <a:t>passion</a:t>
            </a:r>
            <a:r>
              <a:rPr lang="zh-TW" altLang="en-US"/>
              <a:t> </a:t>
            </a:r>
            <a:r>
              <a:rPr lang="en-US" altLang="zh-TW"/>
              <a:t>in</a:t>
            </a:r>
            <a:r>
              <a:rPr lang="zh-TW" altLang="en-US"/>
              <a:t> </a:t>
            </a:r>
            <a:r>
              <a:rPr lang="en-US" altLang="zh-TW"/>
              <a:t>life.</a:t>
            </a:r>
            <a:r>
              <a:rPr lang="zh-TW" altLang="en-US"/>
              <a:t> </a:t>
            </a:r>
            <a:r>
              <a:rPr lang="en-US" altLang="zh-TW"/>
              <a:t>For</a:t>
            </a:r>
            <a:r>
              <a:rPr lang="zh-TW" altLang="en-US"/>
              <a:t> </a:t>
            </a:r>
            <a:r>
              <a:rPr lang="en-US" altLang="zh-TW"/>
              <a:t>example,</a:t>
            </a:r>
            <a:r>
              <a:rPr lang="zh-TW" altLang="en-US"/>
              <a:t> </a:t>
            </a:r>
            <a:r>
              <a:rPr lang="en-US" altLang="zh-TW"/>
              <a:t>I</a:t>
            </a:r>
            <a:r>
              <a:rPr lang="zh-TW" altLang="en-US"/>
              <a:t> </a:t>
            </a:r>
            <a:r>
              <a:rPr lang="en-US" altLang="zh-TW"/>
              <a:t>enjoy</a:t>
            </a:r>
            <a:r>
              <a:rPr lang="zh-TW" altLang="en-US"/>
              <a:t> </a:t>
            </a:r>
            <a:r>
              <a:rPr lang="en-US" altLang="zh-TW"/>
              <a:t>travelling</a:t>
            </a:r>
            <a:r>
              <a:rPr lang="zh-TW" altLang="en-US"/>
              <a:t> </a:t>
            </a:r>
            <a:r>
              <a:rPr lang="en-US" altLang="zh-TW"/>
              <a:t>and</a:t>
            </a:r>
            <a:r>
              <a:rPr lang="zh-TW" altLang="en-US"/>
              <a:t> </a:t>
            </a:r>
            <a:r>
              <a:rPr lang="en-US" altLang="zh-TW"/>
              <a:t>good</a:t>
            </a:r>
            <a:r>
              <a:rPr lang="zh-TW" altLang="en-US"/>
              <a:t> </a:t>
            </a:r>
            <a:r>
              <a:rPr lang="en-US" altLang="zh-TW"/>
              <a:t>food</a:t>
            </a:r>
            <a:r>
              <a:rPr lang="zh-TW" altLang="en-US"/>
              <a:t> </a:t>
            </a:r>
            <a:r>
              <a:rPr lang="en-US" altLang="zh-TW"/>
              <a:t>besides</a:t>
            </a:r>
            <a:r>
              <a:rPr lang="zh-TW" altLang="en-US"/>
              <a:t> </a:t>
            </a:r>
            <a:r>
              <a:rPr lang="en-US" altLang="zh-TW"/>
              <a:t>my</a:t>
            </a:r>
            <a:r>
              <a:rPr lang="zh-TW" altLang="en-US"/>
              <a:t> </a:t>
            </a:r>
            <a:r>
              <a:rPr lang="en-US" altLang="zh-TW"/>
              <a:t>work.</a:t>
            </a:r>
            <a:r>
              <a:rPr lang="zh-TW" altLang="en-US"/>
              <a:t> </a:t>
            </a:r>
            <a:r>
              <a:rPr lang="en-US" altLang="zh-TW"/>
              <a:t>Sure,</a:t>
            </a:r>
            <a:r>
              <a:rPr lang="zh-TW" altLang="en-US"/>
              <a:t> </a:t>
            </a:r>
            <a:r>
              <a:rPr lang="en-US" altLang="zh-TW"/>
              <a:t>I</a:t>
            </a:r>
            <a:r>
              <a:rPr lang="zh-TW" altLang="en-US"/>
              <a:t> </a:t>
            </a:r>
            <a:r>
              <a:rPr lang="en-US" altLang="zh-TW"/>
              <a:t>definitely</a:t>
            </a:r>
            <a:r>
              <a:rPr lang="zh-TW" altLang="en-US"/>
              <a:t> </a:t>
            </a:r>
            <a:r>
              <a:rPr lang="en-US" altLang="zh-TW"/>
              <a:t>take</a:t>
            </a:r>
            <a:r>
              <a:rPr lang="zh-TW" altLang="en-US"/>
              <a:t> </a:t>
            </a:r>
            <a:r>
              <a:rPr lang="en-US" altLang="zh-TW"/>
              <a:t>many</a:t>
            </a:r>
            <a:r>
              <a:rPr lang="zh-TW" altLang="en-US"/>
              <a:t> </a:t>
            </a:r>
            <a:r>
              <a:rPr lang="en-US" altLang="zh-TW"/>
              <a:t>photos</a:t>
            </a:r>
            <a:r>
              <a:rPr lang="zh-TW" altLang="en-US"/>
              <a:t> </a:t>
            </a:r>
            <a:r>
              <a:rPr lang="en-US" altLang="zh-TW"/>
              <a:t>that</a:t>
            </a:r>
            <a:r>
              <a:rPr lang="zh-TW" altLang="en-US"/>
              <a:t> </a:t>
            </a:r>
            <a:r>
              <a:rPr lang="en-US" altLang="zh-TW"/>
              <a:t>eventually</a:t>
            </a:r>
            <a:r>
              <a:rPr lang="zh-TW" altLang="en-US"/>
              <a:t> </a:t>
            </a:r>
            <a:r>
              <a:rPr lang="en-US" altLang="zh-TW"/>
              <a:t>overload</a:t>
            </a:r>
            <a:r>
              <a:rPr lang="zh-TW" altLang="en-US"/>
              <a:t> </a:t>
            </a:r>
            <a:r>
              <a:rPr lang="en-US" altLang="zh-TW"/>
              <a:t>my</a:t>
            </a:r>
            <a:r>
              <a:rPr lang="zh-TW" altLang="en-US"/>
              <a:t> </a:t>
            </a:r>
            <a:r>
              <a:rPr lang="en-US" altLang="zh-TW"/>
              <a:t>phone</a:t>
            </a:r>
            <a:r>
              <a:rPr lang="zh-TW" altLang="en-US"/>
              <a:t> </a:t>
            </a:r>
            <a:r>
              <a:rPr lang="en-US" altLang="zh-TW"/>
              <a:t>or</a:t>
            </a:r>
            <a:r>
              <a:rPr lang="zh-TW" altLang="en-US"/>
              <a:t> </a:t>
            </a:r>
            <a:r>
              <a:rPr lang="en-US" altLang="zh-TW"/>
              <a:t>camera</a:t>
            </a:r>
            <a:r>
              <a:rPr lang="zh-TW" altLang="en-US"/>
              <a:t> </a:t>
            </a:r>
            <a:r>
              <a:rPr lang="en-US" altLang="zh-TW"/>
              <a:t>memory</a:t>
            </a:r>
            <a:r>
              <a:rPr lang="zh-TW" altLang="en-US"/>
              <a:t> </a:t>
            </a:r>
            <a:r>
              <a:rPr lang="en-US" altLang="zh-TW"/>
              <a:t>capacity.</a:t>
            </a:r>
            <a:r>
              <a:rPr lang="zh-TW" altLang="en-US"/>
              <a:t> </a:t>
            </a:r>
            <a:r>
              <a:rPr lang="en-US" altLang="zh-TW"/>
              <a:t>You</a:t>
            </a:r>
            <a:r>
              <a:rPr lang="zh-TW" altLang="en-US"/>
              <a:t> </a:t>
            </a:r>
            <a:r>
              <a:rPr lang="en-US" altLang="zh-TW"/>
              <a:t>might</a:t>
            </a:r>
            <a:r>
              <a:rPr lang="zh-TW" altLang="en-US"/>
              <a:t> </a:t>
            </a:r>
            <a:r>
              <a:rPr lang="en-US" altLang="zh-TW"/>
              <a:t>also</a:t>
            </a:r>
            <a:r>
              <a:rPr lang="zh-TW" altLang="en-US"/>
              <a:t> </a:t>
            </a:r>
            <a:r>
              <a:rPr lang="en-US" altLang="zh-TW"/>
              <a:t>find</a:t>
            </a:r>
            <a:r>
              <a:rPr lang="zh-TW" altLang="en-US"/>
              <a:t> </a:t>
            </a:r>
            <a:r>
              <a:rPr lang="en-US" altLang="zh-TW"/>
              <a:t>copying</a:t>
            </a:r>
            <a:r>
              <a:rPr lang="zh-TW" altLang="en-US"/>
              <a:t> </a:t>
            </a:r>
            <a:r>
              <a:rPr lang="en-US" altLang="zh-TW"/>
              <a:t>and</a:t>
            </a:r>
            <a:r>
              <a:rPr lang="zh-TW" altLang="en-US"/>
              <a:t> </a:t>
            </a:r>
            <a:r>
              <a:rPr lang="en-US" altLang="zh-TW"/>
              <a:t>backing</a:t>
            </a:r>
            <a:r>
              <a:rPr lang="zh-TW" altLang="en-US"/>
              <a:t> </a:t>
            </a:r>
            <a:r>
              <a:rPr lang="en-US" altLang="zh-TW"/>
              <a:t>up</a:t>
            </a:r>
            <a:r>
              <a:rPr lang="zh-TW" altLang="en-US"/>
              <a:t> </a:t>
            </a:r>
            <a:r>
              <a:rPr lang="en-US" altLang="zh-TW"/>
              <a:t>files</a:t>
            </a:r>
            <a:r>
              <a:rPr lang="zh-TW" altLang="en-US"/>
              <a:t> </a:t>
            </a:r>
            <a:r>
              <a:rPr lang="en-US" altLang="zh-TW"/>
              <a:t>that</a:t>
            </a:r>
            <a:r>
              <a:rPr lang="zh-TW" altLang="en-US"/>
              <a:t> </a:t>
            </a:r>
            <a:r>
              <a:rPr lang="en-US" altLang="zh-TW"/>
              <a:t>takes</a:t>
            </a:r>
            <a:r>
              <a:rPr lang="zh-TW" altLang="en-US"/>
              <a:t> </a:t>
            </a:r>
            <a:r>
              <a:rPr lang="en-US" altLang="zh-TW"/>
              <a:t>too</a:t>
            </a:r>
            <a:r>
              <a:rPr lang="zh-TW" altLang="en-US"/>
              <a:t> </a:t>
            </a:r>
            <a:r>
              <a:rPr lang="en-US" altLang="zh-TW"/>
              <a:t>much</a:t>
            </a:r>
            <a:r>
              <a:rPr lang="zh-TW" altLang="en-US"/>
              <a:t> </a:t>
            </a:r>
            <a:r>
              <a:rPr lang="en-US" altLang="zh-TW"/>
              <a:t>of</a:t>
            </a:r>
            <a:r>
              <a:rPr lang="zh-TW" altLang="en-US"/>
              <a:t> </a:t>
            </a:r>
            <a:r>
              <a:rPr lang="en-US" altLang="zh-TW"/>
              <a:t>your</a:t>
            </a:r>
            <a:r>
              <a:rPr lang="zh-TW" altLang="en-US"/>
              <a:t> </a:t>
            </a:r>
            <a:r>
              <a:rPr lang="en-US" altLang="zh-TW"/>
              <a:t>time.</a:t>
            </a:r>
            <a:r>
              <a:rPr lang="zh-TW" altLang="en-US"/>
              <a:t> </a:t>
            </a:r>
            <a:r>
              <a:rPr lang="en-US" altLang="zh-TW"/>
              <a:t>Don't</a:t>
            </a:r>
            <a:r>
              <a:rPr lang="zh-TW" altLang="en-US"/>
              <a:t> </a:t>
            </a:r>
            <a:r>
              <a:rPr lang="en-US" altLang="zh-TW"/>
              <a:t>worry.</a:t>
            </a:r>
            <a:r>
              <a:rPr lang="zh-TW" altLang="en-US"/>
              <a:t> </a:t>
            </a:r>
            <a:r>
              <a:rPr lang="en-US" altLang="zh-TW"/>
              <a:t>TS-233</a:t>
            </a:r>
            <a:r>
              <a:rPr lang="zh-TW" altLang="en-US"/>
              <a:t> </a:t>
            </a:r>
            <a:r>
              <a:rPr lang="en-US" altLang="zh-TW"/>
              <a:t>NAS</a:t>
            </a:r>
            <a:r>
              <a:rPr lang="zh-TW" altLang="en-US"/>
              <a:t> </a:t>
            </a:r>
            <a:r>
              <a:rPr lang="en-US" altLang="zh-TW"/>
              <a:t>can</a:t>
            </a:r>
            <a:r>
              <a:rPr lang="zh-TW" altLang="en-US"/>
              <a:t> </a:t>
            </a:r>
            <a:r>
              <a:rPr lang="en-US" altLang="zh-TW"/>
              <a:t>make</a:t>
            </a:r>
            <a:r>
              <a:rPr lang="zh-TW" altLang="en-US"/>
              <a:t> </a:t>
            </a:r>
            <a:r>
              <a:rPr lang="en-US" altLang="zh-TW"/>
              <a:t>your</a:t>
            </a:r>
            <a:r>
              <a:rPr lang="zh-TW" altLang="en-US"/>
              <a:t> </a:t>
            </a:r>
            <a:r>
              <a:rPr lang="en-US" altLang="zh-TW"/>
              <a:t>life</a:t>
            </a:r>
            <a:r>
              <a:rPr lang="zh-TW" altLang="en-US"/>
              <a:t> </a:t>
            </a:r>
            <a:r>
              <a:rPr lang="en-US" altLang="zh-TW"/>
              <a:t>easier.</a:t>
            </a:r>
            <a:r>
              <a:rPr lang="zh-TW" altLang="en-US"/>
              <a:t> </a:t>
            </a:r>
            <a:r>
              <a:rPr lang="en-US" altLang="zh-TW"/>
              <a:t>Next</a:t>
            </a:r>
            <a:r>
              <a:rPr lang="zh-TW" altLang="en-US"/>
              <a:t> </a:t>
            </a:r>
            <a:r>
              <a:rPr lang="en-US" altLang="zh-TW"/>
              <a:t>section,</a:t>
            </a:r>
            <a:r>
              <a:rPr lang="zh-TW" altLang="en-US"/>
              <a:t> </a:t>
            </a:r>
            <a:r>
              <a:rPr lang="en-US" altLang="zh-TW"/>
              <a:t>I</a:t>
            </a:r>
            <a:r>
              <a:rPr lang="zh-TW" altLang="en-US"/>
              <a:t> </a:t>
            </a:r>
            <a:r>
              <a:rPr lang="en-US" altLang="zh-TW"/>
              <a:t>will</a:t>
            </a:r>
            <a:r>
              <a:rPr lang="zh-TW" altLang="en-US"/>
              <a:t> </a:t>
            </a:r>
            <a:r>
              <a:rPr lang="en-US" altLang="zh-TW"/>
              <a:t>introduce</a:t>
            </a:r>
            <a:r>
              <a:rPr lang="zh-TW" altLang="en-US"/>
              <a:t> </a:t>
            </a:r>
            <a:r>
              <a:rPr lang="en-US" altLang="zh-TW"/>
              <a:t>it</a:t>
            </a:r>
            <a:r>
              <a:rPr lang="zh-TW" altLang="en-US"/>
              <a:t> </a:t>
            </a:r>
            <a:r>
              <a:rPr lang="en-US" altLang="zh-TW"/>
              <a:t>deeply</a:t>
            </a:r>
            <a:r>
              <a:rPr lang="zh-TW" altLang="en-US"/>
              <a:t> </a:t>
            </a:r>
            <a:r>
              <a:rPr lang="en-US" altLang="zh-TW"/>
              <a:t>and</a:t>
            </a:r>
            <a:r>
              <a:rPr lang="zh-TW" altLang="en-US"/>
              <a:t> </a:t>
            </a:r>
            <a:r>
              <a:rPr lang="en-US" altLang="zh-TW"/>
              <a:t>tell</a:t>
            </a:r>
            <a:r>
              <a:rPr lang="zh-TW" altLang="en-US"/>
              <a:t> </a:t>
            </a:r>
            <a:r>
              <a:rPr lang="en-US" altLang="zh-TW"/>
              <a:t>you</a:t>
            </a:r>
            <a:r>
              <a:rPr lang="zh-TW" altLang="en-US"/>
              <a:t> </a:t>
            </a:r>
            <a:r>
              <a:rPr lang="en-US" altLang="zh-TW"/>
              <a:t>why</a:t>
            </a:r>
            <a:r>
              <a:rPr lang="zh-TW" altLang="en-US"/>
              <a:t> </a:t>
            </a:r>
            <a:r>
              <a:rPr lang="en-US" altLang="zh-TW"/>
              <a:t>I</a:t>
            </a:r>
            <a:r>
              <a:rPr lang="zh-TW" altLang="en-US"/>
              <a:t> </a:t>
            </a:r>
            <a:r>
              <a:rPr lang="en-US" altLang="zh-TW"/>
              <a:t>recommend</a:t>
            </a:r>
            <a:r>
              <a:rPr lang="zh-TW" altLang="en-US"/>
              <a:t> </a:t>
            </a:r>
            <a:r>
              <a:rPr lang="en-US" altLang="zh-TW"/>
              <a:t>this</a:t>
            </a:r>
            <a:r>
              <a:rPr lang="zh-TW" altLang="en-US"/>
              <a:t> </a:t>
            </a:r>
            <a:r>
              <a:rPr lang="en-US" altLang="zh-TW"/>
              <a:t>NAS</a:t>
            </a:r>
            <a:r>
              <a:rPr lang="zh-TW" altLang="en-US"/>
              <a:t> </a:t>
            </a:r>
            <a:r>
              <a:rPr lang="en-US" altLang="zh-TW"/>
              <a:t>to</a:t>
            </a:r>
            <a:r>
              <a:rPr lang="zh-TW" altLang="en-US"/>
              <a:t> </a:t>
            </a:r>
            <a:r>
              <a:rPr lang="en-US" altLang="zh-TW"/>
              <a:t>you.</a:t>
            </a:r>
            <a:endParaRPr lang="zh-TW"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normAutofit lnSpcReduction="10000"/>
          </a:bodyPr>
          <a:lstStyle/>
          <a:p>
            <a:pPr marL="541020" lvl="1" indent="-171450">
              <a:lnSpc>
                <a:spcPct val="110000"/>
              </a:lnSpc>
              <a:spcBef>
                <a:spcPts val="600"/>
              </a:spcBef>
              <a:buFont typeface="Arial,Sans-Serif"/>
              <a:buChar char="•"/>
            </a:pPr>
            <a:r>
              <a:rPr lang="zh-TW" altLang="en-US"/>
              <a:t>本次直播從家用與小型辦公室儲存方案困擾點切入，並介紹QNAP NAS可協助你排除那些煩惱? </a:t>
            </a:r>
            <a:r>
              <a:rPr lang="en-US" altLang="zh-TW"/>
              <a:t>TS-233 </a:t>
            </a:r>
            <a:r>
              <a:rPr lang="zh-TW" altLang="en-US"/>
              <a:t>NAS搭載QNAP開發的新一代的 QTS 5.0 作業系統，並支援有NPU AI加速。簡單介紹後進入NAS安裝與初始化環節，讓你無痛開始使用NAS。安裝好之後，說明HBS3資料保護及快照同步，並介紹</a:t>
            </a:r>
            <a:r>
              <a:rPr lang="en-US" altLang="zh-TW"/>
              <a:t>DA Drive Analyzer</a:t>
            </a:r>
            <a:r>
              <a:rPr lang="zh-TW" altLang="en-US"/>
              <a:t>磁碟故障預測。硬體部分的安全顧及後，分享一下軟體資安防護相關軟體。接續就是應用面了，如何使用NAS? 用於哪方面呢? 例如受歡迎的QuMagie AI智慧分類照片, Qsirch全文檢索還有QVR Elite智慧監控等，最後則是超方便的各種手機APP應用，以及NAS應用場景。</a:t>
            </a:r>
            <a:endParaRPr lang="en-US" altLang="zh-TW"/>
          </a:p>
          <a:p>
            <a:pPr lvl="1">
              <a:buNone/>
            </a:pPr>
            <a:r>
              <a:rPr lang="zh-TW"/>
              <a:t>This live streaming starts from the </a:t>
            </a:r>
            <a:r>
              <a:rPr lang="en-US" altLang="zh-TW"/>
              <a:t>common</a:t>
            </a:r>
            <a:r>
              <a:rPr lang="zh-TW" altLang="en-US"/>
              <a:t> </a:t>
            </a:r>
            <a:r>
              <a:rPr lang="zh-TW"/>
              <a:t>issues of home and small office storage solutions and </a:t>
            </a:r>
            <a:r>
              <a:rPr lang="en-US" altLang="zh-TW"/>
              <a:t>I'll</a:t>
            </a:r>
            <a:r>
              <a:rPr lang="zh-TW" altLang="en-US"/>
              <a:t> </a:t>
            </a:r>
            <a:r>
              <a:rPr lang="en-US" altLang="zh-TW"/>
              <a:t>show</a:t>
            </a:r>
            <a:r>
              <a:rPr lang="zh-TW" altLang="en-US"/>
              <a:t> </a:t>
            </a:r>
            <a:r>
              <a:rPr lang="en-US" altLang="zh-TW"/>
              <a:t>y</a:t>
            </a:r>
            <a:r>
              <a:rPr lang="zh-TW"/>
              <a:t>ou</a:t>
            </a:r>
            <a:r>
              <a:rPr lang="zh-TW" altLang="en-US"/>
              <a:t> </a:t>
            </a:r>
            <a:r>
              <a:rPr lang="en-US" altLang="zh-TW"/>
              <a:t>how</a:t>
            </a:r>
            <a:r>
              <a:rPr lang="zh-TW" altLang="en-US"/>
              <a:t> </a:t>
            </a:r>
            <a:r>
              <a:rPr lang="zh-TW"/>
              <a:t>th</a:t>
            </a:r>
            <a:r>
              <a:rPr lang="en-US" altLang="zh-TW"/>
              <a:t>e</a:t>
            </a:r>
            <a:r>
              <a:rPr lang="zh-TW" altLang="en-US"/>
              <a:t> </a:t>
            </a:r>
            <a:r>
              <a:rPr lang="en-US" altLang="zh-TW"/>
              <a:t>l</a:t>
            </a:r>
            <a:r>
              <a:rPr lang="zh-TW"/>
              <a:t>at</a:t>
            </a:r>
            <a:r>
              <a:rPr lang="en-US" altLang="zh-TW" err="1"/>
              <a:t>est</a:t>
            </a:r>
            <a:r>
              <a:rPr lang="zh-TW"/>
              <a:t> QNAP NAS </a:t>
            </a:r>
            <a:r>
              <a:rPr lang="en-US" altLang="zh-TW"/>
              <a:t>TS-233</a:t>
            </a:r>
            <a:r>
              <a:rPr lang="zh-TW" altLang="en-US"/>
              <a:t> </a:t>
            </a:r>
            <a:r>
              <a:rPr lang="zh-TW"/>
              <a:t>can help you solve those </a:t>
            </a:r>
            <a:r>
              <a:rPr lang="en-US" altLang="zh-TW" err="1"/>
              <a:t>probl</a:t>
            </a:r>
            <a:r>
              <a:rPr lang="zh-TW"/>
              <a:t>e</a:t>
            </a:r>
            <a:r>
              <a:rPr lang="en-US" altLang="zh-TW"/>
              <a:t>m</a:t>
            </a:r>
            <a:r>
              <a:rPr lang="zh-TW"/>
              <a:t>s. T</a:t>
            </a:r>
            <a:r>
              <a:rPr lang="en-US" altLang="zh-TW"/>
              <a:t>he</a:t>
            </a:r>
            <a:r>
              <a:rPr lang="zh-TW" altLang="en-US"/>
              <a:t> </a:t>
            </a:r>
            <a:r>
              <a:rPr lang="en-US" altLang="zh-TW"/>
              <a:t>OS</a:t>
            </a:r>
            <a:r>
              <a:rPr lang="zh-TW" altLang="en-US"/>
              <a:t> </a:t>
            </a:r>
            <a:r>
              <a:rPr lang="en-US" altLang="zh-TW"/>
              <a:t>of</a:t>
            </a:r>
            <a:r>
              <a:rPr lang="zh-TW" altLang="en-US"/>
              <a:t> </a:t>
            </a:r>
            <a:r>
              <a:rPr lang="en-US" altLang="zh-TW"/>
              <a:t>T</a:t>
            </a:r>
            <a:r>
              <a:rPr lang="zh-TW"/>
              <a:t>S</a:t>
            </a:r>
            <a:r>
              <a:rPr lang="en-US" altLang="zh-TW"/>
              <a:t>-233 </a:t>
            </a:r>
            <a:r>
              <a:rPr lang="zh-TW"/>
              <a:t>NAS is a new generation of QTS 5.0 operating system developed by QNAP and </a:t>
            </a:r>
            <a:r>
              <a:rPr lang="en-US" altLang="zh-TW"/>
              <a:t>this</a:t>
            </a:r>
            <a:r>
              <a:rPr lang="zh-TW" altLang="en-US"/>
              <a:t> </a:t>
            </a:r>
            <a:r>
              <a:rPr lang="en-US" altLang="zh-TW"/>
              <a:t>model</a:t>
            </a:r>
            <a:r>
              <a:rPr lang="zh-TW" altLang="en-US"/>
              <a:t> </a:t>
            </a:r>
            <a:r>
              <a:rPr lang="zh-TW"/>
              <a:t>support NPU AI acceleration.</a:t>
            </a:r>
          </a:p>
          <a:p>
            <a:pPr lvl="1">
              <a:buNone/>
            </a:pPr>
            <a:r>
              <a:rPr lang="en-US" altLang="zh-TW"/>
              <a:t>Then,</a:t>
            </a:r>
            <a:r>
              <a:rPr lang="zh-TW"/>
              <a:t> </a:t>
            </a:r>
            <a:r>
              <a:rPr lang="en-US" altLang="zh-TW"/>
              <a:t>I‘ll</a:t>
            </a:r>
            <a:r>
              <a:rPr lang="zh-TW" altLang="en-US"/>
              <a:t> </a:t>
            </a:r>
            <a:r>
              <a:rPr lang="en-US" altLang="zh-TW"/>
              <a:t>talk</a:t>
            </a:r>
            <a:r>
              <a:rPr lang="zh-TW" altLang="en-US"/>
              <a:t> </a:t>
            </a:r>
            <a:r>
              <a:rPr lang="en-US" altLang="zh-TW"/>
              <a:t>about</a:t>
            </a:r>
            <a:r>
              <a:rPr lang="zh-TW" altLang="en-US"/>
              <a:t> </a:t>
            </a:r>
            <a:r>
              <a:rPr lang="en-US" altLang="zh-TW"/>
              <a:t>the</a:t>
            </a:r>
            <a:r>
              <a:rPr lang="zh-TW" altLang="en-US"/>
              <a:t> </a:t>
            </a:r>
            <a:r>
              <a:rPr lang="en-US" altLang="zh-TW"/>
              <a:t>NAS</a:t>
            </a:r>
            <a:r>
              <a:rPr lang="zh-TW" altLang="en-US"/>
              <a:t> </a:t>
            </a:r>
            <a:r>
              <a:rPr lang="en-US" altLang="zh-TW"/>
              <a:t>installation,</a:t>
            </a:r>
            <a:r>
              <a:rPr lang="zh-TW" altLang="en-US"/>
              <a:t> </a:t>
            </a:r>
            <a:r>
              <a:rPr lang="en-US" altLang="zh-TW"/>
              <a:t>so</a:t>
            </a:r>
            <a:r>
              <a:rPr lang="zh-TW" altLang="en-US"/>
              <a:t> </a:t>
            </a:r>
            <a:r>
              <a:rPr lang="en-US" altLang="zh-TW"/>
              <a:t>that</a:t>
            </a:r>
            <a:r>
              <a:rPr lang="zh-TW" altLang="en-US"/>
              <a:t> </a:t>
            </a:r>
            <a:r>
              <a:rPr lang="en-US" altLang="zh-TW"/>
              <a:t>you</a:t>
            </a:r>
            <a:r>
              <a:rPr lang="zh-TW" altLang="en-US"/>
              <a:t> </a:t>
            </a:r>
            <a:r>
              <a:rPr lang="en-US" altLang="zh-TW"/>
              <a:t>can</a:t>
            </a:r>
            <a:r>
              <a:rPr lang="zh-TW" altLang="en-US"/>
              <a:t> </a:t>
            </a:r>
            <a:r>
              <a:rPr lang="en-US" altLang="zh-TW"/>
              <a:t>start</a:t>
            </a:r>
            <a:r>
              <a:rPr lang="zh-TW" altLang="en-US"/>
              <a:t> </a:t>
            </a:r>
            <a:r>
              <a:rPr lang="en-US" altLang="zh-TW"/>
              <a:t>using</a:t>
            </a:r>
            <a:r>
              <a:rPr lang="zh-TW" altLang="en-US"/>
              <a:t> </a:t>
            </a:r>
            <a:r>
              <a:rPr lang="en-US" altLang="zh-TW"/>
              <a:t>NAS</a:t>
            </a:r>
            <a:r>
              <a:rPr lang="zh-TW" altLang="en-US"/>
              <a:t> </a:t>
            </a:r>
            <a:r>
              <a:rPr lang="en-US" altLang="zh-TW"/>
              <a:t>without</a:t>
            </a:r>
            <a:r>
              <a:rPr lang="zh-TW" altLang="en-US"/>
              <a:t> </a:t>
            </a:r>
            <a:r>
              <a:rPr lang="en-US" altLang="zh-TW"/>
              <a:t>any</a:t>
            </a:r>
            <a:r>
              <a:rPr lang="zh-TW" altLang="en-US"/>
              <a:t> </a:t>
            </a:r>
            <a:r>
              <a:rPr lang="en-US" altLang="zh-TW"/>
              <a:t>pain.</a:t>
            </a:r>
            <a:r>
              <a:rPr lang="zh-TW" altLang="en-US"/>
              <a:t> </a:t>
            </a:r>
            <a:r>
              <a:rPr lang="en-US" altLang="zh-TW"/>
              <a:t>After</a:t>
            </a:r>
            <a:r>
              <a:rPr lang="zh-TW" altLang="en-US"/>
              <a:t> </a:t>
            </a:r>
            <a:r>
              <a:rPr lang="en-US" altLang="zh-TW"/>
              <a:t>installation,</a:t>
            </a:r>
            <a:r>
              <a:rPr lang="zh-TW" altLang="en-US"/>
              <a:t> </a:t>
            </a:r>
            <a:r>
              <a:rPr lang="en-US" altLang="zh-TW"/>
              <a:t>I’</a:t>
            </a:r>
            <a:r>
              <a:rPr lang="zh-TW"/>
              <a:t>l</a:t>
            </a:r>
            <a:r>
              <a:rPr lang="en-US" altLang="zh-TW"/>
              <a:t>l</a:t>
            </a:r>
            <a:r>
              <a:rPr lang="zh-TW" altLang="en-US"/>
              <a:t> </a:t>
            </a:r>
            <a:r>
              <a:rPr lang="en-US" altLang="zh-TW"/>
              <a:t>ex</a:t>
            </a:r>
            <a:r>
              <a:rPr lang="zh-TW"/>
              <a:t>p</a:t>
            </a:r>
            <a:r>
              <a:rPr lang="en-US" altLang="zh-TW"/>
              <a:t>lain</a:t>
            </a:r>
            <a:r>
              <a:rPr lang="zh-TW"/>
              <a:t> </a:t>
            </a:r>
            <a:r>
              <a:rPr lang="en-US" altLang="zh-TW"/>
              <a:t>HBS3</a:t>
            </a:r>
            <a:r>
              <a:rPr lang="zh-TW" altLang="en-US"/>
              <a:t> </a:t>
            </a:r>
            <a:r>
              <a:rPr lang="en-US" altLang="zh-TW"/>
              <a:t>data</a:t>
            </a:r>
            <a:r>
              <a:rPr lang="zh-TW" altLang="en-US"/>
              <a:t> </a:t>
            </a:r>
            <a:r>
              <a:rPr lang="zh-TW"/>
              <a:t>p</a:t>
            </a:r>
            <a:r>
              <a:rPr lang="en-US" altLang="zh-TW" err="1"/>
              <a:t>rotectio</a:t>
            </a:r>
            <a:r>
              <a:rPr lang="zh-TW"/>
              <a:t>n</a:t>
            </a:r>
            <a:r>
              <a:rPr lang="en-US" altLang="zh-TW"/>
              <a:t>,</a:t>
            </a:r>
            <a:r>
              <a:rPr lang="zh-TW" altLang="en-US"/>
              <a:t> </a:t>
            </a:r>
            <a:r>
              <a:rPr lang="en-US" altLang="zh-TW"/>
              <a:t>snapshot</a:t>
            </a:r>
            <a:r>
              <a:rPr lang="zh-TW" altLang="en-US"/>
              <a:t> </a:t>
            </a:r>
            <a:r>
              <a:rPr lang="en-US" altLang="zh-TW"/>
              <a:t>synch</a:t>
            </a:r>
            <a:r>
              <a:rPr lang="zh-TW"/>
              <a:t>r</a:t>
            </a:r>
            <a:r>
              <a:rPr lang="en-US" altLang="zh-TW" err="1"/>
              <a:t>oni</a:t>
            </a:r>
            <a:r>
              <a:rPr lang="zh-TW"/>
              <a:t>z</a:t>
            </a:r>
            <a:r>
              <a:rPr lang="en-US" altLang="zh-TW" err="1"/>
              <a:t>ation</a:t>
            </a:r>
            <a:r>
              <a:rPr lang="zh-TW" altLang="en-US"/>
              <a:t> </a:t>
            </a:r>
            <a:r>
              <a:rPr lang="en-US" altLang="zh-TW"/>
              <a:t>and</a:t>
            </a:r>
            <a:r>
              <a:rPr lang="zh-TW"/>
              <a:t> </a:t>
            </a:r>
            <a:r>
              <a:rPr lang="en-US" altLang="zh-TW" err="1"/>
              <a:t>th</a:t>
            </a:r>
            <a:r>
              <a:rPr lang="zh-TW"/>
              <a:t>e</a:t>
            </a:r>
            <a:r>
              <a:rPr lang="en-US" altLang="zh-TW"/>
              <a:t>n</a:t>
            </a:r>
            <a:r>
              <a:rPr lang="zh-TW"/>
              <a:t> i</a:t>
            </a:r>
            <a:r>
              <a:rPr lang="en-US" altLang="zh-TW" err="1"/>
              <a:t>nt</a:t>
            </a:r>
            <a:r>
              <a:rPr lang="zh-TW"/>
              <a:t>r</a:t>
            </a:r>
            <a:r>
              <a:rPr lang="en-US" altLang="zh-TW" err="1"/>
              <a:t>oduce</a:t>
            </a:r>
            <a:r>
              <a:rPr lang="zh-TW" altLang="en-US"/>
              <a:t> </a:t>
            </a:r>
            <a:r>
              <a:rPr lang="zh-TW"/>
              <a:t>D</a:t>
            </a:r>
            <a:r>
              <a:rPr lang="en-US" altLang="zh-TW"/>
              <a:t>A</a:t>
            </a:r>
            <a:r>
              <a:rPr lang="zh-TW"/>
              <a:t> D</a:t>
            </a:r>
            <a:r>
              <a:rPr lang="en-US" altLang="zh-TW" err="1"/>
              <a:t>riv</a:t>
            </a:r>
            <a:r>
              <a:rPr lang="zh-TW"/>
              <a:t>e</a:t>
            </a:r>
            <a:r>
              <a:rPr lang="zh-TW" altLang="en-US"/>
              <a:t> </a:t>
            </a:r>
            <a:r>
              <a:rPr lang="zh-TW"/>
              <a:t>A</a:t>
            </a:r>
            <a:r>
              <a:rPr lang="en-US" altLang="zh-TW" err="1"/>
              <a:t>nalyz</a:t>
            </a:r>
            <a:r>
              <a:rPr lang="zh-TW"/>
              <a:t>e</a:t>
            </a:r>
            <a:r>
              <a:rPr lang="en-US" altLang="zh-TW"/>
              <a:t>r</a:t>
            </a:r>
            <a:r>
              <a:rPr lang="zh-TW" altLang="en-US"/>
              <a:t> </a:t>
            </a:r>
            <a:r>
              <a:rPr lang="zh-TW"/>
              <a:t>d</a:t>
            </a:r>
            <a:r>
              <a:rPr lang="en-US" altLang="zh-TW" err="1"/>
              <a:t>isk</a:t>
            </a:r>
            <a:r>
              <a:rPr lang="zh-TW" altLang="en-US"/>
              <a:t> </a:t>
            </a:r>
            <a:r>
              <a:rPr lang="zh-TW"/>
              <a:t>f</a:t>
            </a:r>
            <a:r>
              <a:rPr lang="en-US" altLang="zh-TW" err="1"/>
              <a:t>ailure</a:t>
            </a:r>
            <a:r>
              <a:rPr lang="zh-TW" altLang="en-US"/>
              <a:t> </a:t>
            </a:r>
            <a:r>
              <a:rPr lang="zh-TW"/>
              <a:t>p</a:t>
            </a:r>
            <a:r>
              <a:rPr lang="en-US" altLang="zh-TW"/>
              <a:t>r</a:t>
            </a:r>
            <a:r>
              <a:rPr lang="zh-TW"/>
              <a:t>e</a:t>
            </a:r>
            <a:r>
              <a:rPr lang="en-US" altLang="zh-TW"/>
              <a:t>di</a:t>
            </a:r>
            <a:r>
              <a:rPr lang="zh-TW"/>
              <a:t>ct</a:t>
            </a:r>
            <a:r>
              <a:rPr lang="en-US" altLang="zh-TW"/>
              <a:t>ion.</a:t>
            </a:r>
            <a:r>
              <a:rPr lang="zh-TW" altLang="en-US"/>
              <a:t> </a:t>
            </a:r>
            <a:r>
              <a:rPr lang="en-US" altLang="zh-TW"/>
              <a:t>After</a:t>
            </a:r>
            <a:r>
              <a:rPr lang="zh-TW" altLang="en-US"/>
              <a:t> </a:t>
            </a:r>
            <a:r>
              <a:rPr lang="en-US" altLang="zh-TW"/>
              <a:t>ta</a:t>
            </a:r>
            <a:r>
              <a:rPr lang="zh-TW"/>
              <a:t>l</a:t>
            </a:r>
            <a:r>
              <a:rPr lang="en-US" altLang="zh-TW"/>
              <a:t>king</a:t>
            </a:r>
            <a:r>
              <a:rPr lang="zh-TW" altLang="en-US"/>
              <a:t> </a:t>
            </a:r>
            <a:r>
              <a:rPr lang="en-US" altLang="zh-TW"/>
              <a:t>abo</a:t>
            </a:r>
            <a:r>
              <a:rPr lang="zh-TW"/>
              <a:t>u</a:t>
            </a:r>
            <a:r>
              <a:rPr lang="en-US" altLang="zh-TW"/>
              <a:t>t</a:t>
            </a:r>
            <a:r>
              <a:rPr lang="zh-TW" altLang="en-US"/>
              <a:t> </a:t>
            </a:r>
            <a:r>
              <a:rPr lang="zh-TW"/>
              <a:t>t</a:t>
            </a:r>
            <a:r>
              <a:rPr lang="en-US" altLang="zh-TW"/>
              <a:t>he</a:t>
            </a:r>
            <a:r>
              <a:rPr lang="zh-TW" altLang="en-US"/>
              <a:t> </a:t>
            </a:r>
            <a:r>
              <a:rPr lang="zh-TW"/>
              <a:t>s</a:t>
            </a:r>
            <a:r>
              <a:rPr lang="en-US" altLang="zh-TW" err="1"/>
              <a:t>ecurity</a:t>
            </a:r>
            <a:r>
              <a:rPr lang="zh-TW" altLang="en-US"/>
              <a:t> </a:t>
            </a:r>
            <a:r>
              <a:rPr lang="zh-TW"/>
              <a:t>o</a:t>
            </a:r>
            <a:r>
              <a:rPr lang="en-US" altLang="zh-TW"/>
              <a:t>f</a:t>
            </a:r>
            <a:r>
              <a:rPr lang="zh-TW" altLang="en-US"/>
              <a:t> </a:t>
            </a:r>
            <a:r>
              <a:rPr lang="zh-TW"/>
              <a:t>th</a:t>
            </a:r>
            <a:r>
              <a:rPr lang="en-US" altLang="zh-TW"/>
              <a:t>e</a:t>
            </a:r>
            <a:r>
              <a:rPr lang="zh-TW" altLang="en-US"/>
              <a:t> </a:t>
            </a:r>
            <a:r>
              <a:rPr lang="en-US" altLang="zh-TW" err="1"/>
              <a:t>hardwa</a:t>
            </a:r>
            <a:r>
              <a:rPr lang="zh-TW"/>
              <a:t>r</a:t>
            </a:r>
            <a:r>
              <a:rPr lang="en-US" altLang="zh-TW"/>
              <a:t>e</a:t>
            </a:r>
            <a:r>
              <a:rPr lang="zh-TW" altLang="en-US"/>
              <a:t> </a:t>
            </a:r>
            <a:r>
              <a:rPr lang="zh-TW"/>
              <a:t>p</a:t>
            </a:r>
            <a:r>
              <a:rPr lang="en-US" altLang="zh-TW" err="1"/>
              <a:t>ar</a:t>
            </a:r>
            <a:r>
              <a:rPr lang="zh-TW"/>
              <a:t>t</a:t>
            </a:r>
            <a:r>
              <a:rPr lang="en-US" altLang="zh-TW"/>
              <a:t>,</a:t>
            </a:r>
            <a:r>
              <a:rPr lang="zh-TW" altLang="en-US"/>
              <a:t> </a:t>
            </a:r>
            <a:r>
              <a:rPr lang="en-US" altLang="zh-TW"/>
              <a:t>I</a:t>
            </a:r>
            <a:r>
              <a:rPr lang="zh-TW" altLang="en-US"/>
              <a:t> </a:t>
            </a:r>
            <a:r>
              <a:rPr lang="zh-TW"/>
              <a:t>w</a:t>
            </a:r>
            <a:r>
              <a:rPr lang="en-US" altLang="zh-TW"/>
              <a:t>ill</a:t>
            </a:r>
            <a:r>
              <a:rPr lang="zh-TW" altLang="en-US"/>
              <a:t> </a:t>
            </a:r>
            <a:r>
              <a:rPr lang="en-US" altLang="zh-TW"/>
              <a:t>sha</a:t>
            </a:r>
            <a:r>
              <a:rPr lang="zh-TW"/>
              <a:t>r</a:t>
            </a:r>
            <a:r>
              <a:rPr lang="en-US" altLang="zh-TW"/>
              <a:t>e</a:t>
            </a:r>
            <a:r>
              <a:rPr lang="zh-TW" altLang="en-US"/>
              <a:t> </a:t>
            </a:r>
            <a:r>
              <a:rPr lang="en-US" altLang="zh-TW" err="1"/>
              <a:t>som</a:t>
            </a:r>
            <a:r>
              <a:rPr lang="zh-TW"/>
              <a:t>e</a:t>
            </a:r>
            <a:r>
              <a:rPr lang="zh-TW" altLang="en-US"/>
              <a:t> </a:t>
            </a:r>
            <a:r>
              <a:rPr lang="en-US" altLang="zh-TW"/>
              <a:t>d</a:t>
            </a:r>
            <a:r>
              <a:rPr lang="zh-TW"/>
              <a:t>a</a:t>
            </a:r>
            <a:r>
              <a:rPr lang="en-US" altLang="zh-TW"/>
              <a:t>ta</a:t>
            </a:r>
            <a:r>
              <a:rPr lang="zh-TW"/>
              <a:t> s</a:t>
            </a:r>
            <a:r>
              <a:rPr lang="en-US" altLang="zh-TW" err="1"/>
              <a:t>ecur</a:t>
            </a:r>
            <a:r>
              <a:rPr lang="zh-TW"/>
              <a:t>i</a:t>
            </a:r>
            <a:r>
              <a:rPr lang="en-US" altLang="zh-TW"/>
              <a:t>ty</a:t>
            </a:r>
            <a:r>
              <a:rPr lang="zh-TW" altLang="en-US"/>
              <a:t> </a:t>
            </a:r>
            <a:r>
              <a:rPr lang="zh-TW"/>
              <a:t>s</a:t>
            </a:r>
            <a:r>
              <a:rPr lang="en-US" altLang="zh-TW" err="1"/>
              <a:t>oftwa</a:t>
            </a:r>
            <a:r>
              <a:rPr lang="zh-TW"/>
              <a:t>r</a:t>
            </a:r>
            <a:r>
              <a:rPr lang="en-US" altLang="zh-TW"/>
              <a:t>e</a:t>
            </a:r>
            <a:r>
              <a:rPr lang="zh-TW"/>
              <a:t>.</a:t>
            </a:r>
            <a:endParaRPr lang="zh-TW" altLang="en-US"/>
          </a:p>
          <a:p>
            <a:pPr lvl="1">
              <a:buNone/>
            </a:pPr>
            <a:r>
              <a:rPr lang="en-US" altLang="zh-TW"/>
              <a:t>Finally,</a:t>
            </a:r>
            <a:r>
              <a:rPr lang="zh-TW"/>
              <a:t> w</a:t>
            </a:r>
            <a:r>
              <a:rPr lang="en-US" altLang="zh-TW"/>
              <a:t>e</a:t>
            </a:r>
            <a:r>
              <a:rPr lang="zh-TW" altLang="en-US"/>
              <a:t> </a:t>
            </a:r>
            <a:r>
              <a:rPr lang="en-US" altLang="zh-TW" err="1"/>
              <a:t>wi</a:t>
            </a:r>
            <a:r>
              <a:rPr lang="zh-TW"/>
              <a:t>l</a:t>
            </a:r>
            <a:r>
              <a:rPr lang="en-US" altLang="zh-TW"/>
              <a:t>l</a:t>
            </a:r>
            <a:r>
              <a:rPr lang="zh-TW" altLang="en-US"/>
              <a:t> </a:t>
            </a:r>
            <a:r>
              <a:rPr lang="zh-TW"/>
              <a:t>t</a:t>
            </a:r>
            <a:r>
              <a:rPr lang="en-US" altLang="zh-TW" err="1"/>
              <a:t>alk</a:t>
            </a:r>
            <a:r>
              <a:rPr lang="zh-TW" altLang="en-US"/>
              <a:t> </a:t>
            </a:r>
            <a:r>
              <a:rPr lang="zh-TW"/>
              <a:t>a</a:t>
            </a:r>
            <a:r>
              <a:rPr lang="en-US" altLang="zh-TW"/>
              <a:t>bout</a:t>
            </a:r>
            <a:r>
              <a:rPr lang="zh-TW"/>
              <a:t> </a:t>
            </a:r>
            <a:r>
              <a:rPr lang="en-US" altLang="zh-TW"/>
              <a:t>the</a:t>
            </a:r>
            <a:r>
              <a:rPr lang="zh-TW" altLang="en-US"/>
              <a:t> </a:t>
            </a:r>
            <a:r>
              <a:rPr lang="en-US" altLang="zh-TW"/>
              <a:t>ap</a:t>
            </a:r>
            <a:r>
              <a:rPr lang="zh-TW"/>
              <a:t>p</a:t>
            </a:r>
            <a:r>
              <a:rPr lang="en-US" altLang="zh-TW" err="1"/>
              <a:t>lications</a:t>
            </a:r>
            <a:r>
              <a:rPr lang="zh-TW" altLang="en-US"/>
              <a:t> </a:t>
            </a:r>
            <a:r>
              <a:rPr lang="zh-TW"/>
              <a:t>o</a:t>
            </a:r>
            <a:r>
              <a:rPr lang="en-US" altLang="zh-TW"/>
              <a:t>f</a:t>
            </a:r>
            <a:r>
              <a:rPr lang="zh-TW"/>
              <a:t> </a:t>
            </a:r>
            <a:r>
              <a:rPr lang="en-US" altLang="zh-TW"/>
              <a:t>NAS.</a:t>
            </a:r>
            <a:r>
              <a:rPr lang="zh-TW" altLang="en-US"/>
              <a:t> </a:t>
            </a:r>
            <a:r>
              <a:rPr lang="en-US" altLang="zh-TW"/>
              <a:t>What</a:t>
            </a:r>
            <a:r>
              <a:rPr lang="zh-TW" altLang="en-US"/>
              <a:t> </a:t>
            </a:r>
            <a:r>
              <a:rPr lang="en-US" altLang="zh-TW" err="1"/>
              <a:t>i</a:t>
            </a:r>
            <a:r>
              <a:rPr lang="zh-TW"/>
              <a:t>s i</a:t>
            </a:r>
            <a:r>
              <a:rPr lang="en-US" altLang="zh-TW"/>
              <a:t>t</a:t>
            </a:r>
            <a:r>
              <a:rPr lang="zh-TW" altLang="en-US"/>
              <a:t> </a:t>
            </a:r>
            <a:r>
              <a:rPr lang="en-US" altLang="zh-TW"/>
              <a:t>u</a:t>
            </a:r>
            <a:r>
              <a:rPr lang="zh-TW"/>
              <a:t>s</a:t>
            </a:r>
            <a:r>
              <a:rPr lang="en-US" altLang="zh-TW"/>
              <a:t>ed</a:t>
            </a:r>
            <a:r>
              <a:rPr lang="zh-TW" altLang="en-US"/>
              <a:t> </a:t>
            </a:r>
            <a:r>
              <a:rPr lang="en-US" altLang="zh-TW"/>
              <a:t>for?</a:t>
            </a:r>
            <a:r>
              <a:rPr lang="zh-TW" altLang="en-US"/>
              <a:t> </a:t>
            </a:r>
            <a:r>
              <a:rPr lang="en-US" altLang="zh-TW"/>
              <a:t>For</a:t>
            </a:r>
            <a:r>
              <a:rPr lang="zh-TW" altLang="en-US"/>
              <a:t> </a:t>
            </a:r>
            <a:r>
              <a:rPr lang="en-US" altLang="zh-TW"/>
              <a:t>example,</a:t>
            </a:r>
            <a:r>
              <a:rPr lang="zh-TW" altLang="en-US"/>
              <a:t> </a:t>
            </a:r>
            <a:r>
              <a:rPr lang="en-US" altLang="zh-TW"/>
              <a:t>the</a:t>
            </a:r>
            <a:r>
              <a:rPr lang="zh-TW" altLang="en-US"/>
              <a:t> </a:t>
            </a:r>
            <a:r>
              <a:rPr lang="en-US" altLang="zh-TW"/>
              <a:t>popular</a:t>
            </a:r>
            <a:r>
              <a:rPr lang="zh-TW" altLang="en-US"/>
              <a:t> </a:t>
            </a:r>
            <a:r>
              <a:rPr lang="en-US" altLang="zh-TW" err="1"/>
              <a:t>QuMagie</a:t>
            </a:r>
            <a:r>
              <a:rPr lang="zh-TW" altLang="en-US"/>
              <a:t> </a:t>
            </a:r>
            <a:r>
              <a:rPr lang="en-US" altLang="zh-TW"/>
              <a:t>AI-powered</a:t>
            </a:r>
            <a:r>
              <a:rPr lang="zh-TW" altLang="en-US"/>
              <a:t> </a:t>
            </a:r>
            <a:r>
              <a:rPr lang="en-US" altLang="zh-TW"/>
              <a:t>image</a:t>
            </a:r>
            <a:r>
              <a:rPr lang="zh-TW" altLang="en-US"/>
              <a:t> </a:t>
            </a:r>
            <a:r>
              <a:rPr lang="en-US" altLang="zh-TW"/>
              <a:t>classification,</a:t>
            </a:r>
            <a:r>
              <a:rPr lang="zh-TW" altLang="en-US"/>
              <a:t> </a:t>
            </a:r>
            <a:r>
              <a:rPr lang="en-US" altLang="zh-TW" err="1"/>
              <a:t>Qsirch</a:t>
            </a:r>
            <a:r>
              <a:rPr lang="zh-TW" altLang="en-US"/>
              <a:t> </a:t>
            </a:r>
            <a:r>
              <a:rPr lang="en-US" altLang="zh-TW"/>
              <a:t>and</a:t>
            </a:r>
            <a:r>
              <a:rPr lang="zh-TW" altLang="en-US"/>
              <a:t> </a:t>
            </a:r>
            <a:r>
              <a:rPr lang="en-US" altLang="zh-TW"/>
              <a:t>QVR</a:t>
            </a:r>
            <a:r>
              <a:rPr lang="zh-TW" altLang="en-US"/>
              <a:t> </a:t>
            </a:r>
            <a:r>
              <a:rPr lang="en-US" altLang="zh-TW"/>
              <a:t>Elite</a:t>
            </a:r>
            <a:r>
              <a:rPr lang="zh-TW" altLang="en-US"/>
              <a:t> </a:t>
            </a:r>
            <a:r>
              <a:rPr lang="en-US" altLang="zh-TW"/>
              <a:t>smart</a:t>
            </a:r>
            <a:r>
              <a:rPr lang="zh-TW" altLang="en-US"/>
              <a:t> </a:t>
            </a:r>
            <a:r>
              <a:rPr lang="en-US" altLang="zh-TW"/>
              <a:t>surveillance</a:t>
            </a:r>
            <a:r>
              <a:rPr lang="zh-TW" altLang="en-US"/>
              <a:t> </a:t>
            </a:r>
            <a:r>
              <a:rPr lang="en-US" altLang="zh-TW"/>
              <a:t>system.</a:t>
            </a:r>
            <a:r>
              <a:rPr lang="zh-TW" altLang="en-US"/>
              <a:t> </a:t>
            </a:r>
            <a:r>
              <a:rPr lang="en-US" altLang="zh-TW"/>
              <a:t>Last</a:t>
            </a:r>
            <a:r>
              <a:rPr lang="zh-TW" altLang="en-US"/>
              <a:t> </a:t>
            </a:r>
            <a:r>
              <a:rPr lang="en-US" altLang="zh-TW"/>
              <a:t>but</a:t>
            </a:r>
            <a:r>
              <a:rPr lang="zh-TW" altLang="en-US"/>
              <a:t> </a:t>
            </a:r>
            <a:r>
              <a:rPr lang="en-US" altLang="zh-TW"/>
              <a:t>not</a:t>
            </a:r>
            <a:r>
              <a:rPr lang="zh-TW" altLang="en-US"/>
              <a:t> </a:t>
            </a:r>
            <a:r>
              <a:rPr lang="en-US" altLang="zh-TW"/>
              <a:t>least,</a:t>
            </a:r>
            <a:r>
              <a:rPr lang="zh-TW" altLang="en-US"/>
              <a:t> </a:t>
            </a:r>
            <a:r>
              <a:rPr lang="en-US" altLang="zh-TW"/>
              <a:t>I'll</a:t>
            </a:r>
            <a:r>
              <a:rPr lang="zh-TW" altLang="en-US"/>
              <a:t> </a:t>
            </a:r>
            <a:r>
              <a:rPr lang="en-US" altLang="zh-TW"/>
              <a:t>show</a:t>
            </a:r>
            <a:r>
              <a:rPr lang="zh-TW" altLang="en-US"/>
              <a:t> </a:t>
            </a:r>
            <a:r>
              <a:rPr lang="en-US" altLang="zh-TW"/>
              <a:t>you</a:t>
            </a:r>
            <a:r>
              <a:rPr lang="zh-TW" altLang="en-US"/>
              <a:t> </a:t>
            </a:r>
            <a:r>
              <a:rPr lang="en-US" altLang="zh-TW"/>
              <a:t>some</a:t>
            </a:r>
            <a:r>
              <a:rPr lang="zh-TW" altLang="en-US"/>
              <a:t> </a:t>
            </a:r>
            <a:r>
              <a:rPr lang="en-US" altLang="zh-TW"/>
              <a:t>useful</a:t>
            </a:r>
            <a:r>
              <a:rPr lang="zh-TW" altLang="en-US"/>
              <a:t> </a:t>
            </a:r>
            <a:r>
              <a:rPr lang="en-US" altLang="zh-TW"/>
              <a:t>mobile</a:t>
            </a:r>
            <a:r>
              <a:rPr lang="zh-TW" altLang="en-US"/>
              <a:t> </a:t>
            </a:r>
            <a:r>
              <a:rPr lang="en-US" altLang="zh-TW"/>
              <a:t>APP</a:t>
            </a:r>
            <a:r>
              <a:rPr lang="zh-TW" altLang="en-US"/>
              <a:t> </a:t>
            </a:r>
            <a:r>
              <a:rPr lang="en-US" altLang="zh-TW"/>
              <a:t>to</a:t>
            </a:r>
            <a:r>
              <a:rPr lang="zh-TW" altLang="en-US"/>
              <a:t> </a:t>
            </a:r>
            <a:r>
              <a:rPr lang="en-US" altLang="zh-TW"/>
              <a:t>make</a:t>
            </a:r>
            <a:r>
              <a:rPr lang="zh-TW" altLang="en-US"/>
              <a:t> </a:t>
            </a:r>
            <a:r>
              <a:rPr lang="en-US" altLang="zh-TW"/>
              <a:t>your</a:t>
            </a:r>
            <a:r>
              <a:rPr lang="zh-TW" altLang="en-US"/>
              <a:t> </a:t>
            </a:r>
            <a:r>
              <a:rPr lang="en-US" altLang="zh-TW"/>
              <a:t>backup</a:t>
            </a:r>
            <a:r>
              <a:rPr lang="zh-TW" altLang="en-US"/>
              <a:t> </a:t>
            </a:r>
            <a:r>
              <a:rPr lang="en-US" altLang="zh-TW"/>
              <a:t>process</a:t>
            </a:r>
            <a:r>
              <a:rPr lang="zh-TW" altLang="en-US"/>
              <a:t> </a:t>
            </a:r>
            <a:r>
              <a:rPr lang="en-US" altLang="zh-TW"/>
              <a:t>painless,</a:t>
            </a:r>
            <a:r>
              <a:rPr lang="zh-TW" altLang="en-US"/>
              <a:t> </a:t>
            </a:r>
            <a:r>
              <a:rPr lang="en-US" altLang="zh-TW"/>
              <a:t>and</a:t>
            </a:r>
            <a:r>
              <a:rPr lang="zh-TW" altLang="en-US"/>
              <a:t> </a:t>
            </a:r>
            <a:r>
              <a:rPr lang="en-US" altLang="zh-TW"/>
              <a:t>NAS</a:t>
            </a:r>
            <a:r>
              <a:rPr lang="zh-TW" altLang="en-US"/>
              <a:t> </a:t>
            </a:r>
            <a:r>
              <a:rPr lang="en-US" altLang="zh-TW"/>
              <a:t>use</a:t>
            </a:r>
            <a:r>
              <a:rPr lang="zh-TW" altLang="en-US"/>
              <a:t> </a:t>
            </a:r>
            <a:r>
              <a:rPr lang="en-US" altLang="zh-TW"/>
              <a:t>case</a:t>
            </a:r>
            <a:r>
              <a:rPr lang="zh-TW" altLang="en-US"/>
              <a:t> </a:t>
            </a:r>
            <a:r>
              <a:rPr lang="en-US" altLang="zh-TW"/>
              <a:t>scenarios.</a:t>
            </a:r>
            <a:endParaRPr lang="zh-TW" altLang="en-US"/>
          </a:p>
          <a:p>
            <a:pPr lvl="1">
              <a:buNone/>
            </a:pPr>
            <a:endParaRPr lang="zh-TW" altLang="en-US"/>
          </a:p>
          <a:p>
            <a:pPr marL="369570" lvl="1" indent="0">
              <a:lnSpc>
                <a:spcPct val="110000"/>
              </a:lnSpc>
              <a:spcBef>
                <a:spcPts val="600"/>
              </a:spcBef>
              <a:buNone/>
            </a:pPr>
            <a:endParaRPr lang="en-US" altLang="zh-TW"/>
          </a:p>
          <a:p>
            <a:pPr marL="369570" lvl="1" indent="0">
              <a:lnSpc>
                <a:spcPct val="110000"/>
              </a:lnSpc>
              <a:spcBef>
                <a:spcPts val="600"/>
              </a:spcBef>
              <a:buNone/>
            </a:pPr>
            <a:endParaRPr lang="zh-TW" altLang="en-US"/>
          </a:p>
          <a:p>
            <a:pPr marL="158750" indent="0">
              <a:buNone/>
            </a:pPr>
            <a:endParaRPr lang="zh-TW" altLang="en-US"/>
          </a:p>
        </p:txBody>
      </p:sp>
      <p:sp>
        <p:nvSpPr>
          <p:cNvPr id="4" name="投影片編號版面配置區 3"/>
          <p:cNvSpPr>
            <a:spLocks noGrp="1"/>
          </p:cNvSpPr>
          <p:nvPr>
            <p:ph type="sldNum" sz="quarter" idx="10"/>
          </p:nvPr>
        </p:nvSpPr>
        <p:spPr>
          <a:xfrm>
            <a:off x="3884613" y="8685213"/>
            <a:ext cx="2971800" cy="457200"/>
          </a:xfrm>
          <a:prstGeom prst="rect">
            <a:avLst/>
          </a:prstGeom>
        </p:spPr>
        <p:txBody>
          <a:bodyPr/>
          <a:lstStyle/>
          <a:p>
            <a:fld id="{B9188E17-E6CD-41E0-BF19-5DA72BB7201F}" type="slidenum">
              <a:rPr lang="zh-TW" altLang="en-US" smtClean="0"/>
              <a:pPr/>
              <a:t>3</a:t>
            </a:fld>
            <a:endParaRPr lang="zh-TW"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normAutofit/>
          </a:bodyPr>
          <a:lstStyle/>
          <a:p>
            <a:pPr marL="158750" indent="0">
              <a:buNone/>
            </a:pPr>
            <a:r>
              <a:rPr lang="zh-TW" altLang="en-US"/>
              <a:t>你有這樣的困擾嗎</a:t>
            </a:r>
            <a:r>
              <a:rPr lang="en-US" altLang="zh-TW"/>
              <a:t>?</a:t>
            </a:r>
            <a:r>
              <a:rPr lang="zh-TW" altLang="en-US"/>
              <a:t> 照片影片或是文件與資料又多又大，因為這樣你買了很多隨身碟與外接盒來進行備份，但總是不知道檔案在哪一個位置。且隨身碟體積太小可能直接遺失，這時你寶貴的資料就歸天了。如果你記憶力很好，知道需要的檔案在哪顆外接硬碟中，運氣也很好外接裝置沒有損壞，接上電腦就會進入下一個煩惱的循環。就是檔案大海撈針那!，超難找到所需檔案的是不是?! 另外如果你想要有超值的家庭監控方案，或家庭自動化方案的超值選擇，往下聽就對了。</a:t>
            </a:r>
            <a:endParaRPr lang="zh-TW"/>
          </a:p>
          <a:p>
            <a:pPr>
              <a:buNone/>
            </a:pPr>
            <a:r>
              <a:rPr lang="zh-TW"/>
              <a:t>Do you have trouble</a:t>
            </a:r>
            <a:r>
              <a:rPr lang="zh-TW" altLang="en-US"/>
              <a:t> </a:t>
            </a:r>
            <a:r>
              <a:rPr lang="en-US" altLang="zh-TW"/>
              <a:t>finding</a:t>
            </a:r>
            <a:r>
              <a:rPr lang="zh-TW" altLang="en-US"/>
              <a:t> </a:t>
            </a:r>
            <a:r>
              <a:rPr lang="en-US" altLang="zh-TW"/>
              <a:t>specific</a:t>
            </a:r>
            <a:r>
              <a:rPr lang="zh-TW" altLang="en-US"/>
              <a:t> </a:t>
            </a:r>
            <a:r>
              <a:rPr lang="en-US" altLang="zh-TW"/>
              <a:t>files</a:t>
            </a:r>
            <a:r>
              <a:rPr lang="zh-TW" altLang="en-US"/>
              <a:t> </a:t>
            </a:r>
            <a:r>
              <a:rPr lang="en-US" altLang="zh-TW"/>
              <a:t>or</a:t>
            </a:r>
            <a:r>
              <a:rPr lang="zh-TW" altLang="en-US"/>
              <a:t> </a:t>
            </a:r>
            <a:r>
              <a:rPr lang="en-US" altLang="zh-TW"/>
              <a:t>photos</a:t>
            </a:r>
            <a:r>
              <a:rPr lang="zh-TW" altLang="en-US"/>
              <a:t> </a:t>
            </a:r>
            <a:r>
              <a:rPr lang="en-US" altLang="zh-TW"/>
              <a:t>among</a:t>
            </a:r>
            <a:r>
              <a:rPr lang="zh-TW" altLang="en-US"/>
              <a:t> </a:t>
            </a:r>
            <a:r>
              <a:rPr lang="en-US" altLang="zh-TW"/>
              <a:t>all</a:t>
            </a:r>
            <a:r>
              <a:rPr lang="zh-TW" altLang="en-US"/>
              <a:t> </a:t>
            </a:r>
            <a:r>
              <a:rPr lang="en-US" altLang="zh-TW"/>
              <a:t>your</a:t>
            </a:r>
            <a:r>
              <a:rPr lang="zh-TW" altLang="en-US"/>
              <a:t> </a:t>
            </a:r>
            <a:r>
              <a:rPr lang="en-US" altLang="zh-TW"/>
              <a:t>storage</a:t>
            </a:r>
            <a:r>
              <a:rPr lang="zh-TW" altLang="en-US"/>
              <a:t> </a:t>
            </a:r>
            <a:r>
              <a:rPr lang="en-US" altLang="zh-TW"/>
              <a:t>devices</a:t>
            </a:r>
            <a:r>
              <a:rPr lang="zh-TW"/>
              <a:t>? T</a:t>
            </a:r>
            <a:r>
              <a:rPr lang="en-US" altLang="zh-TW"/>
              <a:t>o</a:t>
            </a:r>
            <a:r>
              <a:rPr lang="zh-TW" altLang="en-US"/>
              <a:t> </a:t>
            </a:r>
            <a:r>
              <a:rPr lang="en-US" altLang="zh-TW"/>
              <a:t>sav</a:t>
            </a:r>
            <a:r>
              <a:rPr lang="zh-TW"/>
              <a:t>e </a:t>
            </a:r>
            <a:r>
              <a:rPr lang="en-US" altLang="zh-TW"/>
              <a:t>all</a:t>
            </a:r>
            <a:r>
              <a:rPr lang="zh-TW" altLang="en-US"/>
              <a:t> </a:t>
            </a:r>
            <a:r>
              <a:rPr lang="en-US" altLang="zh-TW"/>
              <a:t>of</a:t>
            </a:r>
            <a:r>
              <a:rPr lang="zh-TW" altLang="en-US"/>
              <a:t> </a:t>
            </a:r>
            <a:r>
              <a:rPr lang="en-US" altLang="zh-TW"/>
              <a:t>your</a:t>
            </a:r>
            <a:r>
              <a:rPr lang="zh-TW" altLang="en-US"/>
              <a:t> </a:t>
            </a:r>
            <a:r>
              <a:rPr lang="zh-TW"/>
              <a:t>photos, videos, or files, you bought a lot of pen drives or hard drive enclosures for backup, but </a:t>
            </a:r>
            <a:r>
              <a:rPr lang="en-US" altLang="zh-TW"/>
              <a:t>after</a:t>
            </a:r>
            <a:r>
              <a:rPr lang="zh-TW" altLang="en-US"/>
              <a:t> </a:t>
            </a:r>
            <a:r>
              <a:rPr lang="en-US" altLang="zh-TW"/>
              <a:t>a</a:t>
            </a:r>
            <a:r>
              <a:rPr lang="zh-TW" altLang="en-US"/>
              <a:t> </a:t>
            </a:r>
            <a:r>
              <a:rPr lang="en-US" altLang="zh-TW"/>
              <a:t>while,</a:t>
            </a:r>
            <a:r>
              <a:rPr lang="zh-TW" altLang="en-US"/>
              <a:t> </a:t>
            </a:r>
            <a:r>
              <a:rPr lang="zh-TW"/>
              <a:t>you are not sure where the file</a:t>
            </a:r>
            <a:r>
              <a:rPr lang="zh-TW" altLang="en-US"/>
              <a:t> </a:t>
            </a:r>
            <a:r>
              <a:rPr lang="en-US" altLang="zh-TW"/>
              <a:t>is</a:t>
            </a:r>
            <a:r>
              <a:rPr lang="zh-TW"/>
              <a:t>. You know that the pen drives </a:t>
            </a:r>
            <a:r>
              <a:rPr lang="en-US" altLang="zh-TW"/>
              <a:t>are</a:t>
            </a:r>
            <a:r>
              <a:rPr lang="zh-TW" altLang="en-US"/>
              <a:t> </a:t>
            </a:r>
            <a:r>
              <a:rPr lang="zh-TW"/>
              <a:t>very tiny </a:t>
            </a:r>
            <a:r>
              <a:rPr lang="en-US" altLang="zh-TW"/>
              <a:t>and</a:t>
            </a:r>
            <a:r>
              <a:rPr lang="zh-TW" altLang="en-US"/>
              <a:t> </a:t>
            </a:r>
            <a:r>
              <a:rPr lang="zh-TW"/>
              <a:t>easy to lose and </a:t>
            </a:r>
            <a:r>
              <a:rPr lang="en-US" altLang="zh-TW"/>
              <a:t>the</a:t>
            </a:r>
            <a:r>
              <a:rPr lang="zh-TW" altLang="en-US"/>
              <a:t> </a:t>
            </a:r>
            <a:r>
              <a:rPr lang="zh-TW"/>
              <a:t>enclosure </a:t>
            </a:r>
            <a:r>
              <a:rPr lang="en-US" altLang="zh-TW"/>
              <a:t>can</a:t>
            </a:r>
            <a:r>
              <a:rPr lang="zh-TW" altLang="en-US"/>
              <a:t> </a:t>
            </a:r>
            <a:r>
              <a:rPr lang="zh-TW"/>
              <a:t>a</a:t>
            </a:r>
            <a:r>
              <a:rPr lang="en-US" altLang="zh-TW"/>
              <a:t>l</a:t>
            </a:r>
            <a:r>
              <a:rPr lang="zh-TW"/>
              <a:t>so b</a:t>
            </a:r>
            <a:r>
              <a:rPr lang="en-US" altLang="zh-TW"/>
              <a:t>e</a:t>
            </a:r>
            <a:r>
              <a:rPr lang="zh-TW" altLang="en-US"/>
              <a:t> </a:t>
            </a:r>
            <a:r>
              <a:rPr lang="en-US" altLang="zh-TW"/>
              <a:t>b</a:t>
            </a:r>
            <a:r>
              <a:rPr lang="zh-TW"/>
              <a:t>r</a:t>
            </a:r>
            <a:r>
              <a:rPr lang="en-US" altLang="zh-TW" err="1"/>
              <a:t>oken</a:t>
            </a:r>
            <a:r>
              <a:rPr lang="zh-TW" altLang="en-US"/>
              <a:t> </a:t>
            </a:r>
            <a:r>
              <a:rPr lang="en-US" altLang="zh-TW"/>
              <a:t>quite</a:t>
            </a:r>
            <a:r>
              <a:rPr lang="zh-TW" altLang="en-US"/>
              <a:t> </a:t>
            </a:r>
            <a:r>
              <a:rPr lang="en-US" altLang="zh-TW"/>
              <a:t>e</a:t>
            </a:r>
            <a:r>
              <a:rPr lang="zh-TW"/>
              <a:t>a</a:t>
            </a:r>
            <a:r>
              <a:rPr lang="en-US" altLang="zh-TW" err="1"/>
              <a:t>sily</a:t>
            </a:r>
            <a:r>
              <a:rPr lang="zh-TW"/>
              <a:t>. If th</a:t>
            </a:r>
            <a:r>
              <a:rPr lang="en-US" altLang="zh-TW" err="1"/>
              <a:t>ose</a:t>
            </a:r>
            <a:r>
              <a:rPr lang="zh-TW" altLang="en-US"/>
              <a:t> </a:t>
            </a:r>
            <a:r>
              <a:rPr lang="en-US" altLang="zh-TW"/>
              <a:t>situ</a:t>
            </a:r>
            <a:r>
              <a:rPr lang="zh-TW"/>
              <a:t>at</a:t>
            </a:r>
            <a:r>
              <a:rPr lang="en-US" altLang="zh-TW"/>
              <a:t>ions</a:t>
            </a:r>
            <a:r>
              <a:rPr lang="zh-TW"/>
              <a:t> happen, your precious data will be gone.</a:t>
            </a:r>
          </a:p>
          <a:p>
            <a:pPr>
              <a:buNone/>
            </a:pPr>
            <a:r>
              <a:rPr lang="en-US" altLang="zh-TW"/>
              <a:t>If</a:t>
            </a:r>
            <a:r>
              <a:rPr lang="zh-TW" altLang="en-US"/>
              <a:t> </a:t>
            </a:r>
            <a:r>
              <a:rPr lang="en-US" altLang="zh-TW"/>
              <a:t>you</a:t>
            </a:r>
            <a:r>
              <a:rPr lang="zh-TW" altLang="en-US"/>
              <a:t> </a:t>
            </a:r>
            <a:r>
              <a:rPr lang="en-US" altLang="zh-TW"/>
              <a:t>have</a:t>
            </a:r>
            <a:r>
              <a:rPr lang="zh-TW" altLang="en-US"/>
              <a:t> </a:t>
            </a:r>
            <a:r>
              <a:rPr lang="en-US" altLang="zh-TW"/>
              <a:t>a</a:t>
            </a:r>
            <a:r>
              <a:rPr lang="zh-TW" altLang="en-US"/>
              <a:t> </a:t>
            </a:r>
            <a:r>
              <a:rPr lang="en-US" altLang="zh-TW"/>
              <a:t>good</a:t>
            </a:r>
            <a:r>
              <a:rPr lang="zh-TW" altLang="en-US"/>
              <a:t> </a:t>
            </a:r>
            <a:r>
              <a:rPr lang="en-US" altLang="zh-TW"/>
              <a:t>memory,</a:t>
            </a:r>
            <a:r>
              <a:rPr lang="zh-TW" altLang="en-US"/>
              <a:t> </a:t>
            </a:r>
            <a:r>
              <a:rPr lang="en-US" altLang="zh-TW"/>
              <a:t>you</a:t>
            </a:r>
            <a:r>
              <a:rPr lang="zh-TW" altLang="en-US"/>
              <a:t> </a:t>
            </a:r>
            <a:r>
              <a:rPr lang="en-US" altLang="zh-TW"/>
              <a:t>know</a:t>
            </a:r>
            <a:r>
              <a:rPr lang="zh-TW" altLang="en-US"/>
              <a:t> </a:t>
            </a:r>
            <a:r>
              <a:rPr lang="en-US" altLang="zh-TW"/>
              <a:t>where</a:t>
            </a:r>
            <a:r>
              <a:rPr lang="zh-TW" altLang="en-US"/>
              <a:t> </a:t>
            </a:r>
            <a:r>
              <a:rPr lang="en-US" altLang="zh-TW"/>
              <a:t>to</a:t>
            </a:r>
            <a:r>
              <a:rPr lang="zh-TW" altLang="en-US"/>
              <a:t> </a:t>
            </a:r>
            <a:r>
              <a:rPr lang="en-US" altLang="zh-TW"/>
              <a:t>find</a:t>
            </a:r>
            <a:r>
              <a:rPr lang="zh-TW" altLang="en-US"/>
              <a:t> </a:t>
            </a:r>
            <a:r>
              <a:rPr lang="en-US" altLang="zh-TW"/>
              <a:t>the</a:t>
            </a:r>
            <a:r>
              <a:rPr lang="zh-TW" altLang="en-US"/>
              <a:t> </a:t>
            </a:r>
            <a:r>
              <a:rPr lang="en-US" altLang="zh-TW"/>
              <a:t>file</a:t>
            </a:r>
            <a:r>
              <a:rPr lang="zh-TW" altLang="en-US"/>
              <a:t> </a:t>
            </a:r>
            <a:r>
              <a:rPr lang="en-US" altLang="zh-TW"/>
              <a:t>you</a:t>
            </a:r>
            <a:r>
              <a:rPr lang="zh-TW" altLang="en-US"/>
              <a:t> </a:t>
            </a:r>
            <a:r>
              <a:rPr lang="en-US" altLang="zh-TW"/>
              <a:t>want</a:t>
            </a:r>
            <a:r>
              <a:rPr lang="zh-TW" altLang="en-US"/>
              <a:t> </a:t>
            </a:r>
            <a:r>
              <a:rPr lang="en-US" altLang="zh-TW"/>
              <a:t>in</a:t>
            </a:r>
            <a:r>
              <a:rPr lang="zh-TW" altLang="en-US"/>
              <a:t> </a:t>
            </a:r>
            <a:r>
              <a:rPr lang="en-US" altLang="zh-TW"/>
              <a:t>one</a:t>
            </a:r>
            <a:r>
              <a:rPr lang="zh-TW" altLang="en-US"/>
              <a:t> </a:t>
            </a:r>
            <a:r>
              <a:rPr lang="en-US" altLang="zh-TW"/>
              <a:t>of</a:t>
            </a:r>
            <a:r>
              <a:rPr lang="zh-TW" altLang="en-US"/>
              <a:t> </a:t>
            </a:r>
            <a:r>
              <a:rPr lang="en-US" altLang="zh-TW"/>
              <a:t>your</a:t>
            </a:r>
            <a:r>
              <a:rPr lang="zh-TW" altLang="en-US"/>
              <a:t> </a:t>
            </a:r>
            <a:r>
              <a:rPr lang="en-US" altLang="zh-TW"/>
              <a:t>external</a:t>
            </a:r>
            <a:r>
              <a:rPr lang="zh-TW" altLang="en-US"/>
              <a:t> </a:t>
            </a:r>
            <a:r>
              <a:rPr lang="en-US" altLang="zh-TW"/>
              <a:t>hard</a:t>
            </a:r>
            <a:r>
              <a:rPr lang="zh-TW" altLang="en-US"/>
              <a:t> </a:t>
            </a:r>
            <a:r>
              <a:rPr lang="en-US" altLang="zh-TW"/>
              <a:t>drives.</a:t>
            </a:r>
            <a:r>
              <a:rPr lang="zh-TW" altLang="en-US"/>
              <a:t> </a:t>
            </a:r>
            <a:r>
              <a:rPr lang="en-US" altLang="zh-TW"/>
              <a:t>And</a:t>
            </a:r>
            <a:r>
              <a:rPr lang="zh-TW" altLang="en-US"/>
              <a:t> </a:t>
            </a:r>
            <a:r>
              <a:rPr lang="en-US" altLang="zh-TW"/>
              <a:t>if</a:t>
            </a:r>
            <a:r>
              <a:rPr lang="zh-TW" altLang="en-US"/>
              <a:t> </a:t>
            </a:r>
            <a:r>
              <a:rPr lang="en-US" altLang="zh-TW"/>
              <a:t>you</a:t>
            </a:r>
            <a:r>
              <a:rPr lang="zh-TW" altLang="en-US"/>
              <a:t> </a:t>
            </a:r>
            <a:r>
              <a:rPr lang="en-US" altLang="zh-TW"/>
              <a:t>are</a:t>
            </a:r>
            <a:r>
              <a:rPr lang="zh-TW" altLang="en-US"/>
              <a:t> </a:t>
            </a:r>
            <a:r>
              <a:rPr lang="en-US" altLang="zh-TW"/>
              <a:t>lucky,</a:t>
            </a:r>
            <a:r>
              <a:rPr lang="zh-TW" altLang="en-US"/>
              <a:t> </a:t>
            </a:r>
            <a:r>
              <a:rPr lang="en-US" altLang="zh-TW"/>
              <a:t>the</a:t>
            </a:r>
            <a:r>
              <a:rPr lang="zh-TW" altLang="en-US"/>
              <a:t> </a:t>
            </a:r>
            <a:r>
              <a:rPr lang="en-US" altLang="zh-TW"/>
              <a:t>external</a:t>
            </a:r>
            <a:r>
              <a:rPr lang="zh-TW" altLang="en-US"/>
              <a:t> </a:t>
            </a:r>
            <a:r>
              <a:rPr lang="en-US" altLang="zh-TW"/>
              <a:t>device</a:t>
            </a:r>
            <a:r>
              <a:rPr lang="zh-TW" altLang="en-US"/>
              <a:t> </a:t>
            </a:r>
            <a:r>
              <a:rPr lang="en-US" altLang="zh-TW"/>
              <a:t>is</a:t>
            </a:r>
            <a:r>
              <a:rPr lang="zh-TW" altLang="en-US"/>
              <a:t> </a:t>
            </a:r>
            <a:r>
              <a:rPr lang="en-US" altLang="zh-TW"/>
              <a:t>not</a:t>
            </a:r>
            <a:r>
              <a:rPr lang="zh-TW" altLang="en-US"/>
              <a:t> </a:t>
            </a:r>
            <a:r>
              <a:rPr lang="en-US" altLang="zh-TW"/>
              <a:t>damaged,</a:t>
            </a:r>
            <a:r>
              <a:rPr lang="zh-TW" altLang="en-US"/>
              <a:t> </a:t>
            </a:r>
            <a:r>
              <a:rPr lang="en-US" altLang="zh-TW"/>
              <a:t>you</a:t>
            </a:r>
            <a:r>
              <a:rPr lang="zh-TW" altLang="en-US"/>
              <a:t> </a:t>
            </a:r>
            <a:r>
              <a:rPr lang="en-US" altLang="zh-TW"/>
              <a:t>will</a:t>
            </a:r>
            <a:r>
              <a:rPr lang="zh-TW" altLang="en-US"/>
              <a:t> </a:t>
            </a:r>
            <a:r>
              <a:rPr lang="en-US" altLang="zh-TW"/>
              <a:t>enter</a:t>
            </a:r>
            <a:r>
              <a:rPr lang="zh-TW" altLang="en-US"/>
              <a:t> </a:t>
            </a:r>
            <a:r>
              <a:rPr lang="en-US" altLang="zh-TW"/>
              <a:t>the</a:t>
            </a:r>
            <a:r>
              <a:rPr lang="zh-TW" altLang="en-US"/>
              <a:t> </a:t>
            </a:r>
            <a:r>
              <a:rPr lang="en-US" altLang="zh-TW"/>
              <a:t>next</a:t>
            </a:r>
            <a:r>
              <a:rPr lang="zh-TW" altLang="en-US"/>
              <a:t> </a:t>
            </a:r>
            <a:r>
              <a:rPr lang="en-US" altLang="zh-TW"/>
              <a:t>cycle</a:t>
            </a:r>
            <a:r>
              <a:rPr lang="zh-TW" altLang="en-US"/>
              <a:t> </a:t>
            </a:r>
            <a:r>
              <a:rPr lang="en-US" altLang="zh-TW"/>
              <a:t>of</a:t>
            </a:r>
            <a:r>
              <a:rPr lang="zh-TW" altLang="en-US"/>
              <a:t> </a:t>
            </a:r>
            <a:r>
              <a:rPr lang="en-US" altLang="zh-TW"/>
              <a:t>troubles</a:t>
            </a:r>
            <a:r>
              <a:rPr lang="zh-TW" altLang="en-US"/>
              <a:t> </a:t>
            </a:r>
            <a:r>
              <a:rPr lang="en-US" altLang="zh-TW"/>
              <a:t>when</a:t>
            </a:r>
            <a:r>
              <a:rPr lang="zh-TW" altLang="en-US"/>
              <a:t> </a:t>
            </a:r>
            <a:r>
              <a:rPr lang="en-US" altLang="zh-TW"/>
              <a:t>you</a:t>
            </a:r>
            <a:r>
              <a:rPr lang="zh-TW" altLang="en-US"/>
              <a:t> </a:t>
            </a:r>
            <a:r>
              <a:rPr lang="en-US" altLang="zh-TW"/>
              <a:t>connect</a:t>
            </a:r>
            <a:r>
              <a:rPr lang="zh-TW" altLang="en-US"/>
              <a:t> </a:t>
            </a:r>
            <a:r>
              <a:rPr lang="en-US" altLang="zh-TW"/>
              <a:t>your</a:t>
            </a:r>
            <a:r>
              <a:rPr lang="zh-TW" altLang="en-US"/>
              <a:t> </a:t>
            </a:r>
            <a:r>
              <a:rPr lang="en-US" altLang="zh-TW"/>
              <a:t>external</a:t>
            </a:r>
            <a:r>
              <a:rPr lang="zh-TW" altLang="en-US"/>
              <a:t> </a:t>
            </a:r>
            <a:r>
              <a:rPr lang="en-US" altLang="zh-TW"/>
              <a:t>devices</a:t>
            </a:r>
            <a:r>
              <a:rPr lang="zh-TW" altLang="en-US"/>
              <a:t> </a:t>
            </a:r>
            <a:r>
              <a:rPr lang="en-US" altLang="zh-TW"/>
              <a:t>to</a:t>
            </a:r>
            <a:r>
              <a:rPr lang="zh-TW" altLang="en-US"/>
              <a:t> </a:t>
            </a:r>
            <a:r>
              <a:rPr lang="en-US" altLang="zh-TW"/>
              <a:t>the</a:t>
            </a:r>
            <a:r>
              <a:rPr lang="zh-TW" altLang="en-US"/>
              <a:t> </a:t>
            </a:r>
            <a:r>
              <a:rPr lang="en-US" altLang="zh-TW"/>
              <a:t>computer.</a:t>
            </a:r>
            <a:r>
              <a:rPr lang="zh-TW" altLang="en-US"/>
              <a:t> </a:t>
            </a:r>
            <a:r>
              <a:rPr lang="en-US" altLang="zh-TW"/>
              <a:t>No</a:t>
            </a:r>
            <a:r>
              <a:rPr lang="zh-TW" altLang="en-US"/>
              <a:t> </a:t>
            </a:r>
            <a:r>
              <a:rPr lang="en-US" altLang="zh-TW"/>
              <a:t>worries.</a:t>
            </a:r>
            <a:r>
              <a:rPr lang="zh-TW" altLang="en-US"/>
              <a:t> </a:t>
            </a:r>
            <a:r>
              <a:rPr lang="en-US" altLang="zh-TW"/>
              <a:t>We</a:t>
            </a:r>
            <a:r>
              <a:rPr lang="zh-TW" altLang="en-US"/>
              <a:t> </a:t>
            </a:r>
            <a:r>
              <a:rPr lang="en-US" altLang="zh-TW"/>
              <a:t>have</a:t>
            </a:r>
            <a:r>
              <a:rPr lang="zh-TW" altLang="en-US"/>
              <a:t> </a:t>
            </a:r>
            <a:r>
              <a:rPr lang="en-US" altLang="zh-TW"/>
              <a:t>your</a:t>
            </a:r>
            <a:r>
              <a:rPr lang="zh-TW" altLang="en-US"/>
              <a:t> </a:t>
            </a:r>
            <a:r>
              <a:rPr lang="en-US" altLang="zh-TW"/>
              <a:t>back.</a:t>
            </a:r>
            <a:r>
              <a:rPr lang="zh-TW" altLang="en-US"/>
              <a:t> </a:t>
            </a:r>
            <a:r>
              <a:rPr lang="en-US" altLang="zh-TW"/>
              <a:t>I'll</a:t>
            </a:r>
            <a:r>
              <a:rPr lang="zh-TW" altLang="en-US"/>
              <a:t> </a:t>
            </a:r>
            <a:r>
              <a:rPr lang="en-US" altLang="zh-TW"/>
              <a:t>be</a:t>
            </a:r>
            <a:r>
              <a:rPr lang="zh-TW" altLang="en-US"/>
              <a:t> </a:t>
            </a:r>
            <a:r>
              <a:rPr lang="en-US" altLang="zh-TW"/>
              <a:t>introducing</a:t>
            </a:r>
            <a:r>
              <a:rPr lang="zh-TW" altLang="en-US"/>
              <a:t> </a:t>
            </a:r>
            <a:r>
              <a:rPr lang="en-US" altLang="zh-TW"/>
              <a:t>a</a:t>
            </a:r>
            <a:r>
              <a:rPr lang="zh-TW" altLang="en-US"/>
              <a:t> </a:t>
            </a:r>
            <a:r>
              <a:rPr lang="en-US" altLang="zh-TW"/>
              <a:t>solution,</a:t>
            </a:r>
            <a:r>
              <a:rPr lang="zh-TW" altLang="en-US"/>
              <a:t> </a:t>
            </a:r>
            <a:r>
              <a:rPr lang="en-US" altLang="zh-TW"/>
              <a:t>Hybrid</a:t>
            </a:r>
            <a:r>
              <a:rPr lang="zh-TW" altLang="en-US"/>
              <a:t> </a:t>
            </a:r>
            <a:r>
              <a:rPr lang="en-US" altLang="zh-TW"/>
              <a:t>Backup</a:t>
            </a:r>
            <a:r>
              <a:rPr lang="zh-TW" altLang="en-US"/>
              <a:t> </a:t>
            </a:r>
            <a:r>
              <a:rPr lang="en-US" altLang="zh-TW"/>
              <a:t>Sync</a:t>
            </a:r>
            <a:r>
              <a:rPr lang="zh-TW" altLang="en-US"/>
              <a:t> </a:t>
            </a:r>
            <a:r>
              <a:rPr lang="en-US" altLang="zh-TW"/>
              <a:t>or</a:t>
            </a:r>
            <a:r>
              <a:rPr lang="zh-TW" altLang="en-US"/>
              <a:t> </a:t>
            </a:r>
            <a:r>
              <a:rPr lang="en-US" altLang="zh-TW"/>
              <a:t>HBS3</a:t>
            </a:r>
            <a:r>
              <a:rPr lang="zh-TW" altLang="en-US"/>
              <a:t> </a:t>
            </a:r>
            <a:r>
              <a:rPr lang="en-US" altLang="zh-TW"/>
              <a:t>in</a:t>
            </a:r>
            <a:r>
              <a:rPr lang="zh-TW" altLang="en-US"/>
              <a:t> </a:t>
            </a:r>
            <a:r>
              <a:rPr lang="en-US" altLang="zh-TW"/>
              <a:t>short,</a:t>
            </a:r>
            <a:r>
              <a:rPr lang="zh-TW" altLang="en-US"/>
              <a:t> </a:t>
            </a:r>
            <a:r>
              <a:rPr lang="en-US" altLang="zh-TW"/>
              <a:t>for</a:t>
            </a:r>
            <a:r>
              <a:rPr lang="zh-TW" altLang="en-US"/>
              <a:t> </a:t>
            </a:r>
            <a:r>
              <a:rPr lang="en-US" altLang="zh-TW"/>
              <a:t>you</a:t>
            </a:r>
            <a:r>
              <a:rPr lang="zh-TW" altLang="en-US"/>
              <a:t> </a:t>
            </a:r>
            <a:r>
              <a:rPr lang="en-US" altLang="zh-TW"/>
              <a:t>which</a:t>
            </a:r>
            <a:r>
              <a:rPr lang="zh-TW" altLang="en-US"/>
              <a:t> </a:t>
            </a:r>
            <a:r>
              <a:rPr lang="en-US" altLang="zh-TW"/>
              <a:t>can</a:t>
            </a:r>
            <a:r>
              <a:rPr lang="zh-TW" altLang="en-US"/>
              <a:t> </a:t>
            </a:r>
            <a:r>
              <a:rPr lang="en-US" altLang="zh-TW"/>
              <a:t>make</a:t>
            </a:r>
            <a:r>
              <a:rPr lang="zh-TW" altLang="en-US"/>
              <a:t> </a:t>
            </a:r>
            <a:r>
              <a:rPr lang="en-US" altLang="zh-TW"/>
              <a:t>your</a:t>
            </a:r>
            <a:r>
              <a:rPr lang="zh-TW" altLang="en-US"/>
              <a:t> </a:t>
            </a:r>
            <a:r>
              <a:rPr lang="en-US" altLang="zh-TW"/>
              <a:t>life</a:t>
            </a:r>
            <a:r>
              <a:rPr lang="zh-TW" altLang="en-US"/>
              <a:t> </a:t>
            </a:r>
            <a:r>
              <a:rPr lang="en-US" altLang="zh-TW"/>
              <a:t>a</a:t>
            </a:r>
            <a:r>
              <a:rPr lang="zh-TW" altLang="en-US"/>
              <a:t> </a:t>
            </a:r>
            <a:r>
              <a:rPr lang="en-US" altLang="zh-TW"/>
              <a:t>lot</a:t>
            </a:r>
            <a:r>
              <a:rPr lang="zh-TW" altLang="en-US"/>
              <a:t> </a:t>
            </a:r>
            <a:r>
              <a:rPr lang="en-US" altLang="zh-TW"/>
              <a:t>easier.</a:t>
            </a:r>
            <a:r>
              <a:rPr lang="zh-TW" altLang="en-US"/>
              <a:t> </a:t>
            </a:r>
            <a:r>
              <a:rPr lang="en-US" altLang="zh-TW"/>
              <a:t>Besides</a:t>
            </a:r>
            <a:r>
              <a:rPr lang="zh-TW" altLang="en-US"/>
              <a:t> </a:t>
            </a:r>
            <a:r>
              <a:rPr lang="en-US" altLang="zh-TW"/>
              <a:t>the</a:t>
            </a:r>
            <a:r>
              <a:rPr lang="zh-TW" altLang="en-US"/>
              <a:t> </a:t>
            </a:r>
            <a:r>
              <a:rPr lang="en-US" altLang="zh-TW"/>
              <a:t>solution</a:t>
            </a:r>
            <a:r>
              <a:rPr lang="zh-TW" altLang="en-US"/>
              <a:t> </a:t>
            </a:r>
            <a:r>
              <a:rPr lang="en-US" altLang="zh-TW"/>
              <a:t>HBS3,</a:t>
            </a:r>
            <a:r>
              <a:rPr lang="zh-TW" altLang="en-US"/>
              <a:t> </a:t>
            </a:r>
            <a:r>
              <a:rPr lang="en-US" altLang="zh-TW"/>
              <a:t>I'll</a:t>
            </a:r>
            <a:r>
              <a:rPr lang="zh-TW" altLang="en-US"/>
              <a:t> </a:t>
            </a:r>
            <a:r>
              <a:rPr lang="en-US" altLang="zh-TW"/>
              <a:t>also</a:t>
            </a:r>
            <a:r>
              <a:rPr lang="zh-TW" altLang="en-US"/>
              <a:t> </a:t>
            </a:r>
            <a:r>
              <a:rPr lang="en-US" altLang="zh-TW"/>
              <a:t>talk</a:t>
            </a:r>
            <a:r>
              <a:rPr lang="zh-TW" altLang="en-US"/>
              <a:t> </a:t>
            </a:r>
            <a:r>
              <a:rPr lang="en-US" altLang="zh-TW"/>
              <a:t>about</a:t>
            </a:r>
            <a:r>
              <a:rPr lang="zh-TW" altLang="en-US"/>
              <a:t> </a:t>
            </a:r>
            <a:r>
              <a:rPr lang="en-US" altLang="zh-TW"/>
              <a:t>a</a:t>
            </a:r>
            <a:r>
              <a:rPr lang="zh-TW" altLang="en-US"/>
              <a:t> </a:t>
            </a:r>
            <a:r>
              <a:rPr lang="en-US" altLang="zh-TW"/>
              <a:t>great-value</a:t>
            </a:r>
            <a:r>
              <a:rPr lang="zh-TW" altLang="en-US"/>
              <a:t> </a:t>
            </a:r>
            <a:r>
              <a:rPr lang="en-US" altLang="zh-TW"/>
              <a:t>home</a:t>
            </a:r>
            <a:r>
              <a:rPr lang="zh-TW" altLang="en-US"/>
              <a:t> </a:t>
            </a:r>
            <a:r>
              <a:rPr lang="en-US" altLang="zh-TW"/>
              <a:t>surveillance</a:t>
            </a:r>
            <a:r>
              <a:rPr lang="zh-TW" altLang="en-US"/>
              <a:t> </a:t>
            </a:r>
            <a:r>
              <a:rPr lang="en-US" altLang="zh-TW"/>
              <a:t>solution</a:t>
            </a:r>
            <a:r>
              <a:rPr lang="zh-TW" altLang="en-US"/>
              <a:t> </a:t>
            </a:r>
            <a:r>
              <a:rPr lang="en-US" altLang="zh-TW"/>
              <a:t>and</a:t>
            </a:r>
            <a:r>
              <a:rPr lang="zh-TW" altLang="en-US"/>
              <a:t> </a:t>
            </a:r>
            <a:r>
              <a:rPr lang="en-US" altLang="zh-TW"/>
              <a:t>a</a:t>
            </a:r>
            <a:r>
              <a:rPr lang="zh-TW" altLang="en-US"/>
              <a:t> </a:t>
            </a:r>
            <a:r>
              <a:rPr lang="en-US" altLang="zh-TW"/>
              <a:t>budget-friendly</a:t>
            </a:r>
            <a:r>
              <a:rPr lang="zh-TW" altLang="en-US"/>
              <a:t> </a:t>
            </a:r>
            <a:r>
              <a:rPr lang="en-US" altLang="zh-TW"/>
              <a:t>choice</a:t>
            </a:r>
            <a:r>
              <a:rPr lang="zh-TW" altLang="en-US"/>
              <a:t> </a:t>
            </a:r>
            <a:r>
              <a:rPr lang="en-US" altLang="zh-TW"/>
              <a:t>of</a:t>
            </a:r>
            <a:r>
              <a:rPr lang="zh-TW" altLang="en-US"/>
              <a:t> </a:t>
            </a:r>
            <a:r>
              <a:rPr lang="en-US" altLang="zh-TW"/>
              <a:t>home</a:t>
            </a:r>
            <a:r>
              <a:rPr lang="zh-TW" altLang="en-US"/>
              <a:t> </a:t>
            </a:r>
            <a:r>
              <a:rPr lang="en-US" altLang="zh-TW"/>
              <a:t>automation</a:t>
            </a:r>
            <a:r>
              <a:rPr lang="zh-TW" altLang="en-US"/>
              <a:t> </a:t>
            </a:r>
            <a:r>
              <a:rPr lang="en-US" altLang="zh-TW"/>
              <a:t>set</a:t>
            </a:r>
            <a:r>
              <a:rPr lang="zh-TW" altLang="en-US"/>
              <a:t> </a:t>
            </a:r>
            <a:r>
              <a:rPr lang="en-US" altLang="zh-TW"/>
              <a:t>in</a:t>
            </a:r>
            <a:r>
              <a:rPr lang="zh-TW" altLang="en-US"/>
              <a:t> </a:t>
            </a:r>
            <a:r>
              <a:rPr lang="en-US" altLang="zh-TW"/>
              <a:t>the</a:t>
            </a:r>
            <a:r>
              <a:rPr lang="zh-TW" altLang="en-US"/>
              <a:t> </a:t>
            </a:r>
            <a:r>
              <a:rPr lang="en-US" altLang="zh-TW"/>
              <a:t>following</a:t>
            </a:r>
            <a:r>
              <a:rPr lang="zh-TW" altLang="en-US"/>
              <a:t> </a:t>
            </a:r>
            <a:r>
              <a:rPr lang="en-US" altLang="zh-TW"/>
              <a:t>parts.</a:t>
            </a:r>
            <a:r>
              <a:rPr lang="zh-TW" altLang="en-US"/>
              <a:t> </a:t>
            </a:r>
            <a:r>
              <a:rPr lang="en-US" altLang="zh-TW"/>
              <a:t>Let</a:t>
            </a:r>
            <a:r>
              <a:rPr lang="zh-TW" altLang="en-US"/>
              <a:t>’</a:t>
            </a:r>
            <a:r>
              <a:rPr lang="en-US" altLang="zh-TW"/>
              <a:t>s</a:t>
            </a:r>
            <a:r>
              <a:rPr lang="zh-TW" altLang="en-US"/>
              <a:t> </a:t>
            </a:r>
            <a:r>
              <a:rPr lang="en-US" altLang="zh-TW"/>
              <a:t>get</a:t>
            </a:r>
            <a:r>
              <a:rPr lang="zh-TW" altLang="en-US"/>
              <a:t> </a:t>
            </a:r>
            <a:r>
              <a:rPr lang="en-US" altLang="zh-TW"/>
              <a:t>started.</a:t>
            </a:r>
            <a:endParaRPr lang="zh-TW" altLang="en-US"/>
          </a:p>
          <a:p>
            <a:pPr marL="158750" indent="0">
              <a:buNone/>
            </a:pPr>
            <a:endParaRPr lang="zh-TW" altLang="en-US"/>
          </a:p>
          <a:p>
            <a:pPr marL="158750" indent="0">
              <a:buNone/>
            </a:pPr>
            <a:endParaRPr lang="en-US" altLang="zh-TW"/>
          </a:p>
          <a:p>
            <a:pPr marL="158750" indent="0">
              <a:buNone/>
            </a:pPr>
            <a:endParaRPr lang="zh-TW"/>
          </a:p>
          <a:p>
            <a:pPr marL="158750" indent="0">
              <a:buNone/>
            </a:pPr>
            <a:endParaRPr lang="zh-TW"/>
          </a:p>
          <a:p>
            <a:pPr marL="158750" indent="0">
              <a:buNone/>
            </a:pPr>
            <a:endParaRPr lang="zh-TW" altLang="en-US"/>
          </a:p>
        </p:txBody>
      </p:sp>
      <p:sp>
        <p:nvSpPr>
          <p:cNvPr id="4" name="投影片編號版面配置區 3"/>
          <p:cNvSpPr>
            <a:spLocks noGrp="1"/>
          </p:cNvSpPr>
          <p:nvPr>
            <p:ph type="sldNum" sz="quarter" idx="10"/>
          </p:nvPr>
        </p:nvSpPr>
        <p:spPr>
          <a:xfrm>
            <a:off x="3884613" y="8685213"/>
            <a:ext cx="2971800" cy="457200"/>
          </a:xfrm>
          <a:prstGeom prst="rect">
            <a:avLst/>
          </a:prstGeom>
        </p:spPr>
        <p:txBody>
          <a:bodyPr/>
          <a:lstStyle/>
          <a:p>
            <a:fld id="{B9188E17-E6CD-41E0-BF19-5DA72BB7201F}" type="slidenum">
              <a:rPr lang="zh-TW" altLang="en-US" smtClean="0"/>
              <a:pPr/>
              <a:t>4</a:t>
            </a:fld>
            <a:endParaRPr lang="zh-TW"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normAutofit/>
          </a:bodyPr>
          <a:lstStyle/>
          <a:p>
            <a:r>
              <a:rPr lang="en-US" altLang="zh-TW"/>
              <a:t>QNAP</a:t>
            </a:r>
            <a:r>
              <a:rPr lang="zh-TW" altLang="en-US"/>
              <a:t>的</a:t>
            </a:r>
            <a:r>
              <a:rPr lang="en-US" altLang="zh-TW"/>
              <a:t>NAS</a:t>
            </a:r>
            <a:r>
              <a:rPr lang="zh-TW" altLang="en-US"/>
              <a:t>如何解決你的困擾呢</a:t>
            </a:r>
            <a:r>
              <a:rPr lang="en-US" altLang="zh-TW"/>
              <a:t>?</a:t>
            </a:r>
            <a:r>
              <a:rPr lang="zh-TW" altLang="en-US"/>
              <a:t>  這邊提出一些重點概述，後續會有較詳盡的介紹，首先我們看第一個重點，它可以集中管理海量的儲存資料</a:t>
            </a:r>
            <a:r>
              <a:rPr lang="en-US" altLang="zh-TW"/>
              <a:t>(</a:t>
            </a:r>
            <a:r>
              <a:rPr lang="zh-TW" altLang="en-US"/>
              <a:t>並支援單一</a:t>
            </a:r>
            <a:r>
              <a:rPr lang="en-US" altLang="zh-TW"/>
              <a:t>SATA</a:t>
            </a:r>
            <a:r>
              <a:rPr lang="zh-TW" altLang="en-US"/>
              <a:t>插槽</a:t>
            </a:r>
            <a:r>
              <a:rPr lang="en-US" altLang="zh-TW"/>
              <a:t>18TB</a:t>
            </a:r>
            <a:r>
              <a:rPr lang="zh-TW" altLang="en-US"/>
              <a:t>的容量</a:t>
            </a:r>
            <a:r>
              <a:rPr lang="en-US" altLang="zh-TW"/>
              <a:t>)</a:t>
            </a:r>
            <a:r>
              <a:rPr lang="zh-TW" altLang="en-US"/>
              <a:t>，自帶</a:t>
            </a:r>
            <a:r>
              <a:rPr lang="en-US" altLang="zh-TW"/>
              <a:t>HBS</a:t>
            </a:r>
            <a:r>
              <a:rPr lang="zh-TW" altLang="en-US"/>
              <a:t>全方位的備份解決方案，智能自動化的軟體有</a:t>
            </a:r>
            <a:r>
              <a:rPr lang="en-US" altLang="zh-TW" err="1"/>
              <a:t>Qsync</a:t>
            </a:r>
            <a:r>
              <a:rPr lang="en-US" altLang="zh-TW"/>
              <a:t>, </a:t>
            </a:r>
            <a:r>
              <a:rPr lang="en-US" altLang="zh-TW" err="1"/>
              <a:t>Qmiix</a:t>
            </a:r>
            <a:r>
              <a:rPr lang="zh-TW" altLang="en-US"/>
              <a:t>等等，最後一個重點就是</a:t>
            </a:r>
            <a:r>
              <a:rPr lang="en-US" altLang="zh-TW"/>
              <a:t>QNAP</a:t>
            </a:r>
            <a:r>
              <a:rPr lang="zh-TW" altLang="en-US"/>
              <a:t>獨門的</a:t>
            </a:r>
            <a:r>
              <a:rPr lang="en-US" altLang="zh-TW" err="1"/>
              <a:t>AI分類照片QuMagie，與Qsirch搜尋工具</a:t>
            </a:r>
            <a:endParaRPr lang="zh-TW" altLang="en-US" err="1"/>
          </a:p>
          <a:p>
            <a:r>
              <a:rPr lang="en-US"/>
              <a:t>How does QNAP's NAS solve your problem? I'll summarize some key points, which we will be introducing in more detail later. First, It can centrally manage massive storage data (and supports a single SATA slot of 18TB), Second, it also supports HBS3 to be a comprehensive backup solution. Third, it has intelligent automated software such as </a:t>
            </a:r>
            <a:r>
              <a:rPr lang="en-US" err="1"/>
              <a:t>Qsync</a:t>
            </a:r>
            <a:r>
              <a:rPr lang="en-US"/>
              <a:t>, </a:t>
            </a:r>
            <a:r>
              <a:rPr lang="en-US" err="1"/>
              <a:t>Qmiix</a:t>
            </a:r>
            <a:r>
              <a:rPr lang="en-US"/>
              <a:t>, etc., the last key point is that it has QNAP's unique AI Application </a:t>
            </a:r>
            <a:r>
              <a:rPr lang="en-US" err="1"/>
              <a:t>QuMagie</a:t>
            </a:r>
            <a:r>
              <a:rPr lang="en-US"/>
              <a:t>, and </a:t>
            </a:r>
            <a:r>
              <a:rPr lang="en-US" err="1"/>
              <a:t>Qsirch</a:t>
            </a:r>
            <a:r>
              <a:rPr lang="en-US"/>
              <a:t> to make photo management and file searching a lot more easier and faster.</a:t>
            </a:r>
            <a:endParaRPr lang="en-US" altLang="zh-TW"/>
          </a:p>
        </p:txBody>
      </p:sp>
      <p:sp>
        <p:nvSpPr>
          <p:cNvPr id="4" name="投影片編號版面配置區 3"/>
          <p:cNvSpPr>
            <a:spLocks noGrp="1"/>
          </p:cNvSpPr>
          <p:nvPr>
            <p:ph type="sldNum" sz="quarter" idx="10"/>
          </p:nvPr>
        </p:nvSpPr>
        <p:spPr>
          <a:xfrm>
            <a:off x="3884613" y="8685213"/>
            <a:ext cx="2971800" cy="457200"/>
          </a:xfrm>
          <a:prstGeom prst="rect">
            <a:avLst/>
          </a:prstGeom>
        </p:spPr>
        <p:txBody>
          <a:bodyPr/>
          <a:lstStyle/>
          <a:p>
            <a:fld id="{B9188E17-E6CD-41E0-BF19-5DA72BB7201F}" type="slidenum">
              <a:rPr lang="zh-TW" altLang="en-US" smtClean="0"/>
              <a:pPr/>
              <a:t>5</a:t>
            </a:fld>
            <a:endParaRPr lang="zh-TW"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normAutofit/>
          </a:bodyPr>
          <a:lstStyle/>
          <a:p>
            <a:r>
              <a:rPr lang="zh-TW"/>
              <a:t>除了上述可以解決一般家庭用戶的煩惱外，TS-</a:t>
            </a:r>
            <a:r>
              <a:rPr lang="en-US" altLang="zh-TW"/>
              <a:t>2</a:t>
            </a:r>
            <a:r>
              <a:rPr lang="zh-TW"/>
              <a:t>33超值NAS搭載全新</a:t>
            </a:r>
            <a:r>
              <a:rPr lang="en-US"/>
              <a:t>QTS</a:t>
            </a:r>
            <a:r>
              <a:rPr lang="en-US" baseline="0"/>
              <a:t> 5.0 NAS</a:t>
            </a:r>
            <a:r>
              <a:rPr lang="zh-TW" baseline="0"/>
              <a:t>作業系統</a:t>
            </a:r>
            <a:r>
              <a:rPr lang="zh-TW"/>
              <a:t>，</a:t>
            </a:r>
            <a:r>
              <a:rPr lang="zh-TW" baseline="0"/>
              <a:t>這次升級到了</a:t>
            </a:r>
            <a:r>
              <a:rPr lang="en-US" baseline="0"/>
              <a:t>Linux kernel 5,</a:t>
            </a:r>
            <a:r>
              <a:rPr lang="en-US" altLang="zh-TW"/>
              <a:t> </a:t>
            </a:r>
            <a:r>
              <a:rPr lang="zh-TW" baseline="0"/>
              <a:t>可強化資安保護你的數據資產，還有內建</a:t>
            </a:r>
            <a:r>
              <a:rPr lang="en-US" baseline="0" err="1"/>
              <a:t>WireGrard</a:t>
            </a:r>
            <a:r>
              <a:rPr lang="en-US"/>
              <a:t> </a:t>
            </a:r>
            <a:r>
              <a:rPr lang="en-US" baseline="0"/>
              <a:t>VPN</a:t>
            </a:r>
            <a:r>
              <a:rPr lang="zh-TW" baseline="0"/>
              <a:t>，流暢體驗又再升了一個層級</a:t>
            </a:r>
            <a:endParaRPr lang="en-US" baseline="0"/>
          </a:p>
          <a:p>
            <a:r>
              <a:rPr lang="en-US"/>
              <a:t>Besides</a:t>
            </a:r>
            <a:r>
              <a:rPr lang="zh-TW" altLang="en-US"/>
              <a:t> </a:t>
            </a:r>
            <a:r>
              <a:rPr lang="en-US"/>
              <a:t>the</a:t>
            </a:r>
            <a:r>
              <a:rPr lang="zh-TW" altLang="en-US"/>
              <a:t> </a:t>
            </a:r>
            <a:r>
              <a:rPr lang="en-US"/>
              <a:t>previously</a:t>
            </a:r>
            <a:r>
              <a:rPr lang="zh-TW" altLang="en-US"/>
              <a:t> </a:t>
            </a:r>
            <a:r>
              <a:rPr lang="en-US"/>
              <a:t>mentioned</a:t>
            </a:r>
            <a:r>
              <a:rPr lang="zh-TW" altLang="en-US"/>
              <a:t> </a:t>
            </a:r>
            <a:r>
              <a:rPr lang="en-US"/>
              <a:t>solution</a:t>
            </a:r>
            <a:r>
              <a:rPr lang="zh-TW" altLang="en-US"/>
              <a:t> </a:t>
            </a:r>
            <a:r>
              <a:rPr lang="en-US"/>
              <a:t>for</a:t>
            </a:r>
            <a:r>
              <a:rPr lang="zh-TW" altLang="en-US"/>
              <a:t> </a:t>
            </a:r>
            <a:r>
              <a:rPr lang="en-US"/>
              <a:t>home</a:t>
            </a:r>
            <a:r>
              <a:rPr lang="zh-TW" altLang="en-US"/>
              <a:t> </a:t>
            </a:r>
            <a:r>
              <a:rPr lang="en-US"/>
              <a:t>users,</a:t>
            </a:r>
            <a:r>
              <a:rPr lang="zh-TW" altLang="en-US"/>
              <a:t> </a:t>
            </a:r>
            <a:r>
              <a:rPr lang="en-US"/>
              <a:t>the</a:t>
            </a:r>
            <a:r>
              <a:rPr lang="zh-TW" altLang="en-US"/>
              <a:t> </a:t>
            </a:r>
            <a:r>
              <a:rPr lang="en-US" altLang="zh-TW"/>
              <a:t>TS-233</a:t>
            </a:r>
            <a:r>
              <a:rPr lang="zh-TW" altLang="en-US"/>
              <a:t> </a:t>
            </a:r>
            <a:r>
              <a:rPr lang="en-US"/>
              <a:t>high-value</a:t>
            </a:r>
            <a:r>
              <a:rPr lang="zh-TW" altLang="en-US"/>
              <a:t> </a:t>
            </a:r>
            <a:r>
              <a:rPr lang="en-US" altLang="zh-TW"/>
              <a:t>model</a:t>
            </a:r>
            <a:r>
              <a:rPr lang="zh-TW"/>
              <a:t> </a:t>
            </a:r>
            <a:r>
              <a:rPr lang="en-US"/>
              <a:t>is</a:t>
            </a:r>
            <a:r>
              <a:rPr lang="zh-TW"/>
              <a:t> </a:t>
            </a:r>
            <a:r>
              <a:rPr lang="en-US"/>
              <a:t>equipped</a:t>
            </a:r>
            <a:r>
              <a:rPr lang="zh-TW"/>
              <a:t> </a:t>
            </a:r>
            <a:r>
              <a:rPr lang="en-US"/>
              <a:t>with</a:t>
            </a:r>
            <a:r>
              <a:rPr lang="zh-TW"/>
              <a:t> </a:t>
            </a:r>
            <a:r>
              <a:rPr lang="en-US"/>
              <a:t>the</a:t>
            </a:r>
            <a:r>
              <a:rPr lang="zh-TW"/>
              <a:t> </a:t>
            </a:r>
            <a:r>
              <a:rPr lang="en-US"/>
              <a:t>new</a:t>
            </a:r>
            <a:r>
              <a:rPr lang="zh-TW"/>
              <a:t> </a:t>
            </a:r>
            <a:r>
              <a:rPr lang="en-US"/>
              <a:t>QTS</a:t>
            </a:r>
            <a:r>
              <a:rPr lang="zh-TW"/>
              <a:t> </a:t>
            </a:r>
            <a:r>
              <a:rPr lang="en-US"/>
              <a:t>5.0</a:t>
            </a:r>
            <a:r>
              <a:rPr lang="zh-TW"/>
              <a:t> </a:t>
            </a:r>
            <a:r>
              <a:rPr lang="en-US"/>
              <a:t>NAS</a:t>
            </a:r>
            <a:r>
              <a:rPr lang="zh-TW"/>
              <a:t> </a:t>
            </a:r>
            <a:r>
              <a:rPr lang="en-US"/>
              <a:t>operating</a:t>
            </a:r>
            <a:r>
              <a:rPr lang="zh-TW"/>
              <a:t> </a:t>
            </a:r>
            <a:r>
              <a:rPr lang="en-US"/>
              <a:t>system.</a:t>
            </a:r>
            <a:r>
              <a:rPr lang="zh-TW"/>
              <a:t> </a:t>
            </a:r>
            <a:r>
              <a:rPr lang="en-US"/>
              <a:t>This</a:t>
            </a:r>
            <a:r>
              <a:rPr lang="zh-TW"/>
              <a:t> </a:t>
            </a:r>
            <a:r>
              <a:rPr lang="en-US"/>
              <a:t>time</a:t>
            </a:r>
            <a:r>
              <a:rPr lang="zh-TW"/>
              <a:t> </a:t>
            </a:r>
            <a:r>
              <a:rPr lang="en-US"/>
              <a:t>it</a:t>
            </a:r>
            <a:r>
              <a:rPr lang="zh-TW"/>
              <a:t> </a:t>
            </a:r>
            <a:r>
              <a:rPr lang="en-US"/>
              <a:t>has</a:t>
            </a:r>
            <a:r>
              <a:rPr lang="zh-TW"/>
              <a:t> </a:t>
            </a:r>
            <a:r>
              <a:rPr lang="en-US"/>
              <a:t>been</a:t>
            </a:r>
            <a:r>
              <a:rPr lang="zh-TW"/>
              <a:t> </a:t>
            </a:r>
            <a:r>
              <a:rPr lang="en-US"/>
              <a:t>upgraded</a:t>
            </a:r>
            <a:r>
              <a:rPr lang="zh-TW"/>
              <a:t> </a:t>
            </a:r>
            <a:r>
              <a:rPr lang="en-US"/>
              <a:t>to</a:t>
            </a:r>
            <a:r>
              <a:rPr lang="zh-TW"/>
              <a:t> </a:t>
            </a:r>
            <a:r>
              <a:rPr lang="en-US"/>
              <a:t>Linux</a:t>
            </a:r>
            <a:r>
              <a:rPr lang="zh-TW"/>
              <a:t> </a:t>
            </a:r>
            <a:r>
              <a:rPr lang="en-US"/>
              <a:t>kernel</a:t>
            </a:r>
            <a:r>
              <a:rPr lang="zh-TW"/>
              <a:t> </a:t>
            </a:r>
            <a:r>
              <a:rPr lang="en-US"/>
              <a:t>5,</a:t>
            </a:r>
            <a:r>
              <a:rPr lang="zh-TW"/>
              <a:t> </a:t>
            </a:r>
            <a:r>
              <a:rPr lang="en-US"/>
              <a:t>which</a:t>
            </a:r>
            <a:r>
              <a:rPr lang="zh-TW"/>
              <a:t> </a:t>
            </a:r>
            <a:r>
              <a:rPr lang="en-US"/>
              <a:t>can</a:t>
            </a:r>
            <a:r>
              <a:rPr lang="zh-TW"/>
              <a:t> </a:t>
            </a:r>
            <a:r>
              <a:rPr lang="en-US"/>
              <a:t>strengthen</a:t>
            </a:r>
            <a:r>
              <a:rPr lang="zh-TW"/>
              <a:t> </a:t>
            </a:r>
            <a:r>
              <a:rPr lang="en-US"/>
              <a:t>the</a:t>
            </a:r>
            <a:r>
              <a:rPr lang="zh-TW"/>
              <a:t> </a:t>
            </a:r>
            <a:r>
              <a:rPr lang="en-US"/>
              <a:t>security</a:t>
            </a:r>
            <a:r>
              <a:rPr lang="zh-TW"/>
              <a:t> </a:t>
            </a:r>
            <a:r>
              <a:rPr lang="en-US"/>
              <a:t>and</a:t>
            </a:r>
            <a:r>
              <a:rPr lang="zh-TW"/>
              <a:t> </a:t>
            </a:r>
            <a:r>
              <a:rPr lang="en-US"/>
              <a:t>protect</a:t>
            </a:r>
            <a:r>
              <a:rPr lang="zh-TW"/>
              <a:t> </a:t>
            </a:r>
            <a:r>
              <a:rPr lang="en-US"/>
              <a:t>your</a:t>
            </a:r>
            <a:r>
              <a:rPr lang="zh-TW"/>
              <a:t> </a:t>
            </a:r>
            <a:r>
              <a:rPr lang="en-US"/>
              <a:t>data</a:t>
            </a:r>
            <a:r>
              <a:rPr lang="zh-TW"/>
              <a:t> </a:t>
            </a:r>
            <a:r>
              <a:rPr lang="en-US"/>
              <a:t>assets.</a:t>
            </a:r>
            <a:r>
              <a:rPr lang="zh-TW"/>
              <a:t> </a:t>
            </a:r>
            <a:r>
              <a:rPr lang="en-US"/>
              <a:t>There</a:t>
            </a:r>
            <a:r>
              <a:rPr lang="zh-TW"/>
              <a:t> </a:t>
            </a:r>
            <a:r>
              <a:rPr lang="en-US"/>
              <a:t>is</a:t>
            </a:r>
            <a:r>
              <a:rPr lang="zh-TW"/>
              <a:t> </a:t>
            </a:r>
            <a:r>
              <a:rPr lang="en-US"/>
              <a:t>also</a:t>
            </a:r>
            <a:r>
              <a:rPr lang="zh-TW"/>
              <a:t> </a:t>
            </a:r>
            <a:r>
              <a:rPr lang="en-US"/>
              <a:t>a</a:t>
            </a:r>
            <a:r>
              <a:rPr lang="zh-TW"/>
              <a:t> </a:t>
            </a:r>
            <a:r>
              <a:rPr lang="en-US"/>
              <a:t>built-in</a:t>
            </a:r>
            <a:r>
              <a:rPr lang="zh-TW"/>
              <a:t> </a:t>
            </a:r>
            <a:r>
              <a:rPr lang="en-US" err="1"/>
              <a:t>WireGuard</a:t>
            </a:r>
            <a:r>
              <a:rPr lang="zh-TW"/>
              <a:t> </a:t>
            </a:r>
            <a:r>
              <a:rPr lang="en-US"/>
              <a:t>VPN.</a:t>
            </a:r>
            <a:r>
              <a:rPr lang="zh-TW"/>
              <a:t> </a:t>
            </a:r>
            <a:r>
              <a:rPr lang="en-US"/>
              <a:t>,</a:t>
            </a:r>
            <a:r>
              <a:rPr lang="zh-TW"/>
              <a:t> </a:t>
            </a:r>
            <a:r>
              <a:rPr lang="en-US"/>
              <a:t>Therefore,</a:t>
            </a:r>
            <a:r>
              <a:rPr lang="zh-TW"/>
              <a:t> </a:t>
            </a:r>
            <a:r>
              <a:rPr lang="en-US"/>
              <a:t>our</a:t>
            </a:r>
            <a:r>
              <a:rPr lang="zh-TW"/>
              <a:t> </a:t>
            </a:r>
            <a:r>
              <a:rPr lang="en-US"/>
              <a:t>latest</a:t>
            </a:r>
            <a:r>
              <a:rPr lang="zh-TW"/>
              <a:t> </a:t>
            </a:r>
            <a:r>
              <a:rPr lang="en-US"/>
              <a:t>QTS</a:t>
            </a:r>
            <a:r>
              <a:rPr lang="zh-TW"/>
              <a:t> </a:t>
            </a:r>
            <a:r>
              <a:rPr lang="en-US"/>
              <a:t>takes</a:t>
            </a:r>
            <a:r>
              <a:rPr lang="zh-TW"/>
              <a:t> </a:t>
            </a:r>
            <a:r>
              <a:rPr lang="en-US"/>
              <a:t>the</a:t>
            </a:r>
            <a:r>
              <a:rPr lang="zh-TW"/>
              <a:t> </a:t>
            </a:r>
            <a:r>
              <a:rPr lang="en-US"/>
              <a:t>user</a:t>
            </a:r>
            <a:r>
              <a:rPr lang="zh-TW"/>
              <a:t> </a:t>
            </a:r>
            <a:r>
              <a:rPr lang="en-US"/>
              <a:t>experience</a:t>
            </a:r>
            <a:r>
              <a:rPr lang="zh-TW"/>
              <a:t> </a:t>
            </a:r>
            <a:r>
              <a:rPr lang="en-US"/>
              <a:t>to</a:t>
            </a:r>
            <a:r>
              <a:rPr lang="zh-TW"/>
              <a:t> </a:t>
            </a:r>
            <a:r>
              <a:rPr lang="en-US"/>
              <a:t>the</a:t>
            </a:r>
            <a:r>
              <a:rPr lang="zh-TW"/>
              <a:t> </a:t>
            </a:r>
            <a:r>
              <a:rPr lang="en-US"/>
              <a:t>next</a:t>
            </a:r>
            <a:r>
              <a:rPr lang="zh-TW"/>
              <a:t> </a:t>
            </a:r>
            <a:r>
              <a:rPr lang="en-US"/>
              <a:t>level.</a:t>
            </a:r>
            <a:endParaRPr lang="zh-TW"/>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r>
              <a:rPr lang="zh-TW" altLang="en-US">
                <a:ea typeface="新細明體"/>
              </a:rPr>
              <a:t>實際測試PC透過網路與NAS進行檔案傳輸，使用10GB大檔案時，透過GbE網路讀寫速度大約在113MB/s左右，檔案傳輸的時間只需88秒左右。另外加密傳輸時速度也保持高速，幾乎沒有差異</a:t>
            </a:r>
          </a:p>
          <a:p>
            <a:pPr marL="158750" indent="0">
              <a:buNone/>
            </a:pPr>
            <a:r>
              <a:rPr lang="en-US" altLang="zh-TW"/>
              <a:t>To</a:t>
            </a:r>
            <a:r>
              <a:rPr lang="zh-TW" altLang="en-US"/>
              <a:t> </a:t>
            </a:r>
            <a:r>
              <a:rPr lang="zh-TW"/>
              <a:t>hel</a:t>
            </a:r>
            <a:r>
              <a:rPr lang="en-US" altLang="zh-TW"/>
              <a:t>p</a:t>
            </a:r>
            <a:r>
              <a:rPr lang="zh-TW" altLang="en-US"/>
              <a:t> </a:t>
            </a:r>
            <a:r>
              <a:rPr lang="en-US" altLang="zh-TW"/>
              <a:t>y</a:t>
            </a:r>
            <a:r>
              <a:rPr lang="zh-TW"/>
              <a:t>o</a:t>
            </a:r>
            <a:r>
              <a:rPr lang="en-US" altLang="zh-TW"/>
              <a:t>u</a:t>
            </a:r>
            <a:r>
              <a:rPr lang="zh-TW" altLang="en-US"/>
              <a:t> </a:t>
            </a:r>
            <a:r>
              <a:rPr lang="en-US" altLang="zh-TW"/>
              <a:t>un</a:t>
            </a:r>
            <a:r>
              <a:rPr lang="zh-TW"/>
              <a:t>de</a:t>
            </a:r>
            <a:r>
              <a:rPr lang="en-US" altLang="zh-TW"/>
              <a:t>r</a:t>
            </a:r>
            <a:r>
              <a:rPr lang="zh-TW"/>
              <a:t>sta</a:t>
            </a:r>
            <a:r>
              <a:rPr lang="en-US" altLang="zh-TW" err="1"/>
              <a:t>nd</a:t>
            </a:r>
            <a:r>
              <a:rPr lang="zh-TW" altLang="en-US"/>
              <a:t> </a:t>
            </a:r>
            <a:r>
              <a:rPr lang="zh-TW"/>
              <a:t>the file transfer speed of </a:t>
            </a:r>
            <a:r>
              <a:rPr lang="en-US" altLang="zh-TW"/>
              <a:t>QNAP</a:t>
            </a:r>
            <a:r>
              <a:rPr lang="zh-TW" altLang="en-US"/>
              <a:t> </a:t>
            </a:r>
            <a:r>
              <a:rPr lang="en-US" altLang="zh-TW"/>
              <a:t>NAS,</a:t>
            </a:r>
            <a:r>
              <a:rPr lang="zh-TW" altLang="en-US"/>
              <a:t> </a:t>
            </a:r>
            <a:r>
              <a:rPr lang="en-US" altLang="zh-TW"/>
              <a:t>I</a:t>
            </a:r>
            <a:r>
              <a:rPr lang="zh-TW" altLang="en-US"/>
              <a:t> </a:t>
            </a:r>
            <a:r>
              <a:rPr lang="en-US" altLang="zh-TW"/>
              <a:t>have</a:t>
            </a:r>
            <a:r>
              <a:rPr lang="zh-TW" altLang="en-US"/>
              <a:t> </a:t>
            </a:r>
            <a:r>
              <a:rPr lang="en-US" altLang="zh-TW"/>
              <a:t>some</a:t>
            </a:r>
            <a:r>
              <a:rPr lang="zh-TW" altLang="en-US"/>
              <a:t> </a:t>
            </a:r>
            <a:r>
              <a:rPr lang="en-US" altLang="zh-TW"/>
              <a:t>data</a:t>
            </a:r>
            <a:r>
              <a:rPr lang="zh-TW" altLang="en-US"/>
              <a:t> </a:t>
            </a:r>
            <a:r>
              <a:rPr lang="en-US" altLang="zh-TW"/>
              <a:t>for</a:t>
            </a:r>
            <a:r>
              <a:rPr lang="zh-TW" altLang="en-US"/>
              <a:t> </a:t>
            </a:r>
            <a:r>
              <a:rPr lang="en-US" altLang="zh-TW"/>
              <a:t>you</a:t>
            </a:r>
            <a:r>
              <a:rPr lang="zh-TW" altLang="en-US"/>
              <a:t> </a:t>
            </a:r>
            <a:r>
              <a:rPr lang="en-US" altLang="zh-TW"/>
              <a:t>her</a:t>
            </a:r>
            <a:r>
              <a:rPr lang="zh-TW"/>
              <a:t>e</a:t>
            </a:r>
            <a:r>
              <a:rPr lang="en-US" altLang="zh-TW"/>
              <a:t>.</a:t>
            </a:r>
            <a:r>
              <a:rPr lang="zh-TW" altLang="en-US"/>
              <a:t> </a:t>
            </a:r>
            <a:r>
              <a:rPr lang="en-US" altLang="zh-TW"/>
              <a:t>In</a:t>
            </a:r>
            <a:r>
              <a:rPr lang="zh-TW" altLang="en-US"/>
              <a:t> </a:t>
            </a:r>
            <a:r>
              <a:rPr lang="zh-TW"/>
              <a:t>th</a:t>
            </a:r>
            <a:r>
              <a:rPr lang="en-US" altLang="zh-TW"/>
              <a:t>is</a:t>
            </a:r>
            <a:r>
              <a:rPr lang="zh-TW" altLang="en-US"/>
              <a:t> </a:t>
            </a:r>
            <a:r>
              <a:rPr lang="en-US" altLang="zh-TW"/>
              <a:t>p</a:t>
            </a:r>
            <a:r>
              <a:rPr lang="zh-TW"/>
              <a:t>er</a:t>
            </a:r>
            <a:r>
              <a:rPr lang="en-US" altLang="zh-TW"/>
              <a:t>forma</a:t>
            </a:r>
            <a:r>
              <a:rPr lang="zh-TW"/>
              <a:t>n</a:t>
            </a:r>
            <a:r>
              <a:rPr lang="en-US" altLang="zh-TW"/>
              <a:t>c</a:t>
            </a:r>
            <a:r>
              <a:rPr lang="zh-TW"/>
              <a:t>e</a:t>
            </a:r>
            <a:r>
              <a:rPr lang="zh-TW" altLang="en-US"/>
              <a:t> </a:t>
            </a:r>
            <a:r>
              <a:rPr lang="zh-TW"/>
              <a:t>te</a:t>
            </a:r>
            <a:r>
              <a:rPr lang="en-US" altLang="zh-TW"/>
              <a:t>s</a:t>
            </a:r>
            <a:r>
              <a:rPr lang="zh-TW"/>
              <a:t>t</a:t>
            </a:r>
            <a:r>
              <a:rPr lang="en-US" altLang="zh-TW"/>
              <a:t>,</a:t>
            </a:r>
            <a:r>
              <a:rPr lang="zh-TW" altLang="en-US"/>
              <a:t> </a:t>
            </a:r>
            <a:r>
              <a:rPr lang="zh-TW"/>
              <a:t>we</a:t>
            </a:r>
            <a:r>
              <a:rPr lang="zh-TW" altLang="en-US"/>
              <a:t> </a:t>
            </a:r>
            <a:r>
              <a:rPr lang="zh-TW"/>
              <a:t>t</a:t>
            </a:r>
            <a:r>
              <a:rPr lang="en-US" altLang="zh-TW"/>
              <a:t>r</a:t>
            </a:r>
            <a:r>
              <a:rPr lang="zh-TW"/>
              <a:t>an</a:t>
            </a:r>
            <a:r>
              <a:rPr lang="en-US" altLang="zh-TW" err="1"/>
              <a:t>sferre</a:t>
            </a:r>
            <a:r>
              <a:rPr lang="zh-TW"/>
              <a:t>d a large file of 10GB</a:t>
            </a:r>
            <a:r>
              <a:rPr lang="zh-TW" altLang="en-US"/>
              <a:t> </a:t>
            </a:r>
            <a:r>
              <a:rPr lang="en-US" altLang="zh-TW"/>
              <a:t>between</a:t>
            </a:r>
            <a:r>
              <a:rPr lang="zh-TW" altLang="en-US"/>
              <a:t> </a:t>
            </a:r>
            <a:r>
              <a:rPr lang="en-US" altLang="zh-TW"/>
              <a:t>PC</a:t>
            </a:r>
            <a:r>
              <a:rPr lang="zh-TW" altLang="en-US"/>
              <a:t> </a:t>
            </a:r>
            <a:r>
              <a:rPr lang="en-US" altLang="zh-TW"/>
              <a:t>and</a:t>
            </a:r>
            <a:r>
              <a:rPr lang="zh-TW" altLang="en-US"/>
              <a:t> </a:t>
            </a:r>
            <a:r>
              <a:rPr lang="en-US" altLang="zh-TW"/>
              <a:t>NAS.</a:t>
            </a:r>
            <a:r>
              <a:rPr lang="zh-TW" altLang="en-US"/>
              <a:t> </a:t>
            </a:r>
            <a:r>
              <a:rPr lang="zh-TW"/>
              <a:t>The </a:t>
            </a:r>
            <a:r>
              <a:rPr lang="en-US" altLang="zh-TW"/>
              <a:t>transferring</a:t>
            </a:r>
            <a:r>
              <a:rPr lang="zh-TW" altLang="en-US"/>
              <a:t> </a:t>
            </a:r>
            <a:r>
              <a:rPr lang="zh-TW"/>
              <a:t>speed </a:t>
            </a:r>
            <a:r>
              <a:rPr lang="en-US" altLang="zh-TW"/>
              <a:t>is</a:t>
            </a:r>
            <a:r>
              <a:rPr lang="zh-TW" altLang="en-US"/>
              <a:t> </a:t>
            </a:r>
            <a:r>
              <a:rPr lang="zh-TW"/>
              <a:t>about 113MB/s by the GbE</a:t>
            </a:r>
            <a:r>
              <a:rPr lang="en-US" altLang="zh-TW"/>
              <a:t>.</a:t>
            </a:r>
            <a:r>
              <a:rPr lang="zh-TW" altLang="en-US"/>
              <a:t> </a:t>
            </a:r>
            <a:r>
              <a:rPr lang="en-US" altLang="zh-TW"/>
              <a:t>That</a:t>
            </a:r>
            <a:r>
              <a:rPr lang="zh-TW" altLang="en-US"/>
              <a:t> </a:t>
            </a:r>
            <a:r>
              <a:rPr lang="en-US" altLang="zh-TW"/>
              <a:t>is</a:t>
            </a:r>
            <a:r>
              <a:rPr lang="zh-TW" altLang="en-US"/>
              <a:t> </a:t>
            </a:r>
            <a:r>
              <a:rPr lang="zh-TW"/>
              <a:t>a</a:t>
            </a:r>
            <a:r>
              <a:rPr lang="en-US" altLang="zh-TW" err="1"/>
              <a:t>rou</a:t>
            </a:r>
            <a:r>
              <a:rPr lang="zh-TW"/>
              <a:t>nd </a:t>
            </a:r>
            <a:r>
              <a:rPr lang="en-US" altLang="zh-TW"/>
              <a:t>88</a:t>
            </a:r>
            <a:r>
              <a:rPr lang="zh-TW" altLang="en-US"/>
              <a:t> </a:t>
            </a:r>
            <a:r>
              <a:rPr lang="zh-TW"/>
              <a:t>se</a:t>
            </a:r>
            <a:r>
              <a:rPr lang="en-US" altLang="zh-TW"/>
              <a:t>con</a:t>
            </a:r>
            <a:r>
              <a:rPr lang="zh-TW"/>
              <a:t>ds</a:t>
            </a:r>
            <a:r>
              <a:rPr lang="en-US" altLang="zh-TW"/>
              <a:t>.</a:t>
            </a:r>
            <a:r>
              <a:rPr lang="zh-TW" altLang="en-US"/>
              <a:t> </a:t>
            </a:r>
            <a:r>
              <a:rPr lang="en-US" altLang="zh-TW"/>
              <a:t>Mo</a:t>
            </a:r>
            <a:r>
              <a:rPr lang="zh-TW"/>
              <a:t>r</a:t>
            </a:r>
            <a:r>
              <a:rPr lang="en-US" altLang="zh-TW"/>
              <a:t>e</a:t>
            </a:r>
            <a:r>
              <a:rPr lang="zh-TW"/>
              <a:t>o</a:t>
            </a:r>
            <a:r>
              <a:rPr lang="en-US" altLang="zh-TW" err="1"/>
              <a:t>ver</a:t>
            </a:r>
            <a:r>
              <a:rPr lang="zh-TW"/>
              <a:t>, the encrypted transmission speed also </a:t>
            </a:r>
            <a:r>
              <a:rPr lang="en-US" altLang="zh-TW"/>
              <a:t>r</a:t>
            </a:r>
            <a:r>
              <a:rPr lang="zh-TW"/>
              <a:t>e</a:t>
            </a:r>
            <a:r>
              <a:rPr lang="en-US" altLang="zh-TW"/>
              <a:t>mains</a:t>
            </a:r>
            <a:r>
              <a:rPr lang="zh-TW" altLang="en-US"/>
              <a:t> </a:t>
            </a:r>
            <a:r>
              <a:rPr lang="en-US" altLang="zh-TW"/>
              <a:t>a</a:t>
            </a:r>
            <a:r>
              <a:rPr lang="zh-TW"/>
              <a:t>t</a:t>
            </a:r>
            <a:r>
              <a:rPr lang="zh-TW" altLang="en-US"/>
              <a:t> </a:t>
            </a:r>
            <a:r>
              <a:rPr lang="en-US" altLang="zh-TW"/>
              <a:t>a</a:t>
            </a:r>
            <a:r>
              <a:rPr lang="zh-TW" altLang="en-US"/>
              <a:t> </a:t>
            </a:r>
            <a:r>
              <a:rPr lang="zh-TW"/>
              <a:t>high speed</a:t>
            </a:r>
            <a:r>
              <a:rPr lang="zh-TW" altLang="en-US"/>
              <a:t> </a:t>
            </a:r>
            <a:r>
              <a:rPr lang="en-US" altLang="zh-TW"/>
              <a:t>which</a:t>
            </a:r>
            <a:r>
              <a:rPr lang="zh-TW" altLang="en-US"/>
              <a:t> </a:t>
            </a:r>
            <a:r>
              <a:rPr lang="en-US" altLang="zh-TW"/>
              <a:t>is</a:t>
            </a:r>
            <a:r>
              <a:rPr lang="zh-TW" altLang="en-US"/>
              <a:t> </a:t>
            </a:r>
            <a:r>
              <a:rPr lang="zh-TW"/>
              <a:t>almost the same</a:t>
            </a:r>
            <a:r>
              <a:rPr lang="zh-TW" altLang="en-US"/>
              <a:t> </a:t>
            </a:r>
            <a:r>
              <a:rPr lang="en-US" altLang="zh-TW"/>
              <a:t>as</a:t>
            </a:r>
            <a:r>
              <a:rPr lang="zh-TW" altLang="en-US"/>
              <a:t> </a:t>
            </a:r>
            <a:r>
              <a:rPr lang="en-US" altLang="zh-TW"/>
              <a:t>the</a:t>
            </a:r>
            <a:r>
              <a:rPr lang="zh-TW" altLang="en-US"/>
              <a:t> </a:t>
            </a:r>
            <a:r>
              <a:rPr lang="en-US" altLang="zh-TW"/>
              <a:t>standard</a:t>
            </a:r>
            <a:r>
              <a:rPr lang="zh-TW" altLang="en-US"/>
              <a:t> </a:t>
            </a:r>
            <a:r>
              <a:rPr lang="en-US" altLang="zh-TW"/>
              <a:t>file</a:t>
            </a:r>
            <a:r>
              <a:rPr lang="zh-TW" altLang="en-US"/>
              <a:t> </a:t>
            </a:r>
            <a:r>
              <a:rPr lang="en-US" altLang="zh-TW"/>
              <a:t>transfer</a:t>
            </a:r>
            <a:r>
              <a:rPr lang="zh-TW"/>
              <a:t>.</a:t>
            </a:r>
            <a:r>
              <a:rPr lang="zh-TW" altLang="en-US"/>
              <a:t> </a:t>
            </a:r>
            <a:endParaRPr lang="zh-TW"/>
          </a:p>
        </p:txBody>
      </p:sp>
      <p:sp>
        <p:nvSpPr>
          <p:cNvPr id="4" name="投影片編號版面配置區 3"/>
          <p:cNvSpPr>
            <a:spLocks noGrp="1"/>
          </p:cNvSpPr>
          <p:nvPr>
            <p:ph type="sldNum" sz="quarter" idx="5"/>
          </p:nvPr>
        </p:nvSpPr>
        <p:spPr>
          <a:xfrm>
            <a:off x="3884613" y="8685213"/>
            <a:ext cx="2971800" cy="457200"/>
          </a:xfrm>
          <a:prstGeom prst="rect">
            <a:avLst/>
          </a:prstGeom>
        </p:spPr>
        <p:txBody>
          <a:bodyPr/>
          <a:lstStyle/>
          <a:p>
            <a:fld id="{B9188E17-E6CD-41E0-BF19-5DA72BB7201F}" type="slidenum">
              <a:rPr lang="zh-TW" altLang="en-US" smtClean="0"/>
              <a:pPr/>
              <a:t>7</a:t>
            </a:fld>
            <a:endParaRPr lang="zh-TW" altLang="en-US"/>
          </a:p>
        </p:txBody>
      </p:sp>
    </p:spTree>
    <p:extLst>
      <p:ext uri="{BB962C8B-B14F-4D97-AF65-F5344CB8AC3E}">
        <p14:creationId xmlns:p14="http://schemas.microsoft.com/office/powerpoint/2010/main" val="4270625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8"/>
        <p:cNvGrpSpPr/>
        <p:nvPr/>
      </p:nvGrpSpPr>
      <p:grpSpPr>
        <a:xfrm>
          <a:off x="0" y="0"/>
          <a:ext cx="0" cy="0"/>
          <a:chOff x="0" y="0"/>
          <a:chExt cx="0" cy="0"/>
        </a:xfrm>
      </p:grpSpPr>
      <p:sp>
        <p:nvSpPr>
          <p:cNvPr id="569" name="Google Shape;569;gd55b463498_4_3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0" name="Google Shape;570;gd55b463498_4_3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zh-TW" altLang="zh-TW"/>
              <a:t>NPU神經網絡處理器(Neural-network Processing Uni</a:t>
            </a:r>
            <a:r>
              <a:rPr lang="en-US" altLang="zh-TW"/>
              <a:t>t)</a:t>
            </a:r>
            <a:r>
              <a:rPr lang="zh-TW" altLang="en-US"/>
              <a:t>是仿</a:t>
            </a:r>
            <a:r>
              <a:rPr lang="zh-TW" altLang="zh-TW"/>
              <a:t>生科技的運用，屬於</a:t>
            </a:r>
            <a:r>
              <a:rPr lang="en-US" altLang="zh-TW"/>
              <a:t>AI</a:t>
            </a:r>
            <a:r>
              <a:rPr lang="zh-TW" altLang="zh-TW"/>
              <a:t>邊緣平行運算的一種，省電,</a:t>
            </a:r>
            <a:r>
              <a:rPr lang="zh-TW" altLang="en-US"/>
              <a:t> 高效能, 易佈署，TS-233是市面上唯一搭載NPU AI加速處理器的NAS，搭配QNAP AI Core影像辨識引擎，支援QuMagie智慧相簿。值得一提的是，人臉識別速度是同級機種的六倍快。</a:t>
            </a:r>
            <a:endParaRPr lang="zh-TW" altLang="zh-TW"/>
          </a:p>
          <a:p>
            <a:pPr>
              <a:buNone/>
            </a:pPr>
            <a:r>
              <a:rPr lang="en-US" altLang="zh-TW"/>
              <a:t>NPU (Neural-network Processing Unit) is the application of biomimicry, a kind of AI edge computing with power-saving, high performance, and easy to deploy. TS-233 is the only ones equipped with NPU AI Accelerated processor NAS, with QNAP AI Core image recognition engine, supporting </a:t>
            </a:r>
            <a:r>
              <a:rPr lang="en-US" altLang="zh-TW" err="1"/>
              <a:t>QuMagie</a:t>
            </a:r>
            <a:r>
              <a:rPr lang="en-US" altLang="zh-TW"/>
              <a:t> smart album. It is worth mentioning that the face recognition speed is six times faster than the same class model.</a:t>
            </a:r>
            <a:endParaRPr lang="zh-TW" altLang="zh-TW"/>
          </a:p>
          <a:p>
            <a:pPr>
              <a:buNone/>
            </a:pPr>
            <a:endParaRPr lang="zh-TW" altLang="en-US"/>
          </a:p>
          <a:p>
            <a:pPr marL="0" indent="0">
              <a:buNone/>
            </a:pPr>
            <a:endParaRPr lang="zh-TW"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285750" indent="-285750">
              <a:buChar char="•"/>
            </a:pPr>
            <a:r>
              <a:rPr lang="en-US" altLang="zh-TW"/>
              <a:t>TS-233 </a:t>
            </a:r>
            <a:r>
              <a:rPr lang="zh-TW"/>
              <a:t>採用的是</a:t>
            </a:r>
            <a:r>
              <a:rPr lang="en-US" altLang="zh-TW"/>
              <a:t>ARM</a:t>
            </a:r>
            <a:r>
              <a:rPr lang="zh-TW"/>
              <a:t> </a:t>
            </a:r>
            <a:r>
              <a:rPr lang="en-US" altLang="zh-TW"/>
              <a:t>Cortex-A55</a:t>
            </a:r>
            <a:r>
              <a:rPr lang="zh-TW"/>
              <a:t> </a:t>
            </a:r>
            <a:r>
              <a:rPr lang="en-US" altLang="zh-TW"/>
              <a:t>4</a:t>
            </a:r>
            <a:r>
              <a:rPr lang="zh-TW"/>
              <a:t>核心高效能的</a:t>
            </a:r>
            <a:r>
              <a:rPr lang="en-US" altLang="zh-TW"/>
              <a:t>2.0GHz</a:t>
            </a:r>
            <a:r>
              <a:rPr lang="zh-TW"/>
              <a:t>處理器，內建</a:t>
            </a:r>
            <a:r>
              <a:rPr lang="en-US" altLang="zh-TW"/>
              <a:t>2GB記憶體，此為支援兩個SATA </a:t>
            </a:r>
            <a:r>
              <a:rPr lang="en-US" altLang="zh-TW" err="1"/>
              <a:t>port機種</a:t>
            </a:r>
            <a:endParaRPr lang="zh-TW" err="1"/>
          </a:p>
          <a:p>
            <a:pPr marL="285750" indent="-285750">
              <a:buChar char="•"/>
            </a:pPr>
            <a:r>
              <a:rPr lang="en-US"/>
              <a:t>TS-233 uses ARM Cortex-A55 4 core high performance 2.0GHz processor, built-in 2GB memory, and supports two SATA ports for this model.</a:t>
            </a:r>
            <a:endParaRPr lang="en-US" altLang="zh-TW"/>
          </a:p>
          <a:p>
            <a:pPr marL="285750" indent="-285750">
              <a:buChar char="•"/>
            </a:pPr>
            <a:endParaRPr lang="zh-TW" altLang="en-US"/>
          </a:p>
        </p:txBody>
      </p:sp>
    </p:spTree>
    <p:extLst>
      <p:ext uri="{BB962C8B-B14F-4D97-AF65-F5344CB8AC3E}">
        <p14:creationId xmlns:p14="http://schemas.microsoft.com/office/powerpoint/2010/main" val="25576865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t>TS-233</a:t>
            </a:r>
            <a:r>
              <a:rPr lang="zh-CN"/>
              <a:t>長</a:t>
            </a:r>
            <a:r>
              <a:rPr lang="en-US"/>
              <a:t>156.26mm, </a:t>
            </a:r>
            <a:r>
              <a:rPr lang="zh-CN"/>
              <a:t>寬</a:t>
            </a:r>
            <a:r>
              <a:rPr lang="en-US" altLang="zh-CN"/>
              <a:t>90</a:t>
            </a:r>
            <a:r>
              <a:rPr lang="en-US"/>
              <a:t>.18mm, </a:t>
            </a:r>
            <a:r>
              <a:rPr lang="zh-CN"/>
              <a:t>高</a:t>
            </a:r>
            <a:r>
              <a:rPr lang="en-US"/>
              <a:t>188.64mm </a:t>
            </a:r>
            <a:r>
              <a:rPr lang="zh-CN"/>
              <a:t>尺寸</a:t>
            </a:r>
            <a:r>
              <a:rPr lang="zh-CN" altLang="en-US"/>
              <a:t>輕巧</a:t>
            </a:r>
            <a:r>
              <a:rPr lang="zh-CN"/>
              <a:t>像</a:t>
            </a:r>
            <a:r>
              <a:rPr lang="zh-CN" altLang="en-US"/>
              <a:t>個</a:t>
            </a:r>
            <a:r>
              <a:rPr lang="zh-CN"/>
              <a:t>保鮮</a:t>
            </a:r>
            <a:r>
              <a:rPr lang="zh-CN" altLang="en-US"/>
              <a:t>盒般</a:t>
            </a:r>
            <a:r>
              <a:rPr lang="zh-CN"/>
              <a:t>。</a:t>
            </a:r>
            <a:endParaRPr lang="zh-TW"/>
          </a:p>
          <a:p>
            <a:pPr>
              <a:buNone/>
            </a:pPr>
            <a:r>
              <a:rPr lang="zh-CN"/>
              <a:t>從正面看指示燈有，狀態</a:t>
            </a:r>
            <a:r>
              <a:rPr lang="en-US" altLang="zh-CN"/>
              <a:t>,</a:t>
            </a:r>
            <a:r>
              <a:rPr lang="zh-CN"/>
              <a:t> 網路</a:t>
            </a:r>
            <a:r>
              <a:rPr lang="en-US" altLang="zh-CN"/>
              <a:t>,USB, </a:t>
            </a:r>
            <a:r>
              <a:rPr lang="en-US" altLang="zh-CN" err="1"/>
              <a:t>硬碟</a:t>
            </a:r>
            <a:r>
              <a:rPr lang="en-US" altLang="zh-CN"/>
              <a:t>(1.2)，</a:t>
            </a:r>
            <a:r>
              <a:rPr lang="en-US" altLang="zh-CN" err="1"/>
              <a:t>電源按鈕，USB</a:t>
            </a:r>
            <a:r>
              <a:rPr lang="en-US" altLang="zh-CN"/>
              <a:t> </a:t>
            </a:r>
            <a:r>
              <a:rPr lang="en-US" altLang="zh-CN" err="1"/>
              <a:t>copy鈕</a:t>
            </a:r>
            <a:r>
              <a:rPr lang="en-US" altLang="zh-CN"/>
              <a:t>， 1埠 USB3.2 Gen1</a:t>
            </a:r>
          </a:p>
          <a:p>
            <a:pPr>
              <a:buNone/>
            </a:pPr>
            <a:r>
              <a:rPr lang="zh-CN"/>
              <a:t>背面</a:t>
            </a:r>
            <a:r>
              <a:rPr lang="zh-CN" altLang="en-US"/>
              <a:t>有</a:t>
            </a:r>
            <a:r>
              <a:rPr lang="zh-CN"/>
              <a:t>8</a:t>
            </a:r>
            <a:r>
              <a:rPr lang="en-US" altLang="zh-CN"/>
              <a:t>cm</a:t>
            </a:r>
            <a:r>
              <a:rPr lang="zh-CN"/>
              <a:t>散熱風扇，重置按鈕，</a:t>
            </a:r>
            <a:r>
              <a:rPr lang="en-US" altLang="zh-CN"/>
              <a:t>1</a:t>
            </a:r>
            <a:r>
              <a:rPr lang="zh-CN"/>
              <a:t>埠</a:t>
            </a:r>
            <a:r>
              <a:rPr lang="en-US" altLang="zh-CN"/>
              <a:t>GbE</a:t>
            </a:r>
            <a:r>
              <a:rPr lang="zh-CN"/>
              <a:t>網路</a:t>
            </a:r>
            <a:r>
              <a:rPr lang="en-US" altLang="zh-CN"/>
              <a:t>,</a:t>
            </a:r>
            <a:r>
              <a:rPr lang="zh-CN"/>
              <a:t> </a:t>
            </a:r>
            <a:r>
              <a:rPr lang="en-US" altLang="zh-CN"/>
              <a:t>2</a:t>
            </a:r>
            <a:r>
              <a:rPr lang="zh-CN"/>
              <a:t>埠 </a:t>
            </a:r>
            <a:r>
              <a:rPr lang="en-US" altLang="zh-CN"/>
              <a:t>USB2.0,</a:t>
            </a:r>
            <a:r>
              <a:rPr lang="zh-CN"/>
              <a:t> 以及直流</a:t>
            </a:r>
            <a:r>
              <a:rPr lang="en-US" altLang="zh-CN"/>
              <a:t>12V</a:t>
            </a:r>
            <a:r>
              <a:rPr lang="zh-CN"/>
              <a:t>輸入電源</a:t>
            </a:r>
          </a:p>
          <a:p>
            <a:pPr>
              <a:buNone/>
            </a:pPr>
            <a:r>
              <a:rPr lang="zh-CN"/>
              <a:t>TS-233 is 156.26mm long, 90.18mm wide, and 188.64mm high. The size is like a small crisper box.</a:t>
            </a:r>
          </a:p>
          <a:p>
            <a:pPr>
              <a:buNone/>
            </a:pPr>
            <a:r>
              <a:rPr lang="zh-CN"/>
              <a:t>Let's look at the front view</a:t>
            </a:r>
            <a:r>
              <a:rPr lang="en-US" altLang="zh-CN"/>
              <a:t>.</a:t>
            </a:r>
            <a:r>
              <a:rPr lang="zh-CN"/>
              <a:t> </a:t>
            </a:r>
            <a:r>
              <a:rPr lang="en-US" altLang="zh-CN"/>
              <a:t>F</a:t>
            </a:r>
            <a:r>
              <a:rPr lang="zh-CN"/>
              <a:t>rom the top, the indicators include status, network, USB, hard disk (1.2), the button part include </a:t>
            </a:r>
            <a:r>
              <a:rPr lang="en-US" altLang="zh-CN"/>
              <a:t>a</a:t>
            </a:r>
            <a:r>
              <a:rPr lang="zh-CN"/>
              <a:t> power button, USB copy button, and </a:t>
            </a:r>
            <a:r>
              <a:rPr lang="en-US" altLang="zh-CN"/>
              <a:t>the</a:t>
            </a:r>
            <a:r>
              <a:rPr lang="zh-CN" altLang="en-US"/>
              <a:t> </a:t>
            </a:r>
            <a:r>
              <a:rPr lang="zh-CN"/>
              <a:t>last </a:t>
            </a:r>
            <a:r>
              <a:rPr lang="en-US" altLang="zh-CN"/>
              <a:t>one</a:t>
            </a:r>
            <a:r>
              <a:rPr lang="zh-CN" altLang="en-US"/>
              <a:t> </a:t>
            </a:r>
            <a:r>
              <a:rPr lang="zh-CN"/>
              <a:t>is a </a:t>
            </a:r>
            <a:r>
              <a:rPr lang="en-US" altLang="zh-CN"/>
              <a:t>one</a:t>
            </a:r>
            <a:r>
              <a:rPr lang="zh-CN" altLang="en-US"/>
              <a:t> </a:t>
            </a:r>
            <a:r>
              <a:rPr lang="zh-CN"/>
              <a:t>port USB3.2 Gen1</a:t>
            </a:r>
          </a:p>
          <a:p>
            <a:pPr>
              <a:buNone/>
            </a:pPr>
            <a:r>
              <a:rPr lang="zh-CN"/>
              <a:t>The rear</a:t>
            </a:r>
            <a:r>
              <a:rPr lang="zh-CN" altLang="en-US"/>
              <a:t> </a:t>
            </a:r>
            <a:r>
              <a:rPr lang="zh-CN"/>
              <a:t>view, </a:t>
            </a:r>
            <a:r>
              <a:rPr lang="en-US" altLang="zh-CN"/>
              <a:t>smart</a:t>
            </a:r>
            <a:r>
              <a:rPr lang="zh-CN"/>
              <a:t> cooling fan on the back, reset button, </a:t>
            </a:r>
            <a:r>
              <a:rPr lang="en-US" altLang="zh-CN"/>
              <a:t>one</a:t>
            </a:r>
            <a:r>
              <a:rPr lang="zh-CN" altLang="en-US"/>
              <a:t> </a:t>
            </a:r>
            <a:r>
              <a:rPr lang="zh-CN"/>
              <a:t>port GbE network, </a:t>
            </a:r>
            <a:r>
              <a:rPr lang="en-US" altLang="zh-CN"/>
              <a:t>two</a:t>
            </a:r>
            <a:r>
              <a:rPr lang="zh-CN" altLang="en-US"/>
              <a:t> </a:t>
            </a:r>
            <a:r>
              <a:rPr lang="zh-CN"/>
              <a:t>ports USB2.0, and last is a DC 12V input.</a:t>
            </a:r>
          </a:p>
          <a:p>
            <a:pPr>
              <a:buNone/>
            </a:pPr>
            <a:endParaRPr lang="zh-CN"/>
          </a:p>
        </p:txBody>
      </p:sp>
    </p:spTree>
    <p:extLst>
      <p:ext uri="{BB962C8B-B14F-4D97-AF65-F5344CB8AC3E}">
        <p14:creationId xmlns:p14="http://schemas.microsoft.com/office/powerpoint/2010/main" val="17260297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ge65e15f4ec_0_269:notes"/>
          <p:cNvSpPr>
            <a:spLocks noGrp="1" noRot="1" noChangeAspect="1"/>
          </p:cNvSpPr>
          <p:nvPr>
            <p:ph type="sldImg" idx="2"/>
          </p:nvPr>
        </p:nvSpPr>
        <p:spPr>
          <a:xfrm>
            <a:off x="379413" y="685800"/>
            <a:ext cx="6097587"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6" name="Google Shape;296;ge65e15f4ec_0_26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ctr" anchorCtr="0">
            <a:noAutofit/>
          </a:bodyPr>
          <a:lstStyle/>
          <a:p>
            <a:pPr marL="0" lvl="0" indent="0" algn="l">
              <a:spcBef>
                <a:spcPts val="0"/>
              </a:spcBef>
              <a:spcAft>
                <a:spcPts val="0"/>
              </a:spcAft>
              <a:buNone/>
            </a:pPr>
            <a:r>
              <a:rPr lang="zh-TW" baseline="0"/>
              <a:t>前面提到的規格已整理到本規格表中，供給大家參考。</a:t>
            </a:r>
            <a:r>
              <a:rPr lang="zh-TW" altLang="en-US"/>
              <a:t>我們接續</a:t>
            </a:r>
            <a:r>
              <a:rPr lang="zh-TW" baseline="0"/>
              <a:t>下一頁簡報。</a:t>
            </a:r>
            <a:endParaRPr lang="en-US" baseline="0"/>
          </a:p>
          <a:p>
            <a:pPr marL="0" indent="0">
              <a:buNone/>
            </a:pPr>
            <a:r>
              <a:rPr lang="en-US"/>
              <a:t>The previously mentioned specifications are integrated into this sheet for your reference. So let's move on to the next page. </a:t>
            </a:r>
            <a:endParaRPr lang="zh-TW"/>
          </a:p>
        </p:txBody>
      </p:sp>
      <p:sp>
        <p:nvSpPr>
          <p:cNvPr id="297" name="Google Shape;297;ge65e15f4ec_0_269:notes"/>
          <p:cNvSpPr txBox="1">
            <a:spLocks noGrp="1"/>
          </p:cNvSpPr>
          <p:nvPr>
            <p:ph type="sldNum" idx="12"/>
          </p:nvPr>
        </p:nvSpPr>
        <p:spPr>
          <a:xfrm>
            <a:off x="3884613" y="8685213"/>
            <a:ext cx="2971800" cy="4572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Clr>
                <a:srgbClr val="000000"/>
              </a:buClr>
              <a:buFont typeface="Arial"/>
              <a:buNone/>
            </a:pPr>
            <a:fld id="{00000000-1234-1234-1234-123412341234}" type="slidenum">
              <a:rPr lang="en"/>
              <a:pPr marL="0" lvl="0" indent="0" algn="l" rtl="0">
                <a:spcBef>
                  <a:spcPts val="0"/>
                </a:spcBef>
                <a:spcAft>
                  <a:spcPts val="0"/>
                </a:spcAft>
                <a:buClr>
                  <a:srgbClr val="000000"/>
                </a:buClr>
                <a:buFont typeface="Arial"/>
                <a:buNone/>
              </a:pPr>
              <a:t>12</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normAutofit/>
          </a:bodyPr>
          <a:lstStyle/>
          <a:p>
            <a:r>
              <a:rPr lang="zh-TW" altLang="en-US"/>
              <a:t>安裝</a:t>
            </a:r>
            <a:r>
              <a:rPr lang="en-US" altLang="zh-TW"/>
              <a:t>TS-233時</a:t>
            </a:r>
            <a:r>
              <a:rPr lang="zh-TW" altLang="en-US"/>
              <a:t>，</a:t>
            </a:r>
            <a:r>
              <a:rPr lang="en-US" altLang="zh-TW"/>
              <a:t>3.5”</a:t>
            </a:r>
            <a:r>
              <a:rPr lang="zh-TW" altLang="en-US"/>
              <a:t>硬碟安裝，我們設計了快拆的結構，僅需拆蓋取出硬碟托盤，將兩邊的快拆條撥開，放上硬碟後，再將快拆條裝回即可完成安裝，</a:t>
            </a:r>
            <a:r>
              <a:rPr lang="en-US" altLang="zh-TW"/>
              <a:t>2.5”</a:t>
            </a:r>
            <a:r>
              <a:rPr lang="zh-TW" altLang="en-US"/>
              <a:t>則使用傳統的鎖螺絲來固定</a:t>
            </a:r>
            <a:endParaRPr lang="en-US" altLang="zh-TW"/>
          </a:p>
          <a:p>
            <a:r>
              <a:rPr lang="zh-TW"/>
              <a:t>When we want</a:t>
            </a:r>
            <a:r>
              <a:rPr lang="en-US" altLang="zh-TW"/>
              <a:t>ed</a:t>
            </a:r>
            <a:r>
              <a:rPr lang="zh-TW" altLang="en-US"/>
              <a:t> </a:t>
            </a:r>
            <a:r>
              <a:rPr lang="zh-TW"/>
              <a:t>to use</a:t>
            </a:r>
            <a:r>
              <a:rPr lang="zh-TW" altLang="en-US"/>
              <a:t> </a:t>
            </a:r>
            <a:r>
              <a:rPr lang="en-US" altLang="zh-TW"/>
              <a:t>a</a:t>
            </a:r>
            <a:r>
              <a:rPr lang="zh-TW"/>
              <a:t> 3.5</a:t>
            </a:r>
            <a:r>
              <a:rPr lang="en-US" altLang="zh-TW"/>
              <a:t>"</a:t>
            </a:r>
            <a:r>
              <a:rPr lang="zh-TW"/>
              <a:t> hard disk for TS-233 installation, QNAP designed a quick-release structure and only remove</a:t>
            </a:r>
            <a:r>
              <a:rPr lang="en-US" altLang="zh-TW"/>
              <a:t>d</a:t>
            </a:r>
            <a:r>
              <a:rPr lang="zh-TW" altLang="en-US"/>
              <a:t> </a:t>
            </a:r>
            <a:r>
              <a:rPr lang="zh-TW"/>
              <a:t>the cover to take out the hard disk tray</a:t>
            </a:r>
            <a:r>
              <a:rPr lang="en-US" altLang="zh-TW"/>
              <a:t>.</a:t>
            </a:r>
            <a:r>
              <a:rPr lang="zh-TW"/>
              <a:t> Then,</a:t>
            </a:r>
            <a:r>
              <a:rPr lang="zh-TW" altLang="en-US"/>
              <a:t> </a:t>
            </a:r>
            <a:r>
              <a:rPr lang="en-US" altLang="zh-TW"/>
              <a:t>we</a:t>
            </a:r>
            <a:r>
              <a:rPr lang="zh-TW" altLang="en-US"/>
              <a:t> </a:t>
            </a:r>
            <a:r>
              <a:rPr lang="zh-TW"/>
              <a:t>remove</a:t>
            </a:r>
            <a:r>
              <a:rPr lang="en-US" altLang="zh-TW"/>
              <a:t>d</a:t>
            </a:r>
            <a:r>
              <a:rPr lang="zh-TW" altLang="en-US"/>
              <a:t> </a:t>
            </a:r>
            <a:r>
              <a:rPr lang="zh-TW"/>
              <a:t>the fastening panels on both sides and insert</a:t>
            </a:r>
            <a:r>
              <a:rPr lang="en-US" altLang="zh-TW"/>
              <a:t>ed</a:t>
            </a:r>
            <a:r>
              <a:rPr lang="zh-TW" altLang="en-US"/>
              <a:t> </a:t>
            </a:r>
            <a:r>
              <a:rPr lang="zh-TW"/>
              <a:t>the 3.5" hard d</a:t>
            </a:r>
            <a:r>
              <a:rPr lang="en-US" altLang="zh-TW" err="1"/>
              <a:t>isk</a:t>
            </a:r>
            <a:r>
              <a:rPr lang="en-US" altLang="zh-TW"/>
              <a:t>.</a:t>
            </a:r>
            <a:r>
              <a:rPr lang="zh-TW"/>
              <a:t> Fina</a:t>
            </a:r>
            <a:r>
              <a:rPr lang="en-US" altLang="zh-TW" err="1"/>
              <a:t>lly</a:t>
            </a:r>
            <a:r>
              <a:rPr lang="zh-TW"/>
              <a:t>,</a:t>
            </a:r>
            <a:r>
              <a:rPr lang="zh-TW" altLang="en-US"/>
              <a:t> </a:t>
            </a:r>
            <a:r>
              <a:rPr lang="en-US" altLang="zh-TW"/>
              <a:t>w</a:t>
            </a:r>
            <a:r>
              <a:rPr lang="zh-TW"/>
              <a:t>e put</a:t>
            </a:r>
            <a:r>
              <a:rPr lang="zh-TW" altLang="en-US"/>
              <a:t> </a:t>
            </a:r>
            <a:r>
              <a:rPr lang="en-US" altLang="zh-TW"/>
              <a:t>the</a:t>
            </a:r>
            <a:r>
              <a:rPr lang="zh-TW" altLang="en-US"/>
              <a:t> </a:t>
            </a:r>
            <a:r>
              <a:rPr lang="zh-TW"/>
              <a:t>fastening panels back</a:t>
            </a:r>
            <a:r>
              <a:rPr lang="zh-TW" altLang="en-US"/>
              <a:t> </a:t>
            </a:r>
            <a:r>
              <a:rPr lang="en-US" altLang="zh-TW"/>
              <a:t>to</a:t>
            </a:r>
            <a:r>
              <a:rPr lang="zh-TW" altLang="en-US"/>
              <a:t> </a:t>
            </a:r>
            <a:r>
              <a:rPr lang="zh-TW"/>
              <a:t>complete the installation </a:t>
            </a:r>
            <a:r>
              <a:rPr lang="en-US" altLang="zh-TW"/>
              <a:t>and</a:t>
            </a:r>
            <a:r>
              <a:rPr lang="zh-TW" altLang="en-US"/>
              <a:t> </a:t>
            </a:r>
            <a:r>
              <a:rPr lang="en-US" altLang="zh-TW"/>
              <a:t>we</a:t>
            </a:r>
            <a:r>
              <a:rPr lang="zh-TW" altLang="en-US"/>
              <a:t> </a:t>
            </a:r>
            <a:r>
              <a:rPr lang="zh-TW"/>
              <a:t>use</a:t>
            </a:r>
            <a:r>
              <a:rPr lang="en-US" altLang="zh-TW"/>
              <a:t>d</a:t>
            </a:r>
            <a:r>
              <a:rPr lang="zh-TW" altLang="en-US"/>
              <a:t> </a:t>
            </a:r>
            <a:r>
              <a:rPr lang="zh-TW"/>
              <a:t>traditional lock screws for</a:t>
            </a:r>
            <a:r>
              <a:rPr lang="zh-TW" altLang="en-US"/>
              <a:t> </a:t>
            </a:r>
            <a:r>
              <a:rPr lang="en-US" altLang="zh-TW"/>
              <a:t>the</a:t>
            </a:r>
            <a:r>
              <a:rPr lang="zh-TW"/>
              <a:t> 2.5" hard</a:t>
            </a:r>
            <a:r>
              <a:rPr lang="zh-TW" altLang="en-US"/>
              <a:t> </a:t>
            </a:r>
            <a:r>
              <a:rPr lang="en-US" altLang="zh-TW"/>
              <a:t>disk</a:t>
            </a:r>
            <a:r>
              <a:rPr lang="zh-TW"/>
              <a:t>.</a:t>
            </a:r>
            <a:endParaRPr lang="zh-TW" altLang="en-US"/>
          </a:p>
          <a:p>
            <a:endParaRPr lang="zh-TW"/>
          </a:p>
          <a:p>
            <a:endParaRPr lang="zh-TW" altLang="en-US"/>
          </a:p>
        </p:txBody>
      </p:sp>
      <p:sp>
        <p:nvSpPr>
          <p:cNvPr id="4" name="投影片編號版面配置區 3"/>
          <p:cNvSpPr>
            <a:spLocks noGrp="1"/>
          </p:cNvSpPr>
          <p:nvPr>
            <p:ph type="sldNum" sz="quarter" idx="10"/>
          </p:nvPr>
        </p:nvSpPr>
        <p:spPr>
          <a:xfrm>
            <a:off x="3884613" y="8685213"/>
            <a:ext cx="2971800" cy="457200"/>
          </a:xfrm>
          <a:prstGeom prst="rect">
            <a:avLst/>
          </a:prstGeom>
        </p:spPr>
        <p:txBody>
          <a:bodyPr/>
          <a:lstStyle/>
          <a:p>
            <a:fld id="{B9188E17-E6CD-41E0-BF19-5DA72BB7201F}" type="slidenum">
              <a:rPr lang="zh-TW" altLang="en-US" smtClean="0"/>
              <a:pPr/>
              <a:t>14</a:t>
            </a:fld>
            <a:endParaRPr lang="zh-TW"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normAutofit/>
          </a:bodyPr>
          <a:lstStyle/>
          <a:p>
            <a:r>
              <a:rPr lang="zh-TW" altLang="en-US"/>
              <a:t>使用者購買到這超值</a:t>
            </a:r>
            <a:r>
              <a:rPr lang="en-US" altLang="zh-TW"/>
              <a:t>NAS</a:t>
            </a:r>
            <a:r>
              <a:rPr lang="zh-TW" altLang="en-US"/>
              <a:t>後，需進行一些簡單的安裝設定，於前面實體安裝完成後，接續要進行系統的安裝，這時候有兩個方式可以選擇，第一種透過手機掃描</a:t>
            </a:r>
            <a:r>
              <a:rPr lang="en-US" altLang="zh-TW"/>
              <a:t>QR code, </a:t>
            </a:r>
            <a:r>
              <a:rPr lang="zh-TW" altLang="en-US"/>
              <a:t>第二種於電腦下載</a:t>
            </a:r>
            <a:r>
              <a:rPr lang="en-US" altLang="zh-TW" err="1"/>
              <a:t>Qfinder</a:t>
            </a:r>
            <a:r>
              <a:rPr lang="en-US" altLang="zh-TW"/>
              <a:t> Pro</a:t>
            </a:r>
            <a:r>
              <a:rPr lang="zh-TW" altLang="en-US"/>
              <a:t>程式，透過安裝步驟的引導即可完成安裝，安裝後即可享用資料儲存備份多媒體全餐了。</a:t>
            </a:r>
          </a:p>
          <a:p>
            <a:r>
              <a:rPr lang="en-US"/>
              <a:t>After completing the previous installation, users need to perform a few simple steps after the user gets the NAS. You should continue the system installation. They have two choices—the first choice is through scanning the QR code with your mobile phone for installation. The second choice is downloading the Qfinder Pro program on your computer. Just follow the Quick installation guide to finish the steps. After installation, you can enjoy the data storage and backup multimedia services.</a:t>
            </a:r>
          </a:p>
        </p:txBody>
      </p:sp>
      <p:sp>
        <p:nvSpPr>
          <p:cNvPr id="4" name="投影片編號版面配置區 3"/>
          <p:cNvSpPr>
            <a:spLocks noGrp="1"/>
          </p:cNvSpPr>
          <p:nvPr>
            <p:ph type="sldNum" sz="quarter" idx="10"/>
          </p:nvPr>
        </p:nvSpPr>
        <p:spPr>
          <a:xfrm>
            <a:off x="3884613" y="8685213"/>
            <a:ext cx="2971800" cy="457200"/>
          </a:xfrm>
          <a:prstGeom prst="rect">
            <a:avLst/>
          </a:prstGeom>
        </p:spPr>
        <p:txBody>
          <a:bodyPr/>
          <a:lstStyle/>
          <a:p>
            <a:fld id="{B9188E17-E6CD-41E0-BF19-5DA72BB7201F}" type="slidenum">
              <a:rPr lang="zh-TW" altLang="en-US" smtClean="0"/>
              <a:pPr/>
              <a:t>16</a:t>
            </a:fld>
            <a:endParaRPr lang="zh-TW"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normAutofit/>
          </a:bodyPr>
          <a:lstStyle/>
          <a:p>
            <a:r>
              <a:rPr lang="zh-TW" altLang="en-US"/>
              <a:t>於</a:t>
            </a:r>
            <a:r>
              <a:rPr lang="en-US" altLang="zh-TW"/>
              <a:t>NAS</a:t>
            </a:r>
            <a:r>
              <a:rPr lang="zh-TW" altLang="en-US"/>
              <a:t>上安裝使用</a:t>
            </a:r>
            <a:r>
              <a:rPr lang="en-US" altLang="zh-TW" baseline="0" err="1">
                <a:latin typeface="Taipei Sans TC Beta Light"/>
                <a:ea typeface="Taipei Sans TC Beta Light"/>
              </a:rPr>
              <a:t>myQNAPcloud</a:t>
            </a:r>
            <a:r>
              <a:rPr lang="en-US" altLang="zh-TW" baseline="0">
                <a:latin typeface="Taipei Sans TC Beta Light"/>
                <a:ea typeface="Taipei Sans TC Beta Light"/>
              </a:rPr>
              <a:t> Link </a:t>
            </a:r>
            <a:r>
              <a:rPr lang="zh-TW" altLang="en-US" baseline="0">
                <a:latin typeface="Taipei Sans TC Beta Light"/>
                <a:ea typeface="Taipei Sans TC Beta Light"/>
              </a:rPr>
              <a:t>程式，可連結至</a:t>
            </a:r>
            <a:r>
              <a:rPr lang="en-US" altLang="zh-TW" baseline="0" err="1">
                <a:latin typeface="Taipei Sans TC Beta Light"/>
                <a:ea typeface="Taipei Sans TC Beta Light"/>
              </a:rPr>
              <a:t>myQNAPcloud</a:t>
            </a:r>
            <a:r>
              <a:rPr lang="en-US" altLang="zh-TW" baseline="0">
                <a:latin typeface="Taipei Sans TC Beta Light"/>
                <a:ea typeface="Taipei Sans TC Beta Light"/>
              </a:rPr>
              <a:t> </a:t>
            </a:r>
            <a:r>
              <a:rPr lang="zh-TW" altLang="en-US" baseline="0">
                <a:latin typeface="Taipei Sans TC Beta Light"/>
                <a:ea typeface="Taipei Sans TC Beta Light"/>
              </a:rPr>
              <a:t>建立專屬帳號，並建立一組專用網路轉址服務，家裡沒有固定</a:t>
            </a:r>
            <a:r>
              <a:rPr lang="en-US" altLang="zh-TW" baseline="0">
                <a:latin typeface="Taipei Sans TC Beta Light"/>
                <a:ea typeface="Taipei Sans TC Beta Light"/>
              </a:rPr>
              <a:t>IP</a:t>
            </a:r>
            <a:r>
              <a:rPr lang="zh-TW" altLang="en-US" baseline="0">
                <a:latin typeface="Taipei Sans TC Beta Light"/>
                <a:ea typeface="Taipei Sans TC Beta Light"/>
              </a:rPr>
              <a:t>或是記不住家中的固定</a:t>
            </a:r>
            <a:r>
              <a:rPr lang="en-US" altLang="zh-TW" baseline="0">
                <a:latin typeface="Taipei Sans TC Beta Light"/>
                <a:ea typeface="Taipei Sans TC Beta Light"/>
              </a:rPr>
              <a:t>IP</a:t>
            </a:r>
            <a:r>
              <a:rPr lang="zh-TW" altLang="en-US" baseline="0">
                <a:latin typeface="Taipei Sans TC Beta Light"/>
                <a:ea typeface="Taipei Sans TC Beta Light"/>
              </a:rPr>
              <a:t>都不用擔心，僅需登入</a:t>
            </a:r>
            <a:r>
              <a:rPr lang="en-US" altLang="zh-TW" baseline="0" err="1">
                <a:latin typeface="Taipei Sans TC Beta Light"/>
                <a:ea typeface="Taipei Sans TC Beta Light"/>
              </a:rPr>
              <a:t>myQNAPcloud</a:t>
            </a:r>
            <a:r>
              <a:rPr lang="zh-TW" altLang="en-US" baseline="0">
                <a:latin typeface="Taipei Sans TC Beta Light"/>
                <a:ea typeface="Taipei Sans TC Beta Light"/>
              </a:rPr>
              <a:t>即可連線至家中或公司的</a:t>
            </a:r>
            <a:r>
              <a:rPr lang="en-US" altLang="zh-TW" baseline="0">
                <a:latin typeface="Taipei Sans TC Beta Light"/>
                <a:ea typeface="Taipei Sans TC Beta Light"/>
              </a:rPr>
              <a:t>NAS</a:t>
            </a:r>
            <a:r>
              <a:rPr lang="zh-TW" altLang="en-US" baseline="0">
                <a:latin typeface="Taipei Sans TC Beta Light"/>
                <a:ea typeface="Taipei Sans TC Beta Light"/>
              </a:rPr>
              <a:t>，快速簡易並有</a:t>
            </a:r>
            <a:r>
              <a:rPr lang="en-US" altLang="zh-TW" baseline="0">
                <a:latin typeface="Taipei Sans TC Beta Light"/>
                <a:ea typeface="Taipei Sans TC Beta Light"/>
              </a:rPr>
              <a:t>SSL</a:t>
            </a:r>
            <a:r>
              <a:rPr lang="zh-TW" altLang="en-US" baseline="0">
                <a:latin typeface="Taipei Sans TC Beta Light"/>
                <a:ea typeface="Taipei Sans TC Beta Light"/>
              </a:rPr>
              <a:t>憑證，連線安全又安心。</a:t>
            </a:r>
          </a:p>
          <a:p>
            <a:r>
              <a:rPr lang="zh-TW"/>
              <a:t>We can install and use the myQNAPcloud Link application on the NAS to connect myQNAPcloud to create a private account and create a DDNS service. Don’t worry if you don’t have a static IP address at home or forgot the IP address, just log in to myQNAPcloud. It can be connected to the NAS at home or in the company, it's fast and easy</a:t>
            </a:r>
            <a:r>
              <a:rPr lang="en-US" altLang="zh-TW"/>
              <a:t>.</a:t>
            </a:r>
            <a:r>
              <a:rPr lang="zh-TW" altLang="en-US"/>
              <a:t> </a:t>
            </a:r>
            <a:r>
              <a:rPr lang="en-US" altLang="zh-TW"/>
              <a:t>Our</a:t>
            </a:r>
            <a:r>
              <a:rPr lang="zh-TW" altLang="en-US"/>
              <a:t> </a:t>
            </a:r>
            <a:r>
              <a:rPr lang="en-US" altLang="zh-TW"/>
              <a:t>NAS</a:t>
            </a:r>
            <a:r>
              <a:rPr lang="zh-TW" altLang="en-US"/>
              <a:t> </a:t>
            </a:r>
            <a:r>
              <a:rPr lang="en-US" altLang="zh-TW"/>
              <a:t>is</a:t>
            </a:r>
            <a:r>
              <a:rPr lang="zh-TW"/>
              <a:t> a</a:t>
            </a:r>
            <a:r>
              <a:rPr lang="en-US" altLang="zh-TW"/>
              <a:t>l</a:t>
            </a:r>
            <a:r>
              <a:rPr lang="zh-TW"/>
              <a:t>so SSL certifie</a:t>
            </a:r>
            <a:r>
              <a:rPr lang="en-US" altLang="zh-TW"/>
              <a:t>d</a:t>
            </a:r>
            <a:r>
              <a:rPr lang="zh-TW"/>
              <a:t>, making the connection safe and secure.</a:t>
            </a:r>
            <a:endParaRPr lang="zh-TW" altLang="en-US"/>
          </a:p>
        </p:txBody>
      </p:sp>
      <p:sp>
        <p:nvSpPr>
          <p:cNvPr id="4" name="投影片編號版面配置區 3"/>
          <p:cNvSpPr>
            <a:spLocks noGrp="1"/>
          </p:cNvSpPr>
          <p:nvPr>
            <p:ph type="sldNum" sz="quarter" idx="10"/>
          </p:nvPr>
        </p:nvSpPr>
        <p:spPr>
          <a:xfrm>
            <a:off x="3884613" y="8685213"/>
            <a:ext cx="2971800" cy="457200"/>
          </a:xfrm>
          <a:prstGeom prst="rect">
            <a:avLst/>
          </a:prstGeom>
        </p:spPr>
        <p:txBody>
          <a:bodyPr/>
          <a:lstStyle/>
          <a:p>
            <a:fld id="{B9188E17-E6CD-41E0-BF19-5DA72BB7201F}" type="slidenum">
              <a:rPr lang="zh-TW" altLang="en-US" smtClean="0"/>
              <a:pPr/>
              <a:t>17</a:t>
            </a:fld>
            <a:endParaRPr lang="zh-TW"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buNone/>
            </a:pPr>
            <a:r>
              <a:rPr lang="zh-CN" altLang="en-US">
                <a:latin typeface="Calibri"/>
                <a:cs typeface="Calibri"/>
              </a:rPr>
              <a:t>於NAS上可以透過QVPN建立一個有隱密與安全性的虛擬私人網路，新版本QTS5.0，整合了更快速的WireGuard，提供了更快速的點對點VPN連線，除了可以當成VPN server或client外，更可以於相容的行動裝置上安裝WireGuard從容地將高速VPN帶著走。</a:t>
            </a:r>
          </a:p>
          <a:p>
            <a:pPr>
              <a:buNone/>
            </a:pPr>
            <a:r>
              <a:rPr lang="zh-CN"/>
              <a:t>QVPN provides a secure virtual private network on the NAS. The new version of QTS5.0 integrates faster WireGuard and provides faster point-to-point VPN connections. Besides, It can use as a VPN server or client. Moreover, install WireGuard on compatible mobile devices to take your high-speed VPN anywhere.</a:t>
            </a:r>
          </a:p>
        </p:txBody>
      </p:sp>
    </p:spTree>
    <p:extLst>
      <p:ext uri="{BB962C8B-B14F-4D97-AF65-F5344CB8AC3E}">
        <p14:creationId xmlns:p14="http://schemas.microsoft.com/office/powerpoint/2010/main" val="19631546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TW" err="1">
                <a:latin typeface="Calibri"/>
                <a:cs typeface="Calibri"/>
              </a:rPr>
              <a:t>NAS網路儲存設備，首重安全性，這部分比較硬核，但因為超級重要，除了QNAP</a:t>
            </a:r>
            <a:r>
              <a:rPr lang="en-US" altLang="zh-TW">
                <a:latin typeface="Calibri"/>
                <a:cs typeface="Calibri"/>
              </a:rPr>
              <a:t> </a:t>
            </a:r>
            <a:r>
              <a:rPr lang="en-US" altLang="zh-TW" err="1">
                <a:latin typeface="Calibri"/>
                <a:cs typeface="Calibri"/>
              </a:rPr>
              <a:t>NAS提供的備份機制外，也同時分享一下資料安全的概念，首先大家一定跟我想的一樣資料要備份對吧，那該怎麼備份才是對的呢</a:t>
            </a:r>
            <a:r>
              <a:rPr lang="en-US" altLang="zh-TW">
                <a:latin typeface="Calibri"/>
                <a:cs typeface="Calibri"/>
              </a:rPr>
              <a:t>? </a:t>
            </a:r>
            <a:r>
              <a:rPr lang="en-US" altLang="zh-TW" err="1">
                <a:latin typeface="Calibri"/>
                <a:cs typeface="Calibri"/>
              </a:rPr>
              <a:t>來來來跟我念一遍</a:t>
            </a:r>
            <a:r>
              <a:rPr lang="en-US" altLang="zh-TW">
                <a:latin typeface="Calibri"/>
                <a:cs typeface="Calibri"/>
              </a:rPr>
              <a:t> 備份321，這由來已久連美國政府都推薦的備份策略，這裡跟大家簡述一下，備份321就只有三個重點，畫面上有三個文件我們都先命名為副本，第一: </a:t>
            </a:r>
            <a:r>
              <a:rPr lang="en-US" altLang="zh-TW" err="1">
                <a:latin typeface="Calibri"/>
                <a:cs typeface="Calibri"/>
              </a:rPr>
              <a:t>需要把重要的檔案拷貝三分，第二</a:t>
            </a:r>
            <a:r>
              <a:rPr lang="en-US" altLang="zh-TW">
                <a:latin typeface="Calibri"/>
                <a:cs typeface="Calibri"/>
              </a:rPr>
              <a:t>: </a:t>
            </a:r>
            <a:r>
              <a:rPr lang="en-US" altLang="zh-TW" err="1">
                <a:latin typeface="Calibri"/>
                <a:cs typeface="Calibri"/>
              </a:rPr>
              <a:t>需存放於兩種媒體，例如NAS與google</a:t>
            </a:r>
            <a:r>
              <a:rPr lang="en-US" altLang="zh-TW">
                <a:latin typeface="Calibri"/>
                <a:cs typeface="Calibri"/>
              </a:rPr>
              <a:t> </a:t>
            </a:r>
            <a:r>
              <a:rPr lang="en-US" altLang="zh-TW" err="1">
                <a:latin typeface="Calibri"/>
                <a:cs typeface="Calibri"/>
              </a:rPr>
              <a:t>drive，第三</a:t>
            </a:r>
            <a:r>
              <a:rPr lang="en-US" altLang="zh-TW">
                <a:latin typeface="Calibri"/>
                <a:cs typeface="Calibri"/>
              </a:rPr>
              <a:t>: </a:t>
            </a:r>
            <a:r>
              <a:rPr lang="en-US" altLang="zh-TW" err="1">
                <a:latin typeface="Calibri"/>
                <a:cs typeface="Calibri"/>
              </a:rPr>
              <a:t>要有一個</a:t>
            </a:r>
            <a:r>
              <a:rPr lang="en-US" altLang="zh-TW">
                <a:latin typeface="Calibri"/>
                <a:cs typeface="Calibri"/>
              </a:rPr>
              <a:t>(</a:t>
            </a:r>
            <a:r>
              <a:rPr lang="en-US" altLang="zh-TW" err="1">
                <a:latin typeface="Calibri"/>
                <a:cs typeface="Calibri"/>
              </a:rPr>
              <a:t>異地備援</a:t>
            </a:r>
            <a:r>
              <a:rPr lang="en-US" altLang="zh-TW">
                <a:latin typeface="Calibri"/>
                <a:cs typeface="Calibri"/>
              </a:rPr>
              <a:t>)</a:t>
            </a:r>
            <a:r>
              <a:rPr lang="en-US" altLang="zh-TW" err="1">
                <a:latin typeface="Calibri"/>
                <a:cs typeface="Calibri"/>
              </a:rPr>
              <a:t>例如家裡與公司，台灣或美國，上述三個重點，我們建議可透過兩台NAS來實現政府級別的資料備份策略</a:t>
            </a:r>
            <a:r>
              <a:rPr lang="en-US" altLang="zh-TW">
                <a:latin typeface="Calibri"/>
                <a:cs typeface="Calibri"/>
              </a:rPr>
              <a:t>。</a:t>
            </a:r>
          </a:p>
          <a:p>
            <a:pPr>
              <a:buNone/>
            </a:pPr>
            <a:endParaRPr lang="en-US" altLang="zh-TW">
              <a:latin typeface="Calibri"/>
              <a:cs typeface="Calibri"/>
            </a:endParaRPr>
          </a:p>
          <a:p>
            <a:pPr>
              <a:buNone/>
            </a:pPr>
            <a:r>
              <a:rPr lang="en-US"/>
              <a:t>When it comes to network storage equipment, there is no doubt security is first. This part is more hard-core, but it's super important. In addition to the backup mechanism provided by QNAP NAS, we will also share the concept of data security. First of all, everyone is probably the same as I think. data needs backup right, then What is the correct backup strategy? follow me read backup 3-2-1. This has been a backup strategy recommended by the US government for a long time. Here is a brief introduction. There are only three key points for backing up 3-2-1. , There are three files icon on the screen, we are naming them as copies, first: you need to prepare three copies for important files, second: put them in two different media like NAS and Google Drive, Third: keep one remote backup such as setting the NAS at home and company or Taiwan and the United States, the above three key points, we recommend you use two NAS to achieve government-level data backup strategy.</a:t>
            </a:r>
          </a:p>
          <a:p>
            <a:pPr>
              <a:buNone/>
            </a:pPr>
            <a:endParaRPr lang="en-US" altLang="zh-TW">
              <a:latin typeface="Calibri"/>
              <a:cs typeface="Calibri"/>
            </a:endParaRPr>
          </a:p>
          <a:p>
            <a:pPr>
              <a:buNone/>
            </a:pPr>
            <a:endParaRPr lang="en-US"/>
          </a:p>
        </p:txBody>
      </p:sp>
    </p:spTree>
    <p:extLst>
      <p:ext uri="{BB962C8B-B14F-4D97-AF65-F5344CB8AC3E}">
        <p14:creationId xmlns:p14="http://schemas.microsoft.com/office/powerpoint/2010/main" val="2297092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zh-TW" altLang="en-US">
                <a:latin typeface="Calibri"/>
                <a:cs typeface="Calibri"/>
              </a:rPr>
              <a:t>實際上於HBS3內混搭加成了那些主要功能， 有支援超多種的公有雲備份，如google drive, onedrive, </a:t>
            </a:r>
            <a:r>
              <a:rPr lang="zh-TW"/>
              <a:t>HUAWEI CLOUD等等，異地備援則透過</a:t>
            </a:r>
            <a:r>
              <a:rPr lang="en-US" altLang="zh-TW"/>
              <a:t>RTRR</a:t>
            </a:r>
            <a:r>
              <a:rPr lang="zh-TW"/>
              <a:t>進行異地的備援</a:t>
            </a:r>
            <a:r>
              <a:rPr lang="zh-TW" altLang="en-US"/>
              <a:t>或</a:t>
            </a:r>
            <a:r>
              <a:rPr lang="zh-TW"/>
              <a:t>同步</a:t>
            </a:r>
            <a:r>
              <a:rPr lang="zh-TW" altLang="en-US"/>
              <a:t>，上述的備份於遇到資料損壞時，提供了便利資料復原功能，很便利的進行資料的保護</a:t>
            </a:r>
          </a:p>
          <a:p>
            <a:pPr>
              <a:buNone/>
            </a:pPr>
            <a:r>
              <a:rPr lang="en-US" altLang="zh-TW"/>
              <a:t>L</a:t>
            </a:r>
            <a:r>
              <a:rPr lang="zh-TW"/>
              <a:t>et</a:t>
            </a:r>
            <a:r>
              <a:rPr lang="en-US" altLang="zh-TW"/>
              <a:t>'</a:t>
            </a:r>
            <a:r>
              <a:rPr lang="zh-TW"/>
              <a:t>s</a:t>
            </a:r>
            <a:r>
              <a:rPr lang="zh-TW" altLang="en-US"/>
              <a:t> </a:t>
            </a:r>
            <a:r>
              <a:rPr lang="zh-TW"/>
              <a:t>se</a:t>
            </a:r>
            <a:r>
              <a:rPr lang="en-US" altLang="zh-TW"/>
              <a:t>e</a:t>
            </a:r>
            <a:r>
              <a:rPr lang="zh-TW" altLang="en-US"/>
              <a:t> </a:t>
            </a:r>
            <a:r>
              <a:rPr lang="zh-TW"/>
              <a:t>the</a:t>
            </a:r>
            <a:r>
              <a:rPr lang="zh-TW" altLang="en-US"/>
              <a:t> </a:t>
            </a:r>
            <a:r>
              <a:rPr lang="en-US" altLang="zh-TW"/>
              <a:t>3</a:t>
            </a:r>
            <a:r>
              <a:rPr lang="zh-TW" altLang="en-US"/>
              <a:t> </a:t>
            </a:r>
            <a:r>
              <a:rPr lang="en-US" altLang="zh-TW"/>
              <a:t>m</a:t>
            </a:r>
            <a:r>
              <a:rPr lang="zh-TW"/>
              <a:t>ai</a:t>
            </a:r>
            <a:r>
              <a:rPr lang="en-US" altLang="zh-TW"/>
              <a:t>n</a:t>
            </a:r>
            <a:r>
              <a:rPr lang="zh-TW" altLang="en-US"/>
              <a:t> </a:t>
            </a:r>
            <a:r>
              <a:rPr lang="en-US" altLang="zh-TW" err="1"/>
              <a:t>func</a:t>
            </a:r>
            <a:r>
              <a:rPr lang="zh-TW"/>
              <a:t>tions</a:t>
            </a:r>
            <a:r>
              <a:rPr lang="zh-TW" altLang="en-US"/>
              <a:t> </a:t>
            </a:r>
            <a:r>
              <a:rPr lang="zh-TW"/>
              <a:t>in</a:t>
            </a:r>
            <a:r>
              <a:rPr lang="zh-TW" altLang="en-US"/>
              <a:t> </a:t>
            </a:r>
            <a:r>
              <a:rPr lang="en-US" altLang="zh-TW"/>
              <a:t>HBS3!</a:t>
            </a:r>
            <a:r>
              <a:rPr lang="zh-TW" altLang="en-US"/>
              <a:t> </a:t>
            </a:r>
            <a:r>
              <a:rPr lang="en-US" altLang="zh-TW"/>
              <a:t>First,</a:t>
            </a:r>
            <a:r>
              <a:rPr lang="zh-TW" altLang="en-US"/>
              <a:t> </a:t>
            </a:r>
            <a:r>
              <a:rPr lang="en-US" altLang="zh-TW"/>
              <a:t>HBS3</a:t>
            </a:r>
            <a:r>
              <a:rPr lang="zh-TW" altLang="en-US"/>
              <a:t> </a:t>
            </a:r>
            <a:r>
              <a:rPr lang="en-US" altLang="zh-TW"/>
              <a:t>s</a:t>
            </a:r>
            <a:r>
              <a:rPr lang="zh-TW"/>
              <a:t>up</a:t>
            </a:r>
            <a:r>
              <a:rPr lang="en-US" altLang="zh-TW" err="1"/>
              <a:t>por</a:t>
            </a:r>
            <a:r>
              <a:rPr lang="zh-TW"/>
              <a:t>t</a:t>
            </a:r>
            <a:r>
              <a:rPr lang="en-US" altLang="zh-TW"/>
              <a:t>s</a:t>
            </a:r>
            <a:r>
              <a:rPr lang="zh-TW" altLang="en-US"/>
              <a:t> </a:t>
            </a:r>
            <a:r>
              <a:rPr lang="en-US" altLang="zh-TW"/>
              <a:t>a</a:t>
            </a:r>
            <a:r>
              <a:rPr lang="zh-TW" altLang="en-US"/>
              <a:t> </a:t>
            </a:r>
            <a:r>
              <a:rPr lang="en-US" altLang="zh-TW" err="1"/>
              <a:t>vari</a:t>
            </a:r>
            <a:r>
              <a:rPr lang="zh-TW"/>
              <a:t>et</a:t>
            </a:r>
            <a:r>
              <a:rPr lang="en-US" altLang="zh-TW"/>
              <a:t>y</a:t>
            </a:r>
            <a:r>
              <a:rPr lang="zh-TW" altLang="en-US"/>
              <a:t> </a:t>
            </a:r>
            <a:r>
              <a:rPr lang="zh-TW"/>
              <a:t>of </a:t>
            </a:r>
            <a:r>
              <a:rPr lang="en-US" altLang="zh-TW" err="1"/>
              <a:t>publ</a:t>
            </a:r>
            <a:r>
              <a:rPr lang="zh-TW"/>
              <a:t>i</a:t>
            </a:r>
            <a:r>
              <a:rPr lang="en-US" altLang="zh-TW"/>
              <a:t>c</a:t>
            </a:r>
            <a:r>
              <a:rPr lang="zh-TW" altLang="en-US"/>
              <a:t> </a:t>
            </a:r>
            <a:r>
              <a:rPr lang="en-US" altLang="zh-TW"/>
              <a:t>c</a:t>
            </a:r>
            <a:r>
              <a:rPr lang="zh-TW"/>
              <a:t>loud</a:t>
            </a:r>
            <a:r>
              <a:rPr lang="en-US" altLang="zh-TW"/>
              <a:t>s,</a:t>
            </a:r>
            <a:r>
              <a:rPr lang="zh-TW" altLang="en-US"/>
              <a:t> </a:t>
            </a:r>
            <a:r>
              <a:rPr lang="en-US" altLang="zh-TW" err="1"/>
              <a:t>su</a:t>
            </a:r>
            <a:r>
              <a:rPr lang="zh-TW"/>
              <a:t>c</a:t>
            </a:r>
            <a:r>
              <a:rPr lang="en-US" altLang="zh-TW"/>
              <a:t>h</a:t>
            </a:r>
            <a:r>
              <a:rPr lang="zh-TW" altLang="en-US"/>
              <a:t> </a:t>
            </a:r>
            <a:r>
              <a:rPr lang="zh-TW"/>
              <a:t>as</a:t>
            </a:r>
            <a:r>
              <a:rPr lang="zh-TW" altLang="en-US"/>
              <a:t> </a:t>
            </a:r>
            <a:r>
              <a:rPr lang="en-US" altLang="zh-TW" err="1"/>
              <a:t>Googl</a:t>
            </a:r>
            <a:r>
              <a:rPr lang="zh-TW"/>
              <a:t>e </a:t>
            </a:r>
            <a:r>
              <a:rPr lang="en-US" altLang="zh-TW"/>
              <a:t>Dri</a:t>
            </a:r>
            <a:r>
              <a:rPr lang="zh-TW"/>
              <a:t>ve</a:t>
            </a:r>
            <a:r>
              <a:rPr lang="en-US" altLang="zh-TW"/>
              <a:t>,</a:t>
            </a:r>
            <a:r>
              <a:rPr lang="zh-TW" altLang="en-US"/>
              <a:t> </a:t>
            </a:r>
            <a:r>
              <a:rPr lang="en-US" altLang="zh-TW" err="1"/>
              <a:t>Oned</a:t>
            </a:r>
            <a:r>
              <a:rPr lang="zh-TW"/>
              <a:t>ri</a:t>
            </a:r>
            <a:r>
              <a:rPr lang="en-US" altLang="zh-TW"/>
              <a:t>v</a:t>
            </a:r>
            <a:r>
              <a:rPr lang="zh-TW"/>
              <a:t>e</a:t>
            </a:r>
            <a:r>
              <a:rPr lang="en-US" altLang="zh-TW"/>
              <a:t>,</a:t>
            </a:r>
            <a:r>
              <a:rPr lang="zh-TW" altLang="en-US"/>
              <a:t> </a:t>
            </a:r>
            <a:r>
              <a:rPr lang="en-US" altLang="zh-TW"/>
              <a:t>HU</a:t>
            </a:r>
            <a:r>
              <a:rPr lang="zh-TW"/>
              <a:t>A</a:t>
            </a:r>
            <a:r>
              <a:rPr lang="en-US" altLang="zh-TW"/>
              <a:t>WEI</a:t>
            </a:r>
            <a:r>
              <a:rPr lang="zh-TW" altLang="en-US"/>
              <a:t> </a:t>
            </a:r>
            <a:r>
              <a:rPr lang="en-US" altLang="zh-TW"/>
              <a:t>CLOUD,</a:t>
            </a:r>
            <a:r>
              <a:rPr lang="zh-TW" altLang="en-US"/>
              <a:t> </a:t>
            </a:r>
            <a:r>
              <a:rPr lang="en-US" altLang="zh-TW"/>
              <a:t>e</a:t>
            </a:r>
            <a:r>
              <a:rPr lang="zh-TW"/>
              <a:t>tc., </a:t>
            </a:r>
            <a:r>
              <a:rPr lang="en-US" altLang="zh-TW"/>
              <a:t>The</a:t>
            </a:r>
            <a:r>
              <a:rPr lang="zh-TW" altLang="en-US"/>
              <a:t> </a:t>
            </a:r>
            <a:r>
              <a:rPr lang="en-US" altLang="zh-TW"/>
              <a:t>second</a:t>
            </a:r>
            <a:r>
              <a:rPr lang="zh-TW" altLang="en-US"/>
              <a:t> </a:t>
            </a:r>
            <a:r>
              <a:rPr lang="en-US" altLang="zh-TW"/>
              <a:t>one</a:t>
            </a:r>
            <a:r>
              <a:rPr lang="zh-TW" altLang="en-US"/>
              <a:t> </a:t>
            </a:r>
            <a:r>
              <a:rPr lang="en-US" altLang="zh-TW"/>
              <a:t>is</a:t>
            </a:r>
            <a:r>
              <a:rPr lang="zh-TW" altLang="en-US"/>
              <a:t> </a:t>
            </a:r>
            <a:r>
              <a:rPr lang="en-US" altLang="zh-TW"/>
              <a:t>about</a:t>
            </a:r>
            <a:r>
              <a:rPr lang="zh-TW" altLang="en-US"/>
              <a:t> </a:t>
            </a:r>
            <a:r>
              <a:rPr lang="zh-TW"/>
              <a:t>re</a:t>
            </a:r>
            <a:r>
              <a:rPr lang="en-US" altLang="zh-TW"/>
              <a:t>mote</a:t>
            </a:r>
            <a:r>
              <a:rPr lang="zh-TW" altLang="en-US"/>
              <a:t> </a:t>
            </a:r>
            <a:r>
              <a:rPr lang="en-US" altLang="zh-TW" err="1"/>
              <a:t>backu</a:t>
            </a:r>
            <a:r>
              <a:rPr lang="zh-TW"/>
              <a:t>p</a:t>
            </a:r>
            <a:r>
              <a:rPr lang="zh-TW" altLang="en-US"/>
              <a:t> </a:t>
            </a:r>
            <a:r>
              <a:rPr lang="en-US" altLang="zh-TW"/>
              <a:t>which</a:t>
            </a:r>
            <a:r>
              <a:rPr lang="zh-TW" altLang="en-US"/>
              <a:t> </a:t>
            </a:r>
            <a:r>
              <a:rPr lang="zh-TW"/>
              <a:t>is per</a:t>
            </a:r>
            <a:r>
              <a:rPr lang="en-US" altLang="zh-TW"/>
              <a:t>f</a:t>
            </a:r>
            <a:r>
              <a:rPr lang="zh-TW"/>
              <a:t>o</a:t>
            </a:r>
            <a:r>
              <a:rPr lang="en-US" altLang="zh-TW"/>
              <a:t>rm</a:t>
            </a:r>
            <a:r>
              <a:rPr lang="zh-TW"/>
              <a:t>ed</a:t>
            </a:r>
            <a:r>
              <a:rPr lang="zh-TW" altLang="en-US"/>
              <a:t> </a:t>
            </a:r>
            <a:r>
              <a:rPr lang="zh-TW"/>
              <a:t>thro</a:t>
            </a:r>
            <a:r>
              <a:rPr lang="en-US" altLang="zh-TW"/>
              <a:t>ugh</a:t>
            </a:r>
            <a:r>
              <a:rPr lang="zh-TW" altLang="en-US"/>
              <a:t> </a:t>
            </a:r>
            <a:r>
              <a:rPr lang="en-US" altLang="zh-TW"/>
              <a:t>RTRR</a:t>
            </a:r>
            <a:r>
              <a:rPr lang="zh-TW" altLang="en-US"/>
              <a:t> </a:t>
            </a:r>
            <a:r>
              <a:rPr lang="en-US" altLang="zh-TW"/>
              <a:t>f</a:t>
            </a:r>
            <a:r>
              <a:rPr lang="zh-TW"/>
              <a:t>o</a:t>
            </a:r>
            <a:r>
              <a:rPr lang="en-US" altLang="zh-TW"/>
              <a:t>r</a:t>
            </a:r>
            <a:r>
              <a:rPr lang="zh-TW" altLang="en-US"/>
              <a:t> </a:t>
            </a:r>
            <a:r>
              <a:rPr lang="zh-TW"/>
              <a:t>b</a:t>
            </a:r>
            <a:r>
              <a:rPr lang="en-US" altLang="zh-TW" err="1"/>
              <a:t>ackup</a:t>
            </a:r>
            <a:r>
              <a:rPr lang="zh-TW" altLang="en-US"/>
              <a:t> </a:t>
            </a:r>
            <a:r>
              <a:rPr lang="en-US" altLang="zh-TW"/>
              <a:t>or</a:t>
            </a:r>
            <a:r>
              <a:rPr lang="zh-TW" altLang="en-US"/>
              <a:t> </a:t>
            </a:r>
            <a:r>
              <a:rPr lang="en-US" altLang="zh-TW"/>
              <a:t>s</a:t>
            </a:r>
            <a:r>
              <a:rPr lang="zh-TW"/>
              <a:t>ynchr</a:t>
            </a:r>
            <a:r>
              <a:rPr lang="en-US" altLang="zh-TW"/>
              <a:t>on</a:t>
            </a:r>
            <a:r>
              <a:rPr lang="zh-TW"/>
              <a:t>iz</a:t>
            </a:r>
            <a:r>
              <a:rPr lang="en-US" altLang="zh-TW"/>
              <a:t>at</a:t>
            </a:r>
            <a:r>
              <a:rPr lang="zh-TW"/>
              <a:t>i</a:t>
            </a:r>
            <a:r>
              <a:rPr lang="en-US" altLang="zh-TW"/>
              <a:t>on.</a:t>
            </a:r>
            <a:r>
              <a:rPr lang="zh-TW" altLang="en-US"/>
              <a:t> </a:t>
            </a:r>
            <a:r>
              <a:rPr lang="en-US" altLang="zh-TW"/>
              <a:t>The</a:t>
            </a:r>
            <a:r>
              <a:rPr lang="zh-TW"/>
              <a:t> </a:t>
            </a:r>
            <a:r>
              <a:rPr lang="en-US" altLang="zh-TW"/>
              <a:t>third</a:t>
            </a:r>
            <a:r>
              <a:rPr lang="zh-TW"/>
              <a:t> </a:t>
            </a:r>
            <a:r>
              <a:rPr lang="en-US" altLang="zh-TW"/>
              <a:t>one</a:t>
            </a:r>
            <a:r>
              <a:rPr lang="zh-TW"/>
              <a:t> </a:t>
            </a:r>
            <a:r>
              <a:rPr lang="en-US" altLang="zh-TW"/>
              <a:t>is</a:t>
            </a:r>
            <a:r>
              <a:rPr lang="zh-TW"/>
              <a:t> </a:t>
            </a:r>
            <a:r>
              <a:rPr lang="en-US" altLang="zh-TW"/>
              <a:t>the</a:t>
            </a:r>
            <a:r>
              <a:rPr lang="zh-TW"/>
              <a:t> </a:t>
            </a:r>
            <a:r>
              <a:rPr lang="en-US" altLang="zh-TW"/>
              <a:t>r</a:t>
            </a:r>
            <a:r>
              <a:rPr lang="zh-TW"/>
              <a:t>ec</a:t>
            </a:r>
            <a:r>
              <a:rPr lang="en-US" altLang="zh-TW" err="1"/>
              <a:t>overy</a:t>
            </a:r>
            <a:r>
              <a:rPr lang="zh-TW" altLang="en-US"/>
              <a:t> </a:t>
            </a:r>
            <a:r>
              <a:rPr lang="en-US" altLang="zh-TW" err="1"/>
              <a:t>fe</a:t>
            </a:r>
            <a:r>
              <a:rPr lang="zh-TW"/>
              <a:t>ature</a:t>
            </a:r>
            <a:r>
              <a:rPr lang="en-US" altLang="zh-TW"/>
              <a:t>.</a:t>
            </a:r>
            <a:r>
              <a:rPr lang="zh-TW" altLang="en-US"/>
              <a:t> </a:t>
            </a:r>
            <a:r>
              <a:rPr lang="en-US" altLang="zh-TW"/>
              <a:t>It</a:t>
            </a:r>
            <a:r>
              <a:rPr lang="zh-TW"/>
              <a:t> can p</a:t>
            </a:r>
            <a:r>
              <a:rPr lang="en-US" altLang="zh-TW"/>
              <a:t>rot</a:t>
            </a:r>
            <a:r>
              <a:rPr lang="zh-TW"/>
              <a:t>ect </a:t>
            </a:r>
            <a:r>
              <a:rPr lang="en-US" altLang="zh-TW" err="1"/>
              <a:t>yo</a:t>
            </a:r>
            <a:r>
              <a:rPr lang="zh-TW"/>
              <a:t>u</a:t>
            </a:r>
            <a:r>
              <a:rPr lang="en-US" altLang="zh-TW"/>
              <a:t>r</a:t>
            </a:r>
            <a:r>
              <a:rPr lang="zh-TW" altLang="en-US"/>
              <a:t> </a:t>
            </a:r>
            <a:r>
              <a:rPr lang="en-US" altLang="zh-TW"/>
              <a:t>da</a:t>
            </a:r>
            <a:r>
              <a:rPr lang="zh-TW"/>
              <a:t>ta</a:t>
            </a:r>
            <a:r>
              <a:rPr lang="zh-TW" altLang="en-US"/>
              <a:t> </a:t>
            </a:r>
            <a:r>
              <a:rPr lang="en-US" altLang="zh-TW" err="1"/>
              <a:t>fr</a:t>
            </a:r>
            <a:r>
              <a:rPr lang="zh-TW"/>
              <a:t>o</a:t>
            </a:r>
            <a:r>
              <a:rPr lang="en-US" altLang="zh-TW"/>
              <a:t>m</a:t>
            </a:r>
            <a:r>
              <a:rPr lang="zh-TW" altLang="en-US"/>
              <a:t> </a:t>
            </a:r>
            <a:r>
              <a:rPr lang="zh-TW"/>
              <a:t>an</a:t>
            </a:r>
            <a:r>
              <a:rPr lang="en-US" altLang="zh-TW"/>
              <a:t>y</a:t>
            </a:r>
            <a:r>
              <a:rPr lang="zh-TW" altLang="en-US"/>
              <a:t> </a:t>
            </a:r>
            <a:r>
              <a:rPr lang="en-US" altLang="zh-TW"/>
              <a:t>data</a:t>
            </a:r>
            <a:r>
              <a:rPr lang="zh-TW" altLang="en-US"/>
              <a:t> </a:t>
            </a:r>
            <a:r>
              <a:rPr lang="en-US" altLang="zh-TW"/>
              <a:t>dam</a:t>
            </a:r>
            <a:r>
              <a:rPr lang="zh-TW"/>
              <a:t>a</a:t>
            </a:r>
            <a:r>
              <a:rPr lang="en-US" altLang="zh-TW" err="1"/>
              <a:t>ge</a:t>
            </a:r>
            <a:r>
              <a:rPr lang="en-US" altLang="zh-TW"/>
              <a:t>,</a:t>
            </a:r>
            <a:r>
              <a:rPr lang="zh-TW" altLang="en-US"/>
              <a:t> </a:t>
            </a:r>
            <a:r>
              <a:rPr lang="en-US" altLang="zh-TW"/>
              <a:t>v</a:t>
            </a:r>
            <a:r>
              <a:rPr lang="zh-TW"/>
              <a:t>e</a:t>
            </a:r>
            <a:r>
              <a:rPr lang="en-US" altLang="zh-TW" err="1"/>
              <a:t>ry</a:t>
            </a:r>
            <a:r>
              <a:rPr lang="zh-TW" altLang="en-US"/>
              <a:t> </a:t>
            </a:r>
            <a:r>
              <a:rPr lang="en-US" altLang="zh-TW"/>
              <a:t>q</a:t>
            </a:r>
            <a:r>
              <a:rPr lang="zh-TW"/>
              <a:t>ui</a:t>
            </a:r>
            <a:r>
              <a:rPr lang="en-US" altLang="zh-TW" err="1"/>
              <a:t>ckly</a:t>
            </a:r>
            <a:r>
              <a:rPr lang="zh-TW" altLang="en-US"/>
              <a:t> </a:t>
            </a:r>
            <a:r>
              <a:rPr lang="en-US" altLang="zh-TW"/>
              <a:t>r</a:t>
            </a:r>
            <a:r>
              <a:rPr lang="zh-TW"/>
              <a:t>e</a:t>
            </a:r>
            <a:r>
              <a:rPr lang="en-US" altLang="zh-TW"/>
              <a:t>s</a:t>
            </a:r>
            <a:r>
              <a:rPr lang="zh-TW"/>
              <a:t>tore </a:t>
            </a:r>
            <a:r>
              <a:rPr lang="en-US" altLang="zh-TW"/>
              <a:t>y</a:t>
            </a:r>
            <a:r>
              <a:rPr lang="zh-TW"/>
              <a:t>ou</a:t>
            </a:r>
            <a:r>
              <a:rPr lang="en-US" altLang="zh-TW"/>
              <a:t>r</a:t>
            </a:r>
            <a:r>
              <a:rPr lang="zh-TW" altLang="en-US"/>
              <a:t> </a:t>
            </a:r>
            <a:r>
              <a:rPr lang="en-US" altLang="zh-TW"/>
              <a:t>d</a:t>
            </a:r>
            <a:r>
              <a:rPr lang="zh-TW"/>
              <a:t>at</a:t>
            </a:r>
            <a:r>
              <a:rPr lang="en-US" altLang="zh-TW"/>
              <a:t>a</a:t>
            </a:r>
            <a:r>
              <a:rPr lang="zh-TW"/>
              <a:t>.</a:t>
            </a:r>
            <a:r>
              <a:rPr lang="zh-TW" altLang="en-US"/>
              <a:t> </a:t>
            </a:r>
            <a:endParaRPr lang="zh-TW"/>
          </a:p>
        </p:txBody>
      </p:sp>
    </p:spTree>
    <p:extLst>
      <p:ext uri="{BB962C8B-B14F-4D97-AF65-F5344CB8AC3E}">
        <p14:creationId xmlns:p14="http://schemas.microsoft.com/office/powerpoint/2010/main" val="28230954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zh-TW"/>
              <a:t>QNAP NAS 支援快照 (Snapshot) 功能，就像照相一樣，可將任一時間點的系統狀態與資料記錄下來作為將來還原的備份，且比傳統備份使用更少的儲存空間。當 NAS 資料毀損或電腦受到加密勒索軟體威脅時，即可利用快照檔案迅速還原，確保重要資料萬無一失。</a:t>
            </a:r>
          </a:p>
          <a:p>
            <a:pPr>
              <a:buNone/>
            </a:pPr>
            <a:r>
              <a:rPr lang="en-US" altLang="zh-TW"/>
              <a:t>Tak</a:t>
            </a:r>
            <a:r>
              <a:rPr lang="zh-TW"/>
              <a:t>i</a:t>
            </a:r>
            <a:r>
              <a:rPr lang="en-US" altLang="zh-TW"/>
              <a:t>ng</a:t>
            </a:r>
            <a:r>
              <a:rPr lang="zh-TW" altLang="en-US"/>
              <a:t> </a:t>
            </a:r>
            <a:r>
              <a:rPr lang="en-US" altLang="zh-TW"/>
              <a:t>a</a:t>
            </a:r>
            <a:r>
              <a:rPr lang="zh-TW"/>
              <a:t> </a:t>
            </a:r>
            <a:r>
              <a:rPr lang="en-US" altLang="zh-TW" err="1"/>
              <a:t>sn</a:t>
            </a:r>
            <a:r>
              <a:rPr lang="zh-TW"/>
              <a:t>a</a:t>
            </a:r>
            <a:r>
              <a:rPr lang="en-US" altLang="zh-TW" err="1"/>
              <a:t>psho</a:t>
            </a:r>
            <a:r>
              <a:rPr lang="zh-TW"/>
              <a:t>t</a:t>
            </a:r>
            <a:r>
              <a:rPr lang="zh-TW" altLang="en-US"/>
              <a:t> </a:t>
            </a:r>
            <a:r>
              <a:rPr lang="en-US" altLang="zh-TW" err="1"/>
              <a:t>i</a:t>
            </a:r>
            <a:r>
              <a:rPr lang="zh-TW"/>
              <a:t>s </a:t>
            </a:r>
            <a:r>
              <a:rPr lang="en-US" altLang="zh-TW"/>
              <a:t>like</a:t>
            </a:r>
            <a:r>
              <a:rPr lang="zh-TW"/>
              <a:t> ta</a:t>
            </a:r>
            <a:r>
              <a:rPr lang="en-US" altLang="zh-TW"/>
              <a:t>k</a:t>
            </a:r>
            <a:r>
              <a:rPr lang="zh-TW"/>
              <a:t>i</a:t>
            </a:r>
            <a:r>
              <a:rPr lang="en-US" altLang="zh-TW"/>
              <a:t>ng</a:t>
            </a:r>
            <a:r>
              <a:rPr lang="zh-TW" altLang="en-US"/>
              <a:t> </a:t>
            </a:r>
            <a:r>
              <a:rPr lang="en-US" altLang="zh-TW"/>
              <a:t>a</a:t>
            </a:r>
            <a:r>
              <a:rPr lang="zh-TW" altLang="en-US"/>
              <a:t> </a:t>
            </a:r>
            <a:r>
              <a:rPr lang="zh-TW"/>
              <a:t>p</a:t>
            </a:r>
            <a:r>
              <a:rPr lang="en-US" altLang="zh-TW" err="1"/>
              <a:t>hoto</a:t>
            </a:r>
            <a:r>
              <a:rPr lang="zh-TW" altLang="en-US"/>
              <a:t> </a:t>
            </a:r>
            <a:r>
              <a:rPr lang="en-US" altLang="zh-TW"/>
              <a:t>-</a:t>
            </a:r>
            <a:r>
              <a:rPr lang="zh-TW"/>
              <a:t> </a:t>
            </a:r>
            <a:r>
              <a:rPr lang="en-US" altLang="zh-TW" err="1"/>
              <a:t>wi</a:t>
            </a:r>
            <a:r>
              <a:rPr lang="zh-TW"/>
              <a:t>t</a:t>
            </a:r>
            <a:r>
              <a:rPr lang="en-US" altLang="zh-TW"/>
              <a:t>h</a:t>
            </a:r>
            <a:r>
              <a:rPr lang="zh-TW"/>
              <a:t>in s</a:t>
            </a:r>
            <a:r>
              <a:rPr lang="en-US" altLang="zh-TW"/>
              <a:t>eco</a:t>
            </a:r>
            <a:r>
              <a:rPr lang="zh-TW"/>
              <a:t>n</a:t>
            </a:r>
            <a:r>
              <a:rPr lang="en-US" altLang="zh-TW"/>
              <a:t>ds</a:t>
            </a:r>
            <a:r>
              <a:rPr lang="zh-TW" altLang="en-US"/>
              <a:t> </a:t>
            </a:r>
            <a:r>
              <a:rPr lang="en-US" altLang="zh-TW"/>
              <a:t>t</a:t>
            </a:r>
            <a:r>
              <a:rPr lang="zh-TW"/>
              <a:t>h</a:t>
            </a:r>
            <a:r>
              <a:rPr lang="en-US" altLang="zh-TW"/>
              <a:t>e</a:t>
            </a:r>
            <a:r>
              <a:rPr lang="zh-TW" altLang="en-US"/>
              <a:t> </a:t>
            </a:r>
            <a:r>
              <a:rPr lang="en-US" altLang="zh-TW"/>
              <a:t>com</a:t>
            </a:r>
            <a:r>
              <a:rPr lang="zh-TW"/>
              <a:t>pl</a:t>
            </a:r>
            <a:r>
              <a:rPr lang="en-US" altLang="zh-TW"/>
              <a:t>e</a:t>
            </a:r>
            <a:r>
              <a:rPr lang="zh-TW"/>
              <a:t>t</a:t>
            </a:r>
            <a:r>
              <a:rPr lang="en-US" altLang="zh-TW"/>
              <a:t>e</a:t>
            </a:r>
            <a:r>
              <a:rPr lang="zh-TW"/>
              <a:t> </a:t>
            </a:r>
            <a:r>
              <a:rPr lang="en-US" altLang="zh-TW" err="1"/>
              <a:t>sta</a:t>
            </a:r>
            <a:r>
              <a:rPr lang="zh-TW"/>
              <a:t>t</a:t>
            </a:r>
            <a:r>
              <a:rPr lang="en-US" altLang="zh-TW"/>
              <a:t>us</a:t>
            </a:r>
            <a:r>
              <a:rPr lang="zh-TW" altLang="en-US"/>
              <a:t> </a:t>
            </a:r>
            <a:r>
              <a:rPr lang="zh-TW"/>
              <a:t>of </a:t>
            </a:r>
            <a:r>
              <a:rPr lang="en-US" altLang="zh-TW"/>
              <a:t>y</a:t>
            </a:r>
            <a:r>
              <a:rPr lang="zh-TW"/>
              <a:t>ou</a:t>
            </a:r>
            <a:r>
              <a:rPr lang="en-US" altLang="zh-TW"/>
              <a:t>r</a:t>
            </a:r>
            <a:r>
              <a:rPr lang="zh-TW" altLang="en-US"/>
              <a:t> </a:t>
            </a:r>
            <a:r>
              <a:rPr lang="zh-TW"/>
              <a:t>N</a:t>
            </a:r>
            <a:r>
              <a:rPr lang="en-US" altLang="zh-TW"/>
              <a:t>AS</a:t>
            </a:r>
            <a:r>
              <a:rPr lang="zh-TW" altLang="en-US"/>
              <a:t> </a:t>
            </a:r>
            <a:r>
              <a:rPr lang="en-US" altLang="zh-TW"/>
              <a:t>sys</a:t>
            </a:r>
            <a:r>
              <a:rPr lang="zh-TW"/>
              <a:t>t</a:t>
            </a:r>
            <a:r>
              <a:rPr lang="en-US" altLang="zh-TW" err="1"/>
              <a:t>em</a:t>
            </a:r>
            <a:r>
              <a:rPr lang="zh-TW" altLang="en-US"/>
              <a:t> </a:t>
            </a:r>
            <a:r>
              <a:rPr lang="en-US" altLang="zh-TW"/>
              <a:t>an</a:t>
            </a:r>
            <a:r>
              <a:rPr lang="zh-TW"/>
              <a:t>d</a:t>
            </a:r>
            <a:r>
              <a:rPr lang="zh-TW" altLang="en-US"/>
              <a:t> </a:t>
            </a:r>
            <a:r>
              <a:rPr lang="zh-TW"/>
              <a:t>da</a:t>
            </a:r>
            <a:r>
              <a:rPr lang="en-US" altLang="zh-TW"/>
              <a:t>ta</a:t>
            </a:r>
            <a:r>
              <a:rPr lang="zh-TW" altLang="en-US"/>
              <a:t> </a:t>
            </a:r>
            <a:r>
              <a:rPr lang="en-US" altLang="zh-TW" err="1"/>
              <a:t>i</a:t>
            </a:r>
            <a:r>
              <a:rPr lang="zh-TW"/>
              <a:t>s r</a:t>
            </a:r>
            <a:r>
              <a:rPr lang="en-US" altLang="zh-TW"/>
              <a:t>e</a:t>
            </a:r>
            <a:r>
              <a:rPr lang="zh-TW"/>
              <a:t>c</a:t>
            </a:r>
            <a:r>
              <a:rPr lang="en-US" altLang="zh-TW" err="1"/>
              <a:t>orded</a:t>
            </a:r>
            <a:r>
              <a:rPr lang="zh-TW"/>
              <a:t>.</a:t>
            </a:r>
            <a:r>
              <a:rPr lang="zh-TW" altLang="en-US"/>
              <a:t> </a:t>
            </a:r>
            <a:r>
              <a:rPr lang="en-US" altLang="zh-TW"/>
              <a:t>If</a:t>
            </a:r>
            <a:r>
              <a:rPr lang="zh-TW" altLang="en-US"/>
              <a:t> </a:t>
            </a:r>
            <a:r>
              <a:rPr lang="en-US" altLang="zh-TW"/>
              <a:t>an</a:t>
            </a:r>
            <a:r>
              <a:rPr lang="zh-TW" altLang="en-US"/>
              <a:t> </a:t>
            </a:r>
            <a:r>
              <a:rPr lang="en-US" altLang="zh-TW"/>
              <a:t>un</a:t>
            </a:r>
            <a:r>
              <a:rPr lang="zh-TW"/>
              <a:t>e</a:t>
            </a:r>
            <a:r>
              <a:rPr lang="en-US" altLang="zh-TW"/>
              <a:t>x</a:t>
            </a:r>
            <a:r>
              <a:rPr lang="zh-TW"/>
              <a:t>pe</a:t>
            </a:r>
            <a:r>
              <a:rPr lang="en-US" altLang="zh-TW" err="1"/>
              <a:t>ct</a:t>
            </a:r>
            <a:r>
              <a:rPr lang="zh-TW"/>
              <a:t>ed </a:t>
            </a:r>
            <a:r>
              <a:rPr lang="en-US" altLang="zh-TW" err="1"/>
              <a:t>situa</a:t>
            </a:r>
            <a:r>
              <a:rPr lang="zh-TW"/>
              <a:t>t</a:t>
            </a:r>
            <a:r>
              <a:rPr lang="en-US" altLang="zh-TW"/>
              <a:t>ion</a:t>
            </a:r>
            <a:r>
              <a:rPr lang="zh-TW" altLang="en-US"/>
              <a:t> </a:t>
            </a:r>
            <a:r>
              <a:rPr lang="en-US" altLang="zh-TW"/>
              <a:t>a</a:t>
            </a:r>
            <a:r>
              <a:rPr lang="zh-TW"/>
              <a:t>r</a:t>
            </a:r>
            <a:r>
              <a:rPr lang="en-US" altLang="zh-TW" err="1"/>
              <a:t>ises</a:t>
            </a:r>
            <a:r>
              <a:rPr lang="zh-TW" altLang="en-US"/>
              <a:t> </a:t>
            </a:r>
            <a:r>
              <a:rPr lang="zh-TW"/>
              <a:t>o</a:t>
            </a:r>
            <a:r>
              <a:rPr lang="en-US" altLang="zh-TW"/>
              <a:t>n</a:t>
            </a:r>
            <a:r>
              <a:rPr lang="zh-TW" altLang="en-US"/>
              <a:t> </a:t>
            </a:r>
            <a:r>
              <a:rPr lang="en-US" altLang="zh-TW"/>
              <a:t>y</a:t>
            </a:r>
            <a:r>
              <a:rPr lang="zh-TW"/>
              <a:t>o</a:t>
            </a:r>
            <a:r>
              <a:rPr lang="en-US" altLang="zh-TW" err="1"/>
              <a:t>ur</a:t>
            </a:r>
            <a:r>
              <a:rPr lang="zh-TW"/>
              <a:t> </a:t>
            </a:r>
            <a:r>
              <a:rPr lang="en-US" altLang="zh-TW"/>
              <a:t>s</a:t>
            </a:r>
            <a:r>
              <a:rPr lang="zh-TW"/>
              <a:t>y</a:t>
            </a:r>
            <a:r>
              <a:rPr lang="en-US" altLang="zh-TW"/>
              <a:t>stem,</a:t>
            </a:r>
            <a:r>
              <a:rPr lang="zh-TW" altLang="en-US"/>
              <a:t> </a:t>
            </a:r>
            <a:r>
              <a:rPr lang="en-US" altLang="zh-TW"/>
              <a:t>you</a:t>
            </a:r>
            <a:r>
              <a:rPr lang="zh-TW" altLang="en-US"/>
              <a:t> </a:t>
            </a:r>
            <a:r>
              <a:rPr lang="en-US" altLang="zh-TW"/>
              <a:t>ca</a:t>
            </a:r>
            <a:r>
              <a:rPr lang="zh-TW"/>
              <a:t>n</a:t>
            </a:r>
            <a:r>
              <a:rPr lang="zh-TW" altLang="en-US"/>
              <a:t> </a:t>
            </a:r>
            <a:r>
              <a:rPr lang="en-US" altLang="zh-TW" err="1"/>
              <a:t>reve</a:t>
            </a:r>
            <a:r>
              <a:rPr lang="zh-TW"/>
              <a:t>r</a:t>
            </a:r>
            <a:r>
              <a:rPr lang="en-US" altLang="zh-TW"/>
              <a:t>t</a:t>
            </a:r>
            <a:r>
              <a:rPr lang="zh-TW" altLang="en-US"/>
              <a:t> </a:t>
            </a:r>
            <a:r>
              <a:rPr lang="en-US" altLang="zh-TW"/>
              <a:t>to</a:t>
            </a:r>
            <a:r>
              <a:rPr lang="zh-TW" altLang="en-US"/>
              <a:t> </a:t>
            </a:r>
            <a:r>
              <a:rPr lang="en-US" altLang="zh-TW"/>
              <a:t>t</a:t>
            </a:r>
            <a:r>
              <a:rPr lang="zh-TW"/>
              <a:t>he </a:t>
            </a:r>
            <a:r>
              <a:rPr lang="en-US" altLang="zh-TW"/>
              <a:t>state</a:t>
            </a:r>
            <a:r>
              <a:rPr lang="zh-TW" altLang="en-US"/>
              <a:t> </a:t>
            </a:r>
            <a:r>
              <a:rPr lang="en-US" altLang="zh-TW"/>
              <a:t>recorded</a:t>
            </a:r>
            <a:r>
              <a:rPr lang="zh-TW" altLang="en-US"/>
              <a:t> </a:t>
            </a:r>
            <a:r>
              <a:rPr lang="en-US" altLang="zh-TW"/>
              <a:t>by</a:t>
            </a:r>
            <a:r>
              <a:rPr lang="zh-TW" altLang="en-US"/>
              <a:t> </a:t>
            </a:r>
            <a:r>
              <a:rPr lang="en-US" altLang="zh-TW"/>
              <a:t>a</a:t>
            </a:r>
            <a:r>
              <a:rPr lang="zh-TW" altLang="en-US"/>
              <a:t> </a:t>
            </a:r>
            <a:r>
              <a:rPr lang="en-US" altLang="zh-TW"/>
              <a:t>s</a:t>
            </a:r>
            <a:r>
              <a:rPr lang="zh-TW"/>
              <a:t>na</a:t>
            </a:r>
            <a:r>
              <a:rPr lang="en-US" altLang="zh-TW"/>
              <a:t>p</a:t>
            </a:r>
            <a:r>
              <a:rPr lang="zh-TW"/>
              <a:t>s</a:t>
            </a:r>
            <a:r>
              <a:rPr lang="en-US" altLang="zh-TW"/>
              <a:t>hot.</a:t>
            </a:r>
            <a:r>
              <a:rPr lang="zh-TW"/>
              <a:t> </a:t>
            </a:r>
            <a:r>
              <a:rPr lang="en-US" altLang="zh-TW"/>
              <a:t>Wi</a:t>
            </a:r>
            <a:r>
              <a:rPr lang="zh-TW"/>
              <a:t>t</a:t>
            </a:r>
            <a:r>
              <a:rPr lang="en-US" altLang="zh-TW"/>
              <a:t>h</a:t>
            </a:r>
            <a:r>
              <a:rPr lang="zh-TW" altLang="en-US"/>
              <a:t> </a:t>
            </a:r>
            <a:r>
              <a:rPr lang="en-US" altLang="zh-TW"/>
              <a:t>g</a:t>
            </a:r>
            <a:r>
              <a:rPr lang="zh-TW"/>
              <a:t>re</a:t>
            </a:r>
            <a:r>
              <a:rPr lang="en-US" altLang="zh-TW"/>
              <a:t>a</a:t>
            </a:r>
            <a:r>
              <a:rPr lang="zh-TW"/>
              <a:t>te</a:t>
            </a:r>
            <a:r>
              <a:rPr lang="en-US" altLang="zh-TW"/>
              <a:t>r</a:t>
            </a:r>
            <a:r>
              <a:rPr lang="zh-TW" altLang="en-US"/>
              <a:t> </a:t>
            </a:r>
            <a:r>
              <a:rPr lang="en-US" altLang="zh-TW"/>
              <a:t>space-</a:t>
            </a:r>
            <a:r>
              <a:rPr lang="en-US" altLang="zh-TW" err="1"/>
              <a:t>efficien</a:t>
            </a:r>
            <a:r>
              <a:rPr lang="zh-TW"/>
              <a:t>c</a:t>
            </a:r>
            <a:r>
              <a:rPr lang="en-US" altLang="zh-TW"/>
              <a:t>y</a:t>
            </a:r>
            <a:r>
              <a:rPr lang="zh-TW" altLang="en-US"/>
              <a:t> </a:t>
            </a:r>
            <a:r>
              <a:rPr lang="zh-TW"/>
              <a:t>and</a:t>
            </a:r>
            <a:r>
              <a:rPr lang="zh-TW" altLang="en-US"/>
              <a:t> </a:t>
            </a:r>
            <a:r>
              <a:rPr lang="en-US" altLang="zh-TW" err="1"/>
              <a:t>flexibil</a:t>
            </a:r>
            <a:r>
              <a:rPr lang="zh-TW"/>
              <a:t>i</a:t>
            </a:r>
            <a:r>
              <a:rPr lang="en-US" altLang="zh-TW"/>
              <a:t>ty</a:t>
            </a:r>
            <a:r>
              <a:rPr lang="zh-TW" altLang="en-US"/>
              <a:t> </a:t>
            </a:r>
            <a:r>
              <a:rPr lang="zh-TW"/>
              <a:t>c</a:t>
            </a:r>
            <a:r>
              <a:rPr lang="en-US" altLang="zh-TW" err="1"/>
              <a:t>omp</a:t>
            </a:r>
            <a:r>
              <a:rPr lang="zh-TW"/>
              <a:t>a</a:t>
            </a:r>
            <a:r>
              <a:rPr lang="en-US" altLang="zh-TW"/>
              <a:t>red</a:t>
            </a:r>
            <a:r>
              <a:rPr lang="zh-TW" altLang="en-US"/>
              <a:t> </a:t>
            </a:r>
            <a:r>
              <a:rPr lang="en-US" altLang="zh-TW"/>
              <a:t>to</a:t>
            </a:r>
            <a:r>
              <a:rPr lang="zh-TW" altLang="en-US"/>
              <a:t> </a:t>
            </a:r>
            <a:r>
              <a:rPr lang="zh-TW"/>
              <a:t>t</a:t>
            </a:r>
            <a:r>
              <a:rPr lang="en-US" altLang="zh-TW"/>
              <a:t>rad</a:t>
            </a:r>
            <a:r>
              <a:rPr lang="zh-TW"/>
              <a:t>it</a:t>
            </a:r>
            <a:r>
              <a:rPr lang="en-US" altLang="zh-TW" err="1"/>
              <a:t>ional</a:t>
            </a:r>
            <a:r>
              <a:rPr lang="zh-TW" altLang="en-US"/>
              <a:t> </a:t>
            </a:r>
            <a:r>
              <a:rPr lang="en-US" altLang="zh-TW"/>
              <a:t>b</a:t>
            </a:r>
            <a:r>
              <a:rPr lang="zh-TW"/>
              <a:t>a</a:t>
            </a:r>
            <a:r>
              <a:rPr lang="en-US" altLang="zh-TW" err="1"/>
              <a:t>cku</a:t>
            </a:r>
            <a:r>
              <a:rPr lang="zh-TW"/>
              <a:t>p</a:t>
            </a:r>
            <a:r>
              <a:rPr lang="zh-TW" altLang="en-US"/>
              <a:t> </a:t>
            </a:r>
            <a:r>
              <a:rPr lang="en-US" altLang="zh-TW"/>
              <a:t>meth</a:t>
            </a:r>
            <a:r>
              <a:rPr lang="zh-TW"/>
              <a:t>o</a:t>
            </a:r>
            <a:r>
              <a:rPr lang="en-US" altLang="zh-TW"/>
              <a:t>d</a:t>
            </a:r>
            <a:r>
              <a:rPr lang="zh-TW"/>
              <a:t>s</a:t>
            </a:r>
            <a:r>
              <a:rPr lang="en-US" altLang="zh-TW"/>
              <a:t>,</a:t>
            </a:r>
            <a:r>
              <a:rPr lang="zh-TW"/>
              <a:t> </a:t>
            </a:r>
            <a:r>
              <a:rPr lang="en-US" altLang="zh-TW"/>
              <a:t>s</a:t>
            </a:r>
            <a:r>
              <a:rPr lang="zh-TW"/>
              <a:t>n</a:t>
            </a:r>
            <a:r>
              <a:rPr lang="en-US" altLang="zh-TW" err="1"/>
              <a:t>apshots</a:t>
            </a:r>
            <a:r>
              <a:rPr lang="zh-TW" altLang="en-US"/>
              <a:t> </a:t>
            </a:r>
            <a:r>
              <a:rPr lang="zh-TW"/>
              <a:t>a</a:t>
            </a:r>
            <a:r>
              <a:rPr lang="en-US" altLang="zh-TW"/>
              <a:t>r</a:t>
            </a:r>
            <a:r>
              <a:rPr lang="zh-TW"/>
              <a:t>e the </a:t>
            </a:r>
            <a:r>
              <a:rPr lang="en-US" altLang="zh-TW"/>
              <a:t>b</a:t>
            </a:r>
            <a:r>
              <a:rPr lang="zh-TW"/>
              <a:t>e</a:t>
            </a:r>
            <a:r>
              <a:rPr lang="en-US" altLang="zh-TW"/>
              <a:t>s</a:t>
            </a:r>
            <a:r>
              <a:rPr lang="zh-TW"/>
              <a:t>t wa</a:t>
            </a:r>
            <a:r>
              <a:rPr lang="en-US" altLang="zh-TW"/>
              <a:t>y</a:t>
            </a:r>
            <a:r>
              <a:rPr lang="zh-TW" altLang="en-US"/>
              <a:t> </a:t>
            </a:r>
            <a:r>
              <a:rPr lang="zh-TW"/>
              <a:t>to</a:t>
            </a:r>
            <a:r>
              <a:rPr lang="zh-TW" altLang="en-US"/>
              <a:t> </a:t>
            </a:r>
            <a:r>
              <a:rPr lang="en-US" altLang="zh-TW"/>
              <a:t>p</a:t>
            </a:r>
            <a:r>
              <a:rPr lang="zh-TW"/>
              <a:t>r</a:t>
            </a:r>
            <a:r>
              <a:rPr lang="en-US" altLang="zh-TW" err="1"/>
              <a:t>ot</a:t>
            </a:r>
            <a:r>
              <a:rPr lang="zh-TW"/>
              <a:t>e</a:t>
            </a:r>
            <a:r>
              <a:rPr lang="en-US" altLang="zh-TW"/>
              <a:t>c</a:t>
            </a:r>
            <a:r>
              <a:rPr lang="zh-TW"/>
              <a:t>t</a:t>
            </a:r>
            <a:r>
              <a:rPr lang="zh-TW" altLang="en-US"/>
              <a:t> </a:t>
            </a:r>
            <a:r>
              <a:rPr lang="en-US" altLang="zh-TW"/>
              <a:t>y</a:t>
            </a:r>
            <a:r>
              <a:rPr lang="zh-TW"/>
              <a:t>ou</a:t>
            </a:r>
            <a:r>
              <a:rPr lang="en-US" altLang="zh-TW"/>
              <a:t>r</a:t>
            </a:r>
            <a:r>
              <a:rPr lang="zh-TW" altLang="en-US"/>
              <a:t> </a:t>
            </a:r>
            <a:r>
              <a:rPr lang="en-US" altLang="zh-TW"/>
              <a:t>files</a:t>
            </a:r>
            <a:r>
              <a:rPr lang="zh-TW" altLang="en-US"/>
              <a:t> </a:t>
            </a:r>
            <a:r>
              <a:rPr lang="en-US" altLang="zh-TW"/>
              <a:t>and</a:t>
            </a:r>
            <a:r>
              <a:rPr lang="zh-TW" altLang="en-US"/>
              <a:t> </a:t>
            </a:r>
            <a:r>
              <a:rPr lang="en-US" altLang="zh-TW"/>
              <a:t>d</a:t>
            </a:r>
            <a:r>
              <a:rPr lang="zh-TW"/>
              <a:t>at</a:t>
            </a:r>
            <a:r>
              <a:rPr lang="en-US" altLang="zh-TW"/>
              <a:t>a</a:t>
            </a:r>
            <a:r>
              <a:rPr lang="zh-TW"/>
              <a:t>.</a:t>
            </a:r>
          </a:p>
          <a:p>
            <a:pPr>
              <a:buNone/>
            </a:pPr>
            <a:endParaRPr lang="zh-TW"/>
          </a:p>
        </p:txBody>
      </p:sp>
    </p:spTree>
    <p:extLst>
      <p:ext uri="{BB962C8B-B14F-4D97-AF65-F5344CB8AC3E}">
        <p14:creationId xmlns:p14="http://schemas.microsoft.com/office/powerpoint/2010/main" val="30473138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0" indent="0">
              <a:lnSpc>
                <a:spcPct val="130000"/>
              </a:lnSpc>
              <a:spcBef>
                <a:spcPts val="600"/>
              </a:spcBef>
              <a:buNone/>
            </a:pPr>
            <a:r>
              <a:rPr lang="en-US">
                <a:latin typeface="Calibri"/>
                <a:cs typeface="Calibri"/>
              </a:rPr>
              <a:t>NAS</a:t>
            </a:r>
            <a:r>
              <a:rPr lang="zh-CN" altLang="en-US">
                <a:latin typeface="Calibri"/>
                <a:cs typeface="Calibri"/>
              </a:rPr>
              <a:t>資料儲存的基底，就是儲存寶貴資料的磁碟，除了注重備分外，長時間使用後的磁碟健康度也會隨著時間遞減，這時有個好幫手，可透過</a:t>
            </a:r>
            <a:r>
              <a:rPr lang="en-US" altLang="zh-TW"/>
              <a:t>ULINK</a:t>
            </a:r>
            <a:r>
              <a:rPr lang="zh-TW"/>
              <a:t>雲端的智能磁碟健康分析</a:t>
            </a:r>
            <a:r>
              <a:rPr lang="en-US" altLang="zh-TW"/>
              <a:t>DA</a:t>
            </a:r>
            <a:r>
              <a:rPr lang="zh-TW"/>
              <a:t> </a:t>
            </a:r>
            <a:r>
              <a:rPr lang="en-US" altLang="zh-TW"/>
              <a:t>Drive</a:t>
            </a:r>
            <a:r>
              <a:rPr lang="zh-TW"/>
              <a:t> </a:t>
            </a:r>
            <a:r>
              <a:rPr lang="en-US" altLang="zh-TW"/>
              <a:t>Analyzer</a:t>
            </a:r>
            <a:r>
              <a:rPr lang="zh-TW"/>
              <a:t>來進行磁碟的故障預測，可及早預測出即將故障的磁碟，讓我們可以及早的進行因應，確保資料不致遺失。另</a:t>
            </a:r>
            <a:r>
              <a:rPr lang="zh-TW" altLang="en-US"/>
              <a:t>外</a:t>
            </a:r>
            <a:r>
              <a:rPr lang="zh-TW" b="1"/>
              <a:t>每台N</a:t>
            </a:r>
            <a:r>
              <a:rPr lang="en-US" b="1"/>
              <a:t>AS</a:t>
            </a:r>
            <a:r>
              <a:rPr lang="zh-TW" b="1"/>
              <a:t>可免費進行</a:t>
            </a:r>
            <a:r>
              <a:rPr lang="en-US" b="1"/>
              <a:t>1</a:t>
            </a:r>
            <a:r>
              <a:rPr lang="zh-TW" b="1"/>
              <a:t>個磁碟預測，更可以付費訂閱額外的磁碟</a:t>
            </a:r>
            <a:r>
              <a:rPr lang="zh-TW" altLang="en-US" b="1"/>
              <a:t>，來</a:t>
            </a:r>
            <a:r>
              <a:rPr lang="zh-TW" b="1"/>
              <a:t>加強防護力</a:t>
            </a:r>
            <a:endParaRPr lang="zh-TW"/>
          </a:p>
          <a:p>
            <a:pPr>
              <a:buNone/>
            </a:pPr>
            <a:endParaRPr lang="zh-TW" altLang="en-US"/>
          </a:p>
          <a:p>
            <a:pPr>
              <a:buNone/>
            </a:pPr>
            <a:r>
              <a:rPr lang="en-US" altLang="zh-TW"/>
              <a:t>The</a:t>
            </a:r>
            <a:r>
              <a:rPr lang="zh-TW"/>
              <a:t> </a:t>
            </a:r>
            <a:r>
              <a:rPr lang="en-US" altLang="zh-TW"/>
              <a:t>most</a:t>
            </a:r>
            <a:r>
              <a:rPr lang="zh-TW"/>
              <a:t> </a:t>
            </a:r>
            <a:r>
              <a:rPr lang="en-US" altLang="zh-TW"/>
              <a:t>valuable</a:t>
            </a:r>
            <a:r>
              <a:rPr lang="zh-TW"/>
              <a:t> </a:t>
            </a:r>
            <a:r>
              <a:rPr lang="en-US" altLang="zh-TW"/>
              <a:t>data</a:t>
            </a:r>
            <a:r>
              <a:rPr lang="zh-TW"/>
              <a:t> </a:t>
            </a:r>
            <a:r>
              <a:rPr lang="en-US" altLang="zh-TW"/>
              <a:t>on</a:t>
            </a:r>
            <a:r>
              <a:rPr lang="zh-TW"/>
              <a:t> </a:t>
            </a:r>
            <a:r>
              <a:rPr lang="en-US" altLang="zh-TW"/>
              <a:t>the</a:t>
            </a:r>
            <a:r>
              <a:rPr lang="zh-TW"/>
              <a:t> </a:t>
            </a:r>
            <a:r>
              <a:rPr lang="en-US" altLang="zh-TW"/>
              <a:t>disk</a:t>
            </a:r>
            <a:r>
              <a:rPr lang="zh-TW"/>
              <a:t> </a:t>
            </a:r>
            <a:r>
              <a:rPr lang="en-US" altLang="zh-TW"/>
              <a:t>base</a:t>
            </a:r>
            <a:r>
              <a:rPr lang="zh-TW"/>
              <a:t>d</a:t>
            </a:r>
            <a:r>
              <a:rPr lang="zh-TW" altLang="en-US"/>
              <a:t> </a:t>
            </a:r>
            <a:r>
              <a:rPr lang="zh-TW"/>
              <a:t>o</a:t>
            </a:r>
            <a:r>
              <a:rPr lang="en-US" altLang="zh-TW"/>
              <a:t>n</a:t>
            </a:r>
            <a:r>
              <a:rPr lang="zh-TW" altLang="en-US"/>
              <a:t> </a:t>
            </a:r>
            <a:r>
              <a:rPr lang="en-US" altLang="zh-TW"/>
              <a:t>t</a:t>
            </a:r>
            <a:r>
              <a:rPr lang="zh-TW"/>
              <a:t>h</a:t>
            </a:r>
            <a:r>
              <a:rPr lang="en-US" altLang="zh-TW"/>
              <a:t>e</a:t>
            </a:r>
            <a:r>
              <a:rPr lang="zh-TW" altLang="en-US"/>
              <a:t> </a:t>
            </a:r>
            <a:r>
              <a:rPr lang="en-US" altLang="zh-TW"/>
              <a:t>NA</a:t>
            </a:r>
            <a:r>
              <a:rPr lang="zh-TW"/>
              <a:t>S</a:t>
            </a:r>
            <a:r>
              <a:rPr lang="en-US" altLang="zh-TW"/>
              <a:t>.</a:t>
            </a:r>
            <a:r>
              <a:rPr lang="zh-TW"/>
              <a:t> I</a:t>
            </a:r>
            <a:r>
              <a:rPr lang="en-US" altLang="zh-TW"/>
              <a:t>n</a:t>
            </a:r>
            <a:r>
              <a:rPr lang="zh-TW" altLang="en-US"/>
              <a:t> </a:t>
            </a:r>
            <a:r>
              <a:rPr lang="en-US" altLang="zh-TW" err="1"/>
              <a:t>additi</a:t>
            </a:r>
            <a:r>
              <a:rPr lang="zh-TW"/>
              <a:t>o</a:t>
            </a:r>
            <a:r>
              <a:rPr lang="en-US" altLang="zh-TW"/>
              <a:t>n</a:t>
            </a:r>
            <a:r>
              <a:rPr lang="zh-TW" altLang="en-US"/>
              <a:t> </a:t>
            </a:r>
            <a:r>
              <a:rPr lang="zh-TW"/>
              <a:t>t</a:t>
            </a:r>
            <a:r>
              <a:rPr lang="en-US" altLang="zh-TW"/>
              <a:t>o</a:t>
            </a:r>
            <a:r>
              <a:rPr lang="zh-TW" altLang="en-US"/>
              <a:t> </a:t>
            </a:r>
            <a:r>
              <a:rPr lang="en-US" altLang="zh-TW" err="1"/>
              <a:t>focusi</a:t>
            </a:r>
            <a:r>
              <a:rPr lang="zh-TW"/>
              <a:t>n</a:t>
            </a:r>
            <a:r>
              <a:rPr lang="en-US" altLang="zh-TW"/>
              <a:t>g</a:t>
            </a:r>
            <a:r>
              <a:rPr lang="zh-TW" altLang="en-US"/>
              <a:t> </a:t>
            </a:r>
            <a:r>
              <a:rPr lang="zh-TW"/>
              <a:t>o</a:t>
            </a:r>
            <a:r>
              <a:rPr lang="en-US" altLang="zh-TW"/>
              <a:t>n</a:t>
            </a:r>
            <a:r>
              <a:rPr lang="zh-TW" altLang="en-US"/>
              <a:t> </a:t>
            </a:r>
            <a:r>
              <a:rPr lang="en-US" altLang="zh-TW" err="1"/>
              <a:t>backu</a:t>
            </a:r>
            <a:r>
              <a:rPr lang="zh-TW"/>
              <a:t>p</a:t>
            </a:r>
            <a:r>
              <a:rPr lang="en-US" altLang="zh-TW"/>
              <a:t>,</a:t>
            </a:r>
            <a:r>
              <a:rPr lang="zh-TW"/>
              <a:t> </a:t>
            </a:r>
            <a:r>
              <a:rPr lang="en-US" altLang="zh-TW"/>
              <a:t>t</a:t>
            </a:r>
            <a:r>
              <a:rPr lang="zh-TW"/>
              <a:t>h</a:t>
            </a:r>
            <a:r>
              <a:rPr lang="en-US" altLang="zh-TW"/>
              <a:t>e</a:t>
            </a:r>
            <a:r>
              <a:rPr lang="zh-TW" altLang="en-US"/>
              <a:t> </a:t>
            </a:r>
            <a:r>
              <a:rPr lang="en-US" altLang="zh-TW"/>
              <a:t>heal</a:t>
            </a:r>
            <a:r>
              <a:rPr lang="zh-TW"/>
              <a:t>t</a:t>
            </a:r>
            <a:r>
              <a:rPr lang="en-US" altLang="zh-TW"/>
              <a:t>h</a:t>
            </a:r>
            <a:r>
              <a:rPr lang="zh-TW" altLang="en-US"/>
              <a:t> </a:t>
            </a:r>
            <a:r>
              <a:rPr lang="zh-TW"/>
              <a:t>o</a:t>
            </a:r>
            <a:r>
              <a:rPr lang="en-US" altLang="zh-TW"/>
              <a:t>f</a:t>
            </a:r>
            <a:r>
              <a:rPr lang="zh-TW" altLang="en-US"/>
              <a:t> </a:t>
            </a:r>
            <a:r>
              <a:rPr lang="en-US" altLang="zh-TW"/>
              <a:t>t</a:t>
            </a:r>
            <a:r>
              <a:rPr lang="zh-TW"/>
              <a:t>h</a:t>
            </a:r>
            <a:r>
              <a:rPr lang="en-US" altLang="zh-TW"/>
              <a:t>e</a:t>
            </a:r>
            <a:r>
              <a:rPr lang="zh-TW" altLang="en-US"/>
              <a:t> </a:t>
            </a:r>
            <a:r>
              <a:rPr lang="en-US" altLang="zh-TW"/>
              <a:t>di</a:t>
            </a:r>
            <a:r>
              <a:rPr lang="zh-TW"/>
              <a:t>s</a:t>
            </a:r>
            <a:r>
              <a:rPr lang="en-US" altLang="zh-TW"/>
              <a:t>k</a:t>
            </a:r>
            <a:r>
              <a:rPr lang="zh-TW" altLang="en-US"/>
              <a:t> </a:t>
            </a:r>
            <a:r>
              <a:rPr lang="en-US" altLang="zh-TW"/>
              <a:t>aft</a:t>
            </a:r>
            <a:r>
              <a:rPr lang="zh-TW"/>
              <a:t>e</a:t>
            </a:r>
            <a:r>
              <a:rPr lang="en-US" altLang="zh-TW"/>
              <a:t>r</a:t>
            </a:r>
            <a:r>
              <a:rPr lang="zh-TW" altLang="en-US"/>
              <a:t> </a:t>
            </a:r>
            <a:r>
              <a:rPr lang="en-US" altLang="zh-TW"/>
              <a:t>long-</a:t>
            </a:r>
            <a:r>
              <a:rPr lang="en-US" altLang="zh-TW" err="1"/>
              <a:t>te</a:t>
            </a:r>
            <a:r>
              <a:rPr lang="zh-TW"/>
              <a:t>r</a:t>
            </a:r>
            <a:r>
              <a:rPr lang="en-US" altLang="zh-TW"/>
              <a:t>m</a:t>
            </a:r>
            <a:r>
              <a:rPr lang="zh-TW" altLang="en-US"/>
              <a:t> </a:t>
            </a:r>
            <a:r>
              <a:rPr lang="en-US" altLang="zh-TW"/>
              <a:t>u</a:t>
            </a:r>
            <a:r>
              <a:rPr lang="zh-TW"/>
              <a:t>s</a:t>
            </a:r>
            <a:r>
              <a:rPr lang="en-US" altLang="zh-TW"/>
              <a:t>e</a:t>
            </a:r>
            <a:r>
              <a:rPr lang="zh-TW" altLang="en-US"/>
              <a:t> </a:t>
            </a:r>
            <a:r>
              <a:rPr lang="en-US" altLang="zh-TW" err="1"/>
              <a:t>wi</a:t>
            </a:r>
            <a:r>
              <a:rPr lang="zh-TW"/>
              <a:t>l</a:t>
            </a:r>
            <a:r>
              <a:rPr lang="en-US" altLang="zh-TW"/>
              <a:t>l</a:t>
            </a:r>
            <a:r>
              <a:rPr lang="zh-TW" altLang="en-US"/>
              <a:t> </a:t>
            </a:r>
            <a:r>
              <a:rPr lang="en-US" altLang="zh-TW" err="1"/>
              <a:t>decrea</a:t>
            </a:r>
            <a:r>
              <a:rPr lang="zh-TW"/>
              <a:t>s</a:t>
            </a:r>
            <a:r>
              <a:rPr lang="en-US" altLang="zh-TW"/>
              <a:t>e</a:t>
            </a:r>
            <a:r>
              <a:rPr lang="zh-TW" altLang="en-US"/>
              <a:t> </a:t>
            </a:r>
            <a:r>
              <a:rPr lang="en-US" altLang="zh-TW" err="1"/>
              <a:t>ov</a:t>
            </a:r>
            <a:r>
              <a:rPr lang="zh-TW"/>
              <a:t>e</a:t>
            </a:r>
            <a:r>
              <a:rPr lang="en-US" altLang="zh-TW"/>
              <a:t>r</a:t>
            </a:r>
            <a:r>
              <a:rPr lang="zh-TW" altLang="en-US"/>
              <a:t> </a:t>
            </a:r>
            <a:r>
              <a:rPr lang="en-US" altLang="zh-TW" err="1"/>
              <a:t>tim</a:t>
            </a:r>
            <a:r>
              <a:rPr lang="zh-TW"/>
              <a:t>e</a:t>
            </a:r>
            <a:r>
              <a:rPr lang="en-US" altLang="zh-TW"/>
              <a:t>.</a:t>
            </a:r>
            <a:r>
              <a:rPr lang="zh-TW"/>
              <a:t> A</a:t>
            </a:r>
            <a:r>
              <a:rPr lang="en-US" altLang="zh-TW"/>
              <a:t>t</a:t>
            </a:r>
            <a:r>
              <a:rPr lang="zh-TW" altLang="en-US"/>
              <a:t> </a:t>
            </a:r>
            <a:r>
              <a:rPr lang="en-US" altLang="zh-TW" err="1"/>
              <a:t>th</a:t>
            </a:r>
            <a:r>
              <a:rPr lang="zh-TW"/>
              <a:t>i</a:t>
            </a:r>
            <a:r>
              <a:rPr lang="en-US" altLang="zh-TW"/>
              <a:t>s</a:t>
            </a:r>
            <a:r>
              <a:rPr lang="zh-TW" altLang="en-US"/>
              <a:t> </a:t>
            </a:r>
            <a:r>
              <a:rPr lang="en-US" altLang="zh-TW" err="1"/>
              <a:t>tim</a:t>
            </a:r>
            <a:r>
              <a:rPr lang="zh-TW"/>
              <a:t>e</a:t>
            </a:r>
            <a:r>
              <a:rPr lang="en-US" altLang="zh-TW"/>
              <a:t>,</a:t>
            </a:r>
            <a:r>
              <a:rPr lang="zh-TW"/>
              <a:t> </a:t>
            </a:r>
            <a:r>
              <a:rPr lang="en-US" altLang="zh-TW"/>
              <a:t>the</a:t>
            </a:r>
            <a:r>
              <a:rPr lang="zh-TW"/>
              <a:t>r</a:t>
            </a:r>
            <a:r>
              <a:rPr lang="en-US" altLang="zh-TW"/>
              <a:t>e</a:t>
            </a:r>
            <a:r>
              <a:rPr lang="zh-TW" altLang="en-US"/>
              <a:t> </a:t>
            </a:r>
            <a:r>
              <a:rPr lang="zh-TW"/>
              <a:t>i</a:t>
            </a:r>
            <a:r>
              <a:rPr lang="en-US" altLang="zh-TW"/>
              <a:t>s</a:t>
            </a:r>
            <a:r>
              <a:rPr lang="zh-TW"/>
              <a:t> </a:t>
            </a:r>
            <a:r>
              <a:rPr lang="en-US" altLang="zh-TW"/>
              <a:t>a</a:t>
            </a:r>
            <a:r>
              <a:rPr lang="zh-TW"/>
              <a:t> </a:t>
            </a:r>
            <a:r>
              <a:rPr lang="en-US" altLang="zh-TW"/>
              <a:t>go</a:t>
            </a:r>
            <a:r>
              <a:rPr lang="zh-TW"/>
              <a:t>o</a:t>
            </a:r>
            <a:r>
              <a:rPr lang="en-US" altLang="zh-TW"/>
              <a:t>d</a:t>
            </a:r>
            <a:r>
              <a:rPr lang="zh-TW" altLang="en-US"/>
              <a:t> </a:t>
            </a:r>
            <a:r>
              <a:rPr lang="en-US" altLang="zh-TW" err="1"/>
              <a:t>helpe</a:t>
            </a:r>
            <a:r>
              <a:rPr lang="zh-TW"/>
              <a:t>r</a:t>
            </a:r>
            <a:r>
              <a:rPr lang="en-US" altLang="zh-TW"/>
              <a:t>.</a:t>
            </a:r>
            <a:r>
              <a:rPr lang="zh-TW"/>
              <a:t> </a:t>
            </a:r>
            <a:r>
              <a:rPr lang="en-US" altLang="zh-TW"/>
              <a:t>Y</a:t>
            </a:r>
            <a:r>
              <a:rPr lang="zh-TW"/>
              <a:t>o</a:t>
            </a:r>
            <a:r>
              <a:rPr lang="en-US" altLang="zh-TW"/>
              <a:t>u</a:t>
            </a:r>
            <a:r>
              <a:rPr lang="zh-TW" altLang="en-US"/>
              <a:t> </a:t>
            </a:r>
            <a:r>
              <a:rPr lang="en-US" altLang="zh-TW"/>
              <a:t>c</a:t>
            </a:r>
            <a:r>
              <a:rPr lang="zh-TW"/>
              <a:t>a</a:t>
            </a:r>
            <a:r>
              <a:rPr lang="en-US" altLang="zh-TW"/>
              <a:t>n</a:t>
            </a:r>
            <a:r>
              <a:rPr lang="zh-TW" altLang="en-US"/>
              <a:t> </a:t>
            </a:r>
            <a:r>
              <a:rPr lang="en-US" altLang="zh-TW"/>
              <a:t>u</a:t>
            </a:r>
            <a:r>
              <a:rPr lang="zh-TW"/>
              <a:t>s</a:t>
            </a:r>
            <a:r>
              <a:rPr lang="en-US" altLang="zh-TW"/>
              <a:t>e</a:t>
            </a:r>
            <a:r>
              <a:rPr lang="zh-TW" altLang="en-US"/>
              <a:t> </a:t>
            </a:r>
            <a:r>
              <a:rPr lang="en-US" altLang="zh-TW"/>
              <a:t>t</a:t>
            </a:r>
            <a:r>
              <a:rPr lang="zh-TW"/>
              <a:t>h</a:t>
            </a:r>
            <a:r>
              <a:rPr lang="en-US" altLang="zh-TW"/>
              <a:t>e</a:t>
            </a:r>
            <a:r>
              <a:rPr lang="zh-TW" altLang="en-US"/>
              <a:t> </a:t>
            </a:r>
            <a:r>
              <a:rPr lang="zh-TW"/>
              <a:t>A</a:t>
            </a:r>
            <a:r>
              <a:rPr lang="en-US" altLang="zh-TW"/>
              <a:t>I</a:t>
            </a:r>
            <a:r>
              <a:rPr lang="zh-TW" altLang="en-US"/>
              <a:t> </a:t>
            </a:r>
            <a:r>
              <a:rPr lang="en-US" altLang="zh-TW"/>
              <a:t>di</a:t>
            </a:r>
            <a:r>
              <a:rPr lang="zh-TW"/>
              <a:t>s</a:t>
            </a:r>
            <a:r>
              <a:rPr lang="en-US" altLang="zh-TW"/>
              <a:t>k</a:t>
            </a:r>
            <a:r>
              <a:rPr lang="zh-TW" altLang="en-US"/>
              <a:t> </a:t>
            </a:r>
            <a:r>
              <a:rPr lang="en-US" altLang="zh-TW"/>
              <a:t>Heal</a:t>
            </a:r>
            <a:r>
              <a:rPr lang="zh-TW"/>
              <a:t>t</a:t>
            </a:r>
            <a:r>
              <a:rPr lang="en-US" altLang="zh-TW"/>
              <a:t>h</a:t>
            </a:r>
            <a:r>
              <a:rPr lang="zh-TW" altLang="en-US"/>
              <a:t> </a:t>
            </a:r>
            <a:r>
              <a:rPr lang="en-US" altLang="zh-TW" err="1"/>
              <a:t>analys</a:t>
            </a:r>
            <a:r>
              <a:rPr lang="zh-TW"/>
              <a:t>i</a:t>
            </a:r>
            <a:r>
              <a:rPr lang="en-US" altLang="zh-TW"/>
              <a:t>s</a:t>
            </a:r>
            <a:r>
              <a:rPr lang="zh-TW" altLang="en-US"/>
              <a:t> </a:t>
            </a:r>
            <a:r>
              <a:rPr lang="en-US" altLang="zh-TW"/>
              <a:t>to</a:t>
            </a:r>
            <a:r>
              <a:rPr lang="zh-TW"/>
              <a:t>o</a:t>
            </a:r>
            <a:r>
              <a:rPr lang="en-US" altLang="zh-TW"/>
              <a:t>l</a:t>
            </a:r>
            <a:r>
              <a:rPr lang="zh-TW" altLang="en-US"/>
              <a:t> </a:t>
            </a:r>
            <a:r>
              <a:rPr lang="zh-TW"/>
              <a:t>b</a:t>
            </a:r>
            <a:r>
              <a:rPr lang="en-US" altLang="zh-TW"/>
              <a:t>y</a:t>
            </a:r>
            <a:r>
              <a:rPr lang="zh-TW" altLang="en-US"/>
              <a:t> </a:t>
            </a:r>
            <a:r>
              <a:rPr lang="en-US" altLang="zh-TW"/>
              <a:t>ULI</a:t>
            </a:r>
            <a:r>
              <a:rPr lang="zh-TW"/>
              <a:t>N</a:t>
            </a:r>
            <a:r>
              <a:rPr lang="en-US" altLang="zh-TW"/>
              <a:t>K</a:t>
            </a:r>
            <a:r>
              <a:rPr lang="zh-TW" altLang="en-US"/>
              <a:t> </a:t>
            </a:r>
            <a:r>
              <a:rPr lang="en-US" altLang="zh-TW"/>
              <a:t>clou</a:t>
            </a:r>
            <a:r>
              <a:rPr lang="zh-TW"/>
              <a:t>d</a:t>
            </a:r>
            <a:r>
              <a:rPr lang="en-US" altLang="zh-TW"/>
              <a:t>.</a:t>
            </a:r>
            <a:r>
              <a:rPr lang="zh-TW"/>
              <a:t> </a:t>
            </a:r>
            <a:r>
              <a:rPr lang="en-US" altLang="zh-TW"/>
              <a:t>T</a:t>
            </a:r>
            <a:r>
              <a:rPr lang="zh-TW"/>
              <a:t>h</a:t>
            </a:r>
            <a:r>
              <a:rPr lang="en-US" altLang="zh-TW"/>
              <a:t>e</a:t>
            </a:r>
            <a:r>
              <a:rPr lang="zh-TW" altLang="en-US"/>
              <a:t> </a:t>
            </a:r>
            <a:r>
              <a:rPr lang="zh-TW"/>
              <a:t>D</a:t>
            </a:r>
            <a:r>
              <a:rPr lang="en-US" altLang="zh-TW"/>
              <a:t>A</a:t>
            </a:r>
            <a:r>
              <a:rPr lang="zh-TW" altLang="en-US"/>
              <a:t> </a:t>
            </a:r>
            <a:r>
              <a:rPr lang="en-US" altLang="zh-TW"/>
              <a:t>Dri</a:t>
            </a:r>
            <a:r>
              <a:rPr lang="zh-TW"/>
              <a:t>v</a:t>
            </a:r>
            <a:r>
              <a:rPr lang="en-US" altLang="zh-TW"/>
              <a:t>e</a:t>
            </a:r>
            <a:r>
              <a:rPr lang="zh-TW" altLang="en-US"/>
              <a:t> </a:t>
            </a:r>
            <a:r>
              <a:rPr lang="en-US" altLang="zh-TW"/>
              <a:t>Analyz</a:t>
            </a:r>
            <a:r>
              <a:rPr lang="zh-TW"/>
              <a:t>e</a:t>
            </a:r>
            <a:r>
              <a:rPr lang="en-US" altLang="zh-TW"/>
              <a:t>r</a:t>
            </a:r>
            <a:r>
              <a:rPr lang="zh-TW" altLang="en-US"/>
              <a:t> </a:t>
            </a:r>
            <a:r>
              <a:rPr lang="en-US" altLang="zh-TW"/>
              <a:t>f</a:t>
            </a:r>
            <a:r>
              <a:rPr lang="zh-TW"/>
              <a:t>o</a:t>
            </a:r>
            <a:r>
              <a:rPr lang="en-US" altLang="zh-TW"/>
              <a:t>r</a:t>
            </a:r>
            <a:r>
              <a:rPr lang="zh-TW" altLang="en-US"/>
              <a:t> </a:t>
            </a:r>
            <a:r>
              <a:rPr lang="en-US" altLang="zh-TW"/>
              <a:t>di</a:t>
            </a:r>
            <a:r>
              <a:rPr lang="zh-TW"/>
              <a:t>s</a:t>
            </a:r>
            <a:r>
              <a:rPr lang="en-US" altLang="zh-TW"/>
              <a:t>k</a:t>
            </a:r>
            <a:r>
              <a:rPr lang="zh-TW" altLang="en-US"/>
              <a:t> </a:t>
            </a:r>
            <a:r>
              <a:rPr lang="en-US" altLang="zh-TW"/>
              <a:t>heal</a:t>
            </a:r>
            <a:r>
              <a:rPr lang="zh-TW"/>
              <a:t>t</a:t>
            </a:r>
            <a:r>
              <a:rPr lang="en-US" altLang="zh-TW"/>
              <a:t>h</a:t>
            </a:r>
            <a:r>
              <a:rPr lang="zh-TW" altLang="en-US"/>
              <a:t> </a:t>
            </a:r>
            <a:r>
              <a:rPr lang="en-US" altLang="zh-TW" err="1"/>
              <a:t>analys</a:t>
            </a:r>
            <a:r>
              <a:rPr lang="zh-TW"/>
              <a:t>i</a:t>
            </a:r>
            <a:r>
              <a:rPr lang="en-US" altLang="zh-TW"/>
              <a:t>s</a:t>
            </a:r>
            <a:r>
              <a:rPr lang="zh-TW" altLang="en-US"/>
              <a:t> </a:t>
            </a:r>
            <a:r>
              <a:rPr lang="en-US" altLang="zh-TW"/>
              <a:t>c</a:t>
            </a:r>
            <a:r>
              <a:rPr lang="zh-TW"/>
              <a:t>a</a:t>
            </a:r>
            <a:r>
              <a:rPr lang="en-US" altLang="zh-TW"/>
              <a:t>n</a:t>
            </a:r>
            <a:r>
              <a:rPr lang="zh-TW" altLang="en-US"/>
              <a:t> </a:t>
            </a:r>
            <a:r>
              <a:rPr lang="en-US" altLang="zh-TW" err="1"/>
              <a:t>predi</a:t>
            </a:r>
            <a:r>
              <a:rPr lang="zh-TW"/>
              <a:t>c</a:t>
            </a:r>
            <a:r>
              <a:rPr lang="en-US" altLang="zh-TW"/>
              <a:t>t</a:t>
            </a:r>
            <a:r>
              <a:rPr lang="zh-TW" altLang="en-US"/>
              <a:t> </a:t>
            </a:r>
            <a:r>
              <a:rPr lang="en-US" altLang="zh-TW"/>
              <a:t>t</a:t>
            </a:r>
            <a:r>
              <a:rPr lang="zh-TW"/>
              <a:t>h</a:t>
            </a:r>
            <a:r>
              <a:rPr lang="en-US" altLang="zh-TW"/>
              <a:t>e</a:t>
            </a:r>
            <a:r>
              <a:rPr lang="zh-TW" altLang="en-US"/>
              <a:t> </a:t>
            </a:r>
            <a:r>
              <a:rPr lang="en-US" altLang="zh-TW" err="1"/>
              <a:t>failu</a:t>
            </a:r>
            <a:r>
              <a:rPr lang="zh-TW"/>
              <a:t>r</a:t>
            </a:r>
            <a:r>
              <a:rPr lang="en-US" altLang="zh-TW"/>
              <a:t>e</a:t>
            </a:r>
            <a:r>
              <a:rPr lang="zh-TW" altLang="en-US"/>
              <a:t> </a:t>
            </a:r>
            <a:r>
              <a:rPr lang="zh-TW"/>
              <a:t>o</a:t>
            </a:r>
            <a:r>
              <a:rPr lang="en-US" altLang="zh-TW"/>
              <a:t>f</a:t>
            </a:r>
            <a:r>
              <a:rPr lang="zh-TW" altLang="en-US"/>
              <a:t> </a:t>
            </a:r>
            <a:r>
              <a:rPr lang="en-US" altLang="zh-TW"/>
              <a:t>t</a:t>
            </a:r>
            <a:r>
              <a:rPr lang="zh-TW"/>
              <a:t>h</a:t>
            </a:r>
            <a:r>
              <a:rPr lang="en-US" altLang="zh-TW"/>
              <a:t>e</a:t>
            </a:r>
            <a:r>
              <a:rPr lang="zh-TW" altLang="en-US"/>
              <a:t> </a:t>
            </a:r>
            <a:r>
              <a:rPr lang="en-US" altLang="zh-TW"/>
              <a:t>dis</a:t>
            </a:r>
            <a:r>
              <a:rPr lang="zh-TW"/>
              <a:t>k</a:t>
            </a:r>
            <a:r>
              <a:rPr lang="en-US" altLang="zh-TW"/>
              <a:t>,</a:t>
            </a:r>
            <a:r>
              <a:rPr lang="zh-TW"/>
              <a:t> </a:t>
            </a:r>
            <a:r>
              <a:rPr lang="en-US" altLang="zh-TW"/>
              <a:t>which</a:t>
            </a:r>
            <a:r>
              <a:rPr lang="zh-TW" altLang="en-US"/>
              <a:t> </a:t>
            </a:r>
            <a:r>
              <a:rPr lang="en-US" altLang="zh-TW"/>
              <a:t>can</a:t>
            </a:r>
            <a:r>
              <a:rPr lang="zh-TW" altLang="en-US"/>
              <a:t> </a:t>
            </a:r>
            <a:r>
              <a:rPr lang="en-US" altLang="zh-TW"/>
              <a:t>predict</a:t>
            </a:r>
            <a:r>
              <a:rPr lang="zh-TW" altLang="en-US"/>
              <a:t> </a:t>
            </a:r>
            <a:r>
              <a:rPr lang="en-US" altLang="zh-TW"/>
              <a:t>the</a:t>
            </a:r>
            <a:r>
              <a:rPr lang="zh-TW" altLang="en-US"/>
              <a:t> </a:t>
            </a:r>
            <a:r>
              <a:rPr lang="en-US" altLang="zh-TW"/>
              <a:t>disk</a:t>
            </a:r>
            <a:r>
              <a:rPr lang="zh-TW" altLang="en-US"/>
              <a:t> </a:t>
            </a:r>
            <a:r>
              <a:rPr lang="en-US" altLang="zh-TW"/>
              <a:t>that</a:t>
            </a:r>
            <a:r>
              <a:rPr lang="zh-TW" altLang="en-US"/>
              <a:t> </a:t>
            </a:r>
            <a:r>
              <a:rPr lang="en-US" altLang="zh-TW"/>
              <a:t>is</a:t>
            </a:r>
            <a:r>
              <a:rPr lang="zh-TW" altLang="en-US"/>
              <a:t> </a:t>
            </a:r>
            <a:r>
              <a:rPr lang="en-US" altLang="zh-TW"/>
              <a:t>about</a:t>
            </a:r>
            <a:r>
              <a:rPr lang="zh-TW" altLang="en-US"/>
              <a:t> </a:t>
            </a:r>
            <a:r>
              <a:rPr lang="en-US" altLang="zh-TW"/>
              <a:t>to</a:t>
            </a:r>
            <a:r>
              <a:rPr lang="zh-TW" altLang="en-US"/>
              <a:t> </a:t>
            </a:r>
            <a:r>
              <a:rPr lang="en-US" altLang="zh-TW"/>
              <a:t>fail</a:t>
            </a:r>
            <a:r>
              <a:rPr lang="zh-TW" altLang="en-US"/>
              <a:t> </a:t>
            </a:r>
            <a:r>
              <a:rPr lang="en-US" altLang="zh-TW"/>
              <a:t>as</a:t>
            </a:r>
            <a:r>
              <a:rPr lang="zh-TW" altLang="en-US"/>
              <a:t> </a:t>
            </a:r>
            <a:r>
              <a:rPr lang="en-US" altLang="zh-TW"/>
              <a:t>soon</a:t>
            </a:r>
            <a:r>
              <a:rPr lang="zh-TW" altLang="en-US"/>
              <a:t> </a:t>
            </a:r>
            <a:r>
              <a:rPr lang="en-US" altLang="zh-TW"/>
              <a:t>as</a:t>
            </a:r>
            <a:r>
              <a:rPr lang="zh-TW" altLang="en-US"/>
              <a:t> </a:t>
            </a:r>
            <a:r>
              <a:rPr lang="en-US" altLang="zh-TW"/>
              <a:t>possible</a:t>
            </a:r>
            <a:r>
              <a:rPr lang="zh-TW" altLang="en-US"/>
              <a:t> </a:t>
            </a:r>
            <a:r>
              <a:rPr lang="en-US" altLang="zh-TW"/>
              <a:t>s</a:t>
            </a:r>
            <a:r>
              <a:rPr lang="zh-TW"/>
              <a:t>o</a:t>
            </a:r>
            <a:r>
              <a:rPr lang="zh-TW" altLang="en-US"/>
              <a:t> </a:t>
            </a:r>
            <a:r>
              <a:rPr lang="en-US" altLang="zh-TW" err="1"/>
              <a:t>tha</a:t>
            </a:r>
            <a:r>
              <a:rPr lang="zh-TW"/>
              <a:t>t</a:t>
            </a:r>
            <a:r>
              <a:rPr lang="zh-TW" altLang="en-US"/>
              <a:t> </a:t>
            </a:r>
            <a:r>
              <a:rPr lang="en-US" altLang="zh-TW"/>
              <a:t>w</a:t>
            </a:r>
            <a:r>
              <a:rPr lang="zh-TW"/>
              <a:t>e</a:t>
            </a:r>
            <a:r>
              <a:rPr lang="zh-TW" altLang="en-US"/>
              <a:t> </a:t>
            </a:r>
            <a:r>
              <a:rPr lang="en-US" altLang="zh-TW"/>
              <a:t>ca</a:t>
            </a:r>
            <a:r>
              <a:rPr lang="zh-TW"/>
              <a:t>n</a:t>
            </a:r>
            <a:r>
              <a:rPr lang="zh-TW" altLang="en-US"/>
              <a:t> </a:t>
            </a:r>
            <a:r>
              <a:rPr lang="en-US" altLang="zh-TW" err="1"/>
              <a:t>prepar</a:t>
            </a:r>
            <a:r>
              <a:rPr lang="zh-TW"/>
              <a:t>e</a:t>
            </a:r>
            <a:r>
              <a:rPr lang="zh-TW" altLang="en-US"/>
              <a:t> </a:t>
            </a:r>
            <a:r>
              <a:rPr lang="en-US" altLang="zh-TW" err="1"/>
              <a:t>th</a:t>
            </a:r>
            <a:r>
              <a:rPr lang="zh-TW"/>
              <a:t>e</a:t>
            </a:r>
            <a:r>
              <a:rPr lang="zh-TW" altLang="en-US"/>
              <a:t> </a:t>
            </a:r>
            <a:r>
              <a:rPr lang="en-US" altLang="zh-TW" err="1"/>
              <a:t>solutio</a:t>
            </a:r>
            <a:r>
              <a:rPr lang="zh-TW"/>
              <a:t>n</a:t>
            </a:r>
            <a:r>
              <a:rPr lang="zh-TW" altLang="en-US"/>
              <a:t> </a:t>
            </a:r>
            <a:r>
              <a:rPr lang="en-US" altLang="zh-TW"/>
              <a:t>earl</a:t>
            </a:r>
            <a:r>
              <a:rPr lang="zh-TW"/>
              <a:t>y</a:t>
            </a:r>
            <a:r>
              <a:rPr lang="zh-TW" altLang="en-US"/>
              <a:t> </a:t>
            </a:r>
            <a:r>
              <a:rPr lang="en-US" altLang="zh-TW"/>
              <a:t>to</a:t>
            </a:r>
            <a:r>
              <a:rPr lang="zh-TW"/>
              <a:t> </a:t>
            </a:r>
            <a:r>
              <a:rPr lang="en-US" altLang="zh-TW"/>
              <a:t>ensure</a:t>
            </a:r>
            <a:r>
              <a:rPr lang="zh-TW"/>
              <a:t> </a:t>
            </a:r>
            <a:r>
              <a:rPr lang="en-US" altLang="zh-TW"/>
              <a:t>that</a:t>
            </a:r>
            <a:r>
              <a:rPr lang="zh-TW"/>
              <a:t> </a:t>
            </a:r>
            <a:r>
              <a:rPr lang="en-US" altLang="zh-TW"/>
              <a:t>data</a:t>
            </a:r>
            <a:r>
              <a:rPr lang="zh-TW"/>
              <a:t> </a:t>
            </a:r>
            <a:r>
              <a:rPr lang="en-US" altLang="zh-TW"/>
              <a:t>wo</a:t>
            </a:r>
            <a:r>
              <a:rPr lang="zh-TW"/>
              <a:t>n</a:t>
            </a:r>
            <a:r>
              <a:rPr lang="en-US" altLang="zh-TW"/>
              <a:t>'t</a:t>
            </a:r>
            <a:r>
              <a:rPr lang="zh-TW" altLang="en-US"/>
              <a:t> </a:t>
            </a:r>
            <a:r>
              <a:rPr lang="zh-TW"/>
              <a:t>b</a:t>
            </a:r>
            <a:r>
              <a:rPr lang="en-US" altLang="zh-TW"/>
              <a:t>e</a:t>
            </a:r>
            <a:r>
              <a:rPr lang="zh-TW" altLang="en-US"/>
              <a:t> </a:t>
            </a:r>
            <a:r>
              <a:rPr lang="en-US" altLang="zh-TW" err="1"/>
              <a:t>los</a:t>
            </a:r>
            <a:r>
              <a:rPr lang="zh-TW"/>
              <a:t>t</a:t>
            </a:r>
            <a:r>
              <a:rPr lang="en-US" altLang="zh-TW"/>
              <a:t>. </a:t>
            </a:r>
            <a:r>
              <a:rPr lang="en-US"/>
              <a:t>Each NAS can perform one disk prediction for free, and you can also pay to subscribe to enhance protection for all Disk.</a:t>
            </a:r>
            <a:endParaRPr lang="zh-TW" altLang="en-US"/>
          </a:p>
          <a:p>
            <a:pPr>
              <a:buNone/>
            </a:pPr>
            <a:endParaRPr lang="zh-TW" altLang="en-US"/>
          </a:p>
        </p:txBody>
      </p:sp>
    </p:spTree>
    <p:extLst>
      <p:ext uri="{BB962C8B-B14F-4D97-AF65-F5344CB8AC3E}">
        <p14:creationId xmlns:p14="http://schemas.microsoft.com/office/powerpoint/2010/main" val="2836904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zh-CN" altLang="en-US"/>
              <a:t>資安是個重要的議題，</a:t>
            </a:r>
            <a:r>
              <a:rPr lang="en-US"/>
              <a:t>QNAP</a:t>
            </a:r>
            <a:r>
              <a:rPr lang="zh-CN" altLang="en-US"/>
              <a:t>的</a:t>
            </a:r>
            <a:r>
              <a:rPr lang="en-US"/>
              <a:t>Malware Remover</a:t>
            </a:r>
            <a:r>
              <a:rPr lang="zh-CN" altLang="en-US"/>
              <a:t>可以自動掃描</a:t>
            </a:r>
            <a:r>
              <a:rPr lang="en-US"/>
              <a:t>NAS</a:t>
            </a:r>
            <a:r>
              <a:rPr lang="zh-CN" altLang="en-US"/>
              <a:t>防範惡意軟體，若有受到感染的檔案，可立即清除。</a:t>
            </a:r>
            <a:endParaRPr lang="en-US"/>
          </a:p>
          <a:p>
            <a:pPr>
              <a:buNone/>
            </a:pPr>
            <a:r>
              <a:rPr lang="en-US" err="1"/>
              <a:t>QuFirewall</a:t>
            </a:r>
            <a:r>
              <a:rPr lang="zh-CN" altLang="en-US"/>
              <a:t>可保護</a:t>
            </a:r>
            <a:r>
              <a:rPr lang="en-US"/>
              <a:t>NAS</a:t>
            </a:r>
            <a:r>
              <a:rPr lang="zh-CN" altLang="en-US"/>
              <a:t>免受外部攻擊，可自行設定允許或不允許訪問的規則，時接收防火牆事件通知，安全狀況即時掌握</a:t>
            </a:r>
            <a:endParaRPr lang="en-US"/>
          </a:p>
          <a:p>
            <a:pPr>
              <a:buNone/>
            </a:pPr>
            <a:r>
              <a:rPr lang="en-US" err="1"/>
              <a:t>QuFirewall</a:t>
            </a:r>
            <a:r>
              <a:rPr lang="zh-CN" altLang="en-US"/>
              <a:t>就像一個門鎖，</a:t>
            </a:r>
            <a:r>
              <a:rPr lang="en-US"/>
              <a:t>Malware Remover</a:t>
            </a:r>
            <a:r>
              <a:rPr lang="zh-CN" altLang="en-US"/>
              <a:t>就像家裡的保全，雙重防護您的</a:t>
            </a:r>
            <a:r>
              <a:rPr lang="en-US"/>
              <a:t>NAS</a:t>
            </a:r>
          </a:p>
          <a:p>
            <a:pPr>
              <a:buNone/>
            </a:pPr>
            <a:endParaRPr lang="en-US" altLang="zh-CN"/>
          </a:p>
          <a:p>
            <a:pPr>
              <a:buNone/>
            </a:pPr>
            <a:r>
              <a:rPr lang="zh-CN"/>
              <a:t>Data security is an important issue. QNAP's Malware Remover can automatically scan the NAS to prevent malicious malware. If there are infected files, they can be removed immediately.</a:t>
            </a:r>
          </a:p>
          <a:p>
            <a:pPr>
              <a:buNone/>
            </a:pPr>
            <a:r>
              <a:rPr lang="zh-CN"/>
              <a:t>Qufirewall can protect the NAS from external attacks. You can set your own permission settings, and you will instantly receive firewall notifications o</a:t>
            </a:r>
            <a:r>
              <a:rPr lang="en-US" altLang="zh-CN"/>
              <a:t>f</a:t>
            </a:r>
            <a:r>
              <a:rPr lang="zh-CN" altLang="en-US"/>
              <a:t> </a:t>
            </a:r>
            <a:r>
              <a:rPr lang="en-US" altLang="zh-CN"/>
              <a:t>r</a:t>
            </a:r>
            <a:r>
              <a:rPr lang="zh-CN"/>
              <a:t>eal-time monitoring of security status.</a:t>
            </a:r>
          </a:p>
          <a:p>
            <a:pPr>
              <a:buNone/>
            </a:pPr>
            <a:r>
              <a:rPr lang="zh-CN"/>
              <a:t>QuFirewall is like a door lock, and Malware Remover is like a security guard of the building, those apps keep your NAS </a:t>
            </a:r>
            <a:r>
              <a:rPr lang="en-US" altLang="zh-CN"/>
              <a:t>as</a:t>
            </a:r>
            <a:r>
              <a:rPr lang="zh-CN" altLang="en-US"/>
              <a:t> </a:t>
            </a:r>
            <a:r>
              <a:rPr lang="zh-CN"/>
              <a:t>safe</a:t>
            </a:r>
            <a:r>
              <a:rPr lang="zh-CN" altLang="en-US"/>
              <a:t> </a:t>
            </a:r>
            <a:r>
              <a:rPr lang="en-US" altLang="zh-CN"/>
              <a:t>as</a:t>
            </a:r>
            <a:r>
              <a:rPr lang="zh-CN" altLang="en-US"/>
              <a:t> </a:t>
            </a:r>
            <a:r>
              <a:rPr lang="en-US" altLang="zh-CN"/>
              <a:t>houses</a:t>
            </a:r>
            <a:r>
              <a:rPr lang="zh-CN"/>
              <a:t>.</a:t>
            </a:r>
            <a:r>
              <a:rPr lang="zh-CN" altLang="en-US"/>
              <a:t> </a:t>
            </a:r>
            <a:endParaRPr lang="en-US" altLang="zh-CN"/>
          </a:p>
        </p:txBody>
      </p:sp>
    </p:spTree>
    <p:extLst>
      <p:ext uri="{BB962C8B-B14F-4D97-AF65-F5344CB8AC3E}">
        <p14:creationId xmlns:p14="http://schemas.microsoft.com/office/powerpoint/2010/main" val="8754312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0" indent="0" algn="just">
              <a:buNone/>
            </a:pPr>
            <a:r>
              <a:rPr lang="zh-CN"/>
              <a:t>人手一機的智慧手機時代，隨時隨地都會有大量的照片，隨時隨拍產生的大量照片，拍完後整理照片是很困難的，這時就可透過</a:t>
            </a:r>
            <a:r>
              <a:rPr lang="en-US" err="1"/>
              <a:t>QuMagie</a:t>
            </a:r>
            <a:r>
              <a:rPr lang="zh-CN"/>
              <a:t>的</a:t>
            </a:r>
            <a:r>
              <a:rPr lang="en-US"/>
              <a:t>AI</a:t>
            </a:r>
            <a:r>
              <a:rPr lang="zh-CN"/>
              <a:t>來幫助你，透過整合的</a:t>
            </a:r>
            <a:r>
              <a:rPr lang="en-US"/>
              <a:t>QNAP AI Core</a:t>
            </a:r>
            <a:r>
              <a:rPr lang="zh-CN"/>
              <a:t>影像辨識引擎，可使用人臉來進行人物的照片分類，甚至是地點物品，都可以識別，</a:t>
            </a:r>
            <a:r>
              <a:rPr lang="en-US" altLang="zh-TW"/>
              <a:t>TS-233</a:t>
            </a:r>
            <a:r>
              <a:rPr lang="zh-TW"/>
              <a:t>內建</a:t>
            </a:r>
            <a:r>
              <a:rPr lang="en-US"/>
              <a:t>NPU AI</a:t>
            </a:r>
            <a:r>
              <a:rPr lang="zh-TW"/>
              <a:t>加速，</a:t>
            </a:r>
            <a:r>
              <a:rPr lang="en-US" err="1"/>
              <a:t>QuMagie</a:t>
            </a:r>
            <a:r>
              <a:rPr lang="zh-TW"/>
              <a:t>內力大增</a:t>
            </a:r>
            <a:endParaRPr lang="en-US"/>
          </a:p>
          <a:p>
            <a:pPr marL="0" indent="0" algn="just">
              <a:buNone/>
            </a:pPr>
            <a:r>
              <a:rPr lang="zh-TW"/>
              <a:t>Almost everyone has a mobile phone, there will be a lot of photos</a:t>
            </a:r>
            <a:r>
              <a:rPr lang="zh-TW" altLang="en-US"/>
              <a:t> </a:t>
            </a:r>
            <a:r>
              <a:rPr lang="en-US"/>
              <a:t>taken</a:t>
            </a:r>
            <a:r>
              <a:rPr lang="zh-TW" altLang="en-US"/>
              <a:t> </a:t>
            </a:r>
            <a:r>
              <a:rPr lang="zh-TW"/>
              <a:t>anytime and anywhere. It is very difficult to organize the photos after shooting. You can use QuMagie's To help you</a:t>
            </a:r>
            <a:r>
              <a:rPr lang="en-US"/>
              <a:t>.</a:t>
            </a:r>
            <a:r>
              <a:rPr lang="zh-TW" altLang="en-US"/>
              <a:t> </a:t>
            </a:r>
            <a:r>
              <a:rPr lang="zh-TW"/>
              <a:t>It recogni</a:t>
            </a:r>
            <a:r>
              <a:rPr lang="en-US" err="1"/>
              <a:t>zes</a:t>
            </a:r>
            <a:r>
              <a:rPr lang="zh-TW" altLang="en-US"/>
              <a:t> </a:t>
            </a:r>
            <a:r>
              <a:rPr lang="zh-TW"/>
              <a:t>and classifie</a:t>
            </a:r>
            <a:r>
              <a:rPr lang="en-US"/>
              <a:t>s</a:t>
            </a:r>
            <a:r>
              <a:rPr lang="zh-TW" altLang="en-US"/>
              <a:t> </a:t>
            </a:r>
            <a:r>
              <a:rPr lang="zh-TW"/>
              <a:t>faces, objects, and even locations</a:t>
            </a:r>
            <a:r>
              <a:rPr lang="zh-TW" altLang="en-US"/>
              <a:t> </a:t>
            </a:r>
            <a:r>
              <a:rPr lang="en-US"/>
              <a:t>through</a:t>
            </a:r>
            <a:r>
              <a:rPr lang="zh-TW" altLang="en-US"/>
              <a:t> </a:t>
            </a:r>
            <a:r>
              <a:rPr lang="en-US"/>
              <a:t>the</a:t>
            </a:r>
            <a:r>
              <a:rPr lang="zh-TW" altLang="en-US"/>
              <a:t> </a:t>
            </a:r>
            <a:r>
              <a:rPr lang="en-US"/>
              <a:t>integrated</a:t>
            </a:r>
            <a:r>
              <a:rPr lang="zh-TW" altLang="en-US"/>
              <a:t> </a:t>
            </a:r>
            <a:r>
              <a:rPr lang="en-US"/>
              <a:t>QNAP</a:t>
            </a:r>
            <a:r>
              <a:rPr lang="zh-TW" altLang="en-US"/>
              <a:t> </a:t>
            </a:r>
            <a:r>
              <a:rPr lang="en-US"/>
              <a:t>AI</a:t>
            </a:r>
            <a:r>
              <a:rPr lang="zh-TW" altLang="en-US"/>
              <a:t> </a:t>
            </a:r>
            <a:r>
              <a:rPr lang="en-US"/>
              <a:t>Core</a:t>
            </a:r>
            <a:r>
              <a:rPr lang="zh-TW" altLang="en-US"/>
              <a:t> </a:t>
            </a:r>
            <a:r>
              <a:rPr lang="en-US"/>
              <a:t>engine</a:t>
            </a:r>
            <a:r>
              <a:rPr lang="zh-TW"/>
              <a:t>. TS-</a:t>
            </a:r>
            <a:r>
              <a:rPr lang="en-US" altLang="zh-TW"/>
              <a:t>2</a:t>
            </a:r>
            <a:r>
              <a:rPr lang="zh-TW"/>
              <a:t>33 has a built-in NPU AI accelerator</a:t>
            </a:r>
            <a:r>
              <a:rPr lang="zh-TW" altLang="en-US"/>
              <a:t> </a:t>
            </a:r>
            <a:r>
              <a:rPr lang="en-US"/>
              <a:t>which</a:t>
            </a:r>
            <a:r>
              <a:rPr lang="zh-TW" altLang="en-US"/>
              <a:t> </a:t>
            </a:r>
            <a:r>
              <a:rPr lang="en-US"/>
              <a:t>pow</a:t>
            </a:r>
            <a:r>
              <a:rPr lang="zh-TW"/>
              <a:t>e</a:t>
            </a:r>
            <a:r>
              <a:rPr lang="en-US" err="1"/>
              <a:t>rs</a:t>
            </a:r>
            <a:r>
              <a:rPr lang="zh-TW" altLang="en-US"/>
              <a:t> </a:t>
            </a:r>
            <a:r>
              <a:rPr lang="en-US"/>
              <a:t>up</a:t>
            </a:r>
            <a:r>
              <a:rPr lang="zh-TW" altLang="en-US"/>
              <a:t> </a:t>
            </a:r>
            <a:r>
              <a:rPr lang="zh-TW"/>
              <a:t>QuMagie's strength.</a:t>
            </a:r>
            <a:endParaRPr lang="en-US"/>
          </a:p>
        </p:txBody>
      </p:sp>
    </p:spTree>
    <p:extLst>
      <p:ext uri="{BB962C8B-B14F-4D97-AF65-F5344CB8AC3E}">
        <p14:creationId xmlns:p14="http://schemas.microsoft.com/office/powerpoint/2010/main" val="27538584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zh-TW" altLang="en-US"/>
              <a:t>讓</a:t>
            </a:r>
            <a:r>
              <a:rPr lang="zh-TW"/>
              <a:t>我為你做一個簡單的 QuMagie </a:t>
            </a:r>
            <a:r>
              <a:rPr lang="en-US" altLang="zh-TW"/>
              <a:t>demo</a:t>
            </a:r>
            <a:r>
              <a:rPr lang="zh-TW"/>
              <a:t>。 登入 QTS。 然後打開 QuMagie。 我們可以看到您在 NAS 中的所有照片。 QuMagie 可以非常輕鬆地自動對您的照片進行分類。 點</a:t>
            </a:r>
            <a:r>
              <a:rPr lang="zh-TW" altLang="en-US"/>
              <a:t>選</a:t>
            </a:r>
            <a:r>
              <a:rPr lang="zh-TW"/>
              <a:t>左側工具欄中的相冊。 它按各種類別，如人、事物、地點等。很酷吧！ 好的，我們回到演示文稿。</a:t>
            </a:r>
          </a:p>
          <a:p>
            <a:pPr>
              <a:buNone/>
            </a:pPr>
            <a:r>
              <a:rPr lang="en-US" altLang="zh-TW"/>
              <a:t>L</a:t>
            </a:r>
            <a:r>
              <a:rPr lang="zh-TW"/>
              <a:t>et me </a:t>
            </a:r>
            <a:r>
              <a:rPr lang="en-US" altLang="zh-TW"/>
              <a:t>do</a:t>
            </a:r>
            <a:r>
              <a:rPr lang="zh-TW" altLang="en-US"/>
              <a:t> </a:t>
            </a:r>
            <a:r>
              <a:rPr lang="zh-TW"/>
              <a:t>a simple demo o</a:t>
            </a:r>
            <a:r>
              <a:rPr lang="en-US" altLang="zh-TW"/>
              <a:t>f</a:t>
            </a:r>
            <a:r>
              <a:rPr lang="zh-TW" altLang="en-US"/>
              <a:t> </a:t>
            </a:r>
            <a:r>
              <a:rPr lang="en-US" altLang="zh-TW"/>
              <a:t>Q</a:t>
            </a:r>
            <a:r>
              <a:rPr lang="zh-TW"/>
              <a:t>u</a:t>
            </a:r>
            <a:r>
              <a:rPr lang="en-US" altLang="zh-TW"/>
              <a:t>M</a:t>
            </a:r>
            <a:r>
              <a:rPr lang="zh-TW"/>
              <a:t>a</a:t>
            </a:r>
            <a:r>
              <a:rPr lang="en-US" altLang="zh-TW" err="1"/>
              <a:t>gie</a:t>
            </a:r>
            <a:r>
              <a:rPr lang="zh-TW" altLang="en-US"/>
              <a:t> </a:t>
            </a:r>
            <a:r>
              <a:rPr lang="zh-TW"/>
              <a:t>fo</a:t>
            </a:r>
            <a:r>
              <a:rPr lang="en-US" altLang="zh-TW"/>
              <a:t>r</a:t>
            </a:r>
            <a:r>
              <a:rPr lang="zh-TW" altLang="en-US"/>
              <a:t> </a:t>
            </a:r>
            <a:r>
              <a:rPr lang="zh-TW"/>
              <a:t>you</a:t>
            </a:r>
            <a:r>
              <a:rPr lang="en-US" altLang="zh-TW"/>
              <a:t>.</a:t>
            </a:r>
            <a:r>
              <a:rPr lang="zh-TW" altLang="en-US"/>
              <a:t> </a:t>
            </a:r>
            <a:r>
              <a:rPr lang="en-US" altLang="zh-TW"/>
              <a:t>L</a:t>
            </a:r>
            <a:r>
              <a:rPr lang="zh-TW"/>
              <a:t>o</a:t>
            </a:r>
            <a:r>
              <a:rPr lang="en-US" altLang="zh-TW"/>
              <a:t>g</a:t>
            </a:r>
            <a:r>
              <a:rPr lang="zh-TW"/>
              <a:t>i</a:t>
            </a:r>
            <a:r>
              <a:rPr lang="en-US" altLang="zh-TW"/>
              <a:t>n</a:t>
            </a:r>
            <a:r>
              <a:rPr lang="zh-TW" altLang="en-US"/>
              <a:t> </a:t>
            </a:r>
            <a:r>
              <a:rPr lang="en-US" altLang="zh-TW" err="1"/>
              <a:t>th</a:t>
            </a:r>
            <a:r>
              <a:rPr lang="zh-TW"/>
              <a:t>e </a:t>
            </a:r>
            <a:r>
              <a:rPr lang="en-US" altLang="zh-TW"/>
              <a:t>QTS.</a:t>
            </a:r>
            <a:r>
              <a:rPr lang="zh-TW" altLang="en-US"/>
              <a:t> </a:t>
            </a:r>
            <a:r>
              <a:rPr lang="en-US" altLang="zh-TW"/>
              <a:t>T</a:t>
            </a:r>
            <a:r>
              <a:rPr lang="zh-TW"/>
              <a:t>h</a:t>
            </a:r>
            <a:r>
              <a:rPr lang="en-US" altLang="zh-TW" err="1"/>
              <a:t>en</a:t>
            </a:r>
            <a:r>
              <a:rPr lang="zh-TW" altLang="en-US"/>
              <a:t> </a:t>
            </a:r>
            <a:r>
              <a:rPr lang="zh-TW"/>
              <a:t>o</a:t>
            </a:r>
            <a:r>
              <a:rPr lang="en-US" altLang="zh-TW"/>
              <a:t>pe</a:t>
            </a:r>
            <a:r>
              <a:rPr lang="zh-TW"/>
              <a:t>n</a:t>
            </a:r>
            <a:r>
              <a:rPr lang="zh-TW" altLang="en-US"/>
              <a:t> </a:t>
            </a:r>
            <a:r>
              <a:rPr lang="en-US" altLang="zh-TW" err="1"/>
              <a:t>th</a:t>
            </a:r>
            <a:r>
              <a:rPr lang="zh-TW"/>
              <a:t>e QuMagie. </a:t>
            </a:r>
            <a:r>
              <a:rPr lang="en-US" altLang="zh-TW"/>
              <a:t>We</a:t>
            </a:r>
            <a:r>
              <a:rPr lang="zh-TW" altLang="en-US"/>
              <a:t> </a:t>
            </a:r>
            <a:r>
              <a:rPr lang="en-US" altLang="zh-TW"/>
              <a:t>can</a:t>
            </a:r>
            <a:r>
              <a:rPr lang="zh-TW" altLang="en-US"/>
              <a:t> </a:t>
            </a:r>
            <a:r>
              <a:rPr lang="zh-TW"/>
              <a:t>se</a:t>
            </a:r>
            <a:r>
              <a:rPr lang="en-US" altLang="zh-TW"/>
              <a:t>e</a:t>
            </a:r>
            <a:r>
              <a:rPr lang="zh-TW" altLang="en-US"/>
              <a:t> </a:t>
            </a:r>
            <a:r>
              <a:rPr lang="en-US" altLang="zh-TW"/>
              <a:t>all</a:t>
            </a:r>
            <a:r>
              <a:rPr lang="zh-TW"/>
              <a:t> your </a:t>
            </a:r>
            <a:r>
              <a:rPr lang="en-US" altLang="zh-TW" err="1"/>
              <a:t>pictu</a:t>
            </a:r>
            <a:r>
              <a:rPr lang="zh-TW"/>
              <a:t>re</a:t>
            </a:r>
            <a:r>
              <a:rPr lang="en-US" altLang="zh-TW"/>
              <a:t>s</a:t>
            </a:r>
            <a:r>
              <a:rPr lang="zh-TW" altLang="en-US"/>
              <a:t> </a:t>
            </a:r>
            <a:r>
              <a:rPr lang="en-US" altLang="zh-TW"/>
              <a:t>in</a:t>
            </a:r>
            <a:r>
              <a:rPr lang="zh-TW" altLang="en-US"/>
              <a:t> </a:t>
            </a:r>
            <a:r>
              <a:rPr lang="zh-TW"/>
              <a:t>t</a:t>
            </a:r>
            <a:r>
              <a:rPr lang="en-US" altLang="zh-TW"/>
              <a:t>h</a:t>
            </a:r>
            <a:r>
              <a:rPr lang="zh-TW"/>
              <a:t>e</a:t>
            </a:r>
            <a:r>
              <a:rPr lang="zh-TW" altLang="en-US"/>
              <a:t> </a:t>
            </a:r>
            <a:r>
              <a:rPr lang="en-US" altLang="zh-TW"/>
              <a:t>NAS.</a:t>
            </a:r>
            <a:r>
              <a:rPr lang="zh-TW" altLang="en-US"/>
              <a:t> </a:t>
            </a:r>
            <a:r>
              <a:rPr lang="zh-TW"/>
              <a:t>QuMagie </a:t>
            </a:r>
            <a:r>
              <a:rPr lang="en-US" altLang="zh-TW"/>
              <a:t>c</a:t>
            </a:r>
            <a:r>
              <a:rPr lang="zh-TW"/>
              <a:t>an</a:t>
            </a:r>
            <a:r>
              <a:rPr lang="zh-TW" altLang="en-US"/>
              <a:t> </a:t>
            </a:r>
            <a:r>
              <a:rPr lang="en-US" altLang="zh-TW"/>
              <a:t>au</a:t>
            </a:r>
            <a:r>
              <a:rPr lang="zh-TW"/>
              <a:t>to</a:t>
            </a:r>
            <a:r>
              <a:rPr lang="en-US" altLang="zh-TW"/>
              <a:t>mat</a:t>
            </a:r>
            <a:r>
              <a:rPr lang="zh-TW"/>
              <a:t>i</a:t>
            </a:r>
            <a:r>
              <a:rPr lang="en-US" altLang="zh-TW"/>
              <a:t>ca</a:t>
            </a:r>
            <a:r>
              <a:rPr lang="zh-TW"/>
              <a:t>ll</a:t>
            </a:r>
            <a:r>
              <a:rPr lang="en-US" altLang="zh-TW"/>
              <a:t>y</a:t>
            </a:r>
            <a:r>
              <a:rPr lang="zh-TW" altLang="en-US"/>
              <a:t> </a:t>
            </a:r>
            <a:r>
              <a:rPr lang="zh-TW"/>
              <a:t>c</a:t>
            </a:r>
            <a:r>
              <a:rPr lang="en-US" altLang="zh-TW" err="1"/>
              <a:t>lassify</a:t>
            </a:r>
            <a:r>
              <a:rPr lang="zh-TW" altLang="en-US"/>
              <a:t> </a:t>
            </a:r>
            <a:r>
              <a:rPr lang="zh-TW"/>
              <a:t>your </a:t>
            </a:r>
            <a:r>
              <a:rPr lang="en-US" altLang="zh-TW"/>
              <a:t>pho</a:t>
            </a:r>
            <a:r>
              <a:rPr lang="zh-TW"/>
              <a:t>to</a:t>
            </a:r>
            <a:r>
              <a:rPr lang="en-US" altLang="zh-TW"/>
              <a:t>s</a:t>
            </a:r>
            <a:r>
              <a:rPr lang="zh-TW" altLang="en-US"/>
              <a:t> </a:t>
            </a:r>
            <a:r>
              <a:rPr lang="en-US" altLang="zh-TW"/>
              <a:t>very</a:t>
            </a:r>
            <a:r>
              <a:rPr lang="zh-TW" altLang="en-US"/>
              <a:t> </a:t>
            </a:r>
            <a:r>
              <a:rPr lang="en-US" altLang="zh-TW"/>
              <a:t>qui</a:t>
            </a:r>
            <a:r>
              <a:rPr lang="zh-TW"/>
              <a:t>c</a:t>
            </a:r>
            <a:r>
              <a:rPr lang="en-US" altLang="zh-TW" err="1"/>
              <a:t>kly</a:t>
            </a:r>
            <a:r>
              <a:rPr lang="en-US" altLang="zh-TW"/>
              <a:t>.</a:t>
            </a:r>
            <a:r>
              <a:rPr lang="zh-TW" altLang="en-US"/>
              <a:t> </a:t>
            </a:r>
            <a:r>
              <a:rPr lang="en-US" altLang="zh-TW"/>
              <a:t>C</a:t>
            </a:r>
            <a:r>
              <a:rPr lang="zh-TW"/>
              <a:t>lick the </a:t>
            </a:r>
            <a:r>
              <a:rPr lang="en-US" altLang="zh-TW"/>
              <a:t>album</a:t>
            </a:r>
            <a:r>
              <a:rPr lang="zh-TW" altLang="en-US"/>
              <a:t> </a:t>
            </a:r>
            <a:r>
              <a:rPr lang="zh-TW"/>
              <a:t>in the to</a:t>
            </a:r>
            <a:r>
              <a:rPr lang="en-US" altLang="zh-TW" err="1"/>
              <a:t>olba</a:t>
            </a:r>
            <a:r>
              <a:rPr lang="zh-TW"/>
              <a:t>r</a:t>
            </a:r>
            <a:r>
              <a:rPr lang="zh-TW" altLang="en-US"/>
              <a:t> </a:t>
            </a:r>
            <a:r>
              <a:rPr lang="zh-TW"/>
              <a:t>on the le</a:t>
            </a:r>
            <a:r>
              <a:rPr lang="en-US" altLang="zh-TW"/>
              <a:t>f</a:t>
            </a:r>
            <a:r>
              <a:rPr lang="zh-TW"/>
              <a:t>t</a:t>
            </a:r>
            <a:r>
              <a:rPr lang="zh-TW" altLang="en-US"/>
              <a:t> </a:t>
            </a:r>
            <a:r>
              <a:rPr lang="en-US" altLang="zh-TW"/>
              <a:t>s</a:t>
            </a:r>
            <a:r>
              <a:rPr lang="zh-TW"/>
              <a:t>i</a:t>
            </a:r>
            <a:r>
              <a:rPr lang="en-US" altLang="zh-TW"/>
              <a:t>d</a:t>
            </a:r>
            <a:r>
              <a:rPr lang="zh-TW"/>
              <a:t>e</a:t>
            </a:r>
            <a:r>
              <a:rPr lang="en-US" altLang="zh-TW"/>
              <a:t>.</a:t>
            </a:r>
            <a:r>
              <a:rPr lang="zh-TW" altLang="en-US"/>
              <a:t> </a:t>
            </a:r>
            <a:r>
              <a:rPr lang="en-US" altLang="zh-TW"/>
              <a:t>I</a:t>
            </a:r>
            <a:r>
              <a:rPr lang="zh-TW"/>
              <a:t>t b</a:t>
            </a:r>
            <a:r>
              <a:rPr lang="en-US" altLang="zh-TW"/>
              <a:t>y</a:t>
            </a:r>
            <a:r>
              <a:rPr lang="zh-TW" altLang="en-US"/>
              <a:t> </a:t>
            </a:r>
            <a:r>
              <a:rPr lang="en-US" altLang="zh-TW"/>
              <a:t>v</a:t>
            </a:r>
            <a:r>
              <a:rPr lang="zh-TW"/>
              <a:t>ar</a:t>
            </a:r>
            <a:r>
              <a:rPr lang="en-US" altLang="zh-TW" err="1"/>
              <a:t>i</a:t>
            </a:r>
            <a:r>
              <a:rPr lang="zh-TW"/>
              <a:t>ous</a:t>
            </a:r>
            <a:r>
              <a:rPr lang="zh-TW" altLang="en-US"/>
              <a:t> </a:t>
            </a:r>
            <a:r>
              <a:rPr lang="en-US" altLang="zh-TW"/>
              <a:t>ca</a:t>
            </a:r>
            <a:r>
              <a:rPr lang="zh-TW"/>
              <a:t>teg</a:t>
            </a:r>
            <a:r>
              <a:rPr lang="en-US" altLang="zh-TW"/>
              <a:t>or</a:t>
            </a:r>
            <a:r>
              <a:rPr lang="zh-TW"/>
              <a:t>ie</a:t>
            </a:r>
            <a:r>
              <a:rPr lang="en-US" altLang="zh-TW"/>
              <a:t>s</a:t>
            </a:r>
            <a:r>
              <a:rPr lang="zh-TW"/>
              <a:t> l</a:t>
            </a:r>
            <a:r>
              <a:rPr lang="en-US" altLang="zh-TW" err="1"/>
              <a:t>ik</a:t>
            </a:r>
            <a:r>
              <a:rPr lang="zh-TW"/>
              <a:t>e </a:t>
            </a:r>
            <a:r>
              <a:rPr lang="en-US" altLang="zh-TW"/>
              <a:t>pe</a:t>
            </a:r>
            <a:r>
              <a:rPr lang="zh-TW"/>
              <a:t>op</a:t>
            </a:r>
            <a:r>
              <a:rPr lang="en-US" altLang="zh-TW"/>
              <a:t>l</a:t>
            </a:r>
            <a:r>
              <a:rPr lang="zh-TW"/>
              <a:t>e, thing</a:t>
            </a:r>
            <a:r>
              <a:rPr lang="en-US" altLang="zh-TW"/>
              <a:t>s,</a:t>
            </a:r>
            <a:r>
              <a:rPr lang="zh-TW" altLang="en-US"/>
              <a:t> </a:t>
            </a:r>
            <a:r>
              <a:rPr lang="en-US" altLang="zh-TW"/>
              <a:t>pl</a:t>
            </a:r>
            <a:r>
              <a:rPr lang="zh-TW"/>
              <a:t>ace, etc</a:t>
            </a:r>
            <a:r>
              <a:rPr lang="en-US" altLang="zh-TW"/>
              <a:t>.,</a:t>
            </a:r>
            <a:r>
              <a:rPr lang="zh-TW" altLang="en-US"/>
              <a:t> </a:t>
            </a:r>
            <a:r>
              <a:rPr lang="en-US" altLang="zh-TW"/>
              <a:t>p</a:t>
            </a:r>
            <a:r>
              <a:rPr lang="zh-TW"/>
              <a:t>ret</a:t>
            </a:r>
            <a:r>
              <a:rPr lang="en-US" altLang="zh-TW"/>
              <a:t>ty</a:t>
            </a:r>
            <a:r>
              <a:rPr lang="zh-TW" altLang="en-US"/>
              <a:t> </a:t>
            </a:r>
            <a:r>
              <a:rPr lang="en-US" altLang="zh-TW"/>
              <a:t>co</a:t>
            </a:r>
            <a:r>
              <a:rPr lang="zh-TW"/>
              <a:t>o</a:t>
            </a:r>
            <a:r>
              <a:rPr lang="en-US" altLang="zh-TW"/>
              <a:t>l,</a:t>
            </a:r>
            <a:r>
              <a:rPr lang="zh-TW" altLang="en-US"/>
              <a:t> </a:t>
            </a:r>
            <a:r>
              <a:rPr lang="zh-TW"/>
              <a:t>r</a:t>
            </a:r>
            <a:r>
              <a:rPr lang="en-US" altLang="zh-TW" err="1"/>
              <a:t>ight</a:t>
            </a:r>
            <a:r>
              <a:rPr lang="en-US" altLang="zh-TW"/>
              <a:t>!</a:t>
            </a:r>
            <a:r>
              <a:rPr lang="zh-TW" altLang="en-US"/>
              <a:t> </a:t>
            </a:r>
            <a:r>
              <a:rPr lang="en-US" altLang="zh-TW"/>
              <a:t>Ok</a:t>
            </a:r>
            <a:r>
              <a:rPr lang="zh-TW"/>
              <a:t>, we a</a:t>
            </a:r>
            <a:r>
              <a:rPr lang="en-US" altLang="zh-TW"/>
              <a:t>r</a:t>
            </a:r>
            <a:r>
              <a:rPr lang="zh-TW"/>
              <a:t>e back to the p</a:t>
            </a:r>
            <a:r>
              <a:rPr lang="en-US" altLang="zh-TW"/>
              <a:t>r</a:t>
            </a:r>
            <a:r>
              <a:rPr lang="zh-TW"/>
              <a:t>ese</a:t>
            </a:r>
            <a:r>
              <a:rPr lang="en-US" altLang="zh-TW"/>
              <a:t>n</a:t>
            </a:r>
            <a:r>
              <a:rPr lang="zh-TW"/>
              <a:t>tation..</a:t>
            </a:r>
          </a:p>
        </p:txBody>
      </p:sp>
    </p:spTree>
    <p:extLst>
      <p:ext uri="{BB962C8B-B14F-4D97-AF65-F5344CB8AC3E}">
        <p14:creationId xmlns:p14="http://schemas.microsoft.com/office/powerpoint/2010/main" val="37007785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zh-TW" b="0" i="0" u="none" strike="noStrike" cap="none">
                <a:effectLst/>
                <a:sym typeface="Arial"/>
              </a:rPr>
              <a:t>無論</a:t>
            </a:r>
            <a:r>
              <a:rPr lang="zh-TW"/>
              <a:t>我們</a:t>
            </a:r>
            <a:r>
              <a:rPr lang="zh-TW" b="0" i="0" u="none" strike="noStrike" cap="none">
                <a:effectLst/>
                <a:sym typeface="Arial"/>
              </a:rPr>
              <a:t>身在何處，</a:t>
            </a:r>
            <a:r>
              <a:rPr lang="zh-TW"/>
              <a:t>都可</a:t>
            </a:r>
            <a:r>
              <a:rPr lang="zh-TW" b="0" i="0" u="none" strike="noStrike" cap="none">
                <a:effectLst/>
                <a:sym typeface="Arial"/>
              </a:rPr>
              <a:t>透過</a:t>
            </a:r>
            <a:r>
              <a:rPr lang="zh-TW"/>
              <a:t> </a:t>
            </a:r>
            <a:r>
              <a:rPr lang="en-US" b="0" i="0" u="none" strike="noStrike" cap="none" err="1">
                <a:effectLst/>
                <a:sym typeface="Arial"/>
              </a:rPr>
              <a:t>Qfile</a:t>
            </a:r>
            <a:r>
              <a:rPr lang="zh-TW"/>
              <a:t> </a:t>
            </a:r>
            <a:r>
              <a:rPr lang="en-US"/>
              <a:t>APP</a:t>
            </a:r>
            <a:r>
              <a:rPr lang="zh-TW" b="0" i="0" u="none" strike="noStrike" cap="none">
                <a:effectLst/>
                <a:sym typeface="Arial"/>
              </a:rPr>
              <a:t>輕鬆存取</a:t>
            </a:r>
            <a:r>
              <a:rPr lang="zh-TW"/>
              <a:t> </a:t>
            </a:r>
            <a:r>
              <a:rPr lang="en-US" b="0" i="0" u="none" strike="noStrike" cap="none">
                <a:effectLst/>
                <a:sym typeface="Arial"/>
              </a:rPr>
              <a:t>QNAP</a:t>
            </a:r>
            <a:r>
              <a:rPr lang="zh-TW"/>
              <a:t> </a:t>
            </a:r>
            <a:r>
              <a:rPr lang="en-US" b="0" i="0" u="none" strike="noStrike" cap="none">
                <a:effectLst/>
                <a:sym typeface="Arial"/>
              </a:rPr>
              <a:t>NAS</a:t>
            </a:r>
            <a:r>
              <a:rPr lang="zh-TW" b="0" i="0" u="none" strike="noStrike" cap="none">
                <a:effectLst/>
                <a:sym typeface="Arial"/>
              </a:rPr>
              <a:t>中所有的檔案</a:t>
            </a:r>
            <a:r>
              <a:rPr lang="zh-TW"/>
              <a:t>。它</a:t>
            </a:r>
            <a:r>
              <a:rPr lang="zh-TW" b="0" i="0" u="none" strike="noStrike" cap="none">
                <a:effectLst/>
                <a:sym typeface="Arial"/>
              </a:rPr>
              <a:t>可以跨裝置</a:t>
            </a:r>
            <a:r>
              <a:rPr lang="zh-TW"/>
              <a:t>並且</a:t>
            </a:r>
            <a:r>
              <a:rPr lang="zh-TW" b="0" i="0" u="none" strike="noStrike" cap="none">
                <a:effectLst/>
                <a:sym typeface="Arial"/>
              </a:rPr>
              <a:t>跨平台的分享檔案給</a:t>
            </a:r>
            <a:r>
              <a:rPr lang="zh-TW"/>
              <a:t>其</a:t>
            </a:r>
            <a:r>
              <a:rPr lang="zh-TW" b="0" i="0" u="none" strike="noStrike" cap="none">
                <a:effectLst/>
                <a:sym typeface="Arial"/>
              </a:rPr>
              <a:t>他人</a:t>
            </a:r>
            <a:r>
              <a:rPr lang="zh-TW"/>
              <a:t>。</a:t>
            </a:r>
            <a:r>
              <a:rPr lang="en-US" altLang="zh-TW" err="1"/>
              <a:t>Qfile</a:t>
            </a:r>
            <a:r>
              <a:rPr lang="zh-TW"/>
              <a:t> </a:t>
            </a:r>
            <a:r>
              <a:rPr lang="zh-TW" b="0" i="0" u="none" strike="noStrike" cap="none">
                <a:effectLst/>
                <a:sym typeface="Arial"/>
              </a:rPr>
              <a:t>支援背景自動上傳</a:t>
            </a:r>
            <a:r>
              <a:rPr lang="zh-TW"/>
              <a:t>，行動裝置中的</a:t>
            </a:r>
            <a:r>
              <a:rPr lang="zh-TW" b="0" i="0" u="none" strike="noStrike" cap="none">
                <a:effectLst/>
                <a:sym typeface="Arial"/>
              </a:rPr>
              <a:t>照片</a:t>
            </a:r>
            <a:r>
              <a:rPr lang="zh-TW"/>
              <a:t>會</a:t>
            </a:r>
            <a:r>
              <a:rPr lang="zh-TW" b="0" i="0" u="none" strike="noStrike" cap="none">
                <a:effectLst/>
                <a:sym typeface="Arial"/>
              </a:rPr>
              <a:t>備份至</a:t>
            </a:r>
            <a:r>
              <a:rPr lang="zh-TW"/>
              <a:t> </a:t>
            </a:r>
            <a:r>
              <a:rPr lang="en-US" b="0" i="0" u="none" strike="noStrike" cap="none">
                <a:effectLst/>
                <a:sym typeface="Arial"/>
              </a:rPr>
              <a:t>NAS</a:t>
            </a:r>
            <a:r>
              <a:rPr lang="zh-TW"/>
              <a:t>中 。拍完照後立即備份</a:t>
            </a:r>
            <a:r>
              <a:rPr lang="zh-TW" b="0" i="0" u="none" strike="noStrike" cap="none">
                <a:effectLst/>
                <a:sym typeface="Arial"/>
              </a:rPr>
              <a:t>，</a:t>
            </a:r>
            <a:r>
              <a:rPr lang="zh-TW"/>
              <a:t>可減少檔案遺失風險更可以</a:t>
            </a:r>
            <a:r>
              <a:rPr lang="zh-TW" b="0" i="0" u="none" strike="noStrike" cap="none">
                <a:effectLst/>
                <a:sym typeface="Arial"/>
              </a:rPr>
              <a:t>釋放行動裝置</a:t>
            </a:r>
            <a:r>
              <a:rPr lang="zh-TW"/>
              <a:t>儲存</a:t>
            </a:r>
            <a:r>
              <a:rPr lang="zh-TW" b="0" i="0" u="none" strike="noStrike" cap="none">
                <a:effectLst/>
                <a:sym typeface="Arial"/>
              </a:rPr>
              <a:t>空間。</a:t>
            </a:r>
            <a:endParaRPr lang="en-US" b="0" i="0" u="none" strike="noStrike" cap="none">
              <a:effectLst/>
            </a:endParaRPr>
          </a:p>
          <a:p>
            <a:pPr marL="158750" indent="0">
              <a:buNone/>
            </a:pPr>
            <a:r>
              <a:rPr lang="en-US"/>
              <a:t>No matter where we are, we can easily </a:t>
            </a:r>
            <a:r>
              <a:rPr lang="en-US" b="0" i="0" u="none" strike="noStrike" cap="none">
                <a:effectLst/>
                <a:sym typeface="Arial"/>
              </a:rPr>
              <a:t>access </a:t>
            </a:r>
            <a:r>
              <a:rPr lang="en-US"/>
              <a:t>all files </a:t>
            </a:r>
            <a:r>
              <a:rPr lang="en-US" b="0" i="0" u="none" strike="noStrike" cap="none">
                <a:effectLst/>
                <a:sym typeface="Arial"/>
              </a:rPr>
              <a:t>in </a:t>
            </a:r>
            <a:r>
              <a:rPr lang="en-US"/>
              <a:t>QNAP </a:t>
            </a:r>
            <a:r>
              <a:rPr lang="en-US" b="0" i="0" u="none" strike="noStrike" cap="none">
                <a:effectLst/>
                <a:sym typeface="Arial"/>
              </a:rPr>
              <a:t>NAS </a:t>
            </a:r>
            <a:r>
              <a:rPr lang="en-US"/>
              <a:t>through the </a:t>
            </a:r>
            <a:r>
              <a:rPr lang="en-US" err="1"/>
              <a:t>Qfile</a:t>
            </a:r>
            <a:r>
              <a:rPr lang="en-US"/>
              <a:t> APP</a:t>
            </a:r>
            <a:r>
              <a:rPr lang="en-US" b="0" i="0" u="none" strike="noStrike" cap="none">
                <a:effectLst/>
                <a:sym typeface="Arial"/>
              </a:rPr>
              <a:t>. </a:t>
            </a:r>
            <a:r>
              <a:rPr lang="en-US"/>
              <a:t>It </a:t>
            </a:r>
            <a:r>
              <a:rPr lang="en-US" b="0" i="0" u="none" strike="noStrike" cap="none">
                <a:effectLst/>
                <a:sym typeface="Arial"/>
              </a:rPr>
              <a:t>can share files</a:t>
            </a:r>
            <a:r>
              <a:rPr lang="en-US"/>
              <a:t> with others across devices and platforms</a:t>
            </a:r>
            <a:r>
              <a:rPr lang="en-US" b="0" i="0" u="none" strike="noStrike" cap="none">
                <a:effectLst/>
                <a:sym typeface="Arial"/>
              </a:rPr>
              <a:t>.</a:t>
            </a:r>
            <a:r>
              <a:rPr lang="en-US"/>
              <a:t> </a:t>
            </a:r>
            <a:r>
              <a:rPr lang="en-US" b="0" i="0" u="none" strike="noStrike" cap="none" err="1">
                <a:effectLst/>
                <a:sym typeface="Arial"/>
              </a:rPr>
              <a:t>Qfile</a:t>
            </a:r>
            <a:r>
              <a:rPr lang="en-US"/>
              <a:t> supports automatic background</a:t>
            </a:r>
            <a:r>
              <a:rPr lang="en-US" b="0" i="0" u="none" strike="noStrike" cap="none">
                <a:effectLst/>
                <a:sym typeface="Arial"/>
              </a:rPr>
              <a:t> upload</a:t>
            </a:r>
            <a:r>
              <a:rPr lang="en-US"/>
              <a:t>,</a:t>
            </a:r>
            <a:r>
              <a:rPr lang="en-US" b="0" i="0" u="none" strike="noStrike" cap="none">
                <a:effectLst/>
                <a:sym typeface="Arial"/>
              </a:rPr>
              <a:t> and </a:t>
            </a:r>
            <a:r>
              <a:rPr lang="en-US"/>
              <a:t>photos </a:t>
            </a:r>
            <a:r>
              <a:rPr lang="en-US" b="0" i="0" u="none" strike="noStrike" cap="none">
                <a:effectLst/>
                <a:sym typeface="Arial"/>
              </a:rPr>
              <a:t>in mobile </a:t>
            </a:r>
            <a:r>
              <a:rPr lang="en-US"/>
              <a:t>devices will back up </a:t>
            </a:r>
            <a:r>
              <a:rPr lang="en-US" b="0" i="0" u="none" strike="noStrike" cap="none">
                <a:effectLst/>
                <a:sym typeface="Arial"/>
              </a:rPr>
              <a:t>to NAS. </a:t>
            </a:r>
            <a:r>
              <a:rPr lang="en-US"/>
              <a:t>Immediately back up after taking pictures, reducing </a:t>
            </a:r>
            <a:r>
              <a:rPr lang="en-US" b="0" i="0" u="none" strike="noStrike" cap="none">
                <a:effectLst/>
                <a:sym typeface="Arial"/>
              </a:rPr>
              <a:t>the risk of </a:t>
            </a:r>
            <a:r>
              <a:rPr lang="en-US"/>
              <a:t>file loss and freeing up </a:t>
            </a:r>
            <a:r>
              <a:rPr lang="en-US" b="0" i="0" u="none" strike="noStrike" cap="none">
                <a:effectLst/>
                <a:sym typeface="Arial"/>
              </a:rPr>
              <a:t>mobile device</a:t>
            </a:r>
            <a:r>
              <a:rPr lang="en-US"/>
              <a:t> memory capacity</a:t>
            </a:r>
            <a:r>
              <a:rPr lang="en-US" b="0" i="0" u="none" strike="noStrike" cap="none">
                <a:effectLst/>
                <a:sym typeface="Arial"/>
              </a:rPr>
              <a:t>.</a:t>
            </a:r>
            <a:endParaRPr lang="en-TW"/>
          </a:p>
        </p:txBody>
      </p:sp>
    </p:spTree>
    <p:extLst>
      <p:ext uri="{BB962C8B-B14F-4D97-AF65-F5344CB8AC3E}">
        <p14:creationId xmlns:p14="http://schemas.microsoft.com/office/powerpoint/2010/main" val="41340284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buNone/>
            </a:pPr>
            <a:r>
              <a:rPr lang="en-US"/>
              <a:t>於資料海中撈你的資料是一件不容易的事情，Qsirch幫您透過AI辦到了，TS-233支援了Qsirch全文檢索工具，可快速地在NAS大量資料中找到你所需要的照片影片，及各式各類的資料，</a:t>
            </a:r>
            <a:r>
              <a:rPr lang="zh-TW" altLang="en-US"/>
              <a:t>超輕鬆的</a:t>
            </a:r>
            <a:r>
              <a:rPr lang="en-US"/>
              <a:t>。</a:t>
            </a:r>
          </a:p>
          <a:p>
            <a:pPr>
              <a:buNone/>
            </a:pPr>
            <a:r>
              <a:rPr lang="en-US"/>
              <a:t>It might not easy for you to find your data in the NAS where stores massive files. </a:t>
            </a:r>
            <a:r>
              <a:rPr lang="en-US" err="1"/>
              <a:t>Qsirch</a:t>
            </a:r>
            <a:r>
              <a:rPr lang="en-US"/>
              <a:t> can do it for you through AI. The TS-233 supports the </a:t>
            </a:r>
            <a:r>
              <a:rPr lang="en-US" err="1"/>
              <a:t>Qsirch</a:t>
            </a:r>
            <a:r>
              <a:rPr lang="en-US"/>
              <a:t> full-text search tool, which can quickly find the photos and videos you need. It supports all kinds of files, so easy.</a:t>
            </a:r>
          </a:p>
          <a:p>
            <a:pPr>
              <a:buNone/>
            </a:pPr>
            <a:endParaRPr lang="en-US"/>
          </a:p>
          <a:p>
            <a:pPr marL="158750" indent="0">
              <a:buNone/>
            </a:pPr>
            <a:endParaRPr lang="en-TW"/>
          </a:p>
        </p:txBody>
      </p:sp>
    </p:spTree>
    <p:extLst>
      <p:ext uri="{BB962C8B-B14F-4D97-AF65-F5344CB8AC3E}">
        <p14:creationId xmlns:p14="http://schemas.microsoft.com/office/powerpoint/2010/main" val="245344731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ja-JP" altLang="en-US"/>
              <a:t>當你有大量的檔案需要整理分類時，傳統方式是手動建立多個分類的資料夾，將檔案人工檢視後歸類，十分耗時且容易出作，這時候就讓</a:t>
            </a:r>
            <a:r>
              <a:rPr lang="en-US" altLang="ja-JP" err="1"/>
              <a:t>Qfiling</a:t>
            </a:r>
            <a:r>
              <a:rPr lang="ja-JP" altLang="en-US"/>
              <a:t>來幫你吧。你只需要設定好分類規則。</a:t>
            </a:r>
            <a:r>
              <a:rPr lang="en-US" altLang="ja-JP" err="1"/>
              <a:t>Qfiling</a:t>
            </a:r>
            <a:r>
              <a:rPr lang="ja-JP" altLang="en-US"/>
              <a:t>就可以自動將檔案進行歸檔及批次編輯。只需設定一次，之後就交由</a:t>
            </a:r>
            <a:r>
              <a:rPr lang="en-US" altLang="ja-JP" err="1"/>
              <a:t>Qfiling</a:t>
            </a:r>
            <a:r>
              <a:rPr lang="ja-JP" altLang="en-US"/>
              <a:t>替你完成日常繁瑣任務。是不是很有效率呢</a:t>
            </a:r>
            <a:r>
              <a:rPr lang="en-US" altLang="ja-JP"/>
              <a:t>!</a:t>
            </a:r>
            <a:r>
              <a:rPr lang="ja-JP" altLang="en-US"/>
              <a:t> 省下來的時間可以做更多的事情呢。</a:t>
            </a:r>
            <a:endParaRPr lang="en-US"/>
          </a:p>
          <a:p>
            <a:pPr marL="158750" indent="0">
              <a:buNone/>
            </a:pPr>
            <a:r>
              <a:rPr lang="en-US"/>
              <a:t>When you have massive files that need to be sorted and classified, the traditional way is to manually create multiple classified folders and manually review and organize the files, which is very time-consuming and easy to mistake. Let </a:t>
            </a:r>
            <a:r>
              <a:rPr lang="en-US" err="1"/>
              <a:t>Qfiling</a:t>
            </a:r>
            <a:r>
              <a:rPr lang="en-US"/>
              <a:t> help you. You need to set the classification rules. </a:t>
            </a:r>
            <a:r>
              <a:rPr lang="en-US" err="1"/>
              <a:t>Qfiling</a:t>
            </a:r>
            <a:r>
              <a:rPr lang="en-US"/>
              <a:t> can automatically archive and batch edit files. Just set it up once, and then </a:t>
            </a:r>
            <a:r>
              <a:rPr lang="en-US" err="1"/>
              <a:t>Qfiling</a:t>
            </a:r>
            <a:r>
              <a:rPr lang="en-US"/>
              <a:t> will take over your daily tedious tasks for you. Very efficient! That's means you have more available time.</a:t>
            </a:r>
          </a:p>
        </p:txBody>
      </p:sp>
    </p:spTree>
    <p:extLst>
      <p:ext uri="{BB962C8B-B14F-4D97-AF65-F5344CB8AC3E}">
        <p14:creationId xmlns:p14="http://schemas.microsoft.com/office/powerpoint/2010/main" val="11867070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t>TS-233</a:t>
            </a:r>
            <a:r>
              <a:rPr lang="zh-CN"/>
              <a:t>免費支援連接兩支</a:t>
            </a:r>
            <a:r>
              <a:rPr lang="en-US"/>
              <a:t>CAM</a:t>
            </a:r>
            <a:r>
              <a:rPr lang="zh-CN"/>
              <a:t>於</a:t>
            </a:r>
            <a:r>
              <a:rPr lang="en-US"/>
              <a:t>QVR Elite</a:t>
            </a:r>
            <a:r>
              <a:rPr lang="zh-CN"/>
              <a:t>上使用，除了影片錄製採用標準的</a:t>
            </a:r>
            <a:r>
              <a:rPr lang="en-US"/>
              <a:t>MP4</a:t>
            </a:r>
            <a:r>
              <a:rPr lang="zh-CN"/>
              <a:t>以外，更有著儲存容量擴充簡便與彈性訂閱錄影頻道的優點</a:t>
            </a:r>
            <a:endParaRPr lang="en-US"/>
          </a:p>
          <a:p>
            <a:pPr>
              <a:buNone/>
            </a:pPr>
            <a:r>
              <a:rPr lang="zh-CN"/>
              <a:t>TS-</a:t>
            </a:r>
            <a:r>
              <a:rPr lang="en-US" altLang="zh-CN"/>
              <a:t>2</a:t>
            </a:r>
            <a:r>
              <a:rPr lang="zh-CN"/>
              <a:t>33 supports connecting two CAMs for use on QVR Elite for free.</a:t>
            </a:r>
            <a:r>
              <a:rPr lang="zh-CN" altLang="en-US"/>
              <a:t> </a:t>
            </a:r>
            <a:r>
              <a:rPr lang="en-US"/>
              <a:t>B</a:t>
            </a:r>
            <a:r>
              <a:rPr lang="zh-CN"/>
              <a:t>esides using standard MP4 for video recording, it also has the advantages of eas</a:t>
            </a:r>
            <a:r>
              <a:rPr lang="en-US"/>
              <a:t>il</a:t>
            </a:r>
            <a:r>
              <a:rPr lang="zh-CN"/>
              <a:t>y expan</a:t>
            </a:r>
            <a:r>
              <a:rPr lang="en-US" err="1"/>
              <a:t>ded</a:t>
            </a:r>
            <a:r>
              <a:rPr lang="zh-CN"/>
              <a:t> capacity and a flexible subscription plan </a:t>
            </a:r>
            <a:r>
              <a:rPr lang="en-US"/>
              <a:t>for</a:t>
            </a:r>
            <a:r>
              <a:rPr lang="zh-CN"/>
              <a:t> </a:t>
            </a:r>
            <a:r>
              <a:rPr lang="en-US"/>
              <a:t>recording</a:t>
            </a:r>
            <a:r>
              <a:rPr lang="zh-CN"/>
              <a:t> </a:t>
            </a:r>
            <a:r>
              <a:rPr lang="en-US"/>
              <a:t>channels</a:t>
            </a:r>
            <a:r>
              <a:rPr lang="zh-CN"/>
              <a:t>.</a:t>
            </a:r>
          </a:p>
        </p:txBody>
      </p:sp>
    </p:spTree>
    <p:extLst>
      <p:ext uri="{BB962C8B-B14F-4D97-AF65-F5344CB8AC3E}">
        <p14:creationId xmlns:p14="http://schemas.microsoft.com/office/powerpoint/2010/main" val="34418737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TW">
                <a:latin typeface="Calibri"/>
                <a:cs typeface="Calibri"/>
              </a:rPr>
              <a:t>QVR Elite相容於市面上超過180個品牌，超過6700個型號的網路攝影機，更支援了ONVIF profile S </a:t>
            </a:r>
            <a:r>
              <a:rPr lang="zh-TW" altLang="en-US"/>
              <a:t>開放式網路視訊介面，豐富的相容攝影機，讓你輕鬆架設監控系統。</a:t>
            </a:r>
          </a:p>
          <a:p>
            <a:pPr>
              <a:buNone/>
            </a:pPr>
            <a:r>
              <a:rPr lang="zh-TW"/>
              <a:t>QVR Elite is compatible with more than 180 brands and more than 6,700 models of IPCAM on the market. In addition, it supports the ONVIF profile S open network video interface. Therefore, QVR Elite is compatible with various cameras, allowing you to set up a surveillance system easily.</a:t>
            </a:r>
          </a:p>
        </p:txBody>
      </p:sp>
    </p:spTree>
    <p:extLst>
      <p:ext uri="{BB962C8B-B14F-4D97-AF65-F5344CB8AC3E}">
        <p14:creationId xmlns:p14="http://schemas.microsoft.com/office/powerpoint/2010/main" val="344664447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TW"/>
              <a:t>QVR </a:t>
            </a:r>
            <a:r>
              <a:rPr lang="en-US" altLang="zh-TW" err="1"/>
              <a:t>Elite有統合式的操作介面，就算只有一個螢幕也可以綜觀全局，在</a:t>
            </a:r>
            <a:r>
              <a:rPr lang="zh-TW" altLang="en-US"/>
              <a:t>監看畫面與回放</a:t>
            </a:r>
            <a:r>
              <a:rPr lang="en-US" altLang="zh-TW" err="1"/>
              <a:t>一鍵可切換，錄影畫面的時間軸拖拉即看，省時又省力</a:t>
            </a:r>
            <a:r>
              <a:rPr lang="en-US" altLang="zh-TW"/>
              <a:t>。</a:t>
            </a:r>
          </a:p>
          <a:p>
            <a:pPr>
              <a:buNone/>
            </a:pPr>
            <a:r>
              <a:rPr lang="en-US"/>
              <a:t>QVR Elite has an integrated dashboard. Even if there is only one monitor, you can see the whole situation, one-click switching monitoring, and playback. Dragged the timeline easy to see your record video. Save your time and effort.</a:t>
            </a:r>
          </a:p>
        </p:txBody>
      </p:sp>
    </p:spTree>
    <p:extLst>
      <p:ext uri="{BB962C8B-B14F-4D97-AF65-F5344CB8AC3E}">
        <p14:creationId xmlns:p14="http://schemas.microsoft.com/office/powerpoint/2010/main" val="36620763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CN"/>
              <a:t>QVR</a:t>
            </a:r>
            <a:r>
              <a:rPr lang="zh-TW" altLang="en-US"/>
              <a:t> </a:t>
            </a:r>
            <a:r>
              <a:rPr lang="en-US" altLang="zh-CN"/>
              <a:t>Pro</a:t>
            </a:r>
            <a:r>
              <a:rPr lang="zh-TW" altLang="en-US"/>
              <a:t> </a:t>
            </a:r>
            <a:r>
              <a:rPr lang="en-US" altLang="zh-CN"/>
              <a:t>Client</a:t>
            </a:r>
            <a:r>
              <a:rPr lang="zh-CN"/>
              <a:t>強大的行動監控應用程式，隨時隨地守護您重要的人、事、物。</a:t>
            </a:r>
            <a:endParaRPr lang="zh-TW" altLang="en-US"/>
          </a:p>
          <a:p>
            <a:pPr>
              <a:buNone/>
            </a:pPr>
            <a:r>
              <a:rPr lang="zh-TW" altLang="en-US"/>
              <a:t>另外，</a:t>
            </a:r>
            <a:r>
              <a:rPr lang="en-US" altLang="zh-TW"/>
              <a:t>QNAP</a:t>
            </a:r>
            <a:r>
              <a:rPr lang="zh-TW" altLang="en-US"/>
              <a:t>更提供全新的</a:t>
            </a:r>
            <a:r>
              <a:rPr lang="en-US" altLang="zh-TW"/>
              <a:t>QVR</a:t>
            </a:r>
            <a:r>
              <a:rPr lang="zh-TW" altLang="en-US"/>
              <a:t> </a:t>
            </a:r>
            <a:r>
              <a:rPr lang="en-US" altLang="zh-TW"/>
              <a:t>Viewer</a:t>
            </a:r>
            <a:r>
              <a:rPr lang="zh-TW" altLang="en-US"/>
              <a:t>是一個可安裝於</a:t>
            </a:r>
            <a:r>
              <a:rPr lang="zh-CN" altLang="en-US"/>
              <a:t>在 </a:t>
            </a:r>
            <a:r>
              <a:rPr lang="en-US" altLang="zh-CN"/>
              <a:t>Apple TV</a:t>
            </a:r>
            <a:r>
              <a:rPr lang="zh-TW" altLang="en-US"/>
              <a:t>，進行監看與回放功能的便利</a:t>
            </a:r>
            <a:r>
              <a:rPr lang="en-US" altLang="zh-TW"/>
              <a:t>APP</a:t>
            </a:r>
            <a:endParaRPr lang="zh-CN" altLang="en-US"/>
          </a:p>
          <a:p>
            <a:pPr>
              <a:buNone/>
            </a:pPr>
            <a:r>
              <a:rPr lang="en-US" altLang="zh-CN"/>
              <a:t>QVR</a:t>
            </a:r>
            <a:r>
              <a:rPr lang="zh-CN" altLang="en-US"/>
              <a:t> </a:t>
            </a:r>
            <a:r>
              <a:rPr lang="en-US" altLang="zh-CN"/>
              <a:t>Pro</a:t>
            </a:r>
            <a:r>
              <a:rPr lang="zh-CN" altLang="en-US"/>
              <a:t> </a:t>
            </a:r>
            <a:r>
              <a:rPr lang="en-US" altLang="zh-CN"/>
              <a:t>Client</a:t>
            </a:r>
            <a:r>
              <a:rPr lang="zh-CN" altLang="en-US"/>
              <a:t> </a:t>
            </a:r>
            <a:r>
              <a:rPr lang="en-US" altLang="zh-CN"/>
              <a:t>is</a:t>
            </a:r>
            <a:r>
              <a:rPr lang="zh-CN" altLang="en-US"/>
              <a:t> </a:t>
            </a:r>
            <a:r>
              <a:rPr lang="en-US" altLang="zh-CN"/>
              <a:t>a</a:t>
            </a:r>
            <a:r>
              <a:rPr lang="zh-CN" altLang="en-US"/>
              <a:t> </a:t>
            </a:r>
            <a:r>
              <a:rPr lang="en-US" altLang="zh-CN"/>
              <a:t>powerful</a:t>
            </a:r>
            <a:r>
              <a:rPr lang="zh-CN" altLang="en-US"/>
              <a:t> </a:t>
            </a:r>
            <a:r>
              <a:rPr lang="en-US" altLang="zh-CN"/>
              <a:t>mobile</a:t>
            </a:r>
            <a:r>
              <a:rPr lang="zh-CN" altLang="en-US"/>
              <a:t> </a:t>
            </a:r>
            <a:r>
              <a:rPr lang="en-US" altLang="zh-CN"/>
              <a:t>monitoring</a:t>
            </a:r>
            <a:r>
              <a:rPr lang="zh-CN" altLang="en-US"/>
              <a:t> </a:t>
            </a:r>
            <a:r>
              <a:rPr lang="en-US" altLang="zh-CN"/>
              <a:t>application</a:t>
            </a:r>
            <a:r>
              <a:rPr lang="zh-CN" altLang="en-US"/>
              <a:t> </a:t>
            </a:r>
            <a:r>
              <a:rPr lang="en-US" altLang="zh-CN"/>
              <a:t>that</a:t>
            </a:r>
            <a:r>
              <a:rPr lang="zh-CN" altLang="en-US"/>
              <a:t> </a:t>
            </a:r>
            <a:r>
              <a:rPr lang="en-US" altLang="zh-CN"/>
              <a:t>guards</a:t>
            </a:r>
            <a:r>
              <a:rPr lang="zh-CN" altLang="en-US"/>
              <a:t> </a:t>
            </a:r>
            <a:r>
              <a:rPr lang="en-US" altLang="zh-CN"/>
              <a:t>people,</a:t>
            </a:r>
            <a:r>
              <a:rPr lang="zh-CN" altLang="en-US"/>
              <a:t> </a:t>
            </a:r>
            <a:r>
              <a:rPr lang="en-US" altLang="zh-CN"/>
              <a:t>things,</a:t>
            </a:r>
            <a:r>
              <a:rPr lang="zh-CN" altLang="en-US"/>
              <a:t> </a:t>
            </a:r>
            <a:r>
              <a:rPr lang="en-US" altLang="zh-CN"/>
              <a:t>and</a:t>
            </a:r>
            <a:r>
              <a:rPr lang="zh-CN" altLang="en-US"/>
              <a:t> </a:t>
            </a:r>
            <a:r>
              <a:rPr lang="en-US" altLang="zh-CN"/>
              <a:t>things</a:t>
            </a:r>
            <a:r>
              <a:rPr lang="zh-CN" altLang="en-US"/>
              <a:t> </a:t>
            </a:r>
            <a:r>
              <a:rPr lang="en-US" altLang="zh-CN"/>
              <a:t>anytime,</a:t>
            </a:r>
            <a:r>
              <a:rPr lang="zh-CN" altLang="en-US"/>
              <a:t> </a:t>
            </a:r>
            <a:r>
              <a:rPr lang="en-US" altLang="zh-CN"/>
              <a:t>anywhere.</a:t>
            </a:r>
          </a:p>
          <a:p>
            <a:pPr>
              <a:buNone/>
            </a:pPr>
            <a:r>
              <a:rPr lang="en-US" altLang="zh-CN"/>
              <a:t>In addition, QNAP also provides a brand new QVR Viewer, which You can install on Apple TV for monitoring and playback functions.</a:t>
            </a:r>
            <a:endParaRPr lang="zh-CN"/>
          </a:p>
          <a:p>
            <a:pPr>
              <a:buNone/>
            </a:pPr>
            <a:endParaRPr lang="en-US" altLang="zh-CN"/>
          </a:p>
        </p:txBody>
      </p:sp>
    </p:spTree>
    <p:extLst>
      <p:ext uri="{BB962C8B-B14F-4D97-AF65-F5344CB8AC3E}">
        <p14:creationId xmlns:p14="http://schemas.microsoft.com/office/powerpoint/2010/main" val="90706758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zh-CN" altLang="en-US"/>
              <a:t>我們僅需幾分鐘的設定即可於</a:t>
            </a:r>
            <a:r>
              <a:rPr lang="en-US"/>
              <a:t>QNAP NAS</a:t>
            </a:r>
            <a:r>
              <a:rPr lang="zh-CN" altLang="en-US"/>
              <a:t>上享用</a:t>
            </a:r>
            <a:r>
              <a:rPr lang="en-US"/>
              <a:t>Plex</a:t>
            </a:r>
            <a:r>
              <a:rPr lang="zh-CN" altLang="en-US"/>
              <a:t>多媒體伺服器的優質串流服務，可透過手機或平板串流播放（</a:t>
            </a:r>
            <a:r>
              <a:rPr lang="en-US"/>
              <a:t>Roku</a:t>
            </a:r>
            <a:r>
              <a:rPr lang="zh-CN" altLang="en-US"/>
              <a:t>、</a:t>
            </a:r>
            <a:r>
              <a:rPr lang="en-US"/>
              <a:t>Apple TV</a:t>
            </a:r>
            <a:r>
              <a:rPr lang="zh-CN" altLang="en-US"/>
              <a:t>、</a:t>
            </a:r>
            <a:r>
              <a:rPr lang="en-US"/>
              <a:t>Chromecast</a:t>
            </a:r>
            <a:r>
              <a:rPr lang="zh-CN" altLang="en-US"/>
              <a:t>、</a:t>
            </a:r>
            <a:r>
              <a:rPr lang="en-US"/>
              <a:t>Fire TV </a:t>
            </a:r>
            <a:r>
              <a:rPr lang="zh-CN" altLang="en-US"/>
              <a:t>等）</a:t>
            </a:r>
          </a:p>
          <a:p>
            <a:pPr>
              <a:buNone/>
            </a:pPr>
            <a:r>
              <a:rPr lang="en-US"/>
              <a:t>CAYIN </a:t>
            </a:r>
            <a:r>
              <a:rPr lang="en-US" err="1"/>
              <a:t>MediaSign</a:t>
            </a:r>
            <a:r>
              <a:rPr lang="zh-TW" altLang="en-US"/>
              <a:t>可輕鬆播放與轉檔</a:t>
            </a:r>
            <a:r>
              <a:rPr lang="en-US"/>
              <a:t> NAS </a:t>
            </a:r>
            <a:r>
              <a:rPr lang="zh-TW" altLang="en-US"/>
              <a:t>中的多媒體影音檔，</a:t>
            </a:r>
            <a:r>
              <a:rPr lang="zh-TW"/>
              <a:t>提升 QNAP NAS 的多媒體播放能力，支援主流多媒體格式與HEIF/ HEVC (H.265) 格式的圖片與影片</a:t>
            </a:r>
          </a:p>
          <a:p>
            <a:pPr>
              <a:buNone/>
            </a:pPr>
            <a:endParaRPr lang="zh-TW" altLang="en-US"/>
          </a:p>
          <a:p>
            <a:pPr>
              <a:buNone/>
            </a:pPr>
            <a:r>
              <a:rPr lang="en-US" altLang="zh-TW"/>
              <a:t>It</a:t>
            </a:r>
            <a:r>
              <a:rPr lang="zh-TW" altLang="en-US"/>
              <a:t> </a:t>
            </a:r>
            <a:r>
              <a:rPr lang="zh-TW"/>
              <a:t>only take</a:t>
            </a:r>
            <a:r>
              <a:rPr lang="en-US" altLang="zh-TW"/>
              <a:t>s</a:t>
            </a:r>
            <a:r>
              <a:rPr lang="zh-TW"/>
              <a:t> a few minutes to set up to enjoy the high-quality streaming service of the Plex multimedia server on the QNAP NAS, which can be streamed via mobile phones or tablets (Roku, Apple TV, Chromecast, Fire TV, etc.)</a:t>
            </a:r>
          </a:p>
          <a:p>
            <a:pPr>
              <a:buNone/>
            </a:pPr>
            <a:r>
              <a:rPr lang="en-US" altLang="zh-TW"/>
              <a:t>CAYIN</a:t>
            </a:r>
            <a:r>
              <a:rPr lang="zh-TW" altLang="en-US"/>
              <a:t> </a:t>
            </a:r>
            <a:r>
              <a:rPr lang="zh-TW"/>
              <a:t>M</a:t>
            </a:r>
            <a:r>
              <a:rPr lang="en-US" altLang="zh-TW" err="1"/>
              <a:t>ediaSign</a:t>
            </a:r>
            <a:r>
              <a:rPr lang="zh-TW" altLang="en-US"/>
              <a:t> </a:t>
            </a:r>
            <a:r>
              <a:rPr lang="zh-TW"/>
              <a:t>c</a:t>
            </a:r>
            <a:r>
              <a:rPr lang="en-US" altLang="zh-TW"/>
              <a:t>an</a:t>
            </a:r>
            <a:r>
              <a:rPr lang="zh-TW" altLang="en-US"/>
              <a:t> </a:t>
            </a:r>
            <a:r>
              <a:rPr lang="zh-TW"/>
              <a:t>e</a:t>
            </a:r>
            <a:r>
              <a:rPr lang="en-US" altLang="zh-TW" err="1"/>
              <a:t>asily</a:t>
            </a:r>
            <a:r>
              <a:rPr lang="zh-TW" altLang="en-US"/>
              <a:t> </a:t>
            </a:r>
            <a:r>
              <a:rPr lang="zh-TW"/>
              <a:t>p</a:t>
            </a:r>
            <a:r>
              <a:rPr lang="en-US" altLang="zh-TW"/>
              <a:t>lay</a:t>
            </a:r>
            <a:r>
              <a:rPr lang="zh-TW" altLang="en-US"/>
              <a:t> </a:t>
            </a:r>
            <a:r>
              <a:rPr lang="zh-TW"/>
              <a:t>a</a:t>
            </a:r>
            <a:r>
              <a:rPr lang="en-US" altLang="zh-TW" err="1"/>
              <a:t>nd</a:t>
            </a:r>
            <a:r>
              <a:rPr lang="zh-TW" altLang="en-US"/>
              <a:t> </a:t>
            </a:r>
            <a:r>
              <a:rPr lang="zh-TW"/>
              <a:t>t</a:t>
            </a:r>
            <a:r>
              <a:rPr lang="en-US" altLang="zh-TW" err="1"/>
              <a:t>ranscode</a:t>
            </a:r>
            <a:r>
              <a:rPr lang="zh-TW" altLang="en-US"/>
              <a:t> </a:t>
            </a:r>
            <a:r>
              <a:rPr lang="zh-TW"/>
              <a:t>m</a:t>
            </a:r>
            <a:r>
              <a:rPr lang="en-US" altLang="zh-TW" err="1"/>
              <a:t>ultimedia</a:t>
            </a:r>
            <a:r>
              <a:rPr lang="zh-TW" altLang="en-US"/>
              <a:t> </a:t>
            </a:r>
            <a:r>
              <a:rPr lang="zh-TW"/>
              <a:t>f</a:t>
            </a:r>
            <a:r>
              <a:rPr lang="en-US" altLang="zh-TW" err="1"/>
              <a:t>iles</a:t>
            </a:r>
            <a:r>
              <a:rPr lang="zh-TW" altLang="en-US"/>
              <a:t> </a:t>
            </a:r>
            <a:r>
              <a:rPr lang="zh-TW"/>
              <a:t>i</a:t>
            </a:r>
            <a:r>
              <a:rPr lang="en-US" altLang="zh-TW"/>
              <a:t>n</a:t>
            </a:r>
            <a:r>
              <a:rPr lang="zh-TW" altLang="en-US"/>
              <a:t> </a:t>
            </a:r>
            <a:r>
              <a:rPr lang="zh-TW"/>
              <a:t>t</a:t>
            </a:r>
            <a:r>
              <a:rPr lang="en-US" altLang="zh-TW"/>
              <a:t>he</a:t>
            </a:r>
            <a:r>
              <a:rPr lang="zh-TW" altLang="en-US"/>
              <a:t> </a:t>
            </a:r>
            <a:r>
              <a:rPr lang="zh-TW"/>
              <a:t>N</a:t>
            </a:r>
            <a:r>
              <a:rPr lang="en-US" altLang="zh-TW"/>
              <a:t>AS,</a:t>
            </a:r>
            <a:r>
              <a:rPr lang="zh-TW"/>
              <a:t> </a:t>
            </a:r>
            <a:r>
              <a:rPr lang="en-US" altLang="zh-TW"/>
              <a:t>enhancing</a:t>
            </a:r>
            <a:r>
              <a:rPr lang="zh-TW" altLang="en-US"/>
              <a:t> </a:t>
            </a:r>
            <a:r>
              <a:rPr lang="zh-TW"/>
              <a:t>t</a:t>
            </a:r>
            <a:r>
              <a:rPr lang="en-US" altLang="zh-TW"/>
              <a:t>he</a:t>
            </a:r>
            <a:r>
              <a:rPr lang="zh-TW" altLang="en-US"/>
              <a:t> </a:t>
            </a:r>
            <a:r>
              <a:rPr lang="zh-TW"/>
              <a:t>m</a:t>
            </a:r>
            <a:r>
              <a:rPr lang="en-US" altLang="zh-TW" err="1"/>
              <a:t>ultimedia</a:t>
            </a:r>
            <a:r>
              <a:rPr lang="zh-TW" altLang="en-US"/>
              <a:t> </a:t>
            </a:r>
            <a:r>
              <a:rPr lang="zh-TW"/>
              <a:t>p</a:t>
            </a:r>
            <a:r>
              <a:rPr lang="en-US" altLang="zh-TW"/>
              <a:t>layback</a:t>
            </a:r>
            <a:r>
              <a:rPr lang="zh-TW" altLang="en-US"/>
              <a:t> </a:t>
            </a:r>
            <a:r>
              <a:rPr lang="zh-TW"/>
              <a:t>c</a:t>
            </a:r>
            <a:r>
              <a:rPr lang="en-US" altLang="zh-TW" err="1"/>
              <a:t>apabilities</a:t>
            </a:r>
            <a:r>
              <a:rPr lang="zh-TW" altLang="en-US"/>
              <a:t> </a:t>
            </a:r>
            <a:r>
              <a:rPr lang="zh-TW"/>
              <a:t>o</a:t>
            </a:r>
            <a:r>
              <a:rPr lang="en-US" altLang="zh-TW"/>
              <a:t>f</a:t>
            </a:r>
            <a:r>
              <a:rPr lang="zh-TW" altLang="en-US"/>
              <a:t> </a:t>
            </a:r>
            <a:r>
              <a:rPr lang="zh-TW"/>
              <a:t>Q</a:t>
            </a:r>
            <a:r>
              <a:rPr lang="en-US" altLang="zh-TW"/>
              <a:t>NAP</a:t>
            </a:r>
            <a:r>
              <a:rPr lang="zh-TW" altLang="en-US"/>
              <a:t> </a:t>
            </a:r>
            <a:r>
              <a:rPr lang="zh-TW"/>
              <a:t>N</a:t>
            </a:r>
            <a:r>
              <a:rPr lang="en-US" altLang="zh-TW"/>
              <a:t>AS,</a:t>
            </a:r>
            <a:r>
              <a:rPr lang="zh-TW"/>
              <a:t> </a:t>
            </a:r>
            <a:r>
              <a:rPr lang="en-US" altLang="zh-TW"/>
              <a:t>supporting</a:t>
            </a:r>
            <a:r>
              <a:rPr lang="zh-TW" altLang="en-US"/>
              <a:t> </a:t>
            </a:r>
            <a:r>
              <a:rPr lang="zh-TW"/>
              <a:t>m</a:t>
            </a:r>
            <a:r>
              <a:rPr lang="en-US" altLang="zh-TW" err="1"/>
              <a:t>ainstream</a:t>
            </a:r>
            <a:r>
              <a:rPr lang="zh-TW" altLang="en-US"/>
              <a:t> </a:t>
            </a:r>
            <a:r>
              <a:rPr lang="zh-TW"/>
              <a:t>m</a:t>
            </a:r>
            <a:r>
              <a:rPr lang="en-US" altLang="zh-TW" err="1"/>
              <a:t>ultimedia</a:t>
            </a:r>
            <a:r>
              <a:rPr lang="zh-TW" altLang="en-US"/>
              <a:t> </a:t>
            </a:r>
            <a:r>
              <a:rPr lang="zh-TW"/>
              <a:t>f</a:t>
            </a:r>
            <a:r>
              <a:rPr lang="en-US" altLang="zh-TW" err="1"/>
              <a:t>ormats</a:t>
            </a:r>
            <a:r>
              <a:rPr lang="zh-TW" altLang="en-US"/>
              <a:t> </a:t>
            </a:r>
            <a:r>
              <a:rPr lang="zh-TW"/>
              <a:t>a</a:t>
            </a:r>
            <a:r>
              <a:rPr lang="en-US" altLang="zh-TW" err="1"/>
              <a:t>nd</a:t>
            </a:r>
            <a:r>
              <a:rPr lang="zh-TW" altLang="en-US"/>
              <a:t> </a:t>
            </a:r>
            <a:r>
              <a:rPr lang="zh-TW"/>
              <a:t>t</a:t>
            </a:r>
            <a:r>
              <a:rPr lang="en-US" altLang="zh-TW"/>
              <a:t>he</a:t>
            </a:r>
            <a:r>
              <a:rPr lang="zh-TW" altLang="en-US"/>
              <a:t> </a:t>
            </a:r>
            <a:r>
              <a:rPr lang="zh-TW"/>
              <a:t>s</a:t>
            </a:r>
            <a:r>
              <a:rPr lang="en-US" altLang="zh-TW" err="1"/>
              <a:t>tandard</a:t>
            </a:r>
            <a:r>
              <a:rPr lang="zh-TW" altLang="en-US"/>
              <a:t> </a:t>
            </a:r>
            <a:r>
              <a:rPr lang="zh-TW"/>
              <a:t>H</a:t>
            </a:r>
            <a:r>
              <a:rPr lang="en-US" altLang="zh-TW"/>
              <a:t>EIF/HEVC</a:t>
            </a:r>
            <a:r>
              <a:rPr lang="zh-TW" altLang="en-US"/>
              <a:t> </a:t>
            </a:r>
            <a:r>
              <a:rPr lang="en-US" altLang="zh-TW"/>
              <a:t>(H.265)</a:t>
            </a:r>
            <a:r>
              <a:rPr lang="zh-TW"/>
              <a:t> </a:t>
            </a:r>
            <a:r>
              <a:rPr lang="en-US" altLang="zh-TW"/>
              <a:t>format</a:t>
            </a:r>
            <a:r>
              <a:rPr lang="zh-TW" altLang="en-US"/>
              <a:t> </a:t>
            </a:r>
            <a:r>
              <a:rPr lang="zh-TW"/>
              <a:t>p</a:t>
            </a:r>
            <a:r>
              <a:rPr lang="en-US" altLang="zh-TW" err="1"/>
              <a:t>ictures</a:t>
            </a:r>
            <a:r>
              <a:rPr lang="zh-TW" altLang="en-US"/>
              <a:t> </a:t>
            </a:r>
            <a:r>
              <a:rPr lang="zh-TW"/>
              <a:t>a</a:t>
            </a:r>
            <a:r>
              <a:rPr lang="en-US" altLang="zh-TW" err="1"/>
              <a:t>nd</a:t>
            </a:r>
            <a:r>
              <a:rPr lang="zh-TW" altLang="en-US"/>
              <a:t> </a:t>
            </a:r>
            <a:r>
              <a:rPr lang="zh-TW"/>
              <a:t>v</a:t>
            </a:r>
            <a:r>
              <a:rPr lang="en-US" altLang="zh-TW" err="1"/>
              <a:t>ideos</a:t>
            </a:r>
            <a:endParaRPr lang="en-US" err="1"/>
          </a:p>
          <a:p>
            <a:pPr>
              <a:buNone/>
            </a:pPr>
            <a:endParaRPr lang="zh-TW"/>
          </a:p>
          <a:p>
            <a:pPr>
              <a:buNone/>
            </a:pPr>
            <a:endParaRPr lang="zh-TW" altLang="en-US"/>
          </a:p>
        </p:txBody>
      </p:sp>
    </p:spTree>
    <p:extLst>
      <p:ext uri="{BB962C8B-B14F-4D97-AF65-F5344CB8AC3E}">
        <p14:creationId xmlns:p14="http://schemas.microsoft.com/office/powerpoint/2010/main" val="29880772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endParaRPr lang="en-US" altLang="zh-TW"/>
          </a:p>
        </p:txBody>
      </p:sp>
    </p:spTree>
    <p:extLst>
      <p:ext uri="{BB962C8B-B14F-4D97-AF65-F5344CB8AC3E}">
        <p14:creationId xmlns:p14="http://schemas.microsoft.com/office/powerpoint/2010/main" val="377096375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CN" err="1"/>
              <a:t>Qmiix</a:t>
            </a:r>
            <a:r>
              <a:rPr lang="en-US" altLang="zh-CN"/>
              <a:t> </a:t>
            </a:r>
            <a:r>
              <a:rPr lang="en-US" altLang="zh-CN" err="1"/>
              <a:t>可以設定多種同步任務來備份檔案</a:t>
            </a:r>
            <a:r>
              <a:rPr lang="zh-CN" altLang="en-US"/>
              <a:t>，甚至是同步到雲端，以即跨軟體的訊息轉發也是可以做到的，讓重複的工作變簡單了呢。</a:t>
            </a:r>
            <a:endParaRPr lang="zh-TW" altLang="en-US"/>
          </a:p>
          <a:p>
            <a:pPr>
              <a:buNone/>
            </a:pPr>
            <a:r>
              <a:rPr lang="zh-CN"/>
              <a:t>Qmiix can set up a variety of synchronization tasks to back up files, even to the cloud, so that cross-software message forwarding is also possible, making repet</a:t>
            </a:r>
            <a:r>
              <a:rPr lang="en-US" altLang="zh-CN" err="1"/>
              <a:t>itiv</a:t>
            </a:r>
            <a:r>
              <a:rPr lang="zh-CN"/>
              <a:t>e tasks easier.</a:t>
            </a:r>
            <a:endParaRPr lang="zh-CN" altLang="en-US"/>
          </a:p>
          <a:p>
            <a:pPr>
              <a:buNone/>
            </a:pPr>
            <a:endParaRPr lang="zh-CN"/>
          </a:p>
          <a:p>
            <a:pPr>
              <a:buNone/>
            </a:pPr>
            <a:endParaRPr lang="zh-CN" altLang="en-US"/>
          </a:p>
        </p:txBody>
      </p:sp>
    </p:spTree>
    <p:extLst>
      <p:ext uri="{BB962C8B-B14F-4D97-AF65-F5344CB8AC3E}">
        <p14:creationId xmlns:p14="http://schemas.microsoft.com/office/powerpoint/2010/main" val="34762349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CN" err="1"/>
              <a:t>Qsync</a:t>
            </a:r>
            <a:r>
              <a:rPr lang="zh-CN" altLang="en-US"/>
              <a:t> 可以輕鬆的將檔案同步到各種裝置上，例如手機，電腦, 雲端，或是另一台NAS中，每一台裝置都可以同步有最新的檔案，讓工作團隊協作更加順暢</a:t>
            </a:r>
            <a:endParaRPr lang="zh-TW" altLang="en-US"/>
          </a:p>
          <a:p>
            <a:pPr>
              <a:buNone/>
            </a:pPr>
            <a:r>
              <a:rPr lang="zh-CN"/>
              <a:t>Qsync can </a:t>
            </a:r>
            <a:r>
              <a:rPr lang="en-US" altLang="zh-CN"/>
              <a:t>e</a:t>
            </a:r>
            <a:r>
              <a:rPr lang="zh-CN"/>
              <a:t>a</a:t>
            </a:r>
            <a:r>
              <a:rPr lang="en-US" altLang="zh-CN"/>
              <a:t>s</a:t>
            </a:r>
            <a:r>
              <a:rPr lang="zh-CN"/>
              <a:t>ily synchronize </a:t>
            </a:r>
            <a:r>
              <a:rPr lang="en-US" altLang="zh-CN"/>
              <a:t>fil</a:t>
            </a:r>
            <a:r>
              <a:rPr lang="zh-CN"/>
              <a:t>es</a:t>
            </a:r>
            <a:r>
              <a:rPr lang="zh-CN" altLang="en-US"/>
              <a:t> </a:t>
            </a:r>
            <a:r>
              <a:rPr lang="zh-CN"/>
              <a:t>to</a:t>
            </a:r>
            <a:r>
              <a:rPr lang="zh-CN" altLang="en-US"/>
              <a:t> </a:t>
            </a:r>
            <a:r>
              <a:rPr lang="en-US" altLang="zh-CN"/>
              <a:t>v</a:t>
            </a:r>
            <a:r>
              <a:rPr lang="zh-CN"/>
              <a:t>a</a:t>
            </a:r>
            <a:r>
              <a:rPr lang="en-US" altLang="zh-CN" err="1"/>
              <a:t>rious</a:t>
            </a:r>
            <a:r>
              <a:rPr lang="zh-CN" altLang="en-US"/>
              <a:t> </a:t>
            </a:r>
            <a:r>
              <a:rPr lang="zh-CN"/>
              <a:t>d</a:t>
            </a:r>
            <a:r>
              <a:rPr lang="en-US" altLang="zh-CN" err="1"/>
              <a:t>evices</a:t>
            </a:r>
            <a:r>
              <a:rPr lang="en-US" altLang="zh-CN"/>
              <a:t>,</a:t>
            </a:r>
            <a:r>
              <a:rPr lang="zh-CN" altLang="en-US"/>
              <a:t> </a:t>
            </a:r>
            <a:r>
              <a:rPr lang="en-US" altLang="zh-CN"/>
              <a:t>such</a:t>
            </a:r>
            <a:r>
              <a:rPr lang="zh-CN"/>
              <a:t> a</a:t>
            </a:r>
            <a:r>
              <a:rPr lang="en-US" altLang="zh-CN"/>
              <a:t>s</a:t>
            </a:r>
            <a:r>
              <a:rPr lang="zh-CN" altLang="en-US"/>
              <a:t> </a:t>
            </a:r>
            <a:r>
              <a:rPr lang="en-US" altLang="zh-CN"/>
              <a:t>m</a:t>
            </a:r>
            <a:r>
              <a:rPr lang="zh-CN"/>
              <a:t>o</a:t>
            </a:r>
            <a:r>
              <a:rPr lang="en-US" altLang="zh-CN"/>
              <a:t>b</a:t>
            </a:r>
            <a:r>
              <a:rPr lang="zh-CN"/>
              <a:t>ile</a:t>
            </a:r>
            <a:r>
              <a:rPr lang="zh-CN" altLang="en-US"/>
              <a:t> </a:t>
            </a:r>
            <a:r>
              <a:rPr lang="en-US" altLang="zh-CN"/>
              <a:t>phone</a:t>
            </a:r>
            <a:r>
              <a:rPr lang="zh-CN"/>
              <a:t>s</a:t>
            </a:r>
            <a:r>
              <a:rPr lang="en-US" altLang="zh-CN"/>
              <a:t>,</a:t>
            </a:r>
            <a:r>
              <a:rPr lang="zh-CN" altLang="en-US"/>
              <a:t> </a:t>
            </a:r>
            <a:r>
              <a:rPr lang="en-US" altLang="zh-CN" err="1"/>
              <a:t>compu</a:t>
            </a:r>
            <a:r>
              <a:rPr lang="zh-CN"/>
              <a:t>t</a:t>
            </a:r>
            <a:r>
              <a:rPr lang="en-US" altLang="zh-CN" err="1"/>
              <a:t>ers</a:t>
            </a:r>
            <a:r>
              <a:rPr lang="en-US" altLang="zh-CN"/>
              <a:t>,</a:t>
            </a:r>
            <a:r>
              <a:rPr lang="zh-CN" altLang="en-US"/>
              <a:t> </a:t>
            </a:r>
            <a:r>
              <a:rPr lang="en-US" altLang="zh-CN"/>
              <a:t>clouds,</a:t>
            </a:r>
            <a:r>
              <a:rPr lang="zh-CN" altLang="en-US"/>
              <a:t> </a:t>
            </a:r>
            <a:r>
              <a:rPr lang="en-US" altLang="zh-CN"/>
              <a:t>and</a:t>
            </a:r>
            <a:r>
              <a:rPr lang="zh-CN" altLang="en-US"/>
              <a:t> </a:t>
            </a:r>
            <a:r>
              <a:rPr lang="zh-CN"/>
              <a:t>o</a:t>
            </a:r>
            <a:r>
              <a:rPr lang="en-US" altLang="zh-CN" err="1"/>
              <a:t>ther</a:t>
            </a:r>
            <a:r>
              <a:rPr lang="zh-CN" altLang="en-US"/>
              <a:t> </a:t>
            </a:r>
            <a:r>
              <a:rPr lang="en-US" altLang="zh-CN"/>
              <a:t>NAS.</a:t>
            </a:r>
            <a:r>
              <a:rPr lang="zh-CN" altLang="en-US"/>
              <a:t> </a:t>
            </a:r>
            <a:r>
              <a:rPr lang="en-US" altLang="zh-CN"/>
              <a:t>Each</a:t>
            </a:r>
            <a:r>
              <a:rPr lang="zh-CN"/>
              <a:t> device</a:t>
            </a:r>
            <a:r>
              <a:rPr lang="zh-CN" altLang="en-US"/>
              <a:t> </a:t>
            </a:r>
            <a:r>
              <a:rPr lang="en-US" altLang="zh-CN"/>
              <a:t>can</a:t>
            </a:r>
            <a:r>
              <a:rPr lang="zh-CN" altLang="en-US"/>
              <a:t> </a:t>
            </a:r>
            <a:r>
              <a:rPr lang="zh-CN"/>
              <a:t>s</a:t>
            </a:r>
            <a:r>
              <a:rPr lang="en-US" altLang="zh-CN" err="1"/>
              <a:t>yn</a:t>
            </a:r>
            <a:r>
              <a:rPr lang="zh-CN"/>
              <a:t>c</a:t>
            </a:r>
            <a:r>
              <a:rPr lang="en-US" altLang="zh-CN" err="1"/>
              <a:t>hr</a:t>
            </a:r>
            <a:r>
              <a:rPr lang="zh-CN"/>
              <a:t>on</a:t>
            </a:r>
            <a:r>
              <a:rPr lang="en-US" altLang="zh-CN" err="1"/>
              <a:t>ize</a:t>
            </a:r>
            <a:r>
              <a:rPr lang="zh-CN" altLang="en-US"/>
              <a:t> </a:t>
            </a:r>
            <a:r>
              <a:rPr lang="en-US" altLang="zh-CN" err="1"/>
              <a:t>th</a:t>
            </a:r>
            <a:r>
              <a:rPr lang="zh-CN"/>
              <a:t>e</a:t>
            </a:r>
            <a:r>
              <a:rPr lang="zh-CN" altLang="en-US"/>
              <a:t> </a:t>
            </a:r>
            <a:r>
              <a:rPr lang="en-US" altLang="zh-CN"/>
              <a:t>la</a:t>
            </a:r>
            <a:r>
              <a:rPr lang="zh-CN"/>
              <a:t>te</a:t>
            </a:r>
            <a:r>
              <a:rPr lang="en-US" altLang="zh-CN"/>
              <a:t>s</a:t>
            </a:r>
            <a:r>
              <a:rPr lang="zh-CN"/>
              <a:t>t</a:t>
            </a:r>
            <a:r>
              <a:rPr lang="zh-CN" altLang="en-US"/>
              <a:t> </a:t>
            </a:r>
            <a:r>
              <a:rPr lang="en-US" altLang="zh-CN"/>
              <a:t>files,</a:t>
            </a:r>
            <a:r>
              <a:rPr lang="zh-CN" altLang="en-US"/>
              <a:t> </a:t>
            </a:r>
            <a:r>
              <a:rPr lang="en-US" altLang="zh-CN"/>
              <a:t>all</a:t>
            </a:r>
            <a:r>
              <a:rPr lang="zh-CN"/>
              <a:t>o</a:t>
            </a:r>
            <a:r>
              <a:rPr lang="en-US" altLang="zh-CN"/>
              <a:t>wing</a:t>
            </a:r>
            <a:r>
              <a:rPr lang="zh-CN"/>
              <a:t> the </a:t>
            </a:r>
            <a:r>
              <a:rPr lang="en-US" altLang="zh-CN"/>
              <a:t>work</a:t>
            </a:r>
            <a:r>
              <a:rPr lang="zh-CN" altLang="en-US"/>
              <a:t> </a:t>
            </a:r>
            <a:r>
              <a:rPr lang="en-US" altLang="zh-CN"/>
              <a:t>with</a:t>
            </a:r>
            <a:r>
              <a:rPr lang="zh-CN" altLang="en-US"/>
              <a:t> </a:t>
            </a:r>
            <a:r>
              <a:rPr lang="en-US" altLang="zh-CN"/>
              <a:t>your</a:t>
            </a:r>
            <a:r>
              <a:rPr lang="zh-CN" altLang="en-US"/>
              <a:t> </a:t>
            </a:r>
            <a:r>
              <a:rPr lang="en-US" altLang="zh-CN"/>
              <a:t>team</a:t>
            </a:r>
            <a:r>
              <a:rPr lang="zh-CN" altLang="en-US"/>
              <a:t> </a:t>
            </a:r>
            <a:r>
              <a:rPr lang="en-US" altLang="zh-CN"/>
              <a:t>more</a:t>
            </a:r>
            <a:r>
              <a:rPr lang="zh-CN" altLang="en-US"/>
              <a:t> </a:t>
            </a:r>
            <a:r>
              <a:rPr lang="en-US" altLang="zh-CN"/>
              <a:t>smoothly</a:t>
            </a:r>
            <a:r>
              <a:rPr lang="zh-CN"/>
              <a:t>.</a:t>
            </a:r>
          </a:p>
          <a:p>
            <a:pPr>
              <a:buNone/>
            </a:pPr>
            <a:endParaRPr lang="zh-CN" altLang="en-US"/>
          </a:p>
        </p:txBody>
      </p:sp>
    </p:spTree>
    <p:extLst>
      <p:ext uri="{BB962C8B-B14F-4D97-AF65-F5344CB8AC3E}">
        <p14:creationId xmlns:p14="http://schemas.microsoft.com/office/powerpoint/2010/main" val="40338448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CN" err="1"/>
              <a:t>除了上述多樣化的功能外，有更多的應用等著你去探索，只需於QTS系統中首頁進行查詢</a:t>
            </a:r>
            <a:r>
              <a:rPr lang="en-US" altLang="zh-CN"/>
              <a:t>，</a:t>
            </a:r>
            <a:r>
              <a:rPr lang="ja-JP" altLang="zh-CN"/>
              <a:t>或於</a:t>
            </a:r>
            <a:r>
              <a:rPr lang="en-US"/>
              <a:t>QNAP</a:t>
            </a:r>
            <a:r>
              <a:rPr lang="ja-JP" altLang="en-US"/>
              <a:t>官網搜，皆可找到豐富的應用程式。</a:t>
            </a:r>
            <a:endParaRPr lang="en-US" altLang="zh-CN"/>
          </a:p>
          <a:p>
            <a:pPr>
              <a:buNone/>
            </a:pPr>
            <a:r>
              <a:rPr lang="ja-JP"/>
              <a:t>In addition to the above-mentioned diversified functions, there are more applications waiting for you to explore. Just link the QTS system or search on the QNAP official website to find a wealth of applications.</a:t>
            </a:r>
          </a:p>
          <a:p>
            <a:pPr>
              <a:buNone/>
            </a:pPr>
            <a:endParaRPr lang="zh-CN" altLang="en-US"/>
          </a:p>
        </p:txBody>
      </p:sp>
    </p:spTree>
    <p:extLst>
      <p:ext uri="{BB962C8B-B14F-4D97-AF65-F5344CB8AC3E}">
        <p14:creationId xmlns:p14="http://schemas.microsoft.com/office/powerpoint/2010/main" val="3988743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CN"/>
              <a:t>TS-233是最經濟實惠的選擇，支援兩</a:t>
            </a:r>
            <a:r>
              <a:rPr lang="zh-TW" altLang="en-US"/>
              <a:t>個</a:t>
            </a:r>
            <a:r>
              <a:rPr lang="en-US" altLang="zh-CN"/>
              <a:t>SATA 3.5”</a:t>
            </a:r>
            <a:r>
              <a:rPr lang="zh-TW" altLang="en-US"/>
              <a:t>磁碟插槽</a:t>
            </a:r>
            <a:r>
              <a:rPr lang="en-US" altLang="zh-CN"/>
              <a:t>，</a:t>
            </a:r>
            <a:r>
              <a:rPr lang="en-US" altLang="zh-CN" err="1"/>
              <a:t>除了家用以外，也可當作小型公司的資料儲存</a:t>
            </a:r>
            <a:r>
              <a:rPr lang="zh-TW" altLang="en-US"/>
              <a:t>，更支援</a:t>
            </a:r>
            <a:r>
              <a:rPr lang="en-US" altLang="zh-CN" err="1"/>
              <a:t>支援RAID</a:t>
            </a:r>
            <a:r>
              <a:rPr lang="en-US" altLang="zh-CN"/>
              <a:t> 1</a:t>
            </a:r>
            <a:r>
              <a:rPr lang="zh-TW" altLang="en-US"/>
              <a:t>。</a:t>
            </a:r>
            <a:endParaRPr lang="en-US" altLang="zh-CN"/>
          </a:p>
          <a:p>
            <a:pPr>
              <a:buNone/>
            </a:pPr>
            <a:r>
              <a:rPr lang="en-US"/>
              <a:t>TS-233 is the most economical choice. It supports two SATA 3.5” disk slots. Besides home use, it can also be used as data storage for small companies and supports RAID 1.</a:t>
            </a:r>
            <a:endParaRPr lang="zh-CN" altLang="en-US"/>
          </a:p>
        </p:txBody>
      </p:sp>
    </p:spTree>
    <p:extLst>
      <p:ext uri="{BB962C8B-B14F-4D97-AF65-F5344CB8AC3E}">
        <p14:creationId xmlns:p14="http://schemas.microsoft.com/office/powerpoint/2010/main" val="25825764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t>簡報的尾聲，我為大家整理一下TS-233 NAS的應用場景。儲存照片並透過AI分類管理，影片創作者可儲存影片，家庭或小型辦公室可設置監控系統，並提供多媒體串流播放的能力。</a:t>
            </a:r>
          </a:p>
          <a:p>
            <a:pPr>
              <a:buNone/>
            </a:pPr>
            <a:r>
              <a:rPr lang="en-US"/>
              <a:t>At the end of the briefing, I will sort out the application scenarios of</a:t>
            </a:r>
            <a:r>
              <a:rPr lang="en-US" altLang="zh-TW"/>
              <a:t> </a:t>
            </a:r>
            <a:r>
              <a:rPr lang="en-US"/>
              <a:t>TS-233 NAS for everyone. From the top left. First: Store photos and manage them through AI classification. Second: film creators can store videos, Third: home or small offices can set up monitoring systems. Last one: NAS provides multimedia streaming capabilities.</a:t>
            </a:r>
          </a:p>
          <a:p>
            <a:pPr>
              <a:buNone/>
            </a:pPr>
            <a:endParaRPr lang="zh-CN"/>
          </a:p>
        </p:txBody>
      </p:sp>
    </p:spTree>
    <p:extLst>
      <p:ext uri="{BB962C8B-B14F-4D97-AF65-F5344CB8AC3E}">
        <p14:creationId xmlns:p14="http://schemas.microsoft.com/office/powerpoint/2010/main" val="404273914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
        <p:cNvGrpSpPr/>
        <p:nvPr/>
      </p:nvGrpSpPr>
      <p:grpSpPr>
        <a:xfrm>
          <a:off x="0" y="0"/>
          <a:ext cx="0" cy="0"/>
          <a:chOff x="0" y="0"/>
          <a:chExt cx="0" cy="0"/>
        </a:xfrm>
      </p:grpSpPr>
      <p:sp>
        <p:nvSpPr>
          <p:cNvPr id="471" name="Google Shape;471;g7a3de6cf2c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2" name="Google Shape;472;g7a3de6cf2c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a:t>Thank you for watching the TS-233 NAS live streaming. I’m Jerry. See you next time. bye</a:t>
            </a:r>
          </a:p>
          <a:p>
            <a:pPr marL="0" marR="0" lvl="0" indent="0" algn="l" defTabSz="914400">
              <a:lnSpc>
                <a:spcPct val="100000"/>
              </a:lnSpc>
              <a:spcBef>
                <a:spcPts val="0"/>
              </a:spcBef>
              <a:spcAft>
                <a:spcPts val="0"/>
              </a:spcAft>
              <a:buNone/>
              <a:tabLst/>
              <a:defRPr/>
            </a:pPr>
            <a:r>
              <a:rPr lang="ja-JP"/>
              <a:t>謝謝大家觀看TS-</a:t>
            </a:r>
            <a:r>
              <a:rPr lang="en-US"/>
              <a:t>2</a:t>
            </a:r>
            <a:r>
              <a:rPr lang="ja-JP"/>
              <a:t>33 NAS直播，我是Jerry，下次再見。</a:t>
            </a:r>
            <a:endParaRPr lang="en-US"/>
          </a:p>
          <a:p>
            <a:pPr marL="0" indent="0">
              <a:buNone/>
            </a:pPr>
            <a:endParaRPr lang="en-US"/>
          </a:p>
          <a:p>
            <a:pPr marL="0" indent="0">
              <a:buNone/>
            </a:pPr>
            <a:endParaRPr lang="ja-JP"/>
          </a:p>
          <a:p>
            <a:pPr marL="0" indent="0">
              <a:buNone/>
            </a:pPr>
            <a:r>
              <a:rPr lang="ja-JP"/>
              <a:t>TS-233</a:t>
            </a:r>
            <a:endParaRPr lang="en-US"/>
          </a:p>
          <a:p>
            <a:pPr marL="0" indent="0">
              <a:buNone/>
            </a:pPr>
            <a:r>
              <a:rPr lang="en-US"/>
              <a:t>Is </a:t>
            </a:r>
            <a:r>
              <a:rPr lang="ja-JP"/>
              <a:t>Your best choice</a:t>
            </a:r>
            <a:r>
              <a:rPr lang="en-US"/>
              <a:t>!</a:t>
            </a:r>
            <a:endParaRPr lang="ja-JP"/>
          </a:p>
          <a:p>
            <a:pPr marL="0" indent="0">
              <a:buNone/>
            </a:pPr>
            <a:r>
              <a:rPr lang="ja-JP"/>
              <a:t>Copyright © 2021 QNAP Systems, Inc. All rights reserved. QNAP® and other names of QNAP Products are proprietary marks or registered trademarks of QNAP Systems, Inc. Other products and company names mentioned herein are trademarks of their respective holders.</a:t>
            </a:r>
            <a:endParaRPr lang="zh-TW"/>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jpe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hidden="1"/>
          <p:cNvSpPr txBox="1">
            <a:spLocks noGrp="1"/>
          </p:cNvSpPr>
          <p:nvPr>
            <p:ph type="ctrTitle"/>
          </p:nvPr>
        </p:nvSpPr>
        <p:spPr>
          <a:xfrm>
            <a:off x="1642250" y="1870875"/>
            <a:ext cx="5804400" cy="1221300"/>
          </a:xfrm>
          <a:prstGeom prst="rect">
            <a:avLst/>
          </a:prstGeom>
        </p:spPr>
        <p:txBody>
          <a:bodyPr spcFirstLastPara="1" wrap="square" lIns="91425" tIns="91425" rIns="91425" bIns="91425" anchor="ctr" anchorCtr="0">
            <a:noAutofit/>
          </a:bodyPr>
          <a:lstStyle>
            <a:lvl1pPr lvl="0" algn="ctr">
              <a:lnSpc>
                <a:spcPct val="90000"/>
              </a:lnSpc>
              <a:spcBef>
                <a:spcPts val="0"/>
              </a:spcBef>
              <a:spcAft>
                <a:spcPts val="0"/>
              </a:spcAft>
              <a:buClr>
                <a:srgbClr val="191919"/>
              </a:buClr>
              <a:buSzPts val="5200"/>
              <a:buNone/>
              <a:defRPr sz="4800">
                <a:latin typeface="Orbitron Black"/>
                <a:ea typeface="Orbitron Black"/>
                <a:cs typeface="Orbitron Black"/>
                <a:sym typeface="Orbitron Black"/>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hidden="1"/>
          <p:cNvSpPr txBox="1">
            <a:spLocks noGrp="1"/>
          </p:cNvSpPr>
          <p:nvPr>
            <p:ph type="subTitle" idx="1"/>
          </p:nvPr>
        </p:nvSpPr>
        <p:spPr>
          <a:xfrm>
            <a:off x="2392500" y="3238050"/>
            <a:ext cx="4359000" cy="4095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sz="18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grpSp>
        <p:nvGrpSpPr>
          <p:cNvPr id="2" name="群組 1" hidden="1">
            <a:extLst>
              <a:ext uri="{FF2B5EF4-FFF2-40B4-BE49-F238E27FC236}">
                <a16:creationId xmlns:a16="http://schemas.microsoft.com/office/drawing/2014/main" id="{8EF5E2B0-A3D8-484B-A140-A77F66D22FC9}"/>
              </a:ext>
            </a:extLst>
          </p:cNvPr>
          <p:cNvGrpSpPr/>
          <p:nvPr userDrawn="1"/>
        </p:nvGrpSpPr>
        <p:grpSpPr>
          <a:xfrm>
            <a:off x="-1777700" y="-3861800"/>
            <a:ext cx="12413575" cy="11019451"/>
            <a:chOff x="-1777700" y="-3861800"/>
            <a:chExt cx="12413575" cy="11019451"/>
          </a:xfrm>
        </p:grpSpPr>
        <p:sp>
          <p:nvSpPr>
            <p:cNvPr id="11" name="Google Shape;11;p2"/>
            <p:cNvSpPr/>
            <p:nvPr/>
          </p:nvSpPr>
          <p:spPr>
            <a:xfrm>
              <a:off x="2509175" y="-3861800"/>
              <a:ext cx="4830000" cy="4830300"/>
            </a:xfrm>
            <a:prstGeom prst="ellipse">
              <a:avLst/>
            </a:prstGeom>
            <a:solidFill>
              <a:schemeClr val="dk2"/>
            </a:solidFill>
            <a:ln>
              <a:noFill/>
            </a:ln>
            <a:effectLst>
              <a:outerShdw blurRad="57150" dist="19050" dir="5400000" algn="bl" rotWithShape="0">
                <a:schemeClr val="accent1">
                  <a:alpha val="42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7446650" y="3964738"/>
              <a:ext cx="1260600" cy="1260600"/>
            </a:xfrm>
            <a:prstGeom prst="ellipse">
              <a:avLst/>
            </a:prstGeom>
            <a:gradFill>
              <a:gsLst>
                <a:gs pos="0">
                  <a:srgbClr val="8DF1FF"/>
                </a:gs>
                <a:gs pos="30000">
                  <a:srgbClr val="F2CEFF"/>
                </a:gs>
                <a:gs pos="100000">
                  <a:srgbClr val="0445FF"/>
                </a:gs>
              </a:gsLst>
              <a:lin ang="8100019" scaled="0"/>
            </a:gradFill>
            <a:ln>
              <a:noFill/>
            </a:ln>
            <a:effectLst>
              <a:outerShdw blurRad="57150" dist="19050" dir="5400000" algn="bl" rotWithShape="0">
                <a:srgbClr val="4877FF">
                  <a:alpha val="76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1777700" y="1816800"/>
              <a:ext cx="3524100" cy="3524100"/>
            </a:xfrm>
            <a:prstGeom prst="ellipse">
              <a:avLst/>
            </a:prstGeom>
            <a:gradFill>
              <a:gsLst>
                <a:gs pos="0">
                  <a:srgbClr val="8DF1FF"/>
                </a:gs>
                <a:gs pos="30000">
                  <a:srgbClr val="F2CEFF"/>
                </a:gs>
                <a:gs pos="100000">
                  <a:srgbClr val="0445FF"/>
                </a:gs>
              </a:gsLst>
              <a:lin ang="8100019" scaled="0"/>
            </a:gradFill>
            <a:ln>
              <a:noFill/>
            </a:ln>
            <a:effectLst>
              <a:outerShdw blurRad="57150" dist="19050" dir="5400000" algn="bl" rotWithShape="0">
                <a:schemeClr val="accent1">
                  <a:alpha val="42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7111775" y="-1569850"/>
              <a:ext cx="3524100" cy="3524100"/>
            </a:xfrm>
            <a:prstGeom prst="ellipse">
              <a:avLst/>
            </a:prstGeom>
            <a:gradFill>
              <a:gsLst>
                <a:gs pos="0">
                  <a:srgbClr val="8DF1FF"/>
                </a:gs>
                <a:gs pos="30000">
                  <a:srgbClr val="F2CEFF"/>
                </a:gs>
                <a:gs pos="100000">
                  <a:srgbClr val="0445FF"/>
                </a:gs>
              </a:gsLst>
              <a:lin ang="8100019" scaled="0"/>
            </a:gradFill>
            <a:ln>
              <a:noFill/>
            </a:ln>
            <a:effectLst>
              <a:outerShdw blurRad="57150" dist="19050" dir="5400000" algn="bl" rotWithShape="0">
                <a:schemeClr val="accent1">
                  <a:alpha val="42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5" name="Google Shape;15;p2"/>
            <p:cNvPicPr preferRelativeResize="0"/>
            <p:nvPr/>
          </p:nvPicPr>
          <p:blipFill rotWithShape="1">
            <a:blip r:embed="rId2">
              <a:alphaModFix/>
            </a:blip>
            <a:srcRect l="7340" r="4538" b="19768"/>
            <a:stretch/>
          </p:blipFill>
          <p:spPr>
            <a:xfrm rot="-9134663" flipH="1">
              <a:off x="-1755148" y="3031026"/>
              <a:ext cx="5981304" cy="4126625"/>
            </a:xfrm>
            <a:prstGeom prst="rect">
              <a:avLst/>
            </a:prstGeom>
            <a:noFill/>
            <a:ln>
              <a:noFill/>
            </a:ln>
          </p:spPr>
        </p:pic>
        <p:pic>
          <p:nvPicPr>
            <p:cNvPr id="16" name="Google Shape;16;p2"/>
            <p:cNvPicPr preferRelativeResize="0"/>
            <p:nvPr/>
          </p:nvPicPr>
          <p:blipFill rotWithShape="1">
            <a:blip r:embed="rId2">
              <a:alphaModFix/>
            </a:blip>
            <a:srcRect l="7340" r="4538" b="19768"/>
            <a:stretch/>
          </p:blipFill>
          <p:spPr>
            <a:xfrm rot="2359540" flipH="1">
              <a:off x="6573591" y="-1878314"/>
              <a:ext cx="3498423" cy="2413614"/>
            </a:xfrm>
            <a:prstGeom prst="rect">
              <a:avLst/>
            </a:prstGeom>
            <a:noFill/>
            <a:ln>
              <a:noFill/>
            </a:ln>
          </p:spPr>
        </p:pic>
        <p:pic>
          <p:nvPicPr>
            <p:cNvPr id="17" name="Google Shape;17;p2"/>
            <p:cNvPicPr preferRelativeResize="0"/>
            <p:nvPr/>
          </p:nvPicPr>
          <p:blipFill rotWithShape="1">
            <a:blip r:embed="rId2">
              <a:alphaModFix/>
            </a:blip>
            <a:srcRect l="7340" r="4538" b="19768"/>
            <a:stretch/>
          </p:blipFill>
          <p:spPr>
            <a:xfrm rot="8099997" flipH="1">
              <a:off x="906367" y="-2284251"/>
              <a:ext cx="4111489" cy="2836579"/>
            </a:xfrm>
            <a:prstGeom prst="rect">
              <a:avLst/>
            </a:prstGeom>
            <a:noFill/>
            <a:ln>
              <a:noFill/>
            </a:ln>
          </p:spPr>
        </p:pic>
        <p:pic>
          <p:nvPicPr>
            <p:cNvPr id="18" name="Google Shape;18;p2"/>
            <p:cNvPicPr preferRelativeResize="0"/>
            <p:nvPr/>
          </p:nvPicPr>
          <p:blipFill rotWithShape="1">
            <a:blip r:embed="rId2">
              <a:alphaModFix/>
            </a:blip>
            <a:srcRect l="7340" r="4538" b="19768"/>
            <a:stretch/>
          </p:blipFill>
          <p:spPr>
            <a:xfrm rot="7200074" flipH="1">
              <a:off x="6735534" y="2930973"/>
              <a:ext cx="4276576" cy="2950509"/>
            </a:xfrm>
            <a:prstGeom prst="rect">
              <a:avLst/>
            </a:prstGeom>
            <a:noFill/>
            <a:ln>
              <a:noFill/>
            </a:ln>
          </p:spPr>
        </p:pic>
        <p:pic>
          <p:nvPicPr>
            <p:cNvPr id="19" name="Google Shape;19;p2"/>
            <p:cNvPicPr preferRelativeResize="0"/>
            <p:nvPr/>
          </p:nvPicPr>
          <p:blipFill>
            <a:blip r:embed="rId3">
              <a:alphaModFix/>
            </a:blip>
            <a:stretch>
              <a:fillRect/>
            </a:stretch>
          </p:blipFill>
          <p:spPr>
            <a:xfrm rot="2051224">
              <a:off x="7536343" y="152779"/>
              <a:ext cx="709013" cy="537293"/>
            </a:xfrm>
            <a:prstGeom prst="rect">
              <a:avLst/>
            </a:prstGeom>
            <a:noFill/>
            <a:ln>
              <a:noFill/>
            </a:ln>
          </p:spPr>
        </p:pic>
        <p:sp>
          <p:nvSpPr>
            <p:cNvPr id="20" name="Google Shape;20;p2"/>
            <p:cNvSpPr/>
            <p:nvPr/>
          </p:nvSpPr>
          <p:spPr>
            <a:xfrm>
              <a:off x="-680625" y="-262950"/>
              <a:ext cx="1633500" cy="1633500"/>
            </a:xfrm>
            <a:prstGeom prst="ellipse">
              <a:avLst/>
            </a:prstGeom>
            <a:solidFill>
              <a:schemeClr val="dk2"/>
            </a:solidFill>
            <a:ln>
              <a:noFill/>
            </a:ln>
            <a:effectLst>
              <a:outerShdw blurRad="57150" dist="19050" dir="5400000" algn="bl" rotWithShape="0">
                <a:schemeClr val="accent1">
                  <a:alpha val="42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 name="圖片 3">
            <a:extLst>
              <a:ext uri="{FF2B5EF4-FFF2-40B4-BE49-F238E27FC236}">
                <a16:creationId xmlns:a16="http://schemas.microsoft.com/office/drawing/2014/main" id="{52EFD9D7-E5AC-40A3-852D-57226896A2E1}"/>
              </a:ext>
            </a:extLst>
          </p:cNvPr>
          <p:cNvPicPr>
            <a:picLocks noChangeAspect="1"/>
          </p:cNvPicPr>
          <p:nvPr userDrawn="1"/>
        </p:nvPicPr>
        <p:blipFill>
          <a:blip r:embed="rId4"/>
          <a:srcRect/>
          <a:stretch/>
        </p:blipFill>
        <p:spPr>
          <a:xfrm>
            <a:off x="0" y="0"/>
            <a:ext cx="9144000" cy="51435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userDrawn="1">
  <p:cSld name="TITLE_AND_TWO_COLUMNS">
    <p:spTree>
      <p:nvGrpSpPr>
        <p:cNvPr id="1" name="Shape 34"/>
        <p:cNvGrpSpPr/>
        <p:nvPr/>
      </p:nvGrpSpPr>
      <p:grpSpPr>
        <a:xfrm>
          <a:off x="0" y="0"/>
          <a:ext cx="0" cy="0"/>
          <a:chOff x="0" y="0"/>
          <a:chExt cx="0" cy="0"/>
        </a:xfrm>
      </p:grpSpPr>
      <p:pic>
        <p:nvPicPr>
          <p:cNvPr id="3" name="圖片 2" descr="一張含有 光, 黑暗 的圖片&#10;&#10;自動產生的描述">
            <a:extLst>
              <a:ext uri="{FF2B5EF4-FFF2-40B4-BE49-F238E27FC236}">
                <a16:creationId xmlns:a16="http://schemas.microsoft.com/office/drawing/2014/main" id="{B5AE96CC-345A-4C19-912F-F31D4E17C9AC}"/>
              </a:ext>
            </a:extLst>
          </p:cNvPr>
          <p:cNvPicPr>
            <a:picLocks noChangeAspect="1"/>
          </p:cNvPicPr>
          <p:nvPr userDrawn="1"/>
        </p:nvPicPr>
        <p:blipFill>
          <a:blip r:embed="rId2"/>
          <a:stretch>
            <a:fillRect/>
          </a:stretch>
        </p:blipFill>
        <p:spPr>
          <a:xfrm>
            <a:off x="0" y="0"/>
            <a:ext cx="9144000" cy="5143500"/>
          </a:xfrm>
          <a:prstGeom prst="rect">
            <a:avLst/>
          </a:prstGeom>
        </p:spPr>
      </p:pic>
      <p:sp>
        <p:nvSpPr>
          <p:cNvPr id="44" name="Google Shape;44;p5"/>
          <p:cNvSpPr txBox="1">
            <a:spLocks noGrp="1"/>
          </p:cNvSpPr>
          <p:nvPr>
            <p:ph type="title"/>
          </p:nvPr>
        </p:nvSpPr>
        <p:spPr>
          <a:xfrm>
            <a:off x="720000" y="265500"/>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300"/>
              <a:buNone/>
              <a:defRPr sz="4000">
                <a:solidFill>
                  <a:schemeClr val="bg1"/>
                </a:solidFill>
                <a:latin typeface="微軟正黑體" panose="020B0604030504040204" pitchFamily="34" charset="-120"/>
                <a:ea typeface="微軟正黑體" panose="020B0604030504040204" pitchFamily="34" charset="-120"/>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preserve="1" userDrawn="1">
  <p:cSld name="1_Title and two columns">
    <p:spTree>
      <p:nvGrpSpPr>
        <p:cNvPr id="1" name="Shape 34"/>
        <p:cNvGrpSpPr/>
        <p:nvPr/>
      </p:nvGrpSpPr>
      <p:grpSpPr>
        <a:xfrm>
          <a:off x="0" y="0"/>
          <a:ext cx="0" cy="0"/>
          <a:chOff x="0" y="0"/>
          <a:chExt cx="0" cy="0"/>
        </a:xfrm>
      </p:grpSpPr>
      <p:pic>
        <p:nvPicPr>
          <p:cNvPr id="3" name="圖片 2">
            <a:extLst>
              <a:ext uri="{FF2B5EF4-FFF2-40B4-BE49-F238E27FC236}">
                <a16:creationId xmlns:a16="http://schemas.microsoft.com/office/drawing/2014/main" id="{B5AE96CC-345A-4C19-912F-F31D4E17C9AC}"/>
              </a:ext>
            </a:extLst>
          </p:cNvPr>
          <p:cNvPicPr>
            <a:picLocks noChangeAspect="1"/>
          </p:cNvPicPr>
          <p:nvPr userDrawn="1"/>
        </p:nvPicPr>
        <p:blipFill>
          <a:blip r:embed="rId2"/>
          <a:srcRect/>
          <a:stretch/>
        </p:blipFill>
        <p:spPr>
          <a:xfrm>
            <a:off x="0" y="0"/>
            <a:ext cx="9144000" cy="5143500"/>
          </a:xfrm>
          <a:prstGeom prst="rect">
            <a:avLst/>
          </a:prstGeom>
        </p:spPr>
      </p:pic>
      <p:sp>
        <p:nvSpPr>
          <p:cNvPr id="44" name="Google Shape;44;p5"/>
          <p:cNvSpPr txBox="1">
            <a:spLocks noGrp="1"/>
          </p:cNvSpPr>
          <p:nvPr>
            <p:ph type="title"/>
          </p:nvPr>
        </p:nvSpPr>
        <p:spPr>
          <a:xfrm>
            <a:off x="720000" y="265500"/>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300"/>
              <a:buNone/>
              <a:defRPr sz="4000">
                <a:solidFill>
                  <a:schemeClr val="bg1"/>
                </a:solidFill>
                <a:latin typeface="微軟正黑體" panose="020B0604030504040204" pitchFamily="34" charset="-120"/>
                <a:ea typeface="微軟正黑體" panose="020B0604030504040204" pitchFamily="34" charset="-120"/>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extLst>
      <p:ext uri="{BB962C8B-B14F-4D97-AF65-F5344CB8AC3E}">
        <p14:creationId xmlns:p14="http://schemas.microsoft.com/office/powerpoint/2010/main" val="410013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preserve="1" userDrawn="1">
  <p:cSld name="1_Title and two columns">
    <p:spTree>
      <p:nvGrpSpPr>
        <p:cNvPr id="1" name="Shape 34"/>
        <p:cNvGrpSpPr/>
        <p:nvPr/>
      </p:nvGrpSpPr>
      <p:grpSpPr>
        <a:xfrm>
          <a:off x="0" y="0"/>
          <a:ext cx="0" cy="0"/>
          <a:chOff x="0" y="0"/>
          <a:chExt cx="0" cy="0"/>
        </a:xfrm>
      </p:grpSpPr>
      <p:pic>
        <p:nvPicPr>
          <p:cNvPr id="3" name="圖片 2">
            <a:extLst>
              <a:ext uri="{FF2B5EF4-FFF2-40B4-BE49-F238E27FC236}">
                <a16:creationId xmlns:a16="http://schemas.microsoft.com/office/drawing/2014/main" id="{B5AE96CC-345A-4C19-912F-F31D4E17C9AC}"/>
              </a:ext>
            </a:extLst>
          </p:cNvPr>
          <p:cNvPicPr>
            <a:picLocks noChangeAspect="1"/>
          </p:cNvPicPr>
          <p:nvPr userDrawn="1"/>
        </p:nvPicPr>
        <p:blipFill>
          <a:blip r:embed="rId2"/>
          <a:srcRect/>
          <a:stretch/>
        </p:blipFill>
        <p:spPr>
          <a:xfrm>
            <a:off x="0" y="0"/>
            <a:ext cx="9144000" cy="5143500"/>
          </a:xfrm>
          <a:prstGeom prst="rect">
            <a:avLst/>
          </a:prstGeom>
        </p:spPr>
      </p:pic>
      <p:sp>
        <p:nvSpPr>
          <p:cNvPr id="44" name="Google Shape;44;p5"/>
          <p:cNvSpPr txBox="1">
            <a:spLocks noGrp="1"/>
          </p:cNvSpPr>
          <p:nvPr>
            <p:ph type="title"/>
          </p:nvPr>
        </p:nvSpPr>
        <p:spPr>
          <a:xfrm>
            <a:off x="720000" y="265500"/>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300"/>
              <a:buNone/>
              <a:defRPr sz="4000">
                <a:solidFill>
                  <a:schemeClr val="bg1"/>
                </a:solidFill>
                <a:latin typeface="微軟正黑體" panose="020B0604030504040204" pitchFamily="34" charset="-120"/>
                <a:ea typeface="微軟正黑體" panose="020B0604030504040204" pitchFamily="34" charset="-120"/>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extLst>
      <p:ext uri="{BB962C8B-B14F-4D97-AF65-F5344CB8AC3E}">
        <p14:creationId xmlns:p14="http://schemas.microsoft.com/office/powerpoint/2010/main" val="2300215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wo columns" preserve="1" userDrawn="1">
  <p:cSld name="1_Title and two columns">
    <p:spTree>
      <p:nvGrpSpPr>
        <p:cNvPr id="1" name="Shape 34"/>
        <p:cNvGrpSpPr/>
        <p:nvPr/>
      </p:nvGrpSpPr>
      <p:grpSpPr>
        <a:xfrm>
          <a:off x="0" y="0"/>
          <a:ext cx="0" cy="0"/>
          <a:chOff x="0" y="0"/>
          <a:chExt cx="0" cy="0"/>
        </a:xfrm>
      </p:grpSpPr>
      <p:pic>
        <p:nvPicPr>
          <p:cNvPr id="15" name="圖片 14" descr="一張含有 文字, 室內 的圖片&#10;&#10;自動產生的描述">
            <a:extLst>
              <a:ext uri="{FF2B5EF4-FFF2-40B4-BE49-F238E27FC236}">
                <a16:creationId xmlns:a16="http://schemas.microsoft.com/office/drawing/2014/main" id="{57FD907D-2A72-4C7F-9BBC-2D692EAF7823}"/>
              </a:ext>
            </a:extLst>
          </p:cNvPr>
          <p:cNvPicPr>
            <a:picLocks noChangeAspect="1"/>
          </p:cNvPicPr>
          <p:nvPr userDrawn="1"/>
        </p:nvPicPr>
        <p:blipFill>
          <a:blip r:embed="rId2"/>
          <a:stretch>
            <a:fillRect/>
          </a:stretch>
        </p:blipFill>
        <p:spPr>
          <a:xfrm>
            <a:off x="0" y="0"/>
            <a:ext cx="9144000" cy="5143500"/>
          </a:xfrm>
          <a:prstGeom prst="rect">
            <a:avLst/>
          </a:prstGeom>
        </p:spPr>
      </p:pic>
      <p:pic>
        <p:nvPicPr>
          <p:cNvPr id="4" name="圖片 3">
            <a:extLst>
              <a:ext uri="{FF2B5EF4-FFF2-40B4-BE49-F238E27FC236}">
                <a16:creationId xmlns:a16="http://schemas.microsoft.com/office/drawing/2014/main" id="{0A0E4164-2D3A-4609-8EF3-03733C60A2B4}"/>
              </a:ext>
            </a:extLst>
          </p:cNvPr>
          <p:cNvPicPr>
            <a:picLocks noChangeAspect="1"/>
          </p:cNvPicPr>
          <p:nvPr userDrawn="1"/>
        </p:nvPicPr>
        <p:blipFill>
          <a:blip r:embed="rId3"/>
          <a:srcRect/>
          <a:stretch/>
        </p:blipFill>
        <p:spPr>
          <a:xfrm>
            <a:off x="0" y="0"/>
            <a:ext cx="9144000" cy="5143500"/>
          </a:xfrm>
          <a:prstGeom prst="rect">
            <a:avLst/>
          </a:prstGeom>
        </p:spPr>
      </p:pic>
      <p:sp>
        <p:nvSpPr>
          <p:cNvPr id="44" name="Google Shape;44;p5"/>
          <p:cNvSpPr txBox="1">
            <a:spLocks noGrp="1"/>
          </p:cNvSpPr>
          <p:nvPr>
            <p:ph type="title"/>
          </p:nvPr>
        </p:nvSpPr>
        <p:spPr>
          <a:xfrm>
            <a:off x="720000" y="838200"/>
            <a:ext cx="3293200" cy="3759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300"/>
              <a:buNone/>
              <a:defRPr sz="4000">
                <a:solidFill>
                  <a:schemeClr val="bg1"/>
                </a:solidFill>
                <a:latin typeface="微軟正黑體" panose="020B0604030504040204" pitchFamily="34" charset="-120"/>
                <a:ea typeface="微軟正黑體" panose="020B0604030504040204" pitchFamily="34" charset="-120"/>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extLst>
      <p:ext uri="{BB962C8B-B14F-4D97-AF65-F5344CB8AC3E}">
        <p14:creationId xmlns:p14="http://schemas.microsoft.com/office/powerpoint/2010/main" val="644991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wo columns" preserve="1" userDrawn="1">
  <p:cSld name="1_Title and two columns">
    <p:spTree>
      <p:nvGrpSpPr>
        <p:cNvPr id="1" name="Shape 34"/>
        <p:cNvGrpSpPr/>
        <p:nvPr/>
      </p:nvGrpSpPr>
      <p:grpSpPr>
        <a:xfrm>
          <a:off x="0" y="0"/>
          <a:ext cx="0" cy="0"/>
          <a:chOff x="0" y="0"/>
          <a:chExt cx="0" cy="0"/>
        </a:xfrm>
      </p:grpSpPr>
      <p:pic>
        <p:nvPicPr>
          <p:cNvPr id="6" name="圖片 5">
            <a:extLst>
              <a:ext uri="{FF2B5EF4-FFF2-40B4-BE49-F238E27FC236}">
                <a16:creationId xmlns:a16="http://schemas.microsoft.com/office/drawing/2014/main" id="{FDDDBC6E-AE72-4AF3-8FF3-B9DDC42EDAD8}"/>
              </a:ext>
            </a:extLst>
          </p:cNvPr>
          <p:cNvPicPr>
            <a:picLocks noChangeAspect="1"/>
          </p:cNvPicPr>
          <p:nvPr userDrawn="1"/>
        </p:nvPicPr>
        <p:blipFill>
          <a:blip r:embed="rId2"/>
          <a:srcRect/>
          <a:stretch/>
        </p:blipFill>
        <p:spPr>
          <a:xfrm>
            <a:off x="0" y="0"/>
            <a:ext cx="9144000" cy="5143500"/>
          </a:xfrm>
          <a:prstGeom prst="rect">
            <a:avLst/>
          </a:prstGeom>
        </p:spPr>
      </p:pic>
      <p:sp>
        <p:nvSpPr>
          <p:cNvPr id="44" name="Google Shape;44;p5"/>
          <p:cNvSpPr txBox="1">
            <a:spLocks noGrp="1"/>
          </p:cNvSpPr>
          <p:nvPr>
            <p:ph type="title"/>
          </p:nvPr>
        </p:nvSpPr>
        <p:spPr>
          <a:xfrm>
            <a:off x="720000" y="838200"/>
            <a:ext cx="3293200" cy="3759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300"/>
              <a:buNone/>
              <a:defRPr sz="4000">
                <a:solidFill>
                  <a:schemeClr val="bg1"/>
                </a:solidFill>
                <a:latin typeface="微軟正黑體" panose="020B0604030504040204" pitchFamily="34" charset="-120"/>
                <a:ea typeface="微軟正黑體" panose="020B0604030504040204" pitchFamily="34" charset="-120"/>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extLst>
      <p:ext uri="{BB962C8B-B14F-4D97-AF65-F5344CB8AC3E}">
        <p14:creationId xmlns:p14="http://schemas.microsoft.com/office/powerpoint/2010/main" val="3723226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4_標題投影片">
    <p:spTree>
      <p:nvGrpSpPr>
        <p:cNvPr id="1" name=""/>
        <p:cNvGrpSpPr/>
        <p:nvPr/>
      </p:nvGrpSpPr>
      <p:grpSpPr>
        <a:xfrm>
          <a:off x="0" y="0"/>
          <a:ext cx="0" cy="0"/>
          <a:chOff x="0" y="0"/>
          <a:chExt cx="0" cy="0"/>
        </a:xfrm>
      </p:grpSpPr>
      <p:sp>
        <p:nvSpPr>
          <p:cNvPr id="10" name="標題 1" hidden="1">
            <a:extLst>
              <a:ext uri="{FF2B5EF4-FFF2-40B4-BE49-F238E27FC236}">
                <a16:creationId xmlns:a16="http://schemas.microsoft.com/office/drawing/2014/main" id="{8A2FC739-C379-4621-ACCB-DAD31445AFF0}"/>
              </a:ext>
            </a:extLst>
          </p:cNvPr>
          <p:cNvSpPr>
            <a:spLocks noGrp="1"/>
          </p:cNvSpPr>
          <p:nvPr>
            <p:ph type="title"/>
          </p:nvPr>
        </p:nvSpPr>
        <p:spPr>
          <a:xfrm>
            <a:off x="240517" y="91830"/>
            <a:ext cx="8392112" cy="994172"/>
          </a:xfrm>
        </p:spPr>
        <p:txBody>
          <a:bodyPr>
            <a:normAutofit/>
          </a:bodyPr>
          <a:lstStyle>
            <a:lvl1pPr algn="l">
              <a:defRPr sz="2900" b="0">
                <a:latin typeface="微軟正黑體" panose="020B0604030504040204" pitchFamily="34" charset="-120"/>
                <a:ea typeface="微軟正黑體" panose="020B0604030504040204" pitchFamily="34" charset="-120"/>
              </a:defRPr>
            </a:lvl1pPr>
          </a:lstStyle>
          <a:p>
            <a:r>
              <a:rPr lang="zh-TW" altLang="en-US"/>
              <a:t>按一下以編輯母片標題樣式</a:t>
            </a:r>
          </a:p>
        </p:txBody>
      </p:sp>
      <p:pic>
        <p:nvPicPr>
          <p:cNvPr id="3" name="圖片 2">
            <a:extLst>
              <a:ext uri="{FF2B5EF4-FFF2-40B4-BE49-F238E27FC236}">
                <a16:creationId xmlns:a16="http://schemas.microsoft.com/office/drawing/2014/main" id="{DC339307-7423-42F5-BB18-64B6AF4E1F83}"/>
              </a:ext>
            </a:extLst>
          </p:cNvPr>
          <p:cNvPicPr>
            <a:picLocks noChangeAspect="1"/>
          </p:cNvPicPr>
          <p:nvPr userDrawn="1"/>
        </p:nvPicPr>
        <p:blipFill>
          <a:blip r:embed="rId2"/>
          <a:srcRect/>
          <a:stretch/>
        </p:blipFill>
        <p:spPr>
          <a:xfrm>
            <a:off x="0" y="0"/>
            <a:ext cx="9144000" cy="5143500"/>
          </a:xfrm>
          <a:prstGeom prst="rect">
            <a:avLst/>
          </a:prstGeom>
        </p:spPr>
      </p:pic>
    </p:spTree>
    <p:extLst>
      <p:ext uri="{BB962C8B-B14F-4D97-AF65-F5344CB8AC3E}">
        <p14:creationId xmlns:p14="http://schemas.microsoft.com/office/powerpoint/2010/main" val="38177880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wo columns" preserve="1" userDrawn="1">
  <p:cSld name="1_Title and two columns">
    <p:spTree>
      <p:nvGrpSpPr>
        <p:cNvPr id="1" name="Shape 34"/>
        <p:cNvGrpSpPr/>
        <p:nvPr/>
      </p:nvGrpSpPr>
      <p:grpSpPr>
        <a:xfrm>
          <a:off x="0" y="0"/>
          <a:ext cx="0" cy="0"/>
          <a:chOff x="0" y="0"/>
          <a:chExt cx="0" cy="0"/>
        </a:xfrm>
      </p:grpSpPr>
      <p:pic>
        <p:nvPicPr>
          <p:cNvPr id="15" name="圖片 14" descr="一張含有 文字, 室內 的圖片&#10;&#10;自動產生的描述">
            <a:extLst>
              <a:ext uri="{FF2B5EF4-FFF2-40B4-BE49-F238E27FC236}">
                <a16:creationId xmlns:a16="http://schemas.microsoft.com/office/drawing/2014/main" id="{57FD907D-2A72-4C7F-9BBC-2D692EAF7823}"/>
              </a:ext>
            </a:extLst>
          </p:cNvPr>
          <p:cNvPicPr>
            <a:picLocks noChangeAspect="1"/>
          </p:cNvPicPr>
          <p:nvPr userDrawn="1"/>
        </p:nvPicPr>
        <p:blipFill>
          <a:blip r:embed="rId2"/>
          <a:stretch>
            <a:fillRect/>
          </a:stretch>
        </p:blipFill>
        <p:spPr>
          <a:xfrm>
            <a:off x="0" y="0"/>
            <a:ext cx="9144000" cy="5143500"/>
          </a:xfrm>
          <a:prstGeom prst="rect">
            <a:avLst/>
          </a:prstGeom>
        </p:spPr>
      </p:pic>
      <p:pic>
        <p:nvPicPr>
          <p:cNvPr id="4" name="圖片 3">
            <a:extLst>
              <a:ext uri="{FF2B5EF4-FFF2-40B4-BE49-F238E27FC236}">
                <a16:creationId xmlns:a16="http://schemas.microsoft.com/office/drawing/2014/main" id="{0A0E4164-2D3A-4609-8EF3-03733C60A2B4}"/>
              </a:ext>
            </a:extLst>
          </p:cNvPr>
          <p:cNvPicPr>
            <a:picLocks noChangeAspect="1"/>
          </p:cNvPicPr>
          <p:nvPr userDrawn="1"/>
        </p:nvPicPr>
        <p:blipFill>
          <a:blip r:embed="rId3"/>
          <a:srcRect/>
          <a:stretch/>
        </p:blipFill>
        <p:spPr>
          <a:xfrm>
            <a:off x="0" y="0"/>
            <a:ext cx="9144000" cy="5143500"/>
          </a:xfrm>
          <a:prstGeom prst="rect">
            <a:avLst/>
          </a:prstGeom>
        </p:spPr>
      </p:pic>
      <p:sp>
        <p:nvSpPr>
          <p:cNvPr id="44" name="Google Shape;44;p5"/>
          <p:cNvSpPr txBox="1">
            <a:spLocks noGrp="1"/>
          </p:cNvSpPr>
          <p:nvPr>
            <p:ph type="title"/>
          </p:nvPr>
        </p:nvSpPr>
        <p:spPr>
          <a:xfrm>
            <a:off x="720000" y="838200"/>
            <a:ext cx="3293200" cy="3759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300"/>
              <a:buNone/>
              <a:defRPr sz="4000">
                <a:solidFill>
                  <a:schemeClr val="bg1"/>
                </a:solidFill>
                <a:latin typeface="微軟正黑體" panose="020B0604030504040204" pitchFamily="34" charset="-120"/>
                <a:ea typeface="微軟正黑體" panose="020B0604030504040204" pitchFamily="34" charset="-120"/>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extLst>
      <p:ext uri="{BB962C8B-B14F-4D97-AF65-F5344CB8AC3E}">
        <p14:creationId xmlns:p14="http://schemas.microsoft.com/office/powerpoint/2010/main" val="1318356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4_標題投影片">
    <p:spTree>
      <p:nvGrpSpPr>
        <p:cNvPr id="1" name=""/>
        <p:cNvGrpSpPr/>
        <p:nvPr/>
      </p:nvGrpSpPr>
      <p:grpSpPr>
        <a:xfrm>
          <a:off x="0" y="0"/>
          <a:ext cx="0" cy="0"/>
          <a:chOff x="0" y="0"/>
          <a:chExt cx="0" cy="0"/>
        </a:xfrm>
      </p:grpSpPr>
      <p:sp>
        <p:nvSpPr>
          <p:cNvPr id="10" name="標題 1" hidden="1">
            <a:extLst>
              <a:ext uri="{FF2B5EF4-FFF2-40B4-BE49-F238E27FC236}">
                <a16:creationId xmlns:a16="http://schemas.microsoft.com/office/drawing/2014/main" id="{8A2FC739-C379-4621-ACCB-DAD31445AFF0}"/>
              </a:ext>
            </a:extLst>
          </p:cNvPr>
          <p:cNvSpPr>
            <a:spLocks noGrp="1"/>
          </p:cNvSpPr>
          <p:nvPr>
            <p:ph type="title"/>
          </p:nvPr>
        </p:nvSpPr>
        <p:spPr>
          <a:xfrm>
            <a:off x="240517" y="91830"/>
            <a:ext cx="8392112" cy="994172"/>
          </a:xfrm>
        </p:spPr>
        <p:txBody>
          <a:bodyPr>
            <a:normAutofit/>
          </a:bodyPr>
          <a:lstStyle>
            <a:lvl1pPr algn="l">
              <a:defRPr sz="2900" b="0">
                <a:latin typeface="微軟正黑體" panose="020B0604030504040204" pitchFamily="34" charset="-120"/>
                <a:ea typeface="微軟正黑體" panose="020B0604030504040204" pitchFamily="34" charset="-120"/>
              </a:defRPr>
            </a:lvl1pPr>
          </a:lstStyle>
          <a:p>
            <a:r>
              <a:rPr lang="zh-TW" altLang="en-US"/>
              <a:t>按一下以編輯母片標題樣式</a:t>
            </a:r>
          </a:p>
        </p:txBody>
      </p:sp>
      <p:pic>
        <p:nvPicPr>
          <p:cNvPr id="3" name="圖片 2">
            <a:extLst>
              <a:ext uri="{FF2B5EF4-FFF2-40B4-BE49-F238E27FC236}">
                <a16:creationId xmlns:a16="http://schemas.microsoft.com/office/drawing/2014/main" id="{DC339307-7423-42F5-BB18-64B6AF4E1F83}"/>
              </a:ext>
            </a:extLst>
          </p:cNvPr>
          <p:cNvPicPr>
            <a:picLocks noChangeAspect="1"/>
          </p:cNvPicPr>
          <p:nvPr userDrawn="1"/>
        </p:nvPicPr>
        <p:blipFill>
          <a:blip r:embed="rId2"/>
          <a:srcRect/>
          <a:stretch/>
        </p:blipFill>
        <p:spPr>
          <a:xfrm>
            <a:off x="0" y="0"/>
            <a:ext cx="9144000" cy="5143500"/>
          </a:xfrm>
          <a:prstGeom prst="rect">
            <a:avLst/>
          </a:prstGeom>
        </p:spPr>
      </p:pic>
    </p:spTree>
    <p:extLst>
      <p:ext uri="{BB962C8B-B14F-4D97-AF65-F5344CB8AC3E}">
        <p14:creationId xmlns:p14="http://schemas.microsoft.com/office/powerpoint/2010/main" val="3817788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2300"/>
              <a:buFont typeface="Orbitron Black"/>
              <a:buNone/>
              <a:defRPr sz="2300">
                <a:solidFill>
                  <a:schemeClr val="dk1"/>
                </a:solidFill>
                <a:latin typeface="Orbitron Black"/>
                <a:ea typeface="Orbitron Black"/>
                <a:cs typeface="Orbitron Black"/>
                <a:sym typeface="Orbitron Black"/>
              </a:defRPr>
            </a:lvl1pPr>
            <a:lvl2pPr lvl="1" rtl="0">
              <a:spcBef>
                <a:spcPts val="0"/>
              </a:spcBef>
              <a:spcAft>
                <a:spcPts val="0"/>
              </a:spcAft>
              <a:buClr>
                <a:schemeClr val="dk1"/>
              </a:buClr>
              <a:buSzPts val="2500"/>
              <a:buFont typeface="Orbitron Black"/>
              <a:buNone/>
              <a:defRPr sz="2500">
                <a:solidFill>
                  <a:schemeClr val="dk1"/>
                </a:solidFill>
                <a:latin typeface="Orbitron Black"/>
                <a:ea typeface="Orbitron Black"/>
                <a:cs typeface="Orbitron Black"/>
                <a:sym typeface="Orbitron Black"/>
              </a:defRPr>
            </a:lvl2pPr>
            <a:lvl3pPr lvl="2" rtl="0">
              <a:spcBef>
                <a:spcPts val="0"/>
              </a:spcBef>
              <a:spcAft>
                <a:spcPts val="0"/>
              </a:spcAft>
              <a:buClr>
                <a:schemeClr val="dk1"/>
              </a:buClr>
              <a:buSzPts val="2500"/>
              <a:buFont typeface="Orbitron Black"/>
              <a:buNone/>
              <a:defRPr sz="2500">
                <a:solidFill>
                  <a:schemeClr val="dk1"/>
                </a:solidFill>
                <a:latin typeface="Orbitron Black"/>
                <a:ea typeface="Orbitron Black"/>
                <a:cs typeface="Orbitron Black"/>
                <a:sym typeface="Orbitron Black"/>
              </a:defRPr>
            </a:lvl3pPr>
            <a:lvl4pPr lvl="3" rtl="0">
              <a:spcBef>
                <a:spcPts val="0"/>
              </a:spcBef>
              <a:spcAft>
                <a:spcPts val="0"/>
              </a:spcAft>
              <a:buClr>
                <a:schemeClr val="dk1"/>
              </a:buClr>
              <a:buSzPts val="2500"/>
              <a:buFont typeface="Orbitron Black"/>
              <a:buNone/>
              <a:defRPr sz="2500">
                <a:solidFill>
                  <a:schemeClr val="dk1"/>
                </a:solidFill>
                <a:latin typeface="Orbitron Black"/>
                <a:ea typeface="Orbitron Black"/>
                <a:cs typeface="Orbitron Black"/>
                <a:sym typeface="Orbitron Black"/>
              </a:defRPr>
            </a:lvl4pPr>
            <a:lvl5pPr lvl="4" rtl="0">
              <a:spcBef>
                <a:spcPts val="0"/>
              </a:spcBef>
              <a:spcAft>
                <a:spcPts val="0"/>
              </a:spcAft>
              <a:buClr>
                <a:schemeClr val="dk1"/>
              </a:buClr>
              <a:buSzPts val="2500"/>
              <a:buFont typeface="Orbitron Black"/>
              <a:buNone/>
              <a:defRPr sz="2500">
                <a:solidFill>
                  <a:schemeClr val="dk1"/>
                </a:solidFill>
                <a:latin typeface="Orbitron Black"/>
                <a:ea typeface="Orbitron Black"/>
                <a:cs typeface="Orbitron Black"/>
                <a:sym typeface="Orbitron Black"/>
              </a:defRPr>
            </a:lvl5pPr>
            <a:lvl6pPr lvl="5" rtl="0">
              <a:spcBef>
                <a:spcPts val="0"/>
              </a:spcBef>
              <a:spcAft>
                <a:spcPts val="0"/>
              </a:spcAft>
              <a:buClr>
                <a:schemeClr val="dk1"/>
              </a:buClr>
              <a:buSzPts val="2500"/>
              <a:buFont typeface="Orbitron Black"/>
              <a:buNone/>
              <a:defRPr sz="2500">
                <a:solidFill>
                  <a:schemeClr val="dk1"/>
                </a:solidFill>
                <a:latin typeface="Orbitron Black"/>
                <a:ea typeface="Orbitron Black"/>
                <a:cs typeface="Orbitron Black"/>
                <a:sym typeface="Orbitron Black"/>
              </a:defRPr>
            </a:lvl6pPr>
            <a:lvl7pPr lvl="6" rtl="0">
              <a:spcBef>
                <a:spcPts val="0"/>
              </a:spcBef>
              <a:spcAft>
                <a:spcPts val="0"/>
              </a:spcAft>
              <a:buClr>
                <a:schemeClr val="dk1"/>
              </a:buClr>
              <a:buSzPts val="2500"/>
              <a:buFont typeface="Orbitron Black"/>
              <a:buNone/>
              <a:defRPr sz="2500">
                <a:solidFill>
                  <a:schemeClr val="dk1"/>
                </a:solidFill>
                <a:latin typeface="Orbitron Black"/>
                <a:ea typeface="Orbitron Black"/>
                <a:cs typeface="Orbitron Black"/>
                <a:sym typeface="Orbitron Black"/>
              </a:defRPr>
            </a:lvl7pPr>
            <a:lvl8pPr lvl="7" rtl="0">
              <a:spcBef>
                <a:spcPts val="0"/>
              </a:spcBef>
              <a:spcAft>
                <a:spcPts val="0"/>
              </a:spcAft>
              <a:buClr>
                <a:schemeClr val="dk1"/>
              </a:buClr>
              <a:buSzPts val="2500"/>
              <a:buFont typeface="Orbitron Black"/>
              <a:buNone/>
              <a:defRPr sz="2500">
                <a:solidFill>
                  <a:schemeClr val="dk1"/>
                </a:solidFill>
                <a:latin typeface="Orbitron Black"/>
                <a:ea typeface="Orbitron Black"/>
                <a:cs typeface="Orbitron Black"/>
                <a:sym typeface="Orbitron Black"/>
              </a:defRPr>
            </a:lvl8pPr>
            <a:lvl9pPr lvl="8" rtl="0">
              <a:spcBef>
                <a:spcPts val="0"/>
              </a:spcBef>
              <a:spcAft>
                <a:spcPts val="0"/>
              </a:spcAft>
              <a:buClr>
                <a:schemeClr val="dk1"/>
              </a:buClr>
              <a:buSzPts val="2500"/>
              <a:buFont typeface="Orbitron Black"/>
              <a:buNone/>
              <a:defRPr sz="2500">
                <a:solidFill>
                  <a:schemeClr val="dk1"/>
                </a:solidFill>
                <a:latin typeface="Orbitron Black"/>
                <a:ea typeface="Orbitron Black"/>
                <a:cs typeface="Orbitron Black"/>
                <a:sym typeface="Orbitron Black"/>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Darker Grotesque"/>
              <a:buChar char="●"/>
              <a:defRPr>
                <a:solidFill>
                  <a:schemeClr val="dk1"/>
                </a:solidFill>
                <a:latin typeface="Darker Grotesque"/>
                <a:ea typeface="Darker Grotesque"/>
                <a:cs typeface="Darker Grotesque"/>
                <a:sym typeface="Darker Grotesque"/>
              </a:defRPr>
            </a:lvl1pPr>
            <a:lvl2pPr marL="914400" lvl="1" indent="-317500">
              <a:lnSpc>
                <a:spcPct val="115000"/>
              </a:lnSpc>
              <a:spcBef>
                <a:spcPts val="1600"/>
              </a:spcBef>
              <a:spcAft>
                <a:spcPts val="0"/>
              </a:spcAft>
              <a:buClr>
                <a:schemeClr val="dk1"/>
              </a:buClr>
              <a:buSzPts val="1400"/>
              <a:buFont typeface="Darker Grotesque"/>
              <a:buChar char="○"/>
              <a:defRPr>
                <a:solidFill>
                  <a:schemeClr val="dk1"/>
                </a:solidFill>
                <a:latin typeface="Darker Grotesque"/>
                <a:ea typeface="Darker Grotesque"/>
                <a:cs typeface="Darker Grotesque"/>
                <a:sym typeface="Darker Grotesque"/>
              </a:defRPr>
            </a:lvl2pPr>
            <a:lvl3pPr marL="1371600" lvl="2" indent="-317500">
              <a:lnSpc>
                <a:spcPct val="115000"/>
              </a:lnSpc>
              <a:spcBef>
                <a:spcPts val="1600"/>
              </a:spcBef>
              <a:spcAft>
                <a:spcPts val="0"/>
              </a:spcAft>
              <a:buClr>
                <a:schemeClr val="dk1"/>
              </a:buClr>
              <a:buSzPts val="1400"/>
              <a:buFont typeface="Darker Grotesque"/>
              <a:buChar char="■"/>
              <a:defRPr>
                <a:solidFill>
                  <a:schemeClr val="dk1"/>
                </a:solidFill>
                <a:latin typeface="Darker Grotesque"/>
                <a:ea typeface="Darker Grotesque"/>
                <a:cs typeface="Darker Grotesque"/>
                <a:sym typeface="Darker Grotesque"/>
              </a:defRPr>
            </a:lvl3pPr>
            <a:lvl4pPr marL="1828800" lvl="3" indent="-317500">
              <a:lnSpc>
                <a:spcPct val="115000"/>
              </a:lnSpc>
              <a:spcBef>
                <a:spcPts val="1600"/>
              </a:spcBef>
              <a:spcAft>
                <a:spcPts val="0"/>
              </a:spcAft>
              <a:buClr>
                <a:schemeClr val="dk1"/>
              </a:buClr>
              <a:buSzPts val="1400"/>
              <a:buFont typeface="Darker Grotesque"/>
              <a:buChar char="●"/>
              <a:defRPr>
                <a:solidFill>
                  <a:schemeClr val="dk1"/>
                </a:solidFill>
                <a:latin typeface="Darker Grotesque"/>
                <a:ea typeface="Darker Grotesque"/>
                <a:cs typeface="Darker Grotesque"/>
                <a:sym typeface="Darker Grotesque"/>
              </a:defRPr>
            </a:lvl4pPr>
            <a:lvl5pPr marL="2286000" lvl="4" indent="-317500">
              <a:lnSpc>
                <a:spcPct val="115000"/>
              </a:lnSpc>
              <a:spcBef>
                <a:spcPts val="1600"/>
              </a:spcBef>
              <a:spcAft>
                <a:spcPts val="0"/>
              </a:spcAft>
              <a:buClr>
                <a:schemeClr val="dk1"/>
              </a:buClr>
              <a:buSzPts val="1400"/>
              <a:buFont typeface="Darker Grotesque"/>
              <a:buChar char="○"/>
              <a:defRPr>
                <a:solidFill>
                  <a:schemeClr val="dk1"/>
                </a:solidFill>
                <a:latin typeface="Darker Grotesque"/>
                <a:ea typeface="Darker Grotesque"/>
                <a:cs typeface="Darker Grotesque"/>
                <a:sym typeface="Darker Grotesque"/>
              </a:defRPr>
            </a:lvl5pPr>
            <a:lvl6pPr marL="2743200" lvl="5" indent="-317500">
              <a:lnSpc>
                <a:spcPct val="115000"/>
              </a:lnSpc>
              <a:spcBef>
                <a:spcPts val="1600"/>
              </a:spcBef>
              <a:spcAft>
                <a:spcPts val="0"/>
              </a:spcAft>
              <a:buClr>
                <a:schemeClr val="dk1"/>
              </a:buClr>
              <a:buSzPts val="1400"/>
              <a:buFont typeface="Darker Grotesque"/>
              <a:buChar char="■"/>
              <a:defRPr>
                <a:solidFill>
                  <a:schemeClr val="dk1"/>
                </a:solidFill>
                <a:latin typeface="Darker Grotesque"/>
                <a:ea typeface="Darker Grotesque"/>
                <a:cs typeface="Darker Grotesque"/>
                <a:sym typeface="Darker Grotesque"/>
              </a:defRPr>
            </a:lvl6pPr>
            <a:lvl7pPr marL="3200400" lvl="6" indent="-317500">
              <a:lnSpc>
                <a:spcPct val="115000"/>
              </a:lnSpc>
              <a:spcBef>
                <a:spcPts val="1600"/>
              </a:spcBef>
              <a:spcAft>
                <a:spcPts val="0"/>
              </a:spcAft>
              <a:buClr>
                <a:schemeClr val="dk1"/>
              </a:buClr>
              <a:buSzPts val="1400"/>
              <a:buFont typeface="Darker Grotesque"/>
              <a:buChar char="●"/>
              <a:defRPr>
                <a:solidFill>
                  <a:schemeClr val="dk1"/>
                </a:solidFill>
                <a:latin typeface="Darker Grotesque"/>
                <a:ea typeface="Darker Grotesque"/>
                <a:cs typeface="Darker Grotesque"/>
                <a:sym typeface="Darker Grotesque"/>
              </a:defRPr>
            </a:lvl7pPr>
            <a:lvl8pPr marL="3657600" lvl="7" indent="-317500">
              <a:lnSpc>
                <a:spcPct val="115000"/>
              </a:lnSpc>
              <a:spcBef>
                <a:spcPts val="1600"/>
              </a:spcBef>
              <a:spcAft>
                <a:spcPts val="0"/>
              </a:spcAft>
              <a:buClr>
                <a:schemeClr val="dk1"/>
              </a:buClr>
              <a:buSzPts val="1400"/>
              <a:buFont typeface="Darker Grotesque"/>
              <a:buChar char="○"/>
              <a:defRPr>
                <a:solidFill>
                  <a:schemeClr val="dk1"/>
                </a:solidFill>
                <a:latin typeface="Darker Grotesque"/>
                <a:ea typeface="Darker Grotesque"/>
                <a:cs typeface="Darker Grotesque"/>
                <a:sym typeface="Darker Grotesque"/>
              </a:defRPr>
            </a:lvl8pPr>
            <a:lvl9pPr marL="4114800" lvl="8" indent="-317500">
              <a:lnSpc>
                <a:spcPct val="115000"/>
              </a:lnSpc>
              <a:spcBef>
                <a:spcPts val="1600"/>
              </a:spcBef>
              <a:spcAft>
                <a:spcPts val="1600"/>
              </a:spcAft>
              <a:buClr>
                <a:schemeClr val="dk1"/>
              </a:buClr>
              <a:buSzPts val="1400"/>
              <a:buFont typeface="Darker Grotesque"/>
              <a:buChar char="■"/>
              <a:defRPr>
                <a:solidFill>
                  <a:schemeClr val="dk1"/>
                </a:solidFill>
                <a:latin typeface="Darker Grotesque"/>
                <a:ea typeface="Darker Grotesque"/>
                <a:cs typeface="Darker Grotesque"/>
                <a:sym typeface="Darker Grotesque"/>
              </a:defRPr>
            </a:lvl9pPr>
          </a:lstStyle>
          <a:p>
            <a:endParaRPr/>
          </a:p>
        </p:txBody>
      </p:sp>
    </p:spTree>
  </p:cSld>
  <p:clrMap bg1="lt1" tx1="dk1" bg2="dk2" tx2="lt2" accent1="accent1" accent2="accent2" accent3="accent3" accent4="accent4" accent5="accent5" accent6="accent6" hlink="hlink" folHlink="folHlink"/>
  <p:sldLayoutIdLst>
    <p:sldLayoutId id="2147483694" r:id="rId1"/>
    <p:sldLayoutId id="2147483700" r:id="rId2"/>
    <p:sldLayoutId id="2147483692" r:id="rId3"/>
    <p:sldLayoutId id="2147483691" r:id="rId4"/>
    <p:sldLayoutId id="2147483690" r:id="rId5"/>
    <p:sldLayoutId id="2147483695" r:id="rId6"/>
    <p:sldLayoutId id="2147483701" r:id="rId7"/>
    <p:sldLayoutId id="2147483693" r:id="rId8"/>
    <p:sldLayoutId id="2147483689" r:id="rId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1712" userDrawn="1">
          <p15:clr>
            <a:srgbClr val="F26B43"/>
          </p15:clr>
        </p15:guide>
        <p15:guide id="2" pos="2880" userDrawn="1">
          <p15:clr>
            <a:srgbClr val="F26B43"/>
          </p15:clr>
        </p15:guide>
        <p15:guide id="3" pos="312" userDrawn="1">
          <p15:clr>
            <a:srgbClr val="F26B43"/>
          </p15:clr>
        </p15:guide>
        <p15:guide id="4" pos="5440" userDrawn="1">
          <p15:clr>
            <a:srgbClr val="F26B43"/>
          </p15:clr>
        </p15:guide>
        <p15:guide id="5" orient="horz" pos="480" userDrawn="1">
          <p15:clr>
            <a:srgbClr val="F26B43"/>
          </p15:clr>
        </p15:guide>
        <p15:guide id="6" orient="horz" pos="528" userDrawn="1">
          <p15:clr>
            <a:srgbClr val="F26B43"/>
          </p15:clr>
        </p15:guide>
        <p15:guide id="7" orient="horz" pos="2944" userDrawn="1">
          <p15:clr>
            <a:srgbClr val="F26B43"/>
          </p15:clr>
        </p15:guide>
        <p15:guide id="8" orient="horz" pos="289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png"/><Relationship Id="rId9" Type="http://schemas.openxmlformats.org/officeDocument/2006/relationships/image" Target="../media/image20.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jpeg"/></Relationships>
</file>

<file path=ppt/slides/_rels/slide5.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3.xml"/><Relationship Id="rId5" Type="http://schemas.openxmlformats.org/officeDocument/2006/relationships/image" Target="../media/image33.png"/><Relationship Id="rId4" Type="http://schemas.openxmlformats.org/officeDocument/2006/relationships/image" Target="../media/image32.png"/></Relationships>
</file>

<file path=ppt/slides/_rels/slide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35.svg"/></Relationships>
</file>

<file path=ppt/slides/_rels/slide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7.pn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1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8" Type="http://schemas.openxmlformats.org/officeDocument/2006/relationships/image" Target="../media/image48.png"/><Relationship Id="rId13" Type="http://schemas.openxmlformats.org/officeDocument/2006/relationships/image" Target="../media/image53.png"/><Relationship Id="rId18" Type="http://schemas.openxmlformats.org/officeDocument/2006/relationships/image" Target="../media/image58.sv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svg"/><Relationship Id="rId17" Type="http://schemas.openxmlformats.org/officeDocument/2006/relationships/image" Target="../media/image57.png"/><Relationship Id="rId2" Type="http://schemas.openxmlformats.org/officeDocument/2006/relationships/notesSlide" Target="../notesSlides/notesSlide12.xml"/><Relationship Id="rId16" Type="http://schemas.openxmlformats.org/officeDocument/2006/relationships/image" Target="../media/image56.svg"/><Relationship Id="rId20" Type="http://schemas.openxmlformats.org/officeDocument/2006/relationships/image" Target="../media/image60.svg"/><Relationship Id="rId1" Type="http://schemas.openxmlformats.org/officeDocument/2006/relationships/slideLayout" Target="../slideLayouts/slideLayout4.xml"/><Relationship Id="rId6" Type="http://schemas.openxmlformats.org/officeDocument/2006/relationships/image" Target="../media/image46.png"/><Relationship Id="rId11" Type="http://schemas.openxmlformats.org/officeDocument/2006/relationships/image" Target="../media/image51.png"/><Relationship Id="rId5" Type="http://schemas.openxmlformats.org/officeDocument/2006/relationships/image" Target="../media/image45.png"/><Relationship Id="rId15" Type="http://schemas.openxmlformats.org/officeDocument/2006/relationships/image" Target="../media/image55.png"/><Relationship Id="rId10" Type="http://schemas.openxmlformats.org/officeDocument/2006/relationships/image" Target="../media/image50.svg"/><Relationship Id="rId19" Type="http://schemas.openxmlformats.org/officeDocument/2006/relationships/image" Target="../media/image59.png"/><Relationship Id="rId4" Type="http://schemas.openxmlformats.org/officeDocument/2006/relationships/image" Target="../media/image44.png"/><Relationship Id="rId9" Type="http://schemas.openxmlformats.org/officeDocument/2006/relationships/image" Target="../media/image49.png"/><Relationship Id="rId14" Type="http://schemas.openxmlformats.org/officeDocument/2006/relationships/image" Target="../media/image54.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62.png"/></Relationships>
</file>

<file path=ppt/slides/_rels/slide1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image" Target="../media/image65.png"/><Relationship Id="rId4" Type="http://schemas.openxmlformats.org/officeDocument/2006/relationships/image" Target="../media/image64.png"/></Relationships>
</file>

<file path=ppt/slides/_rels/slide18.xml.rels><?xml version="1.0" encoding="UTF-8" standalone="yes"?>
<Relationships xmlns="http://schemas.openxmlformats.org/package/2006/relationships"><Relationship Id="rId3" Type="http://schemas.openxmlformats.org/officeDocument/2006/relationships/image" Target="../media/image66.png"/><Relationship Id="rId7" Type="http://schemas.openxmlformats.org/officeDocument/2006/relationships/image" Target="../media/image69.png"/><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image" Target="../media/image32.png"/><Relationship Id="rId5" Type="http://schemas.openxmlformats.org/officeDocument/2006/relationships/image" Target="../media/image68.png"/><Relationship Id="rId4" Type="http://schemas.openxmlformats.org/officeDocument/2006/relationships/image" Target="../media/image6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70.png"/><Relationship Id="rId7" Type="http://schemas.openxmlformats.org/officeDocument/2006/relationships/image" Target="../media/image38.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73.svg"/><Relationship Id="rId5" Type="http://schemas.openxmlformats.org/officeDocument/2006/relationships/image" Target="../media/image72.png"/><Relationship Id="rId10" Type="http://schemas.openxmlformats.org/officeDocument/2006/relationships/image" Target="../media/image76.svg"/><Relationship Id="rId4" Type="http://schemas.openxmlformats.org/officeDocument/2006/relationships/image" Target="../media/image71.png"/><Relationship Id="rId9" Type="http://schemas.openxmlformats.org/officeDocument/2006/relationships/image" Target="../media/image75.png"/></Relationships>
</file>

<file path=ppt/slides/_rels/slide2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79.png"/><Relationship Id="rId4" Type="http://schemas.openxmlformats.org/officeDocument/2006/relationships/image" Target="../media/image78.png"/></Relationships>
</file>

<file path=ppt/slides/_rels/slide2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8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83.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8" Type="http://schemas.openxmlformats.org/officeDocument/2006/relationships/image" Target="../media/image92.png"/><Relationship Id="rId3" Type="http://schemas.openxmlformats.org/officeDocument/2006/relationships/image" Target="../media/image88.png"/><Relationship Id="rId7" Type="http://schemas.openxmlformats.org/officeDocument/2006/relationships/image" Target="../media/image37.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91.png"/><Relationship Id="rId5" Type="http://schemas.openxmlformats.org/officeDocument/2006/relationships/image" Target="../media/image90.png"/><Relationship Id="rId4" Type="http://schemas.openxmlformats.org/officeDocument/2006/relationships/image" Target="../media/image89.png"/><Relationship Id="rId9" Type="http://schemas.openxmlformats.org/officeDocument/2006/relationships/image" Target="../media/image93.svg"/></Relationships>
</file>

<file path=ppt/slides/_rels/slide29.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8" Type="http://schemas.openxmlformats.org/officeDocument/2006/relationships/image" Target="../media/image98.jpeg"/><Relationship Id="rId13" Type="http://schemas.openxmlformats.org/officeDocument/2006/relationships/image" Target="../media/image103.png"/><Relationship Id="rId18" Type="http://schemas.openxmlformats.org/officeDocument/2006/relationships/image" Target="../media/image108.svg"/><Relationship Id="rId3" Type="http://schemas.openxmlformats.org/officeDocument/2006/relationships/image" Target="../media/image94.png"/><Relationship Id="rId7" Type="http://schemas.microsoft.com/office/2007/relationships/hdphoto" Target="../media/hdphoto3.wdp"/><Relationship Id="rId12" Type="http://schemas.openxmlformats.org/officeDocument/2006/relationships/image" Target="../media/image102.svg"/><Relationship Id="rId17" Type="http://schemas.openxmlformats.org/officeDocument/2006/relationships/image" Target="../media/image107.png"/><Relationship Id="rId2" Type="http://schemas.openxmlformats.org/officeDocument/2006/relationships/notesSlide" Target="../notesSlides/notesSlide23.xml"/><Relationship Id="rId16" Type="http://schemas.openxmlformats.org/officeDocument/2006/relationships/image" Target="../media/image106.svg"/><Relationship Id="rId1" Type="http://schemas.openxmlformats.org/officeDocument/2006/relationships/slideLayout" Target="../slideLayouts/slideLayout2.xml"/><Relationship Id="rId6" Type="http://schemas.openxmlformats.org/officeDocument/2006/relationships/image" Target="../media/image97.png"/><Relationship Id="rId11" Type="http://schemas.openxmlformats.org/officeDocument/2006/relationships/image" Target="../media/image101.png"/><Relationship Id="rId5" Type="http://schemas.openxmlformats.org/officeDocument/2006/relationships/image" Target="../media/image96.png"/><Relationship Id="rId15" Type="http://schemas.openxmlformats.org/officeDocument/2006/relationships/image" Target="../media/image105.png"/><Relationship Id="rId10" Type="http://schemas.openxmlformats.org/officeDocument/2006/relationships/image" Target="../media/image100.png"/><Relationship Id="rId4" Type="http://schemas.openxmlformats.org/officeDocument/2006/relationships/image" Target="../media/image95.jpeg"/><Relationship Id="rId9" Type="http://schemas.openxmlformats.org/officeDocument/2006/relationships/image" Target="../media/image99.png"/><Relationship Id="rId14" Type="http://schemas.openxmlformats.org/officeDocument/2006/relationships/image" Target="../media/image104.svg"/></Relationships>
</file>

<file path=ppt/slides/_rels/slide32.xml.rels><?xml version="1.0" encoding="UTF-8" standalone="yes"?>
<Relationships xmlns="http://schemas.openxmlformats.org/package/2006/relationships"><Relationship Id="rId8" Type="http://schemas.openxmlformats.org/officeDocument/2006/relationships/image" Target="../media/image113.svg"/><Relationship Id="rId3" Type="http://schemas.openxmlformats.org/officeDocument/2006/relationships/image" Target="../media/image109.png"/><Relationship Id="rId7" Type="http://schemas.openxmlformats.org/officeDocument/2006/relationships/image" Target="../media/image112.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111.png"/><Relationship Id="rId5" Type="http://schemas.openxmlformats.org/officeDocument/2006/relationships/image" Target="../media/image110.png"/><Relationship Id="rId10" Type="http://schemas.openxmlformats.org/officeDocument/2006/relationships/image" Target="../media/image115.svg"/><Relationship Id="rId4" Type="http://schemas.microsoft.com/office/2007/relationships/hdphoto" Target="../media/hdphoto4.wdp"/><Relationship Id="rId9" Type="http://schemas.openxmlformats.org/officeDocument/2006/relationships/image" Target="../media/image114.png"/></Relationships>
</file>

<file path=ppt/slides/_rels/slide33.xml.rels><?xml version="1.0" encoding="UTF-8" standalone="yes"?>
<Relationships xmlns="http://schemas.openxmlformats.org/package/2006/relationships"><Relationship Id="rId8" Type="http://schemas.openxmlformats.org/officeDocument/2006/relationships/image" Target="../media/image119.png"/><Relationship Id="rId3" Type="http://schemas.openxmlformats.org/officeDocument/2006/relationships/image" Target="../media/image116.png"/><Relationship Id="rId7" Type="http://schemas.microsoft.com/office/2007/relationships/hdphoto" Target="../media/hdphoto6.wdp"/><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118.png"/><Relationship Id="rId5" Type="http://schemas.microsoft.com/office/2007/relationships/hdphoto" Target="../media/hdphoto5.wdp"/><Relationship Id="rId10" Type="http://schemas.openxmlformats.org/officeDocument/2006/relationships/image" Target="../media/image120.png"/><Relationship Id="rId4" Type="http://schemas.openxmlformats.org/officeDocument/2006/relationships/image" Target="../media/image117.png"/><Relationship Id="rId9" Type="http://schemas.microsoft.com/office/2007/relationships/hdphoto" Target="../media/hdphoto7.wdp"/></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8" Type="http://schemas.openxmlformats.org/officeDocument/2006/relationships/image" Target="../media/image126.svg"/><Relationship Id="rId3" Type="http://schemas.openxmlformats.org/officeDocument/2006/relationships/image" Target="../media/image121.png"/><Relationship Id="rId7" Type="http://schemas.openxmlformats.org/officeDocument/2006/relationships/image" Target="../media/image125.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124.png"/><Relationship Id="rId5" Type="http://schemas.openxmlformats.org/officeDocument/2006/relationships/image" Target="../media/image123.png"/><Relationship Id="rId4" Type="http://schemas.openxmlformats.org/officeDocument/2006/relationships/image" Target="../media/image122.png"/></Relationships>
</file>

<file path=ppt/slides/_rels/slide36.xml.rels><?xml version="1.0" encoding="UTF-8" standalone="yes"?>
<Relationships xmlns="http://schemas.openxmlformats.org/package/2006/relationships"><Relationship Id="rId8" Type="http://schemas.openxmlformats.org/officeDocument/2006/relationships/image" Target="../media/image132.png"/><Relationship Id="rId13" Type="http://schemas.openxmlformats.org/officeDocument/2006/relationships/image" Target="../media/image137.png"/><Relationship Id="rId3" Type="http://schemas.openxmlformats.org/officeDocument/2006/relationships/image" Target="../media/image127.jpeg"/><Relationship Id="rId7" Type="http://schemas.openxmlformats.org/officeDocument/2006/relationships/image" Target="../media/image131.png"/><Relationship Id="rId12" Type="http://schemas.openxmlformats.org/officeDocument/2006/relationships/image" Target="../media/image136.png"/><Relationship Id="rId2" Type="http://schemas.openxmlformats.org/officeDocument/2006/relationships/notesSlide" Target="../notesSlides/notesSlide27.xml"/><Relationship Id="rId16" Type="http://schemas.openxmlformats.org/officeDocument/2006/relationships/hyperlink" Target="https://www.qnap.com/en/compatibility-qvr-pro" TargetMode="External"/><Relationship Id="rId1" Type="http://schemas.openxmlformats.org/officeDocument/2006/relationships/slideLayout" Target="../slideLayouts/slideLayout2.xml"/><Relationship Id="rId6" Type="http://schemas.openxmlformats.org/officeDocument/2006/relationships/image" Target="../media/image130.png"/><Relationship Id="rId11" Type="http://schemas.openxmlformats.org/officeDocument/2006/relationships/image" Target="../media/image135.png"/><Relationship Id="rId5" Type="http://schemas.openxmlformats.org/officeDocument/2006/relationships/image" Target="../media/image129.png"/><Relationship Id="rId15" Type="http://schemas.openxmlformats.org/officeDocument/2006/relationships/image" Target="../media/image139.png"/><Relationship Id="rId10" Type="http://schemas.openxmlformats.org/officeDocument/2006/relationships/image" Target="../media/image134.png"/><Relationship Id="rId4" Type="http://schemas.openxmlformats.org/officeDocument/2006/relationships/image" Target="../media/image128.png"/><Relationship Id="rId9" Type="http://schemas.openxmlformats.org/officeDocument/2006/relationships/image" Target="../media/image133.png"/><Relationship Id="rId14" Type="http://schemas.openxmlformats.org/officeDocument/2006/relationships/image" Target="../media/image138.png"/></Relationships>
</file>

<file path=ppt/slides/_rels/slide37.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142.png"/><Relationship Id="rId4" Type="http://schemas.openxmlformats.org/officeDocument/2006/relationships/image" Target="../media/image141.png"/></Relationships>
</file>

<file path=ppt/slides/_rels/slide38.xml.rels><?xml version="1.0" encoding="UTF-8" standalone="yes"?>
<Relationships xmlns="http://schemas.openxmlformats.org/package/2006/relationships"><Relationship Id="rId8" Type="http://schemas.openxmlformats.org/officeDocument/2006/relationships/image" Target="../media/image148.png"/><Relationship Id="rId3" Type="http://schemas.openxmlformats.org/officeDocument/2006/relationships/image" Target="../media/image143.png"/><Relationship Id="rId7" Type="http://schemas.openxmlformats.org/officeDocument/2006/relationships/image" Target="../media/image147.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146.png"/><Relationship Id="rId11" Type="http://schemas.openxmlformats.org/officeDocument/2006/relationships/image" Target="../media/image151.png"/><Relationship Id="rId5" Type="http://schemas.openxmlformats.org/officeDocument/2006/relationships/image" Target="../media/image145.png"/><Relationship Id="rId10" Type="http://schemas.openxmlformats.org/officeDocument/2006/relationships/image" Target="../media/image150.png"/><Relationship Id="rId4" Type="http://schemas.openxmlformats.org/officeDocument/2006/relationships/image" Target="../media/image144.png"/><Relationship Id="rId9" Type="http://schemas.openxmlformats.org/officeDocument/2006/relationships/image" Target="../media/image149.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152.gif"/><Relationship Id="rId7" Type="http://schemas.openxmlformats.org/officeDocument/2006/relationships/image" Target="../media/image155.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microsoft.com/office/2007/relationships/hdphoto" Target="../media/hdphoto8.wdp"/><Relationship Id="rId5" Type="http://schemas.openxmlformats.org/officeDocument/2006/relationships/image" Target="../media/image154.png"/><Relationship Id="rId4" Type="http://schemas.openxmlformats.org/officeDocument/2006/relationships/image" Target="../media/image153.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157.png"/></Relationships>
</file>

<file path=ppt/slides/_rels/slide43.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159.png"/></Relationships>
</file>

<file path=ppt/slides/_rels/slide44.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162.svg"/><Relationship Id="rId4" Type="http://schemas.openxmlformats.org/officeDocument/2006/relationships/image" Target="../media/image161.png"/></Relationships>
</file>

<file path=ppt/slides/_rels/slide45.xml.rels><?xml version="1.0" encoding="UTF-8" standalone="yes"?>
<Relationships xmlns="http://schemas.openxmlformats.org/package/2006/relationships"><Relationship Id="rId8" Type="http://schemas.openxmlformats.org/officeDocument/2006/relationships/image" Target="../media/image167.svg"/><Relationship Id="rId3" Type="http://schemas.openxmlformats.org/officeDocument/2006/relationships/image" Target="../media/image14.png"/><Relationship Id="rId7" Type="http://schemas.openxmlformats.org/officeDocument/2006/relationships/image" Target="../media/image166.png"/><Relationship Id="rId2" Type="http://schemas.openxmlformats.org/officeDocument/2006/relationships/notesSlide" Target="../notesSlides/notesSlide35.xml"/><Relationship Id="rId1" Type="http://schemas.openxmlformats.org/officeDocument/2006/relationships/slideLayout" Target="../slideLayouts/slideLayout3.xml"/><Relationship Id="rId6" Type="http://schemas.openxmlformats.org/officeDocument/2006/relationships/image" Target="../media/image165.svg"/><Relationship Id="rId5" Type="http://schemas.openxmlformats.org/officeDocument/2006/relationships/image" Target="../media/image164.png"/><Relationship Id="rId4" Type="http://schemas.openxmlformats.org/officeDocument/2006/relationships/image" Target="../media/image163.png"/></Relationships>
</file>

<file path=ppt/slides/_rels/slide46.xml.rels><?xml version="1.0" encoding="UTF-8" standalone="yes"?>
<Relationships xmlns="http://schemas.openxmlformats.org/package/2006/relationships"><Relationship Id="rId3" Type="http://schemas.openxmlformats.org/officeDocument/2006/relationships/image" Target="../media/image168.jpe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171.jpeg"/><Relationship Id="rId5" Type="http://schemas.openxmlformats.org/officeDocument/2006/relationships/image" Target="../media/image170.jpeg"/><Relationship Id="rId4" Type="http://schemas.openxmlformats.org/officeDocument/2006/relationships/image" Target="../media/image169.jpeg"/></Relationships>
</file>

<file path=ppt/slides/_rels/slide47.xml.rels><?xml version="1.0" encoding="UTF-8" standalone="yes"?>
<Relationships xmlns="http://schemas.openxmlformats.org/package/2006/relationships"><Relationship Id="rId3" Type="http://schemas.openxmlformats.org/officeDocument/2006/relationships/image" Target="../media/image172.jpeg"/><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441"/>
        <p:cNvGrpSpPr/>
        <p:nvPr/>
      </p:nvGrpSpPr>
      <p:grpSpPr>
        <a:xfrm>
          <a:off x="0" y="0"/>
          <a:ext cx="0" cy="0"/>
          <a:chOff x="0" y="0"/>
          <a:chExt cx="0" cy="0"/>
        </a:xfrm>
      </p:grpSpPr>
      <p:pic>
        <p:nvPicPr>
          <p:cNvPr id="23" name="圖片 22" descr="一張含有 文字 的圖片&#10;&#10;自動產生的描述" hidden="1">
            <a:extLst>
              <a:ext uri="{FF2B5EF4-FFF2-40B4-BE49-F238E27FC236}">
                <a16:creationId xmlns:a16="http://schemas.microsoft.com/office/drawing/2014/main" id="{06868A86-06ED-4901-B623-60C7E80AF89A}"/>
              </a:ext>
            </a:extLst>
          </p:cNvPr>
          <p:cNvPicPr>
            <a:picLocks noChangeAspect="1"/>
          </p:cNvPicPr>
          <p:nvPr/>
        </p:nvPicPr>
        <p:blipFill>
          <a:blip r:embed="rId3"/>
          <a:stretch>
            <a:fillRect/>
          </a:stretch>
        </p:blipFill>
        <p:spPr>
          <a:xfrm>
            <a:off x="2633034" y="74103"/>
            <a:ext cx="1915423" cy="2221122"/>
          </a:xfrm>
          <a:prstGeom prst="rect">
            <a:avLst/>
          </a:prstGeom>
        </p:spPr>
      </p:pic>
      <p:pic>
        <p:nvPicPr>
          <p:cNvPr id="24" name="圖片 23" descr="一張含有 文字 的圖片&#10;&#10;自動產生的描述" hidden="1">
            <a:extLst>
              <a:ext uri="{FF2B5EF4-FFF2-40B4-BE49-F238E27FC236}">
                <a16:creationId xmlns:a16="http://schemas.microsoft.com/office/drawing/2014/main" id="{05E28D38-5E59-4E68-B7C8-823C7F6AB903}"/>
              </a:ext>
            </a:extLst>
          </p:cNvPr>
          <p:cNvPicPr>
            <a:picLocks noChangeAspect="1"/>
          </p:cNvPicPr>
          <p:nvPr/>
        </p:nvPicPr>
        <p:blipFill>
          <a:blip r:embed="rId4"/>
          <a:stretch>
            <a:fillRect/>
          </a:stretch>
        </p:blipFill>
        <p:spPr>
          <a:xfrm>
            <a:off x="4645864" y="327953"/>
            <a:ext cx="1671008" cy="1857195"/>
          </a:xfrm>
          <a:prstGeom prst="rect">
            <a:avLst/>
          </a:prstGeom>
        </p:spPr>
      </p:pic>
      <p:sp>
        <p:nvSpPr>
          <p:cNvPr id="25" name="文字方塊 4" hidden="1">
            <a:extLst>
              <a:ext uri="{FF2B5EF4-FFF2-40B4-BE49-F238E27FC236}">
                <a16:creationId xmlns:a16="http://schemas.microsoft.com/office/drawing/2014/main" id="{6D70ED91-1626-4681-AA3A-A5F7BCBAFD99}"/>
              </a:ext>
            </a:extLst>
          </p:cNvPr>
          <p:cNvSpPr txBox="1"/>
          <p:nvPr/>
        </p:nvSpPr>
        <p:spPr>
          <a:xfrm>
            <a:off x="6458669" y="1656421"/>
            <a:ext cx="2754880" cy="369332"/>
          </a:xfrm>
          <a:prstGeom prst="rect">
            <a:avLst/>
          </a:prstGeom>
          <a:solidFill>
            <a:schemeClr val="bg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a:solidFill>
                  <a:schemeClr val="tx1">
                    <a:lumMod val="50000"/>
                    <a:lumOff val="50000"/>
                  </a:schemeClr>
                </a:solidFill>
                <a:latin typeface="Arial" panose="020B0604020202020204" pitchFamily="34" charset="0"/>
                <a:ea typeface="微軟正黑體" panose="020B0604030504040204" pitchFamily="34" charset="-120"/>
                <a:sym typeface="Arial" panose="020B0604020202020204" pitchFamily="34" charset="0"/>
              </a:rPr>
              <a:t>NPU</a:t>
            </a:r>
            <a:r>
              <a:rPr lang="zh-TW" altLang="en-US">
                <a:solidFill>
                  <a:schemeClr val="tx1">
                    <a:lumMod val="50000"/>
                    <a:lumOff val="50000"/>
                  </a:schemeClr>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a:solidFill>
                  <a:schemeClr val="tx1">
                    <a:lumMod val="50000"/>
                    <a:lumOff val="50000"/>
                  </a:schemeClr>
                </a:solidFill>
                <a:latin typeface="Arial" panose="020B0604020202020204" pitchFamily="34" charset="0"/>
                <a:ea typeface="微軟正黑體" panose="020B0604030504040204" pitchFamily="34" charset="-120"/>
                <a:cs typeface="Calibri"/>
                <a:sym typeface="Arial" panose="020B0604020202020204" pitchFamily="34" charset="0"/>
              </a:rPr>
              <a:t>AI</a:t>
            </a:r>
            <a:r>
              <a:rPr lang="zh-TW" altLang="en-US">
                <a:solidFill>
                  <a:schemeClr val="tx1">
                    <a:lumMod val="50000"/>
                    <a:lumOff val="50000"/>
                  </a:schemeClr>
                </a:solidFill>
                <a:latin typeface="Arial" panose="020B0604020202020204" pitchFamily="34" charset="0"/>
                <a:ea typeface="微軟正黑體" panose="020B0604030504040204" pitchFamily="34" charset="-120"/>
                <a:cs typeface="Calibri"/>
                <a:sym typeface="Arial" panose="020B0604020202020204" pitchFamily="34" charset="0"/>
              </a:rPr>
              <a:t> Acceleration</a:t>
            </a:r>
          </a:p>
        </p:txBody>
      </p:sp>
      <p:sp>
        <p:nvSpPr>
          <p:cNvPr id="26" name="文字方塊 4" hidden="1">
            <a:extLst>
              <a:ext uri="{FF2B5EF4-FFF2-40B4-BE49-F238E27FC236}">
                <a16:creationId xmlns:a16="http://schemas.microsoft.com/office/drawing/2014/main" id="{A8552647-2864-450A-957E-B06A07113448}"/>
              </a:ext>
            </a:extLst>
          </p:cNvPr>
          <p:cNvSpPr txBox="1"/>
          <p:nvPr/>
        </p:nvSpPr>
        <p:spPr>
          <a:xfrm>
            <a:off x="2755993" y="1382745"/>
            <a:ext cx="2754880" cy="369332"/>
          </a:xfrm>
          <a:prstGeom prst="rect">
            <a:avLst/>
          </a:prstGeom>
          <a:solidFill>
            <a:schemeClr val="bg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a:solidFill>
                  <a:schemeClr val="tx1">
                    <a:lumMod val="50000"/>
                    <a:lumOff val="50000"/>
                  </a:schemeClr>
                </a:solidFill>
                <a:latin typeface="Arial" panose="020B0604020202020204" pitchFamily="34" charset="0"/>
                <a:ea typeface="微軟正黑體" panose="020B0604030504040204" pitchFamily="34" charset="-120"/>
                <a:cs typeface="Calibri"/>
                <a:sym typeface="Arial" panose="020B0604020202020204" pitchFamily="34" charset="0"/>
              </a:rPr>
              <a:t>64bit</a:t>
            </a:r>
          </a:p>
        </p:txBody>
      </p:sp>
      <p:sp>
        <p:nvSpPr>
          <p:cNvPr id="3" name="副標題 2" hidden="1">
            <a:extLst>
              <a:ext uri="{FF2B5EF4-FFF2-40B4-BE49-F238E27FC236}">
                <a16:creationId xmlns:a16="http://schemas.microsoft.com/office/drawing/2014/main" id="{F2D2EE0C-0157-454F-9E2F-C7A23468BB9E}"/>
              </a:ext>
            </a:extLst>
          </p:cNvPr>
          <p:cNvSpPr>
            <a:spLocks noGrp="1"/>
          </p:cNvSpPr>
          <p:nvPr>
            <p:ph type="subTitle" idx="1"/>
          </p:nvPr>
        </p:nvSpPr>
        <p:spPr/>
        <p:txBody>
          <a:bodyPr/>
          <a:lstStyle/>
          <a:p>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5" name="標題 4" hidden="1">
            <a:extLst>
              <a:ext uri="{FF2B5EF4-FFF2-40B4-BE49-F238E27FC236}">
                <a16:creationId xmlns:a16="http://schemas.microsoft.com/office/drawing/2014/main" id="{0A5B5E5E-721B-4384-9E5C-215518A7BBA3}"/>
              </a:ext>
            </a:extLst>
          </p:cNvPr>
          <p:cNvSpPr>
            <a:spLocks noGrp="1"/>
          </p:cNvSpPr>
          <p:nvPr>
            <p:ph type="ctrTitle"/>
          </p:nvPr>
        </p:nvSpPr>
        <p:spPr/>
        <p:txBody>
          <a:bodyPr/>
          <a:lstStyle/>
          <a:p>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Tree>
  </p:cSld>
  <p:clrMapOvr>
    <a:masterClrMapping/>
  </p:clrMapOvr>
  <p:transition spd="slow">
    <p:fade thruBlk="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圖片 10">
            <a:extLst>
              <a:ext uri="{FF2B5EF4-FFF2-40B4-BE49-F238E27FC236}">
                <a16:creationId xmlns:a16="http://schemas.microsoft.com/office/drawing/2014/main" id="{59B68FD0-2C4A-4CC8-A957-61EDC27CA54D}"/>
              </a:ext>
            </a:extLst>
          </p:cNvPr>
          <p:cNvPicPr>
            <a:picLocks noChangeAspect="1"/>
          </p:cNvPicPr>
          <p:nvPr/>
        </p:nvPicPr>
        <p:blipFill>
          <a:blip r:embed="rId3"/>
          <a:stretch>
            <a:fillRect/>
          </a:stretch>
        </p:blipFill>
        <p:spPr>
          <a:xfrm rot="10582924">
            <a:off x="5572156" y="3869156"/>
            <a:ext cx="3600909" cy="1312843"/>
          </a:xfrm>
          <a:prstGeom prst="rect">
            <a:avLst/>
          </a:prstGeom>
        </p:spPr>
      </p:pic>
      <p:sp>
        <p:nvSpPr>
          <p:cNvPr id="5" name="文字方塊 4">
            <a:extLst>
              <a:ext uri="{FF2B5EF4-FFF2-40B4-BE49-F238E27FC236}">
                <a16:creationId xmlns:a16="http://schemas.microsoft.com/office/drawing/2014/main" id="{2567DDF7-E60A-4968-92ED-E6558A8E1DDB}"/>
              </a:ext>
            </a:extLst>
          </p:cNvPr>
          <p:cNvSpPr txBox="1"/>
          <p:nvPr/>
        </p:nvSpPr>
        <p:spPr>
          <a:xfrm>
            <a:off x="789929" y="2790750"/>
            <a:ext cx="1285884" cy="400110"/>
          </a:xfrm>
          <a:prstGeom prst="rect">
            <a:avLst/>
          </a:prstGeom>
          <a:noFill/>
        </p:spPr>
        <p:txBody>
          <a:bodyPr wrap="square" lIns="91440" tIns="45720" rIns="91440" bIns="45720" rtlCol="0" anchor="t">
            <a:spAutoFit/>
          </a:bodyPr>
          <a:lstStyle/>
          <a:p>
            <a:pPr algn="ctr"/>
            <a:r>
              <a:rPr lang="zh-TW" altLang="en-US" sz="200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儲 存</a:t>
            </a:r>
            <a:endParaRPr lang="en-US" altLang="zh-TW" sz="200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sp>
        <p:nvSpPr>
          <p:cNvPr id="3" name="標題 5">
            <a:extLst>
              <a:ext uri="{FF2B5EF4-FFF2-40B4-BE49-F238E27FC236}">
                <a16:creationId xmlns:a16="http://schemas.microsoft.com/office/drawing/2014/main" id="{7A6B2270-BA5F-4398-A02F-3928C9491E7C}"/>
              </a:ext>
            </a:extLst>
          </p:cNvPr>
          <p:cNvSpPr>
            <a:spLocks noGrp="1"/>
          </p:cNvSpPr>
          <p:nvPr>
            <p:ph type="title"/>
          </p:nvPr>
        </p:nvSpPr>
        <p:spPr>
          <a:xfrm>
            <a:off x="720000" y="551850"/>
            <a:ext cx="7704000" cy="572700"/>
          </a:xfrm>
        </p:spPr>
        <p:txBody>
          <a:bodyPr/>
          <a:lstStyle/>
          <a:p>
            <a:r>
              <a:rPr lang="zh-TW" altLang="en-US">
                <a:latin typeface="Arial" panose="020B0604020202020204" pitchFamily="34" charset="0"/>
                <a:sym typeface="Arial" panose="020B0604020202020204" pitchFamily="34" charset="0"/>
              </a:rPr>
              <a:t>TS-233 NAS特色</a:t>
            </a:r>
          </a:p>
        </p:txBody>
      </p:sp>
      <p:sp>
        <p:nvSpPr>
          <p:cNvPr id="14" name="文字方塊 13">
            <a:extLst>
              <a:ext uri="{FF2B5EF4-FFF2-40B4-BE49-F238E27FC236}">
                <a16:creationId xmlns:a16="http://schemas.microsoft.com/office/drawing/2014/main" id="{20C184BA-E5C0-417C-9A0D-5F6542294422}"/>
              </a:ext>
            </a:extLst>
          </p:cNvPr>
          <p:cNvSpPr txBox="1"/>
          <p:nvPr/>
        </p:nvSpPr>
        <p:spPr>
          <a:xfrm>
            <a:off x="2445029" y="2790750"/>
            <a:ext cx="1285884" cy="400110"/>
          </a:xfrm>
          <a:prstGeom prst="rect">
            <a:avLst/>
          </a:prstGeom>
          <a:noFill/>
        </p:spPr>
        <p:txBody>
          <a:bodyPr wrap="square" lIns="91440" tIns="45720" rIns="91440" bIns="45720" rtlCol="0" anchor="t">
            <a:spAutoFit/>
          </a:bodyPr>
          <a:lstStyle/>
          <a:p>
            <a:pPr algn="ctr"/>
            <a:r>
              <a:rPr lang="zh-TW" altLang="en-US" sz="200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快 照</a:t>
            </a:r>
          </a:p>
        </p:txBody>
      </p:sp>
      <p:sp>
        <p:nvSpPr>
          <p:cNvPr id="15" name="文字方塊 14">
            <a:extLst>
              <a:ext uri="{FF2B5EF4-FFF2-40B4-BE49-F238E27FC236}">
                <a16:creationId xmlns:a16="http://schemas.microsoft.com/office/drawing/2014/main" id="{39495C08-C670-4335-AC00-8DE5BB3965FD}"/>
              </a:ext>
            </a:extLst>
          </p:cNvPr>
          <p:cNvSpPr txBox="1"/>
          <p:nvPr/>
        </p:nvSpPr>
        <p:spPr>
          <a:xfrm>
            <a:off x="3933982" y="2790750"/>
            <a:ext cx="1388942" cy="707886"/>
          </a:xfrm>
          <a:prstGeom prst="rect">
            <a:avLst/>
          </a:prstGeom>
          <a:noFill/>
        </p:spPr>
        <p:txBody>
          <a:bodyPr wrap="square" lIns="91440" tIns="45720" rIns="91440" bIns="45720" rtlCol="0" anchor="t">
            <a:spAutoFit/>
          </a:bodyPr>
          <a:lstStyle/>
          <a:p>
            <a:pPr algn="ctr"/>
            <a:r>
              <a:rPr lang="en-US" altLang="zh-TW" sz="200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NPU </a:t>
            </a:r>
          </a:p>
          <a:p>
            <a:pPr algn="ctr"/>
            <a:r>
              <a:rPr lang="en-US" altLang="zh-TW" sz="200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AI</a:t>
            </a:r>
            <a:r>
              <a:rPr lang="zh-TW" altLang="en-US" sz="200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加速</a:t>
            </a:r>
          </a:p>
        </p:txBody>
      </p:sp>
      <p:pic>
        <p:nvPicPr>
          <p:cNvPr id="4" name="圖片 3" descr="一張含有 文字 的圖片&#10;&#10;自動產生的描述">
            <a:extLst>
              <a:ext uri="{FF2B5EF4-FFF2-40B4-BE49-F238E27FC236}">
                <a16:creationId xmlns:a16="http://schemas.microsoft.com/office/drawing/2014/main" id="{24F9D32D-F238-48A4-A344-96286BAEECA7}"/>
              </a:ext>
            </a:extLst>
          </p:cNvPr>
          <p:cNvPicPr>
            <a:picLocks noChangeAspect="1"/>
          </p:cNvPicPr>
          <p:nvPr/>
        </p:nvPicPr>
        <p:blipFill rotWithShape="1">
          <a:blip r:embed="rId4"/>
          <a:srcRect l="20505" r="20505"/>
          <a:stretch/>
        </p:blipFill>
        <p:spPr>
          <a:xfrm>
            <a:off x="5386014" y="1223398"/>
            <a:ext cx="3699280" cy="3920102"/>
          </a:xfrm>
          <a:prstGeom prst="rect">
            <a:avLst/>
          </a:prstGeom>
        </p:spPr>
      </p:pic>
      <p:sp>
        <p:nvSpPr>
          <p:cNvPr id="12" name="矩形: 圓角 11">
            <a:extLst>
              <a:ext uri="{FF2B5EF4-FFF2-40B4-BE49-F238E27FC236}">
                <a16:creationId xmlns:a16="http://schemas.microsoft.com/office/drawing/2014/main" id="{6236A512-0139-4164-9B22-D51121EC6967}"/>
              </a:ext>
            </a:extLst>
          </p:cNvPr>
          <p:cNvSpPr/>
          <p:nvPr/>
        </p:nvSpPr>
        <p:spPr>
          <a:xfrm>
            <a:off x="4095881" y="1598971"/>
            <a:ext cx="1105045" cy="1118829"/>
          </a:xfrm>
          <a:prstGeom prst="roundRect">
            <a:avLst/>
          </a:prstGeom>
          <a:solidFill>
            <a:srgbClr val="CFD7E3"/>
          </a:solidFill>
          <a:ln>
            <a:noFill/>
          </a:ln>
          <a:effectLst>
            <a:outerShdw blurRad="254000" dist="190500" dir="8100000" algn="tr" rotWithShape="0">
              <a:prstClr val="black">
                <a:alpha val="37000"/>
              </a:prstClr>
            </a:outerShdw>
          </a:effectLst>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13" name="矩形: 圓角 12">
            <a:extLst>
              <a:ext uri="{FF2B5EF4-FFF2-40B4-BE49-F238E27FC236}">
                <a16:creationId xmlns:a16="http://schemas.microsoft.com/office/drawing/2014/main" id="{5AAA49A7-FB66-4294-BBE7-3660DA7CFC79}"/>
              </a:ext>
            </a:extLst>
          </p:cNvPr>
          <p:cNvSpPr/>
          <p:nvPr/>
        </p:nvSpPr>
        <p:spPr>
          <a:xfrm>
            <a:off x="2490513" y="1598971"/>
            <a:ext cx="1105045" cy="1118829"/>
          </a:xfrm>
          <a:prstGeom prst="roundRect">
            <a:avLst/>
          </a:prstGeom>
          <a:solidFill>
            <a:srgbClr val="CFD7E3"/>
          </a:solidFill>
          <a:ln>
            <a:noFill/>
          </a:ln>
          <a:effectLst>
            <a:outerShdw blurRad="254000" dist="190500" dir="8100000" algn="tr" rotWithShape="0">
              <a:prstClr val="black">
                <a:alpha val="37000"/>
              </a:prstClr>
            </a:outerShdw>
          </a:effectLst>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16" name="矩形: 圓角 15">
            <a:extLst>
              <a:ext uri="{FF2B5EF4-FFF2-40B4-BE49-F238E27FC236}">
                <a16:creationId xmlns:a16="http://schemas.microsoft.com/office/drawing/2014/main" id="{CEBA1A6C-7E5D-4BF9-8191-5466A04084AD}"/>
              </a:ext>
            </a:extLst>
          </p:cNvPr>
          <p:cNvSpPr/>
          <p:nvPr/>
        </p:nvSpPr>
        <p:spPr>
          <a:xfrm>
            <a:off x="857205" y="1598971"/>
            <a:ext cx="1105045" cy="1118829"/>
          </a:xfrm>
          <a:prstGeom prst="roundRect">
            <a:avLst/>
          </a:prstGeom>
          <a:solidFill>
            <a:srgbClr val="CFD7E3"/>
          </a:solidFill>
          <a:ln>
            <a:noFill/>
          </a:ln>
          <a:effectLst>
            <a:outerShdw blurRad="254000" dist="190500" dir="8100000" algn="tr" rotWithShape="0">
              <a:prstClr val="black">
                <a:alpha val="37000"/>
              </a:prstClr>
            </a:outerShdw>
          </a:effectLst>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18" name="圖形 17">
            <a:extLst>
              <a:ext uri="{FF2B5EF4-FFF2-40B4-BE49-F238E27FC236}">
                <a16:creationId xmlns:a16="http://schemas.microsoft.com/office/drawing/2014/main" id="{5109512C-5482-4457-9A7D-FB6FA0C13A8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82413" y="1851897"/>
            <a:ext cx="654630" cy="665916"/>
          </a:xfrm>
          <a:prstGeom prst="rect">
            <a:avLst/>
          </a:prstGeom>
        </p:spPr>
      </p:pic>
      <p:pic>
        <p:nvPicPr>
          <p:cNvPr id="20" name="圖形 19">
            <a:extLst>
              <a:ext uri="{FF2B5EF4-FFF2-40B4-BE49-F238E27FC236}">
                <a16:creationId xmlns:a16="http://schemas.microsoft.com/office/drawing/2014/main" id="{2504F7D0-4BC7-449A-BBE6-474A20EE8E4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631211" y="1851897"/>
            <a:ext cx="824468" cy="665916"/>
          </a:xfrm>
          <a:prstGeom prst="rect">
            <a:avLst/>
          </a:prstGeom>
        </p:spPr>
      </p:pic>
      <p:pic>
        <p:nvPicPr>
          <p:cNvPr id="22" name="圖形 21">
            <a:extLst>
              <a:ext uri="{FF2B5EF4-FFF2-40B4-BE49-F238E27FC236}">
                <a16:creationId xmlns:a16="http://schemas.microsoft.com/office/drawing/2014/main" id="{CCFBBD92-3361-4E74-A8AD-3E8822D20B76}"/>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300113" y="1771036"/>
            <a:ext cx="709402" cy="827636"/>
          </a:xfrm>
          <a:prstGeom prst="rect">
            <a:avLst/>
          </a:prstGeom>
        </p:spPr>
      </p:pic>
    </p:spTree>
  </p:cSld>
  <p:clrMapOvr>
    <a:masterClrMapping/>
  </p:clrMapOvr>
  <p:transition spd="slow">
    <p:fade thruBlk="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D5F1A-6D2A-C446-8855-84A6DFCE698A}"/>
              </a:ext>
            </a:extLst>
          </p:cNvPr>
          <p:cNvSpPr>
            <a:spLocks noGrp="1"/>
          </p:cNvSpPr>
          <p:nvPr>
            <p:ph type="title"/>
          </p:nvPr>
        </p:nvSpPr>
        <p:spPr>
          <a:xfrm>
            <a:off x="720000" y="0"/>
            <a:ext cx="3293200" cy="1007533"/>
          </a:xfrm>
        </p:spPr>
        <p:txBody>
          <a:bodyPr vert="horz" lIns="68580" tIns="34290" rIns="68580" bIns="34290" rtlCol="0" anchor="ctr">
            <a:noAutofit/>
          </a:bodyPr>
          <a:lstStyle/>
          <a:p>
            <a:r>
              <a:rPr lang="zh-TW" altLang="en-US" kern="1200">
                <a:latin typeface="Arial" panose="020B0604020202020204" pitchFamily="34" charset="0"/>
                <a:sym typeface="Arial" panose="020B0604020202020204" pitchFamily="34" charset="0"/>
              </a:rPr>
              <a:t>介紹內容</a:t>
            </a:r>
            <a:endParaRPr lang="zh-TW" altLang="en-US" kern="1200">
              <a:latin typeface="Arial" panose="020B0604020202020204" pitchFamily="34" charset="0"/>
              <a:cs typeface="Calibri Light"/>
              <a:sym typeface="Arial" panose="020B0604020202020204" pitchFamily="34" charset="0"/>
            </a:endParaRPr>
          </a:p>
        </p:txBody>
      </p:sp>
      <p:sp>
        <p:nvSpPr>
          <p:cNvPr id="14" name="文字方塊 13"/>
          <p:cNvSpPr txBox="1"/>
          <p:nvPr/>
        </p:nvSpPr>
        <p:spPr>
          <a:xfrm>
            <a:off x="136934" y="1458385"/>
            <a:ext cx="4459332" cy="2952750"/>
          </a:xfrm>
          <a:prstGeom prst="rect">
            <a:avLst/>
          </a:prstGeom>
        </p:spPr>
        <p:txBody>
          <a:bodyPr vert="horz" lIns="68580" tIns="34290" rIns="68580" bIns="34290" numCol="2" spcCol="0" rtlCol="0" anchor="ctr">
            <a:noAutofit/>
          </a:bodyPr>
          <a:lstStyle/>
          <a:p>
            <a:pPr marL="359410" lvl="1" indent="-171450">
              <a:lnSpc>
                <a:spcPct val="130000"/>
              </a:lnSpc>
              <a:spcBef>
                <a:spcPts val="600"/>
              </a:spcBef>
              <a:buClr>
                <a:schemeClr val="bg1"/>
              </a:buClr>
              <a:buFont typeface="Arial" panose="020B0604020202020204" pitchFamily="34" charset="0"/>
              <a:buChar char="•"/>
            </a:pPr>
            <a:r>
              <a:rPr lang="zh-TW" altLang="en-US">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你也有這樣的困擾</a:t>
            </a:r>
            <a:r>
              <a:rPr lang="en-US">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a:t>
            </a:r>
            <a:endPar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marL="359410" lvl="1" indent="-171450">
              <a:lnSpc>
                <a:spcPct val="130000"/>
              </a:lnSpc>
              <a:spcBef>
                <a:spcPts val="600"/>
              </a:spcBef>
              <a:buClr>
                <a:schemeClr val="bg1"/>
              </a:buClr>
              <a:buFont typeface="Arial" panose="020B0604020202020204" pitchFamily="34" charset="0"/>
              <a:buChar char="•"/>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QNAP</a:t>
            </a: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NAS</a:t>
            </a: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解決你的困擾</a:t>
            </a:r>
            <a:endPar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marL="359410" lvl="1" indent="-171450">
              <a:lnSpc>
                <a:spcPct val="130000"/>
              </a:lnSpc>
              <a:spcBef>
                <a:spcPts val="600"/>
              </a:spcBef>
              <a:buClr>
                <a:schemeClr val="bg1"/>
              </a:buClr>
              <a:buFont typeface="Arial" panose="020B0604020202020204" pitchFamily="34" charset="0"/>
              <a:buChar char="•"/>
            </a:pP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搭載全新</a:t>
            </a: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QTS</a:t>
            </a: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5.0</a:t>
            </a: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作業統的</a:t>
            </a: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NAS</a:t>
            </a:r>
          </a:p>
          <a:p>
            <a:pPr marL="359410" lvl="1" indent="-171450">
              <a:lnSpc>
                <a:spcPct val="130000"/>
              </a:lnSpc>
              <a:spcBef>
                <a:spcPts val="600"/>
              </a:spcBef>
              <a:buClr>
                <a:schemeClr val="bg1"/>
              </a:buClr>
              <a:buFont typeface="Arial" panose="020B0604020202020204" pitchFamily="34" charset="0"/>
              <a:buChar char="•"/>
            </a:pPr>
            <a:r>
              <a:rPr lang="en-US" altLang="zh-TW" err="1">
                <a:solidFill>
                  <a:schemeClr val="bg1"/>
                </a:solidFill>
                <a:latin typeface="Arial" panose="020B0604020202020204" pitchFamily="34" charset="0"/>
                <a:ea typeface="微軟正黑體" panose="020B0604030504040204" pitchFamily="34" charset="-120"/>
                <a:sym typeface="Arial" panose="020B0604020202020204" pitchFamily="34" charset="0"/>
              </a:rPr>
              <a:t>純天然的NPU</a:t>
            </a: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AI</a:t>
            </a: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加速</a:t>
            </a:r>
            <a:endPar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marL="359410" lvl="1" indent="-171450">
              <a:lnSpc>
                <a:spcPct val="130000"/>
              </a:lnSpc>
              <a:spcBef>
                <a:spcPts val="600"/>
              </a:spcBef>
              <a:buClr>
                <a:schemeClr val="bg1"/>
              </a:buClr>
              <a:buFont typeface="Arial" panose="020B0604020202020204" pitchFamily="34" charset="0"/>
              <a:buChar char="•"/>
            </a:pPr>
            <a:r>
              <a:rPr lang="zh-TW" altLang="en-US">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硬體介紹</a:t>
            </a:r>
            <a:endParaRPr lang="en-US" altLang="zh-TW">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359410" lvl="1" indent="-171450">
              <a:lnSpc>
                <a:spcPct val="130000"/>
              </a:lnSpc>
              <a:spcBef>
                <a:spcPts val="600"/>
              </a:spcBef>
              <a:buClr>
                <a:schemeClr val="bg1"/>
              </a:buClr>
              <a:buFont typeface="Arial" panose="020B0604020202020204" pitchFamily="34" charset="0"/>
              <a:buChar char="•"/>
            </a:pPr>
            <a:r>
              <a:rPr lang="zh-TW" altLang="en-US">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NAS安裝初始化</a:t>
            </a:r>
            <a:endParaRPr lang="en-US" altLang="zh-TW">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359410" lvl="1" indent="-171450">
              <a:lnSpc>
                <a:spcPct val="130000"/>
              </a:lnSpc>
              <a:spcBef>
                <a:spcPts val="600"/>
              </a:spcBef>
              <a:buClr>
                <a:schemeClr val="bg1"/>
              </a:buClr>
              <a:buFont typeface="Arial" panose="020B0604020202020204" pitchFamily="34" charset="0"/>
              <a:buChar char="•"/>
            </a:pPr>
            <a:r>
              <a:rPr lang="en-US" altLang="zh-CN">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HBS3 </a:t>
            </a:r>
            <a:r>
              <a:rPr lang="zh-CN" altLang="en-US">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資料保護</a:t>
            </a:r>
            <a:r>
              <a:rPr lang="en-US" altLang="zh-CN">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a:t>
            </a:r>
            <a:r>
              <a:rPr lang="zh-TW" altLang="en-US">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快照</a:t>
            </a:r>
            <a:r>
              <a:rPr lang="en-US" altLang="zh-TW">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a:t>
            </a:r>
            <a:r>
              <a:rPr lang="zh-CN" altLang="en-US">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同步</a:t>
            </a:r>
            <a:endParaRPr lang="en-US" altLang="zh-CN">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359410" lvl="1" indent="-171450">
              <a:lnSpc>
                <a:spcPct val="130000"/>
              </a:lnSpc>
              <a:spcBef>
                <a:spcPts val="600"/>
              </a:spcBef>
              <a:buClr>
                <a:schemeClr val="bg1"/>
              </a:buClr>
              <a:buFont typeface="Arial" panose="020B0604020202020204" pitchFamily="34" charset="0"/>
              <a:buChar char="•"/>
            </a:pPr>
            <a:r>
              <a:rPr lang="en-US">
                <a:solidFill>
                  <a:schemeClr val="bg1"/>
                </a:solidFill>
                <a:latin typeface="Arial" panose="020B0604020202020204" pitchFamily="34" charset="0"/>
                <a:ea typeface="微軟正黑體" panose="020B0604030504040204" pitchFamily="34" charset="-120"/>
                <a:cs typeface="+mn-lt"/>
                <a:sym typeface="Arial" panose="020B0604020202020204" pitchFamily="34" charset="0"/>
              </a:rPr>
              <a:t>DA Drive </a:t>
            </a:r>
            <a:r>
              <a:rPr lang="en-US" err="1">
                <a:solidFill>
                  <a:schemeClr val="bg1"/>
                </a:solidFill>
                <a:latin typeface="Arial" panose="020B0604020202020204" pitchFamily="34" charset="0"/>
                <a:ea typeface="微軟正黑體" panose="020B0604030504040204" pitchFamily="34" charset="-120"/>
                <a:cs typeface="+mn-lt"/>
                <a:sym typeface="Arial" panose="020B0604020202020204" pitchFamily="34" charset="0"/>
              </a:rPr>
              <a:t>Analyzer磁碟故障預測</a:t>
            </a:r>
            <a:endParaRPr lang="en-US">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marL="359410" lvl="1" indent="-171450">
              <a:lnSpc>
                <a:spcPct val="130000"/>
              </a:lnSpc>
              <a:spcBef>
                <a:spcPts val="600"/>
              </a:spcBef>
              <a:buClr>
                <a:schemeClr val="bg1"/>
              </a:buClr>
              <a:buFont typeface="Arial" panose="020B0604020202020204" pitchFamily="34" charset="0"/>
              <a:buChar char="•"/>
            </a:pPr>
            <a:r>
              <a:rPr lang="en-US" err="1">
                <a:solidFill>
                  <a:schemeClr val="bg1"/>
                </a:solidFill>
                <a:latin typeface="Arial" panose="020B0604020202020204" pitchFamily="34" charset="0"/>
                <a:ea typeface="微軟正黑體" panose="020B0604030504040204" pitchFamily="34" charset="-120"/>
                <a:sym typeface="Arial" panose="020B0604020202020204" pitchFamily="34" charset="0"/>
              </a:rPr>
              <a:t>資安防護</a:t>
            </a:r>
            <a:endParaRPr lang="en-US">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marL="359410" lvl="1" indent="-171450">
              <a:lnSpc>
                <a:spcPct val="130000"/>
              </a:lnSpc>
              <a:spcBef>
                <a:spcPts val="600"/>
              </a:spcBef>
              <a:buClr>
                <a:schemeClr val="bg1"/>
              </a:buClr>
              <a:buFont typeface="Arial" panose="020B0604020202020204" pitchFamily="34" charset="0"/>
              <a:buChar char="•"/>
            </a:pPr>
            <a:r>
              <a:rPr lang="en-US" altLang="zh-TW" err="1">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QuMagie</a:t>
            </a:r>
            <a:r>
              <a:rPr lang="en-US" altLang="zh-TW">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 / </a:t>
            </a:r>
            <a:r>
              <a:rPr lang="en-US" altLang="zh-TW" err="1">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Qsirch</a:t>
            </a:r>
            <a:r>
              <a:rPr lang="en-US" altLang="zh-TW">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 </a:t>
            </a:r>
            <a:r>
              <a:rPr lang="zh-TW" altLang="en-US">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照片智慧收納分享</a:t>
            </a:r>
            <a:endParaRPr lang="en-US" altLang="zh-CN">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359410" lvl="1" indent="-171450">
              <a:lnSpc>
                <a:spcPct val="130000"/>
              </a:lnSpc>
              <a:spcBef>
                <a:spcPts val="600"/>
              </a:spcBef>
              <a:buClr>
                <a:schemeClr val="bg1"/>
              </a:buClr>
              <a:buFont typeface="Arial" panose="020B0604020202020204" pitchFamily="34" charset="0"/>
              <a:buChar char="•"/>
            </a:pPr>
            <a:r>
              <a:rPr lang="en-US" altLang="zh-TW">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QVR</a:t>
            </a:r>
            <a:r>
              <a:rPr lang="zh-TW">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 </a:t>
            </a:r>
            <a:r>
              <a:rPr lang="en-US" altLang="zh-TW">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Elite</a:t>
            </a:r>
            <a:r>
              <a:rPr lang="zh-TW">
                <a:solidFill>
                  <a:schemeClr val="bg1"/>
                </a:solidFill>
                <a:latin typeface="Arial" panose="020B0604020202020204" pitchFamily="34" charset="0"/>
                <a:ea typeface="微軟正黑體" panose="020B0604030504040204" pitchFamily="34" charset="-120"/>
                <a:sym typeface="Arial" panose="020B0604020202020204" pitchFamily="34" charset="0"/>
              </a:rPr>
              <a:t>智慧安全監控方案</a:t>
            </a:r>
          </a:p>
          <a:p>
            <a:pPr marL="359410" lvl="1" indent="-171450">
              <a:lnSpc>
                <a:spcPct val="130000"/>
              </a:lnSpc>
              <a:spcBef>
                <a:spcPts val="600"/>
              </a:spcBef>
              <a:buClr>
                <a:schemeClr val="bg1"/>
              </a:buClr>
              <a:buFont typeface="Arial" panose="020B0604020202020204" pitchFamily="34" charset="0"/>
              <a:buChar char="•"/>
            </a:pPr>
            <a:r>
              <a:rPr lang="zh-TW">
                <a:solidFill>
                  <a:schemeClr val="bg1"/>
                </a:solidFill>
                <a:latin typeface="Arial" panose="020B0604020202020204" pitchFamily="34" charset="0"/>
                <a:ea typeface="微軟正黑體" panose="020B0604030504040204" pitchFamily="34" charset="-120"/>
                <a:sym typeface="Arial" panose="020B0604020202020204" pitchFamily="34" charset="0"/>
              </a:rPr>
              <a:t>多媒體串</a:t>
            </a: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流</a:t>
            </a:r>
            <a:endParaRPr 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marL="359410" lvl="1" indent="-171450">
              <a:lnSpc>
                <a:spcPct val="130000"/>
              </a:lnSpc>
              <a:spcBef>
                <a:spcPts val="600"/>
              </a:spcBef>
              <a:buClr>
                <a:schemeClr val="bg1"/>
              </a:buClr>
              <a:buFont typeface="Arial" panose="020B0604020202020204" pitchFamily="34" charset="0"/>
              <a:buChar char="•"/>
            </a:pPr>
            <a:r>
              <a:rPr lang="zh-TW" altLang="en-US">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多種好用手機APP</a:t>
            </a:r>
          </a:p>
          <a:p>
            <a:pPr marL="359410" lvl="1" indent="-171450">
              <a:lnSpc>
                <a:spcPct val="130000"/>
              </a:lnSpc>
              <a:spcBef>
                <a:spcPts val="600"/>
              </a:spcBef>
              <a:buClr>
                <a:schemeClr val="bg1"/>
              </a:buClr>
              <a:buFont typeface="Arial" panose="020B0604020202020204" pitchFamily="34" charset="0"/>
              <a:buChar char="•"/>
            </a:pPr>
            <a:r>
              <a:rPr lang="zh-TW">
                <a:solidFill>
                  <a:schemeClr val="bg1"/>
                </a:solidFill>
                <a:latin typeface="Arial" panose="020B0604020202020204" pitchFamily="34" charset="0"/>
                <a:ea typeface="微軟正黑體" panose="020B0604030504040204" pitchFamily="34" charset="-120"/>
                <a:sym typeface="Arial" panose="020B0604020202020204" pitchFamily="34" charset="0"/>
              </a:rPr>
              <a:t>NAS應用場景</a:t>
            </a:r>
            <a:endParaRPr lang="zh-TW" altLang="en-US">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p:txBody>
      </p:sp>
      <p:sp>
        <p:nvSpPr>
          <p:cNvPr id="3" name="矩形 2">
            <a:extLst>
              <a:ext uri="{FF2B5EF4-FFF2-40B4-BE49-F238E27FC236}">
                <a16:creationId xmlns:a16="http://schemas.microsoft.com/office/drawing/2014/main" id="{025D87C8-A71D-417C-B2E7-C33123AEE14E}"/>
              </a:ext>
            </a:extLst>
          </p:cNvPr>
          <p:cNvSpPr/>
          <p:nvPr/>
        </p:nvSpPr>
        <p:spPr>
          <a:xfrm>
            <a:off x="313267" y="1701799"/>
            <a:ext cx="1972734" cy="575733"/>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5" name="矩形 4">
            <a:extLst>
              <a:ext uri="{FF2B5EF4-FFF2-40B4-BE49-F238E27FC236}">
                <a16:creationId xmlns:a16="http://schemas.microsoft.com/office/drawing/2014/main" id="{FB887A47-F91F-4BE9-B48D-8CCA127A151B}"/>
              </a:ext>
            </a:extLst>
          </p:cNvPr>
          <p:cNvSpPr/>
          <p:nvPr/>
        </p:nvSpPr>
        <p:spPr>
          <a:xfrm>
            <a:off x="313267" y="2934761"/>
            <a:ext cx="1972734" cy="37232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6" name="矩形 5">
            <a:extLst>
              <a:ext uri="{FF2B5EF4-FFF2-40B4-BE49-F238E27FC236}">
                <a16:creationId xmlns:a16="http://schemas.microsoft.com/office/drawing/2014/main" id="{4FBB5B95-7A62-4F1F-9292-F410AE2B0148}"/>
              </a:ext>
            </a:extLst>
          </p:cNvPr>
          <p:cNvSpPr/>
          <p:nvPr/>
        </p:nvSpPr>
        <p:spPr>
          <a:xfrm>
            <a:off x="313267" y="3622470"/>
            <a:ext cx="1972734" cy="37232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8" name="矩形 7">
            <a:extLst>
              <a:ext uri="{FF2B5EF4-FFF2-40B4-BE49-F238E27FC236}">
                <a16:creationId xmlns:a16="http://schemas.microsoft.com/office/drawing/2014/main" id="{E827B5A4-C3D0-4ABC-9E1F-445BF7D826E7}"/>
              </a:ext>
            </a:extLst>
          </p:cNvPr>
          <p:cNvSpPr/>
          <p:nvPr/>
        </p:nvSpPr>
        <p:spPr>
          <a:xfrm>
            <a:off x="2454766" y="1907228"/>
            <a:ext cx="1972734" cy="37232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9" name="矩形 8">
            <a:extLst>
              <a:ext uri="{FF2B5EF4-FFF2-40B4-BE49-F238E27FC236}">
                <a16:creationId xmlns:a16="http://schemas.microsoft.com/office/drawing/2014/main" id="{36D304AB-70AD-4E46-AAF0-B7813534337D}"/>
              </a:ext>
            </a:extLst>
          </p:cNvPr>
          <p:cNvSpPr/>
          <p:nvPr/>
        </p:nvSpPr>
        <p:spPr>
          <a:xfrm>
            <a:off x="2454766" y="2863952"/>
            <a:ext cx="1972734" cy="697127"/>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10" name="矩形 9">
            <a:extLst>
              <a:ext uri="{FF2B5EF4-FFF2-40B4-BE49-F238E27FC236}">
                <a16:creationId xmlns:a16="http://schemas.microsoft.com/office/drawing/2014/main" id="{25A57652-7BFD-4AA9-BD5A-6939EE2871BA}"/>
              </a:ext>
            </a:extLst>
          </p:cNvPr>
          <p:cNvSpPr/>
          <p:nvPr/>
        </p:nvSpPr>
        <p:spPr>
          <a:xfrm>
            <a:off x="2454766" y="3893508"/>
            <a:ext cx="1972734" cy="37232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1817024968"/>
      </p:ext>
    </p:extLst>
  </p:cSld>
  <p:clrMapOvr>
    <a:masterClrMapping/>
  </p:clrMapOvr>
  <p:transition spd="slow">
    <p:fade thruBlk="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圖片 9" descr="一張含有 室內, 螢幕, 甜點 的圖片&#10;&#10;自動產生的描述" hidden="1">
            <a:extLst>
              <a:ext uri="{FF2B5EF4-FFF2-40B4-BE49-F238E27FC236}">
                <a16:creationId xmlns:a16="http://schemas.microsoft.com/office/drawing/2014/main" id="{C7A735B5-90F1-43EB-8CFC-47AB07527C4C}"/>
              </a:ext>
            </a:extLst>
          </p:cNvPr>
          <p:cNvPicPr>
            <a:picLocks noChangeAspect="1"/>
          </p:cNvPicPr>
          <p:nvPr/>
        </p:nvPicPr>
        <p:blipFill>
          <a:blip r:embed="rId3"/>
          <a:stretch>
            <a:fillRect/>
          </a:stretch>
        </p:blipFill>
        <p:spPr>
          <a:xfrm>
            <a:off x="-8372421" y="-606130"/>
            <a:ext cx="8724224" cy="6647859"/>
          </a:xfrm>
          <a:prstGeom prst="rect">
            <a:avLst/>
          </a:prstGeom>
          <a:effectLst>
            <a:softEdge rad="635000"/>
          </a:effectLst>
        </p:spPr>
      </p:pic>
      <p:pic>
        <p:nvPicPr>
          <p:cNvPr id="8" name="圖片 7" descr="一張含有 個人 的圖片&#10;&#10;自動產生的描述">
            <a:extLst>
              <a:ext uri="{FF2B5EF4-FFF2-40B4-BE49-F238E27FC236}">
                <a16:creationId xmlns:a16="http://schemas.microsoft.com/office/drawing/2014/main" id="{72F1BA2C-62CF-4DDC-9F3B-63683400A9C0}"/>
              </a:ext>
            </a:extLst>
          </p:cNvPr>
          <p:cNvPicPr>
            <a:picLocks noChangeAspect="1"/>
          </p:cNvPicPr>
          <p:nvPr/>
        </p:nvPicPr>
        <p:blipFill rotWithShape="1">
          <a:blip r:embed="rId4"/>
          <a:srcRect r="31479"/>
          <a:stretch/>
        </p:blipFill>
        <p:spPr>
          <a:xfrm>
            <a:off x="-1749800" y="-465373"/>
            <a:ext cx="6228667" cy="6213943"/>
          </a:xfrm>
          <a:prstGeom prst="rect">
            <a:avLst/>
          </a:prstGeom>
          <a:effectLst>
            <a:softEdge rad="635000"/>
          </a:effectLst>
        </p:spPr>
      </p:pic>
      <p:sp>
        <p:nvSpPr>
          <p:cNvPr id="2" name="Title 1">
            <a:extLst>
              <a:ext uri="{FF2B5EF4-FFF2-40B4-BE49-F238E27FC236}">
                <a16:creationId xmlns:a16="http://schemas.microsoft.com/office/drawing/2014/main" id="{927D5F1A-6D2A-C446-8855-84A6DFCE698A}"/>
              </a:ext>
            </a:extLst>
          </p:cNvPr>
          <p:cNvSpPr>
            <a:spLocks noGrp="1"/>
          </p:cNvSpPr>
          <p:nvPr>
            <p:ph type="title"/>
          </p:nvPr>
        </p:nvSpPr>
        <p:spPr>
          <a:xfrm>
            <a:off x="716881" y="165100"/>
            <a:ext cx="7710238" cy="762000"/>
          </a:xfrm>
        </p:spPr>
        <p:txBody>
          <a:bodyPr vert="horz" lIns="68580" tIns="34290" rIns="68580" bIns="34290" rtlCol="0" anchor="ctr">
            <a:normAutofit/>
          </a:bodyPr>
          <a:lstStyle/>
          <a:p>
            <a:r>
              <a:rPr lang="zh-TW" altLang="en-US">
                <a:latin typeface="Arial" panose="020B0604020202020204" pitchFamily="34" charset="0"/>
                <a:sym typeface="Arial" panose="020B0604020202020204" pitchFamily="34" charset="0"/>
              </a:rPr>
              <a:t>你也有這樣的困擾</a:t>
            </a:r>
            <a:r>
              <a:rPr lang="en-US" altLang="zh-TW">
                <a:latin typeface="Arial" panose="020B0604020202020204" pitchFamily="34" charset="0"/>
                <a:sym typeface="Arial" panose="020B0604020202020204" pitchFamily="34" charset="0"/>
              </a:rPr>
              <a:t>?</a:t>
            </a:r>
          </a:p>
        </p:txBody>
      </p:sp>
      <p:pic>
        <p:nvPicPr>
          <p:cNvPr id="12" name="Picture 2" descr="C:\Users\Jerry Deng\Downloads\pexels-oladimeji-ajegbile-2696299.jpg" hidden="1"/>
          <p:cNvPicPr>
            <a:picLocks noChangeAspect="1" noChangeArrowheads="1"/>
          </p:cNvPicPr>
          <p:nvPr/>
        </p:nvPicPr>
        <p:blipFill rotWithShape="1">
          <a:blip r:embed="rId5" cstate="print"/>
          <a:srcRect t="11434" r="-2" b="4472"/>
          <a:stretch/>
        </p:blipFill>
        <p:spPr bwMode="auto">
          <a:xfrm>
            <a:off x="-5698052" y="7"/>
            <a:ext cx="4587412" cy="5143493"/>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p:spPr>
      </p:pic>
      <p:sp>
        <p:nvSpPr>
          <p:cNvPr id="14" name="文字方塊 13"/>
          <p:cNvSpPr txBox="1"/>
          <p:nvPr/>
        </p:nvSpPr>
        <p:spPr>
          <a:xfrm>
            <a:off x="4240448" y="1762729"/>
            <a:ext cx="3443052" cy="3018821"/>
          </a:xfrm>
          <a:prstGeom prst="rect">
            <a:avLst/>
          </a:prstGeom>
        </p:spPr>
        <p:txBody>
          <a:bodyPr vert="horz" lIns="68580" tIns="34290" rIns="68580" bIns="34290" rtlCol="0" anchor="t">
            <a:normAutofit/>
          </a:bodyPr>
          <a:lstStyle/>
          <a:p>
            <a:pPr marL="541020" lvl="1" indent="-171450">
              <a:lnSpc>
                <a:spcPct val="110000"/>
              </a:lnSpc>
              <a:spcBef>
                <a:spcPts val="600"/>
              </a:spcBef>
              <a:buClr>
                <a:schemeClr val="bg1"/>
              </a:buClr>
              <a:buFont typeface="Arial" panose="020B0604020202020204" pitchFamily="34" charset="0"/>
              <a:buChar char="•"/>
            </a:pPr>
            <a:r>
              <a:rPr lang="zh-TW" altLang="en-US"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照片/影片</a:t>
            </a:r>
            <a:r>
              <a:rPr lang="en-US" altLang="zh-TW"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a:t>
            </a:r>
            <a:r>
              <a:rPr lang="zh-TW" altLang="en-US"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文件資料檔案多又大</a:t>
            </a:r>
            <a:endParaRPr lang="en-US" altLang="zh-TW"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Clr>
                <a:schemeClr val="bg1"/>
              </a:buClr>
              <a:buFont typeface="Arial" panose="020B0604020202020204" pitchFamily="34" charset="0"/>
              <a:buChar char="•"/>
            </a:pPr>
            <a:r>
              <a:rPr lang="zh-TW" altLang="en-US"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隨身碟</a:t>
            </a:r>
            <a:r>
              <a:rPr lang="en-US" altLang="zh-TW"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硬碟</a:t>
            </a:r>
            <a:r>
              <a:rPr lang="zh-TW" altLang="en-US"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外接盒內的資料不知道放在哪</a:t>
            </a:r>
          </a:p>
          <a:p>
            <a:pPr marL="541020" lvl="1" indent="-171450">
              <a:lnSpc>
                <a:spcPct val="110000"/>
              </a:lnSpc>
              <a:spcBef>
                <a:spcPts val="600"/>
              </a:spcBef>
              <a:buClr>
                <a:schemeClr val="bg1"/>
              </a:buClr>
              <a:buFont typeface="Arial" panose="020B0604020202020204" pitchFamily="34" charset="0"/>
              <a:buChar char="•"/>
            </a:pPr>
            <a:r>
              <a:rPr lang="zh-TW" altLang="en-US"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怕資料遺失</a:t>
            </a:r>
            <a:endParaRPr lang="en-US" altLang="zh-TW"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Clr>
                <a:schemeClr val="bg1"/>
              </a:buClr>
              <a:buFont typeface="Arial" panose="020B0604020202020204" pitchFamily="34" charset="0"/>
              <a:buChar char="•"/>
            </a:pPr>
            <a:r>
              <a:rPr lang="zh-TW" altLang="en-US"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整理資料很花時間</a:t>
            </a:r>
          </a:p>
          <a:p>
            <a:pPr marL="541020" lvl="1" indent="-171450">
              <a:lnSpc>
                <a:spcPct val="110000"/>
              </a:lnSpc>
              <a:spcBef>
                <a:spcPts val="600"/>
              </a:spcBef>
              <a:buClr>
                <a:schemeClr val="bg1"/>
              </a:buClr>
              <a:buFont typeface="Arial" panose="020B0604020202020204" pitchFamily="34" charset="0"/>
              <a:buChar char="•"/>
            </a:pPr>
            <a:r>
              <a:rPr lang="zh-TW" altLang="en-US"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想要架設家庭監控</a:t>
            </a:r>
            <a:endParaRPr lang="en-US" altLang="zh-TW"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Clr>
                <a:schemeClr val="bg1"/>
              </a:buClr>
              <a:buFont typeface="Arial" panose="020B0604020202020204" pitchFamily="34" charset="0"/>
              <a:buChar char="•"/>
            </a:pPr>
            <a:r>
              <a:rPr lang="zh-TW" altLang="en-US"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想要有智慧家庭自動化的方案</a:t>
            </a:r>
          </a:p>
        </p:txBody>
      </p:sp>
    </p:spTree>
    <p:extLst>
      <p:ext uri="{BB962C8B-B14F-4D97-AF65-F5344CB8AC3E}">
        <p14:creationId xmlns:p14="http://schemas.microsoft.com/office/powerpoint/2010/main" val="1817024968"/>
      </p:ext>
    </p:extLst>
  </p:cSld>
  <p:clrMapOvr>
    <a:masterClrMapping/>
  </p:clrMapOvr>
  <p:transition spd="slow">
    <p:fade thruBlk="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720000" y="265500"/>
            <a:ext cx="7704000" cy="572700"/>
          </a:xfrm>
        </p:spPr>
        <p:txBody>
          <a:bodyPr/>
          <a:lstStyle/>
          <a:p>
            <a:r>
              <a:rPr lang="en-US" altLang="zh-TW">
                <a:latin typeface="Arial" panose="020B0604020202020204" pitchFamily="34" charset="0"/>
                <a:sym typeface="Arial" panose="020B0604020202020204" pitchFamily="34" charset="0"/>
              </a:rPr>
              <a:t>QNAP</a:t>
            </a:r>
            <a:r>
              <a:rPr lang="zh-TW" altLang="en-US">
                <a:latin typeface="Arial" panose="020B0604020202020204" pitchFamily="34" charset="0"/>
                <a:sym typeface="Arial" panose="020B0604020202020204" pitchFamily="34" charset="0"/>
              </a:rPr>
              <a:t> </a:t>
            </a:r>
            <a:r>
              <a:rPr lang="en-US" altLang="zh-TW">
                <a:latin typeface="Arial" panose="020B0604020202020204" pitchFamily="34" charset="0"/>
                <a:sym typeface="Arial" panose="020B0604020202020204" pitchFamily="34" charset="0"/>
              </a:rPr>
              <a:t>NAS</a:t>
            </a:r>
            <a:r>
              <a:rPr lang="zh-TW" altLang="en-US">
                <a:latin typeface="Arial" panose="020B0604020202020204" pitchFamily="34" charset="0"/>
                <a:sym typeface="Arial" panose="020B0604020202020204" pitchFamily="34" charset="0"/>
              </a:rPr>
              <a:t>解決你的困擾</a:t>
            </a:r>
          </a:p>
        </p:txBody>
      </p:sp>
      <p:sp>
        <p:nvSpPr>
          <p:cNvPr id="3" name="文字方塊 2" hidden="1"/>
          <p:cNvSpPr txBox="1"/>
          <p:nvPr/>
        </p:nvSpPr>
        <p:spPr>
          <a:xfrm>
            <a:off x="4283968" y="2067694"/>
            <a:ext cx="5914866" cy="3638456"/>
          </a:xfrm>
          <a:prstGeom prst="rect">
            <a:avLst/>
          </a:prstGeom>
        </p:spPr>
        <p:txBody>
          <a:bodyPr vert="horz" lIns="68580" tIns="34290" rIns="68580" bIns="34290" rtlCol="0" anchor="t">
            <a:noAutofit/>
          </a:bodyPr>
          <a:lstStyle/>
          <a:p>
            <a:pPr marL="541020" lvl="1" indent="-171450">
              <a:lnSpc>
                <a:spcPct val="110000"/>
              </a:lnSpc>
              <a:spcBef>
                <a:spcPts val="600"/>
              </a:spcBef>
              <a:buFont typeface="Arial" panose="020B0604020202020204" pitchFamily="34" charset="0"/>
              <a:buChar char="•"/>
            </a:pPr>
            <a:r>
              <a:rPr lang="zh-TW" altLang="en-US"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集中管理海量儲存</a:t>
            </a:r>
            <a:br>
              <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br>
            <a:r>
              <a:rPr lang="zh-TW" altLang="en-US"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支援超大容量硬碟</a:t>
            </a:r>
            <a:r>
              <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a:t>
            </a:r>
            <a:r>
              <a:rPr lang="zh-TW" altLang="en-US"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單槽</a:t>
            </a:r>
            <a:r>
              <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18T)</a:t>
            </a:r>
          </a:p>
          <a:p>
            <a:pPr marL="541020" lvl="1" indent="-171450">
              <a:lnSpc>
                <a:spcPct val="110000"/>
              </a:lnSpc>
              <a:spcBef>
                <a:spcPts val="600"/>
              </a:spcBef>
              <a:buFont typeface="Arial" panose="020B0604020202020204" pitchFamily="34" charset="0"/>
              <a:buChar char="•"/>
            </a:pPr>
            <a:endPar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Font typeface="Arial" panose="020B0604020202020204" pitchFamily="34" charset="0"/>
              <a:buChar char="•"/>
            </a:pPr>
            <a:r>
              <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HBS3</a:t>
            </a:r>
            <a:r>
              <a:rPr lang="zh-TW" altLang="en-US"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全方位備份解決方案</a:t>
            </a:r>
            <a:endPar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Font typeface="Arial" panose="020B0604020202020204" pitchFamily="34" charset="0"/>
              <a:buChar char="•"/>
            </a:pPr>
            <a:r>
              <a:rPr lang="zh-TW" altLang="en-US"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資料安全防護網</a:t>
            </a:r>
            <a:endPar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Font typeface="Arial" panose="020B0604020202020204" pitchFamily="34" charset="0"/>
              <a:buChar char="•"/>
            </a:pPr>
            <a:endPar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Font typeface="Arial" panose="020B0604020202020204" pitchFamily="34" charset="0"/>
              <a:buChar char="•"/>
            </a:pPr>
            <a:r>
              <a:rPr lang="zh-TW" altLang="en-US"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智能自動化</a:t>
            </a:r>
            <a:endPar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Font typeface="Arial" panose="020B0604020202020204" pitchFamily="34" charset="0"/>
              <a:buChar char="•"/>
            </a:pPr>
            <a:r>
              <a:rPr lang="en-US" altLang="zh-TW" sz="1600" err="1">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Qsync</a:t>
            </a:r>
            <a:r>
              <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 </a:t>
            </a:r>
            <a:r>
              <a:rPr lang="en-US" altLang="zh-TW" sz="1600" err="1">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Qmiix</a:t>
            </a:r>
            <a:r>
              <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 </a:t>
            </a:r>
            <a:r>
              <a:rPr lang="zh-TW" altLang="en-US"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同步備份與自動化你的家庭生活</a:t>
            </a:r>
            <a:endPar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Font typeface="Arial" panose="020B0604020202020204" pitchFamily="34" charset="0"/>
              <a:buChar char="•"/>
            </a:pPr>
            <a:endPar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Font typeface="Arial" panose="020B0604020202020204" pitchFamily="34" charset="0"/>
              <a:buChar char="•"/>
            </a:pPr>
            <a:r>
              <a:rPr lang="zh-TW" altLang="en-US"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獨門</a:t>
            </a:r>
            <a:r>
              <a:rPr lang="en-US" altLang="zh-TW" sz="1600" err="1">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AI智能照片管理</a:t>
            </a:r>
            <a:endParaRPr lang="zh-TW" altLang="en-US" sz="1600" err="1">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Font typeface="Arial" panose="020B0604020202020204" pitchFamily="34" charset="0"/>
              <a:buChar char="•"/>
            </a:pPr>
            <a:r>
              <a:rPr lang="en-US" altLang="zh-TW" sz="1600" err="1">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QuMagie</a:t>
            </a:r>
            <a:r>
              <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 </a:t>
            </a:r>
            <a:r>
              <a:rPr lang="en-US" altLang="zh-TW" sz="1600" err="1">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Qsirch</a:t>
            </a:r>
            <a:endParaRPr lang="zh-TW" altLang="en-US" sz="1600" err="1">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endParaRPr>
          </a:p>
        </p:txBody>
      </p:sp>
      <p:sp>
        <p:nvSpPr>
          <p:cNvPr id="4" name="文字方塊 3">
            <a:extLst>
              <a:ext uri="{FF2B5EF4-FFF2-40B4-BE49-F238E27FC236}">
                <a16:creationId xmlns:a16="http://schemas.microsoft.com/office/drawing/2014/main" id="{E98600FA-C28E-4F62-B030-76A7B19BD482}"/>
              </a:ext>
            </a:extLst>
          </p:cNvPr>
          <p:cNvSpPr txBox="1"/>
          <p:nvPr/>
        </p:nvSpPr>
        <p:spPr>
          <a:xfrm>
            <a:off x="2099260" y="1255328"/>
            <a:ext cx="2008015" cy="899985"/>
          </a:xfrm>
          <a:prstGeom prst="rect">
            <a:avLst/>
          </a:prstGeom>
        </p:spPr>
        <p:txBody>
          <a:bodyPr vert="horz" lIns="68580" tIns="34290" rIns="68580" bIns="34290" rtlCol="0" anchor="t">
            <a:noAutofit/>
          </a:bodyPr>
          <a:lstStyle/>
          <a:p>
            <a:pPr lvl="1">
              <a:lnSpc>
                <a:spcPct val="110000"/>
              </a:lnSpc>
              <a:spcBef>
                <a:spcPts val="600"/>
              </a:spcBef>
            </a:pPr>
            <a:r>
              <a:rPr lang="zh-TW" altLang="en-US" sz="2400" b="1">
                <a:solidFill>
                  <a:srgbClr val="78FFFF"/>
                </a:solidFill>
                <a:latin typeface="Arial" panose="020B0604020202020204" pitchFamily="34" charset="0"/>
                <a:ea typeface="微軟正黑體" panose="020B0604030504040204" pitchFamily="34" charset="-120"/>
                <a:cs typeface="Times New Roman"/>
                <a:sym typeface="Arial" panose="020B0604020202020204" pitchFamily="34" charset="0"/>
              </a:rPr>
              <a:t>集中管理海量儲存</a:t>
            </a:r>
            <a:endParaRPr lang="en-US" altLang="zh-TW" sz="2400" b="1">
              <a:solidFill>
                <a:srgbClr val="78FFFF"/>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lvl="1">
              <a:lnSpc>
                <a:spcPct val="110000"/>
              </a:lnSpc>
              <a:spcBef>
                <a:spcPts val="600"/>
              </a:spcBef>
            </a:pPr>
            <a:r>
              <a:rPr lang="zh-TW" altLang="en-US"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支援超大容量硬碟</a:t>
            </a:r>
            <a:r>
              <a:rPr lang="en-US" altLang="zh-TW"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a:t>
            </a:r>
            <a:r>
              <a:rPr lang="zh-TW" altLang="en-US"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單槽</a:t>
            </a:r>
            <a:r>
              <a:rPr lang="en-US" altLang="zh-TW"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18T)</a:t>
            </a:r>
          </a:p>
        </p:txBody>
      </p:sp>
      <p:sp>
        <p:nvSpPr>
          <p:cNvPr id="5" name="文字方塊 4">
            <a:extLst>
              <a:ext uri="{FF2B5EF4-FFF2-40B4-BE49-F238E27FC236}">
                <a16:creationId xmlns:a16="http://schemas.microsoft.com/office/drawing/2014/main" id="{4D9D42EE-40F6-4881-B7AF-2500706FB510}"/>
              </a:ext>
            </a:extLst>
          </p:cNvPr>
          <p:cNvSpPr txBox="1"/>
          <p:nvPr/>
        </p:nvSpPr>
        <p:spPr>
          <a:xfrm>
            <a:off x="5990973" y="3260758"/>
            <a:ext cx="2067774" cy="899985"/>
          </a:xfrm>
          <a:prstGeom prst="rect">
            <a:avLst/>
          </a:prstGeom>
        </p:spPr>
        <p:txBody>
          <a:bodyPr vert="horz" lIns="68580" tIns="34290" rIns="68580" bIns="34290" rtlCol="0" anchor="t">
            <a:noAutofit/>
          </a:bodyPr>
          <a:lstStyle/>
          <a:p>
            <a:pPr lvl="1">
              <a:lnSpc>
                <a:spcPct val="110000"/>
              </a:lnSpc>
              <a:spcBef>
                <a:spcPts val="600"/>
              </a:spcBef>
            </a:pPr>
            <a:r>
              <a:rPr lang="en-US" altLang="zh-TW" sz="2400" b="1">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rPr>
              <a:t>HBS3</a:t>
            </a:r>
            <a:r>
              <a:rPr lang="zh-TW" altLang="en-US" sz="2400" b="1">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rPr>
              <a:t>全方位備份解決方案</a:t>
            </a:r>
            <a:endParaRPr lang="en-US" altLang="zh-TW" sz="2400" b="1">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lvl="1">
              <a:lnSpc>
                <a:spcPct val="110000"/>
              </a:lnSpc>
              <a:spcBef>
                <a:spcPts val="600"/>
              </a:spcBef>
            </a:pPr>
            <a:r>
              <a:rPr lang="zh-TW" altLang="en-US"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資料安全防護</a:t>
            </a:r>
            <a:endParaRPr lang="en-US" altLang="zh-TW"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p:txBody>
      </p:sp>
      <p:sp>
        <p:nvSpPr>
          <p:cNvPr id="6" name="文字方塊 5">
            <a:extLst>
              <a:ext uri="{FF2B5EF4-FFF2-40B4-BE49-F238E27FC236}">
                <a16:creationId xmlns:a16="http://schemas.microsoft.com/office/drawing/2014/main" id="{965910F9-D5D5-46EF-A662-FEAF83278B77}"/>
              </a:ext>
            </a:extLst>
          </p:cNvPr>
          <p:cNvSpPr txBox="1"/>
          <p:nvPr/>
        </p:nvSpPr>
        <p:spPr>
          <a:xfrm>
            <a:off x="2077710" y="3151780"/>
            <a:ext cx="2342992" cy="1059643"/>
          </a:xfrm>
          <a:prstGeom prst="rect">
            <a:avLst/>
          </a:prstGeom>
        </p:spPr>
        <p:txBody>
          <a:bodyPr vert="horz" lIns="68580" tIns="34290" rIns="68580" bIns="34290" rtlCol="0" anchor="t">
            <a:noAutofit/>
          </a:bodyPr>
          <a:lstStyle/>
          <a:p>
            <a:pPr lvl="1">
              <a:lnSpc>
                <a:spcPct val="110000"/>
              </a:lnSpc>
              <a:spcBef>
                <a:spcPts val="600"/>
              </a:spcBef>
            </a:pPr>
            <a:r>
              <a:rPr lang="zh-TW" altLang="en-US" sz="2400" b="1">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rPr>
              <a:t>智能自動化</a:t>
            </a:r>
            <a:endParaRPr lang="en-US" altLang="zh-TW" sz="2400" b="1">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lvl="1">
              <a:lnSpc>
                <a:spcPct val="110000"/>
              </a:lnSpc>
              <a:spcBef>
                <a:spcPts val="600"/>
              </a:spcBef>
            </a:pPr>
            <a:r>
              <a:rPr lang="en-US" altLang="zh-TW" sz="1600" err="1">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Qsync</a:t>
            </a:r>
            <a:r>
              <a:rPr lang="en-US" altLang="zh-TW"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 </a:t>
            </a:r>
            <a:r>
              <a:rPr lang="en-US" altLang="zh-TW" sz="1600" err="1">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Qmiix</a:t>
            </a:r>
            <a:r>
              <a:rPr lang="en-US" altLang="zh-TW"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 </a:t>
            </a:r>
            <a:r>
              <a:rPr lang="zh-TW" altLang="en-US"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同步備份與自動化你的家庭生活</a:t>
            </a:r>
            <a:endParaRPr lang="en-US" altLang="zh-TW"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p:txBody>
      </p:sp>
      <p:sp>
        <p:nvSpPr>
          <p:cNvPr id="7" name="文字方塊 6">
            <a:extLst>
              <a:ext uri="{FF2B5EF4-FFF2-40B4-BE49-F238E27FC236}">
                <a16:creationId xmlns:a16="http://schemas.microsoft.com/office/drawing/2014/main" id="{F4787C3E-E945-4F8A-AA09-7CB4414C1487}"/>
              </a:ext>
            </a:extLst>
          </p:cNvPr>
          <p:cNvSpPr txBox="1"/>
          <p:nvPr/>
        </p:nvSpPr>
        <p:spPr>
          <a:xfrm>
            <a:off x="5990973" y="1255328"/>
            <a:ext cx="1845524" cy="1005334"/>
          </a:xfrm>
          <a:prstGeom prst="rect">
            <a:avLst/>
          </a:prstGeom>
        </p:spPr>
        <p:txBody>
          <a:bodyPr vert="horz" lIns="68580" tIns="34290" rIns="68580" bIns="34290" rtlCol="0" anchor="t">
            <a:noAutofit/>
          </a:bodyPr>
          <a:lstStyle/>
          <a:p>
            <a:pPr lvl="1">
              <a:lnSpc>
                <a:spcPct val="110000"/>
              </a:lnSpc>
              <a:spcBef>
                <a:spcPts val="600"/>
              </a:spcBef>
            </a:pPr>
            <a:r>
              <a:rPr lang="zh-TW" altLang="en-US" sz="2400" b="1">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rPr>
              <a:t>獨門</a:t>
            </a:r>
            <a:r>
              <a:rPr lang="en-US" altLang="zh-TW" sz="2400" b="1" err="1">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rPr>
              <a:t>AI智能照片管理</a:t>
            </a:r>
            <a:endParaRPr lang="zh-TW" altLang="en-US" sz="2400" b="1">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lvl="1">
              <a:lnSpc>
                <a:spcPct val="110000"/>
              </a:lnSpc>
              <a:spcBef>
                <a:spcPts val="600"/>
              </a:spcBef>
            </a:pPr>
            <a:r>
              <a:rPr lang="en-US" altLang="zh-TW" sz="1600" err="1">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QuMagie</a:t>
            </a:r>
            <a:r>
              <a:rPr lang="en-US" altLang="zh-TW"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 </a:t>
            </a:r>
            <a:r>
              <a:rPr lang="en-US" altLang="zh-TW" sz="1600" err="1">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Qsirch</a:t>
            </a:r>
            <a:endParaRPr lang="zh-TW" altLang="en-US" sz="160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p:txBody>
      </p:sp>
      <p:pic>
        <p:nvPicPr>
          <p:cNvPr id="9" name="圖片 8">
            <a:extLst>
              <a:ext uri="{FF2B5EF4-FFF2-40B4-BE49-F238E27FC236}">
                <a16:creationId xmlns:a16="http://schemas.microsoft.com/office/drawing/2014/main" id="{F870F222-C728-481F-9DBE-C2F34216BB53}"/>
              </a:ext>
            </a:extLst>
          </p:cNvPr>
          <p:cNvPicPr>
            <a:picLocks noChangeAspect="1"/>
          </p:cNvPicPr>
          <p:nvPr/>
        </p:nvPicPr>
        <p:blipFill>
          <a:blip r:embed="rId3"/>
          <a:stretch>
            <a:fillRect/>
          </a:stretch>
        </p:blipFill>
        <p:spPr>
          <a:xfrm>
            <a:off x="635260" y="2945093"/>
            <a:ext cx="899985" cy="899985"/>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11" name="圖片 10">
            <a:extLst>
              <a:ext uri="{FF2B5EF4-FFF2-40B4-BE49-F238E27FC236}">
                <a16:creationId xmlns:a16="http://schemas.microsoft.com/office/drawing/2014/main" id="{6FE5A95E-9F0F-48FE-9C3A-CF374A7B99D9}"/>
              </a:ext>
            </a:extLst>
          </p:cNvPr>
          <p:cNvPicPr>
            <a:picLocks noChangeAspect="1"/>
          </p:cNvPicPr>
          <p:nvPr/>
        </p:nvPicPr>
        <p:blipFill>
          <a:blip r:embed="rId4"/>
          <a:stretch>
            <a:fillRect/>
          </a:stretch>
        </p:blipFill>
        <p:spPr>
          <a:xfrm>
            <a:off x="4421401" y="1172554"/>
            <a:ext cx="899985" cy="899985"/>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13" name="圖片 12">
            <a:extLst>
              <a:ext uri="{FF2B5EF4-FFF2-40B4-BE49-F238E27FC236}">
                <a16:creationId xmlns:a16="http://schemas.microsoft.com/office/drawing/2014/main" id="{B6B1CB09-EB45-4C63-A142-EBC92565B29A}"/>
              </a:ext>
            </a:extLst>
          </p:cNvPr>
          <p:cNvPicPr>
            <a:picLocks noChangeAspect="1"/>
          </p:cNvPicPr>
          <p:nvPr/>
        </p:nvPicPr>
        <p:blipFill>
          <a:blip r:embed="rId5"/>
          <a:stretch>
            <a:fillRect/>
          </a:stretch>
        </p:blipFill>
        <p:spPr>
          <a:xfrm>
            <a:off x="4871393" y="1866821"/>
            <a:ext cx="899985" cy="899985"/>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15" name="圖片 14">
            <a:extLst>
              <a:ext uri="{FF2B5EF4-FFF2-40B4-BE49-F238E27FC236}">
                <a16:creationId xmlns:a16="http://schemas.microsoft.com/office/drawing/2014/main" id="{55AAE0CD-7AAE-49F0-8C00-26D81D41B502}"/>
              </a:ext>
            </a:extLst>
          </p:cNvPr>
          <p:cNvPicPr>
            <a:picLocks noChangeAspect="1"/>
          </p:cNvPicPr>
          <p:nvPr/>
        </p:nvPicPr>
        <p:blipFill>
          <a:blip r:embed="rId6"/>
          <a:stretch>
            <a:fillRect/>
          </a:stretch>
        </p:blipFill>
        <p:spPr>
          <a:xfrm>
            <a:off x="1112968" y="3635587"/>
            <a:ext cx="899985" cy="899985"/>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17" name="圖片 16">
            <a:extLst>
              <a:ext uri="{FF2B5EF4-FFF2-40B4-BE49-F238E27FC236}">
                <a16:creationId xmlns:a16="http://schemas.microsoft.com/office/drawing/2014/main" id="{6451CACD-321E-4946-8319-05534D3A8AFB}"/>
              </a:ext>
            </a:extLst>
          </p:cNvPr>
          <p:cNvPicPr>
            <a:picLocks noChangeAspect="1"/>
          </p:cNvPicPr>
          <p:nvPr/>
        </p:nvPicPr>
        <p:blipFill>
          <a:blip r:embed="rId7"/>
          <a:stretch>
            <a:fillRect/>
          </a:stretch>
        </p:blipFill>
        <p:spPr>
          <a:xfrm>
            <a:off x="4871393" y="3260758"/>
            <a:ext cx="899985" cy="899985"/>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19" name="圖片 18" descr="一張含有 文字, 標誌, 電子用品 的圖片&#10;&#10;自動產生的描述">
            <a:extLst>
              <a:ext uri="{FF2B5EF4-FFF2-40B4-BE49-F238E27FC236}">
                <a16:creationId xmlns:a16="http://schemas.microsoft.com/office/drawing/2014/main" id="{A2025C67-C9CF-4981-B0D6-27B318670A46}"/>
              </a:ext>
            </a:extLst>
          </p:cNvPr>
          <p:cNvPicPr>
            <a:picLocks noChangeAspect="1"/>
          </p:cNvPicPr>
          <p:nvPr/>
        </p:nvPicPr>
        <p:blipFill>
          <a:blip r:embed="rId8"/>
          <a:stretch>
            <a:fillRect/>
          </a:stretch>
        </p:blipFill>
        <p:spPr>
          <a:xfrm>
            <a:off x="900705" y="1318997"/>
            <a:ext cx="978960" cy="1363133"/>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spTree>
  </p:cSld>
  <p:clrMapOvr>
    <a:masterClrMapping/>
  </p:clrMapOvr>
  <p:transition spd="slow">
    <p:fade thruBlk="1"/>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latin typeface="Arial" panose="020B0604020202020204" pitchFamily="34" charset="0"/>
                <a:sym typeface="Arial" panose="020B0604020202020204" pitchFamily="34" charset="0"/>
              </a:rPr>
              <a:t>搭載全新</a:t>
            </a:r>
            <a:r>
              <a:rPr lang="en-US" altLang="zh-TW">
                <a:latin typeface="Arial" panose="020B0604020202020204" pitchFamily="34" charset="0"/>
                <a:sym typeface="Arial" panose="020B0604020202020204" pitchFamily="34" charset="0"/>
              </a:rPr>
              <a:t>QTS</a:t>
            </a:r>
            <a:r>
              <a:rPr lang="zh-TW" altLang="en-US">
                <a:latin typeface="Arial" panose="020B0604020202020204" pitchFamily="34" charset="0"/>
                <a:sym typeface="Arial" panose="020B0604020202020204" pitchFamily="34" charset="0"/>
              </a:rPr>
              <a:t> </a:t>
            </a:r>
            <a:r>
              <a:rPr lang="en-US" altLang="zh-TW">
                <a:latin typeface="Arial" panose="020B0604020202020204" pitchFamily="34" charset="0"/>
                <a:sym typeface="Arial" panose="020B0604020202020204" pitchFamily="34" charset="0"/>
              </a:rPr>
              <a:t>5.0</a:t>
            </a:r>
            <a:r>
              <a:rPr lang="zh-TW" altLang="en-US">
                <a:latin typeface="Arial" panose="020B0604020202020204" pitchFamily="34" charset="0"/>
                <a:sym typeface="Arial" panose="020B0604020202020204" pitchFamily="34" charset="0"/>
              </a:rPr>
              <a:t> </a:t>
            </a:r>
            <a:r>
              <a:rPr lang="en-US" altLang="zh-TW">
                <a:latin typeface="Arial" panose="020B0604020202020204" pitchFamily="34" charset="0"/>
                <a:sym typeface="Arial" panose="020B0604020202020204" pitchFamily="34" charset="0"/>
              </a:rPr>
              <a:t>NAS</a:t>
            </a:r>
            <a:r>
              <a:rPr lang="zh-TW" altLang="en-US">
                <a:latin typeface="Arial" panose="020B0604020202020204" pitchFamily="34" charset="0"/>
                <a:sym typeface="Arial" panose="020B0604020202020204" pitchFamily="34" charset="0"/>
              </a:rPr>
              <a:t>作業系統</a:t>
            </a:r>
          </a:p>
        </p:txBody>
      </p:sp>
      <p:sp>
        <p:nvSpPr>
          <p:cNvPr id="3" name="文字方塊 2"/>
          <p:cNvSpPr txBox="1"/>
          <p:nvPr/>
        </p:nvSpPr>
        <p:spPr>
          <a:xfrm>
            <a:off x="3347864" y="2797796"/>
            <a:ext cx="2448272" cy="715581"/>
          </a:xfrm>
          <a:prstGeom prst="rect">
            <a:avLst/>
          </a:prstGeom>
          <a:noFill/>
        </p:spPr>
        <p:txBody>
          <a:bodyPr wrap="square" lIns="68580" tIns="34290" rIns="68580" bIns="34290" rtlCol="0" anchor="t">
            <a:spAutoFit/>
          </a:bodyPr>
          <a:lstStyle/>
          <a:p>
            <a:pPr algn="ctr">
              <a:spcBef>
                <a:spcPts val="600"/>
              </a:spcBef>
            </a:pPr>
            <a:r>
              <a:rPr lang="en-US" altLang="zh-TW" sz="2100" err="1">
                <a:solidFill>
                  <a:srgbClr val="97FFFE"/>
                </a:solidFill>
                <a:latin typeface="Arial" panose="020B0604020202020204" pitchFamily="34" charset="0"/>
                <a:ea typeface="微軟正黑體" panose="020B0604030504040204" pitchFamily="34" charset="-120"/>
                <a:sym typeface="Arial" panose="020B0604020202020204" pitchFamily="34" charset="0"/>
              </a:rPr>
              <a:t>升級Linux</a:t>
            </a:r>
            <a:r>
              <a:rPr lang="en-US" altLang="zh-TW" sz="2100">
                <a:solidFill>
                  <a:srgbClr val="97FFFE"/>
                </a:solidFill>
                <a:latin typeface="Arial" panose="020B0604020202020204" pitchFamily="34" charset="0"/>
                <a:ea typeface="微軟正黑體" panose="020B0604030504040204" pitchFamily="34" charset="-120"/>
                <a:sym typeface="Arial" panose="020B0604020202020204" pitchFamily="34" charset="0"/>
              </a:rPr>
              <a:t> Kernel 5</a:t>
            </a:r>
            <a:endParaRPr lang="zh-TW" altLang="en-US">
              <a:solidFill>
                <a:srgbClr val="97FFFE"/>
              </a:solidFill>
              <a:latin typeface="Arial" panose="020B0604020202020204" pitchFamily="34" charset="0"/>
              <a:ea typeface="微軟正黑體" panose="020B0604030504040204" pitchFamily="34" charset="-120"/>
              <a:sym typeface="Arial" panose="020B0604020202020204" pitchFamily="34" charset="0"/>
            </a:endParaRPr>
          </a:p>
          <a:p>
            <a:pPr algn="ctr">
              <a:spcBef>
                <a:spcPts val="600"/>
              </a:spcBef>
            </a:pPr>
            <a:r>
              <a:rPr lang="zh-TW" altLang="en-US" sz="1600">
                <a:solidFill>
                  <a:schemeClr val="bg1"/>
                </a:solidFill>
                <a:latin typeface="Arial" panose="020B0604020202020204" pitchFamily="34" charset="0"/>
                <a:ea typeface="微軟正黑體" panose="020B0604030504040204" pitchFamily="34" charset="-120"/>
                <a:sym typeface="Arial" panose="020B0604020202020204" pitchFamily="34" charset="0"/>
              </a:rPr>
              <a:t>強化資安保障數據資產</a:t>
            </a:r>
            <a:endParaRPr lang="en-US" altLang="zh-TW" sz="16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4" name="圖片 4">
            <a:extLst>
              <a:ext uri="{FF2B5EF4-FFF2-40B4-BE49-F238E27FC236}">
                <a16:creationId xmlns:a16="http://schemas.microsoft.com/office/drawing/2014/main" id="{52947B9D-7EDF-4FC3-998E-DF3AA50B6CAC}"/>
              </a:ext>
            </a:extLst>
          </p:cNvPr>
          <p:cNvPicPr>
            <a:picLocks noChangeAspect="1"/>
          </p:cNvPicPr>
          <p:nvPr/>
        </p:nvPicPr>
        <p:blipFill rotWithShape="1">
          <a:blip r:embed="rId3"/>
          <a:srcRect l="14362" t="4420" r="5319" b="11602"/>
          <a:stretch/>
        </p:blipFill>
        <p:spPr>
          <a:xfrm>
            <a:off x="4059422" y="1602735"/>
            <a:ext cx="1025156" cy="1031860"/>
          </a:xfrm>
          <a:prstGeom prst="roundRect">
            <a:avLst>
              <a:gd name="adj" fmla="val 16667"/>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文字方塊 4">
            <a:extLst>
              <a:ext uri="{FF2B5EF4-FFF2-40B4-BE49-F238E27FC236}">
                <a16:creationId xmlns:a16="http://schemas.microsoft.com/office/drawing/2014/main" id="{228BCA69-19B9-4781-AEB5-C4F326520BEE}"/>
              </a:ext>
            </a:extLst>
          </p:cNvPr>
          <p:cNvSpPr txBox="1"/>
          <p:nvPr/>
        </p:nvSpPr>
        <p:spPr>
          <a:xfrm>
            <a:off x="679813" y="2797796"/>
            <a:ext cx="2448272" cy="1331134"/>
          </a:xfrm>
          <a:prstGeom prst="rect">
            <a:avLst/>
          </a:prstGeom>
          <a:noFill/>
        </p:spPr>
        <p:txBody>
          <a:bodyPr wrap="square" lIns="68580" tIns="34290" rIns="68580" bIns="34290" rtlCol="0" anchor="t">
            <a:spAutoFit/>
          </a:bodyPr>
          <a:lstStyle/>
          <a:p>
            <a:pPr algn="ctr">
              <a:spcBef>
                <a:spcPts val="600"/>
              </a:spcBef>
            </a:pPr>
            <a:r>
              <a:rPr lang="en-US" altLang="zh-TW" sz="2100" err="1">
                <a:solidFill>
                  <a:srgbClr val="97FFFE"/>
                </a:solidFill>
                <a:latin typeface="Arial" panose="020B0604020202020204" pitchFamily="34" charset="0"/>
                <a:ea typeface="微軟正黑體" panose="020B0604030504040204" pitchFamily="34" charset="-120"/>
                <a:sym typeface="Arial" panose="020B0604020202020204" pitchFamily="34" charset="0"/>
              </a:rPr>
              <a:t>支援WireGuard</a:t>
            </a:r>
            <a:r>
              <a:rPr lang="en-US" altLang="zh-TW" sz="2100">
                <a:solidFill>
                  <a:srgbClr val="97FFFE"/>
                </a:solidFill>
                <a:latin typeface="Arial" panose="020B0604020202020204" pitchFamily="34" charset="0"/>
                <a:ea typeface="微軟正黑體" panose="020B0604030504040204" pitchFamily="34" charset="-120"/>
                <a:sym typeface="Arial" panose="020B0604020202020204" pitchFamily="34" charset="0"/>
              </a:rPr>
              <a:t> VPN</a:t>
            </a:r>
            <a:endParaRPr lang="zh-TW">
              <a:solidFill>
                <a:srgbClr val="97FFFE"/>
              </a:solidFill>
              <a:latin typeface="Arial" panose="020B0604020202020204" pitchFamily="34" charset="0"/>
              <a:ea typeface="微軟正黑體" panose="020B0604030504040204" pitchFamily="34" charset="-120"/>
              <a:sym typeface="Arial" panose="020B0604020202020204" pitchFamily="34" charset="0"/>
            </a:endParaRPr>
          </a:p>
          <a:p>
            <a:pPr algn="ctr">
              <a:spcBef>
                <a:spcPts val="600"/>
              </a:spcBef>
            </a:pPr>
            <a:r>
              <a:rPr lang="zh-TW" altLang="en-US" sz="1600">
                <a:solidFill>
                  <a:schemeClr val="bg1"/>
                </a:solidFill>
                <a:latin typeface="Arial" panose="020B0604020202020204" pitchFamily="34" charset="0"/>
                <a:ea typeface="微軟正黑體" panose="020B0604030504040204" pitchFamily="34" charset="-120"/>
                <a:sym typeface="Arial" panose="020B0604020202020204" pitchFamily="34" charset="0"/>
              </a:rPr>
              <a:t>安全連線又便捷</a:t>
            </a:r>
          </a:p>
          <a:p>
            <a:pPr algn="ctr">
              <a:spcBef>
                <a:spcPts val="600"/>
              </a:spcBef>
            </a:pPr>
            <a:endPar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6" name="圖片 6" descr="一張含有 文字, 標誌, 室外 的圖片&#10;&#10;自動產生的描述">
            <a:extLst>
              <a:ext uri="{FF2B5EF4-FFF2-40B4-BE49-F238E27FC236}">
                <a16:creationId xmlns:a16="http://schemas.microsoft.com/office/drawing/2014/main" id="{58EECF8A-98A5-4755-A46A-FD8E500A9EA3}"/>
              </a:ext>
            </a:extLst>
          </p:cNvPr>
          <p:cNvPicPr>
            <a:picLocks noChangeAspect="1"/>
          </p:cNvPicPr>
          <p:nvPr/>
        </p:nvPicPr>
        <p:blipFill rotWithShape="1">
          <a:blip r:embed="rId4"/>
          <a:srcRect l="13500" t="4737" r="6500" b="13684"/>
          <a:stretch/>
        </p:blipFill>
        <p:spPr>
          <a:xfrm>
            <a:off x="1358574" y="1602735"/>
            <a:ext cx="1090750" cy="1054557"/>
          </a:xfrm>
          <a:prstGeom prst="roundRect">
            <a:avLst>
              <a:gd name="adj" fmla="val 16667"/>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圖片 7">
            <a:extLst>
              <a:ext uri="{FF2B5EF4-FFF2-40B4-BE49-F238E27FC236}">
                <a16:creationId xmlns:a16="http://schemas.microsoft.com/office/drawing/2014/main" id="{87CAD5DB-0609-4CE8-9684-FA3E688476FE}"/>
              </a:ext>
            </a:extLst>
          </p:cNvPr>
          <p:cNvPicPr>
            <a:picLocks noChangeAspect="1"/>
          </p:cNvPicPr>
          <p:nvPr/>
        </p:nvPicPr>
        <p:blipFill rotWithShape="1">
          <a:blip r:embed="rId5"/>
          <a:srcRect l="6154" t="645" r="17436" b="2000"/>
          <a:stretch/>
        </p:blipFill>
        <p:spPr>
          <a:xfrm>
            <a:off x="6614887" y="1602735"/>
            <a:ext cx="1015371" cy="1030398"/>
          </a:xfrm>
          <a:prstGeom prst="roundRect">
            <a:avLst>
              <a:gd name="adj" fmla="val 16667"/>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文字方塊 7">
            <a:extLst>
              <a:ext uri="{FF2B5EF4-FFF2-40B4-BE49-F238E27FC236}">
                <a16:creationId xmlns:a16="http://schemas.microsoft.com/office/drawing/2014/main" id="{352A66F3-4E43-451B-9CDB-6CBCD5009289}"/>
              </a:ext>
            </a:extLst>
          </p:cNvPr>
          <p:cNvSpPr txBox="1"/>
          <p:nvPr/>
        </p:nvSpPr>
        <p:spPr>
          <a:xfrm>
            <a:off x="6079741" y="2797796"/>
            <a:ext cx="2188822" cy="715581"/>
          </a:xfrm>
          <a:prstGeom prst="rect">
            <a:avLst/>
          </a:prstGeom>
          <a:noFill/>
        </p:spPr>
        <p:txBody>
          <a:bodyPr wrap="square" lIns="68580" tIns="34290" rIns="68580" bIns="34290" rtlCol="0" anchor="t">
            <a:spAutoFit/>
          </a:bodyPr>
          <a:lstStyle/>
          <a:p>
            <a:pPr algn="ctr">
              <a:spcBef>
                <a:spcPts val="600"/>
              </a:spcBef>
            </a:pPr>
            <a:r>
              <a:rPr lang="en-US" altLang="zh-TW" sz="2100" err="1">
                <a:solidFill>
                  <a:srgbClr val="97FFFE"/>
                </a:solidFill>
                <a:latin typeface="Arial" panose="020B0604020202020204" pitchFamily="34" charset="0"/>
                <a:ea typeface="微軟正黑體" panose="020B0604030504040204" pitchFamily="34" charset="-120"/>
                <a:sym typeface="Arial" panose="020B0604020202020204" pitchFamily="34" charset="0"/>
              </a:rPr>
              <a:t>全新UI</a:t>
            </a:r>
            <a:endParaRPr lang="en-US" altLang="zh-TW" sz="2100">
              <a:solidFill>
                <a:srgbClr val="97FFFE"/>
              </a:solidFill>
              <a:latin typeface="Arial" panose="020B0604020202020204" pitchFamily="34" charset="0"/>
              <a:ea typeface="微軟正黑體" panose="020B0604030504040204" pitchFamily="34" charset="-120"/>
              <a:sym typeface="Arial" panose="020B0604020202020204" pitchFamily="34" charset="0"/>
            </a:endParaRPr>
          </a:p>
          <a:p>
            <a:pPr algn="ctr">
              <a:spcBef>
                <a:spcPts val="600"/>
              </a:spcBef>
            </a:pPr>
            <a:r>
              <a:rPr lang="zh-TW" altLang="en-US" sz="1600">
                <a:solidFill>
                  <a:schemeClr val="bg1"/>
                </a:solidFill>
                <a:latin typeface="Arial" panose="020B0604020202020204" pitchFamily="34" charset="0"/>
                <a:ea typeface="微軟正黑體" panose="020B0604030504040204" pitchFamily="34" charset="-120"/>
                <a:sym typeface="Arial" panose="020B0604020202020204" pitchFamily="34" charset="0"/>
              </a:rPr>
              <a:t>簡潔美觀流暢的體驗</a:t>
            </a:r>
          </a:p>
        </p:txBody>
      </p:sp>
    </p:spTree>
  </p:cSld>
  <p:clrMapOvr>
    <a:masterClrMapping/>
  </p:clrMapOvr>
  <p:transition spd="slow">
    <p:fade thruBlk="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3816283-8A40-45E2-97DB-7E517897FD56}"/>
              </a:ext>
            </a:extLst>
          </p:cNvPr>
          <p:cNvSpPr>
            <a:spLocks noGrp="1"/>
          </p:cNvSpPr>
          <p:nvPr>
            <p:ph type="title"/>
          </p:nvPr>
        </p:nvSpPr>
        <p:spPr/>
        <p:txBody>
          <a:bodyPr/>
          <a:lstStyle/>
          <a:p>
            <a:r>
              <a:rPr lang="zh-TW" altLang="en-US" baseline="0">
                <a:latin typeface="Arial" panose="020B0604020202020204" pitchFamily="34" charset="0"/>
                <a:sym typeface="Arial" panose="020B0604020202020204" pitchFamily="34" charset="0"/>
              </a:rPr>
              <a:t>效能實測 - 10GB大檔案傳輸</a:t>
            </a:r>
          </a:p>
        </p:txBody>
      </p:sp>
      <p:sp>
        <p:nvSpPr>
          <p:cNvPr id="34" name="矩形: 圓角化單一角落 33" hidden="1">
            <a:extLst>
              <a:ext uri="{FF2B5EF4-FFF2-40B4-BE49-F238E27FC236}">
                <a16:creationId xmlns:a16="http://schemas.microsoft.com/office/drawing/2014/main" id="{5EE191DE-7667-4CD5-889D-20CE0FB28DD2}"/>
              </a:ext>
            </a:extLst>
          </p:cNvPr>
          <p:cNvSpPr/>
          <p:nvPr/>
        </p:nvSpPr>
        <p:spPr>
          <a:xfrm>
            <a:off x="1138295" y="1439918"/>
            <a:ext cx="6943510" cy="2835065"/>
          </a:xfrm>
          <a:prstGeom prst="round1Rect">
            <a:avLst>
              <a:gd name="adj" fmla="val 0"/>
            </a:avLst>
          </a:prstGeom>
          <a:solidFill>
            <a:srgbClr val="296876">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grpSp>
        <p:nvGrpSpPr>
          <p:cNvPr id="4" name="群組 39">
            <a:extLst>
              <a:ext uri="{FF2B5EF4-FFF2-40B4-BE49-F238E27FC236}">
                <a16:creationId xmlns:a16="http://schemas.microsoft.com/office/drawing/2014/main" id="{E9B9176C-5122-44F6-9FD1-C5EC02E7D5A6}"/>
              </a:ext>
            </a:extLst>
          </p:cNvPr>
          <p:cNvGrpSpPr/>
          <p:nvPr/>
        </p:nvGrpSpPr>
        <p:grpSpPr>
          <a:xfrm>
            <a:off x="1107561" y="2523596"/>
            <a:ext cx="3407289" cy="1404576"/>
            <a:chOff x="2041149" y="3380060"/>
            <a:chExt cx="8515879" cy="1872768"/>
          </a:xfrm>
        </p:grpSpPr>
        <p:cxnSp>
          <p:nvCxnSpPr>
            <p:cNvPr id="36" name="直線接點 35">
              <a:extLst>
                <a:ext uri="{FF2B5EF4-FFF2-40B4-BE49-F238E27FC236}">
                  <a16:creationId xmlns:a16="http://schemas.microsoft.com/office/drawing/2014/main" id="{BF269038-839C-4C2E-98DC-AA58F34B4985}"/>
                </a:ext>
              </a:extLst>
            </p:cNvPr>
            <p:cNvCxnSpPr/>
            <p:nvPr/>
          </p:nvCxnSpPr>
          <p:spPr>
            <a:xfrm>
              <a:off x="2041149" y="5252828"/>
              <a:ext cx="8515879" cy="0"/>
            </a:xfrm>
            <a:prstGeom prst="line">
              <a:avLst/>
            </a:prstGeom>
            <a:ln>
              <a:solidFill>
                <a:schemeClr val="tx1">
                  <a:lumMod val="50000"/>
                  <a:lumOff val="50000"/>
                </a:schemeClr>
              </a:solidFill>
            </a:ln>
          </p:spPr>
          <p:style>
            <a:lnRef idx="1">
              <a:schemeClr val="dk1"/>
            </a:lnRef>
            <a:fillRef idx="0">
              <a:schemeClr val="dk1"/>
            </a:fillRef>
            <a:effectRef idx="0">
              <a:schemeClr val="dk1"/>
            </a:effectRef>
            <a:fontRef idx="minor">
              <a:schemeClr val="tx1"/>
            </a:fontRef>
          </p:style>
        </p:cxnSp>
        <p:cxnSp>
          <p:nvCxnSpPr>
            <p:cNvPr id="37" name="直線接點 36">
              <a:extLst>
                <a:ext uri="{FF2B5EF4-FFF2-40B4-BE49-F238E27FC236}">
                  <a16:creationId xmlns:a16="http://schemas.microsoft.com/office/drawing/2014/main" id="{E4043E2C-F6C4-4180-BCD6-92CCD7B3A2D5}"/>
                </a:ext>
              </a:extLst>
            </p:cNvPr>
            <p:cNvCxnSpPr/>
            <p:nvPr/>
          </p:nvCxnSpPr>
          <p:spPr>
            <a:xfrm>
              <a:off x="2041149" y="4316444"/>
              <a:ext cx="8515879" cy="0"/>
            </a:xfrm>
            <a:prstGeom prst="line">
              <a:avLst/>
            </a:prstGeom>
            <a:ln>
              <a:solidFill>
                <a:schemeClr val="tx1">
                  <a:lumMod val="50000"/>
                  <a:lumOff val="50000"/>
                </a:schemeClr>
              </a:solidFill>
            </a:ln>
          </p:spPr>
          <p:style>
            <a:lnRef idx="1">
              <a:schemeClr val="dk1"/>
            </a:lnRef>
            <a:fillRef idx="0">
              <a:schemeClr val="dk1"/>
            </a:fillRef>
            <a:effectRef idx="0">
              <a:schemeClr val="dk1"/>
            </a:effectRef>
            <a:fontRef idx="minor">
              <a:schemeClr val="tx1"/>
            </a:fontRef>
          </p:style>
        </p:cxnSp>
        <p:cxnSp>
          <p:nvCxnSpPr>
            <p:cNvPr id="38" name="直線接點 37">
              <a:extLst>
                <a:ext uri="{FF2B5EF4-FFF2-40B4-BE49-F238E27FC236}">
                  <a16:creationId xmlns:a16="http://schemas.microsoft.com/office/drawing/2014/main" id="{54770F55-096C-4B83-9751-86FFCBD81B1E}"/>
                </a:ext>
              </a:extLst>
            </p:cNvPr>
            <p:cNvCxnSpPr/>
            <p:nvPr/>
          </p:nvCxnSpPr>
          <p:spPr>
            <a:xfrm>
              <a:off x="2041149" y="3380060"/>
              <a:ext cx="8515879" cy="0"/>
            </a:xfrm>
            <a:prstGeom prst="line">
              <a:avLst/>
            </a:prstGeom>
            <a:ln>
              <a:solidFill>
                <a:schemeClr val="tx1">
                  <a:lumMod val="50000"/>
                  <a:lumOff val="50000"/>
                </a:schemeClr>
              </a:solidFill>
            </a:ln>
          </p:spPr>
          <p:style>
            <a:lnRef idx="1">
              <a:schemeClr val="dk1"/>
            </a:lnRef>
            <a:fillRef idx="0">
              <a:schemeClr val="dk1"/>
            </a:fillRef>
            <a:effectRef idx="0">
              <a:schemeClr val="dk1"/>
            </a:effectRef>
            <a:fontRef idx="minor">
              <a:schemeClr val="tx1"/>
            </a:fontRef>
          </p:style>
        </p:cxnSp>
      </p:grpSp>
      <p:sp>
        <p:nvSpPr>
          <p:cNvPr id="18" name="TextBox 6">
            <a:extLst>
              <a:ext uri="{FF2B5EF4-FFF2-40B4-BE49-F238E27FC236}">
                <a16:creationId xmlns:a16="http://schemas.microsoft.com/office/drawing/2014/main" id="{A48F9026-6153-4516-B338-B11DA1976EB9}"/>
              </a:ext>
            </a:extLst>
          </p:cNvPr>
          <p:cNvSpPr txBox="1"/>
          <p:nvPr/>
        </p:nvSpPr>
        <p:spPr>
          <a:xfrm>
            <a:off x="2055212" y="3973749"/>
            <a:ext cx="711330" cy="223132"/>
          </a:xfrm>
          <a:prstGeom prst="rect">
            <a:avLst/>
          </a:prstGeom>
          <a:noFill/>
        </p:spPr>
        <p:txBody>
          <a:bodyPr wrap="square" lIns="68573" tIns="34287" rIns="68573" bIns="34287" anchor="t">
            <a:spAutoFit/>
          </a:bodyPr>
          <a:lstStyle/>
          <a:p>
            <a:pPr algn="ctr">
              <a:defRPr/>
            </a:pPr>
            <a:r>
              <a:rPr lang="en-US" sz="10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Download</a:t>
            </a:r>
          </a:p>
        </p:txBody>
      </p:sp>
      <p:sp>
        <p:nvSpPr>
          <p:cNvPr id="19" name="TextBox 6">
            <a:extLst>
              <a:ext uri="{FF2B5EF4-FFF2-40B4-BE49-F238E27FC236}">
                <a16:creationId xmlns:a16="http://schemas.microsoft.com/office/drawing/2014/main" id="{51FAC2C3-8354-4687-B2FB-5CE523E5CC17}"/>
              </a:ext>
            </a:extLst>
          </p:cNvPr>
          <p:cNvSpPr txBox="1"/>
          <p:nvPr/>
        </p:nvSpPr>
        <p:spPr>
          <a:xfrm>
            <a:off x="2896900" y="3973749"/>
            <a:ext cx="711330" cy="223132"/>
          </a:xfrm>
          <a:prstGeom prst="rect">
            <a:avLst/>
          </a:prstGeom>
          <a:noFill/>
        </p:spPr>
        <p:txBody>
          <a:bodyPr wrap="square" lIns="68573" tIns="34287" rIns="68573" bIns="34287" anchor="t">
            <a:spAutoFit/>
          </a:bodyPr>
          <a:lstStyle/>
          <a:p>
            <a:pPr algn="ctr">
              <a:defRPr/>
            </a:pPr>
            <a:r>
              <a:rPr lang="en-US" altLang="zh-CN" sz="10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Upload</a:t>
            </a:r>
          </a:p>
        </p:txBody>
      </p:sp>
      <p:sp>
        <p:nvSpPr>
          <p:cNvPr id="20" name="文字方塊 19">
            <a:extLst>
              <a:ext uri="{FF2B5EF4-FFF2-40B4-BE49-F238E27FC236}">
                <a16:creationId xmlns:a16="http://schemas.microsoft.com/office/drawing/2014/main" id="{C68B0789-3EEB-43EA-919A-2270B54E4A28}"/>
              </a:ext>
            </a:extLst>
          </p:cNvPr>
          <p:cNvSpPr txBox="1"/>
          <p:nvPr/>
        </p:nvSpPr>
        <p:spPr>
          <a:xfrm rot="16200000">
            <a:off x="475955" y="3595691"/>
            <a:ext cx="644900" cy="192360"/>
          </a:xfrm>
          <a:prstGeom prst="rect">
            <a:avLst/>
          </a:prstGeom>
          <a:noFill/>
        </p:spPr>
        <p:txBody>
          <a:bodyPr wrap="square" lIns="68580" tIns="34290" rIns="68580" bIns="34290" rtlCol="0">
            <a:spAutoFit/>
          </a:bodyPr>
          <a:lstStyle/>
          <a:p>
            <a:r>
              <a:rPr lang="en-US" altLang="zh-TW" sz="800">
                <a:solidFill>
                  <a:schemeClr val="bg1">
                    <a:lumMod val="50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(MB/s)</a:t>
            </a:r>
            <a:endParaRPr lang="zh-TW" altLang="en-US" sz="800">
              <a:solidFill>
                <a:schemeClr val="bg1">
                  <a:lumMod val="50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1" name="TextBox 6">
            <a:extLst>
              <a:ext uri="{FF2B5EF4-FFF2-40B4-BE49-F238E27FC236}">
                <a16:creationId xmlns:a16="http://schemas.microsoft.com/office/drawing/2014/main" id="{56EDB137-F21E-4421-B769-A97A8B9876B2}"/>
              </a:ext>
            </a:extLst>
          </p:cNvPr>
          <p:cNvSpPr txBox="1"/>
          <p:nvPr/>
        </p:nvSpPr>
        <p:spPr>
          <a:xfrm>
            <a:off x="1494734" y="1408693"/>
            <a:ext cx="2807056" cy="284687"/>
          </a:xfrm>
          <a:prstGeom prst="rect">
            <a:avLst/>
          </a:prstGeom>
          <a:noFill/>
        </p:spPr>
        <p:txBody>
          <a:bodyPr wrap="square" lIns="68573" tIns="34287" rIns="68573" bIns="34287" anchor="ctr">
            <a:spAutoFit/>
          </a:bodyPr>
          <a:lstStyle/>
          <a:p>
            <a:pPr algn="ctr">
              <a:defRPr/>
            </a:pPr>
            <a:r>
              <a:rPr lang="en-US" altLang="zh-TW"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Windows file transfer</a:t>
            </a:r>
            <a:endParaRPr lang="en-US"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2" name="TextBox 6">
            <a:extLst>
              <a:ext uri="{FF2B5EF4-FFF2-40B4-BE49-F238E27FC236}">
                <a16:creationId xmlns:a16="http://schemas.microsoft.com/office/drawing/2014/main" id="{7C952041-DA08-4CBD-A1A0-2CEE85C28436}"/>
              </a:ext>
            </a:extLst>
          </p:cNvPr>
          <p:cNvSpPr txBox="1"/>
          <p:nvPr/>
        </p:nvSpPr>
        <p:spPr>
          <a:xfrm>
            <a:off x="5172456" y="1408693"/>
            <a:ext cx="2807056" cy="500131"/>
          </a:xfrm>
          <a:prstGeom prst="rect">
            <a:avLst/>
          </a:prstGeom>
          <a:noFill/>
        </p:spPr>
        <p:txBody>
          <a:bodyPr wrap="square" lIns="68573" tIns="34287" rIns="68573" bIns="34287" anchor="ctr">
            <a:spAutoFit/>
          </a:bodyPr>
          <a:lstStyle/>
          <a:p>
            <a:pPr algn="ctr">
              <a:defRPr/>
            </a:pPr>
            <a:r>
              <a:rPr lang="en-US" altLang="zh-TW"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Windows File Transfer with Encryption</a:t>
            </a:r>
          </a:p>
        </p:txBody>
      </p:sp>
      <p:sp>
        <p:nvSpPr>
          <p:cNvPr id="24" name="Shape 79">
            <a:extLst>
              <a:ext uri="{FF2B5EF4-FFF2-40B4-BE49-F238E27FC236}">
                <a16:creationId xmlns:a16="http://schemas.microsoft.com/office/drawing/2014/main" id="{4D8FF70E-AE5E-4FEF-A666-EA36347EA15A}"/>
              </a:ext>
            </a:extLst>
          </p:cNvPr>
          <p:cNvSpPr/>
          <p:nvPr/>
        </p:nvSpPr>
        <p:spPr>
          <a:xfrm>
            <a:off x="2445111" y="2309546"/>
            <a:ext cx="332179" cy="1618626"/>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68569" tIns="34275" rIns="68569" bIns="34275" anchor="ctr" anchorCtr="0">
            <a:noAutofit/>
          </a:bodyPr>
          <a:lstStyle/>
          <a:p>
            <a:pPr algn="ctr"/>
            <a:endParaRPr lang="zh-TW" altLang="en-US" sz="11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5" name="TextBox 20">
            <a:extLst>
              <a:ext uri="{FF2B5EF4-FFF2-40B4-BE49-F238E27FC236}">
                <a16:creationId xmlns:a16="http://schemas.microsoft.com/office/drawing/2014/main" id="{22378C02-2AFB-476E-95FF-88C2251E01F1}"/>
              </a:ext>
            </a:extLst>
          </p:cNvPr>
          <p:cNvSpPr txBox="1"/>
          <p:nvPr/>
        </p:nvSpPr>
        <p:spPr>
          <a:xfrm>
            <a:off x="2407282" y="2005396"/>
            <a:ext cx="401510" cy="238527"/>
          </a:xfrm>
          <a:prstGeom prst="rect">
            <a:avLst/>
          </a:prstGeom>
          <a:noFill/>
          <a:ln>
            <a:noFill/>
          </a:ln>
          <a:effectLst/>
        </p:spPr>
        <p:txBody>
          <a:bodyPr wrap="square" lIns="68580" tIns="34290" rIns="68580" bIns="34290" rtlCol="0">
            <a:spAutoFit/>
          </a:bodyPr>
          <a:lstStyle/>
          <a:p>
            <a:r>
              <a:rPr lang="en-US" altLang="zh-TW" sz="11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113</a:t>
            </a:r>
            <a:endParaRPr lang="en-US" sz="11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6" name="TextBox 20">
            <a:extLst>
              <a:ext uri="{FF2B5EF4-FFF2-40B4-BE49-F238E27FC236}">
                <a16:creationId xmlns:a16="http://schemas.microsoft.com/office/drawing/2014/main" id="{76117539-1E09-4F21-AFF5-3C1D9D6733B0}"/>
              </a:ext>
            </a:extLst>
          </p:cNvPr>
          <p:cNvSpPr txBox="1"/>
          <p:nvPr/>
        </p:nvSpPr>
        <p:spPr>
          <a:xfrm>
            <a:off x="3008697" y="2006095"/>
            <a:ext cx="404075" cy="238527"/>
          </a:xfrm>
          <a:prstGeom prst="rect">
            <a:avLst/>
          </a:prstGeom>
          <a:noFill/>
          <a:ln>
            <a:noFill/>
          </a:ln>
          <a:effectLst/>
        </p:spPr>
        <p:txBody>
          <a:bodyPr wrap="square" lIns="68580" tIns="34290" rIns="68580" bIns="34290" rtlCol="0" anchor="t">
            <a:spAutoFit/>
          </a:bodyPr>
          <a:lstStyle/>
          <a:p>
            <a:r>
              <a:rPr lang="en-US" altLang="zh-TW" sz="1100" b="1">
                <a:solidFill>
                  <a:schemeClr val="tx1"/>
                </a:solidFill>
                <a:latin typeface="Arial" panose="020B0604020202020204" pitchFamily="34" charset="0"/>
                <a:ea typeface="微軟正黑體" panose="020B0604030504040204" pitchFamily="34" charset="-120"/>
                <a:sym typeface="Arial" panose="020B0604020202020204" pitchFamily="34" charset="0"/>
              </a:rPr>
              <a:t>112</a:t>
            </a:r>
            <a:endParaRPr lang="en-US" sz="11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42" name="TextBox 6">
            <a:extLst>
              <a:ext uri="{FF2B5EF4-FFF2-40B4-BE49-F238E27FC236}">
                <a16:creationId xmlns:a16="http://schemas.microsoft.com/office/drawing/2014/main" id="{85EEF6D6-7E3A-436F-97A6-C16A14BD891B}"/>
              </a:ext>
            </a:extLst>
          </p:cNvPr>
          <p:cNvSpPr txBox="1"/>
          <p:nvPr/>
        </p:nvSpPr>
        <p:spPr>
          <a:xfrm>
            <a:off x="761099" y="3821967"/>
            <a:ext cx="420629" cy="192354"/>
          </a:xfrm>
          <a:prstGeom prst="rect">
            <a:avLst/>
          </a:prstGeom>
          <a:noFill/>
        </p:spPr>
        <p:txBody>
          <a:bodyPr wrap="square" lIns="68573" tIns="34287" rIns="68573" bIns="34287" anchor="t">
            <a:spAutoFit/>
          </a:bodyPr>
          <a:lstStyle/>
          <a:p>
            <a:pPr algn="ctr">
              <a:defRPr/>
            </a:pPr>
            <a:r>
              <a:rPr lang="en-US" altLang="zh-TW"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0</a:t>
            </a:r>
            <a:endParaRPr lang="en-US"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43" name="TextBox 6">
            <a:extLst>
              <a:ext uri="{FF2B5EF4-FFF2-40B4-BE49-F238E27FC236}">
                <a16:creationId xmlns:a16="http://schemas.microsoft.com/office/drawing/2014/main" id="{B27F73AE-F223-4C4A-9DF5-F6F2FF1DD36F}"/>
              </a:ext>
            </a:extLst>
          </p:cNvPr>
          <p:cNvSpPr txBox="1"/>
          <p:nvPr/>
        </p:nvSpPr>
        <p:spPr>
          <a:xfrm>
            <a:off x="761099" y="3129707"/>
            <a:ext cx="420629" cy="192354"/>
          </a:xfrm>
          <a:prstGeom prst="rect">
            <a:avLst/>
          </a:prstGeom>
          <a:noFill/>
        </p:spPr>
        <p:txBody>
          <a:bodyPr wrap="square" lIns="68573" tIns="34287" rIns="68573" bIns="34287" anchor="t">
            <a:spAutoFit/>
          </a:bodyPr>
          <a:lstStyle/>
          <a:p>
            <a:pPr algn="ctr">
              <a:defRPr/>
            </a:pPr>
            <a:r>
              <a:rPr lang="en-US" altLang="zh-TW"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50</a:t>
            </a:r>
            <a:endParaRPr lang="en-US"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44" name="TextBox 6">
            <a:extLst>
              <a:ext uri="{FF2B5EF4-FFF2-40B4-BE49-F238E27FC236}">
                <a16:creationId xmlns:a16="http://schemas.microsoft.com/office/drawing/2014/main" id="{7066FD65-1337-4B6B-8FF4-7AD3FA31A337}"/>
              </a:ext>
            </a:extLst>
          </p:cNvPr>
          <p:cNvSpPr txBox="1"/>
          <p:nvPr/>
        </p:nvSpPr>
        <p:spPr>
          <a:xfrm>
            <a:off x="761099" y="2421170"/>
            <a:ext cx="420629" cy="192354"/>
          </a:xfrm>
          <a:prstGeom prst="rect">
            <a:avLst/>
          </a:prstGeom>
          <a:noFill/>
        </p:spPr>
        <p:txBody>
          <a:bodyPr wrap="square" lIns="68573" tIns="34287" rIns="68573" bIns="34287" anchor="t">
            <a:spAutoFit/>
          </a:bodyPr>
          <a:lstStyle/>
          <a:p>
            <a:pPr algn="ctr">
              <a:defRPr/>
            </a:pPr>
            <a:r>
              <a:rPr lang="en-US" altLang="zh-TW"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100</a:t>
            </a:r>
            <a:endParaRPr lang="en-US"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50" name="文字方塊 49">
            <a:extLst>
              <a:ext uri="{FF2B5EF4-FFF2-40B4-BE49-F238E27FC236}">
                <a16:creationId xmlns:a16="http://schemas.microsoft.com/office/drawing/2014/main" id="{0209D063-A145-489A-8556-D92952C975BA}"/>
              </a:ext>
            </a:extLst>
          </p:cNvPr>
          <p:cNvSpPr txBox="1"/>
          <p:nvPr/>
        </p:nvSpPr>
        <p:spPr>
          <a:xfrm>
            <a:off x="996813" y="4491895"/>
            <a:ext cx="3938281" cy="53091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altLang="zh-TW" sz="600" b="1">
                <a:latin typeface="Arial" panose="020B0604020202020204" pitchFamily="34" charset="0"/>
                <a:ea typeface="微軟正黑體" panose="020B0604030504040204" pitchFamily="34" charset="-120"/>
                <a:sym typeface="Arial" panose="020B0604020202020204" pitchFamily="34" charset="0"/>
              </a:rPr>
              <a:t>Test Environment</a:t>
            </a:r>
            <a:br>
              <a:rPr lang="en-US" altLang="zh-TW" sz="6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br>
            <a:r>
              <a:rPr lang="en-US" altLang="zh-TW" sz="600">
                <a:solidFill>
                  <a:schemeClr val="tx1">
                    <a:lumMod val="75000"/>
                    <a:lumOff val="25000"/>
                  </a:schemeClr>
                </a:solidFill>
                <a:latin typeface="Arial" panose="020B0604020202020204" pitchFamily="34" charset="0"/>
                <a:ea typeface="微軟正黑體" panose="020B0604030504040204" pitchFamily="34" charset="-120"/>
                <a:sym typeface="Arial" panose="020B0604020202020204" pitchFamily="34" charset="0"/>
              </a:rPr>
              <a:t>NAS: TS-233</a:t>
            </a:r>
            <a:br>
              <a:rPr lang="en-US" altLang="zh-TW" sz="6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br>
            <a:r>
              <a:rPr lang="en-US" altLang="zh-TW" sz="600">
                <a:solidFill>
                  <a:schemeClr val="tx1">
                    <a:lumMod val="75000"/>
                    <a:lumOff val="25000"/>
                  </a:schemeClr>
                </a:solidFill>
                <a:latin typeface="Arial" panose="020B0604020202020204" pitchFamily="34" charset="0"/>
                <a:ea typeface="微軟正黑體" panose="020B0604030504040204" pitchFamily="34" charset="-120"/>
                <a:sym typeface="Arial" panose="020B0604020202020204" pitchFamily="34" charset="0"/>
              </a:rPr>
              <a:t>OS: QTS 5.0</a:t>
            </a:r>
            <a:br>
              <a:rPr lang="en-US" altLang="zh-TW" sz="6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br>
            <a:r>
              <a:rPr lang="en-US" altLang="zh-TW" sz="600">
                <a:solidFill>
                  <a:schemeClr val="tx1">
                    <a:lumMod val="75000"/>
                    <a:lumOff val="25000"/>
                  </a:schemeClr>
                </a:solidFill>
                <a:latin typeface="Arial" panose="020B0604020202020204" pitchFamily="34" charset="0"/>
                <a:ea typeface="微軟正黑體" panose="020B0604030504040204" pitchFamily="34" charset="-120"/>
                <a:sym typeface="Arial" panose="020B0604020202020204" pitchFamily="34" charset="0"/>
              </a:rPr>
              <a:t>Volume type: Samsung SSD 850 PRO 512GB </a:t>
            </a:r>
            <a:br>
              <a:rPr lang="en-US" altLang="zh-TW" sz="6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br>
            <a:r>
              <a:rPr lang="en-US" altLang="zh-TW" sz="600">
                <a:solidFill>
                  <a:schemeClr val="tx1">
                    <a:lumMod val="75000"/>
                    <a:lumOff val="25000"/>
                  </a:schemeClr>
                </a:solidFill>
                <a:latin typeface="Arial" panose="020B0604020202020204" pitchFamily="34" charset="0"/>
                <a:ea typeface="微軟正黑體" panose="020B0604030504040204" pitchFamily="34" charset="-120"/>
                <a:sym typeface="Arial" panose="020B0604020202020204" pitchFamily="34" charset="0"/>
              </a:rPr>
              <a:t>Client PC:</a:t>
            </a:r>
            <a:r>
              <a:rPr lang="zh-TW" altLang="en-US" sz="600">
                <a:solidFill>
                  <a:schemeClr val="tx1">
                    <a:lumMod val="75000"/>
                    <a:lumOff val="25000"/>
                  </a:schemeClr>
                </a:solidFill>
                <a:latin typeface="Arial" panose="020B0604020202020204" pitchFamily="34" charset="0"/>
                <a:ea typeface="微軟正黑體" panose="020B0604030504040204" pitchFamily="34" charset="-120"/>
                <a:sym typeface="Arial" panose="020B0604020202020204" pitchFamily="34" charset="0"/>
              </a:rPr>
              <a:t>　</a:t>
            </a:r>
            <a:r>
              <a:rPr lang="en-US" altLang="zh-TW" sz="600">
                <a:solidFill>
                  <a:schemeClr val="tx1">
                    <a:lumMod val="75000"/>
                    <a:lumOff val="25000"/>
                  </a:schemeClr>
                </a:solidFill>
                <a:latin typeface="Arial" panose="020B0604020202020204" pitchFamily="34" charset="0"/>
                <a:ea typeface="微軟正黑體" panose="020B0604030504040204" pitchFamily="34" charset="-120"/>
                <a:sym typeface="Arial" panose="020B0604020202020204" pitchFamily="34" charset="0"/>
              </a:rPr>
              <a:t>Windows 10, Intel Core i7-6700 CPU,3.40GHz., 64GB RAM</a:t>
            </a:r>
          </a:p>
        </p:txBody>
      </p:sp>
      <p:sp>
        <p:nvSpPr>
          <p:cNvPr id="3" name="文字方塊 2">
            <a:extLst>
              <a:ext uri="{FF2B5EF4-FFF2-40B4-BE49-F238E27FC236}">
                <a16:creationId xmlns:a16="http://schemas.microsoft.com/office/drawing/2014/main" id="{CF0C6ABA-91E3-43F2-9E01-1ECCBB18E30D}"/>
              </a:ext>
            </a:extLst>
          </p:cNvPr>
          <p:cNvSpPr txBox="1"/>
          <p:nvPr/>
        </p:nvSpPr>
        <p:spPr>
          <a:xfrm>
            <a:off x="6045812" y="4815061"/>
            <a:ext cx="2210037" cy="25391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r"/>
            <a:r>
              <a:rPr lang="en-US" altLang="zh-TW" sz="6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Tested in QNAP Labs. ​</a:t>
            </a:r>
          </a:p>
          <a:p>
            <a:pPr algn="r"/>
            <a:r>
              <a:rPr lang="en-US" altLang="zh-TW" sz="6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Figures may vary by environment.</a:t>
            </a:r>
          </a:p>
        </p:txBody>
      </p:sp>
      <p:sp>
        <p:nvSpPr>
          <p:cNvPr id="45" name="Shape 80">
            <a:extLst>
              <a:ext uri="{FF2B5EF4-FFF2-40B4-BE49-F238E27FC236}">
                <a16:creationId xmlns:a16="http://schemas.microsoft.com/office/drawing/2014/main" id="{D5D83E68-97C2-48BE-A6EB-878FB2E0EDF5}"/>
              </a:ext>
            </a:extLst>
          </p:cNvPr>
          <p:cNvSpPr/>
          <p:nvPr/>
        </p:nvSpPr>
        <p:spPr>
          <a:xfrm>
            <a:off x="3037416" y="2321022"/>
            <a:ext cx="340500" cy="1607150"/>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68569" tIns="34275" rIns="68569" bIns="34275" anchor="ctr" anchorCtr="0">
            <a:noAutofit/>
          </a:bodyPr>
          <a:lstStyle/>
          <a:p>
            <a:pPr algn="ctr"/>
            <a:endParaRPr lang="zh-TW" altLang="en-US" sz="11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59" name="TextBox 6">
            <a:extLst>
              <a:ext uri="{FF2B5EF4-FFF2-40B4-BE49-F238E27FC236}">
                <a16:creationId xmlns:a16="http://schemas.microsoft.com/office/drawing/2014/main" id="{E41FF98A-C424-4BEB-9481-55AFE8860AD8}"/>
              </a:ext>
            </a:extLst>
          </p:cNvPr>
          <p:cNvSpPr txBox="1"/>
          <p:nvPr/>
        </p:nvSpPr>
        <p:spPr>
          <a:xfrm>
            <a:off x="2502482" y="4196630"/>
            <a:ext cx="711330" cy="238521"/>
          </a:xfrm>
          <a:prstGeom prst="rect">
            <a:avLst/>
          </a:prstGeom>
          <a:noFill/>
        </p:spPr>
        <p:txBody>
          <a:bodyPr wrap="square" lIns="68573" tIns="34287" rIns="68573" bIns="34287" anchor="t">
            <a:spAutoFit/>
          </a:bodyPr>
          <a:lstStyle/>
          <a:p>
            <a:pPr algn="ctr">
              <a:defRPr/>
            </a:pPr>
            <a:r>
              <a:rPr lang="en-US" sz="11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TS-</a:t>
            </a:r>
            <a:r>
              <a:rPr lang="en-US" altLang="zh-TW" sz="11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a:t>
            </a:r>
            <a:r>
              <a:rPr lang="en-US" sz="11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33</a:t>
            </a:r>
          </a:p>
        </p:txBody>
      </p:sp>
      <p:sp>
        <p:nvSpPr>
          <p:cNvPr id="87" name="TextBox 6">
            <a:extLst>
              <a:ext uri="{FF2B5EF4-FFF2-40B4-BE49-F238E27FC236}">
                <a16:creationId xmlns:a16="http://schemas.microsoft.com/office/drawing/2014/main" id="{805F98D7-D01A-48AB-AA15-EE138B2913CC}"/>
              </a:ext>
            </a:extLst>
          </p:cNvPr>
          <p:cNvSpPr txBox="1"/>
          <p:nvPr/>
        </p:nvSpPr>
        <p:spPr>
          <a:xfrm>
            <a:off x="5686405" y="3973748"/>
            <a:ext cx="711330" cy="223132"/>
          </a:xfrm>
          <a:prstGeom prst="rect">
            <a:avLst/>
          </a:prstGeom>
          <a:noFill/>
        </p:spPr>
        <p:txBody>
          <a:bodyPr wrap="square" lIns="68573" tIns="34287" rIns="68573" bIns="34287" anchor="t">
            <a:spAutoFit/>
          </a:bodyPr>
          <a:lstStyle/>
          <a:p>
            <a:pPr algn="ctr">
              <a:defRPr/>
            </a:pPr>
            <a:r>
              <a:rPr lang="en-US" sz="10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Download</a:t>
            </a:r>
          </a:p>
        </p:txBody>
      </p:sp>
      <p:sp>
        <p:nvSpPr>
          <p:cNvPr id="88" name="TextBox 6">
            <a:extLst>
              <a:ext uri="{FF2B5EF4-FFF2-40B4-BE49-F238E27FC236}">
                <a16:creationId xmlns:a16="http://schemas.microsoft.com/office/drawing/2014/main" id="{92B23564-2886-4FF7-B9C1-CDA2710A5ECE}"/>
              </a:ext>
            </a:extLst>
          </p:cNvPr>
          <p:cNvSpPr txBox="1"/>
          <p:nvPr/>
        </p:nvSpPr>
        <p:spPr>
          <a:xfrm>
            <a:off x="6503599" y="3973748"/>
            <a:ext cx="711330" cy="223132"/>
          </a:xfrm>
          <a:prstGeom prst="rect">
            <a:avLst/>
          </a:prstGeom>
          <a:noFill/>
        </p:spPr>
        <p:txBody>
          <a:bodyPr wrap="square" lIns="68573" tIns="34287" rIns="68573" bIns="34287" anchor="t">
            <a:spAutoFit/>
          </a:bodyPr>
          <a:lstStyle/>
          <a:p>
            <a:pPr algn="ctr">
              <a:defRPr/>
            </a:pPr>
            <a:r>
              <a:rPr lang="en-US" altLang="zh-CN" sz="10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Upload</a:t>
            </a:r>
          </a:p>
        </p:txBody>
      </p:sp>
      <p:sp>
        <p:nvSpPr>
          <p:cNvPr id="92" name="TextBox 20">
            <a:extLst>
              <a:ext uri="{FF2B5EF4-FFF2-40B4-BE49-F238E27FC236}">
                <a16:creationId xmlns:a16="http://schemas.microsoft.com/office/drawing/2014/main" id="{C4128041-8E17-4765-9CBE-387D2D711907}"/>
              </a:ext>
            </a:extLst>
          </p:cNvPr>
          <p:cNvSpPr txBox="1"/>
          <p:nvPr/>
        </p:nvSpPr>
        <p:spPr>
          <a:xfrm>
            <a:off x="6013981" y="2005395"/>
            <a:ext cx="401510" cy="238527"/>
          </a:xfrm>
          <a:prstGeom prst="rect">
            <a:avLst/>
          </a:prstGeom>
          <a:noFill/>
          <a:ln>
            <a:noFill/>
          </a:ln>
          <a:effectLst/>
        </p:spPr>
        <p:txBody>
          <a:bodyPr wrap="square" lIns="68580" tIns="34290" rIns="68580" bIns="34290" rtlCol="0">
            <a:spAutoFit/>
          </a:bodyPr>
          <a:lstStyle/>
          <a:p>
            <a:r>
              <a:rPr lang="en-US" altLang="zh-TW" sz="11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113</a:t>
            </a:r>
            <a:endParaRPr lang="en-US" sz="11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93" name="TextBox 20">
            <a:extLst>
              <a:ext uri="{FF2B5EF4-FFF2-40B4-BE49-F238E27FC236}">
                <a16:creationId xmlns:a16="http://schemas.microsoft.com/office/drawing/2014/main" id="{B6518FCF-FB6C-489B-9D66-B9D70736C8EA}"/>
              </a:ext>
            </a:extLst>
          </p:cNvPr>
          <p:cNvSpPr txBox="1"/>
          <p:nvPr/>
        </p:nvSpPr>
        <p:spPr>
          <a:xfrm>
            <a:off x="6615397" y="2006095"/>
            <a:ext cx="404075" cy="238527"/>
          </a:xfrm>
          <a:prstGeom prst="rect">
            <a:avLst/>
          </a:prstGeom>
          <a:noFill/>
          <a:ln>
            <a:noFill/>
          </a:ln>
          <a:effectLst/>
        </p:spPr>
        <p:txBody>
          <a:bodyPr wrap="square" lIns="68580" tIns="34290" rIns="68580" bIns="34290" rtlCol="0" anchor="t">
            <a:spAutoFit/>
          </a:bodyPr>
          <a:lstStyle/>
          <a:p>
            <a:r>
              <a:rPr lang="en-US" altLang="zh-TW" sz="1100" b="1">
                <a:solidFill>
                  <a:schemeClr val="tx1"/>
                </a:solidFill>
                <a:latin typeface="Arial" panose="020B0604020202020204" pitchFamily="34" charset="0"/>
                <a:ea typeface="微軟正黑體" panose="020B0604030504040204" pitchFamily="34" charset="-120"/>
                <a:sym typeface="Arial" panose="020B0604020202020204" pitchFamily="34" charset="0"/>
              </a:rPr>
              <a:t>110</a:t>
            </a:r>
            <a:endParaRPr lang="en-US" altLang="zh-TW" sz="11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104" name="TextBox 6">
            <a:extLst>
              <a:ext uri="{FF2B5EF4-FFF2-40B4-BE49-F238E27FC236}">
                <a16:creationId xmlns:a16="http://schemas.microsoft.com/office/drawing/2014/main" id="{D822C152-91B5-45CC-8224-A80FAB5A6D65}"/>
              </a:ext>
            </a:extLst>
          </p:cNvPr>
          <p:cNvSpPr txBox="1"/>
          <p:nvPr/>
        </p:nvSpPr>
        <p:spPr>
          <a:xfrm>
            <a:off x="6109182" y="4196629"/>
            <a:ext cx="711330" cy="238521"/>
          </a:xfrm>
          <a:prstGeom prst="rect">
            <a:avLst/>
          </a:prstGeom>
          <a:noFill/>
        </p:spPr>
        <p:txBody>
          <a:bodyPr wrap="square" lIns="68573" tIns="34287" rIns="68573" bIns="34287" anchor="t">
            <a:spAutoFit/>
          </a:bodyPr>
          <a:lstStyle/>
          <a:p>
            <a:pPr algn="ctr">
              <a:defRPr/>
            </a:pPr>
            <a:r>
              <a:rPr lang="en-US" sz="11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TS-</a:t>
            </a:r>
            <a:r>
              <a:rPr lang="en-US" altLang="zh-TW" sz="11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a:t>
            </a:r>
            <a:r>
              <a:rPr lang="en-US" sz="11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33</a:t>
            </a:r>
          </a:p>
        </p:txBody>
      </p:sp>
      <p:grpSp>
        <p:nvGrpSpPr>
          <p:cNvPr id="105" name="群組 39">
            <a:extLst>
              <a:ext uri="{FF2B5EF4-FFF2-40B4-BE49-F238E27FC236}">
                <a16:creationId xmlns:a16="http://schemas.microsoft.com/office/drawing/2014/main" id="{8713B8BA-3B2F-4FB2-9F11-27BDC63C41AD}"/>
              </a:ext>
            </a:extLst>
          </p:cNvPr>
          <p:cNvGrpSpPr/>
          <p:nvPr/>
        </p:nvGrpSpPr>
        <p:grpSpPr>
          <a:xfrm>
            <a:off x="4893748" y="2543831"/>
            <a:ext cx="3212459" cy="1385694"/>
            <a:chOff x="2041149" y="3380060"/>
            <a:chExt cx="8515879" cy="1872768"/>
          </a:xfrm>
        </p:grpSpPr>
        <p:cxnSp>
          <p:nvCxnSpPr>
            <p:cNvPr id="107" name="直線接點 106">
              <a:extLst>
                <a:ext uri="{FF2B5EF4-FFF2-40B4-BE49-F238E27FC236}">
                  <a16:creationId xmlns:a16="http://schemas.microsoft.com/office/drawing/2014/main" id="{502F4A1D-D3C8-4323-B60D-1557F4B91119}"/>
                </a:ext>
              </a:extLst>
            </p:cNvPr>
            <p:cNvCxnSpPr>
              <a:cxnSpLocks/>
            </p:cNvCxnSpPr>
            <p:nvPr/>
          </p:nvCxnSpPr>
          <p:spPr>
            <a:xfrm>
              <a:off x="2041149" y="4316444"/>
              <a:ext cx="8515879" cy="0"/>
            </a:xfrm>
            <a:prstGeom prst="line">
              <a:avLst/>
            </a:prstGeom>
            <a:ln>
              <a:solidFill>
                <a:schemeClr val="tx1">
                  <a:lumMod val="50000"/>
                  <a:lumOff val="50000"/>
                </a:schemeClr>
              </a:solidFill>
            </a:ln>
          </p:spPr>
          <p:style>
            <a:lnRef idx="1">
              <a:schemeClr val="dk1"/>
            </a:lnRef>
            <a:fillRef idx="0">
              <a:schemeClr val="dk1"/>
            </a:fillRef>
            <a:effectRef idx="0">
              <a:schemeClr val="dk1"/>
            </a:effectRef>
            <a:fontRef idx="minor">
              <a:schemeClr val="tx1"/>
            </a:fontRef>
          </p:style>
        </p:cxnSp>
        <p:cxnSp>
          <p:nvCxnSpPr>
            <p:cNvPr id="106" name="直線接點 105">
              <a:extLst>
                <a:ext uri="{FF2B5EF4-FFF2-40B4-BE49-F238E27FC236}">
                  <a16:creationId xmlns:a16="http://schemas.microsoft.com/office/drawing/2014/main" id="{CC208234-C223-41E5-AC74-0570F1D66E98}"/>
                </a:ext>
              </a:extLst>
            </p:cNvPr>
            <p:cNvCxnSpPr>
              <a:cxnSpLocks/>
            </p:cNvCxnSpPr>
            <p:nvPr/>
          </p:nvCxnSpPr>
          <p:spPr>
            <a:xfrm>
              <a:off x="2041149" y="5252828"/>
              <a:ext cx="8515879" cy="0"/>
            </a:xfrm>
            <a:prstGeom prst="line">
              <a:avLst/>
            </a:prstGeom>
            <a:ln>
              <a:solidFill>
                <a:schemeClr val="tx1">
                  <a:lumMod val="50000"/>
                  <a:lumOff val="50000"/>
                </a:schemeClr>
              </a:solidFill>
            </a:ln>
          </p:spPr>
          <p:style>
            <a:lnRef idx="1">
              <a:schemeClr val="dk1"/>
            </a:lnRef>
            <a:fillRef idx="0">
              <a:schemeClr val="dk1"/>
            </a:fillRef>
            <a:effectRef idx="0">
              <a:schemeClr val="dk1"/>
            </a:effectRef>
            <a:fontRef idx="minor">
              <a:schemeClr val="tx1"/>
            </a:fontRef>
          </p:style>
        </p:cxnSp>
        <p:cxnSp>
          <p:nvCxnSpPr>
            <p:cNvPr id="108" name="直線接點 107">
              <a:extLst>
                <a:ext uri="{FF2B5EF4-FFF2-40B4-BE49-F238E27FC236}">
                  <a16:creationId xmlns:a16="http://schemas.microsoft.com/office/drawing/2014/main" id="{067FC2A7-B595-4336-BC4D-9F3B74A6350A}"/>
                </a:ext>
              </a:extLst>
            </p:cNvPr>
            <p:cNvCxnSpPr>
              <a:cxnSpLocks/>
            </p:cNvCxnSpPr>
            <p:nvPr/>
          </p:nvCxnSpPr>
          <p:spPr>
            <a:xfrm>
              <a:off x="2041149" y="3380060"/>
              <a:ext cx="8515879" cy="0"/>
            </a:xfrm>
            <a:prstGeom prst="line">
              <a:avLst/>
            </a:prstGeom>
            <a:ln>
              <a:solidFill>
                <a:schemeClr val="tx1">
                  <a:lumMod val="50000"/>
                  <a:lumOff val="50000"/>
                </a:schemeClr>
              </a:solidFill>
            </a:ln>
          </p:spPr>
          <p:style>
            <a:lnRef idx="1">
              <a:schemeClr val="dk1"/>
            </a:lnRef>
            <a:fillRef idx="0">
              <a:schemeClr val="dk1"/>
            </a:fillRef>
            <a:effectRef idx="0">
              <a:schemeClr val="dk1"/>
            </a:effectRef>
            <a:fontRef idx="minor">
              <a:schemeClr val="tx1"/>
            </a:fontRef>
          </p:style>
        </p:cxnSp>
      </p:grpSp>
      <p:sp>
        <p:nvSpPr>
          <p:cNvPr id="91" name="Shape 79">
            <a:extLst>
              <a:ext uri="{FF2B5EF4-FFF2-40B4-BE49-F238E27FC236}">
                <a16:creationId xmlns:a16="http://schemas.microsoft.com/office/drawing/2014/main" id="{D5FB3FAF-B744-4129-B035-54C4FCE4C6B2}"/>
              </a:ext>
            </a:extLst>
          </p:cNvPr>
          <p:cNvSpPr/>
          <p:nvPr/>
        </p:nvSpPr>
        <p:spPr>
          <a:xfrm>
            <a:off x="6051810" y="2321022"/>
            <a:ext cx="332179" cy="1607150"/>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68569" tIns="34275" rIns="68569" bIns="34275" anchor="ctr" anchorCtr="0">
            <a:noAutofit/>
          </a:bodyPr>
          <a:lstStyle/>
          <a:p>
            <a:pPr algn="ctr"/>
            <a:endParaRPr lang="zh-TW" altLang="en-US" sz="11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00" name="Shape 80">
            <a:extLst>
              <a:ext uri="{FF2B5EF4-FFF2-40B4-BE49-F238E27FC236}">
                <a16:creationId xmlns:a16="http://schemas.microsoft.com/office/drawing/2014/main" id="{052E5A6B-2A87-44C1-AE19-D7EAD654A0A4}"/>
              </a:ext>
            </a:extLst>
          </p:cNvPr>
          <p:cNvSpPr/>
          <p:nvPr/>
        </p:nvSpPr>
        <p:spPr>
          <a:xfrm>
            <a:off x="6644116" y="2366205"/>
            <a:ext cx="340500" cy="1561967"/>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68569" tIns="34275" rIns="68569" bIns="34275" anchor="ctr" anchorCtr="0">
            <a:noAutofit/>
          </a:bodyPr>
          <a:lstStyle/>
          <a:p>
            <a:pPr algn="ctr"/>
            <a:endParaRPr lang="zh-TW" altLang="en-US" sz="11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10" name="圖形 9" hidden="1">
            <a:extLst>
              <a:ext uri="{FF2B5EF4-FFF2-40B4-BE49-F238E27FC236}">
                <a16:creationId xmlns:a16="http://schemas.microsoft.com/office/drawing/2014/main" id="{856FB546-2793-4117-B403-E51178C8384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382754" y="3463526"/>
            <a:ext cx="448132" cy="169632"/>
          </a:xfrm>
          <a:prstGeom prst="rect">
            <a:avLst/>
          </a:prstGeom>
        </p:spPr>
      </p:pic>
      <p:pic>
        <p:nvPicPr>
          <p:cNvPr id="56" name="圖形 55" hidden="1">
            <a:extLst>
              <a:ext uri="{FF2B5EF4-FFF2-40B4-BE49-F238E27FC236}">
                <a16:creationId xmlns:a16="http://schemas.microsoft.com/office/drawing/2014/main" id="{A288F268-8FBF-48EC-9352-BC96956A6FD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984574" y="3463526"/>
            <a:ext cx="448132" cy="169632"/>
          </a:xfrm>
          <a:prstGeom prst="rect">
            <a:avLst/>
          </a:prstGeom>
        </p:spPr>
      </p:pic>
      <p:pic>
        <p:nvPicPr>
          <p:cNvPr id="57" name="圖形 56" hidden="1">
            <a:extLst>
              <a:ext uri="{FF2B5EF4-FFF2-40B4-BE49-F238E27FC236}">
                <a16:creationId xmlns:a16="http://schemas.microsoft.com/office/drawing/2014/main" id="{9B2ED176-1A2E-47A5-BA08-0ED3CAEC4F7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90869" y="3463526"/>
            <a:ext cx="448132" cy="169632"/>
          </a:xfrm>
          <a:prstGeom prst="rect">
            <a:avLst/>
          </a:prstGeom>
        </p:spPr>
      </p:pic>
      <p:pic>
        <p:nvPicPr>
          <p:cNvPr id="60" name="圖形 59" hidden="1">
            <a:extLst>
              <a:ext uri="{FF2B5EF4-FFF2-40B4-BE49-F238E27FC236}">
                <a16:creationId xmlns:a16="http://schemas.microsoft.com/office/drawing/2014/main" id="{6F6338F5-3E2A-4A42-8CFE-4EFBE78D3BA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92689" y="3463526"/>
            <a:ext cx="448132" cy="169632"/>
          </a:xfrm>
          <a:prstGeom prst="rect">
            <a:avLst/>
          </a:prstGeom>
        </p:spPr>
      </p:pic>
      <p:sp>
        <p:nvSpPr>
          <p:cNvPr id="89" name="文字方塊 88" hidden="1">
            <a:extLst>
              <a:ext uri="{FF2B5EF4-FFF2-40B4-BE49-F238E27FC236}">
                <a16:creationId xmlns:a16="http://schemas.microsoft.com/office/drawing/2014/main" id="{DECE8CF1-3FCC-4C55-A745-6F0C3E4CC23A}"/>
              </a:ext>
            </a:extLst>
          </p:cNvPr>
          <p:cNvSpPr txBox="1"/>
          <p:nvPr/>
        </p:nvSpPr>
        <p:spPr>
          <a:xfrm rot="16200000">
            <a:off x="4164728" y="3595691"/>
            <a:ext cx="644900" cy="192360"/>
          </a:xfrm>
          <a:prstGeom prst="rect">
            <a:avLst/>
          </a:prstGeom>
          <a:noFill/>
        </p:spPr>
        <p:txBody>
          <a:bodyPr wrap="square" lIns="68580" tIns="34290" rIns="68580" bIns="34290" rtlCol="0" anchor="t">
            <a:spAutoFit/>
          </a:bodyPr>
          <a:lstStyle/>
          <a:p>
            <a:r>
              <a:rPr lang="en-US" altLang="zh-TW" sz="800">
                <a:solidFill>
                  <a:schemeClr val="bg1">
                    <a:lumMod val="50000"/>
                  </a:schemeClr>
                </a:solidFill>
                <a:latin typeface="Arial" panose="020B0604020202020204" pitchFamily="34" charset="0"/>
                <a:ea typeface="微軟正黑體" panose="020B0604030504040204" pitchFamily="34" charset="-120"/>
                <a:sym typeface="Arial" panose="020B0604020202020204" pitchFamily="34" charset="0"/>
              </a:rPr>
              <a:t>(MB/s)</a:t>
            </a:r>
            <a:endParaRPr lang="zh-TW" altLang="en-US" sz="800">
              <a:solidFill>
                <a:schemeClr val="bg1">
                  <a:lumMod val="50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40" name="文字方塊 39" hidden="1">
            <a:extLst>
              <a:ext uri="{FF2B5EF4-FFF2-40B4-BE49-F238E27FC236}">
                <a16:creationId xmlns:a16="http://schemas.microsoft.com/office/drawing/2014/main" id="{AF8E1F37-CEFF-421F-8590-C1E41B2BB0AC}"/>
              </a:ext>
            </a:extLst>
          </p:cNvPr>
          <p:cNvSpPr txBox="1"/>
          <p:nvPr/>
        </p:nvSpPr>
        <p:spPr>
          <a:xfrm rot="16200000">
            <a:off x="4311087" y="3742050"/>
            <a:ext cx="644900" cy="192360"/>
          </a:xfrm>
          <a:prstGeom prst="rect">
            <a:avLst/>
          </a:prstGeom>
          <a:noFill/>
        </p:spPr>
        <p:txBody>
          <a:bodyPr wrap="square" lIns="68580" tIns="34290" rIns="68580" bIns="34290" rtlCol="0" anchor="t">
            <a:spAutoFit/>
          </a:bodyPr>
          <a:lstStyle/>
          <a:p>
            <a:r>
              <a:rPr lang="en-US" altLang="zh-TW" sz="800">
                <a:solidFill>
                  <a:schemeClr val="bg1">
                    <a:lumMod val="50000"/>
                  </a:schemeClr>
                </a:solidFill>
                <a:latin typeface="Arial" panose="020B0604020202020204" pitchFamily="34" charset="0"/>
                <a:ea typeface="微軟正黑體" panose="020B0604030504040204" pitchFamily="34" charset="-120"/>
                <a:sym typeface="Arial" panose="020B0604020202020204" pitchFamily="34" charset="0"/>
              </a:rPr>
              <a:t>(MB/s)</a:t>
            </a:r>
            <a:endParaRPr lang="zh-TW" altLang="en-US" sz="800">
              <a:solidFill>
                <a:schemeClr val="bg1">
                  <a:lumMod val="50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61" name="文字方塊 60">
            <a:extLst>
              <a:ext uri="{FF2B5EF4-FFF2-40B4-BE49-F238E27FC236}">
                <a16:creationId xmlns:a16="http://schemas.microsoft.com/office/drawing/2014/main" id="{C8ACAFE8-1EA1-42B9-A81F-2CBEB5B6F55A}"/>
              </a:ext>
            </a:extLst>
          </p:cNvPr>
          <p:cNvSpPr txBox="1"/>
          <p:nvPr/>
        </p:nvSpPr>
        <p:spPr>
          <a:xfrm rot="16200000">
            <a:off x="4333199" y="3595691"/>
            <a:ext cx="644900" cy="192360"/>
          </a:xfrm>
          <a:prstGeom prst="rect">
            <a:avLst/>
          </a:prstGeom>
          <a:noFill/>
        </p:spPr>
        <p:txBody>
          <a:bodyPr wrap="square" lIns="68580" tIns="34290" rIns="68580" bIns="34290" rtlCol="0">
            <a:spAutoFit/>
          </a:bodyPr>
          <a:lstStyle/>
          <a:p>
            <a:r>
              <a:rPr lang="en-US" altLang="zh-TW" sz="800">
                <a:solidFill>
                  <a:schemeClr val="bg1">
                    <a:lumMod val="50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(MB/s)</a:t>
            </a:r>
            <a:endParaRPr lang="zh-TW" altLang="en-US" sz="800">
              <a:solidFill>
                <a:schemeClr val="bg1">
                  <a:lumMod val="50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62" name="TextBox 6">
            <a:extLst>
              <a:ext uri="{FF2B5EF4-FFF2-40B4-BE49-F238E27FC236}">
                <a16:creationId xmlns:a16="http://schemas.microsoft.com/office/drawing/2014/main" id="{F540DDF3-E0F8-4C41-80D8-7F4A68558F72}"/>
              </a:ext>
            </a:extLst>
          </p:cNvPr>
          <p:cNvSpPr txBox="1"/>
          <p:nvPr/>
        </p:nvSpPr>
        <p:spPr>
          <a:xfrm>
            <a:off x="4618343" y="3821966"/>
            <a:ext cx="420629" cy="192354"/>
          </a:xfrm>
          <a:prstGeom prst="rect">
            <a:avLst/>
          </a:prstGeom>
          <a:noFill/>
        </p:spPr>
        <p:txBody>
          <a:bodyPr wrap="square" lIns="68573" tIns="34287" rIns="68573" bIns="34287" anchor="t">
            <a:spAutoFit/>
          </a:bodyPr>
          <a:lstStyle/>
          <a:p>
            <a:pPr algn="ctr">
              <a:defRPr/>
            </a:pPr>
            <a:r>
              <a:rPr lang="en-US" altLang="zh-TW"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0</a:t>
            </a:r>
            <a:endParaRPr lang="en-US"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63" name="TextBox 6">
            <a:extLst>
              <a:ext uri="{FF2B5EF4-FFF2-40B4-BE49-F238E27FC236}">
                <a16:creationId xmlns:a16="http://schemas.microsoft.com/office/drawing/2014/main" id="{5CC68B25-A2BD-4F3D-89C2-BBFB75407DD6}"/>
              </a:ext>
            </a:extLst>
          </p:cNvPr>
          <p:cNvSpPr txBox="1"/>
          <p:nvPr/>
        </p:nvSpPr>
        <p:spPr>
          <a:xfrm>
            <a:off x="4553455" y="3129707"/>
            <a:ext cx="420629" cy="192354"/>
          </a:xfrm>
          <a:prstGeom prst="rect">
            <a:avLst/>
          </a:prstGeom>
          <a:noFill/>
        </p:spPr>
        <p:txBody>
          <a:bodyPr wrap="square" lIns="68573" tIns="34287" rIns="68573" bIns="34287" anchor="t">
            <a:spAutoFit/>
          </a:bodyPr>
          <a:lstStyle/>
          <a:p>
            <a:pPr algn="ctr">
              <a:defRPr/>
            </a:pPr>
            <a:r>
              <a:rPr lang="en-US" altLang="zh-TW"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50</a:t>
            </a:r>
            <a:endParaRPr lang="en-US"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64" name="TextBox 6">
            <a:extLst>
              <a:ext uri="{FF2B5EF4-FFF2-40B4-BE49-F238E27FC236}">
                <a16:creationId xmlns:a16="http://schemas.microsoft.com/office/drawing/2014/main" id="{E2B8BCB5-A471-459F-830B-0FD47A32E80C}"/>
              </a:ext>
            </a:extLst>
          </p:cNvPr>
          <p:cNvSpPr txBox="1"/>
          <p:nvPr/>
        </p:nvSpPr>
        <p:spPr>
          <a:xfrm>
            <a:off x="4553455" y="2421170"/>
            <a:ext cx="420629" cy="192354"/>
          </a:xfrm>
          <a:prstGeom prst="rect">
            <a:avLst/>
          </a:prstGeom>
          <a:noFill/>
        </p:spPr>
        <p:txBody>
          <a:bodyPr wrap="square" lIns="68573" tIns="34287" rIns="68573" bIns="34287" anchor="t">
            <a:spAutoFit/>
          </a:bodyPr>
          <a:lstStyle/>
          <a:p>
            <a:pPr algn="ctr">
              <a:defRPr/>
            </a:pPr>
            <a:r>
              <a:rPr lang="en-US" altLang="zh-TW"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100</a:t>
            </a:r>
            <a:endParaRPr lang="en-US"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573424868"/>
      </p:ext>
    </p:extLst>
  </p:cSld>
  <p:clrMapOvr>
    <a:masterClrMapping/>
  </p:clrMapOvr>
  <p:transition spd="slow">
    <p:fade thruBlk="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71"/>
        <p:cNvGrpSpPr/>
        <p:nvPr/>
      </p:nvGrpSpPr>
      <p:grpSpPr>
        <a:xfrm>
          <a:off x="0" y="0"/>
          <a:ext cx="0" cy="0"/>
          <a:chOff x="0" y="0"/>
          <a:chExt cx="0" cy="0"/>
        </a:xfrm>
      </p:grpSpPr>
      <p:pic>
        <p:nvPicPr>
          <p:cNvPr id="6" name="圖片 5" descr="一張含有 電子用品, 電路 的圖片&#10;&#10;自動產生的描述">
            <a:extLst>
              <a:ext uri="{FF2B5EF4-FFF2-40B4-BE49-F238E27FC236}">
                <a16:creationId xmlns:a16="http://schemas.microsoft.com/office/drawing/2014/main" id="{064BF3FF-BEA0-47C4-B271-2C38348667AF}"/>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contrast="20000"/>
                    </a14:imgEffect>
                  </a14:imgLayer>
                </a14:imgProps>
              </a:ext>
            </a:extLst>
          </a:blip>
          <a:srcRect l="23473" r="21250" b="25900"/>
          <a:stretch/>
        </p:blipFill>
        <p:spPr>
          <a:xfrm>
            <a:off x="4968107" y="1171537"/>
            <a:ext cx="5054466" cy="3782544"/>
          </a:xfrm>
          <a:prstGeom prst="rect">
            <a:avLst/>
          </a:prstGeom>
          <a:effectLst>
            <a:softEdge rad="635000"/>
          </a:effectLst>
        </p:spPr>
      </p:pic>
      <p:sp>
        <p:nvSpPr>
          <p:cNvPr id="573" name="Google Shape;573;p48"/>
          <p:cNvSpPr txBox="1">
            <a:spLocks noGrp="1"/>
          </p:cNvSpPr>
          <p:nvPr>
            <p:ph type="title"/>
          </p:nvPr>
        </p:nvSpPr>
        <p:spPr>
          <a:prstGeom prst="rect">
            <a:avLst/>
          </a:prstGeom>
        </p:spPr>
        <p:txBody>
          <a:bodyPr spcFirstLastPara="1" wrap="square" lIns="91425" tIns="91425" rIns="91425" bIns="91425" anchor="t" anchorCtr="0">
            <a:noAutofit/>
          </a:bodyPr>
          <a:lstStyle/>
          <a:p>
            <a:pPr algn="l"/>
            <a:r>
              <a:rPr lang="zh-TW" altLang="en-US">
                <a:latin typeface="Arial" panose="020B0604020202020204" pitchFamily="34" charset="0"/>
                <a:sym typeface="Arial" panose="020B0604020202020204" pitchFamily="34" charset="0"/>
              </a:rPr>
              <a:t>天生擁有</a:t>
            </a:r>
            <a:r>
              <a:rPr lang="af-ZA">
                <a:latin typeface="Arial" panose="020B0604020202020204" pitchFamily="34" charset="0"/>
                <a:sym typeface="Arial" panose="020B0604020202020204" pitchFamily="34" charset="0"/>
              </a:rPr>
              <a:t>NPU</a:t>
            </a:r>
            <a:r>
              <a:rPr lang="af-ZA" altLang="zh-TW">
                <a:latin typeface="Arial" panose="020B0604020202020204" pitchFamily="34" charset="0"/>
                <a:sym typeface="Arial" panose="020B0604020202020204" pitchFamily="34" charset="0"/>
              </a:rPr>
              <a:t> AI</a:t>
            </a:r>
            <a:r>
              <a:rPr lang="zh-TW" altLang="en-US">
                <a:latin typeface="Arial" panose="020B0604020202020204" pitchFamily="34" charset="0"/>
                <a:sym typeface="Arial" panose="020B0604020202020204" pitchFamily="34" charset="0"/>
              </a:rPr>
              <a:t>加速</a:t>
            </a:r>
            <a:br>
              <a:rPr lang="zh-TW" altLang="en-US">
                <a:latin typeface="Arial" panose="020B0604020202020204" pitchFamily="34" charset="0"/>
                <a:sym typeface="Arial" panose="020B0604020202020204" pitchFamily="34" charset="0"/>
              </a:rPr>
            </a:br>
            <a:r>
              <a:rPr lang="en-US" altLang="zh-TW" sz="2400">
                <a:latin typeface="Arial" panose="020B0604020202020204" pitchFamily="34" charset="0"/>
                <a:sym typeface="Arial" panose="020B0604020202020204" pitchFamily="34" charset="0"/>
              </a:rPr>
              <a:t>(</a:t>
            </a:r>
            <a:r>
              <a:rPr lang="af-ZA" sz="2400">
                <a:latin typeface="Arial" panose="020B0604020202020204" pitchFamily="34" charset="0"/>
                <a:sym typeface="Arial" panose="020B0604020202020204" pitchFamily="34" charset="0"/>
              </a:rPr>
              <a:t>Neural network Processing Unit)</a:t>
            </a:r>
            <a:br>
              <a:rPr lang="af-ZA">
                <a:latin typeface="Arial" panose="020B0604020202020204" pitchFamily="34" charset="0"/>
                <a:sym typeface="Arial" panose="020B0604020202020204" pitchFamily="34" charset="0"/>
              </a:rPr>
            </a:br>
            <a:r>
              <a:rPr lang="zh-TW" altLang="en-US">
                <a:latin typeface="Arial" panose="020B0604020202020204" pitchFamily="34" charset="0"/>
                <a:sym typeface="Arial" panose="020B0604020202020204" pitchFamily="34" charset="0"/>
              </a:rPr>
              <a:t>神經網路處理器</a:t>
            </a:r>
            <a:br>
              <a:rPr lang="zh-TW" altLang="en-US">
                <a:latin typeface="Arial" panose="020B0604020202020204" pitchFamily="34" charset="0"/>
                <a:sym typeface="Arial" panose="020B0604020202020204" pitchFamily="34" charset="0"/>
              </a:rPr>
            </a:br>
            <a:endParaRPr lang="zh-TW" altLang="en-US">
              <a:latin typeface="Arial" panose="020B0604020202020204" pitchFamily="34" charset="0"/>
              <a:sym typeface="Arial" panose="020B0604020202020204" pitchFamily="34" charset="0"/>
            </a:endParaRPr>
          </a:p>
        </p:txBody>
      </p:sp>
      <p:sp>
        <p:nvSpPr>
          <p:cNvPr id="574" name="Google Shape;574;p48"/>
          <p:cNvSpPr txBox="1">
            <a:spLocks noGrp="1"/>
          </p:cNvSpPr>
          <p:nvPr>
            <p:ph type="body" idx="4294967295"/>
          </p:nvPr>
        </p:nvSpPr>
        <p:spPr>
          <a:xfrm>
            <a:off x="1760962" y="1937892"/>
            <a:ext cx="3094781" cy="2584678"/>
          </a:xfrm>
          <a:prstGeom prst="rect">
            <a:avLst/>
          </a:prstGeom>
        </p:spPr>
        <p:txBody>
          <a:bodyPr spcFirstLastPara="1" wrap="square" lIns="91425" tIns="91425" rIns="91425" bIns="91425" anchor="ctr" anchorCtr="0">
            <a:noAutofit/>
          </a:bodyPr>
          <a:lstStyle/>
          <a:p>
            <a:pPr marL="0" indent="0">
              <a:lnSpc>
                <a:spcPct val="130000"/>
              </a:lnSpc>
              <a:spcBef>
                <a:spcPts val="600"/>
              </a:spcBef>
              <a:buNone/>
            </a:pPr>
            <a:r>
              <a:rPr lang="en-US" altLang="zh-TW" sz="1800">
                <a:solidFill>
                  <a:schemeClr val="bg1"/>
                </a:solidFill>
                <a:latin typeface="Arial" panose="020B0604020202020204" pitchFamily="34" charset="0"/>
                <a:ea typeface="微軟正黑體" panose="020B0604030504040204" pitchFamily="34" charset="-120"/>
                <a:sym typeface="Arial" panose="020B0604020202020204" pitchFamily="34" charset="0"/>
              </a:rPr>
              <a:t>TS-233</a:t>
            </a:r>
            <a:r>
              <a:rPr lang="zh-TW" altLang="en-US" sz="1800">
                <a:solidFill>
                  <a:schemeClr val="bg1"/>
                </a:solidFill>
                <a:latin typeface="Arial" panose="020B0604020202020204" pitchFamily="34" charset="0"/>
                <a:ea typeface="微軟正黑體" panose="020B0604030504040204" pitchFamily="34" charset="-120"/>
                <a:sym typeface="Arial" panose="020B0604020202020204" pitchFamily="34" charset="0"/>
              </a:rPr>
              <a:t>系列支援</a:t>
            </a:r>
            <a:r>
              <a:rPr lang="en-US" altLang="zh-TW" sz="1800" err="1">
                <a:solidFill>
                  <a:schemeClr val="bg1"/>
                </a:solidFill>
                <a:latin typeface="Arial" panose="020B0604020202020204" pitchFamily="34" charset="0"/>
                <a:ea typeface="微軟正黑體" panose="020B0604030504040204" pitchFamily="34" charset="-120"/>
                <a:sym typeface="Arial" panose="020B0604020202020204" pitchFamily="34" charset="0"/>
              </a:rPr>
              <a:t>QuMagie</a:t>
            </a:r>
            <a:r>
              <a:rPr lang="en-US" altLang="zh-TW" sz="18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zh-TW" altLang="en-US" sz="1800">
                <a:solidFill>
                  <a:schemeClr val="bg1"/>
                </a:solidFill>
                <a:latin typeface="Arial" panose="020B0604020202020204" pitchFamily="34" charset="0"/>
                <a:ea typeface="微軟正黑體" panose="020B0604030504040204" pitchFamily="34" charset="-120"/>
                <a:sym typeface="Arial" panose="020B0604020202020204" pitchFamily="34" charset="0"/>
              </a:rPr>
              <a:t>智慧相簿，較同級機種</a:t>
            </a:r>
            <a:r>
              <a:rPr lang="en-US" altLang="zh-TW" sz="1800">
                <a:solidFill>
                  <a:schemeClr val="bg1"/>
                </a:solidFill>
                <a:latin typeface="Arial" panose="020B0604020202020204" pitchFamily="34" charset="0"/>
                <a:ea typeface="微軟正黑體" panose="020B0604030504040204" pitchFamily="34" charset="-120"/>
                <a:sym typeface="Arial" panose="020B0604020202020204" pitchFamily="34" charset="0"/>
              </a:rPr>
              <a:t>AI</a:t>
            </a:r>
            <a:r>
              <a:rPr lang="zh-TW" altLang="en-US" sz="1800">
                <a:solidFill>
                  <a:schemeClr val="bg1"/>
                </a:solidFill>
                <a:latin typeface="Arial" panose="020B0604020202020204" pitchFamily="34" charset="0"/>
                <a:ea typeface="微軟正黑體" panose="020B0604030504040204" pitchFamily="34" charset="-120"/>
                <a:sym typeface="Arial" panose="020B0604020202020204" pitchFamily="34" charset="0"/>
              </a:rPr>
              <a:t>人臉辨識速度提升</a:t>
            </a:r>
            <a:r>
              <a:rPr lang="en-US" altLang="zh-TW" sz="1800">
                <a:solidFill>
                  <a:schemeClr val="bg1"/>
                </a:solidFill>
                <a:latin typeface="Arial" panose="020B0604020202020204" pitchFamily="34" charset="0"/>
                <a:ea typeface="微軟正黑體" panose="020B0604030504040204" pitchFamily="34" charset="-120"/>
                <a:sym typeface="Arial" panose="020B0604020202020204" pitchFamily="34" charset="0"/>
              </a:rPr>
              <a:t>6</a:t>
            </a:r>
            <a:r>
              <a:rPr lang="zh-TW" altLang="en-US" sz="1800">
                <a:solidFill>
                  <a:schemeClr val="bg1"/>
                </a:solidFill>
                <a:latin typeface="Arial" panose="020B0604020202020204" pitchFamily="34" charset="0"/>
                <a:ea typeface="微軟正黑體" panose="020B0604030504040204" pitchFamily="34" charset="-120"/>
                <a:sym typeface="Arial" panose="020B0604020202020204" pitchFamily="34" charset="0"/>
              </a:rPr>
              <a:t>倍，</a:t>
            </a:r>
            <a:r>
              <a:rPr lang="en-US" altLang="zh-TW" sz="1800">
                <a:solidFill>
                  <a:schemeClr val="bg1"/>
                </a:solidFill>
                <a:latin typeface="Arial" panose="020B0604020202020204" pitchFamily="34" charset="0"/>
                <a:ea typeface="微軟正黑體" panose="020B0604030504040204" pitchFamily="34" charset="-120"/>
                <a:sym typeface="Arial" panose="020B0604020202020204" pitchFamily="34" charset="0"/>
              </a:rPr>
              <a:t>TS-133 </a:t>
            </a:r>
            <a:r>
              <a:rPr lang="en-US" altLang="zh-TW" sz="1800" err="1">
                <a:solidFill>
                  <a:schemeClr val="bg1"/>
                </a:solidFill>
                <a:latin typeface="Arial" panose="020B0604020202020204" pitchFamily="34" charset="0"/>
                <a:ea typeface="微軟正黑體" panose="020B0604030504040204" pitchFamily="34" charset="-120"/>
                <a:sym typeface="Arial" panose="020B0604020202020204" pitchFamily="34" charset="0"/>
              </a:rPr>
              <a:t>QuMagie</a:t>
            </a:r>
            <a:r>
              <a:rPr lang="en-US" altLang="zh-TW" sz="1800">
                <a:solidFill>
                  <a:schemeClr val="bg1"/>
                </a:solidFill>
                <a:latin typeface="Arial" panose="020B0604020202020204" pitchFamily="34" charset="0"/>
                <a:ea typeface="微軟正黑體" panose="020B0604030504040204" pitchFamily="34" charset="-120"/>
                <a:sym typeface="Arial" panose="020B0604020202020204" pitchFamily="34" charset="0"/>
              </a:rPr>
              <a:t> AI</a:t>
            </a:r>
            <a:r>
              <a:rPr lang="zh-TW" altLang="en-US" sz="1800">
                <a:solidFill>
                  <a:schemeClr val="bg1"/>
                </a:solidFill>
                <a:latin typeface="Arial" panose="020B0604020202020204" pitchFamily="34" charset="0"/>
                <a:ea typeface="微軟正黑體" panose="020B0604030504040204" pitchFamily="34" charset="-120"/>
                <a:sym typeface="Arial" panose="020B0604020202020204" pitchFamily="34" charset="0"/>
              </a:rPr>
              <a:t>總體效能提升</a:t>
            </a:r>
            <a:r>
              <a:rPr lang="en-US" altLang="zh-TW" sz="1800">
                <a:solidFill>
                  <a:schemeClr val="bg1"/>
                </a:solidFill>
                <a:latin typeface="Arial" panose="020B0604020202020204" pitchFamily="34" charset="0"/>
                <a:ea typeface="微軟正黑體" panose="020B0604030504040204" pitchFamily="34" charset="-120"/>
                <a:sym typeface="Arial" panose="020B0604020202020204" pitchFamily="34" charset="0"/>
              </a:rPr>
              <a:t>12%，</a:t>
            </a:r>
            <a:r>
              <a:rPr lang="zh-TW" altLang="en-US" sz="1800">
                <a:solidFill>
                  <a:schemeClr val="bg1"/>
                </a:solidFill>
                <a:latin typeface="Arial" panose="020B0604020202020204" pitchFamily="34" charset="0"/>
                <a:ea typeface="微軟正黑體" panose="020B0604030504040204" pitchFamily="34" charset="-120"/>
                <a:sym typeface="Arial" panose="020B0604020202020204" pitchFamily="34" charset="0"/>
              </a:rPr>
              <a:t>加速你的智慧生活</a:t>
            </a:r>
            <a:endParaRPr lang="en-US" altLang="zh-TW" sz="18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18" name="圖片 17">
            <a:extLst>
              <a:ext uri="{FF2B5EF4-FFF2-40B4-BE49-F238E27FC236}">
                <a16:creationId xmlns:a16="http://schemas.microsoft.com/office/drawing/2014/main" id="{3092140A-9097-42F3-A577-3B42B4F8368E}"/>
              </a:ext>
            </a:extLst>
          </p:cNvPr>
          <p:cNvPicPr>
            <a:picLocks noChangeAspect="1"/>
          </p:cNvPicPr>
          <p:nvPr/>
        </p:nvPicPr>
        <p:blipFill>
          <a:blip r:embed="rId5"/>
          <a:stretch>
            <a:fillRect/>
          </a:stretch>
        </p:blipFill>
        <p:spPr>
          <a:xfrm>
            <a:off x="720000" y="2329701"/>
            <a:ext cx="928598" cy="928598"/>
          </a:xfrm>
          <a:prstGeom prst="rect">
            <a:avLst/>
          </a:prstGeom>
        </p:spPr>
      </p:pic>
      <p:sp>
        <p:nvSpPr>
          <p:cNvPr id="2" name="箭號: 向右 1">
            <a:extLst>
              <a:ext uri="{FF2B5EF4-FFF2-40B4-BE49-F238E27FC236}">
                <a16:creationId xmlns:a16="http://schemas.microsoft.com/office/drawing/2014/main" id="{35BC6D9A-B212-4DEB-8FB0-7D9DFABED089}"/>
              </a:ext>
            </a:extLst>
          </p:cNvPr>
          <p:cNvSpPr/>
          <p:nvPr/>
        </p:nvSpPr>
        <p:spPr>
          <a:xfrm rot="16200000">
            <a:off x="6074109" y="71240"/>
            <a:ext cx="2219714" cy="3073403"/>
          </a:xfrm>
          <a:prstGeom prst="rightArrow">
            <a:avLst>
              <a:gd name="adj1" fmla="val 60790"/>
              <a:gd name="adj2" fmla="val 43649"/>
            </a:avLst>
          </a:prstGeom>
          <a:gradFill>
            <a:gsLst>
              <a:gs pos="543">
                <a:srgbClr val="4FD1FF">
                  <a:alpha val="0"/>
                </a:srgbClr>
              </a:gs>
              <a:gs pos="15000">
                <a:srgbClr val="5DF5F9">
                  <a:alpha val="14000"/>
                </a:srgbClr>
              </a:gs>
              <a:gs pos="96000">
                <a:srgbClr val="34E392"/>
              </a:gs>
              <a:gs pos="85000">
                <a:srgbClr val="43E59C"/>
              </a:gs>
            </a:gsLst>
            <a:lin ang="0" scaled="0"/>
          </a:gradFill>
          <a:ln>
            <a:noFill/>
          </a:ln>
          <a:effectLst>
            <a:outerShdw blurRad="177800" dist="165100" dir="5400000" algn="ctr" rotWithShape="0">
              <a:schemeClr val="accent3">
                <a:lumMod val="75000"/>
              </a:schemeClr>
            </a:outerShdw>
            <a:softEdge rad="0"/>
          </a:effectLst>
          <a:scene3d>
            <a:camera prst="orthographicFront"/>
            <a:lightRig rig="threePt" dir="t"/>
          </a:scene3d>
          <a:sp3d prstMaterial="matte"/>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4" name="文字方塊 3">
            <a:extLst>
              <a:ext uri="{FF2B5EF4-FFF2-40B4-BE49-F238E27FC236}">
                <a16:creationId xmlns:a16="http://schemas.microsoft.com/office/drawing/2014/main" id="{C985DA5D-F14F-4D12-A688-CDFE1EAB4025}"/>
              </a:ext>
            </a:extLst>
          </p:cNvPr>
          <p:cNvSpPr txBox="1"/>
          <p:nvPr/>
        </p:nvSpPr>
        <p:spPr>
          <a:xfrm>
            <a:off x="5941937" y="1050494"/>
            <a:ext cx="2498345" cy="830997"/>
          </a:xfrm>
          <a:prstGeom prst="rect">
            <a:avLst/>
          </a:prstGeom>
          <a:noFill/>
        </p:spPr>
        <p:txBody>
          <a:bodyPr wrap="square" lIns="91440" tIns="45720" rIns="91440" bIns="45720" rtlCol="0" anchor="t">
            <a:spAutoFit/>
          </a:bodyPr>
          <a:lstStyle/>
          <a:p>
            <a:pPr algn="ctr"/>
            <a:r>
              <a:rPr lang="en-US" sz="2400" b="1">
                <a:solidFill>
                  <a:srgbClr val="2D1633"/>
                </a:solidFill>
                <a:latin typeface="Arial" panose="020B0604020202020204" pitchFamily="34" charset="0"/>
                <a:ea typeface="微軟正黑體" panose="020B0604030504040204" pitchFamily="34" charset="-120"/>
                <a:sym typeface="Arial" panose="020B0604020202020204" pitchFamily="34" charset="0"/>
              </a:rPr>
              <a:t>AI</a:t>
            </a:r>
            <a:r>
              <a:rPr lang="zh-TW" altLang="en-US" sz="2400" b="1">
                <a:solidFill>
                  <a:srgbClr val="2D1633"/>
                </a:solidFill>
                <a:latin typeface="Arial" panose="020B0604020202020204" pitchFamily="34" charset="0"/>
                <a:ea typeface="微軟正黑體" panose="020B0604030504040204" pitchFamily="34" charset="-120"/>
                <a:sym typeface="Arial" panose="020B0604020202020204" pitchFamily="34" charset="0"/>
              </a:rPr>
              <a:t>人臉辨識</a:t>
            </a:r>
          </a:p>
          <a:p>
            <a:pPr algn="ctr"/>
            <a:r>
              <a:rPr lang="zh-TW" altLang="en-US" sz="2400" b="1">
                <a:solidFill>
                  <a:srgbClr val="2D1633"/>
                </a:solidFill>
                <a:latin typeface="Arial" panose="020B0604020202020204" pitchFamily="34" charset="0"/>
                <a:ea typeface="微軟正黑體" panose="020B0604030504040204" pitchFamily="34" charset="-120"/>
                <a:sym typeface="Arial" panose="020B0604020202020204" pitchFamily="34" charset="0"/>
              </a:rPr>
              <a:t>速度提升</a:t>
            </a:r>
            <a:r>
              <a:rPr lang="en-US" altLang="zh-TW" sz="2400" b="1">
                <a:solidFill>
                  <a:srgbClr val="2D1633"/>
                </a:solidFill>
                <a:latin typeface="Arial" panose="020B0604020202020204" pitchFamily="34" charset="0"/>
                <a:ea typeface="微軟正黑體" panose="020B0604030504040204" pitchFamily="34" charset="-120"/>
                <a:sym typeface="Arial" panose="020B0604020202020204" pitchFamily="34" charset="0"/>
              </a:rPr>
              <a:t>6</a:t>
            </a:r>
            <a:r>
              <a:rPr lang="zh-TW" altLang="en-US" sz="2400" b="1">
                <a:solidFill>
                  <a:srgbClr val="2D1633"/>
                </a:solidFill>
                <a:latin typeface="Arial" panose="020B0604020202020204" pitchFamily="34" charset="0"/>
                <a:ea typeface="微軟正黑體" panose="020B0604030504040204" pitchFamily="34" charset="-120"/>
                <a:sym typeface="Arial" panose="020B0604020202020204" pitchFamily="34" charset="0"/>
              </a:rPr>
              <a:t>倍</a:t>
            </a:r>
          </a:p>
        </p:txBody>
      </p:sp>
    </p:spTree>
  </p:cSld>
  <p:clrMapOvr>
    <a:masterClrMapping/>
  </p:clrMapOvr>
  <p:transition spd="slow">
    <p:fade thruBlk="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a:latin typeface="Arial" panose="020B0604020202020204" pitchFamily="34" charset="0"/>
                <a:sym typeface="Arial" panose="020B0604020202020204" pitchFamily="34" charset="0"/>
              </a:rPr>
              <a:t>TS-233</a:t>
            </a:r>
            <a:br>
              <a:rPr lang="en-US" altLang="zh-TW">
                <a:latin typeface="Arial" panose="020B0604020202020204" pitchFamily="34" charset="0"/>
                <a:sym typeface="Arial" panose="020B0604020202020204" pitchFamily="34" charset="0"/>
              </a:rPr>
            </a:br>
            <a:r>
              <a:rPr lang="zh-TW" altLang="en-US">
                <a:latin typeface="Arial" panose="020B0604020202020204" pitchFamily="34" charset="0"/>
                <a:sym typeface="Arial" panose="020B0604020202020204" pitchFamily="34" charset="0"/>
              </a:rPr>
              <a:t>硬體介紹</a:t>
            </a:r>
          </a:p>
        </p:txBody>
      </p:sp>
    </p:spTree>
    <p:extLst>
      <p:ext uri="{BB962C8B-B14F-4D97-AF65-F5344CB8AC3E}">
        <p14:creationId xmlns:p14="http://schemas.microsoft.com/office/powerpoint/2010/main" val="3789626145"/>
      </p:ext>
    </p:extLst>
  </p:cSld>
  <p:clrMapOvr>
    <a:masterClrMapping/>
  </p:clrMapOvr>
  <p:transition spd="slow">
    <p:fade thruBlk="1"/>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圖片 6">
            <a:extLst>
              <a:ext uri="{FF2B5EF4-FFF2-40B4-BE49-F238E27FC236}">
                <a16:creationId xmlns:a16="http://schemas.microsoft.com/office/drawing/2014/main" id="{6AEF7AE5-3E99-4796-A916-26AB8D9B7FF2}"/>
              </a:ext>
            </a:extLst>
          </p:cNvPr>
          <p:cNvPicPr>
            <a:picLocks noChangeAspect="1"/>
          </p:cNvPicPr>
          <p:nvPr/>
        </p:nvPicPr>
        <p:blipFill>
          <a:blip r:embed="rId3"/>
          <a:stretch>
            <a:fillRect/>
          </a:stretch>
        </p:blipFill>
        <p:spPr>
          <a:xfrm>
            <a:off x="732207" y="3740894"/>
            <a:ext cx="3043765" cy="709936"/>
          </a:xfrm>
          <a:prstGeom prst="rect">
            <a:avLst/>
          </a:prstGeom>
        </p:spPr>
      </p:pic>
      <p:sp>
        <p:nvSpPr>
          <p:cNvPr id="2" name="標題 1"/>
          <p:cNvSpPr>
            <a:spLocks noGrp="1"/>
          </p:cNvSpPr>
          <p:nvPr>
            <p:ph type="title"/>
          </p:nvPr>
        </p:nvSpPr>
        <p:spPr/>
        <p:txBody>
          <a:bodyPr/>
          <a:lstStyle/>
          <a:p>
            <a:r>
              <a:rPr lang="en-US" altLang="zh-TW">
                <a:latin typeface="Arial" panose="020B0604020202020204" pitchFamily="34" charset="0"/>
                <a:sym typeface="Arial" panose="020B0604020202020204" pitchFamily="34" charset="0"/>
              </a:rPr>
              <a:t>TS-233</a:t>
            </a:r>
            <a:r>
              <a:rPr lang="zh-TW" altLang="en-US">
                <a:latin typeface="Arial" panose="020B0604020202020204" pitchFamily="34" charset="0"/>
                <a:sym typeface="Arial" panose="020B0604020202020204" pitchFamily="34" charset="0"/>
              </a:rPr>
              <a:t>硬體規格簡介</a:t>
            </a:r>
          </a:p>
        </p:txBody>
      </p:sp>
      <p:sp>
        <p:nvSpPr>
          <p:cNvPr id="3" name="文字方塊 2"/>
          <p:cNvSpPr txBox="1"/>
          <p:nvPr/>
        </p:nvSpPr>
        <p:spPr>
          <a:xfrm>
            <a:off x="3775972" y="1662191"/>
            <a:ext cx="3222405" cy="2385589"/>
          </a:xfrm>
          <a:prstGeom prst="rect">
            <a:avLst/>
          </a:prstGeom>
          <a:noFill/>
        </p:spPr>
        <p:txBody>
          <a:bodyPr wrap="square" lIns="68580" tIns="34290" rIns="68580" bIns="34290" rtlCol="0" anchor="t">
            <a:spAutoFit/>
          </a:bodyPr>
          <a:lstStyle/>
          <a:p>
            <a:pPr marL="179705" indent="-179705">
              <a:lnSpc>
                <a:spcPct val="130000"/>
              </a:lnSpc>
              <a:spcBef>
                <a:spcPts val="600"/>
              </a:spcBef>
              <a:buClr>
                <a:schemeClr val="bg1"/>
              </a:buClr>
              <a:buFont typeface="Arial" pitchFamily="34" charset="0"/>
              <a:buChar char="•"/>
            </a:pPr>
            <a:r>
              <a:rPr lang="en-US" altLang="zh-TW" dirty="0">
                <a:solidFill>
                  <a:schemeClr val="bg1"/>
                </a:solidFill>
                <a:ea typeface="微軟正黑體"/>
                <a:sym typeface="Arial" panose="020B0604020202020204" pitchFamily="34" charset="0"/>
              </a:rPr>
              <a:t>ARM</a:t>
            </a:r>
            <a:r>
              <a:rPr lang="en-US" dirty="0">
                <a:solidFill>
                  <a:schemeClr val="bg1"/>
                </a:solidFill>
                <a:ea typeface="微軟正黑體"/>
                <a:sym typeface="Arial" panose="020B0604020202020204" pitchFamily="34" charset="0"/>
              </a:rPr>
              <a:t> 64bit Cortex-A55</a:t>
            </a:r>
            <a:r>
              <a:rPr lang="zh-TW" altLang="en-US" dirty="0">
                <a:solidFill>
                  <a:schemeClr val="bg1"/>
                </a:solidFill>
                <a:ea typeface="微軟正黑體"/>
                <a:sym typeface="Arial" panose="020B0604020202020204" pitchFamily="34" charset="0"/>
              </a:rPr>
              <a:t> </a:t>
            </a:r>
            <a:r>
              <a:rPr lang="en-US" dirty="0">
                <a:solidFill>
                  <a:schemeClr val="bg1"/>
                </a:solidFill>
                <a:ea typeface="微軟正黑體"/>
                <a:sym typeface="Arial" panose="020B0604020202020204" pitchFamily="34" charset="0"/>
              </a:rPr>
              <a:t>4</a:t>
            </a:r>
            <a:r>
              <a:rPr lang="zh-TW" altLang="en-US" dirty="0">
                <a:solidFill>
                  <a:schemeClr val="bg1"/>
                </a:solidFill>
                <a:ea typeface="微軟正黑體"/>
                <a:sym typeface="Arial" panose="020B0604020202020204" pitchFamily="34" charset="0"/>
              </a:rPr>
              <a:t>核心</a:t>
            </a:r>
            <a:r>
              <a:rPr lang="en-US" dirty="0">
                <a:solidFill>
                  <a:schemeClr val="bg1"/>
                </a:solidFill>
                <a:ea typeface="微軟正黑體"/>
                <a:sym typeface="Arial" panose="020B0604020202020204" pitchFamily="34" charset="0"/>
              </a:rPr>
              <a:t>2.0GHz</a:t>
            </a:r>
            <a:r>
              <a:rPr lang="zh-TW" altLang="en-US" dirty="0">
                <a:solidFill>
                  <a:schemeClr val="bg1"/>
                </a:solidFill>
                <a:ea typeface="微軟正黑體"/>
                <a:sym typeface="Arial" panose="020B0604020202020204" pitchFamily="34" charset="0"/>
              </a:rPr>
              <a:t> 處理器</a:t>
            </a:r>
            <a:endParaRPr lang="en-US" altLang="zh-TW" dirty="0">
              <a:solidFill>
                <a:schemeClr val="bg1"/>
              </a:solidFill>
              <a:ea typeface="微軟正黑體"/>
              <a:sym typeface="Arial" panose="020B0604020202020204" pitchFamily="34" charset="0"/>
            </a:endParaRPr>
          </a:p>
          <a:p>
            <a:pPr marL="179705" lvl="0" indent="-179705">
              <a:lnSpc>
                <a:spcPct val="130000"/>
              </a:lnSpc>
              <a:spcBef>
                <a:spcPts val="600"/>
              </a:spcBef>
              <a:buClr>
                <a:schemeClr val="bg1"/>
              </a:buClr>
              <a:buFont typeface="Arial" pitchFamily="34" charset="0"/>
              <a:buChar char="•"/>
            </a:pPr>
            <a:r>
              <a:rPr lang="zh-TW" altLang="en-US" dirty="0">
                <a:solidFill>
                  <a:schemeClr val="bg1"/>
                </a:solidFill>
                <a:ea typeface="微軟正黑體"/>
                <a:sym typeface="Arial" panose="020B0604020202020204" pitchFamily="34" charset="0"/>
              </a:rPr>
              <a:t>內建</a:t>
            </a:r>
            <a:r>
              <a:rPr lang="en-US" altLang="zh-TW" dirty="0">
                <a:solidFill>
                  <a:schemeClr val="bg1"/>
                </a:solidFill>
                <a:ea typeface="微軟正黑體"/>
                <a:sym typeface="Arial" panose="020B0604020202020204" pitchFamily="34" charset="0"/>
              </a:rPr>
              <a:t>2</a:t>
            </a:r>
            <a:r>
              <a:rPr kumimoji="1" lang="en-US" altLang="zh-CN" dirty="0">
                <a:solidFill>
                  <a:schemeClr val="bg1"/>
                </a:solidFill>
                <a:ea typeface="微軟正黑體"/>
                <a:sym typeface="Arial" panose="020B0604020202020204" pitchFamily="34" charset="0"/>
              </a:rPr>
              <a:t>GB</a:t>
            </a:r>
            <a:r>
              <a:rPr kumimoji="1" lang="zh-CN" altLang="en-US" dirty="0">
                <a:solidFill>
                  <a:schemeClr val="bg1"/>
                </a:solidFill>
                <a:ea typeface="微軟正黑體"/>
                <a:sym typeface="Arial" panose="020B0604020202020204" pitchFamily="34" charset="0"/>
              </a:rPr>
              <a:t>記憶體</a:t>
            </a:r>
            <a:endParaRPr lang="zh-CN" altLang="en-US" dirty="0">
              <a:solidFill>
                <a:schemeClr val="bg1"/>
              </a:solidFill>
              <a:ea typeface="微軟正黑體"/>
              <a:sym typeface="Arial" panose="020B0604020202020204" pitchFamily="34" charset="0"/>
            </a:endParaRPr>
          </a:p>
          <a:p>
            <a:pPr marL="179705" indent="-179705">
              <a:lnSpc>
                <a:spcPct val="130000"/>
              </a:lnSpc>
              <a:spcBef>
                <a:spcPts val="600"/>
              </a:spcBef>
              <a:buClr>
                <a:schemeClr val="bg1"/>
              </a:buClr>
              <a:buFont typeface="Arial" pitchFamily="34" charset="0"/>
              <a:buChar char="•"/>
            </a:pPr>
            <a:r>
              <a:rPr lang="zh-CN" altLang="en-US" dirty="0">
                <a:solidFill>
                  <a:schemeClr val="bg1"/>
                </a:solidFill>
                <a:ea typeface="微軟正黑體"/>
                <a:sym typeface="Arial" panose="020B0604020202020204" pitchFamily="34" charset="0"/>
              </a:rPr>
              <a:t>1 x GbE</a:t>
            </a:r>
            <a:endParaRPr lang="zh-CN" altLang="en-US" dirty="0">
              <a:solidFill>
                <a:schemeClr val="bg1"/>
              </a:solidFill>
              <a:ea typeface="微軟正黑體"/>
            </a:endParaRPr>
          </a:p>
          <a:p>
            <a:pPr marL="179705" lvl="0" indent="-179705">
              <a:lnSpc>
                <a:spcPct val="130000"/>
              </a:lnSpc>
              <a:spcBef>
                <a:spcPts val="600"/>
              </a:spcBef>
              <a:buClr>
                <a:schemeClr val="bg1"/>
              </a:buClr>
              <a:buFont typeface="Arial" pitchFamily="34" charset="0"/>
              <a:buChar char="•"/>
            </a:pPr>
            <a:r>
              <a:rPr kumimoji="1" lang="en-US" altLang="zh-CN" dirty="0">
                <a:solidFill>
                  <a:schemeClr val="bg1"/>
                </a:solidFill>
                <a:ea typeface="微軟正黑體"/>
                <a:sym typeface="Arial" panose="020B0604020202020204" pitchFamily="34" charset="0"/>
              </a:rPr>
              <a:t>2 x SATA</a:t>
            </a:r>
            <a:endParaRPr lang="en-US" altLang="zh-CN" dirty="0">
              <a:solidFill>
                <a:schemeClr val="bg1"/>
              </a:solidFill>
              <a:ea typeface="微軟正黑體"/>
              <a:sym typeface="Arial" panose="020B0604020202020204" pitchFamily="34" charset="0"/>
            </a:endParaRPr>
          </a:p>
          <a:p>
            <a:pPr marL="179705" indent="-179705">
              <a:lnSpc>
                <a:spcPct val="130000"/>
              </a:lnSpc>
              <a:spcBef>
                <a:spcPts val="600"/>
              </a:spcBef>
              <a:buClr>
                <a:schemeClr val="bg1"/>
              </a:buClr>
              <a:buFont typeface="Arial" pitchFamily="34" charset="0"/>
              <a:buChar char="•"/>
            </a:pPr>
            <a:r>
              <a:rPr lang="en-US" altLang="zh-CN" dirty="0">
                <a:solidFill>
                  <a:schemeClr val="bg1"/>
                </a:solidFill>
                <a:ea typeface="微軟正黑體"/>
              </a:rPr>
              <a:t>1 x USB 3.2 Gen 1, 2 x USB 2.0</a:t>
            </a:r>
          </a:p>
          <a:p>
            <a:pPr marL="179705" lvl="0" indent="-179705">
              <a:lnSpc>
                <a:spcPct val="130000"/>
              </a:lnSpc>
              <a:spcBef>
                <a:spcPts val="600"/>
              </a:spcBef>
              <a:buClr>
                <a:schemeClr val="bg1"/>
              </a:buClr>
              <a:buFont typeface="Arial" pitchFamily="34" charset="0"/>
              <a:buChar char="•"/>
            </a:pPr>
            <a:r>
              <a:rPr kumimoji="1" lang="zh-TW" altLang="en-US" dirty="0">
                <a:solidFill>
                  <a:schemeClr val="bg1"/>
                </a:solidFill>
                <a:ea typeface="微軟正黑體"/>
                <a:sym typeface="Arial" panose="020B0604020202020204" pitchFamily="34" charset="0"/>
              </a:rPr>
              <a:t>節能低功耗(待機</a:t>
            </a:r>
            <a:r>
              <a:rPr kumimoji="1" lang="en-US" altLang="zh-TW" dirty="0">
                <a:solidFill>
                  <a:schemeClr val="bg1"/>
                </a:solidFill>
                <a:ea typeface="微軟正黑體"/>
                <a:sym typeface="Arial" panose="020B0604020202020204" pitchFamily="34" charset="0"/>
              </a:rPr>
              <a:t>3.43W, </a:t>
            </a:r>
            <a:r>
              <a:rPr kumimoji="1" lang="zh-TW" altLang="en-US" dirty="0">
                <a:solidFill>
                  <a:schemeClr val="bg1"/>
                </a:solidFill>
                <a:ea typeface="微軟正黑體"/>
                <a:sym typeface="Arial" panose="020B0604020202020204" pitchFamily="34" charset="0"/>
              </a:rPr>
              <a:t>運轉10.81</a:t>
            </a:r>
            <a:r>
              <a:rPr kumimoji="1" lang="en-US" altLang="zh-TW" dirty="0">
                <a:solidFill>
                  <a:schemeClr val="bg1"/>
                </a:solidFill>
                <a:ea typeface="微軟正黑體"/>
                <a:sym typeface="Arial" panose="020B0604020202020204" pitchFamily="34" charset="0"/>
              </a:rPr>
              <a:t>W)</a:t>
            </a:r>
            <a:endParaRPr kumimoji="1" lang="en-US" altLang="zh-CN" dirty="0">
              <a:solidFill>
                <a:schemeClr val="bg1"/>
              </a:solidFill>
              <a:ea typeface="微軟正黑體"/>
              <a:sym typeface="Arial" panose="020B0604020202020204" pitchFamily="34" charset="0"/>
            </a:endParaRPr>
          </a:p>
        </p:txBody>
      </p:sp>
      <p:pic>
        <p:nvPicPr>
          <p:cNvPr id="4" name="圖片 5">
            <a:extLst>
              <a:ext uri="{FF2B5EF4-FFF2-40B4-BE49-F238E27FC236}">
                <a16:creationId xmlns:a16="http://schemas.microsoft.com/office/drawing/2014/main" id="{A7D75B82-C39A-429A-B955-FDE77095779C}"/>
              </a:ext>
            </a:extLst>
          </p:cNvPr>
          <p:cNvPicPr>
            <a:picLocks noChangeAspect="1"/>
          </p:cNvPicPr>
          <p:nvPr/>
        </p:nvPicPr>
        <p:blipFill>
          <a:blip r:embed="rId4"/>
          <a:srcRect/>
          <a:stretch/>
        </p:blipFill>
        <p:spPr>
          <a:xfrm>
            <a:off x="175921" y="1429527"/>
            <a:ext cx="4560657" cy="2850918"/>
          </a:xfrm>
          <a:prstGeom prst="rect">
            <a:avLst/>
          </a:prstGeom>
        </p:spPr>
      </p:pic>
    </p:spTree>
  </p:cSld>
  <p:clrMapOvr>
    <a:masterClrMapping/>
  </p:clrMapOvr>
  <p:transition spd="slow">
    <p:fade thruBlk="1"/>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7" name="群組 46">
            <a:extLst>
              <a:ext uri="{FF2B5EF4-FFF2-40B4-BE49-F238E27FC236}">
                <a16:creationId xmlns:a16="http://schemas.microsoft.com/office/drawing/2014/main" id="{1BA768E1-20C6-44D0-A6C8-DEB08013DA46}"/>
              </a:ext>
            </a:extLst>
          </p:cNvPr>
          <p:cNvGrpSpPr/>
          <p:nvPr/>
        </p:nvGrpSpPr>
        <p:grpSpPr>
          <a:xfrm>
            <a:off x="3275738" y="1423628"/>
            <a:ext cx="3067752" cy="3249972"/>
            <a:chOff x="3464076" y="1712052"/>
            <a:chExt cx="2691075" cy="2850920"/>
          </a:xfrm>
        </p:grpSpPr>
        <p:pic>
          <p:nvPicPr>
            <p:cNvPr id="5" name="圖片 7" descr="一張含有 文字 的圖片&#10;&#10;自動產生的描述">
              <a:extLst>
                <a:ext uri="{FF2B5EF4-FFF2-40B4-BE49-F238E27FC236}">
                  <a16:creationId xmlns:a16="http://schemas.microsoft.com/office/drawing/2014/main" id="{D8135E22-8E77-4742-B71D-466DE7A9104C}"/>
                </a:ext>
              </a:extLst>
            </p:cNvPr>
            <p:cNvPicPr>
              <a:picLocks noChangeAspect="1"/>
            </p:cNvPicPr>
            <p:nvPr/>
          </p:nvPicPr>
          <p:blipFill rotWithShape="1">
            <a:blip r:embed="rId3"/>
            <a:srcRect l="34256" r="34256"/>
            <a:stretch/>
          </p:blipFill>
          <p:spPr>
            <a:xfrm>
              <a:off x="3464076" y="1712053"/>
              <a:ext cx="1433950" cy="2850919"/>
            </a:xfrm>
            <a:prstGeom prst="rect">
              <a:avLst/>
            </a:prstGeom>
          </p:spPr>
        </p:pic>
        <p:pic>
          <p:nvPicPr>
            <p:cNvPr id="8" name="圖片 8">
              <a:extLst>
                <a:ext uri="{FF2B5EF4-FFF2-40B4-BE49-F238E27FC236}">
                  <a16:creationId xmlns:a16="http://schemas.microsoft.com/office/drawing/2014/main" id="{0216588B-8EC5-4287-9380-9F20D24A451F}"/>
                </a:ext>
              </a:extLst>
            </p:cNvPr>
            <p:cNvPicPr>
              <a:picLocks noChangeAspect="1"/>
            </p:cNvPicPr>
            <p:nvPr/>
          </p:nvPicPr>
          <p:blipFill rotWithShape="1">
            <a:blip r:embed="rId4"/>
            <a:srcRect l="34208" r="34208"/>
            <a:stretch/>
          </p:blipFill>
          <p:spPr>
            <a:xfrm>
              <a:off x="4716748" y="1712052"/>
              <a:ext cx="1438403" cy="2850920"/>
            </a:xfrm>
            <a:prstGeom prst="rect">
              <a:avLst/>
            </a:prstGeom>
          </p:spPr>
        </p:pic>
      </p:grpSp>
      <p:sp>
        <p:nvSpPr>
          <p:cNvPr id="2" name="標題 1"/>
          <p:cNvSpPr>
            <a:spLocks noGrp="1"/>
          </p:cNvSpPr>
          <p:nvPr>
            <p:ph type="title"/>
          </p:nvPr>
        </p:nvSpPr>
        <p:spPr/>
        <p:txBody>
          <a:bodyPr/>
          <a:lstStyle/>
          <a:p>
            <a:r>
              <a:rPr lang="en-US" altLang="zh-TW">
                <a:latin typeface="Arial" panose="020B0604020202020204" pitchFamily="34" charset="0"/>
                <a:sym typeface="Arial" panose="020B0604020202020204" pitchFamily="34" charset="0"/>
              </a:rPr>
              <a:t>TS-233 </a:t>
            </a:r>
            <a:r>
              <a:rPr lang="zh-TW" altLang="en-US">
                <a:latin typeface="Arial" panose="020B0604020202020204" pitchFamily="34" charset="0"/>
                <a:sym typeface="Arial" panose="020B0604020202020204" pitchFamily="34" charset="0"/>
              </a:rPr>
              <a:t>尺寸與</a:t>
            </a:r>
            <a:r>
              <a:rPr lang="en-US" altLang="zh-TW">
                <a:latin typeface="Arial" panose="020B0604020202020204" pitchFamily="34" charset="0"/>
                <a:sym typeface="Arial" panose="020B0604020202020204" pitchFamily="34" charset="0"/>
              </a:rPr>
              <a:t>I/O</a:t>
            </a:r>
            <a:endParaRPr lang="zh-TW" altLang="en-US">
              <a:latin typeface="Arial" panose="020B0604020202020204" pitchFamily="34" charset="0"/>
              <a:sym typeface="Arial" panose="020B0604020202020204" pitchFamily="34" charset="0"/>
            </a:endParaRPr>
          </a:p>
        </p:txBody>
      </p:sp>
      <p:sp>
        <p:nvSpPr>
          <p:cNvPr id="6" name="文字方塊 5" hidden="1"/>
          <p:cNvSpPr txBox="1"/>
          <p:nvPr/>
        </p:nvSpPr>
        <p:spPr>
          <a:xfrm>
            <a:off x="2238871" y="5453056"/>
            <a:ext cx="2000264" cy="2677656"/>
          </a:xfrm>
          <a:prstGeom prst="rect">
            <a:avLst/>
          </a:prstGeom>
          <a:noFill/>
        </p:spPr>
        <p:txBody>
          <a:bodyPr wrap="square" rtlCol="0">
            <a:spAutoFit/>
          </a:bodyPr>
          <a:lstStyle/>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[LED Indicators]</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STATUS</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LAN</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USB</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HDD1</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HDD2</a:t>
            </a:r>
          </a:p>
          <a:p>
            <a:endPar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[Button, I/O]</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Power</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USB Copy</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USB 3.2 Gen 1 Port</a:t>
            </a:r>
          </a:p>
          <a:p>
            <a:endPar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7" name="文字方塊 6" hidden="1"/>
          <p:cNvSpPr txBox="1"/>
          <p:nvPr/>
        </p:nvSpPr>
        <p:spPr>
          <a:xfrm>
            <a:off x="5043157" y="5310726"/>
            <a:ext cx="1714512" cy="2893100"/>
          </a:xfrm>
          <a:prstGeom prst="rect">
            <a:avLst/>
          </a:prstGeom>
          <a:noFill/>
        </p:spPr>
        <p:txBody>
          <a:bodyPr wrap="square" lIns="91440" tIns="45720" rIns="91440" bIns="45720" rtlCol="0" anchor="t">
            <a:spAutoFit/>
          </a:bodyPr>
          <a:lstStyle/>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[System FAN]</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Smart Cooling FAN</a:t>
            </a:r>
          </a:p>
          <a:p>
            <a:endPar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endPar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endPar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endPar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[Button, I/O]</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Reset Button</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GbE port</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USB 3.2 Gen1 Port / USB 2.0 Port</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DC 12V Input</a:t>
            </a:r>
          </a:p>
          <a:p>
            <a:endPar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 name="文字方塊 3" hidden="1">
            <a:extLst>
              <a:ext uri="{FF2B5EF4-FFF2-40B4-BE49-F238E27FC236}">
                <a16:creationId xmlns:a16="http://schemas.microsoft.com/office/drawing/2014/main" id="{80FB3565-F7EA-4789-B68C-CFFE14B42D8A}"/>
              </a:ext>
            </a:extLst>
          </p:cNvPr>
          <p:cNvSpPr txBox="1"/>
          <p:nvPr/>
        </p:nvSpPr>
        <p:spPr>
          <a:xfrm>
            <a:off x="-243242" y="553554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188.64 × 90.18 × 156.26 </a:t>
            </a:r>
            <a:endParaRPr 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5" name="文字方塊 14">
            <a:extLst>
              <a:ext uri="{FF2B5EF4-FFF2-40B4-BE49-F238E27FC236}">
                <a16:creationId xmlns:a16="http://schemas.microsoft.com/office/drawing/2014/main" id="{1925A175-955F-4C11-A4FA-315B121ADCB3}"/>
              </a:ext>
            </a:extLst>
          </p:cNvPr>
          <p:cNvSpPr txBox="1"/>
          <p:nvPr/>
        </p:nvSpPr>
        <p:spPr>
          <a:xfrm>
            <a:off x="2244976" y="1636915"/>
            <a:ext cx="1100902" cy="1258871"/>
          </a:xfrm>
          <a:prstGeom prst="rect">
            <a:avLst/>
          </a:prstGeom>
          <a:noFill/>
        </p:spPr>
        <p:txBody>
          <a:bodyPr wrap="square" lIns="91440" tIns="45720" rIns="91440" bIns="45720" rtlCol="0" anchor="t">
            <a:spAutoFit/>
          </a:bodyPr>
          <a:lstStyle/>
          <a:p>
            <a:pPr>
              <a:lnSpc>
                <a:spcPct val="11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STATUS</a:t>
            </a:r>
          </a:p>
          <a:p>
            <a:pPr>
              <a:lnSpc>
                <a:spcPct val="11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LAN</a:t>
            </a:r>
          </a:p>
          <a:p>
            <a:pPr>
              <a:lnSpc>
                <a:spcPct val="11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USB</a:t>
            </a:r>
          </a:p>
          <a:p>
            <a:pPr>
              <a:lnSpc>
                <a:spcPct val="11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HDD1</a:t>
            </a:r>
          </a:p>
          <a:p>
            <a:pPr>
              <a:lnSpc>
                <a:spcPct val="11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HDD2</a:t>
            </a:r>
          </a:p>
        </p:txBody>
      </p:sp>
      <p:sp>
        <p:nvSpPr>
          <p:cNvPr id="16" name="文字方塊 15">
            <a:extLst>
              <a:ext uri="{FF2B5EF4-FFF2-40B4-BE49-F238E27FC236}">
                <a16:creationId xmlns:a16="http://schemas.microsoft.com/office/drawing/2014/main" id="{D0A8C82F-7632-4D42-824C-C7208C09F8FE}"/>
              </a:ext>
            </a:extLst>
          </p:cNvPr>
          <p:cNvSpPr txBox="1"/>
          <p:nvPr/>
        </p:nvSpPr>
        <p:spPr>
          <a:xfrm>
            <a:off x="6493600" y="2034773"/>
            <a:ext cx="973628" cy="738664"/>
          </a:xfrm>
          <a:prstGeom prst="rect">
            <a:avLst/>
          </a:prstGeom>
          <a:noFill/>
        </p:spPr>
        <p:txBody>
          <a:bodyPr wrap="square" lIns="91440" tIns="45720" rIns="91440" bIns="45720" rtlCol="0" anchor="t">
            <a:spAutoFit/>
          </a:bodyPr>
          <a:lstStyle/>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Smart Cooling FAN</a:t>
            </a:r>
          </a:p>
        </p:txBody>
      </p:sp>
      <p:sp>
        <p:nvSpPr>
          <p:cNvPr id="25" name="文字方塊 24">
            <a:extLst>
              <a:ext uri="{FF2B5EF4-FFF2-40B4-BE49-F238E27FC236}">
                <a16:creationId xmlns:a16="http://schemas.microsoft.com/office/drawing/2014/main" id="{1B9F5221-2574-49A5-8265-A9A210288345}"/>
              </a:ext>
            </a:extLst>
          </p:cNvPr>
          <p:cNvSpPr txBox="1"/>
          <p:nvPr/>
        </p:nvSpPr>
        <p:spPr>
          <a:xfrm>
            <a:off x="2246719" y="3110391"/>
            <a:ext cx="919624" cy="307777"/>
          </a:xfrm>
          <a:prstGeom prst="rect">
            <a:avLst/>
          </a:prstGeom>
          <a:noFill/>
        </p:spPr>
        <p:txBody>
          <a:bodyPr wrap="square" lIns="91440" tIns="45720" rIns="91440" bIns="45720" rtlCol="0" anchor="t">
            <a:spAutoFit/>
          </a:bodyPr>
          <a:lstStyle/>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Power</a:t>
            </a:r>
          </a:p>
        </p:txBody>
      </p:sp>
      <p:sp>
        <p:nvSpPr>
          <p:cNvPr id="26" name="文字方塊 25">
            <a:extLst>
              <a:ext uri="{FF2B5EF4-FFF2-40B4-BE49-F238E27FC236}">
                <a16:creationId xmlns:a16="http://schemas.microsoft.com/office/drawing/2014/main" id="{7C14F9F1-1D25-40D9-B8CE-3EC8292BD8CD}"/>
              </a:ext>
            </a:extLst>
          </p:cNvPr>
          <p:cNvSpPr txBox="1"/>
          <p:nvPr/>
        </p:nvSpPr>
        <p:spPr>
          <a:xfrm>
            <a:off x="6493600" y="2993005"/>
            <a:ext cx="1277902" cy="310919"/>
          </a:xfrm>
          <a:prstGeom prst="rect">
            <a:avLst/>
          </a:prstGeom>
          <a:noFill/>
        </p:spPr>
        <p:txBody>
          <a:bodyPr wrap="square" rtlCol="0">
            <a:spAutoFit/>
          </a:bodyPr>
          <a:lstStyle/>
          <a:p>
            <a:pPr>
              <a:lnSpc>
                <a:spcPct val="11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Reset Button</a:t>
            </a:r>
          </a:p>
        </p:txBody>
      </p:sp>
      <p:cxnSp>
        <p:nvCxnSpPr>
          <p:cNvPr id="27" name="接點: 肘形 29">
            <a:extLst>
              <a:ext uri="{FF2B5EF4-FFF2-40B4-BE49-F238E27FC236}">
                <a16:creationId xmlns:a16="http://schemas.microsoft.com/office/drawing/2014/main" id="{1B014805-5651-4219-99E8-32A2D525C476}"/>
              </a:ext>
            </a:extLst>
          </p:cNvPr>
          <p:cNvCxnSpPr>
            <a:cxnSpLocks/>
          </p:cNvCxnSpPr>
          <p:nvPr/>
        </p:nvCxnSpPr>
        <p:spPr>
          <a:xfrm>
            <a:off x="3082146" y="1788594"/>
            <a:ext cx="374870" cy="230287"/>
          </a:xfrm>
          <a:prstGeom prst="bentConnector3">
            <a:avLst>
              <a:gd name="adj1" fmla="val 50000"/>
            </a:avLst>
          </a:prstGeom>
          <a:noFill/>
          <a:ln w="19050" cap="flat" cmpd="sng">
            <a:solidFill>
              <a:srgbClr val="00B0F0"/>
            </a:solidFill>
            <a:prstDash val="solid"/>
            <a:round/>
            <a:headEnd type="none" w="sm" len="sm"/>
            <a:tailEnd type="oval" w="sm" len="sm"/>
          </a:ln>
          <a:effectLst/>
        </p:spPr>
      </p:cxnSp>
      <p:cxnSp>
        <p:nvCxnSpPr>
          <p:cNvPr id="28" name="接點: 肘形 29">
            <a:extLst>
              <a:ext uri="{FF2B5EF4-FFF2-40B4-BE49-F238E27FC236}">
                <a16:creationId xmlns:a16="http://schemas.microsoft.com/office/drawing/2014/main" id="{E9B27F41-B4D7-4CDE-A108-D621952BBD38}"/>
              </a:ext>
            </a:extLst>
          </p:cNvPr>
          <p:cNvCxnSpPr>
            <a:cxnSpLocks/>
          </p:cNvCxnSpPr>
          <p:nvPr/>
        </p:nvCxnSpPr>
        <p:spPr>
          <a:xfrm>
            <a:off x="2786367" y="2024571"/>
            <a:ext cx="668906" cy="120281"/>
          </a:xfrm>
          <a:prstGeom prst="bentConnector3">
            <a:avLst>
              <a:gd name="adj1" fmla="val 50000"/>
            </a:avLst>
          </a:prstGeom>
          <a:noFill/>
          <a:ln w="19050" cap="flat" cmpd="sng">
            <a:solidFill>
              <a:srgbClr val="00B0F0"/>
            </a:solidFill>
            <a:prstDash val="solid"/>
            <a:round/>
            <a:headEnd type="none" w="sm" len="sm"/>
            <a:tailEnd type="oval" w="sm" len="sm"/>
          </a:ln>
          <a:effectLst/>
        </p:spPr>
      </p:cxnSp>
      <p:cxnSp>
        <p:nvCxnSpPr>
          <p:cNvPr id="29" name="接點: 肘形 29">
            <a:extLst>
              <a:ext uri="{FF2B5EF4-FFF2-40B4-BE49-F238E27FC236}">
                <a16:creationId xmlns:a16="http://schemas.microsoft.com/office/drawing/2014/main" id="{E3BDCBC2-0693-479A-8297-5BC25D954A86}"/>
              </a:ext>
            </a:extLst>
          </p:cNvPr>
          <p:cNvCxnSpPr>
            <a:cxnSpLocks/>
          </p:cNvCxnSpPr>
          <p:nvPr/>
        </p:nvCxnSpPr>
        <p:spPr>
          <a:xfrm>
            <a:off x="2795427" y="2268178"/>
            <a:ext cx="661589" cy="0"/>
          </a:xfrm>
          <a:prstGeom prst="straightConnector1">
            <a:avLst/>
          </a:prstGeom>
          <a:noFill/>
          <a:ln w="19050" cap="flat" cmpd="sng">
            <a:solidFill>
              <a:srgbClr val="00B0F0"/>
            </a:solidFill>
            <a:prstDash val="solid"/>
            <a:round/>
            <a:headEnd type="none" w="sm" len="sm"/>
            <a:tailEnd type="oval" w="sm" len="sm"/>
          </a:ln>
          <a:effectLst/>
        </p:spPr>
      </p:cxnSp>
      <p:cxnSp>
        <p:nvCxnSpPr>
          <p:cNvPr id="30" name="接點: 肘形 29">
            <a:extLst>
              <a:ext uri="{FF2B5EF4-FFF2-40B4-BE49-F238E27FC236}">
                <a16:creationId xmlns:a16="http://schemas.microsoft.com/office/drawing/2014/main" id="{2855B790-1B5A-4E5C-B8D2-FB575F57EC07}"/>
              </a:ext>
            </a:extLst>
          </p:cNvPr>
          <p:cNvCxnSpPr>
            <a:cxnSpLocks/>
          </p:cNvCxnSpPr>
          <p:nvPr/>
        </p:nvCxnSpPr>
        <p:spPr>
          <a:xfrm>
            <a:off x="2980554" y="3280580"/>
            <a:ext cx="514650" cy="0"/>
          </a:xfrm>
          <a:prstGeom prst="straightConnector1">
            <a:avLst/>
          </a:prstGeom>
          <a:noFill/>
          <a:ln w="19050" cap="flat" cmpd="sng">
            <a:solidFill>
              <a:srgbClr val="00B0F0"/>
            </a:solidFill>
            <a:prstDash val="solid"/>
            <a:round/>
            <a:headEnd type="none" w="sm" len="sm"/>
            <a:tailEnd type="oval" w="sm" len="sm"/>
          </a:ln>
          <a:effectLst/>
        </p:spPr>
      </p:cxnSp>
      <p:cxnSp>
        <p:nvCxnSpPr>
          <p:cNvPr id="31" name="接點: 肘形 29">
            <a:extLst>
              <a:ext uri="{FF2B5EF4-FFF2-40B4-BE49-F238E27FC236}">
                <a16:creationId xmlns:a16="http://schemas.microsoft.com/office/drawing/2014/main" id="{7C6DA583-0BE6-4B13-8BB3-1CAB10A45BD0}"/>
              </a:ext>
            </a:extLst>
          </p:cNvPr>
          <p:cNvCxnSpPr>
            <a:cxnSpLocks/>
          </p:cNvCxnSpPr>
          <p:nvPr/>
        </p:nvCxnSpPr>
        <p:spPr>
          <a:xfrm flipH="1">
            <a:off x="5619750" y="2432566"/>
            <a:ext cx="839358" cy="0"/>
          </a:xfrm>
          <a:prstGeom prst="straightConnector1">
            <a:avLst/>
          </a:prstGeom>
          <a:noFill/>
          <a:ln w="19050" cap="flat" cmpd="sng">
            <a:solidFill>
              <a:srgbClr val="00B0F0"/>
            </a:solidFill>
            <a:prstDash val="solid"/>
            <a:round/>
            <a:headEnd type="none" w="sm" len="sm"/>
            <a:tailEnd type="oval" w="sm" len="sm"/>
          </a:ln>
          <a:effectLst/>
        </p:spPr>
      </p:cxnSp>
      <p:cxnSp>
        <p:nvCxnSpPr>
          <p:cNvPr id="32" name="接點: 肘形 29">
            <a:extLst>
              <a:ext uri="{FF2B5EF4-FFF2-40B4-BE49-F238E27FC236}">
                <a16:creationId xmlns:a16="http://schemas.microsoft.com/office/drawing/2014/main" id="{4B47BAE8-D60C-472E-AF46-B656C529B8F6}"/>
              </a:ext>
            </a:extLst>
          </p:cNvPr>
          <p:cNvCxnSpPr>
            <a:cxnSpLocks/>
          </p:cNvCxnSpPr>
          <p:nvPr/>
        </p:nvCxnSpPr>
        <p:spPr>
          <a:xfrm flipH="1">
            <a:off x="6104576" y="3154220"/>
            <a:ext cx="389024" cy="0"/>
          </a:xfrm>
          <a:prstGeom prst="straightConnector1">
            <a:avLst/>
          </a:prstGeom>
          <a:noFill/>
          <a:ln w="19050" cap="flat" cmpd="sng">
            <a:solidFill>
              <a:srgbClr val="00B0F0"/>
            </a:solidFill>
            <a:prstDash val="solid"/>
            <a:round/>
            <a:headEnd type="none" w="sm" len="sm"/>
            <a:tailEnd type="oval" w="sm" len="sm"/>
          </a:ln>
          <a:effectLst/>
        </p:spPr>
      </p:cxnSp>
      <p:sp>
        <p:nvSpPr>
          <p:cNvPr id="33" name="文字方塊 32">
            <a:extLst>
              <a:ext uri="{FF2B5EF4-FFF2-40B4-BE49-F238E27FC236}">
                <a16:creationId xmlns:a16="http://schemas.microsoft.com/office/drawing/2014/main" id="{4B7419F0-E1E5-4E61-9239-B4D73D157C4C}"/>
              </a:ext>
            </a:extLst>
          </p:cNvPr>
          <p:cNvSpPr txBox="1"/>
          <p:nvPr/>
        </p:nvSpPr>
        <p:spPr>
          <a:xfrm>
            <a:off x="6493600" y="4241109"/>
            <a:ext cx="1930400" cy="310919"/>
          </a:xfrm>
          <a:prstGeom prst="rect">
            <a:avLst/>
          </a:prstGeom>
          <a:noFill/>
        </p:spPr>
        <p:txBody>
          <a:bodyPr wrap="square" rtlCol="0">
            <a:spAutoFit/>
          </a:bodyPr>
          <a:lstStyle/>
          <a:p>
            <a:pPr>
              <a:lnSpc>
                <a:spcPct val="11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DC 12V Input</a:t>
            </a:r>
          </a:p>
        </p:txBody>
      </p:sp>
      <p:sp>
        <p:nvSpPr>
          <p:cNvPr id="34" name="文字方塊 33">
            <a:extLst>
              <a:ext uri="{FF2B5EF4-FFF2-40B4-BE49-F238E27FC236}">
                <a16:creationId xmlns:a16="http://schemas.microsoft.com/office/drawing/2014/main" id="{3224FDDA-1ACD-498B-A3E9-9BD3108A9AE8}"/>
              </a:ext>
            </a:extLst>
          </p:cNvPr>
          <p:cNvSpPr txBox="1"/>
          <p:nvPr/>
        </p:nvSpPr>
        <p:spPr>
          <a:xfrm>
            <a:off x="6493600" y="3767380"/>
            <a:ext cx="1930400" cy="310919"/>
          </a:xfrm>
          <a:prstGeom prst="rect">
            <a:avLst/>
          </a:prstGeom>
          <a:noFill/>
        </p:spPr>
        <p:txBody>
          <a:bodyPr wrap="square" rtlCol="0">
            <a:spAutoFit/>
          </a:bodyPr>
          <a:lstStyle/>
          <a:p>
            <a:pPr>
              <a:lnSpc>
                <a:spcPct val="11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USB 2.0 Port</a:t>
            </a:r>
          </a:p>
        </p:txBody>
      </p:sp>
      <p:sp>
        <p:nvSpPr>
          <p:cNvPr id="35" name="文字方塊 34">
            <a:extLst>
              <a:ext uri="{FF2B5EF4-FFF2-40B4-BE49-F238E27FC236}">
                <a16:creationId xmlns:a16="http://schemas.microsoft.com/office/drawing/2014/main" id="{06AEF9F1-0AFD-4D94-A548-C4E2BDC44C2C}"/>
              </a:ext>
            </a:extLst>
          </p:cNvPr>
          <p:cNvSpPr txBox="1"/>
          <p:nvPr/>
        </p:nvSpPr>
        <p:spPr>
          <a:xfrm>
            <a:off x="6493600" y="3452076"/>
            <a:ext cx="1930400" cy="310919"/>
          </a:xfrm>
          <a:prstGeom prst="rect">
            <a:avLst/>
          </a:prstGeom>
          <a:noFill/>
        </p:spPr>
        <p:txBody>
          <a:bodyPr wrap="square" rtlCol="0">
            <a:spAutoFit/>
          </a:bodyPr>
          <a:lstStyle/>
          <a:p>
            <a:pPr>
              <a:lnSpc>
                <a:spcPct val="11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GbE LAN Port</a:t>
            </a:r>
          </a:p>
        </p:txBody>
      </p:sp>
      <p:cxnSp>
        <p:nvCxnSpPr>
          <p:cNvPr id="36" name="接點: 肘形 29">
            <a:extLst>
              <a:ext uri="{FF2B5EF4-FFF2-40B4-BE49-F238E27FC236}">
                <a16:creationId xmlns:a16="http://schemas.microsoft.com/office/drawing/2014/main" id="{952D0365-833F-445B-8139-86734A08BAB1}"/>
              </a:ext>
            </a:extLst>
          </p:cNvPr>
          <p:cNvCxnSpPr>
            <a:cxnSpLocks/>
          </p:cNvCxnSpPr>
          <p:nvPr/>
        </p:nvCxnSpPr>
        <p:spPr>
          <a:xfrm flipH="1">
            <a:off x="6104576" y="3607536"/>
            <a:ext cx="389024" cy="0"/>
          </a:xfrm>
          <a:prstGeom prst="straightConnector1">
            <a:avLst/>
          </a:prstGeom>
          <a:noFill/>
          <a:ln w="19050" cap="flat" cmpd="sng">
            <a:solidFill>
              <a:srgbClr val="00B0F0"/>
            </a:solidFill>
            <a:prstDash val="solid"/>
            <a:round/>
            <a:headEnd type="none" w="sm" len="sm"/>
            <a:tailEnd type="oval" w="sm" len="sm"/>
          </a:ln>
          <a:effectLst/>
        </p:spPr>
      </p:cxnSp>
      <p:cxnSp>
        <p:nvCxnSpPr>
          <p:cNvPr id="37" name="接點: 肘形 29">
            <a:extLst>
              <a:ext uri="{FF2B5EF4-FFF2-40B4-BE49-F238E27FC236}">
                <a16:creationId xmlns:a16="http://schemas.microsoft.com/office/drawing/2014/main" id="{C7189E70-E545-40AD-9BDF-CB63FEF0D191}"/>
              </a:ext>
            </a:extLst>
          </p:cNvPr>
          <p:cNvCxnSpPr>
            <a:cxnSpLocks/>
          </p:cNvCxnSpPr>
          <p:nvPr/>
        </p:nvCxnSpPr>
        <p:spPr>
          <a:xfrm rot="10800000">
            <a:off x="6024034" y="4251495"/>
            <a:ext cx="469567" cy="162225"/>
          </a:xfrm>
          <a:prstGeom prst="bentConnector3">
            <a:avLst>
              <a:gd name="adj1" fmla="val 100486"/>
            </a:avLst>
          </a:prstGeom>
          <a:noFill/>
          <a:ln w="19050" cap="flat" cmpd="sng">
            <a:solidFill>
              <a:srgbClr val="00B0F0"/>
            </a:solidFill>
            <a:prstDash val="solid"/>
            <a:round/>
            <a:headEnd type="none" w="sm" len="sm"/>
            <a:tailEnd type="oval" w="sm" len="sm"/>
          </a:ln>
          <a:effectLst/>
        </p:spPr>
      </p:cxnSp>
      <p:cxnSp>
        <p:nvCxnSpPr>
          <p:cNvPr id="38" name="接點: 肘形 29">
            <a:extLst>
              <a:ext uri="{FF2B5EF4-FFF2-40B4-BE49-F238E27FC236}">
                <a16:creationId xmlns:a16="http://schemas.microsoft.com/office/drawing/2014/main" id="{E6B0CF0D-1252-4B9E-A81F-196FA6116FAC}"/>
              </a:ext>
            </a:extLst>
          </p:cNvPr>
          <p:cNvCxnSpPr>
            <a:cxnSpLocks/>
          </p:cNvCxnSpPr>
          <p:nvPr/>
        </p:nvCxnSpPr>
        <p:spPr>
          <a:xfrm flipH="1">
            <a:off x="6096853" y="3918420"/>
            <a:ext cx="389024" cy="0"/>
          </a:xfrm>
          <a:prstGeom prst="straightConnector1">
            <a:avLst/>
          </a:prstGeom>
          <a:noFill/>
          <a:ln w="19050" cap="flat" cmpd="sng">
            <a:solidFill>
              <a:srgbClr val="00B0F0"/>
            </a:solidFill>
            <a:prstDash val="solid"/>
            <a:round/>
            <a:headEnd type="none" w="sm" len="sm"/>
            <a:tailEnd type="oval" w="sm" len="sm"/>
          </a:ln>
          <a:effectLst/>
        </p:spPr>
      </p:cxnSp>
      <p:grpSp>
        <p:nvGrpSpPr>
          <p:cNvPr id="56" name="群組 55">
            <a:extLst>
              <a:ext uri="{FF2B5EF4-FFF2-40B4-BE49-F238E27FC236}">
                <a16:creationId xmlns:a16="http://schemas.microsoft.com/office/drawing/2014/main" id="{A99F79A0-4637-44D7-92DC-3FC27876F5E2}"/>
              </a:ext>
            </a:extLst>
          </p:cNvPr>
          <p:cNvGrpSpPr/>
          <p:nvPr/>
        </p:nvGrpSpPr>
        <p:grpSpPr>
          <a:xfrm>
            <a:off x="260209" y="1927593"/>
            <a:ext cx="2067345" cy="2024415"/>
            <a:chOff x="359407" y="1793053"/>
            <a:chExt cx="2067345" cy="2024415"/>
          </a:xfrm>
        </p:grpSpPr>
        <p:cxnSp>
          <p:nvCxnSpPr>
            <p:cNvPr id="19" name="直線接點 18">
              <a:extLst>
                <a:ext uri="{FF2B5EF4-FFF2-40B4-BE49-F238E27FC236}">
                  <a16:creationId xmlns:a16="http://schemas.microsoft.com/office/drawing/2014/main" id="{8643093D-A638-4AE1-9869-C1EA92566A78}"/>
                </a:ext>
              </a:extLst>
            </p:cNvPr>
            <p:cNvCxnSpPr>
              <a:cxnSpLocks/>
            </p:cNvCxnSpPr>
            <p:nvPr/>
          </p:nvCxnSpPr>
          <p:spPr>
            <a:xfrm flipV="1">
              <a:off x="697000" y="2003004"/>
              <a:ext cx="849226" cy="260771"/>
            </a:xfrm>
            <a:prstGeom prst="line">
              <a:avLst/>
            </a:prstGeom>
            <a:ln w="6350">
              <a:solidFill>
                <a:schemeClr val="bg1"/>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20" name="直線接點 19">
              <a:extLst>
                <a:ext uri="{FF2B5EF4-FFF2-40B4-BE49-F238E27FC236}">
                  <a16:creationId xmlns:a16="http://schemas.microsoft.com/office/drawing/2014/main" id="{766279FB-8094-4F09-8CB2-4844E5801947}"/>
                </a:ext>
              </a:extLst>
            </p:cNvPr>
            <p:cNvCxnSpPr>
              <a:cxnSpLocks/>
            </p:cNvCxnSpPr>
            <p:nvPr/>
          </p:nvCxnSpPr>
          <p:spPr>
            <a:xfrm>
              <a:off x="1628990" y="1986587"/>
              <a:ext cx="430278" cy="156655"/>
            </a:xfrm>
            <a:prstGeom prst="line">
              <a:avLst/>
            </a:prstGeom>
            <a:ln w="6350">
              <a:solidFill>
                <a:schemeClr val="bg1"/>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21" name="直線接點 20">
              <a:extLst>
                <a:ext uri="{FF2B5EF4-FFF2-40B4-BE49-F238E27FC236}">
                  <a16:creationId xmlns:a16="http://schemas.microsoft.com/office/drawing/2014/main" id="{052E95AA-D19C-461D-96A3-A0D1DD400A54}"/>
                </a:ext>
              </a:extLst>
            </p:cNvPr>
            <p:cNvCxnSpPr>
              <a:cxnSpLocks/>
            </p:cNvCxnSpPr>
            <p:nvPr/>
          </p:nvCxnSpPr>
          <p:spPr>
            <a:xfrm>
              <a:off x="661012" y="2372336"/>
              <a:ext cx="10603" cy="1129270"/>
            </a:xfrm>
            <a:prstGeom prst="line">
              <a:avLst/>
            </a:prstGeom>
            <a:ln w="6350">
              <a:solidFill>
                <a:schemeClr val="bg1"/>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22" name="文字方塊 21">
              <a:extLst>
                <a:ext uri="{FF2B5EF4-FFF2-40B4-BE49-F238E27FC236}">
                  <a16:creationId xmlns:a16="http://schemas.microsoft.com/office/drawing/2014/main" id="{7F8D6BB0-34F9-40F4-ABB5-58AFB632A3DA}"/>
                </a:ext>
              </a:extLst>
            </p:cNvPr>
            <p:cNvSpPr txBox="1"/>
            <p:nvPr/>
          </p:nvSpPr>
          <p:spPr>
            <a:xfrm rot="1183170">
              <a:off x="1494652" y="1793053"/>
              <a:ext cx="932100" cy="307777"/>
            </a:xfrm>
            <a:prstGeom prst="rect">
              <a:avLst/>
            </a:prstGeom>
            <a:noFill/>
          </p:spPr>
          <p:txBody>
            <a:bodyPr wrap="square" lIns="91440" tIns="45720" rIns="91440" bIns="45720" rtlCol="0" anchor="t">
              <a:spAutoFit/>
            </a:bodyPr>
            <a:lstStyle/>
            <a:p>
              <a:pPr algn="ct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90.18mm</a:t>
              </a:r>
            </a:p>
          </p:txBody>
        </p:sp>
        <p:sp>
          <p:nvSpPr>
            <p:cNvPr id="23" name="文字方塊 22">
              <a:extLst>
                <a:ext uri="{FF2B5EF4-FFF2-40B4-BE49-F238E27FC236}">
                  <a16:creationId xmlns:a16="http://schemas.microsoft.com/office/drawing/2014/main" id="{8CDA7CBF-3E5D-4335-95CD-ABD675DBBD0A}"/>
                </a:ext>
              </a:extLst>
            </p:cNvPr>
            <p:cNvSpPr txBox="1"/>
            <p:nvPr/>
          </p:nvSpPr>
          <p:spPr>
            <a:xfrm rot="20595576">
              <a:off x="535223" y="1820781"/>
              <a:ext cx="1057026" cy="307777"/>
            </a:xfrm>
            <a:prstGeom prst="rect">
              <a:avLst/>
            </a:prstGeom>
            <a:noFill/>
          </p:spPr>
          <p:txBody>
            <a:bodyPr wrap="square" lIns="91440" tIns="45720" rIns="91440" bIns="45720" rtlCol="0" anchor="t">
              <a:spAutoFit/>
            </a:bodyPr>
            <a:lstStyle/>
            <a:p>
              <a:pPr algn="ct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156.26mm</a:t>
              </a:r>
            </a:p>
          </p:txBody>
        </p:sp>
        <p:sp>
          <p:nvSpPr>
            <p:cNvPr id="24" name="文字方塊 23">
              <a:extLst>
                <a:ext uri="{FF2B5EF4-FFF2-40B4-BE49-F238E27FC236}">
                  <a16:creationId xmlns:a16="http://schemas.microsoft.com/office/drawing/2014/main" id="{219661D5-E693-4C59-8035-CED8681C4407}"/>
                </a:ext>
              </a:extLst>
            </p:cNvPr>
            <p:cNvSpPr txBox="1"/>
            <p:nvPr/>
          </p:nvSpPr>
          <p:spPr>
            <a:xfrm rot="16200000">
              <a:off x="-25162" y="2792041"/>
              <a:ext cx="1076915" cy="307777"/>
            </a:xfrm>
            <a:prstGeom prst="rect">
              <a:avLst/>
            </a:prstGeom>
            <a:noFill/>
          </p:spPr>
          <p:txBody>
            <a:bodyPr wrap="square" lIns="91440" tIns="45720" rIns="91440" bIns="45720" rtlCol="0" anchor="t">
              <a:spAutoFit/>
            </a:bodyPr>
            <a:lstStyle/>
            <a:p>
              <a:pPr algn="ct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188.64mm</a:t>
              </a:r>
            </a:p>
          </p:txBody>
        </p:sp>
        <p:pic>
          <p:nvPicPr>
            <p:cNvPr id="51" name="圖形 50">
              <a:extLst>
                <a:ext uri="{FF2B5EF4-FFF2-40B4-BE49-F238E27FC236}">
                  <a16:creationId xmlns:a16="http://schemas.microsoft.com/office/drawing/2014/main" id="{EA4E4782-745D-4174-AA70-0CB5C8D5047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49722" y="2074393"/>
              <a:ext cx="1285875" cy="1743075"/>
            </a:xfrm>
            <a:prstGeom prst="rect">
              <a:avLst/>
            </a:prstGeom>
          </p:spPr>
        </p:pic>
      </p:grpSp>
      <p:sp>
        <p:nvSpPr>
          <p:cNvPr id="58" name="文字方塊 57">
            <a:extLst>
              <a:ext uri="{FF2B5EF4-FFF2-40B4-BE49-F238E27FC236}">
                <a16:creationId xmlns:a16="http://schemas.microsoft.com/office/drawing/2014/main" id="{58DB31D3-5516-42ED-B26F-07E020AC4054}"/>
              </a:ext>
            </a:extLst>
          </p:cNvPr>
          <p:cNvSpPr txBox="1"/>
          <p:nvPr/>
        </p:nvSpPr>
        <p:spPr>
          <a:xfrm>
            <a:off x="2246718" y="3392044"/>
            <a:ext cx="1023943" cy="307777"/>
          </a:xfrm>
          <a:prstGeom prst="rect">
            <a:avLst/>
          </a:prstGeom>
          <a:noFill/>
        </p:spPr>
        <p:txBody>
          <a:bodyPr wrap="square" lIns="91440" tIns="45720" rIns="91440" bIns="45720" rtlCol="0" anchor="t">
            <a:spAutoFit/>
          </a:bodyPr>
          <a:lstStyle/>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USB Copy</a:t>
            </a:r>
          </a:p>
        </p:txBody>
      </p:sp>
      <p:cxnSp>
        <p:nvCxnSpPr>
          <p:cNvPr id="59" name="接點: 肘形 29">
            <a:extLst>
              <a:ext uri="{FF2B5EF4-FFF2-40B4-BE49-F238E27FC236}">
                <a16:creationId xmlns:a16="http://schemas.microsoft.com/office/drawing/2014/main" id="{B67807FD-29E6-43BD-8851-24E3B658D83D}"/>
              </a:ext>
            </a:extLst>
          </p:cNvPr>
          <p:cNvCxnSpPr>
            <a:cxnSpLocks/>
          </p:cNvCxnSpPr>
          <p:nvPr/>
        </p:nvCxnSpPr>
        <p:spPr>
          <a:xfrm>
            <a:off x="3268530" y="3562233"/>
            <a:ext cx="226674" cy="0"/>
          </a:xfrm>
          <a:prstGeom prst="straightConnector1">
            <a:avLst/>
          </a:prstGeom>
          <a:noFill/>
          <a:ln w="19050" cap="flat" cmpd="sng">
            <a:solidFill>
              <a:srgbClr val="00B0F0"/>
            </a:solidFill>
            <a:prstDash val="solid"/>
            <a:round/>
            <a:headEnd type="none" w="sm" len="sm"/>
            <a:tailEnd type="oval" w="sm" len="sm"/>
          </a:ln>
          <a:effectLst/>
        </p:spPr>
      </p:cxnSp>
      <p:sp>
        <p:nvSpPr>
          <p:cNvPr id="60" name="文字方塊 59">
            <a:extLst>
              <a:ext uri="{FF2B5EF4-FFF2-40B4-BE49-F238E27FC236}">
                <a16:creationId xmlns:a16="http://schemas.microsoft.com/office/drawing/2014/main" id="{B8591B4F-0BE6-426F-85F4-D9958DB3322A}"/>
              </a:ext>
            </a:extLst>
          </p:cNvPr>
          <p:cNvSpPr txBox="1"/>
          <p:nvPr/>
        </p:nvSpPr>
        <p:spPr>
          <a:xfrm>
            <a:off x="2246719" y="3750768"/>
            <a:ext cx="919624" cy="609398"/>
          </a:xfrm>
          <a:prstGeom prst="rect">
            <a:avLst/>
          </a:prstGeom>
          <a:noFill/>
        </p:spPr>
        <p:txBody>
          <a:bodyPr wrap="square" lIns="91440" tIns="45720" rIns="91440" bIns="45720" rtlCol="0" anchor="t">
            <a:spAutoFit/>
          </a:bodyPr>
          <a:lstStyle/>
          <a:p>
            <a:pPr>
              <a:lnSpc>
                <a:spcPct val="8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USB 3.2 Gen 1 Port</a:t>
            </a:r>
          </a:p>
        </p:txBody>
      </p:sp>
      <p:cxnSp>
        <p:nvCxnSpPr>
          <p:cNvPr id="61" name="接點: 肘形 29">
            <a:extLst>
              <a:ext uri="{FF2B5EF4-FFF2-40B4-BE49-F238E27FC236}">
                <a16:creationId xmlns:a16="http://schemas.microsoft.com/office/drawing/2014/main" id="{8012C63A-AF70-4FAA-BF9D-45E23362AEF3}"/>
              </a:ext>
            </a:extLst>
          </p:cNvPr>
          <p:cNvCxnSpPr>
            <a:cxnSpLocks/>
          </p:cNvCxnSpPr>
          <p:nvPr/>
        </p:nvCxnSpPr>
        <p:spPr>
          <a:xfrm>
            <a:off x="3126405" y="3865077"/>
            <a:ext cx="368799" cy="0"/>
          </a:xfrm>
          <a:prstGeom prst="straightConnector1">
            <a:avLst/>
          </a:prstGeom>
          <a:noFill/>
          <a:ln w="19050" cap="flat" cmpd="sng">
            <a:solidFill>
              <a:srgbClr val="00B0F0"/>
            </a:solidFill>
            <a:prstDash val="solid"/>
            <a:round/>
            <a:headEnd type="none" w="sm" len="sm"/>
            <a:tailEnd type="oval" w="sm" len="sm"/>
          </a:ln>
          <a:effectLst/>
        </p:spPr>
      </p:cxnSp>
      <p:cxnSp>
        <p:nvCxnSpPr>
          <p:cNvPr id="71" name="接點: 肘形 29">
            <a:extLst>
              <a:ext uri="{FF2B5EF4-FFF2-40B4-BE49-F238E27FC236}">
                <a16:creationId xmlns:a16="http://schemas.microsoft.com/office/drawing/2014/main" id="{D2535C93-D61D-4778-A327-546F9E6D917B}"/>
              </a:ext>
            </a:extLst>
          </p:cNvPr>
          <p:cNvCxnSpPr>
            <a:cxnSpLocks/>
          </p:cNvCxnSpPr>
          <p:nvPr/>
        </p:nvCxnSpPr>
        <p:spPr>
          <a:xfrm flipV="1">
            <a:off x="2844489" y="2415583"/>
            <a:ext cx="610784" cy="96619"/>
          </a:xfrm>
          <a:prstGeom prst="bentConnector3">
            <a:avLst>
              <a:gd name="adj1" fmla="val 50000"/>
            </a:avLst>
          </a:prstGeom>
          <a:noFill/>
          <a:ln w="19050" cap="flat" cmpd="sng">
            <a:solidFill>
              <a:srgbClr val="00B0F0"/>
            </a:solidFill>
            <a:prstDash val="solid"/>
            <a:round/>
            <a:headEnd type="none" w="sm" len="sm"/>
            <a:tailEnd type="oval" w="sm" len="sm"/>
          </a:ln>
          <a:effectLst/>
        </p:spPr>
      </p:cxnSp>
      <p:cxnSp>
        <p:nvCxnSpPr>
          <p:cNvPr id="73" name="接點: 肘形 29">
            <a:extLst>
              <a:ext uri="{FF2B5EF4-FFF2-40B4-BE49-F238E27FC236}">
                <a16:creationId xmlns:a16="http://schemas.microsoft.com/office/drawing/2014/main" id="{1F321BCE-FF78-49A7-A045-BB8F4F0506B4}"/>
              </a:ext>
            </a:extLst>
          </p:cNvPr>
          <p:cNvCxnSpPr>
            <a:cxnSpLocks/>
          </p:cNvCxnSpPr>
          <p:nvPr/>
        </p:nvCxnSpPr>
        <p:spPr>
          <a:xfrm flipV="1">
            <a:off x="2844489" y="2558907"/>
            <a:ext cx="610784" cy="180599"/>
          </a:xfrm>
          <a:prstGeom prst="bentConnector3">
            <a:avLst>
              <a:gd name="adj1" fmla="val 50000"/>
            </a:avLst>
          </a:prstGeom>
          <a:noFill/>
          <a:ln w="19050" cap="flat" cmpd="sng">
            <a:solidFill>
              <a:srgbClr val="00B0F0"/>
            </a:solidFill>
            <a:prstDash val="solid"/>
            <a:round/>
            <a:headEnd type="none" w="sm" len="sm"/>
            <a:tailEnd type="oval" w="sm" len="sm"/>
          </a:ln>
          <a:effectLst/>
        </p:spPr>
      </p:cxnSp>
    </p:spTree>
  </p:cSld>
  <p:clrMapOvr>
    <a:masterClrMapping/>
  </p:clrMapOvr>
  <p:transition spd="slow">
    <p:fade thruBlk="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graphicFrame>
        <p:nvGraphicFramePr>
          <p:cNvPr id="299" name="Google Shape;299;p19"/>
          <p:cNvGraphicFramePr/>
          <p:nvPr>
            <p:extLst>
              <p:ext uri="{D42A27DB-BD31-4B8C-83A1-F6EECF244321}">
                <p14:modId xmlns:p14="http://schemas.microsoft.com/office/powerpoint/2010/main" val="995359206"/>
              </p:ext>
            </p:extLst>
          </p:nvPr>
        </p:nvGraphicFramePr>
        <p:xfrm>
          <a:off x="832438" y="1286933"/>
          <a:ext cx="7479123" cy="3674532"/>
        </p:xfrm>
        <a:graphic>
          <a:graphicData uri="http://schemas.openxmlformats.org/drawingml/2006/table">
            <a:tbl>
              <a:tblPr>
                <a:noFill/>
              </a:tblPr>
              <a:tblGrid>
                <a:gridCol w="3061797">
                  <a:extLst>
                    <a:ext uri="{9D8B030D-6E8A-4147-A177-3AD203B41FA5}">
                      <a16:colId xmlns:a16="http://schemas.microsoft.com/office/drawing/2014/main" val="20000"/>
                    </a:ext>
                  </a:extLst>
                </a:gridCol>
                <a:gridCol w="4417326">
                  <a:extLst>
                    <a:ext uri="{9D8B030D-6E8A-4147-A177-3AD203B41FA5}">
                      <a16:colId xmlns:a16="http://schemas.microsoft.com/office/drawing/2014/main" val="20002"/>
                    </a:ext>
                  </a:extLst>
                </a:gridCol>
              </a:tblGrid>
              <a:tr h="352178">
                <a:tc>
                  <a:txBody>
                    <a:bodyPr/>
                    <a:lstStyle/>
                    <a:p>
                      <a:pPr marL="0" lvl="0" indent="0" algn="l" rtl="0">
                        <a:lnSpc>
                          <a:spcPct val="115000"/>
                        </a:lnSpc>
                        <a:spcBef>
                          <a:spcPts val="0"/>
                        </a:spcBef>
                        <a:spcAft>
                          <a:spcPts val="0"/>
                        </a:spcAft>
                        <a:buNone/>
                      </a:pP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725" marR="10725" marT="7150" marB="715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9525" cap="flat" cmpd="sng">
                      <a:solidFill>
                        <a:schemeClr val="dk1"/>
                      </a:solidFill>
                      <a:prstDash val="solid"/>
                      <a:round/>
                      <a:headEnd type="none" w="sm" len="sm"/>
                      <a:tailEnd type="none" w="sm" len="sm"/>
                    </a:lnB>
                  </a:tcPr>
                </a:tc>
                <a:tc>
                  <a:txBody>
                    <a:bodyPr/>
                    <a:lstStyle/>
                    <a:p>
                      <a:pPr marL="0" lvl="0" indent="0" algn="l" rtl="0">
                        <a:lnSpc>
                          <a:spcPct val="115000"/>
                        </a:lnSpc>
                        <a:spcBef>
                          <a:spcPts val="0"/>
                        </a:spcBef>
                        <a:spcAft>
                          <a:spcPts val="0"/>
                        </a:spcAft>
                        <a:buNone/>
                      </a:pPr>
                      <a:r>
                        <a:rPr lang="en" sz="2000" b="1">
                          <a:solidFill>
                            <a:schemeClr val="dk1"/>
                          </a:solidFill>
                          <a:latin typeface="Arial" panose="020B0604020202020204" pitchFamily="34" charset="0"/>
                          <a:ea typeface="微軟正黑體" panose="020B0604030504040204" pitchFamily="34" charset="-120"/>
                          <a:sym typeface="Arial" panose="020B0604020202020204" pitchFamily="34" charset="0"/>
                        </a:rPr>
                        <a:t>TS-233</a:t>
                      </a:r>
                      <a:endParaRPr sz="2000" b="1">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9525" cap="flat" cmpd="sng" algn="ctr">
                      <a:solidFill>
                        <a:schemeClr val="dk1"/>
                      </a:solidFill>
                      <a:prstDash val="solid"/>
                      <a:round/>
                      <a:headEnd type="none" w="sm" len="sm"/>
                      <a:tailEnd type="none" w="sm" len="sm"/>
                    </a:lnB>
                  </a:tcPr>
                </a:tc>
                <a:extLst>
                  <a:ext uri="{0D108BD9-81ED-4DB2-BD59-A6C34878D82A}">
                    <a16:rowId xmlns:a16="http://schemas.microsoft.com/office/drawing/2014/main" val="10000"/>
                  </a:ext>
                </a:extLst>
              </a:tr>
              <a:tr h="355555">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CPU</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9525" cap="flat" cmpd="sng">
                      <a:solidFill>
                        <a:schemeClr val="dk1"/>
                      </a:solidFill>
                      <a:prstDash val="solid"/>
                      <a:round/>
                      <a:headEnd type="none" w="sm" len="sm"/>
                      <a:tailEnd type="none" w="sm" len="sm"/>
                    </a:lnT>
                    <a:lnB w="12700" cap="flat" cmpd="sng" algn="ctr">
                      <a:noFill/>
                      <a:prstDash val="solid"/>
                      <a:round/>
                      <a:headEnd type="none" w="med" len="med"/>
                      <a:tailEnd type="none" w="med" len="med"/>
                    </a:lnB>
                    <a:noFill/>
                  </a:tcPr>
                </a:tc>
                <a:tc>
                  <a:txBody>
                    <a:bodyPr/>
                    <a:lstStyle/>
                    <a:p>
                      <a:pPr marL="0" lvl="0" indent="0" algn="l" rtl="0">
                        <a:lnSpc>
                          <a:spcPct val="115000"/>
                        </a:lnSpc>
                        <a:spcBef>
                          <a:spcPts val="0"/>
                        </a:spcBef>
                        <a:spcAft>
                          <a:spcPts val="0"/>
                        </a:spcAft>
                        <a:buNone/>
                      </a:pPr>
                      <a:r>
                        <a:rPr lang="en-US" altLang="zh-TW" sz="1100">
                          <a:solidFill>
                            <a:schemeClr val="dk1"/>
                          </a:solidFill>
                          <a:latin typeface="Arial" panose="020B0604020202020204" pitchFamily="34" charset="0"/>
                          <a:ea typeface="微軟正黑體" panose="020B0604030504040204" pitchFamily="34" charset="-120"/>
                          <a:sym typeface="Arial" panose="020B0604020202020204" pitchFamily="34" charset="0"/>
                        </a:rPr>
                        <a:t>ARM</a:t>
                      </a: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 Quad-core Cortex-A55 up to 2.0GHz</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9525" cap="flat" cmpd="sng" algn="ctr">
                      <a:solidFill>
                        <a:schemeClr val="dk1"/>
                      </a:solidFill>
                      <a:prstDash val="solid"/>
                      <a:round/>
                      <a:headEnd type="none" w="sm" len="sm"/>
                      <a:tailEnd type="none" w="sm" len="sm"/>
                    </a:lnT>
                    <a:lnB w="12700" cap="flat" cmpd="sng" algn="ctr">
                      <a:noFill/>
                      <a:prstDash val="solid"/>
                      <a:round/>
                      <a:headEnd type="none" w="med" len="med"/>
                      <a:tailEnd type="none" w="med" len="med"/>
                    </a:lnB>
                    <a:noFill/>
                  </a:tcPr>
                </a:tc>
                <a:extLst>
                  <a:ext uri="{0D108BD9-81ED-4DB2-BD59-A6C34878D82A}">
                    <a16:rowId xmlns:a16="http://schemas.microsoft.com/office/drawing/2014/main" val="10001"/>
                  </a:ext>
                </a:extLst>
              </a:tr>
              <a:tr h="246768">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System memory</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2GB DDR4 (on board)</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extLst>
                  <a:ext uri="{0D108BD9-81ED-4DB2-BD59-A6C34878D82A}">
                    <a16:rowId xmlns:a16="http://schemas.microsoft.com/office/drawing/2014/main" val="10002"/>
                  </a:ext>
                </a:extLst>
              </a:tr>
              <a:tr h="246768">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Drive bay</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2 x 2.5” / 3.5” SATA</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extLst>
                  <a:ext uri="{0D108BD9-81ED-4DB2-BD59-A6C34878D82A}">
                    <a16:rowId xmlns:a16="http://schemas.microsoft.com/office/drawing/2014/main" val="10003"/>
                  </a:ext>
                </a:extLst>
              </a:tr>
              <a:tr h="246768">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Drive Compatibility</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SATA 6Gb/s</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extLst>
                  <a:ext uri="{0D108BD9-81ED-4DB2-BD59-A6C34878D82A}">
                    <a16:rowId xmlns:a16="http://schemas.microsoft.com/office/drawing/2014/main" val="10004"/>
                  </a:ext>
                </a:extLst>
              </a:tr>
              <a:tr h="246768">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Gigabit RJ45 Ethernet Port</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marL="0" lvl="0" indent="0" algn="l" rtl="0">
                        <a:lnSpc>
                          <a:spcPct val="115000"/>
                        </a:lnSpc>
                        <a:spcBef>
                          <a:spcPts val="0"/>
                        </a:spcBef>
                        <a:spcAft>
                          <a:spcPts val="0"/>
                        </a:spcAft>
                        <a:buNone/>
                      </a:pPr>
                      <a:r>
                        <a:rPr lang="en" sz="1100" b="0" i="0" u="none" strike="noStrike" cap="none">
                          <a:solidFill>
                            <a:schemeClr val="dk1"/>
                          </a:solidFill>
                          <a:latin typeface="Arial" panose="020B0604020202020204" pitchFamily="34" charset="0"/>
                          <a:ea typeface="微軟正黑體" panose="020B0604030504040204" pitchFamily="34" charset="-120"/>
                          <a:cs typeface="+mn-cs"/>
                          <a:sym typeface="Arial" panose="020B0604020202020204" pitchFamily="34" charset="0"/>
                        </a:rPr>
                        <a:t>1</a:t>
                      </a:r>
                      <a:endParaRPr sz="1100" b="0" i="0" u="none" strike="noStrike" cap="none">
                        <a:solidFill>
                          <a:schemeClr val="dk1"/>
                        </a:solidFill>
                        <a:latin typeface="Arial" panose="020B0604020202020204" pitchFamily="34" charset="0"/>
                        <a:ea typeface="微軟正黑體" panose="020B0604030504040204" pitchFamily="34" charset="-120"/>
                        <a:cs typeface="+mn-cs"/>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extLst>
                  <a:ext uri="{0D108BD9-81ED-4DB2-BD59-A6C34878D82A}">
                    <a16:rowId xmlns:a16="http://schemas.microsoft.com/office/drawing/2014/main" val="10005"/>
                  </a:ext>
                </a:extLst>
              </a:tr>
              <a:tr h="476850">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USB port</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1 x USB 3.2 Gen1 Type-A (front)</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2 x USB 2.0 Type-A (rear)</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extLst>
                  <a:ext uri="{0D108BD9-81ED-4DB2-BD59-A6C34878D82A}">
                    <a16:rowId xmlns:a16="http://schemas.microsoft.com/office/drawing/2014/main" val="10006"/>
                  </a:ext>
                </a:extLst>
              </a:tr>
              <a:tr h="246768">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Form Factor</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Desktop</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extLst>
                  <a:ext uri="{0D108BD9-81ED-4DB2-BD59-A6C34878D82A}">
                    <a16:rowId xmlns:a16="http://schemas.microsoft.com/office/drawing/2014/main" val="10007"/>
                  </a:ext>
                </a:extLst>
              </a:tr>
              <a:tr h="246768">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LED Indicators</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Status, LAN, USB, HDD1-2</a:t>
                      </a: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extLst>
                  <a:ext uri="{0D108BD9-81ED-4DB2-BD59-A6C34878D82A}">
                    <a16:rowId xmlns:a16="http://schemas.microsoft.com/office/drawing/2014/main" val="10008"/>
                  </a:ext>
                </a:extLst>
              </a:tr>
              <a:tr h="246768">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Buttons</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Power, Reset, USB Copy</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extLst>
                  <a:ext uri="{0D108BD9-81ED-4DB2-BD59-A6C34878D82A}">
                    <a16:rowId xmlns:a16="http://schemas.microsoft.com/office/drawing/2014/main" val="10009"/>
                  </a:ext>
                </a:extLst>
              </a:tr>
              <a:tr h="246768">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Dimensions (</a:t>
                      </a:r>
                      <a:r>
                        <a:rPr lang="en" sz="1100" err="1">
                          <a:solidFill>
                            <a:schemeClr val="dk1"/>
                          </a:solidFill>
                          <a:latin typeface="Arial" panose="020B0604020202020204" pitchFamily="34" charset="0"/>
                          <a:ea typeface="微軟正黑體" panose="020B0604030504040204" pitchFamily="34" charset="-120"/>
                          <a:sym typeface="Arial" panose="020B0604020202020204" pitchFamily="34" charset="0"/>
                        </a:rPr>
                        <a:t>HxWxD</a:t>
                      </a: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tc>
                  <a:txBody>
                    <a:bodyPr/>
                    <a:lstStyle/>
                    <a:p>
                      <a:pPr marL="0" lvl="0" indent="0" algn="l" rtl="0">
                        <a:lnSpc>
                          <a:spcPct val="115000"/>
                        </a:lnSpc>
                        <a:spcBef>
                          <a:spcPts val="0"/>
                        </a:spcBef>
                        <a:spcAft>
                          <a:spcPts val="0"/>
                        </a:spcAft>
                        <a:buNone/>
                      </a:pPr>
                      <a:r>
                        <a:rPr lang="en-US" sz="1100" b="0" i="0" u="none" strike="noStrike" cap="none">
                          <a:solidFill>
                            <a:schemeClr val="dk1"/>
                          </a:solidFill>
                          <a:latin typeface="Arial" panose="020B0604020202020204" pitchFamily="34" charset="0"/>
                          <a:ea typeface="微軟正黑體" panose="020B0604030504040204" pitchFamily="34" charset="-120"/>
                          <a:cs typeface="+mn-cs"/>
                          <a:sym typeface="Arial" panose="020B0604020202020204" pitchFamily="34" charset="0"/>
                        </a:rPr>
                        <a:t>188.64 × 90.18 × 156.26 mm</a:t>
                      </a:r>
                      <a:endParaRPr lang="en" sz="1100" b="0" i="0" u="none" strike="noStrike" cap="none">
                        <a:solidFill>
                          <a:schemeClr val="dk1"/>
                        </a:solidFill>
                        <a:latin typeface="Arial" panose="020B0604020202020204" pitchFamily="34" charset="0"/>
                        <a:ea typeface="微軟正黑體" panose="020B0604030504040204" pitchFamily="34" charset="-120"/>
                        <a:cs typeface="+mn-cs"/>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extLst>
                  <a:ext uri="{0D108BD9-81ED-4DB2-BD59-A6C34878D82A}">
                    <a16:rowId xmlns:a16="http://schemas.microsoft.com/office/drawing/2014/main" val="10010"/>
                  </a:ext>
                </a:extLst>
              </a:tr>
              <a:tr h="246768">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Power Adaptor</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12V, 65W</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10011"/>
                  </a:ext>
                </a:extLst>
              </a:tr>
              <a:tr h="269037">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Fan</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0099FF">
                        <a:alpha val="10196"/>
                      </a:srgbClr>
                    </a:solidFill>
                  </a:tcPr>
                </a:tc>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80mm</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0099FF">
                        <a:alpha val="10196"/>
                      </a:srgbClr>
                    </a:solidFill>
                  </a:tcPr>
                </a:tc>
                <a:extLst>
                  <a:ext uri="{0D108BD9-81ED-4DB2-BD59-A6C34878D82A}">
                    <a16:rowId xmlns:a16="http://schemas.microsoft.com/office/drawing/2014/main" val="10012"/>
                  </a:ext>
                </a:extLst>
              </a:tr>
            </a:tbl>
          </a:graphicData>
        </a:graphic>
      </p:graphicFrame>
      <p:sp>
        <p:nvSpPr>
          <p:cNvPr id="3" name="標題 2">
            <a:extLst>
              <a:ext uri="{FF2B5EF4-FFF2-40B4-BE49-F238E27FC236}">
                <a16:creationId xmlns:a16="http://schemas.microsoft.com/office/drawing/2014/main" id="{B4591ECF-2D2F-4595-872C-6C1BAEDFBC14}"/>
              </a:ext>
            </a:extLst>
          </p:cNvPr>
          <p:cNvSpPr>
            <a:spLocks noGrp="1"/>
          </p:cNvSpPr>
          <p:nvPr>
            <p:ph type="title"/>
          </p:nvPr>
        </p:nvSpPr>
        <p:spPr/>
        <p:txBody>
          <a:bodyPr/>
          <a:lstStyle/>
          <a:p>
            <a:r>
              <a:rPr lang="en" altLang="zh-TW">
                <a:latin typeface="Arial" panose="020B0604020202020204" pitchFamily="34" charset="0"/>
                <a:cs typeface="Arial"/>
                <a:sym typeface="Arial" panose="020B0604020202020204" pitchFamily="34" charset="0"/>
              </a:rPr>
              <a:t>TS-233 </a:t>
            </a:r>
            <a:r>
              <a:rPr lang="zh-TW" altLang="zh-TW">
                <a:latin typeface="Arial" panose="020B0604020202020204" pitchFamily="34" charset="0"/>
                <a:cs typeface="Arial"/>
                <a:sym typeface="Arial" panose="020B0604020202020204" pitchFamily="34" charset="0"/>
              </a:rPr>
              <a:t>硬體規格表</a:t>
            </a:r>
            <a:endParaRPr lang="zh-TW" altLang="en-US">
              <a:latin typeface="Arial" panose="020B0604020202020204" pitchFamily="34" charset="0"/>
              <a:sym typeface="Arial" panose="020B0604020202020204" pitchFamily="34" charset="0"/>
            </a:endParaRPr>
          </a:p>
        </p:txBody>
      </p:sp>
      <p:sp>
        <p:nvSpPr>
          <p:cNvPr id="301" name="Google Shape;301;p19"/>
          <p:cNvSpPr txBox="1">
            <a:spLocks noGrp="1"/>
          </p:cNvSpPr>
          <p:nvPr>
            <p:ph type="sldNum" idx="4294967295"/>
          </p:nvPr>
        </p:nvSpPr>
        <p:spPr>
          <a:xfrm>
            <a:off x="8594725" y="4749800"/>
            <a:ext cx="549275" cy="393700"/>
          </a:xfrm>
          <a:prstGeom prst="rect">
            <a:avLst/>
          </a:prstGeom>
        </p:spPr>
        <p:txBody>
          <a:bodyPr spcFirstLastPara="1" wrap="square" lIns="91423" tIns="91423" rIns="91423" bIns="91423" anchor="t" anchorCtr="0">
            <a:noAutofit/>
          </a:bodyPr>
          <a:lstStyle/>
          <a:p>
            <a:fld id="{00000000-1234-1234-1234-123412341234}" type="slidenum">
              <a:rPr lang="en">
                <a:latin typeface="Arial" panose="020B0604020202020204" pitchFamily="34" charset="0"/>
                <a:ea typeface="微軟正黑體" panose="020B0604030504040204" pitchFamily="34" charset="-120"/>
                <a:sym typeface="Arial" panose="020B0604020202020204" pitchFamily="34" charset="0"/>
              </a:rPr>
              <a:pPr/>
              <a:t>12</a:t>
            </a:fld>
            <a:endParaRPr lang="en">
              <a:latin typeface="Arial" panose="020B0604020202020204" pitchFamily="34" charset="0"/>
              <a:ea typeface="微軟正黑體" panose="020B0604030504040204" pitchFamily="34" charset="-120"/>
              <a:sym typeface="Arial" panose="020B0604020202020204" pitchFamily="34" charset="0"/>
            </a:endParaRPr>
          </a:p>
        </p:txBody>
      </p:sp>
    </p:spTree>
  </p:cSld>
  <p:clrMapOvr>
    <a:masterClrMapping/>
  </p:clrMapOvr>
  <p:transition spd="slow">
    <p:fade thruBlk="1"/>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a:latin typeface="Arial" panose="020B0604020202020204" pitchFamily="34" charset="0"/>
                <a:sym typeface="Arial" panose="020B0604020202020204" pitchFamily="34" charset="0"/>
              </a:rPr>
              <a:t>NAS硬碟安裝</a:t>
            </a:r>
          </a:p>
        </p:txBody>
      </p:sp>
    </p:spTree>
    <p:extLst>
      <p:ext uri="{BB962C8B-B14F-4D97-AF65-F5344CB8AC3E}">
        <p14:creationId xmlns:p14="http://schemas.microsoft.com/office/powerpoint/2010/main" val="3099302222"/>
      </p:ext>
    </p:extLst>
  </p:cSld>
  <p:clrMapOvr>
    <a:masterClrMapping/>
  </p:clrMapOvr>
  <p:transition spd="slow">
    <p:fade thruBlk="1"/>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矩形 20">
            <a:extLst>
              <a:ext uri="{FF2B5EF4-FFF2-40B4-BE49-F238E27FC236}">
                <a16:creationId xmlns:a16="http://schemas.microsoft.com/office/drawing/2014/main" id="{9351D251-2232-4602-970A-75F478523C13}"/>
              </a:ext>
            </a:extLst>
          </p:cNvPr>
          <p:cNvSpPr/>
          <p:nvPr/>
        </p:nvSpPr>
        <p:spPr>
          <a:xfrm>
            <a:off x="529166" y="1248834"/>
            <a:ext cx="8089901" cy="3892550"/>
          </a:xfrm>
          <a:prstGeom prst="rect">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31" name="矩形: 圓角 30">
            <a:extLst>
              <a:ext uri="{FF2B5EF4-FFF2-40B4-BE49-F238E27FC236}">
                <a16:creationId xmlns:a16="http://schemas.microsoft.com/office/drawing/2014/main" id="{63CB2C30-A9F9-463B-867D-D7ECCF5EEF2C}"/>
              </a:ext>
            </a:extLst>
          </p:cNvPr>
          <p:cNvSpPr/>
          <p:nvPr/>
        </p:nvSpPr>
        <p:spPr>
          <a:xfrm>
            <a:off x="5847080" y="3247345"/>
            <a:ext cx="2567225" cy="1657913"/>
          </a:xfrm>
          <a:prstGeom prst="roundRect">
            <a:avLst>
              <a:gd name="adj" fmla="val 7476"/>
            </a:avLst>
          </a:prstGeom>
          <a:solidFill>
            <a:schemeClr val="bg1"/>
          </a:solidFill>
          <a:ln>
            <a:gradFill>
              <a:gsLst>
                <a:gs pos="0">
                  <a:srgbClr val="576CC5"/>
                </a:gs>
                <a:gs pos="100000">
                  <a:srgbClr val="8AD8F4"/>
                </a:gs>
              </a:gsLst>
              <a:lin ang="162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22" name="矩形: 圓角 21">
            <a:extLst>
              <a:ext uri="{FF2B5EF4-FFF2-40B4-BE49-F238E27FC236}">
                <a16:creationId xmlns:a16="http://schemas.microsoft.com/office/drawing/2014/main" id="{1E1E9614-AA73-44BE-B456-592684BEADF9}"/>
              </a:ext>
            </a:extLst>
          </p:cNvPr>
          <p:cNvSpPr/>
          <p:nvPr/>
        </p:nvSpPr>
        <p:spPr>
          <a:xfrm>
            <a:off x="5847080" y="1505534"/>
            <a:ext cx="2567225" cy="1657913"/>
          </a:xfrm>
          <a:prstGeom prst="roundRect">
            <a:avLst>
              <a:gd name="adj" fmla="val 7476"/>
            </a:avLst>
          </a:prstGeom>
          <a:solidFill>
            <a:schemeClr val="bg1"/>
          </a:solidFill>
          <a:ln>
            <a:gradFill>
              <a:gsLst>
                <a:gs pos="0">
                  <a:srgbClr val="576CC5"/>
                </a:gs>
                <a:gs pos="100000">
                  <a:srgbClr val="8AD8F4"/>
                </a:gs>
              </a:gsLst>
              <a:lin ang="162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2" name="標題 1"/>
          <p:cNvSpPr>
            <a:spLocks noGrp="1"/>
          </p:cNvSpPr>
          <p:nvPr>
            <p:ph type="title"/>
          </p:nvPr>
        </p:nvSpPr>
        <p:spPr/>
        <p:txBody>
          <a:bodyPr/>
          <a:lstStyle/>
          <a:p>
            <a:r>
              <a:rPr lang="en-US" altLang="zh-TW">
                <a:latin typeface="Arial" panose="020B0604020202020204" pitchFamily="34" charset="0"/>
                <a:sym typeface="Arial" panose="020B0604020202020204" pitchFamily="34" charset="0"/>
              </a:rPr>
              <a:t>TS-233 </a:t>
            </a:r>
            <a:r>
              <a:rPr lang="en-US">
                <a:latin typeface="Arial" panose="020B0604020202020204" pitchFamily="34" charset="0"/>
                <a:sym typeface="Arial" panose="020B0604020202020204" pitchFamily="34" charset="0"/>
              </a:rPr>
              <a:t>安裝2.5/3.5</a:t>
            </a:r>
            <a:r>
              <a:rPr lang="zh-TW" altLang="en-US">
                <a:latin typeface="Arial" panose="020B0604020202020204" pitchFamily="34" charset="0"/>
                <a:sym typeface="Arial" panose="020B0604020202020204" pitchFamily="34" charset="0"/>
              </a:rPr>
              <a:t>吋磁碟</a:t>
            </a:r>
            <a:endParaRPr lang="en-US">
              <a:latin typeface="Arial" panose="020B0604020202020204" pitchFamily="34" charset="0"/>
              <a:sym typeface="Arial" panose="020B0604020202020204" pitchFamily="34" charset="0"/>
            </a:endParaRPr>
          </a:p>
        </p:txBody>
      </p:sp>
      <p:pic>
        <p:nvPicPr>
          <p:cNvPr id="1026" name="Picture 2" hidden="1"/>
          <p:cNvPicPr>
            <a:picLocks noChangeAspect="1" noChangeArrowheads="1"/>
          </p:cNvPicPr>
          <p:nvPr/>
        </p:nvPicPr>
        <p:blipFill>
          <a:blip r:embed="rId3" cstate="print"/>
          <a:srcRect/>
          <a:stretch>
            <a:fillRect/>
          </a:stretch>
        </p:blipFill>
        <p:spPr bwMode="auto">
          <a:xfrm>
            <a:off x="-2257305" y="1579873"/>
            <a:ext cx="2016239" cy="1503505"/>
          </a:xfrm>
          <a:prstGeom prst="rect">
            <a:avLst/>
          </a:prstGeom>
          <a:noFill/>
          <a:ln w="9525">
            <a:noFill/>
            <a:miter lim="800000"/>
            <a:headEnd/>
            <a:tailEnd/>
          </a:ln>
          <a:effectLst/>
        </p:spPr>
      </p:pic>
      <p:pic>
        <p:nvPicPr>
          <p:cNvPr id="1027" name="Picture 3" hidden="1"/>
          <p:cNvPicPr>
            <a:picLocks noChangeAspect="1" noChangeArrowheads="1"/>
          </p:cNvPicPr>
          <p:nvPr/>
        </p:nvPicPr>
        <p:blipFill>
          <a:blip r:embed="rId4" cstate="print"/>
          <a:srcRect/>
          <a:stretch>
            <a:fillRect/>
          </a:stretch>
        </p:blipFill>
        <p:spPr bwMode="auto">
          <a:xfrm>
            <a:off x="-1978016" y="3511691"/>
            <a:ext cx="1807052" cy="1752599"/>
          </a:xfrm>
          <a:prstGeom prst="rect">
            <a:avLst/>
          </a:prstGeom>
          <a:noFill/>
          <a:ln w="9525">
            <a:noFill/>
            <a:miter lim="800000"/>
            <a:headEnd/>
            <a:tailEnd/>
          </a:ln>
          <a:effectLst/>
        </p:spPr>
      </p:pic>
      <p:pic>
        <p:nvPicPr>
          <p:cNvPr id="1028" name="Picture 4" hidden="1"/>
          <p:cNvPicPr>
            <a:picLocks noChangeAspect="1" noChangeArrowheads="1"/>
          </p:cNvPicPr>
          <p:nvPr/>
        </p:nvPicPr>
        <p:blipFill>
          <a:blip r:embed="rId5" cstate="print"/>
          <a:srcRect/>
          <a:stretch>
            <a:fillRect/>
          </a:stretch>
        </p:blipFill>
        <p:spPr bwMode="auto">
          <a:xfrm>
            <a:off x="1511954" y="5345036"/>
            <a:ext cx="2081009" cy="1698172"/>
          </a:xfrm>
          <a:prstGeom prst="rect">
            <a:avLst/>
          </a:prstGeom>
          <a:noFill/>
          <a:ln w="9525">
            <a:noFill/>
            <a:miter lim="800000"/>
            <a:headEnd/>
            <a:tailEnd/>
          </a:ln>
          <a:effectLst/>
        </p:spPr>
      </p:pic>
      <p:pic>
        <p:nvPicPr>
          <p:cNvPr id="1029" name="Picture 5" hidden="1"/>
          <p:cNvPicPr>
            <a:picLocks noChangeAspect="1" noChangeArrowheads="1"/>
          </p:cNvPicPr>
          <p:nvPr/>
        </p:nvPicPr>
        <p:blipFill>
          <a:blip r:embed="rId6" cstate="print"/>
          <a:srcRect/>
          <a:stretch>
            <a:fillRect/>
          </a:stretch>
        </p:blipFill>
        <p:spPr bwMode="auto">
          <a:xfrm>
            <a:off x="-1830379" y="5404218"/>
            <a:ext cx="1589313" cy="958410"/>
          </a:xfrm>
          <a:prstGeom prst="rect">
            <a:avLst/>
          </a:prstGeom>
          <a:noFill/>
          <a:ln w="9525">
            <a:noFill/>
            <a:miter lim="800000"/>
            <a:headEnd/>
            <a:tailEnd/>
          </a:ln>
          <a:effectLst/>
        </p:spPr>
      </p:pic>
      <p:pic>
        <p:nvPicPr>
          <p:cNvPr id="1030" name="Picture 6" hidden="1"/>
          <p:cNvPicPr>
            <a:picLocks noChangeAspect="1" noChangeArrowheads="1"/>
          </p:cNvPicPr>
          <p:nvPr/>
        </p:nvPicPr>
        <p:blipFill>
          <a:blip r:embed="rId7" cstate="print"/>
          <a:srcRect/>
          <a:stretch>
            <a:fillRect/>
          </a:stretch>
        </p:blipFill>
        <p:spPr bwMode="auto">
          <a:xfrm>
            <a:off x="3871618" y="5553080"/>
            <a:ext cx="1708956" cy="1802042"/>
          </a:xfrm>
          <a:prstGeom prst="rect">
            <a:avLst/>
          </a:prstGeom>
          <a:noFill/>
          <a:ln w="9525">
            <a:noFill/>
            <a:miter lim="800000"/>
            <a:headEnd/>
            <a:tailEnd/>
          </a:ln>
          <a:effectLst/>
        </p:spPr>
      </p:pic>
      <p:pic>
        <p:nvPicPr>
          <p:cNvPr id="1031" name="Picture 7" hidden="1"/>
          <p:cNvPicPr>
            <a:picLocks noChangeAspect="1" noChangeArrowheads="1"/>
          </p:cNvPicPr>
          <p:nvPr/>
        </p:nvPicPr>
        <p:blipFill>
          <a:blip r:embed="rId8" cstate="print"/>
          <a:srcRect/>
          <a:stretch>
            <a:fillRect/>
          </a:stretch>
        </p:blipFill>
        <p:spPr bwMode="auto">
          <a:xfrm>
            <a:off x="6380527" y="5691307"/>
            <a:ext cx="1657113" cy="1388949"/>
          </a:xfrm>
          <a:prstGeom prst="rect">
            <a:avLst/>
          </a:prstGeom>
          <a:noFill/>
          <a:ln w="9525">
            <a:noFill/>
            <a:miter lim="800000"/>
            <a:headEnd/>
            <a:tailEnd/>
          </a:ln>
          <a:effectLst/>
        </p:spPr>
      </p:pic>
      <p:sp>
        <p:nvSpPr>
          <p:cNvPr id="7" name="圓角矩形 16" hidden="1">
            <a:extLst>
              <a:ext uri="{FF2B5EF4-FFF2-40B4-BE49-F238E27FC236}">
                <a16:creationId xmlns:a16="http://schemas.microsoft.com/office/drawing/2014/main" id="{8AA4990F-873A-486B-92B6-867B488B116E}"/>
              </a:ext>
            </a:extLst>
          </p:cNvPr>
          <p:cNvSpPr/>
          <p:nvPr/>
        </p:nvSpPr>
        <p:spPr>
          <a:xfrm>
            <a:off x="6137884" y="6076876"/>
            <a:ext cx="642942" cy="2857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a:latin typeface="Arial" panose="020B0604020202020204" pitchFamily="34" charset="0"/>
                <a:ea typeface="微軟正黑體" panose="020B0604030504040204" pitchFamily="34" charset="-120"/>
                <a:sym typeface="Arial" panose="020B0604020202020204" pitchFamily="34" charset="0"/>
              </a:rPr>
              <a:t>OR</a:t>
            </a: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4" name="圓角矩形 9" hidden="1">
            <a:extLst>
              <a:ext uri="{FF2B5EF4-FFF2-40B4-BE49-F238E27FC236}">
                <a16:creationId xmlns:a16="http://schemas.microsoft.com/office/drawing/2014/main" id="{7D16B83D-248F-4480-A749-B23E1CCCC2DC}"/>
              </a:ext>
            </a:extLst>
          </p:cNvPr>
          <p:cNvSpPr/>
          <p:nvPr/>
        </p:nvSpPr>
        <p:spPr>
          <a:xfrm>
            <a:off x="3605877" y="3235089"/>
            <a:ext cx="2299639" cy="1908415"/>
          </a:xfrm>
          <a:prstGeom prst="round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18" name="圓角矩形 9" hidden="1">
            <a:extLst>
              <a:ext uri="{FF2B5EF4-FFF2-40B4-BE49-F238E27FC236}">
                <a16:creationId xmlns:a16="http://schemas.microsoft.com/office/drawing/2014/main" id="{58DB210C-555E-461F-8A6E-541FBAF164B6}"/>
              </a:ext>
            </a:extLst>
          </p:cNvPr>
          <p:cNvSpPr/>
          <p:nvPr/>
        </p:nvSpPr>
        <p:spPr>
          <a:xfrm>
            <a:off x="5925895" y="3235089"/>
            <a:ext cx="2299639" cy="1908415"/>
          </a:xfrm>
          <a:prstGeom prst="round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5" name="文字方塊 4">
            <a:extLst>
              <a:ext uri="{FF2B5EF4-FFF2-40B4-BE49-F238E27FC236}">
                <a16:creationId xmlns:a16="http://schemas.microsoft.com/office/drawing/2014/main" id="{576B2072-2B4B-4037-B949-8A44C5FA81D0}"/>
              </a:ext>
            </a:extLst>
          </p:cNvPr>
          <p:cNvSpPr txBox="1"/>
          <p:nvPr/>
        </p:nvSpPr>
        <p:spPr>
          <a:xfrm>
            <a:off x="5982388" y="2160080"/>
            <a:ext cx="851515" cy="307777"/>
          </a:xfrm>
          <a:prstGeom prst="rect">
            <a:avLst/>
          </a:prstGeom>
          <a:noFill/>
        </p:spPr>
        <p:txBody>
          <a:bodyPr wrap="none" rtlCol="0">
            <a:spAutoFit/>
          </a:bodyPr>
          <a:lstStyle/>
          <a:p>
            <a:r>
              <a:rPr lang="en-US" altLang="zh-TW">
                <a:latin typeface="Arial" panose="020B0604020202020204" pitchFamily="34" charset="0"/>
                <a:ea typeface="微軟正黑體" panose="020B0604030504040204" pitchFamily="34" charset="-120"/>
                <a:sym typeface="Arial" panose="020B0604020202020204" pitchFamily="34" charset="0"/>
              </a:rPr>
              <a:t>3.5”</a:t>
            </a:r>
            <a:r>
              <a:rPr lang="zh-TW" altLang="en-US">
                <a:latin typeface="Arial" panose="020B0604020202020204" pitchFamily="34" charset="0"/>
                <a:ea typeface="微軟正黑體" panose="020B0604030504040204" pitchFamily="34" charset="-120"/>
                <a:sym typeface="Arial" panose="020B0604020202020204" pitchFamily="34" charset="0"/>
              </a:rPr>
              <a:t>硬碟</a:t>
            </a:r>
          </a:p>
        </p:txBody>
      </p:sp>
      <p:sp>
        <p:nvSpPr>
          <p:cNvPr id="6" name="文字方塊 5">
            <a:extLst>
              <a:ext uri="{FF2B5EF4-FFF2-40B4-BE49-F238E27FC236}">
                <a16:creationId xmlns:a16="http://schemas.microsoft.com/office/drawing/2014/main" id="{A1899C4E-818E-4EA1-AA8A-B29C44E86AC2}"/>
              </a:ext>
            </a:extLst>
          </p:cNvPr>
          <p:cNvSpPr txBox="1"/>
          <p:nvPr/>
        </p:nvSpPr>
        <p:spPr>
          <a:xfrm>
            <a:off x="5982388" y="3652648"/>
            <a:ext cx="851515" cy="307777"/>
          </a:xfrm>
          <a:prstGeom prst="rect">
            <a:avLst/>
          </a:prstGeom>
          <a:noFill/>
        </p:spPr>
        <p:txBody>
          <a:bodyPr wrap="none" rtlCol="0">
            <a:spAutoFit/>
          </a:bodyPr>
          <a:lstStyle/>
          <a:p>
            <a:r>
              <a:rPr lang="en-US" altLang="zh-TW">
                <a:latin typeface="Arial" panose="020B0604020202020204" pitchFamily="34" charset="0"/>
                <a:ea typeface="微軟正黑體" panose="020B0604030504040204" pitchFamily="34" charset="-120"/>
                <a:sym typeface="Arial" panose="020B0604020202020204" pitchFamily="34" charset="0"/>
              </a:rPr>
              <a:t>2.5”</a:t>
            </a:r>
            <a:r>
              <a:rPr lang="zh-TW" altLang="en-US">
                <a:latin typeface="Arial" panose="020B0604020202020204" pitchFamily="34" charset="0"/>
                <a:ea typeface="微軟正黑體" panose="020B0604030504040204" pitchFamily="34" charset="-120"/>
                <a:sym typeface="Arial" panose="020B0604020202020204" pitchFamily="34" charset="0"/>
              </a:rPr>
              <a:t>硬碟</a:t>
            </a:r>
          </a:p>
        </p:txBody>
      </p:sp>
      <p:pic>
        <p:nvPicPr>
          <p:cNvPr id="9" name="圖形 8">
            <a:extLst>
              <a:ext uri="{FF2B5EF4-FFF2-40B4-BE49-F238E27FC236}">
                <a16:creationId xmlns:a16="http://schemas.microsoft.com/office/drawing/2014/main" id="{662F056B-090A-4065-A72E-42B8EB03DC6E}"/>
              </a:ext>
            </a:extLst>
          </p:cNvPr>
          <p:cNvPicPr>
            <a:picLocks noChangeAspect="1"/>
          </p:cNvPicPr>
          <p:nvPr/>
        </p:nvPicPr>
        <p:blipFill rotWithShape="1">
          <a:blip r:embed="rId9">
            <a:extLst>
              <a:ext uri="{96DAC541-7B7A-43D3-8B79-37D633B846F1}">
                <asvg:svgBlip xmlns:asvg="http://schemas.microsoft.com/office/drawing/2016/SVG/main" r:embed="rId10"/>
              </a:ext>
            </a:extLst>
          </a:blip>
          <a:srcRect l="38715" t="34727" r="11177" b="22213"/>
          <a:stretch/>
        </p:blipFill>
        <p:spPr>
          <a:xfrm>
            <a:off x="607523" y="1230769"/>
            <a:ext cx="2656625" cy="1924493"/>
          </a:xfrm>
          <a:prstGeom prst="rect">
            <a:avLst/>
          </a:prstGeom>
        </p:spPr>
      </p:pic>
      <p:pic>
        <p:nvPicPr>
          <p:cNvPr id="15" name="圖形 14">
            <a:extLst>
              <a:ext uri="{FF2B5EF4-FFF2-40B4-BE49-F238E27FC236}">
                <a16:creationId xmlns:a16="http://schemas.microsoft.com/office/drawing/2014/main" id="{1F34AEA0-E49C-4047-ABA3-07292C76F95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860101" y="3127671"/>
            <a:ext cx="1789657" cy="1884205"/>
          </a:xfrm>
          <a:prstGeom prst="rect">
            <a:avLst/>
          </a:prstGeom>
        </p:spPr>
      </p:pic>
      <p:pic>
        <p:nvPicPr>
          <p:cNvPr id="24" name="圖形 23">
            <a:extLst>
              <a:ext uri="{FF2B5EF4-FFF2-40B4-BE49-F238E27FC236}">
                <a16:creationId xmlns:a16="http://schemas.microsoft.com/office/drawing/2014/main" id="{2C765F9F-C007-42A2-8D45-E8D1DD46D0D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6485729" y="3344143"/>
            <a:ext cx="1636259" cy="1520564"/>
          </a:xfrm>
          <a:prstGeom prst="rect">
            <a:avLst/>
          </a:prstGeom>
        </p:spPr>
      </p:pic>
      <p:pic>
        <p:nvPicPr>
          <p:cNvPr id="26" name="圖形 25">
            <a:extLst>
              <a:ext uri="{FF2B5EF4-FFF2-40B4-BE49-F238E27FC236}">
                <a16:creationId xmlns:a16="http://schemas.microsoft.com/office/drawing/2014/main" id="{429DFD49-B6A5-4716-9C0B-807B4039EAC1}"/>
              </a:ext>
            </a:extLst>
          </p:cNvPr>
          <p:cNvPicPr>
            <a:picLocks noChangeAspect="1"/>
          </p:cNvPicPr>
          <p:nvPr/>
        </p:nvPicPr>
        <p:blipFill rotWithShape="1">
          <a:blip r:embed="rId15">
            <a:extLst>
              <a:ext uri="{96DAC541-7B7A-43D3-8B79-37D633B846F1}">
                <asvg:svgBlip xmlns:asvg="http://schemas.microsoft.com/office/drawing/2016/SVG/main" r:embed="rId16"/>
              </a:ext>
            </a:extLst>
          </a:blip>
          <a:srcRect l="42537" t="23115" b="13750"/>
          <a:stretch/>
        </p:blipFill>
        <p:spPr>
          <a:xfrm>
            <a:off x="3161533" y="3247345"/>
            <a:ext cx="2451378" cy="1834008"/>
          </a:xfrm>
          <a:prstGeom prst="rect">
            <a:avLst/>
          </a:prstGeom>
        </p:spPr>
      </p:pic>
      <p:sp>
        <p:nvSpPr>
          <p:cNvPr id="34" name="箭號: 向下 33">
            <a:extLst>
              <a:ext uri="{FF2B5EF4-FFF2-40B4-BE49-F238E27FC236}">
                <a16:creationId xmlns:a16="http://schemas.microsoft.com/office/drawing/2014/main" id="{7DEB8BE2-7CB8-479F-8452-B36BA6AB1C95}"/>
              </a:ext>
            </a:extLst>
          </p:cNvPr>
          <p:cNvSpPr/>
          <p:nvPr/>
        </p:nvSpPr>
        <p:spPr>
          <a:xfrm>
            <a:off x="1343463" y="2705584"/>
            <a:ext cx="500513" cy="654518"/>
          </a:xfrm>
          <a:prstGeom prst="downArrow">
            <a:avLst/>
          </a:prstGeom>
          <a:gradFill>
            <a:gsLst>
              <a:gs pos="16000">
                <a:srgbClr val="43AEFF"/>
              </a:gs>
              <a:gs pos="100000">
                <a:srgbClr val="75FFFF">
                  <a:alpha val="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35" name="箭號: 向下 34">
            <a:extLst>
              <a:ext uri="{FF2B5EF4-FFF2-40B4-BE49-F238E27FC236}">
                <a16:creationId xmlns:a16="http://schemas.microsoft.com/office/drawing/2014/main" id="{390AD6BB-5EA5-4CEA-B953-4D14CC88879D}"/>
              </a:ext>
            </a:extLst>
          </p:cNvPr>
          <p:cNvSpPr/>
          <p:nvPr/>
        </p:nvSpPr>
        <p:spPr>
          <a:xfrm rot="16200000">
            <a:off x="2798856" y="3813430"/>
            <a:ext cx="500513" cy="654518"/>
          </a:xfrm>
          <a:prstGeom prst="downArrow">
            <a:avLst/>
          </a:prstGeom>
          <a:gradFill>
            <a:gsLst>
              <a:gs pos="16000">
                <a:srgbClr val="43AEFF"/>
              </a:gs>
              <a:gs pos="100000">
                <a:srgbClr val="75FFFF">
                  <a:alpha val="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3" name="橢圓 2" hidden="1">
            <a:extLst>
              <a:ext uri="{FF2B5EF4-FFF2-40B4-BE49-F238E27FC236}">
                <a16:creationId xmlns:a16="http://schemas.microsoft.com/office/drawing/2014/main" id="{CA0CAED0-CF63-417F-8B5A-FCD7DCEBD276}"/>
              </a:ext>
            </a:extLst>
          </p:cNvPr>
          <p:cNvSpPr/>
          <p:nvPr/>
        </p:nvSpPr>
        <p:spPr>
          <a:xfrm>
            <a:off x="651030" y="1454603"/>
            <a:ext cx="278946" cy="27894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a:latin typeface="Arial" panose="020B0604020202020204" pitchFamily="34" charset="0"/>
                <a:ea typeface="微軟正黑體" panose="020B0604030504040204" pitchFamily="34" charset="-120"/>
                <a:cs typeface="Arial"/>
                <a:sym typeface="Arial" panose="020B0604020202020204" pitchFamily="34" charset="0"/>
              </a:rPr>
              <a:t>1</a:t>
            </a:r>
          </a:p>
        </p:txBody>
      </p:sp>
      <p:sp>
        <p:nvSpPr>
          <p:cNvPr id="11" name="橢圓 10" hidden="1">
            <a:extLst>
              <a:ext uri="{FF2B5EF4-FFF2-40B4-BE49-F238E27FC236}">
                <a16:creationId xmlns:a16="http://schemas.microsoft.com/office/drawing/2014/main" id="{F83C8391-9A84-4C5E-B493-D4C555A68E30}"/>
              </a:ext>
            </a:extLst>
          </p:cNvPr>
          <p:cNvSpPr/>
          <p:nvPr/>
        </p:nvSpPr>
        <p:spPr>
          <a:xfrm>
            <a:off x="3128281" y="1454603"/>
            <a:ext cx="278946" cy="27894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zh-TW" altLang="en-US">
                <a:latin typeface="Arial" panose="020B0604020202020204" pitchFamily="34" charset="0"/>
                <a:ea typeface="微軟正黑體" panose="020B0604030504040204" pitchFamily="34" charset="-120"/>
                <a:cs typeface="Arial"/>
                <a:sym typeface="Arial" panose="020B0604020202020204" pitchFamily="34" charset="0"/>
              </a:rPr>
              <a:t>2</a:t>
            </a:r>
          </a:p>
        </p:txBody>
      </p:sp>
      <p:sp>
        <p:nvSpPr>
          <p:cNvPr id="12" name="橢圓 11" hidden="1">
            <a:extLst>
              <a:ext uri="{FF2B5EF4-FFF2-40B4-BE49-F238E27FC236}">
                <a16:creationId xmlns:a16="http://schemas.microsoft.com/office/drawing/2014/main" id="{54FE2A7F-58D5-48E9-925C-12DDB082F2E3}"/>
              </a:ext>
            </a:extLst>
          </p:cNvPr>
          <p:cNvSpPr/>
          <p:nvPr/>
        </p:nvSpPr>
        <p:spPr>
          <a:xfrm>
            <a:off x="661143" y="3272634"/>
            <a:ext cx="278946" cy="27894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zh-TW" altLang="en-US">
                <a:latin typeface="Arial" panose="020B0604020202020204" pitchFamily="34" charset="0"/>
                <a:ea typeface="微軟正黑體" panose="020B0604030504040204" pitchFamily="34" charset="-120"/>
                <a:cs typeface="Arial"/>
                <a:sym typeface="Arial" panose="020B0604020202020204" pitchFamily="34" charset="0"/>
              </a:rPr>
              <a:t>3</a:t>
            </a:r>
          </a:p>
        </p:txBody>
      </p:sp>
      <p:sp>
        <p:nvSpPr>
          <p:cNvPr id="13" name="橢圓 12" hidden="1">
            <a:extLst>
              <a:ext uri="{FF2B5EF4-FFF2-40B4-BE49-F238E27FC236}">
                <a16:creationId xmlns:a16="http://schemas.microsoft.com/office/drawing/2014/main" id="{0147698C-A646-43D7-A824-692BF45072DC}"/>
              </a:ext>
            </a:extLst>
          </p:cNvPr>
          <p:cNvSpPr/>
          <p:nvPr/>
        </p:nvSpPr>
        <p:spPr>
          <a:xfrm>
            <a:off x="3221608" y="3107871"/>
            <a:ext cx="278946" cy="27894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zh-TW" altLang="en-US">
                <a:latin typeface="Arial" panose="020B0604020202020204" pitchFamily="34" charset="0"/>
                <a:ea typeface="微軟正黑體" panose="020B0604030504040204" pitchFamily="34" charset="-120"/>
                <a:cs typeface="Arial"/>
                <a:sym typeface="Arial" panose="020B0604020202020204" pitchFamily="34" charset="0"/>
              </a:rPr>
              <a:t>4</a:t>
            </a:r>
          </a:p>
        </p:txBody>
      </p:sp>
      <p:sp>
        <p:nvSpPr>
          <p:cNvPr id="14" name="橢圓 13" hidden="1">
            <a:extLst>
              <a:ext uri="{FF2B5EF4-FFF2-40B4-BE49-F238E27FC236}">
                <a16:creationId xmlns:a16="http://schemas.microsoft.com/office/drawing/2014/main" id="{6BF0BD17-6716-4557-8021-2A0B48CB6FC5}"/>
              </a:ext>
            </a:extLst>
          </p:cNvPr>
          <p:cNvSpPr/>
          <p:nvPr/>
        </p:nvSpPr>
        <p:spPr>
          <a:xfrm>
            <a:off x="5826014" y="1449958"/>
            <a:ext cx="278946" cy="27894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zh-TW" altLang="en-US">
                <a:latin typeface="Arial" panose="020B0604020202020204" pitchFamily="34" charset="0"/>
                <a:ea typeface="微軟正黑體" panose="020B0604030504040204" pitchFamily="34" charset="-120"/>
                <a:cs typeface="Arial"/>
                <a:sym typeface="Arial" panose="020B0604020202020204" pitchFamily="34" charset="0"/>
              </a:rPr>
              <a:t>5</a:t>
            </a:r>
          </a:p>
        </p:txBody>
      </p:sp>
      <p:sp>
        <p:nvSpPr>
          <p:cNvPr id="36" name="箭號: 向下 35">
            <a:extLst>
              <a:ext uri="{FF2B5EF4-FFF2-40B4-BE49-F238E27FC236}">
                <a16:creationId xmlns:a16="http://schemas.microsoft.com/office/drawing/2014/main" id="{61C90FB9-0781-4A4D-81AD-9380914FDBD5}"/>
              </a:ext>
            </a:extLst>
          </p:cNvPr>
          <p:cNvSpPr/>
          <p:nvPr/>
        </p:nvSpPr>
        <p:spPr>
          <a:xfrm rot="10800000">
            <a:off x="4136966" y="2894858"/>
            <a:ext cx="500513" cy="654518"/>
          </a:xfrm>
          <a:prstGeom prst="downArrow">
            <a:avLst/>
          </a:prstGeom>
          <a:gradFill>
            <a:gsLst>
              <a:gs pos="16000">
                <a:srgbClr val="43AEFF"/>
              </a:gs>
              <a:gs pos="100000">
                <a:srgbClr val="75FFFF">
                  <a:alpha val="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37" name="箭號: 向下 36">
            <a:extLst>
              <a:ext uri="{FF2B5EF4-FFF2-40B4-BE49-F238E27FC236}">
                <a16:creationId xmlns:a16="http://schemas.microsoft.com/office/drawing/2014/main" id="{E777ECDE-6AF1-42F3-A607-13E84F95AEB2}"/>
              </a:ext>
            </a:extLst>
          </p:cNvPr>
          <p:cNvSpPr/>
          <p:nvPr/>
        </p:nvSpPr>
        <p:spPr>
          <a:xfrm rot="16200000">
            <a:off x="5464642" y="2471807"/>
            <a:ext cx="500513" cy="654518"/>
          </a:xfrm>
          <a:prstGeom prst="downArrow">
            <a:avLst/>
          </a:prstGeom>
          <a:gradFill>
            <a:gsLst>
              <a:gs pos="16000">
                <a:srgbClr val="43AEFF"/>
              </a:gs>
              <a:gs pos="100000">
                <a:srgbClr val="75FFFF">
                  <a:alpha val="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38" name="矩形: 圓角 37">
            <a:extLst>
              <a:ext uri="{FF2B5EF4-FFF2-40B4-BE49-F238E27FC236}">
                <a16:creationId xmlns:a16="http://schemas.microsoft.com/office/drawing/2014/main" id="{BC2665C1-C0F6-4A91-B563-910C5CA0CE43}"/>
              </a:ext>
            </a:extLst>
          </p:cNvPr>
          <p:cNvSpPr/>
          <p:nvPr/>
        </p:nvSpPr>
        <p:spPr>
          <a:xfrm>
            <a:off x="5963491" y="2169961"/>
            <a:ext cx="887867" cy="281211"/>
          </a:xfrm>
          <a:prstGeom prst="roundRect">
            <a:avLst>
              <a:gd name="adj" fmla="val 27980"/>
            </a:avLst>
          </a:prstGeom>
          <a:noFill/>
          <a:ln w="9525">
            <a:solidFill>
              <a:srgbClr val="09000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39" name="矩形: 圓角 38">
            <a:extLst>
              <a:ext uri="{FF2B5EF4-FFF2-40B4-BE49-F238E27FC236}">
                <a16:creationId xmlns:a16="http://schemas.microsoft.com/office/drawing/2014/main" id="{6602171F-F4AC-472C-B1EC-53E94B59894D}"/>
              </a:ext>
            </a:extLst>
          </p:cNvPr>
          <p:cNvSpPr/>
          <p:nvPr/>
        </p:nvSpPr>
        <p:spPr>
          <a:xfrm>
            <a:off x="5963491" y="3652648"/>
            <a:ext cx="887867" cy="281211"/>
          </a:xfrm>
          <a:prstGeom prst="roundRect">
            <a:avLst>
              <a:gd name="adj" fmla="val 27980"/>
            </a:avLst>
          </a:prstGeom>
          <a:noFill/>
          <a:ln w="9525">
            <a:solidFill>
              <a:srgbClr val="09000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28" name="圖形 27">
            <a:extLst>
              <a:ext uri="{FF2B5EF4-FFF2-40B4-BE49-F238E27FC236}">
                <a16:creationId xmlns:a16="http://schemas.microsoft.com/office/drawing/2014/main" id="{2E61D4E6-2C9C-4F0E-9E38-239B1C886995}"/>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3277573" y="1521185"/>
            <a:ext cx="2194427" cy="1458042"/>
          </a:xfrm>
          <a:prstGeom prst="rect">
            <a:avLst/>
          </a:prstGeom>
        </p:spPr>
      </p:pic>
      <p:pic>
        <p:nvPicPr>
          <p:cNvPr id="30" name="圖形 29">
            <a:extLst>
              <a:ext uri="{FF2B5EF4-FFF2-40B4-BE49-F238E27FC236}">
                <a16:creationId xmlns:a16="http://schemas.microsoft.com/office/drawing/2014/main" id="{2232A3D1-D1C3-420B-8121-4140D6C03DCB}"/>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6682619" y="1415768"/>
            <a:ext cx="1741381" cy="1928375"/>
          </a:xfrm>
          <a:prstGeom prst="rect">
            <a:avLst/>
          </a:prstGeom>
        </p:spPr>
      </p:pic>
    </p:spTree>
  </p:cSld>
  <p:clrMapOvr>
    <a:masterClrMapping/>
  </p:clrMapOvr>
  <p:transition spd="slow">
    <p:fade thruBlk="1"/>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383050" y="838200"/>
            <a:ext cx="3967100" cy="3759200"/>
          </a:xfrm>
        </p:spPr>
        <p:txBody>
          <a:bodyPr/>
          <a:lstStyle/>
          <a:p>
            <a:r>
              <a:rPr lang="en-US" altLang="zh-TW">
                <a:latin typeface="Arial" panose="020B0604020202020204" pitchFamily="34" charset="0"/>
                <a:sym typeface="Arial" panose="020B0604020202020204" pitchFamily="34" charset="0"/>
              </a:rPr>
              <a:t>NAS</a:t>
            </a:r>
            <a:r>
              <a:rPr lang="zh-TW" altLang="en-US">
                <a:latin typeface="Arial" panose="020B0604020202020204" pitchFamily="34" charset="0"/>
                <a:sym typeface="Arial" panose="020B0604020202020204" pitchFamily="34" charset="0"/>
              </a:rPr>
              <a:t>安裝初始化</a:t>
            </a:r>
            <a:endParaRPr lang="zh-TW">
              <a:latin typeface="Arial" panose="020B0604020202020204" pitchFamily="34" charset="0"/>
              <a:sym typeface="Arial" panose="020B0604020202020204" pitchFamily="34" charset="0"/>
            </a:endParaRPr>
          </a:p>
        </p:txBody>
      </p:sp>
    </p:spTree>
  </p:cSld>
  <p:clrMapOvr>
    <a:masterClrMapping/>
  </p:clrMapOvr>
  <p:transition spd="slow">
    <p:fade thruBlk="1"/>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D5F1A-6D2A-C446-8855-84A6DFCE698A}"/>
              </a:ext>
            </a:extLst>
          </p:cNvPr>
          <p:cNvSpPr>
            <a:spLocks noGrp="1"/>
          </p:cNvSpPr>
          <p:nvPr>
            <p:ph type="title"/>
          </p:nvPr>
        </p:nvSpPr>
        <p:spPr/>
        <p:txBody>
          <a:bodyPr>
            <a:normAutofit fontScale="90000"/>
          </a:bodyPr>
          <a:lstStyle/>
          <a:p>
            <a:r>
              <a:rPr lang="zh-TW" altLang="en-US">
                <a:latin typeface="Arial" panose="020B0604020202020204" pitchFamily="34" charset="0"/>
                <a:sym typeface="Arial" panose="020B0604020202020204" pitchFamily="34" charset="0"/>
              </a:rPr>
              <a:t>NAS快速安裝</a:t>
            </a:r>
            <a:endParaRPr lang="zh-TW" altLang="en-US" baseline="0">
              <a:latin typeface="Arial" panose="020B0604020202020204" pitchFamily="34" charset="0"/>
              <a:sym typeface="Arial" panose="020B0604020202020204" pitchFamily="34" charset="0"/>
            </a:endParaRPr>
          </a:p>
        </p:txBody>
      </p:sp>
      <p:pic>
        <p:nvPicPr>
          <p:cNvPr id="8" name="圖片 10">
            <a:extLst>
              <a:ext uri="{FF2B5EF4-FFF2-40B4-BE49-F238E27FC236}">
                <a16:creationId xmlns:a16="http://schemas.microsoft.com/office/drawing/2014/main" id="{390C43A3-7DCC-4CE9-8AF4-3F3083DBCB50}"/>
              </a:ext>
            </a:extLst>
          </p:cNvPr>
          <p:cNvPicPr>
            <a:picLocks noChangeAspect="1"/>
          </p:cNvPicPr>
          <p:nvPr/>
        </p:nvPicPr>
        <p:blipFill>
          <a:blip r:embed="rId3"/>
          <a:stretch>
            <a:fillRect/>
          </a:stretch>
        </p:blipFill>
        <p:spPr>
          <a:xfrm>
            <a:off x="4572000" y="2134099"/>
            <a:ext cx="3853851" cy="2142986"/>
          </a:xfrm>
          <a:prstGeom prst="rect">
            <a:avLst/>
          </a:prstGeom>
        </p:spPr>
      </p:pic>
      <p:pic>
        <p:nvPicPr>
          <p:cNvPr id="11" name="圖片 16">
            <a:extLst>
              <a:ext uri="{FF2B5EF4-FFF2-40B4-BE49-F238E27FC236}">
                <a16:creationId xmlns:a16="http://schemas.microsoft.com/office/drawing/2014/main" id="{7915CD19-5FAE-41D7-8138-90F234F875AF}"/>
              </a:ext>
            </a:extLst>
          </p:cNvPr>
          <p:cNvPicPr>
            <a:picLocks noChangeAspect="1"/>
          </p:cNvPicPr>
          <p:nvPr/>
        </p:nvPicPr>
        <p:blipFill>
          <a:blip r:embed="rId4"/>
          <a:stretch>
            <a:fillRect/>
          </a:stretch>
        </p:blipFill>
        <p:spPr>
          <a:xfrm>
            <a:off x="711680" y="2123479"/>
            <a:ext cx="3228435" cy="2153442"/>
          </a:xfrm>
          <a:prstGeom prst="rect">
            <a:avLst/>
          </a:prstGeom>
        </p:spPr>
      </p:pic>
      <p:sp>
        <p:nvSpPr>
          <p:cNvPr id="17" name="文字方塊 16">
            <a:extLst>
              <a:ext uri="{FF2B5EF4-FFF2-40B4-BE49-F238E27FC236}">
                <a16:creationId xmlns:a16="http://schemas.microsoft.com/office/drawing/2014/main" id="{C42C60F0-AD0D-48AE-86AA-701FBDD945C6}"/>
              </a:ext>
            </a:extLst>
          </p:cNvPr>
          <p:cNvSpPr txBox="1"/>
          <p:nvPr/>
        </p:nvSpPr>
        <p:spPr>
          <a:xfrm>
            <a:off x="905774" y="1623723"/>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透過手機掃描機身上QR Code</a:t>
            </a:r>
          </a:p>
        </p:txBody>
      </p:sp>
      <p:sp>
        <p:nvSpPr>
          <p:cNvPr id="21" name="文字方塊 20">
            <a:extLst>
              <a:ext uri="{FF2B5EF4-FFF2-40B4-BE49-F238E27FC236}">
                <a16:creationId xmlns:a16="http://schemas.microsoft.com/office/drawing/2014/main" id="{9FE2F0A8-0711-48A2-B886-07697F904A43}"/>
              </a:ext>
            </a:extLst>
          </p:cNvPr>
          <p:cNvSpPr txBox="1"/>
          <p:nvPr/>
        </p:nvSpPr>
        <p:spPr>
          <a:xfrm>
            <a:off x="4841882" y="1623723"/>
            <a:ext cx="347644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於桌機筆電上安裝Qfinder Pro，執行安裝</a:t>
            </a:r>
          </a:p>
        </p:txBody>
      </p:sp>
      <p:sp>
        <p:nvSpPr>
          <p:cNvPr id="3" name="橢圓 2">
            <a:extLst>
              <a:ext uri="{FF2B5EF4-FFF2-40B4-BE49-F238E27FC236}">
                <a16:creationId xmlns:a16="http://schemas.microsoft.com/office/drawing/2014/main" id="{291D76BF-D80E-4CB7-90D4-B82E235AC77E}"/>
              </a:ext>
            </a:extLst>
          </p:cNvPr>
          <p:cNvSpPr/>
          <p:nvPr/>
        </p:nvSpPr>
        <p:spPr>
          <a:xfrm>
            <a:off x="561424" y="1601453"/>
            <a:ext cx="278946" cy="278948"/>
          </a:xfrm>
          <a:prstGeom prst="ellipse">
            <a:avLst/>
          </a:prstGeom>
          <a:solidFill>
            <a:srgbClr val="75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a:solidFill>
                  <a:schemeClr val="tx1"/>
                </a:solidFill>
                <a:latin typeface="Arial" panose="020B0604020202020204" pitchFamily="34" charset="0"/>
                <a:ea typeface="微軟正黑體" panose="020B0604030504040204" pitchFamily="34" charset="-120"/>
                <a:cs typeface="Arial"/>
                <a:sym typeface="Arial" panose="020B0604020202020204" pitchFamily="34" charset="0"/>
              </a:rPr>
              <a:t>1</a:t>
            </a:r>
          </a:p>
        </p:txBody>
      </p:sp>
      <p:sp>
        <p:nvSpPr>
          <p:cNvPr id="9" name="橢圓 8">
            <a:extLst>
              <a:ext uri="{FF2B5EF4-FFF2-40B4-BE49-F238E27FC236}">
                <a16:creationId xmlns:a16="http://schemas.microsoft.com/office/drawing/2014/main" id="{F2EB07C6-F9F5-4450-9376-49863C6A84BE}"/>
              </a:ext>
            </a:extLst>
          </p:cNvPr>
          <p:cNvSpPr/>
          <p:nvPr/>
        </p:nvSpPr>
        <p:spPr>
          <a:xfrm>
            <a:off x="4522510" y="1601453"/>
            <a:ext cx="278946" cy="278948"/>
          </a:xfrm>
          <a:prstGeom prst="ellipse">
            <a:avLst/>
          </a:prstGeom>
          <a:solidFill>
            <a:srgbClr val="75FFFF"/>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zh-TW" altLang="en-US">
                <a:solidFill>
                  <a:schemeClr val="tx1"/>
                </a:solidFill>
                <a:latin typeface="Arial" panose="020B0604020202020204" pitchFamily="34" charset="0"/>
                <a:ea typeface="微軟正黑體" panose="020B0604030504040204" pitchFamily="34" charset="-120"/>
                <a:cs typeface="Arial"/>
                <a:sym typeface="Arial" panose="020B0604020202020204" pitchFamily="34" charset="0"/>
              </a:rPr>
              <a:t>2</a:t>
            </a:r>
          </a:p>
        </p:txBody>
      </p:sp>
    </p:spTree>
    <p:extLst>
      <p:ext uri="{BB962C8B-B14F-4D97-AF65-F5344CB8AC3E}">
        <p14:creationId xmlns:p14="http://schemas.microsoft.com/office/powerpoint/2010/main" val="896204945"/>
      </p:ext>
    </p:extLst>
  </p:cSld>
  <p:clrMapOvr>
    <a:masterClrMapping/>
  </p:clrMapOvr>
  <p:transition spd="slow">
    <p:fade thruBlk="1"/>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1E2AA45-927F-4233-B9CF-EB12176F4446}"/>
              </a:ext>
            </a:extLst>
          </p:cNvPr>
          <p:cNvSpPr>
            <a:spLocks noGrp="1"/>
          </p:cNvSpPr>
          <p:nvPr>
            <p:ph type="title"/>
          </p:nvPr>
        </p:nvSpPr>
        <p:spPr/>
        <p:txBody>
          <a:bodyPr>
            <a:normAutofit fontScale="90000"/>
          </a:bodyPr>
          <a:lstStyle/>
          <a:p>
            <a:r>
              <a:rPr lang="zh-TW" baseline="0">
                <a:latin typeface="Arial" panose="020B0604020202020204" pitchFamily="34" charset="0"/>
                <a:sym typeface="Arial" panose="020B0604020202020204" pitchFamily="34" charset="0"/>
              </a:rPr>
              <a:t>my</a:t>
            </a:r>
            <a:r>
              <a:rPr lang="en-US" altLang="zh-TW" baseline="0">
                <a:latin typeface="Arial" panose="020B0604020202020204" pitchFamily="34" charset="0"/>
                <a:sym typeface="Arial" panose="020B0604020202020204" pitchFamily="34" charset="0"/>
              </a:rPr>
              <a:t>QNAP</a:t>
            </a:r>
            <a:r>
              <a:rPr lang="zh-TW" baseline="0">
                <a:latin typeface="Arial" panose="020B0604020202020204" pitchFamily="34" charset="0"/>
                <a:sym typeface="Arial" panose="020B0604020202020204" pitchFamily="34" charset="0"/>
              </a:rPr>
              <a:t>cloud </a:t>
            </a:r>
            <a:r>
              <a:rPr lang="en-US" altLang="zh-TW">
                <a:latin typeface="Arial" panose="020B0604020202020204" pitchFamily="34" charset="0"/>
                <a:sym typeface="Arial" panose="020B0604020202020204" pitchFamily="34" charset="0"/>
              </a:rPr>
              <a:t>Link</a:t>
            </a:r>
            <a:r>
              <a:rPr lang="zh-TW" baseline="0">
                <a:latin typeface="Arial" panose="020B0604020202020204" pitchFamily="34" charset="0"/>
                <a:sym typeface="Arial" panose="020B0604020202020204" pitchFamily="34" charset="0"/>
              </a:rPr>
              <a:t>遠端連線服務</a:t>
            </a:r>
          </a:p>
        </p:txBody>
      </p:sp>
      <p:sp>
        <p:nvSpPr>
          <p:cNvPr id="3" name="文字方塊 2">
            <a:extLst>
              <a:ext uri="{FF2B5EF4-FFF2-40B4-BE49-F238E27FC236}">
                <a16:creationId xmlns:a16="http://schemas.microsoft.com/office/drawing/2014/main" id="{A273D2A7-F509-4399-B4F5-983AF7843885}"/>
              </a:ext>
            </a:extLst>
          </p:cNvPr>
          <p:cNvSpPr txBox="1"/>
          <p:nvPr/>
        </p:nvSpPr>
        <p:spPr>
          <a:xfrm>
            <a:off x="1083750" y="1651540"/>
            <a:ext cx="3594721" cy="99649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nSpc>
                <a:spcPct val="130000"/>
              </a:lnSpc>
            </a:pPr>
            <a:r>
              <a:rPr lang="en-US" altLang="zh-TW" sz="1600" err="1">
                <a:latin typeface="Arial" panose="020B0604020202020204" pitchFamily="34" charset="0"/>
                <a:ea typeface="微軟正黑體" panose="020B0604030504040204" pitchFamily="34" charset="-120"/>
                <a:sym typeface="Arial" panose="020B0604020202020204" pitchFamily="34" charset="0"/>
              </a:rPr>
              <a:t>myQNAPcloud</a:t>
            </a:r>
            <a:r>
              <a:rPr lang="en-US" altLang="zh-TW" sz="1600">
                <a:latin typeface="Arial" panose="020B0604020202020204" pitchFamily="34" charset="0"/>
                <a:ea typeface="微軟正黑體" panose="020B0604030504040204" pitchFamily="34" charset="-120"/>
                <a:sym typeface="Arial" panose="020B0604020202020204" pitchFamily="34" charset="0"/>
              </a:rPr>
              <a:t> Link </a:t>
            </a:r>
            <a:r>
              <a:rPr lang="zh-TW" altLang="en-US" sz="1600">
                <a:latin typeface="Arial" panose="020B0604020202020204" pitchFamily="34" charset="0"/>
                <a:ea typeface="微軟正黑體" panose="020B0604030504040204" pitchFamily="34" charset="-120"/>
                <a:sym typeface="Arial" panose="020B0604020202020204" pitchFamily="34" charset="0"/>
              </a:rPr>
              <a:t>提供便捷安全的遠端連線NAS服務，讓您隨時隨地輕鬆安全存取管理您的</a:t>
            </a:r>
            <a:r>
              <a:rPr lang="en-US" altLang="zh-TW" sz="1600">
                <a:latin typeface="Arial" panose="020B0604020202020204" pitchFamily="34" charset="0"/>
                <a:ea typeface="微軟正黑體" panose="020B0604030504040204" pitchFamily="34" charset="-120"/>
                <a:sym typeface="Arial" panose="020B0604020202020204" pitchFamily="34" charset="0"/>
              </a:rPr>
              <a:t>QNAP NAS。</a:t>
            </a:r>
            <a:endParaRPr lang="zh-TW" altLang="en-US" sz="1600">
              <a:latin typeface="Arial" panose="020B0604020202020204" pitchFamily="34" charset="0"/>
              <a:ea typeface="微軟正黑體" panose="020B0604030504040204" pitchFamily="34" charset="-120"/>
              <a:sym typeface="Arial" panose="020B0604020202020204" pitchFamily="34" charset="0"/>
            </a:endParaRPr>
          </a:p>
        </p:txBody>
      </p:sp>
      <p:pic>
        <p:nvPicPr>
          <p:cNvPr id="4" name="圖片 4">
            <a:extLst>
              <a:ext uri="{FF2B5EF4-FFF2-40B4-BE49-F238E27FC236}">
                <a16:creationId xmlns:a16="http://schemas.microsoft.com/office/drawing/2014/main" id="{1A9ACCB7-B53E-4C46-8404-42AA7F9ECF4B}"/>
              </a:ext>
            </a:extLst>
          </p:cNvPr>
          <p:cNvPicPr>
            <a:picLocks noChangeAspect="1"/>
          </p:cNvPicPr>
          <p:nvPr/>
        </p:nvPicPr>
        <p:blipFill>
          <a:blip r:embed="rId3"/>
          <a:stretch>
            <a:fillRect/>
          </a:stretch>
        </p:blipFill>
        <p:spPr>
          <a:xfrm>
            <a:off x="1694450" y="2648031"/>
            <a:ext cx="6131466" cy="2513608"/>
          </a:xfrm>
          <a:prstGeom prst="rect">
            <a:avLst/>
          </a:prstGeom>
        </p:spPr>
      </p:pic>
      <p:grpSp>
        <p:nvGrpSpPr>
          <p:cNvPr id="11" name="群組 10">
            <a:extLst>
              <a:ext uri="{FF2B5EF4-FFF2-40B4-BE49-F238E27FC236}">
                <a16:creationId xmlns:a16="http://schemas.microsoft.com/office/drawing/2014/main" id="{D3C64C8B-3A1D-4C08-9959-E1C9421D1385}"/>
              </a:ext>
            </a:extLst>
          </p:cNvPr>
          <p:cNvGrpSpPr/>
          <p:nvPr/>
        </p:nvGrpSpPr>
        <p:grpSpPr>
          <a:xfrm>
            <a:off x="5326067" y="1613440"/>
            <a:ext cx="983841" cy="958310"/>
            <a:chOff x="6852433" y="1613440"/>
            <a:chExt cx="1214438" cy="1182923"/>
          </a:xfrm>
        </p:grpSpPr>
        <p:sp>
          <p:nvSpPr>
            <p:cNvPr id="9" name="矩形: 圓角 8">
              <a:extLst>
                <a:ext uri="{FF2B5EF4-FFF2-40B4-BE49-F238E27FC236}">
                  <a16:creationId xmlns:a16="http://schemas.microsoft.com/office/drawing/2014/main" id="{02AF204A-79A4-40C2-98B5-CD1F8CAE6D12}"/>
                </a:ext>
              </a:extLst>
            </p:cNvPr>
            <p:cNvSpPr/>
            <p:nvPr/>
          </p:nvSpPr>
          <p:spPr>
            <a:xfrm>
              <a:off x="6867624" y="1613440"/>
              <a:ext cx="1168349" cy="1182923"/>
            </a:xfrm>
            <a:prstGeom prst="roundRect">
              <a:avLst/>
            </a:prstGeom>
            <a:solidFill>
              <a:srgbClr val="CFD7E3"/>
            </a:solidFill>
            <a:ln>
              <a:noFill/>
            </a:ln>
            <a:effectLst>
              <a:outerShdw blurRad="254000" dist="190500" dir="8100000" algn="tr" rotWithShape="0">
                <a:prstClr val="black">
                  <a:alpha val="37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5" name="圖片 5">
              <a:extLst>
                <a:ext uri="{FF2B5EF4-FFF2-40B4-BE49-F238E27FC236}">
                  <a16:creationId xmlns:a16="http://schemas.microsoft.com/office/drawing/2014/main" id="{4AEC0672-2748-4865-B372-5B4E7A29E621}"/>
                </a:ext>
              </a:extLst>
            </p:cNvPr>
            <p:cNvPicPr>
              <a:picLocks noChangeAspect="1"/>
            </p:cNvPicPr>
            <p:nvPr/>
          </p:nvPicPr>
          <p:blipFill>
            <a:blip r:embed="rId4">
              <a:biLevel thresh="75000"/>
            </a:blip>
            <a:stretch>
              <a:fillRect/>
            </a:stretch>
          </p:blipFill>
          <p:spPr>
            <a:xfrm>
              <a:off x="6852433" y="1811994"/>
              <a:ext cx="1214438" cy="785813"/>
            </a:xfrm>
            <a:prstGeom prst="rect">
              <a:avLst/>
            </a:prstGeom>
          </p:spPr>
        </p:pic>
      </p:grpSp>
      <p:sp>
        <p:nvSpPr>
          <p:cNvPr id="6" name="文字方塊 5">
            <a:extLst>
              <a:ext uri="{FF2B5EF4-FFF2-40B4-BE49-F238E27FC236}">
                <a16:creationId xmlns:a16="http://schemas.microsoft.com/office/drawing/2014/main" id="{E3134DAC-CC28-49C3-B4D7-13F447446E84}"/>
              </a:ext>
            </a:extLst>
          </p:cNvPr>
          <p:cNvSpPr txBox="1"/>
          <p:nvPr/>
        </p:nvSpPr>
        <p:spPr>
          <a:xfrm>
            <a:off x="4896445" y="2779237"/>
            <a:ext cx="1687712" cy="25391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US" altLang="zh-TW" sz="1200">
                <a:latin typeface="Arial" panose="020B0604020202020204" pitchFamily="34" charset="0"/>
                <a:ea typeface="微軟正黑體" panose="020B0604030504040204" pitchFamily="34" charset="-120"/>
                <a:sym typeface="Arial" panose="020B0604020202020204" pitchFamily="34" charset="0"/>
              </a:rPr>
              <a:t>SSL </a:t>
            </a:r>
            <a:r>
              <a:rPr lang="zh-TW" altLang="en-US" sz="1200">
                <a:latin typeface="Arial" panose="020B0604020202020204" pitchFamily="34" charset="0"/>
                <a:ea typeface="微軟正黑體" panose="020B0604030504040204" pitchFamily="34" charset="-120"/>
                <a:sym typeface="Arial" panose="020B0604020202020204" pitchFamily="34" charset="0"/>
              </a:rPr>
              <a:t>憑證，安全連線</a:t>
            </a:r>
            <a:endParaRPr lang="en-US" altLang="zh-TW" sz="1200">
              <a:latin typeface="Arial" panose="020B0604020202020204" pitchFamily="34" charset="0"/>
              <a:ea typeface="微軟正黑體" panose="020B0604030504040204" pitchFamily="34" charset="-120"/>
              <a:sym typeface="Arial" panose="020B0604020202020204" pitchFamily="34" charset="0"/>
            </a:endParaRPr>
          </a:p>
        </p:txBody>
      </p:sp>
      <p:grpSp>
        <p:nvGrpSpPr>
          <p:cNvPr id="12" name="群組 11">
            <a:extLst>
              <a:ext uri="{FF2B5EF4-FFF2-40B4-BE49-F238E27FC236}">
                <a16:creationId xmlns:a16="http://schemas.microsoft.com/office/drawing/2014/main" id="{F746AAC0-A19A-4D4B-BFA1-70D3855D6B28}"/>
              </a:ext>
            </a:extLst>
          </p:cNvPr>
          <p:cNvGrpSpPr/>
          <p:nvPr/>
        </p:nvGrpSpPr>
        <p:grpSpPr>
          <a:xfrm>
            <a:off x="6584157" y="1613439"/>
            <a:ext cx="1139213" cy="958310"/>
            <a:chOff x="6746915" y="3308287"/>
            <a:chExt cx="1406227" cy="1182923"/>
          </a:xfrm>
        </p:grpSpPr>
        <p:sp>
          <p:nvSpPr>
            <p:cNvPr id="10" name="矩形: 圓角 9">
              <a:extLst>
                <a:ext uri="{FF2B5EF4-FFF2-40B4-BE49-F238E27FC236}">
                  <a16:creationId xmlns:a16="http://schemas.microsoft.com/office/drawing/2014/main" id="{B096A0ED-EAC4-475C-8420-3F4DCEEAFD6C}"/>
                </a:ext>
              </a:extLst>
            </p:cNvPr>
            <p:cNvSpPr/>
            <p:nvPr/>
          </p:nvSpPr>
          <p:spPr>
            <a:xfrm>
              <a:off x="6867624" y="3308287"/>
              <a:ext cx="1168349" cy="1182923"/>
            </a:xfrm>
            <a:prstGeom prst="roundRect">
              <a:avLst/>
            </a:prstGeom>
            <a:solidFill>
              <a:srgbClr val="CFD7E3"/>
            </a:solidFill>
            <a:ln>
              <a:noFill/>
            </a:ln>
            <a:effectLst>
              <a:outerShdw blurRad="254000" dist="190500" dir="8100000" algn="tr" rotWithShape="0">
                <a:prstClr val="black">
                  <a:alpha val="37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7" name="圖片 7" descr="一張含有 光 的圖片&#10;&#10;自動產生的描述">
              <a:extLst>
                <a:ext uri="{FF2B5EF4-FFF2-40B4-BE49-F238E27FC236}">
                  <a16:creationId xmlns:a16="http://schemas.microsoft.com/office/drawing/2014/main" id="{9F7C7DA2-DC12-416D-AEEB-91A136253C77}"/>
                </a:ext>
              </a:extLst>
            </p:cNvPr>
            <p:cNvPicPr>
              <a:picLocks noChangeAspect="1"/>
            </p:cNvPicPr>
            <p:nvPr/>
          </p:nvPicPr>
          <p:blipFill>
            <a:blip r:embed="rId5">
              <a:biLevel thresh="75000"/>
            </a:blip>
            <a:stretch>
              <a:fillRect/>
            </a:stretch>
          </p:blipFill>
          <p:spPr>
            <a:xfrm>
              <a:off x="6746915" y="3450609"/>
              <a:ext cx="1406227" cy="909911"/>
            </a:xfrm>
            <a:prstGeom prst="rect">
              <a:avLst/>
            </a:prstGeom>
          </p:spPr>
        </p:pic>
      </p:grpSp>
      <p:sp>
        <p:nvSpPr>
          <p:cNvPr id="8" name="文字方塊 7">
            <a:extLst>
              <a:ext uri="{FF2B5EF4-FFF2-40B4-BE49-F238E27FC236}">
                <a16:creationId xmlns:a16="http://schemas.microsoft.com/office/drawing/2014/main" id="{4E540557-4EBB-45EC-A19B-192B59D0661E}"/>
              </a:ext>
            </a:extLst>
          </p:cNvPr>
          <p:cNvSpPr txBox="1"/>
          <p:nvPr/>
        </p:nvSpPr>
        <p:spPr>
          <a:xfrm>
            <a:off x="6372538" y="2779236"/>
            <a:ext cx="1687712" cy="25391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zh-TW" altLang="en-US" sz="1200">
                <a:latin typeface="Arial" panose="020B0604020202020204" pitchFamily="34" charset="0"/>
                <a:ea typeface="微軟正黑體" panose="020B0604030504040204" pitchFamily="34" charset="-120"/>
                <a:sym typeface="Arial" panose="020B0604020202020204" pitchFamily="34" charset="0"/>
              </a:rPr>
              <a:t>存取權限控管</a:t>
            </a:r>
            <a:endParaRPr lang="en-US" altLang="zh-TW" sz="1200">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2772630701"/>
      </p:ext>
    </p:extLst>
  </p:cSld>
  <p:clrMapOvr>
    <a:masterClrMapping/>
  </p:clrMapOvr>
  <p:transition spd="slow">
    <p:fade thruBlk="1"/>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標題 3"/>
          <p:cNvSpPr>
            <a:spLocks noGrp="1"/>
          </p:cNvSpPr>
          <p:nvPr>
            <p:ph type="title"/>
          </p:nvPr>
        </p:nvSpPr>
        <p:spPr/>
        <p:txBody>
          <a:bodyPr>
            <a:normAutofit fontScale="90000"/>
          </a:bodyPr>
          <a:lstStyle/>
          <a:p>
            <a:r>
              <a:rPr lang="zh-TW" altLang="en-US">
                <a:latin typeface="Arial" panose="020B0604020202020204" pitchFamily="34" charset="0"/>
                <a:sym typeface="Arial" panose="020B0604020202020204" pitchFamily="34" charset="0"/>
              </a:rPr>
              <a:t>支援高速</a:t>
            </a:r>
            <a:r>
              <a:rPr lang="en-US" altLang="zh-TW">
                <a:latin typeface="Arial" panose="020B0604020202020204" pitchFamily="34" charset="0"/>
                <a:sym typeface="Arial" panose="020B0604020202020204" pitchFamily="34" charset="0"/>
              </a:rPr>
              <a:t>VPN</a:t>
            </a:r>
            <a:r>
              <a:rPr lang="zh-TW" altLang="en-US">
                <a:latin typeface="Arial" panose="020B0604020202020204" pitchFamily="34" charset="0"/>
                <a:sym typeface="Arial" panose="020B0604020202020204" pitchFamily="34" charset="0"/>
              </a:rPr>
              <a:t> </a:t>
            </a:r>
            <a:r>
              <a:rPr lang="en-US" altLang="zh-TW" err="1">
                <a:latin typeface="Arial" panose="020B0604020202020204" pitchFamily="34" charset="0"/>
                <a:sym typeface="Arial" panose="020B0604020202020204" pitchFamily="34" charset="0"/>
              </a:rPr>
              <a:t>WireGuard</a:t>
            </a:r>
            <a:r>
              <a:rPr lang="zh-TW" altLang="en-US">
                <a:latin typeface="Arial" panose="020B0604020202020204" pitchFamily="34" charset="0"/>
                <a:sym typeface="Arial" panose="020B0604020202020204" pitchFamily="34" charset="0"/>
              </a:rPr>
              <a:t>解決方案</a:t>
            </a:r>
          </a:p>
        </p:txBody>
      </p:sp>
      <p:sp>
        <p:nvSpPr>
          <p:cNvPr id="5" name="內容版面配置區 4"/>
          <p:cNvSpPr>
            <a:spLocks noGrp="1"/>
          </p:cNvSpPr>
          <p:nvPr>
            <p:ph idx="4294967295"/>
          </p:nvPr>
        </p:nvSpPr>
        <p:spPr>
          <a:xfrm>
            <a:off x="719999" y="2638910"/>
            <a:ext cx="3177924" cy="2102423"/>
          </a:xfrm>
        </p:spPr>
        <p:txBody>
          <a:bodyPr/>
          <a:lstStyle/>
          <a:p>
            <a:r>
              <a:rPr lang="en-US" altLang="zh-TW" sz="1600" err="1">
                <a:latin typeface="Arial" panose="020B0604020202020204" pitchFamily="34" charset="0"/>
                <a:ea typeface="微軟正黑體" panose="020B0604030504040204" pitchFamily="34" charset="-120"/>
                <a:sym typeface="Arial" panose="020B0604020202020204" pitchFamily="34" charset="0"/>
              </a:rPr>
              <a:t>WireGuard</a:t>
            </a:r>
            <a:r>
              <a:rPr lang="en-US" altLang="zh-TW" sz="1600">
                <a:latin typeface="Arial" panose="020B0604020202020204" pitchFamily="34" charset="0"/>
                <a:ea typeface="微軟正黑體" panose="020B0604030504040204" pitchFamily="34" charset="-120"/>
                <a:sym typeface="Arial" panose="020B0604020202020204" pitchFamily="34" charset="0"/>
              </a:rPr>
              <a:t>®</a:t>
            </a:r>
            <a:r>
              <a:rPr lang="zh-TW" altLang="en-US" sz="1600">
                <a:latin typeface="Arial" panose="020B0604020202020204" pitchFamily="34" charset="0"/>
                <a:ea typeface="微軟正黑體" panose="020B0604030504040204" pitchFamily="34" charset="-120"/>
                <a:sym typeface="Arial" panose="020B0604020202020204" pitchFamily="34" charset="0"/>
              </a:rPr>
              <a:t>提供更快的點對點</a:t>
            </a:r>
            <a:r>
              <a:rPr lang="en-US" altLang="zh-TW" sz="1600">
                <a:latin typeface="Arial" panose="020B0604020202020204" pitchFamily="34" charset="0"/>
                <a:ea typeface="微軟正黑體" panose="020B0604030504040204" pitchFamily="34" charset="-120"/>
                <a:sym typeface="Arial" panose="020B0604020202020204" pitchFamily="34" charset="0"/>
              </a:rPr>
              <a:t>VPN </a:t>
            </a:r>
            <a:r>
              <a:rPr lang="zh-TW" altLang="en-US" sz="1600">
                <a:latin typeface="Arial" panose="020B0604020202020204" pitchFamily="34" charset="0"/>
                <a:ea typeface="微軟正黑體" panose="020B0604030504040204" pitchFamily="34" charset="-120"/>
                <a:sym typeface="Arial" panose="020B0604020202020204" pitchFamily="34" charset="0"/>
              </a:rPr>
              <a:t>連線</a:t>
            </a:r>
            <a:endParaRPr lang="en-US" altLang="zh-TW" sz="1600">
              <a:latin typeface="Arial" panose="020B0604020202020204" pitchFamily="34" charset="0"/>
              <a:ea typeface="微軟正黑體" panose="020B0604030504040204" pitchFamily="34" charset="-120"/>
              <a:sym typeface="Arial" panose="020B0604020202020204" pitchFamily="34" charset="0"/>
            </a:endParaRPr>
          </a:p>
          <a:p>
            <a:r>
              <a:rPr lang="en-US" altLang="zh-TW" sz="1600">
                <a:latin typeface="Arial" panose="020B0604020202020204" pitchFamily="34" charset="0"/>
                <a:ea typeface="微軟正黑體" panose="020B0604030504040204" pitchFamily="34" charset="-120"/>
                <a:sym typeface="Arial" panose="020B0604020202020204" pitchFamily="34" charset="0"/>
              </a:rPr>
              <a:t>QVPN</a:t>
            </a:r>
            <a:r>
              <a:rPr lang="zh-TW" altLang="en-US" sz="1600">
                <a:latin typeface="Arial" panose="020B0604020202020204" pitchFamily="34" charset="0"/>
                <a:ea typeface="微軟正黑體" panose="020B0604030504040204" pitchFamily="34" charset="-120"/>
                <a:sym typeface="Arial" panose="020B0604020202020204" pitchFamily="34" charset="0"/>
              </a:rPr>
              <a:t> </a:t>
            </a:r>
            <a:r>
              <a:rPr lang="en-US" altLang="zh-TW" sz="1600">
                <a:latin typeface="Arial" panose="020B0604020202020204" pitchFamily="34" charset="0"/>
                <a:ea typeface="微軟正黑體" panose="020B0604030504040204" pitchFamily="34" charset="-120"/>
                <a:sym typeface="Arial" panose="020B0604020202020204" pitchFamily="34" charset="0"/>
              </a:rPr>
              <a:t>service</a:t>
            </a:r>
            <a:r>
              <a:rPr lang="zh-TW" altLang="en-US" sz="1600">
                <a:latin typeface="Arial" panose="020B0604020202020204" pitchFamily="34" charset="0"/>
                <a:ea typeface="微軟正黑體" panose="020B0604030504040204" pitchFamily="34" charset="-120"/>
                <a:sym typeface="Arial" panose="020B0604020202020204" pitchFamily="34" charset="0"/>
              </a:rPr>
              <a:t>可為</a:t>
            </a:r>
            <a:r>
              <a:rPr lang="en-US" altLang="zh-TW" sz="1600" err="1">
                <a:latin typeface="Arial" panose="020B0604020202020204" pitchFamily="34" charset="0"/>
                <a:ea typeface="微軟正黑體" panose="020B0604030504040204" pitchFamily="34" charset="-120"/>
                <a:sym typeface="Arial" panose="020B0604020202020204" pitchFamily="34" charset="0"/>
              </a:rPr>
              <a:t>WireGuard</a:t>
            </a:r>
            <a:r>
              <a:rPr lang="en-US" altLang="zh-TW" sz="1600">
                <a:latin typeface="Arial" panose="020B0604020202020204" pitchFamily="34" charset="0"/>
                <a:ea typeface="微軟正黑體" panose="020B0604030504040204" pitchFamily="34" charset="-120"/>
                <a:sym typeface="Arial" panose="020B0604020202020204" pitchFamily="34" charset="0"/>
              </a:rPr>
              <a:t> server/client</a:t>
            </a:r>
          </a:p>
          <a:p>
            <a:r>
              <a:rPr lang="zh-TW" altLang="en-US" sz="1600">
                <a:latin typeface="Arial" panose="020B0604020202020204" pitchFamily="34" charset="0"/>
                <a:ea typeface="微軟正黑體" panose="020B0604030504040204" pitchFamily="34" charset="-120"/>
                <a:sym typeface="Arial" panose="020B0604020202020204" pitchFamily="34" charset="0"/>
              </a:rPr>
              <a:t>搭配</a:t>
            </a:r>
            <a:r>
              <a:rPr lang="en-US" altLang="zh-TW" sz="1600" err="1">
                <a:latin typeface="Arial" panose="020B0604020202020204" pitchFamily="34" charset="0"/>
                <a:ea typeface="微軟正黑體" panose="020B0604030504040204" pitchFamily="34" charset="-120"/>
                <a:sym typeface="Arial" panose="020B0604020202020204" pitchFamily="34" charset="0"/>
              </a:rPr>
              <a:t>WireGuard</a:t>
            </a:r>
            <a:r>
              <a:rPr lang="zh-TW" altLang="en-US" sz="1600">
                <a:latin typeface="Arial" panose="020B0604020202020204" pitchFamily="34" charset="0"/>
                <a:ea typeface="微軟正黑體" panose="020B0604030504040204" pitchFamily="34" charset="-120"/>
                <a:sym typeface="Arial" panose="020B0604020202020204" pitchFamily="34" charset="0"/>
              </a:rPr>
              <a:t>支援的</a:t>
            </a:r>
            <a:r>
              <a:rPr lang="en-US" altLang="zh-TW" sz="1600">
                <a:latin typeface="Arial" panose="020B0604020202020204" pitchFamily="34" charset="0"/>
                <a:ea typeface="微軟正黑體" panose="020B0604030504040204" pitchFamily="34" charset="-120"/>
                <a:sym typeface="Arial" panose="020B0604020202020204" pitchFamily="34" charset="0"/>
              </a:rPr>
              <a:t>mobile APP</a:t>
            </a:r>
            <a:r>
              <a:rPr lang="zh-TW" altLang="en-US" sz="1600">
                <a:latin typeface="Arial" panose="020B0604020202020204" pitchFamily="34" charset="0"/>
                <a:ea typeface="微軟正黑體" panose="020B0604030504040204" pitchFamily="34" charset="-120"/>
                <a:sym typeface="Arial" panose="020B0604020202020204" pitchFamily="34" charset="0"/>
              </a:rPr>
              <a:t>讓行動裝置也可跟</a:t>
            </a:r>
            <a:r>
              <a:rPr lang="en-US" altLang="zh-TW" sz="1600">
                <a:latin typeface="Arial" panose="020B0604020202020204" pitchFamily="34" charset="0"/>
                <a:ea typeface="微軟正黑體" panose="020B0604030504040204" pitchFamily="34" charset="-120"/>
                <a:sym typeface="Arial" panose="020B0604020202020204" pitchFamily="34" charset="0"/>
              </a:rPr>
              <a:t>NAS</a:t>
            </a:r>
            <a:r>
              <a:rPr lang="zh-TW" altLang="en-US" sz="1600">
                <a:latin typeface="Arial" panose="020B0604020202020204" pitchFamily="34" charset="0"/>
                <a:ea typeface="微軟正黑體" panose="020B0604030504040204" pitchFamily="34" charset="-120"/>
                <a:sym typeface="Arial" panose="020B0604020202020204" pitchFamily="34" charset="0"/>
              </a:rPr>
              <a:t>進行高速</a:t>
            </a:r>
            <a:r>
              <a:rPr lang="en-US" altLang="zh-TW" sz="1600">
                <a:latin typeface="Arial" panose="020B0604020202020204" pitchFamily="34" charset="0"/>
                <a:ea typeface="微軟正黑體" panose="020B0604030504040204" pitchFamily="34" charset="-120"/>
                <a:sym typeface="Arial" panose="020B0604020202020204" pitchFamily="34" charset="0"/>
              </a:rPr>
              <a:t>VPN</a:t>
            </a:r>
            <a:r>
              <a:rPr lang="zh-TW" altLang="en-US" sz="1600">
                <a:latin typeface="Arial" panose="020B0604020202020204" pitchFamily="34" charset="0"/>
                <a:ea typeface="微軟正黑體" panose="020B0604030504040204" pitchFamily="34" charset="-120"/>
                <a:sym typeface="Arial" panose="020B0604020202020204" pitchFamily="34" charset="0"/>
              </a:rPr>
              <a:t>連線</a:t>
            </a:r>
          </a:p>
        </p:txBody>
      </p:sp>
      <p:pic>
        <p:nvPicPr>
          <p:cNvPr id="6" name="圖片 5"/>
          <p:cNvPicPr>
            <a:picLocks noChangeAspect="1"/>
          </p:cNvPicPr>
          <p:nvPr/>
        </p:nvPicPr>
        <p:blipFill>
          <a:blip r:embed="rId3"/>
          <a:stretch>
            <a:fillRect/>
          </a:stretch>
        </p:blipFill>
        <p:spPr>
          <a:xfrm>
            <a:off x="4329639" y="937164"/>
            <a:ext cx="4094361" cy="1817692"/>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8" name="圖片 7"/>
          <p:cNvPicPr>
            <a:picLocks noChangeAspect="1"/>
          </p:cNvPicPr>
          <p:nvPr/>
        </p:nvPicPr>
        <p:blipFill>
          <a:blip r:embed="rId4"/>
          <a:stretch>
            <a:fillRect/>
          </a:stretch>
        </p:blipFill>
        <p:spPr>
          <a:xfrm>
            <a:off x="6915243" y="2853821"/>
            <a:ext cx="1508758" cy="2289679"/>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7" name="圖片 6"/>
          <p:cNvPicPr>
            <a:picLocks noChangeAspect="1"/>
          </p:cNvPicPr>
          <p:nvPr/>
        </p:nvPicPr>
        <p:blipFill>
          <a:blip r:embed="rId5"/>
          <a:stretch>
            <a:fillRect/>
          </a:stretch>
        </p:blipFill>
        <p:spPr>
          <a:xfrm>
            <a:off x="4329640" y="2853822"/>
            <a:ext cx="2429204" cy="2299956"/>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2" name="圖片 6" descr="一張含有 文字, 標誌, 室外 的圖片&#10;&#10;自動產生的描述">
            <a:extLst>
              <a:ext uri="{FF2B5EF4-FFF2-40B4-BE49-F238E27FC236}">
                <a16:creationId xmlns:a16="http://schemas.microsoft.com/office/drawing/2014/main" id="{7185F2DF-B57D-41A7-B901-58922B639433}"/>
              </a:ext>
            </a:extLst>
          </p:cNvPr>
          <p:cNvPicPr>
            <a:picLocks noChangeAspect="1"/>
          </p:cNvPicPr>
          <p:nvPr/>
        </p:nvPicPr>
        <p:blipFill rotWithShape="1">
          <a:blip r:embed="rId6"/>
          <a:srcRect l="13500" t="4737" r="6500" b="13684"/>
          <a:stretch/>
        </p:blipFill>
        <p:spPr>
          <a:xfrm>
            <a:off x="2469960" y="1408459"/>
            <a:ext cx="1128186" cy="1090751"/>
          </a:xfrm>
          <a:prstGeom prst="roundRect">
            <a:avLst>
              <a:gd name="adj" fmla="val 16667"/>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1" name="圖片 10">
            <a:extLst>
              <a:ext uri="{FF2B5EF4-FFF2-40B4-BE49-F238E27FC236}">
                <a16:creationId xmlns:a16="http://schemas.microsoft.com/office/drawing/2014/main" id="{3C981B97-AF51-4566-9F86-F95FA9BFF97F}"/>
              </a:ext>
            </a:extLst>
          </p:cNvPr>
          <p:cNvPicPr>
            <a:picLocks noChangeAspect="1"/>
          </p:cNvPicPr>
          <p:nvPr/>
        </p:nvPicPr>
        <p:blipFill>
          <a:blip r:embed="rId7"/>
          <a:stretch>
            <a:fillRect/>
          </a:stretch>
        </p:blipFill>
        <p:spPr>
          <a:xfrm>
            <a:off x="1218210" y="1408459"/>
            <a:ext cx="1090751" cy="1090751"/>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bevelT/>
            <a:bevelB/>
            <a:contourClr>
              <a:srgbClr val="969696"/>
            </a:contourClr>
          </a:sp3d>
        </p:spPr>
      </p:pic>
    </p:spTree>
    <p:extLst>
      <p:ext uri="{BB962C8B-B14F-4D97-AF65-F5344CB8AC3E}">
        <p14:creationId xmlns:p14="http://schemas.microsoft.com/office/powerpoint/2010/main" val="812380421"/>
      </p:ext>
    </p:extLst>
  </p:cSld>
  <p:clrMapOvr>
    <a:masterClrMapping/>
  </p:clrMapOvr>
  <p:transition spd="slow">
    <p:fade thruBlk="1"/>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719999" y="1117600"/>
            <a:ext cx="3962068" cy="3064933"/>
          </a:xfrm>
        </p:spPr>
        <p:txBody>
          <a:bodyPr/>
          <a:lstStyle/>
          <a:p>
            <a:pPr marL="369570" lvl="1" algn="l">
              <a:spcBef>
                <a:spcPts val="375"/>
              </a:spcBef>
            </a:pPr>
            <a:r>
              <a:rPr lang="en-US" sz="4400">
                <a:solidFill>
                  <a:schemeClr val="bg1"/>
                </a:solidFill>
                <a:latin typeface="Arial" panose="020B0604020202020204" pitchFamily="34" charset="0"/>
                <a:ea typeface="微軟正黑體" panose="020B0604030504040204" pitchFamily="34" charset="-120"/>
                <a:sym typeface="Arial" panose="020B0604020202020204" pitchFamily="34" charset="0"/>
              </a:rPr>
              <a:t>HBS3 </a:t>
            </a:r>
            <a:r>
              <a:rPr lang="zh-CN" altLang="en-US" sz="4400">
                <a:solidFill>
                  <a:schemeClr val="bg1"/>
                </a:solidFill>
                <a:latin typeface="Arial" panose="020B0604020202020204" pitchFamily="34" charset="0"/>
                <a:ea typeface="微軟正黑體" panose="020B0604030504040204" pitchFamily="34" charset="-120"/>
                <a:sym typeface="Arial" panose="020B0604020202020204" pitchFamily="34" charset="0"/>
              </a:rPr>
              <a:t>資料保護</a:t>
            </a:r>
            <a:r>
              <a:rPr lang="en-US" sz="4400">
                <a:solidFill>
                  <a:schemeClr val="bg1"/>
                </a:solidFill>
                <a:latin typeface="Arial" panose="020B0604020202020204" pitchFamily="34" charset="0"/>
                <a:ea typeface="微軟正黑體" panose="020B0604030504040204" pitchFamily="34" charset="-120"/>
                <a:sym typeface="Arial" panose="020B0604020202020204" pitchFamily="34" charset="0"/>
              </a:rPr>
              <a:t>/</a:t>
            </a:r>
            <a:r>
              <a:rPr lang="zh-CN" altLang="en-US" sz="4400">
                <a:solidFill>
                  <a:schemeClr val="bg1"/>
                </a:solidFill>
                <a:latin typeface="Arial" panose="020B0604020202020204" pitchFamily="34" charset="0"/>
                <a:ea typeface="微軟正黑體" panose="020B0604030504040204" pitchFamily="34" charset="-120"/>
                <a:sym typeface="Arial" panose="020B0604020202020204" pitchFamily="34" charset="0"/>
              </a:rPr>
              <a:t>同步/還原</a:t>
            </a:r>
            <a:endParaRPr lang="en-US" sz="4400">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endParaRPr lang="en-US" altLang="zh-TW">
              <a:latin typeface="Arial" panose="020B0604020202020204" pitchFamily="34" charset="0"/>
              <a:sym typeface="Arial" panose="020B0604020202020204" pitchFamily="34" charset="0"/>
            </a:endParaRPr>
          </a:p>
        </p:txBody>
      </p:sp>
      <p:sp>
        <p:nvSpPr>
          <p:cNvPr id="3" name="副標題 2"/>
          <p:cNvSpPr>
            <a:spLocks noGrp="1"/>
          </p:cNvSpPr>
          <p:nvPr>
            <p:ph type="subTitle" idx="4294967295"/>
          </p:nvPr>
        </p:nvSpPr>
        <p:spPr>
          <a:xfrm>
            <a:off x="1166800" y="3066011"/>
            <a:ext cx="2907600" cy="468000"/>
          </a:xfrm>
        </p:spPr>
        <p:txBody>
          <a:bodyPr/>
          <a:lstStyle/>
          <a:p>
            <a:pPr marL="0" indent="0" algn="l">
              <a:lnSpc>
                <a:spcPct val="130000"/>
              </a:lnSpc>
              <a:buNone/>
            </a:pPr>
            <a:r>
              <a:rPr lang="zh-TW">
                <a:solidFill>
                  <a:schemeClr val="bg1"/>
                </a:solidFill>
                <a:latin typeface="Arial" panose="020B0604020202020204" pitchFamily="34" charset="0"/>
                <a:ea typeface="微軟正黑體" panose="020B0604030504040204" pitchFamily="34" charset="-120"/>
                <a:sym typeface="Arial" panose="020B0604020202020204" pitchFamily="34" charset="0"/>
              </a:rPr>
              <a:t>Hybrid Backup Sync </a:t>
            </a:r>
            <a:endPar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marL="0" indent="0" algn="l">
              <a:lnSpc>
                <a:spcPct val="130000"/>
              </a:lnSpc>
              <a:buNone/>
            </a:pPr>
            <a:r>
              <a:rPr lang="zh-TW">
                <a:solidFill>
                  <a:schemeClr val="bg1"/>
                </a:solidFill>
                <a:latin typeface="Arial" panose="020B0604020202020204" pitchFamily="34" charset="0"/>
                <a:ea typeface="微軟正黑體" panose="020B0604030504040204" pitchFamily="34" charset="-120"/>
                <a:sym typeface="Arial" panose="020B0604020202020204" pitchFamily="34" charset="0"/>
              </a:rPr>
              <a:t>(混合型備份與同步中心)</a:t>
            </a:r>
          </a:p>
        </p:txBody>
      </p:sp>
    </p:spTree>
    <p:extLst>
      <p:ext uri="{BB962C8B-B14F-4D97-AF65-F5344CB8AC3E}">
        <p14:creationId xmlns:p14="http://schemas.microsoft.com/office/powerpoint/2010/main" val="1152308978"/>
      </p:ext>
    </p:extLst>
  </p:cSld>
  <p:clrMapOvr>
    <a:masterClrMapping/>
  </p:clrMapOvr>
  <p:transition spd="slow">
    <p:fade thruBlk="1"/>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3" descr="一張含有 文字, 名片, 美工圖案, 向量圖形 的圖片&#10;&#10;自動產生的描述" hidden="1">
            <a:extLst>
              <a:ext uri="{FF2B5EF4-FFF2-40B4-BE49-F238E27FC236}">
                <a16:creationId xmlns:a16="http://schemas.microsoft.com/office/drawing/2014/main" id="{8415578A-9018-4063-8922-F3B2812FF879}"/>
              </a:ext>
            </a:extLst>
          </p:cNvPr>
          <p:cNvPicPr>
            <a:picLocks noChangeAspect="1"/>
          </p:cNvPicPr>
          <p:nvPr/>
        </p:nvPicPr>
        <p:blipFill>
          <a:blip r:embed="rId3"/>
          <a:stretch>
            <a:fillRect/>
          </a:stretch>
        </p:blipFill>
        <p:spPr>
          <a:xfrm>
            <a:off x="5761637" y="2376847"/>
            <a:ext cx="2257425" cy="2028825"/>
          </a:xfrm>
          <a:prstGeom prst="rect">
            <a:avLst/>
          </a:prstGeom>
        </p:spPr>
      </p:pic>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p:txBody>
          <a:bodyPr/>
          <a:lstStyle/>
          <a:p>
            <a:r>
              <a:rPr lang="zh-TW" altLang="en-US">
                <a:latin typeface="Arial" panose="020B0604020202020204" pitchFamily="34" charset="0"/>
                <a:sym typeface="Arial" panose="020B0604020202020204" pitchFamily="34" charset="0"/>
              </a:rPr>
              <a:t>HBS3 備份策略三步驟</a:t>
            </a:r>
          </a:p>
        </p:txBody>
      </p:sp>
      <p:sp>
        <p:nvSpPr>
          <p:cNvPr id="7" name="文字方塊 6">
            <a:extLst>
              <a:ext uri="{FF2B5EF4-FFF2-40B4-BE49-F238E27FC236}">
                <a16:creationId xmlns:a16="http://schemas.microsoft.com/office/drawing/2014/main" id="{0283DDE9-3DE5-49B2-993D-46F07BA33E0B}"/>
              </a:ext>
            </a:extLst>
          </p:cNvPr>
          <p:cNvSpPr txBox="1"/>
          <p:nvPr/>
        </p:nvSpPr>
        <p:spPr>
          <a:xfrm>
            <a:off x="2108623" y="930544"/>
            <a:ext cx="539068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簡單完成3-2-1的備份策略</a:t>
            </a:r>
            <a:r>
              <a:rPr lang="zh-TW" altLang="en-US" sz="2000">
                <a:solidFill>
                  <a:schemeClr val="bg1"/>
                </a:solidFill>
                <a:latin typeface="Arial" panose="020B0604020202020204" pitchFamily="34" charset="0"/>
                <a:ea typeface="微軟正黑體" panose="020B0604030504040204" pitchFamily="34" charset="-120"/>
                <a:sym typeface="Arial" panose="020B0604020202020204" pitchFamily="34" charset="0"/>
              </a:rPr>
              <a:t>及</a:t>
            </a:r>
            <a:r>
              <a:rPr 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災難復原計畫</a:t>
            </a:r>
          </a:p>
          <a:p>
            <a:r>
              <a:rPr lang="en-US" alt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3</a:t>
            </a:r>
            <a:r>
              <a:rPr lang="zh-TW" altLang="en-US" sz="2000">
                <a:solidFill>
                  <a:schemeClr val="bg1"/>
                </a:solidFill>
                <a:latin typeface="Arial" panose="020B0604020202020204" pitchFamily="34" charset="0"/>
                <a:ea typeface="微軟正黑體" panose="020B0604030504040204" pitchFamily="34" charset="-120"/>
                <a:sym typeface="Arial" panose="020B0604020202020204" pitchFamily="34" charset="0"/>
              </a:rPr>
              <a:t> 份副本、</a:t>
            </a:r>
            <a:r>
              <a:rPr lang="en-US" alt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2</a:t>
            </a:r>
            <a:r>
              <a:rPr lang="zh-TW" altLang="en-US" sz="2000">
                <a:solidFill>
                  <a:schemeClr val="bg1"/>
                </a:solidFill>
                <a:latin typeface="Arial" panose="020B0604020202020204" pitchFamily="34" charset="0"/>
                <a:ea typeface="微軟正黑體" panose="020B0604030504040204" pitchFamily="34" charset="-120"/>
                <a:sym typeface="Arial" panose="020B0604020202020204" pitchFamily="34" charset="0"/>
              </a:rPr>
              <a:t> 種不同備份媒體、</a:t>
            </a:r>
            <a:r>
              <a:rPr lang="en-US" alt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1</a:t>
            </a:r>
            <a:r>
              <a:rPr lang="zh-TW" altLang="en-US" sz="2000">
                <a:solidFill>
                  <a:schemeClr val="bg1"/>
                </a:solidFill>
                <a:latin typeface="Arial" panose="020B0604020202020204" pitchFamily="34" charset="0"/>
                <a:ea typeface="微軟正黑體" panose="020B0604030504040204" pitchFamily="34" charset="-120"/>
                <a:sym typeface="Arial" panose="020B0604020202020204" pitchFamily="34" charset="0"/>
              </a:rPr>
              <a:t> 個異地儲存</a:t>
            </a:r>
            <a:endParaRPr lang="zh-TW" sz="12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9" name="矩形 8">
            <a:extLst>
              <a:ext uri="{FF2B5EF4-FFF2-40B4-BE49-F238E27FC236}">
                <a16:creationId xmlns:a16="http://schemas.microsoft.com/office/drawing/2014/main" id="{4AD33DB1-C82B-4DF5-AA48-144A49C1BF07}"/>
              </a:ext>
            </a:extLst>
          </p:cNvPr>
          <p:cNvSpPr/>
          <p:nvPr/>
        </p:nvSpPr>
        <p:spPr>
          <a:xfrm>
            <a:off x="2228873" y="4068370"/>
            <a:ext cx="1318780" cy="5290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a:latin typeface="Arial" panose="020B0604020202020204" pitchFamily="34" charset="0"/>
                <a:ea typeface="微軟正黑體" panose="020B0604030504040204" pitchFamily="34" charset="-120"/>
                <a:cs typeface="Arial"/>
                <a:sym typeface="Arial" panose="020B0604020202020204" pitchFamily="34" charset="0"/>
              </a:rPr>
              <a:t>副本1</a:t>
            </a:r>
          </a:p>
          <a:p>
            <a:pPr algn="ctr"/>
            <a:r>
              <a:rPr lang="zh-TW" altLang="en-US">
                <a:latin typeface="Arial" panose="020B0604020202020204" pitchFamily="34" charset="0"/>
                <a:ea typeface="微軟正黑體" panose="020B0604030504040204" pitchFamily="34" charset="-120"/>
                <a:cs typeface="Arial"/>
                <a:sym typeface="Arial" panose="020B0604020202020204" pitchFamily="34" charset="0"/>
              </a:rPr>
              <a:t>NAS</a:t>
            </a:r>
          </a:p>
        </p:txBody>
      </p:sp>
      <p:sp>
        <p:nvSpPr>
          <p:cNvPr id="10" name="矩形 9">
            <a:extLst>
              <a:ext uri="{FF2B5EF4-FFF2-40B4-BE49-F238E27FC236}">
                <a16:creationId xmlns:a16="http://schemas.microsoft.com/office/drawing/2014/main" id="{519E5865-9734-428B-9793-118AA75E24BC}"/>
              </a:ext>
            </a:extLst>
          </p:cNvPr>
          <p:cNvSpPr/>
          <p:nvPr/>
        </p:nvSpPr>
        <p:spPr>
          <a:xfrm>
            <a:off x="3621690" y="4068370"/>
            <a:ext cx="1318780" cy="5290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zh-TW" altLang="en-US">
                <a:latin typeface="Arial" panose="020B0604020202020204" pitchFamily="34" charset="0"/>
                <a:ea typeface="微軟正黑體" panose="020B0604030504040204" pitchFamily="34" charset="-120"/>
                <a:cs typeface="Arial"/>
                <a:sym typeface="Arial" panose="020B0604020202020204" pitchFamily="34" charset="0"/>
              </a:rPr>
              <a:t>副本2</a:t>
            </a:r>
          </a:p>
          <a:p>
            <a:pPr algn="ctr"/>
            <a:r>
              <a:rPr lang="zh-TW" altLang="en-US">
                <a:latin typeface="Arial" panose="020B0604020202020204" pitchFamily="34" charset="0"/>
                <a:ea typeface="微軟正黑體" panose="020B0604030504040204" pitchFamily="34" charset="-120"/>
                <a:cs typeface="Arial"/>
                <a:sym typeface="Arial" panose="020B0604020202020204" pitchFamily="34" charset="0"/>
              </a:rPr>
              <a:t>NAS異地</a:t>
            </a:r>
          </a:p>
        </p:txBody>
      </p:sp>
      <p:sp>
        <p:nvSpPr>
          <p:cNvPr id="11" name="矩形 10">
            <a:extLst>
              <a:ext uri="{FF2B5EF4-FFF2-40B4-BE49-F238E27FC236}">
                <a16:creationId xmlns:a16="http://schemas.microsoft.com/office/drawing/2014/main" id="{DE61EECD-A6E3-4446-A0CC-9EE841022503}"/>
              </a:ext>
            </a:extLst>
          </p:cNvPr>
          <p:cNvSpPr/>
          <p:nvPr/>
        </p:nvSpPr>
        <p:spPr>
          <a:xfrm>
            <a:off x="5375103" y="4068370"/>
            <a:ext cx="1318780" cy="5290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zh-TW" altLang="en-US">
                <a:latin typeface="Arial" panose="020B0604020202020204" pitchFamily="34" charset="0"/>
                <a:ea typeface="微軟正黑體" panose="020B0604030504040204" pitchFamily="34" charset="-120"/>
                <a:cs typeface="Arial"/>
                <a:sym typeface="Arial" panose="020B0604020202020204" pitchFamily="34" charset="0"/>
              </a:rPr>
              <a:t>副本3</a:t>
            </a:r>
          </a:p>
          <a:p>
            <a:pPr algn="ctr"/>
            <a:r>
              <a:rPr lang="zh-TW" altLang="en-US">
                <a:latin typeface="Arial" panose="020B0604020202020204" pitchFamily="34" charset="0"/>
                <a:ea typeface="微軟正黑體" panose="020B0604030504040204" pitchFamily="34" charset="-120"/>
                <a:cs typeface="Arial"/>
                <a:sym typeface="Arial" panose="020B0604020202020204" pitchFamily="34" charset="0"/>
              </a:rPr>
              <a:t>Google Drive</a:t>
            </a:r>
          </a:p>
        </p:txBody>
      </p:sp>
      <p:pic>
        <p:nvPicPr>
          <p:cNvPr id="24" name="圖片 23">
            <a:extLst>
              <a:ext uri="{FF2B5EF4-FFF2-40B4-BE49-F238E27FC236}">
                <a16:creationId xmlns:a16="http://schemas.microsoft.com/office/drawing/2014/main" id="{DA8CE6D7-E0BA-485D-B38A-49AD0059755E}"/>
              </a:ext>
            </a:extLst>
          </p:cNvPr>
          <p:cNvPicPr>
            <a:picLocks noChangeAspect="1"/>
          </p:cNvPicPr>
          <p:nvPr/>
        </p:nvPicPr>
        <p:blipFill>
          <a:blip r:embed="rId4"/>
          <a:stretch>
            <a:fillRect/>
          </a:stretch>
        </p:blipFill>
        <p:spPr>
          <a:xfrm>
            <a:off x="1142180" y="850828"/>
            <a:ext cx="866739" cy="867317"/>
          </a:xfrm>
          <a:prstGeom prst="rect">
            <a:avLst/>
          </a:prstGeom>
        </p:spPr>
      </p:pic>
      <p:grpSp>
        <p:nvGrpSpPr>
          <p:cNvPr id="32" name="群組 31">
            <a:extLst>
              <a:ext uri="{FF2B5EF4-FFF2-40B4-BE49-F238E27FC236}">
                <a16:creationId xmlns:a16="http://schemas.microsoft.com/office/drawing/2014/main" id="{4005B172-0C22-426C-BB3F-D901A2A13213}"/>
              </a:ext>
            </a:extLst>
          </p:cNvPr>
          <p:cNvGrpSpPr/>
          <p:nvPr/>
        </p:nvGrpSpPr>
        <p:grpSpPr>
          <a:xfrm>
            <a:off x="2008919" y="1737918"/>
            <a:ext cx="4875598" cy="2389076"/>
            <a:chOff x="1340875" y="1797660"/>
            <a:chExt cx="5543642" cy="2716422"/>
          </a:xfrm>
        </p:grpSpPr>
        <p:pic>
          <p:nvPicPr>
            <p:cNvPr id="26" name="圖形 25">
              <a:extLst>
                <a:ext uri="{FF2B5EF4-FFF2-40B4-BE49-F238E27FC236}">
                  <a16:creationId xmlns:a16="http://schemas.microsoft.com/office/drawing/2014/main" id="{C2B69622-396C-4B1A-9D7F-8331516380A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932372" y="2365134"/>
              <a:ext cx="1952145" cy="1726897"/>
            </a:xfrm>
            <a:prstGeom prst="rect">
              <a:avLst/>
            </a:prstGeom>
          </p:spPr>
        </p:pic>
        <p:grpSp>
          <p:nvGrpSpPr>
            <p:cNvPr id="31" name="群組 30">
              <a:extLst>
                <a:ext uri="{FF2B5EF4-FFF2-40B4-BE49-F238E27FC236}">
                  <a16:creationId xmlns:a16="http://schemas.microsoft.com/office/drawing/2014/main" id="{B9E8D2F5-42B1-4814-8694-E1FCD3014581}"/>
                </a:ext>
              </a:extLst>
            </p:cNvPr>
            <p:cNvGrpSpPr/>
            <p:nvPr/>
          </p:nvGrpSpPr>
          <p:grpSpPr>
            <a:xfrm>
              <a:off x="2751257" y="1844022"/>
              <a:ext cx="1993662" cy="2644432"/>
              <a:chOff x="4172289" y="1281414"/>
              <a:chExt cx="2358725" cy="3128658"/>
            </a:xfrm>
          </p:grpSpPr>
          <p:pic>
            <p:nvPicPr>
              <p:cNvPr id="29" name="圖片 28" descr="一張含有 文字, 信箋 的圖片&#10;&#10;自動產生的描述">
                <a:extLst>
                  <a:ext uri="{FF2B5EF4-FFF2-40B4-BE49-F238E27FC236}">
                    <a16:creationId xmlns:a16="http://schemas.microsoft.com/office/drawing/2014/main" id="{39100794-F56D-470E-8E17-316EF6B91636}"/>
                  </a:ext>
                </a:extLst>
              </p:cNvPr>
              <p:cNvPicPr>
                <a:picLocks noChangeAspect="1"/>
              </p:cNvPicPr>
              <p:nvPr/>
            </p:nvPicPr>
            <p:blipFill rotWithShape="1">
              <a:blip r:embed="rId7"/>
              <a:srcRect l="26539" r="26333"/>
              <a:stretch/>
            </p:blipFill>
            <p:spPr>
              <a:xfrm>
                <a:off x="4172289" y="1281414"/>
                <a:ext cx="2358725" cy="3128658"/>
              </a:xfrm>
              <a:prstGeom prst="rect">
                <a:avLst/>
              </a:prstGeom>
            </p:spPr>
          </p:pic>
          <p:sp>
            <p:nvSpPr>
              <p:cNvPr id="30" name="手繪多邊形: 圖案 29">
                <a:extLst>
                  <a:ext uri="{FF2B5EF4-FFF2-40B4-BE49-F238E27FC236}">
                    <a16:creationId xmlns:a16="http://schemas.microsoft.com/office/drawing/2014/main" id="{BE045A8C-C637-4F00-BE3D-17A046F08C5C}"/>
                  </a:ext>
                </a:extLst>
              </p:cNvPr>
              <p:cNvSpPr/>
              <p:nvPr/>
            </p:nvSpPr>
            <p:spPr>
              <a:xfrm>
                <a:off x="4185856" y="1419911"/>
                <a:ext cx="1355725" cy="2816225"/>
              </a:xfrm>
              <a:custGeom>
                <a:avLst/>
                <a:gdLst>
                  <a:gd name="connsiteX0" fmla="*/ 1355725 w 1355725"/>
                  <a:gd name="connsiteY0" fmla="*/ 0 h 2816225"/>
                  <a:gd name="connsiteX1" fmla="*/ 12700 w 1355725"/>
                  <a:gd name="connsiteY1" fmla="*/ 184150 h 2816225"/>
                  <a:gd name="connsiteX2" fmla="*/ 0 w 1355725"/>
                  <a:gd name="connsiteY2" fmla="*/ 2651125 h 2816225"/>
                  <a:gd name="connsiteX3" fmla="*/ 57150 w 1355725"/>
                  <a:gd name="connsiteY3" fmla="*/ 2660650 h 2816225"/>
                  <a:gd name="connsiteX4" fmla="*/ 57150 w 1355725"/>
                  <a:gd name="connsiteY4" fmla="*/ 2689225 h 2816225"/>
                  <a:gd name="connsiteX5" fmla="*/ 120650 w 1355725"/>
                  <a:gd name="connsiteY5" fmla="*/ 2705100 h 2816225"/>
                  <a:gd name="connsiteX6" fmla="*/ 323850 w 1355725"/>
                  <a:gd name="connsiteY6" fmla="*/ 2682875 h 2816225"/>
                  <a:gd name="connsiteX7" fmla="*/ 1333500 w 1355725"/>
                  <a:gd name="connsiteY7" fmla="*/ 2816225 h 2816225"/>
                  <a:gd name="connsiteX8" fmla="*/ 1355725 w 1355725"/>
                  <a:gd name="connsiteY8" fmla="*/ 0 h 2816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55725" h="2816225">
                    <a:moveTo>
                      <a:pt x="1355725" y="0"/>
                    </a:moveTo>
                    <a:lnTo>
                      <a:pt x="12700" y="184150"/>
                    </a:lnTo>
                    <a:cubicBezTo>
                      <a:pt x="8467" y="1006475"/>
                      <a:pt x="4233" y="1828800"/>
                      <a:pt x="0" y="2651125"/>
                    </a:cubicBezTo>
                    <a:lnTo>
                      <a:pt x="57150" y="2660650"/>
                    </a:lnTo>
                    <a:lnTo>
                      <a:pt x="57150" y="2689225"/>
                    </a:lnTo>
                    <a:lnTo>
                      <a:pt x="120650" y="2705100"/>
                    </a:lnTo>
                    <a:lnTo>
                      <a:pt x="323850" y="2682875"/>
                    </a:lnTo>
                    <a:lnTo>
                      <a:pt x="1333500" y="2816225"/>
                    </a:lnTo>
                    <a:lnTo>
                      <a:pt x="1355725" y="0"/>
                    </a:lnTo>
                    <a:close/>
                  </a:path>
                </a:pathLst>
              </a:custGeom>
              <a:gradFill>
                <a:gsLst>
                  <a:gs pos="0">
                    <a:srgbClr val="825F93">
                      <a:alpha val="63000"/>
                    </a:srgbClr>
                  </a:gs>
                  <a:gs pos="100000">
                    <a:srgbClr val="F8F8F8">
                      <a:alpha val="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grpSp>
        <p:pic>
          <p:nvPicPr>
            <p:cNvPr id="28" name="圖片 3" hidden="1">
              <a:extLst>
                <a:ext uri="{FF2B5EF4-FFF2-40B4-BE49-F238E27FC236}">
                  <a16:creationId xmlns:a16="http://schemas.microsoft.com/office/drawing/2014/main" id="{43ABC559-699D-4044-B8BA-E86890AF06E7}"/>
                </a:ext>
              </a:extLst>
            </p:cNvPr>
            <p:cNvPicPr>
              <a:picLocks noChangeAspect="1"/>
            </p:cNvPicPr>
            <p:nvPr/>
          </p:nvPicPr>
          <p:blipFill rotWithShape="1">
            <a:blip r:embed="rId8"/>
            <a:srcRect l="28093" r="28093"/>
            <a:stretch/>
          </p:blipFill>
          <p:spPr>
            <a:xfrm>
              <a:off x="1340875" y="1797660"/>
              <a:ext cx="1903975" cy="2716422"/>
            </a:xfrm>
            <a:prstGeom prst="rect">
              <a:avLst/>
            </a:prstGeom>
          </p:spPr>
        </p:pic>
      </p:grpSp>
      <p:pic>
        <p:nvPicPr>
          <p:cNvPr id="35" name="圖片 34" descr="一張含有 文字, 信箋 的圖片&#10;&#10;自動產生的描述">
            <a:extLst>
              <a:ext uri="{FF2B5EF4-FFF2-40B4-BE49-F238E27FC236}">
                <a16:creationId xmlns:a16="http://schemas.microsoft.com/office/drawing/2014/main" id="{5BAE7C08-66FD-402B-B4DB-549AB40DEFE4}"/>
              </a:ext>
            </a:extLst>
          </p:cNvPr>
          <p:cNvPicPr>
            <a:picLocks noChangeAspect="1"/>
          </p:cNvPicPr>
          <p:nvPr/>
        </p:nvPicPr>
        <p:blipFill rotWithShape="1">
          <a:blip r:embed="rId7"/>
          <a:srcRect l="26539" r="26333"/>
          <a:stretch/>
        </p:blipFill>
        <p:spPr>
          <a:xfrm>
            <a:off x="1630909" y="1760651"/>
            <a:ext cx="1753413" cy="2325761"/>
          </a:xfrm>
          <a:prstGeom prst="rect">
            <a:avLst/>
          </a:prstGeom>
        </p:spPr>
      </p:pic>
      <p:sp>
        <p:nvSpPr>
          <p:cNvPr id="19" name="矩形: 圓角 18">
            <a:extLst>
              <a:ext uri="{FF2B5EF4-FFF2-40B4-BE49-F238E27FC236}">
                <a16:creationId xmlns:a16="http://schemas.microsoft.com/office/drawing/2014/main" id="{8DF07A18-6EF2-463A-970D-F1B193F69BD0}"/>
              </a:ext>
            </a:extLst>
          </p:cNvPr>
          <p:cNvSpPr/>
          <p:nvPr/>
        </p:nvSpPr>
        <p:spPr>
          <a:xfrm>
            <a:off x="954148" y="4033496"/>
            <a:ext cx="1096142" cy="365856"/>
          </a:xfrm>
          <a:prstGeom prst="roundRect">
            <a:avLst/>
          </a:prstGeom>
          <a:solidFill>
            <a:srgbClr val="EE6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a:latin typeface="Arial" panose="020B0604020202020204" pitchFamily="34" charset="0"/>
                <a:ea typeface="微軟正黑體" panose="020B0604030504040204" pitchFamily="34" charset="-120"/>
                <a:sym typeface="Arial" panose="020B0604020202020204" pitchFamily="34" charset="0"/>
              </a:rPr>
              <a:t>3</a:t>
            </a:r>
            <a:r>
              <a:rPr lang="zh-TW" altLang="en-US">
                <a:latin typeface="Arial" panose="020B0604020202020204" pitchFamily="34" charset="0"/>
                <a:ea typeface="微軟正黑體" panose="020B0604030504040204" pitchFamily="34" charset="-120"/>
                <a:sym typeface="Arial" panose="020B0604020202020204" pitchFamily="34" charset="0"/>
              </a:rPr>
              <a:t>個副本</a:t>
            </a:r>
          </a:p>
        </p:txBody>
      </p:sp>
      <p:sp>
        <p:nvSpPr>
          <p:cNvPr id="20" name="矩形: 圓角 19">
            <a:extLst>
              <a:ext uri="{FF2B5EF4-FFF2-40B4-BE49-F238E27FC236}">
                <a16:creationId xmlns:a16="http://schemas.microsoft.com/office/drawing/2014/main" id="{B99A8038-4CFC-45F0-951E-260C018507A5}"/>
              </a:ext>
            </a:extLst>
          </p:cNvPr>
          <p:cNvSpPr/>
          <p:nvPr/>
        </p:nvSpPr>
        <p:spPr>
          <a:xfrm>
            <a:off x="7121884" y="2388822"/>
            <a:ext cx="1096142" cy="365856"/>
          </a:xfrm>
          <a:prstGeom prst="roundRect">
            <a:avLst/>
          </a:prstGeom>
          <a:solidFill>
            <a:srgbClr val="EE6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a:latin typeface="Arial" panose="020B0604020202020204" pitchFamily="34" charset="0"/>
                <a:ea typeface="微軟正黑體" panose="020B0604030504040204" pitchFamily="34" charset="-120"/>
                <a:sym typeface="Arial" panose="020B0604020202020204" pitchFamily="34" charset="0"/>
              </a:rPr>
              <a:t>2</a:t>
            </a:r>
            <a:r>
              <a:rPr lang="zh-TW" altLang="en-US">
                <a:latin typeface="Arial" panose="020B0604020202020204" pitchFamily="34" charset="0"/>
                <a:ea typeface="微軟正黑體" panose="020B0604030504040204" pitchFamily="34" charset="-120"/>
                <a:sym typeface="Arial" panose="020B0604020202020204" pitchFamily="34" charset="0"/>
              </a:rPr>
              <a:t>種媒體</a:t>
            </a:r>
          </a:p>
        </p:txBody>
      </p:sp>
      <p:sp>
        <p:nvSpPr>
          <p:cNvPr id="23" name="矩形: 圓角 22">
            <a:extLst>
              <a:ext uri="{FF2B5EF4-FFF2-40B4-BE49-F238E27FC236}">
                <a16:creationId xmlns:a16="http://schemas.microsoft.com/office/drawing/2014/main" id="{BED6C61E-3577-40C5-B77B-B51E9F8047D3}"/>
              </a:ext>
            </a:extLst>
          </p:cNvPr>
          <p:cNvSpPr/>
          <p:nvPr/>
        </p:nvSpPr>
        <p:spPr>
          <a:xfrm>
            <a:off x="3733009" y="4596688"/>
            <a:ext cx="1096142" cy="365856"/>
          </a:xfrm>
          <a:prstGeom prst="roundRect">
            <a:avLst/>
          </a:prstGeom>
          <a:solidFill>
            <a:srgbClr val="EE6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a:latin typeface="Arial" panose="020B0604020202020204" pitchFamily="34" charset="0"/>
                <a:ea typeface="微軟正黑體" panose="020B0604030504040204" pitchFamily="34" charset="-120"/>
                <a:sym typeface="Arial" panose="020B0604020202020204" pitchFamily="34" charset="0"/>
              </a:rPr>
              <a:t>1</a:t>
            </a:r>
            <a:r>
              <a:rPr lang="zh-TW" altLang="en-US">
                <a:latin typeface="Arial" panose="020B0604020202020204" pitchFamily="34" charset="0"/>
                <a:ea typeface="微軟正黑體" panose="020B0604030504040204" pitchFamily="34" charset="-120"/>
                <a:sym typeface="Arial" panose="020B0604020202020204" pitchFamily="34" charset="0"/>
              </a:rPr>
              <a:t>個異地</a:t>
            </a:r>
          </a:p>
        </p:txBody>
      </p:sp>
      <p:cxnSp>
        <p:nvCxnSpPr>
          <p:cNvPr id="33" name="接點: 肘形 29">
            <a:extLst>
              <a:ext uri="{FF2B5EF4-FFF2-40B4-BE49-F238E27FC236}">
                <a16:creationId xmlns:a16="http://schemas.microsoft.com/office/drawing/2014/main" id="{0B3D62F8-81CD-4117-B48D-80C172818A80}"/>
              </a:ext>
            </a:extLst>
          </p:cNvPr>
          <p:cNvCxnSpPr>
            <a:cxnSpLocks/>
            <a:stCxn id="20" idx="1"/>
          </p:cNvCxnSpPr>
          <p:nvPr/>
        </p:nvCxnSpPr>
        <p:spPr>
          <a:xfrm rot="10800000">
            <a:off x="4874910" y="2070858"/>
            <a:ext cx="2246975" cy="500892"/>
          </a:xfrm>
          <a:prstGeom prst="bentConnector3">
            <a:avLst>
              <a:gd name="adj1" fmla="val 18441"/>
            </a:avLst>
          </a:prstGeom>
          <a:noFill/>
          <a:ln w="12700" cap="flat" cmpd="sng">
            <a:solidFill>
              <a:srgbClr val="EE6D2B"/>
            </a:solidFill>
            <a:prstDash val="solid"/>
            <a:round/>
            <a:headEnd type="none" w="sm" len="sm"/>
            <a:tailEnd type="oval" w="sm" len="sm"/>
          </a:ln>
          <a:effectLst/>
        </p:spPr>
      </p:cxnSp>
      <p:cxnSp>
        <p:nvCxnSpPr>
          <p:cNvPr id="39" name="接點: 肘形 29">
            <a:extLst>
              <a:ext uri="{FF2B5EF4-FFF2-40B4-BE49-F238E27FC236}">
                <a16:creationId xmlns:a16="http://schemas.microsoft.com/office/drawing/2014/main" id="{FF2821F3-7C7A-4350-A648-66FA3148BE5A}"/>
              </a:ext>
            </a:extLst>
          </p:cNvPr>
          <p:cNvCxnSpPr>
            <a:cxnSpLocks/>
            <a:stCxn id="20" idx="1"/>
          </p:cNvCxnSpPr>
          <p:nvPr/>
        </p:nvCxnSpPr>
        <p:spPr>
          <a:xfrm rot="10800000" flipV="1">
            <a:off x="6707190" y="2571750"/>
            <a:ext cx="414694" cy="424654"/>
          </a:xfrm>
          <a:prstGeom prst="bentConnector2">
            <a:avLst/>
          </a:prstGeom>
          <a:noFill/>
          <a:ln w="12700" cap="flat" cmpd="sng">
            <a:solidFill>
              <a:srgbClr val="EE6D2B"/>
            </a:solidFill>
            <a:prstDash val="solid"/>
            <a:round/>
            <a:headEnd type="none" w="sm" len="sm"/>
            <a:tailEnd type="oval" w="sm" len="sm"/>
          </a:ln>
          <a:effectLst/>
        </p:spPr>
      </p:cxnSp>
      <p:sp>
        <p:nvSpPr>
          <p:cNvPr id="47" name="矩形: 圓角 46">
            <a:extLst>
              <a:ext uri="{FF2B5EF4-FFF2-40B4-BE49-F238E27FC236}">
                <a16:creationId xmlns:a16="http://schemas.microsoft.com/office/drawing/2014/main" id="{C8A8FF02-0478-4466-B365-1E39B5B18AE4}"/>
              </a:ext>
            </a:extLst>
          </p:cNvPr>
          <p:cNvSpPr/>
          <p:nvPr/>
        </p:nvSpPr>
        <p:spPr>
          <a:xfrm>
            <a:off x="2586039" y="4104453"/>
            <a:ext cx="589266" cy="232597"/>
          </a:xfrm>
          <a:prstGeom prst="roundRect">
            <a:avLst/>
          </a:prstGeom>
          <a:noFill/>
          <a:ln w="9525">
            <a:solidFill>
              <a:srgbClr val="EE6D2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48" name="矩形: 圓角 47">
            <a:extLst>
              <a:ext uri="{FF2B5EF4-FFF2-40B4-BE49-F238E27FC236}">
                <a16:creationId xmlns:a16="http://schemas.microsoft.com/office/drawing/2014/main" id="{75006654-9569-40E5-88B5-FA122EC1857F}"/>
              </a:ext>
            </a:extLst>
          </p:cNvPr>
          <p:cNvSpPr/>
          <p:nvPr/>
        </p:nvSpPr>
        <p:spPr>
          <a:xfrm>
            <a:off x="3950066" y="4104453"/>
            <a:ext cx="589266" cy="232597"/>
          </a:xfrm>
          <a:prstGeom prst="roundRect">
            <a:avLst/>
          </a:prstGeom>
          <a:noFill/>
          <a:ln w="9525">
            <a:solidFill>
              <a:srgbClr val="EE6D2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49" name="矩形: 圓角 48">
            <a:extLst>
              <a:ext uri="{FF2B5EF4-FFF2-40B4-BE49-F238E27FC236}">
                <a16:creationId xmlns:a16="http://schemas.microsoft.com/office/drawing/2014/main" id="{0B41740C-86BD-4807-9741-8FEE03FDA21B}"/>
              </a:ext>
            </a:extLst>
          </p:cNvPr>
          <p:cNvSpPr/>
          <p:nvPr/>
        </p:nvSpPr>
        <p:spPr>
          <a:xfrm>
            <a:off x="5728589" y="4104453"/>
            <a:ext cx="589266" cy="232597"/>
          </a:xfrm>
          <a:prstGeom prst="roundRect">
            <a:avLst/>
          </a:prstGeom>
          <a:noFill/>
          <a:ln w="9525">
            <a:solidFill>
              <a:srgbClr val="EE6D2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cxnSp>
        <p:nvCxnSpPr>
          <p:cNvPr id="52" name="接點: 肘形 29">
            <a:extLst>
              <a:ext uri="{FF2B5EF4-FFF2-40B4-BE49-F238E27FC236}">
                <a16:creationId xmlns:a16="http://schemas.microsoft.com/office/drawing/2014/main" id="{C75A9922-A807-49F0-8D8D-C412DF907738}"/>
              </a:ext>
            </a:extLst>
          </p:cNvPr>
          <p:cNvCxnSpPr>
            <a:cxnSpLocks/>
            <a:stCxn id="48" idx="1"/>
          </p:cNvCxnSpPr>
          <p:nvPr/>
        </p:nvCxnSpPr>
        <p:spPr>
          <a:xfrm flipH="1" flipV="1">
            <a:off x="3175306" y="4216424"/>
            <a:ext cx="774760" cy="4328"/>
          </a:xfrm>
          <a:prstGeom prst="straightConnector1">
            <a:avLst/>
          </a:prstGeom>
          <a:noFill/>
          <a:ln w="12700" cap="flat" cmpd="sng">
            <a:solidFill>
              <a:srgbClr val="EE6D2B"/>
            </a:solidFill>
            <a:prstDash val="solid"/>
            <a:round/>
            <a:headEnd type="none" w="sm" len="sm"/>
            <a:tailEnd type="none" w="sm" len="sm"/>
          </a:ln>
          <a:effectLst/>
        </p:spPr>
      </p:cxnSp>
      <p:cxnSp>
        <p:nvCxnSpPr>
          <p:cNvPr id="54" name="接點: 肘形 29">
            <a:extLst>
              <a:ext uri="{FF2B5EF4-FFF2-40B4-BE49-F238E27FC236}">
                <a16:creationId xmlns:a16="http://schemas.microsoft.com/office/drawing/2014/main" id="{36AEB6C0-D746-437D-8954-18C2B6EA6972}"/>
              </a:ext>
            </a:extLst>
          </p:cNvPr>
          <p:cNvCxnSpPr>
            <a:cxnSpLocks/>
          </p:cNvCxnSpPr>
          <p:nvPr/>
        </p:nvCxnSpPr>
        <p:spPr>
          <a:xfrm flipH="1" flipV="1">
            <a:off x="1812578" y="4216424"/>
            <a:ext cx="774760" cy="4328"/>
          </a:xfrm>
          <a:prstGeom prst="straightConnector1">
            <a:avLst/>
          </a:prstGeom>
          <a:noFill/>
          <a:ln w="12700" cap="flat" cmpd="sng">
            <a:solidFill>
              <a:srgbClr val="EE6D2B"/>
            </a:solidFill>
            <a:prstDash val="solid"/>
            <a:round/>
            <a:headEnd type="none" w="sm" len="sm"/>
            <a:tailEnd type="none" w="sm" len="sm"/>
          </a:ln>
          <a:effectLst/>
        </p:spPr>
      </p:cxnSp>
      <p:cxnSp>
        <p:nvCxnSpPr>
          <p:cNvPr id="55" name="接點: 肘形 29">
            <a:extLst>
              <a:ext uri="{FF2B5EF4-FFF2-40B4-BE49-F238E27FC236}">
                <a16:creationId xmlns:a16="http://schemas.microsoft.com/office/drawing/2014/main" id="{68E7504F-4839-458A-BD1D-A18AF7C5834A}"/>
              </a:ext>
            </a:extLst>
          </p:cNvPr>
          <p:cNvCxnSpPr>
            <a:cxnSpLocks/>
          </p:cNvCxnSpPr>
          <p:nvPr/>
        </p:nvCxnSpPr>
        <p:spPr>
          <a:xfrm flipH="1">
            <a:off x="4539332" y="4216424"/>
            <a:ext cx="1189257" cy="0"/>
          </a:xfrm>
          <a:prstGeom prst="straightConnector1">
            <a:avLst/>
          </a:prstGeom>
          <a:noFill/>
          <a:ln w="12700" cap="flat" cmpd="sng">
            <a:solidFill>
              <a:srgbClr val="EE6D2B"/>
            </a:solidFill>
            <a:prstDash val="solid"/>
            <a:round/>
            <a:headEnd type="none" w="sm" len="sm"/>
            <a:tailEnd type="none" w="sm" len="sm"/>
          </a:ln>
          <a:effectLst/>
        </p:spPr>
      </p:cxnSp>
      <p:pic>
        <p:nvPicPr>
          <p:cNvPr id="58" name="圖形 57">
            <a:extLst>
              <a:ext uri="{FF2B5EF4-FFF2-40B4-BE49-F238E27FC236}">
                <a16:creationId xmlns:a16="http://schemas.microsoft.com/office/drawing/2014/main" id="{7E2EE9BC-8427-44FA-9C1F-BC629564955B}"/>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523908" y="3529242"/>
            <a:ext cx="693514" cy="529242"/>
          </a:xfrm>
          <a:prstGeom prst="rect">
            <a:avLst/>
          </a:prstGeom>
        </p:spPr>
      </p:pic>
      <p:pic>
        <p:nvPicPr>
          <p:cNvPr id="59" name="圖形 58">
            <a:extLst>
              <a:ext uri="{FF2B5EF4-FFF2-40B4-BE49-F238E27FC236}">
                <a16:creationId xmlns:a16="http://schemas.microsoft.com/office/drawing/2014/main" id="{B68C1807-2056-459B-B8F1-C7370D6982B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891133" y="3529242"/>
            <a:ext cx="693514" cy="529242"/>
          </a:xfrm>
          <a:prstGeom prst="rect">
            <a:avLst/>
          </a:prstGeom>
        </p:spPr>
      </p:pic>
      <p:pic>
        <p:nvPicPr>
          <p:cNvPr id="60" name="圖形 59">
            <a:extLst>
              <a:ext uri="{FF2B5EF4-FFF2-40B4-BE49-F238E27FC236}">
                <a16:creationId xmlns:a16="http://schemas.microsoft.com/office/drawing/2014/main" id="{FC6F5B43-8D89-4C19-A341-1C16952934E5}"/>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676465" y="3529242"/>
            <a:ext cx="693514" cy="529242"/>
          </a:xfrm>
          <a:prstGeom prst="rect">
            <a:avLst/>
          </a:prstGeom>
        </p:spPr>
      </p:pic>
      <p:sp>
        <p:nvSpPr>
          <p:cNvPr id="34" name="矩形 33" hidden="1">
            <a:extLst>
              <a:ext uri="{FF2B5EF4-FFF2-40B4-BE49-F238E27FC236}">
                <a16:creationId xmlns:a16="http://schemas.microsoft.com/office/drawing/2014/main" id="{36FF875E-3289-4C12-BC37-8855E05CFA5D}"/>
              </a:ext>
            </a:extLst>
          </p:cNvPr>
          <p:cNvSpPr/>
          <p:nvPr/>
        </p:nvSpPr>
        <p:spPr>
          <a:xfrm>
            <a:off x="2936081" y="2378869"/>
            <a:ext cx="1764506"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ctr"/>
            <a:r>
              <a:rPr lang="zh-TW" altLang="en-US">
                <a:latin typeface="Arial" panose="020B0604020202020204" pitchFamily="34" charset="0"/>
                <a:ea typeface="微軟正黑體" panose="020B0604030504040204" pitchFamily="34" charset="-120"/>
                <a:cs typeface="Arial"/>
                <a:sym typeface="Arial" panose="020B0604020202020204" pitchFamily="34" charset="0"/>
              </a:rPr>
              <a:t>請幫忙把兩台都換成TS-233</a:t>
            </a: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3874558289"/>
      </p:ext>
    </p:extLst>
  </p:cSld>
  <p:clrMapOvr>
    <a:masterClrMapping/>
  </p:clrMapOvr>
  <p:transition spd="slow">
    <p:fade thruBlk="1"/>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a:extLst>
              <a:ext uri="{FF2B5EF4-FFF2-40B4-BE49-F238E27FC236}">
                <a16:creationId xmlns:a16="http://schemas.microsoft.com/office/drawing/2014/main" id="{3399B7E4-4B37-4111-BD0C-2A5023791AB8}"/>
              </a:ext>
            </a:extLst>
          </p:cNvPr>
          <p:cNvSpPr/>
          <p:nvPr/>
        </p:nvSpPr>
        <p:spPr>
          <a:xfrm>
            <a:off x="6426201" y="1865169"/>
            <a:ext cx="1092200" cy="1059871"/>
          </a:xfrm>
          <a:prstGeom prst="rect">
            <a:avLst/>
          </a:prstGeom>
          <a:solidFill>
            <a:schemeClr val="accent4">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6" name="標題 5">
            <a:extLst>
              <a:ext uri="{FF2B5EF4-FFF2-40B4-BE49-F238E27FC236}">
                <a16:creationId xmlns:a16="http://schemas.microsoft.com/office/drawing/2014/main" id="{CD9D98C1-1FFF-47CA-B15B-7731868AC88C}"/>
              </a:ext>
            </a:extLst>
          </p:cNvPr>
          <p:cNvSpPr>
            <a:spLocks noGrp="1"/>
          </p:cNvSpPr>
          <p:nvPr>
            <p:ph type="title"/>
          </p:nvPr>
        </p:nvSpPr>
        <p:spPr>
          <a:xfrm>
            <a:off x="365991" y="540829"/>
            <a:ext cx="8890000" cy="572700"/>
          </a:xfrm>
        </p:spPr>
        <p:txBody>
          <a:bodyPr/>
          <a:lstStyle/>
          <a:p>
            <a:r>
              <a:rPr lang="zh-TW" altLang="en-US">
                <a:latin typeface="Arial" panose="020B0604020202020204" pitchFamily="34" charset="0"/>
                <a:sym typeface="Arial" panose="020B0604020202020204" pitchFamily="34" charset="0"/>
              </a:rPr>
              <a:t>HBS3 多雲備份，</a:t>
            </a:r>
            <a:br>
              <a:rPr lang="en-US" altLang="zh-TW">
                <a:latin typeface="Arial" panose="020B0604020202020204" pitchFamily="34" charset="0"/>
                <a:sym typeface="Arial" panose="020B0604020202020204" pitchFamily="34" charset="0"/>
              </a:rPr>
            </a:br>
            <a:r>
              <a:rPr lang="zh-TW" altLang="en-US">
                <a:latin typeface="Arial" panose="020B0604020202020204" pitchFamily="34" charset="0"/>
                <a:sym typeface="Arial" panose="020B0604020202020204" pitchFamily="34" charset="0"/>
              </a:rPr>
              <a:t>異地備援同步，資料復原</a:t>
            </a:r>
          </a:p>
        </p:txBody>
      </p:sp>
      <p:pic>
        <p:nvPicPr>
          <p:cNvPr id="7" name="圖片 7">
            <a:extLst>
              <a:ext uri="{FF2B5EF4-FFF2-40B4-BE49-F238E27FC236}">
                <a16:creationId xmlns:a16="http://schemas.microsoft.com/office/drawing/2014/main" id="{01F806C5-E78B-45C9-9DED-3F97FA01C864}"/>
              </a:ext>
            </a:extLst>
          </p:cNvPr>
          <p:cNvPicPr>
            <a:picLocks noChangeAspect="1"/>
          </p:cNvPicPr>
          <p:nvPr/>
        </p:nvPicPr>
        <p:blipFill>
          <a:blip r:embed="rId3"/>
          <a:stretch>
            <a:fillRect/>
          </a:stretch>
        </p:blipFill>
        <p:spPr>
          <a:xfrm>
            <a:off x="1188584" y="1874276"/>
            <a:ext cx="1996333" cy="1018735"/>
          </a:xfrm>
          <a:prstGeom prst="rect">
            <a:avLst/>
          </a:prstGeom>
          <a:ln w="28575">
            <a:headEnd type="triangle" w="med" len="med"/>
            <a:tailEnd type="triangle" w="med" len="med"/>
          </a:ln>
        </p:spPr>
      </p:pic>
      <p:sp>
        <p:nvSpPr>
          <p:cNvPr id="9" name="文字方塊 8">
            <a:extLst>
              <a:ext uri="{FF2B5EF4-FFF2-40B4-BE49-F238E27FC236}">
                <a16:creationId xmlns:a16="http://schemas.microsoft.com/office/drawing/2014/main" id="{A8C87269-B331-4455-B52B-5763F5776DF8}"/>
              </a:ext>
            </a:extLst>
          </p:cNvPr>
          <p:cNvSpPr txBox="1"/>
          <p:nvPr/>
        </p:nvSpPr>
        <p:spPr>
          <a:xfrm>
            <a:off x="1239040" y="3042487"/>
            <a:ext cx="1887286" cy="1465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sz="2400">
                <a:solidFill>
                  <a:srgbClr val="97FFFE"/>
                </a:solidFill>
                <a:latin typeface="Arial" panose="020B0604020202020204" pitchFamily="34" charset="0"/>
                <a:ea typeface="微軟正黑體" panose="020B0604030504040204" pitchFamily="34" charset="-120"/>
                <a:sym typeface="Arial" panose="020B0604020202020204" pitchFamily="34" charset="0"/>
              </a:rPr>
              <a:t>多雲備份</a:t>
            </a:r>
            <a:endParaRPr lang="en-US" altLang="zh-TW" sz="2400">
              <a:solidFill>
                <a:srgbClr val="97FFFE"/>
              </a:solidFill>
              <a:latin typeface="Arial" panose="020B0604020202020204" pitchFamily="34" charset="0"/>
              <a:ea typeface="微軟正黑體" panose="020B0604030504040204" pitchFamily="34" charset="-120"/>
              <a:sym typeface="Arial" panose="020B0604020202020204" pitchFamily="34" charset="0"/>
            </a:endParaRPr>
          </a:p>
          <a:p>
            <a:pPr>
              <a:lnSpc>
                <a:spcPct val="130000"/>
              </a:lnSpc>
              <a:spcBef>
                <a:spcPts val="600"/>
              </a:spcBef>
            </a:pPr>
            <a:r>
              <a:rPr lang="en-US" altLang="zh-TW" sz="1600" err="1">
                <a:solidFill>
                  <a:schemeClr val="bg1"/>
                </a:solidFill>
                <a:latin typeface="Arial" panose="020B0604020202020204" pitchFamily="34" charset="0"/>
                <a:ea typeface="微軟正黑體" panose="020B0604030504040204" pitchFamily="34" charset="-120"/>
                <a:sym typeface="Arial" panose="020B0604020202020204" pitchFamily="34" charset="0"/>
              </a:rPr>
              <a:t>將NAS</a:t>
            </a:r>
            <a:r>
              <a:rPr lang="zh-TW" altLang="en-US" sz="1600">
                <a:solidFill>
                  <a:schemeClr val="bg1"/>
                </a:solidFill>
                <a:latin typeface="Arial" panose="020B0604020202020204" pitchFamily="34" charset="0"/>
                <a:ea typeface="微軟正黑體" panose="020B0604030504040204" pitchFamily="34" charset="-120"/>
                <a:sym typeface="Arial" panose="020B0604020202020204" pitchFamily="34" charset="0"/>
              </a:rPr>
              <a:t>私有雲與多種公有雲的檔案備份同步</a:t>
            </a:r>
          </a:p>
        </p:txBody>
      </p:sp>
      <p:pic>
        <p:nvPicPr>
          <p:cNvPr id="8" name="圖片 9">
            <a:extLst>
              <a:ext uri="{FF2B5EF4-FFF2-40B4-BE49-F238E27FC236}">
                <a16:creationId xmlns:a16="http://schemas.microsoft.com/office/drawing/2014/main" id="{6C5F12BC-AB73-4F1C-8DEB-C7041B24D6BF}"/>
              </a:ext>
            </a:extLst>
          </p:cNvPr>
          <p:cNvPicPr>
            <a:picLocks noChangeAspect="1"/>
          </p:cNvPicPr>
          <p:nvPr/>
        </p:nvPicPr>
        <p:blipFill>
          <a:blip r:embed="rId4"/>
          <a:stretch>
            <a:fillRect/>
          </a:stretch>
        </p:blipFill>
        <p:spPr>
          <a:xfrm>
            <a:off x="3680781" y="1870760"/>
            <a:ext cx="1996333" cy="1059670"/>
          </a:xfrm>
          <a:prstGeom prst="rect">
            <a:avLst/>
          </a:prstGeom>
          <a:ln w="28575">
            <a:headEnd type="triangle" w="med" len="med"/>
            <a:tailEnd type="triangle" w="med" len="med"/>
          </a:ln>
        </p:spPr>
      </p:pic>
      <p:sp>
        <p:nvSpPr>
          <p:cNvPr id="10" name="文字方塊 9">
            <a:extLst>
              <a:ext uri="{FF2B5EF4-FFF2-40B4-BE49-F238E27FC236}">
                <a16:creationId xmlns:a16="http://schemas.microsoft.com/office/drawing/2014/main" id="{233E80BD-A824-4952-B755-049EC70F6E4B}"/>
              </a:ext>
            </a:extLst>
          </p:cNvPr>
          <p:cNvSpPr txBox="1"/>
          <p:nvPr/>
        </p:nvSpPr>
        <p:spPr>
          <a:xfrm>
            <a:off x="3637617" y="3042487"/>
            <a:ext cx="2361029" cy="11457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2400" err="1">
                <a:solidFill>
                  <a:srgbClr val="97FFFE"/>
                </a:solidFill>
                <a:latin typeface="Arial" panose="020B0604020202020204" pitchFamily="34" charset="0"/>
                <a:ea typeface="微軟正黑體" panose="020B0604030504040204" pitchFamily="34" charset="-120"/>
                <a:sym typeface="Arial" panose="020B0604020202020204" pitchFamily="34" charset="0"/>
              </a:rPr>
              <a:t>異地備援同步</a:t>
            </a:r>
            <a:endParaRPr lang="en-US" altLang="zh-TW" sz="2400">
              <a:solidFill>
                <a:srgbClr val="97FFFE"/>
              </a:solidFill>
              <a:latin typeface="Arial" panose="020B0604020202020204" pitchFamily="34" charset="0"/>
              <a:ea typeface="微軟正黑體" panose="020B0604030504040204" pitchFamily="34" charset="-120"/>
              <a:sym typeface="Arial" panose="020B0604020202020204" pitchFamily="34" charset="0"/>
            </a:endParaRPr>
          </a:p>
          <a:p>
            <a:pPr>
              <a:lnSpc>
                <a:spcPct val="130000"/>
              </a:lnSpc>
              <a:spcBef>
                <a:spcPts val="600"/>
              </a:spcBef>
            </a:pPr>
            <a:r>
              <a:rPr lang="en-US" altLang="zh-TW" sz="1600" err="1">
                <a:solidFill>
                  <a:schemeClr val="bg1"/>
                </a:solidFill>
                <a:latin typeface="Arial" panose="020B0604020202020204" pitchFamily="34" charset="0"/>
                <a:ea typeface="微軟正黑體" panose="020B0604030504040204" pitchFamily="34" charset="-120"/>
                <a:sym typeface="Arial" panose="020B0604020202020204" pitchFamily="34" charset="0"/>
              </a:rPr>
              <a:t>透過RTRR進行</a:t>
            </a:r>
            <a:r>
              <a:rPr lang="zh-TW" altLang="en-US" sz="1600">
                <a:solidFill>
                  <a:schemeClr val="bg1"/>
                </a:solidFill>
                <a:latin typeface="Arial" panose="020B0604020202020204" pitchFamily="34" charset="0"/>
                <a:ea typeface="微軟正黑體" panose="020B0604030504040204" pitchFamily="34" charset="-120"/>
                <a:sym typeface="Arial" panose="020B0604020202020204" pitchFamily="34" charset="0"/>
              </a:rPr>
              <a:t>異地備援同步</a:t>
            </a:r>
            <a:endParaRPr lang="en-US" altLang="zh-TW" sz="16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2" name="文字方塊 11">
            <a:extLst>
              <a:ext uri="{FF2B5EF4-FFF2-40B4-BE49-F238E27FC236}">
                <a16:creationId xmlns:a16="http://schemas.microsoft.com/office/drawing/2014/main" id="{012C6FE5-FD6C-4983-9AE6-1DA5755C81FE}"/>
              </a:ext>
            </a:extLst>
          </p:cNvPr>
          <p:cNvSpPr txBox="1"/>
          <p:nvPr/>
        </p:nvSpPr>
        <p:spPr>
          <a:xfrm>
            <a:off x="6265712" y="3093348"/>
            <a:ext cx="1857207" cy="8256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altLang="en-US" sz="2400">
                <a:solidFill>
                  <a:srgbClr val="97FFFE"/>
                </a:solidFill>
                <a:latin typeface="Arial" panose="020B0604020202020204" pitchFamily="34" charset="0"/>
                <a:ea typeface="微軟正黑體" panose="020B0604030504040204" pitchFamily="34" charset="-120"/>
                <a:sym typeface="Arial" panose="020B0604020202020204" pitchFamily="34" charset="0"/>
              </a:rPr>
              <a:t>資料復原</a:t>
            </a:r>
          </a:p>
          <a:p>
            <a:pPr>
              <a:lnSpc>
                <a:spcPct val="130000"/>
              </a:lnSpc>
              <a:spcBef>
                <a:spcPts val="600"/>
              </a:spcBef>
            </a:pPr>
            <a:r>
              <a:rPr lang="zh-TW" altLang="en-US" sz="1600">
                <a:solidFill>
                  <a:schemeClr val="bg1"/>
                </a:solidFill>
                <a:latin typeface="Arial" panose="020B0604020202020204" pitchFamily="34" charset="0"/>
                <a:ea typeface="微軟正黑體" panose="020B0604030504040204" pitchFamily="34" charset="-120"/>
                <a:sym typeface="Arial" panose="020B0604020202020204" pitchFamily="34" charset="0"/>
              </a:rPr>
              <a:t>資料保護與復原</a:t>
            </a:r>
          </a:p>
        </p:txBody>
      </p:sp>
      <p:pic>
        <p:nvPicPr>
          <p:cNvPr id="2" name="圖片 2">
            <a:extLst>
              <a:ext uri="{FF2B5EF4-FFF2-40B4-BE49-F238E27FC236}">
                <a16:creationId xmlns:a16="http://schemas.microsoft.com/office/drawing/2014/main" id="{CF5D4B3E-8A73-453F-9ACF-EF8647E988CD}"/>
              </a:ext>
            </a:extLst>
          </p:cNvPr>
          <p:cNvPicPr>
            <a:picLocks noChangeAspect="1"/>
          </p:cNvPicPr>
          <p:nvPr/>
        </p:nvPicPr>
        <p:blipFill>
          <a:blip r:embed="rId5">
            <a:duotone>
              <a:prstClr val="black"/>
              <a:schemeClr val="accent3">
                <a:tint val="45000"/>
                <a:satMod val="400000"/>
              </a:schemeClr>
            </a:duotone>
            <a:extLst>
              <a:ext uri="{BEBA8EAE-BF5A-486C-A8C5-ECC9F3942E4B}">
                <a14:imgProps xmlns:a14="http://schemas.microsoft.com/office/drawing/2010/main">
                  <a14:imgLayer r:embed="rId6">
                    <a14:imgEffect>
                      <a14:brightnessContrast bright="20000" contrast="20000"/>
                    </a14:imgEffect>
                  </a14:imgLayer>
                </a14:imgProps>
              </a:ext>
            </a:extLst>
          </a:blip>
          <a:stretch>
            <a:fillRect/>
          </a:stretch>
        </p:blipFill>
        <p:spPr>
          <a:xfrm>
            <a:off x="6501245" y="1944832"/>
            <a:ext cx="890155" cy="879764"/>
          </a:xfrm>
          <a:prstGeom prst="rect">
            <a:avLst/>
          </a:prstGeom>
        </p:spPr>
      </p:pic>
    </p:spTree>
    <p:extLst>
      <p:ext uri="{BB962C8B-B14F-4D97-AF65-F5344CB8AC3E}">
        <p14:creationId xmlns:p14="http://schemas.microsoft.com/office/powerpoint/2010/main" val="1843575980"/>
      </p:ext>
    </p:extLst>
  </p:cSld>
  <p:clrMapOvr>
    <a:masterClrMapping/>
  </p:clrMapOvr>
  <p:transition spd="slow">
    <p:fade thruBlk="1"/>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3" descr="一張含有 文字 的圖片&#10;&#10;自動產生的描述">
            <a:extLst>
              <a:ext uri="{FF2B5EF4-FFF2-40B4-BE49-F238E27FC236}">
                <a16:creationId xmlns:a16="http://schemas.microsoft.com/office/drawing/2014/main" id="{8950AC6E-4BC1-4B11-9EB7-FE2E05A586B8}"/>
              </a:ext>
            </a:extLst>
          </p:cNvPr>
          <p:cNvPicPr>
            <a:picLocks noChangeAspect="1"/>
          </p:cNvPicPr>
          <p:nvPr/>
        </p:nvPicPr>
        <p:blipFill>
          <a:blip r:embed="rId3"/>
          <a:stretch>
            <a:fillRect/>
          </a:stretch>
        </p:blipFill>
        <p:spPr>
          <a:xfrm>
            <a:off x="3807720" y="2052682"/>
            <a:ext cx="5697415" cy="2802951"/>
          </a:xfrm>
          <a:prstGeom prst="rect">
            <a:avLst/>
          </a:prstGeom>
        </p:spPr>
      </p:pic>
      <p:sp>
        <p:nvSpPr>
          <p:cNvPr id="6" name="標題 5">
            <a:extLst>
              <a:ext uri="{FF2B5EF4-FFF2-40B4-BE49-F238E27FC236}">
                <a16:creationId xmlns:a16="http://schemas.microsoft.com/office/drawing/2014/main" id="{CD9D98C1-1FFF-47CA-B15B-7731868AC88C}"/>
              </a:ext>
            </a:extLst>
          </p:cNvPr>
          <p:cNvSpPr>
            <a:spLocks noGrp="1"/>
          </p:cNvSpPr>
          <p:nvPr>
            <p:ph type="title"/>
          </p:nvPr>
        </p:nvSpPr>
        <p:spPr>
          <a:xfrm>
            <a:off x="127000" y="540829"/>
            <a:ext cx="8890000" cy="572700"/>
          </a:xfrm>
        </p:spPr>
        <p:txBody>
          <a:bodyPr/>
          <a:lstStyle/>
          <a:p>
            <a:r>
              <a:rPr lang="zh-TW" altLang="en-US">
                <a:latin typeface="Arial" panose="020B0604020202020204" pitchFamily="34" charset="0"/>
                <a:sym typeface="Arial" panose="020B0604020202020204" pitchFamily="34" charset="0"/>
              </a:rPr>
              <a:t>Snapshots快照</a:t>
            </a:r>
          </a:p>
        </p:txBody>
      </p:sp>
      <p:sp>
        <p:nvSpPr>
          <p:cNvPr id="12" name="文字方塊 11">
            <a:extLst>
              <a:ext uri="{FF2B5EF4-FFF2-40B4-BE49-F238E27FC236}">
                <a16:creationId xmlns:a16="http://schemas.microsoft.com/office/drawing/2014/main" id="{012C6FE5-FD6C-4983-9AE6-1DA5755C81FE}"/>
              </a:ext>
            </a:extLst>
          </p:cNvPr>
          <p:cNvSpPr txBox="1"/>
          <p:nvPr/>
        </p:nvSpPr>
        <p:spPr>
          <a:xfrm>
            <a:off x="414867" y="1413527"/>
            <a:ext cx="2642154" cy="32601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pPr>
            <a:r>
              <a:rPr lang="en-US" altLang="zh-TW" sz="160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QNAP NAS </a:t>
            </a:r>
            <a:r>
              <a:rPr lang="zh-TW" altLang="en-US" sz="160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支援快照 </a:t>
            </a:r>
            <a:r>
              <a:rPr lang="en-US" altLang="zh-TW" sz="160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(Snapshot) </a:t>
            </a:r>
            <a:r>
              <a:rPr lang="zh-TW" altLang="en-US" sz="160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功能，就像照相般，可將任一時間點的系統狀態與資料記錄下來作為將來還原的備份，且比傳統備份使用更少的儲存空間。當 </a:t>
            </a:r>
            <a:r>
              <a:rPr lang="en-US" altLang="zh-TW" sz="160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NAS </a:t>
            </a:r>
            <a:r>
              <a:rPr lang="zh-TW" altLang="en-US" sz="160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資料毀損或電腦受到加密勒索軟體威脅，即可利用快照檔案迅速還原，確保重要資料萬無一失。</a:t>
            </a:r>
          </a:p>
        </p:txBody>
      </p:sp>
      <p:pic>
        <p:nvPicPr>
          <p:cNvPr id="5" name="圖片 4">
            <a:extLst>
              <a:ext uri="{FF2B5EF4-FFF2-40B4-BE49-F238E27FC236}">
                <a16:creationId xmlns:a16="http://schemas.microsoft.com/office/drawing/2014/main" id="{D5A3D9C9-70D3-44DE-9426-03AD146B9E49}"/>
              </a:ext>
            </a:extLst>
          </p:cNvPr>
          <p:cNvPicPr>
            <a:picLocks noChangeAspect="1"/>
          </p:cNvPicPr>
          <p:nvPr/>
        </p:nvPicPr>
        <p:blipFill>
          <a:blip r:embed="rId4"/>
          <a:stretch>
            <a:fillRect/>
          </a:stretch>
        </p:blipFill>
        <p:spPr>
          <a:xfrm>
            <a:off x="3156459" y="1413527"/>
            <a:ext cx="1070955" cy="1070955"/>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sp>
        <p:nvSpPr>
          <p:cNvPr id="3" name="文字方塊 2" hidden="1">
            <a:extLst>
              <a:ext uri="{FF2B5EF4-FFF2-40B4-BE49-F238E27FC236}">
                <a16:creationId xmlns:a16="http://schemas.microsoft.com/office/drawing/2014/main" id="{8EF517B2-5C5C-4E39-82F4-A4F0D8736F5E}"/>
              </a:ext>
            </a:extLst>
          </p:cNvPr>
          <p:cNvSpPr txBox="1"/>
          <p:nvPr/>
        </p:nvSpPr>
        <p:spPr>
          <a:xfrm>
            <a:off x="1930444" y="-1209411"/>
            <a:ext cx="2927647" cy="523220"/>
          </a:xfrm>
          <a:prstGeom prst="rect">
            <a:avLst/>
          </a:prstGeom>
          <a:noFill/>
        </p:spPr>
        <p:txBody>
          <a:bodyPr wrap="square" lIns="91440" tIns="45720" rIns="91440" bIns="45720" rtlCol="0" anchor="t">
            <a:spAutoFit/>
          </a:bodyPr>
          <a:lstStyle/>
          <a:p>
            <a:r>
              <a:rPr lang="zh-TW" altLang="en-US" sz="280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Snapshots快照</a:t>
            </a:r>
          </a:p>
        </p:txBody>
      </p:sp>
    </p:spTree>
    <p:extLst>
      <p:ext uri="{BB962C8B-B14F-4D97-AF65-F5344CB8AC3E}">
        <p14:creationId xmlns:p14="http://schemas.microsoft.com/office/powerpoint/2010/main" val="3762813724"/>
      </p:ext>
    </p:extLst>
  </p:cSld>
  <p:clrMapOvr>
    <a:masterClrMapping/>
  </p:clrMapOvr>
  <p:transition spd="slow">
    <p:fade thruBlk="1"/>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副標題 2"/>
          <p:cNvSpPr>
            <a:spLocks noGrp="1"/>
          </p:cNvSpPr>
          <p:nvPr>
            <p:ph type="subTitle" idx="4294967295"/>
          </p:nvPr>
        </p:nvSpPr>
        <p:spPr>
          <a:xfrm>
            <a:off x="1105599" y="3295433"/>
            <a:ext cx="3170067" cy="468000"/>
          </a:xfrm>
        </p:spPr>
        <p:txBody>
          <a:bodyPr/>
          <a:lstStyle/>
          <a:p>
            <a:pPr marL="0" indent="0" algn="l">
              <a:lnSpc>
                <a:spcPct val="130000"/>
              </a:lnSpc>
              <a:buNone/>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ULINK</a:t>
            </a: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智能磁碟健康分析與故障預測</a:t>
            </a:r>
          </a:p>
        </p:txBody>
      </p:sp>
      <p:sp>
        <p:nvSpPr>
          <p:cNvPr id="2" name="標題 1"/>
          <p:cNvSpPr>
            <a:spLocks noGrp="1"/>
          </p:cNvSpPr>
          <p:nvPr>
            <p:ph type="title"/>
          </p:nvPr>
        </p:nvSpPr>
        <p:spPr>
          <a:xfrm>
            <a:off x="720000" y="838200"/>
            <a:ext cx="3699600" cy="2999100"/>
          </a:xfrm>
        </p:spPr>
        <p:txBody>
          <a:bodyPr/>
          <a:lstStyle/>
          <a:p>
            <a:pPr marL="369570" lvl="1">
              <a:spcBef>
                <a:spcPts val="375"/>
              </a:spcBef>
            </a:pPr>
            <a:r>
              <a:rPr lang="en-US" sz="4000">
                <a:solidFill>
                  <a:schemeClr val="bg1"/>
                </a:solidFill>
                <a:latin typeface="Arial" panose="020B0604020202020204" pitchFamily="34" charset="0"/>
                <a:ea typeface="微軟正黑體" panose="020B0604030504040204" pitchFamily="34" charset="-120"/>
                <a:sym typeface="Arial" panose="020B0604020202020204" pitchFamily="34" charset="0"/>
              </a:rPr>
              <a:t>DA </a:t>
            </a:r>
            <a:r>
              <a:rPr lang="en-US" altLang="zh-CN" sz="4000">
                <a:solidFill>
                  <a:schemeClr val="bg1"/>
                </a:solidFill>
                <a:latin typeface="Arial" panose="020B0604020202020204" pitchFamily="34" charset="0"/>
                <a:ea typeface="微軟正黑體" panose="020B0604030504040204" pitchFamily="34" charset="-120"/>
                <a:sym typeface="Arial" panose="020B0604020202020204" pitchFamily="34" charset="0"/>
              </a:rPr>
              <a:t>Drive Analyzer</a:t>
            </a:r>
            <a:br>
              <a:rPr lang="en-US" altLang="zh-CN" sz="4000">
                <a:solidFill>
                  <a:schemeClr val="bg1"/>
                </a:solidFill>
                <a:latin typeface="Arial" panose="020B0604020202020204" pitchFamily="34" charset="0"/>
                <a:ea typeface="微軟正黑體" panose="020B0604030504040204" pitchFamily="34" charset="-120"/>
                <a:sym typeface="Arial" panose="020B0604020202020204" pitchFamily="34" charset="0"/>
              </a:rPr>
            </a:br>
            <a:r>
              <a:rPr lang="en-US" altLang="zh-CN" sz="4000" err="1">
                <a:solidFill>
                  <a:schemeClr val="bg1"/>
                </a:solidFill>
                <a:latin typeface="Arial" panose="020B0604020202020204" pitchFamily="34" charset="0"/>
                <a:ea typeface="微軟正黑體" panose="020B0604030504040204" pitchFamily="34" charset="-120"/>
                <a:sym typeface="Arial" panose="020B0604020202020204" pitchFamily="34" charset="0"/>
              </a:rPr>
              <a:t>磁碟故障預測</a:t>
            </a:r>
            <a:endParaRPr lang="zh-TW" altLang="en-US" sz="40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1884852950"/>
      </p:ext>
    </p:extLst>
  </p:cSld>
  <p:clrMapOvr>
    <a:masterClrMapping/>
  </p:clrMapOvr>
  <p:transition spd="slow">
    <p:fade thruBlk="1"/>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4" descr="一張含有 桌 的圖片&#10;&#10;自動產生的描述">
            <a:extLst>
              <a:ext uri="{FF2B5EF4-FFF2-40B4-BE49-F238E27FC236}">
                <a16:creationId xmlns:a16="http://schemas.microsoft.com/office/drawing/2014/main" id="{03E6345F-A120-4484-8DBB-270F2666C303}"/>
              </a:ext>
            </a:extLst>
          </p:cNvPr>
          <p:cNvPicPr>
            <a:picLocks noChangeAspect="1"/>
          </p:cNvPicPr>
          <p:nvPr/>
        </p:nvPicPr>
        <p:blipFill>
          <a:blip r:embed="rId3"/>
          <a:stretch>
            <a:fillRect/>
          </a:stretch>
        </p:blipFill>
        <p:spPr>
          <a:xfrm>
            <a:off x="3697060" y="2092978"/>
            <a:ext cx="6716485" cy="3243544"/>
          </a:xfrm>
          <a:prstGeom prst="rect">
            <a:avLst/>
          </a:prstGeom>
        </p:spPr>
      </p:pic>
      <p:sp>
        <p:nvSpPr>
          <p:cNvPr id="6" name="標題 5">
            <a:extLst>
              <a:ext uri="{FF2B5EF4-FFF2-40B4-BE49-F238E27FC236}">
                <a16:creationId xmlns:a16="http://schemas.microsoft.com/office/drawing/2014/main" id="{56E69DC5-6A3C-43CA-B121-C221B459A4F1}"/>
              </a:ext>
            </a:extLst>
          </p:cNvPr>
          <p:cNvSpPr>
            <a:spLocks noGrp="1"/>
          </p:cNvSpPr>
          <p:nvPr>
            <p:ph type="title"/>
          </p:nvPr>
        </p:nvSpPr>
        <p:spPr/>
        <p:txBody>
          <a:bodyPr/>
          <a:lstStyle/>
          <a:p>
            <a:r>
              <a:rPr lang="en-US" altLang="zh-TW">
                <a:latin typeface="Arial" panose="020B0604020202020204" pitchFamily="34" charset="0"/>
                <a:cs typeface="Arial"/>
                <a:sym typeface="Arial" panose="020B0604020202020204" pitchFamily="34" charset="0"/>
              </a:rPr>
              <a:t>DA Drive Analyzer</a:t>
            </a:r>
            <a:r>
              <a:rPr lang="zh-TW" altLang="en-US">
                <a:latin typeface="Arial" panose="020B0604020202020204" pitchFamily="34" charset="0"/>
                <a:cs typeface="Arial"/>
                <a:sym typeface="Arial" panose="020B0604020202020204" pitchFamily="34" charset="0"/>
              </a:rPr>
              <a:t>磁碟故障預測</a:t>
            </a:r>
            <a:endParaRPr lang="zh-TW">
              <a:latin typeface="Arial" panose="020B0604020202020204" pitchFamily="34" charset="0"/>
              <a:sym typeface="Arial" panose="020B0604020202020204" pitchFamily="34" charset="0"/>
            </a:endParaRPr>
          </a:p>
        </p:txBody>
      </p:sp>
      <p:sp>
        <p:nvSpPr>
          <p:cNvPr id="8" name="文字方塊 7">
            <a:extLst>
              <a:ext uri="{FF2B5EF4-FFF2-40B4-BE49-F238E27FC236}">
                <a16:creationId xmlns:a16="http://schemas.microsoft.com/office/drawing/2014/main" id="{83AC6952-8038-4E90-94C9-494E29A4995E}"/>
              </a:ext>
            </a:extLst>
          </p:cNvPr>
          <p:cNvSpPr txBox="1"/>
          <p:nvPr/>
        </p:nvSpPr>
        <p:spPr>
          <a:xfrm>
            <a:off x="422643" y="1820479"/>
            <a:ext cx="2453666" cy="26210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Bef>
                <a:spcPts val="600"/>
              </a:spcBef>
            </a:pPr>
            <a:r>
              <a:rPr lang="zh-TW" sz="2000" b="1">
                <a:solidFill>
                  <a:srgbClr val="97FFFE"/>
                </a:solidFill>
                <a:latin typeface="Arial" panose="020B0604020202020204" pitchFamily="34" charset="0"/>
                <a:ea typeface="微軟正黑體" panose="020B0604030504040204" pitchFamily="34" charset="-120"/>
                <a:sym typeface="Arial" panose="020B0604020202020204" pitchFamily="34" charset="0"/>
              </a:rPr>
              <a:t>磁碟的建康分析與故障預測</a:t>
            </a:r>
          </a:p>
          <a:p>
            <a:pPr>
              <a:lnSpc>
                <a:spcPct val="130000"/>
              </a:lnSpc>
              <a:spcBef>
                <a:spcPts val="600"/>
              </a:spcBef>
            </a:pPr>
            <a:r>
              <a:rPr lang="zh-TW">
                <a:solidFill>
                  <a:schemeClr val="bg1"/>
                </a:solidFill>
                <a:latin typeface="Arial" panose="020B0604020202020204" pitchFamily="34" charset="0"/>
                <a:ea typeface="微軟正黑體" panose="020B0604030504040204" pitchFamily="34" charset="-120"/>
                <a:sym typeface="Arial" panose="020B0604020202020204" pitchFamily="34" charset="0"/>
              </a:rPr>
              <a:t>DA Drive Analyzer 整合 ULINK 雲端人工智慧學習推論技術，可在磁碟故障前通知您，協助您預防因無預警的磁碟損壞所造成的資料遺失或停機損失。</a:t>
            </a:r>
            <a:endParaRPr lang="zh-TW" sz="105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grpSp>
        <p:nvGrpSpPr>
          <p:cNvPr id="3" name="群組 2">
            <a:extLst>
              <a:ext uri="{FF2B5EF4-FFF2-40B4-BE49-F238E27FC236}">
                <a16:creationId xmlns:a16="http://schemas.microsoft.com/office/drawing/2014/main" id="{A198C01E-8A6D-4BEC-8DD3-5936934709A3}"/>
              </a:ext>
            </a:extLst>
          </p:cNvPr>
          <p:cNvGrpSpPr/>
          <p:nvPr/>
        </p:nvGrpSpPr>
        <p:grpSpPr>
          <a:xfrm>
            <a:off x="2929295" y="1251095"/>
            <a:ext cx="1138767" cy="1138767"/>
            <a:chOff x="3810000" y="1138767"/>
            <a:chExt cx="1138767" cy="1138767"/>
          </a:xfrm>
        </p:grpSpPr>
        <p:sp>
          <p:nvSpPr>
            <p:cNvPr id="2" name="矩形: 圓角 1">
              <a:extLst>
                <a:ext uri="{FF2B5EF4-FFF2-40B4-BE49-F238E27FC236}">
                  <a16:creationId xmlns:a16="http://schemas.microsoft.com/office/drawing/2014/main" id="{05360AB9-F762-4949-A578-F4797DEA8551}"/>
                </a:ext>
              </a:extLst>
            </p:cNvPr>
            <p:cNvSpPr/>
            <p:nvPr/>
          </p:nvSpPr>
          <p:spPr>
            <a:xfrm>
              <a:off x="3810000" y="1138767"/>
              <a:ext cx="1138767" cy="1138767"/>
            </a:xfrm>
            <a:prstGeom prst="roundRect">
              <a:avLst/>
            </a:prstGeom>
            <a:solidFill>
              <a:schemeClr val="bg1"/>
            </a:solidFill>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9" name="圖片 9">
              <a:extLst>
                <a:ext uri="{FF2B5EF4-FFF2-40B4-BE49-F238E27FC236}">
                  <a16:creationId xmlns:a16="http://schemas.microsoft.com/office/drawing/2014/main" id="{13F43B4D-3762-4CFB-85F3-D1856AD7BC95}"/>
                </a:ext>
              </a:extLst>
            </p:cNvPr>
            <p:cNvPicPr>
              <a:picLocks noChangeAspect="1"/>
            </p:cNvPicPr>
            <p:nvPr/>
          </p:nvPicPr>
          <p:blipFill>
            <a:blip r:embed="rId4"/>
            <a:stretch>
              <a:fillRect/>
            </a:stretch>
          </p:blipFill>
          <p:spPr>
            <a:xfrm>
              <a:off x="3926946" y="1293813"/>
              <a:ext cx="904875" cy="828675"/>
            </a:xfrm>
            <a:prstGeom prst="rect">
              <a:avLst/>
            </a:prstGeom>
          </p:spPr>
        </p:pic>
      </p:grpSp>
      <p:sp>
        <p:nvSpPr>
          <p:cNvPr id="10" name="文字方塊 9">
            <a:extLst>
              <a:ext uri="{FF2B5EF4-FFF2-40B4-BE49-F238E27FC236}">
                <a16:creationId xmlns:a16="http://schemas.microsoft.com/office/drawing/2014/main" id="{AC1107C3-5781-4BD8-B2CE-CB8DFD32831D}"/>
              </a:ext>
            </a:extLst>
          </p:cNvPr>
          <p:cNvSpPr txBox="1"/>
          <p:nvPr/>
        </p:nvSpPr>
        <p:spPr>
          <a:xfrm>
            <a:off x="4185008" y="1251095"/>
            <a:ext cx="4939691"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600"/>
              </a:spcBef>
            </a:pPr>
            <a:r>
              <a:rPr lang="zh-TW" sz="1800" b="1">
                <a:solidFill>
                  <a:srgbClr val="75FFFF"/>
                </a:solidFill>
                <a:latin typeface="Arial" panose="020B0604020202020204" pitchFamily="34" charset="0"/>
                <a:ea typeface="微軟正黑體" panose="020B0604030504040204" pitchFamily="34" charset="-120"/>
                <a:sym typeface="Arial" panose="020B0604020202020204" pitchFamily="34" charset="0"/>
              </a:rPr>
              <a:t>每台N</a:t>
            </a:r>
            <a:r>
              <a:rPr lang="en-US" altLang="zh-TW" sz="1800" b="1">
                <a:solidFill>
                  <a:srgbClr val="75FFFF"/>
                </a:solidFill>
                <a:latin typeface="Arial" panose="020B0604020202020204" pitchFamily="34" charset="0"/>
                <a:ea typeface="微軟正黑體" panose="020B0604030504040204" pitchFamily="34" charset="-120"/>
                <a:sym typeface="Arial" panose="020B0604020202020204" pitchFamily="34" charset="0"/>
              </a:rPr>
              <a:t>AS</a:t>
            </a:r>
            <a:r>
              <a:rPr lang="zh-TW" sz="1800" b="1">
                <a:solidFill>
                  <a:srgbClr val="75FFFF"/>
                </a:solidFill>
                <a:latin typeface="Arial" panose="020B0604020202020204" pitchFamily="34" charset="0"/>
                <a:ea typeface="微軟正黑體" panose="020B0604030504040204" pitchFamily="34" charset="-120"/>
                <a:sym typeface="Arial" panose="020B0604020202020204" pitchFamily="34" charset="0"/>
              </a:rPr>
              <a:t>可免費進行</a:t>
            </a:r>
            <a:r>
              <a:rPr lang="en-US" altLang="zh-TW" sz="1800" b="1">
                <a:solidFill>
                  <a:srgbClr val="75FFFF"/>
                </a:solidFill>
                <a:latin typeface="Arial" panose="020B0604020202020204" pitchFamily="34" charset="0"/>
                <a:ea typeface="微軟正黑體" panose="020B0604030504040204" pitchFamily="34" charset="-120"/>
                <a:sym typeface="Arial" panose="020B0604020202020204" pitchFamily="34" charset="0"/>
              </a:rPr>
              <a:t>1</a:t>
            </a:r>
            <a:r>
              <a:rPr lang="zh-TW" sz="1800" b="1">
                <a:solidFill>
                  <a:srgbClr val="75FFFF"/>
                </a:solidFill>
                <a:latin typeface="Arial" panose="020B0604020202020204" pitchFamily="34" charset="0"/>
                <a:ea typeface="微軟正黑體" panose="020B0604030504040204" pitchFamily="34" charset="-120"/>
                <a:sym typeface="Arial" panose="020B0604020202020204" pitchFamily="34" charset="0"/>
              </a:rPr>
              <a:t>個磁碟預測</a:t>
            </a:r>
          </a:p>
          <a:p>
            <a:pPr>
              <a:spcBef>
                <a:spcPts val="600"/>
              </a:spcBef>
            </a:pPr>
            <a:r>
              <a:rPr lang="zh-TW" altLang="en-US" sz="1800" b="1">
                <a:solidFill>
                  <a:srgbClr val="75FFFF"/>
                </a:solidFill>
                <a:latin typeface="Arial" panose="020B0604020202020204" pitchFamily="34" charset="0"/>
                <a:ea typeface="微軟正黑體" panose="020B0604030504040204" pitchFamily="34" charset="-120"/>
                <a:sym typeface="Arial" panose="020B0604020202020204" pitchFamily="34" charset="0"/>
              </a:rPr>
              <a:t>可付費訂閱額外的磁碟加強防護力</a:t>
            </a:r>
            <a:endParaRPr lang="zh-TW" sz="1800" b="1">
              <a:solidFill>
                <a:srgbClr val="75FFFF"/>
              </a:solidFill>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1519522825"/>
      </p:ext>
    </p:extLst>
  </p:cSld>
  <p:clrMapOvr>
    <a:masterClrMapping/>
  </p:clrMapOvr>
  <p:transition spd="slow">
    <p:fade thruBlk="1"/>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720000" y="838200"/>
            <a:ext cx="3293200" cy="3276600"/>
          </a:xfrm>
        </p:spPr>
        <p:txBody>
          <a:bodyPr/>
          <a:lstStyle/>
          <a:p>
            <a:pPr marL="369570" lvl="1">
              <a:spcBef>
                <a:spcPts val="375"/>
              </a:spcBef>
            </a:pPr>
            <a:r>
              <a:rPr lang="en-US" altLang="zh-CN" sz="4400" err="1">
                <a:solidFill>
                  <a:schemeClr val="bg1"/>
                </a:solidFill>
                <a:latin typeface="Arial" panose="020B0604020202020204" pitchFamily="34" charset="0"/>
                <a:ea typeface="微軟正黑體" panose="020B0604030504040204" pitchFamily="34" charset="-120"/>
                <a:sym typeface="Arial" panose="020B0604020202020204" pitchFamily="34" charset="0"/>
              </a:rPr>
              <a:t>資安防護</a:t>
            </a:r>
            <a:endParaRPr lang="en-US" altLang="zh-CN" sz="44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3" name="副標題 2"/>
          <p:cNvSpPr>
            <a:spLocks noGrp="1"/>
          </p:cNvSpPr>
          <p:nvPr>
            <p:ph type="subTitle" idx="4294967295"/>
          </p:nvPr>
        </p:nvSpPr>
        <p:spPr>
          <a:xfrm>
            <a:off x="1105600" y="2836334"/>
            <a:ext cx="2907600" cy="431800"/>
          </a:xfrm>
        </p:spPr>
        <p:txBody>
          <a:bodyPr/>
          <a:lstStyle/>
          <a:p>
            <a:pPr marL="0" indent="0" algn="l">
              <a:lnSpc>
                <a:spcPct val="130000"/>
              </a:lnSpc>
              <a:buNone/>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Malware Remover, </a:t>
            </a:r>
            <a:r>
              <a:rPr lang="en-US" altLang="zh-TW" err="1">
                <a:solidFill>
                  <a:schemeClr val="bg1"/>
                </a:solidFill>
                <a:latin typeface="Arial" panose="020B0604020202020204" pitchFamily="34" charset="0"/>
                <a:ea typeface="微軟正黑體" panose="020B0604030504040204" pitchFamily="34" charset="-120"/>
                <a:sym typeface="Arial" panose="020B0604020202020204" pitchFamily="34" charset="0"/>
              </a:rPr>
              <a:t>QuFirewall</a:t>
            </a:r>
            <a:endPar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2993341192"/>
      </p:ext>
    </p:extLst>
  </p:cSld>
  <p:clrMapOvr>
    <a:masterClrMapping/>
  </p:clrMapOvr>
  <p:transition spd="slow">
    <p:fade thruBlk="1"/>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p:txBody>
          <a:bodyPr/>
          <a:lstStyle/>
          <a:p>
            <a:r>
              <a:rPr lang="zh-TW" altLang="en-US">
                <a:latin typeface="Arial" panose="020B0604020202020204" pitchFamily="34" charset="0"/>
                <a:sym typeface="Arial" panose="020B0604020202020204" pitchFamily="34" charset="0"/>
              </a:rPr>
              <a:t>資安防護</a:t>
            </a:r>
            <a:endParaRPr lang="en-US" altLang="zh-TW">
              <a:latin typeface="Arial" panose="020B0604020202020204" pitchFamily="34" charset="0"/>
              <a:sym typeface="Arial" panose="020B0604020202020204" pitchFamily="34" charset="0"/>
            </a:endParaRPr>
          </a:p>
        </p:txBody>
      </p:sp>
      <p:sp>
        <p:nvSpPr>
          <p:cNvPr id="7" name="文字方塊 6">
            <a:extLst>
              <a:ext uri="{FF2B5EF4-FFF2-40B4-BE49-F238E27FC236}">
                <a16:creationId xmlns:a16="http://schemas.microsoft.com/office/drawing/2014/main" id="{0283DDE9-3DE5-49B2-993D-46F07BA33E0B}"/>
              </a:ext>
            </a:extLst>
          </p:cNvPr>
          <p:cNvSpPr txBox="1"/>
          <p:nvPr/>
        </p:nvSpPr>
        <p:spPr>
          <a:xfrm>
            <a:off x="5894641" y="1263090"/>
            <a:ext cx="2529359" cy="1159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altLang="en-US" sz="2400">
                <a:solidFill>
                  <a:srgbClr val="97FFFE"/>
                </a:solidFill>
                <a:latin typeface="Arial" panose="020B0604020202020204" pitchFamily="34" charset="0"/>
                <a:ea typeface="微軟正黑體" panose="020B0604030504040204" pitchFamily="34" charset="-120"/>
                <a:sym typeface="Arial" panose="020B0604020202020204" pitchFamily="34" charset="0"/>
              </a:rPr>
              <a:t>Malware Remover</a:t>
            </a:r>
          </a:p>
          <a:p>
            <a:pPr>
              <a:lnSpc>
                <a:spcPct val="130000"/>
              </a:lnSpc>
              <a:spcBef>
                <a:spcPts val="600"/>
              </a:spcBef>
            </a:pPr>
            <a:r>
              <a:rPr lang="zh-TW"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rPr>
              <a:t>惡意軟體移除程式</a:t>
            </a:r>
          </a:p>
        </p:txBody>
      </p:sp>
      <p:sp>
        <p:nvSpPr>
          <p:cNvPr id="13" name="文字方塊 12">
            <a:extLst>
              <a:ext uri="{FF2B5EF4-FFF2-40B4-BE49-F238E27FC236}">
                <a16:creationId xmlns:a16="http://schemas.microsoft.com/office/drawing/2014/main" id="{3395406B-24A5-4514-BE89-7EB7270349B6}"/>
              </a:ext>
            </a:extLst>
          </p:cNvPr>
          <p:cNvSpPr txBox="1"/>
          <p:nvPr/>
        </p:nvSpPr>
        <p:spPr>
          <a:xfrm>
            <a:off x="1716603" y="1237859"/>
            <a:ext cx="2529359" cy="14741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altLang="en-US" sz="2400">
                <a:solidFill>
                  <a:srgbClr val="97FFFE"/>
                </a:solidFill>
                <a:latin typeface="Arial" panose="020B0604020202020204" pitchFamily="34" charset="0"/>
                <a:ea typeface="微軟正黑體" panose="020B0604030504040204" pitchFamily="34" charset="-120"/>
                <a:sym typeface="Arial" panose="020B0604020202020204" pitchFamily="34" charset="0"/>
              </a:rPr>
              <a:t>QuFirewall</a:t>
            </a:r>
          </a:p>
          <a:p>
            <a:pPr>
              <a:lnSpc>
                <a:spcPct val="130000"/>
              </a:lnSpc>
              <a:spcBef>
                <a:spcPts val="600"/>
              </a:spcBef>
            </a:pPr>
            <a:r>
              <a:rPr lang="zh-TW" sz="1200">
                <a:solidFill>
                  <a:schemeClr val="bg1"/>
                </a:solidFill>
                <a:latin typeface="Arial" panose="020B0604020202020204" pitchFamily="34" charset="0"/>
                <a:ea typeface="微軟正黑體" panose="020B0604030504040204" pitchFamily="34" charset="-120"/>
                <a:sym typeface="Arial" panose="020B0604020202020204" pitchFamily="34" charset="0"/>
              </a:rPr>
              <a:t>保護你的NAS免於外部攻擊。你可以自行設定規則，包括指定來源地區，指定服務連接阜, 來源IP位置等，允許或拒絕透過網路存取NAS。</a:t>
            </a:r>
            <a:endParaRPr lang="zh-TW" sz="9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2" name="圖片 2">
            <a:extLst>
              <a:ext uri="{FF2B5EF4-FFF2-40B4-BE49-F238E27FC236}">
                <a16:creationId xmlns:a16="http://schemas.microsoft.com/office/drawing/2014/main" id="{D4E356AE-6E6D-479D-8559-A306EDA6E79A}"/>
              </a:ext>
            </a:extLst>
          </p:cNvPr>
          <p:cNvPicPr>
            <a:picLocks noChangeAspect="1"/>
          </p:cNvPicPr>
          <p:nvPr/>
        </p:nvPicPr>
        <p:blipFill>
          <a:blip r:embed="rId3"/>
          <a:stretch>
            <a:fillRect/>
          </a:stretch>
        </p:blipFill>
        <p:spPr>
          <a:xfrm>
            <a:off x="4666528" y="2621965"/>
            <a:ext cx="3689548" cy="2332894"/>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3" name="圖片 3">
            <a:extLst>
              <a:ext uri="{FF2B5EF4-FFF2-40B4-BE49-F238E27FC236}">
                <a16:creationId xmlns:a16="http://schemas.microsoft.com/office/drawing/2014/main" id="{7FC0CC8F-378D-4645-B0A4-7E87F47B0A32}"/>
              </a:ext>
            </a:extLst>
          </p:cNvPr>
          <p:cNvPicPr>
            <a:picLocks noChangeAspect="1"/>
          </p:cNvPicPr>
          <p:nvPr/>
        </p:nvPicPr>
        <p:blipFill>
          <a:blip r:embed="rId4"/>
          <a:stretch>
            <a:fillRect/>
          </a:stretch>
        </p:blipFill>
        <p:spPr>
          <a:xfrm>
            <a:off x="503238" y="2850565"/>
            <a:ext cx="3689548" cy="3293768"/>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11" name="圖片 10">
            <a:extLst>
              <a:ext uri="{FF2B5EF4-FFF2-40B4-BE49-F238E27FC236}">
                <a16:creationId xmlns:a16="http://schemas.microsoft.com/office/drawing/2014/main" id="{355C7F4D-7F28-4F3C-A733-3AA6D88AB67B}"/>
              </a:ext>
            </a:extLst>
          </p:cNvPr>
          <p:cNvPicPr>
            <a:picLocks noChangeAspect="1"/>
          </p:cNvPicPr>
          <p:nvPr/>
        </p:nvPicPr>
        <p:blipFill>
          <a:blip r:embed="rId5"/>
          <a:stretch>
            <a:fillRect/>
          </a:stretch>
        </p:blipFill>
        <p:spPr>
          <a:xfrm>
            <a:off x="4658378" y="1204445"/>
            <a:ext cx="1149519" cy="1149519"/>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14" name="圖片 13">
            <a:extLst>
              <a:ext uri="{FF2B5EF4-FFF2-40B4-BE49-F238E27FC236}">
                <a16:creationId xmlns:a16="http://schemas.microsoft.com/office/drawing/2014/main" id="{9FE66007-FDFC-4C51-9A00-B1BAA6E56BDF}"/>
              </a:ext>
            </a:extLst>
          </p:cNvPr>
          <p:cNvPicPr>
            <a:picLocks noChangeAspect="1"/>
          </p:cNvPicPr>
          <p:nvPr/>
        </p:nvPicPr>
        <p:blipFill>
          <a:blip r:embed="rId6"/>
          <a:stretch>
            <a:fillRect/>
          </a:stretch>
        </p:blipFill>
        <p:spPr>
          <a:xfrm>
            <a:off x="503238" y="1204445"/>
            <a:ext cx="1126621" cy="1125870"/>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sp>
        <p:nvSpPr>
          <p:cNvPr id="9" name="矩形 8">
            <a:extLst>
              <a:ext uri="{FF2B5EF4-FFF2-40B4-BE49-F238E27FC236}">
                <a16:creationId xmlns:a16="http://schemas.microsoft.com/office/drawing/2014/main" id="{DECA4924-8C77-4B4B-8714-C9FEC7F09EEA}"/>
              </a:ext>
            </a:extLst>
          </p:cNvPr>
          <p:cNvSpPr/>
          <p:nvPr/>
        </p:nvSpPr>
        <p:spPr>
          <a:xfrm>
            <a:off x="-152400" y="3956572"/>
            <a:ext cx="9364133" cy="1970095"/>
          </a:xfrm>
          <a:prstGeom prst="rect">
            <a:avLst/>
          </a:prstGeom>
          <a:gradFill>
            <a:gsLst>
              <a:gs pos="0">
                <a:srgbClr val="2D1633">
                  <a:alpha val="0"/>
                </a:srgbClr>
              </a:gs>
              <a:gs pos="57000">
                <a:srgbClr val="2D1633">
                  <a:alpha val="95000"/>
                </a:srgbClr>
              </a:gs>
            </a:gsLst>
            <a:lin ang="54007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1399883648"/>
      </p:ext>
    </p:extLst>
  </p:cSld>
  <p:clrMapOvr>
    <a:masterClrMapping/>
  </p:clrMapOvr>
  <p:transition spd="slow">
    <p:fade thruBlk="1"/>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398266" y="838200"/>
            <a:ext cx="4266867" cy="3759200"/>
          </a:xfrm>
        </p:spPr>
        <p:txBody>
          <a:bodyPr/>
          <a:lstStyle/>
          <a:p>
            <a:pPr marL="369570" lvl="1">
              <a:lnSpc>
                <a:spcPct val="90000"/>
              </a:lnSpc>
              <a:spcBef>
                <a:spcPts val="375"/>
              </a:spcBef>
            </a:pPr>
            <a:r>
              <a:rPr lang="en-US" sz="3600">
                <a:solidFill>
                  <a:schemeClr val="bg1"/>
                </a:solidFill>
                <a:latin typeface="Arial" panose="020B0604020202020204" pitchFamily="34" charset="0"/>
                <a:ea typeface="微軟正黑體" panose="020B0604030504040204" pitchFamily="34" charset="-120"/>
                <a:sym typeface="Arial" panose="020B0604020202020204" pitchFamily="34" charset="0"/>
              </a:rPr>
              <a:t>QuMagie</a:t>
            </a:r>
            <a:br>
              <a:rPr lang="en-US" sz="3600">
                <a:latin typeface="Arial" panose="020B0604020202020204" pitchFamily="34" charset="0"/>
                <a:ea typeface="微軟正黑體" panose="020B0604030504040204" pitchFamily="34" charset="-120"/>
                <a:sym typeface="Arial" panose="020B0604020202020204" pitchFamily="34" charset="0"/>
              </a:rPr>
            </a:br>
            <a:r>
              <a:rPr lang="zh-TW" altLang="en-US" sz="3600">
                <a:solidFill>
                  <a:schemeClr val="bg1"/>
                </a:solidFill>
                <a:latin typeface="Arial" panose="020B0604020202020204" pitchFamily="34" charset="0"/>
                <a:ea typeface="微軟正黑體" panose="020B0604030504040204" pitchFamily="34" charset="-120"/>
                <a:sym typeface="Arial" panose="020B0604020202020204" pitchFamily="34" charset="0"/>
              </a:rPr>
              <a:t>照片智慧收納分享</a:t>
            </a:r>
            <a:endParaRPr lang="en-US" sz="3600">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marL="369570" lvl="1" algn="l">
              <a:spcBef>
                <a:spcPts val="375"/>
              </a:spcBef>
            </a:pPr>
            <a:endParaRPr lang="en-US" altLang="zh-CN" sz="36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3" name="副標題 2"/>
          <p:cNvSpPr>
            <a:spLocks noGrp="1"/>
          </p:cNvSpPr>
          <p:nvPr>
            <p:ph type="subTitle" idx="4294967295"/>
          </p:nvPr>
        </p:nvSpPr>
        <p:spPr>
          <a:xfrm>
            <a:off x="795156" y="2968055"/>
            <a:ext cx="3293362" cy="468000"/>
          </a:xfrm>
        </p:spPr>
        <p:txBody>
          <a:bodyPr/>
          <a:lstStyle/>
          <a:p>
            <a:pPr marL="0" indent="0" algn="l">
              <a:lnSpc>
                <a:spcPct val="130000"/>
              </a:lnSpc>
              <a:buNone/>
            </a:pP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輕鬆寫意的新形態AI智能照片搜尋</a:t>
            </a:r>
            <a:endParaRPr lang="zh-TW">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1278423209"/>
      </p:ext>
    </p:extLst>
  </p:cSld>
  <p:clrMapOvr>
    <a:masterClrMapping/>
  </p:clrMapOvr>
  <p:transition spd="slow">
    <p:fade thruBlk="1"/>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0C04EA75-F29E-479B-8FC4-DA847CE78399}"/>
              </a:ext>
            </a:extLst>
          </p:cNvPr>
          <p:cNvSpPr/>
          <p:nvPr/>
        </p:nvSpPr>
        <p:spPr>
          <a:xfrm>
            <a:off x="330200" y="3149600"/>
            <a:ext cx="8525042" cy="1993900"/>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p:txBody>
          <a:bodyPr/>
          <a:lstStyle/>
          <a:p>
            <a:r>
              <a:rPr lang="en-US">
                <a:latin typeface="Arial" panose="020B0604020202020204" pitchFamily="34" charset="0"/>
                <a:sym typeface="Arial" panose="020B0604020202020204" pitchFamily="34" charset="0"/>
              </a:rPr>
              <a:t>QuMagie</a:t>
            </a:r>
            <a:endParaRPr lang="zh-TW">
              <a:latin typeface="Arial" panose="020B0604020202020204" pitchFamily="34" charset="0"/>
              <a:sym typeface="Arial" panose="020B0604020202020204" pitchFamily="34" charset="0"/>
            </a:endParaRPr>
          </a:p>
        </p:txBody>
      </p:sp>
      <p:sp>
        <p:nvSpPr>
          <p:cNvPr id="7" name="文字方塊 6">
            <a:extLst>
              <a:ext uri="{FF2B5EF4-FFF2-40B4-BE49-F238E27FC236}">
                <a16:creationId xmlns:a16="http://schemas.microsoft.com/office/drawing/2014/main" id="{0283DDE9-3DE5-49B2-993D-46F07BA33E0B}"/>
              </a:ext>
            </a:extLst>
          </p:cNvPr>
          <p:cNvSpPr txBox="1"/>
          <p:nvPr/>
        </p:nvSpPr>
        <p:spPr>
          <a:xfrm>
            <a:off x="1225902" y="1292629"/>
            <a:ext cx="6597298" cy="17046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10000"/>
              </a:lnSpc>
              <a:spcBef>
                <a:spcPts val="600"/>
              </a:spcBef>
            </a:pPr>
            <a:r>
              <a:rPr lang="en-US" altLang="zh-TW" sz="2400">
                <a:solidFill>
                  <a:schemeClr val="bg1"/>
                </a:solidFill>
                <a:latin typeface="Arial" panose="020B0604020202020204" pitchFamily="34" charset="0"/>
                <a:ea typeface="微軟正黑體" panose="020B0604030504040204" pitchFamily="34" charset="-120"/>
                <a:sym typeface="Arial" panose="020B0604020202020204" pitchFamily="34" charset="0"/>
              </a:rPr>
              <a:t>TS-233</a:t>
            </a:r>
            <a:r>
              <a:rPr lang="zh-TW" altLang="en-US" sz="2400">
                <a:solidFill>
                  <a:schemeClr val="bg1"/>
                </a:solidFill>
                <a:latin typeface="Arial" panose="020B0604020202020204" pitchFamily="34" charset="0"/>
                <a:ea typeface="微軟正黑體" panose="020B0604030504040204" pitchFamily="34" charset="-120"/>
                <a:sym typeface="Arial" panose="020B0604020202020204" pitchFamily="34" charset="0"/>
              </a:rPr>
              <a:t>內建</a:t>
            </a:r>
            <a:r>
              <a:rPr lang="en-US" altLang="zh-TW" sz="2400">
                <a:solidFill>
                  <a:schemeClr val="bg1"/>
                </a:solidFill>
                <a:latin typeface="Arial" panose="020B0604020202020204" pitchFamily="34" charset="0"/>
                <a:ea typeface="微軟正黑體" panose="020B0604030504040204" pitchFamily="34" charset="-120"/>
                <a:sym typeface="Arial" panose="020B0604020202020204" pitchFamily="34" charset="0"/>
              </a:rPr>
              <a:t>NPU     </a:t>
            </a:r>
            <a:r>
              <a:rPr lang="en-US" altLang="zh-TW" sz="2400" err="1">
                <a:solidFill>
                  <a:schemeClr val="bg1"/>
                </a:solidFill>
                <a:latin typeface="Arial" panose="020B0604020202020204" pitchFamily="34" charset="0"/>
                <a:ea typeface="微軟正黑體" panose="020B0604030504040204" pitchFamily="34" charset="-120"/>
                <a:sym typeface="Arial" panose="020B0604020202020204" pitchFamily="34" charset="0"/>
              </a:rPr>
              <a:t>AI加速</a:t>
            </a:r>
            <a:r>
              <a:rPr lang="en-US" altLang="zh-TW" sz="2400">
                <a:solidFill>
                  <a:schemeClr val="bg1"/>
                </a:solidFill>
                <a:latin typeface="Arial" panose="020B0604020202020204" pitchFamily="34" charset="0"/>
                <a:ea typeface="微軟正黑體" panose="020B0604030504040204" pitchFamily="34" charset="-120"/>
                <a:sym typeface="Arial" panose="020B0604020202020204" pitchFamily="34" charset="0"/>
              </a:rPr>
              <a:t>，</a:t>
            </a:r>
            <a:r>
              <a:rPr lang="zh-TW" altLang="en-US" sz="2400">
                <a:solidFill>
                  <a:schemeClr val="bg1"/>
                </a:solidFill>
                <a:latin typeface="Arial" panose="020B0604020202020204" pitchFamily="34" charset="0"/>
                <a:ea typeface="微軟正黑體" panose="020B0604030504040204" pitchFamily="34" charset="-120"/>
                <a:sym typeface="Arial" panose="020B0604020202020204" pitchFamily="34" charset="0"/>
              </a:rPr>
              <a:t>QuMagie內力大增</a:t>
            </a:r>
          </a:p>
          <a:p>
            <a:pPr algn="just">
              <a:lnSpc>
                <a:spcPct val="110000"/>
              </a:lnSpc>
              <a:spcBef>
                <a:spcPts val="600"/>
              </a:spcBef>
            </a:pPr>
            <a:r>
              <a:rPr lang="en-US" altLang="zh-TW" sz="1700" err="1">
                <a:solidFill>
                  <a:schemeClr val="bg1"/>
                </a:solidFill>
                <a:latin typeface="Arial" panose="020B0604020202020204" pitchFamily="34" charset="0"/>
                <a:ea typeface="微軟正黑體" panose="020B0604030504040204" pitchFamily="34" charset="-120"/>
                <a:sym typeface="Arial" panose="020B0604020202020204" pitchFamily="34" charset="0"/>
              </a:rPr>
              <a:t>QuMagie</a:t>
            </a:r>
            <a:r>
              <a:rPr lang="zh-TW" altLang="en-US" sz="1700">
                <a:solidFill>
                  <a:schemeClr val="bg1"/>
                </a:solidFill>
                <a:latin typeface="Arial" panose="020B0604020202020204" pitchFamily="34" charset="0"/>
                <a:ea typeface="微軟正黑體" panose="020B0604030504040204" pitchFamily="34" charset="-120"/>
                <a:sym typeface="Arial" panose="020B0604020202020204" pitchFamily="34" charset="0"/>
              </a:rPr>
              <a:t> 整合 </a:t>
            </a:r>
            <a:r>
              <a:rPr lang="en-US" altLang="zh-TW" sz="1700">
                <a:solidFill>
                  <a:schemeClr val="bg1"/>
                </a:solidFill>
                <a:latin typeface="Arial" panose="020B0604020202020204" pitchFamily="34" charset="0"/>
                <a:ea typeface="微軟正黑體" panose="020B0604030504040204" pitchFamily="34" charset="-120"/>
                <a:sym typeface="Arial" panose="020B0604020202020204" pitchFamily="34" charset="0"/>
              </a:rPr>
              <a:t>QNAP</a:t>
            </a:r>
            <a:r>
              <a:rPr lang="zh-TW" altLang="en-US" sz="17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700">
                <a:solidFill>
                  <a:schemeClr val="bg1"/>
                </a:solidFill>
                <a:latin typeface="Arial" panose="020B0604020202020204" pitchFamily="34" charset="0"/>
                <a:ea typeface="微軟正黑體" panose="020B0604030504040204" pitchFamily="34" charset="-120"/>
                <a:sym typeface="Arial" panose="020B0604020202020204" pitchFamily="34" charset="0"/>
              </a:rPr>
              <a:t>AI</a:t>
            </a:r>
            <a:r>
              <a:rPr lang="zh-TW" altLang="en-US" sz="17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700">
                <a:solidFill>
                  <a:schemeClr val="bg1"/>
                </a:solidFill>
                <a:latin typeface="Arial" panose="020B0604020202020204" pitchFamily="34" charset="0"/>
                <a:ea typeface="微軟正黑體" panose="020B0604030504040204" pitchFamily="34" charset="-120"/>
                <a:sym typeface="Arial" panose="020B0604020202020204" pitchFamily="34" charset="0"/>
              </a:rPr>
              <a:t>Core </a:t>
            </a:r>
            <a:r>
              <a:rPr lang="zh-TW" sz="1700">
                <a:solidFill>
                  <a:schemeClr val="bg1"/>
                </a:solidFill>
                <a:latin typeface="Arial" panose="020B0604020202020204" pitchFamily="34" charset="0"/>
                <a:ea typeface="微軟正黑體" panose="020B0604030504040204" pitchFamily="34" charset="-120"/>
                <a:sym typeface="Arial" panose="020B0604020202020204" pitchFamily="34" charset="0"/>
              </a:rPr>
              <a:t>影像辨識引擎，啟用人臉及物件辨識，並會依據拍照地點將 NAS 中的照片自動分類，您可於「人物相簿」、「事物相簿」、「地點相簿」及「活動相簿」中快速找到相似的人物、事物、地點及活動照片。</a:t>
            </a:r>
            <a:endParaRPr lang="zh-TW" altLang="en-US" sz="17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4" name="圖片 4" descr="一張含有 文字, 光 的圖片&#10;&#10;自動產生的描述">
            <a:extLst>
              <a:ext uri="{FF2B5EF4-FFF2-40B4-BE49-F238E27FC236}">
                <a16:creationId xmlns:a16="http://schemas.microsoft.com/office/drawing/2014/main" id="{3CEE5335-456D-4193-86C7-859817633F1F}"/>
              </a:ext>
            </a:extLst>
          </p:cNvPr>
          <p:cNvPicPr>
            <a:picLocks noChangeAspect="1"/>
          </p:cNvPicPr>
          <p:nvPr/>
        </p:nvPicPr>
        <p:blipFill>
          <a:blip r:embed="rId3"/>
          <a:stretch>
            <a:fillRect/>
          </a:stretch>
        </p:blipFill>
        <p:spPr>
          <a:xfrm>
            <a:off x="2893029" y="3400022"/>
            <a:ext cx="1524000" cy="1238250"/>
          </a:xfrm>
          <a:prstGeom prst="rect">
            <a:avLst/>
          </a:prstGeom>
        </p:spPr>
      </p:pic>
      <p:pic>
        <p:nvPicPr>
          <p:cNvPr id="5" name="圖片 7" descr="一張含有 文字, 光 的圖片&#10;&#10;自動產生的描述">
            <a:extLst>
              <a:ext uri="{FF2B5EF4-FFF2-40B4-BE49-F238E27FC236}">
                <a16:creationId xmlns:a16="http://schemas.microsoft.com/office/drawing/2014/main" id="{96E6B637-22CD-44D4-84CD-3063B72BC530}"/>
              </a:ext>
            </a:extLst>
          </p:cNvPr>
          <p:cNvPicPr>
            <a:picLocks noChangeAspect="1"/>
          </p:cNvPicPr>
          <p:nvPr/>
        </p:nvPicPr>
        <p:blipFill>
          <a:blip r:embed="rId4"/>
          <a:stretch>
            <a:fillRect/>
          </a:stretch>
        </p:blipFill>
        <p:spPr>
          <a:xfrm>
            <a:off x="1121833" y="3638903"/>
            <a:ext cx="1524000" cy="1238250"/>
          </a:xfrm>
          <a:prstGeom prst="rect">
            <a:avLst/>
          </a:prstGeom>
        </p:spPr>
      </p:pic>
      <p:pic>
        <p:nvPicPr>
          <p:cNvPr id="8" name="圖片 8">
            <a:extLst>
              <a:ext uri="{FF2B5EF4-FFF2-40B4-BE49-F238E27FC236}">
                <a16:creationId xmlns:a16="http://schemas.microsoft.com/office/drawing/2014/main" id="{7D9971F2-5199-4C3B-B751-C183A9AB3C6D}"/>
              </a:ext>
            </a:extLst>
          </p:cNvPr>
          <p:cNvPicPr>
            <a:picLocks noChangeAspect="1"/>
          </p:cNvPicPr>
          <p:nvPr/>
        </p:nvPicPr>
        <p:blipFill>
          <a:blip r:embed="rId5"/>
          <a:stretch>
            <a:fillRect/>
          </a:stretch>
        </p:blipFill>
        <p:spPr>
          <a:xfrm>
            <a:off x="4741333" y="3638903"/>
            <a:ext cx="1524000" cy="1238250"/>
          </a:xfrm>
          <a:prstGeom prst="rect">
            <a:avLst/>
          </a:prstGeom>
        </p:spPr>
      </p:pic>
      <p:pic>
        <p:nvPicPr>
          <p:cNvPr id="9" name="圖片 9" descr="一張含有 文字, 光 的圖片&#10;&#10;自動產生的描述">
            <a:extLst>
              <a:ext uri="{FF2B5EF4-FFF2-40B4-BE49-F238E27FC236}">
                <a16:creationId xmlns:a16="http://schemas.microsoft.com/office/drawing/2014/main" id="{8EB35B51-12BC-457E-85D4-B24950F36CAD}"/>
              </a:ext>
            </a:extLst>
          </p:cNvPr>
          <p:cNvPicPr>
            <a:picLocks noChangeAspect="1"/>
          </p:cNvPicPr>
          <p:nvPr/>
        </p:nvPicPr>
        <p:blipFill>
          <a:blip r:embed="rId6"/>
          <a:stretch>
            <a:fillRect/>
          </a:stretch>
        </p:blipFill>
        <p:spPr>
          <a:xfrm>
            <a:off x="6568722" y="3399014"/>
            <a:ext cx="1524000" cy="1238250"/>
          </a:xfrm>
          <a:prstGeom prst="rect">
            <a:avLst/>
          </a:prstGeom>
        </p:spPr>
      </p:pic>
      <p:pic>
        <p:nvPicPr>
          <p:cNvPr id="11" name="圖片 10">
            <a:extLst>
              <a:ext uri="{FF2B5EF4-FFF2-40B4-BE49-F238E27FC236}">
                <a16:creationId xmlns:a16="http://schemas.microsoft.com/office/drawing/2014/main" id="{89638F77-75E6-4360-B202-4A8CDA4BA0DA}"/>
              </a:ext>
            </a:extLst>
          </p:cNvPr>
          <p:cNvPicPr>
            <a:picLocks noChangeAspect="1"/>
          </p:cNvPicPr>
          <p:nvPr/>
        </p:nvPicPr>
        <p:blipFill>
          <a:blip r:embed="rId7"/>
          <a:stretch>
            <a:fillRect/>
          </a:stretch>
        </p:blipFill>
        <p:spPr>
          <a:xfrm>
            <a:off x="2428730" y="136817"/>
            <a:ext cx="928598" cy="928598"/>
          </a:xfrm>
          <a:prstGeom prst="rect">
            <a:avLst/>
          </a:prstGeom>
        </p:spPr>
      </p:pic>
      <p:pic>
        <p:nvPicPr>
          <p:cNvPr id="15" name="圖形 14">
            <a:extLst>
              <a:ext uri="{FF2B5EF4-FFF2-40B4-BE49-F238E27FC236}">
                <a16:creationId xmlns:a16="http://schemas.microsoft.com/office/drawing/2014/main" id="{65C27E57-9656-49ED-BE82-AE26CCA6899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587472" y="1162680"/>
            <a:ext cx="403680" cy="485070"/>
          </a:xfrm>
          <a:prstGeom prst="rect">
            <a:avLst/>
          </a:prstGeom>
        </p:spPr>
      </p:pic>
    </p:spTree>
    <p:extLst>
      <p:ext uri="{BB962C8B-B14F-4D97-AF65-F5344CB8AC3E}">
        <p14:creationId xmlns:p14="http://schemas.microsoft.com/office/powerpoint/2010/main" val="500314340"/>
      </p:ext>
    </p:extLst>
  </p:cSld>
  <p:clrMapOvr>
    <a:masterClrMapping/>
  </p:clrMapOvr>
  <p:transition spd="slow">
    <p:fade thruBlk="1"/>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215877" y="2247900"/>
            <a:ext cx="3293200" cy="939800"/>
          </a:xfrm>
        </p:spPr>
        <p:txBody>
          <a:bodyPr/>
          <a:lstStyle/>
          <a:p>
            <a:pPr lvl="1" algn="ctr"/>
            <a:r>
              <a:rPr lang="en-US" altLang="zh-TW" sz="4800">
                <a:solidFill>
                  <a:schemeClr val="bg1"/>
                </a:solidFill>
                <a:latin typeface="Arial" panose="020B0604020202020204" pitchFamily="34" charset="0"/>
                <a:ea typeface="微軟正黑體" panose="020B0604030504040204" pitchFamily="34" charset="-120"/>
                <a:sym typeface="Arial" panose="020B0604020202020204" pitchFamily="34" charset="0"/>
              </a:rPr>
              <a:t>LIVE DEMO</a:t>
            </a:r>
            <a:endParaRPr lang="en-US" sz="36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3" name="副標題 2" hidden="1"/>
          <p:cNvSpPr>
            <a:spLocks noGrp="1"/>
          </p:cNvSpPr>
          <p:nvPr>
            <p:ph type="subTitle" idx="4294967295"/>
          </p:nvPr>
        </p:nvSpPr>
        <p:spPr>
          <a:xfrm>
            <a:off x="0" y="2784475"/>
            <a:ext cx="3429000" cy="468313"/>
          </a:xfrm>
        </p:spPr>
        <p:txBody>
          <a:bodyPr/>
          <a:lstStyle/>
          <a:p>
            <a:pPr marL="0" indent="0" algn="l">
              <a:lnSpc>
                <a:spcPct val="130000"/>
              </a:lnSpc>
              <a:buNone/>
            </a:pP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跨平台工作流自動化解決方案</a:t>
            </a:r>
            <a:endParaRPr lang="zh-TW">
              <a:latin typeface="Arial" panose="020B0604020202020204" pitchFamily="34" charset="0"/>
              <a:ea typeface="微軟正黑體" panose="020B0604030504040204" pitchFamily="34" charset="-120"/>
              <a:sym typeface="Arial" panose="020B0604020202020204" pitchFamily="34" charset="0"/>
            </a:endParaRPr>
          </a:p>
        </p:txBody>
      </p:sp>
      <p:pic>
        <p:nvPicPr>
          <p:cNvPr id="5" name="圖片 4" descr="一張含有 室外 的圖片&#10;&#10;自動產生的描述" hidden="1">
            <a:extLst>
              <a:ext uri="{FF2B5EF4-FFF2-40B4-BE49-F238E27FC236}">
                <a16:creationId xmlns:a16="http://schemas.microsoft.com/office/drawing/2014/main" id="{5593D327-4F06-43AA-9F27-903EB4A0AF08}"/>
              </a:ext>
            </a:extLst>
          </p:cNvPr>
          <p:cNvPicPr>
            <a:picLocks noChangeAspect="1"/>
          </p:cNvPicPr>
          <p:nvPr/>
        </p:nvPicPr>
        <p:blipFill>
          <a:blip r:embed="rId3"/>
          <a:stretch>
            <a:fillRect/>
          </a:stretch>
        </p:blipFill>
        <p:spPr>
          <a:xfrm>
            <a:off x="1043820" y="1755775"/>
            <a:ext cx="3100215" cy="1924050"/>
          </a:xfrm>
          <a:prstGeom prst="rect">
            <a:avLst/>
          </a:prstGeom>
        </p:spPr>
      </p:pic>
      <p:sp>
        <p:nvSpPr>
          <p:cNvPr id="6" name="矩形 5" hidden="1">
            <a:extLst>
              <a:ext uri="{FF2B5EF4-FFF2-40B4-BE49-F238E27FC236}">
                <a16:creationId xmlns:a16="http://schemas.microsoft.com/office/drawing/2014/main" id="{36FF875E-3289-4C12-BC37-8855E05CFA5D}"/>
              </a:ext>
            </a:extLst>
          </p:cNvPr>
          <p:cNvSpPr/>
          <p:nvPr/>
        </p:nvSpPr>
        <p:spPr>
          <a:xfrm>
            <a:off x="5757862" y="2271713"/>
            <a:ext cx="1764506"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ctr"/>
            <a:r>
              <a:rPr lang="zh-TW" altLang="en-US">
                <a:latin typeface="Arial" panose="020B0604020202020204" pitchFamily="34" charset="0"/>
                <a:ea typeface="微軟正黑體" panose="020B0604030504040204" pitchFamily="34" charset="-120"/>
                <a:cs typeface="Arial"/>
                <a:sym typeface="Arial" panose="020B0604020202020204" pitchFamily="34" charset="0"/>
              </a:rPr>
              <a:t>請幫忙把兩台都換成TS-233</a:t>
            </a: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818333279"/>
      </p:ext>
    </p:extLst>
  </p:cSld>
  <p:clrMapOvr>
    <a:masterClrMapping/>
  </p:clrMapOvr>
  <p:transition spd="slow">
    <p:fade thruBlk="1"/>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標題 1">
            <a:extLst>
              <a:ext uri="{FF2B5EF4-FFF2-40B4-BE49-F238E27FC236}">
                <a16:creationId xmlns:a16="http://schemas.microsoft.com/office/drawing/2014/main" id="{F204A605-B5ED-B744-BC57-76B70D9C0022}"/>
              </a:ext>
            </a:extLst>
          </p:cNvPr>
          <p:cNvSpPr>
            <a:spLocks noGrp="1"/>
          </p:cNvSpPr>
          <p:nvPr>
            <p:ph type="title"/>
          </p:nvPr>
        </p:nvSpPr>
        <p:spPr>
          <a:xfrm>
            <a:off x="719999" y="838200"/>
            <a:ext cx="3631867" cy="3759200"/>
          </a:xfrm>
        </p:spPr>
        <p:txBody>
          <a:bodyPr/>
          <a:lstStyle/>
          <a:p>
            <a:pPr marL="369570" lvl="1" algn="l">
              <a:spcBef>
                <a:spcPts val="375"/>
              </a:spcBef>
            </a:pPr>
            <a:r>
              <a:rPr lang="zh-CN" altLang="en-US" sz="3600">
                <a:solidFill>
                  <a:schemeClr val="bg1"/>
                </a:solidFill>
                <a:latin typeface="Arial" panose="020B0604020202020204" pitchFamily="34" charset="0"/>
                <a:ea typeface="微軟正黑體" panose="020B0604030504040204" pitchFamily="34" charset="-120"/>
                <a:sym typeface="Arial" panose="020B0604020202020204" pitchFamily="34" charset="0"/>
              </a:rPr>
              <a:t>檔案管理方案</a:t>
            </a:r>
            <a:endParaRPr lang="en-US" altLang="zh-CN" sz="36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396166520"/>
      </p:ext>
    </p:extLst>
  </p:cSld>
  <p:clrMapOvr>
    <a:masterClrMapping/>
  </p:clrMapOvr>
  <p:transition spd="slow">
    <p:fade thruBlk="1"/>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圖片 28">
            <a:extLst>
              <a:ext uri="{FF2B5EF4-FFF2-40B4-BE49-F238E27FC236}">
                <a16:creationId xmlns:a16="http://schemas.microsoft.com/office/drawing/2014/main" id="{D7B47492-5BC1-4F6C-8C2B-A2B4DA306928}"/>
              </a:ext>
            </a:extLst>
          </p:cNvPr>
          <p:cNvPicPr>
            <a:picLocks noChangeAspect="1"/>
          </p:cNvPicPr>
          <p:nvPr/>
        </p:nvPicPr>
        <p:blipFill>
          <a:blip r:embed="rId3"/>
          <a:stretch>
            <a:fillRect/>
          </a:stretch>
        </p:blipFill>
        <p:spPr>
          <a:xfrm>
            <a:off x="4808381" y="1257397"/>
            <a:ext cx="1580022" cy="1475740"/>
          </a:xfrm>
          <a:prstGeom prst="roundRect">
            <a:avLst>
              <a:gd name="adj" fmla="val 9438"/>
            </a:avLst>
          </a:prstGeom>
        </p:spPr>
      </p:pic>
      <p:sp>
        <p:nvSpPr>
          <p:cNvPr id="2" name="Title 1">
            <a:extLst>
              <a:ext uri="{FF2B5EF4-FFF2-40B4-BE49-F238E27FC236}">
                <a16:creationId xmlns:a16="http://schemas.microsoft.com/office/drawing/2014/main" id="{C6780537-E4F9-1548-825F-DE2F1E66544E}"/>
              </a:ext>
            </a:extLst>
          </p:cNvPr>
          <p:cNvSpPr>
            <a:spLocks noGrp="1"/>
          </p:cNvSpPr>
          <p:nvPr>
            <p:ph type="title"/>
          </p:nvPr>
        </p:nvSpPr>
        <p:spPr/>
        <p:txBody>
          <a:bodyPr/>
          <a:lstStyle/>
          <a:p>
            <a:r>
              <a:rPr lang="en-TW">
                <a:latin typeface="Arial" panose="020B0604020202020204" pitchFamily="34" charset="0"/>
                <a:sym typeface="Arial" panose="020B0604020202020204" pitchFamily="34" charset="0"/>
              </a:rPr>
              <a:t>Qfile 隨身攜帶海量資料</a:t>
            </a:r>
          </a:p>
        </p:txBody>
      </p:sp>
      <p:pic>
        <p:nvPicPr>
          <p:cNvPr id="1030" name="Picture 6" descr="Apple&amp;#39;s 120Hz ProMotion display in the iPhone 13 Pro: what you need to know  | AppleInsider" hidden="1">
            <a:extLst>
              <a:ext uri="{FF2B5EF4-FFF2-40B4-BE49-F238E27FC236}">
                <a16:creationId xmlns:a16="http://schemas.microsoft.com/office/drawing/2014/main" id="{77F30073-7FE7-5349-BA5C-62325711AED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842" t="16297" r="50000" b="7474"/>
          <a:stretch/>
        </p:blipFill>
        <p:spPr bwMode="auto">
          <a:xfrm>
            <a:off x="5075572" y="1064317"/>
            <a:ext cx="2300438" cy="392087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hidden="1">
            <a:extLst>
              <a:ext uri="{FF2B5EF4-FFF2-40B4-BE49-F238E27FC236}">
                <a16:creationId xmlns:a16="http://schemas.microsoft.com/office/drawing/2014/main" id="{5B2C570F-ED26-B44F-BE5C-91AB6654E3B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86213" y="-773071"/>
            <a:ext cx="3526538" cy="627112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earch icons | IconBros">
            <a:extLst>
              <a:ext uri="{FF2B5EF4-FFF2-40B4-BE49-F238E27FC236}">
                <a16:creationId xmlns:a16="http://schemas.microsoft.com/office/drawing/2014/main" id="{9D0935C9-5FD4-5A45-B2FC-7FF8DA6BAD7E}"/>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artisticPhotocopy/>
                    </a14:imgEffect>
                    <a14:imgEffect>
                      <a14:brightnessContrast bright="40000" contrast="-20000"/>
                    </a14:imgEffect>
                  </a14:imgLayer>
                </a14:imgProps>
              </a:ext>
              <a:ext uri="{28A0092B-C50C-407E-A947-70E740481C1C}">
                <a14:useLocalDpi xmlns:a14="http://schemas.microsoft.com/office/drawing/2010/main" val="0"/>
              </a:ext>
            </a:extLst>
          </a:blip>
          <a:srcRect/>
          <a:stretch>
            <a:fillRect/>
          </a:stretch>
        </p:blipFill>
        <p:spPr bwMode="auto">
          <a:xfrm>
            <a:off x="1209942" y="1210575"/>
            <a:ext cx="633241" cy="63324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A22183E-EE06-9146-84EB-A5DFD1C8D018}"/>
              </a:ext>
            </a:extLst>
          </p:cNvPr>
          <p:cNvSpPr txBox="1"/>
          <p:nvPr/>
        </p:nvSpPr>
        <p:spPr>
          <a:xfrm>
            <a:off x="1909057" y="1150429"/>
            <a:ext cx="2098307" cy="815608"/>
          </a:xfrm>
          <a:prstGeom prst="rect">
            <a:avLst/>
          </a:prstGeom>
          <a:noFill/>
        </p:spPr>
        <p:txBody>
          <a:bodyPr wrap="square" rtlCol="0">
            <a:spAutoFit/>
          </a:bodyPr>
          <a:lstStyle/>
          <a:p>
            <a:pPr>
              <a:spcBef>
                <a:spcPts val="600"/>
              </a:spcBef>
            </a:pPr>
            <a:r>
              <a:rPr lang="zh-TW" altLang="en-US" sz="1800" b="1">
                <a:solidFill>
                  <a:srgbClr val="7EFFFF"/>
                </a:solidFill>
                <a:latin typeface="Arial" panose="020B0604020202020204" pitchFamily="34" charset="0"/>
                <a:ea typeface="微軟正黑體" panose="020B0604030504040204" pitchFamily="34" charset="-120"/>
                <a:sym typeface="Arial" panose="020B0604020202020204" pitchFamily="34" charset="0"/>
              </a:rPr>
              <a:t>一覽所有檔案</a:t>
            </a:r>
            <a:endParaRPr lang="en-US" altLang="zh-TW" sz="1800" b="1">
              <a:solidFill>
                <a:srgbClr val="7EFFFF"/>
              </a:solidFill>
              <a:latin typeface="Arial" panose="020B0604020202020204" pitchFamily="34" charset="0"/>
              <a:ea typeface="微軟正黑體" panose="020B0604030504040204" pitchFamily="34" charset="-120"/>
              <a:sym typeface="Arial" panose="020B0604020202020204" pitchFamily="34" charset="0"/>
            </a:endParaRPr>
          </a:p>
          <a:p>
            <a:pPr>
              <a:spcBef>
                <a:spcPts val="600"/>
              </a:spcBef>
            </a:pPr>
            <a:r>
              <a:rPr lang="zh-TW"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rPr>
              <a:t>本機檔案、雲端空間掛載、遠端 </a:t>
            </a:r>
            <a:r>
              <a:rPr lang="en-US" altLang="zh-TW" sz="1200">
                <a:solidFill>
                  <a:schemeClr val="bg1"/>
                </a:solidFill>
                <a:latin typeface="Arial" panose="020B0604020202020204" pitchFamily="34" charset="0"/>
                <a:ea typeface="微軟正黑體" panose="020B0604030504040204" pitchFamily="34" charset="-120"/>
                <a:sym typeface="Arial" panose="020B0604020202020204" pitchFamily="34" charset="0"/>
              </a:rPr>
              <a:t>NAS</a:t>
            </a:r>
            <a:r>
              <a:rPr lang="zh-TW"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rPr>
              <a:t> 裝置、外接裝置</a:t>
            </a:r>
          </a:p>
        </p:txBody>
      </p:sp>
      <p:sp>
        <p:nvSpPr>
          <p:cNvPr id="25" name="TextBox 24">
            <a:extLst>
              <a:ext uri="{FF2B5EF4-FFF2-40B4-BE49-F238E27FC236}">
                <a16:creationId xmlns:a16="http://schemas.microsoft.com/office/drawing/2014/main" id="{2DC11303-9EDD-B64C-94AD-2805DCF07566}"/>
              </a:ext>
            </a:extLst>
          </p:cNvPr>
          <p:cNvSpPr txBox="1"/>
          <p:nvPr/>
        </p:nvSpPr>
        <p:spPr>
          <a:xfrm>
            <a:off x="1908553" y="2087195"/>
            <a:ext cx="2409569" cy="815608"/>
          </a:xfrm>
          <a:prstGeom prst="rect">
            <a:avLst/>
          </a:prstGeom>
          <a:noFill/>
        </p:spPr>
        <p:txBody>
          <a:bodyPr wrap="square" rtlCol="0">
            <a:spAutoFit/>
          </a:bodyPr>
          <a:lstStyle/>
          <a:p>
            <a:pPr>
              <a:spcBef>
                <a:spcPts val="600"/>
              </a:spcBef>
            </a:pPr>
            <a:r>
              <a:rPr lang="zh-TW" altLang="en-US" sz="1800" b="1">
                <a:solidFill>
                  <a:srgbClr val="7EFFFF"/>
                </a:solidFill>
                <a:latin typeface="Arial" panose="020B0604020202020204" pitchFamily="34" charset="0"/>
                <a:ea typeface="微軟正黑體" panose="020B0604030504040204" pitchFamily="34" charset="-120"/>
                <a:sym typeface="Arial" panose="020B0604020202020204" pitchFamily="34" charset="0"/>
              </a:rPr>
              <a:t>收發連結，自在瀏覽</a:t>
            </a:r>
            <a:endParaRPr lang="en-US" altLang="zh-TW" sz="1800" b="1">
              <a:solidFill>
                <a:srgbClr val="7EFFFF"/>
              </a:solidFill>
              <a:latin typeface="Arial" panose="020B0604020202020204" pitchFamily="34" charset="0"/>
              <a:ea typeface="微軟正黑體" panose="020B0604030504040204" pitchFamily="34" charset="-120"/>
              <a:sym typeface="Arial" panose="020B0604020202020204" pitchFamily="34" charset="0"/>
            </a:endParaRPr>
          </a:p>
          <a:p>
            <a:pPr>
              <a:spcBef>
                <a:spcPts val="600"/>
              </a:spcBef>
            </a:pPr>
            <a:r>
              <a:rPr lang="zh-TW"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rPr>
              <a:t>將 </a:t>
            </a:r>
            <a:r>
              <a:rPr lang="en-US" altLang="zh-TW" sz="1200">
                <a:solidFill>
                  <a:schemeClr val="bg1"/>
                </a:solidFill>
                <a:latin typeface="Arial" panose="020B0604020202020204" pitchFamily="34" charset="0"/>
                <a:ea typeface="微軟正黑體" panose="020B0604030504040204" pitchFamily="34" charset="-120"/>
                <a:sym typeface="Arial" panose="020B0604020202020204" pitchFamily="34" charset="0"/>
              </a:rPr>
              <a:t>NAS</a:t>
            </a:r>
            <a:r>
              <a:rPr lang="zh-TW"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rPr>
              <a:t> 資料分享給他人，也可以輕鬆開啟他人分享的檔案</a:t>
            </a:r>
          </a:p>
        </p:txBody>
      </p:sp>
      <p:pic>
        <p:nvPicPr>
          <p:cNvPr id="1036" name="Picture 12" descr="Cyber security icon Royalty Free Vector Image - VectorStock" hidden="1">
            <a:extLst>
              <a:ext uri="{FF2B5EF4-FFF2-40B4-BE49-F238E27FC236}">
                <a16:creationId xmlns:a16="http://schemas.microsoft.com/office/drawing/2014/main" id="{6A8F5FEF-393F-3B44-9157-47DD914924C7}"/>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1301" t="18901" r="20043" b="25707"/>
          <a:stretch/>
        </p:blipFill>
        <p:spPr bwMode="auto">
          <a:xfrm>
            <a:off x="1209942" y="4126550"/>
            <a:ext cx="633240" cy="645844"/>
          </a:xfrm>
          <a:prstGeom prst="rect">
            <a:avLst/>
          </a:prstGeom>
          <a:noFill/>
          <a:extLst>
            <a:ext uri="{909E8E84-426E-40DD-AFC4-6F175D3DCCD1}">
              <a14:hiddenFill xmlns:a14="http://schemas.microsoft.com/office/drawing/2010/main">
                <a:solidFill>
                  <a:srgbClr val="FFFFFF"/>
                </a:solidFill>
              </a14:hiddenFill>
            </a:ext>
          </a:extLst>
        </p:spPr>
      </p:pic>
      <p:pic>
        <p:nvPicPr>
          <p:cNvPr id="5" name="圖片 4" descr="一張含有 文字, 個人, 握住, 手 的圖片&#10;&#10;自動產生的描述">
            <a:extLst>
              <a:ext uri="{FF2B5EF4-FFF2-40B4-BE49-F238E27FC236}">
                <a16:creationId xmlns:a16="http://schemas.microsoft.com/office/drawing/2014/main" id="{01FF7C34-A11B-48C9-BB2B-3623FF94E75F}"/>
              </a:ext>
            </a:extLst>
          </p:cNvPr>
          <p:cNvPicPr>
            <a:picLocks noChangeAspect="1"/>
          </p:cNvPicPr>
          <p:nvPr/>
        </p:nvPicPr>
        <p:blipFill rotWithShape="1">
          <a:blip r:embed="rId9"/>
          <a:srcRect l="21192" t="11736" r="21192" b="32489"/>
          <a:stretch/>
        </p:blipFill>
        <p:spPr>
          <a:xfrm>
            <a:off x="5101754" y="911941"/>
            <a:ext cx="3553816" cy="4587567"/>
          </a:xfrm>
          <a:prstGeom prst="roundRect">
            <a:avLst>
              <a:gd name="adj" fmla="val 16667"/>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7" name="TextBox 26">
            <a:extLst>
              <a:ext uri="{FF2B5EF4-FFF2-40B4-BE49-F238E27FC236}">
                <a16:creationId xmlns:a16="http://schemas.microsoft.com/office/drawing/2014/main" id="{957DFBE4-F842-A24E-8C56-061270ED1CA8}"/>
              </a:ext>
            </a:extLst>
          </p:cNvPr>
          <p:cNvSpPr txBox="1"/>
          <p:nvPr/>
        </p:nvSpPr>
        <p:spPr>
          <a:xfrm>
            <a:off x="1885295" y="4092442"/>
            <a:ext cx="2638821" cy="815608"/>
          </a:xfrm>
          <a:prstGeom prst="rect">
            <a:avLst/>
          </a:prstGeom>
          <a:noFill/>
        </p:spPr>
        <p:txBody>
          <a:bodyPr wrap="square" rtlCol="0">
            <a:spAutoFit/>
          </a:bodyPr>
          <a:lstStyle/>
          <a:p>
            <a:pPr>
              <a:spcBef>
                <a:spcPts val="600"/>
              </a:spcBef>
            </a:pPr>
            <a:r>
              <a:rPr lang="zh-TW" altLang="en-US" sz="1800" b="1">
                <a:solidFill>
                  <a:srgbClr val="7EFFFF"/>
                </a:solidFill>
                <a:latin typeface="Arial" panose="020B0604020202020204" pitchFamily="34" charset="0"/>
                <a:ea typeface="微軟正黑體" panose="020B0604030504040204" pitchFamily="34" charset="-120"/>
                <a:sym typeface="Arial" panose="020B0604020202020204" pitchFamily="34" charset="0"/>
              </a:rPr>
              <a:t>安全把關</a:t>
            </a:r>
            <a:endParaRPr lang="en-US" altLang="zh-TW" sz="1800" b="1">
              <a:solidFill>
                <a:srgbClr val="7EFFFF"/>
              </a:solidFill>
              <a:latin typeface="Arial" panose="020B0604020202020204" pitchFamily="34" charset="0"/>
              <a:ea typeface="微軟正黑體" panose="020B0604030504040204" pitchFamily="34" charset="-120"/>
              <a:sym typeface="Arial" panose="020B0604020202020204" pitchFamily="34" charset="0"/>
            </a:endParaRPr>
          </a:p>
          <a:p>
            <a:pPr>
              <a:spcBef>
                <a:spcPts val="600"/>
              </a:spcBef>
            </a:pPr>
            <a:r>
              <a:rPr lang="zh-TW"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rPr>
              <a:t>支援</a:t>
            </a:r>
            <a:r>
              <a:rPr lang="en-US" altLang="zh-TW" sz="1200">
                <a:solidFill>
                  <a:schemeClr val="bg1"/>
                </a:solidFill>
                <a:latin typeface="Arial" panose="020B0604020202020204" pitchFamily="34" charset="0"/>
                <a:ea typeface="微軟正黑體" panose="020B0604030504040204" pitchFamily="34" charset="-120"/>
                <a:sym typeface="Arial" panose="020B0604020202020204" pitchFamily="34" charset="0"/>
              </a:rPr>
              <a:t> NAS </a:t>
            </a:r>
            <a:r>
              <a:rPr lang="zh-TW"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rPr>
              <a:t>二階段認證</a:t>
            </a:r>
            <a:endParaRPr lang="en-US" altLang="zh-TW" sz="1200">
              <a:solidFill>
                <a:schemeClr val="bg1"/>
              </a:solidFill>
              <a:latin typeface="Arial" panose="020B0604020202020204" pitchFamily="34" charset="0"/>
              <a:ea typeface="微軟正黑體" pitchFamily="34" charset="-120"/>
              <a:sym typeface="Arial" panose="020B0604020202020204" pitchFamily="34" charset="0"/>
            </a:endParaRPr>
          </a:p>
          <a:p>
            <a:r>
              <a:rPr lang="en-US" altLang="zh-TW" sz="1200">
                <a:solidFill>
                  <a:schemeClr val="bg1"/>
                </a:solidFill>
                <a:latin typeface="Arial" panose="020B0604020202020204" pitchFamily="34" charset="0"/>
                <a:ea typeface="微軟正黑體" pitchFamily="34" charset="-120"/>
                <a:sym typeface="Arial" panose="020B0604020202020204" pitchFamily="34" charset="0"/>
              </a:rPr>
              <a:t>App </a:t>
            </a:r>
            <a:r>
              <a:rPr lang="zh-TW"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rPr>
              <a:t>密碼鎖定</a:t>
            </a:r>
          </a:p>
        </p:txBody>
      </p:sp>
      <p:sp>
        <p:nvSpPr>
          <p:cNvPr id="28" name="TextBox 27">
            <a:extLst>
              <a:ext uri="{FF2B5EF4-FFF2-40B4-BE49-F238E27FC236}">
                <a16:creationId xmlns:a16="http://schemas.microsoft.com/office/drawing/2014/main" id="{0F9B85EE-CC72-FA47-B2E2-436882BE472C}"/>
              </a:ext>
            </a:extLst>
          </p:cNvPr>
          <p:cNvSpPr txBox="1"/>
          <p:nvPr/>
        </p:nvSpPr>
        <p:spPr>
          <a:xfrm>
            <a:off x="1885295" y="3080048"/>
            <a:ext cx="2638821" cy="892552"/>
          </a:xfrm>
          <a:prstGeom prst="rect">
            <a:avLst/>
          </a:prstGeom>
          <a:noFill/>
        </p:spPr>
        <p:txBody>
          <a:bodyPr wrap="square" rtlCol="0">
            <a:spAutoFit/>
          </a:bodyPr>
          <a:lstStyle/>
          <a:p>
            <a:pPr>
              <a:spcBef>
                <a:spcPts val="600"/>
              </a:spcBef>
            </a:pPr>
            <a:r>
              <a:rPr lang="zh-TW" altLang="en-US" sz="1800" b="1">
                <a:solidFill>
                  <a:srgbClr val="7EFFFF"/>
                </a:solidFill>
                <a:latin typeface="Arial" panose="020B0604020202020204" pitchFamily="34" charset="0"/>
                <a:ea typeface="微軟正黑體" panose="020B0604030504040204" pitchFamily="34" charset="-120"/>
                <a:sym typeface="Arial" panose="020B0604020202020204" pitchFamily="34" charset="0"/>
              </a:rPr>
              <a:t>手機內容自動上傳備份</a:t>
            </a:r>
            <a:endParaRPr lang="en-US" altLang="zh-TW" sz="1800" b="1">
              <a:solidFill>
                <a:srgbClr val="7EFFFF"/>
              </a:solidFill>
              <a:latin typeface="Arial" panose="020B0604020202020204" pitchFamily="34" charset="0"/>
              <a:ea typeface="微軟正黑體" panose="020B0604030504040204" pitchFamily="34" charset="-120"/>
              <a:sym typeface="Arial" panose="020B0604020202020204" pitchFamily="34" charset="0"/>
            </a:endParaRPr>
          </a:p>
          <a:p>
            <a:pPr>
              <a:spcBef>
                <a:spcPts val="600"/>
              </a:spcBef>
            </a:pPr>
            <a:r>
              <a:rPr lang="zh-TW"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rPr>
              <a:t>即時上傳備份手機資料</a:t>
            </a:r>
            <a:endParaRPr lang="en-US" altLang="zh-TW" sz="1200">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a:spcBef>
                <a:spcPts val="600"/>
              </a:spcBef>
            </a:pPr>
            <a:r>
              <a:rPr lang="zh-TW"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rPr>
              <a:t>背景上傳，走到哪傳到哪</a:t>
            </a:r>
          </a:p>
        </p:txBody>
      </p:sp>
      <p:pic>
        <p:nvPicPr>
          <p:cNvPr id="1044" name="Picture 20" descr="Google play - Free social media icons">
            <a:extLst>
              <a:ext uri="{FF2B5EF4-FFF2-40B4-BE49-F238E27FC236}">
                <a16:creationId xmlns:a16="http://schemas.microsoft.com/office/drawing/2014/main" id="{93A7EBCE-3F48-DE4C-B229-B1E07CB90C8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985355" y="2259297"/>
            <a:ext cx="355618" cy="355618"/>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591F3CB8-6561-3C44-8372-F72F43241DEA}"/>
              </a:ext>
            </a:extLst>
          </p:cNvPr>
          <p:cNvSpPr txBox="1"/>
          <p:nvPr/>
        </p:nvSpPr>
        <p:spPr>
          <a:xfrm>
            <a:off x="4674884" y="1411350"/>
            <a:ext cx="923508" cy="307777"/>
          </a:xfrm>
          <a:prstGeom prst="rect">
            <a:avLst/>
          </a:prstGeom>
          <a:noFill/>
        </p:spPr>
        <p:txBody>
          <a:bodyPr wrap="square" rtlCol="0">
            <a:spAutoFit/>
          </a:bodyPr>
          <a:lstStyle/>
          <a:p>
            <a:pPr algn="ctr"/>
            <a:r>
              <a:rPr lang="en-TW">
                <a:solidFill>
                  <a:schemeClr val="tx1"/>
                </a:solidFill>
                <a:latin typeface="Arial" panose="020B0604020202020204" pitchFamily="34" charset="0"/>
                <a:ea typeface="微軟正黑體" panose="020B0604030504040204" pitchFamily="34" charset="-120"/>
                <a:sym typeface="Arial" panose="020B0604020202020204" pitchFamily="34" charset="0"/>
              </a:rPr>
              <a:t>支援</a:t>
            </a:r>
          </a:p>
        </p:txBody>
      </p:sp>
      <p:grpSp>
        <p:nvGrpSpPr>
          <p:cNvPr id="16" name="Graphic 23">
            <a:extLst>
              <a:ext uri="{FF2B5EF4-FFF2-40B4-BE49-F238E27FC236}">
                <a16:creationId xmlns:a16="http://schemas.microsoft.com/office/drawing/2014/main" id="{498C8621-FCE4-4546-B22C-08EC30481B76}"/>
              </a:ext>
            </a:extLst>
          </p:cNvPr>
          <p:cNvGrpSpPr/>
          <p:nvPr/>
        </p:nvGrpSpPr>
        <p:grpSpPr>
          <a:xfrm>
            <a:off x="4982144" y="1777345"/>
            <a:ext cx="315922" cy="385052"/>
            <a:chOff x="5024407" y="1764578"/>
            <a:chExt cx="225175" cy="274449"/>
          </a:xfrm>
          <a:solidFill>
            <a:srgbClr val="CECCCD"/>
          </a:solidFill>
        </p:grpSpPr>
        <p:sp>
          <p:nvSpPr>
            <p:cNvPr id="17" name="手繪多邊形: 圖案 16">
              <a:extLst>
                <a:ext uri="{FF2B5EF4-FFF2-40B4-BE49-F238E27FC236}">
                  <a16:creationId xmlns:a16="http://schemas.microsoft.com/office/drawing/2014/main" id="{1E917ED9-0844-484C-83DB-7D08F64174D7}"/>
                </a:ext>
              </a:extLst>
            </p:cNvPr>
            <p:cNvSpPr/>
            <p:nvPr/>
          </p:nvSpPr>
          <p:spPr>
            <a:xfrm>
              <a:off x="5133041" y="1764578"/>
              <a:ext cx="60247" cy="67921"/>
            </a:xfrm>
            <a:custGeom>
              <a:avLst/>
              <a:gdLst>
                <a:gd name="connsiteX0" fmla="*/ 57345 w 60247"/>
                <a:gd name="connsiteY0" fmla="*/ 25958 h 67921"/>
                <a:gd name="connsiteX1" fmla="*/ 45324 w 60247"/>
                <a:gd name="connsiteY1" fmla="*/ 47746 h 67921"/>
                <a:gd name="connsiteX2" fmla="*/ 45324 w 60247"/>
                <a:gd name="connsiteY2" fmla="*/ 47757 h 67921"/>
                <a:gd name="connsiteX3" fmla="*/ 25535 w 60247"/>
                <a:gd name="connsiteY3" fmla="*/ 63225 h 67921"/>
                <a:gd name="connsiteX4" fmla="*/ 3028 w 60247"/>
                <a:gd name="connsiteY4" fmla="*/ 67807 h 67921"/>
                <a:gd name="connsiteX5" fmla="*/ 671 w 60247"/>
                <a:gd name="connsiteY5" fmla="*/ 67624 h 67921"/>
                <a:gd name="connsiteX6" fmla="*/ 361 w 60247"/>
                <a:gd name="connsiteY6" fmla="*/ 65276 h 67921"/>
                <a:gd name="connsiteX7" fmla="*/ 2949 w 60247"/>
                <a:gd name="connsiteY7" fmla="*/ 42950 h 67921"/>
                <a:gd name="connsiteX8" fmla="*/ 15292 w 60247"/>
                <a:gd name="connsiteY8" fmla="*/ 21461 h 67921"/>
                <a:gd name="connsiteX9" fmla="*/ 15292 w 60247"/>
                <a:gd name="connsiteY9" fmla="*/ 21461 h 67921"/>
                <a:gd name="connsiteX10" fmla="*/ 34533 w 60247"/>
                <a:gd name="connsiteY10" fmla="*/ 6538 h 67921"/>
                <a:gd name="connsiteX11" fmla="*/ 56936 w 60247"/>
                <a:gd name="connsiteY11" fmla="*/ 111 h 67921"/>
                <a:gd name="connsiteX12" fmla="*/ 59649 w 60247"/>
                <a:gd name="connsiteY12" fmla="*/ 0 h 67921"/>
                <a:gd name="connsiteX13" fmla="*/ 59946 w 60247"/>
                <a:gd name="connsiteY13" fmla="*/ 2710 h 67921"/>
                <a:gd name="connsiteX14" fmla="*/ 57345 w 60247"/>
                <a:gd name="connsiteY14" fmla="*/ 25959 h 67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247" h="67921">
                  <a:moveTo>
                    <a:pt x="57345" y="25958"/>
                  </a:moveTo>
                  <a:cubicBezTo>
                    <a:pt x="54713" y="34035"/>
                    <a:pt x="50455" y="41520"/>
                    <a:pt x="45324" y="47746"/>
                  </a:cubicBezTo>
                  <a:lnTo>
                    <a:pt x="45324" y="47757"/>
                  </a:lnTo>
                  <a:cubicBezTo>
                    <a:pt x="40145" y="54019"/>
                    <a:pt x="33229" y="59555"/>
                    <a:pt x="25535" y="63225"/>
                  </a:cubicBezTo>
                  <a:cubicBezTo>
                    <a:pt x="18473" y="66594"/>
                    <a:pt x="10731" y="68408"/>
                    <a:pt x="3028" y="67807"/>
                  </a:cubicBezTo>
                  <a:lnTo>
                    <a:pt x="671" y="67624"/>
                  </a:lnTo>
                  <a:lnTo>
                    <a:pt x="361" y="65276"/>
                  </a:lnTo>
                  <a:cubicBezTo>
                    <a:pt x="-641" y="57706"/>
                    <a:pt x="514" y="50042"/>
                    <a:pt x="2949" y="42950"/>
                  </a:cubicBezTo>
                  <a:cubicBezTo>
                    <a:pt x="5780" y="34698"/>
                    <a:pt x="10368" y="27167"/>
                    <a:pt x="15292" y="21461"/>
                  </a:cubicBezTo>
                  <a:lnTo>
                    <a:pt x="15292" y="21461"/>
                  </a:lnTo>
                  <a:cubicBezTo>
                    <a:pt x="20385" y="15493"/>
                    <a:pt x="27218" y="10301"/>
                    <a:pt x="34533" y="6538"/>
                  </a:cubicBezTo>
                  <a:cubicBezTo>
                    <a:pt x="41876" y="2763"/>
                    <a:pt x="49760" y="403"/>
                    <a:pt x="56936" y="111"/>
                  </a:cubicBezTo>
                  <a:lnTo>
                    <a:pt x="59649" y="0"/>
                  </a:lnTo>
                  <a:lnTo>
                    <a:pt x="59946" y="2710"/>
                  </a:lnTo>
                  <a:cubicBezTo>
                    <a:pt x="60815" y="10636"/>
                    <a:pt x="59758" y="18553"/>
                    <a:pt x="57345" y="25959"/>
                  </a:cubicBezTo>
                  <a:close/>
                </a:path>
              </a:pathLst>
            </a:custGeom>
            <a:solidFill>
              <a:schemeClr val="tx1"/>
            </a:solidFill>
            <a:ln w="181" cap="flat">
              <a:noFill/>
              <a:prstDash val="solid"/>
              <a:miter/>
            </a:ln>
          </p:spPr>
          <p:txBody>
            <a:bodyPr rtlCol="0" anchor="ctr"/>
            <a:lstStyle/>
            <a:p>
              <a:endParaRPr lang="zh-TW" altLang="en-US">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8" name="手繪多邊形: 圖案 17">
              <a:extLst>
                <a:ext uri="{FF2B5EF4-FFF2-40B4-BE49-F238E27FC236}">
                  <a16:creationId xmlns:a16="http://schemas.microsoft.com/office/drawing/2014/main" id="{13208616-F223-4922-95FE-E1C2F84D6EBC}"/>
                </a:ext>
              </a:extLst>
            </p:cNvPr>
            <p:cNvSpPr/>
            <p:nvPr/>
          </p:nvSpPr>
          <p:spPr>
            <a:xfrm>
              <a:off x="5024407" y="1829415"/>
              <a:ext cx="225175" cy="209613"/>
            </a:xfrm>
            <a:custGeom>
              <a:avLst/>
              <a:gdLst>
                <a:gd name="connsiteX0" fmla="*/ 215854 w 225175"/>
                <a:gd name="connsiteY0" fmla="*/ 32323 h 209613"/>
                <a:gd name="connsiteX1" fmla="*/ 188429 w 225175"/>
                <a:gd name="connsiteY1" fmla="*/ 80834 h 209613"/>
                <a:gd name="connsiteX2" fmla="*/ 222573 w 225175"/>
                <a:gd name="connsiteY2" fmla="*/ 132454 h 209613"/>
                <a:gd name="connsiteX3" fmla="*/ 222585 w 225175"/>
                <a:gd name="connsiteY3" fmla="*/ 132454 h 209613"/>
                <a:gd name="connsiteX4" fmla="*/ 222662 w 225175"/>
                <a:gd name="connsiteY4" fmla="*/ 132485 h 209613"/>
                <a:gd name="connsiteX5" fmla="*/ 225176 w 225175"/>
                <a:gd name="connsiteY5" fmla="*/ 133526 h 209613"/>
                <a:gd name="connsiteX6" fmla="*/ 224315 w 225175"/>
                <a:gd name="connsiteY6" fmla="*/ 136100 h 209613"/>
                <a:gd name="connsiteX7" fmla="*/ 224247 w 225175"/>
                <a:gd name="connsiteY7" fmla="*/ 136328 h 209613"/>
                <a:gd name="connsiteX8" fmla="*/ 205365 w 225175"/>
                <a:gd name="connsiteY8" fmla="*/ 175005 h 209613"/>
                <a:gd name="connsiteX9" fmla="*/ 187057 w 225175"/>
                <a:gd name="connsiteY9" fmla="*/ 197984 h 209613"/>
                <a:gd name="connsiteX10" fmla="*/ 161914 w 225175"/>
                <a:gd name="connsiteY10" fmla="*/ 209256 h 209613"/>
                <a:gd name="connsiteX11" fmla="*/ 139936 w 225175"/>
                <a:gd name="connsiteY11" fmla="*/ 203995 h 209613"/>
                <a:gd name="connsiteX12" fmla="*/ 117539 w 225175"/>
                <a:gd name="connsiteY12" fmla="*/ 198605 h 209613"/>
                <a:gd name="connsiteX13" fmla="*/ 93997 w 225175"/>
                <a:gd name="connsiteY13" fmla="*/ 204187 h 209613"/>
                <a:gd name="connsiteX14" fmla="*/ 73662 w 225175"/>
                <a:gd name="connsiteY14" fmla="*/ 209594 h 209613"/>
                <a:gd name="connsiteX15" fmla="*/ 73650 w 225175"/>
                <a:gd name="connsiteY15" fmla="*/ 209594 h 209613"/>
                <a:gd name="connsiteX16" fmla="*/ 47969 w 225175"/>
                <a:gd name="connsiteY16" fmla="*/ 198181 h 209613"/>
                <a:gd name="connsiteX17" fmla="*/ 28771 w 225175"/>
                <a:gd name="connsiteY17" fmla="*/ 174361 h 209613"/>
                <a:gd name="connsiteX18" fmla="*/ 1108 w 225175"/>
                <a:gd name="connsiteY18" fmla="*/ 100866 h 209613"/>
                <a:gd name="connsiteX19" fmla="*/ 11629 w 225175"/>
                <a:gd name="connsiteY19" fmla="*/ 35969 h 209613"/>
                <a:gd name="connsiteX20" fmla="*/ 36365 w 225175"/>
                <a:gd name="connsiteY20" fmla="*/ 10513 h 209613"/>
                <a:gd name="connsiteX21" fmla="*/ 69648 w 225175"/>
                <a:gd name="connsiteY21" fmla="*/ 844 h 209613"/>
                <a:gd name="connsiteX22" fmla="*/ 69648 w 225175"/>
                <a:gd name="connsiteY22" fmla="*/ 844 h 209613"/>
                <a:gd name="connsiteX23" fmla="*/ 98449 w 225175"/>
                <a:gd name="connsiteY23" fmla="*/ 7956 h 209613"/>
                <a:gd name="connsiteX24" fmla="*/ 113996 w 225175"/>
                <a:gd name="connsiteY24" fmla="*/ 12515 h 209613"/>
                <a:gd name="connsiteX25" fmla="*/ 129026 w 225175"/>
                <a:gd name="connsiteY25" fmla="*/ 8002 h 209613"/>
                <a:gd name="connsiteX26" fmla="*/ 165619 w 225175"/>
                <a:gd name="connsiteY26" fmla="*/ 221 h 209613"/>
                <a:gd name="connsiteX27" fmla="*/ 195080 w 225175"/>
                <a:gd name="connsiteY27" fmla="*/ 8343 h 209613"/>
                <a:gd name="connsiteX28" fmla="*/ 216916 w 225175"/>
                <a:gd name="connsiteY28" fmla="*/ 28092 h 209613"/>
                <a:gd name="connsiteX29" fmla="*/ 218601 w 225175"/>
                <a:gd name="connsiteY29" fmla="*/ 30559 h 209613"/>
                <a:gd name="connsiteX30" fmla="*/ 216084 w 225175"/>
                <a:gd name="connsiteY30" fmla="*/ 32185 h 209613"/>
                <a:gd name="connsiteX31" fmla="*/ 215854 w 225175"/>
                <a:gd name="connsiteY31" fmla="*/ 32323 h 20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25175" h="209613">
                  <a:moveTo>
                    <a:pt x="215854" y="32323"/>
                  </a:moveTo>
                  <a:cubicBezTo>
                    <a:pt x="213253" y="33932"/>
                    <a:pt x="188119" y="49485"/>
                    <a:pt x="188429" y="80834"/>
                  </a:cubicBezTo>
                  <a:cubicBezTo>
                    <a:pt x="188759" y="118630"/>
                    <a:pt x="220805" y="131731"/>
                    <a:pt x="222573" y="132454"/>
                  </a:cubicBezTo>
                  <a:lnTo>
                    <a:pt x="222585" y="132454"/>
                  </a:lnTo>
                  <a:lnTo>
                    <a:pt x="222662" y="132485"/>
                  </a:lnTo>
                  <a:lnTo>
                    <a:pt x="225176" y="133526"/>
                  </a:lnTo>
                  <a:lnTo>
                    <a:pt x="224315" y="136100"/>
                  </a:lnTo>
                  <a:cubicBezTo>
                    <a:pt x="224264" y="136252"/>
                    <a:pt x="224322" y="136089"/>
                    <a:pt x="224247" y="136328"/>
                  </a:cubicBezTo>
                  <a:cubicBezTo>
                    <a:pt x="223430" y="138950"/>
                    <a:pt x="217886" y="156706"/>
                    <a:pt x="205365" y="175005"/>
                  </a:cubicBezTo>
                  <a:cubicBezTo>
                    <a:pt x="199683" y="183305"/>
                    <a:pt x="193893" y="191592"/>
                    <a:pt x="187057" y="197984"/>
                  </a:cubicBezTo>
                  <a:cubicBezTo>
                    <a:pt x="179981" y="204603"/>
                    <a:pt x="171898" y="209070"/>
                    <a:pt x="161914" y="209256"/>
                  </a:cubicBezTo>
                  <a:cubicBezTo>
                    <a:pt x="152503" y="209433"/>
                    <a:pt x="146341" y="206766"/>
                    <a:pt x="139936" y="203995"/>
                  </a:cubicBezTo>
                  <a:cubicBezTo>
                    <a:pt x="133831" y="201354"/>
                    <a:pt x="127479" y="198605"/>
                    <a:pt x="117539" y="198605"/>
                  </a:cubicBezTo>
                  <a:cubicBezTo>
                    <a:pt x="107099" y="198605"/>
                    <a:pt x="100425" y="201449"/>
                    <a:pt x="93997" y="204187"/>
                  </a:cubicBezTo>
                  <a:cubicBezTo>
                    <a:pt x="87945" y="206764"/>
                    <a:pt x="82093" y="209258"/>
                    <a:pt x="73662" y="209594"/>
                  </a:cubicBezTo>
                  <a:lnTo>
                    <a:pt x="73650" y="209594"/>
                  </a:lnTo>
                  <a:cubicBezTo>
                    <a:pt x="63914" y="209957"/>
                    <a:pt x="55472" y="205210"/>
                    <a:pt x="47969" y="198181"/>
                  </a:cubicBezTo>
                  <a:cubicBezTo>
                    <a:pt x="40791" y="191456"/>
                    <a:pt x="34502" y="182650"/>
                    <a:pt x="28771" y="174361"/>
                  </a:cubicBezTo>
                  <a:cubicBezTo>
                    <a:pt x="15835" y="155681"/>
                    <a:pt x="4584" y="128502"/>
                    <a:pt x="1108" y="100866"/>
                  </a:cubicBezTo>
                  <a:cubicBezTo>
                    <a:pt x="-1751" y="78133"/>
                    <a:pt x="639" y="55040"/>
                    <a:pt x="11629" y="35969"/>
                  </a:cubicBezTo>
                  <a:cubicBezTo>
                    <a:pt x="17764" y="25298"/>
                    <a:pt x="26339" y="16590"/>
                    <a:pt x="36365" y="10513"/>
                  </a:cubicBezTo>
                  <a:cubicBezTo>
                    <a:pt x="46345" y="4465"/>
                    <a:pt x="57763" y="1022"/>
                    <a:pt x="69648" y="844"/>
                  </a:cubicBezTo>
                  <a:lnTo>
                    <a:pt x="69648" y="844"/>
                  </a:lnTo>
                  <a:cubicBezTo>
                    <a:pt x="80053" y="655"/>
                    <a:pt x="89864" y="4549"/>
                    <a:pt x="98449" y="7956"/>
                  </a:cubicBezTo>
                  <a:cubicBezTo>
                    <a:pt x="104524" y="10367"/>
                    <a:pt x="109937" y="12515"/>
                    <a:pt x="113996" y="12515"/>
                  </a:cubicBezTo>
                  <a:cubicBezTo>
                    <a:pt x="117581" y="12515"/>
                    <a:pt x="122865" y="10431"/>
                    <a:pt x="129026" y="8002"/>
                  </a:cubicBezTo>
                  <a:cubicBezTo>
                    <a:pt x="139431" y="3900"/>
                    <a:pt x="152160" y="-1118"/>
                    <a:pt x="165619" y="221"/>
                  </a:cubicBezTo>
                  <a:cubicBezTo>
                    <a:pt x="171272" y="467"/>
                    <a:pt x="183046" y="1821"/>
                    <a:pt x="195080" y="8343"/>
                  </a:cubicBezTo>
                  <a:cubicBezTo>
                    <a:pt x="202747" y="12498"/>
                    <a:pt x="210524" y="18736"/>
                    <a:pt x="216916" y="28092"/>
                  </a:cubicBezTo>
                  <a:lnTo>
                    <a:pt x="218601" y="30559"/>
                  </a:lnTo>
                  <a:lnTo>
                    <a:pt x="216084" y="32185"/>
                  </a:lnTo>
                  <a:cubicBezTo>
                    <a:pt x="215949" y="32272"/>
                    <a:pt x="216080" y="32183"/>
                    <a:pt x="215854" y="32323"/>
                  </a:cubicBezTo>
                  <a:close/>
                </a:path>
              </a:pathLst>
            </a:custGeom>
            <a:solidFill>
              <a:schemeClr val="tx1"/>
            </a:solidFill>
            <a:ln w="181" cap="flat">
              <a:noFill/>
              <a:prstDash val="solid"/>
              <a:miter/>
            </a:ln>
          </p:spPr>
          <p:txBody>
            <a:bodyPr rtlCol="0" anchor="ctr"/>
            <a:lstStyle/>
            <a:p>
              <a:endParaRPr lang="zh-TW" altLang="en-US">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grpSp>
      <p:sp>
        <p:nvSpPr>
          <p:cNvPr id="19" name="手繪多邊形: 圖案 18">
            <a:extLst>
              <a:ext uri="{FF2B5EF4-FFF2-40B4-BE49-F238E27FC236}">
                <a16:creationId xmlns:a16="http://schemas.microsoft.com/office/drawing/2014/main" id="{99897030-A1D6-44B3-A33C-8E3C55EDF603}"/>
              </a:ext>
            </a:extLst>
          </p:cNvPr>
          <p:cNvSpPr/>
          <p:nvPr/>
        </p:nvSpPr>
        <p:spPr>
          <a:xfrm>
            <a:off x="4949840" y="1715060"/>
            <a:ext cx="373596" cy="373596"/>
          </a:xfrm>
          <a:custGeom>
            <a:avLst/>
            <a:gdLst>
              <a:gd name="connsiteX0" fmla="*/ 0 w 373596"/>
              <a:gd name="connsiteY0" fmla="*/ 0 h 373596"/>
              <a:gd name="connsiteX1" fmla="*/ 373596 w 373596"/>
              <a:gd name="connsiteY1" fmla="*/ 0 h 373596"/>
              <a:gd name="connsiteX2" fmla="*/ 373596 w 373596"/>
              <a:gd name="connsiteY2" fmla="*/ 373596 h 373596"/>
              <a:gd name="connsiteX3" fmla="*/ 0 w 373596"/>
              <a:gd name="connsiteY3" fmla="*/ 373596 h 373596"/>
            </a:gdLst>
            <a:ahLst/>
            <a:cxnLst>
              <a:cxn ang="0">
                <a:pos x="connsiteX0" y="connsiteY0"/>
              </a:cxn>
              <a:cxn ang="0">
                <a:pos x="connsiteX1" y="connsiteY1"/>
              </a:cxn>
              <a:cxn ang="0">
                <a:pos x="connsiteX2" y="connsiteY2"/>
              </a:cxn>
              <a:cxn ang="0">
                <a:pos x="connsiteX3" y="connsiteY3"/>
              </a:cxn>
            </a:cxnLst>
            <a:rect l="l" t="t" r="r" b="b"/>
            <a:pathLst>
              <a:path w="373596" h="373596">
                <a:moveTo>
                  <a:pt x="0" y="0"/>
                </a:moveTo>
                <a:lnTo>
                  <a:pt x="373596" y="0"/>
                </a:lnTo>
                <a:lnTo>
                  <a:pt x="373596" y="373596"/>
                </a:lnTo>
                <a:lnTo>
                  <a:pt x="0" y="373596"/>
                </a:lnTo>
                <a:close/>
              </a:path>
            </a:pathLst>
          </a:custGeom>
          <a:noFill/>
          <a:ln w="181" cap="flat">
            <a:noFill/>
            <a:prstDash val="solid"/>
            <a:miter/>
          </a:ln>
        </p:spPr>
        <p:txBody>
          <a:bodyPr rtlCol="0" anchor="ctr"/>
          <a:lstStyle/>
          <a:p>
            <a:endParaRPr lang="zh-TW" altLang="en-US">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9" name="圖形 8">
            <a:extLst>
              <a:ext uri="{FF2B5EF4-FFF2-40B4-BE49-F238E27FC236}">
                <a16:creationId xmlns:a16="http://schemas.microsoft.com/office/drawing/2014/main" id="{0ADCB106-CD62-434C-9149-FD206AD53A9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210892" y="2207070"/>
            <a:ext cx="631341" cy="639316"/>
          </a:xfrm>
          <a:prstGeom prst="rect">
            <a:avLst/>
          </a:prstGeom>
        </p:spPr>
      </p:pic>
      <p:pic>
        <p:nvPicPr>
          <p:cNvPr id="11" name="圖形 10">
            <a:extLst>
              <a:ext uri="{FF2B5EF4-FFF2-40B4-BE49-F238E27FC236}">
                <a16:creationId xmlns:a16="http://schemas.microsoft.com/office/drawing/2014/main" id="{3C8ADCBD-14FA-47ED-AFEA-7414DAC2375E}"/>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317249" y="3080047"/>
            <a:ext cx="418626" cy="768399"/>
          </a:xfrm>
          <a:prstGeom prst="rect">
            <a:avLst/>
          </a:prstGeom>
        </p:spPr>
      </p:pic>
      <p:pic>
        <p:nvPicPr>
          <p:cNvPr id="13" name="圖形 12" hidden="1">
            <a:extLst>
              <a:ext uri="{FF2B5EF4-FFF2-40B4-BE49-F238E27FC236}">
                <a16:creationId xmlns:a16="http://schemas.microsoft.com/office/drawing/2014/main" id="{08C15C74-E871-46C4-965B-A3BEEF93A837}"/>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1270026" y="4167142"/>
            <a:ext cx="527415" cy="666208"/>
          </a:xfrm>
          <a:prstGeom prst="rect">
            <a:avLst/>
          </a:prstGeom>
        </p:spPr>
      </p:pic>
      <p:pic>
        <p:nvPicPr>
          <p:cNvPr id="21" name="圖形 20">
            <a:extLst>
              <a:ext uri="{FF2B5EF4-FFF2-40B4-BE49-F238E27FC236}">
                <a16:creationId xmlns:a16="http://schemas.microsoft.com/office/drawing/2014/main" id="{274D47D8-6672-4D8E-87FD-D306FB4BC907}"/>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1157812" y="4125751"/>
            <a:ext cx="684421" cy="748990"/>
          </a:xfrm>
          <a:prstGeom prst="rect">
            <a:avLst/>
          </a:prstGeom>
        </p:spPr>
      </p:pic>
    </p:spTree>
    <p:extLst>
      <p:ext uri="{BB962C8B-B14F-4D97-AF65-F5344CB8AC3E}">
        <p14:creationId xmlns:p14="http://schemas.microsoft.com/office/powerpoint/2010/main" val="2870641862"/>
      </p:ext>
    </p:extLst>
  </p:cSld>
  <p:clrMapOvr>
    <a:masterClrMapping/>
  </p:clrMapOvr>
  <p:transition spd="slow">
    <p:fade thruBlk="1"/>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B7970-5781-8641-ABA3-D579BE269115}"/>
              </a:ext>
            </a:extLst>
          </p:cNvPr>
          <p:cNvSpPr>
            <a:spLocks noGrp="1"/>
          </p:cNvSpPr>
          <p:nvPr>
            <p:ph type="title"/>
          </p:nvPr>
        </p:nvSpPr>
        <p:spPr/>
        <p:txBody>
          <a:bodyPr/>
          <a:lstStyle/>
          <a:p>
            <a:r>
              <a:rPr lang="en-US" err="1">
                <a:latin typeface="Arial" panose="020B0604020202020204" pitchFamily="34" charset="0"/>
                <a:sym typeface="Arial" panose="020B0604020202020204" pitchFamily="34" charset="0"/>
              </a:rPr>
              <a:t>Qsirch</a:t>
            </a:r>
            <a:r>
              <a:rPr lang="en-US">
                <a:latin typeface="Arial" panose="020B0604020202020204" pitchFamily="34" charset="0"/>
                <a:sym typeface="Arial" panose="020B0604020202020204" pitchFamily="34" charset="0"/>
              </a:rPr>
              <a:t> </a:t>
            </a:r>
            <a:r>
              <a:rPr lang="zh-TW" altLang="en-US">
                <a:latin typeface="Arial" panose="020B0604020202020204" pitchFamily="34" charset="0"/>
                <a:sym typeface="Arial" panose="020B0604020202020204" pitchFamily="34" charset="0"/>
              </a:rPr>
              <a:t>全文檢索搜尋工具</a:t>
            </a:r>
            <a:endParaRPr lang="en-TW">
              <a:latin typeface="Arial" panose="020B0604020202020204" pitchFamily="34" charset="0"/>
              <a:sym typeface="Arial" panose="020B0604020202020204" pitchFamily="34" charset="0"/>
            </a:endParaRPr>
          </a:p>
        </p:txBody>
      </p:sp>
      <p:pic>
        <p:nvPicPr>
          <p:cNvPr id="2050" name="Picture 2" descr="Text Search Icon - Download Text Search Icon 1246462 | Noun Project">
            <a:extLst>
              <a:ext uri="{FF2B5EF4-FFF2-40B4-BE49-F238E27FC236}">
                <a16:creationId xmlns:a16="http://schemas.microsoft.com/office/drawing/2014/main" id="{4C5F4B90-6E31-794A-8CB3-11EA2A802516}"/>
              </a:ext>
            </a:extLst>
          </p:cNvPr>
          <p:cNvPicPr>
            <a:picLocks noChangeAspect="1" noChangeArrowheads="1"/>
          </p:cNvPicPr>
          <p:nvPr/>
        </p:nvPicPr>
        <p:blipFill>
          <a:blip r:embed="rId3">
            <a:lum bright="70000" contrast="-70000"/>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a:stretch>
            <a:fillRect/>
          </a:stretch>
        </p:blipFill>
        <p:spPr bwMode="auto">
          <a:xfrm>
            <a:off x="1369005" y="2038059"/>
            <a:ext cx="601056" cy="60105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D0D757A6-CA80-9F44-9219-78065F777DDE}"/>
              </a:ext>
            </a:extLst>
          </p:cNvPr>
          <p:cNvSpPr/>
          <p:nvPr/>
        </p:nvSpPr>
        <p:spPr>
          <a:xfrm>
            <a:off x="1257300" y="1134285"/>
            <a:ext cx="6629400" cy="646331"/>
          </a:xfrm>
          <a:prstGeom prst="rect">
            <a:avLst/>
          </a:prstGeom>
        </p:spPr>
        <p:txBody>
          <a:bodyPr wrap="square">
            <a:spAutoFit/>
          </a:bodyPr>
          <a:lstStyle/>
          <a:p>
            <a:r>
              <a:rPr lang="en-US" altLang="zh-TW" sz="1800" err="1">
                <a:solidFill>
                  <a:schemeClr val="bg1"/>
                </a:solidFill>
                <a:latin typeface="Arial" panose="020B0604020202020204" pitchFamily="34" charset="0"/>
                <a:ea typeface="微軟正黑體" panose="020B0604030504040204" pitchFamily="34" charset="-120"/>
                <a:sym typeface="Arial" panose="020B0604020202020204" pitchFamily="34" charset="0"/>
              </a:rPr>
              <a:t>Qsirch</a:t>
            </a:r>
            <a:r>
              <a:rPr lang="en-US" altLang="zh-TW" sz="18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zh-TW" altLang="en-US" sz="1800">
                <a:solidFill>
                  <a:schemeClr val="bg1"/>
                </a:solidFill>
                <a:latin typeface="Arial" panose="020B0604020202020204" pitchFamily="34" charset="0"/>
                <a:ea typeface="微軟正黑體" panose="020B0604030504040204" pitchFamily="34" charset="-120"/>
                <a:sym typeface="Arial" panose="020B0604020202020204" pitchFamily="34" charset="0"/>
              </a:rPr>
              <a:t>是 </a:t>
            </a:r>
            <a:r>
              <a:rPr lang="en-US" altLang="zh-TW" sz="1800">
                <a:solidFill>
                  <a:schemeClr val="bg1"/>
                </a:solidFill>
                <a:latin typeface="Arial" panose="020B0604020202020204" pitchFamily="34" charset="0"/>
                <a:ea typeface="微軟正黑體" panose="020B0604030504040204" pitchFamily="34" charset="-120"/>
                <a:sym typeface="Arial" panose="020B0604020202020204" pitchFamily="34" charset="0"/>
              </a:rPr>
              <a:t>QNAP</a:t>
            </a:r>
            <a:r>
              <a:rPr lang="zh-TW" altLang="en-US" sz="18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800">
                <a:solidFill>
                  <a:schemeClr val="bg1"/>
                </a:solidFill>
                <a:latin typeface="Arial" panose="020B0604020202020204" pitchFamily="34" charset="0"/>
                <a:ea typeface="微軟正黑體" panose="020B0604030504040204" pitchFamily="34" charset="-120"/>
                <a:sym typeface="Arial" panose="020B0604020202020204" pitchFamily="34" charset="0"/>
              </a:rPr>
              <a:t>NAS </a:t>
            </a:r>
            <a:r>
              <a:rPr lang="zh-TW" altLang="en-US" sz="1800">
                <a:solidFill>
                  <a:schemeClr val="bg1"/>
                </a:solidFill>
                <a:latin typeface="Arial" panose="020B0604020202020204" pitchFamily="34" charset="0"/>
                <a:ea typeface="微軟正黑體" panose="020B0604030504040204" pitchFamily="34" charset="-120"/>
                <a:sym typeface="Arial" panose="020B0604020202020204" pitchFamily="34" charset="0"/>
              </a:rPr>
              <a:t>專屬的全文檢索搜尋引擎，讓您透過檔案名稱、內容以及後設資料 </a:t>
            </a:r>
            <a:r>
              <a:rPr lang="en-US" altLang="zh-TW" sz="1800">
                <a:solidFill>
                  <a:schemeClr val="bg1"/>
                </a:solidFill>
                <a:latin typeface="Arial" panose="020B0604020202020204" pitchFamily="34" charset="0"/>
                <a:ea typeface="微軟正黑體" panose="020B0604030504040204" pitchFamily="34" charset="-120"/>
                <a:sym typeface="Arial" panose="020B0604020202020204" pitchFamily="34" charset="0"/>
              </a:rPr>
              <a:t>(metadata)</a:t>
            </a:r>
            <a:r>
              <a:rPr lang="zh-TW" altLang="en-US" sz="1800">
                <a:solidFill>
                  <a:schemeClr val="bg1"/>
                </a:solidFill>
                <a:latin typeface="Arial" panose="020B0604020202020204" pitchFamily="34" charset="0"/>
                <a:ea typeface="微軟正黑體" panose="020B0604030504040204" pitchFamily="34" charset="-120"/>
                <a:sym typeface="Arial" panose="020B0604020202020204" pitchFamily="34" charset="0"/>
              </a:rPr>
              <a:t> 找到所需的檔案。</a:t>
            </a:r>
            <a:endParaRPr lang="en-TW" sz="1800">
              <a:latin typeface="Arial" panose="020B0604020202020204" pitchFamily="34" charset="0"/>
              <a:ea typeface="微軟正黑體" panose="020B0604030504040204" pitchFamily="34" charset="-120"/>
              <a:sym typeface="Arial" panose="020B0604020202020204" pitchFamily="34" charset="0"/>
            </a:endParaRPr>
          </a:p>
        </p:txBody>
      </p:sp>
      <p:sp>
        <p:nvSpPr>
          <p:cNvPr id="4" name="TextBox 3">
            <a:extLst>
              <a:ext uri="{FF2B5EF4-FFF2-40B4-BE49-F238E27FC236}">
                <a16:creationId xmlns:a16="http://schemas.microsoft.com/office/drawing/2014/main" id="{4B878A09-B82E-E046-A17F-486E0A7C8EDD}"/>
              </a:ext>
            </a:extLst>
          </p:cNvPr>
          <p:cNvSpPr txBox="1"/>
          <p:nvPr/>
        </p:nvSpPr>
        <p:spPr>
          <a:xfrm>
            <a:off x="1016167" y="2705207"/>
            <a:ext cx="1381539" cy="307777"/>
          </a:xfrm>
          <a:prstGeom prst="rect">
            <a:avLst/>
          </a:prstGeom>
          <a:noFill/>
        </p:spPr>
        <p:txBody>
          <a:bodyPr wrap="square" rtlCol="0">
            <a:spAutoFit/>
          </a:bodyPr>
          <a:lstStyle/>
          <a:p>
            <a:pPr algn="ctr"/>
            <a:r>
              <a:rPr lang="en-TW">
                <a:solidFill>
                  <a:schemeClr val="bg1"/>
                </a:solidFill>
                <a:latin typeface="Arial" panose="020B0604020202020204" pitchFamily="34" charset="0"/>
                <a:ea typeface="微軟正黑體" panose="020B0604030504040204" pitchFamily="34" charset="-120"/>
                <a:sym typeface="Arial" panose="020B0604020202020204" pitchFamily="34" charset="0"/>
              </a:rPr>
              <a:t>全文搜尋</a:t>
            </a:r>
          </a:p>
        </p:txBody>
      </p:sp>
      <p:sp>
        <p:nvSpPr>
          <p:cNvPr id="8" name="TextBox 7">
            <a:extLst>
              <a:ext uri="{FF2B5EF4-FFF2-40B4-BE49-F238E27FC236}">
                <a16:creationId xmlns:a16="http://schemas.microsoft.com/office/drawing/2014/main" id="{1E9E3BC5-A632-5D4A-9E5F-B3731D34AE80}"/>
              </a:ext>
            </a:extLst>
          </p:cNvPr>
          <p:cNvSpPr txBox="1"/>
          <p:nvPr/>
        </p:nvSpPr>
        <p:spPr>
          <a:xfrm>
            <a:off x="2480630" y="2705207"/>
            <a:ext cx="859181" cy="307777"/>
          </a:xfrm>
          <a:prstGeom prst="rect">
            <a:avLst/>
          </a:prstGeom>
          <a:noFill/>
        </p:spPr>
        <p:txBody>
          <a:bodyPr wrap="square" rtlCol="0">
            <a:spAutoFit/>
          </a:bodyPr>
          <a:lstStyle/>
          <a:p>
            <a:pPr algn="ctr"/>
            <a:r>
              <a:rPr lang="en-TW">
                <a:solidFill>
                  <a:schemeClr val="bg1"/>
                </a:solidFill>
                <a:latin typeface="Arial" panose="020B0604020202020204" pitchFamily="34" charset="0"/>
                <a:ea typeface="微軟正黑體" panose="020B0604030504040204" pitchFamily="34" charset="-120"/>
                <a:sym typeface="Arial" panose="020B0604020202020204" pitchFamily="34" charset="0"/>
              </a:rPr>
              <a:t>AI 搜尋</a:t>
            </a:r>
          </a:p>
        </p:txBody>
      </p:sp>
      <p:sp>
        <p:nvSpPr>
          <p:cNvPr id="9" name="TextBox 8">
            <a:extLst>
              <a:ext uri="{FF2B5EF4-FFF2-40B4-BE49-F238E27FC236}">
                <a16:creationId xmlns:a16="http://schemas.microsoft.com/office/drawing/2014/main" id="{F05ECBE2-0C1E-3A43-919C-43C36B935B06}"/>
              </a:ext>
            </a:extLst>
          </p:cNvPr>
          <p:cNvSpPr txBox="1"/>
          <p:nvPr/>
        </p:nvSpPr>
        <p:spPr>
          <a:xfrm>
            <a:off x="3602888" y="2705207"/>
            <a:ext cx="1381539" cy="307777"/>
          </a:xfrm>
          <a:prstGeom prst="rect">
            <a:avLst/>
          </a:prstGeom>
          <a:noFill/>
        </p:spPr>
        <p:txBody>
          <a:bodyPr wrap="square" rtlCol="0">
            <a:spAutoFit/>
          </a:bodyPr>
          <a:lstStyle/>
          <a:p>
            <a:pPr algn="ctr"/>
            <a:r>
              <a:rPr lang="en-TW">
                <a:solidFill>
                  <a:schemeClr val="bg1"/>
                </a:solidFill>
                <a:latin typeface="Arial" panose="020B0604020202020204" pitchFamily="34" charset="0"/>
                <a:ea typeface="微軟正黑體" panose="020B0604030504040204" pitchFamily="34" charset="-120"/>
                <a:sym typeface="Arial" panose="020B0604020202020204" pitchFamily="34" charset="0"/>
              </a:rPr>
              <a:t>多種篩選器</a:t>
            </a:r>
          </a:p>
        </p:txBody>
      </p:sp>
      <p:sp>
        <p:nvSpPr>
          <p:cNvPr id="5" name="TextBox 4">
            <a:extLst>
              <a:ext uri="{FF2B5EF4-FFF2-40B4-BE49-F238E27FC236}">
                <a16:creationId xmlns:a16="http://schemas.microsoft.com/office/drawing/2014/main" id="{29C400B8-4F4A-8748-94A8-B6C2C14CD0D2}"/>
              </a:ext>
            </a:extLst>
          </p:cNvPr>
          <p:cNvSpPr txBox="1"/>
          <p:nvPr/>
        </p:nvSpPr>
        <p:spPr>
          <a:xfrm>
            <a:off x="5218044" y="1966942"/>
            <a:ext cx="2127580" cy="830997"/>
          </a:xfrm>
          <a:prstGeom prst="rect">
            <a:avLst/>
          </a:prstGeom>
          <a:noFill/>
        </p:spPr>
        <p:txBody>
          <a:bodyPr wrap="square" rtlCol="0">
            <a:spAutoFit/>
          </a:bodyPr>
          <a:lstStyle/>
          <a:p>
            <a:r>
              <a:rPr lang="en-TW" sz="2400" b="1">
                <a:solidFill>
                  <a:srgbClr val="7EFFFF"/>
                </a:solidFill>
                <a:latin typeface="Arial" panose="020B0604020202020204" pitchFamily="34" charset="0"/>
                <a:ea typeface="微軟正黑體" panose="020B0604030504040204" pitchFamily="34" charset="-120"/>
                <a:sym typeface="Arial" panose="020B0604020202020204" pitchFamily="34" charset="0"/>
              </a:rPr>
              <a:t>藏得再深的檔案都找得到！</a:t>
            </a:r>
          </a:p>
        </p:txBody>
      </p:sp>
      <p:sp>
        <p:nvSpPr>
          <p:cNvPr id="6" name="Cross 5">
            <a:extLst>
              <a:ext uri="{FF2B5EF4-FFF2-40B4-BE49-F238E27FC236}">
                <a16:creationId xmlns:a16="http://schemas.microsoft.com/office/drawing/2014/main" id="{EC8DB23D-BF7C-7E43-AB75-AC1C880339E5}"/>
              </a:ext>
            </a:extLst>
          </p:cNvPr>
          <p:cNvSpPr/>
          <p:nvPr/>
        </p:nvSpPr>
        <p:spPr>
          <a:xfrm>
            <a:off x="2094730" y="2263973"/>
            <a:ext cx="307777" cy="307777"/>
          </a:xfrm>
          <a:prstGeom prst="plus">
            <a:avLst>
              <a:gd name="adj" fmla="val 4215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W">
              <a:latin typeface="Arial" panose="020B0604020202020204" pitchFamily="34" charset="0"/>
              <a:ea typeface="微軟正黑體" panose="020B0604030504040204" pitchFamily="34" charset="-120"/>
              <a:sym typeface="Arial" panose="020B0604020202020204" pitchFamily="34" charset="0"/>
            </a:endParaRPr>
          </a:p>
        </p:txBody>
      </p:sp>
      <p:sp>
        <p:nvSpPr>
          <p:cNvPr id="12" name="Cross 11">
            <a:extLst>
              <a:ext uri="{FF2B5EF4-FFF2-40B4-BE49-F238E27FC236}">
                <a16:creationId xmlns:a16="http://schemas.microsoft.com/office/drawing/2014/main" id="{B5F9FB4B-96AE-4C4D-9C5D-720F1EFF834E}"/>
              </a:ext>
            </a:extLst>
          </p:cNvPr>
          <p:cNvSpPr/>
          <p:nvPr/>
        </p:nvSpPr>
        <p:spPr>
          <a:xfrm>
            <a:off x="3449000" y="2263973"/>
            <a:ext cx="307777" cy="307777"/>
          </a:xfrm>
          <a:prstGeom prst="plus">
            <a:avLst>
              <a:gd name="adj" fmla="val 4215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W">
              <a:latin typeface="Arial" panose="020B0604020202020204" pitchFamily="34" charset="0"/>
              <a:ea typeface="微軟正黑體" panose="020B0604030504040204" pitchFamily="34" charset="-120"/>
              <a:sym typeface="Arial" panose="020B0604020202020204" pitchFamily="34" charset="0"/>
            </a:endParaRPr>
          </a:p>
        </p:txBody>
      </p:sp>
      <p:grpSp>
        <p:nvGrpSpPr>
          <p:cNvPr id="21" name="群組 20">
            <a:extLst>
              <a:ext uri="{FF2B5EF4-FFF2-40B4-BE49-F238E27FC236}">
                <a16:creationId xmlns:a16="http://schemas.microsoft.com/office/drawing/2014/main" id="{810F824E-9478-4642-A6D6-8EE85C44C7B5}"/>
              </a:ext>
            </a:extLst>
          </p:cNvPr>
          <p:cNvGrpSpPr/>
          <p:nvPr/>
        </p:nvGrpSpPr>
        <p:grpSpPr>
          <a:xfrm>
            <a:off x="4781030" y="2352245"/>
            <a:ext cx="288234" cy="119269"/>
            <a:chOff x="5734879" y="2352245"/>
            <a:chExt cx="288234" cy="119269"/>
          </a:xfrm>
        </p:grpSpPr>
        <p:cxnSp>
          <p:nvCxnSpPr>
            <p:cNvPr id="10" name="Straight Connector 9">
              <a:extLst>
                <a:ext uri="{FF2B5EF4-FFF2-40B4-BE49-F238E27FC236}">
                  <a16:creationId xmlns:a16="http://schemas.microsoft.com/office/drawing/2014/main" id="{BCC15412-5409-0B4A-9343-AB2CB2583548}"/>
                </a:ext>
              </a:extLst>
            </p:cNvPr>
            <p:cNvCxnSpPr>
              <a:cxnSpLocks/>
            </p:cNvCxnSpPr>
            <p:nvPr/>
          </p:nvCxnSpPr>
          <p:spPr>
            <a:xfrm>
              <a:off x="5734879" y="2352245"/>
              <a:ext cx="288234"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9C887CA-3099-CE4F-8885-FCE32EB59A6F}"/>
                </a:ext>
              </a:extLst>
            </p:cNvPr>
            <p:cNvCxnSpPr>
              <a:cxnSpLocks/>
            </p:cNvCxnSpPr>
            <p:nvPr/>
          </p:nvCxnSpPr>
          <p:spPr>
            <a:xfrm>
              <a:off x="5734879" y="2471514"/>
              <a:ext cx="288234"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pic>
        <p:nvPicPr>
          <p:cNvPr id="17" name="圖片 7">
            <a:extLst>
              <a:ext uri="{FF2B5EF4-FFF2-40B4-BE49-F238E27FC236}">
                <a16:creationId xmlns:a16="http://schemas.microsoft.com/office/drawing/2014/main" id="{93C48B92-38C7-7145-B175-5B64175596B1}"/>
              </a:ext>
            </a:extLst>
          </p:cNvPr>
          <p:cNvPicPr>
            <a:picLocks noChangeAspect="1"/>
          </p:cNvPicPr>
          <p:nvPr/>
        </p:nvPicPr>
        <p:blipFill>
          <a:blip r:embed="rId5"/>
          <a:stretch>
            <a:fillRect/>
          </a:stretch>
        </p:blipFill>
        <p:spPr>
          <a:xfrm>
            <a:off x="1013312" y="3319489"/>
            <a:ext cx="1288537" cy="1288537"/>
          </a:xfrm>
          <a:prstGeom prst="roundRect">
            <a:avLst>
              <a:gd name="adj" fmla="val 16667"/>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2056" name="Picture 8">
            <a:extLst>
              <a:ext uri="{FF2B5EF4-FFF2-40B4-BE49-F238E27FC236}">
                <a16:creationId xmlns:a16="http://schemas.microsoft.com/office/drawing/2014/main" id="{F97586CD-5A7A-494F-A943-CDAD5942F1A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34533" y="3279552"/>
            <a:ext cx="1288537" cy="1288537"/>
          </a:xfrm>
          <a:prstGeom prst="roundRect">
            <a:avLst>
              <a:gd name="adj" fmla="val 16667"/>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66624A4C-8C53-FC48-8C3E-49A6B56172D2}"/>
              </a:ext>
            </a:extLst>
          </p:cNvPr>
          <p:cNvSpPr txBox="1"/>
          <p:nvPr/>
        </p:nvSpPr>
        <p:spPr>
          <a:xfrm>
            <a:off x="2386497" y="3485996"/>
            <a:ext cx="1570382" cy="830997"/>
          </a:xfrm>
          <a:prstGeom prst="rect">
            <a:avLst/>
          </a:prstGeom>
          <a:noFill/>
        </p:spPr>
        <p:txBody>
          <a:bodyPr wrap="square" rtlCol="0">
            <a:spAutoFit/>
          </a:bodyPr>
          <a:lstStyle/>
          <a:p>
            <a:r>
              <a:rPr lang="en-TW" sz="2000" b="1">
                <a:solidFill>
                  <a:srgbClr val="7EFFFF"/>
                </a:solidFill>
                <a:latin typeface="Arial" panose="020B0604020202020204" pitchFamily="34" charset="0"/>
                <a:ea typeface="微軟正黑體" panose="020B0604030504040204" pitchFamily="34" charset="-120"/>
                <a:sym typeface="Arial" panose="020B0604020202020204" pitchFamily="34" charset="0"/>
              </a:rPr>
              <a:t>NAS 版本</a:t>
            </a:r>
            <a:endParaRPr lang="en-TW" sz="2000">
              <a:solidFill>
                <a:srgbClr val="7EFFFF"/>
              </a:solidFill>
              <a:latin typeface="Arial" panose="020B0604020202020204" pitchFamily="34" charset="0"/>
              <a:ea typeface="微軟正黑體" panose="020B0604030504040204" pitchFamily="34" charset="-120"/>
              <a:sym typeface="Arial" panose="020B0604020202020204" pitchFamily="34" charset="0"/>
            </a:endParaRPr>
          </a:p>
          <a:p>
            <a:r>
              <a:rPr lang="en-TW">
                <a:solidFill>
                  <a:schemeClr val="bg1"/>
                </a:solidFill>
                <a:latin typeface="Arial" panose="020B0604020202020204" pitchFamily="34" charset="0"/>
                <a:ea typeface="微軟正黑體" panose="020B0604030504040204" pitchFamily="34" charset="-120"/>
                <a:sym typeface="Arial" panose="020B0604020202020204" pitchFamily="34" charset="0"/>
              </a:rPr>
              <a:t>搜尋 NAS 中的海量資料</a:t>
            </a:r>
          </a:p>
        </p:txBody>
      </p:sp>
      <p:sp>
        <p:nvSpPr>
          <p:cNvPr id="20" name="TextBox 19">
            <a:extLst>
              <a:ext uri="{FF2B5EF4-FFF2-40B4-BE49-F238E27FC236}">
                <a16:creationId xmlns:a16="http://schemas.microsoft.com/office/drawing/2014/main" id="{1236FE98-29F4-7A48-AA67-8877398EA0A5}"/>
              </a:ext>
            </a:extLst>
          </p:cNvPr>
          <p:cNvSpPr txBox="1"/>
          <p:nvPr/>
        </p:nvSpPr>
        <p:spPr>
          <a:xfrm>
            <a:off x="5600724" y="3485996"/>
            <a:ext cx="1829979" cy="1046440"/>
          </a:xfrm>
          <a:prstGeom prst="rect">
            <a:avLst/>
          </a:prstGeom>
          <a:noFill/>
        </p:spPr>
        <p:txBody>
          <a:bodyPr wrap="square" rtlCol="0">
            <a:spAutoFit/>
          </a:bodyPr>
          <a:lstStyle/>
          <a:p>
            <a:r>
              <a:rPr lang="en-TW" sz="2000" b="1">
                <a:solidFill>
                  <a:srgbClr val="7EFFFF"/>
                </a:solidFill>
                <a:latin typeface="Arial" panose="020B0604020202020204" pitchFamily="34" charset="0"/>
                <a:ea typeface="微軟正黑體" panose="020B0604030504040204" pitchFamily="34" charset="-120"/>
                <a:sym typeface="Arial" panose="020B0604020202020204" pitchFamily="34" charset="0"/>
              </a:rPr>
              <a:t>PC 版本</a:t>
            </a:r>
            <a:endParaRPr lang="en-TW" sz="2000">
              <a:solidFill>
                <a:srgbClr val="7EFFFF"/>
              </a:solidFill>
              <a:latin typeface="Arial" panose="020B0604020202020204" pitchFamily="34" charset="0"/>
              <a:ea typeface="微軟正黑體" panose="020B0604030504040204" pitchFamily="34" charset="-120"/>
              <a:sym typeface="Arial" panose="020B0604020202020204" pitchFamily="34" charset="0"/>
            </a:endParaRPr>
          </a:p>
          <a:p>
            <a:r>
              <a:rPr lang="en-TW">
                <a:solidFill>
                  <a:schemeClr val="bg1"/>
                </a:solidFill>
                <a:latin typeface="Arial" panose="020B0604020202020204" pitchFamily="34" charset="0"/>
                <a:ea typeface="微軟正黑體" panose="020B0604030504040204" pitchFamily="34" charset="-120"/>
                <a:sym typeface="Arial" panose="020B0604020202020204" pitchFamily="34" charset="0"/>
              </a:rPr>
              <a:t>整合 NAS</a:t>
            </a: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 與</a:t>
            </a: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 PC</a:t>
            </a: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 本機搜尋，最強大的</a:t>
            </a: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 PC </a:t>
            </a: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檔案搜尋工具</a:t>
            </a:r>
            <a:endParaRPr lang="en-TW">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11" name="圖形 10">
            <a:extLst>
              <a:ext uri="{FF2B5EF4-FFF2-40B4-BE49-F238E27FC236}">
                <a16:creationId xmlns:a16="http://schemas.microsoft.com/office/drawing/2014/main" id="{CB22A47C-96C9-4598-B5DF-38296A7F523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607297" y="1966942"/>
            <a:ext cx="605849" cy="707887"/>
          </a:xfrm>
          <a:prstGeom prst="rect">
            <a:avLst/>
          </a:prstGeom>
        </p:spPr>
      </p:pic>
      <p:pic>
        <p:nvPicPr>
          <p:cNvPr id="19" name="圖形 18">
            <a:extLst>
              <a:ext uri="{FF2B5EF4-FFF2-40B4-BE49-F238E27FC236}">
                <a16:creationId xmlns:a16="http://schemas.microsoft.com/office/drawing/2014/main" id="{2628A869-37B5-422D-A2CF-665C3AB572B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965979" y="2043939"/>
            <a:ext cx="605849" cy="613329"/>
          </a:xfrm>
          <a:prstGeom prst="rect">
            <a:avLst/>
          </a:prstGeom>
        </p:spPr>
      </p:pic>
    </p:spTree>
    <p:extLst>
      <p:ext uri="{BB962C8B-B14F-4D97-AF65-F5344CB8AC3E}">
        <p14:creationId xmlns:p14="http://schemas.microsoft.com/office/powerpoint/2010/main" val="253448250"/>
      </p:ext>
    </p:extLst>
  </p:cSld>
  <p:clrMapOvr>
    <a:masterClrMapping/>
  </p:clrMapOvr>
  <p:transition spd="slow">
    <p:fade thruBlk="1"/>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 name="Picture 43" descr="Graphical user interface, application&#10;&#10;Description automatically generated">
            <a:extLst>
              <a:ext uri="{FF2B5EF4-FFF2-40B4-BE49-F238E27FC236}">
                <a16:creationId xmlns:a16="http://schemas.microsoft.com/office/drawing/2014/main" id="{5E08815B-06D3-8441-9C47-1405A39E13A7}"/>
              </a:ext>
            </a:extLst>
          </p:cNvPr>
          <p:cNvPicPr>
            <a:picLocks noChangeAspect="1"/>
          </p:cNvPicPr>
          <p:nvPr/>
        </p:nvPicPr>
        <p:blipFill>
          <a:blip r:embed="rId3"/>
          <a:stretch>
            <a:fillRect/>
          </a:stretch>
        </p:blipFill>
        <p:spPr>
          <a:xfrm>
            <a:off x="3513776" y="1865027"/>
            <a:ext cx="5693959" cy="2977708"/>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sp>
        <p:nvSpPr>
          <p:cNvPr id="2" name="Title 1">
            <a:extLst>
              <a:ext uri="{FF2B5EF4-FFF2-40B4-BE49-F238E27FC236}">
                <a16:creationId xmlns:a16="http://schemas.microsoft.com/office/drawing/2014/main" id="{803AC560-F979-D446-A05B-2126F1EFF5D9}"/>
              </a:ext>
            </a:extLst>
          </p:cNvPr>
          <p:cNvSpPr>
            <a:spLocks noGrp="1"/>
          </p:cNvSpPr>
          <p:nvPr>
            <p:ph type="title"/>
          </p:nvPr>
        </p:nvSpPr>
        <p:spPr/>
        <p:txBody>
          <a:bodyPr/>
          <a:lstStyle/>
          <a:p>
            <a:r>
              <a:rPr lang="en-TW">
                <a:latin typeface="Arial" panose="020B0604020202020204" pitchFamily="34" charset="0"/>
                <a:sym typeface="Arial" panose="020B0604020202020204" pitchFamily="34" charset="0"/>
              </a:rPr>
              <a:t>Qfiling 自動歸檔</a:t>
            </a:r>
          </a:p>
        </p:txBody>
      </p:sp>
      <p:pic>
        <p:nvPicPr>
          <p:cNvPr id="6" name="圖片 22" descr="彈性客製.png">
            <a:extLst>
              <a:ext uri="{FF2B5EF4-FFF2-40B4-BE49-F238E27FC236}">
                <a16:creationId xmlns:a16="http://schemas.microsoft.com/office/drawing/2014/main" id="{15A9F95B-04DD-A24E-B88B-D5C8805EBB8E}"/>
              </a:ext>
            </a:extLst>
          </p:cNvPr>
          <p:cNvPicPr>
            <a:picLocks noChangeAspect="1"/>
          </p:cNvPicPr>
          <p:nvPr/>
        </p:nvPicPr>
        <p:blipFill>
          <a:blip r:embed="rId4">
            <a:biLevel thresh="25000"/>
            <a:extLst>
              <a:ext uri="{BEBA8EAE-BF5A-486C-A8C5-ECC9F3942E4B}">
                <a14:imgProps xmlns:a14="http://schemas.microsoft.com/office/drawing/2010/main">
                  <a14:imgLayer r:embed="rId5">
                    <a14:imgEffect>
                      <a14:brightnessContrast bright="40000" contrast="40000"/>
                    </a14:imgEffect>
                  </a14:imgLayer>
                </a14:imgProps>
              </a:ext>
            </a:extLst>
          </a:blip>
          <a:stretch>
            <a:fillRect/>
          </a:stretch>
        </p:blipFill>
        <p:spPr>
          <a:xfrm>
            <a:off x="865312" y="2009222"/>
            <a:ext cx="412748" cy="412747"/>
          </a:xfrm>
          <a:prstGeom prst="rect">
            <a:avLst/>
          </a:prstGeom>
        </p:spPr>
      </p:pic>
      <p:sp>
        <p:nvSpPr>
          <p:cNvPr id="18" name="Rectangle 3">
            <a:extLst>
              <a:ext uri="{FF2B5EF4-FFF2-40B4-BE49-F238E27FC236}">
                <a16:creationId xmlns:a16="http://schemas.microsoft.com/office/drawing/2014/main" id="{842C437B-B7D8-DB40-BC1C-7A451CB8146D}"/>
              </a:ext>
            </a:extLst>
          </p:cNvPr>
          <p:cNvSpPr/>
          <p:nvPr/>
        </p:nvSpPr>
        <p:spPr>
          <a:xfrm>
            <a:off x="1403272" y="3353881"/>
            <a:ext cx="1991092" cy="276999"/>
          </a:xfrm>
          <a:prstGeom prst="rect">
            <a:avLst/>
          </a:prstGeom>
        </p:spPr>
        <p:txBody>
          <a:bodyPr wrap="square">
            <a:spAutoFit/>
          </a:bodyPr>
          <a:lstStyle/>
          <a:p>
            <a:pPr lvl="0"/>
            <a:r>
              <a:rPr kumimoji="1" lang="zh-Hant" altLang="en-US"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依排程方式自動啟動任務</a:t>
            </a:r>
            <a:endParaRPr kumimoji="1" lang="zh-TW" altLang="en-US"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pic>
        <p:nvPicPr>
          <p:cNvPr id="19" name="圖片 10" descr="效率大增.png">
            <a:extLst>
              <a:ext uri="{FF2B5EF4-FFF2-40B4-BE49-F238E27FC236}">
                <a16:creationId xmlns:a16="http://schemas.microsoft.com/office/drawing/2014/main" id="{5BE2BCB0-7D49-7C4E-8BB5-7E3BBB9078DF}"/>
              </a:ext>
            </a:extLst>
          </p:cNvPr>
          <p:cNvPicPr>
            <a:picLocks noChangeAspect="1"/>
          </p:cNvPicPr>
          <p:nvPr/>
        </p:nvPicPr>
        <p:blipFill>
          <a:blip r:embed="rId6">
            <a:lum bright="70000" contrast="-70000"/>
            <a:extLst>
              <a:ext uri="{BEBA8EAE-BF5A-486C-A8C5-ECC9F3942E4B}">
                <a14:imgProps xmlns:a14="http://schemas.microsoft.com/office/drawing/2010/main">
                  <a14:imgLayer r:embed="rId7">
                    <a14:imgEffect>
                      <a14:artisticPhotocopy/>
                    </a14:imgEffect>
                  </a14:imgLayer>
                </a14:imgProps>
              </a:ext>
            </a:extLst>
          </a:blip>
          <a:stretch>
            <a:fillRect/>
          </a:stretch>
        </p:blipFill>
        <p:spPr>
          <a:xfrm>
            <a:off x="855140" y="3023400"/>
            <a:ext cx="433092" cy="647890"/>
          </a:xfrm>
          <a:prstGeom prst="rect">
            <a:avLst/>
          </a:prstGeom>
        </p:spPr>
      </p:pic>
      <p:sp>
        <p:nvSpPr>
          <p:cNvPr id="24" name="Rectangle 3">
            <a:extLst>
              <a:ext uri="{FF2B5EF4-FFF2-40B4-BE49-F238E27FC236}">
                <a16:creationId xmlns:a16="http://schemas.microsoft.com/office/drawing/2014/main" id="{5DDAE54A-3CD5-B14F-9FB1-BEBA3C419FC7}"/>
              </a:ext>
            </a:extLst>
          </p:cNvPr>
          <p:cNvSpPr/>
          <p:nvPr/>
        </p:nvSpPr>
        <p:spPr>
          <a:xfrm>
            <a:off x="1403272" y="4147368"/>
            <a:ext cx="1942494" cy="461665"/>
          </a:xfrm>
          <a:prstGeom prst="rect">
            <a:avLst/>
          </a:prstGeom>
        </p:spPr>
        <p:txBody>
          <a:bodyPr wrap="square">
            <a:spAutoFit/>
          </a:bodyPr>
          <a:lstStyle/>
          <a:p>
            <a:r>
              <a:rPr kumimoji="1" lang="zh-TW" altLang="en-US"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系統記錄，歸檔狀態及歷程一目瞭然</a:t>
            </a:r>
          </a:p>
        </p:txBody>
      </p:sp>
      <p:pic>
        <p:nvPicPr>
          <p:cNvPr id="30" name="圖片 11" descr="安心掌握.png">
            <a:extLst>
              <a:ext uri="{FF2B5EF4-FFF2-40B4-BE49-F238E27FC236}">
                <a16:creationId xmlns:a16="http://schemas.microsoft.com/office/drawing/2014/main" id="{95023223-0763-1040-8537-CC9061DA569C}"/>
              </a:ext>
            </a:extLst>
          </p:cNvPr>
          <p:cNvPicPr>
            <a:picLocks noChangeAspect="1"/>
          </p:cNvPicPr>
          <p:nvPr/>
        </p:nvPicPr>
        <p:blipFill>
          <a:blip r:embed="rId8">
            <a:lum bright="70000" contrast="-70000"/>
            <a:extLst>
              <a:ext uri="{BEBA8EAE-BF5A-486C-A8C5-ECC9F3942E4B}">
                <a14:imgProps xmlns:a14="http://schemas.microsoft.com/office/drawing/2010/main">
                  <a14:imgLayer r:embed="rId9">
                    <a14:imgEffect>
                      <a14:artisticPhotocopy/>
                    </a14:imgEffect>
                  </a14:imgLayer>
                </a14:imgProps>
              </a:ext>
            </a:extLst>
          </a:blip>
          <a:stretch>
            <a:fillRect/>
          </a:stretch>
        </p:blipFill>
        <p:spPr>
          <a:xfrm>
            <a:off x="839070" y="3994156"/>
            <a:ext cx="508725" cy="505264"/>
          </a:xfrm>
          <a:prstGeom prst="rect">
            <a:avLst/>
          </a:prstGeom>
        </p:spPr>
      </p:pic>
      <p:sp>
        <p:nvSpPr>
          <p:cNvPr id="37" name="Rectangle 3">
            <a:extLst>
              <a:ext uri="{FF2B5EF4-FFF2-40B4-BE49-F238E27FC236}">
                <a16:creationId xmlns:a16="http://schemas.microsoft.com/office/drawing/2014/main" id="{D2968E16-8936-6C40-8722-462757BA666E}"/>
              </a:ext>
            </a:extLst>
          </p:cNvPr>
          <p:cNvSpPr/>
          <p:nvPr/>
        </p:nvSpPr>
        <p:spPr>
          <a:xfrm>
            <a:off x="1403272" y="2207052"/>
            <a:ext cx="1942494" cy="646331"/>
          </a:xfrm>
          <a:prstGeom prst="rect">
            <a:avLst/>
          </a:prstGeom>
        </p:spPr>
        <p:txBody>
          <a:bodyPr wrap="square">
            <a:spAutoFit/>
          </a:bodyPr>
          <a:lstStyle/>
          <a:p>
            <a:pPr lvl="0"/>
            <a:r>
              <a:rPr kumimoji="1" lang="zh-Hant" altLang="en-US"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依需求自訂歸檔規則，同時可以執行多種檔案批次編輯</a:t>
            </a:r>
            <a:endParaRPr kumimoji="1" lang="zh-TW" altLang="en-US"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38" name="Rectangle 37">
            <a:extLst>
              <a:ext uri="{FF2B5EF4-FFF2-40B4-BE49-F238E27FC236}">
                <a16:creationId xmlns:a16="http://schemas.microsoft.com/office/drawing/2014/main" id="{D0C156AF-34DB-9C4A-9238-9653E50F5BEC}"/>
              </a:ext>
            </a:extLst>
          </p:cNvPr>
          <p:cNvSpPr/>
          <p:nvPr/>
        </p:nvSpPr>
        <p:spPr>
          <a:xfrm>
            <a:off x="720000" y="1009985"/>
            <a:ext cx="6594086" cy="646331"/>
          </a:xfrm>
          <a:prstGeom prst="rect">
            <a:avLst/>
          </a:prstGeom>
        </p:spPr>
        <p:txBody>
          <a:bodyPr wrap="square">
            <a:spAutoFit/>
          </a:bodyPr>
          <a:lstStyle/>
          <a:p>
            <a:r>
              <a:rPr lang="en-US" sz="1800" err="1">
                <a:solidFill>
                  <a:schemeClr val="bg1"/>
                </a:solidFill>
                <a:latin typeface="Arial" panose="020B0604020202020204" pitchFamily="34" charset="0"/>
                <a:ea typeface="微軟正黑體" panose="020B0604030504040204" pitchFamily="34" charset="-120"/>
                <a:sym typeface="Arial" panose="020B0604020202020204" pitchFamily="34" charset="0"/>
              </a:rPr>
              <a:t>Qfiling</a:t>
            </a:r>
            <a:r>
              <a:rPr lang="en-US" sz="18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zh-TW" altLang="en-US" sz="1800">
                <a:solidFill>
                  <a:schemeClr val="bg1"/>
                </a:solidFill>
                <a:latin typeface="Arial" panose="020B0604020202020204" pitchFamily="34" charset="0"/>
                <a:ea typeface="微軟正黑體" panose="020B0604030504040204" pitchFamily="34" charset="-120"/>
                <a:sym typeface="Arial" panose="020B0604020202020204" pitchFamily="34" charset="0"/>
              </a:rPr>
              <a:t>讓檔案整理工作變得自動化 ，您只須要將檔案分類並設定排程，剩下的就交給 </a:t>
            </a:r>
            <a:r>
              <a:rPr lang="en-US" sz="1800" err="1">
                <a:solidFill>
                  <a:schemeClr val="bg1"/>
                </a:solidFill>
                <a:latin typeface="Arial" panose="020B0604020202020204" pitchFamily="34" charset="0"/>
                <a:ea typeface="微軟正黑體" panose="020B0604030504040204" pitchFamily="34" charset="-120"/>
                <a:sym typeface="Arial" panose="020B0604020202020204" pitchFamily="34" charset="0"/>
              </a:rPr>
              <a:t>Qfiling</a:t>
            </a:r>
            <a:r>
              <a:rPr lang="en-US" sz="18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zh-TW" altLang="en-US" sz="1800">
                <a:solidFill>
                  <a:schemeClr val="bg1"/>
                </a:solidFill>
                <a:latin typeface="Arial" panose="020B0604020202020204" pitchFamily="34" charset="0"/>
                <a:ea typeface="微軟正黑體" panose="020B0604030504040204" pitchFamily="34" charset="-120"/>
                <a:sym typeface="Arial" panose="020B0604020202020204" pitchFamily="34" charset="0"/>
              </a:rPr>
              <a:t>處理吧。輕鬆、智能，又有效率！</a:t>
            </a:r>
            <a:endParaRPr lang="en-TW" sz="18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0" name="Rectangle 39">
            <a:extLst>
              <a:ext uri="{FF2B5EF4-FFF2-40B4-BE49-F238E27FC236}">
                <a16:creationId xmlns:a16="http://schemas.microsoft.com/office/drawing/2014/main" id="{BEE7CD83-1336-514C-A0F5-09DBB33CDAF8}"/>
              </a:ext>
            </a:extLst>
          </p:cNvPr>
          <p:cNvSpPr/>
          <p:nvPr/>
        </p:nvSpPr>
        <p:spPr>
          <a:xfrm>
            <a:off x="1397471" y="3839591"/>
            <a:ext cx="1005404" cy="338554"/>
          </a:xfrm>
          <a:prstGeom prst="rect">
            <a:avLst/>
          </a:prstGeom>
        </p:spPr>
        <p:txBody>
          <a:bodyPr wrap="none">
            <a:spAutoFit/>
          </a:bodyPr>
          <a:lstStyle/>
          <a:p>
            <a:pPr algn="ctr"/>
            <a:r>
              <a:rPr kumimoji="1" lang="zh-TW" altLang="en-US" sz="1600" b="1">
                <a:solidFill>
                  <a:srgbClr val="7EFFFF"/>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安心掌握</a:t>
            </a:r>
          </a:p>
        </p:txBody>
      </p:sp>
      <p:sp>
        <p:nvSpPr>
          <p:cNvPr id="41" name="Rectangle 40">
            <a:extLst>
              <a:ext uri="{FF2B5EF4-FFF2-40B4-BE49-F238E27FC236}">
                <a16:creationId xmlns:a16="http://schemas.microsoft.com/office/drawing/2014/main" id="{91F9FB3C-9B3D-384F-B5E5-196945B3ECAE}"/>
              </a:ext>
            </a:extLst>
          </p:cNvPr>
          <p:cNvSpPr/>
          <p:nvPr/>
        </p:nvSpPr>
        <p:spPr>
          <a:xfrm>
            <a:off x="1397471" y="3046104"/>
            <a:ext cx="1005404" cy="338554"/>
          </a:xfrm>
          <a:prstGeom prst="rect">
            <a:avLst/>
          </a:prstGeom>
        </p:spPr>
        <p:txBody>
          <a:bodyPr wrap="none">
            <a:spAutoFit/>
          </a:bodyPr>
          <a:lstStyle/>
          <a:p>
            <a:pPr algn="ctr"/>
            <a:r>
              <a:rPr kumimoji="1" lang="zh-TW" altLang="en-US" sz="1600" b="1">
                <a:solidFill>
                  <a:srgbClr val="7EFFFF"/>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效率大增</a:t>
            </a:r>
          </a:p>
        </p:txBody>
      </p:sp>
      <p:sp>
        <p:nvSpPr>
          <p:cNvPr id="42" name="Rectangle 41">
            <a:extLst>
              <a:ext uri="{FF2B5EF4-FFF2-40B4-BE49-F238E27FC236}">
                <a16:creationId xmlns:a16="http://schemas.microsoft.com/office/drawing/2014/main" id="{B9328C29-71E6-4F4F-B517-AA0844827DDE}"/>
              </a:ext>
            </a:extLst>
          </p:cNvPr>
          <p:cNvSpPr/>
          <p:nvPr/>
        </p:nvSpPr>
        <p:spPr>
          <a:xfrm>
            <a:off x="1397471" y="1907818"/>
            <a:ext cx="1005404" cy="338554"/>
          </a:xfrm>
          <a:prstGeom prst="rect">
            <a:avLst/>
          </a:prstGeom>
        </p:spPr>
        <p:txBody>
          <a:bodyPr wrap="none">
            <a:spAutoFit/>
          </a:bodyPr>
          <a:lstStyle/>
          <a:p>
            <a:pPr algn="ctr"/>
            <a:r>
              <a:rPr kumimoji="1" lang="zh-Hant" altLang="en-US" sz="1600" b="1">
                <a:solidFill>
                  <a:srgbClr val="7EFFFF"/>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客制彈性</a:t>
            </a:r>
            <a:endParaRPr kumimoji="1" lang="en-US" altLang="zh-Hant" sz="1600" b="1">
              <a:solidFill>
                <a:srgbClr val="7EFFFF"/>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pic>
        <p:nvPicPr>
          <p:cNvPr id="3076" name="Picture 4">
            <a:extLst>
              <a:ext uri="{FF2B5EF4-FFF2-40B4-BE49-F238E27FC236}">
                <a16:creationId xmlns:a16="http://schemas.microsoft.com/office/drawing/2014/main" id="{FA8A0E9A-7DB0-D245-937B-29B2C73EBFF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336951" y="951962"/>
            <a:ext cx="1255090" cy="1255090"/>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3030972"/>
      </p:ext>
    </p:extLst>
  </p:cSld>
  <p:clrMapOvr>
    <a:masterClrMapping/>
  </p:clrMapOvr>
  <p:transition spd="slow">
    <p:fade thruBlk="1"/>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720000" y="1761067"/>
            <a:ext cx="3852000" cy="1913466"/>
          </a:xfrm>
        </p:spPr>
        <p:txBody>
          <a:bodyPr/>
          <a:lstStyle/>
          <a:p>
            <a:pPr marL="369570" lvl="1">
              <a:spcBef>
                <a:spcPts val="375"/>
              </a:spcBef>
            </a:pPr>
            <a:r>
              <a:rPr lang="zh-TW" altLang="en-US" sz="3600">
                <a:solidFill>
                  <a:schemeClr val="bg1"/>
                </a:solidFill>
                <a:latin typeface="Arial" panose="020B0604020202020204" pitchFamily="34" charset="0"/>
                <a:ea typeface="微軟正黑體" panose="020B0604030504040204" pitchFamily="34" charset="-120"/>
                <a:sym typeface="Arial" panose="020B0604020202020204" pitchFamily="34" charset="0"/>
              </a:rPr>
              <a:t>QVR Elite</a:t>
            </a:r>
            <a:br>
              <a:rPr lang="zh-TW" altLang="en-US" sz="3600">
                <a:solidFill>
                  <a:schemeClr val="bg1"/>
                </a:solidFill>
                <a:latin typeface="Arial" panose="020B0604020202020204" pitchFamily="34" charset="0"/>
                <a:ea typeface="微軟正黑體" panose="020B0604030504040204" pitchFamily="34" charset="-120"/>
                <a:sym typeface="Arial" panose="020B0604020202020204" pitchFamily="34" charset="0"/>
              </a:rPr>
            </a:br>
            <a:r>
              <a:rPr lang="zh-TW" altLang="en-US" sz="3600">
                <a:solidFill>
                  <a:schemeClr val="bg1"/>
                </a:solidFill>
                <a:latin typeface="Arial" panose="020B0604020202020204" pitchFamily="34" charset="0"/>
                <a:ea typeface="微軟正黑體" panose="020B0604030504040204" pitchFamily="34" charset="-120"/>
                <a:sym typeface="Arial" panose="020B0604020202020204" pitchFamily="34" charset="0"/>
              </a:rPr>
              <a:t>安全監控方案</a:t>
            </a:r>
            <a:endParaRPr 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3" name="副標題 2"/>
          <p:cNvSpPr>
            <a:spLocks noGrp="1"/>
          </p:cNvSpPr>
          <p:nvPr>
            <p:ph type="subTitle" idx="4294967295"/>
          </p:nvPr>
        </p:nvSpPr>
        <p:spPr>
          <a:xfrm>
            <a:off x="1127159" y="3279756"/>
            <a:ext cx="3466400" cy="468000"/>
          </a:xfrm>
        </p:spPr>
        <p:txBody>
          <a:bodyPr/>
          <a:lstStyle/>
          <a:p>
            <a:pPr marL="0" indent="0" algn="l">
              <a:lnSpc>
                <a:spcPct val="130000"/>
              </a:lnSpc>
              <a:buNone/>
            </a:pP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支援彈性訂閱授權擴充錄影頻道</a:t>
            </a:r>
            <a:endParaRPr 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355888323"/>
      </p:ext>
    </p:extLst>
  </p:cSld>
  <p:clrMapOvr>
    <a:masterClrMapping/>
  </p:clrMapOvr>
  <p:transition spd="slow">
    <p:fade thruBlk="1"/>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4" descr="一張含有 文字, 室內, 螢幕擷取畫面, 差異 的圖片&#10;&#10;自動產生的描述">
            <a:extLst>
              <a:ext uri="{FF2B5EF4-FFF2-40B4-BE49-F238E27FC236}">
                <a16:creationId xmlns:a16="http://schemas.microsoft.com/office/drawing/2014/main" id="{9C6EED37-ABC5-4167-B6EF-EF94F1CE24EA}"/>
              </a:ext>
            </a:extLst>
          </p:cNvPr>
          <p:cNvPicPr>
            <a:picLocks noChangeAspect="1"/>
          </p:cNvPicPr>
          <p:nvPr/>
        </p:nvPicPr>
        <p:blipFill>
          <a:blip r:embed="rId3"/>
          <a:stretch>
            <a:fillRect/>
          </a:stretch>
        </p:blipFill>
        <p:spPr>
          <a:xfrm>
            <a:off x="2127956" y="1231611"/>
            <a:ext cx="5099755" cy="2856666"/>
          </a:xfrm>
          <a:prstGeom prst="rect">
            <a:avLst/>
          </a:prstGeom>
        </p:spPr>
      </p:pic>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p:txBody>
          <a:bodyPr/>
          <a:lstStyle/>
          <a:p>
            <a:r>
              <a:rPr lang="en-US">
                <a:latin typeface="Arial" panose="020B0604020202020204" pitchFamily="34" charset="0"/>
                <a:sym typeface="Arial" panose="020B0604020202020204" pitchFamily="34" charset="0"/>
              </a:rPr>
              <a:t>QVR</a:t>
            </a:r>
            <a:r>
              <a:rPr lang="zh-TW" altLang="en-US">
                <a:latin typeface="Arial" panose="020B0604020202020204" pitchFamily="34" charset="0"/>
                <a:sym typeface="Arial" panose="020B0604020202020204" pitchFamily="34" charset="0"/>
              </a:rPr>
              <a:t> </a:t>
            </a:r>
            <a:r>
              <a:rPr lang="en-US">
                <a:latin typeface="Arial" panose="020B0604020202020204" pitchFamily="34" charset="0"/>
                <a:sym typeface="Arial" panose="020B0604020202020204" pitchFamily="34" charset="0"/>
              </a:rPr>
              <a:t>Elite</a:t>
            </a:r>
            <a:r>
              <a:rPr lang="zh-TW" altLang="en-US">
                <a:latin typeface="Arial" panose="020B0604020202020204" pitchFamily="34" charset="0"/>
                <a:sym typeface="Arial" panose="020B0604020202020204" pitchFamily="34" charset="0"/>
              </a:rPr>
              <a:t>智慧安全監控方案</a:t>
            </a:r>
            <a:endParaRPr lang="en-US">
              <a:latin typeface="Arial" panose="020B0604020202020204" pitchFamily="34" charset="0"/>
              <a:sym typeface="Arial" panose="020B0604020202020204" pitchFamily="34" charset="0"/>
            </a:endParaRPr>
          </a:p>
        </p:txBody>
      </p:sp>
      <p:sp>
        <p:nvSpPr>
          <p:cNvPr id="7" name="文字方塊 6">
            <a:extLst>
              <a:ext uri="{FF2B5EF4-FFF2-40B4-BE49-F238E27FC236}">
                <a16:creationId xmlns:a16="http://schemas.microsoft.com/office/drawing/2014/main" id="{0283DDE9-3DE5-49B2-993D-46F07BA33E0B}"/>
              </a:ext>
            </a:extLst>
          </p:cNvPr>
          <p:cNvSpPr txBox="1"/>
          <p:nvPr/>
        </p:nvSpPr>
        <p:spPr>
          <a:xfrm>
            <a:off x="1664338" y="4327002"/>
            <a:ext cx="198041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TW" altLang="en-US" sz="1600">
                <a:solidFill>
                  <a:schemeClr val="bg1"/>
                </a:solidFill>
                <a:latin typeface="Arial" panose="020B0604020202020204" pitchFamily="34" charset="0"/>
                <a:ea typeface="微軟正黑體" panose="020B0604030504040204" pitchFamily="34" charset="-120"/>
                <a:sym typeface="Arial" panose="020B0604020202020204" pitchFamily="34" charset="0"/>
              </a:rPr>
              <a:t>標準 </a:t>
            </a:r>
            <a:r>
              <a:rPr lang="en-US" altLang="zh-TW" sz="1600">
                <a:solidFill>
                  <a:schemeClr val="bg1"/>
                </a:solidFill>
                <a:latin typeface="Arial" panose="020B0604020202020204" pitchFamily="34" charset="0"/>
                <a:ea typeface="微軟正黑體" panose="020B0604030504040204" pitchFamily="34" charset="-120"/>
                <a:sym typeface="Arial" panose="020B0604020202020204" pitchFamily="34" charset="0"/>
              </a:rPr>
              <a:t>MP4</a:t>
            </a:r>
            <a:r>
              <a:rPr lang="zh-TW" altLang="en-US" sz="1600">
                <a:solidFill>
                  <a:schemeClr val="bg1"/>
                </a:solidFill>
                <a:latin typeface="Arial" panose="020B0604020202020204" pitchFamily="34" charset="0"/>
                <a:ea typeface="微軟正黑體" panose="020B0604030504040204" pitchFamily="34" charset="-120"/>
                <a:sym typeface="Arial" panose="020B0604020202020204" pitchFamily="34" charset="0"/>
              </a:rPr>
              <a:t> 媒體格式</a:t>
            </a:r>
            <a:endParaRPr lang="zh-TW" sz="105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8" name="圖片 3">
            <a:extLst>
              <a:ext uri="{FF2B5EF4-FFF2-40B4-BE49-F238E27FC236}">
                <a16:creationId xmlns:a16="http://schemas.microsoft.com/office/drawing/2014/main" id="{FCC1264A-E246-4A6F-969F-7047ACAF5703}"/>
              </a:ext>
            </a:extLst>
          </p:cNvPr>
          <p:cNvPicPr>
            <a:picLocks noChangeAspect="1"/>
          </p:cNvPicPr>
          <p:nvPr/>
        </p:nvPicPr>
        <p:blipFill rotWithShape="1">
          <a:blip r:embed="rId4"/>
          <a:srcRect l="29054" t="38000" r="55888" b="7500"/>
          <a:stretch/>
        </p:blipFill>
        <p:spPr>
          <a:xfrm>
            <a:off x="3942351" y="3187589"/>
            <a:ext cx="1461314" cy="1019730"/>
          </a:xfrm>
          <a:prstGeom prst="roundRect">
            <a:avLst>
              <a:gd name="adj" fmla="val 14126"/>
            </a:avLst>
          </a:prstGeom>
          <a:solidFill>
            <a:srgbClr val="000000">
              <a:shade val="95000"/>
            </a:srgbClr>
          </a:solidFill>
          <a:ln w="28575" cap="sq">
            <a:solidFill>
              <a:srgbClr val="00B0F0"/>
            </a:solidFill>
            <a:miter lim="800000"/>
          </a:ln>
          <a:effectLst>
            <a:outerShdw blurRad="254000" dist="190500" dir="2700000" sy="90000" algn="bl" rotWithShape="0">
              <a:srgbClr val="000000">
                <a:alpha val="40000"/>
              </a:srgbClr>
            </a:outerShdw>
          </a:effectLst>
        </p:spPr>
      </p:pic>
      <p:pic>
        <p:nvPicPr>
          <p:cNvPr id="9" name="圖片 3">
            <a:extLst>
              <a:ext uri="{FF2B5EF4-FFF2-40B4-BE49-F238E27FC236}">
                <a16:creationId xmlns:a16="http://schemas.microsoft.com/office/drawing/2014/main" id="{64DD70AA-8069-43A1-A307-D5E532010292}"/>
              </a:ext>
            </a:extLst>
          </p:cNvPr>
          <p:cNvPicPr>
            <a:picLocks noChangeAspect="1"/>
          </p:cNvPicPr>
          <p:nvPr/>
        </p:nvPicPr>
        <p:blipFill rotWithShape="1">
          <a:blip r:embed="rId4"/>
          <a:srcRect l="56467" t="36683" r="28475" b="8543"/>
          <a:stretch/>
        </p:blipFill>
        <p:spPr>
          <a:xfrm>
            <a:off x="5940168" y="3185027"/>
            <a:ext cx="1461314" cy="1024855"/>
          </a:xfrm>
          <a:prstGeom prst="roundRect">
            <a:avLst>
              <a:gd name="adj" fmla="val 14126"/>
            </a:avLst>
          </a:prstGeom>
          <a:solidFill>
            <a:srgbClr val="000000">
              <a:shade val="95000"/>
            </a:srgbClr>
          </a:solidFill>
          <a:ln w="28575" cap="sq">
            <a:solidFill>
              <a:srgbClr val="00B0F0"/>
            </a:solidFill>
            <a:miter lim="800000"/>
          </a:ln>
          <a:effectLst>
            <a:outerShdw blurRad="254000" dist="190500" dir="2700000" sy="90000" algn="bl" rotWithShape="0">
              <a:srgbClr val="000000">
                <a:alpha val="40000"/>
              </a:srgbClr>
            </a:outerShdw>
          </a:effectLst>
        </p:spPr>
      </p:pic>
      <p:pic>
        <p:nvPicPr>
          <p:cNvPr id="11" name="圖片 3" descr="一張含有 杯子, 玻璃, 餐具 的圖片&#10;&#10;自動產生的描述">
            <a:extLst>
              <a:ext uri="{FF2B5EF4-FFF2-40B4-BE49-F238E27FC236}">
                <a16:creationId xmlns:a16="http://schemas.microsoft.com/office/drawing/2014/main" id="{8B7CE37D-5B6D-42A4-98BD-B563A7DB2001}"/>
              </a:ext>
            </a:extLst>
          </p:cNvPr>
          <p:cNvPicPr>
            <a:picLocks noChangeAspect="1"/>
          </p:cNvPicPr>
          <p:nvPr/>
        </p:nvPicPr>
        <p:blipFill rotWithShape="1">
          <a:blip r:embed="rId4"/>
          <a:srcRect l="1737" t="41000" r="83784" b="9678"/>
          <a:stretch/>
        </p:blipFill>
        <p:spPr>
          <a:xfrm>
            <a:off x="1951895" y="3235522"/>
            <a:ext cx="1405303" cy="922856"/>
          </a:xfrm>
          <a:prstGeom prst="roundRect">
            <a:avLst>
              <a:gd name="adj" fmla="val 14126"/>
            </a:avLst>
          </a:prstGeom>
          <a:solidFill>
            <a:srgbClr val="000000">
              <a:shade val="95000"/>
            </a:srgbClr>
          </a:solidFill>
          <a:ln w="28575" cap="sq">
            <a:solidFill>
              <a:srgbClr val="00B0F0"/>
            </a:solidFill>
            <a:miter lim="800000"/>
          </a:ln>
          <a:effectLst>
            <a:outerShdw blurRad="254000" dist="190500" dir="2700000" sy="90000" algn="bl" rotWithShape="0">
              <a:srgbClr val="000000">
                <a:alpha val="40000"/>
              </a:srgbClr>
            </a:outerShdw>
          </a:effectLst>
        </p:spPr>
      </p:pic>
      <p:sp>
        <p:nvSpPr>
          <p:cNvPr id="12" name="文字方塊 11">
            <a:extLst>
              <a:ext uri="{FF2B5EF4-FFF2-40B4-BE49-F238E27FC236}">
                <a16:creationId xmlns:a16="http://schemas.microsoft.com/office/drawing/2014/main" id="{EEFE514E-CF30-4243-8D86-DDCDD4158EE4}"/>
              </a:ext>
            </a:extLst>
          </p:cNvPr>
          <p:cNvSpPr txBox="1"/>
          <p:nvPr/>
        </p:nvSpPr>
        <p:spPr>
          <a:xfrm>
            <a:off x="3688915" y="4327480"/>
            <a:ext cx="202423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TW" altLang="en-US" sz="1600">
                <a:solidFill>
                  <a:schemeClr val="bg1"/>
                </a:solidFill>
                <a:latin typeface="Arial" panose="020B0604020202020204" pitchFamily="34" charset="0"/>
                <a:ea typeface="微軟正黑體" panose="020B0604030504040204" pitchFamily="34" charset="-120"/>
                <a:sym typeface="Arial" panose="020B0604020202020204" pitchFamily="34" charset="0"/>
              </a:rPr>
              <a:t>彈性訂閱錄影頻道</a:t>
            </a:r>
          </a:p>
        </p:txBody>
      </p:sp>
      <p:sp>
        <p:nvSpPr>
          <p:cNvPr id="13" name="文字方塊 12">
            <a:extLst>
              <a:ext uri="{FF2B5EF4-FFF2-40B4-BE49-F238E27FC236}">
                <a16:creationId xmlns:a16="http://schemas.microsoft.com/office/drawing/2014/main" id="{3395406B-24A5-4514-BE89-7EB7270349B6}"/>
              </a:ext>
            </a:extLst>
          </p:cNvPr>
          <p:cNvSpPr txBox="1"/>
          <p:nvPr/>
        </p:nvSpPr>
        <p:spPr>
          <a:xfrm>
            <a:off x="5574609" y="4327002"/>
            <a:ext cx="212899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TW" altLang="en-US" sz="1600">
                <a:solidFill>
                  <a:schemeClr val="bg1"/>
                </a:solidFill>
                <a:latin typeface="Arial" panose="020B0604020202020204" pitchFamily="34" charset="0"/>
                <a:ea typeface="微軟正黑體" panose="020B0604030504040204" pitchFamily="34" charset="-120"/>
                <a:sym typeface="Arial" panose="020B0604020202020204" pitchFamily="34" charset="0"/>
              </a:rPr>
              <a:t>儲存容量擴充簡便</a:t>
            </a:r>
          </a:p>
        </p:txBody>
      </p:sp>
      <p:pic>
        <p:nvPicPr>
          <p:cNvPr id="3" name="圖片 4" descr="一張含有 迴紋針, 光 的圖片&#10;&#10;自動產生的描述" hidden="1">
            <a:extLst>
              <a:ext uri="{FF2B5EF4-FFF2-40B4-BE49-F238E27FC236}">
                <a16:creationId xmlns:a16="http://schemas.microsoft.com/office/drawing/2014/main" id="{1F45C8A5-7577-4235-B1EC-CB8E91181CFE}"/>
              </a:ext>
            </a:extLst>
          </p:cNvPr>
          <p:cNvPicPr>
            <a:picLocks noChangeAspect="1"/>
          </p:cNvPicPr>
          <p:nvPr/>
        </p:nvPicPr>
        <p:blipFill>
          <a:blip r:embed="rId5"/>
          <a:stretch>
            <a:fillRect/>
          </a:stretch>
        </p:blipFill>
        <p:spPr>
          <a:xfrm flipH="1">
            <a:off x="-1540600" y="1865365"/>
            <a:ext cx="987137" cy="976746"/>
          </a:xfrm>
          <a:prstGeom prst="rect">
            <a:avLst/>
          </a:prstGeom>
          <a:solidFill>
            <a:srgbClr val="000000">
              <a:shade val="95000"/>
            </a:srgbClr>
          </a:solidFill>
          <a:ln w="28575" cap="sq">
            <a:solidFill>
              <a:srgbClr val="00B0F0"/>
            </a:solidFill>
            <a:miter lim="800000"/>
          </a:ln>
          <a:effectLst>
            <a:outerShdw blurRad="254000" dist="190500" dir="2700000" sy="90000" algn="bl" rotWithShape="0">
              <a:srgbClr val="000000">
                <a:alpha val="40000"/>
              </a:srgbClr>
            </a:outerShdw>
          </a:effectLst>
        </p:spPr>
      </p:pic>
      <p:pic>
        <p:nvPicPr>
          <p:cNvPr id="15" name="圖片 2">
            <a:extLst>
              <a:ext uri="{FF2B5EF4-FFF2-40B4-BE49-F238E27FC236}">
                <a16:creationId xmlns:a16="http://schemas.microsoft.com/office/drawing/2014/main" id="{75E814FB-6A83-4613-83FC-8663710C99C6}"/>
              </a:ext>
            </a:extLst>
          </p:cNvPr>
          <p:cNvPicPr>
            <a:picLocks noChangeAspect="1"/>
          </p:cNvPicPr>
          <p:nvPr/>
        </p:nvPicPr>
        <p:blipFill>
          <a:blip r:embed="rId6"/>
          <a:srcRect t="735" b="735"/>
          <a:stretch/>
        </p:blipFill>
        <p:spPr>
          <a:xfrm>
            <a:off x="1517059" y="1006320"/>
            <a:ext cx="936631" cy="922856"/>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sp>
        <p:nvSpPr>
          <p:cNvPr id="16" name="矩形: 圓角 15">
            <a:extLst>
              <a:ext uri="{FF2B5EF4-FFF2-40B4-BE49-F238E27FC236}">
                <a16:creationId xmlns:a16="http://schemas.microsoft.com/office/drawing/2014/main" id="{0B428705-7165-4FD6-BB48-FB8463D6FE62}"/>
              </a:ext>
            </a:extLst>
          </p:cNvPr>
          <p:cNvSpPr/>
          <p:nvPr/>
        </p:nvSpPr>
        <p:spPr>
          <a:xfrm>
            <a:off x="495300" y="1025926"/>
            <a:ext cx="892480" cy="903250"/>
          </a:xfrm>
          <a:prstGeom prst="roundRect">
            <a:avLst/>
          </a:prstGeom>
          <a:solidFill>
            <a:schemeClr val="bg1"/>
          </a:solidFill>
          <a:ln>
            <a:solidFill>
              <a:srgbClr val="00B0F0"/>
            </a:solid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17" name="圖形 16">
            <a:extLst>
              <a:ext uri="{FF2B5EF4-FFF2-40B4-BE49-F238E27FC236}">
                <a16:creationId xmlns:a16="http://schemas.microsoft.com/office/drawing/2014/main" id="{073A3A5E-FB20-4BF8-9058-054E5C998C0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70303" y="1191336"/>
            <a:ext cx="817477" cy="537620"/>
          </a:xfrm>
          <a:prstGeom prst="rect">
            <a:avLst/>
          </a:prstGeom>
        </p:spPr>
      </p:pic>
      <p:sp>
        <p:nvSpPr>
          <p:cNvPr id="14" name="文字方塊 13">
            <a:extLst>
              <a:ext uri="{FF2B5EF4-FFF2-40B4-BE49-F238E27FC236}">
                <a16:creationId xmlns:a16="http://schemas.microsoft.com/office/drawing/2014/main" id="{67EF0AF0-E2DF-40CD-B8D0-F9E8E540EE5C}"/>
              </a:ext>
            </a:extLst>
          </p:cNvPr>
          <p:cNvSpPr txBox="1"/>
          <p:nvPr/>
        </p:nvSpPr>
        <p:spPr>
          <a:xfrm>
            <a:off x="245533" y="2019005"/>
            <a:ext cx="1345620" cy="7923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10000"/>
              </a:lnSpc>
              <a:spcBef>
                <a:spcPts val="300"/>
              </a:spcBef>
            </a:pPr>
            <a:r>
              <a:rPr lang="zh-TW" altLang="en-US" sz="1600">
                <a:solidFill>
                  <a:schemeClr val="bg1"/>
                </a:solidFill>
                <a:latin typeface="Arial" panose="020B0604020202020204" pitchFamily="34" charset="0"/>
                <a:ea typeface="微軟正黑體" panose="020B0604030504040204" pitchFamily="34" charset="-120"/>
                <a:sym typeface="Arial" panose="020B0604020202020204" pitchFamily="34" charset="0"/>
              </a:rPr>
              <a:t>免費支援2個</a:t>
            </a:r>
            <a:r>
              <a:rPr lang="zh-TW"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rPr>
              <a:t>攝影機頻道</a:t>
            </a:r>
          </a:p>
          <a:p>
            <a:pPr algn="ctr">
              <a:lnSpc>
                <a:spcPct val="110000"/>
              </a:lnSpc>
              <a:spcBef>
                <a:spcPts val="300"/>
              </a:spcBef>
            </a:pPr>
            <a:r>
              <a:rPr lang="zh-TW"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rPr>
              <a:t>(可彈性擴充)</a:t>
            </a:r>
          </a:p>
        </p:txBody>
      </p:sp>
    </p:spTree>
    <p:extLst>
      <p:ext uri="{BB962C8B-B14F-4D97-AF65-F5344CB8AC3E}">
        <p14:creationId xmlns:p14="http://schemas.microsoft.com/office/powerpoint/2010/main" val="229451243"/>
      </p:ext>
    </p:extLst>
  </p:cSld>
  <p:clrMapOvr>
    <a:masterClrMapping/>
  </p:clrMapOvr>
  <p:transition spd="slow">
    <p:fade thruBlk="1"/>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3BD361D-2A5B-4C83-9A84-9A3820B86020}"/>
              </a:ext>
            </a:extLst>
          </p:cNvPr>
          <p:cNvSpPr>
            <a:spLocks noGrp="1"/>
          </p:cNvSpPr>
          <p:nvPr>
            <p:ph type="title"/>
          </p:nvPr>
        </p:nvSpPr>
        <p:spPr>
          <a:xfrm>
            <a:off x="720000" y="350167"/>
            <a:ext cx="7704000" cy="572700"/>
          </a:xfrm>
        </p:spPr>
        <p:txBody>
          <a:bodyPr/>
          <a:lstStyle/>
          <a:p>
            <a:r>
              <a:rPr lang="zh-TW">
                <a:latin typeface="Arial" panose="020B0604020202020204" pitchFamily="34" charset="0"/>
                <a:sym typeface="Arial" panose="020B0604020202020204" pitchFamily="34" charset="0"/>
              </a:rPr>
              <a:t>相容於為數龐大的攝影機型號</a:t>
            </a:r>
          </a:p>
        </p:txBody>
      </p:sp>
      <p:sp>
        <p:nvSpPr>
          <p:cNvPr id="3" name="Google Shape;253;p31">
            <a:extLst>
              <a:ext uri="{FF2B5EF4-FFF2-40B4-BE49-F238E27FC236}">
                <a16:creationId xmlns:a16="http://schemas.microsoft.com/office/drawing/2014/main" id="{0907B73D-1BF4-4485-9BC2-80A66557BE43}"/>
              </a:ext>
            </a:extLst>
          </p:cNvPr>
          <p:cNvSpPr/>
          <p:nvPr/>
        </p:nvSpPr>
        <p:spPr>
          <a:xfrm>
            <a:off x="3184129" y="1756712"/>
            <a:ext cx="2700600" cy="2805600"/>
          </a:xfrm>
          <a:prstGeom prst="rect">
            <a:avLst/>
          </a:prstGeom>
          <a:solidFill>
            <a:schemeClr val="lt1"/>
          </a:solidFill>
          <a:ln w="28575"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5" name="Google Shape;256;p31" descr="PLC Based Industrial Automation in Bangladesh - PLC Bangladesh">
            <a:extLst>
              <a:ext uri="{FF2B5EF4-FFF2-40B4-BE49-F238E27FC236}">
                <a16:creationId xmlns:a16="http://schemas.microsoft.com/office/drawing/2014/main" id="{EF4A1EAB-F8D9-4CEE-9312-E0CD052D5006}"/>
              </a:ext>
            </a:extLst>
          </p:cNvPr>
          <p:cNvPicPr preferRelativeResize="0"/>
          <p:nvPr/>
        </p:nvPicPr>
        <p:blipFill rotWithShape="1">
          <a:blip r:embed="rId3">
            <a:alphaModFix/>
          </a:blip>
          <a:srcRect l="24646" r="16935" b="32791"/>
          <a:stretch/>
        </p:blipFill>
        <p:spPr>
          <a:xfrm>
            <a:off x="3184103" y="2667640"/>
            <a:ext cx="2700693" cy="1894690"/>
          </a:xfrm>
          <a:prstGeom prst="rect">
            <a:avLst/>
          </a:prstGeom>
          <a:noFill/>
          <a:ln>
            <a:noFill/>
          </a:ln>
        </p:spPr>
      </p:pic>
      <p:sp>
        <p:nvSpPr>
          <p:cNvPr id="6" name="Google Shape;257;p31">
            <a:extLst>
              <a:ext uri="{FF2B5EF4-FFF2-40B4-BE49-F238E27FC236}">
                <a16:creationId xmlns:a16="http://schemas.microsoft.com/office/drawing/2014/main" id="{1CDF72E1-9C9B-4B1B-87E6-0ACC36B01084}"/>
              </a:ext>
            </a:extLst>
          </p:cNvPr>
          <p:cNvSpPr/>
          <p:nvPr/>
        </p:nvSpPr>
        <p:spPr>
          <a:xfrm>
            <a:off x="210898" y="1756712"/>
            <a:ext cx="2766000" cy="2805600"/>
          </a:xfrm>
          <a:prstGeom prst="rect">
            <a:avLst/>
          </a:prstGeom>
          <a:solidFill>
            <a:schemeClr val="lt1"/>
          </a:solidFill>
          <a:ln w="28575"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7" name="Google Shape;258;p31">
            <a:extLst>
              <a:ext uri="{FF2B5EF4-FFF2-40B4-BE49-F238E27FC236}">
                <a16:creationId xmlns:a16="http://schemas.microsoft.com/office/drawing/2014/main" id="{C9CF1994-9D49-4DC5-8EF7-DE9E21C129CC}"/>
              </a:ext>
            </a:extLst>
          </p:cNvPr>
          <p:cNvSpPr/>
          <p:nvPr/>
        </p:nvSpPr>
        <p:spPr>
          <a:xfrm>
            <a:off x="210874" y="1369538"/>
            <a:ext cx="2766000" cy="399300"/>
          </a:xfrm>
          <a:prstGeom prst="rect">
            <a:avLst/>
          </a:prstGeom>
          <a:solidFill>
            <a:srgbClr val="80FCFF"/>
          </a:solidFill>
          <a:ln w="38100"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buSzPts val="1300"/>
            </a:pPr>
            <a:r>
              <a:rPr lang="zh-TW" altLang="en" sz="1300" b="1">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rPr>
              <a:t>超過</a:t>
            </a:r>
            <a:r>
              <a:rPr lang="en" sz="2400" b="1" i="0" u="none" strike="noStrike" cap="none">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rPr>
              <a:t>180 </a:t>
            </a:r>
            <a:r>
              <a:rPr lang="zh-TW" altLang="en" sz="2400" b="1">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rPr>
              <a:t>品牌</a:t>
            </a:r>
            <a:endParaRPr lang="en" sz="2000" b="1" i="0" u="none" strike="noStrike" cap="none">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pic>
        <p:nvPicPr>
          <p:cNvPr id="8" name="Google Shape;259;p31">
            <a:extLst>
              <a:ext uri="{FF2B5EF4-FFF2-40B4-BE49-F238E27FC236}">
                <a16:creationId xmlns:a16="http://schemas.microsoft.com/office/drawing/2014/main" id="{A29FD50A-0C29-468B-B1EC-DFA93D1FA2CF}"/>
              </a:ext>
            </a:extLst>
          </p:cNvPr>
          <p:cNvPicPr preferRelativeResize="0"/>
          <p:nvPr/>
        </p:nvPicPr>
        <p:blipFill rotWithShape="1">
          <a:blip r:embed="rId4">
            <a:alphaModFix/>
          </a:blip>
          <a:srcRect/>
          <a:stretch/>
        </p:blipFill>
        <p:spPr>
          <a:xfrm>
            <a:off x="3551350" y="1771449"/>
            <a:ext cx="2189401" cy="836351"/>
          </a:xfrm>
          <a:prstGeom prst="rect">
            <a:avLst/>
          </a:prstGeom>
          <a:noFill/>
          <a:ln>
            <a:noFill/>
          </a:ln>
        </p:spPr>
      </p:pic>
      <p:pic>
        <p:nvPicPr>
          <p:cNvPr id="9" name="Google Shape;260;p31">
            <a:extLst>
              <a:ext uri="{FF2B5EF4-FFF2-40B4-BE49-F238E27FC236}">
                <a16:creationId xmlns:a16="http://schemas.microsoft.com/office/drawing/2014/main" id="{FD2780A8-CDCA-4EA5-92EA-2295E98ABCA8}"/>
              </a:ext>
            </a:extLst>
          </p:cNvPr>
          <p:cNvPicPr preferRelativeResize="0"/>
          <p:nvPr/>
        </p:nvPicPr>
        <p:blipFill rotWithShape="1">
          <a:blip r:embed="rId5">
            <a:alphaModFix/>
          </a:blip>
          <a:srcRect/>
          <a:stretch/>
        </p:blipFill>
        <p:spPr>
          <a:xfrm>
            <a:off x="1836589" y="2487997"/>
            <a:ext cx="744051" cy="303911"/>
          </a:xfrm>
          <a:prstGeom prst="rect">
            <a:avLst/>
          </a:prstGeom>
          <a:noFill/>
          <a:ln>
            <a:noFill/>
          </a:ln>
        </p:spPr>
      </p:pic>
      <p:pic>
        <p:nvPicPr>
          <p:cNvPr id="10" name="Google Shape;261;p31">
            <a:extLst>
              <a:ext uri="{FF2B5EF4-FFF2-40B4-BE49-F238E27FC236}">
                <a16:creationId xmlns:a16="http://schemas.microsoft.com/office/drawing/2014/main" id="{32E0194F-AA9B-4080-839D-01B2D5D631FE}"/>
              </a:ext>
            </a:extLst>
          </p:cNvPr>
          <p:cNvPicPr preferRelativeResize="0"/>
          <p:nvPr/>
        </p:nvPicPr>
        <p:blipFill rotWithShape="1">
          <a:blip r:embed="rId6">
            <a:alphaModFix/>
          </a:blip>
          <a:srcRect/>
          <a:stretch/>
        </p:blipFill>
        <p:spPr>
          <a:xfrm>
            <a:off x="477446" y="3548382"/>
            <a:ext cx="986550" cy="197310"/>
          </a:xfrm>
          <a:prstGeom prst="rect">
            <a:avLst/>
          </a:prstGeom>
          <a:noFill/>
          <a:ln>
            <a:noFill/>
          </a:ln>
        </p:spPr>
      </p:pic>
      <p:pic>
        <p:nvPicPr>
          <p:cNvPr id="11" name="Google Shape;262;p31">
            <a:extLst>
              <a:ext uri="{FF2B5EF4-FFF2-40B4-BE49-F238E27FC236}">
                <a16:creationId xmlns:a16="http://schemas.microsoft.com/office/drawing/2014/main" id="{F53B44B1-EB80-4153-9D38-D3349BEC1D8C}"/>
              </a:ext>
            </a:extLst>
          </p:cNvPr>
          <p:cNvPicPr preferRelativeResize="0"/>
          <p:nvPr/>
        </p:nvPicPr>
        <p:blipFill rotWithShape="1">
          <a:blip r:embed="rId7">
            <a:alphaModFix/>
          </a:blip>
          <a:srcRect t="19264" b="15144"/>
          <a:stretch/>
        </p:blipFill>
        <p:spPr>
          <a:xfrm>
            <a:off x="1817869" y="3540960"/>
            <a:ext cx="781493" cy="307479"/>
          </a:xfrm>
          <a:prstGeom prst="rect">
            <a:avLst/>
          </a:prstGeom>
          <a:noFill/>
          <a:ln>
            <a:noFill/>
          </a:ln>
        </p:spPr>
      </p:pic>
      <p:pic>
        <p:nvPicPr>
          <p:cNvPr id="12" name="Google Shape;263;p31">
            <a:extLst>
              <a:ext uri="{FF2B5EF4-FFF2-40B4-BE49-F238E27FC236}">
                <a16:creationId xmlns:a16="http://schemas.microsoft.com/office/drawing/2014/main" id="{F398083D-CA9E-442E-8ADD-497C342A1AE7}"/>
              </a:ext>
            </a:extLst>
          </p:cNvPr>
          <p:cNvPicPr preferRelativeResize="0"/>
          <p:nvPr/>
        </p:nvPicPr>
        <p:blipFill rotWithShape="1">
          <a:blip r:embed="rId8">
            <a:alphaModFix/>
          </a:blip>
          <a:srcRect t="35885" b="35423"/>
          <a:stretch/>
        </p:blipFill>
        <p:spPr>
          <a:xfrm>
            <a:off x="1817869" y="3054326"/>
            <a:ext cx="781492" cy="224216"/>
          </a:xfrm>
          <a:prstGeom prst="rect">
            <a:avLst/>
          </a:prstGeom>
          <a:noFill/>
          <a:ln>
            <a:noFill/>
          </a:ln>
        </p:spPr>
      </p:pic>
      <p:pic>
        <p:nvPicPr>
          <p:cNvPr id="13" name="Google Shape;264;p31">
            <a:extLst>
              <a:ext uri="{FF2B5EF4-FFF2-40B4-BE49-F238E27FC236}">
                <a16:creationId xmlns:a16="http://schemas.microsoft.com/office/drawing/2014/main" id="{94F8B00C-ACEC-47A4-9AB6-8B0CC509F047}"/>
              </a:ext>
            </a:extLst>
          </p:cNvPr>
          <p:cNvPicPr preferRelativeResize="0"/>
          <p:nvPr/>
        </p:nvPicPr>
        <p:blipFill rotWithShape="1">
          <a:blip r:embed="rId9">
            <a:alphaModFix/>
          </a:blip>
          <a:srcRect t="40416" b="39575"/>
          <a:stretch/>
        </p:blipFill>
        <p:spPr>
          <a:xfrm>
            <a:off x="477446" y="2506586"/>
            <a:ext cx="1007098" cy="201483"/>
          </a:xfrm>
          <a:prstGeom prst="rect">
            <a:avLst/>
          </a:prstGeom>
          <a:noFill/>
          <a:ln>
            <a:noFill/>
          </a:ln>
        </p:spPr>
      </p:pic>
      <p:pic>
        <p:nvPicPr>
          <p:cNvPr id="14" name="Google Shape;265;p31">
            <a:extLst>
              <a:ext uri="{FF2B5EF4-FFF2-40B4-BE49-F238E27FC236}">
                <a16:creationId xmlns:a16="http://schemas.microsoft.com/office/drawing/2014/main" id="{5FE031D7-E5EA-4206-A90D-73B3F0B6CE01}"/>
              </a:ext>
            </a:extLst>
          </p:cNvPr>
          <p:cNvPicPr preferRelativeResize="0"/>
          <p:nvPr/>
        </p:nvPicPr>
        <p:blipFill rotWithShape="1">
          <a:blip r:embed="rId10">
            <a:alphaModFix/>
          </a:blip>
          <a:srcRect/>
          <a:stretch/>
        </p:blipFill>
        <p:spPr>
          <a:xfrm>
            <a:off x="527519" y="1931156"/>
            <a:ext cx="945361" cy="230064"/>
          </a:xfrm>
          <a:prstGeom prst="rect">
            <a:avLst/>
          </a:prstGeom>
          <a:noFill/>
          <a:ln>
            <a:noFill/>
          </a:ln>
        </p:spPr>
      </p:pic>
      <p:pic>
        <p:nvPicPr>
          <p:cNvPr id="15" name="Google Shape;266;p31">
            <a:extLst>
              <a:ext uri="{FF2B5EF4-FFF2-40B4-BE49-F238E27FC236}">
                <a16:creationId xmlns:a16="http://schemas.microsoft.com/office/drawing/2014/main" id="{E3DAB21E-2A7D-47C2-B606-5B1045FDD4E2}"/>
              </a:ext>
            </a:extLst>
          </p:cNvPr>
          <p:cNvPicPr preferRelativeResize="0"/>
          <p:nvPr/>
        </p:nvPicPr>
        <p:blipFill rotWithShape="1">
          <a:blip r:embed="rId11">
            <a:alphaModFix/>
          </a:blip>
          <a:srcRect/>
          <a:stretch/>
        </p:blipFill>
        <p:spPr>
          <a:xfrm>
            <a:off x="492988" y="3053435"/>
            <a:ext cx="990367" cy="149581"/>
          </a:xfrm>
          <a:prstGeom prst="rect">
            <a:avLst/>
          </a:prstGeom>
          <a:noFill/>
          <a:ln>
            <a:noFill/>
          </a:ln>
        </p:spPr>
      </p:pic>
      <p:pic>
        <p:nvPicPr>
          <p:cNvPr id="16" name="Google Shape;267;p31">
            <a:extLst>
              <a:ext uri="{FF2B5EF4-FFF2-40B4-BE49-F238E27FC236}">
                <a16:creationId xmlns:a16="http://schemas.microsoft.com/office/drawing/2014/main" id="{F4368FA1-9EB1-4445-98F9-0BCEFF195693}"/>
              </a:ext>
            </a:extLst>
          </p:cNvPr>
          <p:cNvPicPr preferRelativeResize="0"/>
          <p:nvPr/>
        </p:nvPicPr>
        <p:blipFill rotWithShape="1">
          <a:blip r:embed="rId12">
            <a:alphaModFix/>
          </a:blip>
          <a:srcRect t="29378" b="30684"/>
          <a:stretch/>
        </p:blipFill>
        <p:spPr>
          <a:xfrm>
            <a:off x="278660" y="4091059"/>
            <a:ext cx="1384116" cy="276369"/>
          </a:xfrm>
          <a:prstGeom prst="rect">
            <a:avLst/>
          </a:prstGeom>
          <a:noFill/>
          <a:ln>
            <a:noFill/>
          </a:ln>
        </p:spPr>
      </p:pic>
      <p:pic>
        <p:nvPicPr>
          <p:cNvPr id="17" name="Google Shape;268;p31">
            <a:extLst>
              <a:ext uri="{FF2B5EF4-FFF2-40B4-BE49-F238E27FC236}">
                <a16:creationId xmlns:a16="http://schemas.microsoft.com/office/drawing/2014/main" id="{25E02ACB-2C5A-42D6-8AE3-B816CF24C244}"/>
              </a:ext>
            </a:extLst>
          </p:cNvPr>
          <p:cNvPicPr preferRelativeResize="0"/>
          <p:nvPr/>
        </p:nvPicPr>
        <p:blipFill rotWithShape="1">
          <a:blip r:embed="rId13">
            <a:alphaModFix/>
          </a:blip>
          <a:srcRect/>
          <a:stretch/>
        </p:blipFill>
        <p:spPr>
          <a:xfrm>
            <a:off x="1731339" y="1866796"/>
            <a:ext cx="1025092" cy="358783"/>
          </a:xfrm>
          <a:prstGeom prst="rect">
            <a:avLst/>
          </a:prstGeom>
          <a:noFill/>
          <a:ln>
            <a:noFill/>
          </a:ln>
        </p:spPr>
      </p:pic>
      <p:pic>
        <p:nvPicPr>
          <p:cNvPr id="18" name="Google Shape;269;p31" descr="Brickcom - deltalink">
            <a:extLst>
              <a:ext uri="{FF2B5EF4-FFF2-40B4-BE49-F238E27FC236}">
                <a16:creationId xmlns:a16="http://schemas.microsoft.com/office/drawing/2014/main" id="{A9D05952-F060-40F3-B38F-E67564E6E457}"/>
              </a:ext>
            </a:extLst>
          </p:cNvPr>
          <p:cNvPicPr preferRelativeResize="0"/>
          <p:nvPr/>
        </p:nvPicPr>
        <p:blipFill rotWithShape="1">
          <a:blip r:embed="rId14">
            <a:alphaModFix/>
          </a:blip>
          <a:srcRect t="24883" b="22653"/>
          <a:stretch/>
        </p:blipFill>
        <p:spPr>
          <a:xfrm>
            <a:off x="1696827" y="4110859"/>
            <a:ext cx="1023574" cy="243354"/>
          </a:xfrm>
          <a:prstGeom prst="rect">
            <a:avLst/>
          </a:prstGeom>
          <a:noFill/>
          <a:ln>
            <a:noFill/>
          </a:ln>
        </p:spPr>
      </p:pic>
      <p:sp>
        <p:nvSpPr>
          <p:cNvPr id="19" name="Google Shape;270;p31">
            <a:extLst>
              <a:ext uri="{FF2B5EF4-FFF2-40B4-BE49-F238E27FC236}">
                <a16:creationId xmlns:a16="http://schemas.microsoft.com/office/drawing/2014/main" id="{D37CD554-33EA-4C12-8358-9DE7FEE7228A}"/>
              </a:ext>
            </a:extLst>
          </p:cNvPr>
          <p:cNvSpPr/>
          <p:nvPr/>
        </p:nvSpPr>
        <p:spPr>
          <a:xfrm>
            <a:off x="3184104" y="1369538"/>
            <a:ext cx="2700600" cy="399300"/>
          </a:xfrm>
          <a:prstGeom prst="rect">
            <a:avLst/>
          </a:prstGeom>
          <a:solidFill>
            <a:srgbClr val="80FCFF"/>
          </a:solidFill>
          <a:ln w="38100"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buSzPts val="1300"/>
            </a:pPr>
            <a:r>
              <a:rPr lang="zh-CN" altLang="en" sz="1300" b="1">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rPr>
              <a:t>超過</a:t>
            </a:r>
            <a:r>
              <a:rPr lang="en" sz="1300" b="1">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 sz="2400" b="1" i="0" u="none" strike="noStrike" cap="none">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rPr>
              <a:t>6700 </a:t>
            </a:r>
            <a:r>
              <a:rPr lang="zh-CN" altLang="en" sz="2400" b="1">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rPr>
              <a:t>型號</a:t>
            </a:r>
            <a:endParaRPr lang="en" sz="2000" b="1" i="0" u="none" strike="noStrike" cap="none">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sp>
        <p:nvSpPr>
          <p:cNvPr id="20" name="Google Shape;271;p31">
            <a:extLst>
              <a:ext uri="{FF2B5EF4-FFF2-40B4-BE49-F238E27FC236}">
                <a16:creationId xmlns:a16="http://schemas.microsoft.com/office/drawing/2014/main" id="{1B160E1B-1441-4C67-934F-87EE9526CDEB}"/>
              </a:ext>
            </a:extLst>
          </p:cNvPr>
          <p:cNvSpPr/>
          <p:nvPr/>
        </p:nvSpPr>
        <p:spPr>
          <a:xfrm>
            <a:off x="6083246" y="1756712"/>
            <a:ext cx="2905200" cy="2805600"/>
          </a:xfrm>
          <a:prstGeom prst="rect">
            <a:avLst/>
          </a:prstGeom>
          <a:solidFill>
            <a:schemeClr val="lt1"/>
          </a:solidFill>
          <a:ln w="28575"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1" name="Google Shape;272;p31">
            <a:extLst>
              <a:ext uri="{FF2B5EF4-FFF2-40B4-BE49-F238E27FC236}">
                <a16:creationId xmlns:a16="http://schemas.microsoft.com/office/drawing/2014/main" id="{638A9431-A6C3-4CBD-A67A-26D4D797D44B}"/>
              </a:ext>
            </a:extLst>
          </p:cNvPr>
          <p:cNvSpPr/>
          <p:nvPr/>
        </p:nvSpPr>
        <p:spPr>
          <a:xfrm>
            <a:off x="6083220" y="1369538"/>
            <a:ext cx="2905200" cy="399300"/>
          </a:xfrm>
          <a:prstGeom prst="rect">
            <a:avLst/>
          </a:prstGeom>
          <a:solidFill>
            <a:srgbClr val="80FCFF"/>
          </a:solidFill>
          <a:ln w="38100"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SzPts val="2000"/>
              <a:buFont typeface="Arial"/>
              <a:buNone/>
            </a:pPr>
            <a:r>
              <a:rPr lang="en" sz="2000" b="1" i="0" u="none" strike="noStrike" cap="none">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rPr>
              <a:t>ONVIF Profile </a:t>
            </a:r>
            <a:r>
              <a:rPr lang="zh-TW" altLang="en" sz="2000" b="1">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rPr>
              <a:t>支援</a:t>
            </a:r>
            <a:endParaRPr lang="zh-TW" altLang="en" sz="2000" b="1" i="0" u="none" strike="noStrike" cap="none">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pic>
        <p:nvPicPr>
          <p:cNvPr id="22" name="Google Shape;273;p31" descr="一張含有 文字, 美工圖案 的圖片&#10;&#10;自動產生的描述">
            <a:extLst>
              <a:ext uri="{FF2B5EF4-FFF2-40B4-BE49-F238E27FC236}">
                <a16:creationId xmlns:a16="http://schemas.microsoft.com/office/drawing/2014/main" id="{958E7C43-CF9F-444C-9A43-04E1C7E64DE3}"/>
              </a:ext>
            </a:extLst>
          </p:cNvPr>
          <p:cNvPicPr preferRelativeResize="0"/>
          <p:nvPr/>
        </p:nvPicPr>
        <p:blipFill rotWithShape="1">
          <a:blip r:embed="rId15">
            <a:alphaModFix/>
          </a:blip>
          <a:srcRect/>
          <a:stretch/>
        </p:blipFill>
        <p:spPr>
          <a:xfrm>
            <a:off x="6312405" y="2048338"/>
            <a:ext cx="2440400" cy="488080"/>
          </a:xfrm>
          <a:prstGeom prst="rect">
            <a:avLst/>
          </a:prstGeom>
          <a:noFill/>
          <a:ln>
            <a:noFill/>
          </a:ln>
        </p:spPr>
      </p:pic>
      <p:sp>
        <p:nvSpPr>
          <p:cNvPr id="25" name="文字方塊 24">
            <a:extLst>
              <a:ext uri="{FF2B5EF4-FFF2-40B4-BE49-F238E27FC236}">
                <a16:creationId xmlns:a16="http://schemas.microsoft.com/office/drawing/2014/main" id="{2DD74B77-2BBD-41C5-97C5-09824C4D9C27}"/>
              </a:ext>
            </a:extLst>
          </p:cNvPr>
          <p:cNvSpPr txBox="1"/>
          <p:nvPr/>
        </p:nvSpPr>
        <p:spPr>
          <a:xfrm>
            <a:off x="6519334" y="2760903"/>
            <a:ext cx="2116666" cy="646331"/>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800" b="1">
                <a:solidFill>
                  <a:srgbClr val="FFFFFF"/>
                </a:solidFill>
                <a:latin typeface="Arial" panose="020B0604020202020204" pitchFamily="34" charset="0"/>
                <a:ea typeface="微軟正黑體" panose="020B0604030504040204" pitchFamily="34" charset="-120"/>
                <a:cs typeface="Calibri"/>
                <a:sym typeface="Arial" panose="020B0604020202020204" pitchFamily="34" charset="0"/>
              </a:rPr>
              <a:t>RTSP </a:t>
            </a:r>
            <a:r>
              <a:rPr lang="en-US" altLang="zh-TW" sz="1800" b="1" err="1">
                <a:solidFill>
                  <a:srgbClr val="FFFFFF"/>
                </a:solidFill>
                <a:latin typeface="Arial" panose="020B0604020202020204" pitchFamily="34" charset="0"/>
                <a:ea typeface="微軟正黑體" panose="020B0604030504040204" pitchFamily="34" charset="-120"/>
                <a:cs typeface="Calibri"/>
                <a:sym typeface="Arial" panose="020B0604020202020204" pitchFamily="34" charset="0"/>
              </a:rPr>
              <a:t>串流</a:t>
            </a:r>
            <a:endParaRPr lang="zh-TW">
              <a:latin typeface="Arial" panose="020B0604020202020204" pitchFamily="34" charset="0"/>
              <a:ea typeface="微軟正黑體" panose="020B0604030504040204" pitchFamily="34" charset="-120"/>
              <a:sym typeface="Arial" panose="020B0604020202020204" pitchFamily="34" charset="0"/>
            </a:endParaRPr>
          </a:p>
          <a:p>
            <a:pPr algn="ctr"/>
            <a:r>
              <a:rPr lang="en-US" altLang="zh-TW" sz="1800" err="1">
                <a:solidFill>
                  <a:srgbClr val="FFFFFF"/>
                </a:solidFill>
                <a:latin typeface="Arial" panose="020B0604020202020204" pitchFamily="34" charset="0"/>
                <a:ea typeface="微軟正黑體" panose="020B0604030504040204" pitchFamily="34" charset="-120"/>
                <a:cs typeface="Calibri"/>
                <a:sym typeface="Arial" panose="020B0604020202020204" pitchFamily="34" charset="0"/>
              </a:rPr>
              <a:t>輸入</a:t>
            </a:r>
            <a:r>
              <a:rPr lang="en-US" altLang="zh-TW" sz="1800">
                <a:solidFill>
                  <a:srgbClr val="FFFFFF"/>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800" err="1">
                <a:solidFill>
                  <a:srgbClr val="FFFFFF"/>
                </a:solidFill>
                <a:latin typeface="Arial" panose="020B0604020202020204" pitchFamily="34" charset="0"/>
                <a:ea typeface="微軟正黑體" panose="020B0604030504040204" pitchFamily="34" charset="-120"/>
                <a:cs typeface="Calibri"/>
                <a:sym typeface="Arial" panose="020B0604020202020204" pitchFamily="34" charset="0"/>
              </a:rPr>
              <a:t>輸出</a:t>
            </a:r>
            <a:endParaRPr lang="en-US">
              <a:latin typeface="Arial" panose="020B0604020202020204" pitchFamily="34" charset="0"/>
              <a:ea typeface="微軟正黑體" panose="020B0604030504040204" pitchFamily="34" charset="-120"/>
              <a:sym typeface="Arial" panose="020B0604020202020204" pitchFamily="34" charset="0"/>
            </a:endParaRPr>
          </a:p>
        </p:txBody>
      </p:sp>
      <p:sp>
        <p:nvSpPr>
          <p:cNvPr id="26" name="文字方塊 25">
            <a:extLst>
              <a:ext uri="{FF2B5EF4-FFF2-40B4-BE49-F238E27FC236}">
                <a16:creationId xmlns:a16="http://schemas.microsoft.com/office/drawing/2014/main" id="{AE96A411-5CF5-4C87-BF05-72C0690161DD}"/>
              </a:ext>
            </a:extLst>
          </p:cNvPr>
          <p:cNvSpPr txBox="1"/>
          <p:nvPr/>
        </p:nvSpPr>
        <p:spPr>
          <a:xfrm>
            <a:off x="6519334" y="3528483"/>
            <a:ext cx="2116666" cy="646331"/>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800" b="1">
                <a:solidFill>
                  <a:srgbClr val="FFFFFF"/>
                </a:solidFill>
                <a:latin typeface="Arial" panose="020B0604020202020204" pitchFamily="34" charset="0"/>
                <a:ea typeface="微軟正黑體" panose="020B0604030504040204" pitchFamily="34" charset="-120"/>
                <a:cs typeface="Calibri"/>
                <a:sym typeface="Arial" panose="020B0604020202020204" pitchFamily="34" charset="0"/>
              </a:rPr>
              <a:t>RTMP </a:t>
            </a:r>
            <a:r>
              <a:rPr lang="en-US" altLang="zh-TW" sz="1800" b="1" err="1">
                <a:solidFill>
                  <a:srgbClr val="FFFFFF"/>
                </a:solidFill>
                <a:latin typeface="Arial" panose="020B0604020202020204" pitchFamily="34" charset="0"/>
                <a:ea typeface="微軟正黑體" panose="020B0604030504040204" pitchFamily="34" charset="-120"/>
                <a:cs typeface="Calibri"/>
                <a:sym typeface="Arial" panose="020B0604020202020204" pitchFamily="34" charset="0"/>
              </a:rPr>
              <a:t>串流</a:t>
            </a:r>
            <a:endParaRPr lang="zh-TW" altLang="en-US">
              <a:latin typeface="Arial" panose="020B0604020202020204" pitchFamily="34" charset="0"/>
              <a:ea typeface="微軟正黑體" panose="020B0604030504040204" pitchFamily="34" charset="-120"/>
              <a:sym typeface="Arial" panose="020B0604020202020204" pitchFamily="34" charset="0"/>
            </a:endParaRPr>
          </a:p>
          <a:p>
            <a:pPr algn="ctr"/>
            <a:r>
              <a:rPr lang="en-US" altLang="zh-TW" sz="1800" err="1">
                <a:solidFill>
                  <a:srgbClr val="FFFFFF"/>
                </a:solidFill>
                <a:latin typeface="Arial" panose="020B0604020202020204" pitchFamily="34" charset="0"/>
                <a:ea typeface="微軟正黑體" panose="020B0604030504040204" pitchFamily="34" charset="-120"/>
                <a:cs typeface="Calibri"/>
                <a:sym typeface="Arial" panose="020B0604020202020204" pitchFamily="34" charset="0"/>
              </a:rPr>
              <a:t>輸入</a:t>
            </a:r>
            <a:endParaRPr lang="en-US" altLang="zh-TW" sz="1800">
              <a:solidFill>
                <a:srgbClr val="FFFFFF"/>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sp>
        <p:nvSpPr>
          <p:cNvPr id="27" name="Google Shape;255;p31">
            <a:hlinkClick r:id="rId16"/>
            <a:extLst>
              <a:ext uri="{FF2B5EF4-FFF2-40B4-BE49-F238E27FC236}">
                <a16:creationId xmlns:a16="http://schemas.microsoft.com/office/drawing/2014/main" id="{D8791B38-91A7-49CD-838E-25CE09BDA520}"/>
              </a:ext>
            </a:extLst>
          </p:cNvPr>
          <p:cNvSpPr txBox="1"/>
          <p:nvPr/>
        </p:nvSpPr>
        <p:spPr>
          <a:xfrm>
            <a:off x="1864167" y="4619603"/>
            <a:ext cx="5415666" cy="3628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SzPts val="1050"/>
              <a:buFont typeface="Arial"/>
              <a:buNone/>
            </a:pPr>
            <a:r>
              <a:rPr lang="en" sz="1000" b="0" i="0" strike="noStrike" cap="none">
                <a:solidFill>
                  <a:schemeClr val="bg2">
                    <a:lumMod val="75000"/>
                  </a:schemeClr>
                </a:solidFill>
                <a:latin typeface="Arial" panose="020B0604020202020204" pitchFamily="34" charset="0"/>
                <a:ea typeface="微軟正黑體" panose="020B0604030504040204" pitchFamily="34" charset="-120"/>
                <a:cs typeface="Calibri"/>
                <a:sym typeface="Arial" panose="020B0604020202020204" pitchFamily="34" charset="0"/>
                <a:hlinkClick r:id="rId16">
                  <a:extLst>
                    <a:ext uri="{A12FA001-AC4F-418D-AE19-62706E023703}">
                      <ahyp:hlinkClr xmlns:ahyp="http://schemas.microsoft.com/office/drawing/2018/hyperlinkcolor" val="tx"/>
                    </a:ext>
                  </a:extLst>
                </a:hlinkClick>
              </a:rPr>
              <a:t>https://www.qnap.com/en/compatibility-qvr-pro</a:t>
            </a:r>
            <a:endParaRPr lang="zh-TW" altLang="en-US" sz="1000" b="0" i="0" strike="noStrike" cap="none">
              <a:solidFill>
                <a:schemeClr val="bg2">
                  <a:lumMod val="75000"/>
                </a:schemeClr>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spTree>
    <p:extLst>
      <p:ext uri="{BB962C8B-B14F-4D97-AF65-F5344CB8AC3E}">
        <p14:creationId xmlns:p14="http://schemas.microsoft.com/office/powerpoint/2010/main" val="1509419438"/>
      </p:ext>
    </p:extLst>
  </p:cSld>
  <p:clrMapOvr>
    <a:masterClrMapping/>
  </p:clrMapOvr>
  <p:transition spd="slow">
    <p:fade thruBlk="1"/>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5EA0ECE-F15D-46AF-8880-1B43D029202F}"/>
              </a:ext>
            </a:extLst>
          </p:cNvPr>
          <p:cNvSpPr>
            <a:spLocks noGrp="1"/>
          </p:cNvSpPr>
          <p:nvPr>
            <p:ph type="title"/>
          </p:nvPr>
        </p:nvSpPr>
        <p:spPr>
          <a:xfrm>
            <a:off x="148500" y="265500"/>
            <a:ext cx="8847000" cy="572700"/>
          </a:xfrm>
        </p:spPr>
        <p:txBody>
          <a:bodyPr/>
          <a:lstStyle/>
          <a:p>
            <a:r>
              <a:rPr lang="zh-TW" altLang="en-US">
                <a:latin typeface="Arial" panose="020B0604020202020204" pitchFamily="34" charset="0"/>
                <a:sym typeface="Arial" panose="020B0604020202020204" pitchFamily="34" charset="0"/>
              </a:rPr>
              <a:t>統合式介面同時監看與回放</a:t>
            </a:r>
          </a:p>
        </p:txBody>
      </p:sp>
      <p:pic>
        <p:nvPicPr>
          <p:cNvPr id="3" name="Google Shape;303;p33">
            <a:extLst>
              <a:ext uri="{FF2B5EF4-FFF2-40B4-BE49-F238E27FC236}">
                <a16:creationId xmlns:a16="http://schemas.microsoft.com/office/drawing/2014/main" id="{C1DCF97E-F741-4B5A-B2E5-716C22D507EB}"/>
              </a:ext>
            </a:extLst>
          </p:cNvPr>
          <p:cNvPicPr preferRelativeResize="0"/>
          <p:nvPr/>
        </p:nvPicPr>
        <p:blipFill>
          <a:blip r:embed="rId3">
            <a:alphaModFix/>
          </a:blip>
          <a:stretch>
            <a:fillRect/>
          </a:stretch>
        </p:blipFill>
        <p:spPr>
          <a:xfrm>
            <a:off x="456567" y="1505532"/>
            <a:ext cx="4594032" cy="2338742"/>
          </a:xfrm>
          <a:prstGeom prst="rect">
            <a:avLst/>
          </a:prstGeom>
          <a:noFill/>
          <a:ln>
            <a:noFill/>
          </a:ln>
        </p:spPr>
      </p:pic>
      <p:sp>
        <p:nvSpPr>
          <p:cNvPr id="4" name="Google Shape;304;p33">
            <a:extLst>
              <a:ext uri="{FF2B5EF4-FFF2-40B4-BE49-F238E27FC236}">
                <a16:creationId xmlns:a16="http://schemas.microsoft.com/office/drawing/2014/main" id="{35D09121-751C-4A07-B201-E5106E3338AF}"/>
              </a:ext>
            </a:extLst>
          </p:cNvPr>
          <p:cNvSpPr txBox="1"/>
          <p:nvPr/>
        </p:nvSpPr>
        <p:spPr>
          <a:xfrm>
            <a:off x="456567" y="974529"/>
            <a:ext cx="7769300" cy="430857"/>
          </a:xfrm>
          <a:prstGeom prst="rect">
            <a:avLst/>
          </a:prstGeom>
          <a:noFill/>
          <a:ln>
            <a:noFill/>
          </a:ln>
        </p:spPr>
        <p:txBody>
          <a:bodyPr spcFirstLastPara="1" wrap="square" lIns="91425" tIns="91425" rIns="91425" bIns="91425" anchor="t" anchorCtr="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zh-CN" altLang="en" sz="1600">
                <a:solidFill>
                  <a:schemeClr val="lt1"/>
                </a:solidFill>
                <a:latin typeface="Arial" panose="020B0604020202020204" pitchFamily="34" charset="0"/>
                <a:ea typeface="微軟正黑體" panose="020B0604030504040204" pitchFamily="34" charset="-120"/>
                <a:cs typeface="Open Sans"/>
                <a:sym typeface="Arial" panose="020B0604020202020204" pitchFamily="34" charset="0"/>
              </a:rPr>
              <a:t>在一個螢幕的單一使用者介面中，就可以同時觀看即時影像與操控回放</a:t>
            </a:r>
            <a:r>
              <a:rPr lang="en" sz="1600">
                <a:solidFill>
                  <a:schemeClr val="lt1"/>
                </a:solidFill>
                <a:latin typeface="Arial" panose="020B0604020202020204" pitchFamily="34" charset="0"/>
                <a:ea typeface="微軟正黑體" panose="020B0604030504040204" pitchFamily="34" charset="-120"/>
                <a:cs typeface="Open Sans"/>
                <a:sym typeface="Arial" panose="020B0604020202020204" pitchFamily="34" charset="0"/>
              </a:rPr>
              <a:t> </a:t>
            </a:r>
            <a:endParaRPr lang="en" altLang="zh-TW" sz="1600">
              <a:solidFill>
                <a:schemeClr val="lt1"/>
              </a:solidFill>
              <a:latin typeface="Arial" panose="020B0604020202020204" pitchFamily="34" charset="0"/>
              <a:ea typeface="微軟正黑體" panose="020B0604030504040204" pitchFamily="34" charset="-120"/>
              <a:cs typeface="Open Sans"/>
              <a:sym typeface="Arial" panose="020B0604020202020204" pitchFamily="34" charset="0"/>
            </a:endParaRPr>
          </a:p>
        </p:txBody>
      </p:sp>
      <p:sp>
        <p:nvSpPr>
          <p:cNvPr id="6" name="Google Shape;316;p33">
            <a:extLst>
              <a:ext uri="{FF2B5EF4-FFF2-40B4-BE49-F238E27FC236}">
                <a16:creationId xmlns:a16="http://schemas.microsoft.com/office/drawing/2014/main" id="{0D882A50-6E4E-4C79-8ED9-161A4F2FD018}"/>
              </a:ext>
            </a:extLst>
          </p:cNvPr>
          <p:cNvSpPr txBox="1"/>
          <p:nvPr/>
        </p:nvSpPr>
        <p:spPr>
          <a:xfrm>
            <a:off x="5108532" y="3808729"/>
            <a:ext cx="2840587" cy="369302"/>
          </a:xfrm>
          <a:prstGeom prst="rect">
            <a:avLst/>
          </a:prstGeom>
          <a:solidFill>
            <a:srgbClr val="491D48">
              <a:alpha val="25098"/>
            </a:srgbClr>
          </a:solidFill>
          <a:ln>
            <a:solidFill>
              <a:schemeClr val="bg1">
                <a:lumMod val="75000"/>
              </a:schemeClr>
            </a:solidFill>
          </a:ln>
        </p:spPr>
        <p:txBody>
          <a:bodyPr spcFirstLastPara="1" wrap="square" lIns="91425" tIns="91425" rIns="91425" bIns="91425" anchor="t" anchorCtr="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zh-TW" altLang="en" sz="1200">
                <a:solidFill>
                  <a:schemeClr val="bg1"/>
                </a:solidFill>
                <a:latin typeface="Arial" panose="020B0604020202020204" pitchFamily="34" charset="0"/>
                <a:ea typeface="微軟正黑體" panose="020B0604030504040204" pitchFamily="34" charset="-120"/>
                <a:sym typeface="Arial" panose="020B0604020202020204" pitchFamily="34" charset="0"/>
              </a:rPr>
              <a:t>一鍵即可在時間軸上切換到過往影像</a:t>
            </a:r>
            <a:endParaRPr lang="en" sz="12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8" name="Google Shape;318;p33">
            <a:extLst>
              <a:ext uri="{FF2B5EF4-FFF2-40B4-BE49-F238E27FC236}">
                <a16:creationId xmlns:a16="http://schemas.microsoft.com/office/drawing/2014/main" id="{15C787E8-644B-46CE-9AC5-F0BF602423F3}"/>
              </a:ext>
            </a:extLst>
          </p:cNvPr>
          <p:cNvPicPr preferRelativeResize="0"/>
          <p:nvPr/>
        </p:nvPicPr>
        <p:blipFill>
          <a:blip r:embed="rId4">
            <a:alphaModFix/>
          </a:blip>
          <a:stretch>
            <a:fillRect/>
          </a:stretch>
        </p:blipFill>
        <p:spPr>
          <a:xfrm>
            <a:off x="1110891" y="3487510"/>
            <a:ext cx="3379411" cy="650100"/>
          </a:xfrm>
          <a:prstGeom prst="rect">
            <a:avLst/>
          </a:prstGeom>
          <a:noFill/>
          <a:ln>
            <a:noFill/>
          </a:ln>
          <a:effectLst>
            <a:outerShdw blurRad="57150" dist="19050" dir="5400000" algn="bl" rotWithShape="0">
              <a:srgbClr val="000000">
                <a:alpha val="50000"/>
              </a:srgbClr>
            </a:outerShdw>
          </a:effectLst>
        </p:spPr>
      </p:pic>
      <p:sp>
        <p:nvSpPr>
          <p:cNvPr id="10" name="Google Shape;320;p33">
            <a:extLst>
              <a:ext uri="{FF2B5EF4-FFF2-40B4-BE49-F238E27FC236}">
                <a16:creationId xmlns:a16="http://schemas.microsoft.com/office/drawing/2014/main" id="{F433C5D2-9A6D-442B-B418-E51B8CAFC2BA}"/>
              </a:ext>
            </a:extLst>
          </p:cNvPr>
          <p:cNvSpPr/>
          <p:nvPr/>
        </p:nvSpPr>
        <p:spPr>
          <a:xfrm>
            <a:off x="1051219" y="3452011"/>
            <a:ext cx="1089469" cy="248249"/>
          </a:xfrm>
          <a:prstGeom prst="rect">
            <a:avLst/>
          </a:prstGeom>
          <a:noFill/>
          <a:ln w="28575" cap="flat" cmpd="sng">
            <a:solidFill>
              <a:srgbClr val="92D050"/>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latin typeface="Arial" panose="020B0604020202020204" pitchFamily="34" charset="0"/>
              <a:ea typeface="微軟正黑體" panose="020B0604030504040204" pitchFamily="34" charset="-120"/>
              <a:sym typeface="Arial" panose="020B0604020202020204" pitchFamily="34" charset="0"/>
            </a:endParaRPr>
          </a:p>
        </p:txBody>
      </p:sp>
      <p:sp>
        <p:nvSpPr>
          <p:cNvPr id="11" name="Google Shape;321;p33">
            <a:extLst>
              <a:ext uri="{FF2B5EF4-FFF2-40B4-BE49-F238E27FC236}">
                <a16:creationId xmlns:a16="http://schemas.microsoft.com/office/drawing/2014/main" id="{A1CEF076-ECF1-4964-A670-DE3DB0F5C9D8}"/>
              </a:ext>
            </a:extLst>
          </p:cNvPr>
          <p:cNvSpPr/>
          <p:nvPr/>
        </p:nvSpPr>
        <p:spPr>
          <a:xfrm>
            <a:off x="2222371" y="3798569"/>
            <a:ext cx="2042067" cy="385441"/>
          </a:xfrm>
          <a:prstGeom prst="rect">
            <a:avLst/>
          </a:prstGeom>
          <a:noFill/>
          <a:ln w="28575"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latin typeface="Arial" panose="020B0604020202020204" pitchFamily="34" charset="0"/>
              <a:ea typeface="微軟正黑體" panose="020B0604030504040204" pitchFamily="34" charset="-120"/>
              <a:sym typeface="Arial" panose="020B0604020202020204" pitchFamily="34" charset="0"/>
            </a:endParaRPr>
          </a:p>
        </p:txBody>
      </p:sp>
      <p:cxnSp>
        <p:nvCxnSpPr>
          <p:cNvPr id="12" name="Google Shape;322;p33">
            <a:extLst>
              <a:ext uri="{FF2B5EF4-FFF2-40B4-BE49-F238E27FC236}">
                <a16:creationId xmlns:a16="http://schemas.microsoft.com/office/drawing/2014/main" id="{3B0820C1-EAEF-4A03-A850-0E751AE98680}"/>
              </a:ext>
            </a:extLst>
          </p:cNvPr>
          <p:cNvCxnSpPr>
            <a:cxnSpLocks/>
            <a:stCxn id="16" idx="3"/>
            <a:endCxn id="20" idx="1"/>
          </p:cNvCxnSpPr>
          <p:nvPr/>
        </p:nvCxnSpPr>
        <p:spPr>
          <a:xfrm flipV="1">
            <a:off x="2519151" y="2117239"/>
            <a:ext cx="2625475" cy="1458896"/>
          </a:xfrm>
          <a:prstGeom prst="bentConnector3">
            <a:avLst>
              <a:gd name="adj1" fmla="val 50000"/>
            </a:avLst>
          </a:prstGeom>
          <a:noFill/>
          <a:ln w="19050" cap="flat" cmpd="sng">
            <a:solidFill>
              <a:srgbClr val="FF00FF"/>
            </a:solidFill>
            <a:prstDash val="solid"/>
            <a:round/>
            <a:headEnd type="none" w="med" len="med"/>
            <a:tailEnd type="oval" w="med" len="med"/>
          </a:ln>
        </p:spPr>
      </p:cxnSp>
      <p:sp>
        <p:nvSpPr>
          <p:cNvPr id="16" name="Google Shape;323;p33">
            <a:extLst>
              <a:ext uri="{FF2B5EF4-FFF2-40B4-BE49-F238E27FC236}">
                <a16:creationId xmlns:a16="http://schemas.microsoft.com/office/drawing/2014/main" id="{B4945CD7-B560-4BDE-8FB1-1B527A4FE982}"/>
              </a:ext>
            </a:extLst>
          </p:cNvPr>
          <p:cNvSpPr/>
          <p:nvPr/>
        </p:nvSpPr>
        <p:spPr>
          <a:xfrm>
            <a:off x="2194025" y="3452010"/>
            <a:ext cx="325126" cy="248249"/>
          </a:xfrm>
          <a:prstGeom prst="rect">
            <a:avLst/>
          </a:prstGeom>
          <a:noFill/>
          <a:ln w="28575" cap="flat" cmpd="sng">
            <a:solidFill>
              <a:srgbClr val="FF00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latin typeface="Arial" panose="020B0604020202020204" pitchFamily="34" charset="0"/>
              <a:ea typeface="微軟正黑體" panose="020B0604030504040204" pitchFamily="34" charset="-120"/>
              <a:sym typeface="Arial" panose="020B0604020202020204" pitchFamily="34" charset="0"/>
            </a:endParaRPr>
          </a:p>
        </p:txBody>
      </p:sp>
      <p:sp>
        <p:nvSpPr>
          <p:cNvPr id="17" name="Google Shape;327;p33">
            <a:extLst>
              <a:ext uri="{FF2B5EF4-FFF2-40B4-BE49-F238E27FC236}">
                <a16:creationId xmlns:a16="http://schemas.microsoft.com/office/drawing/2014/main" id="{A030602A-8221-4BB9-9D57-1089367733B9}"/>
              </a:ext>
            </a:extLst>
          </p:cNvPr>
          <p:cNvSpPr txBox="1"/>
          <p:nvPr/>
        </p:nvSpPr>
        <p:spPr>
          <a:xfrm>
            <a:off x="5097950" y="2931641"/>
            <a:ext cx="2861753" cy="369302"/>
          </a:xfrm>
          <a:prstGeom prst="rect">
            <a:avLst/>
          </a:prstGeom>
          <a:solidFill>
            <a:srgbClr val="491D48">
              <a:alpha val="25098"/>
            </a:srgbClr>
          </a:solidFill>
          <a:ln>
            <a:solidFill>
              <a:schemeClr val="bg1">
                <a:lumMod val="75000"/>
              </a:schemeClr>
            </a:solidFill>
          </a:ln>
        </p:spPr>
        <p:txBody>
          <a:bodyPr spcFirstLastPara="1" wrap="square" lIns="91425" tIns="91425" rIns="91425" bIns="91425" anchor="t" anchorCtr="0">
            <a:spAutoFit/>
          </a:bodyPr>
          <a:lstStyle>
            <a:defPPr marR="0" lvl="0" algn="l" rtl="0">
              <a:lnSpc>
                <a:spcPct val="100000"/>
              </a:lnSpc>
              <a:spcBef>
                <a:spcPts val="0"/>
              </a:spcBef>
              <a:spcAft>
                <a:spcPts val="0"/>
              </a:spcAft>
              <a:defRPr/>
            </a:defPPr>
            <a:lvl1pPr marL="0" indent="0">
              <a:buNone/>
              <a:defRPr sz="1200" b="1">
                <a:solidFill>
                  <a:srgbClr val="75FFFF"/>
                </a:solidFil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zh-CN" altLang="en" b="0">
                <a:solidFill>
                  <a:schemeClr val="bg1"/>
                </a:solidFill>
                <a:latin typeface="Arial" panose="020B0604020202020204" pitchFamily="34" charset="0"/>
                <a:ea typeface="微軟正黑體" panose="020B0604030504040204" pitchFamily="34" charset="-120"/>
                <a:sym typeface="Arial" panose="020B0604020202020204" pitchFamily="34" charset="0"/>
              </a:rPr>
              <a:t>一鍵即可讓畫面中全部攝影機同步播放</a:t>
            </a:r>
            <a:endParaRPr lang="en" b="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9" name="Google Shape;329;p33">
            <a:extLst>
              <a:ext uri="{FF2B5EF4-FFF2-40B4-BE49-F238E27FC236}">
                <a16:creationId xmlns:a16="http://schemas.microsoft.com/office/drawing/2014/main" id="{576B568F-6C17-4EBE-9397-56149D758052}"/>
              </a:ext>
            </a:extLst>
          </p:cNvPr>
          <p:cNvSpPr/>
          <p:nvPr/>
        </p:nvSpPr>
        <p:spPr>
          <a:xfrm>
            <a:off x="1110892" y="2210723"/>
            <a:ext cx="1398392" cy="729300"/>
          </a:xfrm>
          <a:prstGeom prst="rect">
            <a:avLst/>
          </a:prstGeom>
          <a:noFill/>
          <a:ln w="28575"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latin typeface="Arial" panose="020B0604020202020204" pitchFamily="34" charset="0"/>
              <a:ea typeface="微軟正黑體" panose="020B0604030504040204" pitchFamily="34" charset="-120"/>
              <a:sym typeface="Arial" panose="020B0604020202020204" pitchFamily="34" charset="0"/>
            </a:endParaRPr>
          </a:p>
        </p:txBody>
      </p:sp>
      <p:pic>
        <p:nvPicPr>
          <p:cNvPr id="20" name="Google Shape;330;p33">
            <a:extLst>
              <a:ext uri="{FF2B5EF4-FFF2-40B4-BE49-F238E27FC236}">
                <a16:creationId xmlns:a16="http://schemas.microsoft.com/office/drawing/2014/main" id="{09E11167-4730-447D-B910-4BF94708EBA7}"/>
              </a:ext>
            </a:extLst>
          </p:cNvPr>
          <p:cNvPicPr preferRelativeResize="0"/>
          <p:nvPr/>
        </p:nvPicPr>
        <p:blipFill rotWithShape="1">
          <a:blip r:embed="rId3">
            <a:alphaModFix/>
          </a:blip>
          <a:srcRect l="15813" t="5561" r="2673" b="11561"/>
          <a:stretch/>
        </p:blipFill>
        <p:spPr>
          <a:xfrm>
            <a:off x="5144626" y="1514490"/>
            <a:ext cx="2168102" cy="1205497"/>
          </a:xfrm>
          <a:prstGeom prst="rect">
            <a:avLst/>
          </a:prstGeom>
          <a:noFill/>
          <a:ln w="28575" cap="flat" cmpd="sng">
            <a:solidFill>
              <a:srgbClr val="FF00FF"/>
            </a:solidFill>
            <a:prstDash val="solid"/>
            <a:round/>
            <a:headEnd type="none" w="sm" len="sm"/>
            <a:tailEnd type="none" w="sm" len="sm"/>
          </a:ln>
        </p:spPr>
      </p:pic>
      <p:pic>
        <p:nvPicPr>
          <p:cNvPr id="21" name="Google Shape;331;p33">
            <a:extLst>
              <a:ext uri="{FF2B5EF4-FFF2-40B4-BE49-F238E27FC236}">
                <a16:creationId xmlns:a16="http://schemas.microsoft.com/office/drawing/2014/main" id="{40578CA0-09A7-455E-A2D2-3F4DF1B4D444}"/>
              </a:ext>
            </a:extLst>
          </p:cNvPr>
          <p:cNvPicPr preferRelativeResize="0"/>
          <p:nvPr/>
        </p:nvPicPr>
        <p:blipFill>
          <a:blip r:embed="rId5">
            <a:alphaModFix/>
          </a:blip>
          <a:stretch>
            <a:fillRect/>
          </a:stretch>
        </p:blipFill>
        <p:spPr>
          <a:xfrm>
            <a:off x="5928527" y="1817093"/>
            <a:ext cx="600300" cy="600300"/>
          </a:xfrm>
          <a:prstGeom prst="rect">
            <a:avLst/>
          </a:prstGeom>
          <a:noFill/>
          <a:ln>
            <a:noFill/>
          </a:ln>
        </p:spPr>
      </p:pic>
      <p:cxnSp>
        <p:nvCxnSpPr>
          <p:cNvPr id="22" name="接點: 肘形 21">
            <a:extLst>
              <a:ext uri="{FF2B5EF4-FFF2-40B4-BE49-F238E27FC236}">
                <a16:creationId xmlns:a16="http://schemas.microsoft.com/office/drawing/2014/main" id="{DD8626C0-AABE-4556-8840-36788F7B21F0}"/>
              </a:ext>
            </a:extLst>
          </p:cNvPr>
          <p:cNvCxnSpPr>
            <a:cxnSpLocks/>
            <a:stCxn id="19" idx="3"/>
            <a:endCxn id="11" idx="0"/>
          </p:cNvCxnSpPr>
          <p:nvPr/>
        </p:nvCxnSpPr>
        <p:spPr>
          <a:xfrm>
            <a:off x="2509284" y="2575373"/>
            <a:ext cx="734121" cy="1223196"/>
          </a:xfrm>
          <a:prstGeom prst="bentConnector2">
            <a:avLst/>
          </a:prstGeom>
          <a:noFill/>
          <a:ln w="19050" cap="flat" cmpd="sng">
            <a:solidFill>
              <a:srgbClr val="80FCFF"/>
            </a:solidFill>
            <a:prstDash val="solid"/>
            <a:round/>
            <a:headEnd type="none" w="sm" len="sm"/>
            <a:tailEnd type="oval" w="sm" len="sm"/>
          </a:ln>
        </p:spPr>
      </p:cxnSp>
      <p:cxnSp>
        <p:nvCxnSpPr>
          <p:cNvPr id="23" name="接點: 肘形 21">
            <a:extLst>
              <a:ext uri="{FF2B5EF4-FFF2-40B4-BE49-F238E27FC236}">
                <a16:creationId xmlns:a16="http://schemas.microsoft.com/office/drawing/2014/main" id="{A74DC33B-DEAE-D64F-BFF7-340A316BB9D3}"/>
              </a:ext>
            </a:extLst>
          </p:cNvPr>
          <p:cNvCxnSpPr>
            <a:cxnSpLocks/>
            <a:stCxn id="11" idx="3"/>
            <a:endCxn id="6" idx="1"/>
          </p:cNvCxnSpPr>
          <p:nvPr/>
        </p:nvCxnSpPr>
        <p:spPr>
          <a:xfrm>
            <a:off x="4264438" y="3991290"/>
            <a:ext cx="844094" cy="2090"/>
          </a:xfrm>
          <a:prstGeom prst="bentConnector3">
            <a:avLst>
              <a:gd name="adj1" fmla="val 50000"/>
            </a:avLst>
          </a:prstGeom>
          <a:noFill/>
          <a:ln w="19050" cap="flat" cmpd="sng">
            <a:solidFill>
              <a:srgbClr val="80FCFF"/>
            </a:solidFill>
            <a:prstDash val="solid"/>
            <a:round/>
            <a:headEnd type="none" w="sm" len="sm"/>
            <a:tailEnd type="oval" w="sm" len="sm"/>
          </a:ln>
        </p:spPr>
      </p:cxnSp>
      <p:sp>
        <p:nvSpPr>
          <p:cNvPr id="24" name="Google Shape;316;p33">
            <a:extLst>
              <a:ext uri="{FF2B5EF4-FFF2-40B4-BE49-F238E27FC236}">
                <a16:creationId xmlns:a16="http://schemas.microsoft.com/office/drawing/2014/main" id="{1CA48213-66B2-3447-BED9-BC73DAAF4874}"/>
              </a:ext>
            </a:extLst>
          </p:cNvPr>
          <p:cNvSpPr txBox="1"/>
          <p:nvPr/>
        </p:nvSpPr>
        <p:spPr>
          <a:xfrm>
            <a:off x="811870" y="4400668"/>
            <a:ext cx="2205873" cy="369302"/>
          </a:xfrm>
          <a:prstGeom prst="rect">
            <a:avLst/>
          </a:prstGeom>
          <a:solidFill>
            <a:srgbClr val="491D48">
              <a:alpha val="25098"/>
            </a:srgbClr>
          </a:solidFill>
          <a:ln>
            <a:solidFill>
              <a:schemeClr val="bg1">
                <a:lumMod val="75000"/>
              </a:schemeClr>
            </a:solidFill>
          </a:ln>
        </p:spPr>
        <p:txBody>
          <a:bodyPr spcFirstLastPara="1" wrap="square" lIns="91425" tIns="91425" rIns="91425" bIns="91425" anchor="t" anchorCtr="0">
            <a:spAutoFit/>
          </a:bodyPr>
          <a:lstStyle>
            <a:defPPr marR="0" lvl="0" algn="l" rtl="0">
              <a:lnSpc>
                <a:spcPct val="100000"/>
              </a:lnSpc>
              <a:spcBef>
                <a:spcPts val="0"/>
              </a:spcBef>
              <a:spcAft>
                <a:spcPts val="0"/>
              </a:spcAft>
              <a:defRPr/>
            </a:defPPr>
            <a:lvl1pPr marL="0" indent="0">
              <a:buNone/>
              <a:defRPr sz="1200" b="1">
                <a:solidFill>
                  <a:srgbClr val="75FFFF"/>
                </a:solidFil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zh-TW" altLang="en" b="0">
                <a:solidFill>
                  <a:schemeClr val="bg1"/>
                </a:solidFill>
                <a:latin typeface="Arial" panose="020B0604020202020204" pitchFamily="34" charset="0"/>
                <a:ea typeface="微軟正黑體" panose="020B0604030504040204" pitchFamily="34" charset="-120"/>
                <a:sym typeface="Arial" panose="020B0604020202020204" pitchFamily="34" charset="0"/>
              </a:rPr>
              <a:t>一鍵即可在即時跟回放之間切</a:t>
            </a:r>
            <a:endParaRPr lang="en" altLang="zh-TW" b="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cxnSp>
        <p:nvCxnSpPr>
          <p:cNvPr id="39" name="接點: 肘形 21">
            <a:extLst>
              <a:ext uri="{FF2B5EF4-FFF2-40B4-BE49-F238E27FC236}">
                <a16:creationId xmlns:a16="http://schemas.microsoft.com/office/drawing/2014/main" id="{05F62A5E-0CDC-164C-AAF8-F47F7905B82D}"/>
              </a:ext>
            </a:extLst>
          </p:cNvPr>
          <p:cNvCxnSpPr>
            <a:cxnSpLocks/>
            <a:stCxn id="10" idx="2"/>
          </p:cNvCxnSpPr>
          <p:nvPr/>
        </p:nvCxnSpPr>
        <p:spPr>
          <a:xfrm flipH="1">
            <a:off x="1595953" y="3700260"/>
            <a:ext cx="1" cy="691501"/>
          </a:xfrm>
          <a:prstGeom prst="straightConnector1">
            <a:avLst/>
          </a:prstGeom>
          <a:noFill/>
          <a:ln w="19050" cap="flat" cmpd="sng">
            <a:solidFill>
              <a:srgbClr val="92D050"/>
            </a:solidFill>
            <a:prstDash val="solid"/>
            <a:round/>
            <a:headEnd type="none" w="sm" len="sm"/>
            <a:tailEnd type="oval" w="sm" len="sm"/>
          </a:ln>
        </p:spPr>
      </p:cxnSp>
      <p:cxnSp>
        <p:nvCxnSpPr>
          <p:cNvPr id="42" name="接點: 肘形 21">
            <a:extLst>
              <a:ext uri="{FF2B5EF4-FFF2-40B4-BE49-F238E27FC236}">
                <a16:creationId xmlns:a16="http://schemas.microsoft.com/office/drawing/2014/main" id="{1244C8F2-81CD-344F-A058-4532257BB3A3}"/>
              </a:ext>
            </a:extLst>
          </p:cNvPr>
          <p:cNvCxnSpPr>
            <a:cxnSpLocks/>
            <a:stCxn id="20" idx="2"/>
          </p:cNvCxnSpPr>
          <p:nvPr/>
        </p:nvCxnSpPr>
        <p:spPr>
          <a:xfrm>
            <a:off x="6228677" y="2719987"/>
            <a:ext cx="0" cy="211654"/>
          </a:xfrm>
          <a:prstGeom prst="straightConnector1">
            <a:avLst/>
          </a:prstGeom>
          <a:noFill/>
          <a:ln w="19050" cap="flat" cmpd="sng">
            <a:solidFill>
              <a:srgbClr val="FF00FF"/>
            </a:solidFill>
            <a:prstDash val="solid"/>
            <a:round/>
            <a:headEnd type="none" w="med" len="med"/>
            <a:tailEnd type="oval" w="med" len="med"/>
          </a:ln>
        </p:spPr>
      </p:cxnSp>
    </p:spTree>
    <p:extLst>
      <p:ext uri="{BB962C8B-B14F-4D97-AF65-F5344CB8AC3E}">
        <p14:creationId xmlns:p14="http://schemas.microsoft.com/office/powerpoint/2010/main" val="2717537742"/>
      </p:ext>
    </p:extLst>
  </p:cSld>
  <p:clrMapOvr>
    <a:masterClrMapping/>
  </p:clrMapOvr>
  <p:transition spd="slow">
    <p:fade thruBlk="1"/>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a:xfrm>
            <a:off x="720000" y="265500"/>
            <a:ext cx="7704000" cy="816116"/>
          </a:xfrm>
        </p:spPr>
        <p:txBody>
          <a:bodyPr/>
          <a:lstStyle/>
          <a:p>
            <a:r>
              <a:rPr lang="zh-TW" altLang="en-US" sz="3600">
                <a:latin typeface="Arial" panose="020B0604020202020204" pitchFamily="34" charset="0"/>
                <a:sym typeface="Arial" panose="020B0604020202020204" pitchFamily="34" charset="0"/>
              </a:rPr>
              <a:t>針對行動與家用使用環境設計的</a:t>
            </a:r>
            <a:br>
              <a:rPr lang="en-US" altLang="zh-TW" sz="3600">
                <a:latin typeface="Arial" panose="020B0604020202020204" pitchFamily="34" charset="0"/>
                <a:sym typeface="Arial" panose="020B0604020202020204" pitchFamily="34" charset="0"/>
              </a:rPr>
            </a:br>
            <a:r>
              <a:rPr lang="zh-TW" altLang="en-US" sz="3600">
                <a:latin typeface="Arial" panose="020B0604020202020204" pitchFamily="34" charset="0"/>
                <a:sym typeface="Arial" panose="020B0604020202020204" pitchFamily="34" charset="0"/>
              </a:rPr>
              <a:t>全新監控用戶端</a:t>
            </a:r>
          </a:p>
        </p:txBody>
      </p:sp>
      <p:sp>
        <p:nvSpPr>
          <p:cNvPr id="16" name="文字方塊 15">
            <a:extLst>
              <a:ext uri="{FF2B5EF4-FFF2-40B4-BE49-F238E27FC236}">
                <a16:creationId xmlns:a16="http://schemas.microsoft.com/office/drawing/2014/main" id="{8B0723ED-BDEB-465B-B049-82DBF5A25335}"/>
              </a:ext>
            </a:extLst>
          </p:cNvPr>
          <p:cNvSpPr txBox="1"/>
          <p:nvPr/>
        </p:nvSpPr>
        <p:spPr>
          <a:xfrm>
            <a:off x="1465459" y="1338357"/>
            <a:ext cx="2711734" cy="7436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pPr>
            <a:r>
              <a:rPr lang="en-US" alt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QVR</a:t>
            </a:r>
            <a:r>
              <a:rPr lang="zh-TW" altLang="en-US" sz="20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Pro</a:t>
            </a:r>
            <a:r>
              <a:rPr lang="zh-TW" altLang="en-US" sz="20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Client</a:t>
            </a:r>
          </a:p>
          <a:p>
            <a:pPr>
              <a:lnSpc>
                <a:spcPct val="130000"/>
              </a:lnSpc>
            </a:pP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行動裝置錄影與回放</a:t>
            </a:r>
          </a:p>
        </p:txBody>
      </p:sp>
      <p:pic>
        <p:nvPicPr>
          <p:cNvPr id="5" name="圖片 8">
            <a:extLst>
              <a:ext uri="{FF2B5EF4-FFF2-40B4-BE49-F238E27FC236}">
                <a16:creationId xmlns:a16="http://schemas.microsoft.com/office/drawing/2014/main" id="{DB439CC7-FABB-4B74-97D6-2B74C402BCB2}"/>
              </a:ext>
            </a:extLst>
          </p:cNvPr>
          <p:cNvPicPr>
            <a:picLocks noChangeAspect="1"/>
          </p:cNvPicPr>
          <p:nvPr/>
        </p:nvPicPr>
        <p:blipFill rotWithShape="1">
          <a:blip r:embed="rId3"/>
          <a:srcRect l="5582" t="5582" r="5582" b="5582"/>
          <a:stretch/>
        </p:blipFill>
        <p:spPr>
          <a:xfrm>
            <a:off x="790236" y="1365526"/>
            <a:ext cx="592276" cy="600068"/>
          </a:xfrm>
          <a:prstGeom prst="roundRect">
            <a:avLst/>
          </a:prstGeom>
        </p:spPr>
      </p:pic>
      <p:sp>
        <p:nvSpPr>
          <p:cNvPr id="14" name="文字方塊 13">
            <a:extLst>
              <a:ext uri="{FF2B5EF4-FFF2-40B4-BE49-F238E27FC236}">
                <a16:creationId xmlns:a16="http://schemas.microsoft.com/office/drawing/2014/main" id="{8497052E-E9B4-4FB3-8342-314093920A59}"/>
              </a:ext>
            </a:extLst>
          </p:cNvPr>
          <p:cNvSpPr txBox="1"/>
          <p:nvPr/>
        </p:nvSpPr>
        <p:spPr>
          <a:xfrm>
            <a:off x="5443468" y="1309970"/>
            <a:ext cx="2934921" cy="7436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pPr>
            <a:r>
              <a:rPr lang="en-US" sz="2000">
                <a:solidFill>
                  <a:schemeClr val="bg1"/>
                </a:solidFill>
                <a:latin typeface="Arial" panose="020B0604020202020204" pitchFamily="34" charset="0"/>
                <a:ea typeface="微軟正黑體" panose="020B0604030504040204" pitchFamily="34" charset="-120"/>
                <a:sym typeface="Arial" panose="020B0604020202020204" pitchFamily="34" charset="0"/>
              </a:rPr>
              <a:t>QVR Viewer</a:t>
            </a:r>
          </a:p>
          <a:p>
            <a:pPr>
              <a:lnSpc>
                <a:spcPct val="130000"/>
              </a:lnSpc>
            </a:pPr>
            <a:r>
              <a:rPr lang="en-US" err="1">
                <a:solidFill>
                  <a:schemeClr val="bg1"/>
                </a:solidFill>
                <a:latin typeface="Arial" panose="020B0604020202020204" pitchFamily="34" charset="0"/>
                <a:ea typeface="微軟正黑體" panose="020B0604030504040204" pitchFamily="34" charset="-120"/>
                <a:sym typeface="Arial" panose="020B0604020202020204" pitchFamily="34" charset="0"/>
              </a:rPr>
              <a:t>全新</a:t>
            </a:r>
            <a:r>
              <a:rPr lang="en-US">
                <a:solidFill>
                  <a:schemeClr val="bg1"/>
                </a:solidFill>
                <a:latin typeface="Arial" panose="020B0604020202020204" pitchFamily="34" charset="0"/>
                <a:ea typeface="微軟正黑體" panose="020B0604030504040204" pitchFamily="34" charset="-120"/>
                <a:sym typeface="Arial" panose="020B0604020202020204" pitchFamily="34" charset="0"/>
              </a:rPr>
              <a:t> Apple </a:t>
            </a:r>
            <a:r>
              <a:rPr lang="en-US" err="1">
                <a:solidFill>
                  <a:schemeClr val="bg1"/>
                </a:solidFill>
                <a:latin typeface="Arial" panose="020B0604020202020204" pitchFamily="34" charset="0"/>
                <a:ea typeface="微軟正黑體" panose="020B0604030504040204" pitchFamily="34" charset="-120"/>
                <a:sym typeface="Arial" panose="020B0604020202020204" pitchFamily="34" charset="0"/>
              </a:rPr>
              <a:t>TV監控應用</a:t>
            </a:r>
            <a:endParaRPr lang="en-US">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20" name="圖片 19">
            <a:extLst>
              <a:ext uri="{FF2B5EF4-FFF2-40B4-BE49-F238E27FC236}">
                <a16:creationId xmlns:a16="http://schemas.microsoft.com/office/drawing/2014/main" id="{E8E20F7E-294A-4CE2-80E3-14A052E0A709}"/>
              </a:ext>
            </a:extLst>
          </p:cNvPr>
          <p:cNvPicPr>
            <a:picLocks noChangeAspect="1"/>
          </p:cNvPicPr>
          <p:nvPr/>
        </p:nvPicPr>
        <p:blipFill>
          <a:blip r:embed="rId4"/>
          <a:stretch>
            <a:fillRect/>
          </a:stretch>
        </p:blipFill>
        <p:spPr>
          <a:xfrm>
            <a:off x="4411133" y="1365526"/>
            <a:ext cx="996924" cy="598155"/>
          </a:xfrm>
          <a:prstGeom prst="roundRect">
            <a:avLst>
              <a:gd name="adj" fmla="val 9767"/>
            </a:avLst>
          </a:prstGeom>
        </p:spPr>
      </p:pic>
      <p:grpSp>
        <p:nvGrpSpPr>
          <p:cNvPr id="24" name="群組 23">
            <a:extLst>
              <a:ext uri="{FF2B5EF4-FFF2-40B4-BE49-F238E27FC236}">
                <a16:creationId xmlns:a16="http://schemas.microsoft.com/office/drawing/2014/main" id="{85ADB4B8-8899-4054-9F6D-B690153F4CCA}"/>
              </a:ext>
            </a:extLst>
          </p:cNvPr>
          <p:cNvGrpSpPr/>
          <p:nvPr/>
        </p:nvGrpSpPr>
        <p:grpSpPr>
          <a:xfrm>
            <a:off x="407701" y="2293066"/>
            <a:ext cx="3141671" cy="2400236"/>
            <a:chOff x="2190203" y="2874433"/>
            <a:chExt cx="2171770" cy="1659232"/>
          </a:xfrm>
        </p:grpSpPr>
        <p:sp>
          <p:nvSpPr>
            <p:cNvPr id="19" name="矩形 18">
              <a:extLst>
                <a:ext uri="{FF2B5EF4-FFF2-40B4-BE49-F238E27FC236}">
                  <a16:creationId xmlns:a16="http://schemas.microsoft.com/office/drawing/2014/main" id="{A13E87DB-9823-4AFC-8F75-704D59A54630}"/>
                </a:ext>
              </a:extLst>
            </p:cNvPr>
            <p:cNvSpPr/>
            <p:nvPr/>
          </p:nvSpPr>
          <p:spPr>
            <a:xfrm>
              <a:off x="2246877" y="2942912"/>
              <a:ext cx="2054190" cy="152227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3" name="圖片 3" descr="一張含有 文字, 電子用品, 顯示, 標誌 的圖片&#10;&#10;自動產生的描述">
              <a:extLst>
                <a:ext uri="{FF2B5EF4-FFF2-40B4-BE49-F238E27FC236}">
                  <a16:creationId xmlns:a16="http://schemas.microsoft.com/office/drawing/2014/main" id="{ADFDCEEB-3F5C-4A19-9C15-B1BC16CE62E0}"/>
                </a:ext>
              </a:extLst>
            </p:cNvPr>
            <p:cNvPicPr>
              <a:picLocks noChangeAspect="1"/>
            </p:cNvPicPr>
            <p:nvPr/>
          </p:nvPicPr>
          <p:blipFill rotWithShape="1">
            <a:blip r:embed="rId5"/>
            <a:srcRect l="3105" r="3105"/>
            <a:stretch/>
          </p:blipFill>
          <p:spPr>
            <a:xfrm>
              <a:off x="2223592" y="3182614"/>
              <a:ext cx="2113458" cy="1042870"/>
            </a:xfrm>
            <a:prstGeom prst="rect">
              <a:avLst/>
            </a:prstGeom>
          </p:spPr>
        </p:pic>
        <p:pic>
          <p:nvPicPr>
            <p:cNvPr id="23" name="圖片 22">
              <a:extLst>
                <a:ext uri="{FF2B5EF4-FFF2-40B4-BE49-F238E27FC236}">
                  <a16:creationId xmlns:a16="http://schemas.microsoft.com/office/drawing/2014/main" id="{1C7468C8-11A3-4D3A-87CE-B4003B517D20}"/>
                </a:ext>
              </a:extLst>
            </p:cNvPr>
            <p:cNvPicPr>
              <a:picLocks noChangeAspect="1"/>
            </p:cNvPicPr>
            <p:nvPr/>
          </p:nvPicPr>
          <p:blipFill>
            <a:blip r:embed="rId6"/>
            <a:stretch>
              <a:fillRect/>
            </a:stretch>
          </p:blipFill>
          <p:spPr>
            <a:xfrm>
              <a:off x="2190203" y="2874433"/>
              <a:ext cx="2171770" cy="1659232"/>
            </a:xfrm>
            <a:prstGeom prst="rect">
              <a:avLst/>
            </a:prstGeom>
          </p:spPr>
        </p:pic>
      </p:grpSp>
      <p:grpSp>
        <p:nvGrpSpPr>
          <p:cNvPr id="11" name="群組 10">
            <a:extLst>
              <a:ext uri="{FF2B5EF4-FFF2-40B4-BE49-F238E27FC236}">
                <a16:creationId xmlns:a16="http://schemas.microsoft.com/office/drawing/2014/main" id="{DD5CC2FC-92DD-42E1-ABCF-B5E194D9A13A}"/>
              </a:ext>
            </a:extLst>
          </p:cNvPr>
          <p:cNvGrpSpPr/>
          <p:nvPr/>
        </p:nvGrpSpPr>
        <p:grpSpPr>
          <a:xfrm>
            <a:off x="3340712" y="2053572"/>
            <a:ext cx="994220" cy="2002101"/>
            <a:chOff x="392301" y="1510362"/>
            <a:chExt cx="1366649" cy="2752075"/>
          </a:xfrm>
        </p:grpSpPr>
        <p:pic>
          <p:nvPicPr>
            <p:cNvPr id="2" name="圖片 2" descr="一張含有 文字, 監視器, 螢幕, 螢幕擷取畫面 的圖片&#10;&#10;自動產生的描述">
              <a:extLst>
                <a:ext uri="{FF2B5EF4-FFF2-40B4-BE49-F238E27FC236}">
                  <a16:creationId xmlns:a16="http://schemas.microsoft.com/office/drawing/2014/main" id="{E5DAB78F-9652-462A-91C2-396ACF6BAABD}"/>
                </a:ext>
              </a:extLst>
            </p:cNvPr>
            <p:cNvPicPr>
              <a:picLocks noChangeAspect="1"/>
            </p:cNvPicPr>
            <p:nvPr/>
          </p:nvPicPr>
          <p:blipFill>
            <a:blip r:embed="rId7"/>
            <a:stretch>
              <a:fillRect/>
            </a:stretch>
          </p:blipFill>
          <p:spPr>
            <a:xfrm>
              <a:off x="449574" y="1523854"/>
              <a:ext cx="1251958" cy="2699039"/>
            </a:xfrm>
            <a:prstGeom prst="roundRect">
              <a:avLst>
                <a:gd name="adj" fmla="val 13453"/>
              </a:avLst>
            </a:prstGeom>
            <a:solidFill>
              <a:srgbClr val="F7F8FB"/>
            </a:solidFill>
            <a:ln>
              <a:noFill/>
            </a:ln>
            <a:effectLst>
              <a:outerShdw blurRad="63500" dist="152400" dir="8100000" algn="tr" rotWithShape="0">
                <a:srgbClr val="09000C">
                  <a:alpha val="77000"/>
                </a:srgbClr>
              </a:outerShdw>
            </a:effectLst>
          </p:spPr>
        </p:pic>
        <p:pic>
          <p:nvPicPr>
            <p:cNvPr id="10" name="圖片 9">
              <a:extLst>
                <a:ext uri="{FF2B5EF4-FFF2-40B4-BE49-F238E27FC236}">
                  <a16:creationId xmlns:a16="http://schemas.microsoft.com/office/drawing/2014/main" id="{1171693D-152F-4019-929C-A04029023C20}"/>
                </a:ext>
              </a:extLst>
            </p:cNvPr>
            <p:cNvPicPr>
              <a:picLocks noChangeAspect="1"/>
            </p:cNvPicPr>
            <p:nvPr/>
          </p:nvPicPr>
          <p:blipFill>
            <a:blip r:embed="rId8"/>
            <a:stretch>
              <a:fillRect/>
            </a:stretch>
          </p:blipFill>
          <p:spPr>
            <a:xfrm>
              <a:off x="392301" y="1510362"/>
              <a:ext cx="1366649" cy="2752075"/>
            </a:xfrm>
            <a:prstGeom prst="rect">
              <a:avLst/>
            </a:prstGeom>
          </p:spPr>
        </p:pic>
      </p:grpSp>
      <p:grpSp>
        <p:nvGrpSpPr>
          <p:cNvPr id="36" name="群組 35">
            <a:extLst>
              <a:ext uri="{FF2B5EF4-FFF2-40B4-BE49-F238E27FC236}">
                <a16:creationId xmlns:a16="http://schemas.microsoft.com/office/drawing/2014/main" id="{B3E9B9A1-E25C-480D-BF56-23747FD35B8B}"/>
              </a:ext>
            </a:extLst>
          </p:cNvPr>
          <p:cNvGrpSpPr/>
          <p:nvPr/>
        </p:nvGrpSpPr>
        <p:grpSpPr>
          <a:xfrm>
            <a:off x="4451695" y="2273494"/>
            <a:ext cx="4406353" cy="2870005"/>
            <a:chOff x="4754879" y="2273495"/>
            <a:chExt cx="4167371" cy="2714348"/>
          </a:xfrm>
        </p:grpSpPr>
        <p:pic>
          <p:nvPicPr>
            <p:cNvPr id="35" name="圖片 34">
              <a:extLst>
                <a:ext uri="{FF2B5EF4-FFF2-40B4-BE49-F238E27FC236}">
                  <a16:creationId xmlns:a16="http://schemas.microsoft.com/office/drawing/2014/main" id="{A815EC7F-D2D7-40CE-B591-58A59A829AD1}"/>
                </a:ext>
              </a:extLst>
            </p:cNvPr>
            <p:cNvPicPr>
              <a:picLocks noChangeAspect="1"/>
            </p:cNvPicPr>
            <p:nvPr/>
          </p:nvPicPr>
          <p:blipFill>
            <a:blip r:embed="rId9"/>
            <a:stretch>
              <a:fillRect/>
            </a:stretch>
          </p:blipFill>
          <p:spPr>
            <a:xfrm>
              <a:off x="4754879" y="2273495"/>
              <a:ext cx="4167371" cy="2714348"/>
            </a:xfrm>
            <a:prstGeom prst="rect">
              <a:avLst/>
            </a:prstGeom>
          </p:spPr>
        </p:pic>
        <p:sp>
          <p:nvSpPr>
            <p:cNvPr id="26" name="矩形 25">
              <a:extLst>
                <a:ext uri="{FF2B5EF4-FFF2-40B4-BE49-F238E27FC236}">
                  <a16:creationId xmlns:a16="http://schemas.microsoft.com/office/drawing/2014/main" id="{EDC67A68-8962-41BD-9B95-E41DF4B2B0B6}"/>
                </a:ext>
              </a:extLst>
            </p:cNvPr>
            <p:cNvSpPr/>
            <p:nvPr/>
          </p:nvSpPr>
          <p:spPr>
            <a:xfrm>
              <a:off x="4810573" y="2326752"/>
              <a:ext cx="4063552" cy="238581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18" name="圖片 17" descr="一張含有 文字, 室內, 電子用品, 顯示 的圖片&#10;&#10;自動產生的描述">
              <a:extLst>
                <a:ext uri="{FF2B5EF4-FFF2-40B4-BE49-F238E27FC236}">
                  <a16:creationId xmlns:a16="http://schemas.microsoft.com/office/drawing/2014/main" id="{3FE6083F-09C8-45D3-B293-F330C3480C93}"/>
                </a:ext>
              </a:extLst>
            </p:cNvPr>
            <p:cNvPicPr>
              <a:picLocks noChangeAspect="1"/>
            </p:cNvPicPr>
            <p:nvPr/>
          </p:nvPicPr>
          <p:blipFill rotWithShape="1">
            <a:blip r:embed="rId10"/>
            <a:srcRect l="8671" t="5501" r="9010" b="11855"/>
            <a:stretch/>
          </p:blipFill>
          <p:spPr>
            <a:xfrm>
              <a:off x="4810573" y="2321042"/>
              <a:ext cx="4063552" cy="2345159"/>
            </a:xfrm>
            <a:prstGeom prst="rect">
              <a:avLst/>
            </a:prstGeom>
            <a:effectLst/>
          </p:spPr>
        </p:pic>
      </p:grpSp>
      <p:pic>
        <p:nvPicPr>
          <p:cNvPr id="7" name="圖片 6" descr="一張含有 文字, 電子用品, 影像 的圖片&#10;&#10;自動產生的描述">
            <a:extLst>
              <a:ext uri="{FF2B5EF4-FFF2-40B4-BE49-F238E27FC236}">
                <a16:creationId xmlns:a16="http://schemas.microsoft.com/office/drawing/2014/main" id="{34F9164D-61C5-45C3-BF32-48E8742416D2}"/>
              </a:ext>
            </a:extLst>
          </p:cNvPr>
          <p:cNvPicPr>
            <a:picLocks noChangeAspect="1"/>
          </p:cNvPicPr>
          <p:nvPr/>
        </p:nvPicPr>
        <p:blipFill>
          <a:blip r:embed="rId11"/>
          <a:stretch>
            <a:fillRect/>
          </a:stretch>
        </p:blipFill>
        <p:spPr>
          <a:xfrm>
            <a:off x="7305264" y="1626686"/>
            <a:ext cx="1538574" cy="1530881"/>
          </a:xfrm>
          <a:prstGeom prst="roundRect">
            <a:avLst>
              <a:gd name="adj" fmla="val 20398"/>
            </a:avLst>
          </a:prstGeom>
          <a:noFill/>
          <a:ln>
            <a:noFill/>
          </a:ln>
          <a:effectLst>
            <a:outerShdw blurRad="76200" dist="50800" dir="8100000" algn="tr" rotWithShape="0">
              <a:srgbClr val="09000C">
                <a:alpha val="53000"/>
              </a:srgbClr>
            </a:outerShdw>
          </a:effectLst>
        </p:spPr>
      </p:pic>
    </p:spTree>
    <p:extLst>
      <p:ext uri="{BB962C8B-B14F-4D97-AF65-F5344CB8AC3E}">
        <p14:creationId xmlns:p14="http://schemas.microsoft.com/office/powerpoint/2010/main" val="3578852542"/>
      </p:ext>
    </p:extLst>
  </p:cSld>
  <p:clrMapOvr>
    <a:masterClrMapping/>
  </p:clrMapOvr>
  <p:transition spd="slow">
    <p:fade thruBlk="1"/>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719999" y="838200"/>
            <a:ext cx="3631867" cy="3759200"/>
          </a:xfrm>
        </p:spPr>
        <p:txBody>
          <a:bodyPr/>
          <a:lstStyle/>
          <a:p>
            <a:pPr marL="369570" lvl="1" algn="l">
              <a:spcBef>
                <a:spcPts val="375"/>
              </a:spcBef>
            </a:pPr>
            <a:r>
              <a:rPr lang="en-US" altLang="zh-CN" sz="3600" err="1">
                <a:solidFill>
                  <a:schemeClr val="bg1"/>
                </a:solidFill>
                <a:latin typeface="Arial" panose="020B0604020202020204" pitchFamily="34" charset="0"/>
                <a:ea typeface="微軟正黑體" panose="020B0604030504040204" pitchFamily="34" charset="-120"/>
                <a:sym typeface="Arial" panose="020B0604020202020204" pitchFamily="34" charset="0"/>
              </a:rPr>
              <a:t>影音媒體串流</a:t>
            </a:r>
            <a:endParaRPr lang="en-US" altLang="zh-CN" sz="36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102494492"/>
      </p:ext>
    </p:extLst>
  </p:cSld>
  <p:clrMapOvr>
    <a:masterClrMapping/>
  </p:clrMapOvr>
  <p:transition spd="slow">
    <p:fade thruBlk="1"/>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p:txBody>
          <a:bodyPr/>
          <a:lstStyle/>
          <a:p>
            <a:r>
              <a:rPr lang="zh-TW" altLang="en-US">
                <a:latin typeface="Arial" panose="020B0604020202020204" pitchFamily="34" charset="0"/>
                <a:sym typeface="Arial" panose="020B0604020202020204" pitchFamily="34" charset="0"/>
              </a:rPr>
              <a:t>影音媒體串流</a:t>
            </a:r>
          </a:p>
        </p:txBody>
      </p:sp>
      <p:sp>
        <p:nvSpPr>
          <p:cNvPr id="13" name="文字方塊 12">
            <a:extLst>
              <a:ext uri="{FF2B5EF4-FFF2-40B4-BE49-F238E27FC236}">
                <a16:creationId xmlns:a16="http://schemas.microsoft.com/office/drawing/2014/main" id="{3395406B-24A5-4514-BE89-7EB7270349B6}"/>
              </a:ext>
            </a:extLst>
          </p:cNvPr>
          <p:cNvSpPr txBox="1"/>
          <p:nvPr/>
        </p:nvSpPr>
        <p:spPr>
          <a:xfrm>
            <a:off x="5464964" y="1386129"/>
            <a:ext cx="297478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CAYIN MediaSign</a:t>
            </a:r>
            <a:r>
              <a:rPr lang="zh-TW" altLang="en-US" sz="20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Player</a:t>
            </a:r>
            <a:r>
              <a:rPr lang="zh-TW" altLang="en-US" sz="2000">
                <a:solidFill>
                  <a:schemeClr val="bg1"/>
                </a:solidFill>
                <a:latin typeface="Arial" panose="020B0604020202020204" pitchFamily="34" charset="0"/>
                <a:ea typeface="微軟正黑體" panose="020B0604030504040204" pitchFamily="34" charset="-120"/>
                <a:sym typeface="Arial" panose="020B0604020202020204" pitchFamily="34" charset="0"/>
              </a:rPr>
              <a:t> 媒體播放轉檔</a:t>
            </a:r>
          </a:p>
        </p:txBody>
      </p:sp>
      <p:pic>
        <p:nvPicPr>
          <p:cNvPr id="2" name="圖片 2">
            <a:extLst>
              <a:ext uri="{FF2B5EF4-FFF2-40B4-BE49-F238E27FC236}">
                <a16:creationId xmlns:a16="http://schemas.microsoft.com/office/drawing/2014/main" id="{BA11C3DD-037F-4B33-9331-B5A24EAF3241}"/>
              </a:ext>
            </a:extLst>
          </p:cNvPr>
          <p:cNvPicPr>
            <a:picLocks noChangeAspect="1"/>
          </p:cNvPicPr>
          <p:nvPr/>
        </p:nvPicPr>
        <p:blipFill>
          <a:blip r:embed="rId3"/>
          <a:stretch>
            <a:fillRect/>
          </a:stretch>
        </p:blipFill>
        <p:spPr>
          <a:xfrm>
            <a:off x="610824" y="1377434"/>
            <a:ext cx="762000" cy="762000"/>
          </a:xfrm>
          <a:prstGeom prst="roundRect">
            <a:avLst>
              <a:gd name="adj" fmla="val 16667"/>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sp>
        <p:nvSpPr>
          <p:cNvPr id="16" name="文字方塊 15">
            <a:extLst>
              <a:ext uri="{FF2B5EF4-FFF2-40B4-BE49-F238E27FC236}">
                <a16:creationId xmlns:a16="http://schemas.microsoft.com/office/drawing/2014/main" id="{8B0723ED-BDEB-465B-B049-82DBF5A25335}"/>
              </a:ext>
            </a:extLst>
          </p:cNvPr>
          <p:cNvSpPr txBox="1"/>
          <p:nvPr/>
        </p:nvSpPr>
        <p:spPr>
          <a:xfrm>
            <a:off x="1458525" y="1500054"/>
            <a:ext cx="292087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Plex 多媒體伺服器</a:t>
            </a:r>
          </a:p>
        </p:txBody>
      </p:sp>
      <p:pic>
        <p:nvPicPr>
          <p:cNvPr id="7" name="圖片 7">
            <a:extLst>
              <a:ext uri="{FF2B5EF4-FFF2-40B4-BE49-F238E27FC236}">
                <a16:creationId xmlns:a16="http://schemas.microsoft.com/office/drawing/2014/main" id="{77943B67-3818-4B93-8191-A2AFB038FD43}"/>
              </a:ext>
            </a:extLst>
          </p:cNvPr>
          <p:cNvPicPr>
            <a:picLocks noChangeAspect="1"/>
          </p:cNvPicPr>
          <p:nvPr/>
        </p:nvPicPr>
        <p:blipFill rotWithShape="1">
          <a:blip r:embed="rId4"/>
          <a:srcRect l="1898" t="2552" r="1946" b="1"/>
          <a:stretch/>
        </p:blipFill>
        <p:spPr>
          <a:xfrm>
            <a:off x="4586289" y="1352549"/>
            <a:ext cx="723900" cy="734853"/>
          </a:xfrm>
          <a:prstGeom prst="roundRect">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3" name="圖片 4">
            <a:extLst>
              <a:ext uri="{FF2B5EF4-FFF2-40B4-BE49-F238E27FC236}">
                <a16:creationId xmlns:a16="http://schemas.microsoft.com/office/drawing/2014/main" id="{3B857E00-6DB3-407B-AA7C-2A695413A5FB}"/>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40000" contrast="40000"/>
                    </a14:imgEffect>
                  </a14:imgLayer>
                </a14:imgProps>
              </a:ext>
            </a:extLst>
          </a:blip>
          <a:srcRect l="12313" r="47089" b="46575"/>
          <a:stretch/>
        </p:blipFill>
        <p:spPr>
          <a:xfrm>
            <a:off x="462844" y="1895242"/>
            <a:ext cx="3843036" cy="2752929"/>
          </a:xfrm>
          <a:prstGeom prst="rect">
            <a:avLst/>
          </a:prstGeom>
        </p:spPr>
      </p:pic>
      <p:pic>
        <p:nvPicPr>
          <p:cNvPr id="5" name="圖片 8">
            <a:extLst>
              <a:ext uri="{FF2B5EF4-FFF2-40B4-BE49-F238E27FC236}">
                <a16:creationId xmlns:a16="http://schemas.microsoft.com/office/drawing/2014/main" id="{02F2D4E5-15E0-4EE8-A133-CAAED22DB619}"/>
              </a:ext>
            </a:extLst>
          </p:cNvPr>
          <p:cNvPicPr>
            <a:picLocks noChangeAspect="1"/>
          </p:cNvPicPr>
          <p:nvPr/>
        </p:nvPicPr>
        <p:blipFill rotWithShape="1">
          <a:blip r:embed="rId7"/>
          <a:srcRect l="32089" r="187" b="-412"/>
          <a:stretch/>
        </p:blipFill>
        <p:spPr>
          <a:xfrm>
            <a:off x="4625623" y="2310164"/>
            <a:ext cx="3512715" cy="2371731"/>
          </a:xfrm>
          <a:prstGeom prst="rect">
            <a:avLst/>
          </a:prstGeom>
        </p:spPr>
      </p:pic>
      <p:sp>
        <p:nvSpPr>
          <p:cNvPr id="9" name="文字方塊 8">
            <a:extLst>
              <a:ext uri="{FF2B5EF4-FFF2-40B4-BE49-F238E27FC236}">
                <a16:creationId xmlns:a16="http://schemas.microsoft.com/office/drawing/2014/main" id="{DA32CA9D-9DAB-4764-A73C-E16DD5830FB4}"/>
              </a:ext>
            </a:extLst>
          </p:cNvPr>
          <p:cNvSpPr txBox="1"/>
          <p:nvPr/>
        </p:nvSpPr>
        <p:spPr>
          <a:xfrm>
            <a:off x="1450783" y="1895242"/>
            <a:ext cx="292087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altLang="en-US">
                <a:solidFill>
                  <a:schemeClr val="bg2">
                    <a:lumMod val="90000"/>
                  </a:schemeClr>
                </a:solidFill>
                <a:latin typeface="Arial" panose="020B0604020202020204" pitchFamily="34" charset="0"/>
                <a:ea typeface="微軟正黑體" panose="020B0604030504040204" pitchFamily="34" charset="-120"/>
                <a:sym typeface="Arial" panose="020B0604020202020204" pitchFamily="34" charset="0"/>
              </a:rPr>
              <a:t>* 即將支援</a:t>
            </a:r>
            <a:endParaRPr lang="zh-TW">
              <a:solidFill>
                <a:schemeClr val="bg2">
                  <a:lumMod val="90000"/>
                </a:schemeClr>
              </a:solidFill>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4032070694"/>
      </p:ext>
    </p:extLst>
  </p:cSld>
  <p:clrMapOvr>
    <a:masterClrMapping/>
  </p:clrMapOvr>
  <p:transition spd="slow">
    <p:fade thruBlk="1"/>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副標題 2"/>
          <p:cNvSpPr>
            <a:spLocks noGrp="1"/>
          </p:cNvSpPr>
          <p:nvPr>
            <p:ph type="subTitle" idx="4294967295"/>
          </p:nvPr>
        </p:nvSpPr>
        <p:spPr>
          <a:xfrm>
            <a:off x="1311255" y="2784367"/>
            <a:ext cx="3428667" cy="468000"/>
          </a:xfrm>
        </p:spPr>
        <p:txBody>
          <a:bodyPr/>
          <a:lstStyle/>
          <a:p>
            <a:pPr marL="0" indent="0" algn="l">
              <a:lnSpc>
                <a:spcPct val="130000"/>
              </a:lnSpc>
              <a:buNone/>
            </a:pP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跨平台工作流自動化解決方案</a:t>
            </a:r>
            <a:endParaRPr lang="zh-TW">
              <a:latin typeface="Arial" panose="020B0604020202020204" pitchFamily="34" charset="0"/>
              <a:ea typeface="微軟正黑體" panose="020B0604030504040204" pitchFamily="34" charset="-120"/>
              <a:sym typeface="Arial" panose="020B0604020202020204" pitchFamily="34" charset="0"/>
            </a:endParaRPr>
          </a:p>
        </p:txBody>
      </p:sp>
      <p:sp>
        <p:nvSpPr>
          <p:cNvPr id="2" name="標題 1"/>
          <p:cNvSpPr>
            <a:spLocks noGrp="1"/>
          </p:cNvSpPr>
          <p:nvPr>
            <p:ph type="title"/>
          </p:nvPr>
        </p:nvSpPr>
        <p:spPr>
          <a:xfrm>
            <a:off x="1308432" y="1883833"/>
            <a:ext cx="1989335" cy="1134534"/>
          </a:xfrm>
        </p:spPr>
        <p:txBody>
          <a:bodyPr/>
          <a:lstStyle/>
          <a:p>
            <a:pPr lvl="1" algn="l"/>
            <a:r>
              <a:rPr lang="en-US" sz="4800" err="1">
                <a:solidFill>
                  <a:schemeClr val="bg1"/>
                </a:solidFill>
                <a:latin typeface="Arial" panose="020B0604020202020204" pitchFamily="34" charset="0"/>
                <a:ea typeface="微軟正黑體" panose="020B0604030504040204" pitchFamily="34" charset="-120"/>
                <a:sym typeface="Arial" panose="020B0604020202020204" pitchFamily="34" charset="0"/>
              </a:rPr>
              <a:t>Qmiix</a:t>
            </a:r>
            <a:endParaRPr lang="en-US" sz="36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1171403631"/>
      </p:ext>
    </p:extLst>
  </p:cSld>
  <p:clrMapOvr>
    <a:masterClrMapping/>
  </p:clrMapOvr>
  <p:transition spd="slow">
    <p:fade thruBlk="1"/>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p:txBody>
          <a:bodyPr/>
          <a:lstStyle/>
          <a:p>
            <a:r>
              <a:rPr lang="zh-TW" altLang="en-US" sz="3600">
                <a:latin typeface="Arial" panose="020B0604020202020204" pitchFamily="34" charset="0"/>
                <a:cs typeface="Arial"/>
                <a:sym typeface="Arial" panose="020B0604020202020204" pitchFamily="34" charset="0"/>
              </a:rPr>
              <a:t>Qmiix </a:t>
            </a:r>
            <a:r>
              <a:rPr lang="zh-TW" sz="3600">
                <a:latin typeface="Arial" panose="020B0604020202020204" pitchFamily="34" charset="0"/>
                <a:cs typeface="Arial"/>
                <a:sym typeface="Arial" panose="020B0604020202020204" pitchFamily="34" charset="0"/>
              </a:rPr>
              <a:t>跨平台工作流自動化解決方案</a:t>
            </a:r>
            <a:endParaRPr lang="zh-TW" altLang="en-US" sz="3600">
              <a:latin typeface="Arial" panose="020B0604020202020204" pitchFamily="34" charset="0"/>
              <a:cs typeface="Arial"/>
              <a:sym typeface="Arial" panose="020B0604020202020204" pitchFamily="34" charset="0"/>
            </a:endParaRPr>
          </a:p>
        </p:txBody>
      </p:sp>
      <p:sp>
        <p:nvSpPr>
          <p:cNvPr id="16" name="文字方塊 15">
            <a:extLst>
              <a:ext uri="{FF2B5EF4-FFF2-40B4-BE49-F238E27FC236}">
                <a16:creationId xmlns:a16="http://schemas.microsoft.com/office/drawing/2014/main" id="{8B0723ED-BDEB-465B-B049-82DBF5A25335}"/>
              </a:ext>
            </a:extLst>
          </p:cNvPr>
          <p:cNvSpPr txBox="1"/>
          <p:nvPr/>
        </p:nvSpPr>
        <p:spPr>
          <a:xfrm>
            <a:off x="298957" y="3174585"/>
            <a:ext cx="267445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2400" err="1">
                <a:solidFill>
                  <a:schemeClr val="bg1"/>
                </a:solidFill>
                <a:latin typeface="Arial" panose="020B0604020202020204" pitchFamily="34" charset="0"/>
                <a:ea typeface="微軟正黑體" panose="020B0604030504040204" pitchFamily="34" charset="-120"/>
                <a:sym typeface="Arial" panose="020B0604020202020204" pitchFamily="34" charset="0"/>
              </a:rPr>
              <a:t>雲儲存社群</a:t>
            </a:r>
            <a:endParaRPr lang="en-US" altLang="zh-TW" sz="2400">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algn="ctr"/>
            <a:r>
              <a:rPr lang="en-US" altLang="zh-TW" sz="2400" err="1">
                <a:solidFill>
                  <a:schemeClr val="bg1"/>
                </a:solidFill>
                <a:latin typeface="Arial" panose="020B0604020202020204" pitchFamily="34" charset="0"/>
                <a:ea typeface="微軟正黑體" panose="020B0604030504040204" pitchFamily="34" charset="-120"/>
                <a:sym typeface="Arial" panose="020B0604020202020204" pitchFamily="34" charset="0"/>
              </a:rPr>
              <a:t>即時通訊</a:t>
            </a:r>
            <a:endParaRPr lang="en-US" altLang="zh-TW" sz="2400">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algn="ctr"/>
            <a:r>
              <a:rPr lang="en-US" altLang="zh-TW" sz="2400" err="1">
                <a:solidFill>
                  <a:schemeClr val="bg1"/>
                </a:solidFill>
                <a:latin typeface="Arial" panose="020B0604020202020204" pitchFamily="34" charset="0"/>
                <a:ea typeface="微軟正黑體" panose="020B0604030504040204" pitchFamily="34" charset="-120"/>
                <a:sym typeface="Arial" panose="020B0604020202020204" pitchFamily="34" charset="0"/>
              </a:rPr>
              <a:t>NAS狀態</a:t>
            </a:r>
            <a:endParaRPr lang="en-US" altLang="zh-TW" sz="24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8" name="圖片 7">
            <a:extLst>
              <a:ext uri="{FF2B5EF4-FFF2-40B4-BE49-F238E27FC236}">
                <a16:creationId xmlns:a16="http://schemas.microsoft.com/office/drawing/2014/main" id="{74CCE5A5-8D4A-4B9E-B2C7-6A29FDEF434A}"/>
              </a:ext>
            </a:extLst>
          </p:cNvPr>
          <p:cNvPicPr>
            <a:picLocks noChangeAspect="1"/>
          </p:cNvPicPr>
          <p:nvPr/>
        </p:nvPicPr>
        <p:blipFill>
          <a:blip r:embed="rId3"/>
          <a:stretch>
            <a:fillRect/>
          </a:stretch>
        </p:blipFill>
        <p:spPr>
          <a:xfrm>
            <a:off x="1001174" y="1646991"/>
            <a:ext cx="1270021" cy="1270021"/>
          </a:xfrm>
          <a:prstGeom prst="roundRect">
            <a:avLst>
              <a:gd name="adj" fmla="val 16667"/>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3" name="圖片 3">
            <a:extLst>
              <a:ext uri="{FF2B5EF4-FFF2-40B4-BE49-F238E27FC236}">
                <a16:creationId xmlns:a16="http://schemas.microsoft.com/office/drawing/2014/main" id="{904921A7-43F1-42F9-B9DA-CA2FCC6B1FA6}"/>
              </a:ext>
            </a:extLst>
          </p:cNvPr>
          <p:cNvPicPr>
            <a:picLocks noChangeAspect="1"/>
          </p:cNvPicPr>
          <p:nvPr/>
        </p:nvPicPr>
        <p:blipFill>
          <a:blip r:embed="rId4"/>
          <a:stretch>
            <a:fillRect/>
          </a:stretch>
        </p:blipFill>
        <p:spPr>
          <a:xfrm>
            <a:off x="2710391" y="1141374"/>
            <a:ext cx="4829175" cy="4060902"/>
          </a:xfrm>
          <a:prstGeom prst="rect">
            <a:avLst/>
          </a:prstGeom>
        </p:spPr>
      </p:pic>
    </p:spTree>
    <p:extLst>
      <p:ext uri="{BB962C8B-B14F-4D97-AF65-F5344CB8AC3E}">
        <p14:creationId xmlns:p14="http://schemas.microsoft.com/office/powerpoint/2010/main" val="2505118460"/>
      </p:ext>
    </p:extLst>
  </p:cSld>
  <p:clrMapOvr>
    <a:masterClrMapping/>
  </p:clrMapOvr>
  <p:transition spd="slow">
    <p:fade thruBlk="1"/>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矩形 19">
            <a:extLst>
              <a:ext uri="{FF2B5EF4-FFF2-40B4-BE49-F238E27FC236}">
                <a16:creationId xmlns:a16="http://schemas.microsoft.com/office/drawing/2014/main" id="{AB98A306-B0FC-42D0-8E78-8423E7502595}"/>
              </a:ext>
            </a:extLst>
          </p:cNvPr>
          <p:cNvSpPr/>
          <p:nvPr/>
        </p:nvSpPr>
        <p:spPr>
          <a:xfrm>
            <a:off x="1066800" y="2146203"/>
            <a:ext cx="7222740" cy="2997249"/>
          </a:xfrm>
          <a:prstGeom prst="rect">
            <a:avLst/>
          </a:prstGeom>
          <a:solidFill>
            <a:srgbClr val="F7F8FB"/>
          </a:solidFill>
          <a:ln>
            <a:noFill/>
          </a:ln>
          <a:effectLst>
            <a:outerShdw blurRad="152400" dist="177800" dir="8100000" algn="tr" rotWithShape="0">
              <a:srgbClr val="09000C"/>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p:txBody>
          <a:bodyPr/>
          <a:lstStyle/>
          <a:p>
            <a:r>
              <a:rPr lang="zh-TW" altLang="en-US">
                <a:latin typeface="Arial" panose="020B0604020202020204" pitchFamily="34" charset="0"/>
                <a:cs typeface="Arial"/>
                <a:sym typeface="Arial" panose="020B0604020202020204" pitchFamily="34" charset="0"/>
              </a:rPr>
              <a:t>Qsync</a:t>
            </a:r>
          </a:p>
        </p:txBody>
      </p:sp>
      <p:sp>
        <p:nvSpPr>
          <p:cNvPr id="16" name="文字方塊 15">
            <a:extLst>
              <a:ext uri="{FF2B5EF4-FFF2-40B4-BE49-F238E27FC236}">
                <a16:creationId xmlns:a16="http://schemas.microsoft.com/office/drawing/2014/main" id="{8B0723ED-BDEB-465B-B049-82DBF5A25335}"/>
              </a:ext>
            </a:extLst>
          </p:cNvPr>
          <p:cNvSpPr txBox="1"/>
          <p:nvPr/>
        </p:nvSpPr>
        <p:spPr>
          <a:xfrm>
            <a:off x="2297544" y="1175797"/>
            <a:ext cx="514364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2400">
                <a:solidFill>
                  <a:schemeClr val="bg1"/>
                </a:solidFill>
                <a:latin typeface="Arial" panose="020B0604020202020204" pitchFamily="34" charset="0"/>
                <a:ea typeface="微軟正黑體" panose="020B0604030504040204" pitchFamily="34" charset="-120"/>
                <a:sym typeface="Arial" panose="020B0604020202020204" pitchFamily="34" charset="0"/>
              </a:rPr>
              <a:t>PC/NB</a:t>
            </a:r>
            <a:r>
              <a:rPr lang="zh-TW" altLang="en-US" sz="2400">
                <a:solidFill>
                  <a:schemeClr val="bg1"/>
                </a:solidFill>
                <a:latin typeface="Arial" panose="020B0604020202020204" pitchFamily="34" charset="0"/>
                <a:ea typeface="微軟正黑體" panose="020B0604030504040204" pitchFamily="34" charset="-120"/>
                <a:sym typeface="Arial" panose="020B0604020202020204" pitchFamily="34" charset="0"/>
              </a:rPr>
              <a:t>檔案同步至</a:t>
            </a:r>
            <a:r>
              <a:rPr lang="en-US" altLang="zh-TW" sz="2400">
                <a:solidFill>
                  <a:schemeClr val="bg1"/>
                </a:solidFill>
                <a:latin typeface="Arial" panose="020B0604020202020204" pitchFamily="34" charset="0"/>
                <a:ea typeface="微軟正黑體" panose="020B0604030504040204" pitchFamily="34" charset="-120"/>
                <a:sym typeface="Arial" panose="020B0604020202020204" pitchFamily="34" charset="0"/>
              </a:rPr>
              <a:t>NAS，</a:t>
            </a:r>
            <a:r>
              <a:rPr lang="zh-CN" altLang="en-US" sz="2400">
                <a:solidFill>
                  <a:schemeClr val="bg1"/>
                </a:solidFill>
                <a:latin typeface="Arial" panose="020B0604020202020204" pitchFamily="34" charset="0"/>
                <a:ea typeface="微軟正黑體" panose="020B0604030504040204" pitchFamily="34" charset="-120"/>
                <a:sym typeface="Arial" panose="020B0604020202020204" pitchFamily="34" charset="0"/>
              </a:rPr>
              <a:t>例如手機，電腦</a:t>
            </a:r>
            <a:r>
              <a:rPr lang="en-US" altLang="zh-CN" sz="2400">
                <a:solidFill>
                  <a:schemeClr val="bg1"/>
                </a:solidFill>
                <a:latin typeface="Arial" panose="020B0604020202020204" pitchFamily="34" charset="0"/>
                <a:ea typeface="微軟正黑體" panose="020B0604030504040204" pitchFamily="34" charset="-120"/>
                <a:sym typeface="Arial" panose="020B0604020202020204" pitchFamily="34" charset="0"/>
              </a:rPr>
              <a:t>,</a:t>
            </a:r>
            <a:r>
              <a:rPr lang="zh-CN" altLang="en-US" sz="2400">
                <a:solidFill>
                  <a:schemeClr val="bg1"/>
                </a:solidFill>
                <a:latin typeface="Arial" panose="020B0604020202020204" pitchFamily="34" charset="0"/>
                <a:ea typeface="微軟正黑體" panose="020B0604030504040204" pitchFamily="34" charset="-120"/>
                <a:sym typeface="Arial" panose="020B0604020202020204" pitchFamily="34" charset="0"/>
              </a:rPr>
              <a:t> 雲端，或是另一台</a:t>
            </a:r>
            <a:r>
              <a:rPr lang="en-US" altLang="zh-CN" sz="2400">
                <a:solidFill>
                  <a:schemeClr val="bg1"/>
                </a:solidFill>
                <a:latin typeface="Arial" panose="020B0604020202020204" pitchFamily="34" charset="0"/>
                <a:ea typeface="微軟正黑體" panose="020B0604030504040204" pitchFamily="34" charset="-120"/>
                <a:sym typeface="Arial" panose="020B0604020202020204" pitchFamily="34" charset="0"/>
              </a:rPr>
              <a:t>NAS</a:t>
            </a:r>
            <a:endParaRPr lang="en-US" sz="24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7" name="圖片 7">
            <a:extLst>
              <a:ext uri="{FF2B5EF4-FFF2-40B4-BE49-F238E27FC236}">
                <a16:creationId xmlns:a16="http://schemas.microsoft.com/office/drawing/2014/main" id="{30BA6A3A-6C1B-4AA1-AB04-FB7340A12721}"/>
              </a:ext>
            </a:extLst>
          </p:cNvPr>
          <p:cNvPicPr>
            <a:picLocks noChangeAspect="1"/>
          </p:cNvPicPr>
          <p:nvPr/>
        </p:nvPicPr>
        <p:blipFill>
          <a:blip r:embed="rId3"/>
          <a:stretch>
            <a:fillRect/>
          </a:stretch>
        </p:blipFill>
        <p:spPr>
          <a:xfrm>
            <a:off x="1824567" y="2571750"/>
            <a:ext cx="6157644" cy="2240321"/>
          </a:xfrm>
          <a:prstGeom prst="rect">
            <a:avLst/>
          </a:prstGeom>
        </p:spPr>
      </p:pic>
      <p:pic>
        <p:nvPicPr>
          <p:cNvPr id="19" name="圖片 18">
            <a:extLst>
              <a:ext uri="{FF2B5EF4-FFF2-40B4-BE49-F238E27FC236}">
                <a16:creationId xmlns:a16="http://schemas.microsoft.com/office/drawing/2014/main" id="{F8CE64A9-F2A4-4D5F-A651-967DE694CA9C}"/>
              </a:ext>
            </a:extLst>
          </p:cNvPr>
          <p:cNvPicPr>
            <a:picLocks noChangeAspect="1"/>
          </p:cNvPicPr>
          <p:nvPr/>
        </p:nvPicPr>
        <p:blipFill>
          <a:blip r:embed="rId4"/>
          <a:stretch>
            <a:fillRect/>
          </a:stretch>
        </p:blipFill>
        <p:spPr>
          <a:xfrm>
            <a:off x="1066800" y="914665"/>
            <a:ext cx="983931" cy="983931"/>
          </a:xfrm>
          <a:prstGeom prst="roundRect">
            <a:avLst>
              <a:gd name="adj" fmla="val 16667"/>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spTree>
    <p:extLst>
      <p:ext uri="{BB962C8B-B14F-4D97-AF65-F5344CB8AC3E}">
        <p14:creationId xmlns:p14="http://schemas.microsoft.com/office/powerpoint/2010/main" val="20091682"/>
      </p:ext>
    </p:extLst>
  </p:cSld>
  <p:clrMapOvr>
    <a:masterClrMapping/>
  </p:clrMapOvr>
  <p:transition spd="slow">
    <p:fade thruBlk="1"/>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2" descr="一張含有 文字, 螢幕擷取畫面, 停車, 儀錶 的圖片&#10;&#10;自動產生的描述">
            <a:extLst>
              <a:ext uri="{FF2B5EF4-FFF2-40B4-BE49-F238E27FC236}">
                <a16:creationId xmlns:a16="http://schemas.microsoft.com/office/drawing/2014/main" id="{D9008590-5FB7-4B4D-8A67-E4940D8E63AC}"/>
              </a:ext>
            </a:extLst>
          </p:cNvPr>
          <p:cNvPicPr>
            <a:picLocks noChangeAspect="1"/>
          </p:cNvPicPr>
          <p:nvPr/>
        </p:nvPicPr>
        <p:blipFill>
          <a:blip r:embed="rId3"/>
          <a:stretch>
            <a:fillRect/>
          </a:stretch>
        </p:blipFill>
        <p:spPr>
          <a:xfrm>
            <a:off x="1667740" y="1611275"/>
            <a:ext cx="5730586" cy="4161488"/>
          </a:xfrm>
          <a:prstGeom prst="rect">
            <a:avLst/>
          </a:prstGeom>
        </p:spPr>
      </p:pic>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p:txBody>
          <a:bodyPr/>
          <a:lstStyle/>
          <a:p>
            <a:r>
              <a:rPr lang="zh-TW" altLang="en-US">
                <a:latin typeface="Arial" panose="020B0604020202020204" pitchFamily="34" charset="0"/>
                <a:cs typeface="Arial"/>
                <a:sym typeface="Arial" panose="020B0604020202020204" pitchFamily="34" charset="0"/>
              </a:rPr>
              <a:t>App Center</a:t>
            </a:r>
          </a:p>
        </p:txBody>
      </p:sp>
      <p:sp>
        <p:nvSpPr>
          <p:cNvPr id="16" name="文字方塊 15">
            <a:extLst>
              <a:ext uri="{FF2B5EF4-FFF2-40B4-BE49-F238E27FC236}">
                <a16:creationId xmlns:a16="http://schemas.microsoft.com/office/drawing/2014/main" id="{8B0723ED-BDEB-465B-B049-82DBF5A25335}"/>
              </a:ext>
            </a:extLst>
          </p:cNvPr>
          <p:cNvSpPr txBox="1"/>
          <p:nvPr/>
        </p:nvSpPr>
        <p:spPr>
          <a:xfrm>
            <a:off x="3153959" y="999068"/>
            <a:ext cx="363630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2400" err="1">
                <a:solidFill>
                  <a:schemeClr val="bg1"/>
                </a:solidFill>
                <a:latin typeface="Arial" panose="020B0604020202020204" pitchFamily="34" charset="0"/>
                <a:ea typeface="微軟正黑體" panose="020B0604030504040204" pitchFamily="34" charset="-120"/>
                <a:sym typeface="Arial" panose="020B0604020202020204" pitchFamily="34" charset="0"/>
              </a:rPr>
              <a:t>豐富多樣的應用程式</a:t>
            </a:r>
            <a:endParaRPr lang="en-US" altLang="zh-TW" sz="24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8" name="圖形 7">
            <a:extLst>
              <a:ext uri="{FF2B5EF4-FFF2-40B4-BE49-F238E27FC236}">
                <a16:creationId xmlns:a16="http://schemas.microsoft.com/office/drawing/2014/main" id="{88064451-9D19-45FE-A3D9-F34ABCA42AB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027968" y="988742"/>
            <a:ext cx="952500" cy="952500"/>
          </a:xfrm>
          <a:prstGeom prst="roundRect">
            <a:avLst>
              <a:gd name="adj" fmla="val 16667"/>
            </a:avLst>
          </a:prstGeom>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sp>
        <p:nvSpPr>
          <p:cNvPr id="7" name="矩形 6">
            <a:extLst>
              <a:ext uri="{FF2B5EF4-FFF2-40B4-BE49-F238E27FC236}">
                <a16:creationId xmlns:a16="http://schemas.microsoft.com/office/drawing/2014/main" id="{1904B892-1BC4-45AB-9267-93EF19898E9A}"/>
              </a:ext>
            </a:extLst>
          </p:cNvPr>
          <p:cNvSpPr/>
          <p:nvPr/>
        </p:nvSpPr>
        <p:spPr>
          <a:xfrm>
            <a:off x="-152400" y="3496733"/>
            <a:ext cx="9364133" cy="3124199"/>
          </a:xfrm>
          <a:prstGeom prst="rect">
            <a:avLst/>
          </a:prstGeom>
          <a:gradFill>
            <a:gsLst>
              <a:gs pos="0">
                <a:srgbClr val="2D1633">
                  <a:alpha val="0"/>
                </a:srgbClr>
              </a:gs>
              <a:gs pos="57000">
                <a:srgbClr val="2D1633">
                  <a:alpha val="95000"/>
                </a:srgbClr>
              </a:gs>
            </a:gsLst>
            <a:lin ang="54007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1005156982"/>
      </p:ext>
    </p:extLst>
  </p:cSld>
  <p:clrMapOvr>
    <a:masterClrMapping/>
  </p:clrMapOvr>
  <p:transition spd="slow">
    <p:fade thruBlk="1"/>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p:txBody>
          <a:bodyPr/>
          <a:lstStyle/>
          <a:p>
            <a:r>
              <a:rPr lang="zh-TW" altLang="en-US">
                <a:latin typeface="Arial" panose="020B0604020202020204" pitchFamily="34" charset="0"/>
                <a:cs typeface="Arial"/>
                <a:sym typeface="Arial" panose="020B0604020202020204" pitchFamily="34" charset="0"/>
              </a:rPr>
              <a:t>建議採購的用戶</a:t>
            </a:r>
          </a:p>
        </p:txBody>
      </p:sp>
      <p:grpSp>
        <p:nvGrpSpPr>
          <p:cNvPr id="2" name="群組 1">
            <a:extLst>
              <a:ext uri="{FF2B5EF4-FFF2-40B4-BE49-F238E27FC236}">
                <a16:creationId xmlns:a16="http://schemas.microsoft.com/office/drawing/2014/main" id="{436971DB-A8E8-475F-9BCB-A2151AFA7BF4}"/>
              </a:ext>
            </a:extLst>
          </p:cNvPr>
          <p:cNvGrpSpPr/>
          <p:nvPr/>
        </p:nvGrpSpPr>
        <p:grpSpPr>
          <a:xfrm>
            <a:off x="1117601" y="1035708"/>
            <a:ext cx="3985642" cy="4419837"/>
            <a:chOff x="1544202" y="1035708"/>
            <a:chExt cx="3575973" cy="3965539"/>
          </a:xfrm>
        </p:grpSpPr>
        <p:pic>
          <p:nvPicPr>
            <p:cNvPr id="24" name="圖片 23">
              <a:extLst>
                <a:ext uri="{FF2B5EF4-FFF2-40B4-BE49-F238E27FC236}">
                  <a16:creationId xmlns:a16="http://schemas.microsoft.com/office/drawing/2014/main" id="{5213A0A0-E60D-4E97-B9B4-0AB09E640FD3}"/>
                </a:ext>
              </a:extLst>
            </p:cNvPr>
            <p:cNvPicPr>
              <a:picLocks noChangeAspect="1"/>
            </p:cNvPicPr>
            <p:nvPr/>
          </p:nvPicPr>
          <p:blipFill>
            <a:blip r:embed="rId3"/>
            <a:stretch>
              <a:fillRect/>
            </a:stretch>
          </p:blipFill>
          <p:spPr>
            <a:xfrm rot="416748">
              <a:off x="1544202" y="3313947"/>
              <a:ext cx="3575973" cy="1687300"/>
            </a:xfrm>
            <a:prstGeom prst="rect">
              <a:avLst/>
            </a:prstGeom>
          </p:spPr>
        </p:pic>
        <p:pic>
          <p:nvPicPr>
            <p:cNvPr id="9" name="圖片 8">
              <a:extLst>
                <a:ext uri="{FF2B5EF4-FFF2-40B4-BE49-F238E27FC236}">
                  <a16:creationId xmlns:a16="http://schemas.microsoft.com/office/drawing/2014/main" id="{7C2ED1FE-4289-44CE-A85A-BB6E1DF5EA5C}"/>
                </a:ext>
              </a:extLst>
            </p:cNvPr>
            <p:cNvPicPr>
              <a:picLocks noChangeAspect="1"/>
            </p:cNvPicPr>
            <p:nvPr/>
          </p:nvPicPr>
          <p:blipFill>
            <a:blip r:embed="rId4"/>
            <a:srcRect l="26436" r="26436"/>
            <a:stretch/>
          </p:blipFill>
          <p:spPr>
            <a:xfrm>
              <a:off x="2250830" y="1035708"/>
              <a:ext cx="2742641" cy="3637892"/>
            </a:xfrm>
            <a:prstGeom prst="rect">
              <a:avLst/>
            </a:prstGeom>
          </p:spPr>
        </p:pic>
        <p:sp>
          <p:nvSpPr>
            <p:cNvPr id="20" name="手繪多邊形: 圖案 19">
              <a:extLst>
                <a:ext uri="{FF2B5EF4-FFF2-40B4-BE49-F238E27FC236}">
                  <a16:creationId xmlns:a16="http://schemas.microsoft.com/office/drawing/2014/main" id="{688EFEC3-FE7E-4F42-B4D6-B27D9D8DBEBC}"/>
                </a:ext>
              </a:extLst>
            </p:cNvPr>
            <p:cNvSpPr/>
            <p:nvPr/>
          </p:nvSpPr>
          <p:spPr>
            <a:xfrm>
              <a:off x="2283785" y="1228572"/>
              <a:ext cx="1555751" cy="3286279"/>
            </a:xfrm>
            <a:custGeom>
              <a:avLst/>
              <a:gdLst>
                <a:gd name="connsiteX0" fmla="*/ 1355725 w 1355725"/>
                <a:gd name="connsiteY0" fmla="*/ 0 h 2816225"/>
                <a:gd name="connsiteX1" fmla="*/ 12700 w 1355725"/>
                <a:gd name="connsiteY1" fmla="*/ 184150 h 2816225"/>
                <a:gd name="connsiteX2" fmla="*/ 0 w 1355725"/>
                <a:gd name="connsiteY2" fmla="*/ 2651125 h 2816225"/>
                <a:gd name="connsiteX3" fmla="*/ 57150 w 1355725"/>
                <a:gd name="connsiteY3" fmla="*/ 2660650 h 2816225"/>
                <a:gd name="connsiteX4" fmla="*/ 57150 w 1355725"/>
                <a:gd name="connsiteY4" fmla="*/ 2689225 h 2816225"/>
                <a:gd name="connsiteX5" fmla="*/ 120650 w 1355725"/>
                <a:gd name="connsiteY5" fmla="*/ 2705100 h 2816225"/>
                <a:gd name="connsiteX6" fmla="*/ 323850 w 1355725"/>
                <a:gd name="connsiteY6" fmla="*/ 2682875 h 2816225"/>
                <a:gd name="connsiteX7" fmla="*/ 1333500 w 1355725"/>
                <a:gd name="connsiteY7" fmla="*/ 2816225 h 2816225"/>
                <a:gd name="connsiteX8" fmla="*/ 1355725 w 1355725"/>
                <a:gd name="connsiteY8" fmla="*/ 0 h 2816225"/>
                <a:gd name="connsiteX0" fmla="*/ 1355725 w 1355725"/>
                <a:gd name="connsiteY0" fmla="*/ 0 h 2816225"/>
                <a:gd name="connsiteX1" fmla="*/ 23813 w 1355725"/>
                <a:gd name="connsiteY1" fmla="*/ 167216 h 2816225"/>
                <a:gd name="connsiteX2" fmla="*/ 0 w 1355725"/>
                <a:gd name="connsiteY2" fmla="*/ 2651125 h 2816225"/>
                <a:gd name="connsiteX3" fmla="*/ 57150 w 1355725"/>
                <a:gd name="connsiteY3" fmla="*/ 2660650 h 2816225"/>
                <a:gd name="connsiteX4" fmla="*/ 57150 w 1355725"/>
                <a:gd name="connsiteY4" fmla="*/ 2689225 h 2816225"/>
                <a:gd name="connsiteX5" fmla="*/ 120650 w 1355725"/>
                <a:gd name="connsiteY5" fmla="*/ 2705100 h 2816225"/>
                <a:gd name="connsiteX6" fmla="*/ 323850 w 1355725"/>
                <a:gd name="connsiteY6" fmla="*/ 2682875 h 2816225"/>
                <a:gd name="connsiteX7" fmla="*/ 1333500 w 1355725"/>
                <a:gd name="connsiteY7" fmla="*/ 2816225 h 2816225"/>
                <a:gd name="connsiteX8" fmla="*/ 1355725 w 1355725"/>
                <a:gd name="connsiteY8" fmla="*/ 0 h 2816225"/>
                <a:gd name="connsiteX0" fmla="*/ 1322388 w 1333500"/>
                <a:gd name="connsiteY0" fmla="*/ 80775 h 2661325"/>
                <a:gd name="connsiteX1" fmla="*/ 23813 w 1333500"/>
                <a:gd name="connsiteY1" fmla="*/ 12316 h 2661325"/>
                <a:gd name="connsiteX2" fmla="*/ 0 w 1333500"/>
                <a:gd name="connsiteY2" fmla="*/ 2496225 h 2661325"/>
                <a:gd name="connsiteX3" fmla="*/ 57150 w 1333500"/>
                <a:gd name="connsiteY3" fmla="*/ 2505750 h 2661325"/>
                <a:gd name="connsiteX4" fmla="*/ 57150 w 1333500"/>
                <a:gd name="connsiteY4" fmla="*/ 2534325 h 2661325"/>
                <a:gd name="connsiteX5" fmla="*/ 120650 w 1333500"/>
                <a:gd name="connsiteY5" fmla="*/ 2550200 h 2661325"/>
                <a:gd name="connsiteX6" fmla="*/ 323850 w 1333500"/>
                <a:gd name="connsiteY6" fmla="*/ 2527975 h 2661325"/>
                <a:gd name="connsiteX7" fmla="*/ 1333500 w 1333500"/>
                <a:gd name="connsiteY7" fmla="*/ 2661325 h 2661325"/>
                <a:gd name="connsiteX8" fmla="*/ 1322388 w 1333500"/>
                <a:gd name="connsiteY8" fmla="*/ 80775 h 2661325"/>
                <a:gd name="connsiteX0" fmla="*/ 1429459 w 1440571"/>
                <a:gd name="connsiteY0" fmla="*/ 80775 h 2661325"/>
                <a:gd name="connsiteX1" fmla="*/ 130884 w 1440571"/>
                <a:gd name="connsiteY1" fmla="*/ 12316 h 2661325"/>
                <a:gd name="connsiteX2" fmla="*/ 29910 w 1440571"/>
                <a:gd name="connsiteY2" fmla="*/ 925515 h 2661325"/>
                <a:gd name="connsiteX3" fmla="*/ 107071 w 1440571"/>
                <a:gd name="connsiteY3" fmla="*/ 2496225 h 2661325"/>
                <a:gd name="connsiteX4" fmla="*/ 164221 w 1440571"/>
                <a:gd name="connsiteY4" fmla="*/ 2505750 h 2661325"/>
                <a:gd name="connsiteX5" fmla="*/ 164221 w 1440571"/>
                <a:gd name="connsiteY5" fmla="*/ 2534325 h 2661325"/>
                <a:gd name="connsiteX6" fmla="*/ 227721 w 1440571"/>
                <a:gd name="connsiteY6" fmla="*/ 2550200 h 2661325"/>
                <a:gd name="connsiteX7" fmla="*/ 430921 w 1440571"/>
                <a:gd name="connsiteY7" fmla="*/ 2527975 h 2661325"/>
                <a:gd name="connsiteX8" fmla="*/ 1440571 w 1440571"/>
                <a:gd name="connsiteY8" fmla="*/ 2661325 h 2661325"/>
                <a:gd name="connsiteX9" fmla="*/ 1429459 w 1440571"/>
                <a:gd name="connsiteY9" fmla="*/ 80775 h 2661325"/>
                <a:gd name="connsiteX0" fmla="*/ 1429459 w 1440571"/>
                <a:gd name="connsiteY0" fmla="*/ 80775 h 2661325"/>
                <a:gd name="connsiteX1" fmla="*/ 130884 w 1440571"/>
                <a:gd name="connsiteY1" fmla="*/ 12316 h 2661325"/>
                <a:gd name="connsiteX2" fmla="*/ 29910 w 1440571"/>
                <a:gd name="connsiteY2" fmla="*/ 925515 h 2661325"/>
                <a:gd name="connsiteX3" fmla="*/ 107071 w 1440571"/>
                <a:gd name="connsiteY3" fmla="*/ 2496225 h 2661325"/>
                <a:gd name="connsiteX4" fmla="*/ 164221 w 1440571"/>
                <a:gd name="connsiteY4" fmla="*/ 2505750 h 2661325"/>
                <a:gd name="connsiteX5" fmla="*/ 164221 w 1440571"/>
                <a:gd name="connsiteY5" fmla="*/ 2534325 h 2661325"/>
                <a:gd name="connsiteX6" fmla="*/ 227721 w 1440571"/>
                <a:gd name="connsiteY6" fmla="*/ 2550200 h 2661325"/>
                <a:gd name="connsiteX7" fmla="*/ 430921 w 1440571"/>
                <a:gd name="connsiteY7" fmla="*/ 2527975 h 2661325"/>
                <a:gd name="connsiteX8" fmla="*/ 1440571 w 1440571"/>
                <a:gd name="connsiteY8" fmla="*/ 2661325 h 2661325"/>
                <a:gd name="connsiteX9" fmla="*/ 1429459 w 1440571"/>
                <a:gd name="connsiteY9" fmla="*/ 80775 h 2661325"/>
                <a:gd name="connsiteX0" fmla="*/ 1391263 w 1402375"/>
                <a:gd name="connsiteY0" fmla="*/ 80775 h 2661325"/>
                <a:gd name="connsiteX1" fmla="*/ 92688 w 1402375"/>
                <a:gd name="connsiteY1" fmla="*/ 12316 h 2661325"/>
                <a:gd name="connsiteX2" fmla="*/ 106014 w 1402375"/>
                <a:gd name="connsiteY2" fmla="*/ 950917 h 2661325"/>
                <a:gd name="connsiteX3" fmla="*/ 68875 w 1402375"/>
                <a:gd name="connsiteY3" fmla="*/ 2496225 h 2661325"/>
                <a:gd name="connsiteX4" fmla="*/ 126025 w 1402375"/>
                <a:gd name="connsiteY4" fmla="*/ 2505750 h 2661325"/>
                <a:gd name="connsiteX5" fmla="*/ 126025 w 1402375"/>
                <a:gd name="connsiteY5" fmla="*/ 2534325 h 2661325"/>
                <a:gd name="connsiteX6" fmla="*/ 189525 w 1402375"/>
                <a:gd name="connsiteY6" fmla="*/ 2550200 h 2661325"/>
                <a:gd name="connsiteX7" fmla="*/ 392725 w 1402375"/>
                <a:gd name="connsiteY7" fmla="*/ 2527975 h 2661325"/>
                <a:gd name="connsiteX8" fmla="*/ 1402375 w 1402375"/>
                <a:gd name="connsiteY8" fmla="*/ 2661325 h 2661325"/>
                <a:gd name="connsiteX9" fmla="*/ 1391263 w 1402375"/>
                <a:gd name="connsiteY9" fmla="*/ 80775 h 2661325"/>
                <a:gd name="connsiteX0" fmla="*/ 1356539 w 1367651"/>
                <a:gd name="connsiteY0" fmla="*/ 70132 h 2650682"/>
                <a:gd name="connsiteX1" fmla="*/ 105589 w 1367651"/>
                <a:gd name="connsiteY1" fmla="*/ 12963 h 2650682"/>
                <a:gd name="connsiteX2" fmla="*/ 71290 w 1367651"/>
                <a:gd name="connsiteY2" fmla="*/ 940274 h 2650682"/>
                <a:gd name="connsiteX3" fmla="*/ 34151 w 1367651"/>
                <a:gd name="connsiteY3" fmla="*/ 2485582 h 2650682"/>
                <a:gd name="connsiteX4" fmla="*/ 91301 w 1367651"/>
                <a:gd name="connsiteY4" fmla="*/ 2495107 h 2650682"/>
                <a:gd name="connsiteX5" fmla="*/ 91301 w 1367651"/>
                <a:gd name="connsiteY5" fmla="*/ 2523682 h 2650682"/>
                <a:gd name="connsiteX6" fmla="*/ 154801 w 1367651"/>
                <a:gd name="connsiteY6" fmla="*/ 2539557 h 2650682"/>
                <a:gd name="connsiteX7" fmla="*/ 358001 w 1367651"/>
                <a:gd name="connsiteY7" fmla="*/ 2517332 h 2650682"/>
                <a:gd name="connsiteX8" fmla="*/ 1367651 w 1367651"/>
                <a:gd name="connsiteY8" fmla="*/ 2650682 h 2650682"/>
                <a:gd name="connsiteX9" fmla="*/ 1356539 w 1367651"/>
                <a:gd name="connsiteY9" fmla="*/ 70132 h 2650682"/>
                <a:gd name="connsiteX0" fmla="*/ 1323213 w 1334325"/>
                <a:gd name="connsiteY0" fmla="*/ 70132 h 2650682"/>
                <a:gd name="connsiteX1" fmla="*/ 72263 w 1334325"/>
                <a:gd name="connsiteY1" fmla="*/ 12963 h 2650682"/>
                <a:gd name="connsiteX2" fmla="*/ 37964 w 1334325"/>
                <a:gd name="connsiteY2" fmla="*/ 940274 h 2650682"/>
                <a:gd name="connsiteX3" fmla="*/ 825 w 1334325"/>
                <a:gd name="connsiteY3" fmla="*/ 2485582 h 2650682"/>
                <a:gd name="connsiteX4" fmla="*/ 57975 w 1334325"/>
                <a:gd name="connsiteY4" fmla="*/ 2495107 h 2650682"/>
                <a:gd name="connsiteX5" fmla="*/ 57975 w 1334325"/>
                <a:gd name="connsiteY5" fmla="*/ 2523682 h 2650682"/>
                <a:gd name="connsiteX6" fmla="*/ 121475 w 1334325"/>
                <a:gd name="connsiteY6" fmla="*/ 2539557 h 2650682"/>
                <a:gd name="connsiteX7" fmla="*/ 324675 w 1334325"/>
                <a:gd name="connsiteY7" fmla="*/ 2517332 h 2650682"/>
                <a:gd name="connsiteX8" fmla="*/ 1334325 w 1334325"/>
                <a:gd name="connsiteY8" fmla="*/ 2650682 h 2650682"/>
                <a:gd name="connsiteX9" fmla="*/ 1323213 w 1334325"/>
                <a:gd name="connsiteY9" fmla="*/ 70132 h 2650682"/>
                <a:gd name="connsiteX0" fmla="*/ 1323213 w 1334325"/>
                <a:gd name="connsiteY0" fmla="*/ 76775 h 2657325"/>
                <a:gd name="connsiteX1" fmla="*/ 16700 w 1334325"/>
                <a:gd name="connsiteY1" fmla="*/ 12549 h 2657325"/>
                <a:gd name="connsiteX2" fmla="*/ 37964 w 1334325"/>
                <a:gd name="connsiteY2" fmla="*/ 946917 h 2657325"/>
                <a:gd name="connsiteX3" fmla="*/ 825 w 1334325"/>
                <a:gd name="connsiteY3" fmla="*/ 2492225 h 2657325"/>
                <a:gd name="connsiteX4" fmla="*/ 57975 w 1334325"/>
                <a:gd name="connsiteY4" fmla="*/ 2501750 h 2657325"/>
                <a:gd name="connsiteX5" fmla="*/ 57975 w 1334325"/>
                <a:gd name="connsiteY5" fmla="*/ 2530325 h 2657325"/>
                <a:gd name="connsiteX6" fmla="*/ 121475 w 1334325"/>
                <a:gd name="connsiteY6" fmla="*/ 2546200 h 2657325"/>
                <a:gd name="connsiteX7" fmla="*/ 324675 w 1334325"/>
                <a:gd name="connsiteY7" fmla="*/ 2523975 h 2657325"/>
                <a:gd name="connsiteX8" fmla="*/ 1334325 w 1334325"/>
                <a:gd name="connsiteY8" fmla="*/ 2657325 h 2657325"/>
                <a:gd name="connsiteX9" fmla="*/ 1323213 w 1334325"/>
                <a:gd name="connsiteY9" fmla="*/ 76775 h 2657325"/>
                <a:gd name="connsiteX0" fmla="*/ 1323213 w 1334325"/>
                <a:gd name="connsiteY0" fmla="*/ 64297 h 2644847"/>
                <a:gd name="connsiteX1" fmla="*/ 16700 w 1334325"/>
                <a:gd name="connsiteY1" fmla="*/ 71 h 2644847"/>
                <a:gd name="connsiteX2" fmla="*/ 37964 w 1334325"/>
                <a:gd name="connsiteY2" fmla="*/ 934439 h 2644847"/>
                <a:gd name="connsiteX3" fmla="*/ 825 w 1334325"/>
                <a:gd name="connsiteY3" fmla="*/ 2479747 h 2644847"/>
                <a:gd name="connsiteX4" fmla="*/ 57975 w 1334325"/>
                <a:gd name="connsiteY4" fmla="*/ 2489272 h 2644847"/>
                <a:gd name="connsiteX5" fmla="*/ 57975 w 1334325"/>
                <a:gd name="connsiteY5" fmla="*/ 2517847 h 2644847"/>
                <a:gd name="connsiteX6" fmla="*/ 121475 w 1334325"/>
                <a:gd name="connsiteY6" fmla="*/ 2533722 h 2644847"/>
                <a:gd name="connsiteX7" fmla="*/ 324675 w 1334325"/>
                <a:gd name="connsiteY7" fmla="*/ 2511497 h 2644847"/>
                <a:gd name="connsiteX8" fmla="*/ 1334325 w 1334325"/>
                <a:gd name="connsiteY8" fmla="*/ 2644847 h 2644847"/>
                <a:gd name="connsiteX9" fmla="*/ 1323213 w 1334325"/>
                <a:gd name="connsiteY9" fmla="*/ 64297 h 2644847"/>
                <a:gd name="connsiteX0" fmla="*/ 1572451 w 1572451"/>
                <a:gd name="connsiteY0" fmla="*/ 55833 h 2644851"/>
                <a:gd name="connsiteX1" fmla="*/ 16700 w 1572451"/>
                <a:gd name="connsiteY1" fmla="*/ 75 h 2644851"/>
                <a:gd name="connsiteX2" fmla="*/ 37964 w 1572451"/>
                <a:gd name="connsiteY2" fmla="*/ 934443 h 2644851"/>
                <a:gd name="connsiteX3" fmla="*/ 825 w 1572451"/>
                <a:gd name="connsiteY3" fmla="*/ 2479751 h 2644851"/>
                <a:gd name="connsiteX4" fmla="*/ 57975 w 1572451"/>
                <a:gd name="connsiteY4" fmla="*/ 2489276 h 2644851"/>
                <a:gd name="connsiteX5" fmla="*/ 57975 w 1572451"/>
                <a:gd name="connsiteY5" fmla="*/ 2517851 h 2644851"/>
                <a:gd name="connsiteX6" fmla="*/ 121475 w 1572451"/>
                <a:gd name="connsiteY6" fmla="*/ 2533726 h 2644851"/>
                <a:gd name="connsiteX7" fmla="*/ 324675 w 1572451"/>
                <a:gd name="connsiteY7" fmla="*/ 2511501 h 2644851"/>
                <a:gd name="connsiteX8" fmla="*/ 1334325 w 1572451"/>
                <a:gd name="connsiteY8" fmla="*/ 2644851 h 2644851"/>
                <a:gd name="connsiteX9" fmla="*/ 1572451 w 1572451"/>
                <a:gd name="connsiteY9" fmla="*/ 55833 h 2644851"/>
                <a:gd name="connsiteX0" fmla="*/ 1572451 w 1572451"/>
                <a:gd name="connsiteY0" fmla="*/ 55935 h 2644953"/>
                <a:gd name="connsiteX1" fmla="*/ 16700 w 1572451"/>
                <a:gd name="connsiteY1" fmla="*/ 177 h 2644953"/>
                <a:gd name="connsiteX2" fmla="*/ 37964 w 1572451"/>
                <a:gd name="connsiteY2" fmla="*/ 934545 h 2644953"/>
                <a:gd name="connsiteX3" fmla="*/ 825 w 1572451"/>
                <a:gd name="connsiteY3" fmla="*/ 2479853 h 2644953"/>
                <a:gd name="connsiteX4" fmla="*/ 57975 w 1572451"/>
                <a:gd name="connsiteY4" fmla="*/ 2489378 h 2644953"/>
                <a:gd name="connsiteX5" fmla="*/ 57975 w 1572451"/>
                <a:gd name="connsiteY5" fmla="*/ 2517953 h 2644953"/>
                <a:gd name="connsiteX6" fmla="*/ 121475 w 1572451"/>
                <a:gd name="connsiteY6" fmla="*/ 2533828 h 2644953"/>
                <a:gd name="connsiteX7" fmla="*/ 324675 w 1572451"/>
                <a:gd name="connsiteY7" fmla="*/ 2511603 h 2644953"/>
                <a:gd name="connsiteX8" fmla="*/ 1334325 w 1572451"/>
                <a:gd name="connsiteY8" fmla="*/ 2644953 h 2644953"/>
                <a:gd name="connsiteX9" fmla="*/ 1572451 w 1572451"/>
                <a:gd name="connsiteY9" fmla="*/ 55935 h 2644953"/>
                <a:gd name="connsiteX0" fmla="*/ 1572719 w 1572719"/>
                <a:gd name="connsiteY0" fmla="*/ 55935 h 2644953"/>
                <a:gd name="connsiteX1" fmla="*/ 16968 w 1572719"/>
                <a:gd name="connsiteY1" fmla="*/ 177 h 2644953"/>
                <a:gd name="connsiteX2" fmla="*/ 27120 w 1572719"/>
                <a:gd name="connsiteY2" fmla="*/ 1012163 h 2644953"/>
                <a:gd name="connsiteX3" fmla="*/ 1093 w 1572719"/>
                <a:gd name="connsiteY3" fmla="*/ 2479853 h 2644953"/>
                <a:gd name="connsiteX4" fmla="*/ 58243 w 1572719"/>
                <a:gd name="connsiteY4" fmla="*/ 2489378 h 2644953"/>
                <a:gd name="connsiteX5" fmla="*/ 58243 w 1572719"/>
                <a:gd name="connsiteY5" fmla="*/ 2517953 h 2644953"/>
                <a:gd name="connsiteX6" fmla="*/ 121743 w 1572719"/>
                <a:gd name="connsiteY6" fmla="*/ 2533828 h 2644953"/>
                <a:gd name="connsiteX7" fmla="*/ 324943 w 1572719"/>
                <a:gd name="connsiteY7" fmla="*/ 2511603 h 2644953"/>
                <a:gd name="connsiteX8" fmla="*/ 1334593 w 1572719"/>
                <a:gd name="connsiteY8" fmla="*/ 2644953 h 2644953"/>
                <a:gd name="connsiteX9" fmla="*/ 1572719 w 1572719"/>
                <a:gd name="connsiteY9" fmla="*/ 55935 h 2644953"/>
                <a:gd name="connsiteX0" fmla="*/ 1572719 w 1572719"/>
                <a:gd name="connsiteY0" fmla="*/ 55935 h 2644953"/>
                <a:gd name="connsiteX1" fmla="*/ 16968 w 1572719"/>
                <a:gd name="connsiteY1" fmla="*/ 177 h 2644953"/>
                <a:gd name="connsiteX2" fmla="*/ 27120 w 1572719"/>
                <a:gd name="connsiteY2" fmla="*/ 1012163 h 2644953"/>
                <a:gd name="connsiteX3" fmla="*/ 1093 w 1572719"/>
                <a:gd name="connsiteY3" fmla="*/ 2479853 h 2644953"/>
                <a:gd name="connsiteX4" fmla="*/ 58243 w 1572719"/>
                <a:gd name="connsiteY4" fmla="*/ 2489378 h 2644953"/>
                <a:gd name="connsiteX5" fmla="*/ 58243 w 1572719"/>
                <a:gd name="connsiteY5" fmla="*/ 2517953 h 2644953"/>
                <a:gd name="connsiteX6" fmla="*/ 121743 w 1572719"/>
                <a:gd name="connsiteY6" fmla="*/ 2533828 h 2644953"/>
                <a:gd name="connsiteX7" fmla="*/ 324943 w 1572719"/>
                <a:gd name="connsiteY7" fmla="*/ 2511603 h 2644953"/>
                <a:gd name="connsiteX8" fmla="*/ 1334593 w 1572719"/>
                <a:gd name="connsiteY8" fmla="*/ 2644953 h 2644953"/>
                <a:gd name="connsiteX9" fmla="*/ 1572719 w 1572719"/>
                <a:gd name="connsiteY9" fmla="*/ 55935 h 2644953"/>
                <a:gd name="connsiteX0" fmla="*/ 1572719 w 1572719"/>
                <a:gd name="connsiteY0" fmla="*/ 55935 h 2644953"/>
                <a:gd name="connsiteX1" fmla="*/ 16968 w 1572719"/>
                <a:gd name="connsiteY1" fmla="*/ 177 h 2644953"/>
                <a:gd name="connsiteX2" fmla="*/ 27120 w 1572719"/>
                <a:gd name="connsiteY2" fmla="*/ 1012163 h 2644953"/>
                <a:gd name="connsiteX3" fmla="*/ 1093 w 1572719"/>
                <a:gd name="connsiteY3" fmla="*/ 2479853 h 2644953"/>
                <a:gd name="connsiteX4" fmla="*/ 58243 w 1572719"/>
                <a:gd name="connsiteY4" fmla="*/ 2489378 h 2644953"/>
                <a:gd name="connsiteX5" fmla="*/ 58243 w 1572719"/>
                <a:gd name="connsiteY5" fmla="*/ 2517953 h 2644953"/>
                <a:gd name="connsiteX6" fmla="*/ 121743 w 1572719"/>
                <a:gd name="connsiteY6" fmla="*/ 2533828 h 2644953"/>
                <a:gd name="connsiteX7" fmla="*/ 324943 w 1572719"/>
                <a:gd name="connsiteY7" fmla="*/ 2511603 h 2644953"/>
                <a:gd name="connsiteX8" fmla="*/ 1334593 w 1572719"/>
                <a:gd name="connsiteY8" fmla="*/ 2644953 h 2644953"/>
                <a:gd name="connsiteX9" fmla="*/ 1572719 w 1572719"/>
                <a:gd name="connsiteY9" fmla="*/ 55935 h 2644953"/>
                <a:gd name="connsiteX0" fmla="*/ 1572719 w 1572719"/>
                <a:gd name="connsiteY0" fmla="*/ 55758 h 2644776"/>
                <a:gd name="connsiteX1" fmla="*/ 16968 w 1572719"/>
                <a:gd name="connsiteY1" fmla="*/ 0 h 2644776"/>
                <a:gd name="connsiteX2" fmla="*/ 27120 w 1572719"/>
                <a:gd name="connsiteY2" fmla="*/ 1011986 h 2644776"/>
                <a:gd name="connsiteX3" fmla="*/ 1093 w 1572719"/>
                <a:gd name="connsiteY3" fmla="*/ 2479676 h 2644776"/>
                <a:gd name="connsiteX4" fmla="*/ 58243 w 1572719"/>
                <a:gd name="connsiteY4" fmla="*/ 2489201 h 2644776"/>
                <a:gd name="connsiteX5" fmla="*/ 58243 w 1572719"/>
                <a:gd name="connsiteY5" fmla="*/ 2517776 h 2644776"/>
                <a:gd name="connsiteX6" fmla="*/ 121743 w 1572719"/>
                <a:gd name="connsiteY6" fmla="*/ 2533651 h 2644776"/>
                <a:gd name="connsiteX7" fmla="*/ 324943 w 1572719"/>
                <a:gd name="connsiteY7" fmla="*/ 2511426 h 2644776"/>
                <a:gd name="connsiteX8" fmla="*/ 1334593 w 1572719"/>
                <a:gd name="connsiteY8" fmla="*/ 2644776 h 2644776"/>
                <a:gd name="connsiteX9" fmla="*/ 1572719 w 1572719"/>
                <a:gd name="connsiteY9" fmla="*/ 55758 h 2644776"/>
                <a:gd name="connsiteX0" fmla="*/ 1572719 w 1572719"/>
                <a:gd name="connsiteY0" fmla="*/ 55758 h 2921377"/>
                <a:gd name="connsiteX1" fmla="*/ 16968 w 1572719"/>
                <a:gd name="connsiteY1" fmla="*/ 0 h 2921377"/>
                <a:gd name="connsiteX2" fmla="*/ 27120 w 1572719"/>
                <a:gd name="connsiteY2" fmla="*/ 1011986 h 2921377"/>
                <a:gd name="connsiteX3" fmla="*/ 1093 w 1572719"/>
                <a:gd name="connsiteY3" fmla="*/ 2479676 h 2921377"/>
                <a:gd name="connsiteX4" fmla="*/ 58243 w 1572719"/>
                <a:gd name="connsiteY4" fmla="*/ 2489201 h 2921377"/>
                <a:gd name="connsiteX5" fmla="*/ 58243 w 1572719"/>
                <a:gd name="connsiteY5" fmla="*/ 2517776 h 2921377"/>
                <a:gd name="connsiteX6" fmla="*/ 121743 w 1572719"/>
                <a:gd name="connsiteY6" fmla="*/ 2533651 h 2921377"/>
                <a:gd name="connsiteX7" fmla="*/ 324943 w 1572719"/>
                <a:gd name="connsiteY7" fmla="*/ 2511426 h 2921377"/>
                <a:gd name="connsiteX8" fmla="*/ 1564780 w 1572719"/>
                <a:gd name="connsiteY8" fmla="*/ 2921377 h 2921377"/>
                <a:gd name="connsiteX9" fmla="*/ 1572719 w 1572719"/>
                <a:gd name="connsiteY9" fmla="*/ 55758 h 2921377"/>
                <a:gd name="connsiteX0" fmla="*/ 1572719 w 1572719"/>
                <a:gd name="connsiteY0" fmla="*/ 55758 h 2921377"/>
                <a:gd name="connsiteX1" fmla="*/ 16968 w 1572719"/>
                <a:gd name="connsiteY1" fmla="*/ 0 h 2921377"/>
                <a:gd name="connsiteX2" fmla="*/ 27120 w 1572719"/>
                <a:gd name="connsiteY2" fmla="*/ 1011986 h 2921377"/>
                <a:gd name="connsiteX3" fmla="*/ 1093 w 1572719"/>
                <a:gd name="connsiteY3" fmla="*/ 2479676 h 2921377"/>
                <a:gd name="connsiteX4" fmla="*/ 58243 w 1572719"/>
                <a:gd name="connsiteY4" fmla="*/ 2489201 h 2921377"/>
                <a:gd name="connsiteX5" fmla="*/ 58243 w 1572719"/>
                <a:gd name="connsiteY5" fmla="*/ 2517776 h 2921377"/>
                <a:gd name="connsiteX6" fmla="*/ 121743 w 1572719"/>
                <a:gd name="connsiteY6" fmla="*/ 2533651 h 2921377"/>
                <a:gd name="connsiteX7" fmla="*/ 336056 w 1572719"/>
                <a:gd name="connsiteY7" fmla="*/ 2529771 h 2921377"/>
                <a:gd name="connsiteX8" fmla="*/ 1564780 w 1572719"/>
                <a:gd name="connsiteY8" fmla="*/ 2921377 h 2921377"/>
                <a:gd name="connsiteX9" fmla="*/ 1572719 w 1572719"/>
                <a:gd name="connsiteY9" fmla="*/ 55758 h 2921377"/>
                <a:gd name="connsiteX0" fmla="*/ 1572719 w 1572719"/>
                <a:gd name="connsiteY0" fmla="*/ 55758 h 2921377"/>
                <a:gd name="connsiteX1" fmla="*/ 16968 w 1572719"/>
                <a:gd name="connsiteY1" fmla="*/ 0 h 2921377"/>
                <a:gd name="connsiteX2" fmla="*/ 27120 w 1572719"/>
                <a:gd name="connsiteY2" fmla="*/ 1011986 h 2921377"/>
                <a:gd name="connsiteX3" fmla="*/ 1093 w 1572719"/>
                <a:gd name="connsiteY3" fmla="*/ 2479676 h 2921377"/>
                <a:gd name="connsiteX4" fmla="*/ 58243 w 1572719"/>
                <a:gd name="connsiteY4" fmla="*/ 2489201 h 2921377"/>
                <a:gd name="connsiteX5" fmla="*/ 58243 w 1572719"/>
                <a:gd name="connsiteY5" fmla="*/ 2517776 h 2921377"/>
                <a:gd name="connsiteX6" fmla="*/ 186831 w 1572719"/>
                <a:gd name="connsiteY6" fmla="*/ 2553408 h 2921377"/>
                <a:gd name="connsiteX7" fmla="*/ 336056 w 1572719"/>
                <a:gd name="connsiteY7" fmla="*/ 2529771 h 2921377"/>
                <a:gd name="connsiteX8" fmla="*/ 1564780 w 1572719"/>
                <a:gd name="connsiteY8" fmla="*/ 2921377 h 2921377"/>
                <a:gd name="connsiteX9" fmla="*/ 1572719 w 1572719"/>
                <a:gd name="connsiteY9" fmla="*/ 55758 h 2921377"/>
                <a:gd name="connsiteX0" fmla="*/ 1572719 w 1572719"/>
                <a:gd name="connsiteY0" fmla="*/ 55758 h 2921377"/>
                <a:gd name="connsiteX1" fmla="*/ 16968 w 1572719"/>
                <a:gd name="connsiteY1" fmla="*/ 0 h 2921377"/>
                <a:gd name="connsiteX2" fmla="*/ 27120 w 1572719"/>
                <a:gd name="connsiteY2" fmla="*/ 1011986 h 2921377"/>
                <a:gd name="connsiteX3" fmla="*/ 1093 w 1572719"/>
                <a:gd name="connsiteY3" fmla="*/ 2479676 h 2921377"/>
                <a:gd name="connsiteX4" fmla="*/ 58243 w 1572719"/>
                <a:gd name="connsiteY4" fmla="*/ 2489201 h 2921377"/>
                <a:gd name="connsiteX5" fmla="*/ 113805 w 1572719"/>
                <a:gd name="connsiteY5" fmla="*/ 2538944 h 2921377"/>
                <a:gd name="connsiteX6" fmla="*/ 186831 w 1572719"/>
                <a:gd name="connsiteY6" fmla="*/ 2553408 h 2921377"/>
                <a:gd name="connsiteX7" fmla="*/ 336056 w 1572719"/>
                <a:gd name="connsiteY7" fmla="*/ 2529771 h 2921377"/>
                <a:gd name="connsiteX8" fmla="*/ 1564780 w 1572719"/>
                <a:gd name="connsiteY8" fmla="*/ 2921377 h 2921377"/>
                <a:gd name="connsiteX9" fmla="*/ 1572719 w 1572719"/>
                <a:gd name="connsiteY9" fmla="*/ 55758 h 2921377"/>
                <a:gd name="connsiteX0" fmla="*/ 1572719 w 1572719"/>
                <a:gd name="connsiteY0" fmla="*/ 55758 h 2921377"/>
                <a:gd name="connsiteX1" fmla="*/ 16968 w 1572719"/>
                <a:gd name="connsiteY1" fmla="*/ 0 h 2921377"/>
                <a:gd name="connsiteX2" fmla="*/ 27120 w 1572719"/>
                <a:gd name="connsiteY2" fmla="*/ 1011986 h 2921377"/>
                <a:gd name="connsiteX3" fmla="*/ 1093 w 1572719"/>
                <a:gd name="connsiteY3" fmla="*/ 2479676 h 2921377"/>
                <a:gd name="connsiteX4" fmla="*/ 110631 w 1572719"/>
                <a:gd name="connsiteY4" fmla="*/ 2517426 h 2921377"/>
                <a:gd name="connsiteX5" fmla="*/ 113805 w 1572719"/>
                <a:gd name="connsiteY5" fmla="*/ 2538944 h 2921377"/>
                <a:gd name="connsiteX6" fmla="*/ 186831 w 1572719"/>
                <a:gd name="connsiteY6" fmla="*/ 2553408 h 2921377"/>
                <a:gd name="connsiteX7" fmla="*/ 336056 w 1572719"/>
                <a:gd name="connsiteY7" fmla="*/ 2529771 h 2921377"/>
                <a:gd name="connsiteX8" fmla="*/ 1564780 w 1572719"/>
                <a:gd name="connsiteY8" fmla="*/ 2921377 h 2921377"/>
                <a:gd name="connsiteX9" fmla="*/ 1572719 w 1572719"/>
                <a:gd name="connsiteY9" fmla="*/ 55758 h 2921377"/>
                <a:gd name="connsiteX0" fmla="*/ 1555751 w 1555751"/>
                <a:gd name="connsiteY0" fmla="*/ 55758 h 2921377"/>
                <a:gd name="connsiteX1" fmla="*/ 0 w 1555751"/>
                <a:gd name="connsiteY1" fmla="*/ 0 h 2921377"/>
                <a:gd name="connsiteX2" fmla="*/ 10152 w 1555751"/>
                <a:gd name="connsiteY2" fmla="*/ 1011986 h 2921377"/>
                <a:gd name="connsiteX3" fmla="*/ 31750 w 1555751"/>
                <a:gd name="connsiteY3" fmla="*/ 2493788 h 2921377"/>
                <a:gd name="connsiteX4" fmla="*/ 93663 w 1555751"/>
                <a:gd name="connsiteY4" fmla="*/ 2517426 h 2921377"/>
                <a:gd name="connsiteX5" fmla="*/ 96837 w 1555751"/>
                <a:gd name="connsiteY5" fmla="*/ 2538944 h 2921377"/>
                <a:gd name="connsiteX6" fmla="*/ 169863 w 1555751"/>
                <a:gd name="connsiteY6" fmla="*/ 2553408 h 2921377"/>
                <a:gd name="connsiteX7" fmla="*/ 319088 w 1555751"/>
                <a:gd name="connsiteY7" fmla="*/ 2529771 h 2921377"/>
                <a:gd name="connsiteX8" fmla="*/ 1547812 w 1555751"/>
                <a:gd name="connsiteY8" fmla="*/ 2921377 h 2921377"/>
                <a:gd name="connsiteX9" fmla="*/ 1555751 w 1555751"/>
                <a:gd name="connsiteY9" fmla="*/ 55758 h 2921377"/>
                <a:gd name="connsiteX0" fmla="*/ 1555751 w 1555751"/>
                <a:gd name="connsiteY0" fmla="*/ 55758 h 2921377"/>
                <a:gd name="connsiteX1" fmla="*/ 0 w 1555751"/>
                <a:gd name="connsiteY1" fmla="*/ 0 h 2921377"/>
                <a:gd name="connsiteX2" fmla="*/ 10152 w 1555751"/>
                <a:gd name="connsiteY2" fmla="*/ 1011986 h 2921377"/>
                <a:gd name="connsiteX3" fmla="*/ 31750 w 1555751"/>
                <a:gd name="connsiteY3" fmla="*/ 2493788 h 2921377"/>
                <a:gd name="connsiteX4" fmla="*/ 93663 w 1555751"/>
                <a:gd name="connsiteY4" fmla="*/ 2517426 h 2921377"/>
                <a:gd name="connsiteX5" fmla="*/ 96837 w 1555751"/>
                <a:gd name="connsiteY5" fmla="*/ 2538944 h 2921377"/>
                <a:gd name="connsiteX6" fmla="*/ 169863 w 1555751"/>
                <a:gd name="connsiteY6" fmla="*/ 2553408 h 2921377"/>
                <a:gd name="connsiteX7" fmla="*/ 319088 w 1555751"/>
                <a:gd name="connsiteY7" fmla="*/ 2529771 h 2921377"/>
                <a:gd name="connsiteX8" fmla="*/ 1547812 w 1555751"/>
                <a:gd name="connsiteY8" fmla="*/ 2921377 h 2921377"/>
                <a:gd name="connsiteX9" fmla="*/ 1555751 w 1555751"/>
                <a:gd name="connsiteY9" fmla="*/ 55758 h 2921377"/>
                <a:gd name="connsiteX0" fmla="*/ 1555751 w 1555751"/>
                <a:gd name="connsiteY0" fmla="*/ 55758 h 2921377"/>
                <a:gd name="connsiteX1" fmla="*/ 0 w 1555751"/>
                <a:gd name="connsiteY1" fmla="*/ 0 h 2921377"/>
                <a:gd name="connsiteX2" fmla="*/ 10152 w 1555751"/>
                <a:gd name="connsiteY2" fmla="*/ 1011986 h 2921377"/>
                <a:gd name="connsiteX3" fmla="*/ 31750 w 1555751"/>
                <a:gd name="connsiteY3" fmla="*/ 2493788 h 2921377"/>
                <a:gd name="connsiteX4" fmla="*/ 93663 w 1555751"/>
                <a:gd name="connsiteY4" fmla="*/ 2517426 h 2921377"/>
                <a:gd name="connsiteX5" fmla="*/ 96837 w 1555751"/>
                <a:gd name="connsiteY5" fmla="*/ 2538944 h 2921377"/>
                <a:gd name="connsiteX6" fmla="*/ 169863 w 1555751"/>
                <a:gd name="connsiteY6" fmla="*/ 2553408 h 2921377"/>
                <a:gd name="connsiteX7" fmla="*/ 319088 w 1555751"/>
                <a:gd name="connsiteY7" fmla="*/ 2529771 h 2921377"/>
                <a:gd name="connsiteX8" fmla="*/ 1547812 w 1555751"/>
                <a:gd name="connsiteY8" fmla="*/ 2921377 h 2921377"/>
                <a:gd name="connsiteX9" fmla="*/ 1555751 w 1555751"/>
                <a:gd name="connsiteY9" fmla="*/ 55758 h 2921377"/>
                <a:gd name="connsiteX0" fmla="*/ 1555751 w 1555751"/>
                <a:gd name="connsiteY0" fmla="*/ 55758 h 2921377"/>
                <a:gd name="connsiteX1" fmla="*/ 0 w 1555751"/>
                <a:gd name="connsiteY1" fmla="*/ 0 h 2921377"/>
                <a:gd name="connsiteX2" fmla="*/ 10152 w 1555751"/>
                <a:gd name="connsiteY2" fmla="*/ 1011986 h 2921377"/>
                <a:gd name="connsiteX3" fmla="*/ 34925 w 1555751"/>
                <a:gd name="connsiteY3" fmla="*/ 2498021 h 2921377"/>
                <a:gd name="connsiteX4" fmla="*/ 93663 w 1555751"/>
                <a:gd name="connsiteY4" fmla="*/ 2517426 h 2921377"/>
                <a:gd name="connsiteX5" fmla="*/ 96837 w 1555751"/>
                <a:gd name="connsiteY5" fmla="*/ 2538944 h 2921377"/>
                <a:gd name="connsiteX6" fmla="*/ 169863 w 1555751"/>
                <a:gd name="connsiteY6" fmla="*/ 2553408 h 2921377"/>
                <a:gd name="connsiteX7" fmla="*/ 319088 w 1555751"/>
                <a:gd name="connsiteY7" fmla="*/ 2529771 h 2921377"/>
                <a:gd name="connsiteX8" fmla="*/ 1547812 w 1555751"/>
                <a:gd name="connsiteY8" fmla="*/ 2921377 h 2921377"/>
                <a:gd name="connsiteX9" fmla="*/ 1555751 w 1555751"/>
                <a:gd name="connsiteY9" fmla="*/ 55758 h 2921377"/>
                <a:gd name="connsiteX0" fmla="*/ 1555751 w 1555751"/>
                <a:gd name="connsiteY0" fmla="*/ 55758 h 2921377"/>
                <a:gd name="connsiteX1" fmla="*/ 0 w 1555751"/>
                <a:gd name="connsiteY1" fmla="*/ 0 h 2921377"/>
                <a:gd name="connsiteX2" fmla="*/ 10152 w 1555751"/>
                <a:gd name="connsiteY2" fmla="*/ 1011986 h 2921377"/>
                <a:gd name="connsiteX3" fmla="*/ 34925 w 1555751"/>
                <a:gd name="connsiteY3" fmla="*/ 2498021 h 2921377"/>
                <a:gd name="connsiteX4" fmla="*/ 93663 w 1555751"/>
                <a:gd name="connsiteY4" fmla="*/ 2517426 h 2921377"/>
                <a:gd name="connsiteX5" fmla="*/ 96837 w 1555751"/>
                <a:gd name="connsiteY5" fmla="*/ 2538944 h 2921377"/>
                <a:gd name="connsiteX6" fmla="*/ 169863 w 1555751"/>
                <a:gd name="connsiteY6" fmla="*/ 2553408 h 2921377"/>
                <a:gd name="connsiteX7" fmla="*/ 319088 w 1555751"/>
                <a:gd name="connsiteY7" fmla="*/ 2529771 h 2921377"/>
                <a:gd name="connsiteX8" fmla="*/ 1296028 w 1555751"/>
                <a:gd name="connsiteY8" fmla="*/ 2840937 h 2921377"/>
                <a:gd name="connsiteX9" fmla="*/ 1547812 w 1555751"/>
                <a:gd name="connsiteY9" fmla="*/ 2921377 h 2921377"/>
                <a:gd name="connsiteX10" fmla="*/ 1555751 w 1555751"/>
                <a:gd name="connsiteY10" fmla="*/ 55758 h 2921377"/>
                <a:gd name="connsiteX0" fmla="*/ 1555751 w 1555751"/>
                <a:gd name="connsiteY0" fmla="*/ 55758 h 2921377"/>
                <a:gd name="connsiteX1" fmla="*/ 0 w 1555751"/>
                <a:gd name="connsiteY1" fmla="*/ 0 h 2921377"/>
                <a:gd name="connsiteX2" fmla="*/ 10152 w 1555751"/>
                <a:gd name="connsiteY2" fmla="*/ 1011986 h 2921377"/>
                <a:gd name="connsiteX3" fmla="*/ 34925 w 1555751"/>
                <a:gd name="connsiteY3" fmla="*/ 2498021 h 2921377"/>
                <a:gd name="connsiteX4" fmla="*/ 93663 w 1555751"/>
                <a:gd name="connsiteY4" fmla="*/ 2517426 h 2921377"/>
                <a:gd name="connsiteX5" fmla="*/ 96837 w 1555751"/>
                <a:gd name="connsiteY5" fmla="*/ 2538944 h 2921377"/>
                <a:gd name="connsiteX6" fmla="*/ 169863 w 1555751"/>
                <a:gd name="connsiteY6" fmla="*/ 2553408 h 2921377"/>
                <a:gd name="connsiteX7" fmla="*/ 319088 w 1555751"/>
                <a:gd name="connsiteY7" fmla="*/ 2529771 h 2921377"/>
                <a:gd name="connsiteX8" fmla="*/ 1394453 w 1555751"/>
                <a:gd name="connsiteY8" fmla="*/ 2809891 h 2921377"/>
                <a:gd name="connsiteX9" fmla="*/ 1547812 w 1555751"/>
                <a:gd name="connsiteY9" fmla="*/ 2921377 h 2921377"/>
                <a:gd name="connsiteX10" fmla="*/ 1555751 w 1555751"/>
                <a:gd name="connsiteY10" fmla="*/ 55758 h 2921377"/>
                <a:gd name="connsiteX0" fmla="*/ 1555751 w 1555751"/>
                <a:gd name="connsiteY0" fmla="*/ 55758 h 2921377"/>
                <a:gd name="connsiteX1" fmla="*/ 0 w 1555751"/>
                <a:gd name="connsiteY1" fmla="*/ 0 h 2921377"/>
                <a:gd name="connsiteX2" fmla="*/ 10152 w 1555751"/>
                <a:gd name="connsiteY2" fmla="*/ 1011986 h 2921377"/>
                <a:gd name="connsiteX3" fmla="*/ 34925 w 1555751"/>
                <a:gd name="connsiteY3" fmla="*/ 2498021 h 2921377"/>
                <a:gd name="connsiteX4" fmla="*/ 93663 w 1555751"/>
                <a:gd name="connsiteY4" fmla="*/ 2517426 h 2921377"/>
                <a:gd name="connsiteX5" fmla="*/ 96837 w 1555751"/>
                <a:gd name="connsiteY5" fmla="*/ 2538944 h 2921377"/>
                <a:gd name="connsiteX6" fmla="*/ 169863 w 1555751"/>
                <a:gd name="connsiteY6" fmla="*/ 2553408 h 2921377"/>
                <a:gd name="connsiteX7" fmla="*/ 319088 w 1555751"/>
                <a:gd name="connsiteY7" fmla="*/ 2529771 h 2921377"/>
                <a:gd name="connsiteX8" fmla="*/ 1394453 w 1555751"/>
                <a:gd name="connsiteY8" fmla="*/ 2809891 h 2921377"/>
                <a:gd name="connsiteX9" fmla="*/ 1547812 w 1555751"/>
                <a:gd name="connsiteY9" fmla="*/ 2921377 h 2921377"/>
                <a:gd name="connsiteX10" fmla="*/ 1555751 w 1555751"/>
                <a:gd name="connsiteY10" fmla="*/ 55758 h 2921377"/>
                <a:gd name="connsiteX0" fmla="*/ 1555751 w 1555751"/>
                <a:gd name="connsiteY0" fmla="*/ 55758 h 2921377"/>
                <a:gd name="connsiteX1" fmla="*/ 0 w 1555751"/>
                <a:gd name="connsiteY1" fmla="*/ 0 h 2921377"/>
                <a:gd name="connsiteX2" fmla="*/ 10152 w 1555751"/>
                <a:gd name="connsiteY2" fmla="*/ 1011986 h 2921377"/>
                <a:gd name="connsiteX3" fmla="*/ 34925 w 1555751"/>
                <a:gd name="connsiteY3" fmla="*/ 2498021 h 2921377"/>
                <a:gd name="connsiteX4" fmla="*/ 93663 w 1555751"/>
                <a:gd name="connsiteY4" fmla="*/ 2517426 h 2921377"/>
                <a:gd name="connsiteX5" fmla="*/ 96837 w 1555751"/>
                <a:gd name="connsiteY5" fmla="*/ 2538944 h 2921377"/>
                <a:gd name="connsiteX6" fmla="*/ 169863 w 1555751"/>
                <a:gd name="connsiteY6" fmla="*/ 2553408 h 2921377"/>
                <a:gd name="connsiteX7" fmla="*/ 319088 w 1555751"/>
                <a:gd name="connsiteY7" fmla="*/ 2529771 h 2921377"/>
                <a:gd name="connsiteX8" fmla="*/ 1394453 w 1555751"/>
                <a:gd name="connsiteY8" fmla="*/ 2809891 h 2921377"/>
                <a:gd name="connsiteX9" fmla="*/ 1547812 w 1555751"/>
                <a:gd name="connsiteY9" fmla="*/ 2921377 h 2921377"/>
                <a:gd name="connsiteX10" fmla="*/ 1555751 w 1555751"/>
                <a:gd name="connsiteY10" fmla="*/ 55758 h 292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55751" h="2921377">
                  <a:moveTo>
                    <a:pt x="1555751" y="55758"/>
                  </a:moveTo>
                  <a:lnTo>
                    <a:pt x="0" y="0"/>
                  </a:lnTo>
                  <a:cubicBezTo>
                    <a:pt x="4338" y="277679"/>
                    <a:pt x="10946" y="727834"/>
                    <a:pt x="10152" y="1011986"/>
                  </a:cubicBezTo>
                  <a:cubicBezTo>
                    <a:pt x="22058" y="1430206"/>
                    <a:pt x="32649" y="2213480"/>
                    <a:pt x="34925" y="2498021"/>
                  </a:cubicBezTo>
                  <a:lnTo>
                    <a:pt x="93663" y="2517426"/>
                  </a:lnTo>
                  <a:lnTo>
                    <a:pt x="96837" y="2538944"/>
                  </a:lnTo>
                  <a:lnTo>
                    <a:pt x="169863" y="2553408"/>
                  </a:lnTo>
                  <a:lnTo>
                    <a:pt x="319088" y="2529771"/>
                  </a:lnTo>
                  <a:lnTo>
                    <a:pt x="1394453" y="2809891"/>
                  </a:lnTo>
                  <a:cubicBezTo>
                    <a:pt x="1391598" y="2927493"/>
                    <a:pt x="1466530" y="2901150"/>
                    <a:pt x="1547812" y="2921377"/>
                  </a:cubicBezTo>
                  <a:cubicBezTo>
                    <a:pt x="1550458" y="1966171"/>
                    <a:pt x="1553105" y="1010964"/>
                    <a:pt x="1555751" y="55758"/>
                  </a:cubicBezTo>
                  <a:close/>
                </a:path>
              </a:pathLst>
            </a:custGeom>
            <a:gradFill flip="none" rotWithShape="1">
              <a:gsLst>
                <a:gs pos="2000">
                  <a:srgbClr val="825F93">
                    <a:alpha val="50000"/>
                    <a:lumMod val="98000"/>
                  </a:srgbClr>
                </a:gs>
                <a:gs pos="100000">
                  <a:srgbClr val="F8F8F8">
                    <a:alpha val="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grpSp>
      <p:sp>
        <p:nvSpPr>
          <p:cNvPr id="11" name="文字方塊 10">
            <a:extLst>
              <a:ext uri="{FF2B5EF4-FFF2-40B4-BE49-F238E27FC236}">
                <a16:creationId xmlns:a16="http://schemas.microsoft.com/office/drawing/2014/main" id="{EEBF030D-C646-4335-B02E-D86F34054B69}"/>
              </a:ext>
            </a:extLst>
          </p:cNvPr>
          <p:cNvSpPr txBox="1"/>
          <p:nvPr/>
        </p:nvSpPr>
        <p:spPr>
          <a:xfrm>
            <a:off x="5343774" y="1291639"/>
            <a:ext cx="2011154"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solidFill>
                  <a:schemeClr val="bg1"/>
                </a:solidFill>
                <a:latin typeface="Arial" panose="020B0604020202020204" pitchFamily="34" charset="0"/>
                <a:ea typeface="微軟正黑體" panose="020B0604030504040204" pitchFamily="34" charset="-120"/>
                <a:sym typeface="Arial" panose="020B0604020202020204" pitchFamily="34" charset="0"/>
              </a:rPr>
              <a:t>TS-233</a:t>
            </a:r>
            <a:r>
              <a:rPr lang="en-US" sz="2400" b="1">
                <a:solidFill>
                  <a:schemeClr val="bg1"/>
                </a:solidFill>
                <a:latin typeface="Arial" panose="020B0604020202020204" pitchFamily="34" charset="0"/>
                <a:ea typeface="微軟正黑體" panose="020B0604030504040204" pitchFamily="34" charset="-120"/>
                <a:sym typeface="Arial" panose="020B0604020202020204" pitchFamily="34" charset="0"/>
              </a:rPr>
              <a:t> </a:t>
            </a:r>
          </a:p>
          <a:p>
            <a:pPr>
              <a:lnSpc>
                <a:spcPct val="150000"/>
              </a:lnSpc>
            </a:pPr>
            <a:r>
              <a:rPr lang="en-US" sz="1800" err="1">
                <a:solidFill>
                  <a:schemeClr val="bg1"/>
                </a:solidFill>
                <a:latin typeface="Arial" panose="020B0604020202020204" pitchFamily="34" charset="0"/>
                <a:ea typeface="微軟正黑體" panose="020B0604030504040204" pitchFamily="34" charset="-120"/>
                <a:sym typeface="Arial" panose="020B0604020202020204" pitchFamily="34" charset="0"/>
              </a:rPr>
              <a:t>家庭用戶</a:t>
            </a:r>
            <a:r>
              <a:rPr lang="en-US" sz="1800">
                <a:solidFill>
                  <a:schemeClr val="bg1"/>
                </a:solidFill>
                <a:latin typeface="Arial" panose="020B0604020202020204" pitchFamily="34" charset="0"/>
                <a:ea typeface="微軟正黑體" panose="020B0604030504040204" pitchFamily="34" charset="-120"/>
                <a:sym typeface="Arial" panose="020B0604020202020204" pitchFamily="34" charset="0"/>
              </a:rPr>
              <a:t> </a:t>
            </a:r>
          </a:p>
          <a:p>
            <a:r>
              <a:rPr lang="en-US" sz="1800" err="1">
                <a:solidFill>
                  <a:schemeClr val="bg1"/>
                </a:solidFill>
                <a:latin typeface="Arial" panose="020B0604020202020204" pitchFamily="34" charset="0"/>
                <a:ea typeface="微軟正黑體" panose="020B0604030504040204" pitchFamily="34" charset="-120"/>
                <a:sym typeface="Arial" panose="020B0604020202020204" pitchFamily="34" charset="0"/>
              </a:rPr>
              <a:t>中小企業</a:t>
            </a:r>
            <a:endParaRPr lang="en-US" sz="11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13" name="圖形 12">
            <a:extLst>
              <a:ext uri="{FF2B5EF4-FFF2-40B4-BE49-F238E27FC236}">
                <a16:creationId xmlns:a16="http://schemas.microsoft.com/office/drawing/2014/main" id="{FEFCBDB7-8B2E-4C68-AC0E-A08373B8E9D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389446" y="2717800"/>
            <a:ext cx="818741" cy="818741"/>
          </a:xfrm>
          <a:prstGeom prst="rect">
            <a:avLst/>
          </a:prstGeom>
        </p:spPr>
      </p:pic>
      <p:pic>
        <p:nvPicPr>
          <p:cNvPr id="17" name="圖形 16">
            <a:extLst>
              <a:ext uri="{FF2B5EF4-FFF2-40B4-BE49-F238E27FC236}">
                <a16:creationId xmlns:a16="http://schemas.microsoft.com/office/drawing/2014/main" id="{D7815EAB-AD05-4E3C-9606-10F76897E0C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432224" y="2699984"/>
            <a:ext cx="818741" cy="818741"/>
          </a:xfrm>
          <a:prstGeom prst="rect">
            <a:avLst/>
          </a:prstGeom>
        </p:spPr>
      </p:pic>
    </p:spTree>
    <p:extLst>
      <p:ext uri="{BB962C8B-B14F-4D97-AF65-F5344CB8AC3E}">
        <p14:creationId xmlns:p14="http://schemas.microsoft.com/office/powerpoint/2010/main" val="1530988920"/>
      </p:ext>
    </p:extLst>
  </p:cSld>
  <p:clrMapOvr>
    <a:masterClrMapping/>
  </p:clrMapOvr>
  <p:transition spd="slow">
    <p:fade thruBlk="1"/>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p:txBody>
          <a:bodyPr/>
          <a:lstStyle/>
          <a:p>
            <a:r>
              <a:rPr lang="zh-TW" altLang="en-US">
                <a:latin typeface="Arial" panose="020B0604020202020204" pitchFamily="34" charset="0"/>
                <a:cs typeface="Arial"/>
                <a:sym typeface="Arial" panose="020B0604020202020204" pitchFamily="34" charset="0"/>
              </a:rPr>
              <a:t>NAS應用場景</a:t>
            </a:r>
          </a:p>
        </p:txBody>
      </p:sp>
      <p:pic>
        <p:nvPicPr>
          <p:cNvPr id="5" name="圖片 6">
            <a:extLst>
              <a:ext uri="{FF2B5EF4-FFF2-40B4-BE49-F238E27FC236}">
                <a16:creationId xmlns:a16="http://schemas.microsoft.com/office/drawing/2014/main" id="{AA84F768-7912-480C-9BB0-995A5929B0C7}"/>
              </a:ext>
            </a:extLst>
          </p:cNvPr>
          <p:cNvPicPr>
            <a:picLocks noChangeAspect="1"/>
          </p:cNvPicPr>
          <p:nvPr/>
        </p:nvPicPr>
        <p:blipFill>
          <a:blip r:embed="rId3"/>
          <a:srcRect t="70" b="70"/>
          <a:stretch/>
        </p:blipFill>
        <p:spPr>
          <a:xfrm>
            <a:off x="1878939" y="1230862"/>
            <a:ext cx="2458687" cy="1635851"/>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7" name="圖片 7">
            <a:extLst>
              <a:ext uri="{FF2B5EF4-FFF2-40B4-BE49-F238E27FC236}">
                <a16:creationId xmlns:a16="http://schemas.microsoft.com/office/drawing/2014/main" id="{92EF92F1-EA43-4B6C-BA1C-0B6A3B51F30E}"/>
              </a:ext>
            </a:extLst>
          </p:cNvPr>
          <p:cNvPicPr>
            <a:picLocks noChangeAspect="1"/>
          </p:cNvPicPr>
          <p:nvPr/>
        </p:nvPicPr>
        <p:blipFill>
          <a:blip r:embed="rId4"/>
          <a:srcRect l="9576" r="9576"/>
          <a:stretch/>
        </p:blipFill>
        <p:spPr>
          <a:xfrm>
            <a:off x="4852533" y="1230862"/>
            <a:ext cx="2458687" cy="1620021"/>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8" name="圖片 9">
            <a:extLst>
              <a:ext uri="{FF2B5EF4-FFF2-40B4-BE49-F238E27FC236}">
                <a16:creationId xmlns:a16="http://schemas.microsoft.com/office/drawing/2014/main" id="{E3CDD758-B509-4CF9-915C-C8247350A3C6}"/>
              </a:ext>
            </a:extLst>
          </p:cNvPr>
          <p:cNvPicPr>
            <a:picLocks noChangeAspect="1"/>
          </p:cNvPicPr>
          <p:nvPr/>
        </p:nvPicPr>
        <p:blipFill>
          <a:blip r:embed="rId5"/>
          <a:srcRect l="169" r="169"/>
          <a:stretch/>
        </p:blipFill>
        <p:spPr>
          <a:xfrm>
            <a:off x="1888792" y="3154254"/>
            <a:ext cx="2458687" cy="1643717"/>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10" name="圖片 11">
            <a:extLst>
              <a:ext uri="{FF2B5EF4-FFF2-40B4-BE49-F238E27FC236}">
                <a16:creationId xmlns:a16="http://schemas.microsoft.com/office/drawing/2014/main" id="{75DB77F9-0AF4-491E-A758-9F463C78FDD5}"/>
              </a:ext>
            </a:extLst>
          </p:cNvPr>
          <p:cNvPicPr>
            <a:picLocks noChangeAspect="1"/>
          </p:cNvPicPr>
          <p:nvPr/>
        </p:nvPicPr>
        <p:blipFill>
          <a:blip r:embed="rId6"/>
          <a:srcRect t="756" b="756"/>
          <a:stretch/>
        </p:blipFill>
        <p:spPr>
          <a:xfrm>
            <a:off x="4852533" y="3154254"/>
            <a:ext cx="2458687" cy="1616492"/>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sp>
        <p:nvSpPr>
          <p:cNvPr id="2" name="矩形 1">
            <a:extLst>
              <a:ext uri="{FF2B5EF4-FFF2-40B4-BE49-F238E27FC236}">
                <a16:creationId xmlns:a16="http://schemas.microsoft.com/office/drawing/2014/main" id="{CFC8A4B6-4578-4EA2-8160-744A46ECFCC2}"/>
              </a:ext>
            </a:extLst>
          </p:cNvPr>
          <p:cNvSpPr/>
          <p:nvPr/>
        </p:nvSpPr>
        <p:spPr>
          <a:xfrm>
            <a:off x="1878939" y="2210204"/>
            <a:ext cx="2467263" cy="656509"/>
          </a:xfrm>
          <a:prstGeom prst="rect">
            <a:avLst/>
          </a:prstGeom>
          <a:gradFill>
            <a:gsLst>
              <a:gs pos="0">
                <a:srgbClr val="2D1633">
                  <a:alpha val="0"/>
                </a:srgbClr>
              </a:gs>
              <a:gs pos="57000">
                <a:srgbClr val="2D1633">
                  <a:alpha val="95000"/>
                </a:srgbClr>
              </a:gs>
            </a:gsLst>
            <a:lin ang="54007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12" name="矩形 11">
            <a:extLst>
              <a:ext uri="{FF2B5EF4-FFF2-40B4-BE49-F238E27FC236}">
                <a16:creationId xmlns:a16="http://schemas.microsoft.com/office/drawing/2014/main" id="{92F78021-336C-4E1B-9AF9-CE9A93F28076}"/>
              </a:ext>
            </a:extLst>
          </p:cNvPr>
          <p:cNvSpPr/>
          <p:nvPr/>
        </p:nvSpPr>
        <p:spPr>
          <a:xfrm>
            <a:off x="1888995" y="4141462"/>
            <a:ext cx="2457207" cy="656509"/>
          </a:xfrm>
          <a:prstGeom prst="rect">
            <a:avLst/>
          </a:prstGeom>
          <a:gradFill>
            <a:gsLst>
              <a:gs pos="0">
                <a:srgbClr val="2D1633">
                  <a:alpha val="0"/>
                </a:srgbClr>
              </a:gs>
              <a:gs pos="57000">
                <a:srgbClr val="2D1633">
                  <a:alpha val="95000"/>
                </a:srgbClr>
              </a:gs>
            </a:gsLst>
            <a:lin ang="54007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14" name="矩形 13">
            <a:extLst>
              <a:ext uri="{FF2B5EF4-FFF2-40B4-BE49-F238E27FC236}">
                <a16:creationId xmlns:a16="http://schemas.microsoft.com/office/drawing/2014/main" id="{57335B15-3AC5-4C3F-A0DC-107F0188431C}"/>
              </a:ext>
            </a:extLst>
          </p:cNvPr>
          <p:cNvSpPr/>
          <p:nvPr/>
        </p:nvSpPr>
        <p:spPr>
          <a:xfrm>
            <a:off x="4854013" y="2210204"/>
            <a:ext cx="2457207" cy="656509"/>
          </a:xfrm>
          <a:prstGeom prst="rect">
            <a:avLst/>
          </a:prstGeom>
          <a:gradFill>
            <a:gsLst>
              <a:gs pos="0">
                <a:srgbClr val="2D1633">
                  <a:alpha val="0"/>
                </a:srgbClr>
              </a:gs>
              <a:gs pos="57000">
                <a:srgbClr val="2D1633">
                  <a:alpha val="95000"/>
                </a:srgbClr>
              </a:gs>
            </a:gsLst>
            <a:lin ang="54007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15" name="矩形 14">
            <a:extLst>
              <a:ext uri="{FF2B5EF4-FFF2-40B4-BE49-F238E27FC236}">
                <a16:creationId xmlns:a16="http://schemas.microsoft.com/office/drawing/2014/main" id="{4169313C-E0D0-4FAE-A43D-1C02F681E846}"/>
              </a:ext>
            </a:extLst>
          </p:cNvPr>
          <p:cNvSpPr/>
          <p:nvPr/>
        </p:nvSpPr>
        <p:spPr>
          <a:xfrm>
            <a:off x="4854013" y="4141462"/>
            <a:ext cx="2457207" cy="656509"/>
          </a:xfrm>
          <a:prstGeom prst="rect">
            <a:avLst/>
          </a:prstGeom>
          <a:gradFill>
            <a:gsLst>
              <a:gs pos="0">
                <a:srgbClr val="2D1633">
                  <a:alpha val="0"/>
                </a:srgbClr>
              </a:gs>
              <a:gs pos="57000">
                <a:srgbClr val="2D1633">
                  <a:alpha val="95000"/>
                </a:srgbClr>
              </a:gs>
            </a:gsLst>
            <a:lin ang="54007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16" name="文字方塊 15">
            <a:extLst>
              <a:ext uri="{FF2B5EF4-FFF2-40B4-BE49-F238E27FC236}">
                <a16:creationId xmlns:a16="http://schemas.microsoft.com/office/drawing/2014/main" id="{8B0723ED-BDEB-465B-B049-82DBF5A25335}"/>
              </a:ext>
            </a:extLst>
          </p:cNvPr>
          <p:cNvSpPr txBox="1"/>
          <p:nvPr/>
        </p:nvSpPr>
        <p:spPr>
          <a:xfrm>
            <a:off x="1888792" y="2542916"/>
            <a:ext cx="244735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600" err="1">
                <a:solidFill>
                  <a:schemeClr val="bg1"/>
                </a:solidFill>
                <a:latin typeface="Arial" panose="020B0604020202020204" pitchFamily="34" charset="0"/>
                <a:ea typeface="微軟正黑體" panose="020B0604030504040204" pitchFamily="34" charset="-120"/>
                <a:sym typeface="Arial" panose="020B0604020202020204" pitchFamily="34" charset="0"/>
              </a:rPr>
              <a:t>照片儲存AI管理</a:t>
            </a:r>
            <a:endParaRPr lang="en-US" altLang="zh-TW" sz="16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9" name="文字方塊 8">
            <a:extLst>
              <a:ext uri="{FF2B5EF4-FFF2-40B4-BE49-F238E27FC236}">
                <a16:creationId xmlns:a16="http://schemas.microsoft.com/office/drawing/2014/main" id="{82A4D7A4-8309-46D8-AD43-D56C99CE2D8D}"/>
              </a:ext>
            </a:extLst>
          </p:cNvPr>
          <p:cNvSpPr txBox="1"/>
          <p:nvPr/>
        </p:nvSpPr>
        <p:spPr>
          <a:xfrm>
            <a:off x="4895767" y="2542916"/>
            <a:ext cx="237221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600" err="1">
                <a:solidFill>
                  <a:schemeClr val="bg1"/>
                </a:solidFill>
                <a:latin typeface="Arial" panose="020B0604020202020204" pitchFamily="34" charset="0"/>
                <a:ea typeface="微軟正黑體" panose="020B0604030504040204" pitchFamily="34" charset="-120"/>
                <a:sym typeface="Arial" panose="020B0604020202020204" pitchFamily="34" charset="0"/>
              </a:rPr>
              <a:t>自媒體資料儲存</a:t>
            </a:r>
            <a:endParaRPr lang="en-US" altLang="zh-TW" sz="16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1" name="文字方塊 10">
            <a:extLst>
              <a:ext uri="{FF2B5EF4-FFF2-40B4-BE49-F238E27FC236}">
                <a16:creationId xmlns:a16="http://schemas.microsoft.com/office/drawing/2014/main" id="{7BF8B8B4-9CF7-48FC-8E39-323F4F9646C5}"/>
              </a:ext>
            </a:extLst>
          </p:cNvPr>
          <p:cNvSpPr txBox="1"/>
          <p:nvPr/>
        </p:nvSpPr>
        <p:spPr>
          <a:xfrm>
            <a:off x="2307287" y="4440367"/>
            <a:ext cx="169904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600" err="1">
                <a:solidFill>
                  <a:schemeClr val="bg1"/>
                </a:solidFill>
                <a:latin typeface="Arial" panose="020B0604020202020204" pitchFamily="34" charset="0"/>
                <a:ea typeface="微軟正黑體" panose="020B0604030504040204" pitchFamily="34" charset="-120"/>
                <a:sym typeface="Arial" panose="020B0604020202020204" pitchFamily="34" charset="0"/>
              </a:rPr>
              <a:t>智慧監控</a:t>
            </a:r>
            <a:endParaRPr lang="en-US" altLang="zh-TW" sz="16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3" name="文字方塊 12">
            <a:extLst>
              <a:ext uri="{FF2B5EF4-FFF2-40B4-BE49-F238E27FC236}">
                <a16:creationId xmlns:a16="http://schemas.microsoft.com/office/drawing/2014/main" id="{F02BCF1E-4EE5-4B2F-A687-7C48870DCEA1}"/>
              </a:ext>
            </a:extLst>
          </p:cNvPr>
          <p:cNvSpPr txBox="1"/>
          <p:nvPr/>
        </p:nvSpPr>
        <p:spPr>
          <a:xfrm>
            <a:off x="5050526" y="4440367"/>
            <a:ext cx="20627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600" err="1">
                <a:solidFill>
                  <a:schemeClr val="bg1"/>
                </a:solidFill>
                <a:latin typeface="Arial" panose="020B0604020202020204" pitchFamily="34" charset="0"/>
                <a:ea typeface="微軟正黑體" panose="020B0604030504040204" pitchFamily="34" charset="-120"/>
                <a:sym typeface="Arial" panose="020B0604020202020204" pitchFamily="34" charset="0"/>
              </a:rPr>
              <a:t>多媒體串流播放</a:t>
            </a:r>
            <a:endParaRPr lang="en-US" altLang="zh-TW" sz="16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413774106"/>
      </p:ext>
    </p:extLst>
  </p:cSld>
  <p:clrMapOvr>
    <a:masterClrMapping/>
  </p:clrMapOvr>
  <p:transition spd="slow">
    <p:fade thruBlk="1"/>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473"/>
        <p:cNvGrpSpPr/>
        <p:nvPr/>
      </p:nvGrpSpPr>
      <p:grpSpPr>
        <a:xfrm>
          <a:off x="0" y="0"/>
          <a:ext cx="0" cy="0"/>
          <a:chOff x="0" y="0"/>
          <a:chExt cx="0" cy="0"/>
        </a:xfrm>
      </p:grpSpPr>
      <p:pic>
        <p:nvPicPr>
          <p:cNvPr id="474" name="Google Shape;474;p43" hidden="1"/>
          <p:cNvPicPr preferRelativeResize="0"/>
          <p:nvPr/>
        </p:nvPicPr>
        <p:blipFill rotWithShape="1">
          <a:blip r:embed="rId3">
            <a:alphaModFix/>
          </a:blip>
          <a:srcRect r="11512"/>
          <a:stretch/>
        </p:blipFill>
        <p:spPr>
          <a:xfrm>
            <a:off x="-212250" y="-84850"/>
            <a:ext cx="4645202" cy="5249700"/>
          </a:xfrm>
          <a:prstGeom prst="rect">
            <a:avLst/>
          </a:prstGeom>
          <a:noFill/>
          <a:ln>
            <a:noFill/>
          </a:ln>
        </p:spPr>
      </p:pic>
      <p:sp>
        <p:nvSpPr>
          <p:cNvPr id="476" name="Google Shape;476;p43" hidden="1"/>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zh-TW" altLang="en-US">
                <a:latin typeface="Arial" panose="020B0604020202020204" pitchFamily="34" charset="0"/>
                <a:sym typeface="Arial" panose="020B0604020202020204" pitchFamily="34" charset="0"/>
              </a:rPr>
              <a:t>感謝觀看此簡報</a:t>
            </a:r>
          </a:p>
        </p:txBody>
      </p:sp>
      <p:sp>
        <p:nvSpPr>
          <p:cNvPr id="477" name="Google Shape;477;p43" hidden="1"/>
          <p:cNvSpPr txBox="1">
            <a:spLocks noGrp="1"/>
          </p:cNvSpPr>
          <p:nvPr>
            <p:ph type="subTitle" idx="4294967295"/>
          </p:nvPr>
        </p:nvSpPr>
        <p:spPr>
          <a:xfrm>
            <a:off x="5524500" y="2714625"/>
            <a:ext cx="3619500" cy="712788"/>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US" altLang="zh-TW">
                <a:latin typeface="Arial" panose="020B0604020202020204" pitchFamily="34" charset="0"/>
                <a:ea typeface="微軟正黑體" panose="020B0604030504040204" pitchFamily="34" charset="-120"/>
                <a:sym typeface="Arial" panose="020B0604020202020204" pitchFamily="34" charset="0"/>
              </a:rPr>
              <a:t>QNAP PM Jerry</a:t>
            </a:r>
            <a:endParaRPr lang="en-US">
              <a:latin typeface="Arial" panose="020B0604020202020204" pitchFamily="34" charset="0"/>
              <a:ea typeface="微軟正黑體" panose="020B0604030504040204" pitchFamily="34" charset="-120"/>
              <a:sym typeface="Arial" panose="020B0604020202020204" pitchFamily="34" charset="0"/>
            </a:endParaRPr>
          </a:p>
        </p:txBody>
      </p:sp>
      <p:sp>
        <p:nvSpPr>
          <p:cNvPr id="6" name="文字方塊 5" hidden="1">
            <a:extLst>
              <a:ext uri="{FF2B5EF4-FFF2-40B4-BE49-F238E27FC236}">
                <a16:creationId xmlns:a16="http://schemas.microsoft.com/office/drawing/2014/main" id="{4CEEAFD6-19F0-4921-AF18-02CBBAFE85C0}"/>
              </a:ext>
            </a:extLst>
          </p:cNvPr>
          <p:cNvSpPr txBox="1"/>
          <p:nvPr/>
        </p:nvSpPr>
        <p:spPr>
          <a:xfrm>
            <a:off x="2597177" y="4580879"/>
            <a:ext cx="3563813" cy="253916"/>
          </a:xfrm>
          <a:prstGeom prst="rect">
            <a:avLst/>
          </a:prstGeom>
          <a:noFill/>
        </p:spPr>
        <p:txBody>
          <a:bodyPr wrap="square" lIns="68580" tIns="34290" rIns="68580" bIns="34290" rtlCol="0">
            <a:spAutoFit/>
          </a:bodyPr>
          <a:lstStyle/>
          <a:p>
            <a:r>
              <a:rPr lang="en-US" altLang="zh-TW" sz="600">
                <a:solidFill>
                  <a:srgbClr val="296876"/>
                </a:solidFill>
                <a:latin typeface="Arial" panose="020B0604020202020204" pitchFamily="34" charset="0"/>
                <a:ea typeface="微軟正黑體" panose="020B0604030504040204" pitchFamily="34" charset="-120"/>
                <a:sym typeface="Arial" panose="020B0604020202020204" pitchFamily="34" charset="0"/>
              </a:rPr>
              <a:t>©2021</a:t>
            </a:r>
            <a:r>
              <a:rPr lang="zh-TW" altLang="en-US" sz="600">
                <a:solidFill>
                  <a:srgbClr val="296876"/>
                </a:solidFill>
                <a:latin typeface="Arial" panose="020B0604020202020204" pitchFamily="34" charset="0"/>
                <a:ea typeface="微軟正黑體" panose="020B0604030504040204" pitchFamily="34" charset="-120"/>
                <a:sym typeface="Arial" panose="020B0604020202020204" pitchFamily="34" charset="0"/>
              </a:rPr>
              <a:t>著作權為威聯通科技股份有限公司所有。威聯通科技並保留所有權利。威聯通科技股份有限公司所使用或註冊之商標或標章。檔案中所提及之產品及公司名稱可能為其他公司所有之商標</a:t>
            </a:r>
          </a:p>
        </p:txBody>
      </p:sp>
    </p:spTree>
  </p:cSld>
  <p:clrMapOvr>
    <a:masterClrMapping/>
  </p:clrMapOvr>
  <p:transition spd="slow">
    <p:fade thruBlk="1"/>
  </p:transition>
</p:sld>
</file>

<file path=ppt/tags/tag1.xml><?xml version="1.0" encoding="utf-8"?>
<p:tagLst xmlns:a="http://schemas.openxmlformats.org/drawingml/2006/main" xmlns:r="http://schemas.openxmlformats.org/officeDocument/2006/relationships" xmlns:p="http://schemas.openxmlformats.org/presentationml/2006/main">
  <p:tag name="ISLIDE.GUIDESSETTING" val="{&quot;Id&quot;:&quot;GuidesStyle_Normal&quot;,&quot;Name&quot;:&quot;正常&quot;,&quot;Kind&quot;:&quot;System&quot;,&quot;OldGuidesSetting&quot;:{&quot;HeaderHeight&quot;:15.0,&quot;FooterHeight&quot;:9.0,&quot;SideMargin&quot;:5.5,&quot;TopMargin&quot;:0.0,&quot;BottomMargin&quot;:0.0,&quot;IntervalMargin&quot;:1.5}}"/>
</p:tagLst>
</file>

<file path=ppt/theme/theme1.xml><?xml version="1.0" encoding="utf-8"?>
<a:theme xmlns:a="http://schemas.openxmlformats.org/drawingml/2006/main" name="The Use of AI in Marketing by Slidesgo">
  <a:themeElements>
    <a:clrScheme name="Simple Light">
      <a:dk1>
        <a:srgbClr val="191919"/>
      </a:dk1>
      <a:lt1>
        <a:srgbClr val="FFFFFF"/>
      </a:lt1>
      <a:dk2>
        <a:srgbClr val="E8E8E8"/>
      </a:dk2>
      <a:lt2>
        <a:srgbClr val="FFFFFF"/>
      </a:lt2>
      <a:accent1>
        <a:srgbClr val="0445FF"/>
      </a:accent1>
      <a:accent2>
        <a:srgbClr val="F2CEFF"/>
      </a:accent2>
      <a:accent3>
        <a:srgbClr val="8DF1FF"/>
      </a:accent3>
      <a:accent4>
        <a:srgbClr val="FFFFFF"/>
      </a:accent4>
      <a:accent5>
        <a:srgbClr val="FFFFFF"/>
      </a:accent5>
      <a:accent6>
        <a:srgbClr val="FFFFFF"/>
      </a:accent6>
      <a:hlink>
        <a:srgbClr val="191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7174</Words>
  <Application>Microsoft Office PowerPoint</Application>
  <PresentationFormat>如螢幕大小 (16:9)</PresentationFormat>
  <Paragraphs>426</Paragraphs>
  <Slides>47</Slides>
  <Notes>37</Notes>
  <HiddenSlides>0</HiddenSlides>
  <MMClips>0</MMClips>
  <ScaleCrop>false</ScaleCrop>
  <HeadingPairs>
    <vt:vector size="6" baseType="variant">
      <vt:variant>
        <vt:lpstr>使用字型</vt:lpstr>
      </vt:variant>
      <vt:variant>
        <vt:i4>7</vt:i4>
      </vt:variant>
      <vt:variant>
        <vt:lpstr>佈景主題</vt:lpstr>
      </vt:variant>
      <vt:variant>
        <vt:i4>1</vt:i4>
      </vt:variant>
      <vt:variant>
        <vt:lpstr>投影片標題</vt:lpstr>
      </vt:variant>
      <vt:variant>
        <vt:i4>47</vt:i4>
      </vt:variant>
    </vt:vector>
  </HeadingPairs>
  <TitlesOfParts>
    <vt:vector size="55" baseType="lpstr">
      <vt:lpstr>Calibri</vt:lpstr>
      <vt:lpstr>微軟正黑體</vt:lpstr>
      <vt:lpstr>Arial</vt:lpstr>
      <vt:lpstr>Orbitron Black</vt:lpstr>
      <vt:lpstr>Darker Grotesque</vt:lpstr>
      <vt:lpstr>Taipei Sans TC Beta Light</vt:lpstr>
      <vt:lpstr>Arial,Sans-Serif</vt:lpstr>
      <vt:lpstr>The Use of AI in Marketing by Slidesgo</vt:lpstr>
      <vt:lpstr>PowerPoint 簡報</vt:lpstr>
      <vt:lpstr>TS-233 NAS特色</vt:lpstr>
      <vt:lpstr>介紹內容</vt:lpstr>
      <vt:lpstr>你也有這樣的困擾?</vt:lpstr>
      <vt:lpstr>QNAP NAS解決你的困擾</vt:lpstr>
      <vt:lpstr>搭載全新QTS 5.0 NAS作業系統</vt:lpstr>
      <vt:lpstr>效能實測 - 10GB大檔案傳輸</vt:lpstr>
      <vt:lpstr>天生擁有NPU AI加速 (Neural network Processing Unit) 神經網路處理器 </vt:lpstr>
      <vt:lpstr>TS-233 硬體介紹</vt:lpstr>
      <vt:lpstr>TS-233硬體規格簡介</vt:lpstr>
      <vt:lpstr>TS-233 尺寸與I/O</vt:lpstr>
      <vt:lpstr>TS-233 硬體規格表</vt:lpstr>
      <vt:lpstr>NAS硬碟安裝</vt:lpstr>
      <vt:lpstr>TS-233 安裝2.5/3.5吋磁碟</vt:lpstr>
      <vt:lpstr>NAS安裝初始化</vt:lpstr>
      <vt:lpstr>NAS快速安裝</vt:lpstr>
      <vt:lpstr>myQNAPcloud Link遠端連線服務</vt:lpstr>
      <vt:lpstr>支援高速VPN WireGuard解決方案</vt:lpstr>
      <vt:lpstr>HBS3 資料保護/同步/還原 </vt:lpstr>
      <vt:lpstr>HBS3 備份策略三步驟</vt:lpstr>
      <vt:lpstr>HBS3 多雲備份， 異地備援同步，資料復原</vt:lpstr>
      <vt:lpstr>Snapshots快照</vt:lpstr>
      <vt:lpstr>DA Drive Analyzer 磁碟故障預測</vt:lpstr>
      <vt:lpstr>DA Drive Analyzer磁碟故障預測</vt:lpstr>
      <vt:lpstr>資安防護</vt:lpstr>
      <vt:lpstr>資安防護</vt:lpstr>
      <vt:lpstr>QuMagie 照片智慧收納分享 </vt:lpstr>
      <vt:lpstr>QuMagie</vt:lpstr>
      <vt:lpstr>LIVE DEMO</vt:lpstr>
      <vt:lpstr>檔案管理方案</vt:lpstr>
      <vt:lpstr>Qfile 隨身攜帶海量資料</vt:lpstr>
      <vt:lpstr>Qsirch 全文檢索搜尋工具</vt:lpstr>
      <vt:lpstr>Qfiling 自動歸檔</vt:lpstr>
      <vt:lpstr>QVR Elite 安全監控方案</vt:lpstr>
      <vt:lpstr>QVR Elite智慧安全監控方案</vt:lpstr>
      <vt:lpstr>相容於為數龐大的攝影機型號</vt:lpstr>
      <vt:lpstr>統合式介面同時監看與回放</vt:lpstr>
      <vt:lpstr>針對行動與家用使用環境設計的 全新監控用戶端</vt:lpstr>
      <vt:lpstr>影音媒體串流</vt:lpstr>
      <vt:lpstr>影音媒體串流</vt:lpstr>
      <vt:lpstr>Qmiix</vt:lpstr>
      <vt:lpstr>Qmiix 跨平台工作流自動化解決方案</vt:lpstr>
      <vt:lpstr>Qsync</vt:lpstr>
      <vt:lpstr>App Center</vt:lpstr>
      <vt:lpstr>建議採購的用戶</vt:lpstr>
      <vt:lpstr>NAS應用場景</vt:lpstr>
      <vt:lpstr>感謝觀看此簡報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TS-x33系列 NPU AI加速NAS</dc:title>
  <dc:creator>Lucas Lin</dc:creator>
  <cp:lastModifiedBy>Lucas Lin 林彥呈</cp:lastModifiedBy>
  <cp:revision>1</cp:revision>
  <dcterms:modified xsi:type="dcterms:W3CDTF">2022-02-15T07:52:32Z</dcterms:modified>
</cp:coreProperties>
</file>