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5" r:id="rId1"/>
  </p:sldMasterIdLst>
  <p:notesMasterIdLst>
    <p:notesMasterId r:id="rId27"/>
  </p:notesMasterIdLst>
  <p:sldIdLst>
    <p:sldId id="256" r:id="rId2"/>
    <p:sldId id="344" r:id="rId3"/>
    <p:sldId id="345" r:id="rId4"/>
    <p:sldId id="325" r:id="rId5"/>
    <p:sldId id="336" r:id="rId6"/>
    <p:sldId id="327" r:id="rId7"/>
    <p:sldId id="339" r:id="rId8"/>
    <p:sldId id="347" r:id="rId9"/>
    <p:sldId id="337" r:id="rId10"/>
    <p:sldId id="340" r:id="rId11"/>
    <p:sldId id="348" r:id="rId12"/>
    <p:sldId id="338" r:id="rId13"/>
    <p:sldId id="342" r:id="rId14"/>
    <p:sldId id="343" r:id="rId15"/>
    <p:sldId id="351" r:id="rId16"/>
    <p:sldId id="335" r:id="rId17"/>
    <p:sldId id="328" r:id="rId18"/>
    <p:sldId id="329" r:id="rId19"/>
    <p:sldId id="330" r:id="rId20"/>
    <p:sldId id="331" r:id="rId21"/>
    <p:sldId id="332" r:id="rId22"/>
    <p:sldId id="350" r:id="rId23"/>
    <p:sldId id="334" r:id="rId24"/>
    <p:sldId id="352" r:id="rId25"/>
    <p:sldId id="353" r:id="rId26"/>
  </p:sldIdLst>
  <p:sldSz cx="9144000" cy="5143500" type="screen16x9"/>
  <p:notesSz cx="7099300" cy="10234613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Office" initials="O" lastIdx="1" clrIdx="0">
    <p:extLst/>
  </p:cmAuthor>
  <p:cmAuthor id="2" name="Office" initials="O [2]" lastIdx="1" clrIdx="1">
    <p:extLst/>
  </p:cmAuthor>
  <p:cmAuthor id="3" name="Office" initials="O [3]" lastIdx="1" clrIdx="2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66CC"/>
    <a:srgbClr val="CCECFF"/>
    <a:srgbClr val="009999"/>
    <a:srgbClr val="00CC99"/>
    <a:srgbClr val="3773E3"/>
    <a:srgbClr val="66CCFF"/>
    <a:srgbClr val="99CCFF"/>
    <a:srgbClr val="B450FF"/>
    <a:srgbClr val="CCFFFF"/>
    <a:srgbClr val="37A3A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830" autoAdjust="0"/>
    <p:restoredTop sz="90859"/>
  </p:normalViewPr>
  <p:slideViewPr>
    <p:cSldViewPr>
      <p:cViewPr>
        <p:scale>
          <a:sx n="80" d="100"/>
          <a:sy n="80" d="100"/>
        </p:scale>
        <p:origin x="-912" y="-288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8" d="100"/>
        <a:sy n="68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>
            <a:spLocks noGrp="1" noRot="1" noChangeAspect="1"/>
          </p:cNvSpPr>
          <p:nvPr>
            <p:ph type="sldImg" idx="2"/>
          </p:nvPr>
        </p:nvSpPr>
        <p:spPr>
          <a:xfrm>
            <a:off x="141288" y="768350"/>
            <a:ext cx="6818312" cy="383698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4" name="Shape 4"/>
          <p:cNvSpPr txBox="1">
            <a:spLocks noGrp="1"/>
          </p:cNvSpPr>
          <p:nvPr>
            <p:ph type="body" idx="1"/>
          </p:nvPr>
        </p:nvSpPr>
        <p:spPr>
          <a:xfrm>
            <a:off x="709931" y="4861441"/>
            <a:ext cx="5679439" cy="4605576"/>
          </a:xfrm>
          <a:prstGeom prst="rect">
            <a:avLst/>
          </a:prstGeom>
          <a:noFill/>
          <a:ln>
            <a:noFill/>
          </a:ln>
        </p:spPr>
        <p:txBody>
          <a:bodyPr wrap="square" lIns="99032" tIns="99032" rIns="99032" bIns="99032" anchor="t" anchorCtr="0"/>
          <a:lstStyle>
            <a:lvl1pPr marL="69850" marR="0" lvl="0" indent="0" algn="l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●"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527050" marR="0" lvl="1" indent="0" algn="l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○"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84250" marR="0" lvl="2" indent="0" algn="l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■"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441450" marR="0" lvl="3" indent="0" algn="l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●"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98650" marR="0" lvl="4" indent="0" algn="l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○"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355850" marR="0" lvl="5" indent="0" algn="l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■"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813050" marR="0" lvl="6" indent="0" algn="l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●"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70250" marR="0" lvl="7" indent="0" algn="l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○"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727450" marR="0" lvl="8" indent="0" algn="l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■"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84922934"/>
      </p:ext>
    </p:extLst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Shape 36"/>
          <p:cNvSpPr>
            <a:spLocks noGrp="1" noRot="1" noChangeAspect="1"/>
          </p:cNvSpPr>
          <p:nvPr>
            <p:ph type="sldImg" idx="2"/>
          </p:nvPr>
        </p:nvSpPr>
        <p:spPr>
          <a:xfrm>
            <a:off x="139700" y="768350"/>
            <a:ext cx="6819900" cy="383698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37" name="Shape 37"/>
          <p:cNvSpPr txBox="1">
            <a:spLocks noGrp="1"/>
          </p:cNvSpPr>
          <p:nvPr>
            <p:ph type="body" idx="1"/>
          </p:nvPr>
        </p:nvSpPr>
        <p:spPr>
          <a:xfrm>
            <a:off x="709931" y="4861441"/>
            <a:ext cx="5679439" cy="4605576"/>
          </a:xfrm>
          <a:prstGeom prst="rect">
            <a:avLst/>
          </a:prstGeom>
          <a:noFill/>
          <a:ln>
            <a:noFill/>
          </a:ln>
        </p:spPr>
        <p:txBody>
          <a:bodyPr wrap="square" lIns="99032" tIns="99032" rIns="99032" bIns="99032" anchor="t" anchorCtr="0">
            <a:noAutofit/>
          </a:bodyPr>
          <a:lstStyle/>
          <a:p>
            <a:pPr marL="0">
              <a:buSzPct val="25000"/>
              <a:buNone/>
            </a:pPr>
            <a:endParaRPr sz="3000"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139700" y="768350"/>
            <a:ext cx="6819900" cy="3836988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 dirty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139700" y="768350"/>
            <a:ext cx="6819900" cy="3836988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 dirty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139700" y="768350"/>
            <a:ext cx="6819900" cy="3836988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 dirty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5" name="Shape 455"/>
          <p:cNvSpPr>
            <a:spLocks noGrp="1" noRot="1" noChangeAspect="1"/>
          </p:cNvSpPr>
          <p:nvPr>
            <p:ph type="sldImg" idx="2"/>
          </p:nvPr>
        </p:nvSpPr>
        <p:spPr>
          <a:xfrm>
            <a:off x="139700" y="768350"/>
            <a:ext cx="6819900" cy="383698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456" name="Shape 456"/>
          <p:cNvSpPr txBox="1">
            <a:spLocks noGrp="1"/>
          </p:cNvSpPr>
          <p:nvPr>
            <p:ph type="body" idx="1"/>
          </p:nvPr>
        </p:nvSpPr>
        <p:spPr>
          <a:xfrm>
            <a:off x="709931" y="4861441"/>
            <a:ext cx="5679439" cy="4605576"/>
          </a:xfrm>
          <a:prstGeom prst="rect">
            <a:avLst/>
          </a:prstGeom>
          <a:noFill/>
          <a:ln>
            <a:noFill/>
          </a:ln>
        </p:spPr>
        <p:txBody>
          <a:bodyPr wrap="square" lIns="99032" tIns="99032" rIns="99032" bIns="99032" anchor="t" anchorCtr="0">
            <a:noAutofit/>
          </a:bodyPr>
          <a:lstStyle/>
          <a:p>
            <a:pPr marL="0">
              <a:buSzPct val="25000"/>
              <a:buNone/>
            </a:pPr>
            <a:endParaRPr sz="120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9700" y="768350"/>
            <a:ext cx="6819900" cy="383698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75662" defTabSz="990478">
              <a:buNone/>
              <a:defRPr/>
            </a:pPr>
            <a:r>
              <a:rPr lang="zh-TW" altLang="en-US" dirty="0" smtClean="0"/>
              <a:t>效率：快照、複製</a:t>
            </a:r>
            <a:r>
              <a:rPr lang="en-US" altLang="zh-TW" dirty="0" smtClean="0"/>
              <a:t>..</a:t>
            </a:r>
          </a:p>
          <a:p>
            <a:pPr marL="75662" defTabSz="990478">
              <a:buNone/>
              <a:defRPr/>
            </a:pPr>
            <a:r>
              <a:rPr lang="zh-TW" altLang="en-US" dirty="0" smtClean="0"/>
              <a:t>運算、儲存擴展性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496093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139700" y="768350"/>
            <a:ext cx="6819900" cy="3836988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9700" y="768350"/>
            <a:ext cx="6819900" cy="383698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77875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9700" y="768350"/>
            <a:ext cx="6819900" cy="383698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1139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139700" y="768350"/>
            <a:ext cx="6819900" cy="3836988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59545269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139700" y="768350"/>
            <a:ext cx="6819900" cy="3836988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6985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tabLst/>
              <a:defRPr/>
            </a:pPr>
            <a:r>
              <a:rPr lang="en-US" dirty="0" smtClean="0"/>
              <a:t>I7-6700</a:t>
            </a:r>
            <a:r>
              <a:rPr lang="en-US" baseline="0" dirty="0" smtClean="0"/>
              <a:t> quad core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8759327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139700" y="768350"/>
            <a:ext cx="6819900" cy="3836988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D:\工作進行中\20170911直播母版16比9\母片\2017_Think Big母版16比9_C內頁.jpg"/>
          <p:cNvPicPr>
            <a:picLocks noChangeAspect="1" noChangeArrowheads="1"/>
          </p:cNvPicPr>
          <p:nvPr userDrawn="1"/>
        </p:nvPicPr>
        <p:blipFill>
          <a:blip r:embed="rId2" cstate="print"/>
          <a:stretch>
            <a:fillRect/>
          </a:stretch>
        </p:blipFill>
        <p:spPr bwMode="auto">
          <a:xfrm>
            <a:off x="4226" y="-18"/>
            <a:ext cx="9135516" cy="5138086"/>
          </a:xfrm>
          <a:prstGeom prst="rect">
            <a:avLst/>
          </a:prstGeom>
          <a:noFill/>
        </p:spPr>
      </p:pic>
      <p:sp>
        <p:nvSpPr>
          <p:cNvPr id="10" name="Shape 10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599" cy="2052599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b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Verdana"/>
              <a:buNone/>
              <a:defRPr sz="5200" b="1" i="0" u="none" strike="noStrike" cap="none">
                <a:solidFill>
                  <a:schemeClr val="dk1"/>
                </a:solidFill>
                <a:latin typeface="微軟正黑體" pitchFamily="34" charset="-120"/>
                <a:ea typeface="微軟正黑體" pitchFamily="34" charset="-120"/>
                <a:cs typeface="Verdana"/>
                <a:sym typeface="Verdana"/>
              </a:defRPr>
            </a:lvl1pPr>
            <a:lvl2pPr lvl="1" indent="0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5200">
                <a:solidFill>
                  <a:schemeClr val="dk1"/>
                </a:solidFill>
              </a:defRPr>
            </a:lvl2pPr>
            <a:lvl3pPr lvl="2" indent="0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5200">
                <a:solidFill>
                  <a:schemeClr val="dk1"/>
                </a:solidFill>
              </a:defRPr>
            </a:lvl3pPr>
            <a:lvl4pPr lvl="3" indent="0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5200">
                <a:solidFill>
                  <a:schemeClr val="dk1"/>
                </a:solidFill>
              </a:defRPr>
            </a:lvl4pPr>
            <a:lvl5pPr lvl="4" indent="0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5200">
                <a:solidFill>
                  <a:schemeClr val="dk1"/>
                </a:solidFill>
              </a:defRPr>
            </a:lvl5pPr>
            <a:lvl6pPr lvl="5" indent="0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5200">
                <a:solidFill>
                  <a:schemeClr val="dk1"/>
                </a:solidFill>
              </a:defRPr>
            </a:lvl6pPr>
            <a:lvl7pPr lvl="6" indent="0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5200">
                <a:solidFill>
                  <a:schemeClr val="dk1"/>
                </a:solidFill>
              </a:defRPr>
            </a:lvl7pPr>
            <a:lvl8pPr lvl="7" indent="0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5200">
                <a:solidFill>
                  <a:schemeClr val="dk1"/>
                </a:solidFill>
              </a:defRPr>
            </a:lvl8pPr>
            <a:lvl9pPr lvl="8" indent="0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5200">
                <a:solidFill>
                  <a:schemeClr val="dk1"/>
                </a:solidFill>
              </a:defRPr>
            </a:lvl9pPr>
          </a:lstStyle>
          <a:p>
            <a:endParaRPr dirty="0"/>
          </a:p>
        </p:txBody>
      </p:sp>
      <p:sp>
        <p:nvSpPr>
          <p:cNvPr id="11" name="Shape 11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599" cy="7926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Verdana"/>
              <a:buNone/>
              <a:defRPr sz="2800" b="0" i="0" u="none" strike="noStrike" cap="none">
                <a:solidFill>
                  <a:schemeClr val="dk2"/>
                </a:solidFill>
                <a:latin typeface="微軟正黑體" pitchFamily="34" charset="-120"/>
                <a:ea typeface="微軟正黑體" pitchFamily="34" charset="-120"/>
                <a:cs typeface="Verdana"/>
                <a:sym typeface="Verdana"/>
              </a:defRPr>
            </a:lvl1pPr>
            <a:lvl2pPr marL="0" marR="0" lvl="1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sp>
        <p:nvSpPr>
          <p:cNvPr id="12" name="Shape 12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zh-TW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25000"/>
                <a:buFont typeface="Arial"/>
                <a:buNone/>
              </a:pPr>
              <a:t>‹#›</a:t>
            </a:fld>
            <a:endParaRPr lang="zh-TW"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1_Title and body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hape 14"/>
          <p:cNvSpPr txBox="1">
            <a:spLocks noGrp="1"/>
          </p:cNvSpPr>
          <p:nvPr>
            <p:ph type="title"/>
          </p:nvPr>
        </p:nvSpPr>
        <p:spPr>
          <a:xfrm>
            <a:off x="214282" y="357171"/>
            <a:ext cx="8786873" cy="660552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Verdana"/>
              <a:buNone/>
              <a:defRPr sz="4000" b="1" i="0" u="none" strike="noStrike" cap="none">
                <a:solidFill>
                  <a:schemeClr val="lt1"/>
                </a:solidFill>
                <a:latin typeface="微軟正黑體" pitchFamily="34" charset="-120"/>
                <a:ea typeface="微軟正黑體" pitchFamily="34" charset="-120"/>
                <a:cs typeface="Verdana"/>
                <a:sym typeface="Verdana"/>
              </a:defRPr>
            </a:lvl1pPr>
            <a:lvl2pPr lvl="1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2pPr>
            <a:lvl3pPr lvl="2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3pPr>
            <a:lvl4pPr lvl="3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4pPr>
            <a:lvl5pPr lvl="4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5pPr>
            <a:lvl6pPr lvl="5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6pPr>
            <a:lvl7pPr lvl="6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7pPr>
            <a:lvl8pPr lvl="7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8pPr>
            <a:lvl9pPr lvl="8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 dirty="0"/>
          </a:p>
        </p:txBody>
      </p:sp>
      <p:sp>
        <p:nvSpPr>
          <p:cNvPr id="15" name="Shape 1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599" cy="34164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0" marR="0" lvl="0" indent="1143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marR="0" lvl="1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6" name="Shape 16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zh-TW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25000"/>
                <a:buFont typeface="Arial"/>
                <a:buNone/>
              </a:pPr>
              <a:t>‹#›</a:t>
            </a:fld>
            <a:endParaRPr lang="zh-TW"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body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D:\工作進行中\20170911直播母版16比9\母片\2017_Think Big母版16比9_C內頁.jp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2" y="5414"/>
            <a:ext cx="9144032" cy="5138086"/>
          </a:xfrm>
          <a:prstGeom prst="rect">
            <a:avLst/>
          </a:prstGeom>
          <a:noFill/>
        </p:spPr>
      </p:pic>
      <p:sp>
        <p:nvSpPr>
          <p:cNvPr id="14" name="Shape 14"/>
          <p:cNvSpPr txBox="1">
            <a:spLocks noGrp="1"/>
          </p:cNvSpPr>
          <p:nvPr>
            <p:ph type="title"/>
          </p:nvPr>
        </p:nvSpPr>
        <p:spPr>
          <a:xfrm>
            <a:off x="214282" y="357170"/>
            <a:ext cx="8786873" cy="660551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Verdana"/>
              <a:buNone/>
              <a:defRPr sz="4000" b="1" i="0" u="none" strike="noStrike" cap="none">
                <a:solidFill>
                  <a:schemeClr val="lt1"/>
                </a:solidFill>
                <a:latin typeface="微軟正黑體" pitchFamily="34" charset="-120"/>
                <a:ea typeface="微軟正黑體" pitchFamily="34" charset="-120"/>
                <a:cs typeface="Verdana"/>
                <a:sym typeface="Verdana"/>
              </a:defRPr>
            </a:lvl1pPr>
            <a:lvl2pPr lvl="1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2pPr>
            <a:lvl3pPr lvl="2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3pPr>
            <a:lvl4pPr lvl="3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4pPr>
            <a:lvl5pPr lvl="4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5pPr>
            <a:lvl6pPr lvl="5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6pPr>
            <a:lvl7pPr lvl="6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7pPr>
            <a:lvl8pPr lvl="7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8pPr>
            <a:lvl9pPr lvl="8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 dirty="0"/>
          </a:p>
        </p:txBody>
      </p:sp>
      <p:sp>
        <p:nvSpPr>
          <p:cNvPr id="15" name="Shape 1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599" cy="34164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11430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2"/>
                </a:solidFill>
                <a:latin typeface="微軟正黑體" pitchFamily="34" charset="-120"/>
                <a:ea typeface="微軟正黑體" pitchFamily="34" charset="-120"/>
                <a:cs typeface="Verdana"/>
                <a:sym typeface="Verdana"/>
              </a:defRPr>
            </a:lvl1pPr>
            <a:lvl2pPr marL="88900" marR="0" lvl="1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88900" marR="0" lvl="2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88900" marR="0" lvl="3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88900" marR="0" lvl="4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88900" marR="0" lvl="5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88900" marR="0" lvl="6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88900" marR="0" lvl="7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88900" marR="0" lvl="8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sp>
        <p:nvSpPr>
          <p:cNvPr id="16" name="Shape 16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zh-TW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25000"/>
                <a:buFont typeface="Arial"/>
                <a:buNone/>
              </a:pPr>
              <a:t>‹#›</a:t>
            </a:fld>
            <a:endParaRPr lang="zh-TW"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ection title and description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Shape 27"/>
          <p:cNvSpPr/>
          <p:nvPr/>
        </p:nvSpPr>
        <p:spPr>
          <a:xfrm>
            <a:off x="4572000" y="-125"/>
            <a:ext cx="4572000" cy="5143499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" name="Shape 28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198" cy="14823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b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Verdana"/>
              <a:buNone/>
              <a:defRPr sz="42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indent="0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4200">
                <a:solidFill>
                  <a:schemeClr val="dk1"/>
                </a:solidFill>
              </a:defRPr>
            </a:lvl2pPr>
            <a:lvl3pPr lvl="2" indent="0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4200">
                <a:solidFill>
                  <a:schemeClr val="dk1"/>
                </a:solidFill>
              </a:defRPr>
            </a:lvl3pPr>
            <a:lvl4pPr lvl="3" indent="0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4200">
                <a:solidFill>
                  <a:schemeClr val="dk1"/>
                </a:solidFill>
              </a:defRPr>
            </a:lvl4pPr>
            <a:lvl5pPr lvl="4" indent="0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4200">
                <a:solidFill>
                  <a:schemeClr val="dk1"/>
                </a:solidFill>
              </a:defRPr>
            </a:lvl5pPr>
            <a:lvl6pPr lvl="5" indent="0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4200">
                <a:solidFill>
                  <a:schemeClr val="dk1"/>
                </a:solidFill>
              </a:defRPr>
            </a:lvl6pPr>
            <a:lvl7pPr lvl="6" indent="0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4200">
                <a:solidFill>
                  <a:schemeClr val="dk1"/>
                </a:solidFill>
              </a:defRPr>
            </a:lvl7pPr>
            <a:lvl8pPr lvl="7" indent="0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4200">
                <a:solidFill>
                  <a:schemeClr val="dk1"/>
                </a:solidFill>
              </a:defRPr>
            </a:lvl8pPr>
            <a:lvl9pPr lvl="8" indent="0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42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29" name="Shape 2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198" cy="12351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Verdana"/>
              <a:buNone/>
              <a:defRPr sz="2100" b="0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marR="0" lvl="1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sz="2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sz="2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sz="2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sz="2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sz="2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sz="2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sz="2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sz="2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0" name="Shape 30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099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11430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Verdana"/>
              <a:buChar char="●"/>
              <a:defRPr sz="1800" b="0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88900" marR="0" lvl="1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88900" marR="0" lvl="2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88900" marR="0" lvl="3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88900" marR="0" lvl="4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88900" marR="0" lvl="5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88900" marR="0" lvl="6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88900" marR="0" lvl="7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88900" marR="0" lvl="8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1" name="Shape 31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zh-TW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25000"/>
                <a:buFont typeface="Arial"/>
                <a:buNone/>
              </a:pPr>
              <a:t>‹#›</a:t>
            </a:fld>
            <a:endParaRPr lang="zh-TW"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ption"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Shape 31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Verdana"/>
              <a:buNone/>
              <a:defRPr sz="1800" b="0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marR="0" lvl="1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2" name="Shape 32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zh-TW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25000"/>
                <a:buFont typeface="Arial"/>
                <a:buNone/>
              </a:pPr>
              <a:t>‹#›</a:t>
            </a:fld>
            <a:endParaRPr lang="zh-TW"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Blank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Shape 34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zh-TW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25000"/>
                <a:buFont typeface="Arial"/>
                <a:buNone/>
              </a:pPr>
              <a:t>‹#›</a:t>
            </a:fld>
            <a:endParaRPr lang="zh-TW"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" name="Picture 2" descr="D:\工作進行中\20170911直播母版16比9\母片\2017_Think Big母版16比9_C內頁.jpg"/>
          <p:cNvPicPr>
            <a:picLocks noChangeAspect="1" noChangeArrowheads="1"/>
          </p:cNvPicPr>
          <p:nvPr userDrawn="1"/>
        </p:nvPicPr>
        <p:blipFill>
          <a:blip r:embed="rId2" cstate="print"/>
          <a:stretch>
            <a:fillRect/>
          </a:stretch>
        </p:blipFill>
        <p:spPr bwMode="auto">
          <a:xfrm>
            <a:off x="4226" y="-18"/>
            <a:ext cx="9135516" cy="5138086"/>
          </a:xfrm>
          <a:prstGeom prst="rect">
            <a:avLst/>
          </a:prstGeom>
          <a:noFill/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bg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D:\工作進行中\20170911直播母版16比9\母片\2017_Think Big母版16比9_C內頁.jpg"/>
          <p:cNvPicPr>
            <a:picLocks noChangeAspect="1" noChangeArrowheads="1"/>
          </p:cNvPicPr>
          <p:nvPr userDrawn="1"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-32" y="-18"/>
            <a:ext cx="9144032" cy="5138086"/>
          </a:xfrm>
          <a:prstGeom prst="rect">
            <a:avLst/>
          </a:prstGeom>
          <a:noFill/>
        </p:spPr>
      </p:pic>
      <p:sp>
        <p:nvSpPr>
          <p:cNvPr id="6" name="Shape 6"/>
          <p:cNvSpPr txBox="1">
            <a:spLocks noGrp="1"/>
          </p:cNvSpPr>
          <p:nvPr>
            <p:ph type="title"/>
          </p:nvPr>
        </p:nvSpPr>
        <p:spPr>
          <a:xfrm>
            <a:off x="214282" y="357170"/>
            <a:ext cx="8786873" cy="714379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2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2pPr>
            <a:lvl3pPr lvl="2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3pPr>
            <a:lvl4pPr lvl="3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4pPr>
            <a:lvl5pPr lvl="4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5pPr>
            <a:lvl6pPr lvl="5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6pPr>
            <a:lvl7pPr lvl="6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7pPr>
            <a:lvl8pPr lvl="7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8pPr>
            <a:lvl9pPr lvl="8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 dirty="0"/>
          </a:p>
        </p:txBody>
      </p:sp>
      <p:sp>
        <p:nvSpPr>
          <p:cNvPr id="7" name="Shape 7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599" cy="34164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11430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Verdana"/>
              <a:buChar char="●"/>
              <a:defRPr sz="1800" b="0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88900" marR="0" lvl="1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88900" marR="0" lvl="2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88900" marR="0" lvl="3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88900" marR="0" lvl="4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88900" marR="0" lvl="5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88900" marR="0" lvl="6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88900" marR="0" lvl="7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88900" marR="0" lvl="8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sp>
        <p:nvSpPr>
          <p:cNvPr id="8" name="Shape 8"/>
          <p:cNvSpPr txBox="1">
            <a:spLocks noGrp="1"/>
          </p:cNvSpPr>
          <p:nvPr>
            <p:ph type="sldNum" idx="12"/>
          </p:nvPr>
        </p:nvSpPr>
        <p:spPr>
          <a:xfrm>
            <a:off x="8715403" y="4857766"/>
            <a:ext cx="428595" cy="285734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25000"/>
              <a:buFont typeface="Arial"/>
              <a:buNone/>
            </a:pPr>
            <a:fld id="{00000000-1234-1234-1234-123412341234}" type="slidenum">
              <a:rPr lang="zh-TW"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ct val="25000"/>
                <a:buFont typeface="Arial"/>
                <a:buNone/>
              </a:pPr>
              <a:t>‹#›</a:t>
            </a:fld>
            <a:endParaRPr lang="zh-TW" sz="1000" b="0" i="0" u="none" strike="noStrike" cap="non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8" r:id="rId2"/>
    <p:sldLayoutId id="2147483649" r:id="rId3"/>
    <p:sldLayoutId id="2147483653" r:id="rId4"/>
    <p:sldLayoutId id="2147483657" r:id="rId5"/>
    <p:sldLayoutId id="2147483656" r:id="rId6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微軟正黑體" pitchFamily="34" charset="-120"/>
          <a:ea typeface="微軟正黑體" pitchFamily="34" charset="-120"/>
          <a:cs typeface="Arial"/>
          <a:sym typeface="Arial"/>
        </a:defRPr>
      </a:lvl1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微軟正黑體" pitchFamily="34" charset="-120"/>
          <a:ea typeface="微軟正黑體" pitchFamily="34" charset="-120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21.tiff"/><Relationship Id="rId7" Type="http://schemas.openxmlformats.org/officeDocument/2006/relationships/image" Target="../media/image2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tiff"/><Relationship Id="rId9" Type="http://schemas.openxmlformats.org/officeDocument/2006/relationships/image" Target="../media/image2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tiff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tiff"/><Relationship Id="rId3" Type="http://schemas.openxmlformats.org/officeDocument/2006/relationships/image" Target="../media/image30.png"/><Relationship Id="rId7" Type="http://schemas.openxmlformats.org/officeDocument/2006/relationships/image" Target="../media/image34.png"/><Relationship Id="rId12" Type="http://schemas.openxmlformats.org/officeDocument/2006/relationships/image" Target="../media/image3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3.png"/><Relationship Id="rId11" Type="http://schemas.openxmlformats.org/officeDocument/2006/relationships/image" Target="../media/image38.png"/><Relationship Id="rId5" Type="http://schemas.openxmlformats.org/officeDocument/2006/relationships/image" Target="../media/image32.png"/><Relationship Id="rId10" Type="http://schemas.openxmlformats.org/officeDocument/2006/relationships/image" Target="../media/image37.png"/><Relationship Id="rId4" Type="http://schemas.openxmlformats.org/officeDocument/2006/relationships/image" Target="../media/image31.png"/><Relationship Id="rId9" Type="http://schemas.openxmlformats.org/officeDocument/2006/relationships/image" Target="../media/image36.tif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7" Type="http://schemas.openxmlformats.org/officeDocument/2006/relationships/image" Target="../media/image45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4.png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0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49.png"/><Relationship Id="rId4" Type="http://schemas.openxmlformats.org/officeDocument/2006/relationships/image" Target="../media/image48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2.png"/><Relationship Id="rId5" Type="http://schemas.openxmlformats.org/officeDocument/2006/relationships/image" Target="../media/image51.png"/><Relationship Id="rId4" Type="http://schemas.openxmlformats.org/officeDocument/2006/relationships/image" Target="../media/image50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54.png"/><Relationship Id="rId4" Type="http://schemas.openxmlformats.org/officeDocument/2006/relationships/image" Target="../media/image5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5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57.png"/><Relationship Id="rId4" Type="http://schemas.openxmlformats.org/officeDocument/2006/relationships/image" Target="../media/image56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7" Type="http://schemas.openxmlformats.org/officeDocument/2006/relationships/image" Target="../media/image5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1.png"/><Relationship Id="rId5" Type="http://schemas.openxmlformats.org/officeDocument/2006/relationships/image" Target="../media/image60.png"/><Relationship Id="rId4" Type="http://schemas.openxmlformats.org/officeDocument/2006/relationships/image" Target="../media/image59.tiff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5.png"/><Relationship Id="rId3" Type="http://schemas.openxmlformats.org/officeDocument/2006/relationships/image" Target="../media/image63.tiff"/><Relationship Id="rId7" Type="http://schemas.openxmlformats.org/officeDocument/2006/relationships/image" Target="../media/image64.png"/><Relationship Id="rId2" Type="http://schemas.openxmlformats.org/officeDocument/2006/relationships/image" Target="../media/image62.tiff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3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Relationship Id="rId9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8.png"/><Relationship Id="rId5" Type="http://schemas.openxmlformats.org/officeDocument/2006/relationships/image" Target="../media/image13.png"/><Relationship Id="rId4" Type="http://schemas.openxmlformats.org/officeDocument/2006/relationships/image" Target="../media/image1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0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1520" y="1590721"/>
            <a:ext cx="8520599" cy="2052599"/>
          </a:xfrm>
        </p:spPr>
        <p:txBody>
          <a:bodyPr/>
          <a:lstStyle/>
          <a:p>
            <a:pPr lvl="0"/>
            <a:r>
              <a:rPr lang="en-US" altLang="zh-TW" sz="5400" dirty="0" smtClean="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Virtualization</a:t>
            </a:r>
            <a:r>
              <a:rPr lang="zh-TW" altLang="en-US" sz="5400" dirty="0" smtClean="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altLang="zh-TW" sz="5400" dirty="0" smtClean="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Station</a:t>
            </a:r>
            <a:br>
              <a:rPr lang="en-US" altLang="zh-TW" sz="5400" dirty="0" smtClean="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zh-TW" altLang="en-US" sz="5400" dirty="0" smtClean="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   </a:t>
            </a:r>
            <a:r>
              <a:rPr lang="zh-TW" altLang="en-US" sz="5400" dirty="0" smtClean="0">
                <a:solidFill>
                  <a:srgbClr val="002060"/>
                </a:solidFill>
                <a:cs typeface="Arial"/>
                <a:sym typeface="Arial"/>
              </a:rPr>
              <a:t>虛擬機應用剖析</a:t>
            </a:r>
            <a:endParaRPr lang="en-US" dirty="0"/>
          </a:p>
        </p:txBody>
      </p:sp>
      <p:pic>
        <p:nvPicPr>
          <p:cNvPr id="13314" name="Picture 2" descr="C:\Users\user\Desktop\20170928_Virtualization Station 直播\Virtualization Station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03648" y="2699265"/>
            <a:ext cx="905603" cy="90430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剪去對角線角落矩形 22"/>
          <p:cNvSpPr/>
          <p:nvPr/>
        </p:nvSpPr>
        <p:spPr>
          <a:xfrm>
            <a:off x="2555776" y="1275606"/>
            <a:ext cx="5760640" cy="3384376"/>
          </a:xfrm>
          <a:prstGeom prst="snip2DiagRect">
            <a:avLst>
              <a:gd name="adj1" fmla="val 0"/>
              <a:gd name="adj2" fmla="val 9068"/>
            </a:avLst>
          </a:prstGeom>
          <a:solidFill>
            <a:srgbClr val="CCE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GPU</a:t>
            </a:r>
            <a:r>
              <a:rPr lang="zh-TW" altLang="en-US" dirty="0" smtClean="0"/>
              <a:t>，提升影像處理能力</a:t>
            </a:r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5616" y="4079932"/>
            <a:ext cx="345915" cy="292018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67106" y="4098433"/>
            <a:ext cx="336519" cy="261363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>
          <a:xfrm>
            <a:off x="2906440" y="1441108"/>
            <a:ext cx="5174902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TW" altLang="en-US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軟正黑體" pitchFamily="34" charset="-120"/>
                <a:ea typeface="微軟正黑體" pitchFamily="34" charset="-120"/>
                <a:cs typeface="Verdana"/>
              </a:rPr>
              <a:t>透過外接顯示卡執行硬體加速，有效降低 </a:t>
            </a:r>
            <a:r>
              <a:rPr lang="en-US" altLang="zh-TW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軟正黑體" pitchFamily="34" charset="-120"/>
                <a:ea typeface="微軟正黑體" pitchFamily="34" charset="-120"/>
                <a:cs typeface="Verdana"/>
              </a:rPr>
              <a:t>CPU</a:t>
            </a:r>
            <a:r>
              <a:rPr lang="zh-TW" altLang="en-US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軟正黑體" pitchFamily="34" charset="-120"/>
                <a:ea typeface="微軟正黑體" pitchFamily="34" charset="-120"/>
                <a:cs typeface="Verdana"/>
              </a:rPr>
              <a:t> 使用率。</a:t>
            </a:r>
            <a:endParaRPr lang="en-US" sz="1600" b="1" dirty="0">
              <a:solidFill>
                <a:schemeClr val="tx1">
                  <a:lumMod val="85000"/>
                  <a:lumOff val="15000"/>
                </a:schemeClr>
              </a:solidFill>
              <a:latin typeface="微軟正黑體" pitchFamily="34" charset="-120"/>
              <a:ea typeface="微軟正黑體" pitchFamily="34" charset="-120"/>
              <a:cs typeface="Verdana"/>
            </a:endParaRPr>
          </a:p>
        </p:txBody>
      </p:sp>
      <p:grpSp>
        <p:nvGrpSpPr>
          <p:cNvPr id="21" name="Group 20"/>
          <p:cNvGrpSpPr/>
          <p:nvPr/>
        </p:nvGrpSpPr>
        <p:grpSpPr>
          <a:xfrm>
            <a:off x="2956574" y="1897800"/>
            <a:ext cx="2359123" cy="2684042"/>
            <a:chOff x="2908688" y="2130380"/>
            <a:chExt cx="2546264" cy="2759152"/>
          </a:xfrm>
        </p:grpSpPr>
        <p:grpSp>
          <p:nvGrpSpPr>
            <p:cNvPr id="19" name="Group 18"/>
            <p:cNvGrpSpPr/>
            <p:nvPr/>
          </p:nvGrpSpPr>
          <p:grpSpPr>
            <a:xfrm>
              <a:off x="2908688" y="2130380"/>
              <a:ext cx="2546264" cy="2759152"/>
              <a:chOff x="3724119" y="2140287"/>
              <a:chExt cx="2546264" cy="2759152"/>
            </a:xfrm>
          </p:grpSpPr>
          <p:pic>
            <p:nvPicPr>
              <p:cNvPr id="12" name="Picture 11"/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724119" y="2140287"/>
                <a:ext cx="2546264" cy="2315214"/>
              </a:xfrm>
              <a:prstGeom prst="rect">
                <a:avLst/>
              </a:prstGeom>
              <a:solidFill>
                <a:srgbClr val="FFFFFF">
                  <a:shade val="85000"/>
                </a:srgbClr>
              </a:solidFill>
              <a:ln w="88900" cap="sq">
                <a:solidFill>
                  <a:srgbClr val="FFFFFF"/>
                </a:solidFill>
                <a:miter lim="800000"/>
              </a:ln>
              <a:effectLst>
                <a:outerShdw blurRad="55000" dist="18000" dir="5400000" algn="tl" rotWithShape="0">
                  <a:srgbClr val="000000">
                    <a:alpha val="40000"/>
                  </a:srgbClr>
                </a:outerShdw>
              </a:effectLst>
              <a:scene3d>
                <a:camera prst="orthographicFront"/>
                <a:lightRig rig="twoPt" dir="t">
                  <a:rot lat="0" lon="0" rev="7200000"/>
                </a:lightRig>
              </a:scene3d>
              <a:sp3d>
                <a:bevelT w="25400" h="19050"/>
                <a:contourClr>
                  <a:srgbClr val="FFFFFF"/>
                </a:contourClr>
              </a:sp3d>
            </p:spPr>
          </p:pic>
          <p:sp>
            <p:nvSpPr>
              <p:cNvPr id="14" name="Rectangle 13"/>
              <p:cNvSpPr/>
              <p:nvPr/>
            </p:nvSpPr>
            <p:spPr>
              <a:xfrm>
                <a:off x="4463532" y="4583049"/>
                <a:ext cx="1703640" cy="31639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b="1" dirty="0" smtClean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微軟正黑體" pitchFamily="34" charset="-120"/>
                    <a:ea typeface="微軟正黑體" pitchFamily="34" charset="-120"/>
                    <a:cs typeface="Verdana"/>
                  </a:rPr>
                  <a:t>GPU </a:t>
                </a:r>
                <a:r>
                  <a:rPr lang="zh-TW" altLang="en-US" b="1" dirty="0" smtClean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微軟正黑體" pitchFamily="34" charset="-120"/>
                    <a:ea typeface="微軟正黑體" pitchFamily="34" charset="-120"/>
                    <a:cs typeface="Verdana"/>
                  </a:rPr>
                  <a:t>連接</a:t>
                </a:r>
                <a:endParaRPr lang="en-US" altLang="zh-TW" b="1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軟正黑體" pitchFamily="34" charset="-120"/>
                  <a:ea typeface="微軟正黑體" pitchFamily="34" charset="-120"/>
                  <a:cs typeface="Verdana"/>
                </a:endParaRPr>
              </a:p>
            </p:txBody>
          </p:sp>
        </p:grpSp>
        <p:sp>
          <p:nvSpPr>
            <p:cNvPr id="17" name="Rectangle 16"/>
            <p:cNvSpPr/>
            <p:nvPr/>
          </p:nvSpPr>
          <p:spPr>
            <a:xfrm>
              <a:off x="3797366" y="3651870"/>
              <a:ext cx="231560" cy="144016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2" name="Group 21"/>
          <p:cNvGrpSpPr/>
          <p:nvPr/>
        </p:nvGrpSpPr>
        <p:grpSpPr>
          <a:xfrm>
            <a:off x="5502280" y="1897800"/>
            <a:ext cx="2444719" cy="2684041"/>
            <a:chOff x="6321291" y="2144386"/>
            <a:chExt cx="2592288" cy="2765656"/>
          </a:xfrm>
        </p:grpSpPr>
        <p:grpSp>
          <p:nvGrpSpPr>
            <p:cNvPr id="20" name="Group 19"/>
            <p:cNvGrpSpPr/>
            <p:nvPr/>
          </p:nvGrpSpPr>
          <p:grpSpPr>
            <a:xfrm>
              <a:off x="6321291" y="2144386"/>
              <a:ext cx="2592288" cy="2765656"/>
              <a:chOff x="6321291" y="2144386"/>
              <a:chExt cx="2592288" cy="2765656"/>
            </a:xfrm>
          </p:grpSpPr>
          <p:pic>
            <p:nvPicPr>
              <p:cNvPr id="13" name="Picture 12"/>
              <p:cNvPicPr>
                <a:picLocks noChangeAspect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321291" y="2144386"/>
                <a:ext cx="2592288" cy="2315213"/>
              </a:xfrm>
              <a:prstGeom prst="rect">
                <a:avLst/>
              </a:prstGeom>
              <a:solidFill>
                <a:srgbClr val="FFFFFF">
                  <a:shade val="85000"/>
                </a:srgbClr>
              </a:solidFill>
              <a:ln w="88900" cap="sq">
                <a:solidFill>
                  <a:srgbClr val="FFFFFF"/>
                </a:solidFill>
                <a:miter lim="800000"/>
              </a:ln>
              <a:effectLst>
                <a:outerShdw blurRad="55000" dist="18000" dir="5400000" algn="tl" rotWithShape="0">
                  <a:srgbClr val="000000">
                    <a:alpha val="40000"/>
                  </a:srgbClr>
                </a:outerShdw>
              </a:effectLst>
              <a:scene3d>
                <a:camera prst="orthographicFront"/>
                <a:lightRig rig="twoPt" dir="t">
                  <a:rot lat="0" lon="0" rev="7200000"/>
                </a:lightRig>
              </a:scene3d>
              <a:sp3d>
                <a:bevelT w="25400" h="19050"/>
                <a:contourClr>
                  <a:srgbClr val="FFFFFF"/>
                </a:contourClr>
              </a:sp3d>
            </p:spPr>
          </p:pic>
          <p:sp>
            <p:nvSpPr>
              <p:cNvPr id="15" name="Rectangle 14"/>
              <p:cNvSpPr/>
              <p:nvPr/>
            </p:nvSpPr>
            <p:spPr>
              <a:xfrm>
                <a:off x="6990819" y="4592906"/>
                <a:ext cx="1703640" cy="31713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b="1" dirty="0" smtClean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微軟正黑體" pitchFamily="34" charset="-120"/>
                    <a:ea typeface="微軟正黑體" pitchFamily="34" charset="-120"/>
                    <a:cs typeface="Verdana"/>
                  </a:rPr>
                  <a:t>GPU </a:t>
                </a:r>
                <a:r>
                  <a:rPr lang="zh-TW" altLang="en-US" b="1" dirty="0" smtClean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微軟正黑體" pitchFamily="34" charset="-120"/>
                    <a:ea typeface="微軟正黑體" pitchFamily="34" charset="-120"/>
                    <a:cs typeface="Verdana"/>
                  </a:rPr>
                  <a:t>連接</a:t>
                </a:r>
                <a:endParaRPr lang="en-US" altLang="zh-TW" b="1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軟正黑體" pitchFamily="34" charset="-120"/>
                  <a:ea typeface="微軟正黑體" pitchFamily="34" charset="-120"/>
                  <a:cs typeface="Verdana"/>
                </a:endParaRPr>
              </a:p>
            </p:txBody>
          </p:sp>
        </p:grpSp>
        <p:sp>
          <p:nvSpPr>
            <p:cNvPr id="18" name="Rectangle 17"/>
            <p:cNvSpPr/>
            <p:nvPr/>
          </p:nvSpPr>
          <p:spPr>
            <a:xfrm>
              <a:off x="7193462" y="3651870"/>
              <a:ext cx="231560" cy="144016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4" name="Rectangle 23"/>
          <p:cNvSpPr/>
          <p:nvPr/>
        </p:nvSpPr>
        <p:spPr>
          <a:xfrm>
            <a:off x="706284" y="1275606"/>
            <a:ext cx="1561460" cy="58477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zh-TW" altLang="en-US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軟正黑體" pitchFamily="34" charset="-120"/>
                <a:ea typeface="微軟正黑體" pitchFamily="34" charset="-120"/>
                <a:cs typeface="Verdana"/>
              </a:rPr>
              <a:t>支援 </a:t>
            </a:r>
            <a:r>
              <a:rPr lang="en-US" altLang="zh-TW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軟正黑體" pitchFamily="34" charset="-120"/>
                <a:ea typeface="微軟正黑體" pitchFamily="34" charset="-120"/>
                <a:cs typeface="Verdana"/>
              </a:rPr>
              <a:t>OpenGL,</a:t>
            </a:r>
            <a:r>
              <a:rPr lang="zh-TW" altLang="en-US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軟正黑體" pitchFamily="34" charset="-120"/>
                <a:ea typeface="微軟正黑體" pitchFamily="34" charset="-120"/>
                <a:cs typeface="Verdana"/>
              </a:rPr>
              <a:t> </a:t>
            </a:r>
            <a:r>
              <a:rPr lang="en-US" altLang="zh-TW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軟正黑體" pitchFamily="34" charset="-120"/>
                <a:ea typeface="微軟正黑體" pitchFamily="34" charset="-120"/>
                <a:cs typeface="Verdana"/>
              </a:rPr>
              <a:t>DirectX</a:t>
            </a:r>
            <a:r>
              <a:rPr lang="zh-TW" altLang="en-US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軟正黑體" pitchFamily="34" charset="-120"/>
                <a:ea typeface="微軟正黑體" pitchFamily="34" charset="-120"/>
                <a:cs typeface="Verdana"/>
              </a:rPr>
              <a:t> 應用</a:t>
            </a:r>
            <a:endParaRPr lang="en-US" sz="1600" b="1" dirty="0">
              <a:solidFill>
                <a:schemeClr val="tx1">
                  <a:lumMod val="85000"/>
                  <a:lumOff val="15000"/>
                </a:schemeClr>
              </a:solidFill>
              <a:latin typeface="微軟正黑體" pitchFamily="34" charset="-120"/>
              <a:ea typeface="微軟正黑體" pitchFamily="34" charset="-120"/>
              <a:cs typeface="Verdana"/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369939" y="4414341"/>
            <a:ext cx="247386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600" dirty="0">
                <a:solidFill>
                  <a:schemeClr val="tx1"/>
                </a:solidFill>
                <a:latin typeface="+mj-lt"/>
              </a:rPr>
              <a:t>測試於 QNAP 實驗室，數據會因實際環境而有所不同</a:t>
            </a:r>
            <a:r>
              <a:rPr lang="en-US" sz="600" dirty="0" smtClean="0">
                <a:solidFill>
                  <a:schemeClr val="tx1"/>
                </a:solidFill>
                <a:latin typeface="+mj-lt"/>
              </a:rPr>
              <a:t>。</a:t>
            </a:r>
            <a:r>
              <a:rPr lang="en-US" sz="600" dirty="0">
                <a:solidFill>
                  <a:schemeClr val="tx1"/>
                </a:solidFill>
                <a:latin typeface="+mj-lt"/>
              </a:rPr>
              <a:t/>
            </a:r>
            <a:br>
              <a:rPr lang="en-US" sz="600" dirty="0">
                <a:solidFill>
                  <a:schemeClr val="tx1"/>
                </a:solidFill>
                <a:latin typeface="+mj-lt"/>
              </a:rPr>
            </a:br>
            <a:r>
              <a:rPr lang="en-US" sz="600" dirty="0" smtClean="0">
                <a:solidFill>
                  <a:schemeClr val="tx1"/>
                </a:solidFill>
                <a:latin typeface="+mj-lt"/>
              </a:rPr>
              <a:t>NAS：</a:t>
            </a:r>
            <a:r>
              <a:rPr lang="en-US" altLang="zh-TW" sz="600" dirty="0" smtClean="0">
                <a:solidFill>
                  <a:schemeClr val="tx1"/>
                </a:solidFill>
                <a:latin typeface="+mj-lt"/>
              </a:rPr>
              <a:t>TS-1277</a:t>
            </a:r>
            <a:r>
              <a:rPr lang="zh-TW" altLang="en-US" sz="600" dirty="0" smtClean="0">
                <a:solidFill>
                  <a:schemeClr val="tx1"/>
                </a:solidFill>
                <a:latin typeface="+mj-lt"/>
              </a:rPr>
              <a:t> </a:t>
            </a:r>
            <a:r>
              <a:rPr lang="en-US" altLang="zh-TW" sz="600" dirty="0" smtClean="0">
                <a:solidFill>
                  <a:schemeClr val="tx1"/>
                </a:solidFill>
                <a:latin typeface="+mj-lt"/>
              </a:rPr>
              <a:t>Ryzen</a:t>
            </a:r>
            <a:r>
              <a:rPr lang="zh-TW" altLang="en-US" sz="600" dirty="0" smtClean="0">
                <a:solidFill>
                  <a:schemeClr val="tx1"/>
                </a:solidFill>
                <a:latin typeface="+mj-lt"/>
              </a:rPr>
              <a:t> </a:t>
            </a:r>
            <a:r>
              <a:rPr lang="en-US" altLang="zh-TW" sz="600" dirty="0" smtClean="0">
                <a:solidFill>
                  <a:schemeClr val="tx1"/>
                </a:solidFill>
                <a:latin typeface="+mj-lt"/>
              </a:rPr>
              <a:t>1700</a:t>
            </a:r>
          </a:p>
          <a:p>
            <a:r>
              <a:rPr lang="en-US" sz="600" dirty="0" smtClean="0">
                <a:solidFill>
                  <a:schemeClr val="tx1"/>
                </a:solidFill>
                <a:latin typeface="+mj-lt"/>
              </a:rPr>
              <a:t>QTS 4.3.</a:t>
            </a:r>
            <a:r>
              <a:rPr lang="en-US" altLang="zh-TW" sz="600" dirty="0" smtClean="0">
                <a:solidFill>
                  <a:schemeClr val="tx1"/>
                </a:solidFill>
                <a:latin typeface="+mj-lt"/>
              </a:rPr>
              <a:t>4</a:t>
            </a:r>
            <a:r>
              <a:rPr lang="en-US" sz="600" dirty="0" smtClean="0">
                <a:solidFill>
                  <a:schemeClr val="tx1"/>
                </a:solidFill>
                <a:latin typeface="+mj-lt"/>
              </a:rPr>
              <a:t>, </a:t>
            </a:r>
            <a:r>
              <a:rPr lang="en-US" altLang="zh-TW" sz="600" dirty="0" smtClean="0">
                <a:solidFill>
                  <a:schemeClr val="tx1"/>
                </a:solidFill>
                <a:latin typeface="+mj-lt"/>
              </a:rPr>
              <a:t>Seagate</a:t>
            </a:r>
            <a:r>
              <a:rPr lang="zh-TW" altLang="en-US" sz="600" dirty="0" smtClean="0">
                <a:solidFill>
                  <a:schemeClr val="tx1"/>
                </a:solidFill>
                <a:latin typeface="+mj-lt"/>
              </a:rPr>
              <a:t> </a:t>
            </a:r>
            <a:r>
              <a:rPr lang="nl-NL" sz="600" dirty="0" smtClean="0">
                <a:solidFill>
                  <a:schemeClr val="tx1"/>
                </a:solidFill>
                <a:latin typeface="+mj-lt"/>
              </a:rPr>
              <a:t>ST4000VN0001</a:t>
            </a:r>
            <a:endParaRPr lang="en-US" sz="600" dirty="0">
              <a:solidFill>
                <a:schemeClr val="tx1"/>
              </a:solidFill>
              <a:latin typeface="+mj-lt"/>
            </a:endParaRPr>
          </a:p>
          <a:p>
            <a:r>
              <a:rPr lang="en-US" altLang="zh-TW" sz="600" dirty="0" err="1" smtClean="0">
                <a:solidFill>
                  <a:schemeClr val="tx1"/>
                </a:solidFill>
                <a:latin typeface="+mj-lt"/>
              </a:rPr>
              <a:t>nVIDIA</a:t>
            </a:r>
            <a:r>
              <a:rPr lang="zh-TW" altLang="en-US" sz="600" dirty="0" smtClean="0">
                <a:solidFill>
                  <a:schemeClr val="tx1"/>
                </a:solidFill>
                <a:latin typeface="+mj-lt"/>
              </a:rPr>
              <a:t> </a:t>
            </a:r>
            <a:r>
              <a:rPr lang="en-US" altLang="zh-TW" sz="600" dirty="0" smtClean="0">
                <a:solidFill>
                  <a:schemeClr val="tx1"/>
                </a:solidFill>
                <a:latin typeface="+mj-lt"/>
              </a:rPr>
              <a:t>GeForce</a:t>
            </a:r>
            <a:r>
              <a:rPr lang="zh-TW" altLang="en-US" sz="600" dirty="0" smtClean="0">
                <a:solidFill>
                  <a:schemeClr val="tx1"/>
                </a:solidFill>
                <a:latin typeface="+mj-lt"/>
              </a:rPr>
              <a:t> </a:t>
            </a:r>
            <a:r>
              <a:rPr lang="en-US" altLang="zh-TW" sz="600" dirty="0" smtClean="0">
                <a:solidFill>
                  <a:schemeClr val="tx1"/>
                </a:solidFill>
                <a:latin typeface="+mj-lt"/>
              </a:rPr>
              <a:t>GTX</a:t>
            </a:r>
            <a:r>
              <a:rPr lang="zh-TW" altLang="en-US" sz="600" dirty="0" smtClean="0">
                <a:solidFill>
                  <a:schemeClr val="tx1"/>
                </a:solidFill>
                <a:latin typeface="+mj-lt"/>
              </a:rPr>
              <a:t> </a:t>
            </a:r>
            <a:r>
              <a:rPr lang="en-US" altLang="zh-TW" sz="600" dirty="0" smtClean="0">
                <a:solidFill>
                  <a:schemeClr val="tx1"/>
                </a:solidFill>
                <a:latin typeface="+mj-lt"/>
              </a:rPr>
              <a:t>1060</a:t>
            </a:r>
            <a:r>
              <a:rPr lang="zh-TW" altLang="en-US" sz="600" dirty="0" smtClean="0">
                <a:solidFill>
                  <a:schemeClr val="tx1"/>
                </a:solidFill>
                <a:latin typeface="+mj-lt"/>
              </a:rPr>
              <a:t> </a:t>
            </a:r>
            <a:r>
              <a:rPr lang="en-US" altLang="zh-TW" sz="600" dirty="0" smtClean="0">
                <a:solidFill>
                  <a:schemeClr val="tx1"/>
                </a:solidFill>
                <a:latin typeface="+mj-lt"/>
              </a:rPr>
              <a:t>6GB</a:t>
            </a:r>
            <a:endParaRPr lang="nl-NL" sz="600" dirty="0" smtClean="0">
              <a:solidFill>
                <a:schemeClr val="tx1"/>
              </a:solidFill>
              <a:latin typeface="+mj-lt"/>
            </a:endParaRPr>
          </a:p>
        </p:txBody>
      </p:sp>
      <p:pic>
        <p:nvPicPr>
          <p:cNvPr id="2050" name="Picture 2" descr="C:\Users\user\Desktop\20170928_Virtualization Station 直播\無.pn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6130298" y="4238060"/>
            <a:ext cx="363784" cy="363031"/>
          </a:xfrm>
          <a:prstGeom prst="rect">
            <a:avLst/>
          </a:prstGeom>
          <a:noFill/>
        </p:spPr>
      </p:pic>
      <p:pic>
        <p:nvPicPr>
          <p:cNvPr id="2051" name="Picture 3" descr="C:\Users\user\Desktop\20170928_Virtualization Station 直播\有.png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3607018" y="4235988"/>
            <a:ext cx="387510" cy="367174"/>
          </a:xfrm>
          <a:prstGeom prst="rect">
            <a:avLst/>
          </a:prstGeom>
          <a:noFill/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02" y="1807648"/>
            <a:ext cx="2298391" cy="22091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79123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r>
              <a:rPr lang="zh-TW" altLang="en-US" dirty="0" smtClean="0"/>
              <a:t>實際演示</a:t>
            </a:r>
            <a:endParaRPr lang="en-US" dirty="0"/>
          </a:p>
        </p:txBody>
      </p:sp>
      <p:sp>
        <p:nvSpPr>
          <p:cNvPr id="5" name="TextBox 11"/>
          <p:cNvSpPr txBox="1"/>
          <p:nvPr/>
        </p:nvSpPr>
        <p:spPr>
          <a:xfrm>
            <a:off x="1130589" y="1353613"/>
            <a:ext cx="279333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000" b="1" dirty="0" smtClean="0">
                <a:solidFill>
                  <a:srgbClr val="3773E3"/>
                </a:solidFill>
                <a:latin typeface="微軟正黑體" pitchFamily="34" charset="-120"/>
                <a:ea typeface="微軟正黑體" pitchFamily="34" charset="-120"/>
              </a:rPr>
              <a:t>Virtualization</a:t>
            </a:r>
            <a:r>
              <a:rPr lang="zh-TW" altLang="en-US" sz="2000" b="1" dirty="0" smtClean="0">
                <a:solidFill>
                  <a:srgbClr val="3773E3"/>
                </a:solidFill>
                <a:latin typeface="微軟正黑體" pitchFamily="34" charset="-120"/>
                <a:ea typeface="微軟正黑體" pitchFamily="34" charset="-120"/>
              </a:rPr>
              <a:t> </a:t>
            </a:r>
            <a:r>
              <a:rPr lang="en-US" altLang="zh-TW" sz="2000" b="1" dirty="0" smtClean="0">
                <a:solidFill>
                  <a:srgbClr val="3773E3"/>
                </a:solidFill>
                <a:latin typeface="微軟正黑體" pitchFamily="34" charset="-120"/>
                <a:ea typeface="微軟正黑體" pitchFamily="34" charset="-120"/>
              </a:rPr>
              <a:t>Station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455"/>
          <a:stretch/>
        </p:blipFill>
        <p:spPr>
          <a:xfrm>
            <a:off x="1000100" y="2571750"/>
            <a:ext cx="2487719" cy="190706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00562" y="2357436"/>
            <a:ext cx="3395536" cy="2563669"/>
          </a:xfrm>
          <a:prstGeom prst="rect">
            <a:avLst/>
          </a:prstGeom>
        </p:spPr>
      </p:pic>
      <p:sp>
        <p:nvSpPr>
          <p:cNvPr id="9" name="TextBox 11"/>
          <p:cNvSpPr txBox="1"/>
          <p:nvPr/>
        </p:nvSpPr>
        <p:spPr>
          <a:xfrm>
            <a:off x="4427984" y="1347614"/>
            <a:ext cx="485892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000" b="1" dirty="0" smtClean="0">
                <a:solidFill>
                  <a:srgbClr val="3773E3"/>
                </a:solidFill>
                <a:latin typeface="微軟正黑體" pitchFamily="34" charset="-120"/>
                <a:ea typeface="微軟正黑體" pitchFamily="34" charset="-120"/>
              </a:rPr>
              <a:t>MSI</a:t>
            </a:r>
            <a:r>
              <a:rPr lang="zh-TW" altLang="en-US" sz="2000" b="1" dirty="0" smtClean="0">
                <a:solidFill>
                  <a:srgbClr val="3773E3"/>
                </a:solidFill>
                <a:latin typeface="微軟正黑體" pitchFamily="34" charset="-120"/>
                <a:ea typeface="微軟正黑體" pitchFamily="34" charset="-120"/>
              </a:rPr>
              <a:t> </a:t>
            </a:r>
            <a:r>
              <a:rPr lang="en-US" altLang="zh-TW" sz="2000" b="1" dirty="0" smtClean="0">
                <a:solidFill>
                  <a:srgbClr val="3773E3"/>
                </a:solidFill>
                <a:latin typeface="微軟正黑體" pitchFamily="34" charset="-120"/>
                <a:ea typeface="微軟正黑體" pitchFamily="34" charset="-120"/>
              </a:rPr>
              <a:t>GeForce</a:t>
            </a:r>
            <a:r>
              <a:rPr lang="en-US" altLang="zh-TW" sz="2000" b="1" dirty="0" smtClean="0">
                <a:solidFill>
                  <a:srgbClr val="3773E3"/>
                </a:solidFill>
                <a:latin typeface="Myriad Pro" pitchFamily="34" charset="0"/>
                <a:ea typeface="AR GothicKR Bold" pitchFamily="50" charset="-127"/>
              </a:rPr>
              <a:t>®</a:t>
            </a:r>
            <a:r>
              <a:rPr lang="zh-TW" altLang="en-US" sz="2000" b="1" dirty="0" smtClean="0">
                <a:solidFill>
                  <a:srgbClr val="3773E3"/>
                </a:solidFill>
                <a:latin typeface="微軟正黑體" pitchFamily="34" charset="-120"/>
                <a:ea typeface="微軟正黑體" pitchFamily="34" charset="-120"/>
              </a:rPr>
              <a:t> </a:t>
            </a:r>
            <a:r>
              <a:rPr lang="en-US" altLang="zh-TW" sz="2000" b="1" dirty="0" smtClean="0">
                <a:solidFill>
                  <a:srgbClr val="3773E3"/>
                </a:solidFill>
                <a:latin typeface="微軟正黑體" pitchFamily="34" charset="-120"/>
                <a:ea typeface="微軟正黑體" pitchFamily="34" charset="-120"/>
              </a:rPr>
              <a:t>GTX</a:t>
            </a:r>
            <a:r>
              <a:rPr lang="zh-TW" altLang="en-US" sz="2000" b="1" dirty="0" smtClean="0">
                <a:solidFill>
                  <a:srgbClr val="3773E3"/>
                </a:solidFill>
                <a:latin typeface="微軟正黑體" pitchFamily="34" charset="-120"/>
                <a:ea typeface="微軟正黑體" pitchFamily="34" charset="-120"/>
              </a:rPr>
              <a:t> </a:t>
            </a:r>
            <a:r>
              <a:rPr lang="en-US" altLang="zh-TW" sz="2000" b="1" dirty="0" smtClean="0">
                <a:solidFill>
                  <a:srgbClr val="3773E3"/>
                </a:solidFill>
                <a:latin typeface="微軟正黑體" pitchFamily="34" charset="-120"/>
                <a:ea typeface="微軟正黑體" pitchFamily="34" charset="-120"/>
              </a:rPr>
              <a:t>1060</a:t>
            </a:r>
            <a:r>
              <a:rPr lang="zh-TW" altLang="en-US" sz="2000" b="1" dirty="0" smtClean="0">
                <a:solidFill>
                  <a:srgbClr val="3773E3"/>
                </a:solidFill>
                <a:latin typeface="微軟正黑體" pitchFamily="34" charset="-120"/>
                <a:ea typeface="微軟正黑體" pitchFamily="34" charset="-120"/>
              </a:rPr>
              <a:t> </a:t>
            </a:r>
            <a:r>
              <a:rPr lang="en-US" altLang="zh-TW" sz="2000" b="1" dirty="0" smtClean="0">
                <a:solidFill>
                  <a:srgbClr val="3773E3"/>
                </a:solidFill>
                <a:latin typeface="微軟正黑體" pitchFamily="34" charset="-120"/>
                <a:ea typeface="微軟正黑體" pitchFamily="34" charset="-120"/>
              </a:rPr>
              <a:t>6GT</a:t>
            </a:r>
            <a:r>
              <a:rPr lang="zh-TW" altLang="en-US" sz="2000" b="1" dirty="0" smtClean="0">
                <a:solidFill>
                  <a:srgbClr val="3773E3"/>
                </a:solidFill>
                <a:latin typeface="微軟正黑體" pitchFamily="34" charset="-120"/>
                <a:ea typeface="微軟正黑體" pitchFamily="34" charset="-120"/>
              </a:rPr>
              <a:t> </a:t>
            </a:r>
            <a:r>
              <a:rPr lang="en-US" altLang="zh-TW" sz="2000" b="1" dirty="0" smtClean="0">
                <a:solidFill>
                  <a:srgbClr val="3773E3"/>
                </a:solidFill>
                <a:latin typeface="微軟正黑體" pitchFamily="34" charset="-120"/>
                <a:ea typeface="微軟正黑體" pitchFamily="34" charset="-120"/>
              </a:rPr>
              <a:t>OCV1</a:t>
            </a:r>
          </a:p>
        </p:txBody>
      </p:sp>
      <p:sp>
        <p:nvSpPr>
          <p:cNvPr id="10" name="文字版面配置區 4"/>
          <p:cNvSpPr txBox="1">
            <a:spLocks/>
          </p:cNvSpPr>
          <p:nvPr/>
        </p:nvSpPr>
        <p:spPr>
          <a:xfrm>
            <a:off x="4429124" y="1714494"/>
            <a:ext cx="4178174" cy="768281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/>
          <a:p>
            <a:pPr lvl="0">
              <a:spcBef>
                <a:spcPts val="600"/>
              </a:spcBef>
              <a:buClr>
                <a:schemeClr val="dk2"/>
              </a:buClr>
              <a:buSzPct val="100000"/>
              <a:defRPr/>
            </a:pPr>
            <a:r>
              <a:rPr lang="zh-TW" altLang="en-US" sz="12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軟正黑體" pitchFamily="34" charset="-120"/>
                <a:ea typeface="微軟正黑體" pitchFamily="34" charset="-120"/>
                <a:cs typeface="Verdana"/>
                <a:sym typeface="Verdana"/>
              </a:rPr>
              <a:t>處理單元： </a:t>
            </a:r>
            <a:r>
              <a:rPr lang="en-US" altLang="zh-TW" sz="12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軟正黑體" pitchFamily="34" charset="-120"/>
                <a:ea typeface="微軟正黑體" pitchFamily="34" charset="-120"/>
                <a:cs typeface="Verdana"/>
                <a:sym typeface="Verdana"/>
              </a:rPr>
              <a:t>NVIDIA</a:t>
            </a:r>
            <a:r>
              <a:rPr lang="en-US" altLang="zh-TW" sz="12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Myriad Pro" pitchFamily="34" charset="0"/>
                <a:ea typeface="微軟正黑體" pitchFamily="34" charset="-120"/>
                <a:cs typeface="Verdana"/>
                <a:sym typeface="Verdana"/>
              </a:rPr>
              <a:t>®</a:t>
            </a:r>
            <a:r>
              <a:rPr lang="zh-TW" altLang="en-US" sz="12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軟正黑體" pitchFamily="34" charset="-120"/>
                <a:ea typeface="微軟正黑體" pitchFamily="34" charset="-120"/>
                <a:cs typeface="Verdana"/>
                <a:sym typeface="Verdana"/>
              </a:rPr>
              <a:t> </a:t>
            </a:r>
            <a:r>
              <a:rPr lang="en-US" altLang="zh-TW" sz="1200" b="1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微軟正黑體" pitchFamily="34" charset="-120"/>
                <a:ea typeface="微軟正黑體" pitchFamily="34" charset="-120"/>
                <a:cs typeface="Verdana"/>
                <a:sym typeface="Verdana"/>
              </a:rPr>
              <a:t>GeForce</a:t>
            </a:r>
            <a:r>
              <a:rPr lang="en-US" altLang="zh-TW" sz="12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Myriad Pro" pitchFamily="34" charset="0"/>
                <a:ea typeface="微軟正黑體" pitchFamily="34" charset="-120"/>
                <a:cs typeface="Verdana"/>
                <a:sym typeface="Verdana"/>
              </a:rPr>
              <a:t>®</a:t>
            </a:r>
            <a:r>
              <a:rPr lang="zh-TW" altLang="en-US" sz="12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軟正黑體" pitchFamily="34" charset="-120"/>
                <a:ea typeface="微軟正黑體" pitchFamily="34" charset="-120"/>
                <a:cs typeface="Verdana"/>
                <a:sym typeface="Verdana"/>
              </a:rPr>
              <a:t> </a:t>
            </a:r>
            <a:r>
              <a:rPr lang="en-US" altLang="zh-TW" sz="12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軟正黑體" pitchFamily="34" charset="-120"/>
                <a:ea typeface="微軟正黑體" pitchFamily="34" charset="-120"/>
                <a:cs typeface="Verdana"/>
                <a:sym typeface="Verdana"/>
              </a:rPr>
              <a:t>GTX</a:t>
            </a:r>
            <a:r>
              <a:rPr lang="zh-TW" altLang="en-US" sz="12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軟正黑體" pitchFamily="34" charset="-120"/>
                <a:ea typeface="微軟正黑體" pitchFamily="34" charset="-120"/>
                <a:cs typeface="Verdana"/>
                <a:sym typeface="Verdana"/>
              </a:rPr>
              <a:t> </a:t>
            </a:r>
            <a:r>
              <a:rPr lang="en-US" altLang="zh-TW" sz="12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軟正黑體" pitchFamily="34" charset="-120"/>
                <a:ea typeface="微軟正黑體" pitchFamily="34" charset="-120"/>
                <a:cs typeface="Verdana"/>
                <a:sym typeface="Verdana"/>
              </a:rPr>
              <a:t>1060</a:t>
            </a:r>
          </a:p>
          <a:p>
            <a:pPr lvl="0">
              <a:spcBef>
                <a:spcPts val="600"/>
              </a:spcBef>
              <a:buClr>
                <a:schemeClr val="dk2"/>
              </a:buClr>
              <a:buSzPct val="100000"/>
              <a:defRPr/>
            </a:pPr>
            <a:r>
              <a:rPr lang="zh-TW" altLang="en-US" sz="12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軟正黑體" pitchFamily="34" charset="-120"/>
                <a:ea typeface="微軟正黑體" pitchFamily="34" charset="-120"/>
                <a:cs typeface="Verdana"/>
                <a:sym typeface="Verdana"/>
              </a:rPr>
              <a:t>核心時脈： </a:t>
            </a:r>
            <a:r>
              <a:rPr lang="en-US" altLang="zh-TW" sz="12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軟正黑體" pitchFamily="34" charset="-120"/>
                <a:ea typeface="微軟正黑體" pitchFamily="34" charset="-120"/>
                <a:cs typeface="Verdana"/>
                <a:sym typeface="Verdana"/>
              </a:rPr>
              <a:t>1759</a:t>
            </a:r>
            <a:r>
              <a:rPr lang="zh-TW" altLang="en-US" sz="12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軟正黑體" pitchFamily="34" charset="-120"/>
                <a:ea typeface="微軟正黑體" pitchFamily="34" charset="-120"/>
                <a:cs typeface="Verdana"/>
                <a:sym typeface="Verdana"/>
              </a:rPr>
              <a:t> </a:t>
            </a:r>
            <a:r>
              <a:rPr lang="en-US" altLang="zh-TW" sz="12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軟正黑體" pitchFamily="34" charset="-120"/>
                <a:ea typeface="微軟正黑體" pitchFamily="34" charset="-120"/>
                <a:cs typeface="Verdana"/>
                <a:sym typeface="Verdana"/>
              </a:rPr>
              <a:t>MHz/</a:t>
            </a:r>
            <a:r>
              <a:rPr lang="zh-TW" altLang="en-US" sz="12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軟正黑體" pitchFamily="34" charset="-120"/>
                <a:ea typeface="微軟正黑體" pitchFamily="34" charset="-120"/>
                <a:cs typeface="Verdana"/>
                <a:sym typeface="Verdana"/>
              </a:rPr>
              <a:t> </a:t>
            </a:r>
            <a:r>
              <a:rPr lang="en-US" altLang="zh-TW" sz="12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軟正黑體" pitchFamily="34" charset="-120"/>
                <a:ea typeface="微軟正黑體" pitchFamily="34" charset="-120"/>
                <a:cs typeface="Verdana"/>
                <a:sym typeface="Verdana"/>
              </a:rPr>
              <a:t>1544</a:t>
            </a:r>
            <a:r>
              <a:rPr lang="zh-TW" altLang="en-US" sz="12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軟正黑體" pitchFamily="34" charset="-120"/>
                <a:ea typeface="微軟正黑體" pitchFamily="34" charset="-120"/>
                <a:cs typeface="Verdana"/>
                <a:sym typeface="Verdana"/>
              </a:rPr>
              <a:t> </a:t>
            </a:r>
            <a:r>
              <a:rPr lang="en-US" altLang="zh-TW" sz="12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軟正黑體" pitchFamily="34" charset="-120"/>
                <a:ea typeface="微軟正黑體" pitchFamily="34" charset="-120"/>
                <a:cs typeface="Verdana"/>
                <a:sym typeface="Verdana"/>
              </a:rPr>
              <a:t>MHz</a:t>
            </a:r>
          </a:p>
          <a:p>
            <a:pPr lvl="0">
              <a:spcBef>
                <a:spcPts val="600"/>
              </a:spcBef>
              <a:buClr>
                <a:schemeClr val="dk2"/>
              </a:buClr>
              <a:buSzPct val="100000"/>
              <a:defRPr/>
            </a:pPr>
            <a:r>
              <a:rPr lang="zh-TW" altLang="en-US" sz="12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軟正黑體" pitchFamily="34" charset="-120"/>
                <a:ea typeface="微軟正黑體" pitchFamily="34" charset="-120"/>
                <a:cs typeface="Verdana"/>
                <a:sym typeface="Verdana"/>
              </a:rPr>
              <a:t>記憶體：</a:t>
            </a:r>
            <a:r>
              <a:rPr lang="en-US" altLang="zh-TW" sz="12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軟正黑體" pitchFamily="34" charset="-120"/>
                <a:ea typeface="微軟正黑體" pitchFamily="34" charset="-120"/>
                <a:cs typeface="Verdana"/>
                <a:sym typeface="Verdana"/>
              </a:rPr>
              <a:t>6</a:t>
            </a:r>
            <a:r>
              <a:rPr lang="zh-TW" altLang="en-US" sz="12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軟正黑體" pitchFamily="34" charset="-120"/>
                <a:ea typeface="微軟正黑體" pitchFamily="34" charset="-120"/>
                <a:cs typeface="Verdana"/>
                <a:sym typeface="Verdana"/>
              </a:rPr>
              <a:t> </a:t>
            </a:r>
            <a:r>
              <a:rPr lang="en-US" altLang="zh-TW" sz="12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軟正黑體" pitchFamily="34" charset="-120"/>
                <a:ea typeface="微軟正黑體" pitchFamily="34" charset="-120"/>
                <a:cs typeface="Verdana"/>
                <a:sym typeface="Verdana"/>
              </a:rPr>
              <a:t>GB</a:t>
            </a:r>
            <a:r>
              <a:rPr lang="zh-TW" altLang="en-US" sz="12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軟正黑體" pitchFamily="34" charset="-120"/>
                <a:ea typeface="微軟正黑體" pitchFamily="34" charset="-120"/>
                <a:cs typeface="Verdana"/>
                <a:sym typeface="Verdana"/>
              </a:rPr>
              <a:t> </a:t>
            </a:r>
            <a:r>
              <a:rPr lang="en-US" altLang="zh-TW" sz="12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軟正黑體" pitchFamily="34" charset="-120"/>
                <a:ea typeface="微軟正黑體" pitchFamily="34" charset="-120"/>
                <a:cs typeface="Verdana"/>
                <a:sym typeface="Verdana"/>
              </a:rPr>
              <a:t>GDDR5</a:t>
            </a:r>
            <a:r>
              <a:rPr lang="zh-TW" altLang="en-US" sz="12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軟正黑體" pitchFamily="34" charset="-120"/>
                <a:ea typeface="微軟正黑體" pitchFamily="34" charset="-120"/>
                <a:cs typeface="Verdana"/>
                <a:sym typeface="Verdana"/>
              </a:rPr>
              <a:t> </a:t>
            </a:r>
            <a:r>
              <a:rPr lang="en-US" altLang="zh-TW" sz="12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軟正黑體" pitchFamily="34" charset="-120"/>
                <a:ea typeface="微軟正黑體" pitchFamily="34" charset="-120"/>
                <a:cs typeface="Verdana"/>
                <a:sym typeface="Verdana"/>
              </a:rPr>
              <a:t>(192-bit)</a:t>
            </a:r>
          </a:p>
        </p:txBody>
      </p:sp>
      <p:sp>
        <p:nvSpPr>
          <p:cNvPr id="11" name="文字版面配置區 4"/>
          <p:cNvSpPr txBox="1">
            <a:spLocks/>
          </p:cNvSpPr>
          <p:nvPr/>
        </p:nvSpPr>
        <p:spPr>
          <a:xfrm>
            <a:off x="1115616" y="1724697"/>
            <a:ext cx="2807722" cy="768281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/>
          <a:p>
            <a:pPr lvl="0">
              <a:spcBef>
                <a:spcPts val="600"/>
              </a:spcBef>
              <a:buClr>
                <a:schemeClr val="dk2"/>
              </a:buClr>
              <a:buSzPct val="100000"/>
              <a:defRPr/>
            </a:pPr>
            <a:r>
              <a:rPr lang="zh-TW" altLang="en-US" sz="12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軟正黑體" pitchFamily="34" charset="-120"/>
                <a:ea typeface="微軟正黑體" pitchFamily="34" charset="-120"/>
                <a:cs typeface="Verdana"/>
                <a:sym typeface="Verdana"/>
              </a:rPr>
              <a:t>機種：</a:t>
            </a:r>
            <a:r>
              <a:rPr lang="en-US" altLang="zh-TW" sz="12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軟正黑體" pitchFamily="34" charset="-120"/>
                <a:ea typeface="微軟正黑體" pitchFamily="34" charset="-120"/>
                <a:cs typeface="Verdana"/>
                <a:sym typeface="Verdana"/>
              </a:rPr>
              <a:t>TVS-882-i5-16GB</a:t>
            </a:r>
          </a:p>
          <a:p>
            <a:pPr lvl="0">
              <a:spcBef>
                <a:spcPts val="600"/>
              </a:spcBef>
              <a:buClr>
                <a:schemeClr val="dk2"/>
              </a:buClr>
              <a:buSzPct val="100000"/>
              <a:defRPr/>
            </a:pPr>
            <a:r>
              <a:rPr lang="zh-TW" altLang="en-US" sz="12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軟正黑體" pitchFamily="34" charset="-120"/>
                <a:ea typeface="微軟正黑體" pitchFamily="34" charset="-120"/>
                <a:cs typeface="Verdana"/>
                <a:sym typeface="Verdana"/>
              </a:rPr>
              <a:t>韌體：</a:t>
            </a:r>
            <a:r>
              <a:rPr lang="en-US" altLang="zh-TW" sz="12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軟正黑體" pitchFamily="34" charset="-120"/>
                <a:ea typeface="微軟正黑體" pitchFamily="34" charset="-120"/>
                <a:cs typeface="Verdana"/>
                <a:sym typeface="Verdana"/>
              </a:rPr>
              <a:t>QTS</a:t>
            </a:r>
            <a:r>
              <a:rPr lang="zh-TW" altLang="en-US" sz="12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軟正黑體" pitchFamily="34" charset="-120"/>
                <a:ea typeface="微軟正黑體" pitchFamily="34" charset="-120"/>
                <a:cs typeface="Verdana"/>
                <a:sym typeface="Verdana"/>
              </a:rPr>
              <a:t> </a:t>
            </a:r>
            <a:r>
              <a:rPr lang="en-US" altLang="zh-TW" sz="12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軟正黑體" pitchFamily="34" charset="-120"/>
                <a:ea typeface="微軟正黑體" pitchFamily="34" charset="-120"/>
                <a:cs typeface="Verdana"/>
                <a:sym typeface="Verdana"/>
              </a:rPr>
              <a:t>4.3.3.0299</a:t>
            </a:r>
          </a:p>
          <a:p>
            <a:pPr lvl="0">
              <a:spcBef>
                <a:spcPts val="600"/>
              </a:spcBef>
              <a:buClr>
                <a:schemeClr val="dk2"/>
              </a:buClr>
              <a:buSzPct val="100000"/>
              <a:defRPr/>
            </a:pPr>
            <a:r>
              <a:rPr lang="zh-TW" altLang="en-US" sz="12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軟正黑體" pitchFamily="34" charset="-120"/>
                <a:ea typeface="微軟正黑體" pitchFamily="34" charset="-120"/>
                <a:cs typeface="Verdana"/>
                <a:sym typeface="Verdana"/>
              </a:rPr>
              <a:t>虛擬機作業系統：</a:t>
            </a:r>
            <a:r>
              <a:rPr lang="en-US" altLang="zh-TW" sz="12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軟正黑體" pitchFamily="34" charset="-120"/>
                <a:ea typeface="微軟正黑體" pitchFamily="34" charset="-120"/>
                <a:cs typeface="Verdana"/>
                <a:sym typeface="Verdana"/>
              </a:rPr>
              <a:t>Windows</a:t>
            </a:r>
            <a:r>
              <a:rPr lang="zh-TW" altLang="en-US" sz="12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軟正黑體" pitchFamily="34" charset="-120"/>
                <a:ea typeface="微軟正黑體" pitchFamily="34" charset="-120"/>
                <a:cs typeface="Verdana"/>
                <a:sym typeface="Verdana"/>
              </a:rPr>
              <a:t> </a:t>
            </a:r>
            <a:r>
              <a:rPr lang="en-US" altLang="zh-TW" sz="12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軟正黑體" pitchFamily="34" charset="-120"/>
                <a:ea typeface="微軟正黑體" pitchFamily="34" charset="-120"/>
                <a:cs typeface="Verdana"/>
                <a:sym typeface="Verdana"/>
              </a:rPr>
              <a:t>10</a:t>
            </a:r>
            <a:r>
              <a:rPr lang="zh-TW" altLang="en-US" sz="12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軟正黑體" pitchFamily="34" charset="-120"/>
                <a:ea typeface="微軟正黑體" pitchFamily="34" charset="-120"/>
                <a:cs typeface="Verdana"/>
                <a:sym typeface="Verdana"/>
              </a:rPr>
              <a:t> </a:t>
            </a:r>
            <a:r>
              <a:rPr lang="en-US" altLang="zh-TW" sz="12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軟正黑體" pitchFamily="34" charset="-120"/>
                <a:ea typeface="微軟正黑體" pitchFamily="34" charset="-120"/>
                <a:cs typeface="Verdana"/>
                <a:sym typeface="Verdana"/>
              </a:rPr>
              <a:t>64-bit</a:t>
            </a:r>
          </a:p>
        </p:txBody>
      </p:sp>
      <p:pic>
        <p:nvPicPr>
          <p:cNvPr id="6146" name="Picture 2" descr="C:\Users\user\Desktop\20170928_Virtualization Station 直播\Virtualization Station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11560" y="1275606"/>
            <a:ext cx="503953" cy="50323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9217811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桌面操作，直接、簡單、快速</a:t>
            </a:r>
            <a:endParaRPr lang="en-US" dirty="0"/>
          </a:p>
        </p:txBody>
      </p:sp>
      <p:grpSp>
        <p:nvGrpSpPr>
          <p:cNvPr id="19" name="Group 3"/>
          <p:cNvGrpSpPr/>
          <p:nvPr/>
        </p:nvGrpSpPr>
        <p:grpSpPr>
          <a:xfrm>
            <a:off x="882491" y="1404590"/>
            <a:ext cx="4392488" cy="1383184"/>
            <a:chOff x="4355976" y="1218271"/>
            <a:chExt cx="4392488" cy="1383184"/>
          </a:xfrm>
        </p:grpSpPr>
        <p:sp>
          <p:nvSpPr>
            <p:cNvPr id="20" name="Shape 83"/>
            <p:cNvSpPr/>
            <p:nvPr/>
          </p:nvSpPr>
          <p:spPr>
            <a:xfrm>
              <a:off x="4355976" y="1218271"/>
              <a:ext cx="502330" cy="502330"/>
            </a:xfrm>
            <a:prstGeom prst="halfFrame">
              <a:avLst>
                <a:gd name="adj1" fmla="val 23728"/>
                <a:gd name="adj2" fmla="val 24642"/>
              </a:avLst>
            </a:prstGeom>
            <a:solidFill>
              <a:schemeClr val="bg2">
                <a:alpha val="22745"/>
              </a:schemeClr>
            </a:solidFill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" name="TextBox 11"/>
            <p:cNvSpPr txBox="1"/>
            <p:nvPr/>
          </p:nvSpPr>
          <p:spPr>
            <a:xfrm>
              <a:off x="4536941" y="1375796"/>
              <a:ext cx="163633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sz="2400" b="1" u="sng" dirty="0" smtClean="0">
                  <a:solidFill>
                    <a:schemeClr val="accent2">
                      <a:lumMod val="25000"/>
                      <a:lumOff val="75000"/>
                    </a:schemeClr>
                  </a:solidFill>
                  <a:latin typeface="微軟正黑體" pitchFamily="34" charset="-120"/>
                  <a:ea typeface="微軟正黑體" pitchFamily="34" charset="-120"/>
                </a:rPr>
                <a:t>環境</a:t>
              </a:r>
              <a:r>
                <a:rPr lang="zh-TW" altLang="en-US" sz="2200" b="1" dirty="0" smtClean="0">
                  <a:solidFill>
                    <a:schemeClr val="accent2">
                      <a:lumMod val="25000"/>
                      <a:lumOff val="75000"/>
                    </a:schemeClr>
                  </a:solidFill>
                  <a:latin typeface="微軟正黑體" pitchFamily="34" charset="-120"/>
                  <a:ea typeface="微軟正黑體" pitchFamily="34" charset="-120"/>
                </a:rPr>
                <a:t>設定</a:t>
              </a:r>
              <a:endParaRPr lang="en-US" altLang="zh-TW" sz="2200" b="1" dirty="0" smtClean="0">
                <a:solidFill>
                  <a:schemeClr val="accent2">
                    <a:lumMod val="25000"/>
                    <a:lumOff val="75000"/>
                  </a:schemeClr>
                </a:solidFill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22" name="文字版面配置區 4"/>
            <p:cNvSpPr txBox="1">
              <a:spLocks/>
            </p:cNvSpPr>
            <p:nvPr/>
          </p:nvSpPr>
          <p:spPr>
            <a:xfrm>
              <a:off x="4570290" y="1833174"/>
              <a:ext cx="4178174" cy="768281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91425" rIns="91425" bIns="91425" anchor="t" anchorCtr="0"/>
            <a:lstStyle/>
            <a:p>
              <a:pPr marL="114300" lvl="0">
                <a:spcBef>
                  <a:spcPts val="600"/>
                </a:spcBef>
                <a:buClr>
                  <a:schemeClr val="dk2"/>
                </a:buClr>
                <a:buSzPct val="100000"/>
                <a:buFont typeface="Arial" pitchFamily="34" charset="0"/>
                <a:buChar char="•"/>
                <a:defRPr/>
              </a:pPr>
              <a:r>
                <a:rPr lang="zh-TW" altLang="en-US" sz="1600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軟正黑體" pitchFamily="34" charset="-120"/>
                  <a:ea typeface="微軟正黑體" pitchFamily="34" charset="-120"/>
                  <a:cs typeface="Verdana"/>
                  <a:sym typeface="Verdana"/>
                </a:rPr>
                <a:t> </a:t>
              </a:r>
              <a:r>
                <a:rPr lang="zh-TW" altLang="en-US" sz="1600" dirty="0" smtClean="0">
                  <a:solidFill>
                    <a:schemeClr val="accent2">
                      <a:lumMod val="25000"/>
                      <a:lumOff val="75000"/>
                    </a:schemeClr>
                  </a:solidFill>
                  <a:latin typeface="微軟正黑體" pitchFamily="34" charset="-120"/>
                  <a:ea typeface="微軟正黑體" pitchFamily="34" charset="-120"/>
                  <a:cs typeface="Verdana"/>
                  <a:sym typeface="Verdana"/>
                </a:rPr>
                <a:t>多種網路模式應用</a:t>
              </a:r>
              <a:endParaRPr lang="en-US" altLang="zh-TW" sz="1600" dirty="0" smtClean="0">
                <a:solidFill>
                  <a:schemeClr val="accent2">
                    <a:lumMod val="25000"/>
                    <a:lumOff val="75000"/>
                  </a:schemeClr>
                </a:solidFill>
                <a:latin typeface="微軟正黑體" pitchFamily="34" charset="-120"/>
                <a:ea typeface="微軟正黑體" pitchFamily="34" charset="-120"/>
                <a:cs typeface="Verdana"/>
                <a:sym typeface="Verdana"/>
              </a:endParaRPr>
            </a:p>
            <a:p>
              <a:pPr marL="114300">
                <a:spcBef>
                  <a:spcPts val="600"/>
                </a:spcBef>
                <a:buClr>
                  <a:schemeClr val="dk2"/>
                </a:buClr>
                <a:buSzPct val="100000"/>
                <a:buFont typeface="Arial" pitchFamily="34" charset="0"/>
                <a:buChar char="•"/>
                <a:defRPr/>
              </a:pPr>
              <a:r>
                <a:rPr lang="zh-TW" altLang="en-US" sz="1600" dirty="0">
                  <a:solidFill>
                    <a:schemeClr val="accent2">
                      <a:lumMod val="25000"/>
                      <a:lumOff val="75000"/>
                    </a:schemeClr>
                  </a:solidFill>
                  <a:latin typeface="微軟正黑體" pitchFamily="34" charset="-120"/>
                  <a:ea typeface="微軟正黑體" pitchFamily="34" charset="-120"/>
                  <a:cs typeface="Verdana"/>
                  <a:sym typeface="Verdana"/>
                </a:rPr>
                <a:t> </a:t>
              </a:r>
              <a:r>
                <a:rPr lang="zh-TW" altLang="en-US" sz="1600" dirty="0" smtClean="0">
                  <a:solidFill>
                    <a:schemeClr val="accent2">
                      <a:lumMod val="25000"/>
                      <a:lumOff val="75000"/>
                    </a:schemeClr>
                  </a:solidFill>
                  <a:latin typeface="微軟正黑體" pitchFamily="34" charset="-120"/>
                  <a:ea typeface="微軟正黑體" pitchFamily="34" charset="-120"/>
                  <a:cs typeface="Verdana"/>
                  <a:sym typeface="Verdana"/>
                </a:rPr>
                <a:t>不停機備份、線上還原快照</a:t>
              </a:r>
              <a:endParaRPr lang="zh-TW" altLang="en-US" sz="1600" dirty="0">
                <a:solidFill>
                  <a:schemeClr val="accent2">
                    <a:lumMod val="25000"/>
                    <a:lumOff val="75000"/>
                  </a:schemeClr>
                </a:solidFill>
                <a:latin typeface="微軟正黑體" pitchFamily="34" charset="-120"/>
                <a:ea typeface="微軟正黑體" pitchFamily="34" charset="-120"/>
                <a:cs typeface="Verdana"/>
                <a:sym typeface="Verdana"/>
              </a:endParaRPr>
            </a:p>
          </p:txBody>
        </p:sp>
      </p:grpSp>
      <p:grpSp>
        <p:nvGrpSpPr>
          <p:cNvPr id="23" name="Group 17"/>
          <p:cNvGrpSpPr/>
          <p:nvPr/>
        </p:nvGrpSpPr>
        <p:grpSpPr>
          <a:xfrm>
            <a:off x="4622448" y="3026685"/>
            <a:ext cx="3837984" cy="1575081"/>
            <a:chOff x="4355976" y="2860273"/>
            <a:chExt cx="3837984" cy="1575081"/>
          </a:xfrm>
        </p:grpSpPr>
        <p:sp>
          <p:nvSpPr>
            <p:cNvPr id="24" name="TextBox 11"/>
            <p:cNvSpPr txBox="1"/>
            <p:nvPr/>
          </p:nvSpPr>
          <p:spPr>
            <a:xfrm>
              <a:off x="4536942" y="3017366"/>
              <a:ext cx="207284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sz="2200" b="1" dirty="0" smtClean="0">
                  <a:solidFill>
                    <a:schemeClr val="accent2">
                      <a:lumMod val="25000"/>
                      <a:lumOff val="75000"/>
                    </a:schemeClr>
                  </a:solidFill>
                  <a:latin typeface="微軟正黑體" pitchFamily="34" charset="-120"/>
                  <a:ea typeface="微軟正黑體" pitchFamily="34" charset="-120"/>
                </a:rPr>
                <a:t>虛擬機</a:t>
              </a:r>
              <a:r>
                <a:rPr lang="zh-TW" altLang="en-US" sz="2400" b="1" u="sng" dirty="0" smtClean="0">
                  <a:solidFill>
                    <a:schemeClr val="accent2">
                      <a:lumMod val="25000"/>
                      <a:lumOff val="75000"/>
                    </a:schemeClr>
                  </a:solidFill>
                  <a:latin typeface="微軟正黑體" pitchFamily="34" charset="-120"/>
                  <a:ea typeface="微軟正黑體" pitchFamily="34" charset="-120"/>
                </a:rPr>
                <a:t>效能</a:t>
              </a:r>
              <a:endParaRPr lang="en-US" altLang="zh-TW" sz="2400" b="1" u="sng" dirty="0" smtClean="0">
                <a:solidFill>
                  <a:schemeClr val="accent2">
                    <a:lumMod val="25000"/>
                    <a:lumOff val="75000"/>
                  </a:schemeClr>
                </a:solidFill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25" name="文字版面配置區 4"/>
            <p:cNvSpPr txBox="1">
              <a:spLocks/>
            </p:cNvSpPr>
            <p:nvPr/>
          </p:nvSpPr>
          <p:spPr>
            <a:xfrm>
              <a:off x="4624340" y="3435222"/>
              <a:ext cx="3569620" cy="100013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91425" rIns="91425" bIns="91425" anchor="t" anchorCtr="0"/>
            <a:lstStyle/>
            <a:p>
              <a:pPr marL="114300" lvl="0">
                <a:spcBef>
                  <a:spcPts val="600"/>
                </a:spcBef>
                <a:buClr>
                  <a:schemeClr val="dk2"/>
                </a:buClr>
                <a:buSzPct val="100000"/>
                <a:buFont typeface="Arial"/>
                <a:buChar char="•"/>
                <a:defRPr/>
              </a:pPr>
              <a:r>
                <a:rPr lang="zh-TW" altLang="en-US" sz="1600" dirty="0" smtClean="0">
                  <a:solidFill>
                    <a:schemeClr val="accent2">
                      <a:lumMod val="25000"/>
                      <a:lumOff val="75000"/>
                    </a:schemeClr>
                  </a:solidFill>
                  <a:latin typeface="微軟正黑體" pitchFamily="34" charset="-120"/>
                  <a:ea typeface="微軟正黑體" pitchFamily="34" charset="-120"/>
                  <a:cs typeface="Verdana"/>
                  <a:sym typeface="Verdana"/>
                </a:rPr>
                <a:t> </a:t>
              </a:r>
              <a:r>
                <a:rPr lang="en-US" altLang="zh-TW" sz="1600" dirty="0" smtClean="0">
                  <a:solidFill>
                    <a:schemeClr val="accent2">
                      <a:lumMod val="25000"/>
                      <a:lumOff val="75000"/>
                    </a:schemeClr>
                  </a:solidFill>
                  <a:latin typeface="微軟正黑體" pitchFamily="34" charset="-120"/>
                  <a:ea typeface="微軟正黑體" pitchFamily="34" charset="-120"/>
                  <a:cs typeface="Verdana"/>
                  <a:sym typeface="Verdana"/>
                </a:rPr>
                <a:t>I/O</a:t>
              </a:r>
              <a:r>
                <a:rPr lang="zh-TW" altLang="en-US" sz="1600" dirty="0" smtClean="0">
                  <a:solidFill>
                    <a:schemeClr val="accent2">
                      <a:lumMod val="25000"/>
                      <a:lumOff val="75000"/>
                    </a:schemeClr>
                  </a:solidFill>
                  <a:latin typeface="微軟正黑體" pitchFamily="34" charset="-120"/>
                  <a:ea typeface="微軟正黑體" pitchFamily="34" charset="-120"/>
                  <a:cs typeface="Verdana"/>
                  <a:sym typeface="Verdana"/>
                </a:rPr>
                <a:t> 傳輸</a:t>
              </a:r>
              <a:endParaRPr lang="en-US" altLang="zh-TW" sz="1600" dirty="0" smtClean="0">
                <a:solidFill>
                  <a:schemeClr val="accent2">
                    <a:lumMod val="25000"/>
                    <a:lumOff val="75000"/>
                  </a:schemeClr>
                </a:solidFill>
                <a:latin typeface="微軟正黑體" pitchFamily="34" charset="-120"/>
                <a:ea typeface="微軟正黑體" pitchFamily="34" charset="-120"/>
                <a:cs typeface="Verdana"/>
                <a:sym typeface="Verdana"/>
              </a:endParaRPr>
            </a:p>
            <a:p>
              <a:pPr marL="114300" lvl="0">
                <a:spcBef>
                  <a:spcPts val="600"/>
                </a:spcBef>
                <a:buClr>
                  <a:schemeClr val="dk2"/>
                </a:buClr>
                <a:buSzPct val="100000"/>
                <a:buFont typeface="Arial"/>
                <a:buChar char="•"/>
                <a:defRPr/>
              </a:pPr>
              <a:r>
                <a:rPr lang="zh-TW" altLang="en-US" sz="1600" dirty="0">
                  <a:solidFill>
                    <a:schemeClr val="accent2">
                      <a:lumMod val="25000"/>
                      <a:lumOff val="75000"/>
                    </a:schemeClr>
                  </a:solidFill>
                  <a:latin typeface="微軟正黑體" pitchFamily="34" charset="-120"/>
                  <a:ea typeface="微軟正黑體" pitchFamily="34" charset="-120"/>
                  <a:cs typeface="Verdana"/>
                  <a:sym typeface="Verdana"/>
                </a:rPr>
                <a:t> </a:t>
              </a:r>
              <a:r>
                <a:rPr lang="zh-TW" altLang="en-US" sz="1600" dirty="0" smtClean="0">
                  <a:solidFill>
                    <a:schemeClr val="accent2">
                      <a:lumMod val="25000"/>
                      <a:lumOff val="75000"/>
                    </a:schemeClr>
                  </a:solidFill>
                  <a:latin typeface="微軟正黑體" pitchFamily="34" charset="-120"/>
                  <a:ea typeface="微軟正黑體" pitchFamily="34" charset="-120"/>
                  <a:cs typeface="Verdana"/>
                  <a:sym typeface="Verdana"/>
                </a:rPr>
                <a:t>同時運作的虛擬機數量</a:t>
              </a:r>
              <a:endParaRPr lang="en-US" altLang="zh-TW" sz="1600" dirty="0" smtClean="0">
                <a:solidFill>
                  <a:schemeClr val="accent2">
                    <a:lumMod val="25000"/>
                    <a:lumOff val="75000"/>
                  </a:schemeClr>
                </a:solidFill>
                <a:latin typeface="微軟正黑體" pitchFamily="34" charset="-120"/>
                <a:ea typeface="微軟正黑體" pitchFamily="34" charset="-120"/>
                <a:cs typeface="Verdana"/>
                <a:sym typeface="Verdana"/>
              </a:endParaRPr>
            </a:p>
          </p:txBody>
        </p:sp>
        <p:sp>
          <p:nvSpPr>
            <p:cNvPr id="26" name="Shape 83"/>
            <p:cNvSpPr/>
            <p:nvPr/>
          </p:nvSpPr>
          <p:spPr>
            <a:xfrm>
              <a:off x="4355976" y="2860273"/>
              <a:ext cx="502330" cy="502330"/>
            </a:xfrm>
            <a:prstGeom prst="halfFrame">
              <a:avLst>
                <a:gd name="adj1" fmla="val 23728"/>
                <a:gd name="adj2" fmla="val 24642"/>
              </a:avLst>
            </a:prstGeom>
            <a:solidFill>
              <a:schemeClr val="bg2">
                <a:alpha val="22745"/>
              </a:schemeClr>
            </a:solidFill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1" name="Group 16"/>
          <p:cNvGrpSpPr/>
          <p:nvPr/>
        </p:nvGrpSpPr>
        <p:grpSpPr>
          <a:xfrm>
            <a:off x="4614324" y="1404347"/>
            <a:ext cx="4206148" cy="1599451"/>
            <a:chOff x="500034" y="2859841"/>
            <a:chExt cx="4206148" cy="1599451"/>
          </a:xfrm>
        </p:grpSpPr>
        <p:sp>
          <p:nvSpPr>
            <p:cNvPr id="32" name="Shape 83"/>
            <p:cNvSpPr/>
            <p:nvPr/>
          </p:nvSpPr>
          <p:spPr>
            <a:xfrm>
              <a:off x="500034" y="2859841"/>
              <a:ext cx="502330" cy="502330"/>
            </a:xfrm>
            <a:prstGeom prst="halfFrame">
              <a:avLst>
                <a:gd name="adj1" fmla="val 23728"/>
                <a:gd name="adj2" fmla="val 24642"/>
              </a:avLst>
            </a:prstGeom>
            <a:solidFill>
              <a:schemeClr val="bg2">
                <a:alpha val="22745"/>
              </a:schemeClr>
            </a:solidFill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" name="TextBox 11"/>
            <p:cNvSpPr txBox="1"/>
            <p:nvPr/>
          </p:nvSpPr>
          <p:spPr>
            <a:xfrm>
              <a:off x="681000" y="3017366"/>
              <a:ext cx="158674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2400" b="1" u="sng" dirty="0" smtClean="0">
                  <a:solidFill>
                    <a:schemeClr val="accent2">
                      <a:lumMod val="25000"/>
                      <a:lumOff val="75000"/>
                    </a:schemeClr>
                  </a:solidFill>
                  <a:latin typeface="微軟正黑體" pitchFamily="34" charset="-120"/>
                  <a:ea typeface="微軟正黑體" pitchFamily="34" charset="-120"/>
                </a:rPr>
                <a:t>GPU</a:t>
              </a:r>
              <a:r>
                <a:rPr lang="zh-TW" altLang="en-US" sz="2400" b="1" dirty="0" smtClean="0">
                  <a:solidFill>
                    <a:schemeClr val="accent2">
                      <a:lumMod val="25000"/>
                      <a:lumOff val="75000"/>
                    </a:schemeClr>
                  </a:solidFill>
                  <a:latin typeface="微軟正黑體" pitchFamily="34" charset="-120"/>
                  <a:ea typeface="微軟正黑體" pitchFamily="34" charset="-120"/>
                </a:rPr>
                <a:t> </a:t>
              </a:r>
              <a:r>
                <a:rPr lang="zh-TW" altLang="en-US" sz="2200" b="1" dirty="0" smtClean="0">
                  <a:solidFill>
                    <a:schemeClr val="accent2">
                      <a:lumMod val="25000"/>
                      <a:lumOff val="75000"/>
                    </a:schemeClr>
                  </a:solidFill>
                  <a:latin typeface="微軟正黑體" pitchFamily="34" charset="-120"/>
                  <a:ea typeface="微軟正黑體" pitchFamily="34" charset="-120"/>
                </a:rPr>
                <a:t>應用</a:t>
              </a:r>
              <a:endParaRPr lang="en-US" altLang="zh-TW" sz="2200" b="1" dirty="0" smtClean="0">
                <a:solidFill>
                  <a:schemeClr val="accent2">
                    <a:lumMod val="25000"/>
                    <a:lumOff val="75000"/>
                  </a:schemeClr>
                </a:solidFill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34" name="文字版面配置區 4"/>
            <p:cNvSpPr txBox="1">
              <a:spLocks/>
            </p:cNvSpPr>
            <p:nvPr/>
          </p:nvSpPr>
          <p:spPr>
            <a:xfrm>
              <a:off x="714348" y="3459160"/>
              <a:ext cx="3991834" cy="100013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91425" rIns="91425" bIns="91425" anchor="t" anchorCtr="0"/>
            <a:lstStyle/>
            <a:p>
              <a:pPr marL="114300" lvl="0">
                <a:spcBef>
                  <a:spcPts val="600"/>
                </a:spcBef>
                <a:buClr>
                  <a:schemeClr val="dk2"/>
                </a:buClr>
                <a:buSzPct val="100000"/>
                <a:buFont typeface="Arial"/>
                <a:buChar char="•"/>
                <a:defRPr/>
              </a:pPr>
              <a:r>
                <a:rPr lang="zh-TW" altLang="en-US" sz="1600" dirty="0" smtClean="0">
                  <a:solidFill>
                    <a:schemeClr val="accent2">
                      <a:lumMod val="25000"/>
                      <a:lumOff val="75000"/>
                    </a:schemeClr>
                  </a:solidFill>
                  <a:latin typeface="微軟正黑體" pitchFamily="34" charset="-120"/>
                  <a:ea typeface="微軟正黑體" pitchFamily="34" charset="-120"/>
                  <a:cs typeface="Verdana"/>
                  <a:sym typeface="Verdana"/>
                </a:rPr>
                <a:t> 應用程式需求 </a:t>
              </a:r>
              <a:r>
                <a:rPr lang="en-US" altLang="zh-TW" sz="1600" dirty="0" smtClean="0">
                  <a:solidFill>
                    <a:schemeClr val="accent2">
                      <a:lumMod val="25000"/>
                      <a:lumOff val="75000"/>
                    </a:schemeClr>
                  </a:solidFill>
                  <a:latin typeface="微軟正黑體" pitchFamily="34" charset="-120"/>
                  <a:ea typeface="微軟正黑體" pitchFamily="34" charset="-120"/>
                  <a:cs typeface="Verdana"/>
                  <a:sym typeface="Verdana"/>
                </a:rPr>
                <a:t>OpenGL,</a:t>
              </a:r>
              <a:r>
                <a:rPr lang="zh-TW" altLang="en-US" sz="1600" dirty="0" smtClean="0">
                  <a:solidFill>
                    <a:schemeClr val="accent2">
                      <a:lumMod val="25000"/>
                      <a:lumOff val="75000"/>
                    </a:schemeClr>
                  </a:solidFill>
                  <a:latin typeface="微軟正黑體" pitchFamily="34" charset="-120"/>
                  <a:ea typeface="微軟正黑體" pitchFamily="34" charset="-120"/>
                  <a:cs typeface="Verdana"/>
                  <a:sym typeface="Verdana"/>
                </a:rPr>
                <a:t> </a:t>
              </a:r>
              <a:r>
                <a:rPr lang="en-US" altLang="zh-TW" sz="1600" dirty="0" smtClean="0">
                  <a:solidFill>
                    <a:schemeClr val="accent2">
                      <a:lumMod val="25000"/>
                      <a:lumOff val="75000"/>
                    </a:schemeClr>
                  </a:solidFill>
                  <a:latin typeface="微軟正黑體" pitchFamily="34" charset="-120"/>
                  <a:ea typeface="微軟正黑體" pitchFamily="34" charset="-120"/>
                  <a:cs typeface="Verdana"/>
                  <a:sym typeface="Verdana"/>
                </a:rPr>
                <a:t>Direct</a:t>
              </a:r>
              <a:r>
                <a:rPr lang="zh-TW" altLang="en-US" sz="1600" dirty="0" smtClean="0">
                  <a:solidFill>
                    <a:schemeClr val="accent2">
                      <a:lumMod val="25000"/>
                      <a:lumOff val="75000"/>
                    </a:schemeClr>
                  </a:solidFill>
                  <a:latin typeface="微軟正黑體" pitchFamily="34" charset="-120"/>
                  <a:ea typeface="微軟正黑體" pitchFamily="34" charset="-120"/>
                  <a:cs typeface="Verdana"/>
                  <a:sym typeface="Verdana"/>
                </a:rPr>
                <a:t> </a:t>
              </a:r>
              <a:r>
                <a:rPr lang="en-US" altLang="zh-TW" sz="1600" dirty="0" smtClean="0">
                  <a:solidFill>
                    <a:schemeClr val="accent2">
                      <a:lumMod val="25000"/>
                      <a:lumOff val="75000"/>
                    </a:schemeClr>
                  </a:solidFill>
                  <a:latin typeface="微軟正黑體" pitchFamily="34" charset="-120"/>
                  <a:ea typeface="微軟正黑體" pitchFamily="34" charset="-120"/>
                  <a:cs typeface="Verdana"/>
                  <a:sym typeface="Verdana"/>
                </a:rPr>
                <a:t>X</a:t>
              </a:r>
            </a:p>
            <a:p>
              <a:pPr marL="114300" lvl="0">
                <a:spcBef>
                  <a:spcPts val="600"/>
                </a:spcBef>
                <a:buClr>
                  <a:schemeClr val="dk2"/>
                </a:buClr>
                <a:buSzPct val="100000"/>
                <a:buFont typeface="Arial"/>
                <a:buChar char="•"/>
                <a:defRPr/>
              </a:pPr>
              <a:r>
                <a:rPr lang="zh-TW" altLang="en-US" sz="1600" dirty="0">
                  <a:solidFill>
                    <a:schemeClr val="accent2">
                      <a:lumMod val="25000"/>
                      <a:lumOff val="75000"/>
                    </a:schemeClr>
                  </a:solidFill>
                  <a:latin typeface="微軟正黑體" pitchFamily="34" charset="-120"/>
                  <a:ea typeface="微軟正黑體" pitchFamily="34" charset="-120"/>
                  <a:cs typeface="Verdana"/>
                  <a:sym typeface="Verdana"/>
                </a:rPr>
                <a:t> </a:t>
              </a:r>
              <a:r>
                <a:rPr lang="zh-TW" altLang="en-US" sz="1600" dirty="0" smtClean="0">
                  <a:solidFill>
                    <a:schemeClr val="accent2">
                      <a:lumMod val="25000"/>
                      <a:lumOff val="75000"/>
                    </a:schemeClr>
                  </a:solidFill>
                  <a:latin typeface="微軟正黑體" pitchFamily="34" charset="-120"/>
                  <a:ea typeface="微軟正黑體" pitchFamily="34" charset="-120"/>
                  <a:cs typeface="Verdana"/>
                  <a:sym typeface="Verdana"/>
                </a:rPr>
                <a:t>支援 </a:t>
              </a:r>
              <a:r>
                <a:rPr lang="en-US" altLang="zh-TW" sz="1600" dirty="0" smtClean="0">
                  <a:solidFill>
                    <a:schemeClr val="accent2">
                      <a:lumMod val="25000"/>
                      <a:lumOff val="75000"/>
                    </a:schemeClr>
                  </a:solidFill>
                  <a:latin typeface="微軟正黑體" pitchFamily="34" charset="-120"/>
                  <a:ea typeface="微軟正黑體" pitchFamily="34" charset="-120"/>
                  <a:cs typeface="Verdana"/>
                  <a:sym typeface="Verdana"/>
                </a:rPr>
                <a:t>AMD,</a:t>
              </a:r>
              <a:r>
                <a:rPr lang="zh-TW" altLang="en-US" sz="1600" dirty="0" smtClean="0">
                  <a:solidFill>
                    <a:schemeClr val="accent2">
                      <a:lumMod val="25000"/>
                      <a:lumOff val="75000"/>
                    </a:schemeClr>
                  </a:solidFill>
                  <a:latin typeface="微軟正黑體" pitchFamily="34" charset="-120"/>
                  <a:ea typeface="微軟正黑體" pitchFamily="34" charset="-120"/>
                  <a:cs typeface="Verdana"/>
                  <a:sym typeface="Verdana"/>
                </a:rPr>
                <a:t> </a:t>
              </a:r>
              <a:r>
                <a:rPr lang="en-US" altLang="zh-TW" sz="1600" dirty="0" smtClean="0">
                  <a:solidFill>
                    <a:schemeClr val="accent2">
                      <a:lumMod val="25000"/>
                      <a:lumOff val="75000"/>
                    </a:schemeClr>
                  </a:solidFill>
                  <a:latin typeface="微軟正黑體" pitchFamily="34" charset="-120"/>
                  <a:ea typeface="微軟正黑體" pitchFamily="34" charset="-120"/>
                  <a:cs typeface="Verdana"/>
                  <a:sym typeface="Verdana"/>
                </a:rPr>
                <a:t>NVIDIA</a:t>
              </a:r>
              <a:r>
                <a:rPr lang="zh-TW" altLang="en-US" sz="1600" dirty="0" smtClean="0">
                  <a:solidFill>
                    <a:schemeClr val="accent2">
                      <a:lumMod val="25000"/>
                      <a:lumOff val="75000"/>
                    </a:schemeClr>
                  </a:solidFill>
                  <a:latin typeface="微軟正黑體" pitchFamily="34" charset="-120"/>
                  <a:ea typeface="微軟正黑體" pitchFamily="34" charset="-120"/>
                  <a:cs typeface="Verdana"/>
                  <a:sym typeface="Verdana"/>
                </a:rPr>
                <a:t> 外接顯示卡 </a:t>
              </a:r>
              <a:endParaRPr lang="en-US" altLang="zh-TW" sz="1600" dirty="0" smtClean="0">
                <a:solidFill>
                  <a:schemeClr val="accent2">
                    <a:lumMod val="25000"/>
                    <a:lumOff val="75000"/>
                  </a:schemeClr>
                </a:solidFill>
                <a:latin typeface="微軟正黑體" pitchFamily="34" charset="-120"/>
                <a:ea typeface="微軟正黑體" pitchFamily="34" charset="-120"/>
                <a:cs typeface="Verdana"/>
                <a:sym typeface="Verdana"/>
              </a:endParaRPr>
            </a:p>
          </p:txBody>
        </p:sp>
      </p:grpSp>
      <p:grpSp>
        <p:nvGrpSpPr>
          <p:cNvPr id="36" name="Group 2"/>
          <p:cNvGrpSpPr/>
          <p:nvPr/>
        </p:nvGrpSpPr>
        <p:grpSpPr>
          <a:xfrm>
            <a:off x="882491" y="3026685"/>
            <a:ext cx="3617501" cy="1583061"/>
            <a:chOff x="500034" y="1214428"/>
            <a:chExt cx="3617501" cy="1583061"/>
          </a:xfrm>
        </p:grpSpPr>
        <p:sp>
          <p:nvSpPr>
            <p:cNvPr id="37" name="Shape 83"/>
            <p:cNvSpPr/>
            <p:nvPr/>
          </p:nvSpPr>
          <p:spPr>
            <a:xfrm>
              <a:off x="500034" y="1214428"/>
              <a:ext cx="502330" cy="502330"/>
            </a:xfrm>
            <a:prstGeom prst="halfFrame">
              <a:avLst>
                <a:gd name="adj1" fmla="val 23728"/>
                <a:gd name="adj2" fmla="val 24642"/>
              </a:avLst>
            </a:prstGeom>
            <a:solidFill>
              <a:schemeClr val="bg2">
                <a:alpha val="22745"/>
              </a:schemeClr>
            </a:solidFill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" name="TextBox 11"/>
            <p:cNvSpPr txBox="1"/>
            <p:nvPr/>
          </p:nvSpPr>
          <p:spPr>
            <a:xfrm>
              <a:off x="673157" y="1338146"/>
              <a:ext cx="250827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sz="2200" b="1" dirty="0" smtClean="0">
                  <a:solidFill>
                    <a:srgbClr val="3773E3"/>
                  </a:solidFill>
                  <a:latin typeface="微軟正黑體" pitchFamily="34" charset="-120"/>
                  <a:ea typeface="微軟正黑體" pitchFamily="34" charset="-120"/>
                </a:rPr>
                <a:t>虛擬機</a:t>
              </a:r>
              <a:r>
                <a:rPr lang="zh-TW" altLang="en-US" sz="2400" b="1" u="sng" dirty="0" smtClean="0">
                  <a:solidFill>
                    <a:srgbClr val="3773E3"/>
                  </a:solidFill>
                  <a:latin typeface="微軟正黑體" pitchFamily="34" charset="-120"/>
                  <a:ea typeface="微軟正黑體" pitchFamily="34" charset="-120"/>
                </a:rPr>
                <a:t>桌面操作</a:t>
              </a:r>
              <a:endParaRPr lang="en-US" altLang="zh-TW" sz="2400" b="1" u="sng" dirty="0" smtClean="0">
                <a:solidFill>
                  <a:srgbClr val="3773E3"/>
                </a:solidFill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39" name="文字版面配置區 4"/>
            <p:cNvSpPr txBox="1">
              <a:spLocks/>
            </p:cNvSpPr>
            <p:nvPr/>
          </p:nvSpPr>
          <p:spPr>
            <a:xfrm>
              <a:off x="706505" y="1797357"/>
              <a:ext cx="3411030" cy="100013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91425" rIns="91425" bIns="91425" anchor="t" anchorCtr="0"/>
            <a:lstStyle/>
            <a:p>
              <a:pPr marL="114300" lvl="0">
                <a:spcBef>
                  <a:spcPts val="600"/>
                </a:spcBef>
                <a:buClr>
                  <a:schemeClr val="dk2"/>
                </a:buClr>
                <a:buSzPct val="100000"/>
                <a:buFont typeface="Arial"/>
                <a:buChar char="•"/>
                <a:defRPr/>
              </a:pPr>
              <a:r>
                <a:rPr lang="zh-TW" altLang="en-US" sz="1600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軟正黑體" pitchFamily="34" charset="-120"/>
                  <a:ea typeface="微軟正黑體" pitchFamily="34" charset="-120"/>
                  <a:cs typeface="Verdana"/>
                  <a:sym typeface="Verdana"/>
                </a:rPr>
                <a:t> 瀏覽器 </a:t>
              </a:r>
              <a:r>
                <a:rPr lang="en-US" altLang="zh-TW" sz="1600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軟正黑體" pitchFamily="34" charset="-120"/>
                  <a:ea typeface="微軟正黑體" pitchFamily="34" charset="-120"/>
                  <a:cs typeface="Verdana"/>
                  <a:sym typeface="Verdana"/>
                </a:rPr>
                <a:t>–</a:t>
              </a:r>
              <a:r>
                <a:rPr lang="zh-TW" altLang="en-US" sz="1600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軟正黑體" pitchFamily="34" charset="-120"/>
                  <a:ea typeface="微軟正黑體" pitchFamily="34" charset="-120"/>
                  <a:cs typeface="Verdana"/>
                  <a:sym typeface="Verdana"/>
                </a:rPr>
                <a:t> 多功能工具列</a:t>
              </a:r>
              <a:endParaRPr lang="en-US" altLang="zh-TW" sz="16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軟正黑體" pitchFamily="34" charset="-120"/>
                <a:ea typeface="微軟正黑體" pitchFamily="34" charset="-120"/>
                <a:cs typeface="Verdana"/>
                <a:sym typeface="Verdana"/>
              </a:endParaRPr>
            </a:p>
            <a:p>
              <a:pPr marL="114300" lvl="0">
                <a:spcBef>
                  <a:spcPts val="600"/>
                </a:spcBef>
                <a:buClr>
                  <a:schemeClr val="dk2"/>
                </a:buClr>
                <a:buSzPct val="100000"/>
                <a:buFont typeface="Arial"/>
                <a:buChar char="•"/>
                <a:defRPr/>
              </a:pPr>
              <a:r>
                <a:rPr lang="zh-TW" altLang="en-US" sz="16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軟正黑體" pitchFamily="34" charset="-120"/>
                  <a:ea typeface="微軟正黑體" pitchFamily="34" charset="-120"/>
                  <a:cs typeface="Verdana"/>
                  <a:sym typeface="Verdana"/>
                </a:rPr>
                <a:t> </a:t>
              </a:r>
              <a:r>
                <a:rPr lang="en-US" altLang="zh-TW" sz="1600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軟正黑體" pitchFamily="34" charset="-120"/>
                  <a:ea typeface="微軟正黑體" pitchFamily="34" charset="-120"/>
                  <a:cs typeface="Verdana"/>
                  <a:sym typeface="Verdana"/>
                </a:rPr>
                <a:t>HDMI</a:t>
              </a:r>
              <a:r>
                <a:rPr lang="zh-TW" altLang="en-US" sz="1600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軟正黑體" pitchFamily="34" charset="-120"/>
                  <a:ea typeface="微軟正黑體" pitchFamily="34" charset="-120"/>
                  <a:cs typeface="Verdana"/>
                  <a:sym typeface="Verdana"/>
                </a:rPr>
                <a:t> 直輸 </a:t>
              </a:r>
              <a:r>
                <a:rPr lang="en-US" altLang="zh-TW" sz="1600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軟正黑體" pitchFamily="34" charset="-120"/>
                  <a:ea typeface="微軟正黑體" pitchFamily="34" charset="-120"/>
                  <a:cs typeface="Verdana"/>
                  <a:sym typeface="Verdana"/>
                </a:rPr>
                <a:t>–</a:t>
              </a:r>
              <a:r>
                <a:rPr lang="zh-TW" altLang="en-US" sz="1600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軟正黑體" pitchFamily="34" charset="-120"/>
                  <a:ea typeface="微軟正黑體" pitchFamily="34" charset="-120"/>
                  <a:cs typeface="Verdana"/>
                  <a:sym typeface="Verdana"/>
                </a:rPr>
                <a:t> </a:t>
              </a:r>
              <a:r>
                <a:rPr lang="en-US" altLang="zh-TW" sz="1600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軟正黑體" pitchFamily="34" charset="-120"/>
                  <a:ea typeface="微軟正黑體" pitchFamily="34" charset="-120"/>
                  <a:cs typeface="Verdana"/>
                  <a:sym typeface="Verdana"/>
                </a:rPr>
                <a:t>QVM</a:t>
              </a:r>
            </a:p>
            <a:p>
              <a:pPr marL="114300" lvl="0">
                <a:spcBef>
                  <a:spcPts val="600"/>
                </a:spcBef>
                <a:buClr>
                  <a:schemeClr val="dk2"/>
                </a:buClr>
                <a:buSzPct val="100000"/>
                <a:buFont typeface="Arial"/>
                <a:buChar char="•"/>
                <a:defRPr/>
              </a:pPr>
              <a:r>
                <a:rPr lang="zh-TW" altLang="en-US" sz="16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軟正黑體" pitchFamily="34" charset="-120"/>
                  <a:ea typeface="微軟正黑體" pitchFamily="34" charset="-120"/>
                  <a:cs typeface="Verdana"/>
                  <a:sym typeface="Verdana"/>
                </a:rPr>
                <a:t> </a:t>
              </a:r>
              <a:r>
                <a:rPr lang="zh-TW" altLang="en-US" sz="1600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軟正黑體" pitchFamily="34" charset="-120"/>
                  <a:ea typeface="微軟正黑體" pitchFamily="34" charset="-120"/>
                  <a:cs typeface="Verdana"/>
                  <a:sym typeface="Verdana"/>
                </a:rPr>
                <a:t>搭配遠端連線軟體 </a:t>
              </a:r>
              <a:endParaRPr lang="en-US" altLang="zh-TW" sz="16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軟正黑體" pitchFamily="34" charset="-120"/>
                <a:ea typeface="微軟正黑體" pitchFamily="34" charset="-120"/>
                <a:cs typeface="Verdana"/>
                <a:sym typeface="Verdana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991606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矩形 20"/>
          <p:cNvSpPr/>
          <p:nvPr/>
        </p:nvSpPr>
        <p:spPr>
          <a:xfrm>
            <a:off x="0" y="1571618"/>
            <a:ext cx="9144000" cy="3071834"/>
          </a:xfrm>
          <a:prstGeom prst="rect">
            <a:avLst/>
          </a:prstGeom>
          <a:solidFill>
            <a:srgbClr val="CCECFF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5" name="五邊形 34"/>
          <p:cNvSpPr/>
          <p:nvPr/>
        </p:nvSpPr>
        <p:spPr>
          <a:xfrm rot="10800000">
            <a:off x="6286512" y="1357304"/>
            <a:ext cx="1928826" cy="500066"/>
          </a:xfrm>
          <a:prstGeom prst="homePlat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6" name="＞形箭號 35"/>
          <p:cNvSpPr/>
          <p:nvPr/>
        </p:nvSpPr>
        <p:spPr>
          <a:xfrm rot="10800000">
            <a:off x="6215074" y="1357304"/>
            <a:ext cx="428628" cy="500066"/>
          </a:xfrm>
          <a:prstGeom prst="chevron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tx1"/>
              </a:solidFill>
            </a:endParaRPr>
          </a:p>
        </p:txBody>
      </p:sp>
      <p:sp>
        <p:nvSpPr>
          <p:cNvPr id="40" name="矩形 39"/>
          <p:cNvSpPr/>
          <p:nvPr/>
        </p:nvSpPr>
        <p:spPr>
          <a:xfrm rot="10800000">
            <a:off x="8072462" y="1357304"/>
            <a:ext cx="1071538" cy="500066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14282" y="411001"/>
            <a:ext cx="8786873" cy="660551"/>
          </a:xfrm>
        </p:spPr>
        <p:txBody>
          <a:bodyPr/>
          <a:lstStyle/>
          <a:p>
            <a:r>
              <a:rPr lang="zh-TW" altLang="en-US" dirty="0"/>
              <a:t>網頁直接操作、</a:t>
            </a:r>
            <a:r>
              <a:rPr lang="en-US" altLang="zh-TW" dirty="0"/>
              <a:t>HDMI</a:t>
            </a:r>
            <a:r>
              <a:rPr lang="zh-TW" altLang="en-US" dirty="0"/>
              <a:t> 直送</a:t>
            </a:r>
            <a:endParaRPr lang="zh-TW" altLang="en-US" dirty="0">
              <a:latin typeface="+mn-lt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500826" y="1428742"/>
            <a:ext cx="200728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20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HDMI</a:t>
            </a:r>
            <a:r>
              <a:rPr lang="zh-TW" altLang="en-US" sz="20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 本地輸出</a:t>
            </a:r>
            <a:endParaRPr lang="en-US" sz="2000" b="1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8" name="五邊形 27"/>
          <p:cNvSpPr/>
          <p:nvPr/>
        </p:nvSpPr>
        <p:spPr>
          <a:xfrm>
            <a:off x="1000100" y="1357304"/>
            <a:ext cx="1857388" cy="500066"/>
          </a:xfrm>
          <a:prstGeom prst="homePlat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0" name="＞形箭號 29"/>
          <p:cNvSpPr/>
          <p:nvPr/>
        </p:nvSpPr>
        <p:spPr>
          <a:xfrm>
            <a:off x="2428860" y="1357304"/>
            <a:ext cx="428628" cy="500066"/>
          </a:xfrm>
          <a:prstGeom prst="chevron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tx1"/>
              </a:solidFill>
            </a:endParaRPr>
          </a:p>
        </p:txBody>
      </p:sp>
      <p:sp>
        <p:nvSpPr>
          <p:cNvPr id="31" name="矩形 30"/>
          <p:cNvSpPr/>
          <p:nvPr/>
        </p:nvSpPr>
        <p:spPr>
          <a:xfrm>
            <a:off x="0" y="1357304"/>
            <a:ext cx="1071538" cy="500066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" name="TextBox 2"/>
          <p:cNvSpPr txBox="1"/>
          <p:nvPr/>
        </p:nvSpPr>
        <p:spPr>
          <a:xfrm>
            <a:off x="785786" y="1428742"/>
            <a:ext cx="172354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0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網頁遠端操作</a:t>
            </a:r>
            <a:endParaRPr lang="en-US" sz="2000" b="1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41" name="＞形箭號 40"/>
          <p:cNvSpPr/>
          <p:nvPr/>
        </p:nvSpPr>
        <p:spPr>
          <a:xfrm>
            <a:off x="2786050" y="1357304"/>
            <a:ext cx="428628" cy="500066"/>
          </a:xfrm>
          <a:prstGeom prst="chevron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tx1"/>
              </a:solidFill>
            </a:endParaRPr>
          </a:p>
        </p:txBody>
      </p:sp>
      <p:sp>
        <p:nvSpPr>
          <p:cNvPr id="42" name="＞形箭號 41"/>
          <p:cNvSpPr/>
          <p:nvPr/>
        </p:nvSpPr>
        <p:spPr>
          <a:xfrm rot="10800000">
            <a:off x="5857884" y="1357304"/>
            <a:ext cx="428628" cy="500066"/>
          </a:xfrm>
          <a:prstGeom prst="chevron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tx1"/>
              </a:solidFill>
            </a:endParaRPr>
          </a:p>
        </p:txBody>
      </p:sp>
      <p:sp>
        <p:nvSpPr>
          <p:cNvPr id="47" name="橢圓 46"/>
          <p:cNvSpPr/>
          <p:nvPr/>
        </p:nvSpPr>
        <p:spPr>
          <a:xfrm>
            <a:off x="4370477" y="2141907"/>
            <a:ext cx="2145739" cy="2145739"/>
          </a:xfrm>
          <a:prstGeom prst="ellipse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sp>
        <p:nvSpPr>
          <p:cNvPr id="46" name="橢圓 45"/>
          <p:cNvSpPr/>
          <p:nvPr/>
        </p:nvSpPr>
        <p:spPr>
          <a:xfrm>
            <a:off x="2642285" y="2154203"/>
            <a:ext cx="2145739" cy="2145739"/>
          </a:xfrm>
          <a:prstGeom prst="ellipse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12" name="Group 11"/>
          <p:cNvGrpSpPr/>
          <p:nvPr/>
        </p:nvGrpSpPr>
        <p:grpSpPr>
          <a:xfrm>
            <a:off x="3059832" y="3298573"/>
            <a:ext cx="1273270" cy="569321"/>
            <a:chOff x="3082706" y="3298573"/>
            <a:chExt cx="1273270" cy="569321"/>
          </a:xfrm>
        </p:grpSpPr>
        <p:pic>
          <p:nvPicPr>
            <p:cNvPr id="49" name="Picture 48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082706" y="3302084"/>
              <a:ext cx="261487" cy="264043"/>
            </a:xfrm>
            <a:prstGeom prst="rect">
              <a:avLst/>
            </a:prstGeom>
          </p:spPr>
        </p:pic>
        <p:pic>
          <p:nvPicPr>
            <p:cNvPr id="51" name="Picture 50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408305" y="3324240"/>
              <a:ext cx="252854" cy="247301"/>
            </a:xfrm>
            <a:prstGeom prst="rect">
              <a:avLst/>
            </a:prstGeom>
          </p:spPr>
        </p:pic>
        <p:pic>
          <p:nvPicPr>
            <p:cNvPr id="52" name="Picture 51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725271" y="3298573"/>
              <a:ext cx="283338" cy="286109"/>
            </a:xfrm>
            <a:prstGeom prst="rect">
              <a:avLst/>
            </a:prstGeom>
          </p:spPr>
        </p:pic>
        <p:pic>
          <p:nvPicPr>
            <p:cNvPr id="57" name="Picture 2" descr="http://www.mirrorlink.com/sites/default/files/pictures/realvnc-logo-rgb.png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3134416" y="3616265"/>
              <a:ext cx="217609" cy="200103"/>
            </a:xfrm>
            <a:prstGeom prst="rect">
              <a:avLst/>
            </a:prstGeom>
            <a:noFill/>
          </p:spPr>
        </p:pic>
        <p:pic>
          <p:nvPicPr>
            <p:cNvPr id="58" name="Picture 4" descr="http://upload.wikimedia.org/wikipedia/commons/7/78/UltraVNC_Icon_green.png"/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3450083" y="3622787"/>
              <a:ext cx="231018" cy="230249"/>
            </a:xfrm>
            <a:prstGeom prst="rect">
              <a:avLst/>
            </a:prstGeom>
            <a:noFill/>
          </p:spPr>
        </p:pic>
        <p:pic>
          <p:nvPicPr>
            <p:cNvPr id="59" name="Picture 58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3766088" y="3615973"/>
              <a:ext cx="232927" cy="235204"/>
            </a:xfrm>
            <a:prstGeom prst="rect">
              <a:avLst/>
            </a:prstGeom>
          </p:spPr>
        </p:pic>
        <p:pic>
          <p:nvPicPr>
            <p:cNvPr id="60" name="Picture 59"/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4085818" y="3595095"/>
              <a:ext cx="270158" cy="272799"/>
            </a:xfrm>
            <a:prstGeom prst="rect">
              <a:avLst/>
            </a:prstGeom>
          </p:spPr>
        </p:pic>
      </p:grpSp>
      <p:pic>
        <p:nvPicPr>
          <p:cNvPr id="4" name="Picture 3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064844" y="3254888"/>
            <a:ext cx="787398" cy="722170"/>
          </a:xfrm>
          <a:prstGeom prst="rect">
            <a:avLst/>
          </a:prstGeom>
        </p:spPr>
      </p:pic>
      <p:sp>
        <p:nvSpPr>
          <p:cNvPr id="64" name="Rectangle 63"/>
          <p:cNvSpPr/>
          <p:nvPr/>
        </p:nvSpPr>
        <p:spPr>
          <a:xfrm>
            <a:off x="2915816" y="2571750"/>
            <a:ext cx="150472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TW" altLang="en-US" sz="1600" b="1" dirty="0" smtClean="0">
                <a:latin typeface="微軟正黑體" pitchFamily="34" charset="-120"/>
                <a:ea typeface="微軟正黑體" pitchFamily="34" charset="-120"/>
              </a:rPr>
              <a:t>網頁瀏覽器、</a:t>
            </a:r>
            <a:endParaRPr lang="en-US" altLang="zh-TW" sz="1600" b="1" dirty="0" smtClean="0">
              <a:latin typeface="微軟正黑體" pitchFamily="34" charset="-120"/>
              <a:ea typeface="微軟正黑體" pitchFamily="34" charset="-120"/>
            </a:endParaRPr>
          </a:p>
          <a:p>
            <a:pPr algn="ctr"/>
            <a:r>
              <a:rPr lang="zh-TW" altLang="en-US" sz="1600" b="1" dirty="0" smtClean="0">
                <a:latin typeface="微軟正黑體" pitchFamily="34" charset="-120"/>
                <a:ea typeface="微軟正黑體" pitchFamily="34" charset="-120"/>
              </a:rPr>
              <a:t>遠端連線軟體</a:t>
            </a:r>
            <a:endParaRPr lang="en-US" altLang="zh-TW" sz="1600" b="1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65" name="Rectangle 64"/>
          <p:cNvSpPr/>
          <p:nvPr/>
        </p:nvSpPr>
        <p:spPr>
          <a:xfrm>
            <a:off x="4572000" y="2563039"/>
            <a:ext cx="169830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TW" altLang="en-US" sz="1600" b="1" dirty="0" smtClean="0">
                <a:latin typeface="微軟正黑體" pitchFamily="34" charset="-120"/>
                <a:ea typeface="微軟正黑體" pitchFamily="34" charset="-120"/>
              </a:rPr>
              <a:t>接上鍵盤、滑鼠直接使用</a:t>
            </a:r>
            <a:endParaRPr lang="en-US" altLang="zh-TW" sz="1600" b="1" dirty="0"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1026" name="Picture 2" descr="C:\Users\user\Desktop\20170928_Virtualization Station 直播\p13-1.png"/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107504" y="2283718"/>
            <a:ext cx="2840490" cy="1802518"/>
          </a:xfrm>
          <a:prstGeom prst="rect">
            <a:avLst/>
          </a:prstGeom>
          <a:noFill/>
        </p:spPr>
      </p:pic>
      <p:pic>
        <p:nvPicPr>
          <p:cNvPr id="1027" name="Picture 3" descr="C:\Users\user\Desktop\20170928_Virtualization Station 直播\p13-2.png"/>
          <p:cNvPicPr>
            <a:picLocks noChangeAspect="1" noChangeArrowheads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>
            <a:off x="6300192" y="2499742"/>
            <a:ext cx="2550651" cy="139971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4169120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多功能網頁工具列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12911"/>
          <a:stretch/>
        </p:blipFill>
        <p:spPr>
          <a:xfrm>
            <a:off x="4163168" y="1297911"/>
            <a:ext cx="4670545" cy="3161085"/>
          </a:xfrm>
          <a:prstGeom prst="rect">
            <a:avLst/>
          </a:prstGeom>
        </p:spPr>
      </p:pic>
      <p:sp>
        <p:nvSpPr>
          <p:cNvPr id="9" name="文字版面配置區 4"/>
          <p:cNvSpPr txBox="1">
            <a:spLocks/>
          </p:cNvSpPr>
          <p:nvPr/>
        </p:nvSpPr>
        <p:spPr>
          <a:xfrm>
            <a:off x="971600" y="1523778"/>
            <a:ext cx="1251980" cy="4083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/>
          <a:p>
            <a:pPr marL="114300" lvl="0">
              <a:lnSpc>
                <a:spcPct val="115000"/>
              </a:lnSpc>
              <a:spcBef>
                <a:spcPts val="600"/>
              </a:spcBef>
              <a:buClr>
                <a:schemeClr val="dk2"/>
              </a:buClr>
              <a:buSzPct val="100000"/>
              <a:defRPr/>
            </a:pPr>
            <a:r>
              <a:rPr lang="zh-TW" altLang="en-US" sz="18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軟正黑體" pitchFamily="34" charset="-120"/>
                <a:ea typeface="微軟正黑體" pitchFamily="34" charset="-120"/>
                <a:cs typeface="Verdana"/>
                <a:sym typeface="Verdana"/>
              </a:rPr>
              <a:t>操作管理</a:t>
            </a:r>
            <a:endParaRPr lang="en-US" altLang="zh-TW" sz="1800" dirty="0" smtClean="0">
              <a:solidFill>
                <a:schemeClr val="tx1">
                  <a:lumMod val="85000"/>
                  <a:lumOff val="15000"/>
                </a:schemeClr>
              </a:solidFill>
              <a:latin typeface="微軟正黑體" pitchFamily="34" charset="-120"/>
              <a:ea typeface="微軟正黑體" pitchFamily="34" charset="-120"/>
              <a:cs typeface="Verdana"/>
              <a:sym typeface="Verdana"/>
            </a:endParaRPr>
          </a:p>
        </p:txBody>
      </p:sp>
      <p:sp>
        <p:nvSpPr>
          <p:cNvPr id="10" name="文字版面配置區 4"/>
          <p:cNvSpPr txBox="1">
            <a:spLocks/>
          </p:cNvSpPr>
          <p:nvPr/>
        </p:nvSpPr>
        <p:spPr>
          <a:xfrm>
            <a:off x="981508" y="2288347"/>
            <a:ext cx="1251980" cy="4083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/>
          <a:p>
            <a:pPr marL="114300" lvl="0">
              <a:lnSpc>
                <a:spcPct val="115000"/>
              </a:lnSpc>
              <a:spcBef>
                <a:spcPts val="600"/>
              </a:spcBef>
              <a:buClr>
                <a:schemeClr val="dk2"/>
              </a:buClr>
              <a:buSzPct val="100000"/>
              <a:defRPr/>
            </a:pPr>
            <a:r>
              <a:rPr lang="zh-TW" altLang="en-US" sz="18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軟正黑體" pitchFamily="34" charset="-120"/>
                <a:ea typeface="微軟正黑體" pitchFamily="34" charset="-120"/>
                <a:cs typeface="Verdana"/>
                <a:sym typeface="Verdana"/>
              </a:rPr>
              <a:t>功能鍵盤</a:t>
            </a:r>
            <a:endParaRPr lang="en-US" altLang="zh-TW" sz="1800" dirty="0" smtClean="0">
              <a:solidFill>
                <a:schemeClr val="tx1">
                  <a:lumMod val="85000"/>
                  <a:lumOff val="15000"/>
                </a:schemeClr>
              </a:solidFill>
              <a:latin typeface="微軟正黑體" pitchFamily="34" charset="-120"/>
              <a:ea typeface="微軟正黑體" pitchFamily="34" charset="-120"/>
              <a:cs typeface="Verdana"/>
              <a:sym typeface="Verdana"/>
            </a:endParaRPr>
          </a:p>
        </p:txBody>
      </p:sp>
      <p:sp>
        <p:nvSpPr>
          <p:cNvPr id="11" name="文字版面配置區 4"/>
          <p:cNvSpPr txBox="1">
            <a:spLocks/>
          </p:cNvSpPr>
          <p:nvPr/>
        </p:nvSpPr>
        <p:spPr>
          <a:xfrm>
            <a:off x="971600" y="3027546"/>
            <a:ext cx="1440160" cy="4083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/>
          <a:p>
            <a:pPr marL="114300" lvl="0">
              <a:lnSpc>
                <a:spcPct val="115000"/>
              </a:lnSpc>
              <a:spcBef>
                <a:spcPts val="600"/>
              </a:spcBef>
              <a:buClr>
                <a:schemeClr val="dk2"/>
              </a:buClr>
              <a:buSzPct val="100000"/>
              <a:defRPr/>
            </a:pPr>
            <a:r>
              <a:rPr lang="zh-TW" altLang="en-US" sz="18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軟正黑體" pitchFamily="34" charset="-120"/>
                <a:ea typeface="微軟正黑體" pitchFamily="34" charset="-120"/>
                <a:cs typeface="Verdana"/>
                <a:sym typeface="Verdana"/>
              </a:rPr>
              <a:t>虛擬機設定</a:t>
            </a:r>
            <a:endParaRPr lang="en-US" altLang="zh-TW" sz="1800" dirty="0" smtClean="0">
              <a:solidFill>
                <a:schemeClr val="tx1">
                  <a:lumMod val="85000"/>
                  <a:lumOff val="15000"/>
                </a:schemeClr>
              </a:solidFill>
              <a:latin typeface="微軟正黑體" pitchFamily="34" charset="-120"/>
              <a:ea typeface="微軟正黑體" pitchFamily="34" charset="-120"/>
              <a:cs typeface="Verdana"/>
              <a:sym typeface="Verdana"/>
            </a:endParaRPr>
          </a:p>
        </p:txBody>
      </p:sp>
      <p:sp>
        <p:nvSpPr>
          <p:cNvPr id="12" name="文字版面配置區 4"/>
          <p:cNvSpPr txBox="1">
            <a:spLocks/>
          </p:cNvSpPr>
          <p:nvPr/>
        </p:nvSpPr>
        <p:spPr>
          <a:xfrm>
            <a:off x="971600" y="3867894"/>
            <a:ext cx="1080120" cy="4083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/>
          <a:p>
            <a:pPr marL="114300" lvl="0">
              <a:lnSpc>
                <a:spcPct val="115000"/>
              </a:lnSpc>
              <a:spcBef>
                <a:spcPts val="600"/>
              </a:spcBef>
              <a:buClr>
                <a:schemeClr val="dk2"/>
              </a:buClr>
              <a:buSzPct val="100000"/>
              <a:defRPr/>
            </a:pPr>
            <a:r>
              <a:rPr lang="zh-TW" altLang="en-US" sz="18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軟正黑體" pitchFamily="34" charset="-120"/>
                <a:ea typeface="微軟正黑體" pitchFamily="34" charset="-120"/>
                <a:cs typeface="Verdana"/>
                <a:sym typeface="Verdana"/>
              </a:rPr>
              <a:t>顯示</a:t>
            </a:r>
            <a:endParaRPr lang="en-US" altLang="zh-TW" sz="1800" dirty="0" smtClean="0">
              <a:solidFill>
                <a:schemeClr val="tx1">
                  <a:lumMod val="85000"/>
                  <a:lumOff val="15000"/>
                </a:schemeClr>
              </a:solidFill>
              <a:latin typeface="微軟正黑體" pitchFamily="34" charset="-120"/>
              <a:ea typeface="微軟正黑體" pitchFamily="34" charset="-120"/>
              <a:cs typeface="Verdana"/>
              <a:sym typeface="Verdana"/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27784" y="1297912"/>
            <a:ext cx="1535384" cy="3161085"/>
          </a:xfrm>
          <a:prstGeom prst="rect">
            <a:avLst/>
          </a:prstGeom>
        </p:spPr>
      </p:pic>
      <p:pic>
        <p:nvPicPr>
          <p:cNvPr id="7170" name="Picture 2" descr="C:\Users\user\Desktop\20170928_Virtualization Station 直播\p14-4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95536" y="3795886"/>
            <a:ext cx="655053" cy="605359"/>
          </a:xfrm>
          <a:prstGeom prst="rect">
            <a:avLst/>
          </a:prstGeom>
          <a:noFill/>
        </p:spPr>
      </p:pic>
      <p:pic>
        <p:nvPicPr>
          <p:cNvPr id="7171" name="Picture 3" descr="C:\Users\user\Desktop\20170928_Virtualization Station 直播\p14-1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19630" y="1462335"/>
            <a:ext cx="606865" cy="605359"/>
          </a:xfrm>
          <a:prstGeom prst="rect">
            <a:avLst/>
          </a:prstGeom>
          <a:noFill/>
        </p:spPr>
      </p:pic>
      <p:pic>
        <p:nvPicPr>
          <p:cNvPr id="7172" name="Picture 4" descr="C:\Users\user\Desktop\20170928_Virtualization Station 直播\p14-2.pn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12853" y="2328530"/>
            <a:ext cx="620418" cy="381738"/>
          </a:xfrm>
          <a:prstGeom prst="rect">
            <a:avLst/>
          </a:prstGeom>
          <a:noFill/>
        </p:spPr>
      </p:pic>
      <p:pic>
        <p:nvPicPr>
          <p:cNvPr id="7173" name="Picture 5" descr="C:\Users\user\Desktop\20170928_Virtualization Station 直播\p14-3.pn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440336" y="2971104"/>
            <a:ext cx="565453" cy="56394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2173996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桌面操作 </a:t>
            </a:r>
            <a:r>
              <a:rPr lang="en-US" altLang="zh-TW" dirty="0" smtClean="0"/>
              <a:t>-</a:t>
            </a:r>
            <a:r>
              <a:rPr lang="zh-TW" altLang="en-US" dirty="0" smtClean="0"/>
              <a:t> 友商比較</a:t>
            </a:r>
            <a:endParaRPr lang="en-US" dirty="0"/>
          </a:p>
        </p:txBody>
      </p:sp>
      <p:sp>
        <p:nvSpPr>
          <p:cNvPr id="8" name="TextBox 11"/>
          <p:cNvSpPr txBox="1"/>
          <p:nvPr/>
        </p:nvSpPr>
        <p:spPr>
          <a:xfrm>
            <a:off x="755576" y="3425428"/>
            <a:ext cx="217335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2000" b="1" dirty="0" smtClean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rPr>
              <a:t>Virtualization</a:t>
            </a:r>
          </a:p>
          <a:p>
            <a:pPr algn="ctr"/>
            <a:r>
              <a:rPr lang="zh-TW" altLang="en-US" sz="2000" b="1" dirty="0" smtClean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rPr>
              <a:t> </a:t>
            </a:r>
            <a:r>
              <a:rPr lang="en-US" altLang="zh-TW" sz="2000" b="1" dirty="0" smtClean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rPr>
              <a:t>Station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5148064" y="3425428"/>
            <a:ext cx="309634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2000" b="1" dirty="0" smtClean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rPr>
              <a:t>Virtual</a:t>
            </a:r>
            <a:r>
              <a:rPr lang="zh-TW" altLang="en-US" sz="2000" b="1" dirty="0" smtClean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rPr>
              <a:t> </a:t>
            </a:r>
            <a:r>
              <a:rPr lang="en-US" altLang="zh-TW" sz="2000" b="1" dirty="0" smtClean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rPr>
              <a:t>Machine</a:t>
            </a:r>
            <a:r>
              <a:rPr lang="zh-TW" altLang="en-US" sz="2000" b="1" dirty="0" smtClean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rPr>
              <a:t> </a:t>
            </a:r>
            <a:endParaRPr lang="en-US" altLang="zh-TW" sz="2000" b="1" dirty="0" smtClean="0">
              <a:solidFill>
                <a:srgbClr val="0070C0"/>
              </a:solidFill>
              <a:latin typeface="微軟正黑體" pitchFamily="34" charset="-120"/>
              <a:ea typeface="微軟正黑體" pitchFamily="34" charset="-120"/>
            </a:endParaRPr>
          </a:p>
          <a:p>
            <a:pPr algn="ctr"/>
            <a:r>
              <a:rPr lang="en-US" altLang="zh-TW" sz="2000" b="1" dirty="0" smtClean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rPr>
              <a:t>Manager</a:t>
            </a:r>
          </a:p>
        </p:txBody>
      </p:sp>
      <p:pic>
        <p:nvPicPr>
          <p:cNvPr id="12" name="Picture 3" descr="C:\Users\user\Desktop\20170928_Virtualization Station 直播\Virtualization Station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91437" y="1928808"/>
            <a:ext cx="1410726" cy="1408710"/>
          </a:xfrm>
          <a:prstGeom prst="rect">
            <a:avLst/>
          </a:prstGeom>
          <a:noFill/>
        </p:spPr>
      </p:pic>
      <p:pic>
        <p:nvPicPr>
          <p:cNvPr id="10" name="Picture 2" descr="C:\Users\user\Desktop\20170928_Virtualization Station 直播\vs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915816" y="1347614"/>
            <a:ext cx="2808312" cy="3270423"/>
          </a:xfrm>
          <a:prstGeom prst="rect">
            <a:avLst/>
          </a:prstGeom>
          <a:noFill/>
        </p:spPr>
      </p:pic>
      <p:pic>
        <p:nvPicPr>
          <p:cNvPr id="1026" name="Picture 2" descr="C:\Users\user\Desktop\20170928_Virtualization Station 直播\Links\vm logo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156176" y="2083095"/>
            <a:ext cx="981075" cy="110013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9093250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效能，部署應用程式的關鍵選擇</a:t>
            </a:r>
            <a:endParaRPr lang="en-US" dirty="0"/>
          </a:p>
        </p:txBody>
      </p:sp>
      <p:grpSp>
        <p:nvGrpSpPr>
          <p:cNvPr id="19" name="Group 3"/>
          <p:cNvGrpSpPr/>
          <p:nvPr/>
        </p:nvGrpSpPr>
        <p:grpSpPr>
          <a:xfrm>
            <a:off x="882491" y="1404590"/>
            <a:ext cx="4392488" cy="1383184"/>
            <a:chOff x="4355976" y="1218271"/>
            <a:chExt cx="4392488" cy="1383184"/>
          </a:xfrm>
        </p:grpSpPr>
        <p:sp>
          <p:nvSpPr>
            <p:cNvPr id="20" name="Shape 83"/>
            <p:cNvSpPr/>
            <p:nvPr/>
          </p:nvSpPr>
          <p:spPr>
            <a:xfrm>
              <a:off x="4355976" y="1218271"/>
              <a:ext cx="502330" cy="502330"/>
            </a:xfrm>
            <a:prstGeom prst="halfFrame">
              <a:avLst>
                <a:gd name="adj1" fmla="val 23728"/>
                <a:gd name="adj2" fmla="val 24642"/>
              </a:avLst>
            </a:prstGeom>
            <a:solidFill>
              <a:schemeClr val="bg2">
                <a:alpha val="22745"/>
              </a:schemeClr>
            </a:solidFill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" name="TextBox 11"/>
            <p:cNvSpPr txBox="1"/>
            <p:nvPr/>
          </p:nvSpPr>
          <p:spPr>
            <a:xfrm>
              <a:off x="4536941" y="1375796"/>
              <a:ext cx="163633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sz="2400" b="1" u="sng" dirty="0" smtClean="0">
                  <a:solidFill>
                    <a:schemeClr val="accent2">
                      <a:lumMod val="25000"/>
                      <a:lumOff val="75000"/>
                    </a:schemeClr>
                  </a:solidFill>
                  <a:latin typeface="微軟正黑體" pitchFamily="34" charset="-120"/>
                  <a:ea typeface="微軟正黑體" pitchFamily="34" charset="-120"/>
                </a:rPr>
                <a:t>環境</a:t>
              </a:r>
              <a:r>
                <a:rPr lang="zh-TW" altLang="en-US" sz="2200" b="1" dirty="0" smtClean="0">
                  <a:solidFill>
                    <a:schemeClr val="accent2">
                      <a:lumMod val="25000"/>
                      <a:lumOff val="75000"/>
                    </a:schemeClr>
                  </a:solidFill>
                  <a:latin typeface="微軟正黑體" pitchFamily="34" charset="-120"/>
                  <a:ea typeface="微軟正黑體" pitchFamily="34" charset="-120"/>
                </a:rPr>
                <a:t>設定</a:t>
              </a:r>
              <a:endParaRPr lang="en-US" altLang="zh-TW" sz="2200" b="1" dirty="0" smtClean="0">
                <a:solidFill>
                  <a:schemeClr val="accent2">
                    <a:lumMod val="25000"/>
                    <a:lumOff val="75000"/>
                  </a:schemeClr>
                </a:solidFill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22" name="文字版面配置區 4"/>
            <p:cNvSpPr txBox="1">
              <a:spLocks/>
            </p:cNvSpPr>
            <p:nvPr/>
          </p:nvSpPr>
          <p:spPr>
            <a:xfrm>
              <a:off x="4570290" y="1833174"/>
              <a:ext cx="4178174" cy="768281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91425" rIns="91425" bIns="91425" anchor="t" anchorCtr="0"/>
            <a:lstStyle/>
            <a:p>
              <a:pPr marL="114300" lvl="0">
                <a:spcBef>
                  <a:spcPts val="600"/>
                </a:spcBef>
                <a:buClr>
                  <a:schemeClr val="dk2"/>
                </a:buClr>
                <a:buSzPct val="100000"/>
                <a:buFont typeface="Arial" pitchFamily="34" charset="0"/>
                <a:buChar char="•"/>
                <a:defRPr/>
              </a:pPr>
              <a:r>
                <a:rPr lang="zh-TW" altLang="en-US" sz="1600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軟正黑體" pitchFamily="34" charset="-120"/>
                  <a:ea typeface="微軟正黑體" pitchFamily="34" charset="-120"/>
                  <a:cs typeface="Verdana"/>
                  <a:sym typeface="Verdana"/>
                </a:rPr>
                <a:t> </a:t>
              </a:r>
              <a:r>
                <a:rPr lang="zh-TW" altLang="en-US" sz="1600" dirty="0" smtClean="0">
                  <a:solidFill>
                    <a:schemeClr val="accent2">
                      <a:lumMod val="25000"/>
                      <a:lumOff val="75000"/>
                    </a:schemeClr>
                  </a:solidFill>
                  <a:latin typeface="微軟正黑體" pitchFamily="34" charset="-120"/>
                  <a:ea typeface="微軟正黑體" pitchFamily="34" charset="-120"/>
                  <a:cs typeface="Verdana"/>
                  <a:sym typeface="Verdana"/>
                </a:rPr>
                <a:t>多種網路模式應用</a:t>
              </a:r>
              <a:endParaRPr lang="en-US" altLang="zh-TW" sz="1600" dirty="0" smtClean="0">
                <a:solidFill>
                  <a:schemeClr val="accent2">
                    <a:lumMod val="25000"/>
                    <a:lumOff val="75000"/>
                  </a:schemeClr>
                </a:solidFill>
                <a:latin typeface="微軟正黑體" pitchFamily="34" charset="-120"/>
                <a:ea typeface="微軟正黑體" pitchFamily="34" charset="-120"/>
                <a:cs typeface="Verdana"/>
                <a:sym typeface="Verdana"/>
              </a:endParaRPr>
            </a:p>
            <a:p>
              <a:pPr marL="114300">
                <a:spcBef>
                  <a:spcPts val="600"/>
                </a:spcBef>
                <a:buClr>
                  <a:schemeClr val="dk2"/>
                </a:buClr>
                <a:buSzPct val="100000"/>
                <a:buFont typeface="Arial" pitchFamily="34" charset="0"/>
                <a:buChar char="•"/>
                <a:defRPr/>
              </a:pPr>
              <a:r>
                <a:rPr lang="zh-TW" altLang="en-US" sz="1600" dirty="0">
                  <a:solidFill>
                    <a:schemeClr val="accent2">
                      <a:lumMod val="25000"/>
                      <a:lumOff val="75000"/>
                    </a:schemeClr>
                  </a:solidFill>
                  <a:latin typeface="微軟正黑體" pitchFamily="34" charset="-120"/>
                  <a:ea typeface="微軟正黑體" pitchFamily="34" charset="-120"/>
                  <a:cs typeface="Verdana"/>
                  <a:sym typeface="Verdana"/>
                </a:rPr>
                <a:t> </a:t>
              </a:r>
              <a:r>
                <a:rPr lang="zh-TW" altLang="en-US" sz="1600" dirty="0" smtClean="0">
                  <a:solidFill>
                    <a:schemeClr val="accent2">
                      <a:lumMod val="25000"/>
                      <a:lumOff val="75000"/>
                    </a:schemeClr>
                  </a:solidFill>
                  <a:latin typeface="微軟正黑體" pitchFamily="34" charset="-120"/>
                  <a:ea typeface="微軟正黑體" pitchFamily="34" charset="-120"/>
                  <a:cs typeface="Verdana"/>
                  <a:sym typeface="Verdana"/>
                </a:rPr>
                <a:t>不停機備份、線上還原快照</a:t>
              </a:r>
              <a:endParaRPr lang="zh-TW" altLang="en-US" sz="1600" dirty="0">
                <a:solidFill>
                  <a:schemeClr val="accent2">
                    <a:lumMod val="25000"/>
                    <a:lumOff val="75000"/>
                  </a:schemeClr>
                </a:solidFill>
                <a:latin typeface="微軟正黑體" pitchFamily="34" charset="-120"/>
                <a:ea typeface="微軟正黑體" pitchFamily="34" charset="-120"/>
                <a:cs typeface="Verdana"/>
                <a:sym typeface="Verdana"/>
              </a:endParaRPr>
            </a:p>
          </p:txBody>
        </p:sp>
      </p:grpSp>
      <p:grpSp>
        <p:nvGrpSpPr>
          <p:cNvPr id="23" name="Group 2"/>
          <p:cNvGrpSpPr/>
          <p:nvPr/>
        </p:nvGrpSpPr>
        <p:grpSpPr>
          <a:xfrm>
            <a:off x="882491" y="3026685"/>
            <a:ext cx="3617501" cy="1583061"/>
            <a:chOff x="500034" y="1214428"/>
            <a:chExt cx="3617501" cy="1583061"/>
          </a:xfrm>
        </p:grpSpPr>
        <p:sp>
          <p:nvSpPr>
            <p:cNvPr id="24" name="Shape 83"/>
            <p:cNvSpPr/>
            <p:nvPr/>
          </p:nvSpPr>
          <p:spPr>
            <a:xfrm>
              <a:off x="500034" y="1214428"/>
              <a:ext cx="502330" cy="502330"/>
            </a:xfrm>
            <a:prstGeom prst="halfFrame">
              <a:avLst>
                <a:gd name="adj1" fmla="val 23728"/>
                <a:gd name="adj2" fmla="val 24642"/>
              </a:avLst>
            </a:prstGeom>
            <a:solidFill>
              <a:schemeClr val="bg2">
                <a:alpha val="22745"/>
              </a:schemeClr>
            </a:solidFill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" name="TextBox 11"/>
            <p:cNvSpPr txBox="1"/>
            <p:nvPr/>
          </p:nvSpPr>
          <p:spPr>
            <a:xfrm>
              <a:off x="673157" y="1338146"/>
              <a:ext cx="250827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sz="2200" b="1" dirty="0" smtClean="0">
                  <a:solidFill>
                    <a:schemeClr val="accent2">
                      <a:lumMod val="25000"/>
                      <a:lumOff val="75000"/>
                    </a:schemeClr>
                  </a:solidFill>
                  <a:latin typeface="微軟正黑體" pitchFamily="34" charset="-120"/>
                  <a:ea typeface="微軟正黑體" pitchFamily="34" charset="-120"/>
                </a:rPr>
                <a:t>虛擬機</a:t>
              </a:r>
              <a:r>
                <a:rPr lang="zh-TW" altLang="en-US" sz="2400" b="1" u="sng" dirty="0" smtClean="0">
                  <a:solidFill>
                    <a:schemeClr val="accent2">
                      <a:lumMod val="25000"/>
                      <a:lumOff val="75000"/>
                    </a:schemeClr>
                  </a:solidFill>
                  <a:latin typeface="微軟正黑體" pitchFamily="34" charset="-120"/>
                  <a:ea typeface="微軟正黑體" pitchFamily="34" charset="-120"/>
                </a:rPr>
                <a:t>桌面操作</a:t>
              </a:r>
              <a:endParaRPr lang="en-US" altLang="zh-TW" sz="2400" b="1" u="sng" dirty="0" smtClean="0">
                <a:solidFill>
                  <a:schemeClr val="accent2">
                    <a:lumMod val="25000"/>
                    <a:lumOff val="75000"/>
                  </a:schemeClr>
                </a:solidFill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26" name="文字版面配置區 4"/>
            <p:cNvSpPr txBox="1">
              <a:spLocks/>
            </p:cNvSpPr>
            <p:nvPr/>
          </p:nvSpPr>
          <p:spPr>
            <a:xfrm>
              <a:off x="706505" y="1797357"/>
              <a:ext cx="3411030" cy="100013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91425" rIns="91425" bIns="91425" anchor="t" anchorCtr="0"/>
            <a:lstStyle/>
            <a:p>
              <a:pPr marL="114300" lvl="0">
                <a:spcBef>
                  <a:spcPts val="600"/>
                </a:spcBef>
                <a:buClr>
                  <a:schemeClr val="dk2"/>
                </a:buClr>
                <a:buSzPct val="100000"/>
                <a:buFont typeface="Arial"/>
                <a:buChar char="•"/>
                <a:defRPr/>
              </a:pPr>
              <a:r>
                <a:rPr lang="zh-TW" altLang="en-US" sz="1600" dirty="0" smtClean="0">
                  <a:solidFill>
                    <a:schemeClr val="accent2">
                      <a:lumMod val="25000"/>
                      <a:lumOff val="75000"/>
                    </a:schemeClr>
                  </a:solidFill>
                  <a:latin typeface="微軟正黑體" pitchFamily="34" charset="-120"/>
                  <a:ea typeface="微軟正黑體" pitchFamily="34" charset="-120"/>
                  <a:cs typeface="Verdana"/>
                  <a:sym typeface="Verdana"/>
                </a:rPr>
                <a:t> 瀏覽器 </a:t>
              </a:r>
              <a:r>
                <a:rPr lang="en-US" altLang="zh-TW" sz="1600" dirty="0" smtClean="0">
                  <a:solidFill>
                    <a:schemeClr val="accent2">
                      <a:lumMod val="25000"/>
                      <a:lumOff val="75000"/>
                    </a:schemeClr>
                  </a:solidFill>
                  <a:latin typeface="微軟正黑體" pitchFamily="34" charset="-120"/>
                  <a:ea typeface="微軟正黑體" pitchFamily="34" charset="-120"/>
                  <a:cs typeface="Verdana"/>
                  <a:sym typeface="Verdana"/>
                </a:rPr>
                <a:t>–</a:t>
              </a:r>
              <a:r>
                <a:rPr lang="zh-TW" altLang="en-US" sz="1600" dirty="0" smtClean="0">
                  <a:solidFill>
                    <a:schemeClr val="accent2">
                      <a:lumMod val="25000"/>
                      <a:lumOff val="75000"/>
                    </a:schemeClr>
                  </a:solidFill>
                  <a:latin typeface="微軟正黑體" pitchFamily="34" charset="-120"/>
                  <a:ea typeface="微軟正黑體" pitchFamily="34" charset="-120"/>
                  <a:cs typeface="Verdana"/>
                  <a:sym typeface="Verdana"/>
                </a:rPr>
                <a:t> 多功能工具列</a:t>
              </a:r>
              <a:endParaRPr lang="en-US" altLang="zh-TW" sz="1600" dirty="0" smtClean="0">
                <a:solidFill>
                  <a:schemeClr val="accent2">
                    <a:lumMod val="25000"/>
                    <a:lumOff val="75000"/>
                  </a:schemeClr>
                </a:solidFill>
                <a:latin typeface="微軟正黑體" pitchFamily="34" charset="-120"/>
                <a:ea typeface="微軟正黑體" pitchFamily="34" charset="-120"/>
                <a:cs typeface="Verdana"/>
                <a:sym typeface="Verdana"/>
              </a:endParaRPr>
            </a:p>
            <a:p>
              <a:pPr marL="114300" lvl="0">
                <a:spcBef>
                  <a:spcPts val="600"/>
                </a:spcBef>
                <a:buClr>
                  <a:schemeClr val="dk2"/>
                </a:buClr>
                <a:buSzPct val="100000"/>
                <a:buFont typeface="Arial"/>
                <a:buChar char="•"/>
                <a:defRPr/>
              </a:pPr>
              <a:r>
                <a:rPr lang="zh-TW" altLang="en-US" sz="1600" dirty="0">
                  <a:solidFill>
                    <a:schemeClr val="accent2">
                      <a:lumMod val="25000"/>
                      <a:lumOff val="75000"/>
                    </a:schemeClr>
                  </a:solidFill>
                  <a:latin typeface="微軟正黑體" pitchFamily="34" charset="-120"/>
                  <a:ea typeface="微軟正黑體" pitchFamily="34" charset="-120"/>
                  <a:cs typeface="Verdana"/>
                  <a:sym typeface="Verdana"/>
                </a:rPr>
                <a:t> </a:t>
              </a:r>
              <a:r>
                <a:rPr lang="en-US" altLang="zh-TW" sz="1600" dirty="0" smtClean="0">
                  <a:solidFill>
                    <a:schemeClr val="accent2">
                      <a:lumMod val="25000"/>
                      <a:lumOff val="75000"/>
                    </a:schemeClr>
                  </a:solidFill>
                  <a:latin typeface="微軟正黑體" pitchFamily="34" charset="-120"/>
                  <a:ea typeface="微軟正黑體" pitchFamily="34" charset="-120"/>
                  <a:cs typeface="Verdana"/>
                  <a:sym typeface="Verdana"/>
                </a:rPr>
                <a:t>HDMI</a:t>
              </a:r>
              <a:r>
                <a:rPr lang="zh-TW" altLang="en-US" sz="1600" dirty="0" smtClean="0">
                  <a:solidFill>
                    <a:schemeClr val="accent2">
                      <a:lumMod val="25000"/>
                      <a:lumOff val="75000"/>
                    </a:schemeClr>
                  </a:solidFill>
                  <a:latin typeface="微軟正黑體" pitchFamily="34" charset="-120"/>
                  <a:ea typeface="微軟正黑體" pitchFamily="34" charset="-120"/>
                  <a:cs typeface="Verdana"/>
                  <a:sym typeface="Verdana"/>
                </a:rPr>
                <a:t> 直輸 </a:t>
              </a:r>
              <a:r>
                <a:rPr lang="en-US" altLang="zh-TW" sz="1600" dirty="0" smtClean="0">
                  <a:solidFill>
                    <a:schemeClr val="accent2">
                      <a:lumMod val="25000"/>
                      <a:lumOff val="75000"/>
                    </a:schemeClr>
                  </a:solidFill>
                  <a:latin typeface="微軟正黑體" pitchFamily="34" charset="-120"/>
                  <a:ea typeface="微軟正黑體" pitchFamily="34" charset="-120"/>
                  <a:cs typeface="Verdana"/>
                  <a:sym typeface="Verdana"/>
                </a:rPr>
                <a:t>–</a:t>
              </a:r>
              <a:r>
                <a:rPr lang="zh-TW" altLang="en-US" sz="1600" dirty="0" smtClean="0">
                  <a:solidFill>
                    <a:schemeClr val="accent2">
                      <a:lumMod val="25000"/>
                      <a:lumOff val="75000"/>
                    </a:schemeClr>
                  </a:solidFill>
                  <a:latin typeface="微軟正黑體" pitchFamily="34" charset="-120"/>
                  <a:ea typeface="微軟正黑體" pitchFamily="34" charset="-120"/>
                  <a:cs typeface="Verdana"/>
                  <a:sym typeface="Verdana"/>
                </a:rPr>
                <a:t> </a:t>
              </a:r>
              <a:r>
                <a:rPr lang="en-US" altLang="zh-TW" sz="1600" dirty="0" smtClean="0">
                  <a:solidFill>
                    <a:schemeClr val="accent2">
                      <a:lumMod val="25000"/>
                      <a:lumOff val="75000"/>
                    </a:schemeClr>
                  </a:solidFill>
                  <a:latin typeface="微軟正黑體" pitchFamily="34" charset="-120"/>
                  <a:ea typeface="微軟正黑體" pitchFamily="34" charset="-120"/>
                  <a:cs typeface="Verdana"/>
                  <a:sym typeface="Verdana"/>
                </a:rPr>
                <a:t>QVM</a:t>
              </a:r>
            </a:p>
            <a:p>
              <a:pPr marL="114300" lvl="0">
                <a:spcBef>
                  <a:spcPts val="600"/>
                </a:spcBef>
                <a:buClr>
                  <a:schemeClr val="dk2"/>
                </a:buClr>
                <a:buSzPct val="100000"/>
                <a:buFont typeface="Arial"/>
                <a:buChar char="•"/>
                <a:defRPr/>
              </a:pPr>
              <a:r>
                <a:rPr lang="zh-TW" altLang="en-US" sz="1600" dirty="0">
                  <a:solidFill>
                    <a:schemeClr val="accent2">
                      <a:lumMod val="25000"/>
                      <a:lumOff val="75000"/>
                    </a:schemeClr>
                  </a:solidFill>
                  <a:latin typeface="微軟正黑體" pitchFamily="34" charset="-120"/>
                  <a:ea typeface="微軟正黑體" pitchFamily="34" charset="-120"/>
                  <a:cs typeface="Verdana"/>
                  <a:sym typeface="Verdana"/>
                </a:rPr>
                <a:t> </a:t>
              </a:r>
              <a:r>
                <a:rPr lang="zh-TW" altLang="en-US" sz="1600" dirty="0" smtClean="0">
                  <a:solidFill>
                    <a:schemeClr val="accent2">
                      <a:lumMod val="25000"/>
                      <a:lumOff val="75000"/>
                    </a:schemeClr>
                  </a:solidFill>
                  <a:latin typeface="微軟正黑體" pitchFamily="34" charset="-120"/>
                  <a:ea typeface="微軟正黑體" pitchFamily="34" charset="-120"/>
                  <a:cs typeface="Verdana"/>
                  <a:sym typeface="Verdana"/>
                </a:rPr>
                <a:t>搭配遠端連線軟體 </a:t>
              </a:r>
              <a:endParaRPr lang="en-US" altLang="zh-TW" sz="1600" dirty="0" smtClean="0">
                <a:solidFill>
                  <a:schemeClr val="accent2">
                    <a:lumMod val="25000"/>
                    <a:lumOff val="75000"/>
                  </a:schemeClr>
                </a:solidFill>
                <a:latin typeface="微軟正黑體" pitchFamily="34" charset="-120"/>
                <a:ea typeface="微軟正黑體" pitchFamily="34" charset="-120"/>
                <a:cs typeface="Verdana"/>
                <a:sym typeface="Verdana"/>
              </a:endParaRPr>
            </a:p>
          </p:txBody>
        </p:sp>
      </p:grpSp>
      <p:grpSp>
        <p:nvGrpSpPr>
          <p:cNvPr id="27" name="Group 16"/>
          <p:cNvGrpSpPr/>
          <p:nvPr/>
        </p:nvGrpSpPr>
        <p:grpSpPr>
          <a:xfrm>
            <a:off x="4614324" y="1404347"/>
            <a:ext cx="4206148" cy="1599451"/>
            <a:chOff x="500034" y="2859841"/>
            <a:chExt cx="4206148" cy="1599451"/>
          </a:xfrm>
        </p:grpSpPr>
        <p:sp>
          <p:nvSpPr>
            <p:cNvPr id="28" name="Shape 83"/>
            <p:cNvSpPr/>
            <p:nvPr/>
          </p:nvSpPr>
          <p:spPr>
            <a:xfrm>
              <a:off x="500034" y="2859841"/>
              <a:ext cx="502330" cy="502330"/>
            </a:xfrm>
            <a:prstGeom prst="halfFrame">
              <a:avLst>
                <a:gd name="adj1" fmla="val 23728"/>
                <a:gd name="adj2" fmla="val 24642"/>
              </a:avLst>
            </a:prstGeom>
            <a:solidFill>
              <a:schemeClr val="bg2">
                <a:alpha val="22745"/>
              </a:schemeClr>
            </a:solidFill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" name="TextBox 11"/>
            <p:cNvSpPr txBox="1"/>
            <p:nvPr/>
          </p:nvSpPr>
          <p:spPr>
            <a:xfrm>
              <a:off x="681000" y="3017366"/>
              <a:ext cx="158674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2400" b="1" u="sng" dirty="0" smtClean="0">
                  <a:solidFill>
                    <a:schemeClr val="accent2">
                      <a:lumMod val="25000"/>
                      <a:lumOff val="75000"/>
                    </a:schemeClr>
                  </a:solidFill>
                  <a:latin typeface="微軟正黑體" pitchFamily="34" charset="-120"/>
                  <a:ea typeface="微軟正黑體" pitchFamily="34" charset="-120"/>
                </a:rPr>
                <a:t>GPU</a:t>
              </a:r>
              <a:r>
                <a:rPr lang="zh-TW" altLang="en-US" sz="2400" b="1" dirty="0" smtClean="0">
                  <a:solidFill>
                    <a:schemeClr val="accent2">
                      <a:lumMod val="25000"/>
                      <a:lumOff val="75000"/>
                    </a:schemeClr>
                  </a:solidFill>
                  <a:latin typeface="微軟正黑體" pitchFamily="34" charset="-120"/>
                  <a:ea typeface="微軟正黑體" pitchFamily="34" charset="-120"/>
                </a:rPr>
                <a:t> </a:t>
              </a:r>
              <a:r>
                <a:rPr lang="zh-TW" altLang="en-US" sz="2200" b="1" dirty="0" smtClean="0">
                  <a:solidFill>
                    <a:schemeClr val="accent2">
                      <a:lumMod val="25000"/>
                      <a:lumOff val="75000"/>
                    </a:schemeClr>
                  </a:solidFill>
                  <a:latin typeface="微軟正黑體" pitchFamily="34" charset="-120"/>
                  <a:ea typeface="微軟正黑體" pitchFamily="34" charset="-120"/>
                </a:rPr>
                <a:t>應用</a:t>
              </a:r>
              <a:endParaRPr lang="en-US" altLang="zh-TW" sz="2200" b="1" dirty="0" smtClean="0">
                <a:solidFill>
                  <a:schemeClr val="accent2">
                    <a:lumMod val="25000"/>
                    <a:lumOff val="75000"/>
                  </a:schemeClr>
                </a:solidFill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30" name="文字版面配置區 4"/>
            <p:cNvSpPr txBox="1">
              <a:spLocks/>
            </p:cNvSpPr>
            <p:nvPr/>
          </p:nvSpPr>
          <p:spPr>
            <a:xfrm>
              <a:off x="714348" y="3459160"/>
              <a:ext cx="3991834" cy="100013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91425" rIns="91425" bIns="91425" anchor="t" anchorCtr="0"/>
            <a:lstStyle/>
            <a:p>
              <a:pPr marL="114300" lvl="0">
                <a:spcBef>
                  <a:spcPts val="600"/>
                </a:spcBef>
                <a:buClr>
                  <a:schemeClr val="dk2"/>
                </a:buClr>
                <a:buSzPct val="100000"/>
                <a:buFont typeface="Arial"/>
                <a:buChar char="•"/>
                <a:defRPr/>
              </a:pPr>
              <a:r>
                <a:rPr lang="zh-TW" altLang="en-US" sz="1600" dirty="0" smtClean="0">
                  <a:solidFill>
                    <a:schemeClr val="accent2">
                      <a:lumMod val="25000"/>
                      <a:lumOff val="75000"/>
                    </a:schemeClr>
                  </a:solidFill>
                  <a:latin typeface="微軟正黑體" pitchFamily="34" charset="-120"/>
                  <a:ea typeface="微軟正黑體" pitchFamily="34" charset="-120"/>
                  <a:cs typeface="Verdana"/>
                  <a:sym typeface="Verdana"/>
                </a:rPr>
                <a:t> 應用程式需求 </a:t>
              </a:r>
              <a:r>
                <a:rPr lang="en-US" altLang="zh-TW" sz="1600" dirty="0" smtClean="0">
                  <a:solidFill>
                    <a:schemeClr val="accent2">
                      <a:lumMod val="25000"/>
                      <a:lumOff val="75000"/>
                    </a:schemeClr>
                  </a:solidFill>
                  <a:latin typeface="微軟正黑體" pitchFamily="34" charset="-120"/>
                  <a:ea typeface="微軟正黑體" pitchFamily="34" charset="-120"/>
                  <a:cs typeface="Verdana"/>
                  <a:sym typeface="Verdana"/>
                </a:rPr>
                <a:t>OpenGL,</a:t>
              </a:r>
              <a:r>
                <a:rPr lang="zh-TW" altLang="en-US" sz="1600" dirty="0" smtClean="0">
                  <a:solidFill>
                    <a:schemeClr val="accent2">
                      <a:lumMod val="25000"/>
                      <a:lumOff val="75000"/>
                    </a:schemeClr>
                  </a:solidFill>
                  <a:latin typeface="微軟正黑體" pitchFamily="34" charset="-120"/>
                  <a:ea typeface="微軟正黑體" pitchFamily="34" charset="-120"/>
                  <a:cs typeface="Verdana"/>
                  <a:sym typeface="Verdana"/>
                </a:rPr>
                <a:t> </a:t>
              </a:r>
              <a:r>
                <a:rPr lang="en-US" altLang="zh-TW" sz="1600" dirty="0" smtClean="0">
                  <a:solidFill>
                    <a:schemeClr val="accent2">
                      <a:lumMod val="25000"/>
                      <a:lumOff val="75000"/>
                    </a:schemeClr>
                  </a:solidFill>
                  <a:latin typeface="微軟正黑體" pitchFamily="34" charset="-120"/>
                  <a:ea typeface="微軟正黑體" pitchFamily="34" charset="-120"/>
                  <a:cs typeface="Verdana"/>
                  <a:sym typeface="Verdana"/>
                </a:rPr>
                <a:t>Direct</a:t>
              </a:r>
              <a:r>
                <a:rPr lang="zh-TW" altLang="en-US" sz="1600" dirty="0" smtClean="0">
                  <a:solidFill>
                    <a:schemeClr val="accent2">
                      <a:lumMod val="25000"/>
                      <a:lumOff val="75000"/>
                    </a:schemeClr>
                  </a:solidFill>
                  <a:latin typeface="微軟正黑體" pitchFamily="34" charset="-120"/>
                  <a:ea typeface="微軟正黑體" pitchFamily="34" charset="-120"/>
                  <a:cs typeface="Verdana"/>
                  <a:sym typeface="Verdana"/>
                </a:rPr>
                <a:t> </a:t>
              </a:r>
              <a:r>
                <a:rPr lang="en-US" altLang="zh-TW" sz="1600" dirty="0" smtClean="0">
                  <a:solidFill>
                    <a:schemeClr val="accent2">
                      <a:lumMod val="25000"/>
                      <a:lumOff val="75000"/>
                    </a:schemeClr>
                  </a:solidFill>
                  <a:latin typeface="微軟正黑體" pitchFamily="34" charset="-120"/>
                  <a:ea typeface="微軟正黑體" pitchFamily="34" charset="-120"/>
                  <a:cs typeface="Verdana"/>
                  <a:sym typeface="Verdana"/>
                </a:rPr>
                <a:t>X</a:t>
              </a:r>
            </a:p>
            <a:p>
              <a:pPr marL="114300" lvl="0">
                <a:spcBef>
                  <a:spcPts val="600"/>
                </a:spcBef>
                <a:buClr>
                  <a:schemeClr val="dk2"/>
                </a:buClr>
                <a:buSzPct val="100000"/>
                <a:buFont typeface="Arial"/>
                <a:buChar char="•"/>
                <a:defRPr/>
              </a:pPr>
              <a:r>
                <a:rPr lang="zh-TW" altLang="en-US" sz="1600" dirty="0">
                  <a:solidFill>
                    <a:schemeClr val="accent2">
                      <a:lumMod val="25000"/>
                      <a:lumOff val="75000"/>
                    </a:schemeClr>
                  </a:solidFill>
                  <a:latin typeface="微軟正黑體" pitchFamily="34" charset="-120"/>
                  <a:ea typeface="微軟正黑體" pitchFamily="34" charset="-120"/>
                  <a:cs typeface="Verdana"/>
                  <a:sym typeface="Verdana"/>
                </a:rPr>
                <a:t> </a:t>
              </a:r>
              <a:r>
                <a:rPr lang="zh-TW" altLang="en-US" sz="1600" dirty="0" smtClean="0">
                  <a:solidFill>
                    <a:schemeClr val="accent2">
                      <a:lumMod val="25000"/>
                      <a:lumOff val="75000"/>
                    </a:schemeClr>
                  </a:solidFill>
                  <a:latin typeface="微軟正黑體" pitchFamily="34" charset="-120"/>
                  <a:ea typeface="微軟正黑體" pitchFamily="34" charset="-120"/>
                  <a:cs typeface="Verdana"/>
                  <a:sym typeface="Verdana"/>
                </a:rPr>
                <a:t>支援 </a:t>
              </a:r>
              <a:r>
                <a:rPr lang="en-US" altLang="zh-TW" sz="1600" dirty="0" smtClean="0">
                  <a:solidFill>
                    <a:schemeClr val="accent2">
                      <a:lumMod val="25000"/>
                      <a:lumOff val="75000"/>
                    </a:schemeClr>
                  </a:solidFill>
                  <a:latin typeface="微軟正黑體" pitchFamily="34" charset="-120"/>
                  <a:ea typeface="微軟正黑體" pitchFamily="34" charset="-120"/>
                  <a:cs typeface="Verdana"/>
                  <a:sym typeface="Verdana"/>
                </a:rPr>
                <a:t>AMD,</a:t>
              </a:r>
              <a:r>
                <a:rPr lang="zh-TW" altLang="en-US" sz="1600" dirty="0" smtClean="0">
                  <a:solidFill>
                    <a:schemeClr val="accent2">
                      <a:lumMod val="25000"/>
                      <a:lumOff val="75000"/>
                    </a:schemeClr>
                  </a:solidFill>
                  <a:latin typeface="微軟正黑體" pitchFamily="34" charset="-120"/>
                  <a:ea typeface="微軟正黑體" pitchFamily="34" charset="-120"/>
                  <a:cs typeface="Verdana"/>
                  <a:sym typeface="Verdana"/>
                </a:rPr>
                <a:t> </a:t>
              </a:r>
              <a:r>
                <a:rPr lang="en-US" altLang="zh-TW" sz="1600" dirty="0" smtClean="0">
                  <a:solidFill>
                    <a:schemeClr val="accent2">
                      <a:lumMod val="25000"/>
                      <a:lumOff val="75000"/>
                    </a:schemeClr>
                  </a:solidFill>
                  <a:latin typeface="微軟正黑體" pitchFamily="34" charset="-120"/>
                  <a:ea typeface="微軟正黑體" pitchFamily="34" charset="-120"/>
                  <a:cs typeface="Verdana"/>
                  <a:sym typeface="Verdana"/>
                </a:rPr>
                <a:t>NVIDIA</a:t>
              </a:r>
              <a:r>
                <a:rPr lang="zh-TW" altLang="en-US" sz="1600" dirty="0" smtClean="0">
                  <a:solidFill>
                    <a:schemeClr val="accent2">
                      <a:lumMod val="25000"/>
                      <a:lumOff val="75000"/>
                    </a:schemeClr>
                  </a:solidFill>
                  <a:latin typeface="微軟正黑體" pitchFamily="34" charset="-120"/>
                  <a:ea typeface="微軟正黑體" pitchFamily="34" charset="-120"/>
                  <a:cs typeface="Verdana"/>
                  <a:sym typeface="Verdana"/>
                </a:rPr>
                <a:t> 外接顯示卡 </a:t>
              </a:r>
              <a:endParaRPr lang="en-US" altLang="zh-TW" sz="1600" dirty="0" smtClean="0">
                <a:solidFill>
                  <a:schemeClr val="accent2">
                    <a:lumMod val="25000"/>
                    <a:lumOff val="75000"/>
                  </a:schemeClr>
                </a:solidFill>
                <a:latin typeface="微軟正黑體" pitchFamily="34" charset="-120"/>
                <a:ea typeface="微軟正黑體" pitchFamily="34" charset="-120"/>
                <a:cs typeface="Verdana"/>
                <a:sym typeface="Verdana"/>
              </a:endParaRPr>
            </a:p>
          </p:txBody>
        </p:sp>
      </p:grpSp>
      <p:grpSp>
        <p:nvGrpSpPr>
          <p:cNvPr id="31" name="Group 17"/>
          <p:cNvGrpSpPr/>
          <p:nvPr/>
        </p:nvGrpSpPr>
        <p:grpSpPr>
          <a:xfrm>
            <a:off x="4622448" y="3026685"/>
            <a:ext cx="3837984" cy="1575081"/>
            <a:chOff x="4355976" y="2860273"/>
            <a:chExt cx="3837984" cy="1575081"/>
          </a:xfrm>
        </p:grpSpPr>
        <p:sp>
          <p:nvSpPr>
            <p:cNvPr id="32" name="TextBox 11"/>
            <p:cNvSpPr txBox="1"/>
            <p:nvPr/>
          </p:nvSpPr>
          <p:spPr>
            <a:xfrm>
              <a:off x="4536942" y="3017366"/>
              <a:ext cx="207284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sz="2200" b="1" dirty="0" smtClean="0">
                  <a:solidFill>
                    <a:srgbClr val="3773E3"/>
                  </a:solidFill>
                  <a:latin typeface="微軟正黑體" pitchFamily="34" charset="-120"/>
                  <a:ea typeface="微軟正黑體" pitchFamily="34" charset="-120"/>
                </a:rPr>
                <a:t>虛擬機</a:t>
              </a:r>
              <a:r>
                <a:rPr lang="zh-TW" altLang="en-US" sz="2400" b="1" u="sng" dirty="0" smtClean="0">
                  <a:solidFill>
                    <a:srgbClr val="3773E3"/>
                  </a:solidFill>
                  <a:latin typeface="微軟正黑體" pitchFamily="34" charset="-120"/>
                  <a:ea typeface="微軟正黑體" pitchFamily="34" charset="-120"/>
                </a:rPr>
                <a:t>效能</a:t>
              </a:r>
              <a:endParaRPr lang="en-US" altLang="zh-TW" sz="2400" b="1" u="sng" dirty="0" smtClean="0">
                <a:solidFill>
                  <a:srgbClr val="3773E3"/>
                </a:solidFill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33" name="文字版面配置區 4"/>
            <p:cNvSpPr txBox="1">
              <a:spLocks/>
            </p:cNvSpPr>
            <p:nvPr/>
          </p:nvSpPr>
          <p:spPr>
            <a:xfrm>
              <a:off x="4624340" y="3435222"/>
              <a:ext cx="3569620" cy="100013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91425" rIns="91425" bIns="91425" anchor="t" anchorCtr="0"/>
            <a:lstStyle/>
            <a:p>
              <a:pPr marL="114300" lvl="0">
                <a:spcBef>
                  <a:spcPts val="600"/>
                </a:spcBef>
                <a:buClr>
                  <a:schemeClr val="dk2"/>
                </a:buClr>
                <a:buSzPct val="100000"/>
                <a:buFont typeface="Arial"/>
                <a:buChar char="•"/>
                <a:defRPr/>
              </a:pPr>
              <a:r>
                <a:rPr lang="zh-TW" altLang="en-US" sz="1600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軟正黑體" pitchFamily="34" charset="-120"/>
                  <a:ea typeface="微軟正黑體" pitchFamily="34" charset="-120"/>
                  <a:cs typeface="Verdana"/>
                  <a:sym typeface="Verdana"/>
                </a:rPr>
                <a:t> </a:t>
              </a:r>
              <a:r>
                <a:rPr lang="en-US" altLang="zh-TW" sz="1600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軟正黑體" pitchFamily="34" charset="-120"/>
                  <a:ea typeface="微軟正黑體" pitchFamily="34" charset="-120"/>
                  <a:cs typeface="Verdana"/>
                  <a:sym typeface="Verdana"/>
                </a:rPr>
                <a:t>I/O</a:t>
              </a:r>
              <a:r>
                <a:rPr lang="zh-TW" altLang="en-US" sz="1600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軟正黑體" pitchFamily="34" charset="-120"/>
                  <a:ea typeface="微軟正黑體" pitchFamily="34" charset="-120"/>
                  <a:cs typeface="Verdana"/>
                  <a:sym typeface="Verdana"/>
                </a:rPr>
                <a:t> 傳輸</a:t>
              </a:r>
              <a:endParaRPr lang="en-US" altLang="zh-TW" sz="16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軟正黑體" pitchFamily="34" charset="-120"/>
                <a:ea typeface="微軟正黑體" pitchFamily="34" charset="-120"/>
                <a:cs typeface="Verdana"/>
                <a:sym typeface="Verdana"/>
              </a:endParaRPr>
            </a:p>
            <a:p>
              <a:pPr marL="114300" lvl="0">
                <a:spcBef>
                  <a:spcPts val="600"/>
                </a:spcBef>
                <a:buClr>
                  <a:schemeClr val="dk2"/>
                </a:buClr>
                <a:buSzPct val="100000"/>
                <a:buFont typeface="Arial"/>
                <a:buChar char="•"/>
                <a:defRPr/>
              </a:pPr>
              <a:r>
                <a:rPr lang="zh-TW" altLang="en-US" sz="16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軟正黑體" pitchFamily="34" charset="-120"/>
                  <a:ea typeface="微軟正黑體" pitchFamily="34" charset="-120"/>
                  <a:cs typeface="Verdana"/>
                  <a:sym typeface="Verdana"/>
                </a:rPr>
                <a:t> </a:t>
              </a:r>
              <a:r>
                <a:rPr lang="zh-TW" altLang="en-US" sz="1600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軟正黑體" pitchFamily="34" charset="-120"/>
                  <a:ea typeface="微軟正黑體" pitchFamily="34" charset="-120"/>
                  <a:cs typeface="Verdana"/>
                  <a:sym typeface="Verdana"/>
                </a:rPr>
                <a:t>同時運作的虛擬機數量</a:t>
              </a:r>
              <a:endParaRPr lang="en-US" altLang="zh-TW" sz="16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軟正黑體" pitchFamily="34" charset="-120"/>
                <a:ea typeface="微軟正黑體" pitchFamily="34" charset="-120"/>
                <a:cs typeface="Verdana"/>
                <a:sym typeface="Verdana"/>
              </a:endParaRPr>
            </a:p>
          </p:txBody>
        </p:sp>
        <p:sp>
          <p:nvSpPr>
            <p:cNvPr id="34" name="Shape 83"/>
            <p:cNvSpPr/>
            <p:nvPr/>
          </p:nvSpPr>
          <p:spPr>
            <a:xfrm>
              <a:off x="4355976" y="2860273"/>
              <a:ext cx="502330" cy="502330"/>
            </a:xfrm>
            <a:prstGeom prst="halfFrame">
              <a:avLst>
                <a:gd name="adj1" fmla="val 23728"/>
                <a:gd name="adj2" fmla="val 24642"/>
              </a:avLst>
            </a:prstGeom>
            <a:solidFill>
              <a:schemeClr val="bg2">
                <a:alpha val="22745"/>
              </a:schemeClr>
            </a:solidFill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635016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C:\Users\user\Desktop\20170928_Virtualization Station 直播\p17-2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749238" y="1351956"/>
            <a:ext cx="1510007" cy="1519727"/>
          </a:xfrm>
          <a:prstGeom prst="rect">
            <a:avLst/>
          </a:prstGeom>
          <a:noFill/>
        </p:spPr>
      </p:pic>
      <p:pic>
        <p:nvPicPr>
          <p:cNvPr id="10243" name="Picture 3" descr="C:\Users\user\Desktop\20170928_Virtualization Station 直播\p17-3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878417" y="1351956"/>
            <a:ext cx="1510007" cy="1519727"/>
          </a:xfrm>
          <a:prstGeom prst="rect">
            <a:avLst/>
          </a:prstGeom>
          <a:noFill/>
        </p:spPr>
      </p:pic>
      <p:pic>
        <p:nvPicPr>
          <p:cNvPr id="10244" name="Picture 4" descr="C:\Users\user\Desktop\20170928_Virtualization Station 直播\p17-4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812747" y="1351956"/>
            <a:ext cx="1512168" cy="1519728"/>
          </a:xfrm>
          <a:prstGeom prst="rect">
            <a:avLst/>
          </a:prstGeom>
          <a:noFill/>
        </p:spPr>
      </p:pic>
      <p:pic>
        <p:nvPicPr>
          <p:cNvPr id="10245" name="Picture 5" descr="C:\Users\user\Desktop\20170928_Virtualization Station 直播\p17-1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83568" y="1351956"/>
            <a:ext cx="1512168" cy="15197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虛擬機效能？那些必須考量？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4895" y="2996436"/>
            <a:ext cx="1668012" cy="361806"/>
          </a:xfrm>
        </p:spPr>
        <p:txBody>
          <a:bodyPr/>
          <a:lstStyle/>
          <a:p>
            <a:pPr>
              <a:buNone/>
            </a:pPr>
            <a:r>
              <a:rPr lang="zh-TW" altLang="en-US" dirty="0" smtClean="0"/>
              <a:t> </a:t>
            </a:r>
            <a:r>
              <a:rPr lang="en-US" altLang="zh-TW" b="1" dirty="0" smtClean="0"/>
              <a:t>CPU</a:t>
            </a:r>
            <a:r>
              <a:rPr lang="zh-TW" altLang="en-US" b="1" dirty="0" smtClean="0"/>
              <a:t> 處理器</a:t>
            </a:r>
            <a:endParaRPr lang="en-US" altLang="zh-TW" b="1" dirty="0" smtClean="0"/>
          </a:p>
        </p:txBody>
      </p:sp>
      <p:sp>
        <p:nvSpPr>
          <p:cNvPr id="8" name="Text Placeholder 2"/>
          <p:cNvSpPr txBox="1">
            <a:spLocks/>
          </p:cNvSpPr>
          <p:nvPr/>
        </p:nvSpPr>
        <p:spPr>
          <a:xfrm>
            <a:off x="2699792" y="2979735"/>
            <a:ext cx="1668012" cy="1059235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11430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2"/>
                </a:solidFill>
                <a:latin typeface="微軟正黑體" pitchFamily="34" charset="-120"/>
                <a:ea typeface="微軟正黑體" pitchFamily="34" charset="-120"/>
                <a:cs typeface="Verdana"/>
                <a:sym typeface="Verdana"/>
              </a:defRPr>
            </a:lvl1pPr>
            <a:lvl2pPr marL="88900" marR="0" lvl="1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88900" marR="0" lvl="2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88900" marR="0" lvl="3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88900" marR="0" lvl="4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88900" marR="0" lvl="5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88900" marR="0" lvl="6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88900" marR="0" lvl="7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88900" marR="0" lvl="8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None/>
            </a:pPr>
            <a:r>
              <a:rPr lang="zh-TW" altLang="en-US" b="1" dirty="0" smtClean="0"/>
              <a:t>記憶體效能</a:t>
            </a:r>
            <a:endParaRPr lang="en-US" altLang="zh-TW" b="1" dirty="0" smtClean="0"/>
          </a:p>
        </p:txBody>
      </p:sp>
      <p:sp>
        <p:nvSpPr>
          <p:cNvPr id="11" name="Text Placeholder 2"/>
          <p:cNvSpPr txBox="1">
            <a:spLocks/>
          </p:cNvSpPr>
          <p:nvPr/>
        </p:nvSpPr>
        <p:spPr>
          <a:xfrm>
            <a:off x="4781805" y="2957170"/>
            <a:ext cx="1668012" cy="1059235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11430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2"/>
                </a:solidFill>
                <a:latin typeface="微軟正黑體" pitchFamily="34" charset="-120"/>
                <a:ea typeface="微軟正黑體" pitchFamily="34" charset="-120"/>
                <a:cs typeface="Verdana"/>
                <a:sym typeface="Verdana"/>
              </a:defRPr>
            </a:lvl1pPr>
            <a:lvl2pPr marL="88900" marR="0" lvl="1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88900" marR="0" lvl="2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88900" marR="0" lvl="3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88900" marR="0" lvl="4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88900" marR="0" lvl="5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88900" marR="0" lvl="6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88900" marR="0" lvl="7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88900" marR="0" lvl="8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None/>
            </a:pPr>
            <a:r>
              <a:rPr lang="zh-TW" altLang="en-US" b="1" dirty="0" smtClean="0"/>
              <a:t>硬碟 </a:t>
            </a:r>
            <a:r>
              <a:rPr lang="en-US" altLang="zh-TW" b="1" dirty="0" smtClean="0"/>
              <a:t>I/O</a:t>
            </a:r>
          </a:p>
        </p:txBody>
      </p:sp>
      <p:sp>
        <p:nvSpPr>
          <p:cNvPr id="12" name="Text Placeholder 2"/>
          <p:cNvSpPr txBox="1">
            <a:spLocks/>
          </p:cNvSpPr>
          <p:nvPr/>
        </p:nvSpPr>
        <p:spPr>
          <a:xfrm>
            <a:off x="6945734" y="2931790"/>
            <a:ext cx="1668012" cy="405089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11430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2"/>
                </a:solidFill>
                <a:latin typeface="微軟正黑體" pitchFamily="34" charset="-120"/>
                <a:ea typeface="微軟正黑體" pitchFamily="34" charset="-120"/>
                <a:cs typeface="Verdana"/>
                <a:sym typeface="Verdana"/>
              </a:defRPr>
            </a:lvl1pPr>
            <a:lvl2pPr marL="88900" marR="0" lvl="1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88900" marR="0" lvl="2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88900" marR="0" lvl="3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88900" marR="0" lvl="4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88900" marR="0" lvl="5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88900" marR="0" lvl="6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88900" marR="0" lvl="7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88900" marR="0" lvl="8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None/>
            </a:pPr>
            <a:r>
              <a:rPr lang="zh-TW" altLang="en-US" b="1" dirty="0" smtClean="0"/>
              <a:t>網路 </a:t>
            </a:r>
            <a:r>
              <a:rPr lang="en-US" altLang="zh-TW" b="1" dirty="0" smtClean="0"/>
              <a:t>I/O</a:t>
            </a:r>
          </a:p>
          <a:p>
            <a:endParaRPr lang="en-US" dirty="0"/>
          </a:p>
        </p:txBody>
      </p:sp>
      <p:sp>
        <p:nvSpPr>
          <p:cNvPr id="14" name="Text Placeholder 2"/>
          <p:cNvSpPr txBox="1">
            <a:spLocks/>
          </p:cNvSpPr>
          <p:nvPr/>
        </p:nvSpPr>
        <p:spPr>
          <a:xfrm>
            <a:off x="455716" y="3384723"/>
            <a:ext cx="2532108" cy="1059235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11430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2"/>
                </a:solidFill>
                <a:latin typeface="微軟正黑體" pitchFamily="34" charset="-120"/>
                <a:ea typeface="微軟正黑體" pitchFamily="34" charset="-120"/>
                <a:cs typeface="Verdana"/>
                <a:sym typeface="Verdana"/>
              </a:defRPr>
            </a:lvl1pPr>
            <a:lvl2pPr marL="88900" marR="0" lvl="1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88900" marR="0" lvl="2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88900" marR="0" lvl="3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88900" marR="0" lvl="4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88900" marR="0" lvl="5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88900" marR="0" lvl="6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88900" marR="0" lvl="7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88900" marR="0" lvl="8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269875" indent="-155575">
              <a:lnSpc>
                <a:spcPct val="100000"/>
              </a:lnSpc>
              <a:buClrTx/>
              <a:buSzTx/>
            </a:pPr>
            <a:r>
              <a:rPr lang="zh-TW" altLang="en-US" sz="1400" dirty="0" smtClean="0"/>
              <a:t>單、多核處理效能</a:t>
            </a:r>
            <a:endParaRPr lang="en-US" altLang="zh-TW" sz="1400" dirty="0"/>
          </a:p>
          <a:p>
            <a:pPr marL="269875" indent="-155575">
              <a:lnSpc>
                <a:spcPct val="100000"/>
              </a:lnSpc>
              <a:buClrTx/>
              <a:buSzTx/>
            </a:pPr>
            <a:r>
              <a:rPr lang="zh-TW" altLang="en-US" sz="1400" dirty="0" smtClean="0"/>
              <a:t>虛擬核心數配置</a:t>
            </a:r>
            <a:endParaRPr lang="en-US" altLang="zh-TW" sz="1400" dirty="0" smtClean="0"/>
          </a:p>
          <a:p>
            <a:pPr marL="269875" indent="-155575">
              <a:lnSpc>
                <a:spcPct val="100000"/>
              </a:lnSpc>
              <a:buClrTx/>
              <a:buSzTx/>
            </a:pPr>
            <a:r>
              <a:rPr lang="zh-TW" altLang="en-US" sz="1400" dirty="0" smtClean="0"/>
              <a:t>轉檔 </a:t>
            </a:r>
            <a:r>
              <a:rPr lang="en-US" altLang="zh-TW" sz="1400" dirty="0" smtClean="0"/>
              <a:t>(</a:t>
            </a:r>
            <a:r>
              <a:rPr lang="zh-TW" altLang="en-US" sz="1400" dirty="0" smtClean="0"/>
              <a:t>軟解</a:t>
            </a:r>
            <a:r>
              <a:rPr lang="en-US" altLang="zh-TW" sz="1400" dirty="0" smtClean="0"/>
              <a:t>)</a:t>
            </a:r>
          </a:p>
        </p:txBody>
      </p:sp>
      <p:sp>
        <p:nvSpPr>
          <p:cNvPr id="16" name="Text Placeholder 2"/>
          <p:cNvSpPr txBox="1">
            <a:spLocks/>
          </p:cNvSpPr>
          <p:nvPr/>
        </p:nvSpPr>
        <p:spPr>
          <a:xfrm>
            <a:off x="2723663" y="3358242"/>
            <a:ext cx="1662862" cy="533887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11430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2"/>
                </a:solidFill>
                <a:latin typeface="微軟正黑體" pitchFamily="34" charset="-120"/>
                <a:ea typeface="微軟正黑體" pitchFamily="34" charset="-120"/>
                <a:cs typeface="Verdana"/>
                <a:sym typeface="Verdana"/>
              </a:defRPr>
            </a:lvl1pPr>
            <a:lvl2pPr marL="88900" marR="0" lvl="1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88900" marR="0" lvl="2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88900" marR="0" lvl="3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88900" marR="0" lvl="4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88900" marR="0" lvl="5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88900" marR="0" lvl="6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88900" marR="0" lvl="7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88900" marR="0" lvl="8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269875" indent="-155575">
              <a:lnSpc>
                <a:spcPct val="100000"/>
              </a:lnSpc>
              <a:buClrTx/>
              <a:buSzTx/>
            </a:pPr>
            <a:r>
              <a:rPr lang="zh-TW" altLang="en-US" sz="1400" dirty="0" smtClean="0"/>
              <a:t>讀寫效率</a:t>
            </a:r>
            <a:endParaRPr lang="en-US" altLang="zh-TW" sz="1400" dirty="0" smtClean="0"/>
          </a:p>
          <a:p>
            <a:pPr marL="269875" indent="-155575">
              <a:lnSpc>
                <a:spcPct val="100000"/>
              </a:lnSpc>
              <a:buClrTx/>
              <a:buSzTx/>
            </a:pPr>
            <a:r>
              <a:rPr lang="zh-TW" altLang="en-US" sz="1400" dirty="0" smtClean="0"/>
              <a:t>延遲時間</a:t>
            </a:r>
            <a:endParaRPr lang="en-US" altLang="zh-TW" sz="1400" dirty="0" smtClean="0"/>
          </a:p>
        </p:txBody>
      </p:sp>
      <p:sp>
        <p:nvSpPr>
          <p:cNvPr id="17" name="Text Placeholder 2"/>
          <p:cNvSpPr txBox="1">
            <a:spLocks/>
          </p:cNvSpPr>
          <p:nvPr/>
        </p:nvSpPr>
        <p:spPr>
          <a:xfrm>
            <a:off x="4694564" y="3347841"/>
            <a:ext cx="2181692" cy="533887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11430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2"/>
                </a:solidFill>
                <a:latin typeface="微軟正黑體" pitchFamily="34" charset="-120"/>
                <a:ea typeface="微軟正黑體" pitchFamily="34" charset="-120"/>
                <a:cs typeface="Verdana"/>
                <a:sym typeface="Verdana"/>
              </a:defRPr>
            </a:lvl1pPr>
            <a:lvl2pPr marL="88900" marR="0" lvl="1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88900" marR="0" lvl="2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88900" marR="0" lvl="3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88900" marR="0" lvl="4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88900" marR="0" lvl="5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88900" marR="0" lvl="6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88900" marR="0" lvl="7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88900" marR="0" lvl="8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269875" indent="-155575">
              <a:lnSpc>
                <a:spcPct val="100000"/>
              </a:lnSpc>
              <a:buClrTx/>
              <a:buSzTx/>
            </a:pPr>
            <a:r>
              <a:rPr lang="zh-TW" altLang="en-US" sz="1400" dirty="0" smtClean="0"/>
              <a:t>讀寫效率</a:t>
            </a:r>
            <a:endParaRPr lang="en-US" altLang="zh-TW" sz="1400" dirty="0" smtClean="0"/>
          </a:p>
          <a:p>
            <a:pPr marL="269875" indent="-155575">
              <a:lnSpc>
                <a:spcPct val="100000"/>
              </a:lnSpc>
              <a:buClrTx/>
              <a:buSzTx/>
            </a:pPr>
            <a:r>
              <a:rPr lang="en-US" altLang="zh-TW" sz="1400" dirty="0" smtClean="0"/>
              <a:t>Zero-filling</a:t>
            </a:r>
            <a:r>
              <a:rPr lang="zh-TW" altLang="en-US" sz="1400" dirty="0" smtClean="0"/>
              <a:t> 測試</a:t>
            </a:r>
            <a:endParaRPr lang="en-US" altLang="zh-TW" sz="1400" dirty="0" smtClean="0"/>
          </a:p>
        </p:txBody>
      </p:sp>
      <p:sp>
        <p:nvSpPr>
          <p:cNvPr id="18" name="Text Placeholder 2"/>
          <p:cNvSpPr txBox="1">
            <a:spLocks/>
          </p:cNvSpPr>
          <p:nvPr/>
        </p:nvSpPr>
        <p:spPr>
          <a:xfrm>
            <a:off x="6926812" y="3336879"/>
            <a:ext cx="2181692" cy="963063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11430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2"/>
                </a:solidFill>
                <a:latin typeface="微軟正黑體" pitchFamily="34" charset="-120"/>
                <a:ea typeface="微軟正黑體" pitchFamily="34" charset="-120"/>
                <a:cs typeface="Verdana"/>
                <a:sym typeface="Verdana"/>
              </a:defRPr>
            </a:lvl1pPr>
            <a:lvl2pPr marL="88900" marR="0" lvl="1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88900" marR="0" lvl="2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88900" marR="0" lvl="3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88900" marR="0" lvl="4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88900" marR="0" lvl="5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88900" marR="0" lvl="6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88900" marR="0" lvl="7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88900" marR="0" lvl="8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269875" indent="-155575">
              <a:lnSpc>
                <a:spcPct val="100000"/>
              </a:lnSpc>
              <a:buClrTx/>
              <a:buSzTx/>
            </a:pPr>
            <a:r>
              <a:rPr lang="zh-TW" altLang="en-US" sz="1200" dirty="0" smtClean="0"/>
              <a:t>資料傳輸方式</a:t>
            </a:r>
            <a:endParaRPr lang="en-US" altLang="zh-TW" sz="1200" dirty="0" smtClean="0"/>
          </a:p>
          <a:p>
            <a:pPr marL="269875" indent="-155575">
              <a:lnSpc>
                <a:spcPct val="100000"/>
              </a:lnSpc>
              <a:buClrTx/>
              <a:buSzTx/>
            </a:pPr>
            <a:r>
              <a:rPr lang="en-US" altLang="zh-TW" sz="1200" dirty="0" smtClean="0"/>
              <a:t>VM-to-VM</a:t>
            </a:r>
            <a:r>
              <a:rPr lang="zh-TW" altLang="en-US" sz="1200" dirty="0" smtClean="0"/>
              <a:t> </a:t>
            </a:r>
            <a:endParaRPr lang="en-US" altLang="zh-TW" sz="1200" dirty="0" smtClean="0"/>
          </a:p>
          <a:p>
            <a:pPr marL="269875" indent="-155575">
              <a:lnSpc>
                <a:spcPct val="100000"/>
              </a:lnSpc>
              <a:buClrTx/>
              <a:buSzTx/>
            </a:pPr>
            <a:r>
              <a:rPr lang="en-US" altLang="zh-TW" sz="1200" dirty="0" smtClean="0"/>
              <a:t>VM-to-NAS</a:t>
            </a:r>
            <a:r>
              <a:rPr lang="zh-TW" altLang="en-US" sz="1200" dirty="0" smtClean="0"/>
              <a:t> </a:t>
            </a:r>
            <a:endParaRPr lang="en-US" altLang="zh-TW" sz="1200" dirty="0" smtClean="0"/>
          </a:p>
          <a:p>
            <a:pPr marL="269875" indent="-155575">
              <a:lnSpc>
                <a:spcPct val="100000"/>
              </a:lnSpc>
              <a:buClrTx/>
              <a:buSzTx/>
            </a:pPr>
            <a:r>
              <a:rPr lang="en-US" altLang="zh-TW" sz="1200" dirty="0" smtClean="0"/>
              <a:t>NAS-to-VM</a:t>
            </a:r>
          </a:p>
        </p:txBody>
      </p:sp>
    </p:spTree>
    <p:extLst>
      <p:ext uri="{BB962C8B-B14F-4D97-AF65-F5344CB8AC3E}">
        <p14:creationId xmlns:p14="http://schemas.microsoft.com/office/powerpoint/2010/main" val="6826477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9" name="Picture 5" descr="C:\Users\user\Desktop\20170928_Virtualization Station 直播\p17-1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95536" y="1347614"/>
            <a:ext cx="1584176" cy="1592097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CPU</a:t>
            </a:r>
            <a:r>
              <a:rPr lang="zh-TW" altLang="en-US" dirty="0" smtClean="0"/>
              <a:t> 測試</a:t>
            </a:r>
            <a:endParaRPr lang="en-US" dirty="0"/>
          </a:p>
        </p:txBody>
      </p:sp>
      <p:sp>
        <p:nvSpPr>
          <p:cNvPr id="5" name="Text Placeholder 2"/>
          <p:cNvSpPr>
            <a:spLocks noGrp="1"/>
          </p:cNvSpPr>
          <p:nvPr>
            <p:ph type="body" idx="1"/>
          </p:nvPr>
        </p:nvSpPr>
        <p:spPr>
          <a:xfrm>
            <a:off x="272423" y="2930024"/>
            <a:ext cx="1668012" cy="361806"/>
          </a:xfrm>
        </p:spPr>
        <p:txBody>
          <a:bodyPr/>
          <a:lstStyle/>
          <a:p>
            <a:pPr>
              <a:buNone/>
            </a:pPr>
            <a:r>
              <a:rPr lang="zh-TW" altLang="en-US" dirty="0" smtClean="0"/>
              <a:t> </a:t>
            </a:r>
            <a:r>
              <a:rPr lang="en-US" altLang="zh-TW" b="1" dirty="0" smtClean="0"/>
              <a:t>CPU</a:t>
            </a:r>
            <a:r>
              <a:rPr lang="zh-TW" altLang="en-US" b="1" dirty="0" smtClean="0"/>
              <a:t> 測試</a:t>
            </a:r>
            <a:endParaRPr lang="en-US" altLang="zh-TW" b="1" dirty="0" smtClean="0"/>
          </a:p>
        </p:txBody>
      </p:sp>
      <p:sp>
        <p:nvSpPr>
          <p:cNvPr id="6" name="Text Placeholder 2"/>
          <p:cNvSpPr txBox="1">
            <a:spLocks/>
          </p:cNvSpPr>
          <p:nvPr/>
        </p:nvSpPr>
        <p:spPr>
          <a:xfrm>
            <a:off x="251520" y="3270259"/>
            <a:ext cx="2998443" cy="1173699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11430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2"/>
                </a:solidFill>
                <a:latin typeface="微軟正黑體" pitchFamily="34" charset="-120"/>
                <a:ea typeface="微軟正黑體" pitchFamily="34" charset="-120"/>
                <a:cs typeface="Verdana"/>
                <a:sym typeface="Verdana"/>
              </a:defRPr>
            </a:lvl1pPr>
            <a:lvl2pPr marL="88900" marR="0" lvl="1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88900" marR="0" lvl="2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88900" marR="0" lvl="3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88900" marR="0" lvl="4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88900" marR="0" lvl="5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88900" marR="0" lvl="6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88900" marR="0" lvl="7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88900" marR="0" lvl="8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269875" indent="-155575">
              <a:lnSpc>
                <a:spcPct val="100000"/>
              </a:lnSpc>
              <a:buClrTx/>
              <a:buSzTx/>
            </a:pPr>
            <a:r>
              <a:rPr lang="en-US" altLang="zh-TW" sz="1400" dirty="0" err="1" smtClean="0"/>
              <a:t>Cinebench</a:t>
            </a:r>
            <a:endParaRPr lang="en-US" altLang="zh-TW" sz="1400" dirty="0" smtClean="0"/>
          </a:p>
          <a:p>
            <a:pPr marL="269875" indent="-155575">
              <a:lnSpc>
                <a:spcPct val="100000"/>
              </a:lnSpc>
              <a:buClrTx/>
              <a:buSzTx/>
            </a:pPr>
            <a:r>
              <a:rPr lang="en-US" altLang="zh-TW" sz="1400" dirty="0" smtClean="0"/>
              <a:t>CPU-Z</a:t>
            </a:r>
          </a:p>
          <a:p>
            <a:pPr marL="269875" indent="-155575">
              <a:lnSpc>
                <a:spcPct val="100000"/>
              </a:lnSpc>
              <a:buClrTx/>
              <a:buSzTx/>
            </a:pPr>
            <a:r>
              <a:rPr lang="en-US" altLang="zh-TW" sz="1400" dirty="0" err="1" smtClean="0"/>
              <a:t>Wprime</a:t>
            </a:r>
            <a:r>
              <a:rPr lang="zh-TW" altLang="en-US" sz="1400" dirty="0" smtClean="0"/>
              <a:t> </a:t>
            </a:r>
            <a:r>
              <a:rPr lang="en-US" altLang="zh-TW" sz="1400" dirty="0" smtClean="0"/>
              <a:t>32M/</a:t>
            </a:r>
            <a:r>
              <a:rPr lang="zh-TW" altLang="en-US" sz="1400" dirty="0" smtClean="0"/>
              <a:t> </a:t>
            </a:r>
            <a:r>
              <a:rPr lang="en-US" altLang="zh-TW" sz="1400" dirty="0" smtClean="0"/>
              <a:t>1024M</a:t>
            </a:r>
          </a:p>
          <a:p>
            <a:pPr marL="269875" indent="-155575">
              <a:lnSpc>
                <a:spcPct val="100000"/>
              </a:lnSpc>
              <a:buClrTx/>
              <a:buSzTx/>
            </a:pPr>
            <a:r>
              <a:rPr lang="en-US" altLang="zh-TW" sz="1400" dirty="0" smtClean="0"/>
              <a:t>x.265</a:t>
            </a:r>
            <a:r>
              <a:rPr lang="zh-TW" altLang="en-US" sz="1400" dirty="0" smtClean="0"/>
              <a:t> </a:t>
            </a:r>
            <a:r>
              <a:rPr lang="en-US" altLang="zh-TW" sz="1400" dirty="0" smtClean="0"/>
              <a:t>FHD</a:t>
            </a:r>
            <a:r>
              <a:rPr lang="zh-TW" altLang="en-US" sz="1400" dirty="0" smtClean="0"/>
              <a:t> </a:t>
            </a:r>
            <a:r>
              <a:rPr lang="en-US" altLang="zh-TW" sz="1400" dirty="0" smtClean="0"/>
              <a:t>Benchmark</a:t>
            </a:r>
          </a:p>
        </p:txBody>
      </p:sp>
      <p:sp>
        <p:nvSpPr>
          <p:cNvPr id="10" name="Rectangle 9"/>
          <p:cNvSpPr/>
          <p:nvPr/>
        </p:nvSpPr>
        <p:spPr>
          <a:xfrm>
            <a:off x="258754" y="4443958"/>
            <a:ext cx="2761720" cy="415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700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測試於 </a:t>
            </a:r>
            <a:r>
              <a:rPr lang="en-US" sz="700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QNAP </a:t>
            </a:r>
            <a:r>
              <a:rPr lang="zh-TW" altLang="en-US" sz="700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實驗室，數據會因實際環境而有所不同。</a:t>
            </a:r>
          </a:p>
          <a:p>
            <a:r>
              <a:rPr lang="en-US" sz="700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NAS：TS-1282-i7</a:t>
            </a:r>
          </a:p>
          <a:p>
            <a:r>
              <a:rPr lang="en-US" sz="700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QTS 4.3.3, RAID 0 w/ 8 x  WD Blue 500GB SSD</a:t>
            </a:r>
            <a:endParaRPr lang="en-US" sz="700" dirty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1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6216" y="2030826"/>
            <a:ext cx="2469082" cy="1981084"/>
          </a:xfrm>
          <a:prstGeom prst="rect">
            <a:avLst/>
          </a:prstGeom>
        </p:spPr>
      </p:pic>
      <p:pic>
        <p:nvPicPr>
          <p:cNvPr id="1028" name="Picture 4" descr="C:\Users\user\Desktop\20170928_Virtualization Station 直播\p18-1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940152" y="1616754"/>
            <a:ext cx="3735510" cy="757753"/>
          </a:xfrm>
          <a:prstGeom prst="rect">
            <a:avLst/>
          </a:prstGeom>
          <a:noFill/>
        </p:spPr>
      </p:pic>
      <p:sp>
        <p:nvSpPr>
          <p:cNvPr id="12" name="TextBox 11"/>
          <p:cNvSpPr txBox="1"/>
          <p:nvPr/>
        </p:nvSpPr>
        <p:spPr>
          <a:xfrm>
            <a:off x="6084168" y="1832778"/>
            <a:ext cx="390643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編碼 </a:t>
            </a:r>
            <a:r>
              <a:rPr lang="en-US" altLang="zh-TW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2500 </a:t>
            </a:r>
            <a:r>
              <a:rPr lang="zh-TW" altLang="en-US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幀</a:t>
            </a:r>
            <a:r>
              <a:rPr lang="en-US" altLang="zh-TW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 : 188.95 </a:t>
            </a:r>
            <a:r>
              <a:rPr lang="zh-TW" altLang="en-US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秒 </a:t>
            </a:r>
            <a:r>
              <a:rPr lang="en-US" altLang="zh-TW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/ 13.23 fps</a:t>
            </a:r>
            <a:endParaRPr lang="en-US" b="1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2050" name="Picture 2" descr="C:\Users\user\Desktop\20170928_Virtualization Station 直播\p18.pn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267744" y="1707654"/>
            <a:ext cx="4059808" cy="244323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153176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C:\Users\user\Desktop\20170928_Virtualization Station 直播\p17-2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11560" y="1347615"/>
            <a:ext cx="1581912" cy="1592096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記憶體測試</a:t>
            </a:r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214282" y="4371950"/>
            <a:ext cx="2761720" cy="415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700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測試於 </a:t>
            </a:r>
            <a:r>
              <a:rPr lang="en-US" sz="700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QNAP </a:t>
            </a:r>
            <a:r>
              <a:rPr lang="zh-TW" altLang="en-US" sz="700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實驗室，數據會因實際環境而有所不同。</a:t>
            </a:r>
          </a:p>
          <a:p>
            <a:r>
              <a:rPr lang="en-US" sz="700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NAS：TS-1282-i7</a:t>
            </a:r>
          </a:p>
          <a:p>
            <a:r>
              <a:rPr lang="en-US" sz="700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QTS 4.3.3, RAID 0 w/ 8 x  WD Blue 500GB SSD</a:t>
            </a:r>
            <a:endParaRPr lang="en-US" sz="700" dirty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3" name="Text Placeholder 2"/>
          <p:cNvSpPr txBox="1">
            <a:spLocks/>
          </p:cNvSpPr>
          <p:nvPr/>
        </p:nvSpPr>
        <p:spPr>
          <a:xfrm>
            <a:off x="533202" y="3003798"/>
            <a:ext cx="2454622" cy="1059235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11430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2"/>
                </a:solidFill>
                <a:latin typeface="微軟正黑體" pitchFamily="34" charset="-120"/>
                <a:ea typeface="微軟正黑體" pitchFamily="34" charset="-120"/>
                <a:cs typeface="Verdana"/>
                <a:sym typeface="Verdana"/>
              </a:defRPr>
            </a:lvl1pPr>
            <a:lvl2pPr marL="88900" marR="0" lvl="1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88900" marR="0" lvl="2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88900" marR="0" lvl="3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88900" marR="0" lvl="4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88900" marR="0" lvl="5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88900" marR="0" lvl="6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88900" marR="0" lvl="7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88900" marR="0" lvl="8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None/>
            </a:pPr>
            <a:r>
              <a:rPr lang="zh-TW" altLang="en-US" b="1" dirty="0" smtClean="0"/>
              <a:t>記憶體測試</a:t>
            </a:r>
            <a:endParaRPr lang="en-US" altLang="zh-TW" b="1" dirty="0" smtClean="0"/>
          </a:p>
          <a:p>
            <a:pPr marL="269875" indent="-155575"/>
            <a:r>
              <a:rPr lang="en-US" altLang="zh-TW" sz="1400" dirty="0" smtClean="0"/>
              <a:t>AIDA</a:t>
            </a:r>
            <a:r>
              <a:rPr lang="zh-TW" altLang="en-US" sz="1400" dirty="0" smtClean="0"/>
              <a:t> </a:t>
            </a:r>
            <a:r>
              <a:rPr lang="en-US" altLang="zh-TW" sz="1400" dirty="0" smtClean="0"/>
              <a:t>64</a:t>
            </a:r>
            <a:r>
              <a:rPr lang="zh-TW" altLang="en-US" sz="1400" dirty="0" smtClean="0"/>
              <a:t> </a:t>
            </a:r>
            <a:r>
              <a:rPr lang="en-US" altLang="zh-TW" sz="1400" dirty="0" smtClean="0"/>
              <a:t>Extreme</a:t>
            </a:r>
          </a:p>
        </p:txBody>
      </p:sp>
      <p:pic>
        <p:nvPicPr>
          <p:cNvPr id="3074" name="Picture 2" descr="C:\Users\user\Desktop\20170928_Virtualization Station 直播\P19-2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555776" y="3520779"/>
            <a:ext cx="5616624" cy="1023778"/>
          </a:xfrm>
          <a:prstGeom prst="rect">
            <a:avLst/>
          </a:prstGeom>
          <a:noFill/>
        </p:spPr>
      </p:pic>
      <p:pic>
        <p:nvPicPr>
          <p:cNvPr id="3075" name="Picture 3" descr="C:\Users\user\Desktop\20170928_Virtualization Station 直播\P19-1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555776" y="1275606"/>
            <a:ext cx="5616624" cy="210783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1826951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Shape 91"/>
          <p:cNvGrpSpPr/>
          <p:nvPr/>
        </p:nvGrpSpPr>
        <p:grpSpPr>
          <a:xfrm>
            <a:off x="1263030" y="2071684"/>
            <a:ext cx="2928958" cy="2214578"/>
            <a:chOff x="354008" y="1131588"/>
            <a:chExt cx="2849839" cy="3649171"/>
          </a:xfrm>
        </p:grpSpPr>
        <p:sp>
          <p:nvSpPr>
            <p:cNvPr id="23" name="Shape 92"/>
            <p:cNvSpPr/>
            <p:nvPr/>
          </p:nvSpPr>
          <p:spPr>
            <a:xfrm>
              <a:off x="354008" y="1131588"/>
              <a:ext cx="2849839" cy="3649171"/>
            </a:xfrm>
            <a:prstGeom prst="roundRect">
              <a:avLst>
                <a:gd name="adj" fmla="val 3968"/>
              </a:avLst>
            </a:prstGeom>
            <a:solidFill>
              <a:srgbClr val="477DC7"/>
            </a:solidFill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" name="Shape 95"/>
            <p:cNvSpPr/>
            <p:nvPr/>
          </p:nvSpPr>
          <p:spPr>
            <a:xfrm>
              <a:off x="503401" y="2793813"/>
              <a:ext cx="2518462" cy="107070"/>
            </a:xfrm>
            <a:prstGeom prst="roundRect">
              <a:avLst>
                <a:gd name="adj" fmla="val 23711"/>
              </a:avLst>
            </a:prstGeom>
            <a:solidFill>
              <a:schemeClr val="bg1">
                <a:alpha val="23000"/>
              </a:schemeClr>
            </a:solidFill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" name="Shape 96"/>
            <p:cNvSpPr/>
            <p:nvPr/>
          </p:nvSpPr>
          <p:spPr>
            <a:xfrm rot="5400000">
              <a:off x="2454659" y="1415551"/>
              <a:ext cx="857029" cy="502330"/>
            </a:xfrm>
            <a:prstGeom prst="halfFrame">
              <a:avLst>
                <a:gd name="adj1" fmla="val 23728"/>
                <a:gd name="adj2" fmla="val 24642"/>
              </a:avLst>
            </a:prstGeom>
            <a:solidFill>
              <a:schemeClr val="lt1">
                <a:alpha val="22745"/>
              </a:schemeClr>
            </a:solidFill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8" name="Shape 91"/>
          <p:cNvGrpSpPr/>
          <p:nvPr/>
        </p:nvGrpSpPr>
        <p:grpSpPr>
          <a:xfrm>
            <a:off x="4725541" y="2071684"/>
            <a:ext cx="2928958" cy="2214578"/>
            <a:chOff x="354008" y="1131588"/>
            <a:chExt cx="2849839" cy="3649171"/>
          </a:xfrm>
        </p:grpSpPr>
        <p:sp>
          <p:nvSpPr>
            <p:cNvPr id="19" name="Shape 92"/>
            <p:cNvSpPr/>
            <p:nvPr/>
          </p:nvSpPr>
          <p:spPr>
            <a:xfrm>
              <a:off x="354008" y="1131588"/>
              <a:ext cx="2849839" cy="3649171"/>
            </a:xfrm>
            <a:prstGeom prst="roundRect">
              <a:avLst>
                <a:gd name="adj" fmla="val 3968"/>
              </a:avLst>
            </a:prstGeom>
            <a:solidFill>
              <a:srgbClr val="477DC7"/>
            </a:solidFill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" name="Shape 95"/>
            <p:cNvSpPr/>
            <p:nvPr/>
          </p:nvSpPr>
          <p:spPr>
            <a:xfrm>
              <a:off x="503401" y="2793813"/>
              <a:ext cx="2518462" cy="107070"/>
            </a:xfrm>
            <a:prstGeom prst="roundRect">
              <a:avLst>
                <a:gd name="adj" fmla="val 23711"/>
              </a:avLst>
            </a:prstGeom>
            <a:solidFill>
              <a:schemeClr val="bg1">
                <a:alpha val="23000"/>
              </a:schemeClr>
            </a:solidFill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" name="Shape 96"/>
            <p:cNvSpPr/>
            <p:nvPr/>
          </p:nvSpPr>
          <p:spPr>
            <a:xfrm rot="5400000">
              <a:off x="2454659" y="1415551"/>
              <a:ext cx="857029" cy="502330"/>
            </a:xfrm>
            <a:prstGeom prst="halfFrame">
              <a:avLst>
                <a:gd name="adj1" fmla="val 23728"/>
                <a:gd name="adj2" fmla="val 24642"/>
              </a:avLst>
            </a:prstGeom>
            <a:solidFill>
              <a:schemeClr val="lt1">
                <a:alpha val="22745"/>
              </a:schemeClr>
            </a:solidFill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虛擬化技術的核心價值</a:t>
            </a:r>
            <a:endParaRPr lang="en-US" dirty="0"/>
          </a:p>
        </p:txBody>
      </p:sp>
      <p:sp>
        <p:nvSpPr>
          <p:cNvPr id="5" name="TextBox 11"/>
          <p:cNvSpPr txBox="1"/>
          <p:nvPr/>
        </p:nvSpPr>
        <p:spPr>
          <a:xfrm>
            <a:off x="4826124" y="2355726"/>
            <a:ext cx="26668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2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彈性資源分配</a:t>
            </a:r>
            <a:endParaRPr lang="en-US" altLang="zh-TW" sz="3200" b="1" dirty="0" smtClean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6" name="TextBox 11"/>
          <p:cNvSpPr txBox="1"/>
          <p:nvPr/>
        </p:nvSpPr>
        <p:spPr>
          <a:xfrm>
            <a:off x="5148064" y="3347457"/>
            <a:ext cx="280831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4625" indent="-174625">
              <a:buFont typeface="Arial" charset="0"/>
              <a:buChar char="•"/>
            </a:pPr>
            <a:r>
              <a:rPr lang="zh-TW" altLang="en-US" sz="20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運算、儲存單元</a:t>
            </a:r>
            <a:endParaRPr lang="en-US" altLang="zh-TW" sz="2000" b="1" dirty="0" smtClean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  <a:p>
            <a:pPr marL="174625" indent="-174625">
              <a:buFont typeface="Arial" charset="0"/>
              <a:buChar char="•"/>
            </a:pPr>
            <a:r>
              <a:rPr lang="zh-TW" altLang="en-US" sz="20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網路模式</a:t>
            </a:r>
            <a:endParaRPr lang="en-US" altLang="zh-TW" sz="2000" b="1" dirty="0" smtClean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4" name="TextBox 11"/>
          <p:cNvSpPr txBox="1"/>
          <p:nvPr/>
        </p:nvSpPr>
        <p:spPr>
          <a:xfrm>
            <a:off x="2123728" y="2355726"/>
            <a:ext cx="115212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2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效率</a:t>
            </a:r>
            <a:endParaRPr lang="en-US" altLang="zh-TW" sz="3600" b="1" u="sng" dirty="0" smtClean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7" name="TextBox 11"/>
          <p:cNvSpPr txBox="1"/>
          <p:nvPr/>
        </p:nvSpPr>
        <p:spPr>
          <a:xfrm>
            <a:off x="1907704" y="3367087"/>
            <a:ext cx="2548953" cy="688256"/>
          </a:xfrm>
          <a:prstGeom prst="rect">
            <a:avLst/>
          </a:prstGeom>
          <a:noFill/>
        </p:spPr>
        <p:txBody>
          <a:bodyPr wrap="square" lIns="72000" tIns="36000" rIns="72000" bIns="36000" rtlCol="0">
            <a:spAutoFit/>
          </a:bodyPr>
          <a:lstStyle/>
          <a:p>
            <a:pPr marL="174625" lvl="7" indent="-174625">
              <a:buFont typeface="Arial" pitchFamily="34" charset="0"/>
              <a:buChar char="•"/>
            </a:pPr>
            <a:r>
              <a:rPr lang="zh-TW" altLang="en-US" sz="20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虛擬機部署</a:t>
            </a:r>
            <a:endParaRPr lang="en-US" altLang="zh-TW" sz="2000" b="1" dirty="0" smtClean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  <a:p>
            <a:pPr marL="174625" lvl="3" indent="-174625">
              <a:buFont typeface="Arial" pitchFamily="34" charset="0"/>
              <a:buChar char="•"/>
            </a:pPr>
            <a:r>
              <a:rPr lang="zh-TW" altLang="en-US" sz="20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災難復原</a:t>
            </a:r>
            <a:endParaRPr lang="en-US" altLang="zh-TW" sz="2000" b="1" dirty="0" smtClean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539552" y="1248555"/>
            <a:ext cx="806357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1800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將實體電腦的處理器、記憶體、磁碟、網路卡以虛擬的方式切割成多個不同的電腦組態。</a:t>
            </a:r>
            <a:endParaRPr lang="en-US" altLang="zh-TW" sz="1800" b="1" dirty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989066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4" descr="C:\Users\user\Desktop\20170928_Virtualization Station 直播\p17-4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11560" y="1347614"/>
            <a:ext cx="1584176" cy="1592097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硬碟 </a:t>
            </a:r>
            <a:r>
              <a:rPr lang="en-US" altLang="zh-TW" dirty="0" smtClean="0"/>
              <a:t>I/O</a:t>
            </a:r>
            <a:r>
              <a:rPr lang="zh-TW" altLang="en-US" dirty="0" smtClean="0"/>
              <a:t> 測試</a:t>
            </a:r>
            <a:endParaRPr lang="en-US" dirty="0"/>
          </a:p>
        </p:txBody>
      </p:sp>
      <p:sp>
        <p:nvSpPr>
          <p:cNvPr id="5" name="Text Placeholder 2"/>
          <p:cNvSpPr txBox="1">
            <a:spLocks/>
          </p:cNvSpPr>
          <p:nvPr/>
        </p:nvSpPr>
        <p:spPr>
          <a:xfrm>
            <a:off x="539552" y="3004944"/>
            <a:ext cx="1800200" cy="401071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11430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2"/>
                </a:solidFill>
                <a:latin typeface="微軟正黑體" pitchFamily="34" charset="-120"/>
                <a:ea typeface="微軟正黑體" pitchFamily="34" charset="-120"/>
                <a:cs typeface="Verdana"/>
                <a:sym typeface="Verdana"/>
              </a:defRPr>
            </a:lvl1pPr>
            <a:lvl2pPr marL="88900" marR="0" lvl="1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88900" marR="0" lvl="2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88900" marR="0" lvl="3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88900" marR="0" lvl="4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88900" marR="0" lvl="5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88900" marR="0" lvl="6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88900" marR="0" lvl="7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88900" marR="0" lvl="8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None/>
            </a:pPr>
            <a:r>
              <a:rPr lang="zh-TW" altLang="en-US" b="1" dirty="0" smtClean="0"/>
              <a:t>硬碟 </a:t>
            </a:r>
            <a:r>
              <a:rPr lang="en-US" altLang="zh-TW" b="1" dirty="0" smtClean="0"/>
              <a:t>I/O</a:t>
            </a:r>
            <a:r>
              <a:rPr lang="zh-TW" altLang="en-US" b="1" dirty="0" smtClean="0"/>
              <a:t> 測試</a:t>
            </a:r>
            <a:endParaRPr lang="en-US" altLang="zh-TW" b="1" dirty="0" smtClean="0"/>
          </a:p>
        </p:txBody>
      </p:sp>
      <p:sp>
        <p:nvSpPr>
          <p:cNvPr id="6" name="Text Placeholder 2"/>
          <p:cNvSpPr txBox="1">
            <a:spLocks/>
          </p:cNvSpPr>
          <p:nvPr/>
        </p:nvSpPr>
        <p:spPr>
          <a:xfrm>
            <a:off x="467544" y="3388036"/>
            <a:ext cx="1944216" cy="533887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11430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2"/>
                </a:solidFill>
                <a:latin typeface="微軟正黑體" pitchFamily="34" charset="-120"/>
                <a:ea typeface="微軟正黑體" pitchFamily="34" charset="-120"/>
                <a:cs typeface="Verdana"/>
                <a:sym typeface="Verdana"/>
              </a:defRPr>
            </a:lvl1pPr>
            <a:lvl2pPr marL="88900" marR="0" lvl="1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88900" marR="0" lvl="2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88900" marR="0" lvl="3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88900" marR="0" lvl="4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88900" marR="0" lvl="5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88900" marR="0" lvl="6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88900" marR="0" lvl="7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88900" marR="0" lvl="8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269875" indent="-155575">
              <a:lnSpc>
                <a:spcPct val="100000"/>
              </a:lnSpc>
              <a:buClrTx/>
              <a:buSzTx/>
            </a:pPr>
            <a:r>
              <a:rPr lang="en-US" altLang="zh-TW" sz="1400" dirty="0" smtClean="0"/>
              <a:t>Crystal</a:t>
            </a:r>
            <a:r>
              <a:rPr lang="zh-TW" altLang="en-US" sz="1400" dirty="0" smtClean="0"/>
              <a:t> </a:t>
            </a:r>
            <a:r>
              <a:rPr lang="en-US" altLang="zh-TW" sz="1400" dirty="0" smtClean="0"/>
              <a:t>Disk</a:t>
            </a:r>
            <a:r>
              <a:rPr lang="zh-TW" altLang="en-US" sz="1400" dirty="0" smtClean="0"/>
              <a:t> </a:t>
            </a:r>
            <a:r>
              <a:rPr lang="en-US" altLang="zh-TW" sz="1400" dirty="0" smtClean="0"/>
              <a:t>Mark</a:t>
            </a:r>
            <a:r>
              <a:rPr lang="zh-TW" altLang="en-US" sz="1400" dirty="0" smtClean="0"/>
              <a:t> </a:t>
            </a:r>
            <a:endParaRPr lang="en-US" altLang="zh-TW" sz="1400" dirty="0" smtClean="0"/>
          </a:p>
        </p:txBody>
      </p:sp>
      <p:sp>
        <p:nvSpPr>
          <p:cNvPr id="7" name="Rectangle 6"/>
          <p:cNvSpPr/>
          <p:nvPr/>
        </p:nvSpPr>
        <p:spPr>
          <a:xfrm>
            <a:off x="214282" y="4371950"/>
            <a:ext cx="2761720" cy="415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700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測試於 </a:t>
            </a:r>
            <a:r>
              <a:rPr lang="en-US" sz="700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QNAP </a:t>
            </a:r>
            <a:r>
              <a:rPr lang="zh-TW" altLang="en-US" sz="700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實驗室，數據會因實際環境而有所不同。</a:t>
            </a:r>
          </a:p>
          <a:p>
            <a:r>
              <a:rPr lang="en-US" sz="700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NAS：TS-1282-i7</a:t>
            </a:r>
          </a:p>
          <a:p>
            <a:r>
              <a:rPr lang="en-US" sz="700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QTS 4.3.3, RAID 0 w/ 8 x  WD Blue 500GB SSD</a:t>
            </a:r>
            <a:endParaRPr lang="en-US" sz="700" dirty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4098" name="Picture 2" descr="C:\Users\user\Desktop\20170928_Virtualization Station 直播\p20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627784" y="1419622"/>
            <a:ext cx="5544616" cy="327865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8144536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3" descr="C:\Users\user\Desktop\20170928_Virtualization Station 直播\p17-3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11560" y="1347615"/>
            <a:ext cx="1581912" cy="1592096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網路 </a:t>
            </a:r>
            <a:r>
              <a:rPr lang="en-US" altLang="zh-TW" dirty="0"/>
              <a:t>I/O</a:t>
            </a:r>
            <a:r>
              <a:rPr lang="zh-TW" altLang="en-US" dirty="0"/>
              <a:t> </a:t>
            </a:r>
            <a:r>
              <a:rPr lang="zh-TW" altLang="en-US" dirty="0" smtClean="0"/>
              <a:t>測試</a:t>
            </a:r>
            <a:endParaRPr lang="en-US" dirty="0"/>
          </a:p>
        </p:txBody>
      </p:sp>
      <p:sp>
        <p:nvSpPr>
          <p:cNvPr id="5" name="Text Placeholder 2"/>
          <p:cNvSpPr txBox="1">
            <a:spLocks/>
          </p:cNvSpPr>
          <p:nvPr/>
        </p:nvSpPr>
        <p:spPr>
          <a:xfrm>
            <a:off x="539552" y="3003798"/>
            <a:ext cx="1728192" cy="405089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11430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2"/>
                </a:solidFill>
                <a:latin typeface="微軟正黑體" pitchFamily="34" charset="-120"/>
                <a:ea typeface="微軟正黑體" pitchFamily="34" charset="-120"/>
                <a:cs typeface="Verdana"/>
                <a:sym typeface="Verdana"/>
              </a:defRPr>
            </a:lvl1pPr>
            <a:lvl2pPr marL="88900" marR="0" lvl="1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88900" marR="0" lvl="2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88900" marR="0" lvl="3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88900" marR="0" lvl="4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88900" marR="0" lvl="5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88900" marR="0" lvl="6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88900" marR="0" lvl="7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88900" marR="0" lvl="8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None/>
            </a:pPr>
            <a:r>
              <a:rPr lang="zh-TW" altLang="en-US" b="1" dirty="0" smtClean="0"/>
              <a:t>網路 </a:t>
            </a:r>
            <a:r>
              <a:rPr lang="en-US" altLang="zh-TW" b="1" dirty="0" smtClean="0"/>
              <a:t>I/O</a:t>
            </a:r>
            <a:r>
              <a:rPr lang="zh-TW" altLang="en-US" b="1" dirty="0" smtClean="0"/>
              <a:t> 測試</a:t>
            </a:r>
            <a:endParaRPr lang="en-US" altLang="zh-TW" b="1" dirty="0" smtClean="0"/>
          </a:p>
          <a:p>
            <a:endParaRPr lang="en-US" dirty="0"/>
          </a:p>
        </p:txBody>
      </p:sp>
      <p:sp>
        <p:nvSpPr>
          <p:cNvPr id="6" name="Text Placeholder 2"/>
          <p:cNvSpPr txBox="1">
            <a:spLocks/>
          </p:cNvSpPr>
          <p:nvPr/>
        </p:nvSpPr>
        <p:spPr>
          <a:xfrm>
            <a:off x="444110" y="3368499"/>
            <a:ext cx="2181692" cy="963063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11430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2"/>
                </a:solidFill>
                <a:latin typeface="微軟正黑體" pitchFamily="34" charset="-120"/>
                <a:ea typeface="微軟正黑體" pitchFamily="34" charset="-120"/>
                <a:cs typeface="Verdana"/>
                <a:sym typeface="Verdana"/>
              </a:defRPr>
            </a:lvl1pPr>
            <a:lvl2pPr marL="88900" marR="0" lvl="1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88900" marR="0" lvl="2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88900" marR="0" lvl="3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88900" marR="0" lvl="4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88900" marR="0" lvl="5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88900" marR="0" lvl="6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88900" marR="0" lvl="7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88900" marR="0" lvl="8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269875" indent="-155575">
              <a:lnSpc>
                <a:spcPct val="100000"/>
              </a:lnSpc>
              <a:buClrTx/>
              <a:buSzTx/>
            </a:pPr>
            <a:r>
              <a:rPr lang="en-US" altLang="zh-TW" sz="1200" dirty="0" smtClean="0"/>
              <a:t>Crystal</a:t>
            </a:r>
            <a:r>
              <a:rPr lang="zh-TW" altLang="en-US" sz="1200" dirty="0" smtClean="0"/>
              <a:t> </a:t>
            </a:r>
            <a:r>
              <a:rPr lang="en-US" altLang="zh-TW" sz="1200" dirty="0" smtClean="0"/>
              <a:t>Disk</a:t>
            </a:r>
            <a:r>
              <a:rPr lang="zh-TW" altLang="en-US" sz="1200" dirty="0" smtClean="0"/>
              <a:t> </a:t>
            </a:r>
            <a:r>
              <a:rPr lang="en-US" altLang="zh-TW" sz="1200" dirty="0" smtClean="0"/>
              <a:t>Mark</a:t>
            </a:r>
            <a:r>
              <a:rPr lang="zh-TW" altLang="en-US" sz="1200" dirty="0" smtClean="0"/>
              <a:t> </a:t>
            </a:r>
            <a:endParaRPr lang="en-US" altLang="zh-TW" sz="1200" dirty="0"/>
          </a:p>
          <a:p>
            <a:pPr marL="269875" indent="-155575">
              <a:lnSpc>
                <a:spcPct val="100000"/>
              </a:lnSpc>
              <a:buClrTx/>
              <a:buSzTx/>
            </a:pPr>
            <a:r>
              <a:rPr lang="en-US" altLang="zh-TW" sz="1200" dirty="0" err="1" smtClean="0"/>
              <a:t>iperf</a:t>
            </a:r>
            <a:endParaRPr lang="en-US" altLang="zh-TW" sz="1200" dirty="0" smtClean="0"/>
          </a:p>
        </p:txBody>
      </p:sp>
      <p:sp>
        <p:nvSpPr>
          <p:cNvPr id="7" name="Rectangle 6"/>
          <p:cNvSpPr/>
          <p:nvPr/>
        </p:nvSpPr>
        <p:spPr>
          <a:xfrm>
            <a:off x="154096" y="4405984"/>
            <a:ext cx="276172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700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測試於 </a:t>
            </a:r>
            <a:r>
              <a:rPr lang="en-US" sz="700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QNAP </a:t>
            </a:r>
            <a:r>
              <a:rPr lang="zh-TW" altLang="en-US" sz="700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實驗室，數據會因實際環境而有所不同。</a:t>
            </a:r>
          </a:p>
          <a:p>
            <a:r>
              <a:rPr lang="en-US" sz="700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NAS：TS-1282-i7</a:t>
            </a:r>
          </a:p>
          <a:p>
            <a:r>
              <a:rPr lang="en-US" sz="700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QTS 4.3.3, RAID 0 w/ 8 x  WD Blue 500GB SSD</a:t>
            </a:r>
          </a:p>
          <a:p>
            <a:r>
              <a:rPr lang="en-US" sz="700" dirty="0" err="1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Iperf</a:t>
            </a:r>
            <a:r>
              <a:rPr lang="en-US" sz="700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: -w 100M -t 60 -</a:t>
            </a:r>
            <a:r>
              <a:rPr lang="en-US" sz="700" dirty="0" err="1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i</a:t>
            </a:r>
            <a:r>
              <a:rPr lang="en-US" sz="700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 10</a:t>
            </a:r>
            <a:endParaRPr lang="en-US" sz="700" dirty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5122" name="Picture 2" descr="C:\Users\user\Desktop\20170928_Virtualization Station 直播\P21-2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555776" y="3219822"/>
            <a:ext cx="6048671" cy="1539238"/>
          </a:xfrm>
          <a:prstGeom prst="rect">
            <a:avLst/>
          </a:prstGeom>
          <a:noFill/>
        </p:spPr>
      </p:pic>
      <p:pic>
        <p:nvPicPr>
          <p:cNvPr id="5123" name="Picture 3" descr="C:\Users\user\Desktop\20170928_Virtualization Station 直播\P21-1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549515" y="1203598"/>
            <a:ext cx="5917178" cy="186738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194318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支援同時運行的虛擬機數量？</a:t>
            </a:r>
            <a:endParaRPr lang="en-US" dirty="0"/>
          </a:p>
        </p:txBody>
      </p:sp>
      <p:pic>
        <p:nvPicPr>
          <p:cNvPr id="10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6109" y="1635646"/>
            <a:ext cx="6274776" cy="2852579"/>
          </a:xfrm>
          <a:prstGeom prst="rect">
            <a:avLst/>
          </a:prstGeom>
        </p:spPr>
      </p:pic>
      <p:pic>
        <p:nvPicPr>
          <p:cNvPr id="1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4035" y="1230118"/>
            <a:ext cx="2368658" cy="374248"/>
          </a:xfrm>
          <a:prstGeom prst="rect">
            <a:avLst/>
          </a:prstGeom>
        </p:spPr>
      </p:pic>
      <p:sp>
        <p:nvSpPr>
          <p:cNvPr id="16" name="Text Placeholder 2"/>
          <p:cNvSpPr txBox="1">
            <a:spLocks/>
          </p:cNvSpPr>
          <p:nvPr/>
        </p:nvSpPr>
        <p:spPr>
          <a:xfrm>
            <a:off x="2678576" y="1230364"/>
            <a:ext cx="5951248" cy="49843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11430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2"/>
                </a:solidFill>
                <a:latin typeface="微軟正黑體" pitchFamily="34" charset="-120"/>
                <a:ea typeface="微軟正黑體" pitchFamily="34" charset="-120"/>
                <a:cs typeface="Verdana"/>
                <a:sym typeface="Verdana"/>
              </a:defRPr>
            </a:lvl1pPr>
            <a:lvl2pPr marL="88900" marR="0" lvl="1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88900" marR="0" lvl="2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88900" marR="0" lvl="3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88900" marR="0" lvl="4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88900" marR="0" lvl="5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88900" marR="0" lvl="6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88900" marR="0" lvl="7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88900" marR="0" lvl="8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None/>
            </a:pPr>
            <a:r>
              <a:rPr lang="en-US" altLang="zh-TW" sz="1600" dirty="0" smtClean="0"/>
              <a:t>VDI</a:t>
            </a:r>
            <a:r>
              <a:rPr lang="zh-TW" altLang="en-US" sz="1600" dirty="0" smtClean="0"/>
              <a:t> </a:t>
            </a:r>
            <a:r>
              <a:rPr lang="en-US" altLang="zh-TW" sz="1600" dirty="0" smtClean="0"/>
              <a:t>(virtual</a:t>
            </a:r>
            <a:r>
              <a:rPr lang="zh-TW" altLang="en-US" sz="1600" dirty="0" smtClean="0"/>
              <a:t> </a:t>
            </a:r>
            <a:r>
              <a:rPr lang="en-US" altLang="zh-TW" sz="1600" dirty="0" smtClean="0"/>
              <a:t>desktop</a:t>
            </a:r>
            <a:r>
              <a:rPr lang="zh-TW" altLang="en-US" sz="1600" dirty="0" smtClean="0"/>
              <a:t> </a:t>
            </a:r>
            <a:r>
              <a:rPr lang="en-US" altLang="zh-TW" sz="1600" dirty="0" smtClean="0"/>
              <a:t>infrastructure)</a:t>
            </a:r>
            <a:r>
              <a:rPr lang="zh-TW" altLang="en-US" sz="1600" dirty="0" smtClean="0"/>
              <a:t> 架構來測試同時運行數量</a:t>
            </a:r>
            <a:endParaRPr lang="en-US" altLang="zh-TW" sz="1600" dirty="0" smtClean="0"/>
          </a:p>
        </p:txBody>
      </p:sp>
      <p:sp>
        <p:nvSpPr>
          <p:cNvPr id="17" name="Text Placeholder 2"/>
          <p:cNvSpPr txBox="1">
            <a:spLocks/>
          </p:cNvSpPr>
          <p:nvPr/>
        </p:nvSpPr>
        <p:spPr>
          <a:xfrm>
            <a:off x="6857652" y="2871347"/>
            <a:ext cx="1893433" cy="963063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11430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2"/>
                </a:solidFill>
                <a:latin typeface="微軟正黑體" pitchFamily="34" charset="-120"/>
                <a:ea typeface="微軟正黑體" pitchFamily="34" charset="-120"/>
                <a:cs typeface="Verdana"/>
                <a:sym typeface="Verdana"/>
              </a:defRPr>
            </a:lvl1pPr>
            <a:lvl2pPr marL="88900" marR="0" lvl="1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88900" marR="0" lvl="2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88900" marR="0" lvl="3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88900" marR="0" lvl="4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88900" marR="0" lvl="5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88900" marR="0" lvl="6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88900" marR="0" lvl="7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88900" marR="0" lvl="8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lnSpc>
                <a:spcPct val="150000"/>
              </a:lnSpc>
              <a:buClrTx/>
              <a:buSzTx/>
              <a:buNone/>
            </a:pPr>
            <a:r>
              <a:rPr lang="en-US" altLang="zh-TW" sz="1050" dirty="0" smtClean="0"/>
              <a:t>Target</a:t>
            </a:r>
            <a:r>
              <a:rPr lang="zh-TW" altLang="en-US" sz="1050" dirty="0" smtClean="0"/>
              <a:t> </a:t>
            </a:r>
            <a:r>
              <a:rPr lang="en-US" altLang="zh-TW" sz="1050" dirty="0" smtClean="0"/>
              <a:t>VM:</a:t>
            </a:r>
          </a:p>
          <a:p>
            <a:pPr marL="266700" indent="-152400">
              <a:lnSpc>
                <a:spcPct val="100000"/>
              </a:lnSpc>
              <a:buClrTx/>
              <a:buSzTx/>
            </a:pPr>
            <a:r>
              <a:rPr lang="en-US" altLang="zh-TW" sz="1050" dirty="0"/>
              <a:t>Knowledge </a:t>
            </a:r>
            <a:r>
              <a:rPr lang="en-US" altLang="zh-TW" sz="1050" dirty="0" smtClean="0"/>
              <a:t>Worker</a:t>
            </a:r>
          </a:p>
          <a:p>
            <a:pPr marL="266700" indent="-152400">
              <a:lnSpc>
                <a:spcPct val="100000"/>
              </a:lnSpc>
              <a:buClrTx/>
              <a:buSzTx/>
            </a:pPr>
            <a:r>
              <a:rPr lang="en-US" altLang="zh-TW" sz="1050" dirty="0" smtClean="0"/>
              <a:t>Windows</a:t>
            </a:r>
            <a:r>
              <a:rPr lang="zh-TW" altLang="en-US" sz="1050" dirty="0" smtClean="0"/>
              <a:t> </a:t>
            </a:r>
            <a:r>
              <a:rPr lang="en-US" altLang="zh-TW" sz="1050" dirty="0" smtClean="0"/>
              <a:t>10</a:t>
            </a:r>
            <a:r>
              <a:rPr lang="zh-TW" altLang="en-US" sz="1050" dirty="0" smtClean="0"/>
              <a:t> </a:t>
            </a:r>
            <a:r>
              <a:rPr lang="en-US" altLang="zh-TW" sz="1050" dirty="0" smtClean="0"/>
              <a:t>64bits</a:t>
            </a:r>
          </a:p>
          <a:p>
            <a:pPr marL="266700" indent="-152400">
              <a:lnSpc>
                <a:spcPct val="100000"/>
              </a:lnSpc>
              <a:buClrTx/>
              <a:buSzTx/>
            </a:pPr>
            <a:r>
              <a:rPr lang="en-US" altLang="zh-TW" sz="1050" dirty="0" smtClean="0"/>
              <a:t>2</a:t>
            </a:r>
            <a:r>
              <a:rPr lang="zh-TW" altLang="en-US" sz="1050" dirty="0" smtClean="0"/>
              <a:t> </a:t>
            </a:r>
            <a:r>
              <a:rPr lang="en-US" altLang="zh-TW" sz="1050" dirty="0" smtClean="0"/>
              <a:t>vcores</a:t>
            </a:r>
          </a:p>
          <a:p>
            <a:pPr marL="266700" indent="-152400">
              <a:lnSpc>
                <a:spcPct val="100000"/>
              </a:lnSpc>
              <a:buClrTx/>
              <a:buSzTx/>
            </a:pPr>
            <a:r>
              <a:rPr lang="en-US" altLang="zh-TW" sz="1050" dirty="0" smtClean="0"/>
              <a:t>2</a:t>
            </a:r>
            <a:r>
              <a:rPr lang="zh-TW" altLang="en-US" sz="1050" dirty="0" smtClean="0"/>
              <a:t> </a:t>
            </a:r>
            <a:r>
              <a:rPr lang="en-US" altLang="zh-TW" sz="1050" dirty="0" smtClean="0"/>
              <a:t>GB</a:t>
            </a:r>
            <a:r>
              <a:rPr lang="zh-TW" altLang="en-US" sz="1050" dirty="0" smtClean="0"/>
              <a:t> </a:t>
            </a:r>
            <a:r>
              <a:rPr lang="en-US" altLang="zh-TW" sz="1050" dirty="0" smtClean="0"/>
              <a:t>RAM</a:t>
            </a:r>
          </a:p>
        </p:txBody>
      </p:sp>
      <p:sp>
        <p:nvSpPr>
          <p:cNvPr id="18" name="Rectangle 12"/>
          <p:cNvSpPr/>
          <p:nvPr/>
        </p:nvSpPr>
        <p:spPr>
          <a:xfrm>
            <a:off x="107504" y="4443958"/>
            <a:ext cx="3096344" cy="415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700" dirty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測試於 QNAP 實驗室，數據會因實際環境而有所不同</a:t>
            </a:r>
            <a:r>
              <a:rPr lang="en-US" sz="700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。</a:t>
            </a:r>
            <a:r>
              <a:rPr lang="en-US" sz="700" dirty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/>
            </a:r>
            <a:br>
              <a:rPr lang="en-US" sz="700" dirty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</a:br>
            <a:r>
              <a:rPr lang="en-US" sz="700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NAS：</a:t>
            </a:r>
            <a:r>
              <a:rPr lang="en-US" altLang="zh-TW" sz="700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TS-1282-i7</a:t>
            </a:r>
          </a:p>
          <a:p>
            <a:r>
              <a:rPr lang="en-US" sz="700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QTS 4.3.</a:t>
            </a:r>
            <a:r>
              <a:rPr lang="en-US" altLang="zh-TW" sz="700" dirty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3</a:t>
            </a:r>
            <a:r>
              <a:rPr lang="en-US" sz="700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, RAID </a:t>
            </a:r>
            <a:r>
              <a:rPr lang="en-US" altLang="zh-TW" sz="700" dirty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6</a:t>
            </a:r>
            <a:r>
              <a:rPr lang="en-US" sz="700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 w/ </a:t>
            </a:r>
            <a:r>
              <a:rPr lang="en-US" altLang="zh-TW" sz="700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8</a:t>
            </a:r>
            <a:r>
              <a:rPr lang="en-US" sz="700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 x  </a:t>
            </a:r>
            <a:r>
              <a:rPr lang="nl-NL" sz="700" dirty="0" err="1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Seagate</a:t>
            </a:r>
            <a:r>
              <a:rPr lang="nl-NL" sz="700" dirty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 </a:t>
            </a:r>
            <a:r>
              <a:rPr lang="nl-NL" sz="700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ST4000VN000-2AH166</a:t>
            </a:r>
            <a:r>
              <a:rPr lang="zh-TW" altLang="en-US" sz="700" dirty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 </a:t>
            </a:r>
            <a:r>
              <a:rPr lang="en-US" altLang="zh-TW" sz="700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HDD</a:t>
            </a:r>
            <a:endParaRPr lang="en-US" sz="700" dirty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19" name="Picture 1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91420" y="2222766"/>
            <a:ext cx="1204094" cy="492380"/>
          </a:xfrm>
          <a:prstGeom prst="rect">
            <a:avLst/>
          </a:prstGeom>
        </p:spPr>
      </p:pic>
      <p:pic>
        <p:nvPicPr>
          <p:cNvPr id="20" name="Picture 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71600" y="1923678"/>
            <a:ext cx="3054226" cy="1636828"/>
          </a:xfrm>
          <a:prstGeom prst="rect">
            <a:avLst/>
          </a:prstGeom>
        </p:spPr>
      </p:pic>
      <p:pic>
        <p:nvPicPr>
          <p:cNvPr id="11" name="Picture 4" descr="C:\Users\user\Desktop\20170928_Virtualization Station 直播\p18-1.pn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4139952" y="1563638"/>
            <a:ext cx="2622261" cy="623975"/>
          </a:xfrm>
          <a:prstGeom prst="rect">
            <a:avLst/>
          </a:prstGeom>
          <a:noFill/>
        </p:spPr>
      </p:pic>
      <p:sp>
        <p:nvSpPr>
          <p:cNvPr id="12" name="TextBox 11"/>
          <p:cNvSpPr txBox="1"/>
          <p:nvPr/>
        </p:nvSpPr>
        <p:spPr>
          <a:xfrm>
            <a:off x="4269251" y="1714817"/>
            <a:ext cx="221388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 支援同時 </a:t>
            </a:r>
            <a:r>
              <a:rPr lang="en-US" altLang="zh-TW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18</a:t>
            </a:r>
            <a:r>
              <a:rPr lang="zh-TW" altLang="en-US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 台虛擬機</a:t>
            </a:r>
            <a:endParaRPr lang="en-US" b="1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02522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Rectangle 37"/>
          <p:cNvSpPr/>
          <p:nvPr/>
        </p:nvSpPr>
        <p:spPr>
          <a:xfrm>
            <a:off x="6660232" y="2063316"/>
            <a:ext cx="1812028" cy="2232248"/>
          </a:xfrm>
          <a:prstGeom prst="rect">
            <a:avLst/>
          </a:prstGeom>
          <a:solidFill>
            <a:srgbClr val="CCECFF"/>
          </a:solidFill>
          <a:ln w="28575">
            <a:noFill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Rectangle 36"/>
          <p:cNvSpPr/>
          <p:nvPr/>
        </p:nvSpPr>
        <p:spPr>
          <a:xfrm>
            <a:off x="4592060" y="2063316"/>
            <a:ext cx="1812028" cy="2232248"/>
          </a:xfrm>
          <a:prstGeom prst="rect">
            <a:avLst/>
          </a:prstGeom>
          <a:solidFill>
            <a:srgbClr val="CCECFF"/>
          </a:solidFill>
          <a:ln w="28575">
            <a:noFill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Rectangle 35"/>
          <p:cNvSpPr/>
          <p:nvPr/>
        </p:nvSpPr>
        <p:spPr>
          <a:xfrm>
            <a:off x="2543948" y="2063316"/>
            <a:ext cx="1812028" cy="2232248"/>
          </a:xfrm>
          <a:prstGeom prst="rect">
            <a:avLst/>
          </a:prstGeom>
          <a:solidFill>
            <a:srgbClr val="CCECFF"/>
          </a:solidFill>
          <a:ln w="28575">
            <a:noFill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ectangle 34"/>
          <p:cNvSpPr/>
          <p:nvPr/>
        </p:nvSpPr>
        <p:spPr>
          <a:xfrm>
            <a:off x="455716" y="2067694"/>
            <a:ext cx="1812028" cy="2232248"/>
          </a:xfrm>
          <a:prstGeom prst="rect">
            <a:avLst/>
          </a:prstGeom>
          <a:solidFill>
            <a:srgbClr val="CCECFF"/>
          </a:solidFill>
          <a:ln w="28575">
            <a:noFill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重點回顧 </a:t>
            </a:r>
            <a:r>
              <a:rPr lang="en-US" altLang="zh-TW" dirty="0" smtClean="0"/>
              <a:t>1/2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11700" y="1152475"/>
            <a:ext cx="8520599" cy="896486"/>
          </a:xfrm>
        </p:spPr>
        <p:txBody>
          <a:bodyPr/>
          <a:lstStyle/>
          <a:p>
            <a:pPr marL="357188" indent="-242888">
              <a:buFont typeface="Arial" charset="0"/>
              <a:buChar char="•"/>
            </a:pPr>
            <a:r>
              <a:rPr lang="zh-TW" altLang="en-US" sz="2800" dirty="0" smtClean="0"/>
              <a:t>虛擬化</a:t>
            </a:r>
            <a:r>
              <a:rPr lang="zh-TW" altLang="en-US" sz="2800" dirty="0"/>
              <a:t>部署的</a:t>
            </a:r>
            <a:r>
              <a:rPr lang="zh-TW" altLang="en-US" sz="2800" dirty="0" smtClean="0"/>
              <a:t>應用環境考量？</a:t>
            </a:r>
            <a:endParaRPr lang="en-US" altLang="zh-TW" sz="2000" dirty="0" smtClean="0"/>
          </a:p>
        </p:txBody>
      </p:sp>
      <p:sp>
        <p:nvSpPr>
          <p:cNvPr id="7" name="Rectangle 6"/>
          <p:cNvSpPr/>
          <p:nvPr/>
        </p:nvSpPr>
        <p:spPr>
          <a:xfrm>
            <a:off x="951032" y="3680300"/>
            <a:ext cx="80021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2400" b="1" dirty="0" smtClean="0">
                <a:solidFill>
                  <a:srgbClr val="3366CC"/>
                </a:solidFill>
                <a:latin typeface="微軟正黑體" pitchFamily="34" charset="-120"/>
                <a:ea typeface="微軟正黑體" pitchFamily="34" charset="-120"/>
              </a:rPr>
              <a:t>效能</a:t>
            </a:r>
            <a:endParaRPr lang="en-US" altLang="zh-TW" sz="2400" b="1" dirty="0">
              <a:solidFill>
                <a:srgbClr val="3366CC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01348" y="2327263"/>
            <a:ext cx="1394583" cy="575266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55771" y="2984254"/>
            <a:ext cx="1440160" cy="628433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5069990" y="3680300"/>
            <a:ext cx="84029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2400" b="1" dirty="0" smtClean="0">
                <a:solidFill>
                  <a:srgbClr val="3366CC"/>
                </a:solidFill>
                <a:latin typeface="微軟正黑體" pitchFamily="34" charset="-120"/>
                <a:ea typeface="微軟正黑體" pitchFamily="34" charset="-120"/>
              </a:rPr>
              <a:t>GPU</a:t>
            </a:r>
            <a:endParaRPr lang="en-US" altLang="zh-TW" sz="2400" b="1" dirty="0">
              <a:solidFill>
                <a:srgbClr val="3366CC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3045789" y="3680300"/>
            <a:ext cx="80021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2400" b="1" dirty="0" smtClean="0">
                <a:solidFill>
                  <a:srgbClr val="3366CC"/>
                </a:solidFill>
                <a:latin typeface="微軟正黑體" pitchFamily="34" charset="-120"/>
                <a:ea typeface="微軟正黑體" pitchFamily="34" charset="-120"/>
              </a:rPr>
              <a:t>環境</a:t>
            </a:r>
            <a:endParaRPr lang="en-US" altLang="zh-TW" sz="2400" b="1" dirty="0">
              <a:solidFill>
                <a:srgbClr val="3366CC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7149557" y="3680300"/>
            <a:ext cx="80021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2400" b="1" dirty="0" smtClean="0">
                <a:solidFill>
                  <a:srgbClr val="3366CC"/>
                </a:solidFill>
                <a:latin typeface="微軟正黑體" pitchFamily="34" charset="-120"/>
                <a:ea typeface="微軟正黑體" pitchFamily="34" charset="-120"/>
              </a:rPr>
              <a:t>操作</a:t>
            </a:r>
            <a:endParaRPr lang="en-US" altLang="zh-TW" sz="2400" b="1" dirty="0">
              <a:solidFill>
                <a:srgbClr val="3366CC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2759795" y="2355726"/>
            <a:ext cx="1372206" cy="334661"/>
          </a:xfrm>
          <a:prstGeom prst="rect">
            <a:avLst/>
          </a:prstGeom>
          <a:solidFill>
            <a:srgbClr val="3773E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dirty="0" smtClean="0"/>
              <a:t>Virtual</a:t>
            </a:r>
            <a:r>
              <a:rPr lang="zh-TW" altLang="en-US" dirty="0" smtClean="0"/>
              <a:t> </a:t>
            </a:r>
            <a:r>
              <a:rPr lang="en-US" altLang="zh-TW" dirty="0" smtClean="0"/>
              <a:t>Switch</a:t>
            </a:r>
            <a:endParaRPr lang="en-US" dirty="0"/>
          </a:p>
        </p:txBody>
      </p:sp>
      <p:sp>
        <p:nvSpPr>
          <p:cNvPr id="34" name="文字版面配置區 4"/>
          <p:cNvSpPr txBox="1">
            <a:spLocks/>
          </p:cNvSpPr>
          <p:nvPr/>
        </p:nvSpPr>
        <p:spPr>
          <a:xfrm>
            <a:off x="2859710" y="3336614"/>
            <a:ext cx="1182145" cy="380592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/>
          <a:p>
            <a:pPr marL="114300" lvl="0">
              <a:lnSpc>
                <a:spcPct val="115000"/>
              </a:lnSpc>
              <a:spcBef>
                <a:spcPts val="600"/>
              </a:spcBef>
              <a:buClr>
                <a:schemeClr val="dk2"/>
              </a:buClr>
              <a:buSzPct val="100000"/>
              <a:defRPr/>
            </a:pPr>
            <a:r>
              <a:rPr lang="zh-TW" altLang="en-US" sz="1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軟正黑體" pitchFamily="34" charset="-120"/>
                <a:ea typeface="微軟正黑體" pitchFamily="34" charset="-120"/>
                <a:cs typeface="Verdana"/>
                <a:sym typeface="Verdana"/>
              </a:rPr>
              <a:t>不停機備份</a:t>
            </a:r>
            <a:endParaRPr lang="en-US" altLang="zh-TW" sz="1200" dirty="0" smtClean="0">
              <a:solidFill>
                <a:schemeClr val="tx1">
                  <a:lumMod val="85000"/>
                  <a:lumOff val="15000"/>
                </a:schemeClr>
              </a:solidFill>
              <a:latin typeface="微軟正黑體" pitchFamily="34" charset="-120"/>
              <a:ea typeface="微軟正黑體" pitchFamily="34" charset="-120"/>
              <a:cs typeface="Verdana"/>
              <a:sym typeface="Verdana"/>
            </a:endParaRPr>
          </a:p>
        </p:txBody>
      </p:sp>
      <p:pic>
        <p:nvPicPr>
          <p:cNvPr id="12291" name="Picture 3" descr="C:\Users\user\Desktop\20170928_Virtualization Station 直播\p7-1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787702" y="2787774"/>
            <a:ext cx="576064" cy="582589"/>
          </a:xfrm>
          <a:prstGeom prst="rect">
            <a:avLst/>
          </a:prstGeom>
          <a:noFill/>
        </p:spPr>
      </p:pic>
      <p:pic>
        <p:nvPicPr>
          <p:cNvPr id="12292" name="Picture 4" descr="C:\Users\user\Desktop\20170928_Virtualization Station 直播\p7-2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507782" y="2787774"/>
            <a:ext cx="576064" cy="582589"/>
          </a:xfrm>
          <a:prstGeom prst="rect">
            <a:avLst/>
          </a:prstGeom>
          <a:noFill/>
        </p:spPr>
      </p:pic>
      <p:pic>
        <p:nvPicPr>
          <p:cNvPr id="12293" name="Picture 5" descr="C:\Users\user\Desktop\20170928_Virtualization Station 直播\箭頭1.pn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147742" y="2874258"/>
            <a:ext cx="620341" cy="463508"/>
          </a:xfrm>
          <a:prstGeom prst="rect">
            <a:avLst/>
          </a:prstGeom>
          <a:noFill/>
        </p:spPr>
      </p:pic>
      <p:pic>
        <p:nvPicPr>
          <p:cNvPr id="12294" name="Picture 6" descr="C:\Users\user\Desktop\20170928_Virtualization Station 直播\p23-1.pn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851437" y="2547897"/>
            <a:ext cx="1001662" cy="978793"/>
          </a:xfrm>
          <a:prstGeom prst="rect">
            <a:avLst/>
          </a:prstGeom>
          <a:noFill/>
        </p:spPr>
      </p:pic>
      <p:pic>
        <p:nvPicPr>
          <p:cNvPr id="2050" name="Picture 2" descr="C:\Users\user\Desktop\20170928_Virtualization Station 直播\Links\p23.png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6946343" y="2187434"/>
            <a:ext cx="1226057" cy="144016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09131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重點</a:t>
            </a:r>
            <a:r>
              <a:rPr lang="zh-TW" altLang="en-US" dirty="0" smtClean="0"/>
              <a:t>回顧 </a:t>
            </a:r>
            <a:r>
              <a:rPr lang="en-US" altLang="zh-TW" dirty="0" smtClean="0"/>
              <a:t>2/2</a:t>
            </a:r>
            <a:endParaRPr lang="en-US" dirty="0"/>
          </a:p>
        </p:txBody>
      </p:sp>
      <p:sp>
        <p:nvSpPr>
          <p:cNvPr id="4" name="Text Placeholder 2"/>
          <p:cNvSpPr>
            <a:spLocks noGrp="1"/>
          </p:cNvSpPr>
          <p:nvPr>
            <p:ph type="body" idx="1"/>
          </p:nvPr>
        </p:nvSpPr>
        <p:spPr>
          <a:xfrm>
            <a:off x="395536" y="1131590"/>
            <a:ext cx="8520599" cy="3416400"/>
          </a:xfrm>
        </p:spPr>
        <p:txBody>
          <a:bodyPr/>
          <a:lstStyle/>
          <a:p>
            <a:pPr marL="571500" indent="-457200">
              <a:buFont typeface="Arial" charset="0"/>
              <a:buChar char="•"/>
            </a:pPr>
            <a:r>
              <a:rPr lang="zh-TW" altLang="en-US" sz="2800" dirty="0" smtClean="0"/>
              <a:t>如何挑選適合的 </a:t>
            </a:r>
            <a:r>
              <a:rPr lang="en-US" altLang="zh-TW" sz="2800" dirty="0" smtClean="0"/>
              <a:t>NAS</a:t>
            </a:r>
            <a:r>
              <a:rPr lang="zh-TW" altLang="en-US" sz="2800" dirty="0" smtClean="0"/>
              <a:t> 機種</a:t>
            </a:r>
            <a:r>
              <a:rPr lang="en-US" altLang="zh-TW" sz="2800" dirty="0" smtClean="0"/>
              <a:t>?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30874299"/>
              </p:ext>
            </p:extLst>
          </p:nvPr>
        </p:nvGraphicFramePr>
        <p:xfrm>
          <a:off x="301017" y="1851670"/>
          <a:ext cx="8447448" cy="2344526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2758815"/>
                <a:gridCol w="2736304"/>
                <a:gridCol w="2952329"/>
              </a:tblGrid>
              <a:tr h="400310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800" dirty="0" smtClean="0">
                          <a:latin typeface="微軟正黑體" pitchFamily="34" charset="-120"/>
                          <a:ea typeface="微軟正黑體" pitchFamily="34" charset="-120"/>
                        </a:rPr>
                        <a:t>應用部署</a:t>
                      </a:r>
                      <a:endParaRPr lang="en-US" sz="18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800" dirty="0" smtClean="0">
                          <a:latin typeface="+mn-lt"/>
                          <a:ea typeface="微軟正黑體" pitchFamily="34" charset="-120"/>
                        </a:rPr>
                        <a:t>QNAP</a:t>
                      </a:r>
                      <a:endParaRPr lang="en-US" sz="1800" dirty="0">
                        <a:latin typeface="+mn-lt"/>
                        <a:ea typeface="微軟正黑體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800" dirty="0" smtClean="0">
                          <a:latin typeface="微軟正黑體" pitchFamily="34" charset="-120"/>
                          <a:ea typeface="微軟正黑體" pitchFamily="34" charset="-120"/>
                        </a:rPr>
                        <a:t>S</a:t>
                      </a:r>
                      <a:r>
                        <a:rPr lang="zh-TW" altLang="en-US" sz="1800" dirty="0" smtClean="0">
                          <a:latin typeface="微軟正黑體" pitchFamily="34" charset="-120"/>
                          <a:ea typeface="微軟正黑體" pitchFamily="34" charset="-120"/>
                        </a:rPr>
                        <a:t> 友商</a:t>
                      </a:r>
                      <a:endParaRPr lang="en-US" sz="18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/>
                </a:tc>
              </a:tr>
              <a:tr h="400310">
                <a:tc>
                  <a:txBody>
                    <a:bodyPr/>
                    <a:lstStyle/>
                    <a:p>
                      <a:r>
                        <a:rPr lang="zh-TW" altLang="en-US" b="1" dirty="0" smtClean="0">
                          <a:latin typeface="微軟正黑體" pitchFamily="34" charset="-120"/>
                          <a:ea typeface="微軟正黑體" pitchFamily="34" charset="-120"/>
                        </a:rPr>
                        <a:t>環境設定 </a:t>
                      </a:r>
                      <a:r>
                        <a:rPr lang="en-US" altLang="zh-TW" b="1" dirty="0" smtClean="0">
                          <a:latin typeface="微軟正黑體" pitchFamily="34" charset="-120"/>
                          <a:ea typeface="微軟正黑體" pitchFamily="34" charset="-120"/>
                        </a:rPr>
                        <a:t>–</a:t>
                      </a:r>
                      <a:r>
                        <a:rPr lang="zh-TW" altLang="en-US" b="1" dirty="0" smtClean="0">
                          <a:latin typeface="微軟正黑體" pitchFamily="34" charset="-120"/>
                          <a:ea typeface="微軟正黑體" pitchFamily="34" charset="-120"/>
                        </a:rPr>
                        <a:t> 網路</a:t>
                      </a:r>
                      <a:endParaRPr lang="en-US" b="1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b="1" dirty="0" smtClean="0">
                          <a:latin typeface="微軟正黑體" pitchFamily="34" charset="-120"/>
                          <a:ea typeface="微軟正黑體" pitchFamily="34" charset="-120"/>
                        </a:rPr>
                        <a:t>多種網路模式</a:t>
                      </a:r>
                      <a:endParaRPr lang="en-US" b="1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b="1" dirty="0" smtClean="0">
                          <a:latin typeface="微軟正黑體" pitchFamily="34" charset="-120"/>
                          <a:ea typeface="微軟正黑體" pitchFamily="34" charset="-120"/>
                        </a:rPr>
                        <a:t>單一網路模式</a:t>
                      </a:r>
                      <a:endParaRPr lang="en-US" b="1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/>
                </a:tc>
              </a:tr>
              <a:tr h="423516">
                <a:tc>
                  <a:txBody>
                    <a:bodyPr/>
                    <a:lstStyle/>
                    <a:p>
                      <a:r>
                        <a:rPr lang="zh-TW" altLang="en-US" b="1" dirty="0" smtClean="0">
                          <a:latin typeface="微軟正黑體" pitchFamily="34" charset="-120"/>
                          <a:ea typeface="微軟正黑體" pitchFamily="34" charset="-120"/>
                        </a:rPr>
                        <a:t>環境設定 </a:t>
                      </a:r>
                      <a:r>
                        <a:rPr lang="en-US" altLang="zh-TW" b="1" dirty="0" smtClean="0">
                          <a:latin typeface="微軟正黑體" pitchFamily="34" charset="-120"/>
                          <a:ea typeface="微軟正黑體" pitchFamily="34" charset="-120"/>
                        </a:rPr>
                        <a:t>–</a:t>
                      </a:r>
                      <a:r>
                        <a:rPr lang="zh-TW" altLang="en-US" b="1" dirty="0" smtClean="0">
                          <a:latin typeface="微軟正黑體" pitchFamily="34" charset="-120"/>
                          <a:ea typeface="微軟正黑體" pitchFamily="34" charset="-120"/>
                        </a:rPr>
                        <a:t> 備份、快照</a:t>
                      </a:r>
                      <a:endParaRPr lang="en-US" b="1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b="1" dirty="0" smtClean="0">
                          <a:latin typeface="微軟正黑體" pitchFamily="34" charset="-120"/>
                          <a:ea typeface="微軟正黑體" pitchFamily="34" charset="-120"/>
                        </a:rPr>
                        <a:t>支援異地備份、還原快照不停機</a:t>
                      </a:r>
                      <a:endParaRPr lang="en-US" b="1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b="1" dirty="0" smtClean="0">
                          <a:latin typeface="微軟正黑體" pitchFamily="34" charset="-120"/>
                          <a:ea typeface="微軟正黑體" pitchFamily="34" charset="-120"/>
                        </a:rPr>
                        <a:t>支援快照與複製、需關機還原快照</a:t>
                      </a:r>
                      <a:endParaRPr lang="en-US" b="1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/>
                </a:tc>
              </a:tr>
              <a:tr h="360040">
                <a:tc>
                  <a:txBody>
                    <a:bodyPr/>
                    <a:lstStyle/>
                    <a:p>
                      <a:r>
                        <a:rPr lang="en-US" altLang="zh-TW" b="1" dirty="0" smtClean="0">
                          <a:latin typeface="微軟正黑體" pitchFamily="34" charset="-120"/>
                          <a:ea typeface="微軟正黑體" pitchFamily="34" charset="-120"/>
                        </a:rPr>
                        <a:t>GPU</a:t>
                      </a:r>
                      <a:r>
                        <a:rPr lang="zh-TW" altLang="en-US" b="1" dirty="0" smtClean="0">
                          <a:latin typeface="微軟正黑體" pitchFamily="34" charset="-120"/>
                          <a:ea typeface="微軟正黑體" pitchFamily="34" charset="-120"/>
                        </a:rPr>
                        <a:t> 支援 </a:t>
                      </a:r>
                      <a:r>
                        <a:rPr lang="en-US" altLang="zh-TW" b="1" dirty="0" smtClean="0">
                          <a:latin typeface="微軟正黑體" pitchFamily="34" charset="-120"/>
                          <a:ea typeface="微軟正黑體" pitchFamily="34" charset="-120"/>
                        </a:rPr>
                        <a:t>–</a:t>
                      </a:r>
                      <a:r>
                        <a:rPr lang="zh-TW" altLang="en-US" b="1" dirty="0" smtClean="0">
                          <a:latin typeface="微軟正黑體" pitchFamily="34" charset="-120"/>
                          <a:ea typeface="微軟正黑體" pitchFamily="34" charset="-120"/>
                        </a:rPr>
                        <a:t> </a:t>
                      </a:r>
                      <a:r>
                        <a:rPr lang="en-US" altLang="zh-TW" b="1" dirty="0" smtClean="0">
                          <a:latin typeface="微軟正黑體" pitchFamily="34" charset="-120"/>
                          <a:ea typeface="微軟正黑體" pitchFamily="34" charset="-120"/>
                        </a:rPr>
                        <a:t>DirectX,</a:t>
                      </a:r>
                      <a:r>
                        <a:rPr lang="zh-TW" altLang="en-US" b="1" dirty="0" smtClean="0">
                          <a:latin typeface="微軟正黑體" pitchFamily="34" charset="-120"/>
                          <a:ea typeface="微軟正黑體" pitchFamily="34" charset="-120"/>
                        </a:rPr>
                        <a:t> </a:t>
                      </a:r>
                      <a:r>
                        <a:rPr lang="en-US" altLang="zh-TW" b="1" dirty="0" smtClean="0">
                          <a:latin typeface="微軟正黑體" pitchFamily="34" charset="-120"/>
                          <a:ea typeface="微軟正黑體" pitchFamily="34" charset="-120"/>
                        </a:rPr>
                        <a:t>OpenGL</a:t>
                      </a:r>
                      <a:r>
                        <a:rPr lang="zh-TW" altLang="en-US" b="1" dirty="0" smtClean="0">
                          <a:latin typeface="微軟正黑體" pitchFamily="34" charset="-120"/>
                          <a:ea typeface="微軟正黑體" pitchFamily="34" charset="-120"/>
                        </a:rPr>
                        <a:t> </a:t>
                      </a:r>
                      <a:r>
                        <a:rPr lang="zh-TW" altLang="en-US" b="1" baseline="0" dirty="0" smtClean="0">
                          <a:latin typeface="微軟正黑體" pitchFamily="34" charset="-120"/>
                          <a:ea typeface="微軟正黑體" pitchFamily="34" charset="-120"/>
                        </a:rPr>
                        <a:t> </a:t>
                      </a:r>
                      <a:endParaRPr lang="en-US" b="1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b="1" dirty="0" smtClean="0">
                          <a:latin typeface="微軟正黑體" pitchFamily="34" charset="-120"/>
                          <a:ea typeface="微軟正黑體" pitchFamily="34" charset="-120"/>
                        </a:rPr>
                        <a:t>有</a:t>
                      </a:r>
                      <a:endParaRPr lang="en-US" b="1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b="1" dirty="0" smtClean="0">
                          <a:latin typeface="微軟正黑體" pitchFamily="34" charset="-120"/>
                          <a:ea typeface="微軟正黑體" pitchFamily="34" charset="-120"/>
                        </a:rPr>
                        <a:t>無</a:t>
                      </a:r>
                      <a:endParaRPr lang="en-US" b="1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/>
                </a:tc>
              </a:tr>
              <a:tr h="360040">
                <a:tc>
                  <a:txBody>
                    <a:bodyPr/>
                    <a:lstStyle/>
                    <a:p>
                      <a:r>
                        <a:rPr lang="zh-TW" altLang="en-US" b="1" dirty="0" smtClean="0">
                          <a:latin typeface="微軟正黑體" pitchFamily="34" charset="-120"/>
                          <a:ea typeface="微軟正黑體" pitchFamily="34" charset="-120"/>
                        </a:rPr>
                        <a:t>虛擬機桌面操作</a:t>
                      </a:r>
                      <a:endParaRPr lang="en-US" b="1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 dirty="0" smtClean="0">
                          <a:latin typeface="微軟正黑體" pitchFamily="34" charset="-120"/>
                          <a:ea typeface="微軟正黑體" pitchFamily="34" charset="-120"/>
                        </a:rPr>
                        <a:t>HDMI</a:t>
                      </a:r>
                      <a:r>
                        <a:rPr lang="zh-TW" altLang="en-US" b="1" dirty="0" smtClean="0">
                          <a:latin typeface="微軟正黑體" pitchFamily="34" charset="-120"/>
                          <a:ea typeface="微軟正黑體" pitchFamily="34" charset="-120"/>
                        </a:rPr>
                        <a:t> 直輸、多功能網頁工具列</a:t>
                      </a:r>
                      <a:endParaRPr lang="en-US" b="1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b="1" dirty="0" smtClean="0">
                          <a:latin typeface="微軟正黑體" pitchFamily="34" charset="-120"/>
                          <a:ea typeface="微軟正黑體" pitchFamily="34" charset="-120"/>
                        </a:rPr>
                        <a:t>簡易網頁工具列</a:t>
                      </a:r>
                      <a:endParaRPr lang="en-US" b="1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/>
                </a:tc>
              </a:tr>
              <a:tr h="400310">
                <a:tc>
                  <a:txBody>
                    <a:bodyPr/>
                    <a:lstStyle/>
                    <a:p>
                      <a:r>
                        <a:rPr lang="zh-TW" altLang="en-US" b="1" dirty="0" smtClean="0">
                          <a:latin typeface="微軟正黑體" pitchFamily="34" charset="-120"/>
                          <a:ea typeface="微軟正黑體" pitchFamily="34" charset="-120"/>
                        </a:rPr>
                        <a:t>效能 </a:t>
                      </a:r>
                      <a:r>
                        <a:rPr lang="en-US" altLang="zh-TW" b="1" dirty="0" smtClean="0">
                          <a:latin typeface="微軟正黑體" pitchFamily="34" charset="-120"/>
                          <a:ea typeface="微軟正黑體" pitchFamily="34" charset="-120"/>
                        </a:rPr>
                        <a:t>–</a:t>
                      </a:r>
                      <a:r>
                        <a:rPr lang="zh-TW" altLang="en-US" b="1" dirty="0" smtClean="0">
                          <a:latin typeface="微軟正黑體" pitchFamily="34" charset="-120"/>
                          <a:ea typeface="微軟正黑體" pitchFamily="34" charset="-120"/>
                        </a:rPr>
                        <a:t>  </a:t>
                      </a:r>
                      <a:r>
                        <a:rPr lang="en-US" altLang="zh-TW" b="1" dirty="0" smtClean="0">
                          <a:latin typeface="微軟正黑體" pitchFamily="34" charset="-120"/>
                          <a:ea typeface="微軟正黑體" pitchFamily="34" charset="-120"/>
                        </a:rPr>
                        <a:t>NAS</a:t>
                      </a:r>
                      <a:r>
                        <a:rPr lang="zh-TW" altLang="en-US" b="1" baseline="0" dirty="0" smtClean="0">
                          <a:latin typeface="微軟正黑體" pitchFamily="34" charset="-120"/>
                          <a:ea typeface="微軟正黑體" pitchFamily="34" charset="-120"/>
                        </a:rPr>
                        <a:t> 機種選擇</a:t>
                      </a:r>
                      <a:endParaRPr lang="en-US" b="1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b="1" dirty="0" smtClean="0">
                          <a:latin typeface="微軟正黑體" pitchFamily="34" charset="-120"/>
                          <a:ea typeface="微軟正黑體" pitchFamily="34" charset="-120"/>
                        </a:rPr>
                        <a:t>家用至企業級</a:t>
                      </a:r>
                      <a:endParaRPr lang="en-US" b="1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b="1" dirty="0" smtClean="0">
                          <a:latin typeface="微軟正黑體" pitchFamily="34" charset="-120"/>
                          <a:ea typeface="微軟正黑體" pitchFamily="34" charset="-120"/>
                        </a:rPr>
                        <a:t>限定機種、選擇較少</a:t>
                      </a:r>
                      <a:endParaRPr lang="en-US" b="1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  <p:pic>
        <p:nvPicPr>
          <p:cNvPr id="6148" name="Picture 4" descr="C:\Users\user\Desktop\20170928_Virtualization Station 直播\勝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21153641">
            <a:off x="5013440" y="2229014"/>
            <a:ext cx="422534" cy="422534"/>
          </a:xfrm>
          <a:prstGeom prst="rect">
            <a:avLst/>
          </a:prstGeom>
          <a:noFill/>
        </p:spPr>
      </p:pic>
      <p:pic>
        <p:nvPicPr>
          <p:cNvPr id="12" name="Picture 4" descr="C:\Users\user\Desktop\20170928_Virtualization Station 直播\勝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21153641">
            <a:off x="4580571" y="3029374"/>
            <a:ext cx="422534" cy="422534"/>
          </a:xfrm>
          <a:prstGeom prst="rect">
            <a:avLst/>
          </a:prstGeom>
          <a:noFill/>
        </p:spPr>
      </p:pic>
      <p:pic>
        <p:nvPicPr>
          <p:cNvPr id="13" name="Picture 4" descr="C:\Users\user\Desktop\20170928_Virtualization Station 直播\勝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21153641">
            <a:off x="5717336" y="3389413"/>
            <a:ext cx="422534" cy="422534"/>
          </a:xfrm>
          <a:prstGeom prst="rect">
            <a:avLst/>
          </a:prstGeom>
          <a:noFill/>
        </p:spPr>
      </p:pic>
      <p:pic>
        <p:nvPicPr>
          <p:cNvPr id="14" name="Picture 4" descr="C:\Users\user\Desktop\20170928_Virtualization Station 直播\勝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21153641">
            <a:off x="5027626" y="3781822"/>
            <a:ext cx="422534" cy="42253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32592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8419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86446" y="1475698"/>
            <a:ext cx="3571900" cy="27522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 </a:t>
            </a:r>
            <a:r>
              <a:rPr lang="en-US" altLang="zh-TW" dirty="0" smtClean="0"/>
              <a:t>NAS</a:t>
            </a:r>
            <a:r>
              <a:rPr lang="zh-TW" altLang="en-US" dirty="0" smtClean="0"/>
              <a:t> 內建虛擬機？  應用為何？</a:t>
            </a:r>
            <a:endParaRPr lang="en-US" dirty="0"/>
          </a:p>
        </p:txBody>
      </p:sp>
      <p:sp>
        <p:nvSpPr>
          <p:cNvPr id="4" name="TextBox 11"/>
          <p:cNvSpPr txBox="1"/>
          <p:nvPr/>
        </p:nvSpPr>
        <p:spPr>
          <a:xfrm>
            <a:off x="6244976" y="2446238"/>
            <a:ext cx="2827016" cy="155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4625" indent="-174625">
              <a:spcBef>
                <a:spcPts val="600"/>
              </a:spcBef>
              <a:buFont typeface="Arial" charset="0"/>
              <a:buChar char="•"/>
            </a:pPr>
            <a:r>
              <a:rPr lang="zh-TW" altLang="en-US" sz="2000" b="1" u="sng" dirty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伺服器</a:t>
            </a:r>
            <a:r>
              <a:rPr lang="zh-TW" altLang="en-US" sz="2000" b="1" dirty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佈建</a:t>
            </a:r>
            <a:endParaRPr lang="en-US" altLang="zh-TW" sz="2000" b="1" dirty="0">
              <a:solidFill>
                <a:srgbClr val="002060"/>
              </a:solidFill>
              <a:latin typeface="微軟正黑體" pitchFamily="34" charset="-120"/>
              <a:ea typeface="微軟正黑體" pitchFamily="34" charset="-120"/>
            </a:endParaRPr>
          </a:p>
          <a:p>
            <a:pPr marL="174625" indent="-174625">
              <a:spcBef>
                <a:spcPts val="600"/>
              </a:spcBef>
              <a:buFont typeface="Arial" charset="0"/>
              <a:buChar char="•"/>
            </a:pPr>
            <a:r>
              <a:rPr lang="en-US" altLang="zh-TW" sz="2000" b="1" dirty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24/7</a:t>
            </a:r>
            <a:r>
              <a:rPr lang="zh-TW" altLang="en-US" sz="2000" b="1" dirty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 </a:t>
            </a:r>
            <a:r>
              <a:rPr lang="zh-TW" altLang="en-US" sz="2000" b="1" u="sng" dirty="0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軟體</a:t>
            </a:r>
            <a:r>
              <a:rPr lang="zh-TW" altLang="en-US" sz="2000" b="1" dirty="0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服務</a:t>
            </a:r>
            <a:endParaRPr lang="en-US" altLang="zh-TW" sz="2000" b="1" dirty="0" smtClean="0">
              <a:solidFill>
                <a:srgbClr val="002060"/>
              </a:solidFill>
              <a:latin typeface="微軟正黑體" pitchFamily="34" charset="-120"/>
              <a:ea typeface="微軟正黑體" pitchFamily="34" charset="-120"/>
            </a:endParaRPr>
          </a:p>
          <a:p>
            <a:pPr marL="174625" indent="-174625">
              <a:spcBef>
                <a:spcPts val="600"/>
              </a:spcBef>
              <a:buFont typeface="Arial" charset="0"/>
              <a:buChar char="•"/>
            </a:pPr>
            <a:r>
              <a:rPr lang="zh-TW" altLang="en-US" sz="2000" b="1" dirty="0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應急</a:t>
            </a:r>
            <a:r>
              <a:rPr lang="zh-TW" altLang="en-US" sz="2000" b="1" u="sng" dirty="0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備援</a:t>
            </a:r>
            <a:r>
              <a:rPr lang="zh-TW" altLang="en-US" sz="2000" b="1" dirty="0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系統</a:t>
            </a:r>
            <a:endParaRPr lang="en-US" altLang="zh-TW" sz="2000" b="1" dirty="0" smtClean="0">
              <a:solidFill>
                <a:srgbClr val="002060"/>
              </a:solidFill>
              <a:latin typeface="微軟正黑體" pitchFamily="34" charset="-120"/>
              <a:ea typeface="微軟正黑體" pitchFamily="34" charset="-120"/>
            </a:endParaRPr>
          </a:p>
          <a:p>
            <a:pPr marL="174625" indent="-174625">
              <a:spcBef>
                <a:spcPts val="600"/>
              </a:spcBef>
              <a:buFont typeface="Arial" charset="0"/>
              <a:buChar char="•"/>
            </a:pPr>
            <a:r>
              <a:rPr lang="zh-TW" altLang="en-US" sz="2000" b="1" dirty="0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巨量 </a:t>
            </a:r>
            <a:r>
              <a:rPr lang="en-US" altLang="zh-TW" sz="2000" b="1" u="sng" dirty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I/O</a:t>
            </a:r>
            <a:r>
              <a:rPr lang="zh-TW" altLang="en-US" sz="2000" b="1" dirty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 </a:t>
            </a:r>
            <a:r>
              <a:rPr lang="zh-TW" altLang="en-US" sz="2000" b="1" dirty="0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存取 </a:t>
            </a:r>
            <a:endParaRPr lang="en-US" altLang="zh-TW" sz="2000" b="1" dirty="0">
              <a:solidFill>
                <a:srgbClr val="00206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grpSp>
        <p:nvGrpSpPr>
          <p:cNvPr id="8" name="Group 7"/>
          <p:cNvGrpSpPr/>
          <p:nvPr/>
        </p:nvGrpSpPr>
        <p:grpSpPr>
          <a:xfrm>
            <a:off x="342232" y="1831989"/>
            <a:ext cx="5021856" cy="383072"/>
            <a:chOff x="108243" y="2215693"/>
            <a:chExt cx="4514253" cy="336971"/>
          </a:xfrm>
        </p:grpSpPr>
        <p:sp>
          <p:nvSpPr>
            <p:cNvPr id="6" name="Rectangle 5"/>
            <p:cNvSpPr/>
            <p:nvPr/>
          </p:nvSpPr>
          <p:spPr>
            <a:xfrm>
              <a:off x="108243" y="2215693"/>
              <a:ext cx="2776302" cy="32488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spcAft>
                  <a:spcPts val="400"/>
                </a:spcAft>
              </a:pPr>
              <a:r>
                <a:rPr lang="en-US" altLang="zh-TW" sz="1800" dirty="0" smtClean="0">
                  <a:solidFill>
                    <a:srgbClr val="FF0000"/>
                  </a:solidFill>
                  <a:latin typeface="微軟正黑體" pitchFamily="34" charset="-120"/>
                  <a:ea typeface="微軟正黑體" pitchFamily="34" charset="-120"/>
                </a:rPr>
                <a:t>NAS</a:t>
              </a:r>
              <a:r>
                <a:rPr lang="zh-TW" altLang="en-US" sz="1800" dirty="0" smtClean="0">
                  <a:solidFill>
                    <a:srgbClr val="FF0000"/>
                  </a:solidFill>
                  <a:latin typeface="微軟正黑體" pitchFamily="34" charset="-120"/>
                  <a:ea typeface="微軟正黑體" pitchFamily="34" charset="-120"/>
                </a:rPr>
                <a:t> </a:t>
              </a:r>
              <a:r>
                <a:rPr lang="en-US" altLang="zh-TW" sz="1800" dirty="0" smtClean="0">
                  <a:solidFill>
                    <a:srgbClr val="FF0000"/>
                  </a:solidFill>
                  <a:latin typeface="微軟正黑體" pitchFamily="34" charset="-120"/>
                  <a:ea typeface="微軟正黑體" pitchFamily="34" charset="-120"/>
                </a:rPr>
                <a:t>(</a:t>
              </a:r>
              <a:r>
                <a:rPr lang="zh-TW" altLang="en-US" sz="1800" dirty="0" smtClean="0">
                  <a:solidFill>
                    <a:srgbClr val="FF0000"/>
                  </a:solidFill>
                  <a:latin typeface="微軟正黑體" pitchFamily="34" charset="-120"/>
                  <a:ea typeface="微軟正黑體" pitchFamily="34" charset="-120"/>
                </a:rPr>
                <a:t>儲存</a:t>
              </a:r>
              <a:r>
                <a:rPr lang="en-US" altLang="zh-TW" sz="1800" dirty="0" smtClean="0">
                  <a:solidFill>
                    <a:srgbClr val="FF0000"/>
                  </a:solidFill>
                  <a:latin typeface="微軟正黑體" pitchFamily="34" charset="-120"/>
                  <a:ea typeface="微軟正黑體" pitchFamily="34" charset="-120"/>
                </a:rPr>
                <a:t>)</a:t>
              </a:r>
              <a:r>
                <a:rPr lang="zh-TW" altLang="en-US" sz="1800" dirty="0" smtClean="0">
                  <a:solidFill>
                    <a:srgbClr val="FF0000"/>
                  </a:solidFill>
                  <a:latin typeface="微軟正黑體" pitchFamily="34" charset="-120"/>
                  <a:ea typeface="微軟正黑體" pitchFamily="34" charset="-120"/>
                </a:rPr>
                <a:t> </a:t>
              </a:r>
              <a:r>
                <a:rPr lang="en-US" altLang="zh-TW" sz="1800" dirty="0" smtClean="0">
                  <a:solidFill>
                    <a:srgbClr val="FF0000"/>
                  </a:solidFill>
                  <a:latin typeface="微軟正黑體" pitchFamily="34" charset="-120"/>
                  <a:ea typeface="微軟正黑體" pitchFamily="34" charset="-120"/>
                </a:rPr>
                <a:t> </a:t>
              </a:r>
              <a:r>
                <a:rPr lang="en-US" altLang="zh-TW" sz="1800" dirty="0">
                  <a:solidFill>
                    <a:srgbClr val="FF0000"/>
                  </a:solidFill>
                  <a:latin typeface="微軟正黑體" pitchFamily="34" charset="-120"/>
                  <a:ea typeface="微軟正黑體" pitchFamily="34" charset="-120"/>
                </a:rPr>
                <a:t>+ </a:t>
              </a:r>
              <a:r>
                <a:rPr lang="zh-TW" altLang="en-US" sz="1800" dirty="0" smtClean="0">
                  <a:solidFill>
                    <a:srgbClr val="FF0000"/>
                  </a:solidFill>
                  <a:latin typeface="微軟正黑體" pitchFamily="34" charset="-120"/>
                  <a:ea typeface="微軟正黑體" pitchFamily="34" charset="-120"/>
                </a:rPr>
                <a:t>虛擬機 </a:t>
              </a:r>
              <a:r>
                <a:rPr lang="en-US" altLang="zh-TW" sz="1800" dirty="0" smtClean="0">
                  <a:solidFill>
                    <a:srgbClr val="FF0000"/>
                  </a:solidFill>
                  <a:latin typeface="微軟正黑體" pitchFamily="34" charset="-120"/>
                  <a:ea typeface="微軟正黑體" pitchFamily="34" charset="-120"/>
                </a:rPr>
                <a:t>(</a:t>
              </a:r>
              <a:r>
                <a:rPr lang="zh-TW" altLang="en-US" sz="1800" dirty="0" smtClean="0">
                  <a:solidFill>
                    <a:srgbClr val="FF0000"/>
                  </a:solidFill>
                  <a:latin typeface="微軟正黑體" pitchFamily="34" charset="-120"/>
                  <a:ea typeface="微軟正黑體" pitchFamily="34" charset="-120"/>
                </a:rPr>
                <a:t>運算</a:t>
              </a:r>
              <a:r>
                <a:rPr lang="en-US" altLang="zh-TW" sz="1800" dirty="0" smtClean="0">
                  <a:solidFill>
                    <a:srgbClr val="FF0000"/>
                  </a:solidFill>
                  <a:latin typeface="微軟正黑體" pitchFamily="34" charset="-120"/>
                  <a:ea typeface="微軟正黑體" pitchFamily="34" charset="-120"/>
                </a:rPr>
                <a:t>)</a:t>
              </a:r>
            </a:p>
          </p:txBody>
        </p:sp>
        <p:sp>
          <p:nvSpPr>
            <p:cNvPr id="7" name="Rectangle 6"/>
            <p:cNvSpPr/>
            <p:nvPr/>
          </p:nvSpPr>
          <p:spPr>
            <a:xfrm>
              <a:off x="2710678" y="2227780"/>
              <a:ext cx="1911818" cy="32488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spcAft>
                  <a:spcPts val="400"/>
                </a:spcAft>
              </a:pPr>
              <a:r>
                <a:rPr lang="zh-TW" altLang="en-US" sz="1800" dirty="0" smtClean="0">
                  <a:solidFill>
                    <a:srgbClr val="FF0000"/>
                  </a:solidFill>
                  <a:latin typeface="微軟正黑體" pitchFamily="34" charset="-120"/>
                  <a:ea typeface="微軟正黑體" pitchFamily="34" charset="-120"/>
                </a:rPr>
                <a:t> </a:t>
              </a:r>
              <a:r>
                <a:rPr lang="en-US" altLang="zh-TW" sz="1800" dirty="0" smtClean="0">
                  <a:solidFill>
                    <a:srgbClr val="FF0000"/>
                  </a:solidFill>
                  <a:latin typeface="微軟正黑體" pitchFamily="34" charset="-120"/>
                  <a:ea typeface="微軟正黑體" pitchFamily="34" charset="-120"/>
                </a:rPr>
                <a:t>=</a:t>
              </a:r>
              <a:r>
                <a:rPr lang="zh-TW" altLang="en-US" sz="1800" dirty="0" smtClean="0">
                  <a:solidFill>
                    <a:srgbClr val="FF0000"/>
                  </a:solidFill>
                  <a:latin typeface="微軟正黑體" pitchFamily="34" charset="-120"/>
                  <a:ea typeface="微軟正黑體" pitchFamily="34" charset="-120"/>
                </a:rPr>
                <a:t>   超融</a:t>
              </a:r>
              <a:r>
                <a:rPr lang="zh-TW" altLang="en-US" sz="1800" dirty="0">
                  <a:solidFill>
                    <a:srgbClr val="FF0000"/>
                  </a:solidFill>
                  <a:latin typeface="微軟正黑體" pitchFamily="34" charset="-120"/>
                  <a:ea typeface="微軟正黑體" pitchFamily="34" charset="-120"/>
                </a:rPr>
                <a:t>合式架構</a:t>
              </a:r>
              <a:endParaRPr lang="en-US" altLang="zh-TW" sz="1800" dirty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endParaRPr>
            </a:p>
          </p:txBody>
        </p:sp>
      </p:grpSp>
      <p:sp>
        <p:nvSpPr>
          <p:cNvPr id="9" name="Rectangle 8"/>
          <p:cNvSpPr/>
          <p:nvPr/>
        </p:nvSpPr>
        <p:spPr>
          <a:xfrm>
            <a:off x="342232" y="1357304"/>
            <a:ext cx="469231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2400" b="1" dirty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整合 </a:t>
            </a:r>
            <a:r>
              <a:rPr lang="en-US" altLang="zh-TW" sz="2400" b="1" dirty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IT</a:t>
            </a:r>
            <a:r>
              <a:rPr lang="zh-TW" altLang="en-US" sz="2400" b="1" dirty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 基礎設備，伺服器虛擬化</a:t>
            </a:r>
            <a:r>
              <a:rPr lang="en-US" altLang="zh-TW" sz="2400" b="1" dirty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 </a:t>
            </a:r>
          </a:p>
        </p:txBody>
      </p:sp>
      <p:sp>
        <p:nvSpPr>
          <p:cNvPr id="11" name="Rectangle 10"/>
          <p:cNvSpPr/>
          <p:nvPr/>
        </p:nvSpPr>
        <p:spPr>
          <a:xfrm>
            <a:off x="6215074" y="1870365"/>
            <a:ext cx="3181462" cy="46166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zh-TW" altLang="en-US" sz="2400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    虛擬機應用涵蓋</a:t>
            </a:r>
            <a:endParaRPr lang="en-US" altLang="zh-TW" sz="2400" b="1" dirty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36007" y="1846540"/>
            <a:ext cx="490672" cy="49067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050" name="Picture 2" descr="C:\Users\user\Desktop\20170928_Virtualization Station 直播\p3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57158" y="2213420"/>
            <a:ext cx="5236974" cy="228715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9790126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虛擬機應用需探討的四個面向</a:t>
            </a:r>
            <a:endParaRPr lang="en-US" dirty="0"/>
          </a:p>
        </p:txBody>
      </p:sp>
      <p:grpSp>
        <p:nvGrpSpPr>
          <p:cNvPr id="17" name="Group 16"/>
          <p:cNvGrpSpPr/>
          <p:nvPr/>
        </p:nvGrpSpPr>
        <p:grpSpPr>
          <a:xfrm>
            <a:off x="4614324" y="1404347"/>
            <a:ext cx="4206148" cy="1599451"/>
            <a:chOff x="500034" y="2859841"/>
            <a:chExt cx="4206148" cy="1599451"/>
          </a:xfrm>
        </p:grpSpPr>
        <p:sp>
          <p:nvSpPr>
            <p:cNvPr id="8" name="Shape 83"/>
            <p:cNvSpPr/>
            <p:nvPr/>
          </p:nvSpPr>
          <p:spPr>
            <a:xfrm>
              <a:off x="500034" y="2859841"/>
              <a:ext cx="502330" cy="502330"/>
            </a:xfrm>
            <a:prstGeom prst="halfFrame">
              <a:avLst>
                <a:gd name="adj1" fmla="val 23728"/>
                <a:gd name="adj2" fmla="val 24642"/>
              </a:avLst>
            </a:prstGeom>
            <a:solidFill>
              <a:schemeClr val="bg2">
                <a:alpha val="22745"/>
              </a:schemeClr>
            </a:solidFill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" name="TextBox 11"/>
            <p:cNvSpPr txBox="1"/>
            <p:nvPr/>
          </p:nvSpPr>
          <p:spPr>
            <a:xfrm>
              <a:off x="681000" y="3017366"/>
              <a:ext cx="158674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2400" b="1" u="sng" dirty="0" smtClean="0">
                  <a:solidFill>
                    <a:srgbClr val="3773E3"/>
                  </a:solidFill>
                  <a:latin typeface="微軟正黑體" pitchFamily="34" charset="-120"/>
                  <a:ea typeface="微軟正黑體" pitchFamily="34" charset="-120"/>
                </a:rPr>
                <a:t>GPU</a:t>
              </a:r>
              <a:r>
                <a:rPr lang="zh-TW" altLang="en-US" sz="2400" b="1" dirty="0" smtClean="0">
                  <a:solidFill>
                    <a:srgbClr val="3773E3"/>
                  </a:solidFill>
                  <a:latin typeface="微軟正黑體" pitchFamily="34" charset="-120"/>
                  <a:ea typeface="微軟正黑體" pitchFamily="34" charset="-120"/>
                </a:rPr>
                <a:t> </a:t>
              </a:r>
              <a:r>
                <a:rPr lang="zh-TW" altLang="en-US" sz="2200" b="1" dirty="0" smtClean="0">
                  <a:solidFill>
                    <a:srgbClr val="3773E3"/>
                  </a:solidFill>
                  <a:latin typeface="微軟正黑體" pitchFamily="34" charset="-120"/>
                  <a:ea typeface="微軟正黑體" pitchFamily="34" charset="-120"/>
                </a:rPr>
                <a:t>應用</a:t>
              </a:r>
              <a:endParaRPr lang="en-US" altLang="zh-TW" sz="2200" b="1" dirty="0" smtClean="0">
                <a:solidFill>
                  <a:srgbClr val="3773E3"/>
                </a:solidFill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10" name="文字版面配置區 4"/>
            <p:cNvSpPr txBox="1">
              <a:spLocks/>
            </p:cNvSpPr>
            <p:nvPr/>
          </p:nvSpPr>
          <p:spPr>
            <a:xfrm>
              <a:off x="714348" y="3459160"/>
              <a:ext cx="3991834" cy="100013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91425" rIns="91425" bIns="91425" anchor="t" anchorCtr="0"/>
            <a:lstStyle/>
            <a:p>
              <a:pPr marL="114300" lvl="0">
                <a:spcBef>
                  <a:spcPts val="600"/>
                </a:spcBef>
                <a:buClr>
                  <a:schemeClr val="dk2"/>
                </a:buClr>
                <a:buSzPct val="100000"/>
                <a:buFont typeface="Arial"/>
                <a:buChar char="•"/>
                <a:defRPr/>
              </a:pPr>
              <a:r>
                <a:rPr lang="zh-TW" altLang="en-US" sz="1600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軟正黑體" pitchFamily="34" charset="-120"/>
                  <a:ea typeface="微軟正黑體" pitchFamily="34" charset="-120"/>
                  <a:cs typeface="Verdana"/>
                  <a:sym typeface="Verdana"/>
                </a:rPr>
                <a:t> 應用程式需求 </a:t>
              </a:r>
              <a:r>
                <a:rPr lang="en-US" altLang="zh-TW" sz="1600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軟正黑體" pitchFamily="34" charset="-120"/>
                  <a:ea typeface="微軟正黑體" pitchFamily="34" charset="-120"/>
                  <a:cs typeface="Verdana"/>
                  <a:sym typeface="Verdana"/>
                </a:rPr>
                <a:t>OpenGL,</a:t>
              </a:r>
              <a:r>
                <a:rPr lang="zh-TW" altLang="en-US" sz="1600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軟正黑體" pitchFamily="34" charset="-120"/>
                  <a:ea typeface="微軟正黑體" pitchFamily="34" charset="-120"/>
                  <a:cs typeface="Verdana"/>
                  <a:sym typeface="Verdana"/>
                </a:rPr>
                <a:t> </a:t>
              </a:r>
              <a:r>
                <a:rPr lang="en-US" altLang="zh-TW" sz="1600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軟正黑體" pitchFamily="34" charset="-120"/>
                  <a:ea typeface="微軟正黑體" pitchFamily="34" charset="-120"/>
                  <a:cs typeface="Verdana"/>
                  <a:sym typeface="Verdana"/>
                </a:rPr>
                <a:t>Direct</a:t>
              </a:r>
              <a:r>
                <a:rPr lang="zh-TW" altLang="en-US" sz="1600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軟正黑體" pitchFamily="34" charset="-120"/>
                  <a:ea typeface="微軟正黑體" pitchFamily="34" charset="-120"/>
                  <a:cs typeface="Verdana"/>
                  <a:sym typeface="Verdana"/>
                </a:rPr>
                <a:t> </a:t>
              </a:r>
              <a:r>
                <a:rPr lang="en-US" altLang="zh-TW" sz="1600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軟正黑體" pitchFamily="34" charset="-120"/>
                  <a:ea typeface="微軟正黑體" pitchFamily="34" charset="-120"/>
                  <a:cs typeface="Verdana"/>
                  <a:sym typeface="Verdana"/>
                </a:rPr>
                <a:t>X</a:t>
              </a:r>
            </a:p>
            <a:p>
              <a:pPr marL="114300" lvl="0">
                <a:spcBef>
                  <a:spcPts val="600"/>
                </a:spcBef>
                <a:buClr>
                  <a:schemeClr val="dk2"/>
                </a:buClr>
                <a:buSzPct val="100000"/>
                <a:buFont typeface="Arial"/>
                <a:buChar char="•"/>
                <a:defRPr/>
              </a:pPr>
              <a:r>
                <a:rPr lang="zh-TW" altLang="en-US" sz="16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軟正黑體" pitchFamily="34" charset="-120"/>
                  <a:ea typeface="微軟正黑體" pitchFamily="34" charset="-120"/>
                  <a:cs typeface="Verdana"/>
                  <a:sym typeface="Verdana"/>
                </a:rPr>
                <a:t> </a:t>
              </a:r>
              <a:r>
                <a:rPr lang="zh-TW" altLang="en-US" sz="1600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軟正黑體" pitchFamily="34" charset="-120"/>
                  <a:ea typeface="微軟正黑體" pitchFamily="34" charset="-120"/>
                  <a:cs typeface="Verdana"/>
                  <a:sym typeface="Verdana"/>
                </a:rPr>
                <a:t>支援 </a:t>
              </a:r>
              <a:r>
                <a:rPr lang="en-US" altLang="zh-TW" sz="1600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軟正黑體" pitchFamily="34" charset="-120"/>
                  <a:ea typeface="微軟正黑體" pitchFamily="34" charset="-120"/>
                  <a:cs typeface="Verdana"/>
                  <a:sym typeface="Verdana"/>
                </a:rPr>
                <a:t>AMD,</a:t>
              </a:r>
              <a:r>
                <a:rPr lang="zh-TW" altLang="en-US" sz="1600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軟正黑體" pitchFamily="34" charset="-120"/>
                  <a:ea typeface="微軟正黑體" pitchFamily="34" charset="-120"/>
                  <a:cs typeface="Verdana"/>
                  <a:sym typeface="Verdana"/>
                </a:rPr>
                <a:t> </a:t>
              </a:r>
              <a:r>
                <a:rPr lang="en-US" altLang="zh-TW" sz="1600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軟正黑體" pitchFamily="34" charset="-120"/>
                  <a:ea typeface="微軟正黑體" pitchFamily="34" charset="-120"/>
                  <a:cs typeface="Verdana"/>
                  <a:sym typeface="Verdana"/>
                </a:rPr>
                <a:t>NVIDIA</a:t>
              </a:r>
              <a:r>
                <a:rPr lang="zh-TW" altLang="en-US" sz="1600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軟正黑體" pitchFamily="34" charset="-120"/>
                  <a:ea typeface="微軟正黑體" pitchFamily="34" charset="-120"/>
                  <a:cs typeface="Verdana"/>
                  <a:sym typeface="Verdana"/>
                </a:rPr>
                <a:t> 外接顯示卡 </a:t>
              </a:r>
              <a:endParaRPr lang="en-US" altLang="zh-TW" sz="16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軟正黑體" pitchFamily="34" charset="-120"/>
                <a:ea typeface="微軟正黑體" pitchFamily="34" charset="-120"/>
                <a:cs typeface="Verdana"/>
                <a:sym typeface="Verdana"/>
              </a:endParaRPr>
            </a:p>
          </p:txBody>
        </p:sp>
      </p:grpSp>
      <p:grpSp>
        <p:nvGrpSpPr>
          <p:cNvPr id="4" name="Group 3"/>
          <p:cNvGrpSpPr/>
          <p:nvPr/>
        </p:nvGrpSpPr>
        <p:grpSpPr>
          <a:xfrm>
            <a:off x="882491" y="1404590"/>
            <a:ext cx="4392488" cy="1383184"/>
            <a:chOff x="4355976" y="1218271"/>
            <a:chExt cx="4392488" cy="1383184"/>
          </a:xfrm>
        </p:grpSpPr>
        <p:sp>
          <p:nvSpPr>
            <p:cNvPr id="11" name="Shape 83"/>
            <p:cNvSpPr/>
            <p:nvPr/>
          </p:nvSpPr>
          <p:spPr>
            <a:xfrm>
              <a:off x="4355976" y="1218271"/>
              <a:ext cx="502330" cy="502330"/>
            </a:xfrm>
            <a:prstGeom prst="halfFrame">
              <a:avLst>
                <a:gd name="adj1" fmla="val 23728"/>
                <a:gd name="adj2" fmla="val 24642"/>
              </a:avLst>
            </a:prstGeom>
            <a:solidFill>
              <a:schemeClr val="bg2">
                <a:alpha val="22745"/>
              </a:schemeClr>
            </a:solidFill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4536941" y="1375796"/>
              <a:ext cx="163633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sz="2400" b="1" u="sng" dirty="0" smtClean="0">
                  <a:solidFill>
                    <a:srgbClr val="3773E3"/>
                  </a:solidFill>
                  <a:latin typeface="微軟正黑體" pitchFamily="34" charset="-120"/>
                  <a:ea typeface="微軟正黑體" pitchFamily="34" charset="-120"/>
                </a:rPr>
                <a:t>環境</a:t>
              </a:r>
              <a:r>
                <a:rPr lang="zh-TW" altLang="en-US" sz="2200" b="1" dirty="0" smtClean="0">
                  <a:solidFill>
                    <a:srgbClr val="3773E3"/>
                  </a:solidFill>
                  <a:latin typeface="微軟正黑體" pitchFamily="34" charset="-120"/>
                  <a:ea typeface="微軟正黑體" pitchFamily="34" charset="-120"/>
                </a:rPr>
                <a:t>設定</a:t>
              </a:r>
              <a:endParaRPr lang="en-US" altLang="zh-TW" sz="2200" b="1" dirty="0" smtClean="0">
                <a:solidFill>
                  <a:srgbClr val="3773E3"/>
                </a:solidFill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13" name="文字版面配置區 4"/>
            <p:cNvSpPr txBox="1">
              <a:spLocks/>
            </p:cNvSpPr>
            <p:nvPr/>
          </p:nvSpPr>
          <p:spPr>
            <a:xfrm>
              <a:off x="4570290" y="1833174"/>
              <a:ext cx="4178174" cy="768281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91425" rIns="91425" bIns="91425" anchor="t" anchorCtr="0"/>
            <a:lstStyle/>
            <a:p>
              <a:pPr marL="114300" lvl="0">
                <a:spcBef>
                  <a:spcPts val="600"/>
                </a:spcBef>
                <a:buClr>
                  <a:schemeClr val="dk2"/>
                </a:buClr>
                <a:buSzPct val="100000"/>
                <a:buFont typeface="Arial" pitchFamily="34" charset="0"/>
                <a:buChar char="•"/>
                <a:defRPr/>
              </a:pPr>
              <a:r>
                <a:rPr lang="zh-TW" altLang="en-US" sz="1600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軟正黑體" pitchFamily="34" charset="-120"/>
                  <a:ea typeface="微軟正黑體" pitchFamily="34" charset="-120"/>
                  <a:cs typeface="Verdana"/>
                  <a:sym typeface="Verdana"/>
                </a:rPr>
                <a:t> 多種網路模式應用</a:t>
              </a:r>
              <a:endParaRPr lang="en-US" altLang="zh-TW" sz="16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軟正黑體" pitchFamily="34" charset="-120"/>
                <a:ea typeface="微軟正黑體" pitchFamily="34" charset="-120"/>
                <a:cs typeface="Verdana"/>
                <a:sym typeface="Verdana"/>
              </a:endParaRPr>
            </a:p>
            <a:p>
              <a:pPr marL="114300">
                <a:spcBef>
                  <a:spcPts val="600"/>
                </a:spcBef>
                <a:buClr>
                  <a:schemeClr val="dk2"/>
                </a:buClr>
                <a:buSzPct val="100000"/>
                <a:buFont typeface="Arial" pitchFamily="34" charset="0"/>
                <a:buChar char="•"/>
                <a:defRPr/>
              </a:pPr>
              <a:r>
                <a:rPr lang="zh-TW" altLang="en-US" sz="16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軟正黑體" pitchFamily="34" charset="-120"/>
                  <a:ea typeface="微軟正黑體" pitchFamily="34" charset="-120"/>
                  <a:cs typeface="Verdana"/>
                  <a:sym typeface="Verdana"/>
                </a:rPr>
                <a:t> </a:t>
              </a:r>
              <a:r>
                <a:rPr lang="zh-TW" altLang="en-US" sz="1600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軟正黑體" pitchFamily="34" charset="-120"/>
                  <a:ea typeface="微軟正黑體" pitchFamily="34" charset="-120"/>
                  <a:cs typeface="Verdana"/>
                  <a:sym typeface="Verdana"/>
                </a:rPr>
                <a:t>不停機備份、線上還原快照</a:t>
              </a:r>
              <a:endParaRPr lang="zh-TW" altLang="en-US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微軟正黑體" pitchFamily="34" charset="-120"/>
                <a:ea typeface="微軟正黑體" pitchFamily="34" charset="-120"/>
                <a:cs typeface="Verdana"/>
                <a:sym typeface="Verdana"/>
              </a:endParaRPr>
            </a:p>
          </p:txBody>
        </p:sp>
      </p:grpSp>
      <p:grpSp>
        <p:nvGrpSpPr>
          <p:cNvPr id="18" name="Group 17"/>
          <p:cNvGrpSpPr/>
          <p:nvPr/>
        </p:nvGrpSpPr>
        <p:grpSpPr>
          <a:xfrm>
            <a:off x="4622448" y="3026685"/>
            <a:ext cx="3837984" cy="1575081"/>
            <a:chOff x="4355976" y="2860273"/>
            <a:chExt cx="3837984" cy="1575081"/>
          </a:xfrm>
        </p:grpSpPr>
        <p:sp>
          <p:nvSpPr>
            <p:cNvPr id="6" name="TextBox 11"/>
            <p:cNvSpPr txBox="1"/>
            <p:nvPr/>
          </p:nvSpPr>
          <p:spPr>
            <a:xfrm>
              <a:off x="4536942" y="3017366"/>
              <a:ext cx="207284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sz="2200" b="1" dirty="0" smtClean="0">
                  <a:solidFill>
                    <a:srgbClr val="3773E3"/>
                  </a:solidFill>
                  <a:latin typeface="微軟正黑體" pitchFamily="34" charset="-120"/>
                  <a:ea typeface="微軟正黑體" pitchFamily="34" charset="-120"/>
                </a:rPr>
                <a:t>虛擬機</a:t>
              </a:r>
              <a:r>
                <a:rPr lang="zh-TW" altLang="en-US" sz="2400" b="1" u="sng" dirty="0" smtClean="0">
                  <a:solidFill>
                    <a:srgbClr val="3773E3"/>
                  </a:solidFill>
                  <a:latin typeface="微軟正黑體" pitchFamily="34" charset="-120"/>
                  <a:ea typeface="微軟正黑體" pitchFamily="34" charset="-120"/>
                </a:rPr>
                <a:t>效能</a:t>
              </a:r>
              <a:endParaRPr lang="en-US" altLang="zh-TW" sz="2400" b="1" u="sng" dirty="0" smtClean="0">
                <a:solidFill>
                  <a:srgbClr val="3773E3"/>
                </a:solidFill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7" name="文字版面配置區 4"/>
            <p:cNvSpPr txBox="1">
              <a:spLocks/>
            </p:cNvSpPr>
            <p:nvPr/>
          </p:nvSpPr>
          <p:spPr>
            <a:xfrm>
              <a:off x="4624340" y="3435222"/>
              <a:ext cx="3569620" cy="100013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91425" rIns="91425" bIns="91425" anchor="t" anchorCtr="0"/>
            <a:lstStyle/>
            <a:p>
              <a:pPr marL="114300" lvl="0">
                <a:spcBef>
                  <a:spcPts val="600"/>
                </a:spcBef>
                <a:buClr>
                  <a:schemeClr val="dk2"/>
                </a:buClr>
                <a:buSzPct val="100000"/>
                <a:buFont typeface="Arial"/>
                <a:buChar char="•"/>
                <a:defRPr/>
              </a:pPr>
              <a:r>
                <a:rPr lang="zh-TW" altLang="en-US" sz="1600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軟正黑體" pitchFamily="34" charset="-120"/>
                  <a:ea typeface="微軟正黑體" pitchFamily="34" charset="-120"/>
                  <a:cs typeface="Verdana"/>
                  <a:sym typeface="Verdana"/>
                </a:rPr>
                <a:t> </a:t>
              </a:r>
              <a:r>
                <a:rPr lang="en-US" altLang="zh-TW" sz="1600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軟正黑體" pitchFamily="34" charset="-120"/>
                  <a:ea typeface="微軟正黑體" pitchFamily="34" charset="-120"/>
                  <a:cs typeface="Verdana"/>
                  <a:sym typeface="Verdana"/>
                </a:rPr>
                <a:t>I/O</a:t>
              </a:r>
              <a:r>
                <a:rPr lang="zh-TW" altLang="en-US" sz="1600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軟正黑體" pitchFamily="34" charset="-120"/>
                  <a:ea typeface="微軟正黑體" pitchFamily="34" charset="-120"/>
                  <a:cs typeface="Verdana"/>
                  <a:sym typeface="Verdana"/>
                </a:rPr>
                <a:t> 傳輸</a:t>
              </a:r>
              <a:endParaRPr lang="en-US" altLang="zh-TW" sz="16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軟正黑體" pitchFamily="34" charset="-120"/>
                <a:ea typeface="微軟正黑體" pitchFamily="34" charset="-120"/>
                <a:cs typeface="Verdana"/>
                <a:sym typeface="Verdana"/>
              </a:endParaRPr>
            </a:p>
            <a:p>
              <a:pPr marL="114300" lvl="0">
                <a:spcBef>
                  <a:spcPts val="600"/>
                </a:spcBef>
                <a:buClr>
                  <a:schemeClr val="dk2"/>
                </a:buClr>
                <a:buSzPct val="100000"/>
                <a:buFont typeface="Arial"/>
                <a:buChar char="•"/>
                <a:defRPr/>
              </a:pPr>
              <a:r>
                <a:rPr lang="zh-TW" altLang="en-US" sz="16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軟正黑體" pitchFamily="34" charset="-120"/>
                  <a:ea typeface="微軟正黑體" pitchFamily="34" charset="-120"/>
                  <a:cs typeface="Verdana"/>
                  <a:sym typeface="Verdana"/>
                </a:rPr>
                <a:t> </a:t>
              </a:r>
              <a:r>
                <a:rPr lang="zh-TW" altLang="en-US" sz="1600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軟正黑體" pitchFamily="34" charset="-120"/>
                  <a:ea typeface="微軟正黑體" pitchFamily="34" charset="-120"/>
                  <a:cs typeface="Verdana"/>
                  <a:sym typeface="Verdana"/>
                </a:rPr>
                <a:t>同時運作的虛擬機數量</a:t>
              </a:r>
              <a:endParaRPr lang="en-US" altLang="zh-TW" sz="16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軟正黑體" pitchFamily="34" charset="-120"/>
                <a:ea typeface="微軟正黑體" pitchFamily="34" charset="-120"/>
                <a:cs typeface="Verdana"/>
                <a:sym typeface="Verdana"/>
              </a:endParaRPr>
            </a:p>
          </p:txBody>
        </p:sp>
        <p:sp>
          <p:nvSpPr>
            <p:cNvPr id="14" name="Shape 83"/>
            <p:cNvSpPr/>
            <p:nvPr/>
          </p:nvSpPr>
          <p:spPr>
            <a:xfrm>
              <a:off x="4355976" y="2860273"/>
              <a:ext cx="502330" cy="502330"/>
            </a:xfrm>
            <a:prstGeom prst="halfFrame">
              <a:avLst>
                <a:gd name="adj1" fmla="val 23728"/>
                <a:gd name="adj2" fmla="val 24642"/>
              </a:avLst>
            </a:prstGeom>
            <a:solidFill>
              <a:schemeClr val="bg2">
                <a:alpha val="22745"/>
              </a:schemeClr>
            </a:solidFill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" name="Group 2"/>
          <p:cNvGrpSpPr/>
          <p:nvPr/>
        </p:nvGrpSpPr>
        <p:grpSpPr>
          <a:xfrm>
            <a:off x="882491" y="3026685"/>
            <a:ext cx="3617501" cy="1583061"/>
            <a:chOff x="500034" y="1214428"/>
            <a:chExt cx="3617501" cy="1583061"/>
          </a:xfrm>
        </p:grpSpPr>
        <p:sp>
          <p:nvSpPr>
            <p:cNvPr id="5" name="Shape 83"/>
            <p:cNvSpPr/>
            <p:nvPr/>
          </p:nvSpPr>
          <p:spPr>
            <a:xfrm>
              <a:off x="500034" y="1214428"/>
              <a:ext cx="502330" cy="502330"/>
            </a:xfrm>
            <a:prstGeom prst="halfFrame">
              <a:avLst>
                <a:gd name="adj1" fmla="val 23728"/>
                <a:gd name="adj2" fmla="val 24642"/>
              </a:avLst>
            </a:prstGeom>
            <a:solidFill>
              <a:schemeClr val="bg2">
                <a:alpha val="22745"/>
              </a:schemeClr>
            </a:solidFill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" name="TextBox 11"/>
            <p:cNvSpPr txBox="1"/>
            <p:nvPr/>
          </p:nvSpPr>
          <p:spPr>
            <a:xfrm>
              <a:off x="673157" y="1338146"/>
              <a:ext cx="250827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sz="2200" b="1" dirty="0" smtClean="0">
                  <a:solidFill>
                    <a:srgbClr val="3773E3"/>
                  </a:solidFill>
                  <a:latin typeface="微軟正黑體" pitchFamily="34" charset="-120"/>
                  <a:ea typeface="微軟正黑體" pitchFamily="34" charset="-120"/>
                </a:rPr>
                <a:t>虛擬機</a:t>
              </a:r>
              <a:r>
                <a:rPr lang="zh-TW" altLang="en-US" sz="2400" b="1" u="sng" dirty="0" smtClean="0">
                  <a:solidFill>
                    <a:srgbClr val="3773E3"/>
                  </a:solidFill>
                  <a:latin typeface="微軟正黑體" pitchFamily="34" charset="-120"/>
                  <a:ea typeface="微軟正黑體" pitchFamily="34" charset="-120"/>
                </a:rPr>
                <a:t>桌面操作</a:t>
              </a:r>
              <a:endParaRPr lang="en-US" altLang="zh-TW" sz="2400" b="1" u="sng" dirty="0" smtClean="0">
                <a:solidFill>
                  <a:srgbClr val="3773E3"/>
                </a:solidFill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16" name="文字版面配置區 4"/>
            <p:cNvSpPr txBox="1">
              <a:spLocks/>
            </p:cNvSpPr>
            <p:nvPr/>
          </p:nvSpPr>
          <p:spPr>
            <a:xfrm>
              <a:off x="706505" y="1797357"/>
              <a:ext cx="3411030" cy="100013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91425" rIns="91425" bIns="91425" anchor="t" anchorCtr="0"/>
            <a:lstStyle/>
            <a:p>
              <a:pPr marL="114300" lvl="0">
                <a:spcBef>
                  <a:spcPts val="600"/>
                </a:spcBef>
                <a:buClr>
                  <a:schemeClr val="dk2"/>
                </a:buClr>
                <a:buSzPct val="100000"/>
                <a:buFont typeface="Arial"/>
                <a:buChar char="•"/>
                <a:defRPr/>
              </a:pPr>
              <a:r>
                <a:rPr lang="zh-TW" altLang="en-US" sz="1600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軟正黑體" pitchFamily="34" charset="-120"/>
                  <a:ea typeface="微軟正黑體" pitchFamily="34" charset="-120"/>
                  <a:cs typeface="Verdana"/>
                  <a:sym typeface="Verdana"/>
                </a:rPr>
                <a:t> 瀏覽器 </a:t>
              </a:r>
              <a:r>
                <a:rPr lang="en-US" altLang="zh-TW" sz="1600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軟正黑體" pitchFamily="34" charset="-120"/>
                  <a:ea typeface="微軟正黑體" pitchFamily="34" charset="-120"/>
                  <a:cs typeface="Verdana"/>
                  <a:sym typeface="Verdana"/>
                </a:rPr>
                <a:t>–</a:t>
              </a:r>
              <a:r>
                <a:rPr lang="zh-TW" altLang="en-US" sz="1600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軟正黑體" pitchFamily="34" charset="-120"/>
                  <a:ea typeface="微軟正黑體" pitchFamily="34" charset="-120"/>
                  <a:cs typeface="Verdana"/>
                  <a:sym typeface="Verdana"/>
                </a:rPr>
                <a:t> 多功能工具列</a:t>
              </a:r>
              <a:endParaRPr lang="en-US" altLang="zh-TW" sz="16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軟正黑體" pitchFamily="34" charset="-120"/>
                <a:ea typeface="微軟正黑體" pitchFamily="34" charset="-120"/>
                <a:cs typeface="Verdana"/>
                <a:sym typeface="Verdana"/>
              </a:endParaRPr>
            </a:p>
            <a:p>
              <a:pPr marL="114300" lvl="0">
                <a:spcBef>
                  <a:spcPts val="600"/>
                </a:spcBef>
                <a:buClr>
                  <a:schemeClr val="dk2"/>
                </a:buClr>
                <a:buSzPct val="100000"/>
                <a:buFont typeface="Arial"/>
                <a:buChar char="•"/>
                <a:defRPr/>
              </a:pPr>
              <a:r>
                <a:rPr lang="zh-TW" altLang="en-US" sz="16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軟正黑體" pitchFamily="34" charset="-120"/>
                  <a:ea typeface="微軟正黑體" pitchFamily="34" charset="-120"/>
                  <a:cs typeface="Verdana"/>
                  <a:sym typeface="Verdana"/>
                </a:rPr>
                <a:t> </a:t>
              </a:r>
              <a:r>
                <a:rPr lang="en-US" altLang="zh-TW" sz="1600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軟正黑體" pitchFamily="34" charset="-120"/>
                  <a:ea typeface="微軟正黑體" pitchFamily="34" charset="-120"/>
                  <a:cs typeface="Verdana"/>
                  <a:sym typeface="Verdana"/>
                </a:rPr>
                <a:t>HDMI</a:t>
              </a:r>
              <a:r>
                <a:rPr lang="zh-TW" altLang="en-US" sz="1600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軟正黑體" pitchFamily="34" charset="-120"/>
                  <a:ea typeface="微軟正黑體" pitchFamily="34" charset="-120"/>
                  <a:cs typeface="Verdana"/>
                  <a:sym typeface="Verdana"/>
                </a:rPr>
                <a:t> 直輸 </a:t>
              </a:r>
              <a:r>
                <a:rPr lang="en-US" altLang="zh-TW" sz="1600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軟正黑體" pitchFamily="34" charset="-120"/>
                  <a:ea typeface="微軟正黑體" pitchFamily="34" charset="-120"/>
                  <a:cs typeface="Verdana"/>
                  <a:sym typeface="Verdana"/>
                </a:rPr>
                <a:t>–</a:t>
              </a:r>
              <a:r>
                <a:rPr lang="zh-TW" altLang="en-US" sz="1600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軟正黑體" pitchFamily="34" charset="-120"/>
                  <a:ea typeface="微軟正黑體" pitchFamily="34" charset="-120"/>
                  <a:cs typeface="Verdana"/>
                  <a:sym typeface="Verdana"/>
                </a:rPr>
                <a:t> </a:t>
              </a:r>
              <a:r>
                <a:rPr lang="en-US" altLang="zh-TW" sz="1600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軟正黑體" pitchFamily="34" charset="-120"/>
                  <a:ea typeface="微軟正黑體" pitchFamily="34" charset="-120"/>
                  <a:cs typeface="Verdana"/>
                  <a:sym typeface="Verdana"/>
                </a:rPr>
                <a:t>QVM</a:t>
              </a:r>
            </a:p>
            <a:p>
              <a:pPr marL="114300" lvl="0">
                <a:spcBef>
                  <a:spcPts val="600"/>
                </a:spcBef>
                <a:buClr>
                  <a:schemeClr val="dk2"/>
                </a:buClr>
                <a:buSzPct val="100000"/>
                <a:buFont typeface="Arial"/>
                <a:buChar char="•"/>
                <a:defRPr/>
              </a:pPr>
              <a:r>
                <a:rPr lang="zh-TW" altLang="en-US" sz="16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軟正黑體" pitchFamily="34" charset="-120"/>
                  <a:ea typeface="微軟正黑體" pitchFamily="34" charset="-120"/>
                  <a:cs typeface="Verdana"/>
                  <a:sym typeface="Verdana"/>
                </a:rPr>
                <a:t> </a:t>
              </a:r>
              <a:r>
                <a:rPr lang="zh-TW" altLang="en-US" sz="1600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軟正黑體" pitchFamily="34" charset="-120"/>
                  <a:ea typeface="微軟正黑體" pitchFamily="34" charset="-120"/>
                  <a:cs typeface="Verdana"/>
                  <a:sym typeface="Verdana"/>
                </a:rPr>
                <a:t>搭配遠端連線軟體 </a:t>
              </a:r>
              <a:endParaRPr lang="en-US" altLang="zh-TW" sz="16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軟正黑體" pitchFamily="34" charset="-120"/>
                <a:ea typeface="微軟正黑體" pitchFamily="34" charset="-120"/>
                <a:cs typeface="Verdana"/>
                <a:sym typeface="Verdana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6621442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環境，提供合適的維運方式</a:t>
            </a:r>
            <a:endParaRPr lang="en-US" dirty="0"/>
          </a:p>
        </p:txBody>
      </p:sp>
      <p:grpSp>
        <p:nvGrpSpPr>
          <p:cNvPr id="19" name="Group 16"/>
          <p:cNvGrpSpPr/>
          <p:nvPr/>
        </p:nvGrpSpPr>
        <p:grpSpPr>
          <a:xfrm>
            <a:off x="4614324" y="1404347"/>
            <a:ext cx="4206148" cy="1599451"/>
            <a:chOff x="500034" y="2859841"/>
            <a:chExt cx="4206148" cy="1599451"/>
          </a:xfrm>
        </p:grpSpPr>
        <p:sp>
          <p:nvSpPr>
            <p:cNvPr id="20" name="Shape 83"/>
            <p:cNvSpPr/>
            <p:nvPr/>
          </p:nvSpPr>
          <p:spPr>
            <a:xfrm>
              <a:off x="500034" y="2859841"/>
              <a:ext cx="502330" cy="502330"/>
            </a:xfrm>
            <a:prstGeom prst="halfFrame">
              <a:avLst>
                <a:gd name="adj1" fmla="val 23728"/>
                <a:gd name="adj2" fmla="val 24642"/>
              </a:avLst>
            </a:prstGeom>
            <a:solidFill>
              <a:schemeClr val="bg2">
                <a:alpha val="22745"/>
              </a:schemeClr>
            </a:solidFill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" name="TextBox 11"/>
            <p:cNvSpPr txBox="1"/>
            <p:nvPr/>
          </p:nvSpPr>
          <p:spPr>
            <a:xfrm>
              <a:off x="681000" y="3017366"/>
              <a:ext cx="158674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2400" b="1" u="sng" dirty="0" smtClean="0">
                  <a:solidFill>
                    <a:schemeClr val="accent2">
                      <a:lumMod val="25000"/>
                      <a:lumOff val="75000"/>
                    </a:schemeClr>
                  </a:solidFill>
                  <a:latin typeface="微軟正黑體" pitchFamily="34" charset="-120"/>
                  <a:ea typeface="微軟正黑體" pitchFamily="34" charset="-120"/>
                </a:rPr>
                <a:t>GPU</a:t>
              </a:r>
              <a:r>
                <a:rPr lang="zh-TW" altLang="en-US" sz="2400" b="1" dirty="0" smtClean="0">
                  <a:solidFill>
                    <a:schemeClr val="accent2">
                      <a:lumMod val="25000"/>
                      <a:lumOff val="75000"/>
                    </a:schemeClr>
                  </a:solidFill>
                  <a:latin typeface="微軟正黑體" pitchFamily="34" charset="-120"/>
                  <a:ea typeface="微軟正黑體" pitchFamily="34" charset="-120"/>
                </a:rPr>
                <a:t> </a:t>
              </a:r>
              <a:r>
                <a:rPr lang="zh-TW" altLang="en-US" sz="2200" b="1" dirty="0" smtClean="0">
                  <a:solidFill>
                    <a:schemeClr val="accent2">
                      <a:lumMod val="25000"/>
                      <a:lumOff val="75000"/>
                    </a:schemeClr>
                  </a:solidFill>
                  <a:latin typeface="微軟正黑體" pitchFamily="34" charset="-120"/>
                  <a:ea typeface="微軟正黑體" pitchFamily="34" charset="-120"/>
                </a:rPr>
                <a:t>應用</a:t>
              </a:r>
              <a:endParaRPr lang="en-US" altLang="zh-TW" sz="2200" b="1" dirty="0" smtClean="0">
                <a:solidFill>
                  <a:schemeClr val="accent2">
                    <a:lumMod val="25000"/>
                    <a:lumOff val="75000"/>
                  </a:schemeClr>
                </a:solidFill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22" name="文字版面配置區 4"/>
            <p:cNvSpPr txBox="1">
              <a:spLocks/>
            </p:cNvSpPr>
            <p:nvPr/>
          </p:nvSpPr>
          <p:spPr>
            <a:xfrm>
              <a:off x="714348" y="3459160"/>
              <a:ext cx="3991834" cy="100013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91425" rIns="91425" bIns="91425" anchor="t" anchorCtr="0"/>
            <a:lstStyle/>
            <a:p>
              <a:pPr marL="114300" lvl="0">
                <a:spcBef>
                  <a:spcPts val="600"/>
                </a:spcBef>
                <a:buClr>
                  <a:schemeClr val="dk2"/>
                </a:buClr>
                <a:buSzPct val="100000"/>
                <a:buFont typeface="Arial"/>
                <a:buChar char="•"/>
                <a:defRPr/>
              </a:pPr>
              <a:r>
                <a:rPr lang="zh-TW" altLang="en-US" sz="1600" dirty="0" smtClean="0">
                  <a:solidFill>
                    <a:schemeClr val="accent2">
                      <a:lumMod val="25000"/>
                      <a:lumOff val="75000"/>
                    </a:schemeClr>
                  </a:solidFill>
                  <a:latin typeface="微軟正黑體" pitchFamily="34" charset="-120"/>
                  <a:ea typeface="微軟正黑體" pitchFamily="34" charset="-120"/>
                  <a:cs typeface="Verdana"/>
                  <a:sym typeface="Verdana"/>
                </a:rPr>
                <a:t> 應用程式需求 </a:t>
              </a:r>
              <a:r>
                <a:rPr lang="en-US" altLang="zh-TW" sz="1600" dirty="0" smtClean="0">
                  <a:solidFill>
                    <a:schemeClr val="accent2">
                      <a:lumMod val="25000"/>
                      <a:lumOff val="75000"/>
                    </a:schemeClr>
                  </a:solidFill>
                  <a:latin typeface="微軟正黑體" pitchFamily="34" charset="-120"/>
                  <a:ea typeface="微軟正黑體" pitchFamily="34" charset="-120"/>
                  <a:cs typeface="Verdana"/>
                  <a:sym typeface="Verdana"/>
                </a:rPr>
                <a:t>OpenGL,</a:t>
              </a:r>
              <a:r>
                <a:rPr lang="zh-TW" altLang="en-US" sz="1600" dirty="0" smtClean="0">
                  <a:solidFill>
                    <a:schemeClr val="accent2">
                      <a:lumMod val="25000"/>
                      <a:lumOff val="75000"/>
                    </a:schemeClr>
                  </a:solidFill>
                  <a:latin typeface="微軟正黑體" pitchFamily="34" charset="-120"/>
                  <a:ea typeface="微軟正黑體" pitchFamily="34" charset="-120"/>
                  <a:cs typeface="Verdana"/>
                  <a:sym typeface="Verdana"/>
                </a:rPr>
                <a:t> </a:t>
              </a:r>
              <a:r>
                <a:rPr lang="en-US" altLang="zh-TW" sz="1600" dirty="0" smtClean="0">
                  <a:solidFill>
                    <a:schemeClr val="accent2">
                      <a:lumMod val="25000"/>
                      <a:lumOff val="75000"/>
                    </a:schemeClr>
                  </a:solidFill>
                  <a:latin typeface="微軟正黑體" pitchFamily="34" charset="-120"/>
                  <a:ea typeface="微軟正黑體" pitchFamily="34" charset="-120"/>
                  <a:cs typeface="Verdana"/>
                  <a:sym typeface="Verdana"/>
                </a:rPr>
                <a:t>Direct</a:t>
              </a:r>
              <a:r>
                <a:rPr lang="zh-TW" altLang="en-US" sz="1600" dirty="0" smtClean="0">
                  <a:solidFill>
                    <a:schemeClr val="accent2">
                      <a:lumMod val="25000"/>
                      <a:lumOff val="75000"/>
                    </a:schemeClr>
                  </a:solidFill>
                  <a:latin typeface="微軟正黑體" pitchFamily="34" charset="-120"/>
                  <a:ea typeface="微軟正黑體" pitchFamily="34" charset="-120"/>
                  <a:cs typeface="Verdana"/>
                  <a:sym typeface="Verdana"/>
                </a:rPr>
                <a:t> </a:t>
              </a:r>
              <a:r>
                <a:rPr lang="en-US" altLang="zh-TW" sz="1600" dirty="0" smtClean="0">
                  <a:solidFill>
                    <a:schemeClr val="accent2">
                      <a:lumMod val="25000"/>
                      <a:lumOff val="75000"/>
                    </a:schemeClr>
                  </a:solidFill>
                  <a:latin typeface="微軟正黑體" pitchFamily="34" charset="-120"/>
                  <a:ea typeface="微軟正黑體" pitchFamily="34" charset="-120"/>
                  <a:cs typeface="Verdana"/>
                  <a:sym typeface="Verdana"/>
                </a:rPr>
                <a:t>X</a:t>
              </a:r>
            </a:p>
            <a:p>
              <a:pPr marL="114300" lvl="0">
                <a:spcBef>
                  <a:spcPts val="600"/>
                </a:spcBef>
                <a:buClr>
                  <a:schemeClr val="dk2"/>
                </a:buClr>
                <a:buSzPct val="100000"/>
                <a:buFont typeface="Arial"/>
                <a:buChar char="•"/>
                <a:defRPr/>
              </a:pPr>
              <a:r>
                <a:rPr lang="zh-TW" altLang="en-US" sz="1600" dirty="0">
                  <a:solidFill>
                    <a:schemeClr val="accent2">
                      <a:lumMod val="25000"/>
                      <a:lumOff val="75000"/>
                    </a:schemeClr>
                  </a:solidFill>
                  <a:latin typeface="微軟正黑體" pitchFamily="34" charset="-120"/>
                  <a:ea typeface="微軟正黑體" pitchFamily="34" charset="-120"/>
                  <a:cs typeface="Verdana"/>
                  <a:sym typeface="Verdana"/>
                </a:rPr>
                <a:t> </a:t>
              </a:r>
              <a:r>
                <a:rPr lang="zh-TW" altLang="en-US" sz="1600" dirty="0" smtClean="0">
                  <a:solidFill>
                    <a:schemeClr val="accent2">
                      <a:lumMod val="25000"/>
                      <a:lumOff val="75000"/>
                    </a:schemeClr>
                  </a:solidFill>
                  <a:latin typeface="微軟正黑體" pitchFamily="34" charset="-120"/>
                  <a:ea typeface="微軟正黑體" pitchFamily="34" charset="-120"/>
                  <a:cs typeface="Verdana"/>
                  <a:sym typeface="Verdana"/>
                </a:rPr>
                <a:t>支援 </a:t>
              </a:r>
              <a:r>
                <a:rPr lang="en-US" altLang="zh-TW" sz="1600" dirty="0" smtClean="0">
                  <a:solidFill>
                    <a:schemeClr val="accent2">
                      <a:lumMod val="25000"/>
                      <a:lumOff val="75000"/>
                    </a:schemeClr>
                  </a:solidFill>
                  <a:latin typeface="微軟正黑體" pitchFamily="34" charset="-120"/>
                  <a:ea typeface="微軟正黑體" pitchFamily="34" charset="-120"/>
                  <a:cs typeface="Verdana"/>
                  <a:sym typeface="Verdana"/>
                </a:rPr>
                <a:t>AMD,</a:t>
              </a:r>
              <a:r>
                <a:rPr lang="zh-TW" altLang="en-US" sz="1600" dirty="0" smtClean="0">
                  <a:solidFill>
                    <a:schemeClr val="accent2">
                      <a:lumMod val="25000"/>
                      <a:lumOff val="75000"/>
                    </a:schemeClr>
                  </a:solidFill>
                  <a:latin typeface="微軟正黑體" pitchFamily="34" charset="-120"/>
                  <a:ea typeface="微軟正黑體" pitchFamily="34" charset="-120"/>
                  <a:cs typeface="Verdana"/>
                  <a:sym typeface="Verdana"/>
                </a:rPr>
                <a:t> </a:t>
              </a:r>
              <a:r>
                <a:rPr lang="en-US" altLang="zh-TW" sz="1600" dirty="0" smtClean="0">
                  <a:solidFill>
                    <a:schemeClr val="accent2">
                      <a:lumMod val="25000"/>
                      <a:lumOff val="75000"/>
                    </a:schemeClr>
                  </a:solidFill>
                  <a:latin typeface="微軟正黑體" pitchFamily="34" charset="-120"/>
                  <a:ea typeface="微軟正黑體" pitchFamily="34" charset="-120"/>
                  <a:cs typeface="Verdana"/>
                  <a:sym typeface="Verdana"/>
                </a:rPr>
                <a:t>NVIDIA</a:t>
              </a:r>
              <a:r>
                <a:rPr lang="zh-TW" altLang="en-US" sz="1600" dirty="0" smtClean="0">
                  <a:solidFill>
                    <a:schemeClr val="accent2">
                      <a:lumMod val="25000"/>
                      <a:lumOff val="75000"/>
                    </a:schemeClr>
                  </a:solidFill>
                  <a:latin typeface="微軟正黑體" pitchFamily="34" charset="-120"/>
                  <a:ea typeface="微軟正黑體" pitchFamily="34" charset="-120"/>
                  <a:cs typeface="Verdana"/>
                  <a:sym typeface="Verdana"/>
                </a:rPr>
                <a:t> 外接顯示卡 </a:t>
              </a:r>
              <a:endParaRPr lang="en-US" altLang="zh-TW" sz="1600" dirty="0" smtClean="0">
                <a:solidFill>
                  <a:schemeClr val="accent2">
                    <a:lumMod val="25000"/>
                    <a:lumOff val="75000"/>
                  </a:schemeClr>
                </a:solidFill>
                <a:latin typeface="微軟正黑體" pitchFamily="34" charset="-120"/>
                <a:ea typeface="微軟正黑體" pitchFamily="34" charset="-120"/>
                <a:cs typeface="Verdana"/>
                <a:sym typeface="Verdana"/>
              </a:endParaRPr>
            </a:p>
          </p:txBody>
        </p:sp>
      </p:grpSp>
      <p:grpSp>
        <p:nvGrpSpPr>
          <p:cNvPr id="23" name="Group 3"/>
          <p:cNvGrpSpPr/>
          <p:nvPr/>
        </p:nvGrpSpPr>
        <p:grpSpPr>
          <a:xfrm>
            <a:off x="882491" y="1404590"/>
            <a:ext cx="4392488" cy="1383184"/>
            <a:chOff x="4355976" y="1218271"/>
            <a:chExt cx="4392488" cy="1383184"/>
          </a:xfrm>
        </p:grpSpPr>
        <p:sp>
          <p:nvSpPr>
            <p:cNvPr id="24" name="Shape 83"/>
            <p:cNvSpPr/>
            <p:nvPr/>
          </p:nvSpPr>
          <p:spPr>
            <a:xfrm>
              <a:off x="4355976" y="1218271"/>
              <a:ext cx="502330" cy="502330"/>
            </a:xfrm>
            <a:prstGeom prst="halfFrame">
              <a:avLst>
                <a:gd name="adj1" fmla="val 23728"/>
                <a:gd name="adj2" fmla="val 24642"/>
              </a:avLst>
            </a:prstGeom>
            <a:solidFill>
              <a:schemeClr val="bg2">
                <a:alpha val="22745"/>
              </a:schemeClr>
            </a:solidFill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" name="TextBox 11"/>
            <p:cNvSpPr txBox="1"/>
            <p:nvPr/>
          </p:nvSpPr>
          <p:spPr>
            <a:xfrm>
              <a:off x="4536941" y="1375796"/>
              <a:ext cx="163633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sz="2400" b="1" u="sng" dirty="0" smtClean="0">
                  <a:solidFill>
                    <a:srgbClr val="3773E3"/>
                  </a:solidFill>
                  <a:latin typeface="微軟正黑體" pitchFamily="34" charset="-120"/>
                  <a:ea typeface="微軟正黑體" pitchFamily="34" charset="-120"/>
                </a:rPr>
                <a:t>環境</a:t>
              </a:r>
              <a:r>
                <a:rPr lang="zh-TW" altLang="en-US" sz="2200" b="1" dirty="0" smtClean="0">
                  <a:solidFill>
                    <a:srgbClr val="3773E3"/>
                  </a:solidFill>
                  <a:latin typeface="微軟正黑體" pitchFamily="34" charset="-120"/>
                  <a:ea typeface="微軟正黑體" pitchFamily="34" charset="-120"/>
                </a:rPr>
                <a:t>設定</a:t>
              </a:r>
              <a:endParaRPr lang="en-US" altLang="zh-TW" sz="2200" b="1" dirty="0" smtClean="0">
                <a:solidFill>
                  <a:srgbClr val="3773E3"/>
                </a:solidFill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26" name="文字版面配置區 4"/>
            <p:cNvSpPr txBox="1">
              <a:spLocks/>
            </p:cNvSpPr>
            <p:nvPr/>
          </p:nvSpPr>
          <p:spPr>
            <a:xfrm>
              <a:off x="4570290" y="1833174"/>
              <a:ext cx="4178174" cy="768281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91425" rIns="91425" bIns="91425" anchor="t" anchorCtr="0"/>
            <a:lstStyle/>
            <a:p>
              <a:pPr marL="114300" lvl="0">
                <a:spcBef>
                  <a:spcPts val="600"/>
                </a:spcBef>
                <a:buClr>
                  <a:schemeClr val="dk2"/>
                </a:buClr>
                <a:buSzPct val="100000"/>
                <a:buFont typeface="Arial" pitchFamily="34" charset="0"/>
                <a:buChar char="•"/>
                <a:defRPr/>
              </a:pPr>
              <a:r>
                <a:rPr lang="zh-TW" altLang="en-US" sz="1600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軟正黑體" pitchFamily="34" charset="-120"/>
                  <a:ea typeface="微軟正黑體" pitchFamily="34" charset="-120"/>
                  <a:cs typeface="Verdana"/>
                  <a:sym typeface="Verdana"/>
                </a:rPr>
                <a:t> 多種網路模式應用</a:t>
              </a:r>
              <a:endParaRPr lang="en-US" altLang="zh-TW" sz="16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軟正黑體" pitchFamily="34" charset="-120"/>
                <a:ea typeface="微軟正黑體" pitchFamily="34" charset="-120"/>
                <a:cs typeface="Verdana"/>
                <a:sym typeface="Verdana"/>
              </a:endParaRPr>
            </a:p>
            <a:p>
              <a:pPr marL="114300">
                <a:spcBef>
                  <a:spcPts val="600"/>
                </a:spcBef>
                <a:buClr>
                  <a:schemeClr val="dk2"/>
                </a:buClr>
                <a:buSzPct val="100000"/>
                <a:buFont typeface="Arial" pitchFamily="34" charset="0"/>
                <a:buChar char="•"/>
                <a:defRPr/>
              </a:pPr>
              <a:r>
                <a:rPr lang="zh-TW" altLang="en-US" sz="16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軟正黑體" pitchFamily="34" charset="-120"/>
                  <a:ea typeface="微軟正黑體" pitchFamily="34" charset="-120"/>
                  <a:cs typeface="Verdana"/>
                  <a:sym typeface="Verdana"/>
                </a:rPr>
                <a:t> </a:t>
              </a:r>
              <a:r>
                <a:rPr lang="zh-TW" altLang="en-US" sz="1600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軟正黑體" pitchFamily="34" charset="-120"/>
                  <a:ea typeface="微軟正黑體" pitchFamily="34" charset="-120"/>
                  <a:cs typeface="Verdana"/>
                  <a:sym typeface="Verdana"/>
                </a:rPr>
                <a:t>不停機備份、線上還原快照</a:t>
              </a:r>
              <a:endParaRPr lang="zh-TW" altLang="en-US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微軟正黑體" pitchFamily="34" charset="-120"/>
                <a:ea typeface="微軟正黑體" pitchFamily="34" charset="-120"/>
                <a:cs typeface="Verdana"/>
                <a:sym typeface="Verdana"/>
              </a:endParaRPr>
            </a:p>
          </p:txBody>
        </p:sp>
      </p:grpSp>
      <p:grpSp>
        <p:nvGrpSpPr>
          <p:cNvPr id="27" name="Group 17"/>
          <p:cNvGrpSpPr/>
          <p:nvPr/>
        </p:nvGrpSpPr>
        <p:grpSpPr>
          <a:xfrm>
            <a:off x="4622448" y="3026685"/>
            <a:ext cx="3837984" cy="1575081"/>
            <a:chOff x="4355976" y="2860273"/>
            <a:chExt cx="3837984" cy="1575081"/>
          </a:xfrm>
        </p:grpSpPr>
        <p:sp>
          <p:nvSpPr>
            <p:cNvPr id="28" name="TextBox 11"/>
            <p:cNvSpPr txBox="1"/>
            <p:nvPr/>
          </p:nvSpPr>
          <p:spPr>
            <a:xfrm>
              <a:off x="4536942" y="3017366"/>
              <a:ext cx="207284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sz="2200" b="1" dirty="0" smtClean="0">
                  <a:solidFill>
                    <a:schemeClr val="accent2">
                      <a:lumMod val="25000"/>
                      <a:lumOff val="75000"/>
                    </a:schemeClr>
                  </a:solidFill>
                  <a:latin typeface="微軟正黑體" pitchFamily="34" charset="-120"/>
                  <a:ea typeface="微軟正黑體" pitchFamily="34" charset="-120"/>
                </a:rPr>
                <a:t>虛擬機</a:t>
              </a:r>
              <a:r>
                <a:rPr lang="zh-TW" altLang="en-US" sz="2400" b="1" u="sng" dirty="0" smtClean="0">
                  <a:solidFill>
                    <a:schemeClr val="accent2">
                      <a:lumMod val="25000"/>
                      <a:lumOff val="75000"/>
                    </a:schemeClr>
                  </a:solidFill>
                  <a:latin typeface="微軟正黑體" pitchFamily="34" charset="-120"/>
                  <a:ea typeface="微軟正黑體" pitchFamily="34" charset="-120"/>
                </a:rPr>
                <a:t>效能</a:t>
              </a:r>
              <a:endParaRPr lang="en-US" altLang="zh-TW" sz="2400" b="1" u="sng" dirty="0" smtClean="0">
                <a:solidFill>
                  <a:schemeClr val="accent2">
                    <a:lumMod val="25000"/>
                    <a:lumOff val="75000"/>
                  </a:schemeClr>
                </a:solidFill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29" name="文字版面配置區 4"/>
            <p:cNvSpPr txBox="1">
              <a:spLocks/>
            </p:cNvSpPr>
            <p:nvPr/>
          </p:nvSpPr>
          <p:spPr>
            <a:xfrm>
              <a:off x="4624340" y="3435222"/>
              <a:ext cx="3569620" cy="100013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91425" rIns="91425" bIns="91425" anchor="t" anchorCtr="0"/>
            <a:lstStyle/>
            <a:p>
              <a:pPr marL="114300" lvl="0">
                <a:spcBef>
                  <a:spcPts val="600"/>
                </a:spcBef>
                <a:buClr>
                  <a:schemeClr val="dk2"/>
                </a:buClr>
                <a:buSzPct val="100000"/>
                <a:buFont typeface="Arial"/>
                <a:buChar char="•"/>
                <a:defRPr/>
              </a:pPr>
              <a:r>
                <a:rPr lang="zh-TW" altLang="en-US" sz="1600" dirty="0" smtClean="0">
                  <a:solidFill>
                    <a:schemeClr val="accent2">
                      <a:lumMod val="25000"/>
                      <a:lumOff val="75000"/>
                    </a:schemeClr>
                  </a:solidFill>
                  <a:latin typeface="微軟正黑體" pitchFamily="34" charset="-120"/>
                  <a:ea typeface="微軟正黑體" pitchFamily="34" charset="-120"/>
                  <a:cs typeface="Verdana"/>
                  <a:sym typeface="Verdana"/>
                </a:rPr>
                <a:t> </a:t>
              </a:r>
              <a:r>
                <a:rPr lang="en-US" altLang="zh-TW" sz="1600" dirty="0" smtClean="0">
                  <a:solidFill>
                    <a:schemeClr val="accent2">
                      <a:lumMod val="25000"/>
                      <a:lumOff val="75000"/>
                    </a:schemeClr>
                  </a:solidFill>
                  <a:latin typeface="微軟正黑體" pitchFamily="34" charset="-120"/>
                  <a:ea typeface="微軟正黑體" pitchFamily="34" charset="-120"/>
                  <a:cs typeface="Verdana"/>
                  <a:sym typeface="Verdana"/>
                </a:rPr>
                <a:t>I/O</a:t>
              </a:r>
              <a:r>
                <a:rPr lang="zh-TW" altLang="en-US" sz="1600" dirty="0" smtClean="0">
                  <a:solidFill>
                    <a:schemeClr val="accent2">
                      <a:lumMod val="25000"/>
                      <a:lumOff val="75000"/>
                    </a:schemeClr>
                  </a:solidFill>
                  <a:latin typeface="微軟正黑體" pitchFamily="34" charset="-120"/>
                  <a:ea typeface="微軟正黑體" pitchFamily="34" charset="-120"/>
                  <a:cs typeface="Verdana"/>
                  <a:sym typeface="Verdana"/>
                </a:rPr>
                <a:t> 傳輸</a:t>
              </a:r>
              <a:endParaRPr lang="en-US" altLang="zh-TW" sz="1600" dirty="0" smtClean="0">
                <a:solidFill>
                  <a:schemeClr val="accent2">
                    <a:lumMod val="25000"/>
                    <a:lumOff val="75000"/>
                  </a:schemeClr>
                </a:solidFill>
                <a:latin typeface="微軟正黑體" pitchFamily="34" charset="-120"/>
                <a:ea typeface="微軟正黑體" pitchFamily="34" charset="-120"/>
                <a:cs typeface="Verdana"/>
                <a:sym typeface="Verdana"/>
              </a:endParaRPr>
            </a:p>
            <a:p>
              <a:pPr marL="114300" lvl="0">
                <a:spcBef>
                  <a:spcPts val="600"/>
                </a:spcBef>
                <a:buClr>
                  <a:schemeClr val="dk2"/>
                </a:buClr>
                <a:buSzPct val="100000"/>
                <a:buFont typeface="Arial"/>
                <a:buChar char="•"/>
                <a:defRPr/>
              </a:pPr>
              <a:r>
                <a:rPr lang="zh-TW" altLang="en-US" sz="1600" dirty="0">
                  <a:solidFill>
                    <a:schemeClr val="accent2">
                      <a:lumMod val="25000"/>
                      <a:lumOff val="75000"/>
                    </a:schemeClr>
                  </a:solidFill>
                  <a:latin typeface="微軟正黑體" pitchFamily="34" charset="-120"/>
                  <a:ea typeface="微軟正黑體" pitchFamily="34" charset="-120"/>
                  <a:cs typeface="Verdana"/>
                  <a:sym typeface="Verdana"/>
                </a:rPr>
                <a:t> </a:t>
              </a:r>
              <a:r>
                <a:rPr lang="zh-TW" altLang="en-US" sz="1600" dirty="0" smtClean="0">
                  <a:solidFill>
                    <a:schemeClr val="accent2">
                      <a:lumMod val="25000"/>
                      <a:lumOff val="75000"/>
                    </a:schemeClr>
                  </a:solidFill>
                  <a:latin typeface="微軟正黑體" pitchFamily="34" charset="-120"/>
                  <a:ea typeface="微軟正黑體" pitchFamily="34" charset="-120"/>
                  <a:cs typeface="Verdana"/>
                  <a:sym typeface="Verdana"/>
                </a:rPr>
                <a:t>同時運作的虛擬機數量</a:t>
              </a:r>
              <a:endParaRPr lang="en-US" altLang="zh-TW" sz="1600" dirty="0" smtClean="0">
                <a:solidFill>
                  <a:schemeClr val="accent2">
                    <a:lumMod val="25000"/>
                    <a:lumOff val="75000"/>
                  </a:schemeClr>
                </a:solidFill>
                <a:latin typeface="微軟正黑體" pitchFamily="34" charset="-120"/>
                <a:ea typeface="微軟正黑體" pitchFamily="34" charset="-120"/>
                <a:cs typeface="Verdana"/>
                <a:sym typeface="Verdana"/>
              </a:endParaRPr>
            </a:p>
          </p:txBody>
        </p:sp>
        <p:sp>
          <p:nvSpPr>
            <p:cNvPr id="30" name="Shape 83"/>
            <p:cNvSpPr/>
            <p:nvPr/>
          </p:nvSpPr>
          <p:spPr>
            <a:xfrm>
              <a:off x="4355976" y="2860273"/>
              <a:ext cx="502330" cy="502330"/>
            </a:xfrm>
            <a:prstGeom prst="halfFrame">
              <a:avLst>
                <a:gd name="adj1" fmla="val 23728"/>
                <a:gd name="adj2" fmla="val 24642"/>
              </a:avLst>
            </a:prstGeom>
            <a:solidFill>
              <a:schemeClr val="bg2">
                <a:alpha val="22745"/>
              </a:schemeClr>
            </a:solidFill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1" name="Group 2"/>
          <p:cNvGrpSpPr/>
          <p:nvPr/>
        </p:nvGrpSpPr>
        <p:grpSpPr>
          <a:xfrm>
            <a:off x="882491" y="3026685"/>
            <a:ext cx="3617501" cy="1583061"/>
            <a:chOff x="500034" y="1214428"/>
            <a:chExt cx="3617501" cy="1583061"/>
          </a:xfrm>
        </p:grpSpPr>
        <p:sp>
          <p:nvSpPr>
            <p:cNvPr id="32" name="Shape 83"/>
            <p:cNvSpPr/>
            <p:nvPr/>
          </p:nvSpPr>
          <p:spPr>
            <a:xfrm>
              <a:off x="500034" y="1214428"/>
              <a:ext cx="502330" cy="502330"/>
            </a:xfrm>
            <a:prstGeom prst="halfFrame">
              <a:avLst>
                <a:gd name="adj1" fmla="val 23728"/>
                <a:gd name="adj2" fmla="val 24642"/>
              </a:avLst>
            </a:prstGeom>
            <a:solidFill>
              <a:schemeClr val="bg2">
                <a:alpha val="22745"/>
              </a:schemeClr>
            </a:solidFill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" name="TextBox 11"/>
            <p:cNvSpPr txBox="1"/>
            <p:nvPr/>
          </p:nvSpPr>
          <p:spPr>
            <a:xfrm>
              <a:off x="673157" y="1338146"/>
              <a:ext cx="250827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sz="2200" b="1" dirty="0" smtClean="0">
                  <a:solidFill>
                    <a:schemeClr val="accent2">
                      <a:lumMod val="25000"/>
                      <a:lumOff val="75000"/>
                    </a:schemeClr>
                  </a:solidFill>
                  <a:latin typeface="微軟正黑體" pitchFamily="34" charset="-120"/>
                  <a:ea typeface="微軟正黑體" pitchFamily="34" charset="-120"/>
                </a:rPr>
                <a:t>虛擬機</a:t>
              </a:r>
              <a:r>
                <a:rPr lang="zh-TW" altLang="en-US" sz="2400" b="1" u="sng" dirty="0" smtClean="0">
                  <a:solidFill>
                    <a:schemeClr val="accent2">
                      <a:lumMod val="25000"/>
                      <a:lumOff val="75000"/>
                    </a:schemeClr>
                  </a:solidFill>
                  <a:latin typeface="微軟正黑體" pitchFamily="34" charset="-120"/>
                  <a:ea typeface="微軟正黑體" pitchFamily="34" charset="-120"/>
                </a:rPr>
                <a:t>桌面操作</a:t>
              </a:r>
              <a:endParaRPr lang="en-US" altLang="zh-TW" sz="2400" b="1" u="sng" dirty="0" smtClean="0">
                <a:solidFill>
                  <a:schemeClr val="accent2">
                    <a:lumMod val="25000"/>
                    <a:lumOff val="75000"/>
                  </a:schemeClr>
                </a:solidFill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34" name="文字版面配置區 4"/>
            <p:cNvSpPr txBox="1">
              <a:spLocks/>
            </p:cNvSpPr>
            <p:nvPr/>
          </p:nvSpPr>
          <p:spPr>
            <a:xfrm>
              <a:off x="706505" y="1797357"/>
              <a:ext cx="3411030" cy="100013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91425" rIns="91425" bIns="91425" anchor="t" anchorCtr="0"/>
            <a:lstStyle/>
            <a:p>
              <a:pPr marL="114300" lvl="0">
                <a:spcBef>
                  <a:spcPts val="600"/>
                </a:spcBef>
                <a:buClr>
                  <a:schemeClr val="dk2"/>
                </a:buClr>
                <a:buSzPct val="100000"/>
                <a:buFont typeface="Arial"/>
                <a:buChar char="•"/>
                <a:defRPr/>
              </a:pPr>
              <a:r>
                <a:rPr lang="zh-TW" altLang="en-US" sz="1600" dirty="0" smtClean="0">
                  <a:solidFill>
                    <a:schemeClr val="accent2">
                      <a:lumMod val="25000"/>
                      <a:lumOff val="75000"/>
                    </a:schemeClr>
                  </a:solidFill>
                  <a:latin typeface="微軟正黑體" pitchFamily="34" charset="-120"/>
                  <a:ea typeface="微軟正黑體" pitchFamily="34" charset="-120"/>
                  <a:cs typeface="Verdana"/>
                  <a:sym typeface="Verdana"/>
                </a:rPr>
                <a:t> 瀏覽器 </a:t>
              </a:r>
              <a:r>
                <a:rPr lang="en-US" altLang="zh-TW" sz="1600" dirty="0" smtClean="0">
                  <a:solidFill>
                    <a:schemeClr val="accent2">
                      <a:lumMod val="25000"/>
                      <a:lumOff val="75000"/>
                    </a:schemeClr>
                  </a:solidFill>
                  <a:latin typeface="微軟正黑體" pitchFamily="34" charset="-120"/>
                  <a:ea typeface="微軟正黑體" pitchFamily="34" charset="-120"/>
                  <a:cs typeface="Verdana"/>
                  <a:sym typeface="Verdana"/>
                </a:rPr>
                <a:t>–</a:t>
              </a:r>
              <a:r>
                <a:rPr lang="zh-TW" altLang="en-US" sz="1600" dirty="0" smtClean="0">
                  <a:solidFill>
                    <a:schemeClr val="accent2">
                      <a:lumMod val="25000"/>
                      <a:lumOff val="75000"/>
                    </a:schemeClr>
                  </a:solidFill>
                  <a:latin typeface="微軟正黑體" pitchFamily="34" charset="-120"/>
                  <a:ea typeface="微軟正黑體" pitchFamily="34" charset="-120"/>
                  <a:cs typeface="Verdana"/>
                  <a:sym typeface="Verdana"/>
                </a:rPr>
                <a:t> 多功能工具列</a:t>
              </a:r>
              <a:endParaRPr lang="en-US" altLang="zh-TW" sz="1600" dirty="0" smtClean="0">
                <a:solidFill>
                  <a:schemeClr val="accent2">
                    <a:lumMod val="25000"/>
                    <a:lumOff val="75000"/>
                  </a:schemeClr>
                </a:solidFill>
                <a:latin typeface="微軟正黑體" pitchFamily="34" charset="-120"/>
                <a:ea typeface="微軟正黑體" pitchFamily="34" charset="-120"/>
                <a:cs typeface="Verdana"/>
                <a:sym typeface="Verdana"/>
              </a:endParaRPr>
            </a:p>
            <a:p>
              <a:pPr marL="114300" lvl="0">
                <a:spcBef>
                  <a:spcPts val="600"/>
                </a:spcBef>
                <a:buClr>
                  <a:schemeClr val="dk2"/>
                </a:buClr>
                <a:buSzPct val="100000"/>
                <a:buFont typeface="Arial"/>
                <a:buChar char="•"/>
                <a:defRPr/>
              </a:pPr>
              <a:r>
                <a:rPr lang="zh-TW" altLang="en-US" sz="1600" dirty="0">
                  <a:solidFill>
                    <a:schemeClr val="accent2">
                      <a:lumMod val="25000"/>
                      <a:lumOff val="75000"/>
                    </a:schemeClr>
                  </a:solidFill>
                  <a:latin typeface="微軟正黑體" pitchFamily="34" charset="-120"/>
                  <a:ea typeface="微軟正黑體" pitchFamily="34" charset="-120"/>
                  <a:cs typeface="Verdana"/>
                  <a:sym typeface="Verdana"/>
                </a:rPr>
                <a:t> </a:t>
              </a:r>
              <a:r>
                <a:rPr lang="en-US" altLang="zh-TW" sz="1600" dirty="0" smtClean="0">
                  <a:solidFill>
                    <a:schemeClr val="accent2">
                      <a:lumMod val="25000"/>
                      <a:lumOff val="75000"/>
                    </a:schemeClr>
                  </a:solidFill>
                  <a:latin typeface="微軟正黑體" pitchFamily="34" charset="-120"/>
                  <a:ea typeface="微軟正黑體" pitchFamily="34" charset="-120"/>
                  <a:cs typeface="Verdana"/>
                  <a:sym typeface="Verdana"/>
                </a:rPr>
                <a:t>HDMI</a:t>
              </a:r>
              <a:r>
                <a:rPr lang="zh-TW" altLang="en-US" sz="1600" dirty="0" smtClean="0">
                  <a:solidFill>
                    <a:schemeClr val="accent2">
                      <a:lumMod val="25000"/>
                      <a:lumOff val="75000"/>
                    </a:schemeClr>
                  </a:solidFill>
                  <a:latin typeface="微軟正黑體" pitchFamily="34" charset="-120"/>
                  <a:ea typeface="微軟正黑體" pitchFamily="34" charset="-120"/>
                  <a:cs typeface="Verdana"/>
                  <a:sym typeface="Verdana"/>
                </a:rPr>
                <a:t> 直輸 </a:t>
              </a:r>
              <a:r>
                <a:rPr lang="en-US" altLang="zh-TW" sz="1600" dirty="0" smtClean="0">
                  <a:solidFill>
                    <a:schemeClr val="accent2">
                      <a:lumMod val="25000"/>
                      <a:lumOff val="75000"/>
                    </a:schemeClr>
                  </a:solidFill>
                  <a:latin typeface="微軟正黑體" pitchFamily="34" charset="-120"/>
                  <a:ea typeface="微軟正黑體" pitchFamily="34" charset="-120"/>
                  <a:cs typeface="Verdana"/>
                  <a:sym typeface="Verdana"/>
                </a:rPr>
                <a:t>–</a:t>
              </a:r>
              <a:r>
                <a:rPr lang="zh-TW" altLang="en-US" sz="1600" dirty="0" smtClean="0">
                  <a:solidFill>
                    <a:schemeClr val="accent2">
                      <a:lumMod val="25000"/>
                      <a:lumOff val="75000"/>
                    </a:schemeClr>
                  </a:solidFill>
                  <a:latin typeface="微軟正黑體" pitchFamily="34" charset="-120"/>
                  <a:ea typeface="微軟正黑體" pitchFamily="34" charset="-120"/>
                  <a:cs typeface="Verdana"/>
                  <a:sym typeface="Verdana"/>
                </a:rPr>
                <a:t> </a:t>
              </a:r>
              <a:r>
                <a:rPr lang="en-US" altLang="zh-TW" sz="1600" dirty="0" smtClean="0">
                  <a:solidFill>
                    <a:schemeClr val="accent2">
                      <a:lumMod val="25000"/>
                      <a:lumOff val="75000"/>
                    </a:schemeClr>
                  </a:solidFill>
                  <a:latin typeface="微軟正黑體" pitchFamily="34" charset="-120"/>
                  <a:ea typeface="微軟正黑體" pitchFamily="34" charset="-120"/>
                  <a:cs typeface="Verdana"/>
                  <a:sym typeface="Verdana"/>
                </a:rPr>
                <a:t>QVM</a:t>
              </a:r>
            </a:p>
            <a:p>
              <a:pPr marL="114300" lvl="0">
                <a:spcBef>
                  <a:spcPts val="600"/>
                </a:spcBef>
                <a:buClr>
                  <a:schemeClr val="dk2"/>
                </a:buClr>
                <a:buSzPct val="100000"/>
                <a:buFont typeface="Arial"/>
                <a:buChar char="•"/>
                <a:defRPr/>
              </a:pPr>
              <a:r>
                <a:rPr lang="zh-TW" altLang="en-US" sz="1600" dirty="0">
                  <a:solidFill>
                    <a:schemeClr val="accent2">
                      <a:lumMod val="25000"/>
                      <a:lumOff val="75000"/>
                    </a:schemeClr>
                  </a:solidFill>
                  <a:latin typeface="微軟正黑體" pitchFamily="34" charset="-120"/>
                  <a:ea typeface="微軟正黑體" pitchFamily="34" charset="-120"/>
                  <a:cs typeface="Verdana"/>
                  <a:sym typeface="Verdana"/>
                </a:rPr>
                <a:t> </a:t>
              </a:r>
              <a:r>
                <a:rPr lang="zh-TW" altLang="en-US" sz="1600" dirty="0" smtClean="0">
                  <a:solidFill>
                    <a:schemeClr val="accent2">
                      <a:lumMod val="25000"/>
                      <a:lumOff val="75000"/>
                    </a:schemeClr>
                  </a:solidFill>
                  <a:latin typeface="微軟正黑體" pitchFamily="34" charset="-120"/>
                  <a:ea typeface="微軟正黑體" pitchFamily="34" charset="-120"/>
                  <a:cs typeface="Verdana"/>
                  <a:sym typeface="Verdana"/>
                </a:rPr>
                <a:t>搭配遠端連線軟體 </a:t>
              </a:r>
              <a:endParaRPr lang="en-US" altLang="zh-TW" sz="1600" dirty="0" smtClean="0">
                <a:solidFill>
                  <a:schemeClr val="accent2">
                    <a:lumMod val="25000"/>
                    <a:lumOff val="75000"/>
                  </a:schemeClr>
                </a:solidFill>
                <a:latin typeface="微軟正黑體" pitchFamily="34" charset="-120"/>
                <a:ea typeface="微軟正黑體" pitchFamily="34" charset="-120"/>
                <a:cs typeface="Verdana"/>
                <a:sym typeface="Verdana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5742176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圓角矩形 30"/>
          <p:cNvSpPr/>
          <p:nvPr/>
        </p:nvSpPr>
        <p:spPr>
          <a:xfrm>
            <a:off x="-180528" y="1403092"/>
            <a:ext cx="2376264" cy="3097484"/>
          </a:xfrm>
          <a:prstGeom prst="roundRect">
            <a:avLst>
              <a:gd name="adj" fmla="val 6163"/>
            </a:avLst>
          </a:prstGeom>
          <a:solidFill>
            <a:srgbClr val="CCE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z="3600" dirty="0" smtClean="0"/>
              <a:t>支援虛擬交換器，打造各式專屬網路</a:t>
            </a:r>
            <a:endParaRPr lang="en-US" sz="3600" dirty="0"/>
          </a:p>
        </p:txBody>
      </p:sp>
      <p:sp>
        <p:nvSpPr>
          <p:cNvPr id="14" name="Shape 83"/>
          <p:cNvSpPr/>
          <p:nvPr/>
        </p:nvSpPr>
        <p:spPr>
          <a:xfrm>
            <a:off x="5868485" y="1275606"/>
            <a:ext cx="288032" cy="288031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bg2">
              <a:alpha val="22745"/>
            </a:schemeClr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" name="TextBox 11"/>
          <p:cNvSpPr txBox="1"/>
          <p:nvPr/>
        </p:nvSpPr>
        <p:spPr>
          <a:xfrm>
            <a:off x="5889493" y="1348749"/>
            <a:ext cx="23549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800" b="1" dirty="0" smtClean="0">
                <a:solidFill>
                  <a:srgbClr val="3773E3"/>
                </a:solidFill>
                <a:latin typeface="微軟正黑體" pitchFamily="34" charset="-120"/>
                <a:ea typeface="微軟正黑體" pitchFamily="34" charset="-120"/>
              </a:rPr>
              <a:t>主機網路 </a:t>
            </a:r>
            <a:r>
              <a:rPr lang="en-US" altLang="zh-TW" sz="1800" b="1" dirty="0" smtClean="0">
                <a:solidFill>
                  <a:srgbClr val="3773E3"/>
                </a:solidFill>
                <a:latin typeface="微軟正黑體" pitchFamily="34" charset="-120"/>
                <a:ea typeface="微軟正黑體" pitchFamily="34" charset="-120"/>
              </a:rPr>
              <a:t>(Host)</a:t>
            </a:r>
          </a:p>
        </p:txBody>
      </p:sp>
      <p:sp>
        <p:nvSpPr>
          <p:cNvPr id="16" name="Shape 83"/>
          <p:cNvSpPr/>
          <p:nvPr/>
        </p:nvSpPr>
        <p:spPr>
          <a:xfrm>
            <a:off x="5889493" y="2336415"/>
            <a:ext cx="288032" cy="288031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bg2">
              <a:alpha val="22745"/>
            </a:schemeClr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" name="TextBox 11"/>
          <p:cNvSpPr txBox="1"/>
          <p:nvPr/>
        </p:nvSpPr>
        <p:spPr>
          <a:xfrm>
            <a:off x="5910500" y="2409558"/>
            <a:ext cx="29819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800" b="1" dirty="0" smtClean="0">
                <a:solidFill>
                  <a:srgbClr val="3773E3"/>
                </a:solidFill>
                <a:latin typeface="微軟正黑體" pitchFamily="34" charset="-120"/>
                <a:ea typeface="微軟正黑體" pitchFamily="34" charset="-120"/>
              </a:rPr>
              <a:t>橋接式網路 </a:t>
            </a:r>
            <a:r>
              <a:rPr lang="en-US" altLang="zh-TW" sz="1800" b="1" dirty="0" smtClean="0">
                <a:solidFill>
                  <a:srgbClr val="3773E3"/>
                </a:solidFill>
                <a:latin typeface="微軟正黑體" pitchFamily="34" charset="-120"/>
                <a:ea typeface="微軟正黑體" pitchFamily="34" charset="-120"/>
              </a:rPr>
              <a:t>(Bridged)</a:t>
            </a:r>
          </a:p>
        </p:txBody>
      </p:sp>
      <p:sp>
        <p:nvSpPr>
          <p:cNvPr id="18" name="Shape 83"/>
          <p:cNvSpPr/>
          <p:nvPr/>
        </p:nvSpPr>
        <p:spPr>
          <a:xfrm>
            <a:off x="5889493" y="3551056"/>
            <a:ext cx="288032" cy="288031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bg2">
              <a:alpha val="22745"/>
            </a:schemeClr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" name="TextBox 11"/>
          <p:cNvSpPr txBox="1"/>
          <p:nvPr/>
        </p:nvSpPr>
        <p:spPr>
          <a:xfrm>
            <a:off x="5910500" y="3624199"/>
            <a:ext cx="29099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800" b="1" dirty="0" smtClean="0">
                <a:solidFill>
                  <a:srgbClr val="3773E3"/>
                </a:solidFill>
                <a:latin typeface="微軟正黑體" pitchFamily="34" charset="-120"/>
                <a:ea typeface="微軟正黑體" pitchFamily="34" charset="-120"/>
              </a:rPr>
              <a:t>專屬網路 </a:t>
            </a:r>
            <a:r>
              <a:rPr lang="en-US" altLang="zh-TW" sz="1800" b="1" dirty="0" smtClean="0">
                <a:solidFill>
                  <a:srgbClr val="3773E3"/>
                </a:solidFill>
                <a:latin typeface="微軟正黑體" pitchFamily="34" charset="-120"/>
                <a:ea typeface="微軟正黑體" pitchFamily="34" charset="-120"/>
              </a:rPr>
              <a:t>(External-only)</a:t>
            </a:r>
          </a:p>
        </p:txBody>
      </p:sp>
      <p:sp>
        <p:nvSpPr>
          <p:cNvPr id="22" name="文字版面配置區 4"/>
          <p:cNvSpPr txBox="1">
            <a:spLocks/>
          </p:cNvSpPr>
          <p:nvPr/>
        </p:nvSpPr>
        <p:spPr>
          <a:xfrm>
            <a:off x="5926398" y="2636537"/>
            <a:ext cx="2966082" cy="741317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/>
          <a:p>
            <a:pPr marL="87313" indent="-87313">
              <a:buFont typeface="Arial" charset="0"/>
              <a:buChar char="•"/>
            </a:pPr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虛擬機</a:t>
            </a:r>
            <a:r>
              <a:rPr lang="zh-TW" altLang="en-US" dirty="0">
                <a:latin typeface="微軟正黑體" pitchFamily="34" charset="-120"/>
                <a:ea typeface="微軟正黑體" pitchFamily="34" charset="-120"/>
              </a:rPr>
              <a:t>與 </a:t>
            </a:r>
            <a:r>
              <a:rPr lang="en-US" altLang="zh-TW" dirty="0">
                <a:latin typeface="微軟正黑體" pitchFamily="34" charset="-120"/>
                <a:ea typeface="微軟正黑體" pitchFamily="34" charset="-120"/>
              </a:rPr>
              <a:t>NAS </a:t>
            </a:r>
            <a:r>
              <a:rPr lang="zh-TW" altLang="en-US" dirty="0">
                <a:latin typeface="微軟正黑體" pitchFamily="34" charset="-120"/>
                <a:ea typeface="微軟正黑體" pitchFamily="34" charset="-120"/>
              </a:rPr>
              <a:t>間的</a:t>
            </a:r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高速傳輸</a:t>
            </a:r>
            <a:endParaRPr lang="en-US" altLang="zh-TW" dirty="0" smtClean="0">
              <a:latin typeface="微軟正黑體" pitchFamily="34" charset="-120"/>
              <a:ea typeface="微軟正黑體" pitchFamily="34" charset="-120"/>
            </a:endParaRPr>
          </a:p>
          <a:p>
            <a:pPr marL="87313" indent="-87313">
              <a:buFont typeface="Arial" charset="0"/>
              <a:buChar char="•"/>
            </a:pPr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連接實體</a:t>
            </a:r>
            <a:r>
              <a:rPr lang="zh-TW" altLang="en-US" dirty="0">
                <a:latin typeface="微軟正黑體" pitchFamily="34" charset="-120"/>
                <a:ea typeface="微軟正黑體" pitchFamily="34" charset="-120"/>
              </a:rPr>
              <a:t>網路</a:t>
            </a:r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介面溝通外部網路</a:t>
            </a:r>
            <a:endParaRPr lang="en-US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5926398" y="1675955"/>
            <a:ext cx="2350643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87313" indent="-87313">
              <a:buFont typeface="Arial" charset="0"/>
              <a:buChar char="•"/>
            </a:pPr>
            <a:r>
              <a:rPr lang="zh-TW" altLang="en-US" dirty="0">
                <a:latin typeface="微軟正黑體" pitchFamily="34" charset="-120"/>
                <a:ea typeface="微軟正黑體" pitchFamily="34" charset="-120"/>
              </a:rPr>
              <a:t>虛擬機與 </a:t>
            </a:r>
            <a:r>
              <a:rPr lang="en-US" altLang="zh-TW" dirty="0">
                <a:latin typeface="微軟正黑體" pitchFamily="34" charset="-120"/>
                <a:ea typeface="微軟正黑體" pitchFamily="34" charset="-120"/>
              </a:rPr>
              <a:t>NAS </a:t>
            </a:r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間高速</a:t>
            </a:r>
            <a:r>
              <a:rPr lang="zh-TW" altLang="en-US" dirty="0">
                <a:latin typeface="微軟正黑體" pitchFamily="34" charset="-120"/>
                <a:ea typeface="微軟正黑體" pitchFamily="34" charset="-120"/>
              </a:rPr>
              <a:t>傳輸</a:t>
            </a:r>
            <a:endParaRPr lang="en-US" altLang="zh-TW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5932526" y="3940487"/>
            <a:ext cx="206851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87313" indent="-87313">
              <a:buFont typeface="Arial" charset="0"/>
              <a:buChar char="•"/>
            </a:pPr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虛擬機專屬的網路頻寬</a:t>
            </a:r>
            <a:endParaRPr lang="en-US" altLang="zh-TW" dirty="0"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21" name="Picture 2" descr="C:\Users\user\Desktop\20170928_Virtualization Station 直播\p6-1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35390" y="2427734"/>
            <a:ext cx="1319940" cy="1112988"/>
          </a:xfrm>
          <a:prstGeom prst="rect">
            <a:avLst/>
          </a:prstGeom>
          <a:noFill/>
        </p:spPr>
      </p:pic>
      <p:pic>
        <p:nvPicPr>
          <p:cNvPr id="28" name="Picture 3" descr="C:\Users\user\Desktop\20170928_Virtualization Station 直播\p6-2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048400" y="2285998"/>
            <a:ext cx="2690114" cy="1068100"/>
          </a:xfrm>
          <a:prstGeom prst="rect">
            <a:avLst/>
          </a:prstGeom>
          <a:noFill/>
        </p:spPr>
      </p:pic>
      <p:pic>
        <p:nvPicPr>
          <p:cNvPr id="29" name="Picture 4" descr="C:\Users\user\Desktop\20170928_Virtualization Station 直播\p6-3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048362" y="3500444"/>
            <a:ext cx="2688410" cy="1028372"/>
          </a:xfrm>
          <a:prstGeom prst="rect">
            <a:avLst/>
          </a:prstGeom>
          <a:noFill/>
        </p:spPr>
      </p:pic>
      <p:pic>
        <p:nvPicPr>
          <p:cNvPr id="30" name="Picture 5" descr="C:\Users\user\Desktop\20170928_Virtualization Station 直播\p6-4.pn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031403" y="1160165"/>
            <a:ext cx="1935294" cy="1029508"/>
          </a:xfrm>
          <a:prstGeom prst="rect">
            <a:avLst/>
          </a:prstGeom>
          <a:noFill/>
        </p:spPr>
      </p:pic>
      <p:pic>
        <p:nvPicPr>
          <p:cNvPr id="1029" name="Picture 5" descr="C:\Users\user\Desktop\20170928_Virtualization Station 直播\箭頭3.pn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2339752" y="3385234"/>
            <a:ext cx="771014" cy="1043137"/>
          </a:xfrm>
          <a:prstGeom prst="rect">
            <a:avLst/>
          </a:prstGeom>
          <a:noFill/>
        </p:spPr>
      </p:pic>
      <p:pic>
        <p:nvPicPr>
          <p:cNvPr id="1030" name="Picture 6" descr="C:\Users\user\Desktop\20170928_Virtualization Station 直播\箭頭1.png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2339752" y="2571750"/>
            <a:ext cx="754952" cy="564087"/>
          </a:xfrm>
          <a:prstGeom prst="rect">
            <a:avLst/>
          </a:prstGeom>
          <a:noFill/>
        </p:spPr>
      </p:pic>
      <p:pic>
        <p:nvPicPr>
          <p:cNvPr id="1031" name="Picture 7" descr="C:\Users\user\Desktop\20170928_Virtualization Station 直播\箭頭2.png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2339752" y="1369010"/>
            <a:ext cx="771014" cy="1043137"/>
          </a:xfrm>
          <a:prstGeom prst="rect">
            <a:avLst/>
          </a:prstGeom>
          <a:noFill/>
        </p:spPr>
      </p:pic>
      <p:sp>
        <p:nvSpPr>
          <p:cNvPr id="33" name="剪去單一角落矩形 32"/>
          <p:cNvSpPr/>
          <p:nvPr/>
        </p:nvSpPr>
        <p:spPr>
          <a:xfrm flipH="1">
            <a:off x="142844" y="1635646"/>
            <a:ext cx="2052892" cy="578914"/>
          </a:xfrm>
          <a:prstGeom prst="snip1Rect">
            <a:avLst>
              <a:gd name="adj" fmla="val 33674"/>
            </a:avLst>
          </a:prstGeom>
          <a:solidFill>
            <a:srgbClr val="0099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6" name="Rectangle 25"/>
          <p:cNvSpPr/>
          <p:nvPr/>
        </p:nvSpPr>
        <p:spPr>
          <a:xfrm>
            <a:off x="285720" y="1627328"/>
            <a:ext cx="191001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TW" altLang="en-US" sz="16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  <a:cs typeface="Verdana"/>
              </a:rPr>
              <a:t>搭配虛擬交換器，</a:t>
            </a:r>
            <a:endParaRPr lang="en-US" altLang="zh-TW" sz="1600" b="1" dirty="0" smtClean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  <a:cs typeface="Verdana"/>
            </a:endParaRPr>
          </a:p>
          <a:p>
            <a:r>
              <a:rPr lang="zh-TW" altLang="en-US" sz="16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  <a:cs typeface="Verdana"/>
              </a:rPr>
              <a:t>打造各式網路環境。</a:t>
            </a:r>
            <a:endParaRPr lang="en-US" sz="1600" b="1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  <a:cs typeface="Verdana"/>
            </a:endParaRPr>
          </a:p>
        </p:txBody>
      </p:sp>
    </p:spTree>
    <p:extLst>
      <p:ext uri="{BB962C8B-B14F-4D97-AF65-F5344CB8AC3E}">
        <p14:creationId xmlns:p14="http://schemas.microsoft.com/office/powerpoint/2010/main" val="2603072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圓角矩形 25"/>
          <p:cNvSpPr/>
          <p:nvPr/>
        </p:nvSpPr>
        <p:spPr>
          <a:xfrm>
            <a:off x="3383310" y="1275606"/>
            <a:ext cx="2448272" cy="3528392"/>
          </a:xfrm>
          <a:prstGeom prst="roundRect">
            <a:avLst>
              <a:gd name="adj" fmla="val 6163"/>
            </a:avLst>
          </a:prstGeom>
          <a:solidFill>
            <a:srgbClr val="CCE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7" name="圓角矩形 26"/>
          <p:cNvSpPr/>
          <p:nvPr/>
        </p:nvSpPr>
        <p:spPr>
          <a:xfrm>
            <a:off x="6181006" y="1275606"/>
            <a:ext cx="2448272" cy="3528392"/>
          </a:xfrm>
          <a:prstGeom prst="roundRect">
            <a:avLst>
              <a:gd name="adj" fmla="val 6163"/>
            </a:avLst>
          </a:prstGeom>
          <a:solidFill>
            <a:srgbClr val="CCE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3" name="圓角矩形 22"/>
          <p:cNvSpPr/>
          <p:nvPr/>
        </p:nvSpPr>
        <p:spPr>
          <a:xfrm>
            <a:off x="395536" y="1275606"/>
            <a:ext cx="2448272" cy="3528392"/>
          </a:xfrm>
          <a:prstGeom prst="roundRect">
            <a:avLst>
              <a:gd name="adj" fmla="val 6163"/>
            </a:avLst>
          </a:prstGeom>
          <a:solidFill>
            <a:srgbClr val="CCE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5" name="Rectangle 24"/>
          <p:cNvSpPr/>
          <p:nvPr/>
        </p:nvSpPr>
        <p:spPr>
          <a:xfrm>
            <a:off x="6461071" y="1503611"/>
            <a:ext cx="18002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TW" altLang="en-US" sz="18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軟正黑體" pitchFamily="34" charset="-120"/>
                <a:ea typeface="微軟正黑體" pitchFamily="34" charset="-120"/>
                <a:cs typeface="Verdana"/>
              </a:rPr>
              <a:t>異地還原</a:t>
            </a:r>
            <a:endParaRPr lang="en-US" sz="1800" b="1" dirty="0">
              <a:solidFill>
                <a:schemeClr val="tx1">
                  <a:lumMod val="85000"/>
                  <a:lumOff val="15000"/>
                </a:schemeClr>
              </a:solidFill>
              <a:latin typeface="微軟正黑體" pitchFamily="34" charset="-120"/>
              <a:ea typeface="微軟正黑體" pitchFamily="34" charset="-120"/>
              <a:cs typeface="Verdana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3535313" y="1503611"/>
            <a:ext cx="216024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TW" altLang="en-US" sz="18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軟正黑體" pitchFamily="34" charset="-120"/>
                <a:ea typeface="微軟正黑體" pitchFamily="34" charset="-120"/>
                <a:cs typeface="Verdana"/>
              </a:rPr>
              <a:t>支援設定備份上限</a:t>
            </a:r>
            <a:endParaRPr lang="en-US" sz="1800" b="1" dirty="0">
              <a:solidFill>
                <a:schemeClr val="tx1">
                  <a:lumMod val="85000"/>
                  <a:lumOff val="15000"/>
                </a:schemeClr>
              </a:solidFill>
              <a:latin typeface="微軟正黑體" pitchFamily="34" charset="-120"/>
              <a:ea typeface="微軟正黑體" pitchFamily="34" charset="-120"/>
              <a:cs typeface="Verdana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683568" y="1525771"/>
            <a:ext cx="18002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TW" altLang="en-US" sz="18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軟正黑體" pitchFamily="34" charset="-120"/>
                <a:ea typeface="微軟正黑體" pitchFamily="34" charset="-120"/>
                <a:cs typeface="Verdana"/>
              </a:rPr>
              <a:t>排程備份不停機</a:t>
            </a:r>
            <a:endParaRPr lang="en-US" sz="1800" b="1" dirty="0">
              <a:solidFill>
                <a:schemeClr val="tx1">
                  <a:lumMod val="85000"/>
                  <a:lumOff val="15000"/>
                </a:schemeClr>
              </a:solidFill>
              <a:latin typeface="微軟正黑體" pitchFamily="34" charset="-120"/>
              <a:ea typeface="微軟正黑體" pitchFamily="34" charset="-120"/>
              <a:cs typeface="Verdana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r>
              <a:rPr lang="zh-TW" altLang="en-US" dirty="0" smtClean="0"/>
              <a:t>不停機備份，服務零時差</a:t>
            </a:r>
            <a:endParaRPr lang="en-US" dirty="0"/>
          </a:p>
        </p:txBody>
      </p:sp>
      <p:pic>
        <p:nvPicPr>
          <p:cNvPr id="37" name="Picture 3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3305257"/>
            <a:ext cx="1883876" cy="1431745"/>
          </a:xfrm>
          <a:prstGeom prst="rect">
            <a:avLst/>
          </a:prstGeom>
        </p:spPr>
      </p:pic>
      <p:pic>
        <p:nvPicPr>
          <p:cNvPr id="38" name="Picture 3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9265" y="3300245"/>
            <a:ext cx="1883876" cy="1431745"/>
          </a:xfrm>
          <a:prstGeom prst="rect">
            <a:avLst/>
          </a:prstGeom>
        </p:spPr>
      </p:pic>
      <p:pic>
        <p:nvPicPr>
          <p:cNvPr id="39" name="Picture 3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1071" y="3291830"/>
            <a:ext cx="1883876" cy="1431745"/>
          </a:xfrm>
          <a:prstGeom prst="rect">
            <a:avLst/>
          </a:prstGeom>
        </p:spPr>
      </p:pic>
      <p:pic>
        <p:nvPicPr>
          <p:cNvPr id="3074" name="Picture 2" descr="C:\Users\user\Desktop\20170928_Virtualization Station 直播\p7-1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15616" y="2271484"/>
            <a:ext cx="1080120" cy="1092354"/>
          </a:xfrm>
          <a:prstGeom prst="rect">
            <a:avLst/>
          </a:prstGeom>
          <a:noFill/>
        </p:spPr>
      </p:pic>
      <p:pic>
        <p:nvPicPr>
          <p:cNvPr id="3075" name="Picture 3" descr="C:\Users\user\Desktop\20170928_Virtualization Station 直播\p7-2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499992" y="2283718"/>
            <a:ext cx="1080120" cy="1092354"/>
          </a:xfrm>
          <a:prstGeom prst="rect">
            <a:avLst/>
          </a:prstGeom>
          <a:noFill/>
        </p:spPr>
      </p:pic>
      <p:pic>
        <p:nvPicPr>
          <p:cNvPr id="41" name="Picture 3" descr="C:\Users\user\Desktop\20170928_Virtualization Station 直播\p7-2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067944" y="2127468"/>
            <a:ext cx="1080120" cy="1092354"/>
          </a:xfrm>
          <a:prstGeom prst="rect">
            <a:avLst/>
          </a:prstGeom>
          <a:noFill/>
        </p:spPr>
      </p:pic>
      <p:pic>
        <p:nvPicPr>
          <p:cNvPr id="42" name="Picture 3" descr="C:\Users\user\Desktop\20170928_Virtualization Station 直播\p7-2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707904" y="1995686"/>
            <a:ext cx="1080120" cy="1092354"/>
          </a:xfrm>
          <a:prstGeom prst="rect">
            <a:avLst/>
          </a:prstGeom>
          <a:noFill/>
        </p:spPr>
      </p:pic>
      <p:pic>
        <p:nvPicPr>
          <p:cNvPr id="3076" name="Picture 4" descr="C:\Users\user\Desktop\20170928_Virtualization Station 直播\箭頭1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483768" y="2355726"/>
            <a:ext cx="1268413" cy="947738"/>
          </a:xfrm>
          <a:prstGeom prst="rect">
            <a:avLst/>
          </a:prstGeom>
          <a:noFill/>
        </p:spPr>
      </p:pic>
      <p:pic>
        <p:nvPicPr>
          <p:cNvPr id="43" name="Picture 2" descr="C:\Users\user\Desktop\20170928_Virtualization Station 直播\p7-1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380960" y="2271484"/>
            <a:ext cx="1080120" cy="1092354"/>
          </a:xfrm>
          <a:prstGeom prst="rect">
            <a:avLst/>
          </a:prstGeom>
          <a:noFill/>
        </p:spPr>
      </p:pic>
      <p:pic>
        <p:nvPicPr>
          <p:cNvPr id="3077" name="Picture 5" descr="C:\Users\user\Desktop\20170928_Virtualization Station 直播\箭頭4.pn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660232" y="1754812"/>
            <a:ext cx="1512168" cy="946617"/>
          </a:xfrm>
          <a:prstGeom prst="rect">
            <a:avLst/>
          </a:prstGeom>
          <a:noFill/>
        </p:spPr>
      </p:pic>
      <p:pic>
        <p:nvPicPr>
          <p:cNvPr id="44" name="Picture 3" descr="C:\Users\user\Desktop\20170928_Virtualization Station 直播\p7-2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372200" y="2275767"/>
            <a:ext cx="1080120" cy="1092354"/>
          </a:xfrm>
          <a:prstGeom prst="rect">
            <a:avLst/>
          </a:prstGeom>
          <a:noFill/>
        </p:spPr>
      </p:pic>
      <p:sp>
        <p:nvSpPr>
          <p:cNvPr id="28" name="Shape 83"/>
          <p:cNvSpPr/>
          <p:nvPr/>
        </p:nvSpPr>
        <p:spPr>
          <a:xfrm>
            <a:off x="539552" y="1419622"/>
            <a:ext cx="288032" cy="288031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bg1">
              <a:alpha val="90000"/>
            </a:schemeClr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" name="Shape 83"/>
          <p:cNvSpPr/>
          <p:nvPr/>
        </p:nvSpPr>
        <p:spPr>
          <a:xfrm>
            <a:off x="3532634" y="1419622"/>
            <a:ext cx="288032" cy="288031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bg1">
              <a:alpha val="90000"/>
            </a:schemeClr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" name="Shape 83"/>
          <p:cNvSpPr/>
          <p:nvPr/>
        </p:nvSpPr>
        <p:spPr>
          <a:xfrm>
            <a:off x="6358880" y="1419622"/>
            <a:ext cx="288032" cy="288031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bg1">
              <a:alpha val="90000"/>
            </a:schemeClr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9227938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環境設定 </a:t>
            </a:r>
            <a:r>
              <a:rPr lang="en-US" altLang="zh-TW" dirty="0" smtClean="0"/>
              <a:t>-</a:t>
            </a:r>
            <a:r>
              <a:rPr lang="zh-TW" altLang="en-US" dirty="0" smtClean="0"/>
              <a:t> 友商比較</a:t>
            </a:r>
            <a:endParaRPr lang="en-US" dirty="0"/>
          </a:p>
        </p:txBody>
      </p:sp>
      <p:sp>
        <p:nvSpPr>
          <p:cNvPr id="9" name="TextBox 11"/>
          <p:cNvSpPr txBox="1"/>
          <p:nvPr/>
        </p:nvSpPr>
        <p:spPr>
          <a:xfrm>
            <a:off x="755576" y="3425428"/>
            <a:ext cx="217335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2000" b="1" dirty="0" smtClean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rPr>
              <a:t>Virtualization</a:t>
            </a:r>
          </a:p>
          <a:p>
            <a:pPr algn="ctr"/>
            <a:r>
              <a:rPr lang="zh-TW" altLang="en-US" sz="2000" b="1" dirty="0" smtClean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rPr>
              <a:t> </a:t>
            </a:r>
            <a:r>
              <a:rPr lang="en-US" altLang="zh-TW" sz="2000" b="1" dirty="0" smtClean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rPr>
              <a:t>Station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148064" y="3425428"/>
            <a:ext cx="309634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2000" b="1" dirty="0" smtClean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rPr>
              <a:t>Virtual</a:t>
            </a:r>
            <a:r>
              <a:rPr lang="zh-TW" altLang="en-US" sz="2000" b="1" dirty="0" smtClean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rPr>
              <a:t> </a:t>
            </a:r>
            <a:r>
              <a:rPr lang="en-US" altLang="zh-TW" sz="2000" b="1" dirty="0" smtClean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rPr>
              <a:t>Machine</a:t>
            </a:r>
            <a:r>
              <a:rPr lang="zh-TW" altLang="en-US" sz="2000" b="1" dirty="0" smtClean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rPr>
              <a:t> </a:t>
            </a:r>
            <a:endParaRPr lang="en-US" altLang="zh-TW" sz="2000" b="1" dirty="0" smtClean="0">
              <a:solidFill>
                <a:srgbClr val="0070C0"/>
              </a:solidFill>
              <a:latin typeface="微軟正黑體" pitchFamily="34" charset="-120"/>
              <a:ea typeface="微軟正黑體" pitchFamily="34" charset="-120"/>
            </a:endParaRPr>
          </a:p>
          <a:p>
            <a:pPr algn="ctr"/>
            <a:r>
              <a:rPr lang="en-US" altLang="zh-TW" sz="2000" b="1" dirty="0" smtClean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rPr>
              <a:t>Manager</a:t>
            </a:r>
          </a:p>
        </p:txBody>
      </p:sp>
      <p:pic>
        <p:nvPicPr>
          <p:cNvPr id="13" name="Picture 3" descr="C:\Users\user\Desktop\20170928_Virtualization Station 直播\Virtualization Station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91437" y="1928808"/>
            <a:ext cx="1410726" cy="1408710"/>
          </a:xfrm>
          <a:prstGeom prst="rect">
            <a:avLst/>
          </a:prstGeom>
          <a:noFill/>
        </p:spPr>
      </p:pic>
      <p:pic>
        <p:nvPicPr>
          <p:cNvPr id="3" name="Picture 2" descr="C:\Users\user\Desktop\20170928_Virtualization Station 直播\vs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915816" y="1347614"/>
            <a:ext cx="2808312" cy="3270423"/>
          </a:xfrm>
          <a:prstGeom prst="rect">
            <a:avLst/>
          </a:prstGeom>
          <a:noFill/>
        </p:spPr>
      </p:pic>
      <p:pic>
        <p:nvPicPr>
          <p:cNvPr id="8" name="Picture 2" descr="C:\Users\user\Desktop\20170928_Virtualization Station 直播\Links\vm logo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156176" y="2083095"/>
            <a:ext cx="981075" cy="110013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81763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GPU</a:t>
            </a:r>
            <a:r>
              <a:rPr lang="zh-TW" altLang="en-US" dirty="0" smtClean="0"/>
              <a:t>，虛擬機應用再延伸 </a:t>
            </a:r>
            <a:endParaRPr lang="en-US" dirty="0"/>
          </a:p>
        </p:txBody>
      </p:sp>
      <p:grpSp>
        <p:nvGrpSpPr>
          <p:cNvPr id="19" name="Group 3"/>
          <p:cNvGrpSpPr/>
          <p:nvPr/>
        </p:nvGrpSpPr>
        <p:grpSpPr>
          <a:xfrm>
            <a:off x="882491" y="1404590"/>
            <a:ext cx="4392488" cy="1383184"/>
            <a:chOff x="4355976" y="1218271"/>
            <a:chExt cx="4392488" cy="1383184"/>
          </a:xfrm>
        </p:grpSpPr>
        <p:sp>
          <p:nvSpPr>
            <p:cNvPr id="20" name="Shape 83"/>
            <p:cNvSpPr/>
            <p:nvPr/>
          </p:nvSpPr>
          <p:spPr>
            <a:xfrm>
              <a:off x="4355976" y="1218271"/>
              <a:ext cx="502330" cy="502330"/>
            </a:xfrm>
            <a:prstGeom prst="halfFrame">
              <a:avLst>
                <a:gd name="adj1" fmla="val 23728"/>
                <a:gd name="adj2" fmla="val 24642"/>
              </a:avLst>
            </a:prstGeom>
            <a:solidFill>
              <a:schemeClr val="bg2">
                <a:alpha val="22745"/>
              </a:schemeClr>
            </a:solidFill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" name="TextBox 11"/>
            <p:cNvSpPr txBox="1"/>
            <p:nvPr/>
          </p:nvSpPr>
          <p:spPr>
            <a:xfrm>
              <a:off x="4536941" y="1375796"/>
              <a:ext cx="163633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sz="2400" b="1" u="sng" dirty="0" smtClean="0">
                  <a:solidFill>
                    <a:schemeClr val="accent2">
                      <a:lumMod val="25000"/>
                      <a:lumOff val="75000"/>
                    </a:schemeClr>
                  </a:solidFill>
                  <a:latin typeface="微軟正黑體" pitchFamily="34" charset="-120"/>
                  <a:ea typeface="微軟正黑體" pitchFamily="34" charset="-120"/>
                </a:rPr>
                <a:t>環境</a:t>
              </a:r>
              <a:r>
                <a:rPr lang="zh-TW" altLang="en-US" sz="2200" b="1" dirty="0" smtClean="0">
                  <a:solidFill>
                    <a:schemeClr val="accent2">
                      <a:lumMod val="25000"/>
                      <a:lumOff val="75000"/>
                    </a:schemeClr>
                  </a:solidFill>
                  <a:latin typeface="微軟正黑體" pitchFamily="34" charset="-120"/>
                  <a:ea typeface="微軟正黑體" pitchFamily="34" charset="-120"/>
                </a:rPr>
                <a:t>設定</a:t>
              </a:r>
              <a:endParaRPr lang="en-US" altLang="zh-TW" sz="2200" b="1" dirty="0" smtClean="0">
                <a:solidFill>
                  <a:schemeClr val="accent2">
                    <a:lumMod val="25000"/>
                    <a:lumOff val="75000"/>
                  </a:schemeClr>
                </a:solidFill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22" name="文字版面配置區 4"/>
            <p:cNvSpPr txBox="1">
              <a:spLocks/>
            </p:cNvSpPr>
            <p:nvPr/>
          </p:nvSpPr>
          <p:spPr>
            <a:xfrm>
              <a:off x="4570290" y="1833174"/>
              <a:ext cx="4178174" cy="768281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91425" rIns="91425" bIns="91425" anchor="t" anchorCtr="0"/>
            <a:lstStyle/>
            <a:p>
              <a:pPr marL="114300" lvl="0">
                <a:spcBef>
                  <a:spcPts val="600"/>
                </a:spcBef>
                <a:buClr>
                  <a:schemeClr val="dk2"/>
                </a:buClr>
                <a:buSzPct val="100000"/>
                <a:buFont typeface="Arial" pitchFamily="34" charset="0"/>
                <a:buChar char="•"/>
                <a:defRPr/>
              </a:pPr>
              <a:r>
                <a:rPr lang="zh-TW" altLang="en-US" sz="1600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軟正黑體" pitchFamily="34" charset="-120"/>
                  <a:ea typeface="微軟正黑體" pitchFamily="34" charset="-120"/>
                  <a:cs typeface="Verdana"/>
                  <a:sym typeface="Verdana"/>
                </a:rPr>
                <a:t> </a:t>
              </a:r>
              <a:r>
                <a:rPr lang="zh-TW" altLang="en-US" sz="1600" dirty="0" smtClean="0">
                  <a:solidFill>
                    <a:schemeClr val="accent2">
                      <a:lumMod val="25000"/>
                      <a:lumOff val="75000"/>
                    </a:schemeClr>
                  </a:solidFill>
                  <a:latin typeface="微軟正黑體" pitchFamily="34" charset="-120"/>
                  <a:ea typeface="微軟正黑體" pitchFamily="34" charset="-120"/>
                  <a:cs typeface="Verdana"/>
                  <a:sym typeface="Verdana"/>
                </a:rPr>
                <a:t>多種網路模式應用</a:t>
              </a:r>
              <a:endParaRPr lang="en-US" altLang="zh-TW" sz="1600" dirty="0" smtClean="0">
                <a:solidFill>
                  <a:schemeClr val="accent2">
                    <a:lumMod val="25000"/>
                    <a:lumOff val="75000"/>
                  </a:schemeClr>
                </a:solidFill>
                <a:latin typeface="微軟正黑體" pitchFamily="34" charset="-120"/>
                <a:ea typeface="微軟正黑體" pitchFamily="34" charset="-120"/>
                <a:cs typeface="Verdana"/>
                <a:sym typeface="Verdana"/>
              </a:endParaRPr>
            </a:p>
            <a:p>
              <a:pPr marL="114300">
                <a:spcBef>
                  <a:spcPts val="600"/>
                </a:spcBef>
                <a:buClr>
                  <a:schemeClr val="dk2"/>
                </a:buClr>
                <a:buSzPct val="100000"/>
                <a:buFont typeface="Arial" pitchFamily="34" charset="0"/>
                <a:buChar char="•"/>
                <a:defRPr/>
              </a:pPr>
              <a:r>
                <a:rPr lang="zh-TW" altLang="en-US" sz="1600" dirty="0">
                  <a:solidFill>
                    <a:schemeClr val="accent2">
                      <a:lumMod val="25000"/>
                      <a:lumOff val="75000"/>
                    </a:schemeClr>
                  </a:solidFill>
                  <a:latin typeface="微軟正黑體" pitchFamily="34" charset="-120"/>
                  <a:ea typeface="微軟正黑體" pitchFamily="34" charset="-120"/>
                  <a:cs typeface="Verdana"/>
                  <a:sym typeface="Verdana"/>
                </a:rPr>
                <a:t> </a:t>
              </a:r>
              <a:r>
                <a:rPr lang="zh-TW" altLang="en-US" sz="1600" dirty="0" smtClean="0">
                  <a:solidFill>
                    <a:schemeClr val="accent2">
                      <a:lumMod val="25000"/>
                      <a:lumOff val="75000"/>
                    </a:schemeClr>
                  </a:solidFill>
                  <a:latin typeface="微軟正黑體" pitchFamily="34" charset="-120"/>
                  <a:ea typeface="微軟正黑體" pitchFamily="34" charset="-120"/>
                  <a:cs typeface="Verdana"/>
                  <a:sym typeface="Verdana"/>
                </a:rPr>
                <a:t>不停機備份、線上還原快照</a:t>
              </a:r>
              <a:endParaRPr lang="zh-TW" altLang="en-US" sz="1600" dirty="0">
                <a:solidFill>
                  <a:schemeClr val="accent2">
                    <a:lumMod val="25000"/>
                    <a:lumOff val="75000"/>
                  </a:schemeClr>
                </a:solidFill>
                <a:latin typeface="微軟正黑體" pitchFamily="34" charset="-120"/>
                <a:ea typeface="微軟正黑體" pitchFamily="34" charset="-120"/>
                <a:cs typeface="Verdana"/>
                <a:sym typeface="Verdana"/>
              </a:endParaRPr>
            </a:p>
          </p:txBody>
        </p:sp>
      </p:grpSp>
      <p:grpSp>
        <p:nvGrpSpPr>
          <p:cNvPr id="23" name="Group 17"/>
          <p:cNvGrpSpPr/>
          <p:nvPr/>
        </p:nvGrpSpPr>
        <p:grpSpPr>
          <a:xfrm>
            <a:off x="4622448" y="3026685"/>
            <a:ext cx="3837984" cy="1575081"/>
            <a:chOff x="4355976" y="2860273"/>
            <a:chExt cx="3837984" cy="1575081"/>
          </a:xfrm>
        </p:grpSpPr>
        <p:sp>
          <p:nvSpPr>
            <p:cNvPr id="24" name="TextBox 11"/>
            <p:cNvSpPr txBox="1"/>
            <p:nvPr/>
          </p:nvSpPr>
          <p:spPr>
            <a:xfrm>
              <a:off x="4536942" y="3017366"/>
              <a:ext cx="207284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sz="2200" b="1" dirty="0" smtClean="0">
                  <a:solidFill>
                    <a:schemeClr val="accent2">
                      <a:lumMod val="25000"/>
                      <a:lumOff val="75000"/>
                    </a:schemeClr>
                  </a:solidFill>
                  <a:latin typeface="微軟正黑體" pitchFamily="34" charset="-120"/>
                  <a:ea typeface="微軟正黑體" pitchFamily="34" charset="-120"/>
                </a:rPr>
                <a:t>虛擬機</a:t>
              </a:r>
              <a:r>
                <a:rPr lang="zh-TW" altLang="en-US" sz="2400" b="1" u="sng" dirty="0" smtClean="0">
                  <a:solidFill>
                    <a:schemeClr val="accent2">
                      <a:lumMod val="25000"/>
                      <a:lumOff val="75000"/>
                    </a:schemeClr>
                  </a:solidFill>
                  <a:latin typeface="微軟正黑體" pitchFamily="34" charset="-120"/>
                  <a:ea typeface="微軟正黑體" pitchFamily="34" charset="-120"/>
                </a:rPr>
                <a:t>效能</a:t>
              </a:r>
              <a:endParaRPr lang="en-US" altLang="zh-TW" sz="2400" b="1" u="sng" dirty="0" smtClean="0">
                <a:solidFill>
                  <a:schemeClr val="accent2">
                    <a:lumMod val="25000"/>
                    <a:lumOff val="75000"/>
                  </a:schemeClr>
                </a:solidFill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25" name="文字版面配置區 4"/>
            <p:cNvSpPr txBox="1">
              <a:spLocks/>
            </p:cNvSpPr>
            <p:nvPr/>
          </p:nvSpPr>
          <p:spPr>
            <a:xfrm>
              <a:off x="4624340" y="3435222"/>
              <a:ext cx="3569620" cy="100013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91425" rIns="91425" bIns="91425" anchor="t" anchorCtr="0"/>
            <a:lstStyle/>
            <a:p>
              <a:pPr marL="114300" lvl="0">
                <a:spcBef>
                  <a:spcPts val="600"/>
                </a:spcBef>
                <a:buClr>
                  <a:schemeClr val="dk2"/>
                </a:buClr>
                <a:buSzPct val="100000"/>
                <a:buFont typeface="Arial"/>
                <a:buChar char="•"/>
                <a:defRPr/>
              </a:pPr>
              <a:r>
                <a:rPr lang="zh-TW" altLang="en-US" sz="1600" dirty="0" smtClean="0">
                  <a:solidFill>
                    <a:schemeClr val="accent2">
                      <a:lumMod val="25000"/>
                      <a:lumOff val="75000"/>
                    </a:schemeClr>
                  </a:solidFill>
                  <a:latin typeface="微軟正黑體" pitchFamily="34" charset="-120"/>
                  <a:ea typeface="微軟正黑體" pitchFamily="34" charset="-120"/>
                  <a:cs typeface="Verdana"/>
                  <a:sym typeface="Verdana"/>
                </a:rPr>
                <a:t> </a:t>
              </a:r>
              <a:r>
                <a:rPr lang="en-US" altLang="zh-TW" sz="1600" dirty="0" smtClean="0">
                  <a:solidFill>
                    <a:schemeClr val="accent2">
                      <a:lumMod val="25000"/>
                      <a:lumOff val="75000"/>
                    </a:schemeClr>
                  </a:solidFill>
                  <a:latin typeface="微軟正黑體" pitchFamily="34" charset="-120"/>
                  <a:ea typeface="微軟正黑體" pitchFamily="34" charset="-120"/>
                  <a:cs typeface="Verdana"/>
                  <a:sym typeface="Verdana"/>
                </a:rPr>
                <a:t>I/O</a:t>
              </a:r>
              <a:r>
                <a:rPr lang="zh-TW" altLang="en-US" sz="1600" dirty="0" smtClean="0">
                  <a:solidFill>
                    <a:schemeClr val="accent2">
                      <a:lumMod val="25000"/>
                      <a:lumOff val="75000"/>
                    </a:schemeClr>
                  </a:solidFill>
                  <a:latin typeface="微軟正黑體" pitchFamily="34" charset="-120"/>
                  <a:ea typeface="微軟正黑體" pitchFamily="34" charset="-120"/>
                  <a:cs typeface="Verdana"/>
                  <a:sym typeface="Verdana"/>
                </a:rPr>
                <a:t> 傳輸</a:t>
              </a:r>
              <a:endParaRPr lang="en-US" altLang="zh-TW" sz="1600" dirty="0" smtClean="0">
                <a:solidFill>
                  <a:schemeClr val="accent2">
                    <a:lumMod val="25000"/>
                    <a:lumOff val="75000"/>
                  </a:schemeClr>
                </a:solidFill>
                <a:latin typeface="微軟正黑體" pitchFamily="34" charset="-120"/>
                <a:ea typeface="微軟正黑體" pitchFamily="34" charset="-120"/>
                <a:cs typeface="Verdana"/>
                <a:sym typeface="Verdana"/>
              </a:endParaRPr>
            </a:p>
            <a:p>
              <a:pPr marL="114300" lvl="0">
                <a:spcBef>
                  <a:spcPts val="600"/>
                </a:spcBef>
                <a:buClr>
                  <a:schemeClr val="dk2"/>
                </a:buClr>
                <a:buSzPct val="100000"/>
                <a:buFont typeface="Arial"/>
                <a:buChar char="•"/>
                <a:defRPr/>
              </a:pPr>
              <a:r>
                <a:rPr lang="zh-TW" altLang="en-US" sz="1600" dirty="0">
                  <a:solidFill>
                    <a:schemeClr val="accent2">
                      <a:lumMod val="25000"/>
                      <a:lumOff val="75000"/>
                    </a:schemeClr>
                  </a:solidFill>
                  <a:latin typeface="微軟正黑體" pitchFamily="34" charset="-120"/>
                  <a:ea typeface="微軟正黑體" pitchFamily="34" charset="-120"/>
                  <a:cs typeface="Verdana"/>
                  <a:sym typeface="Verdana"/>
                </a:rPr>
                <a:t> </a:t>
              </a:r>
              <a:r>
                <a:rPr lang="zh-TW" altLang="en-US" sz="1600" dirty="0" smtClean="0">
                  <a:solidFill>
                    <a:schemeClr val="accent2">
                      <a:lumMod val="25000"/>
                      <a:lumOff val="75000"/>
                    </a:schemeClr>
                  </a:solidFill>
                  <a:latin typeface="微軟正黑體" pitchFamily="34" charset="-120"/>
                  <a:ea typeface="微軟正黑體" pitchFamily="34" charset="-120"/>
                  <a:cs typeface="Verdana"/>
                  <a:sym typeface="Verdana"/>
                </a:rPr>
                <a:t>同時運作的虛擬機數量</a:t>
              </a:r>
              <a:endParaRPr lang="en-US" altLang="zh-TW" sz="1600" dirty="0" smtClean="0">
                <a:solidFill>
                  <a:schemeClr val="accent2">
                    <a:lumMod val="25000"/>
                    <a:lumOff val="75000"/>
                  </a:schemeClr>
                </a:solidFill>
                <a:latin typeface="微軟正黑體" pitchFamily="34" charset="-120"/>
                <a:ea typeface="微軟正黑體" pitchFamily="34" charset="-120"/>
                <a:cs typeface="Verdana"/>
                <a:sym typeface="Verdana"/>
              </a:endParaRPr>
            </a:p>
          </p:txBody>
        </p:sp>
        <p:sp>
          <p:nvSpPr>
            <p:cNvPr id="26" name="Shape 83"/>
            <p:cNvSpPr/>
            <p:nvPr/>
          </p:nvSpPr>
          <p:spPr>
            <a:xfrm>
              <a:off x="4355976" y="2860273"/>
              <a:ext cx="502330" cy="502330"/>
            </a:xfrm>
            <a:prstGeom prst="halfFrame">
              <a:avLst>
                <a:gd name="adj1" fmla="val 23728"/>
                <a:gd name="adj2" fmla="val 24642"/>
              </a:avLst>
            </a:prstGeom>
            <a:solidFill>
              <a:schemeClr val="bg2">
                <a:alpha val="22745"/>
              </a:schemeClr>
            </a:solidFill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7" name="Group 2"/>
          <p:cNvGrpSpPr/>
          <p:nvPr/>
        </p:nvGrpSpPr>
        <p:grpSpPr>
          <a:xfrm>
            <a:off x="882491" y="3026685"/>
            <a:ext cx="3617501" cy="1583061"/>
            <a:chOff x="500034" y="1214428"/>
            <a:chExt cx="3617501" cy="1583061"/>
          </a:xfrm>
        </p:grpSpPr>
        <p:sp>
          <p:nvSpPr>
            <p:cNvPr id="28" name="Shape 83"/>
            <p:cNvSpPr/>
            <p:nvPr/>
          </p:nvSpPr>
          <p:spPr>
            <a:xfrm>
              <a:off x="500034" y="1214428"/>
              <a:ext cx="502330" cy="502330"/>
            </a:xfrm>
            <a:prstGeom prst="halfFrame">
              <a:avLst>
                <a:gd name="adj1" fmla="val 23728"/>
                <a:gd name="adj2" fmla="val 24642"/>
              </a:avLst>
            </a:prstGeom>
            <a:solidFill>
              <a:schemeClr val="bg2">
                <a:alpha val="22745"/>
              </a:schemeClr>
            </a:solidFill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" name="TextBox 11"/>
            <p:cNvSpPr txBox="1"/>
            <p:nvPr/>
          </p:nvSpPr>
          <p:spPr>
            <a:xfrm>
              <a:off x="673157" y="1338146"/>
              <a:ext cx="250827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sz="2200" b="1" dirty="0" smtClean="0">
                  <a:solidFill>
                    <a:schemeClr val="accent2">
                      <a:lumMod val="25000"/>
                      <a:lumOff val="75000"/>
                    </a:schemeClr>
                  </a:solidFill>
                  <a:latin typeface="微軟正黑體" pitchFamily="34" charset="-120"/>
                  <a:ea typeface="微軟正黑體" pitchFamily="34" charset="-120"/>
                </a:rPr>
                <a:t>虛擬機</a:t>
              </a:r>
              <a:r>
                <a:rPr lang="zh-TW" altLang="en-US" sz="2400" b="1" u="sng" dirty="0" smtClean="0">
                  <a:solidFill>
                    <a:schemeClr val="accent2">
                      <a:lumMod val="25000"/>
                      <a:lumOff val="75000"/>
                    </a:schemeClr>
                  </a:solidFill>
                  <a:latin typeface="微軟正黑體" pitchFamily="34" charset="-120"/>
                  <a:ea typeface="微軟正黑體" pitchFamily="34" charset="-120"/>
                </a:rPr>
                <a:t>桌面操作</a:t>
              </a:r>
              <a:endParaRPr lang="en-US" altLang="zh-TW" sz="2400" b="1" u="sng" dirty="0" smtClean="0">
                <a:solidFill>
                  <a:schemeClr val="accent2">
                    <a:lumMod val="25000"/>
                    <a:lumOff val="75000"/>
                  </a:schemeClr>
                </a:solidFill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30" name="文字版面配置區 4"/>
            <p:cNvSpPr txBox="1">
              <a:spLocks/>
            </p:cNvSpPr>
            <p:nvPr/>
          </p:nvSpPr>
          <p:spPr>
            <a:xfrm>
              <a:off x="706505" y="1797357"/>
              <a:ext cx="3411030" cy="100013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91425" rIns="91425" bIns="91425" anchor="t" anchorCtr="0"/>
            <a:lstStyle/>
            <a:p>
              <a:pPr marL="114300" lvl="0">
                <a:spcBef>
                  <a:spcPts val="600"/>
                </a:spcBef>
                <a:buClr>
                  <a:schemeClr val="dk2"/>
                </a:buClr>
                <a:buSzPct val="100000"/>
                <a:buFont typeface="Arial"/>
                <a:buChar char="•"/>
                <a:defRPr/>
              </a:pPr>
              <a:r>
                <a:rPr lang="zh-TW" altLang="en-US" sz="1600" dirty="0" smtClean="0">
                  <a:solidFill>
                    <a:schemeClr val="accent2">
                      <a:lumMod val="25000"/>
                      <a:lumOff val="75000"/>
                    </a:schemeClr>
                  </a:solidFill>
                  <a:latin typeface="微軟正黑體" pitchFamily="34" charset="-120"/>
                  <a:ea typeface="微軟正黑體" pitchFamily="34" charset="-120"/>
                  <a:cs typeface="Verdana"/>
                  <a:sym typeface="Verdana"/>
                </a:rPr>
                <a:t> 瀏覽器 </a:t>
              </a:r>
              <a:r>
                <a:rPr lang="en-US" altLang="zh-TW" sz="1600" dirty="0" smtClean="0">
                  <a:solidFill>
                    <a:schemeClr val="accent2">
                      <a:lumMod val="25000"/>
                      <a:lumOff val="75000"/>
                    </a:schemeClr>
                  </a:solidFill>
                  <a:latin typeface="微軟正黑體" pitchFamily="34" charset="-120"/>
                  <a:ea typeface="微軟正黑體" pitchFamily="34" charset="-120"/>
                  <a:cs typeface="Verdana"/>
                  <a:sym typeface="Verdana"/>
                </a:rPr>
                <a:t>–</a:t>
              </a:r>
              <a:r>
                <a:rPr lang="zh-TW" altLang="en-US" sz="1600" dirty="0" smtClean="0">
                  <a:solidFill>
                    <a:schemeClr val="accent2">
                      <a:lumMod val="25000"/>
                      <a:lumOff val="75000"/>
                    </a:schemeClr>
                  </a:solidFill>
                  <a:latin typeface="微軟正黑體" pitchFamily="34" charset="-120"/>
                  <a:ea typeface="微軟正黑體" pitchFamily="34" charset="-120"/>
                  <a:cs typeface="Verdana"/>
                  <a:sym typeface="Verdana"/>
                </a:rPr>
                <a:t> 多功能工具列</a:t>
              </a:r>
              <a:endParaRPr lang="en-US" altLang="zh-TW" sz="1600" dirty="0" smtClean="0">
                <a:solidFill>
                  <a:schemeClr val="accent2">
                    <a:lumMod val="25000"/>
                    <a:lumOff val="75000"/>
                  </a:schemeClr>
                </a:solidFill>
                <a:latin typeface="微軟正黑體" pitchFamily="34" charset="-120"/>
                <a:ea typeface="微軟正黑體" pitchFamily="34" charset="-120"/>
                <a:cs typeface="Verdana"/>
                <a:sym typeface="Verdana"/>
              </a:endParaRPr>
            </a:p>
            <a:p>
              <a:pPr marL="114300" lvl="0">
                <a:spcBef>
                  <a:spcPts val="600"/>
                </a:spcBef>
                <a:buClr>
                  <a:schemeClr val="dk2"/>
                </a:buClr>
                <a:buSzPct val="100000"/>
                <a:buFont typeface="Arial"/>
                <a:buChar char="•"/>
                <a:defRPr/>
              </a:pPr>
              <a:r>
                <a:rPr lang="zh-TW" altLang="en-US" sz="1600" dirty="0">
                  <a:solidFill>
                    <a:schemeClr val="accent2">
                      <a:lumMod val="25000"/>
                      <a:lumOff val="75000"/>
                    </a:schemeClr>
                  </a:solidFill>
                  <a:latin typeface="微軟正黑體" pitchFamily="34" charset="-120"/>
                  <a:ea typeface="微軟正黑體" pitchFamily="34" charset="-120"/>
                  <a:cs typeface="Verdana"/>
                  <a:sym typeface="Verdana"/>
                </a:rPr>
                <a:t> </a:t>
              </a:r>
              <a:r>
                <a:rPr lang="en-US" altLang="zh-TW" sz="1600" dirty="0" smtClean="0">
                  <a:solidFill>
                    <a:schemeClr val="accent2">
                      <a:lumMod val="25000"/>
                      <a:lumOff val="75000"/>
                    </a:schemeClr>
                  </a:solidFill>
                  <a:latin typeface="微軟正黑體" pitchFamily="34" charset="-120"/>
                  <a:ea typeface="微軟正黑體" pitchFamily="34" charset="-120"/>
                  <a:cs typeface="Verdana"/>
                  <a:sym typeface="Verdana"/>
                </a:rPr>
                <a:t>HDMI</a:t>
              </a:r>
              <a:r>
                <a:rPr lang="zh-TW" altLang="en-US" sz="1600" dirty="0" smtClean="0">
                  <a:solidFill>
                    <a:schemeClr val="accent2">
                      <a:lumMod val="25000"/>
                      <a:lumOff val="75000"/>
                    </a:schemeClr>
                  </a:solidFill>
                  <a:latin typeface="微軟正黑體" pitchFamily="34" charset="-120"/>
                  <a:ea typeface="微軟正黑體" pitchFamily="34" charset="-120"/>
                  <a:cs typeface="Verdana"/>
                  <a:sym typeface="Verdana"/>
                </a:rPr>
                <a:t> 直輸 </a:t>
              </a:r>
              <a:r>
                <a:rPr lang="en-US" altLang="zh-TW" sz="1600" dirty="0" smtClean="0">
                  <a:solidFill>
                    <a:schemeClr val="accent2">
                      <a:lumMod val="25000"/>
                      <a:lumOff val="75000"/>
                    </a:schemeClr>
                  </a:solidFill>
                  <a:latin typeface="微軟正黑體" pitchFamily="34" charset="-120"/>
                  <a:ea typeface="微軟正黑體" pitchFamily="34" charset="-120"/>
                  <a:cs typeface="Verdana"/>
                  <a:sym typeface="Verdana"/>
                </a:rPr>
                <a:t>–</a:t>
              </a:r>
              <a:r>
                <a:rPr lang="zh-TW" altLang="en-US" sz="1600" dirty="0" smtClean="0">
                  <a:solidFill>
                    <a:schemeClr val="accent2">
                      <a:lumMod val="25000"/>
                      <a:lumOff val="75000"/>
                    </a:schemeClr>
                  </a:solidFill>
                  <a:latin typeface="微軟正黑體" pitchFamily="34" charset="-120"/>
                  <a:ea typeface="微軟正黑體" pitchFamily="34" charset="-120"/>
                  <a:cs typeface="Verdana"/>
                  <a:sym typeface="Verdana"/>
                </a:rPr>
                <a:t> </a:t>
              </a:r>
              <a:r>
                <a:rPr lang="en-US" altLang="zh-TW" sz="1600" dirty="0" smtClean="0">
                  <a:solidFill>
                    <a:schemeClr val="accent2">
                      <a:lumMod val="25000"/>
                      <a:lumOff val="75000"/>
                    </a:schemeClr>
                  </a:solidFill>
                  <a:latin typeface="微軟正黑體" pitchFamily="34" charset="-120"/>
                  <a:ea typeface="微軟正黑體" pitchFamily="34" charset="-120"/>
                  <a:cs typeface="Verdana"/>
                  <a:sym typeface="Verdana"/>
                </a:rPr>
                <a:t>QVM</a:t>
              </a:r>
            </a:p>
            <a:p>
              <a:pPr marL="114300" lvl="0">
                <a:spcBef>
                  <a:spcPts val="600"/>
                </a:spcBef>
                <a:buClr>
                  <a:schemeClr val="dk2"/>
                </a:buClr>
                <a:buSzPct val="100000"/>
                <a:buFont typeface="Arial"/>
                <a:buChar char="•"/>
                <a:defRPr/>
              </a:pPr>
              <a:r>
                <a:rPr lang="zh-TW" altLang="en-US" sz="1600" dirty="0">
                  <a:solidFill>
                    <a:schemeClr val="accent2">
                      <a:lumMod val="25000"/>
                      <a:lumOff val="75000"/>
                    </a:schemeClr>
                  </a:solidFill>
                  <a:latin typeface="微軟正黑體" pitchFamily="34" charset="-120"/>
                  <a:ea typeface="微軟正黑體" pitchFamily="34" charset="-120"/>
                  <a:cs typeface="Verdana"/>
                  <a:sym typeface="Verdana"/>
                </a:rPr>
                <a:t> </a:t>
              </a:r>
              <a:r>
                <a:rPr lang="zh-TW" altLang="en-US" sz="1600" dirty="0" smtClean="0">
                  <a:solidFill>
                    <a:schemeClr val="accent2">
                      <a:lumMod val="25000"/>
                      <a:lumOff val="75000"/>
                    </a:schemeClr>
                  </a:solidFill>
                  <a:latin typeface="微軟正黑體" pitchFamily="34" charset="-120"/>
                  <a:ea typeface="微軟正黑體" pitchFamily="34" charset="-120"/>
                  <a:cs typeface="Verdana"/>
                  <a:sym typeface="Verdana"/>
                </a:rPr>
                <a:t>搭配遠端連線軟體 </a:t>
              </a:r>
              <a:endParaRPr lang="en-US" altLang="zh-TW" sz="1600" dirty="0" smtClean="0">
                <a:solidFill>
                  <a:schemeClr val="accent2">
                    <a:lumMod val="25000"/>
                    <a:lumOff val="75000"/>
                  </a:schemeClr>
                </a:solidFill>
                <a:latin typeface="微軟正黑體" pitchFamily="34" charset="-120"/>
                <a:ea typeface="微軟正黑體" pitchFamily="34" charset="-120"/>
                <a:cs typeface="Verdana"/>
                <a:sym typeface="Verdana"/>
              </a:endParaRPr>
            </a:p>
          </p:txBody>
        </p:sp>
      </p:grpSp>
      <p:grpSp>
        <p:nvGrpSpPr>
          <p:cNvPr id="43" name="Group 16"/>
          <p:cNvGrpSpPr/>
          <p:nvPr/>
        </p:nvGrpSpPr>
        <p:grpSpPr>
          <a:xfrm>
            <a:off x="4614324" y="1404347"/>
            <a:ext cx="4206148" cy="1599451"/>
            <a:chOff x="500034" y="2859841"/>
            <a:chExt cx="4206148" cy="1599451"/>
          </a:xfrm>
        </p:grpSpPr>
        <p:sp>
          <p:nvSpPr>
            <p:cNvPr id="44" name="Shape 83"/>
            <p:cNvSpPr/>
            <p:nvPr/>
          </p:nvSpPr>
          <p:spPr>
            <a:xfrm>
              <a:off x="500034" y="2859841"/>
              <a:ext cx="502330" cy="502330"/>
            </a:xfrm>
            <a:prstGeom prst="halfFrame">
              <a:avLst>
                <a:gd name="adj1" fmla="val 23728"/>
                <a:gd name="adj2" fmla="val 24642"/>
              </a:avLst>
            </a:prstGeom>
            <a:solidFill>
              <a:schemeClr val="bg2">
                <a:alpha val="22745"/>
              </a:schemeClr>
            </a:solidFill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" name="TextBox 11"/>
            <p:cNvSpPr txBox="1"/>
            <p:nvPr/>
          </p:nvSpPr>
          <p:spPr>
            <a:xfrm>
              <a:off x="681000" y="3017366"/>
              <a:ext cx="158674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2400" b="1" u="sng" dirty="0" smtClean="0">
                  <a:solidFill>
                    <a:srgbClr val="3773E3"/>
                  </a:solidFill>
                  <a:latin typeface="微軟正黑體" pitchFamily="34" charset="-120"/>
                  <a:ea typeface="微軟正黑體" pitchFamily="34" charset="-120"/>
                </a:rPr>
                <a:t>GPU</a:t>
              </a:r>
              <a:r>
                <a:rPr lang="zh-TW" altLang="en-US" sz="2400" b="1" dirty="0" smtClean="0">
                  <a:solidFill>
                    <a:srgbClr val="3773E3"/>
                  </a:solidFill>
                  <a:latin typeface="微軟正黑體" pitchFamily="34" charset="-120"/>
                  <a:ea typeface="微軟正黑體" pitchFamily="34" charset="-120"/>
                </a:rPr>
                <a:t> </a:t>
              </a:r>
              <a:r>
                <a:rPr lang="zh-TW" altLang="en-US" sz="2200" b="1" dirty="0" smtClean="0">
                  <a:solidFill>
                    <a:srgbClr val="3773E3"/>
                  </a:solidFill>
                  <a:latin typeface="微軟正黑體" pitchFamily="34" charset="-120"/>
                  <a:ea typeface="微軟正黑體" pitchFamily="34" charset="-120"/>
                </a:rPr>
                <a:t>應用</a:t>
              </a:r>
              <a:endParaRPr lang="en-US" altLang="zh-TW" sz="2200" b="1" dirty="0" smtClean="0">
                <a:solidFill>
                  <a:srgbClr val="3773E3"/>
                </a:solidFill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46" name="文字版面配置區 4"/>
            <p:cNvSpPr txBox="1">
              <a:spLocks/>
            </p:cNvSpPr>
            <p:nvPr/>
          </p:nvSpPr>
          <p:spPr>
            <a:xfrm>
              <a:off x="714348" y="3459160"/>
              <a:ext cx="3991834" cy="100013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91425" rIns="91425" bIns="91425" anchor="t" anchorCtr="0"/>
            <a:lstStyle/>
            <a:p>
              <a:pPr marL="114300" lvl="0">
                <a:spcBef>
                  <a:spcPts val="600"/>
                </a:spcBef>
                <a:buClr>
                  <a:schemeClr val="dk2"/>
                </a:buClr>
                <a:buSzPct val="100000"/>
                <a:buFont typeface="Arial"/>
                <a:buChar char="•"/>
                <a:defRPr/>
              </a:pPr>
              <a:r>
                <a:rPr lang="zh-TW" altLang="en-US" sz="1600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軟正黑體" pitchFamily="34" charset="-120"/>
                  <a:ea typeface="微軟正黑體" pitchFamily="34" charset="-120"/>
                  <a:cs typeface="Verdana"/>
                  <a:sym typeface="Verdana"/>
                </a:rPr>
                <a:t> 應用程式需求 </a:t>
              </a:r>
              <a:r>
                <a:rPr lang="en-US" altLang="zh-TW" sz="1600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軟正黑體" pitchFamily="34" charset="-120"/>
                  <a:ea typeface="微軟正黑體" pitchFamily="34" charset="-120"/>
                  <a:cs typeface="Verdana"/>
                  <a:sym typeface="Verdana"/>
                </a:rPr>
                <a:t>OpenGL,</a:t>
              </a:r>
              <a:r>
                <a:rPr lang="zh-TW" altLang="en-US" sz="1600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軟正黑體" pitchFamily="34" charset="-120"/>
                  <a:ea typeface="微軟正黑體" pitchFamily="34" charset="-120"/>
                  <a:cs typeface="Verdana"/>
                  <a:sym typeface="Verdana"/>
                </a:rPr>
                <a:t> </a:t>
              </a:r>
              <a:r>
                <a:rPr lang="en-US" altLang="zh-TW" sz="1600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軟正黑體" pitchFamily="34" charset="-120"/>
                  <a:ea typeface="微軟正黑體" pitchFamily="34" charset="-120"/>
                  <a:cs typeface="Verdana"/>
                  <a:sym typeface="Verdana"/>
                </a:rPr>
                <a:t>Direct</a:t>
              </a:r>
              <a:r>
                <a:rPr lang="zh-TW" altLang="en-US" sz="1600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軟正黑體" pitchFamily="34" charset="-120"/>
                  <a:ea typeface="微軟正黑體" pitchFamily="34" charset="-120"/>
                  <a:cs typeface="Verdana"/>
                  <a:sym typeface="Verdana"/>
                </a:rPr>
                <a:t> </a:t>
              </a:r>
              <a:r>
                <a:rPr lang="en-US" altLang="zh-TW" sz="1600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軟正黑體" pitchFamily="34" charset="-120"/>
                  <a:ea typeface="微軟正黑體" pitchFamily="34" charset="-120"/>
                  <a:cs typeface="Verdana"/>
                  <a:sym typeface="Verdana"/>
                </a:rPr>
                <a:t>X</a:t>
              </a:r>
            </a:p>
            <a:p>
              <a:pPr marL="114300" lvl="0">
                <a:spcBef>
                  <a:spcPts val="600"/>
                </a:spcBef>
                <a:buClr>
                  <a:schemeClr val="dk2"/>
                </a:buClr>
                <a:buSzPct val="100000"/>
                <a:buFont typeface="Arial"/>
                <a:buChar char="•"/>
                <a:defRPr/>
              </a:pPr>
              <a:r>
                <a:rPr lang="zh-TW" altLang="en-US" sz="16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軟正黑體" pitchFamily="34" charset="-120"/>
                  <a:ea typeface="微軟正黑體" pitchFamily="34" charset="-120"/>
                  <a:cs typeface="Verdana"/>
                  <a:sym typeface="Verdana"/>
                </a:rPr>
                <a:t> </a:t>
              </a:r>
              <a:r>
                <a:rPr lang="zh-TW" altLang="en-US" sz="1600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軟正黑體" pitchFamily="34" charset="-120"/>
                  <a:ea typeface="微軟正黑體" pitchFamily="34" charset="-120"/>
                  <a:cs typeface="Verdana"/>
                  <a:sym typeface="Verdana"/>
                </a:rPr>
                <a:t>支援 </a:t>
              </a:r>
              <a:r>
                <a:rPr lang="en-US" altLang="zh-TW" sz="1600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軟正黑體" pitchFamily="34" charset="-120"/>
                  <a:ea typeface="微軟正黑體" pitchFamily="34" charset="-120"/>
                  <a:cs typeface="Verdana"/>
                  <a:sym typeface="Verdana"/>
                </a:rPr>
                <a:t>AMD,</a:t>
              </a:r>
              <a:r>
                <a:rPr lang="zh-TW" altLang="en-US" sz="1600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軟正黑體" pitchFamily="34" charset="-120"/>
                  <a:ea typeface="微軟正黑體" pitchFamily="34" charset="-120"/>
                  <a:cs typeface="Verdana"/>
                  <a:sym typeface="Verdana"/>
                </a:rPr>
                <a:t> </a:t>
              </a:r>
              <a:r>
                <a:rPr lang="en-US" altLang="zh-TW" sz="1600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軟正黑體" pitchFamily="34" charset="-120"/>
                  <a:ea typeface="微軟正黑體" pitchFamily="34" charset="-120"/>
                  <a:cs typeface="Verdana"/>
                  <a:sym typeface="Verdana"/>
                </a:rPr>
                <a:t>NVIDIA</a:t>
              </a:r>
              <a:r>
                <a:rPr lang="zh-TW" altLang="en-US" sz="1600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軟正黑體" pitchFamily="34" charset="-120"/>
                  <a:ea typeface="微軟正黑體" pitchFamily="34" charset="-120"/>
                  <a:cs typeface="Verdana"/>
                  <a:sym typeface="Verdana"/>
                </a:rPr>
                <a:t> 外接顯示卡 </a:t>
              </a:r>
              <a:endParaRPr lang="en-US" altLang="zh-TW" sz="16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軟正黑體" pitchFamily="34" charset="-120"/>
                <a:ea typeface="微軟正黑體" pitchFamily="34" charset="-120"/>
                <a:cs typeface="Verdana"/>
                <a:sym typeface="Verdana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37944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7310</TotalTime>
  <Words>1442</Words>
  <Application>Microsoft Office PowerPoint</Application>
  <PresentationFormat>全屏显示(16:9)</PresentationFormat>
  <Paragraphs>227</Paragraphs>
  <Slides>25</Slides>
  <Notes>13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25</vt:i4>
      </vt:variant>
    </vt:vector>
  </HeadingPairs>
  <TitlesOfParts>
    <vt:vector size="26" baseType="lpstr">
      <vt:lpstr>Simple Light</vt:lpstr>
      <vt:lpstr>Virtualization Station    虛擬機應用剖析</vt:lpstr>
      <vt:lpstr>虛擬化技術的核心價值</vt:lpstr>
      <vt:lpstr> NAS 內建虛擬機？  應用為何？</vt:lpstr>
      <vt:lpstr>虛擬機應用需探討的四個面向</vt:lpstr>
      <vt:lpstr>環境，提供合適的維運方式</vt:lpstr>
      <vt:lpstr>支援虛擬交換器，打造各式專屬網路</vt:lpstr>
      <vt:lpstr>不停機備份，服務零時差</vt:lpstr>
      <vt:lpstr>環境設定 - 友商比較</vt:lpstr>
      <vt:lpstr>GPU，虛擬機應用再延伸 </vt:lpstr>
      <vt:lpstr>GPU，提升影像處理能力</vt:lpstr>
      <vt:lpstr>實際演示</vt:lpstr>
      <vt:lpstr>桌面操作，直接、簡單、快速</vt:lpstr>
      <vt:lpstr>網頁直接操作、HDMI 直送</vt:lpstr>
      <vt:lpstr>多功能網頁工具列</vt:lpstr>
      <vt:lpstr>桌面操作 - 友商比較</vt:lpstr>
      <vt:lpstr>效能，部署應用程式的關鍵選擇</vt:lpstr>
      <vt:lpstr>虛擬機效能？那些必須考量？</vt:lpstr>
      <vt:lpstr>CPU 測試</vt:lpstr>
      <vt:lpstr>記憶體測試</vt:lpstr>
      <vt:lpstr>硬碟 I/O 測試</vt:lpstr>
      <vt:lpstr>網路 I/O 測試</vt:lpstr>
      <vt:lpstr>支援同時運行的虛擬機數量？</vt:lpstr>
      <vt:lpstr>重點回顧 1/2</vt:lpstr>
      <vt:lpstr>重點回顧 2/2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高達      核心爆發性能，幫企業快速、有效率地完成任務</dc:title>
  <dc:creator>Coco Chiang</dc:creator>
  <cp:lastModifiedBy>Windows 使用者</cp:lastModifiedBy>
  <cp:revision>606</cp:revision>
  <dcterms:modified xsi:type="dcterms:W3CDTF">2017-10-25T02:24:40Z</dcterms:modified>
</cp:coreProperties>
</file>