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27"/>
  </p:notesMasterIdLst>
  <p:sldIdLst>
    <p:sldId id="256" r:id="rId2"/>
    <p:sldId id="344" r:id="rId3"/>
    <p:sldId id="345" r:id="rId4"/>
    <p:sldId id="325" r:id="rId5"/>
    <p:sldId id="336" r:id="rId6"/>
    <p:sldId id="327" r:id="rId7"/>
    <p:sldId id="339" r:id="rId8"/>
    <p:sldId id="347" r:id="rId9"/>
    <p:sldId id="337" r:id="rId10"/>
    <p:sldId id="340" r:id="rId11"/>
    <p:sldId id="348" r:id="rId12"/>
    <p:sldId id="338" r:id="rId13"/>
    <p:sldId id="342" r:id="rId14"/>
    <p:sldId id="343" r:id="rId15"/>
    <p:sldId id="351" r:id="rId16"/>
    <p:sldId id="335" r:id="rId17"/>
    <p:sldId id="328" r:id="rId18"/>
    <p:sldId id="329" r:id="rId19"/>
    <p:sldId id="330" r:id="rId20"/>
    <p:sldId id="331" r:id="rId21"/>
    <p:sldId id="332" r:id="rId22"/>
    <p:sldId id="350" r:id="rId23"/>
    <p:sldId id="334" r:id="rId24"/>
    <p:sldId id="352" r:id="rId25"/>
    <p:sldId id="353" r:id="rId26"/>
  </p:sldIdLst>
  <p:sldSz cx="9144000" cy="5143500" type="screen16x9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" initials="O" lastIdx="1" clrIdx="0">
    <p:extLst/>
  </p:cmAuthor>
  <p:cmAuthor id="2" name="Office" initials="O [2]" lastIdx="1" clrIdx="1">
    <p:extLst/>
  </p:cmAuthor>
  <p:cmAuthor id="3" name="Office" initials="O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CCECFF"/>
    <a:srgbClr val="009999"/>
    <a:srgbClr val="00CC99"/>
    <a:srgbClr val="3773E3"/>
    <a:srgbClr val="66CCFF"/>
    <a:srgbClr val="99CCFF"/>
    <a:srgbClr val="B450FF"/>
    <a:srgbClr val="CCFFFF"/>
    <a:srgbClr val="37A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0" autoAdjust="0"/>
    <p:restoredTop sz="90859"/>
  </p:normalViewPr>
  <p:slideViewPr>
    <p:cSldViewPr>
      <p:cViewPr>
        <p:scale>
          <a:sx n="80" d="100"/>
          <a:sy n="80" d="100"/>
        </p:scale>
        <p:origin x="-912" y="-2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9931" y="4861441"/>
            <a:ext cx="5679439" cy="4605576"/>
          </a:xfrm>
          <a:prstGeom prst="rect">
            <a:avLst/>
          </a:prstGeom>
          <a:noFill/>
          <a:ln>
            <a:noFill/>
          </a:ln>
        </p:spPr>
        <p:txBody>
          <a:bodyPr wrap="square" lIns="99032" tIns="99032" rIns="99032" bIns="99032" anchor="t" anchorCtr="0"/>
          <a:lstStyle>
            <a:lvl1pPr marL="6985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7050" marR="0" lvl="1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84250" marR="0" lvl="2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1450" marR="0" lvl="3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8650" marR="0" lvl="4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55850" marR="0" lvl="5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13050" marR="0" lvl="6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70250" marR="0" lvl="7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27450" marR="0" lvl="8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2293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09931" y="4861441"/>
            <a:ext cx="5679439" cy="4605576"/>
          </a:xfrm>
          <a:prstGeom prst="rect">
            <a:avLst/>
          </a:prstGeom>
          <a:noFill/>
          <a:ln>
            <a:noFill/>
          </a:ln>
        </p:spPr>
        <p:txBody>
          <a:bodyPr wrap="square" lIns="99032" tIns="99032" rIns="99032" bIns="99032" anchor="t" anchorCtr="0">
            <a:noAutofit/>
          </a:bodyPr>
          <a:lstStyle/>
          <a:p>
            <a:pPr marL="0">
              <a:buSzPct val="25000"/>
              <a:buNone/>
            </a:pPr>
            <a:endParaRPr sz="30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709931" y="4861441"/>
            <a:ext cx="5679439" cy="4605576"/>
          </a:xfrm>
          <a:prstGeom prst="rect">
            <a:avLst/>
          </a:prstGeom>
          <a:noFill/>
          <a:ln>
            <a:noFill/>
          </a:ln>
        </p:spPr>
        <p:txBody>
          <a:bodyPr wrap="square" lIns="99032" tIns="99032" rIns="99032" bIns="99032" anchor="t" anchorCtr="0">
            <a:noAutofit/>
          </a:bodyPr>
          <a:lstStyle/>
          <a:p>
            <a:pPr marL="0">
              <a:buSzPct val="25000"/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5662" defTabSz="990478">
              <a:buNone/>
              <a:defRPr/>
            </a:pPr>
            <a:r>
              <a:rPr lang="zh-TW" altLang="en-US" dirty="0" smtClean="0"/>
              <a:t>效率：快照、複製</a:t>
            </a:r>
            <a:r>
              <a:rPr lang="en-US" altLang="zh-TW" dirty="0" smtClean="0"/>
              <a:t>..</a:t>
            </a:r>
          </a:p>
          <a:p>
            <a:pPr marL="75662" defTabSz="990478">
              <a:buNone/>
              <a:defRPr/>
            </a:pPr>
            <a:r>
              <a:rPr lang="zh-TW" altLang="en-US" dirty="0" smtClean="0"/>
              <a:t>運算、儲存擴展性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960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78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5452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dirty="0" smtClean="0"/>
              <a:t>I7-6700</a:t>
            </a:r>
            <a:r>
              <a:rPr lang="en-US" baseline="0" dirty="0" smtClean="0"/>
              <a:t> quad 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93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5414"/>
            <a:ext cx="9144032" cy="5138086"/>
          </a:xfrm>
          <a:prstGeom prst="rect">
            <a:avLst/>
          </a:prstGeom>
          <a:noFill/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8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49" r:id="rId3"/>
    <p:sldLayoutId id="2147483653" r:id="rId4"/>
    <p:sldLayoutId id="2147483657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tiff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tiff"/><Relationship Id="rId7" Type="http://schemas.openxmlformats.org/officeDocument/2006/relationships/image" Target="../media/image64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590721"/>
            <a:ext cx="8520599" cy="2052599"/>
          </a:xfrm>
        </p:spPr>
        <p:txBody>
          <a:bodyPr/>
          <a:lstStyle/>
          <a:p>
            <a:pPr lvl="0"/>
            <a:r>
              <a:rPr lang="en-US" altLang="zh-TW" sz="54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Virtualization</a:t>
            </a:r>
            <a:r>
              <a:rPr lang="zh-TW" altLang="en-US" sz="54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54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Station</a:t>
            </a:r>
            <a:br>
              <a:rPr lang="en-US" altLang="zh-TW" sz="54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altLang="en-US" sz="54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zh-TW" altLang="en-US" sz="5400" dirty="0" smtClean="0">
                <a:solidFill>
                  <a:srgbClr val="002060"/>
                </a:solidFill>
                <a:cs typeface="Arial"/>
                <a:sym typeface="Arial"/>
              </a:rPr>
              <a:t>虛擬機應用剖析</a:t>
            </a:r>
            <a:endParaRPr lang="en-US" dirty="0"/>
          </a:p>
        </p:txBody>
      </p:sp>
      <p:pic>
        <p:nvPicPr>
          <p:cNvPr id="13314" name="Picture 2" descr="C:\Users\user\Desktop\20170928_Virtualization Station 直播\Virtualization Stat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2699265"/>
            <a:ext cx="905603" cy="9043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剪去對角線角落矩形 22"/>
          <p:cNvSpPr/>
          <p:nvPr/>
        </p:nvSpPr>
        <p:spPr>
          <a:xfrm>
            <a:off x="2555776" y="1275606"/>
            <a:ext cx="5760640" cy="3384376"/>
          </a:xfrm>
          <a:prstGeom prst="snip2DiagRect">
            <a:avLst>
              <a:gd name="adj1" fmla="val 0"/>
              <a:gd name="adj2" fmla="val 9068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GPU</a:t>
            </a:r>
            <a:r>
              <a:rPr lang="zh-TW" altLang="en-US" dirty="0" smtClean="0"/>
              <a:t>，提升影像處理能力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079932"/>
            <a:ext cx="345915" cy="292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106" y="4098433"/>
            <a:ext cx="336519" cy="261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06440" y="1441108"/>
            <a:ext cx="51749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透過外接顯示卡執行硬體加速，有效降低 </a:t>
            </a:r>
            <a:r>
              <a:rPr lang="en-US" altLang="zh-TW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CPU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使用率。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56574" y="1897800"/>
            <a:ext cx="2359123" cy="2684042"/>
            <a:chOff x="2908688" y="2130380"/>
            <a:chExt cx="2546264" cy="2759152"/>
          </a:xfrm>
        </p:grpSpPr>
        <p:grpSp>
          <p:nvGrpSpPr>
            <p:cNvPr id="19" name="Group 18"/>
            <p:cNvGrpSpPr/>
            <p:nvPr/>
          </p:nvGrpSpPr>
          <p:grpSpPr>
            <a:xfrm>
              <a:off x="2908688" y="2130380"/>
              <a:ext cx="2546264" cy="2759152"/>
              <a:chOff x="3724119" y="2140287"/>
              <a:chExt cx="2546264" cy="275915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4119" y="2140287"/>
                <a:ext cx="2546264" cy="231521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4463532" y="4583049"/>
                <a:ext cx="1703640" cy="3163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GPU </a:t>
                </a:r>
                <a:r>
                  <a:rPr lang="zh-TW" altLang="en-US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連接</a:t>
                </a:r>
                <a:endParaRPr lang="en-US" altLang="zh-TW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3797366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502280" y="1897800"/>
            <a:ext cx="2444719" cy="2684041"/>
            <a:chOff x="6321291" y="2144386"/>
            <a:chExt cx="2592288" cy="2765656"/>
          </a:xfrm>
        </p:grpSpPr>
        <p:grpSp>
          <p:nvGrpSpPr>
            <p:cNvPr id="20" name="Group 19"/>
            <p:cNvGrpSpPr/>
            <p:nvPr/>
          </p:nvGrpSpPr>
          <p:grpSpPr>
            <a:xfrm>
              <a:off x="6321291" y="2144386"/>
              <a:ext cx="2592288" cy="2765656"/>
              <a:chOff x="6321291" y="2144386"/>
              <a:chExt cx="2592288" cy="276565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1291" y="2144386"/>
                <a:ext cx="2592288" cy="23152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6990819" y="4592906"/>
                <a:ext cx="1703640" cy="3171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GPU </a:t>
                </a:r>
                <a:r>
                  <a:rPr lang="zh-TW" altLang="en-US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連接</a:t>
                </a:r>
                <a:endParaRPr lang="en-US" altLang="zh-TW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7193462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706284" y="1275606"/>
            <a:ext cx="156146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支援 </a:t>
            </a:r>
            <a:r>
              <a:rPr lang="en-US" altLang="zh-TW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OpenGL,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</a:t>
            </a:r>
            <a:r>
              <a:rPr lang="en-US" altLang="zh-TW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DirectX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應用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9939" y="4414341"/>
            <a:ext cx="2473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+mj-lt"/>
              </a:rPr>
              <a:t>測試於 QNAP 實驗室，數據會因實際環境而有所不同</a:t>
            </a:r>
            <a:r>
              <a:rPr lang="en-US" sz="600" dirty="0" smtClean="0">
                <a:solidFill>
                  <a:schemeClr val="tx1"/>
                </a:solidFill>
                <a:latin typeface="+mj-lt"/>
              </a:rPr>
              <a:t>。</a:t>
            </a:r>
            <a:r>
              <a:rPr lang="en-US" sz="600" dirty="0">
                <a:solidFill>
                  <a:schemeClr val="tx1"/>
                </a:solidFill>
                <a:latin typeface="+mj-lt"/>
              </a:rPr>
              <a:t/>
            </a:r>
            <a:br>
              <a:rPr lang="en-US" sz="600" dirty="0">
                <a:solidFill>
                  <a:schemeClr val="tx1"/>
                </a:solidFill>
                <a:latin typeface="+mj-lt"/>
              </a:rPr>
            </a:br>
            <a:r>
              <a:rPr lang="en-US" sz="600" dirty="0" smtClean="0">
                <a:solidFill>
                  <a:schemeClr val="tx1"/>
                </a:solidFill>
                <a:latin typeface="+mj-lt"/>
              </a:rPr>
              <a:t>NAS：</a:t>
            </a:r>
            <a:r>
              <a:rPr lang="en-US" altLang="zh-TW" sz="600" dirty="0" smtClean="0">
                <a:solidFill>
                  <a:schemeClr val="tx1"/>
                </a:solidFill>
                <a:latin typeface="+mj-lt"/>
              </a:rPr>
              <a:t>TS-1277</a:t>
            </a:r>
            <a:r>
              <a:rPr lang="zh-TW" altLang="en-US" sz="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600" dirty="0" smtClean="0">
                <a:solidFill>
                  <a:schemeClr val="tx1"/>
                </a:solidFill>
                <a:latin typeface="+mj-lt"/>
              </a:rPr>
              <a:t>Ryzen</a:t>
            </a:r>
            <a:r>
              <a:rPr lang="zh-TW" altLang="en-US" sz="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600" dirty="0" smtClean="0">
                <a:solidFill>
                  <a:schemeClr val="tx1"/>
                </a:solidFill>
                <a:latin typeface="+mj-lt"/>
              </a:rPr>
              <a:t>1700</a:t>
            </a:r>
          </a:p>
          <a:p>
            <a:r>
              <a:rPr lang="en-US" sz="600" dirty="0" smtClean="0">
                <a:solidFill>
                  <a:schemeClr val="tx1"/>
                </a:solidFill>
                <a:latin typeface="+mj-lt"/>
              </a:rPr>
              <a:t>QTS 4.3.</a:t>
            </a:r>
            <a:r>
              <a:rPr lang="en-US" altLang="zh-TW" sz="600" dirty="0" smtClean="0">
                <a:solidFill>
                  <a:schemeClr val="tx1"/>
                </a:solidFill>
                <a:latin typeface="+mj-lt"/>
              </a:rPr>
              <a:t>4</a:t>
            </a:r>
            <a:r>
              <a:rPr lang="en-US" sz="6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altLang="zh-TW" sz="600" dirty="0" smtClean="0">
                <a:solidFill>
                  <a:schemeClr val="tx1"/>
                </a:solidFill>
                <a:latin typeface="+mj-lt"/>
              </a:rPr>
              <a:t>Seagate</a:t>
            </a:r>
            <a:r>
              <a:rPr lang="zh-TW" altLang="en-US" sz="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nl-NL" sz="600" dirty="0" smtClean="0">
                <a:solidFill>
                  <a:schemeClr val="tx1"/>
                </a:solidFill>
                <a:latin typeface="+mj-lt"/>
              </a:rPr>
              <a:t>ST4000VN0001</a:t>
            </a:r>
            <a:endParaRPr lang="en-US" sz="600" dirty="0">
              <a:solidFill>
                <a:schemeClr val="tx1"/>
              </a:solidFill>
              <a:latin typeface="+mj-lt"/>
            </a:endParaRPr>
          </a:p>
          <a:p>
            <a:r>
              <a:rPr lang="en-US" altLang="zh-TW" sz="600" dirty="0" err="1" smtClean="0">
                <a:solidFill>
                  <a:schemeClr val="tx1"/>
                </a:solidFill>
                <a:latin typeface="+mj-lt"/>
              </a:rPr>
              <a:t>nVIDIA</a:t>
            </a:r>
            <a:r>
              <a:rPr lang="zh-TW" altLang="en-US" sz="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600" dirty="0" smtClean="0">
                <a:solidFill>
                  <a:schemeClr val="tx1"/>
                </a:solidFill>
                <a:latin typeface="+mj-lt"/>
              </a:rPr>
              <a:t>GeForce</a:t>
            </a:r>
            <a:r>
              <a:rPr lang="zh-TW" altLang="en-US" sz="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600" dirty="0" smtClean="0">
                <a:solidFill>
                  <a:schemeClr val="tx1"/>
                </a:solidFill>
                <a:latin typeface="+mj-lt"/>
              </a:rPr>
              <a:t>GTX</a:t>
            </a:r>
            <a:r>
              <a:rPr lang="zh-TW" altLang="en-US" sz="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600" dirty="0" smtClean="0">
                <a:solidFill>
                  <a:schemeClr val="tx1"/>
                </a:solidFill>
                <a:latin typeface="+mj-lt"/>
              </a:rPr>
              <a:t>1060</a:t>
            </a:r>
            <a:r>
              <a:rPr lang="zh-TW" altLang="en-US" sz="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600" dirty="0" smtClean="0">
                <a:solidFill>
                  <a:schemeClr val="tx1"/>
                </a:solidFill>
                <a:latin typeface="+mj-lt"/>
              </a:rPr>
              <a:t>6GB</a:t>
            </a:r>
            <a:endParaRPr lang="nl-NL" sz="60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0" name="Picture 2" descr="C:\Users\user\Desktop\20170928_Virtualization Station 直播\無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30298" y="4238060"/>
            <a:ext cx="363784" cy="363031"/>
          </a:xfrm>
          <a:prstGeom prst="rect">
            <a:avLst/>
          </a:prstGeom>
          <a:noFill/>
        </p:spPr>
      </p:pic>
      <p:pic>
        <p:nvPicPr>
          <p:cNvPr id="2051" name="Picture 3" descr="C:\Users\user\Desktop\20170928_Virtualization Station 直播\有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07018" y="4235988"/>
            <a:ext cx="387510" cy="36717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" y="1807648"/>
            <a:ext cx="2298391" cy="22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TW" altLang="en-US" dirty="0" smtClean="0"/>
              <a:t>實際演示</a:t>
            </a:r>
            <a:endParaRPr lang="en-US" dirty="0"/>
          </a:p>
        </p:txBody>
      </p:sp>
      <p:sp>
        <p:nvSpPr>
          <p:cNvPr id="5" name="TextBox 11"/>
          <p:cNvSpPr txBox="1"/>
          <p:nvPr/>
        </p:nvSpPr>
        <p:spPr>
          <a:xfrm>
            <a:off x="1130589" y="1353613"/>
            <a:ext cx="2793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Virtualization</a:t>
            </a:r>
            <a:r>
              <a:rPr lang="zh-TW" altLang="en-US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Station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5"/>
          <a:stretch/>
        </p:blipFill>
        <p:spPr>
          <a:xfrm>
            <a:off x="1000100" y="2571750"/>
            <a:ext cx="2487719" cy="190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2357436"/>
            <a:ext cx="3395536" cy="2563669"/>
          </a:xfrm>
          <a:prstGeom prst="rect">
            <a:avLst/>
          </a:prstGeom>
        </p:spPr>
      </p:pic>
      <p:sp>
        <p:nvSpPr>
          <p:cNvPr id="9" name="TextBox 11"/>
          <p:cNvSpPr txBox="1"/>
          <p:nvPr/>
        </p:nvSpPr>
        <p:spPr>
          <a:xfrm>
            <a:off x="4427984" y="1347614"/>
            <a:ext cx="485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MSI</a:t>
            </a:r>
            <a:r>
              <a:rPr lang="zh-TW" altLang="en-US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GeForce</a:t>
            </a:r>
            <a:r>
              <a:rPr lang="en-US" altLang="zh-TW" sz="2000" b="1" dirty="0" smtClean="0">
                <a:solidFill>
                  <a:srgbClr val="3773E3"/>
                </a:solidFill>
                <a:latin typeface="Myriad Pro" pitchFamily="34" charset="0"/>
                <a:ea typeface="AR GothicKR Bold" pitchFamily="50" charset="-127"/>
              </a:rPr>
              <a:t>®</a:t>
            </a:r>
            <a:r>
              <a:rPr lang="zh-TW" altLang="en-US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GTX</a:t>
            </a:r>
            <a:r>
              <a:rPr lang="zh-TW" altLang="en-US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1060</a:t>
            </a:r>
            <a:r>
              <a:rPr lang="zh-TW" altLang="en-US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6GT</a:t>
            </a:r>
            <a:r>
              <a:rPr lang="zh-TW" altLang="en-US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OCV1</a:t>
            </a:r>
          </a:p>
        </p:txBody>
      </p:sp>
      <p:sp>
        <p:nvSpPr>
          <p:cNvPr id="10" name="文字版面配置區 4"/>
          <p:cNvSpPr txBox="1">
            <a:spLocks/>
          </p:cNvSpPr>
          <p:nvPr/>
        </p:nvSpPr>
        <p:spPr>
          <a:xfrm>
            <a:off x="4429124" y="1714494"/>
            <a:ext cx="4178174" cy="7682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處理單元：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NVIDIA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itchFamily="34" charset="0"/>
                <a:ea typeface="微軟正黑體" pitchFamily="34" charset="-120"/>
                <a:cs typeface="Verdana"/>
                <a:sym typeface="Verdana"/>
              </a:rPr>
              <a:t>®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GeForce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itchFamily="34" charset="0"/>
                <a:ea typeface="微軟正黑體" pitchFamily="34" charset="-120"/>
                <a:cs typeface="Verdana"/>
                <a:sym typeface="Verdana"/>
              </a:rPr>
              <a:t>®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GTX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1060</a:t>
            </a:r>
          </a:p>
          <a:p>
            <a:pPr lvl="0"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核心時脈：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1759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MHz/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1544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MHz</a:t>
            </a:r>
          </a:p>
          <a:p>
            <a:pPr lvl="0"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記憶體：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6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GB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GDDR5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(192-bit)</a:t>
            </a:r>
          </a:p>
        </p:txBody>
      </p:sp>
      <p:sp>
        <p:nvSpPr>
          <p:cNvPr id="11" name="文字版面配置區 4"/>
          <p:cNvSpPr txBox="1">
            <a:spLocks/>
          </p:cNvSpPr>
          <p:nvPr/>
        </p:nvSpPr>
        <p:spPr>
          <a:xfrm>
            <a:off x="1115616" y="1724697"/>
            <a:ext cx="2807722" cy="7682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機種：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TVS-882-i5-16GB</a:t>
            </a:r>
          </a:p>
          <a:p>
            <a:pPr lvl="0"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韌體：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QTS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4.3.3.0299</a:t>
            </a:r>
          </a:p>
          <a:p>
            <a:pPr lvl="0"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虛擬機作業系統：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Windows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10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64-bit</a:t>
            </a:r>
          </a:p>
        </p:txBody>
      </p:sp>
      <p:pic>
        <p:nvPicPr>
          <p:cNvPr id="6146" name="Picture 2" descr="C:\Users\user\Desktop\20170928_Virtualization Station 直播\Virtualization Stati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1275606"/>
            <a:ext cx="503953" cy="5032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178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桌面操作，直接、簡單、快速</a:t>
            </a:r>
            <a:endParaRPr lang="en-US" dirty="0"/>
          </a:p>
        </p:txBody>
      </p:sp>
      <p:grpSp>
        <p:nvGrpSpPr>
          <p:cNvPr id="19" name="Group 3"/>
          <p:cNvGrpSpPr/>
          <p:nvPr/>
        </p:nvGrpSpPr>
        <p:grpSpPr>
          <a:xfrm>
            <a:off x="882491" y="1404590"/>
            <a:ext cx="4392488" cy="1383184"/>
            <a:chOff x="4355976" y="1218271"/>
            <a:chExt cx="4392488" cy="1383184"/>
          </a:xfrm>
        </p:grpSpPr>
        <p:sp>
          <p:nvSpPr>
            <p:cNvPr id="20" name="Shape 83"/>
            <p:cNvSpPr/>
            <p:nvPr/>
          </p:nvSpPr>
          <p:spPr>
            <a:xfrm>
              <a:off x="4355976" y="121827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TextBox 11"/>
            <p:cNvSpPr txBox="1"/>
            <p:nvPr/>
          </p:nvSpPr>
          <p:spPr>
            <a:xfrm>
              <a:off x="4536941" y="1375796"/>
              <a:ext cx="1636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u="sng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環境</a:t>
              </a:r>
              <a:r>
                <a:rPr lang="zh-TW" altLang="en-US" sz="2200" b="1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設定</a:t>
              </a:r>
              <a:endParaRPr lang="en-US" altLang="zh-TW" sz="2200" b="1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" name="文字版面配置區 4"/>
            <p:cNvSpPr txBox="1">
              <a:spLocks/>
            </p:cNvSpPr>
            <p:nvPr/>
          </p:nvSpPr>
          <p:spPr>
            <a:xfrm>
              <a:off x="4570290" y="1833174"/>
              <a:ext cx="4178174" cy="768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多種網路模式應用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  <a:p>
              <a:pPr marL="114300">
                <a:spcBef>
                  <a:spcPts val="600"/>
                </a:spcBef>
                <a:buClr>
                  <a:schemeClr val="dk2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zh-TW" altLang="en-US" sz="1600" dirty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不停機備份、線上還原快照</a:t>
              </a:r>
              <a:endParaRPr lang="zh-TW" altLang="en-US" sz="1600" dirty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23" name="Group 17"/>
          <p:cNvGrpSpPr/>
          <p:nvPr/>
        </p:nvGrpSpPr>
        <p:grpSpPr>
          <a:xfrm>
            <a:off x="4622448" y="3026685"/>
            <a:ext cx="3837984" cy="1575081"/>
            <a:chOff x="4355976" y="2860273"/>
            <a:chExt cx="3837984" cy="1575081"/>
          </a:xfrm>
        </p:grpSpPr>
        <p:sp>
          <p:nvSpPr>
            <p:cNvPr id="24" name="TextBox 11"/>
            <p:cNvSpPr txBox="1"/>
            <p:nvPr/>
          </p:nvSpPr>
          <p:spPr>
            <a:xfrm>
              <a:off x="4536942" y="3017366"/>
              <a:ext cx="20728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200" b="1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虛擬機</a:t>
              </a:r>
              <a:r>
                <a:rPr lang="zh-TW" altLang="en-US" sz="2400" b="1" u="sng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效能</a:t>
              </a:r>
              <a:endParaRPr lang="en-US" altLang="zh-TW" sz="2400" b="1" u="sng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5" name="文字版面配置區 4"/>
            <p:cNvSpPr txBox="1">
              <a:spLocks/>
            </p:cNvSpPr>
            <p:nvPr/>
          </p:nvSpPr>
          <p:spPr>
            <a:xfrm>
              <a:off x="4624340" y="3435222"/>
              <a:ext cx="356962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I/O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傳輸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同時運作的虛擬機數量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  <p:sp>
          <p:nvSpPr>
            <p:cNvPr id="26" name="Shape 83"/>
            <p:cNvSpPr/>
            <p:nvPr/>
          </p:nvSpPr>
          <p:spPr>
            <a:xfrm>
              <a:off x="4355976" y="2860273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roup 16"/>
          <p:cNvGrpSpPr/>
          <p:nvPr/>
        </p:nvGrpSpPr>
        <p:grpSpPr>
          <a:xfrm>
            <a:off x="4614324" y="1404347"/>
            <a:ext cx="4206148" cy="1599451"/>
            <a:chOff x="500034" y="2859841"/>
            <a:chExt cx="4206148" cy="1599451"/>
          </a:xfrm>
        </p:grpSpPr>
        <p:sp>
          <p:nvSpPr>
            <p:cNvPr id="32" name="Shape 83"/>
            <p:cNvSpPr/>
            <p:nvPr/>
          </p:nvSpPr>
          <p:spPr>
            <a:xfrm>
              <a:off x="500034" y="285984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TextBox 11"/>
            <p:cNvSpPr txBox="1"/>
            <p:nvPr/>
          </p:nvSpPr>
          <p:spPr>
            <a:xfrm>
              <a:off x="681000" y="3017366"/>
              <a:ext cx="1586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u="sng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GPU</a:t>
              </a:r>
              <a:r>
                <a:rPr lang="zh-TW" altLang="en-US" sz="2400" b="1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200" b="1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應用</a:t>
              </a:r>
              <a:endParaRPr lang="en-US" altLang="zh-TW" sz="2200" b="1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4" name="文字版面配置區 4"/>
            <p:cNvSpPr txBox="1">
              <a:spLocks/>
            </p:cNvSpPr>
            <p:nvPr/>
          </p:nvSpPr>
          <p:spPr>
            <a:xfrm>
              <a:off x="714348" y="3459160"/>
              <a:ext cx="3991834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應用程式需求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OpenGL,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Direct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X</a:t>
              </a: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支援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AMD,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NVIDIA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外接顯示卡 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36" name="Group 2"/>
          <p:cNvGrpSpPr/>
          <p:nvPr/>
        </p:nvGrpSpPr>
        <p:grpSpPr>
          <a:xfrm>
            <a:off x="882491" y="3026685"/>
            <a:ext cx="3617501" cy="1583061"/>
            <a:chOff x="500034" y="1214428"/>
            <a:chExt cx="3617501" cy="1583061"/>
          </a:xfrm>
        </p:grpSpPr>
        <p:sp>
          <p:nvSpPr>
            <p:cNvPr id="37" name="Shape 83"/>
            <p:cNvSpPr/>
            <p:nvPr/>
          </p:nvSpPr>
          <p:spPr>
            <a:xfrm>
              <a:off x="500034" y="1214428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TextBox 11"/>
            <p:cNvSpPr txBox="1"/>
            <p:nvPr/>
          </p:nvSpPr>
          <p:spPr>
            <a:xfrm>
              <a:off x="673157" y="1338146"/>
              <a:ext cx="2508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2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虛擬機</a:t>
              </a:r>
              <a:r>
                <a:rPr lang="zh-TW" altLang="en-US" sz="2400" b="1" u="sng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桌面操作</a:t>
              </a:r>
              <a:endParaRPr lang="en-US" altLang="zh-TW" sz="2400" b="1" u="sng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9" name="文字版面配置區 4"/>
            <p:cNvSpPr txBox="1">
              <a:spLocks/>
            </p:cNvSpPr>
            <p:nvPr/>
          </p:nvSpPr>
          <p:spPr>
            <a:xfrm>
              <a:off x="706505" y="1797357"/>
              <a:ext cx="341103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瀏覽器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多功能工具列</a:t>
              </a:r>
              <a:endParaRPr lang="en-US" altLang="zh-TW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HDMI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直輸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QVM</a:t>
              </a: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搭配遠端連線軟體 </a:t>
              </a:r>
              <a:endParaRPr lang="en-US" altLang="zh-TW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16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1571618"/>
            <a:ext cx="9144000" cy="3071834"/>
          </a:xfrm>
          <a:prstGeom prst="rect">
            <a:avLst/>
          </a:prstGeom>
          <a:solidFill>
            <a:srgbClr val="CCE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五邊形 34"/>
          <p:cNvSpPr/>
          <p:nvPr/>
        </p:nvSpPr>
        <p:spPr>
          <a:xfrm rot="10800000">
            <a:off x="6286512" y="1357304"/>
            <a:ext cx="1928826" cy="50006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＞形箭號 35"/>
          <p:cNvSpPr/>
          <p:nvPr/>
        </p:nvSpPr>
        <p:spPr>
          <a:xfrm rot="10800000">
            <a:off x="6215074" y="1357304"/>
            <a:ext cx="428628" cy="500066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 rot="10800000">
            <a:off x="8072462" y="1357304"/>
            <a:ext cx="1071538" cy="50006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411001"/>
            <a:ext cx="8786873" cy="660551"/>
          </a:xfrm>
        </p:spPr>
        <p:txBody>
          <a:bodyPr/>
          <a:lstStyle/>
          <a:p>
            <a:r>
              <a:rPr lang="zh-TW" altLang="en-US" dirty="0"/>
              <a:t>網頁直接操作、</a:t>
            </a:r>
            <a:r>
              <a:rPr lang="en-US" altLang="zh-TW" dirty="0"/>
              <a:t>HDMI</a:t>
            </a:r>
            <a:r>
              <a:rPr lang="zh-TW" altLang="en-US" dirty="0"/>
              <a:t> 直送</a:t>
            </a:r>
            <a:endParaRPr lang="zh-TW" altLang="en-US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0826" y="1428742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HDMI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本地輸出</a:t>
            </a:r>
            <a:endParaRPr 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五邊形 27"/>
          <p:cNvSpPr/>
          <p:nvPr/>
        </p:nvSpPr>
        <p:spPr>
          <a:xfrm>
            <a:off x="1000100" y="1357304"/>
            <a:ext cx="1857388" cy="50006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＞形箭號 29"/>
          <p:cNvSpPr/>
          <p:nvPr/>
        </p:nvSpPr>
        <p:spPr>
          <a:xfrm>
            <a:off x="2428860" y="1357304"/>
            <a:ext cx="428628" cy="500066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1357304"/>
            <a:ext cx="1071538" cy="50006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/>
          <p:cNvSpPr txBox="1"/>
          <p:nvPr/>
        </p:nvSpPr>
        <p:spPr>
          <a:xfrm>
            <a:off x="785786" y="142874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網頁遠端操作</a:t>
            </a:r>
            <a:endParaRPr 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" name="＞形箭號 40"/>
          <p:cNvSpPr/>
          <p:nvPr/>
        </p:nvSpPr>
        <p:spPr>
          <a:xfrm>
            <a:off x="2786050" y="1357304"/>
            <a:ext cx="428628" cy="500066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2" name="＞形箭號 41"/>
          <p:cNvSpPr/>
          <p:nvPr/>
        </p:nvSpPr>
        <p:spPr>
          <a:xfrm rot="10800000">
            <a:off x="5857884" y="1357304"/>
            <a:ext cx="428628" cy="500066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7" name="橢圓 46"/>
          <p:cNvSpPr/>
          <p:nvPr/>
        </p:nvSpPr>
        <p:spPr>
          <a:xfrm>
            <a:off x="4370477" y="2141907"/>
            <a:ext cx="2145739" cy="2145739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6" name="橢圓 45"/>
          <p:cNvSpPr/>
          <p:nvPr/>
        </p:nvSpPr>
        <p:spPr>
          <a:xfrm>
            <a:off x="2642285" y="2154203"/>
            <a:ext cx="2145739" cy="2145739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059832" y="3298573"/>
            <a:ext cx="1273270" cy="569321"/>
            <a:chOff x="3082706" y="3298573"/>
            <a:chExt cx="1273270" cy="569321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2706" y="3302084"/>
              <a:ext cx="261487" cy="264043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8305" y="3324240"/>
              <a:ext cx="252854" cy="247301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5271" y="3298573"/>
              <a:ext cx="283338" cy="286109"/>
            </a:xfrm>
            <a:prstGeom prst="rect">
              <a:avLst/>
            </a:prstGeom>
          </p:spPr>
        </p:pic>
        <p:pic>
          <p:nvPicPr>
            <p:cNvPr id="57" name="Picture 2" descr="http://www.mirrorlink.com/sites/default/files/pictures/realvnc-logo-rgb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34416" y="3616265"/>
              <a:ext cx="217609" cy="200103"/>
            </a:xfrm>
            <a:prstGeom prst="rect">
              <a:avLst/>
            </a:prstGeom>
            <a:noFill/>
          </p:spPr>
        </p:pic>
        <p:pic>
          <p:nvPicPr>
            <p:cNvPr id="58" name="Picture 4" descr="http://upload.wikimedia.org/wikipedia/commons/7/78/UltraVNC_Icon_green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50083" y="3622787"/>
              <a:ext cx="231018" cy="230249"/>
            </a:xfrm>
            <a:prstGeom prst="rect">
              <a:avLst/>
            </a:prstGeom>
            <a:noFill/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6088" y="3615973"/>
              <a:ext cx="232927" cy="235204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85818" y="3595095"/>
              <a:ext cx="270158" cy="272799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4844" y="3254888"/>
            <a:ext cx="787398" cy="722170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2915816" y="2571750"/>
            <a:ext cx="1504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網頁瀏覽器、</a:t>
            </a:r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遠端連線軟體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572000" y="2563039"/>
            <a:ext cx="1698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接上鍵盤、滑鼠直接使用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 descr="C:\Users\user\Desktop\20170928_Virtualization Station 直播\p13-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7504" y="2283718"/>
            <a:ext cx="2840490" cy="1802518"/>
          </a:xfrm>
          <a:prstGeom prst="rect">
            <a:avLst/>
          </a:prstGeom>
          <a:noFill/>
        </p:spPr>
      </p:pic>
      <p:pic>
        <p:nvPicPr>
          <p:cNvPr id="1027" name="Picture 3" descr="C:\Users\user\Desktop\20170928_Virtualization Station 直播\p13-2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00192" y="2499742"/>
            <a:ext cx="2550651" cy="1399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69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多功能網頁工具列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911"/>
          <a:stretch/>
        </p:blipFill>
        <p:spPr>
          <a:xfrm>
            <a:off x="4163168" y="1297911"/>
            <a:ext cx="4670545" cy="3161085"/>
          </a:xfrm>
          <a:prstGeom prst="rect">
            <a:avLst/>
          </a:prstGeom>
        </p:spPr>
      </p:pic>
      <p:sp>
        <p:nvSpPr>
          <p:cNvPr id="9" name="文字版面配置區 4"/>
          <p:cNvSpPr txBox="1">
            <a:spLocks/>
          </p:cNvSpPr>
          <p:nvPr/>
        </p:nvSpPr>
        <p:spPr>
          <a:xfrm>
            <a:off x="971600" y="1523778"/>
            <a:ext cx="1251980" cy="408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114300" lvl="0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zh-TW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操作管理</a:t>
            </a:r>
            <a:endParaRPr lang="en-US" altLang="zh-TW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10" name="文字版面配置區 4"/>
          <p:cNvSpPr txBox="1">
            <a:spLocks/>
          </p:cNvSpPr>
          <p:nvPr/>
        </p:nvSpPr>
        <p:spPr>
          <a:xfrm>
            <a:off x="981508" y="2288347"/>
            <a:ext cx="1251980" cy="408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114300" lvl="0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zh-TW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功能鍵盤</a:t>
            </a:r>
            <a:endParaRPr lang="en-US" altLang="zh-TW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11" name="文字版面配置區 4"/>
          <p:cNvSpPr txBox="1">
            <a:spLocks/>
          </p:cNvSpPr>
          <p:nvPr/>
        </p:nvSpPr>
        <p:spPr>
          <a:xfrm>
            <a:off x="971600" y="3027546"/>
            <a:ext cx="1440160" cy="408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114300" lvl="0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zh-TW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虛擬機設定</a:t>
            </a:r>
            <a:endParaRPr lang="en-US" altLang="zh-TW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12" name="文字版面配置區 4"/>
          <p:cNvSpPr txBox="1">
            <a:spLocks/>
          </p:cNvSpPr>
          <p:nvPr/>
        </p:nvSpPr>
        <p:spPr>
          <a:xfrm>
            <a:off x="971600" y="3867894"/>
            <a:ext cx="1080120" cy="408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114300" lvl="0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zh-TW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顯示</a:t>
            </a:r>
            <a:endParaRPr lang="en-US" altLang="zh-TW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297912"/>
            <a:ext cx="1535384" cy="3161085"/>
          </a:xfrm>
          <a:prstGeom prst="rect">
            <a:avLst/>
          </a:prstGeom>
        </p:spPr>
      </p:pic>
      <p:pic>
        <p:nvPicPr>
          <p:cNvPr id="7170" name="Picture 2" descr="C:\Users\user\Desktop\20170928_Virtualization Station 直播\p14-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3795886"/>
            <a:ext cx="655053" cy="605359"/>
          </a:xfrm>
          <a:prstGeom prst="rect">
            <a:avLst/>
          </a:prstGeom>
          <a:noFill/>
        </p:spPr>
      </p:pic>
      <p:pic>
        <p:nvPicPr>
          <p:cNvPr id="7171" name="Picture 3" descr="C:\Users\user\Desktop\20170928_Virtualization Station 直播\p14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630" y="1462335"/>
            <a:ext cx="606865" cy="605359"/>
          </a:xfrm>
          <a:prstGeom prst="rect">
            <a:avLst/>
          </a:prstGeom>
          <a:noFill/>
        </p:spPr>
      </p:pic>
      <p:pic>
        <p:nvPicPr>
          <p:cNvPr id="7172" name="Picture 4" descr="C:\Users\user\Desktop\20170928_Virtualization Station 直播\p14-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2853" y="2328530"/>
            <a:ext cx="620418" cy="381738"/>
          </a:xfrm>
          <a:prstGeom prst="rect">
            <a:avLst/>
          </a:prstGeom>
          <a:noFill/>
        </p:spPr>
      </p:pic>
      <p:pic>
        <p:nvPicPr>
          <p:cNvPr id="7173" name="Picture 5" descr="C:\Users\user\Desktop\20170928_Virtualization Station 直播\p14-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0336" y="2971104"/>
            <a:ext cx="565453" cy="563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739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桌面操作 </a:t>
            </a:r>
            <a:r>
              <a:rPr lang="en-US" altLang="zh-TW" dirty="0" smtClean="0"/>
              <a:t>-</a:t>
            </a:r>
            <a:r>
              <a:rPr lang="zh-TW" altLang="en-US" dirty="0" smtClean="0"/>
              <a:t> 友商比較</a:t>
            </a:r>
            <a:endParaRPr lang="en-US" dirty="0"/>
          </a:p>
        </p:txBody>
      </p:sp>
      <p:sp>
        <p:nvSpPr>
          <p:cNvPr id="8" name="TextBox 11"/>
          <p:cNvSpPr txBox="1"/>
          <p:nvPr/>
        </p:nvSpPr>
        <p:spPr>
          <a:xfrm>
            <a:off x="755576" y="3425428"/>
            <a:ext cx="2173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Virtualization</a:t>
            </a:r>
          </a:p>
          <a:p>
            <a:pPr algn="ctr"/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Station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48064" y="3425428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Virtual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Machine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0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Manager</a:t>
            </a:r>
          </a:p>
        </p:txBody>
      </p:sp>
      <p:pic>
        <p:nvPicPr>
          <p:cNvPr id="12" name="Picture 3" descr="C:\Users\user\Desktop\20170928_Virtualization Station 直播\Virtualization Stat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1437" y="1928808"/>
            <a:ext cx="1410726" cy="1408710"/>
          </a:xfrm>
          <a:prstGeom prst="rect">
            <a:avLst/>
          </a:prstGeom>
          <a:noFill/>
        </p:spPr>
      </p:pic>
      <p:pic>
        <p:nvPicPr>
          <p:cNvPr id="10" name="Picture 2" descr="C:\Users\user\Desktop\20170928_Virtualization Station 直播\v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5816" y="1347614"/>
            <a:ext cx="2808312" cy="3270423"/>
          </a:xfrm>
          <a:prstGeom prst="rect">
            <a:avLst/>
          </a:prstGeom>
          <a:noFill/>
        </p:spPr>
      </p:pic>
      <p:pic>
        <p:nvPicPr>
          <p:cNvPr id="1026" name="Picture 2" descr="C:\Users\user\Desktop\20170928_Virtualization Station 直播\Links\vm 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176" y="2083095"/>
            <a:ext cx="981075" cy="1100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932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效能，部署應用程式的關鍵選擇</a:t>
            </a:r>
            <a:endParaRPr lang="en-US" dirty="0"/>
          </a:p>
        </p:txBody>
      </p:sp>
      <p:grpSp>
        <p:nvGrpSpPr>
          <p:cNvPr id="19" name="Group 3"/>
          <p:cNvGrpSpPr/>
          <p:nvPr/>
        </p:nvGrpSpPr>
        <p:grpSpPr>
          <a:xfrm>
            <a:off x="882491" y="1404590"/>
            <a:ext cx="4392488" cy="1383184"/>
            <a:chOff x="4355976" y="1218271"/>
            <a:chExt cx="4392488" cy="1383184"/>
          </a:xfrm>
        </p:grpSpPr>
        <p:sp>
          <p:nvSpPr>
            <p:cNvPr id="20" name="Shape 83"/>
            <p:cNvSpPr/>
            <p:nvPr/>
          </p:nvSpPr>
          <p:spPr>
            <a:xfrm>
              <a:off x="4355976" y="121827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TextBox 11"/>
            <p:cNvSpPr txBox="1"/>
            <p:nvPr/>
          </p:nvSpPr>
          <p:spPr>
            <a:xfrm>
              <a:off x="4536941" y="1375796"/>
              <a:ext cx="1636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u="sng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環境</a:t>
              </a:r>
              <a:r>
                <a:rPr lang="zh-TW" altLang="en-US" sz="2200" b="1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設定</a:t>
              </a:r>
              <a:endParaRPr lang="en-US" altLang="zh-TW" sz="2200" b="1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" name="文字版面配置區 4"/>
            <p:cNvSpPr txBox="1">
              <a:spLocks/>
            </p:cNvSpPr>
            <p:nvPr/>
          </p:nvSpPr>
          <p:spPr>
            <a:xfrm>
              <a:off x="4570290" y="1833174"/>
              <a:ext cx="4178174" cy="768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多種網路模式應用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  <a:p>
              <a:pPr marL="114300">
                <a:spcBef>
                  <a:spcPts val="600"/>
                </a:spcBef>
                <a:buClr>
                  <a:schemeClr val="dk2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zh-TW" altLang="en-US" sz="1600" dirty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不停機備份、線上還原快照</a:t>
              </a:r>
              <a:endParaRPr lang="zh-TW" altLang="en-US" sz="1600" dirty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23" name="Group 2"/>
          <p:cNvGrpSpPr/>
          <p:nvPr/>
        </p:nvGrpSpPr>
        <p:grpSpPr>
          <a:xfrm>
            <a:off x="882491" y="3026685"/>
            <a:ext cx="3617501" cy="1583061"/>
            <a:chOff x="500034" y="1214428"/>
            <a:chExt cx="3617501" cy="1583061"/>
          </a:xfrm>
        </p:grpSpPr>
        <p:sp>
          <p:nvSpPr>
            <p:cNvPr id="24" name="Shape 83"/>
            <p:cNvSpPr/>
            <p:nvPr/>
          </p:nvSpPr>
          <p:spPr>
            <a:xfrm>
              <a:off x="500034" y="1214428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TextBox 11"/>
            <p:cNvSpPr txBox="1"/>
            <p:nvPr/>
          </p:nvSpPr>
          <p:spPr>
            <a:xfrm>
              <a:off x="673157" y="1338146"/>
              <a:ext cx="2508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200" b="1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虛擬機</a:t>
              </a:r>
              <a:r>
                <a:rPr lang="zh-TW" altLang="en-US" sz="2400" b="1" u="sng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桌面操作</a:t>
              </a:r>
              <a:endParaRPr lang="en-US" altLang="zh-TW" sz="2400" b="1" u="sng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文字版面配置區 4"/>
            <p:cNvSpPr txBox="1">
              <a:spLocks/>
            </p:cNvSpPr>
            <p:nvPr/>
          </p:nvSpPr>
          <p:spPr>
            <a:xfrm>
              <a:off x="706505" y="1797357"/>
              <a:ext cx="341103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瀏覽器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多功能工具列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HDMI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直輸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QVM</a:t>
              </a: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搭配遠端連線軟體 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27" name="Group 16"/>
          <p:cNvGrpSpPr/>
          <p:nvPr/>
        </p:nvGrpSpPr>
        <p:grpSpPr>
          <a:xfrm>
            <a:off x="4614324" y="1404347"/>
            <a:ext cx="4206148" cy="1599451"/>
            <a:chOff x="500034" y="2859841"/>
            <a:chExt cx="4206148" cy="1599451"/>
          </a:xfrm>
        </p:grpSpPr>
        <p:sp>
          <p:nvSpPr>
            <p:cNvPr id="28" name="Shape 83"/>
            <p:cNvSpPr/>
            <p:nvPr/>
          </p:nvSpPr>
          <p:spPr>
            <a:xfrm>
              <a:off x="500034" y="285984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TextBox 11"/>
            <p:cNvSpPr txBox="1"/>
            <p:nvPr/>
          </p:nvSpPr>
          <p:spPr>
            <a:xfrm>
              <a:off x="681000" y="3017366"/>
              <a:ext cx="1586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u="sng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GPU</a:t>
              </a:r>
              <a:r>
                <a:rPr lang="zh-TW" altLang="en-US" sz="2400" b="1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200" b="1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應用</a:t>
              </a:r>
              <a:endParaRPr lang="en-US" altLang="zh-TW" sz="2200" b="1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0" name="文字版面配置區 4"/>
            <p:cNvSpPr txBox="1">
              <a:spLocks/>
            </p:cNvSpPr>
            <p:nvPr/>
          </p:nvSpPr>
          <p:spPr>
            <a:xfrm>
              <a:off x="714348" y="3459160"/>
              <a:ext cx="3991834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應用程式需求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OpenGL,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Direct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X</a:t>
              </a: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支援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AMD,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NVIDIA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外接顯示卡 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31" name="Group 17"/>
          <p:cNvGrpSpPr/>
          <p:nvPr/>
        </p:nvGrpSpPr>
        <p:grpSpPr>
          <a:xfrm>
            <a:off x="4622448" y="3026685"/>
            <a:ext cx="3837984" cy="1575081"/>
            <a:chOff x="4355976" y="2860273"/>
            <a:chExt cx="3837984" cy="1575081"/>
          </a:xfrm>
        </p:grpSpPr>
        <p:sp>
          <p:nvSpPr>
            <p:cNvPr id="32" name="TextBox 11"/>
            <p:cNvSpPr txBox="1"/>
            <p:nvPr/>
          </p:nvSpPr>
          <p:spPr>
            <a:xfrm>
              <a:off x="4536942" y="3017366"/>
              <a:ext cx="20728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2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虛擬機</a:t>
              </a:r>
              <a:r>
                <a:rPr lang="zh-TW" altLang="en-US" sz="2400" b="1" u="sng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效能</a:t>
              </a:r>
              <a:endParaRPr lang="en-US" altLang="zh-TW" sz="2400" b="1" u="sng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3" name="文字版面配置區 4"/>
            <p:cNvSpPr txBox="1">
              <a:spLocks/>
            </p:cNvSpPr>
            <p:nvPr/>
          </p:nvSpPr>
          <p:spPr>
            <a:xfrm>
              <a:off x="4624340" y="3435222"/>
              <a:ext cx="356962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I/O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傳輸</a:t>
              </a:r>
              <a:endParaRPr lang="en-US" altLang="zh-TW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同時運作的虛擬機數量</a:t>
              </a:r>
              <a:endParaRPr lang="en-US" altLang="zh-TW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  <p:sp>
          <p:nvSpPr>
            <p:cNvPr id="34" name="Shape 83"/>
            <p:cNvSpPr/>
            <p:nvPr/>
          </p:nvSpPr>
          <p:spPr>
            <a:xfrm>
              <a:off x="4355976" y="2860273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50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20170928_Virtualization Station 直播\p17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9238" y="1351956"/>
            <a:ext cx="1510007" cy="1519727"/>
          </a:xfrm>
          <a:prstGeom prst="rect">
            <a:avLst/>
          </a:prstGeom>
          <a:noFill/>
        </p:spPr>
      </p:pic>
      <p:pic>
        <p:nvPicPr>
          <p:cNvPr id="10243" name="Picture 3" descr="C:\Users\user\Desktop\20170928_Virtualization Station 直播\p17-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8417" y="1351956"/>
            <a:ext cx="1510007" cy="1519727"/>
          </a:xfrm>
          <a:prstGeom prst="rect">
            <a:avLst/>
          </a:prstGeom>
          <a:noFill/>
        </p:spPr>
      </p:pic>
      <p:pic>
        <p:nvPicPr>
          <p:cNvPr id="10244" name="Picture 4" descr="C:\Users\user\Desktop\20170928_Virtualization Station 直播\p17-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2747" y="1351956"/>
            <a:ext cx="1512168" cy="1519728"/>
          </a:xfrm>
          <a:prstGeom prst="rect">
            <a:avLst/>
          </a:prstGeom>
          <a:noFill/>
        </p:spPr>
      </p:pic>
      <p:pic>
        <p:nvPicPr>
          <p:cNvPr id="10245" name="Picture 5" descr="C:\Users\user\Desktop\20170928_Virtualization Station 直播\p17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568" y="1351956"/>
            <a:ext cx="1512168" cy="15197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虛擬機效能？那些必須考量？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895" y="2996436"/>
            <a:ext cx="1668012" cy="361806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/>
              <a:t> </a:t>
            </a:r>
            <a:r>
              <a:rPr lang="en-US" altLang="zh-TW" b="1" dirty="0" smtClean="0"/>
              <a:t>CPU</a:t>
            </a:r>
            <a:r>
              <a:rPr lang="zh-TW" altLang="en-US" b="1" dirty="0" smtClean="0"/>
              <a:t> 處理器</a:t>
            </a:r>
            <a:endParaRPr lang="en-US" altLang="zh-TW" b="1" dirty="0" smtClean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699792" y="2979735"/>
            <a:ext cx="1668012" cy="10592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zh-TW" altLang="en-US" b="1" dirty="0" smtClean="0"/>
              <a:t>記憶體效能</a:t>
            </a:r>
            <a:endParaRPr lang="en-US" altLang="zh-TW" b="1" dirty="0" smtClean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781805" y="2957170"/>
            <a:ext cx="1668012" cy="10592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zh-TW" altLang="en-US" b="1" dirty="0" smtClean="0"/>
              <a:t>硬碟 </a:t>
            </a:r>
            <a:r>
              <a:rPr lang="en-US" altLang="zh-TW" b="1" dirty="0" smtClean="0"/>
              <a:t>I/O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6945734" y="2931790"/>
            <a:ext cx="1668012" cy="4050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zh-TW" altLang="en-US" b="1" dirty="0" smtClean="0"/>
              <a:t>網路 </a:t>
            </a:r>
            <a:r>
              <a:rPr lang="en-US" altLang="zh-TW" b="1" dirty="0" smtClean="0"/>
              <a:t>I/O</a:t>
            </a:r>
          </a:p>
          <a:p>
            <a:endParaRPr lang="en-US" dirty="0"/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55716" y="3384723"/>
            <a:ext cx="2532108" cy="10592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155575">
              <a:lnSpc>
                <a:spcPct val="100000"/>
              </a:lnSpc>
              <a:buClrTx/>
              <a:buSzTx/>
            </a:pPr>
            <a:r>
              <a:rPr lang="zh-TW" altLang="en-US" sz="1400" dirty="0" smtClean="0"/>
              <a:t>單、多核處理效能</a:t>
            </a:r>
            <a:endParaRPr lang="en-US" altLang="zh-TW" sz="1400" dirty="0"/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zh-TW" altLang="en-US" sz="1400" dirty="0" smtClean="0"/>
              <a:t>虛擬核心數配置</a:t>
            </a:r>
            <a:endParaRPr lang="en-US" altLang="zh-TW" sz="1400" dirty="0" smtClean="0"/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zh-TW" altLang="en-US" sz="1400" dirty="0" smtClean="0"/>
              <a:t>轉檔 </a:t>
            </a:r>
            <a:r>
              <a:rPr lang="en-US" altLang="zh-TW" sz="1400" dirty="0" smtClean="0"/>
              <a:t>(</a:t>
            </a:r>
            <a:r>
              <a:rPr lang="zh-TW" altLang="en-US" sz="1400" dirty="0" smtClean="0"/>
              <a:t>軟解</a:t>
            </a:r>
            <a:r>
              <a:rPr lang="en-US" altLang="zh-TW" sz="1400" dirty="0" smtClean="0"/>
              <a:t>)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2723663" y="3358242"/>
            <a:ext cx="1662862" cy="5338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155575">
              <a:lnSpc>
                <a:spcPct val="100000"/>
              </a:lnSpc>
              <a:buClrTx/>
              <a:buSzTx/>
            </a:pPr>
            <a:r>
              <a:rPr lang="zh-TW" altLang="en-US" sz="1400" dirty="0" smtClean="0"/>
              <a:t>讀寫效率</a:t>
            </a:r>
            <a:endParaRPr lang="en-US" altLang="zh-TW" sz="1400" dirty="0" smtClean="0"/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zh-TW" altLang="en-US" sz="1400" dirty="0" smtClean="0"/>
              <a:t>延遲時間</a:t>
            </a:r>
            <a:endParaRPr lang="en-US" altLang="zh-TW" sz="1400" dirty="0" smtClean="0"/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4694564" y="3347841"/>
            <a:ext cx="2181692" cy="5338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155575">
              <a:lnSpc>
                <a:spcPct val="100000"/>
              </a:lnSpc>
              <a:buClrTx/>
              <a:buSzTx/>
            </a:pPr>
            <a:r>
              <a:rPr lang="zh-TW" altLang="en-US" sz="1400" dirty="0" smtClean="0"/>
              <a:t>讀寫效率</a:t>
            </a:r>
            <a:endParaRPr lang="en-US" altLang="zh-TW" sz="1400" dirty="0" smtClean="0"/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Zero-filling</a:t>
            </a:r>
            <a:r>
              <a:rPr lang="zh-TW" altLang="en-US" sz="1400" dirty="0" smtClean="0"/>
              <a:t> 測試</a:t>
            </a:r>
            <a:endParaRPr lang="en-US" altLang="zh-TW" sz="1400" dirty="0" smtClean="0"/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6926812" y="3336879"/>
            <a:ext cx="2181692" cy="963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155575">
              <a:lnSpc>
                <a:spcPct val="100000"/>
              </a:lnSpc>
              <a:buClrTx/>
              <a:buSzTx/>
            </a:pPr>
            <a:r>
              <a:rPr lang="zh-TW" altLang="en-US" sz="1200" dirty="0" smtClean="0"/>
              <a:t>資料傳輸方式</a:t>
            </a:r>
            <a:endParaRPr lang="en-US" altLang="zh-TW" sz="1200" dirty="0" smtClean="0"/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200" dirty="0" smtClean="0"/>
              <a:t>VM-to-VM</a:t>
            </a:r>
            <a:r>
              <a:rPr lang="zh-TW" altLang="en-US" sz="1200" dirty="0" smtClean="0"/>
              <a:t> </a:t>
            </a:r>
            <a:endParaRPr lang="en-US" altLang="zh-TW" sz="1200" dirty="0" smtClean="0"/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200" dirty="0" smtClean="0"/>
              <a:t>VM-to-NAS</a:t>
            </a:r>
            <a:r>
              <a:rPr lang="zh-TW" altLang="en-US" sz="1200" dirty="0" smtClean="0"/>
              <a:t> </a:t>
            </a:r>
            <a:endParaRPr lang="en-US" altLang="zh-TW" sz="1200" dirty="0" smtClean="0"/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200" dirty="0" smtClean="0"/>
              <a:t>NAS-to-VM</a:t>
            </a:r>
          </a:p>
        </p:txBody>
      </p:sp>
    </p:spTree>
    <p:extLst>
      <p:ext uri="{BB962C8B-B14F-4D97-AF65-F5344CB8AC3E}">
        <p14:creationId xmlns:p14="http://schemas.microsoft.com/office/powerpoint/2010/main" val="68264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user\Desktop\20170928_Virtualization Station 直播\p17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1347614"/>
            <a:ext cx="1584176" cy="159209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CPU</a:t>
            </a:r>
            <a:r>
              <a:rPr lang="zh-TW" altLang="en-US" dirty="0" smtClean="0"/>
              <a:t> 測試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72423" y="2930024"/>
            <a:ext cx="1668012" cy="361806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/>
              <a:t> </a:t>
            </a:r>
            <a:r>
              <a:rPr lang="en-US" altLang="zh-TW" b="1" dirty="0" smtClean="0"/>
              <a:t>CPU</a:t>
            </a:r>
            <a:r>
              <a:rPr lang="zh-TW" altLang="en-US" b="1" dirty="0" smtClean="0"/>
              <a:t> 測試</a:t>
            </a:r>
            <a:endParaRPr lang="en-US" altLang="zh-TW" b="1" dirty="0" smtClean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51520" y="3270259"/>
            <a:ext cx="2998443" cy="1173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err="1" smtClean="0"/>
              <a:t>Cinebench</a:t>
            </a:r>
            <a:endParaRPr lang="en-US" altLang="zh-TW" sz="1400" dirty="0" smtClean="0"/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CPU-Z</a:t>
            </a:r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err="1" smtClean="0"/>
              <a:t>Wprime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32M/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1024M</a:t>
            </a:r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x.265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FHD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Benchmark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8754" y="4443958"/>
            <a:ext cx="27617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測試於 </a:t>
            </a:r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實驗室，數據會因實際環境而有所不同。</a:t>
            </a:r>
          </a:p>
          <a:p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NAS：TS-1282-i7</a:t>
            </a:r>
          </a:p>
          <a:p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QTS 4.3.3, RAID 0 w/ 8 x  WD Blue 500GB SSD</a:t>
            </a:r>
            <a:endParaRPr lang="en-US" sz="7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030826"/>
            <a:ext cx="2469082" cy="1981084"/>
          </a:xfrm>
          <a:prstGeom prst="rect">
            <a:avLst/>
          </a:prstGeom>
        </p:spPr>
      </p:pic>
      <p:pic>
        <p:nvPicPr>
          <p:cNvPr id="1028" name="Picture 4" descr="C:\Users\user\Desktop\20170928_Virtualization Station 直播\p18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152" y="1616754"/>
            <a:ext cx="3735510" cy="75775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84168" y="1832778"/>
            <a:ext cx="3906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編碼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2500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幀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: 188.95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秒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 13.23 fps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 descr="C:\Users\user\Desktop\20170928_Virtualization Station 直播\p1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7744" y="1707654"/>
            <a:ext cx="4059808" cy="2443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3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20170928_Virtualization Station 直播\p17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347615"/>
            <a:ext cx="1581912" cy="15920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記憶體測試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4282" y="4371950"/>
            <a:ext cx="27617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測試於 </a:t>
            </a:r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實驗室，數據會因實際環境而有所不同。</a:t>
            </a:r>
          </a:p>
          <a:p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NAS：TS-1282-i7</a:t>
            </a:r>
          </a:p>
          <a:p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QTS 4.3.3, RAID 0 w/ 8 x  WD Blue 500GB SSD</a:t>
            </a:r>
            <a:endParaRPr lang="en-US" sz="7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533202" y="3003798"/>
            <a:ext cx="2454622" cy="10592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zh-TW" altLang="en-US" b="1" dirty="0" smtClean="0"/>
              <a:t>記憶體測試</a:t>
            </a:r>
            <a:endParaRPr lang="en-US" altLang="zh-TW" b="1" dirty="0" smtClean="0"/>
          </a:p>
          <a:p>
            <a:pPr marL="269875" indent="-155575"/>
            <a:r>
              <a:rPr lang="en-US" altLang="zh-TW" sz="1400" dirty="0" smtClean="0"/>
              <a:t>AIDA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64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Extreme</a:t>
            </a:r>
          </a:p>
        </p:txBody>
      </p:sp>
      <p:pic>
        <p:nvPicPr>
          <p:cNvPr id="3074" name="Picture 2" descr="C:\Users\user\Desktop\20170928_Virtualization Station 直播\P19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776" y="3520779"/>
            <a:ext cx="5616624" cy="1023778"/>
          </a:xfrm>
          <a:prstGeom prst="rect">
            <a:avLst/>
          </a:prstGeom>
          <a:noFill/>
        </p:spPr>
      </p:pic>
      <p:pic>
        <p:nvPicPr>
          <p:cNvPr id="3075" name="Picture 3" descr="C:\Users\user\Desktop\20170928_Virtualization Station 直播\P19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5776" y="1275606"/>
            <a:ext cx="5616624" cy="2107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269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hape 91"/>
          <p:cNvGrpSpPr/>
          <p:nvPr/>
        </p:nvGrpSpPr>
        <p:grpSpPr>
          <a:xfrm>
            <a:off x="1263030" y="2071684"/>
            <a:ext cx="2928958" cy="2214578"/>
            <a:chOff x="354008" y="1131588"/>
            <a:chExt cx="2849839" cy="3649171"/>
          </a:xfrm>
        </p:grpSpPr>
        <p:sp>
          <p:nvSpPr>
            <p:cNvPr id="23" name="Shape 92"/>
            <p:cNvSpPr/>
            <p:nvPr/>
          </p:nvSpPr>
          <p:spPr>
            <a:xfrm>
              <a:off x="354008" y="1131588"/>
              <a:ext cx="2849839" cy="3649171"/>
            </a:xfrm>
            <a:prstGeom prst="roundRect">
              <a:avLst>
                <a:gd name="adj" fmla="val 3968"/>
              </a:avLst>
            </a:prstGeom>
            <a:solidFill>
              <a:srgbClr val="477DC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95"/>
            <p:cNvSpPr/>
            <p:nvPr/>
          </p:nvSpPr>
          <p:spPr>
            <a:xfrm>
              <a:off x="503401" y="2793813"/>
              <a:ext cx="2518462" cy="107070"/>
            </a:xfrm>
            <a:prstGeom prst="roundRect">
              <a:avLst>
                <a:gd name="adj" fmla="val 23711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96"/>
            <p:cNvSpPr/>
            <p:nvPr/>
          </p:nvSpPr>
          <p:spPr>
            <a:xfrm rot="5400000">
              <a:off x="2454659" y="1415551"/>
              <a:ext cx="857029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Shape 91"/>
          <p:cNvGrpSpPr/>
          <p:nvPr/>
        </p:nvGrpSpPr>
        <p:grpSpPr>
          <a:xfrm>
            <a:off x="4725541" y="2071684"/>
            <a:ext cx="2928958" cy="2214578"/>
            <a:chOff x="354008" y="1131588"/>
            <a:chExt cx="2849839" cy="3649171"/>
          </a:xfrm>
        </p:grpSpPr>
        <p:sp>
          <p:nvSpPr>
            <p:cNvPr id="19" name="Shape 92"/>
            <p:cNvSpPr/>
            <p:nvPr/>
          </p:nvSpPr>
          <p:spPr>
            <a:xfrm>
              <a:off x="354008" y="1131588"/>
              <a:ext cx="2849839" cy="3649171"/>
            </a:xfrm>
            <a:prstGeom prst="roundRect">
              <a:avLst>
                <a:gd name="adj" fmla="val 3968"/>
              </a:avLst>
            </a:prstGeom>
            <a:solidFill>
              <a:srgbClr val="477DC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95"/>
            <p:cNvSpPr/>
            <p:nvPr/>
          </p:nvSpPr>
          <p:spPr>
            <a:xfrm>
              <a:off x="503401" y="2793813"/>
              <a:ext cx="2518462" cy="107070"/>
            </a:xfrm>
            <a:prstGeom prst="roundRect">
              <a:avLst>
                <a:gd name="adj" fmla="val 23711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Shape 96"/>
            <p:cNvSpPr/>
            <p:nvPr/>
          </p:nvSpPr>
          <p:spPr>
            <a:xfrm rot="5400000">
              <a:off x="2454659" y="1415551"/>
              <a:ext cx="857029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虛擬化技術的核心價值</a:t>
            </a:r>
            <a:endParaRPr lang="en-US" dirty="0"/>
          </a:p>
        </p:txBody>
      </p:sp>
      <p:sp>
        <p:nvSpPr>
          <p:cNvPr id="5" name="TextBox 11"/>
          <p:cNvSpPr txBox="1"/>
          <p:nvPr/>
        </p:nvSpPr>
        <p:spPr>
          <a:xfrm>
            <a:off x="4826124" y="2355726"/>
            <a:ext cx="266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彈性資源分配</a:t>
            </a:r>
            <a:endParaRPr lang="en-US" altLang="zh-TW" sz="3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5148064" y="3347457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charset="0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運算、儲存單元</a:t>
            </a:r>
            <a:endParaRPr lang="en-US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4625" indent="-174625">
              <a:buFont typeface="Arial" charset="0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網路模式</a:t>
            </a:r>
            <a:endParaRPr lang="en-US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2123728" y="2355726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效率</a:t>
            </a:r>
            <a:endParaRPr lang="en-US" altLang="zh-TW" sz="3600" b="1" u="sng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1907704" y="3367087"/>
            <a:ext cx="2548953" cy="688256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pPr marL="174625" lvl="7" indent="-174625"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虛擬機部署</a:t>
            </a:r>
            <a:endParaRPr lang="en-US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4625" lvl="3" indent="-174625"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災難復原</a:t>
            </a:r>
            <a:endParaRPr lang="en-US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552" y="1248555"/>
            <a:ext cx="8063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將實體電腦的處理器、記憶體、磁碟、網路卡以虛擬的方式切割成多個不同的電腦組態。</a:t>
            </a:r>
            <a:endParaRPr lang="en-US" altLang="zh-TW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90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user\Desktop\20170928_Virtualization Station 直播\p17-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347614"/>
            <a:ext cx="1584176" cy="159209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硬碟 </a:t>
            </a:r>
            <a:r>
              <a:rPr lang="en-US" altLang="zh-TW" dirty="0" smtClean="0"/>
              <a:t>I/O</a:t>
            </a:r>
            <a:r>
              <a:rPr lang="zh-TW" altLang="en-US" dirty="0" smtClean="0"/>
              <a:t> 測試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39552" y="3004944"/>
            <a:ext cx="1800200" cy="4010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zh-TW" altLang="en-US" b="1" dirty="0" smtClean="0"/>
              <a:t>硬碟 </a:t>
            </a:r>
            <a:r>
              <a:rPr lang="en-US" altLang="zh-TW" b="1" dirty="0" smtClean="0"/>
              <a:t>I/O</a:t>
            </a:r>
            <a:r>
              <a:rPr lang="zh-TW" altLang="en-US" b="1" dirty="0" smtClean="0"/>
              <a:t> 測試</a:t>
            </a:r>
            <a:endParaRPr lang="en-US" altLang="zh-TW" b="1" dirty="0" smtClean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7544" y="3388036"/>
            <a:ext cx="1944216" cy="5338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Crystal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Disk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Mark</a:t>
            </a:r>
            <a:r>
              <a:rPr lang="zh-TW" altLang="en-US" sz="1400" dirty="0" smtClean="0"/>
              <a:t> </a:t>
            </a:r>
            <a:endParaRPr lang="en-US" altLang="zh-TW" sz="14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214282" y="4371950"/>
            <a:ext cx="27617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測試於 </a:t>
            </a:r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實驗室，數據會因實際環境而有所不同。</a:t>
            </a:r>
          </a:p>
          <a:p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NAS：TS-1282-i7</a:t>
            </a:r>
          </a:p>
          <a:p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QTS 4.3.3, RAID 0 w/ 8 x  WD Blue 500GB SSD</a:t>
            </a:r>
            <a:endParaRPr lang="en-US" sz="7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8" name="Picture 2" descr="C:\Users\user\Desktop\20170928_Virtualization Station 直播\p2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784" y="1419622"/>
            <a:ext cx="5544616" cy="3278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445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user\Desktop\20170928_Virtualization Station 直播\p17-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347615"/>
            <a:ext cx="1581912" cy="15920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網路 </a:t>
            </a:r>
            <a:r>
              <a:rPr lang="en-US" altLang="zh-TW" dirty="0"/>
              <a:t>I/O</a:t>
            </a:r>
            <a:r>
              <a:rPr lang="zh-TW" altLang="en-US" dirty="0"/>
              <a:t> </a:t>
            </a:r>
            <a:r>
              <a:rPr lang="zh-TW" altLang="en-US" dirty="0" smtClean="0"/>
              <a:t>測試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39552" y="3003798"/>
            <a:ext cx="1728192" cy="4050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zh-TW" altLang="en-US" b="1" dirty="0" smtClean="0"/>
              <a:t>網路 </a:t>
            </a:r>
            <a:r>
              <a:rPr lang="en-US" altLang="zh-TW" b="1" dirty="0" smtClean="0"/>
              <a:t>I/O</a:t>
            </a:r>
            <a:r>
              <a:rPr lang="zh-TW" altLang="en-US" b="1" dirty="0" smtClean="0"/>
              <a:t> 測試</a:t>
            </a:r>
            <a:endParaRPr lang="en-US" altLang="zh-TW" b="1" dirty="0" smtClean="0"/>
          </a:p>
          <a:p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44110" y="3368499"/>
            <a:ext cx="2181692" cy="963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200" dirty="0" smtClean="0"/>
              <a:t>Crystal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Disk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Mark</a:t>
            </a:r>
            <a:r>
              <a:rPr lang="zh-TW" altLang="en-US" sz="1200" dirty="0" smtClean="0"/>
              <a:t> </a:t>
            </a:r>
            <a:endParaRPr lang="en-US" altLang="zh-TW" sz="1200" dirty="0"/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200" dirty="0" err="1" smtClean="0"/>
              <a:t>iperf</a:t>
            </a:r>
            <a:endParaRPr lang="en-US" altLang="zh-TW" sz="1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154096" y="4405984"/>
            <a:ext cx="2761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測試於 </a:t>
            </a:r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實驗室，數據會因實際環境而有所不同。</a:t>
            </a:r>
          </a:p>
          <a:p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NAS：TS-1282-i7</a:t>
            </a:r>
          </a:p>
          <a:p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QTS 4.3.3, RAID 0 w/ 8 x  WD Blue 500GB SSD</a:t>
            </a:r>
          </a:p>
          <a:p>
            <a:r>
              <a:rPr lang="en-US" sz="700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Iperf</a:t>
            </a:r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: -w 100M -t 60 -</a:t>
            </a:r>
            <a:r>
              <a:rPr lang="en-US" sz="700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i</a:t>
            </a:r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10</a:t>
            </a:r>
            <a:endParaRPr lang="en-US" sz="7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2" name="Picture 2" descr="C:\Users\user\Desktop\20170928_Virtualization Station 直播\P21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776" y="3219822"/>
            <a:ext cx="6048671" cy="1539238"/>
          </a:xfrm>
          <a:prstGeom prst="rect">
            <a:avLst/>
          </a:prstGeom>
          <a:noFill/>
        </p:spPr>
      </p:pic>
      <p:pic>
        <p:nvPicPr>
          <p:cNvPr id="5123" name="Picture 3" descr="C:\Users\user\Desktop\20170928_Virtualization Station 直播\P21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9515" y="1203598"/>
            <a:ext cx="5917178" cy="1867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43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支援同時運行的虛擬機數量？</a:t>
            </a:r>
            <a:endParaRPr lang="en-US" dirty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09" y="1635646"/>
            <a:ext cx="6274776" cy="2852579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35" y="1230118"/>
            <a:ext cx="2368658" cy="374248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2678576" y="1230364"/>
            <a:ext cx="5951248" cy="49843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altLang="zh-TW" sz="1600" dirty="0" smtClean="0"/>
              <a:t>VDI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(virtual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desktop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infrastructure)</a:t>
            </a:r>
            <a:r>
              <a:rPr lang="zh-TW" altLang="en-US" sz="1600" dirty="0" smtClean="0"/>
              <a:t> 架構來測試同時運行數量</a:t>
            </a:r>
            <a:endParaRPr lang="en-US" altLang="zh-TW" sz="1600" dirty="0" smtClean="0"/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6857652" y="2871347"/>
            <a:ext cx="1893433" cy="963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ClrTx/>
              <a:buSzTx/>
              <a:buNone/>
            </a:pPr>
            <a:r>
              <a:rPr lang="en-US" altLang="zh-TW" sz="1050" dirty="0" smtClean="0"/>
              <a:t>Target</a:t>
            </a:r>
            <a:r>
              <a:rPr lang="zh-TW" altLang="en-US" sz="1050" dirty="0" smtClean="0"/>
              <a:t> </a:t>
            </a:r>
            <a:r>
              <a:rPr lang="en-US" altLang="zh-TW" sz="1050" dirty="0" smtClean="0"/>
              <a:t>VM:</a:t>
            </a:r>
          </a:p>
          <a:p>
            <a:pPr marL="266700" indent="-152400">
              <a:lnSpc>
                <a:spcPct val="100000"/>
              </a:lnSpc>
              <a:buClrTx/>
              <a:buSzTx/>
            </a:pPr>
            <a:r>
              <a:rPr lang="en-US" altLang="zh-TW" sz="1050" dirty="0"/>
              <a:t>Knowledge </a:t>
            </a:r>
            <a:r>
              <a:rPr lang="en-US" altLang="zh-TW" sz="1050" dirty="0" smtClean="0"/>
              <a:t>Worker</a:t>
            </a:r>
          </a:p>
          <a:p>
            <a:pPr marL="266700" indent="-152400">
              <a:lnSpc>
                <a:spcPct val="100000"/>
              </a:lnSpc>
              <a:buClrTx/>
              <a:buSzTx/>
            </a:pPr>
            <a:r>
              <a:rPr lang="en-US" altLang="zh-TW" sz="1050" dirty="0" smtClean="0"/>
              <a:t>Windows</a:t>
            </a:r>
            <a:r>
              <a:rPr lang="zh-TW" altLang="en-US" sz="1050" dirty="0" smtClean="0"/>
              <a:t> </a:t>
            </a:r>
            <a:r>
              <a:rPr lang="en-US" altLang="zh-TW" sz="1050" dirty="0" smtClean="0"/>
              <a:t>10</a:t>
            </a:r>
            <a:r>
              <a:rPr lang="zh-TW" altLang="en-US" sz="1050" dirty="0" smtClean="0"/>
              <a:t> </a:t>
            </a:r>
            <a:r>
              <a:rPr lang="en-US" altLang="zh-TW" sz="1050" dirty="0" smtClean="0"/>
              <a:t>64bits</a:t>
            </a:r>
          </a:p>
          <a:p>
            <a:pPr marL="266700" indent="-152400">
              <a:lnSpc>
                <a:spcPct val="100000"/>
              </a:lnSpc>
              <a:buClrTx/>
              <a:buSzTx/>
            </a:pPr>
            <a:r>
              <a:rPr lang="en-US" altLang="zh-TW" sz="1050" dirty="0" smtClean="0"/>
              <a:t>2</a:t>
            </a:r>
            <a:r>
              <a:rPr lang="zh-TW" altLang="en-US" sz="1050" dirty="0" smtClean="0"/>
              <a:t> </a:t>
            </a:r>
            <a:r>
              <a:rPr lang="en-US" altLang="zh-TW" sz="1050" dirty="0" smtClean="0"/>
              <a:t>vcores</a:t>
            </a:r>
          </a:p>
          <a:p>
            <a:pPr marL="266700" indent="-152400">
              <a:lnSpc>
                <a:spcPct val="100000"/>
              </a:lnSpc>
              <a:buClrTx/>
              <a:buSzTx/>
            </a:pPr>
            <a:r>
              <a:rPr lang="en-US" altLang="zh-TW" sz="1050" dirty="0" smtClean="0"/>
              <a:t>2</a:t>
            </a:r>
            <a:r>
              <a:rPr lang="zh-TW" altLang="en-US" sz="1050" dirty="0" smtClean="0"/>
              <a:t> </a:t>
            </a:r>
            <a:r>
              <a:rPr lang="en-US" altLang="zh-TW" sz="1050" dirty="0" smtClean="0"/>
              <a:t>GB</a:t>
            </a:r>
            <a:r>
              <a:rPr lang="zh-TW" altLang="en-US" sz="1050" dirty="0" smtClean="0"/>
              <a:t> </a:t>
            </a:r>
            <a:r>
              <a:rPr lang="en-US" altLang="zh-TW" sz="1050" dirty="0" smtClean="0"/>
              <a:t>RAM</a:t>
            </a:r>
          </a:p>
        </p:txBody>
      </p:sp>
      <p:sp>
        <p:nvSpPr>
          <p:cNvPr id="18" name="Rectangle 12"/>
          <p:cNvSpPr/>
          <p:nvPr/>
        </p:nvSpPr>
        <p:spPr>
          <a:xfrm>
            <a:off x="107504" y="4443958"/>
            <a:ext cx="30963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測試於 QNAP 實驗室，數據會因實際環境而有所不同</a:t>
            </a:r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r>
              <a:rPr lang="en-US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NAS：</a:t>
            </a:r>
            <a:r>
              <a:rPr lang="en-US" altLang="zh-TW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TS-1282-i7</a:t>
            </a:r>
          </a:p>
          <a:p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QTS 4.3.</a:t>
            </a:r>
            <a:r>
              <a:rPr lang="en-US" altLang="zh-TW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, RAID </a:t>
            </a:r>
            <a:r>
              <a:rPr lang="en-US" altLang="zh-TW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w/ </a:t>
            </a:r>
            <a:r>
              <a:rPr lang="en-US" altLang="zh-TW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x  </a:t>
            </a:r>
            <a:r>
              <a:rPr lang="nl-NL" sz="700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Seagate</a:t>
            </a:r>
            <a:r>
              <a:rPr lang="nl-NL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nl-NL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ST4000VN000-2AH166</a:t>
            </a:r>
            <a:r>
              <a:rPr lang="zh-TW" altLang="en-US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en-US" sz="7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420" y="2222766"/>
            <a:ext cx="1204094" cy="492380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1923678"/>
            <a:ext cx="3054226" cy="1636828"/>
          </a:xfrm>
          <a:prstGeom prst="rect">
            <a:avLst/>
          </a:prstGeom>
        </p:spPr>
      </p:pic>
      <p:pic>
        <p:nvPicPr>
          <p:cNvPr id="11" name="Picture 4" descr="C:\Users\user\Desktop\20170928_Virtualization Station 直播\p18-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39952" y="1563638"/>
            <a:ext cx="2622261" cy="6239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269251" y="1714817"/>
            <a:ext cx="2213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支援同時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18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台虛擬機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6660232" y="2063316"/>
            <a:ext cx="1812028" cy="2232248"/>
          </a:xfrm>
          <a:prstGeom prst="rect">
            <a:avLst/>
          </a:prstGeom>
          <a:solidFill>
            <a:srgbClr val="CCECFF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592060" y="2063316"/>
            <a:ext cx="1812028" cy="2232248"/>
          </a:xfrm>
          <a:prstGeom prst="rect">
            <a:avLst/>
          </a:prstGeom>
          <a:solidFill>
            <a:srgbClr val="CCECFF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543948" y="2063316"/>
            <a:ext cx="1812028" cy="2232248"/>
          </a:xfrm>
          <a:prstGeom prst="rect">
            <a:avLst/>
          </a:prstGeom>
          <a:solidFill>
            <a:srgbClr val="CCECFF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5716" y="2067694"/>
            <a:ext cx="1812028" cy="2232248"/>
          </a:xfrm>
          <a:prstGeom prst="rect">
            <a:avLst/>
          </a:prstGeom>
          <a:solidFill>
            <a:srgbClr val="CCECFF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重點回顧 </a:t>
            </a:r>
            <a:r>
              <a:rPr lang="en-US" altLang="zh-TW" dirty="0" smtClean="0"/>
              <a:t>1/2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599" cy="896486"/>
          </a:xfrm>
        </p:spPr>
        <p:txBody>
          <a:bodyPr/>
          <a:lstStyle/>
          <a:p>
            <a:pPr marL="357188" indent="-242888">
              <a:buFont typeface="Arial" charset="0"/>
              <a:buChar char="•"/>
            </a:pPr>
            <a:r>
              <a:rPr lang="zh-TW" altLang="en-US" sz="2800" dirty="0" smtClean="0"/>
              <a:t>虛擬化</a:t>
            </a:r>
            <a:r>
              <a:rPr lang="zh-TW" altLang="en-US" sz="2800" dirty="0"/>
              <a:t>部署的</a:t>
            </a:r>
            <a:r>
              <a:rPr lang="zh-TW" altLang="en-US" sz="2800" dirty="0" smtClean="0"/>
              <a:t>應用環境考量？</a:t>
            </a:r>
            <a:endParaRPr lang="en-US" altLang="zh-TW" sz="2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951032" y="368030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3366CC"/>
                </a:solidFill>
                <a:latin typeface="微軟正黑體" pitchFamily="34" charset="-120"/>
                <a:ea typeface="微軟正黑體" pitchFamily="34" charset="-120"/>
              </a:rPr>
              <a:t>效能</a:t>
            </a:r>
            <a:endParaRPr lang="en-US" altLang="zh-TW" sz="2400" b="1" dirty="0">
              <a:solidFill>
                <a:srgbClr val="3366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348" y="2327263"/>
            <a:ext cx="1394583" cy="575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771" y="2984254"/>
            <a:ext cx="1440160" cy="6284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69990" y="3680300"/>
            <a:ext cx="840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3366CC"/>
                </a:solidFill>
                <a:latin typeface="微軟正黑體" pitchFamily="34" charset="-120"/>
                <a:ea typeface="微軟正黑體" pitchFamily="34" charset="-120"/>
              </a:rPr>
              <a:t>GPU</a:t>
            </a:r>
            <a:endParaRPr lang="en-US" altLang="zh-TW" sz="2400" b="1" dirty="0">
              <a:solidFill>
                <a:srgbClr val="3366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5789" y="368030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3366CC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  <a:endParaRPr lang="en-US" altLang="zh-TW" sz="2400" b="1" dirty="0">
              <a:solidFill>
                <a:srgbClr val="3366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49557" y="368030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3366CC"/>
                </a:solidFill>
                <a:latin typeface="微軟正黑體" pitchFamily="34" charset="-120"/>
                <a:ea typeface="微軟正黑體" pitchFamily="34" charset="-120"/>
              </a:rPr>
              <a:t>操作</a:t>
            </a:r>
            <a:endParaRPr lang="en-US" altLang="zh-TW" sz="2400" b="1" dirty="0">
              <a:solidFill>
                <a:srgbClr val="3366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59795" y="2355726"/>
            <a:ext cx="1372206" cy="334661"/>
          </a:xfrm>
          <a:prstGeom prst="rect">
            <a:avLst/>
          </a:prstGeom>
          <a:solidFill>
            <a:srgbClr val="377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Virtual</a:t>
            </a:r>
            <a:r>
              <a:rPr lang="zh-TW" altLang="en-US" dirty="0" smtClean="0"/>
              <a:t> </a:t>
            </a:r>
            <a:r>
              <a:rPr lang="en-US" altLang="zh-TW" dirty="0" smtClean="0"/>
              <a:t>Switch</a:t>
            </a:r>
            <a:endParaRPr lang="en-US" dirty="0"/>
          </a:p>
        </p:txBody>
      </p:sp>
      <p:sp>
        <p:nvSpPr>
          <p:cNvPr id="34" name="文字版面配置區 4"/>
          <p:cNvSpPr txBox="1">
            <a:spLocks/>
          </p:cNvSpPr>
          <p:nvPr/>
        </p:nvSpPr>
        <p:spPr>
          <a:xfrm>
            <a:off x="2859710" y="3336614"/>
            <a:ext cx="1182145" cy="3805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114300" lvl="0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zh-TW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不停機備份</a:t>
            </a:r>
            <a:endParaRPr lang="en-US" altLang="zh-TW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12291" name="Picture 3" descr="C:\Users\user\Desktop\20170928_Virtualization Station 直播\p7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7702" y="2787774"/>
            <a:ext cx="576064" cy="582589"/>
          </a:xfrm>
          <a:prstGeom prst="rect">
            <a:avLst/>
          </a:prstGeom>
          <a:noFill/>
        </p:spPr>
      </p:pic>
      <p:pic>
        <p:nvPicPr>
          <p:cNvPr id="12292" name="Picture 4" descr="C:\Users\user\Desktop\20170928_Virtualization Station 直播\p7-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7782" y="2787774"/>
            <a:ext cx="576064" cy="582589"/>
          </a:xfrm>
          <a:prstGeom prst="rect">
            <a:avLst/>
          </a:prstGeom>
          <a:noFill/>
        </p:spPr>
      </p:pic>
      <p:pic>
        <p:nvPicPr>
          <p:cNvPr id="12293" name="Picture 5" descr="C:\Users\user\Desktop\20170928_Virtualization Station 直播\箭頭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7742" y="2874258"/>
            <a:ext cx="620341" cy="463508"/>
          </a:xfrm>
          <a:prstGeom prst="rect">
            <a:avLst/>
          </a:prstGeom>
          <a:noFill/>
        </p:spPr>
      </p:pic>
      <p:pic>
        <p:nvPicPr>
          <p:cNvPr id="12294" name="Picture 6" descr="C:\Users\user\Desktop\20170928_Virtualization Station 直播\p23-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1437" y="2547897"/>
            <a:ext cx="1001662" cy="978793"/>
          </a:xfrm>
          <a:prstGeom prst="rect">
            <a:avLst/>
          </a:prstGeom>
          <a:noFill/>
        </p:spPr>
      </p:pic>
      <p:pic>
        <p:nvPicPr>
          <p:cNvPr id="2050" name="Picture 2" descr="C:\Users\user\Desktop\20170928_Virtualization Station 直播\Links\p2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46343" y="2187434"/>
            <a:ext cx="1226057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13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重點</a:t>
            </a:r>
            <a:r>
              <a:rPr lang="zh-TW" altLang="en-US" dirty="0" smtClean="0"/>
              <a:t>回顧 </a:t>
            </a:r>
            <a:r>
              <a:rPr lang="en-US" altLang="zh-TW" dirty="0" smtClean="0"/>
              <a:t>2/2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395536" y="1131590"/>
            <a:ext cx="8520599" cy="3416400"/>
          </a:xfrm>
        </p:spPr>
        <p:txBody>
          <a:bodyPr/>
          <a:lstStyle/>
          <a:p>
            <a:pPr marL="571500" indent="-457200">
              <a:buFont typeface="Arial" charset="0"/>
              <a:buChar char="•"/>
            </a:pPr>
            <a:r>
              <a:rPr lang="zh-TW" altLang="en-US" sz="2800" dirty="0" smtClean="0"/>
              <a:t>如何挑選適合的 </a:t>
            </a:r>
            <a:r>
              <a:rPr lang="en-US" altLang="zh-TW" sz="2800" dirty="0" smtClean="0"/>
              <a:t>NAS</a:t>
            </a:r>
            <a:r>
              <a:rPr lang="zh-TW" altLang="en-US" sz="2800" dirty="0" smtClean="0"/>
              <a:t> 機種</a:t>
            </a:r>
            <a:r>
              <a:rPr lang="en-US" altLang="zh-TW" sz="2800" dirty="0" smtClean="0"/>
              <a:t>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874299"/>
              </p:ext>
            </p:extLst>
          </p:nvPr>
        </p:nvGraphicFramePr>
        <p:xfrm>
          <a:off x="301017" y="1851670"/>
          <a:ext cx="8447448" cy="234452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58815"/>
                <a:gridCol w="2736304"/>
                <a:gridCol w="2952329"/>
              </a:tblGrid>
              <a:tr h="40031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應用部署</a:t>
                      </a:r>
                      <a:endParaRPr lang="en-US" sz="1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n-lt"/>
                          <a:ea typeface="微軟正黑體" pitchFamily="34" charset="-120"/>
                        </a:rPr>
                        <a:t>QNAP</a:t>
                      </a:r>
                      <a:endParaRPr lang="en-US" sz="1800" dirty="0">
                        <a:latin typeface="+mn-lt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S</a:t>
                      </a:r>
                      <a:r>
                        <a:rPr lang="zh-TW" altLang="en-US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友商</a:t>
                      </a:r>
                      <a:endParaRPr lang="en-US" sz="1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400310"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環境設定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–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網路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多種網路模式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單一網路模式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423516"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環境設定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–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備份、快照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支援異地備份、還原快照不停機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支援快照與複製、需關機還原快照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GPU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支援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–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DirectX,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OpenGL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zh-TW" altLang="en-US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有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無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虛擬機桌面操作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HDMI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直輸、多功能網頁工具列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簡易網頁工具列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400310"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效能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–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NAS</a:t>
                      </a:r>
                      <a:r>
                        <a:rPr lang="zh-TW" altLang="en-US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機種選擇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家用至企業級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限定機種、選擇較少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148" name="Picture 4" descr="C:\Users\user\Desktop\20170928_Virtualization Station 直播\勝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53641">
            <a:off x="5013440" y="2229014"/>
            <a:ext cx="422534" cy="422534"/>
          </a:xfrm>
          <a:prstGeom prst="rect">
            <a:avLst/>
          </a:prstGeom>
          <a:noFill/>
        </p:spPr>
      </p:pic>
      <p:pic>
        <p:nvPicPr>
          <p:cNvPr id="12" name="Picture 4" descr="C:\Users\user\Desktop\20170928_Virtualization Station 直播\勝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53641">
            <a:off x="4580571" y="3029374"/>
            <a:ext cx="422534" cy="422534"/>
          </a:xfrm>
          <a:prstGeom prst="rect">
            <a:avLst/>
          </a:prstGeom>
          <a:noFill/>
        </p:spPr>
      </p:pic>
      <p:pic>
        <p:nvPicPr>
          <p:cNvPr id="13" name="Picture 4" descr="C:\Users\user\Desktop\20170928_Virtualization Station 直播\勝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53641">
            <a:off x="5717336" y="3389413"/>
            <a:ext cx="422534" cy="422534"/>
          </a:xfrm>
          <a:prstGeom prst="rect">
            <a:avLst/>
          </a:prstGeom>
          <a:noFill/>
        </p:spPr>
      </p:pic>
      <p:pic>
        <p:nvPicPr>
          <p:cNvPr id="14" name="Picture 4" descr="C:\Users\user\Desktop\20170928_Virtualization Station 直播\勝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53641">
            <a:off x="5027626" y="3781822"/>
            <a:ext cx="422534" cy="4225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59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475698"/>
            <a:ext cx="3571900" cy="275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r>
              <a:rPr lang="en-US" altLang="zh-TW" dirty="0" smtClean="0"/>
              <a:t>NAS</a:t>
            </a:r>
            <a:r>
              <a:rPr lang="zh-TW" altLang="en-US" dirty="0" smtClean="0"/>
              <a:t> 內建虛擬機？  應用為何？</a:t>
            </a:r>
            <a:endParaRPr lang="en-US" dirty="0"/>
          </a:p>
        </p:txBody>
      </p:sp>
      <p:sp>
        <p:nvSpPr>
          <p:cNvPr id="4" name="TextBox 11"/>
          <p:cNvSpPr txBox="1"/>
          <p:nvPr/>
        </p:nvSpPr>
        <p:spPr>
          <a:xfrm>
            <a:off x="6244976" y="2446238"/>
            <a:ext cx="282701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Bef>
                <a:spcPts val="600"/>
              </a:spcBef>
              <a:buFont typeface="Arial" charset="0"/>
              <a:buChar char="•"/>
            </a:pPr>
            <a:r>
              <a:rPr lang="zh-TW" altLang="en-US" sz="2000" b="1" u="sng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伺服器</a:t>
            </a:r>
            <a:r>
              <a:rPr lang="zh-TW" alt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佈建</a:t>
            </a:r>
            <a:endParaRPr lang="en-US" altLang="zh-TW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4625" indent="-174625">
              <a:spcBef>
                <a:spcPts val="600"/>
              </a:spcBef>
              <a:buFont typeface="Arial" charset="0"/>
              <a:buChar char="•"/>
            </a:pPr>
            <a:r>
              <a:rPr lang="en-US" altLang="zh-TW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24/7</a:t>
            </a:r>
            <a:r>
              <a:rPr lang="zh-TW" alt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b="1" u="sng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軟體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服務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4625" indent="-174625">
              <a:spcBef>
                <a:spcPts val="600"/>
              </a:spcBef>
              <a:buFont typeface="Arial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應急</a:t>
            </a:r>
            <a:r>
              <a:rPr lang="zh-TW" altLang="en-US" sz="2000" b="1" u="sng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備援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系統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4625" indent="-174625">
              <a:spcBef>
                <a:spcPts val="600"/>
              </a:spcBef>
              <a:buFont typeface="Arial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巨量 </a:t>
            </a:r>
            <a:r>
              <a:rPr lang="en-US" altLang="zh-TW" sz="2000" b="1" u="sng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I/O</a:t>
            </a:r>
            <a:r>
              <a:rPr lang="zh-TW" alt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存取 </a:t>
            </a:r>
            <a:endParaRPr lang="en-US" altLang="zh-TW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2232" y="1831989"/>
            <a:ext cx="5021856" cy="383072"/>
            <a:chOff x="108243" y="2215693"/>
            <a:chExt cx="4514253" cy="336971"/>
          </a:xfrm>
        </p:grpSpPr>
        <p:sp>
          <p:nvSpPr>
            <p:cNvPr id="6" name="Rectangle 5"/>
            <p:cNvSpPr/>
            <p:nvPr/>
          </p:nvSpPr>
          <p:spPr>
            <a:xfrm>
              <a:off x="108243" y="2215693"/>
              <a:ext cx="2776302" cy="324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en-US" altLang="zh-TW" sz="1800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sz="1800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800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1800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儲存</a:t>
              </a:r>
              <a:r>
                <a:rPr lang="en-US" altLang="zh-TW" sz="1800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1800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800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800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+ </a:t>
              </a:r>
              <a:r>
                <a:rPr lang="zh-TW" altLang="en-US" sz="1800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虛擬機 </a:t>
              </a:r>
              <a:r>
                <a:rPr lang="en-US" altLang="zh-TW" sz="1800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1800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運算</a:t>
              </a:r>
              <a:r>
                <a:rPr lang="en-US" altLang="zh-TW" sz="1800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10678" y="2227780"/>
              <a:ext cx="1911818" cy="324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zh-TW" altLang="en-US" sz="1800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800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=</a:t>
              </a:r>
              <a:r>
                <a:rPr lang="zh-TW" altLang="en-US" sz="1800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   超融</a:t>
              </a:r>
              <a:r>
                <a:rPr lang="zh-TW" altLang="en-US" sz="1800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合式架構</a:t>
              </a:r>
              <a:endPara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42232" y="1357304"/>
            <a:ext cx="4692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整合 </a:t>
            </a:r>
            <a:r>
              <a: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IT</a:t>
            </a:r>
            <a:r>
              <a:rPr lang="zh-TW" altLang="en-US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基礎設備，伺服器虛擬化</a:t>
            </a:r>
            <a:r>
              <a: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15074" y="1870365"/>
            <a:ext cx="318146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虛擬機應用涵蓋</a:t>
            </a:r>
            <a:endPara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07" y="1846540"/>
            <a:ext cx="490672" cy="490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:\Users\user\Desktop\20170928_Virtualization Station 直播\p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213420"/>
            <a:ext cx="5236974" cy="2287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901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虛擬機應用需探討的四個面向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614324" y="1404347"/>
            <a:ext cx="4206148" cy="1599451"/>
            <a:chOff x="500034" y="2859841"/>
            <a:chExt cx="4206148" cy="1599451"/>
          </a:xfrm>
        </p:grpSpPr>
        <p:sp>
          <p:nvSpPr>
            <p:cNvPr id="8" name="Shape 83"/>
            <p:cNvSpPr/>
            <p:nvPr/>
          </p:nvSpPr>
          <p:spPr>
            <a:xfrm>
              <a:off x="500034" y="285984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TextBox 11"/>
            <p:cNvSpPr txBox="1"/>
            <p:nvPr/>
          </p:nvSpPr>
          <p:spPr>
            <a:xfrm>
              <a:off x="681000" y="3017366"/>
              <a:ext cx="1586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u="sng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GPU</a:t>
              </a:r>
              <a:r>
                <a:rPr lang="zh-TW" altLang="en-US" sz="24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2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應用</a:t>
              </a:r>
              <a:endParaRPr lang="en-US" altLang="zh-TW" sz="22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文字版面配置區 4"/>
            <p:cNvSpPr txBox="1">
              <a:spLocks/>
            </p:cNvSpPr>
            <p:nvPr/>
          </p:nvSpPr>
          <p:spPr>
            <a:xfrm>
              <a:off x="714348" y="3459160"/>
              <a:ext cx="3991834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應用程式需求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OpenGL,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Direct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X</a:t>
              </a: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支援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AMD,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NVIDIA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外接顯示卡 </a:t>
              </a:r>
              <a:endParaRPr lang="en-US" altLang="zh-TW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82491" y="1404590"/>
            <a:ext cx="4392488" cy="1383184"/>
            <a:chOff x="4355976" y="1218271"/>
            <a:chExt cx="4392488" cy="1383184"/>
          </a:xfrm>
        </p:grpSpPr>
        <p:sp>
          <p:nvSpPr>
            <p:cNvPr id="11" name="Shape 83"/>
            <p:cNvSpPr/>
            <p:nvPr/>
          </p:nvSpPr>
          <p:spPr>
            <a:xfrm>
              <a:off x="4355976" y="121827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36941" y="1375796"/>
              <a:ext cx="1636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u="sng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環境</a:t>
              </a:r>
              <a:r>
                <a:rPr lang="zh-TW" altLang="en-US" sz="22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設定</a:t>
              </a:r>
              <a:endParaRPr lang="en-US" altLang="zh-TW" sz="22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版面配置區 4"/>
            <p:cNvSpPr txBox="1">
              <a:spLocks/>
            </p:cNvSpPr>
            <p:nvPr/>
          </p:nvSpPr>
          <p:spPr>
            <a:xfrm>
              <a:off x="4570290" y="1833174"/>
              <a:ext cx="4178174" cy="768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多種網路模式應用</a:t>
              </a:r>
              <a:endParaRPr lang="en-US" altLang="zh-TW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  <a:p>
              <a:pPr marL="114300">
                <a:spcBef>
                  <a:spcPts val="600"/>
                </a:spcBef>
                <a:buClr>
                  <a:schemeClr val="dk2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zh-TW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不停機備份、線上還原快照</a:t>
              </a:r>
              <a:endParaRPr lang="zh-TW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22448" y="3026685"/>
            <a:ext cx="3837984" cy="1575081"/>
            <a:chOff x="4355976" y="2860273"/>
            <a:chExt cx="3837984" cy="1575081"/>
          </a:xfrm>
        </p:grpSpPr>
        <p:sp>
          <p:nvSpPr>
            <p:cNvPr id="6" name="TextBox 11"/>
            <p:cNvSpPr txBox="1"/>
            <p:nvPr/>
          </p:nvSpPr>
          <p:spPr>
            <a:xfrm>
              <a:off x="4536942" y="3017366"/>
              <a:ext cx="20728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2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虛擬機</a:t>
              </a:r>
              <a:r>
                <a:rPr lang="zh-TW" altLang="en-US" sz="2400" b="1" u="sng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效能</a:t>
              </a:r>
              <a:endParaRPr lang="en-US" altLang="zh-TW" sz="2400" b="1" u="sng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" name="文字版面配置區 4"/>
            <p:cNvSpPr txBox="1">
              <a:spLocks/>
            </p:cNvSpPr>
            <p:nvPr/>
          </p:nvSpPr>
          <p:spPr>
            <a:xfrm>
              <a:off x="4624340" y="3435222"/>
              <a:ext cx="356962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I/O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傳輸</a:t>
              </a:r>
              <a:endParaRPr lang="en-US" altLang="zh-TW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同時運作的虛擬機數量</a:t>
              </a:r>
              <a:endParaRPr lang="en-US" altLang="zh-TW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  <p:sp>
          <p:nvSpPr>
            <p:cNvPr id="14" name="Shape 83"/>
            <p:cNvSpPr/>
            <p:nvPr/>
          </p:nvSpPr>
          <p:spPr>
            <a:xfrm>
              <a:off x="4355976" y="2860273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82491" y="3026685"/>
            <a:ext cx="3617501" cy="1583061"/>
            <a:chOff x="500034" y="1214428"/>
            <a:chExt cx="3617501" cy="1583061"/>
          </a:xfrm>
        </p:grpSpPr>
        <p:sp>
          <p:nvSpPr>
            <p:cNvPr id="5" name="Shape 83"/>
            <p:cNvSpPr/>
            <p:nvPr/>
          </p:nvSpPr>
          <p:spPr>
            <a:xfrm>
              <a:off x="500034" y="1214428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TextBox 11"/>
            <p:cNvSpPr txBox="1"/>
            <p:nvPr/>
          </p:nvSpPr>
          <p:spPr>
            <a:xfrm>
              <a:off x="673157" y="1338146"/>
              <a:ext cx="2508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2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虛擬機</a:t>
              </a:r>
              <a:r>
                <a:rPr lang="zh-TW" altLang="en-US" sz="2400" b="1" u="sng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桌面操作</a:t>
              </a:r>
              <a:endParaRPr lang="en-US" altLang="zh-TW" sz="2400" b="1" u="sng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文字版面配置區 4"/>
            <p:cNvSpPr txBox="1">
              <a:spLocks/>
            </p:cNvSpPr>
            <p:nvPr/>
          </p:nvSpPr>
          <p:spPr>
            <a:xfrm>
              <a:off x="706505" y="1797357"/>
              <a:ext cx="341103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瀏覽器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多功能工具列</a:t>
              </a:r>
              <a:endParaRPr lang="en-US" altLang="zh-TW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HDMI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直輸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QVM</a:t>
              </a: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搭配遠端連線軟體 </a:t>
              </a:r>
              <a:endParaRPr lang="en-US" altLang="zh-TW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214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環境，提供合適的維運方式</a:t>
            </a:r>
            <a:endParaRPr lang="en-US" dirty="0"/>
          </a:p>
        </p:txBody>
      </p:sp>
      <p:grpSp>
        <p:nvGrpSpPr>
          <p:cNvPr id="19" name="Group 16"/>
          <p:cNvGrpSpPr/>
          <p:nvPr/>
        </p:nvGrpSpPr>
        <p:grpSpPr>
          <a:xfrm>
            <a:off x="4614324" y="1404347"/>
            <a:ext cx="4206148" cy="1599451"/>
            <a:chOff x="500034" y="2859841"/>
            <a:chExt cx="4206148" cy="1599451"/>
          </a:xfrm>
        </p:grpSpPr>
        <p:sp>
          <p:nvSpPr>
            <p:cNvPr id="20" name="Shape 83"/>
            <p:cNvSpPr/>
            <p:nvPr/>
          </p:nvSpPr>
          <p:spPr>
            <a:xfrm>
              <a:off x="500034" y="285984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TextBox 11"/>
            <p:cNvSpPr txBox="1"/>
            <p:nvPr/>
          </p:nvSpPr>
          <p:spPr>
            <a:xfrm>
              <a:off x="681000" y="3017366"/>
              <a:ext cx="1586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u="sng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GPU</a:t>
              </a:r>
              <a:r>
                <a:rPr lang="zh-TW" altLang="en-US" sz="2400" b="1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200" b="1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應用</a:t>
              </a:r>
              <a:endParaRPr lang="en-US" altLang="zh-TW" sz="2200" b="1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" name="文字版面配置區 4"/>
            <p:cNvSpPr txBox="1">
              <a:spLocks/>
            </p:cNvSpPr>
            <p:nvPr/>
          </p:nvSpPr>
          <p:spPr>
            <a:xfrm>
              <a:off x="714348" y="3459160"/>
              <a:ext cx="3991834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應用程式需求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OpenGL,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Direct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X</a:t>
              </a: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支援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AMD,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NVIDIA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外接顯示卡 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23" name="Group 3"/>
          <p:cNvGrpSpPr/>
          <p:nvPr/>
        </p:nvGrpSpPr>
        <p:grpSpPr>
          <a:xfrm>
            <a:off x="882491" y="1404590"/>
            <a:ext cx="4392488" cy="1383184"/>
            <a:chOff x="4355976" y="1218271"/>
            <a:chExt cx="4392488" cy="1383184"/>
          </a:xfrm>
        </p:grpSpPr>
        <p:sp>
          <p:nvSpPr>
            <p:cNvPr id="24" name="Shape 83"/>
            <p:cNvSpPr/>
            <p:nvPr/>
          </p:nvSpPr>
          <p:spPr>
            <a:xfrm>
              <a:off x="4355976" y="121827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TextBox 11"/>
            <p:cNvSpPr txBox="1"/>
            <p:nvPr/>
          </p:nvSpPr>
          <p:spPr>
            <a:xfrm>
              <a:off x="4536941" y="1375796"/>
              <a:ext cx="1636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u="sng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環境</a:t>
              </a:r>
              <a:r>
                <a:rPr lang="zh-TW" altLang="en-US" sz="22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設定</a:t>
              </a:r>
              <a:endParaRPr lang="en-US" altLang="zh-TW" sz="22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文字版面配置區 4"/>
            <p:cNvSpPr txBox="1">
              <a:spLocks/>
            </p:cNvSpPr>
            <p:nvPr/>
          </p:nvSpPr>
          <p:spPr>
            <a:xfrm>
              <a:off x="4570290" y="1833174"/>
              <a:ext cx="4178174" cy="768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多種網路模式應用</a:t>
              </a:r>
              <a:endParaRPr lang="en-US" altLang="zh-TW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  <a:p>
              <a:pPr marL="114300">
                <a:spcBef>
                  <a:spcPts val="600"/>
                </a:spcBef>
                <a:buClr>
                  <a:schemeClr val="dk2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zh-TW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不停機備份、線上還原快照</a:t>
              </a:r>
              <a:endParaRPr lang="zh-TW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27" name="Group 17"/>
          <p:cNvGrpSpPr/>
          <p:nvPr/>
        </p:nvGrpSpPr>
        <p:grpSpPr>
          <a:xfrm>
            <a:off x="4622448" y="3026685"/>
            <a:ext cx="3837984" cy="1575081"/>
            <a:chOff x="4355976" y="2860273"/>
            <a:chExt cx="3837984" cy="1575081"/>
          </a:xfrm>
        </p:grpSpPr>
        <p:sp>
          <p:nvSpPr>
            <p:cNvPr id="28" name="TextBox 11"/>
            <p:cNvSpPr txBox="1"/>
            <p:nvPr/>
          </p:nvSpPr>
          <p:spPr>
            <a:xfrm>
              <a:off x="4536942" y="3017366"/>
              <a:ext cx="20728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200" b="1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虛擬機</a:t>
              </a:r>
              <a:r>
                <a:rPr lang="zh-TW" altLang="en-US" sz="2400" b="1" u="sng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效能</a:t>
              </a:r>
              <a:endParaRPr lang="en-US" altLang="zh-TW" sz="2400" b="1" u="sng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9" name="文字版面配置區 4"/>
            <p:cNvSpPr txBox="1">
              <a:spLocks/>
            </p:cNvSpPr>
            <p:nvPr/>
          </p:nvSpPr>
          <p:spPr>
            <a:xfrm>
              <a:off x="4624340" y="3435222"/>
              <a:ext cx="356962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I/O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傳輸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同時運作的虛擬機數量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  <p:sp>
          <p:nvSpPr>
            <p:cNvPr id="30" name="Shape 83"/>
            <p:cNvSpPr/>
            <p:nvPr/>
          </p:nvSpPr>
          <p:spPr>
            <a:xfrm>
              <a:off x="4355976" y="2860273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roup 2"/>
          <p:cNvGrpSpPr/>
          <p:nvPr/>
        </p:nvGrpSpPr>
        <p:grpSpPr>
          <a:xfrm>
            <a:off x="882491" y="3026685"/>
            <a:ext cx="3617501" cy="1583061"/>
            <a:chOff x="500034" y="1214428"/>
            <a:chExt cx="3617501" cy="1583061"/>
          </a:xfrm>
        </p:grpSpPr>
        <p:sp>
          <p:nvSpPr>
            <p:cNvPr id="32" name="Shape 83"/>
            <p:cNvSpPr/>
            <p:nvPr/>
          </p:nvSpPr>
          <p:spPr>
            <a:xfrm>
              <a:off x="500034" y="1214428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TextBox 11"/>
            <p:cNvSpPr txBox="1"/>
            <p:nvPr/>
          </p:nvSpPr>
          <p:spPr>
            <a:xfrm>
              <a:off x="673157" y="1338146"/>
              <a:ext cx="2508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200" b="1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虛擬機</a:t>
              </a:r>
              <a:r>
                <a:rPr lang="zh-TW" altLang="en-US" sz="2400" b="1" u="sng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桌面操作</a:t>
              </a:r>
              <a:endParaRPr lang="en-US" altLang="zh-TW" sz="2400" b="1" u="sng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4" name="文字版面配置區 4"/>
            <p:cNvSpPr txBox="1">
              <a:spLocks/>
            </p:cNvSpPr>
            <p:nvPr/>
          </p:nvSpPr>
          <p:spPr>
            <a:xfrm>
              <a:off x="706505" y="1797357"/>
              <a:ext cx="341103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瀏覽器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多功能工具列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HDMI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直輸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QVM</a:t>
              </a: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搭配遠端連線軟體 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21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-180528" y="1403092"/>
            <a:ext cx="2376264" cy="3097484"/>
          </a:xfrm>
          <a:prstGeom prst="roundRect">
            <a:avLst>
              <a:gd name="adj" fmla="val 6163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/>
              <a:t>支援虛擬交換器，打造各式專屬網路</a:t>
            </a:r>
            <a:endParaRPr lang="en-US" sz="3600" dirty="0"/>
          </a:p>
        </p:txBody>
      </p:sp>
      <p:sp>
        <p:nvSpPr>
          <p:cNvPr id="14" name="Shape 83"/>
          <p:cNvSpPr/>
          <p:nvPr/>
        </p:nvSpPr>
        <p:spPr>
          <a:xfrm>
            <a:off x="5868485" y="1275606"/>
            <a:ext cx="288032" cy="2880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2"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5889493" y="1348749"/>
            <a:ext cx="235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主機網路 </a:t>
            </a:r>
            <a:r>
              <a:rPr lang="en-US" altLang="zh-TW" sz="18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(Host)</a:t>
            </a:r>
          </a:p>
        </p:txBody>
      </p:sp>
      <p:sp>
        <p:nvSpPr>
          <p:cNvPr id="16" name="Shape 83"/>
          <p:cNvSpPr/>
          <p:nvPr/>
        </p:nvSpPr>
        <p:spPr>
          <a:xfrm>
            <a:off x="5889493" y="2336415"/>
            <a:ext cx="288032" cy="2880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2"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5910500" y="2409558"/>
            <a:ext cx="298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橋接式網路 </a:t>
            </a:r>
            <a:r>
              <a:rPr lang="en-US" altLang="zh-TW" sz="18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(Bridged)</a:t>
            </a:r>
          </a:p>
        </p:txBody>
      </p:sp>
      <p:sp>
        <p:nvSpPr>
          <p:cNvPr id="18" name="Shape 83"/>
          <p:cNvSpPr/>
          <p:nvPr/>
        </p:nvSpPr>
        <p:spPr>
          <a:xfrm>
            <a:off x="5889493" y="3551056"/>
            <a:ext cx="288032" cy="2880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2"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extBox 11"/>
          <p:cNvSpPr txBox="1"/>
          <p:nvPr/>
        </p:nvSpPr>
        <p:spPr>
          <a:xfrm>
            <a:off x="5910500" y="3624199"/>
            <a:ext cx="290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專屬網路 </a:t>
            </a:r>
            <a:r>
              <a:rPr lang="en-US" altLang="zh-TW" sz="18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(External-only)</a:t>
            </a:r>
          </a:p>
        </p:txBody>
      </p:sp>
      <p:sp>
        <p:nvSpPr>
          <p:cNvPr id="22" name="文字版面配置區 4"/>
          <p:cNvSpPr txBox="1">
            <a:spLocks/>
          </p:cNvSpPr>
          <p:nvPr/>
        </p:nvSpPr>
        <p:spPr>
          <a:xfrm>
            <a:off x="5926398" y="2636537"/>
            <a:ext cx="2966082" cy="7413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87313" indent="-87313">
              <a:buFont typeface="Arial" charset="0"/>
              <a:buChar char="•"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虛擬機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與 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間的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高速傳輸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87313" indent="-87313">
              <a:buFont typeface="Arial" charset="0"/>
              <a:buChar char="•"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連接實體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網路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介面溝通外部網路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26398" y="1675955"/>
            <a:ext cx="23506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7313" indent="-87313">
              <a:buFont typeface="Arial" charset="0"/>
              <a:buChar char="•"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虛擬機與 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間高速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傳輸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32526" y="3940487"/>
            <a:ext cx="20685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7313" indent="-87313">
              <a:buFont typeface="Arial" charset="0"/>
              <a:buChar char="•"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虛擬機專屬的網路頻寬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Picture 2" descr="C:\Users\user\Desktop\20170928_Virtualization Station 直播\p6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390" y="2427734"/>
            <a:ext cx="1319940" cy="1112988"/>
          </a:xfrm>
          <a:prstGeom prst="rect">
            <a:avLst/>
          </a:prstGeom>
          <a:noFill/>
        </p:spPr>
      </p:pic>
      <p:pic>
        <p:nvPicPr>
          <p:cNvPr id="28" name="Picture 3" descr="C:\Users\user\Desktop\20170928_Virtualization Station 直播\p6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400" y="2285998"/>
            <a:ext cx="2690114" cy="1068100"/>
          </a:xfrm>
          <a:prstGeom prst="rect">
            <a:avLst/>
          </a:prstGeom>
          <a:noFill/>
        </p:spPr>
      </p:pic>
      <p:pic>
        <p:nvPicPr>
          <p:cNvPr id="29" name="Picture 4" descr="C:\Users\user\Desktop\20170928_Virtualization Station 直播\p6-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362" y="3500444"/>
            <a:ext cx="2688410" cy="1028372"/>
          </a:xfrm>
          <a:prstGeom prst="rect">
            <a:avLst/>
          </a:prstGeom>
          <a:noFill/>
        </p:spPr>
      </p:pic>
      <p:pic>
        <p:nvPicPr>
          <p:cNvPr id="30" name="Picture 5" descr="C:\Users\user\Desktop\20170928_Virtualization Station 直播\p6-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1403" y="1160165"/>
            <a:ext cx="1935294" cy="1029508"/>
          </a:xfrm>
          <a:prstGeom prst="rect">
            <a:avLst/>
          </a:prstGeom>
          <a:noFill/>
        </p:spPr>
      </p:pic>
      <p:pic>
        <p:nvPicPr>
          <p:cNvPr id="1029" name="Picture 5" descr="C:\Users\user\Desktop\20170928_Virtualization Station 直播\箭頭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9752" y="3385234"/>
            <a:ext cx="771014" cy="1043137"/>
          </a:xfrm>
          <a:prstGeom prst="rect">
            <a:avLst/>
          </a:prstGeom>
          <a:noFill/>
        </p:spPr>
      </p:pic>
      <p:pic>
        <p:nvPicPr>
          <p:cNvPr id="1030" name="Picture 6" descr="C:\Users\user\Desktop\20170928_Virtualization Station 直播\箭頭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39752" y="2571750"/>
            <a:ext cx="754952" cy="564087"/>
          </a:xfrm>
          <a:prstGeom prst="rect">
            <a:avLst/>
          </a:prstGeom>
          <a:noFill/>
        </p:spPr>
      </p:pic>
      <p:pic>
        <p:nvPicPr>
          <p:cNvPr id="1031" name="Picture 7" descr="C:\Users\user\Desktop\20170928_Virtualization Station 直播\箭頭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39752" y="1369010"/>
            <a:ext cx="771014" cy="1043137"/>
          </a:xfrm>
          <a:prstGeom prst="rect">
            <a:avLst/>
          </a:prstGeom>
          <a:noFill/>
        </p:spPr>
      </p:pic>
      <p:sp>
        <p:nvSpPr>
          <p:cNvPr id="33" name="剪去單一角落矩形 32"/>
          <p:cNvSpPr/>
          <p:nvPr/>
        </p:nvSpPr>
        <p:spPr>
          <a:xfrm flipH="1">
            <a:off x="142844" y="1635646"/>
            <a:ext cx="2052892" cy="578914"/>
          </a:xfrm>
          <a:prstGeom prst="snip1Rect">
            <a:avLst>
              <a:gd name="adj" fmla="val 33674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Rectangle 25"/>
          <p:cNvSpPr/>
          <p:nvPr/>
        </p:nvSpPr>
        <p:spPr>
          <a:xfrm>
            <a:off x="285720" y="1627328"/>
            <a:ext cx="1910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搭配虛擬交換器，</a:t>
            </a:r>
            <a:endParaRPr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  <a:p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打造各式網路環境。</a:t>
            </a:r>
            <a:endParaRPr 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030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圓角矩形 25"/>
          <p:cNvSpPr/>
          <p:nvPr/>
        </p:nvSpPr>
        <p:spPr>
          <a:xfrm>
            <a:off x="3383310" y="1275606"/>
            <a:ext cx="2448272" cy="3528392"/>
          </a:xfrm>
          <a:prstGeom prst="roundRect">
            <a:avLst>
              <a:gd name="adj" fmla="val 6163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矩形 26"/>
          <p:cNvSpPr/>
          <p:nvPr/>
        </p:nvSpPr>
        <p:spPr>
          <a:xfrm>
            <a:off x="6181006" y="1275606"/>
            <a:ext cx="2448272" cy="3528392"/>
          </a:xfrm>
          <a:prstGeom prst="roundRect">
            <a:avLst>
              <a:gd name="adj" fmla="val 6163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22"/>
          <p:cNvSpPr/>
          <p:nvPr/>
        </p:nvSpPr>
        <p:spPr>
          <a:xfrm>
            <a:off x="395536" y="1275606"/>
            <a:ext cx="2448272" cy="3528392"/>
          </a:xfrm>
          <a:prstGeom prst="roundRect">
            <a:avLst>
              <a:gd name="adj" fmla="val 6163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Rectangle 24"/>
          <p:cNvSpPr/>
          <p:nvPr/>
        </p:nvSpPr>
        <p:spPr>
          <a:xfrm>
            <a:off x="6461071" y="1503611"/>
            <a:ext cx="180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異地還原</a:t>
            </a:r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35313" y="1503611"/>
            <a:ext cx="2160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支援設定備份上限</a:t>
            </a:r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3568" y="1525771"/>
            <a:ext cx="180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排程備份不停機</a:t>
            </a:r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TW" altLang="en-US" dirty="0" smtClean="0"/>
              <a:t>不停機備份，服務零時差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05257"/>
            <a:ext cx="1883876" cy="143174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65" y="3300245"/>
            <a:ext cx="1883876" cy="14317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071" y="3291830"/>
            <a:ext cx="1883876" cy="1431745"/>
          </a:xfrm>
          <a:prstGeom prst="rect">
            <a:avLst/>
          </a:prstGeom>
        </p:spPr>
      </p:pic>
      <p:pic>
        <p:nvPicPr>
          <p:cNvPr id="3074" name="Picture 2" descr="C:\Users\user\Desktop\20170928_Virtualization Station 直播\p7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5616" y="2271484"/>
            <a:ext cx="1080120" cy="1092354"/>
          </a:xfrm>
          <a:prstGeom prst="rect">
            <a:avLst/>
          </a:prstGeom>
          <a:noFill/>
        </p:spPr>
      </p:pic>
      <p:pic>
        <p:nvPicPr>
          <p:cNvPr id="3075" name="Picture 3" descr="C:\Users\user\Desktop\20170928_Virtualization Station 直播\p7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9992" y="2283718"/>
            <a:ext cx="1080120" cy="1092354"/>
          </a:xfrm>
          <a:prstGeom prst="rect">
            <a:avLst/>
          </a:prstGeom>
          <a:noFill/>
        </p:spPr>
      </p:pic>
      <p:pic>
        <p:nvPicPr>
          <p:cNvPr id="41" name="Picture 3" descr="C:\Users\user\Desktop\20170928_Virtualization Station 直播\p7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944" y="2127468"/>
            <a:ext cx="1080120" cy="1092354"/>
          </a:xfrm>
          <a:prstGeom prst="rect">
            <a:avLst/>
          </a:prstGeom>
          <a:noFill/>
        </p:spPr>
      </p:pic>
      <p:pic>
        <p:nvPicPr>
          <p:cNvPr id="42" name="Picture 3" descr="C:\Users\user\Desktop\20170928_Virtualization Station 直播\p7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7904" y="1995686"/>
            <a:ext cx="1080120" cy="1092354"/>
          </a:xfrm>
          <a:prstGeom prst="rect">
            <a:avLst/>
          </a:prstGeom>
          <a:noFill/>
        </p:spPr>
      </p:pic>
      <p:pic>
        <p:nvPicPr>
          <p:cNvPr id="3076" name="Picture 4" descr="C:\Users\user\Desktop\20170928_Virtualization Station 直播\箭頭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3768" y="2355726"/>
            <a:ext cx="1268413" cy="947738"/>
          </a:xfrm>
          <a:prstGeom prst="rect">
            <a:avLst/>
          </a:prstGeom>
          <a:noFill/>
        </p:spPr>
      </p:pic>
      <p:pic>
        <p:nvPicPr>
          <p:cNvPr id="43" name="Picture 2" descr="C:\Users\user\Desktop\20170928_Virtualization Station 直播\p7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960" y="2271484"/>
            <a:ext cx="1080120" cy="1092354"/>
          </a:xfrm>
          <a:prstGeom prst="rect">
            <a:avLst/>
          </a:prstGeom>
          <a:noFill/>
        </p:spPr>
      </p:pic>
      <p:pic>
        <p:nvPicPr>
          <p:cNvPr id="3077" name="Picture 5" descr="C:\Users\user\Desktop\20170928_Virtualization Station 直播\箭頭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60232" y="1754812"/>
            <a:ext cx="1512168" cy="946617"/>
          </a:xfrm>
          <a:prstGeom prst="rect">
            <a:avLst/>
          </a:prstGeom>
          <a:noFill/>
        </p:spPr>
      </p:pic>
      <p:pic>
        <p:nvPicPr>
          <p:cNvPr id="44" name="Picture 3" descr="C:\Users\user\Desktop\20170928_Virtualization Station 直播\p7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00" y="2275767"/>
            <a:ext cx="1080120" cy="1092354"/>
          </a:xfrm>
          <a:prstGeom prst="rect">
            <a:avLst/>
          </a:prstGeom>
          <a:noFill/>
        </p:spPr>
      </p:pic>
      <p:sp>
        <p:nvSpPr>
          <p:cNvPr id="28" name="Shape 83"/>
          <p:cNvSpPr/>
          <p:nvPr/>
        </p:nvSpPr>
        <p:spPr>
          <a:xfrm>
            <a:off x="539552" y="1419622"/>
            <a:ext cx="288032" cy="2880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83"/>
          <p:cNvSpPr/>
          <p:nvPr/>
        </p:nvSpPr>
        <p:spPr>
          <a:xfrm>
            <a:off x="3532634" y="1419622"/>
            <a:ext cx="288032" cy="2880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83"/>
          <p:cNvSpPr/>
          <p:nvPr/>
        </p:nvSpPr>
        <p:spPr>
          <a:xfrm>
            <a:off x="6358880" y="1419622"/>
            <a:ext cx="288032" cy="2880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79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環境設定 </a:t>
            </a:r>
            <a:r>
              <a:rPr lang="en-US" altLang="zh-TW" dirty="0" smtClean="0"/>
              <a:t>-</a:t>
            </a:r>
            <a:r>
              <a:rPr lang="zh-TW" altLang="en-US" dirty="0" smtClean="0"/>
              <a:t> 友商比較</a:t>
            </a:r>
            <a:endParaRPr lang="en-US" dirty="0"/>
          </a:p>
        </p:txBody>
      </p:sp>
      <p:sp>
        <p:nvSpPr>
          <p:cNvPr id="9" name="TextBox 11"/>
          <p:cNvSpPr txBox="1"/>
          <p:nvPr/>
        </p:nvSpPr>
        <p:spPr>
          <a:xfrm>
            <a:off x="755576" y="3425428"/>
            <a:ext cx="2173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Virtualization</a:t>
            </a:r>
          </a:p>
          <a:p>
            <a:pPr algn="ctr"/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Station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48064" y="3425428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Virtual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Machine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0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Manager</a:t>
            </a:r>
          </a:p>
        </p:txBody>
      </p:sp>
      <p:pic>
        <p:nvPicPr>
          <p:cNvPr id="13" name="Picture 3" descr="C:\Users\user\Desktop\20170928_Virtualization Station 直播\Virtualization Stat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1437" y="1928808"/>
            <a:ext cx="1410726" cy="1408710"/>
          </a:xfrm>
          <a:prstGeom prst="rect">
            <a:avLst/>
          </a:prstGeom>
          <a:noFill/>
        </p:spPr>
      </p:pic>
      <p:pic>
        <p:nvPicPr>
          <p:cNvPr id="3" name="Picture 2" descr="C:\Users\user\Desktop\20170928_Virtualization Station 直播\v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5816" y="1347614"/>
            <a:ext cx="2808312" cy="3270423"/>
          </a:xfrm>
          <a:prstGeom prst="rect">
            <a:avLst/>
          </a:prstGeom>
          <a:noFill/>
        </p:spPr>
      </p:pic>
      <p:pic>
        <p:nvPicPr>
          <p:cNvPr id="8" name="Picture 2" descr="C:\Users\user\Desktop\20170928_Virtualization Station 直播\Links\vm 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176" y="2083095"/>
            <a:ext cx="981075" cy="1100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176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GPU</a:t>
            </a:r>
            <a:r>
              <a:rPr lang="zh-TW" altLang="en-US" dirty="0" smtClean="0"/>
              <a:t>，虛擬機應用再延伸 </a:t>
            </a:r>
            <a:endParaRPr lang="en-US" dirty="0"/>
          </a:p>
        </p:txBody>
      </p:sp>
      <p:grpSp>
        <p:nvGrpSpPr>
          <p:cNvPr id="19" name="Group 3"/>
          <p:cNvGrpSpPr/>
          <p:nvPr/>
        </p:nvGrpSpPr>
        <p:grpSpPr>
          <a:xfrm>
            <a:off x="882491" y="1404590"/>
            <a:ext cx="4392488" cy="1383184"/>
            <a:chOff x="4355976" y="1218271"/>
            <a:chExt cx="4392488" cy="1383184"/>
          </a:xfrm>
        </p:grpSpPr>
        <p:sp>
          <p:nvSpPr>
            <p:cNvPr id="20" name="Shape 83"/>
            <p:cNvSpPr/>
            <p:nvPr/>
          </p:nvSpPr>
          <p:spPr>
            <a:xfrm>
              <a:off x="4355976" y="121827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TextBox 11"/>
            <p:cNvSpPr txBox="1"/>
            <p:nvPr/>
          </p:nvSpPr>
          <p:spPr>
            <a:xfrm>
              <a:off x="4536941" y="1375796"/>
              <a:ext cx="1636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u="sng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環境</a:t>
              </a:r>
              <a:r>
                <a:rPr lang="zh-TW" altLang="en-US" sz="2200" b="1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設定</a:t>
              </a:r>
              <a:endParaRPr lang="en-US" altLang="zh-TW" sz="2200" b="1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" name="文字版面配置區 4"/>
            <p:cNvSpPr txBox="1">
              <a:spLocks/>
            </p:cNvSpPr>
            <p:nvPr/>
          </p:nvSpPr>
          <p:spPr>
            <a:xfrm>
              <a:off x="4570290" y="1833174"/>
              <a:ext cx="4178174" cy="768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多種網路模式應用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  <a:p>
              <a:pPr marL="114300">
                <a:spcBef>
                  <a:spcPts val="600"/>
                </a:spcBef>
                <a:buClr>
                  <a:schemeClr val="dk2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zh-TW" altLang="en-US" sz="1600" dirty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不停機備份、線上還原快照</a:t>
              </a:r>
              <a:endParaRPr lang="zh-TW" altLang="en-US" sz="1600" dirty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23" name="Group 17"/>
          <p:cNvGrpSpPr/>
          <p:nvPr/>
        </p:nvGrpSpPr>
        <p:grpSpPr>
          <a:xfrm>
            <a:off x="4622448" y="3026685"/>
            <a:ext cx="3837984" cy="1575081"/>
            <a:chOff x="4355976" y="2860273"/>
            <a:chExt cx="3837984" cy="1575081"/>
          </a:xfrm>
        </p:grpSpPr>
        <p:sp>
          <p:nvSpPr>
            <p:cNvPr id="24" name="TextBox 11"/>
            <p:cNvSpPr txBox="1"/>
            <p:nvPr/>
          </p:nvSpPr>
          <p:spPr>
            <a:xfrm>
              <a:off x="4536942" y="3017366"/>
              <a:ext cx="20728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200" b="1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虛擬機</a:t>
              </a:r>
              <a:r>
                <a:rPr lang="zh-TW" altLang="en-US" sz="2400" b="1" u="sng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效能</a:t>
              </a:r>
              <a:endParaRPr lang="en-US" altLang="zh-TW" sz="2400" b="1" u="sng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5" name="文字版面配置區 4"/>
            <p:cNvSpPr txBox="1">
              <a:spLocks/>
            </p:cNvSpPr>
            <p:nvPr/>
          </p:nvSpPr>
          <p:spPr>
            <a:xfrm>
              <a:off x="4624340" y="3435222"/>
              <a:ext cx="356962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I/O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傳輸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同時運作的虛擬機數量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  <p:sp>
          <p:nvSpPr>
            <p:cNvPr id="26" name="Shape 83"/>
            <p:cNvSpPr/>
            <p:nvPr/>
          </p:nvSpPr>
          <p:spPr>
            <a:xfrm>
              <a:off x="4355976" y="2860273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Group 2"/>
          <p:cNvGrpSpPr/>
          <p:nvPr/>
        </p:nvGrpSpPr>
        <p:grpSpPr>
          <a:xfrm>
            <a:off x="882491" y="3026685"/>
            <a:ext cx="3617501" cy="1583061"/>
            <a:chOff x="500034" y="1214428"/>
            <a:chExt cx="3617501" cy="1583061"/>
          </a:xfrm>
        </p:grpSpPr>
        <p:sp>
          <p:nvSpPr>
            <p:cNvPr id="28" name="Shape 83"/>
            <p:cNvSpPr/>
            <p:nvPr/>
          </p:nvSpPr>
          <p:spPr>
            <a:xfrm>
              <a:off x="500034" y="1214428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TextBox 11"/>
            <p:cNvSpPr txBox="1"/>
            <p:nvPr/>
          </p:nvSpPr>
          <p:spPr>
            <a:xfrm>
              <a:off x="673157" y="1338146"/>
              <a:ext cx="2508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200" b="1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虛擬機</a:t>
              </a:r>
              <a:r>
                <a:rPr lang="zh-TW" altLang="en-US" sz="2400" b="1" u="sng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桌面操作</a:t>
              </a:r>
              <a:endParaRPr lang="en-US" altLang="zh-TW" sz="2400" b="1" u="sng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0" name="文字版面配置區 4"/>
            <p:cNvSpPr txBox="1">
              <a:spLocks/>
            </p:cNvSpPr>
            <p:nvPr/>
          </p:nvSpPr>
          <p:spPr>
            <a:xfrm>
              <a:off x="706505" y="1797357"/>
              <a:ext cx="341103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瀏覽器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多功能工具列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HDMI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直輸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QVM</a:t>
              </a: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accent2">
                      <a:lumMod val="25000"/>
                      <a:lumOff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搭配遠端連線軟體 </a:t>
              </a:r>
              <a:endParaRPr lang="en-US" altLang="zh-TW" sz="1600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43" name="Group 16"/>
          <p:cNvGrpSpPr/>
          <p:nvPr/>
        </p:nvGrpSpPr>
        <p:grpSpPr>
          <a:xfrm>
            <a:off x="4614324" y="1404347"/>
            <a:ext cx="4206148" cy="1599451"/>
            <a:chOff x="500034" y="2859841"/>
            <a:chExt cx="4206148" cy="1599451"/>
          </a:xfrm>
        </p:grpSpPr>
        <p:sp>
          <p:nvSpPr>
            <p:cNvPr id="44" name="Shape 83"/>
            <p:cNvSpPr/>
            <p:nvPr/>
          </p:nvSpPr>
          <p:spPr>
            <a:xfrm>
              <a:off x="500034" y="285984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TextBox 11"/>
            <p:cNvSpPr txBox="1"/>
            <p:nvPr/>
          </p:nvSpPr>
          <p:spPr>
            <a:xfrm>
              <a:off x="681000" y="3017366"/>
              <a:ext cx="1586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u="sng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GPU</a:t>
              </a:r>
              <a:r>
                <a:rPr lang="zh-TW" altLang="en-US" sz="24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2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應用</a:t>
              </a:r>
              <a:endParaRPr lang="en-US" altLang="zh-TW" sz="22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6" name="文字版面配置區 4"/>
            <p:cNvSpPr txBox="1">
              <a:spLocks/>
            </p:cNvSpPr>
            <p:nvPr/>
          </p:nvSpPr>
          <p:spPr>
            <a:xfrm>
              <a:off x="714348" y="3459160"/>
              <a:ext cx="3991834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應用程式需求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OpenGL,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Direct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X</a:t>
              </a:r>
            </a:p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支援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AMD,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NVIDIA</a:t>
              </a:r>
              <a:r>
                <a:rPr lang="zh-TW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外接顯示卡 </a:t>
              </a:r>
              <a:endParaRPr lang="en-US" altLang="zh-TW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9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7310</TotalTime>
  <Words>1442</Words>
  <Application>Microsoft Office PowerPoint</Application>
  <PresentationFormat>全屏显示(16:9)</PresentationFormat>
  <Paragraphs>227</Paragraphs>
  <Slides>25</Slides>
  <Notes>13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Simple Light</vt:lpstr>
      <vt:lpstr>Virtualization Station    虛擬機應用剖析</vt:lpstr>
      <vt:lpstr>虛擬化技術的核心價值</vt:lpstr>
      <vt:lpstr> NAS 內建虛擬機？  應用為何？</vt:lpstr>
      <vt:lpstr>虛擬機應用需探討的四個面向</vt:lpstr>
      <vt:lpstr>環境，提供合適的維運方式</vt:lpstr>
      <vt:lpstr>支援虛擬交換器，打造各式專屬網路</vt:lpstr>
      <vt:lpstr>不停機備份，服務零時差</vt:lpstr>
      <vt:lpstr>環境設定 - 友商比較</vt:lpstr>
      <vt:lpstr>GPU，虛擬機應用再延伸 </vt:lpstr>
      <vt:lpstr>GPU，提升影像處理能力</vt:lpstr>
      <vt:lpstr>實際演示</vt:lpstr>
      <vt:lpstr>桌面操作，直接、簡單、快速</vt:lpstr>
      <vt:lpstr>網頁直接操作、HDMI 直送</vt:lpstr>
      <vt:lpstr>多功能網頁工具列</vt:lpstr>
      <vt:lpstr>桌面操作 - 友商比較</vt:lpstr>
      <vt:lpstr>效能，部署應用程式的關鍵選擇</vt:lpstr>
      <vt:lpstr>虛擬機效能？那些必須考量？</vt:lpstr>
      <vt:lpstr>CPU 測試</vt:lpstr>
      <vt:lpstr>記憶體測試</vt:lpstr>
      <vt:lpstr>硬碟 I/O 測試</vt:lpstr>
      <vt:lpstr>網路 I/O 測試</vt:lpstr>
      <vt:lpstr>支援同時運行的虛擬機數量？</vt:lpstr>
      <vt:lpstr>重點回顧 1/2</vt:lpstr>
      <vt:lpstr>重點回顧 2/2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高達      核心爆發性能，幫企業快速、有效率地完成任務</dc:title>
  <dc:creator>Coco Chiang</dc:creator>
  <cp:lastModifiedBy>Windows 使用者</cp:lastModifiedBy>
  <cp:revision>606</cp:revision>
  <dcterms:modified xsi:type="dcterms:W3CDTF">2017-10-25T02:24:40Z</dcterms:modified>
</cp:coreProperties>
</file>