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27"/>
  </p:notesMasterIdLst>
  <p:handoutMasterIdLst>
    <p:handoutMasterId r:id="rId28"/>
  </p:handoutMasterIdLst>
  <p:sldIdLst>
    <p:sldId id="256" r:id="rId2"/>
    <p:sldId id="344" r:id="rId3"/>
    <p:sldId id="345" r:id="rId4"/>
    <p:sldId id="325" r:id="rId5"/>
    <p:sldId id="353" r:id="rId6"/>
    <p:sldId id="327" r:id="rId7"/>
    <p:sldId id="339" r:id="rId8"/>
    <p:sldId id="347" r:id="rId9"/>
    <p:sldId id="354" r:id="rId10"/>
    <p:sldId id="340" r:id="rId11"/>
    <p:sldId id="348" r:id="rId12"/>
    <p:sldId id="355" r:id="rId13"/>
    <p:sldId id="342" r:id="rId14"/>
    <p:sldId id="343" r:id="rId15"/>
    <p:sldId id="351" r:id="rId16"/>
    <p:sldId id="356" r:id="rId17"/>
    <p:sldId id="328" r:id="rId18"/>
    <p:sldId id="329" r:id="rId19"/>
    <p:sldId id="330" r:id="rId20"/>
    <p:sldId id="331" r:id="rId21"/>
    <p:sldId id="332" r:id="rId22"/>
    <p:sldId id="350" r:id="rId23"/>
    <p:sldId id="334" r:id="rId24"/>
    <p:sldId id="352" r:id="rId25"/>
    <p:sldId id="357" r:id="rId26"/>
  </p:sldIdLst>
  <p:sldSz cx="9144000" cy="5143500" type="screen16x9"/>
  <p:notesSz cx="7099300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ffice" initials="O" lastIdx="1" clrIdx="0">
    <p:extLst/>
  </p:cmAuthor>
  <p:cmAuthor id="2" name="Office" initials="O [2]" lastIdx="1" clrIdx="1">
    <p:extLst/>
  </p:cmAuthor>
  <p:cmAuthor id="3" name="Office" initials="O [3]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CCECFF"/>
    <a:srgbClr val="009999"/>
    <a:srgbClr val="00CC99"/>
    <a:srgbClr val="3773E3"/>
    <a:srgbClr val="66CCFF"/>
    <a:srgbClr val="99CCFF"/>
    <a:srgbClr val="B450FF"/>
    <a:srgbClr val="CCFFFF"/>
    <a:srgbClr val="37A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35" autoAdjust="0"/>
    <p:restoredTop sz="90901"/>
  </p:normalViewPr>
  <p:slideViewPr>
    <p:cSldViewPr>
      <p:cViewPr>
        <p:scale>
          <a:sx n="101" d="100"/>
          <a:sy n="101" d="100"/>
        </p:scale>
        <p:origin x="-108" y="-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363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300EC-5E0D-F844-A391-38E9AC58D35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84A3D-7ACF-5349-A88E-AFC35FB0B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2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wrap="square" lIns="99032" tIns="99032" rIns="99032" bIns="99032" anchor="t" anchorCtr="0"/>
          <a:lstStyle>
            <a:lvl1pPr marL="6985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229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wrap="square" lIns="99032" tIns="99032" rIns="99032" bIns="99032" anchor="t" anchorCtr="0">
            <a:noAutofit/>
          </a:bodyPr>
          <a:lstStyle/>
          <a:p>
            <a:pPr marL="0">
              <a:buSzPct val="25000"/>
              <a:buNone/>
            </a:pPr>
            <a:r>
              <a:rPr lang="en-US" sz="3000" dirty="0" smtClean="0"/>
              <a:t>750,</a:t>
            </a:r>
            <a:r>
              <a:rPr lang="en-US" sz="3000" baseline="0" dirty="0" smtClean="0"/>
              <a:t> 000 </a:t>
            </a:r>
            <a:r>
              <a:rPr lang="en-US" altLang="zh-TW" sz="3000" baseline="0" dirty="0" smtClean="0"/>
              <a:t>download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/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1st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installation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200,000</a:t>
            </a:r>
          </a:p>
          <a:p>
            <a:pPr marL="0">
              <a:buSzPct val="25000"/>
              <a:buNone/>
            </a:pPr>
            <a:r>
              <a:rPr lang="en-US" altLang="zh-TW" sz="3000" baseline="0" dirty="0" smtClean="0"/>
              <a:t>during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4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years,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user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feedback</a:t>
            </a:r>
          </a:p>
          <a:p>
            <a:pPr marL="0">
              <a:buSzPct val="25000"/>
              <a:buNone/>
            </a:pPr>
            <a:r>
              <a:rPr lang="en-US" altLang="zh-TW" sz="3000" baseline="0" dirty="0" smtClean="0"/>
              <a:t>4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aspects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to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be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considered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smtClean="0"/>
              <a:t>for</a:t>
            </a:r>
            <a:r>
              <a:rPr lang="zh-TW" altLang="en-US" sz="3000" baseline="0" dirty="0" smtClean="0"/>
              <a:t> </a:t>
            </a:r>
            <a:r>
              <a:rPr lang="en-US" altLang="zh-TW" sz="3000" baseline="0" dirty="0" err="1" smtClean="0"/>
              <a:t>VEnvir</a:t>
            </a:r>
            <a:r>
              <a:rPr lang="en-US" altLang="zh-TW" sz="3000" baseline="0" dirty="0" smtClean="0"/>
              <a:t>.</a:t>
            </a:r>
          </a:p>
          <a:p>
            <a:pPr marL="0">
              <a:buSzPct val="25000"/>
              <a:buNone/>
            </a:pPr>
            <a:endParaRPr sz="30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When</a:t>
            </a:r>
            <a:r>
              <a:rPr lang="zh-TW" altLang="en-US" dirty="0" smtClean="0"/>
              <a:t> </a:t>
            </a:r>
            <a:r>
              <a:rPr lang="en-US" altLang="zh-TW" dirty="0" smtClean="0"/>
              <a:t>some</a:t>
            </a:r>
            <a:r>
              <a:rPr lang="zh-TW" altLang="en-US" dirty="0" smtClean="0"/>
              <a:t> </a:t>
            </a:r>
            <a:r>
              <a:rPr lang="en-US" altLang="zh-TW" dirty="0" smtClean="0"/>
              <a:t>applications</a:t>
            </a:r>
            <a:r>
              <a:rPr lang="zh-TW" altLang="en-US" dirty="0" smtClean="0"/>
              <a:t> </a:t>
            </a:r>
            <a:r>
              <a:rPr lang="en-US" altLang="zh-TW" dirty="0" smtClean="0"/>
              <a:t>requesting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DirectX,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OpenGL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support,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discrete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GPU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card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can</a:t>
            </a:r>
            <a:r>
              <a:rPr lang="zh-TW" altLang="en-US" baseline="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13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1.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Play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4K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video,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Task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manager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2.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Adobe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Premiere,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add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effect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render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7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When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VM</a:t>
            </a:r>
            <a:r>
              <a:rPr lang="zh-TW" altLang="en-US" dirty="0" smtClean="0"/>
              <a:t> </a:t>
            </a:r>
            <a:r>
              <a:rPr lang="en-US" altLang="zh-TW" dirty="0" smtClean="0"/>
              <a:t>has</a:t>
            </a:r>
            <a:r>
              <a:rPr lang="zh-TW" altLang="en-US" dirty="0" smtClean="0"/>
              <a:t> </a:t>
            </a:r>
            <a:r>
              <a:rPr lang="en-US" altLang="zh-TW" dirty="0" smtClean="0"/>
              <a:t>been</a:t>
            </a:r>
            <a:r>
              <a:rPr lang="zh-TW" altLang="en-US" dirty="0" smtClean="0"/>
              <a:t> </a:t>
            </a:r>
            <a:r>
              <a:rPr lang="en-US" altLang="zh-TW" dirty="0" smtClean="0"/>
              <a:t>created,</a:t>
            </a:r>
            <a:r>
              <a:rPr lang="zh-TW" altLang="en-US" dirty="0" smtClean="0"/>
              <a:t> </a:t>
            </a:r>
            <a:r>
              <a:rPr lang="en-US" altLang="zh-TW" dirty="0" smtClean="0"/>
              <a:t>how</a:t>
            </a:r>
            <a:r>
              <a:rPr lang="zh-TW" altLang="en-US" dirty="0" smtClean="0"/>
              <a:t> </a:t>
            </a:r>
            <a:r>
              <a:rPr lang="en-US" altLang="zh-TW" dirty="0" smtClean="0"/>
              <a:t>to</a:t>
            </a:r>
            <a:r>
              <a:rPr lang="zh-TW" altLang="en-US" dirty="0" smtClean="0"/>
              <a:t> </a:t>
            </a:r>
            <a:r>
              <a:rPr lang="en-US" altLang="zh-TW" dirty="0" smtClean="0"/>
              <a:t>access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console?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48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5452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Toolbar</a:t>
            </a:r>
            <a:r>
              <a:rPr lang="zh-TW" altLang="en-US" dirty="0" smtClean="0"/>
              <a:t> </a:t>
            </a:r>
            <a:r>
              <a:rPr lang="en-US" altLang="zh-TW" dirty="0" smtClean="0"/>
              <a:t>comparison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269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1.</a:t>
            </a:r>
            <a:r>
              <a:rPr lang="zh-TW" altLang="en-US" dirty="0" smtClean="0"/>
              <a:t> </a:t>
            </a:r>
            <a:r>
              <a:rPr lang="en-US" altLang="zh-TW" dirty="0" smtClean="0"/>
              <a:t>We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need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know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how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allocate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VM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resource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and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2.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how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assess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NAS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performance.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26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For</a:t>
            </a:r>
            <a:r>
              <a:rPr lang="zh-TW" altLang="en-US" dirty="0" smtClean="0"/>
              <a:t> </a:t>
            </a:r>
            <a:r>
              <a:rPr lang="en-US" altLang="zh-TW" dirty="0" smtClean="0"/>
              <a:t>performance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assessment,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should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take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care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of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4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parts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Speaking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of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CPU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Data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transfer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method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including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Samba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iSCSI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532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We</a:t>
            </a:r>
            <a:r>
              <a:rPr lang="zh-TW" altLang="en-US" dirty="0" smtClean="0"/>
              <a:t> </a:t>
            </a:r>
            <a:r>
              <a:rPr lang="en-US" altLang="zh-TW" dirty="0" smtClean="0"/>
              <a:t>take</a:t>
            </a:r>
            <a:r>
              <a:rPr lang="zh-TW" altLang="en-US" dirty="0" smtClean="0"/>
              <a:t> </a:t>
            </a:r>
            <a:r>
              <a:rPr lang="en-US" altLang="zh-TW" dirty="0" smtClean="0"/>
              <a:t>two</a:t>
            </a:r>
            <a:r>
              <a:rPr lang="zh-TW" altLang="en-US" dirty="0" smtClean="0"/>
              <a:t> </a:t>
            </a:r>
            <a:r>
              <a:rPr lang="en-US" altLang="zh-TW" dirty="0" smtClean="0"/>
              <a:t>different</a:t>
            </a:r>
            <a:r>
              <a:rPr lang="zh-TW" altLang="en-US" dirty="0" smtClean="0"/>
              <a:t> </a:t>
            </a:r>
            <a:r>
              <a:rPr lang="en-US" altLang="zh-TW" dirty="0" smtClean="0"/>
              <a:t>settings,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4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cores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8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cores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with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16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GB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memory.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VM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computing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power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based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how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many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cores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allocate.</a:t>
            </a:r>
            <a:endParaRPr lang="zh-TW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test</a:t>
            </a:r>
            <a:r>
              <a:rPr lang="zh-TW" altLang="en-US" dirty="0" smtClean="0"/>
              <a:t> </a:t>
            </a:r>
            <a:r>
              <a:rPr lang="en-US" altLang="zh-TW" dirty="0" smtClean="0"/>
              <a:t>result</a:t>
            </a:r>
            <a:r>
              <a:rPr lang="zh-TW" altLang="en-US" dirty="0" smtClean="0"/>
              <a:t> </a:t>
            </a:r>
            <a:r>
              <a:rPr lang="en-US" altLang="zh-TW" dirty="0" smtClean="0"/>
              <a:t>shows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that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different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cores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allocations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doesn't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affect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memory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performance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that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VM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memory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allocation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can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refer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suggest.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e.g.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3270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We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have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R/W,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fill-0/fill-1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test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see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I/O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performance.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Same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with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memory,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disk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I/O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not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affected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by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cores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allocation.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Therefore,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disk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I/O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subject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NAS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drive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selection.</a:t>
            </a:r>
            <a:endParaRPr lang="zh-TW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5662" defTabSz="990478">
              <a:buNone/>
              <a:defRPr/>
            </a:pPr>
            <a:r>
              <a:rPr lang="en-US" altLang="zh-TW" dirty="0" smtClean="0"/>
              <a:t>Efficiency:</a:t>
            </a:r>
            <a:r>
              <a:rPr lang="zh-TW" altLang="en-US" baseline="0" dirty="0" smtClean="0"/>
              <a:t> </a:t>
            </a:r>
            <a:endParaRPr lang="en-US" altLang="zh-TW" baseline="0" dirty="0" smtClean="0"/>
          </a:p>
          <a:p>
            <a:pPr marL="75662" defTabSz="990478">
              <a:buNone/>
              <a:defRPr/>
            </a:pPr>
            <a:r>
              <a:rPr lang="en-US" altLang="zh-TW" baseline="0" dirty="0" smtClean="0"/>
              <a:t>1.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physical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installation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time</a:t>
            </a:r>
          </a:p>
          <a:p>
            <a:pPr marL="75662" defTabSz="990478">
              <a:buNone/>
              <a:defRPr/>
            </a:pPr>
            <a:r>
              <a:rPr lang="en-US" altLang="zh-TW" baseline="0" dirty="0" smtClean="0"/>
              <a:t>2.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VM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clone,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backup</a:t>
            </a:r>
          </a:p>
          <a:p>
            <a:pPr marL="75662" defTabSz="990478">
              <a:buNone/>
              <a:defRPr/>
            </a:pPr>
            <a:endParaRPr lang="en-US" altLang="zh-TW" baseline="0" dirty="0" smtClean="0"/>
          </a:p>
          <a:p>
            <a:pPr marL="75662" defTabSz="990478">
              <a:buNone/>
              <a:defRPr/>
            </a:pPr>
            <a:r>
              <a:rPr lang="en-US" altLang="zh-TW" baseline="0" dirty="0" smtClean="0"/>
              <a:t>Flexibility:</a:t>
            </a:r>
          </a:p>
          <a:p>
            <a:pPr marL="75662" defTabSz="990478">
              <a:buNone/>
              <a:defRPr/>
            </a:pPr>
            <a:r>
              <a:rPr lang="en-US" altLang="zh-TW" baseline="0" dirty="0" smtClean="0"/>
              <a:t>1.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allocate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resource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dynamically</a:t>
            </a:r>
          </a:p>
          <a:p>
            <a:pPr marL="75662" defTabSz="990478">
              <a:buNone/>
              <a:defRPr/>
            </a:pPr>
            <a:r>
              <a:rPr lang="en-US" altLang="zh-TW" baseline="0" dirty="0" smtClean="0"/>
              <a:t>2.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Network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can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virtualized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being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customized</a:t>
            </a:r>
          </a:p>
          <a:p>
            <a:pPr marL="75662" defTabSz="990478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9609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For</a:t>
            </a:r>
            <a:r>
              <a:rPr lang="zh-TW" altLang="en-US" dirty="0" smtClean="0"/>
              <a:t> </a:t>
            </a:r>
            <a:r>
              <a:rPr lang="en-US" altLang="zh-TW" dirty="0" smtClean="0"/>
              <a:t>evaluate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network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performance,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different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data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transfer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methods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have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considered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such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iSCSI,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Samba.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Moreover,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need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pay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attention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network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transfer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speed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between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NAS-VM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VM-VM.</a:t>
            </a:r>
            <a:endParaRPr lang="zh-TW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last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</a:t>
            </a:r>
            <a:r>
              <a:rPr lang="zh-TW" altLang="en-US" dirty="0" smtClean="0"/>
              <a:t> </a:t>
            </a:r>
            <a:r>
              <a:rPr lang="en-US" altLang="zh-TW" dirty="0" smtClean="0"/>
              <a:t>frequently</a:t>
            </a:r>
            <a:r>
              <a:rPr lang="zh-TW" altLang="en-US" dirty="0" smtClean="0"/>
              <a:t> </a:t>
            </a:r>
            <a:r>
              <a:rPr lang="en-US" altLang="zh-TW" dirty="0" smtClean="0"/>
              <a:t>asked</a:t>
            </a:r>
            <a:r>
              <a:rPr lang="zh-TW" altLang="en-US" dirty="0" smtClean="0"/>
              <a:t> </a:t>
            </a:r>
            <a:r>
              <a:rPr lang="en-US" altLang="zh-TW" dirty="0" smtClean="0"/>
              <a:t>question</a:t>
            </a:r>
            <a:r>
              <a:rPr lang="zh-TW" altLang="en-US" dirty="0" smtClean="0"/>
              <a:t> </a:t>
            </a:r>
            <a:r>
              <a:rPr lang="en-US" altLang="zh-TW" dirty="0" smtClean="0"/>
              <a:t>is</a:t>
            </a:r>
            <a:r>
              <a:rPr lang="zh-TW" altLang="en-US" dirty="0" smtClean="0"/>
              <a:t> </a:t>
            </a:r>
            <a:r>
              <a:rPr lang="en-US" altLang="zh-TW" dirty="0" smtClean="0"/>
              <a:t>about</a:t>
            </a:r>
            <a:r>
              <a:rPr lang="zh-TW" altLang="en-US" dirty="0" smtClean="0"/>
              <a:t> </a:t>
            </a:r>
            <a:r>
              <a:rPr lang="en-US" altLang="zh-TW" dirty="0" smtClean="0"/>
              <a:t>how</a:t>
            </a:r>
            <a:r>
              <a:rPr lang="zh-TW" altLang="en-US" dirty="0" smtClean="0"/>
              <a:t> </a:t>
            </a:r>
            <a:r>
              <a:rPr lang="en-US" altLang="zh-TW" dirty="0" smtClean="0"/>
              <a:t>many</a:t>
            </a:r>
            <a:r>
              <a:rPr lang="zh-TW" altLang="en-US" dirty="0" smtClean="0"/>
              <a:t> </a:t>
            </a:r>
            <a:r>
              <a:rPr lang="en-US" altLang="zh-TW" dirty="0" smtClean="0"/>
              <a:t>concurrently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running</a:t>
            </a:r>
            <a:r>
              <a:rPr lang="zh-TW" altLang="en-US" baseline="0" dirty="0" smtClean="0"/>
              <a:t> </a:t>
            </a:r>
            <a:r>
              <a:rPr lang="en-US" altLang="zh-TW" dirty="0" smtClean="0"/>
              <a:t>VMs</a:t>
            </a:r>
            <a:r>
              <a:rPr lang="zh-TW" altLang="en-US" dirty="0" smtClean="0"/>
              <a:t> </a:t>
            </a:r>
            <a:r>
              <a:rPr lang="en-US" altLang="zh-TW" dirty="0" smtClean="0"/>
              <a:t>can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supported.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We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selects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"Knowledge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Worker"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workload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in</a:t>
            </a:r>
            <a:r>
              <a:rPr lang="zh-TW" altLang="en-US" baseline="0" dirty="0" smtClean="0"/>
              <a:t> </a:t>
            </a:r>
            <a:r>
              <a:rPr lang="en-US" altLang="zh-TW" baseline="0" dirty="0" err="1" smtClean="0"/>
              <a:t>LoginVSI</a:t>
            </a:r>
            <a:r>
              <a:rPr lang="en-US" altLang="zh-TW" baseline="0" dirty="0" smtClean="0"/>
              <a:t>.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zh-TW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In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order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provide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efficient</a:t>
            </a:r>
            <a:r>
              <a:rPr lang="zh-TW" altLang="en-US" baseline="0" dirty="0" smtClean="0"/>
              <a:t> </a:t>
            </a:r>
            <a:r>
              <a:rPr lang="en-US" altLang="zh-TW" baseline="0" dirty="0" err="1" smtClean="0"/>
              <a:t>VEnvironment</a:t>
            </a:r>
            <a:r>
              <a:rPr lang="en-US" altLang="zh-TW" baseline="0" dirty="0" smtClean="0"/>
              <a:t>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need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consider....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05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wrap="square" lIns="99032" tIns="99032" rIns="99032" bIns="99032" anchor="t" anchorCtr="0">
            <a:noAutofit/>
          </a:bodyPr>
          <a:lstStyle/>
          <a:p>
            <a:pPr marL="0">
              <a:buSzPct val="25000"/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we</a:t>
            </a:r>
            <a:r>
              <a:rPr lang="zh-TW" altLang="en-US" dirty="0" smtClean="0"/>
              <a:t> </a:t>
            </a:r>
            <a:r>
              <a:rPr lang="en-US" altLang="zh-TW" dirty="0" smtClean="0"/>
              <a:t>firmly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believe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that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leveraging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Virtualization...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come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up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with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converged-appliance.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err="1" smtClean="0"/>
              <a:t>Trad</a:t>
            </a:r>
            <a:r>
              <a:rPr lang="en-US" altLang="zh-TW" baseline="0" dirty="0" smtClean="0"/>
              <a:t>: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not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easy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maintain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err="1" smtClean="0"/>
              <a:t>Adv</a:t>
            </a:r>
            <a:r>
              <a:rPr lang="en-US" altLang="zh-TW" baseline="0" dirty="0" smtClean="0"/>
              <a:t>: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w/o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going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through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network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equipment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Combining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storage,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computing,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network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increase..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low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down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traffic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generated</a:t>
            </a:r>
            <a:r>
              <a:rPr lang="zh-TW" altLang="en-US" baseline="0" dirty="0" smtClean="0"/>
              <a:t> </a:t>
            </a:r>
            <a:r>
              <a:rPr lang="en-US" altLang="zh-TW" baseline="0" dirty="0" err="1" smtClean="0"/>
              <a:t>among..device</a:t>
            </a:r>
            <a:endParaRPr lang="zh-TW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Based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what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have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collected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from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user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feedback,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provide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efficient</a:t>
            </a:r>
            <a:r>
              <a:rPr lang="zh-TW" altLang="en-US" baseline="0" dirty="0" smtClean="0"/>
              <a:t> </a:t>
            </a:r>
            <a:r>
              <a:rPr lang="en-US" altLang="zh-TW" baseline="0" dirty="0" err="1" smtClean="0"/>
              <a:t>VEnvironment</a:t>
            </a:r>
            <a:r>
              <a:rPr lang="en-US" altLang="zh-TW" baseline="0" dirty="0" smtClean="0"/>
              <a:t>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should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take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care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of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4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aspects.</a:t>
            </a:r>
          </a:p>
        </p:txBody>
      </p:sp>
    </p:spTree>
    <p:extLst>
      <p:ext uri="{BB962C8B-B14F-4D97-AF65-F5344CB8AC3E}">
        <p14:creationId xmlns:p14="http://schemas.microsoft.com/office/powerpoint/2010/main" val="610525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1.</a:t>
            </a:r>
            <a:r>
              <a:rPr lang="zh-TW" altLang="en-US" dirty="0" smtClean="0"/>
              <a:t> </a:t>
            </a:r>
            <a:r>
              <a:rPr lang="en-US" altLang="zh-TW" dirty="0" smtClean="0"/>
              <a:t>proper</a:t>
            </a:r>
            <a:r>
              <a:rPr lang="zh-TW" altLang="en-US" dirty="0" smtClean="0"/>
              <a:t> </a:t>
            </a:r>
            <a:r>
              <a:rPr lang="en-US" altLang="zh-TW" dirty="0" smtClean="0"/>
              <a:t>networking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for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VMs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2.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How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VM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backup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case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of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unexpected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system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shutdown?</a:t>
            </a:r>
            <a:r>
              <a:rPr lang="zh-TW" altLang="en-US" baseline="0" dirty="0" smtClean="0"/>
              <a:t>  </a:t>
            </a:r>
            <a:r>
              <a:rPr lang="en-US" altLang="zh-TW" baseline="0" dirty="0" smtClean="0"/>
              <a:t>or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take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snapshot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for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quickly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roll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back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status?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and,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also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does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VM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need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shutdown?</a:t>
            </a:r>
            <a:r>
              <a:rPr lang="zh-TW" altLang="en-US" baseline="0" dirty="0" smtClean="0"/>
              <a:t> </a:t>
            </a:r>
            <a:endParaRPr lang="en-US" altLang="zh-TW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130479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To</a:t>
            </a:r>
            <a:r>
              <a:rPr lang="zh-TW" altLang="en-US" dirty="0" smtClean="0"/>
              <a:t> </a:t>
            </a:r>
            <a:r>
              <a:rPr lang="en-US" altLang="zh-TW" dirty="0" smtClean="0"/>
              <a:t>support</a:t>
            </a:r>
            <a:r>
              <a:rPr lang="zh-TW" altLang="en-US" dirty="0" smtClean="0"/>
              <a:t> </a:t>
            </a:r>
            <a:r>
              <a:rPr lang="en-US" altLang="zh-TW" dirty="0" smtClean="0"/>
              <a:t>different</a:t>
            </a:r>
            <a:r>
              <a:rPr lang="zh-TW" altLang="en-US" dirty="0" smtClean="0"/>
              <a:t> </a:t>
            </a:r>
            <a:r>
              <a:rPr lang="en-US" altLang="zh-TW" dirty="0" smtClean="0"/>
              <a:t>networking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modes,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our</a:t>
            </a:r>
            <a:r>
              <a:rPr lang="zh-TW" altLang="en-US" baseline="0" dirty="0" smtClean="0"/>
              <a:t> </a:t>
            </a:r>
            <a:r>
              <a:rPr lang="en-US" altLang="zh-TW" baseline="0" dirty="0" err="1" smtClean="0"/>
              <a:t>VSwitch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can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customized.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For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example,</a:t>
            </a:r>
            <a:r>
              <a:rPr lang="zh-TW" altLang="en-US" baseline="0" dirty="0" smtClean="0"/>
              <a:t> </a:t>
            </a: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1.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attach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Ethernet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interface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2.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assign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IP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err="1" smtClean="0"/>
              <a:t>VSwitch</a:t>
            </a: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3.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enable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NAT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DHCP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78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As</a:t>
            </a:r>
            <a:r>
              <a:rPr lang="zh-TW" altLang="en-US" dirty="0" smtClean="0"/>
              <a:t> </a:t>
            </a:r>
            <a:r>
              <a:rPr lang="en-US" altLang="zh-TW" dirty="0" smtClean="0"/>
              <a:t>everyone</a:t>
            </a:r>
            <a:r>
              <a:rPr lang="zh-TW" altLang="en-US" dirty="0" smtClean="0"/>
              <a:t> </a:t>
            </a:r>
            <a:r>
              <a:rPr lang="en-US" altLang="zh-TW" dirty="0" smtClean="0"/>
              <a:t>knows,</a:t>
            </a:r>
            <a:r>
              <a:rPr lang="zh-TW" altLang="en-US" dirty="0" smtClean="0"/>
              <a:t> </a:t>
            </a:r>
            <a:r>
              <a:rPr lang="en-US" altLang="zh-TW" dirty="0" smtClean="0"/>
              <a:t>we</a:t>
            </a:r>
            <a:r>
              <a:rPr lang="zh-TW" altLang="en-US" dirty="0" smtClean="0"/>
              <a:t> </a:t>
            </a:r>
            <a:r>
              <a:rPr lang="en-US" altLang="zh-TW" dirty="0" err="1" smtClean="0"/>
              <a:t>alsways</a:t>
            </a:r>
            <a:r>
              <a:rPr lang="zh-TW" altLang="en-US" dirty="0" smtClean="0"/>
              <a:t> </a:t>
            </a:r>
            <a:r>
              <a:rPr lang="en-US" altLang="zh-TW" dirty="0" smtClean="0"/>
              <a:t>need</a:t>
            </a:r>
            <a:r>
              <a:rPr lang="zh-TW" altLang="en-US" dirty="0" smtClean="0"/>
              <a:t> </a:t>
            </a:r>
            <a:r>
              <a:rPr lang="en-US" altLang="zh-TW" dirty="0" smtClean="0"/>
              <a:t>backup</a:t>
            </a:r>
            <a:r>
              <a:rPr lang="zh-TW" altLang="en-US" dirty="0" smtClean="0"/>
              <a:t> </a:t>
            </a:r>
            <a:r>
              <a:rPr lang="en-US" altLang="zh-TW" dirty="0" smtClean="0"/>
              <a:t>function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for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unexpected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things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happened.</a:t>
            </a:r>
            <a:r>
              <a:rPr lang="zh-TW" altLang="en-US" baseline="0" dirty="0" smtClean="0"/>
              <a:t> </a:t>
            </a: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important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question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should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power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off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VM?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baseline="0" dirty="0" smtClean="0"/>
              <a:t>In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addition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scheduling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backup,</a:t>
            </a:r>
            <a:r>
              <a:rPr lang="zh-TW" altLang="en-US" baseline="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077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1.</a:t>
            </a:r>
            <a:r>
              <a:rPr lang="zh-TW" altLang="en-US" dirty="0" smtClean="0"/>
              <a:t> </a:t>
            </a:r>
            <a:r>
              <a:rPr lang="en-US" altLang="zh-TW" dirty="0" smtClean="0"/>
              <a:t>VM</a:t>
            </a:r>
            <a:r>
              <a:rPr lang="zh-TW" altLang="en-US" dirty="0" smtClean="0"/>
              <a:t> </a:t>
            </a:r>
            <a:r>
              <a:rPr lang="en-US" altLang="zh-TW" dirty="0" smtClean="0"/>
              <a:t>Snapshot,</a:t>
            </a:r>
            <a:r>
              <a:rPr lang="zh-TW" altLang="en-US" dirty="0" smtClean="0"/>
              <a:t> </a:t>
            </a:r>
            <a:r>
              <a:rPr lang="en-US" altLang="zh-TW" dirty="0" smtClean="0"/>
              <a:t>online</a:t>
            </a:r>
            <a:r>
              <a:rPr lang="zh-TW" altLang="en-US" dirty="0" smtClean="0"/>
              <a:t> </a:t>
            </a:r>
            <a:r>
              <a:rPr lang="en-US" altLang="zh-TW" dirty="0" smtClean="0"/>
              <a:t>backup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2.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Network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&amp;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Virtual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Switch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setting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create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</a:t>
            </a:r>
            <a:r>
              <a:rPr lang="zh-TW" altLang="en-US" baseline="0" dirty="0" smtClean="0"/>
              <a:t> </a:t>
            </a:r>
            <a:r>
              <a:rPr lang="en-US" altLang="zh-TW" baseline="0" dirty="0" err="1" smtClean="0"/>
              <a:t>VSwitch</a:t>
            </a: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b.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container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together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NAT,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DHCP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server</a:t>
            </a:r>
          </a:p>
        </p:txBody>
      </p:sp>
    </p:spTree>
    <p:extLst>
      <p:ext uri="{BB962C8B-B14F-4D97-AF65-F5344CB8AC3E}">
        <p14:creationId xmlns:p14="http://schemas.microsoft.com/office/powerpoint/2010/main" val="828491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As</a:t>
            </a:r>
            <a:r>
              <a:rPr lang="zh-TW" altLang="en-US" dirty="0" smtClean="0"/>
              <a:t> </a:t>
            </a:r>
            <a:r>
              <a:rPr lang="en-US" altLang="zh-TW" dirty="0" smtClean="0"/>
              <a:t>we</a:t>
            </a:r>
            <a:r>
              <a:rPr lang="zh-TW" altLang="en-US" dirty="0" smtClean="0"/>
              <a:t> </a:t>
            </a:r>
            <a:r>
              <a:rPr lang="en-US" altLang="zh-TW" dirty="0" smtClean="0"/>
              <a:t>know,</a:t>
            </a:r>
            <a:r>
              <a:rPr lang="zh-TW" altLang="en-US" dirty="0" smtClean="0"/>
              <a:t> </a:t>
            </a:r>
            <a:r>
              <a:rPr lang="en-US" altLang="zh-TW" dirty="0" smtClean="0"/>
              <a:t>al</a:t>
            </a:r>
            <a:r>
              <a:rPr lang="en-US" altLang="zh-TW" baseline="0" dirty="0" smtClean="0"/>
              <a:t>l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device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of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VM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are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emulated,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so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that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CPU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has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image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processing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graphic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display.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is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not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where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CPU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good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at.</a:t>
            </a:r>
            <a:r>
              <a:rPr lang="zh-TW" altLang="en-US" baseline="0" dirty="0" smtClean="0"/>
              <a:t> </a:t>
            </a:r>
            <a:endParaRPr lang="en-US" altLang="zh-TW" baseline="0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altLang="zh-TW" dirty="0" smtClean="0"/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altLang="zh-TW" dirty="0" smtClean="0"/>
              <a:t>Supporting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GPU</a:t>
            </a:r>
            <a:r>
              <a:rPr lang="zh-TW" altLang="en-US" dirty="0" smtClean="0"/>
              <a:t> </a:t>
            </a:r>
            <a:r>
              <a:rPr lang="en-US" altLang="zh-TW" dirty="0" smtClean="0"/>
              <a:t>can</a:t>
            </a:r>
            <a:r>
              <a:rPr lang="zh-TW" altLang="en-US" dirty="0" smtClean="0"/>
              <a:t> </a:t>
            </a:r>
            <a:r>
              <a:rPr lang="en-US" altLang="zh-TW" dirty="0" smtClean="0"/>
              <a:t>lessen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work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of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the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CPU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produce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faster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video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and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graphics.</a:t>
            </a:r>
          </a:p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990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226" y="-18"/>
            <a:ext cx="9135516" cy="5138086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5414"/>
            <a:ext cx="9144032" cy="5138086"/>
          </a:xfrm>
          <a:prstGeom prst="rect">
            <a:avLst/>
          </a:prstGeom>
          <a:noFill/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660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8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8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226" y="-18"/>
            <a:ext cx="9135516" cy="513808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18"/>
            <a:ext cx="9144032" cy="5138086"/>
          </a:xfrm>
          <a:prstGeom prst="rect">
            <a:avLst/>
          </a:prstGeom>
          <a:noFill/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49" r:id="rId3"/>
    <p:sldLayoutId id="2147483653" r:id="rId4"/>
    <p:sldLayoutId id="2147483657" r:id="rId5"/>
    <p:sldLayoutId id="214748365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tif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tiff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9.tif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tiff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tif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2.tif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3.tiff"/><Relationship Id="rId9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590721"/>
            <a:ext cx="8520599" cy="2052599"/>
          </a:xfrm>
        </p:spPr>
        <p:txBody>
          <a:bodyPr anchor="ctr"/>
          <a:lstStyle/>
          <a:p>
            <a:pPr lvl="0"/>
            <a:r>
              <a:rPr lang="en-US" altLang="zh-TW" sz="540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Virtualization</a:t>
            </a:r>
            <a:r>
              <a:rPr lang="zh-TW" altLang="en-US" sz="540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540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Station</a:t>
            </a:r>
            <a:br>
              <a:rPr lang="en-US" altLang="zh-TW" sz="540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2800" dirty="0"/>
          </a:p>
        </p:txBody>
      </p:sp>
      <p:pic>
        <p:nvPicPr>
          <p:cNvPr id="13314" name="Picture 2" descr="C:\Users\user\Desktop\20170928_Virtualization Station 直播\Virtualization Stati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632" y="2133469"/>
            <a:ext cx="655241" cy="65430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15375" y="2859782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800" dirty="0">
                <a:solidFill>
                  <a:srgbClr val="002060"/>
                </a:solidFill>
              </a:rPr>
              <a:t>Brings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>
                <a:solidFill>
                  <a:srgbClr val="002060"/>
                </a:solidFill>
              </a:rPr>
              <a:t>an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>
                <a:solidFill>
                  <a:srgbClr val="002060"/>
                </a:solidFill>
              </a:rPr>
              <a:t>Efficient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>
                <a:solidFill>
                  <a:srgbClr val="002060"/>
                </a:solidFill>
              </a:rPr>
              <a:t>Virtualization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>
                <a:solidFill>
                  <a:srgbClr val="002060"/>
                </a:solidFill>
              </a:rPr>
              <a:t>Environment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>
                <a:solidFill>
                  <a:srgbClr val="002060"/>
                </a:solidFill>
              </a:rPr>
              <a:t/>
            </a:r>
            <a:br>
              <a:rPr lang="en-US" altLang="zh-TW" sz="2800" dirty="0">
                <a:solidFill>
                  <a:srgbClr val="002060"/>
                </a:solidFill>
              </a:rPr>
            </a:br>
            <a:r>
              <a:rPr lang="en-US" altLang="zh-TW" sz="2800" dirty="0">
                <a:solidFill>
                  <a:srgbClr val="002060"/>
                </a:solidFill>
              </a:rPr>
              <a:t>–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>
                <a:solidFill>
                  <a:srgbClr val="002060"/>
                </a:solidFill>
              </a:rPr>
              <a:t>4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>
                <a:solidFill>
                  <a:srgbClr val="002060"/>
                </a:solidFill>
              </a:rPr>
              <a:t>essential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>
                <a:solidFill>
                  <a:srgbClr val="002060"/>
                </a:solidFill>
              </a:rPr>
              <a:t>aspects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剪去對角線角落矩形 22"/>
          <p:cNvSpPr/>
          <p:nvPr/>
        </p:nvSpPr>
        <p:spPr>
          <a:xfrm>
            <a:off x="2555776" y="1275606"/>
            <a:ext cx="5976664" cy="3456384"/>
          </a:xfrm>
          <a:prstGeom prst="snip2DiagRect">
            <a:avLst>
              <a:gd name="adj1" fmla="val 0"/>
              <a:gd name="adj2" fmla="val 9068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GPU – </a:t>
            </a:r>
            <a:r>
              <a:rPr lang="en-US" altLang="zh-TW" sz="3600" dirty="0"/>
              <a:t>manipulating image processing</a:t>
            </a:r>
            <a:endParaRPr lang="en-US" sz="3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079932"/>
            <a:ext cx="345915" cy="2920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7106" y="4098433"/>
            <a:ext cx="336519" cy="26136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906440" y="1347614"/>
            <a:ext cx="51749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Discrete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GPU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accelerates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image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processing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and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computer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graphics,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offloading</a:t>
            </a:r>
            <a:r>
              <a:rPr lang="zh-TW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CPU</a:t>
            </a:r>
            <a:r>
              <a: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utilization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956574" y="2047948"/>
            <a:ext cx="2359123" cy="2684042"/>
            <a:chOff x="2908688" y="2130380"/>
            <a:chExt cx="2546264" cy="2759152"/>
          </a:xfrm>
        </p:grpSpPr>
        <p:grpSp>
          <p:nvGrpSpPr>
            <p:cNvPr id="19" name="Group 18"/>
            <p:cNvGrpSpPr/>
            <p:nvPr/>
          </p:nvGrpSpPr>
          <p:grpSpPr>
            <a:xfrm>
              <a:off x="2908688" y="2130380"/>
              <a:ext cx="2546264" cy="2759152"/>
              <a:chOff x="3724119" y="2140287"/>
              <a:chExt cx="2546264" cy="2759152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24119" y="2140287"/>
                <a:ext cx="2546264" cy="231521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4" name="Rectangle 13"/>
              <p:cNvSpPr/>
              <p:nvPr/>
            </p:nvSpPr>
            <p:spPr>
              <a:xfrm>
                <a:off x="4463532" y="4583049"/>
                <a:ext cx="1703640" cy="3163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GPU </a:t>
                </a:r>
                <a:r>
                  <a:rPr lang="en-US" altLang="zh-TW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connected</a:t>
                </a: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3797366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502278" y="2047948"/>
            <a:ext cx="2454098" cy="2684041"/>
            <a:chOff x="6321291" y="2144386"/>
            <a:chExt cx="2602234" cy="2765656"/>
          </a:xfrm>
        </p:grpSpPr>
        <p:grpSp>
          <p:nvGrpSpPr>
            <p:cNvPr id="20" name="Group 19"/>
            <p:cNvGrpSpPr/>
            <p:nvPr/>
          </p:nvGrpSpPr>
          <p:grpSpPr>
            <a:xfrm>
              <a:off x="6321291" y="2144386"/>
              <a:ext cx="2602234" cy="2765656"/>
              <a:chOff x="6321291" y="2144386"/>
              <a:chExt cx="2602234" cy="2765656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21291" y="2144386"/>
                <a:ext cx="2592288" cy="231521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6914467" y="4592906"/>
                <a:ext cx="2009058" cy="3171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GPU </a:t>
                </a:r>
                <a:r>
                  <a:rPr lang="en-US" altLang="zh-TW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disconnected</a:t>
                </a:r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7193462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467544" y="1275606"/>
            <a:ext cx="208823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Supports</a:t>
            </a:r>
          </a:p>
          <a:p>
            <a:r>
              <a:rPr lang="en-US" altLang="zh-TW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OpenGL &amp;</a:t>
            </a:r>
            <a:r>
              <a:rPr lang="zh-TW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DirectX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pic>
        <p:nvPicPr>
          <p:cNvPr id="2050" name="Picture 2" descr="C:\Users\user\Desktop\20170928_Virtualization Station 直播\無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92392" y="4368958"/>
            <a:ext cx="363784" cy="363031"/>
          </a:xfrm>
          <a:prstGeom prst="rect">
            <a:avLst/>
          </a:prstGeom>
          <a:noFill/>
        </p:spPr>
      </p:pic>
      <p:pic>
        <p:nvPicPr>
          <p:cNvPr id="2051" name="Picture 3" descr="C:\Users\user\Desktop\20170928_Virtualization Station 直播\有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33212" y="4357795"/>
            <a:ext cx="387510" cy="367174"/>
          </a:xfrm>
          <a:prstGeom prst="rect">
            <a:avLst/>
          </a:prstGeom>
          <a:noFill/>
        </p:spPr>
      </p:pic>
      <p:sp>
        <p:nvSpPr>
          <p:cNvPr id="26" name="Rectangle 25"/>
          <p:cNvSpPr/>
          <p:nvPr/>
        </p:nvSpPr>
        <p:spPr>
          <a:xfrm>
            <a:off x="153915" y="4443958"/>
            <a:ext cx="2473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/>
              <a:t>Tested in QNAP Labs. Figures may vary by </a:t>
            </a:r>
            <a:r>
              <a:rPr lang="en-US" sz="700" dirty="0" smtClean="0"/>
              <a:t>environment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.</a:t>
            </a:r>
            <a:r>
              <a:rPr lang="en-US" sz="700" dirty="0">
                <a:solidFill>
                  <a:schemeClr val="tx1"/>
                </a:solidFill>
                <a:latin typeface="+mj-lt"/>
              </a:rPr>
              <a:t/>
            </a:r>
            <a:br>
              <a:rPr lang="en-US" sz="700" dirty="0">
                <a:solidFill>
                  <a:schemeClr val="tx1"/>
                </a:solidFill>
                <a:latin typeface="+mj-lt"/>
              </a:rPr>
            </a:br>
            <a:r>
              <a:rPr lang="en-US" sz="700" dirty="0" smtClean="0">
                <a:solidFill>
                  <a:schemeClr val="tx1"/>
                </a:solidFill>
                <a:latin typeface="+mj-lt"/>
              </a:rPr>
              <a:t>NAS：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TS-1277</a:t>
            </a:r>
            <a:r>
              <a:rPr lang="zh-TW" altLang="en-US" sz="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700" dirty="0" err="1" smtClean="0">
                <a:solidFill>
                  <a:schemeClr val="tx1"/>
                </a:solidFill>
                <a:latin typeface="+mj-lt"/>
              </a:rPr>
              <a:t>Ryzen</a:t>
            </a:r>
            <a:r>
              <a:rPr lang="zh-TW" altLang="en-US" sz="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1700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+mj-lt"/>
              </a:rPr>
              <a:t>QTS 4.3.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4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Seagate</a:t>
            </a:r>
            <a:r>
              <a:rPr lang="zh-TW" altLang="en-US" sz="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nl-NL" sz="700" dirty="0" smtClean="0">
                <a:solidFill>
                  <a:schemeClr val="tx1"/>
                </a:solidFill>
                <a:latin typeface="+mj-lt"/>
              </a:rPr>
              <a:t>ST4000VN0001</a:t>
            </a:r>
            <a:endParaRPr lang="en-US" sz="700" dirty="0">
              <a:solidFill>
                <a:schemeClr val="tx1"/>
              </a:solidFill>
              <a:latin typeface="+mj-lt"/>
            </a:endParaRPr>
          </a:p>
          <a:p>
            <a:r>
              <a:rPr lang="en-US" altLang="zh-TW" sz="700" dirty="0" err="1" smtClean="0">
                <a:solidFill>
                  <a:schemeClr val="tx1"/>
                </a:solidFill>
                <a:latin typeface="+mj-lt"/>
              </a:rPr>
              <a:t>nVIDIA</a:t>
            </a:r>
            <a:r>
              <a:rPr lang="zh-TW" altLang="en-US" sz="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GeForce</a:t>
            </a:r>
            <a:r>
              <a:rPr lang="zh-TW" altLang="en-US" sz="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GTX</a:t>
            </a:r>
            <a:r>
              <a:rPr lang="zh-TW" altLang="en-US" sz="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1060</a:t>
            </a:r>
            <a:r>
              <a:rPr lang="zh-TW" altLang="en-US" sz="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6GB</a:t>
            </a:r>
            <a:endParaRPr lang="nl-NL" sz="700" dirty="0" smtClean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5" y="1999546"/>
            <a:ext cx="2089655" cy="200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9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Live</a:t>
            </a:r>
            <a:r>
              <a:rPr lang="zh-TW" altLang="en-US" dirty="0"/>
              <a:t> </a:t>
            </a:r>
            <a:r>
              <a:rPr lang="en-US" altLang="zh-TW" dirty="0"/>
              <a:t>Demo</a:t>
            </a:r>
            <a:endParaRPr lang="en-US" dirty="0"/>
          </a:p>
        </p:txBody>
      </p:sp>
      <p:sp>
        <p:nvSpPr>
          <p:cNvPr id="5" name="TextBox 11"/>
          <p:cNvSpPr txBox="1"/>
          <p:nvPr/>
        </p:nvSpPr>
        <p:spPr>
          <a:xfrm>
            <a:off x="1130589" y="1353613"/>
            <a:ext cx="2793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Virtualization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Station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55"/>
          <a:stretch/>
        </p:blipFill>
        <p:spPr>
          <a:xfrm>
            <a:off x="1000100" y="2571750"/>
            <a:ext cx="2487719" cy="19070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2357436"/>
            <a:ext cx="3395536" cy="2563669"/>
          </a:xfrm>
          <a:prstGeom prst="rect">
            <a:avLst/>
          </a:prstGeom>
        </p:spPr>
      </p:pic>
      <p:sp>
        <p:nvSpPr>
          <p:cNvPr id="9" name="TextBox 11"/>
          <p:cNvSpPr txBox="1"/>
          <p:nvPr/>
        </p:nvSpPr>
        <p:spPr>
          <a:xfrm>
            <a:off x="4427984" y="1347614"/>
            <a:ext cx="4858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MSI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GeForce</a:t>
            </a:r>
            <a:r>
              <a:rPr lang="en-US" altLang="zh-TW" sz="2000" b="1" dirty="0" smtClean="0">
                <a:solidFill>
                  <a:srgbClr val="3773E3"/>
                </a:solidFill>
                <a:latin typeface="Myriad Pro" pitchFamily="34" charset="0"/>
                <a:ea typeface="AR GothicKR Bold" pitchFamily="50" charset="-127"/>
              </a:rPr>
              <a:t>®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GTX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1060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6GT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OCV1</a:t>
            </a:r>
          </a:p>
        </p:txBody>
      </p:sp>
      <p:sp>
        <p:nvSpPr>
          <p:cNvPr id="10" name="文字版面配置區 4"/>
          <p:cNvSpPr txBox="1">
            <a:spLocks/>
          </p:cNvSpPr>
          <p:nvPr/>
        </p:nvSpPr>
        <p:spPr>
          <a:xfrm>
            <a:off x="4429124" y="1714494"/>
            <a:ext cx="4178174" cy="76828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GPU: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NVIDIA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yriad Pro" pitchFamily="34" charset="0"/>
                <a:ea typeface="微軟正黑體" pitchFamily="34" charset="-120"/>
                <a:cs typeface="Verdana"/>
                <a:sym typeface="Verdana"/>
              </a:rPr>
              <a:t>®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GeForce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yriad Pro" pitchFamily="34" charset="0"/>
                <a:ea typeface="微軟正黑體" pitchFamily="34" charset="-120"/>
                <a:cs typeface="Verdana"/>
                <a:sym typeface="Verdana"/>
              </a:rPr>
              <a:t>®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GTX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1060</a:t>
            </a:r>
          </a:p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Core Clocks: 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1759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MHz/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1544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MHz</a:t>
            </a:r>
          </a:p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Memory: 6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GB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GDDR5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(192-bit)</a:t>
            </a:r>
          </a:p>
        </p:txBody>
      </p:sp>
      <p:sp>
        <p:nvSpPr>
          <p:cNvPr id="11" name="文字版面配置區 4"/>
          <p:cNvSpPr txBox="1">
            <a:spLocks/>
          </p:cNvSpPr>
          <p:nvPr/>
        </p:nvSpPr>
        <p:spPr>
          <a:xfrm>
            <a:off x="1115616" y="1724697"/>
            <a:ext cx="2807722" cy="76828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NAS: TVS-882-i5-16GB</a:t>
            </a:r>
          </a:p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Firmware: QTS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4.3.3.0299</a:t>
            </a:r>
          </a:p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Guest OS: Windows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10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64-bit</a:t>
            </a:r>
          </a:p>
        </p:txBody>
      </p:sp>
      <p:pic>
        <p:nvPicPr>
          <p:cNvPr id="6146" name="Picture 2" descr="C:\Users\user\Desktop\20170928_Virtualization Station 直播\Virtualization Stati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560" y="1275606"/>
            <a:ext cx="503953" cy="503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178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Access</a:t>
            </a:r>
            <a:r>
              <a:rPr lang="zh-TW" altLang="en-US" dirty="0" smtClean="0"/>
              <a:t> </a:t>
            </a:r>
            <a:r>
              <a:rPr lang="en-US" altLang="zh-TW" dirty="0" smtClean="0"/>
              <a:t>VM</a:t>
            </a:r>
            <a:r>
              <a:rPr lang="zh-TW" altLang="en-US" dirty="0" smtClean="0"/>
              <a:t> </a:t>
            </a:r>
            <a:r>
              <a:rPr lang="en-US" altLang="zh-TW" dirty="0" smtClean="0"/>
              <a:t>console</a:t>
            </a:r>
            <a:endParaRPr lang="en-US" sz="20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4353466" y="1237935"/>
            <a:ext cx="4322990" cy="1512109"/>
            <a:chOff x="500034" y="2859841"/>
            <a:chExt cx="4322990" cy="1512109"/>
          </a:xfrm>
        </p:grpSpPr>
        <p:sp>
          <p:nvSpPr>
            <p:cNvPr id="20" name="Shape 83"/>
            <p:cNvSpPr/>
            <p:nvPr/>
          </p:nvSpPr>
          <p:spPr>
            <a:xfrm>
              <a:off x="500034" y="285984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TextBox 11"/>
            <p:cNvSpPr txBox="1"/>
            <p:nvPr/>
          </p:nvSpPr>
          <p:spPr>
            <a:xfrm>
              <a:off x="681000" y="3017366"/>
              <a:ext cx="27018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GPU</a:t>
              </a:r>
              <a:r>
                <a:rPr lang="zh-TW" altLang="en-US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support</a:t>
              </a:r>
            </a:p>
          </p:txBody>
        </p:sp>
        <p:sp>
          <p:nvSpPr>
            <p:cNvPr id="22" name="文字版面配置區 4"/>
            <p:cNvSpPr txBox="1">
              <a:spLocks/>
            </p:cNvSpPr>
            <p:nvPr/>
          </p:nvSpPr>
          <p:spPr>
            <a:xfrm>
              <a:off x="714348" y="3371818"/>
              <a:ext cx="4108676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OpenGL &amp;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Direct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X required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Compatible with AMD &amp;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NVIDIA cards 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1633" y="1275606"/>
            <a:ext cx="3731833" cy="1484085"/>
            <a:chOff x="4355976" y="1218271"/>
            <a:chExt cx="4392488" cy="1484085"/>
          </a:xfrm>
        </p:grpSpPr>
        <p:sp>
          <p:nvSpPr>
            <p:cNvPr id="24" name="Shape 83"/>
            <p:cNvSpPr/>
            <p:nvPr/>
          </p:nvSpPr>
          <p:spPr>
            <a:xfrm>
              <a:off x="4355976" y="121827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536941" y="1375796"/>
              <a:ext cx="35508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Environment settings</a:t>
              </a:r>
              <a:endParaRPr lang="en-US" altLang="zh-TW" sz="1800" b="1" dirty="0" smtClean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6" name="文字版面配置區 4"/>
            <p:cNvSpPr txBox="1">
              <a:spLocks/>
            </p:cNvSpPr>
            <p:nvPr/>
          </p:nvSpPr>
          <p:spPr>
            <a:xfrm>
              <a:off x="4570290" y="1711554"/>
              <a:ext cx="4178174" cy="9908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etworking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modes</a:t>
              </a: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Non-stop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VM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backup</a:t>
              </a: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S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napshot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reverted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online</a:t>
              </a:r>
              <a:endParaRPr lang="zh-TW" altLang="en-US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361590" y="2860273"/>
            <a:ext cx="3837984" cy="1489281"/>
            <a:chOff x="4355976" y="2860273"/>
            <a:chExt cx="3837984" cy="1489281"/>
          </a:xfrm>
        </p:grpSpPr>
        <p:sp>
          <p:nvSpPr>
            <p:cNvPr id="28" name="TextBox 11"/>
            <p:cNvSpPr txBox="1"/>
            <p:nvPr/>
          </p:nvSpPr>
          <p:spPr>
            <a:xfrm>
              <a:off x="4536941" y="3017366"/>
              <a:ext cx="26189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VM</a:t>
              </a:r>
              <a:r>
                <a:rPr lang="en-US" altLang="zh-TW" sz="2000" b="1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Performance</a:t>
              </a:r>
            </a:p>
          </p:txBody>
        </p:sp>
        <p:sp>
          <p:nvSpPr>
            <p:cNvPr id="29" name="文字版面配置區 4"/>
            <p:cNvSpPr txBox="1">
              <a:spLocks/>
            </p:cNvSpPr>
            <p:nvPr/>
          </p:nvSpPr>
          <p:spPr>
            <a:xfrm>
              <a:off x="4624340" y="3349422"/>
              <a:ext cx="356962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transmission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Number of concurrently running VM</a:t>
              </a:r>
            </a:p>
          </p:txBody>
        </p:sp>
        <p:sp>
          <p:nvSpPr>
            <p:cNvPr id="30" name="Shape 83"/>
            <p:cNvSpPr/>
            <p:nvPr/>
          </p:nvSpPr>
          <p:spPr>
            <a:xfrm>
              <a:off x="4355976" y="2860273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21633" y="2860273"/>
            <a:ext cx="3302295" cy="1466391"/>
            <a:chOff x="500034" y="1214428"/>
            <a:chExt cx="3302295" cy="1466391"/>
          </a:xfrm>
        </p:grpSpPr>
        <p:sp>
          <p:nvSpPr>
            <p:cNvPr id="32" name="Shape 83"/>
            <p:cNvSpPr/>
            <p:nvPr/>
          </p:nvSpPr>
          <p:spPr>
            <a:xfrm>
              <a:off x="500034" y="1214428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TextBox 11"/>
            <p:cNvSpPr txBox="1"/>
            <p:nvPr/>
          </p:nvSpPr>
          <p:spPr>
            <a:xfrm>
              <a:off x="673157" y="1338146"/>
              <a:ext cx="31291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VM console operation</a:t>
              </a:r>
            </a:p>
          </p:txBody>
        </p:sp>
        <p:sp>
          <p:nvSpPr>
            <p:cNvPr id="34" name="文字版面配置區 4"/>
            <p:cNvSpPr txBox="1">
              <a:spLocks/>
            </p:cNvSpPr>
            <p:nvPr/>
          </p:nvSpPr>
          <p:spPr>
            <a:xfrm>
              <a:off x="706505" y="1680687"/>
              <a:ext cx="2951808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Web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toolbar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HDMI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output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QVM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Other remote utilities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083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1571618"/>
            <a:ext cx="9144000" cy="3071834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五邊形 34"/>
          <p:cNvSpPr/>
          <p:nvPr/>
        </p:nvSpPr>
        <p:spPr>
          <a:xfrm rot="10800000">
            <a:off x="6286512" y="1357304"/>
            <a:ext cx="1928826" cy="500066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＞形箭號 35"/>
          <p:cNvSpPr/>
          <p:nvPr/>
        </p:nvSpPr>
        <p:spPr>
          <a:xfrm rot="10800000">
            <a:off x="6215074" y="1357304"/>
            <a:ext cx="428628" cy="500066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 rot="10800000">
            <a:off x="8072462" y="1357304"/>
            <a:ext cx="1071538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282" y="411001"/>
            <a:ext cx="8786873" cy="660551"/>
          </a:xfrm>
        </p:spPr>
        <p:txBody>
          <a:bodyPr/>
          <a:lstStyle/>
          <a:p>
            <a:r>
              <a:rPr lang="en-US" altLang="zh-TW" dirty="0"/>
              <a:t>Web browsers &amp; HDMI output</a:t>
            </a:r>
            <a:endParaRPr lang="zh-TW" altLang="en-US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00826" y="1428742"/>
            <a:ext cx="2541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Local HDMI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output</a:t>
            </a:r>
            <a:endParaRPr 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五邊形 27"/>
          <p:cNvSpPr/>
          <p:nvPr/>
        </p:nvSpPr>
        <p:spPr>
          <a:xfrm>
            <a:off x="1000100" y="1357304"/>
            <a:ext cx="1857388" cy="500066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＞形箭號 29"/>
          <p:cNvSpPr/>
          <p:nvPr/>
        </p:nvSpPr>
        <p:spPr>
          <a:xfrm>
            <a:off x="2428860" y="1357304"/>
            <a:ext cx="428628" cy="500066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0" y="1357304"/>
            <a:ext cx="1071538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/>
          <p:cNvSpPr txBox="1"/>
          <p:nvPr/>
        </p:nvSpPr>
        <p:spPr>
          <a:xfrm>
            <a:off x="683568" y="1428742"/>
            <a:ext cx="2013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Remote access</a:t>
            </a:r>
            <a:endParaRPr 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＞形箭號 40"/>
          <p:cNvSpPr/>
          <p:nvPr/>
        </p:nvSpPr>
        <p:spPr>
          <a:xfrm>
            <a:off x="2786050" y="1357304"/>
            <a:ext cx="428628" cy="500066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2" name="＞形箭號 41"/>
          <p:cNvSpPr/>
          <p:nvPr/>
        </p:nvSpPr>
        <p:spPr>
          <a:xfrm rot="10800000">
            <a:off x="5857884" y="1357304"/>
            <a:ext cx="428628" cy="500066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7" name="橢圓 46"/>
          <p:cNvSpPr/>
          <p:nvPr/>
        </p:nvSpPr>
        <p:spPr>
          <a:xfrm>
            <a:off x="4370477" y="2141907"/>
            <a:ext cx="2145739" cy="2145739"/>
          </a:xfrm>
          <a:prstGeom prst="ellips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6" name="橢圓 45"/>
          <p:cNvSpPr/>
          <p:nvPr/>
        </p:nvSpPr>
        <p:spPr>
          <a:xfrm>
            <a:off x="2642285" y="2154203"/>
            <a:ext cx="2145739" cy="2145739"/>
          </a:xfrm>
          <a:prstGeom prst="ellips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3059832" y="3298573"/>
            <a:ext cx="1273270" cy="569321"/>
            <a:chOff x="3082706" y="3298573"/>
            <a:chExt cx="1273270" cy="569321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2706" y="3302084"/>
              <a:ext cx="261487" cy="264043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305" y="3324240"/>
              <a:ext cx="252854" cy="247301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5271" y="3298573"/>
              <a:ext cx="283338" cy="286109"/>
            </a:xfrm>
            <a:prstGeom prst="rect">
              <a:avLst/>
            </a:prstGeom>
          </p:spPr>
        </p:pic>
        <p:pic>
          <p:nvPicPr>
            <p:cNvPr id="57" name="Picture 2" descr="http://www.mirrorlink.com/sites/default/files/pictures/realvnc-logo-rgb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34416" y="3616265"/>
              <a:ext cx="217609" cy="200103"/>
            </a:xfrm>
            <a:prstGeom prst="rect">
              <a:avLst/>
            </a:prstGeom>
            <a:noFill/>
          </p:spPr>
        </p:pic>
        <p:pic>
          <p:nvPicPr>
            <p:cNvPr id="58" name="Picture 4" descr="http://upload.wikimedia.org/wikipedia/commons/7/78/UltraVNC_Icon_green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450083" y="3622787"/>
              <a:ext cx="231018" cy="230249"/>
            </a:xfrm>
            <a:prstGeom prst="rect">
              <a:avLst/>
            </a:prstGeom>
            <a:noFill/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66088" y="3615973"/>
              <a:ext cx="232927" cy="235204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85818" y="3595095"/>
              <a:ext cx="270158" cy="27279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4844" y="3254888"/>
            <a:ext cx="787398" cy="722170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2727340" y="2499742"/>
            <a:ext cx="18901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W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eb 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browsers or remote connection utilities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562252" y="2509615"/>
            <a:ext cx="19539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latin typeface="Microsoft JhengHei" pitchFamily="34" charset="-120"/>
                <a:ea typeface="Microsoft JhengHei" pitchFamily="34" charset="-120"/>
              </a:rPr>
              <a:t>P</a:t>
            </a:r>
            <a:r>
              <a:rPr lang="en-US" altLang="zh-TW" b="1" dirty="0" smtClean="0">
                <a:latin typeface="Microsoft JhengHei" pitchFamily="34" charset="-120"/>
                <a:ea typeface="Microsoft JhengHei" pitchFamily="34" charset="-120"/>
              </a:rPr>
              <a:t>lugging</a:t>
            </a:r>
            <a:r>
              <a:rPr lang="zh-TW" altLang="en-US" b="1" dirty="0" smtClean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en-US" altLang="zh-TW" b="1" dirty="0" smtClean="0">
                <a:latin typeface="Microsoft JhengHei" pitchFamily="34" charset="-120"/>
                <a:ea typeface="Microsoft JhengHei" pitchFamily="34" charset="-120"/>
              </a:rPr>
              <a:t>in keyboard</a:t>
            </a:r>
            <a:r>
              <a:rPr lang="en-US" altLang="zh-TW" b="1" dirty="0">
                <a:latin typeface="Microsoft JhengHei" pitchFamily="34" charset="-120"/>
                <a:ea typeface="Microsoft JhengHei" pitchFamily="34" charset="-120"/>
              </a:rPr>
              <a:t>,</a:t>
            </a:r>
            <a:r>
              <a:rPr lang="zh-TW" altLang="en-US" b="1" dirty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en-US" altLang="zh-TW" b="1" dirty="0">
                <a:latin typeface="Microsoft JhengHei" pitchFamily="34" charset="-120"/>
                <a:ea typeface="Microsoft JhengHei" pitchFamily="34" charset="-120"/>
              </a:rPr>
              <a:t>mouse</a:t>
            </a:r>
            <a:r>
              <a:rPr lang="zh-TW" altLang="en-US" b="1" dirty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en-US" altLang="zh-TW" b="1" dirty="0" smtClean="0">
                <a:latin typeface="Microsoft JhengHei" pitchFamily="34" charset="-120"/>
                <a:ea typeface="Microsoft JhengHei" pitchFamily="34" charset="-120"/>
              </a:rPr>
              <a:t>and</a:t>
            </a:r>
            <a:r>
              <a:rPr lang="zh-TW" altLang="en-US" b="1" dirty="0" smtClean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en-US" altLang="zh-TW" b="1" dirty="0">
                <a:latin typeface="Microsoft JhengHei" pitchFamily="34" charset="-120"/>
                <a:ea typeface="Microsoft JhengHei" pitchFamily="34" charset="-120"/>
              </a:rPr>
              <a:t>monitor</a:t>
            </a:r>
          </a:p>
        </p:txBody>
      </p:sp>
      <p:pic>
        <p:nvPicPr>
          <p:cNvPr id="1026" name="Picture 2" descr="C:\Users\user\Desktop\20170928_Virtualization Station 直播\p13-1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496" y="2283718"/>
            <a:ext cx="2840490" cy="1802518"/>
          </a:xfrm>
          <a:prstGeom prst="rect">
            <a:avLst/>
          </a:prstGeom>
          <a:noFill/>
        </p:spPr>
      </p:pic>
      <p:pic>
        <p:nvPicPr>
          <p:cNvPr id="1027" name="Picture 3" descr="C:\Users\user\Desktop\20170928_Virtualization Station 直播\p13-2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485845" y="2499742"/>
            <a:ext cx="2550651" cy="13997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691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Web</a:t>
            </a:r>
            <a:r>
              <a:rPr lang="zh-TW" altLang="en-US" dirty="0"/>
              <a:t> </a:t>
            </a:r>
            <a:r>
              <a:rPr lang="en-US" altLang="zh-TW" dirty="0" smtClean="0"/>
              <a:t>toolbar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911"/>
          <a:stretch/>
        </p:blipFill>
        <p:spPr>
          <a:xfrm>
            <a:off x="4486751" y="1297911"/>
            <a:ext cx="4477737" cy="3161085"/>
          </a:xfrm>
          <a:prstGeom prst="rect">
            <a:avLst/>
          </a:prstGeom>
        </p:spPr>
      </p:pic>
      <p:sp>
        <p:nvSpPr>
          <p:cNvPr id="9" name="文字版面配置區 4"/>
          <p:cNvSpPr txBox="1">
            <a:spLocks/>
          </p:cNvSpPr>
          <p:nvPr/>
        </p:nvSpPr>
        <p:spPr>
          <a:xfrm>
            <a:off x="1187624" y="1523778"/>
            <a:ext cx="1440160" cy="408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lvl="0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en-US" altLang="zh-TW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VM Action</a:t>
            </a:r>
          </a:p>
        </p:txBody>
      </p:sp>
      <p:sp>
        <p:nvSpPr>
          <p:cNvPr id="10" name="文字版面配置區 4"/>
          <p:cNvSpPr txBox="1">
            <a:spLocks/>
          </p:cNvSpPr>
          <p:nvPr/>
        </p:nvSpPr>
        <p:spPr>
          <a:xfrm>
            <a:off x="981508" y="2288347"/>
            <a:ext cx="2006316" cy="408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lvl="0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en-US" altLang="zh-TW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Function Keys</a:t>
            </a:r>
          </a:p>
        </p:txBody>
      </p:sp>
      <p:sp>
        <p:nvSpPr>
          <p:cNvPr id="11" name="文字版面配置區 4"/>
          <p:cNvSpPr txBox="1">
            <a:spLocks/>
          </p:cNvSpPr>
          <p:nvPr/>
        </p:nvSpPr>
        <p:spPr>
          <a:xfrm>
            <a:off x="1058211" y="3027546"/>
            <a:ext cx="1641581" cy="408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lvl="0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en-US" altLang="zh-TW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VM Settings</a:t>
            </a:r>
          </a:p>
        </p:txBody>
      </p:sp>
      <p:sp>
        <p:nvSpPr>
          <p:cNvPr id="12" name="文字版面配置區 4"/>
          <p:cNvSpPr txBox="1">
            <a:spLocks/>
          </p:cNvSpPr>
          <p:nvPr/>
        </p:nvSpPr>
        <p:spPr>
          <a:xfrm>
            <a:off x="1187624" y="3867894"/>
            <a:ext cx="1296144" cy="408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lvl="0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en-US" altLang="zh-TW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Display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1297912"/>
            <a:ext cx="1535384" cy="3161085"/>
          </a:xfrm>
          <a:prstGeom prst="rect">
            <a:avLst/>
          </a:prstGeom>
        </p:spPr>
      </p:pic>
      <p:pic>
        <p:nvPicPr>
          <p:cNvPr id="7170" name="Picture 2" descr="C:\Users\user\Desktop\20170928_Virtualization Station 直播\p14-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536" y="3795886"/>
            <a:ext cx="655053" cy="605359"/>
          </a:xfrm>
          <a:prstGeom prst="rect">
            <a:avLst/>
          </a:prstGeom>
          <a:noFill/>
        </p:spPr>
      </p:pic>
      <p:pic>
        <p:nvPicPr>
          <p:cNvPr id="7171" name="Picture 3" descr="C:\Users\user\Desktop\20170928_Virtualization Station 直播\p14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630" y="1462335"/>
            <a:ext cx="606865" cy="605359"/>
          </a:xfrm>
          <a:prstGeom prst="rect">
            <a:avLst/>
          </a:prstGeom>
          <a:noFill/>
        </p:spPr>
      </p:pic>
      <p:pic>
        <p:nvPicPr>
          <p:cNvPr id="7172" name="Picture 4" descr="C:\Users\user\Desktop\20170928_Virtualization Station 直播\p14-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2853" y="2328530"/>
            <a:ext cx="620418" cy="381738"/>
          </a:xfrm>
          <a:prstGeom prst="rect">
            <a:avLst/>
          </a:prstGeom>
          <a:noFill/>
        </p:spPr>
      </p:pic>
      <p:pic>
        <p:nvPicPr>
          <p:cNvPr id="7173" name="Picture 5" descr="C:\Users\user\Desktop\20170928_Virtualization Station 直播\p14-3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0336" y="2971104"/>
            <a:ext cx="565453" cy="5639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739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Access VM console comparison</a:t>
            </a:r>
            <a:endParaRPr lang="en-US" dirty="0"/>
          </a:p>
        </p:txBody>
      </p:sp>
      <p:sp>
        <p:nvSpPr>
          <p:cNvPr id="8" name="TextBox 11"/>
          <p:cNvSpPr txBox="1"/>
          <p:nvPr/>
        </p:nvSpPr>
        <p:spPr>
          <a:xfrm>
            <a:off x="755576" y="3425428"/>
            <a:ext cx="217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Virtualization</a:t>
            </a:r>
          </a:p>
          <a:p>
            <a:pPr algn="ctr"/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Station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148064" y="3425428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Virtual</a:t>
            </a:r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Machine</a:t>
            </a:r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0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Manager</a:t>
            </a:r>
          </a:p>
        </p:txBody>
      </p:sp>
      <p:pic>
        <p:nvPicPr>
          <p:cNvPr id="12" name="Picture 3" descr="C:\Users\user\Desktop\20170928_Virtualization Station 直播\Virtualization Stati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1437" y="1928808"/>
            <a:ext cx="1410726" cy="1408710"/>
          </a:xfrm>
          <a:prstGeom prst="rect">
            <a:avLst/>
          </a:prstGeom>
          <a:noFill/>
        </p:spPr>
      </p:pic>
      <p:pic>
        <p:nvPicPr>
          <p:cNvPr id="10" name="Picture 2" descr="C:\Users\user\Desktop\20170928_Virtualization Station 直播\v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5816" y="1347614"/>
            <a:ext cx="2808312" cy="3270423"/>
          </a:xfrm>
          <a:prstGeom prst="rect">
            <a:avLst/>
          </a:prstGeom>
          <a:noFill/>
        </p:spPr>
      </p:pic>
      <p:pic>
        <p:nvPicPr>
          <p:cNvPr id="1026" name="Picture 2" descr="C:\Users\user\Desktop\20170928_Virtualization Station 直播\Links\vm 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176" y="2083095"/>
            <a:ext cx="981075" cy="1100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932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VM</a:t>
            </a:r>
            <a:r>
              <a:rPr lang="zh-TW" altLang="en-US" dirty="0" smtClean="0"/>
              <a:t> </a:t>
            </a:r>
            <a:r>
              <a:rPr lang="en-US" altLang="zh-TW" dirty="0" smtClean="0"/>
              <a:t>Performance required</a:t>
            </a:r>
            <a:endParaRPr lang="en-US" sz="28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4353466" y="1237935"/>
            <a:ext cx="4322990" cy="1512109"/>
            <a:chOff x="500034" y="2859841"/>
            <a:chExt cx="4322990" cy="1512109"/>
          </a:xfrm>
        </p:grpSpPr>
        <p:sp>
          <p:nvSpPr>
            <p:cNvPr id="20" name="Shape 83"/>
            <p:cNvSpPr/>
            <p:nvPr/>
          </p:nvSpPr>
          <p:spPr>
            <a:xfrm>
              <a:off x="500034" y="285984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TextBox 11"/>
            <p:cNvSpPr txBox="1"/>
            <p:nvPr/>
          </p:nvSpPr>
          <p:spPr>
            <a:xfrm>
              <a:off x="681000" y="3017366"/>
              <a:ext cx="27018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GPU</a:t>
              </a:r>
              <a:r>
                <a:rPr lang="zh-TW" altLang="en-US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support</a:t>
              </a:r>
            </a:p>
          </p:txBody>
        </p:sp>
        <p:sp>
          <p:nvSpPr>
            <p:cNvPr id="22" name="文字版面配置區 4"/>
            <p:cNvSpPr txBox="1">
              <a:spLocks/>
            </p:cNvSpPr>
            <p:nvPr/>
          </p:nvSpPr>
          <p:spPr>
            <a:xfrm>
              <a:off x="714348" y="3371818"/>
              <a:ext cx="4108676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OpenGL,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Direct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X required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Compatible for AMD,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NVIDIA cards 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1633" y="1275606"/>
            <a:ext cx="3731833" cy="1484085"/>
            <a:chOff x="4355976" y="1218271"/>
            <a:chExt cx="4392488" cy="1484085"/>
          </a:xfrm>
        </p:grpSpPr>
        <p:sp>
          <p:nvSpPr>
            <p:cNvPr id="24" name="Shape 83"/>
            <p:cNvSpPr/>
            <p:nvPr/>
          </p:nvSpPr>
          <p:spPr>
            <a:xfrm>
              <a:off x="4355976" y="121827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536941" y="1375796"/>
              <a:ext cx="35508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Environment settings</a:t>
              </a:r>
              <a:endParaRPr lang="en-US" altLang="zh-TW" sz="1800" b="1" dirty="0" smtClean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6" name="文字版面配置區 4"/>
            <p:cNvSpPr txBox="1">
              <a:spLocks/>
            </p:cNvSpPr>
            <p:nvPr/>
          </p:nvSpPr>
          <p:spPr>
            <a:xfrm>
              <a:off x="4570290" y="1711554"/>
              <a:ext cx="4178174" cy="9908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etworking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modes</a:t>
              </a: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Non-stop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VM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backup</a:t>
              </a: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S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napshot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reverted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online</a:t>
              </a:r>
              <a:endParaRPr lang="zh-TW" altLang="en-US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361590" y="2860273"/>
            <a:ext cx="3837984" cy="1489281"/>
            <a:chOff x="4355976" y="2860273"/>
            <a:chExt cx="3837984" cy="1489281"/>
          </a:xfrm>
        </p:grpSpPr>
        <p:sp>
          <p:nvSpPr>
            <p:cNvPr id="28" name="TextBox 11"/>
            <p:cNvSpPr txBox="1"/>
            <p:nvPr/>
          </p:nvSpPr>
          <p:spPr>
            <a:xfrm>
              <a:off x="4536941" y="3017366"/>
              <a:ext cx="26189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VM</a:t>
              </a:r>
              <a:r>
                <a:rPr lang="en-US" altLang="zh-TW" sz="2000" b="1" dirty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Performance</a:t>
              </a:r>
            </a:p>
          </p:txBody>
        </p:sp>
        <p:sp>
          <p:nvSpPr>
            <p:cNvPr id="29" name="文字版面配置區 4"/>
            <p:cNvSpPr txBox="1">
              <a:spLocks/>
            </p:cNvSpPr>
            <p:nvPr/>
          </p:nvSpPr>
          <p:spPr>
            <a:xfrm>
              <a:off x="4624340" y="3349422"/>
              <a:ext cx="356962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transmission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Number of concurrently running VM</a:t>
              </a:r>
            </a:p>
          </p:txBody>
        </p:sp>
        <p:sp>
          <p:nvSpPr>
            <p:cNvPr id="30" name="Shape 83"/>
            <p:cNvSpPr/>
            <p:nvPr/>
          </p:nvSpPr>
          <p:spPr>
            <a:xfrm>
              <a:off x="4355976" y="2860273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21633" y="2860273"/>
            <a:ext cx="3302295" cy="1466391"/>
            <a:chOff x="500034" y="1214428"/>
            <a:chExt cx="3302295" cy="1466391"/>
          </a:xfrm>
        </p:grpSpPr>
        <p:sp>
          <p:nvSpPr>
            <p:cNvPr id="32" name="Shape 83"/>
            <p:cNvSpPr/>
            <p:nvPr/>
          </p:nvSpPr>
          <p:spPr>
            <a:xfrm>
              <a:off x="500034" y="1214428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TextBox 11"/>
            <p:cNvSpPr txBox="1"/>
            <p:nvPr/>
          </p:nvSpPr>
          <p:spPr>
            <a:xfrm>
              <a:off x="673157" y="1338146"/>
              <a:ext cx="31291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VM console operation</a:t>
              </a:r>
            </a:p>
          </p:txBody>
        </p:sp>
        <p:sp>
          <p:nvSpPr>
            <p:cNvPr id="34" name="文字版面配置區 4"/>
            <p:cNvSpPr txBox="1">
              <a:spLocks/>
            </p:cNvSpPr>
            <p:nvPr/>
          </p:nvSpPr>
          <p:spPr>
            <a:xfrm>
              <a:off x="706505" y="1680687"/>
              <a:ext cx="2951808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Web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toolbar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HDMI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output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QVM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Other remote utilities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235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20170928_Virtualization Station 直播\p17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9238" y="1351956"/>
            <a:ext cx="1510007" cy="1519727"/>
          </a:xfrm>
          <a:prstGeom prst="rect">
            <a:avLst/>
          </a:prstGeom>
          <a:noFill/>
        </p:spPr>
      </p:pic>
      <p:pic>
        <p:nvPicPr>
          <p:cNvPr id="10243" name="Picture 3" descr="C:\Users\user\Desktop\20170928_Virtualization Station 直播\p17-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8417" y="1351956"/>
            <a:ext cx="1510007" cy="1519727"/>
          </a:xfrm>
          <a:prstGeom prst="rect">
            <a:avLst/>
          </a:prstGeom>
          <a:noFill/>
        </p:spPr>
      </p:pic>
      <p:pic>
        <p:nvPicPr>
          <p:cNvPr id="10244" name="Picture 4" descr="C:\Users\user\Desktop\20170928_Virtualization Station 直播\p17-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2747" y="1351956"/>
            <a:ext cx="1512168" cy="1519728"/>
          </a:xfrm>
          <a:prstGeom prst="rect">
            <a:avLst/>
          </a:prstGeom>
          <a:noFill/>
        </p:spPr>
      </p:pic>
      <p:pic>
        <p:nvPicPr>
          <p:cNvPr id="10245" name="Picture 5" descr="C:\Users\user\Desktop\20170928_Virtualization Station 直播\p17-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3568" y="1351956"/>
            <a:ext cx="1512168" cy="15197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Assessment criteria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4895" y="2996436"/>
            <a:ext cx="1668012" cy="361806"/>
          </a:xfrm>
        </p:spPr>
        <p:txBody>
          <a:bodyPr/>
          <a:lstStyle/>
          <a:p>
            <a:pPr algn="ctr">
              <a:buNone/>
            </a:pPr>
            <a:r>
              <a:rPr lang="zh-TW" altLang="en-US" dirty="0" smtClean="0"/>
              <a:t> </a:t>
            </a:r>
            <a:r>
              <a:rPr lang="en-US" altLang="zh-TW" b="1" dirty="0" smtClean="0"/>
              <a:t>CPU</a:t>
            </a:r>
            <a:r>
              <a:rPr lang="zh-TW" altLang="en-US" b="1" dirty="0" smtClean="0"/>
              <a:t> </a:t>
            </a:r>
            <a:endParaRPr lang="en-US" altLang="zh-TW" b="1" dirty="0" smtClean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2774574" y="2979735"/>
            <a:ext cx="1668012" cy="10592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altLang="zh-TW" b="1" dirty="0" smtClean="0"/>
              <a:t> Memory</a:t>
            </a:r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4942218" y="2979735"/>
            <a:ext cx="1668012" cy="10592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altLang="zh-TW" b="1" smtClean="0"/>
              <a:t>Disk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I/O</a:t>
            </a:r>
          </a:p>
        </p:txBody>
      </p:sp>
      <p:sp>
        <p:nvSpPr>
          <p:cNvPr id="12" name="Text Placeholder 2"/>
          <p:cNvSpPr txBox="1">
            <a:spLocks/>
          </p:cNvSpPr>
          <p:nvPr/>
        </p:nvSpPr>
        <p:spPr>
          <a:xfrm>
            <a:off x="6864833" y="2931790"/>
            <a:ext cx="1874738" cy="40508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altLang="zh-TW" b="1" smtClean="0"/>
              <a:t>Network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I/O</a:t>
            </a:r>
          </a:p>
          <a:p>
            <a:endParaRPr lang="en-US" dirty="0"/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>
            <a:off x="251520" y="3384723"/>
            <a:ext cx="2532108" cy="10592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/>
              <a:t>Single/Multiple </a:t>
            </a:r>
            <a:r>
              <a:rPr lang="en-US" altLang="zh-TW" sz="1400" dirty="0" smtClean="0"/>
              <a:t>cores</a:t>
            </a:r>
            <a:endParaRPr lang="en-US" altLang="zh-TW" sz="1400" dirty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VM cores allocation</a:t>
            </a:r>
            <a:endParaRPr lang="en-US" altLang="zh-TW" sz="1400" dirty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/>
              <a:t>Software transcoding</a:t>
            </a:r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2765122" y="3358242"/>
            <a:ext cx="1662862" cy="5338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Read/Write</a:t>
            </a:r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Latency</a:t>
            </a:r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4820572" y="3358242"/>
            <a:ext cx="1789658" cy="5338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Read/Write</a:t>
            </a:r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Zero-filling</a:t>
            </a:r>
            <a:r>
              <a:rPr lang="zh-TW" altLang="en-US" sz="1400" dirty="0" smtClean="0"/>
              <a:t> </a:t>
            </a:r>
            <a:endParaRPr lang="en-US" altLang="zh-TW" sz="1400" dirty="0" smtClean="0"/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6926812" y="3336879"/>
            <a:ext cx="2181692" cy="96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Samba, iSCSI</a:t>
            </a:r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VM-to-VM</a:t>
            </a:r>
            <a:r>
              <a:rPr lang="zh-TW" altLang="en-US" sz="1400" dirty="0" smtClean="0"/>
              <a:t> </a:t>
            </a:r>
            <a:endParaRPr lang="en-US" altLang="zh-TW" sz="1400" dirty="0" smtClean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VM-to-NAS</a:t>
            </a:r>
            <a:r>
              <a:rPr lang="zh-TW" altLang="en-US" sz="1400" dirty="0" smtClean="0"/>
              <a:t> </a:t>
            </a:r>
            <a:endParaRPr lang="en-US" altLang="zh-TW" sz="1400" dirty="0" smtClean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NAS-to-VM</a:t>
            </a:r>
          </a:p>
        </p:txBody>
      </p:sp>
    </p:spTree>
    <p:extLst>
      <p:ext uri="{BB962C8B-B14F-4D97-AF65-F5344CB8AC3E}">
        <p14:creationId xmlns:p14="http://schemas.microsoft.com/office/powerpoint/2010/main" val="68264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Users\user\Desktop\20170928_Virtualization Station 直播\p17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1347614"/>
            <a:ext cx="1584176" cy="159209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CPU Test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2848" y="2939711"/>
            <a:ext cx="1668012" cy="361806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 </a:t>
            </a:r>
            <a:r>
              <a:rPr lang="en-US" altLang="zh-TW" b="1" dirty="0" smtClean="0"/>
              <a:t>CPU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205405" y="3270259"/>
            <a:ext cx="2998443" cy="1173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err="1" smtClean="0"/>
              <a:t>Cinebench</a:t>
            </a:r>
            <a:endParaRPr lang="en-US" altLang="zh-TW" sz="1400" dirty="0" smtClean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CPU-Z</a:t>
            </a:r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err="1" smtClean="0"/>
              <a:t>Wprime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32M/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1024M</a:t>
            </a:r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x.265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FHD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Benchmark</a:t>
            </a:r>
          </a:p>
        </p:txBody>
      </p:sp>
      <p:pic>
        <p:nvPicPr>
          <p:cNvPr id="1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030826"/>
            <a:ext cx="2469082" cy="1981084"/>
          </a:xfrm>
          <a:prstGeom prst="rect">
            <a:avLst/>
          </a:prstGeom>
        </p:spPr>
      </p:pic>
      <p:pic>
        <p:nvPicPr>
          <p:cNvPr id="1028" name="Picture 4" descr="C:\Users\user\Desktop\20170928_Virtualization Station 直播\p18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0152" y="1347614"/>
            <a:ext cx="3735510" cy="102689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210181" y="1563638"/>
            <a:ext cx="3906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Encoded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2500 frames: </a:t>
            </a:r>
          </a:p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             188.95 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 13.23 fps</a:t>
            </a: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C:\Users\user\Desktop\20170928_Virtualization Station 直播\p18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67744" y="1707654"/>
            <a:ext cx="4059808" cy="2443238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258754" y="4515966"/>
            <a:ext cx="276172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/>
              <a:t>Tested in QNAP Labs. Figures may vary by environment</a:t>
            </a:r>
            <a:r>
              <a:rPr lang="en-US" sz="700" dirty="0" smtClean="0"/>
              <a:t>.</a:t>
            </a:r>
            <a:r>
              <a:rPr lang="en-US" sz="700" dirty="0">
                <a:solidFill>
                  <a:schemeClr val="tx1"/>
                </a:solidFill>
                <a:latin typeface="+mj-lt"/>
              </a:rPr>
              <a:t/>
            </a:r>
            <a:br>
              <a:rPr lang="en-US" sz="700" dirty="0">
                <a:solidFill>
                  <a:schemeClr val="tx1"/>
                </a:solidFill>
                <a:latin typeface="+mj-lt"/>
              </a:rPr>
            </a:br>
            <a:r>
              <a:rPr lang="en-US" sz="700" dirty="0" smtClean="0">
                <a:solidFill>
                  <a:schemeClr val="tx1"/>
                </a:solidFill>
                <a:latin typeface="+mj-lt"/>
              </a:rPr>
              <a:t>NAS：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TVS-1282-i7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+mj-lt"/>
              </a:rPr>
              <a:t>QTS 4.3.</a:t>
            </a:r>
            <a:r>
              <a:rPr lang="en-US" altLang="zh-TW" sz="700" dirty="0">
                <a:solidFill>
                  <a:schemeClr val="tx1"/>
                </a:solidFill>
                <a:latin typeface="+mj-lt"/>
              </a:rPr>
              <a:t>3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, RAID 0 w/ 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8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 x  </a:t>
            </a:r>
            <a:r>
              <a:rPr lang="en-US" sz="700" dirty="0">
                <a:solidFill>
                  <a:schemeClr val="tx1"/>
                </a:solidFill>
                <a:latin typeface="+mj-lt"/>
              </a:rPr>
              <a:t>WD Blue 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500GB</a:t>
            </a:r>
            <a:r>
              <a:rPr lang="zh-TW" altLang="en-US" sz="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700" dirty="0" smtClean="0"/>
              <a:t>SSD</a:t>
            </a:r>
            <a:endParaRPr lang="en-US" sz="7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1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user\Desktop\20170928_Virtualization Station 直播\p17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347615"/>
            <a:ext cx="1581912" cy="15920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Test</a:t>
            </a:r>
            <a:endParaRPr lang="en-US" dirty="0"/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367831" y="3383438"/>
            <a:ext cx="2454622" cy="67959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/>
            <a:r>
              <a:rPr lang="en-US" altLang="zh-TW" sz="1400" dirty="0" smtClean="0"/>
              <a:t>AIDA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64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Extreme</a:t>
            </a:r>
          </a:p>
        </p:txBody>
      </p:sp>
      <p:pic>
        <p:nvPicPr>
          <p:cNvPr id="3074" name="Picture 2" descr="C:\Users\user\Desktop\20170928_Virtualization Station 直播\P19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3768" y="3520779"/>
            <a:ext cx="5616624" cy="1023778"/>
          </a:xfrm>
          <a:prstGeom prst="rect">
            <a:avLst/>
          </a:prstGeom>
          <a:noFill/>
        </p:spPr>
      </p:pic>
      <p:pic>
        <p:nvPicPr>
          <p:cNvPr id="3075" name="Picture 3" descr="C:\Users\user\Desktop\20170928_Virtualization Station 直播\P19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83768" y="1275606"/>
            <a:ext cx="5616624" cy="2107832"/>
          </a:xfrm>
          <a:prstGeom prst="rect">
            <a:avLst/>
          </a:prstGeom>
          <a:noFill/>
        </p:spPr>
      </p:pic>
      <p:sp>
        <p:nvSpPr>
          <p:cNvPr id="10" name="Text Placeholder 2"/>
          <p:cNvSpPr txBox="1">
            <a:spLocks/>
          </p:cNvSpPr>
          <p:nvPr/>
        </p:nvSpPr>
        <p:spPr>
          <a:xfrm>
            <a:off x="674479" y="3003799"/>
            <a:ext cx="1668012" cy="3796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altLang="zh-TW" b="1" dirty="0" smtClean="0"/>
              <a:t> Memory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8754" y="4515966"/>
            <a:ext cx="276172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/>
              <a:t>Tested in QNAP Labs. Figures may vary by environment</a:t>
            </a:r>
            <a:r>
              <a:rPr lang="en-US" sz="700" dirty="0" smtClean="0"/>
              <a:t>.</a:t>
            </a:r>
            <a:r>
              <a:rPr lang="en-US" sz="700" dirty="0">
                <a:solidFill>
                  <a:schemeClr val="tx1"/>
                </a:solidFill>
                <a:latin typeface="+mj-lt"/>
              </a:rPr>
              <a:t/>
            </a:r>
            <a:br>
              <a:rPr lang="en-US" sz="700" dirty="0">
                <a:solidFill>
                  <a:schemeClr val="tx1"/>
                </a:solidFill>
                <a:latin typeface="+mj-lt"/>
              </a:rPr>
            </a:br>
            <a:r>
              <a:rPr lang="en-US" sz="700" dirty="0" smtClean="0">
                <a:solidFill>
                  <a:schemeClr val="tx1"/>
                </a:solidFill>
                <a:latin typeface="+mj-lt"/>
              </a:rPr>
              <a:t>NAS：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TVS-1282-i7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+mj-lt"/>
              </a:rPr>
              <a:t>QTS 4.3.</a:t>
            </a:r>
            <a:r>
              <a:rPr lang="en-US" altLang="zh-TW" sz="700" dirty="0">
                <a:solidFill>
                  <a:schemeClr val="tx1"/>
                </a:solidFill>
                <a:latin typeface="+mj-lt"/>
              </a:rPr>
              <a:t>3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, RAID 0 w/ 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8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 x  </a:t>
            </a:r>
            <a:r>
              <a:rPr lang="en-US" sz="700" dirty="0">
                <a:solidFill>
                  <a:schemeClr val="tx1"/>
                </a:solidFill>
                <a:latin typeface="+mj-lt"/>
              </a:rPr>
              <a:t>WD Blue 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500GB</a:t>
            </a:r>
            <a:r>
              <a:rPr lang="zh-TW" altLang="en-US" sz="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700" dirty="0" smtClean="0"/>
              <a:t>SSD</a:t>
            </a:r>
            <a:endParaRPr lang="en-US" sz="7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8269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hape 91"/>
          <p:cNvGrpSpPr/>
          <p:nvPr/>
        </p:nvGrpSpPr>
        <p:grpSpPr>
          <a:xfrm>
            <a:off x="1263030" y="2071684"/>
            <a:ext cx="2928958" cy="2214578"/>
            <a:chOff x="354008" y="1131588"/>
            <a:chExt cx="2849839" cy="3649171"/>
          </a:xfrm>
        </p:grpSpPr>
        <p:sp>
          <p:nvSpPr>
            <p:cNvPr id="23" name="Shape 92"/>
            <p:cNvSpPr/>
            <p:nvPr/>
          </p:nvSpPr>
          <p:spPr>
            <a:xfrm>
              <a:off x="354008" y="1131588"/>
              <a:ext cx="2849839" cy="3649171"/>
            </a:xfrm>
            <a:prstGeom prst="roundRect">
              <a:avLst>
                <a:gd name="adj" fmla="val 3968"/>
              </a:avLst>
            </a:prstGeom>
            <a:solidFill>
              <a:srgbClr val="477DC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95"/>
            <p:cNvSpPr/>
            <p:nvPr/>
          </p:nvSpPr>
          <p:spPr>
            <a:xfrm>
              <a:off x="503401" y="2793813"/>
              <a:ext cx="2518462" cy="107070"/>
            </a:xfrm>
            <a:prstGeom prst="roundRect">
              <a:avLst>
                <a:gd name="adj" fmla="val 23711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96"/>
            <p:cNvSpPr/>
            <p:nvPr/>
          </p:nvSpPr>
          <p:spPr>
            <a:xfrm rot="5400000">
              <a:off x="2454659" y="1415551"/>
              <a:ext cx="857029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" name="Shape 91"/>
          <p:cNvGrpSpPr/>
          <p:nvPr/>
        </p:nvGrpSpPr>
        <p:grpSpPr>
          <a:xfrm>
            <a:off x="4725541" y="2071684"/>
            <a:ext cx="2928958" cy="2214578"/>
            <a:chOff x="354008" y="1131588"/>
            <a:chExt cx="2849839" cy="3649171"/>
          </a:xfrm>
        </p:grpSpPr>
        <p:sp>
          <p:nvSpPr>
            <p:cNvPr id="19" name="Shape 92"/>
            <p:cNvSpPr/>
            <p:nvPr/>
          </p:nvSpPr>
          <p:spPr>
            <a:xfrm>
              <a:off x="354008" y="1131588"/>
              <a:ext cx="2849839" cy="3649171"/>
            </a:xfrm>
            <a:prstGeom prst="roundRect">
              <a:avLst>
                <a:gd name="adj" fmla="val 3968"/>
              </a:avLst>
            </a:prstGeom>
            <a:solidFill>
              <a:srgbClr val="477DC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95"/>
            <p:cNvSpPr/>
            <p:nvPr/>
          </p:nvSpPr>
          <p:spPr>
            <a:xfrm>
              <a:off x="503401" y="2793813"/>
              <a:ext cx="2518462" cy="107070"/>
            </a:xfrm>
            <a:prstGeom prst="roundRect">
              <a:avLst>
                <a:gd name="adj" fmla="val 23711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Shape 96"/>
            <p:cNvSpPr/>
            <p:nvPr/>
          </p:nvSpPr>
          <p:spPr>
            <a:xfrm rot="5400000">
              <a:off x="2454659" y="1415551"/>
              <a:ext cx="857029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Core</a:t>
            </a:r>
            <a:r>
              <a:rPr lang="zh-TW" altLang="en-US" dirty="0"/>
              <a:t> </a:t>
            </a:r>
            <a:r>
              <a:rPr lang="en-US" altLang="zh-TW" dirty="0"/>
              <a:t>values</a:t>
            </a:r>
            <a:r>
              <a:rPr lang="zh-TW" altLang="en-US" dirty="0"/>
              <a:t> </a:t>
            </a:r>
            <a:r>
              <a:rPr lang="en-US" altLang="zh-TW" dirty="0"/>
              <a:t>of</a:t>
            </a:r>
            <a:r>
              <a:rPr lang="zh-TW" altLang="en-US" dirty="0"/>
              <a:t> </a:t>
            </a:r>
            <a:r>
              <a:rPr lang="en-US" altLang="zh-TW" dirty="0"/>
              <a:t>Virtualization</a:t>
            </a:r>
            <a:endParaRPr lang="en-US" dirty="0"/>
          </a:p>
        </p:txBody>
      </p:sp>
      <p:sp>
        <p:nvSpPr>
          <p:cNvPr id="5" name="TextBox 11"/>
          <p:cNvSpPr txBox="1"/>
          <p:nvPr/>
        </p:nvSpPr>
        <p:spPr>
          <a:xfrm>
            <a:off x="5127781" y="2326682"/>
            <a:ext cx="266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Flexibility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5127781" y="3216135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 charset="0"/>
              <a:buChar char="•"/>
            </a:pP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Compute</a:t>
            </a:r>
            <a:endParaRPr lang="en-US" altLang="zh-TW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4625" indent="-174625">
              <a:buFont typeface="Arial" charset="0"/>
              <a:buChar char="•"/>
            </a:pPr>
            <a:r>
              <a:rPr lang="en-US" altLang="zh-TW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Storage</a:t>
            </a:r>
          </a:p>
          <a:p>
            <a:pPr marL="174625" indent="-174625">
              <a:buFont typeface="Arial" charset="0"/>
              <a:buChar char="•"/>
            </a:pPr>
            <a:r>
              <a:rPr lang="en-US" altLang="zh-TW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Networking</a:t>
            </a:r>
          </a:p>
        </p:txBody>
      </p:sp>
      <p:sp>
        <p:nvSpPr>
          <p:cNvPr id="4" name="TextBox 11"/>
          <p:cNvSpPr txBox="1"/>
          <p:nvPr/>
        </p:nvSpPr>
        <p:spPr>
          <a:xfrm>
            <a:off x="1609942" y="2345889"/>
            <a:ext cx="2059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Efficiency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1567258" y="3339155"/>
            <a:ext cx="2548953" cy="688256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marL="174625" lvl="7" indent="-174625">
              <a:buFont typeface="Arial" pitchFamily="34" charset="0"/>
              <a:buChar char="•"/>
            </a:pPr>
            <a:r>
              <a:rPr lang="en-US" altLang="zh-TW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VM deployment</a:t>
            </a:r>
          </a:p>
          <a:p>
            <a:pPr marL="174625" lvl="7" indent="-174625">
              <a:buFont typeface="Arial" pitchFamily="34" charset="0"/>
              <a:buChar char="•"/>
            </a:pPr>
            <a:r>
              <a:rPr lang="en-US" altLang="zh-TW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Disaster recovery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9552" y="1248555"/>
            <a:ext cx="8063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Logically dividing the physical computer resource </a:t>
            </a:r>
            <a:r>
              <a:rPr lang="en-US" altLang="zh-TW" sz="1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(CPU, memory, storage and network) into </a:t>
            </a:r>
            <a:r>
              <a:rPr lang="en-US" altLang="zh-TW" sz="1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several </a:t>
            </a:r>
            <a:r>
              <a:rPr lang="en-US" altLang="zh-TW" sz="1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units.</a:t>
            </a:r>
            <a:endParaRPr lang="en-US" altLang="zh-TW" sz="1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90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user\Desktop\20170928_Virtualization Station 直播\p17-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347614"/>
            <a:ext cx="1584176" cy="159209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Disk</a:t>
            </a:r>
            <a:r>
              <a:rPr lang="zh-TW" altLang="en-US" dirty="0" smtClean="0"/>
              <a:t> </a:t>
            </a:r>
            <a:r>
              <a:rPr lang="en-US" altLang="zh-TW" dirty="0" smtClean="0"/>
              <a:t>I/O Test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699286" y="3004944"/>
            <a:ext cx="1668012" cy="40107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altLang="zh-TW" b="1" dirty="0" smtClean="0"/>
              <a:t>Disk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I/O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01450" y="3406015"/>
            <a:ext cx="1944216" cy="5338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Crystal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Disk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Mark</a:t>
            </a:r>
          </a:p>
        </p:txBody>
      </p:sp>
      <p:pic>
        <p:nvPicPr>
          <p:cNvPr id="4098" name="Picture 2" descr="C:\Users\user\Desktop\20170928_Virtualization Station 直播\p2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784" y="1419622"/>
            <a:ext cx="5544616" cy="3278654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58754" y="4515966"/>
            <a:ext cx="276172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/>
              <a:t>Tested in QNAP Labs. Figures may vary by environment</a:t>
            </a:r>
            <a:r>
              <a:rPr lang="en-US" sz="700" dirty="0" smtClean="0"/>
              <a:t>.</a:t>
            </a:r>
            <a:r>
              <a:rPr lang="en-US" sz="700" dirty="0">
                <a:solidFill>
                  <a:schemeClr val="tx1"/>
                </a:solidFill>
                <a:latin typeface="+mj-lt"/>
              </a:rPr>
              <a:t/>
            </a:r>
            <a:br>
              <a:rPr lang="en-US" sz="700" dirty="0">
                <a:solidFill>
                  <a:schemeClr val="tx1"/>
                </a:solidFill>
                <a:latin typeface="+mj-lt"/>
              </a:rPr>
            </a:br>
            <a:r>
              <a:rPr lang="en-US" sz="700" dirty="0" smtClean="0">
                <a:solidFill>
                  <a:schemeClr val="tx1"/>
                </a:solidFill>
                <a:latin typeface="+mj-lt"/>
              </a:rPr>
              <a:t>NAS：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TVS-1282-i7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+mj-lt"/>
              </a:rPr>
              <a:t>QTS 4.3.</a:t>
            </a:r>
            <a:r>
              <a:rPr lang="en-US" altLang="zh-TW" sz="700" dirty="0">
                <a:solidFill>
                  <a:schemeClr val="tx1"/>
                </a:solidFill>
                <a:latin typeface="+mj-lt"/>
              </a:rPr>
              <a:t>3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, RAID 0 w/ 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8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 x  </a:t>
            </a:r>
            <a:r>
              <a:rPr lang="en-US" sz="700" dirty="0">
                <a:solidFill>
                  <a:schemeClr val="tx1"/>
                </a:solidFill>
                <a:latin typeface="+mj-lt"/>
              </a:rPr>
              <a:t>WD Blue 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500GB</a:t>
            </a:r>
            <a:r>
              <a:rPr lang="zh-TW" altLang="en-US" sz="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700" dirty="0" smtClean="0"/>
              <a:t>SSD</a:t>
            </a:r>
            <a:endParaRPr lang="en-US" sz="7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445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20170928_Virtualization Station 直播\p17-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347615"/>
            <a:ext cx="1581912" cy="15920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Network</a:t>
            </a:r>
            <a:r>
              <a:rPr lang="zh-TW" altLang="en-US" dirty="0" smtClean="0"/>
              <a:t> </a:t>
            </a:r>
            <a:r>
              <a:rPr lang="en-US" altLang="zh-TW" dirty="0"/>
              <a:t>I/O</a:t>
            </a:r>
            <a:r>
              <a:rPr lang="zh-TW" altLang="en-US" dirty="0"/>
              <a:t> </a:t>
            </a:r>
            <a:r>
              <a:rPr lang="en-US" altLang="zh-TW" dirty="0" smtClean="0"/>
              <a:t>Test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39552" y="3003798"/>
            <a:ext cx="1800200" cy="40508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altLang="zh-TW" b="1" dirty="0" smtClean="0"/>
              <a:t>Network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I/O</a:t>
            </a:r>
          </a:p>
          <a:p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397105" y="3400668"/>
            <a:ext cx="2181692" cy="96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Crystal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Disk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Mark</a:t>
            </a:r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err="1" smtClean="0"/>
              <a:t>Iperf</a:t>
            </a:r>
            <a:endParaRPr lang="en-US" altLang="zh-TW" sz="1400" dirty="0" smtClean="0"/>
          </a:p>
        </p:txBody>
      </p:sp>
      <p:pic>
        <p:nvPicPr>
          <p:cNvPr id="5122" name="Picture 2" descr="C:\Users\user\Desktop\20170928_Virtualization Station 直播\P21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776" y="3219822"/>
            <a:ext cx="6048671" cy="1539238"/>
          </a:xfrm>
          <a:prstGeom prst="rect">
            <a:avLst/>
          </a:prstGeom>
          <a:noFill/>
        </p:spPr>
      </p:pic>
      <p:pic>
        <p:nvPicPr>
          <p:cNvPr id="5123" name="Picture 3" descr="C:\Users\user\Desktop\20170928_Virtualization Station 直播\P21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49515" y="1203598"/>
            <a:ext cx="5917178" cy="1867381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258754" y="4443958"/>
            <a:ext cx="2761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/>
              <a:t>Tested in QNAP Labs. Figures may vary by environment</a:t>
            </a:r>
            <a:r>
              <a:rPr lang="en-US" sz="700" dirty="0" smtClean="0"/>
              <a:t>.</a:t>
            </a:r>
            <a:r>
              <a:rPr lang="en-US" sz="700" dirty="0">
                <a:solidFill>
                  <a:schemeClr val="tx1"/>
                </a:solidFill>
                <a:latin typeface="+mj-lt"/>
              </a:rPr>
              <a:t/>
            </a:r>
            <a:br>
              <a:rPr lang="en-US" sz="700" dirty="0">
                <a:solidFill>
                  <a:schemeClr val="tx1"/>
                </a:solidFill>
                <a:latin typeface="+mj-lt"/>
              </a:rPr>
            </a:br>
            <a:r>
              <a:rPr lang="en-US" sz="700" dirty="0" smtClean="0">
                <a:solidFill>
                  <a:schemeClr val="tx1"/>
                </a:solidFill>
                <a:latin typeface="+mj-lt"/>
              </a:rPr>
              <a:t>NAS：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TVS-1282-i7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+mj-lt"/>
              </a:rPr>
              <a:t>QTS 4.3.</a:t>
            </a:r>
            <a:r>
              <a:rPr lang="en-US" altLang="zh-TW" sz="700" dirty="0">
                <a:solidFill>
                  <a:schemeClr val="tx1"/>
                </a:solidFill>
                <a:latin typeface="+mj-lt"/>
              </a:rPr>
              <a:t>3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, RAID 0 w/ 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8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 x  </a:t>
            </a:r>
            <a:r>
              <a:rPr lang="en-US" sz="700" dirty="0">
                <a:solidFill>
                  <a:schemeClr val="tx1"/>
                </a:solidFill>
                <a:latin typeface="+mj-lt"/>
              </a:rPr>
              <a:t>WD Blue 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500GB</a:t>
            </a:r>
            <a:r>
              <a:rPr lang="zh-TW" altLang="en-US" sz="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700" dirty="0" smtClean="0"/>
              <a:t>SSD</a:t>
            </a:r>
          </a:p>
          <a:p>
            <a:r>
              <a:rPr lang="en-US" sz="700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Iperf</a:t>
            </a:r>
            <a:r>
              <a:rPr lang="en-US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 -w 100M -t 60 -</a:t>
            </a:r>
            <a:r>
              <a:rPr lang="en-US" sz="700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i</a:t>
            </a:r>
            <a:r>
              <a:rPr lang="en-US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10</a:t>
            </a:r>
            <a:endParaRPr lang="en-US" sz="7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43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 of Concurrently running VM</a:t>
            </a:r>
            <a:endParaRPr lang="en-US" dirty="0"/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109" y="1635646"/>
            <a:ext cx="6274776" cy="2852579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035" y="1230118"/>
            <a:ext cx="2368658" cy="374248"/>
          </a:xfrm>
          <a:prstGeom prst="rect">
            <a:avLst/>
          </a:prstGeom>
        </p:spPr>
      </p:pic>
      <p:sp>
        <p:nvSpPr>
          <p:cNvPr id="16" name="Text Placeholder 2"/>
          <p:cNvSpPr txBox="1">
            <a:spLocks/>
          </p:cNvSpPr>
          <p:nvPr/>
        </p:nvSpPr>
        <p:spPr>
          <a:xfrm>
            <a:off x="2678576" y="1230364"/>
            <a:ext cx="5951248" cy="4984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altLang="zh-TW" sz="1600" dirty="0"/>
              <a:t>Based on VDI (virtual desktop infrastructure) methodology </a:t>
            </a:r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6552113" y="3147814"/>
            <a:ext cx="2181692" cy="96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buClrTx/>
              <a:buSzTx/>
              <a:buNone/>
            </a:pPr>
            <a:r>
              <a:rPr lang="en-US" altLang="zh-TW" sz="1050" dirty="0" smtClean="0"/>
              <a:t>Target</a:t>
            </a:r>
            <a:r>
              <a:rPr lang="zh-TW" altLang="en-US" sz="1050" dirty="0" smtClean="0"/>
              <a:t> </a:t>
            </a:r>
            <a:r>
              <a:rPr lang="en-US" altLang="zh-TW" sz="1050" dirty="0" smtClean="0"/>
              <a:t>VM:</a:t>
            </a:r>
          </a:p>
          <a:p>
            <a:pPr marL="266700" indent="-152400">
              <a:lnSpc>
                <a:spcPct val="100000"/>
              </a:lnSpc>
              <a:buClrTx/>
              <a:buSzTx/>
            </a:pPr>
            <a:r>
              <a:rPr lang="en-US" altLang="zh-TW" sz="1050" dirty="0" smtClean="0"/>
              <a:t>Windows</a:t>
            </a:r>
            <a:r>
              <a:rPr lang="zh-TW" altLang="en-US" sz="1050" dirty="0" smtClean="0"/>
              <a:t> </a:t>
            </a:r>
            <a:r>
              <a:rPr lang="en-US" altLang="zh-TW" sz="1050" dirty="0" smtClean="0"/>
              <a:t>10</a:t>
            </a:r>
            <a:r>
              <a:rPr lang="zh-TW" altLang="en-US" sz="1050" dirty="0" smtClean="0"/>
              <a:t> </a:t>
            </a:r>
            <a:r>
              <a:rPr lang="en-US" altLang="zh-TW" sz="1050" dirty="0" smtClean="0"/>
              <a:t>64bits</a:t>
            </a:r>
          </a:p>
          <a:p>
            <a:pPr marL="266700" indent="-152400">
              <a:lnSpc>
                <a:spcPct val="100000"/>
              </a:lnSpc>
              <a:buClrTx/>
              <a:buSzTx/>
            </a:pPr>
            <a:r>
              <a:rPr lang="en-US" altLang="zh-TW" sz="1050" dirty="0" smtClean="0"/>
              <a:t>Knowledge Worker</a:t>
            </a:r>
          </a:p>
          <a:p>
            <a:pPr marL="266700" indent="-152400">
              <a:lnSpc>
                <a:spcPct val="100000"/>
              </a:lnSpc>
              <a:buClrTx/>
              <a:buSzTx/>
            </a:pPr>
            <a:r>
              <a:rPr lang="en-US" altLang="zh-TW" sz="1050" dirty="0" smtClean="0"/>
              <a:t>2</a:t>
            </a:r>
            <a:r>
              <a:rPr lang="zh-TW" altLang="en-US" sz="1050" dirty="0" smtClean="0"/>
              <a:t> </a:t>
            </a:r>
            <a:r>
              <a:rPr lang="en-US" altLang="zh-TW" sz="1050" dirty="0" err="1" smtClean="0"/>
              <a:t>vcores</a:t>
            </a:r>
            <a:endParaRPr lang="en-US" altLang="zh-TW" sz="1050" dirty="0" smtClean="0"/>
          </a:p>
          <a:p>
            <a:pPr marL="266700" indent="-152400">
              <a:lnSpc>
                <a:spcPct val="100000"/>
              </a:lnSpc>
              <a:buClrTx/>
              <a:buSzTx/>
            </a:pPr>
            <a:r>
              <a:rPr lang="en-US" altLang="zh-TW" sz="1050" dirty="0" smtClean="0"/>
              <a:t>2</a:t>
            </a:r>
            <a:r>
              <a:rPr lang="zh-TW" altLang="en-US" sz="1050" dirty="0" smtClean="0"/>
              <a:t> </a:t>
            </a:r>
            <a:r>
              <a:rPr lang="en-US" altLang="zh-TW" sz="1050" dirty="0" smtClean="0"/>
              <a:t>GB</a:t>
            </a:r>
            <a:r>
              <a:rPr lang="zh-TW" altLang="en-US" sz="1050" dirty="0" smtClean="0"/>
              <a:t> </a:t>
            </a:r>
            <a:r>
              <a:rPr lang="en-US" altLang="zh-TW" sz="1050" dirty="0" smtClean="0"/>
              <a:t>RAM</a:t>
            </a:r>
          </a:p>
        </p:txBody>
      </p:sp>
      <p:pic>
        <p:nvPicPr>
          <p:cNvPr id="19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4885" y="2328794"/>
            <a:ext cx="1333499" cy="545297"/>
          </a:xfrm>
          <a:prstGeom prst="rect">
            <a:avLst/>
          </a:prstGeom>
        </p:spPr>
      </p:pic>
      <p:pic>
        <p:nvPicPr>
          <p:cNvPr id="20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156" y="1843930"/>
            <a:ext cx="3054226" cy="163682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58754" y="4515966"/>
            <a:ext cx="308911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/>
              <a:t>Tested in QNAP Labs. Figures may vary by environment</a:t>
            </a:r>
            <a:r>
              <a:rPr lang="en-US" sz="700" dirty="0" smtClean="0"/>
              <a:t>.</a:t>
            </a:r>
            <a:r>
              <a:rPr lang="en-US" sz="700" dirty="0">
                <a:solidFill>
                  <a:schemeClr val="tx1"/>
                </a:solidFill>
                <a:latin typeface="+mj-lt"/>
              </a:rPr>
              <a:t/>
            </a:r>
            <a:br>
              <a:rPr lang="en-US" sz="700" dirty="0">
                <a:solidFill>
                  <a:schemeClr val="tx1"/>
                </a:solidFill>
                <a:latin typeface="+mj-lt"/>
              </a:rPr>
            </a:br>
            <a:r>
              <a:rPr lang="en-US" sz="700" dirty="0" smtClean="0">
                <a:solidFill>
                  <a:schemeClr val="tx1"/>
                </a:solidFill>
                <a:latin typeface="+mj-lt"/>
              </a:rPr>
              <a:t>NAS：</a:t>
            </a:r>
            <a:r>
              <a:rPr lang="en-US" altLang="zh-TW" sz="700" dirty="0" smtClean="0">
                <a:solidFill>
                  <a:schemeClr val="tx1"/>
                </a:solidFill>
                <a:latin typeface="+mj-lt"/>
              </a:rPr>
              <a:t>TVS-1282-i7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+mj-lt"/>
              </a:rPr>
              <a:t>QTS 4.3.</a:t>
            </a:r>
            <a:r>
              <a:rPr lang="en-US" altLang="zh-TW" sz="700" dirty="0">
                <a:solidFill>
                  <a:schemeClr val="tx1"/>
                </a:solidFill>
                <a:latin typeface="+mj-lt"/>
              </a:rPr>
              <a:t>3</a:t>
            </a:r>
            <a:r>
              <a:rPr lang="en-US" sz="7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RAID </a:t>
            </a:r>
            <a:r>
              <a:rPr lang="en-US" altLang="zh-TW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en-US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w/ </a:t>
            </a:r>
            <a:r>
              <a:rPr lang="en-US" altLang="zh-TW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en-US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x  </a:t>
            </a:r>
            <a:r>
              <a:rPr lang="nl-NL" sz="700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Seagate</a:t>
            </a:r>
            <a:r>
              <a:rPr lang="nl-NL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ST4000VN000-2AH166</a:t>
            </a:r>
            <a:r>
              <a:rPr lang="zh-TW" altLang="en-US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HDD</a:t>
            </a:r>
            <a:endParaRPr lang="en-US" sz="7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Picture 4" descr="C:\Users\user\Desktop\20170928_Virtualization Station 直播\p18-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39952" y="1563638"/>
            <a:ext cx="2622261" cy="62397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446345" y="1714817"/>
            <a:ext cx="2213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18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VMs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available</a:t>
            </a:r>
          </a:p>
        </p:txBody>
      </p:sp>
    </p:spTree>
    <p:extLst>
      <p:ext uri="{BB962C8B-B14F-4D97-AF65-F5344CB8AC3E}">
        <p14:creationId xmlns:p14="http://schemas.microsoft.com/office/powerpoint/2010/main" val="2025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6660232" y="2063316"/>
            <a:ext cx="1812028" cy="2232248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592060" y="2063316"/>
            <a:ext cx="1812028" cy="2232248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543948" y="2063316"/>
            <a:ext cx="1812028" cy="2232248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55716" y="2067694"/>
            <a:ext cx="1812028" cy="2232248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Recap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599" cy="896486"/>
          </a:xfrm>
        </p:spPr>
        <p:txBody>
          <a:bodyPr/>
          <a:lstStyle/>
          <a:p>
            <a:pPr marL="357188" indent="-242888">
              <a:buFont typeface="Arial" charset="0"/>
              <a:buChar char="•"/>
            </a:pPr>
            <a:r>
              <a:rPr lang="en-US" altLang="zh-TW" sz="2400" b="1" dirty="0" smtClean="0">
                <a:solidFill>
                  <a:srgbClr val="FF0000"/>
                </a:solidFill>
              </a:rPr>
              <a:t>Essential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considerations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for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virtualization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environment</a:t>
            </a:r>
            <a:endParaRPr lang="en-US" altLang="zh-TW" dirty="0" smtClean="0"/>
          </a:p>
        </p:txBody>
      </p:sp>
      <p:sp>
        <p:nvSpPr>
          <p:cNvPr id="7" name="Rectangle 6"/>
          <p:cNvSpPr/>
          <p:nvPr/>
        </p:nvSpPr>
        <p:spPr>
          <a:xfrm>
            <a:off x="464845" y="3721222"/>
            <a:ext cx="17748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smtClean="0">
                <a:solidFill>
                  <a:srgbClr val="3366CC"/>
                </a:solidFill>
                <a:latin typeface="微軟正黑體" pitchFamily="34" charset="-120"/>
                <a:ea typeface="微軟正黑體" pitchFamily="34" charset="-120"/>
              </a:rPr>
              <a:t>Performance</a:t>
            </a:r>
            <a:endParaRPr lang="en-US" altLang="zh-TW" sz="2000" b="1" dirty="0">
              <a:solidFill>
                <a:srgbClr val="3366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348" y="2327263"/>
            <a:ext cx="1394583" cy="5752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5771" y="2984254"/>
            <a:ext cx="1440160" cy="6284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110206" y="3721222"/>
            <a:ext cx="7312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dirty="0" smtClean="0">
                <a:solidFill>
                  <a:srgbClr val="3366CC"/>
                </a:solidFill>
                <a:latin typeface="微軟正黑體" pitchFamily="34" charset="-120"/>
                <a:ea typeface="微軟正黑體" pitchFamily="34" charset="-120"/>
              </a:rPr>
              <a:t>GPU</a:t>
            </a:r>
            <a:endParaRPr lang="en-US" altLang="zh-TW" sz="2000" b="1" dirty="0">
              <a:solidFill>
                <a:srgbClr val="3366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82734" y="3719148"/>
            <a:ext cx="17732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dirty="0" smtClean="0">
                <a:solidFill>
                  <a:srgbClr val="3366CC"/>
                </a:solidFill>
                <a:latin typeface="微軟正黑體" pitchFamily="34" charset="-120"/>
                <a:ea typeface="微軟正黑體" pitchFamily="34" charset="-120"/>
              </a:rPr>
              <a:t>Environment</a:t>
            </a:r>
            <a:endParaRPr lang="en-US" altLang="zh-TW" sz="2000" b="1" dirty="0">
              <a:solidFill>
                <a:srgbClr val="3366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35455" y="3703000"/>
            <a:ext cx="14478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smtClean="0">
                <a:solidFill>
                  <a:srgbClr val="3366CC"/>
                </a:solidFill>
                <a:latin typeface="微軟正黑體" pitchFamily="34" charset="-120"/>
                <a:ea typeface="微軟正黑體" pitchFamily="34" charset="-120"/>
              </a:rPr>
              <a:t>Operation</a:t>
            </a:r>
            <a:endParaRPr lang="en-US" altLang="zh-TW" sz="2000" b="1" dirty="0">
              <a:solidFill>
                <a:srgbClr val="3366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59795" y="2355726"/>
            <a:ext cx="1372206" cy="334661"/>
          </a:xfrm>
          <a:prstGeom prst="rect">
            <a:avLst/>
          </a:prstGeom>
          <a:solidFill>
            <a:srgbClr val="3773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Virtual</a:t>
            </a:r>
            <a:r>
              <a:rPr lang="zh-TW" altLang="en-US" dirty="0" smtClean="0"/>
              <a:t> </a:t>
            </a:r>
            <a:r>
              <a:rPr lang="en-US" altLang="zh-TW" dirty="0" smtClean="0"/>
              <a:t>Switch</a:t>
            </a:r>
            <a:endParaRPr lang="en-US" dirty="0"/>
          </a:p>
        </p:txBody>
      </p:sp>
      <p:sp>
        <p:nvSpPr>
          <p:cNvPr id="34" name="文字版面配置區 4"/>
          <p:cNvSpPr txBox="1">
            <a:spLocks/>
          </p:cNvSpPr>
          <p:nvPr/>
        </p:nvSpPr>
        <p:spPr>
          <a:xfrm>
            <a:off x="2488163" y="3258211"/>
            <a:ext cx="2149566" cy="38059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lvl="0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en-US" altLang="zh-TW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Non-stop</a:t>
            </a:r>
            <a:r>
              <a:rPr lang="zh-TW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VM</a:t>
            </a:r>
            <a:r>
              <a:rPr lang="zh-TW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backup</a:t>
            </a:r>
          </a:p>
        </p:txBody>
      </p:sp>
      <p:pic>
        <p:nvPicPr>
          <p:cNvPr id="12291" name="Picture 3" descr="C:\Users\user\Desktop\20170928_Virtualization Station 直播\p7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7702" y="2787774"/>
            <a:ext cx="576064" cy="582589"/>
          </a:xfrm>
          <a:prstGeom prst="rect">
            <a:avLst/>
          </a:prstGeom>
          <a:noFill/>
        </p:spPr>
      </p:pic>
      <p:pic>
        <p:nvPicPr>
          <p:cNvPr id="12292" name="Picture 4" descr="C:\Users\user\Desktop\20170928_Virtualization Station 直播\p7-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7782" y="2787774"/>
            <a:ext cx="576064" cy="582589"/>
          </a:xfrm>
          <a:prstGeom prst="rect">
            <a:avLst/>
          </a:prstGeom>
          <a:noFill/>
        </p:spPr>
      </p:pic>
      <p:pic>
        <p:nvPicPr>
          <p:cNvPr id="12293" name="Picture 5" descr="C:\Users\user\Desktop\20170928_Virtualization Station 直播\箭頭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7742" y="2874258"/>
            <a:ext cx="620341" cy="463508"/>
          </a:xfrm>
          <a:prstGeom prst="rect">
            <a:avLst/>
          </a:prstGeom>
          <a:noFill/>
        </p:spPr>
      </p:pic>
      <p:pic>
        <p:nvPicPr>
          <p:cNvPr id="12294" name="Picture 6" descr="C:\Users\user\Desktop\20170928_Virtualization Station 直播\p23-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1437" y="2547897"/>
            <a:ext cx="1001662" cy="978793"/>
          </a:xfrm>
          <a:prstGeom prst="rect">
            <a:avLst/>
          </a:prstGeom>
          <a:noFill/>
        </p:spPr>
      </p:pic>
      <p:pic>
        <p:nvPicPr>
          <p:cNvPr id="2050" name="Picture 2" descr="C:\Users\user\Desktop\20170928_Virtualization Station 直播\Links\p23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46343" y="2187434"/>
            <a:ext cx="1226057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13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</a:t>
            </a:r>
            <a:r>
              <a:rPr lang="zh-TW" altLang="en-US" dirty="0"/>
              <a:t> </a:t>
            </a:r>
            <a:r>
              <a:rPr lang="en-US" altLang="zh-TW" dirty="0"/>
              <a:t>suitable</a:t>
            </a:r>
            <a:r>
              <a:rPr lang="zh-TW" altLang="en-US" dirty="0"/>
              <a:t> </a:t>
            </a:r>
            <a:r>
              <a:rPr lang="en-US" altLang="zh-TW" dirty="0"/>
              <a:t>NAS</a:t>
            </a:r>
            <a:r>
              <a:rPr lang="zh-TW" altLang="en-US" dirty="0"/>
              <a:t> </a:t>
            </a:r>
            <a:r>
              <a:rPr lang="en-US" altLang="zh-TW" dirty="0"/>
              <a:t>for</a:t>
            </a:r>
            <a:r>
              <a:rPr lang="zh-TW" altLang="en-US" dirty="0"/>
              <a:t> </a:t>
            </a:r>
            <a:r>
              <a:rPr lang="en-US" altLang="zh-TW" dirty="0"/>
              <a:t>virtualization</a:t>
            </a:r>
            <a:r>
              <a:rPr lang="zh-TW" altLang="en-US" dirty="0"/>
              <a:t> </a:t>
            </a:r>
            <a:r>
              <a:rPr lang="en-US" altLang="zh-TW" dirty="0"/>
              <a:t>environment</a:t>
            </a:r>
            <a:br>
              <a:rPr lang="en-US" altLang="zh-TW" dirty="0"/>
            </a:b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28335"/>
              </p:ext>
            </p:extLst>
          </p:nvPr>
        </p:nvGraphicFramePr>
        <p:xfrm>
          <a:off x="301017" y="1419622"/>
          <a:ext cx="8447448" cy="283299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74839"/>
                <a:gridCol w="2664296"/>
                <a:gridCol w="2808313"/>
              </a:tblGrid>
              <a:tr h="400310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latin typeface="+mn-lt"/>
                          <a:ea typeface="微軟正黑體" pitchFamily="34" charset="-120"/>
                        </a:rPr>
                        <a:t>QNAP</a:t>
                      </a:r>
                      <a:endParaRPr lang="en-US" sz="1800" dirty="0">
                        <a:latin typeface="+mn-lt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</a:t>
                      </a:r>
                      <a:r>
                        <a:rPr lang="zh-TW" altLang="en-US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vendor</a:t>
                      </a:r>
                      <a:endParaRPr lang="en-US" sz="1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400310"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Environment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–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networking</a:t>
                      </a:r>
                      <a:r>
                        <a:rPr lang="zh-TW" altLang="en-US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modes</a:t>
                      </a:r>
                      <a:endParaRPr lang="en-US" b="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Multiple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Single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423516"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Environment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–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non-stop</a:t>
                      </a:r>
                      <a:r>
                        <a:rPr lang="zh-TW" altLang="en-US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VM</a:t>
                      </a:r>
                      <a:r>
                        <a:rPr lang="zh-TW" altLang="en-US" b="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backup,</a:t>
                      </a:r>
                      <a:r>
                        <a:rPr lang="zh-TW" altLang="en-US" b="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snapshot</a:t>
                      </a:r>
                      <a:endParaRPr lang="en-US" b="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Local/Remote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backup,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online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snapshot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reverted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Snapshot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for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VM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replication,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offline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snapshot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reverted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GPU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–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DirectX,</a:t>
                      </a:r>
                      <a:r>
                        <a:rPr lang="zh-TW" altLang="en-US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OpenGL</a:t>
                      </a:r>
                      <a:r>
                        <a:rPr lang="zh-TW" altLang="en-US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zh-TW" altLang="en-US" b="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en-US" b="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Yes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None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VM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console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–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access</a:t>
                      </a:r>
                      <a:r>
                        <a:rPr lang="zh-TW" altLang="en-US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operation</a:t>
                      </a:r>
                      <a:endParaRPr lang="en-US" b="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Local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HDMI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output,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multi-functional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web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toolbar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Simple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toolbar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400310"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VM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performance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–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capable</a:t>
                      </a:r>
                      <a:r>
                        <a:rPr lang="zh-TW" altLang="en-US" b="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NAS</a:t>
                      </a:r>
                      <a:endParaRPr lang="en-US" b="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Many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(SOHO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to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Enterprise-level)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Fewer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(Mainly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SOHO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and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SMB)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6202">
            <a:off x="5416623" y="1856282"/>
            <a:ext cx="356684" cy="3566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6202">
            <a:off x="5452177" y="2845390"/>
            <a:ext cx="356684" cy="3566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6202">
            <a:off x="5668878" y="3363536"/>
            <a:ext cx="356684" cy="3566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6202">
            <a:off x="5718470" y="3906644"/>
            <a:ext cx="356684" cy="35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79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475698"/>
            <a:ext cx="3571900" cy="2752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r>
              <a:rPr lang="zh-TW" altLang="en-US" dirty="0"/>
              <a:t> </a:t>
            </a:r>
            <a:r>
              <a:rPr lang="en-US" altLang="zh-TW" dirty="0"/>
              <a:t>Running</a:t>
            </a:r>
            <a:r>
              <a:rPr lang="zh-TW" altLang="en-US" dirty="0"/>
              <a:t> </a:t>
            </a:r>
            <a:r>
              <a:rPr lang="en-US" altLang="zh-TW" dirty="0"/>
              <a:t>VM</a:t>
            </a:r>
            <a:r>
              <a:rPr lang="zh-TW" altLang="en-US" dirty="0"/>
              <a:t> </a:t>
            </a:r>
            <a:r>
              <a:rPr lang="en-US" altLang="zh-TW" dirty="0" smtClean="0"/>
              <a:t>on</a:t>
            </a:r>
            <a:r>
              <a:rPr lang="zh-TW" altLang="en-US" dirty="0" smtClean="0"/>
              <a:t> </a:t>
            </a:r>
            <a:r>
              <a:rPr lang="en-US" altLang="zh-TW" dirty="0"/>
              <a:t>the</a:t>
            </a:r>
            <a:r>
              <a:rPr lang="zh-TW" altLang="en-US" dirty="0"/>
              <a:t> </a:t>
            </a:r>
            <a:r>
              <a:rPr lang="en-US" altLang="zh-TW" dirty="0"/>
              <a:t>NAS</a:t>
            </a:r>
            <a:r>
              <a:rPr lang="zh-TW" altLang="en-US" dirty="0"/>
              <a:t>？ </a:t>
            </a:r>
            <a:endParaRPr lang="en-US" dirty="0"/>
          </a:p>
        </p:txBody>
      </p:sp>
      <p:sp>
        <p:nvSpPr>
          <p:cNvPr id="4" name="TextBox 11"/>
          <p:cNvSpPr txBox="1"/>
          <p:nvPr/>
        </p:nvSpPr>
        <p:spPr>
          <a:xfrm>
            <a:off x="6244976" y="2446238"/>
            <a:ext cx="282701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buFont typeface="Arial" charset="0"/>
              <a:buChar char="•"/>
            </a:pPr>
            <a:r>
              <a:rPr lang="en-US" altLang="zh-TW" sz="2000" u="sng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Server</a:t>
            </a:r>
            <a:r>
              <a:rPr lang="en-US" altLang="zh-TW" sz="20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deployment</a:t>
            </a:r>
            <a:endParaRPr lang="en-US" altLang="zh-TW" sz="20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4625" indent="-174625">
              <a:spcBef>
                <a:spcPts val="600"/>
              </a:spcBef>
              <a:buFont typeface="Arial" charset="0"/>
              <a:buChar char="•"/>
            </a:pPr>
            <a:r>
              <a:rPr lang="en-US" altLang="zh-TW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24/7 </a:t>
            </a:r>
            <a:r>
              <a:rPr lang="en-US" altLang="zh-TW" sz="2000" u="sng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software</a:t>
            </a:r>
          </a:p>
          <a:p>
            <a:pPr marL="174625" indent="-174625">
              <a:spcBef>
                <a:spcPts val="600"/>
              </a:spcBef>
              <a:buFont typeface="Arial" charset="0"/>
              <a:buChar char="•"/>
            </a:pPr>
            <a:r>
              <a:rPr lang="en-US" altLang="zh-TW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Temporary systems</a:t>
            </a:r>
          </a:p>
          <a:p>
            <a:pPr marL="174625" indent="-174625">
              <a:spcBef>
                <a:spcPts val="600"/>
              </a:spcBef>
              <a:buFont typeface="Arial" charset="0"/>
              <a:buChar char="•"/>
            </a:pPr>
            <a:r>
              <a:rPr lang="en-US" altLang="zh-TW" sz="2000" u="sng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I/O</a:t>
            </a:r>
            <a:r>
              <a:rPr lang="en-US" altLang="zh-TW" sz="20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intensive access</a:t>
            </a:r>
            <a:endParaRPr lang="en-US" altLang="zh-TW" sz="20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232" y="1658099"/>
            <a:ext cx="4445792" cy="697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altLang="zh-TW" sz="1800" dirty="0">
                <a:solidFill>
                  <a:srgbClr val="FF0000"/>
                </a:solidFill>
              </a:rPr>
              <a:t>NAS</a:t>
            </a:r>
            <a:r>
              <a:rPr lang="zh-TW" altLang="en-US" sz="1800" dirty="0">
                <a:solidFill>
                  <a:srgbClr val="FF0000"/>
                </a:solidFill>
              </a:rPr>
              <a:t> </a:t>
            </a:r>
            <a:r>
              <a:rPr lang="en-US" altLang="zh-TW" sz="1800" dirty="0">
                <a:solidFill>
                  <a:srgbClr val="FF0000"/>
                </a:solidFill>
              </a:rPr>
              <a:t>(storage)</a:t>
            </a:r>
            <a:r>
              <a:rPr lang="zh-TW" altLang="en-US" sz="1800" dirty="0">
                <a:solidFill>
                  <a:srgbClr val="FF0000"/>
                </a:solidFill>
              </a:rPr>
              <a:t> </a:t>
            </a:r>
            <a:r>
              <a:rPr lang="en-US" altLang="zh-TW" sz="1800" dirty="0">
                <a:solidFill>
                  <a:srgbClr val="FF0000"/>
                </a:solidFill>
              </a:rPr>
              <a:t> + VM</a:t>
            </a:r>
            <a:r>
              <a:rPr lang="zh-TW" altLang="en-US" sz="1800" dirty="0">
                <a:solidFill>
                  <a:srgbClr val="FF0000"/>
                </a:solidFill>
              </a:rPr>
              <a:t> </a:t>
            </a:r>
            <a:r>
              <a:rPr lang="en-US" altLang="zh-TW" sz="1800" dirty="0">
                <a:solidFill>
                  <a:srgbClr val="FF0000"/>
                </a:solidFill>
              </a:rPr>
              <a:t>(computing)</a:t>
            </a:r>
            <a:r>
              <a:rPr lang="zh-TW" altLang="en-US" sz="1800" dirty="0">
                <a:solidFill>
                  <a:srgbClr val="FF0000"/>
                </a:solidFill>
              </a:rPr>
              <a:t>  </a:t>
            </a:r>
            <a:endParaRPr lang="en-US" altLang="zh-TW" sz="1800" dirty="0">
              <a:solidFill>
                <a:srgbClr val="FF0000"/>
              </a:solidFill>
            </a:endParaRPr>
          </a:p>
          <a:p>
            <a:pPr>
              <a:spcAft>
                <a:spcPts val="400"/>
              </a:spcAft>
            </a:pPr>
            <a:r>
              <a:rPr lang="en-US" altLang="zh-TW" sz="1800" dirty="0">
                <a:solidFill>
                  <a:srgbClr val="FF0000"/>
                </a:solidFill>
              </a:rPr>
              <a:t>=</a:t>
            </a:r>
            <a:r>
              <a:rPr lang="zh-TW" altLang="en-US" sz="1800" dirty="0">
                <a:solidFill>
                  <a:srgbClr val="FF0000"/>
                </a:solidFill>
              </a:rPr>
              <a:t> </a:t>
            </a:r>
            <a:r>
              <a:rPr lang="en-US" altLang="zh-TW" sz="1800" dirty="0">
                <a:solidFill>
                  <a:srgbClr val="FF0000"/>
                </a:solidFill>
              </a:rPr>
              <a:t>converged-appliance</a:t>
            </a:r>
            <a:r>
              <a:rPr lang="zh-TW" altLang="en-US" sz="1800" dirty="0">
                <a:solidFill>
                  <a:srgbClr val="FF0000"/>
                </a:solidFill>
              </a:rPr>
              <a:t> </a:t>
            </a:r>
            <a:endParaRPr lang="en-US" altLang="zh-TW" sz="1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232" y="1273957"/>
            <a:ext cx="53623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IT 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infra-integration </a:t>
            </a:r>
            <a:r>
              <a:rPr lang="en-US" altLang="zh-TW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by virtualizing servers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5074" y="1870365"/>
            <a:ext cx="3181462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 VM used for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007" y="1846540"/>
            <a:ext cx="490672" cy="490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C:\Users\user\Desktop\20170928_Virtualization Station 直播\p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372826"/>
            <a:ext cx="5236974" cy="2287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901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4 essential aspects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4353466" y="1237935"/>
            <a:ext cx="4322990" cy="1512109"/>
            <a:chOff x="500034" y="2859841"/>
            <a:chExt cx="4322990" cy="1512109"/>
          </a:xfrm>
        </p:grpSpPr>
        <p:sp>
          <p:nvSpPr>
            <p:cNvPr id="20" name="Shape 83"/>
            <p:cNvSpPr/>
            <p:nvPr/>
          </p:nvSpPr>
          <p:spPr>
            <a:xfrm>
              <a:off x="500034" y="285984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TextBox 11"/>
            <p:cNvSpPr txBox="1"/>
            <p:nvPr/>
          </p:nvSpPr>
          <p:spPr>
            <a:xfrm>
              <a:off x="681000" y="3017366"/>
              <a:ext cx="27018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GPU</a:t>
              </a:r>
              <a:r>
                <a:rPr lang="zh-TW" altLang="en-US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support</a:t>
              </a:r>
            </a:p>
          </p:txBody>
        </p:sp>
        <p:sp>
          <p:nvSpPr>
            <p:cNvPr id="22" name="文字版面配置區 4"/>
            <p:cNvSpPr txBox="1">
              <a:spLocks/>
            </p:cNvSpPr>
            <p:nvPr/>
          </p:nvSpPr>
          <p:spPr>
            <a:xfrm>
              <a:off x="714348" y="3371818"/>
              <a:ext cx="4108676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OpenGL &amp;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Direct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X required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Compatible with AMD &amp;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NVIDIA cards 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1633" y="1275606"/>
            <a:ext cx="3731833" cy="1484085"/>
            <a:chOff x="4355976" y="1218271"/>
            <a:chExt cx="4392488" cy="1484085"/>
          </a:xfrm>
        </p:grpSpPr>
        <p:sp>
          <p:nvSpPr>
            <p:cNvPr id="24" name="Shape 83"/>
            <p:cNvSpPr/>
            <p:nvPr/>
          </p:nvSpPr>
          <p:spPr>
            <a:xfrm>
              <a:off x="4355976" y="121827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536941" y="1375796"/>
              <a:ext cx="35508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Environment settings</a:t>
              </a:r>
              <a:endParaRPr lang="en-US" altLang="zh-TW" sz="18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6" name="文字版面配置區 4"/>
            <p:cNvSpPr txBox="1">
              <a:spLocks/>
            </p:cNvSpPr>
            <p:nvPr/>
          </p:nvSpPr>
          <p:spPr>
            <a:xfrm>
              <a:off x="4570290" y="1711554"/>
              <a:ext cx="4178174" cy="9908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etworking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modes</a:t>
              </a: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Non-stop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VM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backup</a:t>
              </a: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S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napshot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reverted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online</a:t>
              </a:r>
              <a:endPara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361590" y="2860273"/>
            <a:ext cx="3837984" cy="1489281"/>
            <a:chOff x="4355976" y="2860273"/>
            <a:chExt cx="3837984" cy="1489281"/>
          </a:xfrm>
        </p:grpSpPr>
        <p:sp>
          <p:nvSpPr>
            <p:cNvPr id="28" name="TextBox 11"/>
            <p:cNvSpPr txBox="1"/>
            <p:nvPr/>
          </p:nvSpPr>
          <p:spPr>
            <a:xfrm>
              <a:off x="4536941" y="3017366"/>
              <a:ext cx="26189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VM</a:t>
              </a:r>
              <a:r>
                <a:rPr lang="en-US" altLang="zh-TW" sz="2000" b="1" dirty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Performance</a:t>
              </a:r>
            </a:p>
          </p:txBody>
        </p:sp>
        <p:sp>
          <p:nvSpPr>
            <p:cNvPr id="29" name="文字版面配置區 4"/>
            <p:cNvSpPr txBox="1">
              <a:spLocks/>
            </p:cNvSpPr>
            <p:nvPr/>
          </p:nvSpPr>
          <p:spPr>
            <a:xfrm>
              <a:off x="4624340" y="3349422"/>
              <a:ext cx="356962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transmission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Number of concurrently running VM</a:t>
              </a:r>
            </a:p>
          </p:txBody>
        </p:sp>
        <p:sp>
          <p:nvSpPr>
            <p:cNvPr id="30" name="Shape 83"/>
            <p:cNvSpPr/>
            <p:nvPr/>
          </p:nvSpPr>
          <p:spPr>
            <a:xfrm>
              <a:off x="4355976" y="2860273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21633" y="2860273"/>
            <a:ext cx="3302295" cy="1466391"/>
            <a:chOff x="500034" y="1214428"/>
            <a:chExt cx="3302295" cy="1466391"/>
          </a:xfrm>
        </p:grpSpPr>
        <p:sp>
          <p:nvSpPr>
            <p:cNvPr id="32" name="Shape 83"/>
            <p:cNvSpPr/>
            <p:nvPr/>
          </p:nvSpPr>
          <p:spPr>
            <a:xfrm>
              <a:off x="500034" y="1214428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TextBox 11"/>
            <p:cNvSpPr txBox="1"/>
            <p:nvPr/>
          </p:nvSpPr>
          <p:spPr>
            <a:xfrm>
              <a:off x="673157" y="1338146"/>
              <a:ext cx="31291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VM console operation</a:t>
              </a:r>
            </a:p>
          </p:txBody>
        </p:sp>
        <p:sp>
          <p:nvSpPr>
            <p:cNvPr id="34" name="文字版面配置區 4"/>
            <p:cNvSpPr txBox="1">
              <a:spLocks/>
            </p:cNvSpPr>
            <p:nvPr/>
          </p:nvSpPr>
          <p:spPr>
            <a:xfrm>
              <a:off x="706505" y="1680687"/>
              <a:ext cx="2951808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Web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toolbar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HDMI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output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QVM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Other remote utilities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214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Environment,</a:t>
            </a:r>
            <a:r>
              <a:rPr lang="zh-TW" altLang="en-US" dirty="0" smtClean="0"/>
              <a:t> </a:t>
            </a:r>
            <a:r>
              <a:rPr lang="en-US" altLang="zh-TW" sz="2800" dirty="0" smtClean="0"/>
              <a:t>suitable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for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VM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running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apps</a:t>
            </a:r>
            <a:endParaRPr lang="en-US" sz="28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4353466" y="1237935"/>
            <a:ext cx="4322990" cy="1512109"/>
            <a:chOff x="500034" y="2859841"/>
            <a:chExt cx="4322990" cy="1512109"/>
          </a:xfrm>
        </p:grpSpPr>
        <p:sp>
          <p:nvSpPr>
            <p:cNvPr id="20" name="Shape 83"/>
            <p:cNvSpPr/>
            <p:nvPr/>
          </p:nvSpPr>
          <p:spPr>
            <a:xfrm>
              <a:off x="500034" y="285984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TextBox 11"/>
            <p:cNvSpPr txBox="1"/>
            <p:nvPr/>
          </p:nvSpPr>
          <p:spPr>
            <a:xfrm>
              <a:off x="681000" y="3017366"/>
              <a:ext cx="27018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GPU</a:t>
              </a:r>
              <a:r>
                <a:rPr lang="zh-TW" altLang="en-US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support</a:t>
              </a:r>
            </a:p>
          </p:txBody>
        </p:sp>
        <p:sp>
          <p:nvSpPr>
            <p:cNvPr id="22" name="文字版面配置區 4"/>
            <p:cNvSpPr txBox="1">
              <a:spLocks/>
            </p:cNvSpPr>
            <p:nvPr/>
          </p:nvSpPr>
          <p:spPr>
            <a:xfrm>
              <a:off x="714348" y="3371818"/>
              <a:ext cx="4108676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OpenGL,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Direct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X required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Compatible for AMD,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NVIDIA cards 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1633" y="1275606"/>
            <a:ext cx="3731833" cy="1484085"/>
            <a:chOff x="4355976" y="1218271"/>
            <a:chExt cx="4392488" cy="1484085"/>
          </a:xfrm>
        </p:grpSpPr>
        <p:sp>
          <p:nvSpPr>
            <p:cNvPr id="24" name="Shape 83"/>
            <p:cNvSpPr/>
            <p:nvPr/>
          </p:nvSpPr>
          <p:spPr>
            <a:xfrm>
              <a:off x="4355976" y="121827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536941" y="1375796"/>
              <a:ext cx="35508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Environment settings</a:t>
              </a:r>
              <a:endParaRPr lang="en-US" altLang="zh-TW" sz="18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6" name="文字版面配置區 4"/>
            <p:cNvSpPr txBox="1">
              <a:spLocks/>
            </p:cNvSpPr>
            <p:nvPr/>
          </p:nvSpPr>
          <p:spPr>
            <a:xfrm>
              <a:off x="4570290" y="1711554"/>
              <a:ext cx="4178174" cy="9908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etworking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modes</a:t>
              </a: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Non-stop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VM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backup</a:t>
              </a: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S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napshot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reverted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online</a:t>
              </a:r>
              <a:endPara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361590" y="2860273"/>
            <a:ext cx="3837984" cy="1489281"/>
            <a:chOff x="4355976" y="2860273"/>
            <a:chExt cx="3837984" cy="1489281"/>
          </a:xfrm>
        </p:grpSpPr>
        <p:sp>
          <p:nvSpPr>
            <p:cNvPr id="28" name="TextBox 11"/>
            <p:cNvSpPr txBox="1"/>
            <p:nvPr/>
          </p:nvSpPr>
          <p:spPr>
            <a:xfrm>
              <a:off x="4536941" y="3017366"/>
              <a:ext cx="26189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VM</a:t>
              </a:r>
              <a:r>
                <a:rPr lang="en-US" altLang="zh-TW" sz="2000" b="1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Performance</a:t>
              </a:r>
            </a:p>
          </p:txBody>
        </p:sp>
        <p:sp>
          <p:nvSpPr>
            <p:cNvPr id="29" name="文字版面配置區 4"/>
            <p:cNvSpPr txBox="1">
              <a:spLocks/>
            </p:cNvSpPr>
            <p:nvPr/>
          </p:nvSpPr>
          <p:spPr>
            <a:xfrm>
              <a:off x="4624340" y="3349422"/>
              <a:ext cx="356962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transmission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Number of concurrently running VM</a:t>
              </a:r>
            </a:p>
          </p:txBody>
        </p:sp>
        <p:sp>
          <p:nvSpPr>
            <p:cNvPr id="30" name="Shape 83"/>
            <p:cNvSpPr/>
            <p:nvPr/>
          </p:nvSpPr>
          <p:spPr>
            <a:xfrm>
              <a:off x="4355976" y="2860273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21633" y="2860273"/>
            <a:ext cx="3302295" cy="1466391"/>
            <a:chOff x="500034" y="1214428"/>
            <a:chExt cx="3302295" cy="1466391"/>
          </a:xfrm>
        </p:grpSpPr>
        <p:sp>
          <p:nvSpPr>
            <p:cNvPr id="32" name="Shape 83"/>
            <p:cNvSpPr/>
            <p:nvPr/>
          </p:nvSpPr>
          <p:spPr>
            <a:xfrm>
              <a:off x="500034" y="1214428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TextBox 11"/>
            <p:cNvSpPr txBox="1"/>
            <p:nvPr/>
          </p:nvSpPr>
          <p:spPr>
            <a:xfrm>
              <a:off x="673157" y="1338146"/>
              <a:ext cx="31291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VM console operation</a:t>
              </a:r>
            </a:p>
          </p:txBody>
        </p:sp>
        <p:sp>
          <p:nvSpPr>
            <p:cNvPr id="34" name="文字版面配置區 4"/>
            <p:cNvSpPr txBox="1">
              <a:spLocks/>
            </p:cNvSpPr>
            <p:nvPr/>
          </p:nvSpPr>
          <p:spPr>
            <a:xfrm>
              <a:off x="706505" y="1680687"/>
              <a:ext cx="2951808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Web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toolbar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HDMI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output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QVM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Other remote utilities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84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圓角矩形 30"/>
          <p:cNvSpPr/>
          <p:nvPr/>
        </p:nvSpPr>
        <p:spPr>
          <a:xfrm>
            <a:off x="-180528" y="1403092"/>
            <a:ext cx="2376264" cy="3097484"/>
          </a:xfrm>
          <a:prstGeom prst="roundRect">
            <a:avLst>
              <a:gd name="adj" fmla="val 6163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/>
              <a:t>Custom</a:t>
            </a:r>
            <a:r>
              <a:rPr lang="zh-TW" altLang="en-US" sz="3600" dirty="0"/>
              <a:t> </a:t>
            </a:r>
            <a:r>
              <a:rPr lang="en-US" altLang="zh-TW" sz="3600" dirty="0"/>
              <a:t>virtual</a:t>
            </a:r>
            <a:r>
              <a:rPr lang="zh-TW" altLang="en-US" sz="3600" dirty="0"/>
              <a:t> </a:t>
            </a:r>
            <a:r>
              <a:rPr lang="en-US" altLang="zh-TW" sz="3600" dirty="0"/>
              <a:t>switch</a:t>
            </a:r>
            <a:endParaRPr lang="en-US" sz="3600" dirty="0"/>
          </a:p>
        </p:txBody>
      </p:sp>
      <p:sp>
        <p:nvSpPr>
          <p:cNvPr id="14" name="Shape 83"/>
          <p:cNvSpPr/>
          <p:nvPr/>
        </p:nvSpPr>
        <p:spPr>
          <a:xfrm>
            <a:off x="5868485" y="1275606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2">
              <a:alpha val="22745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extBox 11"/>
          <p:cNvSpPr txBox="1"/>
          <p:nvPr/>
        </p:nvSpPr>
        <p:spPr>
          <a:xfrm>
            <a:off x="5889493" y="1348749"/>
            <a:ext cx="2354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Host</a:t>
            </a:r>
          </a:p>
        </p:txBody>
      </p:sp>
      <p:sp>
        <p:nvSpPr>
          <p:cNvPr id="16" name="Shape 83"/>
          <p:cNvSpPr/>
          <p:nvPr/>
        </p:nvSpPr>
        <p:spPr>
          <a:xfrm>
            <a:off x="5889493" y="2336415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2">
              <a:alpha val="22745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TextBox 11"/>
          <p:cNvSpPr txBox="1"/>
          <p:nvPr/>
        </p:nvSpPr>
        <p:spPr>
          <a:xfrm>
            <a:off x="5910500" y="2409558"/>
            <a:ext cx="298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Bridged</a:t>
            </a:r>
          </a:p>
        </p:txBody>
      </p:sp>
      <p:sp>
        <p:nvSpPr>
          <p:cNvPr id="18" name="Shape 83"/>
          <p:cNvSpPr/>
          <p:nvPr/>
        </p:nvSpPr>
        <p:spPr>
          <a:xfrm>
            <a:off x="5889493" y="3551056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2">
              <a:alpha val="22745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TextBox 11"/>
          <p:cNvSpPr txBox="1"/>
          <p:nvPr/>
        </p:nvSpPr>
        <p:spPr>
          <a:xfrm>
            <a:off x="5910500" y="3624199"/>
            <a:ext cx="290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External-only</a:t>
            </a:r>
            <a:endParaRPr lang="en-US" altLang="zh-TW" sz="1800" b="1" dirty="0" smtClean="0">
              <a:solidFill>
                <a:srgbClr val="3773E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文字版面配置區 4"/>
          <p:cNvSpPr txBox="1">
            <a:spLocks/>
          </p:cNvSpPr>
          <p:nvPr/>
        </p:nvSpPr>
        <p:spPr>
          <a:xfrm>
            <a:off x="5926398" y="2694529"/>
            <a:ext cx="2966082" cy="74131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87313" indent="-87313">
              <a:buFont typeface="Arial" charset="0"/>
              <a:buChar char="•"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Internal high-speed</a:t>
            </a:r>
          </a:p>
          <a:p>
            <a:pPr marL="87313" indent="-87313">
              <a:buFont typeface="Arial" charset="0"/>
              <a:buChar char="•"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Connects Ethernet interface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926398" y="1635646"/>
            <a:ext cx="26780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>
              <a:buFont typeface="Arial" charset="0"/>
              <a:buChar char="•"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Internal high-speed network between NAS and VM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932526" y="3940487"/>
            <a:ext cx="27161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313" indent="-87313">
              <a:buFont typeface="Arial" charset="0"/>
              <a:buChar char="•"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Dedicated bandwidth for VM</a:t>
            </a:r>
          </a:p>
        </p:txBody>
      </p:sp>
      <p:pic>
        <p:nvPicPr>
          <p:cNvPr id="21" name="Picture 2" descr="C:\Users\user\Desktop\20170928_Virtualization Station 直播\p6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390" y="2427734"/>
            <a:ext cx="1319940" cy="1112988"/>
          </a:xfrm>
          <a:prstGeom prst="rect">
            <a:avLst/>
          </a:prstGeom>
          <a:noFill/>
        </p:spPr>
      </p:pic>
      <p:pic>
        <p:nvPicPr>
          <p:cNvPr id="28" name="Picture 3" descr="C:\Users\user\Desktop\20170928_Virtualization Station 直播\p6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400" y="2285998"/>
            <a:ext cx="2690114" cy="1068100"/>
          </a:xfrm>
          <a:prstGeom prst="rect">
            <a:avLst/>
          </a:prstGeom>
          <a:noFill/>
        </p:spPr>
      </p:pic>
      <p:pic>
        <p:nvPicPr>
          <p:cNvPr id="29" name="Picture 4" descr="C:\Users\user\Desktop\20170928_Virtualization Station 直播\p6-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362" y="3500444"/>
            <a:ext cx="2688410" cy="1028372"/>
          </a:xfrm>
          <a:prstGeom prst="rect">
            <a:avLst/>
          </a:prstGeom>
          <a:noFill/>
        </p:spPr>
      </p:pic>
      <p:pic>
        <p:nvPicPr>
          <p:cNvPr id="30" name="Picture 5" descr="C:\Users\user\Desktop\20170928_Virtualization Station 直播\p6-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31403" y="1160165"/>
            <a:ext cx="1935294" cy="1029508"/>
          </a:xfrm>
          <a:prstGeom prst="rect">
            <a:avLst/>
          </a:prstGeom>
          <a:noFill/>
        </p:spPr>
      </p:pic>
      <p:pic>
        <p:nvPicPr>
          <p:cNvPr id="1029" name="Picture 5" descr="C:\Users\user\Desktop\20170928_Virtualization Station 直播\箭頭3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39752" y="3385234"/>
            <a:ext cx="771014" cy="1043137"/>
          </a:xfrm>
          <a:prstGeom prst="rect">
            <a:avLst/>
          </a:prstGeom>
          <a:noFill/>
        </p:spPr>
      </p:pic>
      <p:pic>
        <p:nvPicPr>
          <p:cNvPr id="1030" name="Picture 6" descr="C:\Users\user\Desktop\20170928_Virtualization Station 直播\箭頭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39752" y="2571750"/>
            <a:ext cx="754952" cy="564087"/>
          </a:xfrm>
          <a:prstGeom prst="rect">
            <a:avLst/>
          </a:prstGeom>
          <a:noFill/>
        </p:spPr>
      </p:pic>
      <p:pic>
        <p:nvPicPr>
          <p:cNvPr id="1031" name="Picture 7" descr="C:\Users\user\Desktop\20170928_Virtualization Station 直播\箭頭2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339752" y="1369010"/>
            <a:ext cx="771014" cy="1043137"/>
          </a:xfrm>
          <a:prstGeom prst="rect">
            <a:avLst/>
          </a:prstGeom>
          <a:noFill/>
        </p:spPr>
      </p:pic>
      <p:sp>
        <p:nvSpPr>
          <p:cNvPr id="33" name="剪去單一角落矩形 32"/>
          <p:cNvSpPr/>
          <p:nvPr/>
        </p:nvSpPr>
        <p:spPr>
          <a:xfrm flipH="1">
            <a:off x="142844" y="1635645"/>
            <a:ext cx="2052892" cy="700769"/>
          </a:xfrm>
          <a:prstGeom prst="snip1Rect">
            <a:avLst>
              <a:gd name="adj" fmla="val 33674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Rectangle 25"/>
          <p:cNvSpPr/>
          <p:nvPr/>
        </p:nvSpPr>
        <p:spPr>
          <a:xfrm>
            <a:off x="179512" y="1698943"/>
            <a:ext cx="20540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Provides different networking modes.</a:t>
            </a:r>
          </a:p>
        </p:txBody>
      </p:sp>
    </p:spTree>
    <p:extLst>
      <p:ext uri="{BB962C8B-B14F-4D97-AF65-F5344CB8AC3E}">
        <p14:creationId xmlns:p14="http://schemas.microsoft.com/office/powerpoint/2010/main" val="26030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圓角矩形 25"/>
          <p:cNvSpPr/>
          <p:nvPr/>
        </p:nvSpPr>
        <p:spPr>
          <a:xfrm>
            <a:off x="3383310" y="1275606"/>
            <a:ext cx="2448272" cy="3528392"/>
          </a:xfrm>
          <a:prstGeom prst="roundRect">
            <a:avLst>
              <a:gd name="adj" fmla="val 6163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圓角矩形 26"/>
          <p:cNvSpPr/>
          <p:nvPr/>
        </p:nvSpPr>
        <p:spPr>
          <a:xfrm>
            <a:off x="6181006" y="1275606"/>
            <a:ext cx="2448272" cy="3528392"/>
          </a:xfrm>
          <a:prstGeom prst="roundRect">
            <a:avLst>
              <a:gd name="adj" fmla="val 6163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圓角矩形 22"/>
          <p:cNvSpPr/>
          <p:nvPr/>
        </p:nvSpPr>
        <p:spPr>
          <a:xfrm>
            <a:off x="395536" y="1275606"/>
            <a:ext cx="2448272" cy="3528392"/>
          </a:xfrm>
          <a:prstGeom prst="roundRect">
            <a:avLst>
              <a:gd name="adj" fmla="val 6163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Rectangle 24"/>
          <p:cNvSpPr/>
          <p:nvPr/>
        </p:nvSpPr>
        <p:spPr>
          <a:xfrm>
            <a:off x="6461070" y="1503611"/>
            <a:ext cx="20000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Remote site recovery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535313" y="1565379"/>
            <a:ext cx="2160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Keeping multiple </a:t>
            </a:r>
            <a:r>
              <a:rPr lang="en-US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VM backups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15235" y="1491630"/>
            <a:ext cx="23565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Scheduling VM backup w/o </a:t>
            </a:r>
            <a:r>
              <a:rPr lang="en-US" altLang="zh-TW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powering off</a:t>
            </a:r>
            <a:endParaRPr lang="en-US" altLang="zh-TW" sz="18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sz="3600" dirty="0"/>
              <a:t>Non-stop VM backup, </a:t>
            </a:r>
            <a:r>
              <a:rPr lang="en-US" altLang="zh-TW" sz="2400" dirty="0"/>
              <a:t>non-stop applications</a:t>
            </a:r>
            <a:endParaRPr lang="en-US" sz="2000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08" y="3446496"/>
            <a:ext cx="1698035" cy="129050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441484"/>
            <a:ext cx="1698035" cy="129050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433069"/>
            <a:ext cx="1698035" cy="1290506"/>
          </a:xfrm>
          <a:prstGeom prst="rect">
            <a:avLst/>
          </a:prstGeom>
        </p:spPr>
      </p:pic>
      <p:pic>
        <p:nvPicPr>
          <p:cNvPr id="3074" name="Picture 2" descr="C:\Users\user\Desktop\20170928_Virtualization Station 直播\p7-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5616" y="2415500"/>
            <a:ext cx="1080120" cy="1092354"/>
          </a:xfrm>
          <a:prstGeom prst="rect">
            <a:avLst/>
          </a:prstGeom>
          <a:noFill/>
        </p:spPr>
      </p:pic>
      <p:pic>
        <p:nvPicPr>
          <p:cNvPr id="3075" name="Picture 3" descr="C:\Users\user\Desktop\20170928_Virtualization Station 直播\p7-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9992" y="2487508"/>
            <a:ext cx="1080120" cy="1092354"/>
          </a:xfrm>
          <a:prstGeom prst="rect">
            <a:avLst/>
          </a:prstGeom>
          <a:noFill/>
        </p:spPr>
      </p:pic>
      <p:pic>
        <p:nvPicPr>
          <p:cNvPr id="41" name="Picture 3" descr="C:\Users\user\Desktop\20170928_Virtualization Station 直播\p7-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944" y="2331258"/>
            <a:ext cx="1080120" cy="1092354"/>
          </a:xfrm>
          <a:prstGeom prst="rect">
            <a:avLst/>
          </a:prstGeom>
          <a:noFill/>
        </p:spPr>
      </p:pic>
      <p:pic>
        <p:nvPicPr>
          <p:cNvPr id="42" name="Picture 3" descr="C:\Users\user\Desktop\20170928_Virtualization Station 直播\p7-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07904" y="2199476"/>
            <a:ext cx="1080120" cy="1092354"/>
          </a:xfrm>
          <a:prstGeom prst="rect">
            <a:avLst/>
          </a:prstGeom>
          <a:noFill/>
        </p:spPr>
      </p:pic>
      <p:pic>
        <p:nvPicPr>
          <p:cNvPr id="3076" name="Picture 4" descr="C:\Users\user\Desktop\20170928_Virtualization Station 直播\箭頭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83768" y="2355726"/>
            <a:ext cx="1268413" cy="947738"/>
          </a:xfrm>
          <a:prstGeom prst="rect">
            <a:avLst/>
          </a:prstGeom>
          <a:noFill/>
        </p:spPr>
      </p:pic>
      <p:pic>
        <p:nvPicPr>
          <p:cNvPr id="43" name="Picture 2" descr="C:\Users\user\Desktop\20170928_Virtualization Station 直播\p7-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960" y="2493738"/>
            <a:ext cx="1080120" cy="1092354"/>
          </a:xfrm>
          <a:prstGeom prst="rect">
            <a:avLst/>
          </a:prstGeom>
          <a:noFill/>
        </p:spPr>
      </p:pic>
      <p:pic>
        <p:nvPicPr>
          <p:cNvPr id="3077" name="Picture 5" descr="C:\Users\user\Desktop\20170928_Virtualization Station 直播\箭頭4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60232" y="1923678"/>
            <a:ext cx="1512168" cy="946617"/>
          </a:xfrm>
          <a:prstGeom prst="rect">
            <a:avLst/>
          </a:prstGeom>
          <a:noFill/>
        </p:spPr>
      </p:pic>
      <p:pic>
        <p:nvPicPr>
          <p:cNvPr id="44" name="Picture 3" descr="C:\Users\user\Desktop\20170928_Virtualization Station 直播\p7-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00" y="2498021"/>
            <a:ext cx="1080120" cy="1092354"/>
          </a:xfrm>
          <a:prstGeom prst="rect">
            <a:avLst/>
          </a:prstGeom>
          <a:noFill/>
        </p:spPr>
      </p:pic>
      <p:sp>
        <p:nvSpPr>
          <p:cNvPr id="28" name="Shape 83"/>
          <p:cNvSpPr/>
          <p:nvPr/>
        </p:nvSpPr>
        <p:spPr>
          <a:xfrm>
            <a:off x="539552" y="1419622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83"/>
          <p:cNvSpPr/>
          <p:nvPr/>
        </p:nvSpPr>
        <p:spPr>
          <a:xfrm>
            <a:off x="3532634" y="1419622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83"/>
          <p:cNvSpPr/>
          <p:nvPr/>
        </p:nvSpPr>
        <p:spPr>
          <a:xfrm>
            <a:off x="6358880" y="1419622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279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Environment settings comparison</a:t>
            </a:r>
            <a:endParaRPr lang="en-US" dirty="0"/>
          </a:p>
        </p:txBody>
      </p:sp>
      <p:sp>
        <p:nvSpPr>
          <p:cNvPr id="9" name="TextBox 11"/>
          <p:cNvSpPr txBox="1"/>
          <p:nvPr/>
        </p:nvSpPr>
        <p:spPr>
          <a:xfrm>
            <a:off x="755576" y="3425428"/>
            <a:ext cx="217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Virtualization</a:t>
            </a:r>
          </a:p>
          <a:p>
            <a:pPr algn="ctr"/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Station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48064" y="3425428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Virtual</a:t>
            </a:r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Machine</a:t>
            </a:r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0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Manager</a:t>
            </a:r>
          </a:p>
        </p:txBody>
      </p:sp>
      <p:pic>
        <p:nvPicPr>
          <p:cNvPr id="13" name="Picture 3" descr="C:\Users\user\Desktop\20170928_Virtualization Station 直播\Virtualization Stati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1437" y="1928808"/>
            <a:ext cx="1410726" cy="1408710"/>
          </a:xfrm>
          <a:prstGeom prst="rect">
            <a:avLst/>
          </a:prstGeom>
          <a:noFill/>
        </p:spPr>
      </p:pic>
      <p:pic>
        <p:nvPicPr>
          <p:cNvPr id="3" name="Picture 2" descr="C:\Users\user\Desktop\20170928_Virtualization Station 直播\v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5816" y="1347614"/>
            <a:ext cx="2808312" cy="3270423"/>
          </a:xfrm>
          <a:prstGeom prst="rect">
            <a:avLst/>
          </a:prstGeom>
          <a:noFill/>
        </p:spPr>
      </p:pic>
      <p:pic>
        <p:nvPicPr>
          <p:cNvPr id="8" name="Picture 2" descr="C:\Users\user\Desktop\20170928_Virtualization Station 直播\Links\vm 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176" y="2083095"/>
            <a:ext cx="981075" cy="1100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176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GPU</a:t>
            </a:r>
            <a:r>
              <a:rPr lang="zh-TW" altLang="en-US" dirty="0"/>
              <a:t>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</a:t>
            </a:r>
            <a:r>
              <a:rPr lang="en-US" altLang="zh-TW" dirty="0" smtClean="0"/>
              <a:t>accelerated</a:t>
            </a:r>
            <a:r>
              <a:rPr lang="zh-TW" altLang="en-US" dirty="0" smtClean="0"/>
              <a:t> </a:t>
            </a:r>
            <a:r>
              <a:rPr lang="en-US" altLang="zh-TW" dirty="0" smtClean="0"/>
              <a:t>computing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4353466" y="1237935"/>
            <a:ext cx="4322990" cy="1512109"/>
            <a:chOff x="500034" y="2859841"/>
            <a:chExt cx="4322990" cy="1512109"/>
          </a:xfrm>
        </p:grpSpPr>
        <p:sp>
          <p:nvSpPr>
            <p:cNvPr id="20" name="Shape 83"/>
            <p:cNvSpPr/>
            <p:nvPr/>
          </p:nvSpPr>
          <p:spPr>
            <a:xfrm>
              <a:off x="500034" y="285984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TextBox 11"/>
            <p:cNvSpPr txBox="1"/>
            <p:nvPr/>
          </p:nvSpPr>
          <p:spPr>
            <a:xfrm>
              <a:off x="681000" y="3017366"/>
              <a:ext cx="27018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GPU</a:t>
              </a:r>
              <a:r>
                <a:rPr lang="zh-TW" altLang="en-US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support</a:t>
              </a:r>
            </a:p>
          </p:txBody>
        </p:sp>
        <p:sp>
          <p:nvSpPr>
            <p:cNvPr id="22" name="文字版面配置區 4"/>
            <p:cNvSpPr txBox="1">
              <a:spLocks/>
            </p:cNvSpPr>
            <p:nvPr/>
          </p:nvSpPr>
          <p:spPr>
            <a:xfrm>
              <a:off x="714348" y="3371818"/>
              <a:ext cx="4108676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OpenGL &amp;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Direct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X required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Compatible with AMD &amp;</a:t>
              </a:r>
              <a:r>
                <a:rPr lang="zh-TW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NVIDIA cards 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1633" y="1275606"/>
            <a:ext cx="3731833" cy="1484085"/>
            <a:chOff x="4355976" y="1218271"/>
            <a:chExt cx="4392488" cy="1484085"/>
          </a:xfrm>
        </p:grpSpPr>
        <p:sp>
          <p:nvSpPr>
            <p:cNvPr id="24" name="Shape 83"/>
            <p:cNvSpPr/>
            <p:nvPr/>
          </p:nvSpPr>
          <p:spPr>
            <a:xfrm>
              <a:off x="4355976" y="121827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536941" y="1375796"/>
              <a:ext cx="35508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Environment settings</a:t>
              </a:r>
            </a:p>
          </p:txBody>
        </p:sp>
        <p:sp>
          <p:nvSpPr>
            <p:cNvPr id="26" name="文字版面配置區 4"/>
            <p:cNvSpPr txBox="1">
              <a:spLocks/>
            </p:cNvSpPr>
            <p:nvPr/>
          </p:nvSpPr>
          <p:spPr>
            <a:xfrm>
              <a:off x="4570290" y="1711554"/>
              <a:ext cx="4178174" cy="9908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etworking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modes</a:t>
              </a: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Non-stop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VM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backup</a:t>
              </a: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S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napshot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reverted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online</a:t>
              </a:r>
              <a:endParaRPr lang="zh-TW" altLang="en-US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361590" y="2860273"/>
            <a:ext cx="3837984" cy="1489281"/>
            <a:chOff x="4355976" y="2860273"/>
            <a:chExt cx="3837984" cy="1489281"/>
          </a:xfrm>
        </p:grpSpPr>
        <p:sp>
          <p:nvSpPr>
            <p:cNvPr id="28" name="TextBox 11"/>
            <p:cNvSpPr txBox="1"/>
            <p:nvPr/>
          </p:nvSpPr>
          <p:spPr>
            <a:xfrm>
              <a:off x="4536941" y="3017366"/>
              <a:ext cx="26189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VM</a:t>
              </a:r>
              <a:r>
                <a:rPr lang="en-US" altLang="zh-TW" sz="2000" b="1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Performance</a:t>
              </a:r>
            </a:p>
          </p:txBody>
        </p:sp>
        <p:sp>
          <p:nvSpPr>
            <p:cNvPr id="29" name="文字版面配置區 4"/>
            <p:cNvSpPr txBox="1">
              <a:spLocks/>
            </p:cNvSpPr>
            <p:nvPr/>
          </p:nvSpPr>
          <p:spPr>
            <a:xfrm>
              <a:off x="4624340" y="3349422"/>
              <a:ext cx="356962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transmission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Number of concurrently running VM</a:t>
              </a:r>
            </a:p>
          </p:txBody>
        </p:sp>
        <p:sp>
          <p:nvSpPr>
            <p:cNvPr id="30" name="Shape 83"/>
            <p:cNvSpPr/>
            <p:nvPr/>
          </p:nvSpPr>
          <p:spPr>
            <a:xfrm>
              <a:off x="4355976" y="2860273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21633" y="2860273"/>
            <a:ext cx="3302295" cy="1466391"/>
            <a:chOff x="500034" y="1214428"/>
            <a:chExt cx="3302295" cy="1466391"/>
          </a:xfrm>
        </p:grpSpPr>
        <p:sp>
          <p:nvSpPr>
            <p:cNvPr id="32" name="Shape 83"/>
            <p:cNvSpPr/>
            <p:nvPr/>
          </p:nvSpPr>
          <p:spPr>
            <a:xfrm>
              <a:off x="500034" y="1214428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bg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TextBox 11"/>
            <p:cNvSpPr txBox="1"/>
            <p:nvPr/>
          </p:nvSpPr>
          <p:spPr>
            <a:xfrm>
              <a:off x="673157" y="1338146"/>
              <a:ext cx="31291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VM console operation</a:t>
              </a:r>
            </a:p>
          </p:txBody>
        </p:sp>
        <p:sp>
          <p:nvSpPr>
            <p:cNvPr id="34" name="文字版面配置區 4"/>
            <p:cNvSpPr txBox="1">
              <a:spLocks/>
            </p:cNvSpPr>
            <p:nvPr/>
          </p:nvSpPr>
          <p:spPr>
            <a:xfrm>
              <a:off x="706505" y="1680687"/>
              <a:ext cx="2951808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Web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toolbar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HDMI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output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QVM</a:t>
              </a:r>
            </a:p>
            <a:p>
              <a:pPr marL="114300" lvl="0">
                <a:lnSpc>
                  <a:spcPct val="115000"/>
                </a:lnSpc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dirty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dirty="0" smtClean="0">
                  <a:solidFill>
                    <a:schemeClr val="bg1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Other remote utilities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783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6957</TotalTime>
  <Words>1369</Words>
  <Application>Microsoft Office PowerPoint</Application>
  <PresentationFormat>全屏显示(16:9)</PresentationFormat>
  <Paragraphs>292</Paragraphs>
  <Slides>25</Slides>
  <Notes>24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Simple Light</vt:lpstr>
      <vt:lpstr>Virtualization Station </vt:lpstr>
      <vt:lpstr>Core values of Virtualization</vt:lpstr>
      <vt:lpstr>  Running VM on the NAS？ </vt:lpstr>
      <vt:lpstr>4 essential aspects</vt:lpstr>
      <vt:lpstr>Environment, suitable for VM running apps</vt:lpstr>
      <vt:lpstr>Custom virtual switch</vt:lpstr>
      <vt:lpstr>Non-stop VM backup, non-stop applications</vt:lpstr>
      <vt:lpstr>Environment settings comparison</vt:lpstr>
      <vt:lpstr>GPU – accelerated computing</vt:lpstr>
      <vt:lpstr>GPU – manipulating image processing</vt:lpstr>
      <vt:lpstr>Live Demo</vt:lpstr>
      <vt:lpstr>Access VM console</vt:lpstr>
      <vt:lpstr>Web browsers &amp; HDMI output</vt:lpstr>
      <vt:lpstr>Web toolbar</vt:lpstr>
      <vt:lpstr>Access VM console comparison</vt:lpstr>
      <vt:lpstr>VM Performance required</vt:lpstr>
      <vt:lpstr>Assessment criteria</vt:lpstr>
      <vt:lpstr>CPU Test</vt:lpstr>
      <vt:lpstr>Memory Test</vt:lpstr>
      <vt:lpstr>Disk I/O Test</vt:lpstr>
      <vt:lpstr>Network I/O Test</vt:lpstr>
      <vt:lpstr># of Concurrently running VM</vt:lpstr>
      <vt:lpstr>Recap</vt:lpstr>
      <vt:lpstr>A suitable NAS for virtualization environment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高達      核心爆發性能，幫企業快速、有效率地完成任務</dc:title>
  <dc:creator>Coco Chiang</dc:creator>
  <cp:lastModifiedBy>Windows 使用者</cp:lastModifiedBy>
  <cp:revision>629</cp:revision>
  <cp:lastPrinted>2017-10-03T06:06:23Z</cp:lastPrinted>
  <dcterms:modified xsi:type="dcterms:W3CDTF">2017-10-25T02:09:24Z</dcterms:modified>
</cp:coreProperties>
</file>